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20.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8.xml" ContentType="application/inkml+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2"/>
  </p:notesMasterIdLst>
  <p:sldIdLst>
    <p:sldId id="259" r:id="rId2"/>
    <p:sldId id="276" r:id="rId3"/>
    <p:sldId id="363" r:id="rId4"/>
    <p:sldId id="410" r:id="rId5"/>
    <p:sldId id="362" r:id="rId6"/>
    <p:sldId id="364" r:id="rId7"/>
    <p:sldId id="518" r:id="rId8"/>
    <p:sldId id="365" r:id="rId9"/>
    <p:sldId id="366" r:id="rId10"/>
    <p:sldId id="367" r:id="rId11"/>
    <p:sldId id="368" r:id="rId12"/>
    <p:sldId id="369" r:id="rId13"/>
    <p:sldId id="370" r:id="rId14"/>
    <p:sldId id="372" r:id="rId15"/>
    <p:sldId id="495" r:id="rId16"/>
    <p:sldId id="496" r:id="rId17"/>
    <p:sldId id="497" r:id="rId18"/>
    <p:sldId id="498" r:id="rId19"/>
    <p:sldId id="499" r:id="rId20"/>
    <p:sldId id="500" r:id="rId21"/>
    <p:sldId id="272" r:id="rId22"/>
    <p:sldId id="265" r:id="rId23"/>
    <p:sldId id="277" r:id="rId24"/>
    <p:sldId id="278" r:id="rId25"/>
    <p:sldId id="303" r:id="rId26"/>
    <p:sldId id="280" r:id="rId27"/>
    <p:sldId id="281" r:id="rId28"/>
    <p:sldId id="304" r:id="rId29"/>
    <p:sldId id="283" r:id="rId30"/>
    <p:sldId id="305" r:id="rId31"/>
    <p:sldId id="373" r:id="rId32"/>
    <p:sldId id="374" r:id="rId33"/>
    <p:sldId id="268" r:id="rId34"/>
    <p:sldId id="504" r:id="rId35"/>
    <p:sldId id="505" r:id="rId36"/>
    <p:sldId id="506" r:id="rId37"/>
    <p:sldId id="431" r:id="rId38"/>
    <p:sldId id="432" r:id="rId39"/>
    <p:sldId id="433" r:id="rId40"/>
    <p:sldId id="434" r:id="rId41"/>
    <p:sldId id="491" r:id="rId42"/>
    <p:sldId id="492" r:id="rId43"/>
    <p:sldId id="493" r:id="rId44"/>
    <p:sldId id="494" r:id="rId45"/>
    <p:sldId id="445" r:id="rId46"/>
    <p:sldId id="450" r:id="rId47"/>
    <p:sldId id="451" r:id="rId48"/>
    <p:sldId id="447" r:id="rId49"/>
    <p:sldId id="448" r:id="rId50"/>
    <p:sldId id="452" r:id="rId51"/>
    <p:sldId id="453" r:id="rId52"/>
    <p:sldId id="454" r:id="rId53"/>
    <p:sldId id="455" r:id="rId54"/>
    <p:sldId id="456" r:id="rId55"/>
    <p:sldId id="457" r:id="rId56"/>
    <p:sldId id="411" r:id="rId57"/>
    <p:sldId id="412" r:id="rId58"/>
    <p:sldId id="413" r:id="rId59"/>
    <p:sldId id="414" r:id="rId60"/>
    <p:sldId id="415" r:id="rId61"/>
    <p:sldId id="416" r:id="rId62"/>
    <p:sldId id="375" r:id="rId63"/>
    <p:sldId id="376" r:id="rId64"/>
    <p:sldId id="274" r:id="rId65"/>
    <p:sldId id="275" r:id="rId66"/>
    <p:sldId id="287" r:id="rId67"/>
    <p:sldId id="295" r:id="rId68"/>
    <p:sldId id="296" r:id="rId69"/>
    <p:sldId id="307" r:id="rId70"/>
    <p:sldId id="288" r:id="rId71"/>
    <p:sldId id="289" r:id="rId72"/>
    <p:sldId id="308" r:id="rId73"/>
    <p:sldId id="291" r:id="rId74"/>
    <p:sldId id="310" r:id="rId75"/>
    <p:sldId id="298" r:id="rId76"/>
    <p:sldId id="299" r:id="rId77"/>
    <p:sldId id="311" r:id="rId78"/>
    <p:sldId id="293" r:id="rId79"/>
    <p:sldId id="312" r:id="rId80"/>
    <p:sldId id="357" r:id="rId81"/>
    <p:sldId id="359" r:id="rId82"/>
    <p:sldId id="352" r:id="rId83"/>
    <p:sldId id="353" r:id="rId84"/>
    <p:sldId id="356" r:id="rId85"/>
    <p:sldId id="401" r:id="rId86"/>
    <p:sldId id="349" r:id="rId87"/>
    <p:sldId id="351" r:id="rId88"/>
    <p:sldId id="384" r:id="rId89"/>
    <p:sldId id="385" r:id="rId90"/>
    <p:sldId id="388" r:id="rId91"/>
    <p:sldId id="470" r:id="rId92"/>
    <p:sldId id="390" r:id="rId93"/>
    <p:sldId id="468" r:id="rId94"/>
    <p:sldId id="465" r:id="rId95"/>
    <p:sldId id="510" r:id="rId96"/>
    <p:sldId id="511" r:id="rId97"/>
    <p:sldId id="469" r:id="rId98"/>
    <p:sldId id="466" r:id="rId99"/>
    <p:sldId id="467" r:id="rId100"/>
    <p:sldId id="444" r:id="rId101"/>
    <p:sldId id="512" r:id="rId102"/>
    <p:sldId id="513" r:id="rId103"/>
    <p:sldId id="396" r:id="rId104"/>
    <p:sldId id="397" r:id="rId105"/>
    <p:sldId id="515" r:id="rId106"/>
    <p:sldId id="514" r:id="rId107"/>
    <p:sldId id="517" r:id="rId108"/>
    <p:sldId id="400" r:id="rId109"/>
    <p:sldId id="471" r:id="rId110"/>
    <p:sldId id="472" r:id="rId111"/>
    <p:sldId id="473" r:id="rId112"/>
    <p:sldId id="501" r:id="rId113"/>
    <p:sldId id="440" r:id="rId114"/>
    <p:sldId id="484" r:id="rId115"/>
    <p:sldId id="485" r:id="rId116"/>
    <p:sldId id="488" r:id="rId117"/>
    <p:sldId id="479" r:id="rId118"/>
    <p:sldId id="480" r:id="rId119"/>
    <p:sldId id="482" r:id="rId120"/>
    <p:sldId id="421" r:id="rId121"/>
    <p:sldId id="442" r:id="rId122"/>
    <p:sldId id="443" r:id="rId123"/>
    <p:sldId id="422" r:id="rId124"/>
    <p:sldId id="474" r:id="rId125"/>
    <p:sldId id="475" r:id="rId126"/>
    <p:sldId id="476" r:id="rId127"/>
    <p:sldId id="387" r:id="rId128"/>
    <p:sldId id="477" r:id="rId129"/>
    <p:sldId id="478" r:id="rId130"/>
    <p:sldId id="423" r:id="rId131"/>
    <p:sldId id="424" r:id="rId132"/>
    <p:sldId id="425" r:id="rId133"/>
    <p:sldId id="426" r:id="rId134"/>
    <p:sldId id="427" r:id="rId135"/>
    <p:sldId id="428" r:id="rId136"/>
    <p:sldId id="429" r:id="rId137"/>
    <p:sldId id="257" r:id="rId138"/>
    <p:sldId id="341" r:id="rId139"/>
    <p:sldId id="361" r:id="rId140"/>
    <p:sldId id="317" r:id="rId141"/>
    <p:sldId id="316" r:id="rId142"/>
    <p:sldId id="319" r:id="rId143"/>
    <p:sldId id="519" r:id="rId144"/>
    <p:sldId id="313" r:id="rId145"/>
    <p:sldId id="320" r:id="rId146"/>
    <p:sldId id="315" r:id="rId147"/>
    <p:sldId id="322" r:id="rId148"/>
    <p:sldId id="323" r:id="rId149"/>
    <p:sldId id="360" r:id="rId150"/>
    <p:sldId id="271" r:id="rId151"/>
    <p:sldId id="324" r:id="rId152"/>
    <p:sldId id="332" r:id="rId153"/>
    <p:sldId id="347" r:id="rId154"/>
    <p:sldId id="325" r:id="rId155"/>
    <p:sldId id="419" r:id="rId156"/>
    <p:sldId id="420" r:id="rId157"/>
    <p:sldId id="507" r:id="rId158"/>
    <p:sldId id="328" r:id="rId159"/>
    <p:sldId id="334" r:id="rId160"/>
    <p:sldId id="408" r:id="rId161"/>
    <p:sldId id="489" r:id="rId162"/>
    <p:sldId id="336" r:id="rId163"/>
    <p:sldId id="407" r:id="rId164"/>
    <p:sldId id="403" r:id="rId165"/>
    <p:sldId id="490" r:id="rId166"/>
    <p:sldId id="435" r:id="rId167"/>
    <p:sldId id="402" r:id="rId168"/>
    <p:sldId id="404" r:id="rId169"/>
    <p:sldId id="409" r:id="rId170"/>
    <p:sldId id="405" r:id="rId171"/>
    <p:sldId id="327" r:id="rId172"/>
    <p:sldId id="458" r:id="rId173"/>
    <p:sldId id="459" r:id="rId174"/>
    <p:sldId id="461" r:id="rId175"/>
    <p:sldId id="462" r:id="rId176"/>
    <p:sldId id="463" r:id="rId177"/>
    <p:sldId id="406" r:id="rId178"/>
    <p:sldId id="503" r:id="rId179"/>
    <p:sldId id="502" r:id="rId180"/>
    <p:sldId id="270" r:id="rId181"/>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05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4832" autoAdjust="0"/>
  </p:normalViewPr>
  <p:slideViewPr>
    <p:cSldViewPr>
      <p:cViewPr>
        <p:scale>
          <a:sx n="90" d="100"/>
          <a:sy n="90" d="100"/>
        </p:scale>
        <p:origin x="-1234" y="-5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79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slide" Target="slides/slide179.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5-11-09T08:58:21.202"/>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0 0,'19'0,"-19"20,20 20,0-20,0 19,-20 1,40-20,-40 0,39 19,-39-39,0 40,20-20,0 0,0 19,0-19,0 19,-1-39,-19 20,0 19,40-19,-20 0,0 0,0 0,-1-20,1 20,0 19,0-39,20 40,-20-20,-1 0,-19 0,20-1,-20-19,20 20,0-20,-20 40,20-40,0 20,19 20,-39-40,20 39,0-39,0 20,0 0,0 20,-1-40,1 19,0 1,20-20,-40 0,39 0,-19 20,0-20,0 0,-20 0,40 0,-1 0,21 0,-20 0,-1 0,1 0,-20 0,0 0,-20 0,19 0,-19-20,20 20,0-20,-20 20,0 0,20-19,-20 19,40-20,-40 0,0 20,19 0,1 0,-20-20,20 20,0 0,-20 20,40 0,-1 19,1-19,0 20,-1 0,-19-20,0-1,-20-19,0 19,20 1,-20-20,0 20,0-20,0 20,0 0,0-1,0 1,20-20,0 40,-20-40,0 40,0-40,39 19,-39 1,0 0,20 0,0-20,0 40,-20-40,20 39,0-39,-20 20,0-20,19 0,-19 20,0-20,20 0,0 0,20 0,0 0,-21 20,21-20,-20 0,0 0,-20 0,20 0,-1 0,1 0,0-20,0 20,-1 0,1 0,-1 0,21 0,0 0,-20 0,0 0,-1 0,-19 0,20-20,-20 20,20 0,0 0,0 0,0-20,19 1,-39 19,20 0,-20 0,20-20,-20 20,0-40,0 40,40-20,-40-20,19 40,1-39,-20 39,0-20,0 0,20 20,-20-20,20 20,-20 0,0 0,20-20,0 20,-20 0,0 0,0-19,20 19,-1 0,-19 0,20 0,40 19,-21-19,1 20,0-20,-20 0,-20 0,20 40,-1-20,-19 0,20 19,0 1,-20 0,0-20,0 19,20-19,-20 0,0 0,20 0,-20 19,20 1,-20 0,39-40,-19 59,0-39,-20 0,20-20,0 0,-20 20,0-20,0 20,0-1,0-19,20 19,-20-19,0 40,0-20,19 0,1 19,-20-19,0 0,20 0,-20 0,20 0,-20 19,0 1,0-20,0 0,0 19,20-19,0 0,-20 20,39-40,-19 0,0 39,-20-19,20 20,0-20,-20 0,39 19,-39-19,0 0,20 0,0 0,-20-1,20-19,-20 0,40 39,-21-19,1 0,0 0,0 0,-20 19,40-39,-40 20,39-20,-39 20,20 0,20 0,-20-1,19 21,-39-20,40-20,-40 20,20-20,-20 0,20 0,-20 0,20 0,-1 0,1 39,20-39,-20 0,39 0,-19 0,-20 0,0 0,0 0,-20-19,19-1,1 0,0 0,20-59,-1 59,1-20,0-19,0 19,-21 0,21 2,-20-22,-20 20,0 1,0-1,0 20,0-19,-20-21,0 60,20-40,-20 20,20 1,-19-1,-1 20,20-20,-20 0,20 0,-20-19,20 39,-20-20,20 0,0 20,0-20,-20 20,20-20,0 20,0-20,-20 0,20 1,0-1,0-20,0 20,0 20,0-38,0 38,0-20,0 20,20-20,-20 20,20 0,0-20,0 20,20-20,-1 0,-19 20,0-20,-20 20,20 0,-20 0,0 0,20 0,-1 0,-19-19,20 19,0 0,40 0,-21 0,1 0,0 0,-20 0,-20 0,0 19,19-19,-19 20,20-20,0 20,0 0,0 0,0 20,-20-40,19 19,21 20,-40-39,20 20,0-20,0 20,-20 0,39-20,-39 39,20-39,-20 0,20 20,0 0,-20-20,0 0,20 20,-20-20,0 0,20 0,-20 0,19 20,1-20,-20 0,20 20,0-1,0-19,-20 0,20 0,-20 20,19-20,-19 0,20 0,0 20,-20-20,20 0,0 20,0-20,0 0,-20 0,19 0,1 0,-20 0,20 0,0 0,-20 0,20 0,0 0,-20 0,19 0,21-20,0 20,-40 0,20 0,0 0,-20 0,19 20,-19 0,20-20,0 39,-20-39,20 40,0-20,-20-20,20 40,-20-40,0 0,0 20,19-20,-19 19,0 1,0-20,20 20,0 0,-20-20,20 20,0 0,0-1,-20 1,19-20,1 40,0-40,0 20,0-20,20 39,-40-39,19 0,-19 0,20 0,-20 0,20 0,0-19,0 19,0-20,19 20,1-20,19 0,-39 0,20 20,-40 0,40-39,-20 19,-1 0,21-20,0 1,-1-1,-19 0,19 20,-19 0,0-19,0 19,-1-20,1 1,-20 19,20-20,-20 0,0 1,0 19,0 0,0-20,0 21,0-20,0 19,0 0,0-20,0 1,0 19,0 0,0-20,0 20,0 1,0-21,0 20,0 0,-20 0,20-19,-20 19,20 0,0 20,0-40,-19 20,-1 20,20-19,0-1,0 20,-20-20,20 20,0-20,0 20,0-20,-20 0,20 1,0 19,0-40,0 40,0-20,0 20,0 0,20-20,-20 20,20 0,-20 0,20 0,19 0,-19 0,0 0,0 0,0 0,-20 0,0 20,19-20,-19 0,0 0,20 20,0 0,20 0,-40-20,20 19,0 1,-1 0,-19-20,20 20,-20 0,0-20,0 20,20-1,0 1,-20 20,0-40,0 20,20 20,-20-40,0 19,0 21,20-40,-1 40,-19-1,20-39,0 40,-20 0,20-40,-20 39,0-19,0-20,0 20,0 0,20 0,-20 0,0 0,0 18,20-38,-20 20,0 20,0-40,0 39,19-39,-19 0,0 20,0-20,20 20,-20-20,0 20,20-20,-20 0,0 20,0 0,0-20,0 20,0-20,0 19,20-19,-20 20,0 0,0-20,0 0,0 20,20-20,-20 0,0 20,20-20,-20 20,20-1,-20-19,0 0,0 20,19-20,-19 0,0 0,0 20,20-20,-20 0,0 0,20 0,-20 20,20-20,-20 20,20-20,-20 20,20-20,-20 20,39-20,-39 0,20 19,-20 1,40-20,-40 0,20 20,-20-20,19 0,-19 0,20 20,0 0,-20 0,0-20,20 19,-20-19,20 20,0-20,0 20,-20-20,0 20,19-20,-19 0,20 0,0 0,-20 0,20 0,-20 20,20-20,-20 0,20 20,-1-1,1-19,-20 0,0 0,20 19,0-19,-20 20,0 0,20-20,-20 0,20 0,0 20,-1-20,-19 0,40 0,0 0,-20 0,-1 0,1 0,-20 0,20 0,-20 0,20 0,0-20,20 0,-21 20,-19 0,40 0,-40 0,20 0,-20 0,20-20,0 20,-20-19,19 19,1 0,-20-19,20 19,0-20,0 20,-20 0,20-20,-1 0,1 20,0 0,0-20,-20 20,20 0,0 0,0-20,-1 1,-19 19,20 0,0-20,0 20,-20-20,20 0,-20 20,20 0,-1 0,-19-20,20 20,-20 0,20-20,-20 20,20 0,-20 0,20 0,-20 0,20 0,-20-19,19 19</inkml:trace>
</inkml:ink>
</file>

<file path=ppt/ink/ink2.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5-11-09T08:58:38.221"/>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3432 46,'0'0,"-20"0,0 0,1 0,19 0,-20 0,20 0,-20 0,0 0,-20 0,1 0,19 0,-20 19,20-19,20 0,-20 20,20-20,-19 0,-1 20,20-20,-20 20,20-20,-20 20,0-20,20 20,-20-20,1 0,19 19,0-19,-20 0,0 0,20 20,0-20,0 19,-20-19,20 20,0-20,0 20,0-20,0 40,0-40,0 19,0-19,0 20,0-20,0 20,0 0,0-20,0 20,20-20,-20 0,20 20,-20 19,0-19,20 0,-20 20,19-20,1-1,0 1,-20 0,0 0,0 0,20-1,-20-19,0 19,20 1,0 0,-20 0,19-20,-19 0,0 20,20 0,0-20,-20 19,20-19,-20 20,0 0,20-20,-20 20,0-20,20 20,0-20,-20 20,0-20,0 20,0-1,19-19,-19 20,0-20,0 20,-19-20,19 0,-20 0,20 20,0 0,0 0,0-20,0 19,0 1,0-20,0 19,0-19,0 20,0-20,0 20,0-20,0 20,0-1,0-19,0 20,0-20,0 20,0-20,0 20,0 0,0-20,0 20,20-20,-20 20,0-20,0 19,19 1,-19-20,20 0,-20 0,20 0,0 20,-20-20,20 0,-20 0,20 20,-20-20,19 0,-19 20,20-20,-20 0,0 20,20-20,-20 19,20-19,0 20,-20 0,20-20,-20 0,39 20,1-20,-20 0,0 0,0 0,-20 20,19-20,21 0,-40 0,39 19,0-19,-19 0,-20 0,20 0,0 0,0 20,-20-1,0-19,0 0,20 20,0-20,-1 0,-19 0,20 20,0-20,20 0,-1 0,-39 20,20-20,0 0,0 20,0-20,-20 0,40 0,-40 0,19 20,-19-20,20 19,0-19,0 0,0 20,0-20,19 20,-19-20,0 20,-20-20,20 0,-20 0,20 20,-20-20,19 0,-19 0,20 20,0-20,-20 20,20-20,0 0,-20 0,20 0,-20 0,0 0,20 0,-1 0,1 0,20 0,0 19,-21-19,21 0,0 0,-20 0,-20 0,19 0,1 0,-20-19,20 19,20-20,-40 20,20 0,-20 0,0-20,20 20,-1 0,-19-20,0 0,0 20,20-20,-20 20,0-20,0 20,0-39,0 39,0-20,0-20,0 20,0 1,0-20,0 19,0 20,0-40,0 20,0 20,-20-19,20-1,0 0,0 20,-19-20,19 0,-20 20,20-20,0 1,0 19,-20-20,0 0,20 0,0 20,0-20,0 0,0 20,0-20,-20 20,20-19,0 19,0-20,-20 0,20 20,0 0,-20 0,20-20,-19 20,19 0,0 0,-20-19,20 19,-20-20,20 20,-20-19,0-1,20 20,0-20,0 20,-20-20,20 0,-19 20,19-20,-20 20,20-19,0 19,0 0,0-20,0 0,-20 20,20-20,0 20,-20 0,20-20,0 20,0-20,-20 20,20-20,-20 20,20 0,0-19,0 19,0-20,-19 20,19-20,0 0,0 20,-20 0,20-20,-20 20,20-20,-20 20,20-19,0 19,0-19,-20 19,20 0,0-20,-20 0,20 20,-20-20,20 0,-19 20,19-19,-20 19,0-20,0 20,0-20,20 0,-20 0,20 20,0 0,0-20,-19 20,19 0,0-20,-20 20,20 0,0-19,-40-1,40 20,-40-20,40 20,-39 0,19-40,0 20,-20 1,1-1,19 0,0 0,20 20,-20-20,20 20,-20-19,0 19,20 0,0-20,-19 20,19-19,-20 19,20 0,-20-20,0 20,20-20,-20 20,20 0,0 0,-20 0,20-20,-20 20,1-20,-1 20,0 0,1-20,-1 20,0 0,20 0,-19 0,19 0,-20 0,20 0,-40 0,40 0,-20 0,0 0,0 0,20 0,-19 0,-1 0,20 0,-20 0,0 0</inkml:trace>
  <inkml:trace contextRef="#ctx0" brushRef="#br0" timeOffset="8222">1249 243,'20'0,"-20"-20,20 1,20-20,-40 39,39-20,-19 0,0-20,40 40,-21-20,-19 1,40-1,-21 20,-19 0,-20 0,20-20,0 20,-20 0,20 0,19 0,-19 0,20 0,0 0,-1 0,1 0,-20 0,0 0,0 0,-20 0,19 0,-19 20,20-20,0 39,20-19,-40 0,20 0,-1 0,1 0,-20-20,0 19,0-19,0 39,20-19,-20 0,0 20,0-40,0 19,0 1,0 0,0 0,0-20,0 20,0 0,0-1,0-19,0 20,0 20,0-40,0 20,0 20,0-40,0 19,0 1,0 0,0 0,0 0,0-1,0-19,-20 19,0-19,20 40,0-20,-39 0,39 19,0-39,-40 40,40-40,-40 20,40 20,-39-40,39 20,-20-1,0 1,0 0,-20 20,21-20,-21 19,40-39,-40 19,1-19,19 40,-20-20,0-1,21 1,-21 0,0 20,40-40,-40 20,21 0,-1-20,0 19,20-19,-40 20,40 0,-20-20,-19 20,19 0,-20 0,20-1,1 1,-20 0,39 0,-40 0,0-1,21-19,-21 20,40-20,-20 19,0 1,20-20,0 0,-20 20,0-20,20 0,-19 20,19-20,0 0,0 20,-20 0,20-20,0 19,0-19,0 0,-20 20,0-20,0 20,20-20,-39 20,19 20,0-40,-20 20,20-1,1-19,-1 0,20 20,-20 0,0-20,20 0,0 0,-20 0,20 20,0-20,-20 0,20 0,-20 20,1-20,-1 20,20-1,-20-19,0 19,0 1,20-20,-20 20,20-20,-19 0,19 0,0 20,-20-20,20 0,-20 0,20 20,-20-1,0-19,0 20,1 0,-1 0,20-20,-20 20,20-20,-20 0,20 20,0-20,-20 0,0 0,20 0,-20 0,20 0,-19 0,19 0,0 20,-20-20,0 0,20 0,-20 0,20-20,-20 20,20 0,-20 0,20-20,-19 20,19 0,0-20,-20 20,20 0,0 0,0-20,-20 20,20-20,0 0,0 20,-20 0,20 0,0-19,0 19,0-20,0 20,0-20,-20 0,20 20,0-20,0 20,0-19,0 19,0-19,20-1,-20 20,0-20,0 20,20 0,-20 0,0-20,20 20,-20-20,0 20,0-20,20 20,-20 0,19 0</inkml:trace>
</inkml:ink>
</file>

<file path=ppt/ink/ink3.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5-11-09T08:58:54.711"/>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724 0,'-20'0,"20"0,-20 20,-39-20,20 0,0 0,-1 0,20 0,-18 0,18 0,0 20,0-20,-18 0,18 0,0 20,-20-1,40 1,-39 0,20 0,-1-20,-20 40,40-40,-39 39,39-39,-19 19,-1-19,20 40,-20-40,20 40,0-21,-19 1,19 20,0 0,0 19,0-19,0-20,0 19,0-19,-20 39,20-20,0-19,0 20,0-20,0 39,0 1,0-20,0-21,0 1,0 0,0-20,20 40,-1-40,1 20,-20-20,0 38,20-18,-1 0,20 0,-19 0,20-1,-21 21,20-20,21-20,-2 40,21-60,-60 20,21 0,-1 0,0 0,20 20,1-20,-2 0,2 0,-3 0,-17 0,-2 0,2 0,19 0,-39 0,19 0,-20 0,-19 0,40-20,-20 20,19-20,0 0,1 20,-20-20,-2 0,42 1,-40-1,-1 20,0-20,1 0,20 0,-1-18,-19 18,-1 0,1-20,-20 40,19-39,-19-1,20 20,-20 0,0-20,0 21,0-1,0 0,0-20,0 20,0 1,0-20,0-1,0 20,0 1,0-1,0-40,0 40,0 20,0-39,0 39,0-20,0-20,-20 20,20 0,0 1,0-1,0 0,-19 20,19-40,0 40,0-19,-20-1,20 1,-19 19,19-20,0 20,-20 0,20-20,-20 20,1-20,19 20,-20 0,20-20,-40 20,21 0,19 0</inkml:trace>
</inkml:ink>
</file>

<file path=ppt/ink/ink4.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5-11-09T12:54:10.165"/>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1312 847,'0'-25,"-25"1,0-1,0 0,1 25,24-25,-25 25,0 0,25-25,-25 1,25-1,0 0,-25 25,25-50,-24 26,24 0,-25 24,25-25,-25 25,25-50,-25 25,25 1,-24 24,24-25,-24 25,-1-25,25 0,-25 0,25 1,-25-1,-24 0,-1 0,25 1,0 0,1 24,24-25,-25 25,25-25,-25 25,0 0,0 0,2 0,-77-50,51 26,24 24,-25 0,1-25,24 25,-25 0,2 0,-27 0,26 0,24 0,0 0,0 0,25 49,0-24,0 0,0 0,0 0,0-1,0 0,0 1,0 0,25-25,-25 25,0-1,25-24,-25 25,0 0,0 0,25 0,-25-1,24-24,-24 25,0 0,0 0,25-25,-25 25,0-1,25-24,-25 24,25-24,-25 25,25-25,-25 25,24-25,-24 25,24 0,-24-1,25-24,-25 25,25-25,-25 25,0 0,25 0,0-25,-25 24,24-24,-24 25,25-25,-25 25,0 0,25-25,-25 25,0-2,25-23,0 0,-25 25,0 0,24-25,-24 25,0 0,25-25,-25 24,0 1,0 0,25-25,-25 25,0 0,0-1,25-24,-25 25,25 0,-2 25,2-50,-25 23,25-23,-25 25,0 0,50 25,-26-26,1 1,0 0,0 25,-25-26,25-24,-25 25,24-25,-24 25,0 0,25 0,50 23,-51-23,50 25,0-1,-49-24,0 0,0-25,-25 25,24 0,1-1,0 26,0-25,0-1,-25 0,0 1,0 0,0 0,0 0,0-1,0 1,-25-25,0 25,0-25,0 0,1 0,24 25,-25-25,0 0,0 0,0 25,1-25,-1 0,0 0,0 0,25 24,-24-24,24 25,-24-25,-1 0,25 25,-25-25,0 25,0-25,1 0,-1 0,25 24,0 0,-25 1,25 0,-25-25,25 25,0 0,0-1,-25-24,25 50,-24-50,24 25,0 0,0 0,0-1,0 26,0-26,0 1,0-1,0 1,0 0,0 0,0 0,24-25,-24 24,25-24,-25 25,25-25,-25 25,25-25,-25 25,0 0,25-25,-1 24,1 1,-25 0,50-1,-50 1,49-1,-25 1,1 0,0-25,0 25,-1-25,-24 25,50-25,-25 0,0 0,-25 24,49-24,-24 0,0 0,0 0,24 0,-24 0,24 0,-24 0,-1 0,26 0,-25 0,0 0,24 0,-24-24,25 24,-1-25,0 25,0 0,1 0,-25-25,-25 0,25 25,-1-25,1 25,-25-24,25 24,0 0,0-25,24 1,-24 24,0-50,0 50,-2-24,2 24,-25-25,25 25,0-25,-25 0,25 25,-25-25,0 1,25 24,-1-25,-24 0,0 0,0 0,25 25,-25-24,0-1,0 1,0-26,0 26,0-1,0 0,0 0,0 0,0 0,0 1,0-1,0 0,-25 0,1 0,24 1,0 0,-25-1,25 0,-25 0,25 1,0-1,-25 0,0 25,25-25,-25 25,25-25,-23 25,-2-24,25-1,-25 25,0-25,0 25,25-25,-24 25,-1-49,0 25,0-1,25 0,-25 25,25-25,-24 25,-1-24,-25-1,50 0,-49 25,49-25,-25 25,25-25,-24 1,-1-26,0 25,1 0,24 1,-50 0,50-1,-25 0,25 0,-25 0,1 25,24-24,0-1,0 0,-25-25,0 26,0-26,25 25,-25 0,1 2,-1-2,0-25,25 1,0 24,-24 25,24-25,0-25,-25 50,25-24,0-1,0 0,0 0,0 0,0-23,0 23</inkml:trace>
</inkml:ink>
</file>

<file path=ppt/ink/ink5.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5-11-09T12:54:20.575"/>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0 127,'0'-24,"50"24,-25-24,-25 0,49 24,-24 0,0 0,1 0,-1-24,-1 24,1 0,0 0,0 0,24 0,26 0,-50 0,74 0,-24 0,-50 0,50 0,-51 0,26 0,-25 0,24 0,1 24,-25-24,0 48,50-48,-25 24,-26-1,1-23,0 0,-25 24,0 0,0 0,0-1,0 24,0-23,-25-24,0 24,25 0,0-1,-24-23,24 24,-25 0,0 0,0 0,0-1,0-23,-25 0,50 24,-25-24,-24 0,24 0,0 0,0 0,0 0,1 0,-1 24,0-24,-25 24,26-24,-2 24,1-24,-25 0,1 23,-1 25,25-48,0 0,1 24,-1 0,0-24,0 23,0-23,1 0,-27 24,26 0,0-24,1 0,-26 0,25 0</inkml:trace>
</inkml:ink>
</file>

<file path=ppt/ink/ink6.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5-11-09T12:54:44.256"/>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2057 575,'25'-24,"0"24,-25-25,25 25,-25-25,0 1,25 24,-1-25,-24 1,25 24,-25-25,50 0,-25 0,-1 0,26 25,0-24,24-1,-49 25,24-25,-24 0,0 25,25-25,24 1,-24 0,-25 24,24-25,-24 0,0 25,0 0,24 0,-49-25,25 25,25 0,-1-24,1 24,24 0,-49 0,25 0,-1-25,-24 25,25 0,-26 0,1 0,0-25,0 25,0 0,-1 0,1 0,25 0,-25 0,0 0,-1 0,1 0,25 0,-1 0,1 0,-25 0,24 25,1 0,-25-25,0 0,-1 0,1 0,-25 49,124 1,-25 23,-24-48,49 25,-99-26,74 26,-25-50,-24 50,-25-26,24-24,1 25,-50-1,50 26,-26-50,26 49,49 1,0 49,-74-74,50 0,-26-1,26 0,-51-24,51 50,-50-25,24-25,-24 0,-25 25,50-1,-26-24,51 0,-75 25,50-25,-1 25,-24-25,25 0,-26 25,51-25,-51 0,0 0,1 0,0 0,25 0,-26 0,76 25,-51-25,75 24,-74 1,123-1,-98 1,49-25,25 25,-124-25,24 0,-24 0,-25 24,50-24,-26 25,1-25,50 25,-26 0,26 0,49-25,-100 0,51 24,-50-24,-1 0,-24 25,25-25,0 0,-25 50,25-50,-25 25,25-25,-1 24,-24 0,25 1,-25 0,25-25,-25 25,0-1,25-24,0 25,-25 0,0 0,0 0,25-1,-1 26,1-1,-25-24,0-1,25 1,-25 0,25-25,-25 25,0 0,0-1,0 1,0 0,0 0,0 0,0-1,0 0,0 1,0 0,-25-25,25 25,0-1,0 1,0 0,-25-25,25 25,0 0,-25-25,25 24,-24 1,-1-25,0 25,0 0,-25-25,26 0,-1 0,-50 24,26-24,-1 0,25 0,1 24,-1-24,-25 0,25 0,1 0,-26 0,25 0,0 25,1-25,-51 0,26 25,24-25,-25 0,1 0,24 0,-25 25,1-25,-1 0,50 25,-50-25,25 0,-24 0,-26 0,51 0,-51 0,50 0,-49 0,49 0,-49 0,-1 0,26 0,24 0,-25 24,26-24,-1 0,-25 0,-23 0,-2 0,51 0,-51 0,26 0,-26 0,25 0,-49 0,74 0,-74-24,25 24,24 0,1 0,24 0,-25 0,1 0,-1 0,25 0,0 0,1 0,-1 0,0 0,0 0,-49 0,-1 0,51 0,-76 0,51 0,-51 0,1-25,25 25,-50-50,49 50,-98-25,98 1,-24 0,74 24,-49 0,24 0,26 0,-1 0,0 0,0 0,0 0,-24 0,24 0,0 0,-25 0,-24 0,0 0,49 0,-50 0,1 0,24 0,1 0,-1 0,-24 0,-1 0,51 0,-26 0,-24 0,49 0,0 0,0 0,-25 0,26 0,-26 0,0 0,26 0,-1 0,-25 0,25 0,-24 0,24 0,0 0,0 0,1 0,-1 0,0 0,0 0,0 0,-23 0,23 0,0 0,-24 0,-1-25,-24 25,24 0,0 0,26-25,-1 25,0 0,0 0,0 0,0 0,1 0,-1-25,0 25,-25 0,26 0,-1 0,0-24,-25 24,26 0,-1 0,0 0,0 0,-24 0,-1 0,-74-25,74 25,-74-25,50 25,-25-25,-25 0,74 25,0 0,26 0,-1 0,0 0,-49-24,-1-1,50 25,1 0,-1 0,0 0,0 0,0 0,1 0</inkml:trace>
</inkml:ink>
</file>

<file path=ppt/ink/ink7.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5-11-09T12:54:50.975"/>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2010 0,'-25'0,"1"0,-1 25,-25 25,25-50,25 26,-24-26,-1 0,25 25,-25-25,25 24,-25-24,25 25,-25-25,1 25,-1-25,25 25,-25-25,25 25,-25-25,0 0,25 24,-24-24,24 25,-50-25,0 26,25-26,-24 25,24-25,25 25,-50-1,26-24,24 25,-25-25,0 0,-25 25,26-25,-51 0,1 0,49 0,-26 0,2 0,24 25,0-25,0 0,25 25,-74 0,24-25,1 0,24 0,-25 0,50 25,-24-25,-1 0,0 0,0 0,-74 0,49 0,-24 0,49 0,-25 0,26 0,-1 0,0 0,0 0,0 0,1 0,24 25,-25-25,25 25,-25-25</inkml:trace>
</inkml:ink>
</file>

<file path=ppt/ink/ink8.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5-11-09T09:01:49.377"/>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6318 229,'0'-20,"19"1,21-1,-20 0,59 1,19-20,22-1,-42 40,1 0,1 0,18 0,-58 0,39 0,20 0,-20 0,20 0,-40 0,40 0,20 0,38 0,-77 0,18 0,21 0,-20 0,19 0,-78 0,0 20,-1 0,0 0,1-1,-20 0,19 1,-39 0,20-20,20 19,-40 1,39 0,-19 18,0-38,-20 0,0 0,19 20,-19-20,0 20,40-20,-40 19,39-19,-39 0,20 20,0-20,20 0,-20 0,39 0,-20 0,20 0,-39 0,0 0,0 0,-20 20,40-20,38 19,41 0,19 1,-59 0,21 0,-61-20,-39 19,0-19,39 19,-39 1,0 19,40 39,-1-38,-39 19,40-20,-20 20,-20-21,0-18,0 20,0 19,0-21,0 21,0 0,0-20,0 20,0 0,20 38,-1-37,-19 18,20-39,0-19,-20 18,0-18,0 0,0 0,0 38,0 1,-20-1,20-38,0 20,0-1,0-19,0 38,0-38,0 19,0-20,0 1,0-20,0 39,0-19,20 0,0 18,-20 21,0 0,19-20,-19-19,20 19,0-39,-20 20,0-1,0-19,0 39,0-19,0 20,0 18,0-19,19 0,-19-19,0-1,0 21,0-21,0 1,20-1,-20 20,0-19,0 0,0 18,0 2,0-20,0 19,0 0,0 20,0-1,0 1,0 0,0-20,0 20,0-20,0-19,0 19,0-19,0 18,0 2,0-1,0 1,0 18,0 1,0-1,0-18,0-2,0-18,0 20,0-21,-20 21,1-2,-1-18,0 58,-19 21,-20 18,19-59,0-18,1 18,-20-18,39-21,0 21,-39-20,19-20,-19 18,19-18,-38 20,-2-20,-38 0,39 0,-1 0,-18 0,39 0,19 0,20 0,-39 0,19 0,-19 0,-20-20,-40 2,-39-2,0 20,0 0,-20-20,59-19,41 39,18-20,1 20,39 0,-20 0,-38 0,18-20,1 20,-1 0,-18 0,38 0,-59 0,-19 0,38 0,-77 0,-2 0,61 0,-21 0,59-19,1 19,20 0,-41 0,21-19,-79 19,59 0,39 0,1 0,-20 0,19 0,-39 0,39 0,-58 0,38 0,-59 0,-39 0,59 0,21 0,-41 0,40 0,0 0,-20 0,59 0,1 0,-20 0,19 0,-19 0,-1 0,-18 0,38 0,-79 0,-39 0,-19-20,-41-20,60 21,40 19,38 0,1 0,19 0,2 0,-2 0,1 0,-1 0,21 0,-20 0,19 0,1 0,-21 0,20 0,-18 0,18 0,-19-19,-1 19,-38 0,-1 0,39 0,-78 0,-39 0,-2 0,41 0,59 0,-1 0,42 0,-42 0,21 0,-21 0,-38-20,-59-19,-2-1,121 21,-22 0,-19-1,39 20,42-20,-2-19,20 39,-20-39,20 20,-20-21,0 20,20-18,-20-2,20-19,0-19,0 19,0 1,0 18,0-18,20 18,0 21,20-40,-2 20,81-20,-79 40,40-20,-42-1,42 20,19-18,-41 38,22-20,-41 20,21 0,0 0,-22 0,2 0,19 0,41 0,18 0,1 0,19 0,-59 0,-39 0,-20 0,-1 0,-19 0,19 0,41 0,-21 0,41 0,-40 0,18 0,-18 0,-20 0,-1 0,1 0,0 0,-20 0,20-39,0 19,20-19,-2 39,-38-39,0 19,20 20,0-39,-20 19,0 1,0-20,20 39,-20-20,0 0,20 0,-20-18,19 18,-19 20,0-39,0 39,0-20,0 1,0-1,0-19,0 19,20 20,-20-39,20 20,-20-1,0 1,0 19,0-20,20 20,-20-20,0 0,0 20,20 0,-20-18,0 18,0-20,20 20,-1 0,-19-20,0 20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4D98C9-5440-47FF-8585-8EAA07C3C683}" type="datetimeFigureOut">
              <a:rPr lang="el-GR" smtClean="0"/>
              <a:pPr/>
              <a:t>4/10/2020</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6ABCC2-48C9-4E01-AFF9-552A5547293C}" type="slidenum">
              <a:rPr lang="el-GR" smtClean="0"/>
              <a:pPr/>
              <a:t>‹#›</a:t>
            </a:fld>
            <a:endParaRPr lang="el-GR"/>
          </a:p>
        </p:txBody>
      </p:sp>
    </p:spTree>
    <p:extLst>
      <p:ext uri="{BB962C8B-B14F-4D97-AF65-F5344CB8AC3E}">
        <p14:creationId xmlns:p14="http://schemas.microsoft.com/office/powerpoint/2010/main" val="3460492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ncbi.nlm.nih.gov/pubmed/16882698" TargetMode="External"/><Relationship Id="rId2" Type="http://schemas.openxmlformats.org/officeDocument/2006/relationships/slide" Target="../slides/slide125.xml"/><Relationship Id="rId1" Type="http://schemas.openxmlformats.org/officeDocument/2006/relationships/notesMaster" Target="../notesMasters/notesMaster1.xml"/><Relationship Id="rId4" Type="http://schemas.openxmlformats.org/officeDocument/2006/relationships/hyperlink" Target="http://www.ncbi.nlm.nih.gov/pubmed/12866378"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536ABCC2-48C9-4E01-AFF9-552A5547293C}" type="slidenum">
              <a:rPr lang="el-GR" smtClean="0"/>
              <a:pPr/>
              <a:t>3</a:t>
            </a:fld>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TextEdit="1"/>
          </p:cNvSpPr>
          <p:nvPr>
            <p:ph type="sldImg"/>
          </p:nvPr>
        </p:nvSpPr>
        <p:spPr bwMode="auto">
          <a:noFill/>
          <a:ln>
            <a:solidFill>
              <a:srgbClr val="000000"/>
            </a:solidFill>
            <a:miter lim="800000"/>
            <a:headEnd/>
            <a:tailEnd/>
          </a:ln>
        </p:spPr>
      </p:sp>
      <p:sp>
        <p:nvSpPr>
          <p:cNvPr id="137219" name="Rectangle 3"/>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TextEdit="1"/>
          </p:cNvSpPr>
          <p:nvPr>
            <p:ph type="sldImg"/>
          </p:nvPr>
        </p:nvSpPr>
        <p:spPr bwMode="auto">
          <a:noFill/>
          <a:ln>
            <a:solidFill>
              <a:srgbClr val="000000"/>
            </a:solidFill>
            <a:miter lim="800000"/>
            <a:headEnd/>
            <a:tailEnd/>
          </a:ln>
        </p:spPr>
      </p:sp>
      <p:sp>
        <p:nvSpPr>
          <p:cNvPr id="149507" name="Rectangle 3"/>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TextEdit="1"/>
          </p:cNvSpPr>
          <p:nvPr>
            <p:ph type="sldImg"/>
          </p:nvPr>
        </p:nvSpPr>
        <p:spPr bwMode="auto">
          <a:noFill/>
          <a:ln>
            <a:solidFill>
              <a:srgbClr val="000000"/>
            </a:solidFill>
            <a:miter lim="800000"/>
            <a:headEnd/>
            <a:tailEnd/>
          </a:ln>
        </p:spPr>
      </p:sp>
      <p:sp>
        <p:nvSpPr>
          <p:cNvPr id="150531" name="Rectangle 3"/>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TextEdit="1"/>
          </p:cNvSpPr>
          <p:nvPr>
            <p:ph type="sldImg"/>
          </p:nvPr>
        </p:nvSpPr>
        <p:spPr bwMode="auto">
          <a:noFill/>
          <a:ln>
            <a:solidFill>
              <a:srgbClr val="000000"/>
            </a:solidFill>
            <a:miter lim="800000"/>
            <a:headEnd/>
            <a:tailEnd/>
          </a:ln>
        </p:spPr>
      </p:sp>
      <p:sp>
        <p:nvSpPr>
          <p:cNvPr id="151555" name="Rectangle 3"/>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TextEdit="1"/>
          </p:cNvSpPr>
          <p:nvPr>
            <p:ph type="sldImg"/>
          </p:nvPr>
        </p:nvSpPr>
        <p:spPr bwMode="auto">
          <a:noFill/>
          <a:ln>
            <a:solidFill>
              <a:srgbClr val="000000"/>
            </a:solidFill>
            <a:miter lim="800000"/>
            <a:headEnd/>
            <a:tailEnd/>
          </a:ln>
        </p:spPr>
      </p:sp>
      <p:sp>
        <p:nvSpPr>
          <p:cNvPr id="152579" name="Rectangle 3"/>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TextEdit="1"/>
          </p:cNvSpPr>
          <p:nvPr>
            <p:ph type="sldImg"/>
          </p:nvPr>
        </p:nvSpPr>
        <p:spPr bwMode="auto">
          <a:noFill/>
          <a:ln>
            <a:solidFill>
              <a:srgbClr val="000000"/>
            </a:solidFill>
            <a:miter lim="800000"/>
            <a:headEnd/>
            <a:tailEnd/>
          </a:ln>
        </p:spPr>
      </p:sp>
      <p:sp>
        <p:nvSpPr>
          <p:cNvPr id="153603" name="Rectangle 3"/>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108547"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Urothelial carcinoma may involve von Brunn's nests. The smooth regular contour of basement membrane, however, is preserved. Definite stromal invasion is not seen.</a:t>
            </a:r>
            <a:endParaRPr lang="el-GR" smtClean="0"/>
          </a:p>
        </p:txBody>
      </p:sp>
      <p:sp>
        <p:nvSpPr>
          <p:cNvPr id="4" name="3 - Θέση αριθμού διαφάνειας"/>
          <p:cNvSpPr>
            <a:spLocks noGrp="1"/>
          </p:cNvSpPr>
          <p:nvPr>
            <p:ph type="sldNum" sz="quarter" idx="5"/>
          </p:nvPr>
        </p:nvSpPr>
        <p:spPr/>
        <p:txBody>
          <a:bodyPr/>
          <a:lstStyle/>
          <a:p>
            <a:pPr>
              <a:defRPr/>
            </a:pPr>
            <a:fld id="{C1CFEC5A-F91B-4C06-9F96-082D4769E40C}" type="slidenum">
              <a:rPr lang="el-GR" smtClean="0"/>
              <a:pPr>
                <a:defRPr/>
              </a:pPr>
              <a:t>91</a:t>
            </a:fld>
            <a:endParaRPr lang="el-G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106499" name="2 - Θέση σημειώσεων"/>
          <p:cNvSpPr>
            <a:spLocks noGrp="1"/>
          </p:cNvSpPr>
          <p:nvPr>
            <p:ph type="body" idx="1"/>
          </p:nvPr>
        </p:nvSpPr>
        <p:spPr bwMode="auto">
          <a:noFill/>
        </p:spPr>
        <p:txBody>
          <a:bodyPr wrap="square" numCol="1" anchor="t" anchorCtr="0" compatLnSpc="1">
            <a:prstTxWarp prst="textNoShape">
              <a:avLst/>
            </a:prstTxWarp>
          </a:bodyPr>
          <a:lstStyle/>
          <a:p>
            <a:r>
              <a:rPr lang="en-US" smtClean="0"/>
              <a:t>Microinvasive carcinoma arising from urothelial carcinoma </a:t>
            </a:r>
            <a:r>
              <a:rPr lang="en-US" i="1" smtClean="0"/>
              <a:t>in situ</a:t>
            </a:r>
            <a:r>
              <a:rPr lang="en-US" smtClean="0"/>
              <a:t>. (</a:t>
            </a:r>
            <a:r>
              <a:rPr lang="en-US" b="1" smtClean="0"/>
              <a:t>a</a:t>
            </a:r>
            <a:r>
              <a:rPr lang="en-US" smtClean="0"/>
              <a:t>) Individual single cells permeate the stroma adjacent to von Brunn's nests containing carcinoma </a:t>
            </a:r>
            <a:r>
              <a:rPr lang="en-US" i="1" smtClean="0"/>
              <a:t>in situ</a:t>
            </a:r>
            <a:r>
              <a:rPr lang="en-US" smtClean="0"/>
              <a:t>. (</a:t>
            </a:r>
            <a:r>
              <a:rPr lang="en-US" b="1" smtClean="0"/>
              <a:t>b</a:t>
            </a:r>
            <a:r>
              <a:rPr lang="en-US" smtClean="0"/>
              <a:t>) Prominent stromal inflammatory response may obscure the presence of individual tumor cells. Retraction artifact is a useful clue for the diagnosis of invasion.</a:t>
            </a:r>
            <a:endParaRPr lang="el-GR" smtClean="0"/>
          </a:p>
          <a:p>
            <a:endParaRPr lang="el-GR" smtClean="0"/>
          </a:p>
        </p:txBody>
      </p:sp>
      <p:sp>
        <p:nvSpPr>
          <p:cNvPr id="4" name="3 - Θέση αριθμού διαφάνειας"/>
          <p:cNvSpPr>
            <a:spLocks noGrp="1"/>
          </p:cNvSpPr>
          <p:nvPr>
            <p:ph type="sldNum" sz="quarter" idx="5"/>
          </p:nvPr>
        </p:nvSpPr>
        <p:spPr/>
        <p:txBody>
          <a:bodyPr/>
          <a:lstStyle/>
          <a:p>
            <a:pPr>
              <a:defRPr/>
            </a:pPr>
            <a:fld id="{ED8CA6B8-1B5F-4655-99EE-AA0EC669B237}" type="slidenum">
              <a:rPr lang="el-GR" smtClean="0"/>
              <a:pPr>
                <a:defRPr/>
              </a:pPr>
              <a:t>93</a:t>
            </a:fld>
            <a:endParaRPr lang="el-G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TextEdit="1"/>
          </p:cNvSpPr>
          <p:nvPr>
            <p:ph type="sldImg"/>
          </p:nvPr>
        </p:nvSpPr>
        <p:spPr bwMode="auto">
          <a:noFill/>
          <a:ln>
            <a:solidFill>
              <a:srgbClr val="000000"/>
            </a:solidFill>
            <a:miter lim="800000"/>
            <a:headEnd/>
            <a:tailEnd/>
          </a:ln>
        </p:spPr>
      </p:sp>
      <p:sp>
        <p:nvSpPr>
          <p:cNvPr id="104451" name="Rectangle 3"/>
          <p:cNvSpPr>
            <a:spLocks noGrp="1"/>
          </p:cNvSpPr>
          <p:nvPr>
            <p:ph type="body" idx="1"/>
          </p:nvPr>
        </p:nvSpPr>
        <p:spPr bwMode="auto">
          <a:noFill/>
        </p:spPr>
        <p:txBody>
          <a:bodyPr wrap="square" numCol="1" anchor="t" anchorCtr="0" compatLnSpc="1">
            <a:prstTxWarp prst="textNoShape">
              <a:avLst/>
            </a:prstTxWarp>
          </a:bodyPr>
          <a:lstStyle/>
          <a:p>
            <a:r>
              <a:rPr lang="en-US" sz="1400" smtClean="0">
                <a:solidFill>
                  <a:srgbClr val="898989"/>
                </a:solidFill>
              </a:rPr>
              <a:t>pT1 urothelial carcinoma invading into the lamina propria. Wisps of muscularis mucosae, thin-walled vessels, and inflammatory infiltrate are present at the deepest penetration of the tumor.</a:t>
            </a:r>
            <a:endParaRPr lang="el-GR" sz="1400" smtClean="0">
              <a:solidFill>
                <a:srgbClr val="898989"/>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1 - Θέση εικόνας διαφάνειας"/>
          <p:cNvSpPr>
            <a:spLocks noGrp="1" noRot="1" noChangeAspect="1" noTextEdit="1"/>
          </p:cNvSpPr>
          <p:nvPr>
            <p:ph type="sldImg"/>
          </p:nvPr>
        </p:nvSpPr>
        <p:spPr>
          <a:ln/>
        </p:spPr>
      </p:sp>
      <p:sp>
        <p:nvSpPr>
          <p:cNvPr id="96259" name="2 - Θέση σημειώσεων"/>
          <p:cNvSpPr>
            <a:spLocks noGrp="1"/>
          </p:cNvSpPr>
          <p:nvPr>
            <p:ph type="body" idx="1"/>
          </p:nvPr>
        </p:nvSpPr>
        <p:spPr>
          <a:noFill/>
          <a:ln/>
        </p:spPr>
        <p:txBody>
          <a:bodyPr/>
          <a:lstStyle/>
          <a:p>
            <a:pPr eaLnBrk="1" hangingPunct="1"/>
            <a:r>
              <a:rPr lang="en-US" smtClean="0"/>
              <a:t>pT1 urothelial carcinoma with different invasive patterns. (</a:t>
            </a:r>
            <a:r>
              <a:rPr lang="en-US" b="1" smtClean="0"/>
              <a:t>a</a:t>
            </a:r>
            <a:r>
              <a:rPr lang="en-US" smtClean="0"/>
              <a:t>) The smooth contour of basement membrane is disrupted in infiltrating tumor cells. (</a:t>
            </a:r>
            <a:r>
              <a:rPr lang="en-US" b="1" smtClean="0"/>
              <a:t>b</a:t>
            </a:r>
            <a:r>
              <a:rPr lang="en-US" smtClean="0"/>
              <a:t> and </a:t>
            </a:r>
            <a:r>
              <a:rPr lang="en-US" b="1" smtClean="0"/>
              <a:t>c</a:t>
            </a:r>
            <a:r>
              <a:rPr lang="en-US" smtClean="0"/>
              <a:t>) Irregular small clusters of tumor cells invading the stroma. (</a:t>
            </a:r>
            <a:r>
              <a:rPr lang="en-US" b="1" smtClean="0"/>
              <a:t>d</a:t>
            </a:r>
            <a:r>
              <a:rPr lang="en-US" smtClean="0"/>
              <a:t>) Variably sized nests with single cells and irregular clusters of invading cells.</a:t>
            </a:r>
            <a:endParaRPr lang="el-GR" smtClean="0"/>
          </a:p>
          <a:p>
            <a:pPr eaLnBrk="1" hangingPunct="1"/>
            <a:endParaRPr lang="el-GR" smtClean="0"/>
          </a:p>
        </p:txBody>
      </p:sp>
      <p:sp>
        <p:nvSpPr>
          <p:cNvPr id="96260" name="3 - Θέση αριθμού διαφάνειας"/>
          <p:cNvSpPr>
            <a:spLocks noGrp="1"/>
          </p:cNvSpPr>
          <p:nvPr>
            <p:ph type="sldNum" sz="quarter" idx="5"/>
          </p:nvPr>
        </p:nvSpPr>
        <p:spPr>
          <a:noFill/>
        </p:spPr>
        <p:txBody>
          <a:bodyPr/>
          <a:lstStyle/>
          <a:p>
            <a:fld id="{9F6B64A2-AFEF-4636-9C30-C839A389781E}" type="slidenum">
              <a:rPr lang="el-GR" smtClean="0"/>
              <a:pPr/>
              <a:t>95</a:t>
            </a:fld>
            <a:endParaRPr lang="el-G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536ABCC2-48C9-4E01-AFF9-552A5547293C}" type="slidenum">
              <a:rPr lang="el-GR" smtClean="0"/>
              <a:pPr/>
              <a:t>19</a:t>
            </a:fld>
            <a:endParaRPr lang="el-G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10752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Paradoxical differentiation in pT1 urothelial carcinoma. The invasive tumor cells often acquire abundant eosinophilic cytoplasm and appear to be more differentiated than overlying noninvasive tumor cells.</a:t>
            </a:r>
            <a:endParaRPr lang="el-GR" smtClean="0"/>
          </a:p>
        </p:txBody>
      </p:sp>
      <p:sp>
        <p:nvSpPr>
          <p:cNvPr id="4" name="3 - Θέση αριθμού διαφάνειας"/>
          <p:cNvSpPr>
            <a:spLocks noGrp="1"/>
          </p:cNvSpPr>
          <p:nvPr>
            <p:ph type="sldNum" sz="quarter" idx="5"/>
          </p:nvPr>
        </p:nvSpPr>
        <p:spPr/>
        <p:txBody>
          <a:bodyPr/>
          <a:lstStyle/>
          <a:p>
            <a:pPr>
              <a:defRPr/>
            </a:pPr>
            <a:fld id="{81392755-B3A6-4333-979A-99ABDDC1AA2E}" type="slidenum">
              <a:rPr lang="el-GR" smtClean="0"/>
              <a:pPr>
                <a:defRPr/>
              </a:pPr>
              <a:t>97</a:t>
            </a:fld>
            <a:endParaRPr lang="el-G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TextEdit="1"/>
          </p:cNvSpPr>
          <p:nvPr>
            <p:ph type="sldImg"/>
          </p:nvPr>
        </p:nvSpPr>
        <p:spPr>
          <a:ln/>
        </p:spPr>
      </p:sp>
      <p:sp>
        <p:nvSpPr>
          <p:cNvPr id="97283" name="Rectangle 3"/>
          <p:cNvSpPr>
            <a:spLocks noGrp="1"/>
          </p:cNvSpPr>
          <p:nvPr>
            <p:ph type="body" idx="1"/>
          </p:nvPr>
        </p:nvSpPr>
        <p:spPr>
          <a:noFill/>
          <a:ln/>
        </p:spPr>
        <p:txBody>
          <a:bodyPr/>
          <a:lstStyle/>
          <a:p>
            <a:pPr eaLnBrk="1" hangingPunct="1">
              <a:spcBef>
                <a:spcPct val="0"/>
              </a:spcBef>
            </a:pPr>
            <a:r>
              <a:rPr lang="en-US" smtClean="0"/>
              <a:t>Infiltrating tumor cells permeate the thick muscularis propria wall. (</a:t>
            </a:r>
            <a:r>
              <a:rPr lang="en-US" b="1" smtClean="0"/>
              <a:t>b</a:t>
            </a:r>
            <a:r>
              <a:rPr lang="en-US" smtClean="0"/>
              <a:t>) Sometimes it is difficult to ascertain the presence of muscularis propria invasion when columns and nests of tumor cells widely separate bundles of detrusor muscle. (</a:t>
            </a:r>
            <a:r>
              <a:rPr lang="en-US" b="1" smtClean="0"/>
              <a:t>c</a:t>
            </a:r>
            <a:r>
              <a:rPr lang="en-US" smtClean="0"/>
              <a:t> and </a:t>
            </a:r>
            <a:r>
              <a:rPr lang="en-US" b="1" smtClean="0"/>
              <a:t>d</a:t>
            </a:r>
            <a:r>
              <a:rPr lang="en-US" smtClean="0"/>
              <a:t>) Extensive destruction of muscularis propria may result in fragmentations of detrusor muscle, mimicking muscularis mucosae invasion. (</a:t>
            </a:r>
            <a:r>
              <a:rPr lang="en-US" b="1" smtClean="0"/>
              <a:t>e</a:t>
            </a:r>
            <a:r>
              <a:rPr lang="en-US" smtClean="0"/>
              <a:t>) It is not uncommon for tumor cells to abut, but not penetrate bundles of mucularis propria. The muscle–tumor interface may even have a smooth contour. (</a:t>
            </a:r>
            <a:r>
              <a:rPr lang="en-US" b="1" smtClean="0"/>
              <a:t>f</a:t>
            </a:r>
            <a:r>
              <a:rPr lang="en-US" smtClean="0"/>
              <a:t>) Even without direct invading into muscularis propria wall, tumor cells immediately adjacent to broad smooth muscle fibers should be categorized as pT2 carcinoma.</a:t>
            </a:r>
            <a:endParaRPr lang="el-GR" smtClean="0"/>
          </a:p>
          <a:p>
            <a:pPr eaLnBrk="1" hangingPunct="1">
              <a:spcBef>
                <a:spcPct val="0"/>
              </a:spcBef>
            </a:pPr>
            <a:r>
              <a:rPr lang="en-US" smtClean="0"/>
              <a:t>Infiltrating tumor cells permeate the thick muscularis propria wall. (</a:t>
            </a:r>
            <a:r>
              <a:rPr lang="en-US" b="1" smtClean="0"/>
              <a:t>b</a:t>
            </a:r>
            <a:r>
              <a:rPr lang="en-US" smtClean="0"/>
              <a:t>) Sometimes it is difficult to ascertain the presence of muscularis propria invasion when columns and nests of tumor cells widely separate bundles of detrusor muscle. (</a:t>
            </a:r>
            <a:r>
              <a:rPr lang="en-US" b="1" smtClean="0"/>
              <a:t>c</a:t>
            </a:r>
            <a:r>
              <a:rPr lang="en-US" smtClean="0"/>
              <a:t> and </a:t>
            </a:r>
            <a:r>
              <a:rPr lang="en-US" b="1" smtClean="0"/>
              <a:t>d</a:t>
            </a:r>
            <a:r>
              <a:rPr lang="en-US" smtClean="0"/>
              <a:t>) Extensive destruction of muscularis propria may result in fragmentations of detrusor muscle, mimicking muscularis mucosae invasion. (</a:t>
            </a:r>
            <a:r>
              <a:rPr lang="en-US" b="1" smtClean="0"/>
              <a:t>e</a:t>
            </a:r>
            <a:r>
              <a:rPr lang="en-US" smtClean="0"/>
              <a:t>) It is not uncommon for tumor cells to abut, but not penetrate bundles of mucularis propria. The muscle–tumor interface may even have a smooth contour. (</a:t>
            </a:r>
            <a:r>
              <a:rPr lang="en-US" b="1" smtClean="0"/>
              <a:t>f</a:t>
            </a:r>
            <a:r>
              <a:rPr lang="en-US" smtClean="0"/>
              <a:t>) Even without direct invading into muscularis propria wall, tumor cells immediately adjacent to broad smooth muscle fibers should be categorized as pT2 carcinoma.</a:t>
            </a:r>
            <a:endParaRPr lang="el-GR" smtClean="0"/>
          </a:p>
          <a:p>
            <a:r>
              <a:rPr lang="en-US" smtClean="0"/>
              <a:t>difficult to ascertain the presence of muscularis propria invasion when columns and nests of tumor cells widely separate bundles of detrusor muscle.</a:t>
            </a:r>
            <a:endParaRPr lang="el-GR"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TextEdit="1"/>
          </p:cNvSpPr>
          <p:nvPr>
            <p:ph type="sldImg"/>
          </p:nvPr>
        </p:nvSpPr>
        <p:spPr>
          <a:ln/>
        </p:spPr>
      </p:sp>
      <p:sp>
        <p:nvSpPr>
          <p:cNvPr id="98307" name="Rectangle 3"/>
          <p:cNvSpPr>
            <a:spLocks noGrp="1"/>
          </p:cNvSpPr>
          <p:nvPr>
            <p:ph type="body" idx="1"/>
          </p:nvPr>
        </p:nvSpPr>
        <p:spPr>
          <a:noFill/>
          <a:ln/>
        </p:spPr>
        <p:txBody>
          <a:bodyPr/>
          <a:lstStyle/>
          <a:p>
            <a:r>
              <a:rPr lang="en-US" smtClean="0"/>
              <a:t>Adipose tissue may be present in both the lamina propria and muscularis propria. Thus, the presence of fat in a biopsy or TUR specimen does not necessarily indicate extravesical extension (pT3</a:t>
            </a:r>
            <a:endParaRPr lang="el-GR"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TextEdit="1"/>
          </p:cNvSpPr>
          <p:nvPr>
            <p:ph type="sldImg"/>
          </p:nvPr>
        </p:nvSpPr>
        <p:spPr bwMode="auto">
          <a:noFill/>
          <a:ln>
            <a:solidFill>
              <a:srgbClr val="000000"/>
            </a:solidFill>
            <a:miter lim="800000"/>
            <a:headEnd/>
            <a:tailEnd/>
          </a:ln>
        </p:spPr>
      </p:sp>
      <p:sp>
        <p:nvSpPr>
          <p:cNvPr id="117763"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Illustration of a cystoprostatectomy specimen. Sections should be taken from tumor, bladder neck, trigone, anterior wall, posterior wall, lateral walls, dome, ureteral orifices (including intramural portion), margins (ureteral, urethral, and perivesical soft tissue), and any abnormal appearing bladder mucosa. The prostate should be sampled using the standard protocol for radical prostatectomy specimens.</a:t>
            </a:r>
            <a:endParaRPr lang="el-GR" smtClean="0"/>
          </a:p>
          <a:p>
            <a:endParaRPr lang="el-GR"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TextEdit="1"/>
          </p:cNvSpPr>
          <p:nvPr>
            <p:ph type="sldImg"/>
          </p:nvPr>
        </p:nvSpPr>
        <p:spPr bwMode="auto">
          <a:noFill/>
          <a:ln>
            <a:solidFill>
              <a:srgbClr val="000000"/>
            </a:solidFill>
            <a:miter lim="800000"/>
            <a:headEnd/>
            <a:tailEnd/>
          </a:ln>
        </p:spPr>
      </p:sp>
      <p:sp>
        <p:nvSpPr>
          <p:cNvPr id="119811"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Positive soft tumor margins. Tumor cells are present at the inked perivesical soft tissue margin.</a:t>
            </a:r>
            <a:endParaRPr lang="el-GR" smtClean="0"/>
          </a:p>
          <a:p>
            <a:endParaRPr lang="el-GR"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p:spPr>
      </p:sp>
      <p:sp>
        <p:nvSpPr>
          <p:cNvPr id="123907" name="Rectangle 3"/>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136195"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i="1" smtClean="0"/>
              <a:t>Micropapillary urothelial carcinoma of the renal pelvis</a:t>
            </a:r>
          </a:p>
          <a:p>
            <a:pPr eaLnBrk="1" hangingPunct="1">
              <a:spcBef>
                <a:spcPct val="0"/>
              </a:spcBef>
            </a:pPr>
            <a:r>
              <a:rPr lang="en-US" i="1" smtClean="0"/>
              <a:t>shows micropapillary processes on the tumor surface (hematoxylineosin,</a:t>
            </a:r>
          </a:p>
          <a:p>
            <a:pPr eaLnBrk="1" hangingPunct="1">
              <a:spcBef>
                <a:spcPct val="0"/>
              </a:spcBef>
            </a:pPr>
            <a:r>
              <a:rPr lang="en-US" i="1" smtClean="0"/>
              <a:t>original magnification 100).</a:t>
            </a:r>
            <a:endParaRPr lang="el-GR" smtClean="0"/>
          </a:p>
        </p:txBody>
      </p:sp>
      <p:sp>
        <p:nvSpPr>
          <p:cNvPr id="74756"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96BD1F6-15F4-4E5F-BBC5-329820C5B51B}" type="slidenum">
              <a:rPr lang="el-GR" smtClean="0"/>
              <a:pPr fontAlgn="base">
                <a:spcBef>
                  <a:spcPct val="0"/>
                </a:spcBef>
                <a:spcAft>
                  <a:spcPct val="0"/>
                </a:spcAft>
                <a:defRPr/>
              </a:pPr>
              <a:t>118</a:t>
            </a:fld>
            <a:endParaRPr lang="el-GR"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138243" name="2 - Θέση σημειώσεων"/>
          <p:cNvSpPr>
            <a:spLocks noGrp="1"/>
          </p:cNvSpPr>
          <p:nvPr>
            <p:ph type="body" idx="1"/>
          </p:nvPr>
        </p:nvSpPr>
        <p:spPr bwMode="auto">
          <a:noFill/>
        </p:spPr>
        <p:txBody>
          <a:bodyPr wrap="square" numCol="1" anchor="t" anchorCtr="0" compatLnSpc="1">
            <a:prstTxWarp prst="textNoShape">
              <a:avLst/>
            </a:prstTxWarp>
          </a:bodyPr>
          <a:lstStyle/>
          <a:p>
            <a:r>
              <a:rPr lang="en-US" smtClean="0"/>
              <a:t>Another example of micropapillary variant of urothelial carcinoma. This is invading the muscularis propria and consists of small clusters of cells surrounded by lacunar spaces. There is superficial resemblance to adenocarcinoma, however there are no true glands. </a:t>
            </a:r>
            <a:endParaRPr lang="el-GR" smtClean="0"/>
          </a:p>
          <a:p>
            <a:endParaRPr lang="el-GR" smtClean="0"/>
          </a:p>
        </p:txBody>
      </p:sp>
      <p:sp>
        <p:nvSpPr>
          <p:cNvPr id="4" name="3 - Θέση αριθμού διαφάνειας"/>
          <p:cNvSpPr>
            <a:spLocks noGrp="1"/>
          </p:cNvSpPr>
          <p:nvPr>
            <p:ph type="sldNum" sz="quarter" idx="5"/>
          </p:nvPr>
        </p:nvSpPr>
        <p:spPr/>
        <p:txBody>
          <a:bodyPr/>
          <a:lstStyle/>
          <a:p>
            <a:pPr>
              <a:defRPr/>
            </a:pPr>
            <a:fld id="{0B09B42C-8DAB-4AB5-842B-23B411E82FBF}" type="slidenum">
              <a:rPr lang="el-GR" smtClean="0"/>
              <a:pPr>
                <a:defRPr/>
              </a:pPr>
              <a:t>119</a:t>
            </a:fld>
            <a:endParaRPr lang="el-G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126979" name="2 - Θέση σημειώσεων"/>
          <p:cNvSpPr>
            <a:spLocks noGrp="1"/>
          </p:cNvSpPr>
          <p:nvPr>
            <p:ph type="body" idx="1"/>
          </p:nvPr>
        </p:nvSpPr>
        <p:spPr bwMode="auto">
          <a:noFill/>
        </p:spPr>
        <p:txBody>
          <a:bodyPr wrap="square" numCol="1" anchor="t" anchorCtr="0" compatLnSpc="1">
            <a:prstTxWarp prst="textNoShape">
              <a:avLst/>
            </a:prstTxWarp>
          </a:bodyPr>
          <a:lstStyle/>
          <a:p>
            <a:r>
              <a:rPr lang="en-US" b="1" smtClean="0"/>
              <a:t>Squamous component:</a:t>
            </a:r>
            <a:r>
              <a:rPr lang="en-US" smtClean="0"/>
              <a:t> CK14, Mac387 (L1 antigen, </a:t>
            </a:r>
            <a:r>
              <a:rPr lang="en-US" b="1" smtClean="0">
                <a:hlinkClick r:id="rId3" tooltip="Journal of clinical pathology."/>
              </a:rPr>
              <a:t>J Clin Pathol 2007;60:332</a:t>
            </a:r>
            <a:r>
              <a:rPr lang="en-US" smtClean="0"/>
              <a:t>)</a:t>
            </a:r>
          </a:p>
          <a:p>
            <a:r>
              <a:rPr lang="en-US" smtClean="0"/>
              <a:t>● Also caveolin-1 (</a:t>
            </a:r>
            <a:r>
              <a:rPr lang="en-US" b="1" smtClean="0">
                <a:hlinkClick r:id="rId4" tooltip="American journal of clinical pathology."/>
              </a:rPr>
              <a:t>Am J Clin Pathol 2003;120:93</a:t>
            </a:r>
            <a:r>
              <a:rPr lang="en-US" smtClean="0"/>
              <a:t>)</a:t>
            </a:r>
          </a:p>
          <a:p>
            <a:r>
              <a:rPr lang="en-US" b="1" smtClean="0"/>
              <a:t>Squamous component:</a:t>
            </a:r>
            <a:r>
              <a:rPr lang="en-US" smtClean="0"/>
              <a:t> uroplakins (positive in urothelial component)</a:t>
            </a:r>
            <a:endParaRPr lang="el-GR" smtClean="0"/>
          </a:p>
        </p:txBody>
      </p:sp>
      <p:sp>
        <p:nvSpPr>
          <p:cNvPr id="4" name="3 - Θέση αριθμού διαφάνειας"/>
          <p:cNvSpPr>
            <a:spLocks noGrp="1"/>
          </p:cNvSpPr>
          <p:nvPr>
            <p:ph type="sldNum" sz="quarter" idx="5"/>
          </p:nvPr>
        </p:nvSpPr>
        <p:spPr/>
        <p:txBody>
          <a:bodyPr/>
          <a:lstStyle/>
          <a:p>
            <a:pPr>
              <a:defRPr/>
            </a:pPr>
            <a:fld id="{3AD292CE-08A3-4B28-B723-6E59A22F0621}" type="slidenum">
              <a:rPr lang="el-GR" smtClean="0"/>
              <a:pPr>
                <a:defRPr/>
              </a:pPr>
              <a:t>125</a:t>
            </a:fld>
            <a:endParaRPr lang="el-G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128003" name="2 - Θέση σημειώσεων"/>
          <p:cNvSpPr>
            <a:spLocks noGrp="1"/>
          </p:cNvSpPr>
          <p:nvPr>
            <p:ph type="body" idx="1"/>
          </p:nvPr>
        </p:nvSpPr>
        <p:spPr bwMode="auto">
          <a:noFill/>
        </p:spPr>
        <p:txBody>
          <a:bodyPr wrap="square" numCol="1" anchor="t" anchorCtr="0" compatLnSpc="1">
            <a:prstTxWarp prst="textNoShape">
              <a:avLst/>
            </a:prstTxWarp>
          </a:bodyPr>
          <a:lstStyle/>
          <a:p>
            <a:r>
              <a:rPr lang="en-US" smtClean="0"/>
              <a:t>Report as urothelial carcinoma with glandular differentiation, and estimate the percentage of the glandular component</a:t>
            </a:r>
            <a:endParaRPr lang="el-GR" smtClean="0"/>
          </a:p>
        </p:txBody>
      </p:sp>
      <p:sp>
        <p:nvSpPr>
          <p:cNvPr id="4" name="3 - Θέση αριθμού διαφάνειας"/>
          <p:cNvSpPr>
            <a:spLocks noGrp="1"/>
          </p:cNvSpPr>
          <p:nvPr>
            <p:ph type="sldNum" sz="quarter" idx="5"/>
          </p:nvPr>
        </p:nvSpPr>
        <p:spPr/>
        <p:txBody>
          <a:bodyPr/>
          <a:lstStyle/>
          <a:p>
            <a:pPr>
              <a:defRPr/>
            </a:pPr>
            <a:fld id="{C86A4A30-AAF1-45CC-806D-0CB25BD75B17}" type="slidenum">
              <a:rPr lang="el-GR" smtClean="0"/>
              <a:pPr>
                <a:defRPr/>
              </a:pPr>
              <a:t>126</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TextEdit="1"/>
          </p:cNvSpPr>
          <p:nvPr>
            <p:ph type="sldImg"/>
          </p:nvPr>
        </p:nvSpPr>
        <p:spPr bwMode="auto">
          <a:noFill/>
          <a:ln>
            <a:solidFill>
              <a:srgbClr val="000000"/>
            </a:solidFill>
            <a:miter lim="800000"/>
            <a:headEnd/>
            <a:tailEnd/>
          </a:ln>
        </p:spPr>
      </p:sp>
      <p:sp>
        <p:nvSpPr>
          <p:cNvPr id="108547" name="Rectangle 3"/>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129027" name="2 - Θέση σημειώσεων"/>
          <p:cNvSpPr>
            <a:spLocks noGrp="1"/>
          </p:cNvSpPr>
          <p:nvPr>
            <p:ph type="body" idx="1"/>
          </p:nvPr>
        </p:nvSpPr>
        <p:spPr bwMode="auto">
          <a:noFill/>
        </p:spPr>
        <p:txBody>
          <a:bodyPr wrap="square" numCol="1" anchor="t" anchorCtr="0" compatLnSpc="1">
            <a:prstTxWarp prst="textNoShape">
              <a:avLst/>
            </a:prstTxWarp>
          </a:bodyPr>
          <a:lstStyle/>
          <a:p>
            <a:r>
              <a:rPr lang="en-US" smtClean="0"/>
              <a:t>Urothelial carcinoma with focal true glands with goblet cells or colonic epithelium and mucin</a:t>
            </a:r>
          </a:p>
          <a:p>
            <a:r>
              <a:rPr lang="en-US" smtClean="0"/>
              <a:t>● Distinction between true glands with glandular lumens (with colonic epithelium or goblet cells) and gland-like lumens (lacking these cells) appears to have no clinical significance if overlying pattern is clearly urothelial</a:t>
            </a:r>
          </a:p>
          <a:p>
            <a:endParaRPr lang="el-GR" smtClean="0"/>
          </a:p>
        </p:txBody>
      </p:sp>
      <p:sp>
        <p:nvSpPr>
          <p:cNvPr id="4" name="3 - Θέση αριθμού διαφάνειας"/>
          <p:cNvSpPr>
            <a:spLocks noGrp="1"/>
          </p:cNvSpPr>
          <p:nvPr>
            <p:ph type="sldNum" sz="quarter" idx="5"/>
          </p:nvPr>
        </p:nvSpPr>
        <p:spPr/>
        <p:txBody>
          <a:bodyPr/>
          <a:lstStyle/>
          <a:p>
            <a:pPr>
              <a:defRPr/>
            </a:pPr>
            <a:fld id="{0965B213-FACC-4ECF-BF25-BB2819A65906}" type="slidenum">
              <a:rPr lang="el-GR" smtClean="0"/>
              <a:pPr>
                <a:defRPr/>
              </a:pPr>
              <a:t>128</a:t>
            </a:fld>
            <a:endParaRPr lang="el-G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130051" name="2 - Θέση σημειώσεων"/>
          <p:cNvSpPr>
            <a:spLocks noGrp="1"/>
          </p:cNvSpPr>
          <p:nvPr>
            <p:ph type="body" idx="1"/>
          </p:nvPr>
        </p:nvSpPr>
        <p:spPr bwMode="auto">
          <a:noFill/>
        </p:spPr>
        <p:txBody>
          <a:bodyPr wrap="square" numCol="1" anchor="t" anchorCtr="0" compatLnSpc="1">
            <a:prstTxWarp prst="textNoShape">
              <a:avLst/>
            </a:prstTxWarp>
          </a:bodyPr>
          <a:lstStyle/>
          <a:p>
            <a:r>
              <a:rPr lang="en-US" b="1" smtClean="0"/>
              <a:t>Positive stains</a:t>
            </a:r>
            <a:endParaRPr lang="en-US" smtClean="0"/>
          </a:p>
          <a:p>
            <a:r>
              <a:rPr lang="en-US" smtClean="0"/>
              <a:t>=========================================================================</a:t>
            </a:r>
          </a:p>
          <a:p>
            <a:r>
              <a:rPr lang="en-US" smtClean="0"/>
              <a:t>● CK7, CK20</a:t>
            </a:r>
          </a:p>
          <a:p>
            <a:r>
              <a:rPr lang="en-US" b="1" smtClean="0"/>
              <a:t> </a:t>
            </a:r>
            <a:endParaRPr lang="en-US" smtClean="0"/>
          </a:p>
          <a:p>
            <a:r>
              <a:rPr lang="en-US" b="1" smtClean="0"/>
              <a:t>Negative stains</a:t>
            </a:r>
            <a:endParaRPr lang="en-US" smtClean="0"/>
          </a:p>
          <a:p>
            <a:r>
              <a:rPr lang="en-US" smtClean="0"/>
              <a:t>=========================================================================</a:t>
            </a:r>
          </a:p>
          <a:p>
            <a:r>
              <a:rPr lang="en-US" smtClean="0"/>
              <a:t>● Villin</a:t>
            </a:r>
          </a:p>
          <a:p>
            <a:endParaRPr lang="el-GR" smtClean="0"/>
          </a:p>
        </p:txBody>
      </p:sp>
      <p:sp>
        <p:nvSpPr>
          <p:cNvPr id="4" name="3 - Θέση αριθμού διαφάνειας"/>
          <p:cNvSpPr>
            <a:spLocks noGrp="1"/>
          </p:cNvSpPr>
          <p:nvPr>
            <p:ph type="sldNum" sz="quarter" idx="5"/>
          </p:nvPr>
        </p:nvSpPr>
        <p:spPr/>
        <p:txBody>
          <a:bodyPr/>
          <a:lstStyle/>
          <a:p>
            <a:pPr>
              <a:defRPr/>
            </a:pPr>
            <a:fld id="{F668FAE5-4F70-43C9-81E2-0D02254FDE54}" type="slidenum">
              <a:rPr lang="el-GR" smtClean="0"/>
              <a:pPr>
                <a:defRPr/>
              </a:pPr>
              <a:t>129</a:t>
            </a:fld>
            <a:endParaRPr lang="el-G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14E83017-1C68-4BB5-B48A-E6E608E8118E}" type="slidenum">
              <a:rPr lang="el-GR"/>
              <a:pPr/>
              <a:t>151</a:t>
            </a:fld>
            <a:endParaRPr lang="el-GR"/>
          </a:p>
        </p:txBody>
      </p:sp>
      <p:sp>
        <p:nvSpPr>
          <p:cNvPr id="59395" name="Text Box 2"/>
          <p:cNvSpPr txBox="1">
            <a:spLocks noChangeArrowheads="1"/>
          </p:cNvSpPr>
          <p:nvPr/>
        </p:nvSpPr>
        <p:spPr bwMode="auto">
          <a:xfrm>
            <a:off x="2143125" y="695325"/>
            <a:ext cx="2571750" cy="3429000"/>
          </a:xfrm>
          <a:prstGeom prst="rect">
            <a:avLst/>
          </a:prstGeom>
          <a:solidFill>
            <a:srgbClr val="FFFFFF"/>
          </a:solidFill>
          <a:ln w="9525">
            <a:solidFill>
              <a:srgbClr val="000000"/>
            </a:solidFill>
            <a:miter lim="800000"/>
            <a:headEnd/>
            <a:tailEnd/>
          </a:ln>
        </p:spPr>
        <p:txBody>
          <a:bodyPr wrap="none" anchor="ctr"/>
          <a:lstStyle/>
          <a:p>
            <a:endParaRPr lang="el-GR"/>
          </a:p>
        </p:txBody>
      </p:sp>
      <p:sp>
        <p:nvSpPr>
          <p:cNvPr id="59396" name="Rectangle 3"/>
          <p:cNvSpPr>
            <a:spLocks noGrp="1" noChangeArrowheads="1"/>
          </p:cNvSpPr>
          <p:nvPr>
            <p:ph type="body"/>
          </p:nvPr>
        </p:nvSpPr>
        <p:spPr>
          <a:xfrm>
            <a:off x="685800" y="4343400"/>
            <a:ext cx="5484813" cy="4114800"/>
          </a:xfrm>
          <a:noFill/>
          <a:ln/>
        </p:spPr>
        <p:txBody>
          <a:bodyPr wrap="none" anchor="ctr"/>
          <a:lstStyle/>
          <a:p>
            <a:pPr eaLnBrk="1" hangingPunct="1"/>
            <a:endParaRPr lang="el-GR"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40BBE60F-ABED-460D-AD1E-5A9EFC196D20}" type="slidenum">
              <a:rPr lang="el-GR"/>
              <a:pPr/>
              <a:t>154</a:t>
            </a:fld>
            <a:endParaRPr lang="el-GR"/>
          </a:p>
        </p:txBody>
      </p:sp>
      <p:sp>
        <p:nvSpPr>
          <p:cNvPr id="60419" name="Text Box 2"/>
          <p:cNvSpPr txBox="1">
            <a:spLocks noChangeArrowheads="1"/>
          </p:cNvSpPr>
          <p:nvPr/>
        </p:nvSpPr>
        <p:spPr bwMode="auto">
          <a:xfrm>
            <a:off x="0" y="0"/>
            <a:ext cx="3600450" cy="3600450"/>
          </a:xfrm>
          <a:prstGeom prst="rect">
            <a:avLst/>
          </a:prstGeom>
          <a:solidFill>
            <a:srgbClr val="FFFFFF"/>
          </a:solidFill>
          <a:ln w="9525">
            <a:solidFill>
              <a:srgbClr val="000000"/>
            </a:solidFill>
            <a:miter lim="800000"/>
            <a:headEnd/>
            <a:tailEnd/>
          </a:ln>
        </p:spPr>
        <p:txBody>
          <a:bodyPr wrap="none" anchor="ctr"/>
          <a:lstStyle/>
          <a:p>
            <a:endParaRPr lang="el-GR"/>
          </a:p>
        </p:txBody>
      </p:sp>
      <p:sp>
        <p:nvSpPr>
          <p:cNvPr id="60420" name="Rectangle 3"/>
          <p:cNvSpPr>
            <a:spLocks noGrp="1" noChangeArrowheads="1"/>
          </p:cNvSpPr>
          <p:nvPr>
            <p:ph type="body"/>
          </p:nvPr>
        </p:nvSpPr>
        <p:spPr>
          <a:xfrm>
            <a:off x="685800" y="4343400"/>
            <a:ext cx="5484813" cy="4114800"/>
          </a:xfrm>
          <a:noFill/>
          <a:ln/>
        </p:spPr>
        <p:txBody>
          <a:bodyPr wrap="none" anchor="ctr"/>
          <a:lstStyle/>
          <a:p>
            <a:pPr eaLnBrk="1" hangingPunct="1"/>
            <a:endParaRPr lang="el-GR"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B338A985-EC9C-4D31-97D2-6F8F661A3A48}" type="slidenum">
              <a:rPr lang="el-GR" smtClean="0"/>
              <a:pPr/>
              <a:t>157</a:t>
            </a:fld>
            <a:endParaRPr lang="el-GR" smtClean="0"/>
          </a:p>
        </p:txBody>
      </p:sp>
      <p:sp>
        <p:nvSpPr>
          <p:cNvPr id="64515" name="Text Box 2"/>
          <p:cNvSpPr txBox="1">
            <a:spLocks noChangeArrowheads="1"/>
          </p:cNvSpPr>
          <p:nvPr/>
        </p:nvSpPr>
        <p:spPr bwMode="auto">
          <a:xfrm>
            <a:off x="0" y="0"/>
            <a:ext cx="3600450" cy="3600450"/>
          </a:xfrm>
          <a:prstGeom prst="rect">
            <a:avLst/>
          </a:prstGeom>
          <a:solidFill>
            <a:srgbClr val="FFFFFF"/>
          </a:solidFill>
          <a:ln w="9525">
            <a:solidFill>
              <a:srgbClr val="000000"/>
            </a:solidFill>
            <a:miter lim="800000"/>
            <a:headEnd/>
            <a:tailEnd/>
          </a:ln>
        </p:spPr>
        <p:txBody>
          <a:bodyPr wrap="none" anchor="ctr"/>
          <a:lstStyle/>
          <a:p>
            <a:endParaRPr lang="el-GR"/>
          </a:p>
        </p:txBody>
      </p:sp>
      <p:sp>
        <p:nvSpPr>
          <p:cNvPr id="64516" name="Rectangle 3"/>
          <p:cNvSpPr>
            <a:spLocks noGrp="1" noChangeArrowheads="1"/>
          </p:cNvSpPr>
          <p:nvPr>
            <p:ph type="body"/>
          </p:nvPr>
        </p:nvSpPr>
        <p:spPr>
          <a:xfrm>
            <a:off x="685800" y="4343400"/>
            <a:ext cx="5484813" cy="4114800"/>
          </a:xfrm>
          <a:noFill/>
          <a:ln/>
        </p:spPr>
        <p:txBody>
          <a:bodyPr wrap="none" anchor="ctr"/>
          <a:lstStyle/>
          <a:p>
            <a:pPr eaLnBrk="1" hangingPunct="1"/>
            <a:endParaRPr lang="el-GR"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Text Box 1"/>
          <p:cNvSpPr txBox="1">
            <a:spLocks noChangeArrowheads="1"/>
          </p:cNvSpPr>
          <p:nvPr/>
        </p:nvSpPr>
        <p:spPr bwMode="auto">
          <a:xfrm>
            <a:off x="2143125" y="695325"/>
            <a:ext cx="2571750" cy="3429000"/>
          </a:xfrm>
          <a:prstGeom prst="rect">
            <a:avLst/>
          </a:prstGeom>
          <a:solidFill>
            <a:srgbClr val="FFFFFF"/>
          </a:solidFill>
          <a:ln w="9525">
            <a:solidFill>
              <a:srgbClr val="000000"/>
            </a:solidFill>
            <a:miter lim="800000"/>
            <a:headEnd/>
            <a:tailEnd/>
          </a:ln>
        </p:spPr>
        <p:txBody>
          <a:bodyPr wrap="none" anchor="ctr"/>
          <a:lstStyle/>
          <a:p>
            <a:endParaRPr lang="el-GR"/>
          </a:p>
        </p:txBody>
      </p:sp>
      <p:sp>
        <p:nvSpPr>
          <p:cNvPr id="64515" name="Rectangle 2"/>
          <p:cNvSpPr>
            <a:spLocks noGrp="1" noChangeArrowheads="1"/>
          </p:cNvSpPr>
          <p:nvPr>
            <p:ph type="body"/>
          </p:nvPr>
        </p:nvSpPr>
        <p:spPr>
          <a:xfrm>
            <a:off x="685800" y="4343400"/>
            <a:ext cx="5484813" cy="4114800"/>
          </a:xfrm>
          <a:noFill/>
          <a:ln/>
        </p:spPr>
        <p:txBody>
          <a:bodyPr wrap="none" anchor="ctr"/>
          <a:lstStyle/>
          <a:p>
            <a:endParaRPr lang="el-GR"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TextEdit="1"/>
          </p:cNvSpPr>
          <p:nvPr>
            <p:ph type="sldImg"/>
          </p:nvPr>
        </p:nvSpPr>
        <p:spPr bwMode="auto">
          <a:noFill/>
          <a:ln>
            <a:solidFill>
              <a:srgbClr val="000000"/>
            </a:solidFill>
            <a:miter lim="800000"/>
            <a:headEnd/>
            <a:tailEnd/>
          </a:ln>
        </p:spPr>
      </p:sp>
      <p:sp>
        <p:nvSpPr>
          <p:cNvPr id="156675" name="Rectangle 3"/>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121859" name="2 - Θέση σημειώσεων"/>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121860"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B9DF929-920A-4E1A-A058-CA33B6B16DB5}" type="slidenum">
              <a:rPr lang="el-GR" smtClean="0"/>
              <a:pPr/>
              <a:t>41</a:t>
            </a:fld>
            <a:endParaRPr lang="el-G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TextEdit="1"/>
          </p:cNvSpPr>
          <p:nvPr>
            <p:ph type="sldImg"/>
          </p:nvPr>
        </p:nvSpPr>
        <p:spPr bwMode="auto">
          <a:noFill/>
          <a:ln>
            <a:solidFill>
              <a:srgbClr val="000000"/>
            </a:solidFill>
            <a:miter lim="800000"/>
            <a:headEnd/>
            <a:tailEnd/>
          </a:ln>
        </p:spPr>
      </p:sp>
      <p:sp>
        <p:nvSpPr>
          <p:cNvPr id="126979" name="Rectangle 3"/>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TextEdit="1"/>
          </p:cNvSpPr>
          <p:nvPr>
            <p:ph type="sldImg"/>
          </p:nvPr>
        </p:nvSpPr>
        <p:spPr bwMode="auto">
          <a:noFill/>
          <a:ln>
            <a:solidFill>
              <a:srgbClr val="000000"/>
            </a:solidFill>
            <a:miter lim="800000"/>
            <a:headEnd/>
            <a:tailEnd/>
          </a:ln>
        </p:spPr>
      </p:sp>
      <p:sp>
        <p:nvSpPr>
          <p:cNvPr id="132099" name="Rectangle 3"/>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TextEdit="1"/>
          </p:cNvSpPr>
          <p:nvPr>
            <p:ph type="sldImg"/>
          </p:nvPr>
        </p:nvSpPr>
        <p:spPr bwMode="auto">
          <a:noFill/>
          <a:ln>
            <a:solidFill>
              <a:srgbClr val="000000"/>
            </a:solidFill>
            <a:miter lim="800000"/>
            <a:headEnd/>
            <a:tailEnd/>
          </a:ln>
        </p:spPr>
      </p:sp>
      <p:sp>
        <p:nvSpPr>
          <p:cNvPr id="133123" name="Rectangle 3"/>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TextEdit="1"/>
          </p:cNvSpPr>
          <p:nvPr>
            <p:ph type="sldImg"/>
          </p:nvPr>
        </p:nvSpPr>
        <p:spPr bwMode="auto">
          <a:noFill/>
          <a:ln>
            <a:solidFill>
              <a:srgbClr val="000000"/>
            </a:solidFill>
            <a:miter lim="800000"/>
            <a:headEnd/>
            <a:tailEnd/>
          </a:ln>
        </p:spPr>
      </p:sp>
      <p:sp>
        <p:nvSpPr>
          <p:cNvPr id="129027" name="Rectangle 3"/>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TextEdit="1"/>
          </p:cNvSpPr>
          <p:nvPr>
            <p:ph type="sldImg"/>
          </p:nvPr>
        </p:nvSpPr>
        <p:spPr bwMode="auto">
          <a:noFill/>
          <a:ln>
            <a:solidFill>
              <a:srgbClr val="000000"/>
            </a:solidFill>
            <a:miter lim="800000"/>
            <a:headEnd/>
            <a:tailEnd/>
          </a:ln>
        </p:spPr>
      </p:sp>
      <p:sp>
        <p:nvSpPr>
          <p:cNvPr id="130051" name="Rectangle 3"/>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8215E261-81B2-45FF-BC5F-2128583AEC76}" type="datetimeFigureOut">
              <a:rPr lang="el-GR" smtClean="0"/>
              <a:pPr/>
              <a:t>4/10/2020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493616C5-29A4-411C-B458-294F3A003EEA}"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8215E261-81B2-45FF-BC5F-2128583AEC76}" type="datetimeFigureOut">
              <a:rPr lang="el-GR" smtClean="0"/>
              <a:pPr/>
              <a:t>4/10/2020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493616C5-29A4-411C-B458-294F3A003EEA}"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8215E261-81B2-45FF-BC5F-2128583AEC76}" type="datetimeFigureOut">
              <a:rPr lang="el-GR" smtClean="0"/>
              <a:pPr/>
              <a:t>4/10/2020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493616C5-29A4-411C-B458-294F3A003EEA}" type="slidenum">
              <a:rPr lang="el-GR" smtClean="0"/>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p>
            <a:r>
              <a:rPr lang="el-GR" smtClean="0"/>
              <a:t>Kλικ για επεξεργασία του τίτλου</a:t>
            </a:r>
            <a:endParaRPr lang="el-GR"/>
          </a:p>
        </p:txBody>
      </p:sp>
      <p:sp>
        <p:nvSpPr>
          <p:cNvPr id="3" name="2 - Θέση πίνακα"/>
          <p:cNvSpPr>
            <a:spLocks noGrp="1"/>
          </p:cNvSpPr>
          <p:nvPr>
            <p:ph type="tbl" idx="1"/>
          </p:nvPr>
        </p:nvSpPr>
        <p:spPr>
          <a:xfrm>
            <a:off x="457200" y="1600200"/>
            <a:ext cx="8229600" cy="4525963"/>
          </a:xfrm>
        </p:spPr>
        <p:txBody>
          <a:bodyPr/>
          <a:lstStyle/>
          <a:p>
            <a:pPr lvl="0"/>
            <a:endParaRPr lang="el-GR" noProof="0"/>
          </a:p>
        </p:txBody>
      </p:sp>
      <p:sp>
        <p:nvSpPr>
          <p:cNvPr id="4" name="3 - Θέση ημερομηνίας"/>
          <p:cNvSpPr>
            <a:spLocks noGrp="1"/>
          </p:cNvSpPr>
          <p:nvPr>
            <p:ph type="dt" sz="half" idx="10"/>
          </p:nvPr>
        </p:nvSpPr>
        <p:spPr/>
        <p:txBody>
          <a:bodyPr/>
          <a:lstStyle>
            <a:lvl1pPr>
              <a:defRPr/>
            </a:lvl1pPr>
          </a:lstStyle>
          <a:p>
            <a:pPr>
              <a:defRPr/>
            </a:pPr>
            <a:fld id="{C423BE6B-F987-4C61-A05D-B4EDA1AADB5B}" type="datetimeFigureOut">
              <a:rPr lang="el-GR"/>
              <a:pPr>
                <a:defRPr/>
              </a:pPr>
              <a:t>4/10/2020</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F4CBEEBD-BEB0-4738-881B-D76AA26926DA}" type="slidenum">
              <a:rPr lang="el-GR"/>
              <a:pPr>
                <a:defRPr/>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8215E261-81B2-45FF-BC5F-2128583AEC76}" type="datetimeFigureOut">
              <a:rPr lang="el-GR" smtClean="0"/>
              <a:pPr/>
              <a:t>4/10/2020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493616C5-29A4-411C-B458-294F3A003EEA}"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8215E261-81B2-45FF-BC5F-2128583AEC76}" type="datetimeFigureOut">
              <a:rPr lang="el-GR" smtClean="0"/>
              <a:pPr/>
              <a:t>4/10/2020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493616C5-29A4-411C-B458-294F3A003EEA}"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8215E261-81B2-45FF-BC5F-2128583AEC76}" type="datetimeFigureOut">
              <a:rPr lang="el-GR" smtClean="0"/>
              <a:pPr/>
              <a:t>4/10/2020</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493616C5-29A4-411C-B458-294F3A003EEA}"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8215E261-81B2-45FF-BC5F-2128583AEC76}" type="datetimeFigureOut">
              <a:rPr lang="el-GR" smtClean="0"/>
              <a:pPr/>
              <a:t>4/10/2020</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493616C5-29A4-411C-B458-294F3A003EEA}"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8215E261-81B2-45FF-BC5F-2128583AEC76}" type="datetimeFigureOut">
              <a:rPr lang="el-GR" smtClean="0"/>
              <a:pPr/>
              <a:t>4/10/2020</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493616C5-29A4-411C-B458-294F3A003EEA}"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8215E261-81B2-45FF-BC5F-2128583AEC76}" type="datetimeFigureOut">
              <a:rPr lang="el-GR" smtClean="0"/>
              <a:pPr/>
              <a:t>4/10/2020</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493616C5-29A4-411C-B458-294F3A003EEA}"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8215E261-81B2-45FF-BC5F-2128583AEC76}" type="datetimeFigureOut">
              <a:rPr lang="el-GR" smtClean="0"/>
              <a:pPr/>
              <a:t>4/10/2020</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493616C5-29A4-411C-B458-294F3A003EEA}"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8215E261-81B2-45FF-BC5F-2128583AEC76}" type="datetimeFigureOut">
              <a:rPr lang="el-GR" smtClean="0"/>
              <a:pPr/>
              <a:t>4/10/2020</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493616C5-29A4-411C-B458-294F3A003EEA}"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tile tx="0" ty="0" sx="100000" sy="100000" flip="none" algn="tl"/>
        </a:blip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15E261-81B2-45FF-BC5F-2128583AEC76}" type="datetimeFigureOut">
              <a:rPr lang="el-GR" smtClean="0"/>
              <a:pPr/>
              <a:t>4/10/2020</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3616C5-29A4-411C-B458-294F3A003EEA}"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8" Type="http://schemas.openxmlformats.org/officeDocument/2006/relationships/customXml" Target="../ink/ink6.xml"/><Relationship Id="rId3" Type="http://schemas.openxmlformats.org/officeDocument/2006/relationships/image" Target="../media/image88.jpeg"/><Relationship Id="rId7" Type="http://schemas.openxmlformats.org/officeDocument/2006/relationships/image" Target="../media/image93.emf"/><Relationship Id="rId2" Type="http://schemas.openxmlformats.org/officeDocument/2006/relationships/image" Target="../media/image87.jpeg"/><Relationship Id="rId1" Type="http://schemas.openxmlformats.org/officeDocument/2006/relationships/slideLayout" Target="../slideLayouts/slideLayout6.xml"/><Relationship Id="rId6" Type="http://schemas.openxmlformats.org/officeDocument/2006/relationships/customXml" Target="../ink/ink5.xml"/><Relationship Id="rId11" Type="http://schemas.openxmlformats.org/officeDocument/2006/relationships/image" Target="../media/image95.emf"/><Relationship Id="rId5" Type="http://schemas.openxmlformats.org/officeDocument/2006/relationships/image" Target="../media/image92.emf"/><Relationship Id="rId10" Type="http://schemas.openxmlformats.org/officeDocument/2006/relationships/customXml" Target="../ink/ink7.xml"/><Relationship Id="rId4" Type="http://schemas.openxmlformats.org/officeDocument/2006/relationships/customXml" Target="../ink/ink4.xml"/><Relationship Id="rId9" Type="http://schemas.openxmlformats.org/officeDocument/2006/relationships/image" Target="../media/image94.emf"/></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99.emf"/><Relationship Id="rId4" Type="http://schemas.openxmlformats.org/officeDocument/2006/relationships/customXml" Target="../ink/ink8.xml"/></Relationships>
</file>

<file path=ppt/slides/_rels/slide10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ndtplus.oxfordjournals.org/content/2/3/246/F2.large.jpg" TargetMode="External"/><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11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11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04.jpeg"/></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8.xml"/></Relationships>
</file>

<file path=ppt/slides/_rels/slide12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8.xml"/></Relationships>
</file>

<file path=ppt/slides/_rels/slide124.xml.rels><?xml version="1.0" encoding="UTF-8" standalone="yes"?>
<Relationships xmlns="http://schemas.openxmlformats.org/package/2006/relationships"><Relationship Id="rId3" Type="http://schemas.openxmlformats.org/officeDocument/2006/relationships/hyperlink" Target="http://www.ncbi.nlm.nih.gov/pubmed/6725595" TargetMode="External"/><Relationship Id="rId2" Type="http://schemas.openxmlformats.org/officeDocument/2006/relationships/hyperlink" Target="http://www.archivesofpathology.org/doi/abs/10.1043/1543-2165(2007)131%5b1244:HVOIUC%5d2.0.CO;2" TargetMode="External"/><Relationship Id="rId1" Type="http://schemas.openxmlformats.org/officeDocument/2006/relationships/slideLayout" Target="../slideLayouts/slideLayout2.xml"/><Relationship Id="rId6" Type="http://schemas.openxmlformats.org/officeDocument/2006/relationships/hyperlink" Target="http://www.ncbi.nlm.nih.gov/pubmed/2703540" TargetMode="External"/><Relationship Id="rId5" Type="http://schemas.openxmlformats.org/officeDocument/2006/relationships/hyperlink" Target="http://www.ncbi.nlm.nih.gov/pubmed/17656211" TargetMode="External"/><Relationship Id="rId4" Type="http://schemas.openxmlformats.org/officeDocument/2006/relationships/hyperlink" Target="http://www.ncbi.nlm.nih.gov/pubmed/17626650" TargetMode="External"/></Relationships>
</file>

<file path=ppt/slides/_rels/slide12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hyperlink" Target="http://www.ncbi.nlm.nih.gov/pubmed/12452615"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www.ncbi.nlm.nih.gov/pubmed/19440144" TargetMode="External"/><Relationship Id="rId5" Type="http://schemas.openxmlformats.org/officeDocument/2006/relationships/hyperlink" Target="http://www.ncbi.nlm.nih.gov/pubmed/1322858" TargetMode="External"/><Relationship Id="rId4" Type="http://schemas.openxmlformats.org/officeDocument/2006/relationships/hyperlink" Target="http://www.ncbi.nlm.nih.gov/pubmed/17333523" TargetMode="External"/></Relationships>
</file>

<file path=ppt/slides/_rels/slide127.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hyperlink" Target="http://www.ncbi.nlm.nih.gov/pubmed/12204054"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8.xml"/></Relationships>
</file>

<file path=ppt/slides/_rels/slide133.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8.xml"/></Relationships>
</file>

<file path=ppt/slides/_rels/slide134.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9.xml"/></Relationships>
</file>

<file path=ppt/slides/_rels/slide13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8.xml"/><Relationship Id="rId4" Type="http://schemas.openxmlformats.org/officeDocument/2006/relationships/image" Target="../media/image120.jpe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hyperlink" Target="http://www.diagnosticpathology.org/content/4/1/35/figure/F1" TargetMode="External"/><Relationship Id="rId1" Type="http://schemas.openxmlformats.org/officeDocument/2006/relationships/slideLayout" Target="../slideLayouts/slideLayout8.xml"/></Relationships>
</file>

<file path=ppt/slides/_rels/slide156.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hyperlink" Target="http://162.129.103.34/cgi-win/bladtutor.exe/image2?10" TargetMode="External"/><Relationship Id="rId1" Type="http://schemas.openxmlformats.org/officeDocument/2006/relationships/slideLayout" Target="../slideLayouts/slideLayout8.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2.xml"/><Relationship Id="rId5" Type="http://schemas.openxmlformats.org/officeDocument/2006/relationships/image" Target="../media/image153.jpeg"/><Relationship Id="rId4" Type="http://schemas.openxmlformats.org/officeDocument/2006/relationships/image" Target="../media/image152.jpeg"/></Relationships>
</file>

<file path=ppt/slides/_rels/slide167.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8.xml"/></Relationships>
</file>

<file path=ppt/slides/_rels/slide169.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gif"/><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80.png"/><Relationship Id="rId7" Type="http://schemas.openxmlformats.org/officeDocument/2006/relationships/image" Target="../media/image82.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81.emf"/><Relationship Id="rId4" Type="http://schemas.openxmlformats.org/officeDocument/2006/relationships/customXml" Target="../ink/ink1.xml"/><Relationship Id="rId9" Type="http://schemas.openxmlformats.org/officeDocument/2006/relationships/image" Target="../media/image83.emf"/></Relationships>
</file>

<file path=ppt/slides/_rels/slide9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sp>
        <p:nvSpPr>
          <p:cNvPr id="2" name="1 - Ορθογώνιο"/>
          <p:cNvSpPr/>
          <p:nvPr/>
        </p:nvSpPr>
        <p:spPr>
          <a:xfrm>
            <a:off x="428596" y="214290"/>
            <a:ext cx="6286528" cy="1815882"/>
          </a:xfrm>
          <a:prstGeom prst="rect">
            <a:avLst/>
          </a:prstGeom>
          <a:noFill/>
          <a:effectLst>
            <a:innerShdw blurRad="393700" dist="736600" dir="11340000">
              <a:schemeClr val="tx2">
                <a:lumMod val="20000"/>
                <a:lumOff val="80000"/>
                <a:alpha val="50000"/>
              </a:schemeClr>
            </a:innerShdw>
          </a:effectLst>
        </p:spPr>
        <p:txBody>
          <a:bodyPr wrap="square">
            <a:spAutoFit/>
          </a:bodyPr>
          <a:lstStyle/>
          <a:p>
            <a:pPr lvl="0">
              <a:spcBef>
                <a:spcPct val="0"/>
              </a:spcBef>
              <a:defRPr/>
            </a:pPr>
            <a:r>
              <a:rPr lang="el-GR" sz="2800" b="1" spc="600" dirty="0" smtClean="0">
                <a:ln>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tileRect/>
                  </a:gradFill>
                </a:ln>
                <a:solidFill>
                  <a:schemeClr val="tx2">
                    <a:lumMod val="75000"/>
                  </a:schemeClr>
                </a:solidFill>
                <a:effectLst>
                  <a:outerShdw blurRad="38100" dist="38100" dir="2700000" algn="tl">
                    <a:srgbClr val="000000">
                      <a:alpha val="43137"/>
                    </a:srgbClr>
                  </a:outerShdw>
                </a:effectLst>
              </a:rPr>
              <a:t>Κομβικά  σημεία </a:t>
            </a:r>
            <a:r>
              <a:rPr lang="el-GR" sz="2800" b="1" dirty="0">
                <a:ln>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tileRect/>
                  </a:gradFill>
                </a:ln>
                <a:solidFill>
                  <a:schemeClr val="tx2">
                    <a:lumMod val="75000"/>
                  </a:schemeClr>
                </a:solidFill>
                <a:effectLst>
                  <a:outerShdw blurRad="38100" dist="38100" dir="2700000" algn="tl">
                    <a:srgbClr val="000000">
                      <a:alpha val="43137"/>
                    </a:srgbClr>
                  </a:outerShdw>
                </a:effectLst>
              </a:rPr>
              <a:t/>
            </a:r>
            <a:br>
              <a:rPr lang="el-GR" sz="2800" b="1" dirty="0">
                <a:ln>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tileRect/>
                  </a:gradFill>
                </a:ln>
                <a:solidFill>
                  <a:schemeClr val="tx2">
                    <a:lumMod val="75000"/>
                  </a:schemeClr>
                </a:solidFill>
                <a:effectLst>
                  <a:outerShdw blurRad="38100" dist="38100" dir="2700000" algn="tl">
                    <a:srgbClr val="000000">
                      <a:alpha val="43137"/>
                    </a:srgbClr>
                  </a:outerShdw>
                </a:effectLst>
              </a:rPr>
            </a:br>
            <a:r>
              <a:rPr lang="el-GR" sz="2800" b="1" dirty="0">
                <a:ln>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tileRect/>
                  </a:gradFill>
                </a:ln>
                <a:solidFill>
                  <a:schemeClr val="tx2">
                    <a:lumMod val="75000"/>
                  </a:schemeClr>
                </a:solidFill>
                <a:effectLst>
                  <a:outerShdw blurRad="38100" dist="38100" dir="2700000" algn="tl">
                    <a:srgbClr val="000000">
                      <a:alpha val="43137"/>
                    </a:srgbClr>
                  </a:outerShdw>
                </a:effectLst>
              </a:rPr>
              <a:t>στην </a:t>
            </a:r>
            <a:r>
              <a:rPr lang="el-GR" sz="2800" b="1" dirty="0" smtClean="0">
                <a:ln>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tileRect/>
                  </a:gradFill>
                </a:ln>
                <a:solidFill>
                  <a:schemeClr val="tx2">
                    <a:lumMod val="75000"/>
                  </a:schemeClr>
                </a:solidFill>
                <a:effectLst>
                  <a:outerShdw blurRad="38100" dist="38100" dir="2700000" algn="tl">
                    <a:srgbClr val="000000">
                      <a:alpha val="43137"/>
                    </a:srgbClr>
                  </a:outerShdw>
                </a:effectLst>
              </a:rPr>
              <a:t> ιστοπαθολογία</a:t>
            </a:r>
            <a:endParaRPr lang="el-GR" sz="2800" b="1" dirty="0">
              <a:ln>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tileRect/>
                </a:gradFill>
              </a:ln>
              <a:solidFill>
                <a:schemeClr val="tx2">
                  <a:lumMod val="75000"/>
                </a:schemeClr>
              </a:solidFill>
              <a:effectLst>
                <a:outerShdw blurRad="38100" dist="38100" dir="2700000" algn="tl">
                  <a:srgbClr val="000000">
                    <a:alpha val="43137"/>
                  </a:srgbClr>
                </a:outerShdw>
              </a:effectLst>
            </a:endParaRPr>
          </a:p>
          <a:p>
            <a:pPr lvl="0">
              <a:spcBef>
                <a:spcPct val="0"/>
              </a:spcBef>
              <a:defRPr/>
            </a:pPr>
            <a:r>
              <a:rPr lang="el-GR" sz="2800" b="1" dirty="0" smtClean="0">
                <a:ln>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tileRect/>
                  </a:gradFill>
                </a:ln>
                <a:solidFill>
                  <a:schemeClr val="tx2">
                    <a:lumMod val="75000"/>
                  </a:schemeClr>
                </a:solidFill>
                <a:effectLst>
                  <a:outerShdw blurRad="38100" dist="38100" dir="2700000" algn="tl">
                    <a:srgbClr val="000000">
                      <a:alpha val="43137"/>
                    </a:srgbClr>
                  </a:outerShdw>
                </a:effectLst>
              </a:rPr>
              <a:t>της </a:t>
            </a:r>
            <a:r>
              <a:rPr lang="en-US" sz="2800" b="1" dirty="0" smtClean="0">
                <a:ln>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tileRect/>
                  </a:gradFill>
                </a:ln>
                <a:solidFill>
                  <a:schemeClr val="tx2">
                    <a:lumMod val="75000"/>
                  </a:schemeClr>
                </a:solidFill>
                <a:effectLst>
                  <a:outerShdw blurRad="38100" dist="38100" dir="2700000" algn="tl">
                    <a:srgbClr val="000000">
                      <a:alpha val="43137"/>
                    </a:srgbClr>
                  </a:outerShdw>
                </a:effectLst>
              </a:rPr>
              <a:t> </a:t>
            </a:r>
            <a:r>
              <a:rPr lang="el-GR" sz="2800" b="1" dirty="0" smtClean="0">
                <a:ln>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tileRect/>
                  </a:gradFill>
                </a:ln>
                <a:solidFill>
                  <a:schemeClr val="tx2">
                    <a:lumMod val="75000"/>
                  </a:schemeClr>
                </a:solidFill>
                <a:effectLst>
                  <a:outerShdw blurRad="38100" dist="38100" dir="2700000" algn="tl">
                    <a:srgbClr val="000000">
                      <a:alpha val="43137"/>
                    </a:srgbClr>
                  </a:outerShdw>
                </a:effectLst>
              </a:rPr>
              <a:t>ουροδόχου κύστης</a:t>
            </a:r>
            <a:r>
              <a:rPr lang="en-US" sz="2800" b="1" dirty="0" smtClean="0">
                <a:ln>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tileRect/>
                  </a:gradFill>
                </a:ln>
                <a:solidFill>
                  <a:schemeClr val="tx2">
                    <a:lumMod val="75000"/>
                  </a:schemeClr>
                </a:solidFill>
                <a:effectLst>
                  <a:outerShdw blurRad="38100" dist="38100" dir="2700000" algn="tl">
                    <a:srgbClr val="000000">
                      <a:alpha val="43137"/>
                    </a:srgbClr>
                  </a:outerShdw>
                </a:effectLst>
              </a:rPr>
              <a:t>.</a:t>
            </a:r>
          </a:p>
          <a:p>
            <a:pPr lvl="0">
              <a:spcBef>
                <a:spcPct val="0"/>
              </a:spcBef>
              <a:defRPr/>
            </a:pPr>
            <a:r>
              <a:rPr lang="el-GR" sz="2400" b="1" spc="300" dirty="0" smtClean="0">
                <a:ln>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tileRect/>
                  </a:gradFill>
                </a:ln>
                <a:solidFill>
                  <a:schemeClr val="tx2">
                    <a:lumMod val="75000"/>
                  </a:schemeClr>
                </a:solidFill>
                <a:effectLst>
                  <a:outerShdw blurRad="38100" dist="38100" dir="2700000" algn="tl">
                    <a:srgbClr val="000000">
                      <a:alpha val="43137"/>
                    </a:srgbClr>
                  </a:outerShdw>
                </a:effectLst>
              </a:rPr>
              <a:t>Σχόλια</a:t>
            </a:r>
            <a:r>
              <a:rPr lang="el-GR" sz="2400" b="1" dirty="0" smtClean="0">
                <a:ln>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tileRect/>
                  </a:gradFill>
                </a:ln>
                <a:solidFill>
                  <a:schemeClr val="tx2">
                    <a:lumMod val="75000"/>
                  </a:schemeClr>
                </a:solidFill>
                <a:effectLst>
                  <a:outerShdw blurRad="38100" dist="38100" dir="2700000" algn="tl">
                    <a:srgbClr val="000000">
                      <a:alpha val="43137"/>
                    </a:srgbClr>
                  </a:outerShdw>
                </a:effectLst>
              </a:rPr>
              <a:t> πάνω σε μικροσκοπικές εικόνες</a:t>
            </a:r>
            <a:r>
              <a:rPr lang="en-US" sz="2400" b="1" dirty="0" smtClean="0">
                <a:ln>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tileRect/>
                  </a:gradFill>
                </a:ln>
                <a:solidFill>
                  <a:schemeClr val="tx2">
                    <a:lumMod val="75000"/>
                  </a:schemeClr>
                </a:solidFill>
                <a:effectLst>
                  <a:outerShdw blurRad="38100" dist="38100" dir="2700000" algn="tl">
                    <a:srgbClr val="000000">
                      <a:alpha val="43137"/>
                    </a:srgbClr>
                  </a:outerShdw>
                </a:effectLst>
              </a:rPr>
              <a:t>.</a:t>
            </a:r>
            <a:endParaRPr lang="el-GR" sz="2400" b="1" dirty="0">
              <a:ln>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tileRect/>
                </a:gradFill>
              </a:ln>
              <a:solidFill>
                <a:schemeClr val="tx2">
                  <a:lumMod val="75000"/>
                </a:schemeClr>
              </a:solidFill>
              <a:effectLst>
                <a:outerShdw blurRad="38100" dist="38100" dir="2700000" algn="tl">
                  <a:srgbClr val="000000">
                    <a:alpha val="43137"/>
                  </a:srgbClr>
                </a:outerShdw>
              </a:effectLst>
            </a:endParaRPr>
          </a:p>
        </p:txBody>
      </p:sp>
      <p:sp>
        <p:nvSpPr>
          <p:cNvPr id="3" name="2 - Ορθογώνιο"/>
          <p:cNvSpPr/>
          <p:nvPr/>
        </p:nvSpPr>
        <p:spPr>
          <a:xfrm>
            <a:off x="1142976" y="2000240"/>
            <a:ext cx="5715024" cy="701731"/>
          </a:xfrm>
          <a:prstGeom prst="rect">
            <a:avLst/>
          </a:prstGeom>
        </p:spPr>
        <p:txBody>
          <a:bodyPr wrap="square">
            <a:spAutoFit/>
          </a:bodyPr>
          <a:lstStyle/>
          <a:p>
            <a:pPr marL="342900" lvl="0" indent="-342900">
              <a:spcBef>
                <a:spcPct val="20000"/>
              </a:spcBef>
              <a:defRPr/>
            </a:pPr>
            <a:r>
              <a:rPr lang="el-GR" b="1" dirty="0">
                <a:ln cmpd="dbl">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path path="circle">
                      <a:fillToRect l="50000" t="50000" r="50000" b="50000"/>
                    </a:path>
                    <a:tileRect/>
                  </a:gradFill>
                  <a:prstDash val="sysDash"/>
                  <a:bevel/>
                </a:ln>
                <a:solidFill>
                  <a:schemeClr val="tx2">
                    <a:lumMod val="75000"/>
                  </a:schemeClr>
                </a:solidFill>
                <a:effectLst>
                  <a:outerShdw dir="2580000" sx="96000" sy="96000" algn="ctr" rotWithShape="0">
                    <a:schemeClr val="tx2">
                      <a:lumMod val="20000"/>
                      <a:lumOff val="80000"/>
                    </a:schemeClr>
                  </a:outerShdw>
                </a:effectLst>
              </a:rPr>
              <a:t>Ανδρέας </a:t>
            </a:r>
            <a:r>
              <a:rPr lang="en-US" b="1" smtClean="0">
                <a:ln cmpd="dbl">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path path="circle">
                      <a:fillToRect l="50000" t="50000" r="50000" b="50000"/>
                    </a:path>
                    <a:tileRect/>
                  </a:gradFill>
                  <a:prstDash val="sysDash"/>
                  <a:bevel/>
                </a:ln>
                <a:solidFill>
                  <a:schemeClr val="tx2">
                    <a:lumMod val="75000"/>
                  </a:schemeClr>
                </a:solidFill>
                <a:effectLst>
                  <a:outerShdw dir="2580000" sx="96000" sy="96000" algn="ctr" rotWithShape="0">
                    <a:schemeClr val="tx2">
                      <a:lumMod val="20000"/>
                      <a:lumOff val="80000"/>
                    </a:schemeClr>
                  </a:outerShdw>
                </a:effectLst>
              </a:rPr>
              <a:t>  </a:t>
            </a:r>
            <a:r>
              <a:rPr lang="el-GR" b="1" smtClean="0">
                <a:ln cmpd="dbl">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path path="circle">
                      <a:fillToRect l="50000" t="50000" r="50000" b="50000"/>
                    </a:path>
                    <a:tileRect/>
                  </a:gradFill>
                  <a:prstDash val="sysDash"/>
                  <a:bevel/>
                </a:ln>
                <a:solidFill>
                  <a:schemeClr val="tx2">
                    <a:lumMod val="75000"/>
                  </a:schemeClr>
                </a:solidFill>
                <a:effectLst>
                  <a:outerShdw dir="2580000" sx="96000" sy="96000" algn="ctr" rotWithShape="0">
                    <a:schemeClr val="tx2">
                      <a:lumMod val="20000"/>
                      <a:lumOff val="80000"/>
                    </a:schemeClr>
                  </a:outerShdw>
                </a:effectLst>
              </a:rPr>
              <a:t>Χ</a:t>
            </a:r>
            <a:r>
              <a:rPr lang="el-GR" b="1" dirty="0">
                <a:ln cmpd="dbl">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path path="circle">
                      <a:fillToRect l="50000" t="50000" r="50000" b="50000"/>
                    </a:path>
                    <a:tileRect/>
                  </a:gradFill>
                  <a:prstDash val="sysDash"/>
                  <a:bevel/>
                </a:ln>
                <a:solidFill>
                  <a:schemeClr val="tx2">
                    <a:lumMod val="75000"/>
                  </a:schemeClr>
                </a:solidFill>
                <a:effectLst>
                  <a:outerShdw dir="2580000" sx="96000" sy="96000" algn="ctr" rotWithShape="0">
                    <a:schemeClr val="tx2">
                      <a:lumMod val="20000"/>
                      <a:lumOff val="80000"/>
                    </a:schemeClr>
                  </a:outerShdw>
                </a:effectLst>
              </a:rPr>
              <a:t>. </a:t>
            </a:r>
            <a:r>
              <a:rPr lang="en-US" b="1" dirty="0" smtClean="0">
                <a:ln cmpd="dbl">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path path="circle">
                      <a:fillToRect l="50000" t="50000" r="50000" b="50000"/>
                    </a:path>
                    <a:tileRect/>
                  </a:gradFill>
                  <a:prstDash val="sysDash"/>
                  <a:bevel/>
                </a:ln>
                <a:solidFill>
                  <a:schemeClr val="tx2">
                    <a:lumMod val="75000"/>
                  </a:schemeClr>
                </a:solidFill>
                <a:effectLst>
                  <a:outerShdw dir="2580000" sx="96000" sy="96000" algn="ctr" rotWithShape="0">
                    <a:schemeClr val="tx2">
                      <a:lumMod val="20000"/>
                      <a:lumOff val="80000"/>
                    </a:schemeClr>
                  </a:outerShdw>
                </a:effectLst>
              </a:rPr>
              <a:t> </a:t>
            </a:r>
            <a:r>
              <a:rPr lang="el-GR" b="1" dirty="0" err="1" smtClean="0">
                <a:ln cmpd="dbl">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path path="circle">
                      <a:fillToRect l="50000" t="50000" r="50000" b="50000"/>
                    </a:path>
                    <a:tileRect/>
                  </a:gradFill>
                  <a:prstDash val="sysDash"/>
                  <a:bevel/>
                </a:ln>
                <a:solidFill>
                  <a:schemeClr val="tx2">
                    <a:lumMod val="75000"/>
                  </a:schemeClr>
                </a:solidFill>
                <a:effectLst>
                  <a:outerShdw dir="2580000" sx="96000" sy="96000" algn="ctr" rotWithShape="0">
                    <a:schemeClr val="tx2">
                      <a:lumMod val="20000"/>
                      <a:lumOff val="80000"/>
                    </a:schemeClr>
                  </a:outerShdw>
                </a:effectLst>
              </a:rPr>
              <a:t>Λάζαρης</a:t>
            </a:r>
            <a:endParaRPr lang="el-GR" b="1" dirty="0">
              <a:ln cmpd="dbl">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path path="circle">
                    <a:fillToRect l="50000" t="50000" r="50000" b="50000"/>
                  </a:path>
                  <a:tileRect/>
                </a:gradFill>
                <a:prstDash val="sysDash"/>
                <a:bevel/>
              </a:ln>
              <a:solidFill>
                <a:schemeClr val="tx2">
                  <a:lumMod val="75000"/>
                </a:schemeClr>
              </a:solidFill>
              <a:effectLst>
                <a:outerShdw dir="2580000" sx="96000" sy="96000" algn="ctr" rotWithShape="0">
                  <a:schemeClr val="tx2">
                    <a:lumMod val="20000"/>
                    <a:lumOff val="80000"/>
                  </a:schemeClr>
                </a:outerShdw>
              </a:effectLst>
            </a:endParaRPr>
          </a:p>
          <a:p>
            <a:pPr marL="342900" lvl="0" indent="-342900">
              <a:spcBef>
                <a:spcPct val="20000"/>
              </a:spcBef>
              <a:defRPr/>
            </a:pPr>
            <a:r>
              <a:rPr lang="el-GR" b="1" dirty="0">
                <a:ln cmpd="dbl">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path path="circle">
                      <a:fillToRect l="50000" t="50000" r="50000" b="50000"/>
                    </a:path>
                    <a:tileRect/>
                  </a:gradFill>
                  <a:prstDash val="sysDash"/>
                  <a:bevel/>
                </a:ln>
                <a:solidFill>
                  <a:schemeClr val="tx2">
                    <a:lumMod val="75000"/>
                  </a:schemeClr>
                </a:solidFill>
                <a:effectLst>
                  <a:outerShdw dir="2580000" sx="96000" sy="96000" algn="ctr" rotWithShape="0">
                    <a:schemeClr val="tx2">
                      <a:lumMod val="20000"/>
                      <a:lumOff val="80000"/>
                    </a:schemeClr>
                  </a:outerShdw>
                </a:effectLst>
              </a:rPr>
              <a:t>   Ιατρός - Παθολογοανατόμος</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l-GR" dirty="0" smtClean="0">
                <a:solidFill>
                  <a:schemeClr val="tx2">
                    <a:lumMod val="75000"/>
                  </a:schemeClr>
                </a:solidFill>
              </a:rPr>
              <a:t>Αδενική κυστίτιδα</a:t>
            </a:r>
          </a:p>
        </p:txBody>
      </p:sp>
      <p:pic>
        <p:nvPicPr>
          <p:cNvPr id="19459" name="Picture 3" descr="2,3 Bladder_Cystitis_glandularis2"/>
          <p:cNvPicPr>
            <a:picLocks noChangeAspect="1" noChangeArrowheads="1"/>
          </p:cNvPicPr>
          <p:nvPr/>
        </p:nvPicPr>
        <p:blipFill>
          <a:blip r:embed="rId2" cstate="print"/>
          <a:srcRect t="3749"/>
          <a:stretch>
            <a:fillRect/>
          </a:stretch>
        </p:blipFill>
        <p:spPr bwMode="auto">
          <a:xfrm>
            <a:off x="539750" y="1268413"/>
            <a:ext cx="8064500" cy="5184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5" descr="006043"/>
          <p:cNvPicPr>
            <a:picLocks noChangeAspect="1" noChangeArrowheads="1"/>
          </p:cNvPicPr>
          <p:nvPr/>
        </p:nvPicPr>
        <p:blipFill>
          <a:blip r:embed="rId2" cstate="print"/>
          <a:srcRect/>
          <a:stretch>
            <a:fillRect/>
          </a:stretch>
        </p:blipFill>
        <p:spPr bwMode="auto">
          <a:xfrm rot="10800000">
            <a:off x="642910" y="-214338"/>
            <a:ext cx="7927782" cy="6143668"/>
          </a:xfrm>
          <a:prstGeom prst="rect">
            <a:avLst/>
          </a:prstGeom>
          <a:noFill/>
          <a:ln w="9525">
            <a:noFill/>
            <a:miter lim="800000"/>
            <a:headEnd/>
            <a:tailEnd/>
          </a:ln>
        </p:spPr>
      </p:pic>
      <p:sp>
        <p:nvSpPr>
          <p:cNvPr id="61443" name="Text Box 8"/>
          <p:cNvSpPr txBox="1">
            <a:spLocks noChangeArrowheads="1"/>
          </p:cNvSpPr>
          <p:nvPr/>
        </p:nvSpPr>
        <p:spPr bwMode="auto">
          <a:xfrm>
            <a:off x="714348" y="6072206"/>
            <a:ext cx="7786742" cy="830997"/>
          </a:xfrm>
          <a:prstGeom prst="rect">
            <a:avLst/>
          </a:prstGeom>
          <a:noFill/>
          <a:ln w="9525">
            <a:noFill/>
            <a:miter lim="800000"/>
            <a:headEnd/>
            <a:tailEnd/>
          </a:ln>
        </p:spPr>
        <p:txBody>
          <a:bodyPr wrap="square">
            <a:spAutoFit/>
          </a:bodyPr>
          <a:lstStyle/>
          <a:p>
            <a:pPr algn="ctr"/>
            <a:r>
              <a:rPr lang="en-US" sz="2400" b="1" dirty="0" smtClean="0">
                <a:solidFill>
                  <a:schemeClr val="tx2">
                    <a:lumMod val="75000"/>
                  </a:schemeClr>
                </a:solidFill>
              </a:rPr>
              <a:t>( </a:t>
            </a:r>
            <a:r>
              <a:rPr lang="el-GR" sz="2400" b="1" dirty="0" smtClean="0">
                <a:solidFill>
                  <a:schemeClr val="tx2">
                    <a:lumMod val="75000"/>
                  </a:schemeClr>
                </a:solidFill>
              </a:rPr>
              <a:t>Αληθής</a:t>
            </a:r>
            <a:r>
              <a:rPr lang="en-US" sz="2400" b="1" dirty="0" smtClean="0">
                <a:solidFill>
                  <a:schemeClr val="tx2">
                    <a:lumMod val="75000"/>
                  </a:schemeClr>
                </a:solidFill>
              </a:rPr>
              <a:t>) </a:t>
            </a:r>
            <a:r>
              <a:rPr lang="el-GR" sz="2400" b="1" dirty="0" smtClean="0">
                <a:solidFill>
                  <a:schemeClr val="tx2">
                    <a:lumMod val="75000"/>
                  </a:schemeClr>
                </a:solidFill>
              </a:rPr>
              <a:t>Λεμφαγγειακή </a:t>
            </a:r>
            <a:r>
              <a:rPr lang="el-GR" sz="2400" b="1" dirty="0">
                <a:solidFill>
                  <a:schemeClr val="tx2">
                    <a:lumMod val="75000"/>
                  </a:schemeClr>
                </a:solidFill>
              </a:rPr>
              <a:t>διήθηση </a:t>
            </a:r>
            <a:r>
              <a:rPr lang="el-GR" sz="2400" b="1" dirty="0" smtClean="0">
                <a:solidFill>
                  <a:schemeClr val="tx2">
                    <a:lumMod val="75000"/>
                  </a:schemeClr>
                </a:solidFill>
              </a:rPr>
              <a:t>(διηθητικού </a:t>
            </a:r>
            <a:r>
              <a:rPr lang="en-US" sz="2400" b="1" dirty="0" smtClean="0">
                <a:solidFill>
                  <a:schemeClr val="tx2">
                    <a:lumMod val="75000"/>
                  </a:schemeClr>
                </a:solidFill>
              </a:rPr>
              <a:t>p</a:t>
            </a:r>
            <a:r>
              <a:rPr lang="el-GR" sz="2400" b="1" dirty="0" smtClean="0">
                <a:solidFill>
                  <a:schemeClr val="tx2">
                    <a:lumMod val="75000"/>
                  </a:schemeClr>
                </a:solidFill>
              </a:rPr>
              <a:t>Τ1)</a:t>
            </a:r>
            <a:endParaRPr lang="el-GR" sz="2400" b="1" dirty="0">
              <a:solidFill>
                <a:schemeClr val="tx2">
                  <a:lumMod val="75000"/>
                </a:schemeClr>
              </a:solidFill>
            </a:endParaRPr>
          </a:p>
          <a:p>
            <a:pPr algn="ctr"/>
            <a:r>
              <a:rPr lang="el-GR" sz="2400" b="1" dirty="0" err="1">
                <a:solidFill>
                  <a:schemeClr val="tx2">
                    <a:lumMod val="75000"/>
                  </a:schemeClr>
                </a:solidFill>
              </a:rPr>
              <a:t>ουροθηλιακού</a:t>
            </a:r>
            <a:r>
              <a:rPr lang="el-GR" sz="2400" b="1" dirty="0">
                <a:solidFill>
                  <a:schemeClr val="tx2">
                    <a:lumMod val="75000"/>
                  </a:schemeClr>
                </a:solidFill>
              </a:rPr>
              <a:t> καρκινώματος</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0" y="0"/>
            <a:ext cx="9144000" cy="1143000"/>
          </a:xfrm>
        </p:spPr>
        <p:txBody>
          <a:bodyPr>
            <a:normAutofit/>
          </a:bodyPr>
          <a:lstStyle/>
          <a:p>
            <a:pPr eaLnBrk="1" hangingPunct="1"/>
            <a:r>
              <a:rPr lang="el-GR" dirty="0" smtClean="0">
                <a:solidFill>
                  <a:schemeClr val="bg2">
                    <a:lumMod val="25000"/>
                  </a:schemeClr>
                </a:solidFill>
                <a:effectLst>
                  <a:outerShdw blurRad="38100" dist="38100" dir="2700000" algn="tl">
                    <a:srgbClr val="000000">
                      <a:alpha val="43137"/>
                    </a:srgbClr>
                  </a:outerShdw>
                </a:effectLst>
              </a:rPr>
              <a:t>(Αληθής)</a:t>
            </a:r>
            <a:r>
              <a:rPr lang="el-GR" dirty="0" smtClean="0">
                <a:solidFill>
                  <a:schemeClr val="bg2">
                    <a:lumMod val="25000"/>
                  </a:schemeClr>
                </a:solidFill>
              </a:rPr>
              <a:t> διήθηση αγγείων του χορίου.</a:t>
            </a:r>
          </a:p>
        </p:txBody>
      </p:sp>
      <p:pic>
        <p:nvPicPr>
          <p:cNvPr id="72707" name="Picture 3" descr="8,20 Urothelial Carcinoma - Vascular invasion"/>
          <p:cNvPicPr>
            <a:picLocks noChangeAspect="1" noChangeArrowheads="1"/>
          </p:cNvPicPr>
          <p:nvPr/>
        </p:nvPicPr>
        <p:blipFill>
          <a:blip r:embed="rId2" cstate="print"/>
          <a:srcRect t="3749"/>
          <a:stretch>
            <a:fillRect/>
          </a:stretch>
        </p:blipFill>
        <p:spPr bwMode="auto">
          <a:xfrm>
            <a:off x="684213" y="1201738"/>
            <a:ext cx="7920037" cy="5251450"/>
          </a:xfrm>
          <a:prstGeom prst="rect">
            <a:avLst/>
          </a:prstGeom>
          <a:noFill/>
          <a:ln w="9525">
            <a:noFill/>
            <a:miter lim="800000"/>
            <a:headEnd/>
            <a:tailEnd/>
          </a:ln>
        </p:spPr>
      </p:pic>
      <p:sp>
        <p:nvSpPr>
          <p:cNvPr id="4" name="3 - Βέλος προς τα κάτω"/>
          <p:cNvSpPr/>
          <p:nvPr/>
        </p:nvSpPr>
        <p:spPr>
          <a:xfrm>
            <a:off x="2339752" y="1844824"/>
            <a:ext cx="216024"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4 - Βέλος προς τα κάτω"/>
          <p:cNvSpPr/>
          <p:nvPr/>
        </p:nvSpPr>
        <p:spPr>
          <a:xfrm>
            <a:off x="6588224" y="5589240"/>
            <a:ext cx="216024"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9512" y="116632"/>
            <a:ext cx="8712968" cy="1440160"/>
          </a:xfrm>
        </p:spPr>
        <p:txBody>
          <a:bodyPr>
            <a:normAutofit fontScale="90000"/>
          </a:bodyPr>
          <a:lstStyle/>
          <a:p>
            <a:r>
              <a:rPr lang="el-GR" dirty="0" smtClean="0"/>
              <a:t>Διήθηση βλεννογόνιας μυϊκής στοιβάδας τοιχώματος ουροδόχου κύστης ( στάδιο </a:t>
            </a:r>
            <a:r>
              <a:rPr lang="en-US" dirty="0" smtClean="0"/>
              <a:t>pT</a:t>
            </a:r>
            <a:r>
              <a:rPr lang="en-US" dirty="0" smtClean="0">
                <a:effectLst>
                  <a:outerShdw blurRad="38100" dist="38100" dir="2700000" algn="tl">
                    <a:srgbClr val="000000">
                      <a:alpha val="43137"/>
                    </a:srgbClr>
                  </a:outerShdw>
                </a:effectLst>
              </a:rPr>
              <a:t>1</a:t>
            </a:r>
            <a:r>
              <a:rPr lang="el-GR" dirty="0" smtClean="0">
                <a:effectLst>
                  <a:outerShdw blurRad="38100" dist="38100" dir="2700000" algn="tl">
                    <a:srgbClr val="000000">
                      <a:alpha val="43137"/>
                    </a:srgbClr>
                  </a:outerShdw>
                </a:effectLst>
              </a:rPr>
              <a:t>, όχι </a:t>
            </a:r>
            <a:r>
              <a:rPr lang="en-US" dirty="0" smtClean="0">
                <a:effectLst>
                  <a:outerShdw blurRad="38100" dist="38100" dir="2700000" algn="tl">
                    <a:srgbClr val="000000">
                      <a:alpha val="43137"/>
                    </a:srgbClr>
                  </a:outerShdw>
                </a:effectLst>
              </a:rPr>
              <a:t>pT2!</a:t>
            </a:r>
            <a:r>
              <a:rPr lang="en-US" dirty="0" smtClean="0"/>
              <a:t>) </a:t>
            </a:r>
            <a:endParaRPr lang="el-GR" dirty="0"/>
          </a:p>
        </p:txBody>
      </p:sp>
      <p:pic>
        <p:nvPicPr>
          <p:cNvPr id="7170" name="Picture 2" descr="https://www.auanet.org/education/modules/pathology/normal-histology/images/muscularis_propria-figureA.jpg"/>
          <p:cNvPicPr>
            <a:picLocks noChangeAspect="1" noChangeArrowheads="1"/>
          </p:cNvPicPr>
          <p:nvPr/>
        </p:nvPicPr>
        <p:blipFill>
          <a:blip r:embed="rId2" cstate="print"/>
          <a:srcRect/>
          <a:stretch>
            <a:fillRect/>
          </a:stretch>
        </p:blipFill>
        <p:spPr bwMode="auto">
          <a:xfrm>
            <a:off x="0" y="1772816"/>
            <a:ext cx="3059832" cy="2294874"/>
          </a:xfrm>
          <a:prstGeom prst="rect">
            <a:avLst/>
          </a:prstGeom>
          <a:noFill/>
        </p:spPr>
      </p:pic>
      <p:pic>
        <p:nvPicPr>
          <p:cNvPr id="7172" name="Picture 4" descr="Unfortunately we are unable to provide accessible alternative text for this. If you require assistance to access this image, please contact help@nature.com or the author"/>
          <p:cNvPicPr>
            <a:picLocks noChangeAspect="1" noChangeArrowheads="1"/>
          </p:cNvPicPr>
          <p:nvPr/>
        </p:nvPicPr>
        <p:blipFill>
          <a:blip r:embed="rId3" cstate="print"/>
          <a:srcRect/>
          <a:stretch>
            <a:fillRect/>
          </a:stretch>
        </p:blipFill>
        <p:spPr bwMode="auto">
          <a:xfrm>
            <a:off x="2915816" y="1772816"/>
            <a:ext cx="6228184" cy="4689808"/>
          </a:xfrm>
          <a:prstGeom prst="rect">
            <a:avLst/>
          </a:prstGeom>
          <a:noFill/>
        </p:spPr>
      </p:pic>
      <p:sp>
        <p:nvSpPr>
          <p:cNvPr id="5" name="Title 1"/>
          <p:cNvSpPr txBox="1">
            <a:spLocks/>
          </p:cNvSpPr>
          <p:nvPr/>
        </p:nvSpPr>
        <p:spPr>
          <a:xfrm>
            <a:off x="1" y="4143380"/>
            <a:ext cx="2928926" cy="2714620"/>
          </a:xfrm>
          <a:prstGeom prst="rect">
            <a:avLst/>
          </a:prstGeom>
        </p:spPr>
        <p:txBody>
          <a:bodyPr vert="horz" lIns="91440" tIns="45720" rIns="91440" bIns="45720" rtlCol="0" anchor="ctr">
            <a:normAutofit fontScale="5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smtClean="0">
                <a:ln>
                  <a:noFill/>
                </a:ln>
                <a:solidFill>
                  <a:schemeClr val="tx1"/>
                </a:solidFill>
                <a:effectLst/>
                <a:uLnTx/>
                <a:uFillTx/>
                <a:latin typeface="+mj-lt"/>
                <a:ea typeface="+mj-ea"/>
                <a:cs typeface="+mj-cs"/>
              </a:rPr>
              <a:t>Στο στάδιο </a:t>
            </a:r>
            <a:r>
              <a:rPr kumimoji="0" lang="en-US" sz="4400" b="0" i="0" u="none" strike="noStrike" kern="1200" cap="none" spc="0" normalizeH="0" baseline="0" noProof="0" smtClean="0">
                <a:ln>
                  <a:noFill/>
                </a:ln>
                <a:solidFill>
                  <a:schemeClr val="tx1"/>
                </a:solidFill>
                <a:effectLst/>
                <a:uLnTx/>
                <a:uFillTx/>
                <a:latin typeface="+mj-lt"/>
                <a:ea typeface="+mj-ea"/>
                <a:cs typeface="+mj-cs"/>
              </a:rPr>
              <a:t>pT1 </a:t>
            </a:r>
            <a:r>
              <a:rPr kumimoji="0" lang="el-GR" sz="4400" b="0" i="0" u="none" strike="noStrike" kern="1200" cap="none" spc="0" normalizeH="0" baseline="0" noProof="0" smtClean="0">
                <a:ln>
                  <a:noFill/>
                </a:ln>
                <a:solidFill>
                  <a:schemeClr val="tx1"/>
                </a:solidFill>
                <a:effectLst/>
                <a:uLnTx/>
                <a:uFillTx/>
                <a:latin typeface="+mj-lt"/>
                <a:ea typeface="+mj-ea"/>
                <a:cs typeface="+mj-cs"/>
              </a:rPr>
              <a:t> γίνονται ενδοκυστικές εγχύσεις χημειοθεραπευτικών σκευασμάτων και φυσικά παρακολούθηση και επανέλεγχος των ασθενών </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mc:AlternateContent xmlns:mc="http://schemas.openxmlformats.org/markup-compatibility/2006" xmlns:p14="http://schemas.microsoft.com/office/powerpoint/2010/main">
        <mc:Choice Requires="p14">
          <p:contentPart p14:bwMode="auto" r:id="rId4">
            <p14:nvContentPartPr>
              <p14:cNvPr id="2050" name="Ink 2"/>
              <p14:cNvContentPartPr>
                <a14:cpLocks xmlns:a14="http://schemas.microsoft.com/office/drawing/2010/main" noRot="1" noChangeAspect="1" noEditPoints="1" noChangeArrowheads="1" noChangeShapeType="1"/>
              </p14:cNvContentPartPr>
              <p14:nvPr/>
            </p14:nvContentPartPr>
            <p14:xfrm>
              <a:off x="7348538" y="4170363"/>
              <a:ext cx="876300" cy="1204912"/>
            </p14:xfrm>
          </p:contentPart>
        </mc:Choice>
        <mc:Fallback xmlns="">
          <p:pic>
            <p:nvPicPr>
              <p:cNvPr id="2050" name="Ink 2"/>
              <p:cNvPicPr>
                <a:picLocks noRot="1" noChangeAspect="1" noEditPoints="1" noChangeArrowheads="1" noChangeShapeType="1"/>
              </p:cNvPicPr>
              <p:nvPr/>
            </p:nvPicPr>
            <p:blipFill>
              <a:blip r:embed="rId5"/>
              <a:stretch>
                <a:fillRect/>
              </a:stretch>
            </p:blipFill>
            <p:spPr>
              <a:xfrm>
                <a:off x="7342073" y="4163900"/>
                <a:ext cx="889229" cy="1217837"/>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051" name="Ink 3"/>
              <p14:cNvContentPartPr>
                <a14:cpLocks xmlns:a14="http://schemas.microsoft.com/office/drawing/2010/main" noRot="1" noChangeAspect="1" noEditPoints="1" noChangeArrowheads="1" noChangeShapeType="1"/>
              </p14:cNvContentPartPr>
              <p14:nvPr/>
            </p14:nvContentPartPr>
            <p14:xfrm>
              <a:off x="6107113" y="4741863"/>
              <a:ext cx="430212" cy="285750"/>
            </p14:xfrm>
          </p:contentPart>
        </mc:Choice>
        <mc:Fallback xmlns="">
          <p:pic>
            <p:nvPicPr>
              <p:cNvPr id="2051" name="Ink 3"/>
              <p:cNvPicPr>
                <a:picLocks noRot="1" noChangeAspect="1" noEditPoints="1" noChangeArrowheads="1" noChangeShapeType="1"/>
              </p:cNvPicPr>
              <p:nvPr/>
            </p:nvPicPr>
            <p:blipFill>
              <a:blip r:embed="rId7"/>
              <a:stretch>
                <a:fillRect/>
              </a:stretch>
            </p:blipFill>
            <p:spPr>
              <a:xfrm>
                <a:off x="6100617" y="4735644"/>
                <a:ext cx="443205" cy="298189"/>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052" name="Ink 4"/>
              <p14:cNvContentPartPr>
                <a14:cpLocks xmlns:a14="http://schemas.microsoft.com/office/drawing/2010/main" noRot="1" noChangeAspect="1" noEditPoints="1" noChangeArrowheads="1" noChangeShapeType="1"/>
              </p14:cNvContentPartPr>
              <p14:nvPr/>
            </p14:nvContentPartPr>
            <p14:xfrm>
              <a:off x="6099175" y="2241550"/>
              <a:ext cx="2921000" cy="938213"/>
            </p14:xfrm>
          </p:contentPart>
        </mc:Choice>
        <mc:Fallback xmlns="">
          <p:pic>
            <p:nvPicPr>
              <p:cNvPr id="2052" name="Ink 4"/>
              <p:cNvPicPr>
                <a:picLocks noRot="1" noChangeAspect="1" noEditPoints="1" noChangeArrowheads="1" noChangeShapeType="1"/>
              </p:cNvPicPr>
              <p:nvPr/>
            </p:nvPicPr>
            <p:blipFill>
              <a:blip r:embed="rId9"/>
              <a:stretch>
                <a:fillRect/>
              </a:stretch>
            </p:blipFill>
            <p:spPr>
              <a:xfrm>
                <a:off x="6092697" y="2235089"/>
                <a:ext cx="2933957" cy="951134"/>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053" name="Ink 5"/>
              <p14:cNvContentPartPr>
                <a14:cpLocks xmlns:a14="http://schemas.microsoft.com/office/drawing/2010/main" noRot="1" noChangeAspect="1" noEditPoints="1" noChangeArrowheads="1" noChangeShapeType="1"/>
              </p14:cNvContentPartPr>
              <p14:nvPr/>
            </p14:nvContentPartPr>
            <p14:xfrm>
              <a:off x="6126163" y="2446338"/>
              <a:ext cx="723900" cy="215900"/>
            </p14:xfrm>
          </p:contentPart>
        </mc:Choice>
        <mc:Fallback xmlns="">
          <p:pic>
            <p:nvPicPr>
              <p:cNvPr id="2053" name="Ink 5"/>
              <p:cNvPicPr>
                <a:picLocks noRot="1" noChangeAspect="1" noEditPoints="1" noChangeArrowheads="1" noChangeShapeType="1"/>
              </p:cNvPicPr>
              <p:nvPr/>
            </p:nvPicPr>
            <p:blipFill>
              <a:blip r:embed="rId11"/>
              <a:stretch>
                <a:fillRect/>
              </a:stretch>
            </p:blipFill>
            <p:spPr>
              <a:xfrm>
                <a:off x="6119680" y="2439828"/>
                <a:ext cx="736865" cy="228919"/>
              </a:xfrm>
              <a:prstGeom prst="rect">
                <a:avLst/>
              </a:prstGeom>
            </p:spPr>
          </p:pic>
        </mc:Fallback>
      </mc:AlternateContent>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1 - Τίτλος"/>
          <p:cNvSpPr>
            <a:spLocks noGrp="1"/>
          </p:cNvSpPr>
          <p:nvPr>
            <p:ph type="title" idx="4294967295"/>
          </p:nvPr>
        </p:nvSpPr>
        <p:spPr>
          <a:xfrm>
            <a:off x="468313" y="0"/>
            <a:ext cx="8229600" cy="1196752"/>
          </a:xfrm>
        </p:spPr>
        <p:txBody>
          <a:bodyPr>
            <a:normAutofit fontScale="90000"/>
          </a:bodyPr>
          <a:lstStyle/>
          <a:p>
            <a:pPr eaLnBrk="1" hangingPunct="1"/>
            <a:r>
              <a:rPr lang="en-US" dirty="0" smtClean="0">
                <a:solidFill>
                  <a:srgbClr val="800000"/>
                </a:solidFill>
              </a:rPr>
              <a:t>p T 1   O</a:t>
            </a:r>
            <a:r>
              <a:rPr lang="el-GR" dirty="0" smtClean="0">
                <a:solidFill>
                  <a:srgbClr val="800000"/>
                </a:solidFill>
              </a:rPr>
              <a:t>υροθηλιακό καρκίνωμα</a:t>
            </a:r>
            <a:br>
              <a:rPr lang="el-GR" dirty="0" smtClean="0">
                <a:solidFill>
                  <a:srgbClr val="800000"/>
                </a:solidFill>
              </a:rPr>
            </a:br>
            <a:r>
              <a:rPr lang="el-GR" spc="300" dirty="0" smtClean="0">
                <a:solidFill>
                  <a:srgbClr val="800000"/>
                </a:solidFill>
                <a:effectLst>
                  <a:outerShdw blurRad="38100" dist="38100" dir="2700000" algn="tl">
                    <a:srgbClr val="000000">
                      <a:alpha val="43137"/>
                    </a:srgbClr>
                  </a:outerShdw>
                </a:effectLst>
              </a:rPr>
              <a:t>Προτεινόμενη</a:t>
            </a:r>
            <a:r>
              <a:rPr lang="el-GR" dirty="0" smtClean="0">
                <a:solidFill>
                  <a:srgbClr val="800000"/>
                </a:solidFill>
              </a:rPr>
              <a:t> υποσταδιοποίηση</a:t>
            </a:r>
            <a:endParaRPr lang="el-GR" dirty="0" smtClean="0"/>
          </a:p>
        </p:txBody>
      </p:sp>
      <p:sp>
        <p:nvSpPr>
          <p:cNvPr id="74755" name="2 - Θέση περιεχομένου"/>
          <p:cNvSpPr>
            <a:spLocks noGrp="1"/>
          </p:cNvSpPr>
          <p:nvPr>
            <p:ph idx="4294967295"/>
          </p:nvPr>
        </p:nvSpPr>
        <p:spPr>
          <a:xfrm>
            <a:off x="0" y="1124744"/>
            <a:ext cx="9144000" cy="5544345"/>
          </a:xfrm>
          <a:solidFill>
            <a:srgbClr val="CC0099"/>
          </a:solidFill>
        </p:spPr>
        <p:txBody>
          <a:bodyPr>
            <a:normAutofit/>
          </a:bodyPr>
          <a:lstStyle/>
          <a:p>
            <a:pPr eaLnBrk="1" hangingPunct="1"/>
            <a:r>
              <a:rPr lang="el-GR" sz="2800" i="1" dirty="0" smtClean="0">
                <a:solidFill>
                  <a:schemeClr val="tx2"/>
                </a:solidFill>
              </a:rPr>
              <a:t>Α. Με σημείο αναφοράς τη </a:t>
            </a:r>
            <a:r>
              <a:rPr lang="el-GR" sz="2800" i="1" dirty="0" err="1" smtClean="0">
                <a:solidFill>
                  <a:schemeClr val="tx2"/>
                </a:solidFill>
              </a:rPr>
              <a:t>βλεννογόνιο</a:t>
            </a:r>
            <a:r>
              <a:rPr lang="el-GR" sz="2800" i="1" dirty="0" smtClean="0">
                <a:solidFill>
                  <a:schemeClr val="tx2"/>
                </a:solidFill>
              </a:rPr>
              <a:t> </a:t>
            </a:r>
            <a:r>
              <a:rPr lang="el-GR" sz="2800" i="1" dirty="0" err="1" smtClean="0">
                <a:solidFill>
                  <a:schemeClr val="tx2"/>
                </a:solidFill>
              </a:rPr>
              <a:t>μυική</a:t>
            </a:r>
            <a:r>
              <a:rPr lang="el-GR" sz="2800" i="1" dirty="0" smtClean="0">
                <a:solidFill>
                  <a:schemeClr val="tx2"/>
                </a:solidFill>
              </a:rPr>
              <a:t> στιβάδα</a:t>
            </a:r>
          </a:p>
          <a:p>
            <a:pPr eaLnBrk="1" hangingPunct="1"/>
            <a:r>
              <a:rPr lang="el-GR" altLang="ko-KR" sz="1800" i="1" dirty="0" smtClean="0">
                <a:effectLst>
                  <a:outerShdw blurRad="38100" dist="38100" dir="2700000" algn="tl">
                    <a:srgbClr val="000000">
                      <a:alpha val="43137"/>
                    </a:srgbClr>
                  </a:outerShdw>
                </a:effectLst>
              </a:rPr>
              <a:t>λεπτές κυματοειδείς δεσμίδες λείων </a:t>
            </a:r>
            <a:r>
              <a:rPr lang="el-GR" altLang="ko-KR" sz="1800" i="1" dirty="0" err="1" smtClean="0">
                <a:effectLst>
                  <a:outerShdw blurRad="38100" dist="38100" dir="2700000" algn="tl">
                    <a:srgbClr val="000000">
                      <a:alpha val="43137"/>
                    </a:srgbClr>
                  </a:outerShdw>
                </a:effectLst>
              </a:rPr>
              <a:t>μυικών</a:t>
            </a:r>
            <a:r>
              <a:rPr lang="el-GR" altLang="ko-KR" sz="1800" i="1" dirty="0" smtClean="0">
                <a:effectLst>
                  <a:outerShdw blurRad="38100" dist="38100" dir="2700000" algn="tl">
                    <a:srgbClr val="000000">
                      <a:alpha val="43137"/>
                    </a:srgbClr>
                  </a:outerShdw>
                </a:effectLst>
              </a:rPr>
              <a:t> κυττάρων κοντά στις οποίες ανευρίσκονται μεγάλα </a:t>
            </a:r>
            <a:r>
              <a:rPr lang="el-GR" altLang="ko-KR" sz="1800" i="1" dirty="0" err="1" smtClean="0">
                <a:effectLst>
                  <a:outerShdw blurRad="38100" dist="38100" dir="2700000" algn="tl">
                    <a:srgbClr val="000000">
                      <a:alpha val="43137"/>
                    </a:srgbClr>
                  </a:outerShdw>
                </a:effectLst>
              </a:rPr>
              <a:t>λεπτοτοιχωματικά</a:t>
            </a:r>
            <a:r>
              <a:rPr lang="el-GR" altLang="ko-KR" sz="1800" i="1" dirty="0" smtClean="0">
                <a:effectLst>
                  <a:outerShdw blurRad="38100" dist="38100" dir="2700000" algn="tl">
                    <a:srgbClr val="000000">
                      <a:alpha val="43137"/>
                    </a:srgbClr>
                  </a:outerShdw>
                </a:effectLst>
              </a:rPr>
              <a:t> αιμοφόρα αγγεία</a:t>
            </a:r>
            <a:r>
              <a:rPr lang="el-GR" altLang="ko-KR" sz="1800" dirty="0" smtClean="0">
                <a:effectLst>
                  <a:outerShdw blurRad="38100" dist="38100" dir="2700000" algn="tl">
                    <a:srgbClr val="000000">
                      <a:alpha val="43137"/>
                    </a:srgbClr>
                  </a:outerShdw>
                </a:effectLst>
              </a:rPr>
              <a:t> </a:t>
            </a:r>
            <a:r>
              <a:rPr lang="en-US" altLang="ko-KR" sz="1800" dirty="0" smtClean="0">
                <a:effectLst>
                  <a:outerShdw blurRad="38100" dist="38100" dir="2700000" algn="tl">
                    <a:srgbClr val="000000">
                      <a:alpha val="43137"/>
                    </a:srgbClr>
                  </a:outerShdw>
                </a:effectLst>
              </a:rPr>
              <a:t>.</a:t>
            </a:r>
            <a:endParaRPr lang="el-GR" sz="1800" i="1" dirty="0" smtClean="0">
              <a:effectLst>
                <a:outerShdw blurRad="38100" dist="38100" dir="2700000" algn="tl">
                  <a:srgbClr val="000000">
                    <a:alpha val="43137"/>
                  </a:srgbClr>
                </a:outerShdw>
              </a:effectLst>
            </a:endParaRPr>
          </a:p>
          <a:p>
            <a:pPr eaLnBrk="1" hangingPunct="1"/>
            <a:r>
              <a:rPr lang="el-GR" altLang="ko-KR" sz="1800" i="1" dirty="0" err="1" smtClean="0">
                <a:effectLst>
                  <a:outerShdw blurRad="38100" dist="38100" dir="2700000" algn="tl">
                    <a:srgbClr val="000000">
                      <a:alpha val="43137"/>
                    </a:srgbClr>
                  </a:outerShdw>
                </a:effectLst>
              </a:rPr>
              <a:t>βλεννογόνιος</a:t>
            </a:r>
            <a:r>
              <a:rPr lang="el-GR" altLang="ko-KR" sz="1800" i="1" dirty="0" smtClean="0">
                <a:effectLst>
                  <a:outerShdw blurRad="38100" dist="38100" dir="2700000" algn="tl">
                    <a:srgbClr val="000000">
                      <a:alpha val="43137"/>
                    </a:srgbClr>
                  </a:outerShdw>
                </a:effectLst>
              </a:rPr>
              <a:t> </a:t>
            </a:r>
            <a:r>
              <a:rPr lang="el-GR" altLang="ko-KR" sz="1800" i="1" dirty="0" err="1" smtClean="0">
                <a:effectLst>
                  <a:outerShdw blurRad="38100" dist="38100" dir="2700000" algn="tl">
                    <a:srgbClr val="000000">
                      <a:alpha val="43137"/>
                    </a:srgbClr>
                  </a:outerShdw>
                </a:effectLst>
              </a:rPr>
              <a:t>μυική</a:t>
            </a:r>
            <a:r>
              <a:rPr lang="el-GR" altLang="ko-KR" sz="1800" i="1" dirty="0" smtClean="0">
                <a:effectLst>
                  <a:outerShdw blurRad="38100" dist="38100" dir="2700000" algn="tl">
                    <a:srgbClr val="000000">
                      <a:alpha val="43137"/>
                    </a:srgbClr>
                  </a:outerShdw>
                </a:effectLst>
              </a:rPr>
              <a:t> στιβάδα αναγνωρίζεται στο 15-83% των </a:t>
            </a:r>
            <a:r>
              <a:rPr lang="el-GR" altLang="ko-KR" sz="1800" i="1" dirty="0" err="1" smtClean="0">
                <a:effectLst>
                  <a:outerShdw blurRad="38100" dist="38100" dir="2700000" algn="tl">
                    <a:srgbClr val="000000">
                      <a:alpha val="43137"/>
                    </a:srgbClr>
                  </a:outerShdw>
                </a:effectLst>
              </a:rPr>
              <a:t>βιοπτικών</a:t>
            </a:r>
            <a:r>
              <a:rPr lang="el-GR" altLang="ko-KR" sz="1800" i="1" dirty="0" smtClean="0">
                <a:effectLst>
                  <a:outerShdw blurRad="38100" dist="38100" dir="2700000" algn="tl">
                    <a:srgbClr val="000000">
                      <a:alpha val="43137"/>
                    </a:srgbClr>
                  </a:outerShdw>
                </a:effectLst>
              </a:rPr>
              <a:t> υλικών ενώ σε ποσοστό ~6% των ριζικών κυστεκτομών δεν επιτυγχάνεται η αναγνώρισή της.</a:t>
            </a:r>
            <a:r>
              <a:rPr lang="el-GR" altLang="ko-KR" sz="1800" dirty="0" smtClean="0">
                <a:effectLst>
                  <a:outerShdw blurRad="38100" dist="38100" dir="2700000" algn="tl">
                    <a:srgbClr val="000000">
                      <a:alpha val="43137"/>
                    </a:srgbClr>
                  </a:outerShdw>
                </a:effectLst>
              </a:rPr>
              <a:t> </a:t>
            </a:r>
          </a:p>
          <a:p>
            <a:pPr eaLnBrk="1" hangingPunct="1"/>
            <a:r>
              <a:rPr lang="el-GR" altLang="ko-KR" sz="1800" dirty="0" smtClean="0">
                <a:effectLst>
                  <a:outerShdw blurRad="38100" dist="38100" dir="2700000" algn="tl">
                    <a:srgbClr val="000000">
                      <a:alpha val="43137"/>
                    </a:srgbClr>
                  </a:outerShdw>
                </a:effectLst>
              </a:rPr>
              <a:t>τα «μεγάλα» αγγεία  χρησιμοποιούνται ως  σημείο αναφοράς για τον καθορισμό του επιπέδου της </a:t>
            </a:r>
            <a:r>
              <a:rPr lang="el-GR" altLang="ko-KR" sz="1800" dirty="0" err="1" smtClean="0">
                <a:effectLst>
                  <a:outerShdw blurRad="38100" dist="38100" dir="2700000" algn="tl">
                    <a:srgbClr val="000000">
                      <a:alpha val="43137"/>
                    </a:srgbClr>
                  </a:outerShdw>
                </a:effectLst>
              </a:rPr>
              <a:t>βλεννογονίου</a:t>
            </a:r>
            <a:r>
              <a:rPr lang="el-GR" altLang="ko-KR" sz="1800" dirty="0" smtClean="0">
                <a:effectLst>
                  <a:outerShdw blurRad="38100" dist="38100" dir="2700000" algn="tl">
                    <a:srgbClr val="000000">
                      <a:alpha val="43137"/>
                    </a:srgbClr>
                  </a:outerShdw>
                </a:effectLst>
              </a:rPr>
              <a:t> </a:t>
            </a:r>
            <a:r>
              <a:rPr lang="el-GR" altLang="ko-KR" sz="1800" dirty="0" err="1" smtClean="0">
                <a:effectLst>
                  <a:outerShdw blurRad="38100" dist="38100" dir="2700000" algn="tl">
                    <a:srgbClr val="000000">
                      <a:alpha val="43137"/>
                    </a:srgbClr>
                  </a:outerShdw>
                </a:effectLst>
              </a:rPr>
              <a:t>μυικής</a:t>
            </a:r>
            <a:r>
              <a:rPr lang="el-GR" altLang="ko-KR" sz="1800" dirty="0" smtClean="0">
                <a:effectLst>
                  <a:outerShdw blurRad="38100" dist="38100" dir="2700000" algn="tl">
                    <a:srgbClr val="000000">
                      <a:alpha val="43137"/>
                    </a:srgbClr>
                  </a:outerShdw>
                </a:effectLst>
              </a:rPr>
              <a:t> στιβάδας </a:t>
            </a:r>
            <a:r>
              <a:rPr lang="en-US" altLang="ko-KR" sz="1800" dirty="0" smtClean="0">
                <a:effectLst>
                  <a:outerShdw blurRad="38100" dist="38100" dir="2700000" algn="tl">
                    <a:srgbClr val="000000">
                      <a:alpha val="43137"/>
                    </a:srgbClr>
                  </a:outerShdw>
                </a:effectLst>
              </a:rPr>
              <a:t>.</a:t>
            </a:r>
            <a:endParaRPr lang="el-GR" altLang="ko-KR" sz="1800" dirty="0" smtClean="0">
              <a:effectLst>
                <a:outerShdw blurRad="38100" dist="38100" dir="2700000" algn="tl">
                  <a:srgbClr val="000000">
                    <a:alpha val="43137"/>
                  </a:srgbClr>
                </a:outerShdw>
              </a:effectLst>
            </a:endParaRPr>
          </a:p>
          <a:p>
            <a:pPr eaLnBrk="1" hangingPunct="1"/>
            <a:r>
              <a:rPr lang="el-GR" altLang="ko-KR" sz="1800" dirty="0" smtClean="0">
                <a:effectLst>
                  <a:outerShdw blurRad="38100" dist="38100" dir="2700000" algn="tl">
                    <a:srgbClr val="000000">
                      <a:alpha val="43137"/>
                    </a:srgbClr>
                  </a:outerShdw>
                </a:effectLst>
              </a:rPr>
              <a:t>Σε ένα σημαντικό ποσοστό περιπτώσεων (~35%) δεν αναγνωρίζεται ούτε </a:t>
            </a:r>
            <a:r>
              <a:rPr lang="el-GR" altLang="ko-KR" sz="1800" dirty="0" err="1" smtClean="0">
                <a:effectLst>
                  <a:outerShdw blurRad="38100" dist="38100" dir="2700000" algn="tl">
                    <a:srgbClr val="000000">
                      <a:alpha val="43137"/>
                    </a:srgbClr>
                  </a:outerShdw>
                </a:effectLst>
              </a:rPr>
              <a:t>βλεννογόνιος</a:t>
            </a:r>
            <a:r>
              <a:rPr lang="el-GR" altLang="ko-KR" sz="1800" dirty="0" smtClean="0">
                <a:effectLst>
                  <a:outerShdw blurRad="38100" dist="38100" dir="2700000" algn="tl">
                    <a:srgbClr val="000000">
                      <a:alpha val="43137"/>
                    </a:srgbClr>
                  </a:outerShdw>
                </a:effectLst>
              </a:rPr>
              <a:t> </a:t>
            </a:r>
            <a:r>
              <a:rPr lang="el-GR" altLang="ko-KR" sz="1800" dirty="0" err="1" smtClean="0">
                <a:effectLst>
                  <a:outerShdw blurRad="38100" dist="38100" dir="2700000" algn="tl">
                    <a:srgbClr val="000000">
                      <a:alpha val="43137"/>
                    </a:srgbClr>
                  </a:outerShdw>
                </a:effectLst>
              </a:rPr>
              <a:t>μυική</a:t>
            </a:r>
            <a:r>
              <a:rPr lang="el-GR" altLang="ko-KR" sz="1800" dirty="0" smtClean="0">
                <a:effectLst>
                  <a:outerShdw blurRad="38100" dist="38100" dir="2700000" algn="tl">
                    <a:srgbClr val="000000">
                      <a:alpha val="43137"/>
                    </a:srgbClr>
                  </a:outerShdw>
                </a:effectLst>
              </a:rPr>
              <a:t> στιβάδα ούτε μεγάλα αγγεία καθιστώντας την περαιτέρω </a:t>
            </a:r>
            <a:r>
              <a:rPr lang="el-GR" altLang="ko-KR" sz="1800" dirty="0" err="1" smtClean="0">
                <a:effectLst>
                  <a:outerShdw blurRad="38100" dist="38100" dir="2700000" algn="tl">
                    <a:srgbClr val="000000">
                      <a:alpha val="43137"/>
                    </a:srgbClr>
                  </a:outerShdw>
                </a:effectLst>
              </a:rPr>
              <a:t>σταδιοποίηση</a:t>
            </a:r>
            <a:r>
              <a:rPr lang="el-GR" altLang="ko-KR" sz="1800" dirty="0" smtClean="0">
                <a:effectLst>
                  <a:outerShdw blurRad="38100" dist="38100" dir="2700000" algn="tl">
                    <a:srgbClr val="000000">
                      <a:alpha val="43137"/>
                    </a:srgbClr>
                  </a:outerShdw>
                </a:effectLst>
              </a:rPr>
              <a:t> των </a:t>
            </a:r>
            <a:r>
              <a:rPr lang="en-US" altLang="ko-KR" sz="1800" dirty="0" err="1" smtClean="0">
                <a:effectLst>
                  <a:outerShdw blurRad="38100" dist="38100" dir="2700000" algn="tl">
                    <a:srgbClr val="000000">
                      <a:alpha val="43137"/>
                    </a:srgbClr>
                  </a:outerShdw>
                </a:effectLst>
                <a:ea typeface="굴림" charset="-127"/>
              </a:rPr>
              <a:t>pT</a:t>
            </a:r>
            <a:r>
              <a:rPr lang="el-GR" altLang="ko-KR" sz="1800" dirty="0" smtClean="0">
                <a:effectLst>
                  <a:outerShdw blurRad="38100" dist="38100" dir="2700000" algn="tl">
                    <a:srgbClr val="000000">
                      <a:alpha val="43137"/>
                    </a:srgbClr>
                  </a:outerShdw>
                </a:effectLst>
              </a:rPr>
              <a:t>1 όγκων αδύνατη</a:t>
            </a:r>
            <a:r>
              <a:rPr lang="en-US" altLang="ko-KR" sz="1800" dirty="0" smtClean="0">
                <a:effectLst>
                  <a:outerShdw blurRad="38100" dist="38100" dir="2700000" algn="tl">
                    <a:srgbClr val="000000">
                      <a:alpha val="43137"/>
                    </a:srgbClr>
                  </a:outerShdw>
                </a:effectLst>
              </a:rPr>
              <a:t>.</a:t>
            </a:r>
            <a:r>
              <a:rPr lang="el-GR" altLang="ko-KR" sz="1800" dirty="0" smtClean="0">
                <a:effectLst>
                  <a:outerShdw blurRad="38100" dist="38100" dir="2700000" algn="tl">
                    <a:srgbClr val="000000">
                      <a:alpha val="43137"/>
                    </a:srgbClr>
                  </a:outerShdw>
                </a:effectLst>
              </a:rPr>
              <a:t> </a:t>
            </a:r>
          </a:p>
          <a:p>
            <a:pPr eaLnBrk="1" hangingPunct="1"/>
            <a:endParaRPr lang="el-GR" altLang="ko-KR" sz="1800" dirty="0" smtClean="0">
              <a:effectLst>
                <a:outerShdw blurRad="38100" dist="38100" dir="2700000" algn="tl">
                  <a:srgbClr val="000000">
                    <a:alpha val="43137"/>
                  </a:srgbClr>
                </a:outerShdw>
              </a:effectLst>
            </a:endParaRPr>
          </a:p>
          <a:p>
            <a:pPr eaLnBrk="1" hangingPunct="1"/>
            <a:r>
              <a:rPr lang="el-GR" altLang="ko-KR" sz="1800" dirty="0" smtClean="0">
                <a:effectLst>
                  <a:outerShdw blurRad="38100" dist="38100" dir="2700000" algn="tl">
                    <a:srgbClr val="000000">
                      <a:alpha val="43137"/>
                    </a:srgbClr>
                  </a:outerShdw>
                </a:effectLst>
              </a:rPr>
              <a:t>η προγνωστική σημασία της κατάδειξης της διήθησης άνωθεν, επί ή κάτωθεν του επιπέδου της </a:t>
            </a:r>
            <a:r>
              <a:rPr lang="el-GR" altLang="ko-KR" sz="1800" dirty="0" err="1" smtClean="0">
                <a:effectLst>
                  <a:outerShdw blurRad="38100" dist="38100" dir="2700000" algn="tl">
                    <a:srgbClr val="000000">
                      <a:alpha val="43137"/>
                    </a:srgbClr>
                  </a:outerShdw>
                </a:effectLst>
              </a:rPr>
              <a:t>βλεννογονίου</a:t>
            </a:r>
            <a:r>
              <a:rPr lang="el-GR" altLang="ko-KR" sz="1800" dirty="0" smtClean="0">
                <a:effectLst>
                  <a:outerShdw blurRad="38100" dist="38100" dir="2700000" algn="tl">
                    <a:srgbClr val="000000">
                      <a:alpha val="43137"/>
                    </a:srgbClr>
                  </a:outerShdw>
                </a:effectLst>
              </a:rPr>
              <a:t> </a:t>
            </a:r>
            <a:r>
              <a:rPr lang="el-GR" altLang="ko-KR" sz="1800" dirty="0" err="1" smtClean="0">
                <a:effectLst>
                  <a:outerShdw blurRad="38100" dist="38100" dir="2700000" algn="tl">
                    <a:srgbClr val="000000">
                      <a:alpha val="43137"/>
                    </a:srgbClr>
                  </a:outerShdw>
                </a:effectLst>
              </a:rPr>
              <a:t>μυικής</a:t>
            </a:r>
            <a:r>
              <a:rPr lang="el-GR" altLang="ko-KR" sz="1800" dirty="0" smtClean="0">
                <a:effectLst>
                  <a:outerShdw blurRad="38100" dist="38100" dir="2700000" algn="tl">
                    <a:srgbClr val="000000">
                      <a:alpha val="43137"/>
                    </a:srgbClr>
                  </a:outerShdw>
                </a:effectLst>
              </a:rPr>
              <a:t> στιβάδας δεν έχει επιβεβαιωθεί σε όλες τις μελέτες. </a:t>
            </a:r>
          </a:p>
          <a:p>
            <a:pPr eaLnBrk="1" hangingPunct="1"/>
            <a:endParaRPr lang="el-GR" altLang="ko-KR" sz="1800" dirty="0" smtClean="0">
              <a:effectLst>
                <a:outerShdw blurRad="38100" dist="38100" dir="2700000" algn="tl">
                  <a:srgbClr val="000000">
                    <a:alpha val="43137"/>
                  </a:srgbClr>
                </a:outerShdw>
              </a:effectLst>
            </a:endParaRPr>
          </a:p>
          <a:p>
            <a:pPr eaLnBrk="1" hangingPunct="1"/>
            <a:r>
              <a:rPr lang="el-GR" altLang="ko-KR" sz="1800" dirty="0" smtClean="0">
                <a:effectLst>
                  <a:outerShdw blurRad="38100" dist="38100" dir="2700000" algn="tl">
                    <a:srgbClr val="000000">
                      <a:alpha val="43137"/>
                    </a:srgbClr>
                  </a:outerShdw>
                </a:effectLst>
              </a:rPr>
              <a:t>όταν αυτό είναι εφικτό, ο παθολογοανατόμος είναι σκόπιμο να προσδιορίζει το βάθος διήθησης του χαλαρού υποστρώματος  ή την έκταση της νόσου</a:t>
            </a:r>
            <a:r>
              <a:rPr lang="en-US" altLang="ko-KR" sz="1800" dirty="0" smtClean="0">
                <a:effectLst>
                  <a:outerShdw blurRad="38100" dist="38100" dir="2700000" algn="tl">
                    <a:srgbClr val="000000">
                      <a:alpha val="43137"/>
                    </a:srgbClr>
                  </a:outerShdw>
                </a:effectLst>
              </a:rPr>
              <a:t>.</a:t>
            </a:r>
            <a:r>
              <a:rPr lang="el-GR" altLang="ko-KR" sz="1800" dirty="0" smtClean="0">
                <a:effectLst>
                  <a:outerShdw blurRad="38100" dist="38100" dir="2700000" algn="tl">
                    <a:srgbClr val="000000">
                      <a:alpha val="43137"/>
                    </a:srgbClr>
                  </a:outerShdw>
                </a:effectLst>
              </a:rPr>
              <a:t> </a:t>
            </a:r>
            <a:endParaRPr lang="el-GR" sz="1800" dirty="0" smtClean="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p:cNvSpPr>
          <p:nvPr>
            <p:ph type="title"/>
          </p:nvPr>
        </p:nvSpPr>
        <p:spPr/>
        <p:txBody>
          <a:bodyPr>
            <a:normAutofit fontScale="90000"/>
          </a:bodyPr>
          <a:lstStyle/>
          <a:p>
            <a:r>
              <a:rPr lang="el-GR" sz="3600" i="1" dirty="0" smtClean="0">
                <a:solidFill>
                  <a:srgbClr val="800000"/>
                </a:solidFill>
              </a:rPr>
              <a:t>Β. </a:t>
            </a:r>
            <a:r>
              <a:rPr lang="el-GR" sz="2800" i="1" dirty="0" smtClean="0">
                <a:solidFill>
                  <a:srgbClr val="800000"/>
                </a:solidFill>
              </a:rPr>
              <a:t>Με μέτρηση του βάθους διήθησης  του υπ</a:t>
            </a:r>
            <a:r>
              <a:rPr lang="en-US" sz="2800" i="1" dirty="0" smtClean="0">
                <a:solidFill>
                  <a:srgbClr val="800000"/>
                </a:solidFill>
              </a:rPr>
              <a:t>o</a:t>
            </a:r>
            <a:r>
              <a:rPr lang="el-GR" sz="2800" i="1" dirty="0" smtClean="0">
                <a:solidFill>
                  <a:srgbClr val="800000"/>
                </a:solidFill>
              </a:rPr>
              <a:t>επιθηλιακού  χαλαρού συνδετικού ιστού</a:t>
            </a:r>
            <a:r>
              <a:rPr lang="el-GR" sz="3600" dirty="0" smtClean="0"/>
              <a:t/>
            </a:r>
            <a:br>
              <a:rPr lang="el-GR" sz="3600" dirty="0" smtClean="0"/>
            </a:br>
            <a:endParaRPr lang="el-GR" sz="3600" dirty="0" smtClean="0"/>
          </a:p>
        </p:txBody>
      </p:sp>
      <p:sp>
        <p:nvSpPr>
          <p:cNvPr id="75779" name="Rectangle 3"/>
          <p:cNvSpPr>
            <a:spLocks noGrp="1"/>
          </p:cNvSpPr>
          <p:nvPr>
            <p:ph type="body" idx="1"/>
          </p:nvPr>
        </p:nvSpPr>
        <p:spPr/>
        <p:txBody>
          <a:bodyPr>
            <a:noAutofit/>
          </a:bodyPr>
          <a:lstStyle/>
          <a:p>
            <a:pPr>
              <a:lnSpc>
                <a:spcPct val="90000"/>
              </a:lnSpc>
            </a:pPr>
            <a:r>
              <a:rPr lang="el-GR" sz="2800" dirty="0" smtClean="0">
                <a:solidFill>
                  <a:schemeClr val="tx2"/>
                </a:solidFill>
              </a:rPr>
              <a:t>Βάθος διήθησης </a:t>
            </a:r>
            <a:r>
              <a:rPr lang="el-GR" sz="2800" b="1" dirty="0" smtClean="0">
                <a:solidFill>
                  <a:schemeClr val="tx2"/>
                </a:solidFill>
              </a:rPr>
              <a:t>1</a:t>
            </a:r>
            <a:r>
              <a:rPr lang="en-US" sz="2800" b="1" dirty="0" smtClean="0">
                <a:solidFill>
                  <a:schemeClr val="tx2"/>
                </a:solidFill>
              </a:rPr>
              <a:t>,</a:t>
            </a:r>
            <a:r>
              <a:rPr lang="el-GR" sz="2800" b="1" dirty="0" smtClean="0">
                <a:solidFill>
                  <a:schemeClr val="tx2"/>
                </a:solidFill>
              </a:rPr>
              <a:t>5</a:t>
            </a:r>
            <a:r>
              <a:rPr lang="en-US" sz="2800" b="1" dirty="0" smtClean="0">
                <a:solidFill>
                  <a:schemeClr val="tx2"/>
                </a:solidFill>
              </a:rPr>
              <a:t> </a:t>
            </a:r>
            <a:r>
              <a:rPr lang="el-GR" sz="2800" b="1" dirty="0" smtClean="0">
                <a:solidFill>
                  <a:schemeClr val="tx2"/>
                </a:solidFill>
              </a:rPr>
              <a:t>χιλ</a:t>
            </a:r>
            <a:r>
              <a:rPr lang="el-GR" sz="2800" dirty="0" smtClean="0">
                <a:solidFill>
                  <a:schemeClr val="tx2"/>
                </a:solidFill>
              </a:rPr>
              <a:t>.</a:t>
            </a:r>
            <a:r>
              <a:rPr lang="en-US" sz="2800" dirty="0" smtClean="0">
                <a:solidFill>
                  <a:schemeClr val="tx2"/>
                </a:solidFill>
              </a:rPr>
              <a:t> </a:t>
            </a:r>
            <a:r>
              <a:rPr lang="el-GR" sz="2800" dirty="0" smtClean="0">
                <a:solidFill>
                  <a:schemeClr val="tx2"/>
                </a:solidFill>
              </a:rPr>
              <a:t>προδικάζει νόσο προχωρημένου σταδίου στην κυστεκτομή με ευαισθησία της τάξης του 81%, ειδικότητα της τάξης του 83%, θετική και αρνητική προβλεπτική αξία της τάξης του 95% και 56% αντίστοιχα. </a:t>
            </a:r>
          </a:p>
          <a:p>
            <a:pPr>
              <a:lnSpc>
                <a:spcPct val="90000"/>
              </a:lnSpc>
            </a:pPr>
            <a:endParaRPr lang="el-GR" sz="2800" dirty="0" smtClean="0">
              <a:solidFill>
                <a:schemeClr val="tx2"/>
              </a:solidFill>
            </a:endParaRPr>
          </a:p>
          <a:p>
            <a:pPr>
              <a:lnSpc>
                <a:spcPct val="90000"/>
              </a:lnSpc>
            </a:pPr>
            <a:endParaRPr lang="el-GR" sz="2800" dirty="0" smtClean="0">
              <a:solidFill>
                <a:schemeClr val="tx2"/>
              </a:solidFill>
            </a:endParaRPr>
          </a:p>
          <a:p>
            <a:pPr>
              <a:lnSpc>
                <a:spcPct val="90000"/>
              </a:lnSpc>
            </a:pPr>
            <a:r>
              <a:rPr lang="el-GR" sz="2800" dirty="0" smtClean="0">
                <a:solidFill>
                  <a:schemeClr val="tx2"/>
                </a:solidFill>
              </a:rPr>
              <a:t>Επιπλέον, επί βάθους διήθησης μεγαλύτερου από 1</a:t>
            </a:r>
            <a:r>
              <a:rPr lang="en-US" sz="2800" dirty="0" smtClean="0">
                <a:solidFill>
                  <a:schemeClr val="tx2"/>
                </a:solidFill>
              </a:rPr>
              <a:t>,</a:t>
            </a:r>
            <a:r>
              <a:rPr lang="el-GR" sz="2800" dirty="0" smtClean="0">
                <a:solidFill>
                  <a:schemeClr val="tx2"/>
                </a:solidFill>
              </a:rPr>
              <a:t>5 χιλ., η  πενταετής ελευθέρα εξέλιξης επιβίωση των ασθενών  είναι 67% σε σύγκριση με 97% των ασθενών με μικρότερο βάθος διήθησης.</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1 - Τίτλος"/>
          <p:cNvSpPr>
            <a:spLocks noGrp="1"/>
          </p:cNvSpPr>
          <p:nvPr>
            <p:ph type="title"/>
          </p:nvPr>
        </p:nvSpPr>
        <p:spPr>
          <a:xfrm>
            <a:off x="428596" y="142852"/>
            <a:ext cx="8229600" cy="704851"/>
          </a:xfrm>
          <a:solidFill>
            <a:srgbClr val="FFCCFF"/>
          </a:solidFill>
        </p:spPr>
        <p:txBody>
          <a:bodyPr>
            <a:normAutofit fontScale="90000"/>
          </a:bodyPr>
          <a:lstStyle/>
          <a:p>
            <a:pPr eaLnBrk="1" hangingPunct="1"/>
            <a:r>
              <a:rPr lang="el-GR" sz="2800" b="1" dirty="0" smtClean="0">
                <a:solidFill>
                  <a:srgbClr val="800000"/>
                </a:solidFill>
              </a:rPr>
              <a:t>Πρότυπα διήθησης  μυϊκού χιτώνα/εξωστήρα μυ. </a:t>
            </a:r>
            <a:br>
              <a:rPr lang="el-GR" sz="2800" b="1" dirty="0" smtClean="0">
                <a:solidFill>
                  <a:srgbClr val="800000"/>
                </a:solidFill>
              </a:rPr>
            </a:br>
            <a:r>
              <a:rPr lang="en-US" sz="2800" b="1" dirty="0" smtClean="0">
                <a:solidFill>
                  <a:srgbClr val="800000"/>
                </a:solidFill>
              </a:rPr>
              <a:t>pT</a:t>
            </a:r>
            <a:r>
              <a:rPr lang="en-US" sz="2800" b="1" dirty="0" smtClean="0">
                <a:solidFill>
                  <a:srgbClr val="800000"/>
                </a:solidFill>
                <a:effectLst>
                  <a:outerShdw blurRad="38100" dist="38100" dir="2700000" algn="tl">
                    <a:srgbClr val="000000">
                      <a:alpha val="43137"/>
                    </a:srgbClr>
                  </a:outerShdw>
                </a:effectLst>
              </a:rPr>
              <a:t>2</a:t>
            </a:r>
            <a:r>
              <a:rPr lang="en-US" sz="2800" b="1" dirty="0" smtClean="0">
                <a:solidFill>
                  <a:srgbClr val="800000"/>
                </a:solidFill>
              </a:rPr>
              <a:t> </a:t>
            </a:r>
            <a:r>
              <a:rPr lang="el-GR" sz="2800" b="1" dirty="0" smtClean="0">
                <a:solidFill>
                  <a:srgbClr val="800000"/>
                </a:solidFill>
              </a:rPr>
              <a:t>ουροθηλιακό καρκίνωμα. Ένδειξη </a:t>
            </a:r>
            <a:r>
              <a:rPr lang="el-GR" sz="2800" b="1" spc="600" dirty="0" smtClean="0">
                <a:solidFill>
                  <a:srgbClr val="800000"/>
                </a:solidFill>
                <a:effectLst>
                  <a:outerShdw blurRad="38100" dist="38100" dir="2700000" algn="tl">
                    <a:srgbClr val="000000">
                      <a:alpha val="43137"/>
                    </a:srgbClr>
                  </a:outerShdw>
                </a:effectLst>
              </a:rPr>
              <a:t>κυστεκτομής</a:t>
            </a:r>
            <a:r>
              <a:rPr lang="el-GR" sz="2800" b="1" dirty="0" smtClean="0">
                <a:solidFill>
                  <a:srgbClr val="800000"/>
                </a:solidFill>
              </a:rPr>
              <a:t>.</a:t>
            </a:r>
          </a:p>
        </p:txBody>
      </p:sp>
      <p:pic>
        <p:nvPicPr>
          <p:cNvPr id="76803" name="Picture 2"/>
          <p:cNvPicPr>
            <a:picLocks noGrp="1" noChangeAspect="1" noChangeArrowheads="1"/>
          </p:cNvPicPr>
          <p:nvPr>
            <p:ph idx="1"/>
          </p:nvPr>
        </p:nvPicPr>
        <p:blipFill>
          <a:blip r:embed="rId3" cstate="print">
            <a:lum bright="-18000" contrast="48000"/>
          </a:blip>
          <a:srcRect/>
          <a:stretch>
            <a:fillRect/>
          </a:stretch>
        </p:blipFill>
        <p:spPr>
          <a:xfrm>
            <a:off x="1835150" y="981075"/>
            <a:ext cx="4906963" cy="5649913"/>
          </a:xfrm>
          <a:noFill/>
        </p:spPr>
      </p:pic>
      <p:sp>
        <p:nvSpPr>
          <p:cNvPr id="76804" name="Rectangle 6"/>
          <p:cNvSpPr>
            <a:spLocks noChangeArrowheads="1"/>
          </p:cNvSpPr>
          <p:nvPr/>
        </p:nvSpPr>
        <p:spPr bwMode="auto">
          <a:xfrm>
            <a:off x="0" y="1484313"/>
            <a:ext cx="1662122" cy="615553"/>
          </a:xfrm>
          <a:prstGeom prst="rect">
            <a:avLst/>
          </a:prstGeom>
          <a:solidFill>
            <a:srgbClr val="FFCC99"/>
          </a:solidFill>
          <a:ln w="9525">
            <a:noFill/>
            <a:miter lim="800000"/>
            <a:headEnd/>
            <a:tailEnd/>
          </a:ln>
        </p:spPr>
        <p:txBody>
          <a:bodyPr wrap="none">
            <a:spAutoFit/>
          </a:bodyPr>
          <a:lstStyle/>
          <a:p>
            <a:r>
              <a:rPr lang="en-US" dirty="0"/>
              <a:t> </a:t>
            </a:r>
            <a:r>
              <a:rPr lang="el-GR" sz="1600" b="1" dirty="0">
                <a:solidFill>
                  <a:schemeClr val="tx2"/>
                </a:solidFill>
              </a:rPr>
              <a:t>διήθηση </a:t>
            </a:r>
            <a:r>
              <a:rPr lang="el-GR" sz="1600" b="1" dirty="0" smtClean="0">
                <a:solidFill>
                  <a:schemeClr val="tx2"/>
                </a:solidFill>
              </a:rPr>
              <a:t>μυϊκού </a:t>
            </a:r>
            <a:endParaRPr lang="el-GR" sz="1600" b="1" dirty="0">
              <a:solidFill>
                <a:schemeClr val="tx2"/>
              </a:solidFill>
            </a:endParaRPr>
          </a:p>
          <a:p>
            <a:r>
              <a:rPr lang="el-GR" sz="1600" b="1" dirty="0">
                <a:solidFill>
                  <a:schemeClr val="tx2"/>
                </a:solidFill>
              </a:rPr>
              <a:t>τοιχώματος</a:t>
            </a:r>
          </a:p>
        </p:txBody>
      </p:sp>
      <p:sp>
        <p:nvSpPr>
          <p:cNvPr id="76805" name="Rectangle 8"/>
          <p:cNvSpPr>
            <a:spLocks noChangeArrowheads="1"/>
          </p:cNvSpPr>
          <p:nvPr/>
        </p:nvSpPr>
        <p:spPr bwMode="auto">
          <a:xfrm>
            <a:off x="0" y="2997200"/>
            <a:ext cx="1763713" cy="1600438"/>
          </a:xfrm>
          <a:prstGeom prst="rect">
            <a:avLst/>
          </a:prstGeom>
          <a:solidFill>
            <a:srgbClr val="FFCC99"/>
          </a:solidFill>
          <a:ln w="9525">
            <a:noFill/>
            <a:miter lim="800000"/>
            <a:headEnd/>
            <a:tailEnd/>
          </a:ln>
        </p:spPr>
        <p:txBody>
          <a:bodyPr>
            <a:spAutoFit/>
          </a:bodyPr>
          <a:lstStyle/>
          <a:p>
            <a:r>
              <a:rPr lang="el-GR" sz="1400" b="1" dirty="0">
                <a:solidFill>
                  <a:schemeClr val="tx2"/>
                </a:solidFill>
              </a:rPr>
              <a:t>Καταστροφή </a:t>
            </a:r>
            <a:r>
              <a:rPr lang="el-GR" sz="1400" b="1" dirty="0" smtClean="0">
                <a:solidFill>
                  <a:schemeClr val="tx2"/>
                </a:solidFill>
              </a:rPr>
              <a:t>μυϊκού </a:t>
            </a:r>
            <a:endParaRPr lang="el-GR" sz="1400" b="1" dirty="0">
              <a:solidFill>
                <a:schemeClr val="tx2"/>
              </a:solidFill>
            </a:endParaRPr>
          </a:p>
          <a:p>
            <a:r>
              <a:rPr lang="el-GR" sz="1400" b="1" dirty="0">
                <a:solidFill>
                  <a:schemeClr val="tx2"/>
                </a:solidFill>
              </a:rPr>
              <a:t>τοιχώματος</a:t>
            </a:r>
          </a:p>
          <a:p>
            <a:r>
              <a:rPr lang="el-GR" sz="1400" b="1" dirty="0">
                <a:solidFill>
                  <a:schemeClr val="tx2"/>
                </a:solidFill>
              </a:rPr>
              <a:t>και διάσπαση </a:t>
            </a:r>
          </a:p>
          <a:p>
            <a:r>
              <a:rPr lang="el-GR" sz="1400" b="1" dirty="0" smtClean="0">
                <a:solidFill>
                  <a:schemeClr val="tx2"/>
                </a:solidFill>
              </a:rPr>
              <a:t>μυϊκών </a:t>
            </a:r>
            <a:r>
              <a:rPr lang="el-GR" sz="1400" b="1" dirty="0">
                <a:solidFill>
                  <a:schemeClr val="tx2"/>
                </a:solidFill>
              </a:rPr>
              <a:t>δεσμίδων</a:t>
            </a:r>
          </a:p>
          <a:p>
            <a:r>
              <a:rPr lang="el-GR" sz="1400" b="1" dirty="0">
                <a:solidFill>
                  <a:schemeClr val="tx2"/>
                </a:solidFill>
              </a:rPr>
              <a:t> μιμούμενη διήθηση</a:t>
            </a:r>
          </a:p>
          <a:p>
            <a:r>
              <a:rPr lang="el-GR" sz="1400" b="1" dirty="0">
                <a:solidFill>
                  <a:schemeClr val="tx2"/>
                </a:solidFill>
              </a:rPr>
              <a:t> βλεννογόνιας</a:t>
            </a:r>
          </a:p>
          <a:p>
            <a:r>
              <a:rPr lang="el-GR" sz="1400" b="1" dirty="0">
                <a:solidFill>
                  <a:schemeClr val="tx2"/>
                </a:solidFill>
              </a:rPr>
              <a:t> μυικής στιβάδας</a:t>
            </a:r>
          </a:p>
        </p:txBody>
      </p:sp>
      <p:sp>
        <p:nvSpPr>
          <p:cNvPr id="76806" name="Rectangle 9"/>
          <p:cNvSpPr>
            <a:spLocks noChangeArrowheads="1"/>
          </p:cNvSpPr>
          <p:nvPr/>
        </p:nvSpPr>
        <p:spPr bwMode="auto">
          <a:xfrm>
            <a:off x="0" y="4851400"/>
            <a:ext cx="1763713" cy="1754326"/>
          </a:xfrm>
          <a:prstGeom prst="rect">
            <a:avLst/>
          </a:prstGeom>
          <a:solidFill>
            <a:srgbClr val="FFCC99"/>
          </a:solidFill>
          <a:ln w="9525">
            <a:noFill/>
            <a:miter lim="800000"/>
            <a:headEnd/>
            <a:tailEnd/>
          </a:ln>
        </p:spPr>
        <p:txBody>
          <a:bodyPr>
            <a:spAutoFit/>
          </a:bodyPr>
          <a:lstStyle/>
          <a:p>
            <a:r>
              <a:rPr lang="el-GR" sz="1200" b="1" dirty="0">
                <a:solidFill>
                  <a:schemeClr val="tx2"/>
                </a:solidFill>
                <a:effectLst>
                  <a:outerShdw blurRad="38100" dist="38100" dir="2700000" algn="tl">
                    <a:srgbClr val="000000">
                      <a:alpha val="43137"/>
                    </a:srgbClr>
                  </a:outerShdw>
                </a:effectLst>
              </a:rPr>
              <a:t>συχνά τα καρκινικά κύτταρα</a:t>
            </a:r>
          </a:p>
          <a:p>
            <a:r>
              <a:rPr lang="en-US" sz="1200" b="1" dirty="0">
                <a:solidFill>
                  <a:schemeClr val="tx2"/>
                </a:solidFill>
                <a:effectLst>
                  <a:outerShdw blurRad="38100" dist="38100" dir="2700000" algn="tl">
                    <a:srgbClr val="000000">
                      <a:alpha val="43137"/>
                    </a:srgbClr>
                  </a:outerShdw>
                </a:effectLst>
              </a:rPr>
              <a:t> </a:t>
            </a:r>
            <a:r>
              <a:rPr lang="el-GR" sz="1200" b="1" dirty="0">
                <a:solidFill>
                  <a:schemeClr val="tx2"/>
                </a:solidFill>
                <a:effectLst>
                  <a:outerShdw blurRad="38100" dist="38100" dir="2700000" algn="tl">
                    <a:srgbClr val="000000">
                      <a:alpha val="43137"/>
                    </a:srgbClr>
                  </a:outerShdw>
                </a:effectLst>
              </a:rPr>
              <a:t>επαλείφουν χωρίς</a:t>
            </a:r>
          </a:p>
          <a:p>
            <a:r>
              <a:rPr lang="el-GR" sz="1200" b="1" dirty="0">
                <a:solidFill>
                  <a:schemeClr val="tx2"/>
                </a:solidFill>
                <a:effectLst>
                  <a:outerShdw blurRad="38100" dist="38100" dir="2700000" algn="tl">
                    <a:srgbClr val="000000">
                      <a:alpha val="43137"/>
                    </a:srgbClr>
                  </a:outerShdw>
                </a:effectLst>
              </a:rPr>
              <a:t> να διεισδύουν </a:t>
            </a:r>
          </a:p>
          <a:p>
            <a:r>
              <a:rPr lang="el-GR" sz="1200" b="1" dirty="0">
                <a:solidFill>
                  <a:schemeClr val="tx2"/>
                </a:solidFill>
                <a:effectLst>
                  <a:outerShdw blurRad="38100" dist="38100" dir="2700000" algn="tl">
                    <a:srgbClr val="000000">
                      <a:alpha val="43137"/>
                    </a:srgbClr>
                  </a:outerShdw>
                </a:effectLst>
              </a:rPr>
              <a:t>στις </a:t>
            </a:r>
            <a:r>
              <a:rPr lang="el-GR" sz="1200" b="1" dirty="0" smtClean="0">
                <a:solidFill>
                  <a:schemeClr val="tx2"/>
                </a:solidFill>
                <a:effectLst>
                  <a:outerShdw blurRad="38100" dist="38100" dir="2700000" algn="tl">
                    <a:srgbClr val="000000">
                      <a:alpha val="43137"/>
                    </a:srgbClr>
                  </a:outerShdw>
                </a:effectLst>
              </a:rPr>
              <a:t>μυϊκές </a:t>
            </a:r>
            <a:r>
              <a:rPr lang="el-GR" sz="1200" b="1" dirty="0">
                <a:solidFill>
                  <a:schemeClr val="tx2"/>
                </a:solidFill>
                <a:effectLst>
                  <a:outerShdw blurRad="38100" dist="38100" dir="2700000" algn="tl">
                    <a:srgbClr val="000000">
                      <a:alpha val="43137"/>
                    </a:srgbClr>
                  </a:outerShdw>
                </a:effectLst>
              </a:rPr>
              <a:t>δεσμίδες</a:t>
            </a:r>
            <a:r>
              <a:rPr lang="en-US" sz="1200" b="1" dirty="0">
                <a:solidFill>
                  <a:schemeClr val="tx2"/>
                </a:solidFill>
                <a:effectLst>
                  <a:outerShdw blurRad="38100" dist="38100" dir="2700000" algn="tl">
                    <a:srgbClr val="000000">
                      <a:alpha val="43137"/>
                    </a:srgbClr>
                  </a:outerShdw>
                </a:effectLst>
              </a:rPr>
              <a:t>. </a:t>
            </a:r>
            <a:endParaRPr lang="el-GR" sz="1200" b="1" dirty="0">
              <a:solidFill>
                <a:schemeClr val="tx2"/>
              </a:solidFill>
              <a:effectLst>
                <a:outerShdw blurRad="38100" dist="38100" dir="2700000" algn="tl">
                  <a:srgbClr val="000000">
                    <a:alpha val="43137"/>
                  </a:srgbClr>
                </a:outerShdw>
              </a:effectLst>
            </a:endParaRPr>
          </a:p>
          <a:p>
            <a:r>
              <a:rPr lang="el-GR" sz="1200" b="1" dirty="0">
                <a:solidFill>
                  <a:schemeClr val="tx2"/>
                </a:solidFill>
                <a:effectLst>
                  <a:outerShdw blurRad="38100" dist="38100" dir="2700000" algn="tl">
                    <a:srgbClr val="000000">
                      <a:alpha val="43137"/>
                    </a:srgbClr>
                  </a:outerShdw>
                </a:effectLst>
              </a:rPr>
              <a:t>Το όριο μυ-όγκου μπορεί </a:t>
            </a:r>
          </a:p>
          <a:p>
            <a:r>
              <a:rPr lang="el-GR" sz="1200" b="1" dirty="0">
                <a:solidFill>
                  <a:schemeClr val="tx2"/>
                </a:solidFill>
                <a:effectLst>
                  <a:outerShdw blurRad="38100" dist="38100" dir="2700000" algn="tl">
                    <a:srgbClr val="000000">
                      <a:alpha val="43137"/>
                    </a:srgbClr>
                  </a:outerShdw>
                </a:effectLst>
              </a:rPr>
              <a:t>να έχει ομαλό </a:t>
            </a:r>
            <a:r>
              <a:rPr lang="el-GR" sz="1200" b="1" dirty="0" smtClean="0">
                <a:solidFill>
                  <a:schemeClr val="tx2"/>
                </a:solidFill>
                <a:effectLst>
                  <a:outerShdw blurRad="38100" dist="38100" dir="2700000" algn="tl">
                    <a:srgbClr val="000000">
                      <a:alpha val="43137"/>
                    </a:srgbClr>
                  </a:outerShdw>
                </a:effectLst>
              </a:rPr>
              <a:t>περίγραμμα</a:t>
            </a:r>
            <a:r>
              <a:rPr lang="en-US" sz="1200" b="1" dirty="0" smtClean="0">
                <a:solidFill>
                  <a:schemeClr val="tx2"/>
                </a:solidFill>
                <a:effectLst>
                  <a:outerShdw blurRad="38100" dist="38100" dir="2700000" algn="tl">
                    <a:srgbClr val="000000">
                      <a:alpha val="43137"/>
                    </a:srgbClr>
                  </a:outerShdw>
                </a:effectLst>
              </a:rPr>
              <a:t>.</a:t>
            </a:r>
            <a:endParaRPr lang="el-GR" sz="1200" b="1" dirty="0">
              <a:solidFill>
                <a:schemeClr val="tx2"/>
              </a:solidFill>
              <a:effectLst>
                <a:outerShdw blurRad="38100" dist="38100" dir="2700000" algn="tl">
                  <a:srgbClr val="000000">
                    <a:alpha val="43137"/>
                  </a:srgbClr>
                </a:outerShdw>
              </a:effectLst>
            </a:endParaRPr>
          </a:p>
        </p:txBody>
      </p:sp>
      <p:sp>
        <p:nvSpPr>
          <p:cNvPr id="76807" name="Rectangle 10"/>
          <p:cNvSpPr>
            <a:spLocks noChangeArrowheads="1"/>
          </p:cNvSpPr>
          <p:nvPr/>
        </p:nvSpPr>
        <p:spPr bwMode="auto">
          <a:xfrm>
            <a:off x="6786578" y="4851400"/>
            <a:ext cx="2357422" cy="2031325"/>
          </a:xfrm>
          <a:prstGeom prst="rect">
            <a:avLst/>
          </a:prstGeom>
          <a:solidFill>
            <a:srgbClr val="FFCC99"/>
          </a:solidFill>
          <a:ln w="9525">
            <a:noFill/>
            <a:miter lim="800000"/>
            <a:headEnd/>
            <a:tailEnd/>
          </a:ln>
        </p:spPr>
        <p:txBody>
          <a:bodyPr wrap="square">
            <a:spAutoFit/>
          </a:bodyPr>
          <a:lstStyle/>
          <a:p>
            <a:pPr algn="ctr"/>
            <a:r>
              <a:rPr lang="el-GR" sz="1400" b="1" dirty="0">
                <a:solidFill>
                  <a:schemeClr val="tx2"/>
                </a:solidFill>
              </a:rPr>
              <a:t>Ακόμη και χωρίς άμεση</a:t>
            </a:r>
          </a:p>
          <a:p>
            <a:pPr algn="ctr"/>
            <a:r>
              <a:rPr lang="el-GR" sz="1400" b="1" dirty="0">
                <a:solidFill>
                  <a:schemeClr val="tx2"/>
                </a:solidFill>
              </a:rPr>
              <a:t> διήθηση εντός του </a:t>
            </a:r>
            <a:r>
              <a:rPr lang="el-GR" sz="1400" b="1" dirty="0" smtClean="0">
                <a:solidFill>
                  <a:schemeClr val="tx2"/>
                </a:solidFill>
              </a:rPr>
              <a:t>μυϊκού </a:t>
            </a:r>
            <a:endParaRPr lang="el-GR" sz="1400" b="1" dirty="0">
              <a:solidFill>
                <a:schemeClr val="tx2"/>
              </a:solidFill>
            </a:endParaRPr>
          </a:p>
          <a:p>
            <a:pPr algn="ctr"/>
            <a:r>
              <a:rPr lang="el-GR" sz="1400" b="1" dirty="0">
                <a:solidFill>
                  <a:schemeClr val="tx2"/>
                </a:solidFill>
              </a:rPr>
              <a:t>χιτώνα</a:t>
            </a:r>
            <a:r>
              <a:rPr lang="en-US" sz="1400" b="1" dirty="0">
                <a:solidFill>
                  <a:schemeClr val="tx2"/>
                </a:solidFill>
              </a:rPr>
              <a:t>,</a:t>
            </a:r>
            <a:r>
              <a:rPr lang="el-GR" sz="1400" b="1" dirty="0">
                <a:solidFill>
                  <a:schemeClr val="tx2"/>
                </a:solidFill>
              </a:rPr>
              <a:t> η παρουσία</a:t>
            </a:r>
          </a:p>
          <a:p>
            <a:pPr algn="ctr"/>
            <a:r>
              <a:rPr lang="el-GR" sz="1400" b="1" dirty="0">
                <a:solidFill>
                  <a:schemeClr val="tx2"/>
                </a:solidFill>
              </a:rPr>
              <a:t> καρκινικών κυττάρων</a:t>
            </a:r>
          </a:p>
          <a:p>
            <a:pPr algn="ctr"/>
            <a:r>
              <a:rPr lang="el-GR" sz="1400" b="1" dirty="0">
                <a:solidFill>
                  <a:schemeClr val="tx2"/>
                </a:solidFill>
              </a:rPr>
              <a:t> παρακείμενα σε ευρείες</a:t>
            </a:r>
          </a:p>
          <a:p>
            <a:pPr algn="ctr"/>
            <a:r>
              <a:rPr lang="el-GR" sz="1400" b="1" dirty="0">
                <a:solidFill>
                  <a:schemeClr val="tx2"/>
                </a:solidFill>
              </a:rPr>
              <a:t> δεσμίδες</a:t>
            </a:r>
          </a:p>
          <a:p>
            <a:pPr algn="ctr"/>
            <a:r>
              <a:rPr lang="el-GR" sz="1400" b="1" dirty="0">
                <a:solidFill>
                  <a:schemeClr val="tx2"/>
                </a:solidFill>
              </a:rPr>
              <a:t> λείων </a:t>
            </a:r>
            <a:r>
              <a:rPr lang="el-GR" sz="1400" b="1" dirty="0" smtClean="0">
                <a:solidFill>
                  <a:schemeClr val="tx2"/>
                </a:solidFill>
              </a:rPr>
              <a:t>μυϊκών </a:t>
            </a:r>
            <a:r>
              <a:rPr lang="el-GR" sz="1400" b="1" dirty="0">
                <a:solidFill>
                  <a:schemeClr val="tx2"/>
                </a:solidFill>
              </a:rPr>
              <a:t>κυττάρων</a:t>
            </a:r>
          </a:p>
          <a:p>
            <a:pPr algn="ctr"/>
            <a:r>
              <a:rPr lang="el-GR" sz="1400" b="1" dirty="0">
                <a:solidFill>
                  <a:schemeClr val="tx2"/>
                </a:solidFill>
              </a:rPr>
              <a:t> κατηγοριοποιείται ως </a:t>
            </a:r>
            <a:r>
              <a:rPr lang="en-US" sz="1400" b="1" dirty="0">
                <a:solidFill>
                  <a:schemeClr val="tx2"/>
                </a:solidFill>
              </a:rPr>
              <a:t> </a:t>
            </a:r>
            <a:endParaRPr lang="el-GR" sz="1400" b="1" dirty="0">
              <a:solidFill>
                <a:schemeClr val="tx2"/>
              </a:solidFill>
            </a:endParaRPr>
          </a:p>
          <a:p>
            <a:pPr algn="ctr"/>
            <a:r>
              <a:rPr lang="en-US" sz="1400" b="1" dirty="0">
                <a:solidFill>
                  <a:schemeClr val="bg2">
                    <a:lumMod val="25000"/>
                  </a:schemeClr>
                </a:solidFill>
              </a:rPr>
              <a:t>pT2</a:t>
            </a:r>
            <a:r>
              <a:rPr lang="el-GR" sz="1400" b="1" dirty="0">
                <a:solidFill>
                  <a:schemeClr val="tx2"/>
                </a:solidFill>
              </a:rPr>
              <a:t> καρκίνωμα</a:t>
            </a:r>
            <a:r>
              <a:rPr lang="en-US" sz="1400" b="1" dirty="0">
                <a:solidFill>
                  <a:schemeClr val="tx2"/>
                </a:solidFill>
              </a:rPr>
              <a:t>.</a:t>
            </a:r>
            <a:endParaRPr lang="el-GR" sz="1400" b="1" dirty="0">
              <a:solidFill>
                <a:schemeClr val="tx2"/>
              </a:solidFill>
            </a:endParaRPr>
          </a:p>
        </p:txBody>
      </p:sp>
      <p:sp>
        <p:nvSpPr>
          <p:cNvPr id="76808" name="7 - Ορθογώνιο"/>
          <p:cNvSpPr>
            <a:spLocks noChangeArrowheads="1"/>
          </p:cNvSpPr>
          <p:nvPr/>
        </p:nvSpPr>
        <p:spPr bwMode="auto">
          <a:xfrm>
            <a:off x="7019925" y="1052513"/>
            <a:ext cx="1908175" cy="1223962"/>
          </a:xfrm>
          <a:prstGeom prst="rect">
            <a:avLst/>
          </a:prstGeom>
          <a:solidFill>
            <a:srgbClr val="FFCC99"/>
          </a:solidFill>
          <a:ln w="25400" algn="ctr">
            <a:solidFill>
              <a:srgbClr val="385D8A"/>
            </a:solidFill>
            <a:miter lim="800000"/>
            <a:headEnd/>
            <a:tailEnd/>
          </a:ln>
        </p:spPr>
        <p:txBody>
          <a:bodyPr anchor="ctr"/>
          <a:lstStyle/>
          <a:p>
            <a:r>
              <a:rPr lang="el-GR" sz="1400" b="1" dirty="0">
                <a:solidFill>
                  <a:schemeClr val="tx2"/>
                </a:solidFill>
              </a:rPr>
              <a:t>νησίδες ή φωλεές καρκινικών κυττάρων </a:t>
            </a:r>
            <a:r>
              <a:rPr lang="el-GR" sz="1400" b="1" u="sng" dirty="0">
                <a:solidFill>
                  <a:schemeClr val="tx2"/>
                </a:solidFill>
              </a:rPr>
              <a:t>διαχωρίζουν</a:t>
            </a:r>
            <a:r>
              <a:rPr lang="el-GR" sz="1400" b="1" dirty="0">
                <a:solidFill>
                  <a:schemeClr val="tx2"/>
                </a:solidFill>
              </a:rPr>
              <a:t> </a:t>
            </a:r>
            <a:r>
              <a:rPr lang="el-GR" sz="1400" b="1" dirty="0" smtClean="0">
                <a:solidFill>
                  <a:schemeClr val="tx2"/>
                </a:solidFill>
              </a:rPr>
              <a:t>μυϊκές </a:t>
            </a:r>
            <a:r>
              <a:rPr lang="el-GR" sz="1400" b="1" dirty="0">
                <a:solidFill>
                  <a:schemeClr val="tx2"/>
                </a:solidFill>
              </a:rPr>
              <a:t>δεσμίδες</a:t>
            </a:r>
          </a:p>
          <a:p>
            <a:pPr algn="ctr"/>
            <a:endParaRPr lang="el-GR" sz="1400" b="1" dirty="0">
              <a:solidFill>
                <a:schemeClr val="tx2"/>
              </a:solidFill>
              <a:latin typeface="Calibri" pitchFamily="34" charset="0"/>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07504" y="116632"/>
            <a:ext cx="8784976" cy="1800200"/>
          </a:xfrm>
          <a:solidFill>
            <a:srgbClr val="FFCCFF"/>
          </a:solidFill>
        </p:spPr>
        <p:txBody>
          <a:bodyPr>
            <a:noAutofit/>
          </a:bodyPr>
          <a:lstStyle/>
          <a:p>
            <a:pPr>
              <a:defRPr/>
            </a:pPr>
            <a:r>
              <a:rPr lang="el-GR" sz="2400" dirty="0" smtClean="0"/>
              <a:t>Διήθηση διάσπαρτων, απ’ άκρη σ’ άκρη του ιστοτεμαχίου, λεπτών μεν  λείων μυϊκών στοιχείων του τοιχώματος της ουροδόχου κύστης, αλλά με </a:t>
            </a:r>
            <a:r>
              <a:rPr lang="el-GR" sz="2400" b="1" dirty="0" smtClean="0"/>
              <a:t>έντονη</a:t>
            </a:r>
            <a:r>
              <a:rPr lang="el-GR" sz="2400" dirty="0" smtClean="0"/>
              <a:t> </a:t>
            </a:r>
            <a:r>
              <a:rPr lang="el-GR" sz="2400" dirty="0" smtClean="0">
                <a:solidFill>
                  <a:schemeClr val="accent6">
                    <a:lumMod val="50000"/>
                  </a:schemeClr>
                </a:solidFill>
              </a:rPr>
              <a:t>ανοσοδραστικότητα αυτών έναντι της «</a:t>
            </a:r>
            <a:r>
              <a:rPr lang="en-US" sz="2400" dirty="0" err="1" smtClean="0">
                <a:solidFill>
                  <a:schemeClr val="accent6">
                    <a:lumMod val="50000"/>
                  </a:schemeClr>
                </a:solidFill>
              </a:rPr>
              <a:t>smoothelin</a:t>
            </a:r>
            <a:r>
              <a:rPr lang="el-GR" sz="2400" dirty="0" smtClean="0">
                <a:solidFill>
                  <a:schemeClr val="accent6">
                    <a:lumMod val="50000"/>
                  </a:schemeClr>
                </a:solidFill>
              </a:rPr>
              <a:t>»</a:t>
            </a:r>
            <a:r>
              <a:rPr lang="el-GR" sz="2400" b="1" dirty="0" smtClean="0"/>
              <a:t>· </a:t>
            </a:r>
            <a:r>
              <a:rPr lang="el-GR" sz="2400" dirty="0" smtClean="0"/>
              <a:t>άρα</a:t>
            </a:r>
            <a:r>
              <a:rPr lang="el-GR" sz="2400" dirty="0" smtClean="0">
                <a:solidFill>
                  <a:schemeClr val="accent6">
                    <a:lumMod val="50000"/>
                  </a:schemeClr>
                </a:solidFill>
              </a:rPr>
              <a:t> </a:t>
            </a:r>
            <a:r>
              <a:rPr lang="el-GR" sz="2400" dirty="0" smtClean="0"/>
              <a:t> διήθηση του μυϊκού χιτώνα και όχι της </a:t>
            </a:r>
            <a:r>
              <a:rPr lang="el-GR" sz="2400" dirty="0" err="1" smtClean="0"/>
              <a:t>βλεννογόνιας</a:t>
            </a:r>
            <a:r>
              <a:rPr lang="el-GR" sz="2400" dirty="0" smtClean="0"/>
              <a:t> μυϊκής στοιβάδας ( στάδιο </a:t>
            </a:r>
            <a:r>
              <a:rPr lang="en-US" sz="2400" dirty="0" err="1" smtClean="0"/>
              <a:t>pT</a:t>
            </a:r>
            <a:r>
              <a:rPr lang="el-GR" sz="2400" dirty="0" smtClean="0">
                <a:effectLst>
                  <a:outerShdw blurRad="38100" dist="38100" dir="2700000" algn="tl">
                    <a:srgbClr val="000000">
                      <a:alpha val="43137"/>
                    </a:srgbClr>
                  </a:outerShdw>
                </a:effectLst>
              </a:rPr>
              <a:t>2 </a:t>
            </a:r>
            <a:r>
              <a:rPr lang="el-GR" sz="2400" dirty="0" smtClean="0"/>
              <a:t>κι όχι </a:t>
            </a:r>
            <a:r>
              <a:rPr lang="en-US" sz="2400" dirty="0" smtClean="0"/>
              <a:t>pT1</a:t>
            </a:r>
            <a:r>
              <a:rPr lang="el-GR" sz="2400" dirty="0" smtClean="0"/>
              <a:t> </a:t>
            </a:r>
            <a:r>
              <a:rPr lang="en-US" sz="2400" dirty="0" smtClean="0"/>
              <a:t>)</a:t>
            </a:r>
            <a:r>
              <a:rPr lang="el-GR" sz="2400" dirty="0" smtClean="0"/>
              <a:t>.</a:t>
            </a:r>
            <a:endParaRPr lang="el-GR" sz="2400" dirty="0"/>
          </a:p>
        </p:txBody>
      </p:sp>
      <p:pic>
        <p:nvPicPr>
          <p:cNvPr id="73731" name="Picture 2" descr="D:\SCANS\2011-06-07 9e\9e 001.jpg"/>
          <p:cNvPicPr>
            <a:picLocks noGrp="1" noChangeAspect="1" noChangeArrowheads="1"/>
          </p:cNvPicPr>
          <p:nvPr>
            <p:ph idx="1"/>
          </p:nvPr>
        </p:nvPicPr>
        <p:blipFill>
          <a:blip r:embed="rId2" cstate="print"/>
          <a:srcRect/>
          <a:stretch>
            <a:fillRect/>
          </a:stretch>
        </p:blipFill>
        <p:spPr>
          <a:xfrm>
            <a:off x="-146050" y="2204864"/>
            <a:ext cx="9290050" cy="4537075"/>
          </a:xfrm>
        </p:spPr>
      </p:pic>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7" name="Picture 2"/>
          <p:cNvPicPr>
            <a:picLocks noGrp="1" noChangeAspect="1" noChangeArrowheads="1"/>
          </p:cNvPicPr>
          <p:nvPr>
            <p:ph idx="1"/>
          </p:nvPr>
        </p:nvPicPr>
        <p:blipFill>
          <a:blip r:embed="rId3" cstate="print">
            <a:lum bright="-12000" contrast="36000"/>
          </a:blip>
          <a:srcRect/>
          <a:stretch>
            <a:fillRect/>
          </a:stretch>
        </p:blipFill>
        <p:spPr>
          <a:xfrm>
            <a:off x="1142976" y="214290"/>
            <a:ext cx="6481762" cy="4849813"/>
          </a:xfrm>
          <a:noFill/>
        </p:spPr>
      </p:pic>
      <p:sp>
        <p:nvSpPr>
          <p:cNvPr id="77828" name="4 - Ορθογώνιο"/>
          <p:cNvSpPr>
            <a:spLocks noChangeArrowheads="1"/>
          </p:cNvSpPr>
          <p:nvPr/>
        </p:nvSpPr>
        <p:spPr bwMode="auto">
          <a:xfrm>
            <a:off x="0" y="5445125"/>
            <a:ext cx="9143999" cy="1200329"/>
          </a:xfrm>
          <a:prstGeom prst="rect">
            <a:avLst/>
          </a:prstGeom>
          <a:solidFill>
            <a:srgbClr val="FFCC99"/>
          </a:solidFill>
          <a:ln w="9525">
            <a:noFill/>
            <a:miter lim="800000"/>
            <a:headEnd/>
            <a:tailEnd/>
          </a:ln>
        </p:spPr>
        <p:txBody>
          <a:bodyPr wrap="square">
            <a:spAutoFit/>
          </a:bodyPr>
          <a:lstStyle/>
          <a:p>
            <a:pPr algn="ctr"/>
            <a:r>
              <a:rPr lang="en-US" b="1" dirty="0" err="1" smtClean="0">
                <a:solidFill>
                  <a:schemeClr val="tx2"/>
                </a:solidFill>
                <a:latin typeface="Calibri" pitchFamily="34" charset="0"/>
              </a:rPr>
              <a:t>pT</a:t>
            </a:r>
            <a:r>
              <a:rPr lang="el-GR" b="1" dirty="0" smtClean="0">
                <a:solidFill>
                  <a:schemeClr val="tx2"/>
                </a:solidFill>
                <a:latin typeface="Calibri" pitchFamily="34" charset="0"/>
              </a:rPr>
              <a:t>2 καρκίνωμα</a:t>
            </a:r>
            <a:r>
              <a:rPr lang="el-GR" dirty="0" smtClean="0">
                <a:solidFill>
                  <a:schemeClr val="tx2"/>
                </a:solidFill>
                <a:latin typeface="Calibri" pitchFamily="34" charset="0"/>
              </a:rPr>
              <a:t>. Διήθηση εξωστήρα μυός. </a:t>
            </a:r>
          </a:p>
          <a:p>
            <a:pPr algn="ctr"/>
            <a:r>
              <a:rPr lang="el-GR" dirty="0" smtClean="0">
                <a:solidFill>
                  <a:schemeClr val="tx2"/>
                </a:solidFill>
                <a:latin typeface="Calibri" pitchFamily="34" charset="0"/>
              </a:rPr>
              <a:t>Λιπώδης </a:t>
            </a:r>
            <a:r>
              <a:rPr lang="el-GR" dirty="0">
                <a:solidFill>
                  <a:schemeClr val="tx2"/>
                </a:solidFill>
                <a:latin typeface="Calibri" pitchFamily="34" charset="0"/>
              </a:rPr>
              <a:t>ιστός μπορεί να υπάρχει τόσο στον υποεπιθηλιακό συνδετικό ιστό όσο </a:t>
            </a:r>
            <a:r>
              <a:rPr lang="el-GR" dirty="0">
                <a:solidFill>
                  <a:schemeClr val="tx2"/>
                </a:solidFill>
                <a:effectLst>
                  <a:outerShdw blurRad="38100" dist="38100" dir="2700000" algn="tl">
                    <a:srgbClr val="000000">
                      <a:alpha val="43137"/>
                    </a:srgbClr>
                  </a:outerShdw>
                </a:effectLst>
                <a:latin typeface="Calibri" pitchFamily="34" charset="0"/>
              </a:rPr>
              <a:t>και</a:t>
            </a:r>
            <a:r>
              <a:rPr lang="el-GR" dirty="0">
                <a:solidFill>
                  <a:schemeClr val="tx2"/>
                </a:solidFill>
                <a:latin typeface="Calibri" pitchFamily="34" charset="0"/>
              </a:rPr>
              <a:t> στο </a:t>
            </a:r>
            <a:r>
              <a:rPr lang="el-GR" dirty="0" smtClean="0">
                <a:solidFill>
                  <a:schemeClr val="tx2"/>
                </a:solidFill>
                <a:latin typeface="Calibri" pitchFamily="34" charset="0"/>
              </a:rPr>
              <a:t>μυϊκό </a:t>
            </a:r>
            <a:r>
              <a:rPr lang="el-GR" dirty="0">
                <a:solidFill>
                  <a:schemeClr val="tx2"/>
                </a:solidFill>
                <a:latin typeface="Calibri" pitchFamily="34" charset="0"/>
              </a:rPr>
              <a:t>χιτώνα. </a:t>
            </a:r>
            <a:r>
              <a:rPr lang="el-GR" dirty="0" smtClean="0">
                <a:solidFill>
                  <a:schemeClr val="tx2"/>
                </a:solidFill>
                <a:latin typeface="Calibri" pitchFamily="34" charset="0"/>
              </a:rPr>
              <a:t>Συνεπώς, </a:t>
            </a:r>
            <a:r>
              <a:rPr lang="el-GR" dirty="0">
                <a:solidFill>
                  <a:schemeClr val="tx2"/>
                </a:solidFill>
                <a:latin typeface="Calibri" pitchFamily="34" charset="0"/>
              </a:rPr>
              <a:t>η διήθηση λίπους σε βιοπτικό υλικό </a:t>
            </a:r>
            <a:r>
              <a:rPr lang="en-US" dirty="0">
                <a:solidFill>
                  <a:schemeClr val="tx2"/>
                </a:solidFill>
                <a:latin typeface="Calibri" pitchFamily="34" charset="0"/>
              </a:rPr>
              <a:t> </a:t>
            </a:r>
            <a:r>
              <a:rPr lang="el-GR" dirty="0">
                <a:solidFill>
                  <a:schemeClr val="tx2"/>
                </a:solidFill>
                <a:latin typeface="Calibri" pitchFamily="34" charset="0"/>
              </a:rPr>
              <a:t>ή </a:t>
            </a:r>
            <a:r>
              <a:rPr lang="el-GR" dirty="0" smtClean="0">
                <a:solidFill>
                  <a:schemeClr val="tx2"/>
                </a:solidFill>
                <a:latin typeface="Calibri" pitchFamily="34" charset="0"/>
              </a:rPr>
              <a:t>υλικό </a:t>
            </a:r>
            <a:r>
              <a:rPr lang="en-US" dirty="0" smtClean="0">
                <a:solidFill>
                  <a:schemeClr val="tx2"/>
                </a:solidFill>
                <a:latin typeface="Calibri" pitchFamily="34" charset="0"/>
              </a:rPr>
              <a:t>TUR </a:t>
            </a:r>
            <a:r>
              <a:rPr lang="el-GR" b="1" dirty="0">
                <a:solidFill>
                  <a:schemeClr val="tx2"/>
                </a:solidFill>
                <a:latin typeface="Calibri" pitchFamily="34" charset="0"/>
              </a:rPr>
              <a:t>δεν </a:t>
            </a:r>
            <a:r>
              <a:rPr lang="el-GR" dirty="0">
                <a:solidFill>
                  <a:schemeClr val="tx2"/>
                </a:solidFill>
                <a:latin typeface="Calibri" pitchFamily="34" charset="0"/>
              </a:rPr>
              <a:t>εξυπακούεται ότι σημαίνει εξωκυστική επέκταση</a:t>
            </a:r>
            <a:r>
              <a:rPr lang="en-US" dirty="0">
                <a:solidFill>
                  <a:schemeClr val="tx2"/>
                </a:solidFill>
                <a:latin typeface="Calibri" pitchFamily="34" charset="0"/>
              </a:rPr>
              <a:t> (pT3</a:t>
            </a:r>
            <a:r>
              <a:rPr lang="el-GR" dirty="0">
                <a:solidFill>
                  <a:schemeClr val="tx2"/>
                </a:solidFill>
                <a:latin typeface="Calibri" pitchFamily="34" charset="0"/>
              </a:rPr>
              <a:t> καρκίνωμα</a:t>
            </a:r>
            <a:r>
              <a:rPr lang="en-US" dirty="0">
                <a:solidFill>
                  <a:schemeClr val="tx2"/>
                </a:solidFill>
                <a:latin typeface="Calibri" pitchFamily="34" charset="0"/>
              </a:rPr>
              <a:t>).</a:t>
            </a:r>
            <a:endParaRPr lang="el-GR" dirty="0">
              <a:solidFill>
                <a:schemeClr val="tx2"/>
              </a:solidFill>
              <a:latin typeface="Calibri" pitchFamily="34" charset="0"/>
            </a:endParaRPr>
          </a:p>
        </p:txBody>
      </p:sp>
      <mc:AlternateContent xmlns:mc="http://schemas.openxmlformats.org/markup-compatibility/2006" xmlns:p14="http://schemas.microsoft.com/office/powerpoint/2010/main">
        <mc:Choice Requires="p14">
          <p:contentPart p14:bwMode="auto" r:id="rId4">
            <p14:nvContentPartPr>
              <p14:cNvPr id="4098" name="Ink 2"/>
              <p14:cNvContentPartPr>
                <a14:cpLocks xmlns:a14="http://schemas.microsoft.com/office/drawing/2010/main" noRot="1" noChangeAspect="1" noEditPoints="1" noChangeArrowheads="1" noChangeShapeType="1"/>
              </p14:cNvContentPartPr>
              <p14:nvPr/>
            </p14:nvContentPartPr>
            <p14:xfrm>
              <a:off x="3914775" y="3328988"/>
              <a:ext cx="3665538" cy="1736725"/>
            </p14:xfrm>
          </p:contentPart>
        </mc:Choice>
        <mc:Fallback xmlns="">
          <p:pic>
            <p:nvPicPr>
              <p:cNvPr id="4098" name="Ink 2"/>
              <p:cNvPicPr>
                <a:picLocks noRot="1" noChangeAspect="1" noEditPoints="1" noChangeArrowheads="1" noChangeShapeType="1"/>
              </p:cNvPicPr>
              <p:nvPr/>
            </p:nvPicPr>
            <p:blipFill>
              <a:blip r:embed="rId5"/>
              <a:stretch>
                <a:fillRect/>
              </a:stretch>
            </p:blipFill>
            <p:spPr>
              <a:xfrm>
                <a:off x="3908321" y="3322591"/>
                <a:ext cx="3678446" cy="1749519"/>
              </a:xfrm>
              <a:prstGeom prst="rect">
                <a:avLst/>
              </a:prstGeom>
            </p:spPr>
          </p:pic>
        </mc:Fallback>
      </mc:AlternateContent>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1 - Τίτλος"/>
          <p:cNvSpPr>
            <a:spLocks noGrp="1"/>
          </p:cNvSpPr>
          <p:nvPr>
            <p:ph type="title"/>
          </p:nvPr>
        </p:nvSpPr>
        <p:spPr>
          <a:xfrm>
            <a:off x="899592" y="0"/>
            <a:ext cx="7344816" cy="1125538"/>
          </a:xfrm>
          <a:solidFill>
            <a:srgbClr val="FFCCFF"/>
          </a:solidFill>
        </p:spPr>
        <p:txBody>
          <a:bodyPr>
            <a:normAutofit/>
          </a:bodyPr>
          <a:lstStyle/>
          <a:p>
            <a:r>
              <a:rPr lang="el-GR" sz="3200" dirty="0" smtClean="0"/>
              <a:t>Διηθητικό </a:t>
            </a:r>
            <a:r>
              <a:rPr lang="el-GR" sz="3200" dirty="0" err="1" smtClean="0"/>
              <a:t>ουροθηλιακό</a:t>
            </a:r>
            <a:r>
              <a:rPr lang="el-GR" sz="3200" dirty="0" smtClean="0"/>
              <a:t> καρκίνωμα  </a:t>
            </a:r>
            <a:r>
              <a:rPr lang="en-US" sz="3200" dirty="0" smtClean="0"/>
              <a:t>pT3</a:t>
            </a:r>
            <a:endParaRPr lang="el-GR" sz="3200" dirty="0" smtClean="0"/>
          </a:p>
        </p:txBody>
      </p:sp>
      <p:pic>
        <p:nvPicPr>
          <p:cNvPr id="78852" name="Picture 2" descr="Fig. 2">
            <a:hlinkClick r:id="rId2"/>
          </p:cNvPr>
          <p:cNvPicPr>
            <a:picLocks noChangeAspect="1" noChangeArrowheads="1"/>
          </p:cNvPicPr>
          <p:nvPr/>
        </p:nvPicPr>
        <p:blipFill>
          <a:blip r:embed="rId3" cstate="print"/>
          <a:srcRect/>
          <a:stretch>
            <a:fillRect/>
          </a:stretch>
        </p:blipFill>
        <p:spPr bwMode="auto">
          <a:xfrm>
            <a:off x="1547664" y="1628800"/>
            <a:ext cx="5857875" cy="46863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 Τίτλος"/>
          <p:cNvSpPr>
            <a:spLocks noGrp="1"/>
          </p:cNvSpPr>
          <p:nvPr>
            <p:ph type="title"/>
          </p:nvPr>
        </p:nvSpPr>
        <p:spPr>
          <a:xfrm>
            <a:off x="0" y="0"/>
            <a:ext cx="9144000" cy="1412875"/>
          </a:xfrm>
        </p:spPr>
        <p:txBody>
          <a:bodyPr>
            <a:normAutofit fontScale="90000"/>
          </a:bodyPr>
          <a:lstStyle/>
          <a:p>
            <a:pPr eaLnBrk="1" hangingPunct="1"/>
            <a:r>
              <a:rPr lang="en-US" sz="3200" dirty="0" smtClean="0">
                <a:solidFill>
                  <a:srgbClr val="800000"/>
                </a:solidFill>
              </a:rPr>
              <a:t>p T3 &amp; p T4 </a:t>
            </a:r>
            <a:r>
              <a:rPr lang="el-GR" sz="3200" dirty="0" smtClean="0">
                <a:solidFill>
                  <a:srgbClr val="800000"/>
                </a:solidFill>
              </a:rPr>
              <a:t>ουροθηλιακά καρκινώματα</a:t>
            </a:r>
            <a:br>
              <a:rPr lang="el-GR" sz="3200" dirty="0" smtClean="0">
                <a:solidFill>
                  <a:srgbClr val="800000"/>
                </a:solidFill>
              </a:rPr>
            </a:br>
            <a:r>
              <a:rPr lang="el-GR" sz="3200" dirty="0" smtClean="0">
                <a:solidFill>
                  <a:srgbClr val="800000"/>
                </a:solidFill>
              </a:rPr>
              <a:t>Διάγνωση</a:t>
            </a:r>
            <a:r>
              <a:rPr lang="en-US" sz="3200" dirty="0" smtClean="0">
                <a:solidFill>
                  <a:srgbClr val="800000"/>
                </a:solidFill>
              </a:rPr>
              <a:t> </a:t>
            </a:r>
            <a:r>
              <a:rPr lang="el-GR" sz="3200" dirty="0" smtClean="0">
                <a:solidFill>
                  <a:srgbClr val="800000"/>
                </a:solidFill>
              </a:rPr>
              <a:t>δυνατή  μόνο  σε παρασκεύασμα κυστεκτομής</a:t>
            </a:r>
          </a:p>
        </p:txBody>
      </p:sp>
      <p:pic>
        <p:nvPicPr>
          <p:cNvPr id="25603" name="Picture 2"/>
          <p:cNvPicPr>
            <a:picLocks noGrp="1" noChangeAspect="1" noChangeArrowheads="1"/>
          </p:cNvPicPr>
          <p:nvPr>
            <p:ph idx="1"/>
          </p:nvPr>
        </p:nvPicPr>
        <p:blipFill>
          <a:blip r:embed="rId3" cstate="print"/>
          <a:srcRect/>
          <a:stretch>
            <a:fillRect/>
          </a:stretch>
        </p:blipFill>
        <p:spPr>
          <a:xfrm>
            <a:off x="1692275" y="1431925"/>
            <a:ext cx="5260975" cy="5426075"/>
          </a:xfr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fontScale="90000"/>
          </a:bodyPr>
          <a:lstStyle/>
          <a:p>
            <a:pPr eaLnBrk="1" hangingPunct="1"/>
            <a:r>
              <a:rPr lang="el-GR" dirty="0" smtClean="0">
                <a:solidFill>
                  <a:schemeClr val="tx2">
                    <a:lumMod val="75000"/>
                  </a:schemeClr>
                </a:solidFill>
              </a:rPr>
              <a:t>Αδενική κυστίτιδα-</a:t>
            </a:r>
            <a:br>
              <a:rPr lang="el-GR" dirty="0" smtClean="0">
                <a:solidFill>
                  <a:schemeClr val="tx2">
                    <a:lumMod val="75000"/>
                  </a:schemeClr>
                </a:solidFill>
              </a:rPr>
            </a:br>
            <a:r>
              <a:rPr lang="el-GR" dirty="0" smtClean="0">
                <a:solidFill>
                  <a:schemeClr val="tx2">
                    <a:lumMod val="75000"/>
                  </a:schemeClr>
                </a:solidFill>
              </a:rPr>
              <a:t>εντερική μετάπλαση</a:t>
            </a:r>
          </a:p>
        </p:txBody>
      </p:sp>
      <p:pic>
        <p:nvPicPr>
          <p:cNvPr id="20483" name="Picture 3" descr="2,4 Bladder_CystitisGland&amp;Int"/>
          <p:cNvPicPr>
            <a:picLocks noChangeAspect="1" noChangeArrowheads="1"/>
          </p:cNvPicPr>
          <p:nvPr/>
        </p:nvPicPr>
        <p:blipFill>
          <a:blip r:embed="rId2" cstate="print"/>
          <a:srcRect t="3749"/>
          <a:stretch>
            <a:fillRect/>
          </a:stretch>
        </p:blipFill>
        <p:spPr bwMode="auto">
          <a:xfrm>
            <a:off x="468313" y="1476375"/>
            <a:ext cx="8207375" cy="4976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2"/>
          <p:cNvPicPr>
            <a:picLocks noGrp="1" noChangeAspect="1" noChangeArrowheads="1"/>
          </p:cNvPicPr>
          <p:nvPr>
            <p:ph idx="1"/>
          </p:nvPr>
        </p:nvPicPr>
        <p:blipFill>
          <a:blip r:embed="rId2" cstate="print"/>
          <a:srcRect/>
          <a:stretch>
            <a:fillRect/>
          </a:stretch>
        </p:blipFill>
        <p:spPr>
          <a:xfrm>
            <a:off x="611188" y="215900"/>
            <a:ext cx="4340225" cy="6642100"/>
          </a:xfrm>
          <a:noFill/>
        </p:spPr>
      </p:pic>
      <p:sp>
        <p:nvSpPr>
          <p:cNvPr id="28676" name="Rectangle 6"/>
          <p:cNvSpPr>
            <a:spLocks noChangeArrowheads="1"/>
          </p:cNvSpPr>
          <p:nvPr/>
        </p:nvSpPr>
        <p:spPr bwMode="auto">
          <a:xfrm>
            <a:off x="5219700" y="1628775"/>
            <a:ext cx="3384550" cy="1079500"/>
          </a:xfrm>
          <a:prstGeom prst="rect">
            <a:avLst/>
          </a:prstGeom>
          <a:solidFill>
            <a:srgbClr val="FFCC99"/>
          </a:solidFill>
          <a:ln w="9525">
            <a:solidFill>
              <a:schemeClr val="tx1"/>
            </a:solidFill>
            <a:miter lim="800000"/>
            <a:headEnd/>
            <a:tailEnd/>
          </a:ln>
        </p:spPr>
        <p:txBody>
          <a:bodyPr wrap="none" anchor="ctr"/>
          <a:lstStyle/>
          <a:p>
            <a:pPr algn="ctr"/>
            <a:r>
              <a:rPr lang="el-GR" dirty="0">
                <a:solidFill>
                  <a:schemeClr val="tx2"/>
                </a:solidFill>
              </a:rPr>
              <a:t>Διήθηση </a:t>
            </a:r>
            <a:r>
              <a:rPr lang="el-GR" dirty="0" err="1">
                <a:solidFill>
                  <a:schemeClr val="tx2"/>
                </a:solidFill>
              </a:rPr>
              <a:t>περικυστικού</a:t>
            </a:r>
            <a:endParaRPr lang="el-GR" dirty="0">
              <a:solidFill>
                <a:schemeClr val="tx2"/>
              </a:solidFill>
            </a:endParaRPr>
          </a:p>
          <a:p>
            <a:pPr algn="ctr"/>
            <a:r>
              <a:rPr lang="el-GR" dirty="0">
                <a:solidFill>
                  <a:schemeClr val="tx2"/>
                </a:solidFill>
              </a:rPr>
              <a:t> λιπώδους </a:t>
            </a:r>
            <a:r>
              <a:rPr lang="el-GR" dirty="0" smtClean="0">
                <a:solidFill>
                  <a:schemeClr val="tx2"/>
                </a:solidFill>
              </a:rPr>
              <a:t>ιστού (</a:t>
            </a:r>
            <a:r>
              <a:rPr lang="en-US" dirty="0" smtClean="0">
                <a:solidFill>
                  <a:schemeClr val="tx2"/>
                </a:solidFill>
              </a:rPr>
              <a:t>pT3).</a:t>
            </a:r>
            <a:endParaRPr lang="el-GR" dirty="0">
              <a:solidFill>
                <a:schemeClr val="tx2"/>
              </a:solidFill>
            </a:endParaRPr>
          </a:p>
        </p:txBody>
      </p:sp>
      <p:sp>
        <p:nvSpPr>
          <p:cNvPr id="28677" name="Rectangle 7"/>
          <p:cNvSpPr>
            <a:spLocks noChangeArrowheads="1"/>
          </p:cNvSpPr>
          <p:nvPr/>
        </p:nvSpPr>
        <p:spPr bwMode="auto">
          <a:xfrm>
            <a:off x="5000628" y="4076700"/>
            <a:ext cx="3929090" cy="2066944"/>
          </a:xfrm>
          <a:prstGeom prst="rect">
            <a:avLst/>
          </a:prstGeom>
          <a:solidFill>
            <a:srgbClr val="FFCC99"/>
          </a:solidFill>
          <a:ln w="9525">
            <a:solidFill>
              <a:schemeClr val="tx1"/>
            </a:solidFill>
            <a:miter lim="800000"/>
            <a:headEnd/>
            <a:tailEnd/>
          </a:ln>
        </p:spPr>
        <p:txBody>
          <a:bodyPr wrap="none" anchor="ctr"/>
          <a:lstStyle/>
          <a:p>
            <a:pPr algn="ctr"/>
            <a:r>
              <a:rPr lang="el-GR" dirty="0" err="1">
                <a:solidFill>
                  <a:schemeClr val="tx2"/>
                </a:solidFill>
              </a:rPr>
              <a:t>Περινευριδιακή</a:t>
            </a:r>
            <a:r>
              <a:rPr lang="el-GR" dirty="0">
                <a:solidFill>
                  <a:schemeClr val="tx2"/>
                </a:solidFill>
              </a:rPr>
              <a:t> </a:t>
            </a:r>
            <a:r>
              <a:rPr lang="el-GR" dirty="0" smtClean="0">
                <a:solidFill>
                  <a:schemeClr val="tx2"/>
                </a:solidFill>
              </a:rPr>
              <a:t>διήθηση</a:t>
            </a:r>
            <a:r>
              <a:rPr lang="en-US" dirty="0" smtClean="0">
                <a:solidFill>
                  <a:schemeClr val="tx2"/>
                </a:solidFill>
              </a:rPr>
              <a:t>.</a:t>
            </a:r>
            <a:endParaRPr lang="el-GR" dirty="0">
              <a:solidFill>
                <a:schemeClr val="tx2"/>
              </a:solidFill>
            </a:endParaRPr>
          </a:p>
          <a:p>
            <a:pPr algn="ctr"/>
            <a:r>
              <a:rPr lang="el-GR" dirty="0">
                <a:solidFill>
                  <a:schemeClr val="tx2"/>
                </a:solidFill>
              </a:rPr>
              <a:t>Η </a:t>
            </a:r>
            <a:r>
              <a:rPr lang="el-GR" dirty="0" smtClean="0">
                <a:solidFill>
                  <a:schemeClr val="tx2"/>
                </a:solidFill>
              </a:rPr>
              <a:t> δυσμενής προγνωστική </a:t>
            </a:r>
            <a:r>
              <a:rPr lang="el-GR" dirty="0">
                <a:solidFill>
                  <a:schemeClr val="tx2"/>
                </a:solidFill>
              </a:rPr>
              <a:t>της σημασία</a:t>
            </a:r>
          </a:p>
          <a:p>
            <a:pPr algn="ctr"/>
            <a:r>
              <a:rPr lang="el-GR" dirty="0">
                <a:solidFill>
                  <a:schemeClr val="tx2"/>
                </a:solidFill>
              </a:rPr>
              <a:t> δεν είναι </a:t>
            </a:r>
            <a:r>
              <a:rPr lang="el-GR" dirty="0" smtClean="0">
                <a:solidFill>
                  <a:schemeClr val="tx2"/>
                </a:solidFill>
              </a:rPr>
              <a:t>σαφής</a:t>
            </a:r>
          </a:p>
          <a:p>
            <a:pPr algn="ctr"/>
            <a:r>
              <a:rPr lang="el-GR" dirty="0" smtClean="0">
                <a:solidFill>
                  <a:schemeClr val="tx2"/>
                </a:solidFill>
              </a:rPr>
              <a:t> αναφορικά με τον </a:t>
            </a:r>
            <a:r>
              <a:rPr lang="el-GR" dirty="0" err="1" smtClean="0">
                <a:solidFill>
                  <a:schemeClr val="tx2"/>
                </a:solidFill>
              </a:rPr>
              <a:t>ουροθηλιακό</a:t>
            </a:r>
            <a:r>
              <a:rPr lang="el-GR" dirty="0" smtClean="0">
                <a:solidFill>
                  <a:schemeClr val="tx2"/>
                </a:solidFill>
              </a:rPr>
              <a:t> καρκίνο</a:t>
            </a:r>
            <a:r>
              <a:rPr lang="en-US" dirty="0" smtClean="0">
                <a:solidFill>
                  <a:schemeClr val="tx2"/>
                </a:solidFill>
              </a:rPr>
              <a:t>.</a:t>
            </a:r>
            <a:endParaRPr lang="el-GR" dirty="0">
              <a:solidFill>
                <a:schemeClr val="tx2"/>
              </a:solidFill>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2"/>
          <p:cNvPicPr>
            <a:picLocks noGrp="1" noChangeAspect="1" noChangeArrowheads="1"/>
          </p:cNvPicPr>
          <p:nvPr>
            <p:ph idx="1"/>
          </p:nvPr>
        </p:nvPicPr>
        <p:blipFill>
          <a:blip r:embed="rId3" cstate="print"/>
          <a:srcRect/>
          <a:stretch>
            <a:fillRect/>
          </a:stretch>
        </p:blipFill>
        <p:spPr>
          <a:xfrm>
            <a:off x="1187624" y="260648"/>
            <a:ext cx="6769100" cy="5095875"/>
          </a:xfrm>
          <a:noFill/>
        </p:spPr>
      </p:pic>
      <p:sp>
        <p:nvSpPr>
          <p:cNvPr id="29700" name="4 - Ορθογώνιο"/>
          <p:cNvSpPr>
            <a:spLocks noChangeArrowheads="1"/>
          </p:cNvSpPr>
          <p:nvPr/>
        </p:nvSpPr>
        <p:spPr bwMode="auto">
          <a:xfrm>
            <a:off x="0" y="5301208"/>
            <a:ext cx="9144000" cy="1569660"/>
          </a:xfrm>
          <a:prstGeom prst="rect">
            <a:avLst/>
          </a:prstGeom>
          <a:solidFill>
            <a:srgbClr val="FFCC99"/>
          </a:solidFill>
          <a:ln w="9525">
            <a:noFill/>
            <a:miter lim="800000"/>
            <a:headEnd/>
            <a:tailEnd/>
          </a:ln>
        </p:spPr>
        <p:txBody>
          <a:bodyPr wrap="square">
            <a:spAutoFit/>
          </a:bodyPr>
          <a:lstStyle/>
          <a:p>
            <a:pPr algn="ctr"/>
            <a:r>
              <a:rPr lang="el-GR" sz="3200" dirty="0">
                <a:solidFill>
                  <a:schemeClr val="tx2"/>
                </a:solidFill>
                <a:latin typeface="Calibri" pitchFamily="34" charset="0"/>
              </a:rPr>
              <a:t>Θετικά χειρουργικά όρια. </a:t>
            </a:r>
          </a:p>
          <a:p>
            <a:pPr algn="ctr"/>
            <a:r>
              <a:rPr lang="el-GR" sz="3200" dirty="0">
                <a:solidFill>
                  <a:schemeClr val="tx2"/>
                </a:solidFill>
                <a:latin typeface="Calibri" pitchFamily="34" charset="0"/>
              </a:rPr>
              <a:t>Καρκινικά κύτταρα ανευρίσκονται επί των </a:t>
            </a:r>
            <a:r>
              <a:rPr lang="el-GR" sz="3200" dirty="0" err="1">
                <a:solidFill>
                  <a:schemeClr val="tx2"/>
                </a:solidFill>
                <a:latin typeface="Calibri" pitchFamily="34" charset="0"/>
              </a:rPr>
              <a:t>σημασμένων</a:t>
            </a:r>
            <a:r>
              <a:rPr lang="el-GR" sz="3200" dirty="0">
                <a:solidFill>
                  <a:schemeClr val="tx2"/>
                </a:solidFill>
                <a:latin typeface="Calibri" pitchFamily="34" charset="0"/>
              </a:rPr>
              <a:t> με μελάνη ορίων </a:t>
            </a:r>
            <a:r>
              <a:rPr lang="el-GR" sz="3200" dirty="0" err="1">
                <a:solidFill>
                  <a:schemeClr val="tx2"/>
                </a:solidFill>
                <a:latin typeface="Calibri" pitchFamily="34" charset="0"/>
              </a:rPr>
              <a:t>εκτομής</a:t>
            </a:r>
            <a:r>
              <a:rPr lang="el-GR" sz="3200" dirty="0">
                <a:solidFill>
                  <a:schemeClr val="tx2"/>
                </a:solidFill>
                <a:latin typeface="Calibri" pitchFamily="34" charset="0"/>
              </a:rPr>
              <a:t>.</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 Θέση κειμένου"/>
          <p:cNvSpPr txBox="1">
            <a:spLocks/>
          </p:cNvSpPr>
          <p:nvPr/>
        </p:nvSpPr>
        <p:spPr>
          <a:xfrm>
            <a:off x="0" y="260649"/>
            <a:ext cx="9144000" cy="6597352"/>
          </a:xfrm>
          <a:prstGeom prst="rect">
            <a:avLst/>
          </a:prstGeom>
          <a:solidFill>
            <a:srgbClr val="FFCCFF"/>
          </a:solidFill>
        </p:spPr>
        <p:txBody>
          <a:bodyPr>
            <a:no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l-GR" sz="2400" b="1" i="0" u="none" strike="noStrike" kern="1200" cap="none" spc="0" normalizeH="0" baseline="0" noProof="0" dirty="0" smtClean="0">
                <a:ln>
                  <a:noFill/>
                </a:ln>
                <a:solidFill>
                  <a:schemeClr val="tx1"/>
                </a:solidFill>
                <a:effectLst/>
                <a:uLnTx/>
                <a:uFillTx/>
                <a:latin typeface="+mn-lt"/>
                <a:ea typeface="+mn-ea"/>
                <a:cs typeface="+mn-cs"/>
              </a:rPr>
              <a:t>                </a:t>
            </a:r>
            <a:r>
              <a:rPr kumimoji="0" lang="el-GR" sz="2400" b="1" i="0" u="none" strike="noStrike" kern="1200" cap="none" spc="300" normalizeH="0" baseline="0" noProof="0" dirty="0" smtClean="0">
                <a:ln>
                  <a:noFill/>
                </a:ln>
                <a:solidFill>
                  <a:schemeClr val="tx1"/>
                </a:solidFill>
                <a:effectLst/>
                <a:uLnTx/>
                <a:uFillTx/>
                <a:latin typeface="+mn-lt"/>
                <a:ea typeface="+mn-ea"/>
                <a:cs typeface="+mn-cs"/>
              </a:rPr>
              <a:t>ΑΝΟΣΟΦΑΙΝΟΤΥΠΟΣ</a:t>
            </a:r>
            <a:r>
              <a:rPr kumimoji="0" lang="el-GR" sz="2400" b="1" i="0" u="none" strike="noStrike" kern="1200" cap="none" spc="0" normalizeH="0" baseline="0" noProof="0" dirty="0" smtClean="0">
                <a:ln>
                  <a:noFill/>
                </a:ln>
                <a:solidFill>
                  <a:schemeClr val="tx1"/>
                </a:solidFill>
                <a:effectLst/>
                <a:uLnTx/>
                <a:uFillTx/>
                <a:latin typeface="+mn-lt"/>
                <a:ea typeface="+mn-ea"/>
                <a:cs typeface="+mn-cs"/>
              </a:rPr>
              <a:t> ΟΥΡΟΘΗΛΙΑΚΟΥ ΚΑΡΚΙΝΟΥ</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l-GR" sz="24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2400" b="1" i="0" u="none" strike="noStrike" kern="1200" cap="none" spc="0" normalizeH="0" baseline="0" noProof="0" dirty="0" smtClean="0">
                <a:ln>
                  <a:noFill/>
                </a:ln>
                <a:solidFill>
                  <a:schemeClr val="tx1"/>
                </a:solidFill>
                <a:effectLst/>
                <a:uLnTx/>
                <a:uFillTx/>
                <a:latin typeface="+mn-lt"/>
                <a:ea typeface="+mn-ea"/>
                <a:cs typeface="+mn-cs"/>
              </a:rPr>
              <a:t> </a:t>
            </a:r>
            <a:r>
              <a:rPr kumimoji="0" lang="el-GR" sz="2800" b="1" i="0" u="none" strike="noStrike" kern="1200" cap="none" spc="0" normalizeH="0" baseline="0" noProof="0" dirty="0" smtClean="0">
                <a:ln>
                  <a:noFill/>
                </a:ln>
                <a:solidFill>
                  <a:schemeClr val="tx1"/>
                </a:solidFill>
                <a:effectLst/>
                <a:uLnTx/>
                <a:uFillTx/>
                <a:latin typeface="+mn-lt"/>
                <a:ea typeface="+mn-ea"/>
                <a:cs typeface="+mn-cs"/>
              </a:rPr>
              <a:t>Υψηλού Μ.Β. </a:t>
            </a:r>
            <a:r>
              <a:rPr kumimoji="0" lang="en-US" sz="2800" b="1" i="0" u="none" strike="noStrike" kern="1200" cap="none" spc="0" normalizeH="0" baseline="0" noProof="0" dirty="0" smtClean="0">
                <a:ln>
                  <a:noFill/>
                </a:ln>
                <a:solidFill>
                  <a:schemeClr val="tx1"/>
                </a:solidFill>
                <a:effectLst/>
                <a:uLnTx/>
                <a:uFillTx/>
                <a:latin typeface="+mn-lt"/>
                <a:ea typeface="+mn-ea"/>
                <a:cs typeface="+mn-cs"/>
              </a:rPr>
              <a:t>CK, CK7 </a:t>
            </a:r>
            <a:r>
              <a:rPr kumimoji="0" lang="el-GR" sz="2800" b="1" i="0" u="none" strike="noStrike" kern="1200" cap="none" spc="0" normalizeH="0" baseline="0" noProof="0" dirty="0" smtClean="0">
                <a:ln>
                  <a:noFill/>
                </a:ln>
                <a:solidFill>
                  <a:schemeClr val="tx1"/>
                </a:solidFill>
                <a:effectLst/>
                <a:uLnTx/>
                <a:uFillTx/>
                <a:latin typeface="+mn-lt"/>
                <a:ea typeface="+mn-ea"/>
                <a:cs typeface="+mn-cs"/>
              </a:rPr>
              <a:t> </a:t>
            </a:r>
            <a:r>
              <a:rPr kumimoji="0" lang="en-US" sz="2800" b="1" i="0" u="none" strike="noStrike" kern="1200" cap="none" spc="0" normalizeH="0" baseline="0" noProof="0" dirty="0" smtClean="0">
                <a:ln>
                  <a:noFill/>
                </a:ln>
                <a:solidFill>
                  <a:schemeClr val="tx1"/>
                </a:solidFill>
                <a:effectLst/>
                <a:uLnTx/>
                <a:uFillTx/>
                <a:latin typeface="+mn-lt"/>
                <a:ea typeface="+mn-ea"/>
                <a:cs typeface="+mn-cs"/>
              </a:rPr>
              <a:t>&amp;  CK20 </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800" b="1" i="0" u="none" strike="noStrike" kern="1200" cap="none" spc="0" normalizeH="0" baseline="0" noProof="0" dirty="0" smtClean="0">
                <a:ln>
                  <a:noFill/>
                </a:ln>
                <a:solidFill>
                  <a:schemeClr val="tx1"/>
                </a:solidFill>
                <a:effectLst/>
                <a:uLnTx/>
                <a:uFillTx/>
                <a:latin typeface="+mn-lt"/>
                <a:ea typeface="+mn-ea"/>
                <a:cs typeface="+mn-cs"/>
              </a:rPr>
              <a:t>+</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1" i="0" u="none" strike="noStrike" kern="1200" cap="none" spc="0" normalizeH="0" baseline="0" noProof="0" dirty="0" smtClean="0">
                <a:ln>
                  <a:noFill/>
                </a:ln>
                <a:solidFill>
                  <a:schemeClr val="tx1"/>
                </a:solidFill>
                <a:effectLst/>
                <a:uLnTx/>
                <a:uFillTx/>
                <a:latin typeface="+mn-lt"/>
                <a:ea typeface="+mn-ea"/>
                <a:cs typeface="+mn-cs"/>
              </a:rPr>
              <a:t>GATA3, P63</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&amp;  Leu-M1(CD15): (</a:t>
            </a:r>
            <a:r>
              <a:rPr kumimoji="0" lang="en-US" sz="2800" b="1" i="0" u="none" strike="noStrike" kern="1200" cap="none" spc="0" normalizeH="0" baseline="0" noProof="0" dirty="0" smtClean="0">
                <a:ln>
                  <a:noFill/>
                </a:ln>
                <a:solidFill>
                  <a:schemeClr val="tx1"/>
                </a:solidFill>
                <a:effectLst/>
                <a:uLnTx/>
                <a:uFillTx/>
                <a:latin typeface="+mn-lt"/>
                <a:ea typeface="+mn-ea"/>
                <a:cs typeface="+mn-cs"/>
              </a:rPr>
              <a:t>+</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CEA (+), </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κυρίως σε όγκους υψηλόβαθμης κακοήθειας.</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l-GR"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2400" b="1" i="0" u="none" strike="noStrike" kern="1200" cap="none" spc="0" normalizeH="0" baseline="0" noProof="0" dirty="0" smtClean="0">
                <a:ln>
                  <a:noFill/>
                </a:ln>
                <a:solidFill>
                  <a:schemeClr val="tx1"/>
                </a:solidFill>
                <a:effectLst/>
                <a:uLnTx/>
                <a:uFillTx/>
                <a:latin typeface="+mn-lt"/>
                <a:ea typeface="+mn-ea"/>
                <a:cs typeface="+mn-cs"/>
              </a:rPr>
              <a:t>ΔΔ κλειδιά  σε μορφολογικώς </a:t>
            </a:r>
            <a:r>
              <a:rPr kumimoji="0" lang="el-GR" sz="2400" b="1" i="0" u="none" strike="noStrike" kern="1200" cap="none" spc="0" normalizeH="0" baseline="0" noProof="0" dirty="0" err="1" smtClean="0">
                <a:ln>
                  <a:noFill/>
                </a:ln>
                <a:solidFill>
                  <a:schemeClr val="tx1"/>
                </a:solidFill>
                <a:effectLst/>
                <a:uLnTx/>
                <a:uFillTx/>
                <a:latin typeface="+mn-lt"/>
                <a:ea typeface="+mn-ea"/>
                <a:cs typeface="+mn-cs"/>
              </a:rPr>
              <a:t>δυσδιάγνωστες</a:t>
            </a:r>
            <a:r>
              <a:rPr kumimoji="0" lang="el-GR" sz="2400" b="1" i="0" u="none" strike="noStrike" kern="1200" cap="none" spc="0" normalizeH="0" baseline="0" noProof="0" dirty="0" smtClean="0">
                <a:ln>
                  <a:noFill/>
                </a:ln>
                <a:solidFill>
                  <a:schemeClr val="tx1"/>
                </a:solidFill>
                <a:effectLst/>
                <a:uLnTx/>
                <a:uFillTx/>
                <a:latin typeface="+mn-lt"/>
                <a:ea typeface="+mn-ea"/>
                <a:cs typeface="+mn-cs"/>
              </a:rPr>
              <a:t> περιπτώσεις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Στο </a:t>
            </a:r>
            <a:r>
              <a:rPr kumimoji="0" lang="el-GR" sz="2400" b="0" i="0" u="none" strike="noStrike" kern="1200" cap="none" spc="300" normalizeH="0" baseline="0" noProof="0" dirty="0" smtClean="0">
                <a:ln>
                  <a:noFill/>
                </a:ln>
                <a:solidFill>
                  <a:schemeClr val="tx1"/>
                </a:solidFill>
                <a:effectLst/>
                <a:uLnTx/>
                <a:uFillTx/>
                <a:latin typeface="+mn-lt"/>
                <a:ea typeface="+mn-ea"/>
                <a:cs typeface="+mn-cs"/>
              </a:rPr>
              <a:t>λέμφωμα</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 αντίθετα με το καρκίνωμα    δίκην</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2400" b="0" i="0" u="none" strike="noStrike" kern="1200" cap="none" spc="0" normalizeH="0" baseline="0" noProof="0" dirty="0" err="1" smtClean="0">
                <a:ln>
                  <a:noFill/>
                </a:ln>
                <a:solidFill>
                  <a:schemeClr val="tx1"/>
                </a:solidFill>
                <a:effectLst/>
                <a:uLnTx/>
                <a:uFillTx/>
                <a:latin typeface="+mn-lt"/>
                <a:ea typeface="+mn-ea"/>
                <a:cs typeface="+mn-cs"/>
              </a:rPr>
              <a:t>λεμφοεπιθηλιώματος</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 η </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CK </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είναι διάχυτα (-) ενώ το </a:t>
            </a:r>
            <a:r>
              <a:rPr kumimoji="0" lang="en-US" sz="24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LCA</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διάχυτα (+) </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l-GR"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Στο </a:t>
            </a:r>
            <a:r>
              <a:rPr kumimoji="0" lang="el-GR" sz="2400" b="0" i="0" u="none" strike="noStrike" kern="1200" cap="none" spc="300" normalizeH="0" baseline="0" noProof="0" dirty="0" err="1" smtClean="0">
                <a:ln>
                  <a:noFill/>
                </a:ln>
                <a:solidFill>
                  <a:schemeClr val="tx1"/>
                </a:solidFill>
                <a:effectLst/>
                <a:uLnTx/>
                <a:uFillTx/>
                <a:latin typeface="+mn-lt"/>
                <a:ea typeface="+mn-ea"/>
                <a:cs typeface="+mn-cs"/>
              </a:rPr>
              <a:t>αδενοκαρκίνωμα</a:t>
            </a:r>
            <a:r>
              <a:rPr kumimoji="0" lang="el-GR" sz="2400" b="0" i="0" u="none" strike="noStrike" kern="1200" cap="none" spc="300" normalizeH="0" baseline="0" noProof="0" dirty="0" smtClean="0">
                <a:ln>
                  <a:noFill/>
                </a:ln>
                <a:solidFill>
                  <a:schemeClr val="tx1"/>
                </a:solidFill>
                <a:effectLst/>
                <a:uLnTx/>
                <a:uFillTx/>
                <a:latin typeface="+mn-lt"/>
                <a:ea typeface="+mn-ea"/>
                <a:cs typeface="+mn-cs"/>
              </a:rPr>
              <a:t> του προστάτη </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(αντίθετα με το  υψηλόβαθμης κακοήθειας </a:t>
            </a:r>
            <a:r>
              <a:rPr kumimoji="0" lang="el-GR" sz="2400" b="0" i="0" u="none" strike="noStrike" kern="1200" cap="none" spc="0" normalizeH="0" baseline="0" noProof="0" dirty="0" err="1" smtClean="0">
                <a:ln>
                  <a:noFill/>
                </a:ln>
                <a:solidFill>
                  <a:schemeClr val="tx1"/>
                </a:solidFill>
                <a:effectLst/>
                <a:uLnTx/>
                <a:uFillTx/>
                <a:latin typeface="+mn-lt"/>
                <a:ea typeface="+mn-ea"/>
                <a:cs typeface="+mn-cs"/>
              </a:rPr>
              <a:t>ουροθηλιακό</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 καρκίνωμα)</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P63(-) , </a:t>
            </a:r>
            <a:r>
              <a:rPr kumimoji="0" lang="el-GR" sz="2400" b="0" i="0" u="none" strike="noStrike" kern="1200" cap="none" spc="0" normalizeH="0" baseline="0" noProof="0" dirty="0" err="1" smtClean="0">
                <a:ln>
                  <a:noFill/>
                </a:ln>
                <a:solidFill>
                  <a:schemeClr val="tx1"/>
                </a:solidFill>
                <a:effectLst/>
                <a:uLnTx/>
                <a:uFillTx/>
                <a:latin typeface="+mn-lt"/>
                <a:ea typeface="+mn-ea"/>
                <a:cs typeface="+mn-cs"/>
              </a:rPr>
              <a:t>θρομβομοντουλίνη</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PSA , PAP  </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(&amp; </a:t>
            </a:r>
            <a:r>
              <a:rPr kumimoji="0" lang="el-GR" sz="2400" b="0" i="0" u="none" strike="noStrike" kern="1200" cap="none" spc="0" normalizeH="0" baseline="0" noProof="0" dirty="0" err="1" smtClean="0">
                <a:ln>
                  <a:noFill/>
                </a:ln>
                <a:solidFill>
                  <a:schemeClr val="tx1"/>
                </a:solidFill>
                <a:effectLst/>
                <a:uLnTx/>
                <a:uFillTx/>
                <a:latin typeface="+mn-lt"/>
                <a:ea typeface="+mn-ea"/>
                <a:cs typeface="+mn-cs"/>
              </a:rPr>
              <a:t>ρακεμάση</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P504S</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 </a:t>
            </a:r>
            <a:endParaRPr kumimoji="0" lang="el-GR" sz="24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p:cNvSpPr>
          <p:nvPr>
            <p:ph type="title"/>
          </p:nvPr>
        </p:nvSpPr>
        <p:spPr>
          <a:xfrm>
            <a:off x="-228600" y="274638"/>
            <a:ext cx="9525000" cy="1143000"/>
          </a:xfrm>
          <a:gradFill rotWithShape="1">
            <a:gsLst>
              <a:gs pos="0">
                <a:srgbClr val="0099FF"/>
              </a:gs>
              <a:gs pos="100000">
                <a:srgbClr val="00FFFF"/>
              </a:gs>
            </a:gsLst>
            <a:lin ang="5400000" scaled="1"/>
          </a:gradFill>
          <a:ln w="50800">
            <a:solidFill>
              <a:srgbClr val="FF3300"/>
            </a:solidFill>
          </a:ln>
        </p:spPr>
        <p:txBody>
          <a:bodyPr>
            <a:normAutofit fontScale="90000"/>
          </a:bodyPr>
          <a:lstStyle/>
          <a:p>
            <a:pPr>
              <a:defRPr/>
            </a:pPr>
            <a:r>
              <a:rPr lang="el-GR" sz="4000" b="1" dirty="0" smtClean="0">
                <a:solidFill>
                  <a:srgbClr val="FFFF00"/>
                </a:solidFill>
                <a:effectLst>
                  <a:outerShdw blurRad="38100" dist="38100" dir="2700000" algn="tl">
                    <a:srgbClr val="000000"/>
                  </a:outerShdw>
                </a:effectLst>
              </a:rPr>
              <a:t>Ειδικές ιστολογικές ποικιλίες </a:t>
            </a:r>
            <a:br>
              <a:rPr lang="el-GR" sz="4000" b="1" dirty="0" smtClean="0">
                <a:solidFill>
                  <a:srgbClr val="FFFF00"/>
                </a:solidFill>
                <a:effectLst>
                  <a:outerShdw blurRad="38100" dist="38100" dir="2700000" algn="tl">
                    <a:srgbClr val="000000"/>
                  </a:outerShdw>
                </a:effectLst>
              </a:rPr>
            </a:br>
            <a:r>
              <a:rPr lang="el-GR" sz="4000" b="1" dirty="0" smtClean="0">
                <a:solidFill>
                  <a:srgbClr val="FFFF00"/>
                </a:solidFill>
                <a:effectLst>
                  <a:outerShdw blurRad="38100" dist="38100" dir="2700000" algn="tl">
                    <a:srgbClr val="000000"/>
                  </a:outerShdw>
                </a:effectLst>
              </a:rPr>
              <a:t> διηθητικών  </a:t>
            </a:r>
            <a:r>
              <a:rPr lang="el-GR" sz="4000" b="1" dirty="0" err="1" smtClean="0">
                <a:solidFill>
                  <a:srgbClr val="FFFF00"/>
                </a:solidFill>
                <a:effectLst>
                  <a:outerShdw blurRad="38100" dist="38100" dir="2700000" algn="tl">
                    <a:srgbClr val="000000"/>
                  </a:outerShdw>
                </a:effectLst>
              </a:rPr>
              <a:t>ουροθηλιακών</a:t>
            </a:r>
            <a:r>
              <a:rPr lang="el-GR" sz="4000" b="1" dirty="0" smtClean="0">
                <a:solidFill>
                  <a:srgbClr val="FFFF00"/>
                </a:solidFill>
                <a:effectLst>
                  <a:outerShdw blurRad="38100" dist="38100" dir="2700000" algn="tl">
                    <a:srgbClr val="000000"/>
                  </a:outerShdw>
                </a:effectLst>
              </a:rPr>
              <a:t>  καρκινωμάτων </a:t>
            </a:r>
          </a:p>
        </p:txBody>
      </p:sp>
      <p:sp>
        <p:nvSpPr>
          <p:cNvPr id="57347" name="Rectangle 3"/>
          <p:cNvSpPr>
            <a:spLocks noGrp="1"/>
          </p:cNvSpPr>
          <p:nvPr>
            <p:ph type="body" idx="1"/>
          </p:nvPr>
        </p:nvSpPr>
        <p:spPr>
          <a:xfrm>
            <a:off x="457200" y="1600200"/>
            <a:ext cx="8229600" cy="5029200"/>
          </a:xfrm>
        </p:spPr>
        <p:txBody>
          <a:bodyPr>
            <a:normAutofit lnSpcReduction="10000"/>
          </a:bodyPr>
          <a:lstStyle/>
          <a:p>
            <a:pPr>
              <a:lnSpc>
                <a:spcPct val="90000"/>
              </a:lnSpc>
              <a:buClr>
                <a:srgbClr val="FF3300"/>
              </a:buClr>
              <a:buSzPct val="120000"/>
            </a:pPr>
            <a:r>
              <a:rPr lang="el-GR" b="1" dirty="0" err="1" smtClean="0">
                <a:solidFill>
                  <a:schemeClr val="tx2">
                    <a:lumMod val="75000"/>
                  </a:schemeClr>
                </a:solidFill>
              </a:rPr>
              <a:t>Εμφωλεασμένο</a:t>
            </a:r>
            <a:r>
              <a:rPr lang="el-GR" b="1" dirty="0" smtClean="0">
                <a:solidFill>
                  <a:schemeClr val="tx2">
                    <a:lumMod val="75000"/>
                  </a:schemeClr>
                </a:solidFill>
              </a:rPr>
              <a:t> </a:t>
            </a:r>
            <a:r>
              <a:rPr lang="el-GR" b="1" dirty="0" err="1">
                <a:solidFill>
                  <a:schemeClr val="tx2">
                    <a:lumMod val="75000"/>
                  </a:schemeClr>
                </a:solidFill>
              </a:rPr>
              <a:t>ο</a:t>
            </a:r>
            <a:r>
              <a:rPr lang="el-GR" b="1" dirty="0" err="1" smtClean="0">
                <a:solidFill>
                  <a:schemeClr val="tx2">
                    <a:lumMod val="75000"/>
                  </a:schemeClr>
                </a:solidFill>
              </a:rPr>
              <a:t>υροθηλιακό</a:t>
            </a:r>
            <a:r>
              <a:rPr lang="el-GR" b="1" dirty="0" smtClean="0">
                <a:solidFill>
                  <a:schemeClr val="tx2">
                    <a:lumMod val="75000"/>
                  </a:schemeClr>
                </a:solidFill>
              </a:rPr>
              <a:t> καρκίνωμα (</a:t>
            </a:r>
            <a:r>
              <a:rPr lang="en-US" b="1" dirty="0" smtClean="0">
                <a:solidFill>
                  <a:schemeClr val="tx2">
                    <a:lumMod val="75000"/>
                  </a:schemeClr>
                </a:solidFill>
              </a:rPr>
              <a:t>nested variant)</a:t>
            </a:r>
            <a:endParaRPr lang="el-GR" b="1" dirty="0" smtClean="0">
              <a:solidFill>
                <a:schemeClr val="tx2">
                  <a:lumMod val="75000"/>
                </a:schemeClr>
              </a:solidFill>
            </a:endParaRPr>
          </a:p>
          <a:p>
            <a:pPr>
              <a:lnSpc>
                <a:spcPct val="90000"/>
              </a:lnSpc>
              <a:buClr>
                <a:srgbClr val="FF3300"/>
              </a:buClr>
              <a:buSzPct val="120000"/>
            </a:pPr>
            <a:r>
              <a:rPr lang="el-GR" b="1" dirty="0" err="1" smtClean="0">
                <a:solidFill>
                  <a:schemeClr val="tx2">
                    <a:lumMod val="75000"/>
                  </a:schemeClr>
                </a:solidFill>
              </a:rPr>
              <a:t>Μικροκυστικός</a:t>
            </a:r>
            <a:r>
              <a:rPr lang="el-GR" b="1" dirty="0" smtClean="0">
                <a:solidFill>
                  <a:schemeClr val="tx2">
                    <a:lumMod val="75000"/>
                  </a:schemeClr>
                </a:solidFill>
              </a:rPr>
              <a:t> τύπος (</a:t>
            </a:r>
            <a:r>
              <a:rPr lang="en-US" b="1" dirty="0" err="1" smtClean="0">
                <a:solidFill>
                  <a:schemeClr val="tx2">
                    <a:lumMod val="75000"/>
                  </a:schemeClr>
                </a:solidFill>
              </a:rPr>
              <a:t>microcystic</a:t>
            </a:r>
            <a:r>
              <a:rPr lang="en-US" b="1" dirty="0" smtClean="0">
                <a:solidFill>
                  <a:schemeClr val="tx2">
                    <a:lumMod val="75000"/>
                  </a:schemeClr>
                </a:solidFill>
              </a:rPr>
              <a:t> variant</a:t>
            </a:r>
            <a:r>
              <a:rPr lang="el-GR" b="1" dirty="0" smtClean="0">
                <a:solidFill>
                  <a:schemeClr val="tx2">
                    <a:lumMod val="75000"/>
                  </a:schemeClr>
                </a:solidFill>
              </a:rPr>
              <a:t>)</a:t>
            </a:r>
          </a:p>
          <a:p>
            <a:pPr>
              <a:lnSpc>
                <a:spcPct val="90000"/>
              </a:lnSpc>
              <a:buClr>
                <a:srgbClr val="FF3300"/>
              </a:buClr>
              <a:buSzPct val="120000"/>
            </a:pPr>
            <a:r>
              <a:rPr lang="el-GR" b="1" dirty="0" err="1" smtClean="0">
                <a:solidFill>
                  <a:schemeClr val="tx2">
                    <a:lumMod val="75000"/>
                  </a:schemeClr>
                </a:solidFill>
              </a:rPr>
              <a:t>Μικροθηλώδης</a:t>
            </a:r>
            <a:endParaRPr lang="el-GR" b="1" dirty="0" smtClean="0">
              <a:solidFill>
                <a:schemeClr val="tx2">
                  <a:lumMod val="75000"/>
                </a:schemeClr>
              </a:solidFill>
            </a:endParaRPr>
          </a:p>
          <a:p>
            <a:pPr>
              <a:lnSpc>
                <a:spcPct val="90000"/>
              </a:lnSpc>
              <a:buClr>
                <a:srgbClr val="FF3300"/>
              </a:buClr>
              <a:buSzPct val="120000"/>
            </a:pPr>
            <a:r>
              <a:rPr lang="el-GR" b="1" spc="600" dirty="0" err="1" smtClean="0">
                <a:solidFill>
                  <a:schemeClr val="tx2">
                    <a:lumMod val="75000"/>
                  </a:schemeClr>
                </a:solidFill>
              </a:rPr>
              <a:t>Μικροκυτταρικός</a:t>
            </a:r>
            <a:endParaRPr lang="el-GR" b="1" spc="600" dirty="0" smtClean="0">
              <a:solidFill>
                <a:schemeClr val="tx2">
                  <a:lumMod val="75000"/>
                </a:schemeClr>
              </a:solidFill>
            </a:endParaRPr>
          </a:p>
          <a:p>
            <a:pPr>
              <a:lnSpc>
                <a:spcPct val="90000"/>
              </a:lnSpc>
              <a:buClr>
                <a:srgbClr val="FF3300"/>
              </a:buClr>
              <a:buSzPct val="120000"/>
            </a:pPr>
            <a:r>
              <a:rPr lang="el-GR" b="1" dirty="0" err="1" smtClean="0">
                <a:solidFill>
                  <a:schemeClr val="tx2">
                    <a:lumMod val="75000"/>
                  </a:schemeClr>
                </a:solidFill>
              </a:rPr>
              <a:t>Λεμφοεπιθηλιακό</a:t>
            </a:r>
            <a:r>
              <a:rPr lang="el-GR" b="1" dirty="0" smtClean="0">
                <a:solidFill>
                  <a:schemeClr val="tx2">
                    <a:lumMod val="75000"/>
                  </a:schemeClr>
                </a:solidFill>
              </a:rPr>
              <a:t> καρκίνωμα</a:t>
            </a:r>
          </a:p>
          <a:p>
            <a:pPr>
              <a:lnSpc>
                <a:spcPct val="90000"/>
              </a:lnSpc>
              <a:buClr>
                <a:srgbClr val="FF3300"/>
              </a:buClr>
              <a:buSzPct val="120000"/>
            </a:pPr>
            <a:r>
              <a:rPr lang="el-GR" b="1" dirty="0" err="1" smtClean="0">
                <a:solidFill>
                  <a:schemeClr val="tx2">
                    <a:lumMod val="75000"/>
                  </a:schemeClr>
                </a:solidFill>
              </a:rPr>
              <a:t>Σαρκωματοειδές</a:t>
            </a:r>
            <a:r>
              <a:rPr lang="el-GR" b="1" dirty="0" smtClean="0">
                <a:solidFill>
                  <a:schemeClr val="tx2">
                    <a:lumMod val="75000"/>
                  </a:schemeClr>
                </a:solidFill>
              </a:rPr>
              <a:t> </a:t>
            </a:r>
          </a:p>
          <a:p>
            <a:pPr>
              <a:lnSpc>
                <a:spcPct val="90000"/>
              </a:lnSpc>
              <a:buClr>
                <a:srgbClr val="FF3300"/>
              </a:buClr>
              <a:buSzPct val="120000"/>
              <a:buNone/>
            </a:pPr>
            <a:r>
              <a:rPr lang="el-GR" b="1" dirty="0" smtClean="0">
                <a:solidFill>
                  <a:schemeClr val="tx2">
                    <a:lumMod val="75000"/>
                  </a:schemeClr>
                </a:solidFill>
              </a:rPr>
              <a:t>    κ.ά.</a:t>
            </a:r>
          </a:p>
          <a:p>
            <a:pPr>
              <a:lnSpc>
                <a:spcPct val="90000"/>
              </a:lnSpc>
              <a:buFont typeface="Arial" charset="0"/>
              <a:buNone/>
            </a:pPr>
            <a:r>
              <a:rPr lang="el-GR" b="1" dirty="0" smtClean="0">
                <a:solidFill>
                  <a:schemeClr val="tx2">
                    <a:lumMod val="75000"/>
                  </a:schemeClr>
                </a:solidFill>
              </a:rPr>
              <a:t>   Οι περισσότεροι </a:t>
            </a:r>
            <a:r>
              <a:rPr lang="el-GR" b="1" dirty="0" err="1" smtClean="0">
                <a:solidFill>
                  <a:schemeClr val="tx2">
                    <a:lumMod val="75000"/>
                  </a:schemeClr>
                </a:solidFill>
              </a:rPr>
              <a:t>υπότυποι</a:t>
            </a:r>
            <a:r>
              <a:rPr lang="el-GR" b="1" dirty="0" smtClean="0">
                <a:solidFill>
                  <a:schemeClr val="tx2">
                    <a:lumMod val="75000"/>
                  </a:schemeClr>
                </a:solidFill>
              </a:rPr>
              <a:t> συνοδεύονται από </a:t>
            </a:r>
            <a:r>
              <a:rPr lang="el-GR" b="1" u="sng" dirty="0" smtClean="0">
                <a:solidFill>
                  <a:schemeClr val="tx2">
                    <a:lumMod val="75000"/>
                  </a:schemeClr>
                </a:solidFill>
              </a:rPr>
              <a:t>κακή</a:t>
            </a:r>
            <a:r>
              <a:rPr lang="el-GR" b="1" dirty="0" smtClean="0">
                <a:solidFill>
                  <a:schemeClr val="tx2">
                    <a:lumMod val="75000"/>
                  </a:schemeClr>
                </a:solidFill>
              </a:rPr>
              <a:t> πρόγνωση.</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1 - Τίτλος"/>
          <p:cNvSpPr>
            <a:spLocks noGrp="1"/>
          </p:cNvSpPr>
          <p:nvPr>
            <p:ph type="title"/>
          </p:nvPr>
        </p:nvSpPr>
        <p:spPr>
          <a:xfrm>
            <a:off x="0" y="0"/>
            <a:ext cx="8686800" cy="1417638"/>
          </a:xfrm>
        </p:spPr>
        <p:txBody>
          <a:bodyPr>
            <a:normAutofit/>
          </a:bodyPr>
          <a:lstStyle/>
          <a:p>
            <a:r>
              <a:rPr lang="el-GR" sz="3200" dirty="0" err="1" smtClean="0">
                <a:solidFill>
                  <a:srgbClr val="C00000"/>
                </a:solidFill>
              </a:rPr>
              <a:t>Ουροθηλιακό</a:t>
            </a:r>
            <a:r>
              <a:rPr lang="el-GR" sz="3200" dirty="0" smtClean="0">
                <a:solidFill>
                  <a:srgbClr val="C00000"/>
                </a:solidFill>
              </a:rPr>
              <a:t>  Καρκίνωμα -  </a:t>
            </a:r>
            <a:r>
              <a:rPr lang="el-GR" sz="3200" dirty="0" err="1" smtClean="0">
                <a:solidFill>
                  <a:srgbClr val="C00000"/>
                </a:solidFill>
              </a:rPr>
              <a:t>Μικροκυστικός</a:t>
            </a:r>
            <a:r>
              <a:rPr lang="el-GR" sz="3200" dirty="0" smtClean="0">
                <a:solidFill>
                  <a:srgbClr val="C00000"/>
                </a:solidFill>
              </a:rPr>
              <a:t>  τύπος</a:t>
            </a:r>
            <a:r>
              <a:rPr lang="el-GR" dirty="0" smtClean="0">
                <a:solidFill>
                  <a:srgbClr val="FF0000"/>
                </a:solidFill>
              </a:rPr>
              <a:t/>
            </a:r>
            <a:br>
              <a:rPr lang="el-GR" dirty="0" smtClean="0">
                <a:solidFill>
                  <a:srgbClr val="FF0000"/>
                </a:solidFill>
              </a:rPr>
            </a:br>
            <a:endParaRPr lang="el-GR" dirty="0" smtClean="0"/>
          </a:p>
        </p:txBody>
      </p:sp>
      <p:pic>
        <p:nvPicPr>
          <p:cNvPr id="50179" name="Picture 2"/>
          <p:cNvPicPr>
            <a:picLocks noGrp="1" noChangeAspect="1" noChangeArrowheads="1"/>
          </p:cNvPicPr>
          <p:nvPr>
            <p:ph idx="1"/>
          </p:nvPr>
        </p:nvPicPr>
        <p:blipFill>
          <a:blip r:embed="rId2" cstate="print"/>
          <a:srcRect/>
          <a:stretch>
            <a:fillRect/>
          </a:stretch>
        </p:blipFill>
        <p:spPr>
          <a:xfrm>
            <a:off x="7092280" y="836712"/>
            <a:ext cx="1837456" cy="1220980"/>
          </a:xfrm>
          <a:noFill/>
        </p:spPr>
      </p:pic>
      <p:pic>
        <p:nvPicPr>
          <p:cNvPr id="50180" name="Picture 3"/>
          <p:cNvPicPr>
            <a:picLocks noChangeAspect="1" noChangeArrowheads="1"/>
          </p:cNvPicPr>
          <p:nvPr/>
        </p:nvPicPr>
        <p:blipFill>
          <a:blip r:embed="rId3" cstate="print"/>
          <a:srcRect/>
          <a:stretch>
            <a:fillRect/>
          </a:stretch>
        </p:blipFill>
        <p:spPr bwMode="auto">
          <a:xfrm>
            <a:off x="5004048" y="836712"/>
            <a:ext cx="1800200" cy="1196365"/>
          </a:xfrm>
          <a:prstGeom prst="rect">
            <a:avLst/>
          </a:prstGeom>
          <a:noFill/>
          <a:ln w="9525">
            <a:noFill/>
            <a:miter lim="800000"/>
            <a:headEnd/>
            <a:tailEnd/>
          </a:ln>
        </p:spPr>
      </p:pic>
      <p:sp>
        <p:nvSpPr>
          <p:cNvPr id="50181" name="Rectangle 4"/>
          <p:cNvSpPr>
            <a:spLocks noChangeArrowheads="1"/>
          </p:cNvSpPr>
          <p:nvPr/>
        </p:nvSpPr>
        <p:spPr bwMode="auto">
          <a:xfrm>
            <a:off x="0" y="682574"/>
            <a:ext cx="5148064" cy="6863417"/>
          </a:xfrm>
          <a:prstGeom prst="rect">
            <a:avLst/>
          </a:prstGeom>
          <a:noFill/>
          <a:ln w="9525">
            <a:noFill/>
            <a:miter lim="800000"/>
            <a:headEnd/>
            <a:tailEnd/>
          </a:ln>
        </p:spPr>
        <p:txBody>
          <a:bodyPr wrap="square" anchor="ctr">
            <a:spAutoFit/>
          </a:bodyPr>
          <a:lstStyle/>
          <a:p>
            <a:pPr eaLnBrk="0" hangingPunct="0"/>
            <a:endParaRPr lang="en-US" altLang="ko-KR" sz="1200" dirty="0">
              <a:latin typeface="Times New Roman" pitchFamily="18" charset="0"/>
              <a:ea typeface="Batang" pitchFamily="18" charset="-127"/>
            </a:endParaRPr>
          </a:p>
          <a:p>
            <a:pPr algn="ctr" eaLnBrk="0" hangingPunct="0">
              <a:buClr>
                <a:srgbClr val="C00000"/>
              </a:buClr>
              <a:buFont typeface="Arial" charset="0"/>
              <a:buChar char="•"/>
            </a:pPr>
            <a:r>
              <a:rPr lang="el-GR" altLang="ko-KR" sz="2800" dirty="0">
                <a:solidFill>
                  <a:srgbClr val="376092"/>
                </a:solidFill>
                <a:latin typeface="Times New Roman" pitchFamily="18" charset="0"/>
                <a:ea typeface="Batang" pitchFamily="18" charset="-127"/>
              </a:rPr>
              <a:t> </a:t>
            </a:r>
            <a:r>
              <a:rPr lang="el-GR" altLang="ko-KR" sz="2800" dirty="0">
                <a:latin typeface="Times New Roman" pitchFamily="18" charset="0"/>
                <a:ea typeface="Batang" pitchFamily="18" charset="-127"/>
              </a:rPr>
              <a:t> </a:t>
            </a:r>
            <a:r>
              <a:rPr lang="el-GR" altLang="ko-KR" sz="2800" b="1" dirty="0">
                <a:solidFill>
                  <a:schemeClr val="tx2"/>
                </a:solidFill>
                <a:latin typeface="Calibri" pitchFamily="34" charset="0"/>
                <a:ea typeface="Arial Unicode MS" pitchFamily="34" charset="-128"/>
                <a:cs typeface="Arial Unicode MS" pitchFamily="34" charset="-128"/>
              </a:rPr>
              <a:t>Έντονα κυστικό πρότυπο</a:t>
            </a:r>
          </a:p>
          <a:p>
            <a:pPr algn="ctr" eaLnBrk="0" hangingPunct="0">
              <a:buClr>
                <a:srgbClr val="C00000"/>
              </a:buClr>
              <a:buFont typeface="Arial" charset="0"/>
              <a:buChar char="•"/>
            </a:pPr>
            <a:r>
              <a:rPr lang="el-GR" altLang="ko-KR" sz="2800" b="1" dirty="0">
                <a:solidFill>
                  <a:schemeClr val="tx2"/>
                </a:solidFill>
                <a:latin typeface="Calibri" pitchFamily="34" charset="0"/>
                <a:ea typeface="Arial Unicode MS" pitchFamily="34" charset="-128"/>
                <a:cs typeface="Arial Unicode MS" pitchFamily="34" charset="-128"/>
              </a:rPr>
              <a:t>  </a:t>
            </a:r>
            <a:r>
              <a:rPr lang="el-GR" altLang="ko-KR" sz="2800" b="1" u="sng" dirty="0">
                <a:solidFill>
                  <a:schemeClr val="tx2"/>
                </a:solidFill>
                <a:latin typeface="Calibri" pitchFamily="34" charset="0"/>
                <a:ea typeface="Arial Unicode MS" pitchFamily="34" charset="-128"/>
                <a:cs typeface="Arial Unicode MS" pitchFamily="34" charset="-128"/>
              </a:rPr>
              <a:t>Διάμετρος κύστεων: </a:t>
            </a:r>
            <a:r>
              <a:rPr lang="el-GR" altLang="ko-KR" sz="2800" b="1" dirty="0">
                <a:solidFill>
                  <a:schemeClr val="tx2"/>
                </a:solidFill>
                <a:latin typeface="Calibri" pitchFamily="34" charset="0"/>
                <a:ea typeface="Arial Unicode MS" pitchFamily="34" charset="-128"/>
                <a:cs typeface="Arial Unicode MS" pitchFamily="34" charset="-128"/>
              </a:rPr>
              <a:t>μικροσκοπική έως 1-2 </a:t>
            </a:r>
            <a:r>
              <a:rPr lang="el-GR" altLang="ko-KR" sz="2800" b="1" dirty="0" smtClean="0">
                <a:solidFill>
                  <a:schemeClr val="tx2"/>
                </a:solidFill>
                <a:latin typeface="Calibri" pitchFamily="34" charset="0"/>
                <a:ea typeface="Arial Unicode MS" pitchFamily="34" charset="-128"/>
                <a:cs typeface="Arial Unicode MS" pitchFamily="34" charset="-128"/>
              </a:rPr>
              <a:t>μ</a:t>
            </a:r>
            <a:r>
              <a:rPr lang="en-US" altLang="ko-KR" sz="2800" b="1" dirty="0" smtClean="0">
                <a:solidFill>
                  <a:schemeClr val="tx2"/>
                </a:solidFill>
                <a:latin typeface="Calibri" pitchFamily="34" charset="0"/>
                <a:ea typeface="Arial Unicode MS" pitchFamily="34" charset="-128"/>
                <a:cs typeface="Arial Unicode MS" pitchFamily="34" charset="-128"/>
              </a:rPr>
              <a:t>m</a:t>
            </a:r>
            <a:r>
              <a:rPr lang="el-GR" altLang="ko-KR" sz="2800" b="1" dirty="0" smtClean="0">
                <a:solidFill>
                  <a:schemeClr val="tx2"/>
                </a:solidFill>
                <a:latin typeface="Calibri" pitchFamily="34" charset="0"/>
                <a:ea typeface="Arial Unicode MS" pitchFamily="34" charset="-128"/>
                <a:cs typeface="Arial Unicode MS" pitchFamily="34" charset="-128"/>
              </a:rPr>
              <a:t>.</a:t>
            </a:r>
            <a:endParaRPr lang="el-GR" altLang="ko-KR" sz="2800" b="1" dirty="0">
              <a:solidFill>
                <a:schemeClr val="tx2"/>
              </a:solidFill>
              <a:latin typeface="Calibri" pitchFamily="34" charset="0"/>
              <a:ea typeface="Arial Unicode MS" pitchFamily="34" charset="-128"/>
              <a:cs typeface="Arial Unicode MS" pitchFamily="34" charset="-128"/>
            </a:endParaRPr>
          </a:p>
          <a:p>
            <a:pPr algn="ctr" eaLnBrk="0" hangingPunct="0">
              <a:buClr>
                <a:srgbClr val="C00000"/>
              </a:buClr>
              <a:buFont typeface="Arial" charset="0"/>
              <a:buChar char="•"/>
            </a:pPr>
            <a:r>
              <a:rPr lang="el-GR" altLang="ko-KR" sz="2800" b="1" dirty="0">
                <a:solidFill>
                  <a:schemeClr val="tx2"/>
                </a:solidFill>
                <a:latin typeface="Calibri" pitchFamily="34" charset="0"/>
                <a:ea typeface="Arial Unicode MS" pitchFamily="34" charset="-128"/>
                <a:cs typeface="Arial Unicode MS" pitchFamily="34" charset="-128"/>
              </a:rPr>
              <a:t>  Οι κύστεις μπορεί να μην έχουν επιθηλιακή επικάλυψη ή</a:t>
            </a:r>
          </a:p>
          <a:p>
            <a:pPr algn="ctr" eaLnBrk="0" hangingPunct="0">
              <a:buClr>
                <a:srgbClr val="C00000"/>
              </a:buClr>
            </a:pPr>
            <a:r>
              <a:rPr lang="el-GR" altLang="ko-KR" sz="2800" b="1" dirty="0" smtClean="0">
                <a:solidFill>
                  <a:schemeClr val="tx2"/>
                </a:solidFill>
                <a:latin typeface="Calibri" pitchFamily="34" charset="0"/>
                <a:ea typeface="Arial Unicode MS" pitchFamily="34" charset="-128"/>
                <a:cs typeface="Arial Unicode MS" pitchFamily="34" charset="-128"/>
              </a:rPr>
              <a:t>μπορεί </a:t>
            </a:r>
            <a:r>
              <a:rPr lang="el-GR" altLang="ko-KR" sz="2800" b="1" dirty="0">
                <a:solidFill>
                  <a:schemeClr val="tx2"/>
                </a:solidFill>
                <a:latin typeface="Calibri" pitchFamily="34" charset="0"/>
                <a:ea typeface="Arial Unicode MS" pitchFamily="34" charset="-128"/>
                <a:cs typeface="Arial Unicode MS" pitchFamily="34" charset="-128"/>
              </a:rPr>
              <a:t>να επενδύονται από </a:t>
            </a:r>
            <a:r>
              <a:rPr lang="el-GR" sz="2800" b="1" dirty="0">
                <a:solidFill>
                  <a:schemeClr val="tx2"/>
                </a:solidFill>
                <a:latin typeface="Calibri" pitchFamily="34" charset="0"/>
                <a:ea typeface="Arial Unicode MS" pitchFamily="34" charset="-128"/>
                <a:cs typeface="Arial Unicode MS" pitchFamily="34" charset="-128"/>
              </a:rPr>
              <a:t>επιπεδωμένα </a:t>
            </a:r>
            <a:r>
              <a:rPr lang="el-GR" sz="2800" b="1" dirty="0" err="1">
                <a:solidFill>
                  <a:schemeClr val="tx2"/>
                </a:solidFill>
                <a:latin typeface="Calibri" pitchFamily="34" charset="0"/>
                <a:ea typeface="Arial Unicode MS" pitchFamily="34" charset="-128"/>
                <a:cs typeface="Arial Unicode MS" pitchFamily="34" charset="-128"/>
              </a:rPr>
              <a:t>ουροθηλιακά</a:t>
            </a:r>
            <a:r>
              <a:rPr lang="el-GR" sz="2800" b="1" dirty="0">
                <a:solidFill>
                  <a:schemeClr val="tx2"/>
                </a:solidFill>
                <a:latin typeface="Calibri" pitchFamily="34" charset="0"/>
                <a:ea typeface="Arial Unicode MS" pitchFamily="34" charset="-128"/>
                <a:cs typeface="Arial Unicode MS" pitchFamily="34" charset="-128"/>
              </a:rPr>
              <a:t> κύτταρα ή να διαφοροποιούνται προς βλεννώδη </a:t>
            </a:r>
            <a:r>
              <a:rPr lang="el-GR" sz="2800" b="1" dirty="0" smtClean="0">
                <a:solidFill>
                  <a:schemeClr val="tx2"/>
                </a:solidFill>
                <a:latin typeface="Calibri" pitchFamily="34" charset="0"/>
                <a:ea typeface="Arial Unicode MS" pitchFamily="34" charset="-128"/>
                <a:cs typeface="Arial Unicode MS" pitchFamily="34" charset="-128"/>
              </a:rPr>
              <a:t>κύτταρα.</a:t>
            </a:r>
            <a:endParaRPr lang="el-GR" sz="2800" b="1" dirty="0">
              <a:solidFill>
                <a:schemeClr val="tx2"/>
              </a:solidFill>
              <a:latin typeface="Calibri" pitchFamily="34" charset="0"/>
              <a:ea typeface="Arial Unicode MS" pitchFamily="34" charset="-128"/>
              <a:cs typeface="Arial Unicode MS" pitchFamily="34" charset="-128"/>
            </a:endParaRPr>
          </a:p>
          <a:p>
            <a:pPr algn="ctr" eaLnBrk="0" hangingPunct="0">
              <a:buClr>
                <a:srgbClr val="C00000"/>
              </a:buClr>
              <a:buFont typeface="Arial" charset="0"/>
              <a:buChar char="•"/>
            </a:pPr>
            <a:r>
              <a:rPr lang="el-GR" sz="2800" b="1" dirty="0">
                <a:solidFill>
                  <a:schemeClr val="tx2"/>
                </a:solidFill>
                <a:latin typeface="Calibri" pitchFamily="34" charset="0"/>
                <a:ea typeface="Arial Unicode MS" pitchFamily="34" charset="-128"/>
                <a:cs typeface="Arial Unicode MS" pitchFamily="34" charset="-128"/>
              </a:rPr>
              <a:t>   </a:t>
            </a:r>
            <a:r>
              <a:rPr lang="el-GR" sz="2800" b="1" u="sng" dirty="0">
                <a:solidFill>
                  <a:schemeClr val="tx2"/>
                </a:solidFill>
                <a:latin typeface="Calibri" pitchFamily="34" charset="0"/>
                <a:ea typeface="Arial Unicode MS" pitchFamily="34" charset="-128"/>
                <a:cs typeface="Arial Unicode MS" pitchFamily="34" charset="-128"/>
              </a:rPr>
              <a:t>Ο αυλός </a:t>
            </a:r>
            <a:r>
              <a:rPr lang="el-GR" sz="2800" b="1" dirty="0">
                <a:solidFill>
                  <a:schemeClr val="tx2"/>
                </a:solidFill>
                <a:latin typeface="Calibri" pitchFamily="34" charset="0"/>
                <a:ea typeface="Arial Unicode MS" pitchFamily="34" charset="-128"/>
                <a:cs typeface="Arial Unicode MS" pitchFamily="34" charset="-128"/>
              </a:rPr>
              <a:t>των κυστικών σχηματισμών δυνατόν να πληρούται από νεκρωτικό υλικό ή από </a:t>
            </a:r>
            <a:r>
              <a:rPr lang="el-GR" sz="2800" b="1" dirty="0" err="1">
                <a:solidFill>
                  <a:schemeClr val="tx2"/>
                </a:solidFill>
                <a:latin typeface="Calibri" pitchFamily="34" charset="0"/>
                <a:ea typeface="Arial Unicode MS" pitchFamily="34" charset="-128"/>
                <a:cs typeface="Arial Unicode MS" pitchFamily="34" charset="-128"/>
              </a:rPr>
              <a:t>ηωσινόφιλη</a:t>
            </a:r>
            <a:r>
              <a:rPr lang="el-GR" sz="2800" b="1" dirty="0">
                <a:solidFill>
                  <a:schemeClr val="tx2"/>
                </a:solidFill>
                <a:latin typeface="Calibri" pitchFamily="34" charset="0"/>
                <a:ea typeface="Arial Unicode MS" pitchFamily="34" charset="-128"/>
                <a:cs typeface="Arial Unicode MS" pitchFamily="34" charset="-128"/>
              </a:rPr>
              <a:t> </a:t>
            </a:r>
            <a:r>
              <a:rPr lang="el-GR" sz="2800" b="1" dirty="0" smtClean="0">
                <a:solidFill>
                  <a:schemeClr val="tx2"/>
                </a:solidFill>
                <a:latin typeface="Calibri" pitchFamily="34" charset="0"/>
                <a:ea typeface="Arial Unicode MS" pitchFamily="34" charset="-128"/>
                <a:cs typeface="Arial Unicode MS" pitchFamily="34" charset="-128"/>
              </a:rPr>
              <a:t>έκκριση.</a:t>
            </a:r>
            <a:endParaRPr lang="el-GR" sz="2800" b="1" dirty="0">
              <a:solidFill>
                <a:schemeClr val="tx2"/>
              </a:solidFill>
              <a:latin typeface="Calibri" pitchFamily="34" charset="0"/>
              <a:ea typeface="Arial Unicode MS" pitchFamily="34" charset="-128"/>
              <a:cs typeface="Arial Unicode MS" pitchFamily="34" charset="-128"/>
            </a:endParaRPr>
          </a:p>
          <a:p>
            <a:pPr eaLnBrk="0" hangingPunct="0">
              <a:buClr>
                <a:srgbClr val="C00000"/>
              </a:buClr>
              <a:buFont typeface="Arial" charset="0"/>
              <a:buChar char="•"/>
            </a:pPr>
            <a:endParaRPr lang="el-GR" sz="2800" b="1" dirty="0">
              <a:solidFill>
                <a:schemeClr val="tx2"/>
              </a:solidFill>
              <a:latin typeface="Calibri" pitchFamily="34" charset="0"/>
              <a:ea typeface="Arial Unicode MS" pitchFamily="34" charset="-128"/>
              <a:cs typeface="Arial Unicode MS" pitchFamily="34" charset="-128"/>
            </a:endParaRPr>
          </a:p>
          <a:p>
            <a:pPr eaLnBrk="0" hangingPunct="0">
              <a:buClr>
                <a:srgbClr val="C00000"/>
              </a:buClr>
              <a:buFont typeface="Arial" charset="0"/>
              <a:buChar char="•"/>
            </a:pPr>
            <a:endParaRPr lang="el-GR" altLang="ko-KR" b="1" dirty="0">
              <a:solidFill>
                <a:schemeClr val="tx2"/>
              </a:solidFill>
              <a:latin typeface="Calibri" pitchFamily="34" charset="0"/>
              <a:ea typeface="Arial Unicode MS" pitchFamily="34" charset="-128"/>
              <a:cs typeface="Arial Unicode MS" pitchFamily="34" charset="-128"/>
            </a:endParaRPr>
          </a:p>
          <a:p>
            <a:pPr eaLnBrk="0" hangingPunct="0">
              <a:buClr>
                <a:srgbClr val="C00000"/>
              </a:buClr>
              <a:buFont typeface="Arial" charset="0"/>
              <a:buChar char="•"/>
            </a:pPr>
            <a:endParaRPr lang="el-GR" altLang="ko-KR" dirty="0">
              <a:solidFill>
                <a:schemeClr val="tx2"/>
              </a:solidFill>
              <a:latin typeface="Calibri" pitchFamily="34" charset="0"/>
              <a:ea typeface="Arial Unicode MS" pitchFamily="34" charset="-128"/>
              <a:cs typeface="Arial Unicode MS" pitchFamily="34" charset="-128"/>
            </a:endParaRPr>
          </a:p>
        </p:txBody>
      </p:sp>
      <p:pic>
        <p:nvPicPr>
          <p:cNvPr id="50182" name="Picture 8" descr="Unfortunately we are unable to provide accessible alternative text for this. If you require assistance to access this image, please contact help@nature.com or the author"/>
          <p:cNvPicPr>
            <a:picLocks noChangeAspect="1" noChangeArrowheads="1"/>
          </p:cNvPicPr>
          <p:nvPr/>
        </p:nvPicPr>
        <p:blipFill>
          <a:blip r:embed="rId4" cstate="print"/>
          <a:srcRect r="51059"/>
          <a:stretch>
            <a:fillRect/>
          </a:stretch>
        </p:blipFill>
        <p:spPr bwMode="auto">
          <a:xfrm rot="16200000">
            <a:off x="4504889" y="2992057"/>
            <a:ext cx="4968552" cy="32501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p:cNvPicPr>
            <a:picLocks noChangeAspect="1" noChangeArrowheads="1"/>
          </p:cNvPicPr>
          <p:nvPr/>
        </p:nvPicPr>
        <p:blipFill>
          <a:blip r:embed="rId2" cstate="print"/>
          <a:srcRect/>
          <a:stretch>
            <a:fillRect/>
          </a:stretch>
        </p:blipFill>
        <p:spPr bwMode="auto">
          <a:xfrm rot="16200000">
            <a:off x="88885" y="1575413"/>
            <a:ext cx="4248472" cy="3203121"/>
          </a:xfrm>
          <a:prstGeom prst="rect">
            <a:avLst/>
          </a:prstGeom>
          <a:noFill/>
          <a:ln w="9525">
            <a:noFill/>
            <a:miter lim="800000"/>
            <a:headEnd/>
            <a:tailEnd/>
          </a:ln>
        </p:spPr>
      </p:pic>
      <p:sp>
        <p:nvSpPr>
          <p:cNvPr id="51203" name="4 - Ορθογώνιο"/>
          <p:cNvSpPr>
            <a:spLocks noChangeArrowheads="1"/>
          </p:cNvSpPr>
          <p:nvPr/>
        </p:nvSpPr>
        <p:spPr bwMode="auto">
          <a:xfrm>
            <a:off x="250825" y="404813"/>
            <a:ext cx="8748713" cy="522287"/>
          </a:xfrm>
          <a:prstGeom prst="rect">
            <a:avLst/>
          </a:prstGeom>
          <a:noFill/>
          <a:ln w="9525">
            <a:noFill/>
            <a:miter lim="800000"/>
            <a:headEnd/>
            <a:tailEnd/>
          </a:ln>
        </p:spPr>
        <p:txBody>
          <a:bodyPr>
            <a:spAutoFit/>
          </a:bodyPr>
          <a:lstStyle/>
          <a:p>
            <a:r>
              <a:rPr lang="el-GR" sz="2800" dirty="0" smtClean="0">
                <a:solidFill>
                  <a:srgbClr val="C00000"/>
                </a:solidFill>
              </a:rPr>
              <a:t>     </a:t>
            </a:r>
            <a:r>
              <a:rPr lang="el-GR" sz="2800" dirty="0" err="1" smtClean="0">
                <a:solidFill>
                  <a:srgbClr val="C00000"/>
                </a:solidFill>
              </a:rPr>
              <a:t>Ουροθηλιακό</a:t>
            </a:r>
            <a:r>
              <a:rPr lang="el-GR" sz="2800" dirty="0" smtClean="0">
                <a:solidFill>
                  <a:srgbClr val="C00000"/>
                </a:solidFill>
              </a:rPr>
              <a:t>  </a:t>
            </a:r>
            <a:r>
              <a:rPr lang="el-GR" sz="2800" dirty="0">
                <a:solidFill>
                  <a:srgbClr val="C00000"/>
                </a:solidFill>
              </a:rPr>
              <a:t>Καρκίνωμα -  </a:t>
            </a:r>
            <a:r>
              <a:rPr lang="el-GR" sz="2800" dirty="0" err="1">
                <a:solidFill>
                  <a:srgbClr val="C00000"/>
                </a:solidFill>
              </a:rPr>
              <a:t>Μικροκυστικός</a:t>
            </a:r>
            <a:r>
              <a:rPr lang="el-GR" sz="2800" dirty="0">
                <a:solidFill>
                  <a:srgbClr val="C00000"/>
                </a:solidFill>
              </a:rPr>
              <a:t>  τύπος</a:t>
            </a:r>
          </a:p>
        </p:txBody>
      </p:sp>
      <p:sp>
        <p:nvSpPr>
          <p:cNvPr id="51204" name="5 - Ορθογώνιο"/>
          <p:cNvSpPr>
            <a:spLocks noChangeArrowheads="1"/>
          </p:cNvSpPr>
          <p:nvPr/>
        </p:nvSpPr>
        <p:spPr bwMode="auto">
          <a:xfrm>
            <a:off x="755650" y="5589240"/>
            <a:ext cx="7056438" cy="1569660"/>
          </a:xfrm>
          <a:prstGeom prst="rect">
            <a:avLst/>
          </a:prstGeom>
          <a:noFill/>
          <a:ln w="9525">
            <a:noFill/>
            <a:miter lim="800000"/>
            <a:headEnd/>
            <a:tailEnd/>
          </a:ln>
        </p:spPr>
        <p:txBody>
          <a:bodyPr wrap="square">
            <a:spAutoFit/>
          </a:bodyPr>
          <a:lstStyle/>
          <a:p>
            <a:pPr algn="ctr"/>
            <a:r>
              <a:rPr lang="el-GR" sz="2400" b="1" dirty="0">
                <a:solidFill>
                  <a:srgbClr val="002060"/>
                </a:solidFill>
              </a:rPr>
              <a:t>Κυστικοί σχηματισμοί ποικίλου μεγέθους </a:t>
            </a:r>
            <a:endParaRPr lang="el-GR" sz="2400" b="1" dirty="0" smtClean="0">
              <a:solidFill>
                <a:srgbClr val="002060"/>
              </a:solidFill>
            </a:endParaRPr>
          </a:p>
          <a:p>
            <a:pPr algn="ctr"/>
            <a:r>
              <a:rPr lang="el-GR" sz="2400" b="1" dirty="0" smtClean="0">
                <a:solidFill>
                  <a:srgbClr val="002060"/>
                </a:solidFill>
              </a:rPr>
              <a:t>που </a:t>
            </a:r>
            <a:r>
              <a:rPr lang="el-GR" sz="2400" b="1" dirty="0">
                <a:solidFill>
                  <a:srgbClr val="002060"/>
                </a:solidFill>
              </a:rPr>
              <a:t>αναπτύσσονται ακανόνιστα </a:t>
            </a:r>
            <a:endParaRPr lang="el-GR" sz="2400" b="1" dirty="0" smtClean="0">
              <a:solidFill>
                <a:srgbClr val="002060"/>
              </a:solidFill>
            </a:endParaRPr>
          </a:p>
          <a:p>
            <a:pPr algn="ctr"/>
            <a:r>
              <a:rPr lang="el-GR" sz="2400" b="1" dirty="0" smtClean="0">
                <a:solidFill>
                  <a:srgbClr val="002060"/>
                </a:solidFill>
              </a:rPr>
              <a:t>στον </a:t>
            </a:r>
            <a:r>
              <a:rPr lang="el-GR" sz="2400" b="1" dirty="0" err="1">
                <a:solidFill>
                  <a:srgbClr val="002060"/>
                </a:solidFill>
              </a:rPr>
              <a:t>υποεπιθηλιακό</a:t>
            </a:r>
            <a:r>
              <a:rPr lang="el-GR" sz="2400" b="1" dirty="0">
                <a:solidFill>
                  <a:srgbClr val="002060"/>
                </a:solidFill>
              </a:rPr>
              <a:t> συνδετικό </a:t>
            </a:r>
            <a:r>
              <a:rPr lang="el-GR" sz="2400" b="1" dirty="0" smtClean="0">
                <a:solidFill>
                  <a:srgbClr val="002060"/>
                </a:solidFill>
              </a:rPr>
              <a:t>ιστό.</a:t>
            </a:r>
            <a:endParaRPr lang="en-US" sz="2400" dirty="0">
              <a:solidFill>
                <a:srgbClr val="002060"/>
              </a:solidFill>
            </a:endParaRPr>
          </a:p>
          <a:p>
            <a:pPr algn="ctr"/>
            <a:r>
              <a:rPr lang="en-US" sz="2400" b="1" dirty="0"/>
              <a:t>                              </a:t>
            </a:r>
            <a:endParaRPr lang="en-US" sz="2400" dirty="0"/>
          </a:p>
        </p:txBody>
      </p:sp>
      <p:pic>
        <p:nvPicPr>
          <p:cNvPr id="5" name="Picture 3"/>
          <p:cNvPicPr>
            <a:picLocks noChangeAspect="1" noChangeArrowheads="1"/>
          </p:cNvPicPr>
          <p:nvPr/>
        </p:nvPicPr>
        <p:blipFill>
          <a:blip r:embed="rId3" cstate="print"/>
          <a:srcRect/>
          <a:stretch>
            <a:fillRect/>
          </a:stretch>
        </p:blipFill>
        <p:spPr bwMode="auto">
          <a:xfrm>
            <a:off x="4067944" y="1556792"/>
            <a:ext cx="4462276" cy="33843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1 - Ορθογώνιο"/>
          <p:cNvSpPr>
            <a:spLocks noChangeArrowheads="1"/>
          </p:cNvSpPr>
          <p:nvPr/>
        </p:nvSpPr>
        <p:spPr bwMode="auto">
          <a:xfrm>
            <a:off x="323850" y="980729"/>
            <a:ext cx="8569325" cy="5016758"/>
          </a:xfrm>
          <a:prstGeom prst="rect">
            <a:avLst/>
          </a:prstGeom>
          <a:noFill/>
          <a:ln w="9525">
            <a:noFill/>
            <a:miter lim="800000"/>
            <a:headEnd/>
            <a:tailEnd/>
          </a:ln>
        </p:spPr>
        <p:txBody>
          <a:bodyPr wrap="square">
            <a:spAutoFit/>
          </a:bodyPr>
          <a:lstStyle/>
          <a:p>
            <a:r>
              <a:rPr lang="el-GR" sz="3200" dirty="0">
                <a:solidFill>
                  <a:srgbClr val="C00000"/>
                </a:solidFill>
              </a:rPr>
              <a:t>Διαφορική διάγνωση:</a:t>
            </a:r>
            <a:endParaRPr lang="en-US" sz="3200" dirty="0">
              <a:solidFill>
                <a:srgbClr val="C00000"/>
              </a:solidFill>
            </a:endParaRPr>
          </a:p>
          <a:p>
            <a:pPr>
              <a:buClr>
                <a:srgbClr val="C00000"/>
              </a:buClr>
              <a:buFont typeface="Arial" charset="0"/>
              <a:buChar char="•"/>
            </a:pPr>
            <a:r>
              <a:rPr lang="el-GR" sz="3200" dirty="0">
                <a:solidFill>
                  <a:srgbClr val="376092"/>
                </a:solidFill>
              </a:rPr>
              <a:t> </a:t>
            </a:r>
            <a:r>
              <a:rPr lang="el-GR" sz="3200" dirty="0" err="1">
                <a:solidFill>
                  <a:srgbClr val="376092"/>
                </a:solidFill>
              </a:rPr>
              <a:t>ουροθηλιακό</a:t>
            </a:r>
            <a:r>
              <a:rPr lang="el-GR" sz="3200" dirty="0">
                <a:solidFill>
                  <a:srgbClr val="376092"/>
                </a:solidFill>
              </a:rPr>
              <a:t> καρκίνωμα με αυλούς δίκην </a:t>
            </a:r>
            <a:r>
              <a:rPr lang="el-GR" sz="3200" dirty="0" smtClean="0">
                <a:solidFill>
                  <a:srgbClr val="376092"/>
                </a:solidFill>
              </a:rPr>
              <a:t>αδένων</a:t>
            </a:r>
            <a:r>
              <a:rPr lang="en-US" sz="3200" dirty="0" smtClean="0">
                <a:solidFill>
                  <a:srgbClr val="376092"/>
                </a:solidFill>
              </a:rPr>
              <a:t>.</a:t>
            </a:r>
            <a:endParaRPr lang="el-GR" sz="3200" dirty="0">
              <a:solidFill>
                <a:srgbClr val="376092"/>
              </a:solidFill>
            </a:endParaRPr>
          </a:p>
          <a:p>
            <a:pPr>
              <a:buClr>
                <a:srgbClr val="C00000"/>
              </a:buClr>
              <a:buFont typeface="Arial" charset="0"/>
              <a:buChar char="•"/>
            </a:pPr>
            <a:r>
              <a:rPr lang="el-GR" sz="3200" dirty="0">
                <a:solidFill>
                  <a:srgbClr val="376092"/>
                </a:solidFill>
              </a:rPr>
              <a:t> </a:t>
            </a:r>
            <a:r>
              <a:rPr lang="el-GR" sz="3200" dirty="0" err="1" smtClean="0">
                <a:solidFill>
                  <a:srgbClr val="376092"/>
                </a:solidFill>
              </a:rPr>
              <a:t>εμφωλεασμένου</a:t>
            </a:r>
            <a:r>
              <a:rPr lang="el-GR" sz="3200" dirty="0" smtClean="0">
                <a:solidFill>
                  <a:srgbClr val="376092"/>
                </a:solidFill>
              </a:rPr>
              <a:t> </a:t>
            </a:r>
            <a:r>
              <a:rPr lang="el-GR" sz="3200" dirty="0">
                <a:solidFill>
                  <a:srgbClr val="376092"/>
                </a:solidFill>
              </a:rPr>
              <a:t>τύπου καρκίνωμα με σωληνώδη διαφοροποίηση. </a:t>
            </a:r>
          </a:p>
          <a:p>
            <a:pPr>
              <a:buClr>
                <a:srgbClr val="C00000"/>
              </a:buClr>
              <a:buFont typeface="Arial" charset="0"/>
              <a:buChar char="•"/>
            </a:pPr>
            <a:r>
              <a:rPr lang="el-GR" sz="3200" dirty="0">
                <a:solidFill>
                  <a:srgbClr val="376092"/>
                </a:solidFill>
              </a:rPr>
              <a:t> καλοήθεις καταστάσεις  όπως </a:t>
            </a:r>
          </a:p>
          <a:p>
            <a:pPr marL="742950" lvl="1" indent="-285750">
              <a:buClr>
                <a:srgbClr val="C00000"/>
              </a:buClr>
              <a:buFont typeface="Arial" charset="0"/>
              <a:buChar char="•"/>
            </a:pPr>
            <a:r>
              <a:rPr lang="el-GR" sz="3200" dirty="0">
                <a:solidFill>
                  <a:srgbClr val="376092"/>
                </a:solidFill>
              </a:rPr>
              <a:t> η κυστική και η αδενική κυστίτιδα ή </a:t>
            </a:r>
          </a:p>
          <a:p>
            <a:pPr marL="742950" lvl="1" indent="-285750">
              <a:buClr>
                <a:srgbClr val="C00000"/>
              </a:buClr>
              <a:buFont typeface="Arial" charset="0"/>
              <a:buChar char="•"/>
            </a:pPr>
            <a:r>
              <a:rPr lang="el-GR" sz="3200" dirty="0">
                <a:solidFill>
                  <a:srgbClr val="376092"/>
                </a:solidFill>
              </a:rPr>
              <a:t> το </a:t>
            </a:r>
            <a:r>
              <a:rPr lang="el-GR" sz="3200" dirty="0" err="1">
                <a:solidFill>
                  <a:srgbClr val="376092"/>
                </a:solidFill>
              </a:rPr>
              <a:t>νεφρογενές</a:t>
            </a:r>
            <a:r>
              <a:rPr lang="el-GR" sz="3200" dirty="0">
                <a:solidFill>
                  <a:srgbClr val="376092"/>
                </a:solidFill>
              </a:rPr>
              <a:t> αδένωμα. </a:t>
            </a:r>
          </a:p>
          <a:p>
            <a:pPr>
              <a:buClr>
                <a:srgbClr val="C00000"/>
              </a:buClr>
              <a:buFont typeface="Arial" charset="0"/>
              <a:buChar char="•"/>
            </a:pPr>
            <a:r>
              <a:rPr lang="el-GR" sz="3200" dirty="0">
                <a:solidFill>
                  <a:srgbClr val="376092"/>
                </a:solidFill>
              </a:rPr>
              <a:t> </a:t>
            </a:r>
            <a:r>
              <a:rPr lang="el-GR" sz="3200" b="1" dirty="0">
                <a:solidFill>
                  <a:srgbClr val="376092"/>
                </a:solidFill>
              </a:rPr>
              <a:t>ο </a:t>
            </a:r>
            <a:r>
              <a:rPr lang="el-GR" sz="3200" b="1" dirty="0">
                <a:solidFill>
                  <a:srgbClr val="C50533"/>
                </a:solidFill>
              </a:rPr>
              <a:t>τύπος αυτός </a:t>
            </a:r>
            <a:r>
              <a:rPr lang="el-GR" sz="3200" b="1" dirty="0">
                <a:solidFill>
                  <a:srgbClr val="376092"/>
                </a:solidFill>
                <a:effectLst>
                  <a:outerShdw blurRad="38100" dist="38100" dir="2700000" algn="tl">
                    <a:srgbClr val="000000">
                      <a:alpha val="43137"/>
                    </a:srgbClr>
                  </a:outerShdw>
                </a:effectLst>
              </a:rPr>
              <a:t>δεν</a:t>
            </a:r>
            <a:r>
              <a:rPr lang="el-GR" sz="3200" b="1" dirty="0">
                <a:solidFill>
                  <a:srgbClr val="376092"/>
                </a:solidFill>
              </a:rPr>
              <a:t> σχετίζεται με το πρωτοπαθές  </a:t>
            </a:r>
            <a:r>
              <a:rPr lang="el-GR" sz="3200" b="1" dirty="0" err="1">
                <a:solidFill>
                  <a:srgbClr val="376092"/>
                </a:solidFill>
              </a:rPr>
              <a:t>αδενοκαρκίνωμα</a:t>
            </a:r>
            <a:r>
              <a:rPr lang="el-GR" sz="3200" b="1" dirty="0">
                <a:solidFill>
                  <a:srgbClr val="376092"/>
                </a:solidFill>
              </a:rPr>
              <a:t> της ουροδόχου κύστης.</a:t>
            </a:r>
          </a:p>
        </p:txBody>
      </p:sp>
      <p:sp>
        <p:nvSpPr>
          <p:cNvPr id="54275" name="2 - Ορθογώνιο"/>
          <p:cNvSpPr>
            <a:spLocks noChangeArrowheads="1"/>
          </p:cNvSpPr>
          <p:nvPr/>
        </p:nvSpPr>
        <p:spPr bwMode="auto">
          <a:xfrm>
            <a:off x="0" y="260350"/>
            <a:ext cx="9144000" cy="584775"/>
          </a:xfrm>
          <a:prstGeom prst="rect">
            <a:avLst/>
          </a:prstGeom>
          <a:noFill/>
          <a:ln w="9525">
            <a:noFill/>
            <a:miter lim="800000"/>
            <a:headEnd/>
            <a:tailEnd/>
          </a:ln>
        </p:spPr>
        <p:txBody>
          <a:bodyPr wrap="square">
            <a:spAutoFit/>
          </a:bodyPr>
          <a:lstStyle/>
          <a:p>
            <a:pPr algn="ctr"/>
            <a:r>
              <a:rPr lang="el-GR" sz="3200" dirty="0" err="1">
                <a:solidFill>
                  <a:srgbClr val="C00000"/>
                </a:solidFill>
              </a:rPr>
              <a:t>Ουροθηλιακό</a:t>
            </a:r>
            <a:r>
              <a:rPr lang="el-GR" sz="3200" dirty="0">
                <a:solidFill>
                  <a:srgbClr val="C00000"/>
                </a:solidFill>
              </a:rPr>
              <a:t>  Καρκίνωμα -  </a:t>
            </a:r>
            <a:r>
              <a:rPr lang="el-GR" sz="3200" dirty="0" err="1">
                <a:solidFill>
                  <a:srgbClr val="C00000"/>
                </a:solidFill>
              </a:rPr>
              <a:t>Μικροκυστικός</a:t>
            </a:r>
            <a:r>
              <a:rPr lang="el-GR" sz="3200" dirty="0">
                <a:solidFill>
                  <a:srgbClr val="C00000"/>
                </a:solidFill>
              </a:rPr>
              <a:t>  τύπος</a:t>
            </a: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1 - Τίτλος"/>
          <p:cNvSpPr>
            <a:spLocks noGrp="1"/>
          </p:cNvSpPr>
          <p:nvPr>
            <p:ph type="title"/>
          </p:nvPr>
        </p:nvSpPr>
        <p:spPr>
          <a:xfrm>
            <a:off x="0" y="0"/>
            <a:ext cx="9145588" cy="620688"/>
          </a:xfrm>
        </p:spPr>
        <p:txBody>
          <a:bodyPr>
            <a:normAutofit fontScale="90000"/>
          </a:bodyPr>
          <a:lstStyle/>
          <a:p>
            <a:r>
              <a:rPr lang="el-GR" sz="3600" dirty="0" err="1" smtClean="0">
                <a:solidFill>
                  <a:srgbClr val="C00000"/>
                </a:solidFill>
              </a:rPr>
              <a:t>Ουροθηλιακό</a:t>
            </a:r>
            <a:r>
              <a:rPr lang="el-GR" sz="3600" dirty="0" smtClean="0">
                <a:solidFill>
                  <a:srgbClr val="C00000"/>
                </a:solidFill>
              </a:rPr>
              <a:t> καρκίνωμα-</a:t>
            </a:r>
            <a:r>
              <a:rPr lang="el-GR" sz="3600" dirty="0" err="1" smtClean="0">
                <a:solidFill>
                  <a:srgbClr val="C00000"/>
                </a:solidFill>
              </a:rPr>
              <a:t>Μικροθηλώδης</a:t>
            </a:r>
            <a:r>
              <a:rPr lang="el-GR" sz="3600" dirty="0" smtClean="0">
                <a:solidFill>
                  <a:srgbClr val="C00000"/>
                </a:solidFill>
              </a:rPr>
              <a:t> τύπος</a:t>
            </a:r>
          </a:p>
        </p:txBody>
      </p:sp>
      <p:sp>
        <p:nvSpPr>
          <p:cNvPr id="45059" name="2 - Θέση περιεχομένου"/>
          <p:cNvSpPr>
            <a:spLocks noGrp="1"/>
          </p:cNvSpPr>
          <p:nvPr>
            <p:ph idx="1"/>
          </p:nvPr>
        </p:nvSpPr>
        <p:spPr>
          <a:xfrm>
            <a:off x="468313" y="620689"/>
            <a:ext cx="8229600" cy="6048400"/>
          </a:xfrm>
        </p:spPr>
        <p:txBody>
          <a:bodyPr>
            <a:normAutofit fontScale="92500" lnSpcReduction="10000"/>
          </a:bodyPr>
          <a:lstStyle/>
          <a:p>
            <a:pPr>
              <a:defRPr/>
            </a:pPr>
            <a:r>
              <a:rPr lang="el-GR" sz="2400" dirty="0" smtClean="0">
                <a:solidFill>
                  <a:schemeClr val="accent1">
                    <a:lumMod val="75000"/>
                  </a:schemeClr>
                </a:solidFill>
              </a:rPr>
              <a:t>Σπάνιος τύπος </a:t>
            </a:r>
            <a:r>
              <a:rPr lang="el-GR" sz="2400" dirty="0" err="1" smtClean="0">
                <a:solidFill>
                  <a:schemeClr val="accent1">
                    <a:lumMod val="75000"/>
                  </a:schemeClr>
                </a:solidFill>
              </a:rPr>
              <a:t>ουροθηλιακού</a:t>
            </a:r>
            <a:r>
              <a:rPr lang="el-GR" sz="2400" dirty="0" smtClean="0">
                <a:solidFill>
                  <a:schemeClr val="accent1">
                    <a:lumMod val="75000"/>
                  </a:schemeClr>
                </a:solidFill>
              </a:rPr>
              <a:t> καρκινώματος </a:t>
            </a:r>
            <a:endParaRPr lang="en-US" sz="2400" dirty="0" smtClean="0">
              <a:solidFill>
                <a:schemeClr val="accent1">
                  <a:lumMod val="75000"/>
                </a:schemeClr>
              </a:solidFill>
            </a:endParaRPr>
          </a:p>
          <a:p>
            <a:pPr>
              <a:defRPr/>
            </a:pPr>
            <a:r>
              <a:rPr lang="el-GR" sz="2400" dirty="0" smtClean="0">
                <a:solidFill>
                  <a:schemeClr val="accent1">
                    <a:lumMod val="75000"/>
                  </a:schemeClr>
                </a:solidFill>
              </a:rPr>
              <a:t>Προσομοιάζει με το </a:t>
            </a:r>
            <a:r>
              <a:rPr lang="el-GR" sz="2400" dirty="0" err="1" smtClean="0">
                <a:solidFill>
                  <a:schemeClr val="accent1">
                    <a:lumMod val="75000"/>
                  </a:schemeClr>
                </a:solidFill>
              </a:rPr>
              <a:t>θηλώδες</a:t>
            </a:r>
            <a:r>
              <a:rPr lang="el-GR" sz="2400" dirty="0" smtClean="0">
                <a:solidFill>
                  <a:schemeClr val="accent1">
                    <a:lumMod val="75000"/>
                  </a:schemeClr>
                </a:solidFill>
              </a:rPr>
              <a:t> ορώδες καρκίνωμα της ωοθήκης.</a:t>
            </a:r>
          </a:p>
          <a:p>
            <a:pPr>
              <a:defRPr/>
            </a:pPr>
            <a:r>
              <a:rPr lang="el-GR" sz="2400" dirty="0" smtClean="0">
                <a:solidFill>
                  <a:schemeClr val="accent1">
                    <a:lumMod val="75000"/>
                  </a:schemeClr>
                </a:solidFill>
                <a:effectLst>
                  <a:outerShdw blurRad="38100" dist="38100" dir="2700000" algn="tl">
                    <a:srgbClr val="000000">
                      <a:alpha val="43137"/>
                    </a:srgbClr>
                  </a:outerShdw>
                </a:effectLst>
              </a:rPr>
              <a:t>Υψηλής κακοηθείας και στις περισσότερες περιπτώσεις υψηλού σταδίου καρκινώματα με υψηλή επίπτωση μεταστάσεων  και αυξημένη θνητότητα.</a:t>
            </a:r>
          </a:p>
          <a:p>
            <a:pPr>
              <a:defRPr/>
            </a:pPr>
            <a:r>
              <a:rPr lang="el-GR" sz="2400" dirty="0" smtClean="0">
                <a:solidFill>
                  <a:schemeClr val="accent1">
                    <a:lumMod val="75000"/>
                  </a:schemeClr>
                </a:solidFill>
              </a:rPr>
              <a:t>Το </a:t>
            </a:r>
            <a:r>
              <a:rPr lang="el-GR" sz="2400" dirty="0" err="1" smtClean="0">
                <a:solidFill>
                  <a:schemeClr val="accent1">
                    <a:lumMod val="75000"/>
                  </a:schemeClr>
                </a:solidFill>
              </a:rPr>
              <a:t>μικροθηλώδες</a:t>
            </a:r>
            <a:r>
              <a:rPr lang="el-GR" sz="2400" dirty="0" smtClean="0">
                <a:solidFill>
                  <a:schemeClr val="accent1">
                    <a:lumMod val="75000"/>
                  </a:schemeClr>
                </a:solidFill>
              </a:rPr>
              <a:t> πρότυπο σχεδόν πάντα συνοδεύεται από την παρουσία </a:t>
            </a:r>
            <a:r>
              <a:rPr lang="el-GR" sz="2400" dirty="0" smtClean="0">
                <a:solidFill>
                  <a:schemeClr val="accent1">
                    <a:lumMod val="75000"/>
                  </a:schemeClr>
                </a:solidFill>
                <a:effectLst>
                  <a:outerShdw blurRad="38100" dist="38100" dir="2700000" algn="tl">
                    <a:srgbClr val="000000">
                      <a:alpha val="43137"/>
                    </a:srgbClr>
                  </a:outerShdw>
                </a:effectLst>
              </a:rPr>
              <a:t>συμβατικού</a:t>
            </a:r>
            <a:r>
              <a:rPr lang="el-GR" sz="2400" dirty="0" smtClean="0">
                <a:solidFill>
                  <a:schemeClr val="accent1">
                    <a:lumMod val="75000"/>
                  </a:schemeClr>
                </a:solidFill>
              </a:rPr>
              <a:t> </a:t>
            </a:r>
            <a:r>
              <a:rPr lang="el-GR" sz="2400" dirty="0" err="1" smtClean="0">
                <a:solidFill>
                  <a:schemeClr val="accent1">
                    <a:lumMod val="75000"/>
                  </a:schemeClr>
                </a:solidFill>
              </a:rPr>
              <a:t>ουροθηλιακού</a:t>
            </a:r>
            <a:r>
              <a:rPr lang="el-GR" sz="2400" dirty="0" smtClean="0">
                <a:solidFill>
                  <a:schemeClr val="accent1">
                    <a:lumMod val="75000"/>
                  </a:schemeClr>
                </a:solidFill>
              </a:rPr>
              <a:t> καρκινώματος ή σπανιότερα </a:t>
            </a:r>
            <a:r>
              <a:rPr lang="el-GR" sz="2400" dirty="0" err="1" smtClean="0">
                <a:solidFill>
                  <a:schemeClr val="accent1">
                    <a:lumMod val="75000"/>
                  </a:schemeClr>
                </a:solidFill>
              </a:rPr>
              <a:t>αδενοκαρκινώματος</a:t>
            </a:r>
            <a:r>
              <a:rPr lang="el-GR" sz="2400" dirty="0" smtClean="0">
                <a:solidFill>
                  <a:schemeClr val="accent1">
                    <a:lumMod val="75000"/>
                  </a:schemeClr>
                </a:solidFill>
              </a:rPr>
              <a:t>.</a:t>
            </a:r>
          </a:p>
          <a:p>
            <a:pPr>
              <a:defRPr/>
            </a:pPr>
            <a:r>
              <a:rPr lang="el-GR" sz="2400" dirty="0" smtClean="0">
                <a:solidFill>
                  <a:schemeClr val="accent1">
                    <a:lumMod val="75000"/>
                  </a:schemeClr>
                </a:solidFill>
              </a:rPr>
              <a:t>Ο </a:t>
            </a:r>
            <a:r>
              <a:rPr lang="el-GR" sz="2400" dirty="0" err="1" smtClean="0">
                <a:solidFill>
                  <a:schemeClr val="accent1">
                    <a:lumMod val="75000"/>
                  </a:schemeClr>
                </a:solidFill>
              </a:rPr>
              <a:t>μικροθηλώδης</a:t>
            </a:r>
            <a:r>
              <a:rPr lang="el-GR" sz="2400" dirty="0" smtClean="0">
                <a:solidFill>
                  <a:schemeClr val="accent1">
                    <a:lumMod val="75000"/>
                  </a:schemeClr>
                </a:solidFill>
              </a:rPr>
              <a:t> τύπος εμφανίζει δύο κύρια χαρακτηριστικά:</a:t>
            </a:r>
          </a:p>
          <a:p>
            <a:pPr lvl="1">
              <a:defRPr/>
            </a:pPr>
            <a:r>
              <a:rPr lang="el-GR" sz="2400" dirty="0" smtClean="0">
                <a:solidFill>
                  <a:schemeClr val="accent1">
                    <a:lumMod val="75000"/>
                  </a:schemeClr>
                </a:solidFill>
              </a:rPr>
              <a:t> 1. σε επιφανειακές θέσεις παρουσιάζει λεπτές </a:t>
            </a:r>
            <a:r>
              <a:rPr lang="el-GR" sz="2400" dirty="0" err="1" smtClean="0">
                <a:solidFill>
                  <a:schemeClr val="accent1">
                    <a:lumMod val="75000"/>
                  </a:schemeClr>
                </a:solidFill>
              </a:rPr>
              <a:t>θηλώδεις</a:t>
            </a:r>
            <a:r>
              <a:rPr lang="el-GR" sz="2400" dirty="0" smtClean="0">
                <a:solidFill>
                  <a:schemeClr val="accent1">
                    <a:lumMod val="75000"/>
                  </a:schemeClr>
                </a:solidFill>
              </a:rPr>
              <a:t> </a:t>
            </a:r>
            <a:r>
              <a:rPr lang="el-GR" sz="2400" dirty="0" err="1" smtClean="0">
                <a:solidFill>
                  <a:schemeClr val="accent1">
                    <a:lumMod val="75000"/>
                  </a:schemeClr>
                </a:solidFill>
              </a:rPr>
              <a:t>προσεκβολές</a:t>
            </a:r>
            <a:r>
              <a:rPr lang="el-GR" sz="2400" dirty="0" smtClean="0">
                <a:solidFill>
                  <a:schemeClr val="accent1">
                    <a:lumMod val="75000"/>
                  </a:schemeClr>
                </a:solidFill>
              </a:rPr>
              <a:t> συχνά με κεντρικό αγγειακό άξονα οι οποίες σε εγκάρσια διατομή προσλαμβάνουν σπειροειδή εικόνα,  ενώ, </a:t>
            </a:r>
          </a:p>
          <a:p>
            <a:pPr lvl="1">
              <a:defRPr/>
            </a:pPr>
            <a:r>
              <a:rPr lang="el-GR" sz="2400" dirty="0" smtClean="0">
                <a:solidFill>
                  <a:schemeClr val="accent1">
                    <a:lumMod val="75000"/>
                  </a:schemeClr>
                </a:solidFill>
              </a:rPr>
              <a:t>2. στις εν τω </a:t>
            </a:r>
            <a:r>
              <a:rPr lang="el-GR" sz="2400" dirty="0" err="1" smtClean="0">
                <a:solidFill>
                  <a:schemeClr val="accent1">
                    <a:lumMod val="75000"/>
                  </a:schemeClr>
                </a:solidFill>
              </a:rPr>
              <a:t>βάθει</a:t>
            </a:r>
            <a:r>
              <a:rPr lang="el-GR" sz="2400" dirty="0" smtClean="0">
                <a:solidFill>
                  <a:schemeClr val="accent1">
                    <a:lumMod val="75000"/>
                  </a:schemeClr>
                </a:solidFill>
              </a:rPr>
              <a:t> μοίρες αποτελείται από μικροσκοπικές </a:t>
            </a:r>
            <a:r>
              <a:rPr lang="el-GR" sz="2400" dirty="0" err="1" smtClean="0">
                <a:solidFill>
                  <a:schemeClr val="accent1">
                    <a:lumMod val="75000"/>
                  </a:schemeClr>
                </a:solidFill>
              </a:rPr>
              <a:t>φωλεές</a:t>
            </a:r>
            <a:r>
              <a:rPr lang="el-GR" sz="2400" dirty="0" smtClean="0">
                <a:solidFill>
                  <a:schemeClr val="accent1">
                    <a:lumMod val="75000"/>
                  </a:schemeClr>
                </a:solidFill>
              </a:rPr>
              <a:t> κυττάρων ή λεπτές θηλές  οι οποίες έχουν υποστεί τεχνητή συρρίκνωση (</a:t>
            </a:r>
            <a:r>
              <a:rPr lang="en-US" sz="2400" dirty="0" smtClean="0">
                <a:solidFill>
                  <a:schemeClr val="accent1">
                    <a:lumMod val="75000"/>
                  </a:schemeClr>
                </a:solidFill>
              </a:rPr>
              <a:t>retraction artifact</a:t>
            </a:r>
            <a:r>
              <a:rPr lang="el-GR" sz="2400" dirty="0" smtClean="0">
                <a:solidFill>
                  <a:schemeClr val="accent1">
                    <a:lumMod val="75000"/>
                  </a:schemeClr>
                </a:solidFill>
              </a:rPr>
              <a:t>)  δίνοντας την εντύπωση </a:t>
            </a:r>
            <a:r>
              <a:rPr lang="el-GR" sz="2400" dirty="0" err="1" smtClean="0">
                <a:solidFill>
                  <a:schemeClr val="accent1">
                    <a:lumMod val="75000"/>
                  </a:schemeClr>
                </a:solidFill>
              </a:rPr>
              <a:t>λεμφαγγειακών</a:t>
            </a:r>
            <a:r>
              <a:rPr lang="el-GR" sz="2400" dirty="0" smtClean="0">
                <a:solidFill>
                  <a:schemeClr val="accent1">
                    <a:lumMod val="75000"/>
                  </a:schemeClr>
                </a:solidFill>
              </a:rPr>
              <a:t> εμβόλων.</a:t>
            </a:r>
          </a:p>
          <a:p>
            <a:pPr>
              <a:defRPr/>
            </a:pPr>
            <a:r>
              <a:rPr lang="el-GR" sz="2400" dirty="0" smtClean="0">
                <a:solidFill>
                  <a:schemeClr val="accent1">
                    <a:lumMod val="75000"/>
                  </a:schemeClr>
                </a:solidFill>
              </a:rPr>
              <a:t>Στην πλειονότητα συνυπάρχουν </a:t>
            </a:r>
            <a:r>
              <a:rPr lang="el-GR" sz="2400" dirty="0" err="1" smtClean="0">
                <a:solidFill>
                  <a:schemeClr val="accent1">
                    <a:lumMod val="75000"/>
                  </a:schemeClr>
                </a:solidFill>
                <a:effectLst>
                  <a:outerShdw blurRad="38100" dist="38100" dir="2700000" algn="tl">
                    <a:srgbClr val="000000">
                      <a:alpha val="43137"/>
                    </a:srgbClr>
                  </a:outerShdw>
                </a:effectLst>
              </a:rPr>
              <a:t>λεμφαγγειακά</a:t>
            </a:r>
            <a:r>
              <a:rPr lang="el-GR" sz="2400" dirty="0" smtClean="0">
                <a:solidFill>
                  <a:schemeClr val="accent1">
                    <a:lumMod val="75000"/>
                  </a:schemeClr>
                </a:solidFill>
                <a:effectLst>
                  <a:outerShdw blurRad="38100" dist="38100" dir="2700000" algn="tl">
                    <a:srgbClr val="000000">
                      <a:alpha val="43137"/>
                    </a:srgbClr>
                  </a:outerShdw>
                </a:effectLst>
              </a:rPr>
              <a:t> έμβολα.</a:t>
            </a:r>
          </a:p>
          <a:p>
            <a:pPr lvl="1">
              <a:defRPr/>
            </a:pPr>
            <a:endParaRPr lang="el-GR" sz="2400" dirty="0" smtClean="0"/>
          </a:p>
          <a:p>
            <a:pPr lvl="1">
              <a:defRPr/>
            </a:pPr>
            <a:endParaRPr lang="el-GR" sz="1600" dirty="0" smtClean="0"/>
          </a:p>
          <a:p>
            <a:pPr lvl="1">
              <a:defRPr/>
            </a:pPr>
            <a:endParaRPr lang="el-GR" sz="1600" dirty="0" smtClean="0"/>
          </a:p>
          <a:p>
            <a:pPr lvl="1">
              <a:defRPr/>
            </a:pPr>
            <a:endParaRPr lang="el-GR" sz="1600" dirty="0" smtClean="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1 - Τίτλος"/>
          <p:cNvSpPr>
            <a:spLocks noGrp="1"/>
          </p:cNvSpPr>
          <p:nvPr>
            <p:ph type="title"/>
          </p:nvPr>
        </p:nvSpPr>
        <p:spPr>
          <a:xfrm>
            <a:off x="0" y="274638"/>
            <a:ext cx="9144000" cy="1066800"/>
          </a:xfrm>
        </p:spPr>
        <p:txBody>
          <a:bodyPr/>
          <a:lstStyle/>
          <a:p>
            <a:pPr eaLnBrk="1" hangingPunct="1"/>
            <a:r>
              <a:rPr lang="el-GR" sz="3600" smtClean="0">
                <a:solidFill>
                  <a:srgbClr val="C00000"/>
                </a:solidFill>
              </a:rPr>
              <a:t>Ουροθηλιακό καρκίνωμα-Μικροθηλώδης τύπος</a:t>
            </a:r>
            <a:endParaRPr lang="el-GR" sz="3600" smtClean="0"/>
          </a:p>
        </p:txBody>
      </p:sp>
      <p:pic>
        <p:nvPicPr>
          <p:cNvPr id="56323" name="Picture 2"/>
          <p:cNvPicPr>
            <a:picLocks noGrp="1" noChangeAspect="1" noChangeArrowheads="1"/>
          </p:cNvPicPr>
          <p:nvPr>
            <p:ph idx="1"/>
          </p:nvPr>
        </p:nvPicPr>
        <p:blipFill>
          <a:blip r:embed="rId3" cstate="print"/>
          <a:srcRect/>
          <a:stretch>
            <a:fillRect/>
          </a:stretch>
        </p:blipFill>
        <p:spPr>
          <a:xfrm rot="5400000">
            <a:off x="-76887" y="1957205"/>
            <a:ext cx="5049299" cy="3816424"/>
          </a:xfrm>
          <a:noFill/>
        </p:spPr>
      </p:pic>
      <p:pic>
        <p:nvPicPr>
          <p:cNvPr id="4" name="Picture 2"/>
          <p:cNvPicPr>
            <a:picLocks noChangeAspect="1" noChangeArrowheads="1"/>
          </p:cNvPicPr>
          <p:nvPr/>
        </p:nvPicPr>
        <p:blipFill>
          <a:blip r:embed="rId4" cstate="print"/>
          <a:srcRect/>
          <a:stretch>
            <a:fillRect/>
          </a:stretch>
        </p:blipFill>
        <p:spPr>
          <a:xfrm rot="16200000">
            <a:off x="4151130" y="1977661"/>
            <a:ext cx="5090211" cy="3816424"/>
          </a:xfrm>
          <a:prstGeom prst="rect">
            <a:avLst/>
          </a:prstGeom>
          <a:noFill/>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1 - Τίτλος"/>
          <p:cNvSpPr>
            <a:spLocks noGrp="1"/>
          </p:cNvSpPr>
          <p:nvPr>
            <p:ph type="title" idx="4294967295"/>
          </p:nvPr>
        </p:nvSpPr>
        <p:spPr>
          <a:xfrm>
            <a:off x="0" y="188913"/>
            <a:ext cx="9144000" cy="1152525"/>
          </a:xfrm>
        </p:spPr>
        <p:txBody>
          <a:bodyPr/>
          <a:lstStyle/>
          <a:p>
            <a:pPr eaLnBrk="1" hangingPunct="1"/>
            <a:r>
              <a:rPr lang="el-GR" sz="3600" smtClean="0">
                <a:solidFill>
                  <a:srgbClr val="C00000"/>
                </a:solidFill>
              </a:rPr>
              <a:t>Ουροθηλιακό καρκίνωμα-Μικροθηλώδης τύπος</a:t>
            </a:r>
            <a:endParaRPr lang="el-GR" sz="3600" smtClean="0"/>
          </a:p>
        </p:txBody>
      </p:sp>
      <p:pic>
        <p:nvPicPr>
          <p:cNvPr id="58371" name="Picture 5"/>
          <p:cNvPicPr>
            <a:picLocks noChangeAspect="1" noChangeArrowheads="1"/>
          </p:cNvPicPr>
          <p:nvPr/>
        </p:nvPicPr>
        <p:blipFill>
          <a:blip r:embed="rId3" cstate="print"/>
          <a:srcRect/>
          <a:stretch>
            <a:fillRect/>
          </a:stretch>
        </p:blipFill>
        <p:spPr bwMode="auto">
          <a:xfrm rot="16200000">
            <a:off x="-392826" y="1913105"/>
            <a:ext cx="5465157" cy="3888433"/>
          </a:xfrm>
          <a:prstGeom prst="rect">
            <a:avLst/>
          </a:prstGeom>
          <a:noFill/>
          <a:ln w="9525">
            <a:noFill/>
            <a:miter lim="800000"/>
            <a:headEnd/>
            <a:tailEnd/>
          </a:ln>
        </p:spPr>
      </p:pic>
      <p:pic>
        <p:nvPicPr>
          <p:cNvPr id="4" name="Picture 5"/>
          <p:cNvPicPr>
            <a:picLocks noChangeAspect="1" noChangeArrowheads="1"/>
          </p:cNvPicPr>
          <p:nvPr/>
        </p:nvPicPr>
        <p:blipFill>
          <a:blip r:embed="rId4" cstate="print"/>
          <a:srcRect/>
          <a:stretch>
            <a:fillRect/>
          </a:stretch>
        </p:blipFill>
        <p:spPr bwMode="auto">
          <a:xfrm rot="16200000">
            <a:off x="4013669" y="1971108"/>
            <a:ext cx="5437143" cy="38884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ormAutofit fontScale="90000"/>
          </a:bodyPr>
          <a:lstStyle/>
          <a:p>
            <a:pPr eaLnBrk="1" hangingPunct="1"/>
            <a:r>
              <a:rPr lang="el-GR" b="1" dirty="0" smtClean="0">
                <a:solidFill>
                  <a:schemeClr val="tx2">
                    <a:lumMod val="75000"/>
                  </a:schemeClr>
                </a:solidFill>
              </a:rPr>
              <a:t>ΜΕΤΑΠΛΑΣΕΙΣ</a:t>
            </a:r>
            <a:r>
              <a:rPr lang="el-GR" dirty="0" smtClean="0">
                <a:solidFill>
                  <a:schemeClr val="tx2">
                    <a:lumMod val="75000"/>
                  </a:schemeClr>
                </a:solidFill>
              </a:rPr>
              <a:t> ΟΥΡΟΘΗΛΙΟΥ</a:t>
            </a:r>
            <a:r>
              <a:rPr lang="en-US" dirty="0" smtClean="0">
                <a:solidFill>
                  <a:schemeClr val="tx2">
                    <a:lumMod val="75000"/>
                  </a:schemeClr>
                </a:solidFill>
              </a:rPr>
              <a:t>:</a:t>
            </a:r>
            <a:br>
              <a:rPr lang="en-US" dirty="0" smtClean="0">
                <a:solidFill>
                  <a:schemeClr val="tx2">
                    <a:lumMod val="75000"/>
                  </a:schemeClr>
                </a:solidFill>
              </a:rPr>
            </a:br>
            <a:r>
              <a:rPr lang="el-GR" dirty="0" smtClean="0">
                <a:solidFill>
                  <a:schemeClr val="tx2">
                    <a:lumMod val="75000"/>
                  </a:schemeClr>
                </a:solidFill>
              </a:rPr>
              <a:t>Α. Εντερική μετάπλαση</a:t>
            </a:r>
          </a:p>
        </p:txBody>
      </p:sp>
      <p:pic>
        <p:nvPicPr>
          <p:cNvPr id="21507" name="Picture 3" descr="2,5 Bladder_IntestinalMtpl1"/>
          <p:cNvPicPr>
            <a:picLocks noChangeAspect="1" noChangeArrowheads="1"/>
          </p:cNvPicPr>
          <p:nvPr/>
        </p:nvPicPr>
        <p:blipFill>
          <a:blip r:embed="rId2" cstate="print"/>
          <a:srcRect t="3749"/>
          <a:stretch>
            <a:fillRect/>
          </a:stretch>
        </p:blipFill>
        <p:spPr bwMode="auto">
          <a:xfrm>
            <a:off x="468313" y="1479550"/>
            <a:ext cx="8207375" cy="490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57158" y="0"/>
            <a:ext cx="3108355" cy="1357298"/>
          </a:xfrm>
        </p:spPr>
        <p:txBody>
          <a:bodyPr>
            <a:noAutofit/>
          </a:bodyPr>
          <a:lstStyle/>
          <a:p>
            <a:r>
              <a:rPr lang="en-US" sz="3200" dirty="0" smtClean="0"/>
              <a:t>M</a:t>
            </a:r>
            <a:r>
              <a:rPr lang="el-GR" sz="3200" dirty="0" err="1" smtClean="0"/>
              <a:t>ικροκυτταρικό</a:t>
            </a:r>
            <a:r>
              <a:rPr lang="el-GR" sz="3200" dirty="0" smtClean="0"/>
              <a:t> καρκίνωμα </a:t>
            </a:r>
            <a:endParaRPr lang="el-GR" sz="3200" dirty="0"/>
          </a:p>
        </p:txBody>
      </p:sp>
      <p:sp>
        <p:nvSpPr>
          <p:cNvPr id="4" name="3 - Θέση κειμένου"/>
          <p:cNvSpPr>
            <a:spLocks noGrp="1"/>
          </p:cNvSpPr>
          <p:nvPr>
            <p:ph type="body" sz="half" idx="2"/>
          </p:nvPr>
        </p:nvSpPr>
        <p:spPr>
          <a:xfrm>
            <a:off x="0" y="1435100"/>
            <a:ext cx="3465513" cy="4691063"/>
          </a:xfrm>
        </p:spPr>
        <p:txBody>
          <a:bodyPr>
            <a:noAutofit/>
          </a:bodyPr>
          <a:lstStyle/>
          <a:p>
            <a:r>
              <a:rPr lang="en-US" sz="2400" b="1" dirty="0" smtClean="0"/>
              <a:t>NSE ,</a:t>
            </a:r>
            <a:r>
              <a:rPr lang="el-GR" sz="2400" b="1" dirty="0" err="1" smtClean="0"/>
              <a:t>συναπτοφυσίνη</a:t>
            </a:r>
            <a:r>
              <a:rPr lang="el-GR" sz="2400" b="1" dirty="0" smtClean="0"/>
              <a:t> </a:t>
            </a:r>
            <a:r>
              <a:rPr lang="en-US" sz="2400" b="1" dirty="0" smtClean="0"/>
              <a:t>CD56: (+) </a:t>
            </a:r>
          </a:p>
          <a:p>
            <a:r>
              <a:rPr lang="el-GR" sz="2400" dirty="0" err="1" smtClean="0"/>
              <a:t>Χρωμογρανίνη</a:t>
            </a:r>
            <a:r>
              <a:rPr lang="el-GR" sz="2400" dirty="0" smtClean="0"/>
              <a:t> (+) στο 1/3 των περιπτώσεων </a:t>
            </a:r>
          </a:p>
          <a:p>
            <a:r>
              <a:rPr lang="en-US" sz="2400" dirty="0" smtClean="0">
                <a:effectLst>
                  <a:outerShdw blurRad="38100" dist="38100" dir="2700000" algn="tl">
                    <a:srgbClr val="000000">
                      <a:alpha val="43137"/>
                    </a:srgbClr>
                  </a:outerShdw>
                </a:effectLst>
              </a:rPr>
              <a:t>CK </a:t>
            </a:r>
            <a:r>
              <a:rPr lang="el-GR" sz="2400" dirty="0" smtClean="0">
                <a:effectLst>
                  <a:outerShdw blurRad="38100" dist="38100" dir="2700000" algn="tl">
                    <a:srgbClr val="000000">
                      <a:alpha val="43137"/>
                    </a:srgbClr>
                  </a:outerShdw>
                </a:effectLst>
              </a:rPr>
              <a:t>συνήθως (+) </a:t>
            </a:r>
            <a:r>
              <a:rPr lang="el-GR" sz="2400" dirty="0" smtClean="0"/>
              <a:t>, σπάνια (-) </a:t>
            </a:r>
            <a:r>
              <a:rPr lang="en-US" sz="2400" dirty="0" smtClean="0"/>
              <a:t>,LCA (-) .</a:t>
            </a:r>
            <a:endParaRPr lang="el-GR" sz="2400" dirty="0" smtClean="0"/>
          </a:p>
          <a:p>
            <a:endParaRPr lang="en-US" sz="2400" dirty="0" smtClean="0"/>
          </a:p>
          <a:p>
            <a:r>
              <a:rPr lang="el-GR" sz="2400" b="1" dirty="0" smtClean="0"/>
              <a:t>ΔΔ κλειδιά </a:t>
            </a:r>
          </a:p>
          <a:p>
            <a:endParaRPr lang="el-GR" sz="2400" dirty="0" smtClean="0"/>
          </a:p>
          <a:p>
            <a:r>
              <a:rPr lang="el-GR" sz="2400" dirty="0" smtClean="0"/>
              <a:t>Στο </a:t>
            </a:r>
            <a:r>
              <a:rPr lang="el-GR" sz="2400" spc="300" dirty="0" smtClean="0"/>
              <a:t>λέμφωμα</a:t>
            </a:r>
            <a:r>
              <a:rPr lang="en-US" sz="2400" dirty="0" smtClean="0"/>
              <a:t>: LCA (+) ,</a:t>
            </a:r>
            <a:endParaRPr lang="el-GR" sz="2400" dirty="0" smtClean="0"/>
          </a:p>
          <a:p>
            <a:r>
              <a:rPr lang="en-US" sz="2400" dirty="0" smtClean="0"/>
              <a:t>CK ,</a:t>
            </a:r>
            <a:r>
              <a:rPr lang="el-GR" sz="2400" dirty="0" err="1" smtClean="0"/>
              <a:t>συναπτοφυσίνη</a:t>
            </a:r>
            <a:r>
              <a:rPr lang="el-GR" sz="2400" dirty="0" smtClean="0"/>
              <a:t> &amp; </a:t>
            </a:r>
            <a:r>
              <a:rPr lang="el-GR" sz="2400" dirty="0" err="1" smtClean="0"/>
              <a:t>χρωμογρανίνη</a:t>
            </a:r>
            <a:r>
              <a:rPr lang="el-GR" sz="2400" dirty="0" smtClean="0"/>
              <a:t> </a:t>
            </a:r>
            <a:r>
              <a:rPr lang="en-US" sz="2400" dirty="0" smtClean="0"/>
              <a:t>:</a:t>
            </a:r>
            <a:r>
              <a:rPr lang="el-GR" sz="2400" dirty="0" smtClean="0"/>
              <a:t>(-) </a:t>
            </a:r>
            <a:endParaRPr lang="el-GR" sz="2400" dirty="0"/>
          </a:p>
        </p:txBody>
      </p:sp>
      <p:pic>
        <p:nvPicPr>
          <p:cNvPr id="26626" name="Picture 2" descr="http://www.webpathology.com/slides/slides/Bladder_SmallCellCa3.jpg"/>
          <p:cNvPicPr>
            <a:picLocks noChangeAspect="1" noChangeArrowheads="1"/>
          </p:cNvPicPr>
          <p:nvPr/>
        </p:nvPicPr>
        <p:blipFill>
          <a:blip r:embed="rId2" cstate="print"/>
          <a:srcRect/>
          <a:stretch>
            <a:fillRect/>
          </a:stretch>
        </p:blipFill>
        <p:spPr bwMode="auto">
          <a:xfrm rot="5400000">
            <a:off x="2450246" y="792943"/>
            <a:ext cx="8058256" cy="6043694"/>
          </a:xfrm>
          <a:prstGeom prst="rect">
            <a:avLst/>
          </a:prstGeom>
          <a:noFill/>
        </p:spPr>
      </p:pic>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5" descr="006034C"/>
          <p:cNvPicPr>
            <a:picLocks noChangeAspect="1" noChangeArrowheads="1"/>
          </p:cNvPicPr>
          <p:nvPr/>
        </p:nvPicPr>
        <p:blipFill>
          <a:blip r:embed="rId2" cstate="print"/>
          <a:srcRect/>
          <a:stretch>
            <a:fillRect/>
          </a:stretch>
        </p:blipFill>
        <p:spPr bwMode="auto">
          <a:xfrm>
            <a:off x="0" y="0"/>
            <a:ext cx="5292725" cy="3933825"/>
          </a:xfrm>
          <a:prstGeom prst="rect">
            <a:avLst/>
          </a:prstGeom>
          <a:noFill/>
          <a:ln w="9525">
            <a:noFill/>
            <a:miter lim="800000"/>
            <a:headEnd/>
            <a:tailEnd/>
          </a:ln>
        </p:spPr>
      </p:pic>
      <p:pic>
        <p:nvPicPr>
          <p:cNvPr id="59395" name="Picture 6" descr="006034D"/>
          <p:cNvPicPr>
            <a:picLocks noChangeAspect="1" noChangeArrowheads="1"/>
          </p:cNvPicPr>
          <p:nvPr/>
        </p:nvPicPr>
        <p:blipFill>
          <a:blip r:embed="rId3" cstate="print"/>
          <a:srcRect/>
          <a:stretch>
            <a:fillRect/>
          </a:stretch>
        </p:blipFill>
        <p:spPr bwMode="auto">
          <a:xfrm>
            <a:off x="4356100" y="2852738"/>
            <a:ext cx="4787900" cy="4005262"/>
          </a:xfrm>
          <a:prstGeom prst="rect">
            <a:avLst/>
          </a:prstGeom>
          <a:noFill/>
          <a:ln w="9525">
            <a:noFill/>
            <a:miter lim="800000"/>
            <a:headEnd/>
            <a:tailEnd/>
          </a:ln>
        </p:spPr>
      </p:pic>
      <p:sp>
        <p:nvSpPr>
          <p:cNvPr id="59396" name="Text Box 8"/>
          <p:cNvSpPr txBox="1">
            <a:spLocks noChangeArrowheads="1"/>
          </p:cNvSpPr>
          <p:nvPr/>
        </p:nvSpPr>
        <p:spPr bwMode="auto">
          <a:xfrm>
            <a:off x="376238" y="4405313"/>
            <a:ext cx="3619500" cy="1373187"/>
          </a:xfrm>
          <a:prstGeom prst="rect">
            <a:avLst/>
          </a:prstGeom>
          <a:noFill/>
          <a:ln w="9525">
            <a:noFill/>
            <a:miter lim="800000"/>
            <a:headEnd/>
            <a:tailEnd/>
          </a:ln>
        </p:spPr>
        <p:txBody>
          <a:bodyPr>
            <a:spAutoFit/>
          </a:bodyPr>
          <a:lstStyle/>
          <a:p>
            <a:r>
              <a:rPr lang="el-GR" sz="2800" b="1" dirty="0">
                <a:solidFill>
                  <a:schemeClr val="tx2">
                    <a:lumMod val="75000"/>
                  </a:schemeClr>
                </a:solidFill>
              </a:rPr>
              <a:t>Καρκίνωμα που μοιάζει με </a:t>
            </a:r>
          </a:p>
          <a:p>
            <a:r>
              <a:rPr lang="el-GR" sz="2800" b="1" dirty="0" err="1">
                <a:solidFill>
                  <a:schemeClr val="tx2">
                    <a:lumMod val="75000"/>
                  </a:schemeClr>
                </a:solidFill>
              </a:rPr>
              <a:t>λεμφοεπιθηλίωμα</a:t>
            </a:r>
            <a:endParaRPr lang="el-GR" sz="2800" b="1" dirty="0">
              <a:solidFill>
                <a:schemeClr val="tx2">
                  <a:lumMod val="75000"/>
                </a:schemeClr>
              </a:solidFill>
            </a:endParaRPr>
          </a:p>
        </p:txBody>
      </p:sp>
      <p:sp>
        <p:nvSpPr>
          <p:cNvPr id="59397" name="Text Box 9"/>
          <p:cNvSpPr txBox="1">
            <a:spLocks noChangeArrowheads="1"/>
          </p:cNvSpPr>
          <p:nvPr/>
        </p:nvSpPr>
        <p:spPr bwMode="auto">
          <a:xfrm>
            <a:off x="5795963" y="2133600"/>
            <a:ext cx="2521909" cy="461665"/>
          </a:xfrm>
          <a:prstGeom prst="rect">
            <a:avLst/>
          </a:prstGeom>
          <a:noFill/>
          <a:ln w="9525">
            <a:noFill/>
            <a:miter lim="800000"/>
            <a:headEnd/>
            <a:tailEnd/>
          </a:ln>
        </p:spPr>
        <p:txBody>
          <a:bodyPr wrap="none">
            <a:spAutoFit/>
          </a:bodyPr>
          <a:lstStyle/>
          <a:p>
            <a:r>
              <a:rPr lang="el-GR" sz="2400" b="1" dirty="0">
                <a:solidFill>
                  <a:schemeClr val="tx2">
                    <a:lumMod val="75000"/>
                  </a:schemeClr>
                </a:solidFill>
              </a:rPr>
              <a:t>Κερατίνη ΑΕ1/ΑΕ3</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descr="006038A"/>
          <p:cNvPicPr>
            <a:picLocks noGrp="1" noChangeAspect="1" noChangeArrowheads="1"/>
          </p:cNvPicPr>
          <p:nvPr>
            <p:ph type="body" idx="1"/>
          </p:nvPr>
        </p:nvPicPr>
        <p:blipFill>
          <a:blip r:embed="rId2" cstate="print"/>
          <a:srcRect/>
          <a:stretch>
            <a:fillRect/>
          </a:stretch>
        </p:blipFill>
        <p:spPr>
          <a:xfrm rot="5400000">
            <a:off x="-900637" y="476701"/>
            <a:ext cx="5904714" cy="4464495"/>
          </a:xfrm>
        </p:spPr>
      </p:pic>
      <p:pic>
        <p:nvPicPr>
          <p:cNvPr id="60419" name="Picture 5" descr="006038B"/>
          <p:cNvPicPr>
            <a:picLocks noChangeAspect="1" noChangeArrowheads="1"/>
          </p:cNvPicPr>
          <p:nvPr/>
        </p:nvPicPr>
        <p:blipFill>
          <a:blip r:embed="rId3" cstate="print"/>
          <a:srcRect/>
          <a:stretch>
            <a:fillRect/>
          </a:stretch>
        </p:blipFill>
        <p:spPr bwMode="auto">
          <a:xfrm rot="16200000">
            <a:off x="4523446" y="696628"/>
            <a:ext cx="5661248" cy="4267993"/>
          </a:xfrm>
          <a:prstGeom prst="rect">
            <a:avLst/>
          </a:prstGeom>
          <a:noFill/>
          <a:ln w="9525">
            <a:noFill/>
            <a:miter lim="800000"/>
            <a:headEnd/>
            <a:tailEnd/>
          </a:ln>
        </p:spPr>
      </p:pic>
      <p:sp>
        <p:nvSpPr>
          <p:cNvPr id="60420" name="Text Box 6"/>
          <p:cNvSpPr txBox="1">
            <a:spLocks noChangeArrowheads="1"/>
          </p:cNvSpPr>
          <p:nvPr/>
        </p:nvSpPr>
        <p:spPr bwMode="auto">
          <a:xfrm>
            <a:off x="0" y="5877272"/>
            <a:ext cx="9144000" cy="830997"/>
          </a:xfrm>
          <a:prstGeom prst="rect">
            <a:avLst/>
          </a:prstGeom>
          <a:noFill/>
          <a:ln w="9525">
            <a:noFill/>
            <a:miter lim="800000"/>
            <a:headEnd/>
            <a:tailEnd/>
          </a:ln>
        </p:spPr>
        <p:txBody>
          <a:bodyPr wrap="square">
            <a:spAutoFit/>
          </a:bodyPr>
          <a:lstStyle/>
          <a:p>
            <a:pPr algn="ctr"/>
            <a:r>
              <a:rPr lang="el-GR" sz="2400" b="1" dirty="0" err="1">
                <a:solidFill>
                  <a:schemeClr val="tx2">
                    <a:lumMod val="75000"/>
                  </a:schemeClr>
                </a:solidFill>
              </a:rPr>
              <a:t>Ουροθηλιακό</a:t>
            </a:r>
            <a:r>
              <a:rPr lang="el-GR" sz="2400" b="1" dirty="0">
                <a:solidFill>
                  <a:schemeClr val="tx2">
                    <a:lumMod val="75000"/>
                  </a:schemeClr>
                </a:solidFill>
              </a:rPr>
              <a:t> καρκίνωμα με</a:t>
            </a:r>
          </a:p>
          <a:p>
            <a:pPr algn="ctr"/>
            <a:r>
              <a:rPr lang="el-GR" sz="2400" b="1" dirty="0" err="1" smtClean="0">
                <a:solidFill>
                  <a:schemeClr val="tx2">
                    <a:lumMod val="75000"/>
                  </a:schemeClr>
                </a:solidFill>
              </a:rPr>
              <a:t>συγκυτιοτροφοβλαστικά</a:t>
            </a:r>
            <a:r>
              <a:rPr lang="el-GR" sz="2400" b="1" dirty="0" smtClean="0">
                <a:solidFill>
                  <a:schemeClr val="tx2">
                    <a:lumMod val="75000"/>
                  </a:schemeClr>
                </a:solidFill>
              </a:rPr>
              <a:t> </a:t>
            </a:r>
            <a:r>
              <a:rPr lang="el-GR" sz="2400" b="1" dirty="0" err="1" smtClean="0">
                <a:solidFill>
                  <a:schemeClr val="tx2">
                    <a:lumMod val="75000"/>
                  </a:schemeClr>
                </a:solidFill>
              </a:rPr>
              <a:t>γιγαντοκύτταρα</a:t>
            </a:r>
            <a:r>
              <a:rPr lang="el-GR" sz="2400" b="1" dirty="0" smtClean="0">
                <a:solidFill>
                  <a:schemeClr val="tx2">
                    <a:lumMod val="75000"/>
                  </a:schemeClr>
                </a:solidFill>
              </a:rPr>
              <a:t>.</a:t>
            </a:r>
            <a:endParaRPr lang="el-GR" sz="2400" b="1" dirty="0">
              <a:solidFill>
                <a:schemeClr val="tx2">
                  <a:lumMod val="75000"/>
                </a:schemeClr>
              </a:solidFill>
            </a:endParaRP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42900"/>
            <a:ext cx="3714744" cy="1142984"/>
          </a:xfrm>
        </p:spPr>
        <p:txBody>
          <a:bodyPr>
            <a:normAutofit/>
          </a:bodyPr>
          <a:lstStyle/>
          <a:p>
            <a:r>
              <a:rPr lang="el-GR" dirty="0" err="1" smtClean="0"/>
              <a:t>Καρκινοσάρκωμα</a:t>
            </a:r>
            <a:r>
              <a:rPr lang="en-US" dirty="0" smtClean="0"/>
              <a:t> - </a:t>
            </a:r>
            <a:br>
              <a:rPr lang="en-US" dirty="0" smtClean="0"/>
            </a:br>
            <a:r>
              <a:rPr lang="el-GR" dirty="0" err="1" smtClean="0"/>
              <a:t>Σαρκωματοειδές</a:t>
            </a:r>
            <a:r>
              <a:rPr lang="el-GR" dirty="0" smtClean="0"/>
              <a:t> καρκίνωμα με ή </a:t>
            </a:r>
            <a:r>
              <a:rPr lang="en-US" dirty="0" smtClean="0"/>
              <a:t>/</a:t>
            </a:r>
            <a:r>
              <a:rPr lang="el-GR" dirty="0" smtClean="0"/>
              <a:t>χωρίς </a:t>
            </a:r>
            <a:r>
              <a:rPr lang="el-GR" dirty="0" err="1" smtClean="0"/>
              <a:t>ετερόλογα</a:t>
            </a:r>
            <a:r>
              <a:rPr lang="en-US" dirty="0" smtClean="0"/>
              <a:t> </a:t>
            </a:r>
            <a:r>
              <a:rPr lang="el-GR" dirty="0" smtClean="0"/>
              <a:t>στοιχεία</a:t>
            </a:r>
            <a:endParaRPr lang="el-GR" dirty="0"/>
          </a:p>
        </p:txBody>
      </p:sp>
      <p:sp>
        <p:nvSpPr>
          <p:cNvPr id="4" name="3 - Θέση κειμένου"/>
          <p:cNvSpPr>
            <a:spLocks noGrp="1"/>
          </p:cNvSpPr>
          <p:nvPr>
            <p:ph type="body" sz="half" idx="2"/>
          </p:nvPr>
        </p:nvSpPr>
        <p:spPr>
          <a:xfrm>
            <a:off x="0" y="1214422"/>
            <a:ext cx="3465513" cy="5643578"/>
          </a:xfrm>
        </p:spPr>
        <p:txBody>
          <a:bodyPr>
            <a:normAutofit lnSpcReduction="10000"/>
          </a:bodyPr>
          <a:lstStyle/>
          <a:p>
            <a:r>
              <a:rPr lang="en-US" sz="1600" b="1" dirty="0" smtClean="0"/>
              <a:t>CK </a:t>
            </a:r>
            <a:r>
              <a:rPr lang="el-GR" sz="1600" b="1" dirty="0" smtClean="0"/>
              <a:t>χαμηλού Μ.Β. (+) </a:t>
            </a:r>
            <a:r>
              <a:rPr lang="el-GR" sz="1600" dirty="0" smtClean="0">
                <a:effectLst>
                  <a:outerShdw blurRad="38100" dist="38100" dir="2700000" algn="tl">
                    <a:srgbClr val="000000">
                      <a:alpha val="43137"/>
                    </a:srgbClr>
                  </a:outerShdw>
                </a:effectLst>
              </a:rPr>
              <a:t>στο επιθηλιακό συστατικό</a:t>
            </a:r>
            <a:r>
              <a:rPr lang="el-GR" sz="1600" dirty="0" smtClean="0"/>
              <a:t> , με πιθανή  κάποιου βαθμού έκφραση στο </a:t>
            </a:r>
            <a:r>
              <a:rPr lang="el-GR" sz="1600" dirty="0" err="1" smtClean="0"/>
              <a:t>μεσεγχυματικό</a:t>
            </a:r>
            <a:r>
              <a:rPr lang="el-GR" sz="1600" dirty="0" smtClean="0"/>
              <a:t> συστατικό.</a:t>
            </a:r>
          </a:p>
          <a:p>
            <a:r>
              <a:rPr lang="el-GR" sz="1600" dirty="0" smtClean="0"/>
              <a:t>ΕΜΑ πιθανώς (+) αλλά λιγότερο συχνά από τη </a:t>
            </a:r>
            <a:r>
              <a:rPr lang="en-US" sz="1600" dirty="0" smtClean="0"/>
              <a:t>CK.</a:t>
            </a:r>
          </a:p>
          <a:p>
            <a:r>
              <a:rPr lang="el-GR" sz="1600" dirty="0" err="1" smtClean="0">
                <a:effectLst>
                  <a:outerShdw blurRad="38100" dist="38100" dir="2700000" algn="tl">
                    <a:srgbClr val="000000">
                      <a:alpha val="43137"/>
                    </a:srgbClr>
                  </a:outerShdw>
                </a:effectLst>
              </a:rPr>
              <a:t>Βιμεντίνη</a:t>
            </a:r>
            <a:r>
              <a:rPr lang="el-GR" sz="1600" dirty="0" smtClean="0">
                <a:effectLst>
                  <a:outerShdw blurRad="38100" dist="38100" dir="2700000" algn="tl">
                    <a:srgbClr val="000000">
                      <a:alpha val="43137"/>
                    </a:srgbClr>
                  </a:outerShdw>
                </a:effectLst>
              </a:rPr>
              <a:t> (+) στο </a:t>
            </a:r>
            <a:r>
              <a:rPr lang="el-GR" sz="1600" dirty="0" err="1" smtClean="0">
                <a:effectLst>
                  <a:outerShdw blurRad="38100" dist="38100" dir="2700000" algn="tl">
                    <a:srgbClr val="000000">
                      <a:alpha val="43137"/>
                    </a:srgbClr>
                  </a:outerShdw>
                </a:effectLst>
              </a:rPr>
              <a:t>μεσεγχυματικό</a:t>
            </a:r>
            <a:r>
              <a:rPr lang="el-GR" sz="1600" dirty="0" smtClean="0">
                <a:effectLst>
                  <a:outerShdw blurRad="38100" dist="38100" dir="2700000" algn="tl">
                    <a:srgbClr val="000000">
                      <a:alpha val="43137"/>
                    </a:srgbClr>
                  </a:outerShdw>
                </a:effectLst>
              </a:rPr>
              <a:t> συστατικό.</a:t>
            </a:r>
          </a:p>
          <a:p>
            <a:r>
              <a:rPr lang="en-US" sz="1600" dirty="0" smtClean="0"/>
              <a:t>SMA </a:t>
            </a:r>
            <a:r>
              <a:rPr lang="el-GR" sz="1600" dirty="0" smtClean="0"/>
              <a:t>εκφραζόμενη σε περιοχές διαφοροποίησης προς λείο ή γραμμωτό μυ.</a:t>
            </a:r>
          </a:p>
          <a:p>
            <a:endParaRPr lang="el-GR" sz="1600" dirty="0" smtClean="0"/>
          </a:p>
          <a:p>
            <a:endParaRPr lang="en-US" sz="1600" b="1" dirty="0" smtClean="0"/>
          </a:p>
          <a:p>
            <a:r>
              <a:rPr lang="el-GR" sz="1600" b="1" dirty="0" smtClean="0"/>
              <a:t>ΔΔ κλειδιά </a:t>
            </a:r>
          </a:p>
          <a:p>
            <a:endParaRPr lang="el-GR" sz="1600" dirty="0" smtClean="0"/>
          </a:p>
          <a:p>
            <a:r>
              <a:rPr lang="el-GR" sz="1600" dirty="0" smtClean="0"/>
              <a:t>Στο  </a:t>
            </a:r>
            <a:r>
              <a:rPr lang="el-GR" sz="1600" spc="300" dirty="0" err="1" smtClean="0"/>
              <a:t>ουροθηλιακό</a:t>
            </a:r>
            <a:r>
              <a:rPr lang="el-GR" sz="1600" spc="300" dirty="0" smtClean="0"/>
              <a:t> καρκίνωμα </a:t>
            </a:r>
            <a:r>
              <a:rPr lang="el-GR" sz="1600" dirty="0" smtClean="0">
                <a:effectLst>
                  <a:outerShdw blurRad="38100" dist="38100" dir="2700000" algn="tl">
                    <a:srgbClr val="000000">
                      <a:alpha val="43137"/>
                    </a:srgbClr>
                  </a:outerShdw>
                </a:effectLst>
              </a:rPr>
              <a:t>δεν </a:t>
            </a:r>
            <a:r>
              <a:rPr lang="el-GR" sz="1600" dirty="0" smtClean="0"/>
              <a:t>αναμένεται έκφραση </a:t>
            </a:r>
            <a:r>
              <a:rPr lang="el-GR" sz="1600" dirty="0" err="1" smtClean="0"/>
              <a:t>βιμεντίνης</a:t>
            </a:r>
            <a:r>
              <a:rPr lang="el-GR" sz="1600" dirty="0" smtClean="0"/>
              <a:t>.</a:t>
            </a:r>
          </a:p>
          <a:p>
            <a:endParaRPr lang="el-GR" sz="1600" dirty="0" smtClean="0"/>
          </a:p>
          <a:p>
            <a:r>
              <a:rPr lang="el-GR" sz="1600" dirty="0" smtClean="0"/>
              <a:t>Στους </a:t>
            </a:r>
            <a:r>
              <a:rPr lang="el-GR" sz="1600" spc="300" dirty="0" smtClean="0"/>
              <a:t>κακοήθεις </a:t>
            </a:r>
            <a:r>
              <a:rPr lang="el-GR" sz="1600" spc="300" dirty="0" err="1" smtClean="0"/>
              <a:t>ατρακτοκυτταρικούς</a:t>
            </a:r>
            <a:r>
              <a:rPr lang="el-GR" sz="1600" spc="300" dirty="0" smtClean="0"/>
              <a:t> όγκους </a:t>
            </a:r>
            <a:r>
              <a:rPr lang="el-GR" sz="1600" dirty="0" smtClean="0"/>
              <a:t>συμπεριλαμβανομένου του </a:t>
            </a:r>
            <a:r>
              <a:rPr lang="el-GR" sz="1600" dirty="0" err="1" smtClean="0"/>
              <a:t>λειομυοσαρκώματος</a:t>
            </a:r>
            <a:r>
              <a:rPr lang="en-US" sz="1600" dirty="0" smtClean="0"/>
              <a:t>: </a:t>
            </a:r>
            <a:r>
              <a:rPr lang="en-US" sz="1600" dirty="0" smtClean="0">
                <a:effectLst>
                  <a:outerShdw blurRad="38100" dist="38100" dir="2700000" algn="tl">
                    <a:srgbClr val="000000">
                      <a:alpha val="43137"/>
                    </a:srgbClr>
                  </a:outerShdw>
                </a:effectLst>
              </a:rPr>
              <a:t>CK (-) </a:t>
            </a:r>
            <a:r>
              <a:rPr lang="en-US" sz="1600" dirty="0" smtClean="0"/>
              <a:t>, EMA (-) </a:t>
            </a:r>
            <a:endParaRPr lang="el-GR" sz="1600" dirty="0"/>
          </a:p>
        </p:txBody>
      </p:sp>
      <p:pic>
        <p:nvPicPr>
          <p:cNvPr id="23554" name="Picture 2" descr="http://www.webpathology.com/slides/slides/Bladder_Sarcomatoid%20Urothelial%20Ca.jpg"/>
          <p:cNvPicPr>
            <a:picLocks noChangeAspect="1" noChangeArrowheads="1"/>
          </p:cNvPicPr>
          <p:nvPr/>
        </p:nvPicPr>
        <p:blipFill>
          <a:blip r:embed="rId2" cstate="print"/>
          <a:srcRect/>
          <a:stretch>
            <a:fillRect/>
          </a:stretch>
        </p:blipFill>
        <p:spPr bwMode="auto">
          <a:xfrm rot="16200000">
            <a:off x="2476492" y="881039"/>
            <a:ext cx="7620008" cy="5715008"/>
          </a:xfrm>
          <a:prstGeom prst="rect">
            <a:avLst/>
          </a:prstGeom>
          <a:noFill/>
        </p:spPr>
      </p:pic>
    </p:spTree>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 Τίτλος"/>
          <p:cNvSpPr>
            <a:spLocks noGrp="1"/>
          </p:cNvSpPr>
          <p:nvPr>
            <p:ph type="title"/>
          </p:nvPr>
        </p:nvSpPr>
        <p:spPr>
          <a:xfrm>
            <a:off x="457200" y="-171400"/>
            <a:ext cx="8229600" cy="1368152"/>
          </a:xfrm>
        </p:spPr>
        <p:txBody>
          <a:bodyPr>
            <a:normAutofit/>
          </a:bodyPr>
          <a:lstStyle/>
          <a:p>
            <a:r>
              <a:rPr lang="el-GR" sz="3600" b="1" u="sng" dirty="0" err="1" smtClean="0">
                <a:solidFill>
                  <a:srgbClr val="C00000"/>
                </a:solidFill>
              </a:rPr>
              <a:t>Ουροθηλιακό</a:t>
            </a:r>
            <a:r>
              <a:rPr lang="el-GR" sz="3600" dirty="0" smtClean="0">
                <a:solidFill>
                  <a:srgbClr val="C00000"/>
                </a:solidFill>
              </a:rPr>
              <a:t> καρκίνωμα </a:t>
            </a:r>
            <a:br>
              <a:rPr lang="el-GR" sz="3600" dirty="0" smtClean="0">
                <a:solidFill>
                  <a:srgbClr val="C00000"/>
                </a:solidFill>
              </a:rPr>
            </a:br>
            <a:r>
              <a:rPr lang="el-GR" sz="3600" dirty="0" smtClean="0">
                <a:solidFill>
                  <a:srgbClr val="C00000"/>
                </a:solidFill>
              </a:rPr>
              <a:t>με ακανθώδη (πλακώδη) διαφοροποίηση</a:t>
            </a:r>
            <a:endParaRPr lang="el-GR" sz="3600" dirty="0" smtClean="0"/>
          </a:p>
        </p:txBody>
      </p:sp>
      <p:sp>
        <p:nvSpPr>
          <p:cNvPr id="39939" name="2 - Θέση περιεχομένου"/>
          <p:cNvSpPr>
            <a:spLocks noGrp="1"/>
          </p:cNvSpPr>
          <p:nvPr>
            <p:ph idx="1"/>
          </p:nvPr>
        </p:nvSpPr>
        <p:spPr>
          <a:xfrm>
            <a:off x="179388" y="1052736"/>
            <a:ext cx="8964612" cy="5805264"/>
          </a:xfrm>
        </p:spPr>
        <p:txBody>
          <a:bodyPr>
            <a:normAutofit/>
          </a:bodyPr>
          <a:lstStyle/>
          <a:p>
            <a:pPr marL="609600" indent="-609600">
              <a:buSzPct val="145000"/>
              <a:buFontTx/>
              <a:buChar char="•"/>
            </a:pPr>
            <a:r>
              <a:rPr lang="el-GR" altLang="ko-KR" sz="1800" dirty="0" smtClean="0">
                <a:solidFill>
                  <a:schemeClr val="tx2"/>
                </a:solidFill>
                <a:effectLst>
                  <a:outerShdw blurRad="38100" dist="38100" dir="2700000" algn="tl">
                    <a:srgbClr val="000000">
                      <a:alpha val="43137"/>
                    </a:srgbClr>
                  </a:outerShdw>
                </a:effectLst>
              </a:rPr>
              <a:t>Ανευρίσκεται σε ~ 21% των </a:t>
            </a:r>
            <a:r>
              <a:rPr lang="el-GR" altLang="ko-KR" sz="1800" dirty="0" err="1" smtClean="0">
                <a:solidFill>
                  <a:schemeClr val="tx2"/>
                </a:solidFill>
                <a:effectLst>
                  <a:outerShdw blurRad="38100" dist="38100" dir="2700000" algn="tl">
                    <a:srgbClr val="000000">
                      <a:alpha val="43137"/>
                    </a:srgbClr>
                  </a:outerShdw>
                </a:effectLst>
              </a:rPr>
              <a:t>ουροθηλιακών</a:t>
            </a:r>
            <a:r>
              <a:rPr lang="el-GR" altLang="ko-KR" sz="1800" dirty="0" smtClean="0">
                <a:solidFill>
                  <a:schemeClr val="tx2"/>
                </a:solidFill>
                <a:effectLst>
                  <a:outerShdw blurRad="38100" dist="38100" dir="2700000" algn="tl">
                    <a:srgbClr val="000000">
                      <a:alpha val="43137"/>
                    </a:srgbClr>
                  </a:outerShdw>
                </a:effectLst>
              </a:rPr>
              <a:t> καρκινωμάτων της ουροδόχου κύστης και σε~ 44%  των </a:t>
            </a:r>
            <a:r>
              <a:rPr lang="el-GR" altLang="ko-KR" sz="1800" dirty="0" err="1" smtClean="0">
                <a:solidFill>
                  <a:schemeClr val="tx2"/>
                </a:solidFill>
                <a:effectLst>
                  <a:outerShdw blurRad="38100" dist="38100" dir="2700000" algn="tl">
                    <a:srgbClr val="000000">
                      <a:alpha val="43137"/>
                    </a:srgbClr>
                  </a:outerShdw>
                </a:effectLst>
              </a:rPr>
              <a:t>ουροθηλιακών</a:t>
            </a:r>
            <a:r>
              <a:rPr lang="el-GR" altLang="ko-KR" sz="1800" dirty="0" smtClean="0">
                <a:solidFill>
                  <a:schemeClr val="tx2"/>
                </a:solidFill>
                <a:effectLst>
                  <a:outerShdw blurRad="38100" dist="38100" dir="2700000" algn="tl">
                    <a:srgbClr val="000000">
                      <a:alpha val="43137"/>
                    </a:srgbClr>
                  </a:outerShdw>
                </a:effectLst>
              </a:rPr>
              <a:t> καρκινωμάτων της νεφρικής πυέλου</a:t>
            </a:r>
            <a:r>
              <a:rPr lang="en-US" sz="1800" dirty="0" smtClean="0">
                <a:solidFill>
                  <a:schemeClr val="tx2"/>
                </a:solidFill>
                <a:effectLst>
                  <a:outerShdw blurRad="38100" dist="38100" dir="2700000" algn="tl">
                    <a:srgbClr val="000000">
                      <a:alpha val="43137"/>
                    </a:srgbClr>
                  </a:outerShdw>
                </a:effectLst>
              </a:rPr>
              <a:t>(</a:t>
            </a:r>
            <a:r>
              <a:rPr lang="en-US" sz="1800" b="1" dirty="0" smtClean="0">
                <a:solidFill>
                  <a:schemeClr val="tx2"/>
                </a:solidFill>
                <a:effectLst>
                  <a:outerShdw blurRad="38100" dist="38100" dir="2700000" algn="tl">
                    <a:srgbClr val="000000">
                      <a:alpha val="43137"/>
                    </a:srgbClr>
                  </a:outerShdw>
                </a:effectLst>
                <a:hlinkClick r:id="rId2" tooltip="Archives of pathology &amp; laboratory medicine."/>
              </a:rPr>
              <a:t>Arch </a:t>
            </a:r>
            <a:r>
              <a:rPr lang="en-US" sz="1800" b="1" dirty="0" err="1" smtClean="0">
                <a:solidFill>
                  <a:schemeClr val="tx2"/>
                </a:solidFill>
                <a:effectLst>
                  <a:outerShdw blurRad="38100" dist="38100" dir="2700000" algn="tl">
                    <a:srgbClr val="000000">
                      <a:alpha val="43137"/>
                    </a:srgbClr>
                  </a:outerShdw>
                </a:effectLst>
                <a:hlinkClick r:id="rId2" tooltip="Archives of pathology &amp; laboratory medicine."/>
              </a:rPr>
              <a:t>Pathol</a:t>
            </a:r>
            <a:r>
              <a:rPr lang="en-US" sz="1800" b="1" dirty="0" smtClean="0">
                <a:solidFill>
                  <a:schemeClr val="tx2"/>
                </a:solidFill>
                <a:effectLst>
                  <a:outerShdw blurRad="38100" dist="38100" dir="2700000" algn="tl">
                    <a:srgbClr val="000000">
                      <a:alpha val="43137"/>
                    </a:srgbClr>
                  </a:outerShdw>
                </a:effectLst>
                <a:hlinkClick r:id="rId2" tooltip="Archives of pathology &amp; laboratory medicine."/>
              </a:rPr>
              <a:t> Lab Med 2007;131:1244</a:t>
            </a:r>
            <a:r>
              <a:rPr lang="en-US" sz="1800" dirty="0" smtClean="0">
                <a:solidFill>
                  <a:schemeClr val="tx2"/>
                </a:solidFill>
                <a:effectLst>
                  <a:outerShdw blurRad="38100" dist="38100" dir="2700000" algn="tl">
                    <a:srgbClr val="000000">
                      <a:alpha val="43137"/>
                    </a:srgbClr>
                  </a:outerShdw>
                </a:effectLst>
                <a:hlinkClick r:id="rId2" tooltip="Archives of pathology &amp; laboratory medicine."/>
              </a:rPr>
              <a:t>)</a:t>
            </a:r>
            <a:endParaRPr lang="el-GR" altLang="ko-KR" sz="1800" dirty="0" smtClean="0">
              <a:solidFill>
                <a:schemeClr val="tx2"/>
              </a:solidFill>
              <a:effectLst>
                <a:outerShdw blurRad="38100" dist="38100" dir="2700000" algn="tl">
                  <a:srgbClr val="000000">
                    <a:alpha val="43137"/>
                  </a:srgbClr>
                </a:outerShdw>
              </a:effectLst>
            </a:endParaRPr>
          </a:p>
          <a:p>
            <a:pPr marL="609600" indent="-609600">
              <a:buSzPct val="145000"/>
              <a:buFontTx/>
              <a:buChar char="•"/>
            </a:pPr>
            <a:r>
              <a:rPr lang="el-GR" sz="1800" spc="300" dirty="0" smtClean="0">
                <a:solidFill>
                  <a:schemeClr val="tx2"/>
                </a:solidFill>
                <a:effectLst>
                  <a:outerShdw blurRad="38100" dist="38100" dir="2700000" algn="tl">
                    <a:srgbClr val="000000">
                      <a:alpha val="43137"/>
                    </a:srgbClr>
                  </a:outerShdw>
                </a:effectLst>
              </a:rPr>
              <a:t>Συνοδεύει</a:t>
            </a:r>
            <a:r>
              <a:rPr lang="el-GR" sz="1800" dirty="0" smtClean="0">
                <a:solidFill>
                  <a:schemeClr val="tx2"/>
                </a:solidFill>
                <a:effectLst>
                  <a:outerShdw blurRad="38100" dist="38100" dir="2700000" algn="tl">
                    <a:srgbClr val="000000">
                      <a:alpha val="43137"/>
                    </a:srgbClr>
                  </a:outerShdw>
                </a:effectLst>
              </a:rPr>
              <a:t> </a:t>
            </a:r>
            <a:r>
              <a:rPr lang="el-GR" sz="1800" b="1" dirty="0" smtClean="0">
                <a:solidFill>
                  <a:schemeClr val="tx2"/>
                </a:solidFill>
                <a:effectLst>
                  <a:outerShdw blurRad="38100" dist="38100" dir="2700000" algn="tl">
                    <a:srgbClr val="000000">
                      <a:alpha val="43137"/>
                    </a:srgbClr>
                  </a:outerShdw>
                </a:effectLst>
              </a:rPr>
              <a:t>υψηλής κακοηθείας </a:t>
            </a:r>
            <a:r>
              <a:rPr lang="el-GR" sz="1800" dirty="0" err="1" smtClean="0">
                <a:solidFill>
                  <a:schemeClr val="tx2"/>
                </a:solidFill>
                <a:effectLst>
                  <a:outerShdw blurRad="38100" dist="38100" dir="2700000" algn="tl">
                    <a:srgbClr val="000000">
                      <a:alpha val="43137"/>
                    </a:srgbClr>
                  </a:outerShdw>
                </a:effectLst>
              </a:rPr>
              <a:t>ουροθηλιακό</a:t>
            </a:r>
            <a:r>
              <a:rPr lang="el-GR" sz="1800" dirty="0" smtClean="0">
                <a:solidFill>
                  <a:schemeClr val="tx2"/>
                </a:solidFill>
                <a:effectLst>
                  <a:outerShdw blurRad="38100" dist="38100" dir="2700000" algn="tl">
                    <a:srgbClr val="000000">
                      <a:alpha val="43137"/>
                    </a:srgbClr>
                  </a:outerShdw>
                </a:effectLst>
              </a:rPr>
              <a:t> καρκίνωμα .</a:t>
            </a:r>
            <a:endParaRPr lang="en-US" sz="1800" dirty="0" smtClean="0">
              <a:solidFill>
                <a:schemeClr val="tx2"/>
              </a:solidFill>
              <a:effectLst>
                <a:outerShdw blurRad="38100" dist="38100" dir="2700000" algn="tl">
                  <a:srgbClr val="000000">
                    <a:alpha val="43137"/>
                  </a:srgbClr>
                </a:outerShdw>
              </a:effectLst>
            </a:endParaRPr>
          </a:p>
          <a:p>
            <a:pPr marL="609600" indent="-609600">
              <a:buFont typeface="Arial" charset="0"/>
              <a:buNone/>
            </a:pPr>
            <a:r>
              <a:rPr lang="en-US" sz="1800" dirty="0" smtClean="0">
                <a:solidFill>
                  <a:schemeClr val="tx2"/>
                </a:solidFill>
                <a:effectLst>
                  <a:outerShdw blurRad="38100" dist="38100" dir="2700000" algn="tl">
                    <a:srgbClr val="000000">
                      <a:alpha val="43137"/>
                    </a:srgbClr>
                  </a:outerShdw>
                </a:effectLst>
              </a:rPr>
              <a:t>●</a:t>
            </a:r>
            <a:r>
              <a:rPr lang="el-GR" sz="1800" dirty="0" smtClean="0">
                <a:solidFill>
                  <a:schemeClr val="tx2"/>
                </a:solidFill>
                <a:effectLst>
                  <a:outerShdw blurRad="38100" dist="38100" dir="2700000" algn="tl">
                    <a:srgbClr val="000000">
                      <a:alpha val="43137"/>
                    </a:srgbClr>
                  </a:outerShdw>
                </a:effectLst>
              </a:rPr>
              <a:t>        </a:t>
            </a:r>
            <a:r>
              <a:rPr lang="en-US" sz="1800" dirty="0" smtClean="0">
                <a:solidFill>
                  <a:schemeClr val="tx2"/>
                </a:solidFill>
                <a:effectLst>
                  <a:outerShdw blurRad="38100" dist="38100" dir="2700000" algn="tl">
                    <a:srgbClr val="000000">
                      <a:alpha val="43137"/>
                    </a:srgbClr>
                  </a:outerShdw>
                </a:effectLst>
              </a:rPr>
              <a:t> </a:t>
            </a:r>
            <a:r>
              <a:rPr lang="el-GR" sz="1800" b="1" u="sng" dirty="0" smtClean="0">
                <a:solidFill>
                  <a:schemeClr val="tx2"/>
                </a:solidFill>
                <a:effectLst>
                  <a:outerShdw blurRad="38100" dist="38100" dir="2700000" algn="tl">
                    <a:srgbClr val="000000">
                      <a:alpha val="43137"/>
                    </a:srgbClr>
                  </a:outerShdw>
                </a:effectLst>
              </a:rPr>
              <a:t>Εξορισμού συνυπάρχει κακόηθες  </a:t>
            </a:r>
            <a:r>
              <a:rPr lang="el-GR" sz="1800" b="1" u="sng" spc="300" dirty="0" err="1" smtClean="0">
                <a:solidFill>
                  <a:schemeClr val="tx2"/>
                </a:solidFill>
                <a:effectLst>
                  <a:outerShdw blurRad="38100" dist="38100" dir="2700000" algn="tl">
                    <a:srgbClr val="000000">
                      <a:alpha val="43137"/>
                    </a:srgbClr>
                  </a:outerShdw>
                </a:effectLst>
              </a:rPr>
              <a:t>ουροθηλιακό</a:t>
            </a:r>
            <a:r>
              <a:rPr lang="el-GR" sz="1800" b="1" u="sng" spc="300" dirty="0" smtClean="0">
                <a:solidFill>
                  <a:schemeClr val="tx2"/>
                </a:solidFill>
                <a:effectLst>
                  <a:outerShdw blurRad="38100" dist="38100" dir="2700000" algn="tl">
                    <a:srgbClr val="000000">
                      <a:alpha val="43137"/>
                    </a:srgbClr>
                  </a:outerShdw>
                </a:effectLst>
              </a:rPr>
              <a:t> </a:t>
            </a:r>
            <a:r>
              <a:rPr lang="el-GR" sz="1800" b="1" u="sng" dirty="0" smtClean="0">
                <a:solidFill>
                  <a:schemeClr val="tx2"/>
                </a:solidFill>
                <a:effectLst>
                  <a:outerShdw blurRad="38100" dist="38100" dir="2700000" algn="tl">
                    <a:srgbClr val="000000">
                      <a:alpha val="43137"/>
                    </a:srgbClr>
                  </a:outerShdw>
                </a:effectLst>
              </a:rPr>
              <a:t>στοιχείο (έστω και μόνο </a:t>
            </a:r>
            <a:r>
              <a:rPr lang="en-US" sz="1800" b="1" u="sng" dirty="0" smtClean="0">
                <a:solidFill>
                  <a:schemeClr val="tx2"/>
                </a:solidFill>
                <a:effectLst>
                  <a:outerShdw blurRad="38100" dist="38100" dir="2700000" algn="tl">
                    <a:srgbClr val="000000">
                      <a:alpha val="43137"/>
                    </a:srgbClr>
                  </a:outerShdw>
                </a:effectLst>
              </a:rPr>
              <a:t>in situ) </a:t>
            </a:r>
            <a:r>
              <a:rPr lang="el-GR" sz="1800" b="1" u="sng" dirty="0" smtClean="0">
                <a:solidFill>
                  <a:schemeClr val="tx2"/>
                </a:solidFill>
                <a:effectLst>
                  <a:outerShdw blurRad="38100" dist="38100" dir="2700000" algn="tl">
                    <a:srgbClr val="000000">
                      <a:alpha val="43137"/>
                    </a:srgbClr>
                  </a:outerShdw>
                </a:effectLst>
              </a:rPr>
              <a:t>.</a:t>
            </a:r>
            <a:endParaRPr lang="en-US" sz="1800" b="1" u="sng" dirty="0" smtClean="0">
              <a:solidFill>
                <a:schemeClr val="tx2"/>
              </a:solidFill>
              <a:effectLst>
                <a:outerShdw blurRad="38100" dist="38100" dir="2700000" algn="tl">
                  <a:srgbClr val="000000">
                    <a:alpha val="43137"/>
                  </a:srgbClr>
                </a:outerShdw>
              </a:effectLst>
            </a:endParaRPr>
          </a:p>
          <a:p>
            <a:pPr marL="609600" indent="-609600">
              <a:buFont typeface="Arial" charset="0"/>
              <a:buNone/>
            </a:pPr>
            <a:r>
              <a:rPr lang="en-US" sz="1800" dirty="0" smtClean="0">
                <a:solidFill>
                  <a:schemeClr val="tx2"/>
                </a:solidFill>
                <a:effectLst>
                  <a:outerShdw blurRad="38100" dist="38100" dir="2700000" algn="tl">
                    <a:srgbClr val="000000">
                      <a:alpha val="43137"/>
                    </a:srgbClr>
                  </a:outerShdw>
                </a:effectLst>
              </a:rPr>
              <a:t>●  </a:t>
            </a:r>
            <a:r>
              <a:rPr lang="el-GR" sz="1800" dirty="0" smtClean="0">
                <a:solidFill>
                  <a:schemeClr val="tx2"/>
                </a:solidFill>
                <a:effectLst>
                  <a:outerShdw blurRad="38100" dist="38100" dir="2700000" algn="tl">
                    <a:srgbClr val="000000">
                      <a:alpha val="43137"/>
                    </a:srgbClr>
                  </a:outerShdw>
                </a:effectLst>
              </a:rPr>
              <a:t>      </a:t>
            </a:r>
            <a:r>
              <a:rPr lang="en-US" sz="1800" dirty="0" smtClean="0">
                <a:solidFill>
                  <a:schemeClr val="tx2"/>
                </a:solidFill>
                <a:effectLst>
                  <a:outerShdw blurRad="38100" dist="38100" dir="2700000" algn="tl">
                    <a:srgbClr val="000000">
                      <a:alpha val="43137"/>
                    </a:srgbClr>
                  </a:outerShdw>
                </a:effectLst>
              </a:rPr>
              <a:t> </a:t>
            </a:r>
            <a:r>
              <a:rPr lang="el-GR" sz="1800" dirty="0" err="1" smtClean="0">
                <a:solidFill>
                  <a:schemeClr val="tx2"/>
                </a:solidFill>
                <a:effectLst>
                  <a:outerShdw blurRad="38100" dist="38100" dir="2700000" algn="tl">
                    <a:srgbClr val="000000">
                      <a:alpha val="43137"/>
                    </a:srgbClr>
                  </a:outerShdw>
                </a:effectLst>
              </a:rPr>
              <a:t>Φωλεές</a:t>
            </a:r>
            <a:r>
              <a:rPr lang="el-GR" sz="1800" dirty="0" smtClean="0">
                <a:solidFill>
                  <a:schemeClr val="tx2"/>
                </a:solidFill>
                <a:effectLst>
                  <a:outerShdw blurRad="38100" dist="38100" dir="2700000" algn="tl">
                    <a:srgbClr val="000000">
                      <a:alpha val="43137"/>
                    </a:srgbClr>
                  </a:outerShdw>
                </a:effectLst>
              </a:rPr>
              <a:t> κακοήθους πλακώδους επιθηλίου από πολυγωνικά κύτταρα με ενδείξεις </a:t>
            </a:r>
            <a:r>
              <a:rPr lang="el-GR" sz="1800" dirty="0" err="1" smtClean="0">
                <a:solidFill>
                  <a:schemeClr val="tx2"/>
                </a:solidFill>
                <a:effectLst>
                  <a:outerShdw blurRad="38100" dist="38100" dir="2700000" algn="tl">
                    <a:srgbClr val="000000">
                      <a:alpha val="43137"/>
                    </a:srgbClr>
                  </a:outerShdw>
                </a:effectLst>
              </a:rPr>
              <a:t>κερατινοποίησης</a:t>
            </a:r>
            <a:r>
              <a:rPr lang="el-GR" sz="1800" dirty="0" smtClean="0">
                <a:solidFill>
                  <a:schemeClr val="tx2"/>
                </a:solidFill>
                <a:effectLst>
                  <a:outerShdw blurRad="38100" dist="38100" dir="2700000" algn="tl">
                    <a:srgbClr val="000000">
                      <a:alpha val="43137"/>
                    </a:srgbClr>
                  </a:outerShdw>
                </a:effectLst>
              </a:rPr>
              <a:t> (</a:t>
            </a:r>
            <a:r>
              <a:rPr lang="el-GR" sz="1800" dirty="0" err="1" smtClean="0">
                <a:solidFill>
                  <a:schemeClr val="tx2"/>
                </a:solidFill>
                <a:effectLst>
                  <a:outerShdw blurRad="38100" dist="38100" dir="2700000" algn="tl">
                    <a:srgbClr val="000000">
                      <a:alpha val="43137"/>
                    </a:srgbClr>
                  </a:outerShdw>
                </a:effectLst>
              </a:rPr>
              <a:t>δυσκεράτωση</a:t>
            </a:r>
            <a:r>
              <a:rPr lang="el-GR" sz="1800" dirty="0" smtClean="0">
                <a:solidFill>
                  <a:schemeClr val="tx2"/>
                </a:solidFill>
                <a:effectLst>
                  <a:outerShdw blurRad="38100" dist="38100" dir="2700000" algn="tl">
                    <a:srgbClr val="000000">
                      <a:alpha val="43137"/>
                    </a:srgbClr>
                  </a:outerShdw>
                </a:effectLst>
              </a:rPr>
              <a:t>, σφαίρες κερατίνης) ή μεσοκυττάριες γέφυρες.</a:t>
            </a:r>
            <a:endParaRPr lang="en-US" sz="1800" dirty="0" smtClean="0">
              <a:solidFill>
                <a:schemeClr val="tx2"/>
              </a:solidFill>
              <a:effectLst>
                <a:outerShdw blurRad="38100" dist="38100" dir="2700000" algn="tl">
                  <a:srgbClr val="000000">
                    <a:alpha val="43137"/>
                  </a:srgbClr>
                </a:outerShdw>
              </a:effectLst>
            </a:endParaRPr>
          </a:p>
          <a:p>
            <a:pPr marL="609600" indent="-609600">
              <a:buFont typeface="Arial" charset="0"/>
              <a:buNone/>
            </a:pPr>
            <a:r>
              <a:rPr lang="en-US" sz="1800" dirty="0" smtClean="0">
                <a:solidFill>
                  <a:schemeClr val="tx2"/>
                </a:solidFill>
                <a:effectLst>
                  <a:outerShdw blurRad="38100" dist="38100" dir="2700000" algn="tl">
                    <a:srgbClr val="000000">
                      <a:alpha val="43137"/>
                    </a:srgbClr>
                  </a:outerShdw>
                </a:effectLst>
              </a:rPr>
              <a:t>●</a:t>
            </a:r>
            <a:r>
              <a:rPr lang="el-GR" sz="1800" dirty="0" smtClean="0">
                <a:solidFill>
                  <a:schemeClr val="tx2"/>
                </a:solidFill>
                <a:effectLst>
                  <a:outerShdw blurRad="38100" dist="38100" dir="2700000" algn="tl">
                    <a:srgbClr val="000000">
                      <a:alpha val="43137"/>
                    </a:srgbClr>
                  </a:outerShdw>
                </a:effectLst>
              </a:rPr>
              <a:t>         Το πλακώδες στοιχείο μπορεί να έχει </a:t>
            </a:r>
            <a:r>
              <a:rPr lang="el-GR" sz="1800" dirty="0" err="1" smtClean="0">
                <a:solidFill>
                  <a:schemeClr val="tx2"/>
                </a:solidFill>
                <a:effectLst>
                  <a:outerShdw blurRad="38100" dist="38100" dir="2700000" algn="tl">
                    <a:srgbClr val="000000">
                      <a:alpha val="43137"/>
                    </a:srgbClr>
                  </a:outerShdw>
                </a:effectLst>
              </a:rPr>
              <a:t>βασικοκυτταροειδή</a:t>
            </a:r>
            <a:r>
              <a:rPr lang="el-GR" sz="1800" dirty="0" smtClean="0">
                <a:solidFill>
                  <a:schemeClr val="tx2"/>
                </a:solidFill>
                <a:effectLst>
                  <a:outerShdw blurRad="38100" dist="38100" dir="2700000" algn="tl">
                    <a:srgbClr val="000000">
                      <a:alpha val="43137"/>
                    </a:srgbClr>
                  </a:outerShdw>
                </a:effectLst>
              </a:rPr>
              <a:t> ή διαυγή χαρακτηριστικά.</a:t>
            </a:r>
          </a:p>
          <a:p>
            <a:pPr marL="609600" indent="-609600" algn="just">
              <a:buSzPct val="135000"/>
              <a:buFontTx/>
              <a:buChar char="•"/>
            </a:pPr>
            <a:r>
              <a:rPr lang="el-GR" sz="1800" dirty="0" smtClean="0">
                <a:solidFill>
                  <a:schemeClr val="tx2"/>
                </a:solidFill>
                <a:effectLst>
                  <a:outerShdw blurRad="38100" dist="38100" dir="2700000" algn="tl">
                    <a:srgbClr val="000000">
                      <a:alpha val="43137"/>
                    </a:srgbClr>
                  </a:outerShdw>
                </a:effectLst>
              </a:rPr>
              <a:t>Η πλακώδης διαφοροποίηση μπορεί να αναδειχθεί με τη χρήση </a:t>
            </a:r>
            <a:r>
              <a:rPr lang="el-GR" sz="1800" dirty="0" err="1" smtClean="0">
                <a:solidFill>
                  <a:schemeClr val="tx2"/>
                </a:solidFill>
                <a:effectLst>
                  <a:outerShdw blurRad="38100" dist="38100" dir="2700000" algn="tl">
                    <a:srgbClr val="000000">
                      <a:alpha val="43137"/>
                    </a:srgbClr>
                  </a:outerShdw>
                </a:effectLst>
              </a:rPr>
              <a:t>ανοσοϊστοχημικών</a:t>
            </a:r>
            <a:r>
              <a:rPr lang="el-GR" sz="1800" dirty="0" smtClean="0">
                <a:solidFill>
                  <a:schemeClr val="tx2"/>
                </a:solidFill>
                <a:effectLst>
                  <a:outerShdw blurRad="38100" dist="38100" dir="2700000" algn="tl">
                    <a:srgbClr val="000000">
                      <a:alpha val="43137"/>
                    </a:srgbClr>
                  </a:outerShdw>
                </a:effectLst>
              </a:rPr>
              <a:t> δεικτών (κερατίνη-14 και </a:t>
            </a:r>
            <a:r>
              <a:rPr lang="en-US" sz="1800" dirty="0" smtClean="0">
                <a:solidFill>
                  <a:schemeClr val="tx2"/>
                </a:solidFill>
                <a:effectLst>
                  <a:outerShdw blurRad="38100" dist="38100" dir="2700000" algn="tl">
                    <a:srgbClr val="000000">
                      <a:alpha val="43137"/>
                    </a:srgbClr>
                  </a:outerShdw>
                </a:effectLst>
              </a:rPr>
              <a:t>L</a:t>
            </a:r>
            <a:r>
              <a:rPr lang="el-GR" sz="1800" dirty="0" smtClean="0">
                <a:solidFill>
                  <a:schemeClr val="tx2"/>
                </a:solidFill>
                <a:effectLst>
                  <a:outerShdw blurRad="38100" dist="38100" dir="2700000" algn="tl">
                    <a:srgbClr val="000000">
                      <a:alpha val="43137"/>
                    </a:srgbClr>
                  </a:outerShdw>
                </a:effectLst>
              </a:rPr>
              <a:t>1 αντιγόνο).</a:t>
            </a:r>
          </a:p>
          <a:p>
            <a:pPr marL="609600" indent="-609600">
              <a:buFont typeface="Arial" charset="0"/>
              <a:buNone/>
            </a:pPr>
            <a:r>
              <a:rPr lang="en-US" sz="1800" dirty="0" smtClean="0">
                <a:solidFill>
                  <a:schemeClr val="tx2"/>
                </a:solidFill>
                <a:effectLst>
                  <a:outerShdw blurRad="38100" dist="38100" dir="2700000" algn="tl">
                    <a:srgbClr val="000000">
                      <a:alpha val="43137"/>
                    </a:srgbClr>
                  </a:outerShdw>
                </a:effectLst>
              </a:rPr>
              <a:t>● </a:t>
            </a:r>
            <a:r>
              <a:rPr lang="el-GR" sz="1800" dirty="0" smtClean="0">
                <a:solidFill>
                  <a:schemeClr val="tx2"/>
                </a:solidFill>
                <a:effectLst>
                  <a:outerShdw blurRad="38100" dist="38100" dir="2700000" algn="tl">
                    <a:srgbClr val="000000">
                      <a:alpha val="43137"/>
                    </a:srgbClr>
                  </a:outerShdw>
                </a:effectLst>
              </a:rPr>
              <a:t>        Συνοδεύεται από </a:t>
            </a:r>
            <a:r>
              <a:rPr lang="el-GR" sz="1800" dirty="0" err="1" smtClean="0">
                <a:solidFill>
                  <a:schemeClr val="tx2"/>
                </a:solidFill>
                <a:effectLst>
                  <a:outerShdw blurRad="38100" dist="38100" dir="2700000" algn="tl">
                    <a:srgbClr val="000000">
                      <a:alpha val="43137"/>
                    </a:srgbClr>
                  </a:outerShdw>
                </a:effectLst>
              </a:rPr>
              <a:t>ηωσινόφιλα</a:t>
            </a:r>
            <a:r>
              <a:rPr lang="en-US" sz="1800" dirty="0" smtClean="0">
                <a:solidFill>
                  <a:schemeClr val="tx2"/>
                </a:solidFill>
                <a:effectLst>
                  <a:outerShdw blurRad="38100" dist="38100" dir="2700000" algn="tl">
                    <a:srgbClr val="000000">
                      <a:alpha val="43137"/>
                    </a:srgbClr>
                  </a:outerShdw>
                </a:effectLst>
              </a:rPr>
              <a:t> (</a:t>
            </a:r>
            <a:r>
              <a:rPr lang="en-US" sz="1800" b="1" dirty="0" smtClean="0">
                <a:solidFill>
                  <a:schemeClr val="tx2"/>
                </a:solidFill>
                <a:effectLst>
                  <a:outerShdw blurRad="38100" dist="38100" dir="2700000" algn="tl">
                    <a:srgbClr val="000000">
                      <a:alpha val="43137"/>
                    </a:srgbClr>
                  </a:outerShdw>
                </a:effectLst>
                <a:hlinkClick r:id="rId3" tooltip="Journal of clinical pathology."/>
              </a:rPr>
              <a:t>J </a:t>
            </a:r>
            <a:r>
              <a:rPr lang="en-US" sz="1800" b="1" dirty="0" err="1" smtClean="0">
                <a:solidFill>
                  <a:schemeClr val="tx2"/>
                </a:solidFill>
                <a:effectLst>
                  <a:outerShdw blurRad="38100" dist="38100" dir="2700000" algn="tl">
                    <a:srgbClr val="000000">
                      <a:alpha val="43137"/>
                    </a:srgbClr>
                  </a:outerShdw>
                </a:effectLst>
                <a:hlinkClick r:id="rId3" tooltip="Journal of clinical pathology."/>
              </a:rPr>
              <a:t>Clin</a:t>
            </a:r>
            <a:r>
              <a:rPr lang="en-US" sz="1800" b="1" dirty="0" smtClean="0">
                <a:solidFill>
                  <a:schemeClr val="tx2"/>
                </a:solidFill>
                <a:effectLst>
                  <a:outerShdw blurRad="38100" dist="38100" dir="2700000" algn="tl">
                    <a:srgbClr val="000000">
                      <a:alpha val="43137"/>
                    </a:srgbClr>
                  </a:outerShdw>
                </a:effectLst>
                <a:hlinkClick r:id="rId3" tooltip="Journal of clinical pathology."/>
              </a:rPr>
              <a:t> </a:t>
            </a:r>
            <a:r>
              <a:rPr lang="en-US" sz="1800" b="1" dirty="0" err="1" smtClean="0">
                <a:solidFill>
                  <a:schemeClr val="tx2"/>
                </a:solidFill>
                <a:effectLst>
                  <a:outerShdw blurRad="38100" dist="38100" dir="2700000" algn="tl">
                    <a:srgbClr val="000000">
                      <a:alpha val="43137"/>
                    </a:srgbClr>
                  </a:outerShdw>
                </a:effectLst>
                <a:hlinkClick r:id="rId3" tooltip="Journal of clinical pathology."/>
              </a:rPr>
              <a:t>Pathol</a:t>
            </a:r>
            <a:r>
              <a:rPr lang="en-US" sz="1800" b="1" dirty="0" smtClean="0">
                <a:solidFill>
                  <a:schemeClr val="tx2"/>
                </a:solidFill>
                <a:effectLst>
                  <a:outerShdw blurRad="38100" dist="38100" dir="2700000" algn="tl">
                    <a:srgbClr val="000000">
                      <a:alpha val="43137"/>
                    </a:srgbClr>
                  </a:outerShdw>
                </a:effectLst>
                <a:hlinkClick r:id="rId3" tooltip="Journal of clinical pathology."/>
              </a:rPr>
              <a:t> 1984;37:500</a:t>
            </a:r>
            <a:r>
              <a:rPr lang="en-US" sz="1800" dirty="0" smtClean="0">
                <a:solidFill>
                  <a:schemeClr val="tx2"/>
                </a:solidFill>
                <a:effectLst>
                  <a:outerShdw blurRad="38100" dist="38100" dir="2700000" algn="tl">
                    <a:srgbClr val="000000">
                      <a:alpha val="43137"/>
                    </a:srgbClr>
                  </a:outerShdw>
                </a:effectLst>
              </a:rPr>
              <a:t>)</a:t>
            </a:r>
            <a:endParaRPr lang="el-GR" sz="1800" dirty="0" smtClean="0">
              <a:solidFill>
                <a:schemeClr val="tx2"/>
              </a:solidFill>
              <a:effectLst>
                <a:outerShdw blurRad="38100" dist="38100" dir="2700000" algn="tl">
                  <a:srgbClr val="000000">
                    <a:alpha val="43137"/>
                  </a:srgbClr>
                </a:outerShdw>
              </a:effectLst>
            </a:endParaRPr>
          </a:p>
          <a:p>
            <a:pPr marL="609600" indent="-609600">
              <a:buFont typeface="Arial" charset="0"/>
              <a:buNone/>
            </a:pPr>
            <a:r>
              <a:rPr lang="en-US" sz="1800" dirty="0" smtClean="0">
                <a:solidFill>
                  <a:schemeClr val="tx2"/>
                </a:solidFill>
                <a:effectLst>
                  <a:outerShdw blurRad="38100" dist="38100" dir="2700000" algn="tl">
                    <a:srgbClr val="000000">
                      <a:alpha val="43137"/>
                    </a:srgbClr>
                  </a:outerShdw>
                </a:effectLst>
              </a:rPr>
              <a:t>● </a:t>
            </a:r>
            <a:r>
              <a:rPr lang="el-GR" sz="1800" dirty="0" smtClean="0">
                <a:solidFill>
                  <a:schemeClr val="tx2"/>
                </a:solidFill>
                <a:effectLst>
                  <a:outerShdw blurRad="38100" dist="38100" dir="2700000" algn="tl">
                    <a:srgbClr val="000000">
                      <a:alpha val="43137"/>
                    </a:srgbClr>
                  </a:outerShdw>
                </a:effectLst>
              </a:rPr>
              <a:t>        Συνιστάται να αναφέρεται το </a:t>
            </a:r>
            <a:r>
              <a:rPr lang="el-GR" sz="1800" u="sng" dirty="0" smtClean="0">
                <a:solidFill>
                  <a:schemeClr val="tx2"/>
                </a:solidFill>
                <a:effectLst>
                  <a:outerShdw blurRad="38100" dist="38100" dir="2700000" algn="tl">
                    <a:srgbClr val="000000">
                      <a:alpha val="43137"/>
                    </a:srgbClr>
                  </a:outerShdw>
                </a:effectLst>
              </a:rPr>
              <a:t>% του πλακώδους στοιχείου.</a:t>
            </a:r>
          </a:p>
          <a:p>
            <a:pPr marL="609600" indent="-609600">
              <a:buSzPct val="145000"/>
              <a:buFontTx/>
              <a:buChar char="•"/>
            </a:pPr>
            <a:r>
              <a:rPr lang="el-GR" sz="1800" dirty="0" smtClean="0">
                <a:solidFill>
                  <a:schemeClr val="tx2"/>
                </a:solidFill>
                <a:effectLst>
                  <a:outerShdw blurRad="38100" dist="38100" dir="2700000" algn="tl">
                    <a:srgbClr val="000000">
                      <a:alpha val="43137"/>
                    </a:srgbClr>
                  </a:outerShdw>
                </a:effectLst>
              </a:rPr>
              <a:t>Η κλινική σημασία: αβέβαιη μάλλον σχετίζεται με δυσμενή πρόγνωση</a:t>
            </a:r>
          </a:p>
          <a:p>
            <a:pPr marL="609600" indent="-609600">
              <a:buSzPct val="145000"/>
              <a:buFontTx/>
              <a:buNone/>
            </a:pPr>
            <a:r>
              <a:rPr lang="el-GR" sz="1800" dirty="0" smtClean="0">
                <a:solidFill>
                  <a:schemeClr val="tx2"/>
                </a:solidFill>
                <a:effectLst>
                  <a:outerShdw blurRad="38100" dist="38100" dir="2700000" algn="tl">
                    <a:srgbClr val="000000">
                      <a:alpha val="43137"/>
                    </a:srgbClr>
                  </a:outerShdw>
                </a:effectLst>
              </a:rPr>
              <a:t>           </a:t>
            </a:r>
            <a:r>
              <a:rPr lang="en-US" sz="1800" dirty="0" smtClean="0">
                <a:solidFill>
                  <a:schemeClr val="tx2"/>
                </a:solidFill>
                <a:effectLst>
                  <a:outerShdw blurRad="38100" dist="38100" dir="2700000" algn="tl">
                    <a:srgbClr val="000000">
                      <a:alpha val="43137"/>
                    </a:srgbClr>
                  </a:outerShdw>
                </a:effectLst>
              </a:rPr>
              <a:t> (</a:t>
            </a:r>
            <a:r>
              <a:rPr lang="en-US" sz="1800" b="1" dirty="0" err="1" smtClean="0">
                <a:solidFill>
                  <a:schemeClr val="tx2"/>
                </a:solidFill>
                <a:effectLst>
                  <a:outerShdw blurRad="38100" dist="38100" dir="2700000" algn="tl">
                    <a:srgbClr val="000000">
                      <a:alpha val="43137"/>
                    </a:srgbClr>
                  </a:outerShdw>
                </a:effectLst>
                <a:hlinkClick r:id="rId4" tooltip="International braz j urol : official journal of the Brazilian &#10;&#10;Society of Urology."/>
              </a:rPr>
              <a:t>Int</a:t>
            </a:r>
            <a:r>
              <a:rPr lang="en-US" sz="1800" b="1" dirty="0" smtClean="0">
                <a:solidFill>
                  <a:schemeClr val="tx2"/>
                </a:solidFill>
                <a:effectLst>
                  <a:outerShdw blurRad="38100" dist="38100" dir="2700000" algn="tl">
                    <a:srgbClr val="000000">
                      <a:alpha val="43137"/>
                    </a:srgbClr>
                  </a:outerShdw>
                </a:effectLst>
                <a:hlinkClick r:id="rId4" tooltip="International braz j urol : official journal of the Brazilian &#10;&#10;Society of Urology."/>
              </a:rPr>
              <a:t> </a:t>
            </a:r>
            <a:r>
              <a:rPr lang="en-US" sz="1800" b="1" dirty="0" err="1" smtClean="0">
                <a:solidFill>
                  <a:schemeClr val="tx2"/>
                </a:solidFill>
                <a:effectLst>
                  <a:outerShdw blurRad="38100" dist="38100" dir="2700000" algn="tl">
                    <a:srgbClr val="000000">
                      <a:alpha val="43137"/>
                    </a:srgbClr>
                  </a:outerShdw>
                </a:effectLst>
                <a:hlinkClick r:id="rId4" tooltip="International braz j urol : official journal of the Brazilian &#10;&#10;Society of Urology."/>
              </a:rPr>
              <a:t>Braz</a:t>
            </a:r>
            <a:r>
              <a:rPr lang="en-US" sz="1800" b="1" dirty="0" smtClean="0">
                <a:solidFill>
                  <a:schemeClr val="tx2"/>
                </a:solidFill>
                <a:effectLst>
                  <a:outerShdw blurRad="38100" dist="38100" dir="2700000" algn="tl">
                    <a:srgbClr val="000000">
                      <a:alpha val="43137"/>
                    </a:srgbClr>
                  </a:outerShdw>
                </a:effectLst>
                <a:hlinkClick r:id="rId4" tooltip="International braz j urol : official journal of the Brazilian &#10;&#10;Society of Urology."/>
              </a:rPr>
              <a:t> J </a:t>
            </a:r>
            <a:r>
              <a:rPr lang="en-US" sz="1800" b="1" dirty="0" err="1" smtClean="0">
                <a:solidFill>
                  <a:schemeClr val="tx2"/>
                </a:solidFill>
                <a:effectLst>
                  <a:outerShdw blurRad="38100" dist="38100" dir="2700000" algn="tl">
                    <a:srgbClr val="000000">
                      <a:alpha val="43137"/>
                    </a:srgbClr>
                  </a:outerShdw>
                </a:effectLst>
                <a:hlinkClick r:id="rId4" tooltip="International braz j urol : official journal of the Brazilian &#10;&#10;Society of Urology."/>
              </a:rPr>
              <a:t>Urol</a:t>
            </a:r>
            <a:r>
              <a:rPr lang="en-US" sz="1800" b="1" dirty="0" smtClean="0">
                <a:solidFill>
                  <a:schemeClr val="tx2"/>
                </a:solidFill>
                <a:effectLst>
                  <a:outerShdw blurRad="38100" dist="38100" dir="2700000" algn="tl">
                    <a:srgbClr val="000000">
                      <a:alpha val="43137"/>
                    </a:srgbClr>
                  </a:outerShdw>
                </a:effectLst>
                <a:hlinkClick r:id="rId4" tooltip="International braz j urol : official journal of the Brazilian &#10;&#10;Society of Urology."/>
              </a:rPr>
              <a:t> 2007;33:339</a:t>
            </a:r>
            <a:r>
              <a:rPr lang="en-US" sz="1800" b="1" dirty="0" smtClean="0">
                <a:solidFill>
                  <a:schemeClr val="tx2"/>
                </a:solidFill>
                <a:effectLst>
                  <a:outerShdw blurRad="38100" dist="38100" dir="2700000" algn="tl">
                    <a:srgbClr val="000000">
                      <a:alpha val="43137"/>
                    </a:srgbClr>
                  </a:outerShdw>
                </a:effectLst>
              </a:rPr>
              <a:t>, </a:t>
            </a:r>
            <a:r>
              <a:rPr lang="en-US" sz="1800" b="1" dirty="0" smtClean="0">
                <a:solidFill>
                  <a:schemeClr val="tx2"/>
                </a:solidFill>
                <a:effectLst>
                  <a:outerShdw blurRad="38100" dist="38100" dir="2700000" algn="tl">
                    <a:srgbClr val="000000">
                      <a:alpha val="43137"/>
                    </a:srgbClr>
                  </a:outerShdw>
                </a:effectLst>
                <a:hlinkClick r:id="rId5" tooltip="Urology."/>
              </a:rPr>
              <a:t>Urology 2007;70:69</a:t>
            </a:r>
            <a:r>
              <a:rPr lang="en-US" sz="1800" dirty="0" smtClean="0">
                <a:solidFill>
                  <a:schemeClr val="tx2"/>
                </a:solidFill>
                <a:effectLst>
                  <a:outerShdw blurRad="38100" dist="38100" dir="2700000" algn="tl">
                    <a:srgbClr val="000000">
                      <a:alpha val="43137"/>
                    </a:srgbClr>
                  </a:outerShdw>
                </a:effectLst>
              </a:rPr>
              <a:t>)</a:t>
            </a:r>
          </a:p>
          <a:p>
            <a:pPr marL="609600" indent="-609600">
              <a:buFont typeface="Arial" charset="0"/>
              <a:buNone/>
            </a:pPr>
            <a:r>
              <a:rPr lang="en-US" sz="1800" dirty="0" smtClean="0">
                <a:solidFill>
                  <a:schemeClr val="tx2"/>
                </a:solidFill>
                <a:effectLst>
                  <a:outerShdw blurRad="38100" dist="38100" dir="2700000" algn="tl">
                    <a:srgbClr val="000000">
                      <a:alpha val="43137"/>
                    </a:srgbClr>
                  </a:outerShdw>
                </a:effectLst>
              </a:rPr>
              <a:t>● </a:t>
            </a:r>
            <a:r>
              <a:rPr lang="el-GR" sz="1800" dirty="0" smtClean="0">
                <a:solidFill>
                  <a:schemeClr val="tx2"/>
                </a:solidFill>
                <a:effectLst>
                  <a:outerShdw blurRad="38100" dist="38100" dir="2700000" algn="tl">
                    <a:srgbClr val="000000">
                      <a:alpha val="43137"/>
                    </a:srgbClr>
                  </a:outerShdw>
                </a:effectLst>
              </a:rPr>
              <a:t>       Ανθεκτικότητα στην ακτινοθεραπεία</a:t>
            </a:r>
            <a:r>
              <a:rPr lang="en-US" sz="1800" dirty="0" smtClean="0">
                <a:solidFill>
                  <a:schemeClr val="tx2"/>
                </a:solidFill>
                <a:effectLst>
                  <a:outerShdw blurRad="38100" dist="38100" dir="2700000" algn="tl">
                    <a:srgbClr val="000000">
                      <a:alpha val="43137"/>
                    </a:srgbClr>
                  </a:outerShdw>
                </a:effectLst>
              </a:rPr>
              <a:t> (</a:t>
            </a:r>
            <a:r>
              <a:rPr lang="en-US" sz="1800" b="1" dirty="0" smtClean="0">
                <a:solidFill>
                  <a:schemeClr val="tx2"/>
                </a:solidFill>
                <a:effectLst>
                  <a:outerShdw blurRad="38100" dist="38100" dir="2700000" algn="tl">
                    <a:srgbClr val="000000">
                      <a:alpha val="43137"/>
                    </a:srgbClr>
                  </a:outerShdw>
                </a:effectLst>
                <a:hlinkClick r:id="rId6" tooltip="Journal of clinical pathology."/>
              </a:rPr>
              <a:t>J </a:t>
            </a:r>
            <a:r>
              <a:rPr lang="en-US" sz="1800" b="1" dirty="0" err="1" smtClean="0">
                <a:solidFill>
                  <a:schemeClr val="tx2"/>
                </a:solidFill>
                <a:effectLst>
                  <a:outerShdw blurRad="38100" dist="38100" dir="2700000" algn="tl">
                    <a:srgbClr val="000000">
                      <a:alpha val="43137"/>
                    </a:srgbClr>
                  </a:outerShdw>
                </a:effectLst>
                <a:hlinkClick r:id="rId6" tooltip="Journal of clinical pathology."/>
              </a:rPr>
              <a:t>Clin</a:t>
            </a:r>
            <a:r>
              <a:rPr lang="en-US" sz="1800" b="1" dirty="0" smtClean="0">
                <a:solidFill>
                  <a:schemeClr val="tx2"/>
                </a:solidFill>
                <a:effectLst>
                  <a:outerShdw blurRad="38100" dist="38100" dir="2700000" algn="tl">
                    <a:srgbClr val="000000">
                      <a:alpha val="43137"/>
                    </a:srgbClr>
                  </a:outerShdw>
                </a:effectLst>
                <a:hlinkClick r:id="rId6" tooltip="Journal of clinical pathology."/>
              </a:rPr>
              <a:t> </a:t>
            </a:r>
            <a:r>
              <a:rPr lang="en-US" sz="1800" b="1" dirty="0" err="1" smtClean="0">
                <a:solidFill>
                  <a:schemeClr val="tx2"/>
                </a:solidFill>
                <a:effectLst>
                  <a:outerShdw blurRad="38100" dist="38100" dir="2700000" algn="tl">
                    <a:srgbClr val="000000">
                      <a:alpha val="43137"/>
                    </a:srgbClr>
                  </a:outerShdw>
                </a:effectLst>
                <a:hlinkClick r:id="rId6" tooltip="Journal of clinical pathology."/>
              </a:rPr>
              <a:t>Pathol</a:t>
            </a:r>
            <a:r>
              <a:rPr lang="en-US" sz="1800" b="1" dirty="0" smtClean="0">
                <a:solidFill>
                  <a:schemeClr val="tx2"/>
                </a:solidFill>
                <a:effectLst>
                  <a:outerShdw blurRad="38100" dist="38100" dir="2700000" algn="tl">
                    <a:srgbClr val="000000">
                      <a:alpha val="43137"/>
                    </a:srgbClr>
                  </a:outerShdw>
                </a:effectLst>
                <a:hlinkClick r:id="rId6" tooltip="Journal of clinical pathology."/>
              </a:rPr>
              <a:t> 1989;42:250</a:t>
            </a:r>
            <a:r>
              <a:rPr lang="en-US" sz="1800" dirty="0" smtClean="0">
                <a:solidFill>
                  <a:schemeClr val="tx2"/>
                </a:solidFill>
                <a:effectLst>
                  <a:outerShdw blurRad="38100" dist="38100" dir="2700000" algn="tl">
                    <a:srgbClr val="000000">
                      <a:alpha val="43137"/>
                    </a:srgbClr>
                  </a:outerShdw>
                </a:effectLst>
              </a:rPr>
              <a:t>)</a:t>
            </a: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1 - Τίτλος"/>
          <p:cNvSpPr>
            <a:spLocks noGrp="1"/>
          </p:cNvSpPr>
          <p:nvPr>
            <p:ph type="title"/>
          </p:nvPr>
        </p:nvSpPr>
        <p:spPr/>
        <p:txBody>
          <a:bodyPr>
            <a:normAutofit fontScale="90000"/>
          </a:bodyPr>
          <a:lstStyle/>
          <a:p>
            <a:r>
              <a:rPr lang="el-GR" sz="3600" b="1" u="sng" spc="600" dirty="0" err="1" smtClean="0">
                <a:solidFill>
                  <a:srgbClr val="C00000"/>
                </a:solidFill>
              </a:rPr>
              <a:t>Ουροθηλιακό</a:t>
            </a:r>
            <a:r>
              <a:rPr lang="el-GR" sz="3600" dirty="0" smtClean="0">
                <a:solidFill>
                  <a:srgbClr val="C00000"/>
                </a:solidFill>
              </a:rPr>
              <a:t> καρκίνωμα </a:t>
            </a:r>
            <a:br>
              <a:rPr lang="el-GR" sz="3600" dirty="0" smtClean="0">
                <a:solidFill>
                  <a:srgbClr val="C00000"/>
                </a:solidFill>
              </a:rPr>
            </a:br>
            <a:r>
              <a:rPr lang="el-GR" sz="3600" dirty="0" smtClean="0">
                <a:solidFill>
                  <a:srgbClr val="C00000"/>
                </a:solidFill>
              </a:rPr>
              <a:t>με ακανθώδη (πλακώδη) διαφοροποίηση</a:t>
            </a:r>
            <a:endParaRPr lang="el-GR" sz="3600" dirty="0" smtClean="0"/>
          </a:p>
        </p:txBody>
      </p:sp>
      <p:pic>
        <p:nvPicPr>
          <p:cNvPr id="40963" name="Picture 2"/>
          <p:cNvPicPr>
            <a:picLocks noGrp="1" noChangeAspect="1" noChangeArrowheads="1"/>
          </p:cNvPicPr>
          <p:nvPr>
            <p:ph idx="1"/>
          </p:nvPr>
        </p:nvPicPr>
        <p:blipFill>
          <a:blip r:embed="rId3" cstate="print">
            <a:lum bright="-18000" contrast="42000"/>
          </a:blip>
          <a:srcRect/>
          <a:stretch>
            <a:fillRect/>
          </a:stretch>
        </p:blipFill>
        <p:spPr>
          <a:xfrm>
            <a:off x="1285852" y="1500174"/>
            <a:ext cx="6637387" cy="4978041"/>
          </a:xfrm>
          <a:noFill/>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1 - Τίτλος"/>
          <p:cNvSpPr>
            <a:spLocks noGrp="1"/>
          </p:cNvSpPr>
          <p:nvPr>
            <p:ph type="title"/>
          </p:nvPr>
        </p:nvSpPr>
        <p:spPr>
          <a:xfrm>
            <a:off x="457200" y="0"/>
            <a:ext cx="8229600" cy="1268760"/>
          </a:xfrm>
        </p:spPr>
        <p:txBody>
          <a:bodyPr>
            <a:normAutofit/>
          </a:bodyPr>
          <a:lstStyle/>
          <a:p>
            <a:r>
              <a:rPr lang="el-GR" sz="3600" b="1" u="sng" spc="600" dirty="0" err="1" smtClean="0">
                <a:solidFill>
                  <a:srgbClr val="C00000"/>
                </a:solidFill>
              </a:rPr>
              <a:t>Ουροθηλιακό</a:t>
            </a:r>
            <a:r>
              <a:rPr lang="el-GR" sz="3600" dirty="0" smtClean="0">
                <a:solidFill>
                  <a:srgbClr val="C00000"/>
                </a:solidFill>
              </a:rPr>
              <a:t> καρκίνωμα </a:t>
            </a:r>
            <a:br>
              <a:rPr lang="el-GR" sz="3600" dirty="0" smtClean="0">
                <a:solidFill>
                  <a:srgbClr val="C00000"/>
                </a:solidFill>
              </a:rPr>
            </a:br>
            <a:r>
              <a:rPr lang="el-GR" sz="3600" dirty="0" smtClean="0">
                <a:solidFill>
                  <a:srgbClr val="C00000"/>
                </a:solidFill>
              </a:rPr>
              <a:t>με αδενική διαφοροποίηση</a:t>
            </a:r>
            <a:endParaRPr lang="el-GR" sz="3600" dirty="0" smtClean="0"/>
          </a:p>
        </p:txBody>
      </p:sp>
      <p:sp>
        <p:nvSpPr>
          <p:cNvPr id="41987" name="2 - Θέση περιεχομένου"/>
          <p:cNvSpPr>
            <a:spLocks noGrp="1"/>
          </p:cNvSpPr>
          <p:nvPr>
            <p:ph idx="1"/>
          </p:nvPr>
        </p:nvSpPr>
        <p:spPr>
          <a:xfrm>
            <a:off x="457200" y="1196752"/>
            <a:ext cx="8229600" cy="5661248"/>
          </a:xfrm>
        </p:spPr>
        <p:txBody>
          <a:bodyPr>
            <a:normAutofit lnSpcReduction="10000"/>
          </a:bodyPr>
          <a:lstStyle/>
          <a:p>
            <a:pPr>
              <a:buSzPct val="150000"/>
            </a:pPr>
            <a:r>
              <a:rPr lang="el-GR" sz="1800" b="1" dirty="0" smtClean="0">
                <a:solidFill>
                  <a:srgbClr val="376092"/>
                </a:solidFill>
              </a:rPr>
              <a:t>6-</a:t>
            </a:r>
            <a:r>
              <a:rPr lang="en-US" sz="1800" b="1" dirty="0" smtClean="0">
                <a:solidFill>
                  <a:srgbClr val="376092"/>
                </a:solidFill>
              </a:rPr>
              <a:t>7% </a:t>
            </a:r>
            <a:r>
              <a:rPr lang="el-GR" sz="1800" b="1" dirty="0" smtClean="0">
                <a:solidFill>
                  <a:srgbClr val="376092"/>
                </a:solidFill>
              </a:rPr>
              <a:t> των </a:t>
            </a:r>
            <a:r>
              <a:rPr lang="el-GR" sz="1800" b="1" spc="300" dirty="0" smtClean="0">
                <a:solidFill>
                  <a:srgbClr val="376092"/>
                </a:solidFill>
              </a:rPr>
              <a:t>ουροθηλιακών </a:t>
            </a:r>
            <a:r>
              <a:rPr lang="el-GR" sz="1800" b="1" dirty="0" smtClean="0">
                <a:solidFill>
                  <a:srgbClr val="376092"/>
                </a:solidFill>
              </a:rPr>
              <a:t>καρκινωμάτων εμφανίζουν αδενική διαφοροποίηση</a:t>
            </a:r>
            <a:r>
              <a:rPr lang="en-US" sz="1800" b="1" dirty="0" smtClean="0">
                <a:solidFill>
                  <a:srgbClr val="376092"/>
                </a:solidFill>
              </a:rPr>
              <a:t>, </a:t>
            </a:r>
            <a:r>
              <a:rPr lang="el-GR" sz="1800" b="1" dirty="0" smtClean="0">
                <a:solidFill>
                  <a:srgbClr val="376092"/>
                </a:solidFill>
              </a:rPr>
              <a:t>που συνδέεται με υψηλότερο στάδιο κατά τη διάγνωση</a:t>
            </a:r>
            <a:r>
              <a:rPr lang="en-US" sz="1800" b="1" dirty="0" smtClean="0">
                <a:solidFill>
                  <a:srgbClr val="376092"/>
                </a:solidFill>
              </a:rPr>
              <a:t> </a:t>
            </a:r>
            <a:endParaRPr lang="el-GR" sz="1800" b="1" dirty="0" smtClean="0">
              <a:solidFill>
                <a:srgbClr val="376092"/>
              </a:solidFill>
            </a:endParaRPr>
          </a:p>
          <a:p>
            <a:pPr>
              <a:buFont typeface="Arial" charset="0"/>
              <a:buNone/>
            </a:pPr>
            <a:r>
              <a:rPr lang="el-GR" sz="1800" b="1" dirty="0" smtClean="0">
                <a:solidFill>
                  <a:srgbClr val="376092"/>
                </a:solidFill>
              </a:rPr>
              <a:t>                                          </a:t>
            </a:r>
            <a:r>
              <a:rPr lang="en-US" sz="1800" b="1" dirty="0" smtClean="0">
                <a:solidFill>
                  <a:srgbClr val="376092"/>
                </a:solidFill>
              </a:rPr>
              <a:t>(</a:t>
            </a:r>
            <a:r>
              <a:rPr lang="en-US" sz="1800" b="1" dirty="0" err="1" smtClean="0">
                <a:solidFill>
                  <a:srgbClr val="376092"/>
                </a:solidFill>
                <a:hlinkClick r:id="rId3" tooltip="International urology and nephrology."/>
              </a:rPr>
              <a:t>Int</a:t>
            </a:r>
            <a:r>
              <a:rPr lang="en-US" sz="1800" b="1" dirty="0" smtClean="0">
                <a:solidFill>
                  <a:srgbClr val="376092"/>
                </a:solidFill>
                <a:hlinkClick r:id="rId3" tooltip="International urology and nephrology."/>
              </a:rPr>
              <a:t> </a:t>
            </a:r>
            <a:r>
              <a:rPr lang="en-US" sz="1800" b="1" dirty="0" err="1" smtClean="0">
                <a:solidFill>
                  <a:srgbClr val="376092"/>
                </a:solidFill>
                <a:hlinkClick r:id="rId3" tooltip="International urology and nephrology."/>
              </a:rPr>
              <a:t>Urol</a:t>
            </a:r>
            <a:r>
              <a:rPr lang="en-US" sz="1800" b="1" dirty="0" smtClean="0">
                <a:solidFill>
                  <a:srgbClr val="376092"/>
                </a:solidFill>
                <a:hlinkClick r:id="rId3" tooltip="International urology and nephrology."/>
              </a:rPr>
              <a:t> </a:t>
            </a:r>
            <a:r>
              <a:rPr lang="en-US" sz="1800" b="1" dirty="0" err="1" smtClean="0">
                <a:solidFill>
                  <a:srgbClr val="376092"/>
                </a:solidFill>
                <a:hlinkClick r:id="rId3" tooltip="International urology and nephrology."/>
              </a:rPr>
              <a:t>Nephrol</a:t>
            </a:r>
            <a:r>
              <a:rPr lang="en-US" sz="1800" b="1" dirty="0" smtClean="0">
                <a:solidFill>
                  <a:srgbClr val="376092"/>
                </a:solidFill>
                <a:hlinkClick r:id="rId3" tooltip="International urology and nephrology."/>
              </a:rPr>
              <a:t> 2001;33:631</a:t>
            </a:r>
            <a:r>
              <a:rPr lang="en-US" sz="1800" b="1" dirty="0" smtClean="0">
                <a:solidFill>
                  <a:srgbClr val="376092"/>
                </a:solidFill>
              </a:rPr>
              <a:t>, </a:t>
            </a:r>
            <a:r>
              <a:rPr lang="en-US" sz="1800" b="1" dirty="0" err="1" smtClean="0">
                <a:solidFill>
                  <a:srgbClr val="376092"/>
                </a:solidFill>
                <a:hlinkClick r:id="rId4" tooltip="International urology and nephrology."/>
              </a:rPr>
              <a:t>Int</a:t>
            </a:r>
            <a:r>
              <a:rPr lang="en-US" sz="1800" b="1" dirty="0" smtClean="0">
                <a:solidFill>
                  <a:srgbClr val="376092"/>
                </a:solidFill>
                <a:hlinkClick r:id="rId4" tooltip="International urology and nephrology."/>
              </a:rPr>
              <a:t> </a:t>
            </a:r>
            <a:r>
              <a:rPr lang="en-US" sz="1800" b="1" dirty="0" err="1" smtClean="0">
                <a:solidFill>
                  <a:srgbClr val="376092"/>
                </a:solidFill>
                <a:hlinkClick r:id="rId4" tooltip="International urology and nephrology."/>
              </a:rPr>
              <a:t>Urol</a:t>
            </a:r>
            <a:r>
              <a:rPr lang="en-US" sz="1800" b="1" dirty="0" smtClean="0">
                <a:solidFill>
                  <a:srgbClr val="376092"/>
                </a:solidFill>
                <a:hlinkClick r:id="rId4" tooltip="International urology and nephrology."/>
              </a:rPr>
              <a:t> </a:t>
            </a:r>
            <a:r>
              <a:rPr lang="en-US" sz="1800" b="1" dirty="0" err="1" smtClean="0">
                <a:solidFill>
                  <a:srgbClr val="376092"/>
                </a:solidFill>
                <a:hlinkClick r:id="rId4" tooltip="International urology and nephrology."/>
              </a:rPr>
              <a:t>Nephrol</a:t>
            </a:r>
            <a:r>
              <a:rPr lang="en-US" sz="1800" b="1" dirty="0" smtClean="0">
                <a:solidFill>
                  <a:srgbClr val="376092"/>
                </a:solidFill>
                <a:hlinkClick r:id="rId4" tooltip="International urology and nephrology."/>
              </a:rPr>
              <a:t> 2007;39:803</a:t>
            </a:r>
            <a:r>
              <a:rPr lang="en-US" sz="1800" b="1" dirty="0" smtClean="0">
                <a:solidFill>
                  <a:srgbClr val="376092"/>
                </a:solidFill>
              </a:rPr>
              <a:t>)</a:t>
            </a:r>
            <a:r>
              <a:rPr lang="el-GR" sz="1800" b="1" dirty="0" smtClean="0">
                <a:solidFill>
                  <a:srgbClr val="376092"/>
                </a:solidFill>
              </a:rPr>
              <a:t>.</a:t>
            </a:r>
          </a:p>
          <a:p>
            <a:pPr>
              <a:buFont typeface="Arial" charset="0"/>
              <a:buNone/>
            </a:pPr>
            <a:endParaRPr lang="en-US" sz="1800" b="1" dirty="0" smtClean="0">
              <a:solidFill>
                <a:srgbClr val="376092"/>
              </a:solidFill>
            </a:endParaRPr>
          </a:p>
          <a:p>
            <a:pPr>
              <a:buFont typeface="Arial" charset="0"/>
              <a:buNone/>
            </a:pPr>
            <a:r>
              <a:rPr lang="en-US" sz="1800" b="1" dirty="0" smtClean="0">
                <a:solidFill>
                  <a:srgbClr val="376092"/>
                </a:solidFill>
              </a:rPr>
              <a:t>● </a:t>
            </a:r>
            <a:r>
              <a:rPr lang="el-GR" sz="1800" b="1" dirty="0" smtClean="0">
                <a:solidFill>
                  <a:srgbClr val="376092"/>
                </a:solidFill>
              </a:rPr>
              <a:t>   </a:t>
            </a:r>
            <a:r>
              <a:rPr lang="el-GR" sz="1800" b="1" dirty="0" err="1" smtClean="0">
                <a:solidFill>
                  <a:srgbClr val="376092"/>
                </a:solidFill>
              </a:rPr>
              <a:t>Κυτταροπλασματική</a:t>
            </a:r>
            <a:r>
              <a:rPr lang="el-GR" sz="1800" b="1" dirty="0" smtClean="0">
                <a:solidFill>
                  <a:srgbClr val="376092"/>
                </a:solidFill>
              </a:rPr>
              <a:t> </a:t>
            </a:r>
            <a:r>
              <a:rPr lang="el-GR" sz="1800" b="1" dirty="0" err="1" smtClean="0">
                <a:solidFill>
                  <a:srgbClr val="376092"/>
                </a:solidFill>
              </a:rPr>
              <a:t>βλέννη</a:t>
            </a:r>
            <a:r>
              <a:rPr lang="el-GR" sz="1800" b="1" dirty="0" smtClean="0">
                <a:solidFill>
                  <a:srgbClr val="376092"/>
                </a:solidFill>
              </a:rPr>
              <a:t> ανευρίσκεται σε ~37% των </a:t>
            </a:r>
            <a:r>
              <a:rPr lang="el-GR" sz="1800" b="1" dirty="0" err="1" smtClean="0">
                <a:solidFill>
                  <a:srgbClr val="376092"/>
                </a:solidFill>
              </a:rPr>
              <a:t>ουροθηλιακών</a:t>
            </a:r>
            <a:r>
              <a:rPr lang="el-GR" sz="1800" b="1" dirty="0" smtClean="0">
                <a:solidFill>
                  <a:srgbClr val="376092"/>
                </a:solidFill>
              </a:rPr>
              <a:t> καρκινωμάτων (συνήθως των υψηλής κακοηθείας)</a:t>
            </a:r>
            <a:r>
              <a:rPr lang="en-US" sz="1800" b="1" dirty="0" smtClean="0">
                <a:solidFill>
                  <a:srgbClr val="376092"/>
                </a:solidFill>
              </a:rPr>
              <a:t>,</a:t>
            </a:r>
            <a:r>
              <a:rPr lang="el-GR" sz="1800" b="1" dirty="0" smtClean="0">
                <a:solidFill>
                  <a:srgbClr val="376092"/>
                </a:solidFill>
              </a:rPr>
              <a:t> </a:t>
            </a:r>
            <a:r>
              <a:rPr lang="el-GR" sz="1800" b="1" u="sng" dirty="0" smtClean="0">
                <a:solidFill>
                  <a:srgbClr val="376092"/>
                </a:solidFill>
              </a:rPr>
              <a:t>χωρίς</a:t>
            </a:r>
            <a:r>
              <a:rPr lang="el-GR" sz="1800" b="1" dirty="0" smtClean="0">
                <a:solidFill>
                  <a:srgbClr val="376092"/>
                </a:solidFill>
              </a:rPr>
              <a:t> αυτό να θεωρείται ότι αντιπροσωπεύει αδενική διαφοροποίηση</a:t>
            </a:r>
            <a:r>
              <a:rPr lang="en-US" sz="1800" b="1" dirty="0" smtClean="0">
                <a:solidFill>
                  <a:srgbClr val="376092"/>
                </a:solidFill>
              </a:rPr>
              <a:t>.</a:t>
            </a:r>
            <a:endParaRPr lang="el-GR" sz="1800" b="1" dirty="0" smtClean="0">
              <a:solidFill>
                <a:srgbClr val="376092"/>
              </a:solidFill>
            </a:endParaRPr>
          </a:p>
          <a:p>
            <a:pPr>
              <a:buFont typeface="Arial" charset="0"/>
              <a:buNone/>
            </a:pPr>
            <a:r>
              <a:rPr lang="el-GR" sz="1800" b="1" dirty="0" smtClean="0">
                <a:solidFill>
                  <a:srgbClr val="376092"/>
                </a:solidFill>
              </a:rPr>
              <a:t>                                                                                           </a:t>
            </a:r>
            <a:r>
              <a:rPr lang="en-US" sz="1800" b="1" dirty="0" smtClean="0">
                <a:solidFill>
                  <a:srgbClr val="376092"/>
                </a:solidFill>
              </a:rPr>
              <a:t>(</a:t>
            </a:r>
            <a:r>
              <a:rPr lang="en-US" sz="1800" b="1" dirty="0" smtClean="0">
                <a:solidFill>
                  <a:srgbClr val="376092"/>
                </a:solidFill>
                <a:hlinkClick r:id="rId5"/>
              </a:rPr>
              <a:t>Hum </a:t>
            </a:r>
            <a:r>
              <a:rPr lang="en-US" sz="1800" b="1" dirty="0" err="1" smtClean="0">
                <a:solidFill>
                  <a:srgbClr val="376092"/>
                </a:solidFill>
                <a:hlinkClick r:id="rId5"/>
              </a:rPr>
              <a:t>Pathol</a:t>
            </a:r>
            <a:r>
              <a:rPr lang="en-US" sz="1800" b="1" dirty="0" smtClean="0">
                <a:solidFill>
                  <a:srgbClr val="376092"/>
                </a:solidFill>
                <a:hlinkClick r:id="rId5"/>
              </a:rPr>
              <a:t> 1992;23:860</a:t>
            </a:r>
            <a:r>
              <a:rPr lang="en-US" sz="1800" b="1" dirty="0" smtClean="0">
                <a:solidFill>
                  <a:srgbClr val="376092"/>
                </a:solidFill>
              </a:rPr>
              <a:t>)</a:t>
            </a:r>
            <a:endParaRPr lang="el-GR" sz="1800" b="1" dirty="0" smtClean="0">
              <a:solidFill>
                <a:srgbClr val="376092"/>
              </a:solidFill>
            </a:endParaRPr>
          </a:p>
          <a:p>
            <a:pPr>
              <a:buFontTx/>
              <a:buChar char="•"/>
            </a:pPr>
            <a:endParaRPr lang="el-GR" sz="1800" b="1" dirty="0" smtClean="0">
              <a:solidFill>
                <a:srgbClr val="376092"/>
              </a:solidFill>
            </a:endParaRPr>
          </a:p>
          <a:p>
            <a:pPr>
              <a:buFontTx/>
              <a:buChar char="•"/>
            </a:pPr>
            <a:r>
              <a:rPr lang="el-GR" altLang="ko-KR" sz="1800" b="1" dirty="0" err="1" smtClean="0">
                <a:solidFill>
                  <a:schemeClr val="tx2"/>
                </a:solidFill>
              </a:rPr>
              <a:t>Ψευδοαδενικοί</a:t>
            </a:r>
            <a:r>
              <a:rPr lang="el-GR" altLang="ko-KR" sz="1800" b="1" dirty="0" smtClean="0">
                <a:solidFill>
                  <a:schemeClr val="tx2"/>
                </a:solidFill>
              </a:rPr>
              <a:t> χώροι οφειλόμενοι σε νέκρωση ή </a:t>
            </a:r>
            <a:r>
              <a:rPr lang="en-US" altLang="ko-KR" sz="1800" b="1" dirty="0" smtClean="0">
                <a:solidFill>
                  <a:schemeClr val="tx2"/>
                </a:solidFill>
                <a:ea typeface="굴림" charset="-127"/>
              </a:rPr>
              <a:t>artifact </a:t>
            </a:r>
            <a:r>
              <a:rPr lang="el-GR" altLang="ko-KR" sz="1800" b="1" u="sng" dirty="0" smtClean="0">
                <a:solidFill>
                  <a:schemeClr val="tx2"/>
                </a:solidFill>
              </a:rPr>
              <a:t>δεν</a:t>
            </a:r>
            <a:r>
              <a:rPr lang="el-GR" altLang="ko-KR" sz="1800" b="1" dirty="0" smtClean="0">
                <a:solidFill>
                  <a:schemeClr val="tx2"/>
                </a:solidFill>
              </a:rPr>
              <a:t> θεωρούνται αδενική διαφοροποίηση.</a:t>
            </a:r>
            <a:r>
              <a:rPr lang="el-GR" altLang="ko-KR" sz="1800" b="1" dirty="0" smtClean="0"/>
              <a:t> </a:t>
            </a:r>
          </a:p>
          <a:p>
            <a:pPr>
              <a:buFontTx/>
              <a:buNone/>
            </a:pPr>
            <a:endParaRPr lang="en-US" sz="1800" b="1" dirty="0" smtClean="0">
              <a:solidFill>
                <a:srgbClr val="376092"/>
              </a:solidFill>
            </a:endParaRPr>
          </a:p>
          <a:p>
            <a:pPr>
              <a:buFont typeface="Arial" charset="0"/>
              <a:buNone/>
            </a:pPr>
            <a:r>
              <a:rPr lang="en-US" sz="1800" b="1" dirty="0" smtClean="0">
                <a:solidFill>
                  <a:srgbClr val="376092"/>
                </a:solidFill>
              </a:rPr>
              <a:t>● </a:t>
            </a:r>
            <a:r>
              <a:rPr lang="el-GR" sz="1800" b="1" dirty="0" smtClean="0">
                <a:solidFill>
                  <a:srgbClr val="376092"/>
                </a:solidFill>
              </a:rPr>
              <a:t>Στην ιστολογική έκθεση αναγράφεται το </a:t>
            </a:r>
            <a:r>
              <a:rPr lang="el-GR" sz="1800" b="1" u="sng" dirty="0" smtClean="0">
                <a:solidFill>
                  <a:srgbClr val="376092"/>
                </a:solidFill>
              </a:rPr>
              <a:t>ποσοστό </a:t>
            </a:r>
            <a:r>
              <a:rPr lang="el-GR" sz="1800" b="1" dirty="0" smtClean="0">
                <a:solidFill>
                  <a:srgbClr val="376092"/>
                </a:solidFill>
              </a:rPr>
              <a:t>της αδενικής διαφοροποίησης</a:t>
            </a:r>
            <a:r>
              <a:rPr lang="en-US" sz="1800" b="1" dirty="0" smtClean="0">
                <a:solidFill>
                  <a:srgbClr val="376092"/>
                </a:solidFill>
              </a:rPr>
              <a:t>.</a:t>
            </a:r>
            <a:endParaRPr lang="el-GR" sz="1800" b="1" dirty="0" smtClean="0">
              <a:solidFill>
                <a:srgbClr val="376092"/>
              </a:solidFill>
            </a:endParaRPr>
          </a:p>
          <a:p>
            <a:pPr>
              <a:buFont typeface="Arial" charset="0"/>
              <a:buNone/>
            </a:pPr>
            <a:endParaRPr lang="el-GR" sz="1800" b="1" dirty="0" smtClean="0">
              <a:solidFill>
                <a:srgbClr val="376092"/>
              </a:solidFill>
            </a:endParaRPr>
          </a:p>
          <a:p>
            <a:pPr>
              <a:buFont typeface="Arial" charset="0"/>
              <a:buNone/>
            </a:pPr>
            <a:endParaRPr lang="en-US" sz="1800" b="1" dirty="0" smtClean="0">
              <a:solidFill>
                <a:srgbClr val="376092"/>
              </a:solidFill>
            </a:endParaRPr>
          </a:p>
          <a:p>
            <a:pPr>
              <a:buFont typeface="Arial" charset="0"/>
              <a:buNone/>
            </a:pPr>
            <a:r>
              <a:rPr lang="en-US" sz="1800" b="1" dirty="0" smtClean="0">
                <a:solidFill>
                  <a:srgbClr val="376092"/>
                </a:solidFill>
              </a:rPr>
              <a:t>● </a:t>
            </a:r>
            <a:r>
              <a:rPr lang="el-GR" sz="1800" b="1" dirty="0" smtClean="0">
                <a:solidFill>
                  <a:srgbClr val="376092"/>
                </a:solidFill>
              </a:rPr>
              <a:t>   </a:t>
            </a:r>
            <a:r>
              <a:rPr lang="en-US" sz="1800" b="1" dirty="0" smtClean="0">
                <a:solidFill>
                  <a:srgbClr val="376092"/>
                </a:solidFill>
              </a:rPr>
              <a:t>50% </a:t>
            </a:r>
            <a:r>
              <a:rPr lang="el-GR" sz="1800" b="1" dirty="0" smtClean="0">
                <a:solidFill>
                  <a:srgbClr val="376092"/>
                </a:solidFill>
              </a:rPr>
              <a:t>των μη διηθητικών  ουροθηλιακών καρκινωμάτων με αδενική διαφοροποίηση εξελίσσονται σε διηθητικά, κανένα σε  αμιγές αδενοκαρκίνωμα.</a:t>
            </a:r>
          </a:p>
          <a:p>
            <a:pPr>
              <a:buFont typeface="Arial" charset="0"/>
              <a:buNone/>
            </a:pPr>
            <a:r>
              <a:rPr lang="el-GR" sz="1800" b="1" dirty="0" smtClean="0">
                <a:solidFill>
                  <a:srgbClr val="376092"/>
                </a:solidFill>
              </a:rPr>
              <a:t>                                                                                      </a:t>
            </a:r>
            <a:r>
              <a:rPr lang="en-US" sz="1800" b="1" dirty="0" smtClean="0">
                <a:solidFill>
                  <a:srgbClr val="376092"/>
                </a:solidFill>
              </a:rPr>
              <a:t> (</a:t>
            </a:r>
            <a:r>
              <a:rPr lang="en-US" sz="1800" b="1" dirty="0" smtClean="0">
                <a:solidFill>
                  <a:srgbClr val="376092"/>
                </a:solidFill>
                <a:hlinkClick r:id="rId6" tooltip="The American journal of surgical pathology."/>
              </a:rPr>
              <a:t>Am J </a:t>
            </a:r>
            <a:r>
              <a:rPr lang="en-US" sz="1800" b="1" dirty="0" err="1" smtClean="0">
                <a:solidFill>
                  <a:srgbClr val="376092"/>
                </a:solidFill>
                <a:hlinkClick r:id="rId6" tooltip="The American journal of surgical pathology."/>
              </a:rPr>
              <a:t>Surg</a:t>
            </a:r>
            <a:r>
              <a:rPr lang="en-US" sz="1800" b="1" dirty="0" smtClean="0">
                <a:solidFill>
                  <a:srgbClr val="376092"/>
                </a:solidFill>
                <a:hlinkClick r:id="rId6" tooltip="The American journal of surgical pathology."/>
              </a:rPr>
              <a:t> </a:t>
            </a:r>
            <a:r>
              <a:rPr lang="en-US" sz="1800" b="1" dirty="0" err="1" smtClean="0">
                <a:solidFill>
                  <a:srgbClr val="376092"/>
                </a:solidFill>
                <a:hlinkClick r:id="rId6" tooltip="The American journal of surgical pathology."/>
              </a:rPr>
              <a:t>Pathol</a:t>
            </a:r>
            <a:r>
              <a:rPr lang="en-US" sz="1800" b="1" dirty="0" smtClean="0">
                <a:solidFill>
                  <a:srgbClr val="376092"/>
                </a:solidFill>
                <a:hlinkClick r:id="rId6" tooltip="The American journal of surgical pathology."/>
              </a:rPr>
              <a:t> 2009;33:1241</a:t>
            </a:r>
            <a:r>
              <a:rPr lang="en-US" sz="1800" b="1" dirty="0" smtClean="0"/>
              <a:t>)</a:t>
            </a:r>
            <a:r>
              <a:rPr lang="el-GR" sz="1800" b="1" dirty="0" smtClean="0"/>
              <a:t>.</a:t>
            </a:r>
            <a:endParaRPr lang="en-US" sz="1800" b="1" dirty="0" smtClean="0"/>
          </a:p>
          <a:p>
            <a:endParaRPr lang="el-GR" sz="1800" dirty="0" smtClean="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68313" y="0"/>
            <a:ext cx="8229600" cy="1143000"/>
          </a:xfrm>
        </p:spPr>
        <p:txBody>
          <a:bodyPr>
            <a:normAutofit fontScale="90000"/>
          </a:bodyPr>
          <a:lstStyle/>
          <a:p>
            <a:pPr eaLnBrk="1" hangingPunct="1"/>
            <a:r>
              <a:rPr lang="el-GR" sz="4000" b="1" u="sng" dirty="0" err="1" smtClean="0">
                <a:solidFill>
                  <a:schemeClr val="tx2">
                    <a:lumMod val="75000"/>
                  </a:schemeClr>
                </a:solidFill>
                <a:effectLst>
                  <a:outerShdw blurRad="38100" dist="38100" dir="2700000" algn="tl">
                    <a:srgbClr val="000000">
                      <a:alpha val="43137"/>
                    </a:srgbClr>
                  </a:outerShdw>
                </a:effectLst>
              </a:rPr>
              <a:t>Ουροθηλιακό</a:t>
            </a:r>
            <a:r>
              <a:rPr lang="el-GR" sz="4000" u="sng" dirty="0" smtClean="0">
                <a:solidFill>
                  <a:schemeClr val="tx2">
                    <a:lumMod val="75000"/>
                  </a:schemeClr>
                </a:solidFill>
              </a:rPr>
              <a:t> </a:t>
            </a:r>
            <a:r>
              <a:rPr lang="el-GR" sz="4000" dirty="0" smtClean="0">
                <a:solidFill>
                  <a:schemeClr val="tx2">
                    <a:lumMod val="75000"/>
                  </a:schemeClr>
                </a:solidFill>
              </a:rPr>
              <a:t>καρκίνωμα</a:t>
            </a:r>
            <a:r>
              <a:rPr lang="en-US" sz="4000" dirty="0" smtClean="0">
                <a:solidFill>
                  <a:schemeClr val="tx2">
                    <a:lumMod val="75000"/>
                  </a:schemeClr>
                </a:solidFill>
              </a:rPr>
              <a:t> </a:t>
            </a:r>
            <a:r>
              <a:rPr lang="el-GR" sz="4000" dirty="0" smtClean="0">
                <a:solidFill>
                  <a:schemeClr val="tx2">
                    <a:lumMod val="75000"/>
                  </a:schemeClr>
                </a:solidFill>
              </a:rPr>
              <a:t>με αδενική διαφοροποίηση </a:t>
            </a:r>
          </a:p>
        </p:txBody>
      </p:sp>
      <p:pic>
        <p:nvPicPr>
          <p:cNvPr id="65539" name="Picture 3" descr="8,21 Urothelial Carcinoma with Glandular Metaplasia"/>
          <p:cNvPicPr>
            <a:picLocks noChangeAspect="1" noChangeArrowheads="1"/>
          </p:cNvPicPr>
          <p:nvPr/>
        </p:nvPicPr>
        <p:blipFill>
          <a:blip r:embed="rId2" cstate="print"/>
          <a:srcRect t="3749"/>
          <a:stretch>
            <a:fillRect/>
          </a:stretch>
        </p:blipFill>
        <p:spPr bwMode="auto">
          <a:xfrm>
            <a:off x="468313" y="1339850"/>
            <a:ext cx="8280400" cy="5184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1 - Τίτλος"/>
          <p:cNvSpPr>
            <a:spLocks noGrp="1"/>
          </p:cNvSpPr>
          <p:nvPr>
            <p:ph type="title"/>
          </p:nvPr>
        </p:nvSpPr>
        <p:spPr>
          <a:xfrm>
            <a:off x="107950" y="0"/>
            <a:ext cx="8928100" cy="1268760"/>
          </a:xfrm>
        </p:spPr>
        <p:txBody>
          <a:bodyPr>
            <a:normAutofit/>
          </a:bodyPr>
          <a:lstStyle/>
          <a:p>
            <a:r>
              <a:rPr lang="el-GR" sz="3600" b="1" u="sng" dirty="0" err="1" smtClean="0">
                <a:solidFill>
                  <a:srgbClr val="C00000"/>
                </a:solidFill>
              </a:rPr>
              <a:t>Ουροθηλιακό</a:t>
            </a:r>
            <a:r>
              <a:rPr lang="el-GR" sz="3600" dirty="0" smtClean="0">
                <a:solidFill>
                  <a:srgbClr val="C00000"/>
                </a:solidFill>
              </a:rPr>
              <a:t> καρκίνωμα </a:t>
            </a:r>
            <a:br>
              <a:rPr lang="el-GR" sz="3600" dirty="0" smtClean="0">
                <a:solidFill>
                  <a:srgbClr val="C00000"/>
                </a:solidFill>
              </a:rPr>
            </a:br>
            <a:r>
              <a:rPr lang="el-GR" sz="3600" dirty="0" smtClean="0">
                <a:solidFill>
                  <a:srgbClr val="C00000"/>
                </a:solidFill>
              </a:rPr>
              <a:t>με </a:t>
            </a:r>
            <a:r>
              <a:rPr lang="en-US" sz="3600" dirty="0" smtClean="0">
                <a:solidFill>
                  <a:srgbClr val="C00000"/>
                </a:solidFill>
              </a:rPr>
              <a:t>(</a:t>
            </a:r>
            <a:r>
              <a:rPr lang="el-GR" sz="3600" dirty="0" smtClean="0">
                <a:solidFill>
                  <a:srgbClr val="C00000"/>
                </a:solidFill>
              </a:rPr>
              <a:t>γνήσια</a:t>
            </a:r>
            <a:r>
              <a:rPr lang="en-US" sz="3600" dirty="0" smtClean="0">
                <a:solidFill>
                  <a:srgbClr val="C00000"/>
                </a:solidFill>
              </a:rPr>
              <a:t>)</a:t>
            </a:r>
            <a:r>
              <a:rPr lang="el-GR" sz="3600" dirty="0" smtClean="0">
                <a:solidFill>
                  <a:srgbClr val="C00000"/>
                </a:solidFill>
              </a:rPr>
              <a:t> αδενική διαφοροποίηση</a:t>
            </a:r>
          </a:p>
        </p:txBody>
      </p:sp>
      <p:pic>
        <p:nvPicPr>
          <p:cNvPr id="43011" name="Picture 2"/>
          <p:cNvPicPr>
            <a:picLocks noGrp="1" noChangeAspect="1" noChangeArrowheads="1"/>
          </p:cNvPicPr>
          <p:nvPr>
            <p:ph idx="1"/>
          </p:nvPr>
        </p:nvPicPr>
        <p:blipFill>
          <a:blip r:embed="rId3" cstate="print"/>
          <a:srcRect/>
          <a:stretch>
            <a:fillRect/>
          </a:stretch>
        </p:blipFill>
        <p:spPr>
          <a:xfrm>
            <a:off x="1763713" y="1773238"/>
            <a:ext cx="5903912" cy="4435475"/>
          </a:xfrm>
          <a:noFill/>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 Τίτλος"/>
          <p:cNvSpPr>
            <a:spLocks noGrp="1"/>
          </p:cNvSpPr>
          <p:nvPr>
            <p:ph type="title"/>
          </p:nvPr>
        </p:nvSpPr>
        <p:spPr>
          <a:xfrm>
            <a:off x="179388" y="1"/>
            <a:ext cx="8856662" cy="980728"/>
          </a:xfrm>
        </p:spPr>
        <p:txBody>
          <a:bodyPr>
            <a:normAutofit fontScale="90000"/>
          </a:bodyPr>
          <a:lstStyle/>
          <a:p>
            <a:r>
              <a:rPr lang="el-GR" sz="3200" b="1" u="sng" spc="300" dirty="0" err="1" smtClean="0">
                <a:solidFill>
                  <a:srgbClr val="C00000"/>
                </a:solidFill>
              </a:rPr>
              <a:t>Ουροθηλιακό</a:t>
            </a:r>
            <a:r>
              <a:rPr lang="el-GR" sz="3200" b="1" dirty="0" smtClean="0">
                <a:solidFill>
                  <a:srgbClr val="C00000"/>
                </a:solidFill>
              </a:rPr>
              <a:t> </a:t>
            </a:r>
            <a:r>
              <a:rPr lang="el-GR" sz="3200" dirty="0" smtClean="0">
                <a:solidFill>
                  <a:srgbClr val="C00000"/>
                </a:solidFill>
              </a:rPr>
              <a:t>καρκίνωμα με αδενική διαφοροποίηση</a:t>
            </a:r>
            <a:endParaRPr lang="el-GR" sz="3200" dirty="0" smtClean="0"/>
          </a:p>
        </p:txBody>
      </p:sp>
      <p:sp>
        <p:nvSpPr>
          <p:cNvPr id="44035" name="2 - Θέση περιεχομένου"/>
          <p:cNvSpPr>
            <a:spLocks noGrp="1"/>
          </p:cNvSpPr>
          <p:nvPr>
            <p:ph idx="1"/>
          </p:nvPr>
        </p:nvSpPr>
        <p:spPr>
          <a:xfrm>
            <a:off x="457200" y="764704"/>
            <a:ext cx="8229600" cy="6093296"/>
          </a:xfrm>
        </p:spPr>
        <p:txBody>
          <a:bodyPr>
            <a:normAutofit/>
          </a:bodyPr>
          <a:lstStyle/>
          <a:p>
            <a:pPr algn="ctr">
              <a:buFont typeface="Arial" charset="0"/>
              <a:buNone/>
            </a:pPr>
            <a:r>
              <a:rPr lang="el-GR" sz="1800" b="1" dirty="0" smtClean="0">
                <a:solidFill>
                  <a:schemeClr val="tx2"/>
                </a:solidFill>
              </a:rPr>
              <a:t>Διαφορική  Διάγνωση</a:t>
            </a:r>
          </a:p>
          <a:p>
            <a:endParaRPr lang="el-GR" sz="1400" b="1" dirty="0" smtClean="0">
              <a:solidFill>
                <a:schemeClr val="tx2"/>
              </a:solidFill>
            </a:endParaRPr>
          </a:p>
          <a:p>
            <a:pPr>
              <a:buSzPct val="145000"/>
              <a:buFontTx/>
              <a:buChar char="•"/>
            </a:pPr>
            <a:r>
              <a:rPr lang="el-GR" sz="1800" b="1" dirty="0" err="1" smtClean="0">
                <a:solidFill>
                  <a:srgbClr val="800000"/>
                </a:solidFill>
              </a:rPr>
              <a:t>Αδενοκαρκίνωμα</a:t>
            </a:r>
            <a:r>
              <a:rPr lang="el-GR" sz="1800" b="1" dirty="0" smtClean="0">
                <a:solidFill>
                  <a:srgbClr val="800000"/>
                </a:solidFill>
              </a:rPr>
              <a:t>  ουροδόχου :</a:t>
            </a:r>
            <a:r>
              <a:rPr lang="el-GR" sz="1800" b="1" dirty="0" smtClean="0">
                <a:solidFill>
                  <a:schemeClr val="tx2"/>
                </a:solidFill>
              </a:rPr>
              <a:t>απουσία </a:t>
            </a:r>
            <a:r>
              <a:rPr lang="el-GR" sz="1800" b="1" dirty="0" err="1" smtClean="0">
                <a:solidFill>
                  <a:schemeClr val="tx2"/>
                </a:solidFill>
              </a:rPr>
              <a:t>ουροθηλιακού</a:t>
            </a:r>
            <a:r>
              <a:rPr lang="el-GR" sz="1800" b="1" dirty="0" smtClean="0">
                <a:solidFill>
                  <a:schemeClr val="tx2"/>
                </a:solidFill>
              </a:rPr>
              <a:t> στοιχείου, αληθείς αδένες με καλυκοειδή κύτταρα</a:t>
            </a:r>
            <a:r>
              <a:rPr lang="en-US" sz="1800" b="1" dirty="0" smtClean="0">
                <a:solidFill>
                  <a:schemeClr val="tx2"/>
                </a:solidFill>
              </a:rPr>
              <a:t> </a:t>
            </a:r>
            <a:r>
              <a:rPr lang="el-GR" sz="1800" b="1" dirty="0" smtClean="0">
                <a:solidFill>
                  <a:schemeClr val="tx2"/>
                </a:solidFill>
              </a:rPr>
              <a:t>(</a:t>
            </a:r>
            <a:r>
              <a:rPr lang="en-US" sz="1800" b="1" dirty="0" smtClean="0">
                <a:solidFill>
                  <a:schemeClr val="tx2"/>
                </a:solidFill>
              </a:rPr>
              <a:t>goblet cells</a:t>
            </a:r>
            <a:r>
              <a:rPr lang="el-GR" sz="1800" b="1" dirty="0" smtClean="0">
                <a:solidFill>
                  <a:schemeClr val="tx2"/>
                </a:solidFill>
              </a:rPr>
              <a:t>)</a:t>
            </a:r>
            <a:r>
              <a:rPr lang="en-US" sz="1800" b="1" dirty="0" smtClean="0">
                <a:solidFill>
                  <a:schemeClr val="tx2"/>
                </a:solidFill>
              </a:rPr>
              <a:t> </a:t>
            </a:r>
            <a:r>
              <a:rPr lang="el-GR" sz="1800" b="1" dirty="0" smtClean="0">
                <a:solidFill>
                  <a:schemeClr val="tx2"/>
                </a:solidFill>
              </a:rPr>
              <a:t>ή εντερικά κύτταρα</a:t>
            </a:r>
            <a:r>
              <a:rPr lang="en-US" sz="1800" b="1" dirty="0" smtClean="0">
                <a:solidFill>
                  <a:schemeClr val="tx2"/>
                </a:solidFill>
              </a:rPr>
              <a:t>,</a:t>
            </a:r>
            <a:r>
              <a:rPr lang="el-GR" sz="1800" b="1" dirty="0" smtClean="0">
                <a:solidFill>
                  <a:schemeClr val="tx2"/>
                </a:solidFill>
              </a:rPr>
              <a:t> συνήθως διηθητικό και υψηλής κακοηθείας</a:t>
            </a:r>
            <a:endParaRPr lang="en-US" sz="1800" b="1" dirty="0" smtClean="0">
              <a:solidFill>
                <a:schemeClr val="tx2"/>
              </a:solidFill>
            </a:endParaRPr>
          </a:p>
          <a:p>
            <a:pPr>
              <a:buFont typeface="Arial" charset="0"/>
              <a:buNone/>
            </a:pPr>
            <a:r>
              <a:rPr lang="en-US" sz="1800" b="1" dirty="0" smtClean="0"/>
              <a:t>● </a:t>
            </a:r>
            <a:r>
              <a:rPr lang="el-GR" sz="1800" b="1" dirty="0" smtClean="0"/>
              <a:t>     </a:t>
            </a:r>
            <a:r>
              <a:rPr lang="el-GR" sz="1800" b="1" dirty="0" err="1" smtClean="0">
                <a:solidFill>
                  <a:srgbClr val="800000"/>
                </a:solidFill>
              </a:rPr>
              <a:t>Αδενοκαρκίνωμα</a:t>
            </a:r>
            <a:r>
              <a:rPr lang="el-GR" sz="1800" b="1" dirty="0" smtClean="0">
                <a:solidFill>
                  <a:srgbClr val="800000"/>
                </a:solidFill>
              </a:rPr>
              <a:t> </a:t>
            </a:r>
            <a:r>
              <a:rPr lang="el-GR" sz="1800" b="1" dirty="0" err="1" smtClean="0">
                <a:solidFill>
                  <a:srgbClr val="800000"/>
                </a:solidFill>
              </a:rPr>
              <a:t>παχέος</a:t>
            </a:r>
            <a:r>
              <a:rPr lang="el-GR" sz="1800" b="1" dirty="0" smtClean="0">
                <a:solidFill>
                  <a:srgbClr val="800000"/>
                </a:solidFill>
              </a:rPr>
              <a:t> εντέρου</a:t>
            </a:r>
            <a:r>
              <a:rPr lang="en-US" sz="1800" b="1" dirty="0" smtClean="0">
                <a:solidFill>
                  <a:srgbClr val="800000"/>
                </a:solidFill>
              </a:rPr>
              <a:t>:</a:t>
            </a:r>
            <a:r>
              <a:rPr lang="en-US" sz="1800" b="1" dirty="0" smtClean="0"/>
              <a:t> </a:t>
            </a:r>
            <a:r>
              <a:rPr lang="en-US" sz="1800" b="1" dirty="0" smtClean="0">
                <a:solidFill>
                  <a:schemeClr val="tx2"/>
                </a:solidFill>
              </a:rPr>
              <a:t>CK7-, </a:t>
            </a:r>
            <a:r>
              <a:rPr lang="en-US" sz="1800" b="1" dirty="0" err="1" smtClean="0">
                <a:solidFill>
                  <a:schemeClr val="tx2"/>
                </a:solidFill>
              </a:rPr>
              <a:t>villin</a:t>
            </a:r>
            <a:r>
              <a:rPr lang="en-US" sz="1800" b="1" dirty="0" smtClean="0">
                <a:solidFill>
                  <a:schemeClr val="tx2"/>
                </a:solidFill>
              </a:rPr>
              <a:t>+</a:t>
            </a:r>
            <a:r>
              <a:rPr lang="en-US" sz="1800" b="1" dirty="0" smtClean="0"/>
              <a:t> (</a:t>
            </a:r>
            <a:r>
              <a:rPr lang="en-US" sz="1800" b="1" dirty="0" smtClean="0">
                <a:hlinkClick r:id="rId3" tooltip="Archives of pathology &amp; laboratory medicine."/>
              </a:rPr>
              <a:t>Arch </a:t>
            </a:r>
            <a:r>
              <a:rPr lang="en-US" sz="1800" b="1" dirty="0" err="1" smtClean="0">
                <a:hlinkClick r:id="rId3" tooltip="Archives of pathology &amp; laboratory medicine."/>
              </a:rPr>
              <a:t>Pathol</a:t>
            </a:r>
            <a:r>
              <a:rPr lang="en-US" sz="1800" b="1" dirty="0" smtClean="0">
                <a:hlinkClick r:id="rId3" tooltip="Archives of pathology &amp; laboratory medicine."/>
              </a:rPr>
              <a:t> Lab Med 2002;126:1057</a:t>
            </a:r>
            <a:r>
              <a:rPr lang="en-US" sz="1800" b="1" dirty="0" smtClean="0"/>
              <a:t>)</a:t>
            </a:r>
            <a:r>
              <a:rPr lang="el-GR" sz="1800" b="1" dirty="0" smtClean="0"/>
              <a:t>, θετική πυρηνική έκφραση β </a:t>
            </a:r>
            <a:r>
              <a:rPr lang="el-GR" sz="1800" b="1" dirty="0" err="1" smtClean="0"/>
              <a:t>κατενίνης</a:t>
            </a:r>
            <a:r>
              <a:rPr lang="el-GR" sz="1800" b="1" dirty="0" smtClean="0"/>
              <a:t>.</a:t>
            </a:r>
            <a:endParaRPr lang="en-US" sz="1800" b="1" dirty="0" smtClean="0"/>
          </a:p>
          <a:p>
            <a:pPr>
              <a:buFont typeface="Arial" charset="0"/>
              <a:buNone/>
            </a:pPr>
            <a:r>
              <a:rPr lang="en-US" sz="1800" b="1" dirty="0" smtClean="0"/>
              <a:t>● </a:t>
            </a:r>
            <a:r>
              <a:rPr lang="el-GR" sz="1800" b="1" dirty="0" smtClean="0"/>
              <a:t>    </a:t>
            </a:r>
            <a:r>
              <a:rPr lang="el-GR" sz="1800" b="1" dirty="0" smtClean="0">
                <a:solidFill>
                  <a:srgbClr val="800000"/>
                </a:solidFill>
              </a:rPr>
              <a:t>Κυστική &amp; αδενική κυστίτιδα</a:t>
            </a:r>
            <a:r>
              <a:rPr lang="en-US" sz="1800" b="1" dirty="0" smtClean="0">
                <a:solidFill>
                  <a:srgbClr val="800000"/>
                </a:solidFill>
              </a:rPr>
              <a:t>:</a:t>
            </a:r>
            <a:r>
              <a:rPr lang="en-US" sz="1800" b="1" dirty="0" smtClean="0"/>
              <a:t> </a:t>
            </a:r>
            <a:r>
              <a:rPr lang="el-GR" sz="1800" b="1" dirty="0" smtClean="0">
                <a:solidFill>
                  <a:schemeClr val="tx2"/>
                </a:solidFill>
              </a:rPr>
              <a:t>αδένες στο χαλαρό υπόστρωμα επενδυόμενοι από κυλινδρικό, κυβοειδές ή εντερικό επιθήλιο, χωρίς </a:t>
            </a:r>
            <a:r>
              <a:rPr lang="el-GR" sz="1800" b="1" dirty="0" err="1" smtClean="0">
                <a:solidFill>
                  <a:schemeClr val="tx2"/>
                </a:solidFill>
              </a:rPr>
              <a:t>ατυπία</a:t>
            </a:r>
            <a:r>
              <a:rPr lang="el-GR" sz="1800" b="1" dirty="0" smtClean="0">
                <a:solidFill>
                  <a:schemeClr val="tx2"/>
                </a:solidFill>
              </a:rPr>
              <a:t>, μιτώσεις, νέκρωση</a:t>
            </a:r>
            <a:endParaRPr lang="en-US" sz="1800" b="1" dirty="0" smtClean="0">
              <a:solidFill>
                <a:schemeClr val="tx2"/>
              </a:solidFill>
            </a:endParaRPr>
          </a:p>
          <a:p>
            <a:pPr>
              <a:buFont typeface="Arial" charset="0"/>
              <a:buNone/>
            </a:pPr>
            <a:r>
              <a:rPr lang="en-US" sz="1800" b="1" dirty="0" smtClean="0"/>
              <a:t>● </a:t>
            </a:r>
            <a:r>
              <a:rPr lang="el-GR" sz="1800" b="1" dirty="0" smtClean="0"/>
              <a:t>    </a:t>
            </a:r>
            <a:r>
              <a:rPr lang="el-GR" sz="1800" b="1" dirty="0" err="1" smtClean="0">
                <a:solidFill>
                  <a:srgbClr val="800000"/>
                </a:solidFill>
              </a:rPr>
              <a:t>Μιλεριάνωση</a:t>
            </a:r>
            <a:r>
              <a:rPr lang="en-US" sz="1800" b="1" dirty="0" smtClean="0">
                <a:solidFill>
                  <a:srgbClr val="800000"/>
                </a:solidFill>
              </a:rPr>
              <a:t>:</a:t>
            </a:r>
            <a:r>
              <a:rPr lang="el-GR" sz="1800" b="1" dirty="0" smtClean="0"/>
              <a:t> παρουσία 2 από τα 3:</a:t>
            </a:r>
            <a:r>
              <a:rPr lang="en-US" sz="1800" b="1" dirty="0" smtClean="0"/>
              <a:t> </a:t>
            </a:r>
            <a:r>
              <a:rPr lang="el-GR" sz="1800" b="1" dirty="0" err="1" smtClean="0">
                <a:solidFill>
                  <a:schemeClr val="tx2"/>
                </a:solidFill>
              </a:rPr>
              <a:t>ενδοσαλπιγγίτιδα</a:t>
            </a:r>
            <a:r>
              <a:rPr lang="el-GR" sz="1800" b="1" dirty="0" smtClean="0">
                <a:solidFill>
                  <a:schemeClr val="tx2"/>
                </a:solidFill>
              </a:rPr>
              <a:t>, </a:t>
            </a:r>
            <a:r>
              <a:rPr lang="el-GR" sz="1800" b="1" dirty="0" err="1" smtClean="0">
                <a:solidFill>
                  <a:schemeClr val="tx2"/>
                </a:solidFill>
              </a:rPr>
              <a:t>ενδομητρίωση</a:t>
            </a:r>
            <a:r>
              <a:rPr lang="el-GR" sz="1800" b="1" dirty="0" smtClean="0">
                <a:solidFill>
                  <a:schemeClr val="tx2"/>
                </a:solidFill>
              </a:rPr>
              <a:t>, </a:t>
            </a:r>
            <a:r>
              <a:rPr lang="el-GR" sz="1800" b="1" dirty="0" err="1" smtClean="0">
                <a:solidFill>
                  <a:schemeClr val="tx2"/>
                </a:solidFill>
              </a:rPr>
              <a:t>ενδοτραχηλίτιδα</a:t>
            </a:r>
            <a:r>
              <a:rPr lang="el-GR" sz="1800" b="1" dirty="0" smtClean="0">
                <a:solidFill>
                  <a:schemeClr val="tx2"/>
                </a:solidFill>
              </a:rPr>
              <a:t>, χωρίς </a:t>
            </a:r>
            <a:r>
              <a:rPr lang="el-GR" sz="1800" b="1" dirty="0" err="1" smtClean="0">
                <a:solidFill>
                  <a:schemeClr val="tx2"/>
                </a:solidFill>
              </a:rPr>
              <a:t>ατυπία</a:t>
            </a:r>
            <a:r>
              <a:rPr lang="el-GR" sz="1800" b="1" dirty="0" smtClean="0">
                <a:solidFill>
                  <a:schemeClr val="tx2"/>
                </a:solidFill>
              </a:rPr>
              <a:t>, χωρίς μιτώσεις.</a:t>
            </a:r>
            <a:endParaRPr lang="en-US" sz="1800" b="1" dirty="0" smtClean="0">
              <a:solidFill>
                <a:schemeClr val="tx2"/>
              </a:solidFill>
            </a:endParaRPr>
          </a:p>
          <a:p>
            <a:pPr>
              <a:buFont typeface="Arial" charset="0"/>
              <a:buNone/>
            </a:pPr>
            <a:r>
              <a:rPr lang="en-US" sz="1800" b="1" dirty="0" smtClean="0"/>
              <a:t>●</a:t>
            </a:r>
            <a:r>
              <a:rPr lang="el-GR" sz="1800" b="1" dirty="0" smtClean="0"/>
              <a:t>   </a:t>
            </a:r>
            <a:r>
              <a:rPr lang="en-US" sz="1800" b="1" dirty="0" smtClean="0"/>
              <a:t> </a:t>
            </a:r>
            <a:r>
              <a:rPr lang="el-GR" sz="1800" b="1" dirty="0" err="1" smtClean="0">
                <a:solidFill>
                  <a:srgbClr val="800000"/>
                </a:solidFill>
              </a:rPr>
              <a:t>Νεφρογενής</a:t>
            </a:r>
            <a:r>
              <a:rPr lang="el-GR" sz="1800" b="1" dirty="0" smtClean="0">
                <a:solidFill>
                  <a:srgbClr val="800000"/>
                </a:solidFill>
              </a:rPr>
              <a:t> </a:t>
            </a:r>
            <a:r>
              <a:rPr lang="el-GR" sz="1800" b="1" dirty="0" err="1" smtClean="0">
                <a:solidFill>
                  <a:srgbClr val="800000"/>
                </a:solidFill>
              </a:rPr>
              <a:t>μεταπλασία</a:t>
            </a:r>
            <a:r>
              <a:rPr lang="el-GR" sz="1800" b="1" dirty="0" smtClean="0">
                <a:solidFill>
                  <a:srgbClr val="800000"/>
                </a:solidFill>
              </a:rPr>
              <a:t>/αδένωμα</a:t>
            </a:r>
            <a:r>
              <a:rPr lang="en-US" sz="1800" b="1" dirty="0" smtClean="0">
                <a:solidFill>
                  <a:srgbClr val="800000"/>
                </a:solidFill>
              </a:rPr>
              <a:t>:</a:t>
            </a:r>
            <a:r>
              <a:rPr lang="en-US" sz="1800" b="1" dirty="0" smtClean="0"/>
              <a:t> </a:t>
            </a:r>
            <a:r>
              <a:rPr lang="el-GR" sz="1800" b="1" dirty="0" smtClean="0">
                <a:solidFill>
                  <a:schemeClr val="tx2"/>
                </a:solidFill>
              </a:rPr>
              <a:t>μικροί σωλήνες παρόμοιοι με τους </a:t>
            </a:r>
            <a:r>
              <a:rPr lang="el-GR" sz="1800" b="1" dirty="0" err="1" smtClean="0">
                <a:solidFill>
                  <a:schemeClr val="tx2"/>
                </a:solidFill>
              </a:rPr>
              <a:t>μεσονεφρικούς</a:t>
            </a:r>
            <a:r>
              <a:rPr lang="en-US" sz="1800" b="1" dirty="0" smtClean="0">
                <a:solidFill>
                  <a:schemeClr val="tx2"/>
                </a:solidFill>
              </a:rPr>
              <a:t>,</a:t>
            </a:r>
            <a:r>
              <a:rPr lang="el-GR" sz="1800" b="1" dirty="0" smtClean="0">
                <a:solidFill>
                  <a:schemeClr val="tx2"/>
                </a:solidFill>
              </a:rPr>
              <a:t> επενδυόμενοι από μονό στίχο κυβοειδών ή</a:t>
            </a:r>
            <a:r>
              <a:rPr lang="en-US" sz="1800" b="1" dirty="0" smtClean="0">
                <a:solidFill>
                  <a:schemeClr val="tx2"/>
                </a:solidFill>
              </a:rPr>
              <a:t> </a:t>
            </a:r>
            <a:r>
              <a:rPr lang="el-GR" sz="1800" b="1" dirty="0" smtClean="0">
                <a:solidFill>
                  <a:schemeClr val="tx2"/>
                </a:solidFill>
              </a:rPr>
              <a:t>κυττάρων «σαν </a:t>
            </a:r>
            <a:r>
              <a:rPr lang="el-GR" sz="1800" b="1" dirty="0" err="1" smtClean="0">
                <a:solidFill>
                  <a:schemeClr val="tx2"/>
                </a:solidFill>
              </a:rPr>
              <a:t>παπουτσόπροκα</a:t>
            </a:r>
            <a:r>
              <a:rPr lang="el-GR" sz="1800" b="1" dirty="0" smtClean="0">
                <a:solidFill>
                  <a:schemeClr val="tx2"/>
                </a:solidFill>
              </a:rPr>
              <a:t>» </a:t>
            </a:r>
            <a:r>
              <a:rPr lang="en-US" sz="1800" b="1" dirty="0" smtClean="0">
                <a:solidFill>
                  <a:schemeClr val="tx2"/>
                </a:solidFill>
              </a:rPr>
              <a:t>, </a:t>
            </a:r>
            <a:r>
              <a:rPr lang="el-GR" sz="1800" b="1" dirty="0" smtClean="0">
                <a:solidFill>
                  <a:schemeClr val="tx2"/>
                </a:solidFill>
              </a:rPr>
              <a:t>με </a:t>
            </a:r>
            <a:r>
              <a:rPr lang="el-GR" sz="1800" b="1" dirty="0" err="1" smtClean="0">
                <a:solidFill>
                  <a:schemeClr val="tx2"/>
                </a:solidFill>
              </a:rPr>
              <a:t>ηωσινόφιλη</a:t>
            </a:r>
            <a:r>
              <a:rPr lang="el-GR" sz="1800" b="1" dirty="0" smtClean="0">
                <a:solidFill>
                  <a:schemeClr val="tx2"/>
                </a:solidFill>
              </a:rPr>
              <a:t> ή </a:t>
            </a:r>
            <a:r>
              <a:rPr lang="el-GR" sz="1800" b="1" dirty="0" err="1" smtClean="0">
                <a:solidFill>
                  <a:schemeClr val="tx2"/>
                </a:solidFill>
              </a:rPr>
              <a:t>βασεόφιλη</a:t>
            </a:r>
            <a:r>
              <a:rPr lang="el-GR" sz="1800" b="1" dirty="0" smtClean="0">
                <a:solidFill>
                  <a:schemeClr val="tx2"/>
                </a:solidFill>
              </a:rPr>
              <a:t> έκκριση, καθόλου ή ελάχιστη </a:t>
            </a:r>
            <a:r>
              <a:rPr lang="el-GR" sz="1800" b="1" dirty="0" err="1" smtClean="0">
                <a:solidFill>
                  <a:schemeClr val="tx2"/>
                </a:solidFill>
              </a:rPr>
              <a:t>ατυπία</a:t>
            </a:r>
            <a:r>
              <a:rPr lang="el-GR" sz="1800" b="1" dirty="0" smtClean="0">
                <a:solidFill>
                  <a:schemeClr val="tx2"/>
                </a:solidFill>
              </a:rPr>
              <a:t>, απουσία μιτώσεων, απουσία αληθούς διήθησης.</a:t>
            </a:r>
          </a:p>
          <a:p>
            <a:pPr>
              <a:buFont typeface="Arial" charset="0"/>
              <a:buNone/>
            </a:pPr>
            <a:r>
              <a:rPr lang="en-US" sz="1800" b="1" dirty="0" smtClean="0"/>
              <a:t>● </a:t>
            </a:r>
            <a:r>
              <a:rPr lang="el-GR" sz="1800" b="1" dirty="0" smtClean="0"/>
              <a:t>   </a:t>
            </a:r>
            <a:r>
              <a:rPr lang="el-GR" sz="1800" b="1" dirty="0" err="1" smtClean="0">
                <a:solidFill>
                  <a:srgbClr val="800000"/>
                </a:solidFill>
              </a:rPr>
              <a:t>Ουροθηλιακό</a:t>
            </a:r>
            <a:r>
              <a:rPr lang="el-GR" sz="1800" b="1" dirty="0" smtClean="0">
                <a:solidFill>
                  <a:srgbClr val="800000"/>
                </a:solidFill>
              </a:rPr>
              <a:t> καρκίνωμα </a:t>
            </a:r>
            <a:r>
              <a:rPr lang="el-GR" sz="1800" b="1" dirty="0" err="1" smtClean="0">
                <a:solidFill>
                  <a:srgbClr val="800000"/>
                </a:solidFill>
              </a:rPr>
              <a:t>μικροκυστικός</a:t>
            </a:r>
            <a:r>
              <a:rPr lang="el-GR" sz="1800" b="1" dirty="0" smtClean="0">
                <a:solidFill>
                  <a:srgbClr val="800000"/>
                </a:solidFill>
              </a:rPr>
              <a:t> τύπος:</a:t>
            </a:r>
            <a:r>
              <a:rPr lang="el-GR" sz="1800" b="1" dirty="0" smtClean="0"/>
              <a:t> </a:t>
            </a:r>
            <a:r>
              <a:rPr lang="el-GR" sz="1800" b="1" dirty="0" smtClean="0">
                <a:solidFill>
                  <a:schemeClr val="tx2"/>
                </a:solidFill>
              </a:rPr>
              <a:t>απουσία αληθών αδένων</a:t>
            </a:r>
            <a:r>
              <a:rPr lang="en-US" sz="1800" b="1" dirty="0" smtClean="0">
                <a:solidFill>
                  <a:schemeClr val="tx2"/>
                </a:solidFill>
              </a:rPr>
              <a:t>,</a:t>
            </a:r>
            <a:r>
              <a:rPr lang="el-GR" sz="1800" b="1" dirty="0" smtClean="0">
                <a:solidFill>
                  <a:schemeClr val="tx2"/>
                </a:solidFill>
              </a:rPr>
              <a:t> αυλοί επενδυόμενοι από επίπεδα ή κυλινδρικά κύτταρα</a:t>
            </a:r>
            <a:r>
              <a:rPr lang="en-US" sz="1800" b="1" dirty="0" smtClean="0">
                <a:solidFill>
                  <a:schemeClr val="tx2"/>
                </a:solidFill>
              </a:rPr>
              <a:t>,</a:t>
            </a:r>
            <a:r>
              <a:rPr lang="el-GR" sz="1800" b="1" dirty="0" smtClean="0">
                <a:solidFill>
                  <a:schemeClr val="tx2"/>
                </a:solidFill>
              </a:rPr>
              <a:t> απουσία </a:t>
            </a:r>
            <a:r>
              <a:rPr lang="el-GR" sz="1800" b="1" dirty="0" smtClean="0">
                <a:solidFill>
                  <a:schemeClr val="tx2"/>
                </a:solidFill>
              </a:rPr>
              <a:t>καλυκοειδών κυττάρων</a:t>
            </a:r>
            <a:r>
              <a:rPr lang="en-US" sz="1800" b="1" dirty="0" smtClean="0">
                <a:solidFill>
                  <a:schemeClr val="tx2"/>
                </a:solidFill>
              </a:rPr>
              <a:t> </a:t>
            </a:r>
            <a:r>
              <a:rPr lang="el-GR" sz="1800" b="1" dirty="0" smtClean="0">
                <a:solidFill>
                  <a:schemeClr val="tx2"/>
                </a:solidFill>
              </a:rPr>
              <a:t>(</a:t>
            </a:r>
            <a:r>
              <a:rPr lang="en-US" sz="1800" b="1" dirty="0" smtClean="0">
                <a:solidFill>
                  <a:schemeClr val="tx2"/>
                </a:solidFill>
              </a:rPr>
              <a:t>goblet</a:t>
            </a:r>
            <a:r>
              <a:rPr lang="el-GR" sz="1800" b="1" dirty="0" smtClean="0">
                <a:solidFill>
                  <a:schemeClr val="tx2"/>
                </a:solidFill>
              </a:rPr>
              <a:t>)</a:t>
            </a:r>
            <a:r>
              <a:rPr lang="en-US" sz="1800" b="1" dirty="0" smtClean="0">
                <a:solidFill>
                  <a:schemeClr val="tx2"/>
                </a:solidFill>
              </a:rPr>
              <a:t> </a:t>
            </a:r>
            <a:r>
              <a:rPr lang="el-GR" sz="1800" b="1" dirty="0" smtClean="0">
                <a:solidFill>
                  <a:schemeClr val="tx2"/>
                </a:solidFill>
              </a:rPr>
              <a:t>ή επιθηλίου τύπου </a:t>
            </a:r>
            <a:r>
              <a:rPr lang="el-GR" sz="1800" b="1" dirty="0" err="1" smtClean="0">
                <a:solidFill>
                  <a:schemeClr val="tx2"/>
                </a:solidFill>
              </a:rPr>
              <a:t>παχέος</a:t>
            </a:r>
            <a:r>
              <a:rPr lang="el-GR" sz="1800" b="1" dirty="0" smtClean="0">
                <a:solidFill>
                  <a:schemeClr val="tx2"/>
                </a:solidFill>
              </a:rPr>
              <a:t> εντέρου, αυλοί με κοκκώδη αποτρίμματα ή νεκρωτικά κύτταρα, σε λίγες περιπτώσεις και </a:t>
            </a:r>
            <a:r>
              <a:rPr lang="el-GR" sz="1800" b="1" dirty="0" err="1" smtClean="0">
                <a:solidFill>
                  <a:schemeClr val="tx2"/>
                </a:solidFill>
              </a:rPr>
              <a:t>βλέννη</a:t>
            </a:r>
            <a:r>
              <a:rPr lang="el-GR" sz="1800" b="1" dirty="0" smtClean="0">
                <a:solidFill>
                  <a:schemeClr val="tx2"/>
                </a:solidFill>
              </a:rPr>
              <a:t>.</a:t>
            </a:r>
            <a:endParaRPr lang="en-US" sz="1800" b="1" dirty="0" smtClean="0">
              <a:solidFill>
                <a:schemeClr val="tx2"/>
              </a:solidFill>
            </a:endParaRPr>
          </a:p>
          <a:p>
            <a:endParaRPr lang="el-GR" sz="1600" dirty="0" smtClean="0">
              <a:solidFill>
                <a:schemeClr val="tx2"/>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l-GR" dirty="0" smtClean="0">
                <a:solidFill>
                  <a:schemeClr val="tx2">
                    <a:lumMod val="75000"/>
                  </a:schemeClr>
                </a:solidFill>
              </a:rPr>
              <a:t>Α. Εντερική μετάπλαση</a:t>
            </a:r>
          </a:p>
        </p:txBody>
      </p:sp>
      <p:pic>
        <p:nvPicPr>
          <p:cNvPr id="22531" name="Picture 3" descr="2,8 Bladder_Intestinal_metaplasia6"/>
          <p:cNvPicPr>
            <a:picLocks noChangeAspect="1" noChangeArrowheads="1"/>
          </p:cNvPicPr>
          <p:nvPr/>
        </p:nvPicPr>
        <p:blipFill>
          <a:blip r:embed="rId2" cstate="print"/>
          <a:srcRect t="3749"/>
          <a:stretch>
            <a:fillRect/>
          </a:stretch>
        </p:blipFill>
        <p:spPr bwMode="auto">
          <a:xfrm>
            <a:off x="468313" y="1479550"/>
            <a:ext cx="8207375" cy="4973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844824"/>
          </a:xfrm>
        </p:spPr>
        <p:txBody>
          <a:bodyPr>
            <a:normAutofit fontScale="90000"/>
          </a:bodyPr>
          <a:lstStyle/>
          <a:p>
            <a:r>
              <a:rPr lang="el-GR" b="1" spc="600" dirty="0" smtClean="0"/>
              <a:t>Πρωτοπαθείς</a:t>
            </a:r>
            <a:r>
              <a:rPr lang="el-GR" b="1" dirty="0" smtClean="0"/>
              <a:t> </a:t>
            </a:r>
            <a:br>
              <a:rPr lang="el-GR" b="1" dirty="0" smtClean="0"/>
            </a:br>
            <a:r>
              <a:rPr lang="el-GR" b="1" u="sng" dirty="0" smtClean="0"/>
              <a:t>μη </a:t>
            </a:r>
            <a:r>
              <a:rPr lang="el-GR" b="1" dirty="0" err="1" smtClean="0"/>
              <a:t>ουροθηλιακές</a:t>
            </a:r>
            <a:r>
              <a:rPr lang="el-GR" b="1" dirty="0" smtClean="0"/>
              <a:t> </a:t>
            </a:r>
            <a:r>
              <a:rPr lang="el-GR" dirty="0" smtClean="0"/>
              <a:t>νεοπλασίες </a:t>
            </a:r>
            <a:br>
              <a:rPr lang="el-GR" dirty="0" smtClean="0"/>
            </a:br>
            <a:r>
              <a:rPr lang="el-GR" dirty="0" smtClean="0"/>
              <a:t>με </a:t>
            </a:r>
            <a:r>
              <a:rPr lang="el-GR" b="1" dirty="0" smtClean="0"/>
              <a:t>αδενική</a:t>
            </a:r>
            <a:r>
              <a:rPr lang="el-GR" dirty="0" smtClean="0"/>
              <a:t> διαφοροποίηση</a:t>
            </a:r>
            <a:endParaRPr lang="el-GR" dirty="0"/>
          </a:p>
        </p:txBody>
      </p:sp>
      <p:sp>
        <p:nvSpPr>
          <p:cNvPr id="3" name="2 - Θέση περιεχομένου"/>
          <p:cNvSpPr>
            <a:spLocks noGrp="1"/>
          </p:cNvSpPr>
          <p:nvPr>
            <p:ph idx="1"/>
          </p:nvPr>
        </p:nvSpPr>
        <p:spPr>
          <a:xfrm>
            <a:off x="0" y="1916832"/>
            <a:ext cx="9144000" cy="4209331"/>
          </a:xfrm>
        </p:spPr>
        <p:txBody>
          <a:bodyPr>
            <a:normAutofit fontScale="92500" lnSpcReduction="10000"/>
          </a:bodyPr>
          <a:lstStyle/>
          <a:p>
            <a:r>
              <a:rPr lang="el-GR" dirty="0" smtClean="0"/>
              <a:t>Στο </a:t>
            </a:r>
            <a:r>
              <a:rPr lang="el-GR" dirty="0" err="1" smtClean="0"/>
              <a:t>λαχνωτό</a:t>
            </a:r>
            <a:r>
              <a:rPr lang="el-GR" dirty="0" smtClean="0"/>
              <a:t> </a:t>
            </a:r>
            <a:r>
              <a:rPr lang="el-GR" dirty="0" smtClean="0">
                <a:effectLst>
                  <a:outerShdw blurRad="38100" dist="38100" dir="2700000" algn="tl">
                    <a:srgbClr val="000000">
                      <a:alpha val="43137"/>
                    </a:srgbClr>
                  </a:outerShdw>
                </a:effectLst>
              </a:rPr>
              <a:t>αδένωμα</a:t>
            </a:r>
            <a:r>
              <a:rPr lang="en-US" dirty="0" smtClean="0"/>
              <a:t>: </a:t>
            </a:r>
          </a:p>
          <a:p>
            <a:pPr>
              <a:buNone/>
            </a:pPr>
            <a:r>
              <a:rPr lang="en-US" dirty="0" smtClean="0"/>
              <a:t>    CK20, CK7, CEA: </a:t>
            </a:r>
            <a:r>
              <a:rPr lang="en-US" dirty="0" smtClean="0">
                <a:sym typeface="Wingdings" pitchFamily="2" charset="2"/>
              </a:rPr>
              <a:t>(+),  EMA </a:t>
            </a:r>
            <a:r>
              <a:rPr lang="el-GR" dirty="0" smtClean="0">
                <a:sym typeface="Wingdings" pitchFamily="2" charset="2"/>
              </a:rPr>
              <a:t>συχνά (+) ,</a:t>
            </a:r>
          </a:p>
          <a:p>
            <a:pPr>
              <a:buNone/>
            </a:pPr>
            <a:r>
              <a:rPr lang="el-GR" dirty="0" smtClean="0">
                <a:sym typeface="Wingdings" pitchFamily="2" charset="2"/>
              </a:rPr>
              <a:t>     Χρώσεις για όξινη </a:t>
            </a:r>
            <a:r>
              <a:rPr lang="el-GR" dirty="0" err="1" smtClean="0">
                <a:sym typeface="Wingdings" pitchFamily="2" charset="2"/>
              </a:rPr>
              <a:t>βλέννη</a:t>
            </a:r>
            <a:r>
              <a:rPr lang="el-GR" dirty="0" smtClean="0">
                <a:sym typeface="Wingdings" pitchFamily="2" charset="2"/>
              </a:rPr>
              <a:t> συχνά (+)</a:t>
            </a:r>
          </a:p>
          <a:p>
            <a:pPr>
              <a:buNone/>
            </a:pPr>
            <a:endParaRPr lang="el-GR" dirty="0" smtClean="0">
              <a:sym typeface="Wingdings" pitchFamily="2" charset="2"/>
            </a:endParaRPr>
          </a:p>
          <a:p>
            <a:pPr>
              <a:buNone/>
            </a:pPr>
            <a:r>
              <a:rPr lang="el-GR" dirty="0" smtClean="0">
                <a:sym typeface="Wingdings" pitchFamily="2" charset="2"/>
              </a:rPr>
              <a:t>Στο </a:t>
            </a:r>
            <a:r>
              <a:rPr lang="el-GR" dirty="0" smtClean="0">
                <a:sym typeface="Wingdings" pitchFamily="2" charset="2"/>
              </a:rPr>
              <a:t> </a:t>
            </a:r>
            <a:r>
              <a:rPr lang="el-GR" spc="600" dirty="0" err="1" smtClean="0">
                <a:effectLst>
                  <a:outerShdw blurRad="38100" dist="38100" dir="2700000" algn="tl">
                    <a:srgbClr val="000000">
                      <a:alpha val="43137"/>
                    </a:srgbClr>
                  </a:outerShdw>
                </a:effectLst>
                <a:sym typeface="Wingdings" pitchFamily="2" charset="2"/>
              </a:rPr>
              <a:t>αδενοκαρκίνωμα</a:t>
            </a:r>
            <a:r>
              <a:rPr lang="el-GR" dirty="0" smtClean="0">
                <a:sym typeface="Wingdings" pitchFamily="2" charset="2"/>
              </a:rPr>
              <a:t> </a:t>
            </a:r>
            <a:r>
              <a:rPr lang="el-GR" dirty="0" smtClean="0">
                <a:sym typeface="Wingdings" pitchFamily="2" charset="2"/>
              </a:rPr>
              <a:t>της </a:t>
            </a:r>
            <a:r>
              <a:rPr lang="el-GR" b="1" dirty="0" smtClean="0">
                <a:sym typeface="Wingdings" pitchFamily="2" charset="2"/>
              </a:rPr>
              <a:t>ουροδόχου</a:t>
            </a:r>
            <a:r>
              <a:rPr lang="en-US" dirty="0" smtClean="0">
                <a:sym typeface="Wingdings" pitchFamily="2" charset="2"/>
              </a:rPr>
              <a:t>:</a:t>
            </a:r>
          </a:p>
          <a:p>
            <a:pPr>
              <a:buNone/>
            </a:pPr>
            <a:r>
              <a:rPr lang="en-US" dirty="0" smtClean="0">
                <a:sym typeface="Wingdings" pitchFamily="2" charset="2"/>
              </a:rPr>
              <a:t>CK20 &amp; CEA (+) , </a:t>
            </a:r>
            <a:r>
              <a:rPr lang="en-US" dirty="0" smtClean="0">
                <a:effectLst>
                  <a:outerShdw blurRad="38100" dist="38100" dir="2700000" algn="tl">
                    <a:srgbClr val="000000">
                      <a:alpha val="43137"/>
                    </a:srgbClr>
                  </a:outerShdw>
                </a:effectLst>
                <a:sym typeface="Wingdings" pitchFamily="2" charset="2"/>
              </a:rPr>
              <a:t>CK7 </a:t>
            </a:r>
            <a:r>
              <a:rPr lang="el-GR" dirty="0" err="1" smtClean="0">
                <a:sym typeface="Wingdings" pitchFamily="2" charset="2"/>
              </a:rPr>
              <a:t>ποικίλως</a:t>
            </a:r>
            <a:r>
              <a:rPr lang="el-GR" dirty="0" smtClean="0">
                <a:sym typeface="Wingdings" pitchFamily="2" charset="2"/>
              </a:rPr>
              <a:t> (</a:t>
            </a:r>
            <a:r>
              <a:rPr lang="el-GR" dirty="0" smtClean="0">
                <a:effectLst>
                  <a:outerShdw blurRad="38100" dist="38100" dir="2700000" algn="tl">
                    <a:srgbClr val="000000">
                      <a:alpha val="43137"/>
                    </a:srgbClr>
                  </a:outerShdw>
                </a:effectLst>
                <a:sym typeface="Wingdings" pitchFamily="2" charset="2"/>
              </a:rPr>
              <a:t>+</a:t>
            </a:r>
            <a:r>
              <a:rPr lang="el-GR" dirty="0" smtClean="0">
                <a:sym typeface="Wingdings" pitchFamily="2" charset="2"/>
              </a:rPr>
              <a:t>), </a:t>
            </a:r>
            <a:r>
              <a:rPr lang="en-US" dirty="0" smtClean="0">
                <a:effectLst>
                  <a:outerShdw blurRad="38100" dist="38100" dir="2700000" algn="tl">
                    <a:srgbClr val="000000">
                      <a:alpha val="43137"/>
                    </a:srgbClr>
                  </a:outerShdw>
                </a:effectLst>
                <a:sym typeface="Wingdings" pitchFamily="2" charset="2"/>
              </a:rPr>
              <a:t>Leu-M1(CD15)</a:t>
            </a:r>
            <a:r>
              <a:rPr lang="en-US" dirty="0" smtClean="0">
                <a:sym typeface="Wingdings" pitchFamily="2" charset="2"/>
              </a:rPr>
              <a:t> (</a:t>
            </a:r>
            <a:r>
              <a:rPr lang="en-US" dirty="0" smtClean="0">
                <a:effectLst>
                  <a:outerShdw blurRad="38100" dist="38100" dir="2700000" algn="tl">
                    <a:srgbClr val="000000">
                      <a:alpha val="43137"/>
                    </a:srgbClr>
                  </a:outerShdw>
                </a:effectLst>
                <a:sym typeface="Wingdings" pitchFamily="2" charset="2"/>
              </a:rPr>
              <a:t>+</a:t>
            </a:r>
            <a:r>
              <a:rPr lang="en-US" dirty="0" smtClean="0">
                <a:sym typeface="Wingdings" pitchFamily="2" charset="2"/>
              </a:rPr>
              <a:t>),</a:t>
            </a:r>
          </a:p>
          <a:p>
            <a:pPr>
              <a:buNone/>
            </a:pPr>
            <a:r>
              <a:rPr lang="el-GR" dirty="0" err="1" smtClean="0">
                <a:sym typeface="Wingdings" pitchFamily="2" charset="2"/>
              </a:rPr>
              <a:t>Βιλλίνη</a:t>
            </a:r>
            <a:r>
              <a:rPr lang="el-GR" dirty="0" smtClean="0">
                <a:sym typeface="Wingdings" pitchFamily="2" charset="2"/>
              </a:rPr>
              <a:t> (+) στον εντερικό τύπο,</a:t>
            </a:r>
          </a:p>
          <a:p>
            <a:pPr>
              <a:buNone/>
            </a:pPr>
            <a:r>
              <a:rPr lang="en-US" dirty="0" smtClean="0">
                <a:effectLst>
                  <a:outerShdw blurRad="38100" dist="38100" dir="2700000" algn="tl">
                    <a:srgbClr val="000000">
                      <a:alpha val="43137"/>
                    </a:srgbClr>
                  </a:outerShdw>
                </a:effectLst>
                <a:sym typeface="Wingdings" pitchFamily="2" charset="2"/>
              </a:rPr>
              <a:t>CDX2</a:t>
            </a:r>
            <a:r>
              <a:rPr lang="en-US" dirty="0" smtClean="0">
                <a:sym typeface="Wingdings" pitchFamily="2" charset="2"/>
              </a:rPr>
              <a:t> </a:t>
            </a:r>
            <a:r>
              <a:rPr lang="el-GR" dirty="0" smtClean="0">
                <a:sym typeface="Wingdings" pitchFamily="2" charset="2"/>
              </a:rPr>
              <a:t>και, κυρίως</a:t>
            </a:r>
            <a:r>
              <a:rPr lang="en-US" dirty="0" smtClean="0">
                <a:sym typeface="Wingdings" pitchFamily="2" charset="2"/>
              </a:rPr>
              <a:t>,</a:t>
            </a:r>
            <a:r>
              <a:rPr lang="el-GR" dirty="0" smtClean="0">
                <a:sym typeface="Wingdings" pitchFamily="2" charset="2"/>
              </a:rPr>
              <a:t> </a:t>
            </a:r>
            <a:r>
              <a:rPr lang="el-GR" dirty="0" smtClean="0">
                <a:effectLst>
                  <a:outerShdw blurRad="38100" dist="38100" dir="2700000" algn="tl">
                    <a:srgbClr val="000000">
                      <a:alpha val="43137"/>
                    </a:srgbClr>
                  </a:outerShdw>
                </a:effectLst>
                <a:sym typeface="Wingdings" pitchFamily="2" charset="2"/>
              </a:rPr>
              <a:t>πυρηνική χρώση για β-</a:t>
            </a:r>
            <a:r>
              <a:rPr lang="el-GR" dirty="0" err="1" smtClean="0">
                <a:effectLst>
                  <a:outerShdw blurRad="38100" dist="38100" dir="2700000" algn="tl">
                    <a:srgbClr val="000000">
                      <a:alpha val="43137"/>
                    </a:srgbClr>
                  </a:outerShdw>
                </a:effectLst>
                <a:sym typeface="Wingdings" pitchFamily="2" charset="2"/>
              </a:rPr>
              <a:t>κατενίνη</a:t>
            </a:r>
            <a:r>
              <a:rPr lang="en-US" dirty="0" smtClean="0">
                <a:sym typeface="Wingdings" pitchFamily="2" charset="2"/>
              </a:rPr>
              <a:t>: (</a:t>
            </a:r>
            <a:r>
              <a:rPr lang="en-US" b="1" dirty="0" smtClean="0">
                <a:sym typeface="Wingdings" pitchFamily="2" charset="2"/>
              </a:rPr>
              <a:t>-</a:t>
            </a:r>
            <a:r>
              <a:rPr lang="en-US" dirty="0" smtClean="0">
                <a:sym typeface="Wingdings" pitchFamily="2" charset="2"/>
              </a:rPr>
              <a:t>). </a:t>
            </a:r>
            <a:endParaRPr lang="el-GR" dirty="0" smtClean="0">
              <a:sym typeface="Wingdings" pitchFamily="2" charset="2"/>
            </a:endParaRPr>
          </a:p>
        </p:txBody>
      </p:sp>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200" dirty="0" smtClean="0"/>
              <a:t>Διηθητικό  γνήσιο </a:t>
            </a:r>
            <a:r>
              <a:rPr lang="el-GR" sz="3200" dirty="0" err="1" smtClean="0"/>
              <a:t>αδενοκαρκίνωμα</a:t>
            </a:r>
            <a:r>
              <a:rPr lang="en-US" sz="3200" dirty="0" smtClean="0"/>
              <a:t>:</a:t>
            </a:r>
            <a:br>
              <a:rPr lang="en-US" sz="3200" dirty="0" smtClean="0"/>
            </a:br>
            <a:r>
              <a:rPr lang="el-GR" sz="3200" dirty="0" smtClean="0"/>
              <a:t>πρωτοπαθές ή μεταστατικό</a:t>
            </a:r>
            <a:r>
              <a:rPr lang="en-US" sz="3200" dirty="0" smtClean="0"/>
              <a:t>;</a:t>
            </a:r>
            <a:r>
              <a:rPr lang="el-GR" sz="3200" dirty="0" smtClean="0"/>
              <a:t/>
            </a:r>
            <a:br>
              <a:rPr lang="el-GR" sz="3200" dirty="0" smtClean="0"/>
            </a:br>
            <a:r>
              <a:rPr lang="el-GR" sz="3200" dirty="0" smtClean="0"/>
              <a:t>ΚΑΘΟΡΙΣΤΙΚΕΣ ΟΙ ΚΛΙΝΙΚΕΣ ΠΛΗΡΟΦΟΡΙΕΣ</a:t>
            </a:r>
            <a:endParaRPr lang="el-GR" sz="3200" dirty="0"/>
          </a:p>
        </p:txBody>
      </p:sp>
      <p:pic>
        <p:nvPicPr>
          <p:cNvPr id="4098" name="Picture 2" descr="D:\SCANS\2011-06-07 9f\9f 001.jpg"/>
          <p:cNvPicPr>
            <a:picLocks noGrp="1" noChangeAspect="1" noChangeArrowheads="1"/>
          </p:cNvPicPr>
          <p:nvPr>
            <p:ph idx="1"/>
          </p:nvPr>
        </p:nvPicPr>
        <p:blipFill>
          <a:blip r:embed="rId2" cstate="print"/>
          <a:srcRect/>
          <a:stretch>
            <a:fillRect/>
          </a:stretch>
        </p:blipFill>
        <p:spPr bwMode="auto">
          <a:xfrm>
            <a:off x="0" y="1700808"/>
            <a:ext cx="9169658" cy="4536504"/>
          </a:xfrm>
          <a:prstGeom prst="rect">
            <a:avLst/>
          </a:prstGeom>
          <a:noFill/>
        </p:spPr>
      </p:pic>
      <p:sp>
        <p:nvSpPr>
          <p:cNvPr id="5" name="4 - Ορθογώνιο"/>
          <p:cNvSpPr/>
          <p:nvPr/>
        </p:nvSpPr>
        <p:spPr>
          <a:xfrm>
            <a:off x="2771800" y="3429000"/>
            <a:ext cx="2177739" cy="369332"/>
          </a:xfrm>
          <a:prstGeom prst="rect">
            <a:avLst/>
          </a:prstGeom>
        </p:spPr>
        <p:txBody>
          <a:bodyPr wrap="square">
            <a:spAutoFit/>
          </a:bodyPr>
          <a:lstStyle/>
          <a:p>
            <a:r>
              <a:rPr lang="en-US" b="1" dirty="0" smtClean="0"/>
              <a:t>CDX-2</a:t>
            </a:r>
            <a:endParaRPr lang="el-GR" b="1" dirty="0"/>
          </a:p>
        </p:txBody>
      </p:sp>
      <p:sp>
        <p:nvSpPr>
          <p:cNvPr id="6" name="5 - Ορθογώνιο"/>
          <p:cNvSpPr/>
          <p:nvPr/>
        </p:nvSpPr>
        <p:spPr>
          <a:xfrm>
            <a:off x="5796136" y="3429000"/>
            <a:ext cx="720080" cy="369332"/>
          </a:xfrm>
          <a:prstGeom prst="rect">
            <a:avLst/>
          </a:prstGeom>
        </p:spPr>
        <p:txBody>
          <a:bodyPr wrap="square">
            <a:spAutoFit/>
          </a:bodyPr>
          <a:lstStyle/>
          <a:p>
            <a:r>
              <a:rPr lang="en-US" b="1" dirty="0" smtClean="0"/>
              <a:t>CK20</a:t>
            </a:r>
            <a:endParaRPr lang="el-GR" b="1" dirty="0"/>
          </a:p>
        </p:txBody>
      </p:sp>
    </p:spTree>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548680"/>
            <a:ext cx="3250704" cy="3240360"/>
          </a:xfrm>
        </p:spPr>
        <p:txBody>
          <a:bodyPr>
            <a:normAutofit/>
          </a:bodyPr>
          <a:lstStyle/>
          <a:p>
            <a:r>
              <a:rPr lang="el-GR" sz="3200" dirty="0" err="1" smtClean="0"/>
              <a:t>Αδενοκαρκίνωμα</a:t>
            </a:r>
            <a:r>
              <a:rPr lang="el-GR" sz="3200" dirty="0" smtClean="0"/>
              <a:t> του </a:t>
            </a:r>
            <a:r>
              <a:rPr lang="el-GR" sz="3200" dirty="0" err="1" smtClean="0"/>
              <a:t>ουραχού</a:t>
            </a:r>
            <a:endParaRPr lang="el-GR" sz="3200" dirty="0"/>
          </a:p>
        </p:txBody>
      </p:sp>
      <p:sp>
        <p:nvSpPr>
          <p:cNvPr id="4" name="3 - Θέση κειμένου"/>
          <p:cNvSpPr>
            <a:spLocks noGrp="1"/>
          </p:cNvSpPr>
          <p:nvPr>
            <p:ph type="body" sz="half" idx="2"/>
          </p:nvPr>
        </p:nvSpPr>
        <p:spPr/>
        <p:txBody>
          <a:bodyPr/>
          <a:lstStyle/>
          <a:p>
            <a:endParaRPr lang="el-GR" dirty="0"/>
          </a:p>
        </p:txBody>
      </p:sp>
      <p:pic>
        <p:nvPicPr>
          <p:cNvPr id="5122" name="Picture 2" descr="D:\SCANS\2011-06-07 9g\9g 001.jpg"/>
          <p:cNvPicPr>
            <a:picLocks noGrp="1" noChangeAspect="1" noChangeArrowheads="1"/>
          </p:cNvPicPr>
          <p:nvPr>
            <p:ph idx="1"/>
          </p:nvPr>
        </p:nvPicPr>
        <p:blipFill>
          <a:blip r:embed="rId2" cstate="print"/>
          <a:srcRect/>
          <a:stretch>
            <a:fillRect/>
          </a:stretch>
        </p:blipFill>
        <p:spPr bwMode="auto">
          <a:xfrm>
            <a:off x="4139952" y="-11724"/>
            <a:ext cx="4176464" cy="6869724"/>
          </a:xfrm>
          <a:prstGeom prst="rect">
            <a:avLst/>
          </a:prstGeom>
          <a:noFill/>
        </p:spPr>
      </p:pic>
      <p:sp>
        <p:nvSpPr>
          <p:cNvPr id="6" name="5 - Ορθογώνιο"/>
          <p:cNvSpPr/>
          <p:nvPr/>
        </p:nvSpPr>
        <p:spPr>
          <a:xfrm>
            <a:off x="4788024" y="1484784"/>
            <a:ext cx="864096" cy="369332"/>
          </a:xfrm>
          <a:prstGeom prst="rect">
            <a:avLst/>
          </a:prstGeom>
        </p:spPr>
        <p:txBody>
          <a:bodyPr wrap="square">
            <a:spAutoFit/>
          </a:bodyPr>
          <a:lstStyle/>
          <a:p>
            <a:r>
              <a:rPr lang="en-US" b="1" dirty="0" smtClean="0"/>
              <a:t>CK20</a:t>
            </a:r>
            <a:endParaRPr lang="el-GR" b="1" dirty="0"/>
          </a:p>
        </p:txBody>
      </p:sp>
      <p:sp>
        <p:nvSpPr>
          <p:cNvPr id="7" name="6 - Ορθογώνιο"/>
          <p:cNvSpPr/>
          <p:nvPr/>
        </p:nvSpPr>
        <p:spPr>
          <a:xfrm>
            <a:off x="6444208" y="332656"/>
            <a:ext cx="720079" cy="369332"/>
          </a:xfrm>
          <a:prstGeom prst="rect">
            <a:avLst/>
          </a:prstGeom>
        </p:spPr>
        <p:txBody>
          <a:bodyPr wrap="square">
            <a:spAutoFit/>
          </a:bodyPr>
          <a:lstStyle/>
          <a:p>
            <a:r>
              <a:rPr lang="en-US" b="1" dirty="0" smtClean="0"/>
              <a:t>CK</a:t>
            </a:r>
            <a:r>
              <a:rPr lang="el-GR" b="1" dirty="0" smtClean="0"/>
              <a:t>7</a:t>
            </a:r>
            <a:endParaRPr lang="el-GR" b="1" dirty="0"/>
          </a:p>
        </p:txBody>
      </p:sp>
      <p:sp>
        <p:nvSpPr>
          <p:cNvPr id="8" name="7 - Ορθογώνιο"/>
          <p:cNvSpPr/>
          <p:nvPr/>
        </p:nvSpPr>
        <p:spPr>
          <a:xfrm>
            <a:off x="5292080" y="4005064"/>
            <a:ext cx="792088" cy="369332"/>
          </a:xfrm>
          <a:prstGeom prst="rect">
            <a:avLst/>
          </a:prstGeom>
        </p:spPr>
        <p:txBody>
          <a:bodyPr wrap="square">
            <a:spAutoFit/>
          </a:bodyPr>
          <a:lstStyle/>
          <a:p>
            <a:r>
              <a:rPr lang="en-US" dirty="0" smtClean="0"/>
              <a:t>  Reg4</a:t>
            </a:r>
            <a:endParaRPr lang="el-GR" dirty="0"/>
          </a:p>
        </p:txBody>
      </p:sp>
      <p:sp>
        <p:nvSpPr>
          <p:cNvPr id="9" name="8 - Ορθογώνιο"/>
          <p:cNvSpPr/>
          <p:nvPr/>
        </p:nvSpPr>
        <p:spPr>
          <a:xfrm>
            <a:off x="7020272" y="2708920"/>
            <a:ext cx="792088" cy="369332"/>
          </a:xfrm>
          <a:prstGeom prst="rect">
            <a:avLst/>
          </a:prstGeom>
        </p:spPr>
        <p:txBody>
          <a:bodyPr wrap="square">
            <a:spAutoFit/>
          </a:bodyPr>
          <a:lstStyle/>
          <a:p>
            <a:r>
              <a:rPr lang="en-US" dirty="0" smtClean="0"/>
              <a:t>Reg4</a:t>
            </a:r>
            <a:endParaRPr lang="el-GR" dirty="0"/>
          </a:p>
        </p:txBody>
      </p:sp>
      <p:sp>
        <p:nvSpPr>
          <p:cNvPr id="10" name="9 - Ορθογώνιο"/>
          <p:cNvSpPr/>
          <p:nvPr/>
        </p:nvSpPr>
        <p:spPr>
          <a:xfrm rot="10800000" flipV="1">
            <a:off x="5724125" y="4481268"/>
            <a:ext cx="2160239" cy="369332"/>
          </a:xfrm>
          <a:prstGeom prst="rect">
            <a:avLst/>
          </a:prstGeom>
        </p:spPr>
        <p:txBody>
          <a:bodyPr wrap="square">
            <a:spAutoFit/>
          </a:bodyPr>
          <a:lstStyle/>
          <a:p>
            <a:r>
              <a:rPr lang="el-GR" dirty="0" smtClean="0"/>
              <a:t>Β-κατενίνη</a:t>
            </a:r>
            <a:endParaRPr lang="el-GR" dirty="0"/>
          </a:p>
        </p:txBody>
      </p:sp>
    </p:spTree>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3050"/>
            <a:ext cx="3465513" cy="1162050"/>
          </a:xfrm>
        </p:spPr>
        <p:txBody>
          <a:bodyPr>
            <a:noAutofit/>
          </a:bodyPr>
          <a:lstStyle/>
          <a:p>
            <a:pPr algn="ctr"/>
            <a:r>
              <a:rPr lang="el-GR" sz="2400" dirty="0" smtClean="0"/>
              <a:t>ΑΤΡΑΚΤΟΚΥΤΤΑΡΙΚΕΣ ΕΞΕΡΓΑΣΙΕΣ Φλεγμονώδης μυοϊνοβλαστικός όγκος</a:t>
            </a:r>
            <a:endParaRPr lang="el-GR" sz="2400" dirty="0"/>
          </a:p>
        </p:txBody>
      </p:sp>
      <p:sp>
        <p:nvSpPr>
          <p:cNvPr id="4" name="3 - Θέση κειμένου"/>
          <p:cNvSpPr>
            <a:spLocks noGrp="1"/>
          </p:cNvSpPr>
          <p:nvPr>
            <p:ph type="body" sz="half" idx="2"/>
          </p:nvPr>
        </p:nvSpPr>
        <p:spPr>
          <a:xfrm>
            <a:off x="0" y="1435100"/>
            <a:ext cx="3465513" cy="5422900"/>
          </a:xfrm>
        </p:spPr>
        <p:txBody>
          <a:bodyPr>
            <a:normAutofit/>
          </a:bodyPr>
          <a:lstStyle/>
          <a:p>
            <a:r>
              <a:rPr lang="el-GR" sz="2000" dirty="0" err="1" smtClean="0"/>
              <a:t>Πρωτεϊνη</a:t>
            </a:r>
            <a:r>
              <a:rPr lang="el-GR" sz="2000" dirty="0" smtClean="0"/>
              <a:t> </a:t>
            </a:r>
            <a:r>
              <a:rPr lang="en-US" sz="2000" dirty="0" smtClean="0">
                <a:effectLst>
                  <a:outerShdw blurRad="38100" dist="38100" dir="2700000" algn="tl">
                    <a:srgbClr val="000000">
                      <a:alpha val="43137"/>
                    </a:srgbClr>
                  </a:outerShdw>
                </a:effectLst>
              </a:rPr>
              <a:t>ALK</a:t>
            </a:r>
            <a:r>
              <a:rPr lang="en-US" sz="2000" dirty="0" smtClean="0"/>
              <a:t>: (+) </a:t>
            </a:r>
            <a:r>
              <a:rPr lang="el-GR" sz="2000" dirty="0" smtClean="0"/>
              <a:t>στα 2/3 των περιπτώσεων</a:t>
            </a:r>
          </a:p>
          <a:p>
            <a:r>
              <a:rPr lang="en-US" sz="2000" dirty="0" smtClean="0">
                <a:effectLst>
                  <a:outerShdw blurRad="38100" dist="38100" dir="2700000" algn="tl">
                    <a:srgbClr val="000000">
                      <a:alpha val="43137"/>
                    </a:srgbClr>
                  </a:outerShdw>
                </a:effectLst>
              </a:rPr>
              <a:t>CK : </a:t>
            </a:r>
            <a:r>
              <a:rPr lang="el-GR" sz="2000" dirty="0" smtClean="0">
                <a:effectLst>
                  <a:outerShdw blurRad="38100" dist="38100" dir="2700000" algn="tl">
                    <a:srgbClr val="000000">
                      <a:alpha val="43137"/>
                    </a:srgbClr>
                  </a:outerShdw>
                </a:effectLst>
              </a:rPr>
              <a:t>ποικιλία </a:t>
            </a:r>
            <a:r>
              <a:rPr lang="el-GR" sz="2000" dirty="0" smtClean="0"/>
              <a:t>στο πρότυπο χρώσης.</a:t>
            </a:r>
          </a:p>
          <a:p>
            <a:r>
              <a:rPr lang="el-GR" sz="2000" dirty="0" err="1" smtClean="0"/>
              <a:t>Βιμεντίνη</a:t>
            </a:r>
            <a:r>
              <a:rPr lang="el-GR" sz="2000" dirty="0" smtClean="0"/>
              <a:t> (+) </a:t>
            </a:r>
          </a:p>
          <a:p>
            <a:r>
              <a:rPr lang="en-US" sz="2000" dirty="0" smtClean="0"/>
              <a:t>SMA </a:t>
            </a:r>
            <a:r>
              <a:rPr lang="el-GR" sz="2000" dirty="0" smtClean="0"/>
              <a:t>συνήθως (+) </a:t>
            </a:r>
          </a:p>
          <a:p>
            <a:r>
              <a:rPr lang="el-GR" sz="2000" dirty="0" err="1" smtClean="0">
                <a:effectLst>
                  <a:outerShdw blurRad="38100" dist="38100" dir="2700000" algn="tl">
                    <a:srgbClr val="000000">
                      <a:alpha val="43137"/>
                    </a:srgbClr>
                  </a:outerShdw>
                </a:effectLst>
              </a:rPr>
              <a:t>Δεσμίνη</a:t>
            </a:r>
            <a:r>
              <a:rPr lang="el-GR" sz="2000" dirty="0" smtClean="0"/>
              <a:t> χαρακτηριστικά (</a:t>
            </a:r>
            <a:r>
              <a:rPr lang="el-GR" sz="2000" b="1" dirty="0" smtClean="0"/>
              <a:t>-</a:t>
            </a:r>
            <a:r>
              <a:rPr lang="el-GR" sz="2000" dirty="0" smtClean="0"/>
              <a:t>)</a:t>
            </a:r>
          </a:p>
          <a:p>
            <a:endParaRPr lang="el-GR" sz="2000" dirty="0" smtClean="0"/>
          </a:p>
          <a:p>
            <a:r>
              <a:rPr lang="el-GR" sz="2000" b="1" dirty="0" smtClean="0"/>
              <a:t>ΔΔ κλειδιά </a:t>
            </a:r>
          </a:p>
          <a:p>
            <a:endParaRPr lang="el-GR" sz="2000" dirty="0" smtClean="0"/>
          </a:p>
          <a:p>
            <a:r>
              <a:rPr lang="el-GR" sz="2000" dirty="0" smtClean="0"/>
              <a:t>Στο </a:t>
            </a:r>
            <a:r>
              <a:rPr lang="el-GR" sz="2000" spc="300" dirty="0" err="1" smtClean="0"/>
              <a:t>λειομυοσάρκωμα</a:t>
            </a:r>
            <a:r>
              <a:rPr lang="el-GR" sz="2000" dirty="0" smtClean="0"/>
              <a:t> </a:t>
            </a:r>
            <a:r>
              <a:rPr lang="el-GR" sz="2000" dirty="0" smtClean="0">
                <a:effectLst>
                  <a:outerShdw blurRad="38100" dist="38100" dir="2700000" algn="tl">
                    <a:srgbClr val="000000">
                      <a:alpha val="43137"/>
                    </a:srgbClr>
                  </a:outerShdw>
                </a:effectLst>
              </a:rPr>
              <a:t>πιο</a:t>
            </a:r>
            <a:r>
              <a:rPr lang="el-GR" sz="2000" dirty="0" smtClean="0"/>
              <a:t> </a:t>
            </a:r>
            <a:r>
              <a:rPr lang="el-GR" sz="2000" dirty="0" smtClean="0">
                <a:effectLst>
                  <a:outerShdw blurRad="38100" dist="38100" dir="2700000" algn="tl">
                    <a:srgbClr val="000000">
                      <a:alpha val="43137"/>
                    </a:srgbClr>
                  </a:outerShdw>
                </a:effectLst>
              </a:rPr>
              <a:t>αισθητή</a:t>
            </a:r>
            <a:r>
              <a:rPr lang="el-GR" sz="2000" dirty="0" smtClean="0"/>
              <a:t> η </a:t>
            </a:r>
            <a:r>
              <a:rPr lang="el-GR" sz="2000" dirty="0" err="1" smtClean="0"/>
              <a:t>ανοσοϊστοχημική</a:t>
            </a:r>
            <a:r>
              <a:rPr lang="el-GR" sz="2000" dirty="0" smtClean="0"/>
              <a:t> τεκμηρίωση λείας μυϊκής διαφοροποίησης</a:t>
            </a:r>
            <a:endParaRPr lang="el-GR" sz="2000" dirty="0"/>
          </a:p>
        </p:txBody>
      </p:sp>
      <p:pic>
        <p:nvPicPr>
          <p:cNvPr id="25602" name="Picture 2" descr="http://www.webpathology.com/slides/slides/Bladder_InflammPseudotumor2.jpg"/>
          <p:cNvPicPr>
            <a:picLocks noChangeAspect="1" noChangeArrowheads="1"/>
          </p:cNvPicPr>
          <p:nvPr/>
        </p:nvPicPr>
        <p:blipFill>
          <a:blip r:embed="rId2" cstate="print"/>
          <a:srcRect/>
          <a:stretch>
            <a:fillRect/>
          </a:stretch>
        </p:blipFill>
        <p:spPr bwMode="auto">
          <a:xfrm rot="5400000">
            <a:off x="2445523" y="983468"/>
            <a:ext cx="7867754" cy="5900817"/>
          </a:xfrm>
          <a:prstGeom prst="rect">
            <a:avLst/>
          </a:prstGeom>
          <a:noFill/>
        </p:spPr>
      </p:pic>
    </p:spTree>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714348" y="5373216"/>
            <a:ext cx="7818092" cy="1484784"/>
          </a:xfrm>
        </p:spPr>
        <p:txBody>
          <a:bodyPr>
            <a:normAutofit/>
          </a:bodyPr>
          <a:lstStyle/>
          <a:p>
            <a:r>
              <a:rPr lang="en-US" dirty="0" smtClean="0"/>
              <a:t>          </a:t>
            </a:r>
            <a:r>
              <a:rPr lang="el-GR" dirty="0" err="1" smtClean="0"/>
              <a:t>Ανοσοφαινότυπος</a:t>
            </a:r>
            <a:r>
              <a:rPr lang="el-GR" dirty="0" smtClean="0"/>
              <a:t>  </a:t>
            </a:r>
            <a:r>
              <a:rPr lang="el-GR" spc="300" dirty="0" err="1" smtClean="0"/>
              <a:t>μυοϊνοβλαστικών</a:t>
            </a:r>
            <a:r>
              <a:rPr lang="el-GR" dirty="0" smtClean="0"/>
              <a:t> εξεργασιών</a:t>
            </a:r>
            <a:endParaRPr lang="el-GR" dirty="0"/>
          </a:p>
        </p:txBody>
      </p:sp>
      <p:sp>
        <p:nvSpPr>
          <p:cNvPr id="4" name="3 - Θέση κειμένου"/>
          <p:cNvSpPr>
            <a:spLocks noGrp="1"/>
          </p:cNvSpPr>
          <p:nvPr>
            <p:ph type="body" sz="half" idx="2"/>
          </p:nvPr>
        </p:nvSpPr>
        <p:spPr/>
        <p:txBody>
          <a:bodyPr/>
          <a:lstStyle/>
          <a:p>
            <a:endParaRPr lang="el-GR"/>
          </a:p>
        </p:txBody>
      </p:sp>
      <p:pic>
        <p:nvPicPr>
          <p:cNvPr id="1026" name="Picture 2" descr="D:\SCANS\2011-06-07 9h\9h 001.jpg"/>
          <p:cNvPicPr>
            <a:picLocks noGrp="1" noChangeAspect="1" noChangeArrowheads="1"/>
          </p:cNvPicPr>
          <p:nvPr>
            <p:ph type="pic" idx="1"/>
          </p:nvPr>
        </p:nvPicPr>
        <p:blipFill>
          <a:blip r:embed="rId2" cstate="print"/>
          <a:srcRect t="14573" b="14573"/>
          <a:stretch>
            <a:fillRect/>
          </a:stretch>
        </p:blipFill>
        <p:spPr bwMode="auto">
          <a:xfrm>
            <a:off x="357158" y="0"/>
            <a:ext cx="8448939" cy="6336704"/>
          </a:xfrm>
          <a:prstGeom prst="rect">
            <a:avLst/>
          </a:prstGeom>
          <a:noFill/>
        </p:spPr>
      </p:pic>
      <p:sp>
        <p:nvSpPr>
          <p:cNvPr id="6" name="5 - Ορθογώνιο"/>
          <p:cNvSpPr/>
          <p:nvPr/>
        </p:nvSpPr>
        <p:spPr>
          <a:xfrm>
            <a:off x="1835696" y="2276872"/>
            <a:ext cx="3685410" cy="369332"/>
          </a:xfrm>
          <a:prstGeom prst="rect">
            <a:avLst/>
          </a:prstGeom>
        </p:spPr>
        <p:txBody>
          <a:bodyPr wrap="square">
            <a:spAutoFit/>
          </a:bodyPr>
          <a:lstStyle/>
          <a:p>
            <a:r>
              <a:rPr lang="el-GR" b="1" dirty="0" err="1" smtClean="0">
                <a:effectLst>
                  <a:outerShdw blurRad="38100" dist="38100" dir="2700000" algn="tl">
                    <a:srgbClr val="000000">
                      <a:alpha val="43137"/>
                    </a:srgbClr>
                  </a:outerShdw>
                </a:effectLst>
              </a:rPr>
              <a:t>Ακτίνη</a:t>
            </a:r>
            <a:r>
              <a:rPr lang="el-GR" b="1" dirty="0" smtClean="0">
                <a:effectLst>
                  <a:outerShdw blurRad="38100" dist="38100" dir="2700000" algn="tl">
                    <a:srgbClr val="000000">
                      <a:alpha val="43137"/>
                    </a:srgbClr>
                  </a:outerShdw>
                </a:effectLst>
              </a:rPr>
              <a:t> λείου μυός</a:t>
            </a:r>
            <a:endParaRPr lang="el-GR" b="1" dirty="0">
              <a:effectLst>
                <a:outerShdw blurRad="38100" dist="38100" dir="2700000" algn="tl">
                  <a:srgbClr val="000000">
                    <a:alpha val="43137"/>
                  </a:srgbClr>
                </a:outerShdw>
              </a:effectLst>
            </a:endParaRPr>
          </a:p>
        </p:txBody>
      </p:sp>
      <p:sp>
        <p:nvSpPr>
          <p:cNvPr id="7" name="6 - Ορθογώνιο"/>
          <p:cNvSpPr/>
          <p:nvPr/>
        </p:nvSpPr>
        <p:spPr>
          <a:xfrm>
            <a:off x="5148064" y="1844824"/>
            <a:ext cx="864096" cy="369332"/>
          </a:xfrm>
          <a:prstGeom prst="rect">
            <a:avLst/>
          </a:prstGeom>
        </p:spPr>
        <p:txBody>
          <a:bodyPr wrap="square">
            <a:spAutoFit/>
          </a:bodyPr>
          <a:lstStyle/>
          <a:p>
            <a:r>
              <a:rPr lang="en-US" b="1" dirty="0" smtClean="0"/>
              <a:t>ALK1</a:t>
            </a:r>
            <a:endParaRPr lang="el-GR" b="1" dirty="0"/>
          </a:p>
        </p:txBody>
      </p:sp>
      <p:sp>
        <p:nvSpPr>
          <p:cNvPr id="8" name="7 - Ορθογώνιο"/>
          <p:cNvSpPr/>
          <p:nvPr/>
        </p:nvSpPr>
        <p:spPr>
          <a:xfrm>
            <a:off x="3203848" y="4077072"/>
            <a:ext cx="1745018" cy="369332"/>
          </a:xfrm>
          <a:prstGeom prst="rect">
            <a:avLst/>
          </a:prstGeom>
        </p:spPr>
        <p:txBody>
          <a:bodyPr wrap="square">
            <a:spAutoFit/>
          </a:bodyPr>
          <a:lstStyle/>
          <a:p>
            <a:r>
              <a:rPr lang="en-US" b="1" dirty="0" smtClean="0"/>
              <a:t>AE1/3</a:t>
            </a:r>
            <a:endParaRPr lang="el-GR" b="1" dirty="0"/>
          </a:p>
        </p:txBody>
      </p:sp>
      <p:sp>
        <p:nvSpPr>
          <p:cNvPr id="9" name="8 - Ορθογώνιο"/>
          <p:cNvSpPr/>
          <p:nvPr/>
        </p:nvSpPr>
        <p:spPr>
          <a:xfrm>
            <a:off x="5148064" y="4077072"/>
            <a:ext cx="2376264" cy="369332"/>
          </a:xfrm>
          <a:prstGeom prst="rect">
            <a:avLst/>
          </a:prstGeom>
        </p:spPr>
        <p:txBody>
          <a:bodyPr wrap="square">
            <a:spAutoFit/>
          </a:bodyPr>
          <a:lstStyle/>
          <a:p>
            <a:r>
              <a:rPr lang="en-US" b="1" dirty="0" smtClean="0"/>
              <a:t>CK</a:t>
            </a:r>
            <a:r>
              <a:rPr lang="el-GR" b="1" dirty="0" smtClean="0"/>
              <a:t> </a:t>
            </a:r>
            <a:r>
              <a:rPr lang="en-US" b="1" dirty="0" smtClean="0"/>
              <a:t> </a:t>
            </a:r>
            <a:r>
              <a:rPr lang="el-GR" b="1" dirty="0" smtClean="0"/>
              <a:t>χαμηλού Μ.Β.</a:t>
            </a:r>
            <a:endParaRPr lang="el-GR" b="1" dirty="0"/>
          </a:p>
        </p:txBody>
      </p:sp>
    </p:spTree>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42844" y="273050"/>
            <a:ext cx="3322669" cy="298430"/>
          </a:xfrm>
        </p:spPr>
        <p:txBody>
          <a:bodyPr>
            <a:noAutofit/>
          </a:bodyPr>
          <a:lstStyle/>
          <a:p>
            <a:r>
              <a:rPr lang="el-GR" sz="2800" dirty="0" err="1" smtClean="0"/>
              <a:t>Ραβδομυοσάρκωμα</a:t>
            </a:r>
            <a:endParaRPr lang="el-GR" sz="2800" dirty="0"/>
          </a:p>
        </p:txBody>
      </p:sp>
      <p:sp>
        <p:nvSpPr>
          <p:cNvPr id="4" name="3 - Θέση κειμένου"/>
          <p:cNvSpPr>
            <a:spLocks noGrp="1"/>
          </p:cNvSpPr>
          <p:nvPr>
            <p:ph type="body" sz="half" idx="2"/>
          </p:nvPr>
        </p:nvSpPr>
        <p:spPr>
          <a:xfrm>
            <a:off x="0" y="928670"/>
            <a:ext cx="3465513" cy="5929330"/>
          </a:xfrm>
        </p:spPr>
        <p:txBody>
          <a:bodyPr/>
          <a:lstStyle/>
          <a:p>
            <a:r>
              <a:rPr lang="el-GR" sz="2000" b="1" dirty="0" err="1" smtClean="0"/>
              <a:t>Μυογενίνη</a:t>
            </a:r>
            <a:r>
              <a:rPr lang="el-GR" sz="2000" b="1" dirty="0" smtClean="0"/>
              <a:t> </a:t>
            </a:r>
            <a:r>
              <a:rPr lang="en-US" sz="2000" b="1" dirty="0" smtClean="0"/>
              <a:t>myf4 &amp; MyoD1: (+) </a:t>
            </a:r>
          </a:p>
          <a:p>
            <a:r>
              <a:rPr lang="el-GR" sz="2000" dirty="0" err="1" smtClean="0"/>
              <a:t>Δεσμίνη</a:t>
            </a:r>
            <a:r>
              <a:rPr lang="el-GR" sz="2000" dirty="0" smtClean="0"/>
              <a:t> &amp; παν-</a:t>
            </a:r>
            <a:r>
              <a:rPr lang="el-GR" sz="2000" dirty="0" err="1" smtClean="0"/>
              <a:t>ακτίνη</a:t>
            </a:r>
            <a:r>
              <a:rPr lang="en-US" sz="2000" dirty="0" smtClean="0"/>
              <a:t>(HHF35): (+) ,</a:t>
            </a:r>
            <a:r>
              <a:rPr lang="el-GR" sz="2000" dirty="0" smtClean="0"/>
              <a:t> αλλά όχι ειδικές της διάγνωσης.</a:t>
            </a:r>
          </a:p>
          <a:p>
            <a:r>
              <a:rPr lang="el-GR" sz="2000" dirty="0" err="1" smtClean="0"/>
              <a:t>Μυοσίνη</a:t>
            </a:r>
            <a:r>
              <a:rPr lang="el-GR" sz="2000" dirty="0" smtClean="0"/>
              <a:t> &amp; </a:t>
            </a:r>
            <a:r>
              <a:rPr lang="el-GR" sz="2000" dirty="0" err="1" smtClean="0"/>
              <a:t>μυογλοβίνη</a:t>
            </a:r>
            <a:r>
              <a:rPr lang="en-US" sz="2000" dirty="0" smtClean="0"/>
              <a:t>: </a:t>
            </a:r>
            <a:r>
              <a:rPr lang="el-GR" sz="2000" dirty="0" smtClean="0"/>
              <a:t>πιθανώς (-) .</a:t>
            </a:r>
          </a:p>
          <a:p>
            <a:r>
              <a:rPr lang="en-US" sz="2000" dirty="0" smtClean="0"/>
              <a:t>CK (-) </a:t>
            </a:r>
          </a:p>
          <a:p>
            <a:endParaRPr lang="en-US" sz="2000" dirty="0" smtClean="0"/>
          </a:p>
          <a:p>
            <a:r>
              <a:rPr lang="el-GR" sz="2000" b="1" dirty="0" smtClean="0"/>
              <a:t>ΔΔ κλειδιά </a:t>
            </a:r>
          </a:p>
          <a:p>
            <a:endParaRPr lang="el-GR" sz="2000" dirty="0" smtClean="0"/>
          </a:p>
          <a:p>
            <a:r>
              <a:rPr lang="el-GR" sz="2000" dirty="0" smtClean="0"/>
              <a:t>Στο </a:t>
            </a:r>
            <a:r>
              <a:rPr lang="el-GR" sz="2000" spc="300" dirty="0" err="1" smtClean="0"/>
              <a:t>σαρκωματοειδές</a:t>
            </a:r>
            <a:r>
              <a:rPr lang="el-GR" sz="2000" spc="300" dirty="0" smtClean="0"/>
              <a:t> καρκίνωμα</a:t>
            </a:r>
            <a:r>
              <a:rPr lang="el-GR" sz="2000" dirty="0" smtClean="0"/>
              <a:t> εκφράζεται </a:t>
            </a:r>
            <a:r>
              <a:rPr lang="en-US" sz="2000" dirty="0" smtClean="0">
                <a:effectLst>
                  <a:outerShdw blurRad="38100" dist="38100" dir="2700000" algn="tl">
                    <a:srgbClr val="000000">
                      <a:alpha val="43137"/>
                    </a:srgbClr>
                  </a:outerShdw>
                </a:effectLst>
              </a:rPr>
              <a:t>CK </a:t>
            </a:r>
            <a:r>
              <a:rPr lang="el-GR" sz="2000" dirty="0" smtClean="0"/>
              <a:t>στο επιθηλιακό συστατικό .</a:t>
            </a:r>
          </a:p>
          <a:p>
            <a:endParaRPr lang="el-GR" sz="2000" dirty="0" smtClean="0"/>
          </a:p>
          <a:p>
            <a:r>
              <a:rPr lang="el-GR" sz="2000" dirty="0" smtClean="0"/>
              <a:t>Στο </a:t>
            </a:r>
            <a:r>
              <a:rPr lang="el-GR" sz="2000" spc="300" dirty="0" smtClean="0"/>
              <a:t>φλεγμονώδη </a:t>
            </a:r>
            <a:r>
              <a:rPr lang="el-GR" sz="2000" spc="300" dirty="0" err="1" smtClean="0"/>
              <a:t>μυοϊνοβλαστικό</a:t>
            </a:r>
            <a:r>
              <a:rPr lang="el-GR" sz="2000" spc="300" dirty="0" smtClean="0"/>
              <a:t> όγκο </a:t>
            </a:r>
            <a:r>
              <a:rPr lang="el-GR" sz="2000" dirty="0" smtClean="0"/>
              <a:t>η </a:t>
            </a:r>
            <a:r>
              <a:rPr lang="el-GR" sz="2000" dirty="0" err="1" smtClean="0"/>
              <a:t>πρωτεϊνη</a:t>
            </a:r>
            <a:r>
              <a:rPr lang="el-GR" sz="2000" dirty="0" smtClean="0"/>
              <a:t> </a:t>
            </a:r>
            <a:r>
              <a:rPr lang="en-US" sz="2000" dirty="0" smtClean="0">
                <a:effectLst>
                  <a:outerShdw blurRad="38100" dist="38100" dir="2700000" algn="tl">
                    <a:srgbClr val="000000">
                      <a:alpha val="43137"/>
                    </a:srgbClr>
                  </a:outerShdw>
                </a:effectLst>
              </a:rPr>
              <a:t>ALK </a:t>
            </a:r>
            <a:r>
              <a:rPr lang="el-GR" sz="2000" dirty="0" smtClean="0"/>
              <a:t>συχνά (+).</a:t>
            </a:r>
          </a:p>
          <a:p>
            <a:endParaRPr lang="el-GR" dirty="0"/>
          </a:p>
        </p:txBody>
      </p:sp>
      <p:pic>
        <p:nvPicPr>
          <p:cNvPr id="24578" name="Picture 2" descr="http://www.webpathology.com/slides/slides/Bladder_EmbryonalRMS1.jpg"/>
          <p:cNvPicPr>
            <a:picLocks noChangeAspect="1" noChangeArrowheads="1"/>
          </p:cNvPicPr>
          <p:nvPr/>
        </p:nvPicPr>
        <p:blipFill>
          <a:blip r:embed="rId2" cstate="print"/>
          <a:srcRect/>
          <a:stretch>
            <a:fillRect/>
          </a:stretch>
        </p:blipFill>
        <p:spPr bwMode="auto">
          <a:xfrm>
            <a:off x="3428992" y="-500090"/>
            <a:ext cx="5857884" cy="4405037"/>
          </a:xfrm>
          <a:prstGeom prst="rect">
            <a:avLst/>
          </a:prstGeom>
          <a:noFill/>
        </p:spPr>
      </p:pic>
      <p:pic>
        <p:nvPicPr>
          <p:cNvPr id="24580" name="Picture 4" descr="http://www.webpathology.com/slides/slides/Bladder_EmbryonalRMS3.jpg"/>
          <p:cNvPicPr>
            <a:picLocks noChangeAspect="1" noChangeArrowheads="1"/>
          </p:cNvPicPr>
          <p:nvPr/>
        </p:nvPicPr>
        <p:blipFill>
          <a:blip r:embed="rId3" cstate="print"/>
          <a:srcRect/>
          <a:stretch>
            <a:fillRect/>
          </a:stretch>
        </p:blipFill>
        <p:spPr bwMode="auto">
          <a:xfrm rot="10800000">
            <a:off x="3428992" y="3643314"/>
            <a:ext cx="6143668" cy="4607752"/>
          </a:xfrm>
          <a:prstGeom prst="rect">
            <a:avLst/>
          </a:prstGeom>
          <a:noFill/>
        </p:spPr>
      </p:pic>
      <p:pic>
        <p:nvPicPr>
          <p:cNvPr id="24582" name="Picture 6" descr="http://www.webpathology.com/slides/slides/Bladder_EmbryonalRMS4.jpg"/>
          <p:cNvPicPr>
            <a:picLocks noChangeAspect="1" noChangeArrowheads="1"/>
          </p:cNvPicPr>
          <p:nvPr/>
        </p:nvPicPr>
        <p:blipFill>
          <a:blip r:embed="rId4" cstate="print"/>
          <a:srcRect/>
          <a:stretch>
            <a:fillRect/>
          </a:stretch>
        </p:blipFill>
        <p:spPr bwMode="auto">
          <a:xfrm rot="5400000">
            <a:off x="6172211" y="4114805"/>
            <a:ext cx="3771931" cy="2828949"/>
          </a:xfrm>
          <a:prstGeom prst="rect">
            <a:avLst/>
          </a:prstGeom>
          <a:noFill/>
        </p:spPr>
      </p:pic>
    </p:spTree>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14346" y="274638"/>
            <a:ext cx="9358346" cy="725470"/>
          </a:xfrm>
        </p:spPr>
        <p:txBody>
          <a:bodyPr>
            <a:normAutofit fontScale="90000"/>
          </a:bodyPr>
          <a:lstStyle/>
          <a:p>
            <a:r>
              <a:rPr lang="en-US" dirty="0" smtClean="0">
                <a:effectLst>
                  <a:outerShdw blurRad="38100" dist="38100" dir="2700000" algn="tl">
                    <a:srgbClr val="000000">
                      <a:alpha val="43137"/>
                    </a:srgbClr>
                  </a:outerShdw>
                </a:effectLst>
              </a:rPr>
              <a:t>M</a:t>
            </a:r>
            <a:r>
              <a:rPr lang="el-GR" dirty="0" err="1" smtClean="0">
                <a:effectLst>
                  <a:outerShdw blurRad="38100" dist="38100" dir="2700000" algn="tl">
                    <a:srgbClr val="000000">
                      <a:alpha val="43137"/>
                    </a:srgbClr>
                  </a:outerShdw>
                </a:effectLst>
              </a:rPr>
              <a:t>εταστατικοί</a:t>
            </a:r>
            <a:r>
              <a:rPr lang="el-GR" dirty="0" smtClean="0">
                <a:effectLst>
                  <a:outerShdw blurRad="38100" dist="38100" dir="2700000" algn="tl">
                    <a:srgbClr val="000000">
                      <a:alpha val="43137"/>
                    </a:srgbClr>
                  </a:outerShdw>
                </a:effectLst>
              </a:rPr>
              <a:t> </a:t>
            </a:r>
            <a:r>
              <a:rPr lang="el-GR" dirty="0" smtClean="0"/>
              <a:t>όγκοι στην ουροδόχο κύστη</a:t>
            </a:r>
            <a:endParaRPr lang="el-GR" dirty="0"/>
          </a:p>
        </p:txBody>
      </p:sp>
      <p:sp>
        <p:nvSpPr>
          <p:cNvPr id="3" name="2 - Θέση περιεχομένου"/>
          <p:cNvSpPr>
            <a:spLocks noGrp="1"/>
          </p:cNvSpPr>
          <p:nvPr>
            <p:ph idx="1"/>
          </p:nvPr>
        </p:nvSpPr>
        <p:spPr>
          <a:xfrm>
            <a:off x="457200" y="1571612"/>
            <a:ext cx="8229600" cy="5072098"/>
          </a:xfrm>
        </p:spPr>
        <p:txBody>
          <a:bodyPr>
            <a:normAutofit fontScale="92500" lnSpcReduction="10000"/>
          </a:bodyPr>
          <a:lstStyle/>
          <a:p>
            <a:r>
              <a:rPr lang="el-GR" dirty="0" smtClean="0"/>
              <a:t>Στο μεταστατικό καρκίνωμα του </a:t>
            </a:r>
            <a:r>
              <a:rPr lang="el-GR" dirty="0" smtClean="0">
                <a:effectLst>
                  <a:outerShdw blurRad="38100" dist="38100" dir="2700000" algn="tl">
                    <a:srgbClr val="000000">
                      <a:alpha val="43137"/>
                    </a:srgbClr>
                  </a:outerShdw>
                </a:effectLst>
              </a:rPr>
              <a:t>προστάτη</a:t>
            </a:r>
            <a:r>
              <a:rPr lang="en-US" dirty="0" smtClean="0"/>
              <a:t>:</a:t>
            </a:r>
          </a:p>
          <a:p>
            <a:pPr>
              <a:buNone/>
            </a:pPr>
            <a:r>
              <a:rPr lang="en-US" dirty="0" smtClean="0"/>
              <a:t>                     </a:t>
            </a:r>
            <a:r>
              <a:rPr lang="en-US" dirty="0" smtClean="0">
                <a:effectLst>
                  <a:outerShdw blurRad="38100" dist="38100" dir="2700000" algn="tl">
                    <a:srgbClr val="000000">
                      <a:alpha val="43137"/>
                    </a:srgbClr>
                  </a:outerShdw>
                </a:effectLst>
              </a:rPr>
              <a:t>PSA ,PSAP, </a:t>
            </a:r>
            <a:r>
              <a:rPr lang="en-US" dirty="0" smtClean="0"/>
              <a:t>(P504S): </a:t>
            </a:r>
            <a:r>
              <a:rPr lang="en-US" dirty="0" smtClean="0">
                <a:sym typeface="Wingdings" pitchFamily="2" charset="2"/>
              </a:rPr>
              <a:t>(+) </a:t>
            </a:r>
          </a:p>
          <a:p>
            <a:pPr>
              <a:buNone/>
            </a:pPr>
            <a:endParaRPr lang="en-US" dirty="0" smtClean="0"/>
          </a:p>
          <a:p>
            <a:r>
              <a:rPr lang="el-GR" dirty="0" smtClean="0"/>
              <a:t>Στο μεταστατικό </a:t>
            </a:r>
            <a:r>
              <a:rPr lang="el-GR" dirty="0" smtClean="0">
                <a:effectLst>
                  <a:outerShdw blurRad="38100" dist="38100" dir="2700000" algn="tl">
                    <a:srgbClr val="000000">
                      <a:alpha val="43137"/>
                    </a:srgbClr>
                  </a:outerShdw>
                </a:effectLst>
              </a:rPr>
              <a:t>μελάνωμα</a:t>
            </a:r>
            <a:r>
              <a:rPr lang="en-US" dirty="0" smtClean="0"/>
              <a:t>: </a:t>
            </a:r>
          </a:p>
          <a:p>
            <a:pPr>
              <a:buNone/>
            </a:pPr>
            <a:r>
              <a:rPr lang="en-US" dirty="0" smtClean="0"/>
              <a:t>    </a:t>
            </a:r>
            <a:r>
              <a:rPr lang="en-US" dirty="0" smtClean="0">
                <a:effectLst>
                  <a:outerShdw blurRad="38100" dist="38100" dir="2700000" algn="tl">
                    <a:srgbClr val="000000">
                      <a:alpha val="43137"/>
                    </a:srgbClr>
                  </a:outerShdw>
                </a:effectLst>
              </a:rPr>
              <a:t>S100 , </a:t>
            </a:r>
            <a:r>
              <a:rPr lang="en-US" dirty="0" err="1" smtClean="0">
                <a:effectLst>
                  <a:outerShdw blurRad="38100" dist="38100" dir="2700000" algn="tl">
                    <a:srgbClr val="000000">
                      <a:alpha val="43137"/>
                    </a:srgbClr>
                  </a:outerShdw>
                </a:effectLst>
              </a:rPr>
              <a:t>melanA</a:t>
            </a:r>
            <a:r>
              <a:rPr lang="en-US" dirty="0" smtClean="0">
                <a:effectLst>
                  <a:outerShdw blurRad="38100" dist="38100" dir="2700000" algn="tl">
                    <a:srgbClr val="000000">
                      <a:alpha val="43137"/>
                    </a:srgbClr>
                  </a:outerShdw>
                </a:effectLst>
              </a:rPr>
              <a:t> , HMB45</a:t>
            </a:r>
            <a:r>
              <a:rPr lang="en-US" dirty="0" smtClean="0"/>
              <a:t>: </a:t>
            </a:r>
            <a:r>
              <a:rPr lang="en-US" dirty="0" smtClean="0">
                <a:sym typeface="Wingdings" pitchFamily="2" charset="2"/>
              </a:rPr>
              <a:t>(+) </a:t>
            </a:r>
            <a:endParaRPr lang="en-US" dirty="0" smtClean="0"/>
          </a:p>
          <a:p>
            <a:endParaRPr lang="en-US" dirty="0" smtClean="0"/>
          </a:p>
          <a:p>
            <a:r>
              <a:rPr lang="el-GR" dirty="0" smtClean="0"/>
              <a:t>Στο μεταστατικό καρκίνωμα από το </a:t>
            </a:r>
            <a:r>
              <a:rPr lang="el-GR" dirty="0" smtClean="0">
                <a:effectLst>
                  <a:outerShdw blurRad="38100" dist="38100" dir="2700000" algn="tl">
                    <a:srgbClr val="000000">
                      <a:alpha val="43137"/>
                    </a:srgbClr>
                  </a:outerShdw>
                </a:effectLst>
              </a:rPr>
              <a:t>κόλον</a:t>
            </a:r>
            <a:r>
              <a:rPr lang="en-US" dirty="0" smtClean="0"/>
              <a:t>:</a:t>
            </a:r>
          </a:p>
          <a:p>
            <a:pPr>
              <a:buNone/>
            </a:pPr>
            <a:r>
              <a:rPr lang="en-US" dirty="0" smtClean="0"/>
              <a:t>                         B</a:t>
            </a:r>
            <a:r>
              <a:rPr lang="el-GR" dirty="0" err="1" smtClean="0"/>
              <a:t>ιλλίνη</a:t>
            </a:r>
            <a:r>
              <a:rPr lang="el-GR" dirty="0" smtClean="0"/>
              <a:t> , </a:t>
            </a:r>
            <a:r>
              <a:rPr lang="en-US" dirty="0" smtClean="0">
                <a:effectLst>
                  <a:outerShdw blurRad="38100" dist="38100" dir="2700000" algn="tl">
                    <a:srgbClr val="000000">
                      <a:alpha val="43137"/>
                    </a:srgbClr>
                  </a:outerShdw>
                </a:effectLst>
              </a:rPr>
              <a:t>CDX2</a:t>
            </a:r>
            <a:r>
              <a:rPr lang="en-US" dirty="0" smtClean="0"/>
              <a:t> : (+),</a:t>
            </a:r>
          </a:p>
          <a:p>
            <a:pPr>
              <a:buNone/>
            </a:pPr>
            <a:r>
              <a:rPr lang="en-US" dirty="0" smtClean="0"/>
              <a:t>    </a:t>
            </a:r>
            <a:r>
              <a:rPr lang="el-GR" dirty="0" smtClean="0">
                <a:effectLst>
                  <a:outerShdw blurRad="38100" dist="38100" dir="2700000" algn="tl">
                    <a:srgbClr val="000000">
                      <a:alpha val="43137"/>
                    </a:srgbClr>
                  </a:outerShdw>
                </a:effectLst>
                <a:sym typeface="Wingdings" pitchFamily="2" charset="2"/>
              </a:rPr>
              <a:t>πυρηνική χρώση για β-</a:t>
            </a:r>
            <a:r>
              <a:rPr lang="el-GR" dirty="0" err="1" smtClean="0">
                <a:effectLst>
                  <a:outerShdw blurRad="38100" dist="38100" dir="2700000" algn="tl">
                    <a:srgbClr val="000000">
                      <a:alpha val="43137"/>
                    </a:srgbClr>
                  </a:outerShdw>
                </a:effectLst>
                <a:sym typeface="Wingdings" pitchFamily="2" charset="2"/>
              </a:rPr>
              <a:t>κατενίνη</a:t>
            </a:r>
            <a:r>
              <a:rPr lang="en-US" dirty="0" smtClean="0">
                <a:sym typeface="Wingdings" pitchFamily="2" charset="2"/>
              </a:rPr>
              <a:t>: (</a:t>
            </a:r>
            <a:r>
              <a:rPr lang="en-US" b="1" dirty="0" smtClean="0">
                <a:sym typeface="Wingdings" pitchFamily="2" charset="2"/>
              </a:rPr>
              <a:t>+</a:t>
            </a:r>
            <a:r>
              <a:rPr lang="en-US" dirty="0" smtClean="0">
                <a:sym typeface="Wingdings" pitchFamily="2" charset="2"/>
              </a:rPr>
              <a:t>)</a:t>
            </a:r>
            <a:r>
              <a:rPr lang="el-GR" dirty="0" smtClean="0">
                <a:sym typeface="Wingdings" pitchFamily="2" charset="2"/>
              </a:rPr>
              <a:t> στο 80% των περιπτώσεων</a:t>
            </a:r>
            <a:r>
              <a:rPr lang="el-GR" dirty="0" smtClean="0"/>
              <a:t> </a:t>
            </a:r>
            <a:endParaRPr lang="el-GR" dirty="0"/>
          </a:p>
        </p:txBody>
      </p:sp>
    </p:spTree>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9000" r="-19000"/>
          </a:stretch>
        </a:blipFill>
        <a:effectLst/>
      </p:bgPr>
    </p:bg>
    <p:spTree>
      <p:nvGrpSpPr>
        <p:cNvPr id="1" name=""/>
        <p:cNvGrpSpPr/>
        <p:nvPr/>
      </p:nvGrpSpPr>
      <p:grpSpPr>
        <a:xfrm>
          <a:off x="0" y="0"/>
          <a:ext cx="0" cy="0"/>
          <a:chOff x="0" y="0"/>
          <a:chExt cx="0" cy="0"/>
        </a:xfrm>
      </p:grpSpPr>
      <p:sp>
        <p:nvSpPr>
          <p:cNvPr id="2" name="1 - Ορθογώνιο"/>
          <p:cNvSpPr/>
          <p:nvPr/>
        </p:nvSpPr>
        <p:spPr>
          <a:xfrm>
            <a:off x="0" y="285728"/>
            <a:ext cx="6467039" cy="2800767"/>
          </a:xfrm>
          <a:prstGeom prst="rect">
            <a:avLst/>
          </a:prstGeom>
        </p:spPr>
        <p:txBody>
          <a:bodyPr wrap="square">
            <a:spAutoFit/>
          </a:bodyPr>
          <a:lstStyle/>
          <a:p>
            <a:r>
              <a:rPr lang="el-GR" sz="4400" b="1" dirty="0" smtClean="0">
                <a:solidFill>
                  <a:schemeClr val="tx2">
                    <a:lumMod val="75000"/>
                  </a:schemeClr>
                </a:solidFill>
                <a:effectLst>
                  <a:outerShdw blurRad="50800" dist="38100" algn="l" rotWithShape="0">
                    <a:prstClr val="black">
                      <a:alpha val="40000"/>
                    </a:prstClr>
                  </a:outerShdw>
                </a:effectLst>
              </a:rPr>
              <a:t>Το   </a:t>
            </a:r>
            <a:r>
              <a:rPr lang="el-GR" sz="4400" b="1" spc="600" dirty="0" smtClean="0">
                <a:solidFill>
                  <a:schemeClr val="tx2">
                    <a:lumMod val="75000"/>
                  </a:schemeClr>
                </a:solidFill>
                <a:effectLst>
                  <a:outerShdw blurRad="50800" dist="38100" algn="l" rotWithShape="0">
                    <a:prstClr val="black">
                      <a:alpha val="40000"/>
                    </a:prstClr>
                  </a:outerShdw>
                </a:effectLst>
              </a:rPr>
              <a:t>ανεστραμμένο </a:t>
            </a:r>
            <a:r>
              <a:rPr lang="el-GR" sz="4400" b="1" dirty="0" smtClean="0">
                <a:solidFill>
                  <a:schemeClr val="tx2">
                    <a:lumMod val="75000"/>
                  </a:schemeClr>
                </a:solidFill>
                <a:effectLst>
                  <a:outerShdw blurRad="50800" dist="38100" algn="l" rotWithShape="0">
                    <a:prstClr val="black">
                      <a:alpha val="40000"/>
                    </a:prstClr>
                  </a:outerShdw>
                </a:effectLst>
              </a:rPr>
              <a:t>πρότυπο ανάπτυξης  ουροθηλιακών εξεργασιών </a:t>
            </a:r>
            <a:endParaRPr lang="el-GR" sz="4400" b="1" dirty="0">
              <a:solidFill>
                <a:schemeClr val="tx2">
                  <a:lumMod val="75000"/>
                </a:schemeClr>
              </a:solidFill>
              <a:effectLst>
                <a:outerShdw blurRad="50800" dist="38100" algn="l" rotWithShape="0">
                  <a:prstClr val="black">
                    <a:alpha val="40000"/>
                  </a:prstClr>
                </a:outerShdw>
              </a:effectLst>
            </a:endParaRP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928670"/>
          </a:xfrm>
        </p:spPr>
        <p:txBody>
          <a:bodyPr>
            <a:normAutofit/>
          </a:bodyPr>
          <a:lstStyle/>
          <a:p>
            <a:r>
              <a:rPr lang="el-GR" b="1" dirty="0" err="1" smtClean="0">
                <a:solidFill>
                  <a:schemeClr val="accent1">
                    <a:lumMod val="50000"/>
                  </a:schemeClr>
                </a:solidFill>
              </a:rPr>
              <a:t>Φωλεές</a:t>
            </a:r>
            <a:r>
              <a:rPr lang="el-GR" b="1" dirty="0" smtClean="0">
                <a:solidFill>
                  <a:schemeClr val="accent1">
                    <a:lumMod val="50000"/>
                  </a:schemeClr>
                </a:solidFill>
              </a:rPr>
              <a:t> </a:t>
            </a:r>
            <a:r>
              <a:rPr lang="en-US" b="1" dirty="0" smtClean="0">
                <a:solidFill>
                  <a:schemeClr val="accent1">
                    <a:lumMod val="50000"/>
                  </a:schemeClr>
                </a:solidFill>
              </a:rPr>
              <a:t>von </a:t>
            </a:r>
            <a:r>
              <a:rPr lang="en-US" b="1" dirty="0" err="1" smtClean="0">
                <a:solidFill>
                  <a:schemeClr val="accent1">
                    <a:lumMod val="50000"/>
                  </a:schemeClr>
                </a:solidFill>
              </a:rPr>
              <a:t>Brunn</a:t>
            </a:r>
            <a:endParaRPr lang="el-GR" b="1" dirty="0">
              <a:solidFill>
                <a:schemeClr val="accent1">
                  <a:lumMod val="50000"/>
                </a:schemeClr>
              </a:solidFill>
            </a:endParaRPr>
          </a:p>
        </p:txBody>
      </p:sp>
      <p:pic>
        <p:nvPicPr>
          <p:cNvPr id="3" name="Picture 2" descr="http://www.expertconsultbook.com/expertconsult/b/bbmapAsset?appID=NGE&amp;isbn=978-0-323-01970-5&amp;eid=4-u1.0-B978-0-323-01970-5..50007-5..gr10&amp;assetType=full"/>
          <p:cNvPicPr>
            <a:picLocks noChangeAspect="1" noChangeArrowheads="1"/>
          </p:cNvPicPr>
          <p:nvPr/>
        </p:nvPicPr>
        <p:blipFill>
          <a:blip r:embed="rId2" cstate="print"/>
          <a:srcRect/>
          <a:stretch>
            <a:fillRect/>
          </a:stretch>
        </p:blipFill>
        <p:spPr bwMode="auto">
          <a:xfrm>
            <a:off x="0" y="1000084"/>
            <a:ext cx="9129218" cy="5857916"/>
          </a:xfrm>
          <a:prstGeom prst="rect">
            <a:avLst/>
          </a:prstGeom>
          <a:noFill/>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l-GR" dirty="0" smtClean="0">
                <a:solidFill>
                  <a:schemeClr val="tx2">
                    <a:lumMod val="75000"/>
                  </a:schemeClr>
                </a:solidFill>
              </a:rPr>
              <a:t>Υπερπλασία φωλεών του </a:t>
            </a:r>
            <a:r>
              <a:rPr lang="en-US" dirty="0" err="1" smtClean="0">
                <a:solidFill>
                  <a:schemeClr val="tx2">
                    <a:lumMod val="75000"/>
                  </a:schemeClr>
                </a:solidFill>
              </a:rPr>
              <a:t>Brunn</a:t>
            </a:r>
            <a:endParaRPr lang="el-GR" dirty="0" smtClean="0">
              <a:solidFill>
                <a:schemeClr val="tx2">
                  <a:lumMod val="75000"/>
                </a:schemeClr>
              </a:solidFill>
            </a:endParaRPr>
          </a:p>
        </p:txBody>
      </p:sp>
      <p:pic>
        <p:nvPicPr>
          <p:cNvPr id="10243" name="Picture 3" descr="1,5 Bladder_BrunnsNestHyperplasia4"/>
          <p:cNvPicPr>
            <a:picLocks noChangeAspect="1" noChangeArrowheads="1"/>
          </p:cNvPicPr>
          <p:nvPr/>
        </p:nvPicPr>
        <p:blipFill>
          <a:blip r:embed="rId2" cstate="print"/>
          <a:srcRect/>
          <a:stretch>
            <a:fillRect/>
          </a:stretch>
        </p:blipFill>
        <p:spPr bwMode="auto">
          <a:xfrm>
            <a:off x="539750" y="1341438"/>
            <a:ext cx="8135938" cy="51831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p:cTn id="7" dur="500" fill="hold"/>
                                        <p:tgtEl>
                                          <p:spTgt spid="10242"/>
                                        </p:tgtEl>
                                        <p:attrNameLst>
                                          <p:attrName>ppt_w</p:attrName>
                                        </p:attrNameLst>
                                      </p:cBhvr>
                                      <p:tavLst>
                                        <p:tav tm="0">
                                          <p:val>
                                            <p:fltVal val="0"/>
                                          </p:val>
                                        </p:tav>
                                        <p:tav tm="100000">
                                          <p:val>
                                            <p:strVal val="#ppt_w"/>
                                          </p:val>
                                        </p:tav>
                                      </p:tavLst>
                                    </p:anim>
                                    <p:anim calcmode="lin" valueType="num">
                                      <p:cBhvr>
                                        <p:cTn id="8" dur="500" fill="hold"/>
                                        <p:tgtEl>
                                          <p:spTgt spid="10242"/>
                                        </p:tgtEl>
                                        <p:attrNameLst>
                                          <p:attrName>ppt_h</p:attrName>
                                        </p:attrNameLst>
                                      </p:cBhvr>
                                      <p:tavLst>
                                        <p:tav tm="0">
                                          <p:val>
                                            <p:fltVal val="0"/>
                                          </p:val>
                                        </p:tav>
                                        <p:tav tm="100000">
                                          <p:val>
                                            <p:strVal val="#ppt_h"/>
                                          </p:val>
                                        </p:tav>
                                      </p:tavLst>
                                    </p:anim>
                                    <p:animEffect transition="in" filter="fade">
                                      <p:cBhvr>
                                        <p:cTn id="9"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274638"/>
            <a:ext cx="9144000" cy="1143000"/>
          </a:xfrm>
        </p:spPr>
        <p:txBody>
          <a:bodyPr>
            <a:normAutofit fontScale="90000"/>
          </a:bodyPr>
          <a:lstStyle/>
          <a:p>
            <a:pPr eaLnBrk="1" hangingPunct="1"/>
            <a:r>
              <a:rPr lang="el-GR" dirty="0" smtClean="0">
                <a:solidFill>
                  <a:schemeClr val="tx2">
                    <a:lumMod val="75000"/>
                  </a:schemeClr>
                </a:solidFill>
              </a:rPr>
              <a:t>Β. Πλακώδης μετάπλαση</a:t>
            </a:r>
            <a:r>
              <a:rPr lang="en-US" dirty="0" smtClean="0">
                <a:solidFill>
                  <a:schemeClr val="tx2">
                    <a:lumMod val="75000"/>
                  </a:schemeClr>
                </a:solidFill>
              </a:rPr>
              <a:t>, </a:t>
            </a:r>
            <a:r>
              <a:rPr lang="el-GR" dirty="0" smtClean="0">
                <a:solidFill>
                  <a:schemeClr val="tx2">
                    <a:lumMod val="75000"/>
                  </a:schemeClr>
                </a:solidFill>
              </a:rPr>
              <a:t>συχνή στο πρόσθιο τοίχωμα. </a:t>
            </a:r>
            <a:r>
              <a:rPr lang="el-GR" dirty="0" err="1" smtClean="0">
                <a:solidFill>
                  <a:schemeClr val="tx2">
                    <a:lumMod val="75000"/>
                  </a:schemeClr>
                </a:solidFill>
              </a:rPr>
              <a:t>Κερατινοποίηση</a:t>
            </a:r>
            <a:r>
              <a:rPr lang="el-GR" dirty="0" smtClean="0">
                <a:solidFill>
                  <a:schemeClr val="tx2">
                    <a:lumMod val="75000"/>
                  </a:schemeClr>
                </a:solidFill>
              </a:rPr>
              <a:t>.</a:t>
            </a:r>
          </a:p>
        </p:txBody>
      </p:sp>
      <p:pic>
        <p:nvPicPr>
          <p:cNvPr id="26627" name="Picture 3" descr="2,18 Bladder_SquamousMetaplasia2"/>
          <p:cNvPicPr>
            <a:picLocks noChangeAspect="1" noChangeArrowheads="1"/>
          </p:cNvPicPr>
          <p:nvPr/>
        </p:nvPicPr>
        <p:blipFill>
          <a:blip r:embed="rId2" cstate="print"/>
          <a:srcRect/>
          <a:stretch>
            <a:fillRect/>
          </a:stretch>
        </p:blipFill>
        <p:spPr bwMode="auto">
          <a:xfrm>
            <a:off x="500034" y="1500174"/>
            <a:ext cx="8064500" cy="5183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71682" name="Picture 2" descr="http://www.webpathology.com/slides/slides/Bladder_NestedTCC2.jpg"/>
          <p:cNvPicPr>
            <a:picLocks noChangeAspect="1" noChangeArrowheads="1"/>
          </p:cNvPicPr>
          <p:nvPr/>
        </p:nvPicPr>
        <p:blipFill>
          <a:blip r:embed="rId2" cstate="print"/>
          <a:srcRect/>
          <a:stretch>
            <a:fillRect/>
          </a:stretch>
        </p:blipFill>
        <p:spPr bwMode="auto">
          <a:xfrm>
            <a:off x="0" y="-642990"/>
            <a:ext cx="10001317" cy="7500990"/>
          </a:xfrm>
          <a:prstGeom prst="rect">
            <a:avLst/>
          </a:prstGeom>
          <a:noFill/>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026" name="Picture 2" descr="http://www.webpathology.com/slides/slides/Bladder_NestedTCC1.jpg"/>
          <p:cNvPicPr>
            <a:picLocks noChangeAspect="1" noChangeArrowheads="1"/>
          </p:cNvPicPr>
          <p:nvPr/>
        </p:nvPicPr>
        <p:blipFill>
          <a:blip r:embed="rId2" cstate="print"/>
          <a:srcRect/>
          <a:stretch>
            <a:fillRect/>
          </a:stretch>
        </p:blipFill>
        <p:spPr bwMode="auto">
          <a:xfrm>
            <a:off x="-1" y="-285776"/>
            <a:ext cx="9525031" cy="7143776"/>
          </a:xfrm>
          <a:prstGeom prst="rect">
            <a:avLst/>
          </a:prstGeom>
          <a:noFill/>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60648"/>
            <a:ext cx="8229600" cy="936104"/>
          </a:xfrm>
        </p:spPr>
        <p:txBody>
          <a:bodyPr>
            <a:normAutofit fontScale="90000"/>
          </a:bodyPr>
          <a:lstStyle/>
          <a:p>
            <a:r>
              <a:rPr lang="el-GR" sz="3600" b="1" spc="300" dirty="0" err="1" smtClean="0"/>
              <a:t>Εμφωλεασμένο</a:t>
            </a:r>
            <a:r>
              <a:rPr lang="el-GR" sz="3600" b="1" dirty="0" smtClean="0"/>
              <a:t> </a:t>
            </a:r>
            <a:r>
              <a:rPr lang="el-GR" sz="3600" b="1" dirty="0" err="1" smtClean="0"/>
              <a:t>ουροθηλιακό</a:t>
            </a:r>
            <a:r>
              <a:rPr lang="el-GR" sz="3600" b="1" dirty="0" smtClean="0"/>
              <a:t> </a:t>
            </a:r>
            <a:r>
              <a:rPr lang="el-GR" sz="3600" b="1" dirty="0" smtClean="0">
                <a:effectLst>
                  <a:outerShdw blurRad="38100" dist="38100" dir="2700000" algn="tl">
                    <a:srgbClr val="000000">
                      <a:alpha val="43137"/>
                    </a:srgbClr>
                  </a:outerShdw>
                </a:effectLst>
              </a:rPr>
              <a:t>καρκίνωμα</a:t>
            </a:r>
            <a:br>
              <a:rPr lang="el-GR" sz="3600" b="1" dirty="0" smtClean="0">
                <a:effectLst>
                  <a:outerShdw blurRad="38100" dist="38100" dir="2700000" algn="tl">
                    <a:srgbClr val="000000">
                      <a:alpha val="43137"/>
                    </a:srgbClr>
                  </a:outerShdw>
                </a:effectLst>
              </a:rPr>
            </a:br>
            <a:r>
              <a:rPr lang="el-GR" sz="3600" b="1" dirty="0" smtClean="0">
                <a:effectLst>
                  <a:outerShdw blurRad="38100" dist="38100" dir="2700000" algn="tl">
                    <a:srgbClr val="000000">
                      <a:alpha val="43137"/>
                    </a:srgbClr>
                  </a:outerShdw>
                </a:effectLst>
              </a:rPr>
              <a:t>(ιδιαίτερη ιστολογική ποικιλία) </a:t>
            </a:r>
            <a:br>
              <a:rPr lang="el-GR" sz="3600" b="1" dirty="0" smtClean="0">
                <a:effectLst>
                  <a:outerShdw blurRad="38100" dist="38100" dir="2700000" algn="tl">
                    <a:srgbClr val="000000">
                      <a:alpha val="43137"/>
                    </a:srgbClr>
                  </a:outerShdw>
                </a:effectLst>
              </a:rPr>
            </a:br>
            <a:r>
              <a:rPr lang="el-GR" sz="3600" b="1" dirty="0" smtClean="0"/>
              <a:t> </a:t>
            </a:r>
            <a:endParaRPr lang="el-GR" sz="3600" b="1" dirty="0"/>
          </a:p>
        </p:txBody>
      </p:sp>
      <p:pic>
        <p:nvPicPr>
          <p:cNvPr id="72706" name="Picture 2" descr="http://www.webpathology.com/slides/slides/Bladder_NestedTCC3.jpg"/>
          <p:cNvPicPr>
            <a:picLocks noChangeAspect="1" noChangeArrowheads="1"/>
          </p:cNvPicPr>
          <p:nvPr/>
        </p:nvPicPr>
        <p:blipFill>
          <a:blip r:embed="rId2" cstate="print"/>
          <a:srcRect/>
          <a:stretch>
            <a:fillRect/>
          </a:stretch>
        </p:blipFill>
        <p:spPr bwMode="auto">
          <a:xfrm rot="10800000">
            <a:off x="571472" y="1000108"/>
            <a:ext cx="8096304" cy="607223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0"/>
            <a:ext cx="8229600" cy="1417638"/>
          </a:xfrm>
        </p:spPr>
        <p:txBody>
          <a:bodyPr>
            <a:normAutofit fontScale="90000"/>
          </a:bodyPr>
          <a:lstStyle/>
          <a:p>
            <a:pPr eaLnBrk="1" hangingPunct="1"/>
            <a:r>
              <a:rPr lang="el-GR" dirty="0" smtClean="0">
                <a:solidFill>
                  <a:srgbClr val="002060"/>
                </a:solidFill>
              </a:rPr>
              <a:t>Εξωφυτική μεν αλλοίωση </a:t>
            </a:r>
            <a:br>
              <a:rPr lang="el-GR" dirty="0" smtClean="0">
                <a:solidFill>
                  <a:srgbClr val="002060"/>
                </a:solidFill>
              </a:rPr>
            </a:br>
            <a:r>
              <a:rPr lang="el-GR" dirty="0" smtClean="0">
                <a:solidFill>
                  <a:srgbClr val="002060"/>
                </a:solidFill>
              </a:rPr>
              <a:t>αλλά και ανεστραμμένη.</a:t>
            </a:r>
          </a:p>
        </p:txBody>
      </p:sp>
      <p:pic>
        <p:nvPicPr>
          <p:cNvPr id="33795" name="Picture 3" descr="6,6 Bladder_Inv_Papilloma6"/>
          <p:cNvPicPr>
            <a:picLocks noChangeAspect="1" noChangeArrowheads="1"/>
          </p:cNvPicPr>
          <p:nvPr/>
        </p:nvPicPr>
        <p:blipFill>
          <a:blip r:embed="rId2"/>
          <a:srcRect t="3749"/>
          <a:stretch>
            <a:fillRect/>
          </a:stretch>
        </p:blipFill>
        <p:spPr bwMode="auto">
          <a:xfrm>
            <a:off x="539750" y="1409700"/>
            <a:ext cx="8135938" cy="4972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dirty="0"/>
          </a:p>
        </p:txBody>
      </p:sp>
      <p:sp>
        <p:nvSpPr>
          <p:cNvPr id="3" name="2 - Υπότιτλος"/>
          <p:cNvSpPr>
            <a:spLocks noGrp="1"/>
          </p:cNvSpPr>
          <p:nvPr>
            <p:ph type="subTitle" idx="1"/>
          </p:nvPr>
        </p:nvSpPr>
        <p:spPr/>
        <p:txBody>
          <a:bodyPr/>
          <a:lstStyle/>
          <a:p>
            <a:endParaRPr lang="el-GR"/>
          </a:p>
        </p:txBody>
      </p:sp>
      <p:pic>
        <p:nvPicPr>
          <p:cNvPr id="1026" name="Picture 2"/>
          <p:cNvPicPr>
            <a:picLocks noChangeAspect="1" noChangeArrowheads="1"/>
          </p:cNvPicPr>
          <p:nvPr/>
        </p:nvPicPr>
        <p:blipFill>
          <a:blip r:embed="rId2" cstate="print"/>
          <a:srcRect/>
          <a:stretch>
            <a:fillRect/>
          </a:stretch>
        </p:blipFill>
        <p:spPr bwMode="auto">
          <a:xfrm>
            <a:off x="-252536" y="0"/>
            <a:ext cx="9727956" cy="71014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http://coursewareobjects.elsevier.com/objects/elr/ExpertConsult/Bostwick/urologic2e/IC/images/006031A.jpg"/>
          <p:cNvPicPr>
            <a:picLocks noChangeAspect="1" noChangeArrowheads="1"/>
          </p:cNvPicPr>
          <p:nvPr/>
        </p:nvPicPr>
        <p:blipFill>
          <a:blip r:embed="rId2" cstate="print"/>
          <a:srcRect/>
          <a:stretch>
            <a:fillRect/>
          </a:stretch>
        </p:blipFill>
        <p:spPr bwMode="auto">
          <a:xfrm>
            <a:off x="-500098" y="-214338"/>
            <a:ext cx="9974717" cy="7494615"/>
          </a:xfrm>
          <a:prstGeom prst="rect">
            <a:avLst/>
          </a:prstGeom>
          <a:noFill/>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908720"/>
          </a:xfrm>
        </p:spPr>
        <p:txBody>
          <a:bodyPr>
            <a:normAutofit fontScale="90000"/>
          </a:bodyPr>
          <a:lstStyle/>
          <a:p>
            <a:r>
              <a:rPr lang="el-GR" b="1" dirty="0" smtClean="0">
                <a:solidFill>
                  <a:schemeClr val="accent1">
                    <a:lumMod val="75000"/>
                  </a:schemeClr>
                </a:solidFill>
              </a:rPr>
              <a:t>Ανεστραμμένο </a:t>
            </a:r>
            <a:r>
              <a:rPr lang="el-GR" b="1" dirty="0" err="1" smtClean="0">
                <a:solidFill>
                  <a:schemeClr val="accent1">
                    <a:lumMod val="75000"/>
                  </a:schemeClr>
                </a:solidFill>
              </a:rPr>
              <a:t>ουροθηλιακό</a:t>
            </a:r>
            <a:r>
              <a:rPr lang="el-GR" b="1" dirty="0" smtClean="0">
                <a:solidFill>
                  <a:schemeClr val="accent1">
                    <a:lumMod val="75000"/>
                  </a:schemeClr>
                </a:solidFill>
              </a:rPr>
              <a:t> </a:t>
            </a:r>
            <a:r>
              <a:rPr lang="el-GR" b="1" dirty="0" smtClean="0">
                <a:solidFill>
                  <a:schemeClr val="accent1">
                    <a:lumMod val="75000"/>
                  </a:schemeClr>
                </a:solidFill>
                <a:effectLst>
                  <a:outerShdw blurRad="38100" dist="38100" dir="2700000" algn="tl">
                    <a:srgbClr val="000000">
                      <a:alpha val="43137"/>
                    </a:srgbClr>
                  </a:outerShdw>
                </a:effectLst>
              </a:rPr>
              <a:t>θήλωμα</a:t>
            </a:r>
            <a:r>
              <a:rPr lang="el-GR" b="1" dirty="0" smtClean="0">
                <a:solidFill>
                  <a:schemeClr val="accent1">
                    <a:lumMod val="75000"/>
                  </a:schemeClr>
                </a:solidFill>
              </a:rPr>
              <a:t> </a:t>
            </a:r>
            <a:endParaRPr lang="el-GR" b="1" dirty="0">
              <a:solidFill>
                <a:schemeClr val="accent1">
                  <a:lumMod val="75000"/>
                </a:schemeClr>
              </a:solidFill>
            </a:endParaRPr>
          </a:p>
        </p:txBody>
      </p:sp>
      <p:pic>
        <p:nvPicPr>
          <p:cNvPr id="2050" name="Picture 2"/>
          <p:cNvPicPr>
            <a:picLocks noChangeAspect="1" noChangeArrowheads="1"/>
          </p:cNvPicPr>
          <p:nvPr/>
        </p:nvPicPr>
        <p:blipFill>
          <a:blip r:embed="rId2" cstate="print"/>
          <a:srcRect/>
          <a:stretch>
            <a:fillRect/>
          </a:stretch>
        </p:blipFill>
        <p:spPr bwMode="auto">
          <a:xfrm>
            <a:off x="0" y="764704"/>
            <a:ext cx="8943898" cy="669674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14544" y="0"/>
            <a:ext cx="12573088" cy="857232"/>
          </a:xfrm>
        </p:spPr>
        <p:txBody>
          <a:bodyPr>
            <a:normAutofit/>
          </a:bodyPr>
          <a:lstStyle/>
          <a:p>
            <a:r>
              <a:rPr lang="el-GR" sz="2400" b="1" dirty="0" smtClean="0">
                <a:solidFill>
                  <a:schemeClr val="accent1">
                    <a:lumMod val="50000"/>
                  </a:schemeClr>
                </a:solidFill>
                <a:effectLst>
                  <a:outerShdw blurRad="38100" dist="38100" dir="2700000" algn="tl">
                    <a:srgbClr val="000000">
                      <a:alpha val="43137"/>
                    </a:srgbClr>
                  </a:outerShdw>
                </a:effectLst>
              </a:rPr>
              <a:t>Ανεστραμμένο</a:t>
            </a:r>
            <a:r>
              <a:rPr lang="el-GR" sz="2400" b="1" dirty="0" smtClean="0">
                <a:solidFill>
                  <a:schemeClr val="accent1">
                    <a:lumMod val="50000"/>
                  </a:schemeClr>
                </a:solidFill>
              </a:rPr>
              <a:t> πρότυπο ουροθηλιακού </a:t>
            </a:r>
            <a:r>
              <a:rPr lang="el-GR" sz="2400" b="1" dirty="0" smtClean="0">
                <a:solidFill>
                  <a:schemeClr val="accent1">
                    <a:lumMod val="50000"/>
                  </a:schemeClr>
                </a:solidFill>
                <a:effectLst>
                  <a:outerShdw blurRad="38100" dist="38100" dir="2700000" algn="tl">
                    <a:srgbClr val="000000">
                      <a:alpha val="43137"/>
                    </a:srgbClr>
                  </a:outerShdw>
                </a:effectLst>
              </a:rPr>
              <a:t>καρκινώματος</a:t>
            </a:r>
            <a:r>
              <a:rPr lang="en-US" sz="2400" b="1" dirty="0" smtClean="0">
                <a:solidFill>
                  <a:schemeClr val="accent1">
                    <a:lumMod val="50000"/>
                  </a:schemeClr>
                </a:solidFill>
                <a:effectLst>
                  <a:outerShdw blurRad="38100" dist="38100" dir="2700000" algn="tl">
                    <a:srgbClr val="000000">
                      <a:alpha val="43137"/>
                    </a:srgbClr>
                  </a:outerShdw>
                </a:effectLst>
              </a:rPr>
              <a:t>, </a:t>
            </a:r>
            <a:r>
              <a:rPr lang="el-GR" sz="2400" b="1" dirty="0" smtClean="0">
                <a:solidFill>
                  <a:schemeClr val="accent1">
                    <a:lumMod val="50000"/>
                  </a:schemeClr>
                </a:solidFill>
                <a:effectLst>
                  <a:outerShdw blurRad="38100" dist="38100" dir="2700000" algn="tl">
                    <a:srgbClr val="000000">
                      <a:alpha val="43137"/>
                    </a:srgbClr>
                  </a:outerShdw>
                </a:effectLst>
              </a:rPr>
              <a:t>εδώ </a:t>
            </a:r>
            <a:r>
              <a:rPr lang="en-US" sz="2400" b="1" dirty="0" err="1" smtClean="0">
                <a:solidFill>
                  <a:schemeClr val="accent1">
                    <a:lumMod val="50000"/>
                  </a:schemeClr>
                </a:solidFill>
                <a:effectLst>
                  <a:outerShdw blurRad="38100" dist="38100" dir="2700000" algn="tl">
                    <a:srgbClr val="000000">
                      <a:alpha val="43137"/>
                    </a:srgbClr>
                  </a:outerShdw>
                </a:effectLst>
              </a:rPr>
              <a:t>pTa.</a:t>
            </a:r>
            <a:endParaRPr lang="el-GR" sz="2400" b="1" dirty="0">
              <a:solidFill>
                <a:schemeClr val="accent1">
                  <a:lumMod val="50000"/>
                </a:schemeClr>
              </a:solidFill>
              <a:effectLst>
                <a:outerShdw blurRad="38100" dist="38100" dir="2700000" algn="tl">
                  <a:srgbClr val="000000">
                    <a:alpha val="43137"/>
                  </a:srgbClr>
                </a:outerShdw>
              </a:effectLst>
            </a:endParaRPr>
          </a:p>
        </p:txBody>
      </p:sp>
      <p:pic>
        <p:nvPicPr>
          <p:cNvPr id="75778" name="Picture 2" descr="http://coursewareobjects.elsevier.com/objects/elr/ExpertConsult/Bostwick/urologic2e/IC/images/006031B.jpg"/>
          <p:cNvPicPr>
            <a:picLocks noChangeAspect="1" noChangeArrowheads="1"/>
          </p:cNvPicPr>
          <p:nvPr/>
        </p:nvPicPr>
        <p:blipFill>
          <a:blip r:embed="rId2" cstate="print"/>
          <a:srcRect/>
          <a:stretch>
            <a:fillRect/>
          </a:stretch>
        </p:blipFill>
        <p:spPr bwMode="auto">
          <a:xfrm>
            <a:off x="-622803" y="857232"/>
            <a:ext cx="9766803" cy="735173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857232"/>
          </a:xfrm>
        </p:spPr>
        <p:txBody>
          <a:bodyPr>
            <a:normAutofit fontScale="90000"/>
          </a:bodyPr>
          <a:lstStyle/>
          <a:p>
            <a:r>
              <a:rPr lang="el-GR" b="1" dirty="0" smtClean="0">
                <a:solidFill>
                  <a:schemeClr val="tx2">
                    <a:lumMod val="75000"/>
                  </a:schemeClr>
                </a:solidFill>
              </a:rPr>
              <a:t>Διήθηση</a:t>
            </a:r>
            <a:r>
              <a:rPr lang="el-GR" dirty="0" smtClean="0">
                <a:solidFill>
                  <a:schemeClr val="tx2">
                    <a:lumMod val="75000"/>
                  </a:schemeClr>
                </a:solidFill>
              </a:rPr>
              <a:t> συνδετικού υποστρώματος</a:t>
            </a:r>
            <a:endParaRPr lang="el-GR" dirty="0">
              <a:solidFill>
                <a:schemeClr val="tx2">
                  <a:lumMod val="75000"/>
                </a:schemeClr>
              </a:solidFill>
            </a:endParaRPr>
          </a:p>
        </p:txBody>
      </p:sp>
      <p:pic>
        <p:nvPicPr>
          <p:cNvPr id="76802" name="Picture 2" descr="http://coursewareobjects.elsevier.com/objects/elr/ExpertConsult/Bostwick/urologic2e/IC/images/006031C.jpg"/>
          <p:cNvPicPr>
            <a:picLocks noChangeAspect="1" noChangeArrowheads="1"/>
          </p:cNvPicPr>
          <p:nvPr/>
        </p:nvPicPr>
        <p:blipFill>
          <a:blip r:embed="rId2" cstate="print"/>
          <a:srcRect/>
          <a:stretch>
            <a:fillRect/>
          </a:stretch>
        </p:blipFill>
        <p:spPr bwMode="auto">
          <a:xfrm>
            <a:off x="-285784" y="785794"/>
            <a:ext cx="9429784" cy="7240931"/>
          </a:xfrm>
          <a:prstGeom prst="rect">
            <a:avLst/>
          </a:prstGeom>
          <a:noFill/>
        </p:spPr>
      </p:pic>
      <p:sp>
        <p:nvSpPr>
          <p:cNvPr id="4" name="3 - Αριστερό βέλος"/>
          <p:cNvSpPr/>
          <p:nvPr/>
        </p:nvSpPr>
        <p:spPr>
          <a:xfrm rot="20024500">
            <a:off x="6356915" y="5996692"/>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57214"/>
            <a:ext cx="9144000" cy="1774852"/>
          </a:xfrm>
        </p:spPr>
        <p:txBody>
          <a:bodyPr>
            <a:normAutofit/>
          </a:bodyPr>
          <a:lstStyle/>
          <a:p>
            <a:r>
              <a:rPr lang="el-GR" sz="2800" dirty="0" smtClean="0"/>
              <a:t>Διήθηση συνδετικού υποστρώματος∙ οπότε πρόκειται περί σταδίου </a:t>
            </a:r>
            <a:r>
              <a:rPr lang="en-US" sz="2800" dirty="0" smtClean="0"/>
              <a:t>pT1.</a:t>
            </a:r>
            <a:endParaRPr lang="el-GR" sz="2800" dirty="0"/>
          </a:p>
        </p:txBody>
      </p:sp>
      <p:pic>
        <p:nvPicPr>
          <p:cNvPr id="4098" name="Picture 2"/>
          <p:cNvPicPr>
            <a:picLocks noChangeAspect="1" noChangeArrowheads="1"/>
          </p:cNvPicPr>
          <p:nvPr/>
        </p:nvPicPr>
        <p:blipFill>
          <a:blip r:embed="rId2" cstate="print"/>
          <a:srcRect/>
          <a:stretch>
            <a:fillRect/>
          </a:stretch>
        </p:blipFill>
        <p:spPr bwMode="auto">
          <a:xfrm>
            <a:off x="-252536" y="908720"/>
            <a:ext cx="9396536" cy="67687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Administrator\Τα έγγραφά μου\Οι εικόνες μου\sea\large_b08bdff3495e8eb5cd5b82edaf3bb670.jpg"/>
          <p:cNvPicPr>
            <a:picLocks noChangeAspect="1" noChangeArrowheads="1"/>
          </p:cNvPicPr>
          <p:nvPr/>
        </p:nvPicPr>
        <p:blipFill>
          <a:blip r:embed="rId2" cstate="print"/>
          <a:srcRect/>
          <a:stretch>
            <a:fillRect/>
          </a:stretch>
        </p:blipFill>
        <p:spPr bwMode="auto">
          <a:xfrm>
            <a:off x="0" y="0"/>
            <a:ext cx="9572660" cy="7198640"/>
          </a:xfrm>
          <a:prstGeom prst="rect">
            <a:avLst/>
          </a:prstGeom>
          <a:noFill/>
        </p:spPr>
      </p:pic>
      <p:sp>
        <p:nvSpPr>
          <p:cNvPr id="3" name="2 - Ορθογώνιο"/>
          <p:cNvSpPr/>
          <p:nvPr/>
        </p:nvSpPr>
        <p:spPr>
          <a:xfrm>
            <a:off x="285720" y="142852"/>
            <a:ext cx="9110816" cy="2308324"/>
          </a:xfrm>
          <a:prstGeom prst="rect">
            <a:avLst/>
          </a:prstGeom>
        </p:spPr>
        <p:txBody>
          <a:bodyPr wrap="square">
            <a:spAutoFit/>
          </a:bodyPr>
          <a:lstStyle/>
          <a:p>
            <a:r>
              <a:rPr lang="el-GR" sz="3600" b="1" dirty="0" smtClean="0">
                <a:solidFill>
                  <a:schemeClr val="accent1">
                    <a:lumMod val="75000"/>
                  </a:schemeClr>
                </a:solidFill>
              </a:rPr>
              <a:t>Γ. Η</a:t>
            </a:r>
            <a:r>
              <a:rPr lang="el-GR" sz="3600" b="1" dirty="0" smtClean="0">
                <a:solidFill>
                  <a:schemeClr val="accent1">
                    <a:lumMod val="75000"/>
                  </a:schemeClr>
                </a:solidFill>
                <a:effectLst>
                  <a:outerShdw blurRad="38100" dist="38100" dir="2700000" algn="tl">
                    <a:srgbClr val="000000">
                      <a:alpha val="43137"/>
                    </a:srgbClr>
                  </a:outerShdw>
                </a:effectLst>
              </a:rPr>
              <a:t> </a:t>
            </a:r>
            <a:r>
              <a:rPr lang="el-GR" sz="3600" b="1" spc="300" dirty="0" smtClean="0">
                <a:solidFill>
                  <a:schemeClr val="accent1">
                    <a:lumMod val="75000"/>
                  </a:schemeClr>
                </a:solidFill>
                <a:effectLst>
                  <a:outerShdw blurRad="38100" dist="38100" dir="2700000" algn="tl">
                    <a:srgbClr val="000000">
                      <a:alpha val="43137"/>
                    </a:srgbClr>
                  </a:outerShdw>
                </a:effectLst>
              </a:rPr>
              <a:t>διάγνωση </a:t>
            </a:r>
            <a:r>
              <a:rPr lang="el-GR" sz="3600" b="1" dirty="0" smtClean="0">
                <a:solidFill>
                  <a:schemeClr val="accent1">
                    <a:lumMod val="75000"/>
                  </a:schemeClr>
                </a:solidFill>
              </a:rPr>
              <a:t>του</a:t>
            </a:r>
            <a:r>
              <a:rPr lang="el-GR" sz="3600" b="1" dirty="0" smtClean="0">
                <a:solidFill>
                  <a:schemeClr val="accent1">
                    <a:lumMod val="75000"/>
                  </a:schemeClr>
                </a:solidFill>
                <a:effectLst>
                  <a:outerShdw blurRad="38100" dist="38100" dir="2700000" algn="tl">
                    <a:srgbClr val="000000">
                      <a:alpha val="43137"/>
                    </a:srgbClr>
                  </a:outerShdw>
                </a:effectLst>
              </a:rPr>
              <a:t>   </a:t>
            </a:r>
          </a:p>
          <a:p>
            <a:r>
              <a:rPr lang="el-GR" sz="3600" b="1" spc="600" dirty="0" err="1" smtClean="0">
                <a:solidFill>
                  <a:schemeClr val="accent1">
                    <a:lumMod val="75000"/>
                  </a:schemeClr>
                </a:solidFill>
                <a:effectLst>
                  <a:outerShdw blurRad="38100" dist="38100" dir="2700000" algn="tl">
                    <a:srgbClr val="000000">
                      <a:alpha val="43137"/>
                    </a:srgbClr>
                  </a:outerShdw>
                </a:effectLst>
              </a:rPr>
              <a:t>νεφρογενούς</a:t>
            </a:r>
            <a:r>
              <a:rPr lang="el-GR" sz="3600" b="1" spc="600" dirty="0" smtClean="0">
                <a:solidFill>
                  <a:schemeClr val="accent1">
                    <a:lumMod val="75000"/>
                  </a:schemeClr>
                </a:solidFill>
                <a:effectLst>
                  <a:outerShdw blurRad="38100" dist="38100" dir="2700000" algn="tl">
                    <a:srgbClr val="000000">
                      <a:alpha val="43137"/>
                    </a:srgbClr>
                  </a:outerShdw>
                </a:effectLst>
              </a:rPr>
              <a:t> αδενώματος</a:t>
            </a:r>
            <a:r>
              <a:rPr lang="en-US" sz="3600" b="1" spc="600" dirty="0" smtClean="0">
                <a:solidFill>
                  <a:schemeClr val="accent1">
                    <a:lumMod val="75000"/>
                  </a:schemeClr>
                </a:solidFill>
                <a:effectLst>
                  <a:outerShdw blurRad="38100" dist="38100" dir="2700000" algn="tl">
                    <a:srgbClr val="000000">
                      <a:alpha val="43137"/>
                    </a:srgbClr>
                  </a:outerShdw>
                </a:effectLst>
              </a:rPr>
              <a:t>/ </a:t>
            </a:r>
            <a:r>
              <a:rPr lang="el-GR" sz="3600" b="1" spc="600" dirty="0" err="1" smtClean="0">
                <a:solidFill>
                  <a:schemeClr val="accent1">
                    <a:lumMod val="75000"/>
                  </a:schemeClr>
                </a:solidFill>
                <a:effectLst>
                  <a:outerShdw blurRad="38100" dist="38100" dir="2700000" algn="tl">
                    <a:srgbClr val="000000">
                      <a:alpha val="43137"/>
                    </a:srgbClr>
                  </a:outerShdw>
                </a:effectLst>
              </a:rPr>
              <a:t>νεφρογενούς</a:t>
            </a:r>
            <a:r>
              <a:rPr lang="el-GR" sz="3600" b="1" spc="600" dirty="0" smtClean="0">
                <a:solidFill>
                  <a:schemeClr val="accent1">
                    <a:lumMod val="75000"/>
                  </a:schemeClr>
                </a:solidFill>
                <a:effectLst>
                  <a:outerShdw blurRad="38100" dist="38100" dir="2700000" algn="tl">
                    <a:srgbClr val="000000">
                      <a:alpha val="43137"/>
                    </a:srgbClr>
                  </a:outerShdw>
                </a:effectLst>
              </a:rPr>
              <a:t> μετάπλασης</a:t>
            </a:r>
            <a:endParaRPr lang="en-US" sz="3600" b="1" spc="600" dirty="0" smtClean="0">
              <a:solidFill>
                <a:schemeClr val="accent1">
                  <a:lumMod val="75000"/>
                </a:schemeClr>
              </a:solidFill>
              <a:effectLst>
                <a:outerShdw blurRad="38100" dist="38100" dir="2700000" algn="tl">
                  <a:srgbClr val="000000">
                    <a:alpha val="43137"/>
                  </a:srgbClr>
                </a:outerShdw>
              </a:effectLst>
            </a:endParaRPr>
          </a:p>
          <a:p>
            <a:r>
              <a:rPr lang="el-GR" sz="3600" b="1" spc="600" dirty="0" smtClean="0">
                <a:solidFill>
                  <a:schemeClr val="accent1">
                    <a:lumMod val="75000"/>
                  </a:schemeClr>
                </a:solidFill>
                <a:effectLst>
                  <a:outerShdw blurRad="38100" dist="38100" dir="2700000" algn="tl">
                    <a:srgbClr val="000000">
                      <a:alpha val="43137"/>
                    </a:srgbClr>
                  </a:outerShdw>
                </a:effectLst>
              </a:rPr>
              <a:t> </a:t>
            </a:r>
            <a:endParaRPr lang="el-GR" sz="3600" b="1" spc="600" dirty="0">
              <a:solidFill>
                <a:schemeClr val="accent1">
                  <a:lumMod val="75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Administrator\Τα έγγραφά μου\Οι εικόνες μου\sea\sea.jpg"/>
          <p:cNvPicPr>
            <a:picLocks noChangeAspect="1" noChangeArrowheads="1"/>
          </p:cNvPicPr>
          <p:nvPr/>
        </p:nvPicPr>
        <p:blipFill>
          <a:blip r:embed="rId2" cstate="print"/>
          <a:srcRect/>
          <a:stretch>
            <a:fillRect/>
          </a:stretch>
        </p:blipFill>
        <p:spPr bwMode="auto">
          <a:xfrm>
            <a:off x="0" y="-476250"/>
            <a:ext cx="9144000" cy="7334250"/>
          </a:xfrm>
          <a:prstGeom prst="rect">
            <a:avLst/>
          </a:prstGeom>
          <a:noFill/>
        </p:spPr>
      </p:pic>
      <p:sp>
        <p:nvSpPr>
          <p:cNvPr id="3" name="2 - Ορθογώνιο"/>
          <p:cNvSpPr/>
          <p:nvPr/>
        </p:nvSpPr>
        <p:spPr>
          <a:xfrm>
            <a:off x="3428992" y="0"/>
            <a:ext cx="7215238" cy="1200329"/>
          </a:xfrm>
          <a:prstGeom prst="rect">
            <a:avLst/>
          </a:prstGeom>
        </p:spPr>
        <p:txBody>
          <a:bodyPr wrap="square">
            <a:spAutoFit/>
          </a:bodyPr>
          <a:lstStyle/>
          <a:p>
            <a:r>
              <a:rPr lang="el-GR" sz="3600" b="1" dirty="0" smtClean="0">
                <a:solidFill>
                  <a:schemeClr val="accent1">
                    <a:lumMod val="75000"/>
                  </a:schemeClr>
                </a:solidFill>
              </a:rPr>
              <a:t> Η </a:t>
            </a:r>
            <a:r>
              <a:rPr lang="el-GR" sz="3600" b="1" spc="600" dirty="0" smtClean="0">
                <a:solidFill>
                  <a:schemeClr val="accent1">
                    <a:lumMod val="75000"/>
                  </a:schemeClr>
                </a:solidFill>
              </a:rPr>
              <a:t>διάγνωση </a:t>
            </a:r>
            <a:r>
              <a:rPr lang="el-GR" sz="3600" b="1" dirty="0" smtClean="0">
                <a:solidFill>
                  <a:schemeClr val="accent1">
                    <a:lumMod val="75000"/>
                  </a:schemeClr>
                </a:solidFill>
              </a:rPr>
              <a:t>της </a:t>
            </a:r>
          </a:p>
          <a:p>
            <a:r>
              <a:rPr lang="el-GR" sz="3600" b="1" dirty="0" err="1" smtClean="0">
                <a:solidFill>
                  <a:schemeClr val="accent1">
                    <a:lumMod val="75000"/>
                  </a:schemeClr>
                </a:solidFill>
              </a:rPr>
              <a:t>ουροθηλιακής</a:t>
            </a:r>
            <a:r>
              <a:rPr lang="el-GR" sz="3600" b="1" dirty="0" smtClean="0">
                <a:solidFill>
                  <a:schemeClr val="accent1">
                    <a:lumMod val="75000"/>
                  </a:schemeClr>
                </a:solidFill>
              </a:rPr>
              <a:t> </a:t>
            </a:r>
            <a:r>
              <a:rPr lang="el-GR" sz="3600" b="1" spc="300" dirty="0" smtClean="0">
                <a:ln cmpd="dbl">
                  <a:solidFill>
                    <a:schemeClr val="tx1"/>
                  </a:solidFill>
                </a:ln>
                <a:solidFill>
                  <a:schemeClr val="accent1">
                    <a:lumMod val="75000"/>
                  </a:schemeClr>
                </a:solidFill>
                <a:effectLst>
                  <a:outerShdw blurRad="38100" dist="38100" dir="2700000" algn="tl">
                    <a:srgbClr val="000000">
                      <a:alpha val="43137"/>
                    </a:srgbClr>
                  </a:outerShdw>
                </a:effectLst>
              </a:rPr>
              <a:t>δυσπλασίας</a:t>
            </a:r>
            <a:endParaRPr lang="el-GR" sz="3600" b="1" spc="300" dirty="0">
              <a:ln cmpd="dbl">
                <a:solidFill>
                  <a:schemeClr val="tx1"/>
                </a:solidFill>
              </a:ln>
              <a:solidFill>
                <a:schemeClr val="accent1">
                  <a:lumMod val="75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cstate="print"/>
          <a:srcRect/>
          <a:stretch>
            <a:fillRect/>
          </a:stretch>
        </p:blipFill>
        <p:spPr bwMode="auto">
          <a:xfrm>
            <a:off x="900113" y="188913"/>
            <a:ext cx="4032250" cy="6480175"/>
          </a:xfrm>
          <a:prstGeom prst="rect">
            <a:avLst/>
          </a:prstGeom>
          <a:noFill/>
          <a:ln w="9525">
            <a:noFill/>
            <a:round/>
            <a:headEnd/>
            <a:tailEnd/>
          </a:ln>
        </p:spPr>
      </p:pic>
      <p:sp>
        <p:nvSpPr>
          <p:cNvPr id="49155" name="Text Box 3"/>
          <p:cNvSpPr txBox="1">
            <a:spLocks noChangeArrowheads="1"/>
          </p:cNvSpPr>
          <p:nvPr/>
        </p:nvSpPr>
        <p:spPr bwMode="auto">
          <a:xfrm>
            <a:off x="5076825" y="2973275"/>
            <a:ext cx="3816350" cy="1071513"/>
          </a:xfrm>
          <a:prstGeom prst="rect">
            <a:avLst/>
          </a:prstGeom>
          <a:noFill/>
          <a:ln w="9525">
            <a:noFill/>
            <a:round/>
            <a:headEnd/>
            <a:tailEnd/>
          </a:ln>
        </p:spPr>
        <p:txBody>
          <a:bodyPr wrap="square" lIns="90000" tIns="46800" rIns="90000" bIns="46800">
            <a:spAutoFit/>
          </a:bodyPr>
          <a:lstStyle/>
          <a:p>
            <a:pPr algn="ctr" defTabSz="449263">
              <a:lnSpc>
                <a:spcPct val="117000"/>
              </a:lnSpc>
              <a:buClr>
                <a:srgbClr val="FFFFFF"/>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b="1" dirty="0" err="1" smtClean="0">
                <a:solidFill>
                  <a:schemeClr val="accent1">
                    <a:lumMod val="50000"/>
                  </a:schemeClr>
                </a:solidFill>
                <a:latin typeface="+mj-lt"/>
                <a:cs typeface="Lucida Sans Unicode" pitchFamily="34" charset="0"/>
              </a:rPr>
              <a:t>Ατυπία</a:t>
            </a:r>
            <a:r>
              <a:rPr lang="en-GB" sz="2800" b="1" dirty="0" smtClean="0">
                <a:solidFill>
                  <a:schemeClr val="accent1">
                    <a:lumMod val="50000"/>
                  </a:schemeClr>
                </a:solidFill>
                <a:latin typeface="+mj-lt"/>
                <a:cs typeface="Lucida Sans Unicode" pitchFamily="34" charset="0"/>
              </a:rPr>
              <a:t> </a:t>
            </a:r>
            <a:r>
              <a:rPr lang="en-GB" sz="2800" b="1" dirty="0" err="1">
                <a:solidFill>
                  <a:schemeClr val="accent1">
                    <a:lumMod val="50000"/>
                  </a:schemeClr>
                </a:solidFill>
                <a:latin typeface="+mj-lt"/>
                <a:cs typeface="Lucida Sans Unicode" pitchFamily="34" charset="0"/>
              </a:rPr>
              <a:t>αγνώστου</a:t>
            </a:r>
            <a:r>
              <a:rPr lang="en-GB" sz="2800" b="1" dirty="0">
                <a:solidFill>
                  <a:schemeClr val="accent1">
                    <a:lumMod val="50000"/>
                  </a:schemeClr>
                </a:solidFill>
                <a:latin typeface="+mj-lt"/>
                <a:cs typeface="Lucida Sans Unicode" pitchFamily="34" charset="0"/>
              </a:rPr>
              <a:t> </a:t>
            </a:r>
            <a:r>
              <a:rPr lang="en-GB" sz="2800" b="1" dirty="0" err="1">
                <a:solidFill>
                  <a:schemeClr val="accent1">
                    <a:lumMod val="50000"/>
                  </a:schemeClr>
                </a:solidFill>
                <a:latin typeface="+mj-lt"/>
                <a:cs typeface="Lucida Sans Unicode" pitchFamily="34" charset="0"/>
              </a:rPr>
              <a:t>σημασίας</a:t>
            </a:r>
            <a:endParaRPr lang="en-GB" sz="2800" b="1" dirty="0">
              <a:solidFill>
                <a:schemeClr val="accent1">
                  <a:lumMod val="50000"/>
                </a:schemeClr>
              </a:solidFill>
              <a:latin typeface="+mj-lt"/>
              <a:cs typeface="Lucida Sans Unicode" pitchFamily="34" charset="0"/>
            </a:endParaRPr>
          </a:p>
        </p:txBody>
      </p:sp>
      <p:sp>
        <p:nvSpPr>
          <p:cNvPr id="49156" name="Text Box 4"/>
          <p:cNvSpPr txBox="1">
            <a:spLocks noChangeArrowheads="1"/>
          </p:cNvSpPr>
          <p:nvPr/>
        </p:nvSpPr>
        <p:spPr bwMode="auto">
          <a:xfrm>
            <a:off x="5435600" y="836613"/>
            <a:ext cx="3116263" cy="1071513"/>
          </a:xfrm>
          <a:prstGeom prst="rect">
            <a:avLst/>
          </a:prstGeom>
          <a:noFill/>
          <a:ln w="9525">
            <a:noFill/>
            <a:round/>
            <a:headEnd/>
            <a:tailEnd/>
          </a:ln>
        </p:spPr>
        <p:txBody>
          <a:bodyPr lIns="90000" tIns="46800" rIns="90000" bIns="46800">
            <a:spAutoFit/>
          </a:bodyPr>
          <a:lstStyle/>
          <a:p>
            <a:pPr algn="ctr" defTabSz="449263">
              <a:lnSpc>
                <a:spcPct val="117000"/>
              </a:lnSpc>
              <a:buClr>
                <a:srgbClr val="FFFFFF"/>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b="1" dirty="0" err="1">
                <a:solidFill>
                  <a:schemeClr val="accent1">
                    <a:lumMod val="50000"/>
                  </a:schemeClr>
                </a:solidFill>
                <a:latin typeface="Calibri" pitchFamily="34" charset="0"/>
                <a:cs typeface="Lucida Sans Unicode" pitchFamily="34" charset="0"/>
              </a:rPr>
              <a:t>Αντιδραστική</a:t>
            </a:r>
            <a:r>
              <a:rPr lang="en-GB" sz="2800" b="1" dirty="0">
                <a:solidFill>
                  <a:schemeClr val="accent1">
                    <a:lumMod val="50000"/>
                  </a:schemeClr>
                </a:solidFill>
                <a:latin typeface="Calibri" pitchFamily="34" charset="0"/>
                <a:cs typeface="Lucida Sans Unicode" pitchFamily="34" charset="0"/>
              </a:rPr>
              <a:t> </a:t>
            </a:r>
            <a:r>
              <a:rPr lang="en-GB" sz="2800" b="1" dirty="0" err="1">
                <a:solidFill>
                  <a:schemeClr val="accent1">
                    <a:lumMod val="50000"/>
                  </a:schemeClr>
                </a:solidFill>
                <a:latin typeface="Calibri" pitchFamily="34" charset="0"/>
                <a:cs typeface="Lucida Sans Unicode" pitchFamily="34" charset="0"/>
              </a:rPr>
              <a:t>ατυπία</a:t>
            </a:r>
            <a:endParaRPr lang="en-GB" sz="2800" b="1" dirty="0">
              <a:solidFill>
                <a:schemeClr val="accent1">
                  <a:lumMod val="50000"/>
                </a:schemeClr>
              </a:solidFill>
              <a:latin typeface="Calibri" pitchFamily="34" charset="0"/>
              <a:cs typeface="Lucida Sans Unicode" pitchFamily="34" charset="0"/>
            </a:endParaRPr>
          </a:p>
        </p:txBody>
      </p:sp>
      <p:sp>
        <p:nvSpPr>
          <p:cNvPr id="49157" name="Text Box 5"/>
          <p:cNvSpPr txBox="1">
            <a:spLocks noChangeArrowheads="1"/>
          </p:cNvSpPr>
          <p:nvPr/>
        </p:nvSpPr>
        <p:spPr bwMode="auto">
          <a:xfrm>
            <a:off x="5929322" y="5429264"/>
            <a:ext cx="2227266" cy="598626"/>
          </a:xfrm>
          <a:prstGeom prst="rect">
            <a:avLst/>
          </a:prstGeom>
          <a:noFill/>
          <a:ln w="9525">
            <a:noFill/>
            <a:round/>
            <a:headEnd/>
            <a:tailEnd/>
          </a:ln>
        </p:spPr>
        <p:txBody>
          <a:bodyPr wrap="square" lIns="90000" tIns="46800" rIns="90000" bIns="46800">
            <a:spAutoFit/>
          </a:bodyPr>
          <a:lstStyle/>
          <a:p>
            <a:pPr defTabSz="449263">
              <a:lnSpc>
                <a:spcPct val="117000"/>
              </a:lnSpc>
              <a:buClr>
                <a:srgbClr val="FFFFFF"/>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b="1" dirty="0" err="1">
                <a:solidFill>
                  <a:schemeClr val="accent1">
                    <a:lumMod val="50000"/>
                  </a:schemeClr>
                </a:solidFill>
                <a:latin typeface="Calibri" pitchFamily="34" charset="0"/>
                <a:cs typeface="Lucida Sans Unicode" pitchFamily="34" charset="0"/>
              </a:rPr>
              <a:t>Δυσπλασία</a:t>
            </a:r>
            <a:endParaRPr lang="en-GB" sz="2800" b="1" dirty="0">
              <a:solidFill>
                <a:schemeClr val="accent1">
                  <a:lumMod val="50000"/>
                </a:schemeClr>
              </a:solidFill>
              <a:latin typeface="Calibri" pitchFamily="34" charset="0"/>
              <a:cs typeface="Lucida Sans Unicode"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785794"/>
          </a:xfrm>
        </p:spPr>
        <p:txBody>
          <a:bodyPr>
            <a:normAutofit/>
          </a:bodyPr>
          <a:lstStyle/>
          <a:p>
            <a:r>
              <a:rPr lang="el-GR" b="1" spc="300" dirty="0" smtClean="0">
                <a:effectLst>
                  <a:outerShdw blurRad="38100" dist="38100" dir="2700000" algn="tl">
                    <a:srgbClr val="000000">
                      <a:alpha val="43137"/>
                    </a:srgbClr>
                  </a:outerShdw>
                </a:effectLst>
              </a:rPr>
              <a:t>Αντιδραστική</a:t>
            </a:r>
            <a:r>
              <a:rPr lang="el-GR" b="1" dirty="0" smtClean="0"/>
              <a:t> </a:t>
            </a:r>
            <a:r>
              <a:rPr lang="el-GR" b="1" dirty="0" err="1" smtClean="0"/>
              <a:t>ατυπία</a:t>
            </a:r>
            <a:r>
              <a:rPr lang="el-GR" b="1" dirty="0" smtClean="0"/>
              <a:t> </a:t>
            </a:r>
            <a:endParaRPr lang="el-GR" b="1" dirty="0"/>
          </a:p>
        </p:txBody>
      </p:sp>
      <p:pic>
        <p:nvPicPr>
          <p:cNvPr id="3" name="Picture 4" descr="http://coursewareobjects.elsevier.com/objects/elr/ExpertConsult/Bostwick/urologic2e/IC/images/006006C.jpg"/>
          <p:cNvPicPr>
            <a:picLocks noChangeAspect="1" noChangeArrowheads="1"/>
          </p:cNvPicPr>
          <p:nvPr/>
        </p:nvPicPr>
        <p:blipFill>
          <a:blip r:embed="rId2" cstate="print"/>
          <a:srcRect l="17170" r="17170"/>
          <a:stretch>
            <a:fillRect/>
          </a:stretch>
        </p:blipFill>
        <p:spPr bwMode="auto">
          <a:xfrm>
            <a:off x="-428660" y="714356"/>
            <a:ext cx="14525625" cy="6858000"/>
          </a:xfrm>
          <a:prstGeom prst="rect">
            <a:avLst/>
          </a:prstGeom>
          <a:noFill/>
        </p:spPr>
      </p:pic>
      <p:sp>
        <p:nvSpPr>
          <p:cNvPr id="4" name="3 - Αριστερό βέλος"/>
          <p:cNvSpPr/>
          <p:nvPr/>
        </p:nvSpPr>
        <p:spPr>
          <a:xfrm>
            <a:off x="4067944" y="1412776"/>
            <a:ext cx="576064"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928670"/>
          </a:xfrm>
        </p:spPr>
        <p:txBody>
          <a:bodyPr>
            <a:noAutofit/>
          </a:bodyPr>
          <a:lstStyle/>
          <a:p>
            <a:r>
              <a:rPr lang="el-GR" sz="3600" b="1" spc="300" dirty="0" smtClean="0">
                <a:solidFill>
                  <a:schemeClr val="tx2">
                    <a:lumMod val="75000"/>
                  </a:schemeClr>
                </a:solidFill>
                <a:effectLst>
                  <a:outerShdw blurRad="38100" dist="38100" dir="2700000" algn="tl">
                    <a:srgbClr val="000000">
                      <a:alpha val="43137"/>
                    </a:srgbClr>
                  </a:outerShdw>
                </a:effectLst>
              </a:rPr>
              <a:t>Αντιδραστική</a:t>
            </a:r>
            <a:r>
              <a:rPr lang="el-GR" sz="3600" b="1" dirty="0" smtClean="0">
                <a:solidFill>
                  <a:schemeClr val="tx2">
                    <a:lumMod val="75000"/>
                  </a:schemeClr>
                </a:solidFill>
                <a:effectLst>
                  <a:outerShdw blurRad="38100" dist="38100" dir="2700000" algn="tl">
                    <a:srgbClr val="000000">
                      <a:alpha val="43137"/>
                    </a:srgbClr>
                  </a:outerShdw>
                </a:effectLst>
              </a:rPr>
              <a:t> </a:t>
            </a:r>
            <a:r>
              <a:rPr lang="el-GR" sz="3600" b="1" dirty="0" err="1" smtClean="0">
                <a:solidFill>
                  <a:schemeClr val="tx2">
                    <a:lumMod val="75000"/>
                  </a:schemeClr>
                </a:solidFill>
                <a:effectLst>
                  <a:outerShdw blurRad="38100" dist="38100" dir="2700000" algn="tl">
                    <a:srgbClr val="000000">
                      <a:alpha val="43137"/>
                    </a:srgbClr>
                  </a:outerShdw>
                </a:effectLst>
              </a:rPr>
              <a:t>ατυπία</a:t>
            </a:r>
            <a:r>
              <a:rPr lang="el-GR" sz="3600" b="1" dirty="0" smtClean="0">
                <a:solidFill>
                  <a:schemeClr val="tx2">
                    <a:lumMod val="75000"/>
                  </a:schemeClr>
                </a:solidFill>
                <a:effectLst>
                  <a:outerShdw blurRad="38100" dist="38100" dir="2700000" algn="tl">
                    <a:srgbClr val="000000">
                      <a:alpha val="43137"/>
                    </a:srgbClr>
                  </a:outerShdw>
                </a:effectLst>
              </a:rPr>
              <a:t> </a:t>
            </a:r>
            <a:r>
              <a:rPr lang="el-GR" sz="3600" b="1" dirty="0" smtClean="0">
                <a:solidFill>
                  <a:schemeClr val="tx2">
                    <a:lumMod val="75000"/>
                  </a:schemeClr>
                </a:solidFill>
              </a:rPr>
              <a:t/>
            </a:r>
            <a:br>
              <a:rPr lang="el-GR" sz="3600" b="1" dirty="0" smtClean="0">
                <a:solidFill>
                  <a:schemeClr val="tx2">
                    <a:lumMod val="75000"/>
                  </a:schemeClr>
                </a:solidFill>
              </a:rPr>
            </a:br>
            <a:r>
              <a:rPr lang="el-GR" sz="3600" b="1" dirty="0" smtClean="0">
                <a:solidFill>
                  <a:schemeClr val="tx2">
                    <a:lumMod val="75000"/>
                  </a:schemeClr>
                </a:solidFill>
              </a:rPr>
              <a:t>μετά από χορήγηση </a:t>
            </a:r>
            <a:r>
              <a:rPr lang="el-GR" sz="3600" b="1" dirty="0" err="1" smtClean="0">
                <a:solidFill>
                  <a:schemeClr val="tx2">
                    <a:lumMod val="75000"/>
                  </a:schemeClr>
                </a:solidFill>
              </a:rPr>
              <a:t>κυκλοφωσφαμίδης</a:t>
            </a:r>
            <a:endParaRPr lang="el-GR" sz="3600" b="1" dirty="0">
              <a:solidFill>
                <a:schemeClr val="tx2">
                  <a:lumMod val="75000"/>
                </a:schemeClr>
              </a:solidFill>
            </a:endParaRPr>
          </a:p>
        </p:txBody>
      </p:sp>
      <p:pic>
        <p:nvPicPr>
          <p:cNvPr id="106498" name="Picture 2" descr="http://www.expertconsultbook.com/expertconsult/b/bbmapAsset?appID=NGE&amp;isbn=978-0-323-01970-5&amp;eid=4-u1.0-B978-0-323-01970-5..50008-7..gr15&amp;assetType=full"/>
          <p:cNvPicPr>
            <a:picLocks noChangeAspect="1" noChangeArrowheads="1"/>
          </p:cNvPicPr>
          <p:nvPr/>
        </p:nvPicPr>
        <p:blipFill>
          <a:blip r:embed="rId2" cstate="print"/>
          <a:srcRect/>
          <a:stretch>
            <a:fillRect/>
          </a:stretch>
        </p:blipFill>
        <p:spPr bwMode="auto">
          <a:xfrm>
            <a:off x="0" y="1000107"/>
            <a:ext cx="9144000"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cstate="print"/>
          <a:srcRect/>
          <a:stretch>
            <a:fillRect/>
          </a:stretch>
        </p:blipFill>
        <p:spPr bwMode="auto">
          <a:xfrm>
            <a:off x="395288" y="549275"/>
            <a:ext cx="8350250" cy="4991100"/>
          </a:xfrm>
          <a:prstGeom prst="rect">
            <a:avLst/>
          </a:prstGeom>
          <a:noFill/>
          <a:ln w="9525">
            <a:noFill/>
            <a:round/>
            <a:headEnd/>
            <a:tailEnd/>
          </a:ln>
        </p:spPr>
      </p:pic>
      <p:sp>
        <p:nvSpPr>
          <p:cNvPr id="50179" name="Text Box 3"/>
          <p:cNvSpPr txBox="1">
            <a:spLocks noChangeArrowheads="1"/>
          </p:cNvSpPr>
          <p:nvPr/>
        </p:nvSpPr>
        <p:spPr bwMode="auto">
          <a:xfrm>
            <a:off x="323850" y="5734050"/>
            <a:ext cx="8332788" cy="585788"/>
          </a:xfrm>
          <a:prstGeom prst="rect">
            <a:avLst/>
          </a:prstGeom>
          <a:noFill/>
          <a:ln w="9525">
            <a:noFill/>
            <a:round/>
            <a:headEnd/>
            <a:tailEnd/>
          </a:ln>
        </p:spPr>
        <p:txBody>
          <a:bodyPr wrap="none" lIns="90000" tIns="45000" rIns="90000" bIns="45000"/>
          <a:lstStyle/>
          <a:p>
            <a:pPr defTabSz="449263">
              <a:lnSpc>
                <a:spcPct val="117000"/>
              </a:lnSpc>
              <a:buClr>
                <a:srgbClr val="FFFFFF"/>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sz="2800" b="1" dirty="0" smtClean="0">
                <a:solidFill>
                  <a:schemeClr val="accent1">
                    <a:lumMod val="75000"/>
                  </a:schemeClr>
                </a:solidFill>
                <a:latin typeface="Calibri" pitchFamily="34" charset="0"/>
                <a:cs typeface="Lucida Sans Unicode" pitchFamily="34" charset="0"/>
              </a:rPr>
              <a:t>   </a:t>
            </a:r>
            <a:r>
              <a:rPr lang="en-GB" sz="2800" b="1" dirty="0" err="1" smtClean="0">
                <a:solidFill>
                  <a:schemeClr val="accent1">
                    <a:lumMod val="75000"/>
                  </a:schemeClr>
                </a:solidFill>
                <a:latin typeface="Calibri" pitchFamily="34" charset="0"/>
                <a:cs typeface="Lucida Sans Unicode" pitchFamily="34" charset="0"/>
              </a:rPr>
              <a:t>Αντιδραστικό</a:t>
            </a:r>
            <a:r>
              <a:rPr lang="en-GB" sz="2800" b="1" dirty="0" smtClean="0">
                <a:solidFill>
                  <a:schemeClr val="accent1">
                    <a:lumMod val="75000"/>
                  </a:schemeClr>
                </a:solidFill>
                <a:latin typeface="Calibri" pitchFamily="34" charset="0"/>
                <a:cs typeface="Lucida Sans Unicode" pitchFamily="34" charset="0"/>
              </a:rPr>
              <a:t> </a:t>
            </a:r>
            <a:r>
              <a:rPr lang="en-GB" sz="2800" b="1" dirty="0" err="1">
                <a:solidFill>
                  <a:schemeClr val="accent1">
                    <a:lumMod val="75000"/>
                  </a:schemeClr>
                </a:solidFill>
                <a:latin typeface="Calibri" pitchFamily="34" charset="0"/>
                <a:cs typeface="Lucida Sans Unicode" pitchFamily="34" charset="0"/>
              </a:rPr>
              <a:t>ουροθήλιο</a:t>
            </a:r>
            <a:r>
              <a:rPr lang="en-GB" sz="2800" b="1" dirty="0">
                <a:solidFill>
                  <a:schemeClr val="accent1">
                    <a:lumMod val="75000"/>
                  </a:schemeClr>
                </a:solidFill>
                <a:latin typeface="Calibri" pitchFamily="34" charset="0"/>
                <a:cs typeface="Lucida Sans Unicode" pitchFamily="34" charset="0"/>
              </a:rPr>
              <a:t> </a:t>
            </a:r>
            <a:r>
              <a:rPr lang="en-GB" sz="2800" b="1" dirty="0" err="1">
                <a:solidFill>
                  <a:schemeClr val="accent1">
                    <a:lumMod val="75000"/>
                  </a:schemeClr>
                </a:solidFill>
                <a:latin typeface="Calibri" pitchFamily="34" charset="0"/>
                <a:cs typeface="Lucida Sans Unicode" pitchFamily="34" charset="0"/>
              </a:rPr>
              <a:t>μετά</a:t>
            </a:r>
            <a:r>
              <a:rPr lang="en-GB" sz="2800" b="1" dirty="0">
                <a:solidFill>
                  <a:schemeClr val="accent1">
                    <a:lumMod val="75000"/>
                  </a:schemeClr>
                </a:solidFill>
                <a:latin typeface="Calibri" pitchFamily="34" charset="0"/>
                <a:cs typeface="Lucida Sans Unicode" pitchFamily="34" charset="0"/>
              </a:rPr>
              <a:t> </a:t>
            </a:r>
            <a:r>
              <a:rPr lang="en-GB" sz="2800" b="1" dirty="0" err="1">
                <a:solidFill>
                  <a:schemeClr val="accent1">
                    <a:lumMod val="75000"/>
                  </a:schemeClr>
                </a:solidFill>
                <a:latin typeface="Calibri" pitchFamily="34" charset="0"/>
                <a:cs typeface="Lucida Sans Unicode" pitchFamily="34" charset="0"/>
              </a:rPr>
              <a:t>από</a:t>
            </a:r>
            <a:r>
              <a:rPr lang="en-GB" sz="2800" b="1" dirty="0">
                <a:solidFill>
                  <a:schemeClr val="accent1">
                    <a:lumMod val="75000"/>
                  </a:schemeClr>
                </a:solidFill>
                <a:latin typeface="Calibri" pitchFamily="34" charset="0"/>
                <a:cs typeface="Lucida Sans Unicode" pitchFamily="34" charset="0"/>
              </a:rPr>
              <a:t> </a:t>
            </a:r>
            <a:r>
              <a:rPr lang="en-GB" sz="2800" b="1" dirty="0" err="1">
                <a:solidFill>
                  <a:schemeClr val="accent1">
                    <a:lumMod val="75000"/>
                  </a:schemeClr>
                </a:solidFill>
                <a:latin typeface="Calibri" pitchFamily="34" charset="0"/>
                <a:cs typeface="Lucida Sans Unicode" pitchFamily="34" charset="0"/>
              </a:rPr>
              <a:t>ακτινοθεραπεία</a:t>
            </a:r>
            <a:endParaRPr lang="en-GB" sz="2800" b="1" dirty="0">
              <a:solidFill>
                <a:schemeClr val="accent1">
                  <a:lumMod val="75000"/>
                </a:schemeClr>
              </a:solidFill>
              <a:latin typeface="Calibri" pitchFamily="34" charset="0"/>
              <a:cs typeface="Lucida Sans Unicode"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 calcmode="lin" valueType="num">
                                      <p:cBhvr>
                                        <p:cTn id="7" dur="500" fill="hold"/>
                                        <p:tgtEl>
                                          <p:spTgt spid="5017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017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017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3050"/>
            <a:ext cx="3929058" cy="298430"/>
          </a:xfrm>
        </p:spPr>
        <p:txBody>
          <a:bodyPr>
            <a:noAutofit/>
          </a:bodyPr>
          <a:lstStyle/>
          <a:p>
            <a:r>
              <a:rPr lang="el-GR" sz="2800" dirty="0" smtClean="0"/>
              <a:t>Αντιδραστικό </a:t>
            </a:r>
            <a:r>
              <a:rPr lang="el-GR" sz="2800" dirty="0" err="1" smtClean="0"/>
              <a:t>ουροθήλιο</a:t>
            </a:r>
            <a:r>
              <a:rPr lang="el-GR" sz="2800" dirty="0" smtClean="0"/>
              <a:t> </a:t>
            </a:r>
            <a:endParaRPr lang="el-GR" sz="2800" dirty="0"/>
          </a:p>
        </p:txBody>
      </p:sp>
      <p:sp>
        <p:nvSpPr>
          <p:cNvPr id="4" name="3 - Θέση κειμένου"/>
          <p:cNvSpPr>
            <a:spLocks noGrp="1"/>
          </p:cNvSpPr>
          <p:nvPr>
            <p:ph type="body" sz="half" idx="2"/>
          </p:nvPr>
        </p:nvSpPr>
        <p:spPr>
          <a:xfrm>
            <a:off x="0" y="642918"/>
            <a:ext cx="3465513" cy="5483245"/>
          </a:xfrm>
        </p:spPr>
        <p:txBody>
          <a:bodyPr>
            <a:noAutofit/>
          </a:bodyPr>
          <a:lstStyle/>
          <a:p>
            <a:r>
              <a:rPr lang="en-US" sz="2400" dirty="0" smtClean="0"/>
              <a:t>CK20 (+) </a:t>
            </a:r>
            <a:r>
              <a:rPr lang="el-GR" sz="2400" b="1" dirty="0" smtClean="0"/>
              <a:t>μόνο</a:t>
            </a:r>
            <a:r>
              <a:rPr lang="el-GR" sz="2400" dirty="0" smtClean="0"/>
              <a:t> στη στοιβάδα των </a:t>
            </a:r>
            <a:r>
              <a:rPr lang="el-GR" sz="2400" dirty="0" err="1" smtClean="0">
                <a:effectLst>
                  <a:outerShdw blurRad="38100" dist="38100" dir="2700000" algn="tl">
                    <a:srgbClr val="000000">
                      <a:alpha val="43137"/>
                    </a:srgbClr>
                  </a:outerShdw>
                </a:effectLst>
              </a:rPr>
              <a:t>ομπρελοειδών</a:t>
            </a:r>
            <a:r>
              <a:rPr lang="el-GR" sz="2400" dirty="0" smtClean="0"/>
              <a:t> κυττάρων </a:t>
            </a:r>
          </a:p>
          <a:p>
            <a:endParaRPr lang="el-GR" sz="2400" dirty="0" smtClean="0"/>
          </a:p>
          <a:p>
            <a:r>
              <a:rPr lang="el-GR" sz="2400" dirty="0" smtClean="0"/>
              <a:t>Πυρηνική  χρώση για </a:t>
            </a:r>
            <a:r>
              <a:rPr lang="en-US" sz="2400" dirty="0" smtClean="0"/>
              <a:t>p53: </a:t>
            </a:r>
            <a:r>
              <a:rPr lang="el-GR" sz="2400" dirty="0" smtClean="0"/>
              <a:t>κυρίως </a:t>
            </a:r>
            <a:r>
              <a:rPr lang="el-GR" sz="2400" dirty="0" smtClean="0">
                <a:effectLst>
                  <a:outerShdw blurRad="38100" dist="38100" dir="2700000" algn="tl">
                    <a:srgbClr val="000000">
                      <a:alpha val="43137"/>
                    </a:srgbClr>
                  </a:outerShdw>
                </a:effectLst>
              </a:rPr>
              <a:t>αρνητική</a:t>
            </a:r>
            <a:r>
              <a:rPr lang="el-GR" sz="2400" dirty="0" smtClean="0"/>
              <a:t>, σπάνια ασθενώς (+) στα βασικά &amp; </a:t>
            </a:r>
            <a:r>
              <a:rPr lang="el-GR" sz="2400" dirty="0" err="1" smtClean="0"/>
              <a:t>παραβασικά</a:t>
            </a:r>
            <a:r>
              <a:rPr lang="el-GR" sz="2400" dirty="0" smtClean="0"/>
              <a:t> ενδιάμεσα κύτταρα</a:t>
            </a:r>
          </a:p>
          <a:p>
            <a:endParaRPr lang="el-GR" sz="2400" dirty="0" smtClean="0"/>
          </a:p>
          <a:p>
            <a:r>
              <a:rPr lang="el-GR" sz="2400" dirty="0" smtClean="0"/>
              <a:t>Το </a:t>
            </a:r>
            <a:r>
              <a:rPr lang="en-US" sz="2400" b="1" dirty="0" smtClean="0"/>
              <a:t>CD44</a:t>
            </a:r>
            <a:r>
              <a:rPr lang="el-GR" sz="2400" b="1" dirty="0" smtClean="0"/>
              <a:t> </a:t>
            </a:r>
            <a:r>
              <a:rPr lang="el-GR" sz="2400" dirty="0" smtClean="0"/>
              <a:t>μπορεί να </a:t>
            </a:r>
            <a:r>
              <a:rPr lang="el-GR" sz="2400" dirty="0" err="1" smtClean="0"/>
              <a:t>υπερεκφράζεται</a:t>
            </a:r>
            <a:r>
              <a:rPr lang="el-GR" sz="2400" dirty="0" smtClean="0"/>
              <a:t> σε ολόκληρο το αντιδραστικό </a:t>
            </a:r>
            <a:r>
              <a:rPr lang="el-GR" sz="2400" dirty="0" err="1" smtClean="0"/>
              <a:t>ουροθήλιο</a:t>
            </a:r>
            <a:r>
              <a:rPr lang="el-GR" sz="2400" dirty="0" smtClean="0"/>
              <a:t> ή μπορεί να εκφράζεται εστιακά στα ενδιάμεσα κύτταρα.</a:t>
            </a:r>
            <a:endParaRPr lang="el-GR" sz="2400" dirty="0"/>
          </a:p>
        </p:txBody>
      </p:sp>
      <p:pic>
        <p:nvPicPr>
          <p:cNvPr id="5" name="Picture 2" descr="http://www.diagnosticpathology.org/content/figures/1746-1596-4-35-1-l.jpg">
            <a:hlinkClick r:id="rId2"/>
          </p:cNvPr>
          <p:cNvPicPr>
            <a:picLocks noChangeAspect="1" noChangeArrowheads="1"/>
          </p:cNvPicPr>
          <p:nvPr/>
        </p:nvPicPr>
        <p:blipFill>
          <a:blip r:embed="rId3" cstate="print"/>
          <a:srcRect/>
          <a:stretch>
            <a:fillRect/>
          </a:stretch>
        </p:blipFill>
        <p:spPr bwMode="auto">
          <a:xfrm>
            <a:off x="3428960" y="1928802"/>
            <a:ext cx="5715040" cy="4286281"/>
          </a:xfrm>
          <a:prstGeom prst="rect">
            <a:avLst/>
          </a:prstGeom>
          <a:noFill/>
        </p:spPr>
      </p:pic>
      <p:sp>
        <p:nvSpPr>
          <p:cNvPr id="6" name="5 - Ορθογώνιο"/>
          <p:cNvSpPr/>
          <p:nvPr/>
        </p:nvSpPr>
        <p:spPr>
          <a:xfrm flipH="1">
            <a:off x="4903179" y="4071942"/>
            <a:ext cx="1383332" cy="584775"/>
          </a:xfrm>
          <a:prstGeom prst="rect">
            <a:avLst/>
          </a:prstGeom>
        </p:spPr>
        <p:txBody>
          <a:bodyPr wrap="square">
            <a:spAutoFit/>
          </a:bodyPr>
          <a:lstStyle/>
          <a:p>
            <a:r>
              <a:rPr lang="en-US" sz="3200" b="1" dirty="0" smtClean="0"/>
              <a:t>CK</a:t>
            </a:r>
            <a:r>
              <a:rPr lang="el-GR" sz="3200" b="1" dirty="0" smtClean="0"/>
              <a:t>20</a:t>
            </a:r>
            <a:endParaRPr lang="el-GR" sz="3200" b="1" dirty="0"/>
          </a:p>
        </p:txBody>
      </p:sp>
    </p:spTree>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normAutofit fontScale="90000"/>
          </a:bodyPr>
          <a:lstStyle/>
          <a:p>
            <a:r>
              <a:rPr lang="en-US" dirty="0" smtClean="0"/>
              <a:t>A</a:t>
            </a:r>
            <a:r>
              <a:rPr lang="el-GR" dirty="0" err="1" smtClean="0"/>
              <a:t>νοσοφαινότυπος</a:t>
            </a:r>
            <a:r>
              <a:rPr lang="el-GR" dirty="0" smtClean="0"/>
              <a:t> </a:t>
            </a:r>
            <a:r>
              <a:rPr lang="el-GR" dirty="0" smtClean="0">
                <a:effectLst>
                  <a:outerShdw blurRad="38100" dist="38100" dir="2700000" algn="tl">
                    <a:srgbClr val="000000">
                      <a:alpha val="43137"/>
                    </a:srgbClr>
                  </a:outerShdw>
                </a:effectLst>
              </a:rPr>
              <a:t>αντιδραστικού</a:t>
            </a:r>
            <a:r>
              <a:rPr lang="el-GR" dirty="0" smtClean="0"/>
              <a:t> </a:t>
            </a:r>
            <a:r>
              <a:rPr lang="el-GR" dirty="0" err="1" smtClean="0"/>
              <a:t>ουροθηλίου</a:t>
            </a:r>
            <a:endParaRPr lang="el-GR" dirty="0"/>
          </a:p>
        </p:txBody>
      </p:sp>
      <p:pic>
        <p:nvPicPr>
          <p:cNvPr id="2050" name="Picture 2" descr="D:\SCANS\2011-06-07 9d\9d 001.jpg"/>
          <p:cNvPicPr>
            <a:picLocks noGrp="1" noChangeAspect="1" noChangeArrowheads="1"/>
          </p:cNvPicPr>
          <p:nvPr>
            <p:ph idx="1"/>
          </p:nvPr>
        </p:nvPicPr>
        <p:blipFill>
          <a:blip r:embed="rId2" cstate="print"/>
          <a:srcRect/>
          <a:stretch>
            <a:fillRect/>
          </a:stretch>
        </p:blipFill>
        <p:spPr bwMode="auto">
          <a:xfrm>
            <a:off x="0" y="1772816"/>
            <a:ext cx="9144000" cy="4587270"/>
          </a:xfrm>
          <a:prstGeom prst="rect">
            <a:avLst/>
          </a:prstGeom>
          <a:noFill/>
        </p:spPr>
      </p:pic>
      <p:sp>
        <p:nvSpPr>
          <p:cNvPr id="5" name="4 - Ορθογώνιο"/>
          <p:cNvSpPr/>
          <p:nvPr/>
        </p:nvSpPr>
        <p:spPr>
          <a:xfrm>
            <a:off x="3203849" y="2276872"/>
            <a:ext cx="1699332" cy="369332"/>
          </a:xfrm>
          <a:prstGeom prst="rect">
            <a:avLst/>
          </a:prstGeom>
        </p:spPr>
        <p:txBody>
          <a:bodyPr wrap="square">
            <a:spAutoFit/>
          </a:bodyPr>
          <a:lstStyle/>
          <a:p>
            <a:r>
              <a:rPr lang="en-US" dirty="0" smtClean="0"/>
              <a:t>CK20</a:t>
            </a:r>
            <a:endParaRPr lang="el-GR" dirty="0"/>
          </a:p>
        </p:txBody>
      </p:sp>
      <p:sp>
        <p:nvSpPr>
          <p:cNvPr id="6" name="5 - Ορθογώνιο"/>
          <p:cNvSpPr/>
          <p:nvPr/>
        </p:nvSpPr>
        <p:spPr>
          <a:xfrm>
            <a:off x="6156176" y="2132856"/>
            <a:ext cx="720080" cy="369332"/>
          </a:xfrm>
          <a:prstGeom prst="rect">
            <a:avLst/>
          </a:prstGeom>
        </p:spPr>
        <p:txBody>
          <a:bodyPr wrap="square">
            <a:spAutoFit/>
          </a:bodyPr>
          <a:lstStyle/>
          <a:p>
            <a:r>
              <a:rPr lang="en-US" dirty="0" smtClean="0"/>
              <a:t>CD44</a:t>
            </a:r>
            <a:endParaRPr lang="el-GR" dirty="0"/>
          </a:p>
        </p:txBody>
      </p:sp>
    </p:spTree>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cstate="print"/>
          <a:srcRect/>
          <a:stretch>
            <a:fillRect/>
          </a:stretch>
        </p:blipFill>
        <p:spPr bwMode="auto">
          <a:xfrm>
            <a:off x="0" y="0"/>
            <a:ext cx="9144000" cy="5114925"/>
          </a:xfrm>
          <a:prstGeom prst="rect">
            <a:avLst/>
          </a:prstGeom>
          <a:noFill/>
          <a:ln w="9525">
            <a:noFill/>
            <a:round/>
            <a:headEnd/>
            <a:tailEnd/>
          </a:ln>
        </p:spPr>
      </p:pic>
      <p:sp>
        <p:nvSpPr>
          <p:cNvPr id="52227" name="Text Box 3"/>
          <p:cNvSpPr txBox="1">
            <a:spLocks noChangeArrowheads="1"/>
          </p:cNvSpPr>
          <p:nvPr/>
        </p:nvSpPr>
        <p:spPr bwMode="auto">
          <a:xfrm>
            <a:off x="0" y="5000636"/>
            <a:ext cx="9144000" cy="1714512"/>
          </a:xfrm>
          <a:prstGeom prst="rect">
            <a:avLst/>
          </a:prstGeom>
          <a:noFill/>
          <a:ln w="9525">
            <a:noFill/>
            <a:round/>
            <a:headEnd/>
            <a:tailEnd/>
          </a:ln>
        </p:spPr>
        <p:txBody>
          <a:bodyPr wrap="none" lIns="90000" tIns="45000" rIns="90000" bIns="45000"/>
          <a:lstStyle/>
          <a:p>
            <a:pPr algn="ctr" defTabSz="449263">
              <a:lnSpc>
                <a:spcPct val="117000"/>
              </a:lnSpc>
              <a:buClr>
                <a:srgbClr val="FFFFFF"/>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sz="2000" b="1" spc="600" dirty="0" smtClean="0">
                <a:solidFill>
                  <a:srgbClr val="FF0000"/>
                </a:solidFill>
              </a:rPr>
              <a:t>Επίπεδη</a:t>
            </a:r>
            <a:r>
              <a:rPr lang="el-GR" sz="2000" b="1" dirty="0" smtClean="0">
                <a:solidFill>
                  <a:srgbClr val="FF0000"/>
                </a:solidFill>
              </a:rPr>
              <a:t> ενδοουροθηλιακή νεοπλασία.</a:t>
            </a:r>
          </a:p>
          <a:p>
            <a:pPr algn="ctr" defTabSz="449263">
              <a:lnSpc>
                <a:spcPct val="117000"/>
              </a:lnSpc>
              <a:buClr>
                <a:srgbClr val="FFFFFF"/>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b="1" dirty="0" err="1" smtClean="0">
                <a:solidFill>
                  <a:schemeClr val="bg2">
                    <a:lumMod val="50000"/>
                  </a:schemeClr>
                </a:solidFill>
              </a:rPr>
              <a:t>Ουροθηλιακή</a:t>
            </a:r>
            <a:r>
              <a:rPr lang="en-GB" sz="2000" b="1" dirty="0" smtClean="0">
                <a:solidFill>
                  <a:schemeClr val="bg2">
                    <a:lumMod val="50000"/>
                  </a:schemeClr>
                </a:solidFill>
              </a:rPr>
              <a:t> </a:t>
            </a:r>
            <a:r>
              <a:rPr lang="en-GB" sz="2000" b="1" dirty="0" err="1" smtClean="0">
                <a:solidFill>
                  <a:srgbClr val="0070C0"/>
                </a:solidFill>
              </a:rPr>
              <a:t>δυσπλασία</a:t>
            </a:r>
            <a:r>
              <a:rPr lang="el-GR" sz="2000" b="1" dirty="0" smtClean="0">
                <a:solidFill>
                  <a:schemeClr val="bg2">
                    <a:lumMod val="50000"/>
                  </a:schemeClr>
                </a:solidFill>
              </a:rPr>
              <a:t>.  Μη  περαιτέρω διαβαθμιζόμενη αλλοίωση , </a:t>
            </a:r>
          </a:p>
          <a:p>
            <a:pPr algn="ctr" defTabSz="449263">
              <a:lnSpc>
                <a:spcPct val="117000"/>
              </a:lnSpc>
              <a:buClr>
                <a:srgbClr val="FFFFFF"/>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sz="2000" b="1" dirty="0" smtClean="0">
                <a:solidFill>
                  <a:schemeClr val="bg2">
                    <a:lumMod val="50000"/>
                  </a:schemeClr>
                </a:solidFill>
              </a:rPr>
              <a:t>ταυτόσημη της </a:t>
            </a:r>
            <a:r>
              <a:rPr lang="el-GR" sz="2000" b="1" dirty="0" smtClean="0">
                <a:solidFill>
                  <a:srgbClr val="0070C0"/>
                </a:solidFill>
              </a:rPr>
              <a:t>χαμηλόβαθμης</a:t>
            </a:r>
            <a:r>
              <a:rPr lang="el-GR" sz="2000" b="1" dirty="0" smtClean="0">
                <a:solidFill>
                  <a:schemeClr val="bg2">
                    <a:lumMod val="50000"/>
                  </a:schemeClr>
                </a:solidFill>
              </a:rPr>
              <a:t> ενδοουροθηλιακής νεοπλασίας, </a:t>
            </a:r>
          </a:p>
          <a:p>
            <a:pPr algn="ctr" defTabSz="449263">
              <a:lnSpc>
                <a:spcPct val="117000"/>
              </a:lnSpc>
              <a:buClr>
                <a:srgbClr val="FFFFFF"/>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sz="2000" b="1" dirty="0" smtClean="0">
                <a:solidFill>
                  <a:schemeClr val="bg2">
                    <a:lumMod val="50000"/>
                  </a:schemeClr>
                </a:solidFill>
              </a:rPr>
              <a:t>σε αντιδιαστολή με το </a:t>
            </a:r>
            <a:r>
              <a:rPr lang="en-US" sz="2000" b="1" dirty="0" smtClean="0">
                <a:solidFill>
                  <a:schemeClr val="tx1">
                    <a:lumMod val="85000"/>
                    <a:lumOff val="15000"/>
                  </a:schemeClr>
                </a:solidFill>
              </a:rPr>
              <a:t>in situ </a:t>
            </a:r>
            <a:r>
              <a:rPr lang="el-GR" sz="2000" b="1" dirty="0" smtClean="0">
                <a:solidFill>
                  <a:schemeClr val="bg2">
                    <a:lumMod val="50000"/>
                  </a:schemeClr>
                </a:solidFill>
              </a:rPr>
              <a:t>καρκίνωμα∙ το τελευταίο,</a:t>
            </a:r>
          </a:p>
          <a:p>
            <a:pPr algn="ctr" defTabSz="449263">
              <a:lnSpc>
                <a:spcPct val="117000"/>
              </a:lnSpc>
              <a:buClr>
                <a:srgbClr val="FFFFFF"/>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sz="2000" b="1" dirty="0" smtClean="0">
                <a:solidFill>
                  <a:schemeClr val="bg2">
                    <a:lumMod val="50000"/>
                  </a:schemeClr>
                </a:solidFill>
              </a:rPr>
              <a:t> εξορισμού, αντιστοιχεί στην   </a:t>
            </a:r>
            <a:r>
              <a:rPr lang="el-GR" sz="2000" b="1" dirty="0" smtClean="0">
                <a:solidFill>
                  <a:schemeClr val="tx1">
                    <a:lumMod val="85000"/>
                    <a:lumOff val="15000"/>
                  </a:schemeClr>
                </a:solidFill>
              </a:rPr>
              <a:t>υψηλόβαθμη</a:t>
            </a:r>
            <a:r>
              <a:rPr lang="el-GR" sz="2000" b="1" dirty="0" smtClean="0">
                <a:solidFill>
                  <a:schemeClr val="bg2">
                    <a:lumMod val="50000"/>
                  </a:schemeClr>
                </a:solidFill>
              </a:rPr>
              <a:t> ενδοουροθηλιακή νεοπλασία.  </a:t>
            </a:r>
            <a:endParaRPr lang="en-GB" sz="2000" b="1" dirty="0">
              <a:solidFill>
                <a:schemeClr val="bg2">
                  <a:lumMod val="50000"/>
                </a:schemeClr>
              </a:solidFill>
            </a:endParaRPr>
          </a:p>
        </p:txBody>
      </p:sp>
      <p:sp>
        <p:nvSpPr>
          <p:cNvPr id="4" name="Title 1"/>
          <p:cNvSpPr txBox="1">
            <a:spLocks/>
          </p:cNvSpPr>
          <p:nvPr/>
        </p:nvSpPr>
        <p:spPr>
          <a:xfrm>
            <a:off x="0" y="0"/>
            <a:ext cx="9144000" cy="714356"/>
          </a:xfrm>
          <a:prstGeom prst="rect">
            <a:avLst/>
          </a:prstGeom>
        </p:spPr>
        <p:txBody>
          <a:bodyPr>
            <a:normAutofit fontScale="92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800" b="1" i="0" u="sng"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ΑΠΟΧΕΤΕΥΤΙΚΗ ΜΟΙΡΑ </a:t>
            </a:r>
            <a:r>
              <a:rPr kumimoji="0" lang="el-GR" sz="2800" b="0" i="0" u="sng"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ΟΥΡΟΠΟΙΗΤΙΚΟΥ - </a:t>
            </a:r>
            <a:r>
              <a:rPr kumimoji="0" lang="el-GR" sz="2800" b="1" i="0" u="sng"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ΟΥΡΟΔΟΧΟΣ ΚΥΣΤΗ </a:t>
            </a:r>
            <a:endParaRPr kumimoji="0" lang="el-GR" sz="2800" b="1" i="0" u="sng"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spc="300" dirty="0" smtClean="0">
                <a:effectLst>
                  <a:outerShdw blurRad="38100" dist="38100" dir="2700000" algn="tl">
                    <a:srgbClr val="000000">
                      <a:alpha val="43137"/>
                    </a:srgbClr>
                  </a:outerShdw>
                </a:effectLst>
              </a:rPr>
              <a:t>Δυσπλασία </a:t>
            </a:r>
            <a:r>
              <a:rPr lang="el-GR" b="1" dirty="0" err="1" smtClean="0"/>
              <a:t>ουροθηλίου</a:t>
            </a:r>
            <a:endParaRPr lang="el-GR" b="1" dirty="0"/>
          </a:p>
        </p:txBody>
      </p:sp>
      <p:pic>
        <p:nvPicPr>
          <p:cNvPr id="3" name="Picture 2"/>
          <p:cNvPicPr>
            <a:picLocks noChangeAspect="1" noChangeArrowheads="1"/>
          </p:cNvPicPr>
          <p:nvPr/>
        </p:nvPicPr>
        <p:blipFill>
          <a:blip r:embed="rId2" cstate="print"/>
          <a:srcRect/>
          <a:stretch>
            <a:fillRect/>
          </a:stretch>
        </p:blipFill>
        <p:spPr bwMode="auto">
          <a:xfrm>
            <a:off x="755576" y="1484784"/>
            <a:ext cx="7620000" cy="556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071546"/>
          </a:xfrm>
        </p:spPr>
        <p:txBody>
          <a:bodyPr/>
          <a:lstStyle/>
          <a:p>
            <a:r>
              <a:rPr lang="el-GR" b="1" dirty="0" err="1" smtClean="0">
                <a:solidFill>
                  <a:schemeClr val="tx2">
                    <a:lumMod val="50000"/>
                  </a:schemeClr>
                </a:solidFill>
              </a:rPr>
              <a:t>Ουροθηλιακή</a:t>
            </a:r>
            <a:r>
              <a:rPr lang="el-GR" b="1" dirty="0" smtClean="0">
                <a:solidFill>
                  <a:schemeClr val="tx2">
                    <a:lumMod val="50000"/>
                  </a:schemeClr>
                </a:solidFill>
              </a:rPr>
              <a:t> </a:t>
            </a:r>
            <a:r>
              <a:rPr lang="el-GR" b="1" spc="300" dirty="0" smtClean="0">
                <a:solidFill>
                  <a:schemeClr val="tx2">
                    <a:lumMod val="50000"/>
                  </a:schemeClr>
                </a:solidFill>
                <a:effectLst>
                  <a:outerShdw blurRad="38100" dist="38100" dir="2700000" algn="tl">
                    <a:srgbClr val="000000">
                      <a:alpha val="43137"/>
                    </a:srgbClr>
                  </a:outerShdw>
                </a:effectLst>
              </a:rPr>
              <a:t>δυσπλασία</a:t>
            </a:r>
            <a:r>
              <a:rPr lang="el-GR" b="1" dirty="0" smtClean="0">
                <a:solidFill>
                  <a:schemeClr val="tx2">
                    <a:lumMod val="50000"/>
                  </a:schemeClr>
                </a:solidFill>
              </a:rPr>
              <a:t> </a:t>
            </a:r>
            <a:endParaRPr lang="el-GR" b="1" dirty="0">
              <a:solidFill>
                <a:schemeClr val="tx2">
                  <a:lumMod val="50000"/>
                </a:schemeClr>
              </a:solidFill>
            </a:endParaRPr>
          </a:p>
        </p:txBody>
      </p:sp>
      <p:pic>
        <p:nvPicPr>
          <p:cNvPr id="89090" name="Picture 2" descr="http://coursewareobjects.elsevier.com/objects/elr/ExpertConsult/Bostwick/urologic2e/IC/images/006006D.jpg"/>
          <p:cNvPicPr>
            <a:picLocks noChangeAspect="1" noChangeArrowheads="1"/>
          </p:cNvPicPr>
          <p:nvPr/>
        </p:nvPicPr>
        <p:blipFill>
          <a:blip r:embed="rId2" cstate="print"/>
          <a:srcRect/>
          <a:stretch>
            <a:fillRect/>
          </a:stretch>
        </p:blipFill>
        <p:spPr bwMode="auto">
          <a:xfrm>
            <a:off x="-2714676" y="857232"/>
            <a:ext cx="18794426" cy="7000924"/>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l-GR" b="1" spc="300" dirty="0" err="1" smtClean="0">
                <a:solidFill>
                  <a:schemeClr val="accent1">
                    <a:lumMod val="75000"/>
                  </a:schemeClr>
                </a:solidFill>
              </a:rPr>
              <a:t>Νεφρογενής</a:t>
            </a:r>
            <a:r>
              <a:rPr lang="el-GR" b="1" spc="300" dirty="0" smtClean="0">
                <a:solidFill>
                  <a:schemeClr val="accent1">
                    <a:lumMod val="75000"/>
                  </a:schemeClr>
                </a:solidFill>
              </a:rPr>
              <a:t> μετάπλαση</a:t>
            </a:r>
          </a:p>
        </p:txBody>
      </p:sp>
      <p:pic>
        <p:nvPicPr>
          <p:cNvPr id="18435" name="Picture 3" descr="2,13 NephrogenicMetaplasia2"/>
          <p:cNvPicPr>
            <a:picLocks noChangeAspect="1" noChangeArrowheads="1"/>
          </p:cNvPicPr>
          <p:nvPr/>
        </p:nvPicPr>
        <p:blipFill>
          <a:blip r:embed="rId2" cstate="print"/>
          <a:srcRect t="3749"/>
          <a:stretch>
            <a:fillRect/>
          </a:stretch>
        </p:blipFill>
        <p:spPr bwMode="auto">
          <a:xfrm>
            <a:off x="539750" y="1341438"/>
            <a:ext cx="8135938" cy="5040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3050"/>
            <a:ext cx="9144000" cy="584182"/>
          </a:xfrm>
        </p:spPr>
        <p:txBody>
          <a:bodyPr>
            <a:noAutofit/>
          </a:bodyPr>
          <a:lstStyle/>
          <a:p>
            <a:r>
              <a:rPr lang="el-GR" sz="2800" dirty="0" smtClean="0"/>
              <a:t>                   </a:t>
            </a:r>
            <a:r>
              <a:rPr lang="el-GR" sz="4400" dirty="0" err="1" smtClean="0"/>
              <a:t>Ουροθηλιακή</a:t>
            </a:r>
            <a:r>
              <a:rPr lang="el-GR" sz="4400" dirty="0" smtClean="0"/>
              <a:t> δυσπλασία </a:t>
            </a:r>
            <a:endParaRPr lang="el-GR" sz="4400" dirty="0"/>
          </a:p>
        </p:txBody>
      </p:sp>
      <p:sp>
        <p:nvSpPr>
          <p:cNvPr id="4" name="3 - Θέση κειμένου"/>
          <p:cNvSpPr>
            <a:spLocks noGrp="1"/>
          </p:cNvSpPr>
          <p:nvPr>
            <p:ph type="body" sz="half" idx="2"/>
          </p:nvPr>
        </p:nvSpPr>
        <p:spPr>
          <a:xfrm>
            <a:off x="0" y="1071546"/>
            <a:ext cx="3465513" cy="5786454"/>
          </a:xfrm>
        </p:spPr>
        <p:txBody>
          <a:bodyPr>
            <a:normAutofit/>
          </a:bodyPr>
          <a:lstStyle/>
          <a:p>
            <a:r>
              <a:rPr lang="el-GR" sz="3200" b="1" dirty="0" smtClean="0"/>
              <a:t>Ανώμαλη</a:t>
            </a:r>
            <a:r>
              <a:rPr lang="el-GR" sz="3200" dirty="0" smtClean="0"/>
              <a:t> έκφραση της </a:t>
            </a:r>
            <a:r>
              <a:rPr lang="en-US" sz="3200" dirty="0" smtClean="0">
                <a:effectLst>
                  <a:outerShdw blurRad="38100" dist="38100" dir="2700000" algn="tl">
                    <a:srgbClr val="000000">
                      <a:alpha val="43137"/>
                    </a:srgbClr>
                  </a:outerShdw>
                </a:effectLst>
              </a:rPr>
              <a:t>CK20</a:t>
            </a:r>
            <a:r>
              <a:rPr lang="en-US" sz="3200" dirty="0" smtClean="0"/>
              <a:t>.</a:t>
            </a:r>
          </a:p>
          <a:p>
            <a:r>
              <a:rPr lang="en-US" sz="3200" b="1" dirty="0" smtClean="0"/>
              <a:t>Y</a:t>
            </a:r>
            <a:r>
              <a:rPr lang="el-GR" sz="3200" b="1" dirty="0" err="1" smtClean="0"/>
              <a:t>περέκφραση</a:t>
            </a:r>
            <a:r>
              <a:rPr lang="el-GR" sz="3200" b="1" dirty="0" smtClean="0"/>
              <a:t> </a:t>
            </a:r>
            <a:r>
              <a:rPr lang="en-US" sz="3200" dirty="0" smtClean="0">
                <a:effectLst>
                  <a:outerShdw blurRad="38100" dist="38100" dir="2700000" algn="tl">
                    <a:srgbClr val="000000">
                      <a:alpha val="43137"/>
                    </a:srgbClr>
                  </a:outerShdw>
                </a:effectLst>
              </a:rPr>
              <a:t>p53</a:t>
            </a:r>
            <a:r>
              <a:rPr lang="en-US" sz="3200" b="1" dirty="0" smtClean="0"/>
              <a:t> &amp; </a:t>
            </a:r>
            <a:r>
              <a:rPr lang="en-US" sz="3200" dirty="0" smtClean="0">
                <a:effectLst>
                  <a:outerShdw blurRad="38100" dist="38100" dir="2700000" algn="tl">
                    <a:srgbClr val="000000">
                      <a:alpha val="43137"/>
                    </a:srgbClr>
                  </a:outerShdw>
                </a:effectLst>
              </a:rPr>
              <a:t>ki67</a:t>
            </a:r>
            <a:r>
              <a:rPr lang="en-US" sz="3200" b="1" dirty="0" smtClean="0"/>
              <a:t> </a:t>
            </a:r>
          </a:p>
          <a:p>
            <a:r>
              <a:rPr lang="el-GR" sz="3200" dirty="0" smtClean="0"/>
              <a:t>Προσοχή στην αξιολόγηση του </a:t>
            </a:r>
            <a:r>
              <a:rPr lang="en-US" sz="3200" dirty="0" smtClean="0"/>
              <a:t>ki67 </a:t>
            </a:r>
            <a:r>
              <a:rPr lang="el-GR" sz="3200" dirty="0" smtClean="0"/>
              <a:t>αν συνυπάρχει φλεγμονή , που όμως δε συνοδεύει γενικά  τη δυσπλασία .</a:t>
            </a:r>
            <a:endParaRPr lang="el-GR" sz="3200" dirty="0"/>
          </a:p>
        </p:txBody>
      </p:sp>
      <p:pic>
        <p:nvPicPr>
          <p:cNvPr id="31748" name="Picture 4" descr="http://162.129.103.34/bladder/jpegs/1ds40x.jpg">
            <a:hlinkClick r:id="rId2"/>
          </p:cNvPr>
          <p:cNvPicPr>
            <a:picLocks noChangeAspect="1" noChangeArrowheads="1"/>
          </p:cNvPicPr>
          <p:nvPr/>
        </p:nvPicPr>
        <p:blipFill>
          <a:blip r:embed="rId3" cstate="print"/>
          <a:srcRect/>
          <a:stretch>
            <a:fillRect/>
          </a:stretch>
        </p:blipFill>
        <p:spPr bwMode="auto">
          <a:xfrm>
            <a:off x="3445086" y="1000108"/>
            <a:ext cx="5698914" cy="4429156"/>
          </a:xfrm>
          <a:prstGeom prst="rect">
            <a:avLst/>
          </a:prstGeom>
          <a:noFill/>
        </p:spPr>
      </p:pic>
    </p:spTree>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xfrm>
            <a:off x="687388" y="23813"/>
            <a:ext cx="7772400" cy="3228975"/>
          </a:xfrm>
        </p:spPr>
        <p:txBody>
          <a:bodyPr lIns="92160" tIns="46080" rIns="92160" bIns="46080">
            <a:normAutofit fontScale="90000"/>
          </a:bodyPr>
          <a:lstStyle/>
          <a:p>
            <a:pPr eaLnBrk="1" hangingPunct="1">
              <a:lnSpc>
                <a:spcPct val="117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mtClean="0">
                <a:latin typeface="Comic Sans MS" pitchFamily="64" charset="0"/>
              </a:rPr>
              <a:t>Κλινική Αντιμετώπιση Ασθενών με Ουροθηλιακή Δυσπλασία στην Ουροδόχο Κύστη</a:t>
            </a:r>
          </a:p>
        </p:txBody>
      </p:sp>
      <p:sp>
        <p:nvSpPr>
          <p:cNvPr id="32771" name="Text Box 2"/>
          <p:cNvSpPr txBox="1">
            <a:spLocks noChangeArrowheads="1"/>
          </p:cNvSpPr>
          <p:nvPr/>
        </p:nvSpPr>
        <p:spPr bwMode="auto">
          <a:xfrm>
            <a:off x="360363" y="2928934"/>
            <a:ext cx="8426479" cy="3191259"/>
          </a:xfrm>
          <a:prstGeom prst="rect">
            <a:avLst/>
          </a:prstGeom>
          <a:noFill/>
          <a:ln w="9525">
            <a:noFill/>
            <a:round/>
            <a:headEnd/>
            <a:tailEnd/>
          </a:ln>
        </p:spPr>
        <p:txBody>
          <a:bodyPr wrap="square" lIns="90000" tIns="46800" rIns="90000" bIns="46800">
            <a:spAutoFit/>
          </a:bodyPr>
          <a:lstStyle/>
          <a:p>
            <a:pPr algn="ctr">
              <a:lnSpc>
                <a:spcPct val="117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dirty="0" err="1">
                <a:solidFill>
                  <a:schemeClr val="tx2">
                    <a:lumMod val="50000"/>
                  </a:schemeClr>
                </a:solidFill>
                <a:latin typeface="Comic Sans MS" pitchFamily="64" charset="0"/>
              </a:rPr>
              <a:t>Σε</a:t>
            </a:r>
            <a:r>
              <a:rPr lang="en-GB" sz="2400" b="1" dirty="0">
                <a:solidFill>
                  <a:schemeClr val="tx2">
                    <a:lumMod val="50000"/>
                  </a:schemeClr>
                </a:solidFill>
                <a:latin typeface="Comic Sans MS" pitchFamily="64" charset="0"/>
              </a:rPr>
              <a:t> </a:t>
            </a:r>
            <a:r>
              <a:rPr lang="en-GB" sz="2400" b="1" dirty="0" err="1">
                <a:solidFill>
                  <a:schemeClr val="tx2">
                    <a:lumMod val="50000"/>
                  </a:schemeClr>
                </a:solidFill>
                <a:latin typeface="Comic Sans MS" pitchFamily="64" charset="0"/>
              </a:rPr>
              <a:t>ασθενείς</a:t>
            </a:r>
            <a:r>
              <a:rPr lang="en-GB" sz="2400" b="1" dirty="0">
                <a:solidFill>
                  <a:schemeClr val="tx2">
                    <a:lumMod val="50000"/>
                  </a:schemeClr>
                </a:solidFill>
                <a:latin typeface="Comic Sans MS" pitchFamily="64" charset="0"/>
              </a:rPr>
              <a:t> </a:t>
            </a:r>
            <a:r>
              <a:rPr lang="en-GB" sz="2400" b="1" dirty="0" err="1">
                <a:solidFill>
                  <a:schemeClr val="tx2">
                    <a:lumMod val="50000"/>
                  </a:schemeClr>
                </a:solidFill>
                <a:latin typeface="Comic Sans MS" pitchFamily="64" charset="0"/>
              </a:rPr>
              <a:t>με</a:t>
            </a:r>
            <a:r>
              <a:rPr lang="en-GB" sz="2400" b="1" dirty="0">
                <a:solidFill>
                  <a:schemeClr val="tx2">
                    <a:lumMod val="50000"/>
                  </a:schemeClr>
                </a:solidFill>
                <a:latin typeface="Comic Sans MS" pitchFamily="64" charset="0"/>
              </a:rPr>
              <a:t> </a:t>
            </a:r>
            <a:r>
              <a:rPr lang="el-GR" sz="2400" b="1" dirty="0" smtClean="0">
                <a:solidFill>
                  <a:schemeClr val="tx2">
                    <a:lumMod val="50000"/>
                  </a:schemeClr>
                </a:solidFill>
                <a:latin typeface="Comic Sans MS" pitchFamily="64" charset="0"/>
              </a:rPr>
              <a:t>διάγνωση </a:t>
            </a:r>
            <a:r>
              <a:rPr lang="en-GB" sz="2400" b="1" dirty="0" err="1" smtClean="0">
                <a:solidFill>
                  <a:schemeClr val="tx2">
                    <a:lumMod val="50000"/>
                  </a:schemeClr>
                </a:solidFill>
                <a:latin typeface="Comic Sans MS" pitchFamily="64" charset="0"/>
              </a:rPr>
              <a:t>δυσπλασία</a:t>
            </a:r>
            <a:r>
              <a:rPr lang="el-GR" sz="2400" b="1" dirty="0" smtClean="0">
                <a:solidFill>
                  <a:schemeClr val="tx2">
                    <a:lumMod val="50000"/>
                  </a:schemeClr>
                </a:solidFill>
                <a:latin typeface="Comic Sans MS" pitchFamily="64" charset="0"/>
              </a:rPr>
              <a:t>ς</a:t>
            </a:r>
            <a:r>
              <a:rPr lang="en-GB" sz="2400" b="1" dirty="0" smtClean="0">
                <a:solidFill>
                  <a:schemeClr val="tx2">
                    <a:lumMod val="50000"/>
                  </a:schemeClr>
                </a:solidFill>
                <a:latin typeface="Comic Sans MS" pitchFamily="64" charset="0"/>
              </a:rPr>
              <a:t> </a:t>
            </a:r>
            <a:endParaRPr lang="el-GR" sz="2400" b="1" dirty="0" smtClean="0">
              <a:solidFill>
                <a:schemeClr val="tx2">
                  <a:lumMod val="50000"/>
                </a:schemeClr>
              </a:solidFill>
              <a:latin typeface="Comic Sans MS" pitchFamily="64" charset="0"/>
            </a:endParaRPr>
          </a:p>
          <a:p>
            <a:pPr algn="ctr">
              <a:lnSpc>
                <a:spcPct val="117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dirty="0" err="1" smtClean="0">
                <a:solidFill>
                  <a:schemeClr val="tx2">
                    <a:lumMod val="50000"/>
                  </a:schemeClr>
                </a:solidFill>
                <a:latin typeface="Comic Sans MS" pitchFamily="64" charset="0"/>
              </a:rPr>
              <a:t>και</a:t>
            </a:r>
            <a:r>
              <a:rPr lang="en-GB" sz="2400" b="1" dirty="0" smtClean="0">
                <a:solidFill>
                  <a:schemeClr val="tx2">
                    <a:lumMod val="50000"/>
                  </a:schemeClr>
                </a:solidFill>
                <a:latin typeface="Comic Sans MS" pitchFamily="64" charset="0"/>
              </a:rPr>
              <a:t> </a:t>
            </a:r>
            <a:r>
              <a:rPr lang="en-GB" sz="2400" b="1" dirty="0" err="1">
                <a:solidFill>
                  <a:schemeClr val="tx2">
                    <a:lumMod val="50000"/>
                  </a:schemeClr>
                </a:solidFill>
                <a:latin typeface="Comic Sans MS" pitchFamily="64" charset="0"/>
              </a:rPr>
              <a:t>ιστορικό</a:t>
            </a:r>
            <a:r>
              <a:rPr lang="en-GB" sz="2400" b="1" dirty="0">
                <a:solidFill>
                  <a:schemeClr val="tx2">
                    <a:lumMod val="50000"/>
                  </a:schemeClr>
                </a:solidFill>
                <a:latin typeface="Comic Sans MS" pitchFamily="64" charset="0"/>
              </a:rPr>
              <a:t> </a:t>
            </a:r>
            <a:r>
              <a:rPr lang="en-GB" sz="2400" b="1" dirty="0" err="1">
                <a:solidFill>
                  <a:schemeClr val="tx2">
                    <a:lumMod val="50000"/>
                  </a:schemeClr>
                </a:solidFill>
                <a:latin typeface="Comic Sans MS" pitchFamily="64" charset="0"/>
              </a:rPr>
              <a:t>ελεύθερο</a:t>
            </a:r>
            <a:r>
              <a:rPr lang="en-GB" sz="2400" b="1" dirty="0">
                <a:solidFill>
                  <a:schemeClr val="tx2">
                    <a:lumMod val="50000"/>
                  </a:schemeClr>
                </a:solidFill>
                <a:latin typeface="Comic Sans MS" pitchFamily="64" charset="0"/>
              </a:rPr>
              <a:t> </a:t>
            </a:r>
          </a:p>
          <a:p>
            <a:pPr algn="ctr">
              <a:lnSpc>
                <a:spcPct val="117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dirty="0" err="1">
                <a:solidFill>
                  <a:schemeClr val="tx2">
                    <a:lumMod val="50000"/>
                  </a:schemeClr>
                </a:solidFill>
                <a:latin typeface="Comic Sans MS" pitchFamily="64" charset="0"/>
              </a:rPr>
              <a:t>ουροθηλιακού</a:t>
            </a:r>
            <a:r>
              <a:rPr lang="en-GB" sz="2400" b="1" dirty="0">
                <a:solidFill>
                  <a:schemeClr val="tx2">
                    <a:lumMod val="50000"/>
                  </a:schemeClr>
                </a:solidFill>
                <a:latin typeface="Comic Sans MS" pitchFamily="64" charset="0"/>
              </a:rPr>
              <a:t> </a:t>
            </a:r>
            <a:r>
              <a:rPr lang="en-GB" sz="2400" b="1" dirty="0" err="1" smtClean="0">
                <a:solidFill>
                  <a:schemeClr val="tx2">
                    <a:lumMod val="50000"/>
                  </a:schemeClr>
                </a:solidFill>
                <a:latin typeface="Comic Sans MS" pitchFamily="64" charset="0"/>
              </a:rPr>
              <a:t>καρκινώματος</a:t>
            </a:r>
            <a:endParaRPr lang="el-GR" sz="2400" b="1" dirty="0" smtClean="0">
              <a:solidFill>
                <a:schemeClr val="tx2">
                  <a:lumMod val="50000"/>
                </a:schemeClr>
              </a:solidFill>
              <a:latin typeface="Comic Sans MS" pitchFamily="64" charset="0"/>
            </a:endParaRPr>
          </a:p>
          <a:p>
            <a:pPr algn="ctr">
              <a:lnSpc>
                <a:spcPct val="117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dirty="0" smtClean="0">
                <a:solidFill>
                  <a:schemeClr val="tx2">
                    <a:lumMod val="50000"/>
                  </a:schemeClr>
                </a:solidFill>
                <a:latin typeface="Comic Sans MS" pitchFamily="64" charset="0"/>
              </a:rPr>
              <a:t> (</a:t>
            </a:r>
            <a:r>
              <a:rPr lang="el-GR" sz="2400" b="1" dirty="0" smtClean="0">
                <a:solidFill>
                  <a:schemeClr val="tx2">
                    <a:lumMod val="50000"/>
                  </a:schemeClr>
                </a:solidFill>
                <a:latin typeface="Comic Sans MS" pitchFamily="64" charset="0"/>
              </a:rPr>
              <a:t>σπανιότατη μια τέτοια διάγνωση) </a:t>
            </a:r>
          </a:p>
          <a:p>
            <a:pPr algn="ctr">
              <a:lnSpc>
                <a:spcPct val="117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dirty="0" err="1" smtClean="0">
                <a:solidFill>
                  <a:schemeClr val="tx2">
                    <a:lumMod val="50000"/>
                  </a:schemeClr>
                </a:solidFill>
                <a:latin typeface="Comic Sans MS" pitchFamily="64" charset="0"/>
              </a:rPr>
              <a:t>προτείνεται</a:t>
            </a:r>
            <a:r>
              <a:rPr lang="en-GB" sz="2400" b="1" dirty="0" smtClean="0">
                <a:solidFill>
                  <a:schemeClr val="tx2">
                    <a:lumMod val="50000"/>
                  </a:schemeClr>
                </a:solidFill>
                <a:latin typeface="Comic Sans MS" pitchFamily="64" charset="0"/>
              </a:rPr>
              <a:t> </a:t>
            </a:r>
            <a:r>
              <a:rPr lang="en-GB" sz="2400" b="1" dirty="0" err="1">
                <a:solidFill>
                  <a:schemeClr val="tx2">
                    <a:lumMod val="50000"/>
                  </a:schemeClr>
                </a:solidFill>
                <a:latin typeface="Comic Sans MS" pitchFamily="64" charset="0"/>
              </a:rPr>
              <a:t>στενή</a:t>
            </a:r>
            <a:r>
              <a:rPr lang="en-GB" sz="2400" b="1" dirty="0">
                <a:solidFill>
                  <a:schemeClr val="tx2">
                    <a:lumMod val="50000"/>
                  </a:schemeClr>
                </a:solidFill>
                <a:latin typeface="Comic Sans MS" pitchFamily="64" charset="0"/>
              </a:rPr>
              <a:t> </a:t>
            </a:r>
          </a:p>
          <a:p>
            <a:pPr algn="ctr">
              <a:lnSpc>
                <a:spcPct val="117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dirty="0" err="1">
                <a:solidFill>
                  <a:schemeClr val="tx2">
                    <a:lumMod val="50000"/>
                  </a:schemeClr>
                </a:solidFill>
                <a:latin typeface="Comic Sans MS" pitchFamily="64" charset="0"/>
              </a:rPr>
              <a:t>παρακολούθηση</a:t>
            </a:r>
            <a:r>
              <a:rPr lang="en-GB" sz="2400" b="1" dirty="0">
                <a:solidFill>
                  <a:schemeClr val="tx2">
                    <a:lumMod val="50000"/>
                  </a:schemeClr>
                </a:solidFill>
                <a:latin typeface="Comic Sans MS" pitchFamily="64" charset="0"/>
              </a:rPr>
              <a:t> </a:t>
            </a:r>
            <a:r>
              <a:rPr lang="en-GB" sz="2400" b="1" dirty="0" err="1">
                <a:solidFill>
                  <a:schemeClr val="tx2">
                    <a:lumMod val="50000"/>
                  </a:schemeClr>
                </a:solidFill>
                <a:latin typeface="Comic Sans MS" pitchFamily="64" charset="0"/>
              </a:rPr>
              <a:t>με</a:t>
            </a:r>
            <a:r>
              <a:rPr lang="en-GB" sz="2400" b="1" dirty="0">
                <a:solidFill>
                  <a:schemeClr val="tx2">
                    <a:lumMod val="50000"/>
                  </a:schemeClr>
                </a:solidFill>
                <a:latin typeface="Comic Sans MS" pitchFamily="64" charset="0"/>
              </a:rPr>
              <a:t> </a:t>
            </a:r>
            <a:r>
              <a:rPr lang="en-GB" sz="2400" b="1" dirty="0" err="1">
                <a:solidFill>
                  <a:schemeClr val="tx2">
                    <a:lumMod val="50000"/>
                  </a:schemeClr>
                </a:solidFill>
                <a:latin typeface="Comic Sans MS" pitchFamily="64" charset="0"/>
              </a:rPr>
              <a:t>κυτταρολογικές</a:t>
            </a:r>
            <a:r>
              <a:rPr lang="en-GB" sz="2400" b="1" dirty="0">
                <a:solidFill>
                  <a:schemeClr val="tx2">
                    <a:lumMod val="50000"/>
                  </a:schemeClr>
                </a:solidFill>
                <a:latin typeface="Comic Sans MS" pitchFamily="64" charset="0"/>
              </a:rPr>
              <a:t> </a:t>
            </a:r>
            <a:r>
              <a:rPr lang="en-GB" sz="2400" b="1" dirty="0" err="1">
                <a:solidFill>
                  <a:schemeClr val="tx2">
                    <a:lumMod val="50000"/>
                  </a:schemeClr>
                </a:solidFill>
                <a:latin typeface="Comic Sans MS" pitchFamily="64" charset="0"/>
              </a:rPr>
              <a:t>εξετάσεις</a:t>
            </a:r>
            <a:r>
              <a:rPr lang="en-GB" sz="2400" b="1" dirty="0">
                <a:solidFill>
                  <a:schemeClr val="tx2">
                    <a:lumMod val="50000"/>
                  </a:schemeClr>
                </a:solidFill>
                <a:latin typeface="Comic Sans MS" pitchFamily="64" charset="0"/>
              </a:rPr>
              <a:t> </a:t>
            </a:r>
            <a:r>
              <a:rPr lang="en-GB" sz="2400" b="1" dirty="0" err="1">
                <a:solidFill>
                  <a:schemeClr val="tx2">
                    <a:lumMod val="50000"/>
                  </a:schemeClr>
                </a:solidFill>
                <a:latin typeface="Comic Sans MS" pitchFamily="64" charset="0"/>
              </a:rPr>
              <a:t>ούρων</a:t>
            </a:r>
            <a:endParaRPr lang="en-GB" sz="2400" b="1" dirty="0">
              <a:solidFill>
                <a:schemeClr val="tx2">
                  <a:lumMod val="50000"/>
                </a:schemeClr>
              </a:solidFill>
              <a:latin typeface="Comic Sans MS" pitchFamily="64" charset="0"/>
            </a:endParaRPr>
          </a:p>
          <a:p>
            <a:pPr algn="ctr">
              <a:lnSpc>
                <a:spcPct val="117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dirty="0">
                <a:solidFill>
                  <a:schemeClr val="tx2">
                    <a:lumMod val="50000"/>
                  </a:schemeClr>
                </a:solidFill>
                <a:latin typeface="Comic Sans MS" pitchFamily="64" charset="0"/>
              </a:rPr>
              <a:t>και </a:t>
            </a:r>
            <a:r>
              <a:rPr lang="en-GB" sz="2400" b="1" dirty="0" err="1" smtClean="0">
                <a:solidFill>
                  <a:schemeClr val="tx2">
                    <a:lumMod val="50000"/>
                  </a:schemeClr>
                </a:solidFill>
                <a:latin typeface="Comic Sans MS" pitchFamily="64" charset="0"/>
              </a:rPr>
              <a:t>ενδοσκοπικώς</a:t>
            </a:r>
            <a:r>
              <a:rPr lang="el-GR" sz="2400" b="1" dirty="0" smtClean="0">
                <a:solidFill>
                  <a:schemeClr val="tx2">
                    <a:lumMod val="50000"/>
                  </a:schemeClr>
                </a:solidFill>
                <a:latin typeface="Comic Sans MS" pitchFamily="64" charset="0"/>
              </a:rPr>
              <a:t>,</a:t>
            </a:r>
            <a:r>
              <a:rPr lang="en-GB" sz="2400" b="1" dirty="0" smtClean="0">
                <a:solidFill>
                  <a:schemeClr val="tx2">
                    <a:lumMod val="50000"/>
                  </a:schemeClr>
                </a:solidFill>
                <a:latin typeface="Comic Sans MS" pitchFamily="64" charset="0"/>
              </a:rPr>
              <a:t> </a:t>
            </a:r>
            <a:r>
              <a:rPr lang="en-GB" sz="2400" b="1" dirty="0" err="1">
                <a:solidFill>
                  <a:schemeClr val="tx2">
                    <a:lumMod val="50000"/>
                  </a:schemeClr>
                </a:solidFill>
                <a:latin typeface="Comic Sans MS" pitchFamily="64" charset="0"/>
              </a:rPr>
              <a:t>με</a:t>
            </a:r>
            <a:r>
              <a:rPr lang="en-GB" sz="2400" b="1" dirty="0">
                <a:solidFill>
                  <a:schemeClr val="tx2">
                    <a:lumMod val="50000"/>
                  </a:schemeClr>
                </a:solidFill>
                <a:latin typeface="Comic Sans MS" pitchFamily="64" charset="0"/>
              </a:rPr>
              <a:t> </a:t>
            </a:r>
            <a:r>
              <a:rPr lang="en-GB" sz="2400" b="1" dirty="0" err="1">
                <a:solidFill>
                  <a:schemeClr val="tx2">
                    <a:lumMod val="50000"/>
                  </a:schemeClr>
                </a:solidFill>
                <a:latin typeface="Comic Sans MS" pitchFamily="64" charset="0"/>
              </a:rPr>
              <a:t>επιλεκτική</a:t>
            </a:r>
            <a:r>
              <a:rPr lang="en-GB" sz="2400" b="1" dirty="0">
                <a:solidFill>
                  <a:schemeClr val="tx2">
                    <a:lumMod val="50000"/>
                  </a:schemeClr>
                </a:solidFill>
                <a:latin typeface="Comic Sans MS" pitchFamily="64" charset="0"/>
              </a:rPr>
              <a:t> </a:t>
            </a:r>
            <a:r>
              <a:rPr lang="en-GB" sz="2400" b="1" dirty="0" err="1">
                <a:solidFill>
                  <a:schemeClr val="tx2">
                    <a:lumMod val="50000"/>
                  </a:schemeClr>
                </a:solidFill>
                <a:latin typeface="Comic Sans MS" pitchFamily="64" charset="0"/>
              </a:rPr>
              <a:t>λήψη</a:t>
            </a:r>
            <a:r>
              <a:rPr lang="en-GB" sz="2400" b="1" dirty="0">
                <a:solidFill>
                  <a:schemeClr val="tx2">
                    <a:lumMod val="50000"/>
                  </a:schemeClr>
                </a:solidFill>
                <a:latin typeface="Comic Sans MS" pitchFamily="64" charset="0"/>
              </a:rPr>
              <a:t> </a:t>
            </a:r>
            <a:r>
              <a:rPr lang="en-GB" sz="2400" b="1" dirty="0" err="1">
                <a:solidFill>
                  <a:schemeClr val="tx2">
                    <a:lumMod val="50000"/>
                  </a:schemeClr>
                </a:solidFill>
                <a:latin typeface="Comic Sans MS" pitchFamily="64" charset="0"/>
              </a:rPr>
              <a:t>βιοψιών</a:t>
            </a:r>
            <a:r>
              <a:rPr lang="en-GB" sz="2800" b="1" dirty="0">
                <a:solidFill>
                  <a:schemeClr val="tx2">
                    <a:lumMod val="50000"/>
                  </a:schemeClr>
                </a:solidFill>
                <a:latin typeface="Comic Sans MS" pitchFamily="64" charset="0"/>
              </a:rPr>
              <a: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normAutofit fontScale="90000"/>
          </a:bodyPr>
          <a:lstStyle/>
          <a:p>
            <a:r>
              <a:rPr lang="el-GR" b="1" dirty="0" err="1" smtClean="0">
                <a:solidFill>
                  <a:schemeClr val="accent1">
                    <a:lumMod val="50000"/>
                  </a:schemeClr>
                </a:solidFill>
              </a:rPr>
              <a:t>Ουροθηλιακό</a:t>
            </a:r>
            <a:r>
              <a:rPr lang="el-GR" b="1" dirty="0" smtClean="0">
                <a:solidFill>
                  <a:schemeClr val="accent1">
                    <a:lumMod val="50000"/>
                  </a:schemeClr>
                </a:solidFill>
              </a:rPr>
              <a:t> καρκίνωμα </a:t>
            </a:r>
            <a:r>
              <a:rPr lang="en-US" b="1" dirty="0" smtClean="0">
                <a:solidFill>
                  <a:schemeClr val="accent1">
                    <a:lumMod val="50000"/>
                  </a:schemeClr>
                </a:solidFill>
                <a:effectLst>
                  <a:outerShdw blurRad="38100" dist="38100" dir="2700000" algn="tl">
                    <a:srgbClr val="000000">
                      <a:alpha val="43137"/>
                    </a:srgbClr>
                  </a:outerShdw>
                </a:effectLst>
              </a:rPr>
              <a:t>in situ</a:t>
            </a:r>
            <a:r>
              <a:rPr lang="el-GR" b="1" dirty="0" smtClean="0">
                <a:solidFill>
                  <a:schemeClr val="accent1">
                    <a:lumMod val="50000"/>
                  </a:schemeClr>
                </a:solidFill>
                <a:effectLst>
                  <a:outerShdw blurRad="38100" dist="38100" dir="2700000" algn="tl">
                    <a:srgbClr val="000000">
                      <a:alpha val="43137"/>
                    </a:srgbClr>
                  </a:outerShdw>
                </a:effectLst>
              </a:rPr>
              <a:t>.</a:t>
            </a:r>
            <a:br>
              <a:rPr lang="el-GR" b="1" dirty="0" smtClean="0">
                <a:solidFill>
                  <a:schemeClr val="accent1">
                    <a:lumMod val="50000"/>
                  </a:schemeClr>
                </a:solidFill>
                <a:effectLst>
                  <a:outerShdw blurRad="38100" dist="38100" dir="2700000" algn="tl">
                    <a:srgbClr val="000000">
                      <a:alpha val="43137"/>
                    </a:srgbClr>
                  </a:outerShdw>
                </a:effectLst>
              </a:rPr>
            </a:br>
            <a:r>
              <a:rPr lang="el-GR" b="1" dirty="0" smtClean="0">
                <a:solidFill>
                  <a:schemeClr val="accent1">
                    <a:lumMod val="50000"/>
                  </a:schemeClr>
                </a:solidFill>
                <a:effectLst>
                  <a:outerShdw blurRad="38100" dist="38100" dir="2700000" algn="tl">
                    <a:srgbClr val="000000">
                      <a:alpha val="43137"/>
                    </a:srgbClr>
                  </a:outerShdw>
                </a:effectLst>
              </a:rPr>
              <a:t>Εξορισμού επίπεδη αλλοίωση (όχι θηλώδης) και υψηλόβαθμης κακοήθειας.</a:t>
            </a:r>
            <a:endParaRPr lang="el-GR" dirty="0"/>
          </a:p>
        </p:txBody>
      </p:sp>
      <p:pic>
        <p:nvPicPr>
          <p:cNvPr id="94210" name="Picture 2" descr="http://coursewareobjects.elsevier.com/objects/elr/ExpertConsult/Bostwick/urologic2e/IC/images/006006E.jpg"/>
          <p:cNvPicPr>
            <a:picLocks noChangeAspect="1" noChangeArrowheads="1"/>
          </p:cNvPicPr>
          <p:nvPr/>
        </p:nvPicPr>
        <p:blipFill>
          <a:blip r:embed="rId2" cstate="print"/>
          <a:srcRect/>
          <a:stretch>
            <a:fillRect/>
          </a:stretch>
        </p:blipFill>
        <p:spPr bwMode="auto">
          <a:xfrm>
            <a:off x="-500098" y="1785926"/>
            <a:ext cx="16561874" cy="571504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p:cNvSpPr>
          <p:nvPr>
            <p:ph type="title"/>
          </p:nvPr>
        </p:nvSpPr>
        <p:spPr>
          <a:xfrm>
            <a:off x="468313" y="260350"/>
            <a:ext cx="8229600" cy="417513"/>
          </a:xfrm>
        </p:spPr>
        <p:txBody>
          <a:bodyPr>
            <a:normAutofit fontScale="90000"/>
          </a:bodyPr>
          <a:lstStyle/>
          <a:p>
            <a:pPr eaLnBrk="1" hangingPunct="1"/>
            <a:r>
              <a:rPr lang="el-GR" sz="3200" dirty="0" smtClean="0">
                <a:solidFill>
                  <a:schemeClr val="tx2">
                    <a:lumMod val="75000"/>
                  </a:schemeClr>
                </a:solidFill>
              </a:rPr>
              <a:t>Υπό κυανό φως, </a:t>
            </a:r>
            <a:r>
              <a:rPr lang="el-GR" sz="3200" dirty="0" err="1" smtClean="0">
                <a:solidFill>
                  <a:schemeClr val="tx2">
                    <a:lumMod val="75000"/>
                  </a:schemeClr>
                </a:solidFill>
              </a:rPr>
              <a:t>κυστεοσκοπική</a:t>
            </a:r>
            <a:r>
              <a:rPr lang="el-GR" sz="3200" dirty="0" smtClean="0">
                <a:solidFill>
                  <a:schemeClr val="tx2">
                    <a:lumMod val="75000"/>
                  </a:schemeClr>
                </a:solidFill>
              </a:rPr>
              <a:t> ανάδειξη </a:t>
            </a:r>
            <a:br>
              <a:rPr lang="el-GR" sz="3200" dirty="0" smtClean="0">
                <a:solidFill>
                  <a:schemeClr val="tx2">
                    <a:lumMod val="75000"/>
                  </a:schemeClr>
                </a:solidFill>
              </a:rPr>
            </a:br>
            <a:r>
              <a:rPr lang="en-US" sz="3200" dirty="0" smtClean="0">
                <a:solidFill>
                  <a:schemeClr val="tx2">
                    <a:lumMod val="75000"/>
                  </a:schemeClr>
                </a:solidFill>
              </a:rPr>
              <a:t>in situ </a:t>
            </a:r>
            <a:r>
              <a:rPr lang="el-GR" sz="3200" dirty="0" err="1" smtClean="0">
                <a:solidFill>
                  <a:schemeClr val="tx2">
                    <a:lumMod val="75000"/>
                  </a:schemeClr>
                </a:solidFill>
              </a:rPr>
              <a:t>ουροθηλιακού</a:t>
            </a:r>
            <a:r>
              <a:rPr lang="el-GR" sz="3200" dirty="0" smtClean="0">
                <a:solidFill>
                  <a:schemeClr val="tx2">
                    <a:lumMod val="75000"/>
                  </a:schemeClr>
                </a:solidFill>
              </a:rPr>
              <a:t> καρκινώματος</a:t>
            </a:r>
          </a:p>
        </p:txBody>
      </p:sp>
      <p:pic>
        <p:nvPicPr>
          <p:cNvPr id="83971" name="Picture 3" descr="Photos: Bladder cystoscopy"/>
          <p:cNvPicPr>
            <a:picLocks noChangeAspect="1" noChangeArrowheads="1"/>
          </p:cNvPicPr>
          <p:nvPr/>
        </p:nvPicPr>
        <p:blipFill>
          <a:blip r:embed="rId2" cstate="print"/>
          <a:srcRect/>
          <a:stretch>
            <a:fillRect/>
          </a:stretch>
        </p:blipFill>
        <p:spPr bwMode="auto">
          <a:xfrm>
            <a:off x="-757238" y="908050"/>
            <a:ext cx="10298113" cy="3375025"/>
          </a:xfrm>
          <a:prstGeom prst="rect">
            <a:avLst/>
          </a:prstGeom>
          <a:noFill/>
          <a:ln w="9525">
            <a:noFill/>
            <a:miter lim="800000"/>
            <a:headEnd/>
            <a:tailEnd/>
          </a:ln>
        </p:spPr>
      </p:pic>
      <p:pic>
        <p:nvPicPr>
          <p:cNvPr id="83972" name="Picture 4" descr="bladder2"/>
          <p:cNvPicPr>
            <a:picLocks noChangeAspect="1" noChangeArrowheads="1"/>
          </p:cNvPicPr>
          <p:nvPr/>
        </p:nvPicPr>
        <p:blipFill>
          <a:blip r:embed="rId3" cstate="print"/>
          <a:srcRect/>
          <a:stretch>
            <a:fillRect/>
          </a:stretch>
        </p:blipFill>
        <p:spPr bwMode="auto">
          <a:xfrm>
            <a:off x="1763713" y="4283075"/>
            <a:ext cx="5472112" cy="25749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7042"/>
                                        </p:tgtEl>
                                        <p:attrNameLst>
                                          <p:attrName>style.visibility</p:attrName>
                                        </p:attrNameLst>
                                      </p:cBhvr>
                                      <p:to>
                                        <p:strVal val="visible"/>
                                      </p:to>
                                    </p:set>
                                    <p:anim calcmode="lin" valueType="num">
                                      <p:cBhvr additive="base">
                                        <p:cTn id="7" dur="500" fill="hold"/>
                                        <p:tgtEl>
                                          <p:spTgt spid="87042"/>
                                        </p:tgtEl>
                                        <p:attrNameLst>
                                          <p:attrName>ppt_x</p:attrName>
                                        </p:attrNameLst>
                                      </p:cBhvr>
                                      <p:tavLst>
                                        <p:tav tm="0">
                                          <p:val>
                                            <p:strVal val="#ppt_x"/>
                                          </p:val>
                                        </p:tav>
                                        <p:tav tm="100000">
                                          <p:val>
                                            <p:strVal val="#ppt_x"/>
                                          </p:val>
                                        </p:tav>
                                      </p:tavLst>
                                    </p:anim>
                                    <p:anim calcmode="lin" valueType="num">
                                      <p:cBhvr additive="base">
                                        <p:cTn id="8" dur="500" fill="hold"/>
                                        <p:tgtEl>
                                          <p:spTgt spid="870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2"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0" y="785794"/>
            <a:ext cx="9144000" cy="357206"/>
          </a:xfrm>
        </p:spPr>
        <p:txBody>
          <a:bodyPr>
            <a:normAutofit fontScale="90000"/>
          </a:bodyPr>
          <a:lstStyle/>
          <a:p>
            <a:pPr eaLnBrk="1" hangingPunct="1"/>
            <a:r>
              <a:rPr lang="el-GR" sz="3100" b="1" dirty="0" err="1" smtClean="0">
                <a:solidFill>
                  <a:schemeClr val="tx2">
                    <a:lumMod val="75000"/>
                  </a:schemeClr>
                </a:solidFill>
              </a:rPr>
              <a:t>Ουροθηλιακό</a:t>
            </a:r>
            <a:r>
              <a:rPr lang="el-GR" sz="3100" b="1" dirty="0" smtClean="0">
                <a:solidFill>
                  <a:schemeClr val="tx2">
                    <a:lumMod val="75000"/>
                  </a:schemeClr>
                </a:solidFill>
              </a:rPr>
              <a:t> καρκίνωμα </a:t>
            </a:r>
            <a:r>
              <a:rPr lang="en-US" sz="3100" b="1" dirty="0" smtClean="0">
                <a:solidFill>
                  <a:schemeClr val="tx2">
                    <a:lumMod val="75000"/>
                  </a:schemeClr>
                </a:solidFill>
              </a:rPr>
              <a:t>in situ.</a:t>
            </a:r>
            <a:r>
              <a:rPr lang="el-GR" sz="3100" dirty="0" smtClean="0">
                <a:solidFill>
                  <a:schemeClr val="tx2">
                    <a:lumMod val="75000"/>
                  </a:schemeClr>
                </a:solidFill>
              </a:rPr>
              <a:t/>
            </a:r>
            <a:br>
              <a:rPr lang="el-GR" sz="3100" dirty="0" smtClean="0">
                <a:solidFill>
                  <a:schemeClr val="tx2">
                    <a:lumMod val="75000"/>
                  </a:schemeClr>
                </a:solidFill>
              </a:rPr>
            </a:br>
            <a:r>
              <a:rPr lang="el-GR" sz="2700" dirty="0" smtClean="0">
                <a:solidFill>
                  <a:schemeClr val="tx2">
                    <a:lumMod val="75000"/>
                  </a:schemeClr>
                </a:solidFill>
              </a:rPr>
              <a:t>Η διάγνωση του, από μόνη της, επιβάλλει θεραπεία και στενή παρακολούθηση, αλλά δεν αποτελεί ένδειξη κυστεκτομής.</a:t>
            </a:r>
            <a:r>
              <a:rPr lang="el-GR" sz="3100" dirty="0" smtClean="0">
                <a:solidFill>
                  <a:schemeClr val="tx2">
                    <a:lumMod val="75000"/>
                  </a:schemeClr>
                </a:solidFill>
              </a:rPr>
              <a:t/>
            </a:r>
            <a:br>
              <a:rPr lang="el-GR" sz="3100" dirty="0" smtClean="0">
                <a:solidFill>
                  <a:schemeClr val="tx2">
                    <a:lumMod val="75000"/>
                  </a:schemeClr>
                </a:solidFill>
              </a:rPr>
            </a:br>
            <a:r>
              <a:rPr lang="en-US" sz="2700" dirty="0" smtClean="0">
                <a:solidFill>
                  <a:schemeClr val="tx2">
                    <a:lumMod val="75000"/>
                  </a:schemeClr>
                </a:solidFill>
              </a:rPr>
              <a:t>A</a:t>
            </a:r>
            <a:r>
              <a:rPr lang="el-GR" sz="2700" dirty="0" err="1" smtClean="0">
                <a:solidFill>
                  <a:schemeClr val="tx2">
                    <a:lumMod val="75000"/>
                  </a:schemeClr>
                </a:solidFill>
              </a:rPr>
              <a:t>υξημένη</a:t>
            </a:r>
            <a:r>
              <a:rPr lang="el-GR" sz="2700" dirty="0" smtClean="0">
                <a:solidFill>
                  <a:schemeClr val="tx2">
                    <a:lumMod val="75000"/>
                  </a:schemeClr>
                </a:solidFill>
              </a:rPr>
              <a:t> </a:t>
            </a:r>
            <a:r>
              <a:rPr lang="el-GR" sz="2700" dirty="0" err="1" smtClean="0">
                <a:solidFill>
                  <a:schemeClr val="tx2">
                    <a:lumMod val="75000"/>
                  </a:schemeClr>
                </a:solidFill>
              </a:rPr>
              <a:t>αποφολίδωση</a:t>
            </a:r>
            <a:r>
              <a:rPr lang="el-GR" sz="2700" dirty="0" smtClean="0">
                <a:solidFill>
                  <a:schemeClr val="tx2">
                    <a:lumMod val="75000"/>
                  </a:schemeClr>
                </a:solidFill>
              </a:rPr>
              <a:t> κυττάρων υψηλόβαθμης κακοήθειας.</a:t>
            </a:r>
          </a:p>
        </p:txBody>
      </p:sp>
      <p:pic>
        <p:nvPicPr>
          <p:cNvPr id="89091" name="Picture 3" descr="9,5 Urothelial Carcinoma-in-situ"/>
          <p:cNvPicPr>
            <a:picLocks noChangeAspect="1" noChangeArrowheads="1"/>
          </p:cNvPicPr>
          <p:nvPr/>
        </p:nvPicPr>
        <p:blipFill>
          <a:blip r:embed="rId2" cstate="print"/>
          <a:srcRect t="3749"/>
          <a:stretch>
            <a:fillRect/>
          </a:stretch>
        </p:blipFill>
        <p:spPr bwMode="auto">
          <a:xfrm>
            <a:off x="642910" y="1814512"/>
            <a:ext cx="8064500" cy="5043488"/>
          </a:xfrm>
          <a:prstGeom prst="rect">
            <a:avLst/>
          </a:prstGeom>
          <a:noFill/>
          <a:ln w="9525">
            <a:noFill/>
            <a:miter lim="800000"/>
            <a:headEnd/>
            <a:tailEnd/>
          </a:ln>
        </p:spPr>
      </p:pic>
      <p:sp>
        <p:nvSpPr>
          <p:cNvPr id="4" name="3 - Βέλος προς τα κάτω"/>
          <p:cNvSpPr/>
          <p:nvPr/>
        </p:nvSpPr>
        <p:spPr>
          <a:xfrm rot="1759953">
            <a:off x="4618582" y="2337251"/>
            <a:ext cx="360040"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89090"/>
                                        </p:tgtEl>
                                        <p:attrNameLst>
                                          <p:attrName>style.visibility</p:attrName>
                                        </p:attrNameLst>
                                      </p:cBhvr>
                                      <p:to>
                                        <p:strVal val="visible"/>
                                      </p:to>
                                    </p:set>
                                    <p:anim calcmode="lin" valueType="num">
                                      <p:cBhvr>
                                        <p:cTn id="14" dur="500" fill="hold"/>
                                        <p:tgtEl>
                                          <p:spTgt spid="89090"/>
                                        </p:tgtEl>
                                        <p:attrNameLst>
                                          <p:attrName>ppt_w</p:attrName>
                                        </p:attrNameLst>
                                      </p:cBhvr>
                                      <p:tavLst>
                                        <p:tav tm="0">
                                          <p:val>
                                            <p:fltVal val="0"/>
                                          </p:val>
                                        </p:tav>
                                        <p:tav tm="100000">
                                          <p:val>
                                            <p:strVal val="#ppt_w"/>
                                          </p:val>
                                        </p:tav>
                                      </p:tavLst>
                                    </p:anim>
                                    <p:anim calcmode="lin" valueType="num">
                                      <p:cBhvr>
                                        <p:cTn id="15" dur="500" fill="hold"/>
                                        <p:tgtEl>
                                          <p:spTgt spid="89090"/>
                                        </p:tgtEl>
                                        <p:attrNameLst>
                                          <p:attrName>ppt_h</p:attrName>
                                        </p:attrNameLst>
                                      </p:cBhvr>
                                      <p:tavLst>
                                        <p:tav tm="0">
                                          <p:val>
                                            <p:fltVal val="0"/>
                                          </p:val>
                                        </p:tav>
                                        <p:tav tm="100000">
                                          <p:val>
                                            <p:strVal val="#ppt_h"/>
                                          </p:val>
                                        </p:tav>
                                      </p:tavLst>
                                    </p:anim>
                                    <p:animEffect transition="in" filter="fade">
                                      <p:cBhvr>
                                        <p:cTn id="16" dur="500"/>
                                        <p:tgtEl>
                                          <p:spTgt spid="890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0" grpId="0"/>
      <p:bldP spid="4"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858218"/>
          </a:xfrm>
        </p:spPr>
        <p:txBody>
          <a:bodyPr>
            <a:noAutofit/>
          </a:bodyPr>
          <a:lstStyle/>
          <a:p>
            <a:r>
              <a:rPr lang="el-GR" sz="2800" dirty="0" smtClean="0"/>
              <a:t>ΧΡΗΣΙΜΟΤΑΤΗ Η </a:t>
            </a:r>
            <a:r>
              <a:rPr lang="el-GR" sz="2800" b="1" dirty="0" smtClean="0"/>
              <a:t>ΚΥΤΤΑΡΟΛΟΓΙΚΗ ΕΞΕΤΑΣΗ ΤΩΝ ΟΥΡΩΝ </a:t>
            </a:r>
            <a:r>
              <a:rPr lang="en-US" sz="2800" b="1" dirty="0" smtClean="0"/>
              <a:t/>
            </a:r>
            <a:br>
              <a:rPr lang="en-US" sz="2800" b="1" dirty="0" smtClean="0"/>
            </a:br>
            <a:r>
              <a:rPr lang="el-GR" sz="2800" dirty="0" smtClean="0"/>
              <a:t>ΣΤΗ ΔΙΑΓΝΩΣΗ ΟΛΩΝ ΤΩΝ ΟΥΡΟΘΗΛΙΑΚΩΝ ΚΑΡΚΙΝΩΜΑΤΩΝ ΥΨΗΛΟΒΑΘΜΗΣ ΚΑΚΟΗΘΕΙΑΣ</a:t>
            </a:r>
            <a:r>
              <a:rPr lang="en-US" sz="2800" dirty="0" smtClean="0"/>
              <a:t>, </a:t>
            </a:r>
            <a:r>
              <a:rPr lang="el-GR" sz="2800" dirty="0" smtClean="0"/>
              <a:t/>
            </a:r>
            <a:br>
              <a:rPr lang="el-GR" sz="2800" dirty="0" smtClean="0"/>
            </a:br>
            <a:r>
              <a:rPr lang="el-GR" sz="2800" dirty="0" smtClean="0"/>
              <a:t>ΚΑΙ ΙΔΙΑΙΤΕΡΑ ΤΟΥ </a:t>
            </a:r>
            <a:r>
              <a:rPr lang="en-US" sz="2800" b="1" dirty="0" smtClean="0"/>
              <a:t>IN SITU</a:t>
            </a:r>
            <a:r>
              <a:rPr lang="el-GR" sz="2800" b="1" dirty="0" smtClean="0"/>
              <a:t>, ΠΟΥ ΜΠΟΡΕΙ, ΩΣ ΕΞΟΡΙΣΜΟΥ </a:t>
            </a:r>
            <a:r>
              <a:rPr lang="el-GR" sz="2800" b="1" spc="300" dirty="0" smtClean="0"/>
              <a:t>ΕΠΙΠΕΔΗ</a:t>
            </a:r>
            <a:r>
              <a:rPr lang="el-GR" sz="2800" b="1" dirty="0" smtClean="0"/>
              <a:t> ΑΛΛΟΙΩΣΗ, ΝΑ ΞΕΦΥΓΕΙ ΣΤΗΝ ΚΥΣΤΕΟΣΚΟΠΗΣΗ.</a:t>
            </a:r>
            <a:r>
              <a:rPr lang="en-US" sz="2800" b="1" dirty="0" smtClean="0"/>
              <a:t> </a:t>
            </a:r>
            <a:endParaRPr lang="el-GR" sz="2800" b="1" dirty="0"/>
          </a:p>
        </p:txBody>
      </p:sp>
      <p:pic>
        <p:nvPicPr>
          <p:cNvPr id="1026" name="Picture 2" descr="C:\Documents and Settings\Administrator\Επιφάνεια εργασίας\slide0735.jpg"/>
          <p:cNvPicPr>
            <a:picLocks noGrp="1" noChangeAspect="1" noChangeArrowheads="1"/>
          </p:cNvPicPr>
          <p:nvPr>
            <p:ph idx="1"/>
          </p:nvPr>
        </p:nvPicPr>
        <p:blipFill>
          <a:blip r:embed="rId2" cstate="print"/>
          <a:srcRect/>
          <a:stretch>
            <a:fillRect/>
          </a:stretch>
        </p:blipFill>
        <p:spPr bwMode="auto">
          <a:xfrm>
            <a:off x="1691680" y="2332037"/>
            <a:ext cx="5657454" cy="4525963"/>
          </a:xfrm>
          <a:prstGeom prst="rect">
            <a:avLst/>
          </a:prstGeom>
          <a:noFill/>
        </p:spPr>
      </p:pic>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006009B"/>
          <p:cNvPicPr>
            <a:picLocks noChangeAspect="1" noChangeArrowheads="1"/>
          </p:cNvPicPr>
          <p:nvPr/>
        </p:nvPicPr>
        <p:blipFill>
          <a:blip r:embed="rId2" cstate="print"/>
          <a:srcRect/>
          <a:stretch>
            <a:fillRect/>
          </a:stretch>
        </p:blipFill>
        <p:spPr bwMode="auto">
          <a:xfrm>
            <a:off x="4859338" y="0"/>
            <a:ext cx="4284662" cy="3233738"/>
          </a:xfrm>
          <a:prstGeom prst="rect">
            <a:avLst/>
          </a:prstGeom>
          <a:noFill/>
          <a:ln w="9525">
            <a:noFill/>
            <a:miter lim="800000"/>
            <a:headEnd/>
            <a:tailEnd/>
          </a:ln>
        </p:spPr>
      </p:pic>
      <p:pic>
        <p:nvPicPr>
          <p:cNvPr id="29699" name="Picture 5" descr="006009A"/>
          <p:cNvPicPr>
            <a:picLocks noChangeAspect="1" noChangeArrowheads="1"/>
          </p:cNvPicPr>
          <p:nvPr/>
        </p:nvPicPr>
        <p:blipFill>
          <a:blip r:embed="rId3" cstate="print"/>
          <a:srcRect/>
          <a:stretch>
            <a:fillRect/>
          </a:stretch>
        </p:blipFill>
        <p:spPr bwMode="auto">
          <a:xfrm>
            <a:off x="0" y="0"/>
            <a:ext cx="4211638" cy="3141663"/>
          </a:xfrm>
          <a:prstGeom prst="rect">
            <a:avLst/>
          </a:prstGeom>
          <a:noFill/>
          <a:ln w="9525">
            <a:noFill/>
            <a:miter lim="800000"/>
            <a:headEnd/>
            <a:tailEnd/>
          </a:ln>
        </p:spPr>
      </p:pic>
      <p:pic>
        <p:nvPicPr>
          <p:cNvPr id="29700" name="Picture 6" descr="006009D"/>
          <p:cNvPicPr>
            <a:picLocks noChangeAspect="1" noChangeArrowheads="1"/>
          </p:cNvPicPr>
          <p:nvPr/>
        </p:nvPicPr>
        <p:blipFill>
          <a:blip r:embed="rId4" cstate="print"/>
          <a:srcRect/>
          <a:stretch>
            <a:fillRect/>
          </a:stretch>
        </p:blipFill>
        <p:spPr bwMode="auto">
          <a:xfrm>
            <a:off x="4932363" y="3716338"/>
            <a:ext cx="4211637" cy="3141662"/>
          </a:xfrm>
          <a:prstGeom prst="rect">
            <a:avLst/>
          </a:prstGeom>
          <a:noFill/>
          <a:ln w="9525">
            <a:noFill/>
            <a:miter lim="800000"/>
            <a:headEnd/>
            <a:tailEnd/>
          </a:ln>
        </p:spPr>
      </p:pic>
      <p:pic>
        <p:nvPicPr>
          <p:cNvPr id="29701" name="Picture 7" descr="006009C"/>
          <p:cNvPicPr>
            <a:picLocks noChangeAspect="1" noChangeArrowheads="1"/>
          </p:cNvPicPr>
          <p:nvPr/>
        </p:nvPicPr>
        <p:blipFill>
          <a:blip r:embed="rId5" cstate="print"/>
          <a:srcRect/>
          <a:stretch>
            <a:fillRect/>
          </a:stretch>
        </p:blipFill>
        <p:spPr bwMode="auto">
          <a:xfrm>
            <a:off x="0" y="3644900"/>
            <a:ext cx="4211638" cy="3213100"/>
          </a:xfrm>
          <a:prstGeom prst="rect">
            <a:avLst/>
          </a:prstGeom>
          <a:noFill/>
          <a:ln w="9525">
            <a:noFill/>
            <a:miter lim="800000"/>
            <a:headEnd/>
            <a:tailEnd/>
          </a:ln>
        </p:spPr>
      </p:pic>
      <p:sp>
        <p:nvSpPr>
          <p:cNvPr id="29702" name="Text Box 11"/>
          <p:cNvSpPr txBox="1">
            <a:spLocks noChangeArrowheads="1"/>
          </p:cNvSpPr>
          <p:nvPr/>
        </p:nvSpPr>
        <p:spPr bwMode="auto">
          <a:xfrm>
            <a:off x="0" y="3140968"/>
            <a:ext cx="9144000" cy="461665"/>
          </a:xfrm>
          <a:prstGeom prst="rect">
            <a:avLst/>
          </a:prstGeom>
          <a:noFill/>
          <a:ln w="9525">
            <a:noFill/>
            <a:miter lim="800000"/>
            <a:headEnd/>
            <a:tailEnd/>
          </a:ln>
        </p:spPr>
        <p:txBody>
          <a:bodyPr wrap="square">
            <a:spAutoFit/>
          </a:bodyPr>
          <a:lstStyle/>
          <a:p>
            <a:pPr algn="ctr"/>
            <a:r>
              <a:rPr lang="en-US" sz="2400" b="1" dirty="0">
                <a:solidFill>
                  <a:schemeClr val="tx2">
                    <a:lumMod val="75000"/>
                  </a:schemeClr>
                </a:solidFill>
              </a:rPr>
              <a:t>In situ </a:t>
            </a:r>
            <a:r>
              <a:rPr lang="el-GR" sz="2400" b="1" dirty="0" smtClean="0">
                <a:solidFill>
                  <a:schemeClr val="tx2">
                    <a:lumMod val="75000"/>
                  </a:schemeClr>
                </a:solidFill>
              </a:rPr>
              <a:t>καρκίνωμα ουροδόχου. </a:t>
            </a:r>
            <a:r>
              <a:rPr lang="el-GR" sz="2000" b="1" dirty="0" smtClean="0">
                <a:solidFill>
                  <a:schemeClr val="tx2">
                    <a:lumMod val="75000"/>
                  </a:schemeClr>
                </a:solidFill>
              </a:rPr>
              <a:t>Παλαιότερα εγχειρητικά παρασκευάσματα.</a:t>
            </a:r>
            <a:endParaRPr lang="el-GR" sz="2000" b="1" dirty="0">
              <a:solidFill>
                <a:schemeClr val="tx2">
                  <a:lumMod val="75000"/>
                </a:schemeClr>
              </a:solidFill>
            </a:endParaRPr>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68313" y="0"/>
            <a:ext cx="8229600" cy="1143000"/>
          </a:xfrm>
        </p:spPr>
        <p:txBody>
          <a:bodyPr>
            <a:normAutofit fontScale="90000"/>
          </a:bodyPr>
          <a:lstStyle/>
          <a:p>
            <a:pPr eaLnBrk="1" hangingPunct="1"/>
            <a:r>
              <a:rPr lang="el-GR" sz="4000" dirty="0" err="1" smtClean="0">
                <a:solidFill>
                  <a:schemeClr val="tx2">
                    <a:lumMod val="75000"/>
                  </a:schemeClr>
                </a:solidFill>
              </a:rPr>
              <a:t>Ουροθηλιακό</a:t>
            </a:r>
            <a:r>
              <a:rPr lang="el-GR" sz="4000" dirty="0" smtClean="0">
                <a:solidFill>
                  <a:schemeClr val="tx2">
                    <a:lumMod val="75000"/>
                  </a:schemeClr>
                </a:solidFill>
              </a:rPr>
              <a:t> καρκίνωμα </a:t>
            </a:r>
            <a:r>
              <a:rPr lang="en-US" sz="4000" dirty="0" smtClean="0">
                <a:solidFill>
                  <a:schemeClr val="tx2">
                    <a:lumMod val="75000"/>
                  </a:schemeClr>
                </a:solidFill>
              </a:rPr>
              <a:t>in situ</a:t>
            </a:r>
            <a:r>
              <a:rPr lang="el-GR" sz="4000" dirty="0" smtClean="0">
                <a:solidFill>
                  <a:schemeClr val="tx2">
                    <a:lumMod val="75000"/>
                  </a:schemeClr>
                </a:solidFill>
              </a:rPr>
              <a:t> σε </a:t>
            </a:r>
            <a:r>
              <a:rPr lang="el-GR" sz="4000" dirty="0" smtClean="0">
                <a:solidFill>
                  <a:schemeClr val="tx2">
                    <a:lumMod val="75000"/>
                  </a:schemeClr>
                </a:solidFill>
                <a:effectLst>
                  <a:outerShdw blurRad="38100" dist="38100" dir="2700000" algn="tl">
                    <a:srgbClr val="000000">
                      <a:alpha val="43137"/>
                    </a:srgbClr>
                  </a:outerShdw>
                </a:effectLst>
              </a:rPr>
              <a:t>φωλεά του </a:t>
            </a:r>
            <a:r>
              <a:rPr lang="en-US" sz="4000" dirty="0" err="1" smtClean="0">
                <a:solidFill>
                  <a:schemeClr val="tx2">
                    <a:lumMod val="75000"/>
                  </a:schemeClr>
                </a:solidFill>
                <a:effectLst>
                  <a:outerShdw blurRad="38100" dist="38100" dir="2700000" algn="tl">
                    <a:srgbClr val="000000">
                      <a:alpha val="43137"/>
                    </a:srgbClr>
                  </a:outerShdw>
                </a:effectLst>
              </a:rPr>
              <a:t>Brunn</a:t>
            </a:r>
            <a:r>
              <a:rPr lang="el-GR" sz="4000" dirty="0" smtClean="0">
                <a:solidFill>
                  <a:schemeClr val="tx2">
                    <a:lumMod val="75000"/>
                  </a:schemeClr>
                </a:solidFill>
                <a:effectLst>
                  <a:outerShdw blurRad="38100" dist="38100" dir="2700000" algn="tl">
                    <a:srgbClr val="000000">
                      <a:alpha val="43137"/>
                    </a:srgbClr>
                  </a:outerShdw>
                </a:effectLst>
              </a:rPr>
              <a:t>.</a:t>
            </a:r>
          </a:p>
        </p:txBody>
      </p:sp>
      <p:pic>
        <p:nvPicPr>
          <p:cNvPr id="88067" name="Picture 3" descr="9,4 Urothelial Carcinoma-in-situ involving Brunns Nests"/>
          <p:cNvPicPr>
            <a:picLocks noChangeAspect="1" noChangeArrowheads="1"/>
          </p:cNvPicPr>
          <p:nvPr/>
        </p:nvPicPr>
        <p:blipFill>
          <a:blip r:embed="rId2" cstate="print"/>
          <a:srcRect t="3749"/>
          <a:stretch>
            <a:fillRect/>
          </a:stretch>
        </p:blipFill>
        <p:spPr bwMode="auto">
          <a:xfrm>
            <a:off x="468313" y="1409700"/>
            <a:ext cx="8207375" cy="5043488"/>
          </a:xfrm>
          <a:prstGeom prst="rect">
            <a:avLst/>
          </a:prstGeom>
          <a:noFill/>
          <a:ln w="9525">
            <a:noFill/>
            <a:miter lim="800000"/>
            <a:headEnd/>
            <a:tailEnd/>
          </a:ln>
        </p:spPr>
      </p:pic>
      <p:sp>
        <p:nvSpPr>
          <p:cNvPr id="4" name="5-Point Star 3"/>
          <p:cNvSpPr/>
          <p:nvPr/>
        </p:nvSpPr>
        <p:spPr>
          <a:xfrm>
            <a:off x="2786050" y="4572008"/>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285875" y="273050"/>
            <a:ext cx="2179638" cy="798513"/>
          </a:xfrm>
        </p:spPr>
        <p:txBody>
          <a:bodyPr>
            <a:normAutofit fontScale="90000"/>
          </a:bodyPr>
          <a:lstStyle/>
          <a:p>
            <a:pPr>
              <a:defRPr/>
            </a:pPr>
            <a:r>
              <a:rPr lang="en-US" sz="5400" dirty="0" smtClean="0">
                <a:solidFill>
                  <a:schemeClr val="tx2">
                    <a:lumMod val="75000"/>
                  </a:schemeClr>
                </a:solidFill>
              </a:rPr>
              <a:t>CIS </a:t>
            </a:r>
            <a:endParaRPr lang="el-GR" sz="5400" dirty="0">
              <a:solidFill>
                <a:schemeClr val="tx2">
                  <a:lumMod val="75000"/>
                </a:schemeClr>
              </a:solidFill>
            </a:endParaRPr>
          </a:p>
        </p:txBody>
      </p:sp>
      <p:sp>
        <p:nvSpPr>
          <p:cNvPr id="4" name="3 - Θέση κειμένου"/>
          <p:cNvSpPr>
            <a:spLocks noGrp="1"/>
          </p:cNvSpPr>
          <p:nvPr>
            <p:ph type="body" sz="half" idx="2"/>
          </p:nvPr>
        </p:nvSpPr>
        <p:spPr>
          <a:xfrm>
            <a:off x="0" y="908050"/>
            <a:ext cx="3643313" cy="5949950"/>
          </a:xfrm>
        </p:spPr>
        <p:txBody>
          <a:bodyPr>
            <a:normAutofit/>
          </a:bodyPr>
          <a:lstStyle/>
          <a:p>
            <a:pPr>
              <a:defRPr/>
            </a:pPr>
            <a:r>
              <a:rPr lang="en-US" sz="2800" b="1" dirty="0" smtClean="0">
                <a:solidFill>
                  <a:schemeClr val="tx2">
                    <a:lumMod val="75000"/>
                  </a:schemeClr>
                </a:solidFill>
              </a:rPr>
              <a:t>CK20</a:t>
            </a:r>
            <a:r>
              <a:rPr lang="en-US" sz="2800" dirty="0" smtClean="0">
                <a:solidFill>
                  <a:schemeClr val="tx2">
                    <a:lumMod val="75000"/>
                  </a:schemeClr>
                </a:solidFill>
              </a:rPr>
              <a:t>: </a:t>
            </a:r>
            <a:r>
              <a:rPr lang="el-GR" sz="2800" dirty="0" smtClean="0">
                <a:solidFill>
                  <a:schemeClr val="tx2">
                    <a:lumMod val="75000"/>
                  </a:schemeClr>
                </a:solidFill>
                <a:effectLst>
                  <a:outerShdw blurRad="38100" dist="38100" dir="2700000" algn="tl">
                    <a:srgbClr val="000000">
                      <a:alpha val="43137"/>
                    </a:srgbClr>
                  </a:outerShdw>
                </a:effectLst>
              </a:rPr>
              <a:t>διάχυτη</a:t>
            </a:r>
            <a:r>
              <a:rPr lang="el-GR" sz="2800" dirty="0" smtClean="0">
                <a:solidFill>
                  <a:schemeClr val="tx2">
                    <a:lumMod val="75000"/>
                  </a:schemeClr>
                </a:solidFill>
              </a:rPr>
              <a:t>, έντονη </a:t>
            </a:r>
            <a:r>
              <a:rPr lang="el-GR" sz="2800" dirty="0" err="1" smtClean="0">
                <a:solidFill>
                  <a:schemeClr val="tx2">
                    <a:lumMod val="75000"/>
                  </a:schemeClr>
                </a:solidFill>
              </a:rPr>
              <a:t>κυτταροπλασματική</a:t>
            </a:r>
            <a:r>
              <a:rPr lang="el-GR" sz="2800" dirty="0" smtClean="0">
                <a:solidFill>
                  <a:schemeClr val="tx2">
                    <a:lumMod val="75000"/>
                  </a:schemeClr>
                </a:solidFill>
              </a:rPr>
              <a:t> χρώση.</a:t>
            </a:r>
          </a:p>
          <a:p>
            <a:pPr>
              <a:defRPr/>
            </a:pPr>
            <a:r>
              <a:rPr lang="en-US" sz="2800" b="1" dirty="0" smtClean="0">
                <a:solidFill>
                  <a:schemeClr val="tx2">
                    <a:lumMod val="75000"/>
                  </a:schemeClr>
                </a:solidFill>
              </a:rPr>
              <a:t>P53</a:t>
            </a:r>
            <a:r>
              <a:rPr lang="en-US" sz="2800" dirty="0" smtClean="0">
                <a:solidFill>
                  <a:schemeClr val="tx2">
                    <a:lumMod val="75000"/>
                  </a:schemeClr>
                </a:solidFill>
              </a:rPr>
              <a:t>: </a:t>
            </a:r>
            <a:r>
              <a:rPr lang="el-GR" sz="2800" dirty="0" smtClean="0">
                <a:solidFill>
                  <a:schemeClr val="tx2">
                    <a:lumMod val="75000"/>
                  </a:schemeClr>
                </a:solidFill>
              </a:rPr>
              <a:t>πιθανώς </a:t>
            </a:r>
            <a:r>
              <a:rPr lang="el-GR" sz="2800" dirty="0" smtClean="0">
                <a:solidFill>
                  <a:schemeClr val="tx2">
                    <a:lumMod val="75000"/>
                  </a:schemeClr>
                </a:solidFill>
                <a:effectLst>
                  <a:outerShdw blurRad="38100" dist="38100" dir="2700000" algn="tl">
                    <a:srgbClr val="000000">
                      <a:alpha val="43137"/>
                    </a:srgbClr>
                  </a:outerShdw>
                </a:effectLst>
              </a:rPr>
              <a:t>διάχυτη</a:t>
            </a:r>
            <a:r>
              <a:rPr lang="el-GR" sz="2800" dirty="0" smtClean="0">
                <a:solidFill>
                  <a:schemeClr val="tx2">
                    <a:lumMod val="75000"/>
                  </a:schemeClr>
                </a:solidFill>
              </a:rPr>
              <a:t> συσσώρευση σε όλο το πάχος του </a:t>
            </a:r>
            <a:r>
              <a:rPr lang="el-GR" sz="2800" dirty="0" err="1" smtClean="0">
                <a:solidFill>
                  <a:schemeClr val="tx2">
                    <a:lumMod val="75000"/>
                  </a:schemeClr>
                </a:solidFill>
              </a:rPr>
              <a:t>ουροθηλίου</a:t>
            </a:r>
            <a:r>
              <a:rPr lang="el-GR" sz="2800" dirty="0" smtClean="0">
                <a:solidFill>
                  <a:schemeClr val="tx2">
                    <a:lumMod val="75000"/>
                  </a:schemeClr>
                </a:solidFill>
              </a:rPr>
              <a:t>.</a:t>
            </a:r>
          </a:p>
          <a:p>
            <a:pPr>
              <a:defRPr/>
            </a:pPr>
            <a:r>
              <a:rPr lang="en-US" sz="2800" b="1" dirty="0" smtClean="0">
                <a:solidFill>
                  <a:schemeClr val="tx2">
                    <a:lumMod val="75000"/>
                  </a:schemeClr>
                </a:solidFill>
              </a:rPr>
              <a:t>CD44</a:t>
            </a:r>
            <a:r>
              <a:rPr lang="en-US" sz="2800" dirty="0" smtClean="0">
                <a:solidFill>
                  <a:schemeClr val="tx2">
                    <a:lumMod val="75000"/>
                  </a:schemeClr>
                </a:solidFill>
              </a:rPr>
              <a:t>: </a:t>
            </a:r>
            <a:r>
              <a:rPr lang="el-GR" sz="2800" dirty="0" smtClean="0">
                <a:solidFill>
                  <a:schemeClr val="tx2">
                    <a:lumMod val="75000"/>
                  </a:schemeClr>
                </a:solidFill>
                <a:effectLst>
                  <a:outerShdw blurRad="38100" dist="38100" dir="2700000" algn="tl">
                    <a:srgbClr val="000000">
                      <a:alpha val="43137"/>
                    </a:srgbClr>
                  </a:outerShdw>
                </a:effectLst>
              </a:rPr>
              <a:t>Περιορισμένη έκφραση </a:t>
            </a:r>
            <a:r>
              <a:rPr lang="el-GR" sz="2800" dirty="0" smtClean="0">
                <a:solidFill>
                  <a:schemeClr val="tx2">
                    <a:lumMod val="75000"/>
                  </a:schemeClr>
                </a:solidFill>
              </a:rPr>
              <a:t>στα υπολειμματικά κύτταρα της βασικής στοιβάδας  ή </a:t>
            </a:r>
            <a:r>
              <a:rPr lang="el-GR" sz="2800" dirty="0" smtClean="0">
                <a:solidFill>
                  <a:schemeClr val="tx2">
                    <a:lumMod val="75000"/>
                  </a:schemeClr>
                </a:solidFill>
                <a:effectLst>
                  <a:outerShdw blurRad="38100" dist="38100" dir="2700000" algn="tl">
                    <a:srgbClr val="000000">
                      <a:alpha val="43137"/>
                    </a:srgbClr>
                  </a:outerShdw>
                </a:effectLst>
              </a:rPr>
              <a:t>αρνητική έκφραση.</a:t>
            </a:r>
            <a:endParaRPr lang="el-GR" sz="2800" dirty="0">
              <a:solidFill>
                <a:schemeClr val="tx2">
                  <a:lumMod val="75000"/>
                </a:schemeClr>
              </a:solidFill>
              <a:effectLst>
                <a:outerShdw blurRad="38100" dist="38100" dir="2700000" algn="tl">
                  <a:srgbClr val="000000">
                    <a:alpha val="43137"/>
                  </a:srgbClr>
                </a:outerShdw>
              </a:effectLst>
            </a:endParaRPr>
          </a:p>
        </p:txBody>
      </p:sp>
      <p:pic>
        <p:nvPicPr>
          <p:cNvPr id="90116" name="Picture 2" descr="http://biocare.net/wp-content/uploads/370ts.jpg"/>
          <p:cNvPicPr>
            <a:picLocks noChangeAspect="1" noChangeArrowheads="1"/>
          </p:cNvPicPr>
          <p:nvPr/>
        </p:nvPicPr>
        <p:blipFill>
          <a:blip r:embed="rId2" cstate="print"/>
          <a:srcRect/>
          <a:stretch>
            <a:fillRect/>
          </a:stretch>
        </p:blipFill>
        <p:spPr bwMode="auto">
          <a:xfrm>
            <a:off x="3571875" y="0"/>
            <a:ext cx="5143500" cy="6858000"/>
          </a:xfrm>
          <a:prstGeom prst="rect">
            <a:avLst/>
          </a:prstGeom>
          <a:noFill/>
          <a:ln w="9525">
            <a:noFill/>
            <a:miter lim="800000"/>
            <a:headEnd/>
            <a:tailEnd/>
          </a:ln>
        </p:spPr>
      </p:pic>
      <p:sp>
        <p:nvSpPr>
          <p:cNvPr id="90117" name="4 - Ορθογώνιο"/>
          <p:cNvSpPr>
            <a:spLocks noChangeArrowheads="1"/>
          </p:cNvSpPr>
          <p:nvPr/>
        </p:nvSpPr>
        <p:spPr bwMode="auto">
          <a:xfrm>
            <a:off x="7667625" y="1357313"/>
            <a:ext cx="1905000" cy="646112"/>
          </a:xfrm>
          <a:prstGeom prst="rect">
            <a:avLst/>
          </a:prstGeom>
          <a:noFill/>
          <a:ln w="9525">
            <a:noFill/>
            <a:miter lim="800000"/>
            <a:headEnd/>
            <a:tailEnd/>
          </a:ln>
        </p:spPr>
        <p:txBody>
          <a:bodyPr>
            <a:spAutoFit/>
          </a:bodyPr>
          <a:lstStyle/>
          <a:p>
            <a:r>
              <a:rPr lang="en-US">
                <a:solidFill>
                  <a:srgbClr val="CC0099"/>
                </a:solidFill>
              </a:rPr>
              <a:t>A</a:t>
            </a:r>
            <a:r>
              <a:rPr lang="el-GR">
                <a:solidFill>
                  <a:srgbClr val="CC0099"/>
                </a:solidFill>
              </a:rPr>
              <a:t>ντιδραστική ατυπία </a:t>
            </a:r>
          </a:p>
        </p:txBody>
      </p:sp>
      <p:sp>
        <p:nvSpPr>
          <p:cNvPr id="6" name="5 - Ορθογώνιο"/>
          <p:cNvSpPr/>
          <p:nvPr/>
        </p:nvSpPr>
        <p:spPr>
          <a:xfrm rot="10800000" flipV="1">
            <a:off x="4335463" y="4656138"/>
            <a:ext cx="665162" cy="369887"/>
          </a:xfrm>
          <a:prstGeom prst="rect">
            <a:avLst/>
          </a:prstGeom>
        </p:spPr>
        <p:txBody>
          <a:bodyPr>
            <a:spAutoFit/>
          </a:bodyPr>
          <a:lstStyle/>
          <a:p>
            <a:pPr>
              <a:defRPr/>
            </a:pPr>
            <a:r>
              <a:rPr lang="en-US" b="1" dirty="0">
                <a:effectLst>
                  <a:outerShdw blurRad="38100" dist="38100" dir="2700000" algn="tl">
                    <a:srgbClr val="000000">
                      <a:alpha val="43137"/>
                    </a:srgbClr>
                  </a:outerShdw>
                </a:effectLst>
              </a:rPr>
              <a:t>CIS</a:t>
            </a:r>
            <a:endParaRPr lang="el-GR" b="1" dirty="0">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196752"/>
          </a:xfrm>
        </p:spPr>
        <p:txBody>
          <a:bodyPr>
            <a:normAutofit fontScale="90000"/>
          </a:bodyPr>
          <a:lstStyle/>
          <a:p>
            <a:r>
              <a:rPr lang="el-GR" dirty="0" err="1" smtClean="0"/>
              <a:t>Ανοσοφαινότυπος</a:t>
            </a:r>
            <a:r>
              <a:rPr lang="el-GR" dirty="0" smtClean="0"/>
              <a:t> </a:t>
            </a:r>
            <a:r>
              <a:rPr lang="en-US" b="1" dirty="0" smtClean="0">
                <a:effectLst>
                  <a:outerShdw blurRad="38100" dist="38100" dir="2700000" algn="tl">
                    <a:srgbClr val="000000">
                      <a:alpha val="43137"/>
                    </a:srgbClr>
                  </a:outerShdw>
                </a:effectLst>
              </a:rPr>
              <a:t>in situ </a:t>
            </a:r>
            <a:r>
              <a:rPr lang="el-GR" dirty="0" err="1" smtClean="0"/>
              <a:t>ουροθηλιακού</a:t>
            </a:r>
            <a:r>
              <a:rPr lang="el-GR" dirty="0" smtClean="0"/>
              <a:t>  καρκινώματος</a:t>
            </a:r>
            <a:endParaRPr lang="el-GR" dirty="0"/>
          </a:p>
        </p:txBody>
      </p:sp>
      <p:pic>
        <p:nvPicPr>
          <p:cNvPr id="1026" name="Picture 2" descr="D:\SCANS\2011-06-07 9c\9c 001.jpg"/>
          <p:cNvPicPr>
            <a:picLocks noChangeAspect="1" noChangeArrowheads="1"/>
          </p:cNvPicPr>
          <p:nvPr/>
        </p:nvPicPr>
        <p:blipFill>
          <a:blip r:embed="rId2" cstate="print"/>
          <a:srcRect/>
          <a:stretch>
            <a:fillRect/>
          </a:stretch>
        </p:blipFill>
        <p:spPr bwMode="auto">
          <a:xfrm rot="10800000">
            <a:off x="1619672" y="1196752"/>
            <a:ext cx="5328340" cy="5661248"/>
          </a:xfrm>
          <a:prstGeom prst="rect">
            <a:avLst/>
          </a:prstGeom>
          <a:noFill/>
        </p:spPr>
      </p:pic>
      <p:sp>
        <p:nvSpPr>
          <p:cNvPr id="5" name="4 - Ορθογώνιο"/>
          <p:cNvSpPr/>
          <p:nvPr/>
        </p:nvSpPr>
        <p:spPr>
          <a:xfrm>
            <a:off x="3347865" y="3244334"/>
            <a:ext cx="1555316" cy="369332"/>
          </a:xfrm>
          <a:prstGeom prst="rect">
            <a:avLst/>
          </a:prstGeom>
        </p:spPr>
        <p:txBody>
          <a:bodyPr wrap="square">
            <a:spAutoFit/>
          </a:bodyPr>
          <a:lstStyle/>
          <a:p>
            <a:r>
              <a:rPr lang="en-US" dirty="0" smtClean="0"/>
              <a:t>CK20</a:t>
            </a:r>
            <a:endParaRPr lang="el-GR" dirty="0"/>
          </a:p>
        </p:txBody>
      </p:sp>
      <p:sp>
        <p:nvSpPr>
          <p:cNvPr id="6" name="5 - Ορθογώνιο"/>
          <p:cNvSpPr/>
          <p:nvPr/>
        </p:nvSpPr>
        <p:spPr>
          <a:xfrm>
            <a:off x="4644008" y="3244334"/>
            <a:ext cx="864096" cy="369332"/>
          </a:xfrm>
          <a:prstGeom prst="rect">
            <a:avLst/>
          </a:prstGeom>
        </p:spPr>
        <p:txBody>
          <a:bodyPr wrap="square">
            <a:spAutoFit/>
          </a:bodyPr>
          <a:lstStyle/>
          <a:p>
            <a:r>
              <a:rPr lang="en-US" dirty="0" smtClean="0"/>
              <a:t>CK20</a:t>
            </a:r>
            <a:endParaRPr lang="el-GR" dirty="0"/>
          </a:p>
        </p:txBody>
      </p:sp>
      <p:sp>
        <p:nvSpPr>
          <p:cNvPr id="8" name="7 - Ορθογώνιο"/>
          <p:cNvSpPr/>
          <p:nvPr/>
        </p:nvSpPr>
        <p:spPr>
          <a:xfrm>
            <a:off x="3563888" y="4221088"/>
            <a:ext cx="1350513" cy="369332"/>
          </a:xfrm>
          <a:prstGeom prst="rect">
            <a:avLst/>
          </a:prstGeom>
        </p:spPr>
        <p:txBody>
          <a:bodyPr wrap="square">
            <a:spAutoFit/>
          </a:bodyPr>
          <a:lstStyle/>
          <a:p>
            <a:r>
              <a:rPr lang="en-US" dirty="0" smtClean="0"/>
              <a:t>CD44</a:t>
            </a:r>
            <a:endParaRPr lang="el-GR" dirty="0"/>
          </a:p>
        </p:txBody>
      </p:sp>
      <p:sp>
        <p:nvSpPr>
          <p:cNvPr id="9" name="8 - Ορθογώνιο"/>
          <p:cNvSpPr/>
          <p:nvPr/>
        </p:nvSpPr>
        <p:spPr>
          <a:xfrm>
            <a:off x="5076056" y="4365104"/>
            <a:ext cx="1152128" cy="369332"/>
          </a:xfrm>
          <a:prstGeom prst="rect">
            <a:avLst/>
          </a:prstGeom>
        </p:spPr>
        <p:txBody>
          <a:bodyPr wrap="square">
            <a:spAutoFit/>
          </a:bodyPr>
          <a:lstStyle/>
          <a:p>
            <a:r>
              <a:rPr lang="en-US" b="1" dirty="0" smtClean="0"/>
              <a:t>p53</a:t>
            </a:r>
            <a:endParaRPr lang="el-GR" b="1" dirty="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err="1" smtClean="0">
                <a:solidFill>
                  <a:schemeClr val="accent1">
                    <a:lumMod val="50000"/>
                  </a:schemeClr>
                </a:solidFill>
                <a:effectLst>
                  <a:outerShdw blurRad="38100" dist="38100" dir="2700000" algn="tl">
                    <a:srgbClr val="000000">
                      <a:alpha val="43137"/>
                    </a:srgbClr>
                  </a:outerShdw>
                </a:effectLst>
              </a:rPr>
              <a:t>Θηλώδες</a:t>
            </a:r>
            <a:r>
              <a:rPr lang="el-GR" b="1" dirty="0" smtClean="0">
                <a:solidFill>
                  <a:schemeClr val="accent1">
                    <a:lumMod val="50000"/>
                  </a:schemeClr>
                </a:solidFill>
                <a:effectLst>
                  <a:outerShdw blurRad="38100" dist="38100" dir="2700000" algn="tl">
                    <a:srgbClr val="000000">
                      <a:alpha val="43137"/>
                    </a:srgbClr>
                  </a:outerShdw>
                </a:effectLst>
              </a:rPr>
              <a:t> </a:t>
            </a:r>
            <a:r>
              <a:rPr lang="el-GR" b="1" dirty="0" smtClean="0">
                <a:effectLst>
                  <a:outerShdw blurRad="38100" dist="38100" dir="2700000" algn="tl">
                    <a:srgbClr val="000000">
                      <a:alpha val="43137"/>
                    </a:srgbClr>
                  </a:outerShdw>
                </a:effectLst>
              </a:rPr>
              <a:t> </a:t>
            </a:r>
            <a:r>
              <a:rPr lang="el-GR" b="1" dirty="0" err="1" smtClean="0">
                <a:solidFill>
                  <a:schemeClr val="accent1">
                    <a:lumMod val="75000"/>
                  </a:schemeClr>
                </a:solidFill>
              </a:rPr>
              <a:t>νεφρογενές</a:t>
            </a:r>
            <a:r>
              <a:rPr lang="el-GR" b="1" dirty="0" smtClean="0">
                <a:solidFill>
                  <a:schemeClr val="accent1">
                    <a:lumMod val="75000"/>
                  </a:schemeClr>
                </a:solidFill>
              </a:rPr>
              <a:t> αδένωμα</a:t>
            </a:r>
            <a:endParaRPr lang="el-GR" b="1" dirty="0">
              <a:solidFill>
                <a:schemeClr val="accent1">
                  <a:lumMod val="75000"/>
                </a:schemeClr>
              </a:solidFill>
            </a:endParaRPr>
          </a:p>
        </p:txBody>
      </p:sp>
      <p:pic>
        <p:nvPicPr>
          <p:cNvPr id="99330" name="Picture 2" descr="http://www.expertconsultbook.com/expertconsult/b/bbmapAsset?appID=NGE&amp;isbn=978-0-323-01970-5&amp;eid=4-u1.0-B978-0-323-01970-5..50007-5..gr22&amp;assetType=full"/>
          <p:cNvPicPr>
            <a:picLocks noChangeAspect="1" noChangeArrowheads="1"/>
          </p:cNvPicPr>
          <p:nvPr/>
        </p:nvPicPr>
        <p:blipFill>
          <a:blip r:embed="rId2" cstate="print"/>
          <a:srcRect/>
          <a:stretch>
            <a:fillRect/>
          </a:stretch>
        </p:blipFill>
        <p:spPr bwMode="auto">
          <a:xfrm>
            <a:off x="0" y="1371598"/>
            <a:ext cx="9144000" cy="5486402"/>
          </a:xfrm>
          <a:prstGeom prst="rect">
            <a:avLst/>
          </a:prstGeom>
          <a:noFill/>
        </p:spPr>
      </p:pic>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0" y="0"/>
            <a:ext cx="9144000" cy="1143000"/>
          </a:xfrm>
        </p:spPr>
        <p:txBody>
          <a:bodyPr>
            <a:noAutofit/>
          </a:bodyPr>
          <a:lstStyle/>
          <a:p>
            <a:pPr eaLnBrk="1" hangingPunct="1"/>
            <a:r>
              <a:rPr lang="el-GR" sz="2800" dirty="0" err="1" smtClean="0">
                <a:solidFill>
                  <a:schemeClr val="tx2">
                    <a:lumMod val="75000"/>
                  </a:schemeClr>
                </a:solidFill>
              </a:rPr>
              <a:t>Ουροθηλιακό</a:t>
            </a:r>
            <a:r>
              <a:rPr lang="el-GR" sz="2800" dirty="0" smtClean="0">
                <a:solidFill>
                  <a:schemeClr val="tx2">
                    <a:lumMod val="75000"/>
                  </a:schemeClr>
                </a:solidFill>
              </a:rPr>
              <a:t> καρκίνωμα </a:t>
            </a:r>
            <a:r>
              <a:rPr lang="en-US" sz="2800" dirty="0" smtClean="0">
                <a:solidFill>
                  <a:schemeClr val="tx2">
                    <a:lumMod val="75000"/>
                  </a:schemeClr>
                </a:solidFill>
              </a:rPr>
              <a:t>in situ </a:t>
            </a:r>
            <a:r>
              <a:rPr lang="el-GR" sz="2800" dirty="0" smtClean="0">
                <a:solidFill>
                  <a:schemeClr val="tx2">
                    <a:lumMod val="75000"/>
                  </a:schemeClr>
                </a:solidFill>
              </a:rPr>
              <a:t/>
            </a:r>
            <a:br>
              <a:rPr lang="el-GR" sz="2800" dirty="0" smtClean="0">
                <a:solidFill>
                  <a:schemeClr val="tx2">
                    <a:lumMod val="75000"/>
                  </a:schemeClr>
                </a:solidFill>
              </a:rPr>
            </a:br>
            <a:r>
              <a:rPr lang="el-GR" sz="2800" dirty="0" smtClean="0">
                <a:solidFill>
                  <a:schemeClr val="tx2">
                    <a:lumMod val="75000"/>
                  </a:schemeClr>
                </a:solidFill>
              </a:rPr>
              <a:t>του τύπου της «</a:t>
            </a:r>
            <a:r>
              <a:rPr lang="el-GR" sz="2800" dirty="0" err="1" smtClean="0">
                <a:solidFill>
                  <a:schemeClr val="tx2">
                    <a:lumMod val="75000"/>
                  </a:schemeClr>
                </a:solidFill>
              </a:rPr>
              <a:t>απογυμνωτικής</a:t>
            </a:r>
            <a:r>
              <a:rPr lang="el-GR" sz="2800" dirty="0" smtClean="0">
                <a:solidFill>
                  <a:schemeClr val="tx2">
                    <a:lumMod val="75000"/>
                  </a:schemeClr>
                </a:solidFill>
              </a:rPr>
              <a:t> κυστίτιδας». </a:t>
            </a:r>
            <a:br>
              <a:rPr lang="el-GR" sz="2800" dirty="0" smtClean="0">
                <a:solidFill>
                  <a:schemeClr val="tx2">
                    <a:lumMod val="75000"/>
                  </a:schemeClr>
                </a:solidFill>
              </a:rPr>
            </a:br>
            <a:r>
              <a:rPr lang="el-GR" sz="2800" dirty="0" smtClean="0">
                <a:solidFill>
                  <a:schemeClr val="tx2">
                    <a:lumMod val="75000"/>
                  </a:schemeClr>
                </a:solidFill>
              </a:rPr>
              <a:t>Χρησιμότατη η κυτταρολογική εξέταση των ούρων.</a:t>
            </a:r>
          </a:p>
        </p:txBody>
      </p:sp>
      <p:pic>
        <p:nvPicPr>
          <p:cNvPr id="91139" name="Picture 3" descr="9,7 Urothelial Carcinoma-in-situ - Denuding Cystitis"/>
          <p:cNvPicPr>
            <a:picLocks noChangeAspect="1" noChangeArrowheads="1"/>
          </p:cNvPicPr>
          <p:nvPr/>
        </p:nvPicPr>
        <p:blipFill>
          <a:blip r:embed="rId2" cstate="print"/>
          <a:srcRect t="3749"/>
          <a:stretch>
            <a:fillRect/>
          </a:stretch>
        </p:blipFill>
        <p:spPr bwMode="auto">
          <a:xfrm>
            <a:off x="468313" y="1268413"/>
            <a:ext cx="8280400" cy="52562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68313" y="0"/>
            <a:ext cx="8229600" cy="1143000"/>
          </a:xfrm>
        </p:spPr>
        <p:txBody>
          <a:bodyPr>
            <a:normAutofit fontScale="90000"/>
          </a:bodyPr>
          <a:lstStyle/>
          <a:p>
            <a:pPr eaLnBrk="1" hangingPunct="1"/>
            <a:r>
              <a:rPr lang="el-GR" b="1" dirty="0" err="1" smtClean="0">
                <a:solidFill>
                  <a:schemeClr val="accent1">
                    <a:lumMod val="50000"/>
                  </a:schemeClr>
                </a:solidFill>
              </a:rPr>
              <a:t>Ουροθηλιακό</a:t>
            </a:r>
            <a:r>
              <a:rPr lang="el-GR" b="1" dirty="0" smtClean="0">
                <a:solidFill>
                  <a:schemeClr val="accent1">
                    <a:lumMod val="50000"/>
                  </a:schemeClr>
                </a:solidFill>
              </a:rPr>
              <a:t> καρκίνωμα </a:t>
            </a:r>
            <a:r>
              <a:rPr lang="en-US" b="1" dirty="0" smtClean="0">
                <a:solidFill>
                  <a:schemeClr val="accent1">
                    <a:lumMod val="50000"/>
                  </a:schemeClr>
                </a:solidFill>
                <a:effectLst>
                  <a:outerShdw blurRad="38100" dist="38100" dir="2700000" algn="tl">
                    <a:srgbClr val="000000">
                      <a:alpha val="43137"/>
                    </a:srgbClr>
                  </a:outerShdw>
                </a:effectLst>
              </a:rPr>
              <a:t>in situ</a:t>
            </a:r>
            <a:r>
              <a:rPr lang="el-GR" b="1" dirty="0" smtClean="0">
                <a:solidFill>
                  <a:schemeClr val="accent1">
                    <a:lumMod val="50000"/>
                  </a:schemeClr>
                </a:solidFill>
                <a:effectLst>
                  <a:outerShdw blurRad="38100" dist="38100" dir="2700000" algn="tl">
                    <a:srgbClr val="000000">
                      <a:alpha val="43137"/>
                    </a:srgbClr>
                  </a:outerShdw>
                </a:effectLst>
              </a:rPr>
              <a:t> ή </a:t>
            </a:r>
            <a:r>
              <a:rPr lang="el-GR" b="1" dirty="0" smtClean="0">
                <a:solidFill>
                  <a:schemeClr val="accent1">
                    <a:lumMod val="50000"/>
                  </a:schemeClr>
                </a:solidFill>
                <a:effectLst>
                  <a:outerShdw blurRad="38100" dist="38100" dir="2700000" algn="tl">
                    <a:srgbClr val="000000">
                      <a:alpha val="43137"/>
                    </a:srgbClr>
                  </a:outerShdw>
                </a:effectLst>
              </a:rPr>
              <a:t>δυσπλασία</a:t>
            </a:r>
            <a:r>
              <a:rPr lang="en-US" b="1" dirty="0" smtClean="0">
                <a:solidFill>
                  <a:schemeClr val="accent1">
                    <a:lumMod val="50000"/>
                  </a:schemeClr>
                </a:solidFill>
                <a:effectLst>
                  <a:outerShdw blurRad="38100" dist="38100" dir="2700000" algn="tl">
                    <a:srgbClr val="000000">
                      <a:alpha val="43137"/>
                    </a:srgbClr>
                  </a:outerShdw>
                </a:effectLst>
              </a:rPr>
              <a:t>;</a:t>
            </a:r>
            <a:r>
              <a:rPr lang="el-GR" b="1" dirty="0" smtClean="0">
                <a:solidFill>
                  <a:schemeClr val="accent1">
                    <a:lumMod val="50000"/>
                  </a:schemeClr>
                </a:solidFill>
                <a:effectLst>
                  <a:outerShdw blurRad="38100" dist="38100" dir="2700000" algn="tl">
                    <a:srgbClr val="000000">
                      <a:alpha val="43137"/>
                    </a:srgbClr>
                  </a:outerShdw>
                </a:effectLst>
              </a:rPr>
              <a:t> Οριακή περίπτωση.</a:t>
            </a:r>
          </a:p>
        </p:txBody>
      </p:sp>
      <p:pic>
        <p:nvPicPr>
          <p:cNvPr id="52227" name="Picture 3" descr="9,1 Urothelial Carcinoma-in-situ"/>
          <p:cNvPicPr>
            <a:picLocks noChangeAspect="1" noChangeArrowheads="1"/>
          </p:cNvPicPr>
          <p:nvPr/>
        </p:nvPicPr>
        <p:blipFill>
          <a:blip r:embed="rId2" cstate="print"/>
          <a:srcRect t="7500"/>
          <a:stretch>
            <a:fillRect/>
          </a:stretch>
        </p:blipFill>
        <p:spPr bwMode="auto">
          <a:xfrm>
            <a:off x="395288" y="1487488"/>
            <a:ext cx="8353425" cy="48942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3"/>
          <p:cNvSpPr>
            <a:spLocks noGrp="1"/>
          </p:cNvSpPr>
          <p:nvPr>
            <p:ph type="body" idx="1"/>
          </p:nvPr>
        </p:nvSpPr>
        <p:spPr>
          <a:xfrm>
            <a:off x="468313" y="1844675"/>
            <a:ext cx="8229600" cy="4525963"/>
          </a:xfrm>
        </p:spPr>
        <p:txBody>
          <a:bodyPr>
            <a:normAutofit fontScale="85000" lnSpcReduction="10000"/>
          </a:bodyPr>
          <a:lstStyle/>
          <a:p>
            <a:pPr>
              <a:buClr>
                <a:srgbClr val="FFFF00"/>
              </a:buClr>
              <a:buSzPct val="150000"/>
              <a:buFontTx/>
              <a:buChar char="•"/>
            </a:pPr>
            <a:r>
              <a:rPr lang="el-GR" b="1" dirty="0" smtClean="0">
                <a:solidFill>
                  <a:schemeClr val="tx2">
                    <a:lumMod val="75000"/>
                  </a:schemeClr>
                </a:solidFill>
              </a:rPr>
              <a:t>Είναι ο 7</a:t>
            </a:r>
            <a:r>
              <a:rPr lang="el-GR" b="1" baseline="30000" dirty="0" smtClean="0">
                <a:solidFill>
                  <a:schemeClr val="tx2">
                    <a:lumMod val="75000"/>
                  </a:schemeClr>
                </a:solidFill>
              </a:rPr>
              <a:t>ος</a:t>
            </a:r>
            <a:r>
              <a:rPr lang="el-GR" b="1" dirty="0" smtClean="0">
                <a:solidFill>
                  <a:schemeClr val="tx2">
                    <a:lumMod val="75000"/>
                  </a:schemeClr>
                </a:solidFill>
              </a:rPr>
              <a:t> πιο συχνός καρκίνος παγκοσμίως.</a:t>
            </a:r>
            <a:endParaRPr lang="en-US" b="1" dirty="0" smtClean="0">
              <a:solidFill>
                <a:schemeClr val="tx2">
                  <a:lumMod val="75000"/>
                </a:schemeClr>
              </a:solidFill>
            </a:endParaRPr>
          </a:p>
          <a:p>
            <a:pPr>
              <a:buClr>
                <a:srgbClr val="FFFF00"/>
              </a:buClr>
              <a:buSzPct val="150000"/>
              <a:buFontTx/>
              <a:buChar char="•"/>
            </a:pPr>
            <a:r>
              <a:rPr lang="el-GR" b="1" dirty="0" smtClean="0">
                <a:solidFill>
                  <a:schemeClr val="tx2">
                    <a:lumMod val="75000"/>
                  </a:schemeClr>
                </a:solidFill>
              </a:rPr>
              <a:t>Η </a:t>
            </a:r>
            <a:r>
              <a:rPr lang="el-GR" b="1" dirty="0" err="1" smtClean="0">
                <a:solidFill>
                  <a:schemeClr val="tx2">
                    <a:lumMod val="75000"/>
                  </a:schemeClr>
                </a:solidFill>
              </a:rPr>
              <a:t>αιτιοπαθογένεια</a:t>
            </a:r>
            <a:r>
              <a:rPr lang="el-GR" b="1" dirty="0" smtClean="0">
                <a:solidFill>
                  <a:schemeClr val="tx2">
                    <a:lumMod val="75000"/>
                  </a:schemeClr>
                </a:solidFill>
              </a:rPr>
              <a:t> σχετίζεται με διάφορους εξωγενείς παράγοντες (π.χ. χημικές ουσίες, κάπνισμα).</a:t>
            </a:r>
          </a:p>
          <a:p>
            <a:pPr>
              <a:buClr>
                <a:srgbClr val="FFFF00"/>
              </a:buClr>
              <a:buSzPct val="150000"/>
              <a:buFontTx/>
              <a:buChar char="•"/>
            </a:pPr>
            <a:r>
              <a:rPr lang="el-GR" b="1" dirty="0" smtClean="0">
                <a:solidFill>
                  <a:schemeClr val="tx2">
                    <a:lumMod val="75000"/>
                  </a:schemeClr>
                </a:solidFill>
              </a:rPr>
              <a:t>Τα  πρωτοπαθή καρκινώματα της ουροδόχου κύστης διακρίνονται στα </a:t>
            </a:r>
            <a:r>
              <a:rPr lang="el-GR" b="1" dirty="0" err="1" smtClean="0">
                <a:solidFill>
                  <a:schemeClr val="tx2">
                    <a:lumMod val="75000"/>
                  </a:schemeClr>
                </a:solidFill>
              </a:rPr>
              <a:t>ουροθηλιακά</a:t>
            </a:r>
            <a:r>
              <a:rPr lang="el-GR" b="1" dirty="0" smtClean="0">
                <a:solidFill>
                  <a:schemeClr val="tx2">
                    <a:lumMod val="75000"/>
                  </a:schemeClr>
                </a:solidFill>
              </a:rPr>
              <a:t>  και στα κατά πολύ σπανιότερα (γνήσια) </a:t>
            </a:r>
            <a:r>
              <a:rPr lang="el-GR" b="1" dirty="0" err="1" smtClean="0">
                <a:solidFill>
                  <a:schemeClr val="tx2">
                    <a:lumMod val="75000"/>
                  </a:schemeClr>
                </a:solidFill>
              </a:rPr>
              <a:t>ακανθοκυτταρικά</a:t>
            </a:r>
            <a:r>
              <a:rPr lang="el-GR" b="1" dirty="0" smtClean="0">
                <a:solidFill>
                  <a:schemeClr val="tx2">
                    <a:lumMod val="75000"/>
                  </a:schemeClr>
                </a:solidFill>
              </a:rPr>
              <a:t>  και (γνήσια) </a:t>
            </a:r>
            <a:r>
              <a:rPr lang="el-GR" b="1" dirty="0" err="1" smtClean="0">
                <a:solidFill>
                  <a:schemeClr val="tx2">
                    <a:lumMod val="75000"/>
                  </a:schemeClr>
                </a:solidFill>
              </a:rPr>
              <a:t>αδενοκαρκινώματα</a:t>
            </a:r>
            <a:r>
              <a:rPr lang="el-GR" b="1" dirty="0" smtClean="0">
                <a:solidFill>
                  <a:schemeClr val="tx2">
                    <a:lumMod val="75000"/>
                  </a:schemeClr>
                </a:solidFill>
              </a:rPr>
              <a:t>, τα οποία πρέπει να διακρίνονται από τα </a:t>
            </a:r>
            <a:r>
              <a:rPr lang="el-GR" b="1" spc="600" dirty="0" err="1" smtClean="0">
                <a:solidFill>
                  <a:schemeClr val="tx2">
                    <a:lumMod val="75000"/>
                  </a:schemeClr>
                </a:solidFill>
                <a:effectLst>
                  <a:outerShdw blurRad="38100" dist="38100" dir="2700000" algn="tl">
                    <a:srgbClr val="000000">
                      <a:alpha val="43137"/>
                    </a:srgbClr>
                  </a:outerShdw>
                </a:effectLst>
              </a:rPr>
              <a:t>ουροθηλιακά</a:t>
            </a:r>
            <a:r>
              <a:rPr lang="el-GR" b="1" dirty="0" smtClean="0">
                <a:solidFill>
                  <a:schemeClr val="tx2">
                    <a:lumMod val="75000"/>
                  </a:schemeClr>
                </a:solidFill>
                <a:effectLst>
                  <a:outerShdw blurRad="38100" dist="38100" dir="2700000" algn="tl">
                    <a:srgbClr val="000000">
                      <a:alpha val="43137"/>
                    </a:srgbClr>
                  </a:outerShdw>
                </a:effectLst>
              </a:rPr>
              <a:t> καρκινώματα  με ακανθώδη (πλακώδη) ή αδενική διαφοροποίηση</a:t>
            </a:r>
            <a:r>
              <a:rPr lang="el-GR" b="1" dirty="0" smtClean="0">
                <a:solidFill>
                  <a:schemeClr val="tx2">
                    <a:lumMod val="75000"/>
                  </a:schemeClr>
                </a:solidFill>
              </a:rPr>
              <a:t>, αντίστοιχα.</a:t>
            </a:r>
          </a:p>
        </p:txBody>
      </p:sp>
      <p:sp>
        <p:nvSpPr>
          <p:cNvPr id="199684" name="Rectangle 4"/>
          <p:cNvSpPr>
            <a:spLocks noGrp="1"/>
          </p:cNvSpPr>
          <p:nvPr>
            <p:ph type="title"/>
          </p:nvPr>
        </p:nvSpPr>
        <p:spPr>
          <a:xfrm>
            <a:off x="-323850" y="274638"/>
            <a:ext cx="9720263" cy="1143000"/>
          </a:xfrm>
          <a:gradFill rotWithShape="1">
            <a:gsLst>
              <a:gs pos="0">
                <a:srgbClr val="0099FF"/>
              </a:gs>
              <a:gs pos="100000">
                <a:srgbClr val="00FFFF"/>
              </a:gs>
            </a:gsLst>
            <a:lin ang="5400000" scaled="1"/>
          </a:gradFill>
          <a:ln w="50800">
            <a:solidFill>
              <a:srgbClr val="FF3300"/>
            </a:solidFill>
          </a:ln>
        </p:spPr>
        <p:txBody>
          <a:bodyPr>
            <a:normAutofit fontScale="90000"/>
          </a:bodyPr>
          <a:lstStyle/>
          <a:p>
            <a:pPr>
              <a:defRPr/>
            </a:pPr>
            <a:r>
              <a:rPr lang="el-GR" b="1" dirty="0" smtClean="0">
                <a:solidFill>
                  <a:srgbClr val="FFFF00"/>
                </a:solidFill>
                <a:effectLst>
                  <a:outerShdw blurRad="38100" dist="38100" dir="2700000" algn="tl">
                    <a:srgbClr val="000000"/>
                  </a:outerShdw>
                </a:effectLst>
              </a:rPr>
              <a:t>ΣΥΝΟΨΗ – ΚΟΜΒΙΚΑ ΣΗΜΕΙΑ</a:t>
            </a:r>
            <a:br>
              <a:rPr lang="el-GR" b="1" dirty="0" smtClean="0">
                <a:solidFill>
                  <a:srgbClr val="FFFF00"/>
                </a:solidFill>
                <a:effectLst>
                  <a:outerShdw blurRad="38100" dist="38100" dir="2700000" algn="tl">
                    <a:srgbClr val="000000"/>
                  </a:outerShdw>
                </a:effectLst>
              </a:rPr>
            </a:br>
            <a:r>
              <a:rPr lang="el-GR" b="1" dirty="0" smtClean="0">
                <a:solidFill>
                  <a:srgbClr val="FFFF00"/>
                </a:solidFill>
                <a:effectLst>
                  <a:outerShdw blurRad="38100" dist="38100" dir="2700000" algn="tl">
                    <a:srgbClr val="000000"/>
                  </a:outerShdw>
                </a:effectLst>
              </a:rPr>
              <a:t>ΓΙΑ  ΤΟΝ ΟΥΡΟΘΗΛΙΑΚΟ ΚΑΡΚΙΝΟ </a:t>
            </a:r>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3"/>
          <p:cNvSpPr>
            <a:spLocks noGrp="1"/>
          </p:cNvSpPr>
          <p:nvPr>
            <p:ph type="body" idx="1"/>
          </p:nvPr>
        </p:nvSpPr>
        <p:spPr>
          <a:xfrm>
            <a:off x="0" y="0"/>
            <a:ext cx="9144000" cy="6515100"/>
          </a:xfrm>
        </p:spPr>
        <p:txBody>
          <a:bodyPr>
            <a:normAutofit/>
          </a:bodyPr>
          <a:lstStyle/>
          <a:p>
            <a:pPr>
              <a:buClr>
                <a:srgbClr val="FFFF00"/>
              </a:buClr>
              <a:buSzPct val="150000"/>
              <a:buFontTx/>
              <a:buChar char="•"/>
            </a:pPr>
            <a:r>
              <a:rPr lang="el-GR" sz="2400" b="1" dirty="0" smtClean="0">
                <a:solidFill>
                  <a:schemeClr val="tx2">
                    <a:lumMod val="75000"/>
                  </a:schemeClr>
                </a:solidFill>
              </a:rPr>
              <a:t>Τα </a:t>
            </a:r>
            <a:r>
              <a:rPr lang="el-GR" sz="2400" b="1" dirty="0" err="1" smtClean="0">
                <a:solidFill>
                  <a:schemeClr val="tx2">
                    <a:lumMod val="75000"/>
                  </a:schemeClr>
                </a:solidFill>
              </a:rPr>
              <a:t>ουροθηλιακά</a:t>
            </a:r>
            <a:r>
              <a:rPr lang="el-GR" sz="2400" b="1" dirty="0" smtClean="0">
                <a:solidFill>
                  <a:schemeClr val="tx2">
                    <a:lumMod val="75000"/>
                  </a:schemeClr>
                </a:solidFill>
              </a:rPr>
              <a:t> καρκινώματα διακρίνονται </a:t>
            </a:r>
            <a:r>
              <a:rPr lang="el-GR" sz="2400" b="1" spc="600" dirty="0" smtClean="0">
                <a:solidFill>
                  <a:schemeClr val="tx2">
                    <a:lumMod val="75000"/>
                  </a:schemeClr>
                </a:solidFill>
                <a:effectLst>
                  <a:outerShdw blurRad="38100" dist="38100" dir="2700000" algn="tl">
                    <a:srgbClr val="000000">
                      <a:alpha val="43137"/>
                    </a:srgbClr>
                  </a:outerShdw>
                </a:effectLst>
              </a:rPr>
              <a:t>κλινικώς</a:t>
            </a:r>
            <a:r>
              <a:rPr lang="el-GR" sz="2400" b="1" dirty="0" smtClean="0">
                <a:solidFill>
                  <a:schemeClr val="tx2">
                    <a:lumMod val="75000"/>
                  </a:schemeClr>
                </a:solidFill>
              </a:rPr>
              <a:t> σε επιφανειακά  (</a:t>
            </a:r>
            <a:r>
              <a:rPr lang="en-US" sz="2400" b="1" dirty="0" smtClean="0">
                <a:solidFill>
                  <a:schemeClr val="tx2">
                    <a:lumMod val="75000"/>
                  </a:schemeClr>
                </a:solidFill>
              </a:rPr>
              <a:t>p</a:t>
            </a:r>
            <a:r>
              <a:rPr lang="el-GR" sz="2400" b="1" dirty="0" smtClean="0">
                <a:solidFill>
                  <a:schemeClr val="tx2">
                    <a:lumMod val="75000"/>
                  </a:schemeClr>
                </a:solidFill>
              </a:rPr>
              <a:t>Τα –Τ1) και διηθητικά (</a:t>
            </a:r>
            <a:r>
              <a:rPr lang="en-US" sz="2400" b="1" dirty="0" smtClean="0">
                <a:solidFill>
                  <a:schemeClr val="tx2">
                    <a:lumMod val="75000"/>
                  </a:schemeClr>
                </a:solidFill>
              </a:rPr>
              <a:t>p</a:t>
            </a:r>
            <a:r>
              <a:rPr lang="el-GR" sz="2400" b="1" dirty="0" smtClean="0">
                <a:solidFill>
                  <a:schemeClr val="tx2">
                    <a:lumMod val="75000"/>
                  </a:schemeClr>
                </a:solidFill>
              </a:rPr>
              <a:t>Τ2-4) .</a:t>
            </a:r>
          </a:p>
          <a:p>
            <a:pPr>
              <a:buClr>
                <a:srgbClr val="FFFF00"/>
              </a:buClr>
              <a:buSzPct val="150000"/>
              <a:buFontTx/>
              <a:buChar char="•"/>
            </a:pPr>
            <a:r>
              <a:rPr lang="el-GR" sz="2400" b="1" dirty="0" smtClean="0">
                <a:solidFill>
                  <a:schemeClr val="tx2">
                    <a:lumMod val="75000"/>
                  </a:schemeClr>
                </a:solidFill>
              </a:rPr>
              <a:t>Τα επιφανειακά καρκινώματα διακρίνονται σε </a:t>
            </a:r>
            <a:r>
              <a:rPr lang="el-GR" sz="2400" b="1" dirty="0" err="1" smtClean="0">
                <a:solidFill>
                  <a:schemeClr val="tx2">
                    <a:lumMod val="75000"/>
                  </a:schemeClr>
                </a:solidFill>
              </a:rPr>
              <a:t>θηλώδη</a:t>
            </a:r>
            <a:r>
              <a:rPr lang="el-GR" sz="2400" b="1" dirty="0" smtClean="0">
                <a:solidFill>
                  <a:schemeClr val="tx2">
                    <a:lumMod val="75000"/>
                  </a:schemeClr>
                </a:solidFill>
              </a:rPr>
              <a:t> και επίπεδα. Τα δεύτερα είναι τα </a:t>
            </a:r>
            <a:r>
              <a:rPr lang="en-US" sz="2400" b="1" dirty="0" smtClean="0">
                <a:solidFill>
                  <a:schemeClr val="tx2">
                    <a:lumMod val="75000"/>
                  </a:schemeClr>
                </a:solidFill>
              </a:rPr>
              <a:t>in situ , </a:t>
            </a:r>
            <a:r>
              <a:rPr lang="el-GR" sz="2400" b="1" dirty="0" smtClean="0">
                <a:solidFill>
                  <a:schemeClr val="tx2">
                    <a:lumMod val="75000"/>
                  </a:schemeClr>
                </a:solidFill>
              </a:rPr>
              <a:t>εξορισμού υψηλόβαθμης κακοήθειας.</a:t>
            </a:r>
          </a:p>
          <a:p>
            <a:pPr>
              <a:buClr>
                <a:srgbClr val="FFFF00"/>
              </a:buClr>
              <a:buSzPct val="150000"/>
              <a:buNone/>
            </a:pPr>
            <a:endParaRPr lang="el-GR" sz="2400" b="1" dirty="0" smtClean="0">
              <a:solidFill>
                <a:schemeClr val="tx2">
                  <a:lumMod val="75000"/>
                </a:schemeClr>
              </a:solidFill>
            </a:endParaRPr>
          </a:p>
          <a:p>
            <a:pPr>
              <a:buClr>
                <a:srgbClr val="FFFF00"/>
              </a:buClr>
              <a:buSzPct val="150000"/>
              <a:buNone/>
            </a:pPr>
            <a:endParaRPr lang="el-GR" sz="2400" b="1" dirty="0" smtClean="0">
              <a:solidFill>
                <a:schemeClr val="tx2">
                  <a:lumMod val="75000"/>
                </a:schemeClr>
              </a:solidFill>
            </a:endParaRPr>
          </a:p>
        </p:txBody>
      </p:sp>
      <p:sp>
        <p:nvSpPr>
          <p:cNvPr id="3" name="2 - Ορθογώνιο"/>
          <p:cNvSpPr/>
          <p:nvPr/>
        </p:nvSpPr>
        <p:spPr>
          <a:xfrm>
            <a:off x="0" y="2204864"/>
            <a:ext cx="8964488" cy="4524315"/>
          </a:xfrm>
          <a:prstGeom prst="rect">
            <a:avLst/>
          </a:prstGeom>
        </p:spPr>
        <p:txBody>
          <a:bodyPr wrap="square">
            <a:spAutoFit/>
          </a:bodyPr>
          <a:lstStyle/>
          <a:p>
            <a:pPr>
              <a:buClr>
                <a:srgbClr val="FFFF00"/>
              </a:buClr>
              <a:buSzPct val="150000"/>
              <a:buFontTx/>
              <a:buChar char="•"/>
            </a:pPr>
            <a:r>
              <a:rPr lang="el-GR" sz="2400" b="1" dirty="0" smtClean="0">
                <a:solidFill>
                  <a:schemeClr val="tx2">
                    <a:lumMod val="75000"/>
                  </a:schemeClr>
                </a:solidFill>
              </a:rPr>
              <a:t>Με βάση το βαθμό κακοηθείας  υποδιαιρούνται σε  βαθμούς (</a:t>
            </a:r>
            <a:r>
              <a:rPr lang="en-US" sz="2400" b="1" dirty="0" smtClean="0">
                <a:solidFill>
                  <a:schemeClr val="tx2">
                    <a:lumMod val="75000"/>
                  </a:schemeClr>
                </a:solidFill>
              </a:rPr>
              <a:t>grades, G) </a:t>
            </a:r>
            <a:r>
              <a:rPr lang="el-GR" sz="2400" b="1" dirty="0" smtClean="0">
                <a:solidFill>
                  <a:schemeClr val="tx2">
                    <a:lumMod val="75000"/>
                  </a:schemeClr>
                </a:solidFill>
              </a:rPr>
              <a:t> </a:t>
            </a:r>
            <a:r>
              <a:rPr lang="en-US" sz="2400" b="1" dirty="0" smtClean="0">
                <a:solidFill>
                  <a:schemeClr val="tx2">
                    <a:lumMod val="75000"/>
                  </a:schemeClr>
                </a:solidFill>
              </a:rPr>
              <a:t> </a:t>
            </a:r>
            <a:r>
              <a:rPr lang="el-GR" sz="2400" b="1" dirty="0" smtClean="0">
                <a:solidFill>
                  <a:schemeClr val="tx2">
                    <a:lumMod val="75000"/>
                  </a:schemeClr>
                </a:solidFill>
              </a:rPr>
              <a:t>1, 2 και 3. Επί υπάρξεως περισσοτέρων του ενός βαθμών κακοηθείας κατά περιοχές του όγκου, το </a:t>
            </a:r>
            <a:r>
              <a:rPr lang="el-GR" sz="2400" b="1" dirty="0" err="1" smtClean="0">
                <a:solidFill>
                  <a:schemeClr val="tx2">
                    <a:lumMod val="75000"/>
                  </a:schemeClr>
                </a:solidFill>
              </a:rPr>
              <a:t>ουροθηλιακό</a:t>
            </a:r>
            <a:r>
              <a:rPr lang="el-GR" sz="2400" b="1" dirty="0" smtClean="0">
                <a:solidFill>
                  <a:schemeClr val="tx2">
                    <a:lumMod val="75000"/>
                  </a:schemeClr>
                </a:solidFill>
              </a:rPr>
              <a:t> καρκίνωμα </a:t>
            </a:r>
            <a:r>
              <a:rPr lang="el-GR" sz="2400" b="1" dirty="0" err="1" smtClean="0">
                <a:solidFill>
                  <a:schemeClr val="tx2">
                    <a:lumMod val="75000"/>
                  </a:schemeClr>
                </a:solidFill>
              </a:rPr>
              <a:t>βαθμοποιείται</a:t>
            </a:r>
            <a:r>
              <a:rPr lang="el-GR" sz="2400" b="1" dirty="0" smtClean="0">
                <a:solidFill>
                  <a:schemeClr val="tx2">
                    <a:lumMod val="75000"/>
                  </a:schemeClr>
                </a:solidFill>
              </a:rPr>
              <a:t> με το  </a:t>
            </a:r>
            <a:r>
              <a:rPr lang="el-GR" sz="2400" b="1" u="sng" spc="600" dirty="0" smtClean="0">
                <a:solidFill>
                  <a:schemeClr val="tx2">
                    <a:lumMod val="75000"/>
                  </a:schemeClr>
                </a:solidFill>
                <a:effectLst>
                  <a:outerShdw blurRad="38100" dist="38100" dir="2700000" algn="tl">
                    <a:srgbClr val="000000">
                      <a:alpha val="43137"/>
                    </a:srgbClr>
                  </a:outerShdw>
                </a:effectLst>
              </a:rPr>
              <a:t>μεγαλύτερο</a:t>
            </a:r>
            <a:r>
              <a:rPr lang="el-GR" sz="2400" b="1" dirty="0" smtClean="0">
                <a:solidFill>
                  <a:schemeClr val="tx2">
                    <a:lumMod val="75000"/>
                  </a:schemeClr>
                </a:solidFill>
              </a:rPr>
              <a:t>. </a:t>
            </a:r>
            <a:r>
              <a:rPr lang="en-US" sz="2400" b="1" dirty="0" smtClean="0">
                <a:solidFill>
                  <a:schemeClr val="tx2">
                    <a:lumMod val="75000"/>
                  </a:schemeClr>
                </a:solidFill>
              </a:rPr>
              <a:t> O</a:t>
            </a:r>
            <a:r>
              <a:rPr lang="el-GR" sz="2400" b="1" dirty="0" smtClean="0">
                <a:solidFill>
                  <a:schemeClr val="tx2">
                    <a:lumMod val="75000"/>
                  </a:schemeClr>
                </a:solidFill>
              </a:rPr>
              <a:t> </a:t>
            </a:r>
            <a:r>
              <a:rPr lang="el-GR" sz="2400" b="1" dirty="0" err="1" smtClean="0">
                <a:solidFill>
                  <a:schemeClr val="tx2">
                    <a:lumMod val="75000"/>
                  </a:schemeClr>
                </a:solidFill>
              </a:rPr>
              <a:t>ουροθηλιακός</a:t>
            </a:r>
            <a:r>
              <a:rPr lang="el-GR" sz="2400" b="1" dirty="0" smtClean="0">
                <a:solidFill>
                  <a:schemeClr val="tx2">
                    <a:lumMod val="75000"/>
                  </a:schemeClr>
                </a:solidFill>
              </a:rPr>
              <a:t> καρκίνος αποτελεί (όχι συχνό) παράδειγμα καρκίνου όπου ο βαθμός ιστολογικής κακοήθειας ( βαθμός διαφοροποίησης) συναρτάται στενά με το βαθμό διηθητικής επέκτασης και το μεταστατικό δυναμικό.</a:t>
            </a:r>
            <a:r>
              <a:rPr lang="en-US" sz="2400" b="1" dirty="0" smtClean="0">
                <a:solidFill>
                  <a:schemeClr val="tx2">
                    <a:lumMod val="75000"/>
                  </a:schemeClr>
                </a:solidFill>
              </a:rPr>
              <a:t> </a:t>
            </a:r>
            <a:endParaRPr lang="el-GR" sz="2400" b="1" dirty="0" smtClean="0">
              <a:solidFill>
                <a:schemeClr val="tx2">
                  <a:lumMod val="75000"/>
                </a:schemeClr>
              </a:solidFill>
            </a:endParaRPr>
          </a:p>
          <a:p>
            <a:pPr>
              <a:buClr>
                <a:srgbClr val="FFFF00"/>
              </a:buClr>
              <a:buSzPct val="150000"/>
              <a:buFontTx/>
              <a:buChar char="•"/>
            </a:pPr>
            <a:endParaRPr lang="el-GR" sz="2400" b="1" dirty="0" smtClean="0">
              <a:solidFill>
                <a:schemeClr val="tx2">
                  <a:lumMod val="75000"/>
                </a:schemeClr>
              </a:solidFill>
            </a:endParaRPr>
          </a:p>
          <a:p>
            <a:pPr>
              <a:buClr>
                <a:srgbClr val="FFFF00"/>
              </a:buClr>
              <a:buSzPct val="150000"/>
              <a:buFontTx/>
              <a:buChar char="•"/>
            </a:pPr>
            <a:r>
              <a:rPr lang="el-GR" sz="2400" b="1" dirty="0" smtClean="0">
                <a:solidFill>
                  <a:schemeClr val="tx2">
                    <a:lumMod val="75000"/>
                  </a:schemeClr>
                </a:solidFill>
              </a:rPr>
              <a:t>Με βάση νεότερα μοριακά δεδομένα, τα καρκινώματα διακρίνονται σε γενετικά σταθερά </a:t>
            </a:r>
            <a:r>
              <a:rPr lang="el-GR" sz="2400" b="1" dirty="0" smtClean="0">
                <a:solidFill>
                  <a:schemeClr val="tx2">
                    <a:lumMod val="75000"/>
                  </a:schemeClr>
                </a:solidFill>
                <a:cs typeface="Arial" charset="0"/>
              </a:rPr>
              <a:t>(</a:t>
            </a:r>
            <a:r>
              <a:rPr lang="en-US" sz="2400" b="1" dirty="0" smtClean="0">
                <a:solidFill>
                  <a:schemeClr val="tx2">
                    <a:lumMod val="75000"/>
                  </a:schemeClr>
                </a:solidFill>
                <a:cs typeface="Arial" charset="0"/>
              </a:rPr>
              <a:t>pTaG1, pTaG2)</a:t>
            </a:r>
            <a:r>
              <a:rPr lang="el-GR" sz="2400" b="1" dirty="0" smtClean="0">
                <a:solidFill>
                  <a:schemeClr val="tx2">
                    <a:lumMod val="75000"/>
                  </a:schemeClr>
                </a:solidFill>
                <a:cs typeface="Arial" charset="0"/>
              </a:rPr>
              <a:t> </a:t>
            </a:r>
            <a:r>
              <a:rPr lang="el-GR" sz="2400" b="1" dirty="0" smtClean="0">
                <a:solidFill>
                  <a:schemeClr val="tx2">
                    <a:lumMod val="75000"/>
                  </a:schemeClr>
                </a:solidFill>
              </a:rPr>
              <a:t>και γενετικά ασταθή (</a:t>
            </a:r>
            <a:r>
              <a:rPr lang="en-US" sz="2400" b="1" dirty="0" smtClean="0">
                <a:solidFill>
                  <a:schemeClr val="tx2">
                    <a:lumMod val="75000"/>
                  </a:schemeClr>
                </a:solidFill>
                <a:cs typeface="Arial" charset="0"/>
              </a:rPr>
              <a:t>pTaG3, CIS, pT1-T4</a:t>
            </a:r>
            <a:r>
              <a:rPr lang="el-GR" sz="2400" b="1" dirty="0" smtClean="0">
                <a:solidFill>
                  <a:schemeClr val="tx2">
                    <a:lumMod val="75000"/>
                  </a:schemeClr>
                </a:solidFill>
                <a:cs typeface="Arial" charset="0"/>
              </a:rPr>
              <a:t>).</a:t>
            </a:r>
            <a:endParaRPr lang="el-GR" sz="2400" dirty="0"/>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Rectangle 3"/>
          <p:cNvSpPr>
            <a:spLocks noGrp="1"/>
          </p:cNvSpPr>
          <p:nvPr>
            <p:ph type="body" idx="1"/>
          </p:nvPr>
        </p:nvSpPr>
        <p:spPr>
          <a:xfrm>
            <a:off x="468313" y="188640"/>
            <a:ext cx="8229600" cy="6974160"/>
          </a:xfrm>
        </p:spPr>
        <p:txBody>
          <a:bodyPr>
            <a:normAutofit/>
          </a:bodyPr>
          <a:lstStyle/>
          <a:p>
            <a:pPr>
              <a:lnSpc>
                <a:spcPct val="90000"/>
              </a:lnSpc>
              <a:buFont typeface="Arial" charset="0"/>
              <a:buNone/>
            </a:pPr>
            <a:r>
              <a:rPr lang="el-GR" b="1" dirty="0" smtClean="0">
                <a:solidFill>
                  <a:schemeClr val="tx2">
                    <a:lumMod val="50000"/>
                  </a:schemeClr>
                </a:solidFill>
                <a:cs typeface="Arial" charset="0"/>
              </a:rPr>
              <a:t>→</a:t>
            </a:r>
            <a:r>
              <a:rPr lang="el-GR" b="1" dirty="0" smtClean="0">
                <a:solidFill>
                  <a:schemeClr val="bg1"/>
                </a:solidFill>
                <a:cs typeface="Arial" charset="0"/>
              </a:rPr>
              <a:t> </a:t>
            </a:r>
            <a:r>
              <a:rPr lang="el-GR" b="1" dirty="0" smtClean="0">
                <a:solidFill>
                  <a:schemeClr val="tx2">
                    <a:lumMod val="75000"/>
                  </a:schemeClr>
                </a:solidFill>
                <a:cs typeface="Arial" charset="0"/>
              </a:rPr>
              <a:t>Γενετικά σταθερά  (</a:t>
            </a:r>
            <a:r>
              <a:rPr lang="en-US" b="1" dirty="0" err="1" smtClean="0">
                <a:solidFill>
                  <a:schemeClr val="tx2">
                    <a:lumMod val="75000"/>
                  </a:schemeClr>
                </a:solidFill>
                <a:cs typeface="Arial" charset="0"/>
              </a:rPr>
              <a:t>pTa</a:t>
            </a:r>
            <a:r>
              <a:rPr lang="en-US" b="1" dirty="0" smtClean="0">
                <a:solidFill>
                  <a:schemeClr val="tx2">
                    <a:lumMod val="75000"/>
                  </a:schemeClr>
                </a:solidFill>
                <a:cs typeface="Arial" charset="0"/>
              </a:rPr>
              <a:t>: G1 &amp; G2)</a:t>
            </a:r>
            <a:r>
              <a:rPr lang="el-GR" b="1" dirty="0" smtClean="0">
                <a:solidFill>
                  <a:schemeClr val="tx2">
                    <a:lumMod val="75000"/>
                  </a:schemeClr>
                </a:solidFill>
                <a:cs typeface="Arial" charset="0"/>
              </a:rPr>
              <a:t> </a:t>
            </a:r>
            <a:endParaRPr lang="en-US" b="1" dirty="0" smtClean="0">
              <a:solidFill>
                <a:schemeClr val="tx2">
                  <a:lumMod val="75000"/>
                </a:schemeClr>
              </a:solidFill>
              <a:cs typeface="Arial" charset="0"/>
            </a:endParaRPr>
          </a:p>
          <a:p>
            <a:pPr>
              <a:lnSpc>
                <a:spcPct val="90000"/>
              </a:lnSpc>
              <a:buFont typeface="Arial" charset="0"/>
              <a:buNone/>
            </a:pPr>
            <a:r>
              <a:rPr lang="en-US" b="1" dirty="0" smtClean="0">
                <a:solidFill>
                  <a:schemeClr val="tx2">
                    <a:lumMod val="75000"/>
                  </a:schemeClr>
                </a:solidFill>
                <a:cs typeface="Arial" charset="0"/>
              </a:rPr>
              <a:t>       M</a:t>
            </a:r>
            <a:r>
              <a:rPr lang="el-GR" b="1" dirty="0" err="1" smtClean="0">
                <a:solidFill>
                  <a:schemeClr val="tx2">
                    <a:lumMod val="75000"/>
                  </a:schemeClr>
                </a:solidFill>
                <a:cs typeface="Arial" charset="0"/>
              </a:rPr>
              <a:t>εταλλάξεις</a:t>
            </a:r>
            <a:r>
              <a:rPr lang="el-GR" b="1" dirty="0" smtClean="0">
                <a:solidFill>
                  <a:schemeClr val="tx2">
                    <a:lumMod val="75000"/>
                  </a:schemeClr>
                </a:solidFill>
                <a:cs typeface="Arial" charset="0"/>
              </a:rPr>
              <a:t> στο χρωμόσωμα 9 και στον</a:t>
            </a:r>
            <a:endParaRPr lang="en-US" b="1" dirty="0" smtClean="0">
              <a:solidFill>
                <a:schemeClr val="tx2">
                  <a:lumMod val="75000"/>
                </a:schemeClr>
              </a:solidFill>
              <a:cs typeface="Arial" charset="0"/>
            </a:endParaRPr>
          </a:p>
          <a:p>
            <a:pPr>
              <a:lnSpc>
                <a:spcPct val="90000"/>
              </a:lnSpc>
              <a:buFont typeface="Arial" charset="0"/>
              <a:buNone/>
            </a:pPr>
            <a:r>
              <a:rPr lang="en-US" b="1" dirty="0" smtClean="0">
                <a:solidFill>
                  <a:schemeClr val="tx2">
                    <a:lumMod val="75000"/>
                  </a:schemeClr>
                </a:solidFill>
                <a:cs typeface="Arial" charset="0"/>
              </a:rPr>
              <a:t>    </a:t>
            </a:r>
            <a:r>
              <a:rPr lang="el-GR" b="1" dirty="0" smtClean="0">
                <a:solidFill>
                  <a:schemeClr val="tx2">
                    <a:lumMod val="75000"/>
                  </a:schemeClr>
                </a:solidFill>
                <a:cs typeface="Arial" charset="0"/>
              </a:rPr>
              <a:t> </a:t>
            </a:r>
            <a:r>
              <a:rPr lang="en-US" b="1" dirty="0" smtClean="0">
                <a:solidFill>
                  <a:schemeClr val="tx2">
                    <a:lumMod val="75000"/>
                  </a:schemeClr>
                </a:solidFill>
                <a:cs typeface="Arial" charset="0"/>
              </a:rPr>
              <a:t>  </a:t>
            </a:r>
            <a:r>
              <a:rPr lang="en-US" b="1" i="1" dirty="0" smtClean="0">
                <a:solidFill>
                  <a:schemeClr val="tx2">
                    <a:lumMod val="75000"/>
                  </a:schemeClr>
                </a:solidFill>
                <a:cs typeface="Arial" charset="0"/>
              </a:rPr>
              <a:t>FGFR3</a:t>
            </a:r>
          </a:p>
          <a:p>
            <a:pPr>
              <a:lnSpc>
                <a:spcPct val="90000"/>
              </a:lnSpc>
              <a:buFont typeface="Arial" charset="0"/>
              <a:buNone/>
            </a:pPr>
            <a:r>
              <a:rPr lang="en-US" b="1" i="1" dirty="0" smtClean="0">
                <a:solidFill>
                  <a:schemeClr val="tx2">
                    <a:lumMod val="75000"/>
                  </a:schemeClr>
                </a:solidFill>
                <a:cs typeface="Arial" charset="0"/>
              </a:rPr>
              <a:t>     </a:t>
            </a:r>
            <a:r>
              <a:rPr lang="el-GR" b="1" i="1" dirty="0" smtClean="0">
                <a:solidFill>
                  <a:schemeClr val="tx2">
                    <a:lumMod val="75000"/>
                  </a:schemeClr>
                </a:solidFill>
                <a:cs typeface="Arial" charset="0"/>
              </a:rPr>
              <a:t> </a:t>
            </a:r>
            <a:r>
              <a:rPr lang="en-US" b="1" i="1" dirty="0" smtClean="0">
                <a:solidFill>
                  <a:schemeClr val="tx2">
                    <a:lumMod val="75000"/>
                  </a:schemeClr>
                </a:solidFill>
                <a:cs typeface="Arial" charset="0"/>
              </a:rPr>
              <a:t> </a:t>
            </a:r>
            <a:r>
              <a:rPr lang="el-GR" b="1" dirty="0" smtClean="0">
                <a:solidFill>
                  <a:schemeClr val="tx2">
                    <a:lumMod val="75000"/>
                  </a:schemeClr>
                </a:solidFill>
                <a:cs typeface="Arial" charset="0"/>
              </a:rPr>
              <a:t>Όψιμη υποτροπή   </a:t>
            </a:r>
            <a:r>
              <a:rPr lang="en-US" b="1" dirty="0" smtClean="0">
                <a:solidFill>
                  <a:schemeClr val="tx2">
                    <a:lumMod val="75000"/>
                  </a:schemeClr>
                </a:solidFill>
                <a:cs typeface="Arial" charset="0"/>
              </a:rPr>
              <a:t> </a:t>
            </a:r>
            <a:r>
              <a:rPr lang="el-GR" b="1" dirty="0" smtClean="0">
                <a:solidFill>
                  <a:schemeClr val="tx2">
                    <a:lumMod val="75000"/>
                  </a:schemeClr>
                </a:solidFill>
                <a:cs typeface="Arial" charset="0"/>
              </a:rPr>
              <a:t>(</a:t>
            </a:r>
            <a:r>
              <a:rPr lang="el-GR" b="1" dirty="0" err="1" smtClean="0">
                <a:solidFill>
                  <a:schemeClr val="tx2">
                    <a:lumMod val="75000"/>
                  </a:schemeClr>
                </a:solidFill>
                <a:cs typeface="Arial" charset="0"/>
              </a:rPr>
              <a:t>ανευπλοειδία</a:t>
            </a:r>
            <a:r>
              <a:rPr lang="el-GR" b="1" dirty="0" smtClean="0">
                <a:solidFill>
                  <a:schemeClr val="tx2">
                    <a:lumMod val="75000"/>
                  </a:schemeClr>
                </a:solidFill>
                <a:cs typeface="Arial" charset="0"/>
              </a:rPr>
              <a:t>, </a:t>
            </a:r>
            <a:r>
              <a:rPr lang="en-US" b="1" dirty="0" smtClean="0">
                <a:solidFill>
                  <a:schemeClr val="tx2">
                    <a:lumMod val="75000"/>
                  </a:schemeClr>
                </a:solidFill>
                <a:cs typeface="Arial" charset="0"/>
              </a:rPr>
              <a:t>p53)</a:t>
            </a:r>
          </a:p>
          <a:p>
            <a:pPr>
              <a:lnSpc>
                <a:spcPct val="90000"/>
              </a:lnSpc>
              <a:buFont typeface="Arial" charset="0"/>
              <a:buNone/>
            </a:pPr>
            <a:endParaRPr lang="el-GR" b="1" i="1" dirty="0" smtClean="0">
              <a:solidFill>
                <a:schemeClr val="tx2">
                  <a:lumMod val="75000"/>
                </a:schemeClr>
              </a:solidFill>
              <a:cs typeface="Arial" charset="0"/>
            </a:endParaRPr>
          </a:p>
          <a:p>
            <a:pPr>
              <a:lnSpc>
                <a:spcPct val="90000"/>
              </a:lnSpc>
              <a:buFont typeface="Arial" charset="0"/>
              <a:buNone/>
            </a:pPr>
            <a:r>
              <a:rPr lang="el-GR" b="1" dirty="0" smtClean="0">
                <a:solidFill>
                  <a:schemeClr val="tx2">
                    <a:lumMod val="75000"/>
                  </a:schemeClr>
                </a:solidFill>
                <a:cs typeface="Arial" charset="0"/>
              </a:rPr>
              <a:t>→ Γενετικά ασταθή </a:t>
            </a:r>
            <a:r>
              <a:rPr lang="en-US" b="1" dirty="0" smtClean="0">
                <a:solidFill>
                  <a:schemeClr val="tx2">
                    <a:lumMod val="75000"/>
                  </a:schemeClr>
                </a:solidFill>
                <a:cs typeface="Arial" charset="0"/>
              </a:rPr>
              <a:t> (pTaG3, CIS, pT1-T4)</a:t>
            </a:r>
            <a:r>
              <a:rPr lang="el-GR" b="1" dirty="0" smtClean="0">
                <a:solidFill>
                  <a:schemeClr val="tx2">
                    <a:lumMod val="75000"/>
                  </a:schemeClr>
                </a:solidFill>
                <a:cs typeface="Arial" charset="0"/>
              </a:rPr>
              <a:t>: πολλές μεταλλάξεις σε αρκετά χρωμοσώματα (απώλειες ή προσθήκες)</a:t>
            </a:r>
          </a:p>
          <a:p>
            <a:pPr>
              <a:lnSpc>
                <a:spcPct val="90000"/>
              </a:lnSpc>
              <a:buFont typeface="Arial" charset="0"/>
              <a:buNone/>
            </a:pPr>
            <a:endParaRPr lang="el-GR" b="1" dirty="0" smtClean="0">
              <a:solidFill>
                <a:schemeClr val="tx2">
                  <a:lumMod val="75000"/>
                </a:schemeClr>
              </a:solidFill>
              <a:cs typeface="Arial" charset="0"/>
            </a:endParaRPr>
          </a:p>
          <a:p>
            <a:pPr>
              <a:lnSpc>
                <a:spcPct val="90000"/>
              </a:lnSpc>
              <a:buFont typeface="Arial" charset="0"/>
              <a:buNone/>
            </a:pPr>
            <a:r>
              <a:rPr lang="el-GR" b="1" dirty="0" smtClean="0">
                <a:solidFill>
                  <a:schemeClr val="tx2">
                    <a:lumMod val="75000"/>
                  </a:schemeClr>
                </a:solidFill>
                <a:cs typeface="Arial" charset="0"/>
              </a:rPr>
              <a:t>   Στους μηχανισμούς αυτούς οφείλεται  η νεότερη ταξινόμηση των </a:t>
            </a:r>
            <a:r>
              <a:rPr lang="el-GR" b="1" dirty="0" err="1" smtClean="0">
                <a:solidFill>
                  <a:schemeClr val="tx2">
                    <a:lumMod val="75000"/>
                  </a:schemeClr>
                </a:solidFill>
                <a:cs typeface="Arial" charset="0"/>
              </a:rPr>
              <a:t>ουροθηλιακών</a:t>
            </a:r>
            <a:r>
              <a:rPr lang="el-GR" b="1" dirty="0" smtClean="0">
                <a:solidFill>
                  <a:schemeClr val="tx2">
                    <a:lumMod val="75000"/>
                  </a:schemeClr>
                </a:solidFill>
                <a:cs typeface="Arial" charset="0"/>
              </a:rPr>
              <a:t> καρκινωμάτων.</a:t>
            </a:r>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3"/>
          <p:cNvSpPr>
            <a:spLocks noGrp="1"/>
          </p:cNvSpPr>
          <p:nvPr>
            <p:ph type="body" idx="1"/>
          </p:nvPr>
        </p:nvSpPr>
        <p:spPr>
          <a:xfrm>
            <a:off x="457200" y="642918"/>
            <a:ext cx="8229600" cy="5483245"/>
          </a:xfrm>
        </p:spPr>
        <p:txBody>
          <a:bodyPr>
            <a:normAutofit/>
          </a:bodyPr>
          <a:lstStyle/>
          <a:p>
            <a:pPr>
              <a:buClr>
                <a:srgbClr val="FFFF00"/>
              </a:buClr>
              <a:buSzPct val="150000"/>
              <a:buFontTx/>
              <a:buChar char="•"/>
            </a:pPr>
            <a:r>
              <a:rPr lang="el-GR" sz="3600" b="1" dirty="0" smtClean="0">
                <a:solidFill>
                  <a:schemeClr val="tx2">
                    <a:lumMod val="75000"/>
                  </a:schemeClr>
                </a:solidFill>
              </a:rPr>
              <a:t>Υπάρχουν διάφοροι </a:t>
            </a:r>
            <a:r>
              <a:rPr lang="el-GR" sz="3600" b="1" dirty="0" err="1" smtClean="0">
                <a:solidFill>
                  <a:schemeClr val="tx2">
                    <a:lumMod val="75000"/>
                  </a:schemeClr>
                </a:solidFill>
              </a:rPr>
              <a:t>υπότυποι</a:t>
            </a:r>
            <a:r>
              <a:rPr lang="el-GR" sz="3600" b="1" dirty="0" smtClean="0">
                <a:solidFill>
                  <a:schemeClr val="tx2">
                    <a:lumMod val="75000"/>
                  </a:schemeClr>
                </a:solidFill>
              </a:rPr>
              <a:t> </a:t>
            </a:r>
            <a:r>
              <a:rPr lang="el-GR" sz="3600" b="1" dirty="0" err="1" smtClean="0">
                <a:solidFill>
                  <a:schemeClr val="tx2">
                    <a:lumMod val="75000"/>
                  </a:schemeClr>
                </a:solidFill>
              </a:rPr>
              <a:t>ουροθηλιακών</a:t>
            </a:r>
            <a:r>
              <a:rPr lang="el-GR" sz="3600" b="1" dirty="0" smtClean="0">
                <a:solidFill>
                  <a:schemeClr val="tx2">
                    <a:lumMod val="75000"/>
                  </a:schemeClr>
                </a:solidFill>
              </a:rPr>
              <a:t> καρκινωμάτων που συνήθως έχουν χειρότερη πρόγνωση.</a:t>
            </a:r>
          </a:p>
          <a:p>
            <a:pPr>
              <a:buClr>
                <a:srgbClr val="FFFF00"/>
              </a:buClr>
              <a:buSzPct val="150000"/>
              <a:buFontTx/>
              <a:buChar char="•"/>
            </a:pPr>
            <a:endParaRPr lang="el-GR" sz="3600" b="1" dirty="0" smtClean="0">
              <a:solidFill>
                <a:schemeClr val="tx2">
                  <a:lumMod val="75000"/>
                </a:schemeClr>
              </a:solidFill>
            </a:endParaRPr>
          </a:p>
          <a:p>
            <a:pPr>
              <a:buClr>
                <a:srgbClr val="FFFF00"/>
              </a:buClr>
              <a:buSzPct val="150000"/>
              <a:buFontTx/>
              <a:buChar char="•"/>
            </a:pPr>
            <a:r>
              <a:rPr lang="el-GR" sz="3600" b="1" dirty="0" smtClean="0">
                <a:solidFill>
                  <a:schemeClr val="tx2">
                    <a:lumMod val="75000"/>
                  </a:schemeClr>
                </a:solidFill>
              </a:rPr>
              <a:t>Η εξήγηση της ανάπτυξης του καρκίνου δεν έχει πλήρως μελετηθεί. Φαίνεται ότι διαδραματίζουν καθοριστικό ρόλο οι </a:t>
            </a:r>
            <a:r>
              <a:rPr lang="el-GR" sz="3600" b="1" dirty="0" err="1" smtClean="0">
                <a:solidFill>
                  <a:schemeClr val="tx2">
                    <a:lumMod val="75000"/>
                  </a:schemeClr>
                </a:solidFill>
              </a:rPr>
              <a:t>χρωμοσωμικές</a:t>
            </a:r>
            <a:r>
              <a:rPr lang="el-GR" sz="3600" b="1" dirty="0" smtClean="0">
                <a:solidFill>
                  <a:schemeClr val="tx2">
                    <a:lumMod val="75000"/>
                  </a:schemeClr>
                </a:solidFill>
              </a:rPr>
              <a:t> ανωμαλίες.</a:t>
            </a:r>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3"/>
          <p:cNvSpPr>
            <a:spLocks noGrp="1"/>
          </p:cNvSpPr>
          <p:nvPr>
            <p:ph type="body" idx="1"/>
          </p:nvPr>
        </p:nvSpPr>
        <p:spPr>
          <a:xfrm>
            <a:off x="468313" y="260648"/>
            <a:ext cx="8229600" cy="6181427"/>
          </a:xfrm>
        </p:spPr>
        <p:txBody>
          <a:bodyPr>
            <a:normAutofit/>
          </a:bodyPr>
          <a:lstStyle/>
          <a:p>
            <a:pPr algn="ctr">
              <a:buFont typeface="Arial" charset="0"/>
              <a:buNone/>
            </a:pPr>
            <a:r>
              <a:rPr lang="el-GR" b="1" dirty="0" smtClean="0">
                <a:solidFill>
                  <a:schemeClr val="tx2">
                    <a:lumMod val="75000"/>
                  </a:schemeClr>
                </a:solidFill>
              </a:rPr>
              <a:t>       Γενικοί προγνωστικοί δείκτες  </a:t>
            </a:r>
            <a:r>
              <a:rPr lang="el-GR" b="1" dirty="0" err="1" smtClean="0">
                <a:solidFill>
                  <a:schemeClr val="tx2">
                    <a:lumMod val="75000"/>
                  </a:schemeClr>
                </a:solidFill>
              </a:rPr>
              <a:t>ουροθηλιακού</a:t>
            </a:r>
            <a:r>
              <a:rPr lang="el-GR" b="1" dirty="0" smtClean="0">
                <a:solidFill>
                  <a:schemeClr val="tx2">
                    <a:lumMod val="75000"/>
                  </a:schemeClr>
                </a:solidFill>
              </a:rPr>
              <a:t> καρκίνου ουροδόχου κύστης:</a:t>
            </a:r>
          </a:p>
          <a:p>
            <a:pPr>
              <a:buFont typeface="Arial" charset="0"/>
              <a:buNone/>
            </a:pPr>
            <a:endParaRPr lang="el-GR" b="1" dirty="0" smtClean="0">
              <a:solidFill>
                <a:schemeClr val="tx2">
                  <a:lumMod val="75000"/>
                </a:schemeClr>
              </a:solidFill>
            </a:endParaRPr>
          </a:p>
          <a:p>
            <a:pPr>
              <a:buClr>
                <a:srgbClr val="FFFF00"/>
              </a:buClr>
              <a:buSzPct val="150000"/>
              <a:buFontTx/>
              <a:buChar char="•"/>
            </a:pPr>
            <a:r>
              <a:rPr lang="el-GR" b="1" dirty="0" smtClean="0">
                <a:solidFill>
                  <a:schemeClr val="tx2">
                    <a:lumMod val="75000"/>
                  </a:schemeClr>
                </a:solidFill>
              </a:rPr>
              <a:t>Μέγεθος όγκου</a:t>
            </a:r>
          </a:p>
          <a:p>
            <a:pPr>
              <a:buClr>
                <a:srgbClr val="FFFF00"/>
              </a:buClr>
              <a:buSzPct val="150000"/>
              <a:buFontTx/>
              <a:buChar char="•"/>
            </a:pPr>
            <a:r>
              <a:rPr lang="el-GR" b="1" dirty="0" err="1" smtClean="0">
                <a:solidFill>
                  <a:schemeClr val="tx2">
                    <a:lumMod val="75000"/>
                  </a:schemeClr>
                </a:solidFill>
              </a:rPr>
              <a:t>Πολυεστιακότητα</a:t>
            </a:r>
            <a:endParaRPr lang="el-GR" b="1" dirty="0" smtClean="0">
              <a:solidFill>
                <a:schemeClr val="tx2">
                  <a:lumMod val="75000"/>
                </a:schemeClr>
              </a:solidFill>
            </a:endParaRPr>
          </a:p>
          <a:p>
            <a:pPr>
              <a:buClr>
                <a:srgbClr val="FFFF00"/>
              </a:buClr>
              <a:buSzPct val="150000"/>
              <a:buFontTx/>
              <a:buChar char="•"/>
            </a:pPr>
            <a:r>
              <a:rPr lang="el-GR" b="1" dirty="0" smtClean="0">
                <a:solidFill>
                  <a:schemeClr val="tx2">
                    <a:lumMod val="75000"/>
                  </a:schemeClr>
                </a:solidFill>
              </a:rPr>
              <a:t>Συνύπαρξη </a:t>
            </a:r>
            <a:r>
              <a:rPr lang="en-US" b="1" dirty="0" smtClean="0">
                <a:solidFill>
                  <a:schemeClr val="tx2">
                    <a:lumMod val="75000"/>
                  </a:schemeClr>
                </a:solidFill>
              </a:rPr>
              <a:t>in situ </a:t>
            </a:r>
            <a:r>
              <a:rPr lang="el-GR" b="1" dirty="0" smtClean="0">
                <a:solidFill>
                  <a:schemeClr val="tx2">
                    <a:lumMod val="75000"/>
                  </a:schemeClr>
                </a:solidFill>
              </a:rPr>
              <a:t>καρκινώματος</a:t>
            </a:r>
          </a:p>
          <a:p>
            <a:pPr>
              <a:buClr>
                <a:srgbClr val="FFFF00"/>
              </a:buClr>
              <a:buSzPct val="150000"/>
              <a:buFontTx/>
              <a:buChar char="•"/>
            </a:pPr>
            <a:r>
              <a:rPr lang="el-GR" b="1" dirty="0" smtClean="0">
                <a:solidFill>
                  <a:schemeClr val="tx2">
                    <a:lumMod val="75000"/>
                  </a:schemeClr>
                </a:solidFill>
              </a:rPr>
              <a:t>Ιστολογικός βαθμός κακοηθείας (στη γενετικά σταθερή κατηγορία). </a:t>
            </a:r>
          </a:p>
          <a:p>
            <a:pPr>
              <a:buClr>
                <a:srgbClr val="FFFF00"/>
              </a:buClr>
              <a:buSzPct val="150000"/>
              <a:buFontTx/>
              <a:buChar char="•"/>
            </a:pPr>
            <a:r>
              <a:rPr lang="el-GR" b="1" dirty="0" smtClean="0">
                <a:solidFill>
                  <a:schemeClr val="tx2">
                    <a:lumMod val="75000"/>
                  </a:schemeClr>
                </a:solidFill>
              </a:rPr>
              <a:t>Στάδιο (στη γενετικά ασταθή κατηγορία)</a:t>
            </a:r>
          </a:p>
          <a:p>
            <a:pPr>
              <a:buFont typeface="Arial" charset="0"/>
              <a:buNone/>
            </a:pPr>
            <a:endParaRPr lang="el-GR" b="1" dirty="0" smtClean="0">
              <a:solidFill>
                <a:schemeClr val="bg1"/>
              </a:solidFill>
            </a:endParaRPr>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1 - Τίτλος"/>
          <p:cNvSpPr>
            <a:spLocks noGrp="1"/>
          </p:cNvSpPr>
          <p:nvPr>
            <p:ph type="title"/>
          </p:nvPr>
        </p:nvSpPr>
        <p:spPr>
          <a:xfrm>
            <a:off x="0" y="274638"/>
            <a:ext cx="9144000" cy="633412"/>
          </a:xfrm>
        </p:spPr>
        <p:txBody>
          <a:bodyPr/>
          <a:lstStyle/>
          <a:p>
            <a:r>
              <a:rPr lang="el-GR" sz="2800" b="1" dirty="0" smtClean="0">
                <a:solidFill>
                  <a:schemeClr val="tx2">
                    <a:lumMod val="75000"/>
                  </a:schemeClr>
                </a:solidFill>
              </a:rPr>
              <a:t>ΕΙΚΟΝ</a:t>
            </a:r>
            <a:r>
              <a:rPr lang="en-US" sz="2800" b="1" dirty="0" smtClean="0">
                <a:solidFill>
                  <a:schemeClr val="tx2">
                    <a:lumMod val="75000"/>
                  </a:schemeClr>
                </a:solidFill>
              </a:rPr>
              <a:t>A</a:t>
            </a:r>
            <a:r>
              <a:rPr lang="el-GR" sz="2800" b="1" dirty="0" smtClean="0">
                <a:solidFill>
                  <a:schemeClr val="tx2">
                    <a:lumMod val="75000"/>
                  </a:schemeClr>
                </a:solidFill>
              </a:rPr>
              <a:t> ΓΙΑ ΕΞΕΤΑΣΗ ΕΜΠΕΔΩΣΗΣ ΓΝΩΣΕΩΝ  </a:t>
            </a:r>
          </a:p>
        </p:txBody>
      </p:sp>
      <p:pic>
        <p:nvPicPr>
          <p:cNvPr id="92163" name="Picture 2" descr="F:\ΠΑΡΟΥΣΙΑΣΕΙΣ ΑΝΤΡΕΑ-ΕΞΕΤΑΣEΙΣ\ΠΡΟΠΤΥΧΙΑΚΑ\EΞΕΤΑΣΕΙΣ ΠΡΟΠΤΥΧΙΑΚΩΝ\EIΚΟΝΕΣ ΕΞ.ΠΑΘ ΑΝΑΤ ΙΙ 6.13\ΕΙΚΟΝΕΣ ΓΙΑ ΣΩΣΤΟ Η ΛΑΘΟΣ-5o θέμα προς ανάπτυξη\5A UrinaryBladder_UrothelialCarcinoma_LowtoHighGrade.jpg"/>
          <p:cNvPicPr>
            <a:picLocks noChangeAspect="1" noChangeArrowheads="1"/>
          </p:cNvPicPr>
          <p:nvPr/>
        </p:nvPicPr>
        <p:blipFill>
          <a:blip r:embed="rId2" cstate="print"/>
          <a:srcRect/>
          <a:stretch>
            <a:fillRect/>
          </a:stretch>
        </p:blipFill>
        <p:spPr bwMode="auto">
          <a:xfrm>
            <a:off x="684213" y="1011238"/>
            <a:ext cx="7786687" cy="58467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620688"/>
          </a:xfrm>
        </p:spPr>
        <p:txBody>
          <a:bodyPr>
            <a:normAutofit fontScale="90000"/>
          </a:bodyPr>
          <a:lstStyle/>
          <a:p>
            <a:r>
              <a:rPr lang="el-GR" sz="3600" dirty="0" smtClean="0">
                <a:effectLst>
                  <a:outerShdw blurRad="38100" dist="38100" dir="2700000" algn="tl">
                    <a:srgbClr val="000000">
                      <a:alpha val="43137"/>
                    </a:srgbClr>
                  </a:outerShdw>
                </a:effectLst>
              </a:rPr>
              <a:t>ΣΩΣΤΟ </a:t>
            </a:r>
            <a:r>
              <a:rPr lang="en-US" sz="3600" dirty="0" smtClean="0">
                <a:effectLst>
                  <a:outerShdw blurRad="38100" dist="38100" dir="2700000" algn="tl">
                    <a:srgbClr val="000000">
                      <a:alpha val="43137"/>
                    </a:srgbClr>
                  </a:outerShdw>
                </a:effectLst>
              </a:rPr>
              <a:t> </a:t>
            </a:r>
            <a:r>
              <a:rPr lang="el-GR" sz="3600" dirty="0" smtClean="0">
                <a:effectLst>
                  <a:outerShdw blurRad="38100" dist="38100" dir="2700000" algn="tl">
                    <a:srgbClr val="000000">
                      <a:alpha val="43137"/>
                    </a:srgbClr>
                  </a:outerShdw>
                </a:effectLst>
              </a:rPr>
              <a:t>Η ΛΑΘΟΣ</a:t>
            </a:r>
            <a:r>
              <a:rPr lang="en-US" sz="3600" dirty="0" smtClean="0">
                <a:effectLst>
                  <a:outerShdw blurRad="38100" dist="38100" dir="2700000" algn="tl">
                    <a:srgbClr val="000000">
                      <a:alpha val="43137"/>
                    </a:srgbClr>
                  </a:outerShdw>
                </a:effectLst>
              </a:rPr>
              <a:t>;</a:t>
            </a:r>
            <a:endParaRPr lang="el-GR" sz="3600" dirty="0">
              <a:effectLst>
                <a:outerShdw blurRad="38100" dist="38100" dir="2700000" algn="tl">
                  <a:srgbClr val="000000">
                    <a:alpha val="43137"/>
                  </a:srgbClr>
                </a:outerShdw>
              </a:effectLst>
            </a:endParaRPr>
          </a:p>
        </p:txBody>
      </p:sp>
      <p:sp>
        <p:nvSpPr>
          <p:cNvPr id="3" name="2 - Θέση περιεχομένου"/>
          <p:cNvSpPr>
            <a:spLocks noGrp="1"/>
          </p:cNvSpPr>
          <p:nvPr>
            <p:ph idx="1"/>
          </p:nvPr>
        </p:nvSpPr>
        <p:spPr>
          <a:xfrm>
            <a:off x="0" y="548680"/>
            <a:ext cx="9144000" cy="6309320"/>
          </a:xfrm>
        </p:spPr>
        <p:txBody>
          <a:bodyPr>
            <a:normAutofit/>
          </a:bodyPr>
          <a:lstStyle/>
          <a:p>
            <a:r>
              <a:rPr lang="el-GR" sz="2400" dirty="0" smtClean="0"/>
              <a:t>Πρόκειται για </a:t>
            </a:r>
            <a:r>
              <a:rPr lang="en-US" sz="2400" dirty="0" smtClean="0"/>
              <a:t>in situ </a:t>
            </a:r>
            <a:r>
              <a:rPr lang="el-GR" sz="2400" dirty="0" smtClean="0"/>
              <a:t>(</a:t>
            </a:r>
            <a:r>
              <a:rPr lang="el-GR" sz="2400" dirty="0" err="1" smtClean="0"/>
              <a:t>ενδοεπιθηλιακό</a:t>
            </a:r>
            <a:r>
              <a:rPr lang="el-GR" sz="2400" dirty="0" smtClean="0"/>
              <a:t>) </a:t>
            </a:r>
            <a:r>
              <a:rPr lang="el-GR" sz="2400" dirty="0" err="1" smtClean="0"/>
              <a:t>ουροθηλιακό</a:t>
            </a:r>
            <a:r>
              <a:rPr lang="el-GR" sz="2400" dirty="0" smtClean="0"/>
              <a:t> καρκίνωμα. </a:t>
            </a:r>
          </a:p>
          <a:p>
            <a:r>
              <a:rPr lang="el-GR" sz="2400" dirty="0" smtClean="0"/>
              <a:t>Αναγνωρίζεται περιοχή υψηλόβαθμης ιστολογικής κακοήθειας. </a:t>
            </a:r>
          </a:p>
          <a:p>
            <a:r>
              <a:rPr lang="el-GR" sz="2400" dirty="0" smtClean="0"/>
              <a:t>Αναγνωρίζεται περιοχή χαμηλόβαθμης ιστολογικής κακοήθειας. </a:t>
            </a:r>
          </a:p>
          <a:p>
            <a:r>
              <a:rPr lang="el-GR" sz="2400" dirty="0" smtClean="0"/>
              <a:t>Στην </a:t>
            </a:r>
            <a:r>
              <a:rPr lang="el-GR" sz="2400" dirty="0" err="1" smtClean="0"/>
              <a:t>παθολογοανατομική</a:t>
            </a:r>
            <a:r>
              <a:rPr lang="el-GR" sz="2400" dirty="0" smtClean="0"/>
              <a:t> έκθεση το καρκίνωμα θα χαρακτηρισθεί ως υψηλόβαθμης ιστολογικής κακοήθειας. </a:t>
            </a:r>
          </a:p>
          <a:p>
            <a:r>
              <a:rPr lang="el-GR" sz="2400" dirty="0" smtClean="0"/>
              <a:t>Βάσει της εικόνας, το καρκίνωμα </a:t>
            </a:r>
            <a:r>
              <a:rPr lang="el-GR" sz="2400" dirty="0" err="1" smtClean="0"/>
              <a:t>σταδιοποιείται</a:t>
            </a:r>
            <a:r>
              <a:rPr lang="el-GR" sz="2400" dirty="0" smtClean="0"/>
              <a:t> έτσι ώστε θεραπεία εκλογής είναι η κυστεκτομή. </a:t>
            </a:r>
          </a:p>
          <a:p>
            <a:r>
              <a:rPr lang="el-GR" sz="2400" dirty="0" smtClean="0"/>
              <a:t>Βάσει της εικόνας, πρόκειται για κλινικώς «επιφανειακό όγκο». </a:t>
            </a:r>
          </a:p>
          <a:p>
            <a:r>
              <a:rPr lang="el-GR" sz="2400" dirty="0" smtClean="0"/>
              <a:t>Στον </a:t>
            </a:r>
            <a:r>
              <a:rPr lang="el-GR" sz="2400" dirty="0" err="1" smtClean="0"/>
              <a:t>αγγειοσυνδετικό</a:t>
            </a:r>
            <a:r>
              <a:rPr lang="el-GR" sz="2400" dirty="0" smtClean="0"/>
              <a:t> άξονα της θηλής αναγνωρίζονται κάποια λεμφοκύτταρα. </a:t>
            </a:r>
          </a:p>
          <a:p>
            <a:r>
              <a:rPr lang="el-GR" sz="2400" dirty="0" smtClean="0"/>
              <a:t>Το καρκίνωμα εμφανίζει </a:t>
            </a:r>
            <a:r>
              <a:rPr lang="el-GR" sz="2400" dirty="0" err="1" smtClean="0"/>
              <a:t>θηλώδες</a:t>
            </a:r>
            <a:r>
              <a:rPr lang="el-GR" sz="2400" dirty="0" smtClean="0"/>
              <a:t> και ανεστραμμένο (</a:t>
            </a:r>
            <a:r>
              <a:rPr lang="el-GR" sz="2400" dirty="0" err="1" smtClean="0"/>
              <a:t>οζοειδές</a:t>
            </a:r>
            <a:r>
              <a:rPr lang="el-GR" sz="2400" dirty="0" smtClean="0"/>
              <a:t>) πρότυπο ανάπτυξης. </a:t>
            </a:r>
          </a:p>
          <a:p>
            <a:r>
              <a:rPr lang="el-GR" sz="2400" dirty="0" smtClean="0"/>
              <a:t>Προ της κυστεοσκόπησης, η κυτταρολογική  εξέταση των ούρων θα είχε αποβεί πιθανότατα θετική για κακοήθεια. </a:t>
            </a:r>
          </a:p>
          <a:p>
            <a:r>
              <a:rPr lang="el-GR" sz="2400" dirty="0" smtClean="0"/>
              <a:t>Η πιθανότητα εξέλιξης του συγκεκριμένου όγκου είναι μικρή. </a:t>
            </a:r>
          </a:p>
          <a:p>
            <a:endParaRPr lang="el-GR" sz="2400" dirty="0" smtClean="0"/>
          </a:p>
          <a:p>
            <a:endParaRPr lang="el-GR" sz="2400" dirty="0" smtClean="0"/>
          </a:p>
          <a:p>
            <a:endParaRPr lang="el-GR" sz="2400" dirty="0" smtClean="0"/>
          </a:p>
          <a:p>
            <a:endParaRPr lang="el-GR" sz="2400" dirty="0"/>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620688"/>
          </a:xfrm>
        </p:spPr>
        <p:txBody>
          <a:bodyPr>
            <a:normAutofit fontScale="90000"/>
          </a:bodyPr>
          <a:lstStyle/>
          <a:p>
            <a:r>
              <a:rPr lang="el-GR" sz="3600" dirty="0" smtClean="0">
                <a:effectLst>
                  <a:outerShdw blurRad="38100" dist="38100" dir="2700000" algn="tl">
                    <a:srgbClr val="000000">
                      <a:alpha val="43137"/>
                    </a:srgbClr>
                  </a:outerShdw>
                </a:effectLst>
              </a:rPr>
              <a:t>ΣΩΣΤΟ </a:t>
            </a:r>
            <a:r>
              <a:rPr lang="en-US" sz="3600" dirty="0" smtClean="0">
                <a:effectLst>
                  <a:outerShdw blurRad="38100" dist="38100" dir="2700000" algn="tl">
                    <a:srgbClr val="000000">
                      <a:alpha val="43137"/>
                    </a:srgbClr>
                  </a:outerShdw>
                </a:effectLst>
              </a:rPr>
              <a:t> </a:t>
            </a:r>
            <a:r>
              <a:rPr lang="el-GR" sz="3600" dirty="0" smtClean="0">
                <a:effectLst>
                  <a:outerShdw blurRad="38100" dist="38100" dir="2700000" algn="tl">
                    <a:srgbClr val="000000">
                      <a:alpha val="43137"/>
                    </a:srgbClr>
                  </a:outerShdw>
                </a:effectLst>
              </a:rPr>
              <a:t>Η ΛΑΘΟΣ</a:t>
            </a:r>
            <a:r>
              <a:rPr lang="en-US" sz="3600" dirty="0" smtClean="0">
                <a:effectLst>
                  <a:outerShdw blurRad="38100" dist="38100" dir="2700000" algn="tl">
                    <a:srgbClr val="000000">
                      <a:alpha val="43137"/>
                    </a:srgbClr>
                  </a:outerShdw>
                </a:effectLst>
              </a:rPr>
              <a:t>;</a:t>
            </a:r>
            <a:endParaRPr lang="el-GR" sz="3600" dirty="0">
              <a:effectLst>
                <a:outerShdw blurRad="38100" dist="38100" dir="2700000" algn="tl">
                  <a:srgbClr val="000000">
                    <a:alpha val="43137"/>
                  </a:srgbClr>
                </a:outerShdw>
              </a:effectLst>
            </a:endParaRPr>
          </a:p>
        </p:txBody>
      </p:sp>
      <p:sp>
        <p:nvSpPr>
          <p:cNvPr id="3" name="2 - Θέση περιεχομένου"/>
          <p:cNvSpPr>
            <a:spLocks noGrp="1"/>
          </p:cNvSpPr>
          <p:nvPr>
            <p:ph idx="1"/>
          </p:nvPr>
        </p:nvSpPr>
        <p:spPr>
          <a:xfrm>
            <a:off x="0" y="548680"/>
            <a:ext cx="9144000" cy="6309320"/>
          </a:xfrm>
        </p:spPr>
        <p:txBody>
          <a:bodyPr>
            <a:normAutofit/>
          </a:bodyPr>
          <a:lstStyle/>
          <a:p>
            <a:r>
              <a:rPr lang="el-GR" sz="2400" dirty="0" smtClean="0"/>
              <a:t>Πρόκειται για </a:t>
            </a:r>
            <a:r>
              <a:rPr lang="en-US" sz="2400" dirty="0" smtClean="0"/>
              <a:t>in situ </a:t>
            </a:r>
            <a:r>
              <a:rPr lang="el-GR" sz="2400" dirty="0" smtClean="0"/>
              <a:t>(</a:t>
            </a:r>
            <a:r>
              <a:rPr lang="el-GR" sz="2400" dirty="0" err="1" smtClean="0"/>
              <a:t>ενδοεπιθηλιακό</a:t>
            </a:r>
            <a:r>
              <a:rPr lang="el-GR" sz="2400" dirty="0" smtClean="0"/>
              <a:t>) </a:t>
            </a:r>
            <a:r>
              <a:rPr lang="el-GR" sz="2400" dirty="0" err="1" smtClean="0"/>
              <a:t>ουροθηλιακό</a:t>
            </a:r>
            <a:r>
              <a:rPr lang="el-GR" sz="2400" dirty="0" smtClean="0"/>
              <a:t> καρκίνωμα. (</a:t>
            </a:r>
            <a:r>
              <a:rPr lang="el-GR" sz="2400" b="1" dirty="0" smtClean="0"/>
              <a:t>Λ</a:t>
            </a:r>
            <a:r>
              <a:rPr lang="el-GR" sz="2400" dirty="0" smtClean="0"/>
              <a:t>)</a:t>
            </a:r>
          </a:p>
          <a:p>
            <a:r>
              <a:rPr lang="el-GR" sz="2400" dirty="0" smtClean="0"/>
              <a:t>Αναγνωρίζεται περιοχή υψηλόβαθμης ιστολογικής κακοήθειας. (</a:t>
            </a:r>
            <a:r>
              <a:rPr lang="el-GR" sz="2400" b="1" dirty="0" smtClean="0"/>
              <a:t>Σ</a:t>
            </a:r>
            <a:r>
              <a:rPr lang="el-GR" sz="2400" dirty="0" smtClean="0"/>
              <a:t>)</a:t>
            </a:r>
          </a:p>
          <a:p>
            <a:r>
              <a:rPr lang="el-GR" sz="2400" dirty="0" smtClean="0"/>
              <a:t>Αναγνωρίζεται περιοχή χαμηλόβαθμης ιστολογικής κακοήθειας. (</a:t>
            </a:r>
            <a:r>
              <a:rPr lang="el-GR" sz="2400" b="1" dirty="0" smtClean="0"/>
              <a:t>Σ</a:t>
            </a:r>
            <a:r>
              <a:rPr lang="el-GR" sz="2400" dirty="0" smtClean="0"/>
              <a:t>)</a:t>
            </a:r>
          </a:p>
          <a:p>
            <a:r>
              <a:rPr lang="el-GR" sz="2400" dirty="0" smtClean="0"/>
              <a:t>Στην </a:t>
            </a:r>
            <a:r>
              <a:rPr lang="el-GR" sz="2400" dirty="0" err="1" smtClean="0"/>
              <a:t>παθολογοανατομική</a:t>
            </a:r>
            <a:r>
              <a:rPr lang="el-GR" sz="2400" dirty="0" smtClean="0"/>
              <a:t> έκθεση το καρκίνωμα θα χαρακτηρισθεί ως υψηλόβαθμης ιστολογικής κακοήθειας. (</a:t>
            </a:r>
            <a:r>
              <a:rPr lang="el-GR" sz="2400" b="1" dirty="0" smtClean="0"/>
              <a:t>Σ</a:t>
            </a:r>
            <a:r>
              <a:rPr lang="el-GR" sz="2400" dirty="0" smtClean="0"/>
              <a:t>)</a:t>
            </a:r>
          </a:p>
          <a:p>
            <a:r>
              <a:rPr lang="el-GR" sz="2400" dirty="0" smtClean="0"/>
              <a:t>Βάσει της εικόνας, το καρκίνωμα </a:t>
            </a:r>
            <a:r>
              <a:rPr lang="el-GR" sz="2400" dirty="0" err="1" smtClean="0"/>
              <a:t>σταδιοποιείται</a:t>
            </a:r>
            <a:r>
              <a:rPr lang="el-GR" sz="2400" dirty="0" smtClean="0"/>
              <a:t> έτσι ώστε θεραπεία εκλογής είναι η κυστεκτομή. (</a:t>
            </a:r>
            <a:r>
              <a:rPr lang="el-GR" sz="2400" b="1" dirty="0" smtClean="0"/>
              <a:t>Λ</a:t>
            </a:r>
            <a:r>
              <a:rPr lang="el-GR" sz="2400" dirty="0" smtClean="0"/>
              <a:t>)</a:t>
            </a:r>
          </a:p>
          <a:p>
            <a:r>
              <a:rPr lang="el-GR" sz="2400" dirty="0" smtClean="0"/>
              <a:t>Βάσει της εικόνας, πρόκειται για κλινικώς «επιφανειακό όγκο». (</a:t>
            </a:r>
            <a:r>
              <a:rPr lang="el-GR" sz="2400" b="1" dirty="0" smtClean="0"/>
              <a:t>Σ</a:t>
            </a:r>
            <a:r>
              <a:rPr lang="el-GR" sz="2400" dirty="0" smtClean="0"/>
              <a:t>)</a:t>
            </a:r>
          </a:p>
          <a:p>
            <a:r>
              <a:rPr lang="el-GR" sz="2400" dirty="0" smtClean="0"/>
              <a:t>Στον </a:t>
            </a:r>
            <a:r>
              <a:rPr lang="el-GR" sz="2400" dirty="0" err="1" smtClean="0"/>
              <a:t>αγγειοσυνδετικό</a:t>
            </a:r>
            <a:r>
              <a:rPr lang="el-GR" sz="2400" dirty="0" smtClean="0"/>
              <a:t> άξονα της θηλής αναγνωρίζονται κάποια λεμφοκύτταρα. (</a:t>
            </a:r>
            <a:r>
              <a:rPr lang="el-GR" sz="2400" b="1" dirty="0" smtClean="0"/>
              <a:t>Σ</a:t>
            </a:r>
            <a:r>
              <a:rPr lang="el-GR" sz="2400" dirty="0" smtClean="0"/>
              <a:t>)</a:t>
            </a:r>
          </a:p>
          <a:p>
            <a:r>
              <a:rPr lang="el-GR" sz="2400" dirty="0" smtClean="0"/>
              <a:t>Το καρκίνωμα εμφανίζει </a:t>
            </a:r>
            <a:r>
              <a:rPr lang="el-GR" sz="2400" dirty="0" err="1" smtClean="0"/>
              <a:t>θηλώδες</a:t>
            </a:r>
            <a:r>
              <a:rPr lang="el-GR" sz="2400" dirty="0" smtClean="0"/>
              <a:t> και ανεστραμμένο (</a:t>
            </a:r>
            <a:r>
              <a:rPr lang="el-GR" sz="2400" dirty="0" err="1" smtClean="0"/>
              <a:t>οζοειδές</a:t>
            </a:r>
            <a:r>
              <a:rPr lang="el-GR" sz="2400" dirty="0" smtClean="0"/>
              <a:t>) πρότυπο ανάπτυξης. (</a:t>
            </a:r>
            <a:r>
              <a:rPr lang="el-GR" sz="2400" b="1" dirty="0" smtClean="0"/>
              <a:t>Σ</a:t>
            </a:r>
            <a:r>
              <a:rPr lang="el-GR" sz="2400" dirty="0" smtClean="0"/>
              <a:t>)</a:t>
            </a:r>
          </a:p>
          <a:p>
            <a:r>
              <a:rPr lang="el-GR" sz="2400" dirty="0" smtClean="0"/>
              <a:t>Προ της κυστεοσκόπησης, η κυτταρολογική  εξέταση των ούρων θα είχε αποβεί πιθανότατα θετική για κακοήθεια. (</a:t>
            </a:r>
            <a:r>
              <a:rPr lang="el-GR" sz="2400" b="1" dirty="0" smtClean="0"/>
              <a:t>Σ</a:t>
            </a:r>
            <a:r>
              <a:rPr lang="el-GR" sz="2400" dirty="0" smtClean="0"/>
              <a:t>)</a:t>
            </a:r>
          </a:p>
          <a:p>
            <a:r>
              <a:rPr lang="el-GR" sz="2400" dirty="0" smtClean="0"/>
              <a:t>Η πιθανότητα εξέλιξης του συγκεκριμένου όγκου είναι μικρή. (</a:t>
            </a:r>
            <a:r>
              <a:rPr lang="el-GR" sz="2400" b="1" dirty="0" smtClean="0"/>
              <a:t>Λ</a:t>
            </a:r>
            <a:r>
              <a:rPr lang="el-GR" sz="2400" dirty="0" smtClean="0"/>
              <a:t>)</a:t>
            </a:r>
          </a:p>
          <a:p>
            <a:endParaRPr lang="el-GR" sz="2400" dirty="0" smtClean="0"/>
          </a:p>
          <a:p>
            <a:endParaRPr lang="el-GR" sz="2400" dirty="0" smtClean="0"/>
          </a:p>
          <a:p>
            <a:endParaRPr lang="el-GR" sz="2400" dirty="0" smtClean="0"/>
          </a:p>
          <a:p>
            <a:endParaRPr lang="el-GR" sz="24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785850" y="274638"/>
            <a:ext cx="10715700" cy="368280"/>
          </a:xfrm>
        </p:spPr>
        <p:txBody>
          <a:bodyPr>
            <a:noAutofit/>
          </a:bodyPr>
          <a:lstStyle/>
          <a:p>
            <a:r>
              <a:rPr lang="el-GR" sz="3600" b="1" dirty="0" smtClean="0">
                <a:solidFill>
                  <a:schemeClr val="accent1">
                    <a:lumMod val="75000"/>
                  </a:schemeClr>
                </a:solidFill>
                <a:effectLst>
                  <a:outerShdw blurRad="38100" dist="38100" dir="2700000" algn="tl">
                    <a:srgbClr val="000000">
                      <a:alpha val="43137"/>
                    </a:srgbClr>
                  </a:outerShdw>
                </a:effectLst>
              </a:rPr>
              <a:t>Διάχυτο</a:t>
            </a:r>
            <a:r>
              <a:rPr lang="el-GR" sz="3600" b="1" dirty="0" smtClean="0">
                <a:solidFill>
                  <a:schemeClr val="accent1">
                    <a:lumMod val="75000"/>
                  </a:schemeClr>
                </a:solidFill>
              </a:rPr>
              <a:t> πρότυπο </a:t>
            </a:r>
            <a:r>
              <a:rPr lang="el-GR" sz="3600" b="1" dirty="0" err="1" smtClean="0">
                <a:solidFill>
                  <a:schemeClr val="accent1">
                    <a:lumMod val="75000"/>
                  </a:schemeClr>
                </a:solidFill>
              </a:rPr>
              <a:t>νεφρογενούς</a:t>
            </a:r>
            <a:r>
              <a:rPr lang="el-GR" sz="3600" b="1" dirty="0" smtClean="0">
                <a:solidFill>
                  <a:schemeClr val="accent1">
                    <a:lumMod val="75000"/>
                  </a:schemeClr>
                </a:solidFill>
              </a:rPr>
              <a:t> αδενώματος</a:t>
            </a:r>
            <a:endParaRPr lang="el-GR" sz="3600" b="1" dirty="0">
              <a:solidFill>
                <a:schemeClr val="accent1">
                  <a:lumMod val="75000"/>
                </a:schemeClr>
              </a:solidFill>
            </a:endParaRPr>
          </a:p>
        </p:txBody>
      </p:sp>
      <p:pic>
        <p:nvPicPr>
          <p:cNvPr id="104450" name="Picture 2" descr="http://www.expertconsultbook.com/expertconsult/b/bbmapAsset?appID=NGE&amp;isbn=978-0-323-01970-5&amp;eid=4-u1.0-B978-0-323-01970-5..50007-5..gr23&amp;assetType=full"/>
          <p:cNvPicPr>
            <a:picLocks noChangeAspect="1" noChangeArrowheads="1"/>
          </p:cNvPicPr>
          <p:nvPr/>
        </p:nvPicPr>
        <p:blipFill>
          <a:blip r:embed="rId2" cstate="print"/>
          <a:srcRect/>
          <a:stretch>
            <a:fillRect/>
          </a:stretch>
        </p:blipFill>
        <p:spPr bwMode="auto">
          <a:xfrm>
            <a:off x="357158" y="857232"/>
            <a:ext cx="8451786" cy="6000768"/>
          </a:xfrm>
          <a:prstGeom prst="rect">
            <a:avLst/>
          </a:prstGeom>
          <a:noFill/>
        </p:spPr>
      </p:pic>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3000" b="-13000"/>
          </a:stretch>
        </a:blipFill>
        <a:effectLst/>
      </p:bgPr>
    </p:bg>
    <p:spTree>
      <p:nvGrpSpPr>
        <p:cNvPr id="1" name=""/>
        <p:cNvGrpSpPr/>
        <p:nvPr/>
      </p:nvGrpSpPr>
      <p:grpSpPr>
        <a:xfrm>
          <a:off x="0" y="0"/>
          <a:ext cx="0" cy="0"/>
          <a:chOff x="0" y="0"/>
          <a:chExt cx="0" cy="0"/>
        </a:xfrm>
      </p:grpSpPr>
    </p:spTree>
  </p:cSld>
  <p:clrMapOvr>
    <a:masterClrMapping/>
  </p:clrMapOvr>
  <p:transition spd="slow">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857232"/>
          </a:xfrm>
        </p:spPr>
        <p:txBody>
          <a:bodyPr>
            <a:noAutofit/>
          </a:bodyPr>
          <a:lstStyle/>
          <a:p>
            <a:r>
              <a:rPr lang="el-GR" sz="2400" b="1" dirty="0" err="1" smtClean="0">
                <a:solidFill>
                  <a:schemeClr val="tx2">
                    <a:lumMod val="75000"/>
                  </a:schemeClr>
                </a:solidFill>
              </a:rPr>
              <a:t>Κυστικώς</a:t>
            </a:r>
            <a:r>
              <a:rPr lang="el-GR" sz="2400" b="1" dirty="0" smtClean="0">
                <a:solidFill>
                  <a:schemeClr val="tx2">
                    <a:lumMod val="75000"/>
                  </a:schemeClr>
                </a:solidFill>
              </a:rPr>
              <a:t>  </a:t>
            </a:r>
            <a:r>
              <a:rPr lang="el-GR" sz="2400" b="1" dirty="0" err="1" smtClean="0">
                <a:solidFill>
                  <a:schemeClr val="tx2">
                    <a:lumMod val="75000"/>
                  </a:schemeClr>
                </a:solidFill>
              </a:rPr>
              <a:t>διατεταμένα</a:t>
            </a:r>
            <a:r>
              <a:rPr lang="el-GR" sz="2400" b="1" dirty="0" smtClean="0">
                <a:solidFill>
                  <a:schemeClr val="tx2">
                    <a:lumMod val="75000"/>
                  </a:schemeClr>
                </a:solidFill>
              </a:rPr>
              <a:t> σωληνάρια  σε </a:t>
            </a:r>
            <a:r>
              <a:rPr lang="el-GR" sz="2400" b="1" dirty="0" err="1" smtClean="0">
                <a:solidFill>
                  <a:schemeClr val="tx2">
                    <a:lumMod val="75000"/>
                  </a:schemeClr>
                </a:solidFill>
              </a:rPr>
              <a:t>νεφρογενές</a:t>
            </a:r>
            <a:r>
              <a:rPr lang="el-GR" sz="2400" b="1" dirty="0" smtClean="0">
                <a:solidFill>
                  <a:schemeClr val="tx2">
                    <a:lumMod val="75000"/>
                  </a:schemeClr>
                </a:solidFill>
              </a:rPr>
              <a:t> αδένωμα.</a:t>
            </a:r>
            <a:br>
              <a:rPr lang="el-GR" sz="2400" b="1" dirty="0" smtClean="0">
                <a:solidFill>
                  <a:schemeClr val="tx2">
                    <a:lumMod val="75000"/>
                  </a:schemeClr>
                </a:solidFill>
              </a:rPr>
            </a:br>
            <a:r>
              <a:rPr lang="el-GR" sz="2400" b="1" dirty="0" smtClean="0">
                <a:solidFill>
                  <a:schemeClr val="tx2">
                    <a:lumMod val="75000"/>
                  </a:schemeClr>
                </a:solidFill>
              </a:rPr>
              <a:t>Εστιακή μορφολογία «πλατυκέφαλου καρφιού-</a:t>
            </a:r>
            <a:r>
              <a:rPr lang="el-GR" sz="2400" b="1" dirty="0" err="1" smtClean="0">
                <a:solidFill>
                  <a:schemeClr val="tx2">
                    <a:lumMod val="75000"/>
                  </a:schemeClr>
                </a:solidFill>
              </a:rPr>
              <a:t>παπουτσόπροκας</a:t>
            </a:r>
            <a:r>
              <a:rPr lang="el-GR" sz="2400" b="1" dirty="0" smtClean="0">
                <a:solidFill>
                  <a:schemeClr val="tx2">
                    <a:lumMod val="75000"/>
                  </a:schemeClr>
                </a:solidFill>
              </a:rPr>
              <a:t>».</a:t>
            </a:r>
            <a:endParaRPr lang="el-GR" sz="2400" b="1" dirty="0">
              <a:solidFill>
                <a:schemeClr val="tx2">
                  <a:lumMod val="75000"/>
                </a:schemeClr>
              </a:solidFill>
            </a:endParaRPr>
          </a:p>
        </p:txBody>
      </p:sp>
      <p:pic>
        <p:nvPicPr>
          <p:cNvPr id="105474" name="Picture 2" descr="http://www.expertconsultbook.com/expertconsult/b/bbmapAsset?appID=NGE&amp;isbn=978-0-323-01970-5&amp;eid=4-u1.0-B978-0-323-01970-5..50007-5..gr21&amp;assetType=full"/>
          <p:cNvPicPr>
            <a:picLocks noChangeAspect="1" noChangeArrowheads="1"/>
          </p:cNvPicPr>
          <p:nvPr/>
        </p:nvPicPr>
        <p:blipFill>
          <a:blip r:embed="rId3" cstate="print"/>
          <a:srcRect/>
          <a:stretch>
            <a:fillRect/>
          </a:stretch>
        </p:blipFill>
        <p:spPr bwMode="auto">
          <a:xfrm>
            <a:off x="571472" y="910810"/>
            <a:ext cx="7929586" cy="5947190"/>
          </a:xfrm>
          <a:prstGeom prst="rect">
            <a:avLst/>
          </a:prstGeom>
          <a:noFill/>
        </p:spPr>
      </p:pic>
      <p:sp>
        <p:nvSpPr>
          <p:cNvPr id="4" name="3 - Βέλος προς τα επάνω"/>
          <p:cNvSpPr/>
          <p:nvPr/>
        </p:nvSpPr>
        <p:spPr>
          <a:xfrm>
            <a:off x="2411760" y="2564904"/>
            <a:ext cx="216024" cy="43204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4 - Βέλος προς τα επάνω"/>
          <p:cNvSpPr/>
          <p:nvPr/>
        </p:nvSpPr>
        <p:spPr>
          <a:xfrm>
            <a:off x="6732240" y="2636912"/>
            <a:ext cx="216024" cy="43204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Βέλος προς τα επάνω"/>
          <p:cNvSpPr/>
          <p:nvPr/>
        </p:nvSpPr>
        <p:spPr>
          <a:xfrm>
            <a:off x="5796136" y="5085184"/>
            <a:ext cx="216024" cy="43204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Βέλος προς τα επάνω"/>
          <p:cNvSpPr/>
          <p:nvPr/>
        </p:nvSpPr>
        <p:spPr>
          <a:xfrm rot="9470296">
            <a:off x="1098216" y="3964971"/>
            <a:ext cx="234925" cy="33553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Βέλος προς τα επάνω"/>
          <p:cNvSpPr/>
          <p:nvPr/>
        </p:nvSpPr>
        <p:spPr>
          <a:xfrm>
            <a:off x="5004048" y="2564904"/>
            <a:ext cx="216024" cy="43204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01"/>
          <p:cNvPicPr>
            <a:picLocks noChangeAspect="1" noChangeArrowheads="1"/>
          </p:cNvPicPr>
          <p:nvPr/>
        </p:nvPicPr>
        <p:blipFill>
          <a:blip r:embed="rId2" cstate="print"/>
          <a:srcRect/>
          <a:stretch>
            <a:fillRect/>
          </a:stretch>
        </p:blipFill>
        <p:spPr bwMode="auto">
          <a:xfrm rot="5400000">
            <a:off x="-2612233" y="959650"/>
            <a:ext cx="6867477" cy="4929222"/>
          </a:xfrm>
          <a:prstGeom prst="rect">
            <a:avLst/>
          </a:prstGeom>
          <a:noFill/>
          <a:ln w="9525">
            <a:noFill/>
            <a:miter lim="800000"/>
            <a:headEnd/>
            <a:tailEnd/>
          </a:ln>
        </p:spPr>
      </p:pic>
      <p:sp>
        <p:nvSpPr>
          <p:cNvPr id="7171" name="Text Box 5"/>
          <p:cNvSpPr txBox="1">
            <a:spLocks noChangeArrowheads="1"/>
          </p:cNvSpPr>
          <p:nvPr/>
        </p:nvSpPr>
        <p:spPr bwMode="auto">
          <a:xfrm rot="10800000" flipV="1">
            <a:off x="2771773" y="6101277"/>
            <a:ext cx="5372126" cy="584775"/>
          </a:xfrm>
          <a:prstGeom prst="rect">
            <a:avLst/>
          </a:prstGeom>
          <a:noFill/>
          <a:ln w="9525">
            <a:noFill/>
            <a:miter lim="800000"/>
            <a:headEnd/>
            <a:tailEnd/>
          </a:ln>
        </p:spPr>
        <p:txBody>
          <a:bodyPr wrap="square">
            <a:spAutoFit/>
          </a:bodyPr>
          <a:lstStyle/>
          <a:p>
            <a:r>
              <a:rPr lang="el-GR" sz="3200" b="1" spc="300" dirty="0" smtClean="0">
                <a:solidFill>
                  <a:schemeClr val="accent1">
                    <a:lumMod val="75000"/>
                  </a:schemeClr>
                </a:solidFill>
                <a:latin typeface="Calibri" pitchFamily="34" charset="0"/>
              </a:rPr>
              <a:t>Φυσιολογικό  </a:t>
            </a:r>
            <a:r>
              <a:rPr lang="el-GR" sz="3200" b="1" dirty="0" err="1" smtClean="0">
                <a:solidFill>
                  <a:schemeClr val="accent1">
                    <a:lumMod val="75000"/>
                  </a:schemeClr>
                </a:solidFill>
                <a:latin typeface="Calibri" pitchFamily="34" charset="0"/>
              </a:rPr>
              <a:t>ουροθήλιο</a:t>
            </a:r>
            <a:endParaRPr lang="el-GR" sz="3200" b="1" dirty="0">
              <a:solidFill>
                <a:schemeClr val="accent1">
                  <a:lumMod val="75000"/>
                </a:schemeClr>
              </a:solidFill>
              <a:latin typeface="Calibri" pitchFamily="34" charset="0"/>
            </a:endParaRPr>
          </a:p>
        </p:txBody>
      </p:sp>
      <p:pic>
        <p:nvPicPr>
          <p:cNvPr id="4" name="Picture 4" descr="02"/>
          <p:cNvPicPr>
            <a:picLocks noChangeAspect="1" noChangeArrowheads="1"/>
          </p:cNvPicPr>
          <p:nvPr/>
        </p:nvPicPr>
        <p:blipFill>
          <a:blip r:embed="rId3" cstate="print"/>
          <a:srcRect/>
          <a:stretch>
            <a:fillRect/>
          </a:stretch>
        </p:blipFill>
        <p:spPr bwMode="auto">
          <a:xfrm>
            <a:off x="2285984" y="928670"/>
            <a:ext cx="6770490" cy="50006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 Τίτλος"/>
          <p:cNvSpPr>
            <a:spLocks noGrp="1"/>
          </p:cNvSpPr>
          <p:nvPr>
            <p:ph type="title"/>
          </p:nvPr>
        </p:nvSpPr>
        <p:spPr>
          <a:xfrm>
            <a:off x="0" y="0"/>
            <a:ext cx="3786188" cy="857250"/>
          </a:xfrm>
          <a:solidFill>
            <a:srgbClr val="FFCCFF"/>
          </a:solidFill>
        </p:spPr>
        <p:txBody>
          <a:bodyPr/>
          <a:lstStyle/>
          <a:p>
            <a:r>
              <a:rPr lang="el-GR" sz="2800" smtClean="0"/>
              <a:t>Νεφρογενές αδένωμα </a:t>
            </a:r>
          </a:p>
        </p:txBody>
      </p:sp>
      <p:sp>
        <p:nvSpPr>
          <p:cNvPr id="4" name="3 - Θέση κειμένου"/>
          <p:cNvSpPr>
            <a:spLocks noGrp="1"/>
          </p:cNvSpPr>
          <p:nvPr>
            <p:ph type="body" sz="half" idx="2"/>
          </p:nvPr>
        </p:nvSpPr>
        <p:spPr>
          <a:xfrm>
            <a:off x="0" y="1000125"/>
            <a:ext cx="3465513" cy="5643563"/>
          </a:xfrm>
          <a:solidFill>
            <a:srgbClr val="FFCCFF"/>
          </a:solidFill>
        </p:spPr>
        <p:txBody>
          <a:bodyPr>
            <a:normAutofit fontScale="92500" lnSpcReduction="10000"/>
          </a:bodyPr>
          <a:lstStyle/>
          <a:p>
            <a:pPr>
              <a:defRPr/>
            </a:pPr>
            <a:r>
              <a:rPr lang="el-GR" sz="2000" b="1" dirty="0" smtClean="0"/>
              <a:t>Ιστορικό καθετηριασμού ή άλλου ερεθισμού του βλεννογόνου.</a:t>
            </a:r>
          </a:p>
          <a:p>
            <a:pPr>
              <a:defRPr/>
            </a:pPr>
            <a:r>
              <a:rPr lang="en-US" sz="2000" b="1" dirty="0" smtClean="0"/>
              <a:t>CK7</a:t>
            </a:r>
            <a:r>
              <a:rPr lang="en-US" sz="2000" dirty="0" smtClean="0"/>
              <a:t> &amp; PAX2 (+) </a:t>
            </a:r>
            <a:r>
              <a:rPr lang="el-GR" sz="2000" dirty="0" smtClean="0"/>
              <a:t>στα κύτταρα που επενδύουν τις  σωληνώδεις δομές.</a:t>
            </a:r>
          </a:p>
          <a:p>
            <a:pPr>
              <a:defRPr/>
            </a:pPr>
            <a:endParaRPr lang="el-GR" sz="2000" dirty="0" smtClean="0"/>
          </a:p>
          <a:p>
            <a:pPr>
              <a:defRPr/>
            </a:pPr>
            <a:r>
              <a:rPr lang="el-GR" sz="2000" dirty="0" smtClean="0"/>
              <a:t>Σε μερικές περιπτώσεις εστιακή &amp; ασθενής έκφραση </a:t>
            </a:r>
            <a:r>
              <a:rPr lang="en-US" sz="2000" dirty="0" smtClean="0"/>
              <a:t>PSA &amp;PAP!</a:t>
            </a:r>
          </a:p>
          <a:p>
            <a:pPr>
              <a:defRPr/>
            </a:pPr>
            <a:endParaRPr lang="en-US" sz="2000" dirty="0" smtClean="0"/>
          </a:p>
          <a:p>
            <a:pPr>
              <a:defRPr/>
            </a:pPr>
            <a:r>
              <a:rPr lang="en-US" sz="2000" dirty="0" smtClean="0"/>
              <a:t>H </a:t>
            </a:r>
            <a:r>
              <a:rPr lang="el-GR" sz="2000" dirty="0" smtClean="0"/>
              <a:t>πλειονότητα </a:t>
            </a:r>
            <a:r>
              <a:rPr lang="en-US" sz="2000" dirty="0" smtClean="0"/>
              <a:t>: AMACR (+) &amp; 34</a:t>
            </a:r>
            <a:r>
              <a:rPr lang="el-GR" sz="2000" dirty="0" smtClean="0"/>
              <a:t>βΕ12 (-) !</a:t>
            </a:r>
          </a:p>
          <a:p>
            <a:pPr>
              <a:defRPr/>
            </a:pPr>
            <a:endParaRPr lang="el-GR" sz="2000" dirty="0" smtClean="0"/>
          </a:p>
          <a:p>
            <a:pPr>
              <a:defRPr/>
            </a:pPr>
            <a:r>
              <a:rPr lang="el-GR" sz="2000" b="1" dirty="0" smtClean="0"/>
              <a:t>ΔΔ κλειδιά </a:t>
            </a:r>
          </a:p>
          <a:p>
            <a:pPr>
              <a:defRPr/>
            </a:pPr>
            <a:endParaRPr lang="el-GR" sz="2000" dirty="0" smtClean="0"/>
          </a:p>
          <a:p>
            <a:pPr>
              <a:defRPr/>
            </a:pPr>
            <a:r>
              <a:rPr lang="el-GR" sz="2000" dirty="0" smtClean="0"/>
              <a:t>Στο τριχοειδικό αιμαγγείωμα</a:t>
            </a:r>
            <a:r>
              <a:rPr lang="en-US" sz="2000" dirty="0" smtClean="0"/>
              <a:t>:</a:t>
            </a:r>
            <a:r>
              <a:rPr lang="el-GR" sz="2000" dirty="0" smtClean="0"/>
              <a:t> </a:t>
            </a:r>
            <a:r>
              <a:rPr lang="en-US" sz="2000" dirty="0" smtClean="0"/>
              <a:t>CK7(-)</a:t>
            </a:r>
            <a:r>
              <a:rPr lang="el-GR" sz="2000" dirty="0" smtClean="0"/>
              <a:t>,</a:t>
            </a:r>
            <a:r>
              <a:rPr lang="en-US" sz="2000" dirty="0" smtClean="0"/>
              <a:t> CD31</a:t>
            </a:r>
            <a:r>
              <a:rPr lang="el-GR" sz="2000" dirty="0" smtClean="0"/>
              <a:t> και άλλοι </a:t>
            </a:r>
            <a:r>
              <a:rPr lang="el-GR" sz="2000" dirty="0" smtClean="0">
                <a:effectLst>
                  <a:outerShdw blurRad="38100" dist="38100" dir="2700000" algn="tl">
                    <a:srgbClr val="000000">
                      <a:alpha val="43137"/>
                    </a:srgbClr>
                  </a:outerShdw>
                </a:effectLst>
              </a:rPr>
              <a:t>ενδοθηλιακοί</a:t>
            </a:r>
            <a:r>
              <a:rPr lang="el-GR" sz="2000" dirty="0" smtClean="0"/>
              <a:t> δείκτες (+) </a:t>
            </a:r>
            <a:endParaRPr lang="el-GR" sz="2000" dirty="0"/>
          </a:p>
        </p:txBody>
      </p:sp>
      <p:pic>
        <p:nvPicPr>
          <p:cNvPr id="25604" name="Picture 2" descr="http://www.webpathology.com/slides/slides/NephrogenicMetaplasia3.jpg"/>
          <p:cNvPicPr>
            <a:picLocks noChangeAspect="1" noChangeArrowheads="1"/>
          </p:cNvPicPr>
          <p:nvPr/>
        </p:nvPicPr>
        <p:blipFill>
          <a:blip r:embed="rId2" cstate="print"/>
          <a:srcRect/>
          <a:stretch>
            <a:fillRect/>
          </a:stretch>
        </p:blipFill>
        <p:spPr bwMode="auto">
          <a:xfrm>
            <a:off x="3491880" y="-579445"/>
            <a:ext cx="5976664" cy="7968885"/>
          </a:xfrm>
          <a:prstGeom prst="rect">
            <a:avLst/>
          </a:prstGeom>
          <a:noFill/>
          <a:ln w="9525">
            <a:noFill/>
            <a:miter lim="800000"/>
            <a:headEnd/>
            <a:tailEnd/>
          </a:ln>
        </p:spPr>
      </p:pic>
      <p:sp>
        <p:nvSpPr>
          <p:cNvPr id="5" name="4 - Βέλος προς τα επάνω"/>
          <p:cNvSpPr/>
          <p:nvPr/>
        </p:nvSpPr>
        <p:spPr>
          <a:xfrm rot="16892445">
            <a:off x="5404523" y="1741115"/>
            <a:ext cx="367959" cy="52994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Ορθογώνιο"/>
          <p:cNvSpPr/>
          <p:nvPr/>
        </p:nvSpPr>
        <p:spPr>
          <a:xfrm>
            <a:off x="6012160" y="908720"/>
            <a:ext cx="3131840" cy="1569660"/>
          </a:xfrm>
          <a:prstGeom prst="rect">
            <a:avLst/>
          </a:prstGeom>
        </p:spPr>
        <p:txBody>
          <a:bodyPr wrap="square">
            <a:spAutoFit/>
          </a:bodyPr>
          <a:lstStyle/>
          <a:p>
            <a:r>
              <a:rPr lang="en-US" sz="2400" b="1" dirty="0" smtClean="0">
                <a:solidFill>
                  <a:schemeClr val="tx2">
                    <a:lumMod val="75000"/>
                  </a:schemeClr>
                </a:solidFill>
              </a:rPr>
              <a:t>M</a:t>
            </a:r>
            <a:r>
              <a:rPr lang="el-GR" sz="2400" b="1" dirty="0" err="1" smtClean="0">
                <a:solidFill>
                  <a:schemeClr val="tx2">
                    <a:lumMod val="75000"/>
                  </a:schemeClr>
                </a:solidFill>
              </a:rPr>
              <a:t>ορφολογία</a:t>
            </a:r>
            <a:r>
              <a:rPr lang="el-GR" sz="2400" b="1" dirty="0" smtClean="0">
                <a:solidFill>
                  <a:schemeClr val="tx2">
                    <a:lumMod val="75000"/>
                  </a:schemeClr>
                </a:solidFill>
              </a:rPr>
              <a:t> «πλατυκέφαλου καρφιού-</a:t>
            </a:r>
            <a:r>
              <a:rPr lang="el-GR" sz="2400" b="1" dirty="0" err="1" smtClean="0">
                <a:solidFill>
                  <a:schemeClr val="tx2">
                    <a:lumMod val="75000"/>
                  </a:schemeClr>
                </a:solidFill>
              </a:rPr>
              <a:t>παπουτσόπροκας</a:t>
            </a:r>
            <a:r>
              <a:rPr lang="el-GR" sz="2400" b="1" dirty="0" smtClean="0">
                <a:solidFill>
                  <a:schemeClr val="tx2">
                    <a:lumMod val="75000"/>
                  </a:schemeClr>
                </a:solidFill>
              </a:rPr>
              <a:t>».</a:t>
            </a:r>
            <a:endParaRPr lang="el-GR" sz="2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8000" b="-8000"/>
          </a:stretch>
        </a:blipFill>
        <a:effectLst/>
      </p:bgPr>
    </p:bg>
    <p:spTree>
      <p:nvGrpSpPr>
        <p:cNvPr id="1" name=""/>
        <p:cNvGrpSpPr/>
        <p:nvPr/>
      </p:nvGrpSpPr>
      <p:grpSpPr>
        <a:xfrm>
          <a:off x="0" y="0"/>
          <a:ext cx="0" cy="0"/>
          <a:chOff x="0" y="0"/>
          <a:chExt cx="0" cy="0"/>
        </a:xfrm>
      </p:grpSpPr>
      <p:sp>
        <p:nvSpPr>
          <p:cNvPr id="2" name="1 - Τίτλος"/>
          <p:cNvSpPr txBox="1">
            <a:spLocks/>
          </p:cNvSpPr>
          <p:nvPr/>
        </p:nvSpPr>
        <p:spPr>
          <a:xfrm>
            <a:off x="0" y="1214422"/>
            <a:ext cx="8686800" cy="1214446"/>
          </a:xfrm>
          <a:prstGeom prst="rect">
            <a:avLst/>
          </a:prstGeom>
          <a:noFill/>
          <a:scene3d>
            <a:camera prst="orthographicFront"/>
            <a:lightRig rig="threePt" dir="t"/>
          </a:scene3d>
          <a:sp3d extrusionH="76200">
            <a:extrusionClr>
              <a:schemeClr val="tx2">
                <a:lumMod val="60000"/>
                <a:lumOff val="40000"/>
              </a:schemeClr>
            </a:extrusionClr>
          </a:sp3d>
        </p:spPr>
        <p:txBody>
          <a:bodyPr>
            <a:normAutofit fontScale="97500"/>
            <a:sp3d extrusionH="57150">
              <a:extrusionClr>
                <a:schemeClr val="tx2">
                  <a:lumMod val="60000"/>
                  <a:lumOff val="40000"/>
                </a:schemeClr>
              </a:extrusionClr>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600" normalizeH="0" baseline="0" noProof="0" dirty="0" smtClean="0">
                <a:ln>
                  <a:solidFill>
                    <a:schemeClr val="tx1"/>
                  </a:solidFill>
                  <a:prstDash val="sysDash"/>
                </a:ln>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path path="shape">
                    <a:fillToRect l="50000" t="50000" r="50000" b="50000"/>
                  </a:path>
                  <a:tileRect/>
                </a:gradFill>
                <a:effectLst>
                  <a:outerShdw blurRad="38100" dist="38100" dir="2700000" algn="tl">
                    <a:srgbClr val="000000">
                      <a:alpha val="43137"/>
                    </a:srgbClr>
                  </a:outerShdw>
                </a:effectLst>
                <a:uLnTx/>
                <a:uFillTx/>
                <a:latin typeface="+mj-lt"/>
                <a:ea typeface="+mj-ea"/>
                <a:cs typeface="+mj-cs"/>
              </a:rPr>
              <a:t>I</a:t>
            </a:r>
            <a:r>
              <a:rPr kumimoji="0" lang="el-GR" sz="3200" b="1" i="0" u="none" strike="noStrike" kern="1200" cap="none" spc="600" normalizeH="0" baseline="0" noProof="0" dirty="0" err="1" smtClean="0">
                <a:ln>
                  <a:solidFill>
                    <a:schemeClr val="tx1"/>
                  </a:solidFill>
                  <a:prstDash val="sysDash"/>
                </a:ln>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path path="shape">
                    <a:fillToRect l="50000" t="50000" r="50000" b="50000"/>
                  </a:path>
                  <a:tileRect/>
                </a:gradFill>
                <a:effectLst>
                  <a:outerShdw blurRad="38100" dist="38100" dir="2700000" algn="tl">
                    <a:srgbClr val="000000">
                      <a:alpha val="43137"/>
                    </a:srgbClr>
                  </a:outerShdw>
                </a:effectLst>
                <a:uLnTx/>
                <a:uFillTx/>
                <a:latin typeface="+mj-lt"/>
                <a:ea typeface="+mj-ea"/>
                <a:cs typeface="+mj-cs"/>
              </a:rPr>
              <a:t>στολογική</a:t>
            </a:r>
            <a:r>
              <a:rPr kumimoji="0" lang="el-GR" sz="3200" b="1" i="0" u="none" strike="noStrike" kern="1200" cap="none" spc="600" normalizeH="0" baseline="0" noProof="0" dirty="0" smtClean="0">
                <a:ln>
                  <a:solidFill>
                    <a:schemeClr val="tx1"/>
                  </a:solidFill>
                  <a:prstDash val="sysDash"/>
                </a:ln>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path path="shape">
                    <a:fillToRect l="50000" t="50000" r="50000" b="50000"/>
                  </a:path>
                  <a:tileRect/>
                </a:gradFill>
                <a:effectLst>
                  <a:outerShdw blurRad="38100" dist="38100" dir="2700000" algn="tl">
                    <a:srgbClr val="000000">
                      <a:alpha val="43137"/>
                    </a:srgbClr>
                  </a:outerShdw>
                </a:effectLst>
                <a:uLnTx/>
                <a:uFillTx/>
                <a:latin typeface="+mj-lt"/>
                <a:ea typeface="+mj-ea"/>
                <a:cs typeface="+mj-cs"/>
              </a:rPr>
              <a:t> τυποποίηση </a:t>
            </a:r>
          </a:p>
          <a:p>
            <a:pPr marL="0" marR="0" lvl="0" indent="0" defTabSz="914400" rtl="0" eaLnBrk="1" fontAlgn="auto" latinLnBrk="0" hangingPunct="1">
              <a:lnSpc>
                <a:spcPct val="100000"/>
              </a:lnSpc>
              <a:spcBef>
                <a:spcPct val="0"/>
              </a:spcBef>
              <a:spcAft>
                <a:spcPts val="0"/>
              </a:spcAft>
              <a:buClrTx/>
              <a:buSzTx/>
              <a:buFontTx/>
              <a:buNone/>
              <a:tabLst/>
              <a:defRPr/>
            </a:pPr>
            <a:r>
              <a:rPr lang="el-GR" sz="3200" b="1" spc="600" dirty="0" smtClean="0">
                <a:ln>
                  <a:solidFill>
                    <a:schemeClr val="tx1"/>
                  </a:solidFill>
                  <a:prstDash val="sysDash"/>
                </a:ln>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path path="shape">
                    <a:fillToRect l="50000" t="50000" r="50000" b="50000"/>
                  </a:path>
                  <a:tileRect/>
                </a:gradFill>
                <a:effectLst>
                  <a:outerShdw blurRad="38100" dist="38100" dir="2700000" algn="tl">
                    <a:srgbClr val="000000">
                      <a:alpha val="43137"/>
                    </a:srgbClr>
                  </a:outerShdw>
                </a:effectLst>
                <a:latin typeface="+mj-lt"/>
                <a:ea typeface="+mj-ea"/>
                <a:cs typeface="+mj-cs"/>
              </a:rPr>
              <a:t>θ</a:t>
            </a:r>
            <a:r>
              <a:rPr kumimoji="0" lang="el-GR" sz="3200" b="1" i="0" u="none" strike="noStrike" kern="1200" cap="none" spc="600" normalizeH="0" baseline="0" noProof="0" dirty="0" err="1" smtClean="0">
                <a:ln>
                  <a:solidFill>
                    <a:schemeClr val="tx1"/>
                  </a:solidFill>
                  <a:prstDash val="sysDash"/>
                </a:ln>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path path="shape">
                    <a:fillToRect l="50000" t="50000" r="50000" b="50000"/>
                  </a:path>
                  <a:tileRect/>
                </a:gradFill>
                <a:effectLst>
                  <a:outerShdw blurRad="38100" dist="38100" dir="2700000" algn="tl">
                    <a:srgbClr val="000000">
                      <a:alpha val="43137"/>
                    </a:srgbClr>
                  </a:outerShdw>
                </a:effectLst>
                <a:uLnTx/>
                <a:uFillTx/>
                <a:latin typeface="+mj-lt"/>
                <a:ea typeface="+mj-ea"/>
                <a:cs typeface="+mj-cs"/>
              </a:rPr>
              <a:t>ηλωδών</a:t>
            </a:r>
            <a:r>
              <a:rPr kumimoji="0" lang="el-GR" sz="3200" b="1" i="0" u="none" strike="noStrike" kern="1200" cap="none" spc="600" normalizeH="0" baseline="0" noProof="0" dirty="0" smtClean="0">
                <a:ln>
                  <a:solidFill>
                    <a:schemeClr val="tx1"/>
                  </a:solidFill>
                  <a:prstDash val="sysDash"/>
                </a:ln>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path path="shape">
                    <a:fillToRect l="50000" t="50000" r="50000" b="50000"/>
                  </a:path>
                  <a:tileRect/>
                </a:gradFill>
                <a:effectLst>
                  <a:outerShdw blurRad="38100" dist="38100" dir="2700000" algn="tl">
                    <a:srgbClr val="000000">
                      <a:alpha val="43137"/>
                    </a:srgbClr>
                  </a:outerShdw>
                </a:effectLst>
                <a:uLnTx/>
                <a:uFillTx/>
                <a:latin typeface="+mj-lt"/>
                <a:ea typeface="+mj-ea"/>
                <a:cs typeface="+mj-cs"/>
              </a:rPr>
              <a:t> αλλοιώσεων</a:t>
            </a:r>
            <a:endParaRPr kumimoji="0" lang="el-GR" sz="3200" b="1" i="0" u="none" strike="noStrike" kern="1200" cap="none" spc="600" normalizeH="0" baseline="0" noProof="0" dirty="0">
              <a:ln>
                <a:solidFill>
                  <a:schemeClr val="tx1"/>
                </a:solidFill>
                <a:prstDash val="sysDash"/>
              </a:ln>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path path="shape">
                  <a:fillToRect l="50000" t="50000" r="50000" b="50000"/>
                </a:path>
                <a:tileRect/>
              </a:gra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6000" r="-6000"/>
          </a:stretch>
        </a:blipFill>
        <a:effectLst/>
      </p:bgPr>
    </p:bg>
    <p:spTree>
      <p:nvGrpSpPr>
        <p:cNvPr id="1" name=""/>
        <p:cNvGrpSpPr/>
        <p:nvPr/>
      </p:nvGrpSpPr>
      <p:grpSpPr>
        <a:xfrm>
          <a:off x="0" y="0"/>
          <a:ext cx="0" cy="0"/>
          <a:chOff x="0" y="0"/>
          <a:chExt cx="0" cy="0"/>
        </a:xfrm>
      </p:grpSpPr>
      <p:sp>
        <p:nvSpPr>
          <p:cNvPr id="2" name="1 - Ορθογώνιο"/>
          <p:cNvSpPr/>
          <p:nvPr/>
        </p:nvSpPr>
        <p:spPr>
          <a:xfrm>
            <a:off x="357158" y="214290"/>
            <a:ext cx="8786842" cy="2554545"/>
          </a:xfrm>
          <a:prstGeom prst="rect">
            <a:avLst/>
          </a:prstGeom>
        </p:spPr>
        <p:txBody>
          <a:bodyPr wrap="square">
            <a:spAutoFit/>
          </a:bodyPr>
          <a:lstStyle/>
          <a:p>
            <a:r>
              <a:rPr lang="el-GR" sz="3200" b="1" spc="600" dirty="0" smtClean="0">
                <a:solidFill>
                  <a:schemeClr val="accent1">
                    <a:lumMod val="50000"/>
                  </a:schemeClr>
                </a:solidFill>
                <a:effectLst>
                  <a:outerShdw blurRad="38100" dist="38100" dir="2700000" algn="tl">
                    <a:srgbClr val="000000">
                      <a:alpha val="43137"/>
                    </a:srgbClr>
                  </a:outerShdw>
                </a:effectLst>
              </a:rPr>
              <a:t>Θηλώδεις </a:t>
            </a:r>
            <a:r>
              <a:rPr lang="el-GR" sz="3200" b="1" dirty="0" smtClean="0">
                <a:solidFill>
                  <a:schemeClr val="accent1">
                    <a:lumMod val="50000"/>
                  </a:schemeClr>
                </a:solidFill>
              </a:rPr>
              <a:t/>
            </a:r>
            <a:br>
              <a:rPr lang="el-GR" sz="3200" b="1" dirty="0" smtClean="0">
                <a:solidFill>
                  <a:schemeClr val="accent1">
                    <a:lumMod val="50000"/>
                  </a:schemeClr>
                </a:solidFill>
              </a:rPr>
            </a:br>
            <a:r>
              <a:rPr lang="el-GR" sz="3200" b="1" u="sng" spc="600" dirty="0" smtClean="0">
                <a:solidFill>
                  <a:schemeClr val="accent1">
                    <a:lumMod val="50000"/>
                  </a:schemeClr>
                </a:solidFill>
                <a:effectLst>
                  <a:outerShdw blurRad="38100" dist="38100" dir="2700000" algn="tl">
                    <a:srgbClr val="000000">
                      <a:alpha val="43137"/>
                    </a:srgbClr>
                  </a:outerShdw>
                </a:effectLst>
              </a:rPr>
              <a:t>μη</a:t>
            </a:r>
            <a:r>
              <a:rPr lang="el-GR" sz="3200" b="1" dirty="0" smtClean="0">
                <a:solidFill>
                  <a:schemeClr val="accent1">
                    <a:lumMod val="50000"/>
                  </a:schemeClr>
                </a:solidFill>
                <a:effectLst>
                  <a:outerShdw blurRad="38100" dist="38100" dir="2700000" algn="tl">
                    <a:srgbClr val="000000">
                      <a:alpha val="43137"/>
                    </a:srgbClr>
                  </a:outerShdw>
                </a:effectLst>
              </a:rPr>
              <a:t> νεοπλασματικές </a:t>
            </a:r>
            <a:r>
              <a:rPr lang="el-GR" sz="3200" b="1" dirty="0" smtClean="0">
                <a:solidFill>
                  <a:schemeClr val="accent1">
                    <a:lumMod val="50000"/>
                  </a:schemeClr>
                </a:solidFill>
              </a:rPr>
              <a:t>αλλοιώσεις</a:t>
            </a:r>
            <a:r>
              <a:rPr lang="en-US" sz="3200" b="1" dirty="0" smtClean="0">
                <a:solidFill>
                  <a:schemeClr val="accent1">
                    <a:lumMod val="50000"/>
                  </a:schemeClr>
                </a:solidFill>
              </a:rPr>
              <a:t>.</a:t>
            </a:r>
          </a:p>
          <a:p>
            <a:r>
              <a:rPr lang="el-GR" sz="3200" b="1" dirty="0" smtClean="0">
                <a:solidFill>
                  <a:schemeClr val="accent1">
                    <a:lumMod val="50000"/>
                  </a:schemeClr>
                </a:solidFill>
              </a:rPr>
              <a:t>Ό,τι έχει κυστεοσκοπικώς θηλώδη όψη, δεν αντιστοιχεί ιστολογικώς πάντοτε σε νεόπλασμα.</a:t>
            </a:r>
            <a:endParaRPr lang="en-US" sz="3200" b="1" dirty="0" smtClean="0">
              <a:solidFill>
                <a:schemeClr val="accent1">
                  <a:lumMod val="50000"/>
                </a:schemeClr>
              </a:solidFill>
            </a:endParaRPr>
          </a:p>
          <a:p>
            <a:endParaRPr lang="el-GR" sz="3200" b="1" dirty="0">
              <a:solidFill>
                <a:schemeClr val="accent1">
                  <a:lumMod val="50000"/>
                </a:schemeClr>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03"/>
          <p:cNvPicPr>
            <a:picLocks noChangeAspect="1" noChangeArrowheads="1"/>
          </p:cNvPicPr>
          <p:nvPr/>
        </p:nvPicPr>
        <p:blipFill>
          <a:blip r:embed="rId2" cstate="print"/>
          <a:srcRect/>
          <a:stretch>
            <a:fillRect/>
          </a:stretch>
        </p:blipFill>
        <p:spPr bwMode="auto">
          <a:xfrm>
            <a:off x="214282" y="214290"/>
            <a:ext cx="8572560" cy="640122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04"/>
          <p:cNvPicPr>
            <a:picLocks noChangeAspect="1" noChangeArrowheads="1"/>
          </p:cNvPicPr>
          <p:nvPr/>
        </p:nvPicPr>
        <p:blipFill>
          <a:blip r:embed="rId2" cstate="print"/>
          <a:srcRect/>
          <a:stretch>
            <a:fillRect/>
          </a:stretch>
        </p:blipFill>
        <p:spPr bwMode="auto">
          <a:xfrm>
            <a:off x="285720" y="214290"/>
            <a:ext cx="8384152" cy="63579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05"/>
          <p:cNvPicPr>
            <a:picLocks noChangeAspect="1" noChangeArrowheads="1"/>
          </p:cNvPicPr>
          <p:nvPr/>
        </p:nvPicPr>
        <p:blipFill>
          <a:blip r:embed="rId2" cstate="print"/>
          <a:srcRect/>
          <a:stretch>
            <a:fillRect/>
          </a:stretch>
        </p:blipFill>
        <p:spPr bwMode="auto">
          <a:xfrm>
            <a:off x="952500" y="609600"/>
            <a:ext cx="7239000" cy="5340350"/>
          </a:xfrm>
          <a:prstGeom prst="rect">
            <a:avLst/>
          </a:prstGeom>
          <a:noFill/>
          <a:ln w="9525">
            <a:noFill/>
            <a:miter lim="800000"/>
            <a:headEnd/>
            <a:tailEnd/>
          </a:ln>
        </p:spPr>
      </p:pic>
      <p:sp>
        <p:nvSpPr>
          <p:cNvPr id="11267" name="Text Box 5"/>
          <p:cNvSpPr txBox="1">
            <a:spLocks noChangeArrowheads="1"/>
          </p:cNvSpPr>
          <p:nvPr/>
        </p:nvSpPr>
        <p:spPr bwMode="auto">
          <a:xfrm>
            <a:off x="2571736" y="6094413"/>
            <a:ext cx="4786346" cy="584775"/>
          </a:xfrm>
          <a:prstGeom prst="rect">
            <a:avLst/>
          </a:prstGeom>
          <a:noFill/>
          <a:ln w="9525">
            <a:noFill/>
            <a:miter lim="800000"/>
            <a:headEnd/>
            <a:tailEnd/>
          </a:ln>
        </p:spPr>
        <p:txBody>
          <a:bodyPr wrap="square">
            <a:spAutoFit/>
          </a:bodyPr>
          <a:lstStyle/>
          <a:p>
            <a:r>
              <a:rPr lang="el-GR" sz="3200" b="1" dirty="0" err="1">
                <a:latin typeface="Calibri" pitchFamily="34" charset="0"/>
              </a:rPr>
              <a:t>Θηλώδης</a:t>
            </a:r>
            <a:r>
              <a:rPr lang="el-GR" sz="3200" b="1" dirty="0">
                <a:latin typeface="Calibri" pitchFamily="34" charset="0"/>
              </a:rPr>
              <a:t> υπερπλασία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 calcmode="lin" valueType="num">
                                      <p:cBhvr>
                                        <p:cTn id="7" dur="500" fill="hold"/>
                                        <p:tgtEl>
                                          <p:spTgt spid="1126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26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12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12"/>
          <p:cNvPicPr>
            <a:picLocks noChangeAspect="1" noChangeArrowheads="1"/>
          </p:cNvPicPr>
          <p:nvPr/>
        </p:nvPicPr>
        <p:blipFill>
          <a:blip r:embed="rId2" cstate="print"/>
          <a:srcRect/>
          <a:stretch>
            <a:fillRect/>
          </a:stretch>
        </p:blipFill>
        <p:spPr bwMode="auto">
          <a:xfrm>
            <a:off x="428596" y="285728"/>
            <a:ext cx="8393862" cy="63579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13"/>
          <p:cNvPicPr>
            <a:picLocks noChangeAspect="1" noChangeArrowheads="1"/>
          </p:cNvPicPr>
          <p:nvPr/>
        </p:nvPicPr>
        <p:blipFill>
          <a:blip r:embed="rId2" cstate="print"/>
          <a:srcRect/>
          <a:stretch>
            <a:fillRect/>
          </a:stretch>
        </p:blipFill>
        <p:spPr bwMode="auto">
          <a:xfrm>
            <a:off x="214281" y="214290"/>
            <a:ext cx="8704915" cy="64294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14"/>
          <p:cNvPicPr>
            <a:picLocks noChangeAspect="1" noChangeArrowheads="1"/>
          </p:cNvPicPr>
          <p:nvPr/>
        </p:nvPicPr>
        <p:blipFill>
          <a:blip r:embed="rId2" cstate="print"/>
          <a:srcRect/>
          <a:stretch>
            <a:fillRect/>
          </a:stretch>
        </p:blipFill>
        <p:spPr bwMode="auto">
          <a:xfrm>
            <a:off x="952500" y="609600"/>
            <a:ext cx="7239000" cy="5411788"/>
          </a:xfrm>
          <a:prstGeom prst="rect">
            <a:avLst/>
          </a:prstGeom>
          <a:noFill/>
          <a:ln w="9525">
            <a:noFill/>
            <a:miter lim="800000"/>
            <a:headEnd/>
            <a:tailEnd/>
          </a:ln>
        </p:spPr>
      </p:pic>
      <p:sp>
        <p:nvSpPr>
          <p:cNvPr id="20483" name="Text Box 5"/>
          <p:cNvSpPr txBox="1">
            <a:spLocks noChangeArrowheads="1"/>
          </p:cNvSpPr>
          <p:nvPr/>
        </p:nvSpPr>
        <p:spPr bwMode="auto">
          <a:xfrm>
            <a:off x="2714612" y="6094413"/>
            <a:ext cx="4705363" cy="646331"/>
          </a:xfrm>
          <a:prstGeom prst="rect">
            <a:avLst/>
          </a:prstGeom>
          <a:noFill/>
          <a:ln w="9525">
            <a:noFill/>
            <a:miter lim="800000"/>
            <a:headEnd/>
            <a:tailEnd/>
          </a:ln>
        </p:spPr>
        <p:txBody>
          <a:bodyPr wrap="square">
            <a:spAutoFit/>
          </a:bodyPr>
          <a:lstStyle/>
          <a:p>
            <a:r>
              <a:rPr lang="el-GR" sz="3600" b="1" dirty="0" err="1">
                <a:latin typeface="Calibri" pitchFamily="34" charset="0"/>
              </a:rPr>
              <a:t>Θηλώδης</a:t>
            </a:r>
            <a:r>
              <a:rPr lang="el-GR" sz="3600" b="1" dirty="0">
                <a:latin typeface="Calibri" pitchFamily="34" charset="0"/>
              </a:rPr>
              <a:t> </a:t>
            </a:r>
            <a:r>
              <a:rPr lang="en-US" sz="3600" b="1" dirty="0" smtClean="0">
                <a:latin typeface="Calibri" pitchFamily="34" charset="0"/>
              </a:rPr>
              <a:t> </a:t>
            </a:r>
            <a:r>
              <a:rPr lang="el-GR" sz="3600" b="1" dirty="0" smtClean="0">
                <a:latin typeface="Calibri" pitchFamily="34" charset="0"/>
              </a:rPr>
              <a:t>υπερπλασία </a:t>
            </a:r>
            <a:endParaRPr lang="el-GR" sz="3600" b="1" dirty="0">
              <a:latin typeface="Calibri"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descr="3,1 Bladder_PapillaryCystitis1"/>
          <p:cNvPicPr>
            <a:picLocks noChangeAspect="1" noChangeArrowheads="1"/>
          </p:cNvPicPr>
          <p:nvPr/>
        </p:nvPicPr>
        <p:blipFill>
          <a:blip r:embed="rId2" cstate="print"/>
          <a:srcRect t="3749"/>
          <a:stretch>
            <a:fillRect/>
          </a:stretch>
        </p:blipFill>
        <p:spPr bwMode="auto">
          <a:xfrm>
            <a:off x="0" y="642918"/>
            <a:ext cx="9144975" cy="564360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0"/>
            <a:ext cx="9144000" cy="1143000"/>
          </a:xfrm>
        </p:spPr>
        <p:txBody>
          <a:bodyPr>
            <a:normAutofit fontScale="90000"/>
          </a:bodyPr>
          <a:lstStyle/>
          <a:p>
            <a:pPr eaLnBrk="1" hangingPunct="1"/>
            <a:r>
              <a:rPr lang="el-GR" dirty="0" err="1" smtClean="0">
                <a:solidFill>
                  <a:schemeClr val="tx2">
                    <a:lumMod val="75000"/>
                  </a:schemeClr>
                </a:solidFill>
              </a:rPr>
              <a:t>Καλόηθες</a:t>
            </a:r>
            <a:r>
              <a:rPr lang="el-GR" dirty="0" smtClean="0">
                <a:solidFill>
                  <a:schemeClr val="tx2">
                    <a:lumMod val="75000"/>
                  </a:schemeClr>
                </a:solidFill>
              </a:rPr>
              <a:t> </a:t>
            </a:r>
            <a:r>
              <a:rPr lang="el-GR" dirty="0" err="1" smtClean="0">
                <a:solidFill>
                  <a:schemeClr val="tx2">
                    <a:lumMod val="75000"/>
                  </a:schemeClr>
                </a:solidFill>
              </a:rPr>
              <a:t>ουροθήλιο</a:t>
            </a:r>
            <a:r>
              <a:rPr lang="en-US" dirty="0" smtClean="0">
                <a:solidFill>
                  <a:schemeClr val="tx2">
                    <a:lumMod val="75000"/>
                  </a:schemeClr>
                </a:solidFill>
              </a:rPr>
              <a:t>. </a:t>
            </a:r>
            <a:r>
              <a:rPr lang="el-GR" dirty="0" smtClean="0">
                <a:solidFill>
                  <a:schemeClr val="tx2">
                    <a:lumMod val="75000"/>
                  </a:schemeClr>
                </a:solidFill>
              </a:rPr>
              <a:t/>
            </a:r>
            <a:br>
              <a:rPr lang="el-GR" dirty="0" smtClean="0">
                <a:solidFill>
                  <a:schemeClr val="tx2">
                    <a:lumMod val="75000"/>
                  </a:schemeClr>
                </a:solidFill>
              </a:rPr>
            </a:br>
            <a:r>
              <a:rPr lang="el-GR" sz="3600" dirty="0" err="1" smtClean="0">
                <a:solidFill>
                  <a:schemeClr val="tx2">
                    <a:lumMod val="75000"/>
                  </a:schemeClr>
                </a:solidFill>
              </a:rPr>
              <a:t>Υποσημαινόμενη</a:t>
            </a:r>
            <a:r>
              <a:rPr lang="el-GR" sz="3600" dirty="0" smtClean="0">
                <a:solidFill>
                  <a:schemeClr val="tx2">
                    <a:lumMod val="75000"/>
                  </a:schemeClr>
                </a:solidFill>
              </a:rPr>
              <a:t> υπερπλασία επίπεδου </a:t>
            </a:r>
            <a:r>
              <a:rPr lang="el-GR" sz="3600" dirty="0" err="1" smtClean="0">
                <a:solidFill>
                  <a:schemeClr val="tx2">
                    <a:lumMod val="75000"/>
                  </a:schemeClr>
                </a:solidFill>
              </a:rPr>
              <a:t>ουροθηλίου</a:t>
            </a:r>
            <a:r>
              <a:rPr lang="el-GR" sz="3600" dirty="0" smtClean="0">
                <a:solidFill>
                  <a:schemeClr val="tx2">
                    <a:lumMod val="75000"/>
                  </a:schemeClr>
                </a:solidFill>
              </a:rPr>
              <a:t>.</a:t>
            </a:r>
          </a:p>
        </p:txBody>
      </p:sp>
      <p:pic>
        <p:nvPicPr>
          <p:cNvPr id="6147" name="Picture 3" descr="1,2"/>
          <p:cNvPicPr>
            <a:picLocks noChangeAspect="1" noChangeArrowheads="1"/>
          </p:cNvPicPr>
          <p:nvPr/>
        </p:nvPicPr>
        <p:blipFill>
          <a:blip r:embed="rId3" cstate="print"/>
          <a:srcRect t="3749"/>
          <a:stretch>
            <a:fillRect/>
          </a:stretch>
        </p:blipFill>
        <p:spPr bwMode="auto">
          <a:xfrm>
            <a:off x="468313" y="1195388"/>
            <a:ext cx="8207375" cy="525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l-GR" b="1" dirty="0" err="1" smtClean="0">
                <a:solidFill>
                  <a:schemeClr val="accent1">
                    <a:lumMod val="50000"/>
                  </a:schemeClr>
                </a:solidFill>
              </a:rPr>
              <a:t>Θηλώδης</a:t>
            </a:r>
            <a:r>
              <a:rPr lang="el-GR" b="1" dirty="0" smtClean="0">
                <a:solidFill>
                  <a:schemeClr val="accent1">
                    <a:lumMod val="50000"/>
                  </a:schemeClr>
                </a:solidFill>
              </a:rPr>
              <a:t> κυστίτιδα</a:t>
            </a:r>
          </a:p>
        </p:txBody>
      </p:sp>
      <p:pic>
        <p:nvPicPr>
          <p:cNvPr id="21507" name="Picture 3" descr="3,2 Bladder_PapillaryCystitis2"/>
          <p:cNvPicPr>
            <a:picLocks noChangeAspect="1" noChangeArrowheads="1"/>
          </p:cNvPicPr>
          <p:nvPr/>
        </p:nvPicPr>
        <p:blipFill>
          <a:blip r:embed="rId2" cstate="print"/>
          <a:srcRect t="3749"/>
          <a:stretch>
            <a:fillRect/>
          </a:stretch>
        </p:blipFill>
        <p:spPr bwMode="auto">
          <a:xfrm>
            <a:off x="468313" y="1412875"/>
            <a:ext cx="8207375" cy="4968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l-GR" dirty="0" err="1" smtClean="0">
                <a:solidFill>
                  <a:schemeClr val="tx2">
                    <a:lumMod val="75000"/>
                  </a:schemeClr>
                </a:solidFill>
              </a:rPr>
              <a:t>Πολυποειδής</a:t>
            </a:r>
            <a:r>
              <a:rPr lang="el-GR" dirty="0" smtClean="0">
                <a:solidFill>
                  <a:schemeClr val="tx2">
                    <a:lumMod val="75000"/>
                  </a:schemeClr>
                </a:solidFill>
              </a:rPr>
              <a:t> κυστίτιδα</a:t>
            </a:r>
          </a:p>
        </p:txBody>
      </p:sp>
      <p:pic>
        <p:nvPicPr>
          <p:cNvPr id="29699" name="Picture 3" descr="3,4 Bladder_PolypoidCystitis2"/>
          <p:cNvPicPr>
            <a:picLocks noChangeAspect="1" noChangeArrowheads="1"/>
          </p:cNvPicPr>
          <p:nvPr/>
        </p:nvPicPr>
        <p:blipFill>
          <a:blip r:embed="rId2" cstate="print"/>
          <a:srcRect t="3749"/>
          <a:stretch>
            <a:fillRect/>
          </a:stretch>
        </p:blipFill>
        <p:spPr bwMode="auto">
          <a:xfrm>
            <a:off x="539750" y="1547813"/>
            <a:ext cx="8135938" cy="48339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l-GR" dirty="0" err="1" smtClean="0">
                <a:solidFill>
                  <a:schemeClr val="tx2">
                    <a:lumMod val="75000"/>
                  </a:schemeClr>
                </a:solidFill>
              </a:rPr>
              <a:t>Πολυποειδής</a:t>
            </a:r>
            <a:r>
              <a:rPr lang="el-GR" dirty="0" smtClean="0">
                <a:solidFill>
                  <a:schemeClr val="tx2">
                    <a:lumMod val="75000"/>
                  </a:schemeClr>
                </a:solidFill>
              </a:rPr>
              <a:t> κυστίτιδα</a:t>
            </a:r>
          </a:p>
        </p:txBody>
      </p:sp>
      <p:pic>
        <p:nvPicPr>
          <p:cNvPr id="30723" name="Picture 3" descr="3,5 Bladder_PolypoidCystitis3"/>
          <p:cNvPicPr>
            <a:picLocks noChangeAspect="1" noChangeArrowheads="1"/>
          </p:cNvPicPr>
          <p:nvPr/>
        </p:nvPicPr>
        <p:blipFill>
          <a:blip r:embed="rId2" cstate="print"/>
          <a:srcRect t="3749"/>
          <a:stretch>
            <a:fillRect/>
          </a:stretch>
        </p:blipFill>
        <p:spPr bwMode="auto">
          <a:xfrm>
            <a:off x="611188" y="1546225"/>
            <a:ext cx="7921625" cy="4906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2" name="1 - Ορθογώνιο"/>
          <p:cNvSpPr/>
          <p:nvPr/>
        </p:nvSpPr>
        <p:spPr>
          <a:xfrm>
            <a:off x="285720" y="214290"/>
            <a:ext cx="8286792" cy="1077218"/>
          </a:xfrm>
          <a:prstGeom prst="rect">
            <a:avLst/>
          </a:prstGeom>
        </p:spPr>
        <p:txBody>
          <a:bodyPr wrap="square">
            <a:spAutoFit/>
          </a:bodyPr>
          <a:lstStyle/>
          <a:p>
            <a:r>
              <a:rPr lang="el-GR" sz="3200" b="1" spc="600" dirty="0" err="1" smtClean="0">
                <a:solidFill>
                  <a:schemeClr val="accent1">
                    <a:lumMod val="75000"/>
                  </a:schemeClr>
                </a:solidFill>
              </a:rPr>
              <a:t>Θηλώδεις</a:t>
            </a:r>
            <a:r>
              <a:rPr lang="el-GR" sz="3200" b="1" spc="600" dirty="0" smtClean="0">
                <a:solidFill>
                  <a:schemeClr val="accent1">
                    <a:lumMod val="75000"/>
                  </a:schemeClr>
                </a:solidFill>
              </a:rPr>
              <a:t> </a:t>
            </a:r>
            <a:r>
              <a:rPr lang="el-GR" sz="3200" b="1" dirty="0" smtClean="0">
                <a:solidFill>
                  <a:schemeClr val="accent1">
                    <a:lumMod val="75000"/>
                  </a:schemeClr>
                </a:solidFill>
              </a:rPr>
              <a:t/>
            </a:r>
            <a:br>
              <a:rPr lang="el-GR" sz="3200" b="1" dirty="0" smtClean="0">
                <a:solidFill>
                  <a:schemeClr val="accent1">
                    <a:lumMod val="75000"/>
                  </a:schemeClr>
                </a:solidFill>
              </a:rPr>
            </a:br>
            <a:r>
              <a:rPr lang="el-GR" sz="3200" b="1" spc="300" dirty="0" err="1" smtClean="0">
                <a:solidFill>
                  <a:schemeClr val="accent1">
                    <a:lumMod val="75000"/>
                  </a:schemeClr>
                </a:solidFill>
                <a:effectLst>
                  <a:outerShdw blurRad="38100" dist="38100" dir="2700000" algn="tl">
                    <a:srgbClr val="000000">
                      <a:alpha val="43137"/>
                    </a:srgbClr>
                  </a:outerShdw>
                </a:effectLst>
              </a:rPr>
              <a:t>νεοπλασματικές</a:t>
            </a:r>
            <a:r>
              <a:rPr lang="el-GR" sz="3200" b="1" dirty="0" smtClean="0">
                <a:solidFill>
                  <a:schemeClr val="accent1">
                    <a:lumMod val="75000"/>
                  </a:schemeClr>
                </a:solidFill>
              </a:rPr>
              <a:t> εξεργασίες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endParaRPr lang="el-GR" dirty="0" smtClean="0">
              <a:solidFill>
                <a:schemeClr val="bg1"/>
              </a:solidFill>
            </a:endParaRPr>
          </a:p>
        </p:txBody>
      </p:sp>
      <p:pic>
        <p:nvPicPr>
          <p:cNvPr id="29699" name="Picture 3" descr="5,6 Bladder_Papilloma6"/>
          <p:cNvPicPr>
            <a:picLocks noChangeAspect="1" noChangeArrowheads="1"/>
          </p:cNvPicPr>
          <p:nvPr/>
        </p:nvPicPr>
        <p:blipFill>
          <a:blip r:embed="rId2" cstate="print"/>
          <a:srcRect t="3749"/>
          <a:stretch>
            <a:fillRect/>
          </a:stretch>
        </p:blipFill>
        <p:spPr bwMode="auto">
          <a:xfrm>
            <a:off x="-214346" y="285728"/>
            <a:ext cx="9749474" cy="60722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endParaRPr lang="el-GR" dirty="0" smtClean="0">
              <a:solidFill>
                <a:schemeClr val="bg1"/>
              </a:solidFill>
            </a:endParaRPr>
          </a:p>
        </p:txBody>
      </p:sp>
      <p:pic>
        <p:nvPicPr>
          <p:cNvPr id="27651" name="Picture 3" descr="5,1 Bladder_Papilloma1"/>
          <p:cNvPicPr>
            <a:picLocks noChangeAspect="1" noChangeArrowheads="1"/>
          </p:cNvPicPr>
          <p:nvPr/>
        </p:nvPicPr>
        <p:blipFill>
          <a:blip r:embed="rId2" cstate="print"/>
          <a:srcRect t="3740"/>
          <a:stretch>
            <a:fillRect/>
          </a:stretch>
        </p:blipFill>
        <p:spPr bwMode="auto">
          <a:xfrm>
            <a:off x="-357223" y="500042"/>
            <a:ext cx="9465593" cy="578647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normAutofit fontScale="90000"/>
          </a:bodyPr>
          <a:lstStyle/>
          <a:p>
            <a:pPr eaLnBrk="1" hangingPunct="1"/>
            <a:r>
              <a:rPr lang="el-GR" b="1" dirty="0" smtClean="0">
                <a:solidFill>
                  <a:schemeClr val="accent1">
                    <a:lumMod val="50000"/>
                  </a:schemeClr>
                </a:solidFill>
                <a:effectLst>
                  <a:outerShdw blurRad="38100" dist="38100" dir="2700000" algn="tl">
                    <a:srgbClr val="000000">
                      <a:alpha val="43137"/>
                    </a:srgbClr>
                  </a:outerShdw>
                </a:effectLst>
              </a:rPr>
              <a:t>Ουροθηλιακό θήλωμα. </a:t>
            </a:r>
            <a:br>
              <a:rPr lang="el-GR" b="1" dirty="0" smtClean="0">
                <a:solidFill>
                  <a:schemeClr val="accent1">
                    <a:lumMod val="50000"/>
                  </a:schemeClr>
                </a:solidFill>
                <a:effectLst>
                  <a:outerShdw blurRad="38100" dist="38100" dir="2700000" algn="tl">
                    <a:srgbClr val="000000">
                      <a:alpha val="43137"/>
                    </a:srgbClr>
                  </a:outerShdw>
                </a:effectLst>
              </a:rPr>
            </a:br>
            <a:r>
              <a:rPr lang="el-GR" b="1" dirty="0" smtClean="0">
                <a:solidFill>
                  <a:schemeClr val="accent1">
                    <a:lumMod val="50000"/>
                  </a:schemeClr>
                </a:solidFill>
                <a:effectLst>
                  <a:outerShdw blurRad="38100" dist="38100" dir="2700000" algn="tl">
                    <a:srgbClr val="000000">
                      <a:alpha val="43137"/>
                    </a:srgbClr>
                  </a:outerShdw>
                </a:effectLst>
              </a:rPr>
              <a:t>Σπάνια διάγνωση.</a:t>
            </a:r>
          </a:p>
        </p:txBody>
      </p:sp>
      <p:pic>
        <p:nvPicPr>
          <p:cNvPr id="28675" name="Picture 3" descr="5,2 Bladder_Papilloma2"/>
          <p:cNvPicPr>
            <a:picLocks noChangeAspect="1" noChangeArrowheads="1"/>
          </p:cNvPicPr>
          <p:nvPr/>
        </p:nvPicPr>
        <p:blipFill>
          <a:blip r:embed="rId2" cstate="print"/>
          <a:srcRect t="3740"/>
          <a:stretch>
            <a:fillRect/>
          </a:stretch>
        </p:blipFill>
        <p:spPr bwMode="auto">
          <a:xfrm>
            <a:off x="468313" y="1408113"/>
            <a:ext cx="8207375" cy="49736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p:cTn id="7" dur="500" fill="hold"/>
                                        <p:tgtEl>
                                          <p:spTgt spid="28674"/>
                                        </p:tgtEl>
                                        <p:attrNameLst>
                                          <p:attrName>ppt_w</p:attrName>
                                        </p:attrNameLst>
                                      </p:cBhvr>
                                      <p:tavLst>
                                        <p:tav tm="0">
                                          <p:val>
                                            <p:fltVal val="0"/>
                                          </p:val>
                                        </p:tav>
                                        <p:tav tm="100000">
                                          <p:val>
                                            <p:strVal val="#ppt_w"/>
                                          </p:val>
                                        </p:tav>
                                      </p:tavLst>
                                    </p:anim>
                                    <p:anim calcmode="lin" valueType="num">
                                      <p:cBhvr>
                                        <p:cTn id="8" dur="500" fill="hold"/>
                                        <p:tgtEl>
                                          <p:spTgt spid="28674"/>
                                        </p:tgtEl>
                                        <p:attrNameLst>
                                          <p:attrName>ppt_h</p:attrName>
                                        </p:attrNameLst>
                                      </p:cBhvr>
                                      <p:tavLst>
                                        <p:tav tm="0">
                                          <p:val>
                                            <p:fltVal val="0"/>
                                          </p:val>
                                        </p:tav>
                                        <p:tav tm="100000">
                                          <p:val>
                                            <p:strVal val="#ppt_h"/>
                                          </p:val>
                                        </p:tav>
                                      </p:tavLst>
                                    </p:anim>
                                    <p:animEffect transition="in" filter="fade">
                                      <p:cBhvr>
                                        <p:cTn id="9" dur="5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180975" y="0"/>
            <a:ext cx="9610725" cy="908050"/>
          </a:xfrm>
          <a:gradFill>
            <a:gsLst>
              <a:gs pos="0">
                <a:srgbClr val="03D4A8"/>
              </a:gs>
              <a:gs pos="25000">
                <a:srgbClr val="21D6E0"/>
              </a:gs>
              <a:gs pos="75000">
                <a:srgbClr val="0087E6"/>
              </a:gs>
              <a:gs pos="100000">
                <a:srgbClr val="005CBF"/>
              </a:gs>
            </a:gsLst>
            <a:lin ang="5400000" scaled="0"/>
          </a:gradFill>
          <a:ln w="63500">
            <a:solidFill>
              <a:srgbClr val="FF0000"/>
            </a:solidFill>
          </a:ln>
        </p:spPr>
        <p:txBody>
          <a:bodyPr>
            <a:noAutofit/>
          </a:bodyPr>
          <a:lstStyle/>
          <a:p>
            <a:pPr eaLnBrk="1" hangingPunct="1">
              <a:defRPr/>
            </a:pPr>
            <a:r>
              <a:rPr lang="el-GR" sz="2800" b="1" dirty="0" err="1" smtClean="0">
                <a:solidFill>
                  <a:srgbClr val="FFFF00"/>
                </a:solidFill>
                <a:effectLst>
                  <a:outerShdw blurRad="38100" dist="38100" dir="2700000" algn="tl">
                    <a:srgbClr val="000000"/>
                  </a:outerShdw>
                </a:effectLst>
              </a:rPr>
              <a:t>Ουροθηλιακό</a:t>
            </a:r>
            <a:r>
              <a:rPr lang="el-GR" sz="2800" b="1" dirty="0" smtClean="0">
                <a:solidFill>
                  <a:srgbClr val="FFFF00"/>
                </a:solidFill>
                <a:effectLst>
                  <a:outerShdw blurRad="38100" dist="38100" dir="2700000" algn="tl">
                    <a:srgbClr val="000000"/>
                  </a:outerShdw>
                </a:effectLst>
              </a:rPr>
              <a:t> ( εκ μεταβατικού επιθηλίου) καρκίνωμα </a:t>
            </a:r>
          </a:p>
        </p:txBody>
      </p:sp>
      <p:sp>
        <p:nvSpPr>
          <p:cNvPr id="4099" name="2 - Θέση περιεχομένου"/>
          <p:cNvSpPr>
            <a:spLocks noGrp="1"/>
          </p:cNvSpPr>
          <p:nvPr>
            <p:ph idx="4294967295"/>
          </p:nvPr>
        </p:nvSpPr>
        <p:spPr>
          <a:xfrm>
            <a:off x="0" y="1196975"/>
            <a:ext cx="9144000" cy="5114925"/>
          </a:xfrm>
        </p:spPr>
        <p:txBody>
          <a:bodyPr>
            <a:normAutofit fontScale="92500" lnSpcReduction="10000"/>
          </a:bodyPr>
          <a:lstStyle/>
          <a:p>
            <a:pPr algn="ctr" eaLnBrk="1" hangingPunct="1">
              <a:lnSpc>
                <a:spcPct val="80000"/>
              </a:lnSpc>
              <a:buFont typeface="Arial" charset="0"/>
              <a:buNone/>
            </a:pPr>
            <a:r>
              <a:rPr lang="el-GR" sz="3600" b="1" dirty="0" smtClean="0">
                <a:solidFill>
                  <a:schemeClr val="tx2">
                    <a:lumMod val="75000"/>
                  </a:schemeClr>
                </a:solidFill>
              </a:rPr>
              <a:t>Επιδημιολογία</a:t>
            </a:r>
          </a:p>
          <a:p>
            <a:pPr algn="ctr" eaLnBrk="1" hangingPunct="1">
              <a:lnSpc>
                <a:spcPct val="80000"/>
              </a:lnSpc>
              <a:buFont typeface="Arial" charset="0"/>
              <a:buNone/>
            </a:pPr>
            <a:endParaRPr lang="el-GR" sz="3600" b="1" dirty="0" smtClean="0">
              <a:solidFill>
                <a:srgbClr val="66FFFF"/>
              </a:solidFill>
            </a:endParaRPr>
          </a:p>
          <a:p>
            <a:pPr>
              <a:lnSpc>
                <a:spcPct val="80000"/>
              </a:lnSpc>
              <a:buClr>
                <a:srgbClr val="FF3300"/>
              </a:buClr>
              <a:buSzPct val="150000"/>
            </a:pPr>
            <a:r>
              <a:rPr lang="el-GR" b="1" dirty="0" smtClean="0">
                <a:solidFill>
                  <a:schemeClr val="tx2">
                    <a:lumMod val="75000"/>
                  </a:schemeClr>
                </a:solidFill>
              </a:rPr>
              <a:t>Είναι ο 7</a:t>
            </a:r>
            <a:r>
              <a:rPr lang="el-GR" b="1" baseline="30000" dirty="0" smtClean="0">
                <a:solidFill>
                  <a:schemeClr val="tx2">
                    <a:lumMod val="75000"/>
                  </a:schemeClr>
                </a:solidFill>
              </a:rPr>
              <a:t>ος</a:t>
            </a:r>
            <a:r>
              <a:rPr lang="el-GR" b="1" dirty="0" smtClean="0">
                <a:solidFill>
                  <a:schemeClr val="tx2">
                    <a:lumMod val="75000"/>
                  </a:schemeClr>
                </a:solidFill>
              </a:rPr>
              <a:t> πιο συχνός καρκίνος παγκοσμίως (336.000 νέες περιπτώσεις ετησίως)</a:t>
            </a:r>
            <a:r>
              <a:rPr lang="en-US" b="1" dirty="0" smtClean="0">
                <a:solidFill>
                  <a:schemeClr val="tx2">
                    <a:lumMod val="75000"/>
                  </a:schemeClr>
                </a:solidFill>
              </a:rPr>
              <a:t>.</a:t>
            </a:r>
            <a:endParaRPr lang="el-GR" b="1" dirty="0" smtClean="0">
              <a:solidFill>
                <a:schemeClr val="tx2">
                  <a:lumMod val="75000"/>
                </a:schemeClr>
              </a:solidFill>
            </a:endParaRPr>
          </a:p>
          <a:p>
            <a:pPr>
              <a:lnSpc>
                <a:spcPct val="80000"/>
              </a:lnSpc>
              <a:buClr>
                <a:srgbClr val="FF3300"/>
              </a:buClr>
              <a:buSzPct val="150000"/>
            </a:pPr>
            <a:endParaRPr lang="el-GR" b="1" dirty="0" smtClean="0">
              <a:solidFill>
                <a:schemeClr val="tx2">
                  <a:lumMod val="75000"/>
                </a:schemeClr>
              </a:solidFill>
            </a:endParaRPr>
          </a:p>
          <a:p>
            <a:pPr>
              <a:lnSpc>
                <a:spcPct val="80000"/>
              </a:lnSpc>
              <a:buClr>
                <a:srgbClr val="FF3300"/>
              </a:buClr>
              <a:buSzPct val="150000"/>
            </a:pPr>
            <a:r>
              <a:rPr lang="el-GR" b="1" dirty="0" smtClean="0">
                <a:solidFill>
                  <a:schemeClr val="tx2">
                    <a:lumMod val="75000"/>
                  </a:schemeClr>
                </a:solidFill>
              </a:rPr>
              <a:t> Το δεύτερο σε συχνότητα κακόηθες νεόπλασμα του ουροποιητικού συστήματος</a:t>
            </a:r>
            <a:r>
              <a:rPr lang="en-US" b="1" dirty="0" smtClean="0">
                <a:solidFill>
                  <a:schemeClr val="tx2">
                    <a:lumMod val="75000"/>
                  </a:schemeClr>
                </a:solidFill>
              </a:rPr>
              <a:t>.</a:t>
            </a:r>
            <a:endParaRPr lang="el-GR" b="1" dirty="0" smtClean="0">
              <a:solidFill>
                <a:schemeClr val="tx2">
                  <a:lumMod val="75000"/>
                </a:schemeClr>
              </a:solidFill>
            </a:endParaRPr>
          </a:p>
          <a:p>
            <a:pPr eaLnBrk="1" hangingPunct="1">
              <a:lnSpc>
                <a:spcPct val="80000"/>
              </a:lnSpc>
              <a:buClr>
                <a:srgbClr val="FF3300"/>
              </a:buClr>
              <a:buSzPct val="150000"/>
            </a:pPr>
            <a:endParaRPr lang="el-GR" b="1" dirty="0" smtClean="0">
              <a:solidFill>
                <a:schemeClr val="tx2">
                  <a:lumMod val="75000"/>
                </a:schemeClr>
              </a:solidFill>
            </a:endParaRPr>
          </a:p>
          <a:p>
            <a:pPr eaLnBrk="1" hangingPunct="1">
              <a:lnSpc>
                <a:spcPct val="80000"/>
              </a:lnSpc>
              <a:buClr>
                <a:srgbClr val="FF3300"/>
              </a:buClr>
              <a:buSzPct val="150000"/>
            </a:pPr>
            <a:r>
              <a:rPr lang="el-GR" b="1" dirty="0" smtClean="0">
                <a:solidFill>
                  <a:schemeClr val="tx2">
                    <a:lumMod val="75000"/>
                  </a:schemeClr>
                </a:solidFill>
              </a:rPr>
              <a:t>Υπάρχει διαφορά όσον αφορά τη συχνότητα, τη νοσηρότητα και τη θνητότητα στις διάφορες χώρες και στις διάφορες εθνότητες</a:t>
            </a:r>
            <a:r>
              <a:rPr lang="en-US" b="1" dirty="0" smtClean="0">
                <a:solidFill>
                  <a:schemeClr val="tx2">
                    <a:lumMod val="75000"/>
                  </a:schemeClr>
                </a:solidFill>
              </a:rPr>
              <a:t>.</a:t>
            </a:r>
            <a:endParaRPr lang="el-GR" b="1" dirty="0" smtClean="0">
              <a:solidFill>
                <a:schemeClr val="tx2">
                  <a:lumMod val="75000"/>
                </a:schemeClr>
              </a:solidFill>
            </a:endParaRPr>
          </a:p>
          <a:p>
            <a:pPr eaLnBrk="1" hangingPunct="1">
              <a:lnSpc>
                <a:spcPct val="80000"/>
              </a:lnSpc>
              <a:buClr>
                <a:srgbClr val="FF3300"/>
              </a:buClr>
              <a:buSzPct val="150000"/>
            </a:pPr>
            <a:endParaRPr lang="el-GR" b="1" dirty="0" smtClean="0">
              <a:solidFill>
                <a:schemeClr val="tx2">
                  <a:lumMod val="75000"/>
                </a:schemeClr>
              </a:solidFill>
            </a:endParaRPr>
          </a:p>
          <a:p>
            <a:pPr eaLnBrk="1" hangingPunct="1">
              <a:lnSpc>
                <a:spcPct val="80000"/>
              </a:lnSpc>
              <a:buClr>
                <a:srgbClr val="FF3300"/>
              </a:buClr>
              <a:buSzPct val="150000"/>
            </a:pPr>
            <a:r>
              <a:rPr lang="el-GR" b="1" dirty="0" smtClean="0">
                <a:solidFill>
                  <a:schemeClr val="tx2">
                    <a:lumMod val="75000"/>
                  </a:schemeClr>
                </a:solidFill>
              </a:rPr>
              <a:t>Είναι δύο έως πέντε φορές συχνότερο στους άνδρες</a:t>
            </a:r>
            <a:r>
              <a:rPr lang="en-US" b="1" dirty="0" smtClean="0">
                <a:solidFill>
                  <a:schemeClr val="tx2">
                    <a:lumMod val="75000"/>
                  </a:schemeClr>
                </a:solidFill>
              </a:rPr>
              <a:t>.</a:t>
            </a:r>
            <a:endParaRPr lang="el-GR" b="1" dirty="0" smtClean="0">
              <a:solidFill>
                <a:schemeClr val="tx2">
                  <a:lumMod val="75000"/>
                </a:schemeClr>
              </a:solidFill>
            </a:endParaRPr>
          </a:p>
          <a:p>
            <a:pPr eaLnBrk="1" hangingPunct="1">
              <a:lnSpc>
                <a:spcPct val="80000"/>
              </a:lnSpc>
              <a:buFont typeface="Arial" charset="0"/>
              <a:buNone/>
            </a:pPr>
            <a:endParaRPr lang="el-GR" b="1" dirty="0"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2 - Θέση περιεχομένου"/>
          <p:cNvSpPr>
            <a:spLocks noGrp="1"/>
          </p:cNvSpPr>
          <p:nvPr>
            <p:ph idx="4294967295"/>
          </p:nvPr>
        </p:nvSpPr>
        <p:spPr/>
        <p:txBody>
          <a:bodyPr>
            <a:normAutofit lnSpcReduction="10000"/>
          </a:bodyPr>
          <a:lstStyle/>
          <a:p>
            <a:pPr algn="ctr" eaLnBrk="1" hangingPunct="1">
              <a:buFont typeface="Arial" charset="0"/>
              <a:buNone/>
            </a:pPr>
            <a:r>
              <a:rPr lang="el-GR" b="1" dirty="0" smtClean="0">
                <a:solidFill>
                  <a:schemeClr val="tx2">
                    <a:lumMod val="75000"/>
                  </a:schemeClr>
                </a:solidFill>
              </a:rPr>
              <a:t>Παράγοντες κινδύνου</a:t>
            </a:r>
          </a:p>
          <a:p>
            <a:pPr lvl="1" algn="just" eaLnBrk="1" hangingPunct="1">
              <a:buClr>
                <a:srgbClr val="FFFF00"/>
              </a:buClr>
              <a:buFont typeface="Wingdings" pitchFamily="2" charset="2"/>
              <a:buChar char="ü"/>
            </a:pPr>
            <a:r>
              <a:rPr lang="el-GR" b="1" dirty="0" smtClean="0">
                <a:solidFill>
                  <a:schemeClr val="tx2">
                    <a:lumMod val="75000"/>
                  </a:schemeClr>
                </a:solidFill>
              </a:rPr>
              <a:t> </a:t>
            </a:r>
            <a:r>
              <a:rPr lang="el-GR" sz="3200" b="1" spc="300" dirty="0" smtClean="0">
                <a:solidFill>
                  <a:schemeClr val="tx2">
                    <a:lumMod val="75000"/>
                  </a:schemeClr>
                </a:solidFill>
              </a:rPr>
              <a:t>Εξωγενείς</a:t>
            </a:r>
            <a:r>
              <a:rPr lang="el-GR" sz="3200" b="1" dirty="0" smtClean="0">
                <a:solidFill>
                  <a:schemeClr val="tx2">
                    <a:lumMod val="75000"/>
                  </a:schemeClr>
                </a:solidFill>
              </a:rPr>
              <a:t> </a:t>
            </a:r>
            <a:r>
              <a:rPr lang="en-US" sz="3200" b="1" dirty="0" smtClean="0">
                <a:solidFill>
                  <a:schemeClr val="tx2">
                    <a:lumMod val="75000"/>
                  </a:schemeClr>
                </a:solidFill>
              </a:rPr>
              <a:t> </a:t>
            </a:r>
            <a:r>
              <a:rPr lang="el-GR" sz="3200" b="1" dirty="0" smtClean="0">
                <a:solidFill>
                  <a:schemeClr val="tx2">
                    <a:lumMod val="75000"/>
                  </a:schemeClr>
                </a:solidFill>
              </a:rPr>
              <a:t>παράγοντες</a:t>
            </a:r>
          </a:p>
          <a:p>
            <a:pPr algn="just" eaLnBrk="1" hangingPunct="1">
              <a:buClr>
                <a:srgbClr val="FFFF00"/>
              </a:buClr>
              <a:buSzPct val="150000"/>
            </a:pPr>
            <a:r>
              <a:rPr lang="el-GR" b="1" dirty="0" smtClean="0">
                <a:solidFill>
                  <a:schemeClr val="tx2">
                    <a:lumMod val="75000"/>
                  </a:schemeClr>
                </a:solidFill>
              </a:rPr>
              <a:t>Το κάπνισμα (2-4 φορές) 3:1 (</a:t>
            </a:r>
            <a:r>
              <a:rPr lang="el-GR" b="1" dirty="0" err="1" smtClean="0">
                <a:solidFill>
                  <a:schemeClr val="tx2">
                    <a:lumMod val="75000"/>
                  </a:schemeClr>
                </a:solidFill>
              </a:rPr>
              <a:t>καπνιστής:μη</a:t>
            </a:r>
            <a:r>
              <a:rPr lang="el-GR" b="1" dirty="0" smtClean="0">
                <a:solidFill>
                  <a:schemeClr val="tx2">
                    <a:lumMod val="75000"/>
                  </a:schemeClr>
                </a:solidFill>
              </a:rPr>
              <a:t> καπνιστής).</a:t>
            </a:r>
          </a:p>
          <a:p>
            <a:pPr algn="just" eaLnBrk="1" hangingPunct="1">
              <a:buClr>
                <a:srgbClr val="FFFF00"/>
              </a:buClr>
              <a:buSzPct val="150000"/>
            </a:pPr>
            <a:r>
              <a:rPr lang="el-GR" b="1" dirty="0" smtClean="0">
                <a:solidFill>
                  <a:schemeClr val="tx2">
                    <a:lumMod val="75000"/>
                  </a:schemeClr>
                </a:solidFill>
              </a:rPr>
              <a:t>Έκθεση σε καρκινογόνα </a:t>
            </a:r>
            <a:r>
              <a:rPr lang="el-GR" sz="3600" b="1" dirty="0" smtClean="0">
                <a:solidFill>
                  <a:schemeClr val="tx2">
                    <a:lumMod val="75000"/>
                  </a:schemeClr>
                </a:solidFill>
              </a:rPr>
              <a:t>→</a:t>
            </a:r>
            <a:r>
              <a:rPr lang="el-GR" b="1" dirty="0" smtClean="0">
                <a:solidFill>
                  <a:schemeClr val="tx2">
                    <a:lumMod val="75000"/>
                  </a:schemeClr>
                </a:solidFill>
              </a:rPr>
              <a:t> σκόνη </a:t>
            </a:r>
            <a:r>
              <a:rPr lang="el-GR" b="1" dirty="0" err="1" smtClean="0">
                <a:solidFill>
                  <a:schemeClr val="tx2">
                    <a:lumMod val="75000"/>
                  </a:schemeClr>
                </a:solidFill>
              </a:rPr>
              <a:t>ακρυλίνης</a:t>
            </a:r>
            <a:r>
              <a:rPr lang="el-GR" b="1" dirty="0" smtClean="0">
                <a:solidFill>
                  <a:schemeClr val="tx2">
                    <a:lumMod val="75000"/>
                  </a:schemeClr>
                </a:solidFill>
              </a:rPr>
              <a:t> και αρωματικών </a:t>
            </a:r>
            <a:r>
              <a:rPr lang="el-GR" b="1" dirty="0" err="1" smtClean="0">
                <a:solidFill>
                  <a:schemeClr val="tx2">
                    <a:lumMod val="75000"/>
                  </a:schemeClr>
                </a:solidFill>
              </a:rPr>
              <a:t>αμινών</a:t>
            </a:r>
            <a:r>
              <a:rPr lang="el-GR" b="1" dirty="0" smtClean="0">
                <a:solidFill>
                  <a:schemeClr val="tx2">
                    <a:lumMod val="75000"/>
                  </a:schemeClr>
                </a:solidFill>
              </a:rPr>
              <a:t> (</a:t>
            </a:r>
            <a:r>
              <a:rPr lang="en-US" b="1" dirty="0" smtClean="0">
                <a:solidFill>
                  <a:schemeClr val="tx2">
                    <a:lumMod val="75000"/>
                  </a:schemeClr>
                </a:solidFill>
              </a:rPr>
              <a:t>2-naphtlylamine and </a:t>
            </a:r>
            <a:r>
              <a:rPr lang="en-US" b="1" dirty="0" err="1" smtClean="0">
                <a:solidFill>
                  <a:schemeClr val="tx2">
                    <a:lumMod val="75000"/>
                  </a:schemeClr>
                </a:solidFill>
              </a:rPr>
              <a:t>benzidine</a:t>
            </a:r>
            <a:r>
              <a:rPr lang="en-US" b="1" dirty="0" smtClean="0">
                <a:solidFill>
                  <a:schemeClr val="tx2">
                    <a:lumMod val="75000"/>
                  </a:schemeClr>
                </a:solidFill>
              </a:rPr>
              <a:t>)</a:t>
            </a:r>
            <a:r>
              <a:rPr lang="el-GR" b="1" dirty="0" smtClean="0">
                <a:solidFill>
                  <a:schemeClr val="tx2">
                    <a:lumMod val="75000"/>
                  </a:schemeClr>
                </a:solidFill>
              </a:rPr>
              <a:t>.</a:t>
            </a:r>
            <a:endParaRPr lang="en-US" b="1" dirty="0" smtClean="0">
              <a:solidFill>
                <a:schemeClr val="tx2">
                  <a:lumMod val="75000"/>
                </a:schemeClr>
              </a:solidFill>
            </a:endParaRPr>
          </a:p>
          <a:p>
            <a:pPr algn="just" eaLnBrk="1" hangingPunct="1">
              <a:buClr>
                <a:srgbClr val="FFFF00"/>
              </a:buClr>
              <a:buSzPct val="150000"/>
            </a:pPr>
            <a:r>
              <a:rPr lang="el-GR" b="1" dirty="0" smtClean="0">
                <a:solidFill>
                  <a:schemeClr val="tx2">
                    <a:lumMod val="75000"/>
                  </a:schemeClr>
                </a:solidFill>
              </a:rPr>
              <a:t>Εργαζόμενοι στο αέριο (γκάζι), οι ζωγράφοι και οι κομμωτές.</a:t>
            </a:r>
          </a:p>
        </p:txBody>
      </p:sp>
      <p:sp>
        <p:nvSpPr>
          <p:cNvPr id="4" name="1 - Τίτλος"/>
          <p:cNvSpPr>
            <a:spLocks noGrp="1"/>
          </p:cNvSpPr>
          <p:nvPr>
            <p:ph type="title" idx="4294967295"/>
          </p:nvPr>
        </p:nvSpPr>
        <p:spPr>
          <a:xfrm>
            <a:off x="-214313" y="142875"/>
            <a:ext cx="9501188" cy="1143000"/>
          </a:xfrm>
          <a:gradFill>
            <a:gsLst>
              <a:gs pos="0">
                <a:srgbClr val="03D4A8"/>
              </a:gs>
              <a:gs pos="25000">
                <a:srgbClr val="21D6E0"/>
              </a:gs>
              <a:gs pos="75000">
                <a:srgbClr val="0087E6"/>
              </a:gs>
              <a:gs pos="100000">
                <a:srgbClr val="005CBF"/>
              </a:gs>
            </a:gsLst>
            <a:lin ang="5400000" scaled="0"/>
          </a:gradFill>
          <a:ln w="63500">
            <a:solidFill>
              <a:srgbClr val="FF0000"/>
            </a:solidFill>
          </a:ln>
        </p:spPr>
        <p:txBody>
          <a:bodyPr rtlCol="0">
            <a:noAutofit/>
          </a:bodyPr>
          <a:lstStyle/>
          <a:p>
            <a:pPr eaLnBrk="1" fontAlgn="auto" hangingPunct="1">
              <a:spcAft>
                <a:spcPts val="0"/>
              </a:spcAft>
              <a:defRPr/>
            </a:pPr>
            <a:r>
              <a:rPr lang="el-GR" sz="4000" b="1" dirty="0" err="1" smtClean="0">
                <a:solidFill>
                  <a:srgbClr val="FFFF00"/>
                </a:solidFill>
                <a:effectLst>
                  <a:outerShdw blurRad="38100" dist="38100" dir="2700000" algn="tl">
                    <a:srgbClr val="000000">
                      <a:alpha val="43137"/>
                    </a:srgbClr>
                  </a:outerShdw>
                </a:effectLst>
              </a:rPr>
              <a:t>Ουροθηλιακό</a:t>
            </a:r>
            <a:r>
              <a:rPr lang="el-GR" sz="4000" b="1" dirty="0" smtClean="0">
                <a:solidFill>
                  <a:srgbClr val="FFFF00"/>
                </a:solidFill>
                <a:effectLst>
                  <a:outerShdw blurRad="38100" dist="38100" dir="2700000" algn="tl">
                    <a:srgbClr val="000000">
                      <a:alpha val="43137"/>
                    </a:srgbClr>
                  </a:outerShdw>
                </a:effectLst>
              </a:rPr>
              <a:t> καρκίνωμα</a:t>
            </a:r>
            <a:endParaRPr lang="el-GR" sz="40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2 - Θέση περιεχομένου"/>
          <p:cNvSpPr>
            <a:spLocks noGrp="1"/>
          </p:cNvSpPr>
          <p:nvPr>
            <p:ph idx="4294967295"/>
          </p:nvPr>
        </p:nvSpPr>
        <p:spPr>
          <a:xfrm>
            <a:off x="0" y="1714500"/>
            <a:ext cx="9144000" cy="4525963"/>
          </a:xfrm>
        </p:spPr>
        <p:txBody>
          <a:bodyPr>
            <a:normAutofit fontScale="92500" lnSpcReduction="10000"/>
          </a:bodyPr>
          <a:lstStyle/>
          <a:p>
            <a:pPr algn="ctr" eaLnBrk="1" hangingPunct="1">
              <a:buFont typeface="Arial" charset="0"/>
              <a:buNone/>
            </a:pPr>
            <a:r>
              <a:rPr lang="el-GR" b="1" dirty="0" smtClean="0">
                <a:solidFill>
                  <a:schemeClr val="tx2">
                    <a:lumMod val="75000"/>
                  </a:schemeClr>
                </a:solidFill>
              </a:rPr>
              <a:t>Παράγοντες κινδύνου</a:t>
            </a:r>
          </a:p>
          <a:p>
            <a:pPr lvl="1" algn="just" eaLnBrk="1" hangingPunct="1">
              <a:buClr>
                <a:srgbClr val="FFFF00"/>
              </a:buClr>
              <a:buFont typeface="Wingdings" pitchFamily="2" charset="2"/>
              <a:buChar char="ü"/>
            </a:pPr>
            <a:r>
              <a:rPr lang="el-GR" b="1" dirty="0" smtClean="0">
                <a:solidFill>
                  <a:schemeClr val="tx2">
                    <a:lumMod val="75000"/>
                  </a:schemeClr>
                </a:solidFill>
              </a:rPr>
              <a:t> </a:t>
            </a:r>
            <a:r>
              <a:rPr lang="el-GR" sz="3200" b="1" dirty="0" smtClean="0">
                <a:solidFill>
                  <a:schemeClr val="tx2">
                    <a:lumMod val="75000"/>
                  </a:schemeClr>
                </a:solidFill>
              </a:rPr>
              <a:t>Εξωγενείς παράγοντες</a:t>
            </a:r>
          </a:p>
          <a:p>
            <a:pPr eaLnBrk="1" hangingPunct="1">
              <a:buClr>
                <a:srgbClr val="FFFF00"/>
              </a:buClr>
              <a:buSzPct val="150000"/>
            </a:pPr>
            <a:r>
              <a:rPr lang="el-GR" b="1" dirty="0" smtClean="0">
                <a:solidFill>
                  <a:schemeClr val="tx2">
                    <a:lumMod val="75000"/>
                  </a:schemeClr>
                </a:solidFill>
              </a:rPr>
              <a:t>Στην Ταϊβάν και στην Κίνα είναι ↑ σε περιοχές όπου το νερό έχει υψηλή συγκέντρωση αρσενικού.</a:t>
            </a:r>
          </a:p>
          <a:p>
            <a:pPr eaLnBrk="1" hangingPunct="1">
              <a:buClr>
                <a:srgbClr val="FFFF00"/>
              </a:buClr>
              <a:buSzPct val="150000"/>
            </a:pPr>
            <a:r>
              <a:rPr lang="el-GR" b="1" dirty="0" smtClean="0">
                <a:solidFill>
                  <a:schemeClr val="tx2">
                    <a:lumMod val="75000"/>
                  </a:schemeClr>
                </a:solidFill>
              </a:rPr>
              <a:t>Η χρήση παυσίπονων, οι λοιμώξεις του ουροποιητικού, λιθίαση, η χρήση </a:t>
            </a:r>
            <a:r>
              <a:rPr lang="el-GR" b="1" dirty="0" err="1" smtClean="0">
                <a:solidFill>
                  <a:schemeClr val="tx2">
                    <a:lumMod val="75000"/>
                  </a:schemeClr>
                </a:solidFill>
              </a:rPr>
              <a:t>χημειοθεραπευτικών</a:t>
            </a:r>
            <a:r>
              <a:rPr lang="el-GR" b="1" dirty="0" smtClean="0">
                <a:solidFill>
                  <a:schemeClr val="tx2">
                    <a:lumMod val="75000"/>
                  </a:schemeClr>
                </a:solidFill>
              </a:rPr>
              <a:t> φαρμάκων π.χ. </a:t>
            </a:r>
            <a:r>
              <a:rPr lang="el-GR" b="1" dirty="0" err="1" smtClean="0">
                <a:solidFill>
                  <a:schemeClr val="tx2">
                    <a:lumMod val="75000"/>
                  </a:schemeClr>
                </a:solidFill>
              </a:rPr>
              <a:t>κυκλοφωσφαμίδη</a:t>
            </a:r>
            <a:r>
              <a:rPr lang="el-GR" b="1" dirty="0" smtClean="0">
                <a:solidFill>
                  <a:schemeClr val="tx2">
                    <a:lumMod val="75000"/>
                  </a:schemeClr>
                </a:solidFill>
              </a:rPr>
              <a:t>, καφεΐνη (</a:t>
            </a:r>
            <a:r>
              <a:rPr lang="en-US" b="1" dirty="0" smtClean="0">
                <a:solidFill>
                  <a:schemeClr val="tx2">
                    <a:lumMod val="75000"/>
                  </a:schemeClr>
                </a:solidFill>
              </a:rPr>
              <a:t>;)</a:t>
            </a:r>
            <a:r>
              <a:rPr lang="el-GR" b="1" dirty="0" smtClean="0">
                <a:solidFill>
                  <a:schemeClr val="tx2">
                    <a:lumMod val="75000"/>
                  </a:schemeClr>
                </a:solidFill>
              </a:rPr>
              <a:t>, </a:t>
            </a:r>
            <a:r>
              <a:rPr lang="el-GR" b="1" u="sng" dirty="0" smtClean="0">
                <a:solidFill>
                  <a:schemeClr val="tx2">
                    <a:lumMod val="75000"/>
                  </a:schemeClr>
                </a:solidFill>
              </a:rPr>
              <a:t>παράσιτα </a:t>
            </a:r>
            <a:r>
              <a:rPr lang="el-GR" b="1" dirty="0" smtClean="0">
                <a:solidFill>
                  <a:schemeClr val="tx2">
                    <a:lumMod val="75000"/>
                  </a:schemeClr>
                </a:solidFill>
              </a:rPr>
              <a:t>(</a:t>
            </a:r>
            <a:r>
              <a:rPr lang="el-GR" b="1" u="sng" spc="600" dirty="0" err="1" smtClean="0">
                <a:solidFill>
                  <a:schemeClr val="tx2">
                    <a:lumMod val="75000"/>
                  </a:schemeClr>
                </a:solidFill>
                <a:effectLst>
                  <a:outerShdw blurRad="38100" dist="38100" dir="2700000" algn="tl">
                    <a:srgbClr val="000000">
                      <a:alpha val="43137"/>
                    </a:srgbClr>
                  </a:outerShdw>
                </a:effectLst>
              </a:rPr>
              <a:t>σχιστοσωμίαση</a:t>
            </a:r>
            <a:r>
              <a:rPr lang="el-GR" b="1" dirty="0" smtClean="0">
                <a:solidFill>
                  <a:schemeClr val="tx2">
                    <a:lumMod val="75000"/>
                  </a:schemeClr>
                </a:solidFill>
              </a:rPr>
              <a:t> – </a:t>
            </a:r>
            <a:r>
              <a:rPr lang="en-US" b="1" dirty="0" smtClean="0">
                <a:solidFill>
                  <a:schemeClr val="tx2">
                    <a:lumMod val="75000"/>
                  </a:schemeClr>
                </a:solidFill>
              </a:rPr>
              <a:t> </a:t>
            </a:r>
            <a:r>
              <a:rPr lang="el-GR" b="1" dirty="0" smtClean="0">
                <a:solidFill>
                  <a:schemeClr val="tx2">
                    <a:lumMod val="75000"/>
                  </a:schemeClr>
                </a:solidFill>
              </a:rPr>
              <a:t>κίνδυνος </a:t>
            </a:r>
            <a:r>
              <a:rPr lang="el-GR" b="1" dirty="0" err="1" smtClean="0">
                <a:solidFill>
                  <a:schemeClr val="tx2">
                    <a:lumMod val="75000"/>
                  </a:schemeClr>
                </a:solidFill>
              </a:rPr>
              <a:t>ακανθοκυτταρικού</a:t>
            </a:r>
            <a:r>
              <a:rPr lang="el-GR" b="1" dirty="0" smtClean="0">
                <a:solidFill>
                  <a:schemeClr val="tx2">
                    <a:lumMod val="75000"/>
                  </a:schemeClr>
                </a:solidFill>
              </a:rPr>
              <a:t>  </a:t>
            </a:r>
            <a:r>
              <a:rPr lang="en-US" b="1" dirty="0" smtClean="0">
                <a:solidFill>
                  <a:schemeClr val="tx2">
                    <a:lumMod val="75000"/>
                  </a:schemeClr>
                </a:solidFill>
              </a:rPr>
              <a:t>Ca)</a:t>
            </a:r>
            <a:endParaRPr lang="el-GR" b="1" dirty="0" smtClean="0">
              <a:solidFill>
                <a:schemeClr val="tx2">
                  <a:lumMod val="75000"/>
                </a:schemeClr>
              </a:solidFill>
            </a:endParaRPr>
          </a:p>
        </p:txBody>
      </p:sp>
      <p:sp>
        <p:nvSpPr>
          <p:cNvPr id="4" name="1 - Τίτλος"/>
          <p:cNvSpPr>
            <a:spLocks noGrp="1"/>
          </p:cNvSpPr>
          <p:nvPr>
            <p:ph type="title" idx="4294967295"/>
          </p:nvPr>
        </p:nvSpPr>
        <p:spPr>
          <a:xfrm>
            <a:off x="-214313" y="274638"/>
            <a:ext cx="9501188" cy="1143000"/>
          </a:xfrm>
          <a:gradFill>
            <a:gsLst>
              <a:gs pos="0">
                <a:srgbClr val="03D4A8"/>
              </a:gs>
              <a:gs pos="25000">
                <a:srgbClr val="21D6E0"/>
              </a:gs>
              <a:gs pos="75000">
                <a:srgbClr val="0087E6"/>
              </a:gs>
              <a:gs pos="100000">
                <a:srgbClr val="005CBF"/>
              </a:gs>
            </a:gsLst>
            <a:lin ang="5400000" scaled="0"/>
          </a:gradFill>
          <a:ln w="63500">
            <a:solidFill>
              <a:srgbClr val="FF0000"/>
            </a:solidFill>
          </a:ln>
        </p:spPr>
        <p:txBody>
          <a:bodyPr rtlCol="0">
            <a:noAutofit/>
          </a:bodyPr>
          <a:lstStyle/>
          <a:p>
            <a:pPr eaLnBrk="1" fontAlgn="auto" hangingPunct="1">
              <a:spcAft>
                <a:spcPts val="0"/>
              </a:spcAft>
              <a:defRPr/>
            </a:pPr>
            <a:r>
              <a:rPr lang="el-GR" sz="4000" b="1" dirty="0" err="1" smtClean="0">
                <a:solidFill>
                  <a:srgbClr val="FFFF00"/>
                </a:solidFill>
                <a:effectLst>
                  <a:outerShdw blurRad="38100" dist="38100" dir="2700000" algn="tl">
                    <a:srgbClr val="000000">
                      <a:alpha val="43137"/>
                    </a:srgbClr>
                  </a:outerShdw>
                </a:effectLst>
              </a:rPr>
              <a:t>Ουροθηλιακό</a:t>
            </a:r>
            <a:r>
              <a:rPr lang="el-GR" sz="4000" b="1" dirty="0" smtClean="0">
                <a:solidFill>
                  <a:srgbClr val="FFFF00"/>
                </a:solidFill>
                <a:effectLst>
                  <a:outerShdw blurRad="38100" dist="38100" dir="2700000" algn="tl">
                    <a:srgbClr val="000000">
                      <a:alpha val="43137"/>
                    </a:srgbClr>
                  </a:outerShdw>
                </a:effectLst>
              </a:rPr>
              <a:t>  καρκίνωμα</a:t>
            </a:r>
            <a:endParaRPr lang="el-GR" sz="40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95288" y="0"/>
            <a:ext cx="8229600" cy="1143000"/>
          </a:xfrm>
        </p:spPr>
        <p:txBody>
          <a:bodyPr/>
          <a:lstStyle/>
          <a:p>
            <a:pPr eaLnBrk="1" hangingPunct="1"/>
            <a:r>
              <a:rPr lang="el-GR" dirty="0" err="1" smtClean="0">
                <a:solidFill>
                  <a:srgbClr val="0070C0"/>
                </a:solidFill>
              </a:rPr>
              <a:t>Φωλεές</a:t>
            </a:r>
            <a:r>
              <a:rPr lang="el-GR" dirty="0" smtClean="0">
                <a:solidFill>
                  <a:srgbClr val="0070C0"/>
                </a:solidFill>
              </a:rPr>
              <a:t> του </a:t>
            </a:r>
            <a:r>
              <a:rPr lang="en-US" dirty="0" err="1" smtClean="0">
                <a:solidFill>
                  <a:srgbClr val="0070C0"/>
                </a:solidFill>
              </a:rPr>
              <a:t>Brunn</a:t>
            </a:r>
            <a:endParaRPr lang="el-GR" dirty="0" smtClean="0">
              <a:solidFill>
                <a:srgbClr val="0070C0"/>
              </a:solidFill>
            </a:endParaRPr>
          </a:p>
        </p:txBody>
      </p:sp>
      <p:pic>
        <p:nvPicPr>
          <p:cNvPr id="7171" name="Picture 3" descr="1,3"/>
          <p:cNvPicPr>
            <a:picLocks noChangeAspect="1" noChangeArrowheads="1"/>
          </p:cNvPicPr>
          <p:nvPr/>
        </p:nvPicPr>
        <p:blipFill>
          <a:blip r:embed="rId2" cstate="print"/>
          <a:srcRect t="3749"/>
          <a:stretch>
            <a:fillRect/>
          </a:stretch>
        </p:blipFill>
        <p:spPr bwMode="auto">
          <a:xfrm>
            <a:off x="468313" y="1049338"/>
            <a:ext cx="8207375" cy="5457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p:cNvSpPr>
          <p:nvPr>
            <p:ph type="title" idx="4294967295"/>
          </p:nvPr>
        </p:nvSpPr>
        <p:spPr>
          <a:xfrm>
            <a:off x="-228600" y="0"/>
            <a:ext cx="9525000" cy="1143000"/>
          </a:xfrm>
          <a:gradFill rotWithShape="1">
            <a:gsLst>
              <a:gs pos="0">
                <a:srgbClr val="0099FF"/>
              </a:gs>
              <a:gs pos="100000">
                <a:srgbClr val="00FFFF"/>
              </a:gs>
            </a:gsLst>
            <a:lin ang="5400000" scaled="1"/>
          </a:gradFill>
          <a:ln w="50800">
            <a:solidFill>
              <a:srgbClr val="FF3300"/>
            </a:solidFill>
          </a:ln>
        </p:spPr>
        <p:txBody>
          <a:bodyPr/>
          <a:lstStyle/>
          <a:p>
            <a:pPr>
              <a:defRPr/>
            </a:pPr>
            <a:r>
              <a:rPr lang="el-GR" sz="3200" b="1" dirty="0" smtClean="0">
                <a:solidFill>
                  <a:srgbClr val="FFFF00"/>
                </a:solidFill>
                <a:effectLst>
                  <a:outerShdw blurRad="38100" dist="38100" dir="2700000" algn="tl">
                    <a:srgbClr val="000000"/>
                  </a:outerShdw>
                </a:effectLst>
              </a:rPr>
              <a:t>Καρκινογόνοι παράγοντες </a:t>
            </a:r>
            <a:r>
              <a:rPr lang="el-GR" sz="3200" b="1" dirty="0" smtClean="0">
                <a:solidFill>
                  <a:srgbClr val="FFFF00"/>
                </a:solidFill>
                <a:effectLst>
                  <a:outerShdw blurRad="38100" dist="38100" dir="2700000" algn="tl">
                    <a:srgbClr val="000000"/>
                  </a:outerShdw>
                </a:effectLst>
              </a:rPr>
              <a:t>στον </a:t>
            </a:r>
            <a:r>
              <a:rPr lang="el-GR" sz="3200" b="1" dirty="0" smtClean="0">
                <a:solidFill>
                  <a:srgbClr val="FFFF00"/>
                </a:solidFill>
                <a:effectLst>
                  <a:outerShdw blurRad="38100" dist="38100" dir="2700000" algn="tl">
                    <a:srgbClr val="000000"/>
                  </a:outerShdw>
                </a:effectLst>
              </a:rPr>
              <a:t>βλεννογόνο της ουροδόχου κύστης</a:t>
            </a:r>
          </a:p>
        </p:txBody>
      </p:sp>
      <p:sp>
        <p:nvSpPr>
          <p:cNvPr id="7171" name="Line 3"/>
          <p:cNvSpPr>
            <a:spLocks noChangeShapeType="1"/>
          </p:cNvSpPr>
          <p:nvPr/>
        </p:nvSpPr>
        <p:spPr bwMode="auto">
          <a:xfrm>
            <a:off x="1924050" y="1233488"/>
            <a:ext cx="0" cy="0"/>
          </a:xfrm>
          <a:prstGeom prst="line">
            <a:avLst/>
          </a:prstGeom>
          <a:noFill/>
          <a:ln w="9525">
            <a:solidFill>
              <a:srgbClr val="000000"/>
            </a:solidFill>
            <a:round/>
            <a:headEnd/>
            <a:tailEnd/>
          </a:ln>
        </p:spPr>
        <p:txBody>
          <a:bodyPr/>
          <a:lstStyle/>
          <a:p>
            <a:endParaRPr lang="el-GR"/>
          </a:p>
        </p:txBody>
      </p:sp>
      <p:sp>
        <p:nvSpPr>
          <p:cNvPr id="7172" name="Rectangle 4"/>
          <p:cNvSpPr>
            <a:spLocks noChangeArrowheads="1"/>
          </p:cNvSpPr>
          <p:nvPr/>
        </p:nvSpPr>
        <p:spPr bwMode="auto">
          <a:xfrm>
            <a:off x="1924050" y="1111250"/>
            <a:ext cx="5411788" cy="0"/>
          </a:xfrm>
          <a:prstGeom prst="rect">
            <a:avLst/>
          </a:prstGeom>
          <a:noFill/>
          <a:ln w="9525">
            <a:noFill/>
            <a:miter lim="800000"/>
            <a:headEnd/>
            <a:tailEnd/>
          </a:ln>
        </p:spPr>
        <p:txBody>
          <a:bodyPr wrap="none">
            <a:spAutoFit/>
          </a:bodyPr>
          <a:lstStyle/>
          <a:p>
            <a:endParaRPr lang="el-GR"/>
          </a:p>
        </p:txBody>
      </p:sp>
      <p:graphicFrame>
        <p:nvGraphicFramePr>
          <p:cNvPr id="104453" name="Group 5"/>
          <p:cNvGraphicFramePr>
            <a:graphicFrameLocks noGrp="1"/>
          </p:cNvGraphicFramePr>
          <p:nvPr/>
        </p:nvGraphicFramePr>
        <p:xfrm>
          <a:off x="381000" y="1295400"/>
          <a:ext cx="8458200" cy="5699760"/>
        </p:xfrm>
        <a:graphic>
          <a:graphicData uri="http://schemas.openxmlformats.org/drawingml/2006/table">
            <a:tbl>
              <a:tblPr/>
              <a:tblGrid>
                <a:gridCol w="4572000"/>
                <a:gridCol w="3886200"/>
              </a:tblGrid>
              <a:tr h="5562600">
                <a:tc>
                  <a:txBody>
                    <a:bodyPr/>
                    <a:lstStyle/>
                    <a:p>
                      <a:pPr marL="0" marR="0" lvl="0" indent="0" algn="l" defTabSz="914400" rtl="0" eaLnBrk="0" fontAlgn="base" latinLnBrk="0" hangingPunct="0">
                        <a:lnSpc>
                          <a:spcPct val="100000"/>
                        </a:lnSpc>
                        <a:spcBef>
                          <a:spcPct val="0"/>
                        </a:spcBef>
                        <a:spcAft>
                          <a:spcPct val="0"/>
                        </a:spcAft>
                        <a:buClrTx/>
                        <a:buSzTx/>
                        <a:buFont typeface="Arial" charset="0"/>
                        <a:buNone/>
                        <a:tabLst>
                          <a:tab pos="342900" algn="l"/>
                        </a:tabLst>
                      </a:pPr>
                      <a:r>
                        <a:rPr kumimoji="0" lang="en-US" sz="2400" b="1" i="0" u="none" strike="noStrike" cap="none" normalizeH="0" baseline="0" dirty="0" smtClean="0">
                          <a:ln>
                            <a:noFill/>
                          </a:ln>
                          <a:solidFill>
                            <a:srgbClr val="00FFFF"/>
                          </a:solidFill>
                          <a:effectLst/>
                          <a:latin typeface="Calibri" pitchFamily="34" charset="0"/>
                          <a:cs typeface="Times New Roman" pitchFamily="18" charset="0"/>
                        </a:rPr>
                        <a:t>              </a:t>
                      </a:r>
                      <a:r>
                        <a:rPr kumimoji="0" lang="el-GR" sz="2400" b="1" i="0" u="none" strike="noStrike" cap="none" normalizeH="0" baseline="0" dirty="0" smtClean="0">
                          <a:ln>
                            <a:noFill/>
                          </a:ln>
                          <a:solidFill>
                            <a:srgbClr val="FF0000"/>
                          </a:solidFill>
                          <a:effectLst>
                            <a:outerShdw blurRad="38100" dist="38100" dir="2700000" algn="tl">
                              <a:srgbClr val="000000">
                                <a:alpha val="43137"/>
                              </a:srgbClr>
                            </a:outerShdw>
                          </a:effectLst>
                          <a:latin typeface="Calibri" pitchFamily="34" charset="0"/>
                          <a:cs typeface="Times New Roman" pitchFamily="18" charset="0"/>
                        </a:rPr>
                        <a:t>Καθιερωμένοι</a:t>
                      </a:r>
                      <a:endParaRPr kumimoji="0" lang="el-GR" sz="2400" b="0" i="0" u="none" strike="noStrike" cap="none" normalizeH="0" baseline="0" dirty="0" smtClean="0">
                        <a:ln>
                          <a:noFill/>
                        </a:ln>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
                          <a:srgbClr val="FF3300"/>
                        </a:buClr>
                        <a:buSzPct val="120000"/>
                        <a:buFont typeface="Wingdings" pitchFamily="2" charset="2"/>
                        <a:buChar char=""/>
                        <a:tabLst>
                          <a:tab pos="342900" algn="l"/>
                        </a:tabLst>
                      </a:pPr>
                      <a:r>
                        <a:rPr kumimoji="0" lang="el-GR" sz="2000" b="1" i="0" u="none" strike="noStrike" cap="none" normalizeH="0" baseline="0" dirty="0" smtClean="0">
                          <a:ln>
                            <a:noFill/>
                          </a:ln>
                          <a:solidFill>
                            <a:schemeClr val="tx2">
                              <a:lumMod val="75000"/>
                            </a:schemeClr>
                          </a:solidFill>
                          <a:effectLst/>
                          <a:latin typeface="Calibri" pitchFamily="34" charset="0"/>
                          <a:cs typeface="Times New Roman" pitchFamily="18" charset="0"/>
                        </a:rPr>
                        <a:t>β-</a:t>
                      </a:r>
                      <a:r>
                        <a:rPr kumimoji="0" lang="el-GR" sz="2000" b="1" i="0" u="none" strike="noStrike" cap="none" normalizeH="0" baseline="0" dirty="0" err="1" smtClean="0">
                          <a:ln>
                            <a:noFill/>
                          </a:ln>
                          <a:solidFill>
                            <a:schemeClr val="tx2">
                              <a:lumMod val="75000"/>
                            </a:schemeClr>
                          </a:solidFill>
                          <a:effectLst/>
                          <a:latin typeface="Calibri" pitchFamily="34" charset="0"/>
                          <a:cs typeface="Times New Roman" pitchFamily="18" charset="0"/>
                        </a:rPr>
                        <a:t>ναφθυλαμίνη</a:t>
                      </a:r>
                      <a:r>
                        <a:rPr kumimoji="0" lang="el-GR" sz="2000" b="1" i="0" u="none" strike="noStrike" cap="none" normalizeH="0" baseline="0" dirty="0" smtClean="0">
                          <a:ln>
                            <a:noFill/>
                          </a:ln>
                          <a:solidFill>
                            <a:schemeClr val="tx2">
                              <a:lumMod val="75000"/>
                            </a:schemeClr>
                          </a:solidFill>
                          <a:effectLst/>
                          <a:latin typeface="Calibri" pitchFamily="34" charset="0"/>
                          <a:cs typeface="Times New Roman" pitchFamily="18" charset="0"/>
                        </a:rPr>
                        <a:t> (2-ναφθυλαμίνη, </a:t>
                      </a:r>
                      <a:endParaRPr kumimoji="0" lang="en-US" sz="2000" b="1" i="0" u="none" strike="noStrike" cap="none" normalizeH="0" baseline="0" dirty="0" smtClean="0">
                        <a:ln>
                          <a:noFill/>
                        </a:ln>
                        <a:solidFill>
                          <a:schemeClr val="tx2">
                            <a:lumMod val="75000"/>
                          </a:schemeClr>
                        </a:solidFill>
                        <a:effectLst/>
                        <a:latin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
                          <a:srgbClr val="FF3300"/>
                        </a:buClr>
                        <a:buSzPct val="120000"/>
                        <a:buFont typeface="Wingdings" pitchFamily="2" charset="2"/>
                        <a:buNone/>
                        <a:tabLst>
                          <a:tab pos="342900" algn="l"/>
                        </a:tabLst>
                      </a:pPr>
                      <a:r>
                        <a:rPr kumimoji="0" lang="en-US" sz="2000" b="1" i="0" u="none" strike="noStrike" cap="none" normalizeH="0" baseline="0" dirty="0" smtClean="0">
                          <a:ln>
                            <a:noFill/>
                          </a:ln>
                          <a:solidFill>
                            <a:schemeClr val="tx2">
                              <a:lumMod val="75000"/>
                            </a:schemeClr>
                          </a:solidFill>
                          <a:effectLst/>
                          <a:latin typeface="Calibri" pitchFamily="34" charset="0"/>
                          <a:cs typeface="Times New Roman" pitchFamily="18" charset="0"/>
                        </a:rPr>
                        <a:t>  </a:t>
                      </a:r>
                      <a:r>
                        <a:rPr kumimoji="0" lang="el-GR" sz="2000" b="1" i="0" u="none" strike="noStrike" cap="none" normalizeH="0" baseline="0" dirty="0" smtClean="0">
                          <a:ln>
                            <a:noFill/>
                          </a:ln>
                          <a:solidFill>
                            <a:schemeClr val="tx2">
                              <a:lumMod val="75000"/>
                            </a:schemeClr>
                          </a:solidFill>
                          <a:effectLst/>
                          <a:latin typeface="Calibri" pitchFamily="34" charset="0"/>
                          <a:cs typeface="Times New Roman" pitchFamily="18" charset="0"/>
                        </a:rPr>
                        <a:t>2-αμινο-ναφθαλένιο, 2-ναφθαλένιο)</a:t>
                      </a:r>
                      <a:endParaRPr kumimoji="0" lang="el-GR" sz="2000" b="1" i="0" u="none" strike="noStrike" cap="none" normalizeH="0" baseline="0" dirty="0" smtClean="0">
                        <a:ln>
                          <a:noFill/>
                        </a:ln>
                        <a:solidFill>
                          <a:schemeClr val="tx2">
                            <a:lumMod val="75000"/>
                          </a:schemeClr>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
                          <a:srgbClr val="FF3300"/>
                        </a:buClr>
                        <a:buSzPct val="120000"/>
                        <a:buFont typeface="Wingdings" pitchFamily="2" charset="2"/>
                        <a:buChar char=""/>
                        <a:tabLst>
                          <a:tab pos="342900" algn="l"/>
                        </a:tabLst>
                      </a:pPr>
                      <a:r>
                        <a:rPr kumimoji="0" lang="el-GR" sz="2000" b="1" i="0" u="none" strike="noStrike" cap="none" normalizeH="0" baseline="0" dirty="0" smtClean="0">
                          <a:ln>
                            <a:noFill/>
                          </a:ln>
                          <a:solidFill>
                            <a:schemeClr val="tx2">
                              <a:lumMod val="75000"/>
                            </a:schemeClr>
                          </a:solidFill>
                          <a:effectLst/>
                          <a:latin typeface="Calibri" pitchFamily="34" charset="0"/>
                          <a:cs typeface="Times New Roman" pitchFamily="18" charset="0"/>
                        </a:rPr>
                        <a:t>4-αμινοδυφαινύλιο</a:t>
                      </a:r>
                      <a:endParaRPr kumimoji="0" lang="el-GR" sz="2000" b="1" i="0" u="none" strike="noStrike" cap="none" normalizeH="0" baseline="0" dirty="0" smtClean="0">
                        <a:ln>
                          <a:noFill/>
                        </a:ln>
                        <a:solidFill>
                          <a:schemeClr val="tx2">
                            <a:lumMod val="75000"/>
                          </a:schemeClr>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
                          <a:srgbClr val="FF3300"/>
                        </a:buClr>
                        <a:buSzPct val="120000"/>
                        <a:buFont typeface="Wingdings" pitchFamily="2" charset="2"/>
                        <a:buChar char=""/>
                        <a:tabLst>
                          <a:tab pos="342900" algn="l"/>
                        </a:tabLst>
                      </a:pPr>
                      <a:r>
                        <a:rPr kumimoji="0" lang="el-GR" sz="2000" b="1" i="0" u="none" strike="noStrike" cap="none" normalizeH="0" baseline="0" dirty="0" err="1" smtClean="0">
                          <a:ln>
                            <a:noFill/>
                          </a:ln>
                          <a:solidFill>
                            <a:schemeClr val="tx2">
                              <a:lumMod val="75000"/>
                            </a:schemeClr>
                          </a:solidFill>
                          <a:effectLst/>
                          <a:latin typeface="Calibri" pitchFamily="34" charset="0"/>
                          <a:cs typeface="Times New Roman" pitchFamily="18" charset="0"/>
                        </a:rPr>
                        <a:t>Χλωρναφαζίνη</a:t>
                      </a:r>
                      <a:endParaRPr kumimoji="0" lang="el-GR" sz="2000" b="1" i="0" u="none" strike="noStrike" cap="none" normalizeH="0" baseline="0" dirty="0" smtClean="0">
                        <a:ln>
                          <a:noFill/>
                        </a:ln>
                        <a:solidFill>
                          <a:schemeClr val="tx2">
                            <a:lumMod val="75000"/>
                          </a:schemeClr>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
                          <a:srgbClr val="FF3300"/>
                        </a:buClr>
                        <a:buSzPct val="120000"/>
                        <a:buFont typeface="Wingdings" pitchFamily="2" charset="2"/>
                        <a:buChar char=""/>
                        <a:tabLst>
                          <a:tab pos="342900" algn="l"/>
                        </a:tabLst>
                      </a:pPr>
                      <a:r>
                        <a:rPr kumimoji="0" lang="el-GR" sz="2000" b="1" i="0" u="none" strike="noStrike" cap="none" normalizeH="0" baseline="0" dirty="0" smtClean="0">
                          <a:ln>
                            <a:noFill/>
                          </a:ln>
                          <a:solidFill>
                            <a:schemeClr val="tx2">
                              <a:lumMod val="75000"/>
                            </a:schemeClr>
                          </a:solidFill>
                          <a:effectLst/>
                          <a:latin typeface="Calibri" pitchFamily="34" charset="0"/>
                          <a:cs typeface="Times New Roman" pitchFamily="18" charset="0"/>
                        </a:rPr>
                        <a:t>Καπνός τσιγάρου</a:t>
                      </a:r>
                      <a:endParaRPr kumimoji="0" lang="el-GR" sz="2000" b="1" i="0" u="none" strike="noStrike" cap="none" normalizeH="0" baseline="0" dirty="0" smtClean="0">
                        <a:ln>
                          <a:noFill/>
                        </a:ln>
                        <a:solidFill>
                          <a:schemeClr val="tx2">
                            <a:lumMod val="75000"/>
                          </a:schemeClr>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 typeface="Arial" charset="0"/>
                        <a:buNone/>
                        <a:tabLst>
                          <a:tab pos="342900" algn="l"/>
                        </a:tabLst>
                      </a:pPr>
                      <a:r>
                        <a:rPr kumimoji="0" lang="en-US" sz="2400" b="1" i="0" u="none" strike="noStrike" cap="none" normalizeH="0" baseline="0" dirty="0" smtClean="0">
                          <a:ln>
                            <a:noFill/>
                          </a:ln>
                          <a:solidFill>
                            <a:schemeClr val="tx2">
                              <a:lumMod val="75000"/>
                            </a:schemeClr>
                          </a:solidFill>
                          <a:effectLst/>
                          <a:latin typeface="Calibri" pitchFamily="34" charset="0"/>
                          <a:cs typeface="Times New Roman" pitchFamily="18" charset="0"/>
                        </a:rPr>
                        <a:t>              </a:t>
                      </a:r>
                      <a:r>
                        <a:rPr kumimoji="0" lang="el-GR" sz="2400" b="1" i="0" u="none" strike="noStrike" cap="none" normalizeH="0" baseline="0" dirty="0" smtClean="0">
                          <a:ln>
                            <a:noFill/>
                          </a:ln>
                          <a:solidFill>
                            <a:schemeClr val="tx2">
                              <a:lumMod val="75000"/>
                            </a:schemeClr>
                          </a:solidFill>
                          <a:effectLst/>
                          <a:latin typeface="Calibri" pitchFamily="34" charset="0"/>
                          <a:cs typeface="Times New Roman" pitchFamily="18" charset="0"/>
                        </a:rPr>
                        <a:t>Ύποπτοι</a:t>
                      </a:r>
                      <a:endParaRPr kumimoji="0" lang="el-GR" sz="2400" b="0" i="0" u="none" strike="noStrike" cap="none" normalizeH="0" baseline="0" dirty="0" smtClean="0">
                        <a:ln>
                          <a:noFill/>
                        </a:ln>
                        <a:solidFill>
                          <a:schemeClr val="tx2">
                            <a:lumMod val="75000"/>
                          </a:schemeClr>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
                          <a:srgbClr val="FF3300"/>
                        </a:buClr>
                        <a:buSzPct val="120000"/>
                        <a:buFontTx/>
                        <a:buChar char="•"/>
                        <a:tabLst>
                          <a:tab pos="342900" algn="l"/>
                        </a:tabLst>
                      </a:pPr>
                      <a:r>
                        <a:rPr kumimoji="0" lang="el-GR" sz="2000" b="1" i="0" u="none" strike="noStrike" cap="none" normalizeH="0" baseline="0" dirty="0" err="1" smtClean="0">
                          <a:ln>
                            <a:noFill/>
                          </a:ln>
                          <a:solidFill>
                            <a:schemeClr val="tx2">
                              <a:lumMod val="75000"/>
                            </a:schemeClr>
                          </a:solidFill>
                          <a:effectLst/>
                          <a:latin typeface="Calibri" pitchFamily="34" charset="0"/>
                          <a:cs typeface="Times New Roman" pitchFamily="18" charset="0"/>
                        </a:rPr>
                        <a:t>Σχιστοσωμίαση</a:t>
                      </a:r>
                      <a:endParaRPr kumimoji="0" lang="el-GR" sz="2000" b="1" i="0" u="none" strike="noStrike" cap="none" normalizeH="0" baseline="0" dirty="0" smtClean="0">
                        <a:ln>
                          <a:noFill/>
                        </a:ln>
                        <a:solidFill>
                          <a:schemeClr val="tx2">
                            <a:lumMod val="75000"/>
                          </a:schemeClr>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
                          <a:srgbClr val="FF3300"/>
                        </a:buClr>
                        <a:buSzPct val="120000"/>
                        <a:buFontTx/>
                        <a:buChar char="•"/>
                        <a:tabLst>
                          <a:tab pos="342900" algn="l"/>
                        </a:tabLst>
                      </a:pPr>
                      <a:r>
                        <a:rPr kumimoji="0" lang="el-GR" sz="2000" b="1" i="0" u="none" strike="noStrike" cap="none" normalizeH="0" baseline="0" dirty="0" err="1" smtClean="0">
                          <a:ln>
                            <a:noFill/>
                          </a:ln>
                          <a:solidFill>
                            <a:schemeClr val="tx2">
                              <a:lumMod val="75000"/>
                            </a:schemeClr>
                          </a:solidFill>
                          <a:effectLst/>
                          <a:latin typeface="Calibri" pitchFamily="34" charset="0"/>
                          <a:cs typeface="Times New Roman" pitchFamily="18" charset="0"/>
                        </a:rPr>
                        <a:t>Κυκλοφωσφαμίδη</a:t>
                      </a:r>
                      <a:endParaRPr kumimoji="0" lang="el-GR" sz="2000" b="1" i="0" u="none" strike="noStrike" cap="none" normalizeH="0" baseline="0" dirty="0" smtClean="0">
                        <a:ln>
                          <a:noFill/>
                        </a:ln>
                        <a:solidFill>
                          <a:schemeClr val="tx2">
                            <a:lumMod val="75000"/>
                          </a:schemeClr>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
                          <a:srgbClr val="FF3300"/>
                        </a:buClr>
                        <a:buSzPct val="120000"/>
                        <a:buFontTx/>
                        <a:buChar char="•"/>
                        <a:tabLst>
                          <a:tab pos="342900" algn="l"/>
                        </a:tabLst>
                      </a:pPr>
                      <a:r>
                        <a:rPr kumimoji="0" lang="el-GR" sz="2000" b="1" i="0" u="none" strike="noStrike" cap="none" normalizeH="0" baseline="0" dirty="0" err="1" smtClean="0">
                          <a:ln>
                            <a:noFill/>
                          </a:ln>
                          <a:solidFill>
                            <a:schemeClr val="tx2">
                              <a:lumMod val="75000"/>
                            </a:schemeClr>
                          </a:solidFill>
                          <a:effectLst/>
                          <a:latin typeface="Calibri" pitchFamily="34" charset="0"/>
                          <a:cs typeface="Times New Roman" pitchFamily="18" charset="0"/>
                        </a:rPr>
                        <a:t>Φαινακετίνη</a:t>
                      </a:r>
                      <a:endParaRPr kumimoji="0" lang="el-GR" sz="2000" b="1" i="0" u="none" strike="noStrike" cap="none" normalizeH="0" baseline="0" dirty="0" smtClean="0">
                        <a:ln>
                          <a:noFill/>
                        </a:ln>
                        <a:solidFill>
                          <a:schemeClr val="tx2">
                            <a:lumMod val="75000"/>
                          </a:schemeClr>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
                          <a:srgbClr val="FF3300"/>
                        </a:buClr>
                        <a:buSzPct val="120000"/>
                        <a:buFontTx/>
                        <a:buChar char="•"/>
                        <a:tabLst>
                          <a:tab pos="342900" algn="l"/>
                        </a:tabLst>
                      </a:pPr>
                      <a:r>
                        <a:rPr kumimoji="0" lang="el-GR" sz="2000" b="1" i="0" u="none" strike="noStrike" cap="none" normalizeH="0" baseline="0" dirty="0" err="1" smtClean="0">
                          <a:ln>
                            <a:noFill/>
                          </a:ln>
                          <a:solidFill>
                            <a:schemeClr val="tx2">
                              <a:lumMod val="75000"/>
                            </a:schemeClr>
                          </a:solidFill>
                          <a:effectLst/>
                          <a:latin typeface="Calibri" pitchFamily="34" charset="0"/>
                          <a:cs typeface="Times New Roman" pitchFamily="18" charset="0"/>
                        </a:rPr>
                        <a:t>Κυστόλιθοι</a:t>
                      </a:r>
                      <a:endParaRPr kumimoji="0" lang="el-GR" sz="2000" b="1" i="0" u="none" strike="noStrike" cap="none" normalizeH="0" baseline="0" dirty="0" smtClean="0">
                        <a:ln>
                          <a:noFill/>
                        </a:ln>
                        <a:solidFill>
                          <a:schemeClr val="tx2">
                            <a:lumMod val="75000"/>
                          </a:schemeClr>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
                          <a:srgbClr val="FF3300"/>
                        </a:buClr>
                        <a:buSzPct val="120000"/>
                        <a:buFontTx/>
                        <a:buChar char="•"/>
                        <a:tabLst>
                          <a:tab pos="342900" algn="l"/>
                        </a:tabLst>
                      </a:pPr>
                      <a:r>
                        <a:rPr kumimoji="0" lang="el-GR" sz="2000" b="1" i="0" u="none" strike="noStrike" cap="none" normalizeH="0" baseline="0" dirty="0" smtClean="0">
                          <a:ln>
                            <a:noFill/>
                          </a:ln>
                          <a:solidFill>
                            <a:schemeClr val="tx2">
                              <a:lumMod val="75000"/>
                            </a:schemeClr>
                          </a:solidFill>
                          <a:effectLst/>
                          <a:latin typeface="Calibri" pitchFamily="34" charset="0"/>
                          <a:cs typeface="Times New Roman" pitchFamily="18" charset="0"/>
                        </a:rPr>
                        <a:t>Χρόνια προσβολή</a:t>
                      </a:r>
                      <a:endParaRPr kumimoji="0" lang="el-GR" sz="2000" b="1" i="0" u="none" strike="noStrike" cap="none" normalizeH="0" baseline="0" dirty="0" smtClean="0">
                        <a:ln>
                          <a:noFill/>
                        </a:ln>
                        <a:solidFill>
                          <a:schemeClr val="tx2">
                            <a:lumMod val="75000"/>
                          </a:schemeClr>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
                          <a:srgbClr val="FF3300"/>
                        </a:buClr>
                        <a:buSzPct val="120000"/>
                        <a:buFontTx/>
                        <a:buChar char="•"/>
                        <a:tabLst>
                          <a:tab pos="342900" algn="l"/>
                        </a:tabLst>
                      </a:pPr>
                      <a:r>
                        <a:rPr kumimoji="0" lang="el-GR" sz="2000" b="1" i="0" u="none" strike="noStrike" cap="none" normalizeH="0" baseline="0" dirty="0" smtClean="0">
                          <a:ln>
                            <a:noFill/>
                          </a:ln>
                          <a:solidFill>
                            <a:schemeClr val="tx2">
                              <a:lumMod val="75000"/>
                            </a:schemeClr>
                          </a:solidFill>
                          <a:effectLst/>
                          <a:latin typeface="Calibri" pitchFamily="34" charset="0"/>
                          <a:cs typeface="Times New Roman" pitchFamily="18" charset="0"/>
                        </a:rPr>
                        <a:t>Απόφραξη της κύστης</a:t>
                      </a:r>
                      <a:endParaRPr kumimoji="0" lang="el-GR" sz="2000" b="1" i="0" u="none" strike="noStrike" cap="none" normalizeH="0" baseline="0" dirty="0" smtClean="0">
                        <a:ln>
                          <a:noFill/>
                        </a:ln>
                        <a:solidFill>
                          <a:schemeClr val="tx2">
                            <a:lumMod val="75000"/>
                          </a:schemeClr>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
                          <a:srgbClr val="FF3300"/>
                        </a:buClr>
                        <a:buSzPct val="120000"/>
                        <a:buFontTx/>
                        <a:buChar char="•"/>
                        <a:tabLst>
                          <a:tab pos="342900" algn="l"/>
                        </a:tabLst>
                      </a:pPr>
                      <a:r>
                        <a:rPr kumimoji="0" lang="el-GR" sz="2000" b="1" i="0" u="none" strike="noStrike" cap="none" normalizeH="0" baseline="0" dirty="0" err="1" smtClean="0">
                          <a:ln>
                            <a:noFill/>
                          </a:ln>
                          <a:solidFill>
                            <a:schemeClr val="tx2">
                              <a:lumMod val="75000"/>
                            </a:schemeClr>
                          </a:solidFill>
                          <a:effectLst/>
                          <a:latin typeface="Calibri" pitchFamily="34" charset="0"/>
                          <a:cs typeface="Times New Roman" pitchFamily="18" charset="0"/>
                        </a:rPr>
                        <a:t>Βενζιδίνη</a:t>
                      </a:r>
                      <a:endParaRPr kumimoji="0" lang="el-GR" sz="2000" b="1" i="0" u="none" strike="noStrike" cap="none" normalizeH="0" baseline="0" dirty="0" smtClean="0">
                        <a:ln>
                          <a:noFill/>
                        </a:ln>
                        <a:solidFill>
                          <a:schemeClr val="tx2">
                            <a:lumMod val="75000"/>
                          </a:schemeClr>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
                          <a:srgbClr val="FF3300"/>
                        </a:buClr>
                        <a:buSzPct val="120000"/>
                        <a:buFontTx/>
                        <a:buChar char="•"/>
                        <a:tabLst>
                          <a:tab pos="342900" algn="l"/>
                        </a:tabLst>
                      </a:pPr>
                      <a:r>
                        <a:rPr kumimoji="0" lang="el-GR" sz="2000" b="1" i="0" u="none" strike="noStrike" cap="none" normalizeH="0" baseline="0" dirty="0" err="1" smtClean="0">
                          <a:ln>
                            <a:noFill/>
                          </a:ln>
                          <a:solidFill>
                            <a:schemeClr val="tx2">
                              <a:lumMod val="75000"/>
                            </a:schemeClr>
                          </a:solidFill>
                          <a:effectLst/>
                          <a:latin typeface="Calibri" pitchFamily="34" charset="0"/>
                          <a:cs typeface="Times New Roman" pitchFamily="18" charset="0"/>
                        </a:rPr>
                        <a:t>Αουραμίνη</a:t>
                      </a:r>
                      <a:endParaRPr kumimoji="0" lang="el-GR" sz="2000" b="1" i="0" u="none" strike="noStrike" cap="none" normalizeH="0" baseline="0" dirty="0" smtClean="0">
                        <a:ln>
                          <a:noFill/>
                        </a:ln>
                        <a:solidFill>
                          <a:schemeClr val="tx2">
                            <a:lumMod val="75000"/>
                          </a:schemeClr>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
                          <a:srgbClr val="FF3300"/>
                        </a:buClr>
                        <a:buSzPct val="120000"/>
                        <a:buFontTx/>
                        <a:buChar char="•"/>
                        <a:tabLst>
                          <a:tab pos="342900" algn="l"/>
                        </a:tabLst>
                      </a:pPr>
                      <a:r>
                        <a:rPr kumimoji="0" lang="el-GR" sz="2000" b="1" i="0" u="none" strike="noStrike" cap="none" normalizeH="0" baseline="0" dirty="0" smtClean="0">
                          <a:ln>
                            <a:noFill/>
                          </a:ln>
                          <a:solidFill>
                            <a:schemeClr val="tx2">
                              <a:lumMod val="75000"/>
                            </a:schemeClr>
                          </a:solidFill>
                          <a:effectLst/>
                          <a:latin typeface="Calibri" pitchFamily="34" charset="0"/>
                          <a:cs typeface="Times New Roman" pitchFamily="18" charset="0"/>
                        </a:rPr>
                        <a:t>Παράγωγα αλουμινίου</a:t>
                      </a:r>
                      <a:endParaRPr kumimoji="0" lang="el-GR" sz="2000" b="1" i="0" u="none" strike="noStrike" cap="none" normalizeH="0" baseline="0" dirty="0" smtClean="0">
                        <a:ln>
                          <a:noFill/>
                        </a:ln>
                        <a:solidFill>
                          <a:schemeClr val="tx2">
                            <a:lumMod val="75000"/>
                          </a:schemeClr>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
                          <a:srgbClr val="FF3300"/>
                        </a:buClr>
                        <a:buSzPct val="120000"/>
                        <a:buFontTx/>
                        <a:buChar char="•"/>
                        <a:tabLst>
                          <a:tab pos="342900" algn="l"/>
                        </a:tabLst>
                      </a:pPr>
                      <a:r>
                        <a:rPr kumimoji="0" lang="el-GR" sz="2000" b="1" i="0" u="none" strike="noStrike" cap="none" normalizeH="0" baseline="0" dirty="0" smtClean="0">
                          <a:ln>
                            <a:noFill/>
                          </a:ln>
                          <a:solidFill>
                            <a:schemeClr val="tx2">
                              <a:lumMod val="75000"/>
                            </a:schemeClr>
                          </a:solidFill>
                          <a:effectLst/>
                          <a:latin typeface="Calibri" pitchFamily="34" charset="0"/>
                          <a:cs typeface="Times New Roman" pitchFamily="18" charset="0"/>
                        </a:rPr>
                        <a:t>Χλωριωμένο πόσιμο νερό</a:t>
                      </a:r>
                      <a:endParaRPr kumimoji="0" lang="el-GR" sz="2000" b="1" i="0" u="none" strike="noStrike" cap="none" normalizeH="0" baseline="0" dirty="0" smtClean="0">
                        <a:ln>
                          <a:noFill/>
                        </a:ln>
                        <a:solidFill>
                          <a:schemeClr val="tx2">
                            <a:lumMod val="75000"/>
                          </a:schemeClr>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 typeface="Arial" charset="0"/>
                        <a:buNone/>
                        <a:tabLst>
                          <a:tab pos="342900" algn="l"/>
                        </a:tabLst>
                      </a:pPr>
                      <a:endParaRPr kumimoji="0" lang="el-GR" sz="2000" b="1" i="0" u="none" strike="noStrike" cap="none" normalizeH="0" baseline="0" dirty="0" smtClean="0">
                        <a:ln>
                          <a:noFill/>
                        </a:ln>
                        <a:solidFill>
                          <a:schemeClr val="tx2">
                            <a:lumMod val="75000"/>
                          </a:schemeClr>
                        </a:solidFill>
                        <a:effectLst/>
                        <a:latin typeface="Calibri" pitchFamily="34"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Arial" charset="0"/>
                        <a:buNone/>
                        <a:tabLst>
                          <a:tab pos="342900" algn="l"/>
                        </a:tabLst>
                      </a:pPr>
                      <a:r>
                        <a:rPr kumimoji="0" lang="en-US" sz="2400" b="1" i="0" u="none" strike="noStrike" cap="none" normalizeH="0" baseline="0" dirty="0" smtClean="0">
                          <a:ln>
                            <a:noFill/>
                          </a:ln>
                          <a:solidFill>
                            <a:schemeClr val="tx2">
                              <a:lumMod val="75000"/>
                            </a:schemeClr>
                          </a:solidFill>
                          <a:effectLst/>
                          <a:latin typeface="Calibri" pitchFamily="34" charset="0"/>
                          <a:cs typeface="Times New Roman" pitchFamily="18" charset="0"/>
                        </a:rPr>
                        <a:t>       </a:t>
                      </a:r>
                      <a:r>
                        <a:rPr kumimoji="0" lang="el-GR" sz="2400" b="1" i="0" u="none" strike="noStrike" cap="none" normalizeH="0" baseline="0" dirty="0" smtClean="0">
                          <a:ln>
                            <a:noFill/>
                          </a:ln>
                          <a:solidFill>
                            <a:schemeClr val="tx2">
                              <a:lumMod val="75000"/>
                            </a:schemeClr>
                          </a:solidFill>
                          <a:effectLst/>
                          <a:latin typeface="Calibri" pitchFamily="34" charset="0"/>
                          <a:cs typeface="Times New Roman" pitchFamily="18" charset="0"/>
                        </a:rPr>
                        <a:t>Αναθεωρημένοι /</a:t>
                      </a:r>
                      <a:endParaRPr kumimoji="0" lang="en-US" sz="2400" b="1" i="0" u="none" strike="noStrike" cap="none" normalizeH="0" baseline="0" dirty="0" smtClean="0">
                        <a:ln>
                          <a:noFill/>
                        </a:ln>
                        <a:solidFill>
                          <a:schemeClr val="tx2">
                            <a:lumMod val="75000"/>
                          </a:schemeClr>
                        </a:solidFill>
                        <a:effectLst/>
                        <a:latin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 typeface="Arial" charset="0"/>
                        <a:buNone/>
                        <a:tabLst>
                          <a:tab pos="342900" algn="l"/>
                        </a:tabLst>
                      </a:pPr>
                      <a:r>
                        <a:rPr kumimoji="0" lang="en-US" sz="2400" b="1" i="0" u="none" strike="noStrike" cap="none" normalizeH="0" baseline="0" dirty="0" smtClean="0">
                          <a:ln>
                            <a:noFill/>
                          </a:ln>
                          <a:solidFill>
                            <a:schemeClr val="tx2">
                              <a:lumMod val="75000"/>
                            </a:schemeClr>
                          </a:solidFill>
                          <a:effectLst/>
                          <a:latin typeface="Calibri" pitchFamily="34" charset="0"/>
                          <a:cs typeface="Times New Roman" pitchFamily="18" charset="0"/>
                        </a:rPr>
                        <a:t>     </a:t>
                      </a:r>
                      <a:r>
                        <a:rPr kumimoji="0" lang="el-GR" sz="2400" b="1" i="0" u="none" strike="noStrike" cap="none" normalizeH="0" baseline="0" dirty="0" smtClean="0">
                          <a:ln>
                            <a:noFill/>
                          </a:ln>
                          <a:solidFill>
                            <a:schemeClr val="tx2">
                              <a:lumMod val="75000"/>
                            </a:schemeClr>
                          </a:solidFill>
                          <a:effectLst/>
                          <a:latin typeface="Calibri" pitchFamily="34" charset="0"/>
                          <a:cs typeface="Times New Roman" pitchFamily="18" charset="0"/>
                        </a:rPr>
                        <a:t>Μη αποδεδειγμένοι</a:t>
                      </a:r>
                      <a:endParaRPr kumimoji="0" lang="el-GR" sz="2400" b="0" i="0" u="none" strike="noStrike" cap="none" normalizeH="0" baseline="0" dirty="0" smtClean="0">
                        <a:ln>
                          <a:noFill/>
                        </a:ln>
                        <a:solidFill>
                          <a:schemeClr val="tx2">
                            <a:lumMod val="75000"/>
                          </a:schemeClr>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
                          <a:srgbClr val="FF3300"/>
                        </a:buClr>
                        <a:buSzPct val="120000"/>
                        <a:buFontTx/>
                        <a:buChar char="•"/>
                        <a:tabLst>
                          <a:tab pos="342900" algn="l"/>
                        </a:tabLst>
                      </a:pPr>
                      <a:r>
                        <a:rPr kumimoji="0" lang="el-GR" sz="2000" b="1" i="0" u="none" strike="noStrike" cap="none" normalizeH="0" baseline="0" dirty="0" smtClean="0">
                          <a:ln>
                            <a:noFill/>
                          </a:ln>
                          <a:solidFill>
                            <a:schemeClr val="tx2">
                              <a:lumMod val="75000"/>
                            </a:schemeClr>
                          </a:solidFill>
                          <a:effectLst/>
                          <a:latin typeface="Calibri" pitchFamily="34" charset="0"/>
                          <a:cs typeface="Times New Roman" pitchFamily="18" charset="0"/>
                        </a:rPr>
                        <a:t>Συνθετικά του αρσενικού</a:t>
                      </a:r>
                      <a:endParaRPr kumimoji="0" lang="el-GR" sz="2000" b="1" i="0" u="none" strike="noStrike" cap="none" normalizeH="0" baseline="0" dirty="0" smtClean="0">
                        <a:ln>
                          <a:noFill/>
                        </a:ln>
                        <a:solidFill>
                          <a:schemeClr val="tx2">
                            <a:lumMod val="75000"/>
                          </a:schemeClr>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
                          <a:srgbClr val="FF3300"/>
                        </a:buClr>
                        <a:buSzPct val="120000"/>
                        <a:buFontTx/>
                        <a:buChar char="•"/>
                        <a:tabLst>
                          <a:tab pos="342900" algn="l"/>
                        </a:tabLst>
                      </a:pPr>
                      <a:r>
                        <a:rPr kumimoji="0" lang="el-GR" sz="2000" b="1" i="0" u="none" strike="noStrike" cap="none" normalizeH="0" baseline="0" dirty="0" smtClean="0">
                          <a:ln>
                            <a:noFill/>
                          </a:ln>
                          <a:solidFill>
                            <a:schemeClr val="tx2">
                              <a:lumMod val="75000"/>
                            </a:schemeClr>
                          </a:solidFill>
                          <a:effectLst/>
                          <a:latin typeface="Calibri" pitchFamily="34" charset="0"/>
                          <a:cs typeface="Times New Roman" pitchFamily="18" charset="0"/>
                        </a:rPr>
                        <a:t>Καφές/καφεΐνη</a:t>
                      </a:r>
                      <a:endParaRPr kumimoji="0" lang="el-GR" sz="2000" b="1" i="0" u="none" strike="noStrike" cap="none" normalizeH="0" baseline="0" dirty="0" smtClean="0">
                        <a:ln>
                          <a:noFill/>
                        </a:ln>
                        <a:solidFill>
                          <a:schemeClr val="tx2">
                            <a:lumMod val="75000"/>
                          </a:schemeClr>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
                          <a:srgbClr val="FF3300"/>
                        </a:buClr>
                        <a:buSzPct val="120000"/>
                        <a:buFontTx/>
                        <a:buChar char="•"/>
                        <a:tabLst>
                          <a:tab pos="342900" algn="l"/>
                        </a:tabLst>
                      </a:pPr>
                      <a:r>
                        <a:rPr kumimoji="0" lang="el-GR" sz="2000" b="1" i="0" u="none" strike="noStrike" cap="none" normalizeH="0" baseline="0" dirty="0" smtClean="0">
                          <a:ln>
                            <a:noFill/>
                          </a:ln>
                          <a:solidFill>
                            <a:schemeClr val="tx2">
                              <a:lumMod val="75000"/>
                            </a:schemeClr>
                          </a:solidFill>
                          <a:effectLst/>
                          <a:latin typeface="Calibri" pitchFamily="34" charset="0"/>
                          <a:cs typeface="Times New Roman" pitchFamily="18" charset="0"/>
                        </a:rPr>
                        <a:t>Ακτινοβολία</a:t>
                      </a:r>
                      <a:endParaRPr kumimoji="0" lang="el-GR" sz="2000" b="1" i="0" u="none" strike="noStrike" cap="none" normalizeH="0" baseline="0" dirty="0" smtClean="0">
                        <a:ln>
                          <a:noFill/>
                        </a:ln>
                        <a:solidFill>
                          <a:schemeClr val="tx2">
                            <a:lumMod val="75000"/>
                          </a:schemeClr>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
                          <a:srgbClr val="FF3300"/>
                        </a:buClr>
                        <a:buSzPct val="120000"/>
                        <a:buFontTx/>
                        <a:buChar char="•"/>
                        <a:tabLst>
                          <a:tab pos="342900" algn="l"/>
                        </a:tabLst>
                      </a:pPr>
                      <a:r>
                        <a:rPr kumimoji="0" lang="el-GR" sz="2000" b="1" i="0" u="none" strike="noStrike" cap="none" normalizeH="0" baseline="0" dirty="0" smtClean="0">
                          <a:ln>
                            <a:noFill/>
                          </a:ln>
                          <a:solidFill>
                            <a:schemeClr val="tx2">
                              <a:lumMod val="75000"/>
                            </a:schemeClr>
                          </a:solidFill>
                          <a:effectLst/>
                          <a:latin typeface="Calibri" pitchFamily="34" charset="0"/>
                          <a:cs typeface="Times New Roman" pitchFamily="18" charset="0"/>
                        </a:rPr>
                        <a:t>Διατροφικά λίπη και έλαια</a:t>
                      </a:r>
                      <a:endParaRPr kumimoji="0" lang="el-GR" sz="2000" b="1" i="0" u="none" strike="noStrike" cap="none" normalizeH="0" baseline="0" dirty="0" smtClean="0">
                        <a:ln>
                          <a:noFill/>
                        </a:ln>
                        <a:solidFill>
                          <a:schemeClr val="tx2">
                            <a:lumMod val="75000"/>
                          </a:schemeClr>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
                          <a:srgbClr val="FF3300"/>
                        </a:buClr>
                        <a:buSzPct val="120000"/>
                        <a:buFontTx/>
                        <a:buChar char="•"/>
                        <a:tabLst>
                          <a:tab pos="342900" algn="l"/>
                        </a:tabLst>
                      </a:pPr>
                      <a:r>
                        <a:rPr kumimoji="0" lang="el-GR" sz="2000" b="1" i="0" u="none" strike="noStrike" cap="none" normalizeH="0" baseline="0" dirty="0" smtClean="0">
                          <a:ln>
                            <a:noFill/>
                          </a:ln>
                          <a:solidFill>
                            <a:schemeClr val="tx2">
                              <a:lumMod val="75000"/>
                            </a:schemeClr>
                          </a:solidFill>
                          <a:effectLst/>
                          <a:latin typeface="Calibri" pitchFamily="34" charset="0"/>
                          <a:cs typeface="Times New Roman" pitchFamily="18" charset="0"/>
                        </a:rPr>
                        <a:t>Νιτρικά/νιτρώδη/</a:t>
                      </a:r>
                      <a:r>
                        <a:rPr kumimoji="0" lang="el-GR" sz="2000" b="1" i="0" u="none" strike="noStrike" cap="none" normalizeH="0" baseline="0" dirty="0" err="1" smtClean="0">
                          <a:ln>
                            <a:noFill/>
                          </a:ln>
                          <a:solidFill>
                            <a:schemeClr val="tx2">
                              <a:lumMod val="75000"/>
                            </a:schemeClr>
                          </a:solidFill>
                          <a:effectLst/>
                          <a:latin typeface="Calibri" pitchFamily="34" charset="0"/>
                          <a:cs typeface="Times New Roman" pitchFamily="18" charset="0"/>
                        </a:rPr>
                        <a:t>νιτροζαμίνη</a:t>
                      </a:r>
                      <a:endParaRPr kumimoji="0" lang="el-GR" sz="2000" b="1" i="0" u="none" strike="noStrike" cap="none" normalizeH="0" baseline="0" dirty="0" smtClean="0">
                        <a:ln>
                          <a:noFill/>
                        </a:ln>
                        <a:solidFill>
                          <a:schemeClr val="tx2">
                            <a:lumMod val="75000"/>
                          </a:schemeClr>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
                          <a:srgbClr val="FF3300"/>
                        </a:buClr>
                        <a:buSzPct val="120000"/>
                        <a:buFontTx/>
                        <a:buChar char="•"/>
                        <a:tabLst>
                          <a:tab pos="342900" algn="l"/>
                        </a:tabLst>
                      </a:pPr>
                      <a:r>
                        <a:rPr kumimoji="0" lang="el-GR" sz="2000" b="1" i="0" u="none" strike="noStrike" cap="none" normalizeH="0" baseline="0" dirty="0" smtClean="0">
                          <a:ln>
                            <a:noFill/>
                          </a:ln>
                          <a:solidFill>
                            <a:schemeClr val="tx2">
                              <a:lumMod val="75000"/>
                            </a:schemeClr>
                          </a:solidFill>
                          <a:effectLst/>
                          <a:latin typeface="Calibri" pitchFamily="34" charset="0"/>
                          <a:cs typeface="Times New Roman" pitchFamily="18" charset="0"/>
                        </a:rPr>
                        <a:t>Χρώματα </a:t>
                      </a:r>
                      <a:endParaRPr kumimoji="0" lang="el-GR" sz="2000" b="1" i="0" u="none" strike="noStrike" cap="none" normalizeH="0" baseline="0" dirty="0" smtClean="0">
                        <a:ln>
                          <a:noFill/>
                        </a:ln>
                        <a:solidFill>
                          <a:schemeClr val="tx2">
                            <a:lumMod val="75000"/>
                          </a:schemeClr>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
                          <a:srgbClr val="FF3300"/>
                        </a:buClr>
                        <a:buSzPct val="120000"/>
                        <a:buFontTx/>
                        <a:buChar char="•"/>
                        <a:tabLst>
                          <a:tab pos="342900" algn="l"/>
                        </a:tabLst>
                      </a:pPr>
                      <a:r>
                        <a:rPr kumimoji="0" lang="el-GR" sz="2000" b="1" i="0" u="none" strike="noStrike" cap="none" normalizeH="0" baseline="0" dirty="0" err="1" smtClean="0">
                          <a:ln>
                            <a:noFill/>
                          </a:ln>
                          <a:solidFill>
                            <a:schemeClr val="tx2">
                              <a:lumMod val="75000"/>
                            </a:schemeClr>
                          </a:solidFill>
                          <a:effectLst/>
                          <a:latin typeface="Calibri" pitchFamily="34" charset="0"/>
                          <a:cs typeface="Times New Roman" pitchFamily="18" charset="0"/>
                        </a:rPr>
                        <a:t>Αζαθειοπρίνη</a:t>
                      </a:r>
                      <a:endParaRPr kumimoji="0" lang="el-GR" sz="2000" b="1" i="0" u="none" strike="noStrike" cap="none" normalizeH="0" baseline="0" dirty="0" smtClean="0">
                        <a:ln>
                          <a:noFill/>
                        </a:ln>
                        <a:solidFill>
                          <a:schemeClr val="tx2">
                            <a:lumMod val="75000"/>
                          </a:schemeClr>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
                          <a:srgbClr val="FF3300"/>
                        </a:buClr>
                        <a:buSzPct val="120000"/>
                        <a:buFontTx/>
                        <a:buChar char="•"/>
                        <a:tabLst>
                          <a:tab pos="342900" algn="l"/>
                        </a:tabLst>
                      </a:pPr>
                      <a:r>
                        <a:rPr kumimoji="0" lang="el-GR" sz="2000" b="1" i="0" u="none" strike="noStrike" cap="none" normalizeH="0" baseline="0" dirty="0" smtClean="0">
                          <a:ln>
                            <a:noFill/>
                          </a:ln>
                          <a:solidFill>
                            <a:schemeClr val="tx2">
                              <a:lumMod val="75000"/>
                            </a:schemeClr>
                          </a:solidFill>
                          <a:effectLst/>
                          <a:latin typeface="Calibri" pitchFamily="34" charset="0"/>
                          <a:cs typeface="Times New Roman" pitchFamily="18" charset="0"/>
                        </a:rPr>
                        <a:t>Εκπομπές κινητήρων</a:t>
                      </a:r>
                      <a:endParaRPr kumimoji="0" lang="el-GR" sz="2000" b="1" i="0" u="none" strike="noStrike" cap="none" normalizeH="0" baseline="0" dirty="0" smtClean="0">
                        <a:ln>
                          <a:noFill/>
                        </a:ln>
                        <a:solidFill>
                          <a:schemeClr val="tx2">
                            <a:lumMod val="75000"/>
                          </a:schemeClr>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
                          <a:srgbClr val="FF3300"/>
                        </a:buClr>
                        <a:buSzPct val="120000"/>
                        <a:buFontTx/>
                        <a:buChar char="•"/>
                        <a:tabLst>
                          <a:tab pos="342900" algn="l"/>
                        </a:tabLst>
                      </a:pPr>
                      <a:r>
                        <a:rPr kumimoji="0" lang="el-GR" sz="2000" b="1" i="0" u="none" strike="noStrike" cap="none" normalizeH="0" baseline="0" dirty="0" smtClean="0">
                          <a:ln>
                            <a:noFill/>
                          </a:ln>
                          <a:solidFill>
                            <a:schemeClr val="tx2">
                              <a:lumMod val="75000"/>
                            </a:schemeClr>
                          </a:solidFill>
                          <a:effectLst/>
                          <a:latin typeface="Calibri" pitchFamily="34" charset="0"/>
                          <a:cs typeface="Times New Roman" pitchFamily="18" charset="0"/>
                        </a:rPr>
                        <a:t>Βαφές μαλλιών</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42875" y="0"/>
            <a:ext cx="9429750" cy="765175"/>
          </a:xfrm>
          <a:gradFill>
            <a:gsLst>
              <a:gs pos="0">
                <a:srgbClr val="03D4A8"/>
              </a:gs>
              <a:gs pos="25000">
                <a:srgbClr val="21D6E0"/>
              </a:gs>
              <a:gs pos="75000">
                <a:srgbClr val="0087E6"/>
              </a:gs>
              <a:gs pos="100000">
                <a:srgbClr val="005CBF"/>
              </a:gs>
            </a:gsLst>
            <a:lin ang="5400000" scaled="0"/>
          </a:gradFill>
          <a:ln w="63500">
            <a:solidFill>
              <a:srgbClr val="FF0000"/>
            </a:solidFill>
          </a:ln>
        </p:spPr>
        <p:txBody>
          <a:bodyPr>
            <a:normAutofit fontScale="90000"/>
          </a:bodyPr>
          <a:lstStyle/>
          <a:p>
            <a:pPr eaLnBrk="1" hangingPunct="1">
              <a:defRPr/>
            </a:pPr>
            <a:r>
              <a:rPr lang="el-GR" sz="2800" b="1" dirty="0" err="1" smtClean="0">
                <a:solidFill>
                  <a:srgbClr val="FFFF00"/>
                </a:solidFill>
                <a:effectLst>
                  <a:outerShdw blurRad="38100" dist="38100" dir="2700000" algn="tl">
                    <a:srgbClr val="000000">
                      <a:alpha val="43137"/>
                    </a:srgbClr>
                  </a:outerShdw>
                </a:effectLst>
              </a:rPr>
              <a:t>Σταδιοποίηση</a:t>
            </a:r>
            <a:r>
              <a:rPr lang="el-GR" sz="2800" b="1" dirty="0" smtClean="0">
                <a:solidFill>
                  <a:srgbClr val="FFFF00"/>
                </a:solidFill>
                <a:effectLst>
                  <a:outerShdw blurRad="38100" dist="38100" dir="2700000" algn="tl">
                    <a:srgbClr val="000000">
                      <a:alpha val="43137"/>
                    </a:srgbClr>
                  </a:outerShdw>
                </a:effectLst>
              </a:rPr>
              <a:t> του </a:t>
            </a:r>
            <a:r>
              <a:rPr lang="el-GR" sz="2800" b="1" dirty="0" err="1" smtClean="0">
                <a:solidFill>
                  <a:srgbClr val="FFFF00"/>
                </a:solidFill>
                <a:effectLst>
                  <a:outerShdw blurRad="38100" dist="38100" dir="2700000" algn="tl">
                    <a:srgbClr val="000000">
                      <a:alpha val="43137"/>
                    </a:srgbClr>
                  </a:outerShdw>
                </a:effectLst>
              </a:rPr>
              <a:t>Ουροθηλιακού</a:t>
            </a:r>
            <a:r>
              <a:rPr lang="el-GR" sz="2800" b="1" dirty="0" smtClean="0">
                <a:solidFill>
                  <a:srgbClr val="FFFF00"/>
                </a:solidFill>
                <a:effectLst>
                  <a:outerShdw blurRad="38100" dist="38100" dir="2700000" algn="tl">
                    <a:srgbClr val="000000">
                      <a:alpha val="43137"/>
                    </a:srgbClr>
                  </a:outerShdw>
                </a:effectLst>
              </a:rPr>
              <a:t> </a:t>
            </a:r>
            <a:r>
              <a:rPr lang="el-GR" sz="2800" b="1" dirty="0" smtClean="0">
                <a:solidFill>
                  <a:srgbClr val="FFFF00"/>
                </a:solidFill>
                <a:effectLst>
                  <a:outerShdw blurRad="38100" dist="38100" dir="2700000" algn="tl">
                    <a:srgbClr val="000000">
                      <a:alpha val="43137"/>
                    </a:srgbClr>
                  </a:outerShdw>
                </a:effectLst>
              </a:rPr>
              <a:t>Καρκινώματος</a:t>
            </a:r>
            <a:br>
              <a:rPr lang="el-GR" sz="2800" b="1" dirty="0" smtClean="0">
                <a:solidFill>
                  <a:srgbClr val="FFFF00"/>
                </a:solidFill>
                <a:effectLst>
                  <a:outerShdw blurRad="38100" dist="38100" dir="2700000" algn="tl">
                    <a:srgbClr val="000000">
                      <a:alpha val="43137"/>
                    </a:srgbClr>
                  </a:outerShdw>
                </a:effectLst>
              </a:rPr>
            </a:br>
            <a:r>
              <a:rPr lang="el-GR" sz="2800" b="1" dirty="0" smtClean="0">
                <a:solidFill>
                  <a:srgbClr val="FFFF00"/>
                </a:solidFill>
                <a:effectLst>
                  <a:outerShdw blurRad="38100" dist="38100" dir="2700000" algn="tl">
                    <a:srgbClr val="000000">
                      <a:alpha val="43137"/>
                    </a:srgbClr>
                  </a:outerShdw>
                </a:effectLst>
              </a:rPr>
              <a:t>2002 ΤΝΜ (όγκος, λεμφαδένες, μετάσταση)</a:t>
            </a:r>
            <a:endParaRPr lang="el-GR" sz="2800" b="1" dirty="0">
              <a:solidFill>
                <a:srgbClr val="FFFF00"/>
              </a:solidFill>
              <a:effectLst>
                <a:outerShdw blurRad="38100" dist="38100" dir="2700000" algn="tl">
                  <a:srgbClr val="000000">
                    <a:alpha val="43137"/>
                  </a:srgbClr>
                </a:outerShdw>
              </a:effectLst>
            </a:endParaRPr>
          </a:p>
        </p:txBody>
      </p:sp>
      <p:graphicFrame>
        <p:nvGraphicFramePr>
          <p:cNvPr id="33858" name="Group 66"/>
          <p:cNvGraphicFramePr>
            <a:graphicFrameLocks noGrp="1"/>
          </p:cNvGraphicFramePr>
          <p:nvPr>
            <p:ph idx="1"/>
            <p:extLst>
              <p:ext uri="{D42A27DB-BD31-4B8C-83A1-F6EECF244321}">
                <p14:modId xmlns:p14="http://schemas.microsoft.com/office/powerpoint/2010/main" val="3238295018"/>
              </p:ext>
            </p:extLst>
          </p:nvPr>
        </p:nvGraphicFramePr>
        <p:xfrm>
          <a:off x="0" y="765175"/>
          <a:ext cx="9144000" cy="3783330"/>
        </p:xfrm>
        <a:graphic>
          <a:graphicData uri="http://schemas.openxmlformats.org/drawingml/2006/table">
            <a:tbl>
              <a:tblPr/>
              <a:tblGrid>
                <a:gridCol w="555625"/>
                <a:gridCol w="587375"/>
                <a:gridCol w="8001000"/>
              </a:tblGrid>
              <a:tr h="371475">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2000" b="1" i="1" u="none" strike="noStrike" cap="none" normalizeH="0" baseline="0" dirty="0" smtClean="0">
                          <a:ln>
                            <a:noFill/>
                          </a:ln>
                          <a:solidFill>
                            <a:srgbClr val="FFFFFF"/>
                          </a:solidFill>
                          <a:effectLst/>
                          <a:latin typeface="Calibri" pitchFamily="34" charset="0"/>
                          <a:cs typeface="Arial" charset="0"/>
                        </a:rPr>
                        <a:t>Πρωτοπαθής Όγκος (</a:t>
                      </a:r>
                      <a:r>
                        <a:rPr kumimoji="0" lang="en-US" sz="2000" b="1" i="1" u="none" strike="noStrike" cap="none" normalizeH="0" baseline="0" dirty="0" smtClean="0">
                          <a:ln>
                            <a:noFill/>
                          </a:ln>
                          <a:solidFill>
                            <a:srgbClr val="FFFFFF"/>
                          </a:solidFill>
                          <a:effectLst/>
                          <a:latin typeface="Calibri" pitchFamily="34" charset="0"/>
                          <a:cs typeface="Arial" charset="0"/>
                        </a:rPr>
                        <a:t>T</a:t>
                      </a:r>
                      <a:r>
                        <a:rPr kumimoji="0" lang="el-GR" sz="2000" b="1" i="1" u="none" strike="noStrike" cap="none" normalizeH="0" baseline="0" dirty="0" smtClean="0">
                          <a:ln>
                            <a:noFill/>
                          </a:ln>
                          <a:solidFill>
                            <a:srgbClr val="FFFFFF"/>
                          </a:solidFill>
                          <a:effectLst/>
                          <a:latin typeface="Calibri" pitchFamily="34" charset="0"/>
                          <a:cs typeface="Arial"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l-GR"/>
                    </a:p>
                  </a:txBody>
                  <a:tcPr/>
                </a:tc>
                <a:tc hMerge="1">
                  <a:txBody>
                    <a:bodyPr/>
                    <a:lstStyle/>
                    <a:p>
                      <a:endParaRPr lang="el-GR"/>
                    </a:p>
                  </a:txBody>
                  <a:tcPr/>
                </a:tc>
              </a:tr>
              <a:tr h="371475">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Calibri" pitchFamily="34" charset="0"/>
                          <a:cs typeface="Arial" charset="0"/>
                        </a:rPr>
                        <a:t>TX</a:t>
                      </a:r>
                      <a:endParaRPr kumimoji="0" lang="el-GR" sz="1600" b="1" i="0" u="none" strike="noStrike" cap="none" normalizeH="0" baseline="0" smtClean="0">
                        <a:ln>
                          <a:noFill/>
                        </a:ln>
                        <a:solidFill>
                          <a:srgbClr val="000000"/>
                        </a:solidFill>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hMerge="1">
                  <a:txBody>
                    <a:bodyPr/>
                    <a:lstStyle/>
                    <a:p>
                      <a:endParaRPr lang="el-GR"/>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smtClean="0">
                          <a:ln>
                            <a:noFill/>
                          </a:ln>
                          <a:solidFill>
                            <a:srgbClr val="000000"/>
                          </a:solidFill>
                          <a:effectLst/>
                          <a:latin typeface="Calibri" pitchFamily="34" charset="0"/>
                          <a:cs typeface="Arial" charset="0"/>
                        </a:rPr>
                        <a:t>Δεν μπορεί να προσδιοριστεί ο πρωτοπαθής όγκος</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Calibri" pitchFamily="34" charset="0"/>
                          <a:cs typeface="Arial" charset="0"/>
                        </a:rPr>
                        <a:t>T0</a:t>
                      </a:r>
                      <a:endParaRPr kumimoji="0" lang="el-GR" sz="1600" b="1" i="0" u="none" strike="noStrike" cap="none" normalizeH="0" baseline="0" smtClean="0">
                        <a:ln>
                          <a:noFill/>
                        </a:ln>
                        <a:solidFill>
                          <a:srgbClr val="000000"/>
                        </a:solidFill>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hMerge="1">
                  <a:txBody>
                    <a:bodyPr/>
                    <a:lstStyle/>
                    <a:p>
                      <a:endParaRPr lang="el-GR"/>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smtClean="0">
                          <a:ln>
                            <a:noFill/>
                          </a:ln>
                          <a:solidFill>
                            <a:srgbClr val="000000"/>
                          </a:solidFill>
                          <a:effectLst/>
                          <a:latin typeface="Calibri" pitchFamily="34" charset="0"/>
                          <a:cs typeface="Arial" charset="0"/>
                        </a:rPr>
                        <a:t>Δεν υπάρχουν στοιχεία του πρωτοπαθούς όγκου</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Calibri" pitchFamily="34" charset="0"/>
                          <a:cs typeface="Arial" charset="0"/>
                        </a:rPr>
                        <a:t>Ta</a:t>
                      </a:r>
                      <a:endParaRPr kumimoji="0" lang="el-GR" sz="1600" b="1" i="0" u="none" strike="noStrike" cap="none" normalizeH="0" baseline="0" smtClean="0">
                        <a:ln>
                          <a:noFill/>
                        </a:ln>
                        <a:solidFill>
                          <a:srgbClr val="000000"/>
                        </a:solidFill>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hMerge="1">
                  <a:txBody>
                    <a:bodyPr/>
                    <a:lstStyle/>
                    <a:p>
                      <a:endParaRPr lang="el-GR"/>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cs typeface="Arial" charset="0"/>
                        </a:rPr>
                        <a:t>Μη διηθητικό θηλώδες καρκίνωμα </a:t>
                      </a:r>
                      <a:r>
                        <a:rPr kumimoji="0" lang="el-GR" sz="1400" b="1" i="0" u="none" strike="noStrike" cap="none" normalizeH="0" baseline="0" dirty="0" smtClean="0">
                          <a:ln>
                            <a:noFill/>
                          </a:ln>
                          <a:solidFill>
                            <a:srgbClr val="000000"/>
                          </a:solidFill>
                          <a:effectLst/>
                          <a:latin typeface="Calibri" pitchFamily="34" charset="0"/>
                          <a:cs typeface="Arial" charset="0"/>
                        </a:rPr>
                        <a:t>( ακολουθεί τακτική παρακολούθηση με κυστεοσκοπήσεις)</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Calibri" pitchFamily="34" charset="0"/>
                          <a:cs typeface="Arial" charset="0"/>
                        </a:rPr>
                        <a:t>Tis</a:t>
                      </a:r>
                      <a:endParaRPr kumimoji="0" lang="el-GR" sz="1600" b="1" i="0" u="none" strike="noStrike" cap="none" normalizeH="0" baseline="0" smtClean="0">
                        <a:ln>
                          <a:noFill/>
                        </a:ln>
                        <a:solidFill>
                          <a:srgbClr val="000000"/>
                        </a:solidFill>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hMerge="1">
                  <a:txBody>
                    <a:bodyPr/>
                    <a:lstStyle/>
                    <a:p>
                      <a:endParaRPr lang="el-GR"/>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cs typeface="Arial" charset="0"/>
                        </a:rPr>
                        <a:t>Καρκίνωμα </a:t>
                      </a:r>
                      <a:r>
                        <a:rPr kumimoji="0" lang="en-US" sz="1600" b="1" i="0" u="none" strike="noStrike" cap="none" normalizeH="0" baseline="0" dirty="0" smtClean="0">
                          <a:ln>
                            <a:noFill/>
                          </a:ln>
                          <a:solidFill>
                            <a:srgbClr val="000000"/>
                          </a:solidFill>
                          <a:effectLst/>
                          <a:latin typeface="Calibri" pitchFamily="34" charset="0"/>
                          <a:cs typeface="Arial" charset="0"/>
                        </a:rPr>
                        <a:t>in situ</a:t>
                      </a:r>
                      <a:r>
                        <a:rPr kumimoji="0" lang="el-GR" sz="1600" b="1" i="0" u="none" strike="noStrike" cap="none" normalizeH="0" baseline="0" dirty="0" smtClean="0">
                          <a:ln>
                            <a:noFill/>
                          </a:ln>
                          <a:solidFill>
                            <a:srgbClr val="000000"/>
                          </a:solidFill>
                          <a:effectLst/>
                          <a:latin typeface="Calibri" pitchFamily="34" charset="0"/>
                          <a:cs typeface="Arial" charset="0"/>
                        </a:rPr>
                        <a:t> </a:t>
                      </a:r>
                      <a:r>
                        <a:rPr kumimoji="0" lang="el-GR" sz="1600" b="1" i="0" u="none" strike="noStrike" cap="none" normalizeH="0" baseline="0" dirty="0" smtClean="0">
                          <a:ln>
                            <a:noFill/>
                          </a:ln>
                          <a:solidFill>
                            <a:srgbClr val="000000"/>
                          </a:solidFill>
                          <a:effectLst/>
                          <a:latin typeface="Calibri" pitchFamily="34" charset="0"/>
                          <a:cs typeface="Arial" charset="0"/>
                        </a:rPr>
                        <a:t>(ακολουθεί  </a:t>
                      </a:r>
                      <a:r>
                        <a:rPr kumimoji="0" lang="el-GR" sz="1600" b="1" i="0" u="none" strike="noStrike" cap="none" normalizeH="0" baseline="0" dirty="0" smtClean="0">
                          <a:ln>
                            <a:noFill/>
                          </a:ln>
                          <a:solidFill>
                            <a:srgbClr val="000000"/>
                          </a:solidFill>
                          <a:effectLst/>
                          <a:latin typeface="Calibri" pitchFamily="34" charset="0"/>
                          <a:cs typeface="Arial" charset="0"/>
                        </a:rPr>
                        <a:t>θεραπευτική αγωγή)</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Calibri" pitchFamily="34" charset="0"/>
                          <a:cs typeface="Arial" charset="0"/>
                        </a:rPr>
                        <a:t>T1</a:t>
                      </a:r>
                      <a:endParaRPr kumimoji="0" lang="el-GR" sz="1600" b="1" i="0" u="none" strike="noStrike" cap="none" normalizeH="0" baseline="0" smtClean="0">
                        <a:ln>
                          <a:noFill/>
                        </a:ln>
                        <a:solidFill>
                          <a:srgbClr val="000000"/>
                        </a:solidFill>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hMerge="1">
                  <a:txBody>
                    <a:bodyPr/>
                    <a:lstStyle/>
                    <a:p>
                      <a:endParaRPr lang="el-GR"/>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cs typeface="Arial" charset="0"/>
                        </a:rPr>
                        <a:t>Ο όγκος διηθεί τον </a:t>
                      </a:r>
                      <a:r>
                        <a:rPr kumimoji="0" lang="el-GR" sz="1600" b="1" i="0" u="none" strike="noStrike" cap="none" normalizeH="0" baseline="0" dirty="0" err="1" smtClean="0">
                          <a:ln>
                            <a:noFill/>
                          </a:ln>
                          <a:solidFill>
                            <a:srgbClr val="000000"/>
                          </a:solidFill>
                          <a:effectLst/>
                          <a:latin typeface="Calibri" pitchFamily="34" charset="0"/>
                          <a:cs typeface="Arial" charset="0"/>
                        </a:rPr>
                        <a:t>υποεπιθηλιακό</a:t>
                      </a:r>
                      <a:r>
                        <a:rPr kumimoji="0" lang="el-GR" sz="1600" b="1" i="0" u="none" strike="noStrike" cap="none" normalizeH="0" baseline="0" dirty="0" smtClean="0">
                          <a:ln>
                            <a:noFill/>
                          </a:ln>
                          <a:solidFill>
                            <a:srgbClr val="000000"/>
                          </a:solidFill>
                          <a:effectLst/>
                          <a:latin typeface="Calibri" pitchFamily="34" charset="0"/>
                          <a:cs typeface="Arial" charset="0"/>
                        </a:rPr>
                        <a:t> συνδετικό ιστό </a:t>
                      </a:r>
                      <a:r>
                        <a:rPr kumimoji="0" lang="en-US" sz="1600" b="1" i="0" u="none" strike="noStrike" cap="none" normalizeH="0" baseline="0" dirty="0" smtClean="0">
                          <a:ln>
                            <a:noFill/>
                          </a:ln>
                          <a:solidFill>
                            <a:srgbClr val="000000"/>
                          </a:solidFill>
                          <a:effectLst/>
                          <a:latin typeface="Calibri" pitchFamily="34" charset="0"/>
                          <a:cs typeface="Arial" charset="0"/>
                        </a:rPr>
                        <a:t>/ </a:t>
                      </a:r>
                      <a:r>
                        <a:rPr kumimoji="0" lang="el-GR" sz="1600" b="1" i="0" u="none" strike="noStrike" cap="none" normalizeH="0" baseline="0" dirty="0" smtClean="0">
                          <a:ln>
                            <a:noFill/>
                          </a:ln>
                          <a:solidFill>
                            <a:srgbClr val="000000"/>
                          </a:solidFill>
                          <a:effectLst/>
                          <a:latin typeface="Calibri" pitchFamily="34" charset="0"/>
                          <a:cs typeface="Arial" charset="0"/>
                        </a:rPr>
                        <a:t>χόριο (</a:t>
                      </a:r>
                      <a:r>
                        <a:rPr kumimoji="0" lang="en-US" sz="1600" b="1" i="0" u="none" strike="noStrike" cap="none" normalizeH="0" baseline="0" dirty="0" smtClean="0">
                          <a:ln>
                            <a:noFill/>
                          </a:ln>
                          <a:solidFill>
                            <a:srgbClr val="000000"/>
                          </a:solidFill>
                          <a:effectLst/>
                          <a:latin typeface="Calibri" pitchFamily="34" charset="0"/>
                          <a:cs typeface="Arial" charset="0"/>
                        </a:rPr>
                        <a:t>lamina </a:t>
                      </a:r>
                      <a:r>
                        <a:rPr kumimoji="0" lang="en-US" sz="1600" b="1" i="0" u="none" strike="noStrike" cap="none" normalizeH="0" baseline="0" dirty="0" err="1" smtClean="0">
                          <a:ln>
                            <a:noFill/>
                          </a:ln>
                          <a:solidFill>
                            <a:srgbClr val="000000"/>
                          </a:solidFill>
                          <a:effectLst/>
                          <a:latin typeface="Calibri" pitchFamily="34" charset="0"/>
                          <a:cs typeface="Arial" charset="0"/>
                        </a:rPr>
                        <a:t>propria</a:t>
                      </a:r>
                      <a:r>
                        <a:rPr kumimoji="0" lang="en-US" sz="1600" b="1" i="0" u="none" strike="noStrike" cap="none" normalizeH="0" baseline="0" dirty="0" smtClean="0">
                          <a:ln>
                            <a:noFill/>
                          </a:ln>
                          <a:solidFill>
                            <a:srgbClr val="000000"/>
                          </a:solidFill>
                          <a:effectLst/>
                          <a:latin typeface="Calibri" pitchFamily="34" charset="0"/>
                          <a:cs typeface="Arial" charset="0"/>
                        </a:rPr>
                        <a:t>)</a:t>
                      </a:r>
                      <a:endParaRPr kumimoji="0" lang="el-GR" sz="1600" b="1" i="0" u="none" strike="noStrike" cap="none" normalizeH="0" baseline="0" dirty="0" smtClean="0">
                        <a:ln>
                          <a:noFill/>
                        </a:ln>
                        <a:solidFill>
                          <a:srgbClr val="000000"/>
                        </a:solidFill>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Calibri" pitchFamily="34" charset="0"/>
                          <a:cs typeface="Arial" charset="0"/>
                        </a:rPr>
                        <a:t>T2</a:t>
                      </a:r>
                      <a:endParaRPr kumimoji="0" lang="el-GR" sz="1600" b="1" i="0" u="none" strike="noStrike" cap="none" normalizeH="0" baseline="0" smtClean="0">
                        <a:ln>
                          <a:noFill/>
                        </a:ln>
                        <a:solidFill>
                          <a:srgbClr val="000000"/>
                        </a:solidFill>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hMerge="1">
                  <a:txBody>
                    <a:bodyPr/>
                    <a:lstStyle/>
                    <a:p>
                      <a:endParaRPr lang="el-GR"/>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smtClean="0">
                          <a:ln>
                            <a:noFill/>
                          </a:ln>
                          <a:solidFill>
                            <a:srgbClr val="000000"/>
                          </a:solidFill>
                          <a:effectLst/>
                          <a:latin typeface="Calibri" pitchFamily="34" charset="0"/>
                          <a:cs typeface="Arial" charset="0"/>
                        </a:rPr>
                        <a:t>Ο όγκος διηθεί το μυϊκό χιτώνα</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smtClean="0">
                        <a:ln>
                          <a:noFill/>
                        </a:ln>
                        <a:solidFill>
                          <a:srgbClr val="000000"/>
                        </a:solidFill>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Calibri" pitchFamily="34" charset="0"/>
                          <a:cs typeface="Arial" charset="0"/>
                        </a:rPr>
                        <a:t>T2a</a:t>
                      </a:r>
                      <a:endParaRPr kumimoji="0" lang="el-GR" sz="1600" b="1" i="0" u="none" strike="noStrike" cap="none" normalizeH="0" baseline="0" smtClean="0">
                        <a:ln>
                          <a:noFill/>
                        </a:ln>
                        <a:solidFill>
                          <a:srgbClr val="000000"/>
                        </a:solidFill>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smtClean="0">
                          <a:ln>
                            <a:noFill/>
                          </a:ln>
                          <a:solidFill>
                            <a:srgbClr val="000000"/>
                          </a:solidFill>
                          <a:effectLst/>
                          <a:latin typeface="Calibri" pitchFamily="34" charset="0"/>
                          <a:cs typeface="Arial" charset="0"/>
                        </a:rPr>
                        <a:t>Ο όγκος διηθεί τον επιφανειακό μυ </a:t>
                      </a: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smtClean="0">
                          <a:ln>
                            <a:noFill/>
                          </a:ln>
                          <a:solidFill>
                            <a:srgbClr val="000000"/>
                          </a:solidFill>
                          <a:effectLst/>
                          <a:latin typeface="Calibri" pitchFamily="34" charset="0"/>
                          <a:cs typeface="Arial" charset="0"/>
                        </a:rPr>
                        <a:t>(εσώτερο ήμισυ)</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smtClean="0">
                        <a:ln>
                          <a:noFill/>
                        </a:ln>
                        <a:solidFill>
                          <a:srgbClr val="000000"/>
                        </a:solidFill>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Calibri" pitchFamily="34" charset="0"/>
                          <a:cs typeface="Arial" charset="0"/>
                        </a:rPr>
                        <a:t>T2b</a:t>
                      </a:r>
                      <a:endParaRPr kumimoji="0" lang="el-GR" sz="1600" b="1" i="0" u="none" strike="noStrike" cap="none" normalizeH="0" baseline="0" smtClean="0">
                        <a:ln>
                          <a:noFill/>
                        </a:ln>
                        <a:solidFill>
                          <a:srgbClr val="000000"/>
                        </a:solidFill>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smtClean="0">
                          <a:ln>
                            <a:noFill/>
                          </a:ln>
                          <a:solidFill>
                            <a:srgbClr val="000000"/>
                          </a:solidFill>
                          <a:effectLst/>
                          <a:latin typeface="Calibri" pitchFamily="34" charset="0"/>
                          <a:cs typeface="Arial" charset="0"/>
                        </a:rPr>
                        <a:t>Ο όγκος διηθεί τον βαθύτερο μυ </a:t>
                      </a: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smtClean="0">
                          <a:ln>
                            <a:noFill/>
                          </a:ln>
                          <a:solidFill>
                            <a:srgbClr val="000000"/>
                          </a:solidFill>
                          <a:effectLst/>
                          <a:latin typeface="Calibri" pitchFamily="34" charset="0"/>
                          <a:cs typeface="Arial" charset="0"/>
                        </a:rPr>
                        <a:t>(εξώτερο ήμισυ)</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pic>
        <p:nvPicPr>
          <p:cNvPr id="48165" name="Picture 64" descr="006021"/>
          <p:cNvPicPr>
            <a:picLocks noChangeAspect="1" noChangeArrowheads="1"/>
          </p:cNvPicPr>
          <p:nvPr/>
        </p:nvPicPr>
        <p:blipFill>
          <a:blip r:embed="rId3" cstate="print"/>
          <a:srcRect/>
          <a:stretch>
            <a:fillRect/>
          </a:stretch>
        </p:blipFill>
        <p:spPr bwMode="auto">
          <a:xfrm>
            <a:off x="4716463" y="3068638"/>
            <a:ext cx="4932362" cy="37893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180975" y="0"/>
            <a:ext cx="9577388" cy="981075"/>
          </a:xfrm>
          <a:gradFill>
            <a:gsLst>
              <a:gs pos="0">
                <a:srgbClr val="03D4A8"/>
              </a:gs>
              <a:gs pos="25000">
                <a:srgbClr val="21D6E0"/>
              </a:gs>
              <a:gs pos="75000">
                <a:srgbClr val="0087E6"/>
              </a:gs>
              <a:gs pos="100000">
                <a:srgbClr val="005CBF"/>
              </a:gs>
            </a:gsLst>
            <a:lin ang="5400000" scaled="0"/>
          </a:gradFill>
          <a:ln w="63500">
            <a:solidFill>
              <a:srgbClr val="FF0000"/>
            </a:solidFill>
          </a:ln>
        </p:spPr>
        <p:txBody>
          <a:bodyPr/>
          <a:lstStyle/>
          <a:p>
            <a:pPr eaLnBrk="1" hangingPunct="1">
              <a:defRPr/>
            </a:pPr>
            <a:r>
              <a:rPr lang="el-GR" sz="2800" b="1" smtClean="0">
                <a:solidFill>
                  <a:srgbClr val="FFFF00"/>
                </a:solidFill>
                <a:effectLst>
                  <a:outerShdw blurRad="38100" dist="38100" dir="2700000" algn="tl">
                    <a:srgbClr val="000000"/>
                  </a:outerShdw>
                </a:effectLst>
              </a:rPr>
              <a:t>Σταδιοποίηση του Διηθητικού Καρκινώματος</a:t>
            </a:r>
            <a:br>
              <a:rPr lang="el-GR" sz="2800" b="1" smtClean="0">
                <a:solidFill>
                  <a:srgbClr val="FFFF00"/>
                </a:solidFill>
                <a:effectLst>
                  <a:outerShdw blurRad="38100" dist="38100" dir="2700000" algn="tl">
                    <a:srgbClr val="000000"/>
                  </a:outerShdw>
                </a:effectLst>
              </a:rPr>
            </a:br>
            <a:r>
              <a:rPr lang="el-GR" sz="2800" b="1" smtClean="0">
                <a:solidFill>
                  <a:srgbClr val="FFFF00"/>
                </a:solidFill>
                <a:effectLst>
                  <a:outerShdw blurRad="38100" dist="38100" dir="2700000" algn="tl">
                    <a:srgbClr val="000000"/>
                  </a:outerShdw>
                </a:effectLst>
              </a:rPr>
              <a:t>2002 ΤΝΜ (όγκος, λεμφαδένες, μετάσταση)</a:t>
            </a:r>
          </a:p>
        </p:txBody>
      </p:sp>
      <p:graphicFrame>
        <p:nvGraphicFramePr>
          <p:cNvPr id="80965" name="Group 69"/>
          <p:cNvGraphicFramePr>
            <a:graphicFrameLocks noGrp="1"/>
          </p:cNvGraphicFramePr>
          <p:nvPr>
            <p:ph idx="1"/>
          </p:nvPr>
        </p:nvGraphicFramePr>
        <p:xfrm>
          <a:off x="0" y="1052513"/>
          <a:ext cx="9144000" cy="3413760"/>
        </p:xfrm>
        <a:graphic>
          <a:graphicData uri="http://schemas.openxmlformats.org/drawingml/2006/table">
            <a:tbl>
              <a:tblPr/>
              <a:tblGrid>
                <a:gridCol w="555625"/>
                <a:gridCol w="587375"/>
                <a:gridCol w="8001000"/>
              </a:tblGrid>
              <a:tr h="306388">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2000" b="1" i="1" u="none" strike="noStrike" cap="none" normalizeH="0" baseline="0" smtClean="0">
                          <a:ln>
                            <a:noFill/>
                          </a:ln>
                          <a:solidFill>
                            <a:srgbClr val="FFFFFF"/>
                          </a:solidFill>
                          <a:effectLst/>
                          <a:latin typeface="Calibri" pitchFamily="34" charset="0"/>
                          <a:cs typeface="Arial" charset="0"/>
                        </a:rPr>
                        <a:t>Πρωτοπαθής Όγκος (</a:t>
                      </a:r>
                      <a:r>
                        <a:rPr kumimoji="0" lang="en-US" sz="2000" b="1" i="1" u="none" strike="noStrike" cap="none" normalizeH="0" baseline="0" smtClean="0">
                          <a:ln>
                            <a:noFill/>
                          </a:ln>
                          <a:solidFill>
                            <a:srgbClr val="FFFFFF"/>
                          </a:solidFill>
                          <a:effectLst/>
                          <a:latin typeface="Calibri" pitchFamily="34" charset="0"/>
                          <a:cs typeface="Arial" charset="0"/>
                        </a:rPr>
                        <a:t>T</a:t>
                      </a:r>
                      <a:r>
                        <a:rPr kumimoji="0" lang="el-GR" sz="2000" b="1" i="1" u="none" strike="noStrike" cap="none" normalizeH="0" baseline="0" smtClean="0">
                          <a:ln>
                            <a:noFill/>
                          </a:ln>
                          <a:solidFill>
                            <a:srgbClr val="FFFFFF"/>
                          </a:solidFill>
                          <a:effectLst/>
                          <a:latin typeface="Calibri" pitchFamily="34" charset="0"/>
                          <a:cs typeface="Arial"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l-GR"/>
                    </a:p>
                  </a:txBody>
                  <a:tcPr/>
                </a:tc>
                <a:tc hMerge="1">
                  <a:txBody>
                    <a:bodyPr/>
                    <a:lstStyle/>
                    <a:p>
                      <a:endParaRPr lang="el-GR"/>
                    </a:p>
                  </a:txBody>
                  <a:tcPr/>
                </a:tc>
              </a:tr>
              <a:tr h="285750">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Calibri" pitchFamily="34" charset="0"/>
                          <a:cs typeface="Arial" charset="0"/>
                        </a:rPr>
                        <a:t>T3</a:t>
                      </a:r>
                      <a:endParaRPr kumimoji="0" lang="el-GR" sz="1800" b="1" i="0" u="none" strike="noStrike" cap="none" normalizeH="0" baseline="0" smtClean="0">
                        <a:ln>
                          <a:noFill/>
                        </a:ln>
                        <a:solidFill>
                          <a:srgbClr val="000000"/>
                        </a:solidFill>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hMerge="1">
                  <a:txBody>
                    <a:bodyPr/>
                    <a:lstStyle/>
                    <a:p>
                      <a:endParaRPr lang="el-GR"/>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smtClean="0">
                          <a:ln>
                            <a:noFill/>
                          </a:ln>
                          <a:solidFill>
                            <a:srgbClr val="000000"/>
                          </a:solidFill>
                          <a:effectLst/>
                          <a:latin typeface="Calibri" pitchFamily="34" charset="0"/>
                          <a:cs typeface="Arial" charset="0"/>
                        </a:rPr>
                        <a:t>Ο όγκος διηθεί τον περικυστικό ιστό</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2873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smtClean="0">
                        <a:ln>
                          <a:noFill/>
                        </a:ln>
                        <a:solidFill>
                          <a:srgbClr val="000000"/>
                        </a:solidFill>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Calibri" pitchFamily="34" charset="0"/>
                          <a:cs typeface="Arial" charset="0"/>
                        </a:rPr>
                        <a:t>T3a</a:t>
                      </a:r>
                      <a:endParaRPr kumimoji="0" lang="el-GR" sz="1800" b="1" i="0" u="none" strike="noStrike" cap="none" normalizeH="0" baseline="0" smtClean="0">
                        <a:ln>
                          <a:noFill/>
                        </a:ln>
                        <a:solidFill>
                          <a:srgbClr val="000000"/>
                        </a:solidFill>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smtClean="0">
                          <a:ln>
                            <a:noFill/>
                          </a:ln>
                          <a:solidFill>
                            <a:srgbClr val="000000"/>
                          </a:solidFill>
                          <a:effectLst/>
                          <a:latin typeface="Calibri" pitchFamily="34" charset="0"/>
                          <a:cs typeface="Arial" charset="0"/>
                        </a:rPr>
                        <a:t>Μικροσκοπικά</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873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smtClean="0">
                        <a:ln>
                          <a:noFill/>
                        </a:ln>
                        <a:solidFill>
                          <a:srgbClr val="000000"/>
                        </a:solidFill>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Calibri" pitchFamily="34" charset="0"/>
                          <a:cs typeface="Arial" charset="0"/>
                        </a:rPr>
                        <a:t>T3b</a:t>
                      </a:r>
                      <a:endParaRPr kumimoji="0" lang="el-GR" sz="1800" b="1" i="0" u="none" strike="noStrike" cap="none" normalizeH="0" baseline="0" smtClean="0">
                        <a:ln>
                          <a:noFill/>
                        </a:ln>
                        <a:solidFill>
                          <a:srgbClr val="000000"/>
                        </a:solidFill>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smtClean="0">
                          <a:ln>
                            <a:noFill/>
                          </a:ln>
                          <a:solidFill>
                            <a:srgbClr val="000000"/>
                          </a:solidFill>
                          <a:effectLst/>
                          <a:latin typeface="Calibri" pitchFamily="34" charset="0"/>
                          <a:cs typeface="Arial" charset="0"/>
                        </a:rPr>
                        <a:t>Μακροσκοπικά (εξωκυστική μάζα)</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Calibri" pitchFamily="34" charset="0"/>
                          <a:cs typeface="Arial" charset="0"/>
                        </a:rPr>
                        <a:t>T4</a:t>
                      </a:r>
                      <a:endParaRPr kumimoji="0" lang="el-GR" sz="1800" b="1" i="0" u="none" strike="noStrike" cap="none" normalizeH="0" baseline="0" smtClean="0">
                        <a:ln>
                          <a:noFill/>
                        </a:ln>
                        <a:solidFill>
                          <a:srgbClr val="000000"/>
                        </a:solidFill>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hMerge="1">
                  <a:txBody>
                    <a:bodyPr/>
                    <a:lstStyle/>
                    <a:p>
                      <a:endParaRPr lang="el-GR"/>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smtClean="0">
                          <a:ln>
                            <a:noFill/>
                          </a:ln>
                          <a:solidFill>
                            <a:srgbClr val="000000"/>
                          </a:solidFill>
                          <a:effectLst/>
                          <a:latin typeface="Calibri" pitchFamily="34" charset="0"/>
                          <a:cs typeface="Arial" charset="0"/>
                        </a:rPr>
                        <a:t>Ο όγκος διηθεί οτιδήποτε από τα εξής: προστάτη, μήτρα, κόλπο, πυελικό τοίχωμα, κοιλιακό τοίχωμα</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857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smtClean="0">
                        <a:ln>
                          <a:noFill/>
                        </a:ln>
                        <a:solidFill>
                          <a:srgbClr val="000000"/>
                        </a:solidFill>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Calibri" pitchFamily="34" charset="0"/>
                          <a:cs typeface="Arial" charset="0"/>
                        </a:rPr>
                        <a:t>T4a</a:t>
                      </a:r>
                      <a:endParaRPr kumimoji="0" lang="el-GR" sz="1800" b="1" i="0" u="none" strike="noStrike" cap="none" normalizeH="0" baseline="0" smtClean="0">
                        <a:ln>
                          <a:noFill/>
                        </a:ln>
                        <a:solidFill>
                          <a:srgbClr val="000000"/>
                        </a:solidFill>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smtClean="0">
                          <a:ln>
                            <a:noFill/>
                          </a:ln>
                          <a:solidFill>
                            <a:srgbClr val="000000"/>
                          </a:solidFill>
                          <a:effectLst/>
                          <a:latin typeface="Calibri" pitchFamily="34" charset="0"/>
                          <a:cs typeface="Arial" charset="0"/>
                        </a:rPr>
                        <a:t>Ο όγκος διηθεί τον προστάτη </a:t>
                      </a: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smtClean="0">
                          <a:ln>
                            <a:noFill/>
                          </a:ln>
                          <a:solidFill>
                            <a:srgbClr val="000000"/>
                          </a:solidFill>
                          <a:effectLst/>
                          <a:latin typeface="Calibri" pitchFamily="34" charset="0"/>
                          <a:cs typeface="Arial" charset="0"/>
                        </a:rPr>
                        <a:t>ή τη μήτρα ή τον κόλπο</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2873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smtClean="0">
                        <a:ln>
                          <a:noFill/>
                        </a:ln>
                        <a:solidFill>
                          <a:srgbClr val="000000"/>
                        </a:solidFill>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Calibri" pitchFamily="34" charset="0"/>
                          <a:cs typeface="Arial" charset="0"/>
                        </a:rPr>
                        <a:t>T4b</a:t>
                      </a:r>
                      <a:endParaRPr kumimoji="0" lang="el-GR" sz="1800" b="1" i="0" u="none" strike="noStrike" cap="none" normalizeH="0" baseline="0" smtClean="0">
                        <a:ln>
                          <a:noFill/>
                        </a:ln>
                        <a:solidFill>
                          <a:srgbClr val="000000"/>
                        </a:solidFill>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smtClean="0">
                          <a:ln>
                            <a:noFill/>
                          </a:ln>
                          <a:solidFill>
                            <a:srgbClr val="000000"/>
                          </a:solidFill>
                          <a:effectLst/>
                          <a:latin typeface="Calibri" pitchFamily="34" charset="0"/>
                          <a:cs typeface="Arial" charset="0"/>
                        </a:rPr>
                        <a:t>Ο όγκος διηθεί το πυελικό </a:t>
                      </a: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smtClean="0">
                          <a:ln>
                            <a:noFill/>
                          </a:ln>
                          <a:solidFill>
                            <a:srgbClr val="000000"/>
                          </a:solidFill>
                          <a:effectLst/>
                          <a:latin typeface="Calibri" pitchFamily="34" charset="0"/>
                          <a:cs typeface="Arial" charset="0"/>
                        </a:rPr>
                        <a:t>τοίχωμα ή το κοιλιακό τοίχωμα</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pic>
        <p:nvPicPr>
          <p:cNvPr id="49186" name="Picture 66" descr="006021"/>
          <p:cNvPicPr>
            <a:picLocks noChangeAspect="1" noChangeArrowheads="1"/>
          </p:cNvPicPr>
          <p:nvPr/>
        </p:nvPicPr>
        <p:blipFill>
          <a:blip r:embed="rId2" cstate="print"/>
          <a:srcRect/>
          <a:stretch>
            <a:fillRect/>
          </a:stretch>
        </p:blipFill>
        <p:spPr bwMode="auto">
          <a:xfrm>
            <a:off x="4787900" y="3141663"/>
            <a:ext cx="4860925" cy="37163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 Τίτλος"/>
          <p:cNvSpPr>
            <a:spLocks noGrp="1"/>
          </p:cNvSpPr>
          <p:nvPr>
            <p:ph type="title"/>
          </p:nvPr>
        </p:nvSpPr>
        <p:spPr>
          <a:xfrm>
            <a:off x="-214313" y="142875"/>
            <a:ext cx="9501188" cy="868363"/>
          </a:xfrm>
          <a:gradFill>
            <a:gsLst>
              <a:gs pos="0">
                <a:srgbClr val="03D4A8"/>
              </a:gs>
              <a:gs pos="25000">
                <a:srgbClr val="21D6E0"/>
              </a:gs>
              <a:gs pos="75000">
                <a:srgbClr val="0087E6"/>
              </a:gs>
              <a:gs pos="100000">
                <a:srgbClr val="005CBF"/>
              </a:gs>
            </a:gsLst>
            <a:lin ang="5400000" scaled="0"/>
          </a:gradFill>
          <a:ln w="63500">
            <a:solidFill>
              <a:srgbClr val="FF0000"/>
            </a:solidFill>
          </a:ln>
        </p:spPr>
        <p:txBody>
          <a:bodyPr>
            <a:normAutofit fontScale="90000"/>
          </a:bodyPr>
          <a:lstStyle/>
          <a:p>
            <a:pPr eaLnBrk="1" hangingPunct="1">
              <a:defRPr/>
            </a:pPr>
            <a:r>
              <a:rPr lang="el-GR" sz="2800" b="1" dirty="0" err="1" smtClean="0">
                <a:solidFill>
                  <a:srgbClr val="FFFF00"/>
                </a:solidFill>
                <a:effectLst>
                  <a:outerShdw blurRad="38100" dist="38100" dir="2700000" algn="tl">
                    <a:srgbClr val="000000">
                      <a:alpha val="43137"/>
                    </a:srgbClr>
                  </a:outerShdw>
                </a:effectLst>
              </a:rPr>
              <a:t>Σταδιοποίηση</a:t>
            </a:r>
            <a:r>
              <a:rPr lang="el-GR" sz="2800" b="1" dirty="0" smtClean="0">
                <a:solidFill>
                  <a:srgbClr val="FFFF00"/>
                </a:solidFill>
                <a:effectLst>
                  <a:outerShdw blurRad="38100" dist="38100" dir="2700000" algn="tl">
                    <a:srgbClr val="000000">
                      <a:alpha val="43137"/>
                    </a:srgbClr>
                  </a:outerShdw>
                </a:effectLst>
              </a:rPr>
              <a:t> του Διηθητικού Καρκινώματος</a:t>
            </a:r>
            <a:br>
              <a:rPr lang="el-GR" sz="2800" b="1" dirty="0" smtClean="0">
                <a:solidFill>
                  <a:srgbClr val="FFFF00"/>
                </a:solidFill>
                <a:effectLst>
                  <a:outerShdw blurRad="38100" dist="38100" dir="2700000" algn="tl">
                    <a:srgbClr val="000000">
                      <a:alpha val="43137"/>
                    </a:srgbClr>
                  </a:outerShdw>
                </a:effectLst>
              </a:rPr>
            </a:br>
            <a:r>
              <a:rPr lang="el-GR" sz="2800" b="1" dirty="0" smtClean="0">
                <a:solidFill>
                  <a:srgbClr val="FFFF00"/>
                </a:solidFill>
                <a:effectLst>
                  <a:outerShdw blurRad="38100" dist="38100" dir="2700000" algn="tl">
                    <a:srgbClr val="000000">
                      <a:alpha val="43137"/>
                    </a:srgbClr>
                  </a:outerShdw>
                </a:effectLst>
              </a:rPr>
              <a:t>2002 ΤΝΜ (όγκος, λεμφαδένες, μετάσταση)</a:t>
            </a:r>
            <a:endParaRPr lang="el-GR" sz="2800" b="1" dirty="0">
              <a:solidFill>
                <a:srgbClr val="FFFF00"/>
              </a:solidFill>
              <a:effectLst>
                <a:outerShdw blurRad="38100" dist="38100" dir="2700000" algn="tl">
                  <a:srgbClr val="000000">
                    <a:alpha val="43137"/>
                  </a:srgbClr>
                </a:outerShdw>
              </a:effectLst>
            </a:endParaRPr>
          </a:p>
        </p:txBody>
      </p:sp>
      <p:graphicFrame>
        <p:nvGraphicFramePr>
          <p:cNvPr id="34842" name="Group 26"/>
          <p:cNvGraphicFramePr>
            <a:graphicFrameLocks noGrp="1"/>
          </p:cNvGraphicFramePr>
          <p:nvPr>
            <p:ph idx="1"/>
          </p:nvPr>
        </p:nvGraphicFramePr>
        <p:xfrm>
          <a:off x="457200" y="1600200"/>
          <a:ext cx="8229600" cy="4030664"/>
        </p:xfrm>
        <a:graphic>
          <a:graphicData uri="http://schemas.openxmlformats.org/drawingml/2006/table">
            <a:tbl>
              <a:tblPr/>
              <a:tblGrid>
                <a:gridCol w="542925"/>
                <a:gridCol w="7686675"/>
              </a:tblGrid>
              <a:tr h="576263">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2000" b="1" i="1" u="none" strike="noStrike" cap="none" normalizeH="0" baseline="0" smtClean="0">
                          <a:ln>
                            <a:noFill/>
                          </a:ln>
                          <a:solidFill>
                            <a:srgbClr val="FFFFFF"/>
                          </a:solidFill>
                          <a:effectLst/>
                          <a:latin typeface="Calibri" pitchFamily="34" charset="0"/>
                          <a:cs typeface="Arial" charset="0"/>
                        </a:rPr>
                        <a:t>Επιχώριοι Λεμφαδένες (Ν)</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l-GR"/>
                    </a:p>
                  </a:txBody>
                  <a:tcPr/>
                </a:tc>
              </a:tr>
              <a:tr h="5381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smtClean="0">
                          <a:ln>
                            <a:noFill/>
                          </a:ln>
                          <a:solidFill>
                            <a:srgbClr val="000000"/>
                          </a:solidFill>
                          <a:effectLst/>
                          <a:latin typeface="Calibri" pitchFamily="34" charset="0"/>
                          <a:cs typeface="Arial" charset="0"/>
                        </a:rPr>
                        <a:t>ΝΧ</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smtClean="0">
                          <a:ln>
                            <a:noFill/>
                          </a:ln>
                          <a:solidFill>
                            <a:srgbClr val="000000"/>
                          </a:solidFill>
                          <a:effectLst/>
                          <a:latin typeface="Calibri" pitchFamily="34" charset="0"/>
                          <a:cs typeface="Arial" charset="0"/>
                        </a:rPr>
                        <a:t>Οι επιχώριοι λεμφαδένες δεν μπορούν να προσδιοριστούν</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5381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smtClean="0">
                          <a:ln>
                            <a:noFill/>
                          </a:ln>
                          <a:solidFill>
                            <a:srgbClr val="000000"/>
                          </a:solidFill>
                          <a:effectLst/>
                          <a:latin typeface="Calibri" pitchFamily="34" charset="0"/>
                          <a:cs typeface="Arial" charset="0"/>
                        </a:rPr>
                        <a:t>Ν0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smtClean="0">
                          <a:ln>
                            <a:noFill/>
                          </a:ln>
                          <a:solidFill>
                            <a:srgbClr val="000000"/>
                          </a:solidFill>
                          <a:effectLst/>
                          <a:latin typeface="Calibri" pitchFamily="34" charset="0"/>
                          <a:cs typeface="Arial" charset="0"/>
                        </a:rPr>
                        <a:t>Δεν υπάρχει μετάσταση στους επιχώριους λεμφαδένες</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5397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smtClean="0">
                          <a:ln>
                            <a:noFill/>
                          </a:ln>
                          <a:solidFill>
                            <a:srgbClr val="000000"/>
                          </a:solidFill>
                          <a:effectLst/>
                          <a:latin typeface="Calibri" pitchFamily="34" charset="0"/>
                          <a:cs typeface="Arial" charset="0"/>
                        </a:rPr>
                        <a:t>Ν1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smtClean="0">
                          <a:ln>
                            <a:noFill/>
                          </a:ln>
                          <a:solidFill>
                            <a:srgbClr val="000000"/>
                          </a:solidFill>
                          <a:effectLst/>
                          <a:latin typeface="Calibri" pitchFamily="34" charset="0"/>
                          <a:cs typeface="Arial" charset="0"/>
                        </a:rPr>
                        <a:t>Μεταστάσεις σε έναν λεμφαδένα, μείζονος διαμέτρου 2 </a:t>
                      </a:r>
                      <a:r>
                        <a:rPr kumimoji="0" lang="en-US" sz="1800" b="1" i="0" u="none" strike="noStrike" cap="none" normalizeH="0" baseline="0" smtClean="0">
                          <a:ln>
                            <a:noFill/>
                          </a:ln>
                          <a:solidFill>
                            <a:srgbClr val="000000"/>
                          </a:solidFill>
                          <a:effectLst/>
                          <a:latin typeface="Calibri" pitchFamily="34" charset="0"/>
                          <a:cs typeface="Arial" charset="0"/>
                        </a:rPr>
                        <a:t>cm </a:t>
                      </a:r>
                      <a:r>
                        <a:rPr kumimoji="0" lang="el-GR" sz="1800" b="1" i="0" u="none" strike="noStrike" cap="none" normalizeH="0" baseline="0" smtClean="0">
                          <a:ln>
                            <a:noFill/>
                          </a:ln>
                          <a:solidFill>
                            <a:srgbClr val="000000"/>
                          </a:solidFill>
                          <a:effectLst/>
                          <a:latin typeface="Calibri" pitchFamily="34" charset="0"/>
                          <a:cs typeface="Arial" charset="0"/>
                        </a:rPr>
                        <a:t>ή λιγότερο</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13303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smtClean="0">
                          <a:ln>
                            <a:noFill/>
                          </a:ln>
                          <a:solidFill>
                            <a:srgbClr val="000000"/>
                          </a:solidFill>
                          <a:effectLst/>
                          <a:latin typeface="Calibri" pitchFamily="34" charset="0"/>
                          <a:cs typeface="Arial" charset="0"/>
                        </a:rPr>
                        <a:t>Ν2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smtClean="0">
                          <a:ln>
                            <a:noFill/>
                          </a:ln>
                          <a:solidFill>
                            <a:srgbClr val="000000"/>
                          </a:solidFill>
                          <a:effectLst/>
                          <a:latin typeface="Calibri" pitchFamily="34" charset="0"/>
                          <a:cs typeface="Arial" charset="0"/>
                        </a:rPr>
                        <a:t>Μεταστάσεις σε έναν λεμφαδένα, μείζονος διαμέτρου μεγαλύτερης των 2 </a:t>
                      </a:r>
                      <a:r>
                        <a:rPr kumimoji="0" lang="en-US" sz="1800" b="1" i="0" u="none" strike="noStrike" cap="none" normalizeH="0" baseline="0" smtClean="0">
                          <a:ln>
                            <a:noFill/>
                          </a:ln>
                          <a:solidFill>
                            <a:srgbClr val="000000"/>
                          </a:solidFill>
                          <a:effectLst/>
                          <a:latin typeface="Calibri" pitchFamily="34" charset="0"/>
                          <a:cs typeface="Arial" charset="0"/>
                        </a:rPr>
                        <a:t>cm</a:t>
                      </a:r>
                      <a:r>
                        <a:rPr kumimoji="0" lang="el-GR" sz="1800" b="1" i="0" u="none" strike="noStrike" cap="none" normalizeH="0" baseline="0" smtClean="0">
                          <a:ln>
                            <a:noFill/>
                          </a:ln>
                          <a:solidFill>
                            <a:srgbClr val="000000"/>
                          </a:solidFill>
                          <a:effectLst/>
                          <a:latin typeface="Calibri" pitchFamily="34" charset="0"/>
                          <a:cs typeface="Arial" charset="0"/>
                        </a:rPr>
                        <a:t> αλλά όχι μεγαλύτερης των 5 </a:t>
                      </a:r>
                      <a:r>
                        <a:rPr kumimoji="0" lang="en-US" sz="1800" b="1" i="0" u="none" strike="noStrike" cap="none" normalizeH="0" baseline="0" smtClean="0">
                          <a:ln>
                            <a:noFill/>
                          </a:ln>
                          <a:solidFill>
                            <a:srgbClr val="000000"/>
                          </a:solidFill>
                          <a:effectLst/>
                          <a:latin typeface="Calibri" pitchFamily="34" charset="0"/>
                          <a:cs typeface="Arial" charset="0"/>
                        </a:rPr>
                        <a:t>cm</a:t>
                      </a:r>
                      <a:r>
                        <a:rPr kumimoji="0" lang="el-GR" sz="1800" b="1" i="0" u="none" strike="noStrike" cap="none" normalizeH="0" baseline="0" smtClean="0">
                          <a:ln>
                            <a:noFill/>
                          </a:ln>
                          <a:solidFill>
                            <a:srgbClr val="000000"/>
                          </a:solidFill>
                          <a:effectLst/>
                          <a:latin typeface="Calibri" pitchFamily="34" charset="0"/>
                          <a:cs typeface="Arial" charset="0"/>
                        </a:rPr>
                        <a:t>, ή σε πολλούς λεμφαδένες, από τους οποίους κανένας δεν έχει μείζονα διάμετρο μεγαλύτερη των 5 </a:t>
                      </a:r>
                      <a:r>
                        <a:rPr kumimoji="0" lang="en-US" sz="1800" b="1" i="0" u="none" strike="noStrike" cap="none" normalizeH="0" baseline="0" smtClean="0">
                          <a:ln>
                            <a:noFill/>
                          </a:ln>
                          <a:solidFill>
                            <a:srgbClr val="000000"/>
                          </a:solidFill>
                          <a:effectLst/>
                          <a:latin typeface="Calibri" pitchFamily="34" charset="0"/>
                          <a:cs typeface="Arial" charset="0"/>
                        </a:rPr>
                        <a:t>cm</a:t>
                      </a:r>
                      <a:endParaRPr kumimoji="0" lang="el-GR" sz="1800" b="1" i="0" u="none" strike="noStrike" cap="none" normalizeH="0" baseline="0" smtClean="0">
                        <a:ln>
                          <a:noFill/>
                        </a:ln>
                        <a:solidFill>
                          <a:srgbClr val="000000"/>
                        </a:solidFill>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508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smtClean="0">
                          <a:ln>
                            <a:noFill/>
                          </a:ln>
                          <a:solidFill>
                            <a:srgbClr val="000000"/>
                          </a:solidFill>
                          <a:effectLst/>
                          <a:latin typeface="Calibri" pitchFamily="34" charset="0"/>
                          <a:cs typeface="Arial" charset="0"/>
                        </a:rPr>
                        <a:t>Ν3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smtClean="0">
                          <a:ln>
                            <a:noFill/>
                          </a:ln>
                          <a:solidFill>
                            <a:srgbClr val="000000"/>
                          </a:solidFill>
                          <a:effectLst/>
                          <a:latin typeface="Calibri" pitchFamily="34" charset="0"/>
                          <a:cs typeface="Arial" charset="0"/>
                        </a:rPr>
                        <a:t>Μετάσταση σε έναν λεμφαδένα μείζονος διαμέτρου μεγαλύτερης των 5 </a:t>
                      </a:r>
                      <a:r>
                        <a:rPr kumimoji="0" lang="en-US" sz="1800" b="1" i="0" u="none" strike="noStrike" cap="none" normalizeH="0" baseline="0" smtClean="0">
                          <a:ln>
                            <a:noFill/>
                          </a:ln>
                          <a:solidFill>
                            <a:srgbClr val="000000"/>
                          </a:solidFill>
                          <a:effectLst/>
                          <a:latin typeface="Calibri" pitchFamily="34" charset="0"/>
                          <a:cs typeface="Arial" charset="0"/>
                        </a:rPr>
                        <a:t>cm</a:t>
                      </a:r>
                      <a:endParaRPr kumimoji="0" lang="el-GR" sz="1800" b="1" i="0" u="none" strike="noStrike" cap="none" normalizeH="0" baseline="0" smtClean="0">
                        <a:ln>
                          <a:noFill/>
                        </a:ln>
                        <a:solidFill>
                          <a:srgbClr val="000000"/>
                        </a:solidFill>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 Θέση περιεχομένου"/>
          <p:cNvGraphicFramePr>
            <a:graphicFrameLocks noGrp="1"/>
          </p:cNvGraphicFramePr>
          <p:nvPr>
            <p:ph idx="1"/>
          </p:nvPr>
        </p:nvGraphicFramePr>
        <p:xfrm>
          <a:off x="357188" y="2143125"/>
          <a:ext cx="8229600" cy="3214711"/>
        </p:xfrm>
        <a:graphic>
          <a:graphicData uri="http://schemas.openxmlformats.org/drawingml/2006/table">
            <a:tbl>
              <a:tblPr firstRow="1" bandRow="1">
                <a:tableStyleId>{5C22544A-7EE6-4342-B048-85BDC9FD1C3A}</a:tableStyleId>
              </a:tblPr>
              <a:tblGrid>
                <a:gridCol w="642942"/>
                <a:gridCol w="7586658"/>
              </a:tblGrid>
              <a:tr h="844267">
                <a:tc gridSpan="2">
                  <a:txBody>
                    <a:bodyPr/>
                    <a:lstStyle/>
                    <a:p>
                      <a:r>
                        <a:rPr lang="el-GR" sz="2000" b="1" i="1" dirty="0" smtClean="0"/>
                        <a:t>Απομακρυσμένη</a:t>
                      </a:r>
                      <a:r>
                        <a:rPr lang="el-GR" sz="2000" b="1" i="1" baseline="0" dirty="0" smtClean="0"/>
                        <a:t> Μετάσταση (Μ)</a:t>
                      </a:r>
                      <a:endParaRPr lang="el-GR" sz="2000" b="1" i="1" dirty="0"/>
                    </a:p>
                  </a:txBody>
                  <a:tcPr/>
                </a:tc>
                <a:tc hMerge="1">
                  <a:txBody>
                    <a:bodyPr/>
                    <a:lstStyle/>
                    <a:p>
                      <a:endParaRPr lang="el-GR" b="1" dirty="0"/>
                    </a:p>
                  </a:txBody>
                  <a:tcPr/>
                </a:tc>
              </a:tr>
              <a:tr h="790148">
                <a:tc>
                  <a:txBody>
                    <a:bodyPr/>
                    <a:lstStyle/>
                    <a:p>
                      <a:r>
                        <a:rPr lang="el-GR" b="1" dirty="0" smtClean="0"/>
                        <a:t>ΜΧ</a:t>
                      </a:r>
                      <a:endParaRPr lang="el-GR" b="1" dirty="0"/>
                    </a:p>
                  </a:txBody>
                  <a:tcPr/>
                </a:tc>
                <a:tc>
                  <a:txBody>
                    <a:bodyPr/>
                    <a:lstStyle/>
                    <a:p>
                      <a:r>
                        <a:rPr lang="el-GR" b="1" dirty="0" smtClean="0"/>
                        <a:t>Δεν μπορεί να προσδιοριστεί</a:t>
                      </a:r>
                      <a:r>
                        <a:rPr lang="el-GR" b="1" baseline="0" dirty="0" smtClean="0"/>
                        <a:t> απομακρυσμένη μετάσταση</a:t>
                      </a:r>
                      <a:endParaRPr lang="el-GR" b="1" dirty="0"/>
                    </a:p>
                  </a:txBody>
                  <a:tcPr/>
                </a:tc>
              </a:tr>
              <a:tr h="790148">
                <a:tc>
                  <a:txBody>
                    <a:bodyPr/>
                    <a:lstStyle/>
                    <a:p>
                      <a:r>
                        <a:rPr lang="el-GR" b="1" dirty="0" smtClean="0"/>
                        <a:t>Μ0</a:t>
                      </a:r>
                      <a:endParaRPr lang="el-GR" b="1" dirty="0"/>
                    </a:p>
                  </a:txBody>
                  <a:tcPr/>
                </a:tc>
                <a:tc>
                  <a:txBody>
                    <a:bodyPr/>
                    <a:lstStyle/>
                    <a:p>
                      <a:r>
                        <a:rPr lang="el-GR" b="1" dirty="0" smtClean="0"/>
                        <a:t>Απουσία απομακρυσμένης μετάστασης</a:t>
                      </a:r>
                      <a:endParaRPr lang="el-GR" b="1" dirty="0"/>
                    </a:p>
                  </a:txBody>
                  <a:tcPr/>
                </a:tc>
              </a:tr>
              <a:tr h="790148">
                <a:tc>
                  <a:txBody>
                    <a:bodyPr/>
                    <a:lstStyle/>
                    <a:p>
                      <a:r>
                        <a:rPr lang="el-GR" b="1" dirty="0" smtClean="0"/>
                        <a:t>Μ1</a:t>
                      </a:r>
                      <a:endParaRPr lang="el-GR" b="1" dirty="0"/>
                    </a:p>
                  </a:txBody>
                  <a:tcPr/>
                </a:tc>
                <a:tc>
                  <a:txBody>
                    <a:bodyPr/>
                    <a:lstStyle/>
                    <a:p>
                      <a:r>
                        <a:rPr lang="el-GR" b="1" dirty="0" smtClean="0"/>
                        <a:t>Απομακρυσμένη</a:t>
                      </a:r>
                      <a:r>
                        <a:rPr lang="el-GR" b="1" baseline="0" dirty="0" smtClean="0"/>
                        <a:t> μετάσταση</a:t>
                      </a:r>
                      <a:endParaRPr lang="el-GR" b="1" dirty="0"/>
                    </a:p>
                  </a:txBody>
                  <a:tcPr/>
                </a:tc>
              </a:tr>
            </a:tbl>
          </a:graphicData>
        </a:graphic>
      </p:graphicFrame>
      <p:sp>
        <p:nvSpPr>
          <p:cNvPr id="4" name="1 - Τίτλος"/>
          <p:cNvSpPr>
            <a:spLocks noGrp="1"/>
          </p:cNvSpPr>
          <p:nvPr>
            <p:ph type="title"/>
          </p:nvPr>
        </p:nvSpPr>
        <p:spPr>
          <a:xfrm>
            <a:off x="-214313" y="274638"/>
            <a:ext cx="9572626" cy="1143000"/>
          </a:xfrm>
          <a:gradFill>
            <a:gsLst>
              <a:gs pos="0">
                <a:srgbClr val="03D4A8"/>
              </a:gs>
              <a:gs pos="25000">
                <a:srgbClr val="21D6E0"/>
              </a:gs>
              <a:gs pos="75000">
                <a:srgbClr val="0087E6"/>
              </a:gs>
              <a:gs pos="100000">
                <a:srgbClr val="005CBF"/>
              </a:gs>
            </a:gsLst>
            <a:lin ang="5400000" scaled="0"/>
          </a:gradFill>
          <a:ln w="63500">
            <a:solidFill>
              <a:srgbClr val="FF0000"/>
            </a:solidFill>
          </a:ln>
        </p:spPr>
        <p:txBody>
          <a:bodyPr/>
          <a:lstStyle/>
          <a:p>
            <a:pPr eaLnBrk="1" hangingPunct="1">
              <a:defRPr/>
            </a:pPr>
            <a:r>
              <a:rPr lang="el-GR" sz="2800" b="1" dirty="0" err="1" smtClean="0">
                <a:solidFill>
                  <a:srgbClr val="FFFF00"/>
                </a:solidFill>
                <a:effectLst>
                  <a:outerShdw blurRad="38100" dist="38100" dir="2700000" algn="tl">
                    <a:srgbClr val="000000">
                      <a:alpha val="43137"/>
                    </a:srgbClr>
                  </a:outerShdw>
                </a:effectLst>
              </a:rPr>
              <a:t>Σταδιοποίηση</a:t>
            </a:r>
            <a:r>
              <a:rPr lang="el-GR" sz="2800" b="1" dirty="0" smtClean="0">
                <a:solidFill>
                  <a:srgbClr val="FFFF00"/>
                </a:solidFill>
                <a:effectLst>
                  <a:outerShdw blurRad="38100" dist="38100" dir="2700000" algn="tl">
                    <a:srgbClr val="000000">
                      <a:alpha val="43137"/>
                    </a:srgbClr>
                  </a:outerShdw>
                </a:effectLst>
              </a:rPr>
              <a:t> του Διηθητικού Καρκινώματος</a:t>
            </a:r>
            <a:br>
              <a:rPr lang="el-GR" sz="2800" b="1" dirty="0" smtClean="0">
                <a:solidFill>
                  <a:srgbClr val="FFFF00"/>
                </a:solidFill>
                <a:effectLst>
                  <a:outerShdw blurRad="38100" dist="38100" dir="2700000" algn="tl">
                    <a:srgbClr val="000000">
                      <a:alpha val="43137"/>
                    </a:srgbClr>
                  </a:outerShdw>
                </a:effectLst>
              </a:rPr>
            </a:br>
            <a:r>
              <a:rPr lang="el-GR" sz="2800" b="1" dirty="0" smtClean="0">
                <a:solidFill>
                  <a:srgbClr val="FFFF00"/>
                </a:solidFill>
                <a:effectLst>
                  <a:outerShdw blurRad="38100" dist="38100" dir="2700000" algn="tl">
                    <a:srgbClr val="000000">
                      <a:alpha val="43137"/>
                    </a:srgbClr>
                  </a:outerShdw>
                </a:effectLst>
              </a:rPr>
              <a:t>2002 ΤΝΜ (όγκος, λεμφαδένες, μετάσταση)</a:t>
            </a:r>
            <a:endParaRPr lang="el-GR" sz="28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p:cNvSpPr>
          <p:nvPr>
            <p:ph type="title"/>
          </p:nvPr>
        </p:nvSpPr>
        <p:spPr>
          <a:xfrm>
            <a:off x="-228600" y="274638"/>
            <a:ext cx="9525000" cy="1143000"/>
          </a:xfrm>
          <a:gradFill rotWithShape="1">
            <a:gsLst>
              <a:gs pos="0">
                <a:srgbClr val="0099FF"/>
              </a:gs>
              <a:gs pos="100000">
                <a:srgbClr val="00FFFF"/>
              </a:gs>
            </a:gsLst>
            <a:lin ang="5400000" scaled="1"/>
          </a:gradFill>
          <a:ln w="50800">
            <a:solidFill>
              <a:srgbClr val="FF3300"/>
            </a:solidFill>
          </a:ln>
        </p:spPr>
        <p:txBody>
          <a:bodyPr>
            <a:normAutofit/>
          </a:bodyPr>
          <a:lstStyle/>
          <a:p>
            <a:pPr>
              <a:defRPr/>
            </a:pPr>
            <a:r>
              <a:rPr lang="el-GR" sz="3200" b="1" dirty="0" smtClean="0">
                <a:solidFill>
                  <a:srgbClr val="FFFF00"/>
                </a:solidFill>
                <a:effectLst>
                  <a:outerShdw blurRad="38100" dist="38100" dir="2700000" algn="tl">
                    <a:srgbClr val="000000"/>
                  </a:outerShdw>
                </a:effectLst>
              </a:rPr>
              <a:t>Γενετική Σταθερότητα και </a:t>
            </a:r>
            <a:r>
              <a:rPr lang="el-GR" sz="3200" b="1" dirty="0" err="1" smtClean="0">
                <a:solidFill>
                  <a:srgbClr val="FFFF00"/>
                </a:solidFill>
                <a:effectLst>
                  <a:outerShdw blurRad="38100" dist="38100" dir="2700000" algn="tl">
                    <a:srgbClr val="000000"/>
                  </a:outerShdw>
                </a:effectLst>
              </a:rPr>
              <a:t>ουροθηλιακό</a:t>
            </a:r>
            <a:r>
              <a:rPr lang="el-GR" sz="3200" b="1" dirty="0" smtClean="0">
                <a:solidFill>
                  <a:srgbClr val="FFFF00"/>
                </a:solidFill>
                <a:effectLst>
                  <a:outerShdw blurRad="38100" dist="38100" dir="2700000" algn="tl">
                    <a:srgbClr val="000000"/>
                  </a:outerShdw>
                </a:effectLst>
              </a:rPr>
              <a:t> καρκίνωμα</a:t>
            </a:r>
          </a:p>
        </p:txBody>
      </p:sp>
      <p:sp>
        <p:nvSpPr>
          <p:cNvPr id="70659" name="Rectangle 3"/>
          <p:cNvSpPr>
            <a:spLocks noGrp="1"/>
          </p:cNvSpPr>
          <p:nvPr>
            <p:ph type="body" idx="1"/>
          </p:nvPr>
        </p:nvSpPr>
        <p:spPr>
          <a:xfrm>
            <a:off x="0" y="1905000"/>
            <a:ext cx="9144000" cy="4525963"/>
          </a:xfrm>
        </p:spPr>
        <p:txBody>
          <a:bodyPr/>
          <a:lstStyle/>
          <a:p>
            <a:pPr marL="533400" indent="-533400">
              <a:buFont typeface="Arial" charset="0"/>
              <a:buNone/>
            </a:pPr>
            <a:r>
              <a:rPr lang="el-GR" b="1" dirty="0" smtClean="0">
                <a:solidFill>
                  <a:schemeClr val="tx2">
                    <a:lumMod val="75000"/>
                  </a:schemeClr>
                </a:solidFill>
              </a:rPr>
              <a:t>Η ταξινόμηση της </a:t>
            </a:r>
            <a:r>
              <a:rPr lang="en-US" b="1" dirty="0" smtClean="0">
                <a:solidFill>
                  <a:schemeClr val="tx2">
                    <a:lumMod val="75000"/>
                  </a:schemeClr>
                </a:solidFill>
              </a:rPr>
              <a:t>WHO </a:t>
            </a:r>
            <a:r>
              <a:rPr lang="en-US" sz="2800" b="1" dirty="0" smtClean="0">
                <a:solidFill>
                  <a:schemeClr val="tx2">
                    <a:lumMod val="75000"/>
                  </a:schemeClr>
                </a:solidFill>
              </a:rPr>
              <a:t>(</a:t>
            </a:r>
            <a:r>
              <a:rPr lang="en-US" sz="2800" b="1" i="1" dirty="0" err="1" smtClean="0">
                <a:solidFill>
                  <a:schemeClr val="tx2">
                    <a:lumMod val="75000"/>
                  </a:schemeClr>
                </a:solidFill>
              </a:rPr>
              <a:t>Eble</a:t>
            </a:r>
            <a:r>
              <a:rPr lang="en-US" sz="2800" b="1" i="1" dirty="0" smtClean="0">
                <a:solidFill>
                  <a:schemeClr val="tx2">
                    <a:lumMod val="75000"/>
                  </a:schemeClr>
                </a:solidFill>
              </a:rPr>
              <a:t> J et al.,</a:t>
            </a:r>
            <a:r>
              <a:rPr lang="el-GR" sz="2800" b="1" i="1" dirty="0" smtClean="0">
                <a:solidFill>
                  <a:schemeClr val="tx2">
                    <a:lumMod val="75000"/>
                  </a:schemeClr>
                </a:solidFill>
              </a:rPr>
              <a:t> </a:t>
            </a:r>
            <a:r>
              <a:rPr lang="en-US" sz="2800" b="1" i="1" dirty="0" smtClean="0">
                <a:solidFill>
                  <a:schemeClr val="tx2">
                    <a:lumMod val="75000"/>
                  </a:schemeClr>
                </a:solidFill>
              </a:rPr>
              <a:t>2004</a:t>
            </a:r>
            <a:r>
              <a:rPr lang="en-US" sz="2800" b="1" dirty="0" smtClean="0">
                <a:solidFill>
                  <a:schemeClr val="tx2">
                    <a:lumMod val="75000"/>
                  </a:schemeClr>
                </a:solidFill>
              </a:rPr>
              <a:t>)</a:t>
            </a:r>
            <a:endParaRPr lang="en-US" b="1" dirty="0" smtClean="0">
              <a:solidFill>
                <a:schemeClr val="tx2">
                  <a:lumMod val="75000"/>
                </a:schemeClr>
              </a:solidFill>
            </a:endParaRPr>
          </a:p>
          <a:p>
            <a:pPr marL="533400" indent="-533400">
              <a:buFont typeface="Arial" charset="0"/>
              <a:buNone/>
            </a:pPr>
            <a:r>
              <a:rPr lang="el-GR" b="1" dirty="0" smtClean="0">
                <a:solidFill>
                  <a:schemeClr val="tx2">
                    <a:lumMod val="75000"/>
                  </a:schemeClr>
                </a:solidFill>
              </a:rPr>
              <a:t>διακρίνει</a:t>
            </a:r>
            <a:r>
              <a:rPr lang="en-US" b="1" dirty="0" smtClean="0">
                <a:solidFill>
                  <a:schemeClr val="tx2">
                    <a:lumMod val="75000"/>
                  </a:schemeClr>
                </a:solidFill>
              </a:rPr>
              <a:t> </a:t>
            </a:r>
            <a:r>
              <a:rPr lang="el-GR" b="1" dirty="0" smtClean="0">
                <a:solidFill>
                  <a:schemeClr val="tx2">
                    <a:lumMod val="75000"/>
                  </a:schemeClr>
                </a:solidFill>
              </a:rPr>
              <a:t>δυο μεγάλες κατηγορίες </a:t>
            </a:r>
            <a:r>
              <a:rPr lang="el-GR" b="1" dirty="0" err="1" smtClean="0">
                <a:solidFill>
                  <a:schemeClr val="tx2">
                    <a:lumMod val="75000"/>
                  </a:schemeClr>
                </a:solidFill>
              </a:rPr>
              <a:t>ουροθηλιακού</a:t>
            </a:r>
            <a:r>
              <a:rPr lang="el-GR" b="1" dirty="0" smtClean="0">
                <a:solidFill>
                  <a:schemeClr val="tx2">
                    <a:lumMod val="75000"/>
                  </a:schemeClr>
                </a:solidFill>
              </a:rPr>
              <a:t> καρκίνου</a:t>
            </a:r>
            <a:r>
              <a:rPr lang="en-US" b="1" dirty="0" smtClean="0">
                <a:solidFill>
                  <a:schemeClr val="tx2">
                    <a:lumMod val="75000"/>
                  </a:schemeClr>
                </a:solidFill>
              </a:rPr>
              <a:t>:</a:t>
            </a:r>
            <a:r>
              <a:rPr lang="el-GR" b="1" dirty="0" smtClean="0">
                <a:solidFill>
                  <a:schemeClr val="tx2">
                    <a:lumMod val="75000"/>
                  </a:schemeClr>
                </a:solidFill>
              </a:rPr>
              <a:t> </a:t>
            </a:r>
          </a:p>
          <a:p>
            <a:pPr marL="533400" indent="-533400">
              <a:buFontTx/>
              <a:buAutoNum type="arabicPeriod"/>
            </a:pPr>
            <a:r>
              <a:rPr lang="el-GR" sz="4000" b="1" dirty="0" smtClean="0">
                <a:solidFill>
                  <a:schemeClr val="tx2">
                    <a:lumMod val="75000"/>
                  </a:schemeClr>
                </a:solidFill>
              </a:rPr>
              <a:t>Γενετικά σταθερή κατηγορία (</a:t>
            </a:r>
            <a:r>
              <a:rPr lang="en-US" sz="4000" b="1" dirty="0" smtClean="0">
                <a:solidFill>
                  <a:schemeClr val="tx2">
                    <a:lumMod val="75000"/>
                  </a:schemeClr>
                </a:solidFill>
              </a:rPr>
              <a:t>genetic stable</a:t>
            </a:r>
            <a:r>
              <a:rPr lang="el-GR" sz="4000" b="1" dirty="0" smtClean="0">
                <a:solidFill>
                  <a:schemeClr val="tx2">
                    <a:lumMod val="75000"/>
                  </a:schemeClr>
                </a:solidFill>
              </a:rPr>
              <a:t> </a:t>
            </a:r>
            <a:r>
              <a:rPr lang="en-US" sz="4000" b="1" dirty="0" smtClean="0">
                <a:solidFill>
                  <a:schemeClr val="tx2">
                    <a:lumMod val="75000"/>
                  </a:schemeClr>
                </a:solidFill>
              </a:rPr>
              <a:t>category)</a:t>
            </a:r>
            <a:endParaRPr lang="el-GR" sz="4000" b="1" dirty="0" smtClean="0">
              <a:solidFill>
                <a:schemeClr val="tx2">
                  <a:lumMod val="75000"/>
                </a:schemeClr>
              </a:solidFill>
            </a:endParaRPr>
          </a:p>
          <a:p>
            <a:pPr marL="533400" indent="-533400">
              <a:buFontTx/>
              <a:buAutoNum type="arabicPeriod"/>
            </a:pPr>
            <a:r>
              <a:rPr lang="el-GR" sz="4000" b="1" dirty="0" smtClean="0">
                <a:solidFill>
                  <a:schemeClr val="tx2">
                    <a:lumMod val="75000"/>
                  </a:schemeClr>
                </a:solidFill>
              </a:rPr>
              <a:t>Γενετικά ασταθής κατηγορία (</a:t>
            </a:r>
            <a:r>
              <a:rPr lang="en-US" sz="4000" b="1" dirty="0" smtClean="0">
                <a:solidFill>
                  <a:schemeClr val="tx2">
                    <a:lumMod val="75000"/>
                  </a:schemeClr>
                </a:solidFill>
              </a:rPr>
              <a:t>genetic unstable category)</a:t>
            </a:r>
          </a:p>
          <a:p>
            <a:pPr marL="533400" indent="-533400">
              <a:buFont typeface="Arial" charset="0"/>
              <a:buNone/>
            </a:pPr>
            <a:endParaRPr lang="el-GR" b="1" dirty="0" smtClean="0">
              <a:solidFill>
                <a:schemeClr val="tx2">
                  <a:lumMod val="75000"/>
                </a:schemeClr>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p:cNvSpPr>
          <p:nvPr>
            <p:ph type="title"/>
          </p:nvPr>
        </p:nvSpPr>
        <p:spPr>
          <a:xfrm>
            <a:off x="-228600" y="274638"/>
            <a:ext cx="9525000" cy="1401762"/>
          </a:xfrm>
          <a:gradFill rotWithShape="1">
            <a:gsLst>
              <a:gs pos="0">
                <a:srgbClr val="0099FF"/>
              </a:gs>
              <a:gs pos="100000">
                <a:srgbClr val="00FFFF"/>
              </a:gs>
            </a:gsLst>
            <a:lin ang="5400000" scaled="1"/>
          </a:gradFill>
          <a:ln w="50800">
            <a:solidFill>
              <a:srgbClr val="FF3300"/>
            </a:solidFill>
          </a:ln>
        </p:spPr>
        <p:txBody>
          <a:bodyPr/>
          <a:lstStyle/>
          <a:p>
            <a:pPr>
              <a:defRPr/>
            </a:pPr>
            <a:r>
              <a:rPr lang="el-GR" sz="4000" b="1" dirty="0" smtClean="0">
                <a:solidFill>
                  <a:srgbClr val="FFFF00"/>
                </a:solidFill>
                <a:effectLst>
                  <a:outerShdw blurRad="38100" dist="38100" dir="2700000" algn="tl">
                    <a:srgbClr val="000000"/>
                  </a:outerShdw>
                </a:effectLst>
              </a:rPr>
              <a:t>Γενετικά </a:t>
            </a:r>
            <a:r>
              <a:rPr lang="el-GR" sz="4000" b="1" dirty="0" smtClean="0">
                <a:solidFill>
                  <a:srgbClr val="FFFF00"/>
                </a:solidFill>
                <a:effectLst>
                  <a:outerShdw blurRad="38100" dist="38100" dir="2700000" algn="tl">
                    <a:srgbClr val="000000"/>
                  </a:outerShdw>
                </a:effectLst>
              </a:rPr>
              <a:t> </a:t>
            </a:r>
            <a:r>
              <a:rPr lang="el-GR" sz="4000" b="1" spc="300" dirty="0" smtClean="0">
                <a:solidFill>
                  <a:srgbClr val="FFFF00"/>
                </a:solidFill>
                <a:effectLst>
                  <a:outerShdw blurRad="38100" dist="38100" dir="2700000" algn="tl">
                    <a:srgbClr val="000000"/>
                  </a:outerShdw>
                </a:effectLst>
              </a:rPr>
              <a:t>Σταθερή</a:t>
            </a:r>
            <a:r>
              <a:rPr lang="el-GR" sz="4000" b="1" dirty="0" smtClean="0">
                <a:solidFill>
                  <a:srgbClr val="FFFF00"/>
                </a:solidFill>
                <a:effectLst>
                  <a:outerShdw blurRad="38100" dist="38100" dir="2700000" algn="tl">
                    <a:srgbClr val="000000"/>
                  </a:outerShdw>
                </a:effectLst>
              </a:rPr>
              <a:t> </a:t>
            </a:r>
            <a:r>
              <a:rPr lang="el-GR" sz="4000" b="1" dirty="0" smtClean="0">
                <a:solidFill>
                  <a:srgbClr val="FFFF00"/>
                </a:solidFill>
                <a:effectLst>
                  <a:outerShdw blurRad="38100" dist="38100" dir="2700000" algn="tl">
                    <a:srgbClr val="000000"/>
                  </a:outerShdw>
                </a:effectLst>
              </a:rPr>
              <a:t>Κατηγορία</a:t>
            </a:r>
            <a:r>
              <a:rPr lang="en-US" sz="4000" b="1" dirty="0" smtClean="0">
                <a:solidFill>
                  <a:srgbClr val="FFFF00"/>
                </a:solidFill>
                <a:effectLst>
                  <a:outerShdw blurRad="38100" dist="38100" dir="2700000" algn="tl">
                    <a:srgbClr val="000000"/>
                  </a:outerShdw>
                </a:effectLst>
              </a:rPr>
              <a:t/>
            </a:r>
            <a:br>
              <a:rPr lang="en-US" sz="4000" b="1" dirty="0" smtClean="0">
                <a:solidFill>
                  <a:srgbClr val="FFFF00"/>
                </a:solidFill>
                <a:effectLst>
                  <a:outerShdw blurRad="38100" dist="38100" dir="2700000" algn="tl">
                    <a:srgbClr val="000000"/>
                  </a:outerShdw>
                </a:effectLst>
              </a:rPr>
            </a:br>
            <a:r>
              <a:rPr lang="en-US" sz="4000" b="1" dirty="0" smtClean="0">
                <a:solidFill>
                  <a:srgbClr val="FFFF00"/>
                </a:solidFill>
                <a:effectLst>
                  <a:outerShdw blurRad="38100" dist="38100" dir="2700000" algn="tl">
                    <a:srgbClr val="000000"/>
                  </a:outerShdw>
                </a:effectLst>
              </a:rPr>
              <a:t>(genetic stable category)</a:t>
            </a:r>
            <a:endParaRPr lang="el-GR" sz="4000" b="1" dirty="0" smtClean="0">
              <a:solidFill>
                <a:srgbClr val="FFFF00"/>
              </a:solidFill>
              <a:effectLst>
                <a:outerShdw blurRad="38100" dist="38100" dir="2700000" algn="tl">
                  <a:srgbClr val="000000"/>
                </a:outerShdw>
              </a:effectLst>
            </a:endParaRPr>
          </a:p>
        </p:txBody>
      </p:sp>
      <p:sp>
        <p:nvSpPr>
          <p:cNvPr id="75779" name="Rectangle 3"/>
          <p:cNvSpPr>
            <a:spLocks noGrp="1"/>
          </p:cNvSpPr>
          <p:nvPr>
            <p:ph type="body" idx="1"/>
          </p:nvPr>
        </p:nvSpPr>
        <p:spPr>
          <a:xfrm>
            <a:off x="457200" y="2332038"/>
            <a:ext cx="8229600" cy="4525962"/>
          </a:xfrm>
        </p:spPr>
        <p:txBody>
          <a:bodyPr/>
          <a:lstStyle/>
          <a:p>
            <a:pPr>
              <a:buFont typeface="Arial" charset="0"/>
              <a:buNone/>
            </a:pPr>
            <a:r>
              <a:rPr lang="el-GR" sz="4000" b="1" dirty="0" smtClean="0">
                <a:solidFill>
                  <a:srgbClr val="FF3300"/>
                </a:solidFill>
                <a:cs typeface="Arial" charset="0"/>
              </a:rPr>
              <a:t>1. </a:t>
            </a:r>
            <a:r>
              <a:rPr lang="el-GR" b="1" dirty="0" smtClean="0">
                <a:solidFill>
                  <a:schemeClr val="tx2">
                    <a:lumMod val="75000"/>
                  </a:schemeClr>
                </a:solidFill>
                <a:cs typeface="Arial" charset="0"/>
              </a:rPr>
              <a:t>Θηλώδη ουροθηλιακά νεοπλάσματα με χαμηλό κακόηθες δυναμικό (μη διηθητικά) </a:t>
            </a:r>
          </a:p>
          <a:p>
            <a:pPr>
              <a:buFont typeface="Arial" charset="0"/>
              <a:buNone/>
            </a:pPr>
            <a:r>
              <a:rPr lang="el-GR" sz="4000" b="1" dirty="0" smtClean="0">
                <a:solidFill>
                  <a:srgbClr val="FF3300"/>
                </a:solidFill>
                <a:cs typeface="Arial" charset="0"/>
              </a:rPr>
              <a:t>2. </a:t>
            </a:r>
            <a:r>
              <a:rPr lang="el-GR" b="1" dirty="0" smtClean="0">
                <a:solidFill>
                  <a:schemeClr val="tx2">
                    <a:lumMod val="75000"/>
                  </a:schemeClr>
                </a:solidFill>
                <a:cs typeface="Arial" charset="0"/>
              </a:rPr>
              <a:t>Τα </a:t>
            </a:r>
            <a:r>
              <a:rPr lang="el-GR" b="1" u="sng" dirty="0" smtClean="0">
                <a:solidFill>
                  <a:schemeClr val="tx2">
                    <a:lumMod val="75000"/>
                  </a:schemeClr>
                </a:solidFill>
                <a:cs typeface="Arial" charset="0"/>
              </a:rPr>
              <a:t>μη διηθητικά</a:t>
            </a:r>
            <a:r>
              <a:rPr lang="el-GR" b="1" dirty="0" smtClean="0">
                <a:solidFill>
                  <a:schemeClr val="tx2">
                    <a:lumMod val="75000"/>
                  </a:schemeClr>
                </a:solidFill>
                <a:cs typeface="Arial" charset="0"/>
              </a:rPr>
              <a:t>, </a:t>
            </a:r>
            <a:r>
              <a:rPr lang="el-GR" b="1" u="sng" dirty="0" smtClean="0">
                <a:solidFill>
                  <a:schemeClr val="tx2">
                    <a:lumMod val="75000"/>
                  </a:schemeClr>
                </a:solidFill>
                <a:cs typeface="Arial" charset="0"/>
              </a:rPr>
              <a:t>χαμηλού βαθμού κακοηθείας, </a:t>
            </a:r>
            <a:r>
              <a:rPr lang="el-GR" b="1" u="sng" dirty="0" err="1" smtClean="0">
                <a:solidFill>
                  <a:schemeClr val="tx2">
                    <a:lumMod val="75000"/>
                  </a:schemeClr>
                </a:solidFill>
                <a:cs typeface="Arial" charset="0"/>
              </a:rPr>
              <a:t>θηλώδη</a:t>
            </a:r>
            <a:r>
              <a:rPr lang="el-GR" b="1" u="sng" dirty="0" smtClean="0">
                <a:solidFill>
                  <a:schemeClr val="tx2">
                    <a:lumMod val="75000"/>
                  </a:schemeClr>
                </a:solidFill>
                <a:cs typeface="Arial" charset="0"/>
              </a:rPr>
              <a:t> </a:t>
            </a:r>
            <a:r>
              <a:rPr lang="el-GR" b="1" dirty="0" smtClean="0">
                <a:solidFill>
                  <a:schemeClr val="tx2">
                    <a:lumMod val="75000"/>
                  </a:schemeClr>
                </a:solidFill>
                <a:cs typeface="Arial" charset="0"/>
              </a:rPr>
              <a:t>καρκινώματα (</a:t>
            </a:r>
            <a:r>
              <a:rPr lang="en-US" b="1" dirty="0" err="1" smtClean="0">
                <a:solidFill>
                  <a:schemeClr val="tx2">
                    <a:lumMod val="75000"/>
                  </a:schemeClr>
                </a:solidFill>
                <a:cs typeface="Arial" charset="0"/>
              </a:rPr>
              <a:t>pTa</a:t>
            </a:r>
            <a:r>
              <a:rPr lang="el-GR" b="1" dirty="0" smtClean="0">
                <a:solidFill>
                  <a:schemeClr val="tx2">
                    <a:lumMod val="75000"/>
                  </a:schemeClr>
                </a:solidFill>
                <a:cs typeface="Arial" charset="0"/>
              </a:rPr>
              <a:t>,</a:t>
            </a:r>
            <a:r>
              <a:rPr lang="en-US" b="1" dirty="0" smtClean="0">
                <a:solidFill>
                  <a:schemeClr val="tx2">
                    <a:lumMod val="75000"/>
                  </a:schemeClr>
                </a:solidFill>
                <a:cs typeface="Arial" charset="0"/>
              </a:rPr>
              <a:t> low grade, G1- </a:t>
            </a:r>
            <a:r>
              <a:rPr lang="el-GR" b="1" dirty="0" smtClean="0">
                <a:solidFill>
                  <a:schemeClr val="tx2">
                    <a:lumMod val="75000"/>
                  </a:schemeClr>
                </a:solidFill>
                <a:cs typeface="Arial" charset="0"/>
              </a:rPr>
              <a:t>η </a:t>
            </a:r>
            <a:r>
              <a:rPr lang="el-GR" b="1" dirty="0" err="1" smtClean="0">
                <a:solidFill>
                  <a:schemeClr val="tx2">
                    <a:lumMod val="75000"/>
                  </a:schemeClr>
                </a:solidFill>
                <a:cs typeface="Arial" charset="0"/>
              </a:rPr>
              <a:t>πλειονότης</a:t>
            </a:r>
            <a:r>
              <a:rPr lang="el-GR" b="1" dirty="0" smtClean="0">
                <a:solidFill>
                  <a:schemeClr val="tx2">
                    <a:lumMod val="75000"/>
                  </a:schemeClr>
                </a:solidFill>
                <a:cs typeface="Arial" charset="0"/>
              </a:rPr>
              <a:t> των </a:t>
            </a:r>
            <a:r>
              <a:rPr lang="en-US" b="1" dirty="0" smtClean="0">
                <a:solidFill>
                  <a:schemeClr val="tx2">
                    <a:lumMod val="75000"/>
                  </a:schemeClr>
                </a:solidFill>
                <a:cs typeface="Arial" charset="0"/>
              </a:rPr>
              <a:t>G2)</a:t>
            </a:r>
            <a:endParaRPr lang="el-GR" b="1" dirty="0" smtClean="0">
              <a:solidFill>
                <a:schemeClr val="tx2">
                  <a:lumMod val="75000"/>
                </a:schemeClr>
              </a:solidFill>
              <a:cs typeface="Arial" charset="0"/>
            </a:endParaRPr>
          </a:p>
          <a:p>
            <a:endParaRPr lang="el-GR" dirty="0" smtClean="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p:cNvSpPr>
          <p:nvPr>
            <p:ph type="title"/>
          </p:nvPr>
        </p:nvSpPr>
        <p:spPr>
          <a:xfrm>
            <a:off x="-228600" y="0"/>
            <a:ext cx="9601200" cy="914400"/>
          </a:xfrm>
          <a:gradFill rotWithShape="1">
            <a:gsLst>
              <a:gs pos="0">
                <a:srgbClr val="0099FF"/>
              </a:gs>
              <a:gs pos="100000">
                <a:srgbClr val="00FFFF"/>
              </a:gs>
            </a:gsLst>
            <a:lin ang="5400000" scaled="1"/>
          </a:gradFill>
          <a:ln w="50800">
            <a:solidFill>
              <a:srgbClr val="FF3300"/>
            </a:solidFill>
          </a:ln>
        </p:spPr>
        <p:txBody>
          <a:bodyPr/>
          <a:lstStyle/>
          <a:p>
            <a:pPr>
              <a:defRPr/>
            </a:pPr>
            <a:r>
              <a:rPr lang="el-GR" sz="4000" b="1" smtClean="0">
                <a:solidFill>
                  <a:srgbClr val="FFFF00"/>
                </a:solidFill>
                <a:effectLst>
                  <a:outerShdw blurRad="38100" dist="38100" dir="2700000" algn="tl">
                    <a:srgbClr val="000000"/>
                  </a:outerShdw>
                </a:effectLst>
              </a:rPr>
              <a:t>Γενετικά Σταθερή Κατηγορία</a:t>
            </a:r>
          </a:p>
        </p:txBody>
      </p:sp>
      <p:sp>
        <p:nvSpPr>
          <p:cNvPr id="76803" name="Rectangle 3"/>
          <p:cNvSpPr>
            <a:spLocks noGrp="1"/>
          </p:cNvSpPr>
          <p:nvPr>
            <p:ph type="body" idx="1"/>
          </p:nvPr>
        </p:nvSpPr>
        <p:spPr>
          <a:xfrm>
            <a:off x="0" y="1676400"/>
            <a:ext cx="3200400" cy="6019800"/>
          </a:xfrm>
        </p:spPr>
        <p:txBody>
          <a:bodyPr/>
          <a:lstStyle/>
          <a:p>
            <a:pPr>
              <a:buFont typeface="Arial" charset="0"/>
              <a:buNone/>
            </a:pPr>
            <a:endParaRPr lang="el-GR" sz="2400" b="1" dirty="0" smtClean="0">
              <a:solidFill>
                <a:srgbClr val="00FFFF"/>
              </a:solidFill>
            </a:endParaRPr>
          </a:p>
          <a:p>
            <a:pPr>
              <a:buClr>
                <a:srgbClr val="FF3300"/>
              </a:buClr>
              <a:buSzPct val="150000"/>
            </a:pPr>
            <a:r>
              <a:rPr lang="el-GR" sz="2400" b="1" dirty="0" smtClean="0">
                <a:solidFill>
                  <a:schemeClr val="tx2">
                    <a:lumMod val="75000"/>
                  </a:schemeClr>
                </a:solidFill>
                <a:cs typeface="Arial" charset="0"/>
              </a:rPr>
              <a:t>μεταλλάξεις στο χρωμόσωμα </a:t>
            </a:r>
            <a:r>
              <a:rPr lang="en-US" sz="2400" b="1" dirty="0" smtClean="0">
                <a:solidFill>
                  <a:schemeClr val="tx2">
                    <a:lumMod val="75000"/>
                  </a:schemeClr>
                </a:solidFill>
                <a:cs typeface="Arial" charset="0"/>
              </a:rPr>
              <a:t>9</a:t>
            </a:r>
            <a:endParaRPr lang="el-GR" sz="2400" b="1" dirty="0" smtClean="0">
              <a:solidFill>
                <a:schemeClr val="tx2">
                  <a:lumMod val="75000"/>
                </a:schemeClr>
              </a:solidFill>
              <a:cs typeface="Arial" charset="0"/>
            </a:endParaRPr>
          </a:p>
          <a:p>
            <a:pPr>
              <a:buClr>
                <a:srgbClr val="FF3300"/>
              </a:buClr>
              <a:buSzPct val="150000"/>
            </a:pPr>
            <a:r>
              <a:rPr lang="el-GR" sz="2400" b="1" dirty="0" smtClean="0">
                <a:solidFill>
                  <a:schemeClr val="tx2">
                    <a:lumMod val="75000"/>
                  </a:schemeClr>
                </a:solidFill>
                <a:cs typeface="Arial" charset="0"/>
              </a:rPr>
              <a:t>μεταλλάξεις που ενεργοποιούν </a:t>
            </a:r>
          </a:p>
          <a:p>
            <a:pPr>
              <a:buClr>
                <a:srgbClr val="FF3300"/>
              </a:buClr>
              <a:buSzPct val="150000"/>
              <a:buFont typeface="Arial" charset="0"/>
              <a:buNone/>
            </a:pPr>
            <a:r>
              <a:rPr lang="el-GR" sz="2400" b="1" dirty="0" smtClean="0">
                <a:solidFill>
                  <a:schemeClr val="tx2">
                    <a:lumMod val="75000"/>
                  </a:schemeClr>
                </a:solidFill>
                <a:cs typeface="Arial" charset="0"/>
              </a:rPr>
              <a:t>   </a:t>
            </a:r>
            <a:r>
              <a:rPr lang="el-GR" sz="2400" b="1" dirty="0" smtClean="0">
                <a:solidFill>
                  <a:schemeClr val="tx2">
                    <a:lumMod val="75000"/>
                  </a:schemeClr>
                </a:solidFill>
                <a:cs typeface="Arial" charset="0"/>
              </a:rPr>
              <a:t>  </a:t>
            </a:r>
            <a:r>
              <a:rPr lang="el-GR" sz="2400" b="1" dirty="0" smtClean="0">
                <a:solidFill>
                  <a:schemeClr val="tx2">
                    <a:lumMod val="75000"/>
                  </a:schemeClr>
                </a:solidFill>
                <a:cs typeface="Arial" charset="0"/>
              </a:rPr>
              <a:t>την </a:t>
            </a:r>
            <a:r>
              <a:rPr lang="el-GR" sz="2400" b="1" dirty="0" err="1" smtClean="0">
                <a:solidFill>
                  <a:schemeClr val="tx2">
                    <a:lumMod val="75000"/>
                  </a:schemeClr>
                </a:solidFill>
                <a:cs typeface="Arial" charset="0"/>
              </a:rPr>
              <a:t>τυροσινική</a:t>
            </a:r>
            <a:r>
              <a:rPr lang="el-GR" sz="2400" b="1" dirty="0" smtClean="0">
                <a:solidFill>
                  <a:schemeClr val="tx2">
                    <a:lumMod val="75000"/>
                  </a:schemeClr>
                </a:solidFill>
                <a:cs typeface="Arial" charset="0"/>
              </a:rPr>
              <a:t> </a:t>
            </a:r>
            <a:r>
              <a:rPr lang="el-GR" sz="2400" b="1" dirty="0" err="1" smtClean="0">
                <a:solidFill>
                  <a:schemeClr val="tx2">
                    <a:lumMod val="75000"/>
                  </a:schemeClr>
                </a:solidFill>
                <a:cs typeface="Arial" charset="0"/>
              </a:rPr>
              <a:t>κινάση</a:t>
            </a:r>
            <a:r>
              <a:rPr lang="el-GR" sz="2400" b="1" dirty="0" smtClean="0">
                <a:solidFill>
                  <a:schemeClr val="tx2">
                    <a:lumMod val="75000"/>
                  </a:schemeClr>
                </a:solidFill>
                <a:cs typeface="Arial" charset="0"/>
              </a:rPr>
              <a:t> του </a:t>
            </a:r>
            <a:r>
              <a:rPr lang="en-US" sz="2400" b="1" dirty="0" smtClean="0">
                <a:solidFill>
                  <a:schemeClr val="tx2">
                    <a:lumMod val="75000"/>
                  </a:schemeClr>
                </a:solidFill>
                <a:cs typeface="Arial" charset="0"/>
              </a:rPr>
              <a:t>FGFR3 </a:t>
            </a:r>
          </a:p>
          <a:p>
            <a:pPr>
              <a:buFont typeface="Arial" charset="0"/>
              <a:buNone/>
            </a:pPr>
            <a:r>
              <a:rPr lang="en-US" sz="2400" b="1" dirty="0" smtClean="0">
                <a:solidFill>
                  <a:schemeClr val="tx2">
                    <a:lumMod val="75000"/>
                  </a:schemeClr>
                </a:solidFill>
                <a:cs typeface="Arial" charset="0"/>
              </a:rPr>
              <a:t>    </a:t>
            </a:r>
            <a:r>
              <a:rPr lang="el-GR" sz="2400" b="1" dirty="0" smtClean="0">
                <a:solidFill>
                  <a:schemeClr val="tx2">
                    <a:lumMod val="75000"/>
                  </a:schemeClr>
                </a:solidFill>
                <a:cs typeface="Arial" charset="0"/>
              </a:rPr>
              <a:t>(</a:t>
            </a:r>
            <a:r>
              <a:rPr lang="en-US" sz="2400" b="1" dirty="0" smtClean="0">
                <a:solidFill>
                  <a:schemeClr val="tx2">
                    <a:lumMod val="75000"/>
                  </a:schemeClr>
                </a:solidFill>
                <a:cs typeface="Arial" charset="0"/>
              </a:rPr>
              <a:t>Fibroblast Growth Factor Receptor 3</a:t>
            </a:r>
            <a:r>
              <a:rPr lang="el-GR" sz="2400" b="1" dirty="0" smtClean="0">
                <a:solidFill>
                  <a:schemeClr val="tx2">
                    <a:lumMod val="75000"/>
                  </a:schemeClr>
                </a:solidFill>
                <a:cs typeface="Arial" charset="0"/>
              </a:rPr>
              <a:t>) </a:t>
            </a:r>
          </a:p>
        </p:txBody>
      </p:sp>
      <p:pic>
        <p:nvPicPr>
          <p:cNvPr id="76804" name="Picture 4" descr="Bl%20cancer%20scheme[1]"/>
          <p:cNvPicPr>
            <a:picLocks noChangeAspect="1" noChangeArrowheads="1"/>
          </p:cNvPicPr>
          <p:nvPr/>
        </p:nvPicPr>
        <p:blipFill>
          <a:blip r:embed="rId3" cstate="print"/>
          <a:srcRect/>
          <a:stretch>
            <a:fillRect/>
          </a:stretch>
        </p:blipFill>
        <p:spPr bwMode="auto">
          <a:xfrm>
            <a:off x="2895600" y="2286000"/>
            <a:ext cx="6248400" cy="4419600"/>
          </a:xfrm>
          <a:prstGeom prst="rect">
            <a:avLst/>
          </a:prstGeom>
          <a:noFill/>
          <a:ln w="9525">
            <a:noFill/>
            <a:miter lim="800000"/>
            <a:headEnd/>
            <a:tailEnd/>
          </a:ln>
        </p:spPr>
      </p:pic>
      <p:sp>
        <p:nvSpPr>
          <p:cNvPr id="76805" name="Text Box 5"/>
          <p:cNvSpPr txBox="1">
            <a:spLocks noChangeArrowheads="1"/>
          </p:cNvSpPr>
          <p:nvPr/>
        </p:nvSpPr>
        <p:spPr bwMode="auto">
          <a:xfrm>
            <a:off x="1295400" y="1066800"/>
            <a:ext cx="8610600" cy="830997"/>
          </a:xfrm>
          <a:prstGeom prst="rect">
            <a:avLst/>
          </a:prstGeom>
          <a:noFill/>
          <a:ln w="9525">
            <a:noFill/>
            <a:miter lim="800000"/>
            <a:headEnd/>
            <a:tailEnd/>
          </a:ln>
        </p:spPr>
        <p:txBody>
          <a:bodyPr>
            <a:spAutoFit/>
          </a:bodyPr>
          <a:lstStyle/>
          <a:p>
            <a:r>
              <a:rPr lang="el-GR" sz="2400" b="1" dirty="0">
                <a:solidFill>
                  <a:schemeClr val="tx2">
                    <a:lumMod val="75000"/>
                  </a:schemeClr>
                </a:solidFill>
              </a:rPr>
              <a:t>Τα νεοπλάσματα αυτά χαρακτηρίζονται</a:t>
            </a:r>
            <a:r>
              <a:rPr lang="en-US" sz="2400" b="1" dirty="0">
                <a:solidFill>
                  <a:schemeClr val="tx2">
                    <a:lumMod val="75000"/>
                  </a:schemeClr>
                </a:solidFill>
              </a:rPr>
              <a:t> </a:t>
            </a:r>
            <a:r>
              <a:rPr lang="el-GR" sz="2400" b="1" dirty="0">
                <a:solidFill>
                  <a:schemeClr val="tx2">
                    <a:lumMod val="75000"/>
                  </a:schemeClr>
                </a:solidFill>
              </a:rPr>
              <a:t>από</a:t>
            </a:r>
            <a:endParaRPr lang="en-US" sz="2400" b="1" dirty="0">
              <a:solidFill>
                <a:schemeClr val="tx2">
                  <a:lumMod val="75000"/>
                </a:schemeClr>
              </a:solidFill>
            </a:endParaRPr>
          </a:p>
          <a:p>
            <a:r>
              <a:rPr lang="el-GR" sz="2400" b="1" dirty="0">
                <a:solidFill>
                  <a:schemeClr val="tx2">
                    <a:lumMod val="75000"/>
                  </a:schemeClr>
                </a:solidFill>
              </a:rPr>
              <a:t>περιορισμένο αριθμό γενετικών</a:t>
            </a:r>
            <a:r>
              <a:rPr lang="en-US" sz="2400" b="1" dirty="0">
                <a:solidFill>
                  <a:schemeClr val="tx2">
                    <a:lumMod val="75000"/>
                  </a:schemeClr>
                </a:solidFill>
              </a:rPr>
              <a:t> </a:t>
            </a:r>
            <a:r>
              <a:rPr lang="el-GR" sz="2400" b="1" dirty="0">
                <a:solidFill>
                  <a:schemeClr val="tx2">
                    <a:lumMod val="75000"/>
                  </a:schemeClr>
                </a:solidFill>
              </a:rPr>
              <a:t>αλλαγών</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p:cNvSpPr>
          <p:nvPr>
            <p:ph type="title"/>
          </p:nvPr>
        </p:nvSpPr>
        <p:spPr>
          <a:xfrm>
            <a:off x="-228600" y="0"/>
            <a:ext cx="9601200" cy="1143000"/>
          </a:xfrm>
          <a:gradFill rotWithShape="1">
            <a:gsLst>
              <a:gs pos="0">
                <a:srgbClr val="0099FF"/>
              </a:gs>
              <a:gs pos="100000">
                <a:srgbClr val="00FFFF"/>
              </a:gs>
            </a:gsLst>
            <a:lin ang="5400000" scaled="1"/>
          </a:gradFill>
          <a:ln w="50800">
            <a:solidFill>
              <a:srgbClr val="FF3300"/>
            </a:solidFill>
          </a:ln>
        </p:spPr>
        <p:txBody>
          <a:bodyPr/>
          <a:lstStyle/>
          <a:p>
            <a:pPr>
              <a:defRPr/>
            </a:pPr>
            <a:r>
              <a:rPr lang="el-GR" sz="3200" b="1" dirty="0" smtClean="0">
                <a:solidFill>
                  <a:srgbClr val="FFFF00"/>
                </a:solidFill>
                <a:effectLst>
                  <a:outerShdw blurRad="38100" dist="38100" dir="2700000" algn="tl">
                    <a:srgbClr val="000000"/>
                  </a:outerShdw>
                </a:effectLst>
              </a:rPr>
              <a:t>Α.  </a:t>
            </a:r>
            <a:r>
              <a:rPr lang="el-GR" sz="3200" b="1" spc="600" dirty="0" smtClean="0">
                <a:solidFill>
                  <a:srgbClr val="FFFF00"/>
                </a:solidFill>
                <a:effectLst>
                  <a:outerShdw blurRad="38100" dist="38100" dir="2700000" algn="tl">
                    <a:srgbClr val="000000"/>
                  </a:outerShdw>
                </a:effectLst>
              </a:rPr>
              <a:t>Μη</a:t>
            </a:r>
            <a:r>
              <a:rPr lang="el-GR" sz="3200" b="1" dirty="0" smtClean="0">
                <a:solidFill>
                  <a:srgbClr val="FFFF00"/>
                </a:solidFill>
                <a:effectLst>
                  <a:outerShdw blurRad="38100" dist="38100" dir="2700000" algn="tl">
                    <a:srgbClr val="000000"/>
                  </a:outerShdw>
                </a:effectLst>
              </a:rPr>
              <a:t>  διηθητικά </a:t>
            </a:r>
            <a:r>
              <a:rPr lang="el-GR" sz="3200" b="1" dirty="0" err="1" smtClean="0">
                <a:solidFill>
                  <a:srgbClr val="FFFF00"/>
                </a:solidFill>
                <a:effectLst>
                  <a:outerShdw blurRad="38100" dist="38100" dir="2700000" algn="tl">
                    <a:srgbClr val="000000"/>
                  </a:outerShdw>
                </a:effectLst>
              </a:rPr>
              <a:t>ουροθηλιακά</a:t>
            </a:r>
            <a:r>
              <a:rPr lang="el-GR" sz="3200" b="1" dirty="0" smtClean="0">
                <a:solidFill>
                  <a:srgbClr val="FFFF00"/>
                </a:solidFill>
                <a:effectLst>
                  <a:outerShdw blurRad="38100" dist="38100" dir="2700000" algn="tl">
                    <a:srgbClr val="000000"/>
                  </a:outerShdw>
                </a:effectLst>
              </a:rPr>
              <a:t> καρκινώματα</a:t>
            </a:r>
            <a:br>
              <a:rPr lang="el-GR" sz="3200" b="1" dirty="0" smtClean="0">
                <a:solidFill>
                  <a:srgbClr val="FFFF00"/>
                </a:solidFill>
                <a:effectLst>
                  <a:outerShdw blurRad="38100" dist="38100" dir="2700000" algn="tl">
                    <a:srgbClr val="000000"/>
                  </a:outerShdw>
                </a:effectLst>
              </a:rPr>
            </a:br>
            <a:r>
              <a:rPr lang="el-GR" sz="3200" b="1" dirty="0" smtClean="0">
                <a:solidFill>
                  <a:srgbClr val="FFFF00"/>
                </a:solidFill>
                <a:effectLst>
                  <a:outerShdw blurRad="38100" dist="38100" dir="2700000" algn="tl">
                    <a:srgbClr val="000000"/>
                  </a:outerShdw>
                </a:effectLst>
              </a:rPr>
              <a:t>Γενετικά  </a:t>
            </a:r>
            <a:r>
              <a:rPr lang="el-GR" sz="3200" b="1" spc="600" dirty="0" smtClean="0">
                <a:solidFill>
                  <a:srgbClr val="FFFF00"/>
                </a:solidFill>
                <a:effectLst>
                  <a:outerShdw blurRad="38100" dist="38100" dir="2700000" algn="tl">
                    <a:srgbClr val="000000"/>
                  </a:outerShdw>
                </a:effectLst>
              </a:rPr>
              <a:t>ασταθής</a:t>
            </a:r>
            <a:r>
              <a:rPr lang="el-GR" sz="3200" b="1" dirty="0" smtClean="0">
                <a:solidFill>
                  <a:srgbClr val="FFFF00"/>
                </a:solidFill>
                <a:effectLst>
                  <a:outerShdw blurRad="38100" dist="38100" dir="2700000" algn="tl">
                    <a:srgbClr val="000000"/>
                  </a:outerShdw>
                </a:effectLst>
              </a:rPr>
              <a:t> κατηγορία</a:t>
            </a:r>
          </a:p>
        </p:txBody>
      </p:sp>
      <p:sp>
        <p:nvSpPr>
          <p:cNvPr id="72707" name="Rectangle 3"/>
          <p:cNvSpPr>
            <a:spLocks noGrp="1"/>
          </p:cNvSpPr>
          <p:nvPr>
            <p:ph type="body" idx="1"/>
          </p:nvPr>
        </p:nvSpPr>
        <p:spPr>
          <a:xfrm>
            <a:off x="-152400" y="1524000"/>
            <a:ext cx="4038600" cy="4905396"/>
          </a:xfrm>
        </p:spPr>
        <p:txBody>
          <a:bodyPr/>
          <a:lstStyle/>
          <a:p>
            <a:pPr marL="609600" indent="-609600">
              <a:lnSpc>
                <a:spcPct val="90000"/>
              </a:lnSpc>
              <a:buClr>
                <a:srgbClr val="FF3300"/>
              </a:buClr>
              <a:buFontTx/>
              <a:buAutoNum type="arabicPeriod"/>
            </a:pPr>
            <a:endParaRPr lang="el-GR" sz="2400" b="1" dirty="0" smtClean="0">
              <a:solidFill>
                <a:schemeClr val="bg1"/>
              </a:solidFill>
              <a:cs typeface="Arial" charset="0"/>
            </a:endParaRPr>
          </a:p>
          <a:p>
            <a:pPr marL="609600" indent="-609600">
              <a:lnSpc>
                <a:spcPct val="90000"/>
              </a:lnSpc>
              <a:buClr>
                <a:srgbClr val="FF3300"/>
              </a:buClr>
              <a:buFontTx/>
              <a:buNone/>
            </a:pPr>
            <a:r>
              <a:rPr lang="el-GR" sz="2400" b="1" dirty="0" smtClean="0">
                <a:solidFill>
                  <a:schemeClr val="bg1"/>
                </a:solidFill>
                <a:cs typeface="Arial" charset="0"/>
              </a:rPr>
              <a:t>   </a:t>
            </a:r>
            <a:r>
              <a:rPr lang="el-GR" sz="2400" b="1" dirty="0" smtClean="0">
                <a:solidFill>
                  <a:schemeClr val="tx2">
                    <a:lumMod val="75000"/>
                  </a:schemeClr>
                </a:solidFill>
                <a:cs typeface="Arial" charset="0"/>
              </a:rPr>
              <a:t> Μη διηθητικά, </a:t>
            </a:r>
            <a:r>
              <a:rPr lang="el-GR" sz="2400" b="1" dirty="0" err="1" smtClean="0">
                <a:solidFill>
                  <a:schemeClr val="tx2">
                    <a:lumMod val="75000"/>
                  </a:schemeClr>
                </a:solidFill>
                <a:cs typeface="Arial" charset="0"/>
              </a:rPr>
              <a:t>θηλώδη</a:t>
            </a:r>
            <a:r>
              <a:rPr lang="el-GR" sz="2400" b="1" dirty="0" smtClean="0">
                <a:solidFill>
                  <a:schemeClr val="tx2">
                    <a:lumMod val="75000"/>
                  </a:schemeClr>
                </a:solidFill>
                <a:cs typeface="Arial" charset="0"/>
              </a:rPr>
              <a:t> </a:t>
            </a:r>
            <a:r>
              <a:rPr lang="el-GR" sz="2400" b="1" dirty="0" err="1" smtClean="0">
                <a:solidFill>
                  <a:schemeClr val="tx2">
                    <a:lumMod val="75000"/>
                  </a:schemeClr>
                </a:solidFill>
                <a:cs typeface="Arial" charset="0"/>
              </a:rPr>
              <a:t>ουροθηλιακά</a:t>
            </a:r>
            <a:r>
              <a:rPr lang="el-GR" sz="2400" b="1" dirty="0" smtClean="0">
                <a:solidFill>
                  <a:schemeClr val="tx2">
                    <a:lumMod val="75000"/>
                  </a:schemeClr>
                </a:solidFill>
                <a:cs typeface="Arial" charset="0"/>
              </a:rPr>
              <a:t> καρκινώματα </a:t>
            </a:r>
            <a:r>
              <a:rPr lang="el-GR" sz="2400" b="1" u="sng" spc="300" dirty="0" smtClean="0">
                <a:solidFill>
                  <a:schemeClr val="tx2">
                    <a:lumMod val="75000"/>
                  </a:schemeClr>
                </a:solidFill>
                <a:effectLst>
                  <a:outerShdw blurRad="38100" dist="38100" dir="2700000" algn="tl">
                    <a:srgbClr val="000000">
                      <a:alpha val="43137"/>
                    </a:srgbClr>
                  </a:outerShdw>
                </a:effectLst>
                <a:cs typeface="Arial" charset="0"/>
              </a:rPr>
              <a:t>υψηλής </a:t>
            </a:r>
            <a:r>
              <a:rPr lang="el-GR" sz="2400" b="1" dirty="0" smtClean="0">
                <a:solidFill>
                  <a:schemeClr val="tx2">
                    <a:lumMod val="75000"/>
                  </a:schemeClr>
                </a:solidFill>
                <a:cs typeface="Arial" charset="0"/>
              </a:rPr>
              <a:t>κακοήθειας</a:t>
            </a:r>
            <a:r>
              <a:rPr lang="en-US" sz="2400" b="1" dirty="0" smtClean="0">
                <a:solidFill>
                  <a:schemeClr val="tx2">
                    <a:lumMod val="75000"/>
                  </a:schemeClr>
                </a:solidFill>
                <a:cs typeface="Arial" charset="0"/>
              </a:rPr>
              <a:t> </a:t>
            </a:r>
            <a:endParaRPr lang="el-GR" sz="2400" b="1" dirty="0" smtClean="0">
              <a:solidFill>
                <a:schemeClr val="tx2">
                  <a:lumMod val="75000"/>
                </a:schemeClr>
              </a:solidFill>
              <a:cs typeface="Arial" charset="0"/>
            </a:endParaRPr>
          </a:p>
          <a:p>
            <a:pPr marL="609600" indent="-609600">
              <a:lnSpc>
                <a:spcPct val="90000"/>
              </a:lnSpc>
              <a:buClr>
                <a:srgbClr val="FF3300"/>
              </a:buClr>
              <a:buFontTx/>
              <a:buAutoNum type="arabicPeriod"/>
            </a:pPr>
            <a:endParaRPr lang="el-GR" sz="2400" b="1" dirty="0" smtClean="0">
              <a:solidFill>
                <a:schemeClr val="tx2">
                  <a:lumMod val="75000"/>
                </a:schemeClr>
              </a:solidFill>
              <a:cs typeface="Arial" charset="0"/>
            </a:endParaRPr>
          </a:p>
          <a:p>
            <a:pPr marL="609600" indent="-609600">
              <a:lnSpc>
                <a:spcPct val="90000"/>
              </a:lnSpc>
              <a:buClr>
                <a:srgbClr val="FF3300"/>
              </a:buClr>
              <a:buFontTx/>
              <a:buAutoNum type="arabicPeriod"/>
            </a:pPr>
            <a:endParaRPr lang="el-GR" sz="2400" b="1" dirty="0" smtClean="0">
              <a:solidFill>
                <a:schemeClr val="tx2">
                  <a:lumMod val="75000"/>
                </a:schemeClr>
              </a:solidFill>
              <a:cs typeface="Arial" charset="0"/>
            </a:endParaRPr>
          </a:p>
          <a:p>
            <a:pPr marL="609600" indent="-609600">
              <a:lnSpc>
                <a:spcPct val="90000"/>
              </a:lnSpc>
              <a:buClr>
                <a:srgbClr val="FF3300"/>
              </a:buClr>
              <a:buFontTx/>
              <a:buAutoNum type="arabicPeriod"/>
            </a:pPr>
            <a:endParaRPr lang="el-GR" sz="2400" b="1" dirty="0" smtClean="0">
              <a:solidFill>
                <a:schemeClr val="tx2">
                  <a:lumMod val="75000"/>
                </a:schemeClr>
              </a:solidFill>
              <a:cs typeface="Arial" charset="0"/>
            </a:endParaRPr>
          </a:p>
          <a:p>
            <a:pPr marL="609600" indent="-609600">
              <a:lnSpc>
                <a:spcPct val="90000"/>
              </a:lnSpc>
              <a:buClr>
                <a:srgbClr val="FF3300"/>
              </a:buClr>
              <a:buFontTx/>
              <a:buAutoNum type="arabicPeriod"/>
            </a:pPr>
            <a:endParaRPr lang="el-GR" sz="2400" b="1" dirty="0" smtClean="0">
              <a:solidFill>
                <a:schemeClr val="tx2">
                  <a:lumMod val="75000"/>
                </a:schemeClr>
              </a:solidFill>
              <a:cs typeface="Arial" charset="0"/>
            </a:endParaRPr>
          </a:p>
          <a:p>
            <a:pPr marL="609600" indent="-609600">
              <a:lnSpc>
                <a:spcPct val="90000"/>
              </a:lnSpc>
              <a:buClr>
                <a:srgbClr val="FF3300"/>
              </a:buClr>
              <a:buFontTx/>
              <a:buNone/>
            </a:pPr>
            <a:r>
              <a:rPr lang="el-GR" sz="2400" b="1" dirty="0" smtClean="0">
                <a:solidFill>
                  <a:schemeClr val="tx2">
                    <a:lumMod val="75000"/>
                  </a:schemeClr>
                </a:solidFill>
                <a:cs typeface="Arial" charset="0"/>
              </a:rPr>
              <a:t>     </a:t>
            </a:r>
            <a:r>
              <a:rPr lang="el-GR" sz="2400" b="1" dirty="0" err="1" smtClean="0">
                <a:solidFill>
                  <a:schemeClr val="tx2">
                    <a:lumMod val="75000"/>
                  </a:schemeClr>
                </a:solidFill>
                <a:cs typeface="Arial" charset="0"/>
              </a:rPr>
              <a:t>Ουροθηλιακά</a:t>
            </a:r>
            <a:r>
              <a:rPr lang="el-GR" sz="2400" b="1" dirty="0" smtClean="0">
                <a:solidFill>
                  <a:schemeClr val="tx2">
                    <a:lumMod val="75000"/>
                  </a:schemeClr>
                </a:solidFill>
                <a:cs typeface="Arial" charset="0"/>
              </a:rPr>
              <a:t> </a:t>
            </a:r>
            <a:r>
              <a:rPr lang="en-US" sz="2400" b="1" dirty="0" smtClean="0">
                <a:solidFill>
                  <a:schemeClr val="tx2">
                    <a:lumMod val="75000"/>
                  </a:schemeClr>
                </a:solidFill>
                <a:cs typeface="Arial" charset="0"/>
              </a:rPr>
              <a:t>in situ</a:t>
            </a:r>
            <a:endParaRPr lang="el-GR" sz="2400" b="1" dirty="0" smtClean="0">
              <a:solidFill>
                <a:schemeClr val="tx2">
                  <a:lumMod val="75000"/>
                </a:schemeClr>
              </a:solidFill>
              <a:cs typeface="Arial" charset="0"/>
            </a:endParaRPr>
          </a:p>
          <a:p>
            <a:pPr marL="609600" indent="-609600">
              <a:lnSpc>
                <a:spcPct val="90000"/>
              </a:lnSpc>
              <a:buClr>
                <a:srgbClr val="FF3300"/>
              </a:buClr>
              <a:buFontTx/>
              <a:buNone/>
            </a:pPr>
            <a:r>
              <a:rPr lang="el-GR" sz="2400" b="1" dirty="0" smtClean="0">
                <a:solidFill>
                  <a:schemeClr val="tx2">
                    <a:lumMod val="75000"/>
                  </a:schemeClr>
                </a:solidFill>
                <a:cs typeface="Arial" charset="0"/>
              </a:rPr>
              <a:t>       </a:t>
            </a:r>
            <a:r>
              <a:rPr lang="en-US" sz="2400" b="1" dirty="0" smtClean="0">
                <a:solidFill>
                  <a:schemeClr val="tx2">
                    <a:lumMod val="75000"/>
                  </a:schemeClr>
                </a:solidFill>
                <a:cs typeface="Arial" charset="0"/>
              </a:rPr>
              <a:t> </a:t>
            </a:r>
            <a:r>
              <a:rPr lang="el-GR" sz="2400" b="1" dirty="0" smtClean="0">
                <a:solidFill>
                  <a:schemeClr val="tx2">
                    <a:lumMod val="75000"/>
                  </a:schemeClr>
                </a:solidFill>
                <a:cs typeface="Arial" charset="0"/>
              </a:rPr>
              <a:t> καρκινώματα</a:t>
            </a:r>
          </a:p>
        </p:txBody>
      </p:sp>
      <p:pic>
        <p:nvPicPr>
          <p:cNvPr id="72708" name="Picture 4" descr="σάρωση0018"/>
          <p:cNvPicPr>
            <a:picLocks noChangeAspect="1" noChangeArrowheads="1"/>
          </p:cNvPicPr>
          <p:nvPr/>
        </p:nvPicPr>
        <p:blipFill>
          <a:blip r:embed="rId3" cstate="print"/>
          <a:srcRect/>
          <a:stretch>
            <a:fillRect/>
          </a:stretch>
        </p:blipFill>
        <p:spPr bwMode="auto">
          <a:xfrm>
            <a:off x="3886200" y="1371600"/>
            <a:ext cx="5105400" cy="2743200"/>
          </a:xfrm>
          <a:prstGeom prst="rect">
            <a:avLst/>
          </a:prstGeom>
          <a:noFill/>
          <a:ln w="9525">
            <a:noFill/>
            <a:miter lim="800000"/>
            <a:headEnd/>
            <a:tailEnd/>
          </a:ln>
        </p:spPr>
      </p:pic>
      <p:pic>
        <p:nvPicPr>
          <p:cNvPr id="72709" name="Picture 5" descr="σάρωση0020"/>
          <p:cNvPicPr>
            <a:picLocks noChangeAspect="1" noChangeArrowheads="1"/>
          </p:cNvPicPr>
          <p:nvPr/>
        </p:nvPicPr>
        <p:blipFill>
          <a:blip r:embed="rId4" cstate="print"/>
          <a:srcRect/>
          <a:stretch>
            <a:fillRect/>
          </a:stretch>
        </p:blipFill>
        <p:spPr bwMode="auto">
          <a:xfrm>
            <a:off x="4724400" y="4191000"/>
            <a:ext cx="3255963" cy="266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p:cNvSpPr>
          <p:nvPr>
            <p:ph type="title"/>
          </p:nvPr>
        </p:nvSpPr>
        <p:spPr>
          <a:xfrm>
            <a:off x="-152400" y="0"/>
            <a:ext cx="9448800" cy="1143000"/>
          </a:xfrm>
          <a:gradFill rotWithShape="1">
            <a:gsLst>
              <a:gs pos="0">
                <a:srgbClr val="0099FF"/>
              </a:gs>
              <a:gs pos="100000">
                <a:srgbClr val="00FFFF"/>
              </a:gs>
            </a:gsLst>
            <a:lin ang="5400000" scaled="1"/>
          </a:gradFill>
          <a:ln w="50800">
            <a:solidFill>
              <a:srgbClr val="FF3300"/>
            </a:solidFill>
          </a:ln>
        </p:spPr>
        <p:txBody>
          <a:bodyPr/>
          <a:lstStyle/>
          <a:p>
            <a:pPr>
              <a:defRPr/>
            </a:pPr>
            <a:r>
              <a:rPr lang="el-GR" sz="3200" b="1" dirty="0" smtClean="0">
                <a:solidFill>
                  <a:srgbClr val="FFFF00"/>
                </a:solidFill>
                <a:effectLst>
                  <a:outerShdw blurRad="38100" dist="38100" dir="2700000" algn="tl">
                    <a:srgbClr val="000000"/>
                  </a:outerShdw>
                </a:effectLst>
              </a:rPr>
              <a:t>Β. </a:t>
            </a:r>
            <a:r>
              <a:rPr lang="el-GR" sz="3200" b="1" spc="300" dirty="0" smtClean="0">
                <a:solidFill>
                  <a:srgbClr val="FFFF00"/>
                </a:solidFill>
                <a:effectLst>
                  <a:outerShdw blurRad="38100" dist="38100" dir="2700000" algn="tl">
                    <a:srgbClr val="000000"/>
                  </a:outerShdw>
                </a:effectLst>
              </a:rPr>
              <a:t>Διηθητικά </a:t>
            </a:r>
            <a:r>
              <a:rPr lang="el-GR" sz="3200" b="1" dirty="0" err="1" smtClean="0">
                <a:solidFill>
                  <a:srgbClr val="FFFF00"/>
                </a:solidFill>
                <a:effectLst>
                  <a:outerShdw blurRad="38100" dist="38100" dir="2700000" algn="tl">
                    <a:srgbClr val="000000"/>
                  </a:outerShdw>
                </a:effectLst>
              </a:rPr>
              <a:t>ουροθηλιακά</a:t>
            </a:r>
            <a:r>
              <a:rPr lang="el-GR" sz="3200" b="1" dirty="0" smtClean="0">
                <a:solidFill>
                  <a:srgbClr val="FFFF00"/>
                </a:solidFill>
                <a:effectLst>
                  <a:outerShdw blurRad="38100" dist="38100" dir="2700000" algn="tl">
                    <a:srgbClr val="000000"/>
                  </a:outerShdw>
                </a:effectLst>
              </a:rPr>
              <a:t> καρκινώματα</a:t>
            </a:r>
            <a:br>
              <a:rPr lang="el-GR" sz="3200" b="1" dirty="0" smtClean="0">
                <a:solidFill>
                  <a:srgbClr val="FFFF00"/>
                </a:solidFill>
                <a:effectLst>
                  <a:outerShdw blurRad="38100" dist="38100" dir="2700000" algn="tl">
                    <a:srgbClr val="000000"/>
                  </a:outerShdw>
                </a:effectLst>
              </a:rPr>
            </a:br>
            <a:r>
              <a:rPr lang="el-GR" sz="3200" b="1" dirty="0" smtClean="0">
                <a:solidFill>
                  <a:srgbClr val="FFFF00"/>
                </a:solidFill>
                <a:effectLst>
                  <a:outerShdw blurRad="38100" dist="38100" dir="2700000" algn="tl">
                    <a:srgbClr val="000000"/>
                  </a:outerShdw>
                </a:effectLst>
              </a:rPr>
              <a:t>Γενετικά </a:t>
            </a:r>
            <a:r>
              <a:rPr lang="el-GR" sz="3200" b="1" dirty="0" smtClean="0">
                <a:solidFill>
                  <a:srgbClr val="FFFF00"/>
                </a:solidFill>
                <a:effectLst>
                  <a:outerShdw blurRad="38100" dist="38100" dir="2700000" algn="tl">
                    <a:srgbClr val="000000"/>
                  </a:outerShdw>
                </a:effectLst>
              </a:rPr>
              <a:t> </a:t>
            </a:r>
            <a:r>
              <a:rPr lang="el-GR" sz="3200" b="1" spc="600" dirty="0" smtClean="0">
                <a:solidFill>
                  <a:srgbClr val="FFFF00"/>
                </a:solidFill>
                <a:effectLst>
                  <a:outerShdw blurRad="38100" dist="38100" dir="2700000" algn="tl">
                    <a:srgbClr val="000000"/>
                  </a:outerShdw>
                </a:effectLst>
              </a:rPr>
              <a:t>ασταθής</a:t>
            </a:r>
            <a:r>
              <a:rPr lang="el-GR" sz="3200" b="1" dirty="0" smtClean="0">
                <a:solidFill>
                  <a:srgbClr val="FFFF00"/>
                </a:solidFill>
                <a:effectLst>
                  <a:outerShdw blurRad="38100" dist="38100" dir="2700000" algn="tl">
                    <a:srgbClr val="000000"/>
                  </a:outerShdw>
                </a:effectLst>
              </a:rPr>
              <a:t> </a:t>
            </a:r>
            <a:r>
              <a:rPr lang="el-GR" sz="3200" b="1" dirty="0" smtClean="0">
                <a:solidFill>
                  <a:srgbClr val="FFFF00"/>
                </a:solidFill>
                <a:effectLst>
                  <a:outerShdw blurRad="38100" dist="38100" dir="2700000" algn="tl">
                    <a:srgbClr val="000000"/>
                  </a:outerShdw>
                </a:effectLst>
              </a:rPr>
              <a:t>κατηγορία</a:t>
            </a:r>
          </a:p>
        </p:txBody>
      </p:sp>
      <p:sp>
        <p:nvSpPr>
          <p:cNvPr id="73731" name="Rectangle 3"/>
          <p:cNvSpPr>
            <a:spLocks noGrp="1"/>
          </p:cNvSpPr>
          <p:nvPr>
            <p:ph type="body" idx="1"/>
          </p:nvPr>
        </p:nvSpPr>
        <p:spPr>
          <a:xfrm>
            <a:off x="0" y="1371600"/>
            <a:ext cx="8763000" cy="4525963"/>
          </a:xfrm>
        </p:spPr>
        <p:txBody>
          <a:bodyPr/>
          <a:lstStyle/>
          <a:p>
            <a:pPr>
              <a:buFont typeface="Arial" charset="0"/>
              <a:buNone/>
            </a:pPr>
            <a:r>
              <a:rPr lang="el-GR" sz="4000" b="1" dirty="0" smtClean="0">
                <a:solidFill>
                  <a:schemeClr val="tx2">
                    <a:lumMod val="50000"/>
                  </a:schemeClr>
                </a:solidFill>
                <a:cs typeface="Arial" charset="0"/>
              </a:rPr>
              <a:t>  →</a:t>
            </a:r>
            <a:r>
              <a:rPr lang="el-GR" sz="4000" b="1" dirty="0" smtClean="0">
                <a:solidFill>
                  <a:srgbClr val="FF3300"/>
                </a:solidFill>
                <a:cs typeface="Arial" charset="0"/>
              </a:rPr>
              <a:t> </a:t>
            </a:r>
            <a:r>
              <a:rPr lang="el-GR" b="1" dirty="0" smtClean="0">
                <a:solidFill>
                  <a:schemeClr val="tx2">
                    <a:lumMod val="75000"/>
                  </a:schemeClr>
                </a:solidFill>
                <a:cs typeface="Arial" charset="0"/>
              </a:rPr>
              <a:t>Τα </a:t>
            </a:r>
            <a:r>
              <a:rPr lang="en-US" b="1" dirty="0" smtClean="0">
                <a:solidFill>
                  <a:schemeClr val="tx2">
                    <a:lumMod val="75000"/>
                  </a:schemeClr>
                </a:solidFill>
                <a:effectLst>
                  <a:outerShdw blurRad="38100" dist="38100" dir="2700000" algn="tl">
                    <a:srgbClr val="000000">
                      <a:alpha val="43137"/>
                    </a:srgbClr>
                  </a:outerShdw>
                </a:effectLst>
                <a:cs typeface="Arial" charset="0"/>
              </a:rPr>
              <a:t>T1</a:t>
            </a:r>
            <a:r>
              <a:rPr lang="el-GR" b="1" dirty="0" smtClean="0">
                <a:solidFill>
                  <a:schemeClr val="tx2">
                    <a:lumMod val="75000"/>
                  </a:schemeClr>
                </a:solidFill>
                <a:cs typeface="Arial" charset="0"/>
              </a:rPr>
              <a:t> </a:t>
            </a:r>
            <a:r>
              <a:rPr lang="el-GR" b="1" dirty="0" err="1" smtClean="0">
                <a:solidFill>
                  <a:schemeClr val="tx2">
                    <a:lumMod val="75000"/>
                  </a:schemeClr>
                </a:solidFill>
                <a:cs typeface="Arial" charset="0"/>
              </a:rPr>
              <a:t>θηλώδη</a:t>
            </a:r>
            <a:r>
              <a:rPr lang="el-GR" b="1" dirty="0" smtClean="0">
                <a:solidFill>
                  <a:schemeClr val="tx2">
                    <a:lumMod val="75000"/>
                  </a:schemeClr>
                </a:solidFill>
                <a:cs typeface="Arial" charset="0"/>
              </a:rPr>
              <a:t> καρκινώματα  (συνήθως υψηλής κακοήθειας) </a:t>
            </a:r>
          </a:p>
        </p:txBody>
      </p:sp>
      <p:sp>
        <p:nvSpPr>
          <p:cNvPr id="5" name="4 - Ορθογώνιο"/>
          <p:cNvSpPr/>
          <p:nvPr/>
        </p:nvSpPr>
        <p:spPr>
          <a:xfrm>
            <a:off x="179512" y="3284984"/>
            <a:ext cx="8784976" cy="2062103"/>
          </a:xfrm>
          <a:prstGeom prst="rect">
            <a:avLst/>
          </a:prstGeom>
        </p:spPr>
        <p:txBody>
          <a:bodyPr wrap="square">
            <a:spAutoFit/>
          </a:bodyPr>
          <a:lstStyle/>
          <a:p>
            <a:pPr>
              <a:buFont typeface="Arial" charset="0"/>
              <a:buNone/>
            </a:pPr>
            <a:r>
              <a:rPr lang="el-GR" sz="3200" b="1" dirty="0" smtClean="0">
                <a:solidFill>
                  <a:schemeClr val="tx2">
                    <a:lumMod val="75000"/>
                  </a:schemeClr>
                </a:solidFill>
                <a:cs typeface="Arial" charset="0"/>
              </a:rPr>
              <a:t>→</a:t>
            </a:r>
            <a:r>
              <a:rPr lang="el-GR" sz="3200" b="1" dirty="0" smtClean="0">
                <a:solidFill>
                  <a:schemeClr val="bg1"/>
                </a:solidFill>
                <a:cs typeface="Arial" charset="0"/>
              </a:rPr>
              <a:t> </a:t>
            </a:r>
            <a:r>
              <a:rPr lang="el-GR" sz="3200" b="1" dirty="0" smtClean="0">
                <a:solidFill>
                  <a:schemeClr val="tx2">
                    <a:lumMod val="75000"/>
                  </a:schemeClr>
                </a:solidFill>
                <a:cs typeface="Arial" charset="0"/>
              </a:rPr>
              <a:t>Τα περισσότερα </a:t>
            </a:r>
            <a:r>
              <a:rPr lang="en-US" sz="3200" b="1" dirty="0" smtClean="0">
                <a:solidFill>
                  <a:schemeClr val="tx2">
                    <a:lumMod val="75000"/>
                  </a:schemeClr>
                </a:solidFill>
                <a:effectLst>
                  <a:outerShdw blurRad="38100" dist="38100" dir="2700000" algn="tl">
                    <a:srgbClr val="000000">
                      <a:alpha val="43137"/>
                    </a:srgbClr>
                  </a:outerShdw>
                </a:effectLst>
                <a:cs typeface="Arial" charset="0"/>
              </a:rPr>
              <a:t>T2-T4</a:t>
            </a:r>
            <a:r>
              <a:rPr lang="en-US" sz="3200" b="1" dirty="0" smtClean="0">
                <a:solidFill>
                  <a:schemeClr val="tx2">
                    <a:lumMod val="75000"/>
                  </a:schemeClr>
                </a:solidFill>
                <a:cs typeface="Arial" charset="0"/>
              </a:rPr>
              <a:t> </a:t>
            </a:r>
            <a:r>
              <a:rPr lang="el-GR" sz="3200" b="1" dirty="0" smtClean="0">
                <a:solidFill>
                  <a:schemeClr val="tx2">
                    <a:lumMod val="75000"/>
                  </a:schemeClr>
                </a:solidFill>
                <a:cs typeface="Arial" charset="0"/>
              </a:rPr>
              <a:t>που είναι συνήθως </a:t>
            </a:r>
            <a:r>
              <a:rPr lang="el-GR" sz="3200" b="1" u="sng" dirty="0" smtClean="0">
                <a:solidFill>
                  <a:schemeClr val="tx2">
                    <a:lumMod val="75000"/>
                  </a:schemeClr>
                </a:solidFill>
                <a:cs typeface="Arial" charset="0"/>
              </a:rPr>
              <a:t>μη</a:t>
            </a:r>
            <a:r>
              <a:rPr lang="el-GR" sz="3200" b="1" dirty="0" smtClean="0">
                <a:solidFill>
                  <a:schemeClr val="tx2">
                    <a:lumMod val="75000"/>
                  </a:schemeClr>
                </a:solidFill>
                <a:cs typeface="Arial" charset="0"/>
              </a:rPr>
              <a:t> </a:t>
            </a:r>
            <a:r>
              <a:rPr lang="el-GR" sz="3200" b="1" dirty="0" err="1" smtClean="0">
                <a:solidFill>
                  <a:schemeClr val="tx2">
                    <a:lumMod val="75000"/>
                  </a:schemeClr>
                </a:solidFill>
                <a:cs typeface="Arial" charset="0"/>
              </a:rPr>
              <a:t>θηλώδη</a:t>
            </a:r>
            <a:r>
              <a:rPr lang="el-GR" sz="3200" b="1" dirty="0" smtClean="0">
                <a:solidFill>
                  <a:schemeClr val="tx2">
                    <a:lumMod val="75000"/>
                  </a:schemeClr>
                </a:solidFill>
                <a:cs typeface="Arial" charset="0"/>
              </a:rPr>
              <a:t>  και  υψηλού βαθμού κακοήθειας. Συχνά </a:t>
            </a:r>
            <a:r>
              <a:rPr lang="el-GR" sz="3200" b="1" dirty="0" smtClean="0">
                <a:solidFill>
                  <a:schemeClr val="tx2">
                    <a:lumMod val="75000"/>
                  </a:schemeClr>
                </a:solidFill>
                <a:effectLst>
                  <a:outerShdw blurRad="38100" dist="38100" dir="2700000" algn="tl">
                    <a:srgbClr val="000000">
                      <a:alpha val="43137"/>
                    </a:srgbClr>
                  </a:outerShdw>
                </a:effectLst>
                <a:cs typeface="Arial" charset="0"/>
              </a:rPr>
              <a:t>συν</a:t>
            </a:r>
            <a:r>
              <a:rPr lang="el-GR" sz="3200" b="1" dirty="0" smtClean="0">
                <a:solidFill>
                  <a:schemeClr val="tx2">
                    <a:lumMod val="75000"/>
                  </a:schemeClr>
                </a:solidFill>
                <a:cs typeface="Arial" charset="0"/>
              </a:rPr>
              <a:t>υπάρχει ακανθώδης (πλακώδης) ή αδενική διαφοροποίηση ή </a:t>
            </a:r>
            <a:r>
              <a:rPr lang="en-US" sz="3200" b="1" dirty="0" smtClean="0">
                <a:solidFill>
                  <a:schemeClr val="tx2">
                    <a:lumMod val="75000"/>
                  </a:schemeClr>
                </a:solidFill>
                <a:cs typeface="Arial" charset="0"/>
              </a:rPr>
              <a:t>in situ </a:t>
            </a:r>
            <a:r>
              <a:rPr lang="el-GR" sz="3200" b="1" dirty="0" smtClean="0">
                <a:solidFill>
                  <a:schemeClr val="tx2">
                    <a:lumMod val="75000"/>
                  </a:schemeClr>
                </a:solidFill>
                <a:cs typeface="Arial" charset="0"/>
              </a:rPr>
              <a:t>καρκίνωμα.</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l-GR" dirty="0" smtClean="0">
                <a:solidFill>
                  <a:schemeClr val="tx2">
                    <a:lumMod val="75000"/>
                  </a:schemeClr>
                </a:solidFill>
              </a:rPr>
              <a:t>Υπολείμματα </a:t>
            </a:r>
            <a:r>
              <a:rPr lang="el-GR" dirty="0" err="1" smtClean="0">
                <a:solidFill>
                  <a:schemeClr val="tx2">
                    <a:lumMod val="75000"/>
                  </a:schemeClr>
                </a:solidFill>
              </a:rPr>
              <a:t>ουραχού</a:t>
            </a:r>
            <a:endParaRPr lang="el-GR" dirty="0" smtClean="0">
              <a:solidFill>
                <a:schemeClr val="tx2">
                  <a:lumMod val="75000"/>
                </a:schemeClr>
              </a:solidFill>
            </a:endParaRPr>
          </a:p>
        </p:txBody>
      </p:sp>
      <p:pic>
        <p:nvPicPr>
          <p:cNvPr id="15363" name="Picture 3" descr="1,7 Bladder_UrachalRemnant1"/>
          <p:cNvPicPr>
            <a:picLocks noChangeAspect="1" noChangeArrowheads="1"/>
          </p:cNvPicPr>
          <p:nvPr/>
        </p:nvPicPr>
        <p:blipFill>
          <a:blip r:embed="rId2" cstate="print"/>
          <a:srcRect t="3749"/>
          <a:stretch>
            <a:fillRect/>
          </a:stretch>
        </p:blipFill>
        <p:spPr bwMode="auto">
          <a:xfrm>
            <a:off x="611188" y="1268413"/>
            <a:ext cx="7993062" cy="52562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p:cNvSpPr>
          <p:nvPr>
            <p:ph type="title"/>
          </p:nvPr>
        </p:nvSpPr>
        <p:spPr>
          <a:xfrm>
            <a:off x="-252413" y="0"/>
            <a:ext cx="9601201" cy="692150"/>
          </a:xfrm>
          <a:gradFill rotWithShape="1">
            <a:gsLst>
              <a:gs pos="0">
                <a:srgbClr val="0099FF"/>
              </a:gs>
              <a:gs pos="100000">
                <a:srgbClr val="00FFFF"/>
              </a:gs>
            </a:gsLst>
            <a:lin ang="5400000" scaled="1"/>
          </a:gradFill>
          <a:ln w="50800">
            <a:solidFill>
              <a:srgbClr val="FF3300"/>
            </a:solidFill>
          </a:ln>
        </p:spPr>
        <p:txBody>
          <a:bodyPr>
            <a:normAutofit fontScale="90000"/>
          </a:bodyPr>
          <a:lstStyle/>
          <a:p>
            <a:pPr>
              <a:defRPr/>
            </a:pPr>
            <a:r>
              <a:rPr lang="el-GR" sz="4000" b="1" smtClean="0">
                <a:solidFill>
                  <a:srgbClr val="FFFF00"/>
                </a:solidFill>
                <a:effectLst>
                  <a:outerShdw blurRad="38100" dist="38100" dir="2700000" algn="tl">
                    <a:srgbClr val="000000"/>
                  </a:outerShdw>
                </a:effectLst>
              </a:rPr>
              <a:t>Γενετικά Ασταθής Κατηγορία</a:t>
            </a:r>
          </a:p>
        </p:txBody>
      </p:sp>
      <p:sp>
        <p:nvSpPr>
          <p:cNvPr id="80899" name="Rectangle 3"/>
          <p:cNvSpPr>
            <a:spLocks noGrp="1"/>
          </p:cNvSpPr>
          <p:nvPr>
            <p:ph type="body" idx="1"/>
          </p:nvPr>
        </p:nvSpPr>
        <p:spPr>
          <a:xfrm>
            <a:off x="0" y="1700213"/>
            <a:ext cx="3810000" cy="6021387"/>
          </a:xfrm>
        </p:spPr>
        <p:txBody>
          <a:bodyPr/>
          <a:lstStyle/>
          <a:p>
            <a:pPr>
              <a:lnSpc>
                <a:spcPct val="80000"/>
              </a:lnSpc>
              <a:buClr>
                <a:srgbClr val="FF3300"/>
              </a:buClr>
              <a:buSzPct val="120000"/>
            </a:pPr>
            <a:r>
              <a:rPr lang="el-GR" sz="2400" b="1" dirty="0" smtClean="0">
                <a:solidFill>
                  <a:schemeClr val="tx2">
                    <a:lumMod val="75000"/>
                  </a:schemeClr>
                </a:solidFill>
              </a:rPr>
              <a:t>Οι μεταλλάξεις του </a:t>
            </a:r>
            <a:r>
              <a:rPr lang="en-US" sz="2400" b="1" i="1" dirty="0" smtClean="0">
                <a:solidFill>
                  <a:schemeClr val="tx2">
                    <a:lumMod val="75000"/>
                  </a:schemeClr>
                </a:solidFill>
              </a:rPr>
              <a:t>p</a:t>
            </a:r>
            <a:r>
              <a:rPr lang="el-GR" sz="2400" b="1" i="1" dirty="0" smtClean="0">
                <a:solidFill>
                  <a:schemeClr val="tx2">
                    <a:lumMod val="75000"/>
                  </a:schemeClr>
                </a:solidFill>
              </a:rPr>
              <a:t>53</a:t>
            </a:r>
            <a:r>
              <a:rPr lang="el-GR" sz="2400" b="1" dirty="0" smtClean="0">
                <a:solidFill>
                  <a:schemeClr val="tx2">
                    <a:lumMod val="75000"/>
                  </a:schemeClr>
                </a:solidFill>
              </a:rPr>
              <a:t> συμβαίνουν κυρίως κατά την ανάπτυξη του </a:t>
            </a:r>
            <a:r>
              <a:rPr lang="en-US" sz="2400" b="1" dirty="0" smtClean="0">
                <a:solidFill>
                  <a:schemeClr val="tx2">
                    <a:lumMod val="75000"/>
                  </a:schemeClr>
                </a:solidFill>
              </a:rPr>
              <a:t>CIS</a:t>
            </a:r>
            <a:r>
              <a:rPr lang="el-GR" sz="2400" b="1" dirty="0" smtClean="0">
                <a:solidFill>
                  <a:schemeClr val="tx2">
                    <a:lumMod val="75000"/>
                  </a:schemeClr>
                </a:solidFill>
              </a:rPr>
              <a:t> και των </a:t>
            </a:r>
            <a:r>
              <a:rPr lang="el-GR" sz="2400" b="1" dirty="0" err="1" smtClean="0">
                <a:solidFill>
                  <a:schemeClr val="tx2">
                    <a:lumMod val="75000"/>
                  </a:schemeClr>
                </a:solidFill>
              </a:rPr>
              <a:t>δυσπλαστικών</a:t>
            </a:r>
            <a:r>
              <a:rPr lang="el-GR" sz="2400" b="1" dirty="0" smtClean="0">
                <a:solidFill>
                  <a:schemeClr val="tx2">
                    <a:lumMod val="75000"/>
                  </a:schemeClr>
                </a:solidFill>
              </a:rPr>
              <a:t> </a:t>
            </a:r>
            <a:r>
              <a:rPr lang="el-GR" sz="2400" b="1" dirty="0" smtClean="0">
                <a:solidFill>
                  <a:schemeClr val="tx2">
                    <a:lumMod val="75000"/>
                  </a:schemeClr>
                </a:solidFill>
              </a:rPr>
              <a:t>αλλοιώσεων.</a:t>
            </a:r>
            <a:endParaRPr lang="el-GR" sz="2400" b="1" dirty="0" smtClean="0">
              <a:solidFill>
                <a:schemeClr val="tx2">
                  <a:lumMod val="75000"/>
                </a:schemeClr>
              </a:solidFill>
            </a:endParaRPr>
          </a:p>
          <a:p>
            <a:pPr>
              <a:lnSpc>
                <a:spcPct val="80000"/>
              </a:lnSpc>
              <a:buClr>
                <a:srgbClr val="FF3300"/>
              </a:buClr>
              <a:buSzPct val="120000"/>
            </a:pPr>
            <a:r>
              <a:rPr lang="el-GR" sz="2400" b="1" dirty="0" smtClean="0">
                <a:solidFill>
                  <a:schemeClr val="tx2">
                    <a:lumMod val="75000"/>
                  </a:schemeClr>
                </a:solidFill>
              </a:rPr>
              <a:t>Η απώλεια της </a:t>
            </a:r>
            <a:r>
              <a:rPr lang="el-GR" sz="2400" b="1" dirty="0" err="1" smtClean="0">
                <a:solidFill>
                  <a:schemeClr val="tx2">
                    <a:lumMod val="75000"/>
                  </a:schemeClr>
                </a:solidFill>
              </a:rPr>
              <a:t>ετεροζυγίας</a:t>
            </a:r>
            <a:r>
              <a:rPr lang="el-GR" sz="2400" b="1" dirty="0" smtClean="0">
                <a:solidFill>
                  <a:schemeClr val="tx2">
                    <a:lumMod val="75000"/>
                  </a:schemeClr>
                </a:solidFill>
              </a:rPr>
              <a:t> (</a:t>
            </a:r>
            <a:r>
              <a:rPr lang="en-US" sz="2400" b="1" dirty="0" smtClean="0">
                <a:solidFill>
                  <a:schemeClr val="tx2">
                    <a:lumMod val="75000"/>
                  </a:schemeClr>
                </a:solidFill>
              </a:rPr>
              <a:t>LOH</a:t>
            </a:r>
            <a:r>
              <a:rPr lang="el-GR" sz="2400" b="1" dirty="0" smtClean="0">
                <a:solidFill>
                  <a:schemeClr val="tx2">
                    <a:lumMod val="75000"/>
                  </a:schemeClr>
                </a:solidFill>
              </a:rPr>
              <a:t>) του χρωμοσώματος 9 αποτελεί όψιμο </a:t>
            </a:r>
            <a:r>
              <a:rPr lang="el-GR" sz="2400" b="1" dirty="0" smtClean="0">
                <a:solidFill>
                  <a:schemeClr val="tx2">
                    <a:lumMod val="75000"/>
                  </a:schemeClr>
                </a:solidFill>
              </a:rPr>
              <a:t>γεγονός.</a:t>
            </a:r>
            <a:endParaRPr lang="el-GR" sz="2400" b="1" dirty="0" smtClean="0">
              <a:solidFill>
                <a:schemeClr val="tx2">
                  <a:lumMod val="75000"/>
                </a:schemeClr>
              </a:solidFill>
            </a:endParaRPr>
          </a:p>
          <a:p>
            <a:pPr>
              <a:lnSpc>
                <a:spcPct val="80000"/>
              </a:lnSpc>
              <a:buClr>
                <a:srgbClr val="FF3300"/>
              </a:buClr>
              <a:buSzPct val="120000"/>
            </a:pPr>
            <a:r>
              <a:rPr lang="el-GR" sz="2400" b="1" dirty="0" smtClean="0">
                <a:solidFill>
                  <a:schemeClr val="tx2">
                    <a:lumMod val="75000"/>
                  </a:schemeClr>
                </a:solidFill>
              </a:rPr>
              <a:t>Η αλληλουχία των γεγονότων αυτών μπορεί να </a:t>
            </a:r>
            <a:r>
              <a:rPr lang="el-GR" sz="2400" b="1" dirty="0" smtClean="0">
                <a:solidFill>
                  <a:schemeClr val="tx2">
                    <a:lumMod val="75000"/>
                  </a:schemeClr>
                </a:solidFill>
              </a:rPr>
              <a:t>ετεροχρονισμένη να αφορά</a:t>
            </a:r>
            <a:r>
              <a:rPr lang="el-GR" sz="2400" b="1" dirty="0" smtClean="0">
                <a:solidFill>
                  <a:schemeClr val="tx2">
                    <a:lumMod val="75000"/>
                  </a:schemeClr>
                </a:solidFill>
              </a:rPr>
              <a:t> </a:t>
            </a:r>
            <a:r>
              <a:rPr lang="el-GR" sz="2400" b="1" dirty="0" smtClean="0">
                <a:solidFill>
                  <a:schemeClr val="tx2">
                    <a:lumMod val="75000"/>
                  </a:schemeClr>
                </a:solidFill>
              </a:rPr>
              <a:t>στα διηθητικά </a:t>
            </a:r>
            <a:r>
              <a:rPr lang="el-GR" sz="2400" b="1" dirty="0" smtClean="0">
                <a:solidFill>
                  <a:schemeClr val="tx2">
                    <a:lumMod val="75000"/>
                  </a:schemeClr>
                </a:solidFill>
              </a:rPr>
              <a:t>καρκινώματα</a:t>
            </a:r>
            <a:r>
              <a:rPr lang="el-GR" sz="2400" b="1" dirty="0" smtClean="0">
                <a:solidFill>
                  <a:schemeClr val="tx2">
                    <a:lumMod val="75000"/>
                  </a:schemeClr>
                </a:solidFill>
                <a:cs typeface="Arial" charset="0"/>
              </a:rPr>
              <a:t> </a:t>
            </a:r>
            <a:r>
              <a:rPr lang="el-GR" sz="2400" b="1" dirty="0" smtClean="0">
                <a:solidFill>
                  <a:schemeClr val="tx2">
                    <a:lumMod val="75000"/>
                  </a:schemeClr>
                </a:solidFill>
                <a:cs typeface="Arial" charset="0"/>
              </a:rPr>
              <a:t>που προκύπτουν μέσω </a:t>
            </a:r>
            <a:r>
              <a:rPr lang="el-GR" sz="2400" b="1" dirty="0" smtClean="0">
                <a:solidFill>
                  <a:schemeClr val="tx2">
                    <a:lumMod val="75000"/>
                  </a:schemeClr>
                </a:solidFill>
                <a:cs typeface="Arial" charset="0"/>
              </a:rPr>
              <a:t>προηγούμενης </a:t>
            </a:r>
            <a:r>
              <a:rPr lang="el-GR" sz="2400" b="1" dirty="0" err="1" smtClean="0">
                <a:solidFill>
                  <a:schemeClr val="tx2">
                    <a:lumMod val="75000"/>
                  </a:schemeClr>
                </a:solidFill>
                <a:cs typeface="Arial" charset="0"/>
              </a:rPr>
              <a:t>θηλώδους</a:t>
            </a:r>
            <a:r>
              <a:rPr lang="el-GR" sz="2400" b="1" dirty="0" smtClean="0">
                <a:solidFill>
                  <a:schemeClr val="tx2">
                    <a:lumMod val="75000"/>
                  </a:schemeClr>
                </a:solidFill>
                <a:cs typeface="Arial" charset="0"/>
              </a:rPr>
              <a:t> διαδικασίας. </a:t>
            </a:r>
            <a:endParaRPr lang="el-GR" sz="2400" b="1" dirty="0" smtClean="0">
              <a:solidFill>
                <a:schemeClr val="tx2">
                  <a:lumMod val="75000"/>
                </a:schemeClr>
              </a:solidFill>
              <a:cs typeface="Arial" charset="0"/>
            </a:endParaRPr>
          </a:p>
        </p:txBody>
      </p:sp>
      <p:pic>
        <p:nvPicPr>
          <p:cNvPr id="80900" name="Picture 4" descr="Bl%20cancer%20scheme[1]"/>
          <p:cNvPicPr>
            <a:picLocks noChangeAspect="1" noChangeArrowheads="1"/>
          </p:cNvPicPr>
          <p:nvPr/>
        </p:nvPicPr>
        <p:blipFill>
          <a:blip r:embed="rId3" cstate="print"/>
          <a:srcRect/>
          <a:stretch>
            <a:fillRect/>
          </a:stretch>
        </p:blipFill>
        <p:spPr bwMode="auto">
          <a:xfrm>
            <a:off x="3810000" y="1752600"/>
            <a:ext cx="5334000" cy="4648200"/>
          </a:xfrm>
          <a:prstGeom prst="rect">
            <a:avLst/>
          </a:prstGeom>
          <a:noFill/>
          <a:ln w="9525">
            <a:noFill/>
            <a:miter lim="800000"/>
            <a:headEnd/>
            <a:tailEnd/>
          </a:ln>
        </p:spPr>
      </p:pic>
      <p:sp>
        <p:nvSpPr>
          <p:cNvPr id="150533" name="Text Box 5"/>
          <p:cNvSpPr txBox="1">
            <a:spLocks noChangeArrowheads="1"/>
          </p:cNvSpPr>
          <p:nvPr/>
        </p:nvSpPr>
        <p:spPr bwMode="auto">
          <a:xfrm>
            <a:off x="250825" y="836613"/>
            <a:ext cx="8707438" cy="749300"/>
          </a:xfrm>
          <a:prstGeom prst="rect">
            <a:avLst/>
          </a:prstGeom>
          <a:noFill/>
          <a:ln w="9525">
            <a:noFill/>
            <a:miter lim="800000"/>
            <a:headEnd/>
            <a:tailEnd/>
          </a:ln>
          <a:effectLst/>
        </p:spPr>
        <p:txBody>
          <a:bodyPr wrap="none">
            <a:spAutoFit/>
          </a:bodyPr>
          <a:lstStyle/>
          <a:p>
            <a:pPr eaLnBrk="0" hangingPunct="0">
              <a:lnSpc>
                <a:spcPct val="80000"/>
              </a:lnSpc>
              <a:spcBef>
                <a:spcPct val="20000"/>
              </a:spcBef>
              <a:buClr>
                <a:srgbClr val="FF3300"/>
              </a:buClr>
              <a:buSzPct val="120000"/>
              <a:buFont typeface="Arial" charset="0"/>
              <a:buNone/>
              <a:defRPr/>
            </a:pPr>
            <a:r>
              <a:rPr lang="el-GR" sz="2400" b="1">
                <a:solidFill>
                  <a:srgbClr val="FFFF00"/>
                </a:solidFill>
                <a:effectLst>
                  <a:outerShdw blurRad="38100" dist="38100" dir="2700000" algn="tl">
                    <a:srgbClr val="000000"/>
                  </a:outerShdw>
                </a:effectLst>
              </a:rPr>
              <a:t>Όψιμα γεγονότα</a:t>
            </a:r>
            <a:r>
              <a:rPr lang="en-US" sz="2400" b="1">
                <a:solidFill>
                  <a:srgbClr val="FFFF00"/>
                </a:solidFill>
                <a:effectLst>
                  <a:outerShdw blurRad="38100" dist="38100" dir="2700000" algn="tl">
                    <a:srgbClr val="000000"/>
                  </a:outerShdw>
                </a:effectLst>
              </a:rPr>
              <a:t> </a:t>
            </a:r>
            <a:r>
              <a:rPr lang="el-GR" sz="2400" b="1">
                <a:solidFill>
                  <a:srgbClr val="FFFF00"/>
                </a:solidFill>
                <a:effectLst>
                  <a:outerShdw blurRad="38100" dist="38100" dir="2700000" algn="tl">
                    <a:srgbClr val="000000"/>
                  </a:outerShdw>
                </a:effectLst>
              </a:rPr>
              <a:t>στην εξελικτική πορεία του καρκινώματος</a:t>
            </a:r>
            <a:endParaRPr lang="el-GR" sz="2400" b="1">
              <a:solidFill>
                <a:schemeClr val="bg1"/>
              </a:solidFill>
            </a:endParaRPr>
          </a:p>
          <a:p>
            <a:pPr>
              <a:defRPr/>
            </a:pPr>
            <a:endParaRPr lang="el-GR" sz="240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p:cNvSpPr>
          <p:nvPr>
            <p:ph type="title"/>
          </p:nvPr>
        </p:nvSpPr>
        <p:spPr>
          <a:xfrm>
            <a:off x="-228600" y="0"/>
            <a:ext cx="9601200" cy="692150"/>
          </a:xfrm>
          <a:gradFill rotWithShape="1">
            <a:gsLst>
              <a:gs pos="0">
                <a:srgbClr val="0099FF"/>
              </a:gs>
              <a:gs pos="100000">
                <a:srgbClr val="00FFFF"/>
              </a:gs>
            </a:gsLst>
            <a:lin ang="5400000" scaled="1"/>
          </a:gradFill>
          <a:ln w="50800">
            <a:solidFill>
              <a:srgbClr val="FF3300"/>
            </a:solidFill>
          </a:ln>
        </p:spPr>
        <p:txBody>
          <a:bodyPr>
            <a:normAutofit fontScale="90000"/>
          </a:bodyPr>
          <a:lstStyle/>
          <a:p>
            <a:pPr>
              <a:defRPr/>
            </a:pPr>
            <a:r>
              <a:rPr lang="el-GR" sz="4000" b="1" dirty="0" smtClean="0">
                <a:solidFill>
                  <a:srgbClr val="FFFF00"/>
                </a:solidFill>
                <a:effectLst>
                  <a:outerShdw blurRad="38100" dist="38100" dir="2700000" algn="tl">
                    <a:srgbClr val="000000"/>
                  </a:outerShdw>
                </a:effectLst>
              </a:rPr>
              <a:t>Προγνωστικοί  παράγοντες</a:t>
            </a:r>
          </a:p>
        </p:txBody>
      </p:sp>
      <p:sp>
        <p:nvSpPr>
          <p:cNvPr id="93187" name="Rectangle 3"/>
          <p:cNvSpPr>
            <a:spLocks noGrp="1"/>
          </p:cNvSpPr>
          <p:nvPr>
            <p:ph type="body" idx="1"/>
          </p:nvPr>
        </p:nvSpPr>
        <p:spPr>
          <a:xfrm>
            <a:off x="0" y="1295400"/>
            <a:ext cx="9144000" cy="6248400"/>
          </a:xfrm>
        </p:spPr>
        <p:txBody>
          <a:bodyPr/>
          <a:lstStyle/>
          <a:p>
            <a:pPr>
              <a:lnSpc>
                <a:spcPct val="80000"/>
              </a:lnSpc>
              <a:buFont typeface="Arial" charset="0"/>
              <a:buNone/>
            </a:pPr>
            <a:r>
              <a:rPr lang="el-GR" b="1" dirty="0">
                <a:solidFill>
                  <a:schemeClr val="tx2">
                    <a:lumMod val="50000"/>
                  </a:schemeClr>
                </a:solidFill>
              </a:rPr>
              <a:t> </a:t>
            </a:r>
            <a:r>
              <a:rPr lang="el-GR" b="1" dirty="0" smtClean="0">
                <a:solidFill>
                  <a:schemeClr val="tx2">
                    <a:lumMod val="50000"/>
                  </a:schemeClr>
                </a:solidFill>
              </a:rPr>
              <a:t>   </a:t>
            </a:r>
            <a:r>
              <a:rPr lang="el-GR" b="1" dirty="0" smtClean="0">
                <a:solidFill>
                  <a:srgbClr val="00FFFF"/>
                </a:solidFill>
              </a:rPr>
              <a:t> </a:t>
            </a:r>
            <a:r>
              <a:rPr lang="el-GR" b="1" dirty="0" smtClean="0">
                <a:solidFill>
                  <a:schemeClr val="tx2">
                    <a:lumMod val="75000"/>
                  </a:schemeClr>
                </a:solidFill>
              </a:rPr>
              <a:t>Γενετικά </a:t>
            </a:r>
            <a:r>
              <a:rPr lang="el-GR" b="1" u="sng" spc="600" dirty="0" smtClean="0">
                <a:solidFill>
                  <a:schemeClr val="tx2">
                    <a:lumMod val="75000"/>
                  </a:schemeClr>
                </a:solidFill>
              </a:rPr>
              <a:t>σταθερά</a:t>
            </a:r>
            <a:r>
              <a:rPr lang="el-GR" b="1" dirty="0" smtClean="0">
                <a:solidFill>
                  <a:schemeClr val="tx2">
                    <a:lumMod val="75000"/>
                  </a:schemeClr>
                </a:solidFill>
              </a:rPr>
              <a:t> νεοπλάσματα της κύστης</a:t>
            </a:r>
          </a:p>
          <a:p>
            <a:pPr>
              <a:lnSpc>
                <a:spcPct val="80000"/>
              </a:lnSpc>
              <a:buClr>
                <a:srgbClr val="FF3300"/>
              </a:buClr>
              <a:buSzPct val="120000"/>
            </a:pPr>
            <a:endParaRPr lang="el-GR" sz="2800" b="1" dirty="0" smtClean="0">
              <a:solidFill>
                <a:schemeClr val="tx2">
                  <a:lumMod val="75000"/>
                </a:schemeClr>
              </a:solidFill>
            </a:endParaRPr>
          </a:p>
          <a:p>
            <a:pPr>
              <a:lnSpc>
                <a:spcPct val="80000"/>
              </a:lnSpc>
              <a:buClr>
                <a:srgbClr val="FF3300"/>
              </a:buClr>
              <a:buSzPct val="120000"/>
            </a:pPr>
            <a:endParaRPr lang="el-GR" sz="2800" b="1" dirty="0">
              <a:solidFill>
                <a:schemeClr val="tx2">
                  <a:lumMod val="75000"/>
                </a:schemeClr>
              </a:solidFill>
            </a:endParaRPr>
          </a:p>
          <a:p>
            <a:pPr>
              <a:lnSpc>
                <a:spcPct val="80000"/>
              </a:lnSpc>
              <a:buClr>
                <a:srgbClr val="FF3300"/>
              </a:buClr>
              <a:buSzPct val="120000"/>
            </a:pPr>
            <a:r>
              <a:rPr lang="el-GR" sz="2800" b="1" dirty="0" smtClean="0">
                <a:solidFill>
                  <a:schemeClr val="tx2">
                    <a:lumMod val="75000"/>
                  </a:schemeClr>
                </a:solidFill>
              </a:rPr>
              <a:t>Μεγάλοι όγκοι (&gt;5 εκ.), </a:t>
            </a:r>
            <a:r>
              <a:rPr lang="el-GR" sz="2800" b="1" dirty="0" err="1" smtClean="0">
                <a:solidFill>
                  <a:schemeClr val="tx2">
                    <a:lumMod val="75000"/>
                  </a:schemeClr>
                </a:solidFill>
              </a:rPr>
              <a:t>πολυεστιακή</a:t>
            </a:r>
            <a:r>
              <a:rPr lang="el-GR" sz="2800" b="1" dirty="0" smtClean="0">
                <a:solidFill>
                  <a:schemeClr val="tx2">
                    <a:lumMod val="75000"/>
                  </a:schemeClr>
                </a:solidFill>
              </a:rPr>
              <a:t> εντόπιση </a:t>
            </a:r>
            <a:r>
              <a:rPr lang="el-GR" sz="2800" b="1" dirty="0" smtClean="0">
                <a:solidFill>
                  <a:schemeClr val="tx2">
                    <a:lumMod val="75000"/>
                  </a:schemeClr>
                </a:solidFill>
                <a:cs typeface="Arial" charset="0"/>
              </a:rPr>
              <a:t>→ περισσότερες πιθανότητες υποτροπής</a:t>
            </a:r>
          </a:p>
          <a:p>
            <a:pPr>
              <a:lnSpc>
                <a:spcPct val="80000"/>
              </a:lnSpc>
              <a:buClr>
                <a:srgbClr val="FF3300"/>
              </a:buClr>
              <a:buSzPct val="120000"/>
            </a:pPr>
            <a:r>
              <a:rPr lang="el-GR" sz="2800" b="1" dirty="0" smtClean="0">
                <a:solidFill>
                  <a:schemeClr val="tx2">
                    <a:lumMod val="75000"/>
                  </a:schemeClr>
                </a:solidFill>
                <a:cs typeface="Arial" charset="0"/>
              </a:rPr>
              <a:t>Η συνύπαρξη </a:t>
            </a:r>
            <a:r>
              <a:rPr lang="en-US" sz="2800" b="1" dirty="0" smtClean="0">
                <a:solidFill>
                  <a:schemeClr val="tx2">
                    <a:lumMod val="75000"/>
                  </a:schemeClr>
                </a:solidFill>
                <a:cs typeface="Arial" charset="0"/>
              </a:rPr>
              <a:t>in situ </a:t>
            </a:r>
            <a:r>
              <a:rPr lang="el-GR" sz="2800" b="1" dirty="0" smtClean="0">
                <a:solidFill>
                  <a:schemeClr val="tx2">
                    <a:lumMod val="75000"/>
                  </a:schemeClr>
                </a:solidFill>
                <a:cs typeface="Arial" charset="0"/>
              </a:rPr>
              <a:t>καρκινώματος</a:t>
            </a:r>
          </a:p>
          <a:p>
            <a:pPr>
              <a:lnSpc>
                <a:spcPct val="80000"/>
              </a:lnSpc>
              <a:buClr>
                <a:srgbClr val="FF3300"/>
              </a:buClr>
              <a:buSzPct val="120000"/>
            </a:pPr>
            <a:r>
              <a:rPr lang="el-GR" sz="2800" b="1" spc="300" dirty="0" smtClean="0">
                <a:solidFill>
                  <a:schemeClr val="tx2">
                    <a:lumMod val="75000"/>
                  </a:schemeClr>
                </a:solidFill>
                <a:effectLst>
                  <a:outerShdw blurRad="38100" dist="38100" dir="2700000" algn="tl">
                    <a:srgbClr val="000000">
                      <a:alpha val="43137"/>
                    </a:srgbClr>
                  </a:outerShdw>
                </a:effectLst>
              </a:rPr>
              <a:t>Βαθμός κακοήθειας</a:t>
            </a:r>
          </a:p>
          <a:p>
            <a:pPr>
              <a:lnSpc>
                <a:spcPct val="80000"/>
              </a:lnSpc>
              <a:buClr>
                <a:srgbClr val="FF3300"/>
              </a:buClr>
              <a:buSzPct val="120000"/>
              <a:buFont typeface="Arial" charset="0"/>
              <a:buNone/>
            </a:pPr>
            <a:r>
              <a:rPr lang="el-GR" sz="2800" b="1" dirty="0" smtClean="0">
                <a:solidFill>
                  <a:schemeClr val="tx2">
                    <a:lumMod val="75000"/>
                  </a:schemeClr>
                </a:solidFill>
              </a:rPr>
              <a:t>     χαμηλής κακοήθειας (</a:t>
            </a:r>
            <a:r>
              <a:rPr lang="el-GR" sz="2800" b="1" dirty="0" smtClean="0">
                <a:solidFill>
                  <a:schemeClr val="tx2">
                    <a:lumMod val="75000"/>
                  </a:schemeClr>
                </a:solidFill>
                <a:cs typeface="Arial" charset="0"/>
              </a:rPr>
              <a:t>70% υποτροπιάζουν, </a:t>
            </a:r>
            <a:r>
              <a:rPr lang="el-GR" sz="2800" b="1" u="sng" dirty="0" smtClean="0">
                <a:solidFill>
                  <a:schemeClr val="tx2">
                    <a:lumMod val="75000"/>
                  </a:schemeClr>
                </a:solidFill>
                <a:cs typeface="Arial" charset="0"/>
              </a:rPr>
              <a:t>12%</a:t>
            </a:r>
            <a:endParaRPr lang="en-US" sz="2800" b="1" u="sng" dirty="0" smtClean="0">
              <a:solidFill>
                <a:schemeClr val="tx2">
                  <a:lumMod val="75000"/>
                </a:schemeClr>
              </a:solidFill>
              <a:cs typeface="Arial" charset="0"/>
            </a:endParaRPr>
          </a:p>
          <a:p>
            <a:pPr>
              <a:lnSpc>
                <a:spcPct val="80000"/>
              </a:lnSpc>
              <a:buClr>
                <a:srgbClr val="FF3300"/>
              </a:buClr>
              <a:buSzPct val="120000"/>
              <a:buFont typeface="Arial" charset="0"/>
              <a:buNone/>
            </a:pPr>
            <a:r>
              <a:rPr lang="en-US" sz="2800" b="1" dirty="0" smtClean="0">
                <a:solidFill>
                  <a:schemeClr val="tx2">
                    <a:lumMod val="75000"/>
                  </a:schemeClr>
                </a:solidFill>
                <a:cs typeface="Arial" charset="0"/>
              </a:rPr>
              <a:t>   </a:t>
            </a:r>
            <a:r>
              <a:rPr lang="el-GR" sz="2800" b="1" dirty="0" smtClean="0">
                <a:solidFill>
                  <a:schemeClr val="tx2">
                    <a:lumMod val="75000"/>
                  </a:schemeClr>
                </a:solidFill>
                <a:cs typeface="Arial" charset="0"/>
              </a:rPr>
              <a:t> </a:t>
            </a:r>
            <a:r>
              <a:rPr lang="en-US" sz="2800" b="1" dirty="0" smtClean="0">
                <a:solidFill>
                  <a:schemeClr val="tx2">
                    <a:lumMod val="75000"/>
                  </a:schemeClr>
                </a:solidFill>
                <a:cs typeface="Arial" charset="0"/>
              </a:rPr>
              <a:t> </a:t>
            </a:r>
            <a:r>
              <a:rPr lang="el-GR" sz="2800" b="1" u="sng" spc="600" dirty="0" smtClean="0">
                <a:solidFill>
                  <a:schemeClr val="tx2">
                    <a:lumMod val="75000"/>
                  </a:schemeClr>
                </a:solidFill>
                <a:cs typeface="Arial" charset="0"/>
              </a:rPr>
              <a:t>εξελίσσονται</a:t>
            </a:r>
            <a:r>
              <a:rPr lang="el-GR" sz="2800" b="1" u="sng" dirty="0" smtClean="0">
                <a:solidFill>
                  <a:schemeClr val="tx2">
                    <a:lumMod val="75000"/>
                  </a:schemeClr>
                </a:solidFill>
                <a:cs typeface="Arial" charset="0"/>
              </a:rPr>
              <a:t> και διηθούν</a:t>
            </a:r>
            <a:r>
              <a:rPr lang="el-GR" sz="2800" b="1" dirty="0" smtClean="0">
                <a:solidFill>
                  <a:schemeClr val="tx2">
                    <a:lumMod val="75000"/>
                  </a:schemeClr>
                </a:solidFill>
                <a:cs typeface="Arial" charset="0"/>
              </a:rPr>
              <a:t>)</a:t>
            </a:r>
          </a:p>
          <a:p>
            <a:pPr>
              <a:lnSpc>
                <a:spcPct val="80000"/>
              </a:lnSpc>
              <a:buClr>
                <a:srgbClr val="FF3300"/>
              </a:buClr>
              <a:buSzPct val="120000"/>
              <a:buFont typeface="Arial" charset="0"/>
              <a:buNone/>
            </a:pPr>
            <a:r>
              <a:rPr lang="el-GR" sz="2800" b="1" dirty="0" smtClean="0">
                <a:solidFill>
                  <a:schemeClr val="tx2">
                    <a:lumMod val="75000"/>
                  </a:schemeClr>
                </a:solidFill>
                <a:cs typeface="Arial" charset="0"/>
              </a:rPr>
              <a:t>     επί εξέλιξης σε υψηλή </a:t>
            </a:r>
            <a:r>
              <a:rPr lang="el-GR" sz="2800" b="1" dirty="0" smtClean="0">
                <a:solidFill>
                  <a:schemeClr val="tx2">
                    <a:lumMod val="75000"/>
                  </a:schemeClr>
                </a:solidFill>
                <a:cs typeface="Arial" charset="0"/>
              </a:rPr>
              <a:t>κακοήθεια, γρήγορη </a:t>
            </a:r>
            <a:r>
              <a:rPr lang="el-GR" sz="2800" b="1" dirty="0" smtClean="0">
                <a:solidFill>
                  <a:schemeClr val="tx2">
                    <a:lumMod val="75000"/>
                  </a:schemeClr>
                </a:solidFill>
                <a:cs typeface="Arial" charset="0"/>
              </a:rPr>
              <a:t>επιδείνωση → θάνατος (65</a:t>
            </a:r>
            <a:r>
              <a:rPr lang="el-GR" sz="2800" b="1" dirty="0" smtClean="0">
                <a:solidFill>
                  <a:schemeClr val="tx2">
                    <a:lumMod val="75000"/>
                  </a:schemeClr>
                </a:solidFill>
                <a:cs typeface="Arial" charset="0"/>
              </a:rPr>
              <a:t>%)</a:t>
            </a:r>
            <a:endParaRPr lang="el-GR" sz="2800" b="1" dirty="0" smtClean="0">
              <a:solidFill>
                <a:schemeClr val="tx2">
                  <a:lumMod val="75000"/>
                </a:schemeClr>
              </a:solidFill>
              <a:cs typeface="Arial" charset="0"/>
            </a:endParaRPr>
          </a:p>
          <a:p>
            <a:pPr>
              <a:lnSpc>
                <a:spcPct val="80000"/>
              </a:lnSpc>
              <a:buClr>
                <a:srgbClr val="FF3300"/>
              </a:buClr>
              <a:buSzPct val="120000"/>
              <a:buFont typeface="Arial" charset="0"/>
              <a:buNone/>
            </a:pPr>
            <a:r>
              <a:rPr lang="el-GR" sz="2800" b="1" dirty="0" smtClean="0">
                <a:solidFill>
                  <a:schemeClr val="tx2">
                    <a:lumMod val="75000"/>
                  </a:schemeClr>
                </a:solidFill>
              </a:rPr>
              <a:t> </a:t>
            </a:r>
          </a:p>
          <a:p>
            <a:pPr>
              <a:lnSpc>
                <a:spcPct val="80000"/>
              </a:lnSpc>
              <a:buClr>
                <a:srgbClr val="FF3300"/>
              </a:buClr>
              <a:buSzPct val="120000"/>
              <a:buFont typeface="Arial" charset="0"/>
              <a:buNone/>
            </a:pPr>
            <a:r>
              <a:rPr lang="el-GR" sz="2000" b="1" dirty="0" smtClean="0">
                <a:solidFill>
                  <a:schemeClr val="tx2">
                    <a:lumMod val="75000"/>
                  </a:schemeClr>
                </a:solidFill>
              </a:rPr>
              <a:t>       </a:t>
            </a:r>
            <a:endParaRPr lang="el-GR" sz="2000" b="1" dirty="0" smtClean="0">
              <a:solidFill>
                <a:schemeClr val="tx2">
                  <a:lumMod val="75000"/>
                </a:schemeClr>
              </a:solidFill>
              <a:cs typeface="Arial" charset="0"/>
            </a:endParaRPr>
          </a:p>
          <a:p>
            <a:pPr>
              <a:lnSpc>
                <a:spcPct val="80000"/>
              </a:lnSpc>
              <a:buClr>
                <a:srgbClr val="FF3300"/>
              </a:buClr>
              <a:buSzPct val="120000"/>
              <a:buFont typeface="Arial" charset="0"/>
              <a:buNone/>
            </a:pPr>
            <a:endParaRPr lang="el-GR" sz="2000" b="1" dirty="0" smtClean="0">
              <a:solidFill>
                <a:schemeClr val="bg1"/>
              </a:solidFill>
              <a:cs typeface="Arial" charset="0"/>
            </a:endParaRPr>
          </a:p>
          <a:p>
            <a:pPr>
              <a:lnSpc>
                <a:spcPct val="80000"/>
              </a:lnSpc>
              <a:buClr>
                <a:srgbClr val="FF3300"/>
              </a:buClr>
              <a:buSzPct val="120000"/>
            </a:pPr>
            <a:endParaRPr lang="el-GR" sz="2000" b="1" dirty="0" smtClean="0">
              <a:solidFill>
                <a:schemeClr val="bg1"/>
              </a:solidFill>
              <a:cs typeface="Arial"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p:cNvSpPr>
          <p:nvPr>
            <p:ph type="body" idx="1"/>
          </p:nvPr>
        </p:nvSpPr>
        <p:spPr>
          <a:xfrm>
            <a:off x="0" y="457200"/>
            <a:ext cx="9144000" cy="5257800"/>
          </a:xfrm>
        </p:spPr>
        <p:txBody>
          <a:bodyPr>
            <a:normAutofit lnSpcReduction="10000"/>
          </a:bodyPr>
          <a:lstStyle/>
          <a:p>
            <a:pPr algn="ctr">
              <a:buFont typeface="Arial" charset="0"/>
              <a:buNone/>
            </a:pPr>
            <a:endParaRPr lang="el-GR" sz="3600" b="1" dirty="0" smtClean="0">
              <a:solidFill>
                <a:schemeClr val="tx2">
                  <a:lumMod val="75000"/>
                </a:schemeClr>
              </a:solidFill>
            </a:endParaRPr>
          </a:p>
          <a:p>
            <a:pPr algn="ctr">
              <a:buFont typeface="Arial" charset="0"/>
              <a:buNone/>
            </a:pPr>
            <a:r>
              <a:rPr lang="el-GR" sz="3600" b="1" dirty="0">
                <a:solidFill>
                  <a:schemeClr val="tx2">
                    <a:lumMod val="75000"/>
                  </a:schemeClr>
                </a:solidFill>
              </a:rPr>
              <a:t>Δ</a:t>
            </a:r>
            <a:r>
              <a:rPr lang="el-GR" sz="3600" b="1" dirty="0" smtClean="0">
                <a:solidFill>
                  <a:schemeClr val="tx2">
                    <a:lumMod val="75000"/>
                  </a:schemeClr>
                </a:solidFill>
              </a:rPr>
              <a:t>είκτες </a:t>
            </a:r>
            <a:endParaRPr lang="en-US" sz="3600" b="1" dirty="0" smtClean="0">
              <a:solidFill>
                <a:schemeClr val="tx2">
                  <a:lumMod val="75000"/>
                </a:schemeClr>
              </a:solidFill>
            </a:endParaRPr>
          </a:p>
          <a:p>
            <a:pPr algn="ctr">
              <a:buFont typeface="Arial" charset="0"/>
              <a:buNone/>
            </a:pPr>
            <a:r>
              <a:rPr lang="el-GR" sz="3600" b="1" dirty="0" smtClean="0">
                <a:solidFill>
                  <a:schemeClr val="tx2">
                    <a:lumMod val="75000"/>
                  </a:schemeClr>
                </a:solidFill>
              </a:rPr>
              <a:t>πρώιμης  υποτροπής</a:t>
            </a:r>
            <a:endParaRPr lang="en-US" sz="3600" b="1" dirty="0" smtClean="0">
              <a:solidFill>
                <a:schemeClr val="tx2">
                  <a:lumMod val="75000"/>
                </a:schemeClr>
              </a:solidFill>
            </a:endParaRPr>
          </a:p>
          <a:p>
            <a:pPr algn="ctr">
              <a:buFont typeface="Arial" charset="0"/>
              <a:buNone/>
            </a:pPr>
            <a:endParaRPr lang="el-GR" sz="3600" b="1" dirty="0" smtClean="0">
              <a:solidFill>
                <a:schemeClr val="tx2">
                  <a:lumMod val="75000"/>
                </a:schemeClr>
              </a:solidFill>
            </a:endParaRPr>
          </a:p>
          <a:p>
            <a:pPr>
              <a:buClr>
                <a:srgbClr val="FF3300"/>
              </a:buClr>
              <a:buSzPct val="120000"/>
            </a:pPr>
            <a:r>
              <a:rPr lang="el-GR" b="1" dirty="0" smtClean="0">
                <a:solidFill>
                  <a:schemeClr val="tx2">
                    <a:lumMod val="75000"/>
                  </a:schemeClr>
                </a:solidFill>
              </a:rPr>
              <a:t>Δείκτες κυτταρικού πολλαπλασιασμού</a:t>
            </a:r>
            <a:r>
              <a:rPr lang="en-US" b="1" dirty="0" smtClean="0">
                <a:solidFill>
                  <a:schemeClr val="tx2">
                    <a:lumMod val="75000"/>
                  </a:schemeClr>
                </a:solidFill>
              </a:rPr>
              <a:t>;</a:t>
            </a:r>
            <a:r>
              <a:rPr lang="el-GR" b="1" dirty="0" smtClean="0">
                <a:solidFill>
                  <a:schemeClr val="tx2">
                    <a:lumMod val="75000"/>
                  </a:schemeClr>
                </a:solidFill>
              </a:rPr>
              <a:t>: </a:t>
            </a:r>
            <a:r>
              <a:rPr lang="el-GR" b="1" dirty="0" err="1" smtClean="0">
                <a:solidFill>
                  <a:schemeClr val="tx2">
                    <a:lumMod val="75000"/>
                  </a:schemeClr>
                </a:solidFill>
              </a:rPr>
              <a:t>κυτταρομετρία</a:t>
            </a:r>
            <a:r>
              <a:rPr lang="el-GR" b="1" dirty="0" smtClean="0">
                <a:solidFill>
                  <a:schemeClr val="tx2">
                    <a:lumMod val="75000"/>
                  </a:schemeClr>
                </a:solidFill>
              </a:rPr>
              <a:t> ροής, </a:t>
            </a:r>
            <a:r>
              <a:rPr lang="el-GR" b="1" dirty="0" err="1" smtClean="0">
                <a:solidFill>
                  <a:schemeClr val="tx2">
                    <a:lumMod val="75000"/>
                  </a:schemeClr>
                </a:solidFill>
              </a:rPr>
              <a:t>μιτωτικός</a:t>
            </a:r>
            <a:r>
              <a:rPr lang="el-GR" b="1" dirty="0" smtClean="0">
                <a:solidFill>
                  <a:schemeClr val="tx2">
                    <a:lumMod val="75000"/>
                  </a:schemeClr>
                </a:solidFill>
              </a:rPr>
              <a:t> δείκτης, </a:t>
            </a:r>
            <a:r>
              <a:rPr lang="en-US" b="1" dirty="0" smtClean="0">
                <a:solidFill>
                  <a:schemeClr val="tx2">
                    <a:lumMod val="75000"/>
                  </a:schemeClr>
                </a:solidFill>
              </a:rPr>
              <a:t>PCNA</a:t>
            </a:r>
            <a:r>
              <a:rPr lang="el-GR" b="1" dirty="0" smtClean="0">
                <a:solidFill>
                  <a:schemeClr val="tx2">
                    <a:lumMod val="75000"/>
                  </a:schemeClr>
                </a:solidFill>
              </a:rPr>
              <a:t> ή </a:t>
            </a:r>
            <a:r>
              <a:rPr lang="en-US" b="1" dirty="0" smtClean="0">
                <a:solidFill>
                  <a:schemeClr val="tx2">
                    <a:lumMod val="75000"/>
                  </a:schemeClr>
                </a:solidFill>
              </a:rPr>
              <a:t>Ki-67</a:t>
            </a:r>
          </a:p>
          <a:p>
            <a:pPr>
              <a:buClr>
                <a:srgbClr val="FF3300"/>
              </a:buClr>
              <a:buSzPct val="120000"/>
            </a:pPr>
            <a:r>
              <a:rPr lang="el-GR" b="1" dirty="0" smtClean="0">
                <a:solidFill>
                  <a:schemeClr val="tx2">
                    <a:lumMod val="75000"/>
                  </a:schemeClr>
                </a:solidFill>
              </a:rPr>
              <a:t>Η ανώμαλη έκφραση της </a:t>
            </a:r>
            <a:r>
              <a:rPr lang="en-US" b="1" dirty="0" smtClean="0">
                <a:solidFill>
                  <a:schemeClr val="tx2">
                    <a:lumMod val="75000"/>
                  </a:schemeClr>
                </a:solidFill>
              </a:rPr>
              <a:t>CK20</a:t>
            </a:r>
            <a:r>
              <a:rPr lang="el-GR" b="1" dirty="0" smtClean="0">
                <a:solidFill>
                  <a:schemeClr val="tx2">
                    <a:lumMod val="75000"/>
                  </a:schemeClr>
                </a:solidFill>
              </a:rPr>
              <a:t> </a:t>
            </a:r>
            <a:r>
              <a:rPr lang="el-GR" sz="4000" b="1" dirty="0" smtClean="0">
                <a:solidFill>
                  <a:schemeClr val="tx2">
                    <a:lumMod val="75000"/>
                  </a:schemeClr>
                </a:solidFill>
                <a:cs typeface="Arial" charset="0"/>
              </a:rPr>
              <a:t>→</a:t>
            </a:r>
            <a:r>
              <a:rPr lang="el-GR" b="1" dirty="0" smtClean="0">
                <a:solidFill>
                  <a:schemeClr val="tx2">
                    <a:lumMod val="75000"/>
                  </a:schemeClr>
                </a:solidFill>
                <a:cs typeface="Arial" charset="0"/>
              </a:rPr>
              <a:t> έχει σχέση με υποτροπές</a:t>
            </a:r>
            <a:r>
              <a:rPr lang="en-US" b="1" dirty="0" smtClean="0">
                <a:solidFill>
                  <a:schemeClr val="tx2">
                    <a:lumMod val="75000"/>
                  </a:schemeClr>
                </a:solidFill>
                <a:cs typeface="Arial" charset="0"/>
              </a:rPr>
              <a:t>;</a:t>
            </a:r>
            <a:endParaRPr lang="el-GR" b="1" dirty="0" smtClean="0">
              <a:solidFill>
                <a:schemeClr val="tx2">
                  <a:lumMod val="75000"/>
                </a:schemeClr>
              </a:solidFill>
              <a:cs typeface="Arial" charset="0"/>
            </a:endParaRPr>
          </a:p>
        </p:txBody>
      </p:sp>
      <p:sp>
        <p:nvSpPr>
          <p:cNvPr id="4" name="3 - Ορθογώνιο"/>
          <p:cNvSpPr/>
          <p:nvPr/>
        </p:nvSpPr>
        <p:spPr>
          <a:xfrm>
            <a:off x="0" y="260648"/>
            <a:ext cx="9144000" cy="496161"/>
          </a:xfrm>
          <a:prstGeom prst="rect">
            <a:avLst/>
          </a:prstGeom>
        </p:spPr>
        <p:txBody>
          <a:bodyPr wrap="square">
            <a:spAutoFit/>
          </a:bodyPr>
          <a:lstStyle/>
          <a:p>
            <a:pPr>
              <a:lnSpc>
                <a:spcPct val="80000"/>
              </a:lnSpc>
              <a:buFont typeface="Arial" charset="0"/>
              <a:buNone/>
            </a:pPr>
            <a:r>
              <a:rPr lang="el-GR" sz="3200" b="1" dirty="0">
                <a:solidFill>
                  <a:schemeClr val="tx2">
                    <a:lumMod val="50000"/>
                  </a:schemeClr>
                </a:solidFill>
              </a:rPr>
              <a:t> </a:t>
            </a:r>
            <a:r>
              <a:rPr lang="el-GR" sz="3200" b="1" dirty="0" smtClean="0">
                <a:solidFill>
                  <a:schemeClr val="tx2">
                    <a:lumMod val="50000"/>
                  </a:schemeClr>
                </a:solidFill>
              </a:rPr>
              <a:t>    </a:t>
            </a:r>
            <a:r>
              <a:rPr lang="el-GR" sz="3200" b="1" dirty="0" smtClean="0">
                <a:solidFill>
                  <a:schemeClr val="tx2">
                    <a:lumMod val="75000"/>
                  </a:schemeClr>
                </a:solidFill>
              </a:rPr>
              <a:t>Γενετικά  </a:t>
            </a:r>
            <a:r>
              <a:rPr lang="el-GR" sz="3200" b="1" u="sng" spc="600" dirty="0" smtClean="0">
                <a:solidFill>
                  <a:schemeClr val="tx2">
                    <a:lumMod val="75000"/>
                  </a:schemeClr>
                </a:solidFill>
              </a:rPr>
              <a:t>σταθερά</a:t>
            </a:r>
            <a:r>
              <a:rPr lang="el-GR" sz="3200" b="1" spc="600" dirty="0" smtClean="0">
                <a:solidFill>
                  <a:schemeClr val="tx2">
                    <a:lumMod val="75000"/>
                  </a:schemeClr>
                </a:solidFill>
              </a:rPr>
              <a:t> </a:t>
            </a:r>
            <a:r>
              <a:rPr lang="el-GR" sz="3200" b="1" dirty="0" smtClean="0">
                <a:solidFill>
                  <a:schemeClr val="tx2">
                    <a:lumMod val="75000"/>
                  </a:schemeClr>
                </a:solidFill>
              </a:rPr>
              <a:t>νεοπλάσματα της κύστης</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p:cNvSpPr>
          <p:nvPr>
            <p:ph type="body" idx="1"/>
          </p:nvPr>
        </p:nvSpPr>
        <p:spPr>
          <a:xfrm>
            <a:off x="0" y="1295400"/>
            <a:ext cx="9144000" cy="5562600"/>
          </a:xfrm>
        </p:spPr>
        <p:txBody>
          <a:bodyPr/>
          <a:lstStyle/>
          <a:p>
            <a:pPr>
              <a:buFont typeface="Arial" charset="0"/>
              <a:buNone/>
            </a:pPr>
            <a:endParaRPr lang="el-GR" b="1" dirty="0" smtClean="0">
              <a:solidFill>
                <a:srgbClr val="FFFF00"/>
              </a:solidFill>
            </a:endParaRPr>
          </a:p>
          <a:p>
            <a:pPr>
              <a:buClr>
                <a:srgbClr val="FF3300"/>
              </a:buClr>
              <a:buSzPct val="120000"/>
            </a:pPr>
            <a:r>
              <a:rPr lang="el-GR" b="1" dirty="0" smtClean="0">
                <a:solidFill>
                  <a:schemeClr val="tx2">
                    <a:lumMod val="75000"/>
                  </a:schemeClr>
                </a:solidFill>
                <a:cs typeface="Arial" charset="0"/>
              </a:rPr>
              <a:t>Οι μεταλλάξεις στον υποδοχέα 3 του </a:t>
            </a:r>
            <a:r>
              <a:rPr lang="en-US" b="1" dirty="0" smtClean="0">
                <a:solidFill>
                  <a:schemeClr val="tx2">
                    <a:lumMod val="75000"/>
                  </a:schemeClr>
                </a:solidFill>
                <a:cs typeface="Arial" charset="0"/>
              </a:rPr>
              <a:t>FGF (FGFR3</a:t>
            </a:r>
            <a:r>
              <a:rPr lang="el-GR" b="1" dirty="0" smtClean="0">
                <a:solidFill>
                  <a:schemeClr val="tx2">
                    <a:lumMod val="75000"/>
                  </a:schemeClr>
                </a:solidFill>
                <a:cs typeface="Arial" charset="0"/>
              </a:rPr>
              <a:t>) </a:t>
            </a:r>
            <a:r>
              <a:rPr lang="el-GR" sz="4000" b="1" dirty="0" smtClean="0">
                <a:solidFill>
                  <a:schemeClr val="tx2">
                    <a:lumMod val="75000"/>
                  </a:schemeClr>
                </a:solidFill>
                <a:cs typeface="Arial" charset="0"/>
              </a:rPr>
              <a:t>→</a:t>
            </a:r>
            <a:r>
              <a:rPr lang="el-GR" b="1" dirty="0" smtClean="0">
                <a:solidFill>
                  <a:schemeClr val="tx2">
                    <a:lumMod val="75000"/>
                  </a:schemeClr>
                </a:solidFill>
                <a:cs typeface="Arial" charset="0"/>
              </a:rPr>
              <a:t> ελάττωση του κινδύνου για υποτροπές </a:t>
            </a:r>
          </a:p>
          <a:p>
            <a:pPr>
              <a:buClr>
                <a:srgbClr val="FF3300"/>
              </a:buClr>
              <a:buSzPct val="120000"/>
            </a:pPr>
            <a:r>
              <a:rPr lang="el-GR" b="1" dirty="0" smtClean="0">
                <a:solidFill>
                  <a:schemeClr val="tx2">
                    <a:lumMod val="75000"/>
                  </a:schemeClr>
                </a:solidFill>
              </a:rPr>
              <a:t>Μεταλλάξεις στο </a:t>
            </a:r>
            <a:r>
              <a:rPr lang="en-US" b="1" dirty="0" smtClean="0">
                <a:solidFill>
                  <a:schemeClr val="tx2">
                    <a:lumMod val="75000"/>
                  </a:schemeClr>
                </a:solidFill>
              </a:rPr>
              <a:t>p</a:t>
            </a:r>
            <a:r>
              <a:rPr lang="el-GR" b="1" dirty="0" smtClean="0">
                <a:solidFill>
                  <a:schemeClr val="tx2">
                    <a:lumMod val="75000"/>
                  </a:schemeClr>
                </a:solidFill>
              </a:rPr>
              <a:t>53</a:t>
            </a:r>
            <a:endParaRPr lang="en-US" b="1" dirty="0" smtClean="0">
              <a:solidFill>
                <a:schemeClr val="tx2">
                  <a:lumMod val="75000"/>
                </a:schemeClr>
              </a:solidFill>
            </a:endParaRPr>
          </a:p>
          <a:p>
            <a:pPr>
              <a:buClr>
                <a:srgbClr val="FF3300"/>
              </a:buClr>
              <a:buSzPct val="120000"/>
            </a:pPr>
            <a:r>
              <a:rPr lang="en-US" b="1" dirty="0" smtClean="0">
                <a:solidFill>
                  <a:schemeClr val="tx2">
                    <a:lumMod val="75000"/>
                  </a:schemeClr>
                </a:solidFill>
              </a:rPr>
              <a:t>In situ </a:t>
            </a:r>
            <a:r>
              <a:rPr lang="el-GR" b="1" dirty="0" smtClean="0">
                <a:solidFill>
                  <a:schemeClr val="tx2">
                    <a:lumMod val="75000"/>
                  </a:schemeClr>
                </a:solidFill>
              </a:rPr>
              <a:t>υβριδισμός (</a:t>
            </a:r>
            <a:r>
              <a:rPr lang="en-US" b="1" dirty="0" smtClean="0">
                <a:solidFill>
                  <a:schemeClr val="tx2">
                    <a:lumMod val="75000"/>
                  </a:schemeClr>
                </a:solidFill>
              </a:rPr>
              <a:t>FISH</a:t>
            </a:r>
            <a:r>
              <a:rPr lang="el-GR" b="1" dirty="0" smtClean="0">
                <a:solidFill>
                  <a:schemeClr val="tx2">
                    <a:lumMod val="75000"/>
                  </a:schemeClr>
                </a:solidFill>
              </a:rPr>
              <a:t>) για τη μελέτη των γενετικών ανωμαλιών στα κύτταρα (</a:t>
            </a:r>
            <a:r>
              <a:rPr lang="en-US" b="1" dirty="0" smtClean="0">
                <a:solidFill>
                  <a:schemeClr val="tx2">
                    <a:lumMod val="75000"/>
                  </a:schemeClr>
                </a:solidFill>
              </a:rPr>
              <a:t>3p, 4p, 5p, 5q, 6q, 10q</a:t>
            </a:r>
            <a:r>
              <a:rPr lang="el-GR" b="1" dirty="0" smtClean="0">
                <a:solidFill>
                  <a:schemeClr val="tx2">
                    <a:lumMod val="75000"/>
                  </a:schemeClr>
                </a:solidFill>
              </a:rPr>
              <a:t> και </a:t>
            </a:r>
            <a:r>
              <a:rPr lang="en-US" b="1" dirty="0" smtClean="0">
                <a:solidFill>
                  <a:schemeClr val="tx2">
                    <a:lumMod val="75000"/>
                  </a:schemeClr>
                </a:solidFill>
              </a:rPr>
              <a:t>18q</a:t>
            </a:r>
            <a:r>
              <a:rPr lang="el-GR" b="1" dirty="0" smtClean="0">
                <a:solidFill>
                  <a:schemeClr val="tx2">
                    <a:lumMod val="75000"/>
                  </a:schemeClr>
                </a:solidFill>
              </a:rPr>
              <a:t>)</a:t>
            </a:r>
            <a:endParaRPr lang="el-GR" sz="2400" b="1" dirty="0" smtClean="0">
              <a:solidFill>
                <a:schemeClr val="tx2">
                  <a:lumMod val="75000"/>
                </a:schemeClr>
              </a:solidFill>
            </a:endParaRPr>
          </a:p>
        </p:txBody>
      </p:sp>
      <p:sp>
        <p:nvSpPr>
          <p:cNvPr id="95235" name="Rectangle 3"/>
          <p:cNvSpPr>
            <a:spLocks noGrp="1" noChangeArrowheads="1"/>
          </p:cNvSpPr>
          <p:nvPr>
            <p:ph type="title"/>
          </p:nvPr>
        </p:nvSpPr>
        <p:spPr>
          <a:xfrm>
            <a:off x="-228600" y="152400"/>
            <a:ext cx="9601200" cy="1143000"/>
          </a:xfrm>
          <a:gradFill rotWithShape="1">
            <a:gsLst>
              <a:gs pos="0">
                <a:srgbClr val="0099FF"/>
              </a:gs>
              <a:gs pos="100000">
                <a:srgbClr val="00FFFF"/>
              </a:gs>
            </a:gsLst>
            <a:lin ang="5400000" scaled="1"/>
          </a:gradFill>
          <a:ln w="50800">
            <a:solidFill>
              <a:srgbClr val="FF3300"/>
            </a:solidFill>
          </a:ln>
        </p:spPr>
        <p:txBody>
          <a:bodyPr/>
          <a:lstStyle/>
          <a:p>
            <a:r>
              <a:rPr lang="el-GR" sz="3200" b="1" dirty="0" smtClean="0">
                <a:solidFill>
                  <a:srgbClr val="FFFF00"/>
                </a:solidFill>
              </a:rPr>
              <a:t> Δείκτες πρώιμης  υποτροπής</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p:cNvSpPr>
          <p:nvPr>
            <p:ph type="title"/>
          </p:nvPr>
        </p:nvSpPr>
        <p:spPr>
          <a:xfrm>
            <a:off x="-323850" y="0"/>
            <a:ext cx="9753600" cy="1143000"/>
          </a:xfrm>
          <a:gradFill rotWithShape="1">
            <a:gsLst>
              <a:gs pos="0">
                <a:srgbClr val="0099FF"/>
              </a:gs>
              <a:gs pos="100000">
                <a:srgbClr val="00FFFF"/>
              </a:gs>
            </a:gsLst>
            <a:lin ang="5400000" scaled="1"/>
          </a:gradFill>
          <a:ln w="50800">
            <a:solidFill>
              <a:srgbClr val="FF3300"/>
            </a:solidFill>
          </a:ln>
        </p:spPr>
        <p:txBody>
          <a:bodyPr/>
          <a:lstStyle/>
          <a:p>
            <a:pPr>
              <a:defRPr/>
            </a:pPr>
            <a:r>
              <a:rPr lang="el-GR" sz="4000" b="1" dirty="0" smtClean="0">
                <a:solidFill>
                  <a:srgbClr val="FFFF00"/>
                </a:solidFill>
                <a:effectLst>
                  <a:outerShdw blurRad="38100" dist="38100" dir="2700000" algn="tl">
                    <a:srgbClr val="000000"/>
                  </a:outerShdw>
                </a:effectLst>
              </a:rPr>
              <a:t>Προγνωστικοί  παράγοντες</a:t>
            </a:r>
          </a:p>
        </p:txBody>
      </p:sp>
      <p:sp>
        <p:nvSpPr>
          <p:cNvPr id="96259" name="Rectangle 3"/>
          <p:cNvSpPr>
            <a:spLocks noGrp="1"/>
          </p:cNvSpPr>
          <p:nvPr>
            <p:ph type="body" idx="1"/>
          </p:nvPr>
        </p:nvSpPr>
        <p:spPr>
          <a:xfrm>
            <a:off x="0" y="1700213"/>
            <a:ext cx="9144000" cy="4876800"/>
          </a:xfrm>
        </p:spPr>
        <p:txBody>
          <a:bodyPr>
            <a:normAutofit/>
          </a:bodyPr>
          <a:lstStyle/>
          <a:p>
            <a:pPr>
              <a:buFont typeface="Arial" charset="0"/>
              <a:buNone/>
            </a:pPr>
            <a:r>
              <a:rPr lang="el-GR" sz="3600" b="1" dirty="0" smtClean="0">
                <a:solidFill>
                  <a:schemeClr val="tx2">
                    <a:lumMod val="50000"/>
                  </a:schemeClr>
                </a:solidFill>
              </a:rPr>
              <a:t>Γενετικά  </a:t>
            </a:r>
            <a:r>
              <a:rPr lang="el-GR" sz="3600" b="1" u="sng" spc="600" dirty="0" smtClean="0">
                <a:solidFill>
                  <a:schemeClr val="tx2">
                    <a:lumMod val="50000"/>
                  </a:schemeClr>
                </a:solidFill>
              </a:rPr>
              <a:t>ασταθή</a:t>
            </a:r>
            <a:r>
              <a:rPr lang="el-GR" sz="3600" b="1" dirty="0" smtClean="0">
                <a:solidFill>
                  <a:schemeClr val="tx2">
                    <a:lumMod val="50000"/>
                  </a:schemeClr>
                </a:solidFill>
              </a:rPr>
              <a:t> νεοπλάσματα της κύστης</a:t>
            </a:r>
          </a:p>
          <a:p>
            <a:pPr>
              <a:buFont typeface="Arial" charset="0"/>
              <a:buNone/>
            </a:pPr>
            <a:endParaRPr lang="el-GR" sz="3600" b="1" i="1" dirty="0" smtClean="0">
              <a:solidFill>
                <a:srgbClr val="FFFF00"/>
              </a:solidFill>
            </a:endParaRPr>
          </a:p>
          <a:p>
            <a:pPr lvl="1">
              <a:buClr>
                <a:srgbClr val="FF3300"/>
              </a:buClr>
              <a:buSzPct val="120000"/>
            </a:pPr>
            <a:r>
              <a:rPr lang="el-GR" sz="3600" b="1" dirty="0" err="1" smtClean="0">
                <a:solidFill>
                  <a:schemeClr val="tx2">
                    <a:lumMod val="75000"/>
                  </a:schemeClr>
                </a:solidFill>
              </a:rPr>
              <a:t>Πολυεστιακότητα</a:t>
            </a:r>
            <a:endParaRPr lang="el-GR" sz="3600" b="1" dirty="0" smtClean="0">
              <a:solidFill>
                <a:schemeClr val="tx2">
                  <a:lumMod val="75000"/>
                </a:schemeClr>
              </a:solidFill>
            </a:endParaRPr>
          </a:p>
          <a:p>
            <a:pPr lvl="1">
              <a:buClr>
                <a:srgbClr val="FF3300"/>
              </a:buClr>
              <a:buSzPct val="120000"/>
            </a:pPr>
            <a:r>
              <a:rPr lang="el-GR" sz="3600" b="1" dirty="0" smtClean="0">
                <a:solidFill>
                  <a:schemeClr val="tx2">
                    <a:lumMod val="75000"/>
                  </a:schemeClr>
                </a:solidFill>
              </a:rPr>
              <a:t>Μέγεθος του όγκου &gt;3 εκ.</a:t>
            </a:r>
          </a:p>
          <a:p>
            <a:pPr lvl="1">
              <a:buClr>
                <a:srgbClr val="FF3300"/>
              </a:buClr>
              <a:buSzPct val="120000"/>
            </a:pPr>
            <a:r>
              <a:rPr lang="el-GR" sz="3600" b="1" dirty="0" smtClean="0">
                <a:solidFill>
                  <a:schemeClr val="tx2">
                    <a:lumMod val="75000"/>
                  </a:schemeClr>
                </a:solidFill>
              </a:rPr>
              <a:t>Συνύπαρξη </a:t>
            </a:r>
            <a:r>
              <a:rPr lang="en-US" sz="3600" b="1" dirty="0" smtClean="0">
                <a:solidFill>
                  <a:schemeClr val="tx2">
                    <a:lumMod val="75000"/>
                  </a:schemeClr>
                </a:solidFill>
              </a:rPr>
              <a:t>in situ </a:t>
            </a:r>
            <a:r>
              <a:rPr lang="el-GR" sz="3600" b="1" dirty="0" smtClean="0">
                <a:solidFill>
                  <a:schemeClr val="tx2">
                    <a:lumMod val="75000"/>
                  </a:schemeClr>
                </a:solidFill>
              </a:rPr>
              <a:t>καρκίνου</a:t>
            </a:r>
          </a:p>
          <a:p>
            <a:pPr lvl="1">
              <a:buClr>
                <a:srgbClr val="FF3300"/>
              </a:buClr>
              <a:buSzPct val="120000"/>
            </a:pPr>
            <a:r>
              <a:rPr lang="el-GR" sz="3600" b="1" dirty="0" smtClean="0">
                <a:solidFill>
                  <a:schemeClr val="tx2">
                    <a:lumMod val="75000"/>
                  </a:schemeClr>
                </a:solidFill>
              </a:rPr>
              <a:t>Διήθηση του </a:t>
            </a:r>
            <a:r>
              <a:rPr lang="el-GR" sz="3600" b="1" dirty="0" err="1" smtClean="0">
                <a:solidFill>
                  <a:schemeClr val="tx2">
                    <a:lumMod val="75000"/>
                  </a:schemeClr>
                </a:solidFill>
              </a:rPr>
              <a:t>ουρητηρικού</a:t>
            </a:r>
            <a:r>
              <a:rPr lang="el-GR" sz="3600" b="1" dirty="0" smtClean="0">
                <a:solidFill>
                  <a:schemeClr val="tx2">
                    <a:lumMod val="75000"/>
                  </a:schemeClr>
                </a:solidFill>
              </a:rPr>
              <a:t> στομίου</a:t>
            </a:r>
          </a:p>
          <a:p>
            <a:pPr lvl="1">
              <a:buClr>
                <a:srgbClr val="FF3300"/>
              </a:buClr>
              <a:buSzPct val="120000"/>
            </a:pPr>
            <a:r>
              <a:rPr lang="el-GR" sz="3600" b="1" dirty="0" smtClean="0">
                <a:solidFill>
                  <a:schemeClr val="tx2">
                    <a:lumMod val="75000"/>
                  </a:schemeClr>
                </a:solidFill>
                <a:cs typeface="Arial" charset="0"/>
              </a:rPr>
              <a:t>Στάδιο </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p:cNvSpPr>
          <p:nvPr>
            <p:ph type="title"/>
          </p:nvPr>
        </p:nvSpPr>
        <p:spPr>
          <a:xfrm>
            <a:off x="457200" y="980728"/>
            <a:ext cx="8229600" cy="1152128"/>
          </a:xfrm>
        </p:spPr>
        <p:txBody>
          <a:bodyPr>
            <a:normAutofit fontScale="90000"/>
          </a:bodyPr>
          <a:lstStyle/>
          <a:p>
            <a:r>
              <a:rPr lang="el-GR" b="1" i="1" dirty="0" smtClean="0">
                <a:solidFill>
                  <a:schemeClr val="tx2">
                    <a:lumMod val="75000"/>
                  </a:schemeClr>
                </a:solidFill>
              </a:rPr>
              <a:t>Μορφολογικοί παράγοντες</a:t>
            </a:r>
            <a:r>
              <a:rPr lang="el-GR" b="1" i="1" dirty="0" smtClean="0">
                <a:solidFill>
                  <a:srgbClr val="FFFF00"/>
                </a:solidFill>
              </a:rPr>
              <a:t/>
            </a:r>
            <a:br>
              <a:rPr lang="el-GR" b="1" i="1" dirty="0" smtClean="0">
                <a:solidFill>
                  <a:srgbClr val="FFFF00"/>
                </a:solidFill>
              </a:rPr>
            </a:br>
            <a:endParaRPr lang="el-GR" b="1" i="1" dirty="0" smtClean="0">
              <a:solidFill>
                <a:srgbClr val="FFFF00"/>
              </a:solidFill>
            </a:endParaRPr>
          </a:p>
        </p:txBody>
      </p:sp>
      <p:sp>
        <p:nvSpPr>
          <p:cNvPr id="97283" name="Rectangle 3"/>
          <p:cNvSpPr>
            <a:spLocks noGrp="1"/>
          </p:cNvSpPr>
          <p:nvPr>
            <p:ph type="body" idx="1"/>
          </p:nvPr>
        </p:nvSpPr>
        <p:spPr>
          <a:xfrm>
            <a:off x="468313" y="1844675"/>
            <a:ext cx="8229600" cy="4800600"/>
          </a:xfrm>
        </p:spPr>
        <p:txBody>
          <a:bodyPr/>
          <a:lstStyle/>
          <a:p>
            <a:pPr>
              <a:buClr>
                <a:srgbClr val="FF3300"/>
              </a:buClr>
              <a:buSzPct val="120000"/>
            </a:pPr>
            <a:r>
              <a:rPr lang="el-GR" sz="3600" b="1" dirty="0" smtClean="0">
                <a:solidFill>
                  <a:schemeClr val="tx2">
                    <a:lumMod val="75000"/>
                  </a:schemeClr>
                </a:solidFill>
              </a:rPr>
              <a:t>Διήθηση αγγείων</a:t>
            </a:r>
          </a:p>
          <a:p>
            <a:pPr>
              <a:buClr>
                <a:srgbClr val="FF3300"/>
              </a:buClr>
              <a:buSzPct val="120000"/>
            </a:pPr>
            <a:r>
              <a:rPr lang="el-GR" sz="3600" b="1" dirty="0" smtClean="0">
                <a:solidFill>
                  <a:schemeClr val="tx2">
                    <a:lumMod val="75000"/>
                  </a:schemeClr>
                </a:solidFill>
              </a:rPr>
              <a:t>Ειδικοί  ιστολογικοί </a:t>
            </a:r>
            <a:r>
              <a:rPr lang="el-GR" sz="3600" b="1" dirty="0" err="1" smtClean="0">
                <a:solidFill>
                  <a:schemeClr val="tx2">
                    <a:lumMod val="75000"/>
                  </a:schemeClr>
                </a:solidFill>
              </a:rPr>
              <a:t>υπότυποι</a:t>
            </a:r>
            <a:r>
              <a:rPr lang="en-US" sz="3600" b="1" dirty="0" smtClean="0">
                <a:solidFill>
                  <a:schemeClr val="tx2">
                    <a:lumMod val="75000"/>
                  </a:schemeClr>
                </a:solidFill>
              </a:rPr>
              <a:t>/</a:t>
            </a:r>
            <a:r>
              <a:rPr lang="el-GR" sz="3600" b="1" dirty="0" smtClean="0">
                <a:solidFill>
                  <a:schemeClr val="tx2">
                    <a:lumMod val="75000"/>
                  </a:schemeClr>
                </a:solidFill>
              </a:rPr>
              <a:t>ποικιλίες</a:t>
            </a:r>
            <a:r>
              <a:rPr lang="en-US" sz="3600" b="1" dirty="0" smtClean="0">
                <a:solidFill>
                  <a:schemeClr val="tx2">
                    <a:lumMod val="75000"/>
                  </a:schemeClr>
                </a:solidFill>
              </a:rPr>
              <a:t> </a:t>
            </a:r>
            <a:r>
              <a:rPr lang="en-US" sz="3600" b="1" dirty="0" smtClean="0">
                <a:solidFill>
                  <a:schemeClr val="tx2">
                    <a:lumMod val="75000"/>
                  </a:schemeClr>
                </a:solidFill>
              </a:rPr>
              <a:t>(variants)</a:t>
            </a:r>
            <a:endParaRPr lang="el-GR" sz="3600" b="1" dirty="0" smtClean="0">
              <a:solidFill>
                <a:schemeClr val="tx2">
                  <a:lumMod val="75000"/>
                </a:schemeClr>
              </a:solidFill>
            </a:endParaRPr>
          </a:p>
          <a:p>
            <a:pPr>
              <a:buClr>
                <a:srgbClr val="FF3300"/>
              </a:buClr>
              <a:buSzPct val="120000"/>
            </a:pPr>
            <a:r>
              <a:rPr lang="el-GR" sz="3600" b="1" dirty="0" smtClean="0">
                <a:solidFill>
                  <a:schemeClr val="tx2">
                    <a:lumMod val="75000"/>
                  </a:schemeClr>
                </a:solidFill>
              </a:rPr>
              <a:t>Τα όρια </a:t>
            </a:r>
            <a:r>
              <a:rPr lang="el-GR" sz="3600" b="1" dirty="0" err="1" smtClean="0">
                <a:solidFill>
                  <a:schemeClr val="tx2">
                    <a:lumMod val="75000"/>
                  </a:schemeClr>
                </a:solidFill>
              </a:rPr>
              <a:t>εκτομής</a:t>
            </a:r>
            <a:r>
              <a:rPr lang="el-GR" sz="3600" b="1" dirty="0" smtClean="0">
                <a:solidFill>
                  <a:schemeClr val="tx2">
                    <a:lumMod val="75000"/>
                  </a:schemeClr>
                </a:solidFill>
              </a:rPr>
              <a:t> μετά την κυστεκτομή</a:t>
            </a:r>
          </a:p>
          <a:p>
            <a:pPr>
              <a:buClr>
                <a:srgbClr val="FF3300"/>
              </a:buClr>
              <a:buSzPct val="120000"/>
            </a:pPr>
            <a:r>
              <a:rPr lang="el-GR" sz="3600" b="1" dirty="0" smtClean="0">
                <a:solidFill>
                  <a:schemeClr val="tx2">
                    <a:lumMod val="75000"/>
                  </a:schemeClr>
                </a:solidFill>
              </a:rPr>
              <a:t>Είδος παρυφής του καρκινώματος</a:t>
            </a:r>
          </a:p>
          <a:p>
            <a:pPr>
              <a:buClr>
                <a:srgbClr val="FF3300"/>
              </a:buClr>
              <a:buSzPct val="120000"/>
              <a:buFont typeface="Arial" charset="0"/>
              <a:buNone/>
            </a:pPr>
            <a:r>
              <a:rPr lang="el-GR" sz="3600" b="1" dirty="0" smtClean="0">
                <a:solidFill>
                  <a:schemeClr val="tx2">
                    <a:lumMod val="75000"/>
                  </a:schemeClr>
                </a:solidFill>
              </a:rPr>
              <a:t>   α) απωθητικού τύπου διήθηση</a:t>
            </a:r>
          </a:p>
          <a:p>
            <a:pPr>
              <a:buClr>
                <a:srgbClr val="FF3300"/>
              </a:buClr>
              <a:buSzPct val="120000"/>
              <a:buFont typeface="Arial" charset="0"/>
              <a:buNone/>
            </a:pPr>
            <a:r>
              <a:rPr lang="el-GR" sz="3600" b="1" dirty="0" smtClean="0">
                <a:solidFill>
                  <a:schemeClr val="tx2">
                    <a:lumMod val="75000"/>
                  </a:schemeClr>
                </a:solidFill>
              </a:rPr>
              <a:t>   β) πλοκαμοειδής διήθηση</a:t>
            </a:r>
          </a:p>
        </p:txBody>
      </p:sp>
      <p:sp>
        <p:nvSpPr>
          <p:cNvPr id="4" name="3 - Ορθογώνιο"/>
          <p:cNvSpPr/>
          <p:nvPr/>
        </p:nvSpPr>
        <p:spPr>
          <a:xfrm>
            <a:off x="1" y="0"/>
            <a:ext cx="9144000" cy="584775"/>
          </a:xfrm>
          <a:prstGeom prst="rect">
            <a:avLst/>
          </a:prstGeom>
        </p:spPr>
        <p:txBody>
          <a:bodyPr wrap="square">
            <a:spAutoFit/>
          </a:bodyPr>
          <a:lstStyle/>
          <a:p>
            <a:pPr algn="ctr">
              <a:buFont typeface="Arial" charset="0"/>
              <a:buNone/>
            </a:pPr>
            <a:r>
              <a:rPr lang="el-GR" sz="3200" b="1" dirty="0" smtClean="0">
                <a:solidFill>
                  <a:schemeClr val="tx2">
                    <a:lumMod val="50000"/>
                  </a:schemeClr>
                </a:solidFill>
              </a:rPr>
              <a:t> Γενετικά </a:t>
            </a:r>
            <a:r>
              <a:rPr lang="el-GR" sz="3200" b="1" u="sng" spc="300" dirty="0" smtClean="0">
                <a:solidFill>
                  <a:schemeClr val="tx2">
                    <a:lumMod val="50000"/>
                  </a:schemeClr>
                </a:solidFill>
              </a:rPr>
              <a:t>ασταθή</a:t>
            </a:r>
            <a:r>
              <a:rPr lang="el-GR" sz="3200" b="1" spc="300" dirty="0" smtClean="0">
                <a:solidFill>
                  <a:schemeClr val="tx2">
                    <a:lumMod val="50000"/>
                  </a:schemeClr>
                </a:solidFill>
              </a:rPr>
              <a:t> </a:t>
            </a:r>
            <a:r>
              <a:rPr lang="el-GR" sz="3200" b="1" dirty="0" smtClean="0">
                <a:solidFill>
                  <a:schemeClr val="tx2">
                    <a:lumMod val="50000"/>
                  </a:schemeClr>
                </a:solidFill>
              </a:rPr>
              <a:t>νεοπλάσματα της κύστης</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normAutofit fontScale="90000"/>
          </a:bodyPr>
          <a:lstStyle/>
          <a:p>
            <a:pPr eaLnBrk="1" hangingPunct="1"/>
            <a:r>
              <a:rPr lang="el-GR" sz="2400" dirty="0" smtClean="0">
                <a:latin typeface="Times New Roman" pitchFamily="18" charset="0"/>
                <a:cs typeface="Times New Roman" pitchFamily="18" charset="0"/>
              </a:rPr>
              <a:t> </a:t>
            </a:r>
            <a:r>
              <a:rPr lang="el-GR" sz="2400" spc="600" dirty="0" smtClean="0">
                <a:latin typeface="Times New Roman" pitchFamily="18" charset="0"/>
                <a:cs typeface="Times New Roman" pitchFamily="18" charset="0"/>
              </a:rPr>
              <a:t>ΘΗΛΩΔΕΣ</a:t>
            </a:r>
            <a:r>
              <a:rPr lang="el-GR" sz="2400" dirty="0" smtClean="0">
                <a:latin typeface="Times New Roman" pitchFamily="18" charset="0"/>
                <a:cs typeface="Times New Roman" pitchFamily="18" charset="0"/>
              </a:rPr>
              <a:t>  ΟΥΡΟΘΗΛΙΑΚΟ ΚΑΡΚΙΝΩΜΑ</a:t>
            </a:r>
            <a:br>
              <a:rPr lang="el-GR" sz="2400" dirty="0" smtClean="0">
                <a:latin typeface="Times New Roman" pitchFamily="18" charset="0"/>
                <a:cs typeface="Times New Roman" pitchFamily="18" charset="0"/>
              </a:rPr>
            </a:br>
            <a:r>
              <a:rPr lang="el-GR" sz="2400" dirty="0" smtClean="0">
                <a:latin typeface="Times New Roman" pitchFamily="18" charset="0"/>
                <a:cs typeface="Times New Roman" pitchFamily="18" charset="0"/>
              </a:rPr>
              <a:t>ΠΙΘΑΝΗ Η  </a:t>
            </a:r>
            <a:r>
              <a:rPr lang="el-GR" sz="2400" b="1" spc="600" dirty="0" smtClean="0">
                <a:latin typeface="Times New Roman" pitchFamily="18" charset="0"/>
                <a:cs typeface="Times New Roman" pitchFamily="18" charset="0"/>
              </a:rPr>
              <a:t>ΔΙΑΓΝΩΣΗ</a:t>
            </a:r>
            <a:r>
              <a:rPr lang="el-GR" sz="2400" dirty="0" smtClean="0">
                <a:latin typeface="Times New Roman" pitchFamily="18" charset="0"/>
                <a:cs typeface="Times New Roman" pitchFamily="18" charset="0"/>
              </a:rPr>
              <a:t>  ΑΠΟ ΤΗΝ </a:t>
            </a:r>
            <a:r>
              <a:rPr lang="el-GR" sz="2400" b="1" dirty="0" smtClean="0">
                <a:effectLst>
                  <a:outerShdw blurRad="38100" dist="38100" dir="2700000" algn="tl">
                    <a:srgbClr val="000000">
                      <a:alpha val="43137"/>
                    </a:srgbClr>
                  </a:outerShdw>
                </a:effectLst>
                <a:latin typeface="Times New Roman" pitchFamily="18" charset="0"/>
                <a:cs typeface="Times New Roman" pitchFamily="18" charset="0"/>
              </a:rPr>
              <a:t>ΚΥΤΤΑΡΟΛΟΓΙΚΗ ΕΞΕΤΑΣΗ ΟΥΡΩΝ ΠΟΥ ΠΡΕΠΕΙ </a:t>
            </a:r>
            <a:r>
              <a:rPr lang="el-GR" sz="2400" b="1" dirty="0" smtClean="0">
                <a:effectLst>
                  <a:outerShdw blurRad="38100" dist="38100" dir="2700000" algn="tl">
                    <a:srgbClr val="000000">
                      <a:alpha val="43137"/>
                    </a:srgbClr>
                  </a:outerShdw>
                </a:effectLst>
                <a:latin typeface="Times New Roman" pitchFamily="18" charset="0"/>
                <a:cs typeface="Times New Roman" pitchFamily="18" charset="0"/>
              </a:rPr>
              <a:t>ΠΑΝΤΟΤΕ ΝΑ </a:t>
            </a:r>
            <a:r>
              <a:rPr lang="el-GR" sz="2400" b="1" dirty="0" smtClean="0">
                <a:effectLst>
                  <a:outerShdw blurRad="38100" dist="38100" dir="2700000" algn="tl">
                    <a:srgbClr val="000000">
                      <a:alpha val="43137"/>
                    </a:srgbClr>
                  </a:outerShdw>
                </a:effectLst>
                <a:latin typeface="Times New Roman" pitchFamily="18" charset="0"/>
                <a:cs typeface="Times New Roman" pitchFamily="18" charset="0"/>
              </a:rPr>
              <a:t>ΠΡΟΗΓΕΙΤΑΙ ΤΗΣ ΚΥΣΤΕΟΣΚΟΠΗΣΗΣ </a:t>
            </a:r>
          </a:p>
        </p:txBody>
      </p:sp>
      <p:sp>
        <p:nvSpPr>
          <p:cNvPr id="3" name="Content Placeholder 2"/>
          <p:cNvSpPr>
            <a:spLocks noGrp="1"/>
          </p:cNvSpPr>
          <p:nvPr>
            <p:ph idx="1"/>
          </p:nvPr>
        </p:nvSpPr>
        <p:spPr>
          <a:xfrm>
            <a:off x="457200" y="1600200"/>
            <a:ext cx="8229600" cy="4757738"/>
          </a:xfrm>
        </p:spPr>
        <p:txBody>
          <a:bodyPr/>
          <a:lstStyle/>
          <a:p>
            <a:pPr marL="274320" indent="-274320" algn="ctr" eaLnBrk="1" fontAlgn="auto" hangingPunct="1">
              <a:spcAft>
                <a:spcPts val="0"/>
              </a:spcAft>
              <a:buFont typeface="Wingdings 2"/>
              <a:buNone/>
              <a:defRPr/>
            </a:pPr>
            <a:r>
              <a:rPr lang="el-GR" sz="2000" b="1" dirty="0">
                <a:solidFill>
                  <a:schemeClr val="tx2"/>
                </a:solidFill>
                <a:latin typeface="Times New Roman" pitchFamily="18" charset="0"/>
                <a:cs typeface="Times New Roman" pitchFamily="18" charset="0"/>
              </a:rPr>
              <a:t>ΘΗΛΩΔΕΣ ΚΑΡΚΙΝΩΜΑ ΧΑΜΗΛΟΥ ΒΑΘΜΟΥ ΚΑΚΟΗΘΕΙΑΣ</a:t>
            </a:r>
          </a:p>
          <a:p>
            <a:pPr marL="274320" indent="-274320" algn="ctr" eaLnBrk="1" fontAlgn="auto" hangingPunct="1">
              <a:spcAft>
                <a:spcPts val="0"/>
              </a:spcAft>
              <a:buFont typeface="Wingdings 2"/>
              <a:buNone/>
              <a:defRPr/>
            </a:pPr>
            <a:r>
              <a:rPr lang="en-US" sz="2000" b="1" dirty="0">
                <a:solidFill>
                  <a:schemeClr val="tx2"/>
                </a:solidFill>
                <a:latin typeface="Times New Roman" pitchFamily="18" charset="0"/>
                <a:cs typeface="Times New Roman" pitchFamily="18" charset="0"/>
              </a:rPr>
              <a:t>﴾LOW GRADE</a:t>
            </a:r>
            <a:r>
              <a:rPr lang="en-US" sz="2000" b="1" dirty="0" smtClean="0">
                <a:solidFill>
                  <a:schemeClr val="tx2"/>
                </a:solidFill>
                <a:latin typeface="Times New Roman" pitchFamily="18" charset="0"/>
                <a:cs typeface="Times New Roman" pitchFamily="18" charset="0"/>
              </a:rPr>
              <a:t>﴿</a:t>
            </a:r>
            <a:endParaRPr lang="el-GR" sz="2000" b="1" dirty="0" smtClean="0">
              <a:solidFill>
                <a:schemeClr val="tx2"/>
              </a:solidFill>
              <a:latin typeface="Times New Roman" pitchFamily="18" charset="0"/>
              <a:cs typeface="Times New Roman" pitchFamily="18" charset="0"/>
            </a:endParaRPr>
          </a:p>
          <a:p>
            <a:pPr marL="274320" indent="-274320" eaLnBrk="1" fontAlgn="auto" hangingPunct="1">
              <a:spcAft>
                <a:spcPts val="0"/>
              </a:spcAft>
              <a:buFont typeface="Wingdings 2"/>
              <a:buNone/>
              <a:defRPr/>
            </a:pPr>
            <a:endParaRPr lang="el-GR" sz="2000" b="1" dirty="0">
              <a:solidFill>
                <a:schemeClr val="tx2"/>
              </a:solidFill>
              <a:latin typeface="Times New Roman" pitchFamily="18" charset="0"/>
              <a:cs typeface="Times New Roman" pitchFamily="18" charset="0"/>
            </a:endParaRPr>
          </a:p>
          <a:p>
            <a:pPr marL="274320" indent="-274320" eaLnBrk="1" fontAlgn="auto" hangingPunct="1">
              <a:spcAft>
                <a:spcPts val="0"/>
              </a:spcAft>
              <a:buFont typeface="Wingdings 2"/>
              <a:buNone/>
              <a:defRPr/>
            </a:pPr>
            <a:endParaRPr lang="el-GR" sz="2000" b="1" dirty="0" smtClean="0">
              <a:solidFill>
                <a:schemeClr val="tx2"/>
              </a:solidFill>
              <a:latin typeface="Times New Roman" pitchFamily="18" charset="0"/>
              <a:cs typeface="Times New Roman" pitchFamily="18" charset="0"/>
            </a:endParaRPr>
          </a:p>
          <a:p>
            <a:pPr marL="274320" indent="-274320" eaLnBrk="1" fontAlgn="auto" hangingPunct="1">
              <a:spcAft>
                <a:spcPts val="0"/>
              </a:spcAft>
              <a:buFont typeface="Wingdings 2"/>
              <a:buNone/>
              <a:defRPr/>
            </a:pPr>
            <a:r>
              <a:rPr lang="el-GR" sz="2000" b="1" dirty="0" smtClean="0">
                <a:solidFill>
                  <a:srgbClr val="FF0000"/>
                </a:solidFill>
                <a:latin typeface="Times New Roman" pitchFamily="18" charset="0"/>
                <a:cs typeface="Times New Roman" pitchFamily="18" charset="0"/>
              </a:rPr>
              <a:t>                   ΜΕΓΑΛΗ  ΠΡΟΣΟΧΗ  ΟΤΑΝ ΕΞΕΤΑΖΟΥΜΕ </a:t>
            </a:r>
          </a:p>
          <a:p>
            <a:pPr marL="274320" indent="-274320" eaLnBrk="1" fontAlgn="auto" hangingPunct="1">
              <a:spcAft>
                <a:spcPts val="0"/>
              </a:spcAft>
              <a:buFont typeface="Wingdings 2"/>
              <a:buNone/>
              <a:defRPr/>
            </a:pPr>
            <a:r>
              <a:rPr lang="el-GR" sz="2000" b="1" dirty="0">
                <a:solidFill>
                  <a:srgbClr val="FF0000"/>
                </a:solidFill>
                <a:latin typeface="Times New Roman" pitchFamily="18" charset="0"/>
                <a:cs typeface="Times New Roman" pitchFamily="18" charset="0"/>
              </a:rPr>
              <a:t> </a:t>
            </a:r>
            <a:r>
              <a:rPr lang="el-GR" sz="2000" b="1" dirty="0" smtClean="0">
                <a:solidFill>
                  <a:srgbClr val="FF0000"/>
                </a:solidFill>
                <a:latin typeface="Times New Roman" pitchFamily="18" charset="0"/>
                <a:cs typeface="Times New Roman" pitchFamily="18" charset="0"/>
              </a:rPr>
              <a:t>                        ΚΥΤΤΑΡΟΛΟΓΙΚΑ  ΥΛΙΚΑ   ΜΕΤΑ  ΑΠΟ  ΧΕΙΡΙΣΜΟΥΣ  Η   ΚΑΘΕΤΗΡΙΑΣΜΟ!</a:t>
            </a:r>
          </a:p>
          <a:p>
            <a:pPr marL="274320" indent="-274320" eaLnBrk="1" fontAlgn="auto" hangingPunct="1">
              <a:spcAft>
                <a:spcPts val="0"/>
              </a:spcAft>
              <a:buFont typeface="Wingdings 2"/>
              <a:buNone/>
              <a:defRPr/>
            </a:pPr>
            <a:endParaRPr lang="el-GR" sz="2000" b="1" dirty="0">
              <a:solidFill>
                <a:srgbClr val="FF0000"/>
              </a:solidFill>
              <a:latin typeface="Times New Roman" pitchFamily="18" charset="0"/>
              <a:cs typeface="Times New Roman" pitchFamily="18" charset="0"/>
            </a:endParaRPr>
          </a:p>
          <a:p>
            <a:pPr marL="274320" indent="-274320" eaLnBrk="1" fontAlgn="auto" hangingPunct="1">
              <a:spcAft>
                <a:spcPts val="0"/>
              </a:spcAft>
              <a:buFontTx/>
              <a:buNone/>
              <a:defRPr/>
            </a:pPr>
            <a:r>
              <a:rPr lang="el-GR" sz="2000" b="1" dirty="0">
                <a:solidFill>
                  <a:schemeClr val="tx2"/>
                </a:solidFill>
                <a:latin typeface="Times New Roman" pitchFamily="18" charset="0"/>
                <a:cs typeface="Times New Roman" pitchFamily="18" charset="0"/>
              </a:rPr>
              <a:t> </a:t>
            </a:r>
            <a:r>
              <a:rPr lang="el-GR" sz="2000" b="1" dirty="0" smtClean="0">
                <a:solidFill>
                  <a:schemeClr val="tx2"/>
                </a:solidFill>
                <a:latin typeface="Times New Roman" pitchFamily="18" charset="0"/>
                <a:cs typeface="Times New Roman" pitchFamily="18" charset="0"/>
              </a:rPr>
              <a:t>       </a:t>
            </a:r>
            <a:endParaRPr lang="el-GR" sz="2000" b="1" dirty="0">
              <a:solidFill>
                <a:schemeClr val="tx2"/>
              </a:solidFill>
              <a:latin typeface="Times New Roman" pitchFamily="18" charset="0"/>
              <a:cs typeface="Times New Roman" pitchFamily="18" charset="0"/>
            </a:endParaRPr>
          </a:p>
          <a:p>
            <a:pPr algn="ctr" eaLnBrk="1" hangingPunct="1">
              <a:buFontTx/>
              <a:buNone/>
              <a:defRPr/>
            </a:pPr>
            <a:r>
              <a:rPr lang="el-GR" sz="2000" dirty="0" smtClean="0">
                <a:solidFill>
                  <a:srgbClr val="0070C0"/>
                </a:solidFill>
                <a:latin typeface="Times New Roman" pitchFamily="18" charset="0"/>
                <a:cs typeface="Times New Roman" pitchFamily="18" charset="0"/>
              </a:rPr>
              <a:t>                                       ΕΚΤΙΜΗΣΗ    ΚΥΤΤΑΡΟΒΡΙΘΕΙΑΣ</a:t>
            </a:r>
          </a:p>
          <a:p>
            <a:pPr algn="ctr" eaLnBrk="1" hangingPunct="1">
              <a:buFontTx/>
              <a:buNone/>
              <a:defRPr/>
            </a:pPr>
            <a:r>
              <a:rPr lang="el-GR" sz="2000" dirty="0" smtClean="0">
                <a:solidFill>
                  <a:srgbClr val="0070C0"/>
                </a:solidFill>
                <a:latin typeface="Times New Roman" pitchFamily="18" charset="0"/>
                <a:cs typeface="Times New Roman" pitchFamily="18" charset="0"/>
              </a:rPr>
              <a:t>                                   </a:t>
            </a:r>
          </a:p>
          <a:p>
            <a:pPr algn="ctr" eaLnBrk="1" hangingPunct="1">
              <a:buFontTx/>
              <a:buNone/>
              <a:defRPr/>
            </a:pPr>
            <a:r>
              <a:rPr lang="el-GR" sz="2000" dirty="0" smtClean="0">
                <a:solidFill>
                  <a:srgbClr val="0070C0"/>
                </a:solidFill>
                <a:latin typeface="Times New Roman" pitchFamily="18" charset="0"/>
                <a:cs typeface="Times New Roman" pitchFamily="18" charset="0"/>
              </a:rPr>
              <a:t>                          ΜΙΚΡΗΣ  ΠΥΡΗΝΙΚΗΣ ΔΙΑΤΑΡΑΧΗΣ </a:t>
            </a:r>
          </a:p>
          <a:p>
            <a:pPr eaLnBrk="1" hangingPunct="1">
              <a:buFontTx/>
              <a:buNone/>
              <a:defRPr/>
            </a:pPr>
            <a:endParaRPr lang="el-GR" sz="2000"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marL="273050" indent="-273050" eaLnBrk="1" hangingPunct="1"/>
            <a:r>
              <a:rPr lang="el-GR" sz="2000" b="1" smtClean="0">
                <a:latin typeface="Times New Roman" pitchFamily="18" charset="0"/>
                <a:cs typeface="Times New Roman" pitchFamily="18" charset="0"/>
              </a:rPr>
              <a:t>ΘΗΛΩΔΕΣ ΚΑΡΚΙΝΩΜΑ ΧΑΜΗΛΟΥ ΒΑΘΜΟΥ ΚΑΚΟΗΘΕΙΑΣ</a:t>
            </a:r>
            <a:br>
              <a:rPr lang="el-GR" sz="2000" b="1" smtClean="0">
                <a:latin typeface="Times New Roman" pitchFamily="18" charset="0"/>
                <a:cs typeface="Times New Roman" pitchFamily="18" charset="0"/>
              </a:rPr>
            </a:br>
            <a:r>
              <a:rPr lang="en-US" sz="2000" b="1" smtClean="0">
                <a:latin typeface="Times New Roman" pitchFamily="18" charset="0"/>
                <a:cs typeface="Times New Roman" pitchFamily="18" charset="0"/>
              </a:rPr>
              <a:t>﴾LOW GRADE﴿</a:t>
            </a:r>
            <a:r>
              <a:rPr lang="el-GR" sz="2400" b="1" smtClean="0">
                <a:latin typeface="Times New Roman" pitchFamily="18" charset="0"/>
                <a:cs typeface="Times New Roman" pitchFamily="18" charset="0"/>
              </a:rPr>
              <a:t/>
            </a:r>
            <a:br>
              <a:rPr lang="el-GR" sz="2400" b="1" smtClean="0">
                <a:latin typeface="Times New Roman" pitchFamily="18" charset="0"/>
                <a:cs typeface="Times New Roman" pitchFamily="18" charset="0"/>
              </a:rPr>
            </a:br>
            <a:endParaRPr lang="el-GR" sz="2400" smtClean="0">
              <a:latin typeface="Times New Roman" pitchFamily="18" charset="0"/>
              <a:cs typeface="Times New Roman" pitchFamily="18" charset="0"/>
            </a:endParaRPr>
          </a:p>
        </p:txBody>
      </p:sp>
      <p:pic>
        <p:nvPicPr>
          <p:cNvPr id="22531" name="Picture 2"/>
          <p:cNvPicPr>
            <a:picLocks noGrp="1" noChangeAspect="1" noChangeArrowheads="1"/>
          </p:cNvPicPr>
          <p:nvPr>
            <p:ph idx="1"/>
          </p:nvPr>
        </p:nvPicPr>
        <p:blipFill>
          <a:blip r:embed="rId2" cstate="print"/>
          <a:srcRect/>
          <a:stretch>
            <a:fillRect/>
          </a:stretch>
        </p:blipFill>
        <p:spPr>
          <a:xfrm>
            <a:off x="1071563" y="1600200"/>
            <a:ext cx="6929437" cy="4614863"/>
          </a:xfr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marL="273050" indent="-273050" eaLnBrk="1" hangingPunct="1"/>
            <a:r>
              <a:rPr lang="el-GR" sz="2000" b="1" smtClean="0">
                <a:latin typeface="Times New Roman" pitchFamily="18" charset="0"/>
                <a:cs typeface="Times New Roman" pitchFamily="18" charset="0"/>
              </a:rPr>
              <a:t>ΘΗΛΩΔΕΣ ΚΑΡΚΙΝΩΜΑ ΧΑΜΗΛΟΥ ΒΑΘΜΟΥ ΚΑΚΟΗΘΕΙΑΣ</a:t>
            </a:r>
            <a:br>
              <a:rPr lang="el-GR" sz="2000" b="1" smtClean="0">
                <a:latin typeface="Times New Roman" pitchFamily="18" charset="0"/>
                <a:cs typeface="Times New Roman" pitchFamily="18" charset="0"/>
              </a:rPr>
            </a:br>
            <a:r>
              <a:rPr lang="en-US" sz="2000" b="1" smtClean="0">
                <a:latin typeface="Times New Roman" pitchFamily="18" charset="0"/>
                <a:cs typeface="Times New Roman" pitchFamily="18" charset="0"/>
              </a:rPr>
              <a:t>﴾LOW GRADE﴿</a:t>
            </a:r>
            <a:r>
              <a:rPr lang="el-GR" sz="2000" b="1" smtClean="0">
                <a:latin typeface="Times New Roman" pitchFamily="18" charset="0"/>
                <a:cs typeface="Times New Roman" pitchFamily="18" charset="0"/>
              </a:rPr>
              <a:t/>
            </a:r>
            <a:br>
              <a:rPr lang="el-GR" sz="2000" b="1" smtClean="0">
                <a:latin typeface="Times New Roman" pitchFamily="18" charset="0"/>
                <a:cs typeface="Times New Roman" pitchFamily="18" charset="0"/>
              </a:rPr>
            </a:br>
            <a:endParaRPr lang="el-GR" sz="2000" smtClean="0">
              <a:latin typeface="Times New Roman" pitchFamily="18" charset="0"/>
              <a:cs typeface="Times New Roman" pitchFamily="18" charset="0"/>
            </a:endParaRPr>
          </a:p>
        </p:txBody>
      </p:sp>
      <p:pic>
        <p:nvPicPr>
          <p:cNvPr id="23555" name="Picture 2"/>
          <p:cNvPicPr>
            <a:picLocks noGrp="1" noChangeAspect="1" noChangeArrowheads="1"/>
          </p:cNvPicPr>
          <p:nvPr>
            <p:ph idx="1"/>
          </p:nvPr>
        </p:nvPicPr>
        <p:blipFill>
          <a:blip r:embed="rId2" cstate="print"/>
          <a:srcRect/>
          <a:stretch>
            <a:fillRect/>
          </a:stretch>
        </p:blipFill>
        <p:spPr>
          <a:xfrm>
            <a:off x="1952625" y="1838325"/>
            <a:ext cx="5238750" cy="3924300"/>
          </a:xfr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marL="273050" indent="-273050" eaLnBrk="1" hangingPunct="1"/>
            <a:r>
              <a:rPr lang="el-GR" sz="2000" b="1" smtClean="0">
                <a:latin typeface="Times New Roman" pitchFamily="18" charset="0"/>
                <a:cs typeface="Times New Roman" pitchFamily="18" charset="0"/>
              </a:rPr>
              <a:t>ΘΗΛΩΔΕΣ ΚΑΡΚΙΝΩΜΑ ΧΑΜΗΛΟΥ ΒΑΘΜΟΥ ΚΑΚΟΗΘΕΙΑΣ</a:t>
            </a:r>
            <a:br>
              <a:rPr lang="el-GR" sz="2000" b="1" smtClean="0">
                <a:latin typeface="Times New Roman" pitchFamily="18" charset="0"/>
                <a:cs typeface="Times New Roman" pitchFamily="18" charset="0"/>
              </a:rPr>
            </a:br>
            <a:r>
              <a:rPr lang="en-US" sz="2000" b="1" smtClean="0">
                <a:latin typeface="Times New Roman" pitchFamily="18" charset="0"/>
                <a:cs typeface="Times New Roman" pitchFamily="18" charset="0"/>
              </a:rPr>
              <a:t>﴾LOW GRADE﴿</a:t>
            </a:r>
            <a:r>
              <a:rPr lang="el-GR" sz="2000" b="1" smtClean="0">
                <a:latin typeface="Times New Roman" pitchFamily="18" charset="0"/>
                <a:cs typeface="Times New Roman" pitchFamily="18" charset="0"/>
              </a:rPr>
              <a:t/>
            </a:r>
            <a:br>
              <a:rPr lang="el-GR" sz="2000" b="1" smtClean="0">
                <a:latin typeface="Times New Roman" pitchFamily="18" charset="0"/>
                <a:cs typeface="Times New Roman" pitchFamily="18" charset="0"/>
              </a:rPr>
            </a:br>
            <a:endParaRPr lang="el-GR" sz="2000" smtClean="0">
              <a:latin typeface="Times New Roman" pitchFamily="18" charset="0"/>
              <a:cs typeface="Times New Roman" pitchFamily="18" charset="0"/>
            </a:endParaRPr>
          </a:p>
        </p:txBody>
      </p:sp>
      <p:pic>
        <p:nvPicPr>
          <p:cNvPr id="24579" name="Picture 2"/>
          <p:cNvPicPr>
            <a:picLocks noGrp="1" noChangeAspect="1" noChangeArrowheads="1"/>
          </p:cNvPicPr>
          <p:nvPr>
            <p:ph idx="1"/>
          </p:nvPr>
        </p:nvPicPr>
        <p:blipFill>
          <a:blip r:embed="rId2" cstate="print"/>
          <a:srcRect/>
          <a:stretch>
            <a:fillRect/>
          </a:stretch>
        </p:blipFill>
        <p:spPr>
          <a:xfrm>
            <a:off x="1143000" y="1571625"/>
            <a:ext cx="6715125" cy="4572000"/>
          </a:xfr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library.med.utah.edu/WebPath/jpeg1/BLAD061.jpg"/>
          <p:cNvPicPr>
            <a:picLocks noChangeAspect="1" noChangeArrowheads="1"/>
          </p:cNvPicPr>
          <p:nvPr/>
        </p:nvPicPr>
        <p:blipFill>
          <a:blip r:embed="rId2" cstate="print"/>
          <a:srcRect/>
          <a:stretch>
            <a:fillRect/>
          </a:stretch>
        </p:blipFill>
        <p:spPr bwMode="auto">
          <a:xfrm>
            <a:off x="0" y="1071563"/>
            <a:ext cx="9144000" cy="5987045"/>
          </a:xfrm>
          <a:prstGeom prst="rect">
            <a:avLst/>
          </a:prstGeom>
          <a:noFill/>
          <a:ln w="9525">
            <a:noFill/>
            <a:miter lim="800000"/>
            <a:headEnd/>
            <a:tailEnd/>
          </a:ln>
        </p:spPr>
      </p:pic>
      <p:sp>
        <p:nvSpPr>
          <p:cNvPr id="3" name="Rectangle 2"/>
          <p:cNvSpPr txBox="1">
            <a:spLocks noChangeArrowheads="1"/>
          </p:cNvSpPr>
          <p:nvPr/>
        </p:nvSpPr>
        <p:spPr>
          <a:xfrm>
            <a:off x="0" y="0"/>
            <a:ext cx="9144000" cy="1417638"/>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3600" dirty="0" smtClean="0">
                <a:solidFill>
                  <a:schemeClr val="tx2">
                    <a:lumMod val="75000"/>
                  </a:schemeClr>
                </a:solidFill>
                <a:latin typeface="+mj-lt"/>
                <a:ea typeface="+mj-ea"/>
                <a:cs typeface="+mj-cs"/>
              </a:rPr>
              <a:t>ΜΑΚΡΟΣΚΟΠΙΚΗ ΕΙΚΟΝΑ</a:t>
            </a:r>
            <a:r>
              <a:rPr lang="en-US" sz="3600" dirty="0" smtClean="0">
                <a:solidFill>
                  <a:schemeClr val="tx2">
                    <a:lumMod val="75000"/>
                  </a:schemeClr>
                </a:solidFill>
                <a:latin typeface="+mj-lt"/>
                <a:ea typeface="+mj-ea"/>
                <a:cs typeface="+mj-cs"/>
              </a:rPr>
              <a:t> </a:t>
            </a:r>
            <a:r>
              <a:rPr lang="en-US" sz="3600" dirty="0" smtClean="0">
                <a:solidFill>
                  <a:schemeClr val="tx2">
                    <a:lumMod val="75000"/>
                  </a:schemeClr>
                </a:solidFill>
                <a:effectLst>
                  <a:outerShdw blurRad="38100" dist="38100" dir="2700000" algn="tl">
                    <a:srgbClr val="000000">
                      <a:alpha val="43137"/>
                    </a:srgbClr>
                  </a:outerShdw>
                </a:effectLst>
                <a:latin typeface="+mj-lt"/>
                <a:ea typeface="+mj-ea"/>
                <a:cs typeface="+mj-cs"/>
              </a:rPr>
              <a:t>O</a:t>
            </a:r>
            <a:r>
              <a:rPr lang="el-GR" sz="3600" dirty="0" smtClean="0">
                <a:solidFill>
                  <a:schemeClr val="tx2">
                    <a:lumMod val="75000"/>
                  </a:schemeClr>
                </a:solidFill>
                <a:effectLst>
                  <a:outerShdw blurRad="38100" dist="38100" dir="2700000" algn="tl">
                    <a:srgbClr val="000000">
                      <a:alpha val="43137"/>
                    </a:srgbClr>
                  </a:outerShdw>
                </a:effectLst>
                <a:latin typeface="+mj-lt"/>
                <a:ea typeface="+mj-ea"/>
                <a:cs typeface="+mj-cs"/>
              </a:rPr>
              <a:t>ΞΕΙΑΣ </a:t>
            </a:r>
            <a:r>
              <a:rPr lang="el-GR" sz="3600" dirty="0" smtClean="0">
                <a:solidFill>
                  <a:schemeClr val="tx2">
                    <a:lumMod val="75000"/>
                  </a:schemeClr>
                </a:solidFill>
                <a:latin typeface="+mj-lt"/>
                <a:ea typeface="+mj-ea"/>
                <a:cs typeface="+mj-cs"/>
              </a:rPr>
              <a:t>ΚΥΣΤΙΤΙΔΑΣ-</a:t>
            </a:r>
          </a:p>
          <a:p>
            <a:pPr marL="0" marR="0" lvl="0" indent="0" algn="ctr" defTabSz="914400" rtl="0" eaLnBrk="1" fontAlgn="auto" latinLnBrk="0" hangingPunct="1">
              <a:lnSpc>
                <a:spcPct val="100000"/>
              </a:lnSpc>
              <a:spcBef>
                <a:spcPct val="0"/>
              </a:spcBef>
              <a:spcAft>
                <a:spcPts val="0"/>
              </a:spcAft>
              <a:buClrTx/>
              <a:buSzTx/>
              <a:buFontTx/>
              <a:buNone/>
              <a:tabLst/>
              <a:defRPr/>
            </a:pPr>
            <a:r>
              <a:rPr lang="el-GR" sz="3600" dirty="0" smtClean="0">
                <a:solidFill>
                  <a:schemeClr val="tx2">
                    <a:lumMod val="75000"/>
                  </a:schemeClr>
                </a:solidFill>
                <a:latin typeface="+mj-lt"/>
                <a:ea typeface="+mj-ea"/>
                <a:cs typeface="+mj-cs"/>
              </a:rPr>
              <a:t>ΥΠΕΡΑΙΜΙΑ ΒΛΕΝΝΟΓΟΝΟΥ</a:t>
            </a:r>
            <a:endParaRPr kumimoji="0" lang="el-GR" sz="3600" b="0" i="0" u="none" strike="noStrike" kern="1200" cap="none" spc="0" normalizeH="0" baseline="0" noProof="0" dirty="0" smtClean="0">
              <a:ln>
                <a:noFill/>
              </a:ln>
              <a:solidFill>
                <a:schemeClr val="tx2">
                  <a:lumMod val="75000"/>
                </a:schemeClr>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normAutofit fontScale="90000"/>
          </a:bodyPr>
          <a:lstStyle/>
          <a:p>
            <a:pPr marL="273050" indent="-273050" eaLnBrk="1" hangingPunct="1"/>
            <a:r>
              <a:rPr lang="el-GR" sz="2000" b="1" dirty="0" smtClean="0">
                <a:latin typeface="Times New Roman" pitchFamily="18" charset="0"/>
                <a:cs typeface="Times New Roman" pitchFamily="18" charset="0"/>
              </a:rPr>
              <a:t>ΘΗΛΩΔΕΣ ΚΑΡΚΙΝΩΜΑ </a:t>
            </a:r>
            <a:r>
              <a:rPr lang="en-US" sz="2000" b="1" dirty="0" smtClean="0">
                <a:latin typeface="Times New Roman" pitchFamily="18" charset="0"/>
                <a:cs typeface="Times New Roman" pitchFamily="18" charset="0"/>
              </a:rPr>
              <a:t> </a:t>
            </a:r>
            <a:r>
              <a:rPr lang="el-GR" sz="2000" b="1" spc="600" dirty="0" smtClean="0">
                <a:latin typeface="Times New Roman" pitchFamily="18" charset="0"/>
                <a:cs typeface="Times New Roman" pitchFamily="18" charset="0"/>
              </a:rPr>
              <a:t>ΥΨΗΛΟΥ ΒΑΘΜΟΥ </a:t>
            </a:r>
            <a:r>
              <a:rPr lang="el-GR" sz="2000" b="1" dirty="0" smtClean="0">
                <a:latin typeface="Times New Roman" pitchFamily="18" charset="0"/>
                <a:cs typeface="Times New Roman" pitchFamily="18" charset="0"/>
              </a:rPr>
              <a:t>ΚΑΚΟΗΘΕΙΑΣ</a:t>
            </a:r>
            <a:br>
              <a:rPr lang="el-GR" sz="2000" b="1" dirty="0" smtClean="0">
                <a:latin typeface="Times New Roman" pitchFamily="18" charset="0"/>
                <a:cs typeface="Times New Roman" pitchFamily="18" charset="0"/>
              </a:rPr>
            </a:br>
            <a:r>
              <a:rPr lang="en-US" sz="2000" b="1" dirty="0" smtClean="0">
                <a:latin typeface="Times New Roman" pitchFamily="18" charset="0"/>
                <a:cs typeface="Times New Roman" pitchFamily="18" charset="0"/>
              </a:rPr>
              <a:t>﴾HIGH GRADE﴿</a:t>
            </a:r>
            <a:r>
              <a:rPr lang="el-GR" sz="2000" b="1" dirty="0" smtClean="0">
                <a:latin typeface="Times New Roman" pitchFamily="18" charset="0"/>
                <a:cs typeface="Times New Roman" pitchFamily="18" charset="0"/>
              </a:rPr>
              <a:t>. ΠΙΟ </a:t>
            </a:r>
            <a:r>
              <a:rPr lang="el-GR" sz="2000" b="1" spc="300" dirty="0" smtClean="0">
                <a:latin typeface="Times New Roman" pitchFamily="18" charset="0"/>
                <a:cs typeface="Times New Roman" pitchFamily="18" charset="0"/>
              </a:rPr>
              <a:t>ΣΙΓΟΥΡΗ</a:t>
            </a:r>
            <a:r>
              <a:rPr lang="el-GR" sz="2000" b="1" dirty="0" smtClean="0">
                <a:latin typeface="Times New Roman" pitchFamily="18" charset="0"/>
                <a:cs typeface="Times New Roman" pitchFamily="18" charset="0"/>
              </a:rPr>
              <a:t> Η ΚΥΤΤΑΡΟΛΟΓΙΚΗ ΔΙΑΓΝΩΣΗ ΑΛΛΑ ΔΕΝ ΜΠΟΡΕΙ ΝΑ ΔΙΑΚΡΙΘΕΙ ΤΟ ΔΙΗΘΗΤΙΚΟ ΑΠΌ ΤΟ </a:t>
            </a:r>
            <a:r>
              <a:rPr lang="en-US" sz="2000" b="1" dirty="0" smtClean="0">
                <a:latin typeface="Times New Roman" pitchFamily="18" charset="0"/>
                <a:cs typeface="Times New Roman" pitchFamily="18" charset="0"/>
              </a:rPr>
              <a:t>IN SITU</a:t>
            </a:r>
            <a:r>
              <a:rPr lang="el-GR" sz="2000" b="1" dirty="0" smtClean="0">
                <a:latin typeface="Times New Roman" pitchFamily="18" charset="0"/>
                <a:cs typeface="Times New Roman" pitchFamily="18" charset="0"/>
              </a:rPr>
              <a:t>.</a:t>
            </a:r>
            <a:r>
              <a:rPr lang="el-GR" sz="2400" b="1" dirty="0" smtClean="0">
                <a:latin typeface="Times New Roman" pitchFamily="18" charset="0"/>
                <a:cs typeface="Times New Roman" pitchFamily="18" charset="0"/>
              </a:rPr>
              <a:t/>
            </a:r>
            <a:br>
              <a:rPr lang="el-GR" sz="2400" b="1" dirty="0" smtClean="0">
                <a:latin typeface="Times New Roman" pitchFamily="18" charset="0"/>
                <a:cs typeface="Times New Roman" pitchFamily="18" charset="0"/>
              </a:rPr>
            </a:br>
            <a:endParaRPr lang="el-GR" sz="2400" dirty="0" smtClean="0">
              <a:latin typeface="Times New Roman" pitchFamily="18" charset="0"/>
              <a:cs typeface="Times New Roman" pitchFamily="18" charset="0"/>
            </a:endParaRPr>
          </a:p>
        </p:txBody>
      </p:sp>
      <p:pic>
        <p:nvPicPr>
          <p:cNvPr id="30723" name="Picture 2"/>
          <p:cNvPicPr>
            <a:picLocks noGrp="1" noChangeAspect="1" noChangeArrowheads="1"/>
          </p:cNvPicPr>
          <p:nvPr>
            <p:ph idx="1"/>
          </p:nvPr>
        </p:nvPicPr>
        <p:blipFill>
          <a:blip r:embed="rId2" cstate="print"/>
          <a:srcRect/>
          <a:stretch>
            <a:fillRect/>
          </a:stretch>
        </p:blipFill>
        <p:spPr>
          <a:xfrm>
            <a:off x="1143000" y="1600200"/>
            <a:ext cx="6572250" cy="4329113"/>
          </a:xfr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r>
              <a:rPr lang="el-GR" sz="2000" b="1" smtClean="0">
                <a:latin typeface="Times New Roman" pitchFamily="18" charset="0"/>
                <a:cs typeface="Times New Roman" pitchFamily="18" charset="0"/>
              </a:rPr>
              <a:t>ΘΗΛΩΔΕΣ ΚΑΡΚΙΝΩΜΑ ΥΨΗΛΟΥ ΒΑΘΜΟΥ ΚΑΚΟΗΘΕΙΑΣ</a:t>
            </a:r>
            <a:br>
              <a:rPr lang="el-GR" sz="2000" b="1" smtClean="0">
                <a:latin typeface="Times New Roman" pitchFamily="18" charset="0"/>
                <a:cs typeface="Times New Roman" pitchFamily="18" charset="0"/>
              </a:rPr>
            </a:br>
            <a:r>
              <a:rPr lang="en-US" sz="2000" b="1" smtClean="0">
                <a:latin typeface="Times New Roman" pitchFamily="18" charset="0"/>
                <a:cs typeface="Times New Roman" pitchFamily="18" charset="0"/>
              </a:rPr>
              <a:t>﴾HIGH GRADE﴿</a:t>
            </a:r>
            <a:endParaRPr lang="el-GR" sz="2000" smtClean="0">
              <a:latin typeface="Times New Roman" pitchFamily="18" charset="0"/>
              <a:cs typeface="Times New Roman" pitchFamily="18" charset="0"/>
            </a:endParaRPr>
          </a:p>
        </p:txBody>
      </p:sp>
      <p:pic>
        <p:nvPicPr>
          <p:cNvPr id="31747" name="Picture 2"/>
          <p:cNvPicPr>
            <a:picLocks noGrp="1" noChangeAspect="1" noChangeArrowheads="1"/>
          </p:cNvPicPr>
          <p:nvPr>
            <p:ph idx="1"/>
          </p:nvPr>
        </p:nvPicPr>
        <p:blipFill>
          <a:blip r:embed="rId2" cstate="print"/>
          <a:srcRect/>
          <a:stretch>
            <a:fillRect/>
          </a:stretch>
        </p:blipFill>
        <p:spPr>
          <a:xfrm>
            <a:off x="1143000" y="1600200"/>
            <a:ext cx="6572250" cy="4400550"/>
          </a:xfr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p:cNvSpPr>
          <p:nvPr>
            <p:ph type="title"/>
          </p:nvPr>
        </p:nvSpPr>
        <p:spPr/>
        <p:txBody>
          <a:bodyPr>
            <a:normAutofit fontScale="90000"/>
          </a:bodyPr>
          <a:lstStyle/>
          <a:p>
            <a:pPr eaLnBrk="1" hangingPunct="1"/>
            <a:r>
              <a:rPr lang="el-GR" sz="4000" dirty="0" err="1" smtClean="0">
                <a:solidFill>
                  <a:schemeClr val="tx2">
                    <a:lumMod val="75000"/>
                  </a:schemeClr>
                </a:solidFill>
              </a:rPr>
              <a:t>Κυστεοσκοπική</a:t>
            </a:r>
            <a:r>
              <a:rPr lang="el-GR" sz="4000" dirty="0" smtClean="0">
                <a:solidFill>
                  <a:schemeClr val="tx2">
                    <a:lumMod val="75000"/>
                  </a:schemeClr>
                </a:solidFill>
              </a:rPr>
              <a:t> εικόνα </a:t>
            </a:r>
            <a:r>
              <a:rPr lang="el-GR" sz="4000" b="1" dirty="0" err="1" smtClean="0">
                <a:solidFill>
                  <a:schemeClr val="tx2">
                    <a:lumMod val="75000"/>
                  </a:schemeClr>
                </a:solidFill>
              </a:rPr>
              <a:t>θηλώδους</a:t>
            </a:r>
            <a:r>
              <a:rPr lang="el-GR" sz="4000" b="1" dirty="0" smtClean="0">
                <a:solidFill>
                  <a:schemeClr val="tx2">
                    <a:lumMod val="75000"/>
                  </a:schemeClr>
                </a:solidFill>
              </a:rPr>
              <a:t> </a:t>
            </a:r>
            <a:r>
              <a:rPr lang="el-GR" sz="4000" dirty="0" err="1" smtClean="0">
                <a:solidFill>
                  <a:schemeClr val="tx2">
                    <a:lumMod val="75000"/>
                  </a:schemeClr>
                </a:solidFill>
              </a:rPr>
              <a:t>ουροθηλιακού</a:t>
            </a:r>
            <a:r>
              <a:rPr lang="el-GR" sz="4000" dirty="0" smtClean="0">
                <a:solidFill>
                  <a:schemeClr val="tx2">
                    <a:lumMod val="75000"/>
                  </a:schemeClr>
                </a:solidFill>
              </a:rPr>
              <a:t> καρκινώματος </a:t>
            </a:r>
          </a:p>
        </p:txBody>
      </p:sp>
      <p:pic>
        <p:nvPicPr>
          <p:cNvPr id="51203" name="Picture 3"/>
          <p:cNvPicPr>
            <a:picLocks noGrp="1" noChangeAspect="1" noChangeArrowheads="1"/>
          </p:cNvPicPr>
          <p:nvPr>
            <p:ph type="body" idx="1"/>
          </p:nvPr>
        </p:nvPicPr>
        <p:blipFill>
          <a:blip r:embed="rId2" cstate="print"/>
          <a:srcRect/>
          <a:stretch>
            <a:fillRect/>
          </a:stretch>
        </p:blipFill>
        <p:spPr>
          <a:xfrm>
            <a:off x="1952625" y="1600200"/>
            <a:ext cx="5238750" cy="4525963"/>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iterate type="lt">
                                    <p:tmPct val="0"/>
                                  </p:iterate>
                                  <p:childTnLst>
                                    <p:set>
                                      <p:cBhvr>
                                        <p:cTn id="6" dur="1" fill="hold">
                                          <p:stCondLst>
                                            <p:cond delay="0"/>
                                          </p:stCondLst>
                                        </p:cTn>
                                        <p:tgtEl>
                                          <p:spTgt spid="88066"/>
                                        </p:tgtEl>
                                        <p:attrNameLst>
                                          <p:attrName>style.visibility</p:attrName>
                                        </p:attrNameLst>
                                      </p:cBhvr>
                                      <p:to>
                                        <p:strVal val="visible"/>
                                      </p:to>
                                    </p:set>
                                    <p:animEffect transition="in" filter="wedge">
                                      <p:cBhvr>
                                        <p:cTn id="7" dur="500"/>
                                        <p:tgtEl>
                                          <p:spTgt spid="880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cstate="print"/>
          <a:srcRect/>
          <a:stretch>
            <a:fillRect/>
          </a:stretch>
        </p:blipFill>
        <p:spPr bwMode="auto">
          <a:xfrm>
            <a:off x="0" y="3050959"/>
            <a:ext cx="5796136" cy="3807041"/>
          </a:xfrm>
          <a:prstGeom prst="rect">
            <a:avLst/>
          </a:prstGeom>
          <a:noFill/>
          <a:ln w="9525">
            <a:noFill/>
            <a:miter lim="800000"/>
            <a:headEnd/>
            <a:tailEnd/>
          </a:ln>
        </p:spPr>
      </p:pic>
      <p:pic>
        <p:nvPicPr>
          <p:cNvPr id="3" name="Picture 2" descr="http://library.med.utah.edu/WebPath/jpeg1/BLAD060.jpg"/>
          <p:cNvPicPr>
            <a:picLocks noChangeAspect="1" noChangeArrowheads="1"/>
          </p:cNvPicPr>
          <p:nvPr/>
        </p:nvPicPr>
        <p:blipFill>
          <a:blip r:embed="rId3" cstate="print"/>
          <a:srcRect/>
          <a:stretch>
            <a:fillRect/>
          </a:stretch>
        </p:blipFill>
        <p:spPr bwMode="auto">
          <a:xfrm rot="5400000">
            <a:off x="4812086" y="2526086"/>
            <a:ext cx="5229200" cy="3434628"/>
          </a:xfrm>
          <a:prstGeom prst="rect">
            <a:avLst/>
          </a:prstGeom>
          <a:noFill/>
          <a:ln w="9525">
            <a:noFill/>
            <a:miter lim="800000"/>
            <a:headEnd/>
            <a:tailEnd/>
          </a:ln>
        </p:spPr>
      </p:pic>
      <p:sp>
        <p:nvSpPr>
          <p:cNvPr id="4" name="1 - Τίτλος"/>
          <p:cNvSpPr txBox="1">
            <a:spLocks/>
          </p:cNvSpPr>
          <p:nvPr/>
        </p:nvSpPr>
        <p:spPr>
          <a:xfrm>
            <a:off x="457200" y="274638"/>
            <a:ext cx="8229600" cy="1354162"/>
          </a:xfrm>
          <a:prstGeom prst="rect">
            <a:avLst/>
          </a:prstGeom>
        </p:spPr>
        <p:txBody>
          <a:bodyPr>
            <a:normAutofit fontScale="5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dirty="0" smtClean="0">
                <a:ln>
                  <a:noFill/>
                </a:ln>
                <a:solidFill>
                  <a:schemeClr val="tx1"/>
                </a:solidFill>
                <a:effectLst/>
                <a:uLnTx/>
                <a:uFillTx/>
                <a:latin typeface="+mj-lt"/>
                <a:ea typeface="+mj-ea"/>
                <a:cs typeface="+mj-cs"/>
              </a:rPr>
              <a:t>ΕΓΧΕΙΡΗΤΙΚΑ ΠΑΡΑΣΚΕΥΑΣΜΑΤΑ ΚΥΣΤΕΚΤΟΜΗΣ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dirty="0" smtClean="0">
                <a:ln>
                  <a:noFill/>
                </a:ln>
                <a:solidFill>
                  <a:schemeClr val="tx1"/>
                </a:solidFill>
                <a:effectLst/>
                <a:uLnTx/>
                <a:uFillTx/>
                <a:latin typeface="+mj-lt"/>
                <a:ea typeface="+mj-ea"/>
                <a:cs typeface="+mj-cs"/>
              </a:rPr>
              <a:t>ΓΙΑ ΚΑΡΚΙΝΩΜΑ</a:t>
            </a:r>
          </a:p>
          <a:p>
            <a:pPr marL="0" marR="0" lvl="0" indent="0" algn="ctr" defTabSz="914400" rtl="0" eaLnBrk="1" fontAlgn="auto" latinLnBrk="0" hangingPunct="1">
              <a:lnSpc>
                <a:spcPct val="100000"/>
              </a:lnSpc>
              <a:spcBef>
                <a:spcPct val="0"/>
              </a:spcBef>
              <a:spcAft>
                <a:spcPts val="0"/>
              </a:spcAft>
              <a:buClrTx/>
              <a:buSzTx/>
              <a:buFontTx/>
              <a:buNone/>
              <a:tabLst/>
              <a:defRPr/>
            </a:pPr>
            <a:r>
              <a:rPr lang="el-GR" sz="4400" dirty="0" smtClean="0">
                <a:latin typeface="+mj-lt"/>
                <a:ea typeface="+mj-ea"/>
                <a:cs typeface="+mj-cs"/>
              </a:rPr>
              <a:t>ΔΙΗΘΗΤΙΚΟ ΤΟΥ ΕΞΩΣΤΗΡΑ ΜΥΟΣ ΤΗΣ ΟΥΡΟΔΟΧΟΥ</a:t>
            </a:r>
          </a:p>
          <a:p>
            <a:pPr marL="0" marR="0" lvl="0" indent="0" algn="ctr" defTabSz="914400" rtl="0" eaLnBrk="1" fontAlgn="auto" latinLnBrk="0" hangingPunct="1">
              <a:lnSpc>
                <a:spcPct val="100000"/>
              </a:lnSpc>
              <a:spcBef>
                <a:spcPct val="0"/>
              </a:spcBef>
              <a:spcAft>
                <a:spcPts val="0"/>
              </a:spcAft>
              <a:buClrTx/>
              <a:buSzTx/>
              <a:buFontTx/>
              <a:buNone/>
              <a:tabLst/>
              <a:defRPr/>
            </a:pPr>
            <a:r>
              <a:rPr lang="el-GR" sz="4400" dirty="0" smtClean="0">
                <a:latin typeface="+mj-lt"/>
                <a:ea typeface="+mj-ea"/>
                <a:cs typeface="+mj-cs"/>
              </a:rPr>
              <a:t> ( τέθηκε στάδιο </a:t>
            </a:r>
            <a:r>
              <a:rPr lang="en-US" sz="4400" dirty="0" smtClean="0">
                <a:latin typeface="+mj-lt"/>
                <a:ea typeface="+mj-ea"/>
                <a:cs typeface="+mj-cs"/>
              </a:rPr>
              <a:t>pT2</a:t>
            </a:r>
            <a:r>
              <a:rPr lang="el-GR" sz="4400" dirty="0" smtClean="0">
                <a:latin typeface="+mj-lt"/>
                <a:ea typeface="+mj-ea"/>
                <a:cs typeface="+mj-cs"/>
              </a:rPr>
              <a:t> στη βιοψία που προηγήθηκε</a:t>
            </a:r>
            <a:r>
              <a:rPr lang="en-US" sz="4400" dirty="0" smtClean="0">
                <a:latin typeface="+mj-lt"/>
                <a:ea typeface="+mj-ea"/>
                <a:cs typeface="+mj-cs"/>
              </a:rPr>
              <a:t>)</a:t>
            </a:r>
            <a:r>
              <a:rPr kumimoji="0" lang="el-GR" sz="4400" b="0" i="0" u="none" strike="noStrike" kern="1200" cap="none" spc="0" normalizeH="0" baseline="0" noProof="0" dirty="0" smtClean="0">
                <a:ln>
                  <a:noFill/>
                </a:ln>
                <a:solidFill>
                  <a:schemeClr val="tx1"/>
                </a:solidFill>
                <a:effectLst/>
                <a:uLnTx/>
                <a:uFillTx/>
                <a:latin typeface="+mj-lt"/>
                <a:ea typeface="+mj-ea"/>
                <a:cs typeface="+mj-cs"/>
              </a:rPr>
              <a:t> </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9155" name="Group 67"/>
          <p:cNvGraphicFramePr>
            <a:graphicFrameLocks noGrp="1"/>
          </p:cNvGraphicFramePr>
          <p:nvPr/>
        </p:nvGraphicFramePr>
        <p:xfrm>
          <a:off x="468313" y="1916113"/>
          <a:ext cx="8351837" cy="3462211"/>
        </p:xfrm>
        <a:graphic>
          <a:graphicData uri="http://schemas.openxmlformats.org/drawingml/2006/table">
            <a:tbl>
              <a:tblPr/>
              <a:tblGrid>
                <a:gridCol w="1439862"/>
                <a:gridCol w="1295400"/>
                <a:gridCol w="1728788"/>
                <a:gridCol w="1800225"/>
                <a:gridCol w="2087562"/>
              </a:tblGrid>
              <a:tr h="5238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l-GR"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1" i="0" u="none" strike="noStrike" cap="none" normalizeH="0" baseline="0" smtClean="0">
                          <a:ln>
                            <a:noFill/>
                          </a:ln>
                          <a:solidFill>
                            <a:schemeClr val="tx1"/>
                          </a:solidFill>
                          <a:effectLst>
                            <a:outerShdw blurRad="38100" dist="38100" dir="2700000" algn="tl">
                              <a:srgbClr val="000000"/>
                            </a:outerShdw>
                          </a:effectLst>
                          <a:latin typeface="Comic Sans MS" pitchFamily="66" charset="0"/>
                        </a:rPr>
                        <a:t>Θήλωμα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1" i="0" u="none" strike="noStrike" cap="none" normalizeH="0" baseline="0" smtClean="0">
                          <a:ln>
                            <a:noFill/>
                          </a:ln>
                          <a:solidFill>
                            <a:schemeClr val="tx1"/>
                          </a:solidFill>
                          <a:effectLst>
                            <a:outerShdw blurRad="38100" dist="38100" dir="2700000" algn="tl">
                              <a:srgbClr val="000000"/>
                            </a:outerShdw>
                          </a:effectLst>
                          <a:latin typeface="Comic Sans MS" pitchFamily="66" charset="0"/>
                        </a:rPr>
                        <a:t>PUNLMP</a:t>
                      </a:r>
                      <a:endParaRPr kumimoji="0" lang="el-GR" sz="2000" b="1" i="0" u="none" strike="noStrike" cap="none" normalizeH="0" baseline="0" smtClean="0">
                        <a:ln>
                          <a:noFill/>
                        </a:ln>
                        <a:solidFill>
                          <a:schemeClr val="tx1"/>
                        </a:solidFill>
                        <a:effectLst>
                          <a:outerShdw blurRad="38100" dist="38100" dir="2700000" algn="tl">
                            <a:srgbClr val="000000"/>
                          </a:outerShdw>
                        </a:effectLst>
                        <a:latin typeface="Comic Sans MS" pitchFamily="66"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600" b="1" i="0" u="none" strike="noStrike" cap="none" normalizeH="0" baseline="0" smtClean="0">
                          <a:ln>
                            <a:noFill/>
                          </a:ln>
                          <a:solidFill>
                            <a:schemeClr val="tx1"/>
                          </a:solidFill>
                          <a:effectLst/>
                          <a:latin typeface="Comic Sans MS" pitchFamily="66" charset="0"/>
                        </a:rPr>
                        <a:t>Χαμηλόβαθμης κακοήθειας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600" b="1" i="0" u="none" strike="noStrike" cap="none" normalizeH="0" baseline="0" smtClean="0">
                          <a:ln>
                            <a:noFill/>
                          </a:ln>
                          <a:solidFill>
                            <a:schemeClr val="tx1"/>
                          </a:solidFill>
                          <a:effectLst/>
                          <a:latin typeface="Comic Sans MS" pitchFamily="66" charset="0"/>
                        </a:rPr>
                        <a:t>Υψηλόβαθμης κακοήθειας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06450">
                <a:tc>
                  <a:txBody>
                    <a:bodyPr/>
                    <a:lstStyle/>
                    <a:p>
                      <a:pPr marL="0" marR="0" lvl="0" indent="0" algn="ctr" defTabSz="914400" rtl="0" eaLnBrk="1" fontAlgn="base" latinLnBrk="0" hangingPunct="1">
                        <a:lnSpc>
                          <a:spcPct val="100000"/>
                        </a:lnSpc>
                        <a:spcBef>
                          <a:spcPct val="20000"/>
                        </a:spcBef>
                        <a:spcAft>
                          <a:spcPct val="0"/>
                        </a:spcAft>
                        <a:buClr>
                          <a:srgbClr val="E16BB1"/>
                        </a:buClr>
                        <a:buSzTx/>
                        <a:buFontTx/>
                        <a:buChar char="•"/>
                        <a:tabLst/>
                      </a:pPr>
                      <a:r>
                        <a:rPr kumimoji="0" lang="el-GR" sz="2000" b="1" i="0" u="none" strike="noStrike" cap="none" normalizeH="0" baseline="0" smtClean="0">
                          <a:ln>
                            <a:noFill/>
                          </a:ln>
                          <a:solidFill>
                            <a:schemeClr val="tx1"/>
                          </a:solidFill>
                          <a:effectLst/>
                          <a:latin typeface="Comic Sans MS" pitchFamily="66" charset="0"/>
                        </a:rPr>
                        <a:t>Θηλές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1" i="0" u="none" strike="noStrike" cap="none" normalizeH="0" baseline="0" smtClean="0">
                          <a:ln>
                            <a:noFill/>
                          </a:ln>
                          <a:solidFill>
                            <a:schemeClr val="tx1"/>
                          </a:solidFill>
                          <a:effectLst/>
                          <a:latin typeface="Comic Sans MS" pitchFamily="66" charset="0"/>
                        </a:rPr>
                        <a:t>Λεπτές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600" b="1" i="0" u="none" strike="noStrike" cap="none" normalizeH="0" baseline="0" smtClean="0">
                          <a:ln>
                            <a:noFill/>
                          </a:ln>
                          <a:solidFill>
                            <a:schemeClr val="tx1"/>
                          </a:solidFill>
                          <a:effectLst/>
                          <a:latin typeface="Comic Sans MS" pitchFamily="66" charset="0"/>
                        </a:rPr>
                        <a:t>Λεπτές</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600" b="1" i="0" u="none" strike="noStrike" cap="none" normalizeH="0" baseline="0" smtClean="0">
                          <a:ln>
                            <a:noFill/>
                          </a:ln>
                          <a:solidFill>
                            <a:schemeClr val="tx1"/>
                          </a:solidFill>
                          <a:effectLst/>
                          <a:latin typeface="Comic Sans MS" pitchFamily="66" charset="0"/>
                        </a:rPr>
                        <a:t>Καμμιά φορά συγχωνευμένες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600" b="1" i="0" u="none" strike="noStrike" cap="none" normalizeH="0" baseline="0" smtClean="0">
                          <a:ln>
                            <a:noFill/>
                          </a:ln>
                          <a:solidFill>
                            <a:schemeClr val="tx1"/>
                          </a:solidFill>
                          <a:effectLst/>
                          <a:latin typeface="Comic Sans MS" pitchFamily="66" charset="0"/>
                        </a:rPr>
                        <a:t>Συγχωνευμένες, διακλαδιζόμενες και λεπτές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600" b="1" i="0" u="none" strike="noStrike" cap="none" normalizeH="0" baseline="0" smtClean="0">
                          <a:ln>
                            <a:noFill/>
                          </a:ln>
                          <a:solidFill>
                            <a:schemeClr val="tx1"/>
                          </a:solidFill>
                          <a:effectLst/>
                          <a:latin typeface="Comic Sans MS" pitchFamily="66" charset="0"/>
                        </a:rPr>
                        <a:t>Συγχωνευμένες, διακλαδιζόμενες και λεπτές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011363">
                <a:tc>
                  <a:txBody>
                    <a:bodyPr/>
                    <a:lstStyle/>
                    <a:p>
                      <a:pPr marL="0" marR="0" lvl="0" indent="0" algn="ctr" defTabSz="914400" rtl="0" eaLnBrk="1" fontAlgn="base" latinLnBrk="0" hangingPunct="1">
                        <a:lnSpc>
                          <a:spcPct val="100000"/>
                        </a:lnSpc>
                        <a:spcBef>
                          <a:spcPct val="20000"/>
                        </a:spcBef>
                        <a:spcAft>
                          <a:spcPct val="0"/>
                        </a:spcAft>
                        <a:buClr>
                          <a:srgbClr val="E16BB1"/>
                        </a:buClr>
                        <a:buSzPct val="70000"/>
                        <a:buFontTx/>
                        <a:buChar char="•"/>
                        <a:tabLst/>
                      </a:pPr>
                      <a:r>
                        <a:rPr kumimoji="0" lang="el-GR" sz="2000" b="1" i="0" u="none" strike="noStrike" cap="none" normalizeH="0" baseline="0" smtClean="0">
                          <a:ln>
                            <a:noFill/>
                          </a:ln>
                          <a:solidFill>
                            <a:schemeClr val="tx1"/>
                          </a:solidFill>
                          <a:effectLst/>
                          <a:latin typeface="Comic Sans MS" pitchFamily="66" charset="0"/>
                        </a:rPr>
                        <a:t>Κυτταρική</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1" i="0" u="none" strike="noStrike" cap="none" normalizeH="0" baseline="0" smtClean="0">
                          <a:ln>
                            <a:noFill/>
                          </a:ln>
                          <a:solidFill>
                            <a:schemeClr val="tx1"/>
                          </a:solidFill>
                          <a:effectLst/>
                          <a:latin typeface="Comic Sans MS" pitchFamily="66" charset="0"/>
                        </a:rPr>
                        <a:t>οργάνωση</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600" b="1" i="0" u="none" strike="noStrike" cap="none" normalizeH="0" baseline="0" smtClean="0">
                          <a:ln>
                            <a:noFill/>
                          </a:ln>
                          <a:solidFill>
                            <a:schemeClr val="tx1"/>
                          </a:solidFill>
                          <a:effectLst/>
                          <a:latin typeface="Comic Sans MS" pitchFamily="66" charset="0"/>
                        </a:rPr>
                        <a:t>Ταυτόσημη με τη φυσιολογική</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600" b="1" i="0" u="none" strike="noStrike" cap="none" normalizeH="0" baseline="0" smtClean="0">
                          <a:ln>
                            <a:noFill/>
                          </a:ln>
                          <a:solidFill>
                            <a:schemeClr val="tx1"/>
                          </a:solidFill>
                          <a:effectLst/>
                          <a:latin typeface="Comic Sans MS" pitchFamily="66" charset="0"/>
                        </a:rPr>
                        <a:t>Πολικότητα φυσιολογική.</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600" b="1" i="0" u="none" strike="noStrike" cap="none" normalizeH="0" baseline="0" smtClean="0">
                          <a:ln>
                            <a:noFill/>
                          </a:ln>
                          <a:solidFill>
                            <a:schemeClr val="tx1"/>
                          </a:solidFill>
                          <a:effectLst/>
                          <a:latin typeface="Comic Sans MS" pitchFamily="66" charset="0"/>
                        </a:rPr>
                        <a:t>Οποιοδήποτε πάχος.</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600" b="1" i="0" u="none" strike="noStrike" cap="none" normalizeH="0" baseline="0" smtClean="0">
                          <a:ln>
                            <a:noFill/>
                          </a:ln>
                          <a:solidFill>
                            <a:schemeClr val="tx1"/>
                          </a:solidFill>
                          <a:effectLst/>
                          <a:latin typeface="Comic Sans MS" pitchFamily="66" charset="0"/>
                        </a:rPr>
                        <a:t>Προσκολλητικό-τητα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Κυριαρχεί η τάξη με ελάχιστο συ-νωστισμό κι ελά-χιστη απώλεια πολικότητας.</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Οποιοδήποτε πάχος.</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Προσκολλητικότητα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600" b="1" i="0" u="none" strike="noStrike" cap="none" normalizeH="0" baseline="0" smtClean="0">
                          <a:ln>
                            <a:noFill/>
                          </a:ln>
                          <a:solidFill>
                            <a:schemeClr val="tx1"/>
                          </a:solidFill>
                          <a:effectLst/>
                          <a:latin typeface="Comic Sans MS" pitchFamily="66" charset="0"/>
                        </a:rPr>
                        <a:t>Κυριαρχεί η αταξία με συχνή απώλεια πολικότητας και προσκολλητικότητας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148" name="Text Box 68"/>
          <p:cNvSpPr txBox="1">
            <a:spLocks noChangeArrowheads="1"/>
          </p:cNvSpPr>
          <p:nvPr/>
        </p:nvSpPr>
        <p:spPr bwMode="auto">
          <a:xfrm>
            <a:off x="4932363" y="1412875"/>
            <a:ext cx="3887787" cy="366713"/>
          </a:xfrm>
          <a:prstGeom prst="rect">
            <a:avLst/>
          </a:prstGeom>
          <a:noFill/>
          <a:ln w="9525">
            <a:noFill/>
            <a:miter lim="800000"/>
            <a:headEnd/>
            <a:tailEnd/>
          </a:ln>
        </p:spPr>
        <p:txBody>
          <a:bodyPr>
            <a:spAutoFit/>
          </a:bodyPr>
          <a:lstStyle/>
          <a:p>
            <a:pPr algn="ctr"/>
            <a:r>
              <a:rPr lang="el-GR" b="1" dirty="0" err="1">
                <a:effectLst>
                  <a:outerShdw blurRad="38100" dist="38100" dir="2700000" algn="tl">
                    <a:srgbClr val="000000">
                      <a:alpha val="43137"/>
                    </a:srgbClr>
                  </a:outerShdw>
                </a:effectLst>
                <a:latin typeface="Comic Sans MS" pitchFamily="66" charset="0"/>
              </a:rPr>
              <a:t>Θηλώδες</a:t>
            </a:r>
            <a:r>
              <a:rPr lang="el-GR" b="1" dirty="0">
                <a:effectLst>
                  <a:outerShdw blurRad="38100" dist="38100" dir="2700000" algn="tl">
                    <a:srgbClr val="000000">
                      <a:alpha val="43137"/>
                    </a:srgbClr>
                  </a:outerShdw>
                </a:effectLst>
                <a:latin typeface="Comic Sans MS" pitchFamily="66" charset="0"/>
              </a:rPr>
              <a:t> </a:t>
            </a:r>
            <a:r>
              <a:rPr lang="el-GR" b="1" dirty="0" err="1">
                <a:effectLst>
                  <a:outerShdw blurRad="38100" dist="38100" dir="2700000" algn="tl">
                    <a:srgbClr val="000000">
                      <a:alpha val="43137"/>
                    </a:srgbClr>
                  </a:outerShdw>
                </a:effectLst>
                <a:latin typeface="Comic Sans MS" pitchFamily="66" charset="0"/>
              </a:rPr>
              <a:t>ουροθηλιακό</a:t>
            </a:r>
            <a:r>
              <a:rPr lang="el-GR" b="1" dirty="0">
                <a:effectLst>
                  <a:outerShdw blurRad="38100" dist="38100" dir="2700000" algn="tl">
                    <a:srgbClr val="000000">
                      <a:alpha val="43137"/>
                    </a:srgbClr>
                  </a:outerShdw>
                </a:effectLst>
                <a:latin typeface="Comic Sans MS" pitchFamily="66" charset="0"/>
              </a:rPr>
              <a:t> καρκίνωμα</a:t>
            </a:r>
          </a:p>
        </p:txBody>
      </p:sp>
      <p:sp>
        <p:nvSpPr>
          <p:cNvPr id="5149" name="Text Box 69"/>
          <p:cNvSpPr txBox="1">
            <a:spLocks noChangeArrowheads="1"/>
          </p:cNvSpPr>
          <p:nvPr/>
        </p:nvSpPr>
        <p:spPr bwMode="auto">
          <a:xfrm>
            <a:off x="1619672" y="214291"/>
            <a:ext cx="5897009" cy="1077218"/>
          </a:xfrm>
          <a:prstGeom prst="rect">
            <a:avLst/>
          </a:prstGeom>
          <a:noFill/>
          <a:ln w="9525">
            <a:noFill/>
            <a:miter lim="800000"/>
            <a:headEnd/>
            <a:tailEnd/>
          </a:ln>
        </p:spPr>
        <p:txBody>
          <a:bodyPr wrap="square">
            <a:spAutoFit/>
          </a:bodyPr>
          <a:lstStyle/>
          <a:p>
            <a:pPr algn="ctr"/>
            <a:r>
              <a:rPr lang="el-GR" sz="3200" b="1" dirty="0" smtClean="0">
                <a:effectLst>
                  <a:outerShdw blurRad="38100" dist="38100" dir="2700000" algn="tl">
                    <a:srgbClr val="000000">
                      <a:alpha val="43137"/>
                    </a:srgbClr>
                  </a:outerShdw>
                </a:effectLst>
                <a:latin typeface="Comic Sans MS" pitchFamily="66" charset="0"/>
              </a:rPr>
              <a:t>ΙΣΤΟΛΟΓΙΚΗ ΔΙΑΓΝΩΣΗ Αρχιτεκτονικά </a:t>
            </a:r>
            <a:r>
              <a:rPr lang="el-GR" sz="3200" b="1" dirty="0">
                <a:effectLst>
                  <a:outerShdw blurRad="38100" dist="38100" dir="2700000" algn="tl">
                    <a:srgbClr val="000000">
                      <a:alpha val="43137"/>
                    </a:srgbClr>
                  </a:outerShdw>
                </a:effectLst>
                <a:latin typeface="Comic Sans MS" pitchFamily="66" charset="0"/>
              </a:rPr>
              <a:t>κριτήρια</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1247" name="Group 111"/>
          <p:cNvGraphicFramePr>
            <a:graphicFrameLocks noGrp="1"/>
          </p:cNvGraphicFramePr>
          <p:nvPr/>
        </p:nvGraphicFramePr>
        <p:xfrm>
          <a:off x="468313" y="1027113"/>
          <a:ext cx="8351837" cy="5711952"/>
        </p:xfrm>
        <a:graphic>
          <a:graphicData uri="http://schemas.openxmlformats.org/drawingml/2006/table">
            <a:tbl>
              <a:tblPr/>
              <a:tblGrid>
                <a:gridCol w="1439862"/>
                <a:gridCol w="1295400"/>
                <a:gridCol w="1655763"/>
                <a:gridCol w="1873250"/>
                <a:gridCol w="2087562"/>
              </a:tblGrid>
              <a:tr h="5048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l-GR"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1" i="0" u="none" strike="noStrike" cap="none" normalizeH="0" baseline="0" smtClean="0">
                          <a:ln>
                            <a:noFill/>
                          </a:ln>
                          <a:solidFill>
                            <a:schemeClr val="tx1"/>
                          </a:solidFill>
                          <a:effectLst>
                            <a:outerShdw blurRad="38100" dist="38100" dir="2700000" algn="tl">
                              <a:srgbClr val="000000"/>
                            </a:outerShdw>
                          </a:effectLst>
                          <a:latin typeface="Comic Sans MS" pitchFamily="66" charset="0"/>
                        </a:rPr>
                        <a:t>Θήλωμα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1" i="0" u="none" strike="noStrike" cap="none" normalizeH="0" baseline="0" smtClean="0">
                          <a:ln>
                            <a:noFill/>
                          </a:ln>
                          <a:solidFill>
                            <a:schemeClr val="tx1"/>
                          </a:solidFill>
                          <a:effectLst>
                            <a:outerShdw blurRad="38100" dist="38100" dir="2700000" algn="tl">
                              <a:srgbClr val="000000"/>
                            </a:outerShdw>
                          </a:effectLst>
                          <a:latin typeface="Comic Sans MS" pitchFamily="66" charset="0"/>
                        </a:rPr>
                        <a:t>PUNLMP</a:t>
                      </a:r>
                      <a:endParaRPr kumimoji="0" lang="el-GR" sz="2000" b="1" i="0" u="none" strike="noStrike" cap="none" normalizeH="0" baseline="0" smtClean="0">
                        <a:ln>
                          <a:noFill/>
                        </a:ln>
                        <a:solidFill>
                          <a:schemeClr val="tx1"/>
                        </a:solidFill>
                        <a:effectLst>
                          <a:outerShdw blurRad="38100" dist="38100" dir="2700000" algn="tl">
                            <a:srgbClr val="000000"/>
                          </a:outerShdw>
                        </a:effectLst>
                        <a:latin typeface="Comic Sans MS" pitchFamily="66"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600" b="1" i="0" u="none" strike="noStrike" cap="none" normalizeH="0" baseline="0" smtClean="0">
                          <a:ln>
                            <a:noFill/>
                          </a:ln>
                          <a:solidFill>
                            <a:schemeClr val="tx1"/>
                          </a:solidFill>
                          <a:effectLst/>
                          <a:latin typeface="Comic Sans MS" pitchFamily="66" charset="0"/>
                        </a:rPr>
                        <a:t>Χαμηλόβαθμης κακοήθειας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600" b="1" i="0" u="none" strike="noStrike" cap="none" normalizeH="0" baseline="0" smtClean="0">
                          <a:ln>
                            <a:noFill/>
                          </a:ln>
                          <a:solidFill>
                            <a:schemeClr val="tx1"/>
                          </a:solidFill>
                          <a:effectLst/>
                          <a:latin typeface="Comic Sans MS" pitchFamily="66" charset="0"/>
                        </a:rPr>
                        <a:t>Υψηλόβαθμης κακοήθειας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7550">
                <a:tc>
                  <a:txBody>
                    <a:bodyPr/>
                    <a:lstStyle/>
                    <a:p>
                      <a:pPr marL="0" marR="0" lvl="0" indent="0" algn="ctr" defTabSz="914400" rtl="0" eaLnBrk="1" fontAlgn="base" latinLnBrk="0" hangingPunct="1">
                        <a:lnSpc>
                          <a:spcPct val="100000"/>
                        </a:lnSpc>
                        <a:spcBef>
                          <a:spcPct val="20000"/>
                        </a:spcBef>
                        <a:spcAft>
                          <a:spcPct val="0"/>
                        </a:spcAft>
                        <a:buClr>
                          <a:srgbClr val="E16BB1"/>
                        </a:buClr>
                        <a:buSzTx/>
                        <a:buFontTx/>
                        <a:buChar char="•"/>
                        <a:tabLst/>
                      </a:pPr>
                      <a:r>
                        <a:rPr kumimoji="0" lang="el-GR" sz="2000" b="1" i="0" u="none" strike="noStrike" cap="none" normalizeH="0" baseline="0" smtClean="0">
                          <a:ln>
                            <a:noFill/>
                          </a:ln>
                          <a:solidFill>
                            <a:schemeClr val="tx1"/>
                          </a:solidFill>
                          <a:effectLst/>
                          <a:latin typeface="Comic Sans MS" pitchFamily="66" charset="0"/>
                        </a:rPr>
                        <a:t>Πυρηνικό μέγεθος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Ταυτόσημο του φυσιολογικού</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Πιθανώς ομοιόμορφα διογκωμένο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Διογκωμένο με ποικιλία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Διογκωμένο με ποικιλία</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23925">
                <a:tc>
                  <a:txBody>
                    <a:bodyPr/>
                    <a:lstStyle/>
                    <a:p>
                      <a:pPr marL="0" marR="0" lvl="0" indent="0" algn="ctr" defTabSz="914400" rtl="0" eaLnBrk="1" fontAlgn="base" latinLnBrk="0" hangingPunct="1">
                        <a:lnSpc>
                          <a:spcPct val="100000"/>
                        </a:lnSpc>
                        <a:spcBef>
                          <a:spcPct val="20000"/>
                        </a:spcBef>
                        <a:spcAft>
                          <a:spcPct val="0"/>
                        </a:spcAft>
                        <a:buClr>
                          <a:srgbClr val="E16BB1"/>
                        </a:buClr>
                        <a:buSzPct val="70000"/>
                        <a:buFontTx/>
                        <a:buChar char="•"/>
                        <a:tabLst/>
                      </a:pPr>
                      <a:r>
                        <a:rPr kumimoji="0" lang="el-GR" sz="2000" b="1" i="0" u="none" strike="noStrike" cap="none" normalizeH="0" baseline="0" smtClean="0">
                          <a:ln>
                            <a:noFill/>
                          </a:ln>
                          <a:solidFill>
                            <a:schemeClr val="tx1"/>
                          </a:solidFill>
                          <a:effectLst/>
                          <a:latin typeface="Comic Sans MS" pitchFamily="66" charset="0"/>
                        </a:rPr>
                        <a:t>Πυρηνικό σχήμα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Ταυτόσημο του φυσιολογικού</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Επιμηκυσμένο, στρογγυλό-ωοειδές, ομοιόμορφο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Στρογγυλό-ωοειδές. Ελαφρά ποικιλία σχήματος και περιγράμματος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Μέτριος έως έντονος πλειομορφισμός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47763">
                <a:tc>
                  <a:txBody>
                    <a:bodyPr/>
                    <a:lstStyle/>
                    <a:p>
                      <a:pPr marL="0" marR="0" lvl="0" indent="0" algn="ctr" defTabSz="914400" rtl="0" eaLnBrk="1" fontAlgn="base" latinLnBrk="0" hangingPunct="1">
                        <a:lnSpc>
                          <a:spcPct val="100000"/>
                        </a:lnSpc>
                        <a:spcBef>
                          <a:spcPct val="20000"/>
                        </a:spcBef>
                        <a:spcAft>
                          <a:spcPct val="0"/>
                        </a:spcAft>
                        <a:buClr>
                          <a:srgbClr val="E16BB1"/>
                        </a:buClr>
                        <a:buSzPct val="70000"/>
                        <a:buFontTx/>
                        <a:buChar char="•"/>
                        <a:tabLst/>
                      </a:pPr>
                      <a:r>
                        <a:rPr kumimoji="0" lang="el-GR" sz="2000" b="1" i="0" u="none" strike="noStrike" cap="none" normalizeH="0" baseline="0" smtClean="0">
                          <a:ln>
                            <a:noFill/>
                          </a:ln>
                          <a:solidFill>
                            <a:schemeClr val="tx1"/>
                          </a:solidFill>
                          <a:effectLst/>
                          <a:latin typeface="Comic Sans MS" pitchFamily="66" charset="0"/>
                        </a:rPr>
                        <a:t>Πυρηνική χρωματίνη</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Λεπτή</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Λεπτή</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Ελαφρά ποικιλία μέσα στο ίδιο κύτταρο και μεταξύ κυττάρων</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Μέτρια έως έντονη ποικιλία μέσα στο ίδιο κύτταρο ή μεταξύ κυττάρων με υπερχρωμασία</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77900">
                <a:tc>
                  <a:txBody>
                    <a:bodyPr/>
                    <a:lstStyle/>
                    <a:p>
                      <a:pPr marL="0" marR="0" lvl="0" indent="0" algn="ctr" defTabSz="914400" rtl="0" eaLnBrk="1" fontAlgn="base" latinLnBrk="0" hangingPunct="1">
                        <a:lnSpc>
                          <a:spcPct val="100000"/>
                        </a:lnSpc>
                        <a:spcBef>
                          <a:spcPct val="20000"/>
                        </a:spcBef>
                        <a:spcAft>
                          <a:spcPct val="0"/>
                        </a:spcAft>
                        <a:buClr>
                          <a:srgbClr val="E16BB1"/>
                        </a:buClr>
                        <a:buSzPct val="70000"/>
                        <a:buFontTx/>
                        <a:buChar char="•"/>
                        <a:tabLst/>
                      </a:pPr>
                      <a:r>
                        <a:rPr kumimoji="0" lang="el-GR" sz="2000" b="1" i="0" u="none" strike="noStrike" cap="none" normalizeH="0" baseline="0" smtClean="0">
                          <a:ln>
                            <a:noFill/>
                          </a:ln>
                          <a:solidFill>
                            <a:schemeClr val="tx1"/>
                          </a:solidFill>
                          <a:effectLst/>
                          <a:latin typeface="Comic Sans MS" pitchFamily="66" charset="0"/>
                        </a:rPr>
                        <a:t>Πυρήνια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Απόντα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Απόντα ή δυσδιάκριτα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Συνήθως δυσδιάκριτα. Όταν</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διακρίνονται, μικρά και ομαλά</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Πιθανώς πολλαπλά και προβάλλοντα</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3900">
                <a:tc>
                  <a:txBody>
                    <a:bodyPr/>
                    <a:lstStyle/>
                    <a:p>
                      <a:pPr marL="0" marR="0" lvl="0" indent="0" algn="ctr" defTabSz="914400" rtl="0" eaLnBrk="1" fontAlgn="base" latinLnBrk="0" hangingPunct="1">
                        <a:lnSpc>
                          <a:spcPct val="100000"/>
                        </a:lnSpc>
                        <a:spcBef>
                          <a:spcPct val="20000"/>
                        </a:spcBef>
                        <a:spcAft>
                          <a:spcPct val="0"/>
                        </a:spcAft>
                        <a:buClr>
                          <a:srgbClr val="E16BB1"/>
                        </a:buClr>
                        <a:buSzPct val="70000"/>
                        <a:buFontTx/>
                        <a:buChar char="•"/>
                        <a:tabLst/>
                      </a:pPr>
                      <a:r>
                        <a:rPr kumimoji="0" lang="el-GR" sz="2000" b="1" i="0" u="none" strike="noStrike" cap="none" normalizeH="0" baseline="0" smtClean="0">
                          <a:ln>
                            <a:noFill/>
                          </a:ln>
                          <a:solidFill>
                            <a:schemeClr val="tx1"/>
                          </a:solidFill>
                          <a:effectLst/>
                          <a:latin typeface="Comic Sans MS" pitchFamily="66" charset="0"/>
                        </a:rPr>
                        <a:t>Μιτώσεις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Απούσες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Σπάνιες, με βασική κατανομή</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Καμμιά φορά σε οποιοδήποτε επίπεδο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Συνήθως συχνές, σε οποιοδήποτε επίπεδο</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5463">
                <a:tc>
                  <a:txBody>
                    <a:bodyPr/>
                    <a:lstStyle/>
                    <a:p>
                      <a:pPr marL="0" marR="0" lvl="0" indent="0" algn="ctr" defTabSz="914400" rtl="0" eaLnBrk="1" fontAlgn="base" latinLnBrk="0" hangingPunct="1">
                        <a:lnSpc>
                          <a:spcPct val="100000"/>
                        </a:lnSpc>
                        <a:spcBef>
                          <a:spcPct val="20000"/>
                        </a:spcBef>
                        <a:spcAft>
                          <a:spcPct val="0"/>
                        </a:spcAft>
                        <a:buClr>
                          <a:srgbClr val="E16BB1"/>
                        </a:buClr>
                        <a:buSzPct val="70000"/>
                        <a:buFontTx/>
                        <a:buChar char="•"/>
                        <a:tabLst/>
                      </a:pPr>
                      <a:r>
                        <a:rPr kumimoji="0" lang="el-GR" sz="1600" b="1" i="0" u="none" strike="noStrike" cap="none" normalizeH="0" baseline="0" smtClean="0">
                          <a:ln>
                            <a:noFill/>
                          </a:ln>
                          <a:solidFill>
                            <a:schemeClr val="tx1"/>
                          </a:solidFill>
                          <a:effectLst/>
                          <a:latin typeface="Comic Sans MS" pitchFamily="66" charset="0"/>
                        </a:rPr>
                        <a:t>Ομπρελοειδή κύτταρα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Ομοιόμορφα παρόντα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Παρόντα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Συνήθως παρόντα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Πιθανώς απόντα</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196" name="Text Box 28"/>
          <p:cNvSpPr txBox="1">
            <a:spLocks noChangeArrowheads="1"/>
          </p:cNvSpPr>
          <p:nvPr/>
        </p:nvSpPr>
        <p:spPr bwMode="auto">
          <a:xfrm>
            <a:off x="4932363" y="620713"/>
            <a:ext cx="3887787" cy="366712"/>
          </a:xfrm>
          <a:prstGeom prst="rect">
            <a:avLst/>
          </a:prstGeom>
          <a:noFill/>
          <a:ln w="9525">
            <a:noFill/>
            <a:miter lim="800000"/>
            <a:headEnd/>
            <a:tailEnd/>
          </a:ln>
        </p:spPr>
        <p:txBody>
          <a:bodyPr>
            <a:spAutoFit/>
          </a:bodyPr>
          <a:lstStyle/>
          <a:p>
            <a:pPr algn="ctr"/>
            <a:r>
              <a:rPr lang="el-GR" b="1" dirty="0" err="1">
                <a:effectLst>
                  <a:outerShdw blurRad="38100" dist="38100" dir="2700000" algn="tl">
                    <a:srgbClr val="000000">
                      <a:alpha val="43137"/>
                    </a:srgbClr>
                  </a:outerShdw>
                </a:effectLst>
                <a:latin typeface="Comic Sans MS" pitchFamily="66" charset="0"/>
              </a:rPr>
              <a:t>Θηλώδες</a:t>
            </a:r>
            <a:r>
              <a:rPr lang="el-GR" b="1" dirty="0">
                <a:effectLst>
                  <a:outerShdw blurRad="38100" dist="38100" dir="2700000" algn="tl">
                    <a:srgbClr val="000000">
                      <a:alpha val="43137"/>
                    </a:srgbClr>
                  </a:outerShdw>
                </a:effectLst>
                <a:latin typeface="Comic Sans MS" pitchFamily="66" charset="0"/>
              </a:rPr>
              <a:t> </a:t>
            </a:r>
            <a:r>
              <a:rPr lang="el-GR" b="1" dirty="0" err="1">
                <a:effectLst>
                  <a:outerShdw blurRad="38100" dist="38100" dir="2700000" algn="tl">
                    <a:srgbClr val="000000">
                      <a:alpha val="43137"/>
                    </a:srgbClr>
                  </a:outerShdw>
                </a:effectLst>
                <a:latin typeface="Comic Sans MS" pitchFamily="66" charset="0"/>
              </a:rPr>
              <a:t>ουροθηλιακό</a:t>
            </a:r>
            <a:r>
              <a:rPr lang="el-GR" b="1" dirty="0">
                <a:effectLst>
                  <a:outerShdw blurRad="38100" dist="38100" dir="2700000" algn="tl">
                    <a:srgbClr val="000000">
                      <a:alpha val="43137"/>
                    </a:srgbClr>
                  </a:outerShdw>
                </a:effectLst>
                <a:latin typeface="Comic Sans MS" pitchFamily="66" charset="0"/>
              </a:rPr>
              <a:t> καρκίνωμα</a:t>
            </a:r>
          </a:p>
        </p:txBody>
      </p:sp>
      <p:sp>
        <p:nvSpPr>
          <p:cNvPr id="6197" name="Text Box 29"/>
          <p:cNvSpPr txBox="1">
            <a:spLocks noChangeArrowheads="1"/>
          </p:cNvSpPr>
          <p:nvPr/>
        </p:nvSpPr>
        <p:spPr bwMode="auto">
          <a:xfrm>
            <a:off x="683568" y="188913"/>
            <a:ext cx="8136904" cy="461665"/>
          </a:xfrm>
          <a:prstGeom prst="rect">
            <a:avLst/>
          </a:prstGeom>
          <a:noFill/>
          <a:ln w="9525">
            <a:noFill/>
            <a:miter lim="800000"/>
            <a:headEnd/>
            <a:tailEnd/>
          </a:ln>
        </p:spPr>
        <p:txBody>
          <a:bodyPr wrap="square">
            <a:spAutoFit/>
          </a:bodyPr>
          <a:lstStyle/>
          <a:p>
            <a:r>
              <a:rPr lang="el-GR" sz="2400" b="1" dirty="0" smtClean="0">
                <a:latin typeface="Comic Sans MS" pitchFamily="66" charset="0"/>
              </a:rPr>
              <a:t>ΙΣΤΟΛΟΓΙΚΗ ΔΙΑΓΝΩΣΗ</a:t>
            </a:r>
            <a:r>
              <a:rPr lang="en-US" sz="2400" b="1" dirty="0" smtClean="0">
                <a:latin typeface="Comic Sans MS" pitchFamily="66" charset="0"/>
              </a:rPr>
              <a:t>: </a:t>
            </a:r>
            <a:r>
              <a:rPr lang="el-GR" sz="2400" b="1" dirty="0" smtClean="0">
                <a:latin typeface="Comic Sans MS" pitchFamily="66" charset="0"/>
              </a:rPr>
              <a:t>Κυτταρολογικά </a:t>
            </a:r>
            <a:r>
              <a:rPr lang="el-GR" sz="2400" b="1" dirty="0">
                <a:latin typeface="Comic Sans MS" pitchFamily="66" charset="0"/>
              </a:rPr>
              <a:t>κριτήρια</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Image"/>
          <p:cNvPicPr>
            <a:picLocks noChangeAspect="1" noChangeArrowheads="1"/>
          </p:cNvPicPr>
          <p:nvPr/>
        </p:nvPicPr>
        <p:blipFill>
          <a:blip r:embed="rId2" cstate="print"/>
          <a:srcRect/>
          <a:stretch>
            <a:fillRect/>
          </a:stretch>
        </p:blipFill>
        <p:spPr bwMode="auto">
          <a:xfrm>
            <a:off x="179388" y="404813"/>
            <a:ext cx="8785225" cy="6048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30"/>
          <p:cNvPicPr>
            <a:picLocks noChangeAspect="1" noChangeArrowheads="1"/>
          </p:cNvPicPr>
          <p:nvPr/>
        </p:nvPicPr>
        <p:blipFill>
          <a:blip r:embed="rId2" cstate="print"/>
          <a:srcRect/>
          <a:stretch>
            <a:fillRect/>
          </a:stretch>
        </p:blipFill>
        <p:spPr bwMode="auto">
          <a:xfrm>
            <a:off x="428596" y="214290"/>
            <a:ext cx="8501122" cy="64466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31"/>
          <p:cNvPicPr>
            <a:picLocks noChangeAspect="1" noChangeArrowheads="1"/>
          </p:cNvPicPr>
          <p:nvPr/>
        </p:nvPicPr>
        <p:blipFill>
          <a:blip r:embed="rId2" cstate="print"/>
          <a:srcRect/>
          <a:stretch>
            <a:fillRect/>
          </a:stretch>
        </p:blipFill>
        <p:spPr bwMode="auto">
          <a:xfrm>
            <a:off x="-8665" y="0"/>
            <a:ext cx="9447879"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32"/>
          <p:cNvPicPr>
            <a:picLocks noChangeAspect="1" noChangeArrowheads="1"/>
          </p:cNvPicPr>
          <p:nvPr/>
        </p:nvPicPr>
        <p:blipFill>
          <a:blip r:embed="rId2" cstate="print"/>
          <a:srcRect/>
          <a:stretch>
            <a:fillRect/>
          </a:stretch>
        </p:blipFill>
        <p:spPr bwMode="auto">
          <a:xfrm>
            <a:off x="952500" y="609600"/>
            <a:ext cx="7239000" cy="5411788"/>
          </a:xfrm>
          <a:prstGeom prst="rect">
            <a:avLst/>
          </a:prstGeom>
          <a:noFill/>
          <a:ln w="9525">
            <a:noFill/>
            <a:miter lim="800000"/>
            <a:headEnd/>
            <a:tailEnd/>
          </a:ln>
        </p:spPr>
      </p:pic>
      <p:sp>
        <p:nvSpPr>
          <p:cNvPr id="38915" name="Text Box 5"/>
          <p:cNvSpPr txBox="1">
            <a:spLocks noChangeArrowheads="1"/>
          </p:cNvSpPr>
          <p:nvPr/>
        </p:nvSpPr>
        <p:spPr bwMode="auto">
          <a:xfrm>
            <a:off x="214282" y="6094413"/>
            <a:ext cx="9286940" cy="461665"/>
          </a:xfrm>
          <a:prstGeom prst="rect">
            <a:avLst/>
          </a:prstGeom>
          <a:noFill/>
          <a:ln w="9525">
            <a:noFill/>
            <a:miter lim="800000"/>
            <a:headEnd/>
            <a:tailEnd/>
          </a:ln>
        </p:spPr>
        <p:txBody>
          <a:bodyPr wrap="square">
            <a:spAutoFit/>
          </a:bodyPr>
          <a:lstStyle/>
          <a:p>
            <a:r>
              <a:rPr lang="en-US" sz="2400" b="1" dirty="0" smtClean="0">
                <a:solidFill>
                  <a:schemeClr val="accent1">
                    <a:lumMod val="50000"/>
                  </a:schemeClr>
                </a:solidFill>
                <a:effectLst>
                  <a:outerShdw blurRad="38100" dist="38100" dir="2700000" algn="tl">
                    <a:srgbClr val="000000">
                      <a:alpha val="43137"/>
                    </a:srgbClr>
                  </a:outerShdw>
                </a:effectLst>
                <a:latin typeface="Calibri" pitchFamily="34" charset="0"/>
              </a:rPr>
              <a:t>PUNLMP</a:t>
            </a:r>
            <a:r>
              <a:rPr lang="el-GR" sz="2400" b="1" dirty="0" smtClean="0">
                <a:solidFill>
                  <a:schemeClr val="accent1">
                    <a:lumMod val="50000"/>
                  </a:schemeClr>
                </a:solidFill>
                <a:latin typeface="Calibri" pitchFamily="34" charset="0"/>
              </a:rPr>
              <a:t> -  </a:t>
            </a:r>
            <a:r>
              <a:rPr lang="el-GR" sz="2400" b="1" dirty="0" err="1" smtClean="0">
                <a:solidFill>
                  <a:schemeClr val="accent1">
                    <a:lumMod val="50000"/>
                  </a:schemeClr>
                </a:solidFill>
                <a:latin typeface="Calibri" pitchFamily="34" charset="0"/>
              </a:rPr>
              <a:t>Θηλώδες</a:t>
            </a:r>
            <a:r>
              <a:rPr lang="el-GR" sz="2400" b="1" dirty="0" smtClean="0">
                <a:solidFill>
                  <a:schemeClr val="accent1">
                    <a:lumMod val="50000"/>
                  </a:schemeClr>
                </a:solidFill>
                <a:latin typeface="Calibri" pitchFamily="34" charset="0"/>
              </a:rPr>
              <a:t> </a:t>
            </a:r>
            <a:r>
              <a:rPr lang="el-GR" sz="2400" b="1" dirty="0" err="1" smtClean="0">
                <a:solidFill>
                  <a:schemeClr val="accent1">
                    <a:lumMod val="50000"/>
                  </a:schemeClr>
                </a:solidFill>
                <a:latin typeface="Calibri" pitchFamily="34" charset="0"/>
              </a:rPr>
              <a:t>ουροθηλιακό</a:t>
            </a:r>
            <a:r>
              <a:rPr lang="el-GR" sz="2400" b="1" dirty="0" smtClean="0">
                <a:solidFill>
                  <a:schemeClr val="accent1">
                    <a:lumMod val="50000"/>
                  </a:schemeClr>
                </a:solidFill>
                <a:latin typeface="Calibri" pitchFamily="34" charset="0"/>
              </a:rPr>
              <a:t> καρκίνωμα βαθμού κακοήθειας </a:t>
            </a:r>
            <a:r>
              <a:rPr lang="el-GR" sz="2400" b="1" dirty="0" smtClean="0">
                <a:solidFill>
                  <a:schemeClr val="accent1">
                    <a:lumMod val="50000"/>
                  </a:schemeClr>
                </a:solidFill>
                <a:effectLst>
                  <a:outerShdw blurRad="38100" dist="38100" dir="2700000" algn="tl">
                    <a:srgbClr val="000000">
                      <a:alpha val="43137"/>
                    </a:srgbClr>
                  </a:outerShdw>
                </a:effectLst>
                <a:latin typeface="Calibri" pitchFamily="34" charset="0"/>
              </a:rPr>
              <a:t>1</a:t>
            </a:r>
            <a:r>
              <a:rPr lang="en-US" sz="2400" b="1" dirty="0" smtClean="0">
                <a:solidFill>
                  <a:schemeClr val="accent1">
                    <a:lumMod val="50000"/>
                  </a:schemeClr>
                </a:solidFill>
                <a:effectLst>
                  <a:outerShdw blurRad="38100" dist="38100" dir="2700000" algn="tl">
                    <a:srgbClr val="000000">
                      <a:alpha val="43137"/>
                    </a:srgbClr>
                  </a:outerShdw>
                </a:effectLst>
                <a:latin typeface="Calibri" pitchFamily="34" charset="0"/>
              </a:rPr>
              <a:t> </a:t>
            </a:r>
            <a:endParaRPr lang="el-GR" sz="2400" b="1" dirty="0">
              <a:solidFill>
                <a:schemeClr val="accent1">
                  <a:lumMod val="50000"/>
                </a:schemeClr>
              </a:solidFill>
              <a:effectLst>
                <a:outerShdw blurRad="38100" dist="38100" dir="2700000" algn="tl">
                  <a:srgbClr val="000000">
                    <a:alpha val="43137"/>
                  </a:srgbClr>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 calcmode="lin" valueType="num">
                                      <p:cBhvr>
                                        <p:cTn id="7" dur="500" fill="hold"/>
                                        <p:tgtEl>
                                          <p:spTgt spid="389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891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89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l-GR" dirty="0" smtClean="0">
                <a:effectLst>
                  <a:outerShdw blurRad="38100" dist="38100" dir="2700000" algn="tl">
                    <a:srgbClr val="000000">
                      <a:alpha val="43137"/>
                    </a:srgbClr>
                  </a:outerShdw>
                </a:effectLst>
              </a:rPr>
              <a:t>Χρόνια</a:t>
            </a:r>
            <a:r>
              <a:rPr lang="el-GR" dirty="0" smtClean="0"/>
              <a:t> κυστίτιδα. Μικροσκοπική εικόνα</a:t>
            </a:r>
            <a:endParaRPr lang="el-GR" dirty="0"/>
          </a:p>
        </p:txBody>
      </p:sp>
      <p:pic>
        <p:nvPicPr>
          <p:cNvPr id="153602" name="Picture 2" descr="http://webpathology.com/images/noimage.gif"/>
          <p:cNvPicPr>
            <a:picLocks noChangeAspect="1" noChangeArrowheads="1"/>
          </p:cNvPicPr>
          <p:nvPr/>
        </p:nvPicPr>
        <p:blipFill>
          <a:blip r:embed="rId2"/>
          <a:srcRect/>
          <a:stretch>
            <a:fillRect/>
          </a:stretch>
        </p:blipFill>
        <p:spPr bwMode="auto">
          <a:xfrm>
            <a:off x="155575" y="-136525"/>
            <a:ext cx="9525" cy="76200"/>
          </a:xfrm>
          <a:prstGeom prst="rect">
            <a:avLst/>
          </a:prstGeom>
          <a:noFill/>
        </p:spPr>
      </p:pic>
      <p:pic>
        <p:nvPicPr>
          <p:cNvPr id="153604" name="Picture 4" descr="http://webpathology.com/images/noimage.gif"/>
          <p:cNvPicPr>
            <a:picLocks noChangeAspect="1" noChangeArrowheads="1"/>
          </p:cNvPicPr>
          <p:nvPr/>
        </p:nvPicPr>
        <p:blipFill>
          <a:blip r:embed="rId2"/>
          <a:srcRect/>
          <a:stretch>
            <a:fillRect/>
          </a:stretch>
        </p:blipFill>
        <p:spPr bwMode="auto">
          <a:xfrm>
            <a:off x="155575" y="-136525"/>
            <a:ext cx="9525" cy="76200"/>
          </a:xfrm>
          <a:prstGeom prst="rect">
            <a:avLst/>
          </a:prstGeom>
          <a:noFill/>
        </p:spPr>
      </p:pic>
      <p:pic>
        <p:nvPicPr>
          <p:cNvPr id="153606" name="Picture 6" descr="https://openi.nlm.nih.gov/imgs/512/43/2769349/PMC2769349_1757-1626-0002-0000007333-010.png"/>
          <p:cNvPicPr>
            <a:picLocks noChangeAspect="1" noChangeArrowheads="1"/>
          </p:cNvPicPr>
          <p:nvPr/>
        </p:nvPicPr>
        <p:blipFill>
          <a:blip r:embed="rId3"/>
          <a:srcRect/>
          <a:stretch>
            <a:fillRect/>
          </a:stretch>
        </p:blipFill>
        <p:spPr bwMode="auto">
          <a:xfrm rot="16200000">
            <a:off x="-342930" y="2271700"/>
            <a:ext cx="4781550" cy="3667126"/>
          </a:xfrm>
          <a:prstGeom prst="rect">
            <a:avLst/>
          </a:prstGeom>
          <a:noFill/>
        </p:spPr>
      </p:pic>
      <p:pic>
        <p:nvPicPr>
          <p:cNvPr id="153608" name="Picture 8" descr="https://classconnection.s3.amazonaws.com/752/flashcards/384752/png/chron_follic_cyst.png"/>
          <p:cNvPicPr>
            <a:picLocks noChangeAspect="1" noChangeArrowheads="1"/>
          </p:cNvPicPr>
          <p:nvPr/>
        </p:nvPicPr>
        <p:blipFill>
          <a:blip r:embed="rId4"/>
          <a:srcRect/>
          <a:stretch>
            <a:fillRect/>
          </a:stretch>
        </p:blipFill>
        <p:spPr bwMode="auto">
          <a:xfrm rot="10800000">
            <a:off x="4000496" y="2071678"/>
            <a:ext cx="5443430" cy="4080302"/>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34"/>
          <p:cNvPicPr>
            <a:picLocks noChangeAspect="1" noChangeArrowheads="1"/>
          </p:cNvPicPr>
          <p:nvPr/>
        </p:nvPicPr>
        <p:blipFill>
          <a:blip r:embed="rId2" cstate="print"/>
          <a:srcRect/>
          <a:stretch>
            <a:fillRect/>
          </a:stretch>
        </p:blipFill>
        <p:spPr bwMode="auto">
          <a:xfrm>
            <a:off x="214281" y="214290"/>
            <a:ext cx="8488175" cy="6429420"/>
          </a:xfrm>
          <a:prstGeom prst="rect">
            <a:avLst/>
          </a:prstGeom>
          <a:noFill/>
          <a:ln w="9525">
            <a:noFill/>
            <a:miter lim="800000"/>
            <a:headEnd/>
            <a:tailEnd/>
          </a:ln>
        </p:spPr>
      </p:pic>
      <p:sp>
        <p:nvSpPr>
          <p:cNvPr id="35843" name="Text Box 3"/>
          <p:cNvSpPr txBox="1">
            <a:spLocks noChangeArrowheads="1"/>
          </p:cNvSpPr>
          <p:nvPr/>
        </p:nvSpPr>
        <p:spPr bwMode="auto">
          <a:xfrm>
            <a:off x="3563938" y="6165850"/>
            <a:ext cx="3121025" cy="457200"/>
          </a:xfrm>
          <a:prstGeom prst="rect">
            <a:avLst/>
          </a:prstGeom>
          <a:noFill/>
          <a:ln w="9525">
            <a:noFill/>
            <a:miter lim="800000"/>
            <a:headEnd/>
            <a:tailEnd/>
          </a:ln>
        </p:spPr>
        <p:txBody>
          <a:bodyPr>
            <a:spAutoFit/>
          </a:bodyPr>
          <a:lstStyle/>
          <a:p>
            <a:r>
              <a:rPr lang="en-US" sz="2400" b="1" dirty="0" smtClean="0">
                <a:solidFill>
                  <a:schemeClr val="bg1"/>
                </a:solidFill>
                <a:latin typeface="Comic Sans MS" pitchFamily="66" charset="0"/>
              </a:rPr>
              <a:t> </a:t>
            </a:r>
            <a:endParaRPr lang="el-GR" sz="2400" b="1"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35"/>
          <p:cNvPicPr>
            <a:picLocks noChangeAspect="1" noChangeArrowheads="1"/>
          </p:cNvPicPr>
          <p:nvPr/>
        </p:nvPicPr>
        <p:blipFill>
          <a:blip r:embed="rId2" cstate="print"/>
          <a:srcRect/>
          <a:stretch>
            <a:fillRect/>
          </a:stretch>
        </p:blipFill>
        <p:spPr bwMode="auto">
          <a:xfrm>
            <a:off x="-1" y="0"/>
            <a:ext cx="9162753" cy="6858000"/>
          </a:xfrm>
          <a:prstGeom prst="rect">
            <a:avLst/>
          </a:prstGeom>
          <a:noFill/>
          <a:ln w="9525">
            <a:noFill/>
            <a:miter lim="800000"/>
            <a:headEnd/>
            <a:tailEnd/>
          </a:ln>
        </p:spPr>
      </p:pic>
      <p:sp>
        <p:nvSpPr>
          <p:cNvPr id="36867" name="Text Box 3"/>
          <p:cNvSpPr txBox="1">
            <a:spLocks noChangeArrowheads="1"/>
          </p:cNvSpPr>
          <p:nvPr/>
        </p:nvSpPr>
        <p:spPr bwMode="auto">
          <a:xfrm>
            <a:off x="3779838" y="6165850"/>
            <a:ext cx="3097212" cy="400110"/>
          </a:xfrm>
          <a:prstGeom prst="rect">
            <a:avLst/>
          </a:prstGeom>
          <a:noFill/>
          <a:ln w="9525">
            <a:noFill/>
            <a:miter lim="800000"/>
            <a:headEnd/>
            <a:tailEnd/>
          </a:ln>
        </p:spPr>
        <p:txBody>
          <a:bodyPr>
            <a:spAutoFit/>
          </a:bodyPr>
          <a:lstStyle/>
          <a:p>
            <a:r>
              <a:rPr lang="en-US" sz="2000" b="1" dirty="0" smtClean="0">
                <a:solidFill>
                  <a:schemeClr val="bg1"/>
                </a:solidFill>
                <a:latin typeface="Comic Sans MS" pitchFamily="66" charset="0"/>
              </a:rPr>
              <a:t> </a:t>
            </a:r>
            <a:endParaRPr lang="el-GR" sz="2000" b="1"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36"/>
          <p:cNvPicPr>
            <a:picLocks noChangeAspect="1" noChangeArrowheads="1"/>
          </p:cNvPicPr>
          <p:nvPr/>
        </p:nvPicPr>
        <p:blipFill>
          <a:blip r:embed="rId2" cstate="print"/>
          <a:srcRect/>
          <a:stretch>
            <a:fillRect/>
          </a:stretch>
        </p:blipFill>
        <p:spPr bwMode="auto">
          <a:xfrm>
            <a:off x="952500" y="603250"/>
            <a:ext cx="7239000" cy="5489575"/>
          </a:xfrm>
          <a:prstGeom prst="rect">
            <a:avLst/>
          </a:prstGeom>
          <a:noFill/>
          <a:ln w="9525">
            <a:noFill/>
            <a:miter lim="800000"/>
            <a:headEnd/>
            <a:tailEnd/>
          </a:ln>
        </p:spPr>
      </p:pic>
      <p:sp>
        <p:nvSpPr>
          <p:cNvPr id="37891" name="Text Box 3"/>
          <p:cNvSpPr txBox="1">
            <a:spLocks noChangeArrowheads="1"/>
          </p:cNvSpPr>
          <p:nvPr/>
        </p:nvSpPr>
        <p:spPr bwMode="auto">
          <a:xfrm>
            <a:off x="0" y="6211669"/>
            <a:ext cx="10358478" cy="461665"/>
          </a:xfrm>
          <a:prstGeom prst="rect">
            <a:avLst/>
          </a:prstGeom>
          <a:noFill/>
          <a:ln w="9525">
            <a:noFill/>
            <a:miter lim="800000"/>
            <a:headEnd/>
            <a:tailEnd/>
          </a:ln>
        </p:spPr>
        <p:txBody>
          <a:bodyPr wrap="square">
            <a:spAutoFit/>
          </a:bodyPr>
          <a:lstStyle/>
          <a:p>
            <a:r>
              <a:rPr lang="en-US" sz="2400" b="1" spc="300" dirty="0" smtClean="0">
                <a:solidFill>
                  <a:schemeClr val="accent1">
                    <a:lumMod val="75000"/>
                  </a:schemeClr>
                </a:solidFill>
                <a:effectLst>
                  <a:outerShdw blurRad="38100" dist="38100" dir="2700000" algn="tl">
                    <a:srgbClr val="000000">
                      <a:alpha val="43137"/>
                    </a:srgbClr>
                  </a:outerShdw>
                </a:effectLst>
                <a:latin typeface="Calibri" pitchFamily="34" charset="0"/>
              </a:rPr>
              <a:t>PUNLMP</a:t>
            </a:r>
            <a:r>
              <a:rPr lang="el-GR" sz="2400" b="1" dirty="0" smtClean="0">
                <a:solidFill>
                  <a:schemeClr val="accent1">
                    <a:lumMod val="75000"/>
                  </a:schemeClr>
                </a:solidFill>
                <a:effectLst>
                  <a:outerShdw blurRad="38100" dist="38100" dir="2700000" algn="tl">
                    <a:srgbClr val="000000">
                      <a:alpha val="43137"/>
                    </a:srgbClr>
                  </a:outerShdw>
                </a:effectLst>
                <a:latin typeface="Calibri" pitchFamily="34" charset="0"/>
              </a:rPr>
              <a:t> - </a:t>
            </a:r>
            <a:r>
              <a:rPr lang="el-GR" sz="2400" b="1" dirty="0" err="1" smtClean="0">
                <a:solidFill>
                  <a:schemeClr val="accent1">
                    <a:lumMod val="75000"/>
                  </a:schemeClr>
                </a:solidFill>
                <a:effectLst>
                  <a:outerShdw blurRad="38100" dist="38100" dir="2700000" algn="tl">
                    <a:srgbClr val="000000">
                      <a:alpha val="43137"/>
                    </a:srgbClr>
                  </a:outerShdw>
                </a:effectLst>
                <a:latin typeface="Calibri" pitchFamily="34" charset="0"/>
              </a:rPr>
              <a:t>Θηλώδες</a:t>
            </a:r>
            <a:r>
              <a:rPr lang="el-GR" sz="2400" b="1" dirty="0" smtClean="0">
                <a:solidFill>
                  <a:schemeClr val="accent1">
                    <a:lumMod val="75000"/>
                  </a:schemeClr>
                </a:solidFill>
                <a:effectLst>
                  <a:outerShdw blurRad="38100" dist="38100" dir="2700000" algn="tl">
                    <a:srgbClr val="000000">
                      <a:alpha val="43137"/>
                    </a:srgbClr>
                  </a:outerShdw>
                </a:effectLst>
                <a:latin typeface="Calibri" pitchFamily="34" charset="0"/>
              </a:rPr>
              <a:t> </a:t>
            </a:r>
            <a:r>
              <a:rPr lang="el-GR" sz="2400" b="1" dirty="0" err="1" smtClean="0">
                <a:solidFill>
                  <a:schemeClr val="accent1">
                    <a:lumMod val="75000"/>
                  </a:schemeClr>
                </a:solidFill>
                <a:effectLst>
                  <a:outerShdw blurRad="38100" dist="38100" dir="2700000" algn="tl">
                    <a:srgbClr val="000000">
                      <a:alpha val="43137"/>
                    </a:srgbClr>
                  </a:outerShdw>
                </a:effectLst>
                <a:latin typeface="Calibri" pitchFamily="34" charset="0"/>
              </a:rPr>
              <a:t>ουροθηλιακό</a:t>
            </a:r>
            <a:r>
              <a:rPr lang="el-GR" sz="2400" b="1" dirty="0" smtClean="0">
                <a:solidFill>
                  <a:schemeClr val="accent1">
                    <a:lumMod val="75000"/>
                  </a:schemeClr>
                </a:solidFill>
                <a:effectLst>
                  <a:outerShdw blurRad="38100" dist="38100" dir="2700000" algn="tl">
                    <a:srgbClr val="000000">
                      <a:alpha val="43137"/>
                    </a:srgbClr>
                  </a:outerShdw>
                </a:effectLst>
                <a:latin typeface="Calibri" pitchFamily="34" charset="0"/>
              </a:rPr>
              <a:t> καρκίνωμα βαθμού κακοήθειας  1</a:t>
            </a:r>
            <a:r>
              <a:rPr lang="en-US" sz="2400" b="1" dirty="0" smtClean="0">
                <a:solidFill>
                  <a:schemeClr val="accent1">
                    <a:lumMod val="75000"/>
                  </a:schemeClr>
                </a:solidFill>
                <a:effectLst>
                  <a:outerShdw blurRad="38100" dist="38100" dir="2700000" algn="tl">
                    <a:srgbClr val="000000">
                      <a:alpha val="43137"/>
                    </a:srgbClr>
                  </a:outerShdw>
                </a:effectLst>
                <a:latin typeface="Calibri" pitchFamily="34" charset="0"/>
              </a:rPr>
              <a:t> </a:t>
            </a:r>
            <a:endParaRPr lang="el-GR" sz="2400" b="1" dirty="0">
              <a:solidFill>
                <a:schemeClr val="accent1">
                  <a:lumMod val="75000"/>
                </a:schemeClr>
              </a:solidFill>
              <a:effectLst>
                <a:outerShdw blurRad="38100" dist="38100" dir="2700000" algn="tl">
                  <a:srgbClr val="000000">
                    <a:alpha val="43137"/>
                  </a:srgbClr>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 calcmode="lin" valueType="num">
                                      <p:cBhvr>
                                        <p:cTn id="7" dur="500" fill="hold"/>
                                        <p:tgtEl>
                                          <p:spTgt spid="3789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789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78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68313" y="0"/>
            <a:ext cx="8229600" cy="1143000"/>
          </a:xfrm>
        </p:spPr>
        <p:txBody>
          <a:bodyPr>
            <a:normAutofit/>
          </a:bodyPr>
          <a:lstStyle/>
          <a:p>
            <a:pPr eaLnBrk="1" hangingPunct="1"/>
            <a:endParaRPr lang="el-GR" sz="4000" dirty="0" smtClean="0">
              <a:solidFill>
                <a:schemeClr val="bg1"/>
              </a:solidFill>
            </a:endParaRPr>
          </a:p>
        </p:txBody>
      </p:sp>
      <p:pic>
        <p:nvPicPr>
          <p:cNvPr id="38915" name="Picture 3" descr="8,3 Papillary Urothelial Carcinoma"/>
          <p:cNvPicPr>
            <a:picLocks noChangeAspect="1" noChangeArrowheads="1"/>
          </p:cNvPicPr>
          <p:nvPr/>
        </p:nvPicPr>
        <p:blipFill>
          <a:blip r:embed="rId2" cstate="print"/>
          <a:srcRect t="3749"/>
          <a:stretch>
            <a:fillRect/>
          </a:stretch>
        </p:blipFill>
        <p:spPr bwMode="auto">
          <a:xfrm>
            <a:off x="-1116632" y="0"/>
            <a:ext cx="11052616"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descr="8,4 Papillary Urothelial Carcinoma, Grade 1"/>
          <p:cNvPicPr>
            <a:picLocks noChangeAspect="1" noChangeArrowheads="1"/>
          </p:cNvPicPr>
          <p:nvPr/>
        </p:nvPicPr>
        <p:blipFill>
          <a:blip r:embed="rId2" cstate="print"/>
          <a:srcRect t="3749"/>
          <a:stretch>
            <a:fillRect/>
          </a:stretch>
        </p:blipFill>
        <p:spPr bwMode="auto">
          <a:xfrm>
            <a:off x="468313" y="1409700"/>
            <a:ext cx="8207375" cy="5114925"/>
          </a:xfrm>
          <a:prstGeom prst="rect">
            <a:avLst/>
          </a:prstGeom>
          <a:noFill/>
          <a:ln w="9525">
            <a:noFill/>
            <a:miter lim="800000"/>
            <a:headEnd/>
            <a:tailEnd/>
          </a:ln>
        </p:spPr>
      </p:pic>
      <p:sp>
        <p:nvSpPr>
          <p:cNvPr id="39939" name="Rectangle 4"/>
          <p:cNvSpPr>
            <a:spLocks noChangeArrowheads="1"/>
          </p:cNvSpPr>
          <p:nvPr/>
        </p:nvSpPr>
        <p:spPr bwMode="auto">
          <a:xfrm>
            <a:off x="468313" y="0"/>
            <a:ext cx="8229600" cy="1143000"/>
          </a:xfrm>
          <a:prstGeom prst="rect">
            <a:avLst/>
          </a:prstGeom>
          <a:noFill/>
          <a:ln w="9525">
            <a:noFill/>
            <a:miter lim="800000"/>
            <a:headEnd/>
            <a:tailEnd/>
          </a:ln>
        </p:spPr>
        <p:txBody>
          <a:bodyPr anchor="ctr"/>
          <a:lstStyle/>
          <a:p>
            <a:pPr algn="ctr"/>
            <a:endParaRPr lang="el-GR" sz="3200" dirty="0">
              <a:solidFill>
                <a:schemeClr val="bg1"/>
              </a:solidFill>
            </a:endParaRPr>
          </a:p>
        </p:txBody>
      </p:sp>
      <p:sp>
        <p:nvSpPr>
          <p:cNvPr id="4" name="3 - Ορθογώνιο"/>
          <p:cNvSpPr/>
          <p:nvPr/>
        </p:nvSpPr>
        <p:spPr>
          <a:xfrm>
            <a:off x="0" y="0"/>
            <a:ext cx="9858412" cy="1077218"/>
          </a:xfrm>
          <a:prstGeom prst="rect">
            <a:avLst/>
          </a:prstGeom>
        </p:spPr>
        <p:txBody>
          <a:bodyPr wrap="square">
            <a:spAutoFit/>
          </a:bodyPr>
          <a:lstStyle/>
          <a:p>
            <a:r>
              <a:rPr lang="el-GR" sz="3200" b="1" dirty="0" smtClean="0">
                <a:solidFill>
                  <a:schemeClr val="accent1">
                    <a:lumMod val="75000"/>
                  </a:schemeClr>
                </a:solidFill>
              </a:rPr>
              <a:t>             </a:t>
            </a:r>
            <a:r>
              <a:rPr lang="el-GR" sz="3200" b="1" dirty="0" err="1" smtClean="0">
                <a:solidFill>
                  <a:schemeClr val="accent1">
                    <a:lumMod val="75000"/>
                  </a:schemeClr>
                </a:solidFill>
              </a:rPr>
              <a:t>Θηλώδες</a:t>
            </a:r>
            <a:r>
              <a:rPr lang="el-GR" sz="3200" b="1" dirty="0" smtClean="0">
                <a:solidFill>
                  <a:schemeClr val="accent1">
                    <a:lumMod val="75000"/>
                  </a:schemeClr>
                </a:solidFill>
              </a:rPr>
              <a:t> </a:t>
            </a:r>
            <a:r>
              <a:rPr lang="el-GR" sz="3200" b="1" dirty="0" err="1" smtClean="0">
                <a:solidFill>
                  <a:schemeClr val="accent1">
                    <a:lumMod val="75000"/>
                  </a:schemeClr>
                </a:solidFill>
              </a:rPr>
              <a:t>ουροθηλιακό</a:t>
            </a:r>
            <a:r>
              <a:rPr lang="el-GR" sz="3200" b="1" dirty="0" smtClean="0">
                <a:solidFill>
                  <a:schemeClr val="accent1">
                    <a:lumMod val="75000"/>
                  </a:schemeClr>
                </a:solidFill>
              </a:rPr>
              <a:t> καρκίνωμα</a:t>
            </a:r>
          </a:p>
          <a:p>
            <a:r>
              <a:rPr lang="el-GR" sz="3200" b="1" spc="300" dirty="0" smtClean="0">
                <a:solidFill>
                  <a:schemeClr val="accent1">
                    <a:lumMod val="75000"/>
                  </a:schemeClr>
                </a:solidFill>
                <a:effectLst>
                  <a:outerShdw blurRad="38100" dist="38100" dir="2700000" algn="tl">
                    <a:srgbClr val="000000">
                      <a:alpha val="43137"/>
                    </a:srgbClr>
                  </a:outerShdw>
                </a:effectLst>
              </a:rPr>
              <a:t>χαμηλόβαθμης</a:t>
            </a:r>
            <a:r>
              <a:rPr lang="el-GR" sz="3200" b="1" spc="300" dirty="0" smtClean="0">
                <a:solidFill>
                  <a:schemeClr val="accent1">
                    <a:lumMod val="75000"/>
                  </a:schemeClr>
                </a:solidFill>
              </a:rPr>
              <a:t> </a:t>
            </a:r>
            <a:r>
              <a:rPr lang="el-GR" sz="3200" b="1" dirty="0" smtClean="0">
                <a:solidFill>
                  <a:schemeClr val="accent1">
                    <a:lumMod val="75000"/>
                  </a:schemeClr>
                </a:solidFill>
              </a:rPr>
              <a:t>κακοήθειας-βαθμού κακοηθείας </a:t>
            </a:r>
            <a:r>
              <a:rPr lang="el-GR" sz="3200" b="1" dirty="0" smtClean="0">
                <a:solidFill>
                  <a:schemeClr val="accent1">
                    <a:lumMod val="75000"/>
                  </a:schemeClr>
                </a:solidFill>
                <a:effectLst>
                  <a:outerShdw blurRad="38100" dist="38100" dir="2700000" algn="tl">
                    <a:srgbClr val="000000">
                      <a:alpha val="43137"/>
                    </a:srgbClr>
                  </a:outerShdw>
                </a:effectLst>
              </a:rPr>
              <a:t>1</a:t>
            </a:r>
            <a:endParaRPr lang="el-GR" sz="3200" b="1" dirty="0">
              <a:solidFill>
                <a:schemeClr val="accent1">
                  <a:lumMod val="75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p:cTn id="12"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descr="47"/>
          <p:cNvPicPr>
            <a:picLocks noChangeAspect="1" noChangeArrowheads="1"/>
          </p:cNvPicPr>
          <p:nvPr/>
        </p:nvPicPr>
        <p:blipFill>
          <a:blip r:embed="rId2" cstate="print"/>
          <a:srcRect/>
          <a:stretch>
            <a:fillRect/>
          </a:stretch>
        </p:blipFill>
        <p:spPr bwMode="auto">
          <a:xfrm>
            <a:off x="-142908" y="-1"/>
            <a:ext cx="9286908" cy="685927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descr="48"/>
          <p:cNvPicPr>
            <a:picLocks noChangeAspect="1" noChangeArrowheads="1"/>
          </p:cNvPicPr>
          <p:nvPr/>
        </p:nvPicPr>
        <p:blipFill>
          <a:blip r:embed="rId2" cstate="print"/>
          <a:srcRect/>
          <a:stretch>
            <a:fillRect/>
          </a:stretch>
        </p:blipFill>
        <p:spPr bwMode="auto">
          <a:xfrm>
            <a:off x="-1" y="0"/>
            <a:ext cx="917350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descr="49"/>
          <p:cNvPicPr>
            <a:picLocks noChangeAspect="1" noChangeArrowheads="1"/>
          </p:cNvPicPr>
          <p:nvPr/>
        </p:nvPicPr>
        <p:blipFill>
          <a:blip r:embed="rId2" cstate="print"/>
          <a:srcRect/>
          <a:stretch>
            <a:fillRect/>
          </a:stretch>
        </p:blipFill>
        <p:spPr bwMode="auto">
          <a:xfrm>
            <a:off x="952500" y="615950"/>
            <a:ext cx="7239000" cy="5405438"/>
          </a:xfrm>
          <a:prstGeom prst="rect">
            <a:avLst/>
          </a:prstGeom>
          <a:noFill/>
          <a:ln w="9525">
            <a:noFill/>
            <a:miter lim="800000"/>
            <a:headEnd/>
            <a:tailEnd/>
          </a:ln>
        </p:spPr>
      </p:pic>
      <p:sp>
        <p:nvSpPr>
          <p:cNvPr id="56323" name="Text Box 5"/>
          <p:cNvSpPr txBox="1">
            <a:spLocks noChangeArrowheads="1"/>
          </p:cNvSpPr>
          <p:nvPr/>
        </p:nvSpPr>
        <p:spPr bwMode="auto">
          <a:xfrm>
            <a:off x="-500098" y="5929330"/>
            <a:ext cx="10429948" cy="954107"/>
          </a:xfrm>
          <a:prstGeom prst="rect">
            <a:avLst/>
          </a:prstGeom>
          <a:noFill/>
          <a:ln w="9525">
            <a:noFill/>
            <a:miter lim="800000"/>
            <a:headEnd/>
            <a:tailEnd/>
          </a:ln>
        </p:spPr>
        <p:txBody>
          <a:bodyPr wrap="square">
            <a:spAutoFit/>
          </a:bodyPr>
          <a:lstStyle/>
          <a:p>
            <a:pPr algn="ctr"/>
            <a:r>
              <a:rPr lang="el-GR" sz="2800" b="1" dirty="0" err="1">
                <a:solidFill>
                  <a:schemeClr val="accent1">
                    <a:lumMod val="75000"/>
                  </a:schemeClr>
                </a:solidFill>
                <a:latin typeface="Calibri" pitchFamily="34" charset="0"/>
              </a:rPr>
              <a:t>Θηλώδες</a:t>
            </a:r>
            <a:r>
              <a:rPr lang="el-GR" sz="2800" b="1" dirty="0">
                <a:solidFill>
                  <a:schemeClr val="accent1">
                    <a:lumMod val="75000"/>
                  </a:schemeClr>
                </a:solidFill>
                <a:latin typeface="Calibri" pitchFamily="34" charset="0"/>
              </a:rPr>
              <a:t> </a:t>
            </a:r>
            <a:r>
              <a:rPr lang="el-GR" sz="2800" b="1" dirty="0" err="1">
                <a:solidFill>
                  <a:schemeClr val="accent1">
                    <a:lumMod val="75000"/>
                  </a:schemeClr>
                </a:solidFill>
                <a:latin typeface="Calibri" pitchFamily="34" charset="0"/>
              </a:rPr>
              <a:t>ουροθηλιακό</a:t>
            </a:r>
            <a:r>
              <a:rPr lang="el-GR" sz="2800" b="1" dirty="0">
                <a:solidFill>
                  <a:schemeClr val="accent1">
                    <a:lumMod val="75000"/>
                  </a:schemeClr>
                </a:solidFill>
                <a:latin typeface="Calibri" pitchFamily="34" charset="0"/>
              </a:rPr>
              <a:t> καρκίνωμα </a:t>
            </a:r>
            <a:endParaRPr lang="el-GR" sz="2800" b="1" dirty="0" smtClean="0">
              <a:solidFill>
                <a:schemeClr val="accent1">
                  <a:lumMod val="75000"/>
                </a:schemeClr>
              </a:solidFill>
              <a:latin typeface="Calibri" pitchFamily="34" charset="0"/>
            </a:endParaRPr>
          </a:p>
          <a:p>
            <a:pPr algn="ctr"/>
            <a:r>
              <a:rPr lang="el-GR" sz="2800" b="1" spc="300" dirty="0" smtClean="0">
                <a:solidFill>
                  <a:schemeClr val="accent1">
                    <a:lumMod val="75000"/>
                  </a:schemeClr>
                </a:solidFill>
                <a:effectLst>
                  <a:outerShdw blurRad="38100" dist="38100" dir="2700000" algn="tl">
                    <a:srgbClr val="000000">
                      <a:alpha val="43137"/>
                    </a:srgbClr>
                  </a:outerShdw>
                </a:effectLst>
                <a:latin typeface="Calibri" pitchFamily="34" charset="0"/>
              </a:rPr>
              <a:t>χαμηλόβαθμης</a:t>
            </a:r>
            <a:r>
              <a:rPr lang="el-GR" sz="2800" b="1" spc="300" dirty="0" smtClean="0">
                <a:solidFill>
                  <a:schemeClr val="accent1">
                    <a:lumMod val="75000"/>
                  </a:schemeClr>
                </a:solidFill>
                <a:latin typeface="Calibri" pitchFamily="34" charset="0"/>
              </a:rPr>
              <a:t> </a:t>
            </a:r>
            <a:r>
              <a:rPr lang="el-GR" sz="2800" b="1" dirty="0" smtClean="0">
                <a:solidFill>
                  <a:schemeClr val="accent1">
                    <a:lumMod val="75000"/>
                  </a:schemeClr>
                </a:solidFill>
                <a:latin typeface="Calibri" pitchFamily="34" charset="0"/>
              </a:rPr>
              <a:t>κακοήθειας  - βαθμού κακοήθειας </a:t>
            </a:r>
            <a:r>
              <a:rPr lang="el-GR" sz="2800" b="1" dirty="0" smtClean="0">
                <a:solidFill>
                  <a:schemeClr val="accent1">
                    <a:lumMod val="75000"/>
                  </a:schemeClr>
                </a:solidFill>
                <a:effectLst>
                  <a:outerShdw blurRad="38100" dist="38100" dir="2700000" algn="tl">
                    <a:srgbClr val="000000">
                      <a:alpha val="43137"/>
                    </a:srgbClr>
                  </a:outerShdw>
                </a:effectLst>
                <a:latin typeface="Calibri" pitchFamily="34" charset="0"/>
              </a:rPr>
              <a:t>1</a:t>
            </a:r>
            <a:endParaRPr lang="el-GR" sz="2800" dirty="0">
              <a:solidFill>
                <a:schemeClr val="accent1">
                  <a:lumMod val="75000"/>
                </a:schemeClr>
              </a:solidFill>
              <a:effectLst>
                <a:outerShdw blurRad="38100" dist="38100" dir="2700000" algn="tl">
                  <a:srgbClr val="000000">
                    <a:alpha val="43137"/>
                  </a:srgbClr>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anim calcmode="lin" valueType="num">
                                      <p:cBhvr>
                                        <p:cTn id="7" dur="500" fill="hold"/>
                                        <p:tgtEl>
                                          <p:spTgt spid="5632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632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6323">
                                            <p:txEl>
                                              <p:pRg st="0" end="0"/>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56323">
                                            <p:txEl>
                                              <p:pRg st="1" end="1"/>
                                            </p:txEl>
                                          </p:spTgt>
                                        </p:tgtEl>
                                        <p:attrNameLst>
                                          <p:attrName>style.visibility</p:attrName>
                                        </p:attrNameLst>
                                      </p:cBhvr>
                                      <p:to>
                                        <p:strVal val="visible"/>
                                      </p:to>
                                    </p:set>
                                    <p:anim calcmode="lin" valueType="num">
                                      <p:cBhvr>
                                        <p:cTn id="12" dur="500" fill="hold"/>
                                        <p:tgtEl>
                                          <p:spTgt spid="5632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5632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563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descr="8,6 Papillary Urothelial Carcinoma, Grade 2"/>
          <p:cNvPicPr>
            <a:picLocks noChangeAspect="1" noChangeArrowheads="1"/>
          </p:cNvPicPr>
          <p:nvPr/>
        </p:nvPicPr>
        <p:blipFill>
          <a:blip r:embed="rId2" cstate="print"/>
          <a:srcRect t="3749"/>
          <a:stretch>
            <a:fillRect/>
          </a:stretch>
        </p:blipFill>
        <p:spPr bwMode="auto">
          <a:xfrm>
            <a:off x="-85060" y="857232"/>
            <a:ext cx="9229060" cy="55721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descr="8,7 Papillary Urothelial Carcinoma, Grade 2"/>
          <p:cNvPicPr>
            <a:picLocks noChangeAspect="1" noChangeArrowheads="1"/>
          </p:cNvPicPr>
          <p:nvPr/>
        </p:nvPicPr>
        <p:blipFill>
          <a:blip r:embed="rId2" cstate="print"/>
          <a:srcRect t="7500"/>
          <a:stretch>
            <a:fillRect/>
          </a:stretch>
        </p:blipFill>
        <p:spPr bwMode="auto">
          <a:xfrm>
            <a:off x="468313" y="1287463"/>
            <a:ext cx="8207375" cy="5237162"/>
          </a:xfrm>
          <a:prstGeom prst="rect">
            <a:avLst/>
          </a:prstGeom>
          <a:noFill/>
          <a:ln w="9525">
            <a:noFill/>
            <a:miter lim="800000"/>
            <a:headEnd/>
            <a:tailEnd/>
          </a:ln>
        </p:spPr>
      </p:pic>
      <p:sp>
        <p:nvSpPr>
          <p:cNvPr id="41987" name="Rectangle 4"/>
          <p:cNvSpPr>
            <a:spLocks noGrp="1" noChangeArrowheads="1"/>
          </p:cNvSpPr>
          <p:nvPr>
            <p:ph type="title"/>
          </p:nvPr>
        </p:nvSpPr>
        <p:spPr>
          <a:xfrm>
            <a:off x="-857288" y="0"/>
            <a:ext cx="10515616" cy="1143000"/>
          </a:xfrm>
          <a:noFill/>
        </p:spPr>
        <p:txBody>
          <a:bodyPr>
            <a:noAutofit/>
          </a:bodyPr>
          <a:lstStyle/>
          <a:p>
            <a:pPr eaLnBrk="1" hangingPunct="1"/>
            <a:r>
              <a:rPr lang="el-GR" sz="2800" b="1" dirty="0" err="1" smtClean="0">
                <a:solidFill>
                  <a:schemeClr val="accent1">
                    <a:lumMod val="50000"/>
                  </a:schemeClr>
                </a:solidFill>
              </a:rPr>
              <a:t>Θηλώδες</a:t>
            </a:r>
            <a:r>
              <a:rPr lang="el-GR" sz="2800" b="1" dirty="0" smtClean="0">
                <a:solidFill>
                  <a:schemeClr val="accent1">
                    <a:lumMod val="50000"/>
                  </a:schemeClr>
                </a:solidFill>
              </a:rPr>
              <a:t> </a:t>
            </a:r>
            <a:r>
              <a:rPr lang="el-GR" sz="2800" b="1" dirty="0" err="1" smtClean="0">
                <a:solidFill>
                  <a:schemeClr val="accent1">
                    <a:lumMod val="50000"/>
                  </a:schemeClr>
                </a:solidFill>
              </a:rPr>
              <a:t>ουροθηλιακό</a:t>
            </a:r>
            <a:r>
              <a:rPr lang="el-GR" sz="2800" b="1" dirty="0" smtClean="0">
                <a:solidFill>
                  <a:schemeClr val="accent1">
                    <a:lumMod val="50000"/>
                  </a:schemeClr>
                </a:solidFill>
              </a:rPr>
              <a:t> καρκίνωμα</a:t>
            </a:r>
            <a:br>
              <a:rPr lang="el-GR" sz="2800" b="1" dirty="0" smtClean="0">
                <a:solidFill>
                  <a:schemeClr val="accent1">
                    <a:lumMod val="50000"/>
                  </a:schemeClr>
                </a:solidFill>
              </a:rPr>
            </a:br>
            <a:r>
              <a:rPr lang="el-GR" sz="2800" b="1" spc="300" dirty="0" smtClean="0">
                <a:solidFill>
                  <a:schemeClr val="accent1">
                    <a:lumMod val="50000"/>
                  </a:schemeClr>
                </a:solidFill>
              </a:rPr>
              <a:t>χαμηλόβαθμης</a:t>
            </a:r>
            <a:r>
              <a:rPr lang="el-GR" sz="2800" b="1" dirty="0" smtClean="0">
                <a:solidFill>
                  <a:schemeClr val="accent1">
                    <a:lumMod val="50000"/>
                  </a:schemeClr>
                </a:solidFill>
              </a:rPr>
              <a:t> κακοήθειας - βαθμού κακοηθείας </a:t>
            </a:r>
            <a:r>
              <a:rPr lang="el-GR" sz="2800" b="1" dirty="0" smtClean="0">
                <a:solidFill>
                  <a:schemeClr val="accent1">
                    <a:lumMod val="50000"/>
                  </a:schemeClr>
                </a:solidFill>
                <a:effectLst>
                  <a:outerShdw blurRad="38100" dist="38100" dir="2700000" algn="tl">
                    <a:srgbClr val="000000">
                      <a:alpha val="43137"/>
                    </a:srgbClr>
                  </a:outerShdw>
                </a:effectLst>
              </a:rPr>
              <a:t>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1987"/>
                                        </p:tgtEl>
                                        <p:attrNameLst>
                                          <p:attrName>style.visibility</p:attrName>
                                        </p:attrNameLst>
                                      </p:cBhvr>
                                      <p:to>
                                        <p:strVal val="visible"/>
                                      </p:to>
                                    </p:set>
                                    <p:anim calcmode="lin" valueType="num">
                                      <p:cBhvr>
                                        <p:cTn id="7" dur="500" fill="hold"/>
                                        <p:tgtEl>
                                          <p:spTgt spid="41987"/>
                                        </p:tgtEl>
                                        <p:attrNameLst>
                                          <p:attrName>ppt_w</p:attrName>
                                        </p:attrNameLst>
                                      </p:cBhvr>
                                      <p:tavLst>
                                        <p:tav tm="0">
                                          <p:val>
                                            <p:fltVal val="0"/>
                                          </p:val>
                                        </p:tav>
                                        <p:tav tm="100000">
                                          <p:val>
                                            <p:strVal val="#ppt_w"/>
                                          </p:val>
                                        </p:tav>
                                      </p:tavLst>
                                    </p:anim>
                                    <p:anim calcmode="lin" valueType="num">
                                      <p:cBhvr>
                                        <p:cTn id="8" dur="500" fill="hold"/>
                                        <p:tgtEl>
                                          <p:spTgt spid="41987"/>
                                        </p:tgtEl>
                                        <p:attrNameLst>
                                          <p:attrName>ppt_h</p:attrName>
                                        </p:attrNameLst>
                                      </p:cBhvr>
                                      <p:tavLst>
                                        <p:tav tm="0">
                                          <p:val>
                                            <p:fltVal val="0"/>
                                          </p:val>
                                        </p:tav>
                                        <p:tav tm="100000">
                                          <p:val>
                                            <p:strVal val="#ppt_h"/>
                                          </p:val>
                                        </p:tav>
                                      </p:tavLst>
                                    </p:anim>
                                    <p:animEffect transition="in" filter="fade">
                                      <p:cBhvr>
                                        <p:cTn id="9" dur="500"/>
                                        <p:tgtEl>
                                          <p:spTgt spid="41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0"/>
            <a:ext cx="9144000" cy="1417638"/>
          </a:xfrm>
        </p:spPr>
        <p:txBody>
          <a:bodyPr>
            <a:normAutofit/>
          </a:bodyPr>
          <a:lstStyle/>
          <a:p>
            <a:pPr eaLnBrk="1" hangingPunct="1"/>
            <a:r>
              <a:rPr lang="el-GR" sz="3100" dirty="0" smtClean="0">
                <a:solidFill>
                  <a:schemeClr val="tx2">
                    <a:lumMod val="75000"/>
                  </a:schemeClr>
                </a:solidFill>
              </a:rPr>
              <a:t>Ιστολογικές ποικιλίες </a:t>
            </a:r>
            <a:r>
              <a:rPr lang="el-GR" sz="3100" b="1" dirty="0" smtClean="0">
                <a:solidFill>
                  <a:schemeClr val="tx2">
                    <a:lumMod val="75000"/>
                  </a:schemeClr>
                </a:solidFill>
              </a:rPr>
              <a:t>κυστίτιδας</a:t>
            </a:r>
            <a:r>
              <a:rPr lang="en-US" sz="3100" b="1" dirty="0" smtClean="0">
                <a:solidFill>
                  <a:schemeClr val="tx2">
                    <a:lumMod val="75000"/>
                  </a:schemeClr>
                </a:solidFill>
              </a:rPr>
              <a:t>,</a:t>
            </a:r>
            <a:r>
              <a:rPr lang="el-GR" sz="3100" dirty="0" smtClean="0">
                <a:solidFill>
                  <a:schemeClr val="tx2">
                    <a:lumMod val="75000"/>
                  </a:schemeClr>
                </a:solidFill>
              </a:rPr>
              <a:t> </a:t>
            </a:r>
            <a:r>
              <a:rPr lang="el-GR" sz="3100" dirty="0" smtClean="0">
                <a:solidFill>
                  <a:schemeClr val="tx2">
                    <a:lumMod val="75000"/>
                  </a:schemeClr>
                </a:solidFill>
                <a:effectLst>
                  <a:outerShdw blurRad="38100" dist="38100" dir="2700000" algn="tl">
                    <a:srgbClr val="000000">
                      <a:alpha val="43137"/>
                    </a:srgbClr>
                  </a:outerShdw>
                </a:effectLst>
              </a:rPr>
              <a:t>βάσει της μορφολογίας του επιθηλίου</a:t>
            </a:r>
            <a:r>
              <a:rPr lang="en-US" sz="3100" dirty="0" smtClean="0">
                <a:solidFill>
                  <a:schemeClr val="tx2">
                    <a:lumMod val="75000"/>
                  </a:schemeClr>
                </a:solidFill>
              </a:rPr>
              <a:t>:</a:t>
            </a:r>
            <a:r>
              <a:rPr lang="el-GR" sz="3100" dirty="0" smtClean="0">
                <a:solidFill>
                  <a:schemeClr val="tx2">
                    <a:lumMod val="75000"/>
                  </a:schemeClr>
                </a:solidFill>
              </a:rPr>
              <a:t> Κυστική κυστίτιδα</a:t>
            </a:r>
          </a:p>
        </p:txBody>
      </p:sp>
      <p:pic>
        <p:nvPicPr>
          <p:cNvPr id="17411" name="Picture 3" descr="2,1 Bladder_Cystitis_cystica1"/>
          <p:cNvPicPr>
            <a:picLocks noChangeAspect="1" noChangeArrowheads="1"/>
          </p:cNvPicPr>
          <p:nvPr/>
        </p:nvPicPr>
        <p:blipFill>
          <a:blip r:embed="rId2" cstate="print"/>
          <a:srcRect t="3749"/>
          <a:stretch>
            <a:fillRect/>
          </a:stretch>
        </p:blipFill>
        <p:spPr bwMode="auto">
          <a:xfrm>
            <a:off x="395288" y="1341438"/>
            <a:ext cx="8353425" cy="52562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4" descr="71"/>
          <p:cNvPicPr>
            <a:picLocks noChangeAspect="1" noChangeArrowheads="1"/>
          </p:cNvPicPr>
          <p:nvPr/>
        </p:nvPicPr>
        <p:blipFill>
          <a:blip r:embed="rId2" cstate="print"/>
          <a:srcRect/>
          <a:stretch>
            <a:fillRect/>
          </a:stretch>
        </p:blipFill>
        <p:spPr bwMode="auto">
          <a:xfrm>
            <a:off x="357158" y="357166"/>
            <a:ext cx="8299549" cy="62865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4" descr="72"/>
          <p:cNvPicPr>
            <a:picLocks noChangeAspect="1" noChangeArrowheads="1"/>
          </p:cNvPicPr>
          <p:nvPr/>
        </p:nvPicPr>
        <p:blipFill>
          <a:blip r:embed="rId2" cstate="print"/>
          <a:srcRect/>
          <a:stretch>
            <a:fillRect/>
          </a:stretch>
        </p:blipFill>
        <p:spPr bwMode="auto">
          <a:xfrm>
            <a:off x="952500" y="622300"/>
            <a:ext cx="7239000" cy="5470525"/>
          </a:xfrm>
          <a:prstGeom prst="rect">
            <a:avLst/>
          </a:prstGeom>
          <a:noFill/>
          <a:ln w="9525">
            <a:noFill/>
            <a:miter lim="800000"/>
            <a:headEnd/>
            <a:tailEnd/>
          </a:ln>
        </p:spPr>
      </p:pic>
      <p:sp>
        <p:nvSpPr>
          <p:cNvPr id="79875" name="Text Box 5"/>
          <p:cNvSpPr txBox="1">
            <a:spLocks noChangeArrowheads="1"/>
          </p:cNvSpPr>
          <p:nvPr/>
        </p:nvSpPr>
        <p:spPr bwMode="auto">
          <a:xfrm>
            <a:off x="-428660" y="6021388"/>
            <a:ext cx="10429948" cy="830997"/>
          </a:xfrm>
          <a:prstGeom prst="rect">
            <a:avLst/>
          </a:prstGeom>
          <a:noFill/>
          <a:ln w="9525">
            <a:noFill/>
            <a:miter lim="800000"/>
            <a:headEnd/>
            <a:tailEnd/>
          </a:ln>
        </p:spPr>
        <p:txBody>
          <a:bodyPr wrap="square">
            <a:spAutoFit/>
          </a:bodyPr>
          <a:lstStyle/>
          <a:p>
            <a:pPr algn="ctr"/>
            <a:r>
              <a:rPr lang="el-GR" sz="2400" b="1" dirty="0" err="1">
                <a:solidFill>
                  <a:schemeClr val="accent1">
                    <a:lumMod val="75000"/>
                  </a:schemeClr>
                </a:solidFill>
                <a:latin typeface="Calibri" pitchFamily="34" charset="0"/>
              </a:rPr>
              <a:t>Θηλώδες</a:t>
            </a:r>
            <a:r>
              <a:rPr lang="el-GR" sz="2400" b="1" dirty="0">
                <a:solidFill>
                  <a:schemeClr val="accent1">
                    <a:lumMod val="75000"/>
                  </a:schemeClr>
                </a:solidFill>
                <a:latin typeface="Calibri" pitchFamily="34" charset="0"/>
              </a:rPr>
              <a:t> </a:t>
            </a:r>
            <a:r>
              <a:rPr lang="el-GR" sz="2400" b="1" dirty="0" err="1">
                <a:solidFill>
                  <a:schemeClr val="accent1">
                    <a:lumMod val="75000"/>
                  </a:schemeClr>
                </a:solidFill>
                <a:latin typeface="Calibri" pitchFamily="34" charset="0"/>
              </a:rPr>
              <a:t>ουροθηλιακό</a:t>
            </a:r>
            <a:r>
              <a:rPr lang="el-GR" sz="2400" b="1" dirty="0">
                <a:solidFill>
                  <a:schemeClr val="accent1">
                    <a:lumMod val="75000"/>
                  </a:schemeClr>
                </a:solidFill>
                <a:latin typeface="Calibri" pitchFamily="34" charset="0"/>
              </a:rPr>
              <a:t> καρκίνωμα </a:t>
            </a:r>
            <a:endParaRPr lang="el-GR" sz="2400" b="1" dirty="0" smtClean="0">
              <a:solidFill>
                <a:schemeClr val="accent1">
                  <a:lumMod val="75000"/>
                </a:schemeClr>
              </a:solidFill>
              <a:latin typeface="Calibri" pitchFamily="34" charset="0"/>
            </a:endParaRPr>
          </a:p>
          <a:p>
            <a:pPr algn="ctr"/>
            <a:r>
              <a:rPr lang="el-GR" sz="2400" b="1" dirty="0" smtClean="0">
                <a:solidFill>
                  <a:schemeClr val="accent1">
                    <a:lumMod val="75000"/>
                  </a:schemeClr>
                </a:solidFill>
                <a:effectLst>
                  <a:outerShdw blurRad="38100" dist="38100" dir="2700000" algn="tl">
                    <a:srgbClr val="000000">
                      <a:alpha val="43137"/>
                    </a:srgbClr>
                  </a:outerShdw>
                </a:effectLst>
                <a:latin typeface="Calibri" pitchFamily="34" charset="0"/>
              </a:rPr>
              <a:t>υψηλόβαθμης</a:t>
            </a:r>
            <a:r>
              <a:rPr lang="el-GR" sz="2400" b="1" dirty="0" smtClean="0">
                <a:solidFill>
                  <a:schemeClr val="accent1">
                    <a:lumMod val="75000"/>
                  </a:schemeClr>
                </a:solidFill>
                <a:latin typeface="Calibri" pitchFamily="34" charset="0"/>
              </a:rPr>
              <a:t> κακοήθειας-βαθμού κακοήθειας </a:t>
            </a:r>
            <a:r>
              <a:rPr lang="el-GR" sz="2400" b="1" dirty="0" smtClean="0">
                <a:solidFill>
                  <a:schemeClr val="accent1">
                    <a:lumMod val="75000"/>
                  </a:schemeClr>
                </a:solidFill>
                <a:effectLst>
                  <a:outerShdw blurRad="38100" dist="38100" dir="2700000" algn="tl">
                    <a:srgbClr val="000000">
                      <a:alpha val="43137"/>
                    </a:srgbClr>
                  </a:outerShdw>
                </a:effectLst>
                <a:latin typeface="Calibri" pitchFamily="34" charset="0"/>
              </a:rPr>
              <a:t>2</a:t>
            </a:r>
            <a:endParaRPr lang="el-GR" sz="2400" b="1" dirty="0">
              <a:solidFill>
                <a:schemeClr val="accent1">
                  <a:lumMod val="75000"/>
                </a:schemeClr>
              </a:solidFill>
              <a:effectLst>
                <a:outerShdw blurRad="38100" dist="38100" dir="2700000" algn="tl">
                  <a:srgbClr val="000000">
                    <a:alpha val="43137"/>
                  </a:srgbClr>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79875">
                                            <p:txEl>
                                              <p:pRg st="0" end="0"/>
                                            </p:txEl>
                                          </p:spTgt>
                                        </p:tgtEl>
                                        <p:attrNameLst>
                                          <p:attrName>style.visibility</p:attrName>
                                        </p:attrNameLst>
                                      </p:cBhvr>
                                      <p:to>
                                        <p:strVal val="visible"/>
                                      </p:to>
                                    </p:set>
                                    <p:anim calcmode="lin" valueType="num">
                                      <p:cBhvr>
                                        <p:cTn id="7" dur="500" fill="hold"/>
                                        <p:tgtEl>
                                          <p:spTgt spid="7987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987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9875">
                                            <p:txEl>
                                              <p:pRg st="0" end="0"/>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79875">
                                            <p:txEl>
                                              <p:pRg st="1" end="1"/>
                                            </p:txEl>
                                          </p:spTgt>
                                        </p:tgtEl>
                                        <p:attrNameLst>
                                          <p:attrName>style.visibility</p:attrName>
                                        </p:attrNameLst>
                                      </p:cBhvr>
                                      <p:to>
                                        <p:strVal val="visible"/>
                                      </p:to>
                                    </p:set>
                                    <p:anim calcmode="lin" valueType="num">
                                      <p:cBhvr>
                                        <p:cTn id="12" dur="500" fill="hold"/>
                                        <p:tgtEl>
                                          <p:spTgt spid="79875">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79875">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7987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4" descr="63"/>
          <p:cNvPicPr>
            <a:picLocks noChangeAspect="1" noChangeArrowheads="1"/>
          </p:cNvPicPr>
          <p:nvPr/>
        </p:nvPicPr>
        <p:blipFill>
          <a:blip r:embed="rId2" cstate="print"/>
          <a:srcRect/>
          <a:stretch>
            <a:fillRect/>
          </a:stretch>
        </p:blipFill>
        <p:spPr bwMode="auto">
          <a:xfrm>
            <a:off x="357158" y="285728"/>
            <a:ext cx="8393862" cy="63579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4" descr="64"/>
          <p:cNvPicPr>
            <a:picLocks noChangeAspect="1" noChangeArrowheads="1"/>
          </p:cNvPicPr>
          <p:nvPr/>
        </p:nvPicPr>
        <p:blipFill>
          <a:blip r:embed="rId2" cstate="print"/>
          <a:srcRect/>
          <a:stretch>
            <a:fillRect/>
          </a:stretch>
        </p:blipFill>
        <p:spPr bwMode="auto">
          <a:xfrm>
            <a:off x="357158" y="285728"/>
            <a:ext cx="8403594" cy="63579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4" descr="65"/>
          <p:cNvPicPr>
            <a:picLocks noChangeAspect="1" noChangeArrowheads="1"/>
          </p:cNvPicPr>
          <p:nvPr/>
        </p:nvPicPr>
        <p:blipFill>
          <a:blip r:embed="rId2" cstate="print"/>
          <a:srcRect/>
          <a:stretch>
            <a:fillRect/>
          </a:stretch>
        </p:blipFill>
        <p:spPr bwMode="auto">
          <a:xfrm>
            <a:off x="952500" y="609600"/>
            <a:ext cx="7239000" cy="5483225"/>
          </a:xfrm>
          <a:prstGeom prst="rect">
            <a:avLst/>
          </a:prstGeom>
          <a:noFill/>
          <a:ln w="9525">
            <a:noFill/>
            <a:miter lim="800000"/>
            <a:headEnd/>
            <a:tailEnd/>
          </a:ln>
        </p:spPr>
      </p:pic>
      <p:sp>
        <p:nvSpPr>
          <p:cNvPr id="72707" name="Text Box 5"/>
          <p:cNvSpPr txBox="1">
            <a:spLocks noChangeArrowheads="1"/>
          </p:cNvSpPr>
          <p:nvPr/>
        </p:nvSpPr>
        <p:spPr bwMode="auto">
          <a:xfrm>
            <a:off x="1023938" y="6118225"/>
            <a:ext cx="7477152" cy="984885"/>
          </a:xfrm>
          <a:prstGeom prst="rect">
            <a:avLst/>
          </a:prstGeom>
          <a:noFill/>
          <a:ln w="9525">
            <a:noFill/>
            <a:miter lim="800000"/>
            <a:headEnd/>
            <a:tailEnd/>
          </a:ln>
        </p:spPr>
        <p:txBody>
          <a:bodyPr wrap="square">
            <a:spAutoFit/>
          </a:bodyPr>
          <a:lstStyle/>
          <a:p>
            <a:pPr algn="ctr"/>
            <a:r>
              <a:rPr lang="el-GR" sz="2000" b="1" dirty="0" err="1">
                <a:solidFill>
                  <a:schemeClr val="accent1">
                    <a:lumMod val="50000"/>
                  </a:schemeClr>
                </a:solidFill>
                <a:latin typeface="Calibri" pitchFamily="34" charset="0"/>
              </a:rPr>
              <a:t>Θηλώδες</a:t>
            </a:r>
            <a:r>
              <a:rPr lang="el-GR" sz="2000" b="1" dirty="0">
                <a:solidFill>
                  <a:schemeClr val="accent1">
                    <a:lumMod val="50000"/>
                  </a:schemeClr>
                </a:solidFill>
                <a:latin typeface="Calibri" pitchFamily="34" charset="0"/>
              </a:rPr>
              <a:t> </a:t>
            </a:r>
            <a:r>
              <a:rPr lang="el-GR" sz="2000" b="1" dirty="0" err="1">
                <a:solidFill>
                  <a:schemeClr val="accent1">
                    <a:lumMod val="50000"/>
                  </a:schemeClr>
                </a:solidFill>
                <a:latin typeface="Calibri" pitchFamily="34" charset="0"/>
              </a:rPr>
              <a:t>ουροθηλιακό</a:t>
            </a:r>
            <a:r>
              <a:rPr lang="el-GR" sz="2000" b="1" dirty="0">
                <a:solidFill>
                  <a:schemeClr val="accent1">
                    <a:lumMod val="50000"/>
                  </a:schemeClr>
                </a:solidFill>
                <a:latin typeface="Calibri" pitchFamily="34" charset="0"/>
              </a:rPr>
              <a:t> </a:t>
            </a:r>
            <a:r>
              <a:rPr lang="el-GR" sz="2000" b="1" dirty="0" smtClean="0">
                <a:solidFill>
                  <a:schemeClr val="accent1">
                    <a:lumMod val="50000"/>
                  </a:schemeClr>
                </a:solidFill>
                <a:latin typeface="Calibri" pitchFamily="34" charset="0"/>
              </a:rPr>
              <a:t>καρκίνωμα</a:t>
            </a:r>
          </a:p>
          <a:p>
            <a:pPr algn="ctr"/>
            <a:r>
              <a:rPr lang="el-GR" sz="2000" b="1" dirty="0" smtClean="0">
                <a:solidFill>
                  <a:schemeClr val="accent1">
                    <a:lumMod val="50000"/>
                  </a:schemeClr>
                </a:solidFill>
                <a:effectLst>
                  <a:outerShdw blurRad="38100" dist="38100" dir="2700000" algn="tl">
                    <a:srgbClr val="000000">
                      <a:alpha val="43137"/>
                    </a:srgbClr>
                  </a:outerShdw>
                </a:effectLst>
                <a:latin typeface="Calibri" pitchFamily="34" charset="0"/>
              </a:rPr>
              <a:t> </a:t>
            </a:r>
            <a:r>
              <a:rPr lang="el-GR" sz="2000" b="1" dirty="0">
                <a:solidFill>
                  <a:schemeClr val="accent1">
                    <a:lumMod val="50000"/>
                  </a:schemeClr>
                </a:solidFill>
                <a:effectLst>
                  <a:outerShdw blurRad="38100" dist="38100" dir="2700000" algn="tl">
                    <a:srgbClr val="000000">
                      <a:alpha val="43137"/>
                    </a:srgbClr>
                  </a:outerShdw>
                </a:effectLst>
                <a:latin typeface="Calibri" pitchFamily="34" charset="0"/>
              </a:rPr>
              <a:t>υψηλόβαθμης </a:t>
            </a:r>
            <a:r>
              <a:rPr lang="el-GR" sz="2000" b="1" dirty="0" smtClean="0">
                <a:solidFill>
                  <a:schemeClr val="accent1">
                    <a:lumMod val="50000"/>
                  </a:schemeClr>
                </a:solidFill>
                <a:latin typeface="Calibri" pitchFamily="34" charset="0"/>
              </a:rPr>
              <a:t>κακοήθειας – βαθμού κακοήθειας </a:t>
            </a:r>
            <a:r>
              <a:rPr lang="el-GR" sz="2000" b="1" dirty="0" smtClean="0">
                <a:solidFill>
                  <a:schemeClr val="accent1">
                    <a:lumMod val="50000"/>
                  </a:schemeClr>
                </a:solidFill>
                <a:effectLst>
                  <a:outerShdw blurRad="38100" dist="38100" dir="2700000" algn="tl">
                    <a:srgbClr val="000000">
                      <a:alpha val="43137"/>
                    </a:srgbClr>
                  </a:outerShdw>
                </a:effectLst>
                <a:latin typeface="Calibri" pitchFamily="34" charset="0"/>
              </a:rPr>
              <a:t>3</a:t>
            </a:r>
            <a:endParaRPr lang="el-GR" sz="2000" b="1" dirty="0">
              <a:solidFill>
                <a:schemeClr val="accent1">
                  <a:lumMod val="50000"/>
                </a:schemeClr>
              </a:solidFill>
              <a:effectLst>
                <a:outerShdw blurRad="38100" dist="38100" dir="2700000" algn="tl">
                  <a:srgbClr val="000000">
                    <a:alpha val="43137"/>
                  </a:srgbClr>
                </a:outerShdw>
              </a:effectLst>
              <a:latin typeface="Calibri" pitchFamily="34" charset="0"/>
            </a:endParaRPr>
          </a:p>
          <a:p>
            <a:pPr algn="ctr"/>
            <a:endParaRPr lang="el-GR" b="1"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72707">
                                            <p:txEl>
                                              <p:pRg st="0" end="0"/>
                                            </p:txEl>
                                          </p:spTgt>
                                        </p:tgtEl>
                                        <p:attrNameLst>
                                          <p:attrName>style.visibility</p:attrName>
                                        </p:attrNameLst>
                                      </p:cBhvr>
                                      <p:to>
                                        <p:strVal val="visible"/>
                                      </p:to>
                                    </p:set>
                                    <p:anim calcmode="lin" valueType="num">
                                      <p:cBhvr>
                                        <p:cTn id="7" dur="500" fill="hold"/>
                                        <p:tgtEl>
                                          <p:spTgt spid="7270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270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2707">
                                            <p:txEl>
                                              <p:pRg st="0" end="0"/>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72707">
                                            <p:txEl>
                                              <p:pRg st="1" end="1"/>
                                            </p:txEl>
                                          </p:spTgt>
                                        </p:tgtEl>
                                        <p:attrNameLst>
                                          <p:attrName>style.visibility</p:attrName>
                                        </p:attrNameLst>
                                      </p:cBhvr>
                                      <p:to>
                                        <p:strVal val="visible"/>
                                      </p:to>
                                    </p:set>
                                    <p:anim calcmode="lin" valueType="num">
                                      <p:cBhvr>
                                        <p:cTn id="12" dur="500" fill="hold"/>
                                        <p:tgtEl>
                                          <p:spTgt spid="72707">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72707">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7270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60"/>
          <p:cNvPicPr>
            <a:picLocks noChangeAspect="1" noChangeArrowheads="1"/>
          </p:cNvPicPr>
          <p:nvPr/>
        </p:nvPicPr>
        <p:blipFill>
          <a:blip r:embed="rId2" cstate="print"/>
          <a:srcRect/>
          <a:stretch>
            <a:fillRect/>
          </a:stretch>
        </p:blipFill>
        <p:spPr bwMode="auto">
          <a:xfrm>
            <a:off x="827088" y="1181100"/>
            <a:ext cx="7705725" cy="5676900"/>
          </a:xfrm>
          <a:prstGeom prst="rect">
            <a:avLst/>
          </a:prstGeom>
          <a:noFill/>
          <a:ln w="9525">
            <a:noFill/>
            <a:miter lim="800000"/>
            <a:headEnd/>
            <a:tailEnd/>
          </a:ln>
        </p:spPr>
      </p:pic>
      <p:sp>
        <p:nvSpPr>
          <p:cNvPr id="3" name="Rectangle 2"/>
          <p:cNvSpPr txBox="1">
            <a:spLocks noChangeArrowheads="1"/>
          </p:cNvSpPr>
          <p:nvPr/>
        </p:nvSpPr>
        <p:spPr>
          <a:xfrm>
            <a:off x="468313" y="0"/>
            <a:ext cx="8229600" cy="1143000"/>
          </a:xfrm>
          <a:prstGeom prst="rect">
            <a:avLst/>
          </a:prstGeom>
        </p:spPr>
        <p:txBody>
          <a:bodyPr/>
          <a:lstStyle/>
          <a:p>
            <a:pPr algn="ctr">
              <a:defRPr/>
            </a:pPr>
            <a:r>
              <a:rPr lang="el-GR" sz="3200" kern="0" dirty="0" err="1">
                <a:solidFill>
                  <a:schemeClr val="tx2">
                    <a:lumMod val="75000"/>
                  </a:schemeClr>
                </a:solidFill>
                <a:latin typeface="+mj-lt"/>
                <a:ea typeface="+mj-ea"/>
                <a:cs typeface="+mj-cs"/>
              </a:rPr>
              <a:t>Θηλώδες</a:t>
            </a:r>
            <a:r>
              <a:rPr lang="el-GR" sz="3200" kern="0" dirty="0">
                <a:solidFill>
                  <a:schemeClr val="tx2">
                    <a:lumMod val="75000"/>
                  </a:schemeClr>
                </a:solidFill>
                <a:latin typeface="+mj-lt"/>
                <a:ea typeface="+mj-ea"/>
                <a:cs typeface="+mj-cs"/>
              </a:rPr>
              <a:t> </a:t>
            </a:r>
            <a:r>
              <a:rPr lang="el-GR" sz="3200" kern="0" dirty="0" err="1">
                <a:solidFill>
                  <a:schemeClr val="tx2">
                    <a:lumMod val="75000"/>
                  </a:schemeClr>
                </a:solidFill>
                <a:latin typeface="+mj-lt"/>
                <a:ea typeface="+mj-ea"/>
                <a:cs typeface="+mj-cs"/>
              </a:rPr>
              <a:t>ουροθηλιακό</a:t>
            </a:r>
            <a:r>
              <a:rPr lang="el-GR" sz="3200" kern="0" dirty="0">
                <a:solidFill>
                  <a:schemeClr val="tx2">
                    <a:lumMod val="75000"/>
                  </a:schemeClr>
                </a:solidFill>
                <a:latin typeface="+mj-lt"/>
                <a:ea typeface="+mj-ea"/>
                <a:cs typeface="+mj-cs"/>
              </a:rPr>
              <a:t> καρκίνωμα βαθμού κακοηθείας 3 </a:t>
            </a:r>
            <a:r>
              <a:rPr lang="en-US" sz="3200" kern="0" dirty="0">
                <a:solidFill>
                  <a:schemeClr val="tx2">
                    <a:lumMod val="75000"/>
                  </a:schemeClr>
                </a:solidFill>
                <a:latin typeface="+mj-lt"/>
                <a:ea typeface="+mj-ea"/>
                <a:cs typeface="+mj-cs"/>
              </a:rPr>
              <a:t>- N</a:t>
            </a:r>
            <a:r>
              <a:rPr lang="el-GR" sz="3200" kern="0" dirty="0" err="1">
                <a:solidFill>
                  <a:schemeClr val="tx2">
                    <a:lumMod val="75000"/>
                  </a:schemeClr>
                </a:solidFill>
                <a:latin typeface="+mj-lt"/>
                <a:ea typeface="+mj-ea"/>
                <a:cs typeface="+mj-cs"/>
              </a:rPr>
              <a:t>εκρωτική</a:t>
            </a:r>
            <a:r>
              <a:rPr lang="el-GR" sz="3200" kern="0" dirty="0">
                <a:solidFill>
                  <a:schemeClr val="tx2">
                    <a:lumMod val="75000"/>
                  </a:schemeClr>
                </a:solidFill>
                <a:latin typeface="+mj-lt"/>
                <a:ea typeface="+mj-ea"/>
                <a:cs typeface="+mj-cs"/>
              </a:rPr>
              <a:t> δραστηριότητα</a:t>
            </a:r>
          </a:p>
        </p:txBody>
      </p:sp>
      <p:sp>
        <p:nvSpPr>
          <p:cNvPr id="4" name="3 - Αστέρι 5 ακτινών"/>
          <p:cNvSpPr/>
          <p:nvPr/>
        </p:nvSpPr>
        <p:spPr>
          <a:xfrm>
            <a:off x="7452320" y="2420888"/>
            <a:ext cx="648072" cy="64807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4" descr="61"/>
          <p:cNvPicPr>
            <a:picLocks noChangeAspect="1" noChangeArrowheads="1"/>
          </p:cNvPicPr>
          <p:nvPr/>
        </p:nvPicPr>
        <p:blipFill>
          <a:blip r:embed="rId2" cstate="print"/>
          <a:srcRect/>
          <a:stretch>
            <a:fillRect/>
          </a:stretch>
        </p:blipFill>
        <p:spPr bwMode="auto">
          <a:xfrm>
            <a:off x="285720" y="285728"/>
            <a:ext cx="8504663" cy="63579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descr="62"/>
          <p:cNvPicPr>
            <a:picLocks noChangeAspect="1" noChangeArrowheads="1"/>
          </p:cNvPicPr>
          <p:nvPr/>
        </p:nvPicPr>
        <p:blipFill>
          <a:blip r:embed="rId2" cstate="print"/>
          <a:srcRect/>
          <a:stretch>
            <a:fillRect/>
          </a:stretch>
        </p:blipFill>
        <p:spPr bwMode="auto">
          <a:xfrm>
            <a:off x="952500" y="622300"/>
            <a:ext cx="7239000" cy="5399088"/>
          </a:xfrm>
          <a:prstGeom prst="rect">
            <a:avLst/>
          </a:prstGeom>
          <a:noFill/>
          <a:ln w="9525">
            <a:noFill/>
            <a:miter lim="800000"/>
            <a:headEnd/>
            <a:tailEnd/>
          </a:ln>
        </p:spPr>
      </p:pic>
      <p:sp>
        <p:nvSpPr>
          <p:cNvPr id="69635" name="Text Box 5"/>
          <p:cNvSpPr txBox="1">
            <a:spLocks noChangeArrowheads="1"/>
          </p:cNvSpPr>
          <p:nvPr/>
        </p:nvSpPr>
        <p:spPr bwMode="auto">
          <a:xfrm>
            <a:off x="-571536" y="6045200"/>
            <a:ext cx="10644261" cy="1200329"/>
          </a:xfrm>
          <a:prstGeom prst="rect">
            <a:avLst/>
          </a:prstGeom>
          <a:noFill/>
          <a:ln w="9525">
            <a:noFill/>
            <a:miter lim="800000"/>
            <a:headEnd/>
            <a:tailEnd/>
          </a:ln>
        </p:spPr>
        <p:txBody>
          <a:bodyPr wrap="square">
            <a:spAutoFit/>
          </a:bodyPr>
          <a:lstStyle/>
          <a:p>
            <a:pPr algn="ctr"/>
            <a:r>
              <a:rPr lang="el-GR" sz="2400" b="1" dirty="0" err="1">
                <a:solidFill>
                  <a:schemeClr val="accent1">
                    <a:lumMod val="50000"/>
                  </a:schemeClr>
                </a:solidFill>
                <a:latin typeface="Calibri" pitchFamily="34" charset="0"/>
              </a:rPr>
              <a:t>Θηλώδες</a:t>
            </a:r>
            <a:r>
              <a:rPr lang="el-GR" sz="2400" b="1" dirty="0">
                <a:solidFill>
                  <a:schemeClr val="accent1">
                    <a:lumMod val="50000"/>
                  </a:schemeClr>
                </a:solidFill>
                <a:latin typeface="Calibri" pitchFamily="34" charset="0"/>
              </a:rPr>
              <a:t> </a:t>
            </a:r>
            <a:r>
              <a:rPr lang="el-GR" sz="2400" b="1" dirty="0" err="1">
                <a:solidFill>
                  <a:schemeClr val="accent1">
                    <a:lumMod val="50000"/>
                  </a:schemeClr>
                </a:solidFill>
                <a:latin typeface="Calibri" pitchFamily="34" charset="0"/>
              </a:rPr>
              <a:t>ουροθηλιακό</a:t>
            </a:r>
            <a:r>
              <a:rPr lang="el-GR" sz="2400" b="1" dirty="0">
                <a:solidFill>
                  <a:schemeClr val="accent1">
                    <a:lumMod val="50000"/>
                  </a:schemeClr>
                </a:solidFill>
                <a:latin typeface="Calibri" pitchFamily="34" charset="0"/>
              </a:rPr>
              <a:t> </a:t>
            </a:r>
            <a:r>
              <a:rPr lang="el-GR" sz="2400" b="1" dirty="0" smtClean="0">
                <a:solidFill>
                  <a:schemeClr val="accent1">
                    <a:lumMod val="50000"/>
                  </a:schemeClr>
                </a:solidFill>
                <a:latin typeface="Calibri" pitchFamily="34" charset="0"/>
              </a:rPr>
              <a:t>καρκίνωμα</a:t>
            </a:r>
          </a:p>
          <a:p>
            <a:pPr algn="ctr"/>
            <a:r>
              <a:rPr lang="el-GR" sz="2400" b="1" dirty="0" smtClean="0">
                <a:solidFill>
                  <a:schemeClr val="accent1">
                    <a:lumMod val="50000"/>
                  </a:schemeClr>
                </a:solidFill>
                <a:latin typeface="Calibri" pitchFamily="34" charset="0"/>
              </a:rPr>
              <a:t> </a:t>
            </a:r>
            <a:r>
              <a:rPr lang="el-GR" sz="2400" b="1" dirty="0">
                <a:solidFill>
                  <a:schemeClr val="accent1">
                    <a:lumMod val="50000"/>
                  </a:schemeClr>
                </a:solidFill>
                <a:effectLst>
                  <a:outerShdw blurRad="38100" dist="38100" dir="2700000" algn="tl">
                    <a:srgbClr val="000000">
                      <a:alpha val="43137"/>
                    </a:srgbClr>
                  </a:outerShdw>
                </a:effectLst>
                <a:latin typeface="Calibri" pitchFamily="34" charset="0"/>
              </a:rPr>
              <a:t>υψηλόβαθμης</a:t>
            </a:r>
            <a:r>
              <a:rPr lang="el-GR" sz="2400" b="1" dirty="0">
                <a:solidFill>
                  <a:schemeClr val="accent1">
                    <a:lumMod val="50000"/>
                  </a:schemeClr>
                </a:solidFill>
                <a:latin typeface="Calibri" pitchFamily="34" charset="0"/>
              </a:rPr>
              <a:t> </a:t>
            </a:r>
            <a:r>
              <a:rPr lang="el-GR" sz="2400" b="1" dirty="0" smtClean="0">
                <a:solidFill>
                  <a:schemeClr val="accent1">
                    <a:lumMod val="50000"/>
                  </a:schemeClr>
                </a:solidFill>
                <a:latin typeface="Calibri" pitchFamily="34" charset="0"/>
              </a:rPr>
              <a:t>κακοήθειας - βαθμού κακοήθειας </a:t>
            </a:r>
            <a:r>
              <a:rPr lang="el-GR" sz="2400" b="1" dirty="0" smtClean="0">
                <a:solidFill>
                  <a:schemeClr val="accent1">
                    <a:lumMod val="50000"/>
                  </a:schemeClr>
                </a:solidFill>
                <a:effectLst>
                  <a:outerShdw blurRad="38100" dist="38100" dir="2700000" algn="tl">
                    <a:srgbClr val="000000">
                      <a:alpha val="43137"/>
                    </a:srgbClr>
                  </a:outerShdw>
                </a:effectLst>
                <a:latin typeface="Calibri" pitchFamily="34" charset="0"/>
              </a:rPr>
              <a:t>3</a:t>
            </a:r>
            <a:endParaRPr lang="el-GR" sz="2400" b="1" dirty="0">
              <a:solidFill>
                <a:schemeClr val="accent1">
                  <a:lumMod val="50000"/>
                </a:schemeClr>
              </a:solidFill>
              <a:effectLst>
                <a:outerShdw blurRad="38100" dist="38100" dir="2700000" algn="tl">
                  <a:srgbClr val="000000">
                    <a:alpha val="43137"/>
                  </a:srgbClr>
                </a:outerShdw>
              </a:effectLst>
              <a:latin typeface="Calibri" pitchFamily="34" charset="0"/>
            </a:endParaRPr>
          </a:p>
          <a:p>
            <a:pPr algn="ctr"/>
            <a:endParaRPr lang="el-GR" sz="2400" b="1" dirty="0">
              <a:solidFill>
                <a:schemeClr val="accent1">
                  <a:lumMod val="50000"/>
                </a:schemeClr>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anim calcmode="lin" valueType="num">
                                      <p:cBhvr>
                                        <p:cTn id="7" dur="500" fill="hold"/>
                                        <p:tgtEl>
                                          <p:spTgt spid="6963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963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9635">
                                            <p:txEl>
                                              <p:pRg st="0" end="0"/>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69635">
                                            <p:txEl>
                                              <p:pRg st="1" end="1"/>
                                            </p:txEl>
                                          </p:spTgt>
                                        </p:tgtEl>
                                        <p:attrNameLst>
                                          <p:attrName>style.visibility</p:attrName>
                                        </p:attrNameLst>
                                      </p:cBhvr>
                                      <p:to>
                                        <p:strVal val="visible"/>
                                      </p:to>
                                    </p:set>
                                    <p:anim calcmode="lin" valueType="num">
                                      <p:cBhvr>
                                        <p:cTn id="12" dur="500" fill="hold"/>
                                        <p:tgtEl>
                                          <p:spTgt spid="69635">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69635">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696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 descr="8,9 Papillary Urothelial Carcinoma, Grade 3"/>
          <p:cNvPicPr>
            <a:picLocks noChangeAspect="1" noChangeArrowheads="1"/>
          </p:cNvPicPr>
          <p:nvPr/>
        </p:nvPicPr>
        <p:blipFill>
          <a:blip r:embed="rId2" cstate="print"/>
          <a:srcRect t="3749"/>
          <a:stretch>
            <a:fillRect/>
          </a:stretch>
        </p:blipFill>
        <p:spPr bwMode="auto">
          <a:xfrm>
            <a:off x="468313" y="1409700"/>
            <a:ext cx="8207375" cy="5187950"/>
          </a:xfrm>
          <a:prstGeom prst="rect">
            <a:avLst/>
          </a:prstGeom>
          <a:noFill/>
          <a:ln w="9525">
            <a:noFill/>
            <a:miter lim="800000"/>
            <a:headEnd/>
            <a:tailEnd/>
          </a:ln>
        </p:spPr>
      </p:pic>
      <p:sp>
        <p:nvSpPr>
          <p:cNvPr id="62467" name="Rectangle 4"/>
          <p:cNvSpPr>
            <a:spLocks noGrp="1" noChangeArrowheads="1"/>
          </p:cNvSpPr>
          <p:nvPr>
            <p:ph type="title"/>
          </p:nvPr>
        </p:nvSpPr>
        <p:spPr>
          <a:xfrm>
            <a:off x="468313" y="0"/>
            <a:ext cx="8229600" cy="1143000"/>
          </a:xfrm>
          <a:noFill/>
        </p:spPr>
        <p:txBody>
          <a:bodyPr>
            <a:normAutofit fontScale="90000"/>
          </a:bodyPr>
          <a:lstStyle/>
          <a:p>
            <a:pPr eaLnBrk="1" hangingPunct="1"/>
            <a:r>
              <a:rPr lang="el-GR" sz="4000" dirty="0" err="1" smtClean="0">
                <a:solidFill>
                  <a:schemeClr val="tx2">
                    <a:lumMod val="75000"/>
                  </a:schemeClr>
                </a:solidFill>
              </a:rPr>
              <a:t>Θηλώδες</a:t>
            </a:r>
            <a:r>
              <a:rPr lang="el-GR" sz="4000" dirty="0" smtClean="0">
                <a:solidFill>
                  <a:schemeClr val="tx2">
                    <a:lumMod val="75000"/>
                  </a:schemeClr>
                </a:solidFill>
              </a:rPr>
              <a:t> </a:t>
            </a:r>
            <a:r>
              <a:rPr lang="el-GR" sz="4000" dirty="0" err="1" smtClean="0">
                <a:solidFill>
                  <a:schemeClr val="tx2">
                    <a:lumMod val="75000"/>
                  </a:schemeClr>
                </a:solidFill>
              </a:rPr>
              <a:t>ουροθηλιακό</a:t>
            </a:r>
            <a:r>
              <a:rPr lang="el-GR" sz="4000" dirty="0" smtClean="0">
                <a:solidFill>
                  <a:schemeClr val="tx2">
                    <a:lumMod val="75000"/>
                  </a:schemeClr>
                </a:solidFill>
              </a:rPr>
              <a:t> καρκίνωμα βαθμού κακοηθείας 3 - υψηλόβαθμης κακοήθειας</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68313" y="0"/>
            <a:ext cx="8229600" cy="1143000"/>
          </a:xfrm>
        </p:spPr>
        <p:txBody>
          <a:bodyPr>
            <a:normAutofit fontScale="90000"/>
          </a:bodyPr>
          <a:lstStyle/>
          <a:p>
            <a:r>
              <a:rPr lang="el-GR" sz="4000" dirty="0" err="1" smtClean="0">
                <a:solidFill>
                  <a:schemeClr val="tx2">
                    <a:lumMod val="75000"/>
                  </a:schemeClr>
                </a:solidFill>
              </a:rPr>
              <a:t>Θηλώδες</a:t>
            </a:r>
            <a:r>
              <a:rPr lang="el-GR" sz="4000" dirty="0" smtClean="0">
                <a:solidFill>
                  <a:schemeClr val="tx2">
                    <a:lumMod val="75000"/>
                  </a:schemeClr>
                </a:solidFill>
              </a:rPr>
              <a:t> </a:t>
            </a:r>
            <a:r>
              <a:rPr lang="el-GR" sz="4000" dirty="0" err="1" smtClean="0">
                <a:solidFill>
                  <a:schemeClr val="tx2">
                    <a:lumMod val="75000"/>
                  </a:schemeClr>
                </a:solidFill>
              </a:rPr>
              <a:t>ουροθηλιακό</a:t>
            </a:r>
            <a:r>
              <a:rPr lang="el-GR" sz="4000" dirty="0" smtClean="0">
                <a:solidFill>
                  <a:schemeClr val="tx2">
                    <a:lumMod val="75000"/>
                  </a:schemeClr>
                </a:solidFill>
              </a:rPr>
              <a:t> καρκίνωμα βαθμού κακοηθείας 3 - υψηλόβαθμης κακοήθειας</a:t>
            </a:r>
          </a:p>
        </p:txBody>
      </p:sp>
      <p:pic>
        <p:nvPicPr>
          <p:cNvPr id="63491" name="Picture 3" descr="8,12 Papillary Urothelial Carcinoma, Grade 3"/>
          <p:cNvPicPr>
            <a:picLocks noChangeAspect="1" noChangeArrowheads="1"/>
          </p:cNvPicPr>
          <p:nvPr/>
        </p:nvPicPr>
        <p:blipFill>
          <a:blip r:embed="rId2" cstate="print"/>
          <a:srcRect t="3749"/>
          <a:stretch>
            <a:fillRect/>
          </a:stretch>
        </p:blipFill>
        <p:spPr bwMode="auto">
          <a:xfrm>
            <a:off x="468313" y="1339850"/>
            <a:ext cx="8207375" cy="51133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l-GR" dirty="0" smtClean="0">
                <a:solidFill>
                  <a:schemeClr val="tx2">
                    <a:lumMod val="75000"/>
                  </a:schemeClr>
                </a:solidFill>
              </a:rPr>
              <a:t>Αδενική κυστίτιδα</a:t>
            </a:r>
          </a:p>
        </p:txBody>
      </p:sp>
      <p:pic>
        <p:nvPicPr>
          <p:cNvPr id="18435" name="Picture 3" descr="2,2 Bladder_Cystitis_glandularis1"/>
          <p:cNvPicPr>
            <a:picLocks noChangeAspect="1" noChangeArrowheads="1"/>
          </p:cNvPicPr>
          <p:nvPr/>
        </p:nvPicPr>
        <p:blipFill>
          <a:blip r:embed="rId2" cstate="print"/>
          <a:srcRect t="3749"/>
          <a:stretch>
            <a:fillRect/>
          </a:stretch>
        </p:blipFill>
        <p:spPr bwMode="auto">
          <a:xfrm>
            <a:off x="611188" y="1341438"/>
            <a:ext cx="7993062" cy="5111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p:cNvSpPr>
          <p:nvPr>
            <p:ph type="title"/>
          </p:nvPr>
        </p:nvSpPr>
        <p:spPr>
          <a:xfrm>
            <a:off x="0" y="0"/>
            <a:ext cx="9144000" cy="1417638"/>
          </a:xfrm>
        </p:spPr>
        <p:txBody>
          <a:bodyPr>
            <a:normAutofit/>
          </a:bodyPr>
          <a:lstStyle/>
          <a:p>
            <a:r>
              <a:rPr lang="el-GR" sz="3600" b="1" dirty="0" smtClean="0">
                <a:solidFill>
                  <a:srgbClr val="800000"/>
                </a:solidFill>
              </a:rPr>
              <a:t>ΑΝΑΓΝΩΡΙΣΗ ΔΙΗΘΗΣΗΣ  ΣΤΟ ΟΥΡΟΘΗΛΙΑΚΟ ΚΑΡΚΙΝΩΜΑ</a:t>
            </a:r>
          </a:p>
        </p:txBody>
      </p:sp>
      <p:sp>
        <p:nvSpPr>
          <p:cNvPr id="66563" name="Rectangle 3"/>
          <p:cNvSpPr>
            <a:spLocks noGrp="1"/>
          </p:cNvSpPr>
          <p:nvPr>
            <p:ph type="body" idx="1"/>
          </p:nvPr>
        </p:nvSpPr>
        <p:spPr>
          <a:xfrm>
            <a:off x="457200" y="1071546"/>
            <a:ext cx="8229600" cy="5054617"/>
          </a:xfrm>
        </p:spPr>
        <p:txBody>
          <a:bodyPr>
            <a:noAutofit/>
          </a:bodyPr>
          <a:lstStyle/>
          <a:p>
            <a:r>
              <a:rPr lang="el-GR" altLang="ko-KR" b="1" i="1" dirty="0" smtClean="0">
                <a:solidFill>
                  <a:srgbClr val="800000"/>
                </a:solidFill>
              </a:rPr>
              <a:t>Ορισμός:</a:t>
            </a:r>
            <a:r>
              <a:rPr lang="el-GR" altLang="ko-KR" dirty="0" smtClean="0"/>
              <a:t> </a:t>
            </a:r>
            <a:r>
              <a:rPr lang="el-GR" altLang="ko-KR" dirty="0" smtClean="0">
                <a:solidFill>
                  <a:schemeClr val="tx2"/>
                </a:solidFill>
              </a:rPr>
              <a:t>Σύμφωνα με την </a:t>
            </a:r>
            <a:r>
              <a:rPr lang="en-US" altLang="ko-KR" dirty="0" smtClean="0">
                <a:solidFill>
                  <a:schemeClr val="tx2"/>
                </a:solidFill>
                <a:ea typeface="굴림" charset="-127"/>
              </a:rPr>
              <a:t>TNM</a:t>
            </a:r>
            <a:r>
              <a:rPr lang="el-GR" altLang="ko-KR" dirty="0" smtClean="0">
                <a:solidFill>
                  <a:schemeClr val="tx2"/>
                </a:solidFill>
              </a:rPr>
              <a:t>/</a:t>
            </a:r>
            <a:r>
              <a:rPr lang="en-US" altLang="ko-KR" dirty="0" smtClean="0">
                <a:solidFill>
                  <a:schemeClr val="tx2"/>
                </a:solidFill>
                <a:ea typeface="굴림" charset="-127"/>
              </a:rPr>
              <a:t>UICC </a:t>
            </a:r>
            <a:r>
              <a:rPr lang="el-GR" altLang="ko-KR" dirty="0" smtClean="0">
                <a:solidFill>
                  <a:schemeClr val="tx2"/>
                </a:solidFill>
              </a:rPr>
              <a:t>σταδιοποίηση (2009) και την Παγκόσμια Οργάνωση Υγείας (ΠΟΥ 2004), ένα ουροθηλιακό καρκίνωμα χαρακτηρίζεται ως </a:t>
            </a:r>
            <a:r>
              <a:rPr lang="el-GR" altLang="ko-KR" b="1" dirty="0" smtClean="0">
                <a:solidFill>
                  <a:schemeClr val="tx2"/>
                </a:solidFill>
              </a:rPr>
              <a:t>διηθητικό</a:t>
            </a:r>
            <a:r>
              <a:rPr lang="el-GR" altLang="ko-KR" dirty="0" smtClean="0">
                <a:solidFill>
                  <a:schemeClr val="tx2"/>
                </a:solidFill>
              </a:rPr>
              <a:t> από τη στιγμή που αρχίζει να διηθεί :</a:t>
            </a:r>
          </a:p>
          <a:p>
            <a:r>
              <a:rPr lang="el-GR" altLang="ko-KR" dirty="0" smtClean="0">
                <a:solidFill>
                  <a:schemeClr val="tx2"/>
                </a:solidFill>
              </a:rPr>
              <a:t>είτε τον </a:t>
            </a:r>
            <a:r>
              <a:rPr lang="el-GR" altLang="ko-KR" b="1" dirty="0" smtClean="0">
                <a:solidFill>
                  <a:schemeClr val="tx2"/>
                </a:solidFill>
              </a:rPr>
              <a:t>υποεπιθηλιακό συνδετικό ιστό (χαλαρό υπό</a:t>
            </a:r>
            <a:r>
              <a:rPr lang="el-GR" altLang="ko-KR" b="1" u="sng" dirty="0" smtClean="0">
                <a:solidFill>
                  <a:schemeClr val="tx2"/>
                </a:solidFill>
                <a:effectLst>
                  <a:outerShdw blurRad="38100" dist="38100" dir="2700000" algn="tl">
                    <a:srgbClr val="000000">
                      <a:alpha val="43137"/>
                    </a:srgbClr>
                  </a:outerShdw>
                </a:effectLst>
              </a:rPr>
              <a:t>στρωμα</a:t>
            </a:r>
            <a:r>
              <a:rPr lang="el-GR" altLang="ko-KR" b="1" dirty="0" smtClean="0">
                <a:solidFill>
                  <a:schemeClr val="tx2"/>
                </a:solidFill>
                <a:effectLst>
                  <a:outerShdw blurRad="38100" dist="38100" dir="2700000" algn="tl">
                    <a:srgbClr val="000000">
                      <a:alpha val="43137"/>
                    </a:srgbClr>
                  </a:outerShdw>
                </a:effectLst>
              </a:rPr>
              <a:t> </a:t>
            </a:r>
            <a:r>
              <a:rPr lang="en-US" altLang="ko-KR" b="1" dirty="0" smtClean="0">
                <a:solidFill>
                  <a:schemeClr val="tx2"/>
                </a:solidFill>
              </a:rPr>
              <a:t>/</a:t>
            </a:r>
            <a:r>
              <a:rPr lang="el-GR" altLang="ko-KR" b="1" dirty="0" smtClean="0">
                <a:solidFill>
                  <a:schemeClr val="tx2"/>
                </a:solidFill>
              </a:rPr>
              <a:t> χόριο / </a:t>
            </a:r>
            <a:r>
              <a:rPr lang="en-US" altLang="ko-KR" b="1" dirty="0" smtClean="0">
                <a:solidFill>
                  <a:schemeClr val="tx2"/>
                </a:solidFill>
                <a:ea typeface="굴림" charset="-127"/>
              </a:rPr>
              <a:t>lamina </a:t>
            </a:r>
            <a:r>
              <a:rPr lang="en-US" altLang="ko-KR" b="1" dirty="0" err="1" smtClean="0">
                <a:solidFill>
                  <a:schemeClr val="tx2"/>
                </a:solidFill>
                <a:ea typeface="굴림" charset="-127"/>
              </a:rPr>
              <a:t>propria</a:t>
            </a:r>
            <a:r>
              <a:rPr lang="el-GR" altLang="ko-KR" b="1" dirty="0" smtClean="0">
                <a:solidFill>
                  <a:schemeClr val="tx2"/>
                </a:solidFill>
              </a:rPr>
              <a:t>) (</a:t>
            </a:r>
            <a:r>
              <a:rPr lang="en-US" altLang="ko-KR" b="1" dirty="0" smtClean="0">
                <a:solidFill>
                  <a:schemeClr val="tx2"/>
                </a:solidFill>
                <a:ea typeface="굴림" charset="-127"/>
              </a:rPr>
              <a:t>T</a:t>
            </a:r>
            <a:r>
              <a:rPr lang="el-GR" altLang="ko-KR" b="1" dirty="0" smtClean="0">
                <a:solidFill>
                  <a:schemeClr val="tx2"/>
                </a:solidFill>
              </a:rPr>
              <a:t>1)</a:t>
            </a:r>
          </a:p>
          <a:p>
            <a:r>
              <a:rPr lang="el-GR" altLang="ko-KR" dirty="0" smtClean="0">
                <a:solidFill>
                  <a:schemeClr val="tx2"/>
                </a:solidFill>
              </a:rPr>
              <a:t> είτε τον </a:t>
            </a:r>
            <a:r>
              <a:rPr lang="el-GR" altLang="ko-KR" b="1" dirty="0" err="1" smtClean="0">
                <a:solidFill>
                  <a:schemeClr val="tx2"/>
                </a:solidFill>
              </a:rPr>
              <a:t>αγγειοσυνδετικό</a:t>
            </a:r>
            <a:r>
              <a:rPr lang="el-GR" altLang="ko-KR" b="1" dirty="0" smtClean="0">
                <a:solidFill>
                  <a:schemeClr val="tx2"/>
                </a:solidFill>
              </a:rPr>
              <a:t> άξονα </a:t>
            </a:r>
            <a:r>
              <a:rPr lang="el-GR" altLang="ko-KR" b="1" dirty="0" err="1" smtClean="0">
                <a:solidFill>
                  <a:schemeClr val="tx2"/>
                </a:solidFill>
              </a:rPr>
              <a:t>θηλώδους</a:t>
            </a:r>
            <a:r>
              <a:rPr lang="el-GR" altLang="ko-KR" b="1" dirty="0" smtClean="0">
                <a:solidFill>
                  <a:schemeClr val="tx2"/>
                </a:solidFill>
              </a:rPr>
              <a:t> σχηματισμού (</a:t>
            </a:r>
            <a:r>
              <a:rPr lang="en-US" altLang="ko-KR" b="1" dirty="0" smtClean="0">
                <a:solidFill>
                  <a:schemeClr val="tx2"/>
                </a:solidFill>
                <a:ea typeface="굴림" charset="-127"/>
              </a:rPr>
              <a:t>T</a:t>
            </a:r>
            <a:r>
              <a:rPr lang="el-GR" altLang="ko-KR" b="1" dirty="0" smtClean="0">
                <a:solidFill>
                  <a:schemeClr val="tx2"/>
                </a:solidFill>
              </a:rPr>
              <a:t>1). </a:t>
            </a:r>
            <a:endParaRPr lang="el-GR" b="1" dirty="0" smtClean="0">
              <a:solidFill>
                <a:schemeClr val="tx2"/>
              </a:solidFill>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4294967295"/>
          </p:nvPr>
        </p:nvPicPr>
        <p:blipFill>
          <a:blip r:embed="rId3" cstate="print"/>
          <a:srcRect/>
          <a:stretch>
            <a:fillRect/>
          </a:stretch>
        </p:blipFill>
        <p:spPr>
          <a:xfrm>
            <a:off x="684213" y="188913"/>
            <a:ext cx="7277100" cy="5445125"/>
          </a:xfrm>
          <a:noFill/>
        </p:spPr>
      </p:pic>
      <p:sp>
        <p:nvSpPr>
          <p:cNvPr id="12291" name="4 - Ορθογώνιο"/>
          <p:cNvSpPr>
            <a:spLocks noChangeArrowheads="1"/>
          </p:cNvSpPr>
          <p:nvPr/>
        </p:nvSpPr>
        <p:spPr bwMode="auto">
          <a:xfrm>
            <a:off x="0" y="5732463"/>
            <a:ext cx="9144000" cy="1200329"/>
          </a:xfrm>
          <a:prstGeom prst="rect">
            <a:avLst/>
          </a:prstGeom>
          <a:solidFill>
            <a:srgbClr val="FFCC99"/>
          </a:solidFill>
          <a:ln w="9525">
            <a:noFill/>
            <a:miter lim="800000"/>
            <a:headEnd/>
            <a:tailEnd/>
          </a:ln>
        </p:spPr>
        <p:txBody>
          <a:bodyPr wrap="square">
            <a:spAutoFit/>
          </a:bodyPr>
          <a:lstStyle/>
          <a:p>
            <a:pPr algn="ctr"/>
            <a:r>
              <a:rPr lang="el-GR" sz="2400" dirty="0" err="1">
                <a:solidFill>
                  <a:srgbClr val="800000"/>
                </a:solidFill>
                <a:latin typeface="Calibri" pitchFamily="34" charset="0"/>
              </a:rPr>
              <a:t>Ουροθηλιακό</a:t>
            </a:r>
            <a:r>
              <a:rPr lang="el-GR" sz="2400" dirty="0">
                <a:solidFill>
                  <a:srgbClr val="800000"/>
                </a:solidFill>
                <a:latin typeface="Calibri" pitchFamily="34" charset="0"/>
              </a:rPr>
              <a:t> καρκίνωμα σε </a:t>
            </a:r>
            <a:r>
              <a:rPr lang="el-GR" sz="2400" dirty="0" err="1">
                <a:solidFill>
                  <a:srgbClr val="800000"/>
                </a:solidFill>
                <a:latin typeface="Calibri" pitchFamily="34" charset="0"/>
              </a:rPr>
              <a:t>φωλεές</a:t>
            </a:r>
            <a:r>
              <a:rPr lang="el-GR" sz="2400" dirty="0">
                <a:solidFill>
                  <a:srgbClr val="800000"/>
                </a:solidFill>
                <a:latin typeface="Calibri" pitchFamily="34" charset="0"/>
              </a:rPr>
              <a:t> του </a:t>
            </a:r>
            <a:r>
              <a:rPr lang="en-US" sz="2400" dirty="0">
                <a:solidFill>
                  <a:srgbClr val="800000"/>
                </a:solidFill>
                <a:latin typeface="Calibri" pitchFamily="34" charset="0"/>
              </a:rPr>
              <a:t>von </a:t>
            </a:r>
            <a:r>
              <a:rPr lang="en-US" sz="2400" dirty="0" err="1" smtClean="0">
                <a:solidFill>
                  <a:srgbClr val="800000"/>
                </a:solidFill>
                <a:latin typeface="Calibri" pitchFamily="34" charset="0"/>
              </a:rPr>
              <a:t>Brunn</a:t>
            </a:r>
            <a:r>
              <a:rPr lang="en-US" sz="2400" dirty="0" smtClean="0">
                <a:solidFill>
                  <a:srgbClr val="800000"/>
                </a:solidFill>
                <a:latin typeface="Calibri" pitchFamily="34" charset="0"/>
              </a:rPr>
              <a:t>.</a:t>
            </a:r>
            <a:r>
              <a:rPr lang="en-US" sz="2400" dirty="0" smtClean="0">
                <a:solidFill>
                  <a:schemeClr val="tx2"/>
                </a:solidFill>
                <a:latin typeface="Calibri" pitchFamily="34" charset="0"/>
              </a:rPr>
              <a:t> </a:t>
            </a:r>
            <a:r>
              <a:rPr lang="el-GR" sz="2400" dirty="0" smtClean="0">
                <a:solidFill>
                  <a:schemeClr val="tx2"/>
                </a:solidFill>
                <a:latin typeface="Calibri" pitchFamily="34" charset="0"/>
              </a:rPr>
              <a:t> ΠΡΟΣΟΧΗ!</a:t>
            </a:r>
            <a:endParaRPr lang="el-GR" sz="2400" dirty="0">
              <a:solidFill>
                <a:schemeClr val="tx2"/>
              </a:solidFill>
              <a:latin typeface="Calibri" pitchFamily="34" charset="0"/>
            </a:endParaRPr>
          </a:p>
          <a:p>
            <a:pPr algn="ctr"/>
            <a:r>
              <a:rPr lang="el-GR" sz="2400" dirty="0">
                <a:solidFill>
                  <a:schemeClr val="tx2"/>
                </a:solidFill>
                <a:latin typeface="Calibri" pitchFamily="34" charset="0"/>
              </a:rPr>
              <a:t>Το ομαλό, κανονικό περίγραμμα  της βασικής μεμβράνης  διατηρείται. Στρωματική διήθηση </a:t>
            </a:r>
            <a:r>
              <a:rPr lang="el-GR" sz="2400" b="1" dirty="0">
                <a:solidFill>
                  <a:schemeClr val="tx2"/>
                </a:solidFill>
                <a:latin typeface="Calibri" pitchFamily="34" charset="0"/>
              </a:rPr>
              <a:t>δεν</a:t>
            </a:r>
            <a:r>
              <a:rPr lang="el-GR" sz="2400" dirty="0">
                <a:solidFill>
                  <a:schemeClr val="tx2"/>
                </a:solidFill>
                <a:latin typeface="Calibri" pitchFamily="34" charset="0"/>
              </a:rPr>
              <a:t> </a:t>
            </a:r>
            <a:r>
              <a:rPr lang="el-GR" sz="2400" dirty="0" smtClean="0">
                <a:solidFill>
                  <a:schemeClr val="tx2"/>
                </a:solidFill>
                <a:latin typeface="Calibri" pitchFamily="34" charset="0"/>
              </a:rPr>
              <a:t>τεκμηριώνεται ( </a:t>
            </a:r>
            <a:r>
              <a:rPr lang="el-GR" sz="2400" b="1" spc="600" dirty="0" smtClean="0">
                <a:solidFill>
                  <a:schemeClr val="tx2"/>
                </a:solidFill>
                <a:latin typeface="Calibri" pitchFamily="34" charset="0"/>
              </a:rPr>
              <a:t>άρα </a:t>
            </a:r>
            <a:r>
              <a:rPr lang="en-US" sz="2400" b="1" spc="600" dirty="0" err="1" smtClean="0">
                <a:solidFill>
                  <a:schemeClr val="tx2"/>
                </a:solidFill>
                <a:latin typeface="Calibri" pitchFamily="34" charset="0"/>
              </a:rPr>
              <a:t>pTa</a:t>
            </a:r>
            <a:r>
              <a:rPr lang="el-GR" sz="2400" b="1" spc="600" dirty="0" smtClean="0">
                <a:solidFill>
                  <a:schemeClr val="tx2"/>
                </a:solidFill>
                <a:latin typeface="Calibri" pitchFamily="34" charset="0"/>
              </a:rPr>
              <a:t> </a:t>
            </a:r>
            <a:r>
              <a:rPr lang="el-GR" sz="2400" dirty="0" smtClean="0">
                <a:solidFill>
                  <a:schemeClr val="tx2"/>
                </a:solidFill>
                <a:latin typeface="Calibri" pitchFamily="34" charset="0"/>
              </a:rPr>
              <a:t>κι όχι </a:t>
            </a:r>
            <a:r>
              <a:rPr lang="en-US" sz="2400" dirty="0" smtClean="0">
                <a:solidFill>
                  <a:schemeClr val="tx2"/>
                </a:solidFill>
                <a:latin typeface="Calibri" pitchFamily="34" charset="0"/>
              </a:rPr>
              <a:t>pT1!)</a:t>
            </a:r>
            <a:r>
              <a:rPr lang="el-GR" sz="2400" dirty="0" smtClean="0">
                <a:solidFill>
                  <a:schemeClr val="tx2"/>
                </a:solidFill>
                <a:latin typeface="Calibri" pitchFamily="34" charset="0"/>
              </a:rPr>
              <a:t>.</a:t>
            </a:r>
            <a:endParaRPr lang="el-GR" sz="2400" dirty="0">
              <a:solidFill>
                <a:schemeClr val="tx2"/>
              </a:solidFill>
              <a:latin typeface="Calibri" pitchFamily="34" charset="0"/>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p:cNvSpPr>
          <p:nvPr>
            <p:ph type="title"/>
          </p:nvPr>
        </p:nvSpPr>
        <p:spPr>
          <a:xfrm>
            <a:off x="457200" y="0"/>
            <a:ext cx="8229600" cy="1268760"/>
          </a:xfrm>
        </p:spPr>
        <p:txBody>
          <a:bodyPr>
            <a:normAutofit/>
          </a:bodyPr>
          <a:lstStyle/>
          <a:p>
            <a:r>
              <a:rPr lang="el-GR" altLang="ko-KR" sz="2800" b="1" i="1" dirty="0" smtClean="0">
                <a:solidFill>
                  <a:srgbClr val="800000"/>
                </a:solidFill>
              </a:rPr>
              <a:t>Ιστολογικά γνωρίσματα χρήσιμα για τη διάγνωση του </a:t>
            </a:r>
            <a:r>
              <a:rPr lang="en-US" altLang="ko-KR" sz="2800" b="1" i="1" dirty="0" smtClean="0">
                <a:solidFill>
                  <a:srgbClr val="800000"/>
                </a:solidFill>
              </a:rPr>
              <a:t>pT1 </a:t>
            </a:r>
            <a:r>
              <a:rPr lang="el-GR" altLang="ko-KR" sz="2800" b="1" i="1" dirty="0" smtClean="0">
                <a:solidFill>
                  <a:srgbClr val="800000"/>
                </a:solidFill>
              </a:rPr>
              <a:t> υπό την έννοια της </a:t>
            </a:r>
            <a:r>
              <a:rPr lang="el-GR" altLang="ko-KR" sz="2800" b="1" i="1" spc="600" dirty="0" smtClean="0">
                <a:solidFill>
                  <a:srgbClr val="800000"/>
                </a:solidFill>
              </a:rPr>
              <a:t>στρωματικής</a:t>
            </a:r>
            <a:r>
              <a:rPr lang="el-GR" altLang="ko-KR" sz="2800" b="1" i="1" dirty="0" smtClean="0">
                <a:solidFill>
                  <a:srgbClr val="800000"/>
                </a:solidFill>
              </a:rPr>
              <a:t> διήθησης</a:t>
            </a:r>
            <a:r>
              <a:rPr lang="el-GR" altLang="ko-KR" sz="4000" dirty="0" smtClean="0"/>
              <a:t> </a:t>
            </a:r>
            <a:endParaRPr lang="el-GR" sz="4000" dirty="0" smtClean="0"/>
          </a:p>
        </p:txBody>
      </p:sp>
      <p:sp>
        <p:nvSpPr>
          <p:cNvPr id="68611" name="Rectangle 3"/>
          <p:cNvSpPr>
            <a:spLocks noGrp="1"/>
          </p:cNvSpPr>
          <p:nvPr>
            <p:ph type="body" idx="1"/>
          </p:nvPr>
        </p:nvSpPr>
        <p:spPr>
          <a:xfrm>
            <a:off x="457200" y="1052736"/>
            <a:ext cx="8229600" cy="5073427"/>
          </a:xfrm>
        </p:spPr>
        <p:txBody>
          <a:bodyPr>
            <a:noAutofit/>
          </a:bodyPr>
          <a:lstStyle/>
          <a:p>
            <a:pPr>
              <a:lnSpc>
                <a:spcPct val="80000"/>
              </a:lnSpc>
            </a:pPr>
            <a:r>
              <a:rPr lang="el-GR" sz="2400" b="1" i="1" dirty="0" smtClean="0">
                <a:solidFill>
                  <a:schemeClr val="tx2"/>
                </a:solidFill>
              </a:rPr>
              <a:t>Α. Ιστολογικός βαθμός κακοήθειας</a:t>
            </a:r>
            <a:endParaRPr lang="el-GR" sz="2400" dirty="0" smtClean="0">
              <a:solidFill>
                <a:schemeClr val="tx2"/>
              </a:solidFill>
            </a:endParaRPr>
          </a:p>
          <a:p>
            <a:pPr>
              <a:lnSpc>
                <a:spcPct val="80000"/>
              </a:lnSpc>
            </a:pPr>
            <a:r>
              <a:rPr lang="el-GR" sz="2400" dirty="0" smtClean="0">
                <a:solidFill>
                  <a:schemeClr val="tx2"/>
                </a:solidFill>
              </a:rPr>
              <a:t>    Τα </a:t>
            </a:r>
            <a:r>
              <a:rPr lang="el-GR" sz="2400" b="1" dirty="0" smtClean="0">
                <a:solidFill>
                  <a:schemeClr val="tx2"/>
                </a:solidFill>
              </a:rPr>
              <a:t>διηθητικά</a:t>
            </a:r>
            <a:r>
              <a:rPr lang="el-GR" sz="2400" dirty="0" smtClean="0">
                <a:solidFill>
                  <a:schemeClr val="tx2"/>
                </a:solidFill>
              </a:rPr>
              <a:t> κύτταρα είναι </a:t>
            </a:r>
            <a:r>
              <a:rPr lang="el-GR" sz="2400" u="sng" dirty="0" smtClean="0">
                <a:solidFill>
                  <a:schemeClr val="tx2"/>
                </a:solidFill>
              </a:rPr>
              <a:t>συνήθως</a:t>
            </a:r>
            <a:r>
              <a:rPr lang="el-GR" sz="2400" dirty="0" smtClean="0">
                <a:solidFill>
                  <a:schemeClr val="tx2"/>
                </a:solidFill>
              </a:rPr>
              <a:t> </a:t>
            </a:r>
            <a:r>
              <a:rPr lang="el-GR" sz="2400" b="1" dirty="0" smtClean="0">
                <a:solidFill>
                  <a:schemeClr val="tx2"/>
                </a:solidFill>
              </a:rPr>
              <a:t>υψηλότερου βαθμού κακοήθειας.</a:t>
            </a:r>
            <a:endParaRPr lang="el-GR" sz="2400" b="1" i="1" dirty="0" smtClean="0">
              <a:solidFill>
                <a:schemeClr val="tx2"/>
              </a:solidFill>
            </a:endParaRPr>
          </a:p>
          <a:p>
            <a:pPr>
              <a:lnSpc>
                <a:spcPct val="80000"/>
              </a:lnSpc>
            </a:pPr>
            <a:r>
              <a:rPr lang="el-GR" sz="2400" b="1" i="1" dirty="0" smtClean="0">
                <a:solidFill>
                  <a:schemeClr val="tx2"/>
                </a:solidFill>
              </a:rPr>
              <a:t>Β. </a:t>
            </a:r>
            <a:r>
              <a:rPr lang="en-US" sz="2400" b="1" i="1" dirty="0" smtClean="0">
                <a:solidFill>
                  <a:schemeClr val="tx2"/>
                </a:solidFill>
              </a:rPr>
              <a:t>A</a:t>
            </a:r>
            <a:r>
              <a:rPr lang="el-GR" sz="2400" b="1" i="1" dirty="0" err="1" smtClean="0">
                <a:solidFill>
                  <a:schemeClr val="tx2"/>
                </a:solidFill>
              </a:rPr>
              <a:t>ρχιτεκτονικά</a:t>
            </a:r>
            <a:r>
              <a:rPr lang="el-GR" sz="2400" b="1" i="1" dirty="0" smtClean="0">
                <a:solidFill>
                  <a:schemeClr val="tx2"/>
                </a:solidFill>
              </a:rPr>
              <a:t> πρότυπα του διηθητικού επιθηλίου</a:t>
            </a:r>
            <a:endParaRPr lang="el-GR" sz="2400" dirty="0" smtClean="0">
              <a:solidFill>
                <a:schemeClr val="tx2"/>
              </a:solidFill>
            </a:endParaRPr>
          </a:p>
          <a:p>
            <a:pPr>
              <a:lnSpc>
                <a:spcPct val="80000"/>
              </a:lnSpc>
            </a:pPr>
            <a:r>
              <a:rPr lang="el-GR" sz="2400" dirty="0" smtClean="0">
                <a:solidFill>
                  <a:schemeClr val="tx2"/>
                </a:solidFill>
              </a:rPr>
              <a:t>     1.Φωλεές ανώμαλου σχήματος</a:t>
            </a:r>
          </a:p>
          <a:p>
            <a:pPr>
              <a:lnSpc>
                <a:spcPct val="80000"/>
              </a:lnSpc>
            </a:pPr>
            <a:r>
              <a:rPr lang="el-GR" sz="2400" dirty="0" smtClean="0">
                <a:solidFill>
                  <a:schemeClr val="tx2"/>
                </a:solidFill>
              </a:rPr>
              <a:t>     2. Διήθηση από μεμονωμένα κύτταρα</a:t>
            </a:r>
          </a:p>
          <a:p>
            <a:pPr>
              <a:lnSpc>
                <a:spcPct val="80000"/>
              </a:lnSpc>
            </a:pPr>
            <a:r>
              <a:rPr lang="el-GR" sz="2400" dirty="0" smtClean="0">
                <a:solidFill>
                  <a:schemeClr val="tx2"/>
                </a:solidFill>
              </a:rPr>
              <a:t>     3. Ανώμαλη ή απούσα βασική μεμβράνη</a:t>
            </a:r>
          </a:p>
          <a:p>
            <a:pPr>
              <a:lnSpc>
                <a:spcPct val="80000"/>
              </a:lnSpc>
            </a:pPr>
            <a:r>
              <a:rPr lang="el-GR" sz="2400" dirty="0" smtClean="0">
                <a:solidFill>
                  <a:schemeClr val="tx2"/>
                </a:solidFill>
              </a:rPr>
              <a:t>     4. </a:t>
            </a:r>
            <a:r>
              <a:rPr lang="el-GR" sz="2400" dirty="0" err="1" smtClean="0">
                <a:solidFill>
                  <a:schemeClr val="tx2"/>
                </a:solidFill>
              </a:rPr>
              <a:t>Δακτυλοειδείς</a:t>
            </a:r>
            <a:r>
              <a:rPr lang="el-GR" sz="2400" dirty="0" smtClean="0">
                <a:solidFill>
                  <a:schemeClr val="tx2"/>
                </a:solidFill>
              </a:rPr>
              <a:t> </a:t>
            </a:r>
            <a:r>
              <a:rPr lang="el-GR" sz="2400" dirty="0" err="1" smtClean="0">
                <a:solidFill>
                  <a:schemeClr val="tx2"/>
                </a:solidFill>
              </a:rPr>
              <a:t>προσεκβολές</a:t>
            </a:r>
            <a:endParaRPr lang="el-GR" sz="2400" dirty="0" smtClean="0">
              <a:solidFill>
                <a:schemeClr val="tx2"/>
              </a:solidFill>
            </a:endParaRPr>
          </a:p>
          <a:p>
            <a:pPr>
              <a:lnSpc>
                <a:spcPct val="80000"/>
              </a:lnSpc>
            </a:pPr>
            <a:r>
              <a:rPr lang="el-GR" sz="2400" dirty="0" smtClean="0">
                <a:solidFill>
                  <a:schemeClr val="tx2"/>
                </a:solidFill>
              </a:rPr>
              <a:t>     5. Παράδοξη διαφοροποίηση</a:t>
            </a:r>
            <a:endParaRPr lang="el-GR" sz="2400" b="1" i="1" dirty="0" smtClean="0">
              <a:solidFill>
                <a:schemeClr val="tx2"/>
              </a:solidFill>
            </a:endParaRPr>
          </a:p>
          <a:p>
            <a:pPr>
              <a:lnSpc>
                <a:spcPct val="80000"/>
              </a:lnSpc>
            </a:pPr>
            <a:r>
              <a:rPr lang="el-GR" sz="2400" b="1" i="1" dirty="0" smtClean="0">
                <a:solidFill>
                  <a:schemeClr val="tx2"/>
                </a:solidFill>
              </a:rPr>
              <a:t>Γ. Διήθηση Αγγείων/λεμφαγγείων</a:t>
            </a:r>
          </a:p>
          <a:p>
            <a:pPr>
              <a:lnSpc>
                <a:spcPct val="80000"/>
              </a:lnSpc>
            </a:pPr>
            <a:r>
              <a:rPr lang="el-GR" sz="2400" b="1" i="1" dirty="0" smtClean="0">
                <a:solidFill>
                  <a:schemeClr val="tx2"/>
                </a:solidFill>
              </a:rPr>
              <a:t>Δ. </a:t>
            </a:r>
            <a:r>
              <a:rPr lang="el-GR" sz="2400" b="1" i="1" dirty="0" err="1" smtClean="0">
                <a:solidFill>
                  <a:schemeClr val="tx2"/>
                </a:solidFill>
              </a:rPr>
              <a:t>Στρωματική</a:t>
            </a:r>
            <a:r>
              <a:rPr lang="el-GR" sz="2400" b="1" i="1" dirty="0" smtClean="0">
                <a:solidFill>
                  <a:schemeClr val="tx2"/>
                </a:solidFill>
              </a:rPr>
              <a:t> αντίδραση</a:t>
            </a:r>
            <a:endParaRPr lang="el-GR" sz="2400" dirty="0" smtClean="0">
              <a:solidFill>
                <a:schemeClr val="tx2"/>
              </a:solidFill>
            </a:endParaRPr>
          </a:p>
          <a:p>
            <a:pPr>
              <a:lnSpc>
                <a:spcPct val="80000"/>
              </a:lnSpc>
            </a:pPr>
            <a:r>
              <a:rPr lang="el-GR" sz="2400" dirty="0" smtClean="0">
                <a:solidFill>
                  <a:schemeClr val="tx2"/>
                </a:solidFill>
              </a:rPr>
              <a:t>    1.  </a:t>
            </a:r>
            <a:r>
              <a:rPr lang="el-GR" sz="2400" dirty="0" err="1" smtClean="0">
                <a:solidFill>
                  <a:schemeClr val="tx2"/>
                </a:solidFill>
              </a:rPr>
              <a:t>Δεσμοπλασία</a:t>
            </a:r>
            <a:endParaRPr lang="el-GR" sz="2400" dirty="0" smtClean="0">
              <a:solidFill>
                <a:schemeClr val="tx2"/>
              </a:solidFill>
            </a:endParaRPr>
          </a:p>
          <a:p>
            <a:pPr>
              <a:lnSpc>
                <a:spcPct val="80000"/>
              </a:lnSpc>
            </a:pPr>
            <a:r>
              <a:rPr lang="el-GR" sz="2400" dirty="0" smtClean="0">
                <a:solidFill>
                  <a:schemeClr val="tx2"/>
                </a:solidFill>
              </a:rPr>
              <a:t>    2. Τεχνητή συρρίκνωση (</a:t>
            </a:r>
            <a:r>
              <a:rPr lang="en-US" sz="2400" dirty="0" smtClean="0">
                <a:solidFill>
                  <a:schemeClr val="tx2"/>
                </a:solidFill>
              </a:rPr>
              <a:t>Retraction artifact</a:t>
            </a:r>
            <a:r>
              <a:rPr lang="el-GR" sz="2400" dirty="0" smtClean="0">
                <a:solidFill>
                  <a:schemeClr val="tx2"/>
                </a:solidFill>
              </a:rPr>
              <a:t>)</a:t>
            </a:r>
          </a:p>
          <a:p>
            <a:pPr>
              <a:lnSpc>
                <a:spcPct val="80000"/>
              </a:lnSpc>
            </a:pPr>
            <a:r>
              <a:rPr lang="el-GR" sz="2400" dirty="0" smtClean="0">
                <a:solidFill>
                  <a:schemeClr val="tx2"/>
                </a:solidFill>
              </a:rPr>
              <a:t>    3.  Φλεγμονή</a:t>
            </a:r>
          </a:p>
          <a:p>
            <a:pPr>
              <a:lnSpc>
                <a:spcPct val="80000"/>
              </a:lnSpc>
            </a:pPr>
            <a:r>
              <a:rPr lang="el-GR" sz="2400" dirty="0" smtClean="0">
                <a:solidFill>
                  <a:schemeClr val="tx2"/>
                </a:solidFill>
              </a:rPr>
              <a:t>    4.  </a:t>
            </a:r>
            <a:r>
              <a:rPr lang="el-GR" sz="2400" dirty="0" err="1" smtClean="0">
                <a:solidFill>
                  <a:schemeClr val="tx2"/>
                </a:solidFill>
              </a:rPr>
              <a:t>Μυξοειδές</a:t>
            </a:r>
            <a:r>
              <a:rPr lang="el-GR" sz="2400" dirty="0" smtClean="0">
                <a:solidFill>
                  <a:schemeClr val="tx2"/>
                </a:solidFill>
              </a:rPr>
              <a:t> στρώμα</a:t>
            </a:r>
          </a:p>
          <a:p>
            <a:pPr>
              <a:lnSpc>
                <a:spcPct val="80000"/>
              </a:lnSpc>
            </a:pPr>
            <a:r>
              <a:rPr lang="el-GR" sz="2400" dirty="0" smtClean="0">
                <a:solidFill>
                  <a:schemeClr val="tx2"/>
                </a:solidFill>
              </a:rPr>
              <a:t>    5.   </a:t>
            </a:r>
            <a:r>
              <a:rPr lang="el-GR" sz="2400" dirty="0" err="1" smtClean="0">
                <a:solidFill>
                  <a:schemeClr val="tx2"/>
                </a:solidFill>
              </a:rPr>
              <a:t>Ψευδοσαρκωματώδες</a:t>
            </a:r>
            <a:r>
              <a:rPr lang="el-GR" sz="2400" dirty="0" smtClean="0">
                <a:solidFill>
                  <a:schemeClr val="tx2"/>
                </a:solidFill>
              </a:rPr>
              <a:t>  στρώμα</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2"/>
          <p:cNvPicPr>
            <a:picLocks noGrp="1" noChangeAspect="1" noChangeArrowheads="1"/>
          </p:cNvPicPr>
          <p:nvPr>
            <p:ph idx="1"/>
          </p:nvPr>
        </p:nvPicPr>
        <p:blipFill>
          <a:blip r:embed="rId3" cstate="print"/>
          <a:srcRect/>
          <a:stretch>
            <a:fillRect/>
          </a:stretch>
        </p:blipFill>
        <p:spPr>
          <a:xfrm>
            <a:off x="179388" y="476250"/>
            <a:ext cx="4057650" cy="6192838"/>
          </a:xfrm>
          <a:noFill/>
        </p:spPr>
      </p:pic>
      <p:sp>
        <p:nvSpPr>
          <p:cNvPr id="10244" name="4 - Ορθογώνιο"/>
          <p:cNvSpPr>
            <a:spLocks noChangeArrowheads="1"/>
          </p:cNvSpPr>
          <p:nvPr/>
        </p:nvSpPr>
        <p:spPr bwMode="auto">
          <a:xfrm>
            <a:off x="4286248" y="0"/>
            <a:ext cx="4857752" cy="6986528"/>
          </a:xfrm>
          <a:prstGeom prst="rect">
            <a:avLst/>
          </a:prstGeom>
          <a:solidFill>
            <a:srgbClr val="FFCC99"/>
          </a:solidFill>
          <a:ln w="9525">
            <a:noFill/>
            <a:miter lim="800000"/>
            <a:headEnd/>
            <a:tailEnd/>
          </a:ln>
        </p:spPr>
        <p:txBody>
          <a:bodyPr wrap="square">
            <a:spAutoFit/>
          </a:bodyPr>
          <a:lstStyle/>
          <a:p>
            <a:pPr algn="ctr"/>
            <a:r>
              <a:rPr lang="el-GR" sz="2800" b="1" spc="300" dirty="0">
                <a:solidFill>
                  <a:schemeClr val="tx2"/>
                </a:solidFill>
                <a:latin typeface="Calibri" pitchFamily="34" charset="0"/>
              </a:rPr>
              <a:t>Μικρο</a:t>
            </a:r>
            <a:r>
              <a:rPr lang="el-GR" sz="2800" b="1" dirty="0">
                <a:solidFill>
                  <a:schemeClr val="tx2"/>
                </a:solidFill>
                <a:latin typeface="Calibri" pitchFamily="34" charset="0"/>
              </a:rPr>
              <a:t>διηθητικό</a:t>
            </a:r>
            <a:r>
              <a:rPr lang="el-GR" sz="2800" dirty="0">
                <a:solidFill>
                  <a:schemeClr val="tx2"/>
                </a:solidFill>
                <a:latin typeface="Calibri" pitchFamily="34" charset="0"/>
              </a:rPr>
              <a:t> καρκίνωμα </a:t>
            </a:r>
            <a:r>
              <a:rPr lang="el-GR" sz="2800" dirty="0" smtClean="0">
                <a:solidFill>
                  <a:schemeClr val="tx2"/>
                </a:solidFill>
                <a:latin typeface="Calibri" pitchFamily="34" charset="0"/>
              </a:rPr>
              <a:t>εν προκειμένω σε </a:t>
            </a:r>
            <a:r>
              <a:rPr lang="el-GR" sz="2800" dirty="0">
                <a:solidFill>
                  <a:schemeClr val="tx2"/>
                </a:solidFill>
                <a:latin typeface="Calibri" pitchFamily="34" charset="0"/>
              </a:rPr>
              <a:t>έδαφος </a:t>
            </a:r>
            <a:r>
              <a:rPr lang="en-US" sz="2800" b="1" dirty="0">
                <a:solidFill>
                  <a:schemeClr val="tx2"/>
                </a:solidFill>
                <a:latin typeface="Calibri" pitchFamily="34" charset="0"/>
              </a:rPr>
              <a:t>in situ </a:t>
            </a:r>
            <a:r>
              <a:rPr lang="el-GR" sz="2800" dirty="0" err="1">
                <a:solidFill>
                  <a:schemeClr val="tx2"/>
                </a:solidFill>
                <a:latin typeface="Calibri" pitchFamily="34" charset="0"/>
              </a:rPr>
              <a:t>ουροθηλιακού</a:t>
            </a:r>
            <a:r>
              <a:rPr lang="el-GR" sz="2800" dirty="0">
                <a:solidFill>
                  <a:schemeClr val="tx2"/>
                </a:solidFill>
                <a:latin typeface="Calibri" pitchFamily="34" charset="0"/>
              </a:rPr>
              <a:t> καρκινώματος</a:t>
            </a:r>
            <a:r>
              <a:rPr lang="en-US" sz="2800" dirty="0">
                <a:solidFill>
                  <a:schemeClr val="tx2"/>
                </a:solidFill>
                <a:latin typeface="Calibri" pitchFamily="34" charset="0"/>
              </a:rPr>
              <a:t>.</a:t>
            </a:r>
            <a:endParaRPr lang="el-GR" sz="2800" dirty="0">
              <a:solidFill>
                <a:schemeClr val="tx2"/>
              </a:solidFill>
              <a:latin typeface="Calibri" pitchFamily="34" charset="0"/>
            </a:endParaRPr>
          </a:p>
          <a:p>
            <a:pPr algn="ctr"/>
            <a:r>
              <a:rPr lang="en-US" sz="2800" dirty="0" smtClean="0">
                <a:solidFill>
                  <a:schemeClr val="tx2"/>
                </a:solidFill>
                <a:latin typeface="Calibri" pitchFamily="34" charset="0"/>
              </a:rPr>
              <a:t>(</a:t>
            </a:r>
            <a:r>
              <a:rPr lang="en-US" sz="2800" b="1" dirty="0">
                <a:solidFill>
                  <a:schemeClr val="tx2"/>
                </a:solidFill>
                <a:latin typeface="Calibri" pitchFamily="34" charset="0"/>
              </a:rPr>
              <a:t>a</a:t>
            </a:r>
            <a:r>
              <a:rPr lang="en-US" sz="2800" dirty="0">
                <a:solidFill>
                  <a:schemeClr val="tx2"/>
                </a:solidFill>
                <a:latin typeface="Calibri" pitchFamily="34" charset="0"/>
              </a:rPr>
              <a:t>) </a:t>
            </a:r>
            <a:r>
              <a:rPr lang="el-GR" sz="2800" dirty="0">
                <a:solidFill>
                  <a:schemeClr val="tx2"/>
                </a:solidFill>
                <a:latin typeface="Calibri" pitchFamily="34" charset="0"/>
              </a:rPr>
              <a:t>Μεμονωμένα κύτταρα διεισδύουν στο στρώμα παρακείμενα σε </a:t>
            </a:r>
            <a:r>
              <a:rPr lang="el-GR" sz="2800" dirty="0" err="1">
                <a:solidFill>
                  <a:schemeClr val="tx2"/>
                </a:solidFill>
                <a:latin typeface="Calibri" pitchFamily="34" charset="0"/>
              </a:rPr>
              <a:t>φωλεές</a:t>
            </a:r>
            <a:r>
              <a:rPr lang="el-GR" sz="2800" dirty="0">
                <a:solidFill>
                  <a:schemeClr val="tx2"/>
                </a:solidFill>
                <a:latin typeface="Calibri" pitchFamily="34" charset="0"/>
              </a:rPr>
              <a:t> </a:t>
            </a:r>
            <a:r>
              <a:rPr lang="el-GR" sz="2800" dirty="0" smtClean="0">
                <a:solidFill>
                  <a:schemeClr val="tx2"/>
                </a:solidFill>
                <a:latin typeface="Calibri" pitchFamily="34" charset="0"/>
              </a:rPr>
              <a:t> του </a:t>
            </a:r>
            <a:r>
              <a:rPr lang="en-US" sz="2800" dirty="0" smtClean="0">
                <a:solidFill>
                  <a:schemeClr val="tx2"/>
                </a:solidFill>
                <a:latin typeface="Calibri" pitchFamily="34" charset="0"/>
              </a:rPr>
              <a:t>von </a:t>
            </a:r>
            <a:r>
              <a:rPr lang="en-US" sz="2800" dirty="0" err="1" smtClean="0">
                <a:solidFill>
                  <a:schemeClr val="tx2"/>
                </a:solidFill>
                <a:latin typeface="Calibri" pitchFamily="34" charset="0"/>
              </a:rPr>
              <a:t>Brunn</a:t>
            </a:r>
            <a:r>
              <a:rPr lang="en-US" sz="2800" dirty="0" smtClean="0">
                <a:solidFill>
                  <a:schemeClr val="tx2"/>
                </a:solidFill>
                <a:latin typeface="Calibri" pitchFamily="34" charset="0"/>
              </a:rPr>
              <a:t> </a:t>
            </a:r>
            <a:r>
              <a:rPr lang="el-GR" sz="2800" dirty="0">
                <a:solidFill>
                  <a:schemeClr val="tx2"/>
                </a:solidFill>
                <a:latin typeface="Calibri" pitchFamily="34" charset="0"/>
              </a:rPr>
              <a:t>που περιέχουν </a:t>
            </a:r>
            <a:r>
              <a:rPr lang="en-US" sz="2800" i="1" dirty="0">
                <a:solidFill>
                  <a:schemeClr val="tx2"/>
                </a:solidFill>
                <a:latin typeface="Calibri" pitchFamily="34" charset="0"/>
              </a:rPr>
              <a:t>in situ</a:t>
            </a:r>
            <a:r>
              <a:rPr lang="el-GR" sz="2800" i="1" dirty="0">
                <a:solidFill>
                  <a:schemeClr val="tx2"/>
                </a:solidFill>
                <a:latin typeface="Calibri" pitchFamily="34" charset="0"/>
              </a:rPr>
              <a:t> καρκίνωμα</a:t>
            </a:r>
            <a:r>
              <a:rPr lang="en-US" sz="2800" dirty="0">
                <a:solidFill>
                  <a:schemeClr val="tx2"/>
                </a:solidFill>
                <a:latin typeface="Calibri" pitchFamily="34" charset="0"/>
              </a:rPr>
              <a:t>. </a:t>
            </a:r>
            <a:endParaRPr lang="el-GR" sz="2800" dirty="0">
              <a:solidFill>
                <a:schemeClr val="tx2"/>
              </a:solidFill>
              <a:latin typeface="Calibri" pitchFamily="34" charset="0"/>
            </a:endParaRPr>
          </a:p>
          <a:p>
            <a:pPr algn="ctr"/>
            <a:r>
              <a:rPr lang="en-US" sz="2800" dirty="0">
                <a:solidFill>
                  <a:schemeClr val="tx2"/>
                </a:solidFill>
                <a:latin typeface="Calibri" pitchFamily="34" charset="0"/>
              </a:rPr>
              <a:t>(</a:t>
            </a:r>
            <a:r>
              <a:rPr lang="en-US" sz="2800" b="1" dirty="0">
                <a:solidFill>
                  <a:schemeClr val="tx2"/>
                </a:solidFill>
                <a:latin typeface="Calibri" pitchFamily="34" charset="0"/>
              </a:rPr>
              <a:t>b</a:t>
            </a:r>
            <a:r>
              <a:rPr lang="en-US" sz="2800" dirty="0">
                <a:solidFill>
                  <a:schemeClr val="tx2"/>
                </a:solidFill>
                <a:latin typeface="Calibri" pitchFamily="34" charset="0"/>
              </a:rPr>
              <a:t>) </a:t>
            </a:r>
            <a:r>
              <a:rPr lang="el-GR" sz="2800" dirty="0">
                <a:solidFill>
                  <a:schemeClr val="tx2"/>
                </a:solidFill>
                <a:latin typeface="Calibri" pitchFamily="34" charset="0"/>
              </a:rPr>
              <a:t>Προέχουσα </a:t>
            </a:r>
            <a:r>
              <a:rPr lang="el-GR" sz="2800" dirty="0" err="1">
                <a:solidFill>
                  <a:schemeClr val="tx2"/>
                </a:solidFill>
                <a:latin typeface="Calibri" pitchFamily="34" charset="0"/>
              </a:rPr>
              <a:t>στρωματική</a:t>
            </a:r>
            <a:r>
              <a:rPr lang="el-GR" sz="2800" dirty="0">
                <a:solidFill>
                  <a:schemeClr val="tx2"/>
                </a:solidFill>
                <a:latin typeface="Calibri" pitchFamily="34" charset="0"/>
              </a:rPr>
              <a:t> φλεγμονώδης αντίδραση που συσκοτίζει την παρουσία μεμονωμένων </a:t>
            </a:r>
            <a:r>
              <a:rPr lang="en-US" sz="2800" dirty="0">
                <a:solidFill>
                  <a:schemeClr val="tx2"/>
                </a:solidFill>
                <a:latin typeface="Calibri" pitchFamily="34" charset="0"/>
              </a:rPr>
              <a:t> </a:t>
            </a:r>
            <a:r>
              <a:rPr lang="el-GR" sz="2800" dirty="0">
                <a:solidFill>
                  <a:schemeClr val="tx2"/>
                </a:solidFill>
                <a:latin typeface="Calibri" pitchFamily="34" charset="0"/>
              </a:rPr>
              <a:t>διηθητικών καρκινικών κυττάρων</a:t>
            </a:r>
            <a:r>
              <a:rPr lang="en-US" sz="2800" dirty="0">
                <a:solidFill>
                  <a:schemeClr val="tx2"/>
                </a:solidFill>
                <a:latin typeface="Calibri" pitchFamily="34" charset="0"/>
              </a:rPr>
              <a:t>. </a:t>
            </a:r>
            <a:r>
              <a:rPr lang="el-GR" sz="2800" dirty="0">
                <a:solidFill>
                  <a:schemeClr val="tx2"/>
                </a:solidFill>
                <a:latin typeface="Calibri" pitchFamily="34" charset="0"/>
              </a:rPr>
              <a:t>Η τεχνητή συρρίκνωση αποτελεί χρήσιμο διαγνωστικό εργαλείο</a:t>
            </a:r>
            <a:r>
              <a:rPr lang="en-US" sz="2800" dirty="0">
                <a:solidFill>
                  <a:schemeClr val="tx2"/>
                </a:solidFill>
                <a:latin typeface="Calibri" pitchFamily="34" charset="0"/>
              </a:rPr>
              <a:t>.</a:t>
            </a:r>
            <a:endParaRPr lang="el-GR" sz="2800" dirty="0">
              <a:solidFill>
                <a:schemeClr val="tx2"/>
              </a:solidFill>
              <a:latin typeface="Calibri" pitchFamily="34" charset="0"/>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2"/>
          <p:cNvPicPr>
            <a:picLocks noGrp="1" noChangeAspect="1" noChangeArrowheads="1"/>
          </p:cNvPicPr>
          <p:nvPr>
            <p:ph idx="1"/>
          </p:nvPr>
        </p:nvPicPr>
        <p:blipFill>
          <a:blip r:embed="rId3" cstate="print"/>
          <a:srcRect/>
          <a:stretch>
            <a:fillRect/>
          </a:stretch>
        </p:blipFill>
        <p:spPr>
          <a:xfrm>
            <a:off x="395288" y="404813"/>
            <a:ext cx="7848600" cy="5343525"/>
          </a:xfrm>
          <a:noFill/>
        </p:spPr>
      </p:pic>
      <p:sp>
        <p:nvSpPr>
          <p:cNvPr id="6148" name="Rectangle 5"/>
          <p:cNvSpPr>
            <a:spLocks noChangeArrowheads="1"/>
          </p:cNvSpPr>
          <p:nvPr/>
        </p:nvSpPr>
        <p:spPr bwMode="auto">
          <a:xfrm>
            <a:off x="755650" y="6021388"/>
            <a:ext cx="7345363" cy="503237"/>
          </a:xfrm>
          <a:prstGeom prst="rect">
            <a:avLst/>
          </a:prstGeom>
          <a:solidFill>
            <a:srgbClr val="FFCC99"/>
          </a:solidFill>
          <a:ln w="9525">
            <a:solidFill>
              <a:schemeClr val="tx1"/>
            </a:solidFill>
            <a:miter lim="800000"/>
            <a:headEnd/>
            <a:tailEnd/>
          </a:ln>
        </p:spPr>
        <p:txBody>
          <a:bodyPr wrap="none" anchor="ctr"/>
          <a:lstStyle/>
          <a:p>
            <a:pPr algn="ctr"/>
            <a:r>
              <a:rPr lang="el-GR" b="1" dirty="0">
                <a:solidFill>
                  <a:schemeClr val="tx2"/>
                </a:solidFill>
              </a:rPr>
              <a:t>Διήθηση υποεπιθηλιακού συνδετικού </a:t>
            </a:r>
            <a:r>
              <a:rPr lang="el-GR" b="1" dirty="0" smtClean="0">
                <a:solidFill>
                  <a:schemeClr val="tx2"/>
                </a:solidFill>
              </a:rPr>
              <a:t>ιστού (χορίου)</a:t>
            </a:r>
            <a:r>
              <a:rPr lang="en-US" b="1" dirty="0" smtClean="0">
                <a:solidFill>
                  <a:schemeClr val="tx2"/>
                </a:solidFill>
              </a:rPr>
              <a:t>. </a:t>
            </a:r>
            <a:r>
              <a:rPr lang="el-GR" b="1" dirty="0" smtClean="0">
                <a:solidFill>
                  <a:schemeClr val="tx2"/>
                </a:solidFill>
              </a:rPr>
              <a:t>Στάδιο </a:t>
            </a:r>
            <a:r>
              <a:rPr lang="en-US" b="1" dirty="0" smtClean="0">
                <a:solidFill>
                  <a:schemeClr val="tx2"/>
                </a:solidFill>
              </a:rPr>
              <a:t>pT1.</a:t>
            </a:r>
            <a:endParaRPr lang="el-GR" b="1" dirty="0">
              <a:solidFill>
                <a:schemeClr val="tx2"/>
              </a:solidFill>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Grp="1" noChangeAspect="1" noChangeArrowheads="1"/>
          </p:cNvPicPr>
          <p:nvPr>
            <p:ph idx="1"/>
          </p:nvPr>
        </p:nvPicPr>
        <p:blipFill>
          <a:blip r:embed="rId3" cstate="print"/>
          <a:srcRect/>
          <a:stretch>
            <a:fillRect/>
          </a:stretch>
        </p:blipFill>
        <p:spPr>
          <a:xfrm>
            <a:off x="827584" y="116632"/>
            <a:ext cx="7448474" cy="5623761"/>
          </a:xfrm>
          <a:noFill/>
        </p:spPr>
      </p:pic>
      <p:sp>
        <p:nvSpPr>
          <p:cNvPr id="69635" name="4 - Ορθογώνιο"/>
          <p:cNvSpPr>
            <a:spLocks noChangeArrowheads="1"/>
          </p:cNvSpPr>
          <p:nvPr/>
        </p:nvSpPr>
        <p:spPr bwMode="auto">
          <a:xfrm>
            <a:off x="0" y="5786453"/>
            <a:ext cx="9144000" cy="1077218"/>
          </a:xfrm>
          <a:prstGeom prst="rect">
            <a:avLst/>
          </a:prstGeom>
          <a:solidFill>
            <a:srgbClr val="FFCC99"/>
          </a:solidFill>
          <a:ln w="9525">
            <a:noFill/>
            <a:miter lim="800000"/>
            <a:headEnd/>
            <a:tailEnd/>
          </a:ln>
        </p:spPr>
        <p:txBody>
          <a:bodyPr wrap="square">
            <a:spAutoFit/>
          </a:bodyPr>
          <a:lstStyle/>
          <a:p>
            <a:pPr algn="ctr"/>
            <a:r>
              <a:rPr lang="en-US" sz="1600" b="1" dirty="0">
                <a:solidFill>
                  <a:schemeClr val="bg2">
                    <a:lumMod val="25000"/>
                  </a:schemeClr>
                </a:solidFill>
                <a:effectLst>
                  <a:outerShdw blurRad="38100" dist="38100" dir="2700000" algn="tl">
                    <a:srgbClr val="000000">
                      <a:alpha val="43137"/>
                    </a:srgbClr>
                  </a:outerShdw>
                </a:effectLst>
                <a:latin typeface="Calibri" pitchFamily="34" charset="0"/>
              </a:rPr>
              <a:t>pT1 </a:t>
            </a:r>
            <a:r>
              <a:rPr lang="el-GR" sz="1600" b="1" dirty="0">
                <a:solidFill>
                  <a:schemeClr val="tx2"/>
                </a:solidFill>
                <a:latin typeface="Calibri" pitchFamily="34" charset="0"/>
              </a:rPr>
              <a:t>ουροθηλιακό καρκίνωμα:  </a:t>
            </a:r>
            <a:r>
              <a:rPr lang="el-GR" sz="1600" b="1" spc="600" dirty="0">
                <a:solidFill>
                  <a:schemeClr val="tx2"/>
                </a:solidFill>
                <a:latin typeface="Calibri" pitchFamily="34" charset="0"/>
              </a:rPr>
              <a:t>διηθητικά </a:t>
            </a:r>
            <a:r>
              <a:rPr lang="el-GR" sz="1600" b="1" dirty="0">
                <a:solidFill>
                  <a:schemeClr val="tx2"/>
                </a:solidFill>
                <a:latin typeface="Calibri" pitchFamily="34" charset="0"/>
              </a:rPr>
              <a:t>πρότυπα </a:t>
            </a:r>
            <a:r>
              <a:rPr lang="en-US" sz="1600" b="1" dirty="0" smtClean="0">
                <a:solidFill>
                  <a:schemeClr val="tx2"/>
                </a:solidFill>
                <a:latin typeface="Calibri" pitchFamily="34" charset="0"/>
              </a:rPr>
              <a:t> </a:t>
            </a:r>
            <a:r>
              <a:rPr lang="el-GR" sz="1600" b="1" dirty="0" smtClean="0">
                <a:solidFill>
                  <a:schemeClr val="tx2"/>
                </a:solidFill>
                <a:latin typeface="Calibri" pitchFamily="34" charset="0"/>
              </a:rPr>
              <a:t>εντός του χορίου.</a:t>
            </a:r>
          </a:p>
          <a:p>
            <a:pPr algn="ctr"/>
            <a:r>
              <a:rPr lang="el-GR" sz="1600" b="1" dirty="0" smtClean="0">
                <a:solidFill>
                  <a:schemeClr val="tx2"/>
                </a:solidFill>
                <a:latin typeface="Calibri" pitchFamily="34" charset="0"/>
              </a:rPr>
              <a:t> </a:t>
            </a:r>
            <a:r>
              <a:rPr lang="en-US" sz="1600" b="1" dirty="0">
                <a:solidFill>
                  <a:schemeClr val="bg2">
                    <a:lumMod val="25000"/>
                  </a:schemeClr>
                </a:solidFill>
                <a:latin typeface="Calibri" pitchFamily="34" charset="0"/>
              </a:rPr>
              <a:t>(a)</a:t>
            </a:r>
            <a:r>
              <a:rPr lang="en-US" sz="1600" b="1" dirty="0">
                <a:solidFill>
                  <a:schemeClr val="tx2"/>
                </a:solidFill>
                <a:latin typeface="Calibri" pitchFamily="34" charset="0"/>
              </a:rPr>
              <a:t> </a:t>
            </a:r>
            <a:r>
              <a:rPr lang="el-GR" sz="1600" b="1" dirty="0">
                <a:solidFill>
                  <a:schemeClr val="tx2"/>
                </a:solidFill>
                <a:latin typeface="Calibri" pitchFamily="34" charset="0"/>
              </a:rPr>
              <a:t>Το ομαλό περίγραμμα της βασικής μεμβράνης διαταράσσεται </a:t>
            </a:r>
            <a:r>
              <a:rPr lang="el-GR" sz="1600" b="1" dirty="0" smtClean="0">
                <a:solidFill>
                  <a:schemeClr val="tx2"/>
                </a:solidFill>
                <a:latin typeface="Calibri" pitchFamily="34" charset="0"/>
              </a:rPr>
              <a:t>από τα </a:t>
            </a:r>
            <a:r>
              <a:rPr lang="el-GR" sz="1600" b="1" dirty="0">
                <a:solidFill>
                  <a:schemeClr val="tx2"/>
                </a:solidFill>
                <a:latin typeface="Calibri" pitchFamily="34" charset="0"/>
              </a:rPr>
              <a:t>διηθητικά </a:t>
            </a:r>
            <a:r>
              <a:rPr lang="el-GR" sz="1600" b="1" dirty="0" smtClean="0">
                <a:solidFill>
                  <a:schemeClr val="tx2"/>
                </a:solidFill>
                <a:latin typeface="Calibri" pitchFamily="34" charset="0"/>
              </a:rPr>
              <a:t>κύτταρα.</a:t>
            </a:r>
            <a:r>
              <a:rPr lang="en-US" sz="1600" b="1" dirty="0" smtClean="0">
                <a:solidFill>
                  <a:schemeClr val="tx2"/>
                </a:solidFill>
                <a:latin typeface="Calibri" pitchFamily="34" charset="0"/>
              </a:rPr>
              <a:t> </a:t>
            </a:r>
            <a:endParaRPr lang="el-GR" sz="1600" b="1" dirty="0" smtClean="0">
              <a:solidFill>
                <a:schemeClr val="tx2"/>
              </a:solidFill>
              <a:latin typeface="Calibri" pitchFamily="34" charset="0"/>
            </a:endParaRPr>
          </a:p>
          <a:p>
            <a:pPr algn="ctr"/>
            <a:r>
              <a:rPr lang="en-US" sz="1600" b="1" dirty="0" smtClean="0">
                <a:solidFill>
                  <a:schemeClr val="bg2">
                    <a:lumMod val="25000"/>
                  </a:schemeClr>
                </a:solidFill>
                <a:latin typeface="Calibri" pitchFamily="34" charset="0"/>
              </a:rPr>
              <a:t>(</a:t>
            </a:r>
            <a:r>
              <a:rPr lang="en-US" sz="1600" b="1" dirty="0">
                <a:solidFill>
                  <a:schemeClr val="bg2">
                    <a:lumMod val="25000"/>
                  </a:schemeClr>
                </a:solidFill>
                <a:latin typeface="Calibri" pitchFamily="34" charset="0"/>
              </a:rPr>
              <a:t>b </a:t>
            </a:r>
            <a:r>
              <a:rPr lang="el-GR" sz="1600" b="1" dirty="0">
                <a:solidFill>
                  <a:schemeClr val="bg2">
                    <a:lumMod val="25000"/>
                  </a:schemeClr>
                </a:solidFill>
                <a:latin typeface="Calibri" pitchFamily="34" charset="0"/>
              </a:rPr>
              <a:t>και </a:t>
            </a:r>
            <a:r>
              <a:rPr lang="en-US" sz="1600" b="1" dirty="0">
                <a:solidFill>
                  <a:schemeClr val="bg2">
                    <a:lumMod val="25000"/>
                  </a:schemeClr>
                </a:solidFill>
                <a:latin typeface="Calibri" pitchFamily="34" charset="0"/>
              </a:rPr>
              <a:t>c) </a:t>
            </a:r>
            <a:r>
              <a:rPr lang="el-GR" sz="1600" b="1" dirty="0">
                <a:solidFill>
                  <a:schemeClr val="tx2"/>
                </a:solidFill>
                <a:latin typeface="Calibri" pitchFamily="34" charset="0"/>
              </a:rPr>
              <a:t>Ακανόνιστες μικρές αθροίσεις νεοπλασματικών κυττάρων που διηθούν το </a:t>
            </a:r>
            <a:r>
              <a:rPr lang="el-GR" sz="1600" b="1" dirty="0" smtClean="0">
                <a:solidFill>
                  <a:schemeClr val="tx2"/>
                </a:solidFill>
                <a:latin typeface="Calibri" pitchFamily="34" charset="0"/>
              </a:rPr>
              <a:t>στρώμα.</a:t>
            </a:r>
            <a:r>
              <a:rPr lang="en-US" sz="1600" b="1" dirty="0" smtClean="0">
                <a:solidFill>
                  <a:schemeClr val="tx2"/>
                </a:solidFill>
                <a:latin typeface="Calibri" pitchFamily="34" charset="0"/>
              </a:rPr>
              <a:t> </a:t>
            </a:r>
            <a:r>
              <a:rPr lang="en-US" sz="1600" b="1" dirty="0">
                <a:solidFill>
                  <a:schemeClr val="bg2">
                    <a:lumMod val="25000"/>
                  </a:schemeClr>
                </a:solidFill>
                <a:latin typeface="Calibri" pitchFamily="34" charset="0"/>
              </a:rPr>
              <a:t>(d)</a:t>
            </a:r>
            <a:r>
              <a:rPr lang="en-US" sz="1600" b="1" dirty="0">
                <a:solidFill>
                  <a:schemeClr val="tx2"/>
                </a:solidFill>
                <a:latin typeface="Calibri" pitchFamily="34" charset="0"/>
              </a:rPr>
              <a:t> </a:t>
            </a:r>
            <a:r>
              <a:rPr lang="el-GR" sz="1600" b="1" dirty="0">
                <a:solidFill>
                  <a:schemeClr val="tx2"/>
                </a:solidFill>
                <a:latin typeface="Calibri" pitchFamily="34" charset="0"/>
              </a:rPr>
              <a:t>Ποικίλου μεγέθους φωλεές με μεμονωμένα κύτταρα και ακανόνιστες μικρές αθροίσεις διηθητικών </a:t>
            </a:r>
            <a:r>
              <a:rPr lang="el-GR" sz="1600" b="1" dirty="0" smtClean="0">
                <a:solidFill>
                  <a:schemeClr val="tx2"/>
                </a:solidFill>
                <a:latin typeface="Calibri" pitchFamily="34" charset="0"/>
              </a:rPr>
              <a:t>κυττάρων.</a:t>
            </a:r>
            <a:endParaRPr lang="el-GR" sz="1600" b="1" dirty="0">
              <a:solidFill>
                <a:schemeClr val="tx2"/>
              </a:solidFill>
              <a:latin typeface="Calibri" pitchFamily="34" charset="0"/>
            </a:endParaRPr>
          </a:p>
        </p:txBody>
      </p:sp>
      <mc:AlternateContent xmlns:mc="http://schemas.openxmlformats.org/markup-compatibility/2006" xmlns:p14="http://schemas.microsoft.com/office/powerpoint/2010/main">
        <mc:Choice Requires="p14">
          <p:contentPart p14:bwMode="auto" r:id="rId4">
            <p14:nvContentPartPr>
              <p14:cNvPr id="1026" name="Ink 2"/>
              <p14:cNvContentPartPr>
                <a14:cpLocks xmlns:a14="http://schemas.microsoft.com/office/drawing/2010/main" noRot="1" noChangeAspect="1" noEditPoints="1" noChangeArrowheads="1" noChangeShapeType="1"/>
              </p14:cNvContentPartPr>
              <p14:nvPr/>
            </p14:nvContentPartPr>
            <p14:xfrm>
              <a:off x="1208088" y="857250"/>
              <a:ext cx="3249612" cy="1085850"/>
            </p14:xfrm>
          </p:contentPart>
        </mc:Choice>
        <mc:Fallback xmlns="">
          <p:pic>
            <p:nvPicPr>
              <p:cNvPr id="1026" name="Ink 2"/>
              <p:cNvPicPr>
                <a:picLocks noRot="1" noChangeAspect="1" noEditPoints="1" noChangeArrowheads="1" noChangeShapeType="1"/>
              </p:cNvPicPr>
              <p:nvPr/>
            </p:nvPicPr>
            <p:blipFill>
              <a:blip r:embed="rId5"/>
              <a:stretch>
                <a:fillRect/>
              </a:stretch>
            </p:blipFill>
            <p:spPr>
              <a:xfrm>
                <a:off x="1201610" y="850778"/>
                <a:ext cx="3262569" cy="1098794"/>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27" name="Ink 3"/>
              <p14:cNvContentPartPr>
                <a14:cpLocks xmlns:a14="http://schemas.microsoft.com/office/drawing/2010/main" noRot="1" noChangeAspect="1" noEditPoints="1" noChangeArrowheads="1" noChangeShapeType="1"/>
              </p14:cNvContentPartPr>
              <p14:nvPr/>
            </p14:nvContentPartPr>
            <p14:xfrm>
              <a:off x="5021263" y="1514475"/>
              <a:ext cx="1779587" cy="793750"/>
            </p14:xfrm>
          </p:contentPart>
        </mc:Choice>
        <mc:Fallback xmlns="">
          <p:pic>
            <p:nvPicPr>
              <p:cNvPr id="1027" name="Ink 3"/>
              <p:cNvPicPr>
                <a:picLocks noRot="1" noChangeAspect="1" noEditPoints="1" noChangeArrowheads="1" noChangeShapeType="1"/>
              </p:cNvPicPr>
              <p:nvPr/>
            </p:nvPicPr>
            <p:blipFill>
              <a:blip r:embed="rId7"/>
              <a:stretch>
                <a:fillRect/>
              </a:stretch>
            </p:blipFill>
            <p:spPr>
              <a:xfrm>
                <a:off x="5014783" y="1508010"/>
                <a:ext cx="1792548" cy="8066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28" name="Ink 4"/>
              <p14:cNvContentPartPr>
                <a14:cpLocks xmlns:a14="http://schemas.microsoft.com/office/drawing/2010/main" noRot="1" noChangeAspect="1" noEditPoints="1" noChangeArrowheads="1" noChangeShapeType="1"/>
              </p14:cNvContentPartPr>
              <p14:nvPr/>
            </p14:nvContentPartPr>
            <p14:xfrm>
              <a:off x="2506663" y="4021138"/>
              <a:ext cx="608012" cy="473075"/>
            </p14:xfrm>
          </p:contentPart>
        </mc:Choice>
        <mc:Fallback xmlns="">
          <p:pic>
            <p:nvPicPr>
              <p:cNvPr id="1028" name="Ink 4"/>
              <p:cNvPicPr>
                <a:picLocks noRot="1" noChangeAspect="1" noEditPoints="1" noChangeArrowheads="1" noChangeShapeType="1"/>
              </p:cNvPicPr>
              <p:nvPr/>
            </p:nvPicPr>
            <p:blipFill>
              <a:blip r:embed="rId9"/>
              <a:stretch>
                <a:fillRect/>
              </a:stretch>
            </p:blipFill>
            <p:spPr>
              <a:xfrm>
                <a:off x="2500282" y="4014662"/>
                <a:ext cx="620775" cy="486026"/>
              </a:xfrm>
              <a:prstGeom prst="rect">
                <a:avLst/>
              </a:prstGeom>
            </p:spPr>
          </p:pic>
        </mc:Fallback>
      </mc:AlternateContent>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0" y="274638"/>
            <a:ext cx="9144000" cy="1143000"/>
          </a:xfrm>
        </p:spPr>
        <p:txBody>
          <a:bodyPr>
            <a:normAutofit fontScale="90000"/>
          </a:bodyPr>
          <a:lstStyle/>
          <a:p>
            <a:pPr eaLnBrk="1" hangingPunct="1"/>
            <a:r>
              <a:rPr lang="el-GR" sz="3200" dirty="0" smtClean="0">
                <a:solidFill>
                  <a:schemeClr val="bg2">
                    <a:lumMod val="25000"/>
                  </a:schemeClr>
                </a:solidFill>
              </a:rPr>
              <a:t>Θηλώδες ουροθηλιακό καρκίνωμα (</a:t>
            </a:r>
            <a:r>
              <a:rPr lang="el-GR" sz="3200" dirty="0" smtClean="0">
                <a:solidFill>
                  <a:schemeClr val="bg2">
                    <a:lumMod val="25000"/>
                  </a:schemeClr>
                </a:solidFill>
                <a:effectLst>
                  <a:outerShdw blurRad="38100" dist="38100" dir="2700000" algn="tl">
                    <a:srgbClr val="000000">
                      <a:alpha val="43137"/>
                    </a:srgbClr>
                  </a:outerShdw>
                </a:effectLst>
              </a:rPr>
              <a:t>χαμηλό</a:t>
            </a:r>
            <a:r>
              <a:rPr lang="el-GR" sz="3200" dirty="0" smtClean="0">
                <a:solidFill>
                  <a:schemeClr val="bg2">
                    <a:lumMod val="25000"/>
                  </a:schemeClr>
                </a:solidFill>
              </a:rPr>
              <a:t>βαθμης μεν  κακοήθειας βάσει της Π.Ο.Υ. 2004-βαθμού κακοηθείας 2 βάσει της Π.Ο.Υ. 1973 αλλά) με εστιακή </a:t>
            </a:r>
            <a:r>
              <a:rPr lang="el-GR" sz="3200" b="1" dirty="0" smtClean="0">
                <a:solidFill>
                  <a:schemeClr val="bg2">
                    <a:lumMod val="25000"/>
                  </a:schemeClr>
                </a:solidFill>
              </a:rPr>
              <a:t>διήθηση του χορίου/συνδετικού υποστρώματος</a:t>
            </a:r>
            <a:r>
              <a:rPr lang="en-US" sz="3200" b="1" dirty="0" smtClean="0">
                <a:solidFill>
                  <a:schemeClr val="bg2">
                    <a:lumMod val="25000"/>
                  </a:schemeClr>
                </a:solidFill>
              </a:rPr>
              <a:t> (pT1)</a:t>
            </a:r>
            <a:r>
              <a:rPr lang="el-GR" sz="3200" dirty="0" smtClean="0">
                <a:solidFill>
                  <a:schemeClr val="bg2">
                    <a:lumMod val="25000"/>
                  </a:schemeClr>
                </a:solidFill>
              </a:rPr>
              <a:t>.</a:t>
            </a:r>
          </a:p>
        </p:txBody>
      </p:sp>
      <p:pic>
        <p:nvPicPr>
          <p:cNvPr id="70659" name="Picture 3" descr="8,15 Papillary Urothelial Carcinoma, Grade 2, with focal lamina propria invasion"/>
          <p:cNvPicPr>
            <a:picLocks noChangeAspect="1" noChangeArrowheads="1"/>
          </p:cNvPicPr>
          <p:nvPr/>
        </p:nvPicPr>
        <p:blipFill>
          <a:blip r:embed="rId2" cstate="print"/>
          <a:srcRect t="3749"/>
          <a:stretch>
            <a:fillRect/>
          </a:stretch>
        </p:blipFill>
        <p:spPr bwMode="auto">
          <a:xfrm>
            <a:off x="468313" y="1700213"/>
            <a:ext cx="8280400" cy="4824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2"/>
          <p:cNvPicPr>
            <a:picLocks noGrp="1" noChangeAspect="1" noChangeArrowheads="1"/>
          </p:cNvPicPr>
          <p:nvPr>
            <p:ph idx="1"/>
          </p:nvPr>
        </p:nvPicPr>
        <p:blipFill>
          <a:blip r:embed="rId3" cstate="print"/>
          <a:srcRect/>
          <a:stretch>
            <a:fillRect/>
          </a:stretch>
        </p:blipFill>
        <p:spPr>
          <a:xfrm>
            <a:off x="1116013" y="188913"/>
            <a:ext cx="6985000" cy="5238750"/>
          </a:xfrm>
          <a:noFill/>
        </p:spPr>
      </p:pic>
      <p:sp>
        <p:nvSpPr>
          <p:cNvPr id="11268" name="4 - Ορθογώνιο"/>
          <p:cNvSpPr>
            <a:spLocks noChangeArrowheads="1"/>
          </p:cNvSpPr>
          <p:nvPr/>
        </p:nvSpPr>
        <p:spPr bwMode="auto">
          <a:xfrm>
            <a:off x="0" y="5445224"/>
            <a:ext cx="9144000" cy="1569660"/>
          </a:xfrm>
          <a:prstGeom prst="rect">
            <a:avLst/>
          </a:prstGeom>
          <a:solidFill>
            <a:srgbClr val="FFCC99"/>
          </a:solidFill>
          <a:ln w="9525">
            <a:noFill/>
            <a:miter lim="800000"/>
            <a:headEnd/>
            <a:tailEnd/>
          </a:ln>
        </p:spPr>
        <p:txBody>
          <a:bodyPr wrap="square">
            <a:spAutoFit/>
          </a:bodyPr>
          <a:lstStyle/>
          <a:p>
            <a:pPr algn="ctr"/>
            <a:r>
              <a:rPr lang="el-GR" sz="2400" b="1" dirty="0">
                <a:solidFill>
                  <a:srgbClr val="800000"/>
                </a:solidFill>
                <a:latin typeface="Calibri" pitchFamily="34" charset="0"/>
              </a:rPr>
              <a:t>Παράδοξη διαφοροποίηση </a:t>
            </a:r>
            <a:r>
              <a:rPr lang="el-GR" sz="2400" dirty="0">
                <a:solidFill>
                  <a:srgbClr val="800000"/>
                </a:solidFill>
                <a:latin typeface="Calibri" pitchFamily="34" charset="0"/>
              </a:rPr>
              <a:t>σε </a:t>
            </a:r>
            <a:r>
              <a:rPr lang="en-US" sz="2400" dirty="0">
                <a:solidFill>
                  <a:srgbClr val="800000"/>
                </a:solidFill>
                <a:latin typeface="Calibri" pitchFamily="34" charset="0"/>
              </a:rPr>
              <a:t>p T1 </a:t>
            </a:r>
            <a:r>
              <a:rPr lang="el-GR" sz="2400" dirty="0" err="1">
                <a:solidFill>
                  <a:srgbClr val="800000"/>
                </a:solidFill>
                <a:latin typeface="Calibri" pitchFamily="34" charset="0"/>
              </a:rPr>
              <a:t>ουροθηλιακό</a:t>
            </a:r>
            <a:r>
              <a:rPr lang="el-GR" sz="2400" dirty="0">
                <a:solidFill>
                  <a:srgbClr val="800000"/>
                </a:solidFill>
                <a:latin typeface="Calibri" pitchFamily="34" charset="0"/>
              </a:rPr>
              <a:t> καρκίνωμα:</a:t>
            </a:r>
            <a:r>
              <a:rPr lang="el-GR" sz="2400" dirty="0">
                <a:latin typeface="Calibri" pitchFamily="34" charset="0"/>
              </a:rPr>
              <a:t> </a:t>
            </a:r>
            <a:endParaRPr lang="el-GR" sz="2400" dirty="0" smtClean="0">
              <a:latin typeface="Calibri" pitchFamily="34" charset="0"/>
            </a:endParaRPr>
          </a:p>
          <a:p>
            <a:pPr algn="ctr"/>
            <a:r>
              <a:rPr lang="el-GR" sz="2400" dirty="0" smtClean="0">
                <a:solidFill>
                  <a:schemeClr val="tx2"/>
                </a:solidFill>
                <a:latin typeface="Calibri" pitchFamily="34" charset="0"/>
              </a:rPr>
              <a:t>τα </a:t>
            </a:r>
            <a:r>
              <a:rPr lang="el-GR" sz="2400" dirty="0">
                <a:solidFill>
                  <a:schemeClr val="tx2"/>
                </a:solidFill>
                <a:latin typeface="Calibri" pitchFamily="34" charset="0"/>
              </a:rPr>
              <a:t>διηθητικά καρκινικά κύτταρα αποκτούν άφθονο </a:t>
            </a:r>
            <a:r>
              <a:rPr lang="el-GR" sz="2400" dirty="0" err="1">
                <a:solidFill>
                  <a:schemeClr val="tx2"/>
                </a:solidFill>
                <a:latin typeface="Calibri" pitchFamily="34" charset="0"/>
              </a:rPr>
              <a:t>ηωσινόφιλο</a:t>
            </a:r>
            <a:r>
              <a:rPr lang="el-GR" sz="2400" dirty="0">
                <a:solidFill>
                  <a:schemeClr val="tx2"/>
                </a:solidFill>
                <a:latin typeface="Calibri" pitchFamily="34" charset="0"/>
              </a:rPr>
              <a:t> κυτταρόπλασμα και φαίνονται πιο διαφοροποιημένα από τα υπερκείμενα μη διηθητικά καρκινικά </a:t>
            </a:r>
            <a:r>
              <a:rPr lang="el-GR" sz="2400" dirty="0" smtClean="0">
                <a:solidFill>
                  <a:schemeClr val="tx2"/>
                </a:solidFill>
                <a:latin typeface="Calibri" pitchFamily="34" charset="0"/>
              </a:rPr>
              <a:t>κύτταρα! </a:t>
            </a:r>
            <a:endParaRPr lang="el-GR" sz="2400" dirty="0">
              <a:solidFill>
                <a:schemeClr val="tx2"/>
              </a:solidFill>
              <a:latin typeface="Calibri" pitchFamily="34" charset="0"/>
            </a:endParaRPr>
          </a:p>
        </p:txBody>
      </p:sp>
      <p:sp>
        <p:nvSpPr>
          <p:cNvPr id="5" name="4 - Αριστερό βέλος"/>
          <p:cNvSpPr/>
          <p:nvPr/>
        </p:nvSpPr>
        <p:spPr>
          <a:xfrm rot="3151827">
            <a:off x="3320769" y="4350018"/>
            <a:ext cx="503310" cy="36155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2"/>
          <p:cNvPicPr>
            <a:picLocks noGrp="1" noChangeAspect="1" noChangeArrowheads="1"/>
          </p:cNvPicPr>
          <p:nvPr>
            <p:ph idx="1"/>
          </p:nvPr>
        </p:nvPicPr>
        <p:blipFill>
          <a:blip r:embed="rId2" cstate="print"/>
          <a:srcRect/>
          <a:stretch>
            <a:fillRect/>
          </a:stretch>
        </p:blipFill>
        <p:spPr>
          <a:xfrm>
            <a:off x="323850" y="188913"/>
            <a:ext cx="4176713" cy="6421437"/>
          </a:xfrm>
          <a:noFill/>
        </p:spPr>
      </p:pic>
      <p:sp>
        <p:nvSpPr>
          <p:cNvPr id="8196" name="4 - Ορθογώνιο"/>
          <p:cNvSpPr>
            <a:spLocks noChangeArrowheads="1"/>
          </p:cNvSpPr>
          <p:nvPr/>
        </p:nvSpPr>
        <p:spPr bwMode="auto">
          <a:xfrm>
            <a:off x="4572000" y="332656"/>
            <a:ext cx="4572000" cy="5693866"/>
          </a:xfrm>
          <a:prstGeom prst="rect">
            <a:avLst/>
          </a:prstGeom>
          <a:solidFill>
            <a:srgbClr val="FFCC99"/>
          </a:solidFill>
          <a:ln w="9525">
            <a:noFill/>
            <a:miter lim="800000"/>
            <a:headEnd/>
            <a:tailEnd/>
          </a:ln>
        </p:spPr>
        <p:txBody>
          <a:bodyPr wrap="square">
            <a:spAutoFit/>
          </a:bodyPr>
          <a:lstStyle/>
          <a:p>
            <a:r>
              <a:rPr lang="en-US" sz="2800" dirty="0" smtClean="0">
                <a:solidFill>
                  <a:srgbClr val="800000"/>
                </a:solidFill>
                <a:latin typeface="Calibri" pitchFamily="34" charset="0"/>
              </a:rPr>
              <a:t>pT</a:t>
            </a:r>
            <a:r>
              <a:rPr lang="en-US" sz="2800" b="1" dirty="0" smtClean="0">
                <a:solidFill>
                  <a:srgbClr val="800000"/>
                </a:solidFill>
                <a:latin typeface="Calibri" pitchFamily="34" charset="0"/>
              </a:rPr>
              <a:t>1</a:t>
            </a:r>
            <a:r>
              <a:rPr lang="el-GR" sz="2800" dirty="0" smtClean="0">
                <a:solidFill>
                  <a:srgbClr val="800000"/>
                </a:solidFill>
                <a:latin typeface="Calibri" pitchFamily="34" charset="0"/>
              </a:rPr>
              <a:t> </a:t>
            </a:r>
            <a:r>
              <a:rPr lang="el-GR" sz="2800" dirty="0" err="1" smtClean="0">
                <a:solidFill>
                  <a:srgbClr val="800000"/>
                </a:solidFill>
                <a:latin typeface="Calibri" pitchFamily="34" charset="0"/>
              </a:rPr>
              <a:t>ουροθηλιακό</a:t>
            </a:r>
            <a:r>
              <a:rPr lang="el-GR" sz="2800" dirty="0" smtClean="0">
                <a:solidFill>
                  <a:srgbClr val="800000"/>
                </a:solidFill>
                <a:latin typeface="Calibri" pitchFamily="34" charset="0"/>
              </a:rPr>
              <a:t> καρκίνωμα</a:t>
            </a:r>
          </a:p>
          <a:p>
            <a:endParaRPr lang="el-GR" sz="2800" dirty="0" smtClean="0">
              <a:solidFill>
                <a:srgbClr val="800000"/>
              </a:solidFill>
              <a:latin typeface="Calibri" pitchFamily="34" charset="0"/>
            </a:endParaRPr>
          </a:p>
          <a:p>
            <a:r>
              <a:rPr lang="en-US" sz="2800" dirty="0" smtClean="0">
                <a:latin typeface="Calibri" pitchFamily="34" charset="0"/>
              </a:rPr>
              <a:t> </a:t>
            </a:r>
            <a:r>
              <a:rPr lang="en-US" sz="2800" dirty="0">
                <a:solidFill>
                  <a:schemeClr val="tx2"/>
                </a:solidFill>
                <a:latin typeface="Calibri" pitchFamily="34" charset="0"/>
              </a:rPr>
              <a:t>(</a:t>
            </a:r>
            <a:r>
              <a:rPr lang="en-US" sz="2800" b="1" dirty="0">
                <a:solidFill>
                  <a:schemeClr val="tx2"/>
                </a:solidFill>
                <a:latin typeface="Calibri" pitchFamily="34" charset="0"/>
              </a:rPr>
              <a:t>a</a:t>
            </a:r>
            <a:r>
              <a:rPr lang="en-US" sz="2800" dirty="0">
                <a:solidFill>
                  <a:schemeClr val="tx2"/>
                </a:solidFill>
                <a:latin typeface="Calibri" pitchFamily="34" charset="0"/>
              </a:rPr>
              <a:t>) </a:t>
            </a:r>
            <a:r>
              <a:rPr lang="el-GR" sz="2800" dirty="0">
                <a:solidFill>
                  <a:schemeClr val="tx2"/>
                </a:solidFill>
                <a:latin typeface="Calibri" pitchFamily="34" charset="0"/>
              </a:rPr>
              <a:t>Διηθητικές καταδύσεις με </a:t>
            </a:r>
            <a:r>
              <a:rPr lang="el-GR" sz="2800" dirty="0" err="1">
                <a:solidFill>
                  <a:schemeClr val="tx2"/>
                </a:solidFill>
                <a:latin typeface="Calibri" pitchFamily="34" charset="0"/>
              </a:rPr>
              <a:t>δακτυλοειδή</a:t>
            </a:r>
            <a:r>
              <a:rPr lang="el-GR" sz="2800" dirty="0">
                <a:solidFill>
                  <a:schemeClr val="tx2"/>
                </a:solidFill>
                <a:latin typeface="Calibri" pitchFamily="34" charset="0"/>
              </a:rPr>
              <a:t> </a:t>
            </a:r>
            <a:r>
              <a:rPr lang="el-GR" sz="2800" dirty="0" smtClean="0">
                <a:solidFill>
                  <a:schemeClr val="tx2"/>
                </a:solidFill>
                <a:latin typeface="Calibri" pitchFamily="34" charset="0"/>
              </a:rPr>
              <a:t>μορφολογία  </a:t>
            </a:r>
            <a:r>
              <a:rPr lang="el-GR" sz="2800" dirty="0">
                <a:solidFill>
                  <a:schemeClr val="tx2"/>
                </a:solidFill>
                <a:latin typeface="Calibri" pitchFamily="34" charset="0"/>
              </a:rPr>
              <a:t>και </a:t>
            </a:r>
            <a:r>
              <a:rPr lang="el-GR" sz="2800" dirty="0" err="1">
                <a:solidFill>
                  <a:schemeClr val="tx2"/>
                </a:solidFill>
                <a:latin typeface="Calibri" pitchFamily="34" charset="0"/>
              </a:rPr>
              <a:t>μυξοειδή</a:t>
            </a:r>
            <a:r>
              <a:rPr lang="el-GR" sz="2800" dirty="0">
                <a:solidFill>
                  <a:schemeClr val="tx2"/>
                </a:solidFill>
                <a:latin typeface="Calibri" pitchFamily="34" charset="0"/>
              </a:rPr>
              <a:t> αντίδραση του </a:t>
            </a:r>
            <a:r>
              <a:rPr lang="el-GR" sz="2800" dirty="0" smtClean="0">
                <a:solidFill>
                  <a:schemeClr val="tx2"/>
                </a:solidFill>
                <a:latin typeface="Calibri" pitchFamily="34" charset="0"/>
              </a:rPr>
              <a:t>υποστρώματος.</a:t>
            </a:r>
          </a:p>
          <a:p>
            <a:endParaRPr lang="el-GR" sz="2800" dirty="0" smtClean="0">
              <a:solidFill>
                <a:schemeClr val="tx2"/>
              </a:solidFill>
              <a:latin typeface="Calibri" pitchFamily="34" charset="0"/>
            </a:endParaRPr>
          </a:p>
          <a:p>
            <a:r>
              <a:rPr lang="en-US" sz="2800" dirty="0" smtClean="0">
                <a:solidFill>
                  <a:schemeClr val="tx2"/>
                </a:solidFill>
                <a:latin typeface="Calibri" pitchFamily="34" charset="0"/>
              </a:rPr>
              <a:t> (</a:t>
            </a:r>
            <a:r>
              <a:rPr lang="en-US" sz="2800" b="1" dirty="0">
                <a:solidFill>
                  <a:schemeClr val="tx2"/>
                </a:solidFill>
                <a:latin typeface="Calibri" pitchFamily="34" charset="0"/>
              </a:rPr>
              <a:t>b</a:t>
            </a:r>
            <a:r>
              <a:rPr lang="en-US" sz="2800" dirty="0">
                <a:solidFill>
                  <a:schemeClr val="tx2"/>
                </a:solidFill>
                <a:latin typeface="Calibri" pitchFamily="34" charset="0"/>
              </a:rPr>
              <a:t>) </a:t>
            </a:r>
            <a:r>
              <a:rPr lang="el-GR" sz="2800" dirty="0">
                <a:solidFill>
                  <a:schemeClr val="tx2"/>
                </a:solidFill>
                <a:latin typeface="Calibri" pitchFamily="34" charset="0"/>
              </a:rPr>
              <a:t>Απώλεια ομαλού περιγράμματος της βασικής μεμβράνης και παρουσία ανώμαλων αθροίσεων ή μεμονωμένων κυττάρων στο χαλαρό </a:t>
            </a:r>
            <a:r>
              <a:rPr lang="el-GR" sz="2800" dirty="0" smtClean="0">
                <a:solidFill>
                  <a:schemeClr val="tx2"/>
                </a:solidFill>
                <a:latin typeface="Calibri" pitchFamily="34" charset="0"/>
              </a:rPr>
              <a:t>υπόστρωμα.</a:t>
            </a:r>
            <a:endParaRPr lang="el-GR" sz="2800" dirty="0">
              <a:solidFill>
                <a:schemeClr val="tx2"/>
              </a:solidFill>
              <a:latin typeface="Calibri" pitchFamily="34" charset="0"/>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2"/>
          <p:cNvPicPr>
            <a:picLocks noGrp="1" noChangeAspect="1" noChangeArrowheads="1"/>
          </p:cNvPicPr>
          <p:nvPr>
            <p:ph idx="1"/>
          </p:nvPr>
        </p:nvPicPr>
        <p:blipFill>
          <a:blip r:embed="rId2" cstate="print"/>
          <a:srcRect/>
          <a:stretch>
            <a:fillRect/>
          </a:stretch>
        </p:blipFill>
        <p:spPr>
          <a:xfrm>
            <a:off x="179388" y="112713"/>
            <a:ext cx="4392612" cy="6710362"/>
          </a:xfrm>
          <a:noFill/>
        </p:spPr>
      </p:pic>
      <p:sp>
        <p:nvSpPr>
          <p:cNvPr id="9220" name="4 - Ορθογώνιο"/>
          <p:cNvSpPr>
            <a:spLocks noChangeArrowheads="1"/>
          </p:cNvSpPr>
          <p:nvPr/>
        </p:nvSpPr>
        <p:spPr bwMode="auto">
          <a:xfrm>
            <a:off x="4572000" y="260648"/>
            <a:ext cx="4572000" cy="6494085"/>
          </a:xfrm>
          <a:prstGeom prst="rect">
            <a:avLst/>
          </a:prstGeom>
          <a:solidFill>
            <a:srgbClr val="FFCC99"/>
          </a:solidFill>
          <a:ln w="9525">
            <a:noFill/>
            <a:miter lim="800000"/>
            <a:headEnd/>
            <a:tailEnd/>
          </a:ln>
        </p:spPr>
        <p:txBody>
          <a:bodyPr wrap="square">
            <a:spAutoFit/>
          </a:bodyPr>
          <a:lstStyle/>
          <a:p>
            <a:r>
              <a:rPr lang="en-US" sz="3200" dirty="0">
                <a:solidFill>
                  <a:srgbClr val="800000"/>
                </a:solidFill>
                <a:latin typeface="Calibri" pitchFamily="34" charset="0"/>
              </a:rPr>
              <a:t>pT1 </a:t>
            </a:r>
            <a:r>
              <a:rPr lang="el-GR" sz="3200" dirty="0" err="1">
                <a:solidFill>
                  <a:srgbClr val="800000"/>
                </a:solidFill>
                <a:latin typeface="Calibri" pitchFamily="34" charset="0"/>
              </a:rPr>
              <a:t>ουροθηλιακό</a:t>
            </a:r>
            <a:r>
              <a:rPr lang="el-GR" sz="3200" dirty="0">
                <a:solidFill>
                  <a:srgbClr val="800000"/>
                </a:solidFill>
                <a:latin typeface="Calibri" pitchFamily="34" charset="0"/>
              </a:rPr>
              <a:t> καρκίνωμα: τεχνητή συρρίκνωση</a:t>
            </a:r>
            <a:r>
              <a:rPr lang="en-US" sz="3200" dirty="0">
                <a:solidFill>
                  <a:srgbClr val="800000"/>
                </a:solidFill>
                <a:latin typeface="Calibri" pitchFamily="34" charset="0"/>
              </a:rPr>
              <a:t> </a:t>
            </a:r>
            <a:r>
              <a:rPr lang="el-GR" sz="3200" dirty="0">
                <a:solidFill>
                  <a:srgbClr val="800000"/>
                </a:solidFill>
                <a:latin typeface="Calibri" pitchFamily="34" charset="0"/>
              </a:rPr>
              <a:t>(</a:t>
            </a:r>
            <a:r>
              <a:rPr lang="en-US" sz="3200" dirty="0">
                <a:solidFill>
                  <a:srgbClr val="800000"/>
                </a:solidFill>
                <a:latin typeface="Calibri" pitchFamily="34" charset="0"/>
              </a:rPr>
              <a:t>retraction artifact).</a:t>
            </a:r>
            <a:endParaRPr lang="el-GR" sz="3200" dirty="0">
              <a:solidFill>
                <a:srgbClr val="800000"/>
              </a:solidFill>
              <a:latin typeface="Calibri" pitchFamily="34" charset="0"/>
            </a:endParaRPr>
          </a:p>
          <a:p>
            <a:r>
              <a:rPr lang="en-US" sz="3200" dirty="0">
                <a:solidFill>
                  <a:schemeClr val="tx2"/>
                </a:solidFill>
                <a:latin typeface="Calibri" pitchFamily="34" charset="0"/>
              </a:rPr>
              <a:t> (</a:t>
            </a:r>
            <a:r>
              <a:rPr lang="en-US" sz="3200" b="1" dirty="0">
                <a:solidFill>
                  <a:schemeClr val="tx2"/>
                </a:solidFill>
                <a:latin typeface="Calibri" pitchFamily="34" charset="0"/>
              </a:rPr>
              <a:t>a</a:t>
            </a:r>
            <a:r>
              <a:rPr lang="en-US" sz="3200" dirty="0">
                <a:solidFill>
                  <a:schemeClr val="tx2"/>
                </a:solidFill>
                <a:latin typeface="Calibri" pitchFamily="34" charset="0"/>
              </a:rPr>
              <a:t>) </a:t>
            </a:r>
            <a:r>
              <a:rPr lang="el-GR" sz="3200" dirty="0">
                <a:solidFill>
                  <a:schemeClr val="tx2"/>
                </a:solidFill>
                <a:latin typeface="Calibri" pitchFamily="34" charset="0"/>
              </a:rPr>
              <a:t>Τεχνητή συρρίκνωση</a:t>
            </a:r>
            <a:r>
              <a:rPr lang="en-US" sz="3200" dirty="0">
                <a:solidFill>
                  <a:schemeClr val="tx2"/>
                </a:solidFill>
                <a:latin typeface="Calibri" pitchFamily="34" charset="0"/>
              </a:rPr>
              <a:t> </a:t>
            </a:r>
            <a:r>
              <a:rPr lang="el-GR" sz="3200" dirty="0">
                <a:solidFill>
                  <a:schemeClr val="tx2"/>
                </a:solidFill>
                <a:latin typeface="Calibri" pitchFamily="34" charset="0"/>
              </a:rPr>
              <a:t>πέριξ διηθητικών αθροίσεων (χρήσιμη για τη διάγνωση </a:t>
            </a:r>
            <a:r>
              <a:rPr lang="el-GR" sz="3200" dirty="0" err="1">
                <a:solidFill>
                  <a:schemeClr val="tx2"/>
                </a:solidFill>
                <a:latin typeface="Calibri" pitchFamily="34" charset="0"/>
              </a:rPr>
              <a:t>στρωματικής</a:t>
            </a:r>
            <a:r>
              <a:rPr lang="el-GR" sz="3200" dirty="0">
                <a:solidFill>
                  <a:schemeClr val="tx2"/>
                </a:solidFill>
                <a:latin typeface="Calibri" pitchFamily="34" charset="0"/>
              </a:rPr>
              <a:t> διήθησης)</a:t>
            </a:r>
            <a:r>
              <a:rPr lang="en-US" sz="3200" dirty="0">
                <a:solidFill>
                  <a:schemeClr val="tx2"/>
                </a:solidFill>
                <a:latin typeface="Calibri" pitchFamily="34" charset="0"/>
              </a:rPr>
              <a:t>.</a:t>
            </a:r>
            <a:endParaRPr lang="el-GR" sz="3200" dirty="0">
              <a:solidFill>
                <a:schemeClr val="tx2"/>
              </a:solidFill>
              <a:latin typeface="Calibri" pitchFamily="34" charset="0"/>
            </a:endParaRPr>
          </a:p>
          <a:p>
            <a:r>
              <a:rPr lang="en-US" sz="3200" dirty="0">
                <a:solidFill>
                  <a:schemeClr val="tx2"/>
                </a:solidFill>
                <a:latin typeface="Calibri" pitchFamily="34" charset="0"/>
              </a:rPr>
              <a:t> (</a:t>
            </a:r>
            <a:r>
              <a:rPr lang="en-US" sz="3200" b="1" dirty="0">
                <a:solidFill>
                  <a:schemeClr val="tx2"/>
                </a:solidFill>
                <a:latin typeface="Calibri" pitchFamily="34" charset="0"/>
              </a:rPr>
              <a:t>b</a:t>
            </a:r>
            <a:r>
              <a:rPr lang="en-US" sz="3200" dirty="0">
                <a:solidFill>
                  <a:schemeClr val="tx2"/>
                </a:solidFill>
                <a:latin typeface="Calibri" pitchFamily="34" charset="0"/>
              </a:rPr>
              <a:t>) </a:t>
            </a:r>
            <a:r>
              <a:rPr lang="el-GR" sz="3200" dirty="0">
                <a:solidFill>
                  <a:schemeClr val="tx2"/>
                </a:solidFill>
                <a:latin typeface="Calibri" pitchFamily="34" charset="0"/>
              </a:rPr>
              <a:t>Η τεχνητή συρρίκνωση δεν πρέπει </a:t>
            </a:r>
            <a:r>
              <a:rPr lang="el-GR" sz="3200" dirty="0" smtClean="0">
                <a:solidFill>
                  <a:schemeClr val="tx2"/>
                </a:solidFill>
                <a:latin typeface="Calibri" pitchFamily="34" charset="0"/>
              </a:rPr>
              <a:t>βέβαια να </a:t>
            </a:r>
            <a:r>
              <a:rPr lang="el-GR" sz="3200" dirty="0">
                <a:solidFill>
                  <a:schemeClr val="tx2"/>
                </a:solidFill>
                <a:latin typeface="Calibri" pitchFamily="34" charset="0"/>
              </a:rPr>
              <a:t>συγχέεται με λεμφαγγειακή διήθηση</a:t>
            </a:r>
            <a:r>
              <a:rPr lang="en-US" sz="3200" dirty="0">
                <a:solidFill>
                  <a:schemeClr val="tx2"/>
                </a:solidFill>
                <a:latin typeface="Calibri" pitchFamily="34" charset="0"/>
              </a:rPr>
              <a:t>.</a:t>
            </a:r>
            <a:endParaRPr lang="el-GR" sz="3200" dirty="0">
              <a:solidFill>
                <a:schemeClr val="tx2"/>
              </a:solidFill>
              <a:latin typeface="Calibri"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756</TotalTime>
  <Words>5367</Words>
  <Application>Microsoft Office PowerPoint</Application>
  <PresentationFormat>Προβολή στην οθόνη (4:3)</PresentationFormat>
  <Paragraphs>764</Paragraphs>
  <Slides>180</Slides>
  <Notes>36</Notes>
  <HiddenSlides>0</HiddenSlides>
  <MMClips>0</MMClips>
  <ScaleCrop>false</ScaleCrop>
  <HeadingPairs>
    <vt:vector size="4" baseType="variant">
      <vt:variant>
        <vt:lpstr>Θέμα</vt:lpstr>
      </vt:variant>
      <vt:variant>
        <vt:i4>1</vt:i4>
      </vt:variant>
      <vt:variant>
        <vt:lpstr>Τίτλοι διαφανειών</vt:lpstr>
      </vt:variant>
      <vt:variant>
        <vt:i4>180</vt:i4>
      </vt:variant>
    </vt:vector>
  </HeadingPairs>
  <TitlesOfParts>
    <vt:vector size="181" baseType="lpstr">
      <vt:lpstr>Θέμα του Office</vt:lpstr>
      <vt:lpstr>Παρουσίαση του PowerPoint</vt:lpstr>
      <vt:lpstr>Παρουσίαση του PowerPoint</vt:lpstr>
      <vt:lpstr>Καλόηθες ουροθήλιο.  Υποσημαινόμενη υπερπλασία επίπεδου ουροθηλίου.</vt:lpstr>
      <vt:lpstr>Φωλεές του Brunn</vt:lpstr>
      <vt:lpstr>Υπολείμματα ουραχού</vt:lpstr>
      <vt:lpstr>Παρουσίαση του PowerPoint</vt:lpstr>
      <vt:lpstr>Χρόνια κυστίτιδα. Μικροσκοπική εικόνα</vt:lpstr>
      <vt:lpstr>Ιστολογικές ποικιλίες κυστίτιδας, βάσει της μορφολογίας του επιθηλίου: Κυστική κυστίτιδα</vt:lpstr>
      <vt:lpstr>Αδενική κυστίτιδα</vt:lpstr>
      <vt:lpstr>Αδενική κυστίτιδα</vt:lpstr>
      <vt:lpstr>Αδενική κυστίτιδα- εντερική μετάπλαση</vt:lpstr>
      <vt:lpstr>ΜΕΤΑΠΛΑΣΕΙΣ ΟΥΡΟΘΗΛΙΟΥ: Α. Εντερική μετάπλαση</vt:lpstr>
      <vt:lpstr>Α. Εντερική μετάπλαση</vt:lpstr>
      <vt:lpstr>Β. Πλακώδης μετάπλαση, συχνή στο πρόσθιο τοίχωμα. Κερατινοποίηση.</vt:lpstr>
      <vt:lpstr>Παρουσίαση του PowerPoint</vt:lpstr>
      <vt:lpstr>Νεφρογενής μετάπλαση</vt:lpstr>
      <vt:lpstr>Θηλώδες  νεφρογενές αδένωμα</vt:lpstr>
      <vt:lpstr>Διάχυτο πρότυπο νεφρογενούς αδενώματος</vt:lpstr>
      <vt:lpstr>Κυστικώς  διατεταμένα σωληνάρια  σε νεφρογενές αδένωμα. Εστιακή μορφολογία «πλατυκέφαλου καρφιού-παπουτσόπροκας».</vt:lpstr>
      <vt:lpstr>Νεφρογενές αδένωμα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Θηλώδης κυστίτιδα</vt:lpstr>
      <vt:lpstr>Πολυποειδής κυστίτιδα</vt:lpstr>
      <vt:lpstr>Πολυποειδής κυστίτιδα</vt:lpstr>
      <vt:lpstr>Παρουσίαση του PowerPoint</vt:lpstr>
      <vt:lpstr>Παρουσίαση του PowerPoint</vt:lpstr>
      <vt:lpstr>Παρουσίαση του PowerPoint</vt:lpstr>
      <vt:lpstr>Ουροθηλιακό θήλωμα.  Σπάνια διάγνωση.</vt:lpstr>
      <vt:lpstr>Ουροθηλιακό ( εκ μεταβατικού επιθηλίου) καρκίνωμα </vt:lpstr>
      <vt:lpstr>Ουροθηλιακό καρκίνωμα</vt:lpstr>
      <vt:lpstr>Ουροθηλιακό  καρκίνωμα</vt:lpstr>
      <vt:lpstr>Καρκινογόνοι παράγοντες στον βλεννογόνο της ουροδόχου κύστης</vt:lpstr>
      <vt:lpstr>Σταδιοποίηση του Ουροθηλιακού Καρκινώματος 2002 ΤΝΜ (όγκος, λεμφαδένες, μετάσταση)</vt:lpstr>
      <vt:lpstr>Σταδιοποίηση του Διηθητικού Καρκινώματος 2002 ΤΝΜ (όγκος, λεμφαδένες, μετάσταση)</vt:lpstr>
      <vt:lpstr>Σταδιοποίηση του Διηθητικού Καρκινώματος 2002 ΤΝΜ (όγκος, λεμφαδένες, μετάσταση)</vt:lpstr>
      <vt:lpstr>Σταδιοποίηση του Διηθητικού Καρκινώματος 2002 ΤΝΜ (όγκος, λεμφαδένες, μετάσταση)</vt:lpstr>
      <vt:lpstr>Γενετική Σταθερότητα και ουροθηλιακό καρκίνωμα</vt:lpstr>
      <vt:lpstr>Γενετικά  Σταθερή Κατηγορία (genetic stable category)</vt:lpstr>
      <vt:lpstr>Γενετικά Σταθερή Κατηγορία</vt:lpstr>
      <vt:lpstr>Α.  Μη  διηθητικά ουροθηλιακά καρκινώματα Γενετικά  ασταθής κατηγορία</vt:lpstr>
      <vt:lpstr>Β. Διηθητικά ουροθηλιακά καρκινώματα Γενετικά  ασταθής κατηγορία</vt:lpstr>
      <vt:lpstr>Γενετικά Ασταθής Κατηγορία</vt:lpstr>
      <vt:lpstr>Προγνωστικοί  παράγοντες</vt:lpstr>
      <vt:lpstr>Παρουσίαση του PowerPoint</vt:lpstr>
      <vt:lpstr> Δείκτες πρώιμης  υποτροπής</vt:lpstr>
      <vt:lpstr>Προγνωστικοί  παράγοντες</vt:lpstr>
      <vt:lpstr>Μορφολογικοί παράγοντες </vt:lpstr>
      <vt:lpstr> ΘΗΛΩΔΕΣ  ΟΥΡΟΘΗΛΙΑΚΟ ΚΑΡΚΙΝΩΜΑ ΠΙΘΑΝΗ Η  ΔΙΑΓΝΩΣΗ  ΑΠΟ ΤΗΝ ΚΥΤΤΑΡΟΛΟΓΙΚΗ ΕΞΕΤΑΣΗ ΟΥΡΩΝ ΠΟΥ ΠΡΕΠΕΙ ΠΑΝΤΟΤΕ ΝΑ ΠΡΟΗΓΕΙΤΑΙ ΤΗΣ ΚΥΣΤΕΟΣΚΟΠΗΣΗΣ </vt:lpstr>
      <vt:lpstr>ΘΗΛΩΔΕΣ ΚΑΡΚΙΝΩΜΑ ΧΑΜΗΛΟΥ ΒΑΘΜΟΥ ΚΑΚΟΗΘΕΙΑΣ ﴾LOW GRADE﴿ </vt:lpstr>
      <vt:lpstr>ΘΗΛΩΔΕΣ ΚΑΡΚΙΝΩΜΑ ΧΑΜΗΛΟΥ ΒΑΘΜΟΥ ΚΑΚΟΗΘΕΙΑΣ ﴾LOW GRADE﴿ </vt:lpstr>
      <vt:lpstr>ΘΗΛΩΔΕΣ ΚΑΡΚΙΝΩΜΑ ΧΑΜΗΛΟΥ ΒΑΘΜΟΥ ΚΑΚΟΗΘΕΙΑΣ ﴾LOW GRADE﴿ </vt:lpstr>
      <vt:lpstr>ΘΗΛΩΔΕΣ ΚΑΡΚΙΝΩΜΑ  ΥΨΗΛΟΥ ΒΑΘΜΟΥ ΚΑΚΟΗΘΕΙΑΣ ﴾HIGH GRADE﴿. ΠΙΟ ΣΙΓΟΥΡΗ Η ΚΥΤΤΑΡΟΛΟΓΙΚΗ ΔΙΑΓΝΩΣΗ ΑΛΛΑ ΔΕΝ ΜΠΟΡΕΙ ΝΑ ΔΙΑΚΡΙΘΕΙ ΤΟ ΔΙΗΘΗΤΙΚΟ ΑΠΌ ΤΟ IN SITU. </vt:lpstr>
      <vt:lpstr>ΘΗΛΩΔΕΣ ΚΑΡΚΙΝΩΜΑ ΥΨΗΛΟΥ ΒΑΘΜΟΥ ΚΑΚΟΗΘΕΙΑΣ ﴾HIGH GRADE﴿</vt:lpstr>
      <vt:lpstr>Κυστεοσκοπική εικόνα θηλώδους ουροθηλιακού καρκινώματος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Θηλώδες ουροθηλιακό καρκίνωμα χαμηλόβαθμης κακοήθειας - βαθμού κακοηθείας 2</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Θηλώδες ουροθηλιακό καρκίνωμα βαθμού κακοηθείας 3 - υψηλόβαθμης κακοήθειας</vt:lpstr>
      <vt:lpstr>Θηλώδες ουροθηλιακό καρκίνωμα βαθμού κακοηθείας 3 - υψηλόβαθμης κακοήθειας</vt:lpstr>
      <vt:lpstr>ΑΝΑΓΝΩΡΙΣΗ ΔΙΗΘΗΣΗΣ  ΣΤΟ ΟΥΡΟΘΗΛΙΑΚΟ ΚΑΡΚΙΝΩΜΑ</vt:lpstr>
      <vt:lpstr>Παρουσίαση του PowerPoint</vt:lpstr>
      <vt:lpstr>Ιστολογικά γνωρίσματα χρήσιμα για τη διάγνωση του pT1  υπό την έννοια της στρωματικής διήθησης </vt:lpstr>
      <vt:lpstr>Παρουσίαση του PowerPoint</vt:lpstr>
      <vt:lpstr>Παρουσίαση του PowerPoint</vt:lpstr>
      <vt:lpstr>Παρουσίαση του PowerPoint</vt:lpstr>
      <vt:lpstr>Θηλώδες ουροθηλιακό καρκίνωμα (χαμηλόβαθμης μεν  κακοήθειας βάσει της Π.Ο.Υ. 2004-βαθμού κακοηθείας 2 βάσει της Π.Ο.Υ. 1973 αλλά) με εστιακή διήθηση του χορίου/συνδετικού υποστρώματος (pT1).</vt:lpstr>
      <vt:lpstr>Παρουσίαση του PowerPoint</vt:lpstr>
      <vt:lpstr>Παρουσίαση του PowerPoint</vt:lpstr>
      <vt:lpstr>Παρουσίαση του PowerPoint</vt:lpstr>
      <vt:lpstr>Παρουσίαση του PowerPoint</vt:lpstr>
      <vt:lpstr>(Αληθής) διήθηση αγγείων του χορίου.</vt:lpstr>
      <vt:lpstr>Διήθηση βλεννογόνιας μυϊκής στοιβάδας τοιχώματος ουροδόχου κύστης ( στάδιο pT1, όχι pT2!) </vt:lpstr>
      <vt:lpstr>p T 1   Oυροθηλιακό καρκίνωμα Προτεινόμενη υποσταδιοποίηση</vt:lpstr>
      <vt:lpstr>Β. Με μέτρηση του βάθους διήθησης  του υπoεπιθηλιακού  χαλαρού συνδετικού ιστού </vt:lpstr>
      <vt:lpstr>Πρότυπα διήθησης  μυϊκού χιτώνα/εξωστήρα μυ.  pT2 ουροθηλιακό καρκίνωμα. Ένδειξη κυστεκτομής.</vt:lpstr>
      <vt:lpstr>Διήθηση διάσπαρτων, απ’ άκρη σ’ άκρη του ιστοτεμαχίου, λεπτών μεν  λείων μυϊκών στοιχείων του τοιχώματος της ουροδόχου κύστης, αλλά με έντονη ανοσοδραστικότητα αυτών έναντι της «smoothelin»· άρα  διήθηση του μυϊκού χιτώνα και όχι της βλεννογόνιας μυϊκής στοιβάδας ( στάδιο pT2 κι όχι pT1 ).</vt:lpstr>
      <vt:lpstr>Παρουσίαση του PowerPoint</vt:lpstr>
      <vt:lpstr>Διηθητικό ουροθηλιακό καρκίνωμα  pT3</vt:lpstr>
      <vt:lpstr>p T3 &amp; p T4 ουροθηλιακά καρκινώματα Διάγνωση δυνατή  μόνο  σε παρασκεύασμα κυστεκτομής</vt:lpstr>
      <vt:lpstr>Παρουσίαση του PowerPoint</vt:lpstr>
      <vt:lpstr>Παρουσίαση του PowerPoint</vt:lpstr>
      <vt:lpstr>Παρουσίαση του PowerPoint</vt:lpstr>
      <vt:lpstr>Ειδικές ιστολογικές ποικιλίες   διηθητικών  ουροθηλιακών  καρκινωμάτων </vt:lpstr>
      <vt:lpstr>Ουροθηλιακό  Καρκίνωμα -  Μικροκυστικός  τύπος </vt:lpstr>
      <vt:lpstr>Παρουσίαση του PowerPoint</vt:lpstr>
      <vt:lpstr>Παρουσίαση του PowerPoint</vt:lpstr>
      <vt:lpstr>Ουροθηλιακό καρκίνωμα-Μικροθηλώδης τύπος</vt:lpstr>
      <vt:lpstr>Ουροθηλιακό καρκίνωμα-Μικροθηλώδης τύπος</vt:lpstr>
      <vt:lpstr>Ουροθηλιακό καρκίνωμα-Μικροθηλώδης τύπος</vt:lpstr>
      <vt:lpstr>Mικροκυτταρικό καρκίνωμα </vt:lpstr>
      <vt:lpstr>Παρουσίαση του PowerPoint</vt:lpstr>
      <vt:lpstr>Παρουσίαση του PowerPoint</vt:lpstr>
      <vt:lpstr>Καρκινοσάρκωμα -  Σαρκωματοειδές καρκίνωμα με ή /χωρίς ετερόλογα στοιχεία</vt:lpstr>
      <vt:lpstr>Ουροθηλιακό καρκίνωμα  με ακανθώδη (πλακώδη) διαφοροποίηση</vt:lpstr>
      <vt:lpstr>Ουροθηλιακό καρκίνωμα  με ακανθώδη (πλακώδη) διαφοροποίηση</vt:lpstr>
      <vt:lpstr>Ουροθηλιακό καρκίνωμα  με αδενική διαφοροποίηση</vt:lpstr>
      <vt:lpstr>Ουροθηλιακό καρκίνωμα με αδενική διαφοροποίηση </vt:lpstr>
      <vt:lpstr>Ουροθηλιακό καρκίνωμα  με (γνήσια) αδενική διαφοροποίηση</vt:lpstr>
      <vt:lpstr>Ουροθηλιακό καρκίνωμα με αδενική διαφοροποίηση</vt:lpstr>
      <vt:lpstr>Πρωτοπαθείς  μη ουροθηλιακές νεοπλασίες  με αδενική διαφοροποίηση</vt:lpstr>
      <vt:lpstr>Διηθητικό  γνήσιο αδενοκαρκίνωμα: πρωτοπαθές ή μεταστατικό; ΚΑΘΟΡΙΣΤΙΚΕΣ ΟΙ ΚΛΙΝΙΚΕΣ ΠΛΗΡΟΦΟΡΙΕΣ</vt:lpstr>
      <vt:lpstr>Αδενοκαρκίνωμα του ουραχού</vt:lpstr>
      <vt:lpstr>ΑΤΡΑΚΤΟΚΥΤΤΑΡΙΚΕΣ ΕΞΕΡΓΑΣΙΕΣ Φλεγμονώδης μυοϊνοβλαστικός όγκος</vt:lpstr>
      <vt:lpstr>          Ανοσοφαινότυπος  μυοϊνοβλαστικών εξεργασιών</vt:lpstr>
      <vt:lpstr>Ραβδομυοσάρκωμα</vt:lpstr>
      <vt:lpstr>Mεταστατικοί όγκοι στην ουροδόχο κύστη</vt:lpstr>
      <vt:lpstr>Παρουσίαση του PowerPoint</vt:lpstr>
      <vt:lpstr>Φωλεές von Brunn</vt:lpstr>
      <vt:lpstr>Υπερπλασία φωλεών του Brunn</vt:lpstr>
      <vt:lpstr>Παρουσίαση του PowerPoint</vt:lpstr>
      <vt:lpstr>Παρουσίαση του PowerPoint</vt:lpstr>
      <vt:lpstr>Εμφωλεασμένο ουροθηλιακό καρκίνωμα (ιδιαίτερη ιστολογική ποικιλία)   </vt:lpstr>
      <vt:lpstr>Εξωφυτική μεν αλλοίωση  αλλά και ανεστραμμένη.</vt:lpstr>
      <vt:lpstr>Παρουσίαση του PowerPoint</vt:lpstr>
      <vt:lpstr>Παρουσίαση του PowerPoint</vt:lpstr>
      <vt:lpstr>Ανεστραμμένο ουροθηλιακό θήλωμα </vt:lpstr>
      <vt:lpstr>Ανεστραμμένο πρότυπο ουροθηλιακού καρκινώματος, εδώ pTa.</vt:lpstr>
      <vt:lpstr>Διήθηση συνδετικού υποστρώματος</vt:lpstr>
      <vt:lpstr>Διήθηση συνδετικού υποστρώματος∙ οπότε πρόκειται περί σταδίου pT1.</vt:lpstr>
      <vt:lpstr>Παρουσίαση του PowerPoint</vt:lpstr>
      <vt:lpstr>Παρουσίαση του PowerPoint</vt:lpstr>
      <vt:lpstr>Αντιδραστική ατυπία </vt:lpstr>
      <vt:lpstr>Αντιδραστική ατυπία  μετά από χορήγηση κυκλοφωσφαμίδης</vt:lpstr>
      <vt:lpstr>Παρουσίαση του PowerPoint</vt:lpstr>
      <vt:lpstr>Αντιδραστικό ουροθήλιο </vt:lpstr>
      <vt:lpstr>Aνοσοφαινότυπος αντιδραστικού ουροθηλίου</vt:lpstr>
      <vt:lpstr>Παρουσίαση του PowerPoint</vt:lpstr>
      <vt:lpstr>Δυσπλασία ουροθηλίου</vt:lpstr>
      <vt:lpstr>Ουροθηλιακή δυσπλασία </vt:lpstr>
      <vt:lpstr>                   Ουροθηλιακή δυσπλασία </vt:lpstr>
      <vt:lpstr>Κλινική Αντιμετώπιση Ασθενών με Ουροθηλιακή Δυσπλασία στην Ουροδόχο Κύστη</vt:lpstr>
      <vt:lpstr>Ουροθηλιακό καρκίνωμα in situ. Εξορισμού επίπεδη αλλοίωση (όχι θηλώδης) και υψηλόβαθμης κακοήθειας.</vt:lpstr>
      <vt:lpstr>Υπό κυανό φως, κυστεοσκοπική ανάδειξη  in situ ουροθηλιακού καρκινώματος</vt:lpstr>
      <vt:lpstr>Ουροθηλιακό καρκίνωμα in situ. Η διάγνωση του, από μόνη της, επιβάλλει θεραπεία και στενή παρακολούθηση, αλλά δεν αποτελεί ένδειξη κυστεκτομής. Aυξημένη αποφολίδωση κυττάρων υψηλόβαθμης κακοήθειας.</vt:lpstr>
      <vt:lpstr>ΧΡΗΣΙΜΟΤΑΤΗ Η ΚΥΤΤΑΡΟΛΟΓΙΚΗ ΕΞΕΤΑΣΗ ΤΩΝ ΟΥΡΩΝ  ΣΤΗ ΔΙΑΓΝΩΣΗ ΟΛΩΝ ΤΩΝ ΟΥΡΟΘΗΛΙΑΚΩΝ ΚΑΡΚΙΝΩΜΑΤΩΝ ΥΨΗΛΟΒΑΘΜΗΣ ΚΑΚΟΗΘΕΙΑΣ,  ΚΑΙ ΙΔΙΑΙΤΕΡΑ ΤΟΥ IN SITU, ΠΟΥ ΜΠΟΡΕΙ, ΩΣ ΕΞΟΡΙΣΜΟΥ ΕΠΙΠΕΔΗ ΑΛΛΟΙΩΣΗ, ΝΑ ΞΕΦΥΓΕΙ ΣΤΗΝ ΚΥΣΤΕΟΣΚΟΠΗΣΗ. </vt:lpstr>
      <vt:lpstr>Παρουσίαση του PowerPoint</vt:lpstr>
      <vt:lpstr>Ουροθηλιακό καρκίνωμα in situ σε φωλεά του Brunn.</vt:lpstr>
      <vt:lpstr>CIS </vt:lpstr>
      <vt:lpstr>Ανοσοφαινότυπος in situ ουροθηλιακού  καρκινώματος</vt:lpstr>
      <vt:lpstr>Ουροθηλιακό καρκίνωμα in situ  του τύπου της «απογυμνωτικής κυστίτιδας».  Χρησιμότατη η κυτταρολογική εξέταση των ούρων.</vt:lpstr>
      <vt:lpstr>Ουροθηλιακό καρκίνωμα in situ ή δυσπλασία; Οριακή περίπτωση.</vt:lpstr>
      <vt:lpstr>ΣΥΝΟΨΗ – ΚΟΜΒΙΚΑ ΣΗΜΕΙΑ ΓΙΑ  ΤΟΝ ΟΥΡΟΘΗΛΙΑΚΟ ΚΑΡΚΙΝΟ </vt:lpstr>
      <vt:lpstr>Παρουσίαση του PowerPoint</vt:lpstr>
      <vt:lpstr>Παρουσίαση του PowerPoint</vt:lpstr>
      <vt:lpstr>Παρουσίαση του PowerPoint</vt:lpstr>
      <vt:lpstr>Παρουσίαση του PowerPoint</vt:lpstr>
      <vt:lpstr>ΕΙΚΟΝA ΓΙΑ ΕΞΕΤΑΣΗ ΕΜΠΕΔΩΣΗΣ ΓΝΩΣΕΩΝ  </vt:lpstr>
      <vt:lpstr>ΣΩΣΤΟ  Η ΛΑΘΟΣ;</vt:lpstr>
      <vt:lpstr>ΣΩΣΤΟ  Η ΛΑΘΟΣ;</vt:lpstr>
      <vt:lpstr>Παρουσίαση του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Επίμαχα σημεία  στην παθολογοανατομική διάγνωση των όγκων της ουροδόχου κύστης</dc:title>
  <dc:creator>user</dc:creator>
  <cp:lastModifiedBy>Νεφέλη</cp:lastModifiedBy>
  <cp:revision>116</cp:revision>
  <dcterms:created xsi:type="dcterms:W3CDTF">2011-03-22T12:30:38Z</dcterms:created>
  <dcterms:modified xsi:type="dcterms:W3CDTF">2020-10-04T15:38:36Z</dcterms:modified>
</cp:coreProperties>
</file>