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9.xml" ContentType="application/inkml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ink/ink6.xml" ContentType="application/inkml+xml"/>
  <Override PartName="/ppt/ink/ink7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2" r:id="rId9"/>
    <p:sldId id="264" r:id="rId10"/>
    <p:sldId id="266" r:id="rId11"/>
    <p:sldId id="267" r:id="rId12"/>
    <p:sldId id="265" r:id="rId13"/>
    <p:sldId id="269" r:id="rId14"/>
    <p:sldId id="270" r:id="rId15"/>
    <p:sldId id="272" r:id="rId16"/>
    <p:sldId id="268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6.51163" units="1/cm"/>
          <inkml:channelProperty channel="Y" name="resolution" value="46.63213" units="1/cm"/>
        </inkml:channelProperties>
      </inkml:inkSource>
      <inkml:timestamp xml:id="ts0" timeString="2020-04-01T06:15:17.0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633 577,'-19'0,"-20"0,20 0,-19 0,19 0,-1 0,1 0,0 0,-20 0,20 20,0-20,0 0,0 0,-1 0,-18 40,19-40,-1 0,20 20,-38-20,-1 41,20-21,19 20,-19-40,0 20,0 0,19 0,0 0,0 1,0-1,-20 0,20 0,0 0,-19 0,0-20,19 20,0 0,0 21,0-21,0 20,0-20,0 0,0 0,0 0,0 1,0-1,0 20,0-20,0 0,0 0,0 0,0 0,0 1,0-1,0 0,0 0,0 0,0 0,0 0,0 0,0 0,0 1,0-1,0 0,0 0,0 0,0 20,19-40,-19 40,0-19,0-1,0 0,19 0,-19 0,20 0,-20 20,19 1,-19-21,19 0,-19 0,19 0,0 0,-19 0,20 21,-20-21,38 20,-38-20,19 0,1 0,-20 20,19-40,-19 21,38 19,-18-20,-1 0,0 0,-19 0,38 20,-18-40,-1 21,-19-1,0 0,19 0,0-20,-19 20,39 0,-39 0,19-20,-19 20,19 0,0 1,1-1,-1 0,0 0,0 0,1-20,-1 20,0 0,0-20,1 0,-1 0,-19 20,19-20,19 0,-18 0,-20 21,38-1,1-20,-1 20,-19-20,20 20,-1-20,-19 0,1 0,18 20,1-20,-20 0,19 0,-19 0,1 0,-1 0,0 0,0 0,1 0,18 0,-19 0,1 0,-1 0,19 0,1 0,-20 0,0 0,20 0,-20 0,19 0,-18 0,37 0,-38 0,20 0,-1 0,-18 0,18 0,-19 0,20 20,-1-20,-19 0,1 0,-1 0,19 0,-18 0,56 0,-37 0,-20 0,0 0,20 0,-20 0,39 0,-20 0,1 0,-1 0,1 0,-1 0,1 0,18 0,1 20,0-20,-1 0,-18 0,18 0,-18 0,-1 0,20 0,0 0,19 0,-39 0,39 0,-39 0,1 0,19 0,-20 0,0 0,39 0,-57 0,37 0,1 0,-20 0,39 0,-38 0,38 0,-39 0,39 0,-38 0,-1 0,0 0,1 0,-20 0,0 0,39 0,-19 0,-20 0,19 0,20 0,0 0,-1 0,-18 0,38 0,-39 0,1 0,37 0,-56 0,76 0,-38 0,-1 0,-18 0,-1 0,1 0,-20 0,0 0,0 0,1 0,18 0,0-20,-18 20,-1-20,39 20,-20-40,-19 40,20-20,18 0,-18-1,19 21,-39-20,38 0,-18 0,-20 20,20-20,18 0,-37 20,37 0,-18-20,-1 0,-19 20,20-21,-1-19,39 20,0-20,-58-20,20 60,-1-41,-19 21,39 20,-39-40,20 20,-1 0,-18 0,-1-21,38 21,20-60,0 20,-58 19,39-19,0-20,-20 59,-18-39,18 40,-19 0,0-20,-19-21,20 41,-1-20,-19 20,0 0,0 0,0-41,0 41,0-40,0 40,0 0,0-21,0 1,0 20,0 0,0-20,0-1,0 21,0-20,0-20,0 40,0-21,0 21,-19 0,19 0,-39 0,39 0,-19 0,0 0,0 20,-39-41,19 21,20-20,0 40,19-20,-39 0,20 0,0 20,0-20,-58-21,77 21,-19 20,-20-20,39 0,-38 0,19 0,-20 20,20 0,-20-20,20 0,-19 20,18 0,-37 0,38-21,-20 21,-19-20,39 20,-19-20,-1 20,1 0,-1-20,-18 0,18 20,1 0,-20 0,20 0,-1 0,-19-20,20 0,19 20,-39 0,20 0,-39-20,77-1,-39 21,1 0,-1 0,20-20,-19 20,-1 0,20 0,0 0,-20 0,20-20,-19 20,-1 0,1 0,18-20,-37 20,38 0,-20 0,-19 0,20 0,19-20,-39 20,39 0,-20 0,-38-20,58 0,-19 20,-20 0,39 0,-39 0,20 0,-1 0,1-20,19 20,-20-20,1 20,18 0,-37 0,-1 0,39 0,-20 0,1 0,19 0,-58-21,38 21,20 0,-19 0,-20 0,39 0,19-20,-39 20,-18 0,37 0,-37 0,37 0,-18 0,-20 0,20 0,-1-40,-38 40,39 0,-20 0,1 0,18 0,1 0,-1 0,1 0,-20 0,39 0,0 0,-20 0,-19 0,39 0,-19 0,-20 0,20 0,-20 0,39 0,0 0,-1 0,-37 0,37 0,-37 0,18 0,1 0,19 0,-58 0,38 0,1 0,-20 0,0 0,1 0,18 0,1 0,-1 0,1 0,19 0,-20 0,-19 0,39 0,-38 0,18 0,1 0,18 0,1 0,0 0,0 0,-1 0,1 0,0 0,-19 0,18 0,1 0,-19 20,38 0,-20-20,1 0,0 20,0-20,-1 0,1 0,19 21,-38-1,19-20,-20 20,20-20,0 20,-1-20,1 0,-19 0,19 0,-20 20,20-20,0 20,-20 0,20 0,0-20,-20 0,20 0,19 20,-19-20,0 0,19 21,-39-1,20-20,0 0,19 20,-20-20,-18 20,19-20,-1 20,1 0,0-20,0 0,-20 20,20 0,0 1,0-1,-1-20,1 20,0-20,0 20,19 0,-39-20,39 20,-19-20,0 20,0-20,19 20,-20 0,1 1,0-1,0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6.51163" units="1/cm"/>
          <inkml:channelProperty channel="Y" name="resolution" value="46.63213" units="1/cm"/>
        </inkml:channelProperties>
      </inkml:inkSource>
      <inkml:timestamp xml:id="ts0" timeString="2020-04-01T06:15:35.150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2176 47,'-21'0,"0"0,-21 0,1 0,-1 0,-42 0,42 0,-21 0,0 0,42 0,0 0,-21 0,22 0,-1 0,0 0,0 0,-21 0,21 0,0 0,0 0,0 0,-42 0,42 0,-21 0,0 0,21 0,-20 0,20 0,-21 0,0 0,21 0,-21 0,0 0,21 0,0 0,-21 0,0 0,21 0,-20 0,20 0,0 0,0 0,0 0,0 0,0 0,-21 21,21 0,0-21,21 20,-42-20,0 21,21 0,0-21,-41 21,41 0,-21-21,42 21,-21-21,-21 21,21 0,0 0,0 0,-21 21,21-21,0 0,21 21,-21-1,21-20,0 0,0 21,-21-21,0 0,0 0,21 0,0 0,0 0,-20-21,20 21,0 0,0 0,0 21,-21-22,21 22,0-21,0 0,-21 0,21 0,0 0,0 0,0 21,0-21,0 21,0-21,0 21,0-22,0 43,0-42,0 0,0 0,0 0,0 0,0 0,0 0,0 0,0 0,0 0,0 0,21 0,20-1,-41 1,21 0,0 0,0 0,0-21,21 21,0 0,21 21,-21-42,-21 0,0 21,21 0,-21-21,-1 0,1 0,0 0,42 21,-42-21,0 0,0 21,21-21,0 0,-21 0,0 0,0 0,0 0,0 0,0 0,-1 0,1 0,21 0,-21 0,0 0,0 0,0 21,0-21,0 0,21 0,0 0,-21 21,21-21,0 0,-22 0,1 0,42 0,0 0,-42 0,63 0,-63 0,21 0,0 0,-1 0,-20 21,21-21,0 0,-21 0,21 0,-21 0,42 0,-21 0,-21 0,62 0,-41 21,21-21,-42 0,0 0,21 0,21 0,-42 0,21 0,21 0,-43 0,22 0,0 0,0 0,21 0,-21 0,0 0,-21 0,0 0,42 0,-43 0,1 0,0 0,21 0,-21 0,0 0,0 0,42 0,-21 0,-21-21,42 21,-42-21,20 21,1 0,0 0,-21-21,21 0,-21 21,21 0,21-42,-21 21,0-21,-21 42,20-21,1 0,0 21,-21-21,0 0,0 0,21 0,-42 0,21 21,21-20,-42-1,42 0,-21 21,0-42,0 42,-1-21,1 0,21-21,-21 21,0 0,0 21,0 0,0-21,0-21,0 42,-21-21,0-20,0 20,0-21,0 21,0 0,0-21,0 0,0 21,0-21,0 21,0 0,0 0,0 0,0-20,0 20,0-21,0 21,0 0,0 0,0-21,0 21,0-21,-21 21,21 0,-42-20,42-1,-21 21,0-21,0 0,21 21,0 0,-21 0,0 21,0-21,21 0,0 0,-21 21,1 0,-1 0,-21 0,21 0,0-21,0 21,0 0,-21 0,0 0,42-21,-21 21,-21 0,21-21,-21 21,21 0,-20 0,20 0,0 0,0 0,-21 0,21 0,0 0,0 0,0 0,-21 0,21 0,0 0,0 0,-21 0,1 0,20 0,0 0,0 0,0 0,0 0,0 0,0 0,0 0,0 0,-21 0,21 0,0 0,-21 0,21 0,0 0,0-41,-20 41,-1 0,21 0,0 0,0 0,0 0,0 0,0 0,0-21,-21 21,21 0,0 0,0 0,0-21,-21 21,22 0,20-21,-21 21,0 0,-21 0,21 0,0 0,0 0,0 0,0 0,0 0,0 0,0 0,0 0,-21 0,21 0,0 0,0 0,1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1-11-01T07:12:46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1094 18150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1-11-01T08:45:55.3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8343 8220,'-17'-18,"52"18,-18 0,19 0,-1 0,-17 0,17 0,-17 0,17 0,0 0,-17 0,17 0,-17 0,17 0,0 0,-17 0,17 0,-17 0,17 0,-123 0,53 0,17 0,-17 0,-1 0,19 0,-19 0,1 18,18-18,-19 0,1 35,17-35,-17 18,0 17,0 0,52-35,18 0,-17 0,17 0,-17 0,17 0,1 0,-19 0,18 0,1 35,-19-35,19 0,-19 0,19 36,-1 34,35-34,-34-19,-89 18,18 1,17-36,-17 0,-1 35,19-35,-19 0,19 0,-19 35,1-35,18 0,-19 0,1 0,17 0,-17 18,0-18,-71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1-11-01T08:45:59.3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14270 18256,'35'0,"-17"0,17 0,0 0,-17 0,17 0,-17 0,52 0,-34 0,-19 0,19 0,-1 0,-17 0,17 0,-18 0,19 0,-1 0,-17 0,17 0,-17 0,17 0,0-35,36 35,-54 0,-52 0,-36 18,1-18,35 35,17-35,-53 70,36-34,0-36,0 17,17 19,-17-1,-1 0,1 0,18-17,52-18,0 0,-17 0,17 0,0 0,-17 0,17 0,0 0,-17-35,17 35,1 0,-19 0,19 0,-19 0,18 0,1 0,-19 0,19 0,-19 0,19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1-11-01T08:46:03.2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20585 18327,'35'-18,"-18"18,19 0,34 0,-52 0,17 0,-17 0,17 0,0 0,-17 0,53 0,-36 0,-17 0,17 0,0 0,-88 35,-35 1,70-1,-17-35,0 35,17-35,-17 0,0 0,17 36,-17-1,-1-35,19 0,-19 17,1-17,-35 89,52-89,-17 17,52 19,36-36,-17 0,-19 0,18 0,1 0,17 0,-18 0,0 0,-17 0,17 0,-17 0,17 0,0 0,-17 0,17 35,1-35,-54-18,-17 18,-1-35,19 17,-19-17,1 0,0-1,35 19,-18-18,-17-1,0 1,-1 35,19 0,-19 0,1-18,18 18,-19 0,19 0,-19-35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49EA-3628-4DB9-94DE-1AA8648A9E6F}" type="datetimeFigureOut">
              <a:rPr lang="el-GR" smtClean="0"/>
              <a:pPr/>
              <a:t>19/11/2021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4455-A276-42BD-A248-28904EC429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1403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49EA-3628-4DB9-94DE-1AA8648A9E6F}" type="datetimeFigureOut">
              <a:rPr lang="el-GR" smtClean="0"/>
              <a:pPr/>
              <a:t>19/11/2021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4455-A276-42BD-A248-28904EC429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9795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49EA-3628-4DB9-94DE-1AA8648A9E6F}" type="datetimeFigureOut">
              <a:rPr lang="el-GR" smtClean="0"/>
              <a:pPr/>
              <a:t>19/11/2021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4455-A276-42BD-A248-28904EC429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7598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49EA-3628-4DB9-94DE-1AA8648A9E6F}" type="datetimeFigureOut">
              <a:rPr lang="el-GR" smtClean="0"/>
              <a:pPr/>
              <a:t>19/11/2021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4455-A276-42BD-A248-28904EC429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3785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49EA-3628-4DB9-94DE-1AA8648A9E6F}" type="datetimeFigureOut">
              <a:rPr lang="el-GR" smtClean="0"/>
              <a:pPr/>
              <a:t>19/11/2021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4455-A276-42BD-A248-28904EC429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8322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49EA-3628-4DB9-94DE-1AA8648A9E6F}" type="datetimeFigureOut">
              <a:rPr lang="el-GR" smtClean="0"/>
              <a:pPr/>
              <a:t>19/11/2021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4455-A276-42BD-A248-28904EC429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1596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49EA-3628-4DB9-94DE-1AA8648A9E6F}" type="datetimeFigureOut">
              <a:rPr lang="el-GR" smtClean="0"/>
              <a:pPr/>
              <a:t>19/11/2021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4455-A276-42BD-A248-28904EC429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1623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49EA-3628-4DB9-94DE-1AA8648A9E6F}" type="datetimeFigureOut">
              <a:rPr lang="el-GR" smtClean="0"/>
              <a:pPr/>
              <a:t>19/11/2021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4455-A276-42BD-A248-28904EC429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874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49EA-3628-4DB9-94DE-1AA8648A9E6F}" type="datetimeFigureOut">
              <a:rPr lang="el-GR" smtClean="0"/>
              <a:pPr/>
              <a:t>19/11/2021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4455-A276-42BD-A248-28904EC429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549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49EA-3628-4DB9-94DE-1AA8648A9E6F}" type="datetimeFigureOut">
              <a:rPr lang="el-GR" smtClean="0"/>
              <a:pPr/>
              <a:t>19/11/2021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4455-A276-42BD-A248-28904EC429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3831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49EA-3628-4DB9-94DE-1AA8648A9E6F}" type="datetimeFigureOut">
              <a:rPr lang="el-GR" smtClean="0"/>
              <a:pPr/>
              <a:t>19/11/2021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4455-A276-42BD-A248-28904EC429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5300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549EA-3628-4DB9-94DE-1AA8648A9E6F}" type="datetimeFigureOut">
              <a:rPr lang="el-GR" smtClean="0"/>
              <a:pPr/>
              <a:t>19/11/2021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A4455-A276-42BD-A248-28904EC4294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5468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customXml" Target="../ink/ink8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Relationship Id="rId9" Type="http://schemas.openxmlformats.org/officeDocument/2006/relationships/image" Target="../media/image6.emf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ΣΥΝΕΔΡΙΟ ΚΛΙΝΙΚΗΣ &amp; ΜΕΤΑΦΡΑΣΤΙΚΗΣ ΟΓΚΟΛΟΓΙΑΣ 2021</a:t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dirty="0" smtClean="0"/>
              <a:t>Καρκίνος ουροδόχου κύστης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l-GR" dirty="0" err="1" smtClean="0"/>
              <a:t>βιοδείκτες</a:t>
            </a:r>
            <a:r>
              <a:rPr lang="el-GR" dirty="0" smtClean="0"/>
              <a:t> και κλινική σημασία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296144"/>
          </a:xfrm>
        </p:spPr>
        <p:txBody>
          <a:bodyPr>
            <a:normAutofit/>
          </a:bodyPr>
          <a:lstStyle/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Ανδρέας Χ. </a:t>
            </a:r>
            <a:r>
              <a:rPr lang="el-G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Λάζαρης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Ιατρός-</a:t>
            </a:r>
            <a:r>
              <a:rPr lang="el-G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Ιστοπαθολόγος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6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3240360" cy="6322714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Σε δύο ζεύγη περιστατικών, </a:t>
            </a:r>
            <a:r>
              <a:rPr lang="el-GR" sz="3600" b="1" dirty="0" err="1"/>
              <a:t>σ</a:t>
            </a:r>
            <a:r>
              <a:rPr lang="el-GR" sz="3600" b="1" dirty="0" err="1" smtClean="0"/>
              <a:t>υν</a:t>
            </a:r>
            <a:r>
              <a:rPr lang="el-GR" sz="3600" dirty="0" err="1" smtClean="0"/>
              <a:t>έκφραση</a:t>
            </a:r>
            <a:r>
              <a:rPr lang="el-GR" sz="3600" dirty="0" smtClean="0"/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CK20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n-US" sz="3600" dirty="0" smtClean="0"/>
              <a:t>&amp;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CK5/6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n-US" sz="3600" dirty="0" smtClean="0"/>
              <a:t>(</a:t>
            </a:r>
            <a:r>
              <a:rPr lang="el-GR" sz="3600" dirty="0" smtClean="0"/>
              <a:t>συχνά σε διαφορετικούς κυτταρικούς κλώνους)</a:t>
            </a:r>
            <a:r>
              <a:rPr lang="en-US" sz="3600" dirty="0" smtClean="0"/>
              <a:t>,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GATA3</a:t>
            </a:r>
            <a:r>
              <a:rPr lang="el-GR" sz="3600" dirty="0" smtClean="0"/>
              <a:t>.</a:t>
            </a:r>
            <a:endParaRPr lang="el-GR" sz="3600" dirty="0"/>
          </a:p>
        </p:txBody>
      </p:sp>
      <p:pic>
        <p:nvPicPr>
          <p:cNvPr id="2050" name="Picture 2" descr="C:\Users\Νεφέλη\Desktop\pone.0221785.g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1133"/>
            <a:ext cx="5486400" cy="5708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43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976664"/>
          </a:xfrm>
        </p:spPr>
        <p:txBody>
          <a:bodyPr>
            <a:normAutofit/>
          </a:bodyPr>
          <a:lstStyle/>
          <a:p>
            <a:pPr algn="just"/>
            <a:r>
              <a:rPr lang="el-GR" sz="2800" dirty="0" smtClean="0"/>
              <a:t>Σε καρκινοπαθείς στους οποίους </a:t>
            </a:r>
            <a:r>
              <a:rPr lang="el-GR" sz="2800" dirty="0" err="1" smtClean="0"/>
              <a:t>πρωτοεφαρμόζεται</a:t>
            </a:r>
            <a:r>
              <a:rPr lang="el-GR" sz="2800" dirty="0" smtClean="0"/>
              <a:t> </a:t>
            </a:r>
            <a:r>
              <a:rPr lang="el-GR" sz="2800" dirty="0" err="1" smtClean="0"/>
              <a:t>χημειοθεραπευτική</a:t>
            </a:r>
            <a:r>
              <a:rPr lang="el-GR" sz="2800" dirty="0" smtClean="0"/>
              <a:t> αγωγή,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χαμηλή </a:t>
            </a:r>
            <a:r>
              <a:rPr lang="el-G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ανοσοέκφραση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GATA3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smtClean="0"/>
              <a:t>σχετίζεται με </a:t>
            </a:r>
            <a:r>
              <a:rPr lang="el-GR" sz="2800" u="sng" dirty="0" smtClean="0"/>
              <a:t>χειρότερη</a:t>
            </a:r>
            <a:r>
              <a:rPr lang="el-GR" sz="2800" dirty="0" smtClean="0"/>
              <a:t> ελεύθερη υποτροπής, επιβίωση.</a:t>
            </a:r>
            <a:endParaRPr lang="en-US" sz="2800" dirty="0" smtClean="0"/>
          </a:p>
          <a:p>
            <a:pPr algn="just"/>
            <a:endParaRPr lang="el-GR" sz="2800" dirty="0" smtClean="0"/>
          </a:p>
          <a:p>
            <a:pPr algn="just"/>
            <a:r>
              <a:rPr lang="el-GR" sz="2800" dirty="0" smtClean="0"/>
              <a:t>Η διάχυτη </a:t>
            </a:r>
            <a:r>
              <a:rPr lang="el-GR" sz="2800" dirty="0" err="1" smtClean="0"/>
              <a:t>ανοσοχρώση</a:t>
            </a:r>
            <a:r>
              <a:rPr lang="el-GR" sz="2800" dirty="0" smtClean="0"/>
              <a:t> του </a:t>
            </a:r>
            <a:r>
              <a:rPr lang="en-US" sz="2800" dirty="0" smtClean="0"/>
              <a:t>GATA3 </a:t>
            </a:r>
            <a:r>
              <a:rPr lang="el-GR" sz="2800" dirty="0" smtClean="0"/>
              <a:t>συνδυάζεται με χαμηλή </a:t>
            </a:r>
            <a:r>
              <a:rPr lang="el-GR" sz="2800" dirty="0" err="1" smtClean="0"/>
              <a:t>ανοσοχρώση</a:t>
            </a:r>
            <a:r>
              <a:rPr lang="el-GR" sz="2800" dirty="0" smtClean="0"/>
              <a:t> του </a:t>
            </a:r>
            <a:r>
              <a:rPr lang="en-US" sz="2800" dirty="0" smtClean="0"/>
              <a:t>ki67.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Y</a:t>
            </a:r>
            <a:r>
              <a:rPr lang="el-GR" sz="2800" dirty="0" smtClean="0"/>
              <a:t>ψηλή </a:t>
            </a:r>
            <a:r>
              <a:rPr lang="el-GR" sz="2800" dirty="0" err="1" smtClean="0"/>
              <a:t>ανοσοχρώση</a:t>
            </a:r>
            <a:r>
              <a:rPr lang="el-GR" sz="2800" dirty="0" smtClean="0"/>
              <a:t> του </a:t>
            </a:r>
            <a:r>
              <a:rPr lang="en-US" sz="2800" dirty="0" err="1" smtClean="0"/>
              <a:t>ki</a:t>
            </a:r>
            <a:r>
              <a:rPr lang="el-GR" sz="2800" dirty="0" smtClean="0"/>
              <a:t>67</a:t>
            </a:r>
            <a:r>
              <a:rPr lang="en-US" sz="2800" dirty="0" smtClean="0"/>
              <a:t> </a:t>
            </a:r>
            <a:r>
              <a:rPr lang="el-GR" sz="2800" dirty="0" smtClean="0"/>
              <a:t>χαρακτήριζε τους όγκους με </a:t>
            </a:r>
            <a:r>
              <a:rPr lang="el-GR" sz="2800" dirty="0" err="1" smtClean="0"/>
              <a:t>ανοσοφαινότυπο</a:t>
            </a:r>
            <a:r>
              <a:rPr lang="el-GR" sz="2800" dirty="0" smtClean="0"/>
              <a:t> </a:t>
            </a:r>
            <a:r>
              <a:rPr lang="en-US" sz="2800" dirty="0" smtClean="0"/>
              <a:t>CK20- </a:t>
            </a:r>
            <a:r>
              <a:rPr lang="en-US" sz="2800" b="1" dirty="0" smtClean="0"/>
              <a:t>/</a:t>
            </a:r>
            <a:r>
              <a:rPr lang="en-US" sz="2800" dirty="0" smtClean="0"/>
              <a:t> CK5/6+.</a:t>
            </a:r>
            <a:endParaRPr lang="el-GR" sz="2800" dirty="0" smtClean="0"/>
          </a:p>
          <a:p>
            <a:pPr algn="just"/>
            <a:endParaRPr lang="el-GR" sz="2800" dirty="0"/>
          </a:p>
        </p:txBody>
      </p:sp>
    </p:spTree>
    <p:extLst>
      <p:ext uri="{BB962C8B-B14F-4D97-AF65-F5344CB8AC3E}">
        <p14:creationId xmlns="" xmlns:p14="http://schemas.microsoft.com/office/powerpoint/2010/main" val="9034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80512" cy="23622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Βαθμοί </a:t>
            </a:r>
            <a:r>
              <a:rPr lang="el-GR" dirty="0" err="1" smtClean="0"/>
              <a:t>ανοσοχρώσης</a:t>
            </a:r>
            <a:r>
              <a:rPr lang="el-GR" dirty="0" smtClean="0"/>
              <a:t> του </a:t>
            </a:r>
            <a:r>
              <a:rPr lang="en-US" dirty="0" smtClean="0"/>
              <a:t>p53</a:t>
            </a:r>
            <a:r>
              <a:rPr lang="el-GR" dirty="0" smtClean="0"/>
              <a:t> στα καρκινικά κύτταρα</a:t>
            </a:r>
            <a:r>
              <a:rPr lang="en-US" dirty="0" smtClean="0"/>
              <a:t> (</a:t>
            </a:r>
            <a:r>
              <a:rPr lang="el-GR" dirty="0" smtClean="0"/>
              <a:t>κλώνος </a:t>
            </a:r>
            <a:r>
              <a:rPr lang="en-US" dirty="0" smtClean="0"/>
              <a:t>DO7).</a:t>
            </a:r>
            <a:br>
              <a:rPr lang="en-US" dirty="0" smtClean="0"/>
            </a:br>
            <a:r>
              <a:rPr lang="el-GR" sz="2200" dirty="0" smtClean="0"/>
              <a:t>Είναι γνωστό ότι οι παρερμηνεύσιμες μεταλλάξεις του </a:t>
            </a:r>
            <a:r>
              <a:rPr lang="en-US" sz="2200" dirty="0" smtClean="0"/>
              <a:t>TP53 </a:t>
            </a:r>
            <a:r>
              <a:rPr lang="el-GR" sz="2200" dirty="0" smtClean="0"/>
              <a:t>αυξάνουν τον χρόνο </a:t>
            </a:r>
            <a:r>
              <a:rPr lang="el-GR" sz="2200" dirty="0" err="1" smtClean="0"/>
              <a:t>ημιζωής</a:t>
            </a:r>
            <a:r>
              <a:rPr lang="el-GR" sz="2200" dirty="0" smtClean="0"/>
              <a:t> της σχετικής </a:t>
            </a:r>
            <a:r>
              <a:rPr lang="el-GR" sz="2200" dirty="0" err="1" smtClean="0"/>
              <a:t>πρωτεϊνης</a:t>
            </a:r>
            <a:r>
              <a:rPr lang="el-GR" sz="2200" dirty="0" smtClean="0"/>
              <a:t> , οπότε και το αντίστοιχο ποσοστό </a:t>
            </a:r>
            <a:r>
              <a:rPr lang="el-GR" sz="2200" dirty="0" err="1" smtClean="0"/>
              <a:t>ανοσοϊστοθετικότητας</a:t>
            </a:r>
            <a:r>
              <a:rPr lang="el-GR" sz="2200" dirty="0" smtClean="0"/>
              <a:t>. </a:t>
            </a:r>
            <a:r>
              <a:rPr lang="en-US" sz="2200" dirty="0" smtClean="0"/>
              <a:t>H </a:t>
            </a:r>
            <a:r>
              <a:rPr lang="el-GR" sz="2200" dirty="0" smtClean="0"/>
              <a:t>πλήρης απουσία </a:t>
            </a:r>
            <a:r>
              <a:rPr lang="el-GR" sz="2200" dirty="0" err="1" smtClean="0"/>
              <a:t>ανοσοχρώσης</a:t>
            </a:r>
            <a:r>
              <a:rPr lang="el-GR" sz="2200" dirty="0" smtClean="0"/>
              <a:t> , η διάχυτη έντονη, πυρηνική ή </a:t>
            </a:r>
            <a:r>
              <a:rPr lang="el-GR" sz="2200" dirty="0" err="1" smtClean="0"/>
              <a:t>κυτταροπλασματική</a:t>
            </a:r>
            <a:r>
              <a:rPr lang="el-GR" sz="2200" dirty="0" smtClean="0"/>
              <a:t> </a:t>
            </a:r>
            <a:r>
              <a:rPr lang="el-GR" sz="2200" dirty="0" err="1" smtClean="0"/>
              <a:t>ανοσοϊστοθετικότητα</a:t>
            </a:r>
            <a:r>
              <a:rPr lang="el-GR" sz="2200" dirty="0" smtClean="0"/>
              <a:t> σχετίζονται με </a:t>
            </a:r>
            <a:br>
              <a:rPr lang="el-GR" sz="2200" dirty="0" smtClean="0"/>
            </a:b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υψηλή </a:t>
            </a:r>
            <a:r>
              <a:rPr lang="el-G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ανοσοέκφραση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ki67</a:t>
            </a:r>
            <a:r>
              <a:rPr lang="en-US" sz="2200" dirty="0" smtClean="0"/>
              <a:t>.</a:t>
            </a:r>
            <a:endParaRPr lang="el-GR" sz="2200" dirty="0"/>
          </a:p>
        </p:txBody>
      </p:sp>
      <p:pic>
        <p:nvPicPr>
          <p:cNvPr id="1026" name="Picture 2" descr="C:\Users\Νεφέλη\Desktop\pone.0221785.g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09" y="2897323"/>
            <a:ext cx="6834499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3" name="Μελάνι 2"/>
              <p14:cNvContentPartPr/>
              <p14:nvPr/>
            </p14:nvContentPartPr>
            <p14:xfrm>
              <a:off x="2971800" y="2952720"/>
              <a:ext cx="216360" cy="178200"/>
            </p14:xfrm>
          </p:contentPart>
        </mc:Choice>
        <mc:Fallback>
          <p:pic>
            <p:nvPicPr>
              <p:cNvPr id="3" name="Μελάνι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955960" y="2889360"/>
                <a:ext cx="2480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4" name="Μελάνι 3"/>
              <p14:cNvContentPartPr/>
              <p14:nvPr/>
            </p14:nvContentPartPr>
            <p14:xfrm>
              <a:off x="5137200" y="6559560"/>
              <a:ext cx="286200" cy="120960"/>
            </p14:xfrm>
          </p:contentPart>
        </mc:Choice>
        <mc:Fallback>
          <p:pic>
            <p:nvPicPr>
              <p:cNvPr id="4" name="Μελάνι 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121360" y="6496200"/>
                <a:ext cx="3178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5" name="Μελάνι 4"/>
              <p14:cNvContentPartPr/>
              <p14:nvPr/>
            </p14:nvContentPartPr>
            <p14:xfrm>
              <a:off x="7372440" y="6591240"/>
              <a:ext cx="222480" cy="146520"/>
            </p14:xfrm>
          </p:contentPart>
        </mc:Choice>
        <mc:Fallback>
          <p:pic>
            <p:nvPicPr>
              <p:cNvPr id="5" name="Μελάνι 4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356600" y="6527880"/>
                <a:ext cx="254160" cy="2732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Θέση κειμένου 2"/>
          <p:cNvSpPr txBox="1">
            <a:spLocks/>
          </p:cNvSpPr>
          <p:nvPr/>
        </p:nvSpPr>
        <p:spPr>
          <a:xfrm>
            <a:off x="1691680" y="3573016"/>
            <a:ext cx="2088232" cy="10801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Απουσία πυρηνικής χρώσης</a:t>
            </a:r>
            <a:endParaRPr lang="el-GR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Θέση κειμένου 2"/>
          <p:cNvSpPr txBox="1">
            <a:spLocks/>
          </p:cNvSpPr>
          <p:nvPr/>
        </p:nvSpPr>
        <p:spPr>
          <a:xfrm>
            <a:off x="3892116" y="3725416"/>
            <a:ext cx="2048036" cy="10801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Πυρηνική χρώση σε ποσοστό 0-50%</a:t>
            </a:r>
            <a:endParaRPr lang="el-GR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Θέση κειμένου 2"/>
          <p:cNvSpPr txBox="1">
            <a:spLocks/>
          </p:cNvSpPr>
          <p:nvPr/>
        </p:nvSpPr>
        <p:spPr>
          <a:xfrm>
            <a:off x="1691680" y="4941168"/>
            <a:ext cx="2088232" cy="15121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Πυρηνική χρώση σε ποσοστό ≥-50% με έντονη χρώση σε ,&lt; 60%</a:t>
            </a:r>
            <a:endParaRPr lang="el-GR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3892116" y="4957935"/>
            <a:ext cx="2200436" cy="149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Έντονη πυρηνική χρώση σε ποσοστό ≥60%</a:t>
            </a:r>
            <a:endParaRPr lang="el-GR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Θέση κειμένου 2"/>
          <p:cNvSpPr txBox="1">
            <a:spLocks/>
          </p:cNvSpPr>
          <p:nvPr/>
        </p:nvSpPr>
        <p:spPr>
          <a:xfrm>
            <a:off x="6091412" y="4957935"/>
            <a:ext cx="3052588" cy="16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Διάχυτη και έντονη </a:t>
            </a:r>
            <a:r>
              <a:rPr lang="el-G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κυτταροπλασματική</a:t>
            </a:r>
            <a:r>
              <a:rPr lang="el-G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χρώση  όπως στον βαθμό 3, εν τη απουσία πυρηνικής χρώσης</a:t>
            </a:r>
            <a:endParaRPr lang="el-GR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5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ΒΑΣΙΚΑ ΣΗΜΕΙΑ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ΣΤΗ ΜΥΟΔΙΗΘΗΤΙΚΗ ΝΟΣΟ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Η </a:t>
            </a:r>
            <a:r>
              <a:rPr lang="el-GR" b="1" dirty="0" smtClean="0"/>
              <a:t>απώλεια της έκφρασης του </a:t>
            </a:r>
            <a:r>
              <a:rPr lang="en-US" b="1" dirty="0" smtClean="0"/>
              <a:t>GATA3</a:t>
            </a:r>
            <a:r>
              <a:rPr lang="el-GR" b="1" dirty="0" smtClean="0"/>
              <a:t> </a:t>
            </a:r>
            <a:r>
              <a:rPr lang="el-GR" dirty="0" smtClean="0"/>
              <a:t>σχετίζεται με υψηλό κυτταρικό πολλαπλασιασμό και προδικάζει πτωχή πρόγνωση.</a:t>
            </a:r>
            <a:r>
              <a:rPr lang="en-US" dirty="0" smtClean="0"/>
              <a:t> 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Η απουσία </a:t>
            </a:r>
            <a:r>
              <a:rPr lang="el-GR" dirty="0" err="1" smtClean="0"/>
              <a:t>ανοσοχρώσης</a:t>
            </a:r>
            <a:r>
              <a:rPr lang="el-GR" dirty="0" smtClean="0"/>
              <a:t> της </a:t>
            </a:r>
            <a:r>
              <a:rPr lang="el-GR" dirty="0" err="1" smtClean="0"/>
              <a:t>ογκοπρωτεϊνης</a:t>
            </a:r>
            <a:r>
              <a:rPr lang="el-GR" dirty="0" smtClean="0"/>
              <a:t> </a:t>
            </a:r>
            <a:r>
              <a:rPr lang="en-US" dirty="0" smtClean="0"/>
              <a:t>p53 </a:t>
            </a:r>
            <a:r>
              <a:rPr lang="el-GR" dirty="0" smtClean="0"/>
              <a:t>και η θετική χρώση αυξημένης έντασης σχετίζονται με αυξημένο κυτταρικό πολλαπλασιασμό.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409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l-GR" u="sng" dirty="0" smtClean="0"/>
              <a:t>ΜΗ</a:t>
            </a:r>
            <a:r>
              <a:rPr lang="el-GR" dirty="0" smtClean="0"/>
              <a:t> ΜΥΟΔΙΗΘΗΤΙΚΗ ΝΟΣΟΣ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620689"/>
            <a:ext cx="9144000" cy="432047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l-GR" dirty="0" smtClean="0"/>
              <a:t>Ο </a:t>
            </a:r>
            <a:r>
              <a:rPr lang="el-GR" b="1" dirty="0" smtClean="0"/>
              <a:t>μεταγραφικός παράγοντας 1 της οικογένειας Ε</a:t>
            </a:r>
            <a:r>
              <a:rPr lang="en-US" b="1" dirty="0" smtClean="0"/>
              <a:t>2 (E2F1) </a:t>
            </a:r>
            <a:r>
              <a:rPr lang="el-GR" dirty="0" smtClean="0"/>
              <a:t>αποτελεί μεν </a:t>
            </a:r>
            <a:r>
              <a:rPr lang="el-GR" dirty="0" err="1" smtClean="0"/>
              <a:t>ογκοκαταστολέα</a:t>
            </a:r>
            <a:r>
              <a:rPr lang="el-GR" dirty="0" smtClean="0"/>
              <a:t> με καθοριστική επίδραση στην πρόοδο του κυτταρικού κύκλου και την επαγωγή της απόπτωσης ως απόκριση στη βλάβη του </a:t>
            </a:r>
            <a:r>
              <a:rPr lang="en-US" dirty="0" smtClean="0"/>
              <a:t>DNA </a:t>
            </a:r>
            <a:r>
              <a:rPr lang="el-GR" dirty="0" smtClean="0"/>
              <a:t>υπό φυσιολογικές συνθήκες, αλλά τα αυξημένα επίπεδά του προάγουν τον κυτταρικό πολλαπλασιασμό, η δε απορρύθμισή του συνάδει με την εξέλιξη της νόσου μέσω ανοδικής ρύθμισης του </a:t>
            </a:r>
            <a:r>
              <a:rPr lang="en-US" dirty="0" smtClean="0"/>
              <a:t>EGFR, </a:t>
            </a:r>
            <a:r>
              <a:rPr lang="el-GR" dirty="0" smtClean="0"/>
              <a:t>ενεργοποίησης των </a:t>
            </a:r>
            <a:r>
              <a:rPr lang="el-GR" dirty="0" err="1" smtClean="0"/>
              <a:t>κυτταροπλασματικών</a:t>
            </a:r>
            <a:r>
              <a:rPr lang="el-GR" dirty="0" smtClean="0"/>
              <a:t> οδών </a:t>
            </a:r>
            <a:r>
              <a:rPr lang="en-US" dirty="0" err="1" smtClean="0"/>
              <a:t>Ras</a:t>
            </a:r>
            <a:r>
              <a:rPr lang="en-US" dirty="0" smtClean="0"/>
              <a:t>/MAPK/ERK</a:t>
            </a:r>
            <a:r>
              <a:rPr lang="el-GR" dirty="0" smtClean="0"/>
              <a:t> &amp; </a:t>
            </a:r>
            <a:r>
              <a:rPr lang="en-US" dirty="0" smtClean="0"/>
              <a:t>PI3K/AKT</a:t>
            </a:r>
            <a:r>
              <a:rPr lang="el-GR" dirty="0" smtClean="0"/>
              <a:t>. 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O </a:t>
            </a:r>
            <a:r>
              <a:rPr lang="el-GR" dirty="0" smtClean="0"/>
              <a:t>αναστολέας </a:t>
            </a:r>
            <a:r>
              <a:rPr lang="el-GR" dirty="0" err="1" smtClean="0"/>
              <a:t>κυκλινοεξαρτώμενης</a:t>
            </a:r>
            <a:r>
              <a:rPr lang="el-GR" dirty="0" smtClean="0"/>
              <a:t> </a:t>
            </a:r>
            <a:r>
              <a:rPr lang="el-GR" dirty="0" err="1" smtClean="0"/>
              <a:t>κινάσης</a:t>
            </a:r>
            <a:r>
              <a:rPr lang="el-GR" dirty="0" smtClean="0"/>
              <a:t> </a:t>
            </a:r>
            <a:r>
              <a:rPr lang="en-US" b="1" dirty="0" smtClean="0"/>
              <a:t>p27</a:t>
            </a:r>
            <a:r>
              <a:rPr lang="el-GR" dirty="0" smtClean="0"/>
              <a:t> αναστέλλει την </a:t>
            </a:r>
            <a:r>
              <a:rPr lang="el-GR" dirty="0" err="1" smtClean="0"/>
              <a:t>κυκλίνη</a:t>
            </a:r>
            <a:r>
              <a:rPr lang="el-GR" dirty="0" smtClean="0"/>
              <a:t> </a:t>
            </a:r>
            <a:r>
              <a:rPr lang="en-US" dirty="0" smtClean="0"/>
              <a:t>E-CDK2 </a:t>
            </a:r>
            <a:r>
              <a:rPr lang="el-GR" dirty="0" smtClean="0"/>
              <a:t>στον πυρήνα και ρυθμίζει την μετάβαση </a:t>
            </a:r>
            <a:r>
              <a:rPr lang="en-US" dirty="0" smtClean="0"/>
              <a:t>G1-S </a:t>
            </a:r>
            <a:r>
              <a:rPr lang="el-GR" dirty="0" smtClean="0"/>
              <a:t>του κυτταρικού κύκλου</a:t>
            </a:r>
          </a:p>
          <a:p>
            <a:pPr algn="just"/>
            <a:r>
              <a:rPr lang="el-GR" dirty="0" smtClean="0"/>
              <a:t>Στο στάδιο </a:t>
            </a:r>
            <a:r>
              <a:rPr lang="en-US" dirty="0" smtClean="0"/>
              <a:t>pT1, </a:t>
            </a:r>
            <a:r>
              <a:rPr lang="el-GR" dirty="0" smtClean="0"/>
              <a:t> ποσοστό της διηθητικής συνιστώσας &gt;50% επί της συνολικής έκτασης του καρκινώματος και οι υψηλές </a:t>
            </a:r>
            <a:r>
              <a:rPr lang="el-GR" b="1" dirty="0" smtClean="0"/>
              <a:t>πυρηνικές</a:t>
            </a:r>
            <a:r>
              <a:rPr lang="el-GR" dirty="0" smtClean="0"/>
              <a:t> εκφράσεις των </a:t>
            </a:r>
            <a:r>
              <a:rPr lang="el-GR" dirty="0" err="1" smtClean="0"/>
              <a:t>ανοσοδεικτών</a:t>
            </a:r>
            <a:r>
              <a:rPr lang="el-GR" dirty="0" smtClean="0"/>
              <a:t> </a:t>
            </a:r>
            <a:r>
              <a:rPr lang="en-US" dirty="0" smtClean="0"/>
              <a:t>p27</a:t>
            </a:r>
            <a:r>
              <a:rPr lang="el-GR" dirty="0" smtClean="0"/>
              <a:t> και κυρίως του </a:t>
            </a:r>
            <a:r>
              <a:rPr lang="en-US" dirty="0" smtClean="0"/>
              <a:t>E2F1 </a:t>
            </a:r>
            <a:r>
              <a:rPr lang="el-GR" dirty="0" smtClean="0"/>
              <a:t>σε ποσοστά 30% και 5% αντίστοιχα,</a:t>
            </a:r>
            <a:r>
              <a:rPr lang="en-US" dirty="0" smtClean="0"/>
              <a:t> </a:t>
            </a:r>
            <a:r>
              <a:rPr lang="el-GR" dirty="0" smtClean="0"/>
              <a:t>πιθανότατα προδικάζουν την εξέλιξη της ετερογενούς αυτής νόσου από μη </a:t>
            </a:r>
            <a:r>
              <a:rPr lang="el-GR" dirty="0" err="1" smtClean="0"/>
              <a:t>μυοδιηθητική</a:t>
            </a:r>
            <a:r>
              <a:rPr lang="el-GR" dirty="0" smtClean="0"/>
              <a:t> σε </a:t>
            </a:r>
            <a:r>
              <a:rPr lang="el-GR" dirty="0" err="1" smtClean="0"/>
              <a:t>μυοδιηθητική</a:t>
            </a:r>
            <a:r>
              <a:rPr lang="el-GR" dirty="0" smtClean="0"/>
              <a:t> και εγείρουν σκέψεις  πρώιμης ριζικής παρέμβασης.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4869161"/>
            <a:ext cx="225456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4869160"/>
            <a:ext cx="233596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907704" y="4941168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E2F1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 flipH="1">
            <a:off x="6228184" y="4869160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p27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672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N</a:t>
            </a:r>
            <a:r>
              <a:rPr lang="el-GR" sz="3200" dirty="0" err="1" smtClean="0"/>
              <a:t>εότεροι</a:t>
            </a:r>
            <a:r>
              <a:rPr lang="el-GR" sz="3200" dirty="0" smtClean="0"/>
              <a:t> </a:t>
            </a:r>
            <a:r>
              <a:rPr lang="el-GR" sz="3200" dirty="0" err="1" smtClean="0"/>
              <a:t>βιοδείκτες</a:t>
            </a:r>
            <a:r>
              <a:rPr lang="el-GR" sz="3200" dirty="0" smtClean="0"/>
              <a:t> στα ούρα, </a:t>
            </a:r>
            <a:r>
              <a:rPr lang="el-G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συμπληρωματικοί</a:t>
            </a:r>
            <a:r>
              <a:rPr lang="el-GR" sz="3200" dirty="0" smtClean="0"/>
              <a:t> </a:t>
            </a:r>
            <a:br>
              <a:rPr lang="el-GR" sz="3200" dirty="0" smtClean="0"/>
            </a:br>
            <a:r>
              <a:rPr lang="el-GR" sz="3200" dirty="0" smtClean="0"/>
              <a:t>της κυτταρολογικής εξέτασης των ούρων, για πρώιμη διάγνωση και παρακολούθηση των καρκινοπαθών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Κατάσταση μεταλλάξεων και μεταβολές </a:t>
            </a:r>
            <a:r>
              <a:rPr lang="el-GR" dirty="0" err="1" smtClean="0"/>
              <a:t>μικροδορυφόρων</a:t>
            </a:r>
            <a:r>
              <a:rPr lang="en-US" dirty="0" smtClean="0"/>
              <a:t>: </a:t>
            </a:r>
            <a:r>
              <a:rPr lang="el-GR" dirty="0" smtClean="0"/>
              <a:t>ενίσχυση </a:t>
            </a:r>
            <a:r>
              <a:rPr lang="en-US" dirty="0" smtClean="0"/>
              <a:t>TERT</a:t>
            </a:r>
            <a:r>
              <a:rPr lang="el-GR" dirty="0" smtClean="0"/>
              <a:t> αύξηση δραστικότητας </a:t>
            </a:r>
            <a:r>
              <a:rPr lang="el-GR" dirty="0" err="1" smtClean="0"/>
              <a:t>τελομεράσης</a:t>
            </a:r>
            <a:r>
              <a:rPr lang="el-GR" dirty="0" smtClean="0"/>
              <a:t>( </a:t>
            </a:r>
            <a:r>
              <a:rPr lang="en-US" dirty="0" err="1" smtClean="0"/>
              <a:t>utDNA</a:t>
            </a:r>
            <a:r>
              <a:rPr lang="en-US" dirty="0" smtClean="0"/>
              <a:t> CAPP-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r>
              <a:rPr lang="el-GR" dirty="0" smtClean="0"/>
              <a:t>, </a:t>
            </a:r>
            <a:r>
              <a:rPr lang="en-US" dirty="0" err="1" smtClean="0"/>
              <a:t>UroMuTERT</a:t>
            </a:r>
            <a:r>
              <a:rPr lang="en-US" dirty="0" smtClean="0"/>
              <a:t>).</a:t>
            </a:r>
            <a:endParaRPr lang="el-GR" dirty="0" smtClean="0"/>
          </a:p>
          <a:p>
            <a:r>
              <a:rPr lang="el-GR" dirty="0" smtClean="0"/>
              <a:t>Μ</a:t>
            </a:r>
            <a:r>
              <a:rPr lang="en-US" dirty="0" smtClean="0"/>
              <a:t>icroRNA-205-5p, </a:t>
            </a:r>
            <a:r>
              <a:rPr lang="el-GR" dirty="0" smtClean="0"/>
              <a:t> Α</a:t>
            </a:r>
            <a:r>
              <a:rPr lang="en-US" dirty="0" smtClean="0"/>
              <a:t>URKA &amp; </a:t>
            </a:r>
            <a:r>
              <a:rPr lang="el-GR" dirty="0" smtClean="0"/>
              <a:t>επίπεδα </a:t>
            </a:r>
            <a:r>
              <a:rPr lang="el-GR" dirty="0" err="1" smtClean="0"/>
              <a:t>κυτταροκερατινών</a:t>
            </a:r>
            <a:r>
              <a:rPr lang="el-GR" dirty="0" smtClean="0"/>
              <a:t> 8 </a:t>
            </a:r>
            <a:r>
              <a:rPr lang="en-US" dirty="0" smtClean="0"/>
              <a:t>/</a:t>
            </a:r>
            <a:r>
              <a:rPr lang="el-GR" dirty="0" smtClean="0"/>
              <a:t> 18</a:t>
            </a:r>
            <a:r>
              <a:rPr lang="en-US" dirty="0" smtClean="0"/>
              <a:t> &amp; 17 (URO17)</a:t>
            </a:r>
            <a:r>
              <a:rPr lang="el-GR" dirty="0" smtClean="0"/>
              <a:t> για διάκριση  χαμηλόβαθμης κακοήθειας καρκινωμάτων.</a:t>
            </a:r>
          </a:p>
          <a:p>
            <a:r>
              <a:rPr lang="el-GR" dirty="0" smtClean="0"/>
              <a:t>Έλεγχος υποτροπής με μελέτη διαταραχών μεθυλίωσης των </a:t>
            </a:r>
            <a:r>
              <a:rPr lang="en-US" dirty="0" smtClean="0"/>
              <a:t>SOX-1, Li-MET &amp; IRAK3.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ΒΑΣΙΚΗ ΒΙΒΛΙΟΓΡΑΦΙΑ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836712"/>
            <a:ext cx="8686800" cy="6021288"/>
          </a:xfrm>
        </p:spPr>
        <p:txBody>
          <a:bodyPr>
            <a:normAutofit/>
          </a:bodyPr>
          <a:lstStyle/>
          <a:p>
            <a:r>
              <a:rPr lang="en-US" dirty="0"/>
              <a:t>Cancer Reports </a:t>
            </a:r>
            <a:r>
              <a:rPr lang="en-US" dirty="0" smtClean="0"/>
              <a:t>2021;4:e1313</a:t>
            </a:r>
            <a:endParaRPr lang="el-GR" dirty="0" smtClean="0"/>
          </a:p>
          <a:p>
            <a:r>
              <a:rPr lang="en-US" dirty="0" err="1"/>
              <a:t>PLoS</a:t>
            </a:r>
            <a:r>
              <a:rPr lang="en-US" dirty="0"/>
              <a:t> ONE </a:t>
            </a:r>
            <a:r>
              <a:rPr lang="el-GR" dirty="0" smtClean="0"/>
              <a:t>2019</a:t>
            </a:r>
            <a:r>
              <a:rPr lang="en-US" dirty="0" smtClean="0"/>
              <a:t>; 14(8</a:t>
            </a:r>
            <a:r>
              <a:rPr lang="en-US" dirty="0"/>
              <a:t>): </a:t>
            </a:r>
            <a:r>
              <a:rPr lang="en-US" dirty="0" smtClean="0"/>
              <a:t>e0221785</a:t>
            </a:r>
            <a:endParaRPr lang="el-GR" dirty="0" smtClean="0"/>
          </a:p>
          <a:p>
            <a:r>
              <a:rPr lang="el-GR" dirty="0" smtClean="0"/>
              <a:t>Ι</a:t>
            </a:r>
            <a:r>
              <a:rPr lang="en-US" dirty="0" err="1" smtClean="0"/>
              <a:t>nt</a:t>
            </a:r>
            <a:r>
              <a:rPr lang="en-US" dirty="0" smtClean="0"/>
              <a:t> J </a:t>
            </a:r>
            <a:r>
              <a:rPr lang="en-US" dirty="0" err="1" smtClean="0"/>
              <a:t>Clin</a:t>
            </a:r>
            <a:r>
              <a:rPr lang="en-US" dirty="0" smtClean="0"/>
              <a:t> Exp </a:t>
            </a:r>
            <a:r>
              <a:rPr lang="en-US" dirty="0" err="1" smtClean="0"/>
              <a:t>Pathol</a:t>
            </a:r>
            <a:r>
              <a:rPr lang="en-US" dirty="0" smtClean="0"/>
              <a:t> 2015;8 (1): 743-750</a:t>
            </a:r>
            <a:endParaRPr lang="el-GR" dirty="0" smtClean="0"/>
          </a:p>
          <a:p>
            <a:r>
              <a:rPr lang="el-GR" dirty="0" smtClean="0"/>
              <a:t>Ε</a:t>
            </a:r>
            <a:r>
              <a:rPr lang="en-US" dirty="0" err="1" smtClean="0"/>
              <a:t>xperimental</a:t>
            </a:r>
            <a:r>
              <a:rPr lang="en-US" dirty="0" smtClean="0"/>
              <a:t> and Therapeutic Medicine 2021;22:773</a:t>
            </a:r>
          </a:p>
          <a:p>
            <a:r>
              <a:rPr lang="en-US" dirty="0" smtClean="0"/>
              <a:t>BJUI 2021;2:7-8</a:t>
            </a:r>
          </a:p>
          <a:p>
            <a:r>
              <a:rPr lang="en-US" dirty="0" smtClean="0"/>
              <a:t>Urologic Oncology 2021; 39:41-51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J Mol </a:t>
            </a:r>
            <a:r>
              <a:rPr lang="en-US" dirty="0" err="1" smtClean="0"/>
              <a:t>Sci</a:t>
            </a:r>
            <a:r>
              <a:rPr lang="en-US" dirty="0" smtClean="0"/>
              <a:t> 2020; 21,9657</a:t>
            </a:r>
            <a:endParaRPr lang="el-GR" dirty="0" smtClean="0"/>
          </a:p>
          <a:p>
            <a:r>
              <a:rPr lang="en-US" dirty="0" smtClean="0"/>
              <a:t>Diagnostics 2020, 10, 39</a:t>
            </a:r>
          </a:p>
          <a:p>
            <a:r>
              <a:rPr lang="en-US" dirty="0" smtClean="0"/>
              <a:t>Clinical Genitourinary Pathology , Springer 2018.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401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στοιβάδες των επιθηλιακών κυττάρων του φυσιολογικού </a:t>
            </a:r>
            <a:r>
              <a:rPr lang="el-GR" dirty="0" err="1" smtClean="0"/>
              <a:t>ουροθηλίου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2000" dirty="0" err="1" smtClean="0"/>
              <a:t>Akhtar</a:t>
            </a:r>
            <a:r>
              <a:rPr lang="en-US" sz="2000" dirty="0" smtClean="0"/>
              <a:t> M </a:t>
            </a:r>
            <a:r>
              <a:rPr lang="el-GR" sz="2000" dirty="0" smtClean="0"/>
              <a:t>και συν.  </a:t>
            </a:r>
            <a:r>
              <a:rPr lang="en-US" sz="2000" dirty="0" smtClean="0"/>
              <a:t>Advances in Anatomic Pathology</a:t>
            </a:r>
            <a:r>
              <a:rPr lang="el-GR" sz="2000" dirty="0" smtClean="0"/>
              <a:t> </a:t>
            </a:r>
            <a:r>
              <a:rPr lang="en-US" sz="2000" dirty="0" smtClean="0"/>
              <a:t>26(5):313-319, September 2019.</a:t>
            </a:r>
            <a:br>
              <a:rPr lang="en-US" sz="2000" dirty="0" smtClean="0"/>
            </a:br>
            <a:endParaRPr lang="el-GR" sz="2000" dirty="0"/>
          </a:p>
        </p:txBody>
      </p:sp>
      <p:pic>
        <p:nvPicPr>
          <p:cNvPr id="1026" name="Picture 2" descr="C:\Users\User\Desktop\Original.00125480-201909000-00003.F2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109009" cy="18002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371703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Η  βασική στοιβάδα αποτελείται από  αρχέγονα κύτταρα του </a:t>
            </a:r>
            <a:r>
              <a:rPr lang="el-GR" sz="1600" dirty="0" err="1" smtClean="0"/>
              <a:t>ουροθηλίου</a:t>
            </a:r>
            <a:r>
              <a:rPr lang="el-GR" sz="1600" dirty="0" smtClean="0"/>
              <a:t> τα οποία καλύπτονται από μια στοιβάδα  </a:t>
            </a:r>
            <a:r>
              <a:rPr lang="el-GR" sz="1600" dirty="0" err="1" smtClean="0"/>
              <a:t>περιβασικών</a:t>
            </a:r>
            <a:r>
              <a:rPr lang="el-GR" sz="1600" dirty="0" smtClean="0"/>
              <a:t> κυττάρων. Ακολουθούν τα  ενδιάμεσα κύτταρα. Η πιο εσωτερική επιφάνεια του </a:t>
            </a:r>
            <a:r>
              <a:rPr lang="el-GR" sz="1600" dirty="0" err="1" smtClean="0"/>
              <a:t>ουροθηλίου</a:t>
            </a:r>
            <a:r>
              <a:rPr lang="el-GR" sz="1600" dirty="0" smtClean="0"/>
              <a:t>, που «βλέπει» στην κοιλότητα της ουροδόχου, καλύπτεται από μια πεπλατυσμένη στοιβάδα  κυττάρων, τα κύτταρα ομπρέλας - </a:t>
            </a:r>
            <a:r>
              <a:rPr lang="el-GR" sz="1600" dirty="0" err="1" smtClean="0"/>
              <a:t>ομπρελοειδή</a:t>
            </a:r>
            <a:r>
              <a:rPr lang="el-GR" sz="1600" dirty="0" smtClean="0"/>
              <a:t>. Στο φυσιολογικό </a:t>
            </a:r>
            <a:r>
              <a:rPr lang="el-GR" sz="1600" dirty="0" err="1" smtClean="0"/>
              <a:t>ουροθήλιο</a:t>
            </a:r>
            <a:r>
              <a:rPr lang="el-GR" sz="1600" dirty="0" smtClean="0"/>
              <a:t>, τα βασικά κύτταρα είναι </a:t>
            </a:r>
            <a:r>
              <a:rPr lang="el-GR" sz="1600" dirty="0" err="1" smtClean="0"/>
              <a:t>ανοσοθετικά</a:t>
            </a:r>
            <a:r>
              <a:rPr lang="el-GR" sz="1600" dirty="0" smtClean="0"/>
              <a:t> στους δείκτες  CK5/6, CK14 και CD44. Τα ενδιάμεσα κύτταρα εκδηλώνουν συνήθως </a:t>
            </a:r>
            <a:r>
              <a:rPr lang="el-GR" sz="1600" dirty="0" err="1" smtClean="0"/>
              <a:t>ανοσοϊστοθετικότητα</a:t>
            </a:r>
            <a:r>
              <a:rPr lang="el-GR" sz="1600" dirty="0" smtClean="0"/>
              <a:t> στον δείκτη  GATA-3, ενώ τα  </a:t>
            </a:r>
            <a:r>
              <a:rPr lang="el-GR" sz="1600" dirty="0" err="1" smtClean="0"/>
              <a:t>ομπρελοειδή</a:t>
            </a:r>
            <a:r>
              <a:rPr lang="el-GR" sz="1600" dirty="0" smtClean="0"/>
              <a:t>  στους δείκτες  CK20, GATA3 και  </a:t>
            </a:r>
            <a:r>
              <a:rPr lang="el-GR" sz="1600" dirty="0" err="1" smtClean="0"/>
              <a:t>ουροπλακίνη</a:t>
            </a:r>
            <a:r>
              <a:rPr lang="el-GR" sz="1600" dirty="0" smtClean="0"/>
              <a:t>. Ο </a:t>
            </a:r>
            <a:r>
              <a:rPr lang="el-GR" sz="1600" dirty="0" err="1" smtClean="0"/>
              <a:t>ανοσοφαινότυπος</a:t>
            </a:r>
            <a:r>
              <a:rPr lang="el-GR" sz="1600" dirty="0" smtClean="0"/>
              <a:t> των  </a:t>
            </a:r>
            <a:r>
              <a:rPr lang="el-GR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αυλικών</a:t>
            </a:r>
            <a:r>
              <a:rPr lang="el-GR" sz="1600" dirty="0" smtClean="0"/>
              <a:t> όγκων περιλαμβάνει δείκτες της διαφοροποιούμενης  στοιβάδας του </a:t>
            </a:r>
            <a:r>
              <a:rPr lang="el-GR" sz="1600" dirty="0" err="1" smtClean="0"/>
              <a:t>ουροθηλίου</a:t>
            </a:r>
            <a:r>
              <a:rPr lang="el-GR" sz="1600" dirty="0" smtClean="0"/>
              <a:t> , ενώ των προγνωστικά επιβαρυμένων </a:t>
            </a:r>
            <a:r>
              <a:rPr lang="el-GR" sz="1600" b="1" dirty="0" smtClean="0">
                <a:solidFill>
                  <a:srgbClr val="7030A0"/>
                </a:solidFill>
              </a:rPr>
              <a:t>βασικών</a:t>
            </a:r>
            <a:r>
              <a:rPr lang="el-GR" sz="1600" dirty="0" smtClean="0"/>
              <a:t> όγκων δείκτες των αδιαφοροποίητων βασικών κυττάρων. Οι ασθενείς με διηθητικούς </a:t>
            </a:r>
            <a:r>
              <a:rPr lang="el-GR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βασικούς</a:t>
            </a:r>
            <a:r>
              <a:rPr lang="el-GR" sz="1600" dirty="0" smtClean="0"/>
              <a:t> καρκίνους ανταποκρίνονται στην εισαγωγική χημειοθεραπεία, ενώ, αντίθετα, ορισμένοι ασθενείς με </a:t>
            </a:r>
            <a:r>
              <a:rPr lang="el-GR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αυλικούς</a:t>
            </a:r>
            <a:r>
              <a:rPr lang="el-GR" sz="1600" dirty="0" smtClean="0"/>
              <a:t> καρκίνους ανταποκρίνονται σε θεραπείες με αναστολείς σημείων ελέγχου του ανοσοποιητικού.  </a:t>
            </a:r>
            <a:r>
              <a:rPr lang="el-GR" sz="1100" dirty="0" smtClean="0"/>
              <a:t>(Σημειωτέον, παρεμπιπτόντως, ότι ο δείκτης </a:t>
            </a:r>
            <a:r>
              <a:rPr lang="en-US" sz="1100" dirty="0" smtClean="0"/>
              <a:t>GATA3 </a:t>
            </a:r>
            <a:r>
              <a:rPr lang="el-GR" sz="1100" dirty="0" smtClean="0"/>
              <a:t>εκφράζεται  σε πλήθος </a:t>
            </a:r>
            <a:r>
              <a:rPr lang="el-GR" sz="1100" dirty="0" err="1" smtClean="0"/>
              <a:t>καλοήθων</a:t>
            </a:r>
            <a:r>
              <a:rPr lang="el-GR" sz="1100" dirty="0" smtClean="0"/>
              <a:t> και κακοήθων ιστών, οπότε χρειάζεται μεγάλη επιφυλακτικότητα στην εκτίμησή του κατά τη διερεύνηση καρκινωμάτων αγνώστου πρωτοπαθούς εστίας.)</a:t>
            </a:r>
            <a:endParaRPr lang="en-US" sz="1100" dirty="0" smtClean="0"/>
          </a:p>
          <a:p>
            <a:pPr algn="just"/>
            <a:endParaRPr lang="en-US" b="1" dirty="0" smtClean="0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3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8725" y="1916113"/>
              <a:ext cx="2584450" cy="1074737"/>
            </p14:xfrm>
          </p:contentPart>
        </mc:Choice>
        <mc:Fallback>
          <p:pic>
            <p:nvPicPr>
              <p:cNvPr id="3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299365" y="1906752"/>
                <a:ext cx="2603170" cy="1093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3141663"/>
              <a:ext cx="1547813" cy="663575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867691" y="3132307"/>
                <a:ext cx="1566531" cy="682288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Μελάνι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92280" y="3068960"/>
            <a:ext cx="1232280" cy="216360"/>
          </a:xfrm>
          <a:prstGeom prst="rect">
            <a:avLst/>
          </a:prstGeom>
        </p:spPr>
      </p:pic>
      <p:pic>
        <p:nvPicPr>
          <p:cNvPr id="6" name="Μελάνι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16216" y="2492896"/>
            <a:ext cx="705240" cy="267120"/>
          </a:xfrm>
          <a:prstGeom prst="rect">
            <a:avLst/>
          </a:prstGeom>
        </p:spPr>
      </p:pic>
      <p:pic>
        <p:nvPicPr>
          <p:cNvPr id="7" name="Μελάνι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84368" y="1988840"/>
            <a:ext cx="825840" cy="228960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13">
            <p14:nvContentPartPr>
              <p14:cNvPr id="8" name="Μελάνι 7"/>
              <p14:cNvContentPartPr/>
              <p14:nvPr/>
            </p14:nvContentPartPr>
            <p14:xfrm>
              <a:off x="393840" y="6534000"/>
              <a:ext cx="360" cy="360"/>
            </p14:xfrm>
          </p:contentPart>
        </mc:Choice>
        <mc:Fallback>
          <p:pic>
            <p:nvPicPr>
              <p:cNvPr id="8" name="Μελάνι 7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84480" y="6524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3111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76470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Ο </a:t>
            </a:r>
            <a:r>
              <a:rPr lang="el-GR" sz="3200" dirty="0" err="1" smtClean="0"/>
              <a:t>συνδέτης</a:t>
            </a:r>
            <a:r>
              <a:rPr lang="el-GR" sz="3200" dirty="0" smtClean="0"/>
              <a:t> 1 προγραμματισμένου θανάτου (</a:t>
            </a:r>
            <a:r>
              <a:rPr lang="en-US" sz="3200" dirty="0" smtClean="0"/>
              <a:t>PDL1)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2400" dirty="0" smtClean="0"/>
              <a:t>Πρόκειται για ρυθμιστική </a:t>
            </a:r>
            <a:r>
              <a:rPr lang="el-GR" sz="2400" dirty="0" err="1" smtClean="0"/>
              <a:t>πρωτεϊνη</a:t>
            </a:r>
            <a:r>
              <a:rPr lang="el-GR" sz="2400" dirty="0" smtClean="0"/>
              <a:t> </a:t>
            </a:r>
            <a:r>
              <a:rPr lang="el-GR" sz="2400" dirty="0" err="1" smtClean="0"/>
              <a:t>ανοσιακού</a:t>
            </a:r>
            <a:r>
              <a:rPr lang="el-GR" sz="2400" dirty="0" smtClean="0"/>
              <a:t> σημείου ελέγχου</a:t>
            </a:r>
            <a:r>
              <a:rPr lang="en-US" sz="2400" dirty="0" smtClean="0"/>
              <a:t> </a:t>
            </a:r>
            <a:r>
              <a:rPr lang="el-GR" sz="2400" dirty="0" smtClean="0"/>
              <a:t>δρώσα ως </a:t>
            </a:r>
            <a:r>
              <a:rPr lang="el-GR" sz="2400" dirty="0" err="1" smtClean="0"/>
              <a:t>συνανασταλτικός</a:t>
            </a:r>
            <a:r>
              <a:rPr lang="el-GR" sz="2400" dirty="0" smtClean="0"/>
              <a:t> παράγων, </a:t>
            </a:r>
            <a:r>
              <a:rPr lang="el-GR" sz="2400" dirty="0" err="1" smtClean="0"/>
              <a:t>προσδενόμενη</a:t>
            </a:r>
            <a:r>
              <a:rPr lang="el-GR" sz="2400" dirty="0" smtClean="0"/>
              <a:t> στους υποδοχείς 1 προγραμματισμένου κυτταρικού θανάτου (</a:t>
            </a:r>
            <a:r>
              <a:rPr lang="en-US" sz="2400" dirty="0" smtClean="0"/>
              <a:t>PD1) </a:t>
            </a:r>
            <a:r>
              <a:rPr lang="el-GR" sz="2400" dirty="0" smtClean="0"/>
              <a:t>και Β7-1, στην επιφάνεια ενεργοποιημένων Τ-κυττάρων. Η έκφραση του </a:t>
            </a:r>
            <a:r>
              <a:rPr lang="en-US" sz="2400" dirty="0" smtClean="0"/>
              <a:t>PDL1 </a:t>
            </a:r>
            <a:r>
              <a:rPr lang="el-GR" sz="2400" dirty="0" smtClean="0"/>
              <a:t>στον καρκίνο συνιστά προσαρμοστικό μηχανισμό </a:t>
            </a:r>
            <a:r>
              <a:rPr lang="el-GR" sz="2400" dirty="0" err="1" smtClean="0"/>
              <a:t>ανοσοαντίστασης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ανοσοδιαφυγής</a:t>
            </a:r>
            <a:r>
              <a:rPr lang="el-GR" sz="2400" dirty="0" smtClean="0"/>
              <a:t> αναφορικά με την αντικαρκινική απόκριση τη ρυθμιζόμενη από τα Τ κύτταρα.</a:t>
            </a:r>
          </a:p>
          <a:p>
            <a:pPr algn="just"/>
            <a:endParaRPr lang="el-GR" sz="2400" dirty="0" smtClean="0"/>
          </a:p>
          <a:p>
            <a:pPr algn="just"/>
            <a:r>
              <a:rPr lang="en-US" sz="2400" dirty="0" smtClean="0"/>
              <a:t>O </a:t>
            </a:r>
            <a:r>
              <a:rPr lang="el-GR" sz="2400" dirty="0" smtClean="0"/>
              <a:t>επιλεκτικός αποκλεισμός του άξονα </a:t>
            </a:r>
            <a:r>
              <a:rPr lang="en-US" sz="2400" dirty="0" smtClean="0"/>
              <a:t>PD1/PDL1 </a:t>
            </a:r>
            <a:r>
              <a:rPr lang="el-GR" sz="2400" dirty="0" smtClean="0"/>
              <a:t>αξιοποιείται θεραπευτικά, καθώς εμποδίζει την αναστολή των Τ κυττάρων και </a:t>
            </a:r>
            <a:r>
              <a:rPr lang="el-GR" sz="2400" dirty="0" err="1" smtClean="0"/>
              <a:t>επαναδραστηριοποιεί</a:t>
            </a:r>
            <a:r>
              <a:rPr lang="el-GR" sz="2400" dirty="0" smtClean="0"/>
              <a:t> τη ρυθμιζόμενη από τα Τ κύτταρα τοξικότητα  ενάντια στα καρκινικά κύτταρα.</a:t>
            </a:r>
          </a:p>
          <a:p>
            <a:pPr algn="just"/>
            <a:endParaRPr lang="el-GR" sz="2400" dirty="0" smtClean="0"/>
          </a:p>
          <a:p>
            <a:pPr algn="just"/>
            <a:r>
              <a:rPr lang="en-US" sz="2400" dirty="0" smtClean="0"/>
              <a:t>O PDL1 </a:t>
            </a:r>
            <a:r>
              <a:rPr lang="el-GR" sz="2400" dirty="0" smtClean="0"/>
              <a:t>αξιολογείται συνοδευτικά με τη χορήγηση του ανθρωποποιημένου </a:t>
            </a:r>
            <a:r>
              <a:rPr lang="el-GR" sz="2400" dirty="0" err="1" smtClean="0"/>
              <a:t>μονοκλωνικού</a:t>
            </a:r>
            <a:r>
              <a:rPr lang="el-GR" sz="2400" dirty="0" smtClean="0"/>
              <a:t> αντισώματος </a:t>
            </a:r>
            <a:r>
              <a:rPr lang="el-GR" sz="2400" dirty="0" err="1"/>
              <a:t>πεμπρολιζουμάμπη</a:t>
            </a:r>
            <a:r>
              <a:rPr lang="el-GR" sz="2400" dirty="0"/>
              <a:t> </a:t>
            </a:r>
            <a:r>
              <a:rPr lang="el-GR" sz="2400" dirty="0" smtClean="0"/>
              <a:t>(</a:t>
            </a:r>
            <a:r>
              <a:rPr lang="en-US" sz="2400" dirty="0" err="1" smtClean="0"/>
              <a:t>pembrolizumab</a:t>
            </a:r>
            <a:r>
              <a:rPr lang="el-GR" sz="2400" dirty="0" smtClean="0"/>
              <a:t>)</a:t>
            </a:r>
            <a:r>
              <a:rPr lang="en-US" sz="2400" dirty="0" smtClean="0"/>
              <a:t>, </a:t>
            </a:r>
            <a:r>
              <a:rPr lang="el-GR" sz="2400" dirty="0" smtClean="0"/>
              <a:t>το οποίο</a:t>
            </a:r>
            <a:r>
              <a:rPr lang="en-US" sz="2400" dirty="0" smtClean="0"/>
              <a:t> </a:t>
            </a:r>
            <a:r>
              <a:rPr lang="el-GR" sz="2400" dirty="0" smtClean="0"/>
              <a:t>αναστέλλει τον </a:t>
            </a:r>
            <a:r>
              <a:rPr lang="en-US" sz="2400" dirty="0" smtClean="0"/>
              <a:t>PD1</a:t>
            </a:r>
            <a:r>
              <a:rPr lang="el-GR" sz="2400" dirty="0" smtClean="0"/>
              <a:t> και χορηγείται σε ασθενείς με τοπικά προχωρημένο ή μεταστατικό </a:t>
            </a:r>
            <a:r>
              <a:rPr lang="el-GR" sz="2400" dirty="0" err="1" smtClean="0"/>
              <a:t>ουροθηλιακό</a:t>
            </a:r>
            <a:r>
              <a:rPr lang="el-GR" sz="2400" dirty="0" smtClean="0"/>
              <a:t> καρκίνωμα, </a:t>
            </a:r>
            <a:r>
              <a:rPr lang="en-US" sz="2400" dirty="0" smtClean="0"/>
              <a:t> </a:t>
            </a:r>
            <a:r>
              <a:rPr lang="el-GR" sz="2400" dirty="0" smtClean="0"/>
              <a:t>ακατάλληλους  για τη συνήθη χημειοθεραπεία περιλαμβάνουσα </a:t>
            </a:r>
            <a:r>
              <a:rPr lang="en-US" sz="2400" dirty="0" smtClean="0"/>
              <a:t> </a:t>
            </a:r>
            <a:r>
              <a:rPr lang="el-GR" sz="2400" dirty="0" err="1" smtClean="0"/>
              <a:t>σισπλατίνη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25995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3068638"/>
            <a:ext cx="9144000" cy="378936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l-GR" sz="2000" dirty="0" smtClean="0"/>
              <a:t>   </a:t>
            </a:r>
            <a:r>
              <a:rPr lang="el-GR" sz="1800" dirty="0" smtClean="0"/>
              <a:t>ΑΝΟΣΟΪΣΤΟΧΗΜΙΚΗ ΑΝΑΖΗΤΗΣΗ ΤΟΥ </a:t>
            </a:r>
            <a:r>
              <a:rPr lang="en-US" sz="1800" dirty="0" smtClean="0"/>
              <a:t>PD-L1 </a:t>
            </a:r>
            <a:r>
              <a:rPr lang="el-GR" sz="1800" dirty="0" smtClean="0"/>
              <a:t>ΩΣ 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ΠΡΟΒΛΕΠΤΙΚΟΥ </a:t>
            </a:r>
            <a:r>
              <a:rPr lang="el-GR" sz="1800" dirty="0" smtClean="0"/>
              <a:t>ΔΕΙΚΤΗ ΑΝΤΑΠΟΚΡΙΣΗΣ </a:t>
            </a:r>
          </a:p>
          <a:p>
            <a:pPr algn="ctr">
              <a:buFontTx/>
              <a:buNone/>
              <a:defRPr/>
            </a:pPr>
            <a:r>
              <a:rPr lang="el-GR" sz="1800" dirty="0" smtClean="0"/>
              <a:t>ΣΤΗΝ 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ΑΝΟΣΟΘΕΡΑΠΕΙΑ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800" dirty="0" smtClean="0"/>
              <a:t>ΤΟΥ  ΜΕΤΑΣΤΑΤΙΚΟΥ  ΚΑΡΚΙΝΟΥ</a:t>
            </a:r>
            <a:r>
              <a:rPr lang="en-US" sz="1800" dirty="0" smtClean="0"/>
              <a:t> </a:t>
            </a:r>
            <a:r>
              <a:rPr lang="el-GR" sz="1800" dirty="0" smtClean="0"/>
              <a:t> ΓΕΝΙΚΑ</a:t>
            </a:r>
          </a:p>
          <a:p>
            <a:pPr algn="just">
              <a:defRPr/>
            </a:pPr>
            <a:r>
              <a:rPr lang="el-GR" sz="1800" dirty="0" smtClean="0"/>
              <a:t>Κατά τη δραστική φάση των ενεργοποιημένων Τ-κυττάρων, αυτά μεταναστεύουν στον όγκο, όπου ο υποδοχέας τους (TCR) αναγνωρίζει καρκινικά αντιγόνα σε συνδυασμό με μόρια του Μείζονος Συμπλέγματος Ιστοσυμβατότητας. Η πεμπρολιζουμάμπη (pembrolizumab) και η νιβολουμάμπη (nivolumab) αναστέλλουν το σημείο ελέγχου PD1 και την αλληλεπίδρασή του με τον κατασταλτικό ρυθμιστή PDL1, που εκφράζεται από τα καρκινικά κύτταρα. Η αβελουμάμπη (avelumab), η ατεζολιζουμάμπη (atezolimumab) και η δουρβαλουμάμπη (durvalumab) δεσμεύουν τον </a:t>
            </a:r>
            <a:r>
              <a:rPr lang="el-GR" sz="1800" dirty="0" err="1" smtClean="0"/>
              <a:t>συνδέτη</a:t>
            </a:r>
            <a:r>
              <a:rPr lang="el-GR" sz="1800" dirty="0" smtClean="0"/>
              <a:t> PDL1 και αναστέλλουν την πρόσδεσή του στην PD1 (πρωτεϊνη του προγραμματισμένου κυτταρικού θανάτου-1). </a:t>
            </a:r>
          </a:p>
          <a:p>
            <a:pPr algn="just">
              <a:defRPr/>
            </a:pPr>
            <a:r>
              <a:rPr lang="el-GR" sz="1800" dirty="0" smtClean="0"/>
              <a:t>Ως θετικό αποτέλεσμα, τα </a:t>
            </a:r>
            <a:r>
              <a:rPr lang="el-GR" sz="1800" b="1" dirty="0" smtClean="0"/>
              <a:t>Τ-κύτταρα αποφεύγουν την επαγόμενη από τον όγκο, καταστολή τους</a:t>
            </a:r>
            <a:r>
              <a:rPr lang="el-GR" sz="1800" dirty="0" smtClean="0"/>
              <a:t>. </a:t>
            </a:r>
          </a:p>
        </p:txBody>
      </p:sp>
      <p:pic>
        <p:nvPicPr>
          <p:cNvPr id="23555" name="Picture 2" descr="C:\Users\αγαπουλακι\Desktop\Checkpoint-molecules-named-P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4500563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C:\Users\αγαπουλακι\Desktop\PD-L1-immunohistochemical-staining-representative-image-of-PD-L1-immunohisto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14313"/>
            <a:ext cx="3813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92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29614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ΑΝΟΣΟΪΣΤΟΧΗΜΙΚΗ ΑΝΑΖΗΤΗΣΗ ΤΟΥ </a:t>
            </a:r>
            <a:r>
              <a:rPr lang="en-US" sz="3200" b="1" dirty="0" smtClean="0"/>
              <a:t>PDL1</a:t>
            </a:r>
            <a:r>
              <a:rPr lang="en-US" sz="3200" dirty="0" smtClean="0"/>
              <a:t>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ΣΤΟΝ </a:t>
            </a:r>
            <a:r>
              <a:rPr lang="el-GR" sz="3200" b="1" dirty="0" smtClean="0"/>
              <a:t>ΟΥΡΟΘΗΛΙΑΚΟ</a:t>
            </a:r>
            <a:r>
              <a:rPr lang="el-GR" sz="3200" dirty="0" smtClean="0"/>
              <a:t> ΚΑΡΚΙΝΟ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97666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l-GR" dirty="0" smtClean="0"/>
              <a:t>Χρησιμοποιείται ο κλώνος </a:t>
            </a:r>
            <a:r>
              <a:rPr lang="en-US" dirty="0" smtClean="0"/>
              <a:t>22C3 </a:t>
            </a:r>
            <a:r>
              <a:rPr lang="el-GR" dirty="0" smtClean="0"/>
              <a:t>σε πρόσφατες (όχι πέραν των 6 μηνών) τομές παραφίνης ιστών μονιμοποιημένων για 12-72 ώρες (όχι &lt; 3 ώρες) και μη </a:t>
            </a:r>
            <a:r>
              <a:rPr lang="el-GR" dirty="0" err="1" smtClean="0"/>
              <a:t>αφαλατωμένων</a:t>
            </a:r>
            <a:r>
              <a:rPr lang="el-GR" dirty="0" smtClean="0"/>
              <a:t>. Ως θετικός μάρτυρας, καλοήθης ιστός αμυγδαλής.</a:t>
            </a:r>
            <a:r>
              <a:rPr lang="el-GR" dirty="0"/>
              <a:t> </a:t>
            </a:r>
            <a:r>
              <a:rPr lang="el-GR" dirty="0" smtClean="0"/>
              <a:t>Χρειάζεται η εκτίμηση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τουλάχιστον 100 βιώσιμων καρκινικών κυττάρων</a:t>
            </a:r>
            <a:r>
              <a:rPr lang="el-GR" dirty="0" smtClean="0"/>
              <a:t>, ενώ  η μελέτη σε νεκρωτικές περιοχές πρέπει να </a:t>
            </a:r>
            <a:r>
              <a:rPr lang="el-GR" i="1" dirty="0" smtClean="0"/>
              <a:t>αποφεύγεται</a:t>
            </a:r>
            <a:r>
              <a:rPr lang="el-GR" dirty="0" smtClean="0"/>
              <a:t>.</a:t>
            </a:r>
            <a:endParaRPr lang="en-US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Στα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καρκινικά κύτταρα </a:t>
            </a:r>
            <a:r>
              <a:rPr lang="el-GR" dirty="0" smtClean="0"/>
              <a:t>αξιολογείται </a:t>
            </a:r>
            <a:r>
              <a:rPr lang="el-GR" i="1" dirty="0" smtClean="0"/>
              <a:t>μόνο</a:t>
            </a:r>
            <a:r>
              <a:rPr lang="el-GR" dirty="0" smtClean="0"/>
              <a:t> η </a:t>
            </a:r>
            <a:r>
              <a:rPr lang="el-GR" dirty="0" err="1" smtClean="0"/>
              <a:t>μεμβρανική</a:t>
            </a:r>
            <a:r>
              <a:rPr lang="el-GR" dirty="0" smtClean="0"/>
              <a:t> χρώση, μερική ή πλήρης. Στα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λεμφοκύτταρα</a:t>
            </a:r>
            <a:r>
              <a:rPr lang="el-GR" dirty="0" smtClean="0"/>
              <a:t> και στα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μακροφάγα</a:t>
            </a:r>
            <a:r>
              <a:rPr lang="el-GR" dirty="0" smtClean="0"/>
              <a:t> αξιολογείται </a:t>
            </a:r>
            <a:r>
              <a:rPr lang="el-GR" i="1" dirty="0" smtClean="0"/>
              <a:t>και</a:t>
            </a:r>
            <a:r>
              <a:rPr lang="el-GR" dirty="0" smtClean="0"/>
              <a:t> η πιθανή </a:t>
            </a:r>
            <a:r>
              <a:rPr lang="el-GR" dirty="0" err="1" smtClean="0"/>
              <a:t>κυτταροπλασματική</a:t>
            </a:r>
            <a:r>
              <a:rPr lang="el-GR" dirty="0" smtClean="0"/>
              <a:t> χρώση. Άλλα φλεγμονώδη κύτταρα (ουδετερόφιλα, </a:t>
            </a:r>
            <a:r>
              <a:rPr lang="el-GR" dirty="0" err="1" smtClean="0"/>
              <a:t>ηωσινόφιλα</a:t>
            </a:r>
            <a:r>
              <a:rPr lang="el-GR" dirty="0" smtClean="0"/>
              <a:t>, πλασματοκύτταρα)  δεν λαμβάνονται υπόψη.</a:t>
            </a:r>
            <a:endParaRPr lang="en-US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Το συνδυαστικό αποτέλεσμα </a:t>
            </a:r>
            <a:r>
              <a:rPr lang="en-US" b="1" dirty="0" smtClean="0"/>
              <a:t>CPS</a:t>
            </a:r>
            <a:r>
              <a:rPr lang="en-US" dirty="0" smtClean="0"/>
              <a:t> </a:t>
            </a:r>
            <a:r>
              <a:rPr lang="el-GR" dirty="0" smtClean="0"/>
              <a:t>αξιολογείται ως </a:t>
            </a:r>
            <a:r>
              <a:rPr lang="el-GR" b="1" dirty="0" smtClean="0"/>
              <a:t>θετικό</a:t>
            </a:r>
            <a:r>
              <a:rPr lang="el-GR" dirty="0" smtClean="0"/>
              <a:t> όταν μετράται </a:t>
            </a:r>
            <a:r>
              <a:rPr lang="el-GR" b="1" dirty="0" smtClean="0"/>
              <a:t>≥ 10%</a:t>
            </a:r>
            <a:r>
              <a:rPr lang="el-GR" dirty="0" smtClean="0"/>
              <a:t> ( περί το 30,5% των περιπτώσεων).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l-GR" dirty="0" smtClean="0"/>
              <a:t>Ο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αριθμητής</a:t>
            </a:r>
            <a:r>
              <a:rPr lang="el-GR" dirty="0" smtClean="0"/>
              <a:t> του κλάσματος συμπεριλαμβάνει όλα τα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ανοσοθετικά</a:t>
            </a:r>
            <a:r>
              <a:rPr lang="el-GR" dirty="0" smtClean="0"/>
              <a:t>  </a:t>
            </a:r>
            <a:r>
              <a:rPr lang="el-GR" b="1" dirty="0" smtClean="0"/>
              <a:t>βιώσιμα</a:t>
            </a:r>
            <a:r>
              <a:rPr lang="el-GR" dirty="0" smtClean="0"/>
              <a:t>  καρκινικά κύτταρα ( υψηλόβαθμης κακοήθειας σε θηλές, καρκινώματος </a:t>
            </a:r>
            <a:r>
              <a:rPr lang="en-US" dirty="0" smtClean="0"/>
              <a:t>in situ, </a:t>
            </a:r>
            <a:r>
              <a:rPr lang="el-GR" dirty="0" smtClean="0"/>
              <a:t>εντός του χορίου, διηθητικά του </a:t>
            </a:r>
            <a:r>
              <a:rPr lang="el-GR" dirty="0" err="1" smtClean="0"/>
              <a:t>εξωστήρα</a:t>
            </a:r>
            <a:r>
              <a:rPr lang="el-GR" dirty="0" smtClean="0"/>
              <a:t> μυός ή του ορογόνου, μεταστατικά ) </a:t>
            </a:r>
            <a:r>
              <a:rPr lang="el-GR" b="1" dirty="0" smtClean="0"/>
              <a:t>και</a:t>
            </a:r>
            <a:r>
              <a:rPr lang="el-GR" dirty="0" smtClean="0"/>
              <a:t> τα μονοπύρηνα </a:t>
            </a:r>
            <a:r>
              <a:rPr lang="el-GR" dirty="0" err="1" smtClean="0"/>
              <a:t>ανοσιακά</a:t>
            </a:r>
            <a:r>
              <a:rPr lang="el-GR" dirty="0" smtClean="0"/>
              <a:t> κύτταρα που απευθείας σχετίζονται με την απόκριση ενάντια στον καρκίνο ήτοι εντός των </a:t>
            </a:r>
            <a:r>
              <a:rPr lang="el-GR" dirty="0" err="1" smtClean="0"/>
              <a:t>νεοπλασματικών</a:t>
            </a:r>
            <a:r>
              <a:rPr lang="el-GR" dirty="0" smtClean="0"/>
              <a:t> φωλεών και του παρακείμενου υποστηρικτικού υποστρώματος εντός του ίδιου με τον καρκινικό ιστό, οπτικού πεδίου 20</a:t>
            </a:r>
            <a:r>
              <a:rPr lang="en-US" dirty="0" smtClean="0"/>
              <a:t>x</a:t>
            </a:r>
            <a:r>
              <a:rPr lang="el-GR" dirty="0" smtClean="0"/>
              <a:t>. Ο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παρονομαστής </a:t>
            </a:r>
            <a:r>
              <a:rPr lang="el-GR" dirty="0" smtClean="0"/>
              <a:t>περιλαμβάνει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σύνολο </a:t>
            </a:r>
            <a:r>
              <a:rPr lang="el-GR" dirty="0" smtClean="0"/>
              <a:t>των </a:t>
            </a:r>
            <a:r>
              <a:rPr lang="el-GR" b="1" dirty="0" smtClean="0"/>
              <a:t>βιώσιμων</a:t>
            </a:r>
            <a:r>
              <a:rPr lang="el-GR" dirty="0" smtClean="0"/>
              <a:t> καρκινικών κυττάρων. Το αποτέλεσμα της διαίρεσης του αριθμητή με τον παρονομαστή πολλαπλασιάζεται </a:t>
            </a:r>
            <a:r>
              <a:rPr lang="en-US" dirty="0" smtClean="0"/>
              <a:t> </a:t>
            </a:r>
            <a:r>
              <a:rPr lang="el-GR" dirty="0" smtClean="0"/>
              <a:t>επί 100.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470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2430"/>
          </a:xfrm>
        </p:spPr>
        <p:txBody>
          <a:bodyPr>
            <a:noAutofit/>
          </a:bodyPr>
          <a:lstStyle/>
          <a:p>
            <a:r>
              <a:rPr lang="el-GR" sz="1800" dirty="0" smtClean="0"/>
              <a:t>Διηθητικό </a:t>
            </a:r>
            <a:r>
              <a:rPr lang="el-GR" sz="1800" dirty="0" err="1" smtClean="0"/>
              <a:t>ουροθηλιακό</a:t>
            </a:r>
            <a:r>
              <a:rPr lang="el-GR" sz="1800" dirty="0" smtClean="0"/>
              <a:t> καρκίνωμα ουροδόχου κύστης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με </a:t>
            </a:r>
            <a:r>
              <a:rPr lang="el-GR" sz="1800" dirty="0" err="1" smtClean="0"/>
              <a:t>σαρκωματοειδή</a:t>
            </a:r>
            <a:r>
              <a:rPr lang="el-GR" sz="1800" dirty="0" smtClean="0"/>
              <a:t> (</a:t>
            </a:r>
            <a:r>
              <a:rPr lang="el-GR" sz="1800" dirty="0" err="1" smtClean="0"/>
              <a:t>απο)διαφοροποίηση</a:t>
            </a:r>
            <a:r>
              <a:rPr lang="el-GR" sz="1800" dirty="0" smtClean="0"/>
              <a:t>.</a:t>
            </a:r>
            <a:br>
              <a:rPr lang="el-GR" sz="1800" dirty="0" smtClean="0"/>
            </a:br>
            <a:r>
              <a:rPr lang="el-GR" sz="1600" dirty="0" err="1" smtClean="0"/>
              <a:t>Ανοσοϊστοθετικότητα</a:t>
            </a:r>
            <a:r>
              <a:rPr lang="en-US" sz="1600" dirty="0"/>
              <a:t>/</a:t>
            </a:r>
            <a:r>
              <a:rPr lang="el-GR" sz="1600" dirty="0" smtClean="0"/>
              <a:t>έκφραση </a:t>
            </a:r>
            <a:r>
              <a:rPr lang="en-US" sz="1600" dirty="0" smtClean="0"/>
              <a:t>PDL1 </a:t>
            </a:r>
            <a:r>
              <a:rPr lang="en-US" sz="1600" dirty="0"/>
              <a:t>(22C3</a:t>
            </a:r>
            <a:r>
              <a:rPr lang="en-US" sz="1600" dirty="0" smtClean="0"/>
              <a:t>) </a:t>
            </a:r>
            <a:r>
              <a:rPr lang="el-GR" sz="1600" dirty="0" smtClean="0"/>
              <a:t>[συνδυαστικό </a:t>
            </a:r>
            <a:r>
              <a:rPr lang="el-GR" sz="1600" b="1" dirty="0" smtClean="0"/>
              <a:t>θετικό</a:t>
            </a:r>
            <a:r>
              <a:rPr lang="el-GR" sz="1600" dirty="0" smtClean="0"/>
              <a:t> αποτέλεσμα</a:t>
            </a:r>
            <a:r>
              <a:rPr lang="en-US" sz="1600" dirty="0" smtClean="0"/>
              <a:t> </a:t>
            </a:r>
            <a:r>
              <a:rPr lang="el-GR" sz="1600" dirty="0" smtClean="0"/>
              <a:t>(</a:t>
            </a:r>
            <a:r>
              <a:rPr lang="en-US" sz="1600" dirty="0" smtClean="0"/>
              <a:t>CPS=15)</a:t>
            </a:r>
            <a:r>
              <a:rPr lang="el-GR" sz="1600" dirty="0" smtClean="0"/>
              <a:t>, ομάδα ≥ 10 ].</a:t>
            </a:r>
            <a:endParaRPr lang="el-GR" sz="1600" dirty="0"/>
          </a:p>
        </p:txBody>
      </p:sp>
      <p:pic>
        <p:nvPicPr>
          <p:cNvPr id="1026" name="Picture 2" descr="C:\Users\Νεφέλη\Desktop\stainsPDL1tozbikian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36633" y="1718577"/>
            <a:ext cx="5682913" cy="4250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Νεφέλη\Desktop\stainsPDL1tozbikian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00234" y="1718214"/>
            <a:ext cx="5680039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37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36512" y="0"/>
            <a:ext cx="9180512" cy="674136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l-GR" dirty="0" smtClean="0"/>
              <a:t>Ο </a:t>
            </a:r>
            <a:r>
              <a:rPr lang="el-GR" b="1" dirty="0" err="1" smtClean="0"/>
              <a:t>μυοδιηθητικός</a:t>
            </a:r>
            <a:r>
              <a:rPr lang="el-GR" dirty="0" smtClean="0"/>
              <a:t> </a:t>
            </a:r>
            <a:r>
              <a:rPr lang="el-GR" dirty="0" err="1" smtClean="0"/>
              <a:t>ουροθηλιακός</a:t>
            </a:r>
            <a:r>
              <a:rPr lang="el-GR" dirty="0" smtClean="0"/>
              <a:t> καρκίνος της ουροδόχου αντιμετωπίζεται με ριζική κυστεκτομή και </a:t>
            </a:r>
            <a:r>
              <a:rPr lang="el-GR" dirty="0" err="1" smtClean="0"/>
              <a:t>περιεγχειρητική</a:t>
            </a:r>
            <a:r>
              <a:rPr lang="el-GR" dirty="0" smtClean="0"/>
              <a:t> χημειοθεραπεία με βάση τη </a:t>
            </a:r>
            <a:r>
              <a:rPr lang="el-GR" dirty="0" err="1" smtClean="0"/>
              <a:t>σισπλατίνη</a:t>
            </a:r>
            <a:r>
              <a:rPr lang="el-GR" dirty="0" smtClean="0"/>
              <a:t>, αντίσταση στην οποία, επιφέρει η μετάλλαξη στο γονίδιο </a:t>
            </a:r>
            <a:r>
              <a:rPr lang="en-US" dirty="0" smtClean="0"/>
              <a:t>TP53.</a:t>
            </a:r>
            <a:endParaRPr lang="el-GR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O </a:t>
            </a:r>
            <a:r>
              <a:rPr lang="el-GR" dirty="0" smtClean="0"/>
              <a:t>πυρηνικός δείκτης </a:t>
            </a:r>
            <a:r>
              <a:rPr lang="en-US" dirty="0" smtClean="0"/>
              <a:t>GATA3 </a:t>
            </a:r>
            <a:r>
              <a:rPr lang="el-GR" dirty="0" smtClean="0"/>
              <a:t>ανιχνεύει τη δακτυλιοειδή αγκύλη πεπτιδίων, με </a:t>
            </a:r>
            <a:r>
              <a:rPr lang="el-GR" dirty="0" err="1" smtClean="0"/>
              <a:t>προσδενόμενο</a:t>
            </a:r>
            <a:r>
              <a:rPr lang="el-GR" dirty="0" smtClean="0"/>
              <a:t> ιόν ψευδαργύρου στο ένα άκρο της, της </a:t>
            </a:r>
            <a:r>
              <a:rPr lang="el-GR" dirty="0" err="1" smtClean="0"/>
              <a:t>πρωτεϊνης</a:t>
            </a:r>
            <a:r>
              <a:rPr lang="el-GR" dirty="0" smtClean="0"/>
              <a:t> του μεταγραφικού παράγοντα του γονιδίου </a:t>
            </a:r>
            <a:r>
              <a:rPr lang="en-US" dirty="0" smtClean="0"/>
              <a:t>GATA3</a:t>
            </a:r>
            <a:r>
              <a:rPr lang="el-GR" dirty="0" smtClean="0"/>
              <a:t> και ευθύνεται για τη διαφοροποίηση και την αναστολή της ανάπτυξης και εξέλιξης (μετανάστευσης και διήθησης)  του καρκίνου της ουροδόχου</a:t>
            </a:r>
            <a:r>
              <a:rPr lang="en-US" dirty="0" smtClean="0"/>
              <a:t>. </a:t>
            </a:r>
            <a:endParaRPr lang="el-GR" dirty="0" smtClean="0"/>
          </a:p>
          <a:p>
            <a:pPr algn="just"/>
            <a:r>
              <a:rPr lang="en-US" dirty="0" smtClean="0"/>
              <a:t>O</a:t>
            </a:r>
            <a:r>
              <a:rPr lang="el-GR" dirty="0" smtClean="0"/>
              <a:t>ι </a:t>
            </a:r>
            <a:r>
              <a:rPr lang="el-GR" dirty="0" err="1" smtClean="0"/>
              <a:t>κυτταροκερατίνες</a:t>
            </a:r>
            <a:r>
              <a:rPr lang="el-GR" dirty="0" smtClean="0"/>
              <a:t> (</a:t>
            </a:r>
            <a:r>
              <a:rPr lang="en-US" dirty="0" smtClean="0"/>
              <a:t>CK) </a:t>
            </a:r>
            <a:r>
              <a:rPr lang="el-GR" dirty="0" smtClean="0"/>
              <a:t>5/6 &amp; 14 αποτελούν συστατικά του </a:t>
            </a:r>
            <a:r>
              <a:rPr lang="el-GR" dirty="0" err="1" smtClean="0"/>
              <a:t>κυτταροσκελετού</a:t>
            </a:r>
            <a:r>
              <a:rPr lang="el-GR" dirty="0" smtClean="0"/>
              <a:t> των </a:t>
            </a:r>
            <a:r>
              <a:rPr lang="el-GR" dirty="0" err="1" smtClean="0"/>
              <a:t>περιπυρηνικών</a:t>
            </a:r>
            <a:r>
              <a:rPr lang="el-GR" dirty="0" smtClean="0"/>
              <a:t> διαμέσων ινιδίων του κυτταροπλάσματος και, αναφορικά με τον καρκίνο, συνιστούν </a:t>
            </a:r>
            <a:r>
              <a:rPr lang="el-GR" dirty="0" err="1" smtClean="0"/>
              <a:t>βιοδείκτες</a:t>
            </a:r>
            <a:r>
              <a:rPr lang="el-GR" dirty="0" smtClean="0"/>
              <a:t> αρχεγόνων κυττάρων τυπικά εντασσόμενοι στο πλαίσιο </a:t>
            </a:r>
            <a:r>
              <a:rPr lang="el-GR" dirty="0" err="1" smtClean="0"/>
              <a:t>επιθηλιο</a:t>
            </a:r>
            <a:r>
              <a:rPr lang="el-GR" dirty="0" smtClean="0"/>
              <a:t>-</a:t>
            </a:r>
            <a:r>
              <a:rPr lang="el-GR" dirty="0" err="1" smtClean="0"/>
              <a:t>μεσεγχυματικής</a:t>
            </a:r>
            <a:r>
              <a:rPr lang="el-GR" dirty="0" smtClean="0"/>
              <a:t> μετάβασης και άρα βιολογικής επιθετικότητας.</a:t>
            </a:r>
          </a:p>
          <a:p>
            <a:pPr algn="just"/>
            <a:endParaRPr lang="el-GR" dirty="0" smtClean="0"/>
          </a:p>
          <a:p>
            <a:pPr algn="just"/>
            <a:r>
              <a:rPr lang="en-US" dirty="0" smtClean="0"/>
              <a:t>M</a:t>
            </a:r>
            <a:r>
              <a:rPr lang="el-GR" dirty="0" smtClean="0"/>
              <a:t>ε όριο θετικότητας ≥ 20% των </a:t>
            </a:r>
            <a:r>
              <a:rPr lang="el-GR" dirty="0" err="1" smtClean="0"/>
              <a:t>ανοσοθετικών</a:t>
            </a:r>
            <a:r>
              <a:rPr lang="el-GR" dirty="0" smtClean="0"/>
              <a:t> καρκινικών κυττάρων, τα </a:t>
            </a:r>
            <a:r>
              <a:rPr lang="el-GR" dirty="0" err="1" smtClean="0"/>
              <a:t>μυοδιηθητικά</a:t>
            </a:r>
            <a:r>
              <a:rPr lang="el-GR" dirty="0" smtClean="0"/>
              <a:t> </a:t>
            </a:r>
            <a:r>
              <a:rPr lang="el-GR" dirty="0" err="1" smtClean="0"/>
              <a:t>ουροθηλιακά</a:t>
            </a:r>
            <a:r>
              <a:rPr lang="el-GR" dirty="0" smtClean="0"/>
              <a:t> καρκινώματα της ουροδόχου διακρίνονται στην αυλική κατηγορία (με θετική έκφραση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μόνο</a:t>
            </a:r>
            <a:r>
              <a:rPr lang="el-GR" dirty="0" smtClean="0"/>
              <a:t> του </a:t>
            </a:r>
            <a:r>
              <a:rPr lang="en-US" dirty="0" smtClean="0"/>
              <a:t>GATA3) </a:t>
            </a:r>
            <a:r>
              <a:rPr lang="el-GR" dirty="0" smtClean="0"/>
              <a:t>και στη διπλά θετική κατηγορία (με θετική έκφραση τόσο του </a:t>
            </a:r>
            <a:r>
              <a:rPr lang="en-US" b="1" dirty="0" smtClean="0"/>
              <a:t>GATA3</a:t>
            </a:r>
            <a:r>
              <a:rPr lang="en-US" dirty="0" smtClean="0"/>
              <a:t> </a:t>
            </a:r>
            <a:r>
              <a:rPr lang="el-GR" dirty="0" smtClean="0"/>
              <a:t>όσο και της βασικής </a:t>
            </a:r>
            <a:r>
              <a:rPr lang="en-US" dirty="0" smtClean="0"/>
              <a:t>CK5/6 </a:t>
            </a:r>
            <a:r>
              <a:rPr lang="el-GR" dirty="0" smtClean="0"/>
              <a:t>ή/και της </a:t>
            </a:r>
            <a:r>
              <a:rPr lang="en-US" dirty="0" smtClean="0"/>
              <a:t>CK14).</a:t>
            </a:r>
            <a:r>
              <a:rPr lang="el-GR" dirty="0" smtClean="0"/>
              <a:t> Στις ως άνω κατηγορίες η </a:t>
            </a:r>
            <a:r>
              <a:rPr lang="el-GR" b="1" dirty="0" smtClean="0"/>
              <a:t>διάχυτη</a:t>
            </a:r>
            <a:r>
              <a:rPr lang="el-GR" dirty="0" smtClean="0"/>
              <a:t> </a:t>
            </a:r>
            <a:r>
              <a:rPr lang="el-GR" dirty="0" err="1" smtClean="0"/>
              <a:t>ανοσοϊστοθετικότητα</a:t>
            </a:r>
            <a:r>
              <a:rPr lang="el-GR" dirty="0" smtClean="0"/>
              <a:t> του </a:t>
            </a:r>
            <a:r>
              <a:rPr lang="en-US" dirty="0" smtClean="0"/>
              <a:t>GATA3</a:t>
            </a:r>
            <a:r>
              <a:rPr lang="el-GR" dirty="0" smtClean="0"/>
              <a:t> ( </a:t>
            </a:r>
            <a:r>
              <a:rPr lang="el-GR" b="1" dirty="0" smtClean="0"/>
              <a:t>&gt; 85% </a:t>
            </a:r>
            <a:r>
              <a:rPr lang="el-GR" dirty="0" smtClean="0"/>
              <a:t>) επηρεάζει ευμενώς την ελεύθερη υποτροπής επιβίωση. Δεδομένου του </a:t>
            </a:r>
            <a:r>
              <a:rPr lang="el-GR" dirty="0" smtClean="0"/>
              <a:t>ότι </a:t>
            </a:r>
            <a:r>
              <a:rPr lang="el-GR" dirty="0" smtClean="0"/>
              <a:t>η διάχυτη και έντονη </a:t>
            </a:r>
            <a:r>
              <a:rPr lang="el-GR" dirty="0" err="1" smtClean="0"/>
              <a:t>ανοσοχρώση</a:t>
            </a:r>
            <a:r>
              <a:rPr lang="el-GR" dirty="0" smtClean="0"/>
              <a:t> της </a:t>
            </a:r>
            <a:r>
              <a:rPr lang="en-US" dirty="0" smtClean="0"/>
              <a:t>CK5/6 </a:t>
            </a:r>
            <a:r>
              <a:rPr lang="el-GR" dirty="0" smtClean="0"/>
              <a:t>δεν σχετίζεται απαραίτητα με απουσία </a:t>
            </a:r>
            <a:r>
              <a:rPr lang="el-GR" dirty="0" err="1" smtClean="0"/>
              <a:t>ανοσοχρώσης</a:t>
            </a:r>
            <a:r>
              <a:rPr lang="el-GR" dirty="0" smtClean="0"/>
              <a:t> του </a:t>
            </a:r>
            <a:r>
              <a:rPr lang="en-US" dirty="0" smtClean="0"/>
              <a:t>GATA3, </a:t>
            </a:r>
            <a:r>
              <a:rPr lang="el-GR" dirty="0" smtClean="0"/>
              <a:t>η </a:t>
            </a:r>
            <a:r>
              <a:rPr lang="el-GR" b="1" dirty="0" smtClean="0"/>
              <a:t>μειωμένη</a:t>
            </a:r>
            <a:r>
              <a:rPr lang="el-GR" dirty="0" smtClean="0"/>
              <a:t> </a:t>
            </a:r>
            <a:r>
              <a:rPr lang="el-GR" dirty="0" err="1" smtClean="0"/>
              <a:t>ανοσοϊστοθετικότητα</a:t>
            </a:r>
            <a:r>
              <a:rPr lang="el-GR" dirty="0" smtClean="0"/>
              <a:t> του </a:t>
            </a:r>
            <a:r>
              <a:rPr lang="en-US" b="1" dirty="0" smtClean="0"/>
              <a:t>GATA3</a:t>
            </a:r>
            <a:r>
              <a:rPr lang="el-GR" dirty="0" smtClean="0"/>
              <a:t> σε ποσοστά </a:t>
            </a:r>
            <a:r>
              <a:rPr lang="el-GR" b="1" dirty="0" smtClean="0"/>
              <a:t>≤ 80% </a:t>
            </a:r>
            <a:r>
              <a:rPr lang="el-GR" dirty="0" smtClean="0"/>
              <a:t>των καρκινικών κυττάρων είναι εκείνη που  συνάδει με τον </a:t>
            </a:r>
            <a:r>
              <a:rPr lang="el-GR" dirty="0" smtClean="0"/>
              <a:t>βασικό/</a:t>
            </a:r>
            <a:r>
              <a:rPr lang="el-GR" dirty="0" err="1" smtClean="0"/>
              <a:t>ακανθοειδή</a:t>
            </a:r>
            <a:r>
              <a:rPr lang="el-GR" dirty="0" smtClean="0"/>
              <a:t> </a:t>
            </a:r>
            <a:r>
              <a:rPr lang="el-GR" dirty="0" smtClean="0"/>
              <a:t>φαινότυπο που προδικάζει χειρότερη ελεύθερη υποτροπής επιβίωση.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614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44008" y="0"/>
            <a:ext cx="4499992" cy="681871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X</a:t>
            </a:r>
            <a:r>
              <a:rPr lang="el-GR" sz="4000" dirty="0" err="1" smtClean="0"/>
              <a:t>αρακτηριστικά</a:t>
            </a:r>
            <a:r>
              <a:rPr lang="el-GR" sz="4000" dirty="0" smtClean="0"/>
              <a:t> πρότυπα </a:t>
            </a:r>
            <a:r>
              <a:rPr lang="el-GR" sz="4000" dirty="0" err="1" smtClean="0"/>
              <a:t>ανοσοέκφρασης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(</a:t>
            </a:r>
            <a:r>
              <a:rPr lang="el-GR" sz="4000" dirty="0" err="1" smtClean="0"/>
              <a:t>μεμβρανικά</a:t>
            </a:r>
            <a:r>
              <a:rPr lang="el-GR" sz="4000" dirty="0" smtClean="0"/>
              <a:t>/</a:t>
            </a:r>
            <a:r>
              <a:rPr lang="el-GR" sz="4000" dirty="0" err="1" smtClean="0"/>
              <a:t>κυττα</a:t>
            </a:r>
            <a:r>
              <a:rPr lang="el-GR" sz="4000" dirty="0" smtClean="0"/>
              <a:t>-</a:t>
            </a:r>
            <a:br>
              <a:rPr lang="el-GR" sz="4000" dirty="0" smtClean="0"/>
            </a:br>
            <a:r>
              <a:rPr lang="el-GR" sz="4000" dirty="0" err="1" smtClean="0"/>
              <a:t>ροπλασματικά</a:t>
            </a:r>
            <a:r>
              <a:rPr lang="el-GR" sz="4000" dirty="0" smtClean="0"/>
              <a:t> </a:t>
            </a:r>
            <a:r>
              <a:rPr lang="el-GR" sz="4000" dirty="0"/>
              <a:t>&amp;</a:t>
            </a:r>
            <a:r>
              <a:rPr lang="el-GR" sz="4000" dirty="0" smtClean="0"/>
              <a:t> πυρηνικά) </a:t>
            </a:r>
            <a:r>
              <a:rPr lang="en-US" sz="4000" dirty="0" smtClean="0"/>
              <a:t>CK5/6, CK14 &amp; GATA3</a:t>
            </a:r>
            <a:r>
              <a:rPr lang="el-GR" sz="4000" dirty="0" smtClean="0"/>
              <a:t> (αντίστοιχα)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 smtClean="0"/>
              <a:t>στην αυλική και στην διπλά θετική κατηγορία.</a:t>
            </a:r>
            <a:br>
              <a:rPr lang="el-GR" sz="4000" dirty="0" smtClean="0"/>
            </a:br>
            <a:r>
              <a:rPr lang="en-US" sz="2700" dirty="0" smtClean="0"/>
              <a:t>(</a:t>
            </a:r>
            <a:r>
              <a:rPr lang="el-GR" sz="2700" dirty="0" smtClean="0"/>
              <a:t>Α-Η,Χ100</a:t>
            </a:r>
            <a:r>
              <a:rPr lang="en-US" sz="2700" dirty="0" smtClean="0"/>
              <a:t> </a:t>
            </a:r>
            <a:r>
              <a:rPr lang="el-GR" sz="2700" dirty="0" smtClean="0"/>
              <a:t>- </a:t>
            </a:r>
            <a:r>
              <a:rPr lang="el-GR" sz="2700" dirty="0" err="1" smtClean="0"/>
              <a:t>ανοσοχρώσεις</a:t>
            </a:r>
            <a:r>
              <a:rPr lang="el-GR" sz="2700" dirty="0" smtClean="0"/>
              <a:t> Χ200</a:t>
            </a:r>
            <a:r>
              <a:rPr lang="en-US" sz="2700" dirty="0" smtClean="0"/>
              <a:t>).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n-US" sz="2700" dirty="0" smtClean="0"/>
              <a:t>Cancer Reports 2021;4:e1313</a:t>
            </a:r>
            <a:endParaRPr lang="el-GR" sz="2700" dirty="0"/>
          </a:p>
        </p:txBody>
      </p:sp>
      <p:pic>
        <p:nvPicPr>
          <p:cNvPr id="1026" name="Picture 2" descr="C:\Users\Νεφέλη\Desktop\Characteristic-expression-of-luminal-or-double-positive-with-cytokeratin5-6-cytokerat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38"/>
            <a:ext cx="4716016" cy="6953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71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Προγνωστική-προβλεπτική αξιολόγηση </a:t>
            </a:r>
            <a:br>
              <a:rPr lang="el-GR" sz="3200" b="1" dirty="0" smtClean="0"/>
            </a:br>
            <a:r>
              <a:rPr lang="el-GR" sz="3200" b="1" dirty="0" smtClean="0"/>
              <a:t>στη </a:t>
            </a:r>
            <a:r>
              <a:rPr lang="el-GR" sz="3200" b="1" i="1" dirty="0" err="1" smtClean="0"/>
              <a:t>μυοδιηθητική</a:t>
            </a:r>
            <a:r>
              <a:rPr lang="el-GR" sz="3200" b="1" i="1" dirty="0" smtClean="0"/>
              <a:t> </a:t>
            </a:r>
            <a:r>
              <a:rPr lang="el-GR" sz="3200" b="1" dirty="0" smtClean="0"/>
              <a:t>νόσο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7606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l-GR" sz="2600" dirty="0" smtClean="0"/>
              <a:t>Ο (</a:t>
            </a:r>
            <a:r>
              <a:rPr lang="el-GR" sz="2600" i="1" dirty="0" smtClean="0"/>
              <a:t>αμιγής</a:t>
            </a:r>
            <a:r>
              <a:rPr lang="el-GR" sz="2600" dirty="0" smtClean="0"/>
              <a:t>) αυλικός </a:t>
            </a:r>
            <a:r>
              <a:rPr lang="el-GR" sz="2600" dirty="0" err="1" smtClean="0"/>
              <a:t>ανοσοφαινότυπος</a:t>
            </a:r>
            <a:r>
              <a:rPr lang="el-GR" sz="2600" dirty="0" smtClean="0"/>
              <a:t> τείνει να συνδέεται με </a:t>
            </a:r>
            <a:r>
              <a:rPr lang="el-G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καλύτερη</a:t>
            </a:r>
            <a:r>
              <a:rPr lang="el-GR" sz="2600" dirty="0" smtClean="0"/>
              <a:t> ειδική της νόσου, επιβίωση· μπορεί δε, να συνοδεύεται από </a:t>
            </a:r>
            <a:r>
              <a:rPr lang="el-GR" sz="2600" dirty="0" err="1" smtClean="0"/>
              <a:t>θηλώδη</a:t>
            </a:r>
            <a:r>
              <a:rPr lang="el-GR" sz="2600" dirty="0" smtClean="0"/>
              <a:t> συνιστώσα και απαλείψεις στο χρωμόσωμα 9</a:t>
            </a:r>
            <a:r>
              <a:rPr lang="en-US" sz="2600" dirty="0" smtClean="0"/>
              <a:t>p</a:t>
            </a:r>
            <a:r>
              <a:rPr lang="el-GR" sz="2600" dirty="0" smtClean="0"/>
              <a:t> (όπως στη μη </a:t>
            </a:r>
            <a:r>
              <a:rPr lang="el-GR" sz="2600" dirty="0" err="1" smtClean="0"/>
              <a:t>μυοδιηθητική</a:t>
            </a:r>
            <a:r>
              <a:rPr lang="el-GR" sz="2600" dirty="0" smtClean="0"/>
              <a:t> νόσο). Η απώλεια των συνδεομένων με σταθερότητα της νόσου, μεταλλάξεων του </a:t>
            </a:r>
            <a:r>
              <a:rPr lang="en-US" sz="2600" dirty="0" smtClean="0"/>
              <a:t>FGFR3</a:t>
            </a:r>
            <a:r>
              <a:rPr lang="el-GR" sz="2600" dirty="0" smtClean="0"/>
              <a:t> πιθανώς εξηγεί την εξέλιξη της νόσου από μη </a:t>
            </a:r>
            <a:r>
              <a:rPr lang="el-GR" sz="2600" dirty="0" err="1" smtClean="0"/>
              <a:t>μυοδιηθητική</a:t>
            </a:r>
            <a:r>
              <a:rPr lang="el-GR" sz="2600" dirty="0" smtClean="0"/>
              <a:t> σε </a:t>
            </a:r>
            <a:r>
              <a:rPr lang="el-GR" sz="2600" dirty="0" err="1" smtClean="0"/>
              <a:t>μυοδιηθητική</a:t>
            </a:r>
            <a:r>
              <a:rPr lang="el-GR" sz="2600" dirty="0" smtClean="0"/>
              <a:t>.</a:t>
            </a:r>
          </a:p>
          <a:p>
            <a:pPr algn="just"/>
            <a:r>
              <a:rPr lang="el-GR" sz="2600" dirty="0" smtClean="0"/>
              <a:t>Ο διπλά θετικός </a:t>
            </a:r>
            <a:r>
              <a:rPr lang="el-GR" sz="2600" dirty="0" err="1" smtClean="0"/>
              <a:t>ανοσοφαινότυπος</a:t>
            </a:r>
            <a:r>
              <a:rPr lang="el-GR" sz="2600" dirty="0" smtClean="0"/>
              <a:t> σχετίζεται με δυσμενή ελεύθερη εξέλιξης νόσου, επιβίωση και δυνητικώς συνδυάζεται με την παρουσία θηλών και </a:t>
            </a:r>
            <a:r>
              <a:rPr lang="en-US" sz="2600" dirty="0" smtClean="0"/>
              <a:t>HER2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 algn="just"/>
            <a:r>
              <a:rPr lang="el-GR" sz="2600" dirty="0" smtClean="0"/>
              <a:t> </a:t>
            </a:r>
            <a:r>
              <a:rPr lang="el-GR" sz="2600" dirty="0" smtClean="0"/>
              <a:t>Ο (αμιγής) βασικός φαινότυπος συχνά συνδέεται με προχωρημένο στάδιο, </a:t>
            </a:r>
            <a:r>
              <a:rPr lang="el-GR" sz="2600" dirty="0"/>
              <a:t>επιβαρύνει την ολική και την ελεύθερη νόσου, </a:t>
            </a:r>
            <a:r>
              <a:rPr lang="el-GR" sz="2600" dirty="0" smtClean="0"/>
              <a:t>επιβίωση· πλην όμως, βελτιώνει την ολική επιβίωση ασθενών που έλαβαν τη συνήθη </a:t>
            </a:r>
            <a:r>
              <a:rPr lang="el-GR" sz="2600" dirty="0" err="1" smtClean="0"/>
              <a:t>νεοεπικουρική</a:t>
            </a:r>
            <a:r>
              <a:rPr lang="el-GR" sz="2600" dirty="0" smtClean="0"/>
              <a:t> χημειοθεραπεία συγκριτικά με τη δίκην </a:t>
            </a:r>
            <a:r>
              <a:rPr lang="en-US" sz="2600" dirty="0" smtClean="0"/>
              <a:t>p53</a:t>
            </a:r>
            <a:r>
              <a:rPr lang="el-GR" sz="2600" dirty="0" smtClean="0"/>
              <a:t> και την αυλική κατηγορία. Ο βασικός/</a:t>
            </a:r>
            <a:r>
              <a:rPr lang="el-GR" sz="2600" dirty="0" err="1" smtClean="0"/>
              <a:t>ακανθοειδής</a:t>
            </a:r>
            <a:r>
              <a:rPr lang="el-GR" sz="2600" dirty="0" smtClean="0"/>
              <a:t> </a:t>
            </a:r>
            <a:r>
              <a:rPr lang="el-GR" sz="2600" dirty="0" err="1" smtClean="0"/>
              <a:t>ανοσοφαινότυπος</a:t>
            </a:r>
            <a:r>
              <a:rPr lang="el-GR" sz="2600" dirty="0" smtClean="0"/>
              <a:t> ( ήτοι </a:t>
            </a:r>
            <a:r>
              <a:rPr lang="en-US" sz="2600" dirty="0" smtClean="0"/>
              <a:t>CK5/6 +, CK14+, FOXA1- &amp; GATA3-) </a:t>
            </a:r>
            <a:r>
              <a:rPr lang="el-GR" sz="2600" dirty="0" smtClean="0"/>
              <a:t>συνδέεται με πτωχή κλινική εξέλιξη.</a:t>
            </a:r>
          </a:p>
          <a:p>
            <a:pPr algn="just"/>
            <a:r>
              <a:rPr lang="el-GR" sz="2600" dirty="0"/>
              <a:t>Οι συσσωρευόμενες μεταλλάξεις στο </a:t>
            </a:r>
            <a:r>
              <a:rPr lang="en-US" sz="2600" dirty="0"/>
              <a:t>TP53</a:t>
            </a:r>
            <a:r>
              <a:rPr lang="el-GR" sz="2600" dirty="0"/>
              <a:t> εμπλέκονται στις περισσότερες περιπτώσεις αντίστασης στη </a:t>
            </a:r>
            <a:r>
              <a:rPr lang="el-GR" sz="2600" dirty="0" err="1"/>
              <a:t>σισπλατίνη</a:t>
            </a:r>
            <a:r>
              <a:rPr lang="el-GR" sz="2600" dirty="0" smtClean="0"/>
              <a:t>. Η παθολογική </a:t>
            </a:r>
            <a:r>
              <a:rPr lang="el-GR" sz="2600" dirty="0" err="1" smtClean="0"/>
              <a:t>ανοσοχρώση</a:t>
            </a:r>
            <a:r>
              <a:rPr lang="el-GR" sz="2600" dirty="0" smtClean="0"/>
              <a:t> ( αρνητική ή ≥ 50% ) επιβαρύνει σημαντικά την ελεύθερη υποτροπής επιβίωση.</a:t>
            </a:r>
          </a:p>
          <a:p>
            <a:pPr algn="just"/>
            <a:r>
              <a:rPr lang="el-GR" sz="2600" dirty="0" smtClean="0"/>
              <a:t>Η πρόγνωση επιβαρύνεται στις διάφορες κατηγορίες κατά την εξής αύξουσα σειρά</a:t>
            </a:r>
            <a:r>
              <a:rPr lang="en-US" sz="2600" dirty="0" smtClean="0"/>
              <a:t>: </a:t>
            </a:r>
            <a:r>
              <a:rPr lang="el-GR" sz="2600" dirty="0" smtClean="0"/>
              <a:t>διπλά αρνητική, όχι </a:t>
            </a:r>
            <a:r>
              <a:rPr lang="en-US" sz="2600" dirty="0" smtClean="0"/>
              <a:t>p53</a:t>
            </a:r>
            <a:r>
              <a:rPr lang="el-GR" sz="2600" dirty="0" smtClean="0"/>
              <a:t> αυλική, δίκην </a:t>
            </a:r>
            <a:r>
              <a:rPr lang="en-US" sz="2600" dirty="0" smtClean="0"/>
              <a:t>p53</a:t>
            </a:r>
            <a:r>
              <a:rPr lang="el-GR" sz="2600" dirty="0" smtClean="0"/>
              <a:t> αυλική, όχι </a:t>
            </a:r>
            <a:r>
              <a:rPr lang="en-US" sz="2600" dirty="0" smtClean="0"/>
              <a:t>p53</a:t>
            </a:r>
            <a:r>
              <a:rPr lang="el-GR" sz="2600" dirty="0" smtClean="0"/>
              <a:t> βασική, δίκην </a:t>
            </a:r>
            <a:r>
              <a:rPr lang="en-US" sz="2600" dirty="0" smtClean="0"/>
              <a:t>p53</a:t>
            </a:r>
            <a:r>
              <a:rPr lang="el-GR" sz="2600" dirty="0" smtClean="0"/>
              <a:t> βασική. Αξίζει να ληφθούν υπόψη η πιθανή </a:t>
            </a:r>
            <a:r>
              <a:rPr lang="el-GR" sz="2600" i="1" dirty="0" smtClean="0"/>
              <a:t>ετερογένεια</a:t>
            </a:r>
            <a:r>
              <a:rPr lang="el-GR" sz="2600" dirty="0" smtClean="0"/>
              <a:t> τόσο εντός του κάθε όγκου όσο και στον πιθανό, σύγχρονο </a:t>
            </a:r>
            <a:r>
              <a:rPr lang="el-GR" sz="2600" dirty="0" err="1" smtClean="0"/>
              <a:t>λεμφαδενικό</a:t>
            </a:r>
            <a:r>
              <a:rPr lang="el-GR" sz="2600" dirty="0" smtClean="0"/>
              <a:t> μεταστατικό κλώνο. 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1779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1574</Words>
  <Application>Microsoft Office PowerPoint</Application>
  <PresentationFormat>Προβολή στην οθόνη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ΣΥΝΕΔΡΙΟ ΚΛΙΝΙΚΗΣ &amp; ΜΕΤΑΦΡΑΣΤΙΚΗΣ ΟΓΚΟΛΟΓΙΑΣ 2021  Καρκίνος ουροδόχου κύστης: βιοδείκτες και κλινική σημασία</vt:lpstr>
      <vt:lpstr>Οι στοιβάδες των επιθηλιακών κυττάρων του φυσιολογικού ουροθηλίου Akhtar M και συν.  Advances in Anatomic Pathology 26(5):313-319, September 2019. </vt:lpstr>
      <vt:lpstr>Ο συνδέτης 1 προγραμματισμένου θανάτου (PDL1)</vt:lpstr>
      <vt:lpstr>Διαφάνεια 4</vt:lpstr>
      <vt:lpstr>ΑΝΟΣΟΪΣΤΟΧΗΜΙΚΗ ΑΝΑΖΗΤΗΣΗ ΤΟΥ PDL1  ΣΤΟΝ ΟΥΡΟΘΗΛΙΑΚΟ ΚΑΡΚΙΝΟ</vt:lpstr>
      <vt:lpstr>Διηθητικό ουροθηλιακό καρκίνωμα ουροδόχου κύστης  με σαρκωματοειδή (απο)διαφοροποίηση. Ανοσοϊστοθετικότητα/έκφραση PDL1 (22C3) [συνδυαστικό θετικό αποτέλεσμα (CPS=15), ομάδα ≥ 10 ].</vt:lpstr>
      <vt:lpstr>Διαφάνεια 7</vt:lpstr>
      <vt:lpstr>Xαρακτηριστικά πρότυπα ανοσοέκφρασης (μεμβρανικά/κυττα- ροπλασματικά &amp; πυρηνικά) CK5/6, CK14 &amp; GATA3 (αντίστοιχα) στην αυλική και στην διπλά θετική κατηγορία. (Α-Η,Χ100 - ανοσοχρώσεις Χ200). Cancer Reports 2021;4:e1313</vt:lpstr>
      <vt:lpstr>Προγνωστική-προβλεπτική αξιολόγηση  στη μυοδιηθητική νόσο</vt:lpstr>
      <vt:lpstr>Σε δύο ζεύγη περιστατικών, συνέκφραση CK20  &amp; CK5/6 (συχνά σε διαφορετικούς κυτταρικούς κλώνους),   GATA3.</vt:lpstr>
      <vt:lpstr>Διαφάνεια 11</vt:lpstr>
      <vt:lpstr>Βαθμοί ανοσοχρώσης του p53 στα καρκινικά κύτταρα (κλώνος DO7). Είναι γνωστό ότι οι παρερμηνεύσιμες μεταλλάξεις του TP53 αυξάνουν τον χρόνο ημιζωής της σχετικής πρωτεϊνης , οπότε και το αντίστοιχο ποσοστό ανοσοϊστοθετικότητας. H πλήρης απουσία ανοσοχρώσης , η διάχυτη έντονη, πυρηνική ή κυτταροπλασματική ανοσοϊστοθετικότητα σχετίζονται με  υψηλή ανοσοέκφραση του ki67.</vt:lpstr>
      <vt:lpstr>ΒΑΣΙΚΑ ΣΗΜΕΙΑ  ΣΤΗ ΜΥΟΔΙΗΘΗΤΙΚΗ ΝΟΣΟ</vt:lpstr>
      <vt:lpstr>ΜΗ ΜΥΟΔΙΗΘΗΤΙΚΗ ΝΟΣΟΣ</vt:lpstr>
      <vt:lpstr>Nεότεροι βιοδείκτες στα ούρα, συμπληρωματικοί  της κυτταρολογικής εξέτασης των ούρων, για πρώιμη διάγνωση και παρακολούθηση των καρκινοπαθών</vt:lpstr>
      <vt:lpstr>ΒΑΣΙΚΗ ΒΙΒΛΙΟΓΡΑΦΙΑ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Νεφέλη</dc:creator>
  <cp:lastModifiedBy>User</cp:lastModifiedBy>
  <cp:revision>63</cp:revision>
  <dcterms:created xsi:type="dcterms:W3CDTF">2021-09-14T07:00:50Z</dcterms:created>
  <dcterms:modified xsi:type="dcterms:W3CDTF">2021-11-19T16:43:22Z</dcterms:modified>
</cp:coreProperties>
</file>