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306" r:id="rId11"/>
    <p:sldId id="314" r:id="rId12"/>
    <p:sldId id="266" r:id="rId13"/>
    <p:sldId id="267" r:id="rId14"/>
    <p:sldId id="268" r:id="rId15"/>
    <p:sldId id="294" r:id="rId16"/>
    <p:sldId id="317" r:id="rId17"/>
    <p:sldId id="270" r:id="rId18"/>
    <p:sldId id="271" r:id="rId19"/>
    <p:sldId id="272" r:id="rId20"/>
    <p:sldId id="299" r:id="rId21"/>
    <p:sldId id="274" r:id="rId22"/>
    <p:sldId id="275" r:id="rId23"/>
    <p:sldId id="315" r:id="rId24"/>
    <p:sldId id="295" r:id="rId25"/>
    <p:sldId id="278" r:id="rId26"/>
    <p:sldId id="287" r:id="rId27"/>
    <p:sldId id="288" r:id="rId28"/>
    <p:sldId id="300" r:id="rId29"/>
    <p:sldId id="290" r:id="rId30"/>
    <p:sldId id="291" r:id="rId31"/>
    <p:sldId id="316" r:id="rId32"/>
    <p:sldId id="296" r:id="rId33"/>
    <p:sldId id="286" r:id="rId34"/>
    <p:sldId id="309" r:id="rId35"/>
    <p:sldId id="304" r:id="rId36"/>
    <p:sldId id="303" r:id="rId37"/>
    <p:sldId id="310" r:id="rId38"/>
    <p:sldId id="311" r:id="rId39"/>
    <p:sldId id="312" r:id="rId40"/>
    <p:sldId id="313" r:id="rId41"/>
    <p:sldId id="302" r:id="rId42"/>
    <p:sldId id="279" r:id="rId43"/>
    <p:sldId id="280" r:id="rId44"/>
    <p:sldId id="282" r:id="rId45"/>
    <p:sldId id="283" r:id="rId46"/>
    <p:sldId id="308" r:id="rId47"/>
    <p:sldId id="297" r:id="rId48"/>
    <p:sldId id="319" r:id="rId49"/>
    <p:sldId id="318" r:id="rId5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7826" autoAdjust="0"/>
  </p:normalViewPr>
  <p:slideViewPr>
    <p:cSldViewPr snapToGrid="0">
      <p:cViewPr>
        <p:scale>
          <a:sx n="80" d="100"/>
          <a:sy n="80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39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77343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16596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57258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58160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43480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7707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Η </a:t>
            </a:r>
            <a:r>
              <a:rPr lang="el-GR" dirty="0" smtClean="0"/>
              <a:t>κάτω αριστερή </a:t>
            </a:r>
            <a:r>
              <a:rPr lang="el-GR" dirty="0"/>
              <a:t>εικόνα είναι σε μεγέθυνση σε σχέση με τις </a:t>
            </a:r>
            <a:r>
              <a:rPr lang="el-GR" dirty="0" smtClean="0"/>
              <a:t>άλλες. </a:t>
            </a:r>
            <a:r>
              <a:rPr lang="el-GR" dirty="0"/>
              <a:t>Πάνω </a:t>
            </a:r>
            <a:r>
              <a:rPr lang="el-GR" dirty="0" smtClean="0"/>
              <a:t>αριστερά, </a:t>
            </a:r>
            <a:r>
              <a:rPr lang="el-GR" dirty="0"/>
              <a:t>η φλεγμονή στο πυλαίο διάστημα, </a:t>
            </a:r>
            <a:r>
              <a:rPr lang="el-GR" dirty="0" smtClean="0"/>
              <a:t> </a:t>
            </a:r>
            <a:r>
              <a:rPr lang="el-GR" dirty="0"/>
              <a:t>δεξιά λείπει μία δομή του πυλαίου διαστήματος (τα </a:t>
            </a:r>
            <a:r>
              <a:rPr lang="el-GR" dirty="0" smtClean="0"/>
              <a:t>χοληφόρα).</a:t>
            </a:r>
            <a:endParaRPr dirty="0"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l-G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156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83209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1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99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34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60000"/>
                <a:lumOff val="40000"/>
              </a:scheme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60000"/>
                <a:lumOff val="40000"/>
              </a:scheme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60000"/>
                <a:lumOff val="40000"/>
              </a:scheme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7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Ήπαρ-χοληφόρα-πάγκρεας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r>
              <a:rPr lang="el-GR" sz="2625" dirty="0"/>
              <a:t/>
            </a:r>
            <a:br>
              <a:rPr lang="el-GR" sz="2625" dirty="0"/>
            </a:br>
            <a:endParaRPr sz="2625" dirty="0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763" y="1376772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 Χ. 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 Χ.  Μυλωνάς, Ιατρός </a:t>
            </a:r>
            <a:r>
              <a:rPr lang="el-GR" sz="2800" dirty="0" smtClean="0"/>
              <a:t>– </a:t>
            </a:r>
            <a:r>
              <a:rPr lang="el-GR" sz="2800" dirty="0" err="1" smtClean="0"/>
              <a:t>Eιδικ</a:t>
            </a:r>
            <a:r>
              <a:rPr lang="el-GR" sz="2800" dirty="0" err="1" smtClean="0"/>
              <a:t>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457200" y="1487106"/>
            <a:ext cx="86868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συστηματική</a:t>
            </a:r>
            <a:r>
              <a:rPr lang="el-GR" sz="2800" b="1" dirty="0">
                <a:latin typeface="Calibri"/>
                <a:ea typeface="Calibri"/>
                <a:cs typeface="Calibri"/>
                <a:sym typeface="Calibri"/>
              </a:rPr>
              <a:t> νόσο 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και </a:t>
            </a:r>
            <a:endParaRPr lang="el-GR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ηπατική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επιπλοκή </a:t>
            </a: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της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εμφάνισε 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ο ασθενής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22108"/>
            <a:ext cx="8229600" cy="10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394138"/>
            <a:ext cx="9144000" cy="324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κληρονομική </a:t>
            </a:r>
            <a:r>
              <a:rPr lang="el-GR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αιμοχρωμάτωση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4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ηπατική επιπλοκή ήταν η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κίρρωση του ήπατος </a:t>
            </a:r>
            <a:endParaRPr lang="el-GR" sz="24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σελίδα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στο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lvl="0" algn="ctr">
              <a:buSzPts val="2400"/>
            </a:pPr>
            <a:r>
              <a:rPr lang="el-GR" sz="2000" dirty="0" smtClean="0">
                <a:latin typeface="Calibri" pitchFamily="34" charset="0"/>
                <a:cs typeface="Calibri" pitchFamily="34" charset="0"/>
              </a:rPr>
              <a:t>Η κληρονομική </a:t>
            </a:r>
            <a:r>
              <a:rPr lang="el-GR" sz="2000" dirty="0" err="1" smtClean="0">
                <a:latin typeface="Calibri" pitchFamily="34" charset="0"/>
                <a:cs typeface="Calibri" pitchFamily="34" charset="0"/>
              </a:rPr>
              <a:t>αιμοχρωμάτωση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 χαρακτηρίζεται από παθολογικά υψηλή απορρόφηση του σιδήρου από τον γαστρεντερικό βλεννογόνο,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lvl="0" algn="ctr">
              <a:buSzPts val="2400"/>
            </a:pPr>
            <a:r>
              <a:rPr lang="el-GR" sz="2000" dirty="0" smtClean="0">
                <a:latin typeface="Calibri" pitchFamily="34" charset="0"/>
                <a:cs typeface="Calibri" pitchFamily="34" charset="0"/>
              </a:rPr>
              <a:t>με αποτέλεσμα την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υπερβολική αποθήκευση σιδήρου </a:t>
            </a:r>
            <a:r>
              <a:rPr lang="el-GR" sz="2000" i="1" dirty="0" smtClean="0">
                <a:latin typeface="Calibri" pitchFamily="34" charset="0"/>
                <a:cs typeface="Calibri" pitchFamily="34" charset="0"/>
              </a:rPr>
              <a:t>ιδιαίτερα</a:t>
            </a:r>
          </a:p>
          <a:p>
            <a:pPr lvl="0" algn="ctr">
              <a:buSzPts val="2400"/>
            </a:pPr>
            <a:r>
              <a:rPr lang="el-G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στο ήπαρ, το δέρμα, το πάγκρεας, την καρδιά, τις αρθρώσεις και τους όρχεις.</a:t>
            </a:r>
            <a:endParaRPr lang="el-GR" sz="2000" b="0" i="0" u="none" strike="noStrike" cap="none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7C52B-37ED-475C-0431-ADA96ED3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3" y="3077391"/>
            <a:ext cx="4698124" cy="3512594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4950372" y="2806263"/>
            <a:ext cx="4193628" cy="418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Μία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αυτοσωματική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υπολειπόμενη διαταραχή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στους Καυκάσιους, προκαλούμενη  από μεταλλάξεις στα γονίδια του μεταβολισμού του σιδήρου, όπως το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HFE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με αποτέλεσμα την ανεπάρκεια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ηπσιδίνης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Η διάγνωση μπορεί να επιβεβαιωθεί με γενετικό έλεγχο του HFE, αλλά η βιοψία ήπατος μπορεί να εξακολουθεί να είναι απαραίτητη για την αξιολόγηση της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ίνωσης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Η περίσσεια σιδήρου συσσωρεύεται </a:t>
            </a:r>
            <a:r>
              <a:rPr lang="el-GR" sz="1600" b="1" i="1" dirty="0" smtClean="0">
                <a:latin typeface="Calibri" pitchFamily="34" charset="0"/>
                <a:cs typeface="Calibri" pitchFamily="34" charset="0"/>
              </a:rPr>
              <a:t>κυρίως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μέσα στα </a:t>
            </a:r>
            <a:r>
              <a:rPr lang="el-G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ηπατοκύτταρα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σε  </a:t>
            </a:r>
            <a:r>
              <a:rPr lang="el-GR" sz="1600" b="1" spc="300" dirty="0" err="1" smtClean="0">
                <a:latin typeface="Calibri" pitchFamily="34" charset="0"/>
                <a:cs typeface="Calibri" pitchFamily="34" charset="0"/>
              </a:rPr>
              <a:t>περιπυλαία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 (πρώιμη)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έως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πανλοβιακή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(προχωρημένη) κατανομή. Οι ασθενείς με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αιμοχρωμάτωση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και επακόλουθο κίρρωση έχουν έως και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100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φορές περισσότερες πιθανότητες να αναπτύξουν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ηπατοκυτταρικό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καρκίνωμα από τον γενικό πληθυσμό.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35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σκέλος</a:t>
            </a:r>
            <a:br>
              <a:rPr lang="el-GR" dirty="0"/>
            </a:b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626E6E-03D9-E07B-0C4D-31B49665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02" y="867181"/>
            <a:ext cx="7261046" cy="5580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59090-4049-D22C-993D-C800BF0A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952" y="0"/>
            <a:ext cx="9569670" cy="457199"/>
          </a:xfrm>
        </p:spPr>
        <p:txBody>
          <a:bodyPr>
            <a:noAutofit/>
          </a:bodyPr>
          <a:lstStyle/>
          <a:p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Ιστοπαθολογία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ήπατος – παγκρέατος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διαφοροδιάγνωση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κληρονομικής </a:t>
            </a:r>
            <a:r>
              <a:rPr lang="el-GR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αιμοχρωμάτωσης</a:t>
            </a:r>
            <a:r>
              <a:rPr 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liverhemochromatosisEvason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5231"/>
            <a:ext cx="9144000" cy="3194684"/>
          </a:xfrm>
          <a:prstGeom prst="rect">
            <a:avLst/>
          </a:prstGeom>
          <a:noFill/>
        </p:spPr>
      </p:pic>
      <p:pic>
        <p:nvPicPr>
          <p:cNvPr id="1027" name="Picture 3" descr="C:\Users\User\Desktop\liverhemochromatosisEvason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75" y="4012442"/>
            <a:ext cx="4950286" cy="2468956"/>
          </a:xfrm>
          <a:prstGeom prst="rect">
            <a:avLst/>
          </a:prstGeom>
          <a:noFill/>
        </p:spPr>
      </p:pic>
      <p:pic>
        <p:nvPicPr>
          <p:cNvPr id="1028" name="Picture 4" descr="C:\Users\User\Desktop\liverhemochromatosisEvason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746125" y="4346987"/>
            <a:ext cx="2598105" cy="1756610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5172501" y="3643951"/>
            <a:ext cx="203351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 smtClean="0">
                <a:latin typeface="Calibri" pitchFamily="34" charset="0"/>
                <a:cs typeface="Calibri" pitchFamily="34" charset="0"/>
              </a:rPr>
              <a:t>Η διάγνωση της </a:t>
            </a:r>
            <a:r>
              <a:rPr lang="el-GR" sz="1200" b="1" dirty="0" smtClean="0">
                <a:latin typeface="Calibri" pitchFamily="34" charset="0"/>
                <a:cs typeface="Calibri" pitchFamily="34" charset="0"/>
              </a:rPr>
              <a:t>υπερφόρτωσης σιδήρου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 στο ήπαρ βασίζεται σε ενδελεχή </a:t>
            </a:r>
            <a:r>
              <a:rPr lang="el-GR" sz="1200" dirty="0" err="1" smtClean="0">
                <a:latin typeface="Calibri" pitchFamily="34" charset="0"/>
                <a:cs typeface="Calibri" pitchFamily="34" charset="0"/>
              </a:rPr>
              <a:t>κλινικ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o-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ακτινολογική </a:t>
            </a:r>
            <a:r>
              <a:rPr lang="el-GR" sz="1200" b="1" dirty="0" smtClean="0">
                <a:latin typeface="Calibri" pitchFamily="34" charset="0"/>
                <a:cs typeface="Calibri" pitchFamily="34" charset="0"/>
              </a:rPr>
              <a:t>συσχέτιση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 με την ιστολογική εξέταση. Η </a:t>
            </a:r>
            <a:r>
              <a:rPr lang="el-GR" sz="1200" b="1" dirty="0" smtClean="0">
                <a:latin typeface="Calibri" pitchFamily="34" charset="0"/>
                <a:cs typeface="Calibri" pitchFamily="34" charset="0"/>
              </a:rPr>
              <a:t>μοριακή μελέτη 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παίζει επίσης βασικό ρόλο στον εντοπισμό γενετικών αλλαγών στην </a:t>
            </a:r>
            <a:r>
              <a:rPr lang="el-GR" sz="1200" b="1" dirty="0" smtClean="0">
                <a:latin typeface="Calibri" pitchFamily="34" charset="0"/>
                <a:cs typeface="Calibri" pitchFamily="34" charset="0"/>
              </a:rPr>
              <a:t>κληρονομική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 νόσο. Μόλις επιβεβαιωθεί η διάγνωση, η </a:t>
            </a:r>
            <a:r>
              <a:rPr lang="el-GR" sz="1200" b="1" spc="300" dirty="0" smtClean="0">
                <a:latin typeface="Calibri" pitchFamily="34" charset="0"/>
                <a:cs typeface="Calibri" pitchFamily="34" charset="0"/>
              </a:rPr>
              <a:t>τακτική ιστολογική αξιολόγηση της εξέλιξης της νόσου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 είναι απαραίτητη για τη βελτιστοποίηση της διαχείρισης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0" y="3310759"/>
            <a:ext cx="7378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spc="300" dirty="0" err="1" smtClean="0"/>
              <a:t>Περιπυλαία</a:t>
            </a:r>
            <a:r>
              <a:rPr lang="el-GR" b="1" dirty="0" smtClean="0"/>
              <a:t>, </a:t>
            </a:r>
            <a:r>
              <a:rPr lang="el-GR" b="1" i="1" dirty="0" smtClean="0"/>
              <a:t>ενδοκυτταρική</a:t>
            </a:r>
            <a:r>
              <a:rPr lang="el-GR" b="1" dirty="0" smtClean="0"/>
              <a:t> εναπόθεση σιδήρου </a:t>
            </a:r>
            <a:r>
              <a:rPr lang="el-GR" b="1" u="sng" dirty="0" smtClean="0"/>
              <a:t>εντός των </a:t>
            </a:r>
            <a:r>
              <a:rPr lang="el-GR" b="1" u="sng" dirty="0" err="1" smtClean="0"/>
              <a:t>ηπατοκυττάρων</a:t>
            </a:r>
            <a:endParaRPr lang="el-GR" b="1" u="sng" dirty="0"/>
          </a:p>
        </p:txBody>
      </p:sp>
    </p:spTree>
    <p:extLst>
      <p:ext uri="{BB962C8B-B14F-4D97-AF65-F5344CB8AC3E}">
        <p14:creationId xmlns:p14="http://schemas.microsoft.com/office/powerpoint/2010/main" xmlns="" val="18072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-867103"/>
            <a:ext cx="9144000" cy="781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8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1800" b="1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Θαλασσαιμία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Η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μετάγγιση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μπορεί να προκαλέσει αύξηση της εναπόθεσης σιδήρου και η αναποτελεσματική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ερυθροποιητική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ώθηση προκαλεί επίσης υπερβολική απορρόφηση σιδήρου από τη διατροφική δεξαμενή στους ασθενείς με θαλασσαιμία. Ο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σίδηρος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συσσωρεύεται κυρίως στα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κύτταρα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Kupffer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και στα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μακροφάγα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Σιδηροβλαστική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 αναιμία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Είναι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υπόχρωμη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αναιμία οφειλόμενη στην αδυναμία σύνδεσης του σιδήρου για σχηματισμό της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αίμης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Η περιγραφή των ιστολογικών ευρημάτων παραμένει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συγκεχυμένη, αλλά η </a:t>
            </a:r>
            <a:r>
              <a:rPr lang="el-GR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συσσώρευση σιδήρου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μπορεί να είναι βαριά, κυρίως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ηπατοκυτταρική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και δείχνει κυρίαρχη εντόπιση  </a:t>
            </a:r>
            <a:r>
              <a:rPr lang="el-GR" sz="1600" u="sng" dirty="0" smtClean="0">
                <a:latin typeface="Calibri" pitchFamily="34" charset="0"/>
                <a:cs typeface="Calibri" pitchFamily="34" charset="0"/>
              </a:rPr>
              <a:t>στη ζώνη </a:t>
            </a:r>
            <a:r>
              <a:rPr lang="el-GR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Όψιμη Δερματική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Πορφυρία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(PCT)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Οι 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πορφυρίες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 είναι μια ομάδα ηπατικών διαταραχών στις οποίες ουσίες που ονομάζονται 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πορφυρίνες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 συσσωρεύονται στο σώμα, επηρεάζοντας αρνητικά το δέρμα ή το νευρικό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σύστημα.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PCT είναι κυρίως σποραδική, ενώ το 20% των ασθενών έχει θετικό οικογενειακό ιστορικό. Μπορεί να επισπευσθεί από τη μόλυνση από τον ιό της ηπατίτιδας C (H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V) και από τη χρήση αλκοόλ, οπότε ανάλογα ποικίλουν τα ιστολογικά ευρήματα. Η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ηπατική στεάτωση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στη βιοψία ήπατος είναι ένα σχεδόν καθολικό εύρημα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Υπερφόρτωση από μεταγγίσεις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Τα παλιά ερυθρά αιμοσφαίρια κατάσχονται στα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κύτταρα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Kupffer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και στα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μακροφάγα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Ιστολογικά, ο σίδηρος εναποτίθεται αρχικά στα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κύτταρα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Kupffer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της ζώνης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και σταδιακά επεκτείνεται σε ολόκληρο τον λόβιο.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Ίνωση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μπορεί να αναπτυχθεί με μακροχρόνια υπερφόρτωση σιδήρου που σχετίζεται με μεταγγίσεις.</a:t>
            </a:r>
          </a:p>
          <a:p>
            <a:pPr marL="342900" indent="-342900" algn="just">
              <a:buAutoNum type="arabicPeriod"/>
            </a:pP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Αλκοολική ηπατική νόσος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Με την αυξανόμενη χρήση αλκοόλ, η ομοιόσταση του σιδήρου διαταράσσεται. Η εναπόθεση σιδήρου είναι συχνά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ήπια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και περιορίζεται στα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περιπυλαία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ηπατοκύτταρα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και στα κύτταρα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Kupffer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Κίρρωση τελικού σταδίου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Υπερφόρτωση σιδήρου μπορεί να παρατηρηθεί στην κίρρωση. Το ιστολογικό πρότυπο είναι παρόμοιο με εκείνο επί βλάβης του γονιδίου της κληρονομικής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αιμοχρωμάτωσης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HFE)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καθώς ο σίδηρος εναποτίθεται κυρίως στα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ηπατοκύτταρα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Ωστόσο, τα κοκκία του σιδήρου χαρακτηριστικά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μεταβάλλονται σε ποσότητα από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κιρρωτικό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οζίο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σε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οζίο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.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Ήπαρ-χοληφόρα-πάγκρεας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</a:t>
            </a:r>
            <a:r>
              <a:rPr lang="el-GR" sz="2800" dirty="0" err="1" smtClean="0"/>
              <a:t>Eιδικός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6706D3-A6C7-3895-63EE-B3290D92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58" y="2003898"/>
            <a:ext cx="3350883" cy="3383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/>
              <a:t>2</a:t>
            </a:r>
            <a:r>
              <a:rPr lang="el-GR" sz="4000" baseline="30000"/>
              <a:t>ο</a:t>
            </a:r>
            <a:r>
              <a:rPr lang="el-GR" sz="4000"/>
              <a:t> Περιστατικό</a:t>
            </a:r>
            <a:endParaRPr sz="4000"/>
          </a:p>
        </p:txBody>
      </p:sp>
      <p:sp>
        <p:nvSpPr>
          <p:cNvPr id="361" name="Google Shape;361;p16"/>
          <p:cNvSpPr txBox="1"/>
          <p:nvPr/>
        </p:nvSpPr>
        <p:spPr>
          <a:xfrm>
            <a:off x="87087" y="653143"/>
            <a:ext cx="8244408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>
              <a:buSzPts val="2200"/>
            </a:pP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Γυναίκα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32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ετών, με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ατομικό αναμνηστικό κατάθλιψης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18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ανευρέθη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σε </a:t>
            </a:r>
            <a:r>
              <a:rPr lang="el-GR" sz="18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κώμα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από τους γονείς της που πήγαν να την επισκεφθούν. Είχαν να </a:t>
            </a:r>
            <a:r>
              <a:rPr lang="el-GR" sz="18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την 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δουν μέρες. Στο πάτωμα υπάρχουν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κουτιά χαπιών 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καθώς και σημεία εμετού.</a:t>
            </a: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Ικτερική χροιά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δέρματος και 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επιπεφυκότων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πετέχειες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Κωματώδης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εμπύρετη,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χαμηλή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πίεση.</a:t>
            </a:r>
            <a:endParaRPr lang="el-G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18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</a:t>
            </a:r>
            <a:r>
              <a:rPr lang="el-GR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έλεγχος</a:t>
            </a:r>
            <a:r>
              <a:rPr lang="en-US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ορού: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Το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INR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στο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4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&lt;1.2)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buClrTx/>
              <a:defRPr/>
            </a:pP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Η </a:t>
            </a:r>
            <a:r>
              <a:rPr lang="en-US" sz="18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SGOT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στις </a:t>
            </a:r>
            <a:r>
              <a:rPr lang="el-GR" sz="1800" b="1" kern="1200" dirty="0" smtClean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4</a:t>
            </a:r>
            <a:r>
              <a:rPr lang="en-US" sz="1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.000 </a:t>
            </a:r>
            <a:r>
              <a:rPr lang="en-US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IU/L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lang="en-US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φ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&lt;35)</a:t>
            </a:r>
            <a:endParaRPr lang="en-US" sz="1800" kern="1200" dirty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>
              <a:buClrTx/>
              <a:defRPr/>
            </a:pP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Η </a:t>
            </a:r>
            <a:r>
              <a:rPr lang="en-US" sz="18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SGPT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στις </a:t>
            </a:r>
            <a:r>
              <a:rPr lang="el-GR" sz="1800" b="1" kern="1200" dirty="0" smtClean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8</a:t>
            </a:r>
            <a:r>
              <a:rPr lang="en-US" sz="1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.000 </a:t>
            </a:r>
            <a:r>
              <a:rPr lang="en-US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IU/L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lang="en-US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φ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&lt;35)</a:t>
            </a:r>
          </a:p>
          <a:p>
            <a:pPr>
              <a:buClrTx/>
              <a:defRPr/>
            </a:pP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Η </a:t>
            </a:r>
            <a:r>
              <a:rPr lang="el-GR" sz="1800" b="1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χολερυθρίνη</a:t>
            </a:r>
            <a:r>
              <a:rPr lang="el-GR" sz="18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 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στα</a:t>
            </a:r>
            <a:r>
              <a:rPr lang="el-GR" sz="18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 10</a:t>
            </a:r>
            <a:r>
              <a:rPr lang="en-US" sz="18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mg/dl </a:t>
            </a:r>
            <a:r>
              <a:rPr lang="en-US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(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φ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.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τ</a:t>
            </a:r>
            <a:r>
              <a: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.:</a:t>
            </a: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 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&lt;1.2), </a:t>
            </a:r>
            <a:endParaRPr lang="el-GR" sz="18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  <a:sym typeface="Calibri"/>
            </a:endParaRPr>
          </a:p>
          <a:p>
            <a:pPr>
              <a:buClrTx/>
              <a:defRPr/>
            </a:pPr>
            <a:r>
              <a:rPr lang="el-GR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  <a:sym typeface="Calibri"/>
              </a:rPr>
              <a:t>κατά 50%, άμεση.</a:t>
            </a:r>
            <a:endParaRPr lang="el-GR" sz="1800" kern="1200" dirty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  <a:sym typeface="Calibri"/>
            </a:endParaRPr>
          </a:p>
          <a:p>
            <a:pPr>
              <a:buClrTx/>
              <a:defRPr/>
            </a:pPr>
            <a:endParaRPr lang="en-US"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307E61-ECD0-5B62-324F-DC7D6AA8A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02" y="3001740"/>
            <a:ext cx="4077140" cy="3678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0591E3-C76B-58DA-23CA-F9528EB37512}"/>
              </a:ext>
            </a:extLst>
          </p:cNvPr>
          <p:cNvSpPr txBox="1"/>
          <p:nvPr/>
        </p:nvSpPr>
        <p:spPr>
          <a:xfrm>
            <a:off x="0" y="5712031"/>
            <a:ext cx="4808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Βάσει  ορολογικών επιπέδων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ακεταμινοφαίνης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ασθενής έλαβε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Ν-</a:t>
            </a:r>
            <a:r>
              <a:rPr lang="el-GR" sz="1600" b="1" dirty="0" err="1">
                <a:latin typeface="Calibri" pitchFamily="34" charset="0"/>
                <a:cs typeface="Calibri" pitchFamily="34" charset="0"/>
              </a:rPr>
              <a:t>ακετυλκυστείνη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ως αντίδοτο, </a:t>
            </a: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χωρίς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όμως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κλινικο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εργαστηριακή ανταπόκριση, οπότε...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457200" y="154379"/>
            <a:ext cx="8229600" cy="77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Μεταμόσχευση ήπατος</a:t>
            </a:r>
            <a:endParaRPr sz="3000" dirty="0"/>
          </a:p>
        </p:txBody>
      </p:sp>
      <p:sp>
        <p:nvSpPr>
          <p:cNvPr id="369" name="Google Shape;369;p17"/>
          <p:cNvSpPr txBox="1"/>
          <p:nvPr/>
        </p:nvSpPr>
        <p:spPr>
          <a:xfrm>
            <a:off x="997022" y="5419256"/>
            <a:ext cx="77768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Φυσιολογικό                                                                    Ασθενούς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8653F-C5F6-E9E6-0764-93DD127E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35" y="1687434"/>
            <a:ext cx="4458260" cy="3312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64C30A-252D-04AF-55DF-A5D8A5899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02" y="2155162"/>
            <a:ext cx="4241470" cy="2523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8899" y="278364"/>
            <a:ext cx="8811580" cy="1143000"/>
          </a:xfrm>
        </p:spPr>
        <p:txBody>
          <a:bodyPr>
            <a:noAutofit/>
          </a:bodyPr>
          <a:lstStyle/>
          <a:p>
            <a:r>
              <a:rPr lang="el-GR" sz="3200" dirty="0" err="1" smtClean="0"/>
              <a:t>Ιστοπαθολογία</a:t>
            </a:r>
            <a:r>
              <a:rPr lang="el-GR" sz="3200" dirty="0" smtClean="0"/>
              <a:t> </a:t>
            </a:r>
            <a:br>
              <a:rPr lang="el-GR" sz="3200" dirty="0" smtClean="0"/>
            </a:br>
            <a:r>
              <a:rPr lang="el-GR" sz="3200" dirty="0" smtClean="0"/>
              <a:t>πάσχοντος ήπατος</a:t>
            </a:r>
            <a:endParaRPr lang="el-GR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17" y="6523629"/>
            <a:ext cx="7779170" cy="504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CCFE36-8FFC-BD57-1AB2-5B8FC8B3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055" y="163773"/>
            <a:ext cx="4330556" cy="2897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54EFD3-1CD4-1FD7-EE43-C32C35D5C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60997" y="2287668"/>
            <a:ext cx="4930466" cy="371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473C73-F0F0-1843-6988-5D48BC274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040" y="3138985"/>
            <a:ext cx="4377876" cy="34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65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ης ασθενούς </a:t>
            </a:r>
            <a:endParaRPr lang="el-GR" sz="25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5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ποια ηπατική ζώνη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περιμένετε </a:t>
            </a:r>
            <a:r>
              <a:rPr lang="el-GR" sz="2500" b="0" i="1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κυρίως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τις βλάβες;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0"/>
            <a:ext cx="6172200" cy="4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από τον </a:t>
            </a:r>
            <a:r>
              <a:rPr lang="el-GR" sz="2800" b="1" dirty="0"/>
              <a:t>κλινικό ιατρό</a:t>
            </a:r>
            <a:endParaRPr sz="2800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144646" y="4200780"/>
            <a:ext cx="3679368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Επισκόπηση, ψηλάφηση,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του ασθενούς.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144646" y="1130300"/>
            <a:ext cx="4595902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7AF0A8-157D-9692-56BE-2A47E8E5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160" y="3790470"/>
            <a:ext cx="4865522" cy="273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525D46-88B3-7368-099C-B6C114F6B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405" y="440764"/>
            <a:ext cx="4054169" cy="2937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0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1487606"/>
            <a:ext cx="5090984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200" b="1" dirty="0">
                <a:latin typeface="Calibri"/>
                <a:ea typeface="Calibri"/>
                <a:cs typeface="Calibri"/>
                <a:sym typeface="Calibri"/>
              </a:rPr>
              <a:t>οξεία ηπατική νέκρωση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από </a:t>
            </a:r>
            <a:r>
              <a:rPr lang="el-G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υπερδοσολογία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παρακεταμόλης</a:t>
            </a: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ακεταμινοφαίνης</a:t>
            </a: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κλινική εκδήλωση  </a:t>
            </a:r>
            <a:r>
              <a:rPr lang="el-GR" sz="2200" b="1" dirty="0">
                <a:latin typeface="Calibri"/>
                <a:ea typeface="Calibri"/>
                <a:cs typeface="Calibri"/>
                <a:sym typeface="Calibri"/>
              </a:rPr>
              <a:t>ηπατικής ανεπάρκειας </a:t>
            </a:r>
            <a:endParaRPr lang="el-GR" sz="22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αυξημένο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INR,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 κώμα, αυξημένη </a:t>
            </a:r>
            <a:r>
              <a:rPr lang="el-GR" sz="2200" dirty="0" err="1">
                <a:latin typeface="Calibri"/>
                <a:ea typeface="Calibri"/>
                <a:cs typeface="Calibri"/>
                <a:sym typeface="Calibri"/>
              </a:rPr>
              <a:t>χολερυθρίνη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Η λειτουργική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ηπατική ζώνη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που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πάσχει κυρίως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είναι η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ζώνη </a:t>
            </a:r>
            <a:r>
              <a:rPr lang="el-GR" sz="2200" b="1" dirty="0" smtClean="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περιοχή που βρίσκεται γύρω από το κεντρικό </a:t>
            </a:r>
            <a:r>
              <a:rPr lang="el-GR" sz="2200" dirty="0" err="1">
                <a:latin typeface="Calibri"/>
                <a:ea typeface="Calibri"/>
                <a:cs typeface="Calibri"/>
                <a:sym typeface="Calibri"/>
              </a:rPr>
              <a:t>φλεβίδιο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, όπου και γίνεται φυσιολογικά ο ηπατικός μεταβολισμός της </a:t>
            </a:r>
            <a:r>
              <a:rPr lang="el-G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παρακεταμόλης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ες 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459-60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FD4161-020D-7D74-CF01-3AD395E2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91" y="1128287"/>
            <a:ext cx="4017236" cy="5102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C497C-12E0-E2B3-9497-5653FC47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AEC722-A8CC-571C-4B92-F1D174C5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8" y="1330321"/>
            <a:ext cx="8134625" cy="50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6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6035"/>
          </a:xfrm>
        </p:spPr>
        <p:txBody>
          <a:bodyPr>
            <a:normAutofit/>
          </a:bodyPr>
          <a:lstStyle/>
          <a:p>
            <a:r>
              <a:rPr lang="el-GR" sz="2400" dirty="0" err="1" smtClean="0"/>
              <a:t>Παθολογοανατομική</a:t>
            </a:r>
            <a:r>
              <a:rPr lang="el-GR" sz="2400" dirty="0" smtClean="0"/>
              <a:t> θεώρηση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συγκεκριμένης</a:t>
            </a:r>
            <a:r>
              <a:rPr lang="el-GR" sz="2400" dirty="0" smtClean="0"/>
              <a:t> </a:t>
            </a:r>
            <a:r>
              <a:rPr lang="el-GR" sz="2400" b="1" dirty="0" err="1" smtClean="0"/>
              <a:t>ηπατοτοξικότητας</a:t>
            </a:r>
            <a:r>
              <a:rPr lang="el-GR" sz="2400" b="1" dirty="0" smtClean="0"/>
              <a:t> </a:t>
            </a:r>
            <a:endParaRPr lang="el-GR" sz="2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D17984-1D60-49E0-7C9D-7960ADA0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4455" y="559558"/>
            <a:ext cx="4899546" cy="6298441"/>
          </a:xfrm>
        </p:spPr>
        <p:txBody>
          <a:bodyPr>
            <a:normAutofit/>
          </a:bodyPr>
          <a:lstStyle/>
          <a:p>
            <a:pPr algn="just"/>
            <a:r>
              <a:rPr lang="el-GR" sz="1800" dirty="0" smtClean="0"/>
              <a:t>Παράγοντες που σχετίζονται με </a:t>
            </a:r>
            <a:r>
              <a:rPr 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κακή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κλινική έκβαση</a:t>
            </a:r>
            <a:r>
              <a:rPr lang="el-GR" sz="1800" dirty="0" smtClean="0"/>
              <a:t> περιλαμβάνουν τη μεγαλύτερη ηλικία, την ακούσια </a:t>
            </a:r>
            <a:r>
              <a:rPr lang="el-GR" sz="1800" dirty="0" err="1" smtClean="0"/>
              <a:t>υπερδοσολογία</a:t>
            </a:r>
            <a:r>
              <a:rPr lang="el-GR" sz="1800" dirty="0" smtClean="0"/>
              <a:t>, επαναλαμβανόμενες </a:t>
            </a:r>
            <a:r>
              <a:rPr lang="el-GR" sz="1800" dirty="0" err="1" smtClean="0"/>
              <a:t>υπερθεραπευτικές</a:t>
            </a:r>
            <a:r>
              <a:rPr lang="el-GR" sz="1800" dirty="0" smtClean="0"/>
              <a:t> δόσεις, την υπερβολική κατανάλωση αλκοόλ και την χρόνια ηπατική νόσο.</a:t>
            </a:r>
          </a:p>
          <a:p>
            <a:pPr algn="just"/>
            <a:r>
              <a:rPr lang="el-GR" sz="1800" dirty="0" smtClean="0"/>
              <a:t>ΔΔ. Πέραν του ιστορικού και της ορολογικής αναζήτησης των επιπέδων του φαρμάκου,  σε οξείες ηπατίτιδες από </a:t>
            </a:r>
            <a:r>
              <a:rPr lang="el-GR" sz="1800" i="1" dirty="0" smtClean="0"/>
              <a:t>μη </a:t>
            </a:r>
            <a:r>
              <a:rPr lang="el-GR" sz="1800" i="1" dirty="0" err="1" smtClean="0"/>
              <a:t>ηπατοτρόπους</a:t>
            </a:r>
            <a:r>
              <a:rPr lang="el-GR" sz="1800" i="1" dirty="0" smtClean="0"/>
              <a:t> </a:t>
            </a:r>
            <a:r>
              <a:rPr lang="el-GR" sz="1800" dirty="0" smtClean="0"/>
              <a:t> ιούς (π.χ. </a:t>
            </a:r>
            <a:r>
              <a:rPr lang="en-US" sz="1800" dirty="0" smtClean="0"/>
              <a:t>HSV, </a:t>
            </a:r>
            <a:r>
              <a:rPr lang="el-GR" sz="1800" dirty="0" err="1" smtClean="0"/>
              <a:t>αδενοϊός</a:t>
            </a:r>
            <a:r>
              <a:rPr lang="el-GR" sz="1800" dirty="0" smtClean="0"/>
              <a:t>) παρατηρούμε ιογενή έγκλειστα. Σε αγγειακές διαταραχές π.χ. καταπληξία, οξύ σύνδρομο </a:t>
            </a:r>
            <a:r>
              <a:rPr lang="en-US" sz="1800" dirty="0" smtClean="0"/>
              <a:t>Budd-</a:t>
            </a:r>
            <a:r>
              <a:rPr lang="en-US" sz="1800" dirty="0" err="1" smtClean="0"/>
              <a:t>Chiari</a:t>
            </a:r>
            <a:r>
              <a:rPr lang="en-US" sz="1800" dirty="0" smtClean="0"/>
              <a:t>, </a:t>
            </a:r>
            <a:r>
              <a:rPr lang="el-GR" sz="1800" dirty="0" smtClean="0"/>
              <a:t>παρατηρούμε συμφόρηση των τριχοειδών και αιμορραγική νέκρωση στην ζώνη 3 ή </a:t>
            </a:r>
            <a:r>
              <a:rPr lang="el-GR" sz="1800" dirty="0" err="1" smtClean="0"/>
              <a:t>πανλοβιακά</a:t>
            </a:r>
            <a:r>
              <a:rPr lang="el-GR" sz="1800" dirty="0" smtClean="0"/>
              <a:t>.</a:t>
            </a:r>
            <a:endParaRPr lang="en-US" sz="1800" dirty="0" smtClean="0"/>
          </a:p>
          <a:p>
            <a:pPr algn="just"/>
            <a:r>
              <a:rPr lang="el-GR" sz="1800" dirty="0" smtClean="0"/>
              <a:t>Αναφορικά με </a:t>
            </a:r>
            <a:r>
              <a:rPr lang="el-GR" sz="1800" i="1" dirty="0" smtClean="0"/>
              <a:t>άλλους</a:t>
            </a:r>
            <a:r>
              <a:rPr lang="el-GR" sz="1800" dirty="0" smtClean="0"/>
              <a:t> </a:t>
            </a:r>
            <a:r>
              <a:rPr lang="el-GR" sz="1800" dirty="0" err="1" smtClean="0"/>
              <a:t>ηπατοτοξικούς</a:t>
            </a:r>
            <a:r>
              <a:rPr lang="el-GR" sz="1800" dirty="0" smtClean="0"/>
              <a:t> παράγοντες</a:t>
            </a:r>
            <a:r>
              <a:rPr lang="en-US" sz="1800" dirty="0" smtClean="0"/>
              <a:t>:</a:t>
            </a:r>
            <a:r>
              <a:rPr lang="el-GR" sz="1800" dirty="0" smtClean="0"/>
              <a:t> τα αντιβιοτικά (</a:t>
            </a:r>
            <a:r>
              <a:rPr lang="el-GR" sz="1800" dirty="0" err="1" smtClean="0"/>
              <a:t>αμοξυκιλλίνη</a:t>
            </a:r>
            <a:r>
              <a:rPr lang="el-GR" sz="1800" dirty="0" smtClean="0"/>
              <a:t>, </a:t>
            </a:r>
            <a:r>
              <a:rPr lang="el-GR" sz="1800" dirty="0" err="1" smtClean="0"/>
              <a:t>κλαβουλανικό</a:t>
            </a:r>
            <a:r>
              <a:rPr lang="el-GR" sz="1800" dirty="0" smtClean="0"/>
              <a:t> οξύ)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προκαλούν</a:t>
            </a:r>
            <a:r>
              <a:rPr lang="el-GR" sz="1800" dirty="0" smtClean="0"/>
              <a:t> οξεία </a:t>
            </a:r>
            <a:r>
              <a:rPr lang="el-GR" sz="1800" dirty="0" err="1" smtClean="0"/>
              <a:t>χολοστατική</a:t>
            </a:r>
            <a:r>
              <a:rPr lang="el-GR" sz="1800" dirty="0" smtClean="0"/>
              <a:t> βλάβη, τα από του στόματος </a:t>
            </a:r>
            <a:r>
              <a:rPr lang="el-GR" sz="1800" dirty="0" err="1" smtClean="0"/>
              <a:t>αντισυληπτικά</a:t>
            </a:r>
            <a:r>
              <a:rPr lang="el-GR" sz="1800" dirty="0" smtClean="0"/>
              <a:t> ήπια </a:t>
            </a:r>
            <a:r>
              <a:rPr lang="el-GR" sz="1800" dirty="0" err="1" smtClean="0"/>
              <a:t>χολόσταση</a:t>
            </a:r>
            <a:r>
              <a:rPr lang="el-GR" sz="1800" dirty="0" smtClean="0"/>
              <a:t>, και η υπερφόρτωση με σίδηρο νέκρωση των </a:t>
            </a:r>
            <a:r>
              <a:rPr lang="el-GR" sz="1800" dirty="0" err="1" smtClean="0"/>
              <a:t>ηπατοκυττάρων</a:t>
            </a:r>
            <a:r>
              <a:rPr lang="el-GR" sz="1800" dirty="0" smtClean="0"/>
              <a:t> της ζώνης 1.</a:t>
            </a:r>
          </a:p>
          <a:p>
            <a:pPr algn="just">
              <a:buNone/>
            </a:pPr>
            <a:endParaRPr lang="el-GR" sz="1800" dirty="0"/>
          </a:p>
        </p:txBody>
      </p:sp>
      <p:pic>
        <p:nvPicPr>
          <p:cNvPr id="1026" name="Picture 2" descr="C:\Users\User\Desktop\liveracetaminoph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545911" y="1422782"/>
            <a:ext cx="5677468" cy="4258101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77421" y="6359857"/>
            <a:ext cx="4258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/>
              <a:t>Πανλοβιακή</a:t>
            </a:r>
            <a:r>
              <a:rPr lang="el-GR" b="1" dirty="0" smtClean="0"/>
              <a:t> </a:t>
            </a:r>
            <a:r>
              <a:rPr lang="el-GR" b="1" dirty="0" err="1" smtClean="0"/>
              <a:t>ηπατοκυτταρική</a:t>
            </a:r>
            <a:r>
              <a:rPr lang="el-GR" b="1" dirty="0" smtClean="0"/>
              <a:t> νέκρωση </a:t>
            </a:r>
          </a:p>
          <a:p>
            <a:pPr algn="ctr"/>
            <a:r>
              <a:rPr lang="el-GR" dirty="0" smtClean="0"/>
              <a:t>με </a:t>
            </a:r>
            <a:r>
              <a:rPr lang="el-GR" i="1" dirty="0" smtClean="0"/>
              <a:t>ασήμαντη</a:t>
            </a:r>
            <a:r>
              <a:rPr lang="el-GR" dirty="0" smtClean="0"/>
              <a:t> φλεγμονώδη διήθηση.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302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Ήπαρ-χοληφόρα-πάγκρεας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</a:t>
            </a:r>
            <a:r>
              <a:rPr lang="el-GR" sz="2800" dirty="0" err="1" smtClean="0"/>
              <a:t>Eιδικός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A2A62-9A5E-5C98-59B0-D2B5F4DF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540" y="1916832"/>
            <a:ext cx="3708342" cy="374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409434"/>
            <a:ext cx="8460432" cy="65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60 ετών,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γνωστή </a:t>
            </a:r>
            <a:r>
              <a:rPr lang="el-G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κίρρωση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από ηπατίτιδα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προσέρχεται λόγω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απώλειας βάρους από μηνών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με προοδευτικό αίσθημα κόπωσης. Αναφέρει ήπια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επιγαστραλγία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Απισχνασμένος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με επώδυνη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ευμεγέθη μάζα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στην ανατομική περιοχή του ήπατος.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</a:t>
            </a:r>
            <a:r>
              <a:rPr lang="el-GR" sz="1900" b="1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έλεγχος αίματος</a:t>
            </a:r>
            <a:r>
              <a:rPr lang="el-GR" sz="19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10.000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τα λευκά αιμοσφαίρια/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κυβ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 χιλ.(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4.000-10.000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με 80% πολυμορφοπύρηνα             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&lt;60%)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Στο 35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ο αιματοκρίτης                  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36-45)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Στα 10 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mg/L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CRP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Χολερυθρίνη</a:t>
            </a: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mg/dl                      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&lt;1.2)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Το  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INR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στο 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4                                    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Αλβουμίνη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25 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mg/dl                         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35-45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Η α-εμβρυϊκή </a:t>
            </a:r>
            <a:r>
              <a:rPr lang="el-GR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σφαιρίνη </a:t>
            </a:r>
            <a:r>
              <a:rPr lang="el-GR" sz="19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στα </a:t>
            </a:r>
            <a:r>
              <a:rPr lang="el-GR" sz="19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2000 </a:t>
            </a:r>
            <a:r>
              <a:rPr lang="en-US" sz="1900" b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ng</a:t>
            </a:r>
            <a:r>
              <a:rPr lang="en-US" sz="19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/ml</a:t>
            </a:r>
            <a:r>
              <a:rPr lang="el-GR" sz="19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&lt;40</a:t>
            </a:r>
            <a:r>
              <a:rPr lang="el-GR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D8C9D5-F25F-3FC1-25E4-28B2CA5E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60" y="2575120"/>
            <a:ext cx="3135085" cy="4162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-118071" y="-254973"/>
            <a:ext cx="8964488" cy="89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Αξονική τομογραφία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15A57A-190B-DEAC-6825-25FBC198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29" y="3250498"/>
            <a:ext cx="4002914" cy="3218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C6BA3A-C1B1-8CB2-C8D7-823F3057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27" y="3284986"/>
            <a:ext cx="3691678" cy="3197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58BE2F-58DD-16E0-0411-7A6FD5B1E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756" y="458070"/>
            <a:ext cx="2575127" cy="2581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4D3A8B-F9DB-AAE5-590D-A7D37059C936}"/>
              </a:ext>
            </a:extLst>
          </p:cNvPr>
          <p:cNvSpPr txBox="1"/>
          <p:nvPr/>
        </p:nvSpPr>
        <p:spPr>
          <a:xfrm>
            <a:off x="3687679" y="2975895"/>
            <a:ext cx="164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Φυσιολογικό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D83214-636D-3B4F-3BC5-757993BAFD38}"/>
              </a:ext>
            </a:extLst>
          </p:cNvPr>
          <p:cNvSpPr txBox="1"/>
          <p:nvPr/>
        </p:nvSpPr>
        <p:spPr>
          <a:xfrm>
            <a:off x="6578021" y="6509982"/>
            <a:ext cx="2045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Ασθενούς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B9D097-2719-7CF5-B0F8-890EEF83914F}"/>
              </a:ext>
            </a:extLst>
          </p:cNvPr>
          <p:cNvSpPr txBox="1"/>
          <p:nvPr/>
        </p:nvSpPr>
        <p:spPr>
          <a:xfrm>
            <a:off x="1310185" y="6469040"/>
            <a:ext cx="1938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Άλλο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κιρρωτικό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ήπαρ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FC69A6-29D6-EF39-96A1-CA1E1114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00048" cy="1143000"/>
          </a:xfrm>
        </p:spPr>
        <p:txBody>
          <a:bodyPr/>
          <a:lstStyle/>
          <a:p>
            <a:r>
              <a:rPr lang="el-GR" dirty="0"/>
              <a:t>Βιοψία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149C26-AEF5-34B3-13A9-60141725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9" y="6332561"/>
            <a:ext cx="8632684" cy="52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6BC839-2E73-0ECD-E36E-3C87DB38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61" y="1534023"/>
            <a:ext cx="3397016" cy="2239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EDE09C-EFB0-D5C0-351E-2A15ABF0D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62" y="167888"/>
            <a:ext cx="3481845" cy="262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8FDEE6-514A-8A0D-38A3-E51D93572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333" y="2960169"/>
            <a:ext cx="5179894" cy="3426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4C26ED-3A8C-CCB6-B6DF-CFE830FBD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31" y="3852081"/>
            <a:ext cx="3396942" cy="2507775"/>
          </a:xfrm>
          <a:prstGeom prst="rect">
            <a:avLst/>
          </a:prstGeom>
        </p:spPr>
      </p:pic>
      <p:pic>
        <p:nvPicPr>
          <p:cNvPr id="3074" name="Picture 2" descr="C:\Users\User\Desktop\livertumorHCCChen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011226" y="598264"/>
            <a:ext cx="2250286" cy="1687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27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0" y="1591293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 και ποιους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παράγοντες κινδύνου ανάπτυξής της </a:t>
            </a:r>
            <a:r>
              <a:rPr lang="el-GR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γνωρίζετε,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γενικότερα;</a:t>
            </a:r>
            <a:endParaRPr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493" y="3425230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557151" y="-95931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526" name="Google Shape;526;p36"/>
          <p:cNvSpPr txBox="1"/>
          <p:nvPr/>
        </p:nvSpPr>
        <p:spPr>
          <a:xfrm>
            <a:off x="142503" y="474385"/>
            <a:ext cx="900149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ανέπτυξε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ηπατοκυτταρικό</a:t>
            </a: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καρκίνωμα (ΗΚΚ)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έδαφος κίρρωσης από ηπατίτιδα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Όλοι οι τύποι κίρρωσης σχετίζονται ανάπτυξη ΗΚΚ, όμως το 15% των ΗΚΚ αναπτύσσεται σε </a:t>
            </a:r>
            <a:r>
              <a:rPr lang="el-GR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μη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κιρρωτικούς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2400" b="1" dirty="0">
                <a:latin typeface="Calibri"/>
                <a:ea typeface="Calibri"/>
                <a:cs typeface="Calibri"/>
                <a:sym typeface="Calibri"/>
              </a:rPr>
              <a:t>Παράγοντες κινδύνου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αποτελούν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 χρόνια ηπατίτιδα Β,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αφλατοξίνη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Β1,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 ηπατίτιδα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το αλκοόλ, η λιπώδης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στεατοηπατίτιδα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και σπανιότατα 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 εξαλλαγή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ενός (καλοήθους)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ηπατοκυτταρικού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αδενώματος.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σελίδες 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462-7</a:t>
            </a: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3AA60E-1E20-8C5F-B872-B3B94A01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18" y="3511806"/>
            <a:ext cx="4148919" cy="3161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E3679-39AF-70F5-62CD-3174851E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67" y="450375"/>
            <a:ext cx="8229600" cy="1050879"/>
          </a:xfrm>
        </p:spPr>
        <p:txBody>
          <a:bodyPr>
            <a:normAutofit/>
          </a:bodyPr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98DE3B-62E8-6E0E-7978-27F003B8F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6" y="1723363"/>
            <a:ext cx="8382067" cy="45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7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838200" y="-86564"/>
            <a:ext cx="8233412" cy="67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εργαστηριακό ιατρό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261256" y="3113765"/>
            <a:ext cx="4139952" cy="262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Απεικονίσεις οργάνων</a:t>
            </a:r>
            <a:r>
              <a:rPr lang="el-GR" sz="1950" dirty="0"/>
              <a:t>: </a:t>
            </a: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dirty="0"/>
              <a:t>ακτινογραφίες, υπέρηχοι, αξονικές/μαγνητικές τομογραφίες, εξετάσεις πυρηνικής ιατρικής, αγγειογραφίες κ.α.</a:t>
            </a:r>
            <a:endParaRPr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6" name="Google Shape;256;p3"/>
          <p:cNvSpPr txBox="1"/>
          <p:nvPr/>
        </p:nvSpPr>
        <p:spPr>
          <a:xfrm>
            <a:off x="261256" y="1779233"/>
            <a:ext cx="38862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l-GR" sz="195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ιματολογικός</a:t>
            </a:r>
            <a:r>
              <a:rPr lang="el-GR" sz="195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5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βιοχημικός, </a:t>
            </a:r>
            <a:r>
              <a:rPr lang="el-GR" sz="19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βιοπτικός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ανοσολογικός και μικροβιολογικός έλεγχος κ.α.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261256" y="5277618"/>
            <a:ext cx="36796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χωρίζονται σε απλές εξετάσεις π.χ. γενική αίματος/ακτινογραφία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τομογραφία.</a:t>
            </a:r>
            <a:endParaRPr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D2284F-3A3C-6296-076F-5D7C7BB9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159871"/>
            <a:ext cx="1497595" cy="144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E13B71-1ABC-51EA-3D92-2C211AC46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605" y="485040"/>
            <a:ext cx="3080983" cy="6266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F1146-1C92-FD55-C1C7-0148EBA3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1319"/>
          </a:xfrm>
        </p:spPr>
        <p:txBody>
          <a:bodyPr>
            <a:noAutofit/>
          </a:bodyPr>
          <a:lstStyle/>
          <a:p>
            <a:r>
              <a:rPr lang="el-GR" sz="2400" dirty="0" err="1"/>
              <a:t>Παθολογοανατομικό</a:t>
            </a:r>
            <a:r>
              <a:rPr lang="el-GR" sz="2400" dirty="0"/>
              <a:t> </a:t>
            </a:r>
            <a:r>
              <a:rPr lang="el-GR" sz="2400" dirty="0" smtClean="0"/>
              <a:t>σκέλος. Τρεις βαθμοί κακοήθειας κατά Π.Ο.Υ.</a:t>
            </a:r>
            <a:endParaRPr lang="el-GR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FA995B-D652-2DCC-D283-543B8AA59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307" y="299546"/>
            <a:ext cx="8884693" cy="16930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l-GR" dirty="0" smtClean="0"/>
              <a:t>     </a:t>
            </a:r>
            <a:r>
              <a:rPr lang="el-GR" sz="1600" dirty="0" smtClean="0"/>
              <a:t>Συγκεκριμένοι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υποτύποι</a:t>
            </a:r>
            <a:r>
              <a:rPr lang="el-GR" sz="1600" dirty="0" smtClean="0"/>
              <a:t> ΗΚΚ έχουν συσχετιζόμενες με αυτούς, μοριακές/</a:t>
            </a:r>
            <a:r>
              <a:rPr lang="el-GR" sz="1600" dirty="0" err="1" smtClean="0"/>
              <a:t>κυτταρογενετικές</a:t>
            </a:r>
            <a:r>
              <a:rPr lang="el-GR" sz="1600" dirty="0" smtClean="0"/>
              <a:t> ανωμαλίες:</a:t>
            </a:r>
          </a:p>
          <a:p>
            <a:r>
              <a:rPr lang="el-GR" sz="1600" dirty="0" err="1" smtClean="0"/>
              <a:t>Σκιρρώδης</a:t>
            </a:r>
            <a:r>
              <a:rPr lang="en-US" sz="1600" dirty="0" smtClean="0"/>
              <a:t> </a:t>
            </a:r>
            <a:r>
              <a:rPr lang="el-GR" sz="1600" dirty="0" err="1" smtClean="0"/>
              <a:t>υποτύπος</a:t>
            </a:r>
            <a:r>
              <a:rPr lang="el-GR" sz="1600" dirty="0" smtClean="0"/>
              <a:t>: </a:t>
            </a:r>
            <a:r>
              <a:rPr lang="en-US" sz="1600" dirty="0" smtClean="0"/>
              <a:t>TSC1 / TSC2 </a:t>
            </a:r>
            <a:r>
              <a:rPr lang="el-GR" sz="1600" dirty="0" smtClean="0"/>
              <a:t>μεταλλάξεις</a:t>
            </a:r>
          </a:p>
          <a:p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Στεατο</a:t>
            </a:r>
            <a:r>
              <a:rPr lang="el-GR" sz="1600" dirty="0" err="1" smtClean="0"/>
              <a:t>ηπατιτιδικός</a:t>
            </a:r>
            <a:r>
              <a:rPr lang="el-GR" sz="1600" dirty="0" smtClean="0"/>
              <a:t> </a:t>
            </a:r>
            <a:r>
              <a:rPr lang="el-GR" sz="1600" dirty="0" err="1" smtClean="0"/>
              <a:t>υποτύπος</a:t>
            </a:r>
            <a:r>
              <a:rPr lang="el-GR" sz="1600" dirty="0" smtClean="0"/>
              <a:t>: συχνή ενεργοποίηση </a:t>
            </a:r>
            <a:r>
              <a:rPr lang="en-US" sz="1600" dirty="0" smtClean="0"/>
              <a:t>IL6 / JAK / STAT</a:t>
            </a:r>
            <a:endParaRPr lang="el-GR" sz="1600" dirty="0" smtClean="0"/>
          </a:p>
          <a:p>
            <a:r>
              <a:rPr lang="el-GR" sz="1600" dirty="0" err="1" smtClean="0"/>
              <a:t>Μακροδοκιδωτός</a:t>
            </a:r>
            <a:r>
              <a:rPr lang="el-GR" sz="1600" dirty="0" smtClean="0"/>
              <a:t> μαζικός </a:t>
            </a:r>
            <a:r>
              <a:rPr lang="el-GR" sz="1600" dirty="0" err="1" smtClean="0"/>
              <a:t>υποτύπος</a:t>
            </a:r>
            <a:r>
              <a:rPr lang="el-GR" sz="1600" dirty="0" smtClean="0"/>
              <a:t>: μετάλλαξη </a:t>
            </a:r>
            <a:r>
              <a:rPr lang="en-US" sz="1600" dirty="0" smtClean="0"/>
              <a:t>TP53 </a:t>
            </a:r>
            <a:r>
              <a:rPr lang="el-GR" sz="1600" dirty="0" smtClean="0"/>
              <a:t>και ενίσχυση </a:t>
            </a:r>
            <a:r>
              <a:rPr lang="en-US" sz="1600" dirty="0" smtClean="0"/>
              <a:t>FGF19</a:t>
            </a:r>
            <a:endParaRPr lang="el-GR" sz="1600" dirty="0" smtClean="0"/>
          </a:p>
          <a:p>
            <a:r>
              <a:rPr lang="el-GR" sz="1600" dirty="0" err="1" smtClean="0"/>
              <a:t>Ινοπεταλιώδης</a:t>
            </a:r>
            <a:r>
              <a:rPr lang="el-GR" sz="1600" dirty="0" smtClean="0"/>
              <a:t> </a:t>
            </a:r>
            <a:r>
              <a:rPr lang="el-GR" sz="1600" dirty="0" err="1" smtClean="0"/>
              <a:t>υποτύπος</a:t>
            </a:r>
            <a:r>
              <a:rPr lang="el-GR" sz="1600" dirty="0" smtClean="0"/>
              <a:t>: </a:t>
            </a:r>
            <a:r>
              <a:rPr lang="en-US" sz="1600" dirty="0" smtClean="0"/>
              <a:t>DNAJB1-PRKACA </a:t>
            </a:r>
            <a:r>
              <a:rPr lang="el-GR" sz="1600" dirty="0" smtClean="0"/>
              <a:t>γονίδιο σύντηξης</a:t>
            </a:r>
            <a:endParaRPr lang="el-GR" sz="1600" dirty="0"/>
          </a:p>
        </p:txBody>
      </p:sp>
      <p:pic>
        <p:nvPicPr>
          <p:cNvPr id="2050" name="Picture 2" descr="C:\Users\User\Desktop\livertumorHCCChen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680" y="1992572"/>
            <a:ext cx="3435154" cy="3194834"/>
          </a:xfrm>
          <a:prstGeom prst="rect">
            <a:avLst/>
          </a:prstGeom>
          <a:noFill/>
        </p:spPr>
      </p:pic>
      <p:pic>
        <p:nvPicPr>
          <p:cNvPr id="2051" name="Picture 3" descr="C:\Users\User\Desktop\livertumorHCCChen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468414" y="2322943"/>
            <a:ext cx="3289737" cy="2467303"/>
          </a:xfrm>
          <a:prstGeom prst="rect">
            <a:avLst/>
          </a:prstGeom>
          <a:noFill/>
        </p:spPr>
      </p:pic>
      <p:pic>
        <p:nvPicPr>
          <p:cNvPr id="2052" name="Picture 4" descr="C:\Users\User\Desktop\livertumorHCCChen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019918" y="2304278"/>
            <a:ext cx="3299303" cy="2474478"/>
          </a:xfrm>
          <a:prstGeom prst="rect">
            <a:avLst/>
          </a:prstGeom>
          <a:noFill/>
        </p:spPr>
      </p:pic>
      <p:pic>
        <p:nvPicPr>
          <p:cNvPr id="2053" name="Picture 5" descr="C:\Users\User\Desktop\livertumorHCCChen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8795" y="5322314"/>
            <a:ext cx="1815522" cy="1361641"/>
          </a:xfrm>
          <a:prstGeom prst="rect">
            <a:avLst/>
          </a:prstGeom>
          <a:noFill/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6337738" y="5454869"/>
            <a:ext cx="2490952" cy="121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Αργινάση</a:t>
            </a:r>
            <a:r>
              <a:rPr kumimoji="0" lang="el-G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Α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l-GR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Κυτταροπλασματικός</a:t>
            </a:r>
            <a:r>
              <a:rPr kumimoji="0" lang="el-G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ή πυρηνικός δείκτης </a:t>
            </a:r>
            <a:r>
              <a:rPr kumimoji="0" lang="el-GR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ηπατοκυτταρικής</a:t>
            </a:r>
            <a:r>
              <a:rPr kumimoji="0" lang="el-G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διαφοροποίησης.</a:t>
            </a:r>
            <a:endParaRPr kumimoji="0" lang="el-GR" sz="33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2 - Θέση κειμένου"/>
          <p:cNvSpPr txBox="1">
            <a:spLocks/>
          </p:cNvSpPr>
          <p:nvPr/>
        </p:nvSpPr>
        <p:spPr>
          <a:xfrm>
            <a:off x="0" y="5186856"/>
            <a:ext cx="4303986" cy="167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ΔΔ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HKK</a:t>
            </a:r>
            <a:endParaRPr kumimoji="0" lang="el-GR" sz="24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/>
            </a:pP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Ηπατοκυτταρικό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 αδένωμα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μη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κιρρωτικό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υπόστρωμα, απουσία διευρυμένων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δοκίδων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νεοπλασματικών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ηπατοκυττάρων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χωρίς απώλεια δικτύου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ρετικουλίνης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Ενδοηπατικό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χολαγγειοκαρκίνωμα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διακριτοί αδένες εντός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δεσμοπλαστικού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στρώματος,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CK7 (+).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/>
            </a:pP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Δυσπλαστικό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κιρρωτικό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οζίο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&lt; 1εκ., αναγνωρίσιμα κάποια πυλαία διαστήματα.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/>
            </a:pP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Μεταστατικοί όγκοι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ιστορικό, </a:t>
            </a:r>
            <a:r>
              <a:rPr kumimoji="0" lang="el-G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ανοσοϊστοχημικοί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δείκτες.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/>
            </a:pP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Ήπαρ-χοληφόρα-πάγκρεας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</a:t>
            </a:r>
            <a:r>
              <a:rPr lang="el-GR" sz="2800" dirty="0" smtClean="0"/>
              <a:t>– </a:t>
            </a:r>
            <a:r>
              <a:rPr lang="el-GR" sz="2800" dirty="0" err="1" smtClean="0"/>
              <a:t>Eιδικός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3998A0-FD5F-7F7B-19ED-05D51458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41" y="1603622"/>
            <a:ext cx="3877917" cy="39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8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 4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520362"/>
            <a:ext cx="8460432" cy="58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Άνδρας 60 ετών, καπνιστής και μέτριος πότης, προσέρχεται </a:t>
            </a:r>
            <a:r>
              <a:rPr lang="el-GR" sz="19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εμφάνισης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κίτρινης χροιάς δέρματος και επιπεφυκότων</a:t>
            </a: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Αναφέρει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απώλεια βάρους </a:t>
            </a: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μηνών.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Ικτερική χροιά 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δέρματος και </a:t>
            </a:r>
            <a:r>
              <a:rPr lang="el-GR" sz="19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επιπεφυκότων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απίσχναση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ψηλαφητή χοληδόχος κύστη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  <a:endParaRPr b="1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Στα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20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mg/L </a:t>
            </a:r>
            <a:r>
              <a:rPr lang="el-GR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CRP </a:t>
            </a:r>
            <a:r>
              <a:rPr lang="en-US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(</a:t>
            </a:r>
            <a:r>
              <a:rPr lang="el-GR" sz="1900" dirty="0" err="1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&lt;5)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GT=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1</a:t>
            </a:r>
            <a:r>
              <a:rPr lang="el-GR" sz="1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000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40)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ALP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 700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&lt;140)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SGOT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=50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&lt;34)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SGPT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 60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&lt;34)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O</a:t>
            </a:r>
            <a:r>
              <a:rPr kumimoji="0" lang="el-G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λική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χολερυθρίνη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</a:t>
            </a:r>
            <a:r>
              <a:rPr lang="el-GR" sz="1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,5mg/dl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lang="en-US" sz="1800" noProof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&lt;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1.2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Ά</a:t>
            </a:r>
            <a:r>
              <a:rPr kumimoji="0" lang="el-G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μεση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χολερυθρίνη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τα </a:t>
            </a:r>
            <a:r>
              <a:rPr lang="el-GR" sz="1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kumimoji="0" 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DB9EF6-24D6-04AF-4ED1-2227BD65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55" y="1689946"/>
            <a:ext cx="2212586" cy="166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7E775F-3C25-BF6C-867C-95825B9E0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599" y="3021713"/>
            <a:ext cx="2104883" cy="1787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0DD7A3-F4A8-C310-6DB1-54521D5DC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54" y="3666784"/>
            <a:ext cx="2959344" cy="22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1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C205-C30B-BD70-4C87-2CD5D2C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5"/>
            <a:ext cx="8229600" cy="1143000"/>
          </a:xfrm>
        </p:spPr>
        <p:txBody>
          <a:bodyPr/>
          <a:lstStyle/>
          <a:p>
            <a:r>
              <a:rPr lang="el-GR" dirty="0"/>
              <a:t>Αξονική τομογραφία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DA3611-5864-4D92-0E08-D12E8525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4" y="5308271"/>
            <a:ext cx="9076511" cy="52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437364-A1D4-4636-56F3-3AE729A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55" y="1276702"/>
            <a:ext cx="4448226" cy="3675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E23D9-42A7-50C4-ABC2-97BDCDA0B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7" y="1271621"/>
            <a:ext cx="4323328" cy="36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3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0AEE4-7E3D-D442-BFF9-D38286D4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590" y="736270"/>
            <a:ext cx="1864426" cy="1864425"/>
          </a:xfrm>
        </p:spPr>
        <p:txBody>
          <a:bodyPr>
            <a:normAutofit fontScale="90000"/>
          </a:bodyPr>
          <a:lstStyle/>
          <a:p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 από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EUS-FNA,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ακολουθεί</a:t>
            </a:r>
            <a:b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εγχειρητικό παρασκεύασμα</a:t>
            </a:r>
            <a:b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υφολικής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παγκρεατο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12δακτυλεκτομής</a:t>
            </a:r>
            <a:b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Whipple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4F2D9D-3CF8-D7B3-B4ED-20E6C0659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" y="6423115"/>
            <a:ext cx="8632684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CA97E-3886-B233-18E3-EC4406758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0" y="4309675"/>
            <a:ext cx="2909201" cy="2191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7A9603-A091-3435-38BE-7FCE8BDFF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3866" y="856160"/>
            <a:ext cx="4055607" cy="2687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C2FC69-9399-9939-05FE-38B50BA57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93" y="137757"/>
            <a:ext cx="3455067" cy="2943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A52734-5A51-D74D-C795-16CBEC949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5241" y="2701681"/>
            <a:ext cx="3360714" cy="42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7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ασθενούς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kumimoji="0" lang="el-GR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πρόγνωση</a:t>
            </a:r>
            <a:r>
              <a:rPr kumimoji="0" lang="el-GR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36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81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665018"/>
            <a:ext cx="9144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Ο ασθενής έπασχε από </a:t>
            </a:r>
            <a:r>
              <a:rPr lang="el-GR" sz="2000" b="1" spc="300" dirty="0" err="1" smtClean="0">
                <a:latin typeface="Calibri"/>
                <a:ea typeface="Calibri"/>
                <a:cs typeface="Calibri"/>
                <a:sym typeface="Calibri"/>
              </a:rPr>
              <a:t>πορογενές</a:t>
            </a:r>
            <a:r>
              <a:rPr lang="el-GR" sz="2000" b="1" spc="3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spc="300" dirty="0" err="1" smtClean="0">
                <a:latin typeface="Calibri"/>
                <a:ea typeface="Calibri"/>
                <a:cs typeface="Calibri"/>
                <a:sym typeface="Calibri"/>
              </a:rPr>
              <a:t>αδενοκαρκίνωμα</a:t>
            </a:r>
            <a:r>
              <a:rPr lang="el-GR" sz="2000" b="1" spc="3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b="1" spc="3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b="1" spc="300" dirty="0" smtClean="0">
                <a:latin typeface="Calibri"/>
                <a:ea typeface="Calibri"/>
                <a:cs typeface="Calibri"/>
                <a:sym typeface="Calibri"/>
              </a:rPr>
              <a:t>κεφαλής παγκρέατος, χωρίς ειδικούς χαρακτήρες (</a:t>
            </a:r>
            <a:r>
              <a:rPr lang="en-US" sz="2000" b="1" spc="300" dirty="0" smtClean="0">
                <a:latin typeface="Calibri"/>
                <a:ea typeface="Calibri"/>
                <a:cs typeface="Calibri"/>
                <a:sym typeface="Calibri"/>
              </a:rPr>
              <a:t>NOS)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το οποίο εκδηλώθηκε με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αποφρακτικό ίκτερο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πρόγνωση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ακόμα και για τους εξαιρέσιμους όγκους, είναι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δυσμενής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15% των ασθενών να ζουν 3 έτη μετά τη διάγνωση.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σελίδες 476-8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).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748213-1DB0-08E1-78E5-AA6E4DAC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8" y="2807553"/>
            <a:ext cx="7233408" cy="37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5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34A99C-8898-379E-5F05-C1A4B415AA4F}"/>
              </a:ext>
            </a:extLst>
          </p:cNvPr>
          <p:cNvSpPr txBox="1"/>
          <p:nvPr/>
        </p:nvSpPr>
        <p:spPr>
          <a:xfrm>
            <a:off x="3269013" y="50207"/>
            <a:ext cx="5991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u="sng" dirty="0"/>
              <a:t>Κλινικό σκέλος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F784B7-1556-76D2-AB5E-1C24243E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51" y="1497743"/>
            <a:ext cx="4211804" cy="365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91A29D-5060-B6B6-EB44-4674190A2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8" y="3764941"/>
            <a:ext cx="4520485" cy="2808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62AB71-9641-A6D4-2F4D-A7C0E7690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40" y="218788"/>
            <a:ext cx="3497322" cy="34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1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0"/>
            <a:ext cx="8229600" cy="427512"/>
          </a:xfrm>
        </p:spPr>
        <p:txBody>
          <a:bodyPr>
            <a:normAutofit fontScale="90000"/>
          </a:bodyPr>
          <a:lstStyle/>
          <a:p>
            <a:r>
              <a:rPr lang="el-GR" sz="3000" dirty="0" err="1"/>
              <a:t>Παθολογοανατομικό</a:t>
            </a:r>
            <a:r>
              <a:rPr lang="el-GR" sz="3000" dirty="0"/>
              <a:t> σκέλος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D17984-1D60-49E0-7C9D-7960ADA0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20634"/>
            <a:ext cx="9144000" cy="188817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/>
              <a:t>A</a:t>
            </a:r>
            <a:r>
              <a:rPr lang="el-GR" sz="2000" b="1" dirty="0" err="1" smtClean="0"/>
              <a:t>δενική</a:t>
            </a:r>
            <a:r>
              <a:rPr lang="el-GR" sz="2000" b="1" dirty="0" smtClean="0"/>
              <a:t> (</a:t>
            </a:r>
            <a:r>
              <a:rPr lang="el-GR" sz="2000" b="1" dirty="0" err="1" smtClean="0"/>
              <a:t>πορογενής</a:t>
            </a:r>
            <a:r>
              <a:rPr lang="el-GR" sz="2000" b="1" dirty="0" smtClean="0"/>
              <a:t>) διαφοροποίηση </a:t>
            </a:r>
            <a:r>
              <a:rPr lang="el-GR" sz="2000" dirty="0" smtClean="0"/>
              <a:t>σε </a:t>
            </a:r>
            <a:r>
              <a:rPr lang="el-GR" sz="2000" b="1" i="1" dirty="0" smtClean="0"/>
              <a:t>άτακτα</a:t>
            </a:r>
            <a:r>
              <a:rPr lang="el-GR" sz="2000" dirty="0" smtClean="0"/>
              <a:t> αναπτυσσόμενες δομές, με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έντονο πυρηνικό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πλειομορφισμό</a:t>
            </a:r>
            <a:r>
              <a:rPr lang="el-GR" sz="2000" dirty="0" smtClean="0"/>
              <a:t>/</a:t>
            </a:r>
            <a:r>
              <a:rPr lang="el-GR" sz="2000" b="1" dirty="0" err="1" smtClean="0"/>
              <a:t>ανισοπυρήνωση</a:t>
            </a:r>
            <a:r>
              <a:rPr lang="el-GR" sz="2000" dirty="0" smtClean="0"/>
              <a:t>, συνήθως με αυλική ή ενδοκυττάρια </a:t>
            </a:r>
            <a:r>
              <a:rPr lang="el-GR" sz="2000" dirty="0" err="1" smtClean="0"/>
              <a:t>βλέννη</a:t>
            </a:r>
            <a:r>
              <a:rPr lang="el-GR" sz="2000" dirty="0" smtClean="0"/>
              <a:t>, έντονη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δεσμοπλασία</a:t>
            </a:r>
            <a:r>
              <a:rPr lang="el-GR" sz="2000" dirty="0" smtClean="0"/>
              <a:t> του στρώματος , ποικίλη νέκρωση. </a:t>
            </a:r>
            <a:r>
              <a:rPr lang="el-GR" sz="2000" b="1" dirty="0" smtClean="0"/>
              <a:t>Δυσμενείς</a:t>
            </a:r>
            <a:r>
              <a:rPr lang="el-GR" sz="2000" dirty="0" smtClean="0"/>
              <a:t> παράγοντες</a:t>
            </a:r>
            <a:r>
              <a:rPr lang="en-US" sz="2000" dirty="0" smtClean="0"/>
              <a:t>: </a:t>
            </a:r>
            <a:r>
              <a:rPr lang="el-GR" sz="2000" b="1" dirty="0" err="1" smtClean="0"/>
              <a:t>περινευρικές</a:t>
            </a:r>
            <a:r>
              <a:rPr lang="el-GR" sz="2000" dirty="0" smtClean="0"/>
              <a:t> ή αγγειακές διηθήσεις, υψηλόβαθμη κακοήθεια (&lt;50% αδενικές καρκινικές δομές, ατελείς/εκτρωτικές όπως εν προκειμένω), ύπαρξη ακανθώδους συστατικού.</a:t>
            </a:r>
            <a:endParaRPr lang="el-GR" sz="2000" dirty="0"/>
          </a:p>
        </p:txBody>
      </p:sp>
      <p:pic>
        <p:nvPicPr>
          <p:cNvPr id="1026" name="Picture 2" descr="C:\Users\User\Desktop\pancreasductalChen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6857" y="2161309"/>
            <a:ext cx="4182094" cy="4466538"/>
          </a:xfrm>
          <a:prstGeom prst="rect">
            <a:avLst/>
          </a:prstGeom>
          <a:noFill/>
        </p:spPr>
      </p:pic>
      <p:pic>
        <p:nvPicPr>
          <p:cNvPr id="1027" name="Picture 3" descr="C:\Users\User\Desktop\pancreasductalChen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73061" y="1937633"/>
            <a:ext cx="2514518" cy="2890778"/>
          </a:xfrm>
          <a:prstGeom prst="rect">
            <a:avLst/>
          </a:prstGeom>
          <a:noFill/>
        </p:spPr>
      </p:pic>
      <p:pic>
        <p:nvPicPr>
          <p:cNvPr id="1028" name="Picture 4" descr="C:\Users\User\Desktop\pancreasductalChen04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050" y="4702629"/>
            <a:ext cx="2071873" cy="1910539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7338952" y="1876302"/>
            <a:ext cx="1805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800" b="1" dirty="0" smtClean="0">
                <a:latin typeface="Calibri" pitchFamily="34" charset="0"/>
                <a:cs typeface="Calibri" pitchFamily="34" charset="0"/>
              </a:rPr>
              <a:t>4 βασικές γονιδιακές </a:t>
            </a:r>
            <a:r>
              <a:rPr lang="el-GR" sz="1800" b="1" dirty="0" err="1" smtClean="0">
                <a:latin typeface="Calibri" pitchFamily="34" charset="0"/>
                <a:cs typeface="Calibri" pitchFamily="34" charset="0"/>
              </a:rPr>
              <a:t>οδηγές</a:t>
            </a:r>
            <a:r>
              <a:rPr lang="el-GR" sz="1800" b="1" dirty="0" smtClean="0">
                <a:latin typeface="Calibri" pitchFamily="34" charset="0"/>
                <a:cs typeface="Calibri" pitchFamily="34" charset="0"/>
              </a:rPr>
              <a:t> μεταλλάξεις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KRAS: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 σε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&gt; 95%, 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πρώιμο συμβάν κατά την καρκινογένεση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CDKN2A (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ρ16): 95%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TP53: 50 - 80%</a:t>
            </a:r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l-GR" sz="1800" dirty="0" err="1" smtClean="0">
                <a:latin typeface="Calibri" pitchFamily="34" charset="0"/>
                <a:cs typeface="Calibri" pitchFamily="34" charset="0"/>
              </a:rPr>
              <a:t>πώλεια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SMAD4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DPC4: 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στο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55%</a:t>
            </a:r>
            <a:endParaRPr lang="el-GR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2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Ήπαρ-χοληφόρα-πάγκρεας</a:t>
            </a:r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5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</a:t>
            </a:r>
            <a:r>
              <a:rPr lang="el-GR" sz="2800" dirty="0" err="1" smtClean="0"/>
              <a:t>Eιδικός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C424A2-C564-9522-9274-09410766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459" y="1672490"/>
            <a:ext cx="3865081" cy="39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4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200" y="4064000"/>
            <a:ext cx="2771572" cy="255088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0" y="635000"/>
            <a:ext cx="9011798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Η </a:t>
            </a:r>
            <a:r>
              <a:rPr lang="el-GR" sz="20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o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ανατομία του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ήπατος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περιλαμβάνει πολλαπλές νοσογόνες </a:t>
            </a:r>
            <a:r>
              <a:rPr lang="el-GR" sz="2000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εξεργασίες∙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η </a:t>
            </a:r>
            <a:r>
              <a:rPr lang="el-GR" sz="2000" i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 βάθος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ενασχόληση με το ήπαρ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 </a:t>
            </a:r>
            <a:r>
              <a:rPr lang="el-GR" sz="2000" i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ιδιαίτερο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πεδίο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Παθολογικής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Ανατομικής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Η </a:t>
            </a:r>
            <a:r>
              <a:rPr lang="el-GR" sz="2000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ιστοπαθολογία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του ήπατος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κυμαίνεται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από απλή στεάτωση, ήπια πυλαία φλεγμονή και εστιακή νέκρωση έως πιο σοβαρές μορφές βλάβης, συμπεριλαμβανομένης της εκτεταμένης νέκρωσης, της </a:t>
            </a:r>
            <a:r>
              <a:rPr lang="el-GR" sz="2000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ίνωσης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και της κίρρωσης. </a:t>
            </a: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ιστολογική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εξέταση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βασικό στοιχείο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τελική διάγνωση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μιας ποικιλίας κακοήθων και μη κακοήθων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νόσων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του ήπατος, των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χοληφόρων και του παγκρέατος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spc="600" dirty="0">
                <a:latin typeface="Calibri" pitchFamily="34" charset="0"/>
                <a:cs typeface="Calibri" pitchFamily="34" charset="0"/>
              </a:rPr>
              <a:t>Συνεργασία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κλινικού ιατρού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με τον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παθολογοανατόμο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απαραίτητη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για σωστή διάγνωση.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390634-7078-D1B2-0817-D6B63DC766E9}"/>
              </a:ext>
            </a:extLst>
          </p:cNvPr>
          <p:cNvSpPr txBox="1"/>
          <p:nvPr/>
        </p:nvSpPr>
        <p:spPr>
          <a:xfrm>
            <a:off x="652814" y="141515"/>
            <a:ext cx="807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b="1" u="sng" dirty="0">
                <a:latin typeface="Calibri" pitchFamily="34" charset="0"/>
                <a:cs typeface="Calibri" pitchFamily="34" charset="0"/>
              </a:rPr>
              <a:t>Η συμβολή του παθολογοανατόμου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111211" y="1900052"/>
            <a:ext cx="9144000" cy="526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Γυναίκα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55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 προσέρχεται αιτιώμενη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χρόνιο κνησμό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μηνών, διάχυτα στο σώμα. Από το ατομικό αναμνηστικό δεν αναφέρει αλλεργίες, ενώ λαμβάνει αγωγή για 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υπερχοληστερολαιμία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Εμφανή σημεία 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λειχηνοποίησης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του δέρματος λόγω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κνησμού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αλλά χωρίς πρωτοπαθές εξάνθημα. Παρουσία </a:t>
            </a:r>
            <a:r>
              <a:rPr kumimoji="0" lang="el-G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ξανθελ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ασμάτων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στα βλέφαρα. 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Bασικός</a:t>
            </a:r>
            <a:r>
              <a:rPr kumimoji="0" lang="el-GR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εργαστηριακός </a:t>
            </a:r>
            <a:r>
              <a:rPr kumimoji="0" lang="el-GR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έλεγχος ορού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GT=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1</a:t>
            </a:r>
            <a:r>
              <a:rPr lang="el-GR" sz="1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000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             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40)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ALP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 700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    </a:t>
            </a:r>
            <a:r>
              <a:rPr kumimoji="0" lang="el-GR" sz="1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&lt;140)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SGOT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=50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  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&lt;34)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SGPT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 60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IU/L                        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&lt;34)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O</a:t>
            </a:r>
            <a:r>
              <a:rPr kumimoji="0" lang="el-G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λική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χολερυθρίνη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2,5mg/dl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   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&lt;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1.2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Η </a:t>
            </a:r>
            <a:r>
              <a:rPr lang="el-GR" sz="1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ά</a:t>
            </a:r>
            <a:r>
              <a:rPr kumimoji="0" lang="el-G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μεση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χολερυθρίνη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στα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2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Ολική χοληστερίνη 300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mg/dl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</a:t>
            </a:r>
            <a:r>
              <a:rPr lang="en-US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φ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l-GR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τ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.:</a:t>
            </a:r>
            <a:r>
              <a:rPr lang="el-GR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&lt;200)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Θετικά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  <a:r>
              <a:rPr lang="el-GR" sz="1800" b="1" kern="1200" dirty="0" smtClean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τα  </a:t>
            </a:r>
            <a:r>
              <a:rPr kumimoji="0" lang="el-G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αντιμιτοχονδριακά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αντισώματα (ΑΜΑ)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DEC61E-E3BA-FA0B-8731-2C38A954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250" y="164889"/>
            <a:ext cx="3033728" cy="1675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DD1843-C6F6-7B78-82F8-49F9E9275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8" y="137336"/>
            <a:ext cx="2829697" cy="1817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768DCB-F3BB-F3CE-7A6A-F64623F03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181" y="3954482"/>
            <a:ext cx="3343805" cy="28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5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5058888" y="0"/>
            <a:ext cx="4085112" cy="9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400" dirty="0" smtClean="0"/>
              <a:t>ΒΙΟΨΙΑ ΗΠΑΤΟΣ </a:t>
            </a:r>
            <a:endParaRPr sz="2400"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113104" y="6460177"/>
            <a:ext cx="8629896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kumimoji="0" lang="el-G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kumimoji="0" lang="el-G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Ασθενούς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86221B-1758-60A2-CD17-0964124B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1" y="213756"/>
            <a:ext cx="4609926" cy="3681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645D7A-C02E-83C6-F1F1-187210D6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26285" y="1752459"/>
            <a:ext cx="4838057" cy="3864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C5CB66-999E-7DAA-8E81-3953B7C0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30" y="4202808"/>
            <a:ext cx="3364171" cy="22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4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1619672" y="1412776"/>
            <a:ext cx="61722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 της</a:t>
            </a: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ασθενούς </a:t>
            </a:r>
            <a:endParaRPr kumimoji="0" lang="el-G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αιτία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του κνησμού;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670" y="3119485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909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115827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617438"/>
            <a:ext cx="9144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ασθενής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εμφάνισε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πρωτοπαθή </a:t>
            </a:r>
            <a:r>
              <a:rPr kumimoji="0" lang="el-GR" sz="2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χολική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χολαγγειίτιδα</a:t>
            </a:r>
            <a:r>
              <a:rPr kumimoji="0" lang="el-GR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(ΠΧΧ)</a:t>
            </a:r>
            <a:endParaRPr lang="el-GR" sz="22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 μηχανισμός του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κνησμού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είναι μέσω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κατακράτησης χολικών αλάτων 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κυκλοφορία 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ενδοηπατικής </a:t>
            </a:r>
            <a:r>
              <a:rPr lang="el-GR" sz="22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χολόστασης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που προκύπτει.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(σελ.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4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55-6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στο σύγγραμμα του </a:t>
            </a:r>
            <a:r>
              <a:rPr kumimoji="0" lang="el-GR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E6EA68-C5B3-65C0-0FC4-1B3DDEB57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579" y="2503653"/>
            <a:ext cx="4884841" cy="3872434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457200" y="2517568"/>
            <a:ext cx="8229600" cy="46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ΔΔ</a:t>
            </a:r>
            <a:endParaRPr kumimoji="0" lang="el-GR" sz="3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5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3B630-7FD1-C069-8BC8-6F90528D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5491"/>
            <a:ext cx="8229600" cy="1143000"/>
          </a:xfrm>
        </p:spPr>
        <p:txBody>
          <a:bodyPr/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560787-604B-D3BC-6DBE-4C1AAD927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10" y="887326"/>
            <a:ext cx="7581219" cy="57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9FCDD-4CE1-DE68-4A54-6E4C88A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15636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329411-2853-A8C1-01AD-DF10E8BFF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39388"/>
            <a:ext cx="3823855" cy="143691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l-GR" b="1" dirty="0" err="1" smtClean="0"/>
              <a:t>Κοκκιωματώδης</a:t>
            </a:r>
            <a:r>
              <a:rPr lang="el-GR" b="1" dirty="0" smtClean="0"/>
              <a:t> φλεγμονή </a:t>
            </a:r>
            <a:r>
              <a:rPr lang="el-GR" dirty="0" smtClean="0"/>
              <a:t>που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καταστρέφει ένα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μεσολόβιο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χοληφόρο</a:t>
            </a:r>
            <a:r>
              <a:rPr lang="el-GR" dirty="0" smtClean="0"/>
              <a:t>. Τέτοιες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ανθηρές βλάβες </a:t>
            </a:r>
            <a:r>
              <a:rPr lang="el-GR" dirty="0" smtClean="0"/>
              <a:t>αυτών των χοληφόρων , όταν ανευρίσκονται , συνιστούν χαρακτηριστικό γνώρισμα της </a:t>
            </a:r>
            <a:r>
              <a:rPr lang="el-GR" b="1" dirty="0" smtClean="0"/>
              <a:t>ΠΧΧ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3074" name="Picture 2" descr="C:\Users\User\Desktop\liverPBCGonzalez02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27208" y="2356219"/>
            <a:ext cx="4854548" cy="3803837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096986" y="391886"/>
            <a:ext cx="504701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800" b="1" spc="300" dirty="0" smtClean="0">
                <a:latin typeface="Calibri" pitchFamily="34" charset="0"/>
                <a:cs typeface="Calibri" pitchFamily="34" charset="0"/>
              </a:rPr>
              <a:t>Διαφορική διάγνωση ΠΧΧ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Αυτοάνοση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χολαγγειίτιδα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dirty="0" smtClean="0">
                <a:latin typeface="Calibri" pitchFamily="34" charset="0"/>
                <a:cs typeface="Calibri" pitchFamily="34" charset="0"/>
              </a:rPr>
              <a:t>Ουσιαστικά η ίδια διάγνωση, εκτός του ότι τα ΑΜΑ είναι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αρνητικά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Αυτοάνοση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ηπατίτιδα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dirty="0" smtClean="0">
                <a:latin typeface="Calibri" pitchFamily="34" charset="0"/>
                <a:cs typeface="Calibri" pitchFamily="34" charset="0"/>
              </a:rPr>
              <a:t>Πιο φυσιολογική η αλκαλική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φωσφατάση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θετικό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το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αντίσωμα έναντι του λείου μυός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και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αρνητικά τα  AMA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αυξημένη η </a:t>
            </a:r>
            <a:r>
              <a:rPr lang="el-GR" sz="1600" b="1" dirty="0" err="1" smtClean="0">
                <a:latin typeface="Calibri" pitchFamily="34" charset="0"/>
                <a:cs typeface="Calibri" pitchFamily="34" charset="0"/>
              </a:rPr>
              <a:t>IgG</a:t>
            </a:r>
            <a:r>
              <a:rPr lang="el-GR" sz="16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αντί της </a:t>
            </a:r>
            <a:r>
              <a:rPr lang="el-GR" sz="1600" i="1" dirty="0" err="1" smtClean="0">
                <a:latin typeface="Calibri" pitchFamily="34" charset="0"/>
                <a:cs typeface="Calibri" pitchFamily="34" charset="0"/>
              </a:rPr>
              <a:t>IgM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λοβιακή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 η φλεγμονή.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Δευτεροπαθής χολική κίρρωση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Κιρρωτικό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ήπαρ λόγω μακροχρόνιας βλάβης μεγάλου πόρου.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Χωρίς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ανθηρές βλάβες  χοληφόρων,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αρνητικά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τα AMA. 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Πρωτοπαθής σκληρυντική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χολαγγειίτιδα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Ελάχιστη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η φλεγμονή, κλασικά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απεικονιστικά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ευρήματα.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Απόφραξη μεγάλου πόρου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dirty="0" smtClean="0">
                <a:latin typeface="Calibri" pitchFamily="34" charset="0"/>
                <a:cs typeface="Calibri" pitchFamily="34" charset="0"/>
              </a:rPr>
              <a:t>Η κλινική εικόνα συχνά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οξεία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 Η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χολόσταση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εγκαθίσταται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νωρίς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στη διαδικασία της νόσου,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παρά αργά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Ηπατική βλάβη που προκαλείται από φάρμακα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sz="1600" dirty="0" smtClean="0">
                <a:latin typeface="Calibri" pitchFamily="34" charset="0"/>
                <a:cs typeface="Calibri" pitchFamily="34" charset="0"/>
              </a:rPr>
              <a:t>Μπορεί να μιμηθεί ΠΧΧ,  οπότε  απαραίτητη  η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κλινική συσχέτιση/ιστορικό.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669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Transplant Rejection: Hyperacute, Acute, Chronic &amp; Graft versus Host |  Stomp On Ste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40" y="920585"/>
            <a:ext cx="7834704" cy="5098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r>
              <a:rPr lang="en-US" b="1" smtClean="0"/>
              <a:t>A</a:t>
            </a:r>
            <a:r>
              <a:rPr lang="el-GR" b="1" smtClean="0"/>
              <a:t>πόρριψη ηπατικού μοσχεύματος</a:t>
            </a:r>
          </a:p>
        </p:txBody>
      </p:sp>
      <p:pic>
        <p:nvPicPr>
          <p:cNvPr id="57347" name="Picture 2" descr="http://www.robbinspathology.com/content/pathology/liv4/liv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4427538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 descr="http://www.robbinspathology.com/content/pathology/liv4/liv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2038"/>
            <a:ext cx="4286250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 bwMode="auto">
          <a:xfrm>
            <a:off x="457200" y="4437063"/>
            <a:ext cx="30083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l-GR" sz="2000" b="1" dirty="0">
                <a:latin typeface="+mj-lt"/>
                <a:ea typeface="+mj-ea"/>
                <a:cs typeface="+mj-cs"/>
              </a:rPr>
              <a:t>Φλεγμονώδης διήθηση των πυλαίων </a:t>
            </a:r>
            <a:r>
              <a:rPr lang="el-GR" sz="2000" b="1" dirty="0">
                <a:latin typeface="+mj-lt"/>
                <a:ea typeface="+mj-ea"/>
                <a:cs typeface="+mj-cs"/>
              </a:rPr>
              <a:t>διαστημάτων, </a:t>
            </a:r>
            <a:r>
              <a:rPr lang="el-GR" sz="2000" b="1" dirty="0">
                <a:latin typeface="+mj-lt"/>
                <a:ea typeface="+mj-ea"/>
                <a:cs typeface="+mj-cs"/>
              </a:rPr>
              <a:t>με καταστροφή χοληφόρων </a:t>
            </a:r>
          </a:p>
        </p:txBody>
      </p:sp>
      <p:sp>
        <p:nvSpPr>
          <p:cNvPr id="6" name="5 - Δεξιό βέλος"/>
          <p:cNvSpPr/>
          <p:nvPr/>
        </p:nvSpPr>
        <p:spPr>
          <a:xfrm>
            <a:off x="5292725" y="4149725"/>
            <a:ext cx="7921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1 - Τίτλος"/>
          <p:cNvSpPr txBox="1">
            <a:spLocks/>
          </p:cNvSpPr>
          <p:nvPr/>
        </p:nvSpPr>
        <p:spPr bwMode="auto">
          <a:xfrm>
            <a:off x="4786313" y="2565400"/>
            <a:ext cx="43576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l-GR" sz="2400" b="1" dirty="0">
                <a:latin typeface="+mj-lt"/>
                <a:ea typeface="+mj-ea"/>
                <a:cs typeface="+mj-cs"/>
              </a:rPr>
              <a:t>Ενδοθηλίτιδα κεντρολόβιας φλέβας </a:t>
            </a:r>
          </a:p>
          <a:p>
            <a:pPr algn="ctr" eaLnBrk="0" hangingPunct="0">
              <a:defRPr/>
            </a:pPr>
            <a:r>
              <a:rPr lang="el-GR" sz="2400" b="1" dirty="0">
                <a:latin typeface="+mj-lt"/>
                <a:ea typeface="+mj-ea"/>
                <a:cs typeface="+mj-cs"/>
              </a:rPr>
              <a:t>(δυσμενές εύρημα για τη  διατήρηση του μοσχεύματος)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Ήπαρ-χοληφόρα-πάγκρεας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</a:t>
            </a:r>
            <a:r>
              <a:rPr lang="el-GR" sz="2800" dirty="0" err="1" smtClean="0"/>
              <a:t>Eιδικός</a:t>
            </a:r>
            <a:r>
              <a:rPr lang="el-GR" sz="2800" dirty="0" smtClean="0"/>
              <a:t> Παθολόγος</a:t>
            </a:r>
            <a:endParaRPr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1C1975-E1A0-CC40-BA8C-3BBA5B9B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32" y="1759885"/>
            <a:ext cx="3623580" cy="36400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1" y="352933"/>
            <a:ext cx="6563768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 Άνδρας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6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0 ετών προσέρχεται λόγω αισθήματος κόπωσης από μηνών, με συνοδό προοδευτική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κοιλιακή διόγκωση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. Αναφέρει επίσης άλγος κατά την έντονη άσκηση δεξιού γόνατος και αριστερής 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ποδοκνημικής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 άρθρωσης. Από το ατομικό αναμνηστικό, εμφανίζει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σακχαρώδη διαβήτη τύπου ΙΙ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από μηνών.</a:t>
            </a: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πύρετος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Υπέρχρωση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 δέρματος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Αραχνοειδείς σπίλοι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θώρακα.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Ικτερική χροιά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επιπεφυκότων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Ψηλαφητό ήπαρ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  <a:endParaRPr lang="el-GR" sz="1800" b="0" i="0" u="none" strike="noStrike" cap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Κοιλιά</a:t>
            </a:r>
            <a:r>
              <a:rPr lang="el-GR" sz="18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διογκωμένη, με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έντονη αμβλύτητα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στην επίκρουση,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βατραχοειδής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Άλγος σε ενεργητική κίνηση ΑΡ γόνατος και ΔΕ αστραγάλου.</a:t>
            </a: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405189-5F63-759C-6650-9989BCF6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763" y="2150103"/>
            <a:ext cx="2913837" cy="214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399525-7FC3-4586-D399-930DACE8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2400"/>
            <a:ext cx="2021518" cy="1851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50695B-278C-7F3D-D5DD-73E996652226}"/>
              </a:ext>
            </a:extLst>
          </p:cNvPr>
          <p:cNvSpPr txBox="1"/>
          <p:nvPr/>
        </p:nvSpPr>
        <p:spPr>
          <a:xfrm>
            <a:off x="1" y="4051300"/>
            <a:ext cx="784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</a:t>
            </a:r>
            <a:r>
              <a:rPr lang="el-GR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έλεγχος ορού</a:t>
            </a:r>
            <a:r>
              <a:rPr lang="el-GR" sz="18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b="1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Στα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40.000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/</a:t>
            </a:r>
            <a:r>
              <a:rPr kumimoji="0" lang="el-G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κυβ.</a:t>
            </a:r>
            <a:r>
              <a:rPr kumimoji="0" lang="el-G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χιλ</a:t>
            </a:r>
            <a:r>
              <a:rPr kumimoji="0" lang="el-G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τα αιμοπετάλια(</a:t>
            </a:r>
            <a:r>
              <a:rPr kumimoji="0" lang="el-G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250.000-500.000)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27%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ο </a:t>
            </a:r>
            <a:r>
              <a:rPr lang="en-US" sz="1800" noProof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HCT</a:t>
            </a:r>
            <a:r>
              <a:rPr lang="el-GR" sz="1800" noProof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 36-45)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Στο  2 </a:t>
            </a:r>
            <a:r>
              <a:rPr lang="el-GR" sz="1800" b="1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ο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INR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(χρόνος προθρομβίνης)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 1-1,2)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Αλβουμίνη</a:t>
            </a:r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l-GR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 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mg/dl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φ.τ</a:t>
            </a: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.: 35-45)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b="1" noProof="0" dirty="0" err="1" smtClean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Χ</a:t>
            </a:r>
            <a:r>
              <a:rPr kumimoji="0" lang="el-G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ολερυθρίνη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2,5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mg/dl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 &lt;1,2)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SGOT</a:t>
            </a:r>
            <a:r>
              <a:rPr lang="en-US" sz="1800" noProof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SGPT: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50</a:t>
            </a:r>
            <a:endParaRPr lang="el-GR" sz="18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Φερριτίνη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2.000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mcg/l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(φ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24-336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r>
              <a:rPr lang="el-GR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Σίδηρος </a:t>
            </a:r>
            <a:r>
              <a:rPr lang="el-GR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ορού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300</a:t>
            </a:r>
            <a:r>
              <a:rPr lang="el-GR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mcg</a:t>
            </a:r>
            <a:r>
              <a:rPr lang="el-GR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φ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.: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60-170)</a:t>
            </a:r>
            <a:endParaRPr lang="el-GR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3C6643-DB71-8FF5-E3B3-CBD0ABE2E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99" y="4442234"/>
            <a:ext cx="3302211" cy="20982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286458" y="6271648"/>
            <a:ext cx="8363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el-G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</a:t>
            </a:r>
            <a:r>
              <a:rPr lang="el-G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906" y="258846"/>
            <a:ext cx="9144000" cy="506776"/>
          </a:xfrm>
        </p:spPr>
        <p:txBody>
          <a:bodyPr>
            <a:noAutofit/>
          </a:bodyPr>
          <a:lstStyle/>
          <a:p>
            <a:r>
              <a:rPr lang="el-GR" sz="3200" dirty="0"/>
              <a:t>Ακτινογραφία γόνατος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C39C9F-5D1A-12B7-2E46-59E612D9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847689"/>
            <a:ext cx="3009061" cy="5411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AFD4D5-2346-8C42-8AC8-F3D3266EB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73" y="1361646"/>
            <a:ext cx="4274487" cy="4124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03"/>
            <a:ext cx="8229600" cy="790644"/>
          </a:xfrm>
        </p:spPr>
        <p:txBody>
          <a:bodyPr>
            <a:normAutofit/>
          </a:bodyPr>
          <a:lstStyle/>
          <a:p>
            <a:r>
              <a:rPr lang="el-GR" dirty="0"/>
              <a:t>Βιοψία ήπατος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79B7E-80F5-12CA-BA27-116D188E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5400"/>
            <a:ext cx="9143999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524955-1A92-33F8-0812-3370501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3444183" y="840053"/>
            <a:ext cx="2366597" cy="1860334"/>
          </a:xfrm>
          <a:prstGeom prst="rect">
            <a:avLst/>
          </a:prstGeom>
        </p:spPr>
      </p:pic>
      <p:pic>
        <p:nvPicPr>
          <p:cNvPr id="2050" name="Picture 2" descr="C:\Users\User\Desktop\liverhemochromatosisEvason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3048188" y="3426266"/>
            <a:ext cx="3182323" cy="2386742"/>
          </a:xfrm>
          <a:prstGeom prst="rect">
            <a:avLst/>
          </a:prstGeom>
          <a:noFill/>
        </p:spPr>
      </p:pic>
      <p:pic>
        <p:nvPicPr>
          <p:cNvPr id="2051" name="Picture 3" descr="C:\Users\User\Desktop\Tri_4X_P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709664" y="2107598"/>
            <a:ext cx="5481625" cy="2864148"/>
          </a:xfrm>
          <a:prstGeom prst="rect">
            <a:avLst/>
          </a:prstGeom>
          <a:noFill/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7483642" y="4981073"/>
            <a:ext cx="1347537" cy="11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Τρίχρωμη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Masson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5154EFD3-1CD4-1FD7-EE43-C32C35D5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306287" y="2714858"/>
            <a:ext cx="4007921" cy="30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9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75F751-CC90-984A-D550-4F9BC5AF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3472"/>
            <a:ext cx="9144000" cy="991972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Υπό μεγαλύτερη μεγέθυνση. Α-Η </a:t>
            </a:r>
            <a:r>
              <a:rPr lang="en-US" sz="2400" dirty="0" smtClean="0"/>
              <a:t> </a:t>
            </a:r>
            <a:r>
              <a:rPr lang="el-GR" sz="2400" dirty="0"/>
              <a:t>και </a:t>
            </a:r>
            <a:r>
              <a:rPr lang="el-GR" sz="2400" dirty="0" smtClean="0"/>
              <a:t> χρώση κυανού της Πρωσίας</a:t>
            </a:r>
            <a:endParaRPr lang="el-GR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D42C8F-5195-F29D-6151-255414AB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044" y="3801504"/>
            <a:ext cx="3604331" cy="2715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2034A7-4406-9AAD-6D9A-B15923D7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93" y="3267825"/>
            <a:ext cx="2829884" cy="3150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CAA5AD-9C50-D3F9-7375-122F990B2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95" y="636674"/>
            <a:ext cx="3502509" cy="2531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202A1D-6FC2-019F-84F1-220D2805E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204" y="479684"/>
            <a:ext cx="3283596" cy="3296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4669AE-9C67-D1F7-33DE-91BE485B8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6451452"/>
            <a:ext cx="900721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2246</Words>
  <Application>Microsoft Office PowerPoint</Application>
  <PresentationFormat>Προβολή στην οθόνη (4:3)</PresentationFormat>
  <Paragraphs>269</Paragraphs>
  <Slides>47</Slides>
  <Notes>32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47</vt:i4>
      </vt:variant>
    </vt:vector>
  </HeadingPairs>
  <TitlesOfParts>
    <vt:vector size="50" baseType="lpstr">
      <vt:lpstr>2_Θέμα του Office</vt:lpstr>
      <vt:lpstr>Θέμα του Office</vt:lpstr>
      <vt:lpstr>1_Θέμα του Office</vt:lpstr>
      <vt:lpstr>Ήπαρ-χοληφόρα-πάγκρεας Μια σύντομη εισαγωγή </vt:lpstr>
      <vt:lpstr>Αρχική εκτίμηση από τον κλινικό ιατρό</vt:lpstr>
      <vt:lpstr>Εκτίμηση από τον εργαστηριακό ιατρό</vt:lpstr>
      <vt:lpstr>Διαφάνεια 4</vt:lpstr>
      <vt:lpstr>Ήπαρ-χοληφόρα-πάγκρεας Βραχεία παρουσίαση 1ου περιστατικού</vt:lpstr>
      <vt:lpstr>1o Περιστατικό</vt:lpstr>
      <vt:lpstr>Ακτινογραφία γόνατος</vt:lpstr>
      <vt:lpstr>Βιοψία ήπατος</vt:lpstr>
      <vt:lpstr>Υπό μεγαλύτερη μεγέθυνση. Α-Η  και  χρώση κυανού της Πρωσίας</vt:lpstr>
      <vt:lpstr>Ερώτηση</vt:lpstr>
      <vt:lpstr>Απάντηση</vt:lpstr>
      <vt:lpstr>Κλινικό σκέλος </vt:lpstr>
      <vt:lpstr>Ιστοπαθολογία ήπατος – παγκρέατος  και διαφοροδιάγνωση κληρονομικής αιμοχρωμάτωσης </vt:lpstr>
      <vt:lpstr>Διαφάνεια 14</vt:lpstr>
      <vt:lpstr>Ήπαρ-χοληφόρα-πάγκρεας Βραχεία παρουσίαση 2ου περιστατικού</vt:lpstr>
      <vt:lpstr>2ο Περιστατικό</vt:lpstr>
      <vt:lpstr>Μεταμόσχευση ήπατος</vt:lpstr>
      <vt:lpstr>Ιστοπαθολογία  πάσχοντος ήπατος</vt:lpstr>
      <vt:lpstr>Ερώτηση</vt:lpstr>
      <vt:lpstr>Απάντηση</vt:lpstr>
      <vt:lpstr>Κλινικό σκέλος</vt:lpstr>
      <vt:lpstr>Παθολογοανατομική θεώρηση συγκεκριμένης ηπατοτοξικότητας </vt:lpstr>
      <vt:lpstr>Ήπαρ-χοληφόρα-πάγκρεας Βραχεία παρουσίαση 3ου περιστατικού</vt:lpstr>
      <vt:lpstr>3ο περιστατικό</vt:lpstr>
      <vt:lpstr>Αξονική τομογραφία</vt:lpstr>
      <vt:lpstr>Βιοψία</vt:lpstr>
      <vt:lpstr>Ερώτηση</vt:lpstr>
      <vt:lpstr>Απάντηση</vt:lpstr>
      <vt:lpstr>Κλινικό σκέλος</vt:lpstr>
      <vt:lpstr>Παθολογοανατομικό σκέλος. Τρεις βαθμοί κακοήθειας κατά Π.Ο.Υ.</vt:lpstr>
      <vt:lpstr>Ήπαρ-χοληφόρα-πάγκρεας Βραχεία παρουσίαση 4ου περιστατικού</vt:lpstr>
      <vt:lpstr> 4ο Περιστατικό</vt:lpstr>
      <vt:lpstr>Αξονική τομογραφία</vt:lpstr>
      <vt:lpstr>Μετά από EUS-FNA, ακολουθεί εγχειρητικό παρασκεύασμα υφολικής παγκρεατο- 12δακτυλεκτομής κατά Whipple.</vt:lpstr>
      <vt:lpstr>Ερώτηση</vt:lpstr>
      <vt:lpstr>Απάντηση</vt:lpstr>
      <vt:lpstr>Διαφάνεια 37</vt:lpstr>
      <vt:lpstr>Παθολογοανατομικό σκέλος</vt:lpstr>
      <vt:lpstr>Ήπαρ-χοληφόρα-πάγκρεας Βραχεία παρουσίαση 5ου περιστατικού</vt:lpstr>
      <vt:lpstr>5ο Περιστατικό</vt:lpstr>
      <vt:lpstr>ΒΙΟΨΙΑ ΗΠΑΤΟΣ </vt:lpstr>
      <vt:lpstr>Ερώτηση</vt:lpstr>
      <vt:lpstr>Απάντηση</vt:lpstr>
      <vt:lpstr>Κλινικό σκέλος</vt:lpstr>
      <vt:lpstr>Παθολογοανατομικό σκέλος</vt:lpstr>
      <vt:lpstr>Διαφάνεια 46</vt:lpstr>
      <vt:lpstr>Aπόρριψη ηπατικού μοσχεύματος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83</cp:revision>
  <dcterms:created xsi:type="dcterms:W3CDTF">2021-08-02T10:33:48Z</dcterms:created>
  <dcterms:modified xsi:type="dcterms:W3CDTF">2023-10-06T09:15:20Z</dcterms:modified>
</cp:coreProperties>
</file>