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16-05-19T11:52:45.0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1093 51,'-25'0,"-25"0,25 0,-74 0,50 0,-1 0,-25 0,26 0,24 0,0 25,0 0,-74 24,49-24,1-25,24 25,0-25,0 0,1 49,-1-24,-50 24,51-49,24 25,-25 0,0-25,25 25,-25-25,0 24,25 1,-25 0,25 0,0-1,0 1,0 0,-24-25,24 25,0-1,0 1,-25 0,25 24,0-24,0 0,0-1,0 1,25 0,-25 0,24-1,-24 1,25 0,-25 0,25-25,0 24,-25 1,25 0,-25 0,25-25,-25 24,24-24,1 25,-25 0,25 0,0-25,0 24,-1 1,1-25,25 50,-25-26,-1-24,1 0,-25 25,25-25,-25 25,25 0,0-1,0 1,-25 0,24 0,26 24,-25-24,0 49,-1-74,1 25,-25 0,25-1,0 1,-25 0,0-1,25-24,0 25,-1 25,1-26,0 1,0 0,0 0,-25 24,49-24,-24 0,0 24,0 1,-1-26,1-24,-25 25,25 0,25-25,-50 25,0-1,25-24,-1 25,1-25,0 25,0 0,0-25,24 24,-24-24,-25 25,25-25,0 0,-25 25,24-25,1 0,0 0,0 0,0 0,0 0,-1 0,1 0,0 0,0 0,0 0,24 0,26 0,-50-25,-1 25,1 0,0 0,0 0,0 0,-25-25,49 25,1-24,-25 24,49-50,-49 50,0 0,0-25,-1 1,-24-1,25 25,-25-25,25 0,0-24,0-25,-1-1,-24 51,25-26,0 25,-25 1,25-26,-25 1,25 24,-25 0,0-24,25 24,-25 0,0 1,0-1,0 0,0 0,0 1,0-1,-25 25,25-25,-25 0,0 1,25-1,-25 25,0-25,25 0,-24 1,-1-1,25 0,0 0,-25 25,25-24,0-1,-25 25,25-25,0 0,-25 25,25-24,-24 24,-1-50,25 25,-25-24,25 24,-25 25,25-25,0 1,0-1,0 0,0 0,0 1,0-1,-25 25,25-25,-25 1,1-26,-1 50,0-25,25 1,0-26,-25 1,0 24,25 0,0 0,-24 25,24-24,0-1,-50 0,25-24,0 49,1-25,-1 25,25-25,-25 25,-25-25,1 1,24 24,-25-25,-24 0,49 0,0 25,0 0,0 0,1-24,-26-1,25 25,-24 0,49-25,-50 25,25 0,0 0,1 0,-26 0,-25 0,-24-25,74 25,1-24,-1 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3BB8E-250E-497B-B555-A1A1A3280C78}" type="datetimeFigureOut">
              <a:rPr lang="el-GR" smtClean="0"/>
              <a:pPr/>
              <a:t>7/11/2020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D571A-DE00-4499-9C99-B00226D0192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79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>
              <a:lumMod val="40000"/>
              <a:lumOff val="6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7/11/2020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484785"/>
            <a:ext cx="9144000" cy="21156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ΚΛΙΝΙΚΟ-ΠΑΘΟΛΟΓΟΑΝΑΤΟΜΙΚΟ  ΦΡΟΝΤΙΣΤΗΡΙΟ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2800" dirty="0" smtClean="0"/>
              <a:t>ΠΑΡΟΥΣΙΑΣΗ ΧΑΡΑΚΤΗΡΙΣΤΙΚΩΝ ΠΕΡΙΣΤΑΤΙΚΩΝ ΑΣΘΕΝΩΝ ΜΕ </a:t>
            </a:r>
            <a:r>
              <a:rPr lang="el-GR" sz="2800" b="1" dirty="0" smtClean="0"/>
              <a:t>ΝΟΣΟΥΣ ΣΧΕΤΙΖΟΜΕΝΩΝ ΜΕ ΤΟΝ ΠΕΠΤΙΚΟ ΣΩΛΗΝΑ, </a:t>
            </a:r>
            <a:br>
              <a:rPr lang="el-GR" sz="2800" b="1" dirty="0" smtClean="0"/>
            </a:br>
            <a:r>
              <a:rPr lang="el-GR" sz="2800" b="1" dirty="0" smtClean="0"/>
              <a:t>ΑΔΕΝΩΝ</a:t>
            </a:r>
            <a:r>
              <a:rPr lang="en-US" sz="2800" b="1" dirty="0" smtClean="0"/>
              <a:t> </a:t>
            </a:r>
            <a:r>
              <a:rPr lang="el-GR" sz="2800" b="1" dirty="0" smtClean="0"/>
              <a:t>ΚΑΙ ΔΟΜΩΝ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ΔΙΑΓΝΩΣΤΙΚΗ ΚΑΙ ΔΙΑΦΟΡΟΔΙΑΓΝΩΣΤΙΚΗ ΣΥΖΗΤΗΣΗ </a:t>
            </a:r>
            <a:endParaRPr lang="el-G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1 - Τίτλος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/>
              <a:t>Οξεία ανιούσα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χολα</a:t>
            </a:r>
            <a:r>
              <a:rPr lang="el-GR" dirty="0" err="1" smtClean="0"/>
              <a:t>γγειίτιδα</a:t>
            </a:r>
            <a:r>
              <a:rPr lang="el-GR" dirty="0" smtClean="0"/>
              <a:t> λόγω </a:t>
            </a:r>
            <a:r>
              <a:rPr lang="el-GR" dirty="0" err="1" smtClean="0"/>
              <a:t>χολη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δοχο</a:t>
            </a:r>
            <a:r>
              <a:rPr lang="el-GR" dirty="0" err="1" smtClean="0"/>
              <a:t>λιθίασης</a:t>
            </a:r>
            <a:endParaRPr lang="el-GR" dirty="0" smtClean="0"/>
          </a:p>
        </p:txBody>
      </p:sp>
      <p:pic>
        <p:nvPicPr>
          <p:cNvPr id="253955" name="Picture 2" descr="http://www.robbinspathology.com/content/pathology/liv5/liv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57338"/>
            <a:ext cx="6697662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Δεξιό βέλος"/>
          <p:cNvSpPr/>
          <p:nvPr/>
        </p:nvSpPr>
        <p:spPr>
          <a:xfrm rot="17784705">
            <a:off x="4301332" y="5172869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9144000" cy="782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2400" dirty="0" smtClean="0"/>
              <a:t>Ηπατικά αποστήματα </a:t>
            </a:r>
            <a:br>
              <a:rPr lang="el-GR" sz="2400" dirty="0" smtClean="0"/>
            </a:br>
            <a:r>
              <a:rPr lang="el-GR" sz="2400" dirty="0" smtClean="0"/>
              <a:t>λόγω </a:t>
            </a:r>
            <a:r>
              <a:rPr lang="el-GR" sz="2400" b="1" dirty="0" smtClean="0"/>
              <a:t>ανιούσας βακτηριακής φλεγμονής </a:t>
            </a:r>
            <a:r>
              <a:rPr lang="el-GR" sz="2400" dirty="0" smtClean="0"/>
              <a:t>/ οξείας χολαγγειίτιδας  </a:t>
            </a:r>
            <a:br>
              <a:rPr lang="el-GR" sz="2400" dirty="0" smtClean="0"/>
            </a:br>
            <a:r>
              <a:rPr lang="el-GR" sz="2400" dirty="0" smtClean="0"/>
              <a:t>στο έδαφος της </a:t>
            </a:r>
            <a:r>
              <a:rPr lang="el-GR" sz="2400" b="1" dirty="0" smtClean="0"/>
              <a:t>στάσης της χολής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λόγω ενσφηνωμένου λίθου στον κοινό χοληδόχο πόρο (χοληδοχολιθίαση).</a:t>
            </a:r>
          </a:p>
        </p:txBody>
      </p:sp>
      <p:pic>
        <p:nvPicPr>
          <p:cNvPr id="254979" name="Picture 2" descr="http://www.robbinspathology.com/content/pathology/liv5/liv5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349500"/>
            <a:ext cx="5761038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2800" dirty="0" err="1" smtClean="0"/>
              <a:t>Αδενοκαρκίνωμα</a:t>
            </a:r>
            <a:r>
              <a:rPr lang="el-GR" sz="2800" dirty="0" smtClean="0"/>
              <a:t> χοληδόχου κύστης </a:t>
            </a:r>
            <a:br>
              <a:rPr lang="el-GR" sz="2800" dirty="0" smtClean="0"/>
            </a:br>
            <a:r>
              <a:rPr lang="el-GR" sz="2800" dirty="0" smtClean="0"/>
              <a:t>με διήθηση του παρακείμενου ηπατικού παρεγχύματος. </a:t>
            </a:r>
          </a:p>
        </p:txBody>
      </p:sp>
      <p:pic>
        <p:nvPicPr>
          <p:cNvPr id="256003" name="Picture 2" descr="http://www.robbinspathology.com/content/pathology/liv5/liv5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68413"/>
            <a:ext cx="7129462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4000" smtClean="0"/>
              <a:t>Αδενοκαρκίνωμα χοληδόχου κύστης.</a:t>
            </a:r>
            <a:r>
              <a:rPr lang="el-GR" sz="2800" smtClean="0"/>
              <a:t/>
            </a:r>
            <a:br>
              <a:rPr lang="el-GR" sz="2800" smtClean="0"/>
            </a:br>
            <a:r>
              <a:rPr lang="el-GR" sz="2800" smtClean="0"/>
              <a:t>Κακοήθεις αδενικοί σχηματισμοί </a:t>
            </a:r>
            <a:br>
              <a:rPr lang="el-GR" sz="2800" smtClean="0"/>
            </a:br>
            <a:r>
              <a:rPr lang="el-GR" sz="2800" smtClean="0"/>
              <a:t>διηθούν το τοίχωμα της χοληδόχου κύστης.</a:t>
            </a:r>
          </a:p>
        </p:txBody>
      </p:sp>
      <p:pic>
        <p:nvPicPr>
          <p:cNvPr id="257027" name="Picture 2" descr="http://www.robbinspathology.com/content/pathology/liv5/liv5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773238"/>
            <a:ext cx="6230937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Αστέρι 4 ακτινών"/>
          <p:cNvSpPr/>
          <p:nvPr/>
        </p:nvSpPr>
        <p:spPr>
          <a:xfrm>
            <a:off x="1403350" y="5300663"/>
            <a:ext cx="288925" cy="2159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mtClean="0"/>
              <a:t>Καρκίνωμα φύματος του</a:t>
            </a:r>
            <a:r>
              <a:rPr lang="en-US" smtClean="0"/>
              <a:t> Vater</a:t>
            </a:r>
            <a:r>
              <a:rPr lang="el-GR" smtClean="0"/>
              <a:t>.</a:t>
            </a:r>
            <a:br>
              <a:rPr lang="el-GR" smtClean="0"/>
            </a:br>
            <a:r>
              <a:rPr lang="el-GR" sz="3200" smtClean="0"/>
              <a:t>Τοποθέτηση ενδοπρόθεσης (</a:t>
            </a:r>
            <a:r>
              <a:rPr lang="en-US" sz="3200" smtClean="0"/>
              <a:t>stent). </a:t>
            </a:r>
            <a:endParaRPr lang="el-GR" sz="3200" smtClean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58052" name="Picture 4" descr="GI4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44688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053" name="Picture 5" descr="GI4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484313"/>
            <a:ext cx="43989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354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200" dirty="0" smtClean="0"/>
              <a:t>Καρκίνωμα παγκρεατο12δακτυλικής περιοχής.</a:t>
            </a:r>
            <a:br>
              <a:rPr lang="el-GR" sz="3200" dirty="0" smtClean="0"/>
            </a:br>
            <a:r>
              <a:rPr lang="el-GR" sz="3200" dirty="0" smtClean="0"/>
              <a:t>Εγχειρητικό παρασκεύασμα </a:t>
            </a:r>
            <a:br>
              <a:rPr lang="el-GR" sz="3200" dirty="0" smtClean="0"/>
            </a:br>
            <a:r>
              <a:rPr lang="el-GR" sz="3200" dirty="0" smtClean="0"/>
              <a:t>στομάχου &amp; 12δακτύλου</a:t>
            </a:r>
          </a:p>
        </p:txBody>
      </p:sp>
      <p:pic>
        <p:nvPicPr>
          <p:cNvPr id="259075" name="Picture 2" descr="http://www.robbinspathology.com/content/pathology/liv5/liv5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844675"/>
            <a:ext cx="63627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Δεξιό βέλος"/>
          <p:cNvSpPr/>
          <p:nvPr/>
        </p:nvSpPr>
        <p:spPr>
          <a:xfrm rot="2139757">
            <a:off x="2466975" y="4722813"/>
            <a:ext cx="612775" cy="387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lang="el-GR" sz="1400" dirty="0" smtClean="0"/>
              <a:t>Άνδρας 62 ετών, αλκοολικός και καπνιστής, προσέρχεται με </a:t>
            </a:r>
            <a:r>
              <a:rPr lang="el-GR" sz="1400" b="1" dirty="0" smtClean="0"/>
              <a:t>κίτρινη χροιά </a:t>
            </a:r>
            <a:r>
              <a:rPr lang="el-GR" sz="1400" dirty="0" smtClean="0"/>
              <a:t>του δέρματος &amp; των οφθαλμών του και </a:t>
            </a:r>
            <a:r>
              <a:rPr lang="el-GR" sz="1400" b="1" dirty="0" smtClean="0"/>
              <a:t>απώλεια βάρους </a:t>
            </a:r>
            <a:r>
              <a:rPr lang="el-GR" sz="1400" dirty="0" smtClean="0"/>
              <a:t>το τελευταίο εξάμηνο με σημεία απίσχνασης. </a:t>
            </a:r>
            <a:r>
              <a:rPr lang="el-GR" sz="1400" b="1" dirty="0" smtClean="0"/>
              <a:t>Απουσία</a:t>
            </a:r>
            <a:r>
              <a:rPr lang="el-GR" sz="1400" dirty="0" smtClean="0"/>
              <a:t> 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πόνου</a:t>
            </a:r>
            <a:r>
              <a:rPr lang="el-GR" sz="1400" dirty="0" smtClean="0"/>
              <a:t>.  </a:t>
            </a:r>
            <a:r>
              <a:rPr lang="el-GR" sz="1400" dirty="0" smtClean="0">
                <a:solidFill>
                  <a:srgbClr val="990000"/>
                </a:solidFill>
              </a:rPr>
              <a:t>Αναφέρει </a:t>
            </a:r>
            <a:r>
              <a:rPr lang="el-GR" sz="1400" b="1" dirty="0" smtClean="0">
                <a:solidFill>
                  <a:srgbClr val="990000"/>
                </a:solidFill>
              </a:rPr>
              <a:t>αυξημένες, δύσοσμες </a:t>
            </a:r>
            <a:r>
              <a:rPr lang="el-GR" sz="1400" b="1" dirty="0" err="1" smtClean="0">
                <a:solidFill>
                  <a:srgbClr val="990000"/>
                </a:solidFill>
              </a:rPr>
              <a:t>γρασσοειδείς</a:t>
            </a:r>
            <a:r>
              <a:rPr lang="el-GR" sz="1400" b="1" dirty="0" smtClean="0">
                <a:solidFill>
                  <a:srgbClr val="990000"/>
                </a:solidFill>
              </a:rPr>
              <a:t> κενώσεις με πήλινη χροιά των κοπράνων</a:t>
            </a:r>
            <a:r>
              <a:rPr lang="el-GR" sz="1400" dirty="0" smtClean="0">
                <a:solidFill>
                  <a:srgbClr val="990000"/>
                </a:solidFill>
              </a:rPr>
              <a:t>. </a:t>
            </a:r>
            <a:r>
              <a:rPr lang="el-GR" sz="1400" dirty="0" smtClean="0"/>
              <a:t>Κλινικώς, το ήπαρ γίνεται </a:t>
            </a:r>
            <a:r>
              <a:rPr lang="el-GR" sz="1400" dirty="0" err="1" smtClean="0"/>
              <a:t>επικρουστικώς</a:t>
            </a:r>
            <a:r>
              <a:rPr lang="el-GR" sz="1400" dirty="0" smtClean="0"/>
              <a:t> αντιληπτό στα 11 </a:t>
            </a:r>
            <a:r>
              <a:rPr lang="el-GR" sz="1400" dirty="0" err="1" smtClean="0"/>
              <a:t>εκ.,με</a:t>
            </a:r>
            <a:r>
              <a:rPr lang="el-GR" sz="1400" dirty="0" smtClean="0"/>
              <a:t> ανώμαλο το όριό του κάτω από το δεξιό πλευρικό τόξο.</a:t>
            </a:r>
          </a:p>
          <a:p>
            <a:pPr>
              <a:defRPr/>
            </a:pPr>
            <a:endParaRPr lang="el-GR" sz="1400" dirty="0" smtClean="0"/>
          </a:p>
          <a:p>
            <a:pPr>
              <a:defRPr/>
            </a:pPr>
            <a:r>
              <a:rPr lang="el-GR" sz="1400" dirty="0" err="1" smtClean="0"/>
              <a:t>Ορολογικώς</a:t>
            </a:r>
            <a:r>
              <a:rPr lang="en-US" sz="1400" dirty="0" smtClean="0"/>
              <a:t>: AST: 95 U/L (</a:t>
            </a:r>
            <a:r>
              <a:rPr lang="el-GR" sz="1400" dirty="0" err="1" smtClean="0"/>
              <a:t>φ.τ</a:t>
            </a:r>
            <a:r>
              <a:rPr lang="el-GR" sz="1400" dirty="0" smtClean="0"/>
              <a:t>.</a:t>
            </a:r>
            <a:r>
              <a:rPr lang="en-US" sz="1400" dirty="0" smtClean="0"/>
              <a:t>5-40), ALT:110 U/L(</a:t>
            </a:r>
            <a:r>
              <a:rPr lang="el-GR" sz="1400" dirty="0" err="1" smtClean="0"/>
              <a:t>φ.τ</a:t>
            </a:r>
            <a:r>
              <a:rPr lang="el-GR" sz="1400" dirty="0" smtClean="0"/>
              <a:t>. </a:t>
            </a:r>
            <a:r>
              <a:rPr lang="en-US" sz="1400" dirty="0" smtClean="0"/>
              <a:t>0-40), </a:t>
            </a:r>
            <a:r>
              <a:rPr lang="el-GR" sz="1400" b="1" dirty="0" smtClean="0"/>
              <a:t>αλκαλική </a:t>
            </a:r>
            <a:r>
              <a:rPr lang="el-GR" sz="1400" b="1" dirty="0" err="1" smtClean="0"/>
              <a:t>φωσφατάση</a:t>
            </a:r>
            <a:r>
              <a:rPr lang="en-US" sz="1400" b="1" dirty="0" smtClean="0"/>
              <a:t>:</a:t>
            </a:r>
            <a:r>
              <a:rPr lang="el-GR" sz="1400" b="1" dirty="0" smtClean="0"/>
              <a:t> 550 </a:t>
            </a:r>
            <a:r>
              <a:rPr lang="en-US" sz="1400" b="1" dirty="0" smtClean="0"/>
              <a:t>U/L </a:t>
            </a:r>
            <a:r>
              <a:rPr lang="en-US" sz="1400" dirty="0" smtClean="0"/>
              <a:t>(</a:t>
            </a:r>
            <a:r>
              <a:rPr lang="el-GR" sz="1400" dirty="0" err="1" smtClean="0"/>
              <a:t>φ.τ</a:t>
            </a:r>
            <a:r>
              <a:rPr lang="el-GR" sz="1400" dirty="0" smtClean="0"/>
              <a:t>. </a:t>
            </a:r>
            <a:r>
              <a:rPr lang="en-US" sz="1400" dirty="0" smtClean="0"/>
              <a:t>35-125),</a:t>
            </a:r>
            <a:r>
              <a:rPr lang="el-GR" sz="1400" b="1" dirty="0" smtClean="0"/>
              <a:t>γ</a:t>
            </a:r>
            <a:r>
              <a:rPr lang="en-US" sz="1400" b="1" dirty="0" smtClean="0"/>
              <a:t>GT: 800 U/L </a:t>
            </a:r>
            <a:r>
              <a:rPr lang="en-US" sz="1400" dirty="0" smtClean="0"/>
              <a:t>(</a:t>
            </a:r>
            <a:r>
              <a:rPr lang="el-GR" sz="1400" dirty="0" err="1" smtClean="0"/>
              <a:t>φ.τ</a:t>
            </a:r>
            <a:r>
              <a:rPr lang="el-GR" sz="1400" dirty="0" smtClean="0"/>
              <a:t>. </a:t>
            </a:r>
            <a:r>
              <a:rPr lang="en-US" sz="1400" dirty="0" smtClean="0"/>
              <a:t>12-38), </a:t>
            </a:r>
            <a:r>
              <a:rPr lang="el-GR" sz="1400" b="1" dirty="0" smtClean="0"/>
              <a:t>ολική </a:t>
            </a:r>
            <a:r>
              <a:rPr lang="el-GR" sz="1400" b="1" dirty="0" err="1" smtClean="0"/>
              <a:t>χολερυθρίνη</a:t>
            </a:r>
            <a:r>
              <a:rPr lang="el-GR" sz="1400" b="1" dirty="0" smtClean="0"/>
              <a:t> </a:t>
            </a:r>
            <a:r>
              <a:rPr lang="en-US" sz="1400" dirty="0" smtClean="0"/>
              <a:t>:</a:t>
            </a:r>
            <a:r>
              <a:rPr lang="el-GR" sz="1400" b="1" dirty="0" smtClean="0"/>
              <a:t>5,6</a:t>
            </a:r>
            <a:r>
              <a:rPr lang="el-GR" sz="1400" dirty="0" smtClean="0"/>
              <a:t> </a:t>
            </a:r>
            <a:r>
              <a:rPr lang="en-US" sz="1400" dirty="0" smtClean="0"/>
              <a:t>mg/</a:t>
            </a:r>
            <a:r>
              <a:rPr lang="en-US" sz="1400" dirty="0" err="1" smtClean="0"/>
              <a:t>dL</a:t>
            </a:r>
            <a:r>
              <a:rPr lang="en-US" sz="1400" dirty="0" smtClean="0"/>
              <a:t> (</a:t>
            </a:r>
            <a:r>
              <a:rPr lang="el-GR" sz="1400" dirty="0" err="1" smtClean="0"/>
              <a:t>φ.τ</a:t>
            </a:r>
            <a:r>
              <a:rPr lang="el-GR" sz="1400" dirty="0" smtClean="0"/>
              <a:t>. </a:t>
            </a:r>
            <a:r>
              <a:rPr lang="en-US" sz="1400" dirty="0" smtClean="0"/>
              <a:t>0,2-1,2) </a:t>
            </a:r>
            <a:r>
              <a:rPr lang="el-GR" sz="1400" dirty="0" smtClean="0"/>
              <a:t>με </a:t>
            </a:r>
            <a:r>
              <a:rPr lang="el-GR" sz="1400" b="1" dirty="0" smtClean="0"/>
              <a:t>συζευγμένη (άμεση) </a:t>
            </a:r>
            <a:r>
              <a:rPr lang="el-GR" sz="1400" b="1" dirty="0" err="1" smtClean="0"/>
              <a:t>υπερχολερυθριναιμία</a:t>
            </a:r>
            <a:r>
              <a:rPr lang="el-GR" sz="1400" b="1" dirty="0" smtClean="0"/>
              <a:t>.</a:t>
            </a:r>
            <a:r>
              <a:rPr lang="el-GR" sz="1400" dirty="0" smtClean="0"/>
              <a:t> </a:t>
            </a:r>
          </a:p>
          <a:p>
            <a:pPr>
              <a:defRPr/>
            </a:pPr>
            <a:r>
              <a:rPr lang="el-GR" sz="1400" dirty="0" err="1" smtClean="0">
                <a:solidFill>
                  <a:srgbClr val="FF0000"/>
                </a:solidFill>
              </a:rPr>
              <a:t>αμυλάση</a:t>
            </a:r>
            <a:r>
              <a:rPr lang="el-GR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:120 U/L </a:t>
            </a:r>
            <a:r>
              <a:rPr lang="en-US" sz="1400" dirty="0" smtClean="0"/>
              <a:t>(</a:t>
            </a:r>
            <a:r>
              <a:rPr lang="el-GR" sz="1400" dirty="0" err="1" smtClean="0"/>
              <a:t>φ.τ</a:t>
            </a:r>
            <a:r>
              <a:rPr lang="el-GR" sz="1400" dirty="0" smtClean="0"/>
              <a:t>. </a:t>
            </a:r>
            <a:r>
              <a:rPr lang="en-US" sz="1400" dirty="0" smtClean="0"/>
              <a:t>2-20), </a:t>
            </a:r>
            <a:r>
              <a:rPr lang="el-GR" sz="1400" dirty="0" err="1" smtClean="0">
                <a:solidFill>
                  <a:srgbClr val="FF0000"/>
                </a:solidFill>
              </a:rPr>
              <a:t>λιπάση</a:t>
            </a:r>
            <a:r>
              <a:rPr lang="en-US" sz="1400" dirty="0" smtClean="0">
                <a:solidFill>
                  <a:srgbClr val="FF0000"/>
                </a:solidFill>
              </a:rPr>
              <a:t>: 58 U/L</a:t>
            </a:r>
            <a:r>
              <a:rPr lang="en-US" sz="1400" dirty="0" smtClean="0"/>
              <a:t>(</a:t>
            </a:r>
            <a:r>
              <a:rPr lang="el-GR" sz="1400" dirty="0" err="1" smtClean="0"/>
              <a:t>φ.τ</a:t>
            </a:r>
            <a:r>
              <a:rPr lang="el-GR" sz="1400" dirty="0" smtClean="0"/>
              <a:t>. </a:t>
            </a:r>
            <a:r>
              <a:rPr lang="en-US" sz="1400" dirty="0" smtClean="0"/>
              <a:t>4-24). </a:t>
            </a:r>
            <a:endParaRPr lang="el-GR" sz="1400" dirty="0" smtClean="0"/>
          </a:p>
          <a:p>
            <a:pPr>
              <a:defRPr/>
            </a:pPr>
            <a:r>
              <a:rPr lang="en-US" sz="1400" dirty="0" smtClean="0"/>
              <a:t>T</a:t>
            </a:r>
            <a:r>
              <a:rPr lang="el-GR" sz="1400" dirty="0" err="1" smtClean="0"/>
              <a:t>ιμές</a:t>
            </a:r>
            <a:r>
              <a:rPr lang="el-GR" sz="1400" dirty="0" smtClean="0"/>
              <a:t> ως επί </a:t>
            </a:r>
            <a:r>
              <a:rPr lang="el-GR" sz="1400" b="1" dirty="0" smtClean="0">
                <a:solidFill>
                  <a:srgbClr val="FF0000"/>
                </a:solidFill>
              </a:rPr>
              <a:t>χρόνιας</a:t>
            </a:r>
            <a:r>
              <a:rPr lang="el-GR" sz="1400" dirty="0" smtClean="0">
                <a:solidFill>
                  <a:srgbClr val="FF0000"/>
                </a:solidFill>
              </a:rPr>
              <a:t> παγκρεατίτιδας. </a:t>
            </a:r>
          </a:p>
          <a:p>
            <a:pPr>
              <a:defRPr/>
            </a:pPr>
            <a:r>
              <a:rPr lang="el-GR" sz="1400" dirty="0" smtClean="0"/>
              <a:t>Δείκτες ιογενούς προσβολής του ήπατος</a:t>
            </a:r>
            <a:r>
              <a:rPr lang="en-US" sz="1400" dirty="0" smtClean="0"/>
              <a:t>: </a:t>
            </a:r>
            <a:r>
              <a:rPr lang="el-GR" sz="1400" dirty="0" smtClean="0"/>
              <a:t>αρνητικοί.</a:t>
            </a:r>
          </a:p>
          <a:p>
            <a:pPr>
              <a:defRPr/>
            </a:pPr>
            <a:r>
              <a:rPr lang="el-GR" sz="1400" dirty="0" smtClean="0"/>
              <a:t>Εξέταση ούρων</a:t>
            </a:r>
            <a:r>
              <a:rPr lang="en-US" sz="1400" dirty="0" smtClean="0"/>
              <a:t>: </a:t>
            </a:r>
            <a:r>
              <a:rPr lang="el-GR" sz="1400" dirty="0" smtClean="0"/>
              <a:t>καφέ χροιά, </a:t>
            </a:r>
            <a:r>
              <a:rPr lang="el-GR" sz="1400" b="1" dirty="0" smtClean="0">
                <a:solidFill>
                  <a:srgbClr val="00B050"/>
                </a:solidFill>
              </a:rPr>
              <a:t>γλυκόζη +</a:t>
            </a:r>
            <a:r>
              <a:rPr lang="el-GR" sz="1400" dirty="0" smtClean="0"/>
              <a:t>, </a:t>
            </a:r>
            <a:r>
              <a:rPr lang="el-GR" sz="1400" dirty="0" err="1" smtClean="0"/>
              <a:t>χολερυθρίνη</a:t>
            </a:r>
            <a:r>
              <a:rPr lang="el-GR" sz="1400" dirty="0" smtClean="0"/>
              <a:t> ++, </a:t>
            </a:r>
            <a:r>
              <a:rPr lang="el-GR" sz="1400" b="1" dirty="0" err="1" smtClean="0">
                <a:solidFill>
                  <a:srgbClr val="0070C0"/>
                </a:solidFill>
              </a:rPr>
              <a:t>ουροχολινογόνο</a:t>
            </a:r>
            <a:r>
              <a:rPr lang="el-GR" sz="1400" b="1" dirty="0" smtClean="0">
                <a:solidFill>
                  <a:srgbClr val="0070C0"/>
                </a:solidFill>
              </a:rPr>
              <a:t>( – )</a:t>
            </a:r>
            <a:r>
              <a:rPr lang="el-GR" sz="1400" dirty="0" smtClean="0">
                <a:solidFill>
                  <a:srgbClr val="0070C0"/>
                </a:solidFill>
              </a:rPr>
              <a:t>(</a:t>
            </a:r>
            <a:r>
              <a:rPr lang="el-GR" sz="1400" dirty="0" err="1" smtClean="0">
                <a:solidFill>
                  <a:srgbClr val="0070C0"/>
                </a:solidFill>
              </a:rPr>
              <a:t>φ.τ</a:t>
            </a:r>
            <a:r>
              <a:rPr lang="el-GR" sz="1400" dirty="0" smtClean="0">
                <a:solidFill>
                  <a:srgbClr val="0070C0"/>
                </a:solidFill>
              </a:rPr>
              <a:t>. 0,05-3,5 </a:t>
            </a:r>
            <a:r>
              <a:rPr lang="en-US" sz="1400" dirty="0" smtClean="0">
                <a:solidFill>
                  <a:srgbClr val="0070C0"/>
                </a:solidFill>
              </a:rPr>
              <a:t>mg/</a:t>
            </a:r>
            <a:r>
              <a:rPr lang="el-GR" sz="1400" dirty="0" smtClean="0">
                <a:solidFill>
                  <a:srgbClr val="0070C0"/>
                </a:solidFill>
              </a:rPr>
              <a:t>24ωρο).</a:t>
            </a:r>
          </a:p>
          <a:p>
            <a:pPr>
              <a:defRPr/>
            </a:pPr>
            <a:r>
              <a:rPr lang="el-GR" sz="1400" b="1" dirty="0" smtClean="0">
                <a:solidFill>
                  <a:srgbClr val="00B050"/>
                </a:solidFill>
              </a:rPr>
              <a:t>Διαβήτης</a:t>
            </a:r>
            <a:r>
              <a:rPr lang="el-GR" sz="1400" dirty="0" smtClean="0">
                <a:solidFill>
                  <a:srgbClr val="00B050"/>
                </a:solidFill>
              </a:rPr>
              <a:t> από καταστροφή των νησιδίων του </a:t>
            </a:r>
            <a:r>
              <a:rPr lang="en-US" sz="1400" dirty="0" err="1" smtClean="0">
                <a:solidFill>
                  <a:srgbClr val="00B050"/>
                </a:solidFill>
              </a:rPr>
              <a:t>Langerhans</a:t>
            </a:r>
            <a:r>
              <a:rPr lang="el-GR" sz="1400" dirty="0" smtClean="0">
                <a:solidFill>
                  <a:srgbClr val="00B050"/>
                </a:solidFill>
              </a:rPr>
              <a:t> είτε από τον καρκίνο είτε από τη συνυπάρχουσα χρόνια παγκρεατίτιδα.</a:t>
            </a:r>
          </a:p>
          <a:p>
            <a:pPr>
              <a:defRPr/>
            </a:pPr>
            <a:r>
              <a:rPr lang="el-GR" sz="1400" dirty="0" smtClean="0">
                <a:solidFill>
                  <a:srgbClr val="0070C0"/>
                </a:solidFill>
              </a:rPr>
              <a:t>Απουσία </a:t>
            </a:r>
            <a:r>
              <a:rPr lang="el-GR" sz="1400" dirty="0" err="1" smtClean="0">
                <a:solidFill>
                  <a:srgbClr val="0070C0"/>
                </a:solidFill>
              </a:rPr>
              <a:t>ουροχολινογόνου</a:t>
            </a:r>
            <a:r>
              <a:rPr lang="el-GR" sz="1400" dirty="0" smtClean="0">
                <a:solidFill>
                  <a:srgbClr val="0070C0"/>
                </a:solidFill>
              </a:rPr>
              <a:t> στα ούρα</a:t>
            </a:r>
            <a:r>
              <a:rPr lang="en-US" sz="1400" dirty="0" smtClean="0">
                <a:solidFill>
                  <a:srgbClr val="0070C0"/>
                </a:solidFill>
              </a:rPr>
              <a:t>,</a:t>
            </a:r>
            <a:r>
              <a:rPr lang="el-GR" sz="1400" dirty="0" smtClean="0">
                <a:solidFill>
                  <a:srgbClr val="0070C0"/>
                </a:solidFill>
              </a:rPr>
              <a:t> αφού δεν περνάει σχεδόν καθόλου χολή στο έντερο. Η </a:t>
            </a:r>
            <a:r>
              <a:rPr lang="el-GR" sz="1400" dirty="0" err="1" smtClean="0">
                <a:solidFill>
                  <a:srgbClr val="0070C0"/>
                </a:solidFill>
              </a:rPr>
              <a:t>χολερυθρίνη</a:t>
            </a:r>
            <a:r>
              <a:rPr lang="el-GR" sz="1400" dirty="0" smtClean="0">
                <a:solidFill>
                  <a:srgbClr val="0070C0"/>
                </a:solidFill>
              </a:rPr>
              <a:t> μετατρέπεται σε </a:t>
            </a:r>
            <a:r>
              <a:rPr lang="el-GR" sz="1400" dirty="0" err="1" smtClean="0">
                <a:solidFill>
                  <a:srgbClr val="0070C0"/>
                </a:solidFill>
              </a:rPr>
              <a:t>ουροχολινογόνο</a:t>
            </a:r>
            <a:r>
              <a:rPr lang="el-GR" sz="1400" dirty="0" smtClean="0">
                <a:solidFill>
                  <a:srgbClr val="0070C0"/>
                </a:solidFill>
              </a:rPr>
              <a:t> από τη μικροβιακή χλωρίδα του εντέρου. Το </a:t>
            </a:r>
            <a:r>
              <a:rPr lang="el-GR" sz="1400" dirty="0" err="1" smtClean="0">
                <a:solidFill>
                  <a:srgbClr val="0070C0"/>
                </a:solidFill>
              </a:rPr>
              <a:t>ουροχολινογόνο</a:t>
            </a:r>
            <a:r>
              <a:rPr lang="el-GR" sz="1400" dirty="0" smtClean="0">
                <a:solidFill>
                  <a:srgbClr val="0070C0"/>
                </a:solidFill>
              </a:rPr>
              <a:t>, </a:t>
            </a:r>
            <a:r>
              <a:rPr lang="el-GR" sz="1400" dirty="0" err="1" smtClean="0">
                <a:solidFill>
                  <a:srgbClr val="0070C0"/>
                </a:solidFill>
              </a:rPr>
              <a:t>απορροφούμενο</a:t>
            </a:r>
            <a:r>
              <a:rPr lang="el-GR" sz="1400" dirty="0" smtClean="0">
                <a:solidFill>
                  <a:srgbClr val="0070C0"/>
                </a:solidFill>
              </a:rPr>
              <a:t> με την πυλαία κυκλοφορία, εισέρχεται στο αίμα και αποβάλλεται από τους νεφρούς.</a:t>
            </a:r>
          </a:p>
          <a:p>
            <a:pPr>
              <a:defRPr/>
            </a:pPr>
            <a:r>
              <a:rPr lang="el-GR" sz="1400" dirty="0" smtClean="0">
                <a:solidFill>
                  <a:srgbClr val="990000"/>
                </a:solidFill>
              </a:rPr>
              <a:t>Η </a:t>
            </a:r>
            <a:r>
              <a:rPr lang="el-GR" sz="1400" dirty="0" err="1" smtClean="0">
                <a:solidFill>
                  <a:srgbClr val="990000"/>
                </a:solidFill>
              </a:rPr>
              <a:t>στεατόρροια</a:t>
            </a:r>
            <a:r>
              <a:rPr lang="el-GR" sz="1400" dirty="0" smtClean="0">
                <a:solidFill>
                  <a:srgbClr val="990000"/>
                </a:solidFill>
              </a:rPr>
              <a:t> εξηγείται λόγω της απόφραξης του κοινού χοληδόχου πόρου και της μη εισόδου χολής στο έντερο αλλά και λόγω της μη παραγωγής </a:t>
            </a:r>
            <a:r>
              <a:rPr lang="el-GR" sz="1400" dirty="0" err="1" smtClean="0">
                <a:solidFill>
                  <a:srgbClr val="990000"/>
                </a:solidFill>
              </a:rPr>
              <a:t>λιπάσης</a:t>
            </a:r>
            <a:r>
              <a:rPr lang="el-GR" sz="1400" dirty="0" smtClean="0">
                <a:solidFill>
                  <a:srgbClr val="990000"/>
                </a:solidFill>
              </a:rPr>
              <a:t> από το εξωκρινές πάγκρεας , στο πλαίσιο της συνυπάρχουσας χρόνιας παγκρεατίτιδας.</a:t>
            </a:r>
          </a:p>
          <a:p>
            <a:pPr>
              <a:defRPr/>
            </a:pPr>
            <a:endParaRPr lang="el-GR" sz="1400" dirty="0" smtClean="0"/>
          </a:p>
          <a:p>
            <a:pPr>
              <a:defRPr/>
            </a:pPr>
            <a:r>
              <a:rPr lang="el-GR" sz="1400" dirty="0" err="1" smtClean="0"/>
              <a:t>Υπέρηχογράφημα</a:t>
            </a:r>
            <a:r>
              <a:rPr lang="el-GR" sz="1400" dirty="0" smtClean="0"/>
              <a:t> κοιλίας</a:t>
            </a:r>
            <a:r>
              <a:rPr lang="en-US" sz="1400" dirty="0" smtClean="0"/>
              <a:t>: </a:t>
            </a:r>
            <a:r>
              <a:rPr lang="el-GR" sz="1400" dirty="0" smtClean="0"/>
              <a:t>διάταση κοινού χοληδόχου και ηπατικών πόρων, </a:t>
            </a:r>
            <a:r>
              <a:rPr lang="el-GR" sz="1400" dirty="0" err="1" smtClean="0"/>
              <a:t>διατεταμένη</a:t>
            </a:r>
            <a:r>
              <a:rPr lang="el-GR" sz="1400" dirty="0" smtClean="0"/>
              <a:t> χοληδόχος με </a:t>
            </a:r>
            <a:r>
              <a:rPr lang="el-GR" sz="1400" dirty="0" err="1" smtClean="0"/>
              <a:t>λασποειδές</a:t>
            </a:r>
            <a:r>
              <a:rPr lang="el-GR" sz="1400" dirty="0" smtClean="0"/>
              <a:t> περιεχόμενο, </a:t>
            </a:r>
            <a:r>
              <a:rPr lang="el-G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πολλαπλές ηπατικές μάζες</a:t>
            </a:r>
            <a:r>
              <a:rPr lang="el-GR" sz="1400" dirty="0" smtClean="0"/>
              <a:t>.</a:t>
            </a:r>
          </a:p>
          <a:p>
            <a:pPr>
              <a:defRPr/>
            </a:pPr>
            <a:r>
              <a:rPr lang="el-GR" sz="1400" dirty="0" smtClean="0"/>
              <a:t>Αξονική τομογραφία</a:t>
            </a:r>
            <a:r>
              <a:rPr lang="en-US" sz="1400" dirty="0" smtClean="0"/>
              <a:t>: </a:t>
            </a:r>
            <a:r>
              <a:rPr lang="el-GR" sz="1400" b="1" dirty="0" smtClean="0"/>
              <a:t>μάζα 5 εκ. στην κεφαλή του παγκρέατος</a:t>
            </a:r>
          </a:p>
          <a:p>
            <a:pPr>
              <a:defRPr/>
            </a:pPr>
            <a:r>
              <a:rPr lang="en-US" sz="1400" dirty="0" smtClean="0"/>
              <a:t>ERCP:</a:t>
            </a:r>
            <a:r>
              <a:rPr lang="el-GR" sz="1400" dirty="0" smtClean="0"/>
              <a:t> </a:t>
            </a:r>
            <a:r>
              <a:rPr lang="el-GR" sz="1400" b="1" dirty="0" smtClean="0"/>
              <a:t>στένωση</a:t>
            </a:r>
            <a:r>
              <a:rPr lang="el-GR" sz="1400" dirty="0" smtClean="0"/>
              <a:t> στον κοινό χοληδόχο πόρο, ακριβώς πάνω από το φύμα του </a:t>
            </a:r>
            <a:r>
              <a:rPr lang="en-US" sz="1400" dirty="0" err="1" smtClean="0"/>
              <a:t>Vater</a:t>
            </a:r>
            <a:r>
              <a:rPr lang="en-US" sz="1400" dirty="0" smtClean="0"/>
              <a:t> </a:t>
            </a:r>
            <a:r>
              <a:rPr lang="el-GR" sz="1400" dirty="0" smtClean="0"/>
              <a:t>και διατάσεις των πόρων εγγύς της στένωσης. Τοποθέτηση </a:t>
            </a:r>
            <a:r>
              <a:rPr lang="el-GR" sz="1400" dirty="0" err="1" smtClean="0"/>
              <a:t>ενδοπρόθεσης</a:t>
            </a:r>
            <a:r>
              <a:rPr lang="el-GR" sz="1400" dirty="0" smtClean="0"/>
              <a:t> (</a:t>
            </a:r>
            <a:r>
              <a:rPr lang="en-US" sz="1400" dirty="0" smtClean="0"/>
              <a:t>stent)</a:t>
            </a:r>
            <a:r>
              <a:rPr lang="el-GR" sz="1400" dirty="0" smtClean="0"/>
              <a:t> κατά μήκος της στένωσης, λήψη κυτταρολογικού υλικού με ψήκτρα ( το οποίο ανέδειξε κύτταρα </a:t>
            </a:r>
            <a:r>
              <a:rPr lang="el-GR" sz="1400" dirty="0" err="1" smtClean="0"/>
              <a:t>αδενοκαρκινώματος</a:t>
            </a:r>
            <a:r>
              <a:rPr lang="el-GR" sz="1400" dirty="0" smtClean="0"/>
              <a:t>). Μέτρηση </a:t>
            </a:r>
            <a:r>
              <a:rPr lang="en-US" sz="1400" b="1" dirty="0" smtClean="0"/>
              <a:t>CA19-9</a:t>
            </a:r>
            <a:r>
              <a:rPr lang="en-US" sz="1400" dirty="0" smtClean="0"/>
              <a:t> </a:t>
            </a:r>
            <a:r>
              <a:rPr lang="el-GR" sz="1400" dirty="0" smtClean="0"/>
              <a:t>στον ορό</a:t>
            </a:r>
            <a:r>
              <a:rPr lang="en-US" sz="1400" dirty="0" smtClean="0"/>
              <a:t>: 800 U/</a:t>
            </a:r>
            <a:r>
              <a:rPr lang="en-US" sz="1400" dirty="0" err="1" smtClean="0"/>
              <a:t>mL.</a:t>
            </a:r>
            <a:r>
              <a:rPr lang="en-US" sz="1400" dirty="0" smtClean="0"/>
              <a:t> </a:t>
            </a:r>
            <a:r>
              <a:rPr lang="el-GR" sz="1400" dirty="0" smtClean="0"/>
              <a:t>Ο ασθενής δέχτηκε να πάρει μόνο ανακουφιστική αγωγή. Θάνατος εντός μηνών. </a:t>
            </a:r>
            <a:r>
              <a:rPr lang="el-GR" sz="1400" dirty="0" err="1" smtClean="0"/>
              <a:t>Νεκροτομικά</a:t>
            </a:r>
            <a:r>
              <a:rPr lang="el-GR" sz="1400" dirty="0" smtClean="0"/>
              <a:t> ευρήματα.</a:t>
            </a:r>
            <a:endParaRPr lang="el-G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ERCP </a:t>
            </a:r>
            <a:r>
              <a:rPr lang="el-GR" sz="2800" smtClean="0"/>
              <a:t>του ασθενούς</a:t>
            </a:r>
            <a:r>
              <a:rPr lang="en-US" sz="2800" smtClean="0"/>
              <a:t> </a:t>
            </a:r>
            <a:r>
              <a:rPr lang="el-GR" sz="2800" smtClean="0"/>
              <a:t/>
            </a:r>
            <a:br>
              <a:rPr lang="el-GR" sz="2800" smtClean="0"/>
            </a:br>
            <a:r>
              <a:rPr lang="el-GR" sz="2000" smtClean="0"/>
              <a:t>Χάνεται η ενδοπαγκρεατική μοίρα του κοινού χοληδόχου πόρου </a:t>
            </a:r>
            <a:br>
              <a:rPr lang="el-GR" sz="2000" smtClean="0"/>
            </a:br>
            <a:r>
              <a:rPr lang="el-GR" sz="2000" smtClean="0"/>
              <a:t>λόγω στένωσής του άπω τμήματός του.  Διάταση πόρων εγγύς της στένωσης.</a:t>
            </a:r>
          </a:p>
        </p:txBody>
      </p:sp>
      <p:pic>
        <p:nvPicPr>
          <p:cNvPr id="261123" name="Picture 2" descr="http://www.robbinspathology.com/content/pathology/liv6/liv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68413"/>
            <a:ext cx="71643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1 - Τίτλος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sz="2000" smtClean="0"/>
              <a:t>Πολλαπλές ηπατικές μεταστάσεις υπό μορφή </a:t>
            </a:r>
            <a:r>
              <a:rPr lang="el-GR" sz="2000" b="1" smtClean="0"/>
              <a:t>μεταστατικών όζων</a:t>
            </a:r>
            <a:r>
              <a:rPr lang="el-GR" sz="2000" smtClean="0"/>
              <a:t>,</a:t>
            </a:r>
            <a:br>
              <a:rPr lang="el-GR" sz="2000" smtClean="0"/>
            </a:br>
            <a:r>
              <a:rPr lang="el-GR" sz="2000" smtClean="0"/>
              <a:t> κατά θέσεις αιμορραγικών &amp; νεκρωτικών. </a:t>
            </a:r>
            <a:br>
              <a:rPr lang="el-GR" sz="2000" smtClean="0"/>
            </a:br>
            <a:r>
              <a:rPr lang="el-GR" sz="2000" b="1" smtClean="0">
                <a:solidFill>
                  <a:srgbClr val="00B050"/>
                </a:solidFill>
              </a:rPr>
              <a:t>Χολοβαφές</a:t>
            </a:r>
            <a:r>
              <a:rPr lang="el-GR" sz="2000" smtClean="0"/>
              <a:t> το υπόλοιπο ηπατικό παρέγχυμα.</a:t>
            </a:r>
          </a:p>
        </p:txBody>
      </p:sp>
      <p:pic>
        <p:nvPicPr>
          <p:cNvPr id="262147" name="Picture 2" descr="http://www.robbinspathology.com/content/pathology/liv6/liv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7427912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1 - Τίτλος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3200" dirty="0" smtClean="0"/>
              <a:t>Μεταστατική διήθηση ήπατος </a:t>
            </a:r>
            <a:br>
              <a:rPr lang="el-GR" sz="3200" dirty="0" smtClean="0"/>
            </a:br>
            <a:r>
              <a:rPr lang="el-GR" sz="3200" dirty="0" smtClean="0"/>
              <a:t>από </a:t>
            </a:r>
            <a:r>
              <a:rPr lang="el-GR" sz="3200" dirty="0" err="1" smtClean="0"/>
              <a:t>αδενοκαρκίνωμα</a:t>
            </a:r>
            <a:r>
              <a:rPr lang="el-GR" sz="3200" dirty="0" smtClean="0"/>
              <a:t>, </a:t>
            </a:r>
            <a:br>
              <a:rPr lang="el-GR" sz="3200" dirty="0" smtClean="0"/>
            </a:br>
            <a:r>
              <a:rPr lang="el-GR" sz="3200" dirty="0" smtClean="0"/>
              <a:t>ηθμοειδούς διαμόρφωσης.</a:t>
            </a:r>
          </a:p>
        </p:txBody>
      </p:sp>
      <p:pic>
        <p:nvPicPr>
          <p:cNvPr id="263171" name="Picture 2" descr="http://www.robbinspathology.com/content/pathology/liv6/liv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14500"/>
            <a:ext cx="6143625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l-GR" sz="1800" dirty="0" smtClean="0"/>
              <a:t>Γυναίκα, 45 ετών, μητέρα 5 παιδιών, προσέρχεται με 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κοιλιακό άλγος</a:t>
            </a:r>
            <a:r>
              <a:rPr lang="el-GR" sz="1800" dirty="0" smtClean="0"/>
              <a:t>. Από εξαμήνου αναφέρει επεισόδια ηπιότερου πόνου στη μεσότητα του </a:t>
            </a:r>
            <a:r>
              <a:rPr lang="el-GR" sz="1800" dirty="0" err="1" smtClean="0"/>
              <a:t>επιγαστρίου</a:t>
            </a:r>
            <a:r>
              <a:rPr lang="el-GR" sz="1800" dirty="0" smtClean="0"/>
              <a:t> , σταθερού με σπασμωδικό χαρακτήρα, σαν «κράμπα», για ορισμένες ώρες, με αντανάκλαση στη δεξιά ωμοπλάτη. Στην παρούσα φάση ο  </a:t>
            </a:r>
            <a:r>
              <a:rPr lang="el-GR" sz="1800" b="1" u="sng" spc="600" dirty="0" smtClean="0"/>
              <a:t>πόνος</a:t>
            </a:r>
            <a:r>
              <a:rPr lang="el-GR" sz="1800" spc="600" dirty="0" smtClean="0"/>
              <a:t> </a:t>
            </a:r>
            <a:r>
              <a:rPr lang="el-GR" sz="1800" dirty="0" smtClean="0"/>
              <a:t>επέμενε για περισσότερο από μία μέρα και συνοδευόταν από ρίγος, ναυτία, έμετο και </a:t>
            </a:r>
            <a:r>
              <a:rPr lang="el-GR" sz="1800" b="1" dirty="0" smtClean="0"/>
              <a:t>πυρετό 39 βαθμούς </a:t>
            </a:r>
            <a:r>
              <a:rPr lang="en-US" sz="1800" b="1" dirty="0" smtClean="0"/>
              <a:t>C</a:t>
            </a:r>
            <a:r>
              <a:rPr lang="el-GR" sz="1800" dirty="0" smtClean="0"/>
              <a:t>. Οι </a:t>
            </a:r>
            <a:r>
              <a:rPr lang="el-GR" sz="1800" dirty="0" err="1" smtClean="0"/>
              <a:t>σφύξεις</a:t>
            </a:r>
            <a:r>
              <a:rPr lang="el-GR" sz="1800" dirty="0" smtClean="0"/>
              <a:t> μετρώνται στις 110 στο λεπτό. </a:t>
            </a:r>
            <a:r>
              <a:rPr lang="el-GR" sz="1800" b="1" dirty="0" smtClean="0"/>
              <a:t>Κλινική εξέταση</a:t>
            </a:r>
            <a:r>
              <a:rPr lang="en-US" sz="1800" dirty="0" smtClean="0"/>
              <a:t>: </a:t>
            </a:r>
            <a:r>
              <a:rPr lang="el-GR" sz="1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Ικτερική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χροιά οφθαλμών, </a:t>
            </a:r>
            <a:r>
              <a:rPr lang="el-GR" sz="1800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ευαισθησία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δεξιό άνω τεταρτημόριο, κυρίως στη βαθειά εισπνοή.</a:t>
            </a:r>
          </a:p>
          <a:p>
            <a:pPr algn="just">
              <a:defRPr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Παρακλινικός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έλεγχος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8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ορού</a:t>
            </a:r>
            <a:r>
              <a:rPr lang="en-US" sz="1800" dirty="0" smtClean="0"/>
              <a:t>:</a:t>
            </a:r>
            <a:endParaRPr lang="el-GR" sz="1800" dirty="0" smtClean="0"/>
          </a:p>
          <a:p>
            <a:pPr marL="0" indent="0" algn="just">
              <a:buNone/>
              <a:defRPr/>
            </a:pPr>
            <a:r>
              <a:rPr lang="en-US" sz="1800" dirty="0" smtClean="0"/>
              <a:t>       </a:t>
            </a:r>
            <a:r>
              <a:rPr lang="el-GR" sz="1800" dirty="0" smtClean="0"/>
              <a:t>Λευκά </a:t>
            </a:r>
            <a:r>
              <a:rPr lang="en-US" sz="1800" dirty="0" smtClean="0"/>
              <a:t>: 15.000/</a:t>
            </a:r>
            <a:r>
              <a:rPr lang="el-GR" sz="1800" dirty="0" smtClean="0"/>
              <a:t>μ</a:t>
            </a:r>
            <a:r>
              <a:rPr lang="en-US" sz="1800" dirty="0" smtClean="0"/>
              <a:t>L </a:t>
            </a:r>
            <a:r>
              <a:rPr lang="el-GR" sz="1800" dirty="0" smtClean="0"/>
              <a:t>με 74% ουδετερόφιλα και 10% </a:t>
            </a:r>
            <a:r>
              <a:rPr lang="el-GR" sz="1800" dirty="0" err="1" smtClean="0"/>
              <a:t>άωρες</a:t>
            </a:r>
            <a:r>
              <a:rPr lang="el-GR" sz="1800" dirty="0" smtClean="0"/>
              <a:t> μορφές τους . </a:t>
            </a:r>
            <a:r>
              <a:rPr lang="en-US" sz="1800" dirty="0" smtClean="0"/>
              <a:t>       </a:t>
            </a:r>
            <a:r>
              <a:rPr lang="el-GR" sz="1800" b="1" spc="600" dirty="0" err="1" smtClean="0"/>
              <a:t>Πολυμορφοπυρηνική</a:t>
            </a:r>
            <a:r>
              <a:rPr lang="el-GR" sz="1800" b="1" spc="600" dirty="0" smtClean="0"/>
              <a:t> </a:t>
            </a:r>
            <a:r>
              <a:rPr lang="el-GR" sz="1800" b="1" spc="600" dirty="0" err="1" smtClean="0"/>
              <a:t>λευκοκυττάρωση</a:t>
            </a:r>
            <a:endParaRPr lang="el-GR" sz="1800" b="1" spc="600" dirty="0" smtClean="0"/>
          </a:p>
          <a:p>
            <a:pPr marL="0" indent="0" algn="just">
              <a:buNone/>
              <a:defRPr/>
            </a:pPr>
            <a:r>
              <a:rPr lang="en-US" sz="1800" dirty="0" smtClean="0"/>
              <a:t>      AST: 85</a:t>
            </a:r>
            <a:r>
              <a:rPr lang="el-GR" sz="1800" dirty="0" smtClean="0"/>
              <a:t> </a:t>
            </a:r>
            <a:r>
              <a:rPr lang="en-US" sz="1800" dirty="0" smtClean="0"/>
              <a:t>U/L (</a:t>
            </a:r>
            <a:r>
              <a:rPr lang="el-GR" sz="1800" dirty="0" err="1" smtClean="0"/>
              <a:t>φ.τ</a:t>
            </a:r>
            <a:r>
              <a:rPr lang="el-GR" sz="1800" dirty="0" smtClean="0"/>
              <a:t>.</a:t>
            </a:r>
            <a:r>
              <a:rPr lang="en-US" sz="1800" dirty="0" smtClean="0"/>
              <a:t>5-40), ALT: 100</a:t>
            </a:r>
            <a:r>
              <a:rPr lang="el-GR" sz="1800" dirty="0" smtClean="0"/>
              <a:t> </a:t>
            </a:r>
            <a:r>
              <a:rPr lang="en-US" sz="1800" dirty="0" smtClean="0"/>
              <a:t>U/L (</a:t>
            </a:r>
            <a:r>
              <a:rPr lang="el-GR" sz="1800" dirty="0" err="1" smtClean="0"/>
              <a:t>φ.τ</a:t>
            </a:r>
            <a:r>
              <a:rPr lang="el-GR" sz="1800" dirty="0" smtClean="0"/>
              <a:t>. </a:t>
            </a:r>
            <a:r>
              <a:rPr lang="en-US" sz="1800" dirty="0" smtClean="0"/>
              <a:t>0-40)</a:t>
            </a:r>
          </a:p>
          <a:p>
            <a:pPr marL="0" indent="0" algn="just">
              <a:buNone/>
              <a:defRPr/>
            </a:pPr>
            <a:r>
              <a:rPr lang="en-US" sz="1800" b="1" dirty="0" smtClean="0"/>
              <a:t>      </a:t>
            </a:r>
            <a:r>
              <a:rPr lang="el-GR" sz="1800" b="1" dirty="0" smtClean="0"/>
              <a:t>Αλκαλική </a:t>
            </a:r>
            <a:r>
              <a:rPr lang="el-GR" sz="1800" b="1" dirty="0" err="1" smtClean="0"/>
              <a:t>φωσφατάση</a:t>
            </a:r>
            <a:r>
              <a:rPr lang="el-GR" sz="1800" b="1" dirty="0" smtClean="0"/>
              <a:t> </a:t>
            </a:r>
            <a:r>
              <a:rPr lang="en-US" sz="1800" b="1" dirty="0" smtClean="0"/>
              <a:t>:240 U/L (</a:t>
            </a:r>
            <a:r>
              <a:rPr lang="el-GR" sz="1800" dirty="0" err="1" smtClean="0"/>
              <a:t>φ.τ</a:t>
            </a:r>
            <a:r>
              <a:rPr lang="el-GR" sz="1800" dirty="0" smtClean="0"/>
              <a:t>. </a:t>
            </a:r>
            <a:r>
              <a:rPr lang="en-US" sz="1800" b="1" dirty="0" smtClean="0"/>
              <a:t>35-125)</a:t>
            </a:r>
            <a:r>
              <a:rPr lang="el-GR" sz="1800" b="1" dirty="0" smtClean="0"/>
              <a:t>.</a:t>
            </a:r>
            <a:r>
              <a:rPr lang="en-US" sz="1800" b="1" dirty="0" smtClean="0"/>
              <a:t> </a:t>
            </a:r>
            <a:r>
              <a:rPr lang="el-GR" sz="1800" b="1" dirty="0" smtClean="0"/>
              <a:t>Ολική </a:t>
            </a:r>
            <a:r>
              <a:rPr lang="el-GR" sz="1800" b="1" dirty="0" err="1" smtClean="0"/>
              <a:t>χολερυθρίνη</a:t>
            </a:r>
            <a:r>
              <a:rPr lang="el-GR" sz="1800" b="1" dirty="0" smtClean="0"/>
              <a:t> </a:t>
            </a:r>
            <a:r>
              <a:rPr lang="en-US" sz="1800" b="1" dirty="0" smtClean="0"/>
              <a:t>:3,5 mg/</a:t>
            </a:r>
            <a:r>
              <a:rPr lang="en-US" sz="1800" b="1" dirty="0" err="1" smtClean="0"/>
              <a:t>dL</a:t>
            </a:r>
            <a:r>
              <a:rPr lang="en-US" sz="1800" b="1" dirty="0" smtClean="0"/>
              <a:t> </a:t>
            </a:r>
            <a:endParaRPr lang="el-GR" sz="1800" b="1" dirty="0" smtClean="0"/>
          </a:p>
          <a:p>
            <a:pPr algn="just">
              <a:buFontTx/>
              <a:buNone/>
              <a:defRPr/>
            </a:pPr>
            <a:r>
              <a:rPr lang="el-GR" sz="1800" b="1" dirty="0" smtClean="0"/>
              <a:t>     </a:t>
            </a:r>
            <a:r>
              <a:rPr lang="en-US" sz="1800" b="1" dirty="0" smtClean="0"/>
              <a:t> (</a:t>
            </a:r>
            <a:r>
              <a:rPr lang="el-GR" sz="1800" dirty="0" err="1" smtClean="0"/>
              <a:t>φ.τ</a:t>
            </a:r>
            <a:r>
              <a:rPr lang="el-GR" sz="1800" dirty="0" smtClean="0"/>
              <a:t>.</a:t>
            </a:r>
            <a:r>
              <a:rPr lang="en-US" sz="1800" dirty="0" smtClean="0"/>
              <a:t>:</a:t>
            </a:r>
            <a:r>
              <a:rPr lang="el-GR" sz="1800" dirty="0" smtClean="0"/>
              <a:t> </a:t>
            </a:r>
            <a:r>
              <a:rPr lang="en-US" sz="1800" b="1" dirty="0" smtClean="0"/>
              <a:t>0,2-1,2)</a:t>
            </a:r>
            <a:r>
              <a:rPr lang="el-GR" sz="1800" b="1" dirty="0" smtClean="0"/>
              <a:t>.  </a:t>
            </a:r>
            <a:r>
              <a:rPr lang="el-GR" sz="1800" b="1" spc="600" dirty="0" smtClean="0"/>
              <a:t>Άμεση</a:t>
            </a:r>
            <a:r>
              <a:rPr lang="el-GR" sz="1800" b="1" dirty="0" smtClean="0"/>
              <a:t> </a:t>
            </a:r>
            <a:r>
              <a:rPr lang="el-GR" sz="1800" b="1" dirty="0" err="1" smtClean="0"/>
              <a:t>υπερχολερυθριναιμία</a:t>
            </a:r>
            <a:r>
              <a:rPr lang="el-GR" sz="1800" b="1" dirty="0" smtClean="0"/>
              <a:t>.</a:t>
            </a:r>
            <a:endParaRPr lang="en-US" sz="1800" b="1" dirty="0" smtClean="0"/>
          </a:p>
          <a:p>
            <a:pPr algn="just">
              <a:defRPr/>
            </a:pPr>
            <a:r>
              <a:rPr lang="el-GR" sz="1800" b="1" dirty="0" err="1" smtClean="0">
                <a:solidFill>
                  <a:srgbClr val="FF0000"/>
                </a:solidFill>
              </a:rPr>
              <a:t>Αμυλάση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  <a:r>
              <a:rPr lang="en-US" sz="1800" b="1" u="sng" dirty="0" smtClean="0">
                <a:solidFill>
                  <a:srgbClr val="FF0000"/>
                </a:solidFill>
              </a:rPr>
              <a:t>750</a:t>
            </a:r>
            <a:r>
              <a:rPr lang="en-US" sz="1800" b="1" dirty="0" smtClean="0">
                <a:solidFill>
                  <a:srgbClr val="FF0000"/>
                </a:solidFill>
              </a:rPr>
              <a:t> U/L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l-GR" sz="1800" dirty="0" err="1" smtClean="0">
                <a:solidFill>
                  <a:srgbClr val="FF0000"/>
                </a:solidFill>
              </a:rPr>
              <a:t>φ.τ</a:t>
            </a:r>
            <a:r>
              <a:rPr lang="el-GR" sz="1800" dirty="0" smtClean="0">
                <a:solidFill>
                  <a:srgbClr val="FF0000"/>
                </a:solidFill>
              </a:rPr>
              <a:t>.</a:t>
            </a:r>
            <a:r>
              <a:rPr lang="el-GR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2-20), </a:t>
            </a:r>
            <a:r>
              <a:rPr lang="el-GR" sz="1800" b="1" dirty="0" err="1" smtClean="0">
                <a:solidFill>
                  <a:srgbClr val="FF0000"/>
                </a:solidFill>
              </a:rPr>
              <a:t>λιπάση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  <a:r>
              <a:rPr lang="en-US" sz="1800" b="1" u="sng" dirty="0" smtClean="0">
                <a:solidFill>
                  <a:srgbClr val="FF0000"/>
                </a:solidFill>
              </a:rPr>
              <a:t>200</a:t>
            </a:r>
            <a:r>
              <a:rPr lang="en-US" sz="1800" b="1" dirty="0" smtClean="0">
                <a:solidFill>
                  <a:srgbClr val="FF0000"/>
                </a:solidFill>
              </a:rPr>
              <a:t> U/L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l-GR" sz="1800" dirty="0" err="1" smtClean="0">
                <a:solidFill>
                  <a:srgbClr val="FF0000"/>
                </a:solidFill>
              </a:rPr>
              <a:t>φ.τ</a:t>
            </a:r>
            <a:r>
              <a:rPr lang="el-GR" sz="1800" dirty="0" smtClean="0">
                <a:solidFill>
                  <a:srgbClr val="FF0000"/>
                </a:solidFill>
              </a:rPr>
              <a:t>.</a:t>
            </a:r>
            <a:r>
              <a:rPr lang="el-GR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4-24)</a:t>
            </a:r>
          </a:p>
          <a:p>
            <a:pPr algn="just">
              <a:defRPr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Γενική  </a:t>
            </a:r>
            <a:r>
              <a:rPr lang="el-GR" sz="18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ούρων</a:t>
            </a:r>
            <a:r>
              <a:rPr lang="en-US" sz="1800" dirty="0" smtClean="0"/>
              <a:t>: </a:t>
            </a:r>
            <a:r>
              <a:rPr lang="el-GR" sz="1800" dirty="0" err="1" smtClean="0"/>
              <a:t>Χολερυθρίνη</a:t>
            </a:r>
            <a:r>
              <a:rPr lang="el-GR" sz="1800" dirty="0" smtClean="0"/>
              <a:t> +</a:t>
            </a:r>
          </a:p>
          <a:p>
            <a:pPr algn="just">
              <a:defRPr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Υπέρηχος κοιλίας </a:t>
            </a:r>
            <a:r>
              <a:rPr lang="en-US" sz="1800" dirty="0" smtClean="0"/>
              <a:t>: </a:t>
            </a:r>
            <a:r>
              <a:rPr lang="el-GR" sz="1800" dirty="0" smtClean="0"/>
              <a:t>Λίθοι στη χοληδόχο και </a:t>
            </a:r>
            <a:r>
              <a:rPr lang="el-GR" sz="18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διάταση</a:t>
            </a:r>
            <a:r>
              <a:rPr lang="el-GR" sz="1800" dirty="0" smtClean="0"/>
              <a:t> ηπατικού, κοινού χοληδόχου και παγκρεατικού πόρου.</a:t>
            </a:r>
          </a:p>
          <a:p>
            <a:pPr algn="just">
              <a:defRPr/>
            </a:pP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Ενδοσκοπική ανάστροφη </a:t>
            </a:r>
            <a:r>
              <a:rPr lang="el-G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χολαγγειο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παγκρεατογραφία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(ERCP)</a:t>
            </a:r>
            <a:r>
              <a:rPr lang="en-US" sz="1800" dirty="0" smtClean="0"/>
              <a:t>: </a:t>
            </a:r>
            <a:r>
              <a:rPr lang="el-GR" sz="1800" dirty="0" smtClean="0"/>
              <a:t>Απόφραξη του άπω τμήματος του </a:t>
            </a:r>
            <a:r>
              <a:rPr lang="el-GR" sz="18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κοινού χοληδόχου πόρο</a:t>
            </a:r>
            <a:r>
              <a:rPr lang="el-GR" sz="18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  <a:r>
              <a:rPr lang="el-GR" sz="1800" dirty="0" smtClean="0"/>
              <a:t>, εγγύς του φύματος του </a:t>
            </a:r>
            <a:r>
              <a:rPr lang="en-US" sz="1800" dirty="0" err="1" smtClean="0"/>
              <a:t>Vater</a:t>
            </a:r>
            <a:r>
              <a:rPr lang="en-US" sz="1800" dirty="0" smtClean="0"/>
              <a:t>, </a:t>
            </a:r>
            <a:r>
              <a:rPr lang="el-GR" sz="1800" dirty="0" smtClean="0"/>
              <a:t>λόγω  </a:t>
            </a:r>
            <a:r>
              <a:rPr lang="el-GR" sz="18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ενσφηνωμένου</a:t>
            </a:r>
            <a:r>
              <a:rPr lang="el-GR" sz="1800" spc="600" dirty="0" smtClean="0"/>
              <a:t> λίθου</a:t>
            </a:r>
            <a:r>
              <a:rPr lang="el-GR" sz="1800" dirty="0" smtClean="0"/>
              <a:t>.</a:t>
            </a:r>
          </a:p>
          <a:p>
            <a:pPr algn="just">
              <a:defRPr/>
            </a:pPr>
            <a:r>
              <a:rPr lang="el-GR" sz="1800" dirty="0" smtClean="0"/>
              <a:t>Αύξηση της </a:t>
            </a:r>
            <a:r>
              <a:rPr lang="el-GR" sz="1800" b="1" dirty="0" smtClean="0"/>
              <a:t>συζευγμένης </a:t>
            </a:r>
            <a:r>
              <a:rPr lang="el-GR" sz="1800" b="1" dirty="0" err="1" smtClean="0"/>
              <a:t>χολερυθρίνης</a:t>
            </a:r>
            <a:r>
              <a:rPr lang="el-GR" sz="1800" b="1" dirty="0" smtClean="0"/>
              <a:t> &amp; της αλκαλικής </a:t>
            </a:r>
            <a:r>
              <a:rPr lang="el-GR" sz="1800" b="1" dirty="0" err="1" smtClean="0"/>
              <a:t>φωσφατάσης</a:t>
            </a:r>
            <a:r>
              <a:rPr lang="el-GR" sz="1800" b="1" dirty="0" smtClean="0"/>
              <a:t> στον ορό </a:t>
            </a:r>
            <a:r>
              <a:rPr lang="el-GR" sz="1800" dirty="0" smtClean="0"/>
              <a:t>στο πλαίσιο </a:t>
            </a:r>
            <a:r>
              <a:rPr lang="el-GR" sz="1800" b="1" dirty="0" smtClean="0"/>
              <a:t>αποφρακτικού </a:t>
            </a:r>
            <a:r>
              <a:rPr lang="el-GR" sz="1800" b="1" dirty="0" err="1" smtClean="0"/>
              <a:t>ικτέρου</a:t>
            </a:r>
            <a:r>
              <a:rPr lang="el-GR" sz="1800" b="1" dirty="0" smtClean="0"/>
              <a:t> λόγω </a:t>
            </a:r>
            <a:r>
              <a:rPr lang="el-GR" sz="1800" b="1" spc="600" dirty="0" err="1" smtClean="0"/>
              <a:t>χολ</a:t>
            </a:r>
            <a:r>
              <a:rPr lang="el-GR" sz="1800" b="1" spc="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ηδοχο</a:t>
            </a:r>
            <a:r>
              <a:rPr lang="el-GR" sz="1800" b="1" spc="600" dirty="0" err="1" smtClean="0"/>
              <a:t>λιθίασης</a:t>
            </a:r>
            <a:r>
              <a:rPr lang="el-GR" sz="1800" b="1" spc="600" dirty="0" smtClean="0"/>
              <a:t>,</a:t>
            </a:r>
            <a:r>
              <a:rPr lang="el-GR" sz="1800" b="1" dirty="0" smtClean="0"/>
              <a:t> </a:t>
            </a:r>
            <a:r>
              <a:rPr lang="el-GR" sz="1800" b="1" dirty="0" err="1" smtClean="0"/>
              <a:t>επιπλεγμένης</a:t>
            </a:r>
            <a:r>
              <a:rPr lang="el-GR" sz="1800" b="1" dirty="0" smtClean="0"/>
              <a:t> με   </a:t>
            </a:r>
            <a:r>
              <a:rPr lang="el-GR" sz="1800" b="1" spc="600" dirty="0" smtClean="0">
                <a:solidFill>
                  <a:srgbClr val="FF0000"/>
                </a:solidFill>
              </a:rPr>
              <a:t>οξεία παγκρεατίτιδα</a:t>
            </a:r>
            <a:r>
              <a:rPr lang="el-GR" sz="1800" b="1" dirty="0" smtClean="0">
                <a:solidFill>
                  <a:srgbClr val="FF0000"/>
                </a:solidFill>
              </a:rPr>
              <a:t>.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endParaRPr lang="en-US" sz="2000" dirty="0" smtClean="0"/>
          </a:p>
          <a:p>
            <a:pPr algn="just">
              <a:defRPr/>
            </a:pP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2800" dirty="0" smtClean="0"/>
              <a:t>Μεταστατικό αδενοκαρκίνωμα ήπατος.</a:t>
            </a:r>
            <a:br>
              <a:rPr lang="el-GR" sz="2800" dirty="0" smtClean="0"/>
            </a:br>
            <a:r>
              <a:rPr lang="el-GR" sz="2800" dirty="0" smtClean="0"/>
              <a:t>Κανονικοί αυλοί (αδενική διαφοροποίηση)</a:t>
            </a:r>
            <a:br>
              <a:rPr lang="el-GR" sz="2800" dirty="0" smtClean="0"/>
            </a:br>
            <a:r>
              <a:rPr lang="el-GR" sz="2800" dirty="0" smtClean="0"/>
              <a:t> και κυτταροπλασματικά κενοτόπια </a:t>
            </a:r>
            <a:r>
              <a:rPr lang="el-GR" sz="2800" b="1" dirty="0" smtClean="0"/>
              <a:t>βλέννης</a:t>
            </a:r>
            <a:r>
              <a:rPr lang="el-GR" sz="2800" dirty="0" smtClean="0"/>
              <a:t> (κυτταροπλασματικοί «αυλοί»).</a:t>
            </a:r>
          </a:p>
        </p:txBody>
      </p:sp>
      <p:pic>
        <p:nvPicPr>
          <p:cNvPr id="264195" name="Picture 2" descr="http://www.robbinspathology.com/content/pathology/liv6/liv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932238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429125" y="1600200"/>
            <a:ext cx="4572000" cy="50434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l-GR" sz="3200" kern="0" dirty="0">
                <a:latin typeface="+mn-lt"/>
                <a:cs typeface="+mn-cs"/>
              </a:rPr>
              <a:t>Συνήθης προέλευση μεταστατικών </a:t>
            </a:r>
            <a:r>
              <a:rPr lang="el-GR" sz="3200" b="1" kern="0" dirty="0">
                <a:latin typeface="+mn-lt"/>
                <a:cs typeface="+mn-cs"/>
              </a:rPr>
              <a:t>βλεννοπαραγωγών </a:t>
            </a:r>
            <a:r>
              <a:rPr lang="el-GR" sz="3200" kern="0" dirty="0">
                <a:latin typeface="+mn-lt"/>
                <a:cs typeface="+mn-cs"/>
              </a:rPr>
              <a:t>αδενοκαρκινωμάτων</a:t>
            </a:r>
            <a:r>
              <a:rPr lang="en-US" sz="3200" kern="0" dirty="0" smtClean="0">
                <a:latin typeface="+mn-lt"/>
                <a:cs typeface="+mn-cs"/>
              </a:rPr>
              <a:t>:</a:t>
            </a:r>
            <a:endParaRPr lang="el-GR" sz="3200" kern="0" dirty="0" smtClean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l-GR" sz="3200" b="1" kern="0" dirty="0" smtClean="0"/>
              <a:t>    π</a:t>
            </a:r>
            <a:r>
              <a:rPr lang="el-GR" sz="3200" b="1" kern="0" dirty="0" smtClean="0">
                <a:latin typeface="+mn-lt"/>
                <a:cs typeface="+mn-cs"/>
              </a:rPr>
              <a:t>νεύμονας</a:t>
            </a:r>
            <a:r>
              <a:rPr lang="el-GR" sz="3200" b="1" kern="0" dirty="0">
                <a:latin typeface="+mn-lt"/>
                <a:cs typeface="+mn-cs"/>
              </a:rPr>
              <a:t>, γαστρεντερική οδός, </a:t>
            </a:r>
            <a:r>
              <a:rPr lang="el-GR" sz="3200" b="1" kern="0" dirty="0" smtClean="0">
                <a:latin typeface="+mn-lt"/>
                <a:cs typeface="+mn-cs"/>
              </a:rPr>
              <a:t>πάγκρεας</a:t>
            </a:r>
            <a:endParaRPr lang="el-GR" sz="3200" b="1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l-GR" sz="2000" kern="0" dirty="0">
                <a:latin typeface="+mn-lt"/>
                <a:cs typeface="+mn-cs"/>
              </a:rPr>
              <a:t>Τα αδενοκαρκινώματα του </a:t>
            </a:r>
            <a:r>
              <a:rPr lang="el-G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προστάτη αδένα </a:t>
            </a:r>
            <a:r>
              <a:rPr lang="el-GR" sz="2000" kern="0" dirty="0">
                <a:latin typeface="+mn-lt"/>
                <a:cs typeface="+mn-cs"/>
              </a:rPr>
              <a:t>και του </a:t>
            </a:r>
            <a:r>
              <a:rPr lang="el-G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νεφρού</a:t>
            </a:r>
            <a:r>
              <a:rPr lang="el-GR" sz="2000" kern="0" dirty="0">
                <a:latin typeface="+mn-lt"/>
                <a:cs typeface="+mn-cs"/>
              </a:rPr>
              <a:t> κατά κανόνα </a:t>
            </a:r>
            <a:r>
              <a:rPr lang="el-GR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δεν</a:t>
            </a:r>
            <a:r>
              <a:rPr lang="el-GR" sz="2000" kern="0" dirty="0">
                <a:latin typeface="+mn-lt"/>
                <a:cs typeface="+mn-cs"/>
              </a:rPr>
              <a:t> παράγουν </a:t>
            </a:r>
            <a:r>
              <a:rPr lang="el-GR" sz="2000" kern="0" dirty="0" smtClean="0">
                <a:latin typeface="+mn-lt"/>
                <a:cs typeface="+mn-cs"/>
              </a:rPr>
              <a:t>βλέννη, αν και αδεν</a:t>
            </a:r>
            <a:r>
              <a:rPr lang="el-GR" sz="2000" kern="0" dirty="0" smtClean="0"/>
              <a:t>ικής αρχής καρκινώματα</a:t>
            </a:r>
            <a:r>
              <a:rPr lang="el-GR" sz="2000" kern="0" dirty="0" smtClean="0">
                <a:latin typeface="+mn-lt"/>
                <a:cs typeface="+mn-cs"/>
              </a:rPr>
              <a:t>.</a:t>
            </a:r>
            <a:endParaRPr lang="el-GR" sz="20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l-GR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1 - Τίτλος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/>
              <a:t>Επιμήκης διατομή παγκρέατος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sz="2800" dirty="0" smtClean="0"/>
              <a:t>Όγκος της κεφαλής, απώλεια της εν γένει </a:t>
            </a:r>
            <a:r>
              <a:rPr lang="el-GR" sz="2800" dirty="0" err="1" smtClean="0"/>
              <a:t>λοβιώδους</a:t>
            </a:r>
            <a:r>
              <a:rPr lang="el-GR" sz="2800" dirty="0" smtClean="0"/>
              <a:t> αρχιτεκτονικής λόγω </a:t>
            </a:r>
            <a:r>
              <a:rPr lang="el-GR" sz="2800" dirty="0" err="1" smtClean="0"/>
              <a:t>ίνωσης</a:t>
            </a:r>
            <a:r>
              <a:rPr lang="el-GR" sz="2800" dirty="0" smtClean="0"/>
              <a:t> στο πλαίσιο συνυπάρχουσας χρόνιας παγκρεατίτιδας.</a:t>
            </a:r>
          </a:p>
        </p:txBody>
      </p:sp>
      <p:pic>
        <p:nvPicPr>
          <p:cNvPr id="265219" name="Picture 2" descr="http://www.robbinspathology.com/content/pathology/liv6/liv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286000"/>
            <a:ext cx="5429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http://www.robbinspathology.com/content/pathology/liv6/liv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4714875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43" name="Picture 4" descr="canc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89138"/>
            <a:ext cx="30940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5795963" y="0"/>
            <a:ext cx="3348037" cy="12144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ΔΕΣΜΟΠΛΑΣΤΙΚΟ </a:t>
            </a:r>
            <a:endParaRPr lang="el-GR" sz="20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l-GR" sz="1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(ΙΝΟΠΟΙΗΜΕΝΟ, ΣΚΙΡΡΩΔΕΣ</a:t>
            </a:r>
            <a:r>
              <a:rPr lang="el-GR" sz="1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</a:t>
            </a:r>
          </a:p>
          <a:p>
            <a:pPr algn="ctr" eaLnBrk="0" hangingPunct="0">
              <a:defRPr/>
            </a:pPr>
            <a:r>
              <a:rPr lang="el-GR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ΥΠΟΣΤΡΩΜΑ ΤΟΥ ΙΔΙΟΥ ΤΟΥ ΚΑΡΚΙΝΟΥ ΕΞ ΕΚΦΟΡΗΤΙΚΩΝ ΠΟΡΩΝ ΤΟΥ ΠΑΓΚΡΕΑΤΟΣ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Ομοιότητες</a:t>
            </a:r>
            <a:r>
              <a:rPr lang="el-GR" sz="2800" dirty="0" smtClean="0"/>
              <a:t> του </a:t>
            </a:r>
            <a:r>
              <a:rPr lang="el-GR" sz="2800" dirty="0" err="1" smtClean="0"/>
              <a:t>ινοποιημένου</a:t>
            </a:r>
            <a:r>
              <a:rPr lang="el-GR" sz="2800" dirty="0" smtClean="0"/>
              <a:t> συνδετικού υποστρώματος του παγκρεατικού καρκίνου και της χρόνιας παγκρεατίτιδας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30725"/>
          </a:xfrm>
        </p:spPr>
        <p:txBody>
          <a:bodyPr/>
          <a:lstStyle/>
          <a:p>
            <a:pPr eaLnBrk="1" hangingPunct="1"/>
            <a:r>
              <a:rPr lang="el-GR" sz="2800" b="1" smtClean="0"/>
              <a:t>Ιστική βλάβη</a:t>
            </a:r>
          </a:p>
          <a:p>
            <a:pPr eaLnBrk="1" hangingPunct="1"/>
            <a:r>
              <a:rPr lang="el-GR" sz="2800" b="1" smtClean="0"/>
              <a:t>Απελευθέρωση κυτταροκινών </a:t>
            </a:r>
          </a:p>
          <a:p>
            <a:pPr eaLnBrk="1" hangingPunct="1"/>
            <a:r>
              <a:rPr lang="el-GR" sz="2800" b="1" smtClean="0"/>
              <a:t>Φλεγμονή</a:t>
            </a:r>
          </a:p>
          <a:p>
            <a:pPr eaLnBrk="1" hangingPunct="1"/>
            <a:r>
              <a:rPr lang="el-GR" sz="2800" b="1" smtClean="0"/>
              <a:t>Αγγειογένεση</a:t>
            </a:r>
          </a:p>
          <a:p>
            <a:pPr eaLnBrk="1" hangingPunct="1"/>
            <a:r>
              <a:rPr lang="el-GR" sz="2800" b="1" smtClean="0"/>
              <a:t>Ενεργοποίηση αστεροειδών κυττάρων και ινοβλαστών του συνδετικού ιστού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http://www.robbinspathology.com/content/pathology/liv6/liv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376488"/>
            <a:ext cx="3286125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1" name="Picture 4" descr="Chron_pancreatitis_H_and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363" y="3857625"/>
            <a:ext cx="43386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2" name="Picture 2" descr="http://www.robbinspathology.com/content/pathology/liv6/liv6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549275"/>
            <a:ext cx="43561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0" y="0"/>
            <a:ext cx="4786313" cy="9080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2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ΧΡΟΝΙΑ ΠΑΓΚΡΕΑΤΙΤΙΔΑ</a:t>
            </a:r>
          </a:p>
          <a:p>
            <a:pPr algn="ctr" eaLnBrk="0" hangingPunct="0">
              <a:defRPr/>
            </a:pPr>
            <a:r>
              <a:rPr lang="el-GR" sz="2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Διατεταμένοι</a:t>
            </a:r>
            <a:r>
              <a:rPr lang="el-GR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πόροι, λίθοι από </a:t>
            </a:r>
            <a:r>
              <a:rPr lang="el-GR" sz="20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κατακρατηθείσες</a:t>
            </a:r>
            <a:r>
              <a:rPr lang="el-GR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εκκρίσεις.</a:t>
            </a:r>
          </a:p>
          <a:p>
            <a:pPr algn="ctr" eaLnBrk="0" hangingPunct="0">
              <a:defRPr/>
            </a:pPr>
            <a:r>
              <a:rPr lang="el-GR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Ινώδης αντικατάσταση παγκρεατικού </a:t>
            </a:r>
            <a:r>
              <a:rPr lang="el-GR" sz="20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παρεγχύματος, </a:t>
            </a:r>
            <a:r>
              <a:rPr lang="el-GR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ατροφία εξωκρινούς μοίρας, λιγοστά διατηρούμενα νησίδια, χρόνια φλεγμονή.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el-GR" sz="2000" b="1" dirty="0" smtClean="0"/>
              <a:t>ΨΕΥΔΟ</a:t>
            </a:r>
            <a:r>
              <a:rPr lang="el-GR" sz="2000" dirty="0" smtClean="0"/>
              <a:t>ΚΥΣΤΕΙΣ ΠΑΓΚΡΕΑΤΟΣ ΦΛΕΓΜΟΝΩΔΟΥΣ </a:t>
            </a:r>
            <a:r>
              <a:rPr lang="el-GR" sz="2000" dirty="0"/>
              <a:t>ή</a:t>
            </a:r>
            <a:r>
              <a:rPr lang="el-GR" sz="2000" dirty="0" smtClean="0"/>
              <a:t> ΤΡΑΥΜΑΤΙΚΗΣ  ΑΡΧΗΣ.</a:t>
            </a:r>
            <a:br>
              <a:rPr lang="el-GR" sz="2000" dirty="0" smtClean="0"/>
            </a:br>
            <a:r>
              <a:rPr lang="el-GR" sz="2000" dirty="0" smtClean="0"/>
              <a:t>Απουσία γνήσιας επιθηλιακής επένδυσης. Ινώδης ιστός.</a:t>
            </a:r>
          </a:p>
        </p:txBody>
      </p:sp>
      <p:pic>
        <p:nvPicPr>
          <p:cNvPr id="269315" name="Picture 2" descr="http://www.robbinspathology.com/content/pathology/liv6/liv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74713"/>
            <a:ext cx="8001000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1268413"/>
            <a:ext cx="9144000" cy="1296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200" b="1" dirty="0" smtClean="0"/>
              <a:t>Χολολιθίαση</a:t>
            </a:r>
            <a:r>
              <a:rPr lang="el-GR" sz="3200" dirty="0" smtClean="0"/>
              <a:t> </a:t>
            </a:r>
            <a:br>
              <a:rPr lang="el-GR" sz="3200" dirty="0" smtClean="0"/>
            </a:b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Οξεία </a:t>
            </a:r>
            <a:r>
              <a:rPr lang="el-GR" sz="2400" dirty="0" smtClean="0"/>
              <a:t>( </a:t>
            </a:r>
            <a:r>
              <a:rPr lang="el-GR" sz="2400" dirty="0" err="1" smtClean="0"/>
              <a:t>ερυθηματώδης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ελκωτικός</a:t>
            </a:r>
            <a:r>
              <a:rPr lang="el-GR" sz="2400" dirty="0" smtClean="0"/>
              <a:t> βλεννογόνος ) &amp;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χρόνια</a:t>
            </a:r>
            <a:r>
              <a:rPr lang="el-GR" sz="2400" dirty="0" smtClean="0"/>
              <a:t> </a:t>
            </a:r>
            <a:br>
              <a:rPr lang="el-GR" sz="2400" dirty="0" smtClean="0"/>
            </a:br>
            <a:r>
              <a:rPr lang="el-GR" sz="2400" dirty="0" smtClean="0"/>
              <a:t>( ινώδης πάχυνση του τοιχώματος) </a:t>
            </a:r>
            <a:r>
              <a:rPr lang="el-G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λιθιασική</a:t>
            </a:r>
            <a:r>
              <a:rPr lang="el-GR" sz="2400" dirty="0" smtClean="0"/>
              <a:t> χολοκυστίτιδα.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000" dirty="0" smtClean="0"/>
              <a:t>Τοξική επίδραση </a:t>
            </a:r>
            <a:r>
              <a:rPr lang="el-GR" sz="2000" dirty="0" err="1" smtClean="0"/>
              <a:t>λυσολεκιθίνης</a:t>
            </a:r>
            <a:r>
              <a:rPr lang="el-GR" sz="2000" dirty="0" smtClean="0"/>
              <a:t> (παραγόμενης από τη λεκιθίνη της χολής επί </a:t>
            </a:r>
            <a:r>
              <a:rPr lang="el-GR" sz="2000" dirty="0" err="1" smtClean="0"/>
              <a:t>χολόστασης</a:t>
            </a:r>
            <a:r>
              <a:rPr lang="el-GR" sz="2000" dirty="0" smtClean="0"/>
              <a:t>) και χολικών αλάτων στον βλεννογόνο της χοληδόχου. </a:t>
            </a:r>
            <a:br>
              <a:rPr lang="el-GR" sz="2000" dirty="0" smtClean="0"/>
            </a:br>
            <a:r>
              <a:rPr lang="el-GR" sz="2000" dirty="0" smtClean="0"/>
              <a:t>Η </a:t>
            </a:r>
            <a:r>
              <a:rPr lang="el-GR" sz="2000" b="1" dirty="0" smtClean="0"/>
              <a:t>διάταση </a:t>
            </a:r>
            <a:r>
              <a:rPr lang="el-GR" sz="2000" dirty="0" smtClean="0"/>
              <a:t>αυξάνει την </a:t>
            </a:r>
            <a:r>
              <a:rPr lang="el-GR" sz="2000" b="1" dirty="0" smtClean="0"/>
              <a:t>πίεση</a:t>
            </a:r>
            <a:r>
              <a:rPr lang="el-GR" sz="2000" dirty="0" smtClean="0"/>
              <a:t> στον αυλό, διαταράσσοντας την παροχή αίματος.</a:t>
            </a:r>
            <a:br>
              <a:rPr lang="el-GR" sz="2000" dirty="0" smtClean="0"/>
            </a:br>
            <a:r>
              <a:rPr lang="el-GR" sz="2000" dirty="0" smtClean="0">
                <a:solidFill>
                  <a:srgbClr val="002060"/>
                </a:solidFill>
              </a:rPr>
              <a:t>Φλεγμονώδεις κυτταρικές συναθροίσεις.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pic>
        <p:nvPicPr>
          <p:cNvPr id="246787" name="Picture 2" descr="http://www.robbinspathology.com/content/pathology/liv5/liv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852738"/>
            <a:ext cx="503396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8" name="Picture 2" descr="http://www.robbinspathology.com/content/pathology/liv5/liv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536825"/>
            <a:ext cx="31861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Βέλος προς τα επάνω"/>
          <p:cNvSpPr/>
          <p:nvPr/>
        </p:nvSpPr>
        <p:spPr>
          <a:xfrm rot="19012278">
            <a:off x="6848475" y="3257550"/>
            <a:ext cx="314325" cy="46513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7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2100" y="3670300"/>
              <a:ext cx="930275" cy="866775"/>
            </p14:xfrm>
          </p:contentPart>
        </mc:Choice>
        <mc:Fallback xmlns="">
          <p:pic>
            <p:nvPicPr>
              <p:cNvPr id="337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55620" y="3663821"/>
                <a:ext cx="943235" cy="8797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0748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/>
              <a:t>Χρόνια χολοκυστίτιδα.</a:t>
            </a:r>
            <a:br>
              <a:rPr lang="el-GR" dirty="0" smtClean="0"/>
            </a:br>
            <a:r>
              <a:rPr lang="el-GR" dirty="0" smtClean="0"/>
              <a:t>Κόλποι </a:t>
            </a:r>
            <a:r>
              <a:rPr lang="en-US" dirty="0" err="1" smtClean="0"/>
              <a:t>Rokitansky-Aschoff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sz="2400" dirty="0" smtClean="0"/>
              <a:t>(καταδύσεις του </a:t>
            </a:r>
            <a:r>
              <a:rPr lang="el-GR" sz="2400" dirty="0" err="1" smtClean="0"/>
              <a:t>βλεννογονικού</a:t>
            </a:r>
            <a:r>
              <a:rPr lang="el-GR" sz="2400" dirty="0" smtClean="0"/>
              <a:t> επιθηλίου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l-GR" sz="2400" dirty="0" smtClean="0"/>
              <a:t> εντός των μυϊκών δεσμίδων του τοιχώματος της χοληδόχου).</a:t>
            </a:r>
            <a:endParaRPr lang="el-GR" dirty="0" smtClean="0"/>
          </a:p>
        </p:txBody>
      </p:sp>
      <p:pic>
        <p:nvPicPr>
          <p:cNvPr id="247811" name="Picture 2" descr="http://www.robbinspathology.com/content/pathology/liv5/liv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492375"/>
            <a:ext cx="5472113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1 - Τίτλος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sz="3200" smtClean="0"/>
              <a:t>Χοληστερινικός λίθος και χοληστερίνωση του βλεννογόνου της χοληδόχου κύστης </a:t>
            </a:r>
          </a:p>
        </p:txBody>
      </p:sp>
      <p:pic>
        <p:nvPicPr>
          <p:cNvPr id="248835" name="Picture 2" descr="http://www.robbinspathology.com/content/pathology/liv5/liv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84313"/>
            <a:ext cx="7023100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1 - Τίτλος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mtClean="0"/>
              <a:t>Συχνά πολλαπλοί, χολερυθρινικοί λίθοι</a:t>
            </a:r>
          </a:p>
        </p:txBody>
      </p:sp>
      <p:pic>
        <p:nvPicPr>
          <p:cNvPr id="249859" name="Picture 2" descr="http://www.robbinspathology.com/content/pathology/liv5/liv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773238"/>
            <a:ext cx="6373812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mtClean="0"/>
              <a:t>Βλεννογόνος επί χο</a:t>
            </a:r>
            <a:r>
              <a:rPr lang="el-GR" b="1" smtClean="0"/>
              <a:t>ληδοχο</a:t>
            </a:r>
            <a:r>
              <a:rPr lang="el-GR" smtClean="0"/>
              <a:t>λιθίασης</a:t>
            </a:r>
          </a:p>
        </p:txBody>
      </p:sp>
      <p:pic>
        <p:nvPicPr>
          <p:cNvPr id="250883" name="Picture 2" descr="http://www.robbinspathology.com/content/pathology/liv5/liv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50975"/>
            <a:ext cx="6951662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1 - Τίτλος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51907" name="Picture 2" descr="http://www.robbinspathology.com/content/pathology/liv5/liv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313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8" name="Picture 4" descr="acute pancreat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0"/>
            <a:ext cx="5475288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457200" y="6381750"/>
            <a:ext cx="3008313" cy="4762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ΟΞΕΙΑ</a:t>
            </a:r>
            <a:r>
              <a:rPr lang="el-GR" sz="2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l-GR" sz="2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ΠΑΓΚΡΕΑΤΙΤΙΔΑ</a:t>
            </a:r>
          </a:p>
        </p:txBody>
      </p:sp>
      <p:sp>
        <p:nvSpPr>
          <p:cNvPr id="6" name="2 - Θέση κειμένου"/>
          <p:cNvSpPr txBox="1">
            <a:spLocks/>
          </p:cNvSpPr>
          <p:nvPr/>
        </p:nvSpPr>
        <p:spPr>
          <a:xfrm>
            <a:off x="0" y="5084763"/>
            <a:ext cx="4140200" cy="104616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l-GR" sz="2000" kern="0" dirty="0">
                <a:solidFill>
                  <a:schemeClr val="bg1"/>
                </a:solidFill>
                <a:latin typeface="+mn-lt"/>
                <a:cs typeface="+mn-cs"/>
              </a:rPr>
              <a:t>Περιοχές </a:t>
            </a:r>
            <a:r>
              <a:rPr lang="el-GR" sz="2000" kern="0" dirty="0">
                <a:solidFill>
                  <a:srgbClr val="FF0000"/>
                </a:solidFill>
                <a:latin typeface="+mn-lt"/>
                <a:cs typeface="+mn-cs"/>
              </a:rPr>
              <a:t>αιμορραγίας</a:t>
            </a:r>
            <a:r>
              <a:rPr lang="el-GR" sz="2000" kern="0" dirty="0">
                <a:solidFill>
                  <a:schemeClr val="bg1"/>
                </a:solidFill>
                <a:latin typeface="+mn-lt"/>
                <a:cs typeface="+mn-cs"/>
              </a:rPr>
              <a:t> &amp; </a:t>
            </a:r>
            <a:r>
              <a:rPr lang="el-GR" sz="2000" kern="0" dirty="0">
                <a:solidFill>
                  <a:srgbClr val="FFFF00"/>
                </a:solidFill>
                <a:latin typeface="+mn-lt"/>
                <a:cs typeface="+mn-cs"/>
              </a:rPr>
              <a:t>ασβεστολιθικές, </a:t>
            </a:r>
            <a:r>
              <a:rPr lang="el-GR" sz="2000" kern="0" dirty="0" err="1">
                <a:solidFill>
                  <a:srgbClr val="FFFF00"/>
                </a:solidFill>
                <a:latin typeface="+mn-lt"/>
                <a:cs typeface="+mn-cs"/>
              </a:rPr>
              <a:t>κιτρινόλευκες</a:t>
            </a:r>
            <a:r>
              <a:rPr lang="el-GR" sz="2000" kern="0" dirty="0">
                <a:solidFill>
                  <a:srgbClr val="FFFF00"/>
                </a:solidFill>
                <a:latin typeface="+mn-lt"/>
                <a:cs typeface="+mn-cs"/>
              </a:rPr>
              <a:t> εστίες </a:t>
            </a:r>
            <a:r>
              <a:rPr lang="el-GR" sz="2000" kern="0" dirty="0" err="1">
                <a:solidFill>
                  <a:srgbClr val="FFFF00"/>
                </a:solidFill>
                <a:latin typeface="+mn-lt"/>
                <a:cs typeface="+mn-cs"/>
              </a:rPr>
              <a:t>λιπονέκρωσης</a:t>
            </a:r>
            <a:r>
              <a:rPr lang="el-GR" sz="2000" kern="0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http://www.robbinspathology.com/content/pathology/liv5/liv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57338"/>
            <a:ext cx="6664325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843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ΟΞΕΙΑ ΠΑΓΚΡΕΑΤΙΤΙΔΑ</a:t>
            </a:r>
            <a:r>
              <a:rPr lang="el-GR" sz="2800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400" dirty="0" smtClean="0"/>
              <a:t>Οξεία φλεγμονή &amp; νέκρωση. </a:t>
            </a:r>
            <a:r>
              <a:rPr lang="el-GR" sz="1800" dirty="0" smtClean="0"/>
              <a:t>Νέκρωση, </a:t>
            </a:r>
            <a:r>
              <a:rPr lang="el-GR" sz="1800" dirty="0" err="1" smtClean="0"/>
              <a:t>ινιδοειδούς</a:t>
            </a:r>
            <a:r>
              <a:rPr lang="el-GR" sz="1800" dirty="0" smtClean="0"/>
              <a:t> μορφής, σε τοίχωμα αγγείου. </a:t>
            </a:r>
            <a:br>
              <a:rPr lang="el-GR" sz="1800" dirty="0" smtClean="0"/>
            </a:br>
            <a:r>
              <a:rPr lang="el-GR" sz="1800" dirty="0" smtClean="0"/>
              <a:t>Επακόλουθη σοβαρή αιμορραγική  οξεία παγκρεατίτιδα , ενίοτε θανατηφόρος.</a:t>
            </a:r>
            <a:br>
              <a:rPr lang="el-GR" sz="1800" dirty="0" smtClean="0"/>
            </a:br>
            <a:r>
              <a:rPr lang="el-GR" sz="1800" dirty="0" smtClean="0"/>
              <a:t>Άλλες επιπλοκές</a:t>
            </a:r>
            <a:r>
              <a:rPr lang="en-US" sz="1800" dirty="0" smtClean="0"/>
              <a:t>: </a:t>
            </a:r>
            <a:r>
              <a:rPr lang="el-GR" sz="1800" dirty="0" smtClean="0"/>
              <a:t>ανάπτυξη παγκρεατικών </a:t>
            </a:r>
            <a:r>
              <a:rPr lang="el-GR" sz="1800" dirty="0" err="1" smtClean="0"/>
              <a:t>ψευδοκύστεων</a:t>
            </a:r>
            <a:r>
              <a:rPr lang="el-GR" sz="1800" dirty="0" smtClean="0"/>
              <a:t>, αποστημάτων, </a:t>
            </a:r>
            <a:br>
              <a:rPr lang="el-GR" sz="1800" dirty="0" smtClean="0"/>
            </a:br>
            <a:r>
              <a:rPr lang="el-GR" sz="1800" dirty="0" smtClean="0"/>
              <a:t>απόφραξη 12δακτύλου, μετάπτωση σε χρόνια παγκρεατίτιδα.</a:t>
            </a:r>
            <a:endParaRPr lang="el-GR" sz="1800" dirty="0"/>
          </a:p>
        </p:txBody>
      </p:sp>
      <p:sp>
        <p:nvSpPr>
          <p:cNvPr id="5" name="4 - Δεξιό βέλος"/>
          <p:cNvSpPr/>
          <p:nvPr/>
        </p:nvSpPr>
        <p:spPr>
          <a:xfrm rot="2069249">
            <a:off x="3398838" y="29432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809</Words>
  <Application>Microsoft Office PowerPoint</Application>
  <PresentationFormat>Προβολή στην οθόνη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   ΚΛΙΝΙΚΟ-ΠΑΘΟΛΟΓΟΑΝΑΤΟΜΙΚΟ  ΦΡΟΝΤΙΣΤΗΡΙΟ  ΠΑΡΟΥΣΙΑΣΗ ΧΑΡΑΚΤΗΡΙΣΤΙΚΩΝ ΠΕΡΙΣΤΑΤΙΚΩΝ ΑΣΘΕΝΩΝ ΜΕ ΝΟΣΟΥΣ ΣΧΕΤΙΖΟΜΕΝΩΝ ΜΕ ΤΟΝ ΠΕΠΤΙΚΟ ΣΩΛΗΝΑ,  ΑΔΕΝΩΝ ΚΑΙ ΔΟΜΩΝ  ΔΙΑΓΝΩΣΤΙΚΗ ΚΑΙ ΔΙΑΦΟΡΟΔΙΑΓΝΩΣΤΙΚΗ ΣΥΖΗΤΗΣΗ </vt:lpstr>
      <vt:lpstr>Παρουσίαση του PowerPoint</vt:lpstr>
      <vt:lpstr>Χολολιθίαση  Οξεία ( ερυθηματώδης και ελκωτικός βλεννογόνος ) &amp; χρόνια  ( ινώδης πάχυνση του τοιχώματος) λιθιασική χολοκυστίτιδα. Τοξική επίδραση λυσολεκιθίνης (παραγόμενης από τη λεκιθίνη της χολής επί χολόστασης) και χολικών αλάτων στον βλεννογόνο της χοληδόχου.  Η διάταση αυξάνει την πίεση στον αυλό, διαταράσσοντας την παροχή αίματος. Φλεγμονώδεις κυτταρικές συναθροίσεις.  </vt:lpstr>
      <vt:lpstr>Χρόνια χολοκυστίτιδα. Κόλποι Rokitansky-Aschoff  (καταδύσεις του βλεννογονικού επιθηλίου  εντός των μυϊκών δεσμίδων του τοιχώματος της χοληδόχου).</vt:lpstr>
      <vt:lpstr>Χοληστερινικός λίθος και χοληστερίνωση του βλεννογόνου της χοληδόχου κύστης </vt:lpstr>
      <vt:lpstr>Συχνά πολλαπλοί, χολερυθρινικοί λίθοι</vt:lpstr>
      <vt:lpstr>Βλεννογόνος επί χοληδοχολιθίασης</vt:lpstr>
      <vt:lpstr>Παρουσίαση του PowerPoint</vt:lpstr>
      <vt:lpstr>ΟΞΕΙΑ ΠΑΓΚΡΕΑΤΙΤΙΔΑ  Οξεία φλεγμονή &amp; νέκρωση. Νέκρωση, ινιδοειδούς μορφής, σε τοίχωμα αγγείου.  Επακόλουθη σοβαρή αιμορραγική  οξεία παγκρεατίτιδα , ενίοτε θανατηφόρος. Άλλες επιπλοκές: ανάπτυξη παγκρεατικών ψευδοκύστεων, αποστημάτων,  απόφραξη 12δακτύλου, μετάπτωση σε χρόνια παγκρεατίτιδα.</vt:lpstr>
      <vt:lpstr>Οξεία ανιούσα χολαγγειίτιδα λόγω χοληδοχολιθίασης</vt:lpstr>
      <vt:lpstr>Ηπατικά αποστήματα  λόγω ανιούσας βακτηριακής φλεγμονής / οξείας χολαγγειίτιδας   στο έδαφος της στάσης της χολής  λόγω ενσφηνωμένου λίθου στον κοινό χοληδόχο πόρο (χοληδοχολιθίαση).</vt:lpstr>
      <vt:lpstr>Αδενοκαρκίνωμα χοληδόχου κύστης  με διήθηση του παρακείμενου ηπατικού παρεγχύματος. </vt:lpstr>
      <vt:lpstr>Αδενοκαρκίνωμα χοληδόχου κύστης. Κακοήθεις αδενικοί σχηματισμοί  διηθούν το τοίχωμα της χοληδόχου κύστης.</vt:lpstr>
      <vt:lpstr>Καρκίνωμα φύματος του Vater. Τοποθέτηση ενδοπρόθεσης (stent). </vt:lpstr>
      <vt:lpstr>Καρκίνωμα παγκρεατο12δακτυλικής περιοχής. Εγχειρητικό παρασκεύασμα  στομάχου &amp; 12δακτύλου</vt:lpstr>
      <vt:lpstr>Παρουσίαση του PowerPoint</vt:lpstr>
      <vt:lpstr>ERCP του ασθενούς  Χάνεται η ενδοπαγκρεατική μοίρα του κοινού χοληδόχου πόρου  λόγω στένωσής του άπω τμήματός του.  Διάταση πόρων εγγύς της στένωσης.</vt:lpstr>
      <vt:lpstr>Πολλαπλές ηπατικές μεταστάσεις υπό μορφή μεταστατικών όζων,  κατά θέσεις αιμορραγικών &amp; νεκρωτικών.  Χολοβαφές το υπόλοιπο ηπατικό παρέγχυμα.</vt:lpstr>
      <vt:lpstr>Μεταστατική διήθηση ήπατος  από αδενοκαρκίνωμα,  ηθμοειδούς διαμόρφωσης.</vt:lpstr>
      <vt:lpstr>Μεταστατικό αδενοκαρκίνωμα ήπατος. Κανονικοί αυλοί (αδενική διαφοροποίηση)  και κυτταροπλασματικά κενοτόπια βλέννης (κυτταροπλασματικοί «αυλοί»).</vt:lpstr>
      <vt:lpstr>Επιμήκης διατομή παγκρέατος. Όγκος της κεφαλής, απώλεια της εν γένει λοβιώδους αρχιτεκτονικής λόγω ίνωσης στο πλαίσιο συνυπάρχουσας χρόνιας παγκρεατίτιδας.</vt:lpstr>
      <vt:lpstr>Παρουσίαση του PowerPoint</vt:lpstr>
      <vt:lpstr>Ομοιότητες του ινοποιημένου συνδετικού υποστρώματος του παγκρεατικού καρκίνου και της χρόνιας παγκρεατίτιδας</vt:lpstr>
      <vt:lpstr>Παρουσίαση του PowerPoint</vt:lpstr>
      <vt:lpstr>ΨΕΥΔΟΚΥΣΤΕΙΣ ΠΑΓΚΡΕΑΤΟΣ ΦΛΕΓΜΟΝΩΔΟΥΣ ή ΤΡΑΥΜΑΤΙΚΗΣ  ΑΡΧΗΣ. Απουσία γνήσιας επιθηλιακής επένδυσης. Ινώδης ιστός.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KAV-AGRO</dc:creator>
  <cp:lastModifiedBy>Νεφέλη</cp:lastModifiedBy>
  <cp:revision>23</cp:revision>
  <dcterms:created xsi:type="dcterms:W3CDTF">2016-05-19T07:54:32Z</dcterms:created>
  <dcterms:modified xsi:type="dcterms:W3CDTF">2020-11-07T15:53:30Z</dcterms:modified>
</cp:coreProperties>
</file>