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46" r:id="rId2"/>
    <p:sldMasterId id="2147483758" r:id="rId3"/>
    <p:sldMasterId id="2147483782" r:id="rId4"/>
    <p:sldMasterId id="2147483794" r:id="rId5"/>
  </p:sldMasterIdLst>
  <p:notesMasterIdLst>
    <p:notesMasterId r:id="rId51"/>
  </p:notesMasterIdLst>
  <p:handoutMasterIdLst>
    <p:handoutMasterId r:id="rId52"/>
  </p:handoutMasterIdLst>
  <p:sldIdLst>
    <p:sldId id="323" r:id="rId6"/>
    <p:sldId id="333" r:id="rId7"/>
    <p:sldId id="257" r:id="rId8"/>
    <p:sldId id="324" r:id="rId9"/>
    <p:sldId id="325" r:id="rId10"/>
    <p:sldId id="326" r:id="rId11"/>
    <p:sldId id="388" r:id="rId12"/>
    <p:sldId id="380" r:id="rId13"/>
    <p:sldId id="382" r:id="rId14"/>
    <p:sldId id="386" r:id="rId15"/>
    <p:sldId id="259" r:id="rId16"/>
    <p:sldId id="403" r:id="rId17"/>
    <p:sldId id="404" r:id="rId18"/>
    <p:sldId id="391" r:id="rId19"/>
    <p:sldId id="398" r:id="rId20"/>
    <p:sldId id="389" r:id="rId21"/>
    <p:sldId id="397" r:id="rId22"/>
    <p:sldId id="266" r:id="rId23"/>
    <p:sldId id="392" r:id="rId24"/>
    <p:sldId id="262" r:id="rId25"/>
    <p:sldId id="264" r:id="rId26"/>
    <p:sldId id="393" r:id="rId27"/>
    <p:sldId id="276" r:id="rId28"/>
    <p:sldId id="394" r:id="rId29"/>
    <p:sldId id="279" r:id="rId30"/>
    <p:sldId id="278" r:id="rId31"/>
    <p:sldId id="282" r:id="rId32"/>
    <p:sldId id="311" r:id="rId33"/>
    <p:sldId id="284" r:id="rId34"/>
    <p:sldId id="395" r:id="rId35"/>
    <p:sldId id="405" r:id="rId36"/>
    <p:sldId id="331" r:id="rId37"/>
    <p:sldId id="290" r:id="rId38"/>
    <p:sldId id="291" r:id="rId39"/>
    <p:sldId id="313" r:id="rId40"/>
    <p:sldId id="315" r:id="rId41"/>
    <p:sldId id="299" r:id="rId42"/>
    <p:sldId id="359" r:id="rId43"/>
    <p:sldId id="316" r:id="rId44"/>
    <p:sldId id="302" r:id="rId45"/>
    <p:sldId id="353" r:id="rId46"/>
    <p:sldId id="304" r:id="rId47"/>
    <p:sldId id="303" r:id="rId48"/>
    <p:sldId id="332" r:id="rId49"/>
    <p:sldId id="317" r:id="rId50"/>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0099"/>
    <a:srgbClr val="FF3300"/>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3" autoAdjust="0"/>
    <p:restoredTop sz="89068" autoAdjust="0"/>
  </p:normalViewPr>
  <p:slideViewPr>
    <p:cSldViewPr showGuides="1">
      <p:cViewPr>
        <p:scale>
          <a:sx n="90" d="100"/>
          <a:sy n="90" d="100"/>
        </p:scale>
        <p:origin x="-2160" y="-24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l-GR"/>
          </a:p>
        </p:txBody>
      </p:sp>
      <p:sp>
        <p:nvSpPr>
          <p:cNvPr id="9830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l-GR"/>
          </a:p>
        </p:txBody>
      </p:sp>
      <p:sp>
        <p:nvSpPr>
          <p:cNvPr id="9830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l-GR"/>
          </a:p>
        </p:txBody>
      </p:sp>
      <p:sp>
        <p:nvSpPr>
          <p:cNvPr id="9830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70A5D6AE-F119-4D79-9E08-5DBE10049791}" type="slidenum">
              <a:rPr lang="el-GR"/>
              <a:pPr>
                <a:defRPr/>
              </a:pPr>
              <a:t>‹#›</a:t>
            </a:fld>
            <a:endParaRPr lang="el-GR"/>
          </a:p>
        </p:txBody>
      </p:sp>
    </p:spTree>
    <p:extLst>
      <p:ext uri="{BB962C8B-B14F-4D97-AF65-F5344CB8AC3E}">
        <p14:creationId xmlns:p14="http://schemas.microsoft.com/office/powerpoint/2010/main" val="11189328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CAA09D-BAB3-4600-A34C-EFA60BACE328}" type="datetimeFigureOut">
              <a:rPr lang="el-GR" smtClean="0"/>
              <a:pPr/>
              <a:t>21/11/2021</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BE7E58-7D8B-4D3B-9F7E-829BD9A45663}" type="slidenum">
              <a:rPr lang="el-GR" smtClean="0"/>
              <a:pPr/>
              <a:t>‹#›</a:t>
            </a:fld>
            <a:endParaRPr lang="el-GR"/>
          </a:p>
        </p:txBody>
      </p:sp>
    </p:spTree>
    <p:extLst>
      <p:ext uri="{BB962C8B-B14F-4D97-AF65-F5344CB8AC3E}">
        <p14:creationId xmlns:p14="http://schemas.microsoft.com/office/powerpoint/2010/main" val="3026753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l-GR" dirty="0" smtClean="0">
                <a:latin typeface="MinionPro-Regular"/>
              </a:rPr>
              <a:t>Foregut </a:t>
            </a:r>
            <a:r>
              <a:rPr lang="en-US" altLang="el-GR" baseline="0" dirty="0" smtClean="0">
                <a:latin typeface="MinionPro-Regular"/>
              </a:rPr>
              <a:t>(up to ampulla). </a:t>
            </a:r>
            <a:r>
              <a:rPr lang="en-US" altLang="el-GR" dirty="0" smtClean="0">
                <a:latin typeface="MinionPro-Regular"/>
              </a:rPr>
              <a:t>Ductal plates, found in fetal and neonatal livers, give</a:t>
            </a:r>
            <a:r>
              <a:rPr lang="el-GR" altLang="el-GR" dirty="0" smtClean="0">
                <a:latin typeface="MinionPro-Regular"/>
              </a:rPr>
              <a:t> </a:t>
            </a:r>
            <a:r>
              <a:rPr lang="en-US" altLang="el-GR" dirty="0" smtClean="0">
                <a:latin typeface="MinionPro-Regular"/>
              </a:rPr>
              <a:t>rise to small intrahepatic BDs, whereas the elongation and</a:t>
            </a:r>
            <a:r>
              <a:rPr lang="el-GR" altLang="el-GR" dirty="0" smtClean="0">
                <a:latin typeface="MinionPro-Regular"/>
              </a:rPr>
              <a:t> </a:t>
            </a:r>
            <a:r>
              <a:rPr lang="en-US" altLang="el-GR" dirty="0" smtClean="0">
                <a:latin typeface="MinionPro-Regular"/>
              </a:rPr>
              <a:t>molding of the hepatic diverticulum give rise to the large</a:t>
            </a:r>
          </a:p>
          <a:p>
            <a:r>
              <a:rPr lang="en-US" altLang="el-GR" dirty="0" smtClean="0">
                <a:latin typeface="MinionPro-Regular"/>
              </a:rPr>
              <a:t>intrahepatic and extrahepatic BDs</a:t>
            </a:r>
            <a:endParaRPr lang="el-GR" altLang="el-GR" dirty="0" smtClean="0"/>
          </a:p>
        </p:txBody>
      </p:sp>
      <p:sp>
        <p:nvSpPr>
          <p:cNvPr id="9114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00A44D06-25F2-4C50-8F48-4CC597E4FD59}" type="slidenum">
              <a:rPr lang="el-GR" altLang="el-GR">
                <a:solidFill>
                  <a:srgbClr val="000000"/>
                </a:solidFill>
              </a:rPr>
              <a:pPr/>
              <a:t>2</a:t>
            </a:fld>
            <a:endParaRPr lang="el-GR" altLang="el-GR">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Θέση εικόνας διαφάνειας 1"/>
          <p:cNvSpPr>
            <a:spLocks noGrp="1" noRot="1" noChangeAspect="1" noTextEdit="1"/>
          </p:cNvSpPr>
          <p:nvPr>
            <p:ph type="sldImg"/>
          </p:nvPr>
        </p:nvSpPr>
        <p:spPr>
          <a:ln/>
        </p:spPr>
      </p:sp>
      <p:sp>
        <p:nvSpPr>
          <p:cNvPr id="57347"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solidFill>
                  <a:srgbClr val="4D5156"/>
                </a:solidFill>
                <a:latin typeface="Arial" pitchFamily="34" charset="0"/>
              </a:rPr>
              <a:t>Milliequivalents per litre (</a:t>
            </a:r>
            <a:r>
              <a:rPr lang="en-US" altLang="en-US" b="1" smtClean="0">
                <a:solidFill>
                  <a:srgbClr val="5F6368"/>
                </a:solidFill>
                <a:latin typeface="Arial" pitchFamily="34" charset="0"/>
              </a:rPr>
              <a:t>mEq</a:t>
            </a:r>
            <a:r>
              <a:rPr lang="en-US" altLang="en-US" smtClean="0">
                <a:solidFill>
                  <a:srgbClr val="4D5156"/>
                </a:solidFill>
                <a:latin typeface="Arial" pitchFamily="34" charset="0"/>
              </a:rPr>
              <a:t>/</a:t>
            </a:r>
            <a:r>
              <a:rPr lang="en-US" altLang="en-US" b="1" smtClean="0">
                <a:solidFill>
                  <a:srgbClr val="5F6368"/>
                </a:solidFill>
                <a:latin typeface="Arial" pitchFamily="34" charset="0"/>
              </a:rPr>
              <a:t>L</a:t>
            </a:r>
            <a:r>
              <a:rPr lang="en-US" altLang="en-US" smtClean="0">
                <a:solidFill>
                  <a:srgbClr val="4D5156"/>
                </a:solidFill>
                <a:latin typeface="Arial" pitchFamily="34" charset="0"/>
              </a:rPr>
              <a:t>)</a:t>
            </a:r>
            <a:endParaRPr lang="en-US" altLang="en-US" smtClean="0">
              <a:latin typeface="Arial" pitchFamily="34" charset="0"/>
            </a:endParaRPr>
          </a:p>
        </p:txBody>
      </p:sp>
      <p:sp>
        <p:nvSpPr>
          <p:cNvPr id="57348" name="Θέση αριθμού διαφάνειας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E55AA292-0449-40CC-B8B3-85296F986746}" type="slidenum">
              <a:rPr lang="el-GR" altLang="el-GR" sz="1200">
                <a:solidFill>
                  <a:prstClr val="black"/>
                </a:solidFill>
              </a:rPr>
              <a:pPr/>
              <a:t>13</a:t>
            </a:fld>
            <a:endParaRPr lang="el-GR" altLang="el-GR" sz="120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A cholesterol is a sterol (or modified steroid),[3] a type of lipid.[1] Cholesterol is biosynthesized by all animal cells and is an essential structural component of animal cell membranes. When chemically isolated, it is a yellowish crystalline solid. Cholesterol also serves as a precursor for the biosynthesis of steroid hormones, bile acid[4] and vitamin D.</a:t>
            </a:r>
            <a:endParaRPr lang="en-US" dirty="0"/>
          </a:p>
        </p:txBody>
      </p:sp>
      <p:sp>
        <p:nvSpPr>
          <p:cNvPr id="4" name="Θέση αριθμού διαφάνειας 3"/>
          <p:cNvSpPr>
            <a:spLocks noGrp="1"/>
          </p:cNvSpPr>
          <p:nvPr>
            <p:ph type="sldNum" sz="quarter" idx="10"/>
          </p:nvPr>
        </p:nvSpPr>
        <p:spPr/>
        <p:txBody>
          <a:bodyPr/>
          <a:lstStyle/>
          <a:p>
            <a:fld id="{A9BE7E58-7D8B-4D3B-9F7E-829BD9A45663}" type="slidenum">
              <a:rPr lang="el-GR" smtClean="0"/>
              <a:pPr/>
              <a:t>16</a:t>
            </a:fld>
            <a:endParaRPr lang="el-GR"/>
          </a:p>
        </p:txBody>
      </p:sp>
    </p:spTree>
    <p:extLst>
      <p:ext uri="{BB962C8B-B14F-4D97-AF65-F5344CB8AC3E}">
        <p14:creationId xmlns:p14="http://schemas.microsoft.com/office/powerpoint/2010/main" val="2732282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Η απόφραξη του κυστικού πόρου εάν δεν συνυπάρχει λοίμωξη μπορεί να προκαλέσει συσσώρευση στείρας </a:t>
            </a:r>
            <a:r>
              <a:rPr lang="el-GR" dirty="0" err="1" smtClean="0"/>
              <a:t>βλέννης</a:t>
            </a:r>
            <a:r>
              <a:rPr lang="el-GR" dirty="0" smtClean="0"/>
              <a:t>, που </a:t>
            </a:r>
            <a:r>
              <a:rPr lang="el-GR" dirty="0" err="1" smtClean="0"/>
              <a:t>διατείνει</a:t>
            </a:r>
            <a:r>
              <a:rPr lang="el-GR" dirty="0" smtClean="0"/>
              <a:t> τη χοληδόχο κύστη και δημιουργεί </a:t>
            </a:r>
            <a:r>
              <a:rPr lang="el-GR" dirty="0" err="1" smtClean="0"/>
              <a:t>βλεννοκήλη</a:t>
            </a:r>
            <a:r>
              <a:rPr lang="el-GR" dirty="0" smtClean="0"/>
              <a:t>.</a:t>
            </a:r>
            <a:endParaRPr lang="en-US" dirty="0"/>
          </a:p>
        </p:txBody>
      </p:sp>
      <p:sp>
        <p:nvSpPr>
          <p:cNvPr id="4" name="Θέση αριθμού διαφάνειας 3"/>
          <p:cNvSpPr>
            <a:spLocks noGrp="1"/>
          </p:cNvSpPr>
          <p:nvPr>
            <p:ph type="sldNum" sz="quarter" idx="10"/>
          </p:nvPr>
        </p:nvSpPr>
        <p:spPr/>
        <p:txBody>
          <a:bodyPr/>
          <a:lstStyle/>
          <a:p>
            <a:fld id="{A9BE7E58-7D8B-4D3B-9F7E-829BD9A45663}" type="slidenum">
              <a:rPr lang="el-GR" smtClean="0"/>
              <a:pPr/>
              <a:t>25</a:t>
            </a:fld>
            <a:endParaRPr lang="el-GR"/>
          </a:p>
        </p:txBody>
      </p:sp>
    </p:spTree>
    <p:extLst>
      <p:ext uri="{BB962C8B-B14F-4D97-AF65-F5344CB8AC3E}">
        <p14:creationId xmlns:p14="http://schemas.microsoft.com/office/powerpoint/2010/main" val="116793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Η παρουσία χοληστερίνης και χολής μέσα στις </a:t>
            </a:r>
            <a:r>
              <a:rPr lang="el-GR" dirty="0" err="1" smtClean="0"/>
              <a:t>κατεστραμένες</a:t>
            </a:r>
            <a:r>
              <a:rPr lang="el-GR" dirty="0" smtClean="0"/>
              <a:t> καταδύσεις ενίοτε διεγείρει </a:t>
            </a:r>
            <a:r>
              <a:rPr lang="el-GR" dirty="0" err="1" smtClean="0"/>
              <a:t>ξανθοκοκκιωματώδη</a:t>
            </a:r>
            <a:r>
              <a:rPr lang="el-GR" dirty="0" smtClean="0"/>
              <a:t> αντίδραση, με μεγάλους αριθμούς αφρωδών </a:t>
            </a:r>
            <a:r>
              <a:rPr lang="el-GR" dirty="0" err="1" smtClean="0"/>
              <a:t>ιστιοκυττάρων</a:t>
            </a:r>
            <a:r>
              <a:rPr lang="el-GR" dirty="0" smtClean="0"/>
              <a:t> και πολυπύρηνων </a:t>
            </a:r>
            <a:r>
              <a:rPr lang="el-GR" dirty="0" err="1" smtClean="0"/>
              <a:t>γιγαντοκυττάρων</a:t>
            </a:r>
            <a:r>
              <a:rPr lang="el-GR" dirty="0" smtClean="0"/>
              <a:t> τύπου ξένου σώματος που περιέχουν κρυστάλλους χοληστερόλης</a:t>
            </a:r>
            <a:endParaRPr lang="en-US" dirty="0"/>
          </a:p>
        </p:txBody>
      </p:sp>
      <p:sp>
        <p:nvSpPr>
          <p:cNvPr id="4" name="Θέση αριθμού διαφάνειας 3"/>
          <p:cNvSpPr>
            <a:spLocks noGrp="1"/>
          </p:cNvSpPr>
          <p:nvPr>
            <p:ph type="sldNum" sz="quarter" idx="10"/>
          </p:nvPr>
        </p:nvSpPr>
        <p:spPr/>
        <p:txBody>
          <a:bodyPr/>
          <a:lstStyle/>
          <a:p>
            <a:fld id="{A9BE7E58-7D8B-4D3B-9F7E-829BD9A45663}" type="slidenum">
              <a:rPr lang="el-GR" smtClean="0"/>
              <a:pPr/>
              <a:t>30</a:t>
            </a:fld>
            <a:endParaRPr lang="el-GR"/>
          </a:p>
        </p:txBody>
      </p:sp>
    </p:spTree>
    <p:extLst>
      <p:ext uri="{BB962C8B-B14F-4D97-AF65-F5344CB8AC3E}">
        <p14:creationId xmlns:p14="http://schemas.microsoft.com/office/powerpoint/2010/main" val="1419302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Κάντε κλικ για να επεξεργαστείτε τον υπότιτλο του υποδείγματος</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A19D2EEB-522A-4A57-A237-5C4E854BDE06}"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1418127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0146FAF8-825D-41A9-942E-29B865ED0C6D}"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157451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F6D75EBF-C8AA-470E-96B0-B5B6DBEFFA78}"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2769496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a:t>Kλικ για επεξεργασία του τίτλου</a:t>
            </a:r>
          </a:p>
        </p:txBody>
      </p:sp>
      <p:sp>
        <p:nvSpPr>
          <p:cNvPr id="3" name="2 - Θέση πίνακα"/>
          <p:cNvSpPr>
            <a:spLocks noGrp="1"/>
          </p:cNvSpPr>
          <p:nvPr>
            <p:ph type="tbl" idx="1"/>
          </p:nvPr>
        </p:nvSpPr>
        <p:spPr>
          <a:xfrm>
            <a:off x="457200" y="1600200"/>
            <a:ext cx="8229600" cy="4525963"/>
          </a:xfrm>
        </p:spPr>
        <p:txBody>
          <a:bodyPr/>
          <a:lstStyle/>
          <a:p>
            <a:pPr lvl="0"/>
            <a:endParaRPr lang="el-GR" noProof="0"/>
          </a:p>
        </p:txBody>
      </p:sp>
      <p:sp>
        <p:nvSpPr>
          <p:cNvPr id="4" name="Rectangle 4">
            <a:extLst>
              <a:ext uri="{FF2B5EF4-FFF2-40B4-BE49-F238E27FC236}"/>
            </a:extLst>
          </p:cNvPr>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p:txBody>
          <a:bodyPr/>
          <a:lstStyle>
            <a:lvl1pPr>
              <a:defRPr/>
            </a:lvl1pPr>
          </a:lstStyle>
          <a:p>
            <a:pPr>
              <a:defRPr/>
            </a:pPr>
            <a:fld id="{43F9350D-A386-40CF-942C-20F75EE3E7A5}" type="slidenum">
              <a:rPr lang="en-US" altLang="el-GR">
                <a:solidFill>
                  <a:srgbClr val="000000"/>
                </a:solidFill>
              </a:rPr>
              <a:pPr>
                <a:defRPr/>
              </a:pPr>
              <a:t>‹#›</a:t>
            </a:fld>
            <a:endParaRPr lang="en-US" altLang="el-GR">
              <a:solidFill>
                <a:srgbClr val="000000"/>
              </a:solidFill>
            </a:endParaRPr>
          </a:p>
        </p:txBody>
      </p:sp>
    </p:spTree>
    <p:extLst>
      <p:ext uri="{BB962C8B-B14F-4D97-AF65-F5344CB8AC3E}">
        <p14:creationId xmlns:p14="http://schemas.microsoft.com/office/powerpoint/2010/main" val="2581296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Τίτλος και 4 Αντικείμενα">
    <p:spTree>
      <p:nvGrpSpPr>
        <p:cNvPr id="1" name=""/>
        <p:cNvGrpSpPr/>
        <p:nvPr/>
      </p:nvGrpSpPr>
      <p:grpSpPr>
        <a:xfrm>
          <a:off x="0" y="0"/>
          <a:ext cx="0" cy="0"/>
          <a:chOff x="0" y="0"/>
          <a:chExt cx="0" cy="0"/>
        </a:xfrm>
      </p:grpSpPr>
      <p:sp>
        <p:nvSpPr>
          <p:cNvPr id="2" name="1 - Τίτλος"/>
          <p:cNvSpPr>
            <a:spLocks noGrp="1"/>
          </p:cNvSpPr>
          <p:nvPr>
            <p:ph type="title" sz="quarter"/>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περιεχομένου"/>
          <p:cNvSpPr>
            <a:spLocks noGrp="1"/>
          </p:cNvSpPr>
          <p:nvPr>
            <p:ph sz="quarter" idx="1"/>
          </p:nvPr>
        </p:nvSpPr>
        <p:spPr>
          <a:xfrm>
            <a:off x="457200" y="1600200"/>
            <a:ext cx="4038600" cy="2185988"/>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648200" y="1600200"/>
            <a:ext cx="4038600" cy="2185988"/>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57200" y="3938588"/>
            <a:ext cx="4038600" cy="218757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περιεχομένου"/>
          <p:cNvSpPr>
            <a:spLocks noGrp="1"/>
          </p:cNvSpPr>
          <p:nvPr>
            <p:ph sz="quarter" idx="4"/>
          </p:nvPr>
        </p:nvSpPr>
        <p:spPr>
          <a:xfrm>
            <a:off x="4648200" y="3938588"/>
            <a:ext cx="4038600" cy="218757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A6F47F00-082B-4AB8-A92B-03DF14AC93C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64268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pPr>
              <a:defRPr/>
            </a:pPr>
            <a:endParaRPr lang="el-GR"/>
          </a:p>
        </p:txBody>
      </p:sp>
      <p:sp>
        <p:nvSpPr>
          <p:cNvPr id="5" name="Θέση υποσέλιδου 4"/>
          <p:cNvSpPr>
            <a:spLocks noGrp="1"/>
          </p:cNvSpPr>
          <p:nvPr>
            <p:ph type="ftr" sz="quarter" idx="11"/>
          </p:nvPr>
        </p:nvSpPr>
        <p:spPr/>
        <p:txBody>
          <a:bodyPr/>
          <a:lstStyle/>
          <a:p>
            <a:pPr>
              <a:defRPr/>
            </a:pPr>
            <a:endParaRPr lang="el-GR"/>
          </a:p>
        </p:txBody>
      </p:sp>
      <p:sp>
        <p:nvSpPr>
          <p:cNvPr id="6" name="Θέση αριθμού διαφάνειας 5"/>
          <p:cNvSpPr>
            <a:spLocks noGrp="1"/>
          </p:cNvSpPr>
          <p:nvPr>
            <p:ph type="sldNum" sz="quarter" idx="12"/>
          </p:nvPr>
        </p:nvSpPr>
        <p:spPr/>
        <p:txBody>
          <a:bodyPr/>
          <a:lstStyle/>
          <a:p>
            <a:pPr>
              <a:defRPr/>
            </a:pPr>
            <a:fld id="{96FEE6B5-7A99-4C9C-BB9A-3E5CCAF9CFBF}" type="slidenum">
              <a:rPr lang="el-GR" smtClean="0"/>
              <a:pPr>
                <a:defRPr/>
              </a:pPr>
              <a:t>‹#›</a:t>
            </a:fld>
            <a:endParaRPr lang="el-GR"/>
          </a:p>
        </p:txBody>
      </p:sp>
    </p:spTree>
    <p:extLst>
      <p:ext uri="{BB962C8B-B14F-4D97-AF65-F5344CB8AC3E}">
        <p14:creationId xmlns:p14="http://schemas.microsoft.com/office/powerpoint/2010/main" val="3406029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pPr>
              <a:defRPr/>
            </a:pPr>
            <a:endParaRPr lang="el-GR"/>
          </a:p>
        </p:txBody>
      </p:sp>
      <p:sp>
        <p:nvSpPr>
          <p:cNvPr id="5" name="Θέση υποσέλιδου 4"/>
          <p:cNvSpPr>
            <a:spLocks noGrp="1"/>
          </p:cNvSpPr>
          <p:nvPr>
            <p:ph type="ftr" sz="quarter" idx="11"/>
          </p:nvPr>
        </p:nvSpPr>
        <p:spPr/>
        <p:txBody>
          <a:bodyPr/>
          <a:lstStyle/>
          <a:p>
            <a:pPr>
              <a:defRPr/>
            </a:pPr>
            <a:endParaRPr lang="el-GR"/>
          </a:p>
        </p:txBody>
      </p:sp>
      <p:sp>
        <p:nvSpPr>
          <p:cNvPr id="6" name="Θέση αριθμού διαφάνειας 5"/>
          <p:cNvSpPr>
            <a:spLocks noGrp="1"/>
          </p:cNvSpPr>
          <p:nvPr>
            <p:ph type="sldNum" sz="quarter" idx="12"/>
          </p:nvPr>
        </p:nvSpPr>
        <p:spPr/>
        <p:txBody>
          <a:bodyPr/>
          <a:lstStyle/>
          <a:p>
            <a:pPr>
              <a:defRPr/>
            </a:pPr>
            <a:fld id="{F64428F8-16B9-4896-BE0E-D92AB59E66A7}" type="slidenum">
              <a:rPr lang="el-GR" smtClean="0"/>
              <a:pPr>
                <a:defRPr/>
              </a:pPr>
              <a:t>‹#›</a:t>
            </a:fld>
            <a:endParaRPr lang="el-GR"/>
          </a:p>
        </p:txBody>
      </p:sp>
    </p:spTree>
    <p:extLst>
      <p:ext uri="{BB962C8B-B14F-4D97-AF65-F5344CB8AC3E}">
        <p14:creationId xmlns:p14="http://schemas.microsoft.com/office/powerpoint/2010/main" val="3879750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pPr>
              <a:defRPr/>
            </a:pPr>
            <a:endParaRPr lang="el-GR"/>
          </a:p>
        </p:txBody>
      </p:sp>
      <p:sp>
        <p:nvSpPr>
          <p:cNvPr id="5" name="Θέση υποσέλιδου 4"/>
          <p:cNvSpPr>
            <a:spLocks noGrp="1"/>
          </p:cNvSpPr>
          <p:nvPr>
            <p:ph type="ftr" sz="quarter" idx="11"/>
          </p:nvPr>
        </p:nvSpPr>
        <p:spPr/>
        <p:txBody>
          <a:bodyPr/>
          <a:lstStyle/>
          <a:p>
            <a:pPr>
              <a:defRPr/>
            </a:pPr>
            <a:endParaRPr lang="el-GR"/>
          </a:p>
        </p:txBody>
      </p:sp>
      <p:sp>
        <p:nvSpPr>
          <p:cNvPr id="6" name="Θέση αριθμού διαφάνειας 5"/>
          <p:cNvSpPr>
            <a:spLocks noGrp="1"/>
          </p:cNvSpPr>
          <p:nvPr>
            <p:ph type="sldNum" sz="quarter" idx="12"/>
          </p:nvPr>
        </p:nvSpPr>
        <p:spPr/>
        <p:txBody>
          <a:bodyPr/>
          <a:lstStyle/>
          <a:p>
            <a:pPr>
              <a:defRPr/>
            </a:pPr>
            <a:fld id="{5D333668-1523-4A69-BE42-9F1F48015B62}" type="slidenum">
              <a:rPr lang="el-GR" smtClean="0"/>
              <a:pPr>
                <a:defRPr/>
              </a:pPr>
              <a:t>‹#›</a:t>
            </a:fld>
            <a:endParaRPr lang="el-GR"/>
          </a:p>
        </p:txBody>
      </p:sp>
    </p:spTree>
    <p:extLst>
      <p:ext uri="{BB962C8B-B14F-4D97-AF65-F5344CB8AC3E}">
        <p14:creationId xmlns:p14="http://schemas.microsoft.com/office/powerpoint/2010/main" val="607556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pPr>
              <a:defRPr/>
            </a:pPr>
            <a:endParaRPr lang="el-GR"/>
          </a:p>
        </p:txBody>
      </p:sp>
      <p:sp>
        <p:nvSpPr>
          <p:cNvPr id="6" name="Θέση υποσέλιδου 5"/>
          <p:cNvSpPr>
            <a:spLocks noGrp="1"/>
          </p:cNvSpPr>
          <p:nvPr>
            <p:ph type="ftr" sz="quarter" idx="11"/>
          </p:nvPr>
        </p:nvSpPr>
        <p:spPr/>
        <p:txBody>
          <a:bodyPr/>
          <a:lstStyle/>
          <a:p>
            <a:pPr>
              <a:defRPr/>
            </a:pPr>
            <a:endParaRPr lang="el-GR"/>
          </a:p>
        </p:txBody>
      </p:sp>
      <p:sp>
        <p:nvSpPr>
          <p:cNvPr id="7" name="Θέση αριθμού διαφάνειας 6"/>
          <p:cNvSpPr>
            <a:spLocks noGrp="1"/>
          </p:cNvSpPr>
          <p:nvPr>
            <p:ph type="sldNum" sz="quarter" idx="12"/>
          </p:nvPr>
        </p:nvSpPr>
        <p:spPr/>
        <p:txBody>
          <a:bodyPr/>
          <a:lstStyle/>
          <a:p>
            <a:pPr>
              <a:defRPr/>
            </a:pPr>
            <a:fld id="{91E43DB9-3F91-4A6F-867D-CC754751FF0C}" type="slidenum">
              <a:rPr lang="el-GR" smtClean="0"/>
              <a:pPr>
                <a:defRPr/>
              </a:pPr>
              <a:t>‹#›</a:t>
            </a:fld>
            <a:endParaRPr lang="el-GR"/>
          </a:p>
        </p:txBody>
      </p:sp>
    </p:spTree>
    <p:extLst>
      <p:ext uri="{BB962C8B-B14F-4D97-AF65-F5344CB8AC3E}">
        <p14:creationId xmlns:p14="http://schemas.microsoft.com/office/powerpoint/2010/main" val="3031298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pPr>
              <a:defRPr/>
            </a:pPr>
            <a:endParaRPr lang="el-GR"/>
          </a:p>
        </p:txBody>
      </p:sp>
      <p:sp>
        <p:nvSpPr>
          <p:cNvPr id="8" name="Θέση υποσέλιδου 7"/>
          <p:cNvSpPr>
            <a:spLocks noGrp="1"/>
          </p:cNvSpPr>
          <p:nvPr>
            <p:ph type="ftr" sz="quarter" idx="11"/>
          </p:nvPr>
        </p:nvSpPr>
        <p:spPr/>
        <p:txBody>
          <a:bodyPr/>
          <a:lstStyle/>
          <a:p>
            <a:pPr>
              <a:defRPr/>
            </a:pPr>
            <a:endParaRPr lang="el-GR"/>
          </a:p>
        </p:txBody>
      </p:sp>
      <p:sp>
        <p:nvSpPr>
          <p:cNvPr id="9" name="Θέση αριθμού διαφάνειας 8"/>
          <p:cNvSpPr>
            <a:spLocks noGrp="1"/>
          </p:cNvSpPr>
          <p:nvPr>
            <p:ph type="sldNum" sz="quarter" idx="12"/>
          </p:nvPr>
        </p:nvSpPr>
        <p:spPr/>
        <p:txBody>
          <a:bodyPr/>
          <a:lstStyle/>
          <a:p>
            <a:pPr>
              <a:defRPr/>
            </a:pPr>
            <a:fld id="{097B538B-B527-4393-9369-9FABDF0E1FF4}" type="slidenum">
              <a:rPr lang="el-GR" smtClean="0"/>
              <a:pPr>
                <a:defRPr/>
              </a:pPr>
              <a:t>‹#›</a:t>
            </a:fld>
            <a:endParaRPr lang="el-GR"/>
          </a:p>
        </p:txBody>
      </p:sp>
    </p:spTree>
    <p:extLst>
      <p:ext uri="{BB962C8B-B14F-4D97-AF65-F5344CB8AC3E}">
        <p14:creationId xmlns:p14="http://schemas.microsoft.com/office/powerpoint/2010/main" val="202018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pPr>
              <a:defRPr/>
            </a:pPr>
            <a:endParaRPr lang="el-GR"/>
          </a:p>
        </p:txBody>
      </p:sp>
      <p:sp>
        <p:nvSpPr>
          <p:cNvPr id="4" name="Θέση υποσέλιδου 3"/>
          <p:cNvSpPr>
            <a:spLocks noGrp="1"/>
          </p:cNvSpPr>
          <p:nvPr>
            <p:ph type="ftr" sz="quarter" idx="11"/>
          </p:nvPr>
        </p:nvSpPr>
        <p:spPr/>
        <p:txBody>
          <a:bodyPr/>
          <a:lstStyle/>
          <a:p>
            <a:pPr>
              <a:defRPr/>
            </a:pPr>
            <a:endParaRPr lang="el-GR"/>
          </a:p>
        </p:txBody>
      </p:sp>
      <p:sp>
        <p:nvSpPr>
          <p:cNvPr id="5" name="Θέση αριθμού διαφάνειας 4"/>
          <p:cNvSpPr>
            <a:spLocks noGrp="1"/>
          </p:cNvSpPr>
          <p:nvPr>
            <p:ph type="sldNum" sz="quarter" idx="12"/>
          </p:nvPr>
        </p:nvSpPr>
        <p:spPr/>
        <p:txBody>
          <a:bodyPr/>
          <a:lstStyle/>
          <a:p>
            <a:pPr>
              <a:defRPr/>
            </a:pPr>
            <a:fld id="{D5295472-13A1-49DB-9E49-CF9152FA5C52}" type="slidenum">
              <a:rPr lang="el-GR" smtClean="0"/>
              <a:pPr>
                <a:defRPr/>
              </a:pPr>
              <a:t>‹#›</a:t>
            </a:fld>
            <a:endParaRPr lang="el-GR"/>
          </a:p>
        </p:txBody>
      </p:sp>
    </p:spTree>
    <p:extLst>
      <p:ext uri="{BB962C8B-B14F-4D97-AF65-F5344CB8AC3E}">
        <p14:creationId xmlns:p14="http://schemas.microsoft.com/office/powerpoint/2010/main" val="2831273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CEFA923B-AE96-4625-A369-7FCEB00332A7}"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1108180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pPr>
              <a:defRPr/>
            </a:pPr>
            <a:endParaRPr lang="el-GR"/>
          </a:p>
        </p:txBody>
      </p:sp>
      <p:sp>
        <p:nvSpPr>
          <p:cNvPr id="3" name="Θέση υποσέλιδου 2"/>
          <p:cNvSpPr>
            <a:spLocks noGrp="1"/>
          </p:cNvSpPr>
          <p:nvPr>
            <p:ph type="ftr" sz="quarter" idx="11"/>
          </p:nvPr>
        </p:nvSpPr>
        <p:spPr/>
        <p:txBody>
          <a:bodyPr/>
          <a:lstStyle/>
          <a:p>
            <a:pPr>
              <a:defRPr/>
            </a:pPr>
            <a:endParaRPr lang="el-GR"/>
          </a:p>
        </p:txBody>
      </p:sp>
      <p:sp>
        <p:nvSpPr>
          <p:cNvPr id="4" name="Θέση αριθμού διαφάνειας 3"/>
          <p:cNvSpPr>
            <a:spLocks noGrp="1"/>
          </p:cNvSpPr>
          <p:nvPr>
            <p:ph type="sldNum" sz="quarter" idx="12"/>
          </p:nvPr>
        </p:nvSpPr>
        <p:spPr/>
        <p:txBody>
          <a:bodyPr/>
          <a:lstStyle/>
          <a:p>
            <a:pPr>
              <a:defRPr/>
            </a:pPr>
            <a:fld id="{145A79C0-4210-4939-B6ED-E74BA9963D13}" type="slidenum">
              <a:rPr lang="el-GR" smtClean="0"/>
              <a:pPr>
                <a:defRPr/>
              </a:pPr>
              <a:t>‹#›</a:t>
            </a:fld>
            <a:endParaRPr lang="el-GR"/>
          </a:p>
        </p:txBody>
      </p:sp>
    </p:spTree>
    <p:extLst>
      <p:ext uri="{BB962C8B-B14F-4D97-AF65-F5344CB8AC3E}">
        <p14:creationId xmlns:p14="http://schemas.microsoft.com/office/powerpoint/2010/main" val="3415153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pPr>
              <a:defRPr/>
            </a:pPr>
            <a:endParaRPr lang="el-GR"/>
          </a:p>
        </p:txBody>
      </p:sp>
      <p:sp>
        <p:nvSpPr>
          <p:cNvPr id="6" name="Θέση υποσέλιδου 5"/>
          <p:cNvSpPr>
            <a:spLocks noGrp="1"/>
          </p:cNvSpPr>
          <p:nvPr>
            <p:ph type="ftr" sz="quarter" idx="11"/>
          </p:nvPr>
        </p:nvSpPr>
        <p:spPr/>
        <p:txBody>
          <a:bodyPr/>
          <a:lstStyle/>
          <a:p>
            <a:pPr>
              <a:defRPr/>
            </a:pPr>
            <a:endParaRPr lang="el-GR"/>
          </a:p>
        </p:txBody>
      </p:sp>
      <p:sp>
        <p:nvSpPr>
          <p:cNvPr id="7" name="Θέση αριθμού διαφάνειας 6"/>
          <p:cNvSpPr>
            <a:spLocks noGrp="1"/>
          </p:cNvSpPr>
          <p:nvPr>
            <p:ph type="sldNum" sz="quarter" idx="12"/>
          </p:nvPr>
        </p:nvSpPr>
        <p:spPr/>
        <p:txBody>
          <a:bodyPr/>
          <a:lstStyle/>
          <a:p>
            <a:pPr>
              <a:defRPr/>
            </a:pPr>
            <a:fld id="{58356268-0D83-4D63-96B7-9115E6A56FD0}" type="slidenum">
              <a:rPr lang="el-GR" smtClean="0"/>
              <a:pPr>
                <a:defRPr/>
              </a:pPr>
              <a:t>‹#›</a:t>
            </a:fld>
            <a:endParaRPr lang="el-GR"/>
          </a:p>
        </p:txBody>
      </p:sp>
    </p:spTree>
    <p:extLst>
      <p:ext uri="{BB962C8B-B14F-4D97-AF65-F5344CB8AC3E}">
        <p14:creationId xmlns:p14="http://schemas.microsoft.com/office/powerpoint/2010/main" val="3506125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pPr>
              <a:defRPr/>
            </a:pPr>
            <a:endParaRPr lang="el-GR"/>
          </a:p>
        </p:txBody>
      </p:sp>
      <p:sp>
        <p:nvSpPr>
          <p:cNvPr id="6" name="Θέση υποσέλιδου 5"/>
          <p:cNvSpPr>
            <a:spLocks noGrp="1"/>
          </p:cNvSpPr>
          <p:nvPr>
            <p:ph type="ftr" sz="quarter" idx="11"/>
          </p:nvPr>
        </p:nvSpPr>
        <p:spPr/>
        <p:txBody>
          <a:bodyPr/>
          <a:lstStyle/>
          <a:p>
            <a:pPr>
              <a:defRPr/>
            </a:pPr>
            <a:endParaRPr lang="el-GR"/>
          </a:p>
        </p:txBody>
      </p:sp>
      <p:sp>
        <p:nvSpPr>
          <p:cNvPr id="7" name="Θέση αριθμού διαφάνειας 6"/>
          <p:cNvSpPr>
            <a:spLocks noGrp="1"/>
          </p:cNvSpPr>
          <p:nvPr>
            <p:ph type="sldNum" sz="quarter" idx="12"/>
          </p:nvPr>
        </p:nvSpPr>
        <p:spPr/>
        <p:txBody>
          <a:bodyPr/>
          <a:lstStyle/>
          <a:p>
            <a:pPr>
              <a:defRPr/>
            </a:pPr>
            <a:fld id="{80246421-8C1C-48E9-9378-105438DB67B1}" type="slidenum">
              <a:rPr lang="el-GR" smtClean="0"/>
              <a:pPr>
                <a:defRPr/>
              </a:pPr>
              <a:t>‹#›</a:t>
            </a:fld>
            <a:endParaRPr lang="el-GR"/>
          </a:p>
        </p:txBody>
      </p:sp>
    </p:spTree>
    <p:extLst>
      <p:ext uri="{BB962C8B-B14F-4D97-AF65-F5344CB8AC3E}">
        <p14:creationId xmlns:p14="http://schemas.microsoft.com/office/powerpoint/2010/main" val="2481536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pPr>
              <a:defRPr/>
            </a:pPr>
            <a:endParaRPr lang="el-GR"/>
          </a:p>
        </p:txBody>
      </p:sp>
      <p:sp>
        <p:nvSpPr>
          <p:cNvPr id="5" name="Θέση υποσέλιδου 4"/>
          <p:cNvSpPr>
            <a:spLocks noGrp="1"/>
          </p:cNvSpPr>
          <p:nvPr>
            <p:ph type="ftr" sz="quarter" idx="11"/>
          </p:nvPr>
        </p:nvSpPr>
        <p:spPr/>
        <p:txBody>
          <a:bodyPr/>
          <a:lstStyle/>
          <a:p>
            <a:pPr>
              <a:defRPr/>
            </a:pPr>
            <a:endParaRPr lang="el-GR"/>
          </a:p>
        </p:txBody>
      </p:sp>
      <p:sp>
        <p:nvSpPr>
          <p:cNvPr id="6" name="Θέση αριθμού διαφάνειας 5"/>
          <p:cNvSpPr>
            <a:spLocks noGrp="1"/>
          </p:cNvSpPr>
          <p:nvPr>
            <p:ph type="sldNum" sz="quarter" idx="12"/>
          </p:nvPr>
        </p:nvSpPr>
        <p:spPr/>
        <p:txBody>
          <a:bodyPr/>
          <a:lstStyle/>
          <a:p>
            <a:pPr>
              <a:defRPr/>
            </a:pPr>
            <a:fld id="{2C471B8D-11DE-49C0-84D3-593C133344EB}" type="slidenum">
              <a:rPr lang="el-GR" smtClean="0"/>
              <a:pPr>
                <a:defRPr/>
              </a:pPr>
              <a:t>‹#›</a:t>
            </a:fld>
            <a:endParaRPr lang="el-GR"/>
          </a:p>
        </p:txBody>
      </p:sp>
    </p:spTree>
    <p:extLst>
      <p:ext uri="{BB962C8B-B14F-4D97-AF65-F5344CB8AC3E}">
        <p14:creationId xmlns:p14="http://schemas.microsoft.com/office/powerpoint/2010/main" val="27292746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pPr>
              <a:defRPr/>
            </a:pPr>
            <a:endParaRPr lang="el-GR"/>
          </a:p>
        </p:txBody>
      </p:sp>
      <p:sp>
        <p:nvSpPr>
          <p:cNvPr id="5" name="Θέση υποσέλιδου 4"/>
          <p:cNvSpPr>
            <a:spLocks noGrp="1"/>
          </p:cNvSpPr>
          <p:nvPr>
            <p:ph type="ftr" sz="quarter" idx="11"/>
          </p:nvPr>
        </p:nvSpPr>
        <p:spPr/>
        <p:txBody>
          <a:bodyPr/>
          <a:lstStyle/>
          <a:p>
            <a:pPr>
              <a:defRPr/>
            </a:pPr>
            <a:endParaRPr lang="el-GR"/>
          </a:p>
        </p:txBody>
      </p:sp>
      <p:sp>
        <p:nvSpPr>
          <p:cNvPr id="6" name="Θέση αριθμού διαφάνειας 5"/>
          <p:cNvSpPr>
            <a:spLocks noGrp="1"/>
          </p:cNvSpPr>
          <p:nvPr>
            <p:ph type="sldNum" sz="quarter" idx="12"/>
          </p:nvPr>
        </p:nvSpPr>
        <p:spPr/>
        <p:txBody>
          <a:bodyPr/>
          <a:lstStyle/>
          <a:p>
            <a:pPr>
              <a:defRPr/>
            </a:pPr>
            <a:fld id="{D75FDEAD-500C-42C0-9916-4A41C0EC81E2}" type="slidenum">
              <a:rPr lang="el-GR" smtClean="0"/>
              <a:pPr>
                <a:defRPr/>
              </a:pPr>
              <a:t>‹#›</a:t>
            </a:fld>
            <a:endParaRPr lang="el-GR"/>
          </a:p>
        </p:txBody>
      </p:sp>
    </p:spTree>
    <p:extLst>
      <p:ext uri="{BB962C8B-B14F-4D97-AF65-F5344CB8AC3E}">
        <p14:creationId xmlns:p14="http://schemas.microsoft.com/office/powerpoint/2010/main" val="2984254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Κάντε κλικ για να επεξεργαστείτε τον υπότιτλο του υποδείγματος</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5A1236AE-8A27-47FE-B37E-BF2DF9CE99AA}"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29735321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D261B92F-3D9B-484C-963E-23E12C487C7F}"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34292978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27D484C3-6BE0-4F90-B2F7-8DEE76604432}"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7815966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767B8C86-AFA4-47BE-AD3E-AC7F72A81607}"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2460941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8"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9"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0920EB6C-816F-4348-A198-6DE7A456F46A}"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2065885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2C32FEB0-48FA-43FD-9508-6D09F37A5CF3}"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1946844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4"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5"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8243500C-85A9-4FD8-BDC2-56EC33838F0F}"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40289054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3"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4"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D43E0941-781F-477F-880B-05805EC7AB4F}"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33268531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D573E113-DF6C-4A2A-9307-3730B23D9463}"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4259303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FB060559-B47B-4833-8F40-3BEDC39BC910}"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13862729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78BE1A0D-B4CB-4E60-A028-C1CF2F97796F}"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658293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7ED0490F-F2EC-4BDB-A110-7EC41219EFA9}"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42375440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Κάντε κλικ για να επεξεργαστείτε τον υπότιτλο του υποδείγματος</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EAEA0A8D-939D-43DB-B3B1-6EF4FAB4E3A8}"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3316945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95A4AB3D-3B4D-4863-B9CD-292AA2752388}"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42623389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BFC0E566-3A74-4F58-914C-91908687CC9C}"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19544108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72B59CED-34C7-4D7F-9401-8653A430BEA5}"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3328074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B79833E9-FBE0-451A-A3D7-41A5601EF901}"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8558075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8"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9"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06E60D2D-2965-4B43-8FC4-45E24957BD8A}"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22440226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4"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5"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F28D29D0-000A-4D05-831D-A603083701BF}"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26406902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3"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4"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23158D16-212B-4ADD-B983-B5B89AF6F159}"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14896142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BA29CC5B-033F-4187-95AB-8E33E5EA7CE8}"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30100443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7D70628F-9E68-4F6A-B4AC-279F321EAC40}"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18032716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7D2F3DB2-E342-4683-B105-5A1CD48D2420}"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14406853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E588D035-DBE3-441E-BB51-E2C887DE32A9}"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36020535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Κάντε κλικ για να επεξεργαστείτε τον υπότιτλο του υποδείγματος</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EAEA0A8D-939D-43DB-B3B1-6EF4FAB4E3A8}"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2749888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95A4AB3D-3B4D-4863-B9CD-292AA2752388}"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32471601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BFC0E566-3A74-4F58-914C-91908687CC9C}"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300592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8"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9"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FF1F5F53-A932-467A-87D2-89911D022F6F}"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37386261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72B59CED-34C7-4D7F-9401-8653A430BEA5}"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31463899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8"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9"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06E60D2D-2965-4B43-8FC4-45E24957BD8A}"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4197432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4"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5"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F28D29D0-000A-4D05-831D-A603083701BF}"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10011732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3"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4"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23158D16-212B-4ADD-B983-B5B89AF6F159}"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493242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BA29CC5B-033F-4187-95AB-8E33E5EA7CE8}"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25018584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7D70628F-9E68-4F6A-B4AC-279F321EAC40}"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30741747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7D2F3DB2-E342-4683-B105-5A1CD48D2420}"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4419966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E588D035-DBE3-441E-BB51-E2C887DE32A9}"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1825323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4"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5"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7D138301-CCBE-49D1-A2D1-0BC31602ACCA}"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105445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3"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4"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ED401EAD-459A-4B93-935D-128363D76358}"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2933359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0363247B-3298-4A4B-B812-F73C6D75C26B}"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3380967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154DC739-04DE-4F17-BD6E-0B4E15AF1029}"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2314302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Κάντε κλικ για επεξεργασία του τίτλου</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Κάντε κλικ για να επεξεργαστείτε τα στυλ κειμένου του υποδείγματος</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
        <p:nvSpPr>
          <p:cNvPr id="1028" name="Rectangle 4">
            <a:extLst>
              <a:ext uri="{FF2B5EF4-FFF2-40B4-BE49-F238E27FC236}"/>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l-GR">
              <a:solidFill>
                <a:srgbClr val="000000"/>
              </a:solidFill>
            </a:endParaRPr>
          </a:p>
        </p:txBody>
      </p:sp>
      <p:sp>
        <p:nvSpPr>
          <p:cNvPr id="1029" name="Rectangle 5">
            <a:extLst>
              <a:ext uri="{FF2B5EF4-FFF2-40B4-BE49-F238E27FC236}"/>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l-GR">
              <a:solidFill>
                <a:srgbClr val="000000"/>
              </a:solidFill>
            </a:endParaRPr>
          </a:p>
        </p:txBody>
      </p:sp>
      <p:sp>
        <p:nvSpPr>
          <p:cNvPr id="1030" name="Rectangle 6">
            <a:extLst>
              <a:ext uri="{FF2B5EF4-FFF2-40B4-BE49-F238E27FC236}"/>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CE52D7A-2B0D-45D2-9992-2169869FD998}" type="slidenum">
              <a:rPr lang="el-GR" altLang="el-GR">
                <a:solidFill>
                  <a:srgbClr val="000000"/>
                </a:solidFill>
                <a:latin typeface="Arial" pitchFamily="34" charset="0"/>
              </a:rPr>
              <a:pPr>
                <a:defRPr/>
              </a:pPr>
              <a:t>‹#›</a:t>
            </a:fld>
            <a:endParaRPr lang="el-GR" altLang="el-GR">
              <a:solidFill>
                <a:srgbClr val="000000"/>
              </a:solidFill>
              <a:latin typeface="Arial" pitchFamily="34" charset="0"/>
            </a:endParaRPr>
          </a:p>
        </p:txBody>
      </p:sp>
    </p:spTree>
    <p:extLst>
      <p:ext uri="{BB962C8B-B14F-4D97-AF65-F5344CB8AC3E}">
        <p14:creationId xmlns:p14="http://schemas.microsoft.com/office/powerpoint/2010/main" val="406560653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solidFill>
                <a:srgbClr val="000000"/>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solidFill>
                <a:srgbClr val="000000"/>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D220FA2-A880-4F83-BE12-D894233343D3}" type="slidenum">
              <a:rPr lang="el-GR" smtClean="0">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38674130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Κάντε κλικ για επεξεργασία του τίτλου</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Κάντε κλικ για να επεξεργαστείτε τα στυλ κειμένου του υποδείγματος</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
        <p:nvSpPr>
          <p:cNvPr id="1028" name="Rectangle 4">
            <a:extLst>
              <a:ext uri="{FF2B5EF4-FFF2-40B4-BE49-F238E27FC236}"/>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l-GR">
              <a:solidFill>
                <a:srgbClr val="000000"/>
              </a:solidFill>
            </a:endParaRPr>
          </a:p>
        </p:txBody>
      </p:sp>
      <p:sp>
        <p:nvSpPr>
          <p:cNvPr id="1029" name="Rectangle 5">
            <a:extLst>
              <a:ext uri="{FF2B5EF4-FFF2-40B4-BE49-F238E27FC236}"/>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l-GR">
              <a:solidFill>
                <a:srgbClr val="000000"/>
              </a:solidFill>
            </a:endParaRPr>
          </a:p>
        </p:txBody>
      </p:sp>
      <p:sp>
        <p:nvSpPr>
          <p:cNvPr id="1030" name="Rectangle 6">
            <a:extLst>
              <a:ext uri="{FF2B5EF4-FFF2-40B4-BE49-F238E27FC236}"/>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itchFamily="34" charset="0"/>
              </a:defRPr>
            </a:lvl1pPr>
          </a:lstStyle>
          <a:p>
            <a:pPr>
              <a:defRPr/>
            </a:pPr>
            <a:fld id="{ED713EE1-E206-4678-872B-F46E45F7F512}"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171380338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Κάντε κλικ για επεξεργασία του τίτλου</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Κάντε κλικ για να επεξεργαστείτε τα στυλ κειμένου του υποδείγματος</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
        <p:nvSpPr>
          <p:cNvPr id="1028" name="Rectangle 4">
            <a:extLst>
              <a:ext uri="{FF2B5EF4-FFF2-40B4-BE49-F238E27FC236}"/>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l-GR">
              <a:solidFill>
                <a:srgbClr val="000000"/>
              </a:solidFill>
            </a:endParaRPr>
          </a:p>
        </p:txBody>
      </p:sp>
      <p:sp>
        <p:nvSpPr>
          <p:cNvPr id="1029" name="Rectangle 5">
            <a:extLst>
              <a:ext uri="{FF2B5EF4-FFF2-40B4-BE49-F238E27FC236}"/>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l-GR">
              <a:solidFill>
                <a:srgbClr val="000000"/>
              </a:solidFill>
            </a:endParaRPr>
          </a:p>
        </p:txBody>
      </p:sp>
      <p:sp>
        <p:nvSpPr>
          <p:cNvPr id="1030" name="Rectangle 6">
            <a:extLst>
              <a:ext uri="{FF2B5EF4-FFF2-40B4-BE49-F238E27FC236}"/>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itchFamily="34" charset="0"/>
              </a:defRPr>
            </a:lvl1pPr>
          </a:lstStyle>
          <a:p>
            <a:pPr>
              <a:defRPr/>
            </a:pPr>
            <a:fld id="{30BACD59-4D2E-400C-A18D-686D56F748E4}"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205241569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Κάντε κλικ για επεξεργασία του τίτλου</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Κάντε κλικ για να επεξεργαστείτε τα στυλ κειμένου του υποδείγματος</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
        <p:nvSpPr>
          <p:cNvPr id="1028" name="Rectangle 4">
            <a:extLst>
              <a:ext uri="{FF2B5EF4-FFF2-40B4-BE49-F238E27FC236}"/>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l-GR">
              <a:solidFill>
                <a:srgbClr val="000000"/>
              </a:solidFill>
            </a:endParaRPr>
          </a:p>
        </p:txBody>
      </p:sp>
      <p:sp>
        <p:nvSpPr>
          <p:cNvPr id="1029" name="Rectangle 5">
            <a:extLst>
              <a:ext uri="{FF2B5EF4-FFF2-40B4-BE49-F238E27FC236}"/>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l-GR">
              <a:solidFill>
                <a:srgbClr val="000000"/>
              </a:solidFill>
            </a:endParaRPr>
          </a:p>
        </p:txBody>
      </p:sp>
      <p:sp>
        <p:nvSpPr>
          <p:cNvPr id="1030" name="Rectangle 6">
            <a:extLst>
              <a:ext uri="{FF2B5EF4-FFF2-40B4-BE49-F238E27FC236}"/>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itchFamily="34" charset="0"/>
              </a:defRPr>
            </a:lvl1pPr>
          </a:lstStyle>
          <a:p>
            <a:pPr>
              <a:defRPr/>
            </a:pPr>
            <a:fld id="{30BACD59-4D2E-400C-A18D-686D56F748E4}"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2120420147"/>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jpe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jpe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jpeg"/><Relationship Id="rId1" Type="http://schemas.openxmlformats.org/officeDocument/2006/relationships/slideLayout" Target="../slideLayouts/slideLayout15.xml"/><Relationship Id="rId5" Type="http://schemas.microsoft.com/office/2007/relationships/hdphoto" Target="../media/hdphoto7.wdp"/><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8.jpe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0.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5.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35.jpeg"/><Relationship Id="rId5" Type="http://schemas.openxmlformats.org/officeDocument/2006/relationships/image" Target="../media/image34.gif"/><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5.xml"/><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5.xml"/><Relationship Id="rId5" Type="http://schemas.openxmlformats.org/officeDocument/2006/relationships/image" Target="../media/image44.jpeg"/><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5.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5.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07950" y="1628775"/>
            <a:ext cx="8893175" cy="1470025"/>
          </a:xfrm>
        </p:spPr>
        <p:txBody>
          <a:bodyPr>
            <a:normAutofit/>
          </a:bodyPr>
          <a:lstStyle/>
          <a:p>
            <a:pPr eaLnBrk="1" hangingPunct="1"/>
            <a:r>
              <a:rPr lang="el-GR" altLang="el-GR" sz="3600" b="1" dirty="0" smtClean="0">
                <a:latin typeface="+mn-lt"/>
              </a:rPr>
              <a:t>ΧΟΛΗΔΟΧΟΣ ΚΥΣΤΗ – ΧΟΛΗΦΟΡΑ </a:t>
            </a:r>
          </a:p>
        </p:txBody>
      </p:sp>
      <p:sp>
        <p:nvSpPr>
          <p:cNvPr id="2051" name="Rectangle 3"/>
          <p:cNvSpPr>
            <a:spLocks noGrp="1" noChangeArrowheads="1"/>
          </p:cNvSpPr>
          <p:nvPr>
            <p:ph type="subTitle" idx="1"/>
          </p:nvPr>
        </p:nvSpPr>
        <p:spPr>
          <a:xfrm>
            <a:off x="611634" y="4149080"/>
            <a:ext cx="8064822" cy="2040459"/>
          </a:xfrm>
        </p:spPr>
        <p:txBody>
          <a:bodyPr>
            <a:normAutofit fontScale="92500" lnSpcReduction="10000"/>
          </a:bodyPr>
          <a:lstStyle/>
          <a:p>
            <a:pPr eaLnBrk="1" hangingPunct="1"/>
            <a:r>
              <a:rPr lang="el-GR" altLang="el-GR" sz="2200" b="1" dirty="0" smtClean="0">
                <a:solidFill>
                  <a:schemeClr val="tx1"/>
                </a:solidFill>
                <a:latin typeface="Bookman Old Style" pitchFamily="18" charset="0"/>
              </a:rPr>
              <a:t> </a:t>
            </a:r>
          </a:p>
          <a:p>
            <a:r>
              <a:rPr kumimoji="0" lang="el-GR" altLang="el-GR" sz="2800" b="1" i="0" u="none" strike="noStrike" kern="0" cap="none" spc="0" normalizeH="0" baseline="0" noProof="0" dirty="0" err="1" smtClean="0">
                <a:ln>
                  <a:noFill/>
                </a:ln>
                <a:solidFill>
                  <a:srgbClr val="333399"/>
                </a:solidFill>
                <a:effectLst/>
                <a:uLnTx/>
                <a:uFillTx/>
                <a:ea typeface="+mj-ea"/>
                <a:cs typeface="+mj-cs"/>
              </a:rPr>
              <a:t>Στρατηγούλα</a:t>
            </a:r>
            <a:r>
              <a:rPr kumimoji="0" lang="el-GR" altLang="el-GR" sz="2800" b="1" i="0" u="none" strike="noStrike" kern="0" cap="none" spc="0" normalizeH="0" baseline="0" noProof="0" dirty="0" smtClean="0">
                <a:ln>
                  <a:noFill/>
                </a:ln>
                <a:solidFill>
                  <a:srgbClr val="333399"/>
                </a:solidFill>
                <a:effectLst/>
                <a:uLnTx/>
                <a:uFillTx/>
                <a:ea typeface="+mj-ea"/>
                <a:cs typeface="+mj-cs"/>
              </a:rPr>
              <a:t> Σακελλαρίου</a:t>
            </a:r>
            <a:r>
              <a:rPr kumimoji="0" lang="el-GR" altLang="el-GR" sz="2800" b="0" i="0" u="none" strike="noStrike" kern="0" cap="none" spc="0" normalizeH="0" baseline="0" noProof="0" dirty="0" smtClean="0">
                <a:ln>
                  <a:noFill/>
                </a:ln>
                <a:solidFill>
                  <a:srgbClr val="333399"/>
                </a:solidFill>
                <a:effectLst/>
                <a:uLnTx/>
                <a:uFillTx/>
                <a:ea typeface="+mj-ea"/>
                <a:cs typeface="+mj-cs"/>
              </a:rPr>
              <a:t/>
            </a:r>
            <a:br>
              <a:rPr kumimoji="0" lang="el-GR" altLang="el-GR" sz="2800" b="0" i="0" u="none" strike="noStrike" kern="0" cap="none" spc="0" normalizeH="0" baseline="0" noProof="0" dirty="0" smtClean="0">
                <a:ln>
                  <a:noFill/>
                </a:ln>
                <a:solidFill>
                  <a:srgbClr val="333399"/>
                </a:solidFill>
                <a:effectLst/>
                <a:uLnTx/>
                <a:uFillTx/>
                <a:ea typeface="+mj-ea"/>
                <a:cs typeface="+mj-cs"/>
              </a:rPr>
            </a:br>
            <a:r>
              <a:rPr kumimoji="0" lang="el-GR" altLang="el-GR" sz="2400" b="1" i="0" u="none" strike="noStrike" kern="0" cap="none" spc="0" normalizeH="0" baseline="0" noProof="0" dirty="0" err="1" smtClean="0">
                <a:ln>
                  <a:noFill/>
                </a:ln>
                <a:solidFill>
                  <a:srgbClr val="333399"/>
                </a:solidFill>
                <a:effectLst/>
                <a:uLnTx/>
                <a:uFillTx/>
                <a:ea typeface="+mj-ea"/>
                <a:cs typeface="+mj-cs"/>
              </a:rPr>
              <a:t>Επικ</a:t>
            </a:r>
            <a:r>
              <a:rPr kumimoji="0" lang="el-GR" altLang="el-GR" sz="2400" b="1" i="0" u="none" strike="noStrike" kern="0" cap="none" spc="0" normalizeH="0" baseline="0" noProof="0" dirty="0" smtClean="0">
                <a:ln>
                  <a:noFill/>
                </a:ln>
                <a:solidFill>
                  <a:srgbClr val="333399"/>
                </a:solidFill>
                <a:effectLst/>
                <a:uLnTx/>
                <a:uFillTx/>
                <a:ea typeface="+mj-ea"/>
                <a:cs typeface="+mj-cs"/>
              </a:rPr>
              <a:t>. Καθηγήτρια Παθολογικής Ανατομικής</a:t>
            </a:r>
            <a:r>
              <a:rPr kumimoji="0" lang="el-GR" altLang="el-GR" sz="2800" b="0" i="0" u="none" strike="noStrike" kern="0" cap="none" spc="0" normalizeH="0" baseline="0" noProof="0" dirty="0" smtClean="0">
                <a:ln>
                  <a:noFill/>
                </a:ln>
                <a:solidFill>
                  <a:srgbClr val="333399"/>
                </a:solidFill>
                <a:effectLst/>
                <a:uLnTx/>
                <a:uFillTx/>
                <a:ea typeface="+mj-ea"/>
                <a:cs typeface="+mj-cs"/>
              </a:rPr>
              <a:t/>
            </a:r>
            <a:br>
              <a:rPr kumimoji="0" lang="el-GR" altLang="el-GR" sz="2800" b="0" i="0" u="none" strike="noStrike" kern="0" cap="none" spc="0" normalizeH="0" baseline="0" noProof="0" dirty="0" smtClean="0">
                <a:ln>
                  <a:noFill/>
                </a:ln>
                <a:solidFill>
                  <a:srgbClr val="333399"/>
                </a:solidFill>
                <a:effectLst/>
                <a:uLnTx/>
                <a:uFillTx/>
                <a:ea typeface="+mj-ea"/>
                <a:cs typeface="+mj-cs"/>
              </a:rPr>
            </a:br>
            <a:r>
              <a:rPr kumimoji="0" lang="el-GR" altLang="el-GR" sz="2000" b="0" i="1" u="none" strike="noStrike" kern="0" cap="none" spc="0" normalizeH="0" baseline="0" noProof="0" dirty="0" smtClean="0">
                <a:ln>
                  <a:noFill/>
                </a:ln>
                <a:solidFill>
                  <a:srgbClr val="333399"/>
                </a:solidFill>
                <a:effectLst/>
                <a:uLnTx/>
                <a:uFillTx/>
                <a:ea typeface="+mj-ea"/>
                <a:cs typeface="+mj-cs"/>
              </a:rPr>
              <a:t>Α’  </a:t>
            </a:r>
            <a:r>
              <a:rPr kumimoji="0" lang="el-GR" altLang="el-GR" sz="2000" b="0" i="1" u="none" strike="noStrike" kern="0" cap="none" spc="0" normalizeH="0" baseline="0" noProof="0" dirty="0" err="1" smtClean="0">
                <a:ln>
                  <a:noFill/>
                </a:ln>
                <a:solidFill>
                  <a:srgbClr val="333399"/>
                </a:solidFill>
                <a:effectLst/>
                <a:uLnTx/>
                <a:uFillTx/>
                <a:ea typeface="+mj-ea"/>
                <a:cs typeface="+mj-cs"/>
              </a:rPr>
              <a:t>Εργ</a:t>
            </a:r>
            <a:r>
              <a:rPr kumimoji="0" lang="el-GR" altLang="el-GR" sz="2000" b="0" i="1" u="none" strike="noStrike" kern="0" cap="none" spc="0" normalizeH="0" baseline="0" noProof="0" dirty="0" smtClean="0">
                <a:ln>
                  <a:noFill/>
                </a:ln>
                <a:solidFill>
                  <a:srgbClr val="333399"/>
                </a:solidFill>
                <a:effectLst/>
                <a:uLnTx/>
                <a:uFillTx/>
                <a:ea typeface="+mj-ea"/>
                <a:cs typeface="+mj-cs"/>
              </a:rPr>
              <a:t>/</a:t>
            </a:r>
            <a:r>
              <a:rPr kumimoji="0" lang="el-GR" altLang="el-GR" sz="2000" b="0" i="1" u="none" strike="noStrike" kern="0" cap="none" spc="0" normalizeH="0" baseline="0" noProof="0" dirty="0" err="1" smtClean="0">
                <a:ln>
                  <a:noFill/>
                </a:ln>
                <a:solidFill>
                  <a:srgbClr val="333399"/>
                </a:solidFill>
                <a:effectLst/>
                <a:uLnTx/>
                <a:uFillTx/>
                <a:ea typeface="+mj-ea"/>
                <a:cs typeface="+mj-cs"/>
              </a:rPr>
              <a:t>ριο</a:t>
            </a:r>
            <a:r>
              <a:rPr kumimoji="0" lang="el-GR" altLang="el-GR" sz="2000" b="0" i="1" u="none" strike="noStrike" kern="0" cap="none" spc="0" normalizeH="0" baseline="0" noProof="0" dirty="0" smtClean="0">
                <a:ln>
                  <a:noFill/>
                </a:ln>
                <a:solidFill>
                  <a:srgbClr val="333399"/>
                </a:solidFill>
                <a:effectLst/>
                <a:uLnTx/>
                <a:uFillTx/>
                <a:ea typeface="+mj-ea"/>
                <a:cs typeface="+mj-cs"/>
              </a:rPr>
              <a:t> Παθολογικής Ανατομικής </a:t>
            </a:r>
            <a:r>
              <a:rPr kumimoji="0" lang="el-GR" altLang="el-GR" sz="2800" b="0" i="0" u="none" strike="noStrike" kern="0" cap="none" spc="0" normalizeH="0" baseline="0" noProof="0" dirty="0" smtClean="0">
                <a:ln>
                  <a:noFill/>
                </a:ln>
                <a:solidFill>
                  <a:srgbClr val="333399"/>
                </a:solidFill>
                <a:effectLst/>
                <a:uLnTx/>
                <a:uFillTx/>
                <a:ea typeface="+mj-ea"/>
                <a:cs typeface="+mj-cs"/>
              </a:rPr>
              <a:t/>
            </a:r>
            <a:br>
              <a:rPr kumimoji="0" lang="el-GR" altLang="el-GR" sz="2800" b="0" i="0" u="none" strike="noStrike" kern="0" cap="none" spc="0" normalizeH="0" baseline="0" noProof="0" dirty="0" smtClean="0">
                <a:ln>
                  <a:noFill/>
                </a:ln>
                <a:solidFill>
                  <a:srgbClr val="333399"/>
                </a:solidFill>
                <a:effectLst/>
                <a:uLnTx/>
                <a:uFillTx/>
                <a:ea typeface="+mj-ea"/>
                <a:cs typeface="+mj-cs"/>
              </a:rPr>
            </a:br>
            <a:r>
              <a:rPr kumimoji="0" lang="el-GR" altLang="el-GR" sz="2800" b="0" i="0" u="none" strike="noStrike" kern="0" cap="none" spc="0" normalizeH="0" baseline="0" noProof="0" dirty="0" smtClean="0">
                <a:ln>
                  <a:noFill/>
                </a:ln>
                <a:solidFill>
                  <a:srgbClr val="333399"/>
                </a:solidFill>
                <a:effectLst/>
                <a:uLnTx/>
                <a:uFillTx/>
                <a:ea typeface="+mj-ea"/>
                <a:cs typeface="+mj-cs"/>
              </a:rPr>
              <a:t/>
            </a:r>
            <a:br>
              <a:rPr kumimoji="0" lang="el-GR" altLang="el-GR" sz="2800" b="0" i="0" u="none" strike="noStrike" kern="0" cap="none" spc="0" normalizeH="0" baseline="0" noProof="0" dirty="0" smtClean="0">
                <a:ln>
                  <a:noFill/>
                </a:ln>
                <a:solidFill>
                  <a:srgbClr val="333399"/>
                </a:solidFill>
                <a:effectLst/>
                <a:uLnTx/>
                <a:uFillTx/>
                <a:ea typeface="+mj-ea"/>
                <a:cs typeface="+mj-cs"/>
              </a:rPr>
            </a:br>
            <a:r>
              <a:rPr kumimoji="0" lang="el-GR" altLang="el-GR" sz="2000" b="1" i="1" u="none" strike="noStrike" kern="0" cap="none" spc="0" normalizeH="0" baseline="0" noProof="0" dirty="0" smtClean="0">
                <a:ln>
                  <a:noFill/>
                </a:ln>
                <a:solidFill>
                  <a:srgbClr val="333399"/>
                </a:solidFill>
                <a:effectLst/>
                <a:uLnTx/>
                <a:uFillTx/>
                <a:ea typeface="+mj-ea"/>
                <a:cs typeface="+mj-cs"/>
              </a:rPr>
              <a:t>Ιατρική Σχολή ΕΚΠΑ</a:t>
            </a:r>
            <a:endParaRPr lang="el-GR" altLang="el-GR" sz="2200" b="1" i="1" dirty="0" smtClean="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solidFill>
            <a:schemeClr val="bg1"/>
          </a:solidFill>
        </p:spPr>
        <p:txBody>
          <a:bodyPr>
            <a:normAutofit fontScale="90000"/>
          </a:bodyPr>
          <a:lstStyle/>
          <a:p>
            <a:r>
              <a:rPr lang="el-GR" b="1" dirty="0" smtClean="0">
                <a:solidFill>
                  <a:srgbClr val="000000"/>
                </a:solidFill>
                <a:latin typeface="Calibri"/>
              </a:rPr>
              <a:t/>
            </a:r>
            <a:br>
              <a:rPr lang="el-GR" b="1" dirty="0" smtClean="0">
                <a:solidFill>
                  <a:srgbClr val="000000"/>
                </a:solidFill>
                <a:latin typeface="Calibri"/>
              </a:rPr>
            </a:br>
            <a:r>
              <a:rPr lang="el-GR" sz="4000" b="1" dirty="0" smtClean="0">
                <a:solidFill>
                  <a:srgbClr val="C00000"/>
                </a:solidFill>
                <a:latin typeface="Calibri"/>
              </a:rPr>
              <a:t>Φυσιολογική λειτουργία </a:t>
            </a:r>
            <a:br>
              <a:rPr lang="el-GR" sz="4000" b="1" dirty="0" smtClean="0">
                <a:solidFill>
                  <a:srgbClr val="C00000"/>
                </a:solidFill>
                <a:latin typeface="Calibri"/>
              </a:rPr>
            </a:br>
            <a:r>
              <a:rPr lang="el-GR" sz="4000" b="1" dirty="0" smtClean="0">
                <a:solidFill>
                  <a:srgbClr val="C00000"/>
                </a:solidFill>
                <a:latin typeface="Calibri"/>
              </a:rPr>
              <a:t>χοληδόχου κύστης</a:t>
            </a:r>
            <a:r>
              <a:rPr lang="en-US" b="1" dirty="0" smtClean="0">
                <a:solidFill>
                  <a:srgbClr val="C00000"/>
                </a:solidFill>
                <a:latin typeface="Calibri"/>
              </a:rPr>
              <a:t> </a:t>
            </a:r>
            <a:r>
              <a:rPr lang="el-GR" dirty="0">
                <a:solidFill>
                  <a:srgbClr val="000000"/>
                </a:solidFill>
                <a:latin typeface="Calibri"/>
              </a:rPr>
              <a:t/>
            </a:r>
            <a:br>
              <a:rPr lang="el-GR" dirty="0">
                <a:solidFill>
                  <a:srgbClr val="000000"/>
                </a:solidFill>
                <a:latin typeface="Calibri"/>
              </a:rPr>
            </a:br>
            <a:endParaRPr lang="el-GR" dirty="0"/>
          </a:p>
        </p:txBody>
      </p:sp>
      <p:sp>
        <p:nvSpPr>
          <p:cNvPr id="3" name="Θέση περιεχομένου 2"/>
          <p:cNvSpPr>
            <a:spLocks noGrp="1"/>
          </p:cNvSpPr>
          <p:nvPr>
            <p:ph idx="1"/>
          </p:nvPr>
        </p:nvSpPr>
        <p:spPr>
          <a:xfrm>
            <a:off x="457200" y="1600200"/>
            <a:ext cx="8229600" cy="4853136"/>
          </a:xfrm>
          <a:solidFill>
            <a:schemeClr val="bg1"/>
          </a:solidFill>
        </p:spPr>
        <p:txBody>
          <a:bodyPr/>
          <a:lstStyle/>
          <a:p>
            <a:endParaRPr lang="el-GR" sz="2800" dirty="0" smtClean="0">
              <a:solidFill>
                <a:srgbClr val="000000"/>
              </a:solidFill>
              <a:latin typeface="Calibri"/>
            </a:endParaRPr>
          </a:p>
          <a:p>
            <a:r>
              <a:rPr lang="el-GR" sz="2400" dirty="0" smtClean="0">
                <a:solidFill>
                  <a:srgbClr val="000000"/>
                </a:solidFill>
                <a:latin typeface="Calibri"/>
              </a:rPr>
              <a:t>Αποθηκεύει </a:t>
            </a:r>
            <a:r>
              <a:rPr lang="el-GR" sz="2400" dirty="0">
                <a:solidFill>
                  <a:srgbClr val="000000"/>
                </a:solidFill>
                <a:latin typeface="Calibri"/>
              </a:rPr>
              <a:t>και συμπυκνώνει </a:t>
            </a:r>
            <a:r>
              <a:rPr lang="el-GR" sz="2400" dirty="0" smtClean="0">
                <a:latin typeface="Calibri"/>
              </a:rPr>
              <a:t>τη </a:t>
            </a:r>
            <a:r>
              <a:rPr lang="el-GR" sz="2400" dirty="0">
                <a:latin typeface="Calibri"/>
              </a:rPr>
              <a:t>χολή </a:t>
            </a:r>
            <a:endParaRPr lang="el-GR" sz="2400" dirty="0" smtClean="0">
              <a:latin typeface="Calibri"/>
            </a:endParaRPr>
          </a:p>
          <a:p>
            <a:endParaRPr lang="el-GR" sz="2400" dirty="0" smtClean="0">
              <a:latin typeface="Calibri"/>
            </a:endParaRPr>
          </a:p>
          <a:p>
            <a:r>
              <a:rPr lang="el-GR" sz="2400" dirty="0" smtClean="0">
                <a:latin typeface="Calibri"/>
              </a:rPr>
              <a:t>Αυξάνει </a:t>
            </a:r>
            <a:r>
              <a:rPr lang="el-GR" sz="2400" dirty="0">
                <a:latin typeface="Calibri"/>
              </a:rPr>
              <a:t>το ιξώδες της </a:t>
            </a:r>
            <a:r>
              <a:rPr lang="el-GR" sz="2400" dirty="0" smtClean="0">
                <a:latin typeface="Calibri"/>
              </a:rPr>
              <a:t>χολής μέσω </a:t>
            </a:r>
            <a:r>
              <a:rPr lang="el-GR" sz="2400" dirty="0">
                <a:latin typeface="Calibri"/>
              </a:rPr>
              <a:t>της απελευθέρωσης </a:t>
            </a:r>
            <a:r>
              <a:rPr lang="el-GR" sz="2400" dirty="0" err="1">
                <a:latin typeface="Calibri"/>
              </a:rPr>
              <a:t>βλέννης</a:t>
            </a:r>
            <a:r>
              <a:rPr lang="el-GR" sz="2400" dirty="0">
                <a:latin typeface="Calibri"/>
              </a:rPr>
              <a:t> από το επιθήλιο που την </a:t>
            </a:r>
            <a:r>
              <a:rPr lang="el-GR" sz="2400" dirty="0" smtClean="0">
                <a:latin typeface="Calibri"/>
              </a:rPr>
              <a:t>επενδύει </a:t>
            </a:r>
          </a:p>
          <a:p>
            <a:endParaRPr lang="el-GR" sz="2400" dirty="0" smtClean="0">
              <a:latin typeface="Calibri"/>
            </a:endParaRPr>
          </a:p>
          <a:p>
            <a:r>
              <a:rPr lang="el-GR" sz="2400" dirty="0" smtClean="0">
                <a:latin typeface="Calibri"/>
              </a:rPr>
              <a:t>Απελευθερώνει τη χολή στο </a:t>
            </a:r>
            <a:r>
              <a:rPr lang="el-GR" sz="2400" dirty="0">
                <a:latin typeface="Calibri"/>
              </a:rPr>
              <a:t>δωδεκαδάκτυλο </a:t>
            </a:r>
            <a:r>
              <a:rPr lang="el-GR" sz="2400" dirty="0" smtClean="0">
                <a:latin typeface="Calibri"/>
              </a:rPr>
              <a:t>μέσω διέγερσης από </a:t>
            </a:r>
            <a:r>
              <a:rPr lang="el-GR" sz="2400" dirty="0">
                <a:latin typeface="Calibri"/>
              </a:rPr>
              <a:t>την </a:t>
            </a:r>
            <a:r>
              <a:rPr lang="el-GR" sz="2400" dirty="0" smtClean="0">
                <a:latin typeface="Calibri"/>
              </a:rPr>
              <a:t>τροφή (λίπος) </a:t>
            </a:r>
            <a:r>
              <a:rPr lang="el-GR" sz="2400" dirty="0">
                <a:latin typeface="Calibri"/>
              </a:rPr>
              <a:t>υπό την επίδραση της </a:t>
            </a:r>
            <a:r>
              <a:rPr lang="el-GR" sz="2400" dirty="0" err="1">
                <a:latin typeface="Calibri"/>
              </a:rPr>
              <a:t>χολοκυστοκινίνης</a:t>
            </a:r>
            <a:r>
              <a:rPr lang="el-GR" sz="2400" dirty="0">
                <a:latin typeface="Calibri"/>
              </a:rPr>
              <a:t>. </a:t>
            </a:r>
            <a:endParaRPr lang="el-GR" sz="2400" dirty="0"/>
          </a:p>
        </p:txBody>
      </p:sp>
    </p:spTree>
    <p:extLst>
      <p:ext uri="{BB962C8B-B14F-4D97-AF65-F5344CB8AC3E}">
        <p14:creationId xmlns:p14="http://schemas.microsoft.com/office/powerpoint/2010/main" val="5536235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l-GR" b="1" dirty="0" smtClean="0">
                <a:solidFill>
                  <a:srgbClr val="C00000"/>
                </a:solidFill>
              </a:rPr>
              <a:t>Χολολιθίαση</a:t>
            </a:r>
            <a:endParaRPr lang="el-GR" b="1" dirty="0">
              <a:solidFill>
                <a:srgbClr val="C00000"/>
              </a:solidFill>
            </a:endParaRPr>
          </a:p>
        </p:txBody>
      </p:sp>
      <p:sp>
        <p:nvSpPr>
          <p:cNvPr id="6" name="Θέση περιεχομένου 5"/>
          <p:cNvSpPr>
            <a:spLocks noGrp="1"/>
          </p:cNvSpPr>
          <p:nvPr>
            <p:ph idx="1"/>
          </p:nvPr>
        </p:nvSpPr>
        <p:spPr/>
        <p:txBody>
          <a:bodyPr>
            <a:normAutofit/>
          </a:bodyPr>
          <a:lstStyle/>
          <a:p>
            <a:pPr>
              <a:lnSpc>
                <a:spcPct val="150000"/>
              </a:lnSpc>
            </a:pPr>
            <a:r>
              <a:rPr lang="el-GR" sz="2400" dirty="0" smtClean="0"/>
              <a:t>Παρουσία λίθων στην κοιλότητα της χοληδόχου κύστεως ή των χοληφόρων πόρων (</a:t>
            </a:r>
            <a:r>
              <a:rPr lang="el-GR" sz="2400" dirty="0" err="1" smtClean="0">
                <a:solidFill>
                  <a:srgbClr val="C00000"/>
                </a:solidFill>
              </a:rPr>
              <a:t>χοληδοχολιθίαση</a:t>
            </a:r>
            <a:r>
              <a:rPr lang="el-GR" sz="2400" dirty="0" smtClean="0"/>
              <a:t>)</a:t>
            </a:r>
          </a:p>
          <a:p>
            <a:pPr>
              <a:lnSpc>
                <a:spcPct val="150000"/>
              </a:lnSpc>
            </a:pPr>
            <a:r>
              <a:rPr lang="el-GR" sz="2400" dirty="0" smtClean="0"/>
              <a:t>Εξαιρετικά συχνή στις δυτικές κοινωνίες</a:t>
            </a:r>
          </a:p>
          <a:p>
            <a:pPr>
              <a:lnSpc>
                <a:spcPct val="150000"/>
              </a:lnSpc>
            </a:pPr>
            <a:r>
              <a:rPr lang="el-GR" sz="2400" dirty="0" smtClean="0"/>
              <a:t>Σπάνια στις αναπτυσσόμενες χώρες</a:t>
            </a:r>
          </a:p>
          <a:p>
            <a:pPr>
              <a:lnSpc>
                <a:spcPct val="150000"/>
              </a:lnSpc>
            </a:pPr>
            <a:r>
              <a:rPr lang="el-GR" sz="2400" dirty="0" smtClean="0"/>
              <a:t>Συχνά παραμένει αδιάγνωστη και αποτελεί τυχαίο εύρημα</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Image result for bile excretion LIVER"/>
          <p:cNvPicPr>
            <a:picLocks noChangeAspect="1" noChangeArrowheads="1"/>
          </p:cNvPicPr>
          <p:nvPr/>
        </p:nvPicPr>
        <p:blipFill>
          <a:blip r:embed="rId2">
            <a:extLst>
              <a:ext uri="{28A0092B-C50C-407E-A947-70E740481C1C}">
                <a14:useLocalDpi xmlns:a14="http://schemas.microsoft.com/office/drawing/2010/main" val="0"/>
              </a:ext>
            </a:extLst>
          </a:blip>
          <a:srcRect r="56383"/>
          <a:stretch>
            <a:fillRect/>
          </a:stretch>
        </p:blipFill>
        <p:spPr bwMode="auto">
          <a:xfrm>
            <a:off x="5651500" y="2903538"/>
            <a:ext cx="3124200"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Text Box 2">
            <a:extLst>
              <a:ext uri="{FF2B5EF4-FFF2-40B4-BE49-F238E27FC236}"/>
            </a:extLst>
          </p:cNvPr>
          <p:cNvSpPr txBox="1">
            <a:spLocks noChangeArrowheads="1"/>
          </p:cNvSpPr>
          <p:nvPr/>
        </p:nvSpPr>
        <p:spPr bwMode="auto">
          <a:xfrm>
            <a:off x="2286000" y="1062038"/>
            <a:ext cx="184150" cy="1938337"/>
          </a:xfrm>
          <a:prstGeom prst="rect">
            <a:avLst/>
          </a:prstGeom>
          <a:noFill/>
          <a:ln w="9525">
            <a:noFill/>
            <a:miter lim="800000"/>
            <a:headEnd/>
            <a:tailEnd/>
          </a:ln>
          <a:effectLst/>
        </p:spPr>
        <p:txBody>
          <a:bodyPr wrap="none">
            <a:spAutoFit/>
          </a:bodyPr>
          <a:lstStyle/>
          <a:p>
            <a:pPr eaLnBrk="0" hangingPunct="0">
              <a:defRPr/>
            </a:pPr>
            <a:endParaRPr lang="el-GR" sz="4000" b="1" dirty="0">
              <a:solidFill>
                <a:srgbClr val="002060"/>
              </a:solidFill>
              <a:effectLst>
                <a:outerShdw blurRad="38100" dist="38100" dir="2700000" algn="tl">
                  <a:srgbClr val="C0C0C0"/>
                </a:outerShdw>
              </a:effectLst>
            </a:endParaRPr>
          </a:p>
          <a:p>
            <a:pPr eaLnBrk="0" hangingPunct="0">
              <a:defRPr/>
            </a:pPr>
            <a:endParaRPr lang="el-GR" sz="4000" b="1" dirty="0">
              <a:solidFill>
                <a:srgbClr val="002060"/>
              </a:solidFill>
              <a:effectLst>
                <a:outerShdw blurRad="38100" dist="38100" dir="2700000" algn="tl">
                  <a:srgbClr val="C0C0C0"/>
                </a:outerShdw>
              </a:effectLst>
            </a:endParaRPr>
          </a:p>
          <a:p>
            <a:pPr eaLnBrk="0" hangingPunct="0">
              <a:defRPr/>
            </a:pPr>
            <a:endParaRPr lang="el-GR" sz="4000" b="1" dirty="0">
              <a:solidFill>
                <a:srgbClr val="002060"/>
              </a:solidFill>
              <a:effectLst>
                <a:outerShdw blurRad="38100" dist="38100" dir="2700000" algn="tl">
                  <a:srgbClr val="C0C0C0"/>
                </a:outerShdw>
              </a:effectLst>
            </a:endParaRPr>
          </a:p>
        </p:txBody>
      </p:sp>
      <p:sp>
        <p:nvSpPr>
          <p:cNvPr id="2" name="Ορθογώνιο 1"/>
          <p:cNvSpPr/>
          <p:nvPr/>
        </p:nvSpPr>
        <p:spPr>
          <a:xfrm>
            <a:off x="684213" y="1209675"/>
            <a:ext cx="7920037" cy="1616075"/>
          </a:xfrm>
          <a:prstGeom prst="rect">
            <a:avLst/>
          </a:prstGeom>
          <a:solidFill>
            <a:schemeClr val="bg1"/>
          </a:solidFill>
        </p:spPr>
        <p:txBody>
          <a:bodyPr>
            <a:spAutoFit/>
          </a:bodyPr>
          <a:lstStyle/>
          <a:p>
            <a:pPr algn="just" eaLnBrk="0" hangingPunct="0">
              <a:lnSpc>
                <a:spcPct val="150000"/>
              </a:lnSpc>
              <a:defRPr/>
            </a:pPr>
            <a:r>
              <a:rPr lang="el-GR" altLang="el-GR" sz="2200" b="1" dirty="0">
                <a:solidFill>
                  <a:srgbClr val="000000"/>
                </a:solidFill>
              </a:rPr>
              <a:t>Παράγεται στα </a:t>
            </a:r>
            <a:r>
              <a:rPr lang="el-GR" altLang="el-GR" sz="2200" b="1" dirty="0" err="1">
                <a:solidFill>
                  <a:srgbClr val="000000"/>
                </a:solidFill>
              </a:rPr>
              <a:t>ηπατοκύτταρα</a:t>
            </a:r>
            <a:r>
              <a:rPr lang="el-GR" altLang="el-GR" sz="2200" b="1" dirty="0">
                <a:solidFill>
                  <a:srgbClr val="000000"/>
                </a:solidFill>
              </a:rPr>
              <a:t> και τροποποιείται από τα </a:t>
            </a:r>
            <a:r>
              <a:rPr lang="el-GR" altLang="el-GR" sz="2200" b="1" dirty="0" err="1">
                <a:solidFill>
                  <a:srgbClr val="000000"/>
                </a:solidFill>
              </a:rPr>
              <a:t>χολαγγειοκύτταρα</a:t>
            </a:r>
            <a:r>
              <a:rPr lang="el-GR" altLang="el-GR" sz="2200" b="1" dirty="0">
                <a:solidFill>
                  <a:srgbClr val="000000"/>
                </a:solidFill>
              </a:rPr>
              <a:t> κατά την πορεία της στο χοληφόρο δένδρο  </a:t>
            </a:r>
            <a:endParaRPr lang="el-GR" sz="2200" b="1" dirty="0">
              <a:solidFill>
                <a:srgbClr val="002060"/>
              </a:solidFill>
              <a:effectLst>
                <a:outerShdw blurRad="38100" dist="38100" dir="2700000" algn="tl">
                  <a:srgbClr val="C0C0C0"/>
                </a:outerShdw>
              </a:effectLst>
            </a:endParaRPr>
          </a:p>
        </p:txBody>
      </p:sp>
      <p:sp>
        <p:nvSpPr>
          <p:cNvPr id="4101" name="TextBox 2"/>
          <p:cNvSpPr txBox="1">
            <a:spLocks noChangeArrowheads="1"/>
          </p:cNvSpPr>
          <p:nvPr/>
        </p:nvSpPr>
        <p:spPr bwMode="auto">
          <a:xfrm>
            <a:off x="3203575" y="344488"/>
            <a:ext cx="2808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0" hangingPunct="0">
              <a:spcBef>
                <a:spcPct val="0"/>
              </a:spcBef>
              <a:buFontTx/>
              <a:buNone/>
            </a:pPr>
            <a:r>
              <a:rPr lang="el-GR" altLang="el-GR" sz="4000" b="1" smtClean="0">
                <a:solidFill>
                  <a:srgbClr val="C00000"/>
                </a:solidFill>
              </a:rPr>
              <a:t>Χολή</a:t>
            </a:r>
          </a:p>
        </p:txBody>
      </p:sp>
      <p:sp>
        <p:nvSpPr>
          <p:cNvPr id="3" name="Ορθογώνιο 2"/>
          <p:cNvSpPr/>
          <p:nvPr/>
        </p:nvSpPr>
        <p:spPr>
          <a:xfrm>
            <a:off x="466725" y="2924175"/>
            <a:ext cx="4968875" cy="3648075"/>
          </a:xfrm>
          <a:prstGeom prst="rect">
            <a:avLst/>
          </a:prstGeom>
          <a:ln>
            <a:solidFill>
              <a:schemeClr val="tx1"/>
            </a:solidFill>
          </a:ln>
        </p:spPr>
        <p:txBody>
          <a:bodyPr>
            <a:spAutoFit/>
          </a:bodyPr>
          <a:lstStyle/>
          <a:p>
            <a:pPr eaLnBrk="0" hangingPunct="0">
              <a:defRPr/>
            </a:pPr>
            <a:r>
              <a:rPr lang="el-GR" b="1" dirty="0">
                <a:solidFill>
                  <a:srgbClr val="002060"/>
                </a:solidFill>
                <a:effectLst>
                  <a:outerShdw blurRad="38100" dist="38100" dir="2700000" algn="tl">
                    <a:srgbClr val="C0C0C0"/>
                  </a:outerShdw>
                </a:effectLst>
              </a:rPr>
              <a:t>Συστατικά:</a:t>
            </a:r>
          </a:p>
          <a:p>
            <a:pPr eaLnBrk="0" hangingPunct="0">
              <a:lnSpc>
                <a:spcPct val="150000"/>
              </a:lnSpc>
              <a:defRPr/>
            </a:pPr>
            <a:r>
              <a:rPr lang="el-GR" dirty="0">
                <a:solidFill>
                  <a:srgbClr val="000000"/>
                </a:solidFill>
                <a:latin typeface="Arial" pitchFamily="34" charset="0"/>
              </a:rPr>
              <a:t>97–98% νερό</a:t>
            </a:r>
          </a:p>
          <a:p>
            <a:pPr eaLnBrk="0" hangingPunct="0">
              <a:lnSpc>
                <a:spcPct val="150000"/>
              </a:lnSpc>
              <a:defRPr/>
            </a:pPr>
            <a:r>
              <a:rPr lang="el-GR" dirty="0">
                <a:solidFill>
                  <a:srgbClr val="000000"/>
                </a:solidFill>
                <a:latin typeface="Arial" pitchFamily="34" charset="0"/>
              </a:rPr>
              <a:t>0,7%</a:t>
            </a:r>
            <a:r>
              <a:rPr lang="en-US" dirty="0">
                <a:solidFill>
                  <a:srgbClr val="000000"/>
                </a:solidFill>
                <a:latin typeface="Arial" pitchFamily="34" charset="0"/>
              </a:rPr>
              <a:t> </a:t>
            </a:r>
            <a:r>
              <a:rPr lang="el-GR" dirty="0">
                <a:solidFill>
                  <a:srgbClr val="000000"/>
                </a:solidFill>
                <a:latin typeface="Arial" pitchFamily="34" charset="0"/>
              </a:rPr>
              <a:t>χολικά άλατα</a:t>
            </a:r>
          </a:p>
          <a:p>
            <a:pPr eaLnBrk="0" hangingPunct="0">
              <a:lnSpc>
                <a:spcPct val="150000"/>
              </a:lnSpc>
              <a:defRPr/>
            </a:pPr>
            <a:r>
              <a:rPr lang="el-GR" dirty="0">
                <a:solidFill>
                  <a:srgbClr val="000000"/>
                </a:solidFill>
                <a:latin typeface="Arial" pitchFamily="34" charset="0"/>
              </a:rPr>
              <a:t>0,2% </a:t>
            </a:r>
            <a:r>
              <a:rPr lang="el-GR" dirty="0" err="1">
                <a:solidFill>
                  <a:srgbClr val="000000"/>
                </a:solidFill>
                <a:latin typeface="Arial" pitchFamily="34" charset="0"/>
              </a:rPr>
              <a:t>χολερυθρίνη</a:t>
            </a:r>
            <a:r>
              <a:rPr lang="el-GR" dirty="0">
                <a:solidFill>
                  <a:srgbClr val="000000"/>
                </a:solidFill>
                <a:latin typeface="Arial" pitchFamily="34" charset="0"/>
              </a:rPr>
              <a:t> </a:t>
            </a:r>
          </a:p>
          <a:p>
            <a:pPr eaLnBrk="0" hangingPunct="0">
              <a:lnSpc>
                <a:spcPct val="150000"/>
              </a:lnSpc>
              <a:defRPr/>
            </a:pPr>
            <a:r>
              <a:rPr lang="el-GR" dirty="0">
                <a:solidFill>
                  <a:srgbClr val="000000"/>
                </a:solidFill>
                <a:latin typeface="Arial" pitchFamily="34" charset="0"/>
              </a:rPr>
              <a:t>0,51% λίπη (χοληστερόλη, λιπαρά οξέα και </a:t>
            </a:r>
            <a:r>
              <a:rPr lang="el-GR" altLang="el-GR" dirty="0" err="1">
                <a:solidFill>
                  <a:srgbClr val="000000"/>
                </a:solidFill>
              </a:rPr>
              <a:t>φωσφολιπίδια</a:t>
            </a:r>
            <a:r>
              <a:rPr lang="en-US" altLang="el-GR" dirty="0">
                <a:solidFill>
                  <a:srgbClr val="000000"/>
                </a:solidFill>
              </a:rPr>
              <a:t>/</a:t>
            </a:r>
            <a:r>
              <a:rPr lang="el-GR" dirty="0">
                <a:solidFill>
                  <a:srgbClr val="000000"/>
                </a:solidFill>
                <a:latin typeface="Arial" pitchFamily="34" charset="0"/>
              </a:rPr>
              <a:t>λεκιθίνη) </a:t>
            </a:r>
          </a:p>
          <a:p>
            <a:pPr eaLnBrk="0" hangingPunct="0">
              <a:lnSpc>
                <a:spcPct val="150000"/>
              </a:lnSpc>
              <a:defRPr/>
            </a:pPr>
            <a:r>
              <a:rPr lang="el-GR" dirty="0">
                <a:solidFill>
                  <a:srgbClr val="000000"/>
                </a:solidFill>
                <a:latin typeface="Arial" pitchFamily="34" charset="0"/>
              </a:rPr>
              <a:t>200 </a:t>
            </a:r>
            <a:r>
              <a:rPr lang="el-GR" dirty="0" err="1">
                <a:solidFill>
                  <a:srgbClr val="000000"/>
                </a:solidFill>
                <a:latin typeface="Arial" pitchFamily="34" charset="0"/>
              </a:rPr>
              <a:t>​​mEq</a:t>
            </a:r>
            <a:r>
              <a:rPr lang="el-GR" dirty="0">
                <a:solidFill>
                  <a:srgbClr val="000000"/>
                </a:solidFill>
                <a:latin typeface="Arial" pitchFamily="34" charset="0"/>
              </a:rPr>
              <a:t>/l ανόργανα άλα</a:t>
            </a:r>
            <a:r>
              <a:rPr lang="el-GR" sz="2000" dirty="0">
                <a:solidFill>
                  <a:srgbClr val="000000"/>
                </a:solidFill>
                <a:latin typeface="Arial" pitchFamily="34" charset="0"/>
              </a:rPr>
              <a:t>τα </a:t>
            </a:r>
            <a:endParaRPr lang="en-US" sz="2000" dirty="0">
              <a:solidFill>
                <a:srgbClr val="000000"/>
              </a:solidFill>
              <a:latin typeface="Arial" pitchFamily="34" charset="0"/>
            </a:endParaRPr>
          </a:p>
          <a:p>
            <a:pPr algn="just" eaLnBrk="0" hangingPunct="0">
              <a:lnSpc>
                <a:spcPct val="150000"/>
              </a:lnSpc>
              <a:defRPr/>
            </a:pPr>
            <a:r>
              <a:rPr lang="el-GR" altLang="el-GR" sz="1600" dirty="0">
                <a:solidFill>
                  <a:srgbClr val="000000"/>
                </a:solidFill>
              </a:rPr>
              <a:t>ηλεκτρολύτες, βαρέα μέταλλα, ένζυμα,  </a:t>
            </a:r>
            <a:endParaRPr lang="en-US" altLang="el-GR" sz="1600" dirty="0">
              <a:solidFill>
                <a:srgbClr val="000000"/>
              </a:solidFill>
            </a:endParaRPr>
          </a:p>
          <a:p>
            <a:pPr algn="just" eaLnBrk="0" hangingPunct="0">
              <a:lnSpc>
                <a:spcPct val="150000"/>
              </a:lnSpc>
              <a:defRPr/>
            </a:pPr>
            <a:r>
              <a:rPr lang="el-GR" altLang="el-GR" sz="1600" dirty="0" err="1">
                <a:solidFill>
                  <a:srgbClr val="000000"/>
                </a:solidFill>
              </a:rPr>
              <a:t>κυτταροκίνες</a:t>
            </a:r>
            <a:r>
              <a:rPr lang="el-GR" altLang="el-GR" sz="1600" dirty="0">
                <a:solidFill>
                  <a:srgbClr val="000000"/>
                </a:solidFill>
              </a:rPr>
              <a:t>,  </a:t>
            </a:r>
            <a:r>
              <a:rPr lang="el-GR" altLang="el-GR" sz="1600" dirty="0" err="1">
                <a:solidFill>
                  <a:srgbClr val="000000"/>
                </a:solidFill>
              </a:rPr>
              <a:t>εξωτοξίνες</a:t>
            </a:r>
            <a:r>
              <a:rPr lang="el-GR" altLang="el-GR" sz="1600" dirty="0">
                <a:solidFill>
                  <a:srgbClr val="000000"/>
                </a:solidFill>
              </a:rPr>
              <a:t>,  φάρμακα</a:t>
            </a:r>
            <a:endParaRPr lang="el-GR" altLang="el-GR" sz="1600" b="1" i="1" dirty="0">
              <a:solidFill>
                <a:srgbClr val="000000"/>
              </a:solidFill>
            </a:endParaRPr>
          </a:p>
        </p:txBody>
      </p:sp>
    </p:spTree>
    <p:extLst>
      <p:ext uri="{BB962C8B-B14F-4D97-AF65-F5344CB8AC3E}">
        <p14:creationId xmlns:p14="http://schemas.microsoft.com/office/powerpoint/2010/main" val="18752735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a:extLst>
              <a:ext uri="{FF2B5EF4-FFF2-40B4-BE49-F238E27FC236}"/>
            </a:extLst>
          </p:cNvPr>
          <p:cNvSpPr txBox="1">
            <a:spLocks noChangeArrowheads="1"/>
          </p:cNvSpPr>
          <p:nvPr/>
        </p:nvSpPr>
        <p:spPr bwMode="auto">
          <a:xfrm>
            <a:off x="2286000" y="1062038"/>
            <a:ext cx="184150" cy="1938337"/>
          </a:xfrm>
          <a:prstGeom prst="rect">
            <a:avLst/>
          </a:prstGeom>
          <a:noFill/>
          <a:ln w="9525">
            <a:noFill/>
            <a:miter lim="800000"/>
            <a:headEnd/>
            <a:tailEnd/>
          </a:ln>
          <a:effectLst/>
        </p:spPr>
        <p:txBody>
          <a:bodyPr wrap="none">
            <a:spAutoFit/>
          </a:bodyPr>
          <a:lstStyle/>
          <a:p>
            <a:pPr eaLnBrk="0" hangingPunct="0">
              <a:defRPr/>
            </a:pPr>
            <a:endParaRPr lang="el-GR" sz="4000" b="1" dirty="0">
              <a:solidFill>
                <a:srgbClr val="002060"/>
              </a:solidFill>
              <a:effectLst>
                <a:outerShdw blurRad="38100" dist="38100" dir="2700000" algn="tl">
                  <a:srgbClr val="C0C0C0"/>
                </a:outerShdw>
              </a:effectLst>
            </a:endParaRPr>
          </a:p>
          <a:p>
            <a:pPr eaLnBrk="0" hangingPunct="0">
              <a:defRPr/>
            </a:pPr>
            <a:endParaRPr lang="el-GR" sz="4000" b="1" dirty="0">
              <a:solidFill>
                <a:srgbClr val="002060"/>
              </a:solidFill>
              <a:effectLst>
                <a:outerShdw blurRad="38100" dist="38100" dir="2700000" algn="tl">
                  <a:srgbClr val="C0C0C0"/>
                </a:outerShdw>
              </a:effectLst>
            </a:endParaRPr>
          </a:p>
          <a:p>
            <a:pPr eaLnBrk="0" hangingPunct="0">
              <a:defRPr/>
            </a:pPr>
            <a:endParaRPr lang="el-GR" sz="4000" b="1" dirty="0">
              <a:solidFill>
                <a:srgbClr val="002060"/>
              </a:solidFill>
              <a:effectLst>
                <a:outerShdw blurRad="38100" dist="38100" dir="2700000" algn="tl">
                  <a:srgbClr val="C0C0C0"/>
                </a:outerShdw>
              </a:effectLst>
            </a:endParaRPr>
          </a:p>
        </p:txBody>
      </p:sp>
      <p:sp>
        <p:nvSpPr>
          <p:cNvPr id="2" name="Ορθογώνιο 1"/>
          <p:cNvSpPr/>
          <p:nvPr/>
        </p:nvSpPr>
        <p:spPr>
          <a:xfrm>
            <a:off x="684213" y="1125538"/>
            <a:ext cx="8307387" cy="4816703"/>
          </a:xfrm>
          <a:prstGeom prst="rect">
            <a:avLst/>
          </a:prstGeom>
          <a:solidFill>
            <a:schemeClr val="bg1"/>
          </a:solidFill>
        </p:spPr>
        <p:txBody>
          <a:bodyPr wrap="square">
            <a:spAutoFit/>
          </a:bodyPr>
          <a:lstStyle/>
          <a:p>
            <a:pPr marL="285750" indent="-285750" eaLnBrk="0" hangingPunct="0">
              <a:lnSpc>
                <a:spcPct val="150000"/>
              </a:lnSpc>
              <a:buFont typeface="Arial" panose="020B0604020202020204" pitchFamily="34" charset="0"/>
              <a:buChar char="•"/>
              <a:defRPr/>
            </a:pPr>
            <a:r>
              <a:rPr lang="el-GR" altLang="el-GR" b="1" dirty="0">
                <a:solidFill>
                  <a:srgbClr val="000000"/>
                </a:solidFill>
              </a:rPr>
              <a:t>Περίπου 400 έως 800 </a:t>
            </a:r>
            <a:r>
              <a:rPr lang="el-GR" altLang="el-GR" b="1" dirty="0" err="1">
                <a:solidFill>
                  <a:srgbClr val="000000"/>
                </a:solidFill>
              </a:rPr>
              <a:t>χιλιοστόλιτρα</a:t>
            </a:r>
            <a:r>
              <a:rPr lang="el-GR" altLang="el-GR" b="1" dirty="0">
                <a:solidFill>
                  <a:srgbClr val="000000"/>
                </a:solidFill>
              </a:rPr>
              <a:t> χολής παράγονται την ημέρα σε ενήλικες ανθρώπους.</a:t>
            </a:r>
            <a:endParaRPr lang="en-US" altLang="el-GR" b="1" dirty="0">
              <a:solidFill>
                <a:srgbClr val="000000"/>
              </a:solidFill>
            </a:endParaRPr>
          </a:p>
          <a:p>
            <a:pPr marL="285750" indent="-285750" eaLnBrk="0" hangingPunct="0">
              <a:lnSpc>
                <a:spcPct val="150000"/>
              </a:lnSpc>
              <a:buFont typeface="Arial" panose="020B0604020202020204" pitchFamily="34" charset="0"/>
              <a:buChar char="•"/>
              <a:defRPr/>
            </a:pPr>
            <a:r>
              <a:rPr lang="el-GR" b="1" dirty="0">
                <a:solidFill>
                  <a:srgbClr val="000000"/>
                </a:solidFill>
                <a:latin typeface="Arial" pitchFamily="34" charset="0"/>
              </a:rPr>
              <a:t>Βοηθά στην πέψη των λιπιδίων </a:t>
            </a:r>
            <a:r>
              <a:rPr lang="el-GR" dirty="0">
                <a:solidFill>
                  <a:srgbClr val="000000"/>
                </a:solidFill>
                <a:latin typeface="Arial" pitchFamily="34" charset="0"/>
              </a:rPr>
              <a:t>στο λεπτό έντερο-</a:t>
            </a:r>
            <a:r>
              <a:rPr lang="el-GR" dirty="0" err="1">
                <a:solidFill>
                  <a:srgbClr val="000000"/>
                </a:solidFill>
                <a:latin typeface="Arial" pitchFamily="34" charset="0"/>
              </a:rPr>
              <a:t>γαλακτωματοποίηση</a:t>
            </a:r>
            <a:r>
              <a:rPr lang="el-GR" dirty="0">
                <a:solidFill>
                  <a:srgbClr val="000000"/>
                </a:solidFill>
                <a:latin typeface="Arial" pitchFamily="34" charset="0"/>
              </a:rPr>
              <a:t> των λιπιδίων στα τρόφιμα</a:t>
            </a:r>
            <a:endParaRPr lang="en-US" dirty="0">
              <a:solidFill>
                <a:srgbClr val="000000"/>
              </a:solidFill>
              <a:latin typeface="Arial" pitchFamily="34" charset="0"/>
            </a:endParaRPr>
          </a:p>
          <a:p>
            <a:pPr marL="285750" indent="-285750" eaLnBrk="0" hangingPunct="0">
              <a:lnSpc>
                <a:spcPct val="150000"/>
              </a:lnSpc>
              <a:buFont typeface="Arial" panose="020B0604020202020204" pitchFamily="34" charset="0"/>
              <a:buChar char="•"/>
              <a:defRPr/>
            </a:pPr>
            <a:r>
              <a:rPr lang="el-GR" b="1" dirty="0">
                <a:solidFill>
                  <a:srgbClr val="C00000"/>
                </a:solidFill>
                <a:latin typeface="Arial" pitchFamily="34" charset="0"/>
              </a:rPr>
              <a:t>Αποθηκεύεται και συγκεντρώνεται στη χοληδόχο κύστη </a:t>
            </a:r>
            <a:endParaRPr lang="en-US" b="1" dirty="0">
              <a:solidFill>
                <a:srgbClr val="C00000"/>
              </a:solidFill>
              <a:latin typeface="Arial" pitchFamily="34" charset="0"/>
            </a:endParaRPr>
          </a:p>
          <a:p>
            <a:pPr marL="285750" indent="-285750" eaLnBrk="0" hangingPunct="0">
              <a:lnSpc>
                <a:spcPct val="150000"/>
              </a:lnSpc>
              <a:buFont typeface="Arial" panose="020B0604020202020204" pitchFamily="34" charset="0"/>
              <a:buChar char="•"/>
              <a:defRPr/>
            </a:pPr>
            <a:r>
              <a:rPr lang="el-GR" b="1" dirty="0">
                <a:solidFill>
                  <a:srgbClr val="C00000"/>
                </a:solidFill>
                <a:latin typeface="Arial" pitchFamily="34" charset="0"/>
              </a:rPr>
              <a:t>Μετά το φαγητό η αποθηκευμένη χολή εκκρίνεται στο </a:t>
            </a:r>
            <a:r>
              <a:rPr lang="el-GR" b="1" dirty="0" smtClean="0">
                <a:solidFill>
                  <a:srgbClr val="C00000"/>
                </a:solidFill>
                <a:latin typeface="Arial" pitchFamily="34" charset="0"/>
              </a:rPr>
              <a:t>δωδεκαδάκτυλο</a:t>
            </a:r>
            <a:endParaRPr lang="en-US" b="1" dirty="0">
              <a:solidFill>
                <a:srgbClr val="C00000"/>
              </a:solidFill>
              <a:latin typeface="Arial" pitchFamily="34" charset="0"/>
            </a:endParaRPr>
          </a:p>
          <a:p>
            <a:pPr marL="285750" indent="-285750" eaLnBrk="0" hangingPunct="0">
              <a:lnSpc>
                <a:spcPct val="150000"/>
              </a:lnSpc>
              <a:buFont typeface="Arial" panose="020B0604020202020204" pitchFamily="34" charset="0"/>
              <a:buChar char="•"/>
              <a:defRPr/>
            </a:pPr>
            <a:r>
              <a:rPr lang="el-GR" b="1" dirty="0">
                <a:solidFill>
                  <a:srgbClr val="000000"/>
                </a:solidFill>
                <a:latin typeface="Arial" pitchFamily="34" charset="0"/>
              </a:rPr>
              <a:t>Σκούρο πράσινο έως κιτρινωπό-καφέ χρώμα</a:t>
            </a:r>
            <a:r>
              <a:rPr lang="el-GR" dirty="0">
                <a:solidFill>
                  <a:srgbClr val="000000"/>
                </a:solidFill>
                <a:latin typeface="Arial" pitchFamily="34" charset="0"/>
              </a:rPr>
              <a:t>: δύο κύριες χρωστικές </a:t>
            </a:r>
          </a:p>
          <a:p>
            <a:pPr eaLnBrk="0" hangingPunct="0">
              <a:lnSpc>
                <a:spcPct val="150000"/>
              </a:lnSpc>
              <a:defRPr/>
            </a:pPr>
            <a:r>
              <a:rPr lang="el-GR" dirty="0">
                <a:solidFill>
                  <a:srgbClr val="000000"/>
                </a:solidFill>
                <a:latin typeface="Arial" pitchFamily="34" charset="0"/>
              </a:rPr>
              <a:t>     -</a:t>
            </a:r>
            <a:r>
              <a:rPr lang="el-GR" dirty="0" err="1">
                <a:solidFill>
                  <a:srgbClr val="000000"/>
                </a:solidFill>
                <a:latin typeface="Arial" pitchFamily="34" charset="0"/>
              </a:rPr>
              <a:t>χολερυθρίνη</a:t>
            </a:r>
            <a:r>
              <a:rPr lang="el-GR" dirty="0">
                <a:solidFill>
                  <a:srgbClr val="000000"/>
                </a:solidFill>
                <a:latin typeface="Arial" pitchFamily="34" charset="0"/>
              </a:rPr>
              <a:t>-κίτρινη</a:t>
            </a:r>
          </a:p>
          <a:p>
            <a:pPr eaLnBrk="0" hangingPunct="0">
              <a:lnSpc>
                <a:spcPct val="150000"/>
              </a:lnSpc>
              <a:defRPr/>
            </a:pPr>
            <a:r>
              <a:rPr lang="el-GR" dirty="0">
                <a:solidFill>
                  <a:srgbClr val="000000"/>
                </a:solidFill>
                <a:latin typeface="Arial" pitchFamily="34" charset="0"/>
              </a:rPr>
              <a:t>     -η </a:t>
            </a:r>
            <a:r>
              <a:rPr lang="el-GR" dirty="0" err="1">
                <a:solidFill>
                  <a:srgbClr val="000000"/>
                </a:solidFill>
                <a:latin typeface="Arial" pitchFamily="34" charset="0"/>
              </a:rPr>
              <a:t>χολοπρασίνη</a:t>
            </a:r>
            <a:r>
              <a:rPr lang="el-GR" dirty="0">
                <a:solidFill>
                  <a:srgbClr val="000000"/>
                </a:solidFill>
                <a:latin typeface="Arial" pitchFamily="34" charset="0"/>
              </a:rPr>
              <a:t> (οξειδωμένη μορφή)-πράσινη.</a:t>
            </a:r>
          </a:p>
          <a:p>
            <a:pPr eaLnBrk="0" hangingPunct="0">
              <a:defRPr/>
            </a:pPr>
            <a:endParaRPr lang="el-GR" altLang="el-GR" sz="2800" b="1" dirty="0">
              <a:solidFill>
                <a:srgbClr val="000000"/>
              </a:solidFill>
            </a:endParaRPr>
          </a:p>
          <a:p>
            <a:pPr algn="just" eaLnBrk="0" hangingPunct="0">
              <a:lnSpc>
                <a:spcPct val="150000"/>
              </a:lnSpc>
              <a:defRPr/>
            </a:pPr>
            <a:endParaRPr lang="el-GR" sz="2400" b="1" dirty="0">
              <a:solidFill>
                <a:srgbClr val="002060"/>
              </a:solidFill>
              <a:effectLst>
                <a:outerShdw blurRad="38100" dist="38100" dir="2700000" algn="tl">
                  <a:srgbClr val="C0C0C0"/>
                </a:outerShdw>
              </a:effectLst>
            </a:endParaRPr>
          </a:p>
        </p:txBody>
      </p:sp>
      <p:sp>
        <p:nvSpPr>
          <p:cNvPr id="5124" name="TextBox 2"/>
          <p:cNvSpPr txBox="1">
            <a:spLocks noChangeArrowheads="1"/>
          </p:cNvSpPr>
          <p:nvPr/>
        </p:nvSpPr>
        <p:spPr bwMode="auto">
          <a:xfrm>
            <a:off x="3203575" y="344488"/>
            <a:ext cx="2808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0" hangingPunct="0">
              <a:spcBef>
                <a:spcPct val="0"/>
              </a:spcBef>
              <a:buFontTx/>
              <a:buNone/>
            </a:pPr>
            <a:r>
              <a:rPr lang="el-GR" altLang="el-GR" sz="4000" b="1" smtClean="0">
                <a:solidFill>
                  <a:srgbClr val="C00000"/>
                </a:solidFill>
              </a:rPr>
              <a:t>Χολή</a:t>
            </a:r>
          </a:p>
        </p:txBody>
      </p:sp>
      <p:pic>
        <p:nvPicPr>
          <p:cNvPr id="5125" name="Picture 6" descr="Image result for bile excretion LIVER"/>
          <p:cNvPicPr>
            <a:picLocks noChangeAspect="1" noChangeArrowheads="1"/>
          </p:cNvPicPr>
          <p:nvPr/>
        </p:nvPicPr>
        <p:blipFill>
          <a:blip r:embed="rId3">
            <a:extLst>
              <a:ext uri="{28A0092B-C50C-407E-A947-70E740481C1C}">
                <a14:useLocalDpi xmlns:a14="http://schemas.microsoft.com/office/drawing/2010/main" val="0"/>
              </a:ext>
            </a:extLst>
          </a:blip>
          <a:srcRect r="56383"/>
          <a:stretch>
            <a:fillRect/>
          </a:stretch>
        </p:blipFill>
        <p:spPr bwMode="auto">
          <a:xfrm>
            <a:off x="6300788" y="4152900"/>
            <a:ext cx="2690812"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0781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z="4000" b="1" dirty="0" smtClean="0">
                <a:solidFill>
                  <a:srgbClr val="C00000"/>
                </a:solidFill>
                <a:latin typeface="Calibri" panose="020F0502020204030204" pitchFamily="34" charset="0"/>
                <a:cs typeface="Calibri" panose="020F0502020204030204" pitchFamily="34" charset="0"/>
              </a:rPr>
              <a:t>Χολή</a:t>
            </a:r>
            <a:endParaRPr lang="el-GR" sz="4000" b="1" dirty="0">
              <a:solidFill>
                <a:srgbClr val="C00000"/>
              </a:solidFill>
              <a:latin typeface="Calibri" panose="020F0502020204030204" pitchFamily="34" charset="0"/>
              <a:cs typeface="Calibri" panose="020F0502020204030204" pitchFamily="34" charset="0"/>
            </a:endParaRPr>
          </a:p>
        </p:txBody>
      </p:sp>
      <p:sp>
        <p:nvSpPr>
          <p:cNvPr id="3" name="Θέση περιεχομένου 2"/>
          <p:cNvSpPr>
            <a:spLocks noGrp="1"/>
          </p:cNvSpPr>
          <p:nvPr>
            <p:ph idx="1"/>
          </p:nvPr>
        </p:nvSpPr>
        <p:spPr>
          <a:xfrm>
            <a:off x="662880" y="1600200"/>
            <a:ext cx="8229600" cy="4525963"/>
          </a:xfrm>
        </p:spPr>
        <p:txBody>
          <a:bodyPr/>
          <a:lstStyle/>
          <a:p>
            <a:pPr marL="0" lvl="0" indent="0">
              <a:spcBef>
                <a:spcPct val="0"/>
              </a:spcBef>
              <a:buNone/>
              <a:defRPr/>
            </a:pPr>
            <a:r>
              <a:rPr lang="el-GR" sz="2200" b="1" kern="1200" dirty="0">
                <a:effectLst>
                  <a:outerShdw blurRad="38100" dist="38100" dir="2700000" algn="tl">
                    <a:srgbClr val="C0C0C0"/>
                  </a:outerShdw>
                </a:effectLst>
                <a:latin typeface="Calibri" panose="020F0502020204030204" pitchFamily="34" charset="0"/>
                <a:cs typeface="Calibri" panose="020F0502020204030204" pitchFamily="34" charset="0"/>
              </a:rPr>
              <a:t>Συστατικά:</a:t>
            </a:r>
          </a:p>
          <a:p>
            <a:pPr marL="0" lvl="0" indent="0">
              <a:spcBef>
                <a:spcPct val="50000"/>
              </a:spcBef>
              <a:buNone/>
              <a:defRPr/>
            </a:pPr>
            <a:r>
              <a:rPr lang="el-GR" altLang="el-GR" sz="2200" kern="1200" dirty="0">
                <a:latin typeface="Calibri" panose="020F0502020204030204" pitchFamily="34" charset="0"/>
                <a:cs typeface="Calibri" panose="020F0502020204030204" pitchFamily="34" charset="0"/>
              </a:rPr>
              <a:t>Νερό, </a:t>
            </a:r>
            <a:r>
              <a:rPr lang="el-GR" altLang="el-GR" sz="2200" kern="1200" dirty="0" smtClean="0">
                <a:latin typeface="Calibri" panose="020F0502020204030204" pitchFamily="34" charset="0"/>
                <a:cs typeface="Calibri" panose="020F0502020204030204" pitchFamily="34" charset="0"/>
              </a:rPr>
              <a:t>χολικά </a:t>
            </a:r>
            <a:r>
              <a:rPr lang="el-GR" altLang="el-GR" sz="2200" kern="1200" dirty="0">
                <a:latin typeface="Calibri" panose="020F0502020204030204" pitchFamily="34" charset="0"/>
                <a:cs typeface="Calibri" panose="020F0502020204030204" pitchFamily="34" charset="0"/>
              </a:rPr>
              <a:t>άλατα,  </a:t>
            </a:r>
            <a:r>
              <a:rPr lang="el-GR" altLang="el-GR" sz="2200" kern="1200" dirty="0" err="1" smtClean="0">
                <a:latin typeface="Calibri" panose="020F0502020204030204" pitchFamily="34" charset="0"/>
                <a:cs typeface="Calibri" panose="020F0502020204030204" pitchFamily="34" charset="0"/>
              </a:rPr>
              <a:t>χολερυθρίνη</a:t>
            </a:r>
            <a:r>
              <a:rPr lang="el-GR" altLang="el-GR" sz="2200" kern="1200" dirty="0">
                <a:latin typeface="Calibri" panose="020F0502020204030204" pitchFamily="34" charset="0"/>
                <a:cs typeface="Calibri" panose="020F0502020204030204" pitchFamily="34" charset="0"/>
              </a:rPr>
              <a:t>,  χοληστερόλη,  </a:t>
            </a:r>
            <a:r>
              <a:rPr lang="el-GR" altLang="el-GR" sz="2200" kern="1200" dirty="0" err="1" smtClean="0">
                <a:latin typeface="Calibri" panose="020F0502020204030204" pitchFamily="34" charset="0"/>
                <a:cs typeface="Calibri" panose="020F0502020204030204" pitchFamily="34" charset="0"/>
              </a:rPr>
              <a:t>φωσφολιπίδια</a:t>
            </a:r>
            <a:endParaRPr lang="el-GR" altLang="el-GR" sz="2200" kern="1200" dirty="0" smtClean="0">
              <a:latin typeface="Calibri" panose="020F0502020204030204" pitchFamily="34" charset="0"/>
              <a:cs typeface="Calibri" panose="020F0502020204030204" pitchFamily="34" charset="0"/>
            </a:endParaRPr>
          </a:p>
          <a:p>
            <a:pPr marL="0" lvl="0" indent="0">
              <a:spcBef>
                <a:spcPct val="50000"/>
              </a:spcBef>
              <a:buNone/>
              <a:defRPr/>
            </a:pPr>
            <a:endParaRPr lang="el-GR" sz="1000" dirty="0" smtClean="0">
              <a:latin typeface="Calibri" panose="020F0502020204030204" pitchFamily="34" charset="0"/>
              <a:cs typeface="Calibri" panose="020F0502020204030204" pitchFamily="34" charset="0"/>
            </a:endParaRPr>
          </a:p>
          <a:p>
            <a:pPr>
              <a:lnSpc>
                <a:spcPct val="150000"/>
              </a:lnSpc>
              <a:spcBef>
                <a:spcPct val="50000"/>
              </a:spcBef>
              <a:defRPr/>
            </a:pPr>
            <a:r>
              <a:rPr lang="el-GR" sz="2200" dirty="0" smtClean="0">
                <a:latin typeface="Calibri" panose="020F0502020204030204" pitchFamily="34" charset="0"/>
                <a:cs typeface="Calibri" panose="020F0502020204030204" pitchFamily="34" charset="0"/>
              </a:rPr>
              <a:t>Φυσιολογικά η χοληστερόλη της χολής διατηρείται ως εναιώρημα μέσω </a:t>
            </a:r>
            <a:r>
              <a:rPr lang="el-GR" sz="2200" dirty="0" err="1" smtClean="0">
                <a:latin typeface="Calibri" panose="020F0502020204030204" pitchFamily="34" charset="0"/>
                <a:cs typeface="Calibri" panose="020F0502020204030204" pitchFamily="34" charset="0"/>
              </a:rPr>
              <a:t>μικυλλίων</a:t>
            </a:r>
            <a:r>
              <a:rPr lang="el-GR" sz="2200" dirty="0" smtClean="0">
                <a:latin typeface="Calibri" panose="020F0502020204030204" pitchFamily="34" charset="0"/>
                <a:cs typeface="Calibri" panose="020F0502020204030204" pitchFamily="34" charset="0"/>
              </a:rPr>
              <a:t> </a:t>
            </a:r>
            <a:r>
              <a:rPr lang="el-GR" sz="2200" dirty="0" err="1" smtClean="0">
                <a:latin typeface="Calibri" panose="020F0502020204030204" pitchFamily="34" charset="0"/>
                <a:cs typeface="Calibri" panose="020F0502020204030204" pitchFamily="34" charset="0"/>
              </a:rPr>
              <a:t>φωσφολιπίδίων</a:t>
            </a:r>
            <a:r>
              <a:rPr lang="el-GR" sz="2200" dirty="0" smtClean="0">
                <a:latin typeface="Calibri" panose="020F0502020204030204" pitchFamily="34" charset="0"/>
                <a:cs typeface="Calibri" panose="020F0502020204030204" pitchFamily="34" charset="0"/>
              </a:rPr>
              <a:t> (κυριότερο η λεκιθίνη)</a:t>
            </a:r>
          </a:p>
          <a:p>
            <a:pPr>
              <a:lnSpc>
                <a:spcPct val="150000"/>
              </a:lnSpc>
            </a:pPr>
            <a:r>
              <a:rPr lang="el-GR" sz="2200" dirty="0" smtClean="0">
                <a:latin typeface="Calibri" panose="020F0502020204030204" pitchFamily="34" charset="0"/>
                <a:cs typeface="Calibri" panose="020F0502020204030204" pitchFamily="34" charset="0"/>
              </a:rPr>
              <a:t>Η </a:t>
            </a:r>
            <a:r>
              <a:rPr lang="el-GR" sz="2200" dirty="0" err="1" smtClean="0">
                <a:latin typeface="Calibri" panose="020F0502020204030204" pitchFamily="34" charset="0"/>
                <a:cs typeface="Calibri" panose="020F0502020204030204" pitchFamily="34" charset="0"/>
              </a:rPr>
              <a:t>υπερκορεσμένη</a:t>
            </a:r>
            <a:r>
              <a:rPr lang="el-GR" sz="2200" dirty="0" smtClean="0">
                <a:latin typeface="Calibri" panose="020F0502020204030204" pitchFamily="34" charset="0"/>
                <a:cs typeface="Calibri" panose="020F0502020204030204" pitchFamily="34" charset="0"/>
              </a:rPr>
              <a:t> χολή είναι λιθογόνος γιατί σχηματίζονται πυρήνες λιθίασης </a:t>
            </a:r>
            <a:endParaRPr lang="el-GR" sz="2200" dirty="0" smtClean="0">
              <a:latin typeface="Calibri" panose="020F0502020204030204" pitchFamily="34" charset="0"/>
              <a:cs typeface="Calibri" panose="020F0502020204030204" pitchFamily="34" charset="0"/>
            </a:endParaRPr>
          </a:p>
          <a:p>
            <a:pPr>
              <a:lnSpc>
                <a:spcPct val="150000"/>
              </a:lnSpc>
            </a:pPr>
            <a:r>
              <a:rPr lang="el-GR" sz="2200" dirty="0" smtClean="0">
                <a:latin typeface="Calibri" panose="020F0502020204030204" pitchFamily="34" charset="0"/>
                <a:cs typeface="Calibri" panose="020F0502020204030204" pitchFamily="34" charset="0"/>
              </a:rPr>
              <a:t>Στη </a:t>
            </a:r>
            <a:r>
              <a:rPr lang="el-GR" sz="2200" dirty="0">
                <a:latin typeface="Calibri" panose="020F0502020204030204" pitchFamily="34" charset="0"/>
                <a:cs typeface="Calibri" panose="020F0502020204030204" pitchFamily="34" charset="0"/>
              </a:rPr>
              <a:t>συνέχεια οι λίθοι </a:t>
            </a:r>
            <a:r>
              <a:rPr lang="el-GR" sz="2200" dirty="0" err="1">
                <a:latin typeface="Calibri" panose="020F0502020204030204" pitchFamily="34" charset="0"/>
                <a:cs typeface="Calibri" panose="020F0502020204030204" pitchFamily="34" charset="0"/>
              </a:rPr>
              <a:t>μεγενθύνονται</a:t>
            </a:r>
            <a:endParaRPr lang="el-GR" sz="2200" dirty="0">
              <a:latin typeface="Calibri" panose="020F0502020204030204" pitchFamily="34" charset="0"/>
              <a:cs typeface="Calibri" panose="020F0502020204030204" pitchFamily="34" charset="0"/>
            </a:endParaRPr>
          </a:p>
        </p:txBody>
      </p:sp>
      <p:sp>
        <p:nvSpPr>
          <p:cNvPr id="4" name="Ορθογώνιο 3"/>
          <p:cNvSpPr/>
          <p:nvPr/>
        </p:nvSpPr>
        <p:spPr>
          <a:xfrm>
            <a:off x="467544" y="1412776"/>
            <a:ext cx="8280920" cy="12241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3487655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79512" y="260648"/>
            <a:ext cx="8445624" cy="6336704"/>
          </a:xfrm>
        </p:spPr>
        <p:txBody>
          <a:bodyPr/>
          <a:lstStyle/>
          <a:p>
            <a:pPr marL="0" indent="0">
              <a:buNone/>
            </a:pPr>
            <a:r>
              <a:rPr lang="el-GR" sz="2000" dirty="0">
                <a:solidFill>
                  <a:srgbClr val="000000"/>
                </a:solidFill>
                <a:latin typeface="Calibri"/>
              </a:rPr>
              <a:t>Το αρχικό πρόβλημα είναι ο υπερκορεσμός της χολής. Η χολή φυσιολογικά περιέχει χοληστερόλη, που διατηρείται ως εναιώρημα μέσω </a:t>
            </a:r>
            <a:r>
              <a:rPr lang="el-GR" sz="2000" dirty="0" err="1">
                <a:solidFill>
                  <a:srgbClr val="000000"/>
                </a:solidFill>
                <a:latin typeface="Calibri"/>
              </a:rPr>
              <a:t>μικυλλίων</a:t>
            </a:r>
            <a:r>
              <a:rPr lang="el-GR" sz="2000" dirty="0">
                <a:solidFill>
                  <a:srgbClr val="000000"/>
                </a:solidFill>
                <a:latin typeface="Calibri"/>
              </a:rPr>
              <a:t> </a:t>
            </a:r>
            <a:r>
              <a:rPr lang="el-GR" sz="2000" dirty="0" err="1">
                <a:solidFill>
                  <a:srgbClr val="000000"/>
                </a:solidFill>
                <a:latin typeface="Calibri"/>
              </a:rPr>
              <a:t>φωσφολιπιδίων</a:t>
            </a:r>
            <a:r>
              <a:rPr lang="el-GR" sz="2000" dirty="0">
                <a:solidFill>
                  <a:srgbClr val="000000"/>
                </a:solidFill>
                <a:latin typeface="Calibri"/>
              </a:rPr>
              <a:t> που περιέχουν λεκιθίνη, καθώς επίσης και χολικά οξέα και χρωστικές που προέρχονται από τη </a:t>
            </a:r>
            <a:r>
              <a:rPr lang="el-GR" sz="2000" dirty="0" err="1">
                <a:solidFill>
                  <a:srgbClr val="000000"/>
                </a:solidFill>
                <a:latin typeface="Calibri"/>
              </a:rPr>
              <a:t>χολερυθρίνη</a:t>
            </a:r>
            <a:r>
              <a:rPr lang="el-GR" sz="2000" dirty="0">
                <a:solidFill>
                  <a:srgbClr val="000000"/>
                </a:solidFill>
                <a:latin typeface="Calibri"/>
              </a:rPr>
              <a:t>. Μέσα στην </a:t>
            </a:r>
            <a:r>
              <a:rPr lang="el-GR" sz="2000" dirty="0" err="1">
                <a:solidFill>
                  <a:srgbClr val="000000"/>
                </a:solidFill>
                <a:latin typeface="Calibri"/>
              </a:rPr>
              <a:t>υπερκορεσμένη</a:t>
            </a:r>
            <a:r>
              <a:rPr lang="el-GR" sz="2000" dirty="0">
                <a:solidFill>
                  <a:srgbClr val="000000"/>
                </a:solidFill>
                <a:latin typeface="Calibri"/>
              </a:rPr>
              <a:t>, λιθογόνο χολή σχηματίζονται πυρήνες λιθίασης και στη συνέχεια οι λίθοι </a:t>
            </a:r>
            <a:r>
              <a:rPr lang="el-GR" sz="2000" dirty="0" err="1">
                <a:solidFill>
                  <a:srgbClr val="000000"/>
                </a:solidFill>
                <a:latin typeface="Calibri"/>
              </a:rPr>
              <a:t>μεγενθύνονται</a:t>
            </a:r>
            <a:r>
              <a:rPr lang="el-GR" sz="2000" dirty="0">
                <a:solidFill>
                  <a:srgbClr val="000000"/>
                </a:solidFill>
                <a:latin typeface="Calibri"/>
              </a:rPr>
              <a:t> (Εικόνα 10.16). Οι λίθοι μπορεί να είναι μονήρεις ή πολλαπλοί, μικροί ή μεγάλοι (Εικόνα 10.17). Οι λίθοι ενίοτε αποτελούνται κυρίως από χοληστερόλη ή πιο συχνά, έχουν χαμηλό περιεχόμενο χοληστερόλης και ως κύρια συστατικά χολικά άλατα και </a:t>
            </a:r>
            <a:r>
              <a:rPr lang="el-GR" sz="2000" dirty="0" err="1">
                <a:solidFill>
                  <a:srgbClr val="000000"/>
                </a:solidFill>
                <a:latin typeface="Calibri"/>
              </a:rPr>
              <a:t>χολοχρωστική</a:t>
            </a:r>
            <a:r>
              <a:rPr lang="el-GR" sz="2000" dirty="0">
                <a:solidFill>
                  <a:srgbClr val="000000"/>
                </a:solidFill>
                <a:latin typeface="Calibri"/>
              </a:rPr>
              <a:t> (μικτοί λίθοι). Οι έγχρωμοι λίθοι είναι μικρότεροι και έχουν υψηλότερο περιεχόμενο </a:t>
            </a:r>
            <a:r>
              <a:rPr lang="el-GR" sz="2000" dirty="0" err="1">
                <a:solidFill>
                  <a:srgbClr val="000000"/>
                </a:solidFill>
                <a:latin typeface="Calibri"/>
              </a:rPr>
              <a:t>χολερυθρίνης</a:t>
            </a:r>
            <a:r>
              <a:rPr lang="el-GR" sz="2000" dirty="0">
                <a:solidFill>
                  <a:srgbClr val="000000"/>
                </a:solidFill>
                <a:latin typeface="Calibri"/>
              </a:rPr>
              <a:t>, με ένα μόνο ελάχιστο ποσό χοληστερόλης. Είναι λιγότερο συχνοί και παρατηρούνται τυπικά στους ασθενείς με αιμολυτικές διαταραχές, όπως στην </a:t>
            </a:r>
            <a:r>
              <a:rPr lang="el-GR" sz="2000" dirty="0" err="1">
                <a:solidFill>
                  <a:srgbClr val="000000"/>
                </a:solidFill>
                <a:latin typeface="Calibri"/>
              </a:rPr>
              <a:t>οικογενή</a:t>
            </a:r>
            <a:r>
              <a:rPr lang="el-GR" sz="2000" dirty="0">
                <a:solidFill>
                  <a:srgbClr val="000000"/>
                </a:solidFill>
                <a:latin typeface="Calibri"/>
              </a:rPr>
              <a:t> </a:t>
            </a:r>
            <a:r>
              <a:rPr lang="el-GR" sz="2000" dirty="0" err="1" smtClean="0">
                <a:solidFill>
                  <a:srgbClr val="000000"/>
                </a:solidFill>
                <a:latin typeface="Calibri"/>
              </a:rPr>
              <a:t>σφαιροκυττάρωση</a:t>
            </a:r>
            <a:endParaRPr lang="el-GR" sz="2000" dirty="0">
              <a:solidFill>
                <a:srgbClr val="000000"/>
              </a:solidFill>
              <a:latin typeface="Calibri"/>
            </a:endParaRPr>
          </a:p>
          <a:p>
            <a:pPr marL="0" indent="0">
              <a:buNone/>
            </a:pPr>
            <a:r>
              <a:rPr lang="el-GR" sz="2000" dirty="0">
                <a:solidFill>
                  <a:srgbClr val="000000"/>
                </a:solidFill>
                <a:latin typeface="Calibri"/>
              </a:rPr>
              <a:t>Σε μερικές περιπτώσεις η περίσσεια της χοληστερόλης </a:t>
            </a:r>
            <a:r>
              <a:rPr lang="el-GR" sz="2000" dirty="0" err="1">
                <a:solidFill>
                  <a:srgbClr val="000000"/>
                </a:solidFill>
                <a:latin typeface="Calibri"/>
              </a:rPr>
              <a:t>φαγοκυτταρώνεται</a:t>
            </a:r>
            <a:r>
              <a:rPr lang="el-GR" sz="2000" dirty="0">
                <a:solidFill>
                  <a:srgbClr val="000000"/>
                </a:solidFill>
                <a:latin typeface="Calibri"/>
              </a:rPr>
              <a:t> από τα </a:t>
            </a:r>
            <a:r>
              <a:rPr lang="el-GR" sz="2000" dirty="0" err="1">
                <a:solidFill>
                  <a:srgbClr val="000000"/>
                </a:solidFill>
                <a:latin typeface="Calibri"/>
              </a:rPr>
              <a:t>μακροφάγα</a:t>
            </a:r>
            <a:r>
              <a:rPr lang="el-GR" sz="2000" dirty="0">
                <a:solidFill>
                  <a:srgbClr val="000000"/>
                </a:solidFill>
                <a:latin typeface="Calibri"/>
              </a:rPr>
              <a:t> στο χόριο της χοληδόχου κύστης. Αυτές οι συναθροίσεις των αφρωδών </a:t>
            </a:r>
            <a:r>
              <a:rPr lang="el-GR" sz="2000" dirty="0" err="1">
                <a:solidFill>
                  <a:srgbClr val="000000"/>
                </a:solidFill>
                <a:latin typeface="Calibri"/>
              </a:rPr>
              <a:t>μακροφάγων</a:t>
            </a:r>
            <a:r>
              <a:rPr lang="el-GR" sz="2000" dirty="0">
                <a:solidFill>
                  <a:srgbClr val="000000"/>
                </a:solidFill>
                <a:latin typeface="Calibri"/>
              </a:rPr>
              <a:t> </a:t>
            </a:r>
            <a:r>
              <a:rPr lang="el-GR" sz="2000" dirty="0" err="1">
                <a:solidFill>
                  <a:srgbClr val="000000"/>
                </a:solidFill>
                <a:latin typeface="Calibri"/>
              </a:rPr>
              <a:t>προσεκβάλλουν</a:t>
            </a:r>
            <a:r>
              <a:rPr lang="el-GR" sz="2000" dirty="0">
                <a:solidFill>
                  <a:srgbClr val="000000"/>
                </a:solidFill>
                <a:latin typeface="Calibri"/>
              </a:rPr>
              <a:t> στο βλεννογόνο της χοληδόχου κύστης και διακρίνονται ως κίτρινα στίγματα, εικόνα γνωστή ως </a:t>
            </a:r>
            <a:r>
              <a:rPr lang="el-GR" sz="2000" dirty="0" err="1">
                <a:solidFill>
                  <a:srgbClr val="000000"/>
                </a:solidFill>
                <a:latin typeface="Calibri"/>
              </a:rPr>
              <a:t>χοληστερίνωση</a:t>
            </a:r>
            <a:r>
              <a:rPr lang="el-GR" sz="2000" dirty="0">
                <a:solidFill>
                  <a:srgbClr val="000000"/>
                </a:solidFill>
                <a:latin typeface="Calibri"/>
              </a:rPr>
              <a:t> ή χοληδόχος κύστη δίκην «φράουλας». Η </a:t>
            </a:r>
            <a:r>
              <a:rPr lang="el-GR" sz="2000" dirty="0" err="1">
                <a:solidFill>
                  <a:srgbClr val="000000"/>
                </a:solidFill>
                <a:latin typeface="Calibri"/>
              </a:rPr>
              <a:t>χοληστερίνωση</a:t>
            </a:r>
            <a:r>
              <a:rPr lang="el-GR" sz="2000" dirty="0">
                <a:solidFill>
                  <a:srgbClr val="000000"/>
                </a:solidFill>
                <a:latin typeface="Calibri"/>
              </a:rPr>
              <a:t> δεν έχει καμία κλινική σημασία. </a:t>
            </a:r>
            <a:endParaRPr lang="en-US" sz="2000" dirty="0"/>
          </a:p>
        </p:txBody>
      </p:sp>
    </p:spTree>
    <p:extLst>
      <p:ext uri="{BB962C8B-B14F-4D97-AF65-F5344CB8AC3E}">
        <p14:creationId xmlns:p14="http://schemas.microsoft.com/office/powerpoint/2010/main" val="19591375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b="10187"/>
          <a:stretch/>
        </p:blipFill>
        <p:spPr bwMode="auto">
          <a:xfrm rot="-60000">
            <a:off x="1326029" y="332705"/>
            <a:ext cx="5814820" cy="5668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Έλλειψη 1"/>
          <p:cNvSpPr/>
          <p:nvPr/>
        </p:nvSpPr>
        <p:spPr>
          <a:xfrm>
            <a:off x="3203848" y="620688"/>
            <a:ext cx="2232248" cy="936104"/>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tx1"/>
                </a:solidFill>
              </a:rPr>
              <a:t>Χολικά άλατα</a:t>
            </a:r>
          </a:p>
          <a:p>
            <a:pPr algn="ctr"/>
            <a:r>
              <a:rPr lang="el-GR" dirty="0" smtClean="0">
                <a:solidFill>
                  <a:schemeClr val="tx1"/>
                </a:solidFill>
              </a:rPr>
              <a:t>Χοληστερόλη</a:t>
            </a:r>
          </a:p>
          <a:p>
            <a:pPr algn="ctr"/>
            <a:r>
              <a:rPr lang="el-GR" dirty="0" smtClean="0">
                <a:solidFill>
                  <a:schemeClr val="tx1"/>
                </a:solidFill>
              </a:rPr>
              <a:t>Λεκιθίνη</a:t>
            </a:r>
            <a:endParaRPr lang="el-GR" dirty="0">
              <a:solidFill>
                <a:schemeClr val="tx1"/>
              </a:solidFill>
            </a:endParaRPr>
          </a:p>
        </p:txBody>
      </p:sp>
      <p:sp>
        <p:nvSpPr>
          <p:cNvPr id="3" name="TextBox 2"/>
          <p:cNvSpPr txBox="1"/>
          <p:nvPr/>
        </p:nvSpPr>
        <p:spPr>
          <a:xfrm>
            <a:off x="2051720" y="2132856"/>
            <a:ext cx="4392488" cy="523220"/>
          </a:xfrm>
          <a:prstGeom prst="rect">
            <a:avLst/>
          </a:prstGeom>
          <a:solidFill>
            <a:schemeClr val="bg1"/>
          </a:solidFill>
          <a:ln>
            <a:solidFill>
              <a:schemeClr val="tx1"/>
            </a:solidFill>
          </a:ln>
        </p:spPr>
        <p:txBody>
          <a:bodyPr wrap="square" rtlCol="0">
            <a:spAutoFit/>
          </a:bodyPr>
          <a:lstStyle/>
          <a:p>
            <a:pPr algn="ctr"/>
            <a:r>
              <a:rPr lang="el-GR" sz="1400" dirty="0" smtClean="0">
                <a:latin typeface="Calibri" panose="020F0502020204030204" pitchFamily="34" charset="0"/>
                <a:cs typeface="Calibri" panose="020F0502020204030204" pitchFamily="34" charset="0"/>
              </a:rPr>
              <a:t>Υπερκορεσμός με χοληστερόλη: υπέρβαση της φυσιολογικής διαλυτικής ικανότητας της χολής</a:t>
            </a:r>
            <a:endParaRPr lang="el-GR" sz="1400" dirty="0">
              <a:latin typeface="Calibri" panose="020F0502020204030204" pitchFamily="34" charset="0"/>
              <a:cs typeface="Calibri" panose="020F0502020204030204" pitchFamily="34" charset="0"/>
            </a:endParaRPr>
          </a:p>
        </p:txBody>
      </p:sp>
      <p:sp>
        <p:nvSpPr>
          <p:cNvPr id="4" name="TextBox 3"/>
          <p:cNvSpPr txBox="1"/>
          <p:nvPr/>
        </p:nvSpPr>
        <p:spPr>
          <a:xfrm>
            <a:off x="2418167" y="3337247"/>
            <a:ext cx="3810017" cy="523220"/>
          </a:xfrm>
          <a:prstGeom prst="rect">
            <a:avLst/>
          </a:prstGeom>
          <a:solidFill>
            <a:schemeClr val="bg1"/>
          </a:solidFill>
          <a:ln>
            <a:solidFill>
              <a:schemeClr val="tx1"/>
            </a:solidFill>
          </a:ln>
        </p:spPr>
        <p:txBody>
          <a:bodyPr wrap="none" rtlCol="0">
            <a:spAutoFit/>
          </a:bodyPr>
          <a:lstStyle/>
          <a:p>
            <a:r>
              <a:rPr lang="el-GR" sz="1400" dirty="0" smtClean="0">
                <a:latin typeface="Calibri" panose="020F0502020204030204" pitchFamily="34" charset="0"/>
                <a:cs typeface="Calibri" panose="020F0502020204030204" pitchFamily="34" charset="0"/>
              </a:rPr>
              <a:t>Σχηματισμός στερεών κρυστάλλων χοληστερόλης</a:t>
            </a:r>
          </a:p>
          <a:p>
            <a:pPr algn="ctr"/>
            <a:r>
              <a:rPr lang="el-GR" sz="1400" dirty="0" smtClean="0">
                <a:latin typeface="Calibri" panose="020F0502020204030204" pitchFamily="34" charset="0"/>
                <a:cs typeface="Calibri" panose="020F0502020204030204" pitchFamily="34" charset="0"/>
              </a:rPr>
              <a:t>(</a:t>
            </a:r>
            <a:r>
              <a:rPr lang="el-GR" sz="1400" b="1" dirty="0" err="1" smtClean="0">
                <a:solidFill>
                  <a:srgbClr val="C00000"/>
                </a:solidFill>
                <a:latin typeface="Calibri" panose="020F0502020204030204" pitchFamily="34" charset="0"/>
                <a:cs typeface="Calibri" panose="020F0502020204030204" pitchFamily="34" charset="0"/>
              </a:rPr>
              <a:t>πυρηνοποίηση</a:t>
            </a:r>
            <a:r>
              <a:rPr lang="el-GR" sz="1400" dirty="0" smtClean="0">
                <a:latin typeface="Calibri" panose="020F0502020204030204" pitchFamily="34" charset="0"/>
                <a:cs typeface="Calibri" panose="020F0502020204030204" pitchFamily="34" charset="0"/>
              </a:rPr>
              <a:t>)</a:t>
            </a:r>
            <a:endParaRPr lang="el-GR" sz="1400" dirty="0">
              <a:latin typeface="Calibri" panose="020F0502020204030204" pitchFamily="34" charset="0"/>
              <a:cs typeface="Calibri" panose="020F0502020204030204" pitchFamily="34" charset="0"/>
            </a:endParaRPr>
          </a:p>
        </p:txBody>
      </p:sp>
      <p:sp>
        <p:nvSpPr>
          <p:cNvPr id="5" name="TextBox 4"/>
          <p:cNvSpPr txBox="1"/>
          <p:nvPr/>
        </p:nvSpPr>
        <p:spPr>
          <a:xfrm>
            <a:off x="5868144" y="4797152"/>
            <a:ext cx="2376264" cy="646331"/>
          </a:xfrm>
          <a:prstGeom prst="rect">
            <a:avLst/>
          </a:prstGeom>
          <a:solidFill>
            <a:schemeClr val="bg1"/>
          </a:solidFill>
          <a:ln>
            <a:solidFill>
              <a:schemeClr val="tx1"/>
            </a:solidFill>
          </a:ln>
        </p:spPr>
        <p:txBody>
          <a:bodyPr wrap="square" rtlCol="0">
            <a:spAutoFit/>
          </a:bodyPr>
          <a:lstStyle/>
          <a:p>
            <a:pPr algn="ctr"/>
            <a:r>
              <a:rPr lang="el-GR" dirty="0" smtClean="0">
                <a:latin typeface="Calibri" panose="020F0502020204030204" pitchFamily="34" charset="0"/>
                <a:cs typeface="Calibri" panose="020F0502020204030204" pitchFamily="34" charset="0"/>
              </a:rPr>
              <a:t>Χολόλιθοι χοληστερόλης</a:t>
            </a:r>
            <a:endParaRPr lang="el-GR" dirty="0">
              <a:latin typeface="Calibri" panose="020F0502020204030204" pitchFamily="34" charset="0"/>
              <a:cs typeface="Calibri" panose="020F0502020204030204" pitchFamily="34" charset="0"/>
            </a:endParaRPr>
          </a:p>
        </p:txBody>
      </p:sp>
      <p:pic>
        <p:nvPicPr>
          <p:cNvPr id="2050" name="Picture 2" descr="Chemical structure of cholester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9279" y="14118"/>
            <a:ext cx="266700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Figure 1"/>
          <p:cNvPicPr>
            <a:picLocks noChangeAspect="1" noChangeArrowheads="1"/>
          </p:cNvPicPr>
          <p:nvPr/>
        </p:nvPicPr>
        <p:blipFill>
          <a:blip r:embed="rId6">
            <a:extLst>
              <a:ext uri="{28A0092B-C50C-407E-A947-70E740481C1C}">
                <a14:useLocalDpi xmlns:a14="http://schemas.microsoft.com/office/drawing/2010/main" val="0"/>
              </a:ext>
            </a:extLst>
          </a:blip>
          <a:srcRect r="66138" b="53210"/>
          <a:stretch>
            <a:fillRect/>
          </a:stretch>
        </p:blipFill>
        <p:spPr bwMode="auto">
          <a:xfrm>
            <a:off x="107504" y="130799"/>
            <a:ext cx="298450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Ορθογώνιο 5"/>
          <p:cNvSpPr/>
          <p:nvPr/>
        </p:nvSpPr>
        <p:spPr>
          <a:xfrm>
            <a:off x="7592779" y="1503471"/>
            <a:ext cx="910186" cy="276999"/>
          </a:xfrm>
          <a:prstGeom prst="rect">
            <a:avLst/>
          </a:prstGeom>
        </p:spPr>
        <p:txBody>
          <a:bodyPr wrap="none">
            <a:spAutoFit/>
          </a:bodyPr>
          <a:lstStyle/>
          <a:p>
            <a:r>
              <a:rPr lang="en-US" sz="1200" b="1" dirty="0">
                <a:latin typeface="+mn-lt"/>
              </a:rPr>
              <a:t>Cholesterol</a:t>
            </a:r>
          </a:p>
        </p:txBody>
      </p:sp>
    </p:spTree>
    <p:extLst>
      <p:ext uri="{BB962C8B-B14F-4D97-AF65-F5344CB8AC3E}">
        <p14:creationId xmlns:p14="http://schemas.microsoft.com/office/powerpoint/2010/main" val="38916291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https://upload.wikimedia.org/wikipedia/commons/thumb/f/f7/Lipid_and_bile_salts.svg/225px-Lipid_and_bile_salt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00808"/>
            <a:ext cx="2143125" cy="1266826"/>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3203848" y="559708"/>
            <a:ext cx="5184576" cy="409342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2000" b="0" i="0" u="none" strike="noStrike" kern="0" cap="none" spc="0" normalizeH="0" baseline="0" noProof="0" dirty="0" smtClean="0">
                <a:ln>
                  <a:noFill/>
                </a:ln>
                <a:solidFill>
                  <a:srgbClr val="000000"/>
                </a:solidFill>
                <a:effectLst/>
                <a:uLnTx/>
                <a:uFillTx/>
                <a:latin typeface="Arial" pitchFamily="34" charset="0"/>
              </a:rPr>
              <a:t>Τα ανιόντα χολικού άλατος είναι υδρόφιλα στη μία πλευρά και υδρόφοβα από την άλλη πλευρά. Κατά συνέπεια, τείνουν να συσσωματώνονται γύρω από σταγονίδια λιπιδίων (</a:t>
            </a:r>
            <a:r>
              <a:rPr kumimoji="0" lang="el-GR" sz="2000" b="0" i="0" u="none" strike="noStrike" kern="0" cap="none" spc="0" normalizeH="0" baseline="0" noProof="0" dirty="0" err="1" smtClean="0">
                <a:ln>
                  <a:noFill/>
                </a:ln>
                <a:solidFill>
                  <a:srgbClr val="000000"/>
                </a:solidFill>
                <a:effectLst/>
                <a:uLnTx/>
                <a:uFillTx/>
                <a:latin typeface="Arial" pitchFamily="34" charset="0"/>
              </a:rPr>
              <a:t>τριγλυκερίδια</a:t>
            </a:r>
            <a:r>
              <a:rPr kumimoji="0" lang="el-GR" sz="2000" b="0" i="0" u="none" strike="noStrike" kern="0" cap="none" spc="0" normalizeH="0" baseline="0" noProof="0" dirty="0" smtClean="0">
                <a:ln>
                  <a:noFill/>
                </a:ln>
                <a:solidFill>
                  <a:srgbClr val="000000"/>
                </a:solidFill>
                <a:effectLst/>
                <a:uLnTx/>
                <a:uFillTx/>
                <a:latin typeface="Arial" pitchFamily="34" charset="0"/>
              </a:rPr>
              <a:t> και </a:t>
            </a:r>
            <a:r>
              <a:rPr kumimoji="0" lang="el-GR" sz="2000" b="0" i="0" u="none" strike="noStrike" kern="0" cap="none" spc="0" normalizeH="0" baseline="0" noProof="0" dirty="0" err="1" smtClean="0">
                <a:ln>
                  <a:noFill/>
                </a:ln>
                <a:solidFill>
                  <a:srgbClr val="000000"/>
                </a:solidFill>
                <a:effectLst/>
                <a:uLnTx/>
                <a:uFillTx/>
                <a:latin typeface="Arial" pitchFamily="34" charset="0"/>
              </a:rPr>
              <a:t>φωσφολιπίδια</a:t>
            </a:r>
            <a:r>
              <a:rPr kumimoji="0" lang="el-GR" sz="2000" b="0" i="0" u="none" strike="noStrike" kern="0" cap="none" spc="0" normalizeH="0" baseline="0" noProof="0" dirty="0" smtClean="0">
                <a:ln>
                  <a:noFill/>
                </a:ln>
                <a:solidFill>
                  <a:srgbClr val="000000"/>
                </a:solidFill>
                <a:effectLst/>
                <a:uLnTx/>
                <a:uFillTx/>
                <a:latin typeface="Arial" pitchFamily="34" charset="0"/>
              </a:rPr>
              <a:t>) για να σχηματίσουν μικκύλια, με τις υδρόφοβες πλευρές προς το λίπος και τις υδρόφιλες πλευρές στραμμένες προς τα έξω. Οι υδρόφιλες πλευρές είναι αρνητικά φορτισμένες και αυτό το φορτίο εμποδίζει τα σταγονίδια λίπους που είναι επικαλυμμένα με χολή να </a:t>
            </a:r>
            <a:r>
              <a:rPr kumimoji="0" lang="el-GR" sz="2000" b="0" i="0" u="none" strike="noStrike" kern="0" cap="none" spc="0" normalizeH="0" baseline="0" noProof="0" dirty="0" err="1" smtClean="0">
                <a:ln>
                  <a:noFill/>
                </a:ln>
                <a:solidFill>
                  <a:srgbClr val="000000"/>
                </a:solidFill>
                <a:effectLst/>
                <a:uLnTx/>
                <a:uFillTx/>
                <a:latin typeface="Arial" pitchFamily="34" charset="0"/>
              </a:rPr>
              <a:t>επανασυσσωματωθούν</a:t>
            </a:r>
            <a:r>
              <a:rPr kumimoji="0" lang="el-GR" sz="2000" b="0" i="0" u="none" strike="noStrike" kern="0" cap="none" spc="0" normalizeH="0" baseline="0" noProof="0" dirty="0" smtClean="0">
                <a:ln>
                  <a:noFill/>
                </a:ln>
                <a:solidFill>
                  <a:srgbClr val="000000"/>
                </a:solidFill>
                <a:effectLst/>
                <a:uLnTx/>
                <a:uFillTx/>
                <a:latin typeface="Arial" pitchFamily="34" charset="0"/>
              </a:rPr>
              <a:t> σε μεγαλύτερα σωματίδια λίπους.</a:t>
            </a:r>
            <a:endParaRPr kumimoji="0" lang="en-US" sz="1800" b="0" i="0" u="none" strike="noStrike" kern="0" cap="none" spc="0" normalizeH="0" baseline="0" noProof="0" dirty="0" smtClean="0">
              <a:ln>
                <a:noFill/>
              </a:ln>
              <a:solidFill>
                <a:sysClr val="windowText" lastClr="000000"/>
              </a:solidFill>
              <a:effectLst/>
              <a:uLnTx/>
              <a:uFillTx/>
            </a:endParaRPr>
          </a:p>
        </p:txBody>
      </p:sp>
      <p:sp>
        <p:nvSpPr>
          <p:cNvPr id="3" name="Ορθογώνιο 2"/>
          <p:cNvSpPr/>
          <p:nvPr/>
        </p:nvSpPr>
        <p:spPr>
          <a:xfrm>
            <a:off x="539552" y="4653136"/>
            <a:ext cx="7776864" cy="2031325"/>
          </a:xfrm>
          <a:prstGeom prst="rect">
            <a:avLst/>
          </a:prstGeom>
        </p:spPr>
        <p:txBody>
          <a:bodyPr wrap="square">
            <a:spAutoFit/>
          </a:bodyPr>
          <a:lstStyle/>
          <a:p>
            <a:r>
              <a:rPr lang="el-GR" dirty="0"/>
              <a:t>Η λεκιθίνη (/</a:t>
            </a:r>
            <a:r>
              <a:rPr lang="el-GR" dirty="0" err="1"/>
              <a:t>ˈlɛsɪθɪn</a:t>
            </a:r>
            <a:r>
              <a:rPr lang="el-GR" dirty="0"/>
              <a:t>, </a:t>
            </a:r>
            <a:r>
              <a:rPr lang="el-GR" dirty="0" err="1"/>
              <a:t>ˈlɛsəθ</a:t>
            </a:r>
            <a:r>
              <a:rPr lang="el-GR" dirty="0"/>
              <a:t>-/, από την ελληνική λήκυθος "κρόκος") είναι ένας γενικός όρος που προσδιορίζει οποιαδήποτε ομάδα </a:t>
            </a:r>
            <a:r>
              <a:rPr lang="el-GR" dirty="0" err="1"/>
              <a:t>κιτρινο</a:t>
            </a:r>
            <a:r>
              <a:rPr lang="el-GR" dirty="0"/>
              <a:t>-καφέ λιπαρών ουσιών που απαντώνται σε ζωικούς και φυτικούς ιστούς που είναι </a:t>
            </a:r>
            <a:r>
              <a:rPr lang="el-GR" dirty="0" err="1"/>
              <a:t>αμφίφιλοι</a:t>
            </a:r>
            <a:r>
              <a:rPr lang="el-GR" dirty="0"/>
              <a:t> - προσελκύουν τόσο νερό όσο και λιπαρές ουσίες (και έτσι είναι τόσο υδρόφιλα όσο και </a:t>
            </a:r>
            <a:r>
              <a:rPr lang="el-GR" dirty="0" err="1"/>
              <a:t>λιπόφιλα</a:t>
            </a:r>
            <a:r>
              <a:rPr lang="el-GR" dirty="0"/>
              <a:t>) και χρησιμοποιούνται για την εξομάλυνση των υφών των τροφίμων, τη </a:t>
            </a:r>
            <a:r>
              <a:rPr lang="el-GR" dirty="0" err="1"/>
              <a:t>γαλακτωματοποίηση</a:t>
            </a:r>
            <a:r>
              <a:rPr lang="el-GR" dirty="0"/>
              <a:t>, την </a:t>
            </a:r>
            <a:r>
              <a:rPr lang="el-GR" dirty="0" err="1"/>
              <a:t>ομογενοποίηση</a:t>
            </a:r>
            <a:r>
              <a:rPr lang="el-GR" dirty="0"/>
              <a:t> υγρών μιγμάτων και την απώθηση κολλητικών υλικών</a:t>
            </a:r>
            <a:endParaRPr lang="en-US" dirty="0"/>
          </a:p>
        </p:txBody>
      </p:sp>
    </p:spTree>
    <p:extLst>
      <p:ext uri="{BB962C8B-B14F-4D97-AF65-F5344CB8AC3E}">
        <p14:creationId xmlns:p14="http://schemas.microsoft.com/office/powerpoint/2010/main" val="6739297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67543" y="1412776"/>
            <a:ext cx="5394955" cy="4555093"/>
          </a:xfrm>
          <a:prstGeom prst="rect">
            <a:avLst/>
          </a:prstGeom>
          <a:solidFill>
            <a:schemeClr val="bg1"/>
          </a:solidFill>
        </p:spPr>
        <p:txBody>
          <a:bodyPr wrap="square">
            <a:spAutoFit/>
          </a:bodyPr>
          <a:lstStyle/>
          <a:p>
            <a:pPr marL="285750" indent="-285750">
              <a:lnSpc>
                <a:spcPct val="150000"/>
              </a:lnSpc>
              <a:buFont typeface="Arial" panose="020B0604020202020204" pitchFamily="34" charset="0"/>
              <a:buChar char="•"/>
            </a:pPr>
            <a:r>
              <a:rPr lang="el-GR" sz="2000" dirty="0">
                <a:solidFill>
                  <a:srgbClr val="000000"/>
                </a:solidFill>
                <a:latin typeface="Calibri"/>
              </a:rPr>
              <a:t>Οι λίθοι μπορεί να είναι μονήρεις </a:t>
            </a:r>
            <a:endParaRPr lang="el-GR" sz="2000" dirty="0" smtClean="0">
              <a:solidFill>
                <a:srgbClr val="000000"/>
              </a:solidFill>
              <a:latin typeface="Calibri"/>
            </a:endParaRPr>
          </a:p>
          <a:p>
            <a:pPr>
              <a:lnSpc>
                <a:spcPct val="150000"/>
              </a:lnSpc>
            </a:pPr>
            <a:r>
              <a:rPr lang="el-GR" sz="2000" dirty="0">
                <a:solidFill>
                  <a:srgbClr val="000000"/>
                </a:solidFill>
                <a:latin typeface="Calibri"/>
              </a:rPr>
              <a:t> </a:t>
            </a:r>
            <a:r>
              <a:rPr lang="el-GR" sz="2000" dirty="0" smtClean="0">
                <a:solidFill>
                  <a:srgbClr val="000000"/>
                </a:solidFill>
                <a:latin typeface="Calibri"/>
              </a:rPr>
              <a:t>     ή </a:t>
            </a:r>
            <a:r>
              <a:rPr lang="el-GR" sz="2000" dirty="0">
                <a:solidFill>
                  <a:srgbClr val="000000"/>
                </a:solidFill>
                <a:latin typeface="Calibri"/>
              </a:rPr>
              <a:t>πολλαπλοί, μικροί ή </a:t>
            </a:r>
            <a:r>
              <a:rPr lang="el-GR" sz="2000" dirty="0" smtClean="0">
                <a:solidFill>
                  <a:srgbClr val="000000"/>
                </a:solidFill>
                <a:latin typeface="Calibri"/>
              </a:rPr>
              <a:t>μεγάλοι </a:t>
            </a:r>
          </a:p>
          <a:p>
            <a:pPr marL="285750" indent="-285750">
              <a:lnSpc>
                <a:spcPct val="150000"/>
              </a:lnSpc>
              <a:buFont typeface="Arial" panose="020B0604020202020204" pitchFamily="34" charset="0"/>
              <a:buChar char="•"/>
            </a:pPr>
            <a:endParaRPr lang="el-GR" sz="2000" dirty="0" smtClean="0">
              <a:solidFill>
                <a:srgbClr val="000000"/>
              </a:solidFill>
              <a:latin typeface="Calibri"/>
            </a:endParaRPr>
          </a:p>
          <a:p>
            <a:pPr marL="285750" indent="-285750">
              <a:lnSpc>
                <a:spcPct val="150000"/>
              </a:lnSpc>
              <a:buFont typeface="Arial" panose="020B0604020202020204" pitchFamily="34" charset="0"/>
              <a:buChar char="•"/>
            </a:pPr>
            <a:r>
              <a:rPr lang="el-GR" sz="2000" dirty="0">
                <a:solidFill>
                  <a:srgbClr val="000000"/>
                </a:solidFill>
                <a:latin typeface="Calibri"/>
              </a:rPr>
              <a:t>Ε</a:t>
            </a:r>
            <a:r>
              <a:rPr lang="el-GR" sz="2000" dirty="0" smtClean="0">
                <a:solidFill>
                  <a:srgbClr val="000000"/>
                </a:solidFill>
                <a:latin typeface="Calibri"/>
              </a:rPr>
              <a:t>νίοτε </a:t>
            </a:r>
            <a:r>
              <a:rPr lang="el-GR" sz="2000" dirty="0">
                <a:solidFill>
                  <a:srgbClr val="000000"/>
                </a:solidFill>
                <a:latin typeface="Calibri"/>
              </a:rPr>
              <a:t>αποτελούνται κυρίως από </a:t>
            </a:r>
            <a:r>
              <a:rPr lang="el-GR" sz="2000" dirty="0" smtClean="0">
                <a:solidFill>
                  <a:srgbClr val="000000"/>
                </a:solidFill>
                <a:latin typeface="Calibri"/>
              </a:rPr>
              <a:t>χοληστερόλη (</a:t>
            </a:r>
            <a:r>
              <a:rPr lang="el-GR" sz="2000" b="1" dirty="0" err="1" smtClean="0">
                <a:solidFill>
                  <a:srgbClr val="000000"/>
                </a:solidFill>
                <a:latin typeface="Calibri"/>
              </a:rPr>
              <a:t>χοληστερινικοί</a:t>
            </a:r>
            <a:r>
              <a:rPr lang="el-GR" sz="2000" b="1" dirty="0" smtClean="0">
                <a:solidFill>
                  <a:srgbClr val="000000"/>
                </a:solidFill>
                <a:latin typeface="Calibri"/>
              </a:rPr>
              <a:t> λίθοι</a:t>
            </a:r>
            <a:r>
              <a:rPr lang="el-GR" sz="2000" dirty="0" smtClean="0">
                <a:solidFill>
                  <a:srgbClr val="000000"/>
                </a:solidFill>
                <a:latin typeface="Calibri"/>
              </a:rPr>
              <a:t>)</a:t>
            </a:r>
          </a:p>
          <a:p>
            <a:pPr marL="285750" indent="-285750">
              <a:lnSpc>
                <a:spcPct val="150000"/>
              </a:lnSpc>
              <a:buFont typeface="Arial" panose="020B0604020202020204" pitchFamily="34" charset="0"/>
              <a:buChar char="•"/>
            </a:pPr>
            <a:endParaRPr lang="el-GR" sz="2000" dirty="0" smtClean="0">
              <a:solidFill>
                <a:srgbClr val="000000"/>
              </a:solidFill>
              <a:latin typeface="Calibri"/>
            </a:endParaRPr>
          </a:p>
          <a:p>
            <a:pPr marL="285750" indent="-285750">
              <a:lnSpc>
                <a:spcPct val="150000"/>
              </a:lnSpc>
              <a:buFont typeface="Arial" panose="020B0604020202020204" pitchFamily="34" charset="0"/>
              <a:buChar char="•"/>
            </a:pPr>
            <a:r>
              <a:rPr lang="el-GR" sz="2000" dirty="0">
                <a:solidFill>
                  <a:srgbClr val="000000"/>
                </a:solidFill>
                <a:latin typeface="Calibri"/>
              </a:rPr>
              <a:t>Σ</a:t>
            </a:r>
            <a:r>
              <a:rPr lang="el-GR" sz="2000" dirty="0" smtClean="0">
                <a:solidFill>
                  <a:srgbClr val="000000"/>
                </a:solidFill>
                <a:latin typeface="Calibri"/>
              </a:rPr>
              <a:t>υχνά</a:t>
            </a:r>
            <a:r>
              <a:rPr lang="el-GR" sz="2000" dirty="0">
                <a:solidFill>
                  <a:srgbClr val="000000"/>
                </a:solidFill>
                <a:latin typeface="Calibri"/>
              </a:rPr>
              <a:t>, έχουν χαμηλό περιεχόμενο χοληστερόλης και ως κύρια συστατικά χολικά άλατα και </a:t>
            </a:r>
            <a:r>
              <a:rPr lang="el-GR" sz="2000" dirty="0" err="1" smtClean="0">
                <a:solidFill>
                  <a:srgbClr val="000000"/>
                </a:solidFill>
                <a:latin typeface="Calibri"/>
              </a:rPr>
              <a:t>χολοχρωστικές</a:t>
            </a:r>
            <a:r>
              <a:rPr lang="el-GR" sz="2000" dirty="0" smtClean="0">
                <a:solidFill>
                  <a:srgbClr val="000000"/>
                </a:solidFill>
                <a:latin typeface="Calibri"/>
              </a:rPr>
              <a:t> (</a:t>
            </a:r>
            <a:r>
              <a:rPr lang="el-GR" sz="2000" b="1" dirty="0" smtClean="0">
                <a:solidFill>
                  <a:srgbClr val="000000"/>
                </a:solidFill>
                <a:latin typeface="Calibri"/>
              </a:rPr>
              <a:t>μικτοί </a:t>
            </a:r>
            <a:r>
              <a:rPr lang="el-GR" sz="2000" b="1" dirty="0">
                <a:solidFill>
                  <a:srgbClr val="000000"/>
                </a:solidFill>
                <a:latin typeface="Calibri"/>
              </a:rPr>
              <a:t>λίθοι</a:t>
            </a:r>
            <a:r>
              <a:rPr lang="el-GR" sz="2000" dirty="0" smtClean="0">
                <a:solidFill>
                  <a:srgbClr val="000000"/>
                </a:solidFill>
                <a:latin typeface="Calibri"/>
              </a:rPr>
              <a:t>)</a:t>
            </a:r>
          </a:p>
          <a:p>
            <a:pPr marL="285750" indent="-285750">
              <a:buFont typeface="Arial" panose="020B0604020202020204" pitchFamily="34" charset="0"/>
              <a:buChar char="•"/>
            </a:pPr>
            <a:endParaRPr lang="el-GR" sz="2000" dirty="0" smtClean="0">
              <a:solidFill>
                <a:srgbClr val="000000"/>
              </a:solidFill>
              <a:latin typeface="Calibri"/>
            </a:endParaRPr>
          </a:p>
        </p:txBody>
      </p:sp>
      <p:sp>
        <p:nvSpPr>
          <p:cNvPr id="3" name="TextBox 2"/>
          <p:cNvSpPr txBox="1"/>
          <p:nvPr/>
        </p:nvSpPr>
        <p:spPr>
          <a:xfrm>
            <a:off x="1282499" y="548680"/>
            <a:ext cx="2641429" cy="646331"/>
          </a:xfrm>
          <a:prstGeom prst="rect">
            <a:avLst/>
          </a:prstGeom>
          <a:solidFill>
            <a:schemeClr val="bg1"/>
          </a:solidFill>
        </p:spPr>
        <p:txBody>
          <a:bodyPr wrap="none" rtlCol="0">
            <a:spAutoFit/>
          </a:bodyPr>
          <a:lstStyle/>
          <a:p>
            <a:r>
              <a:rPr lang="el-GR" sz="3600" b="1" dirty="0" smtClean="0">
                <a:solidFill>
                  <a:srgbClr val="C00000"/>
                </a:solidFill>
                <a:latin typeface="Calibri" panose="020F0502020204030204" pitchFamily="34" charset="0"/>
                <a:cs typeface="Calibri" panose="020F0502020204030204" pitchFamily="34" charset="0"/>
              </a:rPr>
              <a:t>Χολολιθίαση</a:t>
            </a:r>
            <a:endParaRPr lang="el-GR" sz="3600" b="1" dirty="0">
              <a:solidFill>
                <a:srgbClr val="C00000"/>
              </a:solidFill>
              <a:latin typeface="Calibri" panose="020F0502020204030204" pitchFamily="34" charset="0"/>
              <a:cs typeface="Calibri" panose="020F0502020204030204" pitchFamily="34" charset="0"/>
            </a:endParaRPr>
          </a:p>
        </p:txBody>
      </p:sp>
      <p:pic>
        <p:nvPicPr>
          <p:cNvPr id="5" name="Picture 4" descr="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2499" y="3176116"/>
            <a:ext cx="288766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5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9131" y="980728"/>
            <a:ext cx="2879725"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51520" y="1356732"/>
            <a:ext cx="4968552" cy="4016484"/>
          </a:xfrm>
          <a:prstGeom prst="rect">
            <a:avLst/>
          </a:prstGeom>
        </p:spPr>
        <p:txBody>
          <a:bodyPr wrap="square">
            <a:spAutoFit/>
          </a:bodyPr>
          <a:lstStyle/>
          <a:p>
            <a:pPr marL="285750" lvl="0" indent="-285750">
              <a:lnSpc>
                <a:spcPct val="150000"/>
              </a:lnSpc>
              <a:buFont typeface="Arial" panose="020B0604020202020204" pitchFamily="34" charset="0"/>
              <a:buChar char="•"/>
            </a:pPr>
            <a:r>
              <a:rPr lang="el-GR" sz="2000" dirty="0">
                <a:solidFill>
                  <a:srgbClr val="000000"/>
                </a:solidFill>
                <a:latin typeface="Calibri"/>
              </a:rPr>
              <a:t>Οι </a:t>
            </a:r>
            <a:r>
              <a:rPr lang="el-GR" sz="2000" b="1" dirty="0">
                <a:solidFill>
                  <a:srgbClr val="000000"/>
                </a:solidFill>
                <a:latin typeface="Calibri"/>
              </a:rPr>
              <a:t>έγχρωμοι (χρωστικοί) λίθοι </a:t>
            </a:r>
            <a:r>
              <a:rPr lang="el-GR" sz="2000" dirty="0">
                <a:solidFill>
                  <a:srgbClr val="000000"/>
                </a:solidFill>
                <a:latin typeface="Calibri"/>
              </a:rPr>
              <a:t>είναι μικρότεροι </a:t>
            </a:r>
            <a:endParaRPr lang="el-GR" sz="2000" dirty="0" smtClean="0">
              <a:solidFill>
                <a:srgbClr val="000000"/>
              </a:solidFill>
              <a:latin typeface="Calibri"/>
            </a:endParaRPr>
          </a:p>
          <a:p>
            <a:pPr marL="285750" lvl="0" indent="-285750">
              <a:lnSpc>
                <a:spcPct val="150000"/>
              </a:lnSpc>
              <a:buFont typeface="Arial" panose="020B0604020202020204" pitchFamily="34" charset="0"/>
              <a:buChar char="•"/>
            </a:pPr>
            <a:endParaRPr lang="el-GR" sz="1000" dirty="0" smtClean="0">
              <a:solidFill>
                <a:srgbClr val="000000"/>
              </a:solidFill>
              <a:latin typeface="Calibri"/>
            </a:endParaRPr>
          </a:p>
          <a:p>
            <a:pPr marL="285750" lvl="0" indent="-285750">
              <a:lnSpc>
                <a:spcPct val="150000"/>
              </a:lnSpc>
              <a:buFont typeface="Arial" panose="020B0604020202020204" pitchFamily="34" charset="0"/>
              <a:buChar char="•"/>
            </a:pPr>
            <a:r>
              <a:rPr lang="el-GR" sz="2000" dirty="0" smtClean="0">
                <a:solidFill>
                  <a:srgbClr val="000000"/>
                </a:solidFill>
                <a:latin typeface="Calibri"/>
              </a:rPr>
              <a:t>Υψηλότερο </a:t>
            </a:r>
            <a:r>
              <a:rPr lang="el-GR" sz="2000" dirty="0">
                <a:solidFill>
                  <a:srgbClr val="000000"/>
                </a:solidFill>
                <a:latin typeface="Calibri"/>
              </a:rPr>
              <a:t>περιεχόμενο </a:t>
            </a:r>
            <a:r>
              <a:rPr lang="el-GR" sz="2000" dirty="0" err="1">
                <a:solidFill>
                  <a:srgbClr val="000000"/>
                </a:solidFill>
                <a:latin typeface="Calibri"/>
              </a:rPr>
              <a:t>χολερυθρίνης</a:t>
            </a:r>
            <a:r>
              <a:rPr lang="el-GR" sz="2000" dirty="0">
                <a:solidFill>
                  <a:srgbClr val="000000"/>
                </a:solidFill>
                <a:latin typeface="Calibri"/>
              </a:rPr>
              <a:t>, με </a:t>
            </a:r>
            <a:r>
              <a:rPr lang="el-GR" sz="2000" dirty="0" smtClean="0">
                <a:solidFill>
                  <a:srgbClr val="000000"/>
                </a:solidFill>
                <a:latin typeface="Calibri"/>
              </a:rPr>
              <a:t>μόνο </a:t>
            </a:r>
            <a:r>
              <a:rPr lang="el-GR" sz="2000" dirty="0">
                <a:solidFill>
                  <a:srgbClr val="000000"/>
                </a:solidFill>
                <a:latin typeface="Calibri"/>
              </a:rPr>
              <a:t>ελάχιστο ποσό </a:t>
            </a:r>
            <a:r>
              <a:rPr lang="el-GR" sz="2000" dirty="0" smtClean="0">
                <a:solidFill>
                  <a:srgbClr val="000000"/>
                </a:solidFill>
                <a:latin typeface="Calibri"/>
              </a:rPr>
              <a:t>χοληστερόλης</a:t>
            </a:r>
          </a:p>
          <a:p>
            <a:pPr marL="285750" lvl="0" indent="-285750">
              <a:lnSpc>
                <a:spcPct val="150000"/>
              </a:lnSpc>
              <a:buFont typeface="Arial" panose="020B0604020202020204" pitchFamily="34" charset="0"/>
              <a:buChar char="•"/>
            </a:pPr>
            <a:endParaRPr lang="el-GR" sz="1000" dirty="0" smtClean="0">
              <a:solidFill>
                <a:srgbClr val="000000"/>
              </a:solidFill>
              <a:latin typeface="Calibri"/>
            </a:endParaRPr>
          </a:p>
          <a:p>
            <a:pPr marL="285750" lvl="0" indent="-285750">
              <a:lnSpc>
                <a:spcPct val="150000"/>
              </a:lnSpc>
              <a:buFont typeface="Arial" panose="020B0604020202020204" pitchFamily="34" charset="0"/>
              <a:buChar char="•"/>
            </a:pPr>
            <a:r>
              <a:rPr lang="el-GR" sz="2000" dirty="0" smtClean="0">
                <a:solidFill>
                  <a:srgbClr val="000000"/>
                </a:solidFill>
                <a:latin typeface="Calibri"/>
              </a:rPr>
              <a:t>Λιγότερο </a:t>
            </a:r>
            <a:r>
              <a:rPr lang="el-GR" sz="2000" dirty="0">
                <a:solidFill>
                  <a:srgbClr val="000000"/>
                </a:solidFill>
                <a:latin typeface="Calibri"/>
              </a:rPr>
              <a:t>συχνοί </a:t>
            </a:r>
            <a:endParaRPr lang="el-GR" sz="2000" dirty="0" smtClean="0">
              <a:solidFill>
                <a:srgbClr val="000000"/>
              </a:solidFill>
              <a:latin typeface="Calibri"/>
            </a:endParaRPr>
          </a:p>
          <a:p>
            <a:pPr marL="285750" lvl="0" indent="-285750">
              <a:lnSpc>
                <a:spcPct val="150000"/>
              </a:lnSpc>
              <a:buFont typeface="Arial" panose="020B0604020202020204" pitchFamily="34" charset="0"/>
              <a:buChar char="•"/>
            </a:pPr>
            <a:endParaRPr lang="el-GR" sz="1000" dirty="0" smtClean="0">
              <a:solidFill>
                <a:srgbClr val="000000"/>
              </a:solidFill>
              <a:latin typeface="Calibri"/>
            </a:endParaRPr>
          </a:p>
          <a:p>
            <a:pPr marL="285750" lvl="0" indent="-285750">
              <a:lnSpc>
                <a:spcPct val="150000"/>
              </a:lnSpc>
              <a:buFont typeface="Arial" panose="020B0604020202020204" pitchFamily="34" charset="0"/>
              <a:buChar char="•"/>
            </a:pPr>
            <a:r>
              <a:rPr lang="el-GR" sz="2000" dirty="0">
                <a:solidFill>
                  <a:srgbClr val="000000"/>
                </a:solidFill>
                <a:latin typeface="Calibri"/>
              </a:rPr>
              <a:t>Τ</a:t>
            </a:r>
            <a:r>
              <a:rPr lang="el-GR" sz="2000" dirty="0" smtClean="0">
                <a:solidFill>
                  <a:srgbClr val="000000"/>
                </a:solidFill>
                <a:latin typeface="Calibri"/>
              </a:rPr>
              <a:t>υπικά σε </a:t>
            </a:r>
            <a:r>
              <a:rPr lang="el-GR" sz="2000" dirty="0">
                <a:solidFill>
                  <a:srgbClr val="000000"/>
                </a:solidFill>
                <a:latin typeface="Calibri"/>
              </a:rPr>
              <a:t>ασθενείς με </a:t>
            </a:r>
            <a:r>
              <a:rPr lang="el-GR" sz="2000" dirty="0">
                <a:solidFill>
                  <a:srgbClr val="C00000"/>
                </a:solidFill>
                <a:latin typeface="Calibri"/>
              </a:rPr>
              <a:t>αιμολυτικές </a:t>
            </a:r>
            <a:r>
              <a:rPr lang="el-GR" sz="2000" dirty="0" smtClean="0">
                <a:solidFill>
                  <a:srgbClr val="C00000"/>
                </a:solidFill>
                <a:latin typeface="Calibri"/>
              </a:rPr>
              <a:t>διαταραχές</a:t>
            </a:r>
            <a:r>
              <a:rPr lang="el-GR" sz="2000" dirty="0" smtClean="0">
                <a:solidFill>
                  <a:srgbClr val="000000"/>
                </a:solidFill>
                <a:latin typeface="Calibri"/>
              </a:rPr>
              <a:t> (</a:t>
            </a:r>
            <a:r>
              <a:rPr lang="el-GR" sz="2000" dirty="0" err="1" smtClean="0">
                <a:solidFill>
                  <a:srgbClr val="000000"/>
                </a:solidFill>
                <a:latin typeface="Calibri"/>
              </a:rPr>
              <a:t>οικογενή</a:t>
            </a:r>
            <a:r>
              <a:rPr lang="el-GR" sz="2000" dirty="0">
                <a:solidFill>
                  <a:srgbClr val="000000"/>
                </a:solidFill>
                <a:latin typeface="Calibri"/>
              </a:rPr>
              <a:t> </a:t>
            </a:r>
            <a:r>
              <a:rPr lang="el-GR" sz="2000" dirty="0" err="1" smtClean="0">
                <a:solidFill>
                  <a:srgbClr val="000000"/>
                </a:solidFill>
                <a:latin typeface="Calibri"/>
              </a:rPr>
              <a:t>σφαιροκυττάρωση</a:t>
            </a:r>
            <a:r>
              <a:rPr lang="el-GR" sz="2000" dirty="0" smtClean="0">
                <a:solidFill>
                  <a:srgbClr val="000000"/>
                </a:solidFill>
                <a:latin typeface="Calibri"/>
              </a:rPr>
              <a:t> )</a:t>
            </a:r>
            <a:endParaRPr lang="el-GR" sz="2000" dirty="0">
              <a:solidFill>
                <a:prstClr val="black"/>
              </a:solidFill>
            </a:endParaRPr>
          </a:p>
        </p:txBody>
      </p:sp>
      <p:sp>
        <p:nvSpPr>
          <p:cNvPr id="3" name="Ορθογώνιο 2"/>
          <p:cNvSpPr/>
          <p:nvPr/>
        </p:nvSpPr>
        <p:spPr>
          <a:xfrm>
            <a:off x="1066475" y="476672"/>
            <a:ext cx="2641429" cy="646331"/>
          </a:xfrm>
          <a:prstGeom prst="rect">
            <a:avLst/>
          </a:prstGeom>
        </p:spPr>
        <p:txBody>
          <a:bodyPr wrap="none">
            <a:spAutoFit/>
          </a:bodyPr>
          <a:lstStyle/>
          <a:p>
            <a:pPr lvl="0"/>
            <a:r>
              <a:rPr lang="el-GR" sz="3600" b="1" dirty="0">
                <a:solidFill>
                  <a:srgbClr val="C00000"/>
                </a:solidFill>
                <a:latin typeface="Calibri" panose="020F0502020204030204" pitchFamily="34" charset="0"/>
                <a:cs typeface="Calibri" panose="020F0502020204030204" pitchFamily="34" charset="0"/>
              </a:rPr>
              <a:t>Χολολιθίαση</a:t>
            </a:r>
          </a:p>
        </p:txBody>
      </p:sp>
      <p:pic>
        <p:nvPicPr>
          <p:cNvPr id="4" name="Picture 6" descr="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1196752"/>
            <a:ext cx="3671391" cy="4896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10463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l="14632" t="41817" r="32291" b="13377"/>
          <a:stretch>
            <a:fillRect/>
          </a:stretch>
        </p:blipFill>
        <p:spPr bwMode="auto">
          <a:xfrm>
            <a:off x="-36512" y="1238250"/>
            <a:ext cx="6959600" cy="330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Ορθογώνιο 2"/>
          <p:cNvSpPr>
            <a:spLocks noChangeArrowheads="1"/>
          </p:cNvSpPr>
          <p:nvPr/>
        </p:nvSpPr>
        <p:spPr bwMode="auto">
          <a:xfrm>
            <a:off x="250825" y="323850"/>
            <a:ext cx="8569325" cy="523220"/>
          </a:xfrm>
          <a:prstGeom prst="rect">
            <a:avLst/>
          </a:prstGeom>
          <a:noFill/>
          <a:ln w="9525">
            <a:noFill/>
            <a:miter lim="800000"/>
            <a:headEnd/>
            <a:tailEnd/>
          </a:ln>
        </p:spPr>
        <p:txBody>
          <a:bodyPr>
            <a:spAutoFit/>
          </a:bodyPr>
          <a:lstStyle/>
          <a:p>
            <a:pPr algn="ctr">
              <a:defRPr/>
            </a:pPr>
            <a:r>
              <a:rPr lang="el-GR" altLang="el-GR" sz="2800" b="1" dirty="0" smtClean="0">
                <a:latin typeface="Calibri"/>
                <a:cs typeface="Arial" pitchFamily="34" charset="0"/>
              </a:rPr>
              <a:t>ΟΝΤΟΓΕΝΕΣΗ ΧΟΛΗΦΟΡΟΥ ΔΕΝΔΡΟΥ</a:t>
            </a:r>
            <a:endParaRPr lang="el-GR" altLang="el-GR" sz="2800" b="1" dirty="0">
              <a:latin typeface="Calibri"/>
              <a:cs typeface="Arial" pitchFamily="34" charset="0"/>
            </a:endParaRPr>
          </a:p>
        </p:txBody>
      </p:sp>
      <p:pic>
        <p:nvPicPr>
          <p:cNvPr id="22532" name="Picture 2" descr="Crawford 1"/>
          <p:cNvPicPr>
            <a:picLocks noChangeAspect="1" noChangeArrowheads="1"/>
          </p:cNvPicPr>
          <p:nvPr/>
        </p:nvPicPr>
        <p:blipFill>
          <a:blip r:embed="rId4" cstate="print">
            <a:extLst>
              <a:ext uri="{28A0092B-C50C-407E-A947-70E740481C1C}">
                <a14:useLocalDpi xmlns:a14="http://schemas.microsoft.com/office/drawing/2010/main" val="0"/>
              </a:ext>
            </a:extLst>
          </a:blip>
          <a:srcRect l="52400" t="54993" r="829" b="2"/>
          <a:stretch>
            <a:fillRect/>
          </a:stretch>
        </p:blipFill>
        <p:spPr bwMode="auto">
          <a:xfrm>
            <a:off x="5292725" y="4327525"/>
            <a:ext cx="3671888" cy="24145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08625" y="6372225"/>
            <a:ext cx="1871663" cy="369888"/>
          </a:xfrm>
          <a:prstGeom prst="rect">
            <a:avLst/>
          </a:prstGeom>
          <a:solidFill>
            <a:schemeClr val="bg1"/>
          </a:solidFill>
        </p:spPr>
        <p:txBody>
          <a:bodyPr>
            <a:spAutoFit/>
          </a:bodyPr>
          <a:lstStyle/>
          <a:p>
            <a:pPr>
              <a:defRPr/>
            </a:pPr>
            <a:r>
              <a:rPr lang="el-GR" b="1" dirty="0">
                <a:solidFill>
                  <a:srgbClr val="56220A"/>
                </a:solidFill>
                <a:effectLst>
                  <a:outerShdw blurRad="38100" dist="38100" dir="2700000" algn="tl">
                    <a:srgbClr val="000000">
                      <a:alpha val="43137"/>
                    </a:srgbClr>
                  </a:outerShdw>
                </a:effectLst>
                <a:latin typeface="Book Antiqua" panose="02040602050305030304" pitchFamily="18" charset="0"/>
                <a:cs typeface="Arial" charset="0"/>
              </a:rPr>
              <a:t>8-12η εβδομάδα</a:t>
            </a:r>
          </a:p>
        </p:txBody>
      </p:sp>
      <p:sp>
        <p:nvSpPr>
          <p:cNvPr id="4" name="Ορθογώνιο 3"/>
          <p:cNvSpPr/>
          <p:nvPr/>
        </p:nvSpPr>
        <p:spPr>
          <a:xfrm>
            <a:off x="5651500" y="5534025"/>
            <a:ext cx="1368425" cy="2159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schemeClr val="bg1">
                  <a:lumMod val="95000"/>
                </a:schemeClr>
              </a:solidFill>
            </a:endParaRPr>
          </a:p>
        </p:txBody>
      </p:sp>
      <p:sp>
        <p:nvSpPr>
          <p:cNvPr id="14" name="Text Box 15"/>
          <p:cNvSpPr txBox="1">
            <a:spLocks noChangeArrowheads="1"/>
          </p:cNvSpPr>
          <p:nvPr/>
        </p:nvSpPr>
        <p:spPr bwMode="auto">
          <a:xfrm rot="-4592373">
            <a:off x="5280820" y="4977606"/>
            <a:ext cx="1630362" cy="523875"/>
          </a:xfrm>
          <a:prstGeom prst="rect">
            <a:avLst/>
          </a:prstGeom>
          <a:solidFill>
            <a:srgbClr val="FFFFFF">
              <a:alpha val="54901"/>
            </a:srgbClr>
          </a:solidFill>
          <a:ln w="9525">
            <a:solidFill>
              <a:srgbClr val="C00000"/>
            </a:solidFill>
            <a:miter lim="800000"/>
            <a:headEnd/>
            <a:tailEnd/>
          </a:ln>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l-GR" altLang="el-GR" sz="1400" b="1" dirty="0" err="1">
                <a:solidFill>
                  <a:srgbClr val="000000"/>
                </a:solidFill>
                <a:latin typeface="Calibri" pitchFamily="34" charset="0"/>
              </a:rPr>
              <a:t>Χολαγγειακοί</a:t>
            </a:r>
            <a:r>
              <a:rPr lang="el-GR" altLang="el-GR" sz="1400" b="1" dirty="0">
                <a:solidFill>
                  <a:srgbClr val="000000"/>
                </a:solidFill>
                <a:latin typeface="Calibri" pitchFamily="34" charset="0"/>
              </a:rPr>
              <a:t> </a:t>
            </a:r>
          </a:p>
          <a:p>
            <a:pPr algn="ctr"/>
            <a:r>
              <a:rPr lang="el-GR" altLang="el-GR" sz="1400" b="1" dirty="0">
                <a:solidFill>
                  <a:srgbClr val="000000"/>
                </a:solidFill>
                <a:latin typeface="Calibri" pitchFamily="34" charset="0"/>
              </a:rPr>
              <a:t>δίσκοι</a:t>
            </a:r>
          </a:p>
        </p:txBody>
      </p:sp>
    </p:spTree>
    <p:extLst>
      <p:ext uri="{BB962C8B-B14F-4D97-AF65-F5344CB8AC3E}">
        <p14:creationId xmlns:p14="http://schemas.microsoft.com/office/powerpoint/2010/main" val="3994841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6"/>
          <p:cNvPicPr>
            <a:picLocks noChangeAspect="1" noChangeArrowheads="1"/>
          </p:cNvPicPr>
          <p:nvPr/>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88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941" y="111741"/>
            <a:ext cx="9072563" cy="648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8a"/>
          <p:cNvPicPr>
            <a:picLocks noChangeAspect="1" noChangeArrowheads="1"/>
          </p:cNvPicPr>
          <p:nvPr/>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755576" y="44450"/>
            <a:ext cx="6912768" cy="673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404664"/>
            <a:ext cx="8229600" cy="633413"/>
          </a:xfrm>
        </p:spPr>
        <p:txBody>
          <a:bodyPr>
            <a:normAutofit/>
          </a:bodyPr>
          <a:lstStyle/>
          <a:p>
            <a:pPr eaLnBrk="1" hangingPunct="1"/>
            <a:r>
              <a:rPr lang="el-GR" altLang="el-GR" sz="3200" b="1" dirty="0" err="1" smtClean="0">
                <a:solidFill>
                  <a:srgbClr val="C00000"/>
                </a:solidFill>
                <a:latin typeface="Calibri" panose="020F0502020204030204" pitchFamily="34" charset="0"/>
                <a:cs typeface="Calibri" panose="020F0502020204030204" pitchFamily="34" charset="0"/>
              </a:rPr>
              <a:t>Χοληστερίνωση</a:t>
            </a:r>
            <a:r>
              <a:rPr lang="el-GR" altLang="el-GR" sz="3200" b="1" dirty="0" smtClean="0">
                <a:solidFill>
                  <a:srgbClr val="C00000"/>
                </a:solidFill>
                <a:latin typeface="Calibri" panose="020F0502020204030204" pitchFamily="34" charset="0"/>
                <a:cs typeface="Calibri" panose="020F0502020204030204" pitchFamily="34" charset="0"/>
              </a:rPr>
              <a:t> χοληδόχου κύστεως</a:t>
            </a:r>
          </a:p>
        </p:txBody>
      </p:sp>
      <p:sp>
        <p:nvSpPr>
          <p:cNvPr id="26627" name="Rectangle 3"/>
          <p:cNvSpPr>
            <a:spLocks noGrp="1" noChangeArrowheads="1"/>
          </p:cNvSpPr>
          <p:nvPr>
            <p:ph idx="1"/>
          </p:nvPr>
        </p:nvSpPr>
        <p:spPr>
          <a:xfrm>
            <a:off x="323528" y="1639888"/>
            <a:ext cx="5112816" cy="4525962"/>
          </a:xfrm>
          <a:ln w="38100">
            <a:noFill/>
            <a:miter lim="800000"/>
            <a:headEnd/>
            <a:tailEnd/>
          </a:ln>
        </p:spPr>
        <p:txBody>
          <a:bodyPr>
            <a:normAutofit/>
          </a:bodyPr>
          <a:lstStyle/>
          <a:p>
            <a:pPr eaLnBrk="1" hangingPunct="1">
              <a:lnSpc>
                <a:spcPct val="150000"/>
              </a:lnSpc>
            </a:pPr>
            <a:r>
              <a:rPr lang="el-GR" altLang="el-GR" sz="2200" dirty="0">
                <a:latin typeface="Calibri" panose="020F0502020204030204" pitchFamily="34" charset="0"/>
                <a:cs typeface="Calibri" panose="020F0502020204030204" pitchFamily="34" charset="0"/>
              </a:rPr>
              <a:t>Σ</a:t>
            </a:r>
            <a:r>
              <a:rPr lang="el-GR" altLang="el-GR" sz="2200" dirty="0" smtClean="0">
                <a:latin typeface="Calibri" panose="020F0502020204030204" pitchFamily="34" charset="0"/>
                <a:cs typeface="Calibri" panose="020F0502020204030204" pitchFamily="34" charset="0"/>
              </a:rPr>
              <a:t>υχνά συνυπάρχει με χολολιθίαση </a:t>
            </a:r>
          </a:p>
          <a:p>
            <a:pPr>
              <a:lnSpc>
                <a:spcPct val="150000"/>
              </a:lnSpc>
            </a:pPr>
            <a:r>
              <a:rPr lang="el-GR" altLang="el-GR" sz="2200" b="1" dirty="0" smtClean="0">
                <a:latin typeface="Calibri" panose="020F0502020204030204" pitchFamily="34" charset="0"/>
                <a:cs typeface="Calibri" panose="020F0502020204030204" pitchFamily="34" charset="0"/>
              </a:rPr>
              <a:t>Μακροσκοπικά:</a:t>
            </a:r>
            <a:r>
              <a:rPr lang="el-GR" altLang="el-GR" sz="2200" dirty="0" smtClean="0">
                <a:latin typeface="Calibri" panose="020F0502020204030204" pitchFamily="34" charset="0"/>
                <a:cs typeface="Calibri" panose="020F0502020204030204" pitchFamily="34" charset="0"/>
              </a:rPr>
              <a:t> </a:t>
            </a:r>
            <a:r>
              <a:rPr lang="el-GR" altLang="el-GR" sz="2200" b="1" dirty="0" smtClean="0">
                <a:latin typeface="Calibri" panose="020F0502020204030204" pitchFamily="34" charset="0"/>
                <a:cs typeface="Calibri" panose="020F0502020204030204" pitchFamily="34" charset="0"/>
              </a:rPr>
              <a:t>κίτρινες</a:t>
            </a:r>
            <a:r>
              <a:rPr lang="el-GR" altLang="el-GR" sz="2200" dirty="0" smtClean="0">
                <a:latin typeface="Calibri" panose="020F0502020204030204" pitchFamily="34" charset="0"/>
                <a:cs typeface="Calibri" panose="020F0502020204030204" pitchFamily="34" charset="0"/>
              </a:rPr>
              <a:t> </a:t>
            </a:r>
            <a:r>
              <a:rPr lang="el-GR" altLang="el-GR" sz="2200" b="1" dirty="0" smtClean="0">
                <a:latin typeface="Calibri" panose="020F0502020204030204" pitchFamily="34" charset="0"/>
                <a:cs typeface="Calibri" panose="020F0502020204030204" pitchFamily="34" charset="0"/>
              </a:rPr>
              <a:t>γραμμώσεις</a:t>
            </a:r>
            <a:r>
              <a:rPr lang="el-GR" altLang="el-GR" sz="2200" dirty="0" smtClean="0">
                <a:latin typeface="Calibri" panose="020F0502020204030204" pitchFamily="34" charset="0"/>
                <a:cs typeface="Calibri" panose="020F0502020204030204" pitchFamily="34" charset="0"/>
              </a:rPr>
              <a:t> στο βλεννογόνο </a:t>
            </a:r>
          </a:p>
          <a:p>
            <a:pPr>
              <a:lnSpc>
                <a:spcPct val="150000"/>
              </a:lnSpc>
            </a:pPr>
            <a:r>
              <a:rPr lang="el-GR" altLang="el-GR" sz="2200" b="1" dirty="0" smtClean="0">
                <a:latin typeface="Calibri" panose="020F0502020204030204" pitchFamily="34" charset="0"/>
                <a:cs typeface="Calibri" panose="020F0502020204030204" pitchFamily="34" charset="0"/>
              </a:rPr>
              <a:t>Μικροσκοπικά:</a:t>
            </a:r>
            <a:r>
              <a:rPr lang="en-US" altLang="el-GR" sz="2200" b="1" dirty="0" smtClean="0">
                <a:latin typeface="Calibri" panose="020F0502020204030204" pitchFamily="34" charset="0"/>
                <a:cs typeface="Calibri" panose="020F0502020204030204" pitchFamily="34" charset="0"/>
              </a:rPr>
              <a:t> </a:t>
            </a:r>
            <a:r>
              <a:rPr lang="el-GR" altLang="el-GR" sz="2200" dirty="0" smtClean="0">
                <a:latin typeface="Calibri" panose="020F0502020204030204" pitchFamily="34" charset="0"/>
                <a:cs typeface="Calibri" panose="020F0502020204030204" pitchFamily="34" charset="0"/>
              </a:rPr>
              <a:t>άθροιση αφρωδών (</a:t>
            </a:r>
            <a:r>
              <a:rPr lang="el-GR" altLang="el-GR" sz="2200" b="1" dirty="0" err="1" smtClean="0">
                <a:latin typeface="Calibri" panose="020F0502020204030204" pitchFamily="34" charset="0"/>
                <a:cs typeface="Calibri" panose="020F0502020204030204" pitchFamily="34" charset="0"/>
              </a:rPr>
              <a:t>λιποειδοφόρων</a:t>
            </a:r>
            <a:r>
              <a:rPr lang="el-GR" altLang="el-GR" sz="2200" b="1" dirty="0" smtClean="0">
                <a:latin typeface="Calibri" panose="020F0502020204030204" pitchFamily="34" charset="0"/>
                <a:cs typeface="Calibri" panose="020F0502020204030204" pitchFamily="34" charset="0"/>
              </a:rPr>
              <a:t>) </a:t>
            </a:r>
            <a:r>
              <a:rPr lang="el-GR" altLang="el-GR" sz="2200" b="1" dirty="0" err="1" smtClean="0">
                <a:latin typeface="Calibri" panose="020F0502020204030204" pitchFamily="34" charset="0"/>
                <a:cs typeface="Calibri" panose="020F0502020204030204" pitchFamily="34" charset="0"/>
              </a:rPr>
              <a:t>μακροφάγων</a:t>
            </a:r>
            <a:r>
              <a:rPr lang="el-GR" altLang="el-GR" sz="2200" dirty="0" smtClean="0">
                <a:latin typeface="Calibri" panose="020F0502020204030204" pitchFamily="34" charset="0"/>
                <a:cs typeface="Calibri" panose="020F0502020204030204" pitchFamily="34" charset="0"/>
              </a:rPr>
              <a:t> στο βλεννογόνο  </a:t>
            </a:r>
            <a:endParaRPr lang="el-GR" altLang="el-GR" sz="2200" dirty="0" smtClean="0">
              <a:latin typeface="Calibri" panose="020F0502020204030204" pitchFamily="34" charset="0"/>
              <a:cs typeface="Calibri" panose="020F0502020204030204" pitchFamily="34" charset="0"/>
            </a:endParaRPr>
          </a:p>
          <a:p>
            <a:pPr>
              <a:lnSpc>
                <a:spcPct val="150000"/>
              </a:lnSpc>
            </a:pPr>
            <a:r>
              <a:rPr lang="el-GR" altLang="el-GR" sz="2200" dirty="0" smtClean="0">
                <a:latin typeface="Calibri" panose="020F0502020204030204" pitchFamily="34" charset="0"/>
                <a:cs typeface="Calibri" panose="020F0502020204030204" pitchFamily="34" charset="0"/>
              </a:rPr>
              <a:t>Απουσία κλινικής σημασίας</a:t>
            </a:r>
            <a:endParaRPr lang="el-GR" altLang="el-GR" sz="2200" dirty="0" smtClean="0">
              <a:latin typeface="Calibri" panose="020F0502020204030204" pitchFamily="34" charset="0"/>
              <a:cs typeface="Calibri" panose="020F0502020204030204" pitchFamily="34" charset="0"/>
            </a:endParaRPr>
          </a:p>
        </p:txBody>
      </p:sp>
      <p:pic>
        <p:nvPicPr>
          <p:cNvPr id="26628" name="Picture 4" descr="33"/>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colorTemperature colorTemp="59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076682" y="4293096"/>
            <a:ext cx="3490982"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32"/>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64088" y="1404228"/>
            <a:ext cx="3527946" cy="2672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7680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solidFill>
                  <a:srgbClr val="C00000"/>
                </a:solidFill>
              </a:rPr>
              <a:t>Χολοκυστίτιδα</a:t>
            </a:r>
            <a:endParaRPr lang="el-GR" b="1" dirty="0">
              <a:solidFill>
                <a:srgbClr val="C00000"/>
              </a:solidFill>
            </a:endParaRPr>
          </a:p>
        </p:txBody>
      </p:sp>
      <p:sp>
        <p:nvSpPr>
          <p:cNvPr id="3" name="Θέση περιεχομένου 2"/>
          <p:cNvSpPr>
            <a:spLocks noGrp="1"/>
          </p:cNvSpPr>
          <p:nvPr>
            <p:ph idx="1"/>
          </p:nvPr>
        </p:nvSpPr>
        <p:spPr/>
        <p:txBody>
          <a:bodyPr/>
          <a:lstStyle/>
          <a:p>
            <a:pPr>
              <a:lnSpc>
                <a:spcPct val="200000"/>
              </a:lnSpc>
            </a:pPr>
            <a:r>
              <a:rPr lang="el-GR" b="1" dirty="0" smtClean="0"/>
              <a:t>Οξεία χολοκυστίτιδα</a:t>
            </a:r>
          </a:p>
          <a:p>
            <a:pPr>
              <a:lnSpc>
                <a:spcPct val="200000"/>
              </a:lnSpc>
            </a:pPr>
            <a:r>
              <a:rPr lang="el-GR" b="1" dirty="0" smtClean="0"/>
              <a:t>Χρόνια χολοκυστίτιδα  </a:t>
            </a:r>
            <a:endParaRPr lang="el-GR" b="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b="1" dirty="0" smtClean="0">
                <a:solidFill>
                  <a:srgbClr val="C00000"/>
                </a:solidFill>
              </a:rPr>
              <a:t>Οξεία χολοκυστίτιδα</a:t>
            </a:r>
            <a:endParaRPr lang="el-GR" b="1" dirty="0">
              <a:solidFill>
                <a:srgbClr val="C00000"/>
              </a:solidFill>
            </a:endParaRPr>
          </a:p>
        </p:txBody>
      </p:sp>
      <p:sp>
        <p:nvSpPr>
          <p:cNvPr id="6" name="Ορθογώνιο 5"/>
          <p:cNvSpPr/>
          <p:nvPr/>
        </p:nvSpPr>
        <p:spPr>
          <a:xfrm>
            <a:off x="539552" y="1866304"/>
            <a:ext cx="8136904" cy="2677656"/>
          </a:xfrm>
          <a:prstGeom prst="rect">
            <a:avLst/>
          </a:prstGeom>
        </p:spPr>
        <p:txBody>
          <a:bodyPr wrap="square">
            <a:spAutoFit/>
          </a:bodyPr>
          <a:lstStyle/>
          <a:p>
            <a:pPr marL="342900" lvl="0" indent="-342900" fontAlgn="auto">
              <a:spcBef>
                <a:spcPts val="0"/>
              </a:spcBef>
              <a:spcAft>
                <a:spcPts val="0"/>
              </a:spcAft>
              <a:buFont typeface="Arial" panose="020B0604020202020204" pitchFamily="34" charset="0"/>
              <a:buChar char="•"/>
            </a:pPr>
            <a:r>
              <a:rPr lang="el-GR" sz="2400" dirty="0" smtClean="0">
                <a:solidFill>
                  <a:srgbClr val="000000"/>
                </a:solidFill>
                <a:latin typeface="Calibri"/>
              </a:rPr>
              <a:t>Αρχικό συμβάν: κάκωση </a:t>
            </a:r>
            <a:r>
              <a:rPr lang="el-GR" sz="2400" dirty="0">
                <a:solidFill>
                  <a:srgbClr val="000000"/>
                </a:solidFill>
                <a:latin typeface="Calibri"/>
              </a:rPr>
              <a:t>του βλεννογόνου της χοληδόχου κύστης λόγω </a:t>
            </a:r>
            <a:r>
              <a:rPr lang="el-GR" sz="2400" dirty="0" err="1" smtClean="0">
                <a:solidFill>
                  <a:srgbClr val="000000"/>
                </a:solidFill>
                <a:latin typeface="Calibri"/>
              </a:rPr>
              <a:t>χολολίθων</a:t>
            </a:r>
            <a:endParaRPr lang="el-GR" sz="2400" dirty="0" smtClean="0">
              <a:solidFill>
                <a:srgbClr val="000000"/>
              </a:solidFill>
              <a:latin typeface="Calibri"/>
            </a:endParaRPr>
          </a:p>
          <a:p>
            <a:pPr marL="342900" lvl="0" indent="-342900" fontAlgn="auto">
              <a:spcBef>
                <a:spcPts val="0"/>
              </a:spcBef>
              <a:spcAft>
                <a:spcPts val="0"/>
              </a:spcAft>
              <a:buFont typeface="Arial" panose="020B0604020202020204" pitchFamily="34" charset="0"/>
              <a:buChar char="•"/>
            </a:pPr>
            <a:endParaRPr lang="el-GR" sz="2400" dirty="0" smtClean="0">
              <a:solidFill>
                <a:srgbClr val="000000"/>
              </a:solidFill>
              <a:latin typeface="Calibri"/>
            </a:endParaRPr>
          </a:p>
          <a:p>
            <a:pPr marL="342900" lvl="0" indent="-342900" fontAlgn="auto">
              <a:spcBef>
                <a:spcPts val="0"/>
              </a:spcBef>
              <a:spcAft>
                <a:spcPts val="0"/>
              </a:spcAft>
              <a:buFont typeface="Arial" panose="020B0604020202020204" pitchFamily="34" charset="0"/>
              <a:buChar char="•"/>
            </a:pPr>
            <a:r>
              <a:rPr lang="el-GR" sz="2400" dirty="0" smtClean="0">
                <a:solidFill>
                  <a:srgbClr val="000000"/>
                </a:solidFill>
                <a:latin typeface="Calibri"/>
              </a:rPr>
              <a:t>Συχνά συνυπάρχει απόφραξη </a:t>
            </a:r>
            <a:r>
              <a:rPr lang="el-GR" sz="2400" dirty="0">
                <a:solidFill>
                  <a:srgbClr val="000000"/>
                </a:solidFill>
                <a:latin typeface="Calibri"/>
              </a:rPr>
              <a:t>του κυστικού </a:t>
            </a:r>
            <a:r>
              <a:rPr lang="el-GR" sz="2400" dirty="0" smtClean="0">
                <a:solidFill>
                  <a:srgbClr val="000000"/>
                </a:solidFill>
                <a:latin typeface="Calibri"/>
              </a:rPr>
              <a:t>πόρου</a:t>
            </a:r>
          </a:p>
          <a:p>
            <a:pPr marL="342900" lvl="0" indent="-342900" fontAlgn="auto">
              <a:spcBef>
                <a:spcPts val="0"/>
              </a:spcBef>
              <a:spcAft>
                <a:spcPts val="0"/>
              </a:spcAft>
              <a:buFont typeface="Arial" panose="020B0604020202020204" pitchFamily="34" charset="0"/>
              <a:buChar char="•"/>
            </a:pPr>
            <a:endParaRPr lang="el-GR" sz="2400" dirty="0" smtClean="0">
              <a:solidFill>
                <a:srgbClr val="000000"/>
              </a:solidFill>
              <a:latin typeface="Calibri"/>
            </a:endParaRPr>
          </a:p>
          <a:p>
            <a:pPr marL="342900" lvl="0" indent="-342900" fontAlgn="auto">
              <a:spcBef>
                <a:spcPts val="0"/>
              </a:spcBef>
              <a:spcAft>
                <a:spcPts val="0"/>
              </a:spcAft>
              <a:buFont typeface="Arial" panose="020B0604020202020204" pitchFamily="34" charset="0"/>
              <a:buChar char="•"/>
            </a:pPr>
            <a:r>
              <a:rPr lang="en-US" sz="2400" dirty="0" smtClean="0">
                <a:solidFill>
                  <a:srgbClr val="000000"/>
                </a:solidFill>
                <a:latin typeface="Calibri"/>
              </a:rPr>
              <a:t>E</a:t>
            </a:r>
            <a:r>
              <a:rPr lang="el-GR" sz="2400" dirty="0" err="1" smtClean="0">
                <a:solidFill>
                  <a:srgbClr val="000000"/>
                </a:solidFill>
                <a:latin typeface="Calibri"/>
              </a:rPr>
              <a:t>πιπρόσθετη</a:t>
            </a:r>
            <a:r>
              <a:rPr lang="el-GR" sz="2400" dirty="0" smtClean="0">
                <a:solidFill>
                  <a:srgbClr val="000000"/>
                </a:solidFill>
                <a:latin typeface="Calibri"/>
              </a:rPr>
              <a:t> </a:t>
            </a:r>
            <a:r>
              <a:rPr lang="el-GR" sz="2400" dirty="0">
                <a:solidFill>
                  <a:srgbClr val="000000"/>
                </a:solidFill>
                <a:latin typeface="Calibri"/>
              </a:rPr>
              <a:t>λοίμωξη από σαπροφυτικά βακτηρίδια του </a:t>
            </a:r>
            <a:r>
              <a:rPr lang="el-GR" sz="2400" dirty="0" smtClean="0">
                <a:solidFill>
                  <a:srgbClr val="000000"/>
                </a:solidFill>
                <a:latin typeface="Calibri"/>
              </a:rPr>
              <a:t>εντέρου          επιδείνωση οξείας φλεγμονώδους απάντησης </a:t>
            </a:r>
            <a:endParaRPr lang="el-GR" sz="2400" dirty="0">
              <a:solidFill>
                <a:prstClr val="black"/>
              </a:solidFill>
              <a:latin typeface="Calibri"/>
            </a:endParaRPr>
          </a:p>
        </p:txBody>
      </p:sp>
      <p:sp>
        <p:nvSpPr>
          <p:cNvPr id="7" name="Δεξιό βέλος 6"/>
          <p:cNvSpPr/>
          <p:nvPr/>
        </p:nvSpPr>
        <p:spPr>
          <a:xfrm>
            <a:off x="2051720" y="4207991"/>
            <a:ext cx="432048"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7625352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3148371"/>
            <a:ext cx="2371725"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476250"/>
            <a:ext cx="223202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a:xfrm>
            <a:off x="457200" y="116632"/>
            <a:ext cx="6131024" cy="1143000"/>
          </a:xfrm>
        </p:spPr>
        <p:txBody>
          <a:bodyPr>
            <a:normAutofit fontScale="90000"/>
          </a:bodyPr>
          <a:lstStyle/>
          <a:p>
            <a:r>
              <a:rPr lang="el-GR" sz="3600" b="1" dirty="0" smtClean="0">
                <a:solidFill>
                  <a:srgbClr val="C00000"/>
                </a:solidFill>
              </a:rPr>
              <a:t>Ιστολογική εικόνα οξείας χολοκυστίτιδας</a:t>
            </a:r>
            <a:endParaRPr lang="el-GR" sz="3600" b="1" dirty="0">
              <a:solidFill>
                <a:srgbClr val="C00000"/>
              </a:solidFill>
            </a:endParaRPr>
          </a:p>
        </p:txBody>
      </p:sp>
      <p:sp>
        <p:nvSpPr>
          <p:cNvPr id="3" name="Θέση περιεχομένου 2"/>
          <p:cNvSpPr>
            <a:spLocks noGrp="1"/>
          </p:cNvSpPr>
          <p:nvPr>
            <p:ph idx="1"/>
          </p:nvPr>
        </p:nvSpPr>
        <p:spPr>
          <a:xfrm>
            <a:off x="601216" y="1340768"/>
            <a:ext cx="5842992" cy="4525963"/>
          </a:xfrm>
        </p:spPr>
        <p:txBody>
          <a:bodyPr>
            <a:normAutofit/>
          </a:bodyPr>
          <a:lstStyle/>
          <a:p>
            <a:pPr marL="0" indent="0">
              <a:buNone/>
            </a:pPr>
            <a:r>
              <a:rPr lang="el-GR" sz="2200" b="1" dirty="0" smtClean="0"/>
              <a:t>Μακροσκοπικά</a:t>
            </a:r>
          </a:p>
          <a:p>
            <a:r>
              <a:rPr lang="el-GR" sz="2200" dirty="0" smtClean="0"/>
              <a:t> τοίχωμα υπεραιμικό, έντονα οιδηματώδες ή αιμορραγικό</a:t>
            </a:r>
          </a:p>
          <a:p>
            <a:r>
              <a:rPr lang="el-GR" sz="2200" dirty="0"/>
              <a:t>λ</a:t>
            </a:r>
            <a:r>
              <a:rPr lang="el-GR" sz="2200" dirty="0" smtClean="0"/>
              <a:t>ίθοι στη κοιλότητα, ενσφηνωμένος λίθος στον κυστικό πόρο</a:t>
            </a:r>
          </a:p>
          <a:p>
            <a:endParaRPr lang="el-GR" sz="1000" dirty="0" smtClean="0"/>
          </a:p>
          <a:p>
            <a:pPr marL="0" indent="0">
              <a:buNone/>
            </a:pPr>
            <a:r>
              <a:rPr lang="el-GR" sz="2200" b="1" dirty="0" smtClean="0"/>
              <a:t>Μικροσκοπικά</a:t>
            </a:r>
          </a:p>
          <a:p>
            <a:r>
              <a:rPr lang="el-GR" sz="2200" dirty="0" smtClean="0"/>
              <a:t>εξέλκωση βλεννογόνου</a:t>
            </a:r>
          </a:p>
          <a:p>
            <a:r>
              <a:rPr lang="el-GR" sz="2200" dirty="0" smtClean="0"/>
              <a:t>αγγειακή συμφόρηση, οίδημα</a:t>
            </a:r>
          </a:p>
          <a:p>
            <a:r>
              <a:rPr lang="el-GR" sz="2200" dirty="0" smtClean="0"/>
              <a:t>εξίδρωμα, </a:t>
            </a:r>
            <a:r>
              <a:rPr lang="el-GR" sz="2200" dirty="0" err="1" smtClean="0"/>
              <a:t>πολυμορφοπυρηνική</a:t>
            </a:r>
            <a:r>
              <a:rPr lang="el-GR" sz="2200" dirty="0" smtClean="0"/>
              <a:t> διήθηση τοιχώματος </a:t>
            </a:r>
            <a:endParaRPr lang="el-GR" sz="2200" dirty="0"/>
          </a:p>
        </p:txBody>
      </p:sp>
      <p:sp>
        <p:nvSpPr>
          <p:cNvPr id="4" name="TextBox 3"/>
          <p:cNvSpPr txBox="1"/>
          <p:nvPr/>
        </p:nvSpPr>
        <p:spPr>
          <a:xfrm>
            <a:off x="179510" y="5589240"/>
            <a:ext cx="6270777" cy="1107996"/>
          </a:xfrm>
          <a:prstGeom prst="rect">
            <a:avLst/>
          </a:prstGeom>
          <a:solidFill>
            <a:schemeClr val="accent6">
              <a:lumMod val="20000"/>
              <a:lumOff val="80000"/>
            </a:schemeClr>
          </a:solidFill>
        </p:spPr>
        <p:txBody>
          <a:bodyPr wrap="square" rtlCol="0">
            <a:spAutoFit/>
          </a:bodyPr>
          <a:lstStyle/>
          <a:p>
            <a:r>
              <a:rPr lang="el-GR" sz="2200" b="1" dirty="0" smtClean="0">
                <a:latin typeface="Calibri" panose="020F0502020204030204" pitchFamily="34" charset="0"/>
                <a:cs typeface="Calibri" panose="020F0502020204030204" pitchFamily="34" charset="0"/>
              </a:rPr>
              <a:t>Εμπύημα</a:t>
            </a:r>
            <a:r>
              <a:rPr lang="el-GR" sz="2200" dirty="0" smtClean="0">
                <a:latin typeface="Calibri" panose="020F0502020204030204" pitchFamily="34" charset="0"/>
                <a:cs typeface="Calibri" panose="020F0502020204030204" pitchFamily="34" charset="0"/>
              </a:rPr>
              <a:t>: </a:t>
            </a:r>
            <a:r>
              <a:rPr lang="el-GR" sz="2200" dirty="0" err="1" smtClean="0">
                <a:latin typeface="Calibri" panose="020F0502020204030204" pitchFamily="34" charset="0"/>
                <a:cs typeface="Calibri" panose="020F0502020204030204" pitchFamily="34" charset="0"/>
              </a:rPr>
              <a:t>διατεταμένη</a:t>
            </a:r>
            <a:r>
              <a:rPr lang="el-GR" sz="2200" dirty="0" smtClean="0">
                <a:latin typeface="Calibri" panose="020F0502020204030204" pitchFamily="34" charset="0"/>
                <a:cs typeface="Calibri" panose="020F0502020204030204" pitchFamily="34" charset="0"/>
              </a:rPr>
              <a:t> ΧΚ πλήρης </a:t>
            </a:r>
            <a:r>
              <a:rPr lang="el-GR" sz="2200" b="1" dirty="0" smtClean="0">
                <a:latin typeface="Calibri" panose="020F0502020204030204" pitchFamily="34" charset="0"/>
                <a:cs typeface="Calibri" panose="020F0502020204030204" pitchFamily="34" charset="0"/>
              </a:rPr>
              <a:t>πυώδους</a:t>
            </a:r>
            <a:r>
              <a:rPr lang="el-GR" sz="2200" dirty="0" smtClean="0">
                <a:latin typeface="Calibri" panose="020F0502020204030204" pitchFamily="34" charset="0"/>
                <a:cs typeface="Calibri" panose="020F0502020204030204" pitchFamily="34" charset="0"/>
              </a:rPr>
              <a:t> </a:t>
            </a:r>
            <a:r>
              <a:rPr lang="el-GR" sz="2200" dirty="0" smtClean="0">
                <a:latin typeface="Calibri" panose="020F0502020204030204" pitchFamily="34" charset="0"/>
                <a:cs typeface="Calibri" panose="020F0502020204030204" pitchFamily="34" charset="0"/>
              </a:rPr>
              <a:t>υλικού</a:t>
            </a:r>
          </a:p>
          <a:p>
            <a:r>
              <a:rPr lang="el-GR" sz="2200" dirty="0" err="1" smtClean="0">
                <a:latin typeface="Calibri" panose="020F0502020204030204" pitchFamily="34" charset="0"/>
                <a:cs typeface="Calibri" panose="020F0502020204030204" pitchFamily="34" charset="0"/>
              </a:rPr>
              <a:t>δ.δ</a:t>
            </a:r>
            <a:r>
              <a:rPr lang="el-GR" sz="2200" dirty="0" smtClean="0">
                <a:latin typeface="Calibri" panose="020F0502020204030204" pitchFamily="34" charset="0"/>
                <a:cs typeface="Calibri" panose="020F0502020204030204" pitchFamily="34" charset="0"/>
              </a:rPr>
              <a:t>. από </a:t>
            </a:r>
            <a:r>
              <a:rPr lang="el-GR" sz="2200" dirty="0" err="1" smtClean="0">
                <a:latin typeface="Calibri" panose="020F0502020204030204" pitchFamily="34" charset="0"/>
                <a:cs typeface="Calibri" panose="020F0502020204030204" pitchFamily="34" charset="0"/>
              </a:rPr>
              <a:t>βλεννοκήλη</a:t>
            </a:r>
            <a:r>
              <a:rPr lang="el-GR" sz="2200" dirty="0" smtClean="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συσσώρευση </a:t>
            </a:r>
            <a:r>
              <a:rPr lang="el-GR" sz="2200" b="1" dirty="0">
                <a:latin typeface="Calibri" panose="020F0502020204030204" pitchFamily="34" charset="0"/>
                <a:cs typeface="Calibri" panose="020F0502020204030204" pitchFamily="34" charset="0"/>
              </a:rPr>
              <a:t>στείρας</a:t>
            </a:r>
            <a:r>
              <a:rPr lang="el-GR" sz="2200" dirty="0">
                <a:latin typeface="Calibri" panose="020F0502020204030204" pitchFamily="34" charset="0"/>
                <a:cs typeface="Calibri" panose="020F0502020204030204" pitchFamily="34" charset="0"/>
              </a:rPr>
              <a:t> </a:t>
            </a:r>
            <a:r>
              <a:rPr lang="el-GR" sz="2200" dirty="0" err="1" smtClean="0">
                <a:latin typeface="Calibri" panose="020F0502020204030204" pitchFamily="34" charset="0"/>
                <a:cs typeface="Calibri" panose="020F0502020204030204" pitchFamily="34" charset="0"/>
              </a:rPr>
              <a:t>βλέννης</a:t>
            </a:r>
            <a:r>
              <a:rPr lang="el-GR" sz="2200" dirty="0" smtClean="0">
                <a:latin typeface="Calibri" panose="020F0502020204030204" pitchFamily="34" charset="0"/>
                <a:cs typeface="Calibri" panose="020F0502020204030204" pitchFamily="34" charset="0"/>
              </a:rPr>
              <a:t> που </a:t>
            </a:r>
            <a:r>
              <a:rPr lang="el-GR" sz="2200" dirty="0" err="1">
                <a:latin typeface="Calibri" panose="020F0502020204030204" pitchFamily="34" charset="0"/>
                <a:cs typeface="Calibri" panose="020F0502020204030204" pitchFamily="34" charset="0"/>
              </a:rPr>
              <a:t>διατείνει</a:t>
            </a:r>
            <a:r>
              <a:rPr lang="el-GR" sz="2200" dirty="0">
                <a:latin typeface="Calibri" panose="020F0502020204030204" pitchFamily="34" charset="0"/>
                <a:cs typeface="Calibri" panose="020F0502020204030204" pitchFamily="34" charset="0"/>
              </a:rPr>
              <a:t> τη χοληδόχο </a:t>
            </a:r>
            <a:r>
              <a:rPr lang="el-GR" sz="2200" dirty="0" smtClean="0">
                <a:latin typeface="Calibri" panose="020F0502020204030204" pitchFamily="34" charset="0"/>
                <a:cs typeface="Calibri" panose="020F0502020204030204" pitchFamily="34" charset="0"/>
              </a:rPr>
              <a:t>κύστη</a:t>
            </a:r>
            <a:endParaRPr lang="el-GR" sz="22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22"/>
          <p:cNvPicPr>
            <a:picLocks noChangeAspect="1" noChangeArrowheads="1"/>
          </p:cNvPicPr>
          <p:nvPr/>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323850" y="692150"/>
            <a:ext cx="8424863"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title"/>
          </p:nvPr>
        </p:nvSpPr>
        <p:spPr>
          <a:xfrm>
            <a:off x="374650" y="476672"/>
            <a:ext cx="8229600" cy="1143000"/>
          </a:xfrm>
        </p:spPr>
        <p:txBody>
          <a:bodyPr>
            <a:normAutofit/>
          </a:bodyPr>
          <a:lstStyle/>
          <a:p>
            <a:pPr eaLnBrk="1" hangingPunct="1"/>
            <a:r>
              <a:rPr lang="el-GR" altLang="el-GR" sz="3600" b="1" dirty="0" smtClean="0">
                <a:solidFill>
                  <a:srgbClr val="C00000"/>
                </a:solidFill>
                <a:latin typeface="Calibri" panose="020F0502020204030204" pitchFamily="34" charset="0"/>
                <a:cs typeface="Calibri" panose="020F0502020204030204" pitchFamily="34" charset="0"/>
              </a:rPr>
              <a:t>Χρόνια χολοκυστίτιδα</a:t>
            </a:r>
          </a:p>
        </p:txBody>
      </p:sp>
      <p:sp>
        <p:nvSpPr>
          <p:cNvPr id="23555" name="Rectangle 4"/>
          <p:cNvSpPr>
            <a:spLocks noGrp="1" noChangeArrowheads="1"/>
          </p:cNvSpPr>
          <p:nvPr>
            <p:ph idx="1"/>
          </p:nvPr>
        </p:nvSpPr>
        <p:spPr>
          <a:xfrm>
            <a:off x="457200" y="1700808"/>
            <a:ext cx="8218488" cy="2448272"/>
          </a:xfrm>
          <a:ln w="38100">
            <a:noFill/>
            <a:miter lim="800000"/>
            <a:headEnd/>
            <a:tailEnd/>
          </a:ln>
        </p:spPr>
        <p:txBody>
          <a:bodyPr>
            <a:normAutofit/>
          </a:bodyPr>
          <a:lstStyle/>
          <a:p>
            <a:pPr eaLnBrk="1" hangingPunct="1">
              <a:lnSpc>
                <a:spcPct val="115000"/>
              </a:lnSpc>
            </a:pPr>
            <a:r>
              <a:rPr lang="el-GR" altLang="el-GR" sz="2200" dirty="0" smtClean="0">
                <a:latin typeface="Calibri" panose="020F0502020204030204" pitchFamily="34" charset="0"/>
                <a:cs typeface="Calibri" panose="020F0502020204030204" pitchFamily="34" charset="0"/>
              </a:rPr>
              <a:t>Αποτέλεσμα της μακροχρόνιας παραμονής χολόλιθων στη χοληδόχο κύστη </a:t>
            </a:r>
          </a:p>
          <a:p>
            <a:pPr eaLnBrk="1" hangingPunct="1">
              <a:lnSpc>
                <a:spcPct val="115000"/>
              </a:lnSpc>
            </a:pPr>
            <a:r>
              <a:rPr lang="el-GR" altLang="el-GR" sz="2200" dirty="0" smtClean="0">
                <a:latin typeface="Calibri" panose="020F0502020204030204" pitchFamily="34" charset="0"/>
                <a:cs typeface="Calibri" panose="020F0502020204030204" pitchFamily="34" charset="0"/>
              </a:rPr>
              <a:t>Μπορεί να παρατηρηθεί μετά επανειλημμένων προσβολών οξείας </a:t>
            </a:r>
            <a:r>
              <a:rPr lang="el-GR" altLang="el-GR" sz="2200" dirty="0" err="1" smtClean="0">
                <a:latin typeface="Calibri" panose="020F0502020204030204" pitchFamily="34" charset="0"/>
                <a:cs typeface="Calibri" panose="020F0502020204030204" pitchFamily="34" charset="0"/>
              </a:rPr>
              <a:t>χολοκυστίτιδος</a:t>
            </a:r>
            <a:r>
              <a:rPr lang="el-GR" altLang="el-GR" sz="2200" dirty="0" smtClean="0">
                <a:latin typeface="Calibri" panose="020F0502020204030204" pitchFamily="34" charset="0"/>
                <a:cs typeface="Calibri" panose="020F0502020204030204" pitchFamily="34" charset="0"/>
              </a:rPr>
              <a:t> </a:t>
            </a:r>
          </a:p>
          <a:p>
            <a:pPr>
              <a:lnSpc>
                <a:spcPct val="115000"/>
              </a:lnSpc>
            </a:pPr>
            <a:r>
              <a:rPr lang="el-GR" altLang="el-GR" sz="2200" dirty="0" smtClean="0">
                <a:latin typeface="Calibri" panose="020F0502020204030204" pitchFamily="34" charset="0"/>
                <a:cs typeface="Calibri" panose="020F0502020204030204" pitchFamily="34" charset="0"/>
              </a:rPr>
              <a:t>Συχνά </a:t>
            </a:r>
            <a:r>
              <a:rPr lang="el-GR" altLang="el-GR" sz="2200" dirty="0" err="1" smtClean="0">
                <a:latin typeface="Calibri" panose="020F0502020204030204" pitchFamily="34" charset="0"/>
                <a:cs typeface="Calibri" panose="020F0502020204030204" pitchFamily="34" charset="0"/>
              </a:rPr>
              <a:t>υποκλινική</a:t>
            </a:r>
            <a:r>
              <a:rPr lang="el-GR" altLang="el-GR" sz="2200" dirty="0" smtClean="0">
                <a:latin typeface="Calibri" panose="020F0502020204030204" pitchFamily="34" charset="0"/>
                <a:cs typeface="Calibri" panose="020F0502020204030204" pitchFamily="34" charset="0"/>
              </a:rPr>
              <a:t> εικόνα</a:t>
            </a:r>
          </a:p>
          <a:p>
            <a:pPr>
              <a:lnSpc>
                <a:spcPct val="115000"/>
              </a:lnSpc>
            </a:pPr>
            <a:endParaRPr lang="el-GR" altLang="el-GR" sz="2200" dirty="0" smtClean="0">
              <a:latin typeface="Calibri" panose="020F0502020204030204" pitchFamily="34" charset="0"/>
              <a:cs typeface="Calibri" panose="020F0502020204030204" pitchFamily="34" charset="0"/>
            </a:endParaRPr>
          </a:p>
        </p:txBody>
      </p:sp>
      <p:sp>
        <p:nvSpPr>
          <p:cNvPr id="2" name="TextBox 1"/>
          <p:cNvSpPr txBox="1"/>
          <p:nvPr/>
        </p:nvSpPr>
        <p:spPr>
          <a:xfrm>
            <a:off x="1331640" y="4149080"/>
            <a:ext cx="6696744" cy="1260345"/>
          </a:xfrm>
          <a:prstGeom prst="rect">
            <a:avLst/>
          </a:prstGeom>
          <a:solidFill>
            <a:schemeClr val="accent6">
              <a:lumMod val="20000"/>
              <a:lumOff val="80000"/>
            </a:schemeClr>
          </a:solidFill>
        </p:spPr>
        <p:txBody>
          <a:bodyPr wrap="square" rtlCol="0">
            <a:spAutoFit/>
          </a:bodyPr>
          <a:lstStyle/>
          <a:p>
            <a:pPr lvl="0" fontAlgn="auto">
              <a:lnSpc>
                <a:spcPct val="115000"/>
              </a:lnSpc>
              <a:spcBef>
                <a:spcPct val="20000"/>
              </a:spcBef>
              <a:spcAft>
                <a:spcPts val="0"/>
              </a:spcAft>
            </a:pPr>
            <a:r>
              <a:rPr lang="el-GR" altLang="el-GR" sz="2200" b="1" dirty="0">
                <a:solidFill>
                  <a:prstClr val="black"/>
                </a:solidFill>
                <a:latin typeface="Calibri" panose="020F0502020204030204" pitchFamily="34" charset="0"/>
                <a:cs typeface="Calibri" panose="020F0502020204030204" pitchFamily="34" charset="0"/>
              </a:rPr>
              <a:t>Κλινική εικόνα</a:t>
            </a:r>
            <a:r>
              <a:rPr lang="el-GR" altLang="el-GR" sz="2200" dirty="0">
                <a:solidFill>
                  <a:prstClr val="black"/>
                </a:solidFill>
                <a:latin typeface="Calibri" panose="020F0502020204030204" pitchFamily="34" charset="0"/>
                <a:cs typeface="Calibri" panose="020F0502020204030204" pitchFamily="34" charset="0"/>
              </a:rPr>
              <a:t>: ήπια ενοχλήματα στο δεξιό υποχόνδριο, </a:t>
            </a:r>
            <a:r>
              <a:rPr lang="el-GR" altLang="el-GR" sz="2200" dirty="0" err="1">
                <a:solidFill>
                  <a:prstClr val="black"/>
                </a:solidFill>
                <a:latin typeface="Calibri" panose="020F0502020204030204" pitchFamily="34" charset="0"/>
                <a:cs typeface="Calibri" panose="020F0502020204030204" pitchFamily="34" charset="0"/>
              </a:rPr>
              <a:t>δυσπεπτικές</a:t>
            </a:r>
            <a:r>
              <a:rPr lang="el-GR" altLang="el-GR" sz="2200" dirty="0">
                <a:solidFill>
                  <a:prstClr val="black"/>
                </a:solidFill>
                <a:latin typeface="Calibri" panose="020F0502020204030204" pitchFamily="34" charset="0"/>
                <a:cs typeface="Calibri" panose="020F0502020204030204" pitchFamily="34" charset="0"/>
              </a:rPr>
              <a:t> διαταραχές ή περιοδικές κρίσεις ηπατικού κωλικού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title"/>
          </p:nvPr>
        </p:nvSpPr>
        <p:spPr>
          <a:xfrm>
            <a:off x="457200" y="418306"/>
            <a:ext cx="8229600" cy="706438"/>
          </a:xfrm>
        </p:spPr>
        <p:txBody>
          <a:bodyPr/>
          <a:lstStyle/>
          <a:p>
            <a:pPr eaLnBrk="1" hangingPunct="1"/>
            <a:r>
              <a:rPr lang="el-GR" altLang="el-GR" sz="3200" b="1" dirty="0" smtClean="0">
                <a:solidFill>
                  <a:srgbClr val="C00000"/>
                </a:solidFill>
                <a:latin typeface="Calibri" panose="020F0502020204030204" pitchFamily="34" charset="0"/>
                <a:cs typeface="Calibri" panose="020F0502020204030204" pitchFamily="34" charset="0"/>
              </a:rPr>
              <a:t>Ιστολογική εικόνα χρόνιας χολοκυστίτιδας</a:t>
            </a:r>
          </a:p>
        </p:txBody>
      </p:sp>
      <p:sp>
        <p:nvSpPr>
          <p:cNvPr id="24579" name="Rectangle 4"/>
          <p:cNvSpPr>
            <a:spLocks noGrp="1" noChangeArrowheads="1"/>
          </p:cNvSpPr>
          <p:nvPr>
            <p:ph idx="1"/>
          </p:nvPr>
        </p:nvSpPr>
        <p:spPr>
          <a:xfrm>
            <a:off x="179512" y="1444134"/>
            <a:ext cx="8713092" cy="4721170"/>
          </a:xfrm>
          <a:ln w="38100">
            <a:noFill/>
            <a:miter lim="800000"/>
            <a:headEnd/>
            <a:tailEnd/>
          </a:ln>
        </p:spPr>
        <p:txBody>
          <a:bodyPr>
            <a:normAutofit fontScale="85000" lnSpcReduction="10000"/>
          </a:bodyPr>
          <a:lstStyle/>
          <a:p>
            <a:pPr eaLnBrk="1" hangingPunct="1">
              <a:lnSpc>
                <a:spcPct val="85000"/>
              </a:lnSpc>
              <a:buFontTx/>
              <a:buNone/>
            </a:pPr>
            <a:r>
              <a:rPr lang="el-GR" altLang="el-GR" sz="2200" b="1" dirty="0" smtClean="0">
                <a:latin typeface="Calibri" panose="020F0502020204030204" pitchFamily="34" charset="0"/>
                <a:cs typeface="Calibri" panose="020F0502020204030204" pitchFamily="34" charset="0"/>
              </a:rPr>
              <a:t>Μακροσκοπικά: </a:t>
            </a:r>
          </a:p>
          <a:p>
            <a:pPr eaLnBrk="1" hangingPunct="1">
              <a:lnSpc>
                <a:spcPct val="150000"/>
              </a:lnSpc>
            </a:pPr>
            <a:r>
              <a:rPr lang="el-GR" altLang="el-GR" sz="2200" dirty="0" smtClean="0">
                <a:latin typeface="Calibri" panose="020F0502020204030204" pitchFamily="34" charset="0"/>
                <a:cs typeface="Calibri" panose="020F0502020204030204" pitchFamily="34" charset="0"/>
              </a:rPr>
              <a:t>τοίχωμα </a:t>
            </a:r>
            <a:r>
              <a:rPr lang="el-GR" altLang="el-GR" sz="2200" dirty="0" err="1" smtClean="0">
                <a:latin typeface="Calibri" panose="020F0502020204030204" pitchFamily="34" charset="0"/>
                <a:cs typeface="Calibri" panose="020F0502020204030204" pitchFamily="34" charset="0"/>
              </a:rPr>
              <a:t>παχυσμένο</a:t>
            </a:r>
            <a:r>
              <a:rPr lang="el-GR" altLang="el-GR" sz="2200" dirty="0" smtClean="0">
                <a:latin typeface="Calibri" panose="020F0502020204030204" pitchFamily="34" charset="0"/>
                <a:cs typeface="Calibri" panose="020F0502020204030204" pitchFamily="34" charset="0"/>
              </a:rPr>
              <a:t> και </a:t>
            </a:r>
            <a:r>
              <a:rPr lang="el-GR" altLang="el-GR" sz="2200" dirty="0" err="1" smtClean="0">
                <a:latin typeface="Calibri" panose="020F0502020204030204" pitchFamily="34" charset="0"/>
                <a:cs typeface="Calibri" panose="020F0502020204030204" pitchFamily="34" charset="0"/>
              </a:rPr>
              <a:t>υπόσκληρο</a:t>
            </a:r>
            <a:r>
              <a:rPr lang="el-GR" altLang="el-GR" sz="2200" dirty="0" smtClean="0">
                <a:latin typeface="Calibri" panose="020F0502020204030204" pitchFamily="34" charset="0"/>
                <a:cs typeface="Calibri" panose="020F0502020204030204" pitchFamily="34" charset="0"/>
              </a:rPr>
              <a:t> με συμφύσεις στον ορογόνο</a:t>
            </a:r>
          </a:p>
          <a:p>
            <a:pPr eaLnBrk="1" hangingPunct="1">
              <a:lnSpc>
                <a:spcPct val="150000"/>
              </a:lnSpc>
            </a:pPr>
            <a:r>
              <a:rPr lang="el-GR" altLang="el-GR" sz="2200" dirty="0" smtClean="0">
                <a:latin typeface="Calibri" panose="020F0502020204030204" pitchFamily="34" charset="0"/>
                <a:cs typeface="Calibri" panose="020F0502020204030204" pitchFamily="34" charset="0"/>
              </a:rPr>
              <a:t>βλεννογόνος ατροφικός, με </a:t>
            </a:r>
            <a:r>
              <a:rPr lang="el-GR" altLang="el-GR" sz="2200" dirty="0" err="1" smtClean="0">
                <a:latin typeface="Calibri" panose="020F0502020204030204" pitchFamily="34" charset="0"/>
                <a:cs typeface="Calibri" panose="020F0502020204030204" pitchFamily="34" charset="0"/>
              </a:rPr>
              <a:t>δοκιδώδη</a:t>
            </a:r>
            <a:r>
              <a:rPr lang="el-GR" altLang="el-GR" sz="2200" dirty="0" smtClean="0">
                <a:latin typeface="Calibri" panose="020F0502020204030204" pitchFamily="34" charset="0"/>
                <a:cs typeface="Calibri" panose="020F0502020204030204" pitchFamily="34" charset="0"/>
              </a:rPr>
              <a:t> όψη, με ή χωρίς εστιακές εξελκώσεις και αιμορραγικές διηθήσεις</a:t>
            </a:r>
          </a:p>
          <a:p>
            <a:pPr eaLnBrk="1" hangingPunct="1">
              <a:lnSpc>
                <a:spcPct val="85000"/>
              </a:lnSpc>
            </a:pPr>
            <a:endParaRPr lang="el-GR" altLang="el-GR" sz="2200" dirty="0" smtClean="0">
              <a:latin typeface="Calibri" panose="020F0502020204030204" pitchFamily="34" charset="0"/>
              <a:cs typeface="Calibri" panose="020F0502020204030204" pitchFamily="34" charset="0"/>
            </a:endParaRPr>
          </a:p>
          <a:p>
            <a:pPr eaLnBrk="1" hangingPunct="1">
              <a:lnSpc>
                <a:spcPct val="85000"/>
              </a:lnSpc>
              <a:buFontTx/>
              <a:buNone/>
            </a:pPr>
            <a:r>
              <a:rPr lang="el-GR" altLang="el-GR" sz="2200" b="1" dirty="0" smtClean="0">
                <a:latin typeface="Calibri" panose="020F0502020204030204" pitchFamily="34" charset="0"/>
                <a:cs typeface="Calibri" panose="020F0502020204030204" pitchFamily="34" charset="0"/>
              </a:rPr>
              <a:t>Μικροσκοπικά: </a:t>
            </a:r>
            <a:endParaRPr lang="el-GR" altLang="el-GR" sz="2200" dirty="0" smtClean="0">
              <a:latin typeface="Calibri" panose="020F0502020204030204" pitchFamily="34" charset="0"/>
              <a:cs typeface="Calibri" panose="020F0502020204030204" pitchFamily="34" charset="0"/>
            </a:endParaRPr>
          </a:p>
          <a:p>
            <a:pPr eaLnBrk="1" hangingPunct="1">
              <a:lnSpc>
                <a:spcPct val="160000"/>
              </a:lnSpc>
            </a:pPr>
            <a:r>
              <a:rPr lang="el-GR" altLang="el-GR" sz="2200" dirty="0" smtClean="0">
                <a:latin typeface="Calibri" panose="020F0502020204030204" pitchFamily="34" charset="0"/>
                <a:cs typeface="Calibri" panose="020F0502020204030204" pitchFamily="34" charset="0"/>
              </a:rPr>
              <a:t>διήθηση βλεννογόνου και τοιχώματος από κύτταρα χρόνιας φλεγμονής</a:t>
            </a:r>
          </a:p>
          <a:p>
            <a:pPr>
              <a:lnSpc>
                <a:spcPct val="160000"/>
              </a:lnSpc>
            </a:pPr>
            <a:r>
              <a:rPr lang="el-GR" altLang="el-GR" sz="2200" dirty="0">
                <a:latin typeface="Calibri" panose="020F0502020204030204" pitchFamily="34" charset="0"/>
                <a:cs typeface="Calibri" panose="020F0502020204030204" pitchFamily="34" charset="0"/>
              </a:rPr>
              <a:t>α</a:t>
            </a:r>
            <a:r>
              <a:rPr lang="el-GR" altLang="el-GR" sz="2200" dirty="0" smtClean="0">
                <a:latin typeface="Calibri" panose="020F0502020204030204" pitchFamily="34" charset="0"/>
                <a:cs typeface="Calibri" panose="020F0502020204030204" pitchFamily="34" charset="0"/>
              </a:rPr>
              <a:t>τροφία ή υπερπλασία βλεννογόνου, </a:t>
            </a:r>
            <a:r>
              <a:rPr lang="el-GR" altLang="el-GR" sz="2200" dirty="0" err="1" smtClean="0">
                <a:latin typeface="Calibri" panose="020F0502020204030204" pitchFamily="34" charset="0"/>
                <a:cs typeface="Calibri" panose="020F0502020204030204" pitchFamily="34" charset="0"/>
              </a:rPr>
              <a:t>ίνωση</a:t>
            </a:r>
            <a:r>
              <a:rPr lang="el-GR" altLang="el-GR" sz="2200" dirty="0" smtClean="0">
                <a:latin typeface="Calibri" panose="020F0502020204030204" pitchFamily="34" charset="0"/>
                <a:cs typeface="Calibri" panose="020F0502020204030204" pitchFamily="34" charset="0"/>
              </a:rPr>
              <a:t> τοιχώματος,  υπερτροφία μυϊκών ινών </a:t>
            </a:r>
          </a:p>
          <a:p>
            <a:pPr eaLnBrk="1" hangingPunct="1">
              <a:lnSpc>
                <a:spcPct val="160000"/>
              </a:lnSpc>
            </a:pPr>
            <a:r>
              <a:rPr lang="el-GR" altLang="el-GR" sz="2200" dirty="0" smtClean="0">
                <a:latin typeface="Calibri" panose="020F0502020204030204" pitchFamily="34" charset="0"/>
                <a:cs typeface="Calibri" panose="020F0502020204030204" pitchFamily="34" charset="0"/>
              </a:rPr>
              <a:t>εστίες </a:t>
            </a:r>
            <a:r>
              <a:rPr lang="el-GR" altLang="el-GR" sz="2200" dirty="0" err="1" smtClean="0">
                <a:latin typeface="Calibri" panose="020F0502020204030204" pitchFamily="34" charset="0"/>
                <a:cs typeface="Calibri" panose="020F0502020204030204" pitchFamily="34" charset="0"/>
              </a:rPr>
              <a:t>ψευδοπυλωρικής</a:t>
            </a:r>
            <a:r>
              <a:rPr lang="el-GR" altLang="el-GR" sz="2200" dirty="0" smtClean="0">
                <a:latin typeface="Calibri" panose="020F0502020204030204" pitchFamily="34" charset="0"/>
                <a:cs typeface="Calibri" panose="020F0502020204030204" pitchFamily="34" charset="0"/>
              </a:rPr>
              <a:t>, εντερικής </a:t>
            </a:r>
            <a:r>
              <a:rPr lang="el-GR" altLang="el-GR" sz="2200" b="1" dirty="0" smtClean="0">
                <a:latin typeface="Calibri" panose="020F0502020204030204" pitchFamily="34" charset="0"/>
                <a:cs typeface="Calibri" panose="020F0502020204030204" pitchFamily="34" charset="0"/>
              </a:rPr>
              <a:t>μετάπλασης</a:t>
            </a:r>
            <a:r>
              <a:rPr lang="el-GR" altLang="el-GR" sz="2200" dirty="0" smtClean="0">
                <a:latin typeface="Calibri" panose="020F0502020204030204" pitchFamily="34" charset="0"/>
                <a:cs typeface="Calibri" panose="020F0502020204030204" pitchFamily="34" charset="0"/>
              </a:rPr>
              <a:t> ή και </a:t>
            </a:r>
            <a:r>
              <a:rPr lang="el-GR" altLang="el-GR" sz="2200" b="1" dirty="0" smtClean="0">
                <a:latin typeface="Calibri" panose="020F0502020204030204" pitchFamily="34" charset="0"/>
                <a:cs typeface="Calibri" panose="020F0502020204030204" pitchFamily="34" charset="0"/>
              </a:rPr>
              <a:t>δυσπλασία</a:t>
            </a:r>
            <a:r>
              <a:rPr lang="el-GR" altLang="el-GR" sz="2200" dirty="0" smtClean="0">
                <a:latin typeface="Calibri" panose="020F0502020204030204" pitchFamily="34" charset="0"/>
                <a:cs typeface="Calibri" panose="020F0502020204030204" pitchFamily="34" charset="0"/>
              </a:rPr>
              <a:t>ς του επιθηλίου </a:t>
            </a:r>
          </a:p>
          <a:p>
            <a:pPr eaLnBrk="1" hangingPunct="1">
              <a:lnSpc>
                <a:spcPct val="160000"/>
              </a:lnSpc>
            </a:pPr>
            <a:r>
              <a:rPr lang="el-GR" altLang="el-GR" sz="2200" dirty="0" smtClean="0">
                <a:latin typeface="Calibri" panose="020F0502020204030204" pitchFamily="34" charset="0"/>
                <a:cs typeface="Calibri" panose="020F0502020204030204" pitchFamily="34" charset="0"/>
              </a:rPr>
              <a:t>καταδύσεις του βλεννογόνου στο υποκείμενο μυϊκό τοίχωμα </a:t>
            </a:r>
          </a:p>
          <a:p>
            <a:pPr marL="0" indent="0" eaLnBrk="1" hangingPunct="1">
              <a:lnSpc>
                <a:spcPct val="160000"/>
              </a:lnSpc>
              <a:buNone/>
            </a:pPr>
            <a:r>
              <a:rPr lang="el-GR" altLang="el-GR" sz="2200" dirty="0">
                <a:latin typeface="Calibri" panose="020F0502020204030204" pitchFamily="34" charset="0"/>
                <a:cs typeface="Calibri" panose="020F0502020204030204" pitchFamily="34" charset="0"/>
              </a:rPr>
              <a:t> </a:t>
            </a:r>
            <a:r>
              <a:rPr lang="el-GR" altLang="el-GR" sz="2200" dirty="0" smtClean="0">
                <a:latin typeface="Calibri" panose="020F0502020204030204" pitchFamily="34" charset="0"/>
                <a:cs typeface="Calibri" panose="020F0502020204030204" pitchFamily="34" charset="0"/>
              </a:rPr>
              <a:t>     (</a:t>
            </a:r>
            <a:r>
              <a:rPr lang="en-US" altLang="el-GR" sz="2200" dirty="0" err="1" smtClean="0">
                <a:latin typeface="Calibri" panose="020F0502020204030204" pitchFamily="34" charset="0"/>
                <a:cs typeface="Calibri" panose="020F0502020204030204" pitchFamily="34" charset="0"/>
              </a:rPr>
              <a:t>Rokitansky</a:t>
            </a:r>
            <a:r>
              <a:rPr lang="en-US" altLang="el-GR" sz="2200" dirty="0" smtClean="0">
                <a:latin typeface="Calibri" panose="020F0502020204030204" pitchFamily="34" charset="0"/>
                <a:cs typeface="Calibri" panose="020F0502020204030204" pitchFamily="34" charset="0"/>
              </a:rPr>
              <a:t> – </a:t>
            </a:r>
            <a:r>
              <a:rPr lang="en-US" altLang="el-GR" sz="2200" dirty="0" err="1" smtClean="0">
                <a:latin typeface="Calibri" panose="020F0502020204030204" pitchFamily="34" charset="0"/>
                <a:cs typeface="Calibri" panose="020F0502020204030204" pitchFamily="34" charset="0"/>
              </a:rPr>
              <a:t>Aschoff</a:t>
            </a:r>
            <a:r>
              <a:rPr lang="en-US" altLang="el-GR" sz="2200" dirty="0" smtClean="0">
                <a:latin typeface="Calibri" panose="020F0502020204030204" pitchFamily="34" charset="0"/>
                <a:cs typeface="Calibri" panose="020F0502020204030204" pitchFamily="34" charset="0"/>
              </a:rPr>
              <a:t>)</a:t>
            </a:r>
            <a:endParaRPr lang="el-GR" altLang="el-GR" sz="2200" dirty="0" smtClean="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2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088" y="3573016"/>
            <a:ext cx="3744912" cy="250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descr="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546225"/>
            <a:ext cx="2305050"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 Box 7"/>
          <p:cNvSpPr txBox="1">
            <a:spLocks noChangeArrowheads="1"/>
          </p:cNvSpPr>
          <p:nvPr/>
        </p:nvSpPr>
        <p:spPr bwMode="auto">
          <a:xfrm>
            <a:off x="107504" y="260648"/>
            <a:ext cx="8891809" cy="49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6213" indent="-176213"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80000"/>
              </a:lnSpc>
              <a:spcBef>
                <a:spcPct val="50000"/>
              </a:spcBef>
            </a:pPr>
            <a:r>
              <a:rPr lang="el-GR" altLang="el-GR" sz="3200" b="1" dirty="0" smtClean="0">
                <a:solidFill>
                  <a:srgbClr val="C00000"/>
                </a:solidFill>
                <a:latin typeface="Calibri" panose="020F0502020204030204" pitchFamily="34" charset="0"/>
                <a:cs typeface="Calibri" panose="020F0502020204030204" pitchFamily="34" charset="0"/>
              </a:rPr>
              <a:t>Χρόνια χολοκυστίτιδα</a:t>
            </a:r>
            <a:endParaRPr lang="el-GR" altLang="el-GR" sz="3200" b="1" dirty="0">
              <a:solidFill>
                <a:srgbClr val="C00000"/>
              </a:solidFill>
              <a:latin typeface="Calibri" panose="020F0502020204030204" pitchFamily="34" charset="0"/>
              <a:cs typeface="Calibri" panose="020F0502020204030204" pitchFamily="34" charset="0"/>
            </a:endParaRPr>
          </a:p>
        </p:txBody>
      </p:sp>
      <p:sp>
        <p:nvSpPr>
          <p:cNvPr id="25606" name="Rectangle 8"/>
          <p:cNvSpPr>
            <a:spLocks noChangeArrowheads="1"/>
          </p:cNvSpPr>
          <p:nvPr/>
        </p:nvSpPr>
        <p:spPr bwMode="auto">
          <a:xfrm>
            <a:off x="5364088" y="6345238"/>
            <a:ext cx="36352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pPr>
            <a:r>
              <a:rPr lang="el-GR" altLang="el-GR" sz="2000" b="1" dirty="0" smtClean="0">
                <a:latin typeface="Times New Roman" pitchFamily="18" charset="0"/>
              </a:rPr>
              <a:t>καταδύσεις </a:t>
            </a:r>
            <a:r>
              <a:rPr lang="en-US" altLang="el-GR" sz="2000" b="1" dirty="0" err="1">
                <a:latin typeface="Times New Roman" pitchFamily="18" charset="0"/>
              </a:rPr>
              <a:t>Rokitansky</a:t>
            </a:r>
            <a:r>
              <a:rPr lang="en-US" altLang="el-GR" sz="2000" b="1" dirty="0">
                <a:latin typeface="Times New Roman" pitchFamily="18" charset="0"/>
              </a:rPr>
              <a:t> </a:t>
            </a:r>
            <a:r>
              <a:rPr lang="en-US" altLang="el-GR" sz="2000" b="1" dirty="0" err="1">
                <a:latin typeface="Times New Roman" pitchFamily="18" charset="0"/>
              </a:rPr>
              <a:t>Aschoff</a:t>
            </a:r>
            <a:endParaRPr lang="el-GR" altLang="el-GR" sz="2000" b="1" dirty="0">
              <a:latin typeface="Times New Roman" pitchFamily="18" charset="0"/>
            </a:endParaRPr>
          </a:p>
        </p:txBody>
      </p:sp>
      <p:sp>
        <p:nvSpPr>
          <p:cNvPr id="25607" name="Text Box 9"/>
          <p:cNvSpPr txBox="1">
            <a:spLocks noChangeArrowheads="1"/>
          </p:cNvSpPr>
          <p:nvPr/>
        </p:nvSpPr>
        <p:spPr bwMode="auto">
          <a:xfrm>
            <a:off x="4284663" y="981075"/>
            <a:ext cx="3455987"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6213" indent="-176213"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80000"/>
              </a:lnSpc>
              <a:spcBef>
                <a:spcPct val="50000"/>
              </a:spcBef>
              <a:buFontTx/>
              <a:buChar char="•"/>
            </a:pPr>
            <a:r>
              <a:rPr lang="el-GR" altLang="el-GR" sz="2000" b="1" dirty="0">
                <a:latin typeface="Times New Roman" pitchFamily="18" charset="0"/>
              </a:rPr>
              <a:t>παρουσία λίθων </a:t>
            </a:r>
          </a:p>
          <a:p>
            <a:pPr eaLnBrk="1" hangingPunct="1">
              <a:lnSpc>
                <a:spcPct val="80000"/>
              </a:lnSpc>
              <a:spcBef>
                <a:spcPct val="50000"/>
              </a:spcBef>
              <a:buFontTx/>
              <a:buChar char="•"/>
            </a:pPr>
            <a:r>
              <a:rPr lang="el-GR" altLang="el-GR" sz="2000" b="1" dirty="0">
                <a:latin typeface="Times New Roman" pitchFamily="18" charset="0"/>
              </a:rPr>
              <a:t>εξέλκωση του βλεννογόνου</a:t>
            </a:r>
          </a:p>
          <a:p>
            <a:pPr eaLnBrk="1" hangingPunct="1">
              <a:lnSpc>
                <a:spcPct val="80000"/>
              </a:lnSpc>
              <a:spcBef>
                <a:spcPct val="50000"/>
              </a:spcBef>
              <a:buFontTx/>
              <a:buChar char="•"/>
            </a:pPr>
            <a:r>
              <a:rPr lang="el-GR" altLang="el-GR" sz="2000" b="1" dirty="0" err="1">
                <a:latin typeface="Times New Roman" pitchFamily="18" charset="0"/>
              </a:rPr>
              <a:t>ίνωση</a:t>
            </a:r>
            <a:r>
              <a:rPr lang="el-GR" altLang="el-GR" sz="2000" b="1" dirty="0">
                <a:latin typeface="Times New Roman" pitchFamily="18" charset="0"/>
              </a:rPr>
              <a:t> και χρόνια φλεγμονή  </a:t>
            </a:r>
          </a:p>
        </p:txBody>
      </p:sp>
      <p:sp>
        <p:nvSpPr>
          <p:cNvPr id="25608" name="Line 10"/>
          <p:cNvSpPr>
            <a:spLocks noChangeShapeType="1"/>
          </p:cNvSpPr>
          <p:nvPr/>
        </p:nvSpPr>
        <p:spPr bwMode="auto">
          <a:xfrm flipH="1">
            <a:off x="1882071" y="1268760"/>
            <a:ext cx="2402592" cy="86484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25609" name="Line 11"/>
          <p:cNvSpPr>
            <a:spLocks noChangeShapeType="1"/>
          </p:cNvSpPr>
          <p:nvPr/>
        </p:nvSpPr>
        <p:spPr bwMode="auto">
          <a:xfrm flipH="1">
            <a:off x="3046696" y="1546226"/>
            <a:ext cx="1309404" cy="267493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25610" name="Line 12"/>
          <p:cNvSpPr>
            <a:spLocks noChangeShapeType="1"/>
          </p:cNvSpPr>
          <p:nvPr/>
        </p:nvSpPr>
        <p:spPr bwMode="auto">
          <a:xfrm flipH="1">
            <a:off x="3627917" y="1988840"/>
            <a:ext cx="786185" cy="265397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pic>
        <p:nvPicPr>
          <p:cNvPr id="25611" name="Picture 13" descr="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2938" y="2206625"/>
            <a:ext cx="2736850"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6"/>
          <p:cNvSpPr>
            <a:spLocks noGrp="1" noChangeArrowheads="1"/>
          </p:cNvSpPr>
          <p:nvPr>
            <p:ph type="title"/>
          </p:nvPr>
        </p:nvSpPr>
        <p:spPr>
          <a:xfrm>
            <a:off x="457200" y="116632"/>
            <a:ext cx="8229600" cy="706438"/>
          </a:xfrm>
        </p:spPr>
        <p:txBody>
          <a:bodyPr>
            <a:normAutofit/>
          </a:bodyPr>
          <a:lstStyle/>
          <a:p>
            <a:pPr eaLnBrk="1" hangingPunct="1"/>
            <a:r>
              <a:rPr lang="el-GR" altLang="el-GR" sz="3200" b="1" dirty="0" err="1" smtClean="0">
                <a:solidFill>
                  <a:srgbClr val="C00000"/>
                </a:solidFill>
                <a:latin typeface="Calibri" panose="020F0502020204030204" pitchFamily="34" charset="0"/>
                <a:cs typeface="Calibri" panose="020F0502020204030204" pitchFamily="34" charset="0"/>
              </a:rPr>
              <a:t>Εξωηπατικά</a:t>
            </a:r>
            <a:r>
              <a:rPr lang="el-GR" altLang="el-GR" sz="3200" b="1" dirty="0" smtClean="0">
                <a:solidFill>
                  <a:srgbClr val="C00000"/>
                </a:solidFill>
                <a:latin typeface="Calibri" panose="020F0502020204030204" pitchFamily="34" charset="0"/>
                <a:cs typeface="Calibri" panose="020F0502020204030204" pitchFamily="34" charset="0"/>
              </a:rPr>
              <a:t> χοληφόρα</a:t>
            </a:r>
          </a:p>
        </p:txBody>
      </p:sp>
      <p:sp>
        <p:nvSpPr>
          <p:cNvPr id="3075" name="Rectangle 7"/>
          <p:cNvSpPr>
            <a:spLocks noGrp="1" noChangeArrowheads="1"/>
          </p:cNvSpPr>
          <p:nvPr>
            <p:ph idx="1"/>
          </p:nvPr>
        </p:nvSpPr>
        <p:spPr>
          <a:xfrm>
            <a:off x="179388" y="980728"/>
            <a:ext cx="4104580" cy="3301156"/>
          </a:xfrm>
        </p:spPr>
        <p:txBody>
          <a:bodyPr>
            <a:normAutofit lnSpcReduction="10000"/>
          </a:bodyPr>
          <a:lstStyle/>
          <a:p>
            <a:pPr eaLnBrk="1" hangingPunct="1">
              <a:lnSpc>
                <a:spcPct val="150000"/>
              </a:lnSpc>
            </a:pPr>
            <a:r>
              <a:rPr lang="el-GR" altLang="el-GR" sz="2200" dirty="0"/>
              <a:t>Δ</a:t>
            </a:r>
            <a:r>
              <a:rPr lang="el-GR" altLang="el-GR" sz="2200" dirty="0" smtClean="0"/>
              <a:t>εξιός και αριστερός   ηπατικός πόρος </a:t>
            </a:r>
          </a:p>
          <a:p>
            <a:pPr eaLnBrk="1" hangingPunct="1">
              <a:lnSpc>
                <a:spcPct val="150000"/>
              </a:lnSpc>
            </a:pPr>
            <a:r>
              <a:rPr lang="el-GR" altLang="el-GR" sz="2200" dirty="0"/>
              <a:t>Κ</a:t>
            </a:r>
            <a:r>
              <a:rPr lang="el-GR" altLang="el-GR" sz="2200" dirty="0" smtClean="0"/>
              <a:t>οινός ηπατικός πόρος </a:t>
            </a:r>
          </a:p>
          <a:p>
            <a:pPr eaLnBrk="1" hangingPunct="1">
              <a:lnSpc>
                <a:spcPct val="150000"/>
              </a:lnSpc>
            </a:pPr>
            <a:r>
              <a:rPr lang="el-GR" altLang="el-GR" sz="2200" dirty="0"/>
              <a:t>Χ</a:t>
            </a:r>
            <a:r>
              <a:rPr lang="el-GR" altLang="el-GR" sz="2200" dirty="0" smtClean="0"/>
              <a:t>οληδόχος πόρος </a:t>
            </a:r>
          </a:p>
          <a:p>
            <a:pPr eaLnBrk="1" hangingPunct="1">
              <a:lnSpc>
                <a:spcPct val="150000"/>
              </a:lnSpc>
            </a:pPr>
            <a:r>
              <a:rPr lang="el-GR" altLang="el-GR" sz="2200" dirty="0"/>
              <a:t>Χ</a:t>
            </a:r>
            <a:r>
              <a:rPr lang="el-GR" altLang="el-GR" sz="2200" dirty="0" smtClean="0"/>
              <a:t>οληδόχος κύστη και κυστικός πόρος </a:t>
            </a:r>
          </a:p>
          <a:p>
            <a:pPr eaLnBrk="1" hangingPunct="1">
              <a:lnSpc>
                <a:spcPct val="90000"/>
              </a:lnSpc>
              <a:buFontTx/>
              <a:buNone/>
            </a:pPr>
            <a:endParaRPr lang="el-GR" altLang="el-GR" sz="2200" dirty="0" smtClean="0"/>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842" r="3845"/>
          <a:stretch/>
        </p:blipFill>
        <p:spPr bwMode="auto">
          <a:xfrm>
            <a:off x="4151870" y="740783"/>
            <a:ext cx="4884626" cy="4056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descr="2"/>
          <p:cNvPicPr>
            <a:picLocks noChangeAspect="1" noChangeArrowheads="1"/>
          </p:cNvPicPr>
          <p:nvPr/>
        </p:nvPicPr>
        <p:blipFill rotWithShape="1">
          <a:blip r:embed="rId3" cstate="print">
            <a:biLevel thresh="7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b="42911"/>
          <a:stretch/>
        </p:blipFill>
        <p:spPr bwMode="auto">
          <a:xfrm>
            <a:off x="5004048" y="4543896"/>
            <a:ext cx="3529161" cy="1981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Ορθογώνιο 1"/>
          <p:cNvSpPr/>
          <p:nvPr/>
        </p:nvSpPr>
        <p:spPr>
          <a:xfrm>
            <a:off x="323528" y="4221088"/>
            <a:ext cx="4320480" cy="2185214"/>
          </a:xfrm>
          <a:prstGeom prst="rect">
            <a:avLst/>
          </a:prstGeom>
          <a:solidFill>
            <a:schemeClr val="bg1">
              <a:lumMod val="85000"/>
            </a:schemeClr>
          </a:solidFill>
        </p:spPr>
        <p:txBody>
          <a:bodyPr wrap="square">
            <a:spAutoFit/>
          </a:bodyPr>
          <a:lstStyle/>
          <a:p>
            <a:pPr lvl="0" fontAlgn="auto">
              <a:lnSpc>
                <a:spcPct val="170000"/>
              </a:lnSpc>
              <a:spcBef>
                <a:spcPct val="20000"/>
              </a:spcBef>
              <a:spcAft>
                <a:spcPts val="0"/>
              </a:spcAft>
            </a:pPr>
            <a:r>
              <a:rPr lang="el-GR" altLang="el-GR" sz="2000" dirty="0">
                <a:solidFill>
                  <a:prstClr val="black"/>
                </a:solidFill>
                <a:latin typeface="Calibri"/>
              </a:rPr>
              <a:t>13% του πληθυσμού έχει κάποια ανατομική </a:t>
            </a:r>
            <a:r>
              <a:rPr lang="el-GR" altLang="el-GR" sz="2000" dirty="0" smtClean="0">
                <a:solidFill>
                  <a:prstClr val="black"/>
                </a:solidFill>
                <a:latin typeface="Calibri"/>
              </a:rPr>
              <a:t>ανωμαλία. Η </a:t>
            </a:r>
            <a:r>
              <a:rPr lang="el-GR" altLang="el-GR" sz="2000" dirty="0">
                <a:solidFill>
                  <a:prstClr val="black"/>
                </a:solidFill>
                <a:latin typeface="Calibri"/>
              </a:rPr>
              <a:t>γνώση των ανωμαλιών αυτών </a:t>
            </a:r>
            <a:r>
              <a:rPr lang="el-GR" altLang="el-GR" sz="2000" dirty="0" smtClean="0">
                <a:solidFill>
                  <a:prstClr val="black"/>
                </a:solidFill>
                <a:latin typeface="Calibri"/>
              </a:rPr>
              <a:t>είναι απαραίτητη </a:t>
            </a:r>
            <a:r>
              <a:rPr lang="el-GR" altLang="el-GR" sz="2000" dirty="0">
                <a:solidFill>
                  <a:prstClr val="black"/>
                </a:solidFill>
                <a:latin typeface="Calibri"/>
              </a:rPr>
              <a:t>για μία ασφαλή χειρουργική επέμβαση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88640"/>
            <a:ext cx="8229600" cy="1143000"/>
          </a:xfrm>
        </p:spPr>
        <p:txBody>
          <a:bodyPr>
            <a:normAutofit/>
          </a:bodyPr>
          <a:lstStyle/>
          <a:p>
            <a:r>
              <a:rPr lang="el-GR" altLang="el-GR" sz="3600" b="1" dirty="0">
                <a:solidFill>
                  <a:srgbClr val="C00000"/>
                </a:solidFill>
                <a:latin typeface="Calibri" panose="020F0502020204030204" pitchFamily="34" charset="0"/>
                <a:cs typeface="Calibri" panose="020F0502020204030204" pitchFamily="34" charset="0"/>
              </a:rPr>
              <a:t>Ειδικοί τύποι χρόνιας </a:t>
            </a:r>
            <a:r>
              <a:rPr lang="el-GR" altLang="el-GR" sz="3600" b="1" dirty="0" err="1">
                <a:solidFill>
                  <a:srgbClr val="C00000"/>
                </a:solidFill>
                <a:latin typeface="Calibri" panose="020F0502020204030204" pitchFamily="34" charset="0"/>
                <a:cs typeface="Calibri" panose="020F0502020204030204" pitchFamily="34" charset="0"/>
              </a:rPr>
              <a:t>χολοκυστίτιδος</a:t>
            </a:r>
            <a:endParaRPr lang="el-GR" sz="3600" dirty="0">
              <a:solidFill>
                <a:srgbClr val="C00000"/>
              </a:solidFill>
            </a:endParaRPr>
          </a:p>
        </p:txBody>
      </p:sp>
      <p:sp>
        <p:nvSpPr>
          <p:cNvPr id="3" name="Θέση περιεχομένου 2"/>
          <p:cNvSpPr>
            <a:spLocks noGrp="1"/>
          </p:cNvSpPr>
          <p:nvPr>
            <p:ph idx="1"/>
          </p:nvPr>
        </p:nvSpPr>
        <p:spPr>
          <a:xfrm>
            <a:off x="395537" y="1196752"/>
            <a:ext cx="8354456" cy="4525963"/>
          </a:xfrm>
        </p:spPr>
        <p:txBody>
          <a:bodyPr/>
          <a:lstStyle/>
          <a:p>
            <a:pPr>
              <a:lnSpc>
                <a:spcPct val="150000"/>
              </a:lnSpc>
            </a:pPr>
            <a:r>
              <a:rPr lang="el-GR" altLang="el-GR" sz="1900" b="1" dirty="0" err="1" smtClean="0">
                <a:solidFill>
                  <a:prstClr val="black"/>
                </a:solidFill>
                <a:latin typeface="Calibri" panose="020F0502020204030204" pitchFamily="34" charset="0"/>
                <a:cs typeface="Calibri" panose="020F0502020204030204" pitchFamily="34" charset="0"/>
              </a:rPr>
              <a:t>Λεμφοζιδιακή</a:t>
            </a:r>
            <a:r>
              <a:rPr lang="el-GR" altLang="el-GR" sz="1900" b="1" dirty="0" smtClean="0">
                <a:solidFill>
                  <a:prstClr val="black"/>
                </a:solidFill>
                <a:latin typeface="Calibri" panose="020F0502020204030204" pitchFamily="34" charset="0"/>
                <a:cs typeface="Calibri" panose="020F0502020204030204" pitchFamily="34" charset="0"/>
              </a:rPr>
              <a:t> </a:t>
            </a:r>
          </a:p>
          <a:p>
            <a:pPr>
              <a:lnSpc>
                <a:spcPct val="150000"/>
              </a:lnSpc>
            </a:pPr>
            <a:r>
              <a:rPr lang="el-GR" altLang="el-GR" sz="1900" b="1" dirty="0" err="1" smtClean="0">
                <a:solidFill>
                  <a:prstClr val="black"/>
                </a:solidFill>
                <a:latin typeface="Calibri" panose="020F0502020204030204" pitchFamily="34" charset="0"/>
                <a:cs typeface="Calibri" panose="020F0502020204030204" pitchFamily="34" charset="0"/>
              </a:rPr>
              <a:t>Ηωσινοφιλική</a:t>
            </a:r>
            <a:r>
              <a:rPr lang="el-GR" altLang="el-GR" sz="1900" b="1" dirty="0" smtClean="0">
                <a:solidFill>
                  <a:prstClr val="black"/>
                </a:solidFill>
                <a:latin typeface="Calibri" panose="020F0502020204030204" pitchFamily="34" charset="0"/>
                <a:cs typeface="Calibri" panose="020F0502020204030204" pitchFamily="34" charset="0"/>
              </a:rPr>
              <a:t> </a:t>
            </a:r>
          </a:p>
          <a:p>
            <a:pPr>
              <a:lnSpc>
                <a:spcPct val="150000"/>
              </a:lnSpc>
            </a:pPr>
            <a:r>
              <a:rPr lang="el-GR" altLang="el-GR" sz="1900" b="1" dirty="0" err="1" smtClean="0">
                <a:solidFill>
                  <a:prstClr val="black"/>
                </a:solidFill>
                <a:latin typeface="Calibri" panose="020F0502020204030204" pitchFamily="34" charset="0"/>
                <a:cs typeface="Calibri" panose="020F0502020204030204" pitchFamily="34" charset="0"/>
              </a:rPr>
              <a:t>Ξανθοκοκκιωματώδης</a:t>
            </a:r>
            <a:r>
              <a:rPr lang="el-GR" altLang="el-GR" sz="1900" b="1" dirty="0" smtClean="0">
                <a:solidFill>
                  <a:prstClr val="black"/>
                </a:solidFill>
                <a:latin typeface="Calibri" panose="020F0502020204030204" pitchFamily="34" charset="0"/>
                <a:cs typeface="Calibri" panose="020F0502020204030204" pitchFamily="34" charset="0"/>
              </a:rPr>
              <a:t> :</a:t>
            </a:r>
            <a:r>
              <a:rPr lang="el-GR" altLang="el-GR" sz="1900" dirty="0">
                <a:solidFill>
                  <a:prstClr val="black"/>
                </a:solidFill>
                <a:latin typeface="Calibri" panose="020F0502020204030204" pitchFamily="34" charset="0"/>
                <a:cs typeface="Calibri" panose="020F0502020204030204" pitchFamily="34" charset="0"/>
              </a:rPr>
              <a:t> </a:t>
            </a:r>
            <a:endParaRPr lang="el-GR" altLang="el-GR" sz="1900" dirty="0" smtClean="0">
              <a:solidFill>
                <a:prstClr val="black"/>
              </a:solidFill>
              <a:latin typeface="Calibri" panose="020F0502020204030204" pitchFamily="34" charset="0"/>
              <a:cs typeface="Calibri" panose="020F0502020204030204" pitchFamily="34" charset="0"/>
            </a:endParaRPr>
          </a:p>
          <a:p>
            <a:pPr marL="0" indent="0">
              <a:buNone/>
            </a:pPr>
            <a:r>
              <a:rPr lang="el-GR" altLang="el-GR" sz="1900" dirty="0" smtClean="0">
                <a:solidFill>
                  <a:prstClr val="black"/>
                </a:solidFill>
                <a:latin typeface="Calibri" panose="020F0502020204030204" pitchFamily="34" charset="0"/>
                <a:cs typeface="Calibri" panose="020F0502020204030204" pitchFamily="34" charset="0"/>
              </a:rPr>
              <a:t>     -αφρώδη </a:t>
            </a:r>
            <a:r>
              <a:rPr lang="el-GR" altLang="el-GR" sz="1900" dirty="0" err="1" smtClean="0">
                <a:solidFill>
                  <a:prstClr val="black"/>
                </a:solidFill>
                <a:latin typeface="Calibri" panose="020F0502020204030204" pitchFamily="34" charset="0"/>
                <a:cs typeface="Calibri" panose="020F0502020204030204" pitchFamily="34" charset="0"/>
              </a:rPr>
              <a:t>ιστιοκύτταρα</a:t>
            </a:r>
            <a:endParaRPr lang="el-GR" altLang="el-GR" sz="1900" b="1" dirty="0">
              <a:solidFill>
                <a:prstClr val="black"/>
              </a:solidFill>
              <a:latin typeface="Calibri" panose="020F0502020204030204" pitchFamily="34" charset="0"/>
              <a:cs typeface="Calibri" panose="020F0502020204030204" pitchFamily="34" charset="0"/>
            </a:endParaRPr>
          </a:p>
          <a:p>
            <a:pPr marL="0" indent="0">
              <a:buNone/>
            </a:pPr>
            <a:r>
              <a:rPr lang="el-GR" altLang="el-GR" sz="1900" dirty="0" smtClean="0">
                <a:solidFill>
                  <a:prstClr val="black"/>
                </a:solidFill>
                <a:latin typeface="Calibri" panose="020F0502020204030204" pitchFamily="34" charset="0"/>
                <a:cs typeface="Calibri" panose="020F0502020204030204" pitchFamily="34" charset="0"/>
              </a:rPr>
              <a:t>     -πολυπύρηνα </a:t>
            </a:r>
            <a:r>
              <a:rPr lang="el-GR" altLang="el-GR" sz="1900" dirty="0" err="1" smtClean="0">
                <a:solidFill>
                  <a:prstClr val="black"/>
                </a:solidFill>
                <a:latin typeface="Calibri" panose="020F0502020204030204" pitchFamily="34" charset="0"/>
                <a:cs typeface="Calibri" panose="020F0502020204030204" pitchFamily="34" charset="0"/>
              </a:rPr>
              <a:t>γιγαντοκύτταρα</a:t>
            </a:r>
            <a:endParaRPr lang="el-GR" altLang="el-GR" sz="1900" dirty="0" smtClean="0">
              <a:solidFill>
                <a:prstClr val="black"/>
              </a:solidFill>
              <a:latin typeface="Calibri" panose="020F0502020204030204" pitchFamily="34" charset="0"/>
              <a:cs typeface="Calibri" panose="020F0502020204030204" pitchFamily="34" charset="0"/>
            </a:endParaRPr>
          </a:p>
          <a:p>
            <a:pPr marL="0" indent="0">
              <a:buNone/>
            </a:pPr>
            <a:r>
              <a:rPr lang="el-GR" altLang="el-GR" sz="1900" dirty="0" smtClean="0">
                <a:solidFill>
                  <a:prstClr val="black"/>
                </a:solidFill>
                <a:latin typeface="Calibri" panose="020F0502020204030204" pitchFamily="34" charset="0"/>
                <a:cs typeface="Calibri" panose="020F0502020204030204" pitchFamily="34" charset="0"/>
              </a:rPr>
              <a:t>     -κρύσταλλοι </a:t>
            </a:r>
            <a:r>
              <a:rPr lang="el-GR" altLang="el-GR" sz="1900" dirty="0" smtClean="0">
                <a:solidFill>
                  <a:prstClr val="black"/>
                </a:solidFill>
                <a:latin typeface="Calibri" panose="020F0502020204030204" pitchFamily="34" charset="0"/>
                <a:cs typeface="Calibri" panose="020F0502020204030204" pitchFamily="34" charset="0"/>
              </a:rPr>
              <a:t>χοληστερόλης</a:t>
            </a:r>
            <a:endParaRPr lang="el-GR" altLang="el-GR" sz="1900" dirty="0" smtClean="0">
              <a:solidFill>
                <a:prstClr val="black"/>
              </a:solidFill>
              <a:latin typeface="Calibri" panose="020F0502020204030204" pitchFamily="34" charset="0"/>
              <a:cs typeface="Calibri" panose="020F0502020204030204" pitchFamily="34" charset="0"/>
            </a:endParaRPr>
          </a:p>
          <a:p>
            <a:pPr>
              <a:lnSpc>
                <a:spcPct val="150000"/>
              </a:lnSpc>
            </a:pPr>
            <a:r>
              <a:rPr lang="el-GR" altLang="el-GR" sz="1900" b="1" dirty="0" err="1" smtClean="0">
                <a:solidFill>
                  <a:prstClr val="black"/>
                </a:solidFill>
                <a:latin typeface="Calibri" panose="020F0502020204030204" pitchFamily="34" charset="0"/>
                <a:cs typeface="Calibri" panose="020F0502020204030204" pitchFamily="34" charset="0"/>
              </a:rPr>
              <a:t>Πορσελανοειδής</a:t>
            </a:r>
            <a:r>
              <a:rPr lang="el-GR" altLang="el-GR" sz="1900" b="1" dirty="0" smtClean="0">
                <a:solidFill>
                  <a:prstClr val="black"/>
                </a:solidFill>
                <a:latin typeface="Calibri" panose="020F0502020204030204" pitchFamily="34" charset="0"/>
                <a:cs typeface="Calibri" panose="020F0502020204030204" pitchFamily="34" charset="0"/>
              </a:rPr>
              <a:t>:</a:t>
            </a:r>
            <a:r>
              <a:rPr lang="el-GR" altLang="el-GR" sz="1900" dirty="0" smtClean="0">
                <a:solidFill>
                  <a:prstClr val="black"/>
                </a:solidFill>
                <a:latin typeface="Calibri" panose="020F0502020204030204" pitchFamily="34" charset="0"/>
                <a:cs typeface="Calibri" panose="020F0502020204030204" pitchFamily="34" charset="0"/>
              </a:rPr>
              <a:t> διάχυτη αποτιτάνωση του τοιχώματος (10% ανάπτυξη </a:t>
            </a:r>
            <a:r>
              <a:rPr lang="en-US" altLang="el-GR" sz="1900" dirty="0" smtClean="0">
                <a:solidFill>
                  <a:prstClr val="black"/>
                </a:solidFill>
                <a:latin typeface="Calibri" panose="020F0502020204030204" pitchFamily="34" charset="0"/>
                <a:cs typeface="Calibri" panose="020F0502020204030204" pitchFamily="34" charset="0"/>
              </a:rPr>
              <a:t>Ca)</a:t>
            </a:r>
            <a:r>
              <a:rPr lang="el-GR" altLang="el-GR" sz="1900" dirty="0" smtClean="0">
                <a:solidFill>
                  <a:prstClr val="black"/>
                </a:solidFill>
                <a:latin typeface="Calibri" panose="020F0502020204030204" pitchFamily="34" charset="0"/>
                <a:cs typeface="Calibri" panose="020F0502020204030204" pitchFamily="34" charset="0"/>
              </a:rPr>
              <a:t> </a:t>
            </a:r>
          </a:p>
          <a:p>
            <a:pPr>
              <a:lnSpc>
                <a:spcPct val="200000"/>
              </a:lnSpc>
            </a:pPr>
            <a:endParaRPr lang="el-GR" dirty="0"/>
          </a:p>
        </p:txBody>
      </p:sp>
      <p:pic>
        <p:nvPicPr>
          <p:cNvPr id="4098" name="Picture 2" descr="Αποτέλεσμα εικόνας για porcelan gallblad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4282297"/>
            <a:ext cx="1459177" cy="209903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Question Photo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1335" y="4292581"/>
            <a:ext cx="2654573" cy="208218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www.jpatholtm.org/upload/thumbnails/jptm-2016-11-04f2.gif"/>
          <p:cNvPicPr>
            <a:picLocks noChangeAspect="1" noChangeArrowheads="1"/>
          </p:cNvPicPr>
          <p:nvPr/>
        </p:nvPicPr>
        <p:blipFill rotWithShape="1">
          <a:blip r:embed="rId5">
            <a:extLst>
              <a:ext uri="{28A0092B-C50C-407E-A947-70E740481C1C}">
                <a14:useLocalDpi xmlns:a14="http://schemas.microsoft.com/office/drawing/2010/main" val="0"/>
              </a:ext>
            </a:extLst>
          </a:blip>
          <a:srcRect l="66674" t="51610" r="6135"/>
          <a:stretch/>
        </p:blipFill>
        <p:spPr bwMode="auto">
          <a:xfrm>
            <a:off x="6243312" y="4288838"/>
            <a:ext cx="2506681" cy="20883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2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27984" y="1412776"/>
            <a:ext cx="3804668" cy="2038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61665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755576" y="2828836"/>
            <a:ext cx="7704856" cy="2123658"/>
          </a:xfrm>
          <a:prstGeom prst="rect">
            <a:avLst/>
          </a:prstGeom>
        </p:spPr>
        <p:txBody>
          <a:bodyPr wrap="square">
            <a:spAutoFit/>
          </a:bodyPr>
          <a:lstStyle/>
          <a:p>
            <a:pPr marL="342900" indent="-342900">
              <a:buFont typeface="Arial" panose="020B0604020202020204" pitchFamily="34" charset="0"/>
              <a:buChar char="•"/>
            </a:pPr>
            <a:r>
              <a:rPr lang="el-GR" sz="2200" dirty="0">
                <a:solidFill>
                  <a:srgbClr val="000000"/>
                </a:solidFill>
                <a:latin typeface="Calibri"/>
              </a:rPr>
              <a:t>Η χρόνια χολοκυστίτιδα σχετίζεται συνήθως με χολολιθίαση και είναι συχνό επακόλουθο οξείας χολοκυστίτιδας ή αναπτύσσεται </a:t>
            </a:r>
            <a:r>
              <a:rPr lang="el-GR" sz="2200" dirty="0" err="1" smtClean="0">
                <a:solidFill>
                  <a:srgbClr val="000000"/>
                </a:solidFill>
                <a:latin typeface="Calibri"/>
              </a:rPr>
              <a:t>υποκλινικά</a:t>
            </a:r>
            <a:endParaRPr lang="el-GR" sz="2200" dirty="0" smtClean="0">
              <a:solidFill>
                <a:srgbClr val="000000"/>
              </a:solidFill>
              <a:latin typeface="Calibri"/>
            </a:endParaRPr>
          </a:p>
          <a:p>
            <a:r>
              <a:rPr lang="el-GR" sz="2200" dirty="0" smtClean="0">
                <a:solidFill>
                  <a:srgbClr val="000000"/>
                </a:solidFill>
                <a:latin typeface="Calibri"/>
              </a:rPr>
              <a:t> </a:t>
            </a:r>
          </a:p>
          <a:p>
            <a:pPr marL="342900" indent="-342900">
              <a:buFont typeface="Arial" panose="020B0604020202020204" pitchFamily="34" charset="0"/>
              <a:buChar char="•"/>
            </a:pPr>
            <a:r>
              <a:rPr lang="el-GR" sz="2200" dirty="0" smtClean="0">
                <a:solidFill>
                  <a:srgbClr val="000000"/>
                </a:solidFill>
                <a:latin typeface="Calibri"/>
              </a:rPr>
              <a:t>Η οξεία χολοκυστίτιδα </a:t>
            </a:r>
            <a:r>
              <a:rPr lang="el-GR" sz="2200" dirty="0">
                <a:solidFill>
                  <a:srgbClr val="000000"/>
                </a:solidFill>
                <a:latin typeface="Calibri"/>
              </a:rPr>
              <a:t>είναι δυνατόν να αναπτυχθεί σε έδαφος χρόνιας χολοκυστίτιδας</a:t>
            </a:r>
            <a:endParaRPr lang="el-GR" sz="2200" dirty="0">
              <a:solidFill>
                <a:prstClr val="black"/>
              </a:solidFill>
            </a:endParaRPr>
          </a:p>
        </p:txBody>
      </p:sp>
      <p:sp>
        <p:nvSpPr>
          <p:cNvPr id="3" name="Ορθογώνιο 2"/>
          <p:cNvSpPr/>
          <p:nvPr/>
        </p:nvSpPr>
        <p:spPr>
          <a:xfrm>
            <a:off x="2354662" y="548680"/>
            <a:ext cx="4434676" cy="1477328"/>
          </a:xfrm>
          <a:prstGeom prst="rect">
            <a:avLst/>
          </a:prstGeom>
        </p:spPr>
        <p:txBody>
          <a:bodyPr wrap="none">
            <a:spAutoFit/>
          </a:bodyPr>
          <a:lstStyle/>
          <a:p>
            <a:r>
              <a:rPr lang="el-GR" altLang="el-GR" sz="3600" b="1" dirty="0" smtClean="0">
                <a:solidFill>
                  <a:srgbClr val="C00000"/>
                </a:solidFill>
                <a:latin typeface="Calibri" panose="020F0502020204030204" pitchFamily="34" charset="0"/>
                <a:cs typeface="Calibri" panose="020F0502020204030204" pitchFamily="34" charset="0"/>
              </a:rPr>
              <a:t>Οξεία χολοκυστίτιδα</a:t>
            </a:r>
          </a:p>
          <a:p>
            <a:endParaRPr lang="el-GR" dirty="0" smtClean="0">
              <a:solidFill>
                <a:prstClr val="black"/>
              </a:solidFill>
            </a:endParaRPr>
          </a:p>
          <a:p>
            <a:r>
              <a:rPr lang="el-GR" altLang="el-GR" sz="3600" b="1" dirty="0" smtClean="0">
                <a:solidFill>
                  <a:srgbClr val="C00000"/>
                </a:solidFill>
                <a:latin typeface="Calibri" panose="020F0502020204030204" pitchFamily="34" charset="0"/>
                <a:cs typeface="Calibri" panose="020F0502020204030204" pitchFamily="34" charset="0"/>
              </a:rPr>
              <a:t>Χρόνια </a:t>
            </a:r>
            <a:r>
              <a:rPr lang="el-GR" altLang="el-GR" sz="3600" b="1" dirty="0">
                <a:solidFill>
                  <a:srgbClr val="C00000"/>
                </a:solidFill>
                <a:latin typeface="Calibri" panose="020F0502020204030204" pitchFamily="34" charset="0"/>
                <a:cs typeface="Calibri" panose="020F0502020204030204" pitchFamily="34" charset="0"/>
              </a:rPr>
              <a:t>χολοκυστίτιδα</a:t>
            </a:r>
            <a:endParaRPr lang="el-GR" dirty="0">
              <a:solidFill>
                <a:prstClr val="black"/>
              </a:solidFill>
            </a:endParaRPr>
          </a:p>
        </p:txBody>
      </p:sp>
      <p:cxnSp>
        <p:nvCxnSpPr>
          <p:cNvPr id="5" name="Ευθύγραμμο βέλος σύνδεσης 4"/>
          <p:cNvCxnSpPr/>
          <p:nvPr/>
        </p:nvCxnSpPr>
        <p:spPr>
          <a:xfrm>
            <a:off x="4283968" y="1124744"/>
            <a:ext cx="0" cy="3600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Ευθύγραμμο βέλος σύνδεσης 5"/>
          <p:cNvCxnSpPr/>
          <p:nvPr/>
        </p:nvCxnSpPr>
        <p:spPr>
          <a:xfrm flipV="1">
            <a:off x="4436368" y="1124744"/>
            <a:ext cx="0" cy="3600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398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144016"/>
            <a:ext cx="9036050" cy="764704"/>
          </a:xfrm>
        </p:spPr>
        <p:txBody>
          <a:bodyPr>
            <a:noAutofit/>
          </a:bodyPr>
          <a:lstStyle/>
          <a:p>
            <a:pPr eaLnBrk="1" hangingPunct="1"/>
            <a:r>
              <a:rPr lang="el-GR" altLang="el-GR" sz="3200" b="1" dirty="0" err="1" smtClean="0">
                <a:solidFill>
                  <a:srgbClr val="C00000"/>
                </a:solidFill>
                <a:latin typeface="Calibri" panose="020F0502020204030204" pitchFamily="34" charset="0"/>
                <a:cs typeface="Calibri" panose="020F0502020204030204" pitchFamily="34" charset="0"/>
              </a:rPr>
              <a:t>Προκαρκινωματώδεις</a:t>
            </a:r>
            <a:r>
              <a:rPr lang="el-GR" altLang="el-GR" sz="3200" b="1" dirty="0" smtClean="0">
                <a:solidFill>
                  <a:srgbClr val="C00000"/>
                </a:solidFill>
                <a:latin typeface="Calibri" panose="020F0502020204030204" pitchFamily="34" charset="0"/>
                <a:cs typeface="Calibri" panose="020F0502020204030204" pitchFamily="34" charset="0"/>
              </a:rPr>
              <a:t> αλλοιώσεις </a:t>
            </a:r>
            <a:r>
              <a:rPr lang="el-GR" altLang="el-GR" sz="2400" b="1" dirty="0" smtClean="0">
                <a:latin typeface="Calibri" panose="020F0502020204030204" pitchFamily="34" charset="0"/>
                <a:cs typeface="Calibri" panose="020F0502020204030204" pitchFamily="34" charset="0"/>
              </a:rPr>
              <a:t/>
            </a:r>
            <a:br>
              <a:rPr lang="el-GR" altLang="el-GR" sz="2400" b="1" dirty="0" smtClean="0">
                <a:latin typeface="Calibri" panose="020F0502020204030204" pitchFamily="34" charset="0"/>
                <a:cs typeface="Calibri" panose="020F0502020204030204" pitchFamily="34" charset="0"/>
              </a:rPr>
            </a:br>
            <a:endParaRPr lang="el-GR" altLang="el-GR" sz="2400" b="1" dirty="0" smtClean="0">
              <a:latin typeface="Calibri" panose="020F0502020204030204" pitchFamily="34" charset="0"/>
              <a:cs typeface="Calibri" panose="020F0502020204030204" pitchFamily="34" charset="0"/>
            </a:endParaRPr>
          </a:p>
        </p:txBody>
      </p:sp>
      <p:sp>
        <p:nvSpPr>
          <p:cNvPr id="31747" name="Rectangle 3"/>
          <p:cNvSpPr>
            <a:spLocks noGrp="1" noChangeArrowheads="1"/>
          </p:cNvSpPr>
          <p:nvPr>
            <p:ph idx="1"/>
          </p:nvPr>
        </p:nvSpPr>
        <p:spPr>
          <a:xfrm>
            <a:off x="493713" y="1681163"/>
            <a:ext cx="8229600" cy="4525962"/>
          </a:xfrm>
        </p:spPr>
        <p:txBody>
          <a:bodyPr>
            <a:normAutofit lnSpcReduction="10000"/>
          </a:bodyPr>
          <a:lstStyle/>
          <a:p>
            <a:pPr eaLnBrk="1" hangingPunct="1">
              <a:lnSpc>
                <a:spcPct val="95000"/>
              </a:lnSpc>
              <a:buFontTx/>
              <a:buNone/>
            </a:pPr>
            <a:r>
              <a:rPr lang="el-GR" altLang="el-GR" sz="2400" b="1" smtClean="0">
                <a:solidFill>
                  <a:schemeClr val="bg1"/>
                </a:solidFill>
                <a:latin typeface="Times New Roman" pitchFamily="18" charset="0"/>
              </a:rPr>
              <a:t>	</a:t>
            </a:r>
          </a:p>
          <a:p>
            <a:pPr eaLnBrk="1" hangingPunct="1">
              <a:lnSpc>
                <a:spcPct val="95000"/>
              </a:lnSpc>
              <a:buFontTx/>
              <a:buNone/>
            </a:pPr>
            <a:endParaRPr lang="el-GR" altLang="el-GR" sz="2400" b="1" smtClean="0">
              <a:solidFill>
                <a:schemeClr val="bg1"/>
              </a:solidFill>
              <a:latin typeface="Times New Roman" pitchFamily="18" charset="0"/>
            </a:endParaRPr>
          </a:p>
          <a:p>
            <a:pPr eaLnBrk="1" hangingPunct="1">
              <a:lnSpc>
                <a:spcPct val="95000"/>
              </a:lnSpc>
              <a:buFontTx/>
              <a:buNone/>
            </a:pPr>
            <a:endParaRPr lang="el-GR" altLang="el-GR" sz="2400" b="1" i="1" smtClean="0">
              <a:solidFill>
                <a:schemeClr val="bg1"/>
              </a:solidFill>
              <a:latin typeface="Times New Roman" pitchFamily="18" charset="0"/>
            </a:endParaRPr>
          </a:p>
          <a:p>
            <a:pPr eaLnBrk="1" hangingPunct="1">
              <a:lnSpc>
                <a:spcPct val="95000"/>
              </a:lnSpc>
              <a:buFontTx/>
              <a:buNone/>
            </a:pPr>
            <a:endParaRPr lang="el-GR" altLang="el-GR" sz="2400" b="1" i="1" smtClean="0">
              <a:solidFill>
                <a:schemeClr val="bg1"/>
              </a:solidFill>
              <a:latin typeface="Times New Roman" pitchFamily="18" charset="0"/>
            </a:endParaRPr>
          </a:p>
          <a:p>
            <a:pPr eaLnBrk="1" hangingPunct="1">
              <a:lnSpc>
                <a:spcPct val="95000"/>
              </a:lnSpc>
              <a:buFontTx/>
              <a:buNone/>
            </a:pPr>
            <a:endParaRPr lang="el-GR" altLang="el-GR" sz="2400" b="1" i="1" smtClean="0">
              <a:solidFill>
                <a:schemeClr val="bg1"/>
              </a:solidFill>
              <a:latin typeface="Times New Roman" pitchFamily="18" charset="0"/>
            </a:endParaRPr>
          </a:p>
          <a:p>
            <a:pPr algn="ctr" eaLnBrk="1" hangingPunct="1">
              <a:lnSpc>
                <a:spcPct val="95000"/>
              </a:lnSpc>
              <a:buFontTx/>
              <a:buNone/>
            </a:pPr>
            <a:endParaRPr lang="el-GR" altLang="el-GR" sz="2400" b="1" i="1" smtClean="0">
              <a:solidFill>
                <a:schemeClr val="bg1"/>
              </a:solidFill>
              <a:latin typeface="Times New Roman" pitchFamily="18" charset="0"/>
            </a:endParaRPr>
          </a:p>
          <a:p>
            <a:pPr eaLnBrk="1" hangingPunct="1">
              <a:lnSpc>
                <a:spcPct val="95000"/>
              </a:lnSpc>
              <a:buFontTx/>
              <a:buNone/>
            </a:pPr>
            <a:r>
              <a:rPr lang="el-GR" altLang="el-GR" sz="2400" b="1" i="1" smtClean="0">
                <a:solidFill>
                  <a:schemeClr val="bg1"/>
                </a:solidFill>
                <a:latin typeface="Times New Roman" pitchFamily="18" charset="0"/>
              </a:rPr>
              <a:t> </a:t>
            </a:r>
          </a:p>
          <a:p>
            <a:pPr eaLnBrk="1" hangingPunct="1">
              <a:lnSpc>
                <a:spcPct val="95000"/>
              </a:lnSpc>
              <a:buFontTx/>
              <a:buNone/>
            </a:pPr>
            <a:endParaRPr lang="el-GR" altLang="el-GR" sz="2400" b="1" i="1" smtClean="0">
              <a:solidFill>
                <a:schemeClr val="bg1"/>
              </a:solidFill>
              <a:latin typeface="Times New Roman" pitchFamily="18" charset="0"/>
            </a:endParaRPr>
          </a:p>
          <a:p>
            <a:pPr eaLnBrk="1" hangingPunct="1">
              <a:lnSpc>
                <a:spcPct val="95000"/>
              </a:lnSpc>
              <a:buFontTx/>
              <a:buNone/>
            </a:pPr>
            <a:endParaRPr lang="el-GR" altLang="el-GR" sz="2400" b="1" i="1" smtClean="0">
              <a:solidFill>
                <a:schemeClr val="bg1"/>
              </a:solidFill>
              <a:latin typeface="Times New Roman" pitchFamily="18" charset="0"/>
            </a:endParaRPr>
          </a:p>
          <a:p>
            <a:pPr eaLnBrk="1" hangingPunct="1">
              <a:lnSpc>
                <a:spcPct val="95000"/>
              </a:lnSpc>
              <a:buFontTx/>
              <a:buNone/>
            </a:pPr>
            <a:endParaRPr lang="el-GR" altLang="el-GR" sz="2400" b="1" i="1" smtClean="0">
              <a:solidFill>
                <a:schemeClr val="bg1"/>
              </a:solidFill>
              <a:latin typeface="Times New Roman" pitchFamily="18" charset="0"/>
            </a:endParaRPr>
          </a:p>
          <a:p>
            <a:pPr eaLnBrk="1" hangingPunct="1">
              <a:lnSpc>
                <a:spcPct val="95000"/>
              </a:lnSpc>
              <a:buFontTx/>
              <a:buNone/>
            </a:pPr>
            <a:r>
              <a:rPr lang="el-GR" altLang="el-GR" sz="2400" b="1" i="1" smtClean="0">
                <a:solidFill>
                  <a:schemeClr val="bg1"/>
                </a:solidFill>
                <a:latin typeface="Times New Roman" pitchFamily="18" charset="0"/>
              </a:rPr>
              <a:t>	</a:t>
            </a:r>
          </a:p>
          <a:p>
            <a:pPr eaLnBrk="1" hangingPunct="1">
              <a:lnSpc>
                <a:spcPct val="95000"/>
              </a:lnSpc>
              <a:buFontTx/>
              <a:buNone/>
            </a:pPr>
            <a:endParaRPr lang="el-GR" altLang="el-GR" sz="2400" b="1" i="1" smtClean="0">
              <a:solidFill>
                <a:schemeClr val="bg1"/>
              </a:solidFill>
              <a:latin typeface="Times New Roman" pitchFamily="18" charset="0"/>
            </a:endParaRPr>
          </a:p>
        </p:txBody>
      </p:sp>
      <p:pic>
        <p:nvPicPr>
          <p:cNvPr id="31748" name="Picture 4" descr="4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163" y="1382713"/>
            <a:ext cx="3673475"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descr="40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4149725"/>
            <a:ext cx="5256213"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descr="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075" y="1382713"/>
            <a:ext cx="3960813"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 Box 7"/>
          <p:cNvSpPr txBox="1">
            <a:spLocks noChangeArrowheads="1"/>
          </p:cNvSpPr>
          <p:nvPr/>
        </p:nvSpPr>
        <p:spPr bwMode="auto">
          <a:xfrm>
            <a:off x="539750" y="908720"/>
            <a:ext cx="7704138"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5000"/>
              </a:lnSpc>
              <a:spcBef>
                <a:spcPct val="20000"/>
              </a:spcBef>
            </a:pPr>
            <a:r>
              <a:rPr lang="en-US" altLang="el-GR" sz="2400" b="1" dirty="0" smtClean="0">
                <a:latin typeface="Times New Roman" panose="02020603050405020304" pitchFamily="18" charset="0"/>
                <a:cs typeface="Times New Roman" panose="02020603050405020304" pitchFamily="18" charset="0"/>
              </a:rPr>
              <a:t>E</a:t>
            </a:r>
            <a:r>
              <a:rPr lang="el-GR" altLang="el-GR" sz="2400" b="1" dirty="0" err="1" smtClean="0">
                <a:latin typeface="Times New Roman" panose="02020603050405020304" pitchFamily="18" charset="0"/>
                <a:cs typeface="Times New Roman" panose="02020603050405020304" pitchFamily="18" charset="0"/>
              </a:rPr>
              <a:t>νδοεπιθηλιακή</a:t>
            </a:r>
            <a:r>
              <a:rPr lang="el-GR" altLang="el-GR" sz="2400" b="1" dirty="0" smtClean="0">
                <a:latin typeface="Times New Roman" panose="02020603050405020304" pitchFamily="18" charset="0"/>
                <a:cs typeface="Times New Roman" panose="02020603050405020304" pitchFamily="18" charset="0"/>
              </a:rPr>
              <a:t> νεοπλασία/δυσπλασία</a:t>
            </a:r>
            <a:r>
              <a:rPr lang="en-US" altLang="el-GR" sz="2400" b="1" dirty="0" smtClean="0">
                <a:latin typeface="Times New Roman" panose="02020603050405020304" pitchFamily="18" charset="0"/>
                <a:cs typeface="Times New Roman" panose="02020603050405020304" pitchFamily="18" charset="0"/>
              </a:rPr>
              <a:t> (</a:t>
            </a:r>
            <a:r>
              <a:rPr lang="en-US" altLang="el-GR" sz="2400" b="1" dirty="0" err="1" smtClean="0">
                <a:latin typeface="Times New Roman" panose="02020603050405020304" pitchFamily="18" charset="0"/>
                <a:cs typeface="Times New Roman" panose="02020603050405020304" pitchFamily="18" charset="0"/>
              </a:rPr>
              <a:t>BiIIN</a:t>
            </a:r>
            <a:r>
              <a:rPr lang="el-GR" altLang="el-GR" sz="2400" b="1" dirty="0" smtClean="0">
                <a:latin typeface="Times New Roman" panose="02020603050405020304" pitchFamily="18" charset="0"/>
                <a:cs typeface="Times New Roman" panose="02020603050405020304" pitchFamily="18" charset="0"/>
              </a:rPr>
              <a:t>)</a:t>
            </a:r>
            <a:r>
              <a:rPr lang="en-US" altLang="el-GR" sz="2400" b="1" dirty="0" smtClean="0">
                <a:latin typeface="Times New Roman" panose="02020603050405020304" pitchFamily="18" charset="0"/>
                <a:cs typeface="Times New Roman" panose="02020603050405020304" pitchFamily="18" charset="0"/>
              </a:rPr>
              <a:t> </a:t>
            </a:r>
            <a:r>
              <a:rPr lang="en-US" altLang="el-GR" sz="2400" b="1" dirty="0" smtClean="0">
                <a:solidFill>
                  <a:schemeClr val="bg1"/>
                </a:solidFill>
                <a:latin typeface="Times New Roman" panose="02020603050405020304" pitchFamily="18" charset="0"/>
                <a:cs typeface="Times New Roman" panose="02020603050405020304" pitchFamily="18" charset="0"/>
              </a:rPr>
              <a:t>I-III</a:t>
            </a:r>
            <a:r>
              <a:rPr lang="en-US" altLang="el-GR" sz="2400" b="1" i="1" dirty="0" smtClean="0">
                <a:solidFill>
                  <a:schemeClr val="bg1"/>
                </a:solidFill>
                <a:latin typeface="Times New Roman" panose="02020603050405020304" pitchFamily="18" charset="0"/>
                <a:cs typeface="Times New Roman" panose="02020603050405020304" pitchFamily="18" charset="0"/>
              </a:rPr>
              <a:t>)</a:t>
            </a:r>
            <a:endParaRPr lang="el-GR" altLang="el-GR" sz="2400" b="1" dirty="0">
              <a:latin typeface="Times New Roman" panose="02020603050405020304" pitchFamily="18" charset="0"/>
              <a:cs typeface="Times New Roman" panose="02020603050405020304" pitchFamily="18" charset="0"/>
            </a:endParaRPr>
          </a:p>
        </p:txBody>
      </p:sp>
      <p:sp>
        <p:nvSpPr>
          <p:cNvPr id="31752" name="Text Box 8"/>
          <p:cNvSpPr txBox="1">
            <a:spLocks noChangeArrowheads="1"/>
          </p:cNvSpPr>
          <p:nvPr/>
        </p:nvSpPr>
        <p:spPr bwMode="auto">
          <a:xfrm>
            <a:off x="5870575" y="5229200"/>
            <a:ext cx="3022600" cy="79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5000"/>
              </a:lnSpc>
              <a:spcBef>
                <a:spcPct val="20000"/>
              </a:spcBef>
            </a:pPr>
            <a:r>
              <a:rPr lang="el-GR" altLang="el-GR" sz="2400" b="1" dirty="0" err="1">
                <a:latin typeface="Times New Roman" panose="02020603050405020304" pitchFamily="18" charset="0"/>
                <a:cs typeface="Times New Roman" panose="02020603050405020304" pitchFamily="18" charset="0"/>
              </a:rPr>
              <a:t>Ε</a:t>
            </a:r>
            <a:r>
              <a:rPr lang="el-GR" altLang="el-GR" sz="2400" b="1" dirty="0" err="1" smtClean="0">
                <a:latin typeface="Times New Roman" panose="02020603050405020304" pitchFamily="18" charset="0"/>
                <a:cs typeface="Times New Roman" panose="02020603050405020304" pitchFamily="18" charset="0"/>
              </a:rPr>
              <a:t>νδοκυστικά</a:t>
            </a:r>
            <a:r>
              <a:rPr lang="el-GR" altLang="el-GR" sz="2400" b="1" dirty="0" smtClean="0">
                <a:latin typeface="Times New Roman" panose="02020603050405020304" pitchFamily="18" charset="0"/>
                <a:cs typeface="Times New Roman" panose="02020603050405020304" pitchFamily="18" charset="0"/>
              </a:rPr>
              <a:t> </a:t>
            </a:r>
            <a:r>
              <a:rPr lang="el-GR" altLang="el-GR" sz="2400" b="1" dirty="0" err="1">
                <a:latin typeface="Times New Roman" panose="02020603050405020304" pitchFamily="18" charset="0"/>
                <a:cs typeface="Times New Roman" panose="02020603050405020304" pitchFamily="18" charset="0"/>
              </a:rPr>
              <a:t>θηλώδη</a:t>
            </a:r>
            <a:r>
              <a:rPr lang="el-GR" altLang="el-GR" sz="2400" b="1" dirty="0">
                <a:latin typeface="Times New Roman" panose="02020603050405020304" pitchFamily="18" charset="0"/>
                <a:cs typeface="Times New Roman" panose="02020603050405020304" pitchFamily="18" charset="0"/>
              </a:rPr>
              <a:t> </a:t>
            </a:r>
            <a:r>
              <a:rPr lang="el-GR" altLang="el-GR" sz="2400" b="1" dirty="0" smtClean="0">
                <a:latin typeface="Times New Roman" panose="02020603050405020304" pitchFamily="18" charset="0"/>
                <a:cs typeface="Times New Roman" panose="02020603050405020304" pitchFamily="18" charset="0"/>
              </a:rPr>
              <a:t>νεοπλάσματα</a:t>
            </a:r>
            <a:r>
              <a:rPr lang="en-US" altLang="el-GR" sz="2400" b="1" dirty="0" smtClean="0">
                <a:latin typeface="Times New Roman" panose="02020603050405020304" pitchFamily="18" charset="0"/>
                <a:cs typeface="Times New Roman" panose="02020603050405020304" pitchFamily="18" charset="0"/>
              </a:rPr>
              <a:t> </a:t>
            </a:r>
          </a:p>
        </p:txBody>
      </p:sp>
      <p:sp>
        <p:nvSpPr>
          <p:cNvPr id="31753" name="Text Box 9"/>
          <p:cNvSpPr txBox="1">
            <a:spLocks noChangeArrowheads="1"/>
          </p:cNvSpPr>
          <p:nvPr/>
        </p:nvSpPr>
        <p:spPr bwMode="auto">
          <a:xfrm>
            <a:off x="468313" y="3860800"/>
            <a:ext cx="89646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a:solidFill>
                  <a:srgbClr val="00CCFF"/>
                </a:solidFill>
              </a:rP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title"/>
          </p:nvPr>
        </p:nvSpPr>
        <p:spPr>
          <a:xfrm>
            <a:off x="457200" y="274737"/>
            <a:ext cx="8229600" cy="561975"/>
          </a:xfrm>
        </p:spPr>
        <p:txBody>
          <a:bodyPr>
            <a:noAutofit/>
          </a:bodyPr>
          <a:lstStyle/>
          <a:p>
            <a:pPr eaLnBrk="1" hangingPunct="1"/>
            <a:r>
              <a:rPr lang="el-GR" altLang="el-GR" sz="3600" b="1" dirty="0" smtClean="0">
                <a:solidFill>
                  <a:srgbClr val="C00000"/>
                </a:solidFill>
                <a:latin typeface="Calibri" panose="020F0502020204030204" pitchFamily="34" charset="0"/>
                <a:cs typeface="Calibri" panose="020F0502020204030204" pitchFamily="34" charset="0"/>
              </a:rPr>
              <a:t>Καρκίνωμα χοληδόχου κύστεως </a:t>
            </a:r>
          </a:p>
        </p:txBody>
      </p:sp>
      <p:sp>
        <p:nvSpPr>
          <p:cNvPr id="30723" name="Rectangle 4"/>
          <p:cNvSpPr>
            <a:spLocks noGrp="1" noChangeArrowheads="1"/>
          </p:cNvSpPr>
          <p:nvPr>
            <p:ph idx="1"/>
          </p:nvPr>
        </p:nvSpPr>
        <p:spPr>
          <a:xfrm>
            <a:off x="395288" y="1052736"/>
            <a:ext cx="8569325" cy="5832648"/>
          </a:xfrm>
          <a:ln w="38100">
            <a:noFill/>
            <a:miter lim="800000"/>
            <a:headEnd/>
            <a:tailEnd/>
          </a:ln>
        </p:spPr>
        <p:txBody>
          <a:bodyPr>
            <a:normAutofit/>
          </a:bodyPr>
          <a:lstStyle/>
          <a:p>
            <a:pPr eaLnBrk="1" hangingPunct="1">
              <a:lnSpc>
                <a:spcPct val="95000"/>
              </a:lnSpc>
            </a:pPr>
            <a:r>
              <a:rPr lang="en-US" altLang="el-GR" sz="2000" b="1" dirty="0">
                <a:latin typeface="Calibri" panose="020F0502020204030204" pitchFamily="34" charset="0"/>
                <a:cs typeface="Calibri" panose="020F0502020204030204" pitchFamily="34" charset="0"/>
              </a:rPr>
              <a:t>T</a:t>
            </a:r>
            <a:r>
              <a:rPr lang="el-GR" altLang="el-GR" sz="2000" b="1" dirty="0" smtClean="0">
                <a:latin typeface="Calibri" panose="020F0502020204030204" pitchFamily="34" charset="0"/>
                <a:cs typeface="Calibri" panose="020F0502020204030204" pitchFamily="34" charset="0"/>
              </a:rPr>
              <a:t>ο</a:t>
            </a:r>
            <a:r>
              <a:rPr lang="el-GR" altLang="el-GR" sz="2000" dirty="0" smtClean="0">
                <a:latin typeface="Calibri" panose="020F0502020204030204" pitchFamily="34" charset="0"/>
                <a:cs typeface="Calibri" panose="020F0502020204030204" pitchFamily="34" charset="0"/>
              </a:rPr>
              <a:t> </a:t>
            </a:r>
            <a:r>
              <a:rPr lang="el-GR" altLang="el-GR" sz="2000" b="1" dirty="0" smtClean="0">
                <a:latin typeface="Calibri" panose="020F0502020204030204" pitchFamily="34" charset="0"/>
                <a:cs typeface="Calibri" panose="020F0502020204030204" pitchFamily="34" charset="0"/>
              </a:rPr>
              <a:t>συχνότερο νεόπλασμα των χοληφόρων</a:t>
            </a:r>
            <a:r>
              <a:rPr lang="el-GR" altLang="el-GR" sz="2000" dirty="0" smtClean="0">
                <a:latin typeface="Calibri" panose="020F0502020204030204" pitchFamily="34" charset="0"/>
                <a:cs typeface="Calibri" panose="020F0502020204030204" pitchFamily="34" charset="0"/>
              </a:rPr>
              <a:t> </a:t>
            </a:r>
          </a:p>
          <a:p>
            <a:pPr eaLnBrk="1" hangingPunct="1">
              <a:lnSpc>
                <a:spcPct val="95000"/>
              </a:lnSpc>
            </a:pPr>
            <a:r>
              <a:rPr lang="el-GR" altLang="el-GR" sz="2000" b="1" dirty="0" smtClean="0">
                <a:latin typeface="Calibri" panose="020F0502020204030204" pitchFamily="34" charset="0"/>
                <a:cs typeface="Calibri" panose="020F0502020204030204" pitchFamily="34" charset="0"/>
              </a:rPr>
              <a:t>0.4%</a:t>
            </a:r>
            <a:r>
              <a:rPr lang="el-GR" altLang="el-GR" sz="2000" dirty="0" smtClean="0">
                <a:latin typeface="Calibri" panose="020F0502020204030204" pitchFamily="34" charset="0"/>
                <a:cs typeface="Calibri" panose="020F0502020204030204" pitchFamily="34" charset="0"/>
              </a:rPr>
              <a:t> των εγχειρήσεων της χοληδόχου κύστης</a:t>
            </a:r>
          </a:p>
          <a:p>
            <a:pPr eaLnBrk="1" hangingPunct="1">
              <a:lnSpc>
                <a:spcPct val="95000"/>
              </a:lnSpc>
            </a:pPr>
            <a:r>
              <a:rPr lang="el-GR" altLang="el-GR" sz="2000" b="1" dirty="0" smtClean="0">
                <a:latin typeface="Calibri" panose="020F0502020204030204" pitchFamily="34" charset="0"/>
                <a:cs typeface="Calibri" panose="020F0502020204030204" pitchFamily="34" charset="0"/>
              </a:rPr>
              <a:t>συχνότερο στις γυναίκες</a:t>
            </a:r>
            <a:r>
              <a:rPr lang="el-GR" altLang="el-GR" sz="2000" dirty="0" smtClean="0">
                <a:latin typeface="Calibri" panose="020F0502020204030204" pitchFamily="34" charset="0"/>
                <a:cs typeface="Calibri" panose="020F0502020204030204" pitchFamily="34" charset="0"/>
              </a:rPr>
              <a:t> </a:t>
            </a:r>
            <a:r>
              <a:rPr lang="el-GR" altLang="el-GR" sz="2000" b="1" dirty="0" smtClean="0">
                <a:latin typeface="Calibri" panose="020F0502020204030204" pitchFamily="34" charset="0"/>
                <a:cs typeface="Calibri" panose="020F0502020204030204" pitchFamily="34" charset="0"/>
              </a:rPr>
              <a:t>(3-4/1)</a:t>
            </a:r>
          </a:p>
          <a:p>
            <a:pPr eaLnBrk="1" hangingPunct="1">
              <a:lnSpc>
                <a:spcPct val="95000"/>
              </a:lnSpc>
            </a:pPr>
            <a:r>
              <a:rPr lang="el-GR" altLang="el-GR" sz="2000" b="1" dirty="0" smtClean="0">
                <a:latin typeface="Calibri" panose="020F0502020204030204" pitchFamily="34" charset="0"/>
                <a:cs typeface="Calibri" panose="020F0502020204030204" pitchFamily="34" charset="0"/>
              </a:rPr>
              <a:t>6 ή 7 δεκαετία</a:t>
            </a:r>
            <a:endParaRPr lang="el-GR" altLang="el-GR" sz="2000" dirty="0" smtClean="0">
              <a:latin typeface="Calibri" panose="020F0502020204030204" pitchFamily="34" charset="0"/>
              <a:cs typeface="Calibri" panose="020F0502020204030204" pitchFamily="34" charset="0"/>
            </a:endParaRPr>
          </a:p>
          <a:p>
            <a:pPr eaLnBrk="1" hangingPunct="1">
              <a:lnSpc>
                <a:spcPct val="95000"/>
              </a:lnSpc>
              <a:buFontTx/>
              <a:buNone/>
            </a:pPr>
            <a:endParaRPr lang="el-GR" altLang="el-GR" sz="2000" b="1" dirty="0">
              <a:latin typeface="Calibri" panose="020F0502020204030204" pitchFamily="34" charset="0"/>
              <a:cs typeface="Calibri" panose="020F0502020204030204" pitchFamily="34" charset="0"/>
            </a:endParaRPr>
          </a:p>
          <a:p>
            <a:pPr eaLnBrk="1" hangingPunct="1">
              <a:lnSpc>
                <a:spcPct val="95000"/>
              </a:lnSpc>
              <a:buFontTx/>
              <a:buNone/>
            </a:pPr>
            <a:r>
              <a:rPr lang="el-GR" altLang="el-GR" sz="2000" b="1" dirty="0" smtClean="0">
                <a:latin typeface="Calibri" panose="020F0502020204030204" pitchFamily="34" charset="0"/>
                <a:cs typeface="Calibri" panose="020F0502020204030204" pitchFamily="34" charset="0"/>
              </a:rPr>
              <a:t>Αιτιολογικοί παράγοντες</a:t>
            </a:r>
            <a:r>
              <a:rPr lang="el-GR" altLang="el-GR" sz="2000" dirty="0" smtClean="0">
                <a:latin typeface="Calibri" panose="020F0502020204030204" pitchFamily="34" charset="0"/>
                <a:cs typeface="Calibri" panose="020F0502020204030204" pitchFamily="34" charset="0"/>
              </a:rPr>
              <a:t> </a:t>
            </a:r>
          </a:p>
          <a:p>
            <a:pPr eaLnBrk="1" hangingPunct="1">
              <a:lnSpc>
                <a:spcPct val="95000"/>
              </a:lnSpc>
            </a:pPr>
            <a:r>
              <a:rPr lang="el-GR" altLang="el-GR" sz="2000" b="1" dirty="0" smtClean="0">
                <a:latin typeface="Calibri" panose="020F0502020204030204" pitchFamily="34" charset="0"/>
                <a:cs typeface="Calibri" panose="020F0502020204030204" pitchFamily="34" charset="0"/>
              </a:rPr>
              <a:t>χολολιθίαση</a:t>
            </a:r>
            <a:r>
              <a:rPr lang="el-GR" altLang="el-GR" sz="2000" dirty="0" smtClean="0">
                <a:latin typeface="Calibri" panose="020F0502020204030204" pitchFamily="34" charset="0"/>
                <a:cs typeface="Calibri" panose="020F0502020204030204" pitchFamily="34" charset="0"/>
              </a:rPr>
              <a:t> </a:t>
            </a:r>
            <a:r>
              <a:rPr lang="el-GR" altLang="el-GR" sz="2000" b="1" dirty="0" smtClean="0">
                <a:latin typeface="Calibri" panose="020F0502020204030204" pitchFamily="34" charset="0"/>
                <a:cs typeface="Calibri" panose="020F0502020204030204" pitchFamily="34" charset="0"/>
              </a:rPr>
              <a:t>(~90%</a:t>
            </a:r>
            <a:r>
              <a:rPr lang="el-GR" altLang="el-GR" sz="2000" dirty="0" smtClean="0">
                <a:latin typeface="Calibri" panose="020F0502020204030204" pitchFamily="34" charset="0"/>
                <a:cs typeface="Calibri" panose="020F0502020204030204" pitchFamily="34" charset="0"/>
              </a:rPr>
              <a:t> των περιπτώσεων)</a:t>
            </a:r>
          </a:p>
          <a:p>
            <a:pPr eaLnBrk="1" hangingPunct="1">
              <a:lnSpc>
                <a:spcPct val="150000"/>
              </a:lnSpc>
            </a:pPr>
            <a:r>
              <a:rPr lang="el-GR" altLang="el-GR" sz="2000" b="1" dirty="0" smtClean="0">
                <a:latin typeface="Calibri" panose="020F0502020204030204" pitchFamily="34" charset="0"/>
                <a:cs typeface="Calibri" panose="020F0502020204030204" pitchFamily="34" charset="0"/>
              </a:rPr>
              <a:t>γεωγραφική κατανομή και φυλή</a:t>
            </a:r>
            <a:r>
              <a:rPr lang="el-GR" altLang="el-GR" sz="2000" dirty="0" smtClean="0">
                <a:latin typeface="Calibri" panose="020F0502020204030204" pitchFamily="34" charset="0"/>
                <a:cs typeface="Calibri" panose="020F0502020204030204" pitchFamily="34" charset="0"/>
              </a:rPr>
              <a:t> (χώρες της Λατινικής Αμερικής, Ινδιάνοι)  </a:t>
            </a:r>
          </a:p>
          <a:p>
            <a:pPr eaLnBrk="1" hangingPunct="1">
              <a:lnSpc>
                <a:spcPct val="150000"/>
              </a:lnSpc>
              <a:buFontTx/>
              <a:buNone/>
            </a:pPr>
            <a:endParaRPr lang="el-GR" altLang="el-GR" sz="1000" b="1" u="sng" dirty="0" smtClean="0">
              <a:solidFill>
                <a:srgbClr val="C00000"/>
              </a:solidFill>
              <a:latin typeface="Calibri" panose="020F0502020204030204" pitchFamily="34" charset="0"/>
              <a:cs typeface="Calibri" panose="020F0502020204030204" pitchFamily="34" charset="0"/>
            </a:endParaRPr>
          </a:p>
          <a:p>
            <a:pPr eaLnBrk="1" hangingPunct="1">
              <a:lnSpc>
                <a:spcPct val="150000"/>
              </a:lnSpc>
              <a:buFontTx/>
              <a:buNone/>
            </a:pPr>
            <a:r>
              <a:rPr lang="el-GR" altLang="el-GR" sz="2000" b="1" u="sng" dirty="0" smtClean="0">
                <a:solidFill>
                  <a:srgbClr val="C00000"/>
                </a:solidFill>
                <a:latin typeface="Calibri" panose="020F0502020204030204" pitchFamily="34" charset="0"/>
                <a:cs typeface="Calibri" panose="020F0502020204030204" pitchFamily="34" charset="0"/>
              </a:rPr>
              <a:t>Παράγοντες κινδύνου</a:t>
            </a:r>
          </a:p>
          <a:p>
            <a:pPr eaLnBrk="1" hangingPunct="1">
              <a:lnSpc>
                <a:spcPct val="95000"/>
              </a:lnSpc>
              <a:buFontTx/>
              <a:buNone/>
            </a:pPr>
            <a:r>
              <a:rPr lang="el-GR" altLang="el-GR" sz="2000" b="1" dirty="0" err="1" smtClean="0">
                <a:latin typeface="Calibri" panose="020F0502020204030204" pitchFamily="34" charset="0"/>
                <a:cs typeface="Calibri" panose="020F0502020204030204" pitchFamily="34" charset="0"/>
              </a:rPr>
              <a:t>πορσελανοειδής</a:t>
            </a:r>
            <a:r>
              <a:rPr lang="el-GR" altLang="el-GR" sz="2000" b="1" dirty="0" smtClean="0">
                <a:latin typeface="Calibri" panose="020F0502020204030204" pitchFamily="34" charset="0"/>
                <a:cs typeface="Calibri" panose="020F0502020204030204" pitchFamily="34" charset="0"/>
              </a:rPr>
              <a:t> χοληδόχος κύστη, ελκώδης </a:t>
            </a:r>
            <a:r>
              <a:rPr lang="el-GR" altLang="el-GR" sz="2000" b="1" dirty="0" err="1" smtClean="0">
                <a:latin typeface="Calibri" panose="020F0502020204030204" pitchFamily="34" charset="0"/>
                <a:cs typeface="Calibri" panose="020F0502020204030204" pitchFamily="34" charset="0"/>
              </a:rPr>
              <a:t>κολίτις</a:t>
            </a:r>
            <a:r>
              <a:rPr lang="el-GR" altLang="el-GR" sz="2000" b="1" dirty="0" smtClean="0">
                <a:latin typeface="Calibri" panose="020F0502020204030204" pitchFamily="34" charset="0"/>
                <a:cs typeface="Calibri" panose="020F0502020204030204" pitchFamily="34" charset="0"/>
              </a:rPr>
              <a:t>, </a:t>
            </a:r>
            <a:r>
              <a:rPr lang="el-GR" altLang="el-GR" sz="2000" b="1" dirty="0" err="1" smtClean="0">
                <a:latin typeface="Calibri" panose="020F0502020204030204" pitchFamily="34" charset="0"/>
                <a:cs typeface="Calibri" panose="020F0502020204030204" pitchFamily="34" charset="0"/>
              </a:rPr>
              <a:t>πολυποδίαση</a:t>
            </a:r>
            <a:r>
              <a:rPr lang="el-GR" altLang="el-GR" sz="2000" b="1" dirty="0" smtClean="0">
                <a:latin typeface="Calibri" panose="020F0502020204030204" pitchFamily="34" charset="0"/>
                <a:cs typeface="Calibri" panose="020F0502020204030204" pitchFamily="34" charset="0"/>
              </a:rPr>
              <a:t> του </a:t>
            </a:r>
            <a:r>
              <a:rPr lang="el-GR" altLang="el-GR" sz="2000" b="1" dirty="0" err="1" smtClean="0">
                <a:latin typeface="Calibri" panose="020F0502020204030204" pitchFamily="34" charset="0"/>
                <a:cs typeface="Calibri" panose="020F0502020204030204" pitchFamily="34" charset="0"/>
              </a:rPr>
              <a:t>κόλου</a:t>
            </a:r>
            <a:r>
              <a:rPr lang="el-GR" altLang="el-GR" sz="2000" b="1" dirty="0" smtClean="0">
                <a:latin typeface="Calibri" panose="020F0502020204030204" pitchFamily="34" charset="0"/>
                <a:cs typeface="Calibri" panose="020F0502020204030204" pitchFamily="34" charset="0"/>
              </a:rPr>
              <a:t>, </a:t>
            </a:r>
          </a:p>
          <a:p>
            <a:pPr eaLnBrk="1" hangingPunct="1">
              <a:lnSpc>
                <a:spcPct val="95000"/>
              </a:lnSpc>
              <a:buFontTx/>
              <a:buNone/>
            </a:pPr>
            <a:r>
              <a:rPr lang="el-GR" altLang="el-GR" sz="2000" b="1" dirty="0" smtClean="0">
                <a:latin typeface="Calibri" panose="020F0502020204030204" pitchFamily="34" charset="0"/>
                <a:cs typeface="Calibri" panose="020F0502020204030204" pitchFamily="34" charset="0"/>
              </a:rPr>
              <a:t>σύνδρομο </a:t>
            </a:r>
            <a:r>
              <a:rPr lang="en-US" altLang="el-GR" sz="2000" b="1" dirty="0" smtClean="0">
                <a:latin typeface="Calibri" panose="020F0502020204030204" pitchFamily="34" charset="0"/>
                <a:cs typeface="Calibri" panose="020F0502020204030204" pitchFamily="34" charset="0"/>
              </a:rPr>
              <a:t>Gardner, </a:t>
            </a:r>
            <a:r>
              <a:rPr lang="el-GR" altLang="el-GR" sz="2000" b="1" dirty="0" smtClean="0">
                <a:latin typeface="Calibri" panose="020F0502020204030204" pitchFamily="34" charset="0"/>
                <a:cs typeface="Calibri" panose="020F0502020204030204" pitchFamily="34" charset="0"/>
              </a:rPr>
              <a:t>ανώμαλη επικοινωνία μεταξύ χοληδόχου και </a:t>
            </a:r>
          </a:p>
          <a:p>
            <a:pPr eaLnBrk="1" hangingPunct="1">
              <a:lnSpc>
                <a:spcPct val="95000"/>
              </a:lnSpc>
              <a:buFontTx/>
              <a:buNone/>
            </a:pPr>
            <a:r>
              <a:rPr lang="el-GR" altLang="el-GR" sz="2000" b="1" dirty="0" smtClean="0">
                <a:latin typeface="Calibri" panose="020F0502020204030204" pitchFamily="34" charset="0"/>
                <a:cs typeface="Calibri" panose="020F0502020204030204" pitchFamily="34" charset="0"/>
              </a:rPr>
              <a:t>παγκρεατικού πόρου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title"/>
          </p:nvPr>
        </p:nvSpPr>
        <p:spPr>
          <a:xfrm>
            <a:off x="457200" y="188913"/>
            <a:ext cx="8229600" cy="1498600"/>
          </a:xfrm>
        </p:spPr>
        <p:txBody>
          <a:bodyPr>
            <a:normAutofit/>
          </a:bodyPr>
          <a:lstStyle/>
          <a:p>
            <a:pPr eaLnBrk="1" hangingPunct="1">
              <a:lnSpc>
                <a:spcPct val="70000"/>
              </a:lnSpc>
            </a:pPr>
            <a:r>
              <a:rPr lang="el-GR" altLang="el-GR" sz="3200" b="1" dirty="0" smtClean="0">
                <a:latin typeface="Calibri" panose="020F0502020204030204" pitchFamily="34" charset="0"/>
                <a:cs typeface="Calibri" panose="020F0502020204030204" pitchFamily="34" charset="0"/>
              </a:rPr>
              <a:t>ΚΑΡΚΙΝΩΜΑ ΧΟΛΗΔΟΧΟΥ ΚΥΣΤΕΩΣ</a:t>
            </a:r>
            <a:br>
              <a:rPr lang="el-GR" altLang="el-GR" sz="3200" b="1" dirty="0" smtClean="0">
                <a:latin typeface="Calibri" panose="020F0502020204030204" pitchFamily="34" charset="0"/>
                <a:cs typeface="Calibri" panose="020F0502020204030204" pitchFamily="34" charset="0"/>
              </a:rPr>
            </a:br>
            <a:r>
              <a:rPr lang="el-GR" altLang="el-GR" sz="3200" b="1" dirty="0" smtClean="0">
                <a:latin typeface="Calibri" panose="020F0502020204030204" pitchFamily="34" charset="0"/>
                <a:cs typeface="Calibri" panose="020F0502020204030204" pitchFamily="34" charset="0"/>
              </a:rPr>
              <a:t> </a:t>
            </a:r>
            <a:endParaRPr lang="el-GR" altLang="el-GR" sz="2800" b="1" dirty="0" smtClean="0">
              <a:latin typeface="Calibri" panose="020F0502020204030204" pitchFamily="34" charset="0"/>
              <a:cs typeface="Calibri" panose="020F0502020204030204" pitchFamily="34" charset="0"/>
            </a:endParaRPr>
          </a:p>
        </p:txBody>
      </p:sp>
      <p:pic>
        <p:nvPicPr>
          <p:cNvPr id="32771" name="Picture 5" descr="3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250" y="1773238"/>
            <a:ext cx="273685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6" descr="3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3800" y="1773238"/>
            <a:ext cx="2892425"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8"/>
          <p:cNvSpPr txBox="1">
            <a:spLocks noChangeArrowheads="1"/>
          </p:cNvSpPr>
          <p:nvPr/>
        </p:nvSpPr>
        <p:spPr bwMode="auto">
          <a:xfrm>
            <a:off x="5076825" y="6237288"/>
            <a:ext cx="28082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20000"/>
              </a:spcBef>
            </a:pPr>
            <a:r>
              <a:rPr lang="el-GR" altLang="el-GR" b="1">
                <a:solidFill>
                  <a:schemeClr val="bg1"/>
                </a:solidFill>
                <a:latin typeface="Times New Roman" pitchFamily="18" charset="0"/>
              </a:rPr>
              <a:t>πολυποειδής μάζα (30%)</a:t>
            </a:r>
            <a:endParaRPr lang="el-GR" altLang="el-GR" b="1">
              <a:latin typeface="Times New Roman" pitchFamily="18" charset="0"/>
            </a:endParaRPr>
          </a:p>
        </p:txBody>
      </p:sp>
      <p:sp>
        <p:nvSpPr>
          <p:cNvPr id="32774" name="Text Box 9"/>
          <p:cNvSpPr txBox="1">
            <a:spLocks noChangeArrowheads="1"/>
          </p:cNvSpPr>
          <p:nvPr/>
        </p:nvSpPr>
        <p:spPr bwMode="auto">
          <a:xfrm>
            <a:off x="1547813" y="6230938"/>
            <a:ext cx="3095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l-GR" altLang="el-GR" b="1">
                <a:solidFill>
                  <a:schemeClr val="bg1"/>
                </a:solidFill>
                <a:latin typeface="Times New Roman" pitchFamily="18" charset="0"/>
              </a:rPr>
              <a:t>διάχυτη ανάπτυξη (70%)</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419100"/>
            <a:ext cx="8229600" cy="706438"/>
          </a:xfrm>
        </p:spPr>
        <p:txBody>
          <a:bodyPr>
            <a:noAutofit/>
          </a:bodyPr>
          <a:lstStyle/>
          <a:p>
            <a:pPr eaLnBrk="1" hangingPunct="1">
              <a:lnSpc>
                <a:spcPct val="75000"/>
              </a:lnSpc>
            </a:pPr>
            <a:r>
              <a:rPr lang="el-GR" altLang="el-GR" sz="3600" b="1" dirty="0" smtClean="0">
                <a:solidFill>
                  <a:srgbClr val="C00000"/>
                </a:solidFill>
                <a:latin typeface="Calibri" panose="020F0502020204030204" pitchFamily="34" charset="0"/>
                <a:cs typeface="Calibri" panose="020F0502020204030204" pitchFamily="34" charset="0"/>
              </a:rPr>
              <a:t>Καρκίνωμα χοληδόχου κύστεως </a:t>
            </a:r>
            <a:endParaRPr lang="el-GR" altLang="el-GR" sz="3600" b="1" i="1" dirty="0" smtClean="0">
              <a:solidFill>
                <a:srgbClr val="C00000"/>
              </a:solidFill>
              <a:latin typeface="Calibri" panose="020F0502020204030204" pitchFamily="34" charset="0"/>
              <a:cs typeface="Calibri" panose="020F0502020204030204" pitchFamily="34" charset="0"/>
            </a:endParaRPr>
          </a:p>
        </p:txBody>
      </p:sp>
      <p:sp>
        <p:nvSpPr>
          <p:cNvPr id="33795" name="Rectangle 3"/>
          <p:cNvSpPr>
            <a:spLocks noGrp="1" noChangeArrowheads="1"/>
          </p:cNvSpPr>
          <p:nvPr>
            <p:ph idx="1"/>
          </p:nvPr>
        </p:nvSpPr>
        <p:spPr>
          <a:xfrm>
            <a:off x="468313" y="1268413"/>
            <a:ext cx="8496300" cy="5400675"/>
          </a:xfrm>
          <a:ln>
            <a:solidFill>
              <a:schemeClr val="bg1"/>
            </a:solidFill>
            <a:miter lim="800000"/>
            <a:headEnd/>
            <a:tailEnd/>
          </a:ln>
        </p:spPr>
        <p:txBody>
          <a:bodyPr>
            <a:normAutofit/>
          </a:bodyPr>
          <a:lstStyle/>
          <a:p>
            <a:pPr eaLnBrk="1" hangingPunct="1">
              <a:lnSpc>
                <a:spcPct val="95000"/>
              </a:lnSpc>
            </a:pPr>
            <a:r>
              <a:rPr lang="el-GR" altLang="el-GR" sz="2400" b="1" dirty="0" err="1" smtClean="0">
                <a:latin typeface="Calibri" panose="020F0502020204030204" pitchFamily="34" charset="0"/>
                <a:cs typeface="Calibri" panose="020F0502020204030204" pitchFamily="34" charset="0"/>
              </a:rPr>
              <a:t>Αδενοκαρκινώματα</a:t>
            </a:r>
            <a:r>
              <a:rPr lang="el-GR" altLang="el-GR" sz="2400" b="1" dirty="0" smtClean="0">
                <a:latin typeface="Calibri" panose="020F0502020204030204" pitchFamily="34" charset="0"/>
                <a:cs typeface="Calibri" panose="020F0502020204030204" pitchFamily="34" charset="0"/>
              </a:rPr>
              <a:t> (</a:t>
            </a:r>
            <a:r>
              <a:rPr lang="en-US" altLang="el-GR" sz="2400" b="1" dirty="0" err="1" smtClean="0">
                <a:latin typeface="Calibri" panose="020F0502020204030204" pitchFamily="34" charset="0"/>
                <a:cs typeface="Calibri" panose="020F0502020204030204" pitchFamily="34" charset="0"/>
              </a:rPr>
              <a:t>billiary</a:t>
            </a:r>
            <a:r>
              <a:rPr lang="el-GR" altLang="el-GR" sz="2400" b="1" dirty="0" smtClean="0">
                <a:latin typeface="Calibri" panose="020F0502020204030204" pitchFamily="34" charset="0"/>
                <a:cs typeface="Calibri" panose="020F0502020204030204" pitchFamily="34" charset="0"/>
              </a:rPr>
              <a:t>,</a:t>
            </a:r>
            <a:r>
              <a:rPr lang="en-US" altLang="el-GR" sz="2400" b="1" dirty="0" smtClean="0">
                <a:latin typeface="Calibri" panose="020F0502020204030204" pitchFamily="34" charset="0"/>
                <a:cs typeface="Calibri" panose="020F0502020204030204" pitchFamily="34" charset="0"/>
              </a:rPr>
              <a:t> intestinal type) </a:t>
            </a:r>
            <a:endParaRPr lang="el-GR" altLang="el-GR" sz="2400" b="1" dirty="0" smtClean="0">
              <a:latin typeface="Calibri" panose="020F0502020204030204" pitchFamily="34" charset="0"/>
              <a:cs typeface="Calibri" panose="020F0502020204030204" pitchFamily="34" charset="0"/>
            </a:endParaRPr>
          </a:p>
          <a:p>
            <a:pPr eaLnBrk="1" hangingPunct="1">
              <a:lnSpc>
                <a:spcPct val="95000"/>
              </a:lnSpc>
            </a:pPr>
            <a:r>
              <a:rPr lang="el-GR" altLang="el-GR" sz="2200" dirty="0" err="1" smtClean="0">
                <a:latin typeface="Calibri" panose="020F0502020204030204" pitchFamily="34" charset="0"/>
                <a:cs typeface="Calibri" panose="020F0502020204030204" pitchFamily="34" charset="0"/>
              </a:rPr>
              <a:t>Αδενοπλακώδες</a:t>
            </a:r>
            <a:r>
              <a:rPr lang="el-GR" altLang="el-GR" sz="2200" dirty="0" smtClean="0">
                <a:latin typeface="Calibri" panose="020F0502020204030204" pitchFamily="34" charset="0"/>
                <a:cs typeface="Calibri" panose="020F0502020204030204" pitchFamily="34" charset="0"/>
              </a:rPr>
              <a:t> καρκίνωμα </a:t>
            </a:r>
          </a:p>
          <a:p>
            <a:pPr eaLnBrk="1" hangingPunct="1">
              <a:lnSpc>
                <a:spcPct val="95000"/>
              </a:lnSpc>
            </a:pPr>
            <a:r>
              <a:rPr lang="el-GR" altLang="el-GR" sz="2200" dirty="0" smtClean="0">
                <a:latin typeface="Calibri" panose="020F0502020204030204" pitchFamily="34" charset="0"/>
                <a:cs typeface="Calibri" panose="020F0502020204030204" pitchFamily="34" charset="0"/>
              </a:rPr>
              <a:t>Καρκίνωμα από πλακώδες επιθήλιο </a:t>
            </a:r>
          </a:p>
          <a:p>
            <a:pPr eaLnBrk="1" hangingPunct="1">
              <a:lnSpc>
                <a:spcPct val="95000"/>
              </a:lnSpc>
            </a:pPr>
            <a:r>
              <a:rPr lang="el-GR" altLang="el-GR" sz="2200" dirty="0" smtClean="0">
                <a:latin typeface="Calibri" panose="020F0502020204030204" pitchFamily="34" charset="0"/>
                <a:cs typeface="Calibri" panose="020F0502020204030204" pitchFamily="34" charset="0"/>
              </a:rPr>
              <a:t>Βλεννώδες </a:t>
            </a:r>
            <a:r>
              <a:rPr lang="el-GR" altLang="el-GR" sz="2200" dirty="0" err="1" smtClean="0">
                <a:latin typeface="Calibri" panose="020F0502020204030204" pitchFamily="34" charset="0"/>
                <a:cs typeface="Calibri" panose="020F0502020204030204" pitchFamily="34" charset="0"/>
              </a:rPr>
              <a:t>αδενοκαρκίνωμα</a:t>
            </a:r>
            <a:r>
              <a:rPr lang="el-GR" altLang="el-GR" sz="2200" dirty="0" smtClean="0">
                <a:latin typeface="Calibri" panose="020F0502020204030204" pitchFamily="34" charset="0"/>
                <a:cs typeface="Calibri" panose="020F0502020204030204" pitchFamily="34" charset="0"/>
              </a:rPr>
              <a:t> </a:t>
            </a:r>
          </a:p>
          <a:p>
            <a:pPr eaLnBrk="1" hangingPunct="1">
              <a:lnSpc>
                <a:spcPct val="95000"/>
              </a:lnSpc>
            </a:pPr>
            <a:r>
              <a:rPr lang="el-GR" altLang="el-GR" sz="2200" dirty="0" err="1" smtClean="0">
                <a:latin typeface="Calibri" panose="020F0502020204030204" pitchFamily="34" charset="0"/>
                <a:cs typeface="Calibri" panose="020F0502020204030204" pitchFamily="34" charset="0"/>
              </a:rPr>
              <a:t>Αδενοκαρκίνωμα</a:t>
            </a:r>
            <a:r>
              <a:rPr lang="el-GR" altLang="el-GR" sz="2200" dirty="0" smtClean="0">
                <a:latin typeface="Calibri" panose="020F0502020204030204" pitchFamily="34" charset="0"/>
                <a:cs typeface="Calibri" panose="020F0502020204030204" pitchFamily="34" charset="0"/>
              </a:rPr>
              <a:t> τύπου </a:t>
            </a:r>
            <a:r>
              <a:rPr lang="en-US" altLang="el-GR" sz="2200" dirty="0" smtClean="0">
                <a:latin typeface="Calibri" panose="020F0502020204030204" pitchFamily="34" charset="0"/>
                <a:cs typeface="Calibri" panose="020F0502020204030204" pitchFamily="34" charset="0"/>
              </a:rPr>
              <a:t>signet-ring</a:t>
            </a:r>
          </a:p>
          <a:p>
            <a:pPr eaLnBrk="1" hangingPunct="1">
              <a:lnSpc>
                <a:spcPct val="95000"/>
              </a:lnSpc>
            </a:pPr>
            <a:r>
              <a:rPr lang="el-GR" altLang="el-GR" sz="2200" dirty="0" smtClean="0">
                <a:latin typeface="Calibri" panose="020F0502020204030204" pitchFamily="34" charset="0"/>
                <a:cs typeface="Calibri" panose="020F0502020204030204" pitchFamily="34" charset="0"/>
              </a:rPr>
              <a:t>Αδιαφοροποίητο καρκίνωμα </a:t>
            </a:r>
          </a:p>
          <a:p>
            <a:pPr eaLnBrk="1" hangingPunct="1">
              <a:lnSpc>
                <a:spcPct val="95000"/>
              </a:lnSpc>
            </a:pPr>
            <a:r>
              <a:rPr lang="el-GR" altLang="el-GR" sz="2200" dirty="0" err="1" smtClean="0">
                <a:latin typeface="Calibri" panose="020F0502020204030204" pitchFamily="34" charset="0"/>
                <a:cs typeface="Calibri" panose="020F0502020204030204" pitchFamily="34" charset="0"/>
              </a:rPr>
              <a:t>Αδενοκαρκίνωμα</a:t>
            </a:r>
            <a:r>
              <a:rPr lang="el-GR" altLang="el-GR" sz="2200" dirty="0" smtClean="0">
                <a:latin typeface="Calibri" panose="020F0502020204030204" pitchFamily="34" charset="0"/>
                <a:cs typeface="Calibri" panose="020F0502020204030204" pitchFamily="34" charset="0"/>
              </a:rPr>
              <a:t> από διαυγή κύτταρα </a:t>
            </a:r>
          </a:p>
          <a:p>
            <a:pPr eaLnBrk="1" hangingPunct="1">
              <a:lnSpc>
                <a:spcPct val="95000"/>
              </a:lnSpc>
            </a:pPr>
            <a:r>
              <a:rPr lang="el-GR" altLang="el-GR" sz="2200" dirty="0" err="1" smtClean="0">
                <a:latin typeface="Calibri" panose="020F0502020204030204" pitchFamily="34" charset="0"/>
                <a:cs typeface="Calibri" panose="020F0502020204030204" pitchFamily="34" charset="0"/>
              </a:rPr>
              <a:t>Νευροενδοκρινικά</a:t>
            </a:r>
            <a:r>
              <a:rPr lang="el-GR" altLang="el-GR" sz="2200" dirty="0" smtClean="0">
                <a:latin typeface="Calibri" panose="020F0502020204030204" pitchFamily="34" charset="0"/>
                <a:cs typeface="Calibri" panose="020F0502020204030204" pitchFamily="34" charset="0"/>
              </a:rPr>
              <a:t> νεοπλάσματα </a:t>
            </a:r>
          </a:p>
          <a:p>
            <a:pPr lvl="1" eaLnBrk="1" hangingPunct="1">
              <a:lnSpc>
                <a:spcPct val="95000"/>
              </a:lnSpc>
            </a:pPr>
            <a:r>
              <a:rPr lang="el-GR" altLang="el-GR" sz="2200" dirty="0" smtClean="0">
                <a:latin typeface="Calibri" panose="020F0502020204030204" pitchFamily="34" charset="0"/>
                <a:cs typeface="Calibri" panose="020F0502020204030204" pitchFamily="34" charset="0"/>
              </a:rPr>
              <a:t>Καρκινοειδή, </a:t>
            </a:r>
          </a:p>
          <a:p>
            <a:pPr lvl="1" eaLnBrk="1" hangingPunct="1">
              <a:lnSpc>
                <a:spcPct val="95000"/>
              </a:lnSpc>
            </a:pPr>
            <a:r>
              <a:rPr lang="el-GR" altLang="el-GR" sz="2200" dirty="0" err="1" smtClean="0">
                <a:latin typeface="Calibri" panose="020F0502020204030204" pitchFamily="34" charset="0"/>
                <a:cs typeface="Calibri" panose="020F0502020204030204" pitchFamily="34" charset="0"/>
              </a:rPr>
              <a:t>Νευροενδοκρινικά</a:t>
            </a:r>
            <a:r>
              <a:rPr lang="el-GR" altLang="el-GR" sz="2200" dirty="0" smtClean="0">
                <a:latin typeface="Calibri" panose="020F0502020204030204" pitchFamily="34" charset="0"/>
                <a:cs typeface="Calibri" panose="020F0502020204030204" pitchFamily="34" charset="0"/>
              </a:rPr>
              <a:t> καρκινώματα από μικρά ή μεγάλα κύτταρα, </a:t>
            </a:r>
          </a:p>
          <a:p>
            <a:pPr lvl="1" eaLnBrk="1" hangingPunct="1">
              <a:lnSpc>
                <a:spcPct val="95000"/>
              </a:lnSpc>
            </a:pPr>
            <a:r>
              <a:rPr lang="el-GR" altLang="el-GR" sz="2200" dirty="0" smtClean="0">
                <a:latin typeface="Calibri" panose="020F0502020204030204" pitchFamily="34" charset="0"/>
                <a:cs typeface="Calibri" panose="020F0502020204030204" pitchFamily="34" charset="0"/>
              </a:rPr>
              <a:t>Μικτά: </a:t>
            </a:r>
            <a:r>
              <a:rPr lang="el-GR" altLang="el-GR" sz="2200" dirty="0" err="1" smtClean="0">
                <a:latin typeface="Calibri" panose="020F0502020204030204" pitchFamily="34" charset="0"/>
                <a:cs typeface="Calibri" panose="020F0502020204030204" pitchFamily="34" charset="0"/>
              </a:rPr>
              <a:t>αδενοκαρκινώματα</a:t>
            </a:r>
            <a:r>
              <a:rPr lang="el-GR" altLang="el-GR" sz="2200" dirty="0" smtClean="0">
                <a:latin typeface="Calibri" panose="020F0502020204030204" pitchFamily="34" charset="0"/>
                <a:cs typeface="Calibri" panose="020F0502020204030204" pitchFamily="34" charset="0"/>
              </a:rPr>
              <a:t> με </a:t>
            </a:r>
            <a:r>
              <a:rPr lang="el-GR" altLang="el-GR" sz="2200" dirty="0" err="1" smtClean="0">
                <a:latin typeface="Calibri" panose="020F0502020204030204" pitchFamily="34" charset="0"/>
                <a:cs typeface="Calibri" panose="020F0502020204030204" pitchFamily="34" charset="0"/>
              </a:rPr>
              <a:t>νευροενδοκρινικά</a:t>
            </a:r>
            <a:r>
              <a:rPr lang="el-GR" altLang="el-GR" sz="2200" i="1" dirty="0" smtClean="0">
                <a:solidFill>
                  <a:schemeClr val="bg1"/>
                </a:solidFill>
                <a:latin typeface="Calibri" panose="020F0502020204030204" pitchFamily="34" charset="0"/>
                <a:cs typeface="Calibri" panose="020F0502020204030204" pitchFamily="34" charset="0"/>
              </a:rPr>
              <a:t> στ</a:t>
            </a:r>
            <a:r>
              <a:rPr lang="el-GR" altLang="el-GR" sz="2200" b="1" i="1" dirty="0" smtClean="0">
                <a:solidFill>
                  <a:schemeClr val="bg1"/>
                </a:solidFill>
                <a:latin typeface="Times New Roman" pitchFamily="18" charset="0"/>
              </a:rPr>
              <a:t>οιχεία</a:t>
            </a:r>
            <a:r>
              <a:rPr lang="el-GR" altLang="el-GR" sz="2400" b="1" i="1" dirty="0" smtClean="0">
                <a:solidFill>
                  <a:schemeClr val="bg1"/>
                </a:solidFill>
                <a:latin typeface="Times New Roman" pitchFamily="18" charset="0"/>
              </a:rP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419100"/>
            <a:ext cx="8229600" cy="706438"/>
          </a:xfrm>
        </p:spPr>
        <p:txBody>
          <a:bodyPr>
            <a:normAutofit fontScale="90000"/>
          </a:bodyPr>
          <a:lstStyle/>
          <a:p>
            <a:pPr eaLnBrk="1" hangingPunct="1">
              <a:lnSpc>
                <a:spcPct val="70000"/>
              </a:lnSpc>
            </a:pPr>
            <a:r>
              <a:rPr lang="el-GR" altLang="el-GR" sz="3600" b="1" dirty="0" smtClean="0">
                <a:solidFill>
                  <a:srgbClr val="C00000"/>
                </a:solidFill>
                <a:latin typeface="Calibri" panose="020F0502020204030204" pitchFamily="34" charset="0"/>
                <a:cs typeface="Calibri" panose="020F0502020204030204" pitchFamily="34" charset="0"/>
              </a:rPr>
              <a:t>Καρκίνωμα χοληδόχου κύστεως</a:t>
            </a:r>
            <a:br>
              <a:rPr lang="el-GR" altLang="el-GR" sz="3600" b="1" dirty="0" smtClean="0">
                <a:solidFill>
                  <a:srgbClr val="C00000"/>
                </a:solidFill>
                <a:latin typeface="Calibri" panose="020F0502020204030204" pitchFamily="34" charset="0"/>
                <a:cs typeface="Calibri" panose="020F0502020204030204" pitchFamily="34" charset="0"/>
              </a:rPr>
            </a:br>
            <a:r>
              <a:rPr lang="el-GR" altLang="el-GR" sz="2800" b="1" dirty="0" smtClean="0">
                <a:solidFill>
                  <a:srgbClr val="C00000"/>
                </a:solidFill>
                <a:latin typeface="Times New Roman" pitchFamily="18" charset="0"/>
              </a:rPr>
              <a:t> </a:t>
            </a:r>
            <a:endParaRPr lang="el-GR" altLang="el-GR" sz="2800" b="1" i="1" dirty="0" smtClean="0">
              <a:solidFill>
                <a:srgbClr val="C00000"/>
              </a:solidFill>
              <a:latin typeface="Times New Roman" pitchFamily="18" charset="0"/>
            </a:endParaRPr>
          </a:p>
        </p:txBody>
      </p:sp>
      <p:pic>
        <p:nvPicPr>
          <p:cNvPr id="34819" name="Picture 5" descr="3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1341438"/>
            <a:ext cx="360045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6" descr="3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4284663"/>
            <a:ext cx="3600450"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 Box 9"/>
          <p:cNvSpPr txBox="1">
            <a:spLocks noChangeArrowheads="1"/>
          </p:cNvSpPr>
          <p:nvPr/>
        </p:nvSpPr>
        <p:spPr bwMode="auto">
          <a:xfrm>
            <a:off x="250825" y="3860800"/>
            <a:ext cx="3673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l-GR" altLang="el-GR" b="1">
                <a:solidFill>
                  <a:schemeClr val="bg1"/>
                </a:solidFill>
                <a:latin typeface="Times New Roman" pitchFamily="18" charset="0"/>
              </a:rPr>
              <a:t>καλά διαφοροποιημένο αδενο</a:t>
            </a:r>
            <a:r>
              <a:rPr lang="en-US" altLang="el-GR" b="1">
                <a:solidFill>
                  <a:schemeClr val="bg1"/>
                </a:solidFill>
                <a:latin typeface="Times New Roman" pitchFamily="18" charset="0"/>
              </a:rPr>
              <a:t>Ca </a:t>
            </a:r>
            <a:endParaRPr lang="el-GR" altLang="el-GR" b="1">
              <a:solidFill>
                <a:schemeClr val="bg1"/>
              </a:solidFill>
              <a:latin typeface="Times New Roman" pitchFamily="18" charset="0"/>
            </a:endParaRPr>
          </a:p>
        </p:txBody>
      </p:sp>
      <p:sp>
        <p:nvSpPr>
          <p:cNvPr id="34822" name="Text Box 10"/>
          <p:cNvSpPr txBox="1">
            <a:spLocks noChangeArrowheads="1"/>
          </p:cNvSpPr>
          <p:nvPr/>
        </p:nvSpPr>
        <p:spPr bwMode="auto">
          <a:xfrm>
            <a:off x="6948488" y="2420938"/>
            <a:ext cx="2160587"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b="1">
                <a:solidFill>
                  <a:schemeClr val="bg1"/>
                </a:solidFill>
                <a:latin typeface="Times New Roman" pitchFamily="18" charset="0"/>
              </a:rPr>
              <a:t>αδενο</a:t>
            </a:r>
            <a:r>
              <a:rPr lang="en-US" altLang="el-GR" b="1">
                <a:solidFill>
                  <a:schemeClr val="bg1"/>
                </a:solidFill>
                <a:latin typeface="Times New Roman" pitchFamily="18" charset="0"/>
              </a:rPr>
              <a:t>Ca </a:t>
            </a:r>
            <a:r>
              <a:rPr lang="el-GR" altLang="el-GR" b="1">
                <a:solidFill>
                  <a:schemeClr val="bg1"/>
                </a:solidFill>
                <a:latin typeface="Times New Roman" pitchFamily="18" charset="0"/>
              </a:rPr>
              <a:t>επί εδάφους ενδοκυστικού θηλώδους νεοπλάσματος</a:t>
            </a:r>
          </a:p>
        </p:txBody>
      </p:sp>
      <p:pic>
        <p:nvPicPr>
          <p:cNvPr id="34823" name="Picture 11" descr="5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175" y="1341438"/>
            <a:ext cx="2879725" cy="322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12" descr="4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4525" y="4240213"/>
            <a:ext cx="3240088" cy="228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Text Box 13"/>
          <p:cNvSpPr txBox="1">
            <a:spLocks noChangeArrowheads="1"/>
          </p:cNvSpPr>
          <p:nvPr/>
        </p:nvSpPr>
        <p:spPr bwMode="auto">
          <a:xfrm>
            <a:off x="6013450" y="6446838"/>
            <a:ext cx="3095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l-GR" altLang="el-GR" b="1">
                <a:solidFill>
                  <a:schemeClr val="bg1"/>
                </a:solidFill>
                <a:latin typeface="Times New Roman" pitchFamily="18" charset="0"/>
              </a:rPr>
              <a:t>αναπλαστικό καρκίνωμα</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title"/>
          </p:nvPr>
        </p:nvSpPr>
        <p:spPr>
          <a:xfrm>
            <a:off x="457200" y="115888"/>
            <a:ext cx="8229600" cy="1143000"/>
          </a:xfrm>
        </p:spPr>
        <p:txBody>
          <a:bodyPr/>
          <a:lstStyle/>
          <a:p>
            <a:pPr eaLnBrk="1" hangingPunct="1"/>
            <a:r>
              <a:rPr lang="el-GR" altLang="el-GR" sz="3200" b="1" dirty="0" smtClean="0">
                <a:solidFill>
                  <a:srgbClr val="C00000"/>
                </a:solidFill>
                <a:latin typeface="Calibri" panose="020F0502020204030204" pitchFamily="34" charset="0"/>
                <a:cs typeface="Calibri" panose="020F0502020204030204" pitchFamily="34" charset="0"/>
              </a:rPr>
              <a:t>Καρκίνωμα χοληδόχου κύστεως</a:t>
            </a:r>
          </a:p>
        </p:txBody>
      </p:sp>
      <p:sp>
        <p:nvSpPr>
          <p:cNvPr id="35843" name="Rectangle 4"/>
          <p:cNvSpPr>
            <a:spLocks noGrp="1" noChangeArrowheads="1"/>
          </p:cNvSpPr>
          <p:nvPr>
            <p:ph idx="1"/>
          </p:nvPr>
        </p:nvSpPr>
        <p:spPr>
          <a:xfrm>
            <a:off x="107950" y="1052513"/>
            <a:ext cx="8964613" cy="5616575"/>
          </a:xfrm>
        </p:spPr>
        <p:txBody>
          <a:bodyPr>
            <a:normAutofit/>
          </a:bodyPr>
          <a:lstStyle/>
          <a:p>
            <a:pPr eaLnBrk="1" hangingPunct="1">
              <a:lnSpc>
                <a:spcPct val="90000"/>
              </a:lnSpc>
            </a:pPr>
            <a:r>
              <a:rPr lang="el-GR" altLang="el-GR" sz="2200" b="1" dirty="0" smtClean="0">
                <a:latin typeface="Calibri" panose="020F0502020204030204" pitchFamily="34" charset="0"/>
                <a:cs typeface="Calibri" panose="020F0502020204030204" pitchFamily="34" charset="0"/>
              </a:rPr>
              <a:t>κλινικές εκδηλώσεις</a:t>
            </a:r>
            <a:r>
              <a:rPr lang="el-GR" altLang="el-GR" sz="2200" dirty="0" smtClean="0">
                <a:latin typeface="Calibri" panose="020F0502020204030204" pitchFamily="34" charset="0"/>
                <a:cs typeface="Calibri" panose="020F0502020204030204" pitchFamily="34" charset="0"/>
              </a:rPr>
              <a:t> </a:t>
            </a:r>
          </a:p>
          <a:p>
            <a:pPr lvl="1" eaLnBrk="1" hangingPunct="1">
              <a:lnSpc>
                <a:spcPct val="90000"/>
              </a:lnSpc>
            </a:pPr>
            <a:r>
              <a:rPr lang="el-GR" altLang="el-GR" sz="2000" dirty="0" smtClean="0">
                <a:latin typeface="Calibri" panose="020F0502020204030204" pitchFamily="34" charset="0"/>
                <a:cs typeface="Calibri" panose="020F0502020204030204" pitchFamily="34" charset="0"/>
              </a:rPr>
              <a:t>τυχαίο εύρημα (σε έδαφος χολολιθίασης)</a:t>
            </a:r>
          </a:p>
          <a:p>
            <a:pPr lvl="1" eaLnBrk="1" hangingPunct="1">
              <a:lnSpc>
                <a:spcPct val="90000"/>
              </a:lnSpc>
            </a:pPr>
            <a:r>
              <a:rPr lang="el-GR" altLang="el-GR" sz="2000" dirty="0" smtClean="0">
                <a:latin typeface="Calibri" panose="020F0502020204030204" pitchFamily="34" charset="0"/>
                <a:cs typeface="Calibri" panose="020F0502020204030204" pitchFamily="34" charset="0"/>
              </a:rPr>
              <a:t>πόνος, ναυτία, έμετοι, απώλεια βάρους</a:t>
            </a:r>
          </a:p>
          <a:p>
            <a:pPr lvl="1" eaLnBrk="1" hangingPunct="1">
              <a:lnSpc>
                <a:spcPct val="90000"/>
              </a:lnSpc>
            </a:pPr>
            <a:r>
              <a:rPr lang="el-GR" altLang="el-GR" sz="2000" dirty="0" smtClean="0">
                <a:latin typeface="Calibri" panose="020F0502020204030204" pitchFamily="34" charset="0"/>
                <a:cs typeface="Calibri" panose="020F0502020204030204" pitchFamily="34" charset="0"/>
              </a:rPr>
              <a:t>ίκτερος, ηπατομεγαλία, ψηλαφητή μάζα στο (ΔΕ) υποχόνδριο </a:t>
            </a:r>
          </a:p>
          <a:p>
            <a:pPr lvl="1" eaLnBrk="1" hangingPunct="1">
              <a:lnSpc>
                <a:spcPct val="90000"/>
              </a:lnSpc>
            </a:pPr>
            <a:endParaRPr lang="el-GR" altLang="el-GR" sz="2000" dirty="0" smtClean="0">
              <a:latin typeface="Calibri" panose="020F0502020204030204" pitchFamily="34" charset="0"/>
              <a:cs typeface="Calibri" panose="020F0502020204030204" pitchFamily="34" charset="0"/>
            </a:endParaRPr>
          </a:p>
          <a:p>
            <a:pPr eaLnBrk="1" hangingPunct="1">
              <a:lnSpc>
                <a:spcPct val="90000"/>
              </a:lnSpc>
            </a:pPr>
            <a:r>
              <a:rPr lang="el-GR" altLang="el-GR" sz="2200" b="1" dirty="0" smtClean="0">
                <a:latin typeface="Calibri" panose="020F0502020204030204" pitchFamily="34" charset="0"/>
                <a:cs typeface="Calibri" panose="020F0502020204030204" pitchFamily="34" charset="0"/>
              </a:rPr>
              <a:t>επέκταση</a:t>
            </a:r>
            <a:r>
              <a:rPr lang="el-GR" altLang="el-GR" sz="2200" dirty="0" smtClean="0">
                <a:latin typeface="Calibri" panose="020F0502020204030204" pitchFamily="34" charset="0"/>
                <a:cs typeface="Calibri" panose="020F0502020204030204" pitchFamily="34" charset="0"/>
              </a:rPr>
              <a:t> </a:t>
            </a:r>
            <a:r>
              <a:rPr lang="el-GR" altLang="el-GR" sz="2200" b="1" dirty="0" smtClean="0">
                <a:latin typeface="Calibri" panose="020F0502020204030204" pitchFamily="34" charset="0"/>
                <a:cs typeface="Calibri" panose="020F0502020204030204" pitchFamily="34" charset="0"/>
              </a:rPr>
              <a:t>κατά συνέχεια ιστού στο ήπαρ</a:t>
            </a:r>
          </a:p>
          <a:p>
            <a:pPr eaLnBrk="1" hangingPunct="1">
              <a:lnSpc>
                <a:spcPct val="90000"/>
              </a:lnSpc>
            </a:pPr>
            <a:r>
              <a:rPr lang="el-GR" altLang="el-GR" sz="2200" b="1" dirty="0" smtClean="0">
                <a:latin typeface="Calibri" panose="020F0502020204030204" pitchFamily="34" charset="0"/>
                <a:cs typeface="Calibri" panose="020F0502020204030204" pitchFamily="34" charset="0"/>
              </a:rPr>
              <a:t>μεταστάσεις</a:t>
            </a:r>
            <a:r>
              <a:rPr lang="el-GR" altLang="el-GR" sz="2200" dirty="0" smtClean="0">
                <a:latin typeface="Calibri" panose="020F0502020204030204" pitchFamily="34" charset="0"/>
                <a:cs typeface="Calibri" panose="020F0502020204030204" pitchFamily="34" charset="0"/>
              </a:rPr>
              <a:t>  </a:t>
            </a:r>
          </a:p>
          <a:p>
            <a:pPr lvl="1" eaLnBrk="1" hangingPunct="1">
              <a:lnSpc>
                <a:spcPct val="90000"/>
              </a:lnSpc>
            </a:pPr>
            <a:r>
              <a:rPr lang="el-GR" altLang="el-GR" sz="2000" b="1" dirty="0" smtClean="0">
                <a:latin typeface="Calibri" panose="020F0502020204030204" pitchFamily="34" charset="0"/>
                <a:cs typeface="Calibri" panose="020F0502020204030204" pitchFamily="34" charset="0"/>
              </a:rPr>
              <a:t>στους λεμφαδένες</a:t>
            </a:r>
            <a:r>
              <a:rPr lang="el-GR" altLang="el-GR" sz="2000" dirty="0" smtClean="0">
                <a:latin typeface="Calibri" panose="020F0502020204030204" pitchFamily="34" charset="0"/>
                <a:cs typeface="Calibri" panose="020F0502020204030204" pitchFamily="34" charset="0"/>
              </a:rPr>
              <a:t> </a:t>
            </a:r>
          </a:p>
          <a:p>
            <a:pPr lvl="1" eaLnBrk="1" hangingPunct="1">
              <a:lnSpc>
                <a:spcPct val="90000"/>
              </a:lnSpc>
            </a:pPr>
            <a:r>
              <a:rPr lang="el-GR" altLang="el-GR" sz="2000" b="1" dirty="0" smtClean="0">
                <a:latin typeface="Calibri" panose="020F0502020204030204" pitchFamily="34" charset="0"/>
                <a:cs typeface="Calibri" panose="020F0502020204030204" pitchFamily="34" charset="0"/>
              </a:rPr>
              <a:t>στο ήπαρ </a:t>
            </a:r>
          </a:p>
          <a:p>
            <a:pPr lvl="1" eaLnBrk="1" hangingPunct="1">
              <a:lnSpc>
                <a:spcPct val="90000"/>
              </a:lnSpc>
            </a:pPr>
            <a:r>
              <a:rPr lang="el-GR" altLang="el-GR" sz="2000" b="1" dirty="0" smtClean="0">
                <a:latin typeface="Calibri" panose="020F0502020204030204" pitchFamily="34" charset="0"/>
                <a:cs typeface="Calibri" panose="020F0502020204030204" pitchFamily="34" charset="0"/>
              </a:rPr>
              <a:t>στο στομάχι, </a:t>
            </a:r>
          </a:p>
          <a:p>
            <a:pPr lvl="1" eaLnBrk="1" hangingPunct="1">
              <a:lnSpc>
                <a:spcPct val="90000"/>
              </a:lnSpc>
            </a:pPr>
            <a:r>
              <a:rPr lang="el-GR" altLang="el-GR" sz="2000" b="1" dirty="0" smtClean="0">
                <a:latin typeface="Calibri" panose="020F0502020204030204" pitchFamily="34" charset="0"/>
                <a:cs typeface="Calibri" panose="020F0502020204030204" pitchFamily="34" charset="0"/>
              </a:rPr>
              <a:t>στο δωδεκαδάκτυλο</a:t>
            </a:r>
          </a:p>
          <a:p>
            <a:pPr lvl="1" eaLnBrk="1" hangingPunct="1">
              <a:lnSpc>
                <a:spcPct val="90000"/>
              </a:lnSpc>
            </a:pPr>
            <a:endParaRPr lang="el-GR" altLang="el-GR" sz="2000" b="1" dirty="0" smtClean="0">
              <a:latin typeface="Calibri" panose="020F0502020204030204" pitchFamily="34" charset="0"/>
              <a:cs typeface="Calibri" panose="020F0502020204030204" pitchFamily="34" charset="0"/>
            </a:endParaRPr>
          </a:p>
          <a:p>
            <a:pPr eaLnBrk="1" hangingPunct="1">
              <a:lnSpc>
                <a:spcPct val="90000"/>
              </a:lnSpc>
            </a:pPr>
            <a:r>
              <a:rPr lang="el-GR" altLang="el-GR" sz="2200" b="1" dirty="0" smtClean="0">
                <a:latin typeface="Calibri" panose="020F0502020204030204" pitchFamily="34" charset="0"/>
                <a:cs typeface="Calibri" panose="020F0502020204030204" pitchFamily="34" charset="0"/>
              </a:rPr>
              <a:t>πρόγνωση → πολύ κακή</a:t>
            </a:r>
            <a:r>
              <a:rPr lang="el-GR" altLang="el-GR" sz="2200" dirty="0" smtClean="0">
                <a:latin typeface="Calibri" panose="020F0502020204030204" pitchFamily="34" charset="0"/>
                <a:cs typeface="Calibri" panose="020F0502020204030204" pitchFamily="34" charset="0"/>
              </a:rPr>
              <a:t> </a:t>
            </a:r>
            <a:r>
              <a:rPr lang="el-GR" altLang="el-GR" sz="2200" b="1" dirty="0" smtClean="0">
                <a:latin typeface="Calibri" panose="020F0502020204030204" pitchFamily="34" charset="0"/>
                <a:cs typeface="Calibri" panose="020F0502020204030204" pitchFamily="34" charset="0"/>
              </a:rPr>
              <a:t>(στο ½ των περιπτώσεων έχει δώσει μεταστάσεις κατά τον χρόνο της επέμβασης)</a:t>
            </a:r>
          </a:p>
          <a:p>
            <a:pPr eaLnBrk="1" hangingPunct="1">
              <a:lnSpc>
                <a:spcPct val="90000"/>
              </a:lnSpc>
            </a:pPr>
            <a:r>
              <a:rPr lang="el-GR" altLang="el-GR" sz="2200" b="1" dirty="0" smtClean="0">
                <a:latin typeface="Calibri" panose="020F0502020204030204" pitchFamily="34" charset="0"/>
                <a:cs typeface="Calibri" panose="020F0502020204030204" pitchFamily="34" charset="0"/>
              </a:rPr>
              <a:t>μέσος όρος επιβίωσης →  περίπου 6 μήνες</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438150" y="1416050"/>
            <a:ext cx="4484688" cy="3525838"/>
          </a:xfrm>
          <a:prstGeom prst="rect">
            <a:avLst/>
          </a:prstGeom>
          <a:noFill/>
          <a:ln>
            <a:noFill/>
          </a:ln>
          <a:effectLst>
            <a:prstShdw prst="shdw17" dist="17961" dir="2700000">
              <a:schemeClr val="accent1">
                <a:gamma/>
                <a:shade val="60000"/>
                <a:invGamma/>
              </a:schemeClr>
            </a:prstShdw>
          </a:effectLst>
          <a:extLst/>
        </p:spPr>
      </p:pic>
      <p:pic>
        <p:nvPicPr>
          <p:cNvPr id="48131" name="Picture 3"/>
          <p:cNvPicPr>
            <a:picLocks noChangeAspect="1" noChangeArrowheads="1"/>
          </p:cNvPicPr>
          <p:nvPr/>
        </p:nvPicPr>
        <p:blipFill>
          <a:blip r:embed="rId3" cstate="print"/>
          <a:srcRect/>
          <a:stretch>
            <a:fillRect/>
          </a:stretch>
        </p:blipFill>
        <p:spPr bwMode="auto">
          <a:xfrm>
            <a:off x="5292725" y="2428875"/>
            <a:ext cx="3333750" cy="3952875"/>
          </a:xfrm>
          <a:prstGeom prst="rect">
            <a:avLst/>
          </a:prstGeom>
          <a:noFill/>
          <a:ln>
            <a:noFill/>
          </a:ln>
          <a:effectLst>
            <a:prstShdw prst="shdw17" dist="17961" dir="2700000">
              <a:schemeClr val="accent1">
                <a:gamma/>
                <a:shade val="60000"/>
                <a:invGamma/>
              </a:schemeClr>
            </a:prstShdw>
          </a:effectLst>
          <a:extLst/>
        </p:spPr>
      </p:pic>
      <p:sp>
        <p:nvSpPr>
          <p:cNvPr id="4" name="Ορθογώνιο 3"/>
          <p:cNvSpPr/>
          <p:nvPr/>
        </p:nvSpPr>
        <p:spPr>
          <a:xfrm>
            <a:off x="1331913" y="260350"/>
            <a:ext cx="6769100" cy="584775"/>
          </a:xfrm>
          <a:prstGeom prst="rect">
            <a:avLst/>
          </a:prstGeom>
        </p:spPr>
        <p:txBody>
          <a:bodyPr>
            <a:spAutoFit/>
          </a:bodyPr>
          <a:lstStyle/>
          <a:p>
            <a:pPr algn="ctr">
              <a:defRPr/>
            </a:pPr>
            <a:r>
              <a:rPr lang="el-GR" sz="3200" b="1" dirty="0" err="1" smtClean="0">
                <a:ln w="635">
                  <a:noFill/>
                </a:ln>
                <a:solidFill>
                  <a:srgbClr val="C00000"/>
                </a:solidFill>
                <a:effectLst>
                  <a:outerShdw blurRad="38100" dist="25400" dir="5400000" algn="tl" rotWithShape="0">
                    <a:srgbClr val="000000">
                      <a:alpha val="43000"/>
                    </a:srgbClr>
                  </a:outerShdw>
                </a:effectLst>
                <a:latin typeface="Calibri" panose="020F0502020204030204" pitchFamily="34" charset="0"/>
                <a:cs typeface="Calibri" panose="020F0502020204030204" pitchFamily="34" charset="0"/>
              </a:rPr>
              <a:t>Εξωηπατικά</a:t>
            </a:r>
            <a:r>
              <a:rPr lang="el-GR" sz="3200" b="1" dirty="0" smtClean="0">
                <a:ln w="635">
                  <a:noFill/>
                </a:ln>
                <a:solidFill>
                  <a:srgbClr val="C00000"/>
                </a:solidFill>
                <a:effectLst>
                  <a:outerShdw blurRad="38100" dist="25400" dir="5400000" algn="tl" rotWithShape="0">
                    <a:srgbClr val="000000">
                      <a:alpha val="43000"/>
                    </a:srgbClr>
                  </a:outerShdw>
                </a:effectLst>
                <a:latin typeface="Calibri" panose="020F0502020204030204" pitchFamily="34" charset="0"/>
                <a:cs typeface="Calibri" panose="020F0502020204030204" pitchFamily="34" charset="0"/>
              </a:rPr>
              <a:t> Χοληφόρα</a:t>
            </a:r>
            <a:endParaRPr lang="el-GR" sz="320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26864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title"/>
          </p:nvPr>
        </p:nvSpPr>
        <p:spPr/>
        <p:txBody>
          <a:bodyPr/>
          <a:lstStyle/>
          <a:p>
            <a:pPr eaLnBrk="1" hangingPunct="1"/>
            <a:r>
              <a:rPr lang="el-GR" altLang="el-GR" sz="2800" b="1" dirty="0" smtClean="0">
                <a:solidFill>
                  <a:srgbClr val="C00000"/>
                </a:solidFill>
                <a:latin typeface="Calibri" panose="020F0502020204030204" pitchFamily="34" charset="0"/>
                <a:cs typeface="Calibri" panose="020F0502020204030204" pitchFamily="34" charset="0"/>
              </a:rPr>
              <a:t>Καρκίνωμα </a:t>
            </a:r>
            <a:r>
              <a:rPr lang="el-GR" altLang="el-GR" sz="2800" b="1" dirty="0" err="1" smtClean="0">
                <a:solidFill>
                  <a:srgbClr val="C00000"/>
                </a:solidFill>
                <a:latin typeface="Calibri" panose="020F0502020204030204" pitchFamily="34" charset="0"/>
                <a:cs typeface="Calibri" panose="020F0502020204030204" pitchFamily="34" charset="0"/>
              </a:rPr>
              <a:t>εξωηπατικών</a:t>
            </a:r>
            <a:r>
              <a:rPr lang="el-GR" altLang="el-GR" sz="2800" b="1" dirty="0" smtClean="0">
                <a:solidFill>
                  <a:srgbClr val="C00000"/>
                </a:solidFill>
                <a:latin typeface="Calibri" panose="020F0502020204030204" pitchFamily="34" charset="0"/>
                <a:cs typeface="Calibri" panose="020F0502020204030204" pitchFamily="34" charset="0"/>
              </a:rPr>
              <a:t> χοληφόρων</a:t>
            </a:r>
          </a:p>
        </p:txBody>
      </p:sp>
      <p:sp>
        <p:nvSpPr>
          <p:cNvPr id="37891" name="Rectangle 4"/>
          <p:cNvSpPr>
            <a:spLocks noGrp="1" noChangeArrowheads="1"/>
          </p:cNvSpPr>
          <p:nvPr>
            <p:ph idx="1"/>
          </p:nvPr>
        </p:nvSpPr>
        <p:spPr>
          <a:xfrm>
            <a:off x="457200" y="1557338"/>
            <a:ext cx="8229600" cy="4967287"/>
          </a:xfrm>
          <a:ln w="38100">
            <a:noFill/>
            <a:miter lim="800000"/>
            <a:headEnd/>
            <a:tailEnd/>
          </a:ln>
        </p:spPr>
        <p:txBody>
          <a:bodyPr>
            <a:normAutofit fontScale="92500" lnSpcReduction="20000"/>
          </a:bodyPr>
          <a:lstStyle/>
          <a:p>
            <a:pPr eaLnBrk="1" hangingPunct="1">
              <a:lnSpc>
                <a:spcPct val="150000"/>
              </a:lnSpc>
              <a:buFontTx/>
              <a:buNone/>
            </a:pPr>
            <a:r>
              <a:rPr lang="el-GR" altLang="el-GR" sz="2400" b="1" dirty="0" smtClean="0">
                <a:latin typeface="Calibri" panose="020F0502020204030204" pitchFamily="34" charset="0"/>
                <a:cs typeface="Calibri" panose="020F0502020204030204" pitchFamily="34" charset="0"/>
              </a:rPr>
              <a:t>Εντόπιση</a:t>
            </a:r>
            <a:r>
              <a:rPr lang="el-GR" altLang="el-GR" sz="2400" dirty="0" smtClean="0">
                <a:latin typeface="Calibri" panose="020F0502020204030204" pitchFamily="34" charset="0"/>
                <a:cs typeface="Calibri" panose="020F0502020204030204" pitchFamily="34" charset="0"/>
              </a:rPr>
              <a:t> </a:t>
            </a:r>
          </a:p>
          <a:p>
            <a:pPr eaLnBrk="1" hangingPunct="1">
              <a:lnSpc>
                <a:spcPct val="150000"/>
              </a:lnSpc>
            </a:pPr>
            <a:r>
              <a:rPr lang="el-GR" altLang="el-GR" sz="2400" b="1" dirty="0" smtClean="0">
                <a:latin typeface="Calibri" panose="020F0502020204030204" pitchFamily="34" charset="0"/>
                <a:cs typeface="Calibri" panose="020F0502020204030204" pitchFamily="34" charset="0"/>
              </a:rPr>
              <a:t>άνω τριτημόριο</a:t>
            </a:r>
            <a:r>
              <a:rPr lang="el-GR" altLang="el-GR" sz="2400" dirty="0" smtClean="0">
                <a:latin typeface="Calibri" panose="020F0502020204030204" pitchFamily="34" charset="0"/>
                <a:cs typeface="Calibri" panose="020F0502020204030204" pitchFamily="34" charset="0"/>
              </a:rPr>
              <a:t> </a:t>
            </a:r>
            <a:r>
              <a:rPr lang="el-GR" altLang="el-GR" sz="2400" b="1" dirty="0" smtClean="0">
                <a:latin typeface="Calibri" panose="020F0502020204030204" pitchFamily="34" charset="0"/>
                <a:cs typeface="Calibri" panose="020F0502020204030204" pitchFamily="34" charset="0"/>
              </a:rPr>
              <a:t>~ 50%</a:t>
            </a:r>
            <a:r>
              <a:rPr lang="el-GR" altLang="el-GR" sz="2400" dirty="0" smtClean="0">
                <a:latin typeface="Calibri" panose="020F0502020204030204" pitchFamily="34" charset="0"/>
                <a:cs typeface="Calibri" panose="020F0502020204030204" pitchFamily="34" charset="0"/>
              </a:rPr>
              <a:t> (πύλες ήπατος μέχρι την συμβολή του κυστικού πόρου) </a:t>
            </a:r>
          </a:p>
          <a:p>
            <a:pPr eaLnBrk="1" hangingPunct="1">
              <a:lnSpc>
                <a:spcPct val="150000"/>
              </a:lnSpc>
              <a:buFontTx/>
              <a:buNone/>
            </a:pPr>
            <a:r>
              <a:rPr lang="el-GR" altLang="el-GR" sz="2400" dirty="0" smtClean="0">
                <a:latin typeface="Calibri" panose="020F0502020204030204" pitchFamily="34" charset="0"/>
                <a:cs typeface="Calibri" panose="020F0502020204030204" pitchFamily="34" charset="0"/>
              </a:rPr>
              <a:t>	εξαιρέσιμοι </a:t>
            </a:r>
            <a:r>
              <a:rPr lang="el-GR" altLang="el-GR" sz="2400" b="1" dirty="0" smtClean="0">
                <a:latin typeface="Calibri" panose="020F0502020204030204" pitchFamily="34" charset="0"/>
                <a:cs typeface="Calibri" panose="020F0502020204030204" pitchFamily="34" charset="0"/>
              </a:rPr>
              <a:t>20%-50%</a:t>
            </a:r>
          </a:p>
          <a:p>
            <a:pPr eaLnBrk="1" hangingPunct="1">
              <a:lnSpc>
                <a:spcPct val="150000"/>
              </a:lnSpc>
            </a:pPr>
            <a:r>
              <a:rPr lang="el-GR" altLang="el-GR" sz="2400" b="1" dirty="0" smtClean="0">
                <a:latin typeface="Calibri" panose="020F0502020204030204" pitchFamily="34" charset="0"/>
                <a:cs typeface="Calibri" panose="020F0502020204030204" pitchFamily="34" charset="0"/>
              </a:rPr>
              <a:t>μέσο τριτημόριο</a:t>
            </a:r>
            <a:r>
              <a:rPr lang="el-GR" altLang="el-GR" sz="2400" dirty="0" smtClean="0">
                <a:latin typeface="Calibri" panose="020F0502020204030204" pitchFamily="34" charset="0"/>
                <a:cs typeface="Calibri" panose="020F0502020204030204" pitchFamily="34" charset="0"/>
              </a:rPr>
              <a:t> </a:t>
            </a:r>
            <a:r>
              <a:rPr lang="el-GR" altLang="el-GR" sz="2400" b="1" dirty="0" smtClean="0">
                <a:latin typeface="Calibri" panose="020F0502020204030204" pitchFamily="34" charset="0"/>
                <a:cs typeface="Calibri" panose="020F0502020204030204" pitchFamily="34" charset="0"/>
              </a:rPr>
              <a:t>25%</a:t>
            </a:r>
            <a:r>
              <a:rPr lang="el-GR" altLang="el-GR" sz="2400" dirty="0" smtClean="0">
                <a:latin typeface="Calibri" panose="020F0502020204030204" pitchFamily="34" charset="0"/>
                <a:cs typeface="Calibri" panose="020F0502020204030204" pitchFamily="34" charset="0"/>
              </a:rPr>
              <a:t> (κυστικός πόρος μέχρι χείλος 12/λου) </a:t>
            </a:r>
          </a:p>
          <a:p>
            <a:pPr eaLnBrk="1" hangingPunct="1">
              <a:lnSpc>
                <a:spcPct val="150000"/>
              </a:lnSpc>
              <a:buFontTx/>
              <a:buNone/>
            </a:pPr>
            <a:r>
              <a:rPr lang="el-GR" altLang="el-GR" sz="2400" dirty="0" smtClean="0">
                <a:latin typeface="Calibri" panose="020F0502020204030204" pitchFamily="34" charset="0"/>
                <a:cs typeface="Calibri" panose="020F0502020204030204" pitchFamily="34" charset="0"/>
              </a:rPr>
              <a:t>	εξαιρέσιμοι </a:t>
            </a:r>
            <a:r>
              <a:rPr lang="el-GR" altLang="el-GR" sz="2400" b="1" dirty="0" smtClean="0">
                <a:latin typeface="Calibri" panose="020F0502020204030204" pitchFamily="34" charset="0"/>
                <a:cs typeface="Calibri" panose="020F0502020204030204" pitchFamily="34" charset="0"/>
              </a:rPr>
              <a:t>30%-60%</a:t>
            </a:r>
          </a:p>
          <a:p>
            <a:pPr eaLnBrk="1" hangingPunct="1">
              <a:lnSpc>
                <a:spcPct val="150000"/>
              </a:lnSpc>
            </a:pPr>
            <a:r>
              <a:rPr lang="el-GR" altLang="el-GR" sz="2400" b="1" dirty="0" smtClean="0">
                <a:latin typeface="Calibri" panose="020F0502020204030204" pitchFamily="34" charset="0"/>
                <a:cs typeface="Calibri" panose="020F0502020204030204" pitchFamily="34" charset="0"/>
              </a:rPr>
              <a:t>κάτω τριτημόριο ~20%</a:t>
            </a:r>
            <a:r>
              <a:rPr lang="el-GR" altLang="el-GR" sz="2400" dirty="0" smtClean="0">
                <a:latin typeface="Calibri" panose="020F0502020204030204" pitchFamily="34" charset="0"/>
                <a:cs typeface="Calibri" panose="020F0502020204030204" pitchFamily="34" charset="0"/>
              </a:rPr>
              <a:t> (</a:t>
            </a:r>
            <a:r>
              <a:rPr lang="el-GR" altLang="el-GR" sz="2400" dirty="0" err="1" smtClean="0">
                <a:latin typeface="Calibri" panose="020F0502020204030204" pitchFamily="34" charset="0"/>
                <a:cs typeface="Calibri" panose="020F0502020204030204" pitchFamily="34" charset="0"/>
              </a:rPr>
              <a:t>οπισθοδωδεκαδακτυλική</a:t>
            </a:r>
            <a:r>
              <a:rPr lang="el-GR" altLang="el-GR" sz="2400" dirty="0" smtClean="0">
                <a:latin typeface="Calibri" panose="020F0502020204030204" pitchFamily="34" charset="0"/>
                <a:cs typeface="Calibri" panose="020F0502020204030204" pitchFamily="34" charset="0"/>
              </a:rPr>
              <a:t> και </a:t>
            </a:r>
            <a:r>
              <a:rPr lang="el-GR" altLang="el-GR" sz="2400" dirty="0" err="1" smtClean="0">
                <a:latin typeface="Calibri" panose="020F0502020204030204" pitchFamily="34" charset="0"/>
                <a:cs typeface="Calibri" panose="020F0502020204030204" pitchFamily="34" charset="0"/>
              </a:rPr>
              <a:t>ενδοπαγκρεατική</a:t>
            </a:r>
            <a:r>
              <a:rPr lang="el-GR" altLang="el-GR" sz="2400" dirty="0" smtClean="0">
                <a:latin typeface="Calibri" panose="020F0502020204030204" pitchFamily="34" charset="0"/>
                <a:cs typeface="Calibri" panose="020F0502020204030204" pitchFamily="34" charset="0"/>
              </a:rPr>
              <a:t> μοίρα) </a:t>
            </a:r>
          </a:p>
          <a:p>
            <a:pPr eaLnBrk="1" hangingPunct="1">
              <a:lnSpc>
                <a:spcPct val="150000"/>
              </a:lnSpc>
              <a:buFontTx/>
              <a:buNone/>
            </a:pPr>
            <a:r>
              <a:rPr lang="el-GR" altLang="el-GR" sz="2400" dirty="0" smtClean="0">
                <a:latin typeface="Calibri" panose="020F0502020204030204" pitchFamily="34" charset="0"/>
                <a:cs typeface="Calibri" panose="020F0502020204030204" pitchFamily="34" charset="0"/>
              </a:rPr>
              <a:t>	εξαιρέσιμοι </a:t>
            </a:r>
            <a:r>
              <a:rPr lang="el-GR" altLang="el-GR" sz="2400" b="1" dirty="0" smtClean="0">
                <a:latin typeface="Calibri" panose="020F0502020204030204" pitchFamily="34" charset="0"/>
                <a:cs typeface="Calibri" panose="020F0502020204030204" pitchFamily="34" charset="0"/>
              </a:rPr>
              <a:t>50%</a:t>
            </a:r>
            <a:r>
              <a:rPr lang="el-GR" altLang="el-GR" sz="2400" dirty="0" smtClean="0">
                <a:latin typeface="Calibri" panose="020F0502020204030204" pitchFamily="34" charset="0"/>
                <a:cs typeface="Calibri" panose="020F0502020204030204" pitchFamily="34" charset="0"/>
              </a:rPr>
              <a:t> </a:t>
            </a:r>
          </a:p>
          <a:p>
            <a:pPr eaLnBrk="1" hangingPunct="1">
              <a:lnSpc>
                <a:spcPct val="150000"/>
              </a:lnSpc>
            </a:pPr>
            <a:r>
              <a:rPr lang="el-GR" altLang="el-GR" sz="2400" b="1" dirty="0" smtClean="0">
                <a:latin typeface="Calibri" panose="020F0502020204030204" pitchFamily="34" charset="0"/>
                <a:cs typeface="Calibri" panose="020F0502020204030204" pitchFamily="34" charset="0"/>
              </a:rPr>
              <a:t>διάχυτο</a:t>
            </a:r>
            <a:r>
              <a:rPr lang="el-GR" altLang="el-GR" sz="2400" dirty="0" smtClean="0">
                <a:latin typeface="Calibri" panose="020F0502020204030204" pitchFamily="34" charset="0"/>
                <a:cs typeface="Calibri" panose="020F0502020204030204" pitchFamily="34" charset="0"/>
              </a:rPr>
              <a:t> </a:t>
            </a:r>
            <a:r>
              <a:rPr lang="el-GR" altLang="el-GR" sz="2400" b="1" dirty="0" smtClean="0">
                <a:latin typeface="Calibri" panose="020F0502020204030204" pitchFamily="34" charset="0"/>
                <a:cs typeface="Calibri" panose="020F0502020204030204" pitchFamily="34" charset="0"/>
              </a:rPr>
              <a:t>5%</a:t>
            </a:r>
            <a:endParaRPr lang="el-GR" altLang="el-GR" sz="2400" dirty="0" smtClean="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42875" y="260350"/>
            <a:ext cx="8893175" cy="720725"/>
          </a:xfrm>
        </p:spPr>
        <p:txBody>
          <a:bodyPr>
            <a:normAutofit/>
          </a:bodyPr>
          <a:lstStyle/>
          <a:p>
            <a:pPr eaLnBrk="1" hangingPunct="1"/>
            <a:r>
              <a:rPr lang="el-GR" altLang="el-GR" sz="3200" b="1" dirty="0" smtClean="0">
                <a:solidFill>
                  <a:srgbClr val="C00000"/>
                </a:solidFill>
                <a:latin typeface="Calibri" panose="020F0502020204030204" pitchFamily="34" charset="0"/>
                <a:cs typeface="Calibri" panose="020F0502020204030204" pitchFamily="34" charset="0"/>
              </a:rPr>
              <a:t>Συγγενείς ανωμαλίες χοληδόχου κύστεως </a:t>
            </a:r>
          </a:p>
        </p:txBody>
      </p:sp>
      <p:sp>
        <p:nvSpPr>
          <p:cNvPr id="4099" name="Rectangle 3"/>
          <p:cNvSpPr>
            <a:spLocks noGrp="1" noChangeArrowheads="1"/>
          </p:cNvSpPr>
          <p:nvPr>
            <p:ph idx="1"/>
          </p:nvPr>
        </p:nvSpPr>
        <p:spPr>
          <a:xfrm>
            <a:off x="279671" y="1052736"/>
            <a:ext cx="6840761" cy="5472608"/>
          </a:xfrm>
          <a:ln w="38100">
            <a:noFill/>
            <a:miter lim="800000"/>
            <a:headEnd/>
            <a:tailEnd/>
          </a:ln>
        </p:spPr>
        <p:txBody>
          <a:bodyPr>
            <a:normAutofit/>
          </a:bodyPr>
          <a:lstStyle/>
          <a:p>
            <a:pPr eaLnBrk="1" hangingPunct="1">
              <a:lnSpc>
                <a:spcPct val="150000"/>
              </a:lnSpc>
            </a:pPr>
            <a:r>
              <a:rPr lang="el-GR" altLang="el-GR" sz="2200" b="1" dirty="0" err="1" smtClean="0"/>
              <a:t>αγενεσία</a:t>
            </a:r>
            <a:r>
              <a:rPr lang="el-GR" altLang="el-GR" sz="2200" b="1" dirty="0" smtClean="0"/>
              <a:t>:</a:t>
            </a:r>
            <a:r>
              <a:rPr lang="el-GR" altLang="el-GR" sz="2200" dirty="0" smtClean="0"/>
              <a:t> </a:t>
            </a:r>
            <a:r>
              <a:rPr lang="el-GR" altLang="el-GR" sz="2200" b="1" dirty="0" smtClean="0"/>
              <a:t>0,02%</a:t>
            </a:r>
            <a:r>
              <a:rPr lang="el-GR" altLang="el-GR" sz="2200" dirty="0" smtClean="0"/>
              <a:t> του πληθυσμού </a:t>
            </a:r>
          </a:p>
          <a:p>
            <a:pPr eaLnBrk="1" hangingPunct="1">
              <a:lnSpc>
                <a:spcPct val="150000"/>
              </a:lnSpc>
            </a:pPr>
            <a:r>
              <a:rPr lang="el-GR" altLang="el-GR" sz="2200" b="1" dirty="0" smtClean="0"/>
              <a:t>διπλή κύστη:</a:t>
            </a:r>
            <a:r>
              <a:rPr lang="el-GR" altLang="el-GR" sz="2200" dirty="0" smtClean="0"/>
              <a:t> </a:t>
            </a:r>
            <a:r>
              <a:rPr lang="el-GR" altLang="el-GR" sz="2200" b="1" dirty="0" smtClean="0"/>
              <a:t>0,02%</a:t>
            </a:r>
          </a:p>
          <a:p>
            <a:pPr eaLnBrk="1" hangingPunct="1">
              <a:lnSpc>
                <a:spcPct val="150000"/>
              </a:lnSpc>
            </a:pPr>
            <a:r>
              <a:rPr lang="el-GR" altLang="el-GR" sz="2200" b="1" dirty="0"/>
              <a:t>π</a:t>
            </a:r>
            <a:r>
              <a:rPr lang="el-GR" altLang="el-GR" sz="2200" b="1" dirty="0" smtClean="0"/>
              <a:t>αρουσία διαφράγματος, </a:t>
            </a:r>
            <a:r>
              <a:rPr lang="el-GR" altLang="el-GR" sz="2200" b="1" dirty="0" err="1" smtClean="0"/>
              <a:t>εκκολπώματος</a:t>
            </a:r>
            <a:endParaRPr lang="el-GR" altLang="el-GR" sz="2200" b="1" dirty="0" smtClean="0"/>
          </a:p>
          <a:p>
            <a:pPr eaLnBrk="1" hangingPunct="1">
              <a:lnSpc>
                <a:spcPct val="150000"/>
              </a:lnSpc>
            </a:pPr>
            <a:r>
              <a:rPr lang="el-GR" altLang="el-GR" sz="2200" b="1" dirty="0" smtClean="0"/>
              <a:t>έκτοπη </a:t>
            </a:r>
            <a:r>
              <a:rPr lang="el-GR" altLang="el-GR" sz="2200" dirty="0" smtClean="0"/>
              <a:t>χοληδόχος κύστη (ενδοηπατική)</a:t>
            </a:r>
          </a:p>
          <a:p>
            <a:pPr eaLnBrk="1" hangingPunct="1">
              <a:lnSpc>
                <a:spcPct val="150000"/>
              </a:lnSpc>
            </a:pPr>
            <a:r>
              <a:rPr lang="el-GR" altLang="el-GR" sz="2200" b="1" dirty="0" smtClean="0"/>
              <a:t>ελεύθερη:</a:t>
            </a:r>
            <a:r>
              <a:rPr lang="el-GR" altLang="el-GR" sz="2200" dirty="0" smtClean="0"/>
              <a:t> κρέμεται συνήθως από την κοίτη του ήπατος με μια μακριά περιτοναϊκή πτυχή</a:t>
            </a:r>
          </a:p>
          <a:p>
            <a:pPr eaLnBrk="1" hangingPunct="1"/>
            <a:endParaRPr lang="el-GR" altLang="el-GR" sz="2400" dirty="0" smtClean="0"/>
          </a:p>
        </p:txBody>
      </p:sp>
      <p:pic>
        <p:nvPicPr>
          <p:cNvPr id="4100"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7495" b="53418"/>
          <a:stretch/>
        </p:blipFill>
        <p:spPr bwMode="auto">
          <a:xfrm>
            <a:off x="6300192" y="849136"/>
            <a:ext cx="2262967" cy="1427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1246" t="50000"/>
          <a:stretch/>
        </p:blipFill>
        <p:spPr bwMode="auto">
          <a:xfrm>
            <a:off x="7740352" y="3789040"/>
            <a:ext cx="1138765" cy="1243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300192" y="836712"/>
            <a:ext cx="854301" cy="523220"/>
          </a:xfrm>
          <a:prstGeom prst="rect">
            <a:avLst/>
          </a:prstGeom>
          <a:noFill/>
        </p:spPr>
        <p:txBody>
          <a:bodyPr wrap="square" rtlCol="0">
            <a:spAutoFit/>
          </a:bodyPr>
          <a:lstStyle/>
          <a:p>
            <a:r>
              <a:rPr lang="el-GR" sz="1400" b="1" dirty="0" smtClean="0"/>
              <a:t>Διπλή Χκ</a:t>
            </a:r>
            <a:endParaRPr lang="el-GR" sz="1400" b="1" dirty="0"/>
          </a:p>
        </p:txBody>
      </p:sp>
      <p:pic>
        <p:nvPicPr>
          <p:cNvPr id="7"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t="50000" r="35313"/>
          <a:stretch/>
        </p:blipFill>
        <p:spPr bwMode="auto">
          <a:xfrm>
            <a:off x="6876255" y="2348880"/>
            <a:ext cx="2120891" cy="1387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876256" y="2348880"/>
            <a:ext cx="1584176" cy="307777"/>
          </a:xfrm>
          <a:prstGeom prst="rect">
            <a:avLst/>
          </a:prstGeom>
          <a:noFill/>
        </p:spPr>
        <p:txBody>
          <a:bodyPr wrap="square" rtlCol="0">
            <a:spAutoFit/>
          </a:bodyPr>
          <a:lstStyle/>
          <a:p>
            <a:r>
              <a:rPr lang="el-GR" sz="1400" b="1" dirty="0" smtClean="0"/>
              <a:t>Διάφραγμα</a:t>
            </a:r>
            <a:endParaRPr lang="el-GR" sz="1400" b="1" dirty="0"/>
          </a:p>
        </p:txBody>
      </p:sp>
      <p:sp>
        <p:nvSpPr>
          <p:cNvPr id="11" name="TextBox 10"/>
          <p:cNvSpPr txBox="1"/>
          <p:nvPr/>
        </p:nvSpPr>
        <p:spPr>
          <a:xfrm>
            <a:off x="7740352" y="3789040"/>
            <a:ext cx="1584176" cy="307777"/>
          </a:xfrm>
          <a:prstGeom prst="rect">
            <a:avLst/>
          </a:prstGeom>
          <a:noFill/>
        </p:spPr>
        <p:txBody>
          <a:bodyPr wrap="square" rtlCol="0">
            <a:spAutoFit/>
          </a:bodyPr>
          <a:lstStyle/>
          <a:p>
            <a:r>
              <a:rPr lang="el-GR" sz="1400" b="1" dirty="0" err="1" smtClean="0"/>
              <a:t>Εκκόλπωμα</a:t>
            </a:r>
            <a:endParaRPr lang="el-GR" sz="1400" b="1" dirty="0"/>
          </a:p>
        </p:txBody>
      </p:sp>
      <p:pic>
        <p:nvPicPr>
          <p:cNvPr id="4102"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214"/>
          <a:stretch/>
        </p:blipFill>
        <p:spPr bwMode="auto">
          <a:xfrm>
            <a:off x="5817042" y="5399902"/>
            <a:ext cx="3206750" cy="1269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796136" y="6433591"/>
            <a:ext cx="3347864" cy="307777"/>
          </a:xfrm>
          <a:prstGeom prst="rect">
            <a:avLst/>
          </a:prstGeom>
          <a:noFill/>
        </p:spPr>
        <p:txBody>
          <a:bodyPr wrap="square" rtlCol="0">
            <a:spAutoFit/>
          </a:bodyPr>
          <a:lstStyle/>
          <a:p>
            <a:r>
              <a:rPr lang="el-GR" sz="1400" b="1" dirty="0" smtClean="0"/>
              <a:t>Ενδοηπατική Χκ       </a:t>
            </a:r>
            <a:r>
              <a:rPr lang="el-GR" sz="1400" b="1" dirty="0" err="1" smtClean="0"/>
              <a:t>Χκ</a:t>
            </a:r>
            <a:r>
              <a:rPr lang="el-GR" sz="1400" b="1" dirty="0" smtClean="0"/>
              <a:t> στον αρ λοβό</a:t>
            </a:r>
            <a:endParaRPr lang="el-GR" sz="1400" b="1" dirty="0"/>
          </a:p>
        </p:txBody>
      </p:sp>
      <p:sp>
        <p:nvSpPr>
          <p:cNvPr id="3" name="Ορθογώνιο 2"/>
          <p:cNvSpPr/>
          <p:nvPr/>
        </p:nvSpPr>
        <p:spPr>
          <a:xfrm>
            <a:off x="576064" y="4667652"/>
            <a:ext cx="4572000" cy="1514261"/>
          </a:xfrm>
          <a:prstGeom prst="rect">
            <a:avLst/>
          </a:prstGeom>
          <a:solidFill>
            <a:schemeClr val="bg1">
              <a:lumMod val="85000"/>
            </a:schemeClr>
          </a:solidFill>
        </p:spPr>
        <p:txBody>
          <a:bodyPr>
            <a:spAutoFit/>
          </a:bodyPr>
          <a:lstStyle/>
          <a:p>
            <a:pPr lvl="0" fontAlgn="auto">
              <a:spcBef>
                <a:spcPct val="20000"/>
              </a:spcBef>
              <a:spcAft>
                <a:spcPts val="0"/>
              </a:spcAft>
            </a:pPr>
            <a:r>
              <a:rPr lang="el-GR" altLang="el-GR" sz="2200" b="1" dirty="0" smtClean="0">
                <a:solidFill>
                  <a:prstClr val="black"/>
                </a:solidFill>
                <a:latin typeface="+mn-lt"/>
              </a:rPr>
              <a:t>‘</a:t>
            </a:r>
            <a:r>
              <a:rPr lang="el-GR" altLang="el-GR" sz="2200" b="1" dirty="0" err="1" smtClean="0">
                <a:solidFill>
                  <a:prstClr val="black"/>
                </a:solidFill>
                <a:latin typeface="+mn-lt"/>
              </a:rPr>
              <a:t>Εκτοπος</a:t>
            </a:r>
            <a:r>
              <a:rPr lang="el-GR" altLang="el-GR" sz="2200" b="1" dirty="0" smtClean="0">
                <a:solidFill>
                  <a:prstClr val="black"/>
                </a:solidFill>
                <a:latin typeface="+mn-lt"/>
              </a:rPr>
              <a:t> </a:t>
            </a:r>
            <a:r>
              <a:rPr lang="el-GR" altLang="el-GR" sz="2200" b="1" dirty="0">
                <a:solidFill>
                  <a:prstClr val="black"/>
                </a:solidFill>
                <a:latin typeface="+mn-lt"/>
              </a:rPr>
              <a:t>ιστός στη Χκ:</a:t>
            </a:r>
            <a:r>
              <a:rPr lang="el-GR" altLang="el-GR" sz="2200" dirty="0">
                <a:solidFill>
                  <a:prstClr val="black"/>
                </a:solidFill>
                <a:latin typeface="+mn-lt"/>
              </a:rPr>
              <a:t> </a:t>
            </a:r>
            <a:endParaRPr lang="el-GR" altLang="el-GR" sz="2200" dirty="0" smtClean="0">
              <a:solidFill>
                <a:prstClr val="black"/>
              </a:solidFill>
              <a:latin typeface="+mn-lt"/>
            </a:endParaRPr>
          </a:p>
          <a:p>
            <a:pPr lvl="0" fontAlgn="auto">
              <a:spcBef>
                <a:spcPct val="20000"/>
              </a:spcBef>
              <a:spcAft>
                <a:spcPts val="0"/>
              </a:spcAft>
            </a:pPr>
            <a:r>
              <a:rPr lang="el-GR" altLang="el-GR" sz="2200" b="1" dirty="0" smtClean="0">
                <a:solidFill>
                  <a:prstClr val="black"/>
                </a:solidFill>
                <a:latin typeface="+mn-lt"/>
              </a:rPr>
              <a:t>γαστρικός </a:t>
            </a:r>
            <a:r>
              <a:rPr lang="el-GR" altLang="el-GR" sz="2200" b="1" dirty="0">
                <a:solidFill>
                  <a:prstClr val="black"/>
                </a:solidFill>
                <a:latin typeface="+mn-lt"/>
              </a:rPr>
              <a:t>ή εντερικός βλεννογόνος, παγκρεατικός, </a:t>
            </a:r>
            <a:r>
              <a:rPr lang="el-GR" altLang="el-GR" sz="2200" b="1" dirty="0" smtClean="0">
                <a:solidFill>
                  <a:prstClr val="black"/>
                </a:solidFill>
                <a:latin typeface="+mn-lt"/>
              </a:rPr>
              <a:t> </a:t>
            </a:r>
            <a:r>
              <a:rPr lang="el-GR" altLang="el-GR" sz="2200" b="1" dirty="0" err="1" smtClean="0">
                <a:solidFill>
                  <a:prstClr val="black"/>
                </a:solidFill>
                <a:latin typeface="+mn-lt"/>
              </a:rPr>
              <a:t>επινεφριδικός</a:t>
            </a:r>
            <a:r>
              <a:rPr lang="el-GR" altLang="el-GR" sz="2200" b="1" dirty="0">
                <a:solidFill>
                  <a:prstClr val="black"/>
                </a:solidFill>
                <a:latin typeface="+mn-lt"/>
              </a:rPr>
              <a:t>, </a:t>
            </a:r>
            <a:r>
              <a:rPr lang="el-GR" altLang="el-GR" sz="2200" b="1" dirty="0" err="1">
                <a:solidFill>
                  <a:prstClr val="black"/>
                </a:solidFill>
                <a:latin typeface="+mn-lt"/>
              </a:rPr>
              <a:t>θυρεοειδικός</a:t>
            </a:r>
            <a:r>
              <a:rPr lang="el-GR" altLang="el-GR" sz="2200" b="1" dirty="0">
                <a:solidFill>
                  <a:prstClr val="black"/>
                </a:solidFill>
                <a:latin typeface="+mn-lt"/>
              </a:rPr>
              <a:t> ιστός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type="title"/>
          </p:nvPr>
        </p:nvSpPr>
        <p:spPr>
          <a:xfrm>
            <a:off x="457200" y="116632"/>
            <a:ext cx="8229600" cy="1143000"/>
          </a:xfrm>
        </p:spPr>
        <p:txBody>
          <a:bodyPr/>
          <a:lstStyle/>
          <a:p>
            <a:pPr eaLnBrk="1" hangingPunct="1"/>
            <a:r>
              <a:rPr lang="el-GR" altLang="el-GR" sz="2800" b="1" dirty="0" err="1" smtClean="0">
                <a:solidFill>
                  <a:srgbClr val="C00000"/>
                </a:solidFill>
                <a:latin typeface="Calibri" panose="020F0502020204030204" pitchFamily="34" charset="0"/>
                <a:cs typeface="Calibri" panose="020F0502020204030204" pitchFamily="34" charset="0"/>
              </a:rPr>
              <a:t>Καρκινωμα</a:t>
            </a:r>
            <a:r>
              <a:rPr lang="el-GR" altLang="el-GR" sz="2800" b="1" dirty="0" smtClean="0">
                <a:solidFill>
                  <a:srgbClr val="C00000"/>
                </a:solidFill>
                <a:latin typeface="Calibri" panose="020F0502020204030204" pitchFamily="34" charset="0"/>
                <a:cs typeface="Calibri" panose="020F0502020204030204" pitchFamily="34" charset="0"/>
              </a:rPr>
              <a:t> </a:t>
            </a:r>
            <a:r>
              <a:rPr lang="el-GR" altLang="el-GR" sz="2800" b="1" dirty="0" err="1" smtClean="0">
                <a:solidFill>
                  <a:srgbClr val="C00000"/>
                </a:solidFill>
                <a:latin typeface="Calibri" panose="020F0502020204030204" pitchFamily="34" charset="0"/>
                <a:cs typeface="Calibri" panose="020F0502020204030204" pitchFamily="34" charset="0"/>
              </a:rPr>
              <a:t>εξωηπατικων</a:t>
            </a:r>
            <a:r>
              <a:rPr lang="el-GR" altLang="el-GR" sz="2800" b="1" dirty="0" smtClean="0">
                <a:solidFill>
                  <a:srgbClr val="C00000"/>
                </a:solidFill>
                <a:latin typeface="Calibri" panose="020F0502020204030204" pitchFamily="34" charset="0"/>
                <a:cs typeface="Calibri" panose="020F0502020204030204" pitchFamily="34" charset="0"/>
              </a:rPr>
              <a:t> </a:t>
            </a:r>
            <a:r>
              <a:rPr lang="el-GR" altLang="el-GR" sz="2800" b="1" dirty="0" err="1" smtClean="0">
                <a:solidFill>
                  <a:srgbClr val="C00000"/>
                </a:solidFill>
                <a:latin typeface="Calibri" panose="020F0502020204030204" pitchFamily="34" charset="0"/>
                <a:cs typeface="Calibri" panose="020F0502020204030204" pitchFamily="34" charset="0"/>
              </a:rPr>
              <a:t>χοληφορων</a:t>
            </a:r>
            <a:endParaRPr lang="el-GR" altLang="el-GR" sz="2800" b="1" dirty="0" smtClean="0">
              <a:solidFill>
                <a:srgbClr val="C00000"/>
              </a:solidFill>
              <a:latin typeface="Calibri" panose="020F0502020204030204" pitchFamily="34" charset="0"/>
              <a:cs typeface="Calibri" panose="020F0502020204030204" pitchFamily="34" charset="0"/>
            </a:endParaRPr>
          </a:p>
        </p:txBody>
      </p:sp>
      <p:sp>
        <p:nvSpPr>
          <p:cNvPr id="36867" name="Rectangle 4"/>
          <p:cNvSpPr>
            <a:spLocks noGrp="1" noChangeArrowheads="1"/>
          </p:cNvSpPr>
          <p:nvPr>
            <p:ph idx="1"/>
          </p:nvPr>
        </p:nvSpPr>
        <p:spPr>
          <a:xfrm>
            <a:off x="142875" y="1269256"/>
            <a:ext cx="8893175" cy="5472112"/>
          </a:xfrm>
          <a:ln w="38100">
            <a:solidFill>
              <a:schemeClr val="bg1"/>
            </a:solidFill>
            <a:miter lim="800000"/>
            <a:headEnd/>
            <a:tailEnd/>
          </a:ln>
        </p:spPr>
        <p:txBody>
          <a:bodyPr>
            <a:normAutofit/>
          </a:bodyPr>
          <a:lstStyle/>
          <a:p>
            <a:pPr eaLnBrk="1" hangingPunct="1">
              <a:lnSpc>
                <a:spcPct val="150000"/>
              </a:lnSpc>
            </a:pPr>
            <a:r>
              <a:rPr lang="el-GR" altLang="el-GR" sz="2000" b="1" dirty="0" smtClean="0">
                <a:latin typeface="Calibri" panose="020F0502020204030204" pitchFamily="34" charset="0"/>
                <a:cs typeface="Calibri" panose="020F0502020204030204" pitchFamily="34" charset="0"/>
              </a:rPr>
              <a:t>Αντίστοιχο του καρκινώματος των ενδοηπατικών χοληφόρων </a:t>
            </a:r>
          </a:p>
          <a:p>
            <a:pPr eaLnBrk="1" hangingPunct="1">
              <a:lnSpc>
                <a:spcPct val="150000"/>
              </a:lnSpc>
            </a:pPr>
            <a:r>
              <a:rPr lang="el-GR" altLang="el-GR" sz="2000" b="1" dirty="0" smtClean="0">
                <a:latin typeface="Calibri" panose="020F0502020204030204" pitchFamily="34" charset="0"/>
                <a:cs typeface="Calibri" panose="020F0502020204030204" pitchFamily="34" charset="0"/>
              </a:rPr>
              <a:t>Προσβάλλονται άνδρες και γυναίκες με ίση συχνότητα, ηλικίας 70-75 ετών </a:t>
            </a:r>
          </a:p>
          <a:p>
            <a:pPr eaLnBrk="1" hangingPunct="1">
              <a:lnSpc>
                <a:spcPct val="150000"/>
              </a:lnSpc>
            </a:pPr>
            <a:r>
              <a:rPr lang="el-GR" altLang="el-GR" sz="2000" b="1" dirty="0" smtClean="0">
                <a:latin typeface="Calibri" panose="020F0502020204030204" pitchFamily="34" charset="0"/>
                <a:cs typeface="Calibri" panose="020F0502020204030204" pitchFamily="34" charset="0"/>
              </a:rPr>
              <a:t>αιτία άγνωστη</a:t>
            </a:r>
            <a:r>
              <a:rPr lang="el-GR" altLang="el-GR" sz="2000" dirty="0" smtClean="0">
                <a:latin typeface="Calibri" panose="020F0502020204030204" pitchFamily="34" charset="0"/>
                <a:cs typeface="Calibri" panose="020F0502020204030204" pitchFamily="34" charset="0"/>
              </a:rPr>
              <a:t> </a:t>
            </a:r>
          </a:p>
          <a:p>
            <a:pPr eaLnBrk="1" hangingPunct="1">
              <a:lnSpc>
                <a:spcPct val="150000"/>
              </a:lnSpc>
              <a:buFontTx/>
              <a:buNone/>
            </a:pPr>
            <a:r>
              <a:rPr lang="el-GR" altLang="el-GR" sz="2000" dirty="0" smtClean="0">
                <a:latin typeface="Calibri" panose="020F0502020204030204" pitchFamily="34" charset="0"/>
                <a:cs typeface="Calibri" panose="020F0502020204030204" pitchFamily="34" charset="0"/>
              </a:rPr>
              <a:t>      (παράγοντες κινδύνου: λιθίαση, ιδιοπαθής φλεγμονώδης νόσος του εντέρου, κύστη χοληδόχου πόρου, νόσος </a:t>
            </a:r>
            <a:r>
              <a:rPr lang="en-US" altLang="el-GR" sz="2000" dirty="0" err="1" smtClean="0">
                <a:latin typeface="Calibri" panose="020F0502020204030204" pitchFamily="34" charset="0"/>
                <a:cs typeface="Calibri" panose="020F0502020204030204" pitchFamily="34" charset="0"/>
              </a:rPr>
              <a:t>Caroli</a:t>
            </a:r>
            <a:r>
              <a:rPr lang="en-US" altLang="el-GR" sz="2000" dirty="0" smtClean="0">
                <a:latin typeface="Calibri" panose="020F0502020204030204" pitchFamily="34" charset="0"/>
                <a:cs typeface="Calibri" panose="020F0502020204030204" pitchFamily="34" charset="0"/>
              </a:rPr>
              <a:t>)</a:t>
            </a:r>
            <a:endParaRPr lang="el-GR" altLang="el-GR" sz="2000" dirty="0" smtClean="0">
              <a:latin typeface="Calibri" panose="020F0502020204030204" pitchFamily="34" charset="0"/>
              <a:cs typeface="Calibri" panose="020F0502020204030204" pitchFamily="34" charset="0"/>
            </a:endParaRPr>
          </a:p>
          <a:p>
            <a:pPr eaLnBrk="1" hangingPunct="1">
              <a:lnSpc>
                <a:spcPct val="150000"/>
              </a:lnSpc>
            </a:pPr>
            <a:r>
              <a:rPr lang="el-GR" altLang="el-GR" sz="2000" b="1" dirty="0" err="1" smtClean="0">
                <a:latin typeface="Calibri" panose="020F0502020204030204" pitchFamily="34" charset="0"/>
                <a:cs typeface="Calibri" panose="020F0502020204030204" pitchFamily="34" charset="0"/>
              </a:rPr>
              <a:t>προκαρκινωματώδεις</a:t>
            </a:r>
            <a:r>
              <a:rPr lang="el-GR" altLang="el-GR" sz="2000" b="1" dirty="0" smtClean="0">
                <a:latin typeface="Calibri" panose="020F0502020204030204" pitchFamily="34" charset="0"/>
                <a:cs typeface="Calibri" panose="020F0502020204030204" pitchFamily="34" charset="0"/>
              </a:rPr>
              <a:t> αλλοιώσεις</a:t>
            </a:r>
            <a:r>
              <a:rPr lang="el-GR" altLang="el-GR" sz="2000" dirty="0" smtClean="0">
                <a:latin typeface="Calibri" panose="020F0502020204030204" pitchFamily="34" charset="0"/>
                <a:cs typeface="Calibri" panose="020F0502020204030204" pitchFamily="34" charset="0"/>
              </a:rPr>
              <a:t> </a:t>
            </a:r>
          </a:p>
          <a:p>
            <a:pPr lvl="1" eaLnBrk="1" hangingPunct="1">
              <a:lnSpc>
                <a:spcPct val="150000"/>
              </a:lnSpc>
            </a:pPr>
            <a:r>
              <a:rPr lang="en-US" altLang="el-GR" sz="2000" b="1" dirty="0" err="1" smtClean="0">
                <a:latin typeface="Calibri" panose="020F0502020204030204" pitchFamily="34" charset="0"/>
                <a:cs typeface="Calibri" panose="020F0502020204030204" pitchFamily="34" charset="0"/>
              </a:rPr>
              <a:t>BiIIN</a:t>
            </a:r>
            <a:endParaRPr lang="en-US" altLang="el-GR" sz="2000" b="1" dirty="0" smtClean="0">
              <a:latin typeface="Calibri" panose="020F0502020204030204" pitchFamily="34" charset="0"/>
              <a:cs typeface="Calibri" panose="020F0502020204030204" pitchFamily="34" charset="0"/>
            </a:endParaRPr>
          </a:p>
          <a:p>
            <a:pPr lvl="1" eaLnBrk="1" hangingPunct="1">
              <a:lnSpc>
                <a:spcPct val="150000"/>
              </a:lnSpc>
            </a:pPr>
            <a:r>
              <a:rPr lang="el-GR" altLang="el-GR" sz="2000" b="1" dirty="0" err="1" smtClean="0">
                <a:latin typeface="Calibri" panose="020F0502020204030204" pitchFamily="34" charset="0"/>
                <a:cs typeface="Calibri" panose="020F0502020204030204" pitchFamily="34" charset="0"/>
              </a:rPr>
              <a:t>Ενδοπορικά</a:t>
            </a:r>
            <a:r>
              <a:rPr lang="el-GR" altLang="el-GR" sz="2000" b="1" dirty="0" smtClean="0">
                <a:latin typeface="Calibri" panose="020F0502020204030204" pitchFamily="34" charset="0"/>
                <a:cs typeface="Calibri" panose="020F0502020204030204" pitchFamily="34" charset="0"/>
              </a:rPr>
              <a:t> </a:t>
            </a:r>
            <a:r>
              <a:rPr lang="el-GR" altLang="el-GR" sz="2000" b="1" dirty="0" err="1" smtClean="0">
                <a:latin typeface="Calibri" panose="020F0502020204030204" pitchFamily="34" charset="0"/>
                <a:cs typeface="Calibri" panose="020F0502020204030204" pitchFamily="34" charset="0"/>
              </a:rPr>
              <a:t>θηλώδη</a:t>
            </a:r>
            <a:r>
              <a:rPr lang="el-GR" altLang="el-GR" sz="2000" b="1" dirty="0" smtClean="0">
                <a:latin typeface="Calibri" panose="020F0502020204030204" pitchFamily="34" charset="0"/>
                <a:cs typeface="Calibri" panose="020F0502020204030204" pitchFamily="34" charset="0"/>
              </a:rPr>
              <a:t> νεοπλάσματα</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Τίτλος 1"/>
          <p:cNvSpPr>
            <a:spLocks noGrp="1"/>
          </p:cNvSpPr>
          <p:nvPr>
            <p:ph type="title"/>
          </p:nvPr>
        </p:nvSpPr>
        <p:spPr>
          <a:xfrm>
            <a:off x="251520" y="274638"/>
            <a:ext cx="8435280" cy="1143000"/>
          </a:xfrm>
        </p:spPr>
        <p:txBody>
          <a:bodyPr>
            <a:normAutofit/>
          </a:bodyPr>
          <a:lstStyle/>
          <a:p>
            <a:pPr marL="273050" indent="-273050" algn="ctr">
              <a:spcBef>
                <a:spcPct val="20000"/>
              </a:spcBef>
              <a:defRPr/>
            </a:pPr>
            <a:r>
              <a:rPr lang="el-GR" sz="3100" b="1" dirty="0" err="1">
                <a:solidFill>
                  <a:srgbClr val="C00000"/>
                </a:solidFill>
                <a:latin typeface="Calibri" panose="020F0502020204030204" pitchFamily="34" charset="0"/>
                <a:ea typeface="+mn-ea"/>
                <a:cs typeface="Calibri" panose="020F0502020204030204" pitchFamily="34" charset="0"/>
              </a:rPr>
              <a:t>Ενδοεπιθηλιακή</a:t>
            </a:r>
            <a:r>
              <a:rPr lang="el-GR" sz="3100" b="1" dirty="0">
                <a:solidFill>
                  <a:srgbClr val="C00000"/>
                </a:solidFill>
                <a:latin typeface="Calibri" panose="020F0502020204030204" pitchFamily="34" charset="0"/>
                <a:ea typeface="+mn-ea"/>
                <a:cs typeface="Calibri" panose="020F0502020204030204" pitchFamily="34" charset="0"/>
              </a:rPr>
              <a:t> νεοπλασία </a:t>
            </a:r>
            <a:r>
              <a:rPr lang="el-GR" sz="3100" b="1" dirty="0" smtClean="0">
                <a:solidFill>
                  <a:srgbClr val="C00000"/>
                </a:solidFill>
                <a:latin typeface="Calibri" panose="020F0502020204030204" pitchFamily="34" charset="0"/>
                <a:ea typeface="+mn-ea"/>
                <a:cs typeface="Calibri" panose="020F0502020204030204" pitchFamily="34" charset="0"/>
              </a:rPr>
              <a:t>χοληφόρων </a:t>
            </a:r>
            <a:r>
              <a:rPr lang="el-GR" sz="3100" b="1" dirty="0">
                <a:solidFill>
                  <a:srgbClr val="C00000"/>
                </a:solidFill>
                <a:latin typeface="Calibri" panose="020F0502020204030204" pitchFamily="34" charset="0"/>
                <a:ea typeface="+mn-ea"/>
                <a:cs typeface="Calibri" panose="020F0502020204030204" pitchFamily="34" charset="0"/>
              </a:rPr>
              <a:t>πόρων </a:t>
            </a:r>
            <a:r>
              <a:rPr lang="en-US" sz="2800" b="1" dirty="0">
                <a:solidFill>
                  <a:srgbClr val="C00000"/>
                </a:solidFill>
                <a:latin typeface="Calibri" panose="020F0502020204030204" pitchFamily="34" charset="0"/>
                <a:ea typeface="+mn-ea"/>
                <a:cs typeface="Calibri" panose="020F0502020204030204" pitchFamily="34" charset="0"/>
              </a:rPr>
              <a:t/>
            </a:r>
            <a:br>
              <a:rPr lang="en-US" sz="2800" b="1" dirty="0">
                <a:solidFill>
                  <a:srgbClr val="C00000"/>
                </a:solidFill>
                <a:latin typeface="Calibri" panose="020F0502020204030204" pitchFamily="34" charset="0"/>
                <a:ea typeface="+mn-ea"/>
                <a:cs typeface="Calibri" panose="020F0502020204030204" pitchFamily="34" charset="0"/>
              </a:rPr>
            </a:br>
            <a:r>
              <a:rPr lang="en-US" sz="2800" b="1" dirty="0">
                <a:solidFill>
                  <a:srgbClr val="C00000"/>
                </a:solidFill>
                <a:latin typeface="Calibri" panose="020F0502020204030204" pitchFamily="34" charset="0"/>
                <a:ea typeface="+mn-ea"/>
                <a:cs typeface="Calibri" panose="020F0502020204030204" pitchFamily="34" charset="0"/>
              </a:rPr>
              <a:t>   </a:t>
            </a:r>
            <a:r>
              <a:rPr lang="en-US" sz="2800" b="1" dirty="0" err="1">
                <a:solidFill>
                  <a:srgbClr val="C00000"/>
                </a:solidFill>
                <a:latin typeface="Calibri" panose="020F0502020204030204" pitchFamily="34" charset="0"/>
                <a:ea typeface="+mn-ea"/>
                <a:cs typeface="Calibri" panose="020F0502020204030204" pitchFamily="34" charset="0"/>
              </a:rPr>
              <a:t>BilIN</a:t>
            </a:r>
            <a:endParaRPr lang="el-GR" sz="2800" b="1" dirty="0" smtClean="0">
              <a:solidFill>
                <a:srgbClr val="C00000"/>
              </a:solidFill>
              <a:latin typeface="Calibri" panose="020F0502020204030204" pitchFamily="34" charset="0"/>
              <a:cs typeface="Calibri" panose="020F0502020204030204" pitchFamily="34" charset="0"/>
            </a:endParaRPr>
          </a:p>
        </p:txBody>
      </p:sp>
      <p:pic>
        <p:nvPicPr>
          <p:cNvPr id="28676" name="Picture 4"/>
          <p:cNvPicPr>
            <a:picLocks noChangeAspect="1" noChangeArrowheads="1"/>
          </p:cNvPicPr>
          <p:nvPr/>
        </p:nvPicPr>
        <p:blipFill>
          <a:blip r:embed="rId2" cstate="print"/>
          <a:srcRect/>
          <a:stretch>
            <a:fillRect/>
          </a:stretch>
        </p:blipFill>
        <p:spPr bwMode="auto">
          <a:xfrm>
            <a:off x="1652588" y="1989138"/>
            <a:ext cx="2381250" cy="1600200"/>
          </a:xfrm>
          <a:prstGeom prst="rect">
            <a:avLst/>
          </a:prstGeom>
          <a:noFill/>
          <a:ln>
            <a:noFill/>
          </a:ln>
          <a:effectLst>
            <a:prstShdw prst="shdw17" dist="17961" dir="2700000">
              <a:schemeClr val="accent1">
                <a:gamma/>
                <a:shade val="60000"/>
                <a:invGamma/>
              </a:schemeClr>
            </a:prstShdw>
          </a:effectLst>
          <a:extLst/>
        </p:spPr>
      </p:pic>
      <p:pic>
        <p:nvPicPr>
          <p:cNvPr id="28677" name="Picture 5"/>
          <p:cNvPicPr>
            <a:picLocks noChangeAspect="1" noChangeArrowheads="1"/>
          </p:cNvPicPr>
          <p:nvPr/>
        </p:nvPicPr>
        <p:blipFill>
          <a:blip r:embed="rId3" cstate="print"/>
          <a:srcRect/>
          <a:stretch>
            <a:fillRect/>
          </a:stretch>
        </p:blipFill>
        <p:spPr bwMode="auto">
          <a:xfrm>
            <a:off x="5003800" y="1989138"/>
            <a:ext cx="2381250" cy="1600200"/>
          </a:xfrm>
          <a:prstGeom prst="rect">
            <a:avLst/>
          </a:prstGeom>
          <a:noFill/>
          <a:ln>
            <a:noFill/>
          </a:ln>
          <a:effectLst>
            <a:prstShdw prst="shdw17" dist="17961" dir="2700000">
              <a:schemeClr val="accent1">
                <a:gamma/>
                <a:shade val="60000"/>
                <a:invGamma/>
              </a:schemeClr>
            </a:prstShdw>
          </a:effectLst>
          <a:extLst/>
        </p:spPr>
      </p:pic>
      <p:pic>
        <p:nvPicPr>
          <p:cNvPr id="28678" name="Picture 6"/>
          <p:cNvPicPr>
            <a:picLocks noChangeAspect="1" noChangeArrowheads="1"/>
          </p:cNvPicPr>
          <p:nvPr/>
        </p:nvPicPr>
        <p:blipFill>
          <a:blip r:embed="rId4" cstate="print"/>
          <a:srcRect/>
          <a:stretch>
            <a:fillRect/>
          </a:stretch>
        </p:blipFill>
        <p:spPr bwMode="auto">
          <a:xfrm>
            <a:off x="534988" y="4149725"/>
            <a:ext cx="2381250" cy="1676400"/>
          </a:xfrm>
          <a:prstGeom prst="rect">
            <a:avLst/>
          </a:prstGeom>
          <a:noFill/>
          <a:ln>
            <a:noFill/>
          </a:ln>
          <a:effectLst>
            <a:prstShdw prst="shdw17" dist="17961" dir="2700000">
              <a:schemeClr val="accent1">
                <a:gamma/>
                <a:shade val="60000"/>
                <a:invGamma/>
              </a:schemeClr>
            </a:prstShdw>
          </a:effectLst>
          <a:extLst/>
        </p:spPr>
      </p:pic>
      <p:pic>
        <p:nvPicPr>
          <p:cNvPr id="28679" name="Picture 7"/>
          <p:cNvPicPr>
            <a:picLocks noChangeAspect="1" noChangeArrowheads="1"/>
          </p:cNvPicPr>
          <p:nvPr/>
        </p:nvPicPr>
        <p:blipFill>
          <a:blip r:embed="rId5" cstate="print"/>
          <a:srcRect/>
          <a:stretch>
            <a:fillRect/>
          </a:stretch>
        </p:blipFill>
        <p:spPr bwMode="auto">
          <a:xfrm>
            <a:off x="3348038" y="4149725"/>
            <a:ext cx="2381250" cy="1600200"/>
          </a:xfrm>
          <a:prstGeom prst="rect">
            <a:avLst/>
          </a:prstGeom>
          <a:noFill/>
          <a:ln>
            <a:noFill/>
          </a:ln>
          <a:effectLst>
            <a:prstShdw prst="shdw17" dist="17961" dir="2700000">
              <a:schemeClr val="accent1">
                <a:gamma/>
                <a:shade val="60000"/>
                <a:invGamma/>
              </a:schemeClr>
            </a:prstShdw>
          </a:effectLst>
          <a:extLst/>
        </p:spPr>
      </p:pic>
      <p:pic>
        <p:nvPicPr>
          <p:cNvPr id="28680" name="Picture 8"/>
          <p:cNvPicPr>
            <a:picLocks noChangeAspect="1" noChangeArrowheads="1"/>
          </p:cNvPicPr>
          <p:nvPr/>
        </p:nvPicPr>
        <p:blipFill>
          <a:blip r:embed="rId6" cstate="print"/>
          <a:srcRect/>
          <a:stretch>
            <a:fillRect/>
          </a:stretch>
        </p:blipFill>
        <p:spPr bwMode="auto">
          <a:xfrm>
            <a:off x="6294438" y="4149725"/>
            <a:ext cx="2381250" cy="1590675"/>
          </a:xfrm>
          <a:prstGeom prst="rect">
            <a:avLst/>
          </a:prstGeom>
          <a:noFill/>
          <a:ln>
            <a:noFill/>
          </a:ln>
          <a:effectLst>
            <a:prstShdw prst="shdw17" dist="17961" dir="2700000">
              <a:schemeClr val="accent1">
                <a:gamma/>
                <a:shade val="60000"/>
                <a:invGamma/>
              </a:schemeClr>
            </a:prstShdw>
          </a:effectLst>
          <a:extLst/>
        </p:spPr>
      </p:pic>
      <p:sp>
        <p:nvSpPr>
          <p:cNvPr id="41992" name="TextBox 1"/>
          <p:cNvSpPr txBox="1">
            <a:spLocks noChangeArrowheads="1"/>
          </p:cNvSpPr>
          <p:nvPr/>
        </p:nvSpPr>
        <p:spPr bwMode="auto">
          <a:xfrm>
            <a:off x="1619250" y="3635375"/>
            <a:ext cx="2362891" cy="369332"/>
          </a:xfrm>
          <a:prstGeom prst="rect">
            <a:avLst/>
          </a:prstGeom>
          <a:noFill/>
          <a:ln w="9525">
            <a:noFill/>
            <a:miter lim="800000"/>
            <a:headEnd/>
            <a:tailEnd/>
          </a:ln>
        </p:spPr>
        <p:txBody>
          <a:bodyPr wrap="none">
            <a:spAutoFit/>
          </a:bodyPr>
          <a:lstStyle/>
          <a:p>
            <a:r>
              <a:rPr lang="el-GR" b="1" dirty="0">
                <a:solidFill>
                  <a:schemeClr val="bg1"/>
                </a:solidFill>
                <a:latin typeface="Times New Roman" panose="02020603050405020304" pitchFamily="18" charset="0"/>
                <a:cs typeface="Times New Roman" panose="02020603050405020304" pitchFamily="18" charset="0"/>
              </a:rPr>
              <a:t>Φυσιολογικό επιθήλιο</a:t>
            </a:r>
          </a:p>
        </p:txBody>
      </p:sp>
      <p:sp>
        <p:nvSpPr>
          <p:cNvPr id="41993" name="TextBox 2"/>
          <p:cNvSpPr txBox="1">
            <a:spLocks noChangeArrowheads="1"/>
          </p:cNvSpPr>
          <p:nvPr/>
        </p:nvSpPr>
        <p:spPr bwMode="auto">
          <a:xfrm>
            <a:off x="4932363" y="3573463"/>
            <a:ext cx="2388924" cy="369332"/>
          </a:xfrm>
          <a:prstGeom prst="rect">
            <a:avLst/>
          </a:prstGeom>
          <a:noFill/>
          <a:ln w="9525">
            <a:noFill/>
            <a:miter lim="800000"/>
            <a:headEnd/>
            <a:tailEnd/>
          </a:ln>
        </p:spPr>
        <p:txBody>
          <a:bodyPr wrap="none">
            <a:spAutoFit/>
          </a:bodyPr>
          <a:lstStyle/>
          <a:p>
            <a:r>
              <a:rPr lang="el-GR" dirty="0">
                <a:solidFill>
                  <a:schemeClr val="bg1"/>
                </a:solidFill>
                <a:latin typeface="Times New Roman" panose="02020603050405020304" pitchFamily="18" charset="0"/>
                <a:cs typeface="Times New Roman" panose="02020603050405020304" pitchFamily="18" charset="0"/>
              </a:rPr>
              <a:t>Υπερπλαστικό επιθήλιο</a:t>
            </a:r>
          </a:p>
        </p:txBody>
      </p:sp>
      <p:sp>
        <p:nvSpPr>
          <p:cNvPr id="4" name="Ορθογώνιο 3"/>
          <p:cNvSpPr/>
          <p:nvPr/>
        </p:nvSpPr>
        <p:spPr>
          <a:xfrm>
            <a:off x="1052513" y="5877272"/>
            <a:ext cx="981359" cy="400110"/>
          </a:xfrm>
          <a:prstGeom prst="rect">
            <a:avLst/>
          </a:prstGeom>
        </p:spPr>
        <p:txBody>
          <a:bodyPr wrap="none">
            <a:spAutoFit/>
          </a:bodyPr>
          <a:lstStyle/>
          <a:p>
            <a:pPr eaLnBrk="0" hangingPunct="0">
              <a:spcBef>
                <a:spcPct val="20000"/>
              </a:spcBef>
              <a:buClr>
                <a:srgbClr val="0BD0D9"/>
              </a:buClr>
              <a:buSzPct val="95000"/>
              <a:defRPr/>
            </a:pPr>
            <a:r>
              <a:rPr lang="en-US" sz="2000" dirty="0">
                <a:solidFill>
                  <a:schemeClr val="bg1"/>
                </a:solidFill>
                <a:latin typeface="Times New Roman" panose="02020603050405020304" pitchFamily="18" charset="0"/>
                <a:cs typeface="Times New Roman" panose="02020603050405020304" pitchFamily="18" charset="0"/>
              </a:rPr>
              <a:t>BilIN-1</a:t>
            </a:r>
          </a:p>
        </p:txBody>
      </p:sp>
      <p:sp>
        <p:nvSpPr>
          <p:cNvPr id="5" name="Ορθογώνιο 4"/>
          <p:cNvSpPr/>
          <p:nvPr/>
        </p:nvSpPr>
        <p:spPr>
          <a:xfrm>
            <a:off x="3932238" y="5805264"/>
            <a:ext cx="981359" cy="400110"/>
          </a:xfrm>
          <a:prstGeom prst="rect">
            <a:avLst/>
          </a:prstGeom>
        </p:spPr>
        <p:txBody>
          <a:bodyPr wrap="none">
            <a:spAutoFit/>
          </a:bodyPr>
          <a:lstStyle/>
          <a:p>
            <a:pPr eaLnBrk="0" hangingPunct="0">
              <a:spcBef>
                <a:spcPct val="20000"/>
              </a:spcBef>
              <a:buClr>
                <a:srgbClr val="0BD0D9"/>
              </a:buClr>
              <a:buSzPct val="95000"/>
              <a:defRPr/>
            </a:pPr>
            <a:r>
              <a:rPr lang="en-US" sz="2000" dirty="0">
                <a:solidFill>
                  <a:schemeClr val="bg1"/>
                </a:solidFill>
                <a:latin typeface="Times New Roman" panose="02020603050405020304" pitchFamily="18" charset="0"/>
                <a:cs typeface="Times New Roman" panose="02020603050405020304" pitchFamily="18" charset="0"/>
              </a:rPr>
              <a:t>BilIN-2</a:t>
            </a:r>
          </a:p>
        </p:txBody>
      </p:sp>
      <p:sp>
        <p:nvSpPr>
          <p:cNvPr id="6" name="Ορθογώνιο 5"/>
          <p:cNvSpPr/>
          <p:nvPr/>
        </p:nvSpPr>
        <p:spPr>
          <a:xfrm>
            <a:off x="6858000" y="5837202"/>
            <a:ext cx="981359" cy="400110"/>
          </a:xfrm>
          <a:prstGeom prst="rect">
            <a:avLst/>
          </a:prstGeom>
        </p:spPr>
        <p:txBody>
          <a:bodyPr wrap="none">
            <a:spAutoFit/>
          </a:bodyPr>
          <a:lstStyle/>
          <a:p>
            <a:pPr eaLnBrk="0" hangingPunct="0">
              <a:spcBef>
                <a:spcPct val="20000"/>
              </a:spcBef>
              <a:buClr>
                <a:srgbClr val="0BD0D9"/>
              </a:buClr>
              <a:buSzPct val="95000"/>
              <a:defRPr/>
            </a:pPr>
            <a:r>
              <a:rPr lang="en-US" sz="2000" dirty="0">
                <a:solidFill>
                  <a:schemeClr val="bg1"/>
                </a:solidFill>
                <a:latin typeface="Times New Roman" panose="02020603050405020304" pitchFamily="18" charset="0"/>
                <a:cs typeface="Times New Roman" panose="02020603050405020304" pitchFamily="18" charset="0"/>
              </a:rPr>
              <a:t>BilIN-3</a:t>
            </a:r>
          </a:p>
        </p:txBody>
      </p:sp>
    </p:spTree>
    <p:extLst>
      <p:ext uri="{BB962C8B-B14F-4D97-AF65-F5344CB8AC3E}">
        <p14:creationId xmlns:p14="http://schemas.microsoft.com/office/powerpoint/2010/main" val="11320746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title"/>
          </p:nvPr>
        </p:nvSpPr>
        <p:spPr>
          <a:xfrm>
            <a:off x="457200" y="630238"/>
            <a:ext cx="8229600" cy="1143000"/>
          </a:xfrm>
        </p:spPr>
        <p:txBody>
          <a:bodyPr>
            <a:normAutofit fontScale="90000"/>
          </a:bodyPr>
          <a:lstStyle/>
          <a:p>
            <a:r>
              <a:rPr lang="el-GR" altLang="el-GR" sz="4000" b="1" dirty="0" smtClean="0">
                <a:solidFill>
                  <a:srgbClr val="C00000"/>
                </a:solidFill>
                <a:latin typeface="Calibri" panose="020F0502020204030204" pitchFamily="34" charset="0"/>
                <a:cs typeface="Calibri" panose="020F0502020204030204" pitchFamily="34" charset="0"/>
              </a:rPr>
              <a:t>Καρκίνωμα </a:t>
            </a:r>
            <a:r>
              <a:rPr lang="el-GR" altLang="el-GR" sz="4000" b="1" dirty="0" err="1" smtClean="0">
                <a:solidFill>
                  <a:srgbClr val="C00000"/>
                </a:solidFill>
                <a:latin typeface="Calibri" panose="020F0502020204030204" pitchFamily="34" charset="0"/>
                <a:cs typeface="Calibri" panose="020F0502020204030204" pitchFamily="34" charset="0"/>
              </a:rPr>
              <a:t>εξωηπατικών</a:t>
            </a:r>
            <a:r>
              <a:rPr lang="el-GR" altLang="el-GR" sz="4000" b="1" dirty="0" smtClean="0">
                <a:solidFill>
                  <a:srgbClr val="C00000"/>
                </a:solidFill>
                <a:latin typeface="Calibri" panose="020F0502020204030204" pitchFamily="34" charset="0"/>
                <a:cs typeface="Calibri" panose="020F0502020204030204" pitchFamily="34" charset="0"/>
              </a:rPr>
              <a:t> χοληφόρων</a:t>
            </a:r>
            <a:br>
              <a:rPr lang="el-GR" altLang="el-GR" sz="4000" b="1" dirty="0" smtClean="0">
                <a:solidFill>
                  <a:srgbClr val="C00000"/>
                </a:solidFill>
                <a:latin typeface="Calibri" panose="020F0502020204030204" pitchFamily="34" charset="0"/>
                <a:cs typeface="Calibri" panose="020F0502020204030204" pitchFamily="34" charset="0"/>
              </a:rPr>
            </a:br>
            <a:r>
              <a:rPr lang="el-GR" altLang="el-GR" sz="3600" b="1" dirty="0" smtClean="0">
                <a:latin typeface="Calibri" panose="020F0502020204030204" pitchFamily="34" charset="0"/>
                <a:cs typeface="Calibri" panose="020F0502020204030204" pitchFamily="34" charset="0"/>
              </a:rPr>
              <a:t>Κλινικές εκδηλώσεις </a:t>
            </a:r>
            <a:r>
              <a:rPr lang="el-GR" altLang="el-GR" sz="2800" dirty="0" smtClean="0">
                <a:latin typeface="Calibri" panose="020F0502020204030204" pitchFamily="34" charset="0"/>
                <a:cs typeface="Calibri" panose="020F0502020204030204" pitchFamily="34" charset="0"/>
              </a:rPr>
              <a:t/>
            </a:r>
            <a:br>
              <a:rPr lang="el-GR" altLang="el-GR" sz="2800" dirty="0" smtClean="0">
                <a:latin typeface="Calibri" panose="020F0502020204030204" pitchFamily="34" charset="0"/>
                <a:cs typeface="Calibri" panose="020F0502020204030204" pitchFamily="34" charset="0"/>
              </a:rPr>
            </a:br>
            <a:endParaRPr lang="el-GR" altLang="el-GR" sz="2800" b="1" dirty="0" smtClean="0">
              <a:solidFill>
                <a:srgbClr val="C00000"/>
              </a:solidFill>
              <a:latin typeface="Times New Roman" pitchFamily="18" charset="0"/>
            </a:endParaRPr>
          </a:p>
        </p:txBody>
      </p:sp>
      <p:sp>
        <p:nvSpPr>
          <p:cNvPr id="40963" name="Rectangle 4"/>
          <p:cNvSpPr>
            <a:spLocks noGrp="1" noChangeArrowheads="1"/>
          </p:cNvSpPr>
          <p:nvPr>
            <p:ph idx="1"/>
          </p:nvPr>
        </p:nvSpPr>
        <p:spPr>
          <a:xfrm>
            <a:off x="457200" y="1772816"/>
            <a:ext cx="8002588" cy="4525962"/>
          </a:xfrm>
          <a:ln w="38100">
            <a:noFill/>
            <a:miter lim="800000"/>
            <a:headEnd/>
            <a:tailEnd/>
          </a:ln>
        </p:spPr>
        <p:txBody>
          <a:bodyPr>
            <a:normAutofit fontScale="92500" lnSpcReduction="10000"/>
          </a:bodyPr>
          <a:lstStyle/>
          <a:p>
            <a:pPr eaLnBrk="1" hangingPunct="1">
              <a:lnSpc>
                <a:spcPct val="150000"/>
              </a:lnSpc>
            </a:pPr>
            <a:r>
              <a:rPr lang="el-GR" altLang="el-GR" sz="2200" b="1" dirty="0" smtClean="0">
                <a:latin typeface="Calibri" panose="020F0502020204030204" pitchFamily="34" charset="0"/>
                <a:cs typeface="Calibri" panose="020F0502020204030204" pitchFamily="34" charset="0"/>
              </a:rPr>
              <a:t>ίκτερος</a:t>
            </a:r>
            <a:r>
              <a:rPr lang="el-GR" altLang="el-GR" sz="2200" dirty="0" smtClean="0">
                <a:latin typeface="Calibri" panose="020F0502020204030204" pitchFamily="34" charset="0"/>
                <a:cs typeface="Calibri" panose="020F0502020204030204" pitchFamily="34" charset="0"/>
              </a:rPr>
              <a:t>: (90%), </a:t>
            </a:r>
          </a:p>
          <a:p>
            <a:pPr lvl="1" eaLnBrk="1" hangingPunct="1">
              <a:lnSpc>
                <a:spcPct val="150000"/>
              </a:lnSpc>
              <a:buSzPct val="75000"/>
              <a:buFont typeface="Wingdings" pitchFamily="2" charset="2"/>
              <a:buChar char="v"/>
            </a:pPr>
            <a:r>
              <a:rPr lang="el-GR" altLang="el-GR" sz="2200" i="1" dirty="0" err="1" smtClean="0">
                <a:latin typeface="Calibri" panose="020F0502020204030204" pitchFamily="34" charset="0"/>
                <a:cs typeface="Calibri" panose="020F0502020204030204" pitchFamily="34" charset="0"/>
              </a:rPr>
              <a:t>υπέρχρωση</a:t>
            </a:r>
            <a:r>
              <a:rPr lang="el-GR" altLang="el-GR" sz="2200" i="1" dirty="0" smtClean="0">
                <a:latin typeface="Calibri" panose="020F0502020204030204" pitchFamily="34" charset="0"/>
                <a:cs typeface="Calibri" panose="020F0502020204030204" pitchFamily="34" charset="0"/>
              </a:rPr>
              <a:t> των ούρων (65%)</a:t>
            </a:r>
          </a:p>
          <a:p>
            <a:pPr lvl="1" eaLnBrk="1" hangingPunct="1">
              <a:lnSpc>
                <a:spcPct val="150000"/>
              </a:lnSpc>
              <a:buSzPct val="75000"/>
              <a:buFont typeface="Wingdings" pitchFamily="2" charset="2"/>
              <a:buChar char="v"/>
            </a:pPr>
            <a:r>
              <a:rPr lang="el-GR" altLang="el-GR" sz="2200" i="1" dirty="0" smtClean="0">
                <a:latin typeface="Calibri" panose="020F0502020204030204" pitchFamily="34" charset="0"/>
                <a:cs typeface="Calibri" panose="020F0502020204030204" pitchFamily="34" charset="0"/>
              </a:rPr>
              <a:t>αποχρωματισμός των κοπράνων (60%)</a:t>
            </a:r>
          </a:p>
          <a:p>
            <a:pPr eaLnBrk="1" hangingPunct="1">
              <a:lnSpc>
                <a:spcPct val="150000"/>
              </a:lnSpc>
            </a:pPr>
            <a:r>
              <a:rPr lang="el-GR" altLang="el-GR" sz="2200" b="1" dirty="0" smtClean="0">
                <a:latin typeface="Calibri" panose="020F0502020204030204" pitchFamily="34" charset="0"/>
                <a:cs typeface="Calibri" panose="020F0502020204030204" pitchFamily="34" charset="0"/>
              </a:rPr>
              <a:t>πόνος</a:t>
            </a:r>
            <a:r>
              <a:rPr lang="el-GR" altLang="el-GR" sz="2200" dirty="0" smtClean="0">
                <a:latin typeface="Calibri" panose="020F0502020204030204" pitchFamily="34" charset="0"/>
                <a:cs typeface="Calibri" panose="020F0502020204030204" pitchFamily="34" charset="0"/>
              </a:rPr>
              <a:t>: (30-40%)</a:t>
            </a:r>
          </a:p>
          <a:p>
            <a:pPr eaLnBrk="1" hangingPunct="1">
              <a:lnSpc>
                <a:spcPct val="150000"/>
              </a:lnSpc>
            </a:pPr>
            <a:r>
              <a:rPr lang="el-GR" altLang="el-GR" sz="2200" dirty="0" err="1" smtClean="0">
                <a:latin typeface="Calibri" panose="020F0502020204030204" pitchFamily="34" charset="0"/>
                <a:cs typeface="Calibri" panose="020F0502020204030204" pitchFamily="34" charset="0"/>
              </a:rPr>
              <a:t>δυσπεπτικά</a:t>
            </a:r>
            <a:r>
              <a:rPr lang="el-GR" altLang="el-GR" sz="2200" dirty="0" smtClean="0">
                <a:latin typeface="Calibri" panose="020F0502020204030204" pitchFamily="34" charset="0"/>
                <a:cs typeface="Calibri" panose="020F0502020204030204" pitchFamily="34" charset="0"/>
              </a:rPr>
              <a:t> ενοχλήματα </a:t>
            </a:r>
            <a:endParaRPr lang="en-US" altLang="el-GR" sz="2200" dirty="0" smtClean="0">
              <a:latin typeface="Calibri" panose="020F0502020204030204" pitchFamily="34" charset="0"/>
              <a:cs typeface="Calibri" panose="020F0502020204030204" pitchFamily="34" charset="0"/>
            </a:endParaRPr>
          </a:p>
          <a:p>
            <a:pPr eaLnBrk="1" hangingPunct="1">
              <a:lnSpc>
                <a:spcPct val="150000"/>
              </a:lnSpc>
            </a:pPr>
            <a:r>
              <a:rPr lang="el-GR" altLang="el-GR" sz="2200" dirty="0" smtClean="0">
                <a:latin typeface="Calibri" panose="020F0502020204030204" pitchFamily="34" charset="0"/>
                <a:cs typeface="Calibri" panose="020F0502020204030204" pitchFamily="34" charset="0"/>
              </a:rPr>
              <a:t>απώλεια βάρους (40%)</a:t>
            </a:r>
          </a:p>
          <a:p>
            <a:pPr eaLnBrk="1" hangingPunct="1">
              <a:lnSpc>
                <a:spcPct val="150000"/>
              </a:lnSpc>
            </a:pPr>
            <a:r>
              <a:rPr lang="el-GR" altLang="el-GR" sz="2200" dirty="0" err="1" smtClean="0">
                <a:latin typeface="Calibri" panose="020F0502020204030204" pitchFamily="34" charset="0"/>
                <a:cs typeface="Calibri" panose="020F0502020204030204" pitchFamily="34" charset="0"/>
              </a:rPr>
              <a:t>χολαγγειακές</a:t>
            </a:r>
            <a:r>
              <a:rPr lang="el-GR" altLang="el-GR" sz="2200" dirty="0" smtClean="0">
                <a:latin typeface="Calibri" panose="020F0502020204030204" pitchFamily="34" charset="0"/>
                <a:cs typeface="Calibri" panose="020F0502020204030204" pitchFamily="34" charset="0"/>
              </a:rPr>
              <a:t> κρίσεις (15%)</a:t>
            </a:r>
          </a:p>
          <a:p>
            <a:pPr eaLnBrk="1" hangingPunct="1">
              <a:lnSpc>
                <a:spcPct val="150000"/>
              </a:lnSpc>
            </a:pPr>
            <a:r>
              <a:rPr lang="el-GR" altLang="el-GR" sz="2200" dirty="0" smtClean="0">
                <a:latin typeface="Calibri" panose="020F0502020204030204" pitchFamily="34" charset="0"/>
                <a:cs typeface="Calibri" panose="020F0502020204030204" pitchFamily="34" charset="0"/>
              </a:rPr>
              <a:t>σημείο </a:t>
            </a:r>
            <a:r>
              <a:rPr lang="en-US" altLang="el-GR" sz="2200" dirty="0" smtClean="0">
                <a:latin typeface="Calibri" panose="020F0502020204030204" pitchFamily="34" charset="0"/>
                <a:cs typeface="Calibri" panose="020F0502020204030204" pitchFamily="34" charset="0"/>
              </a:rPr>
              <a:t>Courvoisier</a:t>
            </a:r>
            <a:r>
              <a:rPr lang="el-GR" altLang="el-GR" sz="2200" dirty="0" smtClean="0">
                <a:latin typeface="Calibri" panose="020F0502020204030204" pitchFamily="34" charset="0"/>
                <a:cs typeface="Calibri" panose="020F0502020204030204" pitchFamily="34" charset="0"/>
              </a:rPr>
              <a:t>: αυξανόμενος ανώδυνος ίκτερος, με ψηλαφητή χοληδόχο κύστη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title"/>
          </p:nvPr>
        </p:nvSpPr>
        <p:spPr>
          <a:xfrm>
            <a:off x="457200" y="333375"/>
            <a:ext cx="8229600" cy="711200"/>
          </a:xfrm>
        </p:spPr>
        <p:txBody>
          <a:bodyPr/>
          <a:lstStyle/>
          <a:p>
            <a:r>
              <a:rPr lang="el-GR" altLang="el-GR" sz="3600" b="1" dirty="0">
                <a:solidFill>
                  <a:srgbClr val="C00000"/>
                </a:solidFill>
                <a:latin typeface="Calibri" panose="020F0502020204030204" pitchFamily="34" charset="0"/>
                <a:cs typeface="Calibri" panose="020F0502020204030204" pitchFamily="34" charset="0"/>
              </a:rPr>
              <a:t>Καρκίνωμα </a:t>
            </a:r>
            <a:r>
              <a:rPr lang="el-GR" altLang="el-GR" sz="3600" b="1" dirty="0" err="1">
                <a:solidFill>
                  <a:srgbClr val="C00000"/>
                </a:solidFill>
                <a:latin typeface="Calibri" panose="020F0502020204030204" pitchFamily="34" charset="0"/>
                <a:cs typeface="Calibri" panose="020F0502020204030204" pitchFamily="34" charset="0"/>
              </a:rPr>
              <a:t>εξωηπατικών</a:t>
            </a:r>
            <a:r>
              <a:rPr lang="el-GR" altLang="el-GR" sz="3600" b="1" dirty="0">
                <a:solidFill>
                  <a:srgbClr val="C00000"/>
                </a:solidFill>
                <a:latin typeface="Calibri" panose="020F0502020204030204" pitchFamily="34" charset="0"/>
                <a:cs typeface="Calibri" panose="020F0502020204030204" pitchFamily="34" charset="0"/>
              </a:rPr>
              <a:t> χοληφόρων</a:t>
            </a:r>
            <a:endParaRPr lang="el-GR" altLang="el-GR" sz="2800" b="1" dirty="0" smtClean="0">
              <a:latin typeface="Times New Roman" pitchFamily="18" charset="0"/>
            </a:endParaRPr>
          </a:p>
        </p:txBody>
      </p:sp>
      <p:sp>
        <p:nvSpPr>
          <p:cNvPr id="38915" name="Rectangle 4"/>
          <p:cNvSpPr>
            <a:spLocks noGrp="1" noChangeArrowheads="1"/>
          </p:cNvSpPr>
          <p:nvPr>
            <p:ph idx="1"/>
          </p:nvPr>
        </p:nvSpPr>
        <p:spPr>
          <a:xfrm>
            <a:off x="323850" y="1916113"/>
            <a:ext cx="3754438" cy="4321175"/>
          </a:xfrm>
          <a:ln w="38100">
            <a:noFill/>
            <a:miter lim="800000"/>
            <a:headEnd/>
            <a:tailEnd/>
          </a:ln>
        </p:spPr>
        <p:txBody>
          <a:bodyPr>
            <a:normAutofit/>
          </a:bodyPr>
          <a:lstStyle/>
          <a:p>
            <a:pPr eaLnBrk="1" hangingPunct="1"/>
            <a:r>
              <a:rPr lang="el-GR" altLang="el-GR" sz="2200" b="1" dirty="0" err="1" smtClean="0">
                <a:latin typeface="Calibri" panose="020F0502020204030204" pitchFamily="34" charset="0"/>
                <a:cs typeface="Calibri" panose="020F0502020204030204" pitchFamily="34" charset="0"/>
              </a:rPr>
              <a:t>ενδοτοιχωματικό</a:t>
            </a:r>
            <a:endParaRPr lang="el-GR" altLang="el-GR" sz="2200" b="1" dirty="0" smtClean="0">
              <a:latin typeface="Calibri" panose="020F0502020204030204" pitchFamily="34" charset="0"/>
              <a:cs typeface="Calibri" panose="020F0502020204030204" pitchFamily="34" charset="0"/>
            </a:endParaRPr>
          </a:p>
          <a:p>
            <a:pPr eaLnBrk="1" hangingPunct="1">
              <a:buFontTx/>
              <a:buNone/>
            </a:pPr>
            <a:endParaRPr lang="el-GR" altLang="el-GR" sz="2200" b="1" dirty="0" smtClean="0">
              <a:latin typeface="Calibri" panose="020F0502020204030204" pitchFamily="34" charset="0"/>
              <a:cs typeface="Calibri" panose="020F0502020204030204" pitchFamily="34" charset="0"/>
            </a:endParaRPr>
          </a:p>
          <a:p>
            <a:pPr eaLnBrk="1" hangingPunct="1"/>
            <a:r>
              <a:rPr lang="el-GR" altLang="el-GR" sz="2200" b="1" dirty="0" err="1" smtClean="0">
                <a:latin typeface="Calibri" panose="020F0502020204030204" pitchFamily="34" charset="0"/>
                <a:cs typeface="Calibri" panose="020F0502020204030204" pitchFamily="34" charset="0"/>
              </a:rPr>
              <a:t>εκβλαστητικό</a:t>
            </a:r>
            <a:r>
              <a:rPr lang="el-GR" altLang="el-GR" sz="2200" b="1" dirty="0" smtClean="0">
                <a:latin typeface="Calibri" panose="020F0502020204030204" pitchFamily="34" charset="0"/>
                <a:cs typeface="Calibri" panose="020F0502020204030204" pitchFamily="34" charset="0"/>
              </a:rPr>
              <a:t>, προς τον αυλό</a:t>
            </a:r>
          </a:p>
          <a:p>
            <a:pPr eaLnBrk="1" hangingPunct="1">
              <a:buFontTx/>
              <a:buNone/>
            </a:pPr>
            <a:endParaRPr lang="el-GR" altLang="el-GR" sz="2200" b="1" dirty="0" smtClean="0">
              <a:latin typeface="Calibri" panose="020F0502020204030204" pitchFamily="34" charset="0"/>
              <a:cs typeface="Calibri" panose="020F0502020204030204" pitchFamily="34" charset="0"/>
            </a:endParaRPr>
          </a:p>
          <a:p>
            <a:pPr eaLnBrk="1" hangingPunct="1"/>
            <a:r>
              <a:rPr lang="el-GR" altLang="el-GR" sz="2200" b="1" dirty="0" smtClean="0">
                <a:latin typeface="Calibri" panose="020F0502020204030204" pitchFamily="34" charset="0"/>
                <a:cs typeface="Calibri" panose="020F0502020204030204" pitchFamily="34" charset="0"/>
              </a:rPr>
              <a:t>οζώδες, μέσα στο τοίχωμα με προβολή των όζων προς τον αυλό</a:t>
            </a:r>
          </a:p>
        </p:txBody>
      </p:sp>
      <p:pic>
        <p:nvPicPr>
          <p:cNvPr id="38916" name="Picture 5" descr="5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538" y="1268413"/>
            <a:ext cx="4032250" cy="259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6" descr="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563" y="3965575"/>
            <a:ext cx="3959225" cy="270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Line 7"/>
          <p:cNvSpPr>
            <a:spLocks noChangeShapeType="1"/>
          </p:cNvSpPr>
          <p:nvPr/>
        </p:nvSpPr>
        <p:spPr bwMode="auto">
          <a:xfrm>
            <a:off x="3635375" y="2492375"/>
            <a:ext cx="2160588" cy="7302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38919" name="Line 8"/>
          <p:cNvSpPr>
            <a:spLocks noChangeShapeType="1"/>
          </p:cNvSpPr>
          <p:nvPr/>
        </p:nvSpPr>
        <p:spPr bwMode="auto">
          <a:xfrm>
            <a:off x="2843213" y="3644900"/>
            <a:ext cx="3529012" cy="1439863"/>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38920" name="Text Box 9"/>
          <p:cNvSpPr txBox="1">
            <a:spLocks noChangeArrowheads="1"/>
          </p:cNvSpPr>
          <p:nvPr/>
        </p:nvSpPr>
        <p:spPr bwMode="auto">
          <a:xfrm>
            <a:off x="395288" y="1268413"/>
            <a:ext cx="28813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sz="2800" b="1" dirty="0">
                <a:latin typeface="Calibri" panose="020F0502020204030204" pitchFamily="34" charset="0"/>
                <a:cs typeface="Calibri" panose="020F0502020204030204" pitchFamily="34" charset="0"/>
              </a:rPr>
              <a:t>Μ</a:t>
            </a:r>
            <a:r>
              <a:rPr lang="el-GR" altLang="el-GR" sz="2800" b="1" dirty="0" smtClean="0">
                <a:latin typeface="Calibri" panose="020F0502020204030204" pitchFamily="34" charset="0"/>
                <a:cs typeface="Calibri" panose="020F0502020204030204" pitchFamily="34" charset="0"/>
              </a:rPr>
              <a:t>ακροσκοπικά</a:t>
            </a:r>
            <a:endParaRPr lang="el-GR" altLang="el-GR" sz="2800" b="1"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485775"/>
            <a:ext cx="8229600" cy="1143000"/>
          </a:xfrm>
        </p:spPr>
        <p:txBody>
          <a:bodyPr/>
          <a:lstStyle/>
          <a:p>
            <a:r>
              <a:rPr lang="el-GR" altLang="el-GR" sz="3600" b="1" dirty="0">
                <a:solidFill>
                  <a:srgbClr val="C00000"/>
                </a:solidFill>
                <a:latin typeface="Calibri" panose="020F0502020204030204" pitchFamily="34" charset="0"/>
                <a:cs typeface="Calibri" panose="020F0502020204030204" pitchFamily="34" charset="0"/>
              </a:rPr>
              <a:t>Καρκίνωμα </a:t>
            </a:r>
            <a:r>
              <a:rPr lang="el-GR" altLang="el-GR" sz="3600" b="1" dirty="0" err="1">
                <a:solidFill>
                  <a:srgbClr val="C00000"/>
                </a:solidFill>
                <a:latin typeface="Calibri" panose="020F0502020204030204" pitchFamily="34" charset="0"/>
                <a:cs typeface="Calibri" panose="020F0502020204030204" pitchFamily="34" charset="0"/>
              </a:rPr>
              <a:t>εξωηπατικών</a:t>
            </a:r>
            <a:r>
              <a:rPr lang="el-GR" altLang="el-GR" sz="3600" b="1" dirty="0">
                <a:solidFill>
                  <a:srgbClr val="C00000"/>
                </a:solidFill>
                <a:latin typeface="Calibri" panose="020F0502020204030204" pitchFamily="34" charset="0"/>
                <a:cs typeface="Calibri" panose="020F0502020204030204" pitchFamily="34" charset="0"/>
              </a:rPr>
              <a:t> χοληφόρων</a:t>
            </a:r>
            <a:endParaRPr lang="el-GR" altLang="el-GR" sz="2800" b="1" dirty="0" smtClean="0">
              <a:latin typeface="Times New Roman" pitchFamily="18" charset="0"/>
            </a:endParaRPr>
          </a:p>
        </p:txBody>
      </p:sp>
      <p:sp>
        <p:nvSpPr>
          <p:cNvPr id="39939" name="Rectangle 3"/>
          <p:cNvSpPr>
            <a:spLocks noGrp="1" noChangeArrowheads="1"/>
          </p:cNvSpPr>
          <p:nvPr>
            <p:ph idx="1"/>
          </p:nvPr>
        </p:nvSpPr>
        <p:spPr>
          <a:xfrm>
            <a:off x="457200" y="1557338"/>
            <a:ext cx="8229600" cy="4895850"/>
          </a:xfrm>
          <a:ln w="38100">
            <a:noFill/>
            <a:miter lim="800000"/>
            <a:headEnd/>
            <a:tailEnd/>
          </a:ln>
        </p:spPr>
        <p:txBody>
          <a:bodyPr>
            <a:normAutofit/>
          </a:bodyPr>
          <a:lstStyle/>
          <a:p>
            <a:pPr eaLnBrk="1" hangingPunct="1">
              <a:lnSpc>
                <a:spcPct val="90000"/>
              </a:lnSpc>
              <a:buFontTx/>
              <a:buNone/>
            </a:pPr>
            <a:r>
              <a:rPr lang="el-GR" altLang="el-GR" sz="2400" b="1" dirty="0" smtClean="0">
                <a:latin typeface="Calibri" panose="020F0502020204030204" pitchFamily="34" charset="0"/>
                <a:cs typeface="Calibri" panose="020F0502020204030204" pitchFamily="34" charset="0"/>
              </a:rPr>
              <a:t>Μικροσκοπικά </a:t>
            </a:r>
          </a:p>
          <a:p>
            <a:pPr eaLnBrk="1" hangingPunct="1">
              <a:lnSpc>
                <a:spcPct val="90000"/>
              </a:lnSpc>
            </a:pPr>
            <a:r>
              <a:rPr lang="el-GR" altLang="el-GR" sz="2400" b="1" dirty="0" err="1" smtClean="0">
                <a:latin typeface="Calibri" panose="020F0502020204030204" pitchFamily="34" charset="0"/>
                <a:cs typeface="Calibri" panose="020F0502020204030204" pitchFamily="34" charset="0"/>
              </a:rPr>
              <a:t>αδενοκαρκινώματα</a:t>
            </a:r>
            <a:r>
              <a:rPr lang="el-GR" altLang="el-GR" sz="2400" b="1" dirty="0" smtClean="0">
                <a:latin typeface="Calibri" panose="020F0502020204030204" pitchFamily="34" charset="0"/>
                <a:cs typeface="Calibri" panose="020F0502020204030204" pitchFamily="34" charset="0"/>
              </a:rPr>
              <a:t>:</a:t>
            </a:r>
          </a:p>
          <a:p>
            <a:pPr lvl="1" eaLnBrk="1" hangingPunct="1">
              <a:lnSpc>
                <a:spcPct val="90000"/>
              </a:lnSpc>
              <a:buFontTx/>
              <a:buNone/>
            </a:pPr>
            <a:r>
              <a:rPr lang="el-GR" altLang="el-GR" sz="2400" b="1" i="1" dirty="0" smtClean="0">
                <a:latin typeface="Calibri" panose="020F0502020204030204" pitchFamily="34" charset="0"/>
                <a:cs typeface="Calibri" panose="020F0502020204030204" pitchFamily="34" charset="0"/>
              </a:rPr>
              <a:t>(</a:t>
            </a:r>
            <a:r>
              <a:rPr lang="en-US" altLang="el-GR" sz="2400" b="1" i="1" dirty="0" err="1" smtClean="0">
                <a:latin typeface="Calibri" panose="020F0502020204030204" pitchFamily="34" charset="0"/>
                <a:cs typeface="Calibri" panose="020F0502020204030204" pitchFamily="34" charset="0"/>
              </a:rPr>
              <a:t>billiary</a:t>
            </a:r>
            <a:r>
              <a:rPr lang="el-GR" altLang="el-GR" sz="2400" b="1" i="1" dirty="0" smtClean="0">
                <a:latin typeface="Calibri" panose="020F0502020204030204" pitchFamily="34" charset="0"/>
                <a:cs typeface="Calibri" panose="020F0502020204030204" pitchFamily="34" charset="0"/>
              </a:rPr>
              <a:t>, </a:t>
            </a:r>
            <a:r>
              <a:rPr lang="en-US" altLang="el-GR" sz="2400" b="1" i="1" dirty="0" smtClean="0">
                <a:latin typeface="Calibri" panose="020F0502020204030204" pitchFamily="34" charset="0"/>
                <a:cs typeface="Calibri" panose="020F0502020204030204" pitchFamily="34" charset="0"/>
              </a:rPr>
              <a:t>gastric foveolar, intestinal type</a:t>
            </a:r>
            <a:r>
              <a:rPr lang="el-GR" altLang="el-GR" sz="2400" b="1" i="1" dirty="0" smtClean="0">
                <a:latin typeface="Calibri" panose="020F0502020204030204" pitchFamily="34" charset="0"/>
                <a:cs typeface="Calibri" panose="020F0502020204030204" pitchFamily="34" charset="0"/>
              </a:rPr>
              <a:t>)</a:t>
            </a:r>
          </a:p>
          <a:p>
            <a:pPr eaLnBrk="1" hangingPunct="1">
              <a:lnSpc>
                <a:spcPct val="90000"/>
              </a:lnSpc>
            </a:pPr>
            <a:r>
              <a:rPr lang="el-GR" altLang="el-GR" sz="2400" dirty="0" err="1" smtClean="0">
                <a:latin typeface="Calibri" panose="020F0502020204030204" pitchFamily="34" charset="0"/>
                <a:cs typeface="Calibri" panose="020F0502020204030204" pitchFamily="34" charset="0"/>
              </a:rPr>
              <a:t>αδενοπλακώδες</a:t>
            </a:r>
            <a:r>
              <a:rPr lang="el-GR" altLang="el-GR" sz="2400" dirty="0" smtClean="0">
                <a:latin typeface="Calibri" panose="020F0502020204030204" pitchFamily="34" charset="0"/>
                <a:cs typeface="Calibri" panose="020F0502020204030204" pitchFamily="34" charset="0"/>
              </a:rPr>
              <a:t> καρκίνωμα </a:t>
            </a:r>
          </a:p>
          <a:p>
            <a:pPr eaLnBrk="1" hangingPunct="1">
              <a:lnSpc>
                <a:spcPct val="90000"/>
              </a:lnSpc>
            </a:pPr>
            <a:r>
              <a:rPr lang="el-GR" altLang="el-GR" sz="2400" dirty="0" smtClean="0">
                <a:latin typeface="Calibri" panose="020F0502020204030204" pitchFamily="34" charset="0"/>
                <a:cs typeface="Calibri" panose="020F0502020204030204" pitchFamily="34" charset="0"/>
              </a:rPr>
              <a:t>καρκίνωμα από πλακώδες επιθήλιο</a:t>
            </a:r>
          </a:p>
          <a:p>
            <a:pPr eaLnBrk="1" hangingPunct="1">
              <a:lnSpc>
                <a:spcPct val="90000"/>
              </a:lnSpc>
            </a:pPr>
            <a:r>
              <a:rPr lang="el-GR" altLang="el-GR" sz="2400" dirty="0" err="1" smtClean="0">
                <a:latin typeface="Calibri" panose="020F0502020204030204" pitchFamily="34" charset="0"/>
                <a:cs typeface="Calibri" panose="020F0502020204030204" pitchFamily="34" charset="0"/>
              </a:rPr>
              <a:t>καρκινοσάρκωμα</a:t>
            </a:r>
            <a:r>
              <a:rPr lang="el-GR" altLang="el-GR" sz="2400" dirty="0" smtClean="0">
                <a:latin typeface="Calibri" panose="020F0502020204030204" pitchFamily="34" charset="0"/>
                <a:cs typeface="Calibri" panose="020F0502020204030204" pitchFamily="34" charset="0"/>
              </a:rPr>
              <a:t> </a:t>
            </a:r>
          </a:p>
          <a:p>
            <a:pPr eaLnBrk="1" hangingPunct="1">
              <a:lnSpc>
                <a:spcPct val="90000"/>
              </a:lnSpc>
            </a:pPr>
            <a:r>
              <a:rPr lang="el-GR" altLang="el-GR" sz="2400" dirty="0" smtClean="0">
                <a:latin typeface="Calibri" panose="020F0502020204030204" pitchFamily="34" charset="0"/>
                <a:cs typeface="Calibri" panose="020F0502020204030204" pitchFamily="34" charset="0"/>
              </a:rPr>
              <a:t>καρκίνωμα από διαυγή κύτταρα </a:t>
            </a:r>
          </a:p>
          <a:p>
            <a:pPr eaLnBrk="1" hangingPunct="1">
              <a:lnSpc>
                <a:spcPct val="90000"/>
              </a:lnSpc>
            </a:pPr>
            <a:r>
              <a:rPr lang="el-GR" altLang="el-GR" sz="2400" dirty="0" smtClean="0">
                <a:latin typeface="Calibri" panose="020F0502020204030204" pitchFamily="34" charset="0"/>
                <a:cs typeface="Calibri" panose="020F0502020204030204" pitchFamily="34" charset="0"/>
              </a:rPr>
              <a:t>βλεννώδες </a:t>
            </a:r>
            <a:r>
              <a:rPr lang="el-GR" altLang="el-GR" sz="2400" dirty="0" err="1" smtClean="0">
                <a:latin typeface="Calibri" panose="020F0502020204030204" pitchFamily="34" charset="0"/>
                <a:cs typeface="Calibri" panose="020F0502020204030204" pitchFamily="34" charset="0"/>
              </a:rPr>
              <a:t>αδενοκαρκίνωμα</a:t>
            </a:r>
            <a:r>
              <a:rPr lang="el-GR" altLang="el-GR" sz="2400" dirty="0" smtClean="0">
                <a:latin typeface="Calibri" panose="020F0502020204030204" pitchFamily="34" charset="0"/>
                <a:cs typeface="Calibri" panose="020F0502020204030204" pitchFamily="34" charset="0"/>
              </a:rPr>
              <a:t> </a:t>
            </a:r>
          </a:p>
          <a:p>
            <a:pPr eaLnBrk="1" hangingPunct="1">
              <a:lnSpc>
                <a:spcPct val="90000"/>
              </a:lnSpc>
            </a:pPr>
            <a:r>
              <a:rPr lang="el-GR" altLang="el-GR" sz="2400" dirty="0" smtClean="0">
                <a:latin typeface="Calibri" panose="020F0502020204030204" pitchFamily="34" charset="0"/>
                <a:cs typeface="Calibri" panose="020F0502020204030204" pitchFamily="34" charset="0"/>
              </a:rPr>
              <a:t>αδιαφοροποίητο καρκίνωμα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title"/>
          </p:nvPr>
        </p:nvSpPr>
        <p:spPr>
          <a:ln>
            <a:noFill/>
          </a:ln>
        </p:spPr>
        <p:txBody>
          <a:bodyPr/>
          <a:lstStyle/>
          <a:p>
            <a:r>
              <a:rPr lang="el-GR" altLang="el-GR" sz="3600" b="1" dirty="0">
                <a:solidFill>
                  <a:srgbClr val="C00000"/>
                </a:solidFill>
                <a:latin typeface="Calibri" panose="020F0502020204030204" pitchFamily="34" charset="0"/>
                <a:cs typeface="Calibri" panose="020F0502020204030204" pitchFamily="34" charset="0"/>
              </a:rPr>
              <a:t>Καρκίνωμα </a:t>
            </a:r>
            <a:r>
              <a:rPr lang="el-GR" altLang="el-GR" sz="3600" b="1" dirty="0" err="1">
                <a:solidFill>
                  <a:srgbClr val="C00000"/>
                </a:solidFill>
                <a:latin typeface="Calibri" panose="020F0502020204030204" pitchFamily="34" charset="0"/>
                <a:cs typeface="Calibri" panose="020F0502020204030204" pitchFamily="34" charset="0"/>
              </a:rPr>
              <a:t>εξωηπατικών</a:t>
            </a:r>
            <a:r>
              <a:rPr lang="el-GR" altLang="el-GR" sz="3600" b="1" dirty="0">
                <a:solidFill>
                  <a:srgbClr val="C00000"/>
                </a:solidFill>
                <a:latin typeface="Calibri" panose="020F0502020204030204" pitchFamily="34" charset="0"/>
                <a:cs typeface="Calibri" panose="020F0502020204030204" pitchFamily="34" charset="0"/>
              </a:rPr>
              <a:t> χοληφόρων </a:t>
            </a:r>
            <a:endParaRPr lang="el-GR" altLang="el-GR" sz="2800" b="1" dirty="0" smtClean="0">
              <a:latin typeface="Times New Roman" pitchFamily="18" charset="0"/>
            </a:endParaRPr>
          </a:p>
        </p:txBody>
      </p:sp>
      <p:sp>
        <p:nvSpPr>
          <p:cNvPr id="41987" name="Rectangle 4"/>
          <p:cNvSpPr>
            <a:spLocks noGrp="1" noChangeArrowheads="1"/>
          </p:cNvSpPr>
          <p:nvPr>
            <p:ph idx="1"/>
          </p:nvPr>
        </p:nvSpPr>
        <p:spPr>
          <a:xfrm>
            <a:off x="539750" y="1412875"/>
            <a:ext cx="8424863" cy="5113338"/>
          </a:xfrm>
          <a:ln w="38100">
            <a:noFill/>
            <a:miter lim="800000"/>
            <a:headEnd/>
            <a:tailEnd/>
          </a:ln>
        </p:spPr>
        <p:txBody>
          <a:bodyPr>
            <a:normAutofit lnSpcReduction="10000"/>
          </a:bodyPr>
          <a:lstStyle/>
          <a:p>
            <a:pPr eaLnBrk="1" hangingPunct="1">
              <a:lnSpc>
                <a:spcPct val="150000"/>
              </a:lnSpc>
              <a:buFontTx/>
              <a:buNone/>
            </a:pPr>
            <a:r>
              <a:rPr lang="el-GR" altLang="el-GR" sz="2000" b="1" dirty="0">
                <a:latin typeface="Calibri" panose="020F0502020204030204" pitchFamily="34" charset="0"/>
                <a:cs typeface="Calibri" panose="020F0502020204030204" pitchFamily="34" charset="0"/>
              </a:rPr>
              <a:t>Δ</a:t>
            </a:r>
            <a:r>
              <a:rPr lang="el-GR" altLang="el-GR" sz="2000" b="1" dirty="0" smtClean="0">
                <a:latin typeface="Calibri" panose="020F0502020204030204" pitchFamily="34" charset="0"/>
                <a:cs typeface="Calibri" panose="020F0502020204030204" pitchFamily="34" charset="0"/>
              </a:rPr>
              <a:t>ιαφορική διάγνωση</a:t>
            </a:r>
          </a:p>
          <a:p>
            <a:pPr eaLnBrk="1" hangingPunct="1">
              <a:lnSpc>
                <a:spcPct val="150000"/>
              </a:lnSpc>
            </a:pPr>
            <a:r>
              <a:rPr lang="el-GR" altLang="el-GR" sz="2000" b="1" dirty="0" smtClean="0">
                <a:latin typeface="Calibri" panose="020F0502020204030204" pitchFamily="34" charset="0"/>
                <a:cs typeface="Calibri" panose="020F0502020204030204" pitchFamily="34" charset="0"/>
              </a:rPr>
              <a:t>χολολιθίαση </a:t>
            </a:r>
          </a:p>
          <a:p>
            <a:pPr eaLnBrk="1" hangingPunct="1">
              <a:lnSpc>
                <a:spcPct val="150000"/>
              </a:lnSpc>
            </a:pPr>
            <a:r>
              <a:rPr lang="el-GR" altLang="el-GR" sz="2000" b="1" dirty="0" smtClean="0">
                <a:latin typeface="Calibri" panose="020F0502020204030204" pitchFamily="34" charset="0"/>
                <a:cs typeface="Calibri" panose="020F0502020204030204" pitchFamily="34" charset="0"/>
              </a:rPr>
              <a:t>νεοπλάσματα κεφαλής παγκρέατος </a:t>
            </a:r>
          </a:p>
          <a:p>
            <a:pPr eaLnBrk="1" hangingPunct="1">
              <a:lnSpc>
                <a:spcPct val="150000"/>
              </a:lnSpc>
            </a:pPr>
            <a:r>
              <a:rPr lang="el-GR" altLang="el-GR" sz="2000" b="1" dirty="0" smtClean="0">
                <a:latin typeface="Calibri" panose="020F0502020204030204" pitchFamily="34" charset="0"/>
                <a:cs typeface="Calibri" panose="020F0502020204030204" pitchFamily="34" charset="0"/>
              </a:rPr>
              <a:t>μετεγχειρητικές στενώσεις </a:t>
            </a:r>
          </a:p>
          <a:p>
            <a:pPr eaLnBrk="1" hangingPunct="1">
              <a:lnSpc>
                <a:spcPct val="150000"/>
              </a:lnSpc>
            </a:pPr>
            <a:r>
              <a:rPr lang="el-GR" altLang="el-GR" sz="2000" b="1" dirty="0" smtClean="0">
                <a:solidFill>
                  <a:srgbClr val="C00000"/>
                </a:solidFill>
                <a:latin typeface="Calibri" panose="020F0502020204030204" pitchFamily="34" charset="0"/>
                <a:cs typeface="Calibri" panose="020F0502020204030204" pitchFamily="34" charset="0"/>
              </a:rPr>
              <a:t>ιδιοπαθής σκληρυντική </a:t>
            </a:r>
            <a:r>
              <a:rPr lang="el-GR" altLang="el-GR" sz="2000" b="1" dirty="0" err="1" smtClean="0">
                <a:solidFill>
                  <a:srgbClr val="C00000"/>
                </a:solidFill>
                <a:latin typeface="Calibri" panose="020F0502020204030204" pitchFamily="34" charset="0"/>
                <a:cs typeface="Calibri" panose="020F0502020204030204" pitchFamily="34" charset="0"/>
              </a:rPr>
              <a:t>χολαγγειΐιδα</a:t>
            </a:r>
            <a:r>
              <a:rPr lang="el-GR" altLang="el-GR" sz="2000" b="1" dirty="0" smtClean="0">
                <a:latin typeface="Calibri" panose="020F0502020204030204" pitchFamily="34" charset="0"/>
                <a:cs typeface="Calibri" panose="020F0502020204030204" pitchFamily="34" charset="0"/>
              </a:rPr>
              <a:t> </a:t>
            </a:r>
          </a:p>
          <a:p>
            <a:pPr eaLnBrk="1" hangingPunct="1">
              <a:lnSpc>
                <a:spcPct val="150000"/>
              </a:lnSpc>
            </a:pPr>
            <a:r>
              <a:rPr lang="el-GR" altLang="el-GR" sz="2000" b="1" dirty="0" smtClean="0">
                <a:latin typeface="Calibri" panose="020F0502020204030204" pitchFamily="34" charset="0"/>
                <a:cs typeface="Calibri" panose="020F0502020204030204" pitchFamily="34" charset="0"/>
              </a:rPr>
              <a:t>χρόνια παγκρεατίτιδα </a:t>
            </a:r>
          </a:p>
          <a:p>
            <a:pPr eaLnBrk="1" hangingPunct="1">
              <a:lnSpc>
                <a:spcPct val="150000"/>
              </a:lnSpc>
              <a:buFontTx/>
              <a:buNone/>
            </a:pPr>
            <a:endParaRPr lang="el-GR" altLang="el-GR" sz="2000" b="1" dirty="0" smtClean="0">
              <a:latin typeface="Calibri" panose="020F0502020204030204" pitchFamily="34" charset="0"/>
              <a:cs typeface="Calibri" panose="020F0502020204030204" pitchFamily="34" charset="0"/>
            </a:endParaRPr>
          </a:p>
          <a:p>
            <a:pPr eaLnBrk="1" hangingPunct="1">
              <a:lnSpc>
                <a:spcPct val="150000"/>
              </a:lnSpc>
              <a:buFontTx/>
              <a:buNone/>
            </a:pPr>
            <a:r>
              <a:rPr lang="el-GR" altLang="el-GR" sz="2000" b="1" dirty="0" smtClean="0">
                <a:latin typeface="Calibri" panose="020F0502020204030204" pitchFamily="34" charset="0"/>
                <a:cs typeface="Calibri" panose="020F0502020204030204" pitchFamily="34" charset="0"/>
              </a:rPr>
              <a:t>πρόγνωση  </a:t>
            </a:r>
          </a:p>
          <a:p>
            <a:pPr eaLnBrk="1" hangingPunct="1">
              <a:lnSpc>
                <a:spcPct val="150000"/>
              </a:lnSpc>
            </a:pPr>
            <a:r>
              <a:rPr lang="el-GR" altLang="el-GR" sz="2000" b="1" i="1" dirty="0" smtClean="0">
                <a:latin typeface="Calibri" panose="020F0502020204030204" pitchFamily="34" charset="0"/>
                <a:cs typeface="Calibri" panose="020F0502020204030204" pitchFamily="34" charset="0"/>
              </a:rPr>
              <a:t>είναι λιγότερο κακή, συγκριτικά με το καρκίνωμα της χοληδόχου κύστεως, γιατί δίνει νωρίτερα κλινικά συμπτώματα</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42875" y="260648"/>
            <a:ext cx="8893175" cy="720725"/>
          </a:xfrm>
        </p:spPr>
        <p:txBody>
          <a:bodyPr>
            <a:noAutofit/>
          </a:bodyPr>
          <a:lstStyle/>
          <a:p>
            <a:pPr eaLnBrk="1" hangingPunct="1"/>
            <a:r>
              <a:rPr lang="el-GR" altLang="el-GR" sz="3200" b="1" dirty="0" smtClean="0">
                <a:solidFill>
                  <a:srgbClr val="C00000"/>
                </a:solidFill>
                <a:latin typeface="Calibri" panose="020F0502020204030204" pitchFamily="34" charset="0"/>
                <a:cs typeface="Calibri" panose="020F0502020204030204" pitchFamily="34" charset="0"/>
              </a:rPr>
              <a:t>Συγγενείς ανωμαλίες κυστικού πόρου </a:t>
            </a:r>
          </a:p>
        </p:txBody>
      </p:sp>
      <p:sp>
        <p:nvSpPr>
          <p:cNvPr id="5123" name="Rectangle 3"/>
          <p:cNvSpPr>
            <a:spLocks noGrp="1" noChangeArrowheads="1"/>
          </p:cNvSpPr>
          <p:nvPr>
            <p:ph idx="1"/>
          </p:nvPr>
        </p:nvSpPr>
        <p:spPr>
          <a:xfrm>
            <a:off x="251521" y="1340768"/>
            <a:ext cx="4320480" cy="5400600"/>
          </a:xfrm>
          <a:ln w="38100">
            <a:noFill/>
            <a:miter lim="800000"/>
            <a:headEnd/>
            <a:tailEnd/>
          </a:ln>
        </p:spPr>
        <p:txBody>
          <a:bodyPr>
            <a:normAutofit/>
          </a:bodyPr>
          <a:lstStyle/>
          <a:p>
            <a:pPr eaLnBrk="1" hangingPunct="1">
              <a:lnSpc>
                <a:spcPct val="150000"/>
              </a:lnSpc>
            </a:pPr>
            <a:r>
              <a:rPr lang="el-GR" altLang="el-GR" sz="2200" b="1" dirty="0" smtClean="0"/>
              <a:t>παράλληλη πορεία με το χοληδόχο πόρο </a:t>
            </a:r>
            <a:endParaRPr lang="el-GR" altLang="el-GR" sz="2200" b="1" i="1" dirty="0" smtClean="0"/>
          </a:p>
          <a:p>
            <a:pPr eaLnBrk="1" hangingPunct="1">
              <a:lnSpc>
                <a:spcPct val="150000"/>
              </a:lnSpc>
            </a:pPr>
            <a:r>
              <a:rPr lang="el-GR" altLang="el-GR" sz="2200" b="1" dirty="0"/>
              <a:t>α</a:t>
            </a:r>
            <a:r>
              <a:rPr lang="el-GR" altLang="el-GR" sz="2200" b="1" dirty="0" smtClean="0"/>
              <a:t>πόν ή πολύ βραχύς με ευρεία εκβολή στον κοινό ηπατικό </a:t>
            </a:r>
          </a:p>
          <a:p>
            <a:pPr eaLnBrk="1" hangingPunct="1">
              <a:lnSpc>
                <a:spcPct val="150000"/>
              </a:lnSpc>
            </a:pPr>
            <a:r>
              <a:rPr lang="el-GR" altLang="el-GR" sz="2200" b="1" dirty="0" smtClean="0"/>
              <a:t>αριστερή εκβολή στον κοινό ηπατικό </a:t>
            </a:r>
          </a:p>
          <a:p>
            <a:pPr eaLnBrk="1" hangingPunct="1">
              <a:lnSpc>
                <a:spcPct val="150000"/>
              </a:lnSpc>
            </a:pPr>
            <a:r>
              <a:rPr lang="el-GR" altLang="el-GR" sz="2200" b="1" dirty="0" smtClean="0"/>
              <a:t>εκβολή στο ΔΕ ηπατικό πόρο </a:t>
            </a:r>
          </a:p>
        </p:txBody>
      </p:sp>
      <p:pic>
        <p:nvPicPr>
          <p:cNvPr id="4" name="Picture 2" descr="Agenesis (absence)• Rare; 50% discovered at autopsy.• Usually no cystic duct either .• Associated with choledocholithiasi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4824" t="21205" r="43066" b="56283"/>
          <a:stretch/>
        </p:blipFill>
        <p:spPr bwMode="auto">
          <a:xfrm>
            <a:off x="4860032" y="1124744"/>
            <a:ext cx="1422118" cy="19828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l="50000" t="56939" b="2070"/>
          <a:stretch/>
        </p:blipFill>
        <p:spPr bwMode="auto">
          <a:xfrm>
            <a:off x="683568" y="5085185"/>
            <a:ext cx="2880321" cy="1772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Agenesis (absence)• Rare; 50% discovered at autopsy.• Usually no cystic duct either .• Associated with choledocholithiasi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632" t="40068" r="33735" b="41823"/>
          <a:stretch/>
        </p:blipFill>
        <p:spPr bwMode="auto">
          <a:xfrm>
            <a:off x="6719684" y="2044602"/>
            <a:ext cx="1520531" cy="17753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genesis (absence)• Rare; 50% discovered at autopsy.• Usually no cystic duct either .• Associated with choledocholithiasi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525" t="37744" b="42220"/>
          <a:stretch/>
        </p:blipFill>
        <p:spPr bwMode="auto">
          <a:xfrm>
            <a:off x="5153609" y="3819958"/>
            <a:ext cx="3531070" cy="1800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56176" y="2708920"/>
            <a:ext cx="762968" cy="1754326"/>
          </a:xfrm>
          <a:prstGeom prst="rect">
            <a:avLst/>
          </a:prstGeom>
          <a:solidFill>
            <a:schemeClr val="bg1"/>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l-G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2875" y="260648"/>
            <a:ext cx="8893175" cy="720725"/>
          </a:xfrm>
        </p:spPr>
        <p:txBody>
          <a:bodyPr>
            <a:noAutofit/>
          </a:bodyPr>
          <a:lstStyle/>
          <a:p>
            <a:pPr eaLnBrk="1" hangingPunct="1"/>
            <a:r>
              <a:rPr lang="el-GR" altLang="el-GR" sz="3200" b="1" dirty="0" smtClean="0">
                <a:solidFill>
                  <a:srgbClr val="C00000"/>
                </a:solidFill>
                <a:latin typeface="Calibri" panose="020F0502020204030204" pitchFamily="34" charset="0"/>
                <a:cs typeface="Calibri" panose="020F0502020204030204" pitchFamily="34" charset="0"/>
              </a:rPr>
              <a:t>Συγγενείς ανωμαλίες χοληφόρων πόρων  </a:t>
            </a:r>
          </a:p>
        </p:txBody>
      </p:sp>
      <p:sp>
        <p:nvSpPr>
          <p:cNvPr id="6147" name="Rectangle 3"/>
          <p:cNvSpPr>
            <a:spLocks noGrp="1" noChangeArrowheads="1"/>
          </p:cNvSpPr>
          <p:nvPr>
            <p:ph idx="1"/>
          </p:nvPr>
        </p:nvSpPr>
        <p:spPr>
          <a:xfrm>
            <a:off x="179512" y="1268760"/>
            <a:ext cx="5904656" cy="3384377"/>
          </a:xfrm>
          <a:ln w="38100">
            <a:noFill/>
            <a:miter lim="800000"/>
            <a:headEnd/>
            <a:tailEnd/>
          </a:ln>
        </p:spPr>
        <p:txBody>
          <a:bodyPr>
            <a:normAutofit/>
          </a:bodyPr>
          <a:lstStyle/>
          <a:p>
            <a:pPr eaLnBrk="1" hangingPunct="1">
              <a:lnSpc>
                <a:spcPct val="130000"/>
              </a:lnSpc>
            </a:pPr>
            <a:r>
              <a:rPr lang="el-GR" altLang="el-GR" sz="2000" b="1" dirty="0" smtClean="0"/>
              <a:t>ενδοηπατική συμβολή</a:t>
            </a:r>
            <a:r>
              <a:rPr lang="el-GR" altLang="el-GR" sz="2000" dirty="0" smtClean="0"/>
              <a:t> </a:t>
            </a:r>
            <a:r>
              <a:rPr lang="el-GR" altLang="el-GR" sz="2000" b="1" dirty="0" smtClean="0"/>
              <a:t>(ΔΕ)</a:t>
            </a:r>
            <a:r>
              <a:rPr lang="el-GR" altLang="el-GR" sz="2000" dirty="0" smtClean="0"/>
              <a:t> και </a:t>
            </a:r>
            <a:r>
              <a:rPr lang="el-GR" altLang="el-GR" sz="2000" b="1" dirty="0" smtClean="0"/>
              <a:t>(ΑΡ)</a:t>
            </a:r>
            <a:r>
              <a:rPr lang="el-GR" altLang="el-GR" sz="2000" dirty="0" smtClean="0"/>
              <a:t> </a:t>
            </a:r>
            <a:r>
              <a:rPr lang="el-GR" altLang="el-GR" sz="2000" b="1" dirty="0" smtClean="0"/>
              <a:t>ηπατικού                 πόρου</a:t>
            </a:r>
            <a:r>
              <a:rPr lang="el-GR" altLang="el-GR" sz="2000" dirty="0" smtClean="0"/>
              <a:t> </a:t>
            </a:r>
          </a:p>
          <a:p>
            <a:pPr marL="0" indent="0" eaLnBrk="1" hangingPunct="1">
              <a:lnSpc>
                <a:spcPct val="130000"/>
              </a:lnSpc>
              <a:buNone/>
            </a:pPr>
            <a:r>
              <a:rPr lang="el-GR" altLang="el-GR" sz="2000" dirty="0"/>
              <a:t> </a:t>
            </a:r>
            <a:r>
              <a:rPr lang="el-GR" altLang="el-GR" sz="2000" dirty="0" smtClean="0"/>
              <a:t>    (</a:t>
            </a:r>
            <a:r>
              <a:rPr lang="el-GR" altLang="el-GR" sz="2000" b="1" dirty="0" smtClean="0"/>
              <a:t>95%</a:t>
            </a:r>
            <a:r>
              <a:rPr lang="el-GR" altLang="el-GR" sz="2000" dirty="0" smtClean="0"/>
              <a:t> η συμβολή γίνεται εκτός των πυλών) </a:t>
            </a:r>
          </a:p>
          <a:p>
            <a:pPr eaLnBrk="1" hangingPunct="1">
              <a:lnSpc>
                <a:spcPct val="130000"/>
              </a:lnSpc>
            </a:pPr>
            <a:r>
              <a:rPr lang="el-GR" altLang="el-GR" sz="2000" b="1" dirty="0" smtClean="0"/>
              <a:t>χαμηλή συμβολή</a:t>
            </a:r>
            <a:r>
              <a:rPr lang="el-GR" altLang="el-GR" sz="2000" dirty="0" smtClean="0"/>
              <a:t>  </a:t>
            </a:r>
          </a:p>
          <a:p>
            <a:pPr eaLnBrk="1" hangingPunct="1">
              <a:lnSpc>
                <a:spcPct val="130000"/>
              </a:lnSpc>
            </a:pPr>
            <a:r>
              <a:rPr lang="el-GR" altLang="el-GR" sz="2000" b="1" dirty="0" smtClean="0"/>
              <a:t>διπλή παράλληλη πορεία, με χωριστή εκβολή στο 12/λο</a:t>
            </a:r>
            <a:r>
              <a:rPr lang="el-GR" altLang="el-GR" sz="2000" dirty="0" smtClean="0"/>
              <a:t> </a:t>
            </a:r>
          </a:p>
        </p:txBody>
      </p:sp>
      <p:pic>
        <p:nvPicPr>
          <p:cNvPr id="3" name="Picture 2" descr="https://www.stratopoulos.gr/wp-content/uploads/2016/03/xolhdoxos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823" t="31968"/>
          <a:stretch/>
        </p:blipFill>
        <p:spPr bwMode="auto">
          <a:xfrm>
            <a:off x="6084168" y="1196752"/>
            <a:ext cx="2710169" cy="21892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Αποτέλεσμα εικόνας για hepatic duct variations&quot;"/>
          <p:cNvPicPr>
            <a:picLocks noChangeAspect="1" noChangeArrowheads="1"/>
          </p:cNvPicPr>
          <p:nvPr/>
        </p:nvPicPr>
        <p:blipFill rotWithShape="1">
          <a:blip r:embed="rId3">
            <a:extLst>
              <a:ext uri="{28A0092B-C50C-407E-A947-70E740481C1C}">
                <a14:useLocalDpi xmlns:a14="http://schemas.microsoft.com/office/drawing/2010/main" val="0"/>
              </a:ext>
            </a:extLst>
          </a:blip>
          <a:srcRect l="35281" t="50000" r="38896" b="8221"/>
          <a:stretch/>
        </p:blipFill>
        <p:spPr bwMode="auto">
          <a:xfrm>
            <a:off x="2051720" y="3572476"/>
            <a:ext cx="1898824" cy="24991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Αποτέλεσμα εικόνας για hepatic duct variations&quot;"/>
          <p:cNvPicPr>
            <a:picLocks noChangeAspect="1" noChangeArrowheads="1"/>
          </p:cNvPicPr>
          <p:nvPr/>
        </p:nvPicPr>
        <p:blipFill rotWithShape="1">
          <a:blip r:embed="rId3">
            <a:extLst>
              <a:ext uri="{28A0092B-C50C-407E-A947-70E740481C1C}">
                <a14:useLocalDpi xmlns:a14="http://schemas.microsoft.com/office/drawing/2010/main" val="0"/>
              </a:ext>
            </a:extLst>
          </a:blip>
          <a:srcRect l="70692" t="2888" b="56203"/>
          <a:stretch/>
        </p:blipFill>
        <p:spPr bwMode="auto">
          <a:xfrm>
            <a:off x="5116852" y="3717032"/>
            <a:ext cx="2155138" cy="244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2875" y="260648"/>
            <a:ext cx="8893175" cy="720725"/>
          </a:xfrm>
        </p:spPr>
        <p:txBody>
          <a:bodyPr>
            <a:noAutofit/>
          </a:bodyPr>
          <a:lstStyle/>
          <a:p>
            <a:pPr eaLnBrk="1" hangingPunct="1"/>
            <a:r>
              <a:rPr lang="el-GR" altLang="el-GR" sz="3200" b="1" dirty="0" smtClean="0">
                <a:solidFill>
                  <a:srgbClr val="C00000"/>
                </a:solidFill>
                <a:latin typeface="Calibri" panose="020F0502020204030204" pitchFamily="34" charset="0"/>
                <a:cs typeface="Calibri" panose="020F0502020204030204" pitchFamily="34" charset="0"/>
              </a:rPr>
              <a:t>Συγγενείς ανωμαλίες χοληφόρων πόρων</a:t>
            </a:r>
            <a:r>
              <a:rPr lang="el-GR" altLang="el-GR" sz="2800" b="1" dirty="0" smtClean="0">
                <a:latin typeface="Times New Roman" pitchFamily="18" charset="0"/>
              </a:rPr>
              <a:t>  </a:t>
            </a:r>
          </a:p>
        </p:txBody>
      </p:sp>
      <p:sp>
        <p:nvSpPr>
          <p:cNvPr id="6147" name="Rectangle 3"/>
          <p:cNvSpPr>
            <a:spLocks noGrp="1" noChangeArrowheads="1"/>
          </p:cNvSpPr>
          <p:nvPr>
            <p:ph idx="1"/>
          </p:nvPr>
        </p:nvSpPr>
        <p:spPr>
          <a:xfrm>
            <a:off x="179512" y="1196752"/>
            <a:ext cx="5256584" cy="2721779"/>
          </a:xfrm>
          <a:ln w="38100">
            <a:noFill/>
            <a:miter lim="800000"/>
            <a:headEnd/>
            <a:tailEnd/>
          </a:ln>
        </p:spPr>
        <p:txBody>
          <a:bodyPr>
            <a:normAutofit/>
          </a:bodyPr>
          <a:lstStyle/>
          <a:p>
            <a:pPr>
              <a:lnSpc>
                <a:spcPct val="130000"/>
              </a:lnSpc>
            </a:pPr>
            <a:r>
              <a:rPr lang="el-GR" altLang="el-GR" sz="2000" b="1" dirty="0" smtClean="0"/>
              <a:t>ατρησία:</a:t>
            </a:r>
            <a:r>
              <a:rPr lang="el-GR" altLang="el-GR" sz="2000" dirty="0" smtClean="0"/>
              <a:t> </a:t>
            </a:r>
            <a:r>
              <a:rPr lang="el-GR" altLang="el-GR" sz="2000" b="1" dirty="0" smtClean="0"/>
              <a:t>0,03%-0,05%</a:t>
            </a:r>
            <a:r>
              <a:rPr lang="el-GR" altLang="el-GR" sz="2000" dirty="0" smtClean="0"/>
              <a:t> </a:t>
            </a:r>
            <a:r>
              <a:rPr lang="el-GR" altLang="el-GR" sz="2000" b="1" dirty="0" smtClean="0"/>
              <a:t>των γεννήσεων</a:t>
            </a:r>
            <a:r>
              <a:rPr lang="en-US" altLang="el-GR" sz="2000" dirty="0" smtClean="0"/>
              <a:t> </a:t>
            </a:r>
            <a:r>
              <a:rPr lang="en-US" altLang="el-GR" sz="2000" b="1" dirty="0" smtClean="0"/>
              <a:t>(</a:t>
            </a:r>
            <a:r>
              <a:rPr lang="el-GR" altLang="el-GR" sz="2000" b="1" dirty="0" smtClean="0"/>
              <a:t>κλινικά: </a:t>
            </a:r>
            <a:r>
              <a:rPr lang="el-GR" altLang="el-GR" sz="2000" b="1" dirty="0" err="1" smtClean="0">
                <a:solidFill>
                  <a:srgbClr val="C00000"/>
                </a:solidFill>
              </a:rPr>
              <a:t>αποφρατικός</a:t>
            </a:r>
            <a:r>
              <a:rPr lang="el-GR" altLang="el-GR" sz="2000" b="1" dirty="0" smtClean="0">
                <a:solidFill>
                  <a:srgbClr val="C00000"/>
                </a:solidFill>
              </a:rPr>
              <a:t> ίκτερος</a:t>
            </a:r>
            <a:r>
              <a:rPr lang="en-US" altLang="el-GR" sz="2000" b="1" dirty="0" smtClean="0"/>
              <a:t>)</a:t>
            </a:r>
            <a:endParaRPr lang="el-GR" altLang="el-GR" sz="2000" b="1" dirty="0" smtClean="0"/>
          </a:p>
          <a:p>
            <a:pPr eaLnBrk="1" hangingPunct="1">
              <a:lnSpc>
                <a:spcPct val="130000"/>
              </a:lnSpc>
            </a:pPr>
            <a:r>
              <a:rPr lang="el-GR" altLang="el-GR" sz="2000" b="1" dirty="0" smtClean="0"/>
              <a:t>συγγενής κυστική διάταση του χοληδόχου πόρου</a:t>
            </a:r>
            <a:r>
              <a:rPr lang="el-GR" altLang="el-GR" sz="2000" b="1" dirty="0"/>
              <a:t>:</a:t>
            </a:r>
            <a:r>
              <a:rPr lang="el-GR" altLang="el-GR" sz="2000" dirty="0" smtClean="0"/>
              <a:t> </a:t>
            </a:r>
            <a:r>
              <a:rPr lang="el-GR" altLang="el-GR" sz="2000" b="1" i="1" dirty="0" smtClean="0"/>
              <a:t>τύποι Ι-</a:t>
            </a:r>
            <a:r>
              <a:rPr lang="en-US" altLang="el-GR" sz="2000" b="1" i="1" dirty="0" smtClean="0"/>
              <a:t>V</a:t>
            </a:r>
            <a:endParaRPr lang="el-GR" altLang="el-GR" sz="2000" b="1" i="1" dirty="0" smtClean="0"/>
          </a:p>
          <a:p>
            <a:pPr marL="0" indent="0" eaLnBrk="1" hangingPunct="1">
              <a:lnSpc>
                <a:spcPct val="130000"/>
              </a:lnSpc>
              <a:buNone/>
            </a:pPr>
            <a:r>
              <a:rPr lang="el-GR" altLang="el-GR" sz="2000" b="1" i="1" dirty="0" smtClean="0"/>
              <a:t>     </a:t>
            </a:r>
            <a:r>
              <a:rPr lang="el-GR" altLang="el-GR" sz="2000" b="1" dirty="0" smtClean="0">
                <a:solidFill>
                  <a:srgbClr val="C00000"/>
                </a:solidFill>
              </a:rPr>
              <a:t>(επιπλοκές: λοίμωξη, χολική </a:t>
            </a:r>
            <a:r>
              <a:rPr lang="el-GR" altLang="el-GR" sz="2000" b="1" dirty="0" err="1" smtClean="0">
                <a:solidFill>
                  <a:srgbClr val="C00000"/>
                </a:solidFill>
              </a:rPr>
              <a:t>ίνωση</a:t>
            </a:r>
            <a:r>
              <a:rPr lang="el-GR" altLang="el-GR" sz="2000" b="1" dirty="0" smtClean="0">
                <a:solidFill>
                  <a:srgbClr val="C00000"/>
                </a:solidFill>
              </a:rPr>
              <a:t>, </a:t>
            </a:r>
            <a:r>
              <a:rPr lang="en-US" altLang="el-GR" sz="2000" b="1" dirty="0" smtClean="0">
                <a:solidFill>
                  <a:srgbClr val="C00000"/>
                </a:solidFill>
              </a:rPr>
              <a:t> </a:t>
            </a:r>
          </a:p>
          <a:p>
            <a:pPr marL="0" indent="0" eaLnBrk="1" hangingPunct="1">
              <a:lnSpc>
                <a:spcPct val="130000"/>
              </a:lnSpc>
              <a:buNone/>
            </a:pPr>
            <a:r>
              <a:rPr lang="en-US" altLang="el-GR" sz="2000" b="1" dirty="0">
                <a:solidFill>
                  <a:srgbClr val="C00000"/>
                </a:solidFill>
              </a:rPr>
              <a:t> </a:t>
            </a:r>
            <a:r>
              <a:rPr lang="en-US" altLang="el-GR" sz="2000" b="1" dirty="0" smtClean="0">
                <a:solidFill>
                  <a:srgbClr val="C00000"/>
                </a:solidFill>
              </a:rPr>
              <a:t>      </a:t>
            </a:r>
            <a:r>
              <a:rPr lang="el-GR" altLang="el-GR" sz="2000" b="1" dirty="0" err="1" smtClean="0">
                <a:solidFill>
                  <a:srgbClr val="C00000"/>
                </a:solidFill>
              </a:rPr>
              <a:t>παγκρεατιτιδα</a:t>
            </a:r>
            <a:r>
              <a:rPr lang="el-GR" altLang="el-GR" sz="2000" b="1" dirty="0" smtClean="0">
                <a:solidFill>
                  <a:srgbClr val="C00000"/>
                </a:solidFill>
              </a:rPr>
              <a:t>, </a:t>
            </a:r>
            <a:r>
              <a:rPr lang="el-GR" altLang="el-GR" sz="2000" b="1" dirty="0" err="1" smtClean="0">
                <a:solidFill>
                  <a:srgbClr val="C00000"/>
                </a:solidFill>
              </a:rPr>
              <a:t>π.υπέρταση</a:t>
            </a:r>
            <a:r>
              <a:rPr lang="el-GR" altLang="el-GR" sz="2000" b="1" dirty="0" smtClean="0">
                <a:solidFill>
                  <a:srgbClr val="C00000"/>
                </a:solidFill>
              </a:rPr>
              <a:t>, </a:t>
            </a:r>
            <a:r>
              <a:rPr lang="en-US" altLang="el-GR" sz="2000" b="1" dirty="0" smtClean="0">
                <a:solidFill>
                  <a:srgbClr val="C00000"/>
                </a:solidFill>
              </a:rPr>
              <a:t>Ca</a:t>
            </a:r>
            <a:r>
              <a:rPr lang="el-GR" altLang="el-GR" sz="2000" b="1" dirty="0" smtClean="0">
                <a:solidFill>
                  <a:srgbClr val="C00000"/>
                </a:solidFill>
              </a:rPr>
              <a:t> )</a:t>
            </a: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0000"/>
          <a:stretch/>
        </p:blipFill>
        <p:spPr bwMode="auto">
          <a:xfrm>
            <a:off x="35496" y="5002807"/>
            <a:ext cx="4608512" cy="1594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6984"/>
          <a:stretch/>
        </p:blipFill>
        <p:spPr bwMode="auto">
          <a:xfrm>
            <a:off x="4644008" y="5002807"/>
            <a:ext cx="4427984" cy="1594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496" y="4077072"/>
            <a:ext cx="9036496" cy="369332"/>
          </a:xfrm>
          <a:prstGeom prst="rect">
            <a:avLst/>
          </a:prstGeom>
          <a:solidFill>
            <a:schemeClr val="bg1"/>
          </a:solidFill>
        </p:spPr>
        <p:txBody>
          <a:bodyPr wrap="square" rtlCol="0">
            <a:spAutoFit/>
          </a:bodyPr>
          <a:lstStyle/>
          <a:p>
            <a:pPr algn="ctr"/>
            <a:r>
              <a:rPr lang="el-GR" dirty="0" smtClean="0">
                <a:solidFill>
                  <a:prstClr val="black"/>
                </a:solidFill>
                <a:latin typeface="Times New Roman" panose="02020603050405020304" pitchFamily="18" charset="0"/>
                <a:cs typeface="Times New Roman" panose="02020603050405020304" pitchFamily="18" charset="0"/>
              </a:rPr>
              <a:t>Συγγενής κυστική διάταση χοληδόχου πόρου</a:t>
            </a:r>
            <a:endParaRPr lang="el-GR" dirty="0">
              <a:solidFill>
                <a:prstClr val="black"/>
              </a:solidFill>
              <a:latin typeface="Times New Roman" panose="02020603050405020304" pitchFamily="18" charset="0"/>
              <a:cs typeface="Times New Roman" panose="02020603050405020304" pitchFamily="18" charset="0"/>
            </a:endParaRPr>
          </a:p>
        </p:txBody>
      </p:sp>
      <p:pic>
        <p:nvPicPr>
          <p:cNvPr id="3" name="Picture 2" descr="https://www.stratopoulos.gr/wp-content/uploads/2016/03/xolhdoxos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823" t="31968"/>
          <a:stretch/>
        </p:blipFill>
        <p:spPr bwMode="auto">
          <a:xfrm>
            <a:off x="6084168" y="1340768"/>
            <a:ext cx="2710169" cy="2189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688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2"/>
          <p:cNvSpPr txBox="1">
            <a:spLocks noChangeArrowheads="1"/>
          </p:cNvSpPr>
          <p:nvPr/>
        </p:nvSpPr>
        <p:spPr bwMode="auto">
          <a:xfrm>
            <a:off x="539750" y="685800"/>
            <a:ext cx="79200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a:spcBef>
                <a:spcPct val="50000"/>
              </a:spcBef>
            </a:pPr>
            <a:r>
              <a:rPr lang="el-GR" sz="3200" b="1" dirty="0" err="1">
                <a:solidFill>
                  <a:srgbClr val="C00000"/>
                </a:solidFill>
                <a:latin typeface="Calibri" panose="020F0502020204030204" pitchFamily="34" charset="0"/>
                <a:cs typeface="Calibri" panose="020F0502020204030204" pitchFamily="34" charset="0"/>
              </a:rPr>
              <a:t>Ατρητικές</a:t>
            </a:r>
            <a:r>
              <a:rPr lang="el-GR" sz="3200" b="1" dirty="0">
                <a:solidFill>
                  <a:srgbClr val="C00000"/>
                </a:solidFill>
                <a:latin typeface="Calibri" panose="020F0502020204030204" pitchFamily="34" charset="0"/>
                <a:cs typeface="Calibri" panose="020F0502020204030204" pitchFamily="34" charset="0"/>
              </a:rPr>
              <a:t>  </a:t>
            </a:r>
            <a:r>
              <a:rPr lang="el-GR" sz="3200" b="1" dirty="0" err="1">
                <a:solidFill>
                  <a:srgbClr val="C00000"/>
                </a:solidFill>
                <a:latin typeface="Calibri" panose="020F0502020204030204" pitchFamily="34" charset="0"/>
                <a:cs typeface="Calibri" panose="020F0502020204030204" pitchFamily="34" charset="0"/>
              </a:rPr>
              <a:t>χολαγγειοπάθειες</a:t>
            </a:r>
            <a:r>
              <a:rPr lang="el-GR" sz="3200" b="1" dirty="0">
                <a:solidFill>
                  <a:srgbClr val="C00000"/>
                </a:solidFill>
                <a:latin typeface="Calibri" panose="020F0502020204030204" pitchFamily="34" charset="0"/>
                <a:cs typeface="Calibri" panose="020F0502020204030204" pitchFamily="34" charset="0"/>
              </a:rPr>
              <a:t> </a:t>
            </a:r>
            <a:endParaRPr lang="en-US" sz="3200" b="1" dirty="0" smtClean="0">
              <a:solidFill>
                <a:srgbClr val="C00000"/>
              </a:solidFill>
              <a:latin typeface="Calibri" panose="020F0502020204030204" pitchFamily="34" charset="0"/>
              <a:cs typeface="Calibri" panose="020F0502020204030204" pitchFamily="34" charset="0"/>
            </a:endParaRPr>
          </a:p>
          <a:p>
            <a:pPr algn="ctr">
              <a:spcBef>
                <a:spcPct val="50000"/>
              </a:spcBef>
            </a:pPr>
            <a:r>
              <a:rPr lang="el-GR" altLang="el-GR" sz="3200" b="1" dirty="0" smtClean="0">
                <a:latin typeface="Calibri" panose="020F0502020204030204" pitchFamily="34" charset="0"/>
                <a:cs typeface="Calibri" panose="020F0502020204030204" pitchFamily="34" charset="0"/>
              </a:rPr>
              <a:t>σε νεογνά  και  παιδιά</a:t>
            </a:r>
          </a:p>
        </p:txBody>
      </p:sp>
      <p:sp>
        <p:nvSpPr>
          <p:cNvPr id="117763" name="Text Box 3">
            <a:extLst>
              <a:ext uri="{FF2B5EF4-FFF2-40B4-BE49-F238E27FC236}"/>
            </a:extLst>
          </p:cNvPr>
          <p:cNvSpPr txBox="1">
            <a:spLocks noChangeArrowheads="1"/>
          </p:cNvSpPr>
          <p:nvPr/>
        </p:nvSpPr>
        <p:spPr bwMode="auto">
          <a:xfrm>
            <a:off x="571500" y="1989138"/>
            <a:ext cx="8177213" cy="2185214"/>
          </a:xfrm>
          <a:prstGeom prst="rect">
            <a:avLst/>
          </a:prstGeom>
          <a:noFill/>
          <a:ln w="9525">
            <a:noFill/>
            <a:miter lim="800000"/>
            <a:headEnd/>
            <a:tailEnd/>
          </a:ln>
        </p:spPr>
        <p:txBody>
          <a:bodyPr>
            <a:spAutoFit/>
          </a:bodyPr>
          <a:lstStyle/>
          <a:p>
            <a:pPr marL="190500" indent="-190500">
              <a:spcBef>
                <a:spcPct val="50000"/>
              </a:spcBef>
              <a:buClr>
                <a:srgbClr val="FF0000"/>
              </a:buClr>
              <a:defRPr/>
            </a:pPr>
            <a:r>
              <a:rPr lang="el-GR" sz="2800" b="1" dirty="0">
                <a:solidFill>
                  <a:srgbClr val="333399"/>
                </a:solidFill>
                <a:latin typeface="Arial"/>
                <a:cs typeface="Times New Roman" pitchFamily="18" charset="0"/>
              </a:rPr>
              <a:t>              </a:t>
            </a:r>
            <a:endParaRPr lang="el-GR" sz="2400" b="1" dirty="0">
              <a:solidFill>
                <a:srgbClr val="333399"/>
              </a:solidFill>
              <a:latin typeface="Arial"/>
              <a:cs typeface="Rod" pitchFamily="49" charset="-79"/>
            </a:endParaRPr>
          </a:p>
          <a:p>
            <a:pPr marL="190500" indent="-190500">
              <a:spcBef>
                <a:spcPct val="50000"/>
              </a:spcBef>
              <a:buClr>
                <a:srgbClr val="FF0000"/>
              </a:buClr>
              <a:buFont typeface="Arial" pitchFamily="34" charset="0"/>
              <a:buChar char="•"/>
              <a:defRPr/>
            </a:pPr>
            <a:r>
              <a:rPr lang="el-GR" sz="2400" b="1" dirty="0">
                <a:solidFill>
                  <a:srgbClr val="000000"/>
                </a:solidFill>
                <a:latin typeface="Arial"/>
                <a:cs typeface="Rod" pitchFamily="49" charset="-79"/>
              </a:rPr>
              <a:t> </a:t>
            </a:r>
            <a:r>
              <a:rPr lang="el-GR" sz="2400" b="1" dirty="0" smtClean="0">
                <a:solidFill>
                  <a:srgbClr val="000000"/>
                </a:solidFill>
                <a:latin typeface="Arial"/>
                <a:cs typeface="Rod" pitchFamily="49" charset="-79"/>
              </a:rPr>
              <a:t>Ατρησία </a:t>
            </a:r>
            <a:r>
              <a:rPr lang="el-GR" sz="2400" b="1" dirty="0" err="1" smtClean="0">
                <a:solidFill>
                  <a:srgbClr val="000000"/>
                </a:solidFill>
                <a:latin typeface="Arial"/>
                <a:cs typeface="Rod" pitchFamily="49" charset="-79"/>
              </a:rPr>
              <a:t>εξωηπατικών</a:t>
            </a:r>
            <a:r>
              <a:rPr lang="el-GR" sz="2400" b="1" dirty="0" smtClean="0">
                <a:solidFill>
                  <a:srgbClr val="000000"/>
                </a:solidFill>
                <a:latin typeface="Arial"/>
                <a:cs typeface="Rod" pitchFamily="49" charset="-79"/>
              </a:rPr>
              <a:t> </a:t>
            </a:r>
            <a:r>
              <a:rPr lang="el-GR" sz="2400" b="1" dirty="0" err="1" smtClean="0">
                <a:solidFill>
                  <a:srgbClr val="000000"/>
                </a:solidFill>
                <a:latin typeface="Arial"/>
                <a:cs typeface="Rod" pitchFamily="49" charset="-79"/>
              </a:rPr>
              <a:t>χολαγγείων</a:t>
            </a:r>
            <a:endParaRPr lang="el-GR" sz="2400" b="1" dirty="0" smtClean="0">
              <a:solidFill>
                <a:srgbClr val="000000"/>
              </a:solidFill>
              <a:latin typeface="Arial"/>
              <a:cs typeface="Rod" pitchFamily="49" charset="-79"/>
            </a:endParaRPr>
          </a:p>
          <a:p>
            <a:pPr marL="190500" indent="-190500">
              <a:spcBef>
                <a:spcPct val="50000"/>
              </a:spcBef>
              <a:buClr>
                <a:srgbClr val="FF0000"/>
              </a:buClr>
              <a:buFont typeface="Arial" pitchFamily="34" charset="0"/>
              <a:buChar char="•"/>
              <a:defRPr/>
            </a:pPr>
            <a:r>
              <a:rPr lang="el-GR" sz="2400" b="1" dirty="0" smtClean="0">
                <a:solidFill>
                  <a:srgbClr val="000000"/>
                </a:solidFill>
                <a:latin typeface="Arial"/>
                <a:cs typeface="Rod" pitchFamily="49" charset="-79"/>
              </a:rPr>
              <a:t> Απουσία ή ατρησία ενδοηπατικών </a:t>
            </a:r>
            <a:r>
              <a:rPr lang="el-GR" sz="2400" b="1" dirty="0" err="1" smtClean="0">
                <a:solidFill>
                  <a:srgbClr val="000000"/>
                </a:solidFill>
                <a:latin typeface="Arial"/>
                <a:cs typeface="Rod" pitchFamily="49" charset="-79"/>
              </a:rPr>
              <a:t>χολαγγείων</a:t>
            </a:r>
            <a:endParaRPr lang="en-US" sz="2400" b="1" dirty="0">
              <a:solidFill>
                <a:srgbClr val="000000"/>
              </a:solidFill>
              <a:latin typeface="Arial"/>
              <a:cs typeface="Rod" pitchFamily="49" charset="-79"/>
            </a:endParaRPr>
          </a:p>
          <a:p>
            <a:pPr marL="190500" indent="-190500">
              <a:spcBef>
                <a:spcPct val="50000"/>
              </a:spcBef>
              <a:buClr>
                <a:srgbClr val="FF0000"/>
              </a:buClr>
              <a:defRPr/>
            </a:pPr>
            <a:endParaRPr lang="el-GR" sz="800" dirty="0">
              <a:solidFill>
                <a:srgbClr val="000000"/>
              </a:solidFill>
              <a:latin typeface="Arial"/>
              <a:cs typeface="Rod" pitchFamily="49" charset="-79"/>
            </a:endParaRPr>
          </a:p>
          <a:p>
            <a:pPr marL="190500" indent="-190500">
              <a:buClr>
                <a:srgbClr val="FF0000"/>
              </a:buClr>
              <a:defRPr/>
            </a:pPr>
            <a:r>
              <a:rPr lang="el-GR" sz="2400" dirty="0" smtClean="0">
                <a:solidFill>
                  <a:srgbClr val="000000"/>
                </a:solidFill>
                <a:latin typeface="Arial"/>
                <a:cs typeface="Rod" pitchFamily="49" charset="-79"/>
              </a:rPr>
              <a:t> (</a:t>
            </a:r>
            <a:r>
              <a:rPr lang="en-US" sz="2400" dirty="0" smtClean="0">
                <a:solidFill>
                  <a:srgbClr val="000000"/>
                </a:solidFill>
                <a:latin typeface="Arial"/>
                <a:cs typeface="Rod" pitchFamily="49" charset="-79"/>
              </a:rPr>
              <a:t> </a:t>
            </a:r>
            <a:r>
              <a:rPr lang="el-GR" sz="2400" dirty="0">
                <a:solidFill>
                  <a:srgbClr val="000000"/>
                </a:solidFill>
                <a:latin typeface="Arial"/>
                <a:cs typeface="Rod" pitchFamily="49" charset="-79"/>
              </a:rPr>
              <a:t>σ.</a:t>
            </a:r>
            <a:r>
              <a:rPr lang="en-US" sz="2400" dirty="0">
                <a:solidFill>
                  <a:srgbClr val="000000"/>
                </a:solidFill>
                <a:latin typeface="Arial"/>
                <a:cs typeface="Rod" pitchFamily="49" charset="-79"/>
              </a:rPr>
              <a:t> </a:t>
            </a:r>
            <a:r>
              <a:rPr lang="en-US" sz="2400" dirty="0" err="1" smtClean="0">
                <a:solidFill>
                  <a:srgbClr val="000000"/>
                </a:solidFill>
                <a:latin typeface="Arial"/>
                <a:cs typeface="Rod" pitchFamily="49" charset="-79"/>
              </a:rPr>
              <a:t>Alagille</a:t>
            </a:r>
            <a:r>
              <a:rPr lang="el-GR" sz="2400" i="1" dirty="0" smtClean="0">
                <a:solidFill>
                  <a:srgbClr val="000000"/>
                </a:solidFill>
                <a:latin typeface="Arial"/>
                <a:cs typeface="Rod" pitchFamily="49" charset="-79"/>
              </a:rPr>
              <a:t>)</a:t>
            </a:r>
            <a:endParaRPr lang="en-US" sz="2400" i="1" dirty="0">
              <a:solidFill>
                <a:srgbClr val="000000"/>
              </a:solidFill>
              <a:latin typeface="Arial"/>
              <a:cs typeface="Rod" pitchFamily="49" charset="-79"/>
            </a:endParaRPr>
          </a:p>
        </p:txBody>
      </p:sp>
    </p:spTree>
    <p:extLst>
      <p:ext uri="{BB962C8B-B14F-4D97-AF65-F5344CB8AC3E}">
        <p14:creationId xmlns:p14="http://schemas.microsoft.com/office/powerpoint/2010/main" val="38948922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endParaRPr lang="el-GR" altLang="el-GR" smtClean="0"/>
          </a:p>
        </p:txBody>
      </p:sp>
      <p:pic>
        <p:nvPicPr>
          <p:cNvPr id="148483"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57200" y="260350"/>
            <a:ext cx="8229600" cy="5865813"/>
          </a:xfrm>
        </p:spPr>
      </p:pic>
      <p:sp>
        <p:nvSpPr>
          <p:cNvPr id="4" name="3 - Ορθογώνιο">
            <a:extLst>
              <a:ext uri="{FF2B5EF4-FFF2-40B4-BE49-F238E27FC236}"/>
            </a:extLst>
          </p:cNvPr>
          <p:cNvSpPr/>
          <p:nvPr/>
        </p:nvSpPr>
        <p:spPr>
          <a:xfrm>
            <a:off x="428625" y="5715000"/>
            <a:ext cx="5500688" cy="571500"/>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dirty="0">
                <a:solidFill>
                  <a:srgbClr val="000000"/>
                </a:solidFill>
              </a:rPr>
              <a:t>Ατρησία εξωηπατικών χολαγγείων. </a:t>
            </a:r>
          </a:p>
          <a:p>
            <a:pPr algn="ctr">
              <a:defRPr/>
            </a:pPr>
            <a:r>
              <a:rPr lang="el-GR" dirty="0">
                <a:solidFill>
                  <a:srgbClr val="000000"/>
                </a:solidFill>
              </a:rPr>
              <a:t>Υπόλειμμα  </a:t>
            </a:r>
            <a:r>
              <a:rPr lang="el-GR" dirty="0" err="1">
                <a:solidFill>
                  <a:srgbClr val="000000"/>
                </a:solidFill>
              </a:rPr>
              <a:t>χολαγγείου</a:t>
            </a:r>
            <a:r>
              <a:rPr lang="el-GR" dirty="0">
                <a:solidFill>
                  <a:srgbClr val="000000"/>
                </a:solidFill>
              </a:rPr>
              <a:t> </a:t>
            </a:r>
            <a:r>
              <a:rPr lang="el-GR" dirty="0" err="1">
                <a:solidFill>
                  <a:srgbClr val="000000"/>
                </a:solidFill>
              </a:rPr>
              <a:t>μεσα</a:t>
            </a:r>
            <a:r>
              <a:rPr lang="el-GR" dirty="0">
                <a:solidFill>
                  <a:srgbClr val="000000"/>
                </a:solidFill>
              </a:rPr>
              <a:t> σε πυκνό ινώδη ιστό</a:t>
            </a:r>
          </a:p>
        </p:txBody>
      </p:sp>
    </p:spTree>
    <p:extLst>
      <p:ext uri="{BB962C8B-B14F-4D97-AF65-F5344CB8AC3E}">
        <p14:creationId xmlns:p14="http://schemas.microsoft.com/office/powerpoint/2010/main" val="1660715792"/>
      </p:ext>
    </p:extLst>
  </p:cSld>
  <p:clrMapOvr>
    <a:masterClrMapping/>
  </p:clrMapOvr>
  <p:timing>
    <p:tnLst>
      <p:par>
        <p:cTn id="1" dur="indefinite" restart="never" nodeType="tmRoot"/>
      </p:par>
    </p:tnLst>
  </p:timing>
</p:sld>
</file>

<file path=ppt/theme/theme1.xml><?xml version="1.0" encoding="utf-8"?>
<a:theme xmlns:a="http://schemas.openxmlformats.org/drawingml/2006/main" name="2_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1554</TotalTime>
  <Words>1865</Words>
  <Application>Microsoft Office PowerPoint</Application>
  <PresentationFormat>Προβολή στην οθόνη (4:3)</PresentationFormat>
  <Paragraphs>314</Paragraphs>
  <Slides>45</Slides>
  <Notes>5</Notes>
  <HiddenSlides>2</HiddenSlides>
  <MMClips>0</MMClips>
  <ScaleCrop>false</ScaleCrop>
  <HeadingPairs>
    <vt:vector size="4" baseType="variant">
      <vt:variant>
        <vt:lpstr>Θέμα</vt:lpstr>
      </vt:variant>
      <vt:variant>
        <vt:i4>5</vt:i4>
      </vt:variant>
      <vt:variant>
        <vt:lpstr>Τίτλοι διαφανειών</vt:lpstr>
      </vt:variant>
      <vt:variant>
        <vt:i4>45</vt:i4>
      </vt:variant>
    </vt:vector>
  </HeadingPairs>
  <TitlesOfParts>
    <vt:vector size="50" baseType="lpstr">
      <vt:lpstr>2_Προεπιλεγμένη σχεδίαση</vt:lpstr>
      <vt:lpstr>1_Θέμα του Office</vt:lpstr>
      <vt:lpstr>Προεπιλεγμένη σχεδίαση</vt:lpstr>
      <vt:lpstr>3_Προεπιλεγμένη σχεδίαση</vt:lpstr>
      <vt:lpstr>4_Προεπιλεγμένη σχεδίαση</vt:lpstr>
      <vt:lpstr>ΧΟΛΗΔΟΧΟΣ ΚΥΣΤΗ – ΧΟΛΗΦΟΡΑ </vt:lpstr>
      <vt:lpstr>Παρουσίαση του PowerPoint</vt:lpstr>
      <vt:lpstr>Εξωηπατικά χοληφόρα</vt:lpstr>
      <vt:lpstr>Συγγενείς ανωμαλίες χοληδόχου κύστεως </vt:lpstr>
      <vt:lpstr>Συγγενείς ανωμαλίες κυστικού πόρου </vt:lpstr>
      <vt:lpstr>Συγγενείς ανωμαλίες χοληφόρων πόρων  </vt:lpstr>
      <vt:lpstr>Συγγενείς ανωμαλίες χοληφόρων πόρων  </vt:lpstr>
      <vt:lpstr>Παρουσίαση του PowerPoint</vt:lpstr>
      <vt:lpstr>Παρουσίαση του PowerPoint</vt:lpstr>
      <vt:lpstr> Φυσιολογική λειτουργία  χοληδόχου κύστης  </vt:lpstr>
      <vt:lpstr>Χολολιθίαση</vt:lpstr>
      <vt:lpstr>Παρουσίαση του PowerPoint</vt:lpstr>
      <vt:lpstr>Παρουσίαση του PowerPoint</vt:lpstr>
      <vt:lpstr>Χολή</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Χοληστερίνωση χοληδόχου κύστεως</vt:lpstr>
      <vt:lpstr>Χολοκυστίτιδα</vt:lpstr>
      <vt:lpstr>Οξεία χολοκυστίτιδα</vt:lpstr>
      <vt:lpstr>Ιστολογική εικόνα οξείας χολοκυστίτιδας</vt:lpstr>
      <vt:lpstr>Παρουσίαση του PowerPoint</vt:lpstr>
      <vt:lpstr>Χρόνια χολοκυστίτιδα</vt:lpstr>
      <vt:lpstr>Ιστολογική εικόνα χρόνιας χολοκυστίτιδας</vt:lpstr>
      <vt:lpstr>Παρουσίαση του PowerPoint</vt:lpstr>
      <vt:lpstr>Ειδικοί τύποι χρόνιας χολοκυστίτιδος</vt:lpstr>
      <vt:lpstr>Παρουσίαση του PowerPoint</vt:lpstr>
      <vt:lpstr>Προκαρκινωματώδεις αλλοιώσεις  </vt:lpstr>
      <vt:lpstr>Καρκίνωμα χοληδόχου κύστεως </vt:lpstr>
      <vt:lpstr>ΚΑΡΚΙΝΩΜΑ ΧΟΛΗΔΟΧΟΥ ΚΥΣΤΕΩΣ  </vt:lpstr>
      <vt:lpstr>Καρκίνωμα χοληδόχου κύστεως </vt:lpstr>
      <vt:lpstr>Καρκίνωμα χοληδόχου κύστεως  </vt:lpstr>
      <vt:lpstr>Καρκίνωμα χοληδόχου κύστεως</vt:lpstr>
      <vt:lpstr>Παρουσίαση του PowerPoint</vt:lpstr>
      <vt:lpstr>Καρκίνωμα εξωηπατικών χοληφόρων</vt:lpstr>
      <vt:lpstr>Καρκινωμα εξωηπατικων χοληφορων</vt:lpstr>
      <vt:lpstr>Ενδοεπιθηλιακή νεοπλασία χοληφόρων πόρων     BilIN</vt:lpstr>
      <vt:lpstr>Καρκίνωμα εξωηπατικών χοληφόρων Κλινικές εκδηλώσεις  </vt:lpstr>
      <vt:lpstr>Καρκίνωμα εξωηπατικών χοληφόρων</vt:lpstr>
      <vt:lpstr>Καρκίνωμα εξωηπατικών χοληφόρων</vt:lpstr>
      <vt:lpstr>Καρκίνωμα εξωηπατικών χοληφόρων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Katerina</dc:creator>
  <cp:lastModifiedBy>Strati</cp:lastModifiedBy>
  <cp:revision>101</cp:revision>
  <dcterms:created xsi:type="dcterms:W3CDTF">2012-04-03T12:51:37Z</dcterms:created>
  <dcterms:modified xsi:type="dcterms:W3CDTF">2021-11-21T19:03:00Z</dcterms:modified>
</cp:coreProperties>
</file>