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21" r:id="rId4"/>
    <p:sldId id="301" r:id="rId5"/>
    <p:sldId id="265" r:id="rId6"/>
    <p:sldId id="262" r:id="rId7"/>
    <p:sldId id="271" r:id="rId8"/>
    <p:sldId id="275" r:id="rId9"/>
    <p:sldId id="277" r:id="rId10"/>
    <p:sldId id="278" r:id="rId11"/>
    <p:sldId id="283" r:id="rId12"/>
    <p:sldId id="286" r:id="rId13"/>
    <p:sldId id="289" r:id="rId14"/>
    <p:sldId id="292" r:id="rId15"/>
    <p:sldId id="295" r:id="rId16"/>
    <p:sldId id="298" r:id="rId17"/>
    <p:sldId id="304" r:id="rId18"/>
    <p:sldId id="319" r:id="rId19"/>
    <p:sldId id="320" r:id="rId20"/>
    <p:sldId id="307" r:id="rId21"/>
    <p:sldId id="310" r:id="rId22"/>
    <p:sldId id="313" r:id="rId23"/>
    <p:sldId id="31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0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D8FDE72-D66E-42A2-B11E-666E6CC04CE1}" type="datetimeFigureOut">
              <a:rPr lang="el-GR" smtClean="0"/>
              <a:pPr/>
              <a:t>7/11/2023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811DA7-85B0-4598-A0AC-837FB84893A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FDE72-D66E-42A2-B11E-666E6CC04CE1}" type="datetimeFigureOut">
              <a:rPr lang="el-GR" smtClean="0"/>
              <a:pPr/>
              <a:t>7/11/2023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11DA7-85B0-4598-A0AC-837FB84893A2}"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504" y="2130425"/>
            <a:ext cx="9036496" cy="1470025"/>
          </a:xfrm>
        </p:spPr>
        <p:txBody>
          <a:bodyPr>
            <a:noAutofit/>
          </a:bodyPr>
          <a:lstStyle/>
          <a:p>
            <a:r>
              <a:rPr lang="el-GR" sz="4800" b="1" dirty="0" smtClean="0"/>
              <a:t>ΜΑΚΡΟΣΚΟΠΙΚΕΣ   ΑΛΛΟΙΩΣΕΙΣ </a:t>
            </a:r>
            <a:br>
              <a:rPr lang="el-GR" sz="4800" b="1" dirty="0" smtClean="0"/>
            </a:br>
            <a:r>
              <a:rPr lang="el-GR" sz="4800" b="1" dirty="0"/>
              <a:t/>
            </a:r>
            <a:br>
              <a:rPr lang="el-GR" sz="4800" b="1" dirty="0"/>
            </a:br>
            <a:r>
              <a:rPr lang="el-GR" sz="4800" b="1" dirty="0" smtClean="0"/>
              <a:t>ΗΠΑΤΟΣ</a:t>
            </a:r>
            <a:endParaRPr lang="el-GR"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normAutofit fontScale="90000"/>
          </a:bodyPr>
          <a:lstStyle/>
          <a:p>
            <a:r>
              <a:rPr lang="el-GR" sz="2400" b="1" dirty="0" smtClean="0"/>
              <a:t>Σπληνομεγαλία</a:t>
            </a:r>
            <a:r>
              <a:rPr lang="en-US" sz="2400" b="1" dirty="0" smtClean="0"/>
              <a:t> </a:t>
            </a:r>
            <a:r>
              <a:rPr lang="en-US" sz="2400" b="1" dirty="0"/>
              <a:t> </a:t>
            </a:r>
            <a:r>
              <a:rPr lang="el-GR" sz="2400" b="1" dirty="0" smtClean="0"/>
              <a:t>ως επιπλοκή πυλαίας υπέρτασης</a:t>
            </a:r>
            <a:r>
              <a:rPr lang="en-US" sz="2400" b="1" dirty="0" smtClean="0"/>
              <a:t/>
            </a:r>
            <a:br>
              <a:rPr lang="en-US" sz="2400" b="1" dirty="0" smtClean="0"/>
            </a:br>
            <a:r>
              <a:rPr lang="el-GR" sz="1600" dirty="0"/>
              <a:t>Έ</a:t>
            </a:r>
            <a:r>
              <a:rPr lang="el-GR" sz="1600" dirty="0" smtClean="0"/>
              <a:t>να από τα συχνότερα ευρήματα επί πυλαίας υπέρτασης είναι η σπληνομεγαλία, όπως εικονίζεται εδώ. Ο </a:t>
            </a:r>
            <a:r>
              <a:rPr lang="el-GR" sz="1600" smtClean="0"/>
              <a:t>διογκούμενος </a:t>
            </a:r>
            <a:r>
              <a:rPr lang="el-GR" sz="1600" smtClean="0"/>
              <a:t>σπλήνας </a:t>
            </a:r>
            <a:r>
              <a:rPr lang="el-GR" sz="1600" dirty="0" smtClean="0"/>
              <a:t>ζυγίζει μεταξύ 500 και 1000 </a:t>
            </a:r>
            <a:r>
              <a:rPr lang="el-GR" sz="1600" dirty="0" err="1" smtClean="0"/>
              <a:t>γρ</a:t>
            </a:r>
            <a:r>
              <a:rPr lang="el-GR" sz="1600" dirty="0" smtClean="0"/>
              <a:t>., ενώ το φυσιολογικό βάρος του οργάνου δεν υπερβαίνει τα 300 </a:t>
            </a:r>
            <a:r>
              <a:rPr lang="el-GR" sz="1600" dirty="0" err="1" smtClean="0"/>
              <a:t>γρ</a:t>
            </a:r>
            <a:r>
              <a:rPr lang="el-GR" sz="1600" dirty="0" smtClean="0"/>
              <a:t>. Οι εικονιζόμενες ανώμαλες, ωχρής χροιάς πλάκες κολλαγόνου που προβάλλουν στην ιώδους χροιάς κάψα του σπλήνα συνιστούν την «</a:t>
            </a:r>
            <a:r>
              <a:rPr lang="el-GR" sz="1600" dirty="0" err="1" smtClean="0"/>
              <a:t>υαλινώδη</a:t>
            </a:r>
            <a:r>
              <a:rPr lang="el-GR" sz="1600" dirty="0" smtClean="0"/>
              <a:t> </a:t>
            </a:r>
            <a:r>
              <a:rPr lang="el-GR" sz="1600" dirty="0" err="1" smtClean="0"/>
              <a:t>περισπληνίτιδα</a:t>
            </a:r>
            <a:r>
              <a:rPr lang="el-GR" sz="1600" dirty="0" smtClean="0"/>
              <a:t>», η οποία συνοδεύει τόσο τη σπληνομεγαλία  ή / και πολλαπλά επεισόδια περιτονίτιδας , </a:t>
            </a:r>
            <a:r>
              <a:rPr lang="el-GR" sz="1600" dirty="0" err="1" smtClean="0"/>
              <a:t>συνοδά</a:t>
            </a:r>
            <a:r>
              <a:rPr lang="el-GR" sz="1600" dirty="0" smtClean="0"/>
              <a:t> της ηπατικής κίρρωσης, σε αρκετές περιπτώσεις</a:t>
            </a:r>
            <a:r>
              <a:rPr lang="el-GR" sz="1800" dirty="0" smtClean="0"/>
              <a:t>. </a:t>
            </a:r>
            <a:endParaRPr lang="el-GR" sz="2400" b="1" dirty="0"/>
          </a:p>
        </p:txBody>
      </p:sp>
      <p:pic>
        <p:nvPicPr>
          <p:cNvPr id="8194" name="Picture 2"/>
          <p:cNvPicPr>
            <a:picLocks noChangeAspect="1" noChangeArrowheads="1"/>
          </p:cNvPicPr>
          <p:nvPr/>
        </p:nvPicPr>
        <p:blipFill>
          <a:blip r:embed="rId2" cstate="print"/>
          <a:srcRect/>
          <a:stretch>
            <a:fillRect/>
          </a:stretch>
        </p:blipFill>
        <p:spPr bwMode="auto">
          <a:xfrm>
            <a:off x="539552" y="1484784"/>
            <a:ext cx="7992888" cy="5249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2400" b="1" dirty="0" err="1" smtClean="0"/>
              <a:t>Αιμοχρωμάτωση</a:t>
            </a:r>
            <a:r>
              <a:rPr lang="el-GR" sz="2400" b="1" dirty="0" smtClean="0"/>
              <a:t> </a:t>
            </a:r>
            <a:r>
              <a:rPr lang="el-GR" sz="2400" dirty="0"/>
              <a:t> </a:t>
            </a:r>
            <a:r>
              <a:rPr lang="el-GR" sz="2400" dirty="0" smtClean="0"/>
              <a:t>ήπατος, παγκρέατος και λεμφαδένων</a:t>
            </a:r>
            <a:br>
              <a:rPr lang="el-GR" sz="2400" dirty="0" smtClean="0"/>
            </a:br>
            <a:r>
              <a:rPr lang="el-GR" sz="1600" dirty="0"/>
              <a:t> </a:t>
            </a:r>
            <a:r>
              <a:rPr lang="el-GR" sz="1600" dirty="0" smtClean="0"/>
              <a:t>Το </a:t>
            </a:r>
            <a:r>
              <a:rPr lang="el-GR" sz="1600" b="1" dirty="0" smtClean="0">
                <a:effectLst>
                  <a:outerShdw blurRad="38100" dist="38100" dir="2700000" algn="tl">
                    <a:srgbClr val="000000">
                      <a:alpha val="43137"/>
                    </a:srgbClr>
                  </a:outerShdw>
                </a:effectLst>
              </a:rPr>
              <a:t>σκούρο</a:t>
            </a:r>
            <a:r>
              <a:rPr lang="el-GR" sz="1600" dirty="0" smtClean="0"/>
              <a:t> καφετί χρώμα του ήπατος όπως και του παγκρέατος (κεντρικά κάτω) και λεμφαδένων (κάτω δεξιά)  οφείλεται σε </a:t>
            </a:r>
            <a:r>
              <a:rPr lang="el-GR" sz="1600" dirty="0" smtClean="0">
                <a:effectLst>
                  <a:outerShdw blurRad="38100" dist="38100" dir="2700000" algn="tl">
                    <a:srgbClr val="000000">
                      <a:alpha val="43137"/>
                    </a:srgbClr>
                  </a:outerShdw>
                </a:effectLst>
              </a:rPr>
              <a:t>εκτεταμένες εναποθέσεις σιδήρου</a:t>
            </a:r>
            <a:r>
              <a:rPr lang="el-GR" sz="1600" dirty="0" smtClean="0"/>
              <a:t>, σε μέσης ηλικίας ασθενή με κληρονομική (πρωτοπαθή) </a:t>
            </a:r>
            <a:r>
              <a:rPr lang="el-GR" sz="1600" dirty="0" err="1" smtClean="0"/>
              <a:t>αιμοχρωμάτωση</a:t>
            </a:r>
            <a:r>
              <a:rPr lang="el-GR" sz="1600" dirty="0" smtClean="0"/>
              <a:t>. Περίπου 1 στα 10 άτομα ευρωπαϊκής καταγωγής φέρει το υπολειπόμενο γονίδιο αυτής της νόσου, αλλά μόνο 3-5 άτομα στα 1000 προσβάλλονται.</a:t>
            </a:r>
            <a:endParaRPr lang="el-GR" sz="2400" dirty="0"/>
          </a:p>
        </p:txBody>
      </p:sp>
      <p:pic>
        <p:nvPicPr>
          <p:cNvPr id="9218" name="Picture 2"/>
          <p:cNvPicPr>
            <a:picLocks noChangeAspect="1" noChangeArrowheads="1"/>
          </p:cNvPicPr>
          <p:nvPr/>
        </p:nvPicPr>
        <p:blipFill>
          <a:blip r:embed="rId2" cstate="print"/>
          <a:srcRect/>
          <a:stretch>
            <a:fillRect/>
          </a:stretch>
        </p:blipFill>
        <p:spPr bwMode="auto">
          <a:xfrm>
            <a:off x="827584" y="1628800"/>
            <a:ext cx="7416824" cy="4870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03648"/>
          </a:xfrm>
        </p:spPr>
        <p:txBody>
          <a:bodyPr>
            <a:normAutofit fontScale="90000"/>
          </a:bodyPr>
          <a:lstStyle/>
          <a:p>
            <a:r>
              <a:rPr lang="el-GR" b="1" dirty="0" smtClean="0"/>
              <a:t>Ενδοηπατική λιθίαση</a:t>
            </a:r>
            <a:br>
              <a:rPr lang="el-GR" b="1" dirty="0" smtClean="0"/>
            </a:br>
            <a:r>
              <a:rPr lang="el-GR" sz="1600" dirty="0" smtClean="0"/>
              <a:t>Εδώ βλέπουμε ένα παράδειγμα </a:t>
            </a:r>
            <a:r>
              <a:rPr lang="el-GR" sz="1600" b="1" dirty="0" smtClean="0">
                <a:effectLst>
                  <a:outerShdw blurRad="38100" dist="38100" dir="2700000" algn="tl">
                    <a:srgbClr val="000000">
                      <a:alpha val="43137"/>
                    </a:srgbClr>
                  </a:outerShdw>
                </a:effectLst>
              </a:rPr>
              <a:t>ενδο</a:t>
            </a:r>
            <a:r>
              <a:rPr lang="el-GR" sz="1600" dirty="0" smtClean="0"/>
              <a:t>ηπατικής απόφραξης  από έναν μικρό χολόλιθο εντός ενδοηπατικού χοληφόρου. Αυτός ο μικρός λίθος θα μπορούσε να προκαλέσει μια </a:t>
            </a:r>
            <a:r>
              <a:rPr lang="el-GR" sz="1600" dirty="0" err="1" smtClean="0"/>
              <a:t>εντετοπισμένη</a:t>
            </a:r>
            <a:r>
              <a:rPr lang="el-GR" sz="1600" dirty="0" smtClean="0"/>
              <a:t> </a:t>
            </a:r>
            <a:r>
              <a:rPr lang="el-GR" sz="1600" dirty="0" err="1" smtClean="0"/>
              <a:t>χολόσταση</a:t>
            </a:r>
            <a:r>
              <a:rPr lang="el-GR" sz="1600" dirty="0" smtClean="0"/>
              <a:t>, χωρίς όμως αντίστοιχη αύξηση της </a:t>
            </a:r>
            <a:r>
              <a:rPr lang="el-GR" sz="1600" dirty="0" err="1" smtClean="0"/>
              <a:t>χολερυθρίνης</a:t>
            </a:r>
            <a:r>
              <a:rPr lang="el-GR" sz="1600" dirty="0" smtClean="0"/>
              <a:t> στον ορό, καθώς το μεγαλύτερο, μη </a:t>
            </a:r>
            <a:r>
              <a:rPr lang="el-GR" sz="1600" dirty="0" err="1" smtClean="0"/>
              <a:t>αποφραχθέν</a:t>
            </a:r>
            <a:r>
              <a:rPr lang="el-GR" sz="1600" dirty="0" smtClean="0"/>
              <a:t> τμήμα του ηπατικού παρεγχύματος παραμένει ικανό να απομακρύνει πλήρως τη </a:t>
            </a:r>
            <a:r>
              <a:rPr lang="el-GR" sz="1600" dirty="0" err="1" smtClean="0"/>
              <a:t>χολερυθρίνη</a:t>
            </a:r>
            <a:r>
              <a:rPr lang="el-GR" sz="1600" dirty="0" smtClean="0"/>
              <a:t> από την αιματική κυκλοφορία. Παρόλα αυτά, η αλκαλική </a:t>
            </a:r>
            <a:r>
              <a:rPr lang="el-GR" sz="1600" dirty="0" err="1" smtClean="0"/>
              <a:t>φωσφατάση</a:t>
            </a:r>
            <a:r>
              <a:rPr lang="el-GR" sz="1600" dirty="0" smtClean="0"/>
              <a:t> του ορού </a:t>
            </a:r>
            <a:r>
              <a:rPr lang="el-GR" sz="1600" i="1" dirty="0" smtClean="0">
                <a:effectLst>
                  <a:outerShdw blurRad="38100" dist="38100" dir="2700000" algn="tl">
                    <a:srgbClr val="000000">
                      <a:alpha val="43137"/>
                    </a:srgbClr>
                  </a:outerShdw>
                </a:effectLst>
              </a:rPr>
              <a:t>αυξάνει, </a:t>
            </a:r>
            <a:r>
              <a:rPr lang="el-GR" sz="1600" dirty="0" smtClean="0"/>
              <a:t>ανεξαρτήτως του επιπέδου απόφραξης του χοληφόρου δένδρου.</a:t>
            </a:r>
            <a:endParaRPr lang="el-GR" b="1" dirty="0"/>
          </a:p>
        </p:txBody>
      </p:sp>
      <p:pic>
        <p:nvPicPr>
          <p:cNvPr id="10242" name="Picture 2"/>
          <p:cNvPicPr>
            <a:picLocks noChangeAspect="1" noChangeArrowheads="1"/>
          </p:cNvPicPr>
          <p:nvPr/>
        </p:nvPicPr>
        <p:blipFill>
          <a:blip r:embed="rId2" cstate="print"/>
          <a:srcRect/>
          <a:stretch>
            <a:fillRect/>
          </a:stretch>
        </p:blipFill>
        <p:spPr bwMode="auto">
          <a:xfrm>
            <a:off x="755576" y="1628800"/>
            <a:ext cx="7784696" cy="51125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00600" y="0"/>
            <a:ext cx="4343400" cy="6858000"/>
          </a:xfrm>
        </p:spPr>
        <p:txBody>
          <a:bodyPr>
            <a:normAutofit/>
          </a:bodyPr>
          <a:lstStyle/>
          <a:p>
            <a:r>
              <a:rPr lang="el-GR" b="1" dirty="0" smtClean="0"/>
              <a:t>Αδένωμα ήπατος</a:t>
            </a:r>
            <a:r>
              <a:rPr lang="en-US" b="1" dirty="0" smtClean="0"/>
              <a:t/>
            </a:r>
            <a:br>
              <a:rPr lang="en-US" b="1" dirty="0" smtClean="0"/>
            </a:br>
            <a:r>
              <a:rPr lang="el-GR" sz="1800" dirty="0" smtClean="0"/>
              <a:t>Καλά περιγεγραμμένη αλλοίωση.</a:t>
            </a:r>
            <a:br>
              <a:rPr lang="el-GR" sz="1800" dirty="0" smtClean="0"/>
            </a:br>
            <a:r>
              <a:rPr lang="el-GR" sz="1800" dirty="0" smtClean="0"/>
              <a:t> Πρόκειται για συμπαγή αλλοίωση, οπότε </a:t>
            </a:r>
            <a:r>
              <a:rPr lang="el-GR" sz="1800" dirty="0" err="1" smtClean="0"/>
              <a:t>διαφοροδιαγιγνώσκεται</a:t>
            </a:r>
            <a:r>
              <a:rPr lang="el-GR" sz="1800" dirty="0" smtClean="0"/>
              <a:t> από το ηπατικό απόστημα και την ηπατική κύστη. Επίσης, ξεχωρίζει από την εστιακή οζώδη υπερπλασία γιατί η τελευταία φέρει κεντρικά μια αστεροειδή ουλή-περιοχή </a:t>
            </a:r>
            <a:r>
              <a:rPr lang="el-GR" sz="1800" dirty="0" err="1" smtClean="0"/>
              <a:t>ίνωσης</a:t>
            </a:r>
            <a:r>
              <a:rPr lang="el-GR" sz="1800" dirty="0" smtClean="0"/>
              <a:t>.</a:t>
            </a:r>
            <a:br>
              <a:rPr lang="el-GR" sz="1800" dirty="0" smtClean="0"/>
            </a:br>
            <a:r>
              <a:rPr lang="el-GR" sz="1800" dirty="0" smtClean="0"/>
              <a:t>Η επιφάνεια  διατομής του αδενώματος εμφανίζει την πρασινωπή χροιά της χολής, εύρημα που, όταν υπάρχει, υποδηλώνει την </a:t>
            </a:r>
            <a:r>
              <a:rPr lang="el-GR" sz="1800" b="1" i="1" dirty="0" err="1" smtClean="0"/>
              <a:t>ηπατοκυτταρική</a:t>
            </a:r>
            <a:r>
              <a:rPr lang="el-GR" sz="1800" b="1" i="1" dirty="0" smtClean="0"/>
              <a:t> προέλευση </a:t>
            </a:r>
            <a:r>
              <a:rPr lang="el-GR" sz="1800" dirty="0" smtClean="0"/>
              <a:t>ενός όγκου (κανένα άλλο νεόπλασμα δεν  συγκεντρώνει τη χρωστική της χολής, εκτός ίσως από ένα καλά διαφοροποιημένο </a:t>
            </a:r>
            <a:r>
              <a:rPr lang="el-GR" sz="1800" b="1" dirty="0" err="1" smtClean="0"/>
              <a:t>ηπατοκυτταρικό</a:t>
            </a:r>
            <a:r>
              <a:rPr lang="el-GR" sz="1800" dirty="0" smtClean="0"/>
              <a:t> καρκίνωμα).</a:t>
            </a:r>
            <a:br>
              <a:rPr lang="el-GR" sz="1800" dirty="0" smtClean="0"/>
            </a:br>
            <a:r>
              <a:rPr lang="el-GR" sz="1800" dirty="0" smtClean="0"/>
              <a:t>Τα αδενώματα είναι σπάνια νεοπλάσματα· στις γυναίκες δε, η επίπτωσή τους σχετίζεται με τη χρήση αντισυλληπτικών δισκίων από του στόματος.</a:t>
            </a:r>
            <a:endParaRPr lang="el-GR" sz="1800" b="1" dirty="0"/>
          </a:p>
        </p:txBody>
      </p:sp>
      <p:pic>
        <p:nvPicPr>
          <p:cNvPr id="11266" name="Picture 2"/>
          <p:cNvPicPr>
            <a:picLocks noChangeAspect="1" noChangeArrowheads="1"/>
          </p:cNvPicPr>
          <p:nvPr/>
        </p:nvPicPr>
        <p:blipFill>
          <a:blip r:embed="rId2" cstate="print"/>
          <a:srcRect/>
          <a:stretch>
            <a:fillRect/>
          </a:stretch>
        </p:blipFill>
        <p:spPr bwMode="auto">
          <a:xfrm>
            <a:off x="0" y="260648"/>
            <a:ext cx="4800600" cy="314325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0" y="3501008"/>
            <a:ext cx="4800600"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6056" y="0"/>
            <a:ext cx="4067944" cy="6813376"/>
          </a:xfrm>
        </p:spPr>
        <p:txBody>
          <a:bodyPr>
            <a:normAutofit fontScale="90000"/>
          </a:bodyPr>
          <a:lstStyle/>
          <a:p>
            <a:pPr algn="l"/>
            <a:r>
              <a:rPr lang="el-GR" dirty="0" smtClean="0"/>
              <a:t>       </a:t>
            </a:r>
            <a:r>
              <a:rPr lang="el-GR" sz="1800" b="1" dirty="0" err="1" smtClean="0"/>
              <a:t>Ηπατοκυτταρικό</a:t>
            </a:r>
            <a:r>
              <a:rPr lang="el-GR" sz="1800" b="1" dirty="0" smtClean="0"/>
              <a:t> καρκίνωμα (ΗΚΚ) με </a:t>
            </a:r>
            <a:r>
              <a:rPr lang="el-GR" sz="1800" b="1" dirty="0" err="1" smtClean="0"/>
              <a:t>δορυφόρα</a:t>
            </a:r>
            <a:r>
              <a:rPr lang="el-GR" sz="1800" b="1" dirty="0" smtClean="0"/>
              <a:t> </a:t>
            </a:r>
            <a:r>
              <a:rPr lang="el-GR" sz="1800" b="1" dirty="0" err="1" smtClean="0"/>
              <a:t>οζία</a:t>
            </a:r>
            <a:r>
              <a:rPr lang="el-GR" sz="1800" b="1" dirty="0" smtClean="0"/>
              <a:t/>
            </a:r>
            <a:br>
              <a:rPr lang="el-GR" sz="1800" b="1" dirty="0" smtClean="0"/>
            </a:br>
            <a:r>
              <a:rPr lang="el-GR" sz="2700" b="1" dirty="0" smtClean="0"/>
              <a:t/>
            </a:r>
            <a:br>
              <a:rPr lang="el-GR" sz="2700" b="1" dirty="0" smtClean="0"/>
            </a:br>
            <a:r>
              <a:rPr lang="el-GR" sz="1600" dirty="0" smtClean="0"/>
              <a:t>Αναπτύσσεται συχνά σε έδαφος κίρρωσης. Παγκοσμίως, η ιογενής ηπατίτιδα είναι η συνηθέστερη αιτία αλλά και ο ρόλος του χρόνιου αλκοολισμού δεν είναι ευκαταφρόνητος ( π.χ. στις Η.Π.Α.). Το εν λόγω ΗΚΚ είναι ευμέγεθες και προσλαμβάνει </a:t>
            </a:r>
            <a:r>
              <a:rPr lang="el-GR" sz="1600" dirty="0" err="1" smtClean="0"/>
              <a:t>εστιακώς</a:t>
            </a:r>
            <a:r>
              <a:rPr lang="el-GR" sz="1600" dirty="0" smtClean="0"/>
              <a:t> πρασινωπή χροιά, καθώς περιέχει χολή. Παρακείμενα της κύριας </a:t>
            </a:r>
            <a:r>
              <a:rPr lang="el-GR" sz="1600" dirty="0" err="1" smtClean="0"/>
              <a:t>νεοπλασματικής</a:t>
            </a:r>
            <a:r>
              <a:rPr lang="el-GR" sz="1600" dirty="0" smtClean="0"/>
              <a:t> μάζας, διακρίνουμε μικρότερα </a:t>
            </a:r>
            <a:r>
              <a:rPr lang="el-GR" sz="1600" dirty="0" err="1" smtClean="0"/>
              <a:t>δορυφόρα</a:t>
            </a:r>
            <a:r>
              <a:rPr lang="el-GR" sz="1600" dirty="0" smtClean="0"/>
              <a:t> </a:t>
            </a:r>
            <a:r>
              <a:rPr lang="el-GR" sz="1600" dirty="0" err="1" smtClean="0"/>
              <a:t>οζία</a:t>
            </a:r>
            <a:r>
              <a:rPr lang="el-GR" sz="1600" dirty="0" smtClean="0"/>
              <a:t> τα οποία αντιπροσωπεύουν είτε ενδοηπατική διασπορά του όγκου είτε </a:t>
            </a:r>
            <a:r>
              <a:rPr lang="el-GR" sz="1600" dirty="0" err="1" smtClean="0"/>
              <a:t>πολυεστιακή</a:t>
            </a:r>
            <a:r>
              <a:rPr lang="el-GR" sz="1600" dirty="0" smtClean="0"/>
              <a:t> ανάπτυξή του. Η παρουσία νεοπλασμάτων, καθώς τοπικά αποφράσσει το χοληφόρο δένδρο και παρεμποδίζει την παροχέτευση της χολής, δυνητικώς προκαλεί αύξηση της αλκαλικής </a:t>
            </a:r>
            <a:r>
              <a:rPr lang="el-GR" sz="1600" dirty="0" err="1" smtClean="0"/>
              <a:t>φωσφατάσης</a:t>
            </a:r>
            <a:r>
              <a:rPr lang="el-GR" sz="1600" dirty="0" smtClean="0"/>
              <a:t> στον ορό. Επίσης η ανάπτυξη ΗΚΚ δυνητικώς συνοδεύεται από αύξηση της </a:t>
            </a:r>
            <a:r>
              <a:rPr lang="el-GR" sz="1600" b="1" dirty="0" smtClean="0"/>
              <a:t>α εμβρυϊκής </a:t>
            </a:r>
            <a:r>
              <a:rPr lang="el-GR" sz="1600" b="1" dirty="0" err="1" smtClean="0"/>
              <a:t>πρωτεϊνης</a:t>
            </a:r>
            <a:r>
              <a:rPr lang="el-GR" sz="1600" b="1" dirty="0" smtClean="0"/>
              <a:t> </a:t>
            </a:r>
            <a:r>
              <a:rPr lang="el-GR" sz="1600" dirty="0" smtClean="0"/>
              <a:t>στον ορό [ καρκινικός δείκτης για το ΗΚΚ (αλλά και για τον όγκο λεκιθικού ασκού των </a:t>
            </a:r>
            <a:r>
              <a:rPr lang="el-GR" sz="1600" dirty="0" err="1" smtClean="0"/>
              <a:t>γονάδων</a:t>
            </a:r>
            <a:r>
              <a:rPr lang="el-GR" sz="1600" dirty="0" smtClean="0"/>
              <a:t>) ]. </a:t>
            </a:r>
            <a:br>
              <a:rPr lang="el-GR" sz="1600" dirty="0" smtClean="0"/>
            </a:br>
            <a:r>
              <a:rPr lang="el-GR" sz="1600" dirty="0" smtClean="0"/>
              <a:t>Τα ΗΚΚ γρήγορα διαπερνούν το ήπαρ μέσω της κυκλοφορίας της πυλαίας φλέβας, συχνά διηθούν τοπικά το διάφραγμα και </a:t>
            </a:r>
            <a:r>
              <a:rPr lang="el-GR" sz="1600" dirty="0" err="1" smtClean="0"/>
              <a:t>μεθίστανται</a:t>
            </a:r>
            <a:r>
              <a:rPr lang="el-GR" sz="1600" dirty="0" smtClean="0"/>
              <a:t> στον πνεύμονα. Κύριες αιτίες θανάτου των αντίστοιχων καρκινοπαθών αποτελούν η ηπατική ανεπάρκεια και η αιμορραγία από τον ΓΕΣ.</a:t>
            </a:r>
            <a:r>
              <a:rPr lang="el-GR" sz="1600" b="1" dirty="0" smtClean="0"/>
              <a:t/>
            </a:r>
            <a:br>
              <a:rPr lang="el-GR" sz="1600" b="1" dirty="0" smtClean="0"/>
            </a:br>
            <a:r>
              <a:rPr lang="el-GR" sz="1600" b="1" dirty="0"/>
              <a:t/>
            </a:r>
            <a:br>
              <a:rPr lang="el-GR" sz="1600" b="1" dirty="0"/>
            </a:br>
            <a:r>
              <a:rPr lang="el-GR" sz="2700" b="1" dirty="0" smtClean="0"/>
              <a:t>                      </a:t>
            </a:r>
            <a:endParaRPr lang="el-GR" sz="2700" b="1" dirty="0"/>
          </a:p>
        </p:txBody>
      </p:sp>
      <p:pic>
        <p:nvPicPr>
          <p:cNvPr id="12290" name="Picture 2"/>
          <p:cNvPicPr>
            <a:picLocks noChangeAspect="1" noChangeArrowheads="1"/>
          </p:cNvPicPr>
          <p:nvPr/>
        </p:nvPicPr>
        <p:blipFill>
          <a:blip r:embed="rId2" cstate="print"/>
          <a:srcRect/>
          <a:stretch>
            <a:fillRect/>
          </a:stretch>
        </p:blipFill>
        <p:spPr bwMode="auto">
          <a:xfrm>
            <a:off x="0" y="0"/>
            <a:ext cx="5043606" cy="3312368"/>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rot="10800000">
            <a:off x="0" y="3545632"/>
            <a:ext cx="5043605" cy="3312368"/>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rot="16200000">
            <a:off x="4130767" y="1926015"/>
            <a:ext cx="5927375" cy="38927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916832"/>
          </a:xfrm>
        </p:spPr>
        <p:txBody>
          <a:bodyPr>
            <a:normAutofit fontScale="90000"/>
          </a:bodyPr>
          <a:lstStyle/>
          <a:p>
            <a:r>
              <a:rPr lang="el-GR" b="1" dirty="0" err="1" smtClean="0"/>
              <a:t>Χολαγγειοκαρκίνωμα</a:t>
            </a:r>
            <a:r>
              <a:rPr lang="el-GR" b="1" dirty="0" smtClean="0"/>
              <a:t> ήπατος</a:t>
            </a:r>
            <a:br>
              <a:rPr lang="el-GR" b="1" dirty="0" smtClean="0"/>
            </a:br>
            <a:r>
              <a:rPr lang="el-GR" sz="1800" dirty="0" smtClean="0"/>
              <a:t>Το πρωτοπαθές καρκίνωμα στο ήπαρ που προέρχεται από το επιθήλιο των χοληφόρων, αντίθετα με το ΗΚΚ, χορηγεί τυπικά </a:t>
            </a:r>
            <a:r>
              <a:rPr lang="el-GR" sz="1800" dirty="0" err="1" smtClean="0"/>
              <a:t>λεμφαδενικές</a:t>
            </a:r>
            <a:r>
              <a:rPr lang="el-GR" sz="1800" dirty="0" smtClean="0"/>
              <a:t> μεταστάσεις ( όχι </a:t>
            </a:r>
            <a:r>
              <a:rPr lang="el-GR" sz="1800" dirty="0" err="1" smtClean="0"/>
              <a:t>αιματογενείς</a:t>
            </a:r>
            <a:r>
              <a:rPr lang="el-GR" sz="1800" dirty="0" smtClean="0"/>
              <a:t> ), δεν σχετίζεται με κίρρωση, δεν αυξάνει την α- εμβρυϊκή </a:t>
            </a:r>
            <a:r>
              <a:rPr lang="el-GR" sz="1800" dirty="0" err="1" smtClean="0"/>
              <a:t>πρωτεϊνη</a:t>
            </a:r>
            <a:r>
              <a:rPr lang="el-GR" sz="1800" dirty="0"/>
              <a:t> </a:t>
            </a:r>
            <a:r>
              <a:rPr lang="el-GR" sz="1800" dirty="0" smtClean="0"/>
              <a:t>και απαντά σε άτομα μεγαλύτερης ηλικίας, συγκριτικά με το ΗΚΚ.</a:t>
            </a:r>
            <a:r>
              <a:rPr lang="el-GR" b="1" dirty="0" smtClean="0"/>
              <a:t/>
            </a:r>
            <a:br>
              <a:rPr lang="el-GR" b="1" dirty="0" smtClean="0"/>
            </a:br>
            <a:endParaRPr lang="el-GR" b="1" dirty="0"/>
          </a:p>
        </p:txBody>
      </p:sp>
      <p:pic>
        <p:nvPicPr>
          <p:cNvPr id="13314" name="Picture 2"/>
          <p:cNvPicPr>
            <a:picLocks noChangeAspect="1" noChangeArrowheads="1"/>
          </p:cNvPicPr>
          <p:nvPr/>
        </p:nvPicPr>
        <p:blipFill>
          <a:blip r:embed="rId2" cstate="print"/>
          <a:srcRect/>
          <a:stretch>
            <a:fillRect/>
          </a:stretch>
        </p:blipFill>
        <p:spPr bwMode="auto">
          <a:xfrm>
            <a:off x="467544" y="1484784"/>
            <a:ext cx="8136904" cy="60823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72270" y="0"/>
            <a:ext cx="4264225" cy="6858000"/>
          </a:xfrm>
        </p:spPr>
        <p:txBody>
          <a:bodyPr>
            <a:normAutofit fontScale="90000"/>
          </a:bodyPr>
          <a:lstStyle/>
          <a:p>
            <a:r>
              <a:rPr lang="el-GR" sz="2400" b="1" dirty="0" smtClean="0"/>
              <a:t>Μεταστάσεις στο ήπαρ</a:t>
            </a:r>
            <a:br>
              <a:rPr lang="el-GR" sz="2400" b="1" dirty="0" smtClean="0"/>
            </a:br>
            <a:r>
              <a:rPr lang="el-GR" sz="1300" dirty="0" smtClean="0"/>
              <a:t>Από  όλα τα νεοπλάσματα που αναπτύσσονται στο ήπαρ, τα μεταστατικά είναι τα συχνότερα , καθώς το ηπατικό παρέγχυμα θεωρείται ιδιαίτερα ευνοϊκό για τη μεταστατική ανάπτυξη </a:t>
            </a:r>
            <a:r>
              <a:rPr lang="el-GR" sz="1300" dirty="0" err="1" smtClean="0"/>
              <a:t>νεοπλασματικών</a:t>
            </a:r>
            <a:r>
              <a:rPr lang="el-GR" sz="1300" dirty="0" smtClean="0"/>
              <a:t> κυττάρων. Συνήθως, οι μεταστάσεις στο ήπαρ είναι πολλαπλές κι όχι μονήρεις. Ο ΓΕΣ και ιδίως το παχύ έντερο θεωρείται μία από τις συνηθέστερες πρωτοπαθείς εστίες μεταστατικών </a:t>
            </a:r>
            <a:r>
              <a:rPr lang="el-GR" sz="1300" dirty="0" err="1" smtClean="0"/>
              <a:t>αδενοκαρκινωμάτων</a:t>
            </a:r>
            <a:r>
              <a:rPr lang="el-GR" sz="1300" dirty="0" smtClean="0"/>
              <a:t> στο ήπαρ.</a:t>
            </a:r>
            <a:r>
              <a:rPr lang="el-GR" sz="1300" b="1" dirty="0" smtClean="0"/>
              <a:t/>
            </a:r>
            <a:br>
              <a:rPr lang="el-GR" sz="1300" b="1" dirty="0" smtClean="0"/>
            </a:br>
            <a:r>
              <a:rPr lang="el-GR" sz="1300" dirty="0" smtClean="0"/>
              <a:t>Παρατηρήστε τις πολυάριθμες </a:t>
            </a:r>
            <a:r>
              <a:rPr lang="el-GR" sz="1300" dirty="0" err="1" smtClean="0"/>
              <a:t>νεοπλασματικές</a:t>
            </a:r>
            <a:r>
              <a:rPr lang="el-GR" sz="1300" dirty="0" smtClean="0"/>
              <a:t> αλλοιώσεις , διαφόρου μεγέθους, ορισμένες των οποίων με νέκρωση. Πρόκειται για μεταστατικές εστίες στο ήπαρ. Η απόφραξη τμήματος του χοληφόρου δένδρου από τέτοιες </a:t>
            </a:r>
            <a:r>
              <a:rPr lang="el-GR" sz="1300" dirty="0" err="1" smtClean="0"/>
              <a:t>νεοπλασματικές</a:t>
            </a:r>
            <a:r>
              <a:rPr lang="el-GR" sz="1300" dirty="0" smtClean="0"/>
              <a:t> εστίες προκαλεί, γενικά, αύξηση της  αλκαλικής </a:t>
            </a:r>
            <a:r>
              <a:rPr lang="el-GR" sz="1300" dirty="0" err="1" smtClean="0"/>
              <a:t>φωσφατάσης</a:t>
            </a:r>
            <a:r>
              <a:rPr lang="el-GR" sz="1300" dirty="0" smtClean="0"/>
              <a:t> ,αλλά , επειδή η απόφραξη δεν αφορά, συνήθως, ολόκληρο το χοληφόρο δένδρο, δεν σημειώνεται  </a:t>
            </a:r>
            <a:r>
              <a:rPr lang="el-GR" sz="1300" dirty="0" err="1" smtClean="0"/>
              <a:t>υπερχολερυθριναιμία</a:t>
            </a:r>
            <a:r>
              <a:rPr lang="el-GR" sz="1300" dirty="0" smtClean="0"/>
              <a:t>. Επίσης, και οι </a:t>
            </a:r>
            <a:r>
              <a:rPr lang="el-GR" sz="1300" dirty="0" err="1" smtClean="0"/>
              <a:t>τρανσαμινάσες</a:t>
            </a:r>
            <a:r>
              <a:rPr lang="el-GR" sz="1300" dirty="0" smtClean="0"/>
              <a:t> του ορού δεν είναι συνήθως σημαντικά αυξημένες.</a:t>
            </a:r>
            <a:br>
              <a:rPr lang="el-GR" sz="1300" dirty="0" smtClean="0"/>
            </a:br>
            <a:r>
              <a:rPr lang="el-GR" sz="1300" dirty="0" smtClean="0"/>
              <a:t>Η απουσία ορατών </a:t>
            </a:r>
            <a:r>
              <a:rPr lang="el-GR" sz="1300" dirty="0" err="1" smtClean="0"/>
              <a:t>οζίων</a:t>
            </a:r>
            <a:r>
              <a:rPr lang="el-GR" sz="1300" dirty="0" smtClean="0"/>
              <a:t> στην εξωτερική επιφάνεια του ήπατος δεν αποκλείει την πιθανότητα μεταστατικής διήθησης εντός του ηπατικού παρεγχύματος. Επιβάλλεται η μικροσκοπική ιστολογική επιβεβαίωση της μεταστατικής νόσου, παρά την τυχόν τυπική εικόνα στη λαπαροτομία, καθώς έτσι θα </a:t>
            </a:r>
            <a:r>
              <a:rPr lang="el-GR" sz="1300" dirty="0" err="1" smtClean="0"/>
              <a:t>διαφοροδιαγνωσθούν</a:t>
            </a:r>
            <a:r>
              <a:rPr lang="el-GR" sz="1300" dirty="0" smtClean="0"/>
              <a:t> καλοήθεις αλλοιώσεις, μακροσκοπικά μιμούμενες μεταστατικό καρκίνωμα ( ήτοι ινώδεις ουλές, επουλωθέντα κοκκιώματα, αδενώματα ή </a:t>
            </a:r>
            <a:r>
              <a:rPr lang="el-GR" sz="1300" dirty="0" err="1" smtClean="0"/>
              <a:t>αμαρτώματα</a:t>
            </a:r>
            <a:r>
              <a:rPr lang="el-GR" sz="1300" dirty="0" smtClean="0"/>
              <a:t> χοληφόρων &amp; η εστιακή οζώδης υπερπλασία, η τελευταία με τυπική </a:t>
            </a:r>
            <a:r>
              <a:rPr lang="el-GR" sz="1300" dirty="0" err="1" smtClean="0"/>
              <a:t>αρτηριογραφική</a:t>
            </a:r>
            <a:r>
              <a:rPr lang="el-GR" sz="1300" dirty="0" smtClean="0"/>
              <a:t> απεικόνιση και κεντρική αστεροειδή ουλή).</a:t>
            </a:r>
            <a:br>
              <a:rPr lang="el-GR" sz="1300" dirty="0" smtClean="0"/>
            </a:br>
            <a:r>
              <a:rPr lang="el-GR" sz="1300" dirty="0" smtClean="0"/>
              <a:t>Η μερική ηπατεκτομή στο πλαίσιο μεταστατικής νόσου έχει νόημα σε επιλεγμένους ασθενείς με μονήρη </a:t>
            </a:r>
            <a:r>
              <a:rPr lang="el-GR" sz="1300" dirty="0" err="1" smtClean="0"/>
              <a:t>αιματογενή</a:t>
            </a:r>
            <a:r>
              <a:rPr lang="el-GR" sz="1300" dirty="0" smtClean="0"/>
              <a:t> μεταστατική εστία, με κατά συνέχεια ιστού διήθηση από όγκο παρακείμενου οργάνου ( λ.χ. χοληδόχου κύστης, </a:t>
            </a:r>
            <a:r>
              <a:rPr lang="el-GR" sz="1300" dirty="0" err="1" smtClean="0"/>
              <a:t>εξωηπατικών</a:t>
            </a:r>
            <a:r>
              <a:rPr lang="el-GR" sz="1300" dirty="0" smtClean="0"/>
              <a:t> χοληφόρων) καθώς και σε ασθενείς με ηπατικές μεταστάσεις από </a:t>
            </a:r>
            <a:r>
              <a:rPr lang="el-GR" sz="1300" dirty="0" err="1" smtClean="0"/>
              <a:t>νευροενδοκρινικό</a:t>
            </a:r>
            <a:r>
              <a:rPr lang="el-GR" sz="1300" dirty="0" smtClean="0"/>
              <a:t> καρκίνωμα, οπότε η αφαίρεσή τους βελτιώνει δραματικά την κλινική συμπτωματολογία  του καρκινοειδούς συνδρόμου.</a:t>
            </a:r>
            <a:r>
              <a:rPr lang="el-GR" sz="1300" b="1" dirty="0" smtClean="0"/>
              <a:t/>
            </a:r>
            <a:br>
              <a:rPr lang="el-GR" sz="1300" b="1" dirty="0" smtClean="0"/>
            </a:br>
            <a:endParaRPr lang="el-GR" sz="1300" b="1" dirty="0"/>
          </a:p>
        </p:txBody>
      </p:sp>
      <p:pic>
        <p:nvPicPr>
          <p:cNvPr id="14338" name="Picture 2"/>
          <p:cNvPicPr>
            <a:picLocks noChangeAspect="1" noChangeArrowheads="1"/>
          </p:cNvPicPr>
          <p:nvPr/>
        </p:nvPicPr>
        <p:blipFill>
          <a:blip r:embed="rId2" cstate="print"/>
          <a:srcRect/>
          <a:stretch>
            <a:fillRect/>
          </a:stretch>
        </p:blipFill>
        <p:spPr bwMode="auto">
          <a:xfrm>
            <a:off x="-628329" y="48479"/>
            <a:ext cx="5400600" cy="3546823"/>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15753" y="3684884"/>
            <a:ext cx="4788024" cy="31445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26170"/>
          </a:xfrm>
        </p:spPr>
        <p:txBody>
          <a:bodyPr>
            <a:normAutofit fontScale="90000"/>
          </a:bodyPr>
          <a:lstStyle/>
          <a:p>
            <a:r>
              <a:rPr lang="el-GR" b="1" dirty="0" err="1" smtClean="0"/>
              <a:t>Μοσχοκαρυοειδές</a:t>
            </a:r>
            <a:r>
              <a:rPr lang="el-GR" b="1" dirty="0" smtClean="0"/>
              <a:t> ήπαρ</a:t>
            </a:r>
            <a:br>
              <a:rPr lang="el-GR" b="1" dirty="0" smtClean="0"/>
            </a:br>
            <a:r>
              <a:rPr lang="el-GR" sz="1800" dirty="0" smtClean="0"/>
              <a:t>Περίπτωση χρόνιας παθητικής συμφόρησης του οργάνου λόγω σοβαρής δεξιάς καρδιακής ανεπάρκειας. </a:t>
            </a:r>
            <a:r>
              <a:rPr lang="el-GR" sz="1800" dirty="0" err="1" smtClean="0"/>
              <a:t>Βαθυέρυθρες</a:t>
            </a:r>
            <a:r>
              <a:rPr lang="el-GR" sz="1800" dirty="0" smtClean="0"/>
              <a:t> περιοχές συμφόρησης και νέκρωσης,  </a:t>
            </a:r>
            <a:r>
              <a:rPr lang="el-GR" sz="1800" dirty="0" err="1" smtClean="0"/>
              <a:t>αντιπροσωπεύουσες</a:t>
            </a:r>
            <a:r>
              <a:rPr lang="el-GR" sz="1800" dirty="0" smtClean="0"/>
              <a:t> αθροίσεις ερυθρών αιμοσφαιρίων σε </a:t>
            </a:r>
            <a:r>
              <a:rPr lang="el-GR" sz="1800" dirty="0" err="1" smtClean="0"/>
              <a:t>κεντρολόβιες</a:t>
            </a:r>
            <a:r>
              <a:rPr lang="el-GR" sz="1800" dirty="0" smtClean="0"/>
              <a:t> φλέβες, πέριξ των οποίων, επί παρατεταμένης συμφόρησης, αναπτύσσεται  </a:t>
            </a:r>
            <a:r>
              <a:rPr lang="el-GR" sz="1800" dirty="0" err="1" smtClean="0"/>
              <a:t>ίνωση</a:t>
            </a:r>
            <a:r>
              <a:rPr lang="el-GR" sz="1800" dirty="0" smtClean="0"/>
              <a:t>. Τα </a:t>
            </a:r>
            <a:r>
              <a:rPr lang="el-GR" sz="1800" dirty="0" err="1" smtClean="0"/>
              <a:t>περιπυλαία</a:t>
            </a:r>
            <a:r>
              <a:rPr lang="el-GR" sz="1800" dirty="0" smtClean="0"/>
              <a:t> </a:t>
            </a:r>
            <a:r>
              <a:rPr lang="el-GR" sz="1800" dirty="0" err="1" smtClean="0"/>
              <a:t>ηπατοκύτταρα</a:t>
            </a:r>
            <a:r>
              <a:rPr lang="el-GR" sz="1800" dirty="0" smtClean="0"/>
              <a:t> διασώζονται.</a:t>
            </a:r>
            <a:r>
              <a:rPr lang="el-GR" b="1" dirty="0" smtClean="0"/>
              <a:t/>
            </a:r>
            <a:br>
              <a:rPr lang="el-GR" b="1" dirty="0" smtClean="0"/>
            </a:br>
            <a:endParaRPr lang="el-GR" b="1" dirty="0"/>
          </a:p>
        </p:txBody>
      </p:sp>
      <p:pic>
        <p:nvPicPr>
          <p:cNvPr id="16386" name="Picture 2"/>
          <p:cNvPicPr>
            <a:picLocks noChangeAspect="1" noChangeArrowheads="1"/>
          </p:cNvPicPr>
          <p:nvPr/>
        </p:nvPicPr>
        <p:blipFill>
          <a:blip r:embed="rId2" cstate="print"/>
          <a:srcRect/>
          <a:stretch>
            <a:fillRect/>
          </a:stretch>
        </p:blipFill>
        <p:spPr bwMode="auto">
          <a:xfrm>
            <a:off x="539552" y="1556792"/>
            <a:ext cx="7992888" cy="5249297"/>
          </a:xfrm>
          <a:prstGeom prst="rect">
            <a:avLst/>
          </a:prstGeom>
          <a:noFill/>
          <a:ln w="9525">
            <a:noFill/>
            <a:miter lim="800000"/>
            <a:headEnd/>
            <a:tailEnd/>
          </a:ln>
        </p:spPr>
      </p:pic>
      <p:pic>
        <p:nvPicPr>
          <p:cNvPr id="7170" name="Picture 2" descr="8 Science-Backed Benefits of Nutmeg"/>
          <p:cNvPicPr>
            <a:picLocks noChangeAspect="1" noChangeArrowheads="1"/>
          </p:cNvPicPr>
          <p:nvPr/>
        </p:nvPicPr>
        <p:blipFill>
          <a:blip r:embed="rId3" cstate="print"/>
          <a:srcRect/>
          <a:stretch>
            <a:fillRect/>
          </a:stretch>
        </p:blipFill>
        <p:spPr bwMode="auto">
          <a:xfrm>
            <a:off x="6300192" y="5157192"/>
            <a:ext cx="2695299" cy="15121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3"/>
            <a:ext cx="9144000" cy="1262760"/>
          </a:xfrm>
        </p:spPr>
        <p:txBody>
          <a:bodyPr>
            <a:normAutofit fontScale="90000"/>
          </a:bodyPr>
          <a:lstStyle/>
          <a:p>
            <a:r>
              <a:rPr lang="el-GR" sz="2700" b="1" dirty="0" smtClean="0"/>
              <a:t>Θρόμβωση κλάδων ηπατικής φλέβας</a:t>
            </a:r>
            <a:r>
              <a:rPr lang="el-GR" b="1" dirty="0" smtClean="0"/>
              <a:t/>
            </a:r>
            <a:br>
              <a:rPr lang="el-GR" b="1" dirty="0" smtClean="0"/>
            </a:br>
            <a:r>
              <a:rPr lang="el-GR" sz="1300" dirty="0" err="1" smtClean="0"/>
              <a:t>Θρομβωτική</a:t>
            </a:r>
            <a:r>
              <a:rPr lang="el-GR" sz="1300" dirty="0" smtClean="0"/>
              <a:t> απόφραξη ορισμένων κλάδων της ηπατικής φλέβας με επακόλουθη συμφόρηση των ηπατικών κολποειδών στην πάσχουσα περιοχή, </a:t>
            </a:r>
            <a:r>
              <a:rPr lang="el-GR" sz="1300" dirty="0" err="1" smtClean="0"/>
              <a:t>εξού</a:t>
            </a:r>
            <a:r>
              <a:rPr lang="el-GR" sz="1300" dirty="0" smtClean="0"/>
              <a:t> η </a:t>
            </a:r>
            <a:r>
              <a:rPr lang="el-GR" sz="1300" dirty="0" err="1" smtClean="0"/>
              <a:t>εντετοπισμένη</a:t>
            </a:r>
            <a:r>
              <a:rPr lang="el-GR" sz="1300" dirty="0" smtClean="0"/>
              <a:t> </a:t>
            </a:r>
            <a:r>
              <a:rPr lang="el-GR" sz="1300" dirty="0" err="1" smtClean="0"/>
              <a:t>βαθυχρωματική</a:t>
            </a:r>
            <a:r>
              <a:rPr lang="el-GR" sz="1300" dirty="0" smtClean="0"/>
              <a:t> περιοχή με επί μέρους περιοχές </a:t>
            </a:r>
            <a:r>
              <a:rPr lang="el-GR" sz="1300" dirty="0" err="1" smtClean="0"/>
              <a:t>κεντρολοβιακής</a:t>
            </a:r>
            <a:r>
              <a:rPr lang="el-GR" sz="1300" dirty="0" smtClean="0"/>
              <a:t> συμφόρησης , στην  παρακάτω επιφάνεια διατομής. </a:t>
            </a:r>
            <a:r>
              <a:rPr lang="el-GR" sz="1300" dirty="0" err="1" smtClean="0"/>
              <a:t>Αιτιοπαθογενετικά</a:t>
            </a:r>
            <a:r>
              <a:rPr lang="el-GR" sz="1300" dirty="0" smtClean="0"/>
              <a:t>, το εν λόγω σύνδρομο (</a:t>
            </a:r>
            <a:r>
              <a:rPr lang="en-US" sz="1300" dirty="0" smtClean="0"/>
              <a:t>Budd</a:t>
            </a:r>
            <a:r>
              <a:rPr lang="el-GR" sz="1300" dirty="0" smtClean="0"/>
              <a:t>-</a:t>
            </a:r>
            <a:r>
              <a:rPr lang="en-US" sz="1300" dirty="0" err="1" smtClean="0"/>
              <a:t>Chiari</a:t>
            </a:r>
            <a:r>
              <a:rPr lang="en-US" sz="1300" dirty="0" smtClean="0"/>
              <a:t>) </a:t>
            </a:r>
            <a:r>
              <a:rPr lang="el-GR" sz="1300" dirty="0" smtClean="0"/>
              <a:t>συνδέεται με καταστάσεις </a:t>
            </a:r>
            <a:r>
              <a:rPr lang="el-GR" sz="1300" dirty="0" err="1" smtClean="0"/>
              <a:t>υπερπηκτικότητας</a:t>
            </a:r>
            <a:r>
              <a:rPr lang="el-GR" sz="1300" dirty="0" smtClean="0"/>
              <a:t> του αίματος ( λ.χ. αληθής </a:t>
            </a:r>
            <a:r>
              <a:rPr lang="el-GR" sz="1300" dirty="0" err="1" smtClean="0"/>
              <a:t>πολυκυτταραιμία</a:t>
            </a:r>
            <a:r>
              <a:rPr lang="el-GR" sz="1300" dirty="0" smtClean="0"/>
              <a:t>, λοχεία, χρήση αντισυλληπτικών από του στόματος, κακοήθεις νεοπλασίες , κληρονομικές διαταραχές πήξης, </a:t>
            </a:r>
            <a:r>
              <a:rPr lang="el-GR" sz="1300" dirty="0" err="1" smtClean="0"/>
              <a:t>αντιφωσφολιπιδικό</a:t>
            </a:r>
            <a:r>
              <a:rPr lang="el-GR" sz="1300" dirty="0" smtClean="0"/>
              <a:t> σύνδρομο, </a:t>
            </a:r>
            <a:r>
              <a:rPr lang="el-GR" sz="1300" dirty="0" err="1" smtClean="0"/>
              <a:t>παροξυσμική</a:t>
            </a:r>
            <a:r>
              <a:rPr lang="el-GR" sz="1300" dirty="0" smtClean="0"/>
              <a:t> νυκτερινή </a:t>
            </a:r>
            <a:r>
              <a:rPr lang="el-GR" sz="1300" dirty="0" err="1" smtClean="0"/>
              <a:t>αιμοσφαιρινουρία</a:t>
            </a:r>
            <a:r>
              <a:rPr lang="el-GR" sz="1300" dirty="0" smtClean="0"/>
              <a:t>). </a:t>
            </a:r>
            <a:r>
              <a:rPr lang="el-GR" sz="1300" b="1" dirty="0" smtClean="0"/>
              <a:t/>
            </a:r>
            <a:br>
              <a:rPr lang="el-GR" sz="1300" b="1" dirty="0" smtClean="0"/>
            </a:br>
            <a:endParaRPr lang="el-GR" sz="1300" b="1" dirty="0"/>
          </a:p>
        </p:txBody>
      </p:sp>
      <p:pic>
        <p:nvPicPr>
          <p:cNvPr id="3" name="Picture 2" descr="http://www.robbinspathology.com/content/pathology/liv3/liv3100.jpg"/>
          <p:cNvPicPr>
            <a:picLocks noChangeAspect="1" noChangeArrowheads="1"/>
          </p:cNvPicPr>
          <p:nvPr/>
        </p:nvPicPr>
        <p:blipFill>
          <a:blip r:embed="rId2" cstate="print"/>
          <a:srcRect/>
          <a:stretch>
            <a:fillRect/>
          </a:stretch>
        </p:blipFill>
        <p:spPr bwMode="auto">
          <a:xfrm>
            <a:off x="1037181" y="1379393"/>
            <a:ext cx="7215238" cy="5456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417638"/>
          </a:xfrm>
        </p:spPr>
        <p:txBody>
          <a:bodyPr>
            <a:normAutofit/>
          </a:bodyPr>
          <a:lstStyle/>
          <a:p>
            <a:r>
              <a:rPr lang="el-GR" b="1" dirty="0" smtClean="0"/>
              <a:t>Θρόμβωση πυλαίας φλέβας</a:t>
            </a:r>
            <a:br>
              <a:rPr lang="el-GR" b="1" dirty="0" smtClean="0"/>
            </a:br>
            <a:r>
              <a:rPr lang="el-GR" sz="2000" dirty="0" smtClean="0"/>
              <a:t>λόγω φλεγμονής στην πύλη του ήπατος ή </a:t>
            </a:r>
            <a:r>
              <a:rPr lang="el-GR" sz="2000" dirty="0" err="1" smtClean="0"/>
              <a:t>πυλαιοφλεβίτιδας</a:t>
            </a:r>
            <a:r>
              <a:rPr lang="el-GR" sz="2000" dirty="0" smtClean="0"/>
              <a:t>. </a:t>
            </a:r>
            <a:br>
              <a:rPr lang="el-GR" sz="2000" dirty="0" smtClean="0"/>
            </a:br>
            <a:r>
              <a:rPr lang="el-GR" sz="2000" dirty="0" smtClean="0"/>
              <a:t>Επακόλουθη ανάπτυξη </a:t>
            </a:r>
            <a:r>
              <a:rPr lang="el-GR" sz="2000" dirty="0" err="1" smtClean="0"/>
              <a:t>ασκίτη</a:t>
            </a:r>
            <a:r>
              <a:rPr lang="el-GR" sz="2000" dirty="0" smtClean="0"/>
              <a:t> και άλλα σημεία πυλαίας υπέρτασης. </a:t>
            </a:r>
            <a:endParaRPr lang="el-GR" b="1" dirty="0"/>
          </a:p>
        </p:txBody>
      </p:sp>
      <p:pic>
        <p:nvPicPr>
          <p:cNvPr id="3" name="Picture 2" descr="http://www.robbinspathology.com/content/pathology/liv3/liv390.jpg"/>
          <p:cNvPicPr>
            <a:picLocks noChangeAspect="1" noChangeArrowheads="1"/>
          </p:cNvPicPr>
          <p:nvPr/>
        </p:nvPicPr>
        <p:blipFill>
          <a:blip r:embed="rId2" cstate="print"/>
          <a:srcRect/>
          <a:stretch>
            <a:fillRect/>
          </a:stretch>
        </p:blipFill>
        <p:spPr bwMode="auto">
          <a:xfrm>
            <a:off x="1285852" y="1428736"/>
            <a:ext cx="6818332" cy="52578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384"/>
            <a:ext cx="9144000" cy="1224136"/>
          </a:xfrm>
        </p:spPr>
        <p:txBody>
          <a:bodyPr>
            <a:normAutofit fontScale="90000"/>
          </a:bodyPr>
          <a:lstStyle/>
          <a:p>
            <a:r>
              <a:rPr lang="el-GR" sz="2800" b="1" dirty="0" smtClean="0"/>
              <a:t>Φυσιολογικό ήπαρ</a:t>
            </a:r>
            <a:r>
              <a:rPr lang="en-US" sz="2800" b="1" dirty="0" smtClean="0"/>
              <a:t/>
            </a:r>
            <a:br>
              <a:rPr lang="en-US" sz="2800" b="1" dirty="0" smtClean="0"/>
            </a:br>
            <a:r>
              <a:rPr lang="el-GR" sz="1400" dirty="0" smtClean="0"/>
              <a:t>Διακρίνουμε αριστερά το εσωτερικό του θώρακα και της κοιλίας. Το ήπαρ αποτελεί το μεγαλύτερο παρεγχυματικό όργανο της κοιλιάς, βάρους περίπου από 1200-1600 </a:t>
            </a:r>
            <a:r>
              <a:rPr lang="el-GR" sz="1400" dirty="0" err="1" smtClean="0"/>
              <a:t>γρ</a:t>
            </a:r>
            <a:r>
              <a:rPr lang="el-GR" sz="1400" dirty="0" smtClean="0"/>
              <a:t>.,  ευρισκόμενο ακριβώς κάτω από το διάφραγμα. Ο δεξιός λοβός του ήπατος (στο αριστερό τμήμα των παρακάτω εικόνων) είναι μεγαλύτερος από τον αριστερό λοβό. Ο δρεπανοειδής σύνδεσμος συνιστά το αδρό διαχωριστικό όριο των δύο λοβών. Η εξωτερική επιφάνεια είναι λεία και </a:t>
            </a:r>
            <a:r>
              <a:rPr lang="el-GR" sz="1400" dirty="0" err="1" smtClean="0"/>
              <a:t>ανοικτόχρωμης</a:t>
            </a:r>
            <a:r>
              <a:rPr lang="el-GR" sz="1400" dirty="0" smtClean="0"/>
              <a:t> καφετί χροιάς.</a:t>
            </a:r>
            <a:endParaRPr lang="el-GR" sz="2800" b="1" dirty="0"/>
          </a:p>
        </p:txBody>
      </p:sp>
      <p:pic>
        <p:nvPicPr>
          <p:cNvPr id="2050" name="Picture 2"/>
          <p:cNvPicPr>
            <a:picLocks noChangeAspect="1" noChangeArrowheads="1"/>
          </p:cNvPicPr>
          <p:nvPr/>
        </p:nvPicPr>
        <p:blipFill>
          <a:blip r:embed="rId2" cstate="print"/>
          <a:srcRect/>
          <a:stretch>
            <a:fillRect/>
          </a:stretch>
        </p:blipFill>
        <p:spPr bwMode="auto">
          <a:xfrm>
            <a:off x="179511" y="1484784"/>
            <a:ext cx="3431129" cy="518457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635896" y="1196752"/>
            <a:ext cx="5388817" cy="352839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004048" y="4797152"/>
            <a:ext cx="2847975"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91264" cy="2132856"/>
          </a:xfrm>
        </p:spPr>
        <p:txBody>
          <a:bodyPr/>
          <a:lstStyle/>
          <a:p>
            <a:r>
              <a:rPr lang="el-GR" sz="3200" b="1" dirty="0" err="1" smtClean="0"/>
              <a:t>Έμφρακτα</a:t>
            </a:r>
            <a:r>
              <a:rPr lang="el-GR" sz="3200" b="1" dirty="0" smtClean="0"/>
              <a:t> ήπατος</a:t>
            </a:r>
            <a:r>
              <a:rPr lang="el-GR" b="1" dirty="0" smtClean="0"/>
              <a:t/>
            </a:r>
            <a:br>
              <a:rPr lang="el-GR" b="1" dirty="0" smtClean="0"/>
            </a:br>
            <a:r>
              <a:rPr lang="el-GR" sz="1800" dirty="0" smtClean="0"/>
              <a:t>Δεξιά διακρίνουμε ορισμένα </a:t>
            </a:r>
            <a:r>
              <a:rPr lang="el-GR" sz="1800" dirty="0" err="1" smtClean="0"/>
              <a:t>υποκαψικά</a:t>
            </a:r>
            <a:r>
              <a:rPr lang="el-GR" sz="1800" dirty="0" smtClean="0"/>
              <a:t>, </a:t>
            </a:r>
            <a:r>
              <a:rPr lang="el-GR" sz="1800" dirty="0" err="1" smtClean="0"/>
              <a:t>εντετοπισμένα</a:t>
            </a:r>
            <a:r>
              <a:rPr lang="el-GR" sz="1800" dirty="0" smtClean="0"/>
              <a:t> ηπατικά </a:t>
            </a:r>
            <a:r>
              <a:rPr lang="el-GR" sz="1800" dirty="0" err="1" smtClean="0"/>
              <a:t>έμφρακτα</a:t>
            </a:r>
            <a:r>
              <a:rPr lang="el-GR" sz="1800" dirty="0" smtClean="0"/>
              <a:t>. Τα ηπατικά </a:t>
            </a:r>
            <a:r>
              <a:rPr lang="el-GR" sz="1800" dirty="0" err="1" smtClean="0"/>
              <a:t>έμφρακτα</a:t>
            </a:r>
            <a:r>
              <a:rPr lang="el-GR" sz="1800" dirty="0" smtClean="0"/>
              <a:t> είναι ασυνήθη, διότι το ήπαρ διαθέτει δύο οδούς αιμάτωσης , το πυλαίο φλεβικό σύστημα και το ηπατικό αρτηριακό σύστημα. Τα παρακάτω </a:t>
            </a:r>
            <a:r>
              <a:rPr lang="el-GR" sz="1800" dirty="0" err="1" smtClean="0"/>
              <a:t>έμφρακτα</a:t>
            </a:r>
            <a:r>
              <a:rPr lang="el-GR" sz="1800" dirty="0" smtClean="0"/>
              <a:t> έχουν ωχροκίτρινη χροιά και περιβάλλονται από ζώνη υπεραιμίας. Περί το ήμισυ των ηπατικών </a:t>
            </a:r>
            <a:r>
              <a:rPr lang="el-GR" sz="1800" dirty="0" err="1" smtClean="0"/>
              <a:t>εμφράκτων</a:t>
            </a:r>
            <a:r>
              <a:rPr lang="el-GR" sz="1800" dirty="0" smtClean="0"/>
              <a:t> είναι αποτέλεσμα αρτηρίτιδας (συστηματικής αγγειίτιδας) .</a:t>
            </a:r>
            <a:endParaRPr lang="el-GR" sz="1800" b="1" dirty="0"/>
          </a:p>
        </p:txBody>
      </p:sp>
      <p:pic>
        <p:nvPicPr>
          <p:cNvPr id="17410" name="Picture 2"/>
          <p:cNvPicPr>
            <a:picLocks noChangeAspect="1" noChangeArrowheads="1"/>
          </p:cNvPicPr>
          <p:nvPr/>
        </p:nvPicPr>
        <p:blipFill>
          <a:blip r:embed="rId2" cstate="print"/>
          <a:srcRect/>
          <a:stretch>
            <a:fillRect/>
          </a:stretch>
        </p:blipFill>
        <p:spPr bwMode="auto">
          <a:xfrm>
            <a:off x="1187624" y="2132856"/>
            <a:ext cx="6696744" cy="43980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772816"/>
          </a:xfrm>
        </p:spPr>
        <p:txBody>
          <a:bodyPr>
            <a:normAutofit fontScale="90000"/>
          </a:bodyPr>
          <a:lstStyle/>
          <a:p>
            <a:r>
              <a:rPr lang="el-GR" b="1" dirty="0" err="1" smtClean="0"/>
              <a:t>Πολυκυστικό</a:t>
            </a:r>
            <a:r>
              <a:rPr lang="el-GR" b="1" dirty="0" smtClean="0"/>
              <a:t> ήπαρ</a:t>
            </a:r>
            <a:br>
              <a:rPr lang="el-GR" b="1" dirty="0" smtClean="0"/>
            </a:br>
            <a:r>
              <a:rPr lang="el-GR" sz="1800" dirty="0" smtClean="0"/>
              <a:t>Πέραν των νεφρών όπου πιθανώς  συνδυάζεται με ανευρύσματα σε εγκεφαλικές αρτηρίες , η </a:t>
            </a:r>
            <a:r>
              <a:rPr lang="el-GR" sz="1800" dirty="0" err="1" smtClean="0"/>
              <a:t>πολυκυστική</a:t>
            </a:r>
            <a:r>
              <a:rPr lang="el-GR" sz="1800" dirty="0" smtClean="0"/>
              <a:t> νόσος προσβάλλει σπανίως το ήπαρ και ακόμη σπανιότερα το πάγκρεας.</a:t>
            </a:r>
            <a:br>
              <a:rPr lang="el-GR" sz="1800" dirty="0" smtClean="0"/>
            </a:br>
            <a:r>
              <a:rPr lang="el-GR" sz="1800" dirty="0" smtClean="0"/>
              <a:t>Συχνότερες είναι οι απλές (μη παρασιτικές) κύστεις στο ήπαρ , οι οποίες αποτελούν τυχαίο εύρημα και, κατά την ακτινογραφική τους απεικόνιση, χρήζουν </a:t>
            </a:r>
            <a:r>
              <a:rPr lang="el-GR" sz="1800" dirty="0" err="1" smtClean="0"/>
              <a:t>διαφοροδιάγνωσης</a:t>
            </a:r>
            <a:r>
              <a:rPr lang="el-GR" sz="1800" dirty="0" smtClean="0"/>
              <a:t> από νεοπλάσματα.</a:t>
            </a:r>
            <a:endParaRPr lang="el-GR" sz="1800" b="1" dirty="0"/>
          </a:p>
        </p:txBody>
      </p:sp>
      <p:pic>
        <p:nvPicPr>
          <p:cNvPr id="18434" name="Picture 2"/>
          <p:cNvPicPr>
            <a:picLocks noChangeAspect="1" noChangeArrowheads="1"/>
          </p:cNvPicPr>
          <p:nvPr/>
        </p:nvPicPr>
        <p:blipFill>
          <a:blip r:embed="rId2" cstate="print"/>
          <a:srcRect/>
          <a:stretch>
            <a:fillRect/>
          </a:stretch>
        </p:blipFill>
        <p:spPr bwMode="auto">
          <a:xfrm>
            <a:off x="899592" y="1772816"/>
            <a:ext cx="7346122"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858218"/>
          </a:xfrm>
        </p:spPr>
        <p:txBody>
          <a:bodyPr>
            <a:normAutofit fontScale="90000"/>
          </a:bodyPr>
          <a:lstStyle/>
          <a:p>
            <a:r>
              <a:rPr lang="el-GR" b="1" dirty="0" smtClean="0"/>
              <a:t>Ατρησία </a:t>
            </a:r>
            <a:r>
              <a:rPr lang="el-GR" b="1" dirty="0" err="1" smtClean="0"/>
              <a:t>εξωηπατικών</a:t>
            </a:r>
            <a:r>
              <a:rPr lang="el-GR" b="1" dirty="0" smtClean="0"/>
              <a:t> χοληφόρων</a:t>
            </a:r>
            <a:br>
              <a:rPr lang="el-GR" b="1" dirty="0" smtClean="0"/>
            </a:br>
            <a:r>
              <a:rPr lang="el-GR" sz="2000" dirty="0" smtClean="0"/>
              <a:t>Πρόκειται για </a:t>
            </a:r>
            <a:r>
              <a:rPr lang="el-GR" sz="2000" dirty="0" err="1" smtClean="0"/>
              <a:t>νεκροτομικό</a:t>
            </a:r>
            <a:r>
              <a:rPr lang="el-GR" sz="2000" dirty="0" smtClean="0"/>
              <a:t> παρασκεύασμα ήπατος νεογνού 3 μηνών το οποίο κατέληξε λόγω ατρησίας </a:t>
            </a:r>
            <a:r>
              <a:rPr lang="el-GR" sz="2000" dirty="0" err="1" smtClean="0"/>
              <a:t>εξωηπατικών</a:t>
            </a:r>
            <a:r>
              <a:rPr lang="el-GR" sz="2000" dirty="0" smtClean="0"/>
              <a:t> χοληφόρων. Λόγω της σοβαρότατης </a:t>
            </a:r>
            <a:r>
              <a:rPr lang="el-GR" sz="2000" dirty="0" err="1" smtClean="0"/>
              <a:t>χολόστασης</a:t>
            </a:r>
            <a:r>
              <a:rPr lang="el-GR" sz="2000" dirty="0" smtClean="0"/>
              <a:t> , πολλαπλασιάστηκαν  τα ενδοηπατικά χοληφόρα, τη δε φλεγμονή ακολούθησε </a:t>
            </a:r>
            <a:r>
              <a:rPr lang="el-GR" sz="2000" dirty="0" err="1" smtClean="0"/>
              <a:t>ίνωση</a:t>
            </a:r>
            <a:r>
              <a:rPr lang="el-GR" sz="2000" dirty="0" smtClean="0"/>
              <a:t>, με ανάπτυξη κίρρωσης. Η σύσταση του οργάνου είναι σκληρή σαν πέτρα. Το βαθυπράσινο χρώμα προκαλείται από τη δράση της φορμόλης  στην άφθονη χολή, καθώς η </a:t>
            </a:r>
            <a:r>
              <a:rPr lang="el-GR" sz="2000" dirty="0" err="1" smtClean="0"/>
              <a:t>χολοερυθρίνη</a:t>
            </a:r>
            <a:r>
              <a:rPr lang="el-GR" sz="2000" dirty="0" smtClean="0"/>
              <a:t> μετατρέπεται σε </a:t>
            </a:r>
            <a:r>
              <a:rPr lang="el-GR" sz="2000" dirty="0" err="1" smtClean="0"/>
              <a:t>χολοπρασίνη</a:t>
            </a:r>
            <a:r>
              <a:rPr lang="el-GR" sz="2000" dirty="0" smtClean="0"/>
              <a:t>.</a:t>
            </a:r>
            <a:endParaRPr lang="el-GR" b="1" dirty="0"/>
          </a:p>
        </p:txBody>
      </p:sp>
      <p:pic>
        <p:nvPicPr>
          <p:cNvPr id="19458" name="Picture 2"/>
          <p:cNvPicPr>
            <a:picLocks noChangeAspect="1" noChangeArrowheads="1"/>
          </p:cNvPicPr>
          <p:nvPr/>
        </p:nvPicPr>
        <p:blipFill>
          <a:blip r:embed="rId2" cstate="print"/>
          <a:srcRect/>
          <a:stretch>
            <a:fillRect/>
          </a:stretch>
        </p:blipFill>
        <p:spPr bwMode="auto">
          <a:xfrm>
            <a:off x="1515407" y="2564904"/>
            <a:ext cx="6128182" cy="40246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Χολοκυστίτιδα-χολολιθίαση</a:t>
            </a:r>
            <a:endParaRPr lang="el-GR" b="1" dirty="0"/>
          </a:p>
        </p:txBody>
      </p:sp>
      <p:pic>
        <p:nvPicPr>
          <p:cNvPr id="20483" name="Picture 3"/>
          <p:cNvPicPr>
            <a:picLocks noChangeAspect="1" noChangeArrowheads="1"/>
          </p:cNvPicPr>
          <p:nvPr/>
        </p:nvPicPr>
        <p:blipFill>
          <a:blip r:embed="rId2" cstate="print"/>
          <a:srcRect/>
          <a:stretch>
            <a:fillRect/>
          </a:stretch>
        </p:blipFill>
        <p:spPr bwMode="auto">
          <a:xfrm rot="16200000">
            <a:off x="-377446" y="2329774"/>
            <a:ext cx="5290381" cy="3456383"/>
          </a:xfrm>
          <a:prstGeom prst="rect">
            <a:avLst/>
          </a:prstGeom>
          <a:noFill/>
          <a:ln w="9525">
            <a:noFill/>
            <a:miter lim="800000"/>
            <a:headEnd/>
            <a:tailEnd/>
          </a:ln>
        </p:spPr>
      </p:pic>
      <p:pic>
        <p:nvPicPr>
          <p:cNvPr id="21506" name="Picture 2"/>
          <p:cNvPicPr>
            <a:picLocks noChangeAspect="1" noChangeArrowheads="1"/>
          </p:cNvPicPr>
          <p:nvPr/>
        </p:nvPicPr>
        <p:blipFill>
          <a:blip r:embed="rId3" cstate="print"/>
          <a:srcRect/>
          <a:stretch>
            <a:fillRect/>
          </a:stretch>
        </p:blipFill>
        <p:spPr bwMode="auto">
          <a:xfrm>
            <a:off x="4499992" y="1484784"/>
            <a:ext cx="3456384" cy="2592288"/>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4499992" y="4365104"/>
            <a:ext cx="3468386"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0"/>
            <a:ext cx="9108504" cy="1714488"/>
          </a:xfrm>
        </p:spPr>
        <p:txBody>
          <a:bodyPr>
            <a:normAutofit fontScale="90000"/>
          </a:bodyPr>
          <a:lstStyle/>
          <a:p>
            <a:r>
              <a:rPr lang="fr-FR" sz="2400" dirty="0" smtClean="0">
                <a:effectLst>
                  <a:outerShdw blurRad="38100" dist="38100" dir="2700000" algn="tl">
                    <a:srgbClr val="000000">
                      <a:alpha val="43137"/>
                    </a:srgbClr>
                  </a:outerShdw>
                </a:effectLst>
              </a:rPr>
              <a:t>E</a:t>
            </a:r>
            <a:r>
              <a:rPr lang="el-GR" sz="2000" dirty="0" smtClean="0">
                <a:effectLst>
                  <a:outerShdw blurRad="38100" dist="38100" dir="2700000" algn="tl">
                    <a:srgbClr val="000000">
                      <a:alpha val="43137"/>
                    </a:srgbClr>
                  </a:outerShdw>
                </a:effectLst>
              </a:rPr>
              <a:t>πιφάνεια διατομής </a:t>
            </a:r>
            <a:r>
              <a:rPr lang="el-GR" sz="2000" b="1" dirty="0" smtClean="0">
                <a:effectLst>
                  <a:outerShdw blurRad="38100" dist="38100" dir="2700000" algn="tl">
                    <a:srgbClr val="000000">
                      <a:alpha val="43137"/>
                    </a:srgbClr>
                  </a:outerShdw>
                </a:effectLst>
              </a:rPr>
              <a:t>φυσιολογικού</a:t>
            </a:r>
            <a:r>
              <a:rPr lang="el-GR" sz="2000" dirty="0" smtClean="0">
                <a:effectLst>
                  <a:outerShdw blurRad="38100" dist="38100" dir="2700000" algn="tl">
                    <a:srgbClr val="000000">
                      <a:alpha val="43137"/>
                    </a:srgbClr>
                  </a:outerShdw>
                </a:effectLst>
              </a:rPr>
              <a:t> ήπατος</a:t>
            </a:r>
            <a:br>
              <a:rPr lang="el-GR" sz="2000" dirty="0" smtClean="0">
                <a:effectLst>
                  <a:outerShdw blurRad="38100" dist="38100" dir="2700000" algn="tl">
                    <a:srgbClr val="000000">
                      <a:alpha val="43137"/>
                    </a:srgbClr>
                  </a:outerShdw>
                </a:effectLst>
              </a:rPr>
            </a:br>
            <a:r>
              <a:rPr lang="el-GR" sz="2000" dirty="0" smtClean="0"/>
              <a:t/>
            </a:r>
            <a:br>
              <a:rPr lang="el-GR" sz="2000" dirty="0" smtClean="0"/>
            </a:br>
            <a:r>
              <a:rPr lang="el-GR" sz="1800" dirty="0" err="1" smtClean="0"/>
              <a:t>Καφεόχρωμη</a:t>
            </a:r>
            <a:r>
              <a:rPr lang="el-GR" sz="1800" dirty="0" smtClean="0"/>
              <a:t> και η επιφάνεια διατομής. Κοντά στην πύλη του ήπατος παρατηρήστε την πυλαία φλέβα, η οποία φέρνει αίμα στο ήπαρ μαζί με την συμπορευόμενη ηπατική αρτηρία και τα χοληφόρα. Κάτω δεξιά διακρίνουμε κλάδο της ηπατικής φλέβας ο οποίος μεταφέρει αίμα από το ήπαρ </a:t>
            </a:r>
            <a:br>
              <a:rPr lang="el-GR" sz="1800" dirty="0" smtClean="0"/>
            </a:br>
            <a:r>
              <a:rPr lang="el-GR" sz="1800" dirty="0" smtClean="0"/>
              <a:t>προς την κάτω κοίλη φλέβα.</a:t>
            </a:r>
            <a:endParaRPr lang="el-GR" sz="1800" dirty="0"/>
          </a:p>
        </p:txBody>
      </p:sp>
      <p:pic>
        <p:nvPicPr>
          <p:cNvPr id="1026" name="Picture 2" descr="http://library.med.utah.edu/WebPath/jpeg4/LIVER083.jpg"/>
          <p:cNvPicPr>
            <a:picLocks noChangeAspect="1" noChangeArrowheads="1"/>
          </p:cNvPicPr>
          <p:nvPr/>
        </p:nvPicPr>
        <p:blipFill>
          <a:blip r:embed="rId2" cstate="print"/>
          <a:srcRect/>
          <a:stretch>
            <a:fillRect/>
          </a:stretch>
        </p:blipFill>
        <p:spPr bwMode="auto">
          <a:xfrm>
            <a:off x="1008977" y="1714488"/>
            <a:ext cx="7126047" cy="4680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99392"/>
            <a:ext cx="9144000" cy="1656184"/>
          </a:xfrm>
        </p:spPr>
        <p:txBody>
          <a:bodyPr>
            <a:normAutofit/>
          </a:bodyPr>
          <a:lstStyle/>
          <a:p>
            <a:r>
              <a:rPr lang="el-GR" sz="2400" b="1" dirty="0" smtClean="0"/>
              <a:t>Οξεία </a:t>
            </a:r>
            <a:r>
              <a:rPr lang="el-GR" sz="2400" b="1" u="sng" dirty="0" smtClean="0">
                <a:effectLst>
                  <a:outerShdw blurRad="38100" dist="38100" dir="2700000" algn="tl">
                    <a:srgbClr val="000000">
                      <a:alpha val="43137"/>
                    </a:srgbClr>
                  </a:outerShdw>
                </a:effectLst>
              </a:rPr>
              <a:t>κεραυνοβόλος</a:t>
            </a:r>
            <a:r>
              <a:rPr lang="el-GR" sz="2400" b="1" dirty="0" smtClean="0"/>
              <a:t> ηπατίτιδα</a:t>
            </a:r>
            <a:br>
              <a:rPr lang="el-GR" sz="2400" b="1" dirty="0" smtClean="0"/>
            </a:br>
            <a:r>
              <a:rPr lang="el-GR" sz="1800" dirty="0" smtClean="0"/>
              <a:t>Στις επιφάνειες διατομής του ήπατος, οι ασαφείς, ωχροκίτρινης  χροιάς περιοχές (αρ.) και οι περιοχές αιμορραγίας , οι ανώμαλες αυλακώσεις και η κοκκίωση (</a:t>
            </a:r>
            <a:r>
              <a:rPr lang="el-GR" sz="1800" dirty="0" err="1" smtClean="0"/>
              <a:t>δεξ</a:t>
            </a:r>
            <a:r>
              <a:rPr lang="el-GR" sz="1800" dirty="0" smtClean="0"/>
              <a:t>.) αντιστοιχούν σε </a:t>
            </a:r>
            <a:r>
              <a:rPr lang="el-GR" sz="1800" b="1" dirty="0" smtClean="0">
                <a:effectLst>
                  <a:outerShdw blurRad="38100" dist="38100" dir="2700000" algn="tl">
                    <a:srgbClr val="000000">
                      <a:alpha val="43137"/>
                    </a:srgbClr>
                  </a:outerShdw>
                </a:effectLst>
              </a:rPr>
              <a:t>κατεστραμμένα ηπατικά λόβια  </a:t>
            </a:r>
            <a:r>
              <a:rPr lang="el-GR" sz="1800" dirty="0" smtClean="0"/>
              <a:t>λόγω  ιογενούς, εν προκειμένω, ηπατίτιδας (</a:t>
            </a:r>
            <a:r>
              <a:rPr lang="el-GR" sz="1800" i="1" dirty="0" smtClean="0"/>
              <a:t>σπάνια</a:t>
            </a:r>
            <a:r>
              <a:rPr lang="el-GR" sz="1800" dirty="0" smtClean="0"/>
              <a:t> επιπλοκή). </a:t>
            </a:r>
            <a:r>
              <a:rPr lang="el-GR" sz="1800" b="1" dirty="0" smtClean="0"/>
              <a:t/>
            </a:r>
            <a:br>
              <a:rPr lang="el-GR" sz="1800" b="1" dirty="0" smtClean="0"/>
            </a:br>
            <a:endParaRPr lang="el-GR" sz="1800" b="1" dirty="0"/>
          </a:p>
        </p:txBody>
      </p:sp>
      <p:pic>
        <p:nvPicPr>
          <p:cNvPr id="15362" name="Picture 2"/>
          <p:cNvPicPr>
            <a:picLocks noChangeAspect="1" noChangeArrowheads="1"/>
          </p:cNvPicPr>
          <p:nvPr/>
        </p:nvPicPr>
        <p:blipFill>
          <a:blip r:embed="rId2" cstate="print"/>
          <a:srcRect/>
          <a:stretch>
            <a:fillRect/>
          </a:stretch>
        </p:blipFill>
        <p:spPr bwMode="auto">
          <a:xfrm rot="16200000">
            <a:off x="-428181" y="2187149"/>
            <a:ext cx="5638584" cy="3703118"/>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rot="16200000">
            <a:off x="3960417" y="2162424"/>
            <a:ext cx="5661248" cy="3718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908104" y="0"/>
            <a:ext cx="4235896" cy="7101408"/>
          </a:xfrm>
        </p:spPr>
        <p:txBody>
          <a:bodyPr>
            <a:normAutofit fontScale="90000"/>
          </a:bodyPr>
          <a:lstStyle/>
          <a:p>
            <a:r>
              <a:rPr lang="el-GR" sz="2800" b="1" dirty="0" err="1" smtClean="0"/>
              <a:t>Μεγαλο</a:t>
            </a:r>
            <a:r>
              <a:rPr lang="el-GR" sz="2800" b="1" dirty="0" smtClean="0"/>
              <a:t>-οζώδης κίρρωση</a:t>
            </a:r>
            <a:br>
              <a:rPr lang="el-GR" sz="2800" b="1" dirty="0" smtClean="0"/>
            </a:br>
            <a:r>
              <a:rPr lang="el-GR" sz="2000" dirty="0" smtClean="0"/>
              <a:t>Η ηπατική βλάβη μετά από την καταστροφή των </a:t>
            </a:r>
            <a:r>
              <a:rPr lang="el-GR" sz="2000" dirty="0" err="1" smtClean="0"/>
              <a:t>ηπατοκυττάρων</a:t>
            </a:r>
            <a:r>
              <a:rPr lang="el-GR" sz="2000" dirty="0" smtClean="0"/>
              <a:t> εξελίσσεται σε </a:t>
            </a:r>
            <a:r>
              <a:rPr lang="el-GR" sz="2000" dirty="0" err="1" smtClean="0"/>
              <a:t>ηπατοκυτταρική</a:t>
            </a:r>
            <a:r>
              <a:rPr lang="el-GR" sz="2000" dirty="0" smtClean="0"/>
              <a:t> αναγέννηση και </a:t>
            </a:r>
            <a:r>
              <a:rPr lang="el-GR" sz="2000" dirty="0" err="1" smtClean="0"/>
              <a:t>ίνωση</a:t>
            </a:r>
            <a:r>
              <a:rPr lang="el-GR" sz="2000" dirty="0" smtClean="0"/>
              <a:t>. Το ήπαρ γίνεται </a:t>
            </a:r>
            <a:r>
              <a:rPr lang="el-GR" sz="2000" b="1" dirty="0" smtClean="0"/>
              <a:t>διάχυτα</a:t>
            </a:r>
            <a:r>
              <a:rPr lang="el-GR" sz="2000" dirty="0" smtClean="0"/>
              <a:t> οζώδες και σκληρής σύστασης. Το καθένα από τα εδώ εικονιζόμενα οζίδια </a:t>
            </a:r>
            <a:r>
              <a:rPr lang="el-GR" sz="2000" b="1" dirty="0" smtClean="0"/>
              <a:t> </a:t>
            </a:r>
            <a:r>
              <a:rPr lang="el-GR" sz="2000" dirty="0" smtClean="0"/>
              <a:t>υπερβαίνει σε διάμετρο τα 3 χιλ., οπότε, μακροσκοπικώς, ομιλούμε περί </a:t>
            </a:r>
            <a:r>
              <a:rPr lang="el-GR" sz="2000" dirty="0" err="1" smtClean="0"/>
              <a:t>μεγαλο</a:t>
            </a:r>
            <a:r>
              <a:rPr lang="el-GR" sz="2000" dirty="0" smtClean="0"/>
              <a:t>-οζώδους κιρρώσεως.</a:t>
            </a:r>
            <a:br>
              <a:rPr lang="el-GR" sz="2000" dirty="0" smtClean="0"/>
            </a:br>
            <a:r>
              <a:rPr lang="el-GR" sz="2000" dirty="0" smtClean="0"/>
              <a:t>Συνηθέστερο αίτιο </a:t>
            </a:r>
            <a:r>
              <a:rPr lang="el-GR" sz="2000" dirty="0" err="1" smtClean="0"/>
              <a:t>μεγαλο</a:t>
            </a:r>
            <a:r>
              <a:rPr lang="el-GR" sz="2000" dirty="0" smtClean="0"/>
              <a:t>-οζώδους κίρρωσης συνιστά η εξέλιξη ιογενούς ηπατίτιδας ( Β ή </a:t>
            </a:r>
            <a:r>
              <a:rPr lang="en-US" sz="2000" dirty="0" smtClean="0"/>
              <a:t>C ). H </a:t>
            </a:r>
            <a:r>
              <a:rPr lang="el-GR" sz="2000" dirty="0" smtClean="0"/>
              <a:t>ανεπάρκεια της α1-αντιθρυψίνης επίσης σχετίζεται με </a:t>
            </a:r>
            <a:r>
              <a:rPr lang="el-GR" sz="2000" dirty="0" err="1" smtClean="0"/>
              <a:t>μεγαλο</a:t>
            </a:r>
            <a:r>
              <a:rPr lang="el-GR" sz="2000" dirty="0" smtClean="0"/>
              <a:t>-οζώδη κίρρωση.</a:t>
            </a:r>
            <a:br>
              <a:rPr lang="el-GR" sz="2000" dirty="0" smtClean="0"/>
            </a:br>
            <a:r>
              <a:rPr lang="el-GR" sz="2000" dirty="0" smtClean="0"/>
              <a:t>Όπως σε κάθε κίρρωση, η προκαλούμενη διαταραχή της φυσιολογικής αρχιτεκτονικής των ηπατικών λοβίων οδηγεί σε παρεμπόδιση της πυλαίας κυκλοφορίας με αποτέλεσμα </a:t>
            </a:r>
            <a:r>
              <a:rPr lang="el-GR" sz="2000" b="1" dirty="0" smtClean="0"/>
              <a:t>πυλαία υπέρταση</a:t>
            </a:r>
            <a:r>
              <a:rPr lang="el-GR" sz="2000" dirty="0" smtClean="0"/>
              <a:t>, μια από τις σοβαρότερες συνέπειες της κίρρωσης, σχετιζόμενη με ανάπτυξη </a:t>
            </a:r>
            <a:r>
              <a:rPr lang="el-GR" sz="2000" dirty="0" err="1" smtClean="0">
                <a:effectLst>
                  <a:outerShdw blurRad="38100" dist="38100" dir="2700000" algn="tl">
                    <a:srgbClr val="000000">
                      <a:alpha val="43137"/>
                    </a:srgbClr>
                  </a:outerShdw>
                </a:effectLst>
              </a:rPr>
              <a:t>ασκίτη</a:t>
            </a:r>
            <a:r>
              <a:rPr lang="el-GR" sz="2000" dirty="0" smtClean="0">
                <a:effectLst>
                  <a:outerShdw blurRad="38100" dist="38100" dir="2700000" algn="tl">
                    <a:srgbClr val="000000">
                      <a:alpha val="43137"/>
                    </a:srgbClr>
                  </a:outerShdw>
                </a:effectLst>
              </a:rPr>
              <a:t>, σπληνομεγαλίας </a:t>
            </a:r>
            <a:r>
              <a:rPr lang="el-GR" sz="2000" dirty="0" smtClean="0"/>
              <a:t>και </a:t>
            </a:r>
            <a:r>
              <a:rPr lang="el-GR" sz="2000" dirty="0" smtClean="0">
                <a:effectLst>
                  <a:outerShdw blurRad="38100" dist="38100" dir="2700000" algn="tl">
                    <a:srgbClr val="000000">
                      <a:alpha val="43137"/>
                    </a:srgbClr>
                  </a:outerShdw>
                </a:effectLst>
              </a:rPr>
              <a:t>κιρσών του οισοφάγου</a:t>
            </a:r>
            <a:r>
              <a:rPr lang="el-GR" sz="2000" dirty="0" smtClean="0"/>
              <a:t>.</a:t>
            </a:r>
            <a:r>
              <a:rPr lang="el-GR" sz="2000" b="1" dirty="0" smtClean="0"/>
              <a:t/>
            </a:r>
            <a:br>
              <a:rPr lang="el-GR" sz="2000" b="1" dirty="0" smtClean="0"/>
            </a:br>
            <a:endParaRPr lang="el-GR" sz="2000" b="1" dirty="0"/>
          </a:p>
        </p:txBody>
      </p:sp>
      <p:pic>
        <p:nvPicPr>
          <p:cNvPr id="4098" name="Picture 2"/>
          <p:cNvPicPr>
            <a:picLocks noChangeAspect="1" noChangeArrowheads="1"/>
          </p:cNvPicPr>
          <p:nvPr/>
        </p:nvPicPr>
        <p:blipFill>
          <a:blip r:embed="rId2" cstate="print"/>
          <a:srcRect/>
          <a:stretch>
            <a:fillRect/>
          </a:stretch>
        </p:blipFill>
        <p:spPr bwMode="auto">
          <a:xfrm>
            <a:off x="107504" y="188640"/>
            <a:ext cx="4800600" cy="31527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17128" y="3429000"/>
            <a:ext cx="4800600"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628800"/>
          </a:xfrm>
        </p:spPr>
        <p:txBody>
          <a:bodyPr>
            <a:normAutofit fontScale="90000"/>
          </a:bodyPr>
          <a:lstStyle/>
          <a:p>
            <a:r>
              <a:rPr lang="el-GR" sz="2800" b="1" dirty="0" smtClean="0"/>
              <a:t>Λιπώδης μεταμόρφωση</a:t>
            </a:r>
            <a:br>
              <a:rPr lang="el-GR" sz="2800" b="1" dirty="0" smtClean="0"/>
            </a:br>
            <a:r>
              <a:rPr lang="el-GR" sz="1800" dirty="0">
                <a:solidFill>
                  <a:prstClr val="white"/>
                </a:solidFill>
              </a:rPr>
              <a:t>Ήπαρ ελαφρώς </a:t>
            </a:r>
            <a:r>
              <a:rPr lang="el-GR" sz="1800" dirty="0" smtClean="0">
                <a:solidFill>
                  <a:prstClr val="white"/>
                </a:solidFill>
              </a:rPr>
              <a:t>διογκωμένο, </a:t>
            </a:r>
            <a:r>
              <a:rPr lang="el-GR" sz="1800" dirty="0">
                <a:solidFill>
                  <a:prstClr val="white"/>
                </a:solidFill>
              </a:rPr>
              <a:t>με ωχροκίτρινη χροιά τόσο της κάψας όσο και της επιφάνειας διατομής του</a:t>
            </a:r>
            <a:r>
              <a:rPr lang="el-GR" sz="1800" dirty="0" smtClean="0">
                <a:solidFill>
                  <a:prstClr val="white"/>
                </a:solidFill>
              </a:rPr>
              <a:t>. Αυτή η ομοιόμορφη μακροσκοπική αλλοίωση είναι συμβατή με λιπώδη μεταμόρφωση του ήπατος. </a:t>
            </a:r>
            <a:br>
              <a:rPr lang="el-GR" sz="1800" dirty="0" smtClean="0">
                <a:solidFill>
                  <a:prstClr val="white"/>
                </a:solidFill>
              </a:rPr>
            </a:br>
            <a:r>
              <a:rPr lang="el-GR" sz="1800" dirty="0" smtClean="0">
                <a:solidFill>
                  <a:prstClr val="white"/>
                </a:solidFill>
              </a:rPr>
              <a:t>Επί </a:t>
            </a:r>
            <a:r>
              <a:rPr lang="el-GR" sz="1800" i="1" dirty="0" smtClean="0">
                <a:solidFill>
                  <a:prstClr val="white"/>
                </a:solidFill>
              </a:rPr>
              <a:t>ακόμα μεγαλύτερης </a:t>
            </a:r>
            <a:r>
              <a:rPr lang="el-GR" sz="1800" dirty="0" smtClean="0">
                <a:solidFill>
                  <a:prstClr val="white"/>
                </a:solidFill>
              </a:rPr>
              <a:t>διόγκωσης και λιπώδους μεταμόρφωσης , πιθανολογείται «</a:t>
            </a:r>
            <a:r>
              <a:rPr lang="el-GR" sz="1800" i="1" dirty="0" smtClean="0">
                <a:solidFill>
                  <a:prstClr val="white"/>
                </a:solidFill>
              </a:rPr>
              <a:t>διατροφική</a:t>
            </a:r>
            <a:r>
              <a:rPr lang="el-GR" sz="1800" dirty="0" smtClean="0">
                <a:solidFill>
                  <a:prstClr val="white"/>
                </a:solidFill>
              </a:rPr>
              <a:t>» </a:t>
            </a:r>
            <a:r>
              <a:rPr lang="el-GR" sz="1800" dirty="0" err="1" smtClean="0">
                <a:solidFill>
                  <a:prstClr val="white"/>
                </a:solidFill>
              </a:rPr>
              <a:t>αιτιοπαθογένεση</a:t>
            </a:r>
            <a:r>
              <a:rPr lang="el-GR" sz="1800" dirty="0" smtClean="0">
                <a:solidFill>
                  <a:prstClr val="white"/>
                </a:solidFill>
              </a:rPr>
              <a:t> είτε λόγω </a:t>
            </a:r>
            <a:r>
              <a:rPr lang="el-GR" sz="1800" i="1" dirty="0" smtClean="0">
                <a:solidFill>
                  <a:prstClr val="white"/>
                </a:solidFill>
              </a:rPr>
              <a:t>πτωχής πρόσληψης πρωτεϊνών στο πλαίσιο υποσιτισμού </a:t>
            </a:r>
            <a:r>
              <a:rPr lang="el-GR" sz="1800" dirty="0" smtClean="0">
                <a:solidFill>
                  <a:prstClr val="white"/>
                </a:solidFill>
              </a:rPr>
              <a:t>είτε λόγω </a:t>
            </a:r>
            <a:r>
              <a:rPr lang="el-GR" sz="1800" i="1" dirty="0" smtClean="0">
                <a:solidFill>
                  <a:prstClr val="white"/>
                </a:solidFill>
              </a:rPr>
              <a:t>διαταραχής του μεταβολισμού των λιπαρών οξέων </a:t>
            </a:r>
            <a:r>
              <a:rPr lang="el-GR" sz="1800" dirty="0" smtClean="0">
                <a:solidFill>
                  <a:prstClr val="white"/>
                </a:solidFill>
              </a:rPr>
              <a:t>είτε λόγω </a:t>
            </a:r>
            <a:r>
              <a:rPr lang="el-GR" sz="1800" i="1" dirty="0" smtClean="0">
                <a:solidFill>
                  <a:prstClr val="white"/>
                </a:solidFill>
              </a:rPr>
              <a:t>διαταραγμένης λειτουργίας των </a:t>
            </a:r>
            <a:r>
              <a:rPr lang="el-GR" sz="1800" i="1" dirty="0" err="1" smtClean="0">
                <a:solidFill>
                  <a:prstClr val="white"/>
                </a:solidFill>
              </a:rPr>
              <a:t>ηπατοκυττάρων</a:t>
            </a:r>
            <a:r>
              <a:rPr lang="el-GR" sz="1800" dirty="0" smtClean="0">
                <a:solidFill>
                  <a:prstClr val="white"/>
                </a:solidFill>
              </a:rPr>
              <a:t>.</a:t>
            </a:r>
            <a:endParaRPr lang="el-GR" sz="1800" dirty="0"/>
          </a:p>
        </p:txBody>
      </p:sp>
      <p:pic>
        <p:nvPicPr>
          <p:cNvPr id="3074" name="Picture 2"/>
          <p:cNvPicPr>
            <a:picLocks noChangeAspect="1" noChangeArrowheads="1"/>
          </p:cNvPicPr>
          <p:nvPr/>
        </p:nvPicPr>
        <p:blipFill>
          <a:blip r:embed="rId2" cstate="print"/>
          <a:srcRect/>
          <a:stretch>
            <a:fillRect/>
          </a:stretch>
        </p:blipFill>
        <p:spPr bwMode="auto">
          <a:xfrm>
            <a:off x="611560" y="1628800"/>
            <a:ext cx="7675052"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4048" y="836712"/>
            <a:ext cx="4139952" cy="6021288"/>
          </a:xfrm>
        </p:spPr>
        <p:txBody>
          <a:bodyPr>
            <a:noAutofit/>
          </a:bodyPr>
          <a:lstStyle/>
          <a:p>
            <a:r>
              <a:rPr lang="el-GR" sz="2400" b="1" dirty="0" err="1" smtClean="0"/>
              <a:t>Μικρο</a:t>
            </a:r>
            <a:r>
              <a:rPr lang="el-GR" sz="2400" b="1" dirty="0" smtClean="0"/>
              <a:t>-οζώδης κίρρωση</a:t>
            </a:r>
            <a:br>
              <a:rPr lang="el-GR" sz="2400" b="1" dirty="0" smtClean="0"/>
            </a:br>
            <a:r>
              <a:rPr lang="el-GR" sz="2400" b="1" dirty="0" smtClean="0"/>
              <a:t/>
            </a:r>
            <a:br>
              <a:rPr lang="el-GR" sz="2400" b="1" dirty="0" smtClean="0"/>
            </a:br>
            <a:r>
              <a:rPr lang="el-GR" sz="1400" dirty="0" smtClean="0"/>
              <a:t>Στη </a:t>
            </a:r>
            <a:r>
              <a:rPr lang="el-GR" sz="1400" dirty="0" err="1" smtClean="0"/>
              <a:t>μικρο</a:t>
            </a:r>
            <a:r>
              <a:rPr lang="el-GR" sz="1400" dirty="0" smtClean="0"/>
              <a:t>-οζώδη κίρρωση, τα αναγεννητικά </a:t>
            </a:r>
            <a:r>
              <a:rPr lang="el-GR" sz="1400" dirty="0" err="1" smtClean="0"/>
              <a:t>οζία</a:t>
            </a:r>
            <a:r>
              <a:rPr lang="el-GR" sz="1400" dirty="0" smtClean="0"/>
              <a:t> είναι μικρότατου μεγέθους ( &lt; 3 χιλ. ).</a:t>
            </a:r>
            <a:br>
              <a:rPr lang="el-GR" sz="1400" dirty="0" smtClean="0"/>
            </a:br>
            <a:r>
              <a:rPr lang="el-GR" sz="1400" dirty="0" smtClean="0"/>
              <a:t> Το συνηθέστερο αίτιο </a:t>
            </a:r>
            <a:r>
              <a:rPr lang="el-GR" sz="1400" dirty="0" err="1" smtClean="0"/>
              <a:t>μικρο</a:t>
            </a:r>
            <a:r>
              <a:rPr lang="el-GR" sz="1400" dirty="0" smtClean="0"/>
              <a:t>-οζώδους κίρρωσης είναι ο </a:t>
            </a:r>
            <a:r>
              <a:rPr lang="el-GR" sz="1400" dirty="0" smtClean="0">
                <a:effectLst>
                  <a:outerShdw blurRad="38100" dist="38100" dir="2700000" algn="tl">
                    <a:srgbClr val="000000">
                      <a:alpha val="43137"/>
                    </a:srgbClr>
                  </a:outerShdw>
                </a:effectLst>
              </a:rPr>
              <a:t>χρόνιος αλκοολισμός</a:t>
            </a:r>
            <a:r>
              <a:rPr lang="el-GR" sz="1400" dirty="0" smtClean="0"/>
              <a:t>. Επί αλκοολικής νόσου του ήπατος, η διαδικασία εγκατάστασης της κίρρωσης στο ήπαρ διαρκεί πολλά  </a:t>
            </a:r>
            <a:r>
              <a:rPr lang="el-GR" sz="1400" dirty="0"/>
              <a:t>έτη</a:t>
            </a:r>
            <a:r>
              <a:rPr lang="el-GR" sz="1400" dirty="0" smtClean="0"/>
              <a:t>.</a:t>
            </a:r>
            <a:br>
              <a:rPr lang="el-GR" sz="1400" dirty="0" smtClean="0"/>
            </a:br>
            <a:r>
              <a:rPr lang="el-GR" sz="1400" dirty="0" smtClean="0"/>
              <a:t> </a:t>
            </a:r>
            <a:r>
              <a:rPr lang="el-GR" sz="1400" dirty="0"/>
              <a:t>Η  υποκίτρινη χροιά του  εικονιζόμενου ήπατος είναι συμβατή με </a:t>
            </a:r>
            <a:r>
              <a:rPr lang="el-GR" sz="1400" dirty="0" smtClean="0"/>
              <a:t>τη </a:t>
            </a:r>
            <a:r>
              <a:rPr lang="el-GR" sz="1400" dirty="0"/>
              <a:t>λιπώδη μεταμόρφωση αυτού, που προκαλεί ο χρόνιος αλκοολισμός.</a:t>
            </a:r>
            <a:br>
              <a:rPr lang="el-GR" sz="1400" dirty="0"/>
            </a:br>
            <a:r>
              <a:rPr lang="el-GR" sz="1400" dirty="0"/>
              <a:t> </a:t>
            </a:r>
            <a:r>
              <a:rPr lang="el-GR" sz="1400" dirty="0" err="1" smtClean="0"/>
              <a:t>Μικρο</a:t>
            </a:r>
            <a:r>
              <a:rPr lang="el-GR" sz="1400" dirty="0" smtClean="0"/>
              <a:t>-οζώδης κίρρωση παρατηρείται, </a:t>
            </a:r>
            <a:br>
              <a:rPr lang="el-GR" sz="1400" dirty="0" smtClean="0"/>
            </a:br>
            <a:r>
              <a:rPr lang="el-GR" sz="1400" dirty="0" smtClean="0"/>
              <a:t>επίσης, σε </a:t>
            </a:r>
            <a:r>
              <a:rPr lang="el-GR" sz="1400" dirty="0" err="1" smtClean="0">
                <a:effectLst>
                  <a:outerShdw blurRad="38100" dist="38100" dir="2700000" algn="tl">
                    <a:srgbClr val="000000">
                      <a:alpha val="43137"/>
                    </a:srgbClr>
                  </a:outerShdw>
                </a:effectLst>
              </a:rPr>
              <a:t>αιμοχρωμάτωση</a:t>
            </a:r>
            <a:r>
              <a:rPr lang="el-GR" sz="1400" dirty="0" smtClean="0"/>
              <a:t> και </a:t>
            </a:r>
            <a:br>
              <a:rPr lang="el-GR" sz="1400" dirty="0" smtClean="0"/>
            </a:br>
            <a:r>
              <a:rPr lang="el-GR" sz="1400" dirty="0" smtClean="0"/>
              <a:t>σε </a:t>
            </a:r>
            <a:r>
              <a:rPr lang="el-GR" sz="1400" dirty="0" smtClean="0">
                <a:effectLst>
                  <a:outerShdw blurRad="38100" dist="38100" dir="2700000" algn="tl">
                    <a:srgbClr val="000000">
                      <a:alpha val="43137"/>
                    </a:srgbClr>
                  </a:outerShdw>
                </a:effectLst>
              </a:rPr>
              <a:t>πρωτοπαθή χολική </a:t>
            </a:r>
            <a:r>
              <a:rPr lang="el-GR" sz="1400" dirty="0" err="1" smtClean="0">
                <a:effectLst>
                  <a:outerShdw blurRad="38100" dist="38100" dir="2700000" algn="tl">
                    <a:srgbClr val="000000">
                      <a:alpha val="43137"/>
                    </a:srgbClr>
                  </a:outerShdw>
                </a:effectLst>
              </a:rPr>
              <a:t>χολαγγειίτιδα</a:t>
            </a:r>
            <a:r>
              <a:rPr lang="el-GR" sz="1400" dirty="0" smtClean="0">
                <a:effectLst>
                  <a:outerShdw blurRad="38100" dist="38100" dir="2700000" algn="tl">
                    <a:srgbClr val="000000">
                      <a:alpha val="43137"/>
                    </a:srgbClr>
                  </a:outerShdw>
                </a:effectLst>
              </a:rPr>
              <a:t>/κίρρωση</a:t>
            </a:r>
            <a:r>
              <a:rPr lang="el-GR" sz="1400" dirty="0" smtClean="0"/>
              <a:t>.</a:t>
            </a:r>
            <a:br>
              <a:rPr lang="el-GR" sz="1400" dirty="0" smtClean="0"/>
            </a:br>
            <a:r>
              <a:rPr lang="el-GR" sz="1400" dirty="0" smtClean="0"/>
              <a:t>Στη </a:t>
            </a:r>
            <a:r>
              <a:rPr lang="el-GR" sz="1400" dirty="0" err="1" smtClean="0"/>
              <a:t>διαφοροδιάγνωση</a:t>
            </a:r>
            <a:r>
              <a:rPr lang="el-GR" sz="1400" dirty="0" smtClean="0"/>
              <a:t> εν γένει της κίρρωσης συμπεριλαμβάνεται η </a:t>
            </a:r>
            <a:r>
              <a:rPr lang="el-GR" sz="1400" i="1" dirty="0" smtClean="0"/>
              <a:t>οζώδης αναγεννητική υπερπλασία του ήπατος- διάχυτη οζώδης μετατροπή</a:t>
            </a:r>
            <a:r>
              <a:rPr lang="el-GR" sz="1400" dirty="0" smtClean="0"/>
              <a:t>, η οποία προσβάλλει και αυτή  όλο το ήπαρ,  προκαλεί δε και αυτή πυλαία υπέρταση· μερικές φορές δε, συνοδεύει ρευματοειδή αρθρίτιδα , συχνά εξελισσόμενη σε σύνδρομο </a:t>
            </a:r>
            <a:r>
              <a:rPr lang="en-US" sz="1400" dirty="0" err="1" smtClean="0"/>
              <a:t>Felty</a:t>
            </a:r>
            <a:r>
              <a:rPr lang="en-US" sz="1400" dirty="0" smtClean="0"/>
              <a:t> (</a:t>
            </a:r>
            <a:r>
              <a:rPr lang="el-GR" sz="1400" dirty="0" smtClean="0"/>
              <a:t>με σπληνομεγαλία και </a:t>
            </a:r>
            <a:r>
              <a:rPr lang="el-GR" sz="1400" dirty="0" err="1" smtClean="0"/>
              <a:t>ουδετεροπενία</a:t>
            </a:r>
            <a:r>
              <a:rPr lang="en-US" sz="1400" dirty="0" smtClean="0"/>
              <a:t>)</a:t>
            </a:r>
            <a:r>
              <a:rPr lang="el-GR" sz="1400" dirty="0" smtClean="0"/>
              <a:t>,</a:t>
            </a:r>
            <a:r>
              <a:rPr lang="en-US" sz="1400" dirty="0" smtClean="0"/>
              <a:t> </a:t>
            </a:r>
            <a:r>
              <a:rPr lang="el-GR" sz="1400" dirty="0" smtClean="0"/>
              <a:t> ή συνοδεύει νεοπλάσματα άλλων οργάνων . Χρησιμότατες οι σχετικές κλινικές πληροφορίες, ώστε να ευαισθητοποιηθεί ο </a:t>
            </a:r>
            <a:r>
              <a:rPr lang="el-GR" sz="1400" dirty="0" err="1" smtClean="0"/>
              <a:t>ιστοπαθολόγος</a:t>
            </a:r>
            <a:r>
              <a:rPr lang="el-GR" sz="1400" dirty="0" smtClean="0"/>
              <a:t> και να προσέξει ότι τα αναγεννητικά </a:t>
            </a:r>
            <a:r>
              <a:rPr lang="el-GR" sz="1400" dirty="0" err="1" smtClean="0"/>
              <a:t>οζία</a:t>
            </a:r>
            <a:r>
              <a:rPr lang="el-GR" sz="1400" dirty="0" smtClean="0"/>
              <a:t>, </a:t>
            </a:r>
            <a:r>
              <a:rPr lang="el-GR" sz="1400" i="1" dirty="0" smtClean="0"/>
              <a:t>στην οζώδη </a:t>
            </a:r>
            <a:r>
              <a:rPr lang="el-GR" sz="1400" i="1" dirty="0"/>
              <a:t>αναγεννητική υπερπλασία του ήπατος</a:t>
            </a:r>
            <a:r>
              <a:rPr lang="el-GR" sz="1400" dirty="0" smtClean="0"/>
              <a:t> </a:t>
            </a:r>
            <a:r>
              <a:rPr lang="el-GR" sz="1400" u="sng" dirty="0" smtClean="0"/>
              <a:t>δεν </a:t>
            </a:r>
            <a:r>
              <a:rPr lang="el-GR" sz="1400" dirty="0" smtClean="0"/>
              <a:t>περιβάλλονται από ινώδη </a:t>
            </a:r>
            <a:r>
              <a:rPr lang="el-GR" sz="1400" dirty="0" err="1" smtClean="0"/>
              <a:t>διαφραγμάτια</a:t>
            </a:r>
            <a:r>
              <a:rPr lang="el-GR" sz="1400" dirty="0" smtClean="0"/>
              <a:t> </a:t>
            </a:r>
            <a:br>
              <a:rPr lang="el-GR" sz="1400" dirty="0" smtClean="0"/>
            </a:br>
            <a:r>
              <a:rPr lang="el-GR" sz="1400" dirty="0" smtClean="0"/>
              <a:t>( </a:t>
            </a:r>
            <a:r>
              <a:rPr lang="el-GR" sz="1400" i="1" dirty="0" smtClean="0"/>
              <a:t>απουσία </a:t>
            </a:r>
            <a:r>
              <a:rPr lang="el-GR" sz="1400" i="1" dirty="0" err="1" smtClean="0"/>
              <a:t>περιοζιδιακής</a:t>
            </a:r>
            <a:r>
              <a:rPr lang="el-GR" sz="1400" i="1" dirty="0" smtClean="0"/>
              <a:t> </a:t>
            </a:r>
            <a:r>
              <a:rPr lang="el-GR" sz="1400" i="1" dirty="0" err="1" smtClean="0"/>
              <a:t>ίνωσης</a:t>
            </a:r>
            <a:r>
              <a:rPr lang="el-GR" sz="1400" i="1" dirty="0" smtClean="0"/>
              <a:t> </a:t>
            </a:r>
            <a:r>
              <a:rPr lang="el-GR" sz="1400" dirty="0" smtClean="0"/>
              <a:t>), κάτι που </a:t>
            </a:r>
            <a:r>
              <a:rPr lang="el-GR" sz="1400" i="1" dirty="0" smtClean="0"/>
              <a:t>ποτέ</a:t>
            </a:r>
            <a:r>
              <a:rPr lang="el-GR" sz="1400" dirty="0" smtClean="0"/>
              <a:t> δεν χαρακτηρίζει  τη (γνήσια) κίρρωση . </a:t>
            </a:r>
            <a:br>
              <a:rPr lang="el-GR" sz="1400" dirty="0" smtClean="0"/>
            </a:br>
            <a:r>
              <a:rPr lang="el-GR" sz="1400" b="1" dirty="0" smtClean="0"/>
              <a:t/>
            </a:r>
            <a:br>
              <a:rPr lang="el-GR" sz="1400" b="1" dirty="0" smtClean="0"/>
            </a:br>
            <a:r>
              <a:rPr lang="el-GR" sz="1400" b="1" dirty="0" smtClean="0"/>
              <a:t/>
            </a:r>
            <a:br>
              <a:rPr lang="el-GR" sz="1400" b="1" dirty="0" smtClean="0"/>
            </a:br>
            <a:endParaRPr lang="el-GR" sz="1400" b="1" dirty="0"/>
          </a:p>
        </p:txBody>
      </p:sp>
      <p:pic>
        <p:nvPicPr>
          <p:cNvPr id="3" name="Picture 2"/>
          <p:cNvPicPr>
            <a:picLocks noChangeAspect="1" noChangeArrowheads="1"/>
          </p:cNvPicPr>
          <p:nvPr/>
        </p:nvPicPr>
        <p:blipFill>
          <a:blip r:embed="rId2" cstate="print"/>
          <a:srcRect/>
          <a:stretch>
            <a:fillRect/>
          </a:stretch>
        </p:blipFill>
        <p:spPr bwMode="auto">
          <a:xfrm>
            <a:off x="-27249" y="62138"/>
            <a:ext cx="5076056" cy="333368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26438" y="3464933"/>
            <a:ext cx="5076056" cy="3323608"/>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rot="16200000">
            <a:off x="-973489" y="1184782"/>
            <a:ext cx="6866306" cy="45603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426170"/>
          </a:xfrm>
        </p:spPr>
        <p:txBody>
          <a:bodyPr>
            <a:normAutofit fontScale="90000"/>
          </a:bodyPr>
          <a:lstStyle/>
          <a:p>
            <a:r>
              <a:rPr lang="el-GR" b="1" dirty="0" smtClean="0"/>
              <a:t>Κεφαλή της μέδουσας</a:t>
            </a:r>
            <a:br>
              <a:rPr lang="el-GR" b="1" dirty="0" smtClean="0"/>
            </a:br>
            <a:r>
              <a:rPr lang="el-GR" sz="1800" dirty="0" smtClean="0"/>
              <a:t>Η</a:t>
            </a:r>
            <a:r>
              <a:rPr lang="el-GR" sz="1800" b="1" dirty="0" smtClean="0"/>
              <a:t> </a:t>
            </a:r>
            <a:r>
              <a:rPr lang="el-GR" sz="1800" dirty="0" smtClean="0"/>
              <a:t>κίρρωση</a:t>
            </a:r>
            <a:r>
              <a:rPr lang="el-GR" sz="1800" b="1" dirty="0" smtClean="0"/>
              <a:t> </a:t>
            </a:r>
            <a:r>
              <a:rPr lang="el-GR" sz="1800" dirty="0" smtClean="0"/>
              <a:t>διαταράσσει την κυκλοφορία του αίματος εντός του ήπατος, οδηγώντας σε πυλαία υπέρταση. Λόγω της αυξημένης πίεσης, το αίμα ωθείται σε παράπλευρες φλέβες, οι οποίες ενίοτε διατείνονται. Εδώ, στο δέρμα της κοιλιακής χώρας </a:t>
            </a:r>
            <a:r>
              <a:rPr lang="el-GR" sz="1800" dirty="0" err="1" smtClean="0"/>
              <a:t>κιρρωτικού</a:t>
            </a:r>
            <a:r>
              <a:rPr lang="el-GR" sz="1800" dirty="0" smtClean="0"/>
              <a:t> ασθενούς, οι </a:t>
            </a:r>
            <a:r>
              <a:rPr lang="el-GR" sz="1800" dirty="0" err="1" smtClean="0"/>
              <a:t>διατεταμένες</a:t>
            </a:r>
            <a:r>
              <a:rPr lang="el-GR" sz="1800" dirty="0" smtClean="0"/>
              <a:t> </a:t>
            </a:r>
            <a:r>
              <a:rPr lang="el-GR" sz="1800" dirty="0" err="1" smtClean="0"/>
              <a:t>παρα</a:t>
            </a:r>
            <a:r>
              <a:rPr lang="el-GR" sz="1800" dirty="0" smtClean="0"/>
              <a:t>-ομφάλιες φλέβες σχηματίζουν τη χαρακτηριστική </a:t>
            </a:r>
            <a:r>
              <a:rPr lang="el-GR" sz="1800" i="1" dirty="0" smtClean="0"/>
              <a:t>ορισμένων</a:t>
            </a:r>
            <a:r>
              <a:rPr lang="el-GR" sz="1800" dirty="0" smtClean="0"/>
              <a:t>  </a:t>
            </a:r>
            <a:r>
              <a:rPr lang="el-GR" sz="1800" dirty="0" err="1" smtClean="0"/>
              <a:t>κιρρωτικών</a:t>
            </a:r>
            <a:r>
              <a:rPr lang="el-GR" sz="1800" dirty="0" smtClean="0"/>
              <a:t> ασθενών  «κεφαλή της μέδουσας».  </a:t>
            </a:r>
            <a:r>
              <a:rPr lang="el-GR" sz="1800" b="1" dirty="0" smtClean="0"/>
              <a:t/>
            </a:r>
            <a:br>
              <a:rPr lang="el-GR" sz="1800" b="1" dirty="0" smtClean="0"/>
            </a:br>
            <a:r>
              <a:rPr lang="el-GR" sz="1800" b="1" dirty="0"/>
              <a:t/>
            </a:r>
            <a:br>
              <a:rPr lang="el-GR" sz="1800" b="1" dirty="0"/>
            </a:br>
            <a:endParaRPr lang="el-GR" sz="1800" b="1" dirty="0"/>
          </a:p>
        </p:txBody>
      </p:sp>
      <p:pic>
        <p:nvPicPr>
          <p:cNvPr id="6146" name="Picture 2"/>
          <p:cNvPicPr>
            <a:picLocks noChangeAspect="1" noChangeArrowheads="1"/>
          </p:cNvPicPr>
          <p:nvPr/>
        </p:nvPicPr>
        <p:blipFill>
          <a:blip r:embed="rId2" cstate="print"/>
          <a:srcRect/>
          <a:stretch>
            <a:fillRect/>
          </a:stretch>
        </p:blipFill>
        <p:spPr bwMode="auto">
          <a:xfrm>
            <a:off x="539552" y="1608703"/>
            <a:ext cx="7992888" cy="5249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556792"/>
          </a:xfrm>
        </p:spPr>
        <p:txBody>
          <a:bodyPr>
            <a:normAutofit fontScale="90000"/>
          </a:bodyPr>
          <a:lstStyle/>
          <a:p>
            <a:r>
              <a:rPr lang="el-GR" sz="2700" b="1" dirty="0" smtClean="0"/>
              <a:t>Ρήξη κιρσών οισοφάγου</a:t>
            </a:r>
            <a:r>
              <a:rPr lang="el-GR" b="1" dirty="0" smtClean="0"/>
              <a:t/>
            </a:r>
            <a:br>
              <a:rPr lang="el-GR" b="1" dirty="0" smtClean="0"/>
            </a:br>
            <a:r>
              <a:rPr lang="el-GR" sz="1200" dirty="0" smtClean="0"/>
              <a:t>Μια πολύ σοβαρότερη επιπλοκή της πυλαίας υπέρτασης συμβαίνει όταν διατείνονται οι </a:t>
            </a:r>
            <a:r>
              <a:rPr lang="el-GR" sz="1200" dirty="0" err="1" smtClean="0"/>
              <a:t>υποβλεννογόνιες</a:t>
            </a:r>
            <a:r>
              <a:rPr lang="el-GR" sz="1200" dirty="0" smtClean="0"/>
              <a:t> φλέβες του οισοφάγου, οπότε ομιλούμε περί κιρσών του οισοφάγου. Στο κατώτερο τριτημόριο του οισοφάγου γίνεται παράπλευρη κυκλοφορία μεταξύ της αριστερής γαστρικής φλέβας (του συστήματος της πυλαίας φλέβας) και των κάτω οισοφαγικών φλεβών (του συστήματος της άνω κοίλης, μέσω της </a:t>
            </a:r>
            <a:r>
              <a:rPr lang="el-GR" sz="1200" dirty="0" err="1" smtClean="0"/>
              <a:t>αζύγου</a:t>
            </a:r>
            <a:r>
              <a:rPr lang="el-GR" sz="1200" dirty="0" smtClean="0"/>
              <a:t> φλέβας). Οι οισοφαγικοί κιρσοί δημιουργούνται από τη μεγάλη εισροή αίματος στο πλέγμα των κάτω οισοφαγικών φλεβών με αποτέλεσμα τη διάταση του τοιχώματός τους. Εδώ, στο κατώτερο τριτημόριο του οισοφάγου, διακρίνετε γραμμοειδώς </a:t>
            </a:r>
            <a:r>
              <a:rPr lang="el-GR" sz="1200" dirty="0" err="1" smtClean="0"/>
              <a:t>διατεταμένες</a:t>
            </a:r>
            <a:r>
              <a:rPr lang="el-GR" sz="1200" dirty="0" smtClean="0"/>
              <a:t>, κυανές φλέβες, γύρω από μια των οποίων παρατηρείται αιμορραγία. Συχνά, όταν </a:t>
            </a:r>
            <a:r>
              <a:rPr lang="el-GR" sz="1200" dirty="0"/>
              <a:t> </a:t>
            </a:r>
            <a:r>
              <a:rPr lang="el-GR" sz="1200" dirty="0" smtClean="0"/>
              <a:t>σπάζουν οι οισοφαγικοί κιρσοί , προκαλείται μεγάλη αιμορραγία , η οποία αποβαίνει θανατηφόρος ακόμα και στο ήμισυ των περιπτώσεων.</a:t>
            </a:r>
            <a:r>
              <a:rPr lang="el-GR" sz="1200" b="1" dirty="0"/>
              <a:t/>
            </a:r>
            <a:br>
              <a:rPr lang="el-GR" sz="1200" b="1" dirty="0"/>
            </a:br>
            <a:endParaRPr lang="el-GR" sz="1200" b="1" dirty="0"/>
          </a:p>
        </p:txBody>
      </p:sp>
      <p:pic>
        <p:nvPicPr>
          <p:cNvPr id="7170" name="Picture 2"/>
          <p:cNvPicPr>
            <a:picLocks noChangeAspect="1" noChangeArrowheads="1"/>
          </p:cNvPicPr>
          <p:nvPr/>
        </p:nvPicPr>
        <p:blipFill>
          <a:blip r:embed="rId2" cstate="print"/>
          <a:srcRect/>
          <a:stretch>
            <a:fillRect/>
          </a:stretch>
        </p:blipFill>
        <p:spPr bwMode="auto">
          <a:xfrm>
            <a:off x="611560" y="1484784"/>
            <a:ext cx="7992888" cy="52492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70</Words>
  <Application>Microsoft Office PowerPoint</Application>
  <PresentationFormat>Προβολή στην οθόνη (4:3)</PresentationFormat>
  <Paragraphs>23</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ΜΑΚΡΟΣΚΟΠΙΚΕΣ   ΑΛΛΟΙΩΣΕΙΣ   ΗΠΑΤΟΣ</vt:lpstr>
      <vt:lpstr>Φυσιολογικό ήπαρ Διακρίνουμε αριστερά το εσωτερικό του θώρακα και της κοιλίας. Το ήπαρ αποτελεί το μεγαλύτερο παρεγχυματικό όργανο της κοιλιάς, βάρους περίπου από 1200-1600 γρ.,  ευρισκόμενο ακριβώς κάτω από το διάφραγμα. Ο δεξιός λοβός του ήπατος (στο αριστερό τμήμα των παρακάτω εικόνων) είναι μεγαλύτερος από τον αριστερό λοβό. Ο δρεπανοειδής σύνδεσμος συνιστά το αδρό διαχωριστικό όριο των δύο λοβών. Η εξωτερική επιφάνεια είναι λεία και ανοικτόχρωμης καφετί χροιάς.</vt:lpstr>
      <vt:lpstr>Eπιφάνεια διατομής φυσιολογικού ήπατος  Καφεόχρωμη και η επιφάνεια διατομής. Κοντά στην πύλη του ήπατος παρατηρήστε την πυλαία φλέβα, η οποία φέρνει αίμα στο ήπαρ μαζί με την συμπορευόμενη ηπατική αρτηρία και τα χοληφόρα. Κάτω δεξιά διακρίνουμε κλάδο της ηπατικής φλέβας ο οποίος μεταφέρει αίμα από το ήπαρ  προς την κάτω κοίλη φλέβα.</vt:lpstr>
      <vt:lpstr>Οξεία κεραυνοβόλος ηπατίτιδα Στις επιφάνειες διατομής του ήπατος, οι ασαφείς, ωχροκίτρινης  χροιάς περιοχές (αρ.) και οι περιοχές αιμορραγίας , οι ανώμαλες αυλακώσεις και η κοκκίωση (δεξ.) αντιστοιχούν σε κατεστραμμένα ηπατικά λόβια  λόγω  ιογενούς, εν προκειμένω, ηπατίτιδας (σπάνια επιπλοκή).  </vt:lpstr>
      <vt:lpstr>Μεγαλο-οζώδης κίρρωση Η ηπατική βλάβη μετά από την καταστροφή των ηπατοκυττάρων εξελίσσεται σε ηπατοκυτταρική αναγέννηση και ίνωση. Το ήπαρ γίνεται διάχυτα οζώδες και σκληρής σύστασης. Το καθένα από τα εδώ εικονιζόμενα οζίδια  υπερβαίνει σε διάμετρο τα 3 χιλ., οπότε, μακροσκοπικώς, ομιλούμε περί μεγαλο-οζώδους κιρρώσεως. Συνηθέστερο αίτιο μεγαλο-οζώδους κίρρωσης συνιστά η εξέλιξη ιογενούς ηπατίτιδας ( Β ή C ). H ανεπάρκεια της α1-αντιθρυψίνης επίσης σχετίζεται με μεγαλο-οζώδη κίρρωση. Όπως σε κάθε κίρρωση, η προκαλούμενη διαταραχή της φυσιολογικής αρχιτεκτονικής των ηπατικών λοβίων οδηγεί σε παρεμπόδιση της πυλαίας κυκλοφορίας με αποτέλεσμα πυλαία υπέρταση, μια από τις σοβαρότερες συνέπειες της κίρρωσης, σχετιζόμενη με ανάπτυξη ασκίτη, σπληνομεγαλίας και κιρσών του οισοφάγου. </vt:lpstr>
      <vt:lpstr>Λιπώδης μεταμόρφωση Ήπαρ ελαφρώς διογκωμένο, με ωχροκίτρινη χροιά τόσο της κάψας όσο και της επιφάνειας διατομής του. Αυτή η ομοιόμορφη μακροσκοπική αλλοίωση είναι συμβατή με λιπώδη μεταμόρφωση του ήπατος.  Επί ακόμα μεγαλύτερης διόγκωσης και λιπώδους μεταμόρφωσης , πιθανολογείται «διατροφική» αιτιοπαθογένεση είτε λόγω πτωχής πρόσληψης πρωτεϊνών στο πλαίσιο υποσιτισμού είτε λόγω διαταραχής του μεταβολισμού των λιπαρών οξέων είτε λόγω διαταραγμένης λειτουργίας των ηπατοκυττάρων.</vt:lpstr>
      <vt:lpstr>Μικρο-οζώδης κίρρωση  Στη μικρο-οζώδη κίρρωση, τα αναγεννητικά οζία είναι μικρότατου μεγέθους ( &lt; 3 χιλ. ).  Το συνηθέστερο αίτιο μικρο-οζώδους κίρρωσης είναι ο χρόνιος αλκοολισμός. Επί αλκοολικής νόσου του ήπατος, η διαδικασία εγκατάστασης της κίρρωσης στο ήπαρ διαρκεί πολλά  έτη.  Η  υποκίτρινη χροιά του  εικονιζόμενου ήπατος είναι συμβατή με τη λιπώδη μεταμόρφωση αυτού, που προκαλεί ο χρόνιος αλκοολισμός.  Μικρο-οζώδης κίρρωση παρατηρείται,  επίσης, σε αιμοχρωμάτωση και  σε πρωτοπαθή χολική χολαγγειίτιδα/κίρρωση. Στη διαφοροδιάγνωση εν γένει της κίρρωσης συμπεριλαμβάνεται η οζώδης αναγεννητική υπερπλασία του ήπατος- διάχυτη οζώδης μετατροπή, η οποία προσβάλλει και αυτή  όλο το ήπαρ,  προκαλεί δε και αυτή πυλαία υπέρταση· μερικές φορές δε, συνοδεύει ρευματοειδή αρθρίτιδα , συχνά εξελισσόμενη σε σύνδρομο Felty (με σπληνομεγαλία και ουδετεροπενία),  ή συνοδεύει νεοπλάσματα άλλων οργάνων . Χρησιμότατες οι σχετικές κλινικές πληροφορίες, ώστε να ευαισθητοποιηθεί ο ιστοπαθολόγος και να προσέξει ότι τα αναγεννητικά οζία, στην οζώδη αναγεννητική υπερπλασία του ήπατος δεν περιβάλλονται από ινώδη διαφραγμάτια  ( απουσία περιοζιδιακής ίνωσης ), κάτι που ποτέ δεν χαρακτηρίζει  τη (γνήσια) κίρρωση .    </vt:lpstr>
      <vt:lpstr>Κεφαλή της μέδουσας Η κίρρωση διαταράσσει την κυκλοφορία του αίματος εντός του ήπατος, οδηγώντας σε πυλαία υπέρταση. Λόγω της αυξημένης πίεσης, το αίμα ωθείται σε παράπλευρες φλέβες, οι οποίες ενίοτε διατείνονται. Εδώ, στο δέρμα της κοιλιακής χώρας κιρρωτικού ασθενούς, οι διατεταμένες παρα-ομφάλιες φλέβες σχηματίζουν τη χαρακτηριστική ορισμένων  κιρρωτικών ασθενών  «κεφαλή της μέδουσας».    </vt:lpstr>
      <vt:lpstr>Ρήξη κιρσών οισοφάγου Μια πολύ σοβαρότερη επιπλοκή της πυλαίας υπέρτασης συμβαίνει όταν διατείνονται οι υποβλεννογόνιες φλέβες του οισοφάγου, οπότε ομιλούμε περί κιρσών του οισοφάγου. Στο κατώτερο τριτημόριο του οισοφάγου γίνεται παράπλευρη κυκλοφορία μεταξύ της αριστερής γαστρικής φλέβας (του συστήματος της πυλαίας φλέβας) και των κάτω οισοφαγικών φλεβών (του συστήματος της άνω κοίλης, μέσω της αζύγου φλέβας). Οι οισοφαγικοί κιρσοί δημιουργούνται από τη μεγάλη εισροή αίματος στο πλέγμα των κάτω οισοφαγικών φλεβών με αποτέλεσμα τη διάταση του τοιχώματός τους. Εδώ, στο κατώτερο τριτημόριο του οισοφάγου, διακρίνετε γραμμοειδώς διατεταμένες, κυανές φλέβες, γύρω από μια των οποίων παρατηρείται αιμορραγία. Συχνά, όταν  σπάζουν οι οισοφαγικοί κιρσοί , προκαλείται μεγάλη αιμορραγία , η οποία αποβαίνει θανατηφόρος ακόμα και στο ήμισυ των περιπτώσεων. </vt:lpstr>
      <vt:lpstr>Σπληνομεγαλία  ως επιπλοκή πυλαίας υπέρτασης Ένα από τα συχνότερα ευρήματα επί πυλαίας υπέρτασης είναι η σπληνομεγαλία, όπως εικονίζεται εδώ. Ο διογκούμενος σπλήνας ζυγίζει μεταξύ 500 και 1000 γρ., ενώ το φυσιολογικό βάρος του οργάνου δεν υπερβαίνει τα 300 γρ. Οι εικονιζόμενες ανώμαλες, ωχρής χροιάς πλάκες κολλαγόνου που προβάλλουν στην ιώδους χροιάς κάψα του σπλήνα συνιστούν την «υαλινώδη περισπληνίτιδα», η οποία συνοδεύει τόσο τη σπληνομεγαλία  ή / και πολλαπλά επεισόδια περιτονίτιδας , συνοδά της ηπατικής κίρρωσης, σε αρκετές περιπτώσεις. </vt:lpstr>
      <vt:lpstr>Αιμοχρωμάτωση  ήπατος, παγκρέατος και λεμφαδένων  Το σκούρο καφετί χρώμα του ήπατος όπως και του παγκρέατος (κεντρικά κάτω) και λεμφαδένων (κάτω δεξιά)  οφείλεται σε εκτεταμένες εναποθέσεις σιδήρου, σε μέσης ηλικίας ασθενή με κληρονομική (πρωτοπαθή) αιμοχρωμάτωση. Περίπου 1 στα 10 άτομα ευρωπαϊκής καταγωγής φέρει το υπολειπόμενο γονίδιο αυτής της νόσου, αλλά μόνο 3-5 άτομα στα 1000 προσβάλλονται.</vt:lpstr>
      <vt:lpstr>Ενδοηπατική λιθίαση Εδώ βλέπουμε ένα παράδειγμα ενδοηπατικής απόφραξης  από έναν μικρό χολόλιθο εντός ενδοηπατικού χοληφόρου. Αυτός ο μικρός λίθος θα μπορούσε να προκαλέσει μια εντετοπισμένη χολόσταση, χωρίς όμως αντίστοιχη αύξηση της χολερυθρίνης στον ορό, καθώς το μεγαλύτερο, μη αποφραχθέν τμήμα του ηπατικού παρεγχύματος παραμένει ικανό να απομακρύνει πλήρως τη χολερυθρίνη από την αιματική κυκλοφορία. Παρόλα αυτά, η αλκαλική φωσφατάση του ορού αυξάνει, ανεξαρτήτως του επιπέδου απόφραξης του χοληφόρου δένδρου.</vt:lpstr>
      <vt:lpstr>Αδένωμα ήπατος Καλά περιγεγραμμένη αλλοίωση.  Πρόκειται για συμπαγή αλλοίωση, οπότε διαφοροδιαγιγνώσκεται από το ηπατικό απόστημα και την ηπατική κύστη. Επίσης, ξεχωρίζει από την εστιακή οζώδη υπερπλασία γιατί η τελευταία φέρει κεντρικά μια αστεροειδή ουλή-περιοχή ίνωσης. Η επιφάνεια  διατομής του αδενώματος εμφανίζει την πρασινωπή χροιά της χολής, εύρημα που, όταν υπάρχει, υποδηλώνει την ηπατοκυτταρική προέλευση ενός όγκου (κανένα άλλο νεόπλασμα δεν  συγκεντρώνει τη χρωστική της χολής, εκτός ίσως από ένα καλά διαφοροποιημένο ηπατοκυτταρικό καρκίνωμα). Τα αδενώματα είναι σπάνια νεοπλάσματα· στις γυναίκες δε, η επίπτωσή τους σχετίζεται με τη χρήση αντισυλληπτικών δισκίων από του στόματος.</vt:lpstr>
      <vt:lpstr>       Ηπατοκυτταρικό καρκίνωμα (ΗΚΚ) με δορυφόρα οζία  Αναπτύσσεται συχνά σε έδαφος κίρρωσης. Παγκοσμίως, η ιογενής ηπατίτιδα είναι η συνηθέστερη αιτία αλλά και ο ρόλος του χρόνιου αλκοολισμού δεν είναι ευκαταφρόνητος ( π.χ. στις Η.Π.Α.). Το εν λόγω ΗΚΚ είναι ευμέγεθες και προσλαμβάνει εστιακώς πρασινωπή χροιά, καθώς περιέχει χολή. Παρακείμενα της κύριας νεοπλασματικής μάζας, διακρίνουμε μικρότερα δορυφόρα οζία τα οποία αντιπροσωπεύουν είτε ενδοηπατική διασπορά του όγκου είτε πολυεστιακή ανάπτυξή του. Η παρουσία νεοπλασμάτων, καθώς τοπικά αποφράσσει το χοληφόρο δένδρο και παρεμποδίζει την παροχέτευση της χολής, δυνητικώς προκαλεί αύξηση της αλκαλικής φωσφατάσης στον ορό. Επίσης η ανάπτυξη ΗΚΚ δυνητικώς συνοδεύεται από αύξηση της α εμβρυϊκής πρωτεϊνης στον ορό [ καρκινικός δείκτης για το ΗΚΚ (αλλά και για τον όγκο λεκιθικού ασκού των γονάδων) ].  Τα ΗΚΚ γρήγορα διαπερνούν το ήπαρ μέσω της κυκλοφορίας της πυλαίας φλέβας, συχνά διηθούν τοπικά το διάφραγμα και μεθίστανται στον πνεύμονα. Κύριες αιτίες θανάτου των αντίστοιχων καρκινοπαθών αποτελούν η ηπατική ανεπάρκεια και η αιμορραγία από τον ΓΕΣ.                        </vt:lpstr>
      <vt:lpstr>Χολαγγειοκαρκίνωμα ήπατος Το πρωτοπαθές καρκίνωμα στο ήπαρ που προέρχεται από το επιθήλιο των χοληφόρων, αντίθετα με το ΗΚΚ, χορηγεί τυπικά λεμφαδενικές μεταστάσεις ( όχι αιματογενείς ), δεν σχετίζεται με κίρρωση, δεν αυξάνει την α- εμβρυϊκή πρωτεϊνη και απαντά σε άτομα μεγαλύτερης ηλικίας, συγκριτικά με το ΗΚΚ. </vt:lpstr>
      <vt:lpstr>Μεταστάσεις στο ήπαρ Από  όλα τα νεοπλάσματα που αναπτύσσονται στο ήπαρ, τα μεταστατικά είναι τα συχνότερα , καθώς το ηπατικό παρέγχυμα θεωρείται ιδιαίτερα ευνοϊκό για τη μεταστατική ανάπτυξη νεοπλασματικών κυττάρων. Συνήθως, οι μεταστάσεις στο ήπαρ είναι πολλαπλές κι όχι μονήρεις. Ο ΓΕΣ και ιδίως το παχύ έντερο θεωρείται μία από τις συνηθέστερες πρωτοπαθείς εστίες μεταστατικών αδενοκαρκινωμάτων στο ήπαρ. Παρατηρήστε τις πολυάριθμες νεοπλασματικές αλλοιώσεις , διαφόρου μεγέθους, ορισμένες των οποίων με νέκρωση. Πρόκειται για μεταστατικές εστίες στο ήπαρ. Η απόφραξη τμήματος του χοληφόρου δένδρου από τέτοιες νεοπλασματικές εστίες προκαλεί, γενικά, αύξηση της  αλκαλικής φωσφατάσης ,αλλά , επειδή η απόφραξη δεν αφορά, συνήθως, ολόκληρο το χοληφόρο δένδρο, δεν σημειώνεται  υπερχολερυθριναιμία. Επίσης, και οι τρανσαμινάσες του ορού δεν είναι συνήθως σημαντικά αυξημένες. Η απουσία ορατών οζίων στην εξωτερική επιφάνεια του ήπατος δεν αποκλείει την πιθανότητα μεταστατικής διήθησης εντός του ηπατικού παρεγχύματος. Επιβάλλεται η μικροσκοπική ιστολογική επιβεβαίωση της μεταστατικής νόσου, παρά την τυχόν τυπική εικόνα στη λαπαροτομία, καθώς έτσι θα διαφοροδιαγνωσθούν καλοήθεις αλλοιώσεις, μακροσκοπικά μιμούμενες μεταστατικό καρκίνωμα ( ήτοι ινώδεις ουλές, επουλωθέντα κοκκιώματα, αδενώματα ή αμαρτώματα χοληφόρων &amp; η εστιακή οζώδης υπερπλασία, η τελευταία με τυπική αρτηριογραφική απεικόνιση και κεντρική αστεροειδή ουλή). Η μερική ηπατεκτομή στο πλαίσιο μεταστατικής νόσου έχει νόημα σε επιλεγμένους ασθενείς με μονήρη αιματογενή μεταστατική εστία, με κατά συνέχεια ιστού διήθηση από όγκο παρακείμενου οργάνου ( λ.χ. χοληδόχου κύστης, εξωηπατικών χοληφόρων) καθώς και σε ασθενείς με ηπατικές μεταστάσεις από νευροενδοκρινικό καρκίνωμα, οπότε η αφαίρεσή τους βελτιώνει δραματικά την κλινική συμπτωματολογία  του καρκινοειδούς συνδρόμου. </vt:lpstr>
      <vt:lpstr>Μοσχοκαρυοειδές ήπαρ Περίπτωση χρόνιας παθητικής συμφόρησης του οργάνου λόγω σοβαρής δεξιάς καρδιακής ανεπάρκειας. Βαθυέρυθρες περιοχές συμφόρησης και νέκρωσης,  αντιπροσωπεύουσες αθροίσεις ερυθρών αιμοσφαιρίων σε κεντρολόβιες φλέβες, πέριξ των οποίων, επί παρατεταμένης συμφόρησης, αναπτύσσεται  ίνωση. Τα περιπυλαία ηπατοκύτταρα διασώζονται. </vt:lpstr>
      <vt:lpstr>Θρόμβωση κλάδων ηπατικής φλέβας Θρομβωτική απόφραξη ορισμένων κλάδων της ηπατικής φλέβας με επακόλουθη συμφόρηση των ηπατικών κολποειδών στην πάσχουσα περιοχή, εξού η εντετοπισμένη βαθυχρωματική περιοχή με επί μέρους περιοχές κεντρολοβιακής συμφόρησης , στην  παρακάτω επιφάνεια διατομής. Αιτιοπαθογενετικά, το εν λόγω σύνδρομο (Budd-Chiari) συνδέεται με καταστάσεις υπερπηκτικότητας του αίματος ( λ.χ. αληθής πολυκυτταραιμία, λοχεία, χρήση αντισυλληπτικών από του στόματος, κακοήθεις νεοπλασίες , κληρονομικές διαταραχές πήξης, αντιφωσφολιπιδικό σύνδρομο, παροξυσμική νυκτερινή αιμοσφαιρινουρία).  </vt:lpstr>
      <vt:lpstr>Θρόμβωση πυλαίας φλέβας λόγω φλεγμονής στην πύλη του ήπατος ή πυλαιοφλεβίτιδας.  Επακόλουθη ανάπτυξη ασκίτη και άλλα σημεία πυλαίας υπέρτασης. </vt:lpstr>
      <vt:lpstr>Έμφρακτα ήπατος Δεξιά διακρίνουμε ορισμένα υποκαψικά, εντετοπισμένα ηπατικά έμφρακτα. Τα ηπατικά έμφρακτα είναι ασυνήθη, διότι το ήπαρ διαθέτει δύο οδούς αιμάτωσης , το πυλαίο φλεβικό σύστημα και το ηπατικό αρτηριακό σύστημα. Τα παρακάτω έμφρακτα έχουν ωχροκίτρινη χροιά και περιβάλλονται από ζώνη υπεραιμίας. Περί το ήμισυ των ηπατικών εμφράκτων είναι αποτέλεσμα αρτηρίτιδας (συστηματικής αγγειίτιδας) .</vt:lpstr>
      <vt:lpstr>Πολυκυστικό ήπαρ Πέραν των νεφρών όπου πιθανώς  συνδυάζεται με ανευρύσματα σε εγκεφαλικές αρτηρίες , η πολυκυστική νόσος προσβάλλει σπανίως το ήπαρ και ακόμη σπανιότερα το πάγκρεας. Συχνότερες είναι οι απλές (μη παρασιτικές) κύστεις στο ήπαρ , οι οποίες αποτελούν τυχαίο εύρημα και, κατά την ακτινογραφική τους απεικόνιση, χρήζουν διαφοροδιάγνωσης από νεοπλάσματα.</vt:lpstr>
      <vt:lpstr>Ατρησία εξωηπατικών χοληφόρων Πρόκειται για νεκροτομικό παρασκεύασμα ήπατος νεογνού 3 μηνών το οποίο κατέληξε λόγω ατρησίας εξωηπατικών χοληφόρων. Λόγω της σοβαρότατης χολόστασης , πολλαπλασιάστηκαν  τα ενδοηπατικά χοληφόρα, τη δε φλεγμονή ακολούθησε ίνωση, με ανάπτυξη κίρρωσης. Η σύσταση του οργάνου είναι σκληρή σαν πέτρα. Το βαθυπράσινο χρώμα προκαλείται από τη δράση της φορμόλης  στην άφθονη χολή, καθώς η χολοερυθρίνη μετατρέπεται σε χολοπρασίνη.</vt:lpstr>
      <vt:lpstr>Χολοκυστίτιδα-χολολιθίαση</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Lazaris</dc:creator>
  <cp:lastModifiedBy>User</cp:lastModifiedBy>
  <cp:revision>75</cp:revision>
  <dcterms:created xsi:type="dcterms:W3CDTF">2011-02-25T07:09:42Z</dcterms:created>
  <dcterms:modified xsi:type="dcterms:W3CDTF">2023-11-07T04:20:32Z</dcterms:modified>
</cp:coreProperties>
</file>