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ink/ink6.xml" ContentType="application/inkml+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ink/ink14.xml" ContentType="application/inkml+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ink/ink2.xml" ContentType="application/inkml+xml"/>
  <Override PartName="/ppt/notesSlides/notesSlide12.xml" ContentType="application/vnd.openxmlformats-officedocument.presentationml.notesSlide+xml"/>
  <Override PartName="/ppt/ink/ink10.xml" ContentType="application/inkml+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ink/ink9.xml" ContentType="application/inkml+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ink/ink7.xml" ContentType="application/inkml+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ink/ink3.xml" ContentType="application/inkml+xml"/>
  <Override PartName="/ppt/ink/ink5.xml" ContentType="application/inkml+xml"/>
  <Override PartName="/ppt/ink/ink15.xml" ContentType="application/inkml+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13.xml" ContentType="application/inkml+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ink/ink11.xml" ContentType="application/inkml+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ink/ink8.xml" ContentType="application/inkml+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ink/ink4.xml" ContentType="application/inkml+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ink/ink12.xml" ContentType="application/inkml+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6"/>
  </p:notesMasterIdLst>
  <p:sldIdLst>
    <p:sldId id="267" r:id="rId3"/>
    <p:sldId id="268" r:id="rId4"/>
    <p:sldId id="269" r:id="rId5"/>
    <p:sldId id="294" r:id="rId6"/>
    <p:sldId id="286" r:id="rId7"/>
    <p:sldId id="287" r:id="rId8"/>
    <p:sldId id="314" r:id="rId9"/>
    <p:sldId id="288" r:id="rId10"/>
    <p:sldId id="289" r:id="rId11"/>
    <p:sldId id="258" r:id="rId12"/>
    <p:sldId id="312" r:id="rId13"/>
    <p:sldId id="318" r:id="rId14"/>
    <p:sldId id="341" r:id="rId15"/>
    <p:sldId id="316" r:id="rId16"/>
    <p:sldId id="285" r:id="rId17"/>
    <p:sldId id="317" r:id="rId18"/>
    <p:sldId id="315" r:id="rId19"/>
    <p:sldId id="327" r:id="rId20"/>
    <p:sldId id="338" r:id="rId21"/>
    <p:sldId id="337" r:id="rId22"/>
    <p:sldId id="259" r:id="rId23"/>
    <p:sldId id="295" r:id="rId24"/>
    <p:sldId id="284" r:id="rId25"/>
    <p:sldId id="302" r:id="rId26"/>
    <p:sldId id="320" r:id="rId27"/>
    <p:sldId id="321" r:id="rId28"/>
    <p:sldId id="303" r:id="rId29"/>
    <p:sldId id="296" r:id="rId30"/>
    <p:sldId id="324" r:id="rId31"/>
    <p:sldId id="298" r:id="rId32"/>
    <p:sldId id="322" r:id="rId33"/>
    <p:sldId id="323" r:id="rId34"/>
    <p:sldId id="304" r:id="rId35"/>
    <p:sldId id="339" r:id="rId36"/>
    <p:sldId id="305" r:id="rId37"/>
    <p:sldId id="297" r:id="rId38"/>
    <p:sldId id="301" r:id="rId39"/>
    <p:sldId id="325" r:id="rId40"/>
    <p:sldId id="313" r:id="rId41"/>
    <p:sldId id="326" r:id="rId42"/>
    <p:sldId id="336" r:id="rId43"/>
    <p:sldId id="328" r:id="rId44"/>
    <p:sldId id="311" r:id="rId45"/>
    <p:sldId id="329" r:id="rId46"/>
    <p:sldId id="330" r:id="rId47"/>
    <p:sldId id="331" r:id="rId48"/>
    <p:sldId id="340" r:id="rId49"/>
    <p:sldId id="332" r:id="rId50"/>
    <p:sldId id="335" r:id="rId51"/>
    <p:sldId id="334" r:id="rId52"/>
    <p:sldId id="333" r:id="rId53"/>
    <p:sldId id="319" r:id="rId54"/>
    <p:sldId id="290" r:id="rId55"/>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9966"/>
    <a:srgbClr val="FF9933"/>
    <a:srgbClr val="FF6600"/>
    <a:srgbClr val="FF3300"/>
    <a:srgbClr val="CC00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710" autoAdjust="0"/>
  </p:normalViewPr>
  <p:slideViewPr>
    <p:cSldViewPr>
      <p:cViewPr varScale="1">
        <p:scale>
          <a:sx n="72" d="100"/>
          <a:sy n="72" d="100"/>
        </p:scale>
        <p:origin x="-189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7:06:35.95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15011 6879 0,'70'-35'219,"1"35"-188,-1 0 1,-52 0-17,0 0-15,-1 0 32,1 0-17,17-18 16,-17 18 1,-1 0-1,1 0 0,0 0 0,-1 0 1,1 0-17,0 0 1,-1 0 0,19 0-1,-1 0 1,0 0-1,0 0 1,-17 0 0,35 0-1,-18 0 1,-17 0-16,-18-17 16,35 17-1,-17-18 16,-1 18 1,1 0-17,0 0 1,-1 0 0,1 0-1,17 0 1,-17 0-1,17 0 1,36 0 0,-18 0-1,-18 0 1,0 0 0,-17 0-1,-1 0 1,1 0-1,0 0 1,-1 0 31,1 0-31,0 0-16,-1 0 15,1 0-15,70 0 31,-35 0-15,0 0 0,0 0-1,-18 0 1,18 0 0,-18 0-1,-17 0 1,0 0-1,-1 0 17,1 0-32,0 0 47,-1 0 421,-34 0-436,-19 0-17,19 0 1,-1 0-1,0 0 1,1 0 0,-1 0-16,0 0 15,1 0 1,-18 0 0,17 0-1,0 0 16,1 0-15,-1 0 31,-17 0-31,17 0 15,0 0-16,-17 0 17,18 0-17,-1 0 1,0 0 0,1 0 15,-19 0-16,19 0 17,-1 0-17,-17 0 1,17 0 0,-17 18-1,17-18 1,-17 17-1,0-17 1,-1 0 0,1 0-1,-18 0 1,18 0 0,17 0-1,-35 0 1,18 0-1,-35 0 17,52 0-17,-17 0 1,-1 0 15,19 0-15,-1 0-1,0 0 17,1 0-1,-1 0-15,-17 0-16,17 0 31,1 0-16,-1 0 1,-17 18 31,17-18-31,0 0 30,1 18-30,-1-18 0,0 17 15,1-17-15,-1 0 15,1 0-16,-1 0 32,0 0-31,1 0 0,17 18 15,-18-18-16,0 17 1,1-17 15,-1 0 1,0 18 46,1-18 31,-1 0-78,1 0 16,-1 0 0,0 0-16</inkml:trace>
</inkml:ink>
</file>

<file path=ppt/ink/ink10.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05:48.43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22507 3828 0,'18'0'219,"35"0"-204,-18 0 1,-17 0 0,-1 0-1,19 0 1,-1 0 0,-17 0-1,-1 0 16,36 0-15,-35 0 0,35 0-1,-18 0-15,-17 0 16,34 0 0,-34 0-16,0 0 15,35 0 16,-36 0-15,1 0 0,0 0-1,17 0 1,18 0 0,-18 0-1,0 0 16,18 0-15,-35 0-16,0 0 31,-1 0-15,18 0 0,-17 0-1,17 0 1,1 0-1,-19 0 1,36 0 0,-18 0-1,1 0 1,-1 0 0,18 0-1,-35 0 1,-1 0-1,1 0-15,-1 0 16,19 0 0,-1 0-16,0 0 15,1 0 1,-1 0 0,-17 0-1,17 0 1,-18 0-1,19 0 1,17 0 0,-36 0-16,1 0 15,17 0 1,18 0 0,-35 0-1,-1 0-15,19 0 31,-19 0-15,19 0 0,-19 0-1,1 0 1,-1 0 0,1 0 15,0 0-16,-1 0 17,1 0-17,0 0 1,-1 0 0,1 0-1,0 0 16,-1 0-15,1 0 0,0 0-1,-1 0 1,18 0 15,-17 0 0,0 0-15,-1 0 15,1 0 32,0 0 62</inkml:trace>
</inkml:ink>
</file>

<file path=ppt/ink/ink1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05:51.9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17357 6103 0,'35'0'63,"-17"0"-47,17 0 15,0 0-16,-17 0-15,35 0 32,-18 0-17,18 0 17,-18 0-17,0 0 1,1 0 15,-1 0-15,0 0-1,-17 0 1,17 0 0,-17 0-16,-1 0 15,19 0 1,52 0-1,0 0 1,-17 0 0,-18 0-1,17 18 1,-17-18 0,0 0-1,-18 0 1,1 0-1,-1 0 17,0 0-17,-17 0-15,-1 0 16,1 0 0,35 0-1,0 0 1,-18 0-1,0 0 1,36 0 0,17 0-1,-70 0-15,17 0 16,-17 0-16,17 0 31,-17 0-15,-1 0 31,1 0-32,17 0 1,-17 0 0,17 0-1,0 0 16,-17 0-15,0 0-16,-1 0 16,1 0-1,17 0 17,1 0 30,-19 0-15,1 0 0,-1 0 0,1 0 31</inkml:trace>
</inkml:ink>
</file>

<file path=ppt/ink/ink1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05:54.98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17462 6456 0,'36'0'219,"-1"0"-203,-17 0-1,17 0 1,-17 0 0,35 0-1,-1 0 1,1 0-16,-17 0 16,34 0-1,-35 0 1,18 0-1,-35 0 17,17 0-17,1 0 1,17 0 15,-36 0-15,18 0-1,-17 0 1,35 0 0,-35 0-1,35 0 1,-1 0 0,1 0-1,0 0 1,18 0 15,-18 0-15,17 0-1,-34 0-15,-19 0 16,18 0 0,-17 0-16,0 0 15,-1 0 1,1 0-16,35 0 15,-18 0 1,18 0 0,-18 0-1,1 0 1,-1 0 0,0 0-1,1 0 1,-19-18-1,18 18 17,-17 0-1,17 0-15,-17 0-1,0 0 16,-1 0-15,19 0 0,-19 0 15,1 0-15,0 0 15,-1 0 16,1 0-32,17 0 48,-17 0-48,-1 0-15,1 0 63,0 0 46</inkml:trace>
</inkml:ink>
</file>

<file path=ppt/ink/ink1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06:38.92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7338 11712 0,'-18'0'265,"36"0"-249,-1 0 0,1 0-1,0 0 1,17 0 0,-17 0-16,35 0 31,-36 0 16,1 0-32,-1 0 17,1 0-17,0 0 16,17 0 1,-17 0-17,-1 0 1,1 0 0,0 0-1,-1 0 1,1 0-1,-1 0 17,54 0-17,0 0 1,17 0 0,-53 0-16,-17 0 15,35 0 1,-36 0-16,19 0 15,16 0 1,-16 0 0,17 0-1,-18 0 1,35 0 0,-34 0-1,-1 0 1,0 0-1,1 0 1,16 0 15,-34 0-15,17 0 0,1 0-16,-19 0 15,1 0 1,0 0-1,17 0 1,-17 0 0,17 0-1,-18 0 1,1 0 0,0 0-16,-1 0 31,1 0 0,17 0 0,-17 0-31,0 0 32,-1 0-17,1 0 16,-1 0-15,1 0 0,17 0 15,-17 0-15,0 0-16,17 0 31,0 0 0,0 0-15,-17 0-1,17 0 1,-17 0 15,0 0-15,-1 0 15,19 0-15,-1 0 15,0 0-15,-17 0-1,-1 0 1,-4038 0-1,8095 0 48,-4038 0-16,-19 0-32,1 0 1,0 0 15,-1 0 1,1 0-17,-1 0 16</inkml:trace>
</inkml:ink>
</file>

<file path=ppt/ink/ink1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17:45.997"/>
    </inkml:context>
    <inkml:brush xml:id="br0">
      <inkml:brushProperty name="width" value="0.05292" units="cm"/>
      <inkml:brushProperty name="height" value="0.05292" units="cm"/>
      <inkml:brushProperty name="color" value="#FFFF00"/>
    </inkml:brush>
    <inkml:brush xml:id="br1">
      <inkml:brushProperty name="width" value="0.05292" units="cm"/>
      <inkml:brushProperty name="height" value="0.05292" units="cm"/>
      <inkml:brushProperty name="color" value="#FF0000"/>
    </inkml:brush>
  </inkml:definitions>
  <inkml:trace contextRef="#ctx0" brushRef="#br0">3634 6279 0,'0'-17'110,"-18"17"-95,0 0-15,1 17 31,-1-17-15,0 0-16,1 0 47,-1 0-16,0 18 32,1-18-32,-1 0-15,-17 0 30,17 0 1,1 0-31,-1 0 15,-17 0 32,-1 0-32,1 0 0,18 0-15,-19 18 15,19-18-15,-1 0 15,0 17-15,1 1 15,-1 0-16,0-18 48,1 17-1,17 1-46,-18 0 0,18-1 15,0 1 0,0-1 0,0 1-15,0 0 15,0-1 1,0 1-1,0 17 16,0-17-16,0 0 0,0-1 0,0 1 1,0-1-17,0 1 1,18 0 0,-18-1-1,-4039 1 16,8078 0-15,-4022-18 0,-17 17 31,36 19-16,-19-19 47,1 1-47,35 17 0,-35-17-15,-1-1 0,1-17-1,-1 18 1,19 0 15,-19-18-15,1 17 46,0 1-30,-1-18-17,19 18 16,-19-18 1,1 0-17,-1 0 17,1 17-1,0 1-16,-1-18-15,19 0 16,-36 18 0,17-18-1,19 0 1,-1 0 0,18 0 15,-36 0-31,1 0 15,0 17 1,35-17 15,-36 0-15,1 0 0,0 0-1,17 0 1,18 0 15,17 0-15,-52 0-1,17 0 1,-17 0 0,0 0-16,17 0 15,0 0 1,-17 0-16,17 0 15,18 0 1,0 0-16,-36 0 16,107 0-1,-54 0 1,1 0 0,-18 0-1,0 0 1,53 0-1,-36 0 1,-52 0-16,17 0 16,36 0-1,-18 0 1,-36 0 0,19 0-16,16 0 15,-34 0 1,17 0 15,-17 0-15,0 0-1,-1 0 1,19 0 0,-19 0-1,1 0-15,0 0 31,17 0-15,-18-17 0,1-1-1,0 0 1,-1 1 0,-17-1-1,18-35 16,-18 18-15,0 17 0,0-35-1,0 18 1,0 17-16,0 1 16,0-1-16,0-17 31,0 17-16,0 0 17,-18 1-17,1-18 1,-1 17 0,18 0-1,-53-17 16,53 0-15,-53-1 0,53 19-16,-35-18 31,35 17-15,-18 0-1,18 1 16,-35-19-15,-18 1 0,35 0-1,-17 0 1,18 17 0,-1 18 30,0 0-30,1-18 0,-1 1-1,0 17 1,-17-18 0,17 18-1,-17 0 1,0-18-1,0 18 1,17 0 0,-35-17-1,18 17 17,17 0-17,0 0 1,1 0-1,-18 0 1,17 0 0,-17 0-1,-18 0 1,17 0 0,1 0-1,0 0 1,0 0-1,17 0 1,0 0-16,1 0 16,-1 0-1,0 0 1,1 0 0,-36 0-1,0 17 16,0-17-15,0 18 0,36-18-1,-19 0 1,19 0 0,-1 0-16,0 0 31,-17 0-16,17 0 17,-17 18-17,17-18 1,-17 0 0,18 17-1,-1-17 16,0 0-15,1 0 0,-1 18-1,0-18 1,1 0 0,-1 0-1,0 0 16,1 0-15,-1 0 47,1 18-32,-1-1 16,0-17-16,1 0 16,-1 0 0,0 0-16,1 0 16</inkml:trace>
  <inkml:trace contextRef="#ctx0" brushRef="#br1" timeOffset="12654.46">3739 11483 0,'-35'18'125,"18"-18"-109,-36 0 15,35 0-15,-17 17-1,-1 1 1,19-18 0,-1 0-1,-4039 0 1,8044 0 15,-4040 0-15,35 0-1,0 0 17,1 0-32,17 17 31,-18-17-15,0 18-1,-17-18 16,18 18 1,-19-18-1,1 53-15,17-53-16,1 0 15,-1 17 1,0 1-1,1-18 32,-1 18-15,1-1-17,-1 1 1,0-18-1,18 17 1,-17 1 0,-1 0-16,0-1 15,1 36 1,-1-35 0,0 0 46,18 17 1,0-17-48,0-1 1,0 1-1,0 17 1,0-17 0,0-1-1,0 1 1,0 17 0,18-35-1,-18 18 1,18 0 15,-1-1 16,1 1-31,17-1-1,-17-17 16,0 0-15,-1 0 0,-17 18-1,18 0 1,-1-18 0,1 0 62,0 0-63,17 17 17,18 1-17,-35-18 1,-1 18-1,1-18-15,17 0 32,-35 17-32,18-17 15,-1 0 1,1 18 0,17 0-1,-17-18 1,17 0-1,0 0 17,1 17-17,-19-17 1,1 0 0,0 0-1,-1 18 1,19-18-16,-19 0 15,19 0 1,-19 0 0,18 0-1,1 0-15,52 17 32,0-17-17,18 0 1,-35 0-1,17 0 17,0 0-17,-35 0 1,0 0 0,-36 0-16,1 0 31,17 0-16,-17 0 1,35 0 0,0 0-1,-18 0 1,0 0 0,1 0-1,-1 0 1,0 0-1,18 0 17,18 0-17,-18 0-15,-18 0 16,35 0 0,-34 0-16,-19 0 15,1 0 1,0 0 15,17 0-15,0 0 15,0 0 0,-17 0-15,17 0-1,-17 0 1,17 0-16,1 0 16,16 0-1,1 0 1,-35 0 0,17 0-1,-17 0 16,0 0-15,-1 0 15,1 0-15,-1 0-16,1 0 31,0 0-15,-1 0-1,1 0 17,0 0-17,-1 0 1,19 0 15,-19-17 16,1 17-16,-1-18 1,1 18-17,0 0 1,17 0 15,-17-35-31,17 35 47,-17-18-31,-1 18-16,1 0 31,-1-17-16,1-1-15,35 0 32,-53 1-17,18 17 17,-1-18-17,-17 0 1,18-17-1,17 0 17,-35 17-17,0 1-15,0-1 16,0 0 0,0-17-1,0 0 1,0 17-1,0 1 1,-17-1 0,17-17-1,-18 17 17,0 0-17,1 1-15,-1-1 47,0 0-16,1 1 1,-19-19-17,19 36 1,-36-17 15,0-18-15,35 35-1,-17 0 1,17 0-16,1 0 16,-1-18-1,1 18 1,-1-18-16,0 18 15,-35-35 17,18 35-17,0 0 1,17-18 0,-35 18-1,36-17 1,-1 17-1,0 0-15,1 0 16,-1 0-16,0 0 31,1 0-15,-1-18-16,-17 18 16,17 0-1,-17-18 1,0 18-1,-18 0 1,17 0 15,1-17-15,-18 17 0,36 0-16,-1-18 15,0 18 1,1 0-1,-1 0-15,-52 0 32,-1 0-17,-17 0 1,17 0 0,36-17-1,0 17 1,17 0-1,0 0 17,1 0-32,-19 0 31,19 0-15,-1 0-1,1 0 1,-19 0-1,19 0 1,-19 0 0,1 0-1,0 0 1,17 0 0,-17-18-1,17 18 1,1 0-1,-1 0 17,0 0-32,-70 0 31,18 0-15,-1 0-1,0 0 1,36 0-1,18 0 1,-1 0 0,0 0-1,1 0-15,-19 0 32,19 0-1,-1 0-16,0 0 48,1 0-47,-1 0-16,1 0 31,-1 0-16,0 0 17,1 0-17,-1 0-15,0 0 63,1 0-32,-19 0 0,19 0-31,-1 0 16,0 18 0,1-1 15,-1-17-16,1 0 157</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2-01-05T15:03:08.274"/>
    </inkml:context>
    <inkml:brush xml:id="br0">
      <inkml:brushProperty name="width" value="0.09701" units="cm"/>
      <inkml:brushProperty name="height" value="0.09701" units="cm"/>
      <inkml:brushProperty name="color" value="#FFFFFF"/>
      <inkml:brushProperty name="fitToCurve" value="1"/>
    </inkml:brush>
  </inkml:definitions>
  <inkml:trace contextRef="#ctx0" brushRef="#br0">397 226,'0'0,"-20"-20,20 20,-20-20,0 0,20 20,-19 0,19 0,-20 0,20 0,0 20,0-20,-20 0,20 20,0-20,0 20,0-20,0 0,0 19,-20-19,20 0,-20 20,20-20,0-20,0 20,0-19,0 19,0 0,0-20,0 20,0-20,0 0,0 20,0-20,0 20,0-20,0 1,0 19,20 0,0-20,0 20,-20 0,20 0,-20 0,0-20,0 20,-20 0,20 0,-20 0,0 0,20 0,-20 0,20 0,-20 0,20 0,0 0,0 20,0-20,0 20,0-1,0-19,0 20,0-20,0 20,0-20,0 20,0 0,0-20,0 20,0-20,0 19,0 1,0-20,0 20,0-20,0 0,0 0,0 0,0-20,0 0,0 20,0-19,0 19,-19 0,19-20,0 0,0 20,0-20,0 20,0-20,0 20,-20-20,20 1,0 19,0-20,0 20,0-20,0 20,0 0,0-20,20 20,-1 0,1 0,0 0,-20 0,20 0,-20 0,20 0,0 0,-1 0,-19 0,20 0,-20 0,0 0,-20 0,20 0,0 20,-19-20,19 0,0 20,-20-20,20 0,0 20,0-1,0-19,-20 20,20-20,0 20,0-20,-20 0,20 20,-20-20,20 20,0-20,0 0,20 0,0 0,0-20,19 0,-39 0,20 20,-20 0,0 0,0 0,0 0,0 0,-20 0,1-20,-21 1,0 19,20 0,1 0,19 0,0 0,0 19,0-19,-20 0,20 20,0-20,0 20,0-20,-20 0,0 20,20 0,0-20,0 0,0 0,0 20,0-20,0 0,20 0,-20 19,20 1,-20-20,0 0,20 0,-20 0,19 0,1 0,-20 0,20 0,0 0,0 0,-20 0,20 0,-20 0,0-20,0 20,0 0,0 0,0-19,-40 19,40 0,-20-20,20 0,0 20,-20 0,20-20,-20 20,20 0,0 0,0-20,0 20,-19 0,19-20,0 20,0-19,-20 19,20 0,0-20,-20 20,20 0,0 0,-20-20,20 20,-20-20,20 20,-20 0,0 0,1 0,19 0,0 0,-20 0,20 0,-20 0,20 0,0 20,0-20,0 0,0 20,0-20,-20 0,20 0,0 0,40 20,-1-20,-19 0,20 0,-40 0,0 0,20 0,-20-20,0 20,0-20,0 20,0-20,0 20,-20-20,0 20,0-20,0 20,20 0,-19 0,19 0,-20 0,20 0,0 0,0 20,0-20,0 20,0 0,0 0,0-20,0 0,20 20,-20-20,0 19,19-19,1 0,-20 20,20-20,-20 0,0 0,0 0,0 0,0 0,20 0,-20-20,0 1,20 19,-20-20,0 20,0 0,0-20,0 20,0 0,0 20,0 0,0 19,0 1,0 39,0-39,0-20,0 0,0-20,0 0,-20 0,20 0,0 0,0-20,0 20,0-20,20 20,-20-20,0 20,20 0,-20-20,0 0,0 20,20 0,-20-19,0 19,0 0,0-20,19 20,-19-20,0 20,0-20,0 20,0-20,0 20,0 0,-19 0,19-20,0 1,0 19,0-20,0 20,19 0,1-20,-20 0,0 20,0 0,20 0,0 0,-20-20,0 20,20 0,-20 0,20 0,-20 0,0 0,0 0,-40 0,0 0,-19 0,39 20,0-20,20 0,0 0,20 0,-20 0,0 0,20 0,-20 0,20 0,-1 0,1 0,-20 0,20 0,0 0,-20 0,0 0,0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00:36.09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22966 9719 0,'17'0'296,"19"0"-280,-19 0-16,19 0 16,-1 0-1,-17 0 1,-1 0-16,1 0 31,-1 0 0,1 0-15,0 0 0,-1 0 15,1 0-15,0 0-1,17 0 1,-17 0-16,17 0 31,-17 0-15,-1 0-16,1 0 15,17 0 17,0 0-17,-17 0 1,35 0-1,-18 0 1,-17 0-16,-1 0 16,19 0-16,34 0 31,-34 0-15,-19 0-16,18 0 15,18 0 1,-17 0-16,34 0 15,-17 0 1,18 0 0,-18 0-1,-18 0 1,0 0 15,36 0-15,-18 0-1,-18 0-15,18 0 32,0 0-17,-36 0 1,1 0-16,0 0 16,17 0-1,0 0 1,-17 0-1,17 0 1,0 0 31,1 0-31,-1 0-16,18 0 31,-35 0-16,-1 0 1,1 0 0,-1 0 46,1 0-46,0 0 15,-1 0-15,1 0-1,0 0 17,-1 0-17,1 0 16,0 0-15,-1 0 47,1 0 30,-1 0-61,1 0 61</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00:41.5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22648 7761 0,'18'-18'218,"17"18"-202,-17 0-16,0 0 16,17 0 15,0 0-15,0 0 15,1 0-16,-19 0 1,19 0 0,-19 0-1,36 0 1,-18 0-16,-17 0 16,88 0-1,-71 0-15,18 0 16,-18 0 15,-17 0-15,0 0 15,-1 0 0,19 0-15,-1 0-1,-18 0-15,1 0 16,0 0-16,-1 0 16,1 0-1,17 0-15,53 0 32,-35 0-17,18 0 1,-36 0-1,18 0 1,0 0 0,-18 0-1,18 0 1,-35 0 0,0 0-1,-1 0-15,1 0 16,-1 0-1,1 0-15,17 0 16,-17 0 0,0 0-1,-1 0 1,1 0-16,17 0 16,-17 0-1,17 0 1,-17 0-1,17 0 1,18 0 0,-18 0-1,-17 0 1,17 0 15,-70 0 266,0 0-281,17 0-1,-35 18 1,18-18 0,-1 0-1,19 0-15,-1 0 16,-35 18-1,-17-1 1,-1-17 0,18 0-1,-17 18 1,-1-18 15,1 0-15,34 0-1,-17 0 1,36 0-16,-19 0 16,19 18-1,-1-18-15,1 0 16,-19 17 0,19-17 15,-19 18-16,1-18 17,0 0-17,17 0 1,18 18 0,-17-18-1,-1 0-15,-17 17 31,-1-17-31,19 0 16,-19 0 0,1 18-1,17-18 17,1 0 46,-1 0-47,1 0 16,-1 0-32,0 0 17,-17 0-17,0 0 1,17 0 0,-17 0-1,17 0 1,1 0-16,-1 0 31,0 0-15,1 17 171</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00:49.15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8431 10001 0,'-17'0'94,"34"0"-63,1 0-15,17 0-1,1 0 1,-19 0 15,18 0-15,1 0-1,-1 0 1,-17 0 0,35 0 15,-36 0-15,19 0-1,-19 0 16,1 0-31,-1 0 16,1-17 0,17 17-16,71 0 31,-106 17 0,53-17-15,-18 0-1,-17 0 1,17 0 0,-17 0-1,0 0-15,-1 0 16,18 0 0,18 0 30,0 0-30,18 0 0,-18 0-1,0 0 1,-18 0 0,18 0-1,-35 0 1,-1 0-1,1 0 1,-1 0-16,1 0 16,17 0 15,1 0-15,-19 0-1,19 0 16,-1 0-15,-18 0 0,1 0-1,0 0 1,17 0 15,-17 0-15,-1 0 15,19 0-15,-19 0-1,1 0 17,17 0-17,-17 0 16,-1 0 16,1 0 0,0 0-16,-1 0-15,1 0 0,0 0-1,-1 0 1,1 0 15,17 0 0,-17 0 63,-1 0-31</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00:56.57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7902 12594 0,'18'0'2000,"-1"-17"-1750,1 17-235,0 0 17,-18-18-17,17 18 1,1 0-1,35 0 1,-35 0 15,-1 0-15,1 0 0,0 0-1,-1 0 1,18 0 15,-17 0-15,0 0-16,-1 0 15,1 0 17,17 0-17,-17 0 1,0 0-1,17 0 1,0 0 0,0 0-1,36 0 1,-1 0 0,36 0-1,-70 0 1,34 0-16,-52 0 15,35 0 1,0 0 0,-18 0-16,0 0 15,-17 0 1,17 0 0,-17 0-1,17 0 1,36 0-1,-36 0 1,18 0 0,-18 0-16,0 0 31,-17 0-15,0 0-16,17 0 15,18 0 16,-36 0-31,72 0 32,-36 0-17,17 0 1,-17 0 0,-35 0-16,17 0 15,-17 0 1,-1 0-16,18 0 15,-17 0 1,0 0 0,-1 0-1,36 0 1,-17 0 0,-1 0-1,-17 0 1,17 0 15,0 0-15,-17 0-1,-1 0-15,1 0 16</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00:59.26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7267 13794 0,'35'17'94,"1"-17"-63,-19 0-31,19 0 16,-1 0 31,-17 0-32,-1 0 1,1 0 0,0 0-16,-1 0 15,1 0 1,-1 0-1,19 0 1,-19 0-16,19 0 16,-1 0-1,-17 0 1,34 18 0,1-18-1,53 0 1,-53 18-1,35-18 17,-35 0-32,0 0 15,-35 0-15,17 0 16,0 0 0,1 0-16,-19 0 15,19 0 1,-19 0-1,1 0 1,-1 0 0,19 0 15,-1 0-15,-17 17-1,17-17 1,-17 0-1,-1 0 17,1 0-17,-1 0 32</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7:58:17.7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16916 2452 0,'53'-18'172,"17"18"-156,1 0-1,-1 18 1,-34-18-1,-19 0 1,18 0 0,-17 0-1,17 0 1,18 17 15,-35-17-15,0 0-1,-1 0-15,54 0 16,-54 0 0,54 0-1,0 0 1,-1 0 0,-52 0-1,17 0 16,-17 0-15,17 0 0,-17 0-1,-1 18-15,1-18 16,17 0 0,0 0-1,1 0-15,-1 0 16,18 0-1,-35 0 1,-1 0 0,18 0 15,1 0-15,-19 0-1,19 0 1,-1 0-1,0 0 1,0 0-16,-17 18 31,35-1-15,0 1 0,-18-18-1,-17 18 1,17-18 15,18 17 16,-35-17-31,-1 0-16,1 0 15,17 0 1,-17 0-1,17 0 1,-17 0 0,-1 0-1,1 0 1,17 0 0,1 0-1,-19 0 1,19 0-1,-1 0 1,-18 0 0,36 0 15,-35 0-15,0 0-1,-1 0 1,1 0-1,17 0 1,18 0 0,-18 0-1,-17 0 1,0 0 0,-1 0-16,1 0 46,0 0-30,-1 0 31,1 0-31,0 0-1,17 0 16,-18 0-15,19 0 0,-19 0-16,1 0 15,0 0 17,17 0-17,-17 0 16,17 0-15,0 0 0,-17 0 31,17 0-16,-17 0 16,-1 0-16,-17-35 344</inkml:trace>
</inkml:ink>
</file>

<file path=ppt/ink/ink8.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2-10-29T09:38:54.82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106 149,'21'0,"85"0,-64 0,43 21,42-21,-21 21,-1 0,-41-21,-43 0,0 0,22 0,20 0,22 0,-22 0,1 0,-22 0,43 0,-43 0,0 0,-20 0,-1 0,0 0,0 0,0 0,43 0,-43 0,21 0,-21 0,22 0,-22 0,0 21,0-21,22 0,-1 0,-21 0,0 21,43-21,-22 22,0-22,1 0,-22 0,0 0,0 0,64 0,-22 0,-41 0,20 0,-21 21,0-21,0 0,1 0,-1 0,0 0,0 0,0 0,0 0,1 0,-1 0,0 0,-42 0,-22 0,22 0,0-43,0 43,0 0,0 0,-1 0,1 0,-21 0,0-21,-1 21,-20 0,-1 0,43 0,0 0,0 0,-22 0,-41 0,20-21,-20 21,20 0,43 0,-21 0,20 0,1 0,0 0,-42 0,-22 0,43 0,-64 0,0 0,64 0,-43 0,-21 0,-42 0,42 0,85 0,0 0,-22 0,1 0,21 0,0 0,-22 0,1 0,0 0,-1 0,-41 0,-1 0,-21 0,43 0,84 0,0 0,43 0,-43 0,0 0,21 0,1 0,-22 0,21 0,0 0,22 0,-22 0,1-21,-22 21,0 0,21-21,1 21,-22 0,21-21,0 0,-20 21,-1 0,0 0,21 0,-21 0,22 0,41 0,-41-22,-1 22,0 0,-20 0,-1 0,42 0,-42 0,1 0,-1 0,0 0,0 0,0 0,22 0,-22 0,21 0,0 0,-20 0,20 0,0 0,-21 0,1 0,-1-21,0 21,0 0,0-21,0 21,1 0,20 0,-21 0,0 0,0 0,1 0,20-21,-21 21,0 0,22 0,-22 0,0 0,0 0,0 0,22 0,-22 0,0 0,-21-21,42-1,1 22,-22 0</inkml:trace>
</inkml:ink>
</file>

<file path=ppt/ink/ink9.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3-11-13T08:05:45.15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22472 3404 0,'-18'0'32,"36"0"30,52 0-46,-34 0-1,-1 0 1,36 0 0,-18 0-1,-36 0 1,18 0-16,1 0 16,-1 0 15,36 0-16,-54 0 1,71 0 0,-52 0-1,-1 0 1,-17 0 0,-1 0-1,36 0 1,-18 0-1,-17 0-15,0 0 16,17 0-16,0 0 31,1 0-15,-19 0-16,1 0 16,88 0-1,-53 0 16,-1 0-15,1 0 0,-17 0-1,-19 0 1,19 0 0,-19 0-16,18 0 15,1 0 1,-1 0-1,-17 0-15,-1 0 16,54 0 0,-53 0-16,17 0 15,0 0 1,-17 0 0,17 0 46,18 0-46,-18 0-1,-17 0 1,-1 0-16,1 0 31,0 0-15,-1 0-1,1 0 1,0 0 0,-1 0-1,1 0 1,17 0 15,-17 0 0,-1 0-15,1 0 0,0 0 15,-1 0 0,1 0 63</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CCA126-7748-4C5B-8ECD-1F8B38113765}" type="datetimeFigureOut">
              <a:rPr lang="el-GR" smtClean="0"/>
              <a:pPr/>
              <a:t>14/11/2023</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DA58D-6B5B-40E7-A049-1E26DC491510}" type="slidenum">
              <a:rPr lang="el-GR" smtClean="0"/>
              <a:pPr/>
              <a:t>‹#›</a:t>
            </a:fld>
            <a:endParaRPr lang="el-GR"/>
          </a:p>
        </p:txBody>
      </p:sp>
    </p:spTree>
    <p:extLst>
      <p:ext uri="{BB962C8B-B14F-4D97-AF65-F5344CB8AC3E}">
        <p14:creationId xmlns:p14="http://schemas.microsoft.com/office/powerpoint/2010/main" xmlns="" val="1615830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Ακανθώδες επιθήλιο που εμφανίζει σοβαρή κυτταρική </a:t>
            </a:r>
            <a:r>
              <a:rPr lang="el-GR" dirty="0" err="1"/>
              <a:t>ατυπία</a:t>
            </a:r>
            <a:r>
              <a:rPr lang="el-GR" dirty="0"/>
              <a:t> με περιστασιακές άτυπες μιτώσεις, πυρηνικό  </a:t>
            </a:r>
            <a:r>
              <a:rPr lang="el-GR" dirty="0" err="1"/>
              <a:t>πλειομορφισμό</a:t>
            </a:r>
            <a:r>
              <a:rPr lang="el-GR" baseline="0" dirty="0"/>
              <a:t> και</a:t>
            </a:r>
            <a:r>
              <a:rPr lang="el-GR" dirty="0"/>
              <a:t> υπερχρωμία, ακανόνιστο περίγραμμα πυρηνικής μεμβράνης, προεξέχοντα </a:t>
            </a:r>
            <a:r>
              <a:rPr lang="el-GR" dirty="0" err="1"/>
              <a:t>πυρήνια</a:t>
            </a:r>
            <a:r>
              <a:rPr lang="el-GR" dirty="0"/>
              <a:t> και διήθηση στον υποκείμενο </a:t>
            </a:r>
            <a:r>
              <a:rPr lang="el-GR" dirty="0" err="1"/>
              <a:t>υποβλεννογόνο</a:t>
            </a:r>
            <a:r>
              <a:rPr lang="el-GR" dirty="0"/>
              <a:t>.</a:t>
            </a:r>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14</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dirty="0"/>
              <a:t>[</a:t>
            </a:r>
            <a:r>
              <a:rPr lang="el-GR" dirty="0" err="1"/>
              <a:t>Ακανθοκυτταρικό</a:t>
            </a:r>
            <a:r>
              <a:rPr lang="el-GR" dirty="0"/>
              <a:t> (πλακώδες)] </a:t>
            </a:r>
            <a:r>
              <a:rPr lang="el-GR" b="1" dirty="0"/>
              <a:t>καρκίνωμα</a:t>
            </a:r>
            <a:r>
              <a:rPr lang="el-GR" dirty="0"/>
              <a:t> λάρυγγα. </a:t>
            </a:r>
            <a:r>
              <a:rPr lang="el-GR" b="1" dirty="0"/>
              <a:t>Διάγνωση</a:t>
            </a:r>
            <a:r>
              <a:rPr lang="el-GR" dirty="0"/>
              <a:t> μετά από </a:t>
            </a:r>
            <a:r>
              <a:rPr lang="el-GR" dirty="0">
                <a:effectLst>
                  <a:outerShdw blurRad="38100" dist="38100" dir="2700000" algn="tl">
                    <a:srgbClr val="000000">
                      <a:alpha val="43137"/>
                    </a:srgbClr>
                  </a:outerShdw>
                </a:effectLst>
              </a:rPr>
              <a:t>λαρυγγοσκόπηση</a:t>
            </a:r>
            <a:r>
              <a:rPr lang="el-GR" dirty="0"/>
              <a:t> και </a:t>
            </a:r>
            <a:r>
              <a:rPr lang="el-GR" b="1" dirty="0">
                <a:effectLst>
                  <a:outerShdw blurRad="38100" dist="38100" dir="2700000" algn="tl">
                    <a:srgbClr val="000000">
                      <a:alpha val="43137"/>
                    </a:srgbClr>
                  </a:outerShdw>
                </a:effectLst>
              </a:rPr>
              <a:t>λήψη</a:t>
            </a:r>
            <a:r>
              <a:rPr lang="el-GR" b="1" baseline="0" dirty="0">
                <a:effectLst>
                  <a:outerShdw blurRad="38100" dist="38100" dir="2700000" algn="tl">
                    <a:srgbClr val="000000">
                      <a:alpha val="43137"/>
                    </a:srgbClr>
                  </a:outerShdw>
                </a:effectLst>
              </a:rPr>
              <a:t> βιοψιών</a:t>
            </a:r>
            <a:r>
              <a:rPr lang="el-GR" baseline="0" dirty="0"/>
              <a:t>.</a:t>
            </a:r>
            <a:endParaRPr lang="el-GR" dirty="0"/>
          </a:p>
          <a:p>
            <a:pPr marL="228600" indent="-228600">
              <a:buAutoNum type="arabicPeriod"/>
            </a:pPr>
            <a:endParaRPr lang="el-GR" dirty="0"/>
          </a:p>
          <a:p>
            <a:pPr marL="0" indent="0">
              <a:buNone/>
            </a:pPr>
            <a:endParaRPr lang="en-US" dirty="0"/>
          </a:p>
          <a:p>
            <a:pPr marL="228600" indent="-228600">
              <a:buAutoNum type="arabicPeriod" startAt="2"/>
            </a:pPr>
            <a:r>
              <a:rPr lang="el-GR" b="1" dirty="0"/>
              <a:t>Μεταστατικός</a:t>
            </a:r>
            <a:r>
              <a:rPr lang="el-GR" dirty="0"/>
              <a:t> λεμφαδένας</a:t>
            </a:r>
          </a:p>
          <a:p>
            <a:pPr marL="228600" indent="-228600">
              <a:buAutoNum type="arabicPeriod" startAt="2"/>
            </a:pPr>
            <a:endParaRPr lang="el-GR" dirty="0"/>
          </a:p>
          <a:p>
            <a:pPr marL="228600" indent="-228600">
              <a:buAutoNum type="arabicPeriod" startAt="2"/>
            </a:pPr>
            <a:endParaRPr lang="el-GR" dirty="0"/>
          </a:p>
          <a:p>
            <a:pPr marL="228600" indent="-228600">
              <a:buAutoNum type="arabicPeriod" startAt="2"/>
            </a:pPr>
            <a:r>
              <a:rPr lang="el-GR" dirty="0" err="1"/>
              <a:t>Λευκοπλακία</a:t>
            </a:r>
            <a:r>
              <a:rPr lang="el-GR" dirty="0"/>
              <a:t> [ακανθώδης (-πλακώδης) μετάπλαση και δυσπλασία, χαμηλόβαθμη-υψηλόβαθμη-</a:t>
            </a:r>
            <a:r>
              <a:rPr lang="el-GR" dirty="0" err="1"/>
              <a:t>ενδοεπιθηλιακό</a:t>
            </a:r>
            <a:r>
              <a:rPr lang="el-GR" dirty="0"/>
              <a:t> (</a:t>
            </a:r>
            <a:r>
              <a:rPr lang="en-US" dirty="0"/>
              <a:t>in situ) </a:t>
            </a:r>
            <a:r>
              <a:rPr lang="el-GR" dirty="0"/>
              <a:t>καρκίνωμα]</a:t>
            </a:r>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15</a:t>
            </a:fld>
            <a:endParaRPr lang="el-GR"/>
          </a:p>
        </p:txBody>
      </p:sp>
    </p:spTree>
    <p:extLst>
      <p:ext uri="{BB962C8B-B14F-4D97-AF65-F5344CB8AC3E}">
        <p14:creationId xmlns:p14="http://schemas.microsoft.com/office/powerpoint/2010/main" xmlns="" val="3707698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dirty="0"/>
              <a:t>A</a:t>
            </a:r>
            <a:r>
              <a:rPr lang="el-GR" dirty="0" err="1"/>
              <a:t>κροχορδονώδες</a:t>
            </a:r>
            <a:r>
              <a:rPr lang="el-GR" dirty="0"/>
              <a:t>,</a:t>
            </a:r>
            <a:r>
              <a:rPr lang="el-GR" baseline="0" dirty="0"/>
              <a:t> </a:t>
            </a:r>
            <a:r>
              <a:rPr lang="el-GR" baseline="0" dirty="0" err="1"/>
              <a:t>θηλώδες</a:t>
            </a:r>
            <a:r>
              <a:rPr lang="el-GR" baseline="0" dirty="0"/>
              <a:t> ( ορίζεται ως </a:t>
            </a:r>
            <a:r>
              <a:rPr lang="el-GR" baseline="0" dirty="0" err="1"/>
              <a:t>εξωφυτικό</a:t>
            </a:r>
            <a:r>
              <a:rPr lang="el-GR" baseline="0" dirty="0"/>
              <a:t> από </a:t>
            </a:r>
            <a:r>
              <a:rPr lang="el-GR" baseline="0" dirty="0" err="1"/>
              <a:t>βασικόμορφα</a:t>
            </a:r>
            <a:r>
              <a:rPr lang="el-GR" baseline="0" dirty="0"/>
              <a:t> κύτταρα), </a:t>
            </a:r>
            <a:r>
              <a:rPr lang="el-GR" baseline="0" dirty="0" err="1"/>
              <a:t>βασικόμορφο</a:t>
            </a:r>
            <a:r>
              <a:rPr lang="el-GR" baseline="0" dirty="0"/>
              <a:t> (διηθητικό από </a:t>
            </a:r>
            <a:r>
              <a:rPr lang="el-GR" baseline="0" dirty="0" err="1"/>
              <a:t>βασικόμορφα</a:t>
            </a:r>
            <a:r>
              <a:rPr lang="el-GR" baseline="0" dirty="0"/>
              <a:t> κύτταρα), </a:t>
            </a:r>
            <a:r>
              <a:rPr lang="el-GR" baseline="0" dirty="0" err="1"/>
              <a:t>ακανθολυτικό</a:t>
            </a:r>
            <a:r>
              <a:rPr lang="el-GR" baseline="0" dirty="0"/>
              <a:t>/αδενοειδές, </a:t>
            </a:r>
            <a:r>
              <a:rPr lang="el-GR" baseline="0" dirty="0" err="1"/>
              <a:t>αδενοακανθώδες</a:t>
            </a:r>
            <a:r>
              <a:rPr lang="el-GR" baseline="0" dirty="0"/>
              <a:t> ( με διακριτή αδενική συνιστώσα), </a:t>
            </a:r>
            <a:r>
              <a:rPr lang="el-GR" baseline="0" dirty="0" err="1"/>
              <a:t>σαρκωματοειδές</a:t>
            </a:r>
            <a:r>
              <a:rPr lang="el-GR" baseline="0" dirty="0"/>
              <a:t>/</a:t>
            </a:r>
            <a:r>
              <a:rPr lang="el-GR" baseline="0" dirty="0" err="1"/>
              <a:t>ατρακτοκυτταρικό</a:t>
            </a:r>
            <a:r>
              <a:rPr lang="el-GR" baseline="0"/>
              <a:t>.</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20</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Κύστη</a:t>
            </a:r>
            <a:r>
              <a:rPr lang="el-GR" dirty="0"/>
              <a:t> </a:t>
            </a:r>
            <a:r>
              <a:rPr lang="el-GR" dirty="0" err="1"/>
              <a:t>θυρεογλωσσικού</a:t>
            </a:r>
            <a:r>
              <a:rPr lang="el-GR" dirty="0"/>
              <a:t> πόρου.</a:t>
            </a:r>
          </a:p>
          <a:p>
            <a:pPr marL="228600" indent="-228600">
              <a:buAutoNum type="arabicPeriod"/>
            </a:pPr>
            <a:endParaRPr lang="el-GR" dirty="0"/>
          </a:p>
          <a:p>
            <a:pPr marL="228600" indent="-228600">
              <a:buAutoNum type="arabicPeriod"/>
            </a:pPr>
            <a:r>
              <a:rPr lang="el-GR" b="1" dirty="0" err="1"/>
              <a:t>Θυρεογλωσσικός</a:t>
            </a:r>
            <a:r>
              <a:rPr lang="el-GR" b="1" dirty="0"/>
              <a:t> πόρος</a:t>
            </a:r>
            <a:r>
              <a:rPr lang="el-GR" dirty="0"/>
              <a:t>, που ξεκινάει από το τυφλό τρήμα στη βάση της γλώσσας και καταλήγει στον θυρεοειδή αδένα. </a:t>
            </a:r>
          </a:p>
          <a:p>
            <a:pPr marL="228600" indent="-228600">
              <a:buAutoNum type="arabicPeriod"/>
            </a:pPr>
            <a:endParaRPr lang="el-GR" dirty="0"/>
          </a:p>
          <a:p>
            <a:pPr marL="228600" indent="-228600">
              <a:buAutoNum type="arabicPeriod"/>
            </a:pPr>
            <a:r>
              <a:rPr lang="el-GR" dirty="0"/>
              <a:t>Του </a:t>
            </a:r>
            <a:r>
              <a:rPr lang="el-GR" b="1" dirty="0"/>
              <a:t>υοειδούς</a:t>
            </a:r>
            <a:r>
              <a:rPr lang="el-GR" dirty="0"/>
              <a:t> οστού.</a:t>
            </a:r>
          </a:p>
        </p:txBody>
      </p:sp>
      <p:sp>
        <p:nvSpPr>
          <p:cNvPr id="4" name="Slide Number Placeholder 3"/>
          <p:cNvSpPr>
            <a:spLocks noGrp="1"/>
          </p:cNvSpPr>
          <p:nvPr>
            <p:ph type="sldNum" sz="quarter" idx="5"/>
          </p:nvPr>
        </p:nvSpPr>
        <p:spPr/>
        <p:txBody>
          <a:bodyPr/>
          <a:lstStyle/>
          <a:p>
            <a:fld id="{6D4DA58D-6B5B-40E7-A049-1E26DC491510}" type="slidenum">
              <a:rPr lang="el-GR" smtClean="0"/>
              <a:pPr/>
              <a:t>24</a:t>
            </a:fld>
            <a:endParaRPr lang="el-GR"/>
          </a:p>
        </p:txBody>
      </p:sp>
    </p:spTree>
    <p:extLst>
      <p:ext uri="{BB962C8B-B14F-4D97-AF65-F5344CB8AC3E}">
        <p14:creationId xmlns:p14="http://schemas.microsoft.com/office/powerpoint/2010/main" xmlns="" val="49821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Ο ισθμός του</a:t>
            </a:r>
            <a:r>
              <a:rPr lang="el-GR" baseline="0" dirty="0"/>
              <a:t> θ</a:t>
            </a:r>
            <a:r>
              <a:rPr lang="el-GR" dirty="0"/>
              <a:t>υρεοειδούς</a:t>
            </a:r>
            <a:r>
              <a:rPr lang="el-GR" baseline="0" dirty="0"/>
              <a:t> αδένα ποικίλλει</a:t>
            </a:r>
            <a:r>
              <a:rPr lang="el-GR" dirty="0"/>
              <a:t> ως προς την παρουσία και το μέγεθός του και μπορεί να περιλαμβάνει έναν κρανιακά εκτεινόμενο πυραμιδικό λοβό (</a:t>
            </a:r>
            <a:r>
              <a:rPr lang="el-GR" dirty="0" err="1"/>
              <a:t>lobus</a:t>
            </a:r>
            <a:r>
              <a:rPr lang="el-GR" dirty="0"/>
              <a:t> </a:t>
            </a:r>
            <a:r>
              <a:rPr lang="el-GR" dirty="0" err="1"/>
              <a:t>pyramidalis</a:t>
            </a:r>
            <a:r>
              <a:rPr lang="el-GR" dirty="0"/>
              <a:t> / </a:t>
            </a:r>
            <a:r>
              <a:rPr lang="el-GR" dirty="0" err="1"/>
              <a:t>processus</a:t>
            </a:r>
            <a:r>
              <a:rPr lang="el-GR" dirty="0"/>
              <a:t> </a:t>
            </a:r>
            <a:r>
              <a:rPr lang="el-GR" dirty="0" err="1"/>
              <a:t>pyramidalis</a:t>
            </a:r>
            <a:r>
              <a:rPr lang="el-GR" dirty="0"/>
              <a:t>), κατάλοιπο του </a:t>
            </a:r>
            <a:r>
              <a:rPr lang="el-GR" dirty="0" err="1"/>
              <a:t>θυρεογλωσσικού</a:t>
            </a:r>
            <a:r>
              <a:rPr lang="el-GR" dirty="0"/>
              <a:t> πόρου.</a:t>
            </a:r>
            <a:endParaRPr lang="en-US" dirty="0"/>
          </a:p>
          <a:p>
            <a:endParaRPr lang="en-US" dirty="0"/>
          </a:p>
          <a:p>
            <a:r>
              <a:rPr lang="en-US" dirty="0" err="1"/>
              <a:t>Vallecules</a:t>
            </a:r>
            <a:r>
              <a:rPr lang="en-US" dirty="0"/>
              <a:t>:</a:t>
            </a:r>
            <a:r>
              <a:rPr lang="en-US" baseline="0" dirty="0"/>
              <a:t> </a:t>
            </a:r>
            <a:r>
              <a:rPr lang="el-GR" baseline="0" dirty="0" err="1"/>
              <a:t>γλωσσοεπιγλωττιδικά</a:t>
            </a:r>
            <a:r>
              <a:rPr lang="el-GR" baseline="0" dirty="0"/>
              <a:t> </a:t>
            </a:r>
            <a:r>
              <a:rPr lang="el-GR" baseline="0" dirty="0" err="1"/>
              <a:t>βοθρία</a:t>
            </a:r>
            <a:r>
              <a:rPr lang="el-GR" baseline="0" dirty="0"/>
              <a:t>.</a:t>
            </a:r>
            <a:endParaRPr lang="en-US" baseline="0" dirty="0"/>
          </a:p>
          <a:p>
            <a:endParaRPr lang="en-US" baseline="0" dirty="0"/>
          </a:p>
          <a:p>
            <a:r>
              <a:rPr lang="en-US" baseline="0" dirty="0"/>
              <a:t>M</a:t>
            </a:r>
            <a:r>
              <a:rPr lang="el-GR" baseline="0" dirty="0" err="1"/>
              <a:t>υς</a:t>
            </a:r>
            <a:r>
              <a:rPr lang="el-GR" baseline="0" dirty="0"/>
              <a:t>  υποκείμενοι του υοειδούς οστού</a:t>
            </a:r>
            <a:endParaRPr lang="en-US" baseline="0" dirty="0"/>
          </a:p>
          <a:p>
            <a:endParaRPr lang="en-US" baseline="0" dirty="0"/>
          </a:p>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25</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28</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Φούξια </a:t>
            </a:r>
            <a:r>
              <a:rPr lang="el-GR" dirty="0" err="1"/>
              <a:t>εξωκυττάρια</a:t>
            </a:r>
            <a:r>
              <a:rPr lang="el-GR" dirty="0"/>
              <a:t> θεμέλια</a:t>
            </a:r>
            <a:r>
              <a:rPr lang="el-GR" baseline="0" dirty="0"/>
              <a:t> ουσία</a:t>
            </a:r>
            <a:r>
              <a:rPr lang="el-GR" dirty="0"/>
              <a:t> με φτερωτά / </a:t>
            </a:r>
            <a:r>
              <a:rPr lang="el-GR" dirty="0" err="1"/>
              <a:t>ινιδώδη</a:t>
            </a:r>
            <a:r>
              <a:rPr lang="el-GR" dirty="0"/>
              <a:t> όρια και αναμεμειγμένα, ήπιας μορφολογίας </a:t>
            </a:r>
            <a:r>
              <a:rPr lang="el-GR" dirty="0" err="1"/>
              <a:t>μυοεπιθηλιακά</a:t>
            </a:r>
            <a:r>
              <a:rPr lang="el-GR" dirty="0"/>
              <a:t> κύτταρα είναι χαρακτηριστικά γνωρίσματα για το</a:t>
            </a:r>
            <a:r>
              <a:rPr lang="el-GR" baseline="0" dirty="0"/>
              <a:t> </a:t>
            </a:r>
            <a:r>
              <a:rPr lang="el-GR" b="1" baseline="0" dirty="0"/>
              <a:t>πλειόμορφο </a:t>
            </a:r>
            <a:r>
              <a:rPr lang="el-GR" b="1" dirty="0"/>
              <a:t>αδένωμα.</a:t>
            </a:r>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29</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Όγκος</a:t>
            </a:r>
            <a:r>
              <a:rPr lang="el-GR" baseline="0" dirty="0"/>
              <a:t> </a:t>
            </a:r>
            <a:r>
              <a:rPr lang="el-GR" baseline="0" dirty="0" err="1"/>
              <a:t>εξορμώμενος</a:t>
            </a:r>
            <a:r>
              <a:rPr lang="el-GR" baseline="0" dirty="0"/>
              <a:t> από τον </a:t>
            </a:r>
            <a:r>
              <a:rPr lang="el-GR" baseline="0" dirty="0" err="1"/>
              <a:t>επιπολής</a:t>
            </a:r>
            <a:r>
              <a:rPr lang="el-GR" baseline="0" dirty="0"/>
              <a:t> λοβό της παρωτίδας. </a:t>
            </a:r>
            <a:r>
              <a:rPr lang="el-GR" dirty="0"/>
              <a:t>Κάτω αριστερά, μόνο φυσιολογικό </a:t>
            </a:r>
            <a:r>
              <a:rPr lang="el-GR" dirty="0" err="1"/>
              <a:t>σιελαδενικό</a:t>
            </a:r>
            <a:r>
              <a:rPr lang="el-GR" dirty="0"/>
              <a:t> παρέγχυμα, δεξιά μαζί με το νεόπλασμα της ασθενούς.</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30</a:t>
            </a:fld>
            <a:endParaRPr lang="el-GR"/>
          </a:p>
        </p:txBody>
      </p:sp>
    </p:spTree>
    <p:extLst>
      <p:ext uri="{BB962C8B-B14F-4D97-AF65-F5344CB8AC3E}">
        <p14:creationId xmlns:p14="http://schemas.microsoft.com/office/powerpoint/2010/main" xmlns="" val="32617211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Πιθανώς μη </a:t>
            </a:r>
            <a:r>
              <a:rPr lang="el-GR" dirty="0" err="1"/>
              <a:t>εγκαψωμένο</a:t>
            </a:r>
            <a:r>
              <a:rPr lang="en-US" dirty="0"/>
              <a:t>, </a:t>
            </a:r>
            <a:r>
              <a:rPr lang="el-GR" dirty="0"/>
              <a:t>με</a:t>
            </a:r>
            <a:r>
              <a:rPr lang="el-GR" baseline="0" dirty="0"/>
              <a:t> πιθανές προεξοχές</a:t>
            </a:r>
            <a:r>
              <a:rPr lang="el-GR" dirty="0"/>
              <a:t>. Το επιθηλιακό</a:t>
            </a:r>
            <a:r>
              <a:rPr lang="el-GR" baseline="0" dirty="0"/>
              <a:t> συστατικό επενδύει εσωτερικά τις κύστεις και τα σωληνάρια του όγκου.</a:t>
            </a:r>
            <a:r>
              <a:rPr lang="el-GR" dirty="0"/>
              <a:t> Η </a:t>
            </a:r>
            <a:r>
              <a:rPr lang="el-GR" dirty="0" err="1"/>
              <a:t>μυοεπιθηλιακή</a:t>
            </a:r>
            <a:r>
              <a:rPr lang="el-GR" dirty="0"/>
              <a:t> συνιστώσα (κάτω δεξιά </a:t>
            </a:r>
            <a:r>
              <a:rPr lang="el-GR" dirty="0" err="1"/>
              <a:t>εικ</a:t>
            </a:r>
            <a:r>
              <a:rPr lang="el-GR" dirty="0"/>
              <a:t>.) μπορεί να διαθέτει διαυγές κυτταρόπλασμα και να κυριαρχεί</a:t>
            </a:r>
            <a:r>
              <a:rPr lang="el-GR" baseline="0" dirty="0"/>
              <a:t> εστιακά.</a:t>
            </a:r>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31</a:t>
            </a:fld>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32</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l-GR" b="0" i="0" dirty="0">
                <a:solidFill>
                  <a:srgbClr val="56676B"/>
                </a:solidFill>
                <a:effectLst/>
                <a:latin typeface="Open Sans" panose="020B0606030504020204" pitchFamily="34" charset="0"/>
              </a:rPr>
              <a:t>Σε </a:t>
            </a:r>
            <a:r>
              <a:rPr lang="el-GR" b="0" i="0" dirty="0" err="1">
                <a:solidFill>
                  <a:srgbClr val="56676B"/>
                </a:solidFill>
                <a:effectLst/>
                <a:latin typeface="Open Sans" panose="020B0606030504020204" pitchFamily="34" charset="0"/>
              </a:rPr>
              <a:t>παρωτιδεκτομές</a:t>
            </a:r>
            <a:r>
              <a:rPr lang="el-GR" b="0" i="0" dirty="0">
                <a:solidFill>
                  <a:srgbClr val="56676B"/>
                </a:solidFill>
                <a:effectLst/>
                <a:latin typeface="Open Sans" panose="020B0606030504020204" pitchFamily="34" charset="0"/>
              </a:rPr>
              <a:t> χρειάζεται προσεκτική παρασκευή του σύστοιχου προσωπικού νεύρου (έβδομου κρανιακού νεύρου) καθώς, εάν αυτό τραυματισθεί ή πιεστεί από κάποιον παρωτιδικό όγκο,  ο ασθενής δυνητικώς θα εμφανίσει </a:t>
            </a:r>
            <a:r>
              <a:rPr lang="el-GR" b="0" i="0" dirty="0" err="1">
                <a:solidFill>
                  <a:srgbClr val="56676B"/>
                </a:solidFill>
                <a:effectLst/>
                <a:latin typeface="Open Sans" panose="020B0606030504020204" pitchFamily="34" charset="0"/>
              </a:rPr>
              <a:t>επιπέδωση</a:t>
            </a:r>
            <a:r>
              <a:rPr lang="el-GR" b="0" i="0" dirty="0">
                <a:solidFill>
                  <a:srgbClr val="56676B"/>
                </a:solidFill>
                <a:effectLst/>
                <a:latin typeface="Open Sans" panose="020B0606030504020204" pitchFamily="34" charset="0"/>
              </a:rPr>
              <a:t> του </a:t>
            </a:r>
            <a:r>
              <a:rPr lang="el-GR" b="0" i="0" dirty="0" err="1">
                <a:solidFill>
                  <a:srgbClr val="56676B"/>
                </a:solidFill>
                <a:effectLst/>
                <a:latin typeface="Open Sans" panose="020B0606030504020204" pitchFamily="34" charset="0"/>
              </a:rPr>
              <a:t>προσβληθέντος</a:t>
            </a:r>
            <a:r>
              <a:rPr lang="el-GR" b="0" i="0" dirty="0">
                <a:solidFill>
                  <a:srgbClr val="56676B"/>
                </a:solidFill>
                <a:effectLst/>
                <a:latin typeface="Open Sans" panose="020B0606030504020204" pitchFamily="34" charset="0"/>
              </a:rPr>
              <a:t> μισού προσώπου, εξαφάνιση των ρυτίδων στο μέτωπο, πτώση του φρυδιού, αδυναμία στο κλείσιμο του οφθαλμού, δυσκολία να χαμογελάσει και να </a:t>
            </a:r>
            <a:r>
              <a:rPr lang="el-GR" b="0" i="0" dirty="0" err="1">
                <a:solidFill>
                  <a:srgbClr val="56676B"/>
                </a:solidFill>
                <a:effectLst/>
                <a:latin typeface="Open Sans" panose="020B0606030504020204" pitchFamily="34" charset="0"/>
              </a:rPr>
              <a:t>σφυρίξει</a:t>
            </a:r>
            <a:r>
              <a:rPr lang="el-GR" b="0" i="0" dirty="0">
                <a:solidFill>
                  <a:srgbClr val="56676B"/>
                </a:solidFill>
                <a:effectLst/>
                <a:latin typeface="Open Sans" panose="020B0606030504020204" pitchFamily="34" charset="0"/>
              </a:rPr>
              <a:t>, και πτώση της χειλικής γωνίας.</a:t>
            </a: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a:t>
            </a:fld>
            <a:endParaRPr lang="el-GR"/>
          </a:p>
        </p:txBody>
      </p:sp>
    </p:spTree>
    <p:extLst>
      <p:ext uri="{BB962C8B-B14F-4D97-AF65-F5344CB8AC3E}">
        <p14:creationId xmlns:p14="http://schemas.microsoft.com/office/powerpoint/2010/main" xmlns="" val="39303075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Πλειόμορφο αδένωμα. </a:t>
            </a:r>
            <a:r>
              <a:rPr lang="el-GR" b="1" dirty="0" err="1"/>
              <a:t>Καλόηθες</a:t>
            </a:r>
            <a:r>
              <a:rPr lang="el-GR" b="1" dirty="0"/>
              <a:t> νεόπλασμα.</a:t>
            </a:r>
          </a:p>
          <a:p>
            <a:pPr marL="228600" indent="-228600">
              <a:buAutoNum type="arabicPeriod"/>
            </a:pPr>
            <a:endParaRPr lang="el-GR" dirty="0"/>
          </a:p>
          <a:p>
            <a:pPr marL="228600" indent="-228600">
              <a:buAutoNum type="arabicPeriod"/>
            </a:pPr>
            <a:r>
              <a:rPr lang="el-GR" dirty="0"/>
              <a:t>Το </a:t>
            </a:r>
            <a:r>
              <a:rPr lang="el-GR" b="1" dirty="0"/>
              <a:t>προσωπικό νεύρο</a:t>
            </a:r>
            <a:r>
              <a:rPr lang="el-GR" dirty="0"/>
              <a:t>.</a:t>
            </a:r>
          </a:p>
          <a:p>
            <a:pPr marL="228600" indent="-228600">
              <a:buAutoNum type="arabicPeriod"/>
            </a:pPr>
            <a:endParaRPr lang="el-GR" dirty="0"/>
          </a:p>
          <a:p>
            <a:pPr marL="228600" indent="-228600">
              <a:buAutoNum type="arabicPeriod"/>
            </a:pPr>
            <a:r>
              <a:rPr lang="el-GR" dirty="0"/>
              <a:t>Υπογνάθιοι, υπογλώσσιοι, ελάσσονες σιελογόνοι αδένες, δακρυϊκοί αδένες. Πρόκειται για </a:t>
            </a:r>
            <a:r>
              <a:rPr lang="el-GR" b="1" dirty="0"/>
              <a:t>το συχνότερο </a:t>
            </a:r>
            <a:r>
              <a:rPr lang="el-GR" b="1" dirty="0" err="1"/>
              <a:t>σιελαδενικό</a:t>
            </a:r>
            <a:r>
              <a:rPr lang="el-GR" b="1" dirty="0"/>
              <a:t> νεόπλασμα</a:t>
            </a:r>
            <a:r>
              <a:rPr lang="el-GR" dirty="0"/>
              <a:t>.</a:t>
            </a:r>
            <a:endParaRPr lang="en-US" dirty="0"/>
          </a:p>
          <a:p>
            <a:pPr marL="228600" indent="-228600">
              <a:buAutoNum type="arabicPeriod"/>
            </a:pPr>
            <a:endParaRPr lang="en-US" dirty="0"/>
          </a:p>
          <a:p>
            <a:pPr marL="228600" indent="-228600">
              <a:buAutoNum type="arabicPeriod"/>
            </a:pPr>
            <a:r>
              <a:rPr lang="el-GR" b="1" dirty="0"/>
              <a:t>Πολλαπλές υποτροπές, υπογνάθια εντόπιση, μεγαλύτερη ηλικία, μεγαλύτερο μέγεθος όγκου, προεξέχουσα </a:t>
            </a:r>
            <a:r>
              <a:rPr lang="el-GR" b="1" dirty="0" err="1"/>
              <a:t>υαλίνωση</a:t>
            </a:r>
            <a:r>
              <a:rPr lang="el-GR" b="1" dirty="0"/>
              <a:t> στρώματος, αυξημένος αριθμός μιτώσεων (εάν υπάρχει, απαιτείται εκτενέστερη δειγματοληψία από το εγχειρητικό παρασκεύασμα του όγκου), έκθεση σε ακτινοβολία.</a:t>
            </a:r>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33</a:t>
            </a:fld>
            <a:endParaRPr lang="el-GR"/>
          </a:p>
        </p:txBody>
      </p:sp>
    </p:spTree>
    <p:extLst>
      <p:ext uri="{BB962C8B-B14F-4D97-AF65-F5344CB8AC3E}">
        <p14:creationId xmlns:p14="http://schemas.microsoft.com/office/powerpoint/2010/main" xmlns="" val="4138471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Τραχηλική ινιακή </a:t>
            </a:r>
            <a:r>
              <a:rPr lang="el-GR" dirty="0" err="1"/>
              <a:t>λεμφαδενοπάθεια</a:t>
            </a:r>
            <a:r>
              <a:rPr lang="el-GR" dirty="0"/>
              <a:t> λόγω μετάστασης.</a:t>
            </a:r>
          </a:p>
        </p:txBody>
      </p:sp>
      <p:sp>
        <p:nvSpPr>
          <p:cNvPr id="4" name="Slide Number Placeholder 3"/>
          <p:cNvSpPr>
            <a:spLocks noGrp="1"/>
          </p:cNvSpPr>
          <p:nvPr>
            <p:ph type="sldNum" sz="quarter" idx="5"/>
          </p:nvPr>
        </p:nvSpPr>
        <p:spPr/>
        <p:txBody>
          <a:bodyPr/>
          <a:lstStyle/>
          <a:p>
            <a:fld id="{6D4DA58D-6B5B-40E7-A049-1E26DC491510}" type="slidenum">
              <a:rPr lang="el-GR" smtClean="0"/>
              <a:pPr/>
              <a:t>36</a:t>
            </a:fld>
            <a:endParaRPr lang="el-GR"/>
          </a:p>
        </p:txBody>
      </p:sp>
    </p:spTree>
    <p:extLst>
      <p:ext uri="{BB962C8B-B14F-4D97-AF65-F5344CB8AC3E}">
        <p14:creationId xmlns:p14="http://schemas.microsoft.com/office/powerpoint/2010/main" xmlns="" val="27423441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37</a:t>
            </a:fld>
            <a:endParaRPr lang="el-GR"/>
          </a:p>
        </p:txBody>
      </p:sp>
    </p:spTree>
    <p:extLst>
      <p:ext uri="{BB962C8B-B14F-4D97-AF65-F5344CB8AC3E}">
        <p14:creationId xmlns:p14="http://schemas.microsoft.com/office/powerpoint/2010/main" xmlns="" val="3376969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fontScale="85000" lnSpcReduction="10000"/>
          </a:bodyPr>
          <a:lstStyle/>
          <a:p>
            <a:r>
              <a:rPr lang="el-GR" dirty="0"/>
              <a:t>Το </a:t>
            </a:r>
            <a:r>
              <a:rPr lang="el-GR" b="1" dirty="0"/>
              <a:t>ρινοφαρυγγικό καρκίνωμα </a:t>
            </a:r>
            <a:r>
              <a:rPr lang="el-GR" dirty="0"/>
              <a:t>προέρχεται από τον ρινοφαρυγγικό βλεννογόνο και παρουσιάζει ιστολογικά ή </a:t>
            </a:r>
            <a:r>
              <a:rPr lang="el-GR" dirty="0" err="1"/>
              <a:t>ανοσοφαινοτυπικά</a:t>
            </a:r>
            <a:r>
              <a:rPr lang="el-GR" baseline="0" dirty="0"/>
              <a:t> ευρήματα (π.χ. </a:t>
            </a:r>
            <a:r>
              <a:rPr lang="en-US" baseline="0" dirty="0"/>
              <a:t>p63)</a:t>
            </a:r>
            <a:r>
              <a:rPr lang="el-GR" dirty="0"/>
              <a:t>  </a:t>
            </a:r>
            <a:r>
              <a:rPr lang="el-GR" b="1" spc="600" dirty="0"/>
              <a:t>ακανθώδους</a:t>
            </a:r>
            <a:r>
              <a:rPr lang="el-GR" dirty="0"/>
              <a:t> διαφοροποίησης.</a:t>
            </a:r>
          </a:p>
          <a:p>
            <a:endParaRPr lang="el-GR" dirty="0"/>
          </a:p>
          <a:p>
            <a:r>
              <a:rPr lang="el-GR" b="1" spc="600" dirty="0"/>
              <a:t>Ταξινόμηση του ρινοφαρυγγικού καρκινώματος κατά</a:t>
            </a:r>
            <a:r>
              <a:rPr lang="el-GR" b="1" spc="600" baseline="0" dirty="0"/>
              <a:t> τον</a:t>
            </a:r>
            <a:r>
              <a:rPr lang="el-GR" b="1" spc="600" dirty="0"/>
              <a:t> ΠΟΥ:</a:t>
            </a:r>
          </a:p>
          <a:p>
            <a:endParaRPr lang="el-GR" dirty="0"/>
          </a:p>
          <a:p>
            <a:r>
              <a:rPr lang="el-GR" b="1" dirty="0"/>
              <a:t>-1. Μη </a:t>
            </a:r>
            <a:r>
              <a:rPr lang="el-GR" b="1" dirty="0" err="1"/>
              <a:t>κερατινοποιούμενο</a:t>
            </a:r>
            <a:r>
              <a:rPr lang="el-GR" b="1" dirty="0"/>
              <a:t> </a:t>
            </a:r>
            <a:r>
              <a:rPr lang="el-GR" b="1" dirty="0" err="1"/>
              <a:t>ακανθοκυτταρικό</a:t>
            </a:r>
            <a:r>
              <a:rPr lang="el-GR" b="1" dirty="0"/>
              <a:t> καρκίνωμα</a:t>
            </a:r>
          </a:p>
          <a:p>
            <a:r>
              <a:rPr lang="el-GR" dirty="0"/>
              <a:t>Διαφοροποιημένος </a:t>
            </a:r>
            <a:r>
              <a:rPr lang="el-GR" dirty="0" err="1"/>
              <a:t>υποτύπος</a:t>
            </a:r>
            <a:endParaRPr lang="el-GR" dirty="0"/>
          </a:p>
          <a:p>
            <a:r>
              <a:rPr lang="el-GR" b="1" dirty="0"/>
              <a:t>Αδιαφοροποίητος </a:t>
            </a:r>
            <a:r>
              <a:rPr lang="el-GR" b="1" dirty="0" err="1"/>
              <a:t>υποτύπος</a:t>
            </a:r>
            <a:r>
              <a:rPr lang="el-GR" b="1" dirty="0"/>
              <a:t> </a:t>
            </a:r>
            <a:r>
              <a:rPr lang="el-GR" b="0" dirty="0"/>
              <a:t>(όπως εν προκειμένω)</a:t>
            </a:r>
          </a:p>
          <a:p>
            <a:endParaRPr lang="el-GR" b="1" dirty="0"/>
          </a:p>
          <a:p>
            <a:r>
              <a:rPr lang="el-GR" dirty="0"/>
              <a:t>-2. </a:t>
            </a:r>
            <a:r>
              <a:rPr lang="el-GR" dirty="0" err="1"/>
              <a:t>Κερατινοποιούμενο</a:t>
            </a:r>
            <a:r>
              <a:rPr lang="el-GR" dirty="0"/>
              <a:t> </a:t>
            </a:r>
            <a:r>
              <a:rPr lang="el-GR" dirty="0" err="1"/>
              <a:t>ακανθοκυτταρικό</a:t>
            </a:r>
            <a:r>
              <a:rPr lang="el-GR" dirty="0"/>
              <a:t> καρκίνωμα</a:t>
            </a:r>
          </a:p>
          <a:p>
            <a:endParaRPr lang="el-GR" dirty="0"/>
          </a:p>
          <a:p>
            <a:r>
              <a:rPr lang="el-GR" dirty="0"/>
              <a:t>-3. </a:t>
            </a:r>
            <a:r>
              <a:rPr lang="el-GR" dirty="0" err="1"/>
              <a:t>Βασικόμορφο</a:t>
            </a:r>
            <a:r>
              <a:rPr lang="el-GR" dirty="0"/>
              <a:t> </a:t>
            </a:r>
            <a:r>
              <a:rPr lang="el-GR" dirty="0" err="1"/>
              <a:t>ακανθοκυτταρικό</a:t>
            </a:r>
            <a:r>
              <a:rPr lang="el-GR" dirty="0"/>
              <a:t> καρκίνωμα</a:t>
            </a:r>
          </a:p>
          <a:p>
            <a:endParaRPr lang="el-GR" dirty="0"/>
          </a:p>
          <a:p>
            <a:r>
              <a:rPr lang="el-GR" b="1" dirty="0"/>
              <a:t>Μη </a:t>
            </a:r>
            <a:r>
              <a:rPr lang="el-GR" b="1" dirty="0" err="1"/>
              <a:t>κερατινοποιούμενος</a:t>
            </a:r>
            <a:r>
              <a:rPr lang="el-GR" b="1" dirty="0"/>
              <a:t>, αδιαφοροποίητος </a:t>
            </a:r>
            <a:r>
              <a:rPr lang="el-GR" b="1" dirty="0" err="1"/>
              <a:t>υποτύπος</a:t>
            </a:r>
            <a:r>
              <a:rPr lang="el-GR" b="1" dirty="0"/>
              <a:t> </a:t>
            </a:r>
            <a:r>
              <a:rPr lang="el-GR" b="0" dirty="0"/>
              <a:t>(όπως εν προκειμένω)</a:t>
            </a:r>
            <a:r>
              <a:rPr lang="en-US" b="0" dirty="0"/>
              <a:t>:</a:t>
            </a:r>
          </a:p>
          <a:p>
            <a:r>
              <a:rPr lang="el-GR" dirty="0"/>
              <a:t>Είτε </a:t>
            </a:r>
            <a:r>
              <a:rPr lang="el-GR" dirty="0" err="1"/>
              <a:t>συγκυτιακή</a:t>
            </a:r>
            <a:r>
              <a:rPr lang="el-GR" dirty="0"/>
              <a:t> διάταξη συνεκτικών κυττάρων με αδιάκριτα κυτταρικά όρια (μοτίβο </a:t>
            </a:r>
            <a:r>
              <a:rPr lang="el-GR" dirty="0" err="1"/>
              <a:t>Regaud</a:t>
            </a:r>
            <a:r>
              <a:rPr lang="el-GR" dirty="0"/>
              <a:t>) είτε διάχυτη κυτταρική διήθηση μη συνεκτικών κυττάρων (μοτίβο </a:t>
            </a:r>
            <a:r>
              <a:rPr lang="el-GR" dirty="0" err="1"/>
              <a:t>Schmincke</a:t>
            </a:r>
            <a:r>
              <a:rPr lang="el-GR" dirty="0"/>
              <a:t>) που μιμείται λέμφωμα μη </a:t>
            </a:r>
            <a:r>
              <a:rPr lang="el-GR" dirty="0" err="1"/>
              <a:t>Hodgkin</a:t>
            </a:r>
            <a:r>
              <a:rPr lang="el-GR" dirty="0"/>
              <a:t> (τα πρότυπα ανάπτυξης </a:t>
            </a:r>
            <a:r>
              <a:rPr lang="el-GR" i="1" dirty="0"/>
              <a:t>δεν</a:t>
            </a:r>
            <a:r>
              <a:rPr lang="el-GR" dirty="0"/>
              <a:t> έχουν κλινική σημασία).</a:t>
            </a:r>
          </a:p>
          <a:p>
            <a:r>
              <a:rPr lang="el-GR" dirty="0"/>
              <a:t>Τα καρκινικά κύτταρα έχουν </a:t>
            </a:r>
            <a:r>
              <a:rPr lang="el-GR" b="1" dirty="0"/>
              <a:t>μέτριο</a:t>
            </a:r>
            <a:r>
              <a:rPr lang="en-US" b="1" dirty="0"/>
              <a:t> </a:t>
            </a:r>
            <a:r>
              <a:rPr lang="el-GR" b="1" dirty="0"/>
              <a:t>σε</a:t>
            </a:r>
            <a:r>
              <a:rPr lang="el-GR" b="1" baseline="0" dirty="0"/>
              <a:t> ποσότητα,</a:t>
            </a:r>
            <a:r>
              <a:rPr lang="el-GR" b="1" dirty="0"/>
              <a:t> </a:t>
            </a:r>
            <a:r>
              <a:rPr lang="el-GR" b="1" dirty="0" err="1"/>
              <a:t>ηωσινόφιλο</a:t>
            </a:r>
            <a:r>
              <a:rPr lang="el-GR" b="1" dirty="0"/>
              <a:t> έως </a:t>
            </a:r>
            <a:r>
              <a:rPr lang="el-GR" b="1" dirty="0" err="1"/>
              <a:t>αμφιφιλικό</a:t>
            </a:r>
            <a:r>
              <a:rPr lang="el-GR" b="1" dirty="0"/>
              <a:t> κυτταρόπλασμα, στρογγυλούς πυρήνες, προεξέχοντα </a:t>
            </a:r>
            <a:r>
              <a:rPr lang="el-GR" b="1" dirty="0" err="1"/>
              <a:t>ηωσινόφιλα</a:t>
            </a:r>
            <a:r>
              <a:rPr lang="el-GR" b="1" dirty="0"/>
              <a:t> </a:t>
            </a:r>
            <a:r>
              <a:rPr lang="el-GR" b="1" dirty="0" err="1"/>
              <a:t>πυρήνια</a:t>
            </a:r>
            <a:r>
              <a:rPr lang="el-GR" b="1" dirty="0"/>
              <a:t>, φυσαλιδώδη χρωματίνη</a:t>
            </a:r>
            <a:r>
              <a:rPr lang="el-GR" dirty="0"/>
              <a:t>.</a:t>
            </a:r>
          </a:p>
          <a:p>
            <a:r>
              <a:rPr lang="el-GR" b="1" i="1" dirty="0"/>
              <a:t>Όχι </a:t>
            </a:r>
            <a:r>
              <a:rPr lang="el-GR" dirty="0"/>
              <a:t>σημαντική </a:t>
            </a:r>
            <a:r>
              <a:rPr lang="el-GR" dirty="0" err="1"/>
              <a:t>κερατινοποίηση</a:t>
            </a:r>
            <a:r>
              <a:rPr lang="el-GR" dirty="0"/>
              <a:t>.</a:t>
            </a:r>
          </a:p>
          <a:p>
            <a:r>
              <a:rPr lang="el-GR" dirty="0"/>
              <a:t>Η </a:t>
            </a:r>
            <a:r>
              <a:rPr lang="el-GR" b="1" dirty="0"/>
              <a:t>απόπτωση</a:t>
            </a:r>
            <a:r>
              <a:rPr lang="el-GR" dirty="0"/>
              <a:t> και η </a:t>
            </a:r>
            <a:r>
              <a:rPr lang="el-GR" b="1" dirty="0"/>
              <a:t>έντονη </a:t>
            </a:r>
            <a:r>
              <a:rPr lang="el-GR" b="1" dirty="0" err="1"/>
              <a:t>μιτωτική</a:t>
            </a:r>
            <a:r>
              <a:rPr lang="el-GR" b="1" dirty="0"/>
              <a:t> δραστηριότητα </a:t>
            </a:r>
            <a:r>
              <a:rPr lang="el-GR" dirty="0"/>
              <a:t>είναι πάντα παρούσες.</a:t>
            </a:r>
          </a:p>
          <a:p>
            <a:r>
              <a:rPr lang="el-GR" dirty="0"/>
              <a:t>Συνήθως (αλλά όχι πάντα) εμφανές, μη </a:t>
            </a:r>
            <a:r>
              <a:rPr lang="el-GR" dirty="0" err="1"/>
              <a:t>νεοπλασματικό</a:t>
            </a:r>
            <a:r>
              <a:rPr lang="el-GR" dirty="0"/>
              <a:t> </a:t>
            </a:r>
            <a:r>
              <a:rPr lang="el-GR" b="1" dirty="0" err="1"/>
              <a:t>λεμφοπλασματοκυτταρικό</a:t>
            </a:r>
            <a:r>
              <a:rPr lang="el-GR" b="1" dirty="0"/>
              <a:t> διήθημα </a:t>
            </a:r>
            <a:r>
              <a:rPr lang="el-GR" dirty="0"/>
              <a:t>που συνοδεύει τον όγκο.</a:t>
            </a:r>
          </a:p>
          <a:p>
            <a:r>
              <a:rPr lang="el-GR" dirty="0"/>
              <a:t>Η νέκρωση είναι </a:t>
            </a:r>
            <a:r>
              <a:rPr lang="el-GR" i="1" dirty="0"/>
              <a:t>α</a:t>
            </a:r>
            <a:r>
              <a:rPr lang="el-GR" dirty="0"/>
              <a:t>συνήθιστη.</a:t>
            </a:r>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38</a:t>
            </a:fld>
            <a:endParaRPr 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a:t>Ρινοφαρυγγικό καρκίνωμα.</a:t>
            </a:r>
          </a:p>
          <a:p>
            <a:pPr marL="228600" indent="-228600">
              <a:buAutoNum type="arabicPeriod"/>
            </a:pPr>
            <a:endParaRPr lang="el-GR" dirty="0"/>
          </a:p>
          <a:p>
            <a:pPr marL="228600" indent="-228600">
              <a:buAutoNum type="arabicPeriod"/>
            </a:pPr>
            <a:r>
              <a:rPr lang="el-GR" dirty="0"/>
              <a:t>Λόγω </a:t>
            </a:r>
            <a:r>
              <a:rPr lang="el-GR" b="1" dirty="0"/>
              <a:t>απόφραξης της </a:t>
            </a:r>
            <a:r>
              <a:rPr lang="el-GR" b="1" dirty="0" err="1"/>
              <a:t>ευσταχιανής</a:t>
            </a:r>
            <a:r>
              <a:rPr lang="el-GR" b="1" dirty="0"/>
              <a:t> σάλπιγγας.</a:t>
            </a:r>
            <a:r>
              <a:rPr lang="el-GR" b="0" i="0" dirty="0">
                <a:solidFill>
                  <a:srgbClr val="202122"/>
                </a:solidFill>
                <a:effectLst/>
                <a:latin typeface="Arial" panose="020B0604020202020204" pitchFamily="34" charset="0"/>
              </a:rPr>
              <a:t> </a:t>
            </a:r>
          </a:p>
          <a:p>
            <a:pPr marL="0" indent="0">
              <a:buNone/>
            </a:pPr>
            <a:r>
              <a:rPr lang="el-GR" b="0" i="0" dirty="0">
                <a:solidFill>
                  <a:srgbClr val="202122"/>
                </a:solidFill>
                <a:effectLst/>
                <a:latin typeface="Arial" panose="020B0604020202020204" pitchFamily="34" charset="0"/>
              </a:rPr>
              <a:t>Η </a:t>
            </a:r>
            <a:r>
              <a:rPr lang="el-GR" b="0" i="0" dirty="0" err="1">
                <a:solidFill>
                  <a:srgbClr val="202122"/>
                </a:solidFill>
                <a:effectLst/>
                <a:latin typeface="Arial" panose="020B0604020202020204" pitchFamily="34" charset="0"/>
              </a:rPr>
              <a:t>ευσταχιανή</a:t>
            </a:r>
            <a:r>
              <a:rPr lang="el-GR" b="0" i="0" dirty="0">
                <a:solidFill>
                  <a:srgbClr val="202122"/>
                </a:solidFill>
                <a:effectLst/>
                <a:latin typeface="Arial" panose="020B0604020202020204" pitchFamily="34" charset="0"/>
              </a:rPr>
              <a:t> σάλπιγγα εκτείνεται από το πρόσθιο τοίχωμα του μέσου αυτιού στο πλευρικό τοίχωμα του ρινοφάρυγγα, περίπου στο ύψος της κάτω </a:t>
            </a:r>
            <a:r>
              <a:rPr lang="el-GR" b="0" i="0" u="none" strike="noStrike" dirty="0">
                <a:solidFill>
                  <a:srgbClr val="D73333"/>
                </a:solidFill>
                <a:effectLst/>
                <a:latin typeface="Arial" panose="020B0604020202020204" pitchFamily="34" charset="0"/>
              </a:rPr>
              <a:t>ρινικής κόγχης</a:t>
            </a:r>
            <a:r>
              <a:rPr lang="el-GR" b="0" i="0" dirty="0">
                <a:solidFill>
                  <a:srgbClr val="202122"/>
                </a:solidFill>
                <a:effectLst/>
                <a:latin typeface="Arial" panose="020B0604020202020204" pitchFamily="34" charset="0"/>
              </a:rPr>
              <a:t>. Ένα τμήμα του σωλήνα (περίπου το 1/3) που είναι πιο κοντά στο μέσο αυτί είναι </a:t>
            </a:r>
            <a:r>
              <a:rPr lang="el-GR" b="0" i="0" dirty="0" err="1">
                <a:solidFill>
                  <a:srgbClr val="202122"/>
                </a:solidFill>
                <a:effectLst/>
                <a:latin typeface="Arial" panose="020B0604020202020204" pitchFamily="34" charset="0"/>
              </a:rPr>
              <a:t>οστέϊνο</a:t>
            </a:r>
            <a:r>
              <a:rPr lang="el-GR" b="0" i="0" dirty="0">
                <a:solidFill>
                  <a:srgbClr val="202122"/>
                </a:solidFill>
                <a:effectLst/>
                <a:latin typeface="Arial" panose="020B0604020202020204" pitchFamily="34" charset="0"/>
              </a:rPr>
              <a:t>. Το υπόλοιπο αποτελείται από </a:t>
            </a:r>
            <a:r>
              <a:rPr lang="el-GR" b="0" i="0" u="none" strike="noStrike" dirty="0">
                <a:solidFill>
                  <a:srgbClr val="3366CC"/>
                </a:solidFill>
                <a:effectLst/>
                <a:latin typeface="Arial" panose="020B0604020202020204" pitchFamily="34" charset="0"/>
              </a:rPr>
              <a:t>χόνδρο</a:t>
            </a:r>
            <a:r>
              <a:rPr lang="el-GR" b="0" i="0" dirty="0">
                <a:solidFill>
                  <a:srgbClr val="202122"/>
                </a:solidFill>
                <a:effectLst/>
                <a:latin typeface="Arial" panose="020B0604020202020204" pitchFamily="34" charset="0"/>
              </a:rPr>
              <a:t> και προκαλεί μια μικρή ανύψωση, το </a:t>
            </a:r>
            <a:r>
              <a:rPr lang="el-GR" b="0" i="0" dirty="0" err="1">
                <a:solidFill>
                  <a:srgbClr val="202122"/>
                </a:solidFill>
                <a:effectLst/>
                <a:latin typeface="Arial" panose="020B0604020202020204" pitchFamily="34" charset="0"/>
              </a:rPr>
              <a:t>torus</a:t>
            </a:r>
            <a:r>
              <a:rPr lang="el-GR" b="0" i="0" dirty="0">
                <a:solidFill>
                  <a:srgbClr val="202122"/>
                </a:solidFill>
                <a:effectLst/>
                <a:latin typeface="Arial" panose="020B0604020202020204" pitchFamily="34" charset="0"/>
              </a:rPr>
              <a:t> </a:t>
            </a:r>
            <a:r>
              <a:rPr lang="el-GR" b="0" i="0" dirty="0" err="1">
                <a:solidFill>
                  <a:srgbClr val="202122"/>
                </a:solidFill>
                <a:effectLst/>
                <a:latin typeface="Arial" panose="020B0604020202020204" pitchFamily="34" charset="0"/>
              </a:rPr>
              <a:t>tubarius</a:t>
            </a:r>
            <a:r>
              <a:rPr lang="el-GR" b="0" i="0" dirty="0">
                <a:solidFill>
                  <a:srgbClr val="202122"/>
                </a:solidFill>
                <a:effectLst/>
                <a:latin typeface="Arial" panose="020B0604020202020204" pitchFamily="34" charset="0"/>
              </a:rPr>
              <a:t>, στο σημείο του ρινοφάρυγγα όπου εκβάλλει.</a:t>
            </a:r>
            <a:endParaRPr lang="el-GR" b="1" dirty="0"/>
          </a:p>
          <a:p>
            <a:pPr marL="228600" indent="-228600">
              <a:buAutoNum type="arabicPeriod"/>
            </a:pPr>
            <a:endParaRPr lang="el-GR" dirty="0"/>
          </a:p>
          <a:p>
            <a:pPr marL="228600" indent="-228600">
              <a:buAutoNum type="arabicPeriod"/>
            </a:pPr>
            <a:r>
              <a:rPr lang="el-GR" b="1" dirty="0"/>
              <a:t>Λοιμώδη μονοπυρήνωση ( από </a:t>
            </a:r>
            <a:r>
              <a:rPr lang="en-US" b="1" dirty="0"/>
              <a:t>EBV</a:t>
            </a:r>
            <a:r>
              <a:rPr lang="el-GR" b="1" dirty="0"/>
              <a:t> </a:t>
            </a:r>
            <a:r>
              <a:rPr lang="en-US" b="1" dirty="0"/>
              <a:t>)</a:t>
            </a:r>
            <a:r>
              <a:rPr lang="el-GR" b="1" dirty="0"/>
              <a:t>.</a:t>
            </a:r>
            <a:endParaRPr lang="en-US" b="1" dirty="0"/>
          </a:p>
          <a:p>
            <a:pPr marL="228600" indent="-228600">
              <a:buAutoNum type="arabicPeriod"/>
            </a:pPr>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39</a:t>
            </a:fld>
            <a:endParaRPr lang="el-GR"/>
          </a:p>
        </p:txBody>
      </p:sp>
    </p:spTree>
    <p:extLst>
      <p:ext uri="{BB962C8B-B14F-4D97-AF65-F5344CB8AC3E}">
        <p14:creationId xmlns:p14="http://schemas.microsoft.com/office/powerpoint/2010/main" xmlns="" val="3288616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Ο </a:t>
            </a:r>
            <a:r>
              <a:rPr lang="en-US" b="1" dirty="0"/>
              <a:t>EBV</a:t>
            </a:r>
            <a:r>
              <a:rPr lang="el-GR" dirty="0"/>
              <a:t> έχει φανεί πως συσχετίζεται με </a:t>
            </a:r>
            <a:r>
              <a:rPr lang="el-GR" b="1" dirty="0">
                <a:effectLst>
                  <a:outerShdw blurRad="38100" dist="38100" dir="2700000" algn="tl">
                    <a:srgbClr val="000000">
                      <a:alpha val="43137"/>
                    </a:srgbClr>
                  </a:outerShdw>
                </a:effectLst>
              </a:rPr>
              <a:t>ρινοφαρυγγικά καρκινώματα</a:t>
            </a:r>
            <a:r>
              <a:rPr lang="el-GR" dirty="0"/>
              <a:t>, κυρίως σε ασθενείς από τη Νότια Κίνα, σε αντίθεση με τον </a:t>
            </a:r>
            <a:r>
              <a:rPr lang="en-US" i="1" dirty="0"/>
              <a:t>HPV</a:t>
            </a:r>
            <a:r>
              <a:rPr lang="el-GR" dirty="0"/>
              <a:t>, που σχετίζεται με τα υπόλοιπα </a:t>
            </a:r>
            <a:r>
              <a:rPr lang="el-GR" i="1" dirty="0" err="1"/>
              <a:t>ακανθοκυτταρικά</a:t>
            </a:r>
            <a:r>
              <a:rPr lang="el-GR" i="1" dirty="0"/>
              <a:t> (πλακώδη) καρκινώματα του φάρυγγα και ορισμένα του λάρυγγα</a:t>
            </a:r>
            <a:r>
              <a:rPr lang="el-GR" dirty="0"/>
              <a:t>.</a:t>
            </a:r>
          </a:p>
          <a:p>
            <a:endParaRPr lang="el-GR" dirty="0"/>
          </a:p>
          <a:p>
            <a:r>
              <a:rPr lang="el-GR" dirty="0"/>
              <a:t>Τα</a:t>
            </a:r>
            <a:r>
              <a:rPr lang="el-GR" baseline="0" dirty="0"/>
              <a:t> </a:t>
            </a:r>
            <a:r>
              <a:rPr lang="el-GR" b="1" baseline="0" dirty="0"/>
              <a:t>περισσότερα ρινοφαρυγγικά καρκινώματα</a:t>
            </a:r>
            <a:r>
              <a:rPr lang="el-GR" dirty="0"/>
              <a:t> είναι </a:t>
            </a:r>
            <a:r>
              <a:rPr lang="el-GR" b="1" dirty="0"/>
              <a:t>θετικά</a:t>
            </a:r>
            <a:r>
              <a:rPr lang="el-GR" dirty="0"/>
              <a:t> στο κωδικοποιημένο RNA (EBER) του</a:t>
            </a:r>
            <a:r>
              <a:rPr lang="el-GR" baseline="0" dirty="0"/>
              <a:t> ιού</a:t>
            </a:r>
            <a:r>
              <a:rPr lang="el-GR" dirty="0"/>
              <a:t> </a:t>
            </a:r>
            <a:r>
              <a:rPr lang="el-GR" dirty="0" err="1"/>
              <a:t>Epstein</a:t>
            </a:r>
            <a:r>
              <a:rPr lang="el-GR" dirty="0"/>
              <a:t>-</a:t>
            </a:r>
            <a:r>
              <a:rPr lang="el-GR" dirty="0" err="1"/>
              <a:t>Barr</a:t>
            </a:r>
            <a:r>
              <a:rPr lang="el-GR" dirty="0"/>
              <a:t> (EBV) / </a:t>
            </a:r>
            <a:r>
              <a:rPr lang="el-GR" dirty="0" err="1"/>
              <a:t>Epstein</a:t>
            </a:r>
            <a:r>
              <a:rPr lang="el-GR" dirty="0"/>
              <a:t>-</a:t>
            </a:r>
            <a:r>
              <a:rPr lang="el-GR" dirty="0" err="1"/>
              <a:t>Barr</a:t>
            </a:r>
            <a:r>
              <a:rPr lang="el-GR" dirty="0"/>
              <a:t> σε ενδημικές περιοχές (Κίνα, Νοτιοανατολική Ασία και Βόρεια Αφρική).</a:t>
            </a:r>
          </a:p>
        </p:txBody>
      </p:sp>
      <p:sp>
        <p:nvSpPr>
          <p:cNvPr id="4" name="Slide Number Placeholder 3"/>
          <p:cNvSpPr>
            <a:spLocks noGrp="1"/>
          </p:cNvSpPr>
          <p:nvPr>
            <p:ph type="sldNum" sz="quarter" idx="5"/>
          </p:nvPr>
        </p:nvSpPr>
        <p:spPr/>
        <p:txBody>
          <a:bodyPr/>
          <a:lstStyle/>
          <a:p>
            <a:fld id="{6D4DA58D-6B5B-40E7-A049-1E26DC491510}" type="slidenum">
              <a:rPr lang="el-GR" smtClean="0"/>
              <a:pPr/>
              <a:t>43</a:t>
            </a:fld>
            <a:endParaRPr lang="el-GR"/>
          </a:p>
        </p:txBody>
      </p:sp>
    </p:spTree>
    <p:extLst>
      <p:ext uri="{BB962C8B-B14F-4D97-AF65-F5344CB8AC3E}">
        <p14:creationId xmlns:p14="http://schemas.microsoft.com/office/powerpoint/2010/main" xmlns="" val="2293384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44</a:t>
            </a:fld>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45</a:t>
            </a:fld>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52</a:t>
            </a:fld>
            <a:endParaRPr lang="el-GR"/>
          </a:p>
        </p:txBody>
      </p:sp>
    </p:spTree>
    <p:extLst>
      <p:ext uri="{BB962C8B-B14F-4D97-AF65-F5344CB8AC3E}">
        <p14:creationId xmlns:p14="http://schemas.microsoft.com/office/powerpoint/2010/main" xmlns="" val="2148358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Αριστερά η Τ1 εικόνα, όπου το λίπος φαίνεται άσπρο, δεξιά η Τ2 εικόνα, όπου οι δομές με περισσότερο νερό φαίνονται άσπρες.</a:t>
            </a:r>
          </a:p>
        </p:txBody>
      </p:sp>
      <p:sp>
        <p:nvSpPr>
          <p:cNvPr id="4" name="Slide Number Placeholder 3"/>
          <p:cNvSpPr>
            <a:spLocks noGrp="1"/>
          </p:cNvSpPr>
          <p:nvPr>
            <p:ph type="sldNum" sz="quarter" idx="5"/>
          </p:nvPr>
        </p:nvSpPr>
        <p:spPr/>
        <p:txBody>
          <a:bodyPr/>
          <a:lstStyle/>
          <a:p>
            <a:fld id="{6D4DA58D-6B5B-40E7-A049-1E26DC491510}" type="slidenum">
              <a:rPr lang="el-GR" smtClean="0"/>
              <a:pPr/>
              <a:t>4</a:t>
            </a:fld>
            <a:endParaRPr lang="el-GR"/>
          </a:p>
        </p:txBody>
      </p:sp>
    </p:spTree>
    <p:extLst>
      <p:ext uri="{BB962C8B-B14F-4D97-AF65-F5344CB8AC3E}">
        <p14:creationId xmlns:p14="http://schemas.microsoft.com/office/powerpoint/2010/main" xmlns="" val="2498113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Χαλαρή μοίρα (</a:t>
            </a:r>
            <a:r>
              <a:rPr lang="en-US" dirty="0"/>
              <a:t>pars </a:t>
            </a:r>
            <a:r>
              <a:rPr lang="en-US" dirty="0" err="1"/>
              <a:t>flaccida</a:t>
            </a:r>
            <a:r>
              <a:rPr lang="en-US" dirty="0"/>
              <a:t>)</a:t>
            </a:r>
            <a:r>
              <a:rPr lang="el-GR" dirty="0"/>
              <a:t>, τεταμένη μοίρα</a:t>
            </a:r>
            <a:r>
              <a:rPr lang="en-US" dirty="0"/>
              <a:t> (pars </a:t>
            </a:r>
            <a:r>
              <a:rPr lang="en-US" dirty="0" err="1"/>
              <a:t>tensa</a:t>
            </a:r>
            <a:r>
              <a:rPr lang="en-US" dirty="0"/>
              <a:t>)</a:t>
            </a:r>
            <a:r>
              <a:rPr lang="el-GR" dirty="0"/>
              <a:t> τυμπανικού υμένα</a:t>
            </a:r>
            <a:r>
              <a:rPr lang="en-US" dirty="0"/>
              <a:t>, </a:t>
            </a:r>
            <a:r>
              <a:rPr lang="el-GR" dirty="0"/>
              <a:t>το οστάριο της σφύρας (</a:t>
            </a:r>
            <a:r>
              <a:rPr lang="en-US" dirty="0"/>
              <a:t>malleus)</a:t>
            </a:r>
            <a:r>
              <a:rPr lang="el-GR" dirty="0"/>
              <a:t>. Ο κώνος του φωτός</a:t>
            </a:r>
            <a:r>
              <a:rPr lang="en-US" dirty="0"/>
              <a:t> (cone of light)</a:t>
            </a:r>
            <a:r>
              <a:rPr lang="el-GR" dirty="0"/>
              <a:t> ή αντανακλαστικό του φωτός είναι ένα ορατό φαινόμενο που εμφανίζεται κατά την εξέταση της τυμπανικής μεμβράνης με τ</a:t>
            </a:r>
            <a:r>
              <a:rPr lang="en-US" dirty="0"/>
              <a:t>o </a:t>
            </a:r>
            <a:r>
              <a:rPr lang="el-GR" dirty="0"/>
              <a:t>ωτοσκόπιο. Το λαμπερό φως στην τυμπανική μεμβράνη προκαλεί την εμφάνιση μιας κωνικής αντανάκλασης του φωτός στο πρόσθιο κάτω τεταρτημόριο. Αυτό αντιστοιχεί στη θέση της 4ης ώρα έως της 5ης ώρας στο δεξί τύμπανο και στη θέση 7ης ώρας έως 8ης ώρας στο αριστερό τύμπανο. Η κορυφή του κώνου βρίσκεται στο πιο πιεσμένο τμήμα της τυμπανικής μεμβράνης, που είναι γνωστό ως «</a:t>
            </a:r>
            <a:r>
              <a:rPr lang="el-GR" dirty="0" err="1"/>
              <a:t>υπέγερση</a:t>
            </a:r>
            <a:r>
              <a:rPr lang="el-GR" dirty="0"/>
              <a:t> – </a:t>
            </a:r>
            <a:r>
              <a:rPr lang="el-GR" dirty="0" err="1"/>
              <a:t>umbo</a:t>
            </a:r>
            <a:r>
              <a:rPr lang="el-GR" dirty="0"/>
              <a:t>».</a:t>
            </a:r>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5</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6</a:t>
            </a:fld>
            <a:endParaRPr lang="el-GR"/>
          </a:p>
        </p:txBody>
      </p:sp>
    </p:spTree>
    <p:extLst>
      <p:ext uri="{BB962C8B-B14F-4D97-AF65-F5344CB8AC3E}">
        <p14:creationId xmlns:p14="http://schemas.microsoft.com/office/powerpoint/2010/main" xmlns="" val="3135106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l-GR" dirty="0"/>
              <a:t>Κυστικές λωρίδες </a:t>
            </a:r>
            <a:r>
              <a:rPr lang="el-GR" i="1" dirty="0"/>
              <a:t>μη</a:t>
            </a:r>
            <a:r>
              <a:rPr lang="el-GR" dirty="0"/>
              <a:t> </a:t>
            </a:r>
            <a:r>
              <a:rPr lang="el-GR" dirty="0" err="1"/>
              <a:t>νεοπλασματικού</a:t>
            </a:r>
            <a:r>
              <a:rPr lang="el-GR" dirty="0"/>
              <a:t>, </a:t>
            </a:r>
            <a:r>
              <a:rPr lang="el-GR" i="1" dirty="0"/>
              <a:t>μη</a:t>
            </a:r>
            <a:r>
              <a:rPr lang="el-GR" dirty="0"/>
              <a:t> </a:t>
            </a:r>
            <a:r>
              <a:rPr lang="el-GR" dirty="0" err="1"/>
              <a:t>δυσπλαστικού</a:t>
            </a:r>
            <a:r>
              <a:rPr lang="el-GR" dirty="0"/>
              <a:t> </a:t>
            </a:r>
            <a:r>
              <a:rPr lang="el-GR" b="1" dirty="0" err="1"/>
              <a:t>κερατινοποιούμενου</a:t>
            </a:r>
            <a:r>
              <a:rPr lang="el-GR" b="1" dirty="0"/>
              <a:t> ακανθώδους επιθηλίου</a:t>
            </a:r>
            <a:r>
              <a:rPr lang="el-GR" dirty="0"/>
              <a:t>, με εμφανή κοκκιώδη στοιβάδα, </a:t>
            </a:r>
            <a:r>
              <a:rPr lang="el-GR" b="1" dirty="0"/>
              <a:t>υπολείμματα κερατίνης </a:t>
            </a:r>
            <a:r>
              <a:rPr lang="el-GR" dirty="0"/>
              <a:t>και </a:t>
            </a:r>
            <a:r>
              <a:rPr lang="el-GR" b="1" dirty="0"/>
              <a:t>φλεγμονή του υποστρώματος.</a:t>
            </a:r>
          </a:p>
        </p:txBody>
      </p:sp>
      <p:sp>
        <p:nvSpPr>
          <p:cNvPr id="4" name="3 - Θέση αριθμού διαφάνειας"/>
          <p:cNvSpPr>
            <a:spLocks noGrp="1"/>
          </p:cNvSpPr>
          <p:nvPr>
            <p:ph type="sldNum" sz="quarter" idx="10"/>
          </p:nvPr>
        </p:nvSpPr>
        <p:spPr/>
        <p:txBody>
          <a:bodyPr/>
          <a:lstStyle/>
          <a:p>
            <a:fld id="{6D4DA58D-6B5B-40E7-A049-1E26DC491510}" type="slidenum">
              <a:rPr lang="el-GR" smtClean="0"/>
              <a:pPr/>
              <a:t>7</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1" dirty="0" err="1"/>
              <a:t>Χολοστεάτωμα</a:t>
            </a:r>
            <a:r>
              <a:rPr lang="el-GR" b="1" dirty="0"/>
              <a:t>.</a:t>
            </a:r>
          </a:p>
          <a:p>
            <a:pPr marL="228600" indent="-228600">
              <a:buAutoNum type="arabicPeriod"/>
            </a:pPr>
            <a:endParaRPr lang="el-GR" dirty="0"/>
          </a:p>
          <a:p>
            <a:pPr marL="228600" indent="-228600">
              <a:buAutoNum type="arabicPeriod"/>
            </a:pPr>
            <a:r>
              <a:rPr lang="el-GR" dirty="0"/>
              <a:t> </a:t>
            </a:r>
            <a:r>
              <a:rPr lang="en-US" dirty="0"/>
              <a:t>S. pneumoniae, H.</a:t>
            </a:r>
            <a:r>
              <a:rPr lang="el-GR" dirty="0"/>
              <a:t> </a:t>
            </a:r>
            <a:r>
              <a:rPr lang="en-US" dirty="0"/>
              <a:t>influenza, Moraxella catarrhalis</a:t>
            </a:r>
            <a:endParaRPr lang="el-GR" dirty="0"/>
          </a:p>
          <a:p>
            <a:pPr marL="228600" indent="-228600">
              <a:buAutoNum type="arabicPeriod"/>
            </a:pPr>
            <a:endParaRPr lang="el-GR" dirty="0"/>
          </a:p>
          <a:p>
            <a:pPr marL="228600" indent="-228600">
              <a:buAutoNum type="arabicPeriod"/>
            </a:pPr>
            <a:r>
              <a:rPr lang="el-GR" b="1" dirty="0"/>
              <a:t>Καταστροφή των οσταρίων </a:t>
            </a:r>
            <a:r>
              <a:rPr lang="el-GR" dirty="0"/>
              <a:t>του μέσου </a:t>
            </a:r>
            <a:r>
              <a:rPr lang="el-GR" dirty="0" err="1"/>
              <a:t>ωτός</a:t>
            </a:r>
            <a:r>
              <a:rPr lang="el-GR" dirty="0"/>
              <a:t>. Το μη αντιμετωπιζόμενο </a:t>
            </a:r>
            <a:r>
              <a:rPr lang="el-GR" dirty="0" err="1"/>
              <a:t>χολοστεάτωμα</a:t>
            </a:r>
            <a:r>
              <a:rPr lang="el-GR" dirty="0"/>
              <a:t> εξελίσσεται, μπορεί να μολυνθεί και μπορεί να οδηγήσει σε απώλεια ακοής, λόγω μη αγωγιμότητας, και σοβαρές </a:t>
            </a:r>
            <a:r>
              <a:rPr lang="el-GR" dirty="0" err="1"/>
              <a:t>ενδοκρανιακές</a:t>
            </a:r>
            <a:r>
              <a:rPr lang="el-GR" dirty="0"/>
              <a:t> επιπλοκές.</a:t>
            </a:r>
          </a:p>
          <a:p>
            <a:endParaRPr lang="el-GR" dirty="0"/>
          </a:p>
        </p:txBody>
      </p:sp>
      <p:sp>
        <p:nvSpPr>
          <p:cNvPr id="4" name="Slide Number Placeholder 3"/>
          <p:cNvSpPr>
            <a:spLocks noGrp="1"/>
          </p:cNvSpPr>
          <p:nvPr>
            <p:ph type="sldNum" sz="quarter" idx="5"/>
          </p:nvPr>
        </p:nvSpPr>
        <p:spPr/>
        <p:txBody>
          <a:bodyPr/>
          <a:lstStyle/>
          <a:p>
            <a:fld id="{6D4DA58D-6B5B-40E7-A049-1E26DC491510}" type="slidenum">
              <a:rPr lang="el-GR" smtClean="0"/>
              <a:pPr/>
              <a:t>8</a:t>
            </a:fld>
            <a:endParaRPr lang="el-GR"/>
          </a:p>
        </p:txBody>
      </p:sp>
    </p:spTree>
    <p:extLst>
      <p:ext uri="{BB962C8B-B14F-4D97-AF65-F5344CB8AC3E}">
        <p14:creationId xmlns:p14="http://schemas.microsoft.com/office/powerpoint/2010/main" xmlns="" val="1531903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a:p>
            <a:endParaRPr lang="el-GR" dirty="0"/>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11</a:t>
            </a:fld>
            <a:endParaRPr lang="el-GR"/>
          </a:p>
        </p:txBody>
      </p:sp>
    </p:spTree>
    <p:extLst>
      <p:ext uri="{BB962C8B-B14F-4D97-AF65-F5344CB8AC3E}">
        <p14:creationId xmlns:p14="http://schemas.microsoft.com/office/powerpoint/2010/main" xmlns="" val="375803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Y</a:t>
            </a:r>
            <a:r>
              <a:rPr lang="el-GR" dirty="0" err="1"/>
              <a:t>ψηλόβαθμη</a:t>
            </a:r>
            <a:r>
              <a:rPr lang="el-GR" dirty="0"/>
              <a:t> δυσπλασία, </a:t>
            </a:r>
            <a:r>
              <a:rPr lang="el-GR" dirty="0" err="1"/>
              <a:t>ενδοεπιθηλιακό</a:t>
            </a:r>
            <a:r>
              <a:rPr lang="el-GR" dirty="0"/>
              <a:t> (</a:t>
            </a:r>
            <a:r>
              <a:rPr lang="en-US" dirty="0"/>
              <a:t>in situ) </a:t>
            </a:r>
            <a:r>
              <a:rPr lang="el-GR" dirty="0"/>
              <a:t>καρκίνωμα, διηθητικό </a:t>
            </a:r>
            <a:r>
              <a:rPr lang="el-GR" dirty="0" err="1"/>
              <a:t>ακανθοκυτταρικό</a:t>
            </a:r>
            <a:r>
              <a:rPr lang="el-GR" dirty="0"/>
              <a:t> καρκίνωμα (ΑΚΚ).</a:t>
            </a:r>
          </a:p>
        </p:txBody>
      </p:sp>
      <p:sp>
        <p:nvSpPr>
          <p:cNvPr id="4" name="Θέση αριθμού διαφάνειας 3"/>
          <p:cNvSpPr>
            <a:spLocks noGrp="1"/>
          </p:cNvSpPr>
          <p:nvPr>
            <p:ph type="sldNum" sz="quarter" idx="5"/>
          </p:nvPr>
        </p:nvSpPr>
        <p:spPr/>
        <p:txBody>
          <a:bodyPr/>
          <a:lstStyle/>
          <a:p>
            <a:fld id="{6D4DA58D-6B5B-40E7-A049-1E26DC491510}" type="slidenum">
              <a:rPr lang="el-GR" smtClean="0"/>
              <a:pPr/>
              <a:t>13</a:t>
            </a:fld>
            <a:endParaRPr lang="el-GR"/>
          </a:p>
        </p:txBody>
      </p:sp>
    </p:spTree>
    <p:extLst>
      <p:ext uri="{BB962C8B-B14F-4D97-AF65-F5344CB8AC3E}">
        <p14:creationId xmlns:p14="http://schemas.microsoft.com/office/powerpoint/2010/main" xmlns="" val="29586081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963960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5456525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741743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036439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41733965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6825274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0609447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601546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351181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29700464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fld id="{950A2D5E-B972-4E2D-A604-29E7BAC88684}" type="datetimeFigureOut">
              <a:rPr lang="el-GR" smtClean="0"/>
              <a:pPr/>
              <a:t>14/11/2023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994923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l-G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3 - Θέση ημερομηνίας"/>
          <p:cNvSpPr>
            <a:spLocks noGrp="1"/>
          </p:cNvSpPr>
          <p:nvPr>
            <p:ph type="dt" sz="half" idx="10"/>
          </p:nvPr>
        </p:nvSpPr>
        <p:spPr/>
        <p:txBody>
          <a:bodyPr/>
          <a:lstStyle>
            <a:lvl1pPr>
              <a:defRPr/>
            </a:lvl1pPr>
          </a:lstStyle>
          <a:p>
            <a:pPr>
              <a:defRPr/>
            </a:pPr>
            <a:fld id="{E9163860-5D15-465B-BBC6-2F0E49FEF362}" type="datetimeFigureOut">
              <a:rPr lang="el-GR"/>
              <a:pPr>
                <a:defRPr/>
              </a:pPr>
              <a:t>14/11/2023</a:t>
            </a:fld>
            <a:endParaRPr lang="el-GR"/>
          </a:p>
        </p:txBody>
      </p:sp>
      <p:sp>
        <p:nvSpPr>
          <p:cNvPr id="6" name="4 - Θέση υποσέλιδου"/>
          <p:cNvSpPr>
            <a:spLocks noGrp="1"/>
          </p:cNvSpPr>
          <p:nvPr>
            <p:ph type="ftr" sz="quarter" idx="11"/>
          </p:nvPr>
        </p:nvSpPr>
        <p:spPr/>
        <p:txBody>
          <a:bodyPr/>
          <a:lstStyle>
            <a:lvl1pPr>
              <a:defRPr/>
            </a:lvl1pPr>
          </a:lstStyle>
          <a:p>
            <a:pPr>
              <a:defRPr/>
            </a:pPr>
            <a:endParaRPr lang="el-GR"/>
          </a:p>
        </p:txBody>
      </p:sp>
      <p:sp>
        <p:nvSpPr>
          <p:cNvPr id="7" name="5 - Θέση αριθμού διαφάνειας"/>
          <p:cNvSpPr>
            <a:spLocks noGrp="1"/>
          </p:cNvSpPr>
          <p:nvPr>
            <p:ph type="sldNum" sz="quarter" idx="12"/>
          </p:nvPr>
        </p:nvSpPr>
        <p:spPr/>
        <p:txBody>
          <a:bodyPr/>
          <a:lstStyle>
            <a:lvl1pPr>
              <a:defRPr/>
            </a:lvl1pPr>
          </a:lstStyle>
          <a:p>
            <a:pPr>
              <a:defRPr/>
            </a:pPr>
            <a:fld id="{50DE6184-AE2B-4D55-99A7-DF50D406AEEF}"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86B90BD0-E78F-43B2-BEC2-CA2652C02ADE}" type="datetimeFigureOut">
              <a:rPr lang="el-GR" smtClean="0"/>
              <a:pPr/>
              <a:t>14/11/2023</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2D67C580-D3A2-4C73-81A2-19DDDEC8EAE1}"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alpha val="79000"/>
              </a:schemeClr>
            </a:gs>
            <a:gs pos="98000">
              <a:schemeClr val="accent6">
                <a:lumMod val="45000"/>
                <a:lumOff val="55000"/>
              </a:schemeClr>
            </a:gs>
            <a:gs pos="100000">
              <a:schemeClr val="accent6">
                <a:lumMod val="30000"/>
                <a:lumOff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B90BD0-E78F-43B2-BEC2-CA2652C02ADE}" type="datetimeFigureOut">
              <a:rPr lang="el-GR" smtClean="0"/>
              <a:pPr/>
              <a:t>14/11/2023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67C580-D3A2-4C73-81A2-19DDDEC8EAE1}"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alpha val="79000"/>
              </a:schemeClr>
            </a:gs>
            <a:gs pos="98000">
              <a:schemeClr val="accent6">
                <a:lumMod val="45000"/>
                <a:lumOff val="55000"/>
              </a:schemeClr>
            </a:gs>
            <a:gs pos="100000">
              <a:schemeClr val="accent6">
                <a:lumMod val="30000"/>
                <a:lumOff val="70000"/>
              </a:schemeClr>
            </a:gs>
          </a:gsLst>
          <a:path path="rect">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0A2D5E-B972-4E2D-A604-29E7BAC88684}" type="datetimeFigureOut">
              <a:rPr lang="el-GR" smtClean="0"/>
              <a:pPr/>
              <a:t>14/11/2023</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4B587F-B696-4AFC-A562-EE6B238173BE}" type="slidenum">
              <a:rPr lang="el-GR" smtClean="0"/>
              <a:pPr/>
              <a:t>‹#›</a:t>
            </a:fld>
            <a:endParaRPr lang="el-GR"/>
          </a:p>
        </p:txBody>
      </p:sp>
    </p:spTree>
    <p:extLst>
      <p:ext uri="{BB962C8B-B14F-4D97-AF65-F5344CB8AC3E}">
        <p14:creationId xmlns:p14="http://schemas.microsoft.com/office/powerpoint/2010/main" xmlns="" val="16322623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29.png"/><Relationship Id="rId18" Type="http://schemas.openxmlformats.org/officeDocument/2006/relationships/customXml" Target="../ink/ink6.xml"/><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customXml" Target="../ink/ink3.xml"/><Relationship Id="rId17" Type="http://schemas.openxmlformats.org/officeDocument/2006/relationships/image" Target="../media/image31.png"/><Relationship Id="rId2" Type="http://schemas.openxmlformats.org/officeDocument/2006/relationships/image" Target="../media/image20.jpeg"/><Relationship Id="rId16" Type="http://schemas.openxmlformats.org/officeDocument/2006/relationships/customXml" Target="../ink/ink5.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8.png"/><Relationship Id="rId5" Type="http://schemas.openxmlformats.org/officeDocument/2006/relationships/image" Target="../media/image23.jpeg"/><Relationship Id="rId15" Type="http://schemas.openxmlformats.org/officeDocument/2006/relationships/image" Target="../media/image30.png"/><Relationship Id="rId10" Type="http://schemas.openxmlformats.org/officeDocument/2006/relationships/customXml" Target="../ink/ink2.xml"/><Relationship Id="rId19" Type="http://schemas.openxmlformats.org/officeDocument/2006/relationships/image" Target="../media/image32.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customXml" Target="../ink/ink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21.xml.rels><?xml version="1.0" encoding="UTF-8" standalone="yes"?>
<Relationships xmlns="http://schemas.openxmlformats.org/package/2006/relationships"><Relationship Id="rId3" Type="http://schemas.openxmlformats.org/officeDocument/2006/relationships/customXml" Target="../ink/ink7.xml"/><Relationship Id="rId2" Type="http://schemas.openxmlformats.org/officeDocument/2006/relationships/image" Target="../media/image51.gif"/><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customXml" Target="../ink/ink10.xml"/><Relationship Id="rId13"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4.png"/><Relationship Id="rId12" Type="http://schemas.openxmlformats.org/officeDocument/2006/relationships/customXml" Target="../ink/ink12.xml"/><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customXml" Target="../ink/ink9.xml"/><Relationship Id="rId11" Type="http://schemas.openxmlformats.org/officeDocument/2006/relationships/image" Target="../media/image66.png"/><Relationship Id="rId5" Type="http://schemas.openxmlformats.org/officeDocument/2006/relationships/image" Target="../media/image63.png"/><Relationship Id="rId15" Type="http://schemas.openxmlformats.org/officeDocument/2006/relationships/image" Target="../media/image68.png"/><Relationship Id="rId10" Type="http://schemas.openxmlformats.org/officeDocument/2006/relationships/customXml" Target="../ink/ink11.xml"/><Relationship Id="rId4" Type="http://schemas.openxmlformats.org/officeDocument/2006/relationships/customXml" Target="../ink/ink8.xml"/><Relationship Id="rId9" Type="http://schemas.openxmlformats.org/officeDocument/2006/relationships/image" Target="../media/image65.png"/><Relationship Id="rId14" Type="http://schemas.openxmlformats.org/officeDocument/2006/relationships/customXml" Target="../ink/ink13.xml"/></Relationships>
</file>

<file path=ppt/slides/_rels/slide2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ustomXml" Target="../ink/ink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5.jpeg"/><Relationship Id="rId4" Type="http://schemas.openxmlformats.org/officeDocument/2006/relationships/image" Target="../media/image74.jpe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customXml" Target="../ink/ink14.xml"/><Relationship Id="rId2" Type="http://schemas.openxmlformats.org/officeDocument/2006/relationships/image" Target="../media/image82.gif"/><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E20CA7-343E-B714-4391-945FE43F63FD}"/>
              </a:ext>
            </a:extLst>
          </p:cNvPr>
          <p:cNvSpPr>
            <a:spLocks noGrp="1"/>
          </p:cNvSpPr>
          <p:nvPr>
            <p:ph type="title"/>
          </p:nvPr>
        </p:nvSpPr>
        <p:spPr>
          <a:xfrm>
            <a:off x="457200" y="-459432"/>
            <a:ext cx="8229600" cy="2650306"/>
          </a:xfrm>
        </p:spPr>
        <p:txBody>
          <a:bodyPr>
            <a:normAutofit/>
          </a:bodyPr>
          <a:lstStyle/>
          <a:p>
            <a:r>
              <a:rPr lang="el-GR" sz="3600" dirty="0" err="1"/>
              <a:t>Κλινικο</a:t>
            </a:r>
            <a:r>
              <a:rPr lang="el-GR" sz="3600" dirty="0"/>
              <a:t>-</a:t>
            </a:r>
            <a:r>
              <a:rPr lang="el-GR" sz="3600" dirty="0" err="1"/>
              <a:t>παθολογοανατομική</a:t>
            </a:r>
            <a:r>
              <a:rPr lang="el-GR" sz="3600" dirty="0"/>
              <a:t> συζήτηση περιστατικών </a:t>
            </a:r>
            <a:r>
              <a:rPr lang="el-GR" sz="3500" dirty="0"/>
              <a:t>νόσων κεφαλής-τραχήλου</a:t>
            </a:r>
          </a:p>
        </p:txBody>
      </p:sp>
      <p:sp>
        <p:nvSpPr>
          <p:cNvPr id="3" name="Content Placeholder 2">
            <a:extLst>
              <a:ext uri="{FF2B5EF4-FFF2-40B4-BE49-F238E27FC236}">
                <a16:creationId xmlns:a16="http://schemas.microsoft.com/office/drawing/2014/main" xmlns="" id="{3847E65A-9B58-D7B9-21DC-CE301B1DC881}"/>
              </a:ext>
            </a:extLst>
          </p:cNvPr>
          <p:cNvSpPr>
            <a:spLocks noGrp="1"/>
          </p:cNvSpPr>
          <p:nvPr>
            <p:ph idx="1"/>
          </p:nvPr>
        </p:nvSpPr>
        <p:spPr>
          <a:xfrm>
            <a:off x="0" y="4523110"/>
            <a:ext cx="9144000" cy="2650306"/>
          </a:xfrm>
        </p:spPr>
        <p:txBody>
          <a:bodyPr>
            <a:normAutofit/>
          </a:bodyPr>
          <a:lstStyle/>
          <a:p>
            <a:endParaRPr lang="el-GR" dirty="0"/>
          </a:p>
          <a:p>
            <a:endParaRPr lang="el-GR" dirty="0"/>
          </a:p>
          <a:p>
            <a:r>
              <a:rPr lang="el-GR" sz="2500" dirty="0"/>
              <a:t>Ανδρέας Χ. </a:t>
            </a:r>
            <a:r>
              <a:rPr lang="el-GR" sz="2500" dirty="0" err="1"/>
              <a:t>Λάζαρης</a:t>
            </a:r>
            <a:r>
              <a:rPr lang="el-GR" sz="2500" dirty="0"/>
              <a:t> - Ιατρός, </a:t>
            </a:r>
            <a:r>
              <a:rPr lang="el-GR" sz="2500" dirty="0" err="1"/>
              <a:t>Ιστοπαθολόγος</a:t>
            </a:r>
            <a:endParaRPr lang="el-GR" sz="2500" dirty="0"/>
          </a:p>
          <a:p>
            <a:r>
              <a:rPr lang="el-GR" sz="2500" dirty="0"/>
              <a:t>Χαράλαμπος Χ. Μυλωνάς - Ιατρός, </a:t>
            </a:r>
            <a:r>
              <a:rPr lang="en-US" sz="2500" dirty="0"/>
              <a:t>E</a:t>
            </a:r>
            <a:r>
              <a:rPr lang="el-GR" sz="2500" dirty="0" err="1"/>
              <a:t>ιδικευόμενος</a:t>
            </a:r>
            <a:r>
              <a:rPr lang="el-GR" sz="2500" dirty="0"/>
              <a:t> Παθολογίας</a:t>
            </a:r>
          </a:p>
        </p:txBody>
      </p:sp>
      <p:pic>
        <p:nvPicPr>
          <p:cNvPr id="1026" name="Picture 2" descr="Bones of the Head and Neck | Interactive Anatomy Guide">
            <a:extLst>
              <a:ext uri="{FF2B5EF4-FFF2-40B4-BE49-F238E27FC236}">
                <a16:creationId xmlns:a16="http://schemas.microsoft.com/office/drawing/2014/main" xmlns="" id="{085521AB-3267-BCC5-943B-3F65FBDB01F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59832" y="1700808"/>
            <a:ext cx="2793107" cy="382205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48677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395536" y="1340768"/>
            <a:ext cx="8424936" cy="5201424"/>
          </a:xfrm>
          <a:prstGeom prst="rect">
            <a:avLst/>
          </a:prstGeom>
          <a:noFill/>
        </p:spPr>
        <p:txBody>
          <a:bodyPr wrap="square" rtlCol="0">
            <a:spAutoFit/>
          </a:bodyPr>
          <a:lstStyle/>
          <a:p>
            <a:r>
              <a:rPr lang="el-GR" sz="2400" b="1" u="sng" dirty="0">
                <a:cs typeface="Arial" panose="020B0604020202020204" pitchFamily="34" charset="0"/>
              </a:rPr>
              <a:t>Ιστορικό: </a:t>
            </a:r>
          </a:p>
          <a:p>
            <a:r>
              <a:rPr lang="el-GR" sz="2400" dirty="0">
                <a:cs typeface="Arial" panose="020B0604020202020204" pitchFamily="34" charset="0"/>
              </a:rPr>
              <a:t>Άνδρας </a:t>
            </a:r>
            <a:r>
              <a:rPr lang="en-US" sz="2400" dirty="0">
                <a:effectLst>
                  <a:outerShdw blurRad="38100" dist="38100" dir="2700000" algn="tl">
                    <a:srgbClr val="000000">
                      <a:alpha val="43137"/>
                    </a:srgbClr>
                  </a:outerShdw>
                </a:effectLst>
                <a:cs typeface="Arial" panose="020B0604020202020204" pitchFamily="34" charset="0"/>
              </a:rPr>
              <a:t>61</a:t>
            </a:r>
            <a:r>
              <a:rPr lang="en-US" sz="2400" dirty="0">
                <a:cs typeface="Arial" panose="020B0604020202020204" pitchFamily="34" charset="0"/>
              </a:rPr>
              <a:t> </a:t>
            </a:r>
            <a:r>
              <a:rPr lang="el-GR" sz="2400" dirty="0">
                <a:cs typeface="Arial" panose="020B0604020202020204" pitchFamily="34" charset="0"/>
              </a:rPr>
              <a:t>ετών, </a:t>
            </a:r>
            <a:r>
              <a:rPr lang="el-GR" sz="2400" dirty="0">
                <a:effectLst>
                  <a:outerShdw blurRad="38100" dist="38100" dir="2700000" algn="tl">
                    <a:srgbClr val="000000">
                      <a:alpha val="43137"/>
                    </a:srgbClr>
                  </a:outerShdw>
                </a:effectLst>
                <a:cs typeface="Arial" panose="020B0604020202020204" pitchFamily="34" charset="0"/>
              </a:rPr>
              <a:t>καπνιστής</a:t>
            </a:r>
            <a:r>
              <a:rPr lang="el-GR" sz="2400" dirty="0">
                <a:cs typeface="Arial" panose="020B0604020202020204" pitchFamily="34" charset="0"/>
              </a:rPr>
              <a:t>. </a:t>
            </a:r>
            <a:r>
              <a:rPr lang="el-GR" sz="2400" b="1" dirty="0" err="1">
                <a:cs typeface="Arial" panose="020B0604020202020204" pitchFamily="34" charset="0"/>
              </a:rPr>
              <a:t>Βράγχος</a:t>
            </a:r>
            <a:r>
              <a:rPr lang="el-GR" sz="2400" b="1" dirty="0">
                <a:cs typeface="Arial" panose="020B0604020202020204" pitchFamily="34" charset="0"/>
              </a:rPr>
              <a:t> φωνής </a:t>
            </a:r>
            <a:r>
              <a:rPr lang="el-GR" sz="2400" dirty="0">
                <a:cs typeface="Arial" panose="020B0604020202020204" pitchFamily="34" charset="0"/>
              </a:rPr>
              <a:t>και </a:t>
            </a:r>
            <a:r>
              <a:rPr lang="el-GR" sz="2400" b="1" dirty="0">
                <a:cs typeface="Arial" panose="020B0604020202020204" pitchFamily="34" charset="0"/>
              </a:rPr>
              <a:t>ξηρός βήχας </a:t>
            </a:r>
            <a:r>
              <a:rPr lang="el-GR" sz="2400" dirty="0">
                <a:cs typeface="Arial" panose="020B0604020202020204" pitchFamily="34" charset="0"/>
              </a:rPr>
              <a:t>από </a:t>
            </a:r>
            <a:r>
              <a:rPr lang="el-GR" sz="2400" dirty="0">
                <a:effectLst>
                  <a:outerShdw blurRad="38100" dist="38100" dir="2700000" algn="tl">
                    <a:srgbClr val="000000">
                      <a:alpha val="43137"/>
                    </a:srgbClr>
                  </a:outerShdw>
                </a:effectLst>
                <a:cs typeface="Arial" panose="020B0604020202020204" pitchFamily="34" charset="0"/>
              </a:rPr>
              <a:t>5μήνου</a:t>
            </a:r>
            <a:r>
              <a:rPr lang="en-US" sz="2400" dirty="0">
                <a:cs typeface="Arial" panose="020B0604020202020204" pitchFamily="34" charset="0"/>
              </a:rPr>
              <a:t>.</a:t>
            </a:r>
            <a:endParaRPr lang="el-GR" sz="2400" dirty="0">
              <a:cs typeface="Arial" panose="020B0604020202020204" pitchFamily="34" charset="0"/>
            </a:endParaRPr>
          </a:p>
          <a:p>
            <a:endParaRPr lang="el-GR" sz="2400" dirty="0">
              <a:cs typeface="Arial" panose="020B0604020202020204" pitchFamily="34" charset="0"/>
            </a:endParaRPr>
          </a:p>
          <a:p>
            <a:r>
              <a:rPr lang="el-GR" sz="2400" b="1" u="sng" dirty="0">
                <a:cs typeface="Arial" panose="020B0604020202020204" pitchFamily="34" charset="0"/>
              </a:rPr>
              <a:t>Κλινική εξέταση:</a:t>
            </a:r>
          </a:p>
          <a:p>
            <a:r>
              <a:rPr lang="el-GR" sz="2400" dirty="0">
                <a:effectLst>
                  <a:outerShdw blurRad="38100" dist="38100" dir="2700000" algn="tl">
                    <a:srgbClr val="000000">
                      <a:alpha val="43137"/>
                    </a:srgbClr>
                  </a:outerShdw>
                </a:effectLst>
                <a:cs typeface="Arial" panose="020B0604020202020204" pitchFamily="34" charset="0"/>
              </a:rPr>
              <a:t>Ψηλαφητό </a:t>
            </a:r>
            <a:r>
              <a:rPr lang="el-GR" sz="2400" dirty="0" err="1">
                <a:effectLst>
                  <a:outerShdw blurRad="38100" dist="38100" dir="2700000" algn="tl">
                    <a:srgbClr val="000000">
                      <a:alpha val="43137"/>
                    </a:srgbClr>
                  </a:outerShdw>
                </a:effectLst>
                <a:cs typeface="Arial" panose="020B0604020202020204" pitchFamily="34" charset="0"/>
              </a:rPr>
              <a:t>υπόσκληρο</a:t>
            </a:r>
            <a:r>
              <a:rPr lang="el-GR" sz="2400" dirty="0">
                <a:effectLst>
                  <a:outerShdw blurRad="38100" dist="38100" dir="2700000" algn="tl">
                    <a:srgbClr val="000000">
                      <a:alpha val="43137"/>
                    </a:srgbClr>
                  </a:outerShdw>
                </a:effectLst>
                <a:cs typeface="Arial" panose="020B0604020202020204" pitchFamily="34" charset="0"/>
              </a:rPr>
              <a:t> </a:t>
            </a:r>
            <a:r>
              <a:rPr lang="el-GR" sz="2400" dirty="0" err="1">
                <a:effectLst>
                  <a:outerShdw blurRad="38100" dist="38100" dir="2700000" algn="tl">
                    <a:srgbClr val="000000">
                      <a:alpha val="43137"/>
                    </a:srgbClr>
                  </a:outerShdw>
                </a:effectLst>
                <a:cs typeface="Arial" panose="020B0604020202020204" pitchFamily="34" charset="0"/>
              </a:rPr>
              <a:t>οζίο</a:t>
            </a:r>
            <a:r>
              <a:rPr lang="el-GR" sz="2400" dirty="0">
                <a:effectLst>
                  <a:outerShdw blurRad="38100" dist="38100" dir="2700000" algn="tl">
                    <a:srgbClr val="000000">
                      <a:alpha val="43137"/>
                    </a:srgbClr>
                  </a:outerShdw>
                </a:effectLst>
                <a:cs typeface="Arial" panose="020B0604020202020204" pitchFamily="34" charset="0"/>
              </a:rPr>
              <a:t> στο πρόσθιο τραχηλικό τρίγωνο</a:t>
            </a:r>
            <a:r>
              <a:rPr lang="en-US" sz="2400" dirty="0">
                <a:cs typeface="Arial" panose="020B0604020202020204" pitchFamily="34" charset="0"/>
              </a:rPr>
              <a:t>,</a:t>
            </a:r>
            <a:r>
              <a:rPr lang="el-GR" sz="2400" dirty="0">
                <a:cs typeface="Arial" panose="020B0604020202020204" pitchFamily="34" charset="0"/>
              </a:rPr>
              <a:t> δεξιά.</a:t>
            </a:r>
          </a:p>
          <a:p>
            <a:endParaRPr lang="el-GR" sz="2400" dirty="0">
              <a:cs typeface="Arial" panose="020B0604020202020204" pitchFamily="34" charset="0"/>
            </a:endParaRPr>
          </a:p>
          <a:p>
            <a:r>
              <a:rPr lang="el-GR" sz="2400" b="1" u="sng" dirty="0">
                <a:cs typeface="Arial" panose="020B0604020202020204" pitchFamily="34" charset="0"/>
              </a:rPr>
              <a:t>Εργαστηριακός έλεγχος:</a:t>
            </a:r>
          </a:p>
          <a:p>
            <a:r>
              <a:rPr lang="el-GR" sz="2400" dirty="0">
                <a:cs typeface="Arial" panose="020B0604020202020204" pitchFamily="34" charset="0"/>
              </a:rPr>
              <a:t>Χωρίς ευρήματα </a:t>
            </a:r>
          </a:p>
          <a:p>
            <a:endParaRPr lang="el-GR" sz="2200" dirty="0">
              <a:cs typeface="Arial" panose="020B0604020202020204" pitchFamily="34" charset="0"/>
            </a:endParaRPr>
          </a:p>
          <a:p>
            <a:endParaRPr lang="el-GR" sz="2200" dirty="0">
              <a:cs typeface="Arial" panose="020B0604020202020204" pitchFamily="34" charset="0"/>
            </a:endParaRPr>
          </a:p>
          <a:p>
            <a:endParaRPr lang="el-GR" sz="2400" dirty="0">
              <a:latin typeface="Arial" panose="020B0604020202020204" pitchFamily="34" charset="0"/>
              <a:cs typeface="Arial" panose="020B0604020202020204" pitchFamily="34" charset="0"/>
            </a:endParaRPr>
          </a:p>
          <a:p>
            <a:endParaRPr lang="el-GR" sz="24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p:txBody>
          <a:bodyPr/>
          <a:lstStyle/>
          <a:p>
            <a:r>
              <a:rPr lang="el-GR" dirty="0"/>
              <a:t>Περιστατικό 2</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E14716AD-1551-DECC-A421-2DE22F18C14A}"/>
              </a:ext>
            </a:extLst>
          </p:cNvPr>
          <p:cNvSpPr txBox="1"/>
          <p:nvPr/>
        </p:nvSpPr>
        <p:spPr>
          <a:xfrm>
            <a:off x="0" y="91745"/>
            <a:ext cx="9144000" cy="553998"/>
          </a:xfrm>
          <a:prstGeom prst="rect">
            <a:avLst/>
          </a:prstGeom>
          <a:noFill/>
        </p:spPr>
        <p:txBody>
          <a:bodyPr wrap="square" rtlCol="0">
            <a:spAutoFit/>
          </a:bodyPr>
          <a:lstStyle/>
          <a:p>
            <a:pPr algn="ctr"/>
            <a:r>
              <a:rPr lang="el-GR" sz="3000" dirty="0">
                <a:latin typeface="Arial" panose="020B0604020202020204" pitchFamily="34" charset="0"/>
                <a:cs typeface="Arial" panose="020B0604020202020204" pitchFamily="34" charset="0"/>
              </a:rPr>
              <a:t>ΑΞΟΝΙΚΗ ΤΟΜΟΓΡΑΦΙΑ</a:t>
            </a:r>
          </a:p>
        </p:txBody>
      </p:sp>
      <p:pic>
        <p:nvPicPr>
          <p:cNvPr id="2" name="Picture 2">
            <a:extLst>
              <a:ext uri="{FF2B5EF4-FFF2-40B4-BE49-F238E27FC236}">
                <a16:creationId xmlns:a16="http://schemas.microsoft.com/office/drawing/2014/main" xmlns="" id="{A3AB65AC-06BA-6903-31A1-627BB066A0BA}"/>
              </a:ext>
            </a:extLst>
          </p:cNvPr>
          <p:cNvPicPr>
            <a:picLocks noChangeAspect="1" noChangeArrowheads="1"/>
          </p:cNvPicPr>
          <p:nvPr/>
        </p:nvPicPr>
        <p:blipFill>
          <a:blip r:embed="rId3" cstate="print"/>
          <a:srcRect/>
          <a:stretch>
            <a:fillRect/>
          </a:stretch>
        </p:blipFill>
        <p:spPr bwMode="auto">
          <a:xfrm>
            <a:off x="1763688" y="980728"/>
            <a:ext cx="5472608" cy="5130707"/>
          </a:xfrm>
          <a:prstGeom prst="rect">
            <a:avLst/>
          </a:prstGeom>
          <a:noFill/>
          <a:ln w="9525">
            <a:noFill/>
            <a:miter lim="800000"/>
            <a:headEnd/>
            <a:tailEnd/>
          </a:ln>
        </p:spPr>
      </p:pic>
    </p:spTree>
    <p:extLst>
      <p:ext uri="{BB962C8B-B14F-4D97-AF65-F5344CB8AC3E}">
        <p14:creationId xmlns:p14="http://schemas.microsoft.com/office/powerpoint/2010/main" xmlns="" val="17512754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ΑΝΑΤΟΜΙΑ ΤΟΥ ΛΑΡΥΓΓΑ - ΤΟ ΑΝΑΠΝΕΥΣΤΙΚΟ ΣΥΣΤΗΜΑ ΤΟΥ ΑΝΘΡΩΠΟΥ"/>
          <p:cNvPicPr>
            <a:picLocks noChangeAspect="1" noChangeArrowheads="1"/>
          </p:cNvPicPr>
          <p:nvPr/>
        </p:nvPicPr>
        <p:blipFill>
          <a:blip r:embed="rId2" cstate="print"/>
          <a:srcRect/>
          <a:stretch>
            <a:fillRect/>
          </a:stretch>
        </p:blipFill>
        <p:spPr bwMode="auto">
          <a:xfrm>
            <a:off x="3613786" y="188640"/>
            <a:ext cx="5332706" cy="1944216"/>
          </a:xfrm>
          <a:prstGeom prst="rect">
            <a:avLst/>
          </a:prstGeom>
          <a:noFill/>
        </p:spPr>
      </p:pic>
      <p:sp>
        <p:nvSpPr>
          <p:cNvPr id="1030" name="AutoShape 6" descr="Ανατομία Αναπνευστικού για αναισθησιολόγου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sp>
        <p:nvSpPr>
          <p:cNvPr id="1032" name="AutoShape 8" descr="Ανατομία Αναπνευστικού για αναισθησιολόγους"/>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l-GR"/>
          </a:p>
        </p:txBody>
      </p:sp>
      <p:pic>
        <p:nvPicPr>
          <p:cNvPr id="1033" name="Picture 9" descr="C:\Users\User\Desktop\αρχείο λήψης.jpg"/>
          <p:cNvPicPr>
            <a:picLocks noChangeAspect="1" noChangeArrowheads="1"/>
          </p:cNvPicPr>
          <p:nvPr/>
        </p:nvPicPr>
        <p:blipFill>
          <a:blip r:embed="rId3" cstate="print"/>
          <a:srcRect/>
          <a:stretch>
            <a:fillRect/>
          </a:stretch>
        </p:blipFill>
        <p:spPr bwMode="auto">
          <a:xfrm>
            <a:off x="6372200" y="4941168"/>
            <a:ext cx="2411106" cy="1698734"/>
          </a:xfrm>
          <a:prstGeom prst="rect">
            <a:avLst/>
          </a:prstGeom>
          <a:noFill/>
        </p:spPr>
      </p:pic>
      <p:pic>
        <p:nvPicPr>
          <p:cNvPr id="1035" name="Picture 11" descr="Φάρυγγας - Βικιπαίδεια"/>
          <p:cNvPicPr>
            <a:picLocks noChangeAspect="1" noChangeArrowheads="1"/>
          </p:cNvPicPr>
          <p:nvPr/>
        </p:nvPicPr>
        <p:blipFill>
          <a:blip r:embed="rId4" cstate="print"/>
          <a:srcRect/>
          <a:stretch>
            <a:fillRect/>
          </a:stretch>
        </p:blipFill>
        <p:spPr bwMode="auto">
          <a:xfrm>
            <a:off x="179512" y="548680"/>
            <a:ext cx="3319577" cy="2376264"/>
          </a:xfrm>
          <a:prstGeom prst="rect">
            <a:avLst/>
          </a:prstGeom>
          <a:noFill/>
        </p:spPr>
      </p:pic>
      <p:pic>
        <p:nvPicPr>
          <p:cNvPr id="1037" name="Picture 13" descr="ΛΑΡΥΓΓΑΣ - ΤΣΙΟΥΛΟΣ ΘΕΟΔΩΡΟΣ - ΩΡΛ"/>
          <p:cNvPicPr>
            <a:picLocks noChangeAspect="1" noChangeArrowheads="1"/>
          </p:cNvPicPr>
          <p:nvPr/>
        </p:nvPicPr>
        <p:blipFill>
          <a:blip r:embed="rId5" cstate="print"/>
          <a:srcRect/>
          <a:stretch>
            <a:fillRect/>
          </a:stretch>
        </p:blipFill>
        <p:spPr bwMode="auto">
          <a:xfrm>
            <a:off x="3088254" y="2996952"/>
            <a:ext cx="2923906" cy="3312368"/>
          </a:xfrm>
          <a:prstGeom prst="rect">
            <a:avLst/>
          </a:prstGeom>
          <a:noFill/>
        </p:spPr>
      </p:pic>
      <p:pic>
        <p:nvPicPr>
          <p:cNvPr id="1039" name="Picture 15" descr="Kαρκίνος του λάρυγγα – Βιοκλινική"/>
          <p:cNvPicPr>
            <a:picLocks noChangeAspect="1" noChangeArrowheads="1"/>
          </p:cNvPicPr>
          <p:nvPr/>
        </p:nvPicPr>
        <p:blipFill>
          <a:blip r:embed="rId6" cstate="print"/>
          <a:srcRect/>
          <a:stretch>
            <a:fillRect/>
          </a:stretch>
        </p:blipFill>
        <p:spPr bwMode="auto">
          <a:xfrm>
            <a:off x="6084168" y="2492896"/>
            <a:ext cx="2880320" cy="2322839"/>
          </a:xfrm>
          <a:prstGeom prst="rect">
            <a:avLst/>
          </a:prstGeom>
          <a:noFill/>
        </p:spPr>
      </p:pic>
      <p:pic>
        <p:nvPicPr>
          <p:cNvPr id="1041" name="Picture 17" descr="Ανατομία της στοματορινοφαρυγγικής κοιλότητας και διαφραγματοπλευρική  αναπνοή | All About Voice"/>
          <p:cNvPicPr>
            <a:picLocks noChangeAspect="1" noChangeArrowheads="1"/>
          </p:cNvPicPr>
          <p:nvPr/>
        </p:nvPicPr>
        <p:blipFill>
          <a:blip r:embed="rId7" cstate="print"/>
          <a:srcRect/>
          <a:stretch>
            <a:fillRect/>
          </a:stretch>
        </p:blipFill>
        <p:spPr bwMode="auto">
          <a:xfrm>
            <a:off x="179512" y="3573016"/>
            <a:ext cx="2780191" cy="2088232"/>
          </a:xfrm>
          <a:prstGeom prst="rect">
            <a:avLst/>
          </a:prstGeom>
          <a:noFill/>
        </p:spPr>
      </p:pic>
      <p:pic>
        <p:nvPicPr>
          <p:cNvPr id="26626" name="Picture 2" descr="Swallowing — New England Communication Therapies"/>
          <p:cNvPicPr>
            <a:picLocks noChangeAspect="1" noChangeArrowheads="1"/>
          </p:cNvPicPr>
          <p:nvPr/>
        </p:nvPicPr>
        <p:blipFill>
          <a:blip r:embed="rId8" cstate="print"/>
          <a:srcRect/>
          <a:stretch>
            <a:fillRect/>
          </a:stretch>
        </p:blipFill>
        <p:spPr bwMode="auto">
          <a:xfrm>
            <a:off x="-6607" y="0"/>
            <a:ext cx="9150607" cy="6480720"/>
          </a:xfrm>
          <a:prstGeom prst="rect">
            <a:avLst/>
          </a:prstGeom>
          <a:noFill/>
        </p:spPr>
      </p:pic>
      <p:pic>
        <p:nvPicPr>
          <p:cNvPr id="2" name="Picture 2" descr="Normal Swallowing | Tracheostomy Education"/>
          <p:cNvPicPr>
            <a:picLocks noChangeAspect="1" noChangeArrowheads="1"/>
          </p:cNvPicPr>
          <p:nvPr/>
        </p:nvPicPr>
        <p:blipFill>
          <a:blip r:embed="rId9" cstate="print"/>
          <a:srcRect/>
          <a:stretch>
            <a:fillRect/>
          </a:stretch>
        </p:blipFill>
        <p:spPr bwMode="auto">
          <a:xfrm>
            <a:off x="5076056" y="4972508"/>
            <a:ext cx="4067944" cy="1885492"/>
          </a:xfrm>
          <a:prstGeom prst="rect">
            <a:avLst/>
          </a:prstGeom>
          <a:noFill/>
        </p:spPr>
      </p:pic>
      <mc:AlternateContent xmlns:mc="http://schemas.openxmlformats.org/markup-compatibility/2006">
        <mc:Choice xmlns:p14="http://schemas.microsoft.com/office/powerpoint/2010/main" xmlns="" Requires="p14">
          <p:contentPart p14:bwMode="auto" r:id="rId10">
            <p14:nvContentPartPr>
              <p14:cNvPr id="3" name="Γραφή 2">
                <a:extLst>
                  <a:ext uri="{FF2B5EF4-FFF2-40B4-BE49-F238E27FC236}">
                    <a16:creationId xmlns:a16="http://schemas.microsoft.com/office/drawing/2014/main" id="{F14466D6-147B-9A9E-CD57-E9C173AEBAA5}"/>
                  </a:ext>
                </a:extLst>
              </p14:cNvPr>
              <p14:cNvContentPartPr/>
              <p14:nvPr/>
            </p14:nvContentPartPr>
            <p14:xfrm>
              <a:off x="8267760" y="3498840"/>
              <a:ext cx="768600" cy="360"/>
            </p14:xfrm>
          </p:contentPart>
        </mc:Choice>
        <mc:Fallback>
          <p:pic>
            <p:nvPicPr>
              <p:cNvPr id="3" name="Γραφή 2">
                <a:extLst>
                  <a:ext uri="{FF2B5EF4-FFF2-40B4-BE49-F238E27FC236}">
                    <a16:creationId xmlns:a16="http://schemas.microsoft.com/office/drawing/2014/main" xmlns="" xmlns:p14="http://schemas.microsoft.com/office/powerpoint/2010/main" id="{F14466D6-147B-9A9E-CD57-E9C173AEBAA5}"/>
                  </a:ext>
                </a:extLst>
              </p:cNvPr>
              <p:cNvPicPr/>
              <p:nvPr/>
            </p:nvPicPr>
            <p:blipFill>
              <a:blip r:embed="rId11" cstate="print"/>
              <a:stretch>
                <a:fillRect/>
              </a:stretch>
            </p:blipFill>
            <p:spPr>
              <a:xfrm>
                <a:off x="8251920" y="3435480"/>
                <a:ext cx="799920" cy="127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2">
            <p14:nvContentPartPr>
              <p14:cNvPr id="4" name="Γραφή 3">
                <a:extLst>
                  <a:ext uri="{FF2B5EF4-FFF2-40B4-BE49-F238E27FC236}">
                    <a16:creationId xmlns:a16="http://schemas.microsoft.com/office/drawing/2014/main" id="{1028A9B6-2D68-A7B0-6D5F-D8D99A9F175A}"/>
                  </a:ext>
                </a:extLst>
              </p14:cNvPr>
              <p14:cNvContentPartPr/>
              <p14:nvPr/>
            </p14:nvContentPartPr>
            <p14:xfrm>
              <a:off x="8153280" y="2787480"/>
              <a:ext cx="654480" cy="70200"/>
            </p14:xfrm>
          </p:contentPart>
        </mc:Choice>
        <mc:Fallback>
          <p:pic>
            <p:nvPicPr>
              <p:cNvPr id="4" name="Γραφή 3">
                <a:extLst>
                  <a:ext uri="{FF2B5EF4-FFF2-40B4-BE49-F238E27FC236}">
                    <a16:creationId xmlns:a16="http://schemas.microsoft.com/office/drawing/2014/main" xmlns="" xmlns:p14="http://schemas.microsoft.com/office/powerpoint/2010/main" id="{1028A9B6-2D68-A7B0-6D5F-D8D99A9F175A}"/>
                  </a:ext>
                </a:extLst>
              </p:cNvPr>
              <p:cNvPicPr/>
              <p:nvPr/>
            </p:nvPicPr>
            <p:blipFill>
              <a:blip r:embed="rId13" cstate="print"/>
              <a:stretch>
                <a:fillRect/>
              </a:stretch>
            </p:blipFill>
            <p:spPr>
              <a:xfrm>
                <a:off x="8137440" y="2724120"/>
                <a:ext cx="685800" cy="19692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4">
            <p14:nvContentPartPr>
              <p14:cNvPr id="5" name="Γραφή 4">
                <a:extLst>
                  <a:ext uri="{FF2B5EF4-FFF2-40B4-BE49-F238E27FC236}">
                    <a16:creationId xmlns:a16="http://schemas.microsoft.com/office/drawing/2014/main" id="{8A314D65-B862-F30A-9EF9-4AE39207EB70}"/>
                  </a:ext>
                </a:extLst>
              </p14:cNvPr>
              <p14:cNvContentPartPr/>
              <p14:nvPr/>
            </p14:nvContentPartPr>
            <p14:xfrm>
              <a:off x="3029040" y="3594240"/>
              <a:ext cx="673200" cy="6480"/>
            </p14:xfrm>
          </p:contentPart>
        </mc:Choice>
        <mc:Fallback>
          <p:pic>
            <p:nvPicPr>
              <p:cNvPr id="5" name="Γραφή 4">
                <a:extLst>
                  <a:ext uri="{FF2B5EF4-FFF2-40B4-BE49-F238E27FC236}">
                    <a16:creationId xmlns:a16="http://schemas.microsoft.com/office/drawing/2014/main" xmlns="" xmlns:p14="http://schemas.microsoft.com/office/powerpoint/2010/main" id="{8A314D65-B862-F30A-9EF9-4AE39207EB70}"/>
                  </a:ext>
                </a:extLst>
              </p:cNvPr>
              <p:cNvPicPr/>
              <p:nvPr/>
            </p:nvPicPr>
            <p:blipFill>
              <a:blip r:embed="rId15" cstate="print"/>
              <a:stretch>
                <a:fillRect/>
              </a:stretch>
            </p:blipFill>
            <p:spPr>
              <a:xfrm>
                <a:off x="3013200" y="3530880"/>
                <a:ext cx="704520" cy="13320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6">
            <p14:nvContentPartPr>
              <p14:cNvPr id="6" name="Γραφή 5">
                <a:extLst>
                  <a:ext uri="{FF2B5EF4-FFF2-40B4-BE49-F238E27FC236}">
                    <a16:creationId xmlns:a16="http://schemas.microsoft.com/office/drawing/2014/main" id="{71333A17-5EA6-EF00-B918-456E4EECFD02}"/>
                  </a:ext>
                </a:extLst>
              </p14:cNvPr>
              <p14:cNvContentPartPr/>
              <p14:nvPr/>
            </p14:nvContentPartPr>
            <p14:xfrm>
              <a:off x="2844720" y="4521240"/>
              <a:ext cx="813240" cy="12960"/>
            </p14:xfrm>
          </p:contentPart>
        </mc:Choice>
        <mc:Fallback>
          <p:pic>
            <p:nvPicPr>
              <p:cNvPr id="6" name="Γραφή 5">
                <a:extLst>
                  <a:ext uri="{FF2B5EF4-FFF2-40B4-BE49-F238E27FC236}">
                    <a16:creationId xmlns:a16="http://schemas.microsoft.com/office/drawing/2014/main" xmlns="" xmlns:p14="http://schemas.microsoft.com/office/powerpoint/2010/main" id="{71333A17-5EA6-EF00-B918-456E4EECFD02}"/>
                  </a:ext>
                </a:extLst>
              </p:cNvPr>
              <p:cNvPicPr/>
              <p:nvPr/>
            </p:nvPicPr>
            <p:blipFill>
              <a:blip r:embed="rId17" cstate="print"/>
              <a:stretch>
                <a:fillRect/>
              </a:stretch>
            </p:blipFill>
            <p:spPr>
              <a:xfrm>
                <a:off x="2828880" y="4457880"/>
                <a:ext cx="844560" cy="1396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8">
            <p14:nvContentPartPr>
              <p14:cNvPr id="7" name="Γραφή 6">
                <a:extLst>
                  <a:ext uri="{FF2B5EF4-FFF2-40B4-BE49-F238E27FC236}">
                    <a16:creationId xmlns:a16="http://schemas.microsoft.com/office/drawing/2014/main" id="{298C45AA-6EF3-1E12-9669-81E5EFE599BC}"/>
                  </a:ext>
                </a:extLst>
              </p14:cNvPr>
              <p14:cNvContentPartPr/>
              <p14:nvPr/>
            </p14:nvContentPartPr>
            <p14:xfrm>
              <a:off x="2616120" y="4965840"/>
              <a:ext cx="470160" cy="25560"/>
            </p14:xfrm>
          </p:contentPart>
        </mc:Choice>
        <mc:Fallback>
          <p:pic>
            <p:nvPicPr>
              <p:cNvPr id="7" name="Γραφή 6">
                <a:extLst>
                  <a:ext uri="{FF2B5EF4-FFF2-40B4-BE49-F238E27FC236}">
                    <a16:creationId xmlns:a16="http://schemas.microsoft.com/office/drawing/2014/main" xmlns="" xmlns:p14="http://schemas.microsoft.com/office/powerpoint/2010/main" id="{298C45AA-6EF3-1E12-9669-81E5EFE599BC}"/>
                  </a:ext>
                </a:extLst>
              </p:cNvPr>
              <p:cNvPicPr/>
              <p:nvPr/>
            </p:nvPicPr>
            <p:blipFill>
              <a:blip r:embed="rId19" cstate="print"/>
              <a:stretch>
                <a:fillRect/>
              </a:stretch>
            </p:blipFill>
            <p:spPr>
              <a:xfrm>
                <a:off x="2600280" y="4902480"/>
                <a:ext cx="501480" cy="15228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6626"/>
                                        </p:tgtEl>
                                      </p:cBhvr>
                                    </p:animEffect>
                                    <p:set>
                                      <p:cBhvr>
                                        <p:cTn id="7" dur="1" fill="hold">
                                          <p:stCondLst>
                                            <p:cond delay="499"/>
                                          </p:stCondLst>
                                        </p:cTn>
                                        <p:tgtEl>
                                          <p:spTgt spid="26626"/>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xmlns="" id="{3604FF7B-EAD2-96F9-F8F7-B30F9735DCE3}"/>
              </a:ext>
            </a:extLst>
          </p:cNvPr>
          <p:cNvSpPr>
            <a:spLocks noGrp="1"/>
          </p:cNvSpPr>
          <p:nvPr>
            <p:ph type="title"/>
          </p:nvPr>
        </p:nvSpPr>
        <p:spPr>
          <a:xfrm>
            <a:off x="0" y="0"/>
            <a:ext cx="9144000" cy="692696"/>
          </a:xfrm>
        </p:spPr>
        <p:txBody>
          <a:bodyPr>
            <a:normAutofit fontScale="90000"/>
          </a:bodyPr>
          <a:lstStyle/>
          <a:p>
            <a:r>
              <a:rPr lang="el-GR" dirty="0"/>
              <a:t>Λήψη βιοψιών κατά τη </a:t>
            </a:r>
            <a:r>
              <a:rPr lang="el-GR" dirty="0" err="1"/>
              <a:t>λαρυγγοσκόπιση</a:t>
            </a:r>
            <a:endParaRPr lang="el-GR" dirty="0"/>
          </a:p>
        </p:txBody>
      </p:sp>
      <p:pic>
        <p:nvPicPr>
          <p:cNvPr id="2050" name="Picture 2" descr="Laryngeal carcinoma - Knowledge @ AMBOSS">
            <a:extLst>
              <a:ext uri="{FF2B5EF4-FFF2-40B4-BE49-F238E27FC236}">
                <a16:creationId xmlns:a16="http://schemas.microsoft.com/office/drawing/2014/main" xmlns="" id="{77954EDC-C832-26C6-A1A6-AAED6D4B50A2}"/>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747390"/>
            <a:ext cx="4030813" cy="268161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Εικόνα 3">
            <a:extLst>
              <a:ext uri="{FF2B5EF4-FFF2-40B4-BE49-F238E27FC236}">
                <a16:creationId xmlns:a16="http://schemas.microsoft.com/office/drawing/2014/main" xmlns="" id="{C109D4CE-8531-5BC7-3ECA-0107EFD6617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27984" y="738194"/>
            <a:ext cx="4284160" cy="2681609"/>
          </a:xfrm>
          <a:prstGeom prst="rect">
            <a:avLst/>
          </a:prstGeom>
        </p:spPr>
      </p:pic>
      <p:pic>
        <p:nvPicPr>
          <p:cNvPr id="2052" name="Picture 4" descr="Squamous cell carcinoma in situ of the larynx | MyPathologyReport.ca">
            <a:extLst>
              <a:ext uri="{FF2B5EF4-FFF2-40B4-BE49-F238E27FC236}">
                <a16:creationId xmlns:a16="http://schemas.microsoft.com/office/drawing/2014/main" xmlns="" id="{6081A54B-CA1B-537D-9C80-F3FEEDDC8C0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9512" y="4293096"/>
            <a:ext cx="4253452" cy="1986421"/>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Invasive squamous cell carcinoma causing laryngeal leukoplakia | Iowa Head  and Neck Protocols">
            <a:extLst>
              <a:ext uri="{FF2B5EF4-FFF2-40B4-BE49-F238E27FC236}">
                <a16:creationId xmlns:a16="http://schemas.microsoft.com/office/drawing/2014/main" xmlns="" id="{DA98BE1E-CF12-0BE0-A536-60ABB6701A6B}"/>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560978" y="3573015"/>
            <a:ext cx="4151166" cy="31253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9058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a:stretch>
            <a:fillRect/>
          </a:stretch>
        </p:blipFill>
        <p:spPr bwMode="auto">
          <a:xfrm>
            <a:off x="611560" y="188640"/>
            <a:ext cx="3096344" cy="3283191"/>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a:stretch>
            <a:fillRect/>
          </a:stretch>
        </p:blipFill>
        <p:spPr bwMode="auto">
          <a:xfrm>
            <a:off x="4572000" y="188640"/>
            <a:ext cx="4032448" cy="3372886"/>
          </a:xfrm>
          <a:prstGeom prst="rect">
            <a:avLst/>
          </a:prstGeom>
          <a:noFill/>
          <a:ln w="9525">
            <a:noFill/>
            <a:miter lim="800000"/>
            <a:headEnd/>
            <a:tailEnd/>
          </a:ln>
        </p:spPr>
      </p:pic>
      <p:pic>
        <p:nvPicPr>
          <p:cNvPr id="2051" name="Picture 3"/>
          <p:cNvPicPr>
            <a:picLocks noChangeAspect="1" noChangeArrowheads="1"/>
          </p:cNvPicPr>
          <p:nvPr/>
        </p:nvPicPr>
        <p:blipFill>
          <a:blip r:embed="rId5" cstate="print"/>
          <a:srcRect/>
          <a:stretch>
            <a:fillRect/>
          </a:stretch>
        </p:blipFill>
        <p:spPr bwMode="auto">
          <a:xfrm>
            <a:off x="323528" y="3645024"/>
            <a:ext cx="3695346" cy="3024336"/>
          </a:xfrm>
          <a:prstGeom prst="rect">
            <a:avLst/>
          </a:prstGeom>
          <a:noFill/>
          <a:ln w="9525">
            <a:noFill/>
            <a:miter lim="800000"/>
            <a:headEnd/>
            <a:tailEnd/>
          </a:ln>
        </p:spPr>
      </p:pic>
      <p:pic>
        <p:nvPicPr>
          <p:cNvPr id="2052" name="Picture 4"/>
          <p:cNvPicPr>
            <a:picLocks noChangeAspect="1" noChangeArrowheads="1"/>
          </p:cNvPicPr>
          <p:nvPr/>
        </p:nvPicPr>
        <p:blipFill>
          <a:blip r:embed="rId6" cstate="print"/>
          <a:srcRect/>
          <a:stretch>
            <a:fillRect/>
          </a:stretch>
        </p:blipFill>
        <p:spPr bwMode="auto">
          <a:xfrm>
            <a:off x="4932040" y="3717032"/>
            <a:ext cx="3384376" cy="2933436"/>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E5C1F01-74BE-9924-8BBF-9BD82C8B27AF}"/>
              </a:ext>
            </a:extLst>
          </p:cNvPr>
          <p:cNvSpPr txBox="1"/>
          <p:nvPr/>
        </p:nvSpPr>
        <p:spPr>
          <a:xfrm>
            <a:off x="1043608" y="1048955"/>
            <a:ext cx="7632848" cy="6170920"/>
          </a:xfrm>
          <a:prstGeom prst="rect">
            <a:avLst/>
          </a:prstGeom>
          <a:noFill/>
        </p:spPr>
        <p:txBody>
          <a:bodyPr wrap="square" rtlCol="0">
            <a:spAutoFit/>
          </a:bodyPr>
          <a:lstStyle/>
          <a:p>
            <a:pPr marL="342900" indent="-342900">
              <a:buAutoNum type="arabicPeriod"/>
            </a:pPr>
            <a:r>
              <a:rPr lang="el-GR" sz="3200" dirty="0">
                <a:cs typeface="Arial" panose="020B0604020202020204" pitchFamily="34" charset="0"/>
              </a:rPr>
              <a:t>Ποιο είναι το πρόβλημα του ασθενούς;</a:t>
            </a:r>
            <a:endParaRPr lang="en-US" sz="3200" dirty="0">
              <a:cs typeface="Arial" panose="020B0604020202020204" pitchFamily="34" charset="0"/>
            </a:endParaRPr>
          </a:p>
          <a:p>
            <a:pPr marL="342900" indent="-342900">
              <a:buAutoNum type="arabicPeriod"/>
            </a:pPr>
            <a:endParaRPr lang="el-GR" sz="3200" dirty="0">
              <a:cs typeface="Arial" panose="020B0604020202020204" pitchFamily="34" charset="0"/>
            </a:endParaRPr>
          </a:p>
          <a:p>
            <a:pPr marL="342900" indent="-342900">
              <a:buAutoNum type="arabicPeriod"/>
            </a:pPr>
            <a:endParaRPr lang="el-GR" sz="3200" dirty="0">
              <a:cs typeface="Arial" panose="020B0604020202020204" pitchFamily="34" charset="0"/>
            </a:endParaRPr>
          </a:p>
          <a:p>
            <a:pPr marL="342900" indent="-342900">
              <a:buAutoNum type="arabicPeriod"/>
            </a:pPr>
            <a:r>
              <a:rPr lang="el-GR" sz="3200" dirty="0">
                <a:cs typeface="Arial" panose="020B0604020202020204" pitchFamily="34" charset="0"/>
              </a:rPr>
              <a:t> Τί θα μπορούσε να είναι το ψηλαφητό τραχηλικό </a:t>
            </a:r>
            <a:r>
              <a:rPr lang="el-GR" sz="3200" dirty="0" err="1">
                <a:cs typeface="Arial" panose="020B0604020202020204" pitchFamily="34" charset="0"/>
              </a:rPr>
              <a:t>οζίο</a:t>
            </a:r>
            <a:r>
              <a:rPr lang="el-GR" sz="3200" dirty="0">
                <a:cs typeface="Arial" panose="020B0604020202020204" pitchFamily="34" charset="0"/>
              </a:rPr>
              <a:t>;</a:t>
            </a:r>
          </a:p>
          <a:p>
            <a:pPr marL="342900" indent="-342900">
              <a:buAutoNum type="arabicPeriod"/>
            </a:pPr>
            <a:endParaRPr lang="el-GR" sz="3200" dirty="0">
              <a:cs typeface="Arial" panose="020B0604020202020204" pitchFamily="34" charset="0"/>
            </a:endParaRPr>
          </a:p>
          <a:p>
            <a:pPr marL="342900" indent="-342900">
              <a:buAutoNum type="arabicPeriod"/>
            </a:pPr>
            <a:endParaRPr lang="el-GR" sz="3200" dirty="0">
              <a:cs typeface="Arial" panose="020B0604020202020204" pitchFamily="34" charset="0"/>
            </a:endParaRPr>
          </a:p>
          <a:p>
            <a:pPr marL="342900" indent="-342900">
              <a:buAutoNum type="arabicPeriod"/>
            </a:pPr>
            <a:r>
              <a:rPr lang="el-GR" sz="3200" dirty="0">
                <a:cs typeface="Arial" panose="020B0604020202020204" pitchFamily="34" charset="0"/>
              </a:rPr>
              <a:t>Ποια αλλοίωση θα μπορούσε να προϋπάρχει στην περιοχή ανάπτυξης της παρούσας νόσου;</a:t>
            </a:r>
            <a:endParaRPr lang="en-US" sz="3200" dirty="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a:p>
            <a:pPr marL="342900" indent="-342900">
              <a:buAutoNum type="arabicPeriod"/>
            </a:pPr>
            <a:endParaRPr lang="el-GR" sz="2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0949308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5724128" cy="6858000"/>
          </a:xfrm>
        </p:spPr>
        <p:txBody>
          <a:bodyPr>
            <a:normAutofit fontScale="90000"/>
          </a:bodyPr>
          <a:lstStyle/>
          <a:p>
            <a:r>
              <a:rPr lang="el-GR" sz="4000" dirty="0"/>
              <a:t>Τομή από άλλο εγχειρητικό παρασκεύασμα </a:t>
            </a:r>
            <a:br>
              <a:rPr lang="el-GR" sz="4000" dirty="0"/>
            </a:br>
            <a:r>
              <a:rPr lang="el-GR" sz="4000" dirty="0"/>
              <a:t>ολικής </a:t>
            </a:r>
            <a:r>
              <a:rPr lang="el-GR" sz="4000" dirty="0" err="1"/>
              <a:t>λαρυγγεκτομής</a:t>
            </a:r>
            <a:r>
              <a:rPr lang="el-GR" sz="4000" dirty="0"/>
              <a:t> </a:t>
            </a:r>
            <a:br>
              <a:rPr lang="el-GR" sz="4000" dirty="0"/>
            </a:br>
            <a:r>
              <a:rPr lang="el-GR" sz="4000" dirty="0"/>
              <a:t>με </a:t>
            </a:r>
            <a:r>
              <a:rPr lang="el-GR" sz="4000" dirty="0">
                <a:effectLst>
                  <a:outerShdw blurRad="38100" dist="38100" dir="2700000" algn="tl">
                    <a:srgbClr val="000000">
                      <a:alpha val="43137"/>
                    </a:srgbClr>
                  </a:outerShdw>
                </a:effectLst>
              </a:rPr>
              <a:t>γλωττιδικό</a:t>
            </a:r>
            <a:r>
              <a:rPr lang="el-GR" sz="4000" dirty="0"/>
              <a:t> καρκίνωμα , </a:t>
            </a:r>
            <a:r>
              <a:rPr lang="el-GR" sz="4000" dirty="0" err="1"/>
              <a:t>παθολογοανατομικού</a:t>
            </a:r>
            <a:r>
              <a:rPr lang="el-GR" sz="4000" dirty="0"/>
              <a:t> σταδίου </a:t>
            </a:r>
            <a:r>
              <a:rPr lang="en-US" sz="4000" dirty="0"/>
              <a:t>pT</a:t>
            </a:r>
            <a:r>
              <a:rPr lang="en-US" sz="4000" b="1" dirty="0"/>
              <a:t>4</a:t>
            </a:r>
            <a:r>
              <a:rPr lang="en-US" sz="4000" dirty="0"/>
              <a:t>a</a:t>
            </a:r>
            <a:r>
              <a:rPr lang="el-GR" sz="4000" dirty="0"/>
              <a:t>, λόγω της </a:t>
            </a:r>
            <a:r>
              <a:rPr lang="el-GR" sz="4000" b="1" dirty="0" err="1">
                <a:effectLst>
                  <a:outerShdw blurRad="38100" dist="38100" dir="2700000" algn="tl">
                    <a:srgbClr val="000000">
                      <a:alpha val="43137"/>
                    </a:srgbClr>
                  </a:outerShdw>
                </a:effectLst>
              </a:rPr>
              <a:t>εξω</a:t>
            </a:r>
            <a:r>
              <a:rPr lang="el-GR" sz="4000" dirty="0" err="1">
                <a:effectLst>
                  <a:outerShdw blurRad="38100" dist="38100" dir="2700000" algn="tl">
                    <a:srgbClr val="000000">
                      <a:alpha val="43137"/>
                    </a:srgbClr>
                  </a:outerShdw>
                </a:effectLst>
              </a:rPr>
              <a:t>λαρυγγικής</a:t>
            </a:r>
            <a:r>
              <a:rPr lang="el-GR" sz="4000" dirty="0">
                <a:effectLst>
                  <a:outerShdw blurRad="38100" dist="38100" dir="2700000" algn="tl">
                    <a:srgbClr val="000000">
                      <a:alpha val="43137"/>
                    </a:srgbClr>
                  </a:outerShdw>
                </a:effectLst>
              </a:rPr>
              <a:t> επέκτασής </a:t>
            </a:r>
            <a:r>
              <a:rPr lang="el-GR" sz="4000" dirty="0"/>
              <a:t>του.</a:t>
            </a:r>
            <a:r>
              <a:rPr lang="el-GR" dirty="0"/>
              <a:t/>
            </a:r>
            <a:br>
              <a:rPr lang="el-GR" dirty="0"/>
            </a:br>
            <a:r>
              <a:rPr lang="el-GR" dirty="0"/>
              <a:t> </a:t>
            </a:r>
            <a:r>
              <a:rPr lang="el-GR" sz="2200" dirty="0">
                <a:solidFill>
                  <a:srgbClr val="0070C0"/>
                </a:solidFill>
              </a:rPr>
              <a:t>Μπλε βέλος </a:t>
            </a:r>
            <a:r>
              <a:rPr lang="el-GR" sz="2200" dirty="0"/>
              <a:t>= πρωτοπαθές </a:t>
            </a:r>
            <a:r>
              <a:rPr lang="el-GR" sz="2200" dirty="0" err="1"/>
              <a:t>ακανθοκυτταρικό</a:t>
            </a:r>
            <a:r>
              <a:rPr lang="el-GR" sz="2200" dirty="0"/>
              <a:t> καρκίνωμα γλωττιδικής εντόπισης. </a:t>
            </a:r>
            <a:br>
              <a:rPr lang="el-GR" sz="2200" dirty="0"/>
            </a:br>
            <a:r>
              <a:rPr lang="el-GR" sz="2200" dirty="0">
                <a:solidFill>
                  <a:srgbClr val="FFFF00"/>
                </a:solidFill>
              </a:rPr>
              <a:t>κίτρινο βέλος </a:t>
            </a:r>
            <a:r>
              <a:rPr lang="el-GR" sz="2200" dirty="0"/>
              <a:t>= </a:t>
            </a:r>
            <a:r>
              <a:rPr lang="el-GR" sz="2200" dirty="0" err="1"/>
              <a:t>προεπιγλωττιδικός</a:t>
            </a:r>
            <a:r>
              <a:rPr lang="el-GR" sz="2200" dirty="0"/>
              <a:t> χώρος. </a:t>
            </a:r>
            <a:br>
              <a:rPr lang="el-GR" sz="2200" dirty="0"/>
            </a:br>
            <a:r>
              <a:rPr lang="el-GR" sz="2200" dirty="0">
                <a:solidFill>
                  <a:srgbClr val="00B050"/>
                </a:solidFill>
              </a:rPr>
              <a:t>πράσινο βέλος </a:t>
            </a:r>
            <a:r>
              <a:rPr lang="el-GR" sz="2200" dirty="0"/>
              <a:t>= υοειδές οστό. </a:t>
            </a:r>
            <a:br>
              <a:rPr lang="el-GR" sz="2200" dirty="0"/>
            </a:br>
            <a:r>
              <a:rPr lang="el-GR" sz="2200" dirty="0">
                <a:effectLst>
                  <a:outerShdw blurRad="38100" dist="38100" dir="2700000" algn="tl">
                    <a:srgbClr val="000000">
                      <a:alpha val="43137"/>
                    </a:srgbClr>
                  </a:outerShdw>
                </a:effectLst>
              </a:rPr>
              <a:t>μαύρο βέλος </a:t>
            </a:r>
            <a:r>
              <a:rPr lang="el-GR" sz="2200" dirty="0"/>
              <a:t>= όγκος που εφάπτεται </a:t>
            </a:r>
            <a:r>
              <a:rPr lang="el-GR" sz="2200" dirty="0" err="1"/>
              <a:t>εξωλαρυγγικού</a:t>
            </a:r>
            <a:r>
              <a:rPr lang="el-GR" sz="2200" dirty="0"/>
              <a:t> μυός. </a:t>
            </a:r>
            <a:br>
              <a:rPr lang="el-GR" sz="2200" dirty="0"/>
            </a:br>
            <a:endParaRPr lang="el-GR" sz="2200" dirty="0"/>
          </a:p>
        </p:txBody>
      </p:sp>
      <p:pic>
        <p:nvPicPr>
          <p:cNvPr id="3074" name="Picture 2"/>
          <p:cNvPicPr>
            <a:picLocks noChangeAspect="1" noChangeArrowheads="1"/>
          </p:cNvPicPr>
          <p:nvPr/>
        </p:nvPicPr>
        <p:blipFill>
          <a:blip r:embed="rId2" cstate="print"/>
          <a:srcRect/>
          <a:stretch>
            <a:fillRect/>
          </a:stretch>
        </p:blipFill>
        <p:spPr bwMode="auto">
          <a:xfrm>
            <a:off x="5796136" y="476672"/>
            <a:ext cx="3159224" cy="5791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28800"/>
          </a:xfrm>
        </p:spPr>
        <p:txBody>
          <a:bodyPr>
            <a:noAutofit/>
          </a:bodyPr>
          <a:lstStyle/>
          <a:p>
            <a:r>
              <a:rPr lang="el-GR" sz="3600" i="1" dirty="0"/>
              <a:t>Συμβατικό </a:t>
            </a:r>
            <a:br>
              <a:rPr lang="el-GR" sz="3600" i="1" dirty="0"/>
            </a:br>
            <a:r>
              <a:rPr lang="el-GR" sz="3600" i="1" dirty="0"/>
              <a:t>(</a:t>
            </a:r>
            <a:r>
              <a:rPr lang="el-GR" sz="3600" i="1" spc="300" dirty="0"/>
              <a:t>χωρίς</a:t>
            </a:r>
            <a:r>
              <a:rPr lang="el-GR" sz="3600" i="1" dirty="0"/>
              <a:t> ειδικούς ιστολογικούς χαρακτήρες)</a:t>
            </a:r>
            <a:r>
              <a:rPr lang="el-GR" sz="3600" dirty="0"/>
              <a:t> </a:t>
            </a:r>
            <a:br>
              <a:rPr lang="el-GR" sz="3600" dirty="0"/>
            </a:br>
            <a:r>
              <a:rPr lang="el-GR" sz="3600" dirty="0" err="1"/>
              <a:t>ακανθοκυτταρικό</a:t>
            </a:r>
            <a:r>
              <a:rPr lang="el-GR" sz="3600" dirty="0"/>
              <a:t> καρκίνωμα (ΑΚΚ) λάρυγγα </a:t>
            </a:r>
          </a:p>
        </p:txBody>
      </p:sp>
      <p:sp>
        <p:nvSpPr>
          <p:cNvPr id="3" name="2 - Ορθογώνιο"/>
          <p:cNvSpPr/>
          <p:nvPr/>
        </p:nvSpPr>
        <p:spPr>
          <a:xfrm>
            <a:off x="0" y="3717032"/>
            <a:ext cx="9144000" cy="3170099"/>
          </a:xfrm>
          <a:prstGeom prst="rect">
            <a:avLst/>
          </a:prstGeom>
        </p:spPr>
        <p:txBody>
          <a:bodyPr wrap="square">
            <a:spAutoFit/>
          </a:bodyPr>
          <a:lstStyle/>
          <a:p>
            <a:pPr algn="ctr"/>
            <a:r>
              <a:rPr lang="el-GR" sz="2000" b="1" dirty="0"/>
              <a:t>ΣΗΜΑΝΤΙΚΟΤΕΡΗ ΠΡΟΓΝΩΣΤΙΚΗ ΠΑΡΑΜΕΤΡΟΣ</a:t>
            </a:r>
          </a:p>
          <a:p>
            <a:pPr algn="ctr"/>
            <a:r>
              <a:rPr lang="el-GR" sz="2000" b="1" spc="600" dirty="0">
                <a:effectLst>
                  <a:outerShdw blurRad="38100" dist="38100" dir="2700000" algn="tl">
                    <a:srgbClr val="000000">
                      <a:alpha val="43137"/>
                    </a:srgbClr>
                  </a:outerShdw>
                </a:effectLst>
              </a:rPr>
              <a:t>Στάδιο</a:t>
            </a:r>
            <a:r>
              <a:rPr lang="el-GR" sz="2000" dirty="0">
                <a:effectLst>
                  <a:outerShdw blurRad="38100" dist="38100" dir="2700000" algn="tl">
                    <a:srgbClr val="000000">
                      <a:alpha val="43137"/>
                    </a:srgbClr>
                  </a:outerShdw>
                </a:effectLst>
              </a:rPr>
              <a:t> </a:t>
            </a:r>
            <a:r>
              <a:rPr lang="el-GR" sz="2000" dirty="0"/>
              <a:t>κατά </a:t>
            </a:r>
            <a:r>
              <a:rPr lang="el-GR" sz="2000" b="1" dirty="0"/>
              <a:t>TNM</a:t>
            </a:r>
            <a:r>
              <a:rPr lang="el-GR" sz="2000" dirty="0"/>
              <a:t>. </a:t>
            </a:r>
          </a:p>
          <a:p>
            <a:endParaRPr lang="el-GR" sz="2000" dirty="0"/>
          </a:p>
          <a:p>
            <a:r>
              <a:rPr lang="el-GR" sz="2000" dirty="0"/>
              <a:t>Ποσοστά πενταετούς επιβίωσης ανά  </a:t>
            </a:r>
            <a:r>
              <a:rPr lang="el-GR" sz="2000" b="1" spc="300" dirty="0">
                <a:effectLst>
                  <a:outerShdw blurRad="38100" dist="38100" dir="2700000" algn="tl">
                    <a:srgbClr val="000000">
                      <a:alpha val="43137"/>
                    </a:srgbClr>
                  </a:outerShdw>
                </a:effectLst>
              </a:rPr>
              <a:t>ανατομική θέση </a:t>
            </a:r>
            <a:r>
              <a:rPr lang="el-GR" sz="2000" spc="300" dirty="0">
                <a:effectLst>
                  <a:outerShdw blurRad="38100" dist="38100" dir="2700000" algn="tl">
                    <a:srgbClr val="000000">
                      <a:alpha val="43137"/>
                    </a:srgbClr>
                  </a:outerShdw>
                </a:effectLst>
              </a:rPr>
              <a:t>και </a:t>
            </a:r>
            <a:r>
              <a:rPr lang="el-GR" sz="2000" b="1" spc="300" dirty="0">
                <a:effectLst>
                  <a:outerShdw blurRad="38100" dist="38100" dir="2700000" algn="tl">
                    <a:srgbClr val="000000">
                      <a:alpha val="43137"/>
                    </a:srgbClr>
                  </a:outerShdw>
                </a:effectLst>
              </a:rPr>
              <a:t>στάδιο</a:t>
            </a:r>
            <a:r>
              <a:rPr lang="el-GR" sz="2000" spc="3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κατά </a:t>
            </a:r>
            <a:r>
              <a:rPr lang="en-US" sz="2000" dirty="0">
                <a:effectLst>
                  <a:outerShdw blurRad="38100" dist="38100" dir="2700000" algn="tl">
                    <a:srgbClr val="000000">
                      <a:alpha val="43137"/>
                    </a:srgbClr>
                  </a:outerShdw>
                </a:effectLst>
              </a:rPr>
              <a:t>AJCC</a:t>
            </a:r>
            <a:r>
              <a:rPr lang="el-GR" sz="2000" dirty="0"/>
              <a:t>:</a:t>
            </a:r>
          </a:p>
          <a:p>
            <a:endParaRPr lang="el-GR" sz="2000" dirty="0"/>
          </a:p>
          <a:p>
            <a:r>
              <a:rPr lang="el-GR" sz="2000" dirty="0"/>
              <a:t>Γλωττίδα: I: 90%, II: 85%, III: 60%, IV: &lt; 5%</a:t>
            </a:r>
          </a:p>
          <a:p>
            <a:r>
              <a:rPr lang="el-GR" sz="2000" dirty="0" err="1"/>
              <a:t>Υπεργλωττιδική</a:t>
            </a:r>
            <a:r>
              <a:rPr lang="el-GR" sz="2000" dirty="0"/>
              <a:t>: I: 85%, II: 75%, III: 45%, IV: &lt; 5%</a:t>
            </a:r>
          </a:p>
          <a:p>
            <a:r>
              <a:rPr lang="el-GR" sz="2000" dirty="0" err="1"/>
              <a:t>Διαγλωττική</a:t>
            </a:r>
            <a:r>
              <a:rPr lang="el-GR" sz="2000" dirty="0"/>
              <a:t>: 50%</a:t>
            </a:r>
          </a:p>
          <a:p>
            <a:r>
              <a:rPr lang="el-GR" sz="2000" dirty="0" err="1"/>
              <a:t>Υπογλωττιδική</a:t>
            </a:r>
            <a:r>
              <a:rPr lang="el-GR" sz="2000" dirty="0"/>
              <a:t>: 40%</a:t>
            </a:r>
          </a:p>
        </p:txBody>
      </p:sp>
      <p:sp>
        <p:nvSpPr>
          <p:cNvPr id="4" name="3 - Ορθογώνιο"/>
          <p:cNvSpPr/>
          <p:nvPr/>
        </p:nvSpPr>
        <p:spPr>
          <a:xfrm>
            <a:off x="0" y="1700808"/>
            <a:ext cx="9144000" cy="2215991"/>
          </a:xfrm>
          <a:prstGeom prst="rect">
            <a:avLst/>
          </a:prstGeom>
        </p:spPr>
        <p:txBody>
          <a:bodyPr wrap="square">
            <a:spAutoFit/>
          </a:bodyPr>
          <a:lstStyle/>
          <a:p>
            <a:pPr algn="just"/>
            <a:r>
              <a:rPr lang="el-GR" sz="2000" dirty="0"/>
              <a:t>Η </a:t>
            </a:r>
            <a:r>
              <a:rPr lang="el-GR" sz="2000" b="1" dirty="0"/>
              <a:t>διήθηση</a:t>
            </a:r>
            <a:r>
              <a:rPr lang="el-GR" sz="2000" dirty="0"/>
              <a:t> υποδεικνύεται από τη </a:t>
            </a:r>
            <a:r>
              <a:rPr lang="el-GR" sz="2000" dirty="0" err="1">
                <a:effectLst>
                  <a:outerShdw blurRad="38100" dist="38100" dir="2700000" algn="tl">
                    <a:srgbClr val="000000">
                      <a:alpha val="43137"/>
                    </a:srgbClr>
                  </a:outerShdw>
                </a:effectLst>
              </a:rPr>
              <a:t>δεσμοπλασί</a:t>
            </a:r>
            <a:r>
              <a:rPr lang="el-GR" sz="2000" dirty="0" err="1"/>
              <a:t>α</a:t>
            </a:r>
            <a:r>
              <a:rPr lang="el-GR" sz="2000" dirty="0"/>
              <a:t> γύρω από τα κακοήθη ακανθώδη κύτταρα, συχνά με </a:t>
            </a:r>
            <a:r>
              <a:rPr lang="el-GR" sz="2000" dirty="0" err="1"/>
              <a:t>κερατινοποίηση</a:t>
            </a:r>
            <a:r>
              <a:rPr lang="el-GR" sz="2000" dirty="0"/>
              <a:t> στην περιφέρεια του καρκινώματος.</a:t>
            </a:r>
          </a:p>
          <a:p>
            <a:pPr algn="just"/>
            <a:r>
              <a:rPr lang="el-GR" sz="2000" dirty="0"/>
              <a:t>Αναλόγως του βαθμού </a:t>
            </a:r>
            <a:r>
              <a:rPr lang="el-GR" sz="2000" dirty="0" err="1"/>
              <a:t>κερατινοποίησης</a:t>
            </a:r>
            <a:r>
              <a:rPr lang="el-GR" sz="2000" dirty="0"/>
              <a:t> , του σχηματισμού σφαιρών κερατίνης , της ανίχνευσης μεσοκυττάριων γεφυρών και του αριθμού των μιτώσεων </a:t>
            </a:r>
            <a:r>
              <a:rPr lang="el-GR" sz="2000" b="1" dirty="0"/>
              <a:t>διαβαθμίζεται </a:t>
            </a:r>
            <a:r>
              <a:rPr lang="el-GR" sz="2000" dirty="0"/>
              <a:t>σε καλά, μέτρια ή χαμηλά διαφοροποιημένο.</a:t>
            </a:r>
          </a:p>
          <a:p>
            <a:pPr algn="just"/>
            <a:r>
              <a:rPr lang="el-GR" sz="2000" dirty="0"/>
              <a:t>Οι μικρότεροι όγκοι είναι συνήθως καλύτερα διαφοροποιημένοι.</a:t>
            </a:r>
          </a:p>
          <a:p>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dissolve">
                                      <p:cBhvr>
                                        <p:cTn id="13" dur="500"/>
                                        <p:tgtEl>
                                          <p:spTgt spid="3">
                                            <p:txEl>
                                              <p:pRg st="3" end="3"/>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dissolve">
                                      <p:cBhvr>
                                        <p:cTn id="19" dur="500"/>
                                        <p:tgtEl>
                                          <p:spTgt spid="3">
                                            <p:txEl>
                                              <p:pRg st="6" end="6"/>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dissolve">
                                      <p:cBhvr>
                                        <p:cTn id="22" dur="500"/>
                                        <p:tgtEl>
                                          <p:spTgt spid="3">
                                            <p:txEl>
                                              <p:pRg st="7" end="7"/>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dissolve">
                                      <p:cBhvr>
                                        <p:cTn id="2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785794"/>
            <a:ext cx="9144000" cy="6603646"/>
          </a:xfrm>
        </p:spPr>
        <p:txBody>
          <a:bodyPr>
            <a:normAutofit fontScale="77500" lnSpcReduction="20000"/>
          </a:bodyPr>
          <a:lstStyle/>
          <a:p>
            <a:pPr algn="just"/>
            <a:r>
              <a:rPr lang="el-GR" sz="2400" b="1" dirty="0"/>
              <a:t>Προγνωστικοί δείκτες</a:t>
            </a:r>
            <a:r>
              <a:rPr lang="en-US" sz="2400" dirty="0"/>
              <a:t>: </a:t>
            </a:r>
            <a:r>
              <a:rPr lang="el-GR" sz="2400" dirty="0">
                <a:effectLst>
                  <a:outerShdw blurRad="38100" dist="38100" dir="2700000" algn="tl">
                    <a:srgbClr val="000000">
                      <a:alpha val="43137"/>
                    </a:srgbClr>
                  </a:outerShdw>
                </a:effectLst>
              </a:rPr>
              <a:t>εντόπιση, μέγεθος, ελεύθερα όρια </a:t>
            </a:r>
            <a:r>
              <a:rPr lang="el-GR" sz="2400" dirty="0" err="1">
                <a:effectLst>
                  <a:outerShdw blurRad="38100" dist="38100" dir="2700000" algn="tl">
                    <a:srgbClr val="000000">
                      <a:alpha val="43137"/>
                    </a:srgbClr>
                  </a:outerShdw>
                </a:effectLst>
              </a:rPr>
              <a:t>εκτομής</a:t>
            </a:r>
            <a:r>
              <a:rPr lang="el-GR" sz="2400" dirty="0">
                <a:effectLst>
                  <a:outerShdw blurRad="38100" dist="38100" dir="2700000" algn="tl">
                    <a:srgbClr val="000000">
                      <a:alpha val="43137"/>
                    </a:srgbClr>
                  </a:outerShdw>
                </a:effectLst>
              </a:rPr>
              <a:t>, ιστολογική ποικιλία, </a:t>
            </a:r>
            <a:r>
              <a:rPr lang="el-GR" sz="2400" dirty="0"/>
              <a:t> ιστολογικός βαθμός κακοήθειας όγκου (πιθανώς), </a:t>
            </a:r>
            <a:r>
              <a:rPr lang="el-GR" sz="2400" b="1" dirty="0"/>
              <a:t>α</a:t>
            </a:r>
            <a:r>
              <a:rPr lang="el-GR" sz="2400" dirty="0">
                <a:effectLst>
                  <a:outerShdw blurRad="38100" dist="38100" dir="2700000" algn="tl">
                    <a:srgbClr val="000000">
                      <a:alpha val="43137"/>
                    </a:srgbClr>
                  </a:outerShdw>
                </a:effectLst>
              </a:rPr>
              <a:t>γγειακές και </a:t>
            </a:r>
            <a:r>
              <a:rPr lang="el-GR" sz="2400" dirty="0" err="1">
                <a:effectLst>
                  <a:outerShdw blurRad="38100" dist="38100" dir="2700000" algn="tl">
                    <a:srgbClr val="000000">
                      <a:alpha val="43137"/>
                    </a:srgbClr>
                  </a:outerShdw>
                </a:effectLst>
              </a:rPr>
              <a:t>περινευριδιακές</a:t>
            </a:r>
            <a:r>
              <a:rPr lang="el-GR" sz="2400" dirty="0">
                <a:effectLst>
                  <a:outerShdw blurRad="38100" dist="38100" dir="2700000" algn="tl">
                    <a:srgbClr val="000000">
                      <a:alpha val="43137"/>
                    </a:srgbClr>
                  </a:outerShdw>
                </a:effectLst>
              </a:rPr>
              <a:t> και </a:t>
            </a:r>
            <a:r>
              <a:rPr lang="el-GR" sz="2400" dirty="0" err="1">
                <a:effectLst>
                  <a:outerShdw blurRad="38100" dist="38100" dir="2700000" algn="tl">
                    <a:srgbClr val="000000">
                      <a:alpha val="43137"/>
                    </a:srgbClr>
                  </a:outerShdw>
                </a:effectLst>
              </a:rPr>
              <a:t>περιλεμφαδενικές</a:t>
            </a:r>
            <a:r>
              <a:rPr lang="el-GR" sz="2400" dirty="0">
                <a:effectLst>
                  <a:outerShdw blurRad="38100" dist="38100" dir="2700000" algn="tl">
                    <a:srgbClr val="000000">
                      <a:alpha val="43137"/>
                    </a:srgbClr>
                  </a:outerShdw>
                </a:effectLst>
              </a:rPr>
              <a:t> διηθήσεις, αριθμός μιτώσεων  &amp;  </a:t>
            </a:r>
            <a:r>
              <a:rPr lang="el-GR" sz="2400" spc="600" dirty="0">
                <a:effectLst>
                  <a:outerShdw blurRad="38100" dist="38100" dir="2700000" algn="tl">
                    <a:srgbClr val="000000">
                      <a:alpha val="43137"/>
                    </a:srgbClr>
                  </a:outerShdw>
                </a:effectLst>
              </a:rPr>
              <a:t>στάδιο</a:t>
            </a:r>
            <a:r>
              <a:rPr lang="el-GR" sz="2400" dirty="0">
                <a:effectLst>
                  <a:outerShdw blurRad="38100" dist="38100" dir="2700000" algn="tl">
                    <a:srgbClr val="000000">
                      <a:alpha val="43137"/>
                    </a:srgbClr>
                  </a:outerShdw>
                </a:effectLst>
              </a:rPr>
              <a:t>. </a:t>
            </a:r>
          </a:p>
          <a:p>
            <a:pPr algn="just">
              <a:buNone/>
            </a:pPr>
            <a:r>
              <a:rPr lang="el-GR" sz="2400" dirty="0"/>
              <a:t>    5ετής επιβίωση</a:t>
            </a:r>
            <a:r>
              <a:rPr lang="en-US" sz="2400" dirty="0"/>
              <a:t>:</a:t>
            </a:r>
            <a:r>
              <a:rPr lang="el-GR" sz="2400" dirty="0"/>
              <a:t> από 90% για το στάδιο Τ1 έναντι &lt;50% για το Τ4. </a:t>
            </a:r>
          </a:p>
          <a:p>
            <a:pPr algn="just">
              <a:buNone/>
            </a:pPr>
            <a:r>
              <a:rPr lang="el-GR" sz="2400" dirty="0"/>
              <a:t>    </a:t>
            </a:r>
            <a:r>
              <a:rPr lang="el-GR" sz="2400" b="1" dirty="0"/>
              <a:t>Γλωττιδικοί</a:t>
            </a:r>
            <a:r>
              <a:rPr lang="el-GR" sz="2400" dirty="0"/>
              <a:t> όγκοι</a:t>
            </a:r>
            <a:r>
              <a:rPr lang="en-US" sz="2400" dirty="0"/>
              <a:t>:</a:t>
            </a:r>
            <a:r>
              <a:rPr lang="el-GR" sz="2400" dirty="0"/>
              <a:t> επιβίωση στο 80-85%, </a:t>
            </a:r>
            <a:r>
              <a:rPr lang="el-GR" sz="2400" dirty="0" err="1"/>
              <a:t>υπογλωττιδικοί</a:t>
            </a:r>
            <a:r>
              <a:rPr lang="en-US" sz="2400" dirty="0"/>
              <a:t>:</a:t>
            </a:r>
            <a:r>
              <a:rPr lang="el-GR" sz="2400" dirty="0"/>
              <a:t> περί το 40%. </a:t>
            </a:r>
          </a:p>
          <a:p>
            <a:pPr algn="just">
              <a:buNone/>
            </a:pPr>
            <a:endParaRPr lang="el-GR" sz="2400" spc="300" dirty="0">
              <a:effectLst>
                <a:outerShdw blurRad="38100" dist="38100" dir="2700000" algn="tl">
                  <a:srgbClr val="000000">
                    <a:alpha val="43137"/>
                  </a:srgbClr>
                </a:outerShdw>
              </a:effectLst>
            </a:endParaRPr>
          </a:p>
          <a:p>
            <a:pPr algn="just">
              <a:buNone/>
            </a:pPr>
            <a:r>
              <a:rPr lang="el-GR" sz="2400" spc="300" dirty="0">
                <a:effectLst>
                  <a:outerShdw blurRad="38100" dist="38100" dir="2700000" algn="tl">
                    <a:srgbClr val="000000">
                      <a:alpha val="43137"/>
                    </a:srgbClr>
                  </a:outerShdw>
                </a:effectLst>
              </a:rPr>
              <a:t>  Προτεινόμενοι</a:t>
            </a:r>
            <a:r>
              <a:rPr lang="el-GR" sz="2400" dirty="0">
                <a:effectLst>
                  <a:outerShdw blurRad="38100" dist="38100" dir="2700000" algn="tl">
                    <a:srgbClr val="000000">
                      <a:alpha val="43137"/>
                    </a:srgbClr>
                  </a:outerShdw>
                </a:effectLst>
              </a:rPr>
              <a:t> νεότεροι  προγνωστικοί ή/και προβλεπτικοί δείκτες καρκινικών κυττάρων</a:t>
            </a:r>
            <a:r>
              <a:rPr lang="en-US" sz="2400" dirty="0">
                <a:effectLst>
                  <a:outerShdw blurRad="38100" dist="38100" dir="2700000" algn="tl">
                    <a:srgbClr val="000000">
                      <a:alpha val="43137"/>
                    </a:srgbClr>
                  </a:outerShdw>
                </a:effectLst>
              </a:rPr>
              <a:t>: </a:t>
            </a:r>
            <a:endParaRPr lang="el-GR" sz="2400" dirty="0">
              <a:effectLst>
                <a:outerShdw blurRad="38100" dist="38100" dir="2700000" algn="tl">
                  <a:srgbClr val="000000">
                    <a:alpha val="43137"/>
                  </a:srgbClr>
                </a:outerShdw>
              </a:effectLst>
            </a:endParaRPr>
          </a:p>
          <a:p>
            <a:pPr algn="just">
              <a:buNone/>
            </a:pPr>
            <a:r>
              <a:rPr lang="el-GR" sz="2400" dirty="0">
                <a:effectLst>
                  <a:outerShdw blurRad="38100" dist="38100" dir="2700000" algn="tl">
                    <a:srgbClr val="000000">
                      <a:alpha val="43137"/>
                    </a:srgbClr>
                  </a:outerShdw>
                </a:effectLst>
              </a:rPr>
              <a:t>    </a:t>
            </a:r>
            <a:r>
              <a:rPr lang="el-GR" sz="2400" dirty="0" err="1">
                <a:effectLst>
                  <a:outerShdw blurRad="38100" dist="38100" dir="2700000" algn="tl">
                    <a:srgbClr val="000000">
                      <a:alpha val="43137"/>
                    </a:srgbClr>
                  </a:outerShdw>
                </a:effectLst>
              </a:rPr>
              <a:t>πλοειδία</a:t>
            </a:r>
            <a:r>
              <a:rPr lang="el-GR" sz="2400" dirty="0">
                <a:effectLst>
                  <a:outerShdw blurRad="38100" dist="38100" dir="2700000" algn="tl">
                    <a:srgbClr val="000000">
                      <a:alpha val="43137"/>
                    </a:srgbClr>
                  </a:outerShdw>
                </a:effectLst>
              </a:rPr>
              <a:t> του </a:t>
            </a:r>
            <a:r>
              <a:rPr lang="en-US" sz="2400" dirty="0">
                <a:effectLst>
                  <a:outerShdw blurRad="38100" dist="38100" dir="2700000" algn="tl">
                    <a:srgbClr val="000000">
                      <a:alpha val="43137"/>
                    </a:srgbClr>
                  </a:outerShdw>
                </a:effectLst>
              </a:rPr>
              <a:t>DNA, </a:t>
            </a:r>
            <a:r>
              <a:rPr lang="en-US" sz="2400" b="1" spc="600" dirty="0">
                <a:solidFill>
                  <a:srgbClr val="FF0000"/>
                </a:solidFill>
                <a:effectLst>
                  <a:outerShdw blurRad="38100" dist="38100" dir="2700000" algn="tl">
                    <a:srgbClr val="000000">
                      <a:alpha val="43137"/>
                    </a:srgbClr>
                  </a:outerShdw>
                </a:effectLst>
              </a:rPr>
              <a:t>EGFR</a:t>
            </a:r>
            <a:r>
              <a:rPr lang="en-US" sz="2400" dirty="0">
                <a:effectLst>
                  <a:outerShdw blurRad="38100" dist="38100" dir="2700000" algn="tl">
                    <a:srgbClr val="000000">
                      <a:alpha val="43137"/>
                    </a:srgbClr>
                  </a:outerShdw>
                </a:effectLst>
              </a:rPr>
              <a:t>,</a:t>
            </a:r>
            <a:r>
              <a:rPr lang="el-GR" sz="2400" dirty="0">
                <a:effectLst>
                  <a:outerShdw blurRad="38100" dist="38100" dir="2700000" algn="tl">
                    <a:srgbClr val="000000">
                      <a:alpha val="43137"/>
                    </a:srgbClr>
                  </a:outerShdw>
                </a:effectLst>
              </a:rPr>
              <a:t> </a:t>
            </a:r>
            <a:r>
              <a:rPr lang="en-US" sz="2400" b="1" spc="300" dirty="0">
                <a:effectLst>
                  <a:outerShdw blurRad="38100" dist="38100" dir="2700000" algn="tl">
                    <a:srgbClr val="000000">
                      <a:alpha val="43137"/>
                    </a:srgbClr>
                  </a:outerShdw>
                </a:effectLst>
              </a:rPr>
              <a:t>CCND1</a:t>
            </a:r>
            <a:r>
              <a:rPr lang="en-US" sz="2400" b="1" dirty="0">
                <a:effectLst>
                  <a:outerShdw blurRad="38100" dist="38100" dir="2700000" algn="tl">
                    <a:srgbClr val="000000">
                      <a:alpha val="43137"/>
                    </a:srgbClr>
                  </a:outerShdw>
                </a:effectLst>
              </a:rPr>
              <a:t>,</a:t>
            </a:r>
            <a:r>
              <a:rPr lang="en-US" sz="2400" b="1" spc="300" dirty="0">
                <a:effectLst>
                  <a:outerShdw blurRad="38100" dist="38100" dir="2700000" algn="tl">
                    <a:srgbClr val="000000">
                      <a:alpha val="43137"/>
                    </a:srgbClr>
                  </a:outerShdw>
                </a:effectLst>
              </a:rPr>
              <a:t>CDK4,CDKN2A</a:t>
            </a:r>
          </a:p>
          <a:p>
            <a:pPr algn="just">
              <a:buNone/>
            </a:pPr>
            <a:r>
              <a:rPr lang="en-US" dirty="0"/>
              <a:t>     </a:t>
            </a:r>
            <a:endParaRPr lang="el-GR" dirty="0"/>
          </a:p>
          <a:p>
            <a:pPr algn="just">
              <a:buNone/>
            </a:pPr>
            <a:r>
              <a:rPr lang="el-GR" sz="2400" b="1" spc="600" dirty="0"/>
              <a:t>   ΠΟΙΚΙΛΙΑ ΣΑΡΚΩΜΑΤΟΕΙΔΟΥΣ ΑΚΚ </a:t>
            </a:r>
          </a:p>
          <a:p>
            <a:pPr algn="just">
              <a:buNone/>
            </a:pPr>
            <a:r>
              <a:rPr lang="el-GR" sz="2800" b="1" dirty="0"/>
              <a:t>      </a:t>
            </a:r>
            <a:r>
              <a:rPr lang="el-GR" sz="2400" dirty="0"/>
              <a:t>Οι περισσότεροι ασθενείς σταδίων Τ1&amp;Τ2, ολική επιβίωση </a:t>
            </a:r>
            <a:r>
              <a:rPr lang="en-US" sz="2400" dirty="0"/>
              <a:t>:</a:t>
            </a:r>
            <a:r>
              <a:rPr lang="el-GR" sz="2400" dirty="0"/>
              <a:t>80%.</a:t>
            </a:r>
          </a:p>
          <a:p>
            <a:pPr algn="just">
              <a:buNone/>
            </a:pPr>
            <a:r>
              <a:rPr lang="el-GR" sz="2400" b="1" dirty="0"/>
              <a:t>       </a:t>
            </a:r>
            <a:r>
              <a:rPr lang="el-GR" sz="2400" dirty="0"/>
              <a:t>Δείκτες </a:t>
            </a:r>
            <a:r>
              <a:rPr lang="el-GR" sz="2400" u="sng" dirty="0">
                <a:effectLst>
                  <a:outerShdw blurRad="38100" dist="38100" dir="2700000" algn="tl">
                    <a:srgbClr val="000000">
                      <a:alpha val="43137"/>
                    </a:srgbClr>
                  </a:outerShdw>
                </a:effectLst>
              </a:rPr>
              <a:t>πτωχής</a:t>
            </a:r>
            <a:r>
              <a:rPr lang="el-GR" sz="2400" dirty="0">
                <a:effectLst>
                  <a:outerShdw blurRad="38100" dist="38100" dir="2700000" algn="tl">
                    <a:srgbClr val="000000">
                      <a:alpha val="43137"/>
                    </a:srgbClr>
                  </a:outerShdw>
                </a:effectLst>
              </a:rPr>
              <a:t> πρόγνωσης</a:t>
            </a:r>
            <a:r>
              <a:rPr lang="en-US" sz="2400" dirty="0"/>
              <a:t>:</a:t>
            </a:r>
            <a:r>
              <a:rPr lang="el-GR" sz="2400" dirty="0"/>
              <a:t> ιστορικό προηγούμενης ακτινοβόλησης, μεγάλοι όγκοι,  ακίνητες φωνητικές χορδές, </a:t>
            </a:r>
            <a:r>
              <a:rPr lang="el-GR" sz="2400" dirty="0" err="1"/>
              <a:t>ενδοφυτική</a:t>
            </a:r>
            <a:r>
              <a:rPr lang="el-GR" sz="2400" dirty="0"/>
              <a:t> (όχι </a:t>
            </a:r>
            <a:r>
              <a:rPr lang="el-GR" sz="2400" dirty="0" err="1"/>
              <a:t>πολυποειδής</a:t>
            </a:r>
            <a:r>
              <a:rPr lang="el-GR" sz="2400" dirty="0"/>
              <a:t>) ανάπτυξη, </a:t>
            </a:r>
            <a:r>
              <a:rPr lang="el-GR" sz="2400" dirty="0" err="1">
                <a:effectLst>
                  <a:outerShdw blurRad="38100" dist="38100" dir="2700000" algn="tl">
                    <a:srgbClr val="000000">
                      <a:alpha val="43137"/>
                    </a:srgbClr>
                  </a:outerShdw>
                </a:effectLst>
              </a:rPr>
              <a:t>ανοσοϊστοθετικότητα</a:t>
            </a:r>
            <a:r>
              <a:rPr lang="el-GR" sz="2400" dirty="0">
                <a:effectLst>
                  <a:outerShdw blurRad="38100" dist="38100" dir="2700000" algn="tl">
                    <a:srgbClr val="000000">
                      <a:alpha val="43137"/>
                    </a:srgbClr>
                  </a:outerShdw>
                </a:effectLst>
              </a:rPr>
              <a:t> επιθηλιακών δεικτών  </a:t>
            </a:r>
            <a:r>
              <a:rPr lang="el-GR" sz="2400" dirty="0"/>
              <a:t>(Η περιορισμένη </a:t>
            </a:r>
            <a:r>
              <a:rPr lang="el-GR" sz="2400" dirty="0" err="1"/>
              <a:t>ανοσοαντίδραση</a:t>
            </a:r>
            <a:r>
              <a:rPr lang="el-GR" sz="2400" dirty="0"/>
              <a:t> σε </a:t>
            </a:r>
            <a:r>
              <a:rPr lang="el-GR" sz="2400" dirty="0" err="1"/>
              <a:t>πολυκλωνική</a:t>
            </a:r>
            <a:r>
              <a:rPr lang="el-GR" sz="2400" dirty="0"/>
              <a:t> </a:t>
            </a:r>
            <a:r>
              <a:rPr lang="el-GR" sz="2400" dirty="0" err="1"/>
              <a:t>κυτταροκερατίνη</a:t>
            </a:r>
            <a:r>
              <a:rPr lang="el-GR" sz="2400" dirty="0"/>
              <a:t> συναρτάται με βελτιωμένη επιβίωση).</a:t>
            </a:r>
          </a:p>
          <a:p>
            <a:pPr algn="just">
              <a:buNone/>
            </a:pPr>
            <a:endParaRPr lang="el-GR" sz="2400" dirty="0"/>
          </a:p>
          <a:p>
            <a:pPr algn="just">
              <a:buNone/>
            </a:pPr>
            <a:r>
              <a:rPr lang="el-GR" sz="2400" dirty="0"/>
              <a:t>      </a:t>
            </a:r>
            <a:r>
              <a:rPr lang="el-GR" sz="2400" b="1" spc="300" dirty="0"/>
              <a:t>ΠΟΙΚΙΛΙΑ</a:t>
            </a:r>
            <a:r>
              <a:rPr lang="el-GR" sz="2400" dirty="0"/>
              <a:t>  </a:t>
            </a:r>
            <a:r>
              <a:rPr lang="el-GR" sz="2400" b="1" spc="600" dirty="0"/>
              <a:t>ΝΕΥΡΟΕΝΔΟΚΡΙΝΙΚΟΥ ΚΑΡΚΙΝΩΜΑΤΟΣ </a:t>
            </a:r>
          </a:p>
          <a:p>
            <a:pPr algn="just">
              <a:buNone/>
            </a:pPr>
            <a:r>
              <a:rPr lang="el-GR" sz="2400" spc="600" dirty="0"/>
              <a:t>   </a:t>
            </a:r>
            <a:r>
              <a:rPr lang="el-GR" sz="2400" dirty="0"/>
              <a:t>Καρκινοειδές</a:t>
            </a:r>
            <a:r>
              <a:rPr lang="en-US" sz="2400" dirty="0"/>
              <a:t>: </a:t>
            </a:r>
            <a:r>
              <a:rPr lang="el-GR" sz="2400" dirty="0"/>
              <a:t>καλή πρόγνωση, μόνο χειρουργική αντιμετώπιση.</a:t>
            </a:r>
          </a:p>
          <a:p>
            <a:pPr algn="just">
              <a:buNone/>
            </a:pPr>
            <a:r>
              <a:rPr lang="el-GR" sz="2400" dirty="0"/>
              <a:t>       Άτυπο καρκινοειδές</a:t>
            </a:r>
            <a:r>
              <a:rPr lang="en-US" sz="2400" dirty="0"/>
              <a:t>: 45% </a:t>
            </a:r>
            <a:r>
              <a:rPr lang="el-GR" sz="2400" dirty="0"/>
              <a:t>μεταστατική νόσος , στο 48% η 5ετής επιβίωση,     συνδυασμός χειρουργικής εξαίρεσης και αντιμετώπισης</a:t>
            </a:r>
          </a:p>
          <a:p>
            <a:pPr algn="just">
              <a:buNone/>
            </a:pPr>
            <a:r>
              <a:rPr lang="el-GR" sz="2400" dirty="0"/>
              <a:t>      </a:t>
            </a:r>
            <a:r>
              <a:rPr lang="el-GR" sz="2400" dirty="0" err="1"/>
              <a:t>Μικροκυτταρικό</a:t>
            </a:r>
            <a:r>
              <a:rPr lang="el-GR" sz="2400" dirty="0"/>
              <a:t> καρκίνωμα </a:t>
            </a:r>
            <a:r>
              <a:rPr lang="en-US" sz="2400" dirty="0"/>
              <a:t>: </a:t>
            </a:r>
            <a:r>
              <a:rPr lang="el-GR" sz="2400" dirty="0"/>
              <a:t>στο </a:t>
            </a:r>
            <a:r>
              <a:rPr lang="en-US" sz="2400" dirty="0"/>
              <a:t>16% </a:t>
            </a:r>
            <a:r>
              <a:rPr lang="el-GR" sz="2400" dirty="0"/>
              <a:t>η 2ετής επιβίωση</a:t>
            </a:r>
          </a:p>
          <a:p>
            <a:pPr>
              <a:buNone/>
            </a:pPr>
            <a:endParaRPr lang="el-GR" sz="2400" b="1" dirty="0"/>
          </a:p>
        </p:txBody>
      </p:sp>
      <p:sp>
        <p:nvSpPr>
          <p:cNvPr id="4" name="1 - Τίτλος"/>
          <p:cNvSpPr>
            <a:spLocks noGrp="1"/>
          </p:cNvSpPr>
          <p:nvPr>
            <p:ph type="title"/>
          </p:nvPr>
        </p:nvSpPr>
        <p:spPr>
          <a:xfrm>
            <a:off x="457200" y="0"/>
            <a:ext cx="8229600" cy="785794"/>
          </a:xfrm>
        </p:spPr>
        <p:txBody>
          <a:bodyPr>
            <a:normAutofit fontScale="90000"/>
          </a:bodyPr>
          <a:lstStyle/>
          <a:p>
            <a:r>
              <a:rPr lang="en-US" sz="2400" dirty="0"/>
              <a:t>K</a:t>
            </a:r>
            <a:r>
              <a:rPr lang="el-GR" sz="2400" dirty="0"/>
              <a:t>ΑΚΟΗΘΗ ΝΕΟΠΛΑΣΜΑΤΑ ΛΑΡΥΓΓΑ , ΥΠΟΦΑΡΥΓΓΑ &amp; ΤΡΑΧΕΙΑΣ</a:t>
            </a:r>
            <a:br>
              <a:rPr lang="el-GR" sz="2400" dirty="0"/>
            </a:br>
            <a:r>
              <a:rPr lang="el-GR" sz="3600" b="1" spc="300" dirty="0"/>
              <a:t>ΑΚΑΝΘΟΚΥΤΤΑΡΙΚΟ ΚΑΡΚΙΝΩΜΑ (ΑΚΚ)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4"/>
          <p:cNvSpPr>
            <a:spLocks noGrp="1"/>
          </p:cNvSpPr>
          <p:nvPr>
            <p:ph type="title"/>
          </p:nvPr>
        </p:nvSpPr>
        <p:spPr/>
        <p:txBody>
          <a:bodyPr/>
          <a:lstStyle/>
          <a:p>
            <a:r>
              <a:rPr lang="en-US"/>
              <a:t>N</a:t>
            </a:r>
            <a:r>
              <a:rPr lang="el-GR"/>
              <a:t>ευροενδοκρινικά καρκινώματα </a:t>
            </a:r>
          </a:p>
        </p:txBody>
      </p:sp>
      <p:pic>
        <p:nvPicPr>
          <p:cNvPr id="108546" name="Picture 6" descr="mills 3"/>
          <p:cNvPicPr>
            <a:picLocks noGrp="1" noChangeAspect="1" noChangeArrowheads="1"/>
          </p:cNvPicPr>
          <p:nvPr>
            <p:ph idx="1"/>
          </p:nvPr>
        </p:nvPicPr>
        <p:blipFill>
          <a:blip r:embed="rId2" cstate="print"/>
          <a:srcRect/>
          <a:stretch>
            <a:fillRect/>
          </a:stretch>
        </p:blipFill>
        <p:spPr>
          <a:xfrm>
            <a:off x="0" y="1773238"/>
            <a:ext cx="2955925" cy="4525962"/>
          </a:xfrm>
        </p:spPr>
      </p:pic>
      <p:pic>
        <p:nvPicPr>
          <p:cNvPr id="108547" name="Picture 7" descr="mills 4"/>
          <p:cNvPicPr>
            <a:picLocks noChangeAspect="1" noChangeArrowheads="1"/>
          </p:cNvPicPr>
          <p:nvPr/>
        </p:nvPicPr>
        <p:blipFill>
          <a:blip r:embed="rId3" cstate="print"/>
          <a:srcRect/>
          <a:stretch>
            <a:fillRect/>
          </a:stretch>
        </p:blipFill>
        <p:spPr bwMode="auto">
          <a:xfrm>
            <a:off x="3059113" y="1773238"/>
            <a:ext cx="2967037" cy="4537075"/>
          </a:xfrm>
          <a:prstGeom prst="rect">
            <a:avLst/>
          </a:prstGeom>
          <a:noFill/>
          <a:ln w="9525">
            <a:noFill/>
            <a:miter lim="800000"/>
            <a:headEnd/>
            <a:tailEnd/>
          </a:ln>
        </p:spPr>
      </p:pic>
      <p:pic>
        <p:nvPicPr>
          <p:cNvPr id="108548" name="Picture 8" descr="mills 5"/>
          <p:cNvPicPr>
            <a:picLocks noChangeAspect="1" noChangeArrowheads="1"/>
          </p:cNvPicPr>
          <p:nvPr/>
        </p:nvPicPr>
        <p:blipFill>
          <a:blip r:embed="rId4" cstate="print"/>
          <a:srcRect/>
          <a:stretch>
            <a:fillRect/>
          </a:stretch>
        </p:blipFill>
        <p:spPr bwMode="auto">
          <a:xfrm>
            <a:off x="6127750" y="1773238"/>
            <a:ext cx="3016250" cy="4535487"/>
          </a:xfrm>
          <a:prstGeom prst="rect">
            <a:avLst/>
          </a:prstGeom>
          <a:noFill/>
          <a:ln w="9525">
            <a:noFill/>
            <a:miter lim="800000"/>
            <a:headEnd/>
            <a:tailEnd/>
          </a:ln>
        </p:spPr>
      </p:pic>
      <p:sp>
        <p:nvSpPr>
          <p:cNvPr id="108549" name="Rectangle 9"/>
          <p:cNvSpPr>
            <a:spLocks noChangeArrowheads="1"/>
          </p:cNvSpPr>
          <p:nvPr/>
        </p:nvSpPr>
        <p:spPr bwMode="auto">
          <a:xfrm>
            <a:off x="-107950" y="6427788"/>
            <a:ext cx="6704013" cy="304800"/>
          </a:xfrm>
          <a:prstGeom prst="rect">
            <a:avLst/>
          </a:prstGeom>
          <a:noFill/>
          <a:ln w="9525">
            <a:noFill/>
            <a:miter lim="800000"/>
            <a:headEnd/>
            <a:tailEnd/>
          </a:ln>
        </p:spPr>
        <p:txBody>
          <a:bodyPr anchor="ctr">
            <a:spAutoFit/>
          </a:bodyPr>
          <a:lstStyle/>
          <a:p>
            <a:r>
              <a:rPr lang="el-GR" sz="1400" b="1"/>
              <a:t>λάρυγγα , μέτριας διαφοροποίησης</a:t>
            </a:r>
          </a:p>
        </p:txBody>
      </p:sp>
      <p:sp>
        <p:nvSpPr>
          <p:cNvPr id="108550" name="Rectangle 10"/>
          <p:cNvSpPr>
            <a:spLocks noChangeArrowheads="1"/>
          </p:cNvSpPr>
          <p:nvPr/>
        </p:nvSpPr>
        <p:spPr bwMode="auto">
          <a:xfrm>
            <a:off x="3132138" y="6434138"/>
            <a:ext cx="3592512" cy="274637"/>
          </a:xfrm>
          <a:prstGeom prst="rect">
            <a:avLst/>
          </a:prstGeom>
          <a:noFill/>
          <a:ln w="9525">
            <a:noFill/>
            <a:miter lim="800000"/>
            <a:headEnd/>
            <a:tailEnd/>
          </a:ln>
        </p:spPr>
        <p:txBody>
          <a:bodyPr anchor="ctr">
            <a:spAutoFit/>
          </a:bodyPr>
          <a:lstStyle/>
          <a:p>
            <a:r>
              <a:rPr lang="el-GR" sz="1200" b="1"/>
              <a:t>λάρυγγα , χαμηλής διαφοροποίησης</a:t>
            </a:r>
          </a:p>
        </p:txBody>
      </p:sp>
      <p:sp>
        <p:nvSpPr>
          <p:cNvPr id="108551" name="Rectangle 11"/>
          <p:cNvSpPr>
            <a:spLocks noChangeArrowheads="1"/>
          </p:cNvSpPr>
          <p:nvPr/>
        </p:nvSpPr>
        <p:spPr bwMode="auto">
          <a:xfrm>
            <a:off x="5940425" y="6308725"/>
            <a:ext cx="3889375" cy="396875"/>
          </a:xfrm>
          <a:prstGeom prst="rect">
            <a:avLst/>
          </a:prstGeom>
          <a:noFill/>
          <a:ln w="9525">
            <a:noFill/>
            <a:miter lim="800000"/>
            <a:headEnd/>
            <a:tailEnd/>
          </a:ln>
        </p:spPr>
        <p:txBody>
          <a:bodyPr>
            <a:spAutoFit/>
          </a:bodyPr>
          <a:lstStyle/>
          <a:p>
            <a:r>
              <a:rPr lang="el-GR" sz="1000"/>
              <a:t>παρωτίδας, </a:t>
            </a:r>
            <a:r>
              <a:rPr lang="el-GR" sz="1000" b="1"/>
              <a:t>χαμηλής</a:t>
            </a:r>
            <a:r>
              <a:rPr lang="el-GR" sz="1000"/>
              <a:t> διαφοροποίησης,με συνυπάρχον</a:t>
            </a:r>
          </a:p>
          <a:p>
            <a:r>
              <a:rPr lang="el-GR" sz="1000"/>
              <a:t> </a:t>
            </a:r>
            <a:r>
              <a:rPr lang="el-GR" sz="1000" b="1"/>
              <a:t>καλύτερα διαφοροποιημένο</a:t>
            </a:r>
            <a:r>
              <a:rPr lang="el-GR" sz="1000"/>
              <a:t> αδενικό συστατικό </a:t>
            </a: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80184D-C72F-5BE6-83C0-1E3CBE4F1855}"/>
              </a:ext>
            </a:extLst>
          </p:cNvPr>
          <p:cNvSpPr>
            <a:spLocks noGrp="1"/>
          </p:cNvSpPr>
          <p:nvPr>
            <p:ph type="title"/>
          </p:nvPr>
        </p:nvSpPr>
        <p:spPr>
          <a:xfrm>
            <a:off x="323528" y="-27384"/>
            <a:ext cx="8229600" cy="1143000"/>
          </a:xfrm>
        </p:spPr>
        <p:txBody>
          <a:bodyPr/>
          <a:lstStyle/>
          <a:p>
            <a:r>
              <a:rPr lang="el-GR" dirty="0"/>
              <a:t>Δομή και σκοπός</a:t>
            </a:r>
          </a:p>
        </p:txBody>
      </p:sp>
      <p:sp>
        <p:nvSpPr>
          <p:cNvPr id="3" name="Content Placeholder 2">
            <a:extLst>
              <a:ext uri="{FF2B5EF4-FFF2-40B4-BE49-F238E27FC236}">
                <a16:creationId xmlns:a16="http://schemas.microsoft.com/office/drawing/2014/main" xmlns="" id="{4EEC6EC2-E3FB-0E1F-F20B-52EC52FEECF4}"/>
              </a:ext>
            </a:extLst>
          </p:cNvPr>
          <p:cNvSpPr>
            <a:spLocks noGrp="1"/>
          </p:cNvSpPr>
          <p:nvPr>
            <p:ph idx="1"/>
          </p:nvPr>
        </p:nvSpPr>
        <p:spPr>
          <a:xfrm>
            <a:off x="457200" y="2924944"/>
            <a:ext cx="8229600" cy="4813995"/>
          </a:xfrm>
        </p:spPr>
        <p:txBody>
          <a:bodyPr/>
          <a:lstStyle/>
          <a:p>
            <a:endParaRPr lang="el-GR" dirty="0"/>
          </a:p>
          <a:p>
            <a:r>
              <a:rPr lang="el-GR" dirty="0"/>
              <a:t>5 κλινικά περιστατικά για </a:t>
            </a:r>
            <a:r>
              <a:rPr lang="el-GR" b="1" dirty="0"/>
              <a:t>συζήτηση</a:t>
            </a:r>
          </a:p>
          <a:p>
            <a:endParaRPr lang="el-GR" dirty="0"/>
          </a:p>
          <a:p>
            <a:r>
              <a:rPr lang="el-GR" dirty="0"/>
              <a:t>Σκοπός όχι η πλήρης κάλυψη της ύλης, αλλά η κατανόηση ορισμένων </a:t>
            </a:r>
            <a:r>
              <a:rPr lang="el-GR" dirty="0" err="1"/>
              <a:t>παθολογοανατομικών</a:t>
            </a:r>
            <a:r>
              <a:rPr lang="el-GR" dirty="0"/>
              <a:t> ευρημάτων και η διασύνδεσή τους με την κλινική πράξη.</a:t>
            </a:r>
          </a:p>
        </p:txBody>
      </p:sp>
      <p:pic>
        <p:nvPicPr>
          <p:cNvPr id="5" name="Picture 4" descr="Dart arrow in the center of dartboard">
            <a:extLst>
              <a:ext uri="{FF2B5EF4-FFF2-40B4-BE49-F238E27FC236}">
                <a16:creationId xmlns:a16="http://schemas.microsoft.com/office/drawing/2014/main" xmlns="" id="{A87B045B-46B3-27B8-4368-0D3C9679D59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08412" y="1386622"/>
            <a:ext cx="3059832" cy="2042378"/>
          </a:xfrm>
          <a:prstGeom prst="rect">
            <a:avLst/>
          </a:prstGeom>
        </p:spPr>
      </p:pic>
    </p:spTree>
    <p:extLst>
      <p:ext uri="{BB962C8B-B14F-4D97-AF65-F5344CB8AC3E}">
        <p14:creationId xmlns:p14="http://schemas.microsoft.com/office/powerpoint/2010/main" xmlns="" val="148014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6712"/>
          </a:xfrm>
        </p:spPr>
        <p:txBody>
          <a:bodyPr/>
          <a:lstStyle/>
          <a:p>
            <a:r>
              <a:rPr lang="el-GR" dirty="0"/>
              <a:t>Ειδικές ιστολογικές ποικιλίες ΑΚΚ</a:t>
            </a:r>
          </a:p>
        </p:txBody>
      </p:sp>
      <p:pic>
        <p:nvPicPr>
          <p:cNvPr id="3" name="Picture 4" descr="C:\Users\ΤΑΝΙΑ\Desktop\Καταγραφή.JPG"/>
          <p:cNvPicPr>
            <a:picLocks noChangeAspect="1" noChangeArrowheads="1"/>
          </p:cNvPicPr>
          <p:nvPr/>
        </p:nvPicPr>
        <p:blipFill>
          <a:blip r:embed="rId3" cstate="print"/>
          <a:srcRect/>
          <a:stretch>
            <a:fillRect/>
          </a:stretch>
        </p:blipFill>
        <p:spPr bwMode="auto">
          <a:xfrm>
            <a:off x="251520" y="692696"/>
            <a:ext cx="4341852" cy="2952328"/>
          </a:xfrm>
          <a:prstGeom prst="rect">
            <a:avLst/>
          </a:prstGeom>
          <a:noFill/>
          <a:ln w="9525">
            <a:noFill/>
            <a:miter lim="800000"/>
            <a:headEnd/>
            <a:tailEnd/>
          </a:ln>
        </p:spPr>
      </p:pic>
      <p:pic>
        <p:nvPicPr>
          <p:cNvPr id="4" name="Picture 2" descr="C:\Users\ΤΑΝΙΑ\Desktop\Καταγραφή.JPG"/>
          <p:cNvPicPr>
            <a:picLocks noChangeAspect="1" noChangeArrowheads="1"/>
          </p:cNvPicPr>
          <p:nvPr/>
        </p:nvPicPr>
        <p:blipFill>
          <a:blip r:embed="rId4" cstate="print"/>
          <a:srcRect/>
          <a:stretch>
            <a:fillRect/>
          </a:stretch>
        </p:blipFill>
        <p:spPr bwMode="auto">
          <a:xfrm>
            <a:off x="4644008" y="692696"/>
            <a:ext cx="4103119" cy="2952328"/>
          </a:xfrm>
          <a:prstGeom prst="rect">
            <a:avLst/>
          </a:prstGeom>
          <a:noFill/>
          <a:ln w="9525">
            <a:noFill/>
            <a:miter lim="800000"/>
            <a:headEnd/>
            <a:tailEnd/>
          </a:ln>
        </p:spPr>
      </p:pic>
      <p:pic>
        <p:nvPicPr>
          <p:cNvPr id="5" name="Picture 3"/>
          <p:cNvPicPr>
            <a:picLocks noChangeAspect="1" noChangeArrowheads="1"/>
          </p:cNvPicPr>
          <p:nvPr/>
        </p:nvPicPr>
        <p:blipFill>
          <a:blip r:embed="rId5" cstate="print"/>
          <a:srcRect/>
          <a:stretch>
            <a:fillRect/>
          </a:stretch>
        </p:blipFill>
        <p:spPr bwMode="auto">
          <a:xfrm rot="5400000">
            <a:off x="1898378" y="4158406"/>
            <a:ext cx="2942054" cy="2059306"/>
          </a:xfrm>
          <a:prstGeom prst="rect">
            <a:avLst/>
          </a:prstGeom>
          <a:noFill/>
          <a:ln w="9525">
            <a:noFill/>
            <a:miter lim="800000"/>
            <a:headEnd/>
            <a:tailEnd/>
          </a:ln>
        </p:spPr>
      </p:pic>
      <p:pic>
        <p:nvPicPr>
          <p:cNvPr id="6" name="Picture 4" descr="C:\Users\ΤΑΝΙΑ\Desktop\Καταγραφή.JPG"/>
          <p:cNvPicPr>
            <a:picLocks noChangeAspect="1" noChangeArrowheads="1"/>
          </p:cNvPicPr>
          <p:nvPr/>
        </p:nvPicPr>
        <p:blipFill>
          <a:blip r:embed="rId6" cstate="print"/>
          <a:srcRect/>
          <a:stretch>
            <a:fillRect/>
          </a:stretch>
        </p:blipFill>
        <p:spPr bwMode="auto">
          <a:xfrm rot="16200000">
            <a:off x="6472320" y="4192977"/>
            <a:ext cx="2948892" cy="1997004"/>
          </a:xfrm>
          <a:prstGeom prst="rect">
            <a:avLst/>
          </a:prstGeom>
          <a:noFill/>
          <a:ln w="9525">
            <a:noFill/>
            <a:miter lim="800000"/>
            <a:headEnd/>
            <a:tailEnd/>
          </a:ln>
        </p:spPr>
      </p:pic>
      <p:pic>
        <p:nvPicPr>
          <p:cNvPr id="93186" name="Picture 2" descr="C:\Users\User\Desktop\1-s2.0-S2311300617300046-gr3_lrg.jpg"/>
          <p:cNvPicPr>
            <a:picLocks noChangeAspect="1" noChangeArrowheads="1"/>
          </p:cNvPicPr>
          <p:nvPr/>
        </p:nvPicPr>
        <p:blipFill>
          <a:blip r:embed="rId7" cstate="print"/>
          <a:srcRect/>
          <a:stretch>
            <a:fillRect/>
          </a:stretch>
        </p:blipFill>
        <p:spPr bwMode="auto">
          <a:xfrm rot="16200000">
            <a:off x="4207852" y="4009171"/>
            <a:ext cx="2952328" cy="2368048"/>
          </a:xfrm>
          <a:prstGeom prst="rect">
            <a:avLst/>
          </a:prstGeom>
          <a:noFill/>
        </p:spPr>
      </p:pic>
      <p:pic>
        <p:nvPicPr>
          <p:cNvPr id="93187" name="Picture 3" descr="C:\Users\User\Desktop\esophagusbasaloidSCCAFIP03.jpg"/>
          <p:cNvPicPr>
            <a:picLocks noChangeAspect="1" noChangeArrowheads="1"/>
          </p:cNvPicPr>
          <p:nvPr/>
        </p:nvPicPr>
        <p:blipFill>
          <a:blip r:embed="rId8" cstate="print"/>
          <a:srcRect/>
          <a:stretch>
            <a:fillRect/>
          </a:stretch>
        </p:blipFill>
        <p:spPr bwMode="auto">
          <a:xfrm>
            <a:off x="179512" y="3789041"/>
            <a:ext cx="2062212" cy="28803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3187"/>
                                        </p:tgtEl>
                                        <p:attrNameLst>
                                          <p:attrName>style.visibility</p:attrName>
                                        </p:attrNameLst>
                                      </p:cBhvr>
                                      <p:to>
                                        <p:strVal val="visible"/>
                                      </p:to>
                                    </p:set>
                                    <p:animEffect transition="in" filter="dissolve">
                                      <p:cBhvr>
                                        <p:cTn id="12" dur="500"/>
                                        <p:tgtEl>
                                          <p:spTgt spid="9318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3186"/>
                                        </p:tgtEl>
                                        <p:attrNameLst>
                                          <p:attrName>style.visibility</p:attrName>
                                        </p:attrNameLst>
                                      </p:cBhvr>
                                      <p:to>
                                        <p:strVal val="visible"/>
                                      </p:to>
                                    </p:set>
                                    <p:animEffect transition="in" filter="dissolve">
                                      <p:cBhvr>
                                        <p:cTn id="22" dur="500"/>
                                        <p:tgtEl>
                                          <p:spTgt spid="9318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oarseness in Adults | AAFP">
            <a:extLst>
              <a:ext uri="{FF2B5EF4-FFF2-40B4-BE49-F238E27FC236}">
                <a16:creationId xmlns:a16="http://schemas.microsoft.com/office/drawing/2014/main" xmlns="" id="{1A09AB03-E9DB-3A3E-A66D-0580B5CE85B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95736" y="548680"/>
            <a:ext cx="5500787" cy="5413075"/>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3">
            <p14:nvContentPartPr>
              <p14:cNvPr id="2" name="Γραφή 1">
                <a:extLst>
                  <a:ext uri="{FF2B5EF4-FFF2-40B4-BE49-F238E27FC236}">
                    <a16:creationId xmlns:a16="http://schemas.microsoft.com/office/drawing/2014/main" id="{E449AD1C-7EAA-0FFA-770C-19206D11627E}"/>
                  </a:ext>
                </a:extLst>
              </p14:cNvPr>
              <p14:cNvContentPartPr/>
              <p14:nvPr/>
            </p14:nvContentPartPr>
            <p14:xfrm>
              <a:off x="6089760" y="876240"/>
              <a:ext cx="1009800" cy="51120"/>
            </p14:xfrm>
          </p:contentPart>
        </mc:Choice>
        <mc:Fallback>
          <p:pic>
            <p:nvPicPr>
              <p:cNvPr id="2" name="Γραφή 1">
                <a:extLst>
                  <a:ext uri="{FF2B5EF4-FFF2-40B4-BE49-F238E27FC236}">
                    <a16:creationId xmlns:a16="http://schemas.microsoft.com/office/drawing/2014/main" xmlns="" xmlns:p14="http://schemas.microsoft.com/office/powerpoint/2010/main" id="{E449AD1C-7EAA-0FFA-770C-19206D11627E}"/>
                  </a:ext>
                </a:extLst>
              </p:cNvPr>
              <p:cNvPicPr/>
              <p:nvPr/>
            </p:nvPicPr>
            <p:blipFill>
              <a:blip r:embed="rId4" cstate="print"/>
              <a:stretch>
                <a:fillRect/>
              </a:stretch>
            </p:blipFill>
            <p:spPr>
              <a:xfrm>
                <a:off x="6073920" y="812880"/>
                <a:ext cx="1041120" cy="177840"/>
              </a:xfrm>
              <a:prstGeom prst="rect">
                <a:avLst/>
              </a:prstGeom>
            </p:spPr>
          </p:pic>
        </mc:Fallback>
      </mc:AlternateContent>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467544" y="1196752"/>
            <a:ext cx="8424936" cy="40934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a:ln>
                  <a:noFill/>
                </a:ln>
                <a:solidFill>
                  <a:prstClr val="black"/>
                </a:solidFill>
                <a:effectLst/>
                <a:uLnTx/>
                <a:uFillTx/>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400" dirty="0">
                <a:solidFill>
                  <a:prstClr val="black"/>
                </a:solidFill>
                <a:cs typeface="Arial" panose="020B0604020202020204" pitchFamily="34" charset="0"/>
              </a:rPr>
              <a:t>Κορίτσι 9 ετών προσέρχεται αιτιώμενο </a:t>
            </a:r>
            <a:r>
              <a:rPr lang="el-GR" sz="2400" dirty="0">
                <a:solidFill>
                  <a:prstClr val="black"/>
                </a:solidFill>
                <a:effectLst>
                  <a:outerShdw blurRad="38100" dist="38100" dir="2700000" algn="tl">
                    <a:srgbClr val="000000">
                      <a:alpha val="43137"/>
                    </a:srgbClr>
                  </a:outerShdw>
                </a:effectLst>
                <a:cs typeface="Arial" panose="020B0604020202020204" pitchFamily="34" charset="0"/>
              </a:rPr>
              <a:t>σταδιακά διογκούμενη τραχηλική «μάζα».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a:ln>
                  <a:noFill/>
                </a:ln>
                <a:solidFill>
                  <a:prstClr val="black"/>
                </a:solidFill>
                <a:effectLst/>
                <a:uLnTx/>
                <a:uFillTx/>
                <a:ea typeface="+mn-ea"/>
                <a:cs typeface="Arial" panose="020B0604020202020204" pitchFamily="34" charset="0"/>
              </a:rPr>
              <a:t>Κλινική εξέταση</a:t>
            </a:r>
            <a:r>
              <a:rPr lang="el-GR" sz="2400" b="1" u="sng" dirty="0">
                <a:solidFill>
                  <a:prstClr val="black"/>
                </a:solidFill>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err="1">
                <a:ln>
                  <a:noFill/>
                </a:ln>
                <a:solidFill>
                  <a:prstClr val="black"/>
                </a:solidFill>
                <a:effectLst/>
                <a:uLnTx/>
                <a:uFillTx/>
                <a:ea typeface="+mn-ea"/>
                <a:cs typeface="Arial" panose="020B0604020202020204" pitchFamily="34" charset="0"/>
              </a:rPr>
              <a:t>Οζίο</a:t>
            </a:r>
            <a:r>
              <a:rPr kumimoji="0" lang="el-GR"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l-G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ευκίνητο, ανώδυνο, </a:t>
            </a:r>
            <a:r>
              <a:rPr kumimoji="0" lang="el-GR"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ευπίεστο</a:t>
            </a:r>
            <a:r>
              <a:rPr kumimoji="0" lang="el-GR"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l-G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Εάν βγάλει τη γλώσσα </a:t>
            </a:r>
            <a:r>
              <a:rPr kumimoji="0" lang="el-GR" sz="2400" b="0" i="0" u="none" strike="noStrike" kern="1200" cap="none" spc="0" normalizeH="0" baseline="0" noProof="0" dirty="0">
                <a:ln>
                  <a:noFill/>
                </a:ln>
                <a:solidFill>
                  <a:prstClr val="black"/>
                </a:solidFill>
                <a:effectLst/>
                <a:uLnTx/>
                <a:uFillTx/>
                <a:ea typeface="+mn-ea"/>
                <a:cs typeface="Arial" panose="020B0604020202020204" pitchFamily="34" charset="0"/>
              </a:rPr>
              <a:t>εκτός στόματος, το </a:t>
            </a:r>
            <a:r>
              <a:rPr kumimoji="0" lang="el-GR" sz="24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οζίο</a:t>
            </a:r>
            <a:r>
              <a:rPr kumimoji="0" lang="el-GR" sz="2400" b="0" i="0" u="none" strike="noStrike" kern="1200" cap="none" spc="0" normalizeH="0" baseline="0" noProof="0" dirty="0">
                <a:ln>
                  <a:noFill/>
                </a:ln>
                <a:solidFill>
                  <a:prstClr val="black"/>
                </a:solidFill>
                <a:effectLst/>
                <a:uLnTx/>
                <a:uFillTx/>
                <a:ea typeface="+mn-ea"/>
                <a:cs typeface="Arial" panose="020B0604020202020204" pitchFamily="34" charset="0"/>
              </a:rPr>
              <a:t> </a:t>
            </a:r>
            <a:r>
              <a:rPr kumimoji="0" lang="el-G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μετακινείται</a:t>
            </a:r>
            <a:r>
              <a:rPr kumimoji="0" lang="el-GR" sz="2400" b="0" i="0" u="none" strike="noStrike" kern="1200" cap="none" spc="0" normalizeH="0" baseline="0" noProof="0" dirty="0">
                <a:ln>
                  <a:noFill/>
                </a:ln>
                <a:solidFill>
                  <a:prstClr val="black"/>
                </a:solidFill>
                <a:effectLst/>
                <a:uLnTx/>
                <a:uFillTx/>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sng" strike="noStrike" kern="1200" cap="none" spc="0" normalizeH="0" baseline="0" noProof="0" dirty="0">
                <a:ln>
                  <a:noFill/>
                </a:ln>
                <a:solidFill>
                  <a:prstClr val="black"/>
                </a:solidFill>
                <a:effectLst/>
                <a:uLnTx/>
                <a:uFillTx/>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ea typeface="+mn-ea"/>
                <a:cs typeface="Arial" panose="020B0604020202020204" pitchFamily="34" charset="0"/>
              </a:rPr>
              <a:t>Χωρίς ευρήματα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p:txBody>
          <a:bodyPr/>
          <a:lstStyle/>
          <a:p>
            <a:r>
              <a:rPr lang="el-GR" dirty="0"/>
              <a:t>Περιστατικό 3</a:t>
            </a:r>
          </a:p>
        </p:txBody>
      </p:sp>
      <p:pic>
        <p:nvPicPr>
          <p:cNvPr id="8194" name="Picture 2" descr="Thyroglossal duct cyst causes, symptoms, diagnosis, treatment &amp; surgery">
            <a:extLst>
              <a:ext uri="{FF2B5EF4-FFF2-40B4-BE49-F238E27FC236}">
                <a16:creationId xmlns:a16="http://schemas.microsoft.com/office/drawing/2014/main" xmlns="" id="{CB7B6E07-320B-28E3-60D1-F89ED38B4A3A}"/>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16016" y="3573016"/>
            <a:ext cx="4104456" cy="31585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6014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326E35D-86C2-51E5-D20D-2FDA04656DEA}"/>
              </a:ext>
            </a:extLst>
          </p:cNvPr>
          <p:cNvSpPr txBox="1"/>
          <p:nvPr/>
        </p:nvSpPr>
        <p:spPr>
          <a:xfrm>
            <a:off x="1475656" y="116632"/>
            <a:ext cx="6768752" cy="630942"/>
          </a:xfrm>
          <a:prstGeom prst="rect">
            <a:avLst/>
          </a:prstGeom>
          <a:noFill/>
        </p:spPr>
        <p:txBody>
          <a:bodyPr wrap="square" rtlCol="0">
            <a:spAutoFit/>
          </a:bodyPr>
          <a:lstStyle/>
          <a:p>
            <a:pPr algn="ctr"/>
            <a:r>
              <a:rPr lang="el-GR" sz="3500" dirty="0"/>
              <a:t>Αξονική τομογραφία</a:t>
            </a:r>
          </a:p>
        </p:txBody>
      </p:sp>
      <p:pic>
        <p:nvPicPr>
          <p:cNvPr id="2" name="Picture 2">
            <a:extLst>
              <a:ext uri="{FF2B5EF4-FFF2-40B4-BE49-F238E27FC236}">
                <a16:creationId xmlns:a16="http://schemas.microsoft.com/office/drawing/2014/main" xmlns="" id="{FC99A7F3-20A1-9E32-AF94-442EBF8D0290}"/>
              </a:ext>
            </a:extLst>
          </p:cNvPr>
          <p:cNvPicPr>
            <a:picLocks noChangeAspect="1" noChangeArrowheads="1"/>
          </p:cNvPicPr>
          <p:nvPr/>
        </p:nvPicPr>
        <p:blipFill>
          <a:blip r:embed="rId2" cstate="print"/>
          <a:srcRect/>
          <a:stretch>
            <a:fillRect/>
          </a:stretch>
        </p:blipFill>
        <p:spPr bwMode="auto">
          <a:xfrm>
            <a:off x="2195736" y="764704"/>
            <a:ext cx="5183644" cy="5976664"/>
          </a:xfrm>
          <a:prstGeom prst="rect">
            <a:avLst/>
          </a:prstGeom>
          <a:noFill/>
          <a:ln w="9525">
            <a:noFill/>
            <a:miter lim="800000"/>
            <a:headEnd/>
            <a:tailEnd/>
          </a:ln>
        </p:spPr>
      </p:pic>
    </p:spTree>
    <p:extLst>
      <p:ext uri="{BB962C8B-B14F-4D97-AF65-F5344CB8AC3E}">
        <p14:creationId xmlns:p14="http://schemas.microsoft.com/office/powerpoint/2010/main" xmlns="" val="1585882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B8CC69B-3713-4DB7-948E-94F7F8B5BC73}"/>
              </a:ext>
            </a:extLst>
          </p:cNvPr>
          <p:cNvSpPr txBox="1"/>
          <p:nvPr/>
        </p:nvSpPr>
        <p:spPr>
          <a:xfrm>
            <a:off x="827584" y="751344"/>
            <a:ext cx="7776864" cy="3970318"/>
          </a:xfrm>
          <a:prstGeom prst="rect">
            <a:avLst/>
          </a:prstGeom>
          <a:noFill/>
        </p:spPr>
        <p:txBody>
          <a:bodyPr wrap="square" rtlCol="0">
            <a:spAutoFit/>
          </a:bodyPr>
          <a:lstStyle/>
          <a:p>
            <a:pPr marL="457200" indent="-457200">
              <a:buAutoNum type="arabicPeriod"/>
            </a:pPr>
            <a:r>
              <a:rPr lang="el-GR" sz="2800" dirty="0"/>
              <a:t>Ποιο είναι το πρόβλημα της ασθενούς;</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Από ποια εμβρυολογική δομή προέρχεται;</a:t>
            </a:r>
          </a:p>
          <a:p>
            <a:pPr marL="457200" indent="-457200">
              <a:buAutoNum type="arabicPeriod"/>
            </a:pPr>
            <a:endParaRPr lang="el-GR" sz="2800" dirty="0"/>
          </a:p>
          <a:p>
            <a:pPr marL="457200" indent="-457200">
              <a:buAutoNum type="arabicPeriod"/>
            </a:pPr>
            <a:endParaRPr lang="el-GR" sz="2800" dirty="0"/>
          </a:p>
          <a:p>
            <a:pPr marL="457200" indent="-457200">
              <a:buAutoNum type="arabicPeriod"/>
            </a:pPr>
            <a:r>
              <a:rPr lang="el-GR" sz="2800" dirty="0"/>
              <a:t>Ποιανού οστού τη μεσότητα πρέπει να αφαιρέσουμε για να μειώσουμε την πιθανότητα υποτροπής;</a:t>
            </a:r>
          </a:p>
        </p:txBody>
      </p:sp>
    </p:spTree>
    <p:extLst>
      <p:ext uri="{BB962C8B-B14F-4D97-AF65-F5344CB8AC3E}">
        <p14:creationId xmlns:p14="http://schemas.microsoft.com/office/powerpoint/2010/main" xmlns="" val="36256344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normAutofit fontScale="90000"/>
          </a:bodyPr>
          <a:lstStyle/>
          <a:p>
            <a:r>
              <a:rPr lang="el-GR" sz="3100" dirty="0"/>
              <a:t>Κύστη </a:t>
            </a:r>
            <a:r>
              <a:rPr lang="el-GR" sz="3100" dirty="0" err="1"/>
              <a:t>θυρεογλωσσικού</a:t>
            </a:r>
            <a:r>
              <a:rPr lang="el-GR" sz="3100" dirty="0"/>
              <a:t> πόρου</a:t>
            </a:r>
            <a:r>
              <a:rPr lang="el-GR" dirty="0"/>
              <a:t/>
            </a:r>
            <a:br>
              <a:rPr lang="el-GR" dirty="0"/>
            </a:br>
            <a:r>
              <a:rPr lang="el-GR" sz="1600" dirty="0"/>
              <a:t>Ποικίλη  η επιθηλιακή επένδυση, ανάλογα της εντόπισης της κύστης. Συνηθέστατα όμως</a:t>
            </a:r>
            <a:r>
              <a:rPr lang="en-US" sz="1600" dirty="0"/>
              <a:t> </a:t>
            </a:r>
            <a:r>
              <a:rPr lang="el-GR" sz="1600" dirty="0"/>
              <a:t>αυτή απαντά κατά τη </a:t>
            </a:r>
            <a:r>
              <a:rPr lang="el-GR" sz="1600" dirty="0">
                <a:effectLst>
                  <a:outerShdw blurRad="38100" dist="38100" dir="2700000" algn="tl">
                    <a:srgbClr val="000000">
                      <a:alpha val="43137"/>
                    </a:srgbClr>
                  </a:outerShdw>
                </a:effectLst>
              </a:rPr>
              <a:t>μέση γραμμή και συχνότερα κοντά στο υοειδές οστό</a:t>
            </a:r>
            <a:r>
              <a:rPr lang="el-GR" sz="1600" dirty="0"/>
              <a:t>. Συχνή η δευτερογενής φλεγμονή και η απογύμνωση της επιθηλιακής επένδυσης της κύστης.  </a:t>
            </a:r>
            <a:r>
              <a:rPr lang="el-GR" sz="1600" dirty="0" err="1"/>
              <a:t>Θυρεοειδικά</a:t>
            </a:r>
            <a:r>
              <a:rPr lang="el-GR" sz="1600" dirty="0"/>
              <a:t>  θυλάκια ανευρίσκονται μικροσκοπικώς στο 30-60% των περιπτώσεων.</a:t>
            </a:r>
          </a:p>
        </p:txBody>
      </p:sp>
      <p:pic>
        <p:nvPicPr>
          <p:cNvPr id="1026" name="Picture 2" descr="https://ars.els-cdn.com/content/image/1-s2.0-S187972961100130X-fx3.jpg"/>
          <p:cNvPicPr>
            <a:picLocks noChangeAspect="1" noChangeArrowheads="1"/>
          </p:cNvPicPr>
          <p:nvPr/>
        </p:nvPicPr>
        <p:blipFill>
          <a:blip r:embed="rId3" cstate="print"/>
          <a:srcRect/>
          <a:stretch>
            <a:fillRect/>
          </a:stretch>
        </p:blipFill>
        <p:spPr bwMode="auto">
          <a:xfrm>
            <a:off x="251520" y="1556792"/>
            <a:ext cx="3151560" cy="4392488"/>
          </a:xfrm>
          <a:prstGeom prst="rect">
            <a:avLst/>
          </a:prstGeom>
          <a:noFill/>
        </p:spPr>
      </p:pic>
      <p:pic>
        <p:nvPicPr>
          <p:cNvPr id="1027" name="Picture 3"/>
          <p:cNvPicPr>
            <a:picLocks noChangeAspect="1" noChangeArrowheads="1"/>
          </p:cNvPicPr>
          <p:nvPr/>
        </p:nvPicPr>
        <p:blipFill>
          <a:blip r:embed="rId4" cstate="print"/>
          <a:srcRect/>
          <a:stretch>
            <a:fillRect/>
          </a:stretch>
        </p:blipFill>
        <p:spPr bwMode="auto">
          <a:xfrm rot="5400000">
            <a:off x="3186625" y="1429999"/>
            <a:ext cx="2626733" cy="1872208"/>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5638230" y="1052736"/>
            <a:ext cx="3254250" cy="2591644"/>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4067944" y="3789040"/>
            <a:ext cx="4104456" cy="288138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sz="2400" dirty="0"/>
              <a:t>ΔΔ.</a:t>
            </a:r>
            <a:r>
              <a:rPr lang="en-US" sz="2400" dirty="0"/>
              <a:t>:</a:t>
            </a:r>
            <a:r>
              <a:rPr lang="el-GR" sz="2400" dirty="0"/>
              <a:t> </a:t>
            </a:r>
            <a:r>
              <a:rPr lang="el-GR" sz="2400" dirty="0" err="1">
                <a:effectLst>
                  <a:outerShdw blurRad="38100" dist="38100" dir="2700000" algn="tl">
                    <a:srgbClr val="000000">
                      <a:alpha val="43137"/>
                    </a:srgbClr>
                  </a:outerShdw>
                </a:effectLst>
              </a:rPr>
              <a:t>Λεμφοεπιθηλιακή</a:t>
            </a:r>
            <a:r>
              <a:rPr lang="el-GR" sz="2400" dirty="0">
                <a:effectLst>
                  <a:outerShdw blurRad="38100" dist="38100" dir="2700000" algn="tl">
                    <a:srgbClr val="000000">
                      <a:alpha val="43137"/>
                    </a:srgbClr>
                  </a:outerShdw>
                </a:effectLst>
              </a:rPr>
              <a:t> κύστη τραχήλου/στόματος.</a:t>
            </a:r>
            <a:r>
              <a:rPr lang="el-GR" sz="2400" dirty="0"/>
              <a:t/>
            </a:r>
            <a:br>
              <a:rPr lang="el-GR" sz="2400" dirty="0"/>
            </a:br>
            <a:r>
              <a:rPr lang="el-GR" sz="2400" dirty="0">
                <a:effectLst>
                  <a:outerShdw blurRad="38100" dist="38100" dir="2700000" algn="tl">
                    <a:srgbClr val="000000">
                      <a:alpha val="43137"/>
                    </a:srgbClr>
                  </a:outerShdw>
                </a:effectLst>
              </a:rPr>
              <a:t>Πλάγια</a:t>
            </a:r>
            <a:r>
              <a:rPr lang="el-GR" sz="2400" dirty="0"/>
              <a:t>  η εντόπιση, </a:t>
            </a:r>
            <a:r>
              <a:rPr lang="el-GR" sz="2400" dirty="0" err="1">
                <a:effectLst>
                  <a:outerShdw blurRad="38100" dist="38100" dir="2700000" algn="tl">
                    <a:srgbClr val="000000">
                      <a:alpha val="43137"/>
                    </a:srgbClr>
                  </a:outerShdw>
                </a:effectLst>
              </a:rPr>
              <a:t>λεμφοζίδια</a:t>
            </a:r>
            <a:r>
              <a:rPr lang="el-GR" sz="2400" dirty="0">
                <a:effectLst>
                  <a:outerShdw blurRad="38100" dist="38100" dir="2700000" algn="tl">
                    <a:srgbClr val="000000">
                      <a:alpha val="43137"/>
                    </a:srgbClr>
                  </a:outerShdw>
                </a:effectLst>
              </a:rPr>
              <a:t> </a:t>
            </a:r>
            <a:r>
              <a:rPr lang="el-GR" sz="2400" dirty="0"/>
              <a:t>στο τοίχωμά της. Η αναρροφητική βιοψία της  αποδίδει πιο </a:t>
            </a:r>
            <a:r>
              <a:rPr lang="el-GR" sz="2400" dirty="0" err="1"/>
              <a:t>κυτταροβριθές</a:t>
            </a:r>
            <a:r>
              <a:rPr lang="el-GR" sz="2400" dirty="0"/>
              <a:t> επίχρισμα, με άφθονο ακανθώδες επιθήλιο.</a:t>
            </a:r>
            <a:br>
              <a:rPr lang="el-GR" sz="2400" dirty="0"/>
            </a:br>
            <a:endParaRPr lang="el-GR" sz="2400" dirty="0"/>
          </a:p>
        </p:txBody>
      </p:sp>
      <p:pic>
        <p:nvPicPr>
          <p:cNvPr id="76802" name="Picture 2"/>
          <p:cNvPicPr>
            <a:picLocks noChangeAspect="1" noChangeArrowheads="1"/>
          </p:cNvPicPr>
          <p:nvPr/>
        </p:nvPicPr>
        <p:blipFill>
          <a:blip r:embed="rId2" cstate="print"/>
          <a:srcRect/>
          <a:stretch>
            <a:fillRect/>
          </a:stretch>
        </p:blipFill>
        <p:spPr bwMode="auto">
          <a:xfrm rot="5400000">
            <a:off x="-443107" y="2179410"/>
            <a:ext cx="5040560" cy="3795323"/>
          </a:xfrm>
          <a:prstGeom prst="rect">
            <a:avLst/>
          </a:prstGeom>
          <a:noFill/>
          <a:ln w="9525">
            <a:noFill/>
            <a:miter lim="800000"/>
            <a:headEnd/>
            <a:tailEnd/>
          </a:ln>
        </p:spPr>
      </p:pic>
      <p:pic>
        <p:nvPicPr>
          <p:cNvPr id="76804" name="Picture 4" descr="SciELO - Brasil - Clinical-pathological aspects of oral lymphoepithelial  cyst: case report Clinical-pathological aspects of oral lymphoepithelial  cyst: case report"/>
          <p:cNvPicPr>
            <a:picLocks noChangeAspect="1" noChangeArrowheads="1"/>
          </p:cNvPicPr>
          <p:nvPr/>
        </p:nvPicPr>
        <p:blipFill>
          <a:blip r:embed="rId3" cstate="print"/>
          <a:srcRect/>
          <a:stretch>
            <a:fillRect/>
          </a:stretch>
        </p:blipFill>
        <p:spPr bwMode="auto">
          <a:xfrm>
            <a:off x="4078666" y="2276872"/>
            <a:ext cx="4808555" cy="26642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ediatric Neck Mass | Learn Pediatrics">
            <a:extLst>
              <a:ext uri="{FF2B5EF4-FFF2-40B4-BE49-F238E27FC236}">
                <a16:creationId xmlns:a16="http://schemas.microsoft.com/office/drawing/2014/main" xmlns="" id="{C00768C9-F2CB-B84D-B1BD-80BB25EA13C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76764" y="216099"/>
            <a:ext cx="3131740" cy="2348805"/>
          </a:xfrm>
          <a:prstGeom prst="rect">
            <a:avLst/>
          </a:prstGeom>
          <a:noFill/>
          <a:extLst>
            <a:ext uri="{909E8E84-426E-40DD-AFC4-6F175D3DCCD1}">
              <a14:hiddenFill xmlns:a14="http://schemas.microsoft.com/office/drawing/2010/main" xmlns="">
                <a:solidFill>
                  <a:srgbClr val="FFFFFF"/>
                </a:solidFill>
              </a14:hiddenFill>
            </a:ext>
          </a:extLst>
        </p:spPr>
      </p:pic>
      <p:pic>
        <p:nvPicPr>
          <p:cNvPr id="9222" name="Picture 6" descr="Neck Mass - Differential Diagnosis Algorithm Congenital ... | GrepMed">
            <a:extLst>
              <a:ext uri="{FF2B5EF4-FFF2-40B4-BE49-F238E27FC236}">
                <a16:creationId xmlns:a16="http://schemas.microsoft.com/office/drawing/2014/main" xmlns="" id="{D42FB990-914B-159F-3271-BCC1E7D5045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7504" y="2160240"/>
            <a:ext cx="5911014" cy="4437112"/>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4">
            <p14:nvContentPartPr>
              <p14:cNvPr id="19457" name="Ink 1"/>
              <p14:cNvContentPartPr>
                <a14:cpLocks xmlns:a14="http://schemas.microsoft.com/office/drawing/2010/main" noRot="1" noChangeAspect="1" noEditPoints="1" noChangeArrowheads="1" noChangeShapeType="1"/>
              </p14:cNvContentPartPr>
              <p14:nvPr/>
            </p14:nvContentPartPr>
            <p14:xfrm>
              <a:off x="2598738" y="4183063"/>
              <a:ext cx="922337" cy="107950"/>
            </p14:xfrm>
          </p:contentPart>
        </mc:Choice>
        <mc:Fallback>
          <p:pic>
            <p:nvPicPr>
              <p:cNvPr id="19457" name="Ink 1"/>
              <p:cNvPicPr>
                <a:picLocks noRot="1" noChangeAspect="1" noEditPoints="1" noChangeArrowheads="1" noChangeShapeType="1"/>
              </p:cNvPicPr>
              <p:nvPr/>
            </p:nvPicPr>
            <p:blipFill>
              <a:blip r:embed="rId5" cstate="print"/>
              <a:stretch>
                <a:fillRect/>
              </a:stretch>
            </p:blipFill>
            <p:spPr>
              <a:xfrm>
                <a:off x="2582729" y="4120359"/>
                <a:ext cx="953991" cy="233357"/>
              </a:xfrm>
              <a:prstGeom prst="rect">
                <a:avLst/>
              </a:prstGeom>
            </p:spPr>
          </p:pic>
        </mc:Fallback>
      </mc:AlternateContent>
      <mc:AlternateContent xmlns:mc="http://schemas.openxmlformats.org/markup-compatibility/2006">
        <mc:Choice xmlns:p14="http://schemas.microsoft.com/office/powerpoint/2010/main" xmlns="" Requires="p14">
          <p:contentPart p14:bwMode="auto" r:id="rId6">
            <p14:nvContentPartPr>
              <p14:cNvPr id="2" name="Γραφή 1">
                <a:extLst>
                  <a:ext uri="{FF2B5EF4-FFF2-40B4-BE49-F238E27FC236}">
                    <a16:creationId xmlns:a16="http://schemas.microsoft.com/office/drawing/2014/main" id="{A98E6BA4-4790-0403-6B66-994B272BD38B}"/>
                  </a:ext>
                </a:extLst>
              </p14:cNvPr>
              <p14:cNvContentPartPr/>
              <p14:nvPr/>
            </p14:nvContentPartPr>
            <p14:xfrm>
              <a:off x="8083440" y="1225440"/>
              <a:ext cx="743400" cy="360"/>
            </p14:xfrm>
          </p:contentPart>
        </mc:Choice>
        <mc:Fallback>
          <p:pic>
            <p:nvPicPr>
              <p:cNvPr id="2" name="Γραφή 1">
                <a:extLst>
                  <a:ext uri="{FF2B5EF4-FFF2-40B4-BE49-F238E27FC236}">
                    <a16:creationId xmlns:a16="http://schemas.microsoft.com/office/drawing/2014/main" xmlns="" xmlns:p14="http://schemas.microsoft.com/office/powerpoint/2010/main" id="{A98E6BA4-4790-0403-6B66-994B272BD38B}"/>
                  </a:ext>
                </a:extLst>
              </p:cNvPr>
              <p:cNvPicPr/>
              <p:nvPr/>
            </p:nvPicPr>
            <p:blipFill>
              <a:blip r:embed="rId7" cstate="print"/>
              <a:stretch>
                <a:fillRect/>
              </a:stretch>
            </p:blipFill>
            <p:spPr>
              <a:xfrm>
                <a:off x="8067600" y="1162080"/>
                <a:ext cx="774720" cy="127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8">
            <p14:nvContentPartPr>
              <p14:cNvPr id="3" name="Γραφή 2">
                <a:extLst>
                  <a:ext uri="{FF2B5EF4-FFF2-40B4-BE49-F238E27FC236}">
                    <a16:creationId xmlns:a16="http://schemas.microsoft.com/office/drawing/2014/main" id="{C0F63C42-EEC0-F6DC-F5A9-4D3E1BB20B4F}"/>
                  </a:ext>
                </a:extLst>
              </p14:cNvPr>
              <p14:cNvContentPartPr/>
              <p14:nvPr/>
            </p14:nvContentPartPr>
            <p14:xfrm>
              <a:off x="8102520" y="1378080"/>
              <a:ext cx="819720" cy="360"/>
            </p14:xfrm>
          </p:contentPart>
        </mc:Choice>
        <mc:Fallback>
          <p:pic>
            <p:nvPicPr>
              <p:cNvPr id="3" name="Γραφή 2">
                <a:extLst>
                  <a:ext uri="{FF2B5EF4-FFF2-40B4-BE49-F238E27FC236}">
                    <a16:creationId xmlns:a16="http://schemas.microsoft.com/office/drawing/2014/main" xmlns="" xmlns:p14="http://schemas.microsoft.com/office/powerpoint/2010/main" id="{C0F63C42-EEC0-F6DC-F5A9-4D3E1BB20B4F}"/>
                  </a:ext>
                </a:extLst>
              </p:cNvPr>
              <p:cNvPicPr/>
              <p:nvPr/>
            </p:nvPicPr>
            <p:blipFill>
              <a:blip r:embed="rId9" cstate="print"/>
              <a:stretch>
                <a:fillRect/>
              </a:stretch>
            </p:blipFill>
            <p:spPr>
              <a:xfrm>
                <a:off x="8086680" y="1314720"/>
                <a:ext cx="851040" cy="12708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0">
            <p14:nvContentPartPr>
              <p14:cNvPr id="4" name="Γραφή 3">
                <a:extLst>
                  <a:ext uri="{FF2B5EF4-FFF2-40B4-BE49-F238E27FC236}">
                    <a16:creationId xmlns:a16="http://schemas.microsoft.com/office/drawing/2014/main" id="{B6C5E67C-DA86-056B-ACB3-D17FB4200359}"/>
                  </a:ext>
                </a:extLst>
              </p14:cNvPr>
              <p14:cNvContentPartPr/>
              <p14:nvPr/>
            </p14:nvContentPartPr>
            <p14:xfrm>
              <a:off x="6248520" y="2197080"/>
              <a:ext cx="749520" cy="6840"/>
            </p14:xfrm>
          </p:contentPart>
        </mc:Choice>
        <mc:Fallback>
          <p:pic>
            <p:nvPicPr>
              <p:cNvPr id="4" name="Γραφή 3">
                <a:extLst>
                  <a:ext uri="{FF2B5EF4-FFF2-40B4-BE49-F238E27FC236}">
                    <a16:creationId xmlns:a16="http://schemas.microsoft.com/office/drawing/2014/main" xmlns="" xmlns:p14="http://schemas.microsoft.com/office/powerpoint/2010/main" id="{B6C5E67C-DA86-056B-ACB3-D17FB4200359}"/>
                  </a:ext>
                </a:extLst>
              </p:cNvPr>
              <p:cNvPicPr/>
              <p:nvPr/>
            </p:nvPicPr>
            <p:blipFill>
              <a:blip r:embed="rId11" cstate="print"/>
              <a:stretch>
                <a:fillRect/>
              </a:stretch>
            </p:blipFill>
            <p:spPr>
              <a:xfrm>
                <a:off x="6232680" y="2133720"/>
                <a:ext cx="780840" cy="1335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2">
            <p14:nvContentPartPr>
              <p14:cNvPr id="5" name="Γραφή 4">
                <a:extLst>
                  <a:ext uri="{FF2B5EF4-FFF2-40B4-BE49-F238E27FC236}">
                    <a16:creationId xmlns:a16="http://schemas.microsoft.com/office/drawing/2014/main" id="{FC929E82-7CFC-40B6-DEC6-9E8DB41A541E}"/>
                  </a:ext>
                </a:extLst>
              </p14:cNvPr>
              <p14:cNvContentPartPr/>
              <p14:nvPr/>
            </p14:nvContentPartPr>
            <p14:xfrm>
              <a:off x="6286320" y="2317680"/>
              <a:ext cx="737280" cy="6840"/>
            </p14:xfrm>
          </p:contentPart>
        </mc:Choice>
        <mc:Fallback>
          <p:pic>
            <p:nvPicPr>
              <p:cNvPr id="5" name="Γραφή 4">
                <a:extLst>
                  <a:ext uri="{FF2B5EF4-FFF2-40B4-BE49-F238E27FC236}">
                    <a16:creationId xmlns:a16="http://schemas.microsoft.com/office/drawing/2014/main" xmlns="" xmlns:p14="http://schemas.microsoft.com/office/powerpoint/2010/main" id="{FC929E82-7CFC-40B6-DEC6-9E8DB41A541E}"/>
                  </a:ext>
                </a:extLst>
              </p:cNvPr>
              <p:cNvPicPr/>
              <p:nvPr/>
            </p:nvPicPr>
            <p:blipFill>
              <a:blip r:embed="rId13" cstate="print"/>
              <a:stretch>
                <a:fillRect/>
              </a:stretch>
            </p:blipFill>
            <p:spPr>
              <a:xfrm>
                <a:off x="6270480" y="2254320"/>
                <a:ext cx="768600" cy="133560"/>
              </a:xfrm>
              <a:prstGeom prst="rect">
                <a:avLst/>
              </a:prstGeom>
            </p:spPr>
          </p:pic>
        </mc:Fallback>
      </mc:AlternateContent>
      <mc:AlternateContent xmlns:mc="http://schemas.openxmlformats.org/markup-compatibility/2006">
        <mc:Choice xmlns:p14="http://schemas.microsoft.com/office/powerpoint/2010/main" xmlns="" Requires="p14">
          <p:contentPart p14:bwMode="auto" r:id="rId14">
            <p14:nvContentPartPr>
              <p14:cNvPr id="6" name="Γραφή 5">
                <a:extLst>
                  <a:ext uri="{FF2B5EF4-FFF2-40B4-BE49-F238E27FC236}">
                    <a16:creationId xmlns:a16="http://schemas.microsoft.com/office/drawing/2014/main" id="{8F58ED11-71A3-DAC1-C26A-3D153B448E1D}"/>
                  </a:ext>
                </a:extLst>
              </p14:cNvPr>
              <p14:cNvContentPartPr/>
              <p14:nvPr/>
            </p14:nvContentPartPr>
            <p14:xfrm>
              <a:off x="1955880" y="4216320"/>
              <a:ext cx="1517760" cy="360"/>
            </p14:xfrm>
          </p:contentPart>
        </mc:Choice>
        <mc:Fallback>
          <p:pic>
            <p:nvPicPr>
              <p:cNvPr id="6" name="Γραφή 5">
                <a:extLst>
                  <a:ext uri="{FF2B5EF4-FFF2-40B4-BE49-F238E27FC236}">
                    <a16:creationId xmlns:a16="http://schemas.microsoft.com/office/drawing/2014/main" xmlns="" xmlns:p14="http://schemas.microsoft.com/office/powerpoint/2010/main" id="{8F58ED11-71A3-DAC1-C26A-3D153B448E1D}"/>
                  </a:ext>
                </a:extLst>
              </p:cNvPr>
              <p:cNvPicPr/>
              <p:nvPr/>
            </p:nvPicPr>
            <p:blipFill>
              <a:blip r:embed="rId15" cstate="print"/>
              <a:stretch>
                <a:fillRect/>
              </a:stretch>
            </p:blipFill>
            <p:spPr>
              <a:xfrm>
                <a:off x="1940040" y="4152960"/>
                <a:ext cx="1549080" cy="127080"/>
              </a:xfrm>
              <a:prstGeom prst="rect">
                <a:avLst/>
              </a:prstGeom>
            </p:spPr>
          </p:pic>
        </mc:Fallback>
      </mc:AlternateContent>
    </p:spTree>
    <p:extLst>
      <p:ext uri="{BB962C8B-B14F-4D97-AF65-F5344CB8AC3E}">
        <p14:creationId xmlns:p14="http://schemas.microsoft.com/office/powerpoint/2010/main" xmlns="" val="3714250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261864" y="404664"/>
            <a:ext cx="8424936" cy="66947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dirty="0">
                <a:solidFill>
                  <a:prstClr val="black"/>
                </a:solidFill>
                <a:cs typeface="Arial" panose="020B0604020202020204" pitchFamily="34" charset="0"/>
              </a:rPr>
              <a:t>Γυναίκα 43 ετών, προσέρχεται για σταδιακά διογκούμενη, ανώδυνη μάζα </a:t>
            </a:r>
            <a:r>
              <a:rPr lang="el-GR" sz="2300" i="1" dirty="0">
                <a:solidFill>
                  <a:prstClr val="black"/>
                </a:solidFill>
                <a:cs typeface="Arial" panose="020B0604020202020204" pitchFamily="34" charset="0"/>
              </a:rPr>
              <a:t>μπροστά</a:t>
            </a:r>
            <a:r>
              <a:rPr lang="el-GR" sz="2300" dirty="0">
                <a:solidFill>
                  <a:prstClr val="black"/>
                </a:solidFill>
                <a:cs typeface="Arial" panose="020B0604020202020204" pitchFamily="34" charset="0"/>
              </a:rPr>
              <a:t> από το αριστερό αυτί.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300" dirty="0">
                <a:solidFill>
                  <a:prstClr val="black"/>
                </a:solidFill>
                <a:cs typeface="Arial" panose="020B0604020202020204" pitchFamily="34" charset="0"/>
              </a:rPr>
              <a:t> </a:t>
            </a:r>
            <a:r>
              <a:rPr lang="el-GR" sz="2300" dirty="0">
                <a:solidFill>
                  <a:prstClr val="black"/>
                </a:solidFill>
                <a:cs typeface="Arial" panose="020B0604020202020204" pitchFamily="34" charset="0"/>
              </a:rPr>
              <a:t> </a:t>
            </a:r>
            <a:endParaRPr kumimoji="0" lang="el-GR" sz="23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dirty="0">
                <a:solidFill>
                  <a:prstClr val="black"/>
                </a:solidFill>
                <a:cs typeface="Arial" panose="020B0604020202020204" pitchFamily="34" charset="0"/>
              </a:rPr>
              <a:t>Διογκωμένη </a:t>
            </a:r>
            <a:r>
              <a:rPr lang="el-GR" sz="2300" b="1" dirty="0">
                <a:solidFill>
                  <a:prstClr val="black"/>
                </a:solidFill>
                <a:cs typeface="Arial" panose="020B0604020202020204" pitchFamily="34" charset="0"/>
              </a:rPr>
              <a:t>μάζα</a:t>
            </a:r>
            <a:r>
              <a:rPr lang="el-GR" sz="2300" dirty="0">
                <a:solidFill>
                  <a:prstClr val="black"/>
                </a:solidFill>
                <a:cs typeface="Arial" panose="020B0604020202020204" pitchFamily="34" charset="0"/>
              </a:rPr>
              <a:t> στην αριστερή </a:t>
            </a:r>
            <a:r>
              <a:rPr lang="el-GR" sz="2300" dirty="0" err="1">
                <a:solidFill>
                  <a:prstClr val="black"/>
                </a:solidFill>
                <a:cs typeface="Arial" panose="020B0604020202020204" pitchFamily="34" charset="0"/>
              </a:rPr>
              <a:t>προωτιαία</a:t>
            </a:r>
            <a:r>
              <a:rPr lang="el-GR" sz="2300" dirty="0">
                <a:solidFill>
                  <a:prstClr val="black"/>
                </a:solidFill>
                <a:cs typeface="Arial" panose="020B0604020202020204" pitchFamily="34" charset="0"/>
              </a:rPr>
              <a:t> χώρα, στην ανατομική θέση της παρωτίδας</a:t>
            </a:r>
            <a:r>
              <a:rPr lang="en-US" sz="2300" dirty="0">
                <a:solidFill>
                  <a:prstClr val="black"/>
                </a:solidFill>
                <a:cs typeface="Arial" panose="020B0604020202020204" pitchFamily="34" charset="0"/>
              </a:rPr>
              <a:t>.</a:t>
            </a:r>
            <a:endParaRPr lang="el-GR" sz="2300" dirty="0">
              <a:solidFill>
                <a:prstClr val="black"/>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0" i="0" u="none" strike="noStrike" kern="1200" cap="none" spc="0" normalizeH="0" baseline="0" noProof="0" dirty="0">
                <a:ln>
                  <a:noFill/>
                </a:ln>
                <a:solidFill>
                  <a:prstClr val="black"/>
                </a:solidFill>
                <a:effectLst/>
                <a:uLnTx/>
                <a:uFillTx/>
                <a:ea typeface="+mn-ea"/>
                <a:cs typeface="Arial" panose="020B0604020202020204" pitchFamily="34" charset="0"/>
              </a:rPr>
              <a:t>Χωρίς ευρήματα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300" b="1" i="0" u="sng" strike="noStrike" kern="1200" cap="none" spc="0" normalizeH="0" baseline="0" noProof="0" dirty="0">
                <a:ln>
                  <a:noFill/>
                </a:ln>
                <a:solidFill>
                  <a:prstClr val="black"/>
                </a:solidFill>
                <a:effectLst/>
                <a:uLnTx/>
                <a:uFillTx/>
                <a:ea typeface="+mn-ea"/>
                <a:cs typeface="Arial" panose="020B0604020202020204" pitchFamily="34" charset="0"/>
              </a:rPr>
              <a:t>Απεικόνιση:</a:t>
            </a:r>
            <a:endParaRPr kumimoji="0" lang="en-US" sz="2300" b="1" i="0" u="sng"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300" b="1" u="sng" dirty="0">
              <a:solidFill>
                <a:prstClr val="black"/>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300" b="1" i="0" u="sng"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b="1" u="sng" dirty="0">
                <a:solidFill>
                  <a:prstClr val="black"/>
                </a:solidFill>
                <a:cs typeface="Arial" panose="020B0604020202020204" pitchFamily="34" charset="0"/>
              </a:rPr>
              <a:t>Προκαταρκτική διαγνωστική</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300" b="1" u="sng" dirty="0">
                <a:solidFill>
                  <a:prstClr val="black"/>
                </a:solidFill>
                <a:cs typeface="Arial" panose="020B0604020202020204" pitchFamily="34" charset="0"/>
              </a:rPr>
              <a:t> προσπέλαση στο μικροσκόπιο</a:t>
            </a:r>
            <a:r>
              <a:rPr lang="en-US" sz="2300" b="1" u="sng" dirty="0">
                <a:solidFill>
                  <a:prstClr val="black"/>
                </a:solidFill>
                <a:cs typeface="Arial" panose="020B0604020202020204" pitchFamily="34" charset="0"/>
              </a:rPr>
              <a:t>;</a:t>
            </a:r>
            <a:endParaRPr kumimoji="0" lang="el-GR" sz="2300" b="1" i="0" u="sng"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3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a:xfrm>
            <a:off x="457200" y="-171400"/>
            <a:ext cx="8229600" cy="1143000"/>
          </a:xfrm>
        </p:spPr>
        <p:txBody>
          <a:bodyPr/>
          <a:lstStyle/>
          <a:p>
            <a:r>
              <a:rPr lang="el-GR" dirty="0"/>
              <a:t>Περιστατικό 4</a:t>
            </a:r>
          </a:p>
        </p:txBody>
      </p:sp>
      <p:pic>
        <p:nvPicPr>
          <p:cNvPr id="4" name="Picture 5">
            <a:extLst>
              <a:ext uri="{FF2B5EF4-FFF2-40B4-BE49-F238E27FC236}">
                <a16:creationId xmlns:a16="http://schemas.microsoft.com/office/drawing/2014/main" xmlns="" id="{0CF1F309-65EF-CBDC-C74D-839B05B70CED}"/>
              </a:ext>
            </a:extLst>
          </p:cNvPr>
          <p:cNvPicPr>
            <a:picLocks noChangeAspect="1" noChangeArrowheads="1"/>
          </p:cNvPicPr>
          <p:nvPr/>
        </p:nvPicPr>
        <p:blipFill>
          <a:blip r:embed="rId3" cstate="print"/>
          <a:srcRect/>
          <a:stretch>
            <a:fillRect/>
          </a:stretch>
        </p:blipFill>
        <p:spPr bwMode="auto">
          <a:xfrm>
            <a:off x="5148064" y="2636912"/>
            <a:ext cx="3096344" cy="4133361"/>
          </a:xfrm>
          <a:prstGeom prst="rect">
            <a:avLst/>
          </a:prstGeom>
          <a:noFill/>
          <a:ln w="9525">
            <a:noFill/>
            <a:miter lim="800000"/>
            <a:headEnd/>
            <a:tailEnd/>
          </a:ln>
        </p:spPr>
      </p:pic>
    </p:spTree>
    <p:extLst>
      <p:ext uri="{BB962C8B-B14F-4D97-AF65-F5344CB8AC3E}">
        <p14:creationId xmlns:p14="http://schemas.microsoft.com/office/powerpoint/2010/main" xmlns="" val="20322881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052736"/>
          </a:xfrm>
        </p:spPr>
        <p:txBody>
          <a:bodyPr>
            <a:noAutofit/>
          </a:bodyPr>
          <a:lstStyle/>
          <a:p>
            <a:r>
              <a:rPr lang="el-GR" sz="2800" dirty="0"/>
              <a:t>Κυτταρολογικά επιχρίσματα υλικού </a:t>
            </a:r>
            <a:r>
              <a:rPr lang="el-GR" sz="2800" dirty="0">
                <a:effectLst>
                  <a:outerShdw blurRad="38100" dist="38100" dir="2700000" algn="tl">
                    <a:srgbClr val="000000">
                      <a:alpha val="43137"/>
                    </a:srgbClr>
                  </a:outerShdw>
                </a:effectLst>
              </a:rPr>
              <a:t>αναρροφητικής βιοψίας διά λεπτής βελόνης -</a:t>
            </a:r>
            <a:r>
              <a:rPr lang="en-US" sz="2800" dirty="0">
                <a:effectLst>
                  <a:outerShdw blurRad="38100" dist="38100" dir="2700000" algn="tl">
                    <a:srgbClr val="000000">
                      <a:alpha val="43137"/>
                    </a:srgbClr>
                  </a:outerShdw>
                </a:effectLst>
              </a:rPr>
              <a:t>FNA</a:t>
            </a:r>
            <a:r>
              <a:rPr lang="el-GR" sz="2800" dirty="0">
                <a:effectLst>
                  <a:outerShdw blurRad="38100" dist="38100" dir="2700000" algn="tl">
                    <a:srgbClr val="000000">
                      <a:alpha val="43137"/>
                    </a:srgbClr>
                  </a:outerShdw>
                </a:effectLst>
              </a:rPr>
              <a:t> </a:t>
            </a:r>
            <a:r>
              <a:rPr lang="el-GR" sz="2800" dirty="0"/>
              <a:t>(χρώση </a:t>
            </a:r>
            <a:r>
              <a:rPr lang="en-US" sz="2800" dirty="0"/>
              <a:t>Diff-</a:t>
            </a:r>
            <a:r>
              <a:rPr lang="en-US" sz="2800" dirty="0" err="1"/>
              <a:t>Quik</a:t>
            </a:r>
            <a:r>
              <a:rPr lang="en-US" sz="2800" dirty="0"/>
              <a:t>)</a:t>
            </a:r>
            <a:endParaRPr lang="el-GR" sz="2800" dirty="0"/>
          </a:p>
        </p:txBody>
      </p:sp>
      <p:pic>
        <p:nvPicPr>
          <p:cNvPr id="98306" name="Picture 2"/>
          <p:cNvPicPr>
            <a:picLocks noChangeAspect="1" noChangeArrowheads="1"/>
          </p:cNvPicPr>
          <p:nvPr/>
        </p:nvPicPr>
        <p:blipFill>
          <a:blip r:embed="rId3" cstate="print"/>
          <a:srcRect/>
          <a:stretch>
            <a:fillRect/>
          </a:stretch>
        </p:blipFill>
        <p:spPr bwMode="auto">
          <a:xfrm rot="5400000">
            <a:off x="-388972" y="1621220"/>
            <a:ext cx="5544616" cy="4407648"/>
          </a:xfrm>
          <a:prstGeom prst="rect">
            <a:avLst/>
          </a:prstGeom>
          <a:noFill/>
          <a:ln w="9525">
            <a:noFill/>
            <a:miter lim="800000"/>
            <a:headEnd/>
            <a:tailEnd/>
          </a:ln>
        </p:spPr>
      </p:pic>
      <p:pic>
        <p:nvPicPr>
          <p:cNvPr id="98307" name="Picture 3"/>
          <p:cNvPicPr>
            <a:picLocks noChangeAspect="1" noChangeArrowheads="1"/>
          </p:cNvPicPr>
          <p:nvPr/>
        </p:nvPicPr>
        <p:blipFill>
          <a:blip r:embed="rId4" cstate="print"/>
          <a:srcRect/>
          <a:stretch>
            <a:fillRect/>
          </a:stretch>
        </p:blipFill>
        <p:spPr bwMode="auto">
          <a:xfrm>
            <a:off x="4932039" y="1124744"/>
            <a:ext cx="3960441" cy="2858750"/>
          </a:xfrm>
          <a:prstGeom prst="rect">
            <a:avLst/>
          </a:prstGeom>
          <a:noFill/>
          <a:ln w="9525">
            <a:noFill/>
            <a:miter lim="800000"/>
            <a:headEnd/>
            <a:tailEnd/>
          </a:ln>
        </p:spPr>
      </p:pic>
      <p:pic>
        <p:nvPicPr>
          <p:cNvPr id="98308" name="Picture 4"/>
          <p:cNvPicPr>
            <a:picLocks noChangeAspect="1" noChangeArrowheads="1"/>
          </p:cNvPicPr>
          <p:nvPr/>
        </p:nvPicPr>
        <p:blipFill>
          <a:blip r:embed="rId5" cstate="print"/>
          <a:srcRect/>
          <a:stretch>
            <a:fillRect/>
          </a:stretch>
        </p:blipFill>
        <p:spPr bwMode="auto">
          <a:xfrm>
            <a:off x="4932039" y="3789040"/>
            <a:ext cx="3960441" cy="2767454"/>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2ED355-7714-C143-3027-70AB0CA6914B}"/>
              </a:ext>
            </a:extLst>
          </p:cNvPr>
          <p:cNvSpPr>
            <a:spLocks noGrp="1"/>
          </p:cNvSpPr>
          <p:nvPr>
            <p:ph type="title"/>
          </p:nvPr>
        </p:nvSpPr>
        <p:spPr>
          <a:xfrm>
            <a:off x="-1476672" y="-27384"/>
            <a:ext cx="8229600" cy="1143000"/>
          </a:xfrm>
        </p:spPr>
        <p:txBody>
          <a:bodyPr>
            <a:normAutofit/>
          </a:bodyPr>
          <a:lstStyle/>
          <a:p>
            <a:r>
              <a:rPr lang="el-GR" sz="3500" dirty="0"/>
              <a:t>Βασικές γνώσεις</a:t>
            </a:r>
          </a:p>
        </p:txBody>
      </p:sp>
      <p:sp>
        <p:nvSpPr>
          <p:cNvPr id="3" name="Content Placeholder 2">
            <a:extLst>
              <a:ext uri="{FF2B5EF4-FFF2-40B4-BE49-F238E27FC236}">
                <a16:creationId xmlns:a16="http://schemas.microsoft.com/office/drawing/2014/main" xmlns="" id="{EC4E4AC4-0E14-2C9F-A5CA-4E272DDC0521}"/>
              </a:ext>
            </a:extLst>
          </p:cNvPr>
          <p:cNvSpPr>
            <a:spLocks noGrp="1"/>
          </p:cNvSpPr>
          <p:nvPr>
            <p:ph idx="1"/>
          </p:nvPr>
        </p:nvSpPr>
        <p:spPr>
          <a:xfrm>
            <a:off x="5796136" y="3717032"/>
            <a:ext cx="3168352" cy="3240360"/>
          </a:xfrm>
        </p:spPr>
        <p:txBody>
          <a:bodyPr>
            <a:normAutofit/>
          </a:bodyPr>
          <a:lstStyle/>
          <a:p>
            <a:pPr marL="0" indent="0" algn="just">
              <a:buNone/>
            </a:pPr>
            <a:r>
              <a:rPr lang="el-GR" sz="2600" b="1" u="sng" dirty="0"/>
              <a:t>Κλινική εξέταση</a:t>
            </a:r>
            <a:r>
              <a:rPr lang="el-GR" sz="2600" dirty="0"/>
              <a:t>: Επισκόπηση, ψηλάφηση, επίκρουση, ακρόαση</a:t>
            </a:r>
            <a:r>
              <a:rPr lang="el-GR" sz="2600" b="1" dirty="0"/>
              <a:t> </a:t>
            </a:r>
            <a:r>
              <a:rPr lang="el-GR" sz="2600" dirty="0"/>
              <a:t> των συστημάτων του ασθενούς.</a:t>
            </a:r>
          </a:p>
          <a:p>
            <a:endParaRPr lang="el-GR" sz="2600" dirty="0"/>
          </a:p>
        </p:txBody>
      </p:sp>
      <p:sp>
        <p:nvSpPr>
          <p:cNvPr id="4" name="TextBox 3">
            <a:extLst>
              <a:ext uri="{FF2B5EF4-FFF2-40B4-BE49-F238E27FC236}">
                <a16:creationId xmlns:a16="http://schemas.microsoft.com/office/drawing/2014/main" xmlns="" id="{4B37041C-BD3C-261B-40EF-722C24CCCB3B}"/>
              </a:ext>
            </a:extLst>
          </p:cNvPr>
          <p:cNvSpPr txBox="1"/>
          <p:nvPr/>
        </p:nvSpPr>
        <p:spPr>
          <a:xfrm>
            <a:off x="185936" y="1213009"/>
            <a:ext cx="4602088" cy="2215991"/>
          </a:xfrm>
          <a:prstGeom prst="rect">
            <a:avLst/>
          </a:prstGeom>
          <a:noFill/>
        </p:spPr>
        <p:txBody>
          <a:bodyPr wrap="square" rtlCol="0">
            <a:spAutoFit/>
          </a:bodyPr>
          <a:lstStyle/>
          <a:p>
            <a:pPr algn="just"/>
            <a:r>
              <a:rPr lang="el-GR" sz="2400" b="1" u="sng" dirty="0"/>
              <a:t>Ιστορικό</a:t>
            </a:r>
            <a:r>
              <a:rPr lang="el-GR" sz="2400" dirty="0"/>
              <a:t>: Πληροφορίες που μπορεί να αποκομίσει ο ιατρός από τον ασθενή και τους οικείους του σχετικά με το πρόβλημα του ασθενούς.</a:t>
            </a:r>
          </a:p>
          <a:p>
            <a:endParaRPr lang="el-GR" dirty="0"/>
          </a:p>
        </p:txBody>
      </p:sp>
      <p:pic>
        <p:nvPicPr>
          <p:cNvPr id="5" name="Picture 2" descr="An Approach to Neck Masses | SpringerLink">
            <a:extLst>
              <a:ext uri="{FF2B5EF4-FFF2-40B4-BE49-F238E27FC236}">
                <a16:creationId xmlns:a16="http://schemas.microsoft.com/office/drawing/2014/main" xmlns="" id="{6B9F3F5B-283E-7369-D089-C9FB0D81A796}"/>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3789040"/>
            <a:ext cx="5278537" cy="2280944"/>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Salivary Glands Anatomy | Memorial Sloan Kettering Cancer Center">
            <a:extLst>
              <a:ext uri="{FF2B5EF4-FFF2-40B4-BE49-F238E27FC236}">
                <a16:creationId xmlns:a16="http://schemas.microsoft.com/office/drawing/2014/main" xmlns="" id="{5B8F879F-ABAF-757B-88C1-C077A000B8CC}"/>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2040" y="530637"/>
            <a:ext cx="4026024" cy="2682339"/>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5">
            <p14:nvContentPartPr>
              <p14:cNvPr id="6" name="Γραφή 5">
                <a:extLst>
                  <a:ext uri="{FF2B5EF4-FFF2-40B4-BE49-F238E27FC236}">
                    <a16:creationId xmlns:a16="http://schemas.microsoft.com/office/drawing/2014/main" id="{B9E2B64A-70A0-0554-EFC2-EE0ADDD7B0F3}"/>
                  </a:ext>
                </a:extLst>
              </p14:cNvPr>
              <p14:cNvContentPartPr/>
              <p14:nvPr/>
            </p14:nvContentPartPr>
            <p14:xfrm>
              <a:off x="5403960" y="2444760"/>
              <a:ext cx="641520" cy="51120"/>
            </p14:xfrm>
          </p:contentPart>
        </mc:Choice>
        <mc:Fallback>
          <p:pic>
            <p:nvPicPr>
              <p:cNvPr id="6" name="Γραφή 5">
                <a:extLst>
                  <a:ext uri="{FF2B5EF4-FFF2-40B4-BE49-F238E27FC236}">
                    <a16:creationId xmlns:a16="http://schemas.microsoft.com/office/drawing/2014/main" xmlns="" xmlns:p14="http://schemas.microsoft.com/office/powerpoint/2010/main" id="{B9E2B64A-70A0-0554-EFC2-EE0ADDD7B0F3}"/>
                  </a:ext>
                </a:extLst>
              </p:cNvPr>
              <p:cNvPicPr/>
              <p:nvPr/>
            </p:nvPicPr>
            <p:blipFill>
              <a:blip r:embed="rId6" cstate="print"/>
              <a:stretch>
                <a:fillRect/>
              </a:stretch>
            </p:blipFill>
            <p:spPr>
              <a:xfrm>
                <a:off x="5388120" y="2381400"/>
                <a:ext cx="672840" cy="177840"/>
              </a:xfrm>
              <a:prstGeom prst="rect">
                <a:avLst/>
              </a:prstGeom>
            </p:spPr>
          </p:pic>
        </mc:Fallback>
      </mc:AlternateContent>
    </p:spTree>
    <p:extLst>
      <p:ext uri="{BB962C8B-B14F-4D97-AF65-F5344CB8AC3E}">
        <p14:creationId xmlns:p14="http://schemas.microsoft.com/office/powerpoint/2010/main" xmlns="" val="19091682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11EA6D6-1F7A-82E6-7E40-C41DD09E0D47}"/>
              </a:ext>
            </a:extLst>
          </p:cNvPr>
          <p:cNvSpPr txBox="1"/>
          <p:nvPr/>
        </p:nvSpPr>
        <p:spPr>
          <a:xfrm>
            <a:off x="0" y="0"/>
            <a:ext cx="4860032" cy="1569660"/>
          </a:xfrm>
          <a:prstGeom prst="rect">
            <a:avLst/>
          </a:prstGeom>
          <a:noFill/>
        </p:spPr>
        <p:txBody>
          <a:bodyPr wrap="square" rtlCol="0">
            <a:spAutoFit/>
          </a:bodyPr>
          <a:lstStyle/>
          <a:p>
            <a:pPr algn="ctr"/>
            <a:r>
              <a:rPr lang="el-GR" sz="2400" dirty="0"/>
              <a:t>Ιστολογική εκτίμηση παρασκευάσματος </a:t>
            </a:r>
          </a:p>
          <a:p>
            <a:pPr algn="ctr"/>
            <a:r>
              <a:rPr lang="el-GR" sz="2400" dirty="0" err="1"/>
              <a:t>επιπολής</a:t>
            </a:r>
            <a:r>
              <a:rPr lang="el-GR" sz="2400" dirty="0"/>
              <a:t> </a:t>
            </a:r>
            <a:r>
              <a:rPr lang="el-GR" sz="2400" dirty="0" err="1"/>
              <a:t>παρωτιδεκτομής</a:t>
            </a:r>
            <a:endParaRPr lang="el-GR" sz="2400" dirty="0"/>
          </a:p>
          <a:p>
            <a:pPr algn="ctr"/>
            <a:r>
              <a:rPr lang="el-GR" sz="2400" i="1" dirty="0"/>
              <a:t>επί υγιών (αρνητικών) ορίων </a:t>
            </a:r>
          </a:p>
        </p:txBody>
      </p:sp>
      <p:pic>
        <p:nvPicPr>
          <p:cNvPr id="4" name="Picture 4">
            <a:extLst>
              <a:ext uri="{FF2B5EF4-FFF2-40B4-BE49-F238E27FC236}">
                <a16:creationId xmlns:a16="http://schemas.microsoft.com/office/drawing/2014/main" xmlns="" id="{57AE0456-A79E-13FB-A0DB-62DC6D07693A}"/>
              </a:ext>
            </a:extLst>
          </p:cNvPr>
          <p:cNvPicPr>
            <a:picLocks noChangeAspect="1" noChangeArrowheads="1"/>
          </p:cNvPicPr>
          <p:nvPr/>
        </p:nvPicPr>
        <p:blipFill>
          <a:blip r:embed="rId3" cstate="print"/>
          <a:srcRect/>
          <a:stretch>
            <a:fillRect/>
          </a:stretch>
        </p:blipFill>
        <p:spPr bwMode="auto">
          <a:xfrm>
            <a:off x="4499992" y="260648"/>
            <a:ext cx="4248472" cy="6458134"/>
          </a:xfrm>
          <a:prstGeom prst="rect">
            <a:avLst/>
          </a:prstGeom>
          <a:noFill/>
          <a:ln w="9525">
            <a:noFill/>
            <a:miter lim="800000"/>
            <a:headEnd/>
            <a:tailEnd/>
          </a:ln>
        </p:spPr>
      </p:pic>
      <p:pic>
        <p:nvPicPr>
          <p:cNvPr id="10242" name="Picture 2" descr="a.7.83.1.1">
            <a:extLst>
              <a:ext uri="{FF2B5EF4-FFF2-40B4-BE49-F238E27FC236}">
                <a16:creationId xmlns:a16="http://schemas.microsoft.com/office/drawing/2014/main" xmlns="" id="{070735DD-D3AC-A9C4-B267-16B24B24F84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60" y="3933056"/>
            <a:ext cx="3528392" cy="2649502"/>
          </a:xfrm>
          <a:prstGeom prst="rect">
            <a:avLst/>
          </a:prstGeom>
          <a:noFill/>
          <a:extLst>
            <a:ext uri="{909E8E84-426E-40DD-AFC4-6F175D3DCCD1}">
              <a14:hiddenFill xmlns:a14="http://schemas.microsoft.com/office/drawing/2010/main" xmlns="">
                <a:solidFill>
                  <a:srgbClr val="FFFFFF"/>
                </a:solidFill>
              </a14:hiddenFill>
            </a:ext>
          </a:extLst>
        </p:spPr>
      </p:pic>
      <p:pic>
        <p:nvPicPr>
          <p:cNvPr id="95234" name="Picture 2" descr="An external file that holds a picture, illustration, etc.&#10;Object name is 12105_2017_817_Fig3_HTML.jpg"/>
          <p:cNvPicPr>
            <a:picLocks noChangeAspect="1" noChangeArrowheads="1"/>
          </p:cNvPicPr>
          <p:nvPr/>
        </p:nvPicPr>
        <p:blipFill>
          <a:blip r:embed="rId5" cstate="print"/>
          <a:srcRect/>
          <a:stretch>
            <a:fillRect/>
          </a:stretch>
        </p:blipFill>
        <p:spPr bwMode="auto">
          <a:xfrm>
            <a:off x="899592" y="1772816"/>
            <a:ext cx="2945708" cy="1965325"/>
          </a:xfrm>
          <a:prstGeom prst="rect">
            <a:avLst/>
          </a:prstGeom>
          <a:noFill/>
        </p:spPr>
      </p:pic>
    </p:spTree>
    <p:extLst>
      <p:ext uri="{BB962C8B-B14F-4D97-AF65-F5344CB8AC3E}">
        <p14:creationId xmlns:p14="http://schemas.microsoft.com/office/powerpoint/2010/main" xmlns="" val="78186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normAutofit fontScale="90000"/>
          </a:bodyPr>
          <a:lstStyle/>
          <a:p>
            <a:r>
              <a:rPr lang="el-GR" sz="3600" dirty="0">
                <a:effectLst>
                  <a:outerShdw blurRad="38100" dist="38100" dir="2700000" algn="tl">
                    <a:srgbClr val="000000">
                      <a:alpha val="43137"/>
                    </a:srgbClr>
                  </a:outerShdw>
                </a:effectLst>
              </a:rPr>
              <a:t>Πλειόμορφο αδένωμα </a:t>
            </a:r>
            <a:r>
              <a:rPr lang="el-GR" dirty="0"/>
              <a:t/>
            </a:r>
            <a:br>
              <a:rPr lang="el-GR" dirty="0"/>
            </a:br>
            <a:r>
              <a:rPr lang="el-GR" sz="2000" b="1" dirty="0"/>
              <a:t>Τρι</a:t>
            </a:r>
            <a:r>
              <a:rPr lang="el-GR" sz="2000" dirty="0"/>
              <a:t>φασικό </a:t>
            </a:r>
            <a:r>
              <a:rPr lang="el-GR" sz="2000" dirty="0" err="1"/>
              <a:t>καλόηθες</a:t>
            </a:r>
            <a:r>
              <a:rPr lang="el-GR" sz="2000" dirty="0"/>
              <a:t> νεόπλασμα σιελογόνων αδένων </a:t>
            </a:r>
            <a:br>
              <a:rPr lang="el-GR" sz="2000" dirty="0"/>
            </a:br>
            <a:r>
              <a:rPr lang="el-GR" sz="2000" dirty="0"/>
              <a:t>που αποτελείται από κύτταρα πόρων, </a:t>
            </a:r>
            <a:r>
              <a:rPr lang="el-GR" sz="2000" b="1" dirty="0"/>
              <a:t>επιθηλιακά και </a:t>
            </a:r>
            <a:r>
              <a:rPr lang="el-GR" sz="2000" b="1" dirty="0" err="1"/>
              <a:t>μυοεπιθηλιακά</a:t>
            </a:r>
            <a:r>
              <a:rPr lang="el-GR" sz="2000" dirty="0"/>
              <a:t>, </a:t>
            </a:r>
            <a:br>
              <a:rPr lang="el-GR" sz="2000" dirty="0"/>
            </a:br>
            <a:r>
              <a:rPr lang="el-GR" sz="2000" dirty="0"/>
              <a:t>και συχνότερα </a:t>
            </a:r>
            <a:r>
              <a:rPr lang="el-GR" sz="2000" dirty="0" err="1"/>
              <a:t>χονδρομυξοειδές</a:t>
            </a:r>
            <a:r>
              <a:rPr lang="el-GR" sz="2000" dirty="0"/>
              <a:t> (ενίοτε </a:t>
            </a:r>
            <a:r>
              <a:rPr lang="el-GR" sz="2000" dirty="0" err="1"/>
              <a:t>υαλινοποιημένο</a:t>
            </a:r>
            <a:r>
              <a:rPr lang="el-GR" sz="2000" dirty="0"/>
              <a:t> ή ινώδες) </a:t>
            </a:r>
            <a:r>
              <a:rPr lang="el-GR" sz="2000" b="1" dirty="0"/>
              <a:t>στρώμα</a:t>
            </a:r>
            <a:r>
              <a:rPr lang="el-GR" sz="2000" dirty="0"/>
              <a:t>.</a:t>
            </a:r>
          </a:p>
        </p:txBody>
      </p:sp>
      <p:pic>
        <p:nvPicPr>
          <p:cNvPr id="78849" name="Picture 1"/>
          <p:cNvPicPr>
            <a:picLocks noChangeAspect="1" noChangeArrowheads="1"/>
          </p:cNvPicPr>
          <p:nvPr/>
        </p:nvPicPr>
        <p:blipFill>
          <a:blip r:embed="rId3" cstate="print"/>
          <a:srcRect/>
          <a:stretch>
            <a:fillRect/>
          </a:stretch>
        </p:blipFill>
        <p:spPr bwMode="auto">
          <a:xfrm>
            <a:off x="179512" y="1268760"/>
            <a:ext cx="3923928" cy="2227196"/>
          </a:xfrm>
          <a:prstGeom prst="rect">
            <a:avLst/>
          </a:prstGeom>
          <a:noFill/>
          <a:ln w="9525">
            <a:noFill/>
            <a:miter lim="800000"/>
            <a:headEnd/>
            <a:tailEnd/>
          </a:ln>
        </p:spPr>
      </p:pic>
      <p:pic>
        <p:nvPicPr>
          <p:cNvPr id="78850" name="Picture 2"/>
          <p:cNvPicPr>
            <a:picLocks noChangeAspect="1" noChangeArrowheads="1"/>
          </p:cNvPicPr>
          <p:nvPr/>
        </p:nvPicPr>
        <p:blipFill>
          <a:blip r:embed="rId4" cstate="print"/>
          <a:srcRect/>
          <a:stretch>
            <a:fillRect/>
          </a:stretch>
        </p:blipFill>
        <p:spPr bwMode="auto">
          <a:xfrm>
            <a:off x="251520" y="3645024"/>
            <a:ext cx="3744416" cy="2981479"/>
          </a:xfrm>
          <a:prstGeom prst="rect">
            <a:avLst/>
          </a:prstGeom>
          <a:noFill/>
          <a:ln w="9525">
            <a:noFill/>
            <a:miter lim="800000"/>
            <a:headEnd/>
            <a:tailEnd/>
          </a:ln>
        </p:spPr>
      </p:pic>
      <p:pic>
        <p:nvPicPr>
          <p:cNvPr id="78851" name="Picture 3"/>
          <p:cNvPicPr>
            <a:picLocks noChangeAspect="1" noChangeArrowheads="1"/>
          </p:cNvPicPr>
          <p:nvPr/>
        </p:nvPicPr>
        <p:blipFill>
          <a:blip r:embed="rId5" cstate="print"/>
          <a:srcRect/>
          <a:stretch>
            <a:fillRect/>
          </a:stretch>
        </p:blipFill>
        <p:spPr bwMode="auto">
          <a:xfrm>
            <a:off x="4355976" y="1268760"/>
            <a:ext cx="4348087" cy="3300781"/>
          </a:xfrm>
          <a:prstGeom prst="rect">
            <a:avLst/>
          </a:prstGeom>
          <a:noFill/>
          <a:ln w="9525">
            <a:noFill/>
            <a:miter lim="800000"/>
            <a:headEnd/>
            <a:tailEnd/>
          </a:ln>
        </p:spPr>
      </p:pic>
      <p:pic>
        <p:nvPicPr>
          <p:cNvPr id="78852" name="Picture 4"/>
          <p:cNvPicPr>
            <a:picLocks noChangeAspect="1" noChangeArrowheads="1"/>
          </p:cNvPicPr>
          <p:nvPr/>
        </p:nvPicPr>
        <p:blipFill>
          <a:blip r:embed="rId6" cstate="print"/>
          <a:srcRect/>
          <a:stretch>
            <a:fillRect/>
          </a:stretch>
        </p:blipFill>
        <p:spPr bwMode="auto">
          <a:xfrm>
            <a:off x="5076056" y="4725144"/>
            <a:ext cx="3024336" cy="194959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cstate="print"/>
          <a:srcRect/>
          <a:stretch>
            <a:fillRect/>
          </a:stretch>
        </p:blipFill>
        <p:spPr bwMode="auto">
          <a:xfrm>
            <a:off x="683568" y="1052736"/>
            <a:ext cx="7839075" cy="5562600"/>
          </a:xfrm>
          <a:prstGeom prst="rect">
            <a:avLst/>
          </a:prstGeom>
          <a:noFill/>
          <a:ln w="9525">
            <a:noFill/>
            <a:miter lim="800000"/>
            <a:headEnd/>
            <a:tailEnd/>
          </a:ln>
        </p:spPr>
      </p:pic>
      <p:sp>
        <p:nvSpPr>
          <p:cNvPr id="3" name="1 - Τίτλος"/>
          <p:cNvSpPr txBox="1">
            <a:spLocks/>
          </p:cNvSpPr>
          <p:nvPr/>
        </p:nvSpPr>
        <p:spPr>
          <a:xfrm>
            <a:off x="0" y="0"/>
            <a:ext cx="9144000" cy="14351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000" b="0" i="0" u="none" strike="noStrike" kern="1200" cap="none" spc="0" normalizeH="0" baseline="0" noProof="0" dirty="0">
                <a:ln>
                  <a:noFill/>
                </a:ln>
                <a:solidFill>
                  <a:schemeClr val="tx1"/>
                </a:solidFill>
                <a:effectLst/>
                <a:uLnTx/>
                <a:uFillTx/>
                <a:latin typeface="+mj-lt"/>
                <a:ea typeface="+mj-ea"/>
                <a:cs typeface="+mj-cs"/>
              </a:rPr>
              <a:t>Ο </a:t>
            </a:r>
            <a:r>
              <a:rPr kumimoji="0" lang="el-GR" sz="2000" b="1" i="0" u="none" strike="noStrike" kern="1200" cap="none" spc="0" normalizeH="0" baseline="0" noProof="0" dirty="0">
                <a:ln>
                  <a:noFill/>
                </a:ln>
                <a:solidFill>
                  <a:schemeClr val="tx1"/>
                </a:solidFill>
                <a:effectLst/>
                <a:uLnTx/>
                <a:uFillTx/>
                <a:latin typeface="+mj-lt"/>
                <a:ea typeface="+mj-ea"/>
                <a:cs typeface="+mj-cs"/>
              </a:rPr>
              <a:t>τρι</a:t>
            </a:r>
            <a:r>
              <a:rPr kumimoji="0" lang="el-GR" sz="2000" b="0" i="0" u="none" strike="noStrike" kern="1200" cap="none" spc="0" normalizeH="0" baseline="0" noProof="0" dirty="0">
                <a:ln>
                  <a:noFill/>
                </a:ln>
                <a:solidFill>
                  <a:schemeClr val="tx1"/>
                </a:solidFill>
                <a:effectLst/>
                <a:uLnTx/>
                <a:uFillTx/>
                <a:latin typeface="+mj-lt"/>
                <a:ea typeface="+mj-ea"/>
                <a:cs typeface="+mj-cs"/>
              </a:rPr>
              <a:t>φασικός πληθυσμός του πλειόμορφου αδενώματος</a:t>
            </a:r>
            <a:r>
              <a:rPr kumimoji="0" lang="en-US" sz="2000" b="0" i="0" u="none" strike="noStrike" kern="1200" cap="none" spc="0" normalizeH="0" baseline="0" noProof="0" dirty="0">
                <a:ln>
                  <a:noFill/>
                </a:ln>
                <a:solidFill>
                  <a:schemeClr val="tx1"/>
                </a:solidFill>
                <a:effectLst/>
                <a:uLnTx/>
                <a:uFillTx/>
                <a:latin typeface="+mj-lt"/>
                <a:ea typeface="+mj-ea"/>
                <a:cs typeface="+mj-cs"/>
              </a:rPr>
              <a:t>:</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i="1" u="sng" dirty="0">
                <a:latin typeface="+mj-lt"/>
                <a:ea typeface="+mj-ea"/>
                <a:cs typeface="+mj-cs"/>
              </a:rPr>
              <a:t>χαρακτηριστικό</a:t>
            </a:r>
            <a:r>
              <a:rPr lang="el-GR" sz="2000" dirty="0">
                <a:latin typeface="+mj-lt"/>
                <a:ea typeface="+mj-ea"/>
                <a:cs typeface="+mj-cs"/>
              </a:rPr>
              <a:t> εύρημα για τη </a:t>
            </a:r>
            <a:r>
              <a:rPr lang="el-GR" sz="2000" dirty="0" err="1">
                <a:effectLst>
                  <a:outerShdw blurRad="38100" dist="38100" dir="2700000" algn="tl">
                    <a:srgbClr val="000000">
                      <a:alpha val="43137"/>
                    </a:srgbClr>
                  </a:outerShdw>
                </a:effectLst>
                <a:latin typeface="+mj-lt"/>
                <a:ea typeface="+mj-ea"/>
                <a:cs typeface="+mj-cs"/>
              </a:rPr>
              <a:t>διαφορο</a:t>
            </a:r>
            <a:r>
              <a:rPr lang="el-GR" sz="2000" dirty="0" err="1">
                <a:latin typeface="+mj-lt"/>
                <a:ea typeface="+mj-ea"/>
                <a:cs typeface="+mj-cs"/>
              </a:rPr>
              <a:t>διάγνωσή</a:t>
            </a:r>
            <a:r>
              <a:rPr lang="el-GR" sz="2000" dirty="0">
                <a:latin typeface="+mj-lt"/>
                <a:ea typeface="+mj-ea"/>
                <a:cs typeface="+mj-cs"/>
              </a:rPr>
              <a:t> του,</a:t>
            </a: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000" dirty="0">
                <a:latin typeface="+mj-lt"/>
                <a:ea typeface="+mj-ea"/>
                <a:cs typeface="+mj-cs"/>
              </a:rPr>
              <a:t>κυρίως από κακοήθη </a:t>
            </a:r>
            <a:r>
              <a:rPr lang="el-GR" sz="2000" dirty="0" err="1">
                <a:latin typeface="+mj-lt"/>
                <a:ea typeface="+mj-ea"/>
                <a:cs typeface="+mj-cs"/>
              </a:rPr>
              <a:t>σιελαδενικά</a:t>
            </a:r>
            <a:r>
              <a:rPr lang="el-GR" sz="2000" dirty="0">
                <a:latin typeface="+mj-lt"/>
                <a:ea typeface="+mj-ea"/>
                <a:cs typeface="+mj-cs"/>
              </a:rPr>
              <a:t> νεοπλάσματα.</a:t>
            </a:r>
            <a:endParaRPr kumimoji="0" lang="el-GR" sz="20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1423EF7-EBB7-D124-3ECD-58D2C7A8EE3E}"/>
              </a:ext>
            </a:extLst>
          </p:cNvPr>
          <p:cNvSpPr txBox="1"/>
          <p:nvPr/>
        </p:nvSpPr>
        <p:spPr>
          <a:xfrm>
            <a:off x="863080" y="908720"/>
            <a:ext cx="8280920" cy="5262979"/>
          </a:xfrm>
          <a:prstGeom prst="rect">
            <a:avLst/>
          </a:prstGeom>
          <a:noFill/>
        </p:spPr>
        <p:txBody>
          <a:bodyPr wrap="square" rtlCol="0">
            <a:spAutoFit/>
          </a:bodyPr>
          <a:lstStyle/>
          <a:p>
            <a:pPr marL="457200" indent="-457200">
              <a:buAutoNum type="arabicPeriod"/>
            </a:pPr>
            <a:r>
              <a:rPr lang="el-GR" sz="2400" dirty="0"/>
              <a:t>Ποια είναι η διάγνωσή σας;</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Ποια ανατομική δομή πρέπει να προσέξει ο χειρουργός που θα αφαιρέσει τη μάζα;</a:t>
            </a:r>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Πού αλλού μπορεί να εμφανιστεί η νόσος;</a:t>
            </a:r>
            <a:endParaRPr lang="en-US" sz="2400" dirty="0"/>
          </a:p>
          <a:p>
            <a:pPr marL="457200" indent="-457200">
              <a:buAutoNum type="arabicPeriod"/>
            </a:pPr>
            <a:endParaRPr lang="el-GR" sz="2400" dirty="0"/>
          </a:p>
          <a:p>
            <a:pPr marL="457200" indent="-457200">
              <a:buAutoNum type="arabicPeriod"/>
            </a:pPr>
            <a:endParaRPr lang="el-GR" sz="2400" dirty="0"/>
          </a:p>
          <a:p>
            <a:pPr marL="457200" indent="-457200">
              <a:buAutoNum type="arabicPeriod"/>
            </a:pPr>
            <a:r>
              <a:rPr lang="el-GR" sz="2400" dirty="0"/>
              <a:t>Ποιοι οι παράγοντες κινδύνου κακοήθους εξαλλαγής</a:t>
            </a:r>
            <a:r>
              <a:rPr lang="en-US" sz="2400" dirty="0"/>
              <a:t>;</a:t>
            </a:r>
            <a:endParaRPr lang="el-GR" sz="2400" dirty="0"/>
          </a:p>
          <a:p>
            <a:pPr marL="457200" indent="-457200">
              <a:buAutoNum type="arabicPeriod"/>
            </a:pPr>
            <a:endParaRPr lang="el-GR" sz="2400" dirty="0"/>
          </a:p>
          <a:p>
            <a:endParaRPr lang="el-GR" sz="2400" dirty="0"/>
          </a:p>
          <a:p>
            <a:pPr marL="457200" indent="-457200">
              <a:buAutoNum type="arabicPeriod"/>
            </a:pPr>
            <a:endParaRPr lang="el-GR" sz="2400" dirty="0"/>
          </a:p>
        </p:txBody>
      </p:sp>
    </p:spTree>
    <p:extLst>
      <p:ext uri="{BB962C8B-B14F-4D97-AF65-F5344CB8AC3E}">
        <p14:creationId xmlns:p14="http://schemas.microsoft.com/office/powerpoint/2010/main" xmlns="" val="1171409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4"/>
          <p:cNvSpPr>
            <a:spLocks noGrp="1"/>
          </p:cNvSpPr>
          <p:nvPr>
            <p:ph type="title"/>
          </p:nvPr>
        </p:nvSpPr>
        <p:spPr>
          <a:xfrm>
            <a:off x="457200" y="0"/>
            <a:ext cx="8229600" cy="1196975"/>
          </a:xfrm>
        </p:spPr>
        <p:txBody>
          <a:bodyPr>
            <a:normAutofit fontScale="90000"/>
          </a:bodyPr>
          <a:lstStyle/>
          <a:p>
            <a:r>
              <a:rPr lang="el-GR" sz="4000" dirty="0"/>
              <a:t>Ελάχιστα διηθητικό καρκίνωμα </a:t>
            </a:r>
            <a:br>
              <a:rPr lang="el-GR" sz="4000" dirty="0"/>
            </a:br>
            <a:r>
              <a:rPr lang="el-GR" sz="4000" dirty="0"/>
              <a:t>σε έδαφος πλειόμορφου αδενώματος</a:t>
            </a:r>
          </a:p>
        </p:txBody>
      </p:sp>
      <p:sp>
        <p:nvSpPr>
          <p:cNvPr id="151554" name="Rectangle 5"/>
          <p:cNvSpPr>
            <a:spLocks noGrp="1"/>
          </p:cNvSpPr>
          <p:nvPr>
            <p:ph type="body" sz="half" idx="1"/>
          </p:nvPr>
        </p:nvSpPr>
        <p:spPr>
          <a:xfrm>
            <a:off x="0" y="1214422"/>
            <a:ext cx="4643438" cy="5643578"/>
          </a:xfrm>
        </p:spPr>
        <p:txBody>
          <a:bodyPr>
            <a:normAutofit lnSpcReduction="10000"/>
          </a:bodyPr>
          <a:lstStyle/>
          <a:p>
            <a:pPr>
              <a:lnSpc>
                <a:spcPct val="90000"/>
              </a:lnSpc>
            </a:pPr>
            <a:r>
              <a:rPr lang="el-GR" sz="2000" dirty="0"/>
              <a:t>Στα σπάνια καρκινώματα σε έδαφος πλειόμορφων αδενωμάτων πρέπει να αναφέρονται</a:t>
            </a:r>
            <a:r>
              <a:rPr lang="en-US" sz="2000" dirty="0"/>
              <a:t>:</a:t>
            </a:r>
          </a:p>
          <a:p>
            <a:pPr>
              <a:lnSpc>
                <a:spcPct val="90000"/>
              </a:lnSpc>
              <a:buFontTx/>
              <a:buChar char="-"/>
            </a:pPr>
            <a:r>
              <a:rPr lang="el-GR" sz="2000" dirty="0"/>
              <a:t>ο </a:t>
            </a:r>
            <a:r>
              <a:rPr lang="el-GR" sz="2000" b="1" dirty="0"/>
              <a:t>ιστολογικός τύπος</a:t>
            </a:r>
            <a:r>
              <a:rPr lang="el-GR" sz="2000" dirty="0"/>
              <a:t> (επιθηλιακός-</a:t>
            </a:r>
            <a:r>
              <a:rPr lang="el-GR" sz="2000" dirty="0" err="1"/>
              <a:t>μυοεπιθηλιακό</a:t>
            </a:r>
            <a:r>
              <a:rPr lang="el-GR" sz="2000" dirty="0"/>
              <a:t>ς) &amp; ο </a:t>
            </a:r>
            <a:r>
              <a:rPr lang="el-GR" sz="2000" b="1" dirty="0"/>
              <a:t>βαθμός κακοήθειας</a:t>
            </a:r>
            <a:r>
              <a:rPr lang="el-GR" sz="2000" dirty="0"/>
              <a:t> του καρκινώματος</a:t>
            </a:r>
          </a:p>
          <a:p>
            <a:pPr>
              <a:lnSpc>
                <a:spcPct val="90000"/>
              </a:lnSpc>
              <a:buFontTx/>
              <a:buChar char="-"/>
            </a:pPr>
            <a:r>
              <a:rPr lang="el-GR" sz="2000" dirty="0"/>
              <a:t>το </a:t>
            </a:r>
            <a:r>
              <a:rPr lang="el-GR" sz="2000" b="1" dirty="0"/>
              <a:t>ποσοστό</a:t>
            </a:r>
            <a:r>
              <a:rPr lang="el-GR" sz="2000" dirty="0"/>
              <a:t> που καταλαμβάνει το καρκίνωμα </a:t>
            </a:r>
          </a:p>
          <a:p>
            <a:pPr>
              <a:lnSpc>
                <a:spcPct val="90000"/>
              </a:lnSpc>
              <a:buFontTx/>
              <a:buChar char="-"/>
            </a:pPr>
            <a:r>
              <a:rPr lang="el-GR" sz="2000" dirty="0"/>
              <a:t>το </a:t>
            </a:r>
            <a:r>
              <a:rPr lang="el-GR" sz="2000" b="1" dirty="0"/>
              <a:t>εύρος διήθησης</a:t>
            </a:r>
            <a:r>
              <a:rPr lang="el-GR" sz="2000" dirty="0"/>
              <a:t> του καρκινωματώδους συστατικού</a:t>
            </a:r>
          </a:p>
          <a:p>
            <a:pPr>
              <a:lnSpc>
                <a:spcPct val="90000"/>
              </a:lnSpc>
              <a:buFontTx/>
              <a:buNone/>
            </a:pPr>
            <a:r>
              <a:rPr lang="el-GR" sz="2000" dirty="0"/>
              <a:t>     [</a:t>
            </a:r>
            <a:r>
              <a:rPr lang="el-GR" sz="2000" dirty="0" err="1"/>
              <a:t>ενδοκαψικό</a:t>
            </a:r>
            <a:r>
              <a:rPr lang="el-GR" sz="2000" dirty="0"/>
              <a:t>, ελάχιστα διηθητικό ( &lt; 1,5 χιλ.), διηθητικό (&gt;1,5 χιλ.)].</a:t>
            </a:r>
          </a:p>
          <a:p>
            <a:pPr>
              <a:lnSpc>
                <a:spcPct val="90000"/>
              </a:lnSpc>
              <a:buFontTx/>
              <a:buNone/>
            </a:pPr>
            <a:endParaRPr lang="en-US" sz="2000" dirty="0"/>
          </a:p>
          <a:p>
            <a:pPr>
              <a:lnSpc>
                <a:spcPct val="90000"/>
              </a:lnSpc>
              <a:buFontTx/>
              <a:buNone/>
            </a:pPr>
            <a:r>
              <a:rPr lang="el-GR" sz="2000" dirty="0"/>
              <a:t>      Αξίζει  να διερευνηθεί  ο </a:t>
            </a:r>
            <a:r>
              <a:rPr lang="el-GR" sz="2000" dirty="0" err="1"/>
              <a:t>παθογενετικός</a:t>
            </a:r>
            <a:r>
              <a:rPr lang="el-GR" sz="2000" dirty="0"/>
              <a:t> </a:t>
            </a:r>
            <a:r>
              <a:rPr lang="el-GR" sz="2000" dirty="0" err="1"/>
              <a:t>αυτοκρινής</a:t>
            </a:r>
            <a:r>
              <a:rPr lang="el-GR" sz="2000" dirty="0"/>
              <a:t> ή </a:t>
            </a:r>
            <a:r>
              <a:rPr lang="el-GR" sz="2000" dirty="0" err="1"/>
              <a:t>παρακρινής</a:t>
            </a:r>
            <a:r>
              <a:rPr lang="el-GR" sz="2000" dirty="0"/>
              <a:t> ρόλος του άξονα  </a:t>
            </a:r>
            <a:r>
              <a:rPr lang="en-US" sz="2000" dirty="0"/>
              <a:t>VEGF-C/VEGF-D/flt-4</a:t>
            </a:r>
            <a:r>
              <a:rPr lang="el-GR" sz="2000" dirty="0"/>
              <a:t> στα πλειόμορφα αδενώματα, εν γένει.</a:t>
            </a:r>
          </a:p>
          <a:p>
            <a:pPr>
              <a:lnSpc>
                <a:spcPct val="90000"/>
              </a:lnSpc>
              <a:buFontTx/>
              <a:buNone/>
            </a:pPr>
            <a:r>
              <a:rPr lang="el-GR" sz="2000" dirty="0"/>
              <a:t>      (</a:t>
            </a:r>
            <a:r>
              <a:rPr lang="en-US" sz="2000" dirty="0" err="1"/>
              <a:t>Tampouris</a:t>
            </a:r>
            <a:r>
              <a:rPr lang="en-US" sz="2000" dirty="0"/>
              <a:t>  A et al. </a:t>
            </a:r>
            <a:r>
              <a:rPr lang="en-US" sz="2000" dirty="0" err="1"/>
              <a:t>Pathol</a:t>
            </a:r>
            <a:r>
              <a:rPr lang="en-US" sz="2000" dirty="0"/>
              <a:t>. Res. </a:t>
            </a:r>
            <a:r>
              <a:rPr lang="en-US" sz="2000" dirty="0" err="1"/>
              <a:t>Pract</a:t>
            </a:r>
            <a:r>
              <a:rPr lang="en-US" sz="2000" dirty="0"/>
              <a:t>. 2012.</a:t>
            </a:r>
            <a:r>
              <a:rPr lang="el-GR" sz="2000" dirty="0"/>
              <a:t>)</a:t>
            </a:r>
          </a:p>
        </p:txBody>
      </p:sp>
      <p:pic>
        <p:nvPicPr>
          <p:cNvPr id="151555" name="Picture 7" descr="seethala_Fig1_HTML"/>
          <p:cNvPicPr>
            <a:picLocks noGrp="1" noChangeAspect="1" noChangeArrowheads="1"/>
          </p:cNvPicPr>
          <p:nvPr>
            <p:ph sz="half" idx="2"/>
          </p:nvPr>
        </p:nvPicPr>
        <p:blipFill>
          <a:blip r:embed="rId2" cstate="print"/>
          <a:srcRect/>
          <a:stretch>
            <a:fillRect/>
          </a:stretch>
        </p:blipFill>
        <p:spPr>
          <a:xfrm>
            <a:off x="4644008" y="1124744"/>
            <a:ext cx="4182583" cy="5544616"/>
          </a:xfr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1554">
                                            <p:txEl>
                                              <p:pRg st="6" end="6"/>
                                            </p:txEl>
                                          </p:spTgt>
                                        </p:tgtEl>
                                        <p:attrNameLst>
                                          <p:attrName>style.visibility</p:attrName>
                                        </p:attrNameLst>
                                      </p:cBhvr>
                                      <p:to>
                                        <p:strVal val="visible"/>
                                      </p:to>
                                    </p:set>
                                    <p:animEffect transition="in" filter="blinds(horizontal)">
                                      <p:cBhvr>
                                        <p:cTn id="7" dur="500"/>
                                        <p:tgtEl>
                                          <p:spTgt spid="151554">
                                            <p:txEl>
                                              <p:pRg st="6" end="6"/>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51554">
                                            <p:txEl>
                                              <p:pRg st="7" end="7"/>
                                            </p:txEl>
                                          </p:spTgt>
                                        </p:tgtEl>
                                        <p:attrNameLst>
                                          <p:attrName>style.visibility</p:attrName>
                                        </p:attrNameLst>
                                      </p:cBhvr>
                                      <p:to>
                                        <p:strVal val="visible"/>
                                      </p:to>
                                    </p:set>
                                    <p:animEffect transition="in" filter="blinds(horizontal)">
                                      <p:cBhvr>
                                        <p:cTn id="10" dur="500"/>
                                        <p:tgtEl>
                                          <p:spTgt spid="15155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Salivary Gland Disorders | AAFP">
            <a:extLst>
              <a:ext uri="{FF2B5EF4-FFF2-40B4-BE49-F238E27FC236}">
                <a16:creationId xmlns:a16="http://schemas.microsoft.com/office/drawing/2014/main" xmlns="" id="{64F74B81-8565-E84D-4E61-F23E814F6E0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99592" y="548680"/>
            <a:ext cx="7372871" cy="6085365"/>
          </a:xfrm>
          <a:prstGeom prst="rect">
            <a:avLst/>
          </a:prstGeom>
          <a:noFill/>
          <a:extLst>
            <a:ext uri="{909E8E84-426E-40DD-AFC4-6F175D3DCCD1}">
              <a14:hiddenFill xmlns:a14="http://schemas.microsoft.com/office/drawing/2010/main" xmlns="">
                <a:solidFill>
                  <a:srgbClr val="FFFFFF"/>
                </a:solidFill>
              </a14:hiddenFill>
            </a:ext>
          </a:extLst>
        </p:spPr>
      </p:pic>
      <mc:AlternateContent xmlns:mc="http://schemas.openxmlformats.org/markup-compatibility/2006">
        <mc:Choice xmlns:p14="http://schemas.microsoft.com/office/powerpoint/2010/main" xmlns="" Requires="p14">
          <p:contentPart p14:bwMode="auto" r:id="rId3">
            <p14:nvContentPartPr>
              <p14:cNvPr id="2" name="Γραφή 1">
                <a:extLst>
                  <a:ext uri="{FF2B5EF4-FFF2-40B4-BE49-F238E27FC236}">
                    <a16:creationId xmlns:a16="http://schemas.microsoft.com/office/drawing/2014/main" id="{3C09F841-BAE1-C1EE-24B2-F8EB2DB2F69F}"/>
                  </a:ext>
                </a:extLst>
              </p14:cNvPr>
              <p14:cNvContentPartPr/>
              <p14:nvPr/>
            </p14:nvContentPartPr>
            <p14:xfrm>
              <a:off x="-342720" y="2203560"/>
              <a:ext cx="2571840" cy="2254320"/>
            </p14:xfrm>
          </p:contentPart>
        </mc:Choice>
        <mc:Fallback>
          <p:pic>
            <p:nvPicPr>
              <p:cNvPr id="2" name="Γραφή 1">
                <a:extLst>
                  <a:ext uri="{FF2B5EF4-FFF2-40B4-BE49-F238E27FC236}">
                    <a16:creationId xmlns:a16="http://schemas.microsoft.com/office/drawing/2014/main" xmlns="" xmlns:p14="http://schemas.microsoft.com/office/powerpoint/2010/main" id="{3C09F841-BAE1-C1EE-24B2-F8EB2DB2F69F}"/>
                  </a:ext>
                </a:extLst>
              </p:cNvPr>
              <p:cNvPicPr/>
              <p:nvPr/>
            </p:nvPicPr>
            <p:blipFill>
              <a:blip r:embed="rId4" cstate="print"/>
              <a:stretch>
                <a:fillRect/>
              </a:stretch>
            </p:blipFill>
            <p:spPr>
              <a:xfrm>
                <a:off x="-352080" y="2194200"/>
                <a:ext cx="2590560" cy="2273040"/>
              </a:xfrm>
              <a:prstGeom prst="rect">
                <a:avLst/>
              </a:prstGeom>
            </p:spPr>
          </p:pic>
        </mc:Fallback>
      </mc:AlternateContent>
    </p:spTree>
    <p:extLst>
      <p:ext uri="{BB962C8B-B14F-4D97-AF65-F5344CB8AC3E}">
        <p14:creationId xmlns:p14="http://schemas.microsoft.com/office/powerpoint/2010/main" xmlns="" val="2569329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284BCAC-5372-BF32-1AB2-B6BF015AB1BC}"/>
              </a:ext>
            </a:extLst>
          </p:cNvPr>
          <p:cNvSpPr txBox="1"/>
          <p:nvPr/>
        </p:nvSpPr>
        <p:spPr>
          <a:xfrm>
            <a:off x="395536" y="1340768"/>
            <a:ext cx="8424936" cy="56938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sng" strike="noStrike" kern="1200" cap="none" spc="0" normalizeH="0" baseline="0" noProof="0" dirty="0">
                <a:ln>
                  <a:noFill/>
                </a:ln>
                <a:solidFill>
                  <a:prstClr val="black"/>
                </a:solidFill>
                <a:effectLst/>
                <a:uLnTx/>
                <a:uFillTx/>
                <a:ea typeface="+mn-ea"/>
                <a:cs typeface="Arial" panose="020B0604020202020204" pitchFamily="34" charset="0"/>
              </a:rPr>
              <a:t>Ιστορικό: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i="0" strike="noStrike" kern="1200" cap="none" spc="0" normalizeH="0" baseline="0" noProof="0" dirty="0">
                <a:ln>
                  <a:noFill/>
                </a:ln>
                <a:solidFill>
                  <a:prstClr val="black"/>
                </a:solidFill>
                <a:effectLst/>
                <a:uLnTx/>
                <a:uFillTx/>
                <a:ea typeface="+mn-ea"/>
                <a:cs typeface="Arial" panose="020B0604020202020204" pitchFamily="34" charset="0"/>
              </a:rPr>
              <a:t>Άνδρας 53 ετών, </a:t>
            </a:r>
            <a:r>
              <a:rPr kumimoji="0" lang="el-GR" sz="28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rPr>
              <a:t>καπνιστής/αλκοολικός</a:t>
            </a:r>
            <a:r>
              <a:rPr kumimoji="0" lang="el-GR" sz="2800" i="0" strike="noStrike" kern="1200" cap="none" spc="0" normalizeH="0" baseline="0" noProof="0" dirty="0">
                <a:ln>
                  <a:noFill/>
                </a:ln>
                <a:solidFill>
                  <a:prstClr val="black"/>
                </a:solidFill>
                <a:effectLst/>
                <a:uLnTx/>
                <a:uFillTx/>
                <a:ea typeface="+mn-ea"/>
                <a:cs typeface="Arial" panose="020B0604020202020204" pitchFamily="34" charset="0"/>
              </a:rPr>
              <a:t>, προσέρχεται </a:t>
            </a:r>
            <a:r>
              <a:rPr lang="el-GR" sz="2800" dirty="0">
                <a:solidFill>
                  <a:prstClr val="black"/>
                </a:solidFill>
                <a:cs typeface="Arial" panose="020B0604020202020204" pitchFamily="34" charset="0"/>
              </a:rPr>
              <a:t>λόγω </a:t>
            </a:r>
            <a:r>
              <a:rPr lang="el-GR" sz="2800" dirty="0">
                <a:solidFill>
                  <a:prstClr val="black"/>
                </a:solidFill>
                <a:effectLst>
                  <a:outerShdw blurRad="38100" dist="38100" dir="2700000" algn="tl">
                    <a:srgbClr val="000000">
                      <a:alpha val="43137"/>
                    </a:srgbClr>
                  </a:outerShdw>
                </a:effectLst>
                <a:cs typeface="Arial" panose="020B0604020202020204" pitchFamily="34" charset="0"/>
              </a:rPr>
              <a:t>ανώδυνης</a:t>
            </a:r>
            <a:r>
              <a:rPr lang="el-GR" sz="2800" dirty="0">
                <a:solidFill>
                  <a:prstClr val="black"/>
                </a:solidFill>
                <a:cs typeface="Arial" panose="020B0604020202020204" pitchFamily="34" charset="0"/>
              </a:rPr>
              <a:t> άνω </a:t>
            </a:r>
            <a:r>
              <a:rPr lang="el-GR" sz="2800" b="1" dirty="0">
                <a:solidFill>
                  <a:prstClr val="black"/>
                </a:solidFill>
                <a:cs typeface="Arial" panose="020B0604020202020204" pitchFamily="34" charset="0"/>
              </a:rPr>
              <a:t>τραχηλικής μάζας</a:t>
            </a:r>
            <a:r>
              <a:rPr lang="el-GR" sz="2800" dirty="0">
                <a:solidFill>
                  <a:prstClr val="black"/>
                </a:solidFill>
                <a:cs typeface="Arial" panose="020B0604020202020204" pitchFamily="34" charset="0"/>
              </a:rPr>
              <a:t>, </a:t>
            </a:r>
            <a:r>
              <a:rPr lang="el-GR" sz="2800" b="1" dirty="0">
                <a:solidFill>
                  <a:prstClr val="black"/>
                </a:solidFill>
                <a:cs typeface="Arial" panose="020B0604020202020204" pitchFamily="34" charset="0"/>
              </a:rPr>
              <a:t>προοδευτικά διογκούμενης</a:t>
            </a:r>
            <a:r>
              <a:rPr lang="el-GR" sz="2800" dirty="0">
                <a:solidFill>
                  <a:prstClr val="black"/>
                </a:solidFill>
                <a:cs typeface="Arial" panose="020B0604020202020204" pitchFamily="34" charset="0"/>
              </a:rPr>
              <a:t>. Αναφέρει πρόσφατο επεισόδιο </a:t>
            </a:r>
            <a:r>
              <a:rPr lang="el-GR" sz="2800" i="1" dirty="0">
                <a:solidFill>
                  <a:prstClr val="black"/>
                </a:solidFill>
                <a:effectLst>
                  <a:outerShdw blurRad="38100" dist="38100" dir="2700000" algn="tl">
                    <a:srgbClr val="000000">
                      <a:alpha val="43137"/>
                    </a:srgbClr>
                  </a:outerShdw>
                </a:effectLst>
                <a:cs typeface="Arial" panose="020B0604020202020204" pitchFamily="34" charset="0"/>
              </a:rPr>
              <a:t>μέσης ωτίτιδας</a:t>
            </a:r>
            <a:r>
              <a:rPr lang="el-GR" sz="2800" dirty="0">
                <a:solidFill>
                  <a:prstClr val="black"/>
                </a:solidFill>
                <a:effectLst>
                  <a:outerShdw blurRad="38100" dist="38100" dir="2700000" algn="tl">
                    <a:srgbClr val="000000">
                      <a:alpha val="43137"/>
                    </a:srgbClr>
                  </a:outerShdw>
                </a:effectLst>
                <a:cs typeface="Arial" panose="020B0604020202020204" pitchFamily="34" charset="0"/>
              </a:rPr>
              <a:t> και ρινική συμφόρηση.</a:t>
            </a:r>
            <a:endParaRPr kumimoji="0" lang="el-GR" sz="2800" i="0" strike="noStrike" kern="1200" cap="none" spc="0" normalizeH="0" baseline="0" noProof="0" dirty="0">
              <a:ln>
                <a:noFill/>
              </a:ln>
              <a:solidFill>
                <a:prstClr val="black"/>
              </a:solidFill>
              <a:effectLst>
                <a:outerShdw blurRad="38100" dist="38100" dir="2700000" algn="tl">
                  <a:srgbClr val="000000">
                    <a:alpha val="43137"/>
                  </a:srgbClr>
                </a:outerShdw>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sng" strike="noStrike" kern="1200" cap="none" spc="0" normalizeH="0" baseline="0" noProof="0" dirty="0">
                <a:ln>
                  <a:noFill/>
                </a:ln>
                <a:solidFill>
                  <a:prstClr val="black"/>
                </a:solidFill>
                <a:effectLst/>
                <a:uLnTx/>
                <a:uFillTx/>
                <a:ea typeface="+mn-ea"/>
                <a:cs typeface="Arial" panose="020B0604020202020204" pitchFamily="34" charset="0"/>
              </a:rPr>
              <a:t>Κλινική εξέταση:</a:t>
            </a:r>
          </a:p>
          <a:p>
            <a:pPr marL="0" marR="0" lvl="0" indent="0" algn="l" defTabSz="914400" rtl="0" eaLnBrk="1" fontAlgn="auto" latinLnBrk="0" hangingPunct="1">
              <a:lnSpc>
                <a:spcPct val="100000"/>
              </a:lnSpc>
              <a:spcBef>
                <a:spcPts val="0"/>
              </a:spcBef>
              <a:spcAft>
                <a:spcPts val="0"/>
              </a:spcAft>
              <a:buClrTx/>
              <a:buSzTx/>
              <a:buFontTx/>
              <a:buNone/>
              <a:tabLst/>
              <a:defRPr/>
            </a:pPr>
            <a:r>
              <a:rPr lang="el-GR" sz="2800" dirty="0">
                <a:solidFill>
                  <a:prstClr val="black"/>
                </a:solidFill>
                <a:cs typeface="Arial" panose="020B0604020202020204" pitchFamily="34" charset="0"/>
              </a:rPr>
              <a:t>Διογκωμένη, ανώδυνη, </a:t>
            </a:r>
            <a:r>
              <a:rPr lang="el-GR" sz="2800" b="1" dirty="0">
                <a:solidFill>
                  <a:prstClr val="black"/>
                </a:solidFill>
                <a:cs typeface="Arial" panose="020B0604020202020204" pitchFamily="34" charset="0"/>
              </a:rPr>
              <a:t>σκληρή</a:t>
            </a:r>
            <a:r>
              <a:rPr lang="el-GR" sz="2800" dirty="0">
                <a:solidFill>
                  <a:prstClr val="black"/>
                </a:solidFill>
                <a:cs typeface="Arial" panose="020B0604020202020204" pitchFamily="34" charset="0"/>
              </a:rPr>
              <a:t> μάζα, ινιακά.</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1" i="0" u="sng" strike="noStrike" kern="1200" cap="none" spc="0" normalizeH="0" baseline="0" noProof="0" dirty="0">
                <a:ln>
                  <a:noFill/>
                </a:ln>
                <a:solidFill>
                  <a:prstClr val="black"/>
                </a:solidFill>
                <a:effectLst/>
                <a:uLnTx/>
                <a:uFillTx/>
                <a:ea typeface="+mn-ea"/>
                <a:cs typeface="Arial" panose="020B0604020202020204" pitchFamily="34" charset="0"/>
              </a:rPr>
              <a:t>Εργαστηριακός έλεγχος:</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ea typeface="+mn-ea"/>
                <a:cs typeface="Arial" panose="020B0604020202020204" pitchFamily="34" charset="0"/>
              </a:rPr>
              <a:t>Χωρίς ευρήματα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ea typeface="+mn-ea"/>
              <a:cs typeface="Arial" panose="020B0604020202020204" pitchFamily="34" charset="0"/>
            </a:endParaRPr>
          </a:p>
        </p:txBody>
      </p:sp>
      <p:sp>
        <p:nvSpPr>
          <p:cNvPr id="5" name="Title 4">
            <a:extLst>
              <a:ext uri="{FF2B5EF4-FFF2-40B4-BE49-F238E27FC236}">
                <a16:creationId xmlns:a16="http://schemas.microsoft.com/office/drawing/2014/main" xmlns="" id="{96682E4A-7A52-044F-44FF-6A21BCF01442}"/>
              </a:ext>
            </a:extLst>
          </p:cNvPr>
          <p:cNvSpPr>
            <a:spLocks noGrp="1"/>
          </p:cNvSpPr>
          <p:nvPr>
            <p:ph type="title"/>
          </p:nvPr>
        </p:nvSpPr>
        <p:spPr/>
        <p:txBody>
          <a:bodyPr/>
          <a:lstStyle/>
          <a:p>
            <a:r>
              <a:rPr lang="el-GR" dirty="0"/>
              <a:t>Περιστατικό 5</a:t>
            </a:r>
          </a:p>
        </p:txBody>
      </p:sp>
    </p:spTree>
    <p:extLst>
      <p:ext uri="{BB962C8B-B14F-4D97-AF65-F5344CB8AC3E}">
        <p14:creationId xmlns:p14="http://schemas.microsoft.com/office/powerpoint/2010/main" xmlns="" val="3964123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0280F4-6EBE-5D32-88F4-DA1957420464}"/>
              </a:ext>
            </a:extLst>
          </p:cNvPr>
          <p:cNvSpPr>
            <a:spLocks noGrp="1"/>
          </p:cNvSpPr>
          <p:nvPr>
            <p:ph type="title"/>
          </p:nvPr>
        </p:nvSpPr>
        <p:spPr>
          <a:xfrm>
            <a:off x="0" y="413792"/>
            <a:ext cx="9036496" cy="1143000"/>
          </a:xfrm>
        </p:spPr>
        <p:txBody>
          <a:bodyPr>
            <a:normAutofit fontScale="90000"/>
          </a:bodyPr>
          <a:lstStyle/>
          <a:p>
            <a:r>
              <a:rPr lang="el-GR" sz="3000" dirty="0"/>
              <a:t>Αξονική τομογραφία αναδεικνύει τη θέση εξόρμησης του πρωτοπαθούς όγκου, ενδοσκοπική εμφάνιση, λήψη βιοψιών.</a:t>
            </a:r>
          </a:p>
        </p:txBody>
      </p:sp>
      <p:pic>
        <p:nvPicPr>
          <p:cNvPr id="3" name="Picture 2">
            <a:extLst>
              <a:ext uri="{FF2B5EF4-FFF2-40B4-BE49-F238E27FC236}">
                <a16:creationId xmlns:a16="http://schemas.microsoft.com/office/drawing/2014/main" xmlns="" id="{43FCCA70-7BD9-636C-71F5-BEB5BA9B3582}"/>
              </a:ext>
            </a:extLst>
          </p:cNvPr>
          <p:cNvPicPr>
            <a:picLocks noChangeAspect="1" noChangeArrowheads="1"/>
          </p:cNvPicPr>
          <p:nvPr/>
        </p:nvPicPr>
        <p:blipFill>
          <a:blip r:embed="rId3" cstate="print"/>
          <a:srcRect/>
          <a:stretch>
            <a:fillRect/>
          </a:stretch>
        </p:blipFill>
        <p:spPr bwMode="auto">
          <a:xfrm>
            <a:off x="323528" y="1556792"/>
            <a:ext cx="3982944" cy="4992076"/>
          </a:xfrm>
          <a:prstGeom prst="rect">
            <a:avLst/>
          </a:prstGeom>
          <a:noFill/>
          <a:ln w="9525">
            <a:noFill/>
            <a:miter lim="800000"/>
            <a:headEnd/>
            <a:tailEnd/>
          </a:ln>
        </p:spPr>
      </p:pic>
      <p:pic>
        <p:nvPicPr>
          <p:cNvPr id="12290" name="Picture 2" descr="Nasopharyngeal Carcinoma | Ento Key">
            <a:extLst>
              <a:ext uri="{FF2B5EF4-FFF2-40B4-BE49-F238E27FC236}">
                <a16:creationId xmlns:a16="http://schemas.microsoft.com/office/drawing/2014/main" xmlns="" id="{00440924-8E06-7775-C52F-48D585556E3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9992" y="1988840"/>
            <a:ext cx="4300788" cy="33843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83661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78098"/>
          </a:xfrm>
        </p:spPr>
        <p:txBody>
          <a:bodyPr>
            <a:noAutofit/>
          </a:bodyPr>
          <a:lstStyle/>
          <a:p>
            <a:r>
              <a:rPr lang="el-GR" sz="2000" dirty="0"/>
              <a:t>Ο </a:t>
            </a:r>
            <a:r>
              <a:rPr lang="el-GR" sz="2000" dirty="0">
                <a:effectLst>
                  <a:outerShdw blurRad="38100" dist="38100" dir="2700000" algn="tl">
                    <a:srgbClr val="000000">
                      <a:alpha val="43137"/>
                    </a:srgbClr>
                  </a:outerShdw>
                </a:effectLst>
              </a:rPr>
              <a:t>μη </a:t>
            </a:r>
            <a:r>
              <a:rPr lang="el-GR" sz="2000" dirty="0" err="1">
                <a:effectLst>
                  <a:outerShdw blurRad="38100" dist="38100" dir="2700000" algn="tl">
                    <a:srgbClr val="000000">
                      <a:alpha val="43137"/>
                    </a:srgbClr>
                  </a:outerShdw>
                </a:effectLst>
              </a:rPr>
              <a:t>κερατινοποιούμενος</a:t>
            </a:r>
            <a:r>
              <a:rPr lang="el-GR" sz="2000" dirty="0">
                <a:effectLst>
                  <a:outerShdw blurRad="38100" dist="38100" dir="2700000" algn="tl">
                    <a:srgbClr val="000000">
                      <a:alpha val="43137"/>
                    </a:srgbClr>
                  </a:outerShdw>
                </a:effectLst>
              </a:rPr>
              <a:t>, αδιαφοροποίητος </a:t>
            </a:r>
            <a:r>
              <a:rPr lang="el-GR" sz="2000" dirty="0" err="1">
                <a:effectLst>
                  <a:outerShdw blurRad="38100" dist="38100" dir="2700000" algn="tl">
                    <a:srgbClr val="000000">
                      <a:alpha val="43137"/>
                    </a:srgbClr>
                  </a:outerShdw>
                </a:effectLst>
              </a:rPr>
              <a:t>υποτύπος</a:t>
            </a:r>
            <a:r>
              <a:rPr lang="el-GR" sz="2000" dirty="0">
                <a:effectLst>
                  <a:outerShdw blurRad="38100" dist="38100" dir="2700000" algn="tl">
                    <a:srgbClr val="000000">
                      <a:alpha val="43137"/>
                    </a:srgbClr>
                  </a:outerShdw>
                </a:effectLst>
              </a:rPr>
              <a:t> </a:t>
            </a:r>
            <a:r>
              <a:rPr lang="el-GR" sz="2000" b="1" dirty="0"/>
              <a:t>ρινοφαρυγγικού καρκινώματος </a:t>
            </a:r>
            <a:r>
              <a:rPr lang="el-GR" sz="2000" dirty="0"/>
              <a:t>είναι ο πιο συχνός, εμφανίζοντας </a:t>
            </a:r>
            <a:r>
              <a:rPr lang="el-GR" sz="2000" dirty="0" err="1">
                <a:effectLst>
                  <a:outerShdw blurRad="38100" dist="38100" dir="2700000" algn="tl">
                    <a:srgbClr val="000000">
                      <a:alpha val="43137"/>
                    </a:srgbClr>
                  </a:outerShdw>
                </a:effectLst>
              </a:rPr>
              <a:t>συγκυτιακό</a:t>
            </a:r>
            <a:r>
              <a:rPr lang="el-GR" sz="2000" dirty="0">
                <a:effectLst>
                  <a:outerShdw blurRad="38100" dist="38100" dir="2700000" algn="tl">
                    <a:srgbClr val="000000">
                      <a:alpha val="43137"/>
                    </a:srgbClr>
                  </a:outerShdw>
                </a:effectLst>
              </a:rPr>
              <a:t> πρότυπο ανάπτυξης, φυσαλιδώδεις πυρήνες με προεξέχοντα κεντρικά </a:t>
            </a:r>
            <a:r>
              <a:rPr lang="el-GR" sz="2000" dirty="0" err="1">
                <a:effectLst>
                  <a:outerShdw blurRad="38100" dist="38100" dir="2700000" algn="tl">
                    <a:srgbClr val="000000">
                      <a:alpha val="43137"/>
                    </a:srgbClr>
                  </a:outerShdw>
                </a:effectLst>
              </a:rPr>
              <a:t>πυρήνια</a:t>
            </a:r>
            <a:r>
              <a:rPr lang="el-GR" sz="2000" dirty="0">
                <a:effectLst>
                  <a:outerShdw blurRad="38100" dist="38100" dir="2700000" algn="tl">
                    <a:srgbClr val="000000">
                      <a:alpha val="43137"/>
                    </a:srgbClr>
                  </a:outerShdw>
                </a:effectLst>
              </a:rPr>
              <a:t> και αντιδραστικό λεμφικό στρώμα.</a:t>
            </a:r>
          </a:p>
        </p:txBody>
      </p:sp>
      <p:pic>
        <p:nvPicPr>
          <p:cNvPr id="78850" name="Picture 2"/>
          <p:cNvPicPr>
            <a:picLocks noChangeAspect="1" noChangeArrowheads="1"/>
          </p:cNvPicPr>
          <p:nvPr/>
        </p:nvPicPr>
        <p:blipFill>
          <a:blip r:embed="rId3" cstate="print"/>
          <a:srcRect/>
          <a:stretch>
            <a:fillRect/>
          </a:stretch>
        </p:blipFill>
        <p:spPr bwMode="auto">
          <a:xfrm>
            <a:off x="179512" y="1052736"/>
            <a:ext cx="3401603" cy="2592288"/>
          </a:xfrm>
          <a:prstGeom prst="rect">
            <a:avLst/>
          </a:prstGeom>
          <a:noFill/>
          <a:ln w="9525">
            <a:noFill/>
            <a:miter lim="800000"/>
            <a:headEnd/>
            <a:tailEnd/>
          </a:ln>
        </p:spPr>
      </p:pic>
      <p:pic>
        <p:nvPicPr>
          <p:cNvPr id="78851" name="Picture 3"/>
          <p:cNvPicPr>
            <a:picLocks noChangeAspect="1" noChangeArrowheads="1"/>
          </p:cNvPicPr>
          <p:nvPr/>
        </p:nvPicPr>
        <p:blipFill>
          <a:blip r:embed="rId4" cstate="print"/>
          <a:srcRect/>
          <a:stretch>
            <a:fillRect/>
          </a:stretch>
        </p:blipFill>
        <p:spPr bwMode="auto">
          <a:xfrm>
            <a:off x="3707903" y="1700808"/>
            <a:ext cx="5308001" cy="3960440"/>
          </a:xfrm>
          <a:prstGeom prst="rect">
            <a:avLst/>
          </a:prstGeom>
          <a:noFill/>
          <a:ln w="9525">
            <a:noFill/>
            <a:miter lim="800000"/>
            <a:headEnd/>
            <a:tailEnd/>
          </a:ln>
        </p:spPr>
      </p:pic>
      <p:pic>
        <p:nvPicPr>
          <p:cNvPr id="78852" name="Picture 4"/>
          <p:cNvPicPr>
            <a:picLocks noChangeAspect="1" noChangeArrowheads="1"/>
          </p:cNvPicPr>
          <p:nvPr/>
        </p:nvPicPr>
        <p:blipFill>
          <a:blip r:embed="rId5" cstate="print"/>
          <a:srcRect/>
          <a:stretch>
            <a:fillRect/>
          </a:stretch>
        </p:blipFill>
        <p:spPr bwMode="auto">
          <a:xfrm>
            <a:off x="179512" y="3861048"/>
            <a:ext cx="3460492" cy="2736304"/>
          </a:xfrm>
          <a:prstGeom prst="rect">
            <a:avLst/>
          </a:prstGeom>
          <a:noFill/>
          <a:ln w="9525">
            <a:noFill/>
            <a:miter lim="800000"/>
            <a:headEnd/>
            <a:tailEnd/>
          </a:ln>
        </p:spPr>
      </p:pic>
      <p:pic>
        <p:nvPicPr>
          <p:cNvPr id="78853" name="Picture 5"/>
          <p:cNvPicPr>
            <a:picLocks noChangeAspect="1" noChangeArrowheads="1"/>
          </p:cNvPicPr>
          <p:nvPr/>
        </p:nvPicPr>
        <p:blipFill>
          <a:blip r:embed="rId6" cstate="print"/>
          <a:srcRect/>
          <a:stretch>
            <a:fillRect/>
          </a:stretch>
        </p:blipFill>
        <p:spPr bwMode="auto">
          <a:xfrm>
            <a:off x="1115616" y="1340768"/>
            <a:ext cx="6840760" cy="51285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8850"/>
                                        </p:tgtEl>
                                      </p:cBhvr>
                                    </p:animEffect>
                                    <p:set>
                                      <p:cBhvr>
                                        <p:cTn id="7" dur="1" fill="hold">
                                          <p:stCondLst>
                                            <p:cond delay="499"/>
                                          </p:stCondLst>
                                        </p:cTn>
                                        <p:tgtEl>
                                          <p:spTgt spid="78850"/>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78852"/>
                                        </p:tgtEl>
                                      </p:cBhvr>
                                    </p:animEffect>
                                    <p:set>
                                      <p:cBhvr>
                                        <p:cTn id="10" dur="1" fill="hold">
                                          <p:stCondLst>
                                            <p:cond delay="499"/>
                                          </p:stCondLst>
                                        </p:cTn>
                                        <p:tgtEl>
                                          <p:spTgt spid="78852"/>
                                        </p:tgtEl>
                                        <p:attrNameLst>
                                          <p:attrName>style.visibility</p:attrName>
                                        </p:attrNameLst>
                                      </p:cBhvr>
                                      <p:to>
                                        <p:strVal val="hidden"/>
                                      </p:to>
                                    </p:set>
                                  </p:childTnLst>
                                </p:cTn>
                              </p:par>
                              <p:par>
                                <p:cTn id="11" presetID="9" presetClass="exit" presetSubtype="0" fill="hold" nodeType="withEffect">
                                  <p:stCondLst>
                                    <p:cond delay="0"/>
                                  </p:stCondLst>
                                  <p:childTnLst>
                                    <p:animEffect transition="out" filter="dissolve">
                                      <p:cBhvr>
                                        <p:cTn id="12" dur="500"/>
                                        <p:tgtEl>
                                          <p:spTgt spid="78851"/>
                                        </p:tgtEl>
                                      </p:cBhvr>
                                    </p:animEffect>
                                    <p:set>
                                      <p:cBhvr>
                                        <p:cTn id="13" dur="1" fill="hold">
                                          <p:stCondLst>
                                            <p:cond delay="499"/>
                                          </p:stCondLst>
                                        </p:cTn>
                                        <p:tgtEl>
                                          <p:spTgt spid="7885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78853"/>
                                        </p:tgtEl>
                                        <p:attrNameLst>
                                          <p:attrName>style.visibility</p:attrName>
                                        </p:attrNameLst>
                                      </p:cBhvr>
                                      <p:to>
                                        <p:strVal val="visible"/>
                                      </p:to>
                                    </p:set>
                                    <p:animEffect transition="in" filter="dissolve">
                                      <p:cBhvr>
                                        <p:cTn id="18" dur="500"/>
                                        <p:tgtEl>
                                          <p:spTgt spid="78853"/>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BCDE204-745D-A656-7550-6DC17624ABEE}"/>
              </a:ext>
            </a:extLst>
          </p:cNvPr>
          <p:cNvSpPr txBox="1"/>
          <p:nvPr/>
        </p:nvSpPr>
        <p:spPr>
          <a:xfrm>
            <a:off x="755576" y="908720"/>
            <a:ext cx="7776864" cy="5509200"/>
          </a:xfrm>
          <a:prstGeom prst="rect">
            <a:avLst/>
          </a:prstGeom>
          <a:noFill/>
        </p:spPr>
        <p:txBody>
          <a:bodyPr wrap="square" rtlCol="0">
            <a:spAutoFit/>
          </a:bodyPr>
          <a:lstStyle/>
          <a:p>
            <a:pPr marL="457200" indent="-457200">
              <a:buAutoNum type="arabicPeriod"/>
            </a:pPr>
            <a:r>
              <a:rPr lang="el-GR" sz="3200" dirty="0">
                <a:cs typeface="Arial" panose="020B0604020202020204" pitchFamily="34" charset="0"/>
              </a:rPr>
              <a:t>Ποια η νόσος του ασθενούς;</a:t>
            </a:r>
          </a:p>
          <a:p>
            <a:pPr marL="457200" indent="-457200">
              <a:buAutoNum type="arabicPeriod"/>
            </a:pPr>
            <a:endParaRPr lang="el-GR" sz="3200" dirty="0">
              <a:cs typeface="Arial" panose="020B0604020202020204" pitchFamily="34" charset="0"/>
            </a:endParaRPr>
          </a:p>
          <a:p>
            <a:pPr marL="457200" indent="-457200">
              <a:buAutoNum type="arabicPeriod"/>
            </a:pPr>
            <a:endParaRPr lang="el-GR" sz="3200" dirty="0">
              <a:cs typeface="Arial" panose="020B0604020202020204" pitchFamily="34" charset="0"/>
            </a:endParaRPr>
          </a:p>
          <a:p>
            <a:pPr marL="457200" indent="-457200">
              <a:buAutoNum type="arabicPeriod"/>
            </a:pPr>
            <a:r>
              <a:rPr lang="el-GR" sz="3200" dirty="0">
                <a:cs typeface="Arial" panose="020B0604020202020204" pitchFamily="34" charset="0"/>
              </a:rPr>
              <a:t>Γιατί έπαθε μέση ωτίτιδα ο ασθενής;</a:t>
            </a:r>
          </a:p>
          <a:p>
            <a:pPr marL="457200" indent="-457200">
              <a:buAutoNum type="arabicPeriod"/>
            </a:pPr>
            <a:endParaRPr lang="en-US" sz="3200" dirty="0">
              <a:cs typeface="Arial" panose="020B0604020202020204" pitchFamily="34" charset="0"/>
            </a:endParaRPr>
          </a:p>
          <a:p>
            <a:pPr marL="457200" indent="-457200">
              <a:buAutoNum type="arabicPeriod"/>
            </a:pPr>
            <a:endParaRPr lang="el-GR" sz="3200" dirty="0">
              <a:cs typeface="Arial" panose="020B0604020202020204" pitchFamily="34" charset="0"/>
            </a:endParaRPr>
          </a:p>
          <a:p>
            <a:pPr marL="457200" indent="-457200">
              <a:buAutoNum type="arabicPeriod"/>
            </a:pPr>
            <a:r>
              <a:rPr lang="el-GR" sz="3200" dirty="0">
                <a:cs typeface="Arial" panose="020B0604020202020204" pitchFamily="34" charset="0"/>
              </a:rPr>
              <a:t>Με ποια ιογενή λοίμωξη έχει συσχετιστεί η συγκεκριμένη νεοπλασία;</a:t>
            </a:r>
          </a:p>
          <a:p>
            <a:pPr marL="457200" indent="-457200">
              <a:buAutoNum type="arabicPeriod"/>
            </a:pPr>
            <a:endParaRPr lang="en-US" sz="3200" dirty="0">
              <a:cs typeface="Arial" panose="020B0604020202020204" pitchFamily="34" charset="0"/>
            </a:endParaRPr>
          </a:p>
          <a:p>
            <a:pPr marL="457200" indent="-457200">
              <a:buAutoNum type="arabicPeriod"/>
            </a:pPr>
            <a:endParaRPr lang="el-GR" sz="3200" dirty="0">
              <a:cs typeface="Arial" panose="020B0604020202020204" pitchFamily="34" charset="0"/>
            </a:endParaRPr>
          </a:p>
          <a:p>
            <a:endParaRPr lang="el-GR" sz="3200" dirty="0"/>
          </a:p>
        </p:txBody>
      </p:sp>
    </p:spTree>
    <p:extLst>
      <p:ext uri="{BB962C8B-B14F-4D97-AF65-F5344CB8AC3E}">
        <p14:creationId xmlns:p14="http://schemas.microsoft.com/office/powerpoint/2010/main" xmlns="" val="4148735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B71886-7BDB-0DBD-4B4A-56F6117AFEE7}"/>
              </a:ext>
            </a:extLst>
          </p:cNvPr>
          <p:cNvSpPr>
            <a:spLocks noGrp="1"/>
          </p:cNvSpPr>
          <p:nvPr>
            <p:ph type="title"/>
          </p:nvPr>
        </p:nvSpPr>
        <p:spPr>
          <a:xfrm>
            <a:off x="-1548680" y="-27384"/>
            <a:ext cx="8229600" cy="1143000"/>
          </a:xfrm>
        </p:spPr>
        <p:txBody>
          <a:bodyPr/>
          <a:lstStyle/>
          <a:p>
            <a:r>
              <a:rPr kumimoji="0" lang="el-GR" sz="3500" b="0" i="0" u="none" strike="noStrike" kern="1200" cap="none" spc="0" normalizeH="0" baseline="0" noProof="0" dirty="0">
                <a:ln>
                  <a:noFill/>
                </a:ln>
                <a:solidFill>
                  <a:prstClr val="black"/>
                </a:solidFill>
                <a:effectLst/>
                <a:uLnTx/>
                <a:uFillTx/>
                <a:latin typeface="Calibri"/>
                <a:ea typeface="+mj-ea"/>
                <a:cs typeface="+mj-cs"/>
              </a:rPr>
              <a:t>Βασικές γνώσεις</a:t>
            </a:r>
            <a:endParaRPr lang="el-GR" dirty="0"/>
          </a:p>
        </p:txBody>
      </p:sp>
      <p:sp>
        <p:nvSpPr>
          <p:cNvPr id="3" name="Content Placeholder 2">
            <a:extLst>
              <a:ext uri="{FF2B5EF4-FFF2-40B4-BE49-F238E27FC236}">
                <a16:creationId xmlns:a16="http://schemas.microsoft.com/office/drawing/2014/main" xmlns="" id="{9DAF7E6D-3FEF-2BC0-3E03-4C2E9D012939}"/>
              </a:ext>
            </a:extLst>
          </p:cNvPr>
          <p:cNvSpPr>
            <a:spLocks noGrp="1"/>
          </p:cNvSpPr>
          <p:nvPr>
            <p:ph idx="1"/>
          </p:nvPr>
        </p:nvSpPr>
        <p:spPr>
          <a:xfrm>
            <a:off x="35496" y="2852936"/>
            <a:ext cx="3960440" cy="3384376"/>
          </a:xfrm>
        </p:spPr>
        <p:txBody>
          <a:bodyPr>
            <a:normAutofit lnSpcReduction="10000"/>
          </a:bodyPr>
          <a:lstStyle/>
          <a:p>
            <a:endParaRPr lang="en-US" sz="2600" b="1" u="sng" dirty="0"/>
          </a:p>
          <a:p>
            <a:endParaRPr lang="en-US" sz="2600" b="1" u="sng" dirty="0"/>
          </a:p>
          <a:p>
            <a:pPr marL="0" indent="0">
              <a:buNone/>
            </a:pPr>
            <a:r>
              <a:rPr lang="el-GR" sz="2600" b="1" u="sng" dirty="0"/>
              <a:t>Απεικονίσεις</a:t>
            </a:r>
            <a:r>
              <a:rPr lang="el-GR" sz="2600" dirty="0"/>
              <a:t>: ακτινογραφίες, υπέρηχοι, αξονικές/μαγνητικές τομογραφίες, εξετάσεις πυρηνικής ιατρικής, αγγειογραφίες.</a:t>
            </a:r>
          </a:p>
          <a:p>
            <a:endParaRPr lang="el-GR" dirty="0"/>
          </a:p>
        </p:txBody>
      </p:sp>
      <p:pic>
        <p:nvPicPr>
          <p:cNvPr id="2050" name="Picture 2" descr="Medical: Sterile Urine Sample And Blood Test Stock Photo, Picture And  Royalty Free Image. Image 31383237.">
            <a:extLst>
              <a:ext uri="{FF2B5EF4-FFF2-40B4-BE49-F238E27FC236}">
                <a16:creationId xmlns:a16="http://schemas.microsoft.com/office/drawing/2014/main" xmlns="" id="{82D14AF5-3948-2F31-2293-AF978395990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43400" y="692696"/>
            <a:ext cx="2829000" cy="188452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a:extLst>
              <a:ext uri="{FF2B5EF4-FFF2-40B4-BE49-F238E27FC236}">
                <a16:creationId xmlns:a16="http://schemas.microsoft.com/office/drawing/2014/main" xmlns="" id="{FC5ACFF9-1A03-DAC7-A2A7-877CAE07182E}"/>
              </a:ext>
            </a:extLst>
          </p:cNvPr>
          <p:cNvSpPr txBox="1"/>
          <p:nvPr/>
        </p:nvSpPr>
        <p:spPr>
          <a:xfrm>
            <a:off x="35496" y="1052736"/>
            <a:ext cx="5112568" cy="2369880"/>
          </a:xfrm>
          <a:prstGeom prst="rect">
            <a:avLst/>
          </a:prstGeom>
          <a:noFill/>
        </p:spPr>
        <p:txBody>
          <a:bodyPr wrap="square" rtlCol="0">
            <a:spAutoFit/>
          </a:bodyPr>
          <a:lstStyle/>
          <a:p>
            <a:r>
              <a:rPr lang="el-GR" sz="2600" b="1" u="sng" dirty="0"/>
              <a:t>Εργαστηριακά</a:t>
            </a:r>
            <a:r>
              <a:rPr lang="el-GR" sz="2600" dirty="0"/>
              <a:t>: αιματολογικός, βιοχημικός, ανοσολογικός και μικροβιολογικός έλεγχος.</a:t>
            </a:r>
          </a:p>
          <a:p>
            <a:endParaRPr lang="el-GR" sz="2600" dirty="0"/>
          </a:p>
          <a:p>
            <a:endParaRPr lang="en-US" sz="2600" b="1" u="sng" dirty="0"/>
          </a:p>
          <a:p>
            <a:endParaRPr lang="el-GR" dirty="0"/>
          </a:p>
        </p:txBody>
      </p:sp>
      <p:pic>
        <p:nvPicPr>
          <p:cNvPr id="5" name="Picture 2" descr="Sanelli-ch023-image001b">
            <a:extLst>
              <a:ext uri="{FF2B5EF4-FFF2-40B4-BE49-F238E27FC236}">
                <a16:creationId xmlns:a16="http://schemas.microsoft.com/office/drawing/2014/main" xmlns="" id="{7EAC747F-F684-6B66-1C9F-595E155576A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07904" y="3207553"/>
            <a:ext cx="2609280" cy="3336912"/>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Sanelli-ch023-image001c">
            <a:extLst>
              <a:ext uri="{FF2B5EF4-FFF2-40B4-BE49-F238E27FC236}">
                <a16:creationId xmlns:a16="http://schemas.microsoft.com/office/drawing/2014/main" xmlns="" id="{7FABC92A-37A0-5212-5F82-FF35C92D3629}"/>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317184" y="3215970"/>
            <a:ext cx="2681288" cy="332849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22535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n-US" sz="3600" dirty="0"/>
              <a:t>EBER – </a:t>
            </a:r>
            <a:r>
              <a:rPr lang="en-US" sz="3600" b="1" dirty="0"/>
              <a:t>EBV</a:t>
            </a:r>
            <a:r>
              <a:rPr lang="en-US" sz="3600" dirty="0"/>
              <a:t> in situ </a:t>
            </a:r>
            <a:r>
              <a:rPr lang="el-GR" sz="3600" dirty="0"/>
              <a:t>υβριδισμός</a:t>
            </a:r>
            <a:r>
              <a:rPr lang="en-US" sz="3600" dirty="0"/>
              <a:t/>
            </a:r>
            <a:br>
              <a:rPr lang="en-US" sz="3600" dirty="0"/>
            </a:br>
            <a:r>
              <a:rPr lang="el-GR" sz="3600" dirty="0"/>
              <a:t>σε </a:t>
            </a:r>
            <a:r>
              <a:rPr lang="el-GR" sz="3600" dirty="0">
                <a:effectLst>
                  <a:outerShdw blurRad="38100" dist="38100" dir="2700000" algn="tl">
                    <a:srgbClr val="000000">
                      <a:alpha val="43137"/>
                    </a:srgbClr>
                  </a:outerShdw>
                </a:effectLst>
              </a:rPr>
              <a:t>μη </a:t>
            </a:r>
            <a:r>
              <a:rPr lang="el-GR" sz="3600" dirty="0" err="1">
                <a:effectLst>
                  <a:outerShdw blurRad="38100" dist="38100" dir="2700000" algn="tl">
                    <a:srgbClr val="000000">
                      <a:alpha val="43137"/>
                    </a:srgbClr>
                  </a:outerShdw>
                </a:effectLst>
              </a:rPr>
              <a:t>κερατινοποιούμενο</a:t>
            </a:r>
            <a:r>
              <a:rPr lang="el-GR" sz="3600" dirty="0">
                <a:effectLst>
                  <a:outerShdw blurRad="38100" dist="38100" dir="2700000" algn="tl">
                    <a:srgbClr val="000000">
                      <a:alpha val="43137"/>
                    </a:srgbClr>
                  </a:outerShdw>
                </a:effectLst>
              </a:rPr>
              <a:t>,</a:t>
            </a:r>
            <a:br>
              <a:rPr lang="el-GR" sz="3600" dirty="0">
                <a:effectLst>
                  <a:outerShdw blurRad="38100" dist="38100" dir="2700000" algn="tl">
                    <a:srgbClr val="000000">
                      <a:alpha val="43137"/>
                    </a:srgbClr>
                  </a:outerShdw>
                </a:effectLst>
              </a:rPr>
            </a:br>
            <a:r>
              <a:rPr lang="el-GR" sz="3600" dirty="0">
                <a:effectLst>
                  <a:outerShdw blurRad="38100" dist="38100" dir="2700000" algn="tl">
                    <a:srgbClr val="000000">
                      <a:alpha val="43137"/>
                    </a:srgbClr>
                  </a:outerShdw>
                </a:effectLst>
              </a:rPr>
              <a:t> αδιαφοροποίητο </a:t>
            </a:r>
            <a:r>
              <a:rPr lang="el-GR" sz="3600" dirty="0"/>
              <a:t>ρινοφαρυγγικό καρκίνωμα</a:t>
            </a:r>
          </a:p>
        </p:txBody>
      </p:sp>
      <p:pic>
        <p:nvPicPr>
          <p:cNvPr id="79874" name="Picture 2"/>
          <p:cNvPicPr>
            <a:picLocks noChangeAspect="1" noChangeArrowheads="1"/>
          </p:cNvPicPr>
          <p:nvPr/>
        </p:nvPicPr>
        <p:blipFill>
          <a:blip r:embed="rId2" cstate="print"/>
          <a:srcRect/>
          <a:stretch>
            <a:fillRect/>
          </a:stretch>
        </p:blipFill>
        <p:spPr bwMode="auto">
          <a:xfrm rot="5400000">
            <a:off x="-450374" y="2474709"/>
            <a:ext cx="4896544" cy="3492757"/>
          </a:xfrm>
          <a:prstGeom prst="rect">
            <a:avLst/>
          </a:prstGeom>
          <a:noFill/>
          <a:ln w="9525">
            <a:noFill/>
            <a:miter lim="800000"/>
            <a:headEnd/>
            <a:tailEnd/>
          </a:ln>
        </p:spPr>
      </p:pic>
      <p:pic>
        <p:nvPicPr>
          <p:cNvPr id="79875" name="Picture 3"/>
          <p:cNvPicPr>
            <a:picLocks noChangeAspect="1" noChangeArrowheads="1"/>
          </p:cNvPicPr>
          <p:nvPr/>
        </p:nvPicPr>
        <p:blipFill>
          <a:blip r:embed="rId3" cstate="print"/>
          <a:srcRect/>
          <a:stretch>
            <a:fillRect/>
          </a:stretch>
        </p:blipFill>
        <p:spPr bwMode="auto">
          <a:xfrm>
            <a:off x="3851920" y="1988840"/>
            <a:ext cx="5185496" cy="4032448"/>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28596" y="0"/>
            <a:ext cx="8229600" cy="1417638"/>
          </a:xfrm>
        </p:spPr>
        <p:txBody>
          <a:bodyPr>
            <a:noAutofit/>
          </a:bodyPr>
          <a:lstStyle/>
          <a:p>
            <a:r>
              <a:rPr lang="el-GR" sz="2400" dirty="0"/>
              <a:t>Έντονη και διάχυτη πυρηνική ανίχνευση κωδικοποιημένου </a:t>
            </a:r>
            <a:r>
              <a:rPr lang="en-US" sz="2400" dirty="0"/>
              <a:t>RNA</a:t>
            </a:r>
            <a:r>
              <a:rPr lang="el-GR" sz="2400" dirty="0"/>
              <a:t/>
            </a:r>
            <a:br>
              <a:rPr lang="el-GR" sz="2400" dirty="0"/>
            </a:br>
            <a:r>
              <a:rPr lang="el-GR" sz="2400" dirty="0"/>
              <a:t>(</a:t>
            </a:r>
            <a:r>
              <a:rPr lang="en-US" sz="2400" dirty="0"/>
              <a:t>in situ </a:t>
            </a:r>
            <a:r>
              <a:rPr lang="el-GR" sz="2400" dirty="0"/>
              <a:t>υβριδισμός για ΕΒΕ</a:t>
            </a:r>
            <a:r>
              <a:rPr lang="en-US" sz="2400" dirty="0"/>
              <a:t>R</a:t>
            </a:r>
            <a:r>
              <a:rPr lang="el-GR" sz="2400" dirty="0"/>
              <a:t>) σε ρινοφαρυγγικό καρκίνωμα. </a:t>
            </a:r>
            <a:br>
              <a:rPr lang="el-GR" sz="2400" dirty="0"/>
            </a:br>
            <a:r>
              <a:rPr lang="el-GR" sz="2400" dirty="0"/>
              <a:t>Χρήσιμος δείκτης υπολειμματικού ή υποτροπιάζοντος όγκου</a:t>
            </a:r>
            <a:br>
              <a:rPr lang="el-GR" sz="2400" dirty="0"/>
            </a:br>
            <a:r>
              <a:rPr lang="el-GR" sz="2400" dirty="0"/>
              <a:t> μετά από ακτινοθεραπεία.</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285720" y="1571612"/>
            <a:ext cx="8491633" cy="5072098"/>
          </a:xfrm>
          <a:prstGeom prst="rect">
            <a:avLst/>
          </a:prstGeom>
          <a:noFill/>
          <a:ln w="9525">
            <a:noFill/>
            <a:miter lim="800000"/>
            <a:headEnd/>
            <a:tailEnd/>
          </a:ln>
          <a:effec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80728"/>
          </a:xfrm>
        </p:spPr>
        <p:txBody>
          <a:bodyPr>
            <a:normAutofit/>
          </a:bodyPr>
          <a:lstStyle/>
          <a:p>
            <a:r>
              <a:rPr lang="el-GR" sz="3600" b="1" spc="600" dirty="0">
                <a:effectLst>
                  <a:outerShdw blurRad="38100" dist="38100" dir="2700000" algn="tl">
                    <a:srgbClr val="000000">
                      <a:alpha val="43137"/>
                    </a:srgbClr>
                  </a:outerShdw>
                </a:effectLst>
              </a:rPr>
              <a:t>ΡΙΝΟΦΑΡΥΓΓΙΚΟ</a:t>
            </a:r>
            <a:r>
              <a:rPr lang="el-GR" sz="3600" b="1" spc="600" dirty="0"/>
              <a:t> ΚΑΡΚΙΝΩΜΑ </a:t>
            </a:r>
          </a:p>
        </p:txBody>
      </p:sp>
      <p:sp>
        <p:nvSpPr>
          <p:cNvPr id="3" name="2 - Θέση περιεχομένου"/>
          <p:cNvSpPr>
            <a:spLocks noGrp="1"/>
          </p:cNvSpPr>
          <p:nvPr>
            <p:ph idx="1"/>
          </p:nvPr>
        </p:nvSpPr>
        <p:spPr>
          <a:xfrm>
            <a:off x="0" y="980728"/>
            <a:ext cx="9144000" cy="5877272"/>
          </a:xfrm>
        </p:spPr>
        <p:txBody>
          <a:bodyPr>
            <a:noAutofit/>
          </a:bodyPr>
          <a:lstStyle/>
          <a:p>
            <a:r>
              <a:rPr lang="el-GR" sz="2000" dirty="0">
                <a:effectLst>
                  <a:outerShdw blurRad="38100" dist="38100" dir="2700000" algn="tl">
                    <a:srgbClr val="000000">
                      <a:alpha val="43137"/>
                    </a:srgbClr>
                  </a:outerShdw>
                </a:effectLst>
              </a:rPr>
              <a:t>Θεμελιώδεις</a:t>
            </a:r>
            <a:r>
              <a:rPr lang="el-GR" sz="2000" dirty="0"/>
              <a:t> προγνωστικοί δείκτες </a:t>
            </a:r>
            <a:r>
              <a:rPr lang="en-US" sz="2000" dirty="0"/>
              <a:t>: </a:t>
            </a:r>
            <a:r>
              <a:rPr lang="el-GR" sz="2000" dirty="0">
                <a:effectLst>
                  <a:outerShdw blurRad="38100" dist="38100" dir="2700000" algn="tl">
                    <a:srgbClr val="000000">
                      <a:alpha val="43137"/>
                    </a:srgbClr>
                  </a:outerShdw>
                </a:effectLst>
              </a:rPr>
              <a:t>στάδιο</a:t>
            </a:r>
            <a:r>
              <a:rPr lang="el-GR" sz="2000" dirty="0"/>
              <a:t> και </a:t>
            </a:r>
            <a:r>
              <a:rPr lang="el-GR" sz="2000" dirty="0">
                <a:effectLst>
                  <a:outerShdw blurRad="38100" dist="38100" dir="2700000" algn="tl">
                    <a:srgbClr val="000000">
                      <a:alpha val="43137"/>
                    </a:srgbClr>
                  </a:outerShdw>
                </a:effectLst>
              </a:rPr>
              <a:t>ιστολογική ποικιλία </a:t>
            </a:r>
          </a:p>
          <a:p>
            <a:pPr>
              <a:buNone/>
            </a:pPr>
            <a:r>
              <a:rPr lang="el-GR" sz="2000" dirty="0"/>
              <a:t>     [ </a:t>
            </a:r>
            <a:r>
              <a:rPr lang="el-GR" sz="2000" b="1" dirty="0"/>
              <a:t>μη</a:t>
            </a:r>
            <a:r>
              <a:rPr lang="el-GR" sz="2000" dirty="0"/>
              <a:t> </a:t>
            </a:r>
            <a:r>
              <a:rPr lang="el-GR" sz="2000" dirty="0" err="1"/>
              <a:t>κερατινοποιούμενο</a:t>
            </a:r>
            <a:r>
              <a:rPr lang="el-GR" sz="2000" dirty="0"/>
              <a:t> </a:t>
            </a:r>
            <a:r>
              <a:rPr lang="el-GR" sz="2000" b="1" dirty="0"/>
              <a:t>ΑΚΚ</a:t>
            </a:r>
            <a:r>
              <a:rPr lang="el-GR" sz="2000" dirty="0"/>
              <a:t> (σχετικά καλύτερης πρόγνωσης),</a:t>
            </a:r>
            <a:r>
              <a:rPr lang="el-GR" sz="2000" dirty="0" err="1"/>
              <a:t>κερατινοποιούμενο</a:t>
            </a:r>
            <a:r>
              <a:rPr lang="el-GR" sz="2000" dirty="0"/>
              <a:t> </a:t>
            </a:r>
            <a:r>
              <a:rPr lang="el-GR" sz="2000" b="1" dirty="0"/>
              <a:t>ΑΚΚ</a:t>
            </a:r>
            <a:r>
              <a:rPr lang="el-GR" sz="2000" dirty="0"/>
              <a:t> και </a:t>
            </a:r>
            <a:r>
              <a:rPr lang="el-GR" sz="2000" dirty="0" err="1"/>
              <a:t>βασικόμορφο</a:t>
            </a:r>
            <a:r>
              <a:rPr lang="el-GR" sz="2000" dirty="0"/>
              <a:t> </a:t>
            </a:r>
            <a:r>
              <a:rPr lang="el-GR" sz="2000" b="1" dirty="0"/>
              <a:t>ΑΚΚ</a:t>
            </a:r>
            <a:r>
              <a:rPr lang="el-GR" sz="2000" dirty="0"/>
              <a:t> ]</a:t>
            </a:r>
            <a:r>
              <a:rPr lang="en-US" sz="2000" dirty="0"/>
              <a:t>.</a:t>
            </a:r>
            <a:r>
              <a:rPr lang="el-GR" sz="2000" dirty="0"/>
              <a:t> Η ακτινοθεραπεία αποδίδει καλύτερα στη </a:t>
            </a:r>
            <a:r>
              <a:rPr lang="el-GR" sz="2000" b="1" dirty="0"/>
              <a:t>μη</a:t>
            </a:r>
            <a:r>
              <a:rPr lang="el-GR" sz="2000" dirty="0"/>
              <a:t> </a:t>
            </a:r>
            <a:r>
              <a:rPr lang="el-GR" sz="2000" dirty="0" err="1"/>
              <a:t>κερατινοποιούμενη</a:t>
            </a:r>
            <a:r>
              <a:rPr lang="el-GR" sz="2000" dirty="0"/>
              <a:t> ποικιλία· </a:t>
            </a:r>
            <a:r>
              <a:rPr lang="el-GR" sz="2000" dirty="0" err="1"/>
              <a:t>γι΄αυτό</a:t>
            </a:r>
            <a:r>
              <a:rPr lang="el-GR" sz="2000" dirty="0"/>
              <a:t> ίσως οι ασθενείς με </a:t>
            </a:r>
            <a:r>
              <a:rPr lang="el-GR" sz="2000" dirty="0" err="1"/>
              <a:t>κερατινοποιούμενα</a:t>
            </a:r>
            <a:r>
              <a:rPr lang="el-GR" sz="2000" dirty="0"/>
              <a:t> καρκινώματα εμφανίζουν 5ετή επιβίωση &lt; 20%.</a:t>
            </a:r>
          </a:p>
          <a:p>
            <a:r>
              <a:rPr lang="el-GR" sz="2000" dirty="0"/>
              <a:t>Επηρεάζουν επίσης την πρόγνωση </a:t>
            </a:r>
            <a:r>
              <a:rPr lang="en-US" sz="2000" dirty="0"/>
              <a:t>:</a:t>
            </a:r>
            <a:r>
              <a:rPr lang="el-GR" sz="2000" dirty="0"/>
              <a:t> </a:t>
            </a:r>
            <a:endParaRPr lang="en-US" sz="2000" dirty="0"/>
          </a:p>
          <a:p>
            <a:pPr>
              <a:buNone/>
            </a:pPr>
            <a:r>
              <a:rPr lang="en-US" sz="2000" dirty="0"/>
              <a:t>       </a:t>
            </a:r>
            <a:r>
              <a:rPr lang="el-GR" sz="2000" dirty="0"/>
              <a:t>νεαρή ηλικία (&lt;40) και θήλυ φύλο (ευμενώς), </a:t>
            </a:r>
            <a:endParaRPr lang="en-US" sz="2000" dirty="0"/>
          </a:p>
          <a:p>
            <a:pPr>
              <a:buNone/>
            </a:pPr>
            <a:r>
              <a:rPr lang="en-US" sz="2000" dirty="0"/>
              <a:t>       </a:t>
            </a:r>
            <a:r>
              <a:rPr lang="el-GR" sz="2000" dirty="0" err="1"/>
              <a:t>νεοπλασματικό</a:t>
            </a:r>
            <a:r>
              <a:rPr lang="en-US" sz="2000" dirty="0"/>
              <a:t> </a:t>
            </a:r>
            <a:r>
              <a:rPr lang="el-GR" sz="2000" dirty="0"/>
              <a:t> φορτίο (μέγεθος όγκου),</a:t>
            </a:r>
            <a:r>
              <a:rPr lang="en-US" sz="2000" dirty="0"/>
              <a:t> </a:t>
            </a:r>
            <a:r>
              <a:rPr lang="el-GR" sz="2000" dirty="0" err="1">
                <a:effectLst>
                  <a:outerShdw blurRad="38100" dist="38100" dir="2700000" algn="tl">
                    <a:srgbClr val="000000">
                      <a:alpha val="43137"/>
                    </a:srgbClr>
                  </a:outerShdw>
                </a:effectLst>
              </a:rPr>
              <a:t>ανευπλοειδία</a:t>
            </a:r>
            <a:r>
              <a:rPr lang="el-GR" sz="2000" dirty="0">
                <a:effectLst>
                  <a:outerShdw blurRad="38100" dist="38100" dir="2700000" algn="tl">
                    <a:srgbClr val="000000">
                      <a:alpha val="43137"/>
                    </a:srgbClr>
                  </a:outerShdw>
                </a:effectLst>
              </a:rPr>
              <a:t> του όγκου </a:t>
            </a:r>
            <a:r>
              <a:rPr lang="el-GR" sz="2000" dirty="0"/>
              <a:t>, </a:t>
            </a:r>
            <a:r>
              <a:rPr lang="en-US" sz="2000" dirty="0">
                <a:effectLst>
                  <a:outerShdw blurRad="38100" dist="38100" dir="2700000" algn="tl">
                    <a:srgbClr val="000000">
                      <a:alpha val="43137"/>
                    </a:srgbClr>
                  </a:outerShdw>
                </a:effectLst>
              </a:rPr>
              <a:t>c-erb-B2, </a:t>
            </a:r>
            <a:r>
              <a:rPr lang="el-GR" sz="2000" dirty="0" err="1">
                <a:effectLst>
                  <a:outerShdw blurRad="38100" dist="38100" dir="2700000" algn="tl">
                    <a:srgbClr val="000000">
                      <a:alpha val="43137"/>
                    </a:srgbClr>
                  </a:outerShdw>
                </a:effectLst>
              </a:rPr>
              <a:t>αγγειογένεση</a:t>
            </a:r>
            <a:r>
              <a:rPr lang="el-GR"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VEGF)</a:t>
            </a:r>
            <a:r>
              <a:rPr lang="el-GR"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υψηλοί δείκτες πολλαπλασιασμού προ θεραπείας</a:t>
            </a:r>
            <a:r>
              <a:rPr lang="en-US"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δυσμενώς)</a:t>
            </a:r>
            <a:r>
              <a:rPr lang="en-US"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a:t>
            </a:r>
            <a:endParaRPr lang="en-US" sz="2000" dirty="0">
              <a:effectLst>
                <a:outerShdw blurRad="38100" dist="38100" dir="2700000" algn="tl">
                  <a:srgbClr val="000000">
                    <a:alpha val="43137"/>
                  </a:srgbClr>
                </a:outerShdw>
              </a:effectLst>
            </a:endParaRPr>
          </a:p>
          <a:p>
            <a:pPr>
              <a:buNone/>
            </a:pPr>
            <a:r>
              <a:rPr lang="en-US" sz="2000" dirty="0">
                <a:effectLst>
                  <a:outerShdw blurRad="38100" dist="38100" dir="2700000" algn="tl">
                    <a:srgbClr val="000000">
                      <a:alpha val="43137"/>
                    </a:srgbClr>
                  </a:outerShdw>
                </a:effectLst>
              </a:rPr>
              <a:t>      </a:t>
            </a:r>
            <a:r>
              <a:rPr lang="el-GR"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p53,</a:t>
            </a:r>
            <a:r>
              <a:rPr lang="el-GR"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nm23-H1, IL-10,</a:t>
            </a:r>
            <a:r>
              <a:rPr lang="el-GR" sz="2000" dirty="0">
                <a:effectLst>
                  <a:outerShdw blurRad="38100" dist="38100" dir="2700000" algn="tl">
                    <a:srgbClr val="000000">
                      <a:alpha val="43137"/>
                    </a:srgbClr>
                  </a:outerShdw>
                </a:effectLst>
              </a:rPr>
              <a:t> συγκεκριμένοι </a:t>
            </a:r>
            <a:r>
              <a:rPr lang="el-GR" sz="2000" dirty="0" err="1">
                <a:effectLst>
                  <a:outerShdw blurRad="38100" dist="38100" dir="2700000" algn="tl">
                    <a:srgbClr val="000000">
                      <a:alpha val="43137"/>
                    </a:srgbClr>
                  </a:outerShdw>
                </a:effectLst>
              </a:rPr>
              <a:t>απλότυποι</a:t>
            </a:r>
            <a:r>
              <a:rPr lang="el-GR" sz="2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HLA.</a:t>
            </a:r>
            <a:endParaRPr lang="el-GR" sz="2000" dirty="0">
              <a:effectLst>
                <a:outerShdw blurRad="38100" dist="38100" dir="2700000" algn="tl">
                  <a:srgbClr val="000000">
                    <a:alpha val="43137"/>
                  </a:srgbClr>
                </a:outerShdw>
              </a:effectLst>
            </a:endParaRPr>
          </a:p>
          <a:p>
            <a:r>
              <a:rPr lang="el-GR" sz="2000" dirty="0"/>
              <a:t>Λόγω </a:t>
            </a:r>
            <a:r>
              <a:rPr lang="el-GR" sz="2000" i="1" dirty="0">
                <a:effectLst>
                  <a:outerShdw blurRad="38100" dist="38100" dir="2700000" algn="tl">
                    <a:srgbClr val="000000">
                      <a:alpha val="43137"/>
                    </a:srgbClr>
                  </a:outerShdw>
                </a:effectLst>
              </a:rPr>
              <a:t>διαφορετικής αντιμετώπισης  </a:t>
            </a:r>
            <a:r>
              <a:rPr lang="el-GR" sz="2000" dirty="0"/>
              <a:t>έχει σημασία η </a:t>
            </a:r>
            <a:r>
              <a:rPr lang="el-GR" sz="2000" dirty="0" err="1">
                <a:effectLst>
                  <a:outerShdw blurRad="38100" dist="38100" dir="2700000" algn="tl">
                    <a:srgbClr val="000000">
                      <a:alpha val="43137"/>
                    </a:srgbClr>
                  </a:outerShdw>
                </a:effectLst>
              </a:rPr>
              <a:t>διαφοροδιάγνωση</a:t>
            </a:r>
            <a:r>
              <a:rPr lang="el-GR" sz="2000" dirty="0"/>
              <a:t> του </a:t>
            </a:r>
            <a:r>
              <a:rPr lang="el-GR" sz="2000" b="1" dirty="0"/>
              <a:t>ρινοφαρυγγικού καρκινώματος </a:t>
            </a:r>
            <a:r>
              <a:rPr lang="el-GR" sz="2000" dirty="0"/>
              <a:t>από </a:t>
            </a:r>
            <a:r>
              <a:rPr lang="en-US" sz="2000" dirty="0"/>
              <a:t>:</a:t>
            </a:r>
            <a:endParaRPr lang="el-GR" sz="2000" dirty="0"/>
          </a:p>
          <a:p>
            <a:pPr>
              <a:buNone/>
            </a:pPr>
            <a:r>
              <a:rPr lang="el-GR" sz="2000" dirty="0"/>
              <a:t>     - </a:t>
            </a:r>
            <a:r>
              <a:rPr lang="el-GR" sz="2000" i="1" dirty="0"/>
              <a:t>καρκίνωμα </a:t>
            </a:r>
            <a:r>
              <a:rPr lang="el-GR" sz="2000" i="1" dirty="0" err="1"/>
              <a:t>στοματοφάρυγγα</a:t>
            </a:r>
            <a:r>
              <a:rPr lang="el-GR" sz="2000" i="1" dirty="0"/>
              <a:t>  </a:t>
            </a:r>
            <a:r>
              <a:rPr lang="en-US" sz="2000" i="1" dirty="0"/>
              <a:t>[</a:t>
            </a:r>
            <a:r>
              <a:rPr lang="el-GR" sz="2000" i="1" dirty="0"/>
              <a:t> εντόπιση στη βάση της γλώσσας /αμυγδαλές , συνήθως </a:t>
            </a:r>
            <a:r>
              <a:rPr lang="en-US" sz="2000" i="1" dirty="0"/>
              <a:t>p16 (+) ]</a:t>
            </a:r>
          </a:p>
          <a:p>
            <a:pPr>
              <a:buNone/>
            </a:pPr>
            <a:r>
              <a:rPr lang="en-US" sz="2000" i="1" dirty="0"/>
              <a:t>     - </a:t>
            </a:r>
            <a:r>
              <a:rPr lang="el-GR" sz="2000" i="1" dirty="0"/>
              <a:t>αδιαφοροποίητο καρκίνωμα  </a:t>
            </a:r>
            <a:r>
              <a:rPr lang="el-GR" sz="2000" i="1" spc="300" dirty="0" err="1"/>
              <a:t>παραρρινίων</a:t>
            </a:r>
            <a:r>
              <a:rPr lang="el-GR" sz="2000" i="1" dirty="0"/>
              <a:t> [ εντόπιση στη ρινική οδό , τάση απουσίας φλεγμονώδους διήθησης , </a:t>
            </a:r>
            <a:r>
              <a:rPr lang="en-US" sz="2000" i="1" spc="300" dirty="0"/>
              <a:t>EBER (-) </a:t>
            </a:r>
            <a:r>
              <a:rPr lang="el-GR" sz="2000" i="1" dirty="0"/>
              <a:t>]</a:t>
            </a:r>
          </a:p>
          <a:p>
            <a:pPr>
              <a:buNone/>
            </a:pPr>
            <a:r>
              <a:rPr lang="el-GR" sz="2000" dirty="0"/>
              <a:t>     </a:t>
            </a:r>
          </a:p>
          <a:p>
            <a:endParaRPr lang="el-GR" sz="20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Examining the Heart">
            <a:extLst>
              <a:ext uri="{FF2B5EF4-FFF2-40B4-BE49-F238E27FC236}">
                <a16:creationId xmlns:a16="http://schemas.microsoft.com/office/drawing/2014/main" xmlns="" id="{EC7276F5-599C-0270-6D90-DA53ADC3D33A}"/>
              </a:ext>
            </a:extLst>
          </p:cNvPr>
          <p:cNvSpPr>
            <a:spLocks noChangeAspect="1" noChangeArrowheads="1"/>
          </p:cNvSpPr>
          <p:nvPr/>
        </p:nvSpPr>
        <p:spPr bwMode="auto">
          <a:xfrm>
            <a:off x="2928023" y="4104406"/>
            <a:ext cx="594441" cy="59444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3314" name="Picture 2" descr="Viruses | Free Full-Text | A Current Update on Human Papillomavirus-Associated  Head and Neck Cancers">
            <a:extLst>
              <a:ext uri="{FF2B5EF4-FFF2-40B4-BE49-F238E27FC236}">
                <a16:creationId xmlns:a16="http://schemas.microsoft.com/office/drawing/2014/main" xmlns="" id="{5982227A-07A3-C418-A383-D1A35F80D2F3}"/>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53358" y="1336476"/>
            <a:ext cx="7037284" cy="410874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xmlns="" id="{E8BF2607-5F41-6F7F-0CBD-B05CCDA2467F}"/>
              </a:ext>
            </a:extLst>
          </p:cNvPr>
          <p:cNvSpPr txBox="1"/>
          <p:nvPr/>
        </p:nvSpPr>
        <p:spPr>
          <a:xfrm>
            <a:off x="467544" y="590099"/>
            <a:ext cx="8136904" cy="461665"/>
          </a:xfrm>
          <a:prstGeom prst="rect">
            <a:avLst/>
          </a:prstGeom>
          <a:noFill/>
        </p:spPr>
        <p:txBody>
          <a:bodyPr wrap="square" rtlCol="0">
            <a:spAutoFit/>
          </a:bodyPr>
          <a:lstStyle/>
          <a:p>
            <a:pPr algn="ctr"/>
            <a:r>
              <a:rPr lang="el-GR" sz="2400" b="1" dirty="0"/>
              <a:t>ΙΟΓΕΝΕΙΣ         ΚΑΡΚΙΝΟΙ          </a:t>
            </a:r>
            <a:r>
              <a:rPr lang="el-GR" sz="2400" b="1" spc="600" dirty="0"/>
              <a:t>ΚΕΦΑΛΗΣ ΤΡΑΧΗΛΟΥ</a:t>
            </a:r>
          </a:p>
        </p:txBody>
      </p:sp>
    </p:spTree>
    <p:extLst>
      <p:ext uri="{BB962C8B-B14F-4D97-AF65-F5344CB8AC3E}">
        <p14:creationId xmlns:p14="http://schemas.microsoft.com/office/powerpoint/2010/main" xmlns="" val="2653465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p:cNvSpPr>
          <p:nvPr>
            <p:ph type="title"/>
          </p:nvPr>
        </p:nvSpPr>
        <p:spPr>
          <a:xfrm>
            <a:off x="539750" y="274638"/>
            <a:ext cx="8147050" cy="922337"/>
          </a:xfrm>
        </p:spPr>
        <p:txBody>
          <a:bodyPr>
            <a:normAutofit fontScale="90000"/>
          </a:bodyPr>
          <a:lstStyle/>
          <a:p>
            <a:r>
              <a:rPr lang="el-GR" sz="3200" dirty="0">
                <a:latin typeface="+mn-lt"/>
              </a:rPr>
              <a:t>Το σχετιζόμενο με τον </a:t>
            </a:r>
            <a:r>
              <a:rPr lang="en-US" sz="3200" b="1" dirty="0">
                <a:effectLst>
                  <a:outerShdw blurRad="38100" dist="38100" dir="2700000" algn="tl">
                    <a:srgbClr val="000000">
                      <a:alpha val="43137"/>
                    </a:srgbClr>
                  </a:outerShdw>
                </a:effectLst>
                <a:latin typeface="+mn-lt"/>
              </a:rPr>
              <a:t>HPV</a:t>
            </a:r>
            <a:r>
              <a:rPr lang="en-US" sz="3200" b="1" dirty="0">
                <a:latin typeface="+mn-lt"/>
              </a:rPr>
              <a:t> </a:t>
            </a:r>
            <a:r>
              <a:rPr lang="el-GR" sz="3200" b="1" dirty="0" err="1">
                <a:latin typeface="+mn-lt"/>
              </a:rPr>
              <a:t>ακανθοκυτταρικό</a:t>
            </a:r>
            <a:r>
              <a:rPr lang="el-GR" sz="3200" b="1" dirty="0">
                <a:latin typeface="+mn-lt"/>
              </a:rPr>
              <a:t> </a:t>
            </a:r>
            <a:r>
              <a:rPr lang="el-GR" sz="3200" dirty="0">
                <a:latin typeface="+mn-lt"/>
              </a:rPr>
              <a:t>καρκίνωμα της </a:t>
            </a:r>
            <a:r>
              <a:rPr lang="el-GR" sz="3200" dirty="0">
                <a:effectLst>
                  <a:outerShdw blurRad="38100" dist="38100" dir="2700000" algn="tl">
                    <a:srgbClr val="000000">
                      <a:alpha val="43137"/>
                    </a:srgbClr>
                  </a:outerShdw>
                </a:effectLst>
                <a:latin typeface="+mn-lt"/>
              </a:rPr>
              <a:t>ανώτερης </a:t>
            </a:r>
            <a:r>
              <a:rPr lang="el-GR" sz="3200" dirty="0" err="1">
                <a:effectLst>
                  <a:outerShdw blurRad="38100" dist="38100" dir="2700000" algn="tl">
                    <a:srgbClr val="000000">
                      <a:alpha val="43137"/>
                    </a:srgbClr>
                  </a:outerShdw>
                </a:effectLst>
                <a:latin typeface="+mn-lt"/>
              </a:rPr>
              <a:t>αεροπεπτικής</a:t>
            </a:r>
            <a:r>
              <a:rPr lang="el-GR" sz="3200" dirty="0">
                <a:effectLst>
                  <a:outerShdw blurRad="38100" dist="38100" dir="2700000" algn="tl">
                    <a:srgbClr val="000000">
                      <a:alpha val="43137"/>
                    </a:srgbClr>
                  </a:outerShdw>
                </a:effectLst>
                <a:latin typeface="+mn-lt"/>
              </a:rPr>
              <a:t> οδού </a:t>
            </a:r>
            <a:r>
              <a:rPr lang="el-GR" sz="3200" dirty="0">
                <a:latin typeface="+mn-lt"/>
              </a:rPr>
              <a:t>εμφανίζει τάση για </a:t>
            </a:r>
            <a:r>
              <a:rPr lang="en-US" sz="3200" dirty="0">
                <a:latin typeface="+mn-lt"/>
              </a:rPr>
              <a:t>:</a:t>
            </a:r>
            <a:endParaRPr lang="el-GR" sz="3200" dirty="0">
              <a:latin typeface="+mn-lt"/>
            </a:endParaRPr>
          </a:p>
        </p:txBody>
      </p:sp>
      <p:sp>
        <p:nvSpPr>
          <p:cNvPr id="90114" name="Rectangle 3"/>
          <p:cNvSpPr>
            <a:spLocks noGrp="1"/>
          </p:cNvSpPr>
          <p:nvPr>
            <p:ph type="body" idx="1"/>
          </p:nvPr>
        </p:nvSpPr>
        <p:spPr>
          <a:xfrm>
            <a:off x="0" y="1772816"/>
            <a:ext cx="9144000" cy="5085184"/>
          </a:xfrm>
        </p:spPr>
        <p:txBody>
          <a:bodyPr/>
          <a:lstStyle/>
          <a:p>
            <a:pPr algn="just">
              <a:lnSpc>
                <a:spcPct val="80000"/>
              </a:lnSpc>
            </a:pPr>
            <a:r>
              <a:rPr lang="el-GR" sz="2400" dirty="0"/>
              <a:t>εμφάνιση σε </a:t>
            </a:r>
            <a:r>
              <a:rPr lang="el-GR" sz="2400" b="1" dirty="0"/>
              <a:t>νεότερους</a:t>
            </a:r>
            <a:r>
              <a:rPr lang="el-GR" sz="2400" dirty="0"/>
              <a:t> ασθενείς, </a:t>
            </a:r>
            <a:r>
              <a:rPr lang="el-GR" sz="2400" b="1" dirty="0"/>
              <a:t>ευμενέστερη</a:t>
            </a:r>
            <a:r>
              <a:rPr lang="el-GR" sz="2400" dirty="0"/>
              <a:t> πρόγνωση και πιθανώς καλύτερη θεραπευτική ανταπόκριση συγκριτικά με το σχετιζόμενο με το κάπνισμα ή τον αλκοολισμό καρκίνο</a:t>
            </a:r>
          </a:p>
          <a:p>
            <a:pPr algn="just">
              <a:lnSpc>
                <a:spcPct val="80000"/>
              </a:lnSpc>
            </a:pPr>
            <a:r>
              <a:rPr lang="el-GR" sz="2400" dirty="0"/>
              <a:t>ανατομική εντόπιση στον </a:t>
            </a:r>
            <a:r>
              <a:rPr lang="el-GR" sz="2400" b="1" dirty="0" err="1"/>
              <a:t>στοματοφάρυγγα</a:t>
            </a:r>
            <a:r>
              <a:rPr lang="el-GR" sz="2400" b="1" dirty="0"/>
              <a:t> </a:t>
            </a:r>
            <a:r>
              <a:rPr lang="el-GR" sz="2400" dirty="0"/>
              <a:t>συμπεριλαμβανομένων των αμυγδαλών και της βάσης της γλώσσας</a:t>
            </a:r>
          </a:p>
          <a:p>
            <a:pPr algn="just">
              <a:lnSpc>
                <a:spcPct val="80000"/>
              </a:lnSpc>
            </a:pPr>
            <a:r>
              <a:rPr lang="el-GR" sz="2400" b="1" dirty="0"/>
              <a:t>μη </a:t>
            </a:r>
            <a:r>
              <a:rPr lang="el-GR" sz="2400" b="1" dirty="0" err="1"/>
              <a:t>κερατινοποιούμενη</a:t>
            </a:r>
            <a:r>
              <a:rPr lang="el-GR" sz="2400" b="1" dirty="0"/>
              <a:t> ή </a:t>
            </a:r>
            <a:r>
              <a:rPr lang="el-GR" sz="2400" b="1" dirty="0" err="1"/>
              <a:t>βασικόμορφη</a:t>
            </a:r>
            <a:r>
              <a:rPr lang="el-GR" sz="2400" b="1" dirty="0"/>
              <a:t> </a:t>
            </a:r>
            <a:r>
              <a:rPr lang="el-GR" sz="2400" b="1" dirty="0" err="1"/>
              <a:t>μορφολογία,σπανιότερα</a:t>
            </a:r>
            <a:r>
              <a:rPr lang="el-GR" sz="2400" b="1" dirty="0"/>
              <a:t> αδιαφοροποίητη μορφολογία</a:t>
            </a:r>
            <a:r>
              <a:rPr lang="el-GR" sz="2400" dirty="0"/>
              <a:t> </a:t>
            </a:r>
            <a:r>
              <a:rPr lang="el-GR" sz="2400" dirty="0" err="1"/>
              <a:t>λεμφοεπιθηλιακού</a:t>
            </a:r>
            <a:r>
              <a:rPr lang="el-GR" sz="2400" dirty="0"/>
              <a:t> καρκινώματος.(</a:t>
            </a:r>
            <a:r>
              <a:rPr lang="en-US" sz="2400" dirty="0"/>
              <a:t>T</a:t>
            </a:r>
            <a:r>
              <a:rPr lang="el-GR" sz="2400" dirty="0"/>
              <a:t>ο μη εντοπιζόμενο στο </a:t>
            </a:r>
            <a:r>
              <a:rPr lang="el-GR" sz="2400" dirty="0" err="1"/>
              <a:t>στοματοφάρυγγα</a:t>
            </a:r>
            <a:r>
              <a:rPr lang="el-GR" sz="2400" dirty="0"/>
              <a:t> </a:t>
            </a:r>
            <a:r>
              <a:rPr lang="el-GR" sz="2400" dirty="0" err="1"/>
              <a:t>βασικόμορφο</a:t>
            </a:r>
            <a:r>
              <a:rPr lang="el-GR" sz="2400" dirty="0"/>
              <a:t> καρκίνωμα δεν </a:t>
            </a:r>
            <a:r>
              <a:rPr lang="el-GR" sz="2400" dirty="0" err="1"/>
              <a:t>σχετιζεται</a:t>
            </a:r>
            <a:r>
              <a:rPr lang="el-GR" sz="2400" dirty="0"/>
              <a:t> με τον </a:t>
            </a:r>
            <a:r>
              <a:rPr lang="en-US" sz="2400" dirty="0"/>
              <a:t>HPV).</a:t>
            </a:r>
            <a:endParaRPr lang="el-GR" sz="2400" dirty="0"/>
          </a:p>
          <a:p>
            <a:pPr algn="just">
              <a:lnSpc>
                <a:spcPct val="80000"/>
              </a:lnSpc>
            </a:pPr>
            <a:r>
              <a:rPr lang="el-GR" sz="2400" dirty="0"/>
              <a:t>χορήγηση </a:t>
            </a:r>
            <a:r>
              <a:rPr lang="el-GR" sz="2400" b="1" dirty="0"/>
              <a:t>κυστικών</a:t>
            </a:r>
            <a:r>
              <a:rPr lang="el-GR" sz="2400" dirty="0"/>
              <a:t> </a:t>
            </a:r>
            <a:r>
              <a:rPr lang="el-GR" sz="2400" dirty="0" err="1"/>
              <a:t>λεμφαδενικών</a:t>
            </a:r>
            <a:r>
              <a:rPr lang="el-GR" sz="2400" dirty="0"/>
              <a:t> μεταστάσεων.</a:t>
            </a:r>
          </a:p>
          <a:p>
            <a:pPr algn="just">
              <a:lnSpc>
                <a:spcPct val="80000"/>
              </a:lnSpc>
            </a:pPr>
            <a:endParaRPr lang="el-GR" sz="2400" dirty="0"/>
          </a:p>
          <a:p>
            <a:pPr algn="just">
              <a:lnSpc>
                <a:spcPct val="80000"/>
              </a:lnSpc>
              <a:buFont typeface="Arial" charset="0"/>
              <a:buNone/>
            </a:pPr>
            <a:r>
              <a:rPr lang="el-GR" sz="2400" dirty="0" err="1"/>
              <a:t>Ανοσοϊστοχημικώς</a:t>
            </a:r>
            <a:r>
              <a:rPr lang="el-GR" sz="2400" dirty="0"/>
              <a:t>, το εν λόγω καρκίνωμα χαρακτηρίζεται από</a:t>
            </a:r>
          </a:p>
          <a:p>
            <a:pPr algn="just">
              <a:lnSpc>
                <a:spcPct val="80000"/>
              </a:lnSpc>
              <a:buFont typeface="Arial" charset="0"/>
              <a:buNone/>
            </a:pPr>
            <a:r>
              <a:rPr lang="el-GR" sz="2400" dirty="0"/>
              <a:t>πυρηνική </a:t>
            </a:r>
            <a:r>
              <a:rPr lang="el-GR" sz="2400" dirty="0" err="1"/>
              <a:t>υπερέκφραση</a:t>
            </a:r>
            <a:r>
              <a:rPr lang="el-GR" sz="2400" dirty="0"/>
              <a:t> της </a:t>
            </a:r>
            <a:r>
              <a:rPr lang="el-GR" sz="2400" dirty="0" err="1"/>
              <a:t>πρωτεϊνης</a:t>
            </a:r>
            <a:r>
              <a:rPr lang="el-GR" sz="2400" b="1" dirty="0"/>
              <a:t> </a:t>
            </a:r>
            <a:r>
              <a:rPr lang="en-US" sz="2400" b="1" dirty="0"/>
              <a:t>p16</a:t>
            </a:r>
            <a:r>
              <a:rPr lang="en-US" sz="2400" dirty="0"/>
              <a:t> </a:t>
            </a:r>
            <a:r>
              <a:rPr lang="el-GR" sz="2400" dirty="0"/>
              <a:t>και ανίχνευση του </a:t>
            </a:r>
          </a:p>
          <a:p>
            <a:pPr algn="just">
              <a:lnSpc>
                <a:spcPct val="80000"/>
              </a:lnSpc>
              <a:buFont typeface="Arial" charset="0"/>
              <a:buNone/>
            </a:pPr>
            <a:r>
              <a:rPr lang="en-US" sz="2400" b="1" dirty="0"/>
              <a:t>HPV-DNA</a:t>
            </a:r>
            <a:r>
              <a:rPr lang="en-US" sz="2400" dirty="0"/>
              <a:t> </a:t>
            </a:r>
            <a:r>
              <a:rPr lang="el-GR" sz="2400" dirty="0"/>
              <a:t>με υβριδισμό ή τεχνικές </a:t>
            </a:r>
            <a:r>
              <a:rPr lang="en-US" sz="2400" dirty="0"/>
              <a:t>PCR.</a:t>
            </a:r>
            <a:endParaRPr lang="el-GR"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90114">
                                            <p:txEl>
                                              <p:pRg st="0" end="0"/>
                                            </p:txEl>
                                          </p:spTgt>
                                        </p:tgtEl>
                                        <p:attrNameLst>
                                          <p:attrName>style.visibility</p:attrName>
                                        </p:attrNameLst>
                                      </p:cBhvr>
                                      <p:to>
                                        <p:strVal val="visible"/>
                                      </p:to>
                                    </p:set>
                                    <p:animEffect transition="in" filter="strips(downLeft)">
                                      <p:cBhvr>
                                        <p:cTn id="7" dur="500"/>
                                        <p:tgtEl>
                                          <p:spTgt spid="901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0114">
                                            <p:txEl>
                                              <p:pRg st="1" end="1"/>
                                            </p:txEl>
                                          </p:spTgt>
                                        </p:tgtEl>
                                        <p:attrNameLst>
                                          <p:attrName>style.visibility</p:attrName>
                                        </p:attrNameLst>
                                      </p:cBhvr>
                                      <p:to>
                                        <p:strVal val="visible"/>
                                      </p:to>
                                    </p:set>
                                    <p:animEffect transition="in" filter="strips(downLeft)">
                                      <p:cBhvr>
                                        <p:cTn id="12" dur="500"/>
                                        <p:tgtEl>
                                          <p:spTgt spid="901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90114">
                                            <p:txEl>
                                              <p:pRg st="2" end="2"/>
                                            </p:txEl>
                                          </p:spTgt>
                                        </p:tgtEl>
                                        <p:attrNameLst>
                                          <p:attrName>style.visibility</p:attrName>
                                        </p:attrNameLst>
                                      </p:cBhvr>
                                      <p:to>
                                        <p:strVal val="visible"/>
                                      </p:to>
                                    </p:set>
                                    <p:animEffect transition="in" filter="strips(downLeft)">
                                      <p:cBhvr>
                                        <p:cTn id="17" dur="500"/>
                                        <p:tgtEl>
                                          <p:spTgt spid="901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90114">
                                            <p:txEl>
                                              <p:pRg st="3" end="3"/>
                                            </p:txEl>
                                          </p:spTgt>
                                        </p:tgtEl>
                                        <p:attrNameLst>
                                          <p:attrName>style.visibility</p:attrName>
                                        </p:attrNameLst>
                                      </p:cBhvr>
                                      <p:to>
                                        <p:strVal val="visible"/>
                                      </p:to>
                                    </p:set>
                                    <p:animEffect transition="in" filter="strips(downLeft)">
                                      <p:cBhvr>
                                        <p:cTn id="22" dur="500"/>
                                        <p:tgtEl>
                                          <p:spTgt spid="901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90114">
                                            <p:txEl>
                                              <p:pRg st="5" end="5"/>
                                            </p:txEl>
                                          </p:spTgt>
                                        </p:tgtEl>
                                        <p:attrNameLst>
                                          <p:attrName>style.visibility</p:attrName>
                                        </p:attrNameLst>
                                      </p:cBhvr>
                                      <p:to>
                                        <p:strVal val="visible"/>
                                      </p:to>
                                    </p:set>
                                    <p:animEffect transition="in" filter="strips(downLeft)">
                                      <p:cBhvr>
                                        <p:cTn id="27" dur="500"/>
                                        <p:tgtEl>
                                          <p:spTgt spid="90114">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90114">
                                            <p:txEl>
                                              <p:pRg st="6" end="6"/>
                                            </p:txEl>
                                          </p:spTgt>
                                        </p:tgtEl>
                                        <p:attrNameLst>
                                          <p:attrName>style.visibility</p:attrName>
                                        </p:attrNameLst>
                                      </p:cBhvr>
                                      <p:to>
                                        <p:strVal val="visible"/>
                                      </p:to>
                                    </p:set>
                                    <p:animEffect transition="in" filter="strips(downLeft)">
                                      <p:cBhvr>
                                        <p:cTn id="32" dur="500"/>
                                        <p:tgtEl>
                                          <p:spTgt spid="9011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90114">
                                            <p:txEl>
                                              <p:pRg st="7" end="7"/>
                                            </p:txEl>
                                          </p:spTgt>
                                        </p:tgtEl>
                                        <p:attrNameLst>
                                          <p:attrName>style.visibility</p:attrName>
                                        </p:attrNameLst>
                                      </p:cBhvr>
                                      <p:to>
                                        <p:strVal val="visible"/>
                                      </p:to>
                                    </p:set>
                                    <p:animEffect transition="in" filter="strips(downLeft)">
                                      <p:cBhvr>
                                        <p:cTn id="37" dur="500"/>
                                        <p:tgtEl>
                                          <p:spTgt spid="9011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4"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8"/>
          <p:cNvSpPr>
            <a:spLocks noGrp="1"/>
          </p:cNvSpPr>
          <p:nvPr>
            <p:ph type="title"/>
          </p:nvPr>
        </p:nvSpPr>
        <p:spPr/>
        <p:txBody>
          <a:bodyPr/>
          <a:lstStyle/>
          <a:p>
            <a:r>
              <a:rPr lang="el-GR"/>
              <a:t>Μέθοδοι ανίχνευσης </a:t>
            </a:r>
            <a:r>
              <a:rPr lang="en-US"/>
              <a:t>HPV</a:t>
            </a:r>
            <a:endParaRPr lang="el-GR"/>
          </a:p>
        </p:txBody>
      </p:sp>
      <p:pic>
        <p:nvPicPr>
          <p:cNvPr id="92162" name="Picture 7" descr="hunt 2"/>
          <p:cNvPicPr>
            <a:picLocks noGrp="1" noChangeAspect="1" noChangeArrowheads="1"/>
          </p:cNvPicPr>
          <p:nvPr>
            <p:ph idx="1"/>
          </p:nvPr>
        </p:nvPicPr>
        <p:blipFill>
          <a:blip r:embed="rId3" cstate="print"/>
          <a:srcRect/>
          <a:stretch>
            <a:fillRect/>
          </a:stretch>
        </p:blipFill>
        <p:spPr>
          <a:xfrm>
            <a:off x="0" y="2205038"/>
            <a:ext cx="9144000" cy="3714750"/>
          </a:xfrm>
        </p:spPr>
      </p:pic>
      <p:sp>
        <p:nvSpPr>
          <p:cNvPr id="92163" name="Rectangle 9"/>
          <p:cNvSpPr>
            <a:spLocks noChangeArrowheads="1"/>
          </p:cNvSpPr>
          <p:nvPr/>
        </p:nvSpPr>
        <p:spPr bwMode="auto">
          <a:xfrm>
            <a:off x="2195513" y="4629657"/>
            <a:ext cx="2697162" cy="584775"/>
          </a:xfrm>
          <a:prstGeom prst="rect">
            <a:avLst/>
          </a:prstGeom>
          <a:noFill/>
          <a:ln w="9525">
            <a:noFill/>
            <a:miter lim="800000"/>
            <a:headEnd/>
            <a:tailEnd/>
          </a:ln>
        </p:spPr>
        <p:txBody>
          <a:bodyPr anchor="ctr">
            <a:spAutoFit/>
          </a:bodyPr>
          <a:lstStyle/>
          <a:p>
            <a:r>
              <a:rPr lang="en-US" sz="3200" b="1" dirty="0">
                <a:solidFill>
                  <a:srgbClr val="FF0000"/>
                </a:solidFill>
              </a:rPr>
              <a:t>p16</a:t>
            </a:r>
            <a:r>
              <a:rPr lang="el-GR" sz="3200" b="1" dirty="0">
                <a:solidFill>
                  <a:srgbClr val="FF0000"/>
                </a:solidFill>
              </a:rPr>
              <a:t> </a:t>
            </a:r>
          </a:p>
        </p:txBody>
      </p:sp>
      <p:sp>
        <p:nvSpPr>
          <p:cNvPr id="92164" name="Rectangle 10"/>
          <p:cNvSpPr>
            <a:spLocks noChangeArrowheads="1"/>
          </p:cNvSpPr>
          <p:nvPr/>
        </p:nvSpPr>
        <p:spPr bwMode="auto">
          <a:xfrm>
            <a:off x="5435600" y="1822450"/>
            <a:ext cx="1873250" cy="457200"/>
          </a:xfrm>
          <a:prstGeom prst="rect">
            <a:avLst/>
          </a:prstGeom>
          <a:noFill/>
          <a:ln w="9525">
            <a:noFill/>
            <a:miter lim="800000"/>
            <a:headEnd/>
            <a:tailEnd/>
          </a:ln>
        </p:spPr>
        <p:txBody>
          <a:bodyPr anchor="ctr">
            <a:spAutoFit/>
          </a:bodyPr>
          <a:lstStyle/>
          <a:p>
            <a:r>
              <a:rPr lang="en-US" sz="2400" b="1"/>
              <a:t>HPV - DNA</a:t>
            </a:r>
            <a:r>
              <a:rPr lang="el-GR"/>
              <a:t> </a:t>
            </a: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5" name="Rectangle 4"/>
          <p:cNvSpPr>
            <a:spLocks noGrp="1"/>
          </p:cNvSpPr>
          <p:nvPr>
            <p:ph type="title"/>
          </p:nvPr>
        </p:nvSpPr>
        <p:spPr>
          <a:xfrm>
            <a:off x="457200" y="274638"/>
            <a:ext cx="8229600" cy="1570037"/>
          </a:xfrm>
        </p:spPr>
        <p:txBody>
          <a:bodyPr/>
          <a:lstStyle/>
          <a:p>
            <a:pPr eaLnBrk="1" hangingPunct="1"/>
            <a:r>
              <a:rPr lang="el-GR" sz="4000" dirty="0">
                <a:latin typeface="+mn-lt"/>
              </a:rPr>
              <a:t>Παρουσία </a:t>
            </a:r>
            <a:r>
              <a:rPr lang="en-US" sz="4000" dirty="0">
                <a:latin typeface="+mn-lt"/>
              </a:rPr>
              <a:t>HPV </a:t>
            </a:r>
            <a:r>
              <a:rPr lang="el-GR" sz="4000" dirty="0">
                <a:latin typeface="+mn-lt"/>
              </a:rPr>
              <a:t>σε συνδυασμό με </a:t>
            </a:r>
            <a:r>
              <a:rPr lang="el-GR" sz="4000" dirty="0" err="1">
                <a:latin typeface="+mn-lt"/>
              </a:rPr>
              <a:t>εξωφυτική</a:t>
            </a:r>
            <a:r>
              <a:rPr lang="el-GR" sz="4000" dirty="0">
                <a:latin typeface="+mn-lt"/>
              </a:rPr>
              <a:t> – </a:t>
            </a:r>
            <a:r>
              <a:rPr lang="el-GR" sz="4000" dirty="0" err="1">
                <a:latin typeface="+mn-lt"/>
              </a:rPr>
              <a:t>θηλώδη</a:t>
            </a:r>
            <a:r>
              <a:rPr lang="el-GR" sz="4000" dirty="0">
                <a:latin typeface="+mn-lt"/>
              </a:rPr>
              <a:t> μορφολογία </a:t>
            </a:r>
          </a:p>
        </p:txBody>
      </p:sp>
      <p:pic>
        <p:nvPicPr>
          <p:cNvPr id="56326" name="Picture 6" descr="stelow hpv 2"/>
          <p:cNvPicPr>
            <a:picLocks noGrp="1" noChangeAspect="1" noChangeArrowheads="1"/>
          </p:cNvPicPr>
          <p:nvPr>
            <p:ph idx="1"/>
          </p:nvPr>
        </p:nvPicPr>
        <p:blipFill>
          <a:blip r:embed="rId2" cstate="print"/>
          <a:srcRect/>
          <a:stretch>
            <a:fillRect/>
          </a:stretch>
        </p:blipFill>
        <p:spPr>
          <a:xfrm>
            <a:off x="1619250" y="1844675"/>
            <a:ext cx="5903913" cy="4406900"/>
          </a:xfrm>
        </p:spPr>
      </p:pic>
      <p:sp>
        <p:nvSpPr>
          <p:cNvPr id="56327" name="Rectangle 8"/>
          <p:cNvSpPr>
            <a:spLocks noChangeArrowheads="1"/>
          </p:cNvSpPr>
          <p:nvPr/>
        </p:nvSpPr>
        <p:spPr bwMode="auto">
          <a:xfrm>
            <a:off x="4716463" y="4797425"/>
            <a:ext cx="1295400" cy="366713"/>
          </a:xfrm>
          <a:prstGeom prst="rect">
            <a:avLst/>
          </a:prstGeom>
          <a:noFill/>
          <a:ln w="9525">
            <a:noFill/>
            <a:miter lim="800000"/>
            <a:headEnd/>
            <a:tailEnd/>
          </a:ln>
        </p:spPr>
        <p:txBody>
          <a:bodyPr>
            <a:spAutoFit/>
          </a:bodyPr>
          <a:lstStyle/>
          <a:p>
            <a:r>
              <a:rPr lang="en-US"/>
              <a:t> </a:t>
            </a:r>
            <a:r>
              <a:rPr lang="en-US" b="1"/>
              <a:t>HPV-DNA</a:t>
            </a:r>
            <a:endParaRPr lang="el-GR" b="1"/>
          </a:p>
        </p:txBody>
      </p:sp>
      <p:sp>
        <p:nvSpPr>
          <p:cNvPr id="56328" name="Rectangle 9"/>
          <p:cNvSpPr>
            <a:spLocks noChangeArrowheads="1"/>
          </p:cNvSpPr>
          <p:nvPr/>
        </p:nvSpPr>
        <p:spPr bwMode="auto">
          <a:xfrm>
            <a:off x="3851275" y="4005263"/>
            <a:ext cx="1009650" cy="366712"/>
          </a:xfrm>
          <a:prstGeom prst="rect">
            <a:avLst/>
          </a:prstGeom>
          <a:noFill/>
          <a:ln w="9525">
            <a:noFill/>
            <a:miter lim="800000"/>
            <a:headEnd/>
            <a:tailEnd/>
          </a:ln>
        </p:spPr>
        <p:txBody>
          <a:bodyPr>
            <a:spAutoFit/>
          </a:bodyPr>
          <a:lstStyle/>
          <a:p>
            <a:r>
              <a:rPr lang="en-US" b="1"/>
              <a:t>p16</a:t>
            </a:r>
            <a:endParaRPr lang="el-GR" b="1"/>
          </a:p>
        </p:txBody>
      </p:sp>
      <mc:AlternateContent xmlns:mc="http://schemas.openxmlformats.org/markup-compatibility/2006">
        <mc:Choice xmlns:p14="http://schemas.microsoft.com/office/powerpoint/2010/main" xmlns=""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4521200" y="4329113"/>
              <a:ext cx="144463" cy="122237"/>
            </p14:xfrm>
          </p:contentPart>
        </mc:Choice>
        <mc:Fallback>
          <p:pic>
            <p:nvPicPr>
              <p:cNvPr id="1026" name="Ink 2"/>
              <p:cNvPicPr>
                <a:picLocks noRot="1" noChangeAspect="1" noEditPoints="1" noChangeArrowheads="1" noChangeShapeType="1"/>
              </p:cNvPicPr>
              <p:nvPr/>
            </p:nvPicPr>
            <p:blipFill>
              <a:blip r:embed="rId4" cstate="print"/>
              <a:stretch>
                <a:fillRect/>
              </a:stretch>
            </p:blipFill>
            <p:spPr>
              <a:xfrm>
                <a:off x="4503414" y="4311802"/>
                <a:ext cx="179308" cy="156152"/>
              </a:xfrm>
              <a:prstGeom prst="rect">
                <a:avLst/>
              </a:prstGeom>
            </p:spPr>
          </p:pic>
        </mc:Fallback>
      </mc:AlternateContent>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Ορθογώνιο"/>
          <p:cNvSpPr/>
          <p:nvPr/>
        </p:nvSpPr>
        <p:spPr>
          <a:xfrm>
            <a:off x="0" y="0"/>
            <a:ext cx="9144000" cy="6986528"/>
          </a:xfrm>
          <a:prstGeom prst="rect">
            <a:avLst/>
          </a:prstGeom>
        </p:spPr>
        <p:txBody>
          <a:bodyPr wrap="square">
            <a:spAutoFit/>
          </a:bodyPr>
          <a:lstStyle/>
          <a:p>
            <a:pPr algn="just"/>
            <a:r>
              <a:rPr lang="el-GR" sz="3200" dirty="0"/>
              <a:t>Η </a:t>
            </a:r>
            <a:r>
              <a:rPr lang="el-GR" sz="3200" b="1" dirty="0"/>
              <a:t>θεραπευτική προσέγγιση των ασθενών με ΑΚΚ κεφαλής-τραχήλου </a:t>
            </a:r>
            <a:r>
              <a:rPr lang="el-GR" sz="3200" dirty="0"/>
              <a:t>συνήθως </a:t>
            </a:r>
            <a:r>
              <a:rPr lang="el-GR" sz="3200" dirty="0">
                <a:effectLst>
                  <a:outerShdw blurRad="38100" dist="38100" dir="2700000" algn="tl">
                    <a:srgbClr val="000000">
                      <a:alpha val="43137"/>
                    </a:srgbClr>
                  </a:outerShdw>
                </a:effectLst>
              </a:rPr>
              <a:t>συνδυάζει</a:t>
            </a:r>
            <a:r>
              <a:rPr lang="el-GR" sz="3200" dirty="0"/>
              <a:t> θεραπείες οι οποίες: </a:t>
            </a:r>
          </a:p>
          <a:p>
            <a:pPr algn="just"/>
            <a:r>
              <a:rPr lang="el-GR" sz="3200" dirty="0"/>
              <a:t>• Θεραπεύουν τον καρκίνο </a:t>
            </a:r>
            <a:r>
              <a:rPr lang="el-GR" sz="3200" dirty="0">
                <a:effectLst>
                  <a:outerShdw blurRad="38100" dist="38100" dir="2700000" algn="tl">
                    <a:srgbClr val="000000">
                      <a:alpha val="43137"/>
                    </a:srgbClr>
                  </a:outerShdw>
                </a:effectLst>
              </a:rPr>
              <a:t>τοπικά,</a:t>
            </a:r>
            <a:r>
              <a:rPr lang="el-GR" sz="3200" dirty="0"/>
              <a:t> όπως το </a:t>
            </a:r>
            <a:r>
              <a:rPr lang="el-GR" sz="3200" b="1" dirty="0"/>
              <a:t>χειρουργείο </a:t>
            </a:r>
            <a:r>
              <a:rPr lang="el-GR" sz="3200" dirty="0"/>
              <a:t>ή η </a:t>
            </a:r>
            <a:r>
              <a:rPr lang="el-GR" sz="3200" b="1" dirty="0"/>
              <a:t>ακτινοθεραπεία. </a:t>
            </a:r>
          </a:p>
          <a:p>
            <a:pPr algn="just"/>
            <a:r>
              <a:rPr lang="el-GR" sz="3200" dirty="0"/>
              <a:t>• Καταστρέφουν τα καρκινικά κύτταρα σε </a:t>
            </a:r>
            <a:r>
              <a:rPr lang="el-GR" sz="3200" b="1" dirty="0"/>
              <a:t>όλο το σώμα</a:t>
            </a:r>
            <a:r>
              <a:rPr lang="el-GR" sz="3200" dirty="0"/>
              <a:t> </a:t>
            </a:r>
          </a:p>
          <a:p>
            <a:pPr algn="just"/>
            <a:r>
              <a:rPr lang="el-GR" sz="3200" dirty="0"/>
              <a:t>- με </a:t>
            </a:r>
            <a:r>
              <a:rPr lang="el-GR" sz="3200" dirty="0">
                <a:effectLst>
                  <a:outerShdw blurRad="38100" dist="38100" dir="2700000" algn="tl">
                    <a:srgbClr val="000000">
                      <a:alpha val="43137"/>
                    </a:srgbClr>
                  </a:outerShdw>
                </a:effectLst>
              </a:rPr>
              <a:t>συστηματική</a:t>
            </a:r>
            <a:r>
              <a:rPr lang="el-GR" sz="3200" dirty="0"/>
              <a:t> θεραπεία, όπως με τη χημειοθεραπεία [</a:t>
            </a:r>
            <a:r>
              <a:rPr lang="el-GR" sz="3200" dirty="0" err="1"/>
              <a:t>σισπλατίνη</a:t>
            </a:r>
            <a:r>
              <a:rPr lang="el-GR" sz="3200" dirty="0"/>
              <a:t> (</a:t>
            </a:r>
            <a:r>
              <a:rPr lang="el-GR" sz="3200" dirty="0" err="1"/>
              <a:t>cisplatin</a:t>
            </a:r>
            <a:r>
              <a:rPr lang="el-GR" sz="3200" dirty="0"/>
              <a:t>) ή </a:t>
            </a:r>
            <a:r>
              <a:rPr lang="el-GR" sz="3200" dirty="0" err="1"/>
              <a:t>καρβοπλατίνα</a:t>
            </a:r>
            <a:r>
              <a:rPr lang="el-GR" sz="3200" dirty="0"/>
              <a:t> (</a:t>
            </a:r>
            <a:r>
              <a:rPr lang="el-GR" sz="3200" dirty="0" err="1"/>
              <a:t>carboplatin</a:t>
            </a:r>
            <a:r>
              <a:rPr lang="el-GR" sz="3200" dirty="0"/>
              <a:t>), 5-φλουορουρακίλη (5-fluororacil), </a:t>
            </a:r>
            <a:r>
              <a:rPr lang="el-GR" sz="3200" dirty="0" err="1"/>
              <a:t>δοσεταξέλη</a:t>
            </a:r>
            <a:r>
              <a:rPr lang="el-GR" sz="3200" dirty="0"/>
              <a:t> (</a:t>
            </a:r>
            <a:r>
              <a:rPr lang="el-GR" sz="3200" dirty="0" err="1"/>
              <a:t>docetaxel</a:t>
            </a:r>
            <a:r>
              <a:rPr lang="el-GR" sz="3200" dirty="0"/>
              <a:t>)] </a:t>
            </a:r>
          </a:p>
          <a:p>
            <a:pPr algn="just"/>
            <a:r>
              <a:rPr lang="el-GR" sz="3200" dirty="0"/>
              <a:t>και </a:t>
            </a:r>
          </a:p>
          <a:p>
            <a:pPr algn="just"/>
            <a:r>
              <a:rPr lang="el-GR" sz="3200" dirty="0"/>
              <a:t>-με τη </a:t>
            </a:r>
            <a:r>
              <a:rPr lang="el-GR" sz="3200" dirty="0">
                <a:effectLst>
                  <a:outerShdw blurRad="38100" dist="38100" dir="2700000" algn="tl">
                    <a:srgbClr val="000000">
                      <a:alpha val="43137"/>
                    </a:srgbClr>
                  </a:outerShdw>
                </a:effectLst>
              </a:rPr>
              <a:t>στοχεύουσα</a:t>
            </a:r>
            <a:r>
              <a:rPr lang="el-GR" sz="3200" dirty="0"/>
              <a:t>, βιολογική θεραπεία [</a:t>
            </a:r>
            <a:r>
              <a:rPr lang="el-GR" sz="3200" dirty="0" err="1"/>
              <a:t>κετουξιμάμπη</a:t>
            </a:r>
            <a:r>
              <a:rPr lang="el-GR" sz="3200" dirty="0"/>
              <a:t> (</a:t>
            </a:r>
            <a:r>
              <a:rPr lang="el-GR" sz="3200" dirty="0" err="1"/>
              <a:t>cetuximab</a:t>
            </a:r>
            <a:r>
              <a:rPr lang="el-GR" sz="3200" dirty="0"/>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04664"/>
          </a:xfrm>
        </p:spPr>
        <p:txBody>
          <a:bodyPr>
            <a:normAutofit fontScale="90000"/>
          </a:bodyPr>
          <a:lstStyle/>
          <a:p>
            <a:r>
              <a:rPr lang="el-GR" dirty="0"/>
              <a:t>Θεραπείες </a:t>
            </a:r>
            <a:r>
              <a:rPr lang="el-GR" b="1" dirty="0"/>
              <a:t>στοχεύουσες τον </a:t>
            </a:r>
            <a:r>
              <a:rPr lang="en-US" b="1" dirty="0"/>
              <a:t>EGFR</a:t>
            </a:r>
            <a:endParaRPr lang="el-GR" b="1" dirty="0"/>
          </a:p>
        </p:txBody>
      </p:sp>
      <p:sp>
        <p:nvSpPr>
          <p:cNvPr id="3" name="2 - Θέση περιεχομένου"/>
          <p:cNvSpPr>
            <a:spLocks noGrp="1"/>
          </p:cNvSpPr>
          <p:nvPr>
            <p:ph idx="1"/>
          </p:nvPr>
        </p:nvSpPr>
        <p:spPr>
          <a:xfrm>
            <a:off x="0" y="260648"/>
            <a:ext cx="9144000" cy="7344816"/>
          </a:xfrm>
        </p:spPr>
        <p:txBody>
          <a:bodyPr>
            <a:normAutofit fontScale="55000" lnSpcReduction="20000"/>
          </a:bodyPr>
          <a:lstStyle/>
          <a:p>
            <a:pPr algn="just"/>
            <a:endParaRPr lang="el-GR" dirty="0"/>
          </a:p>
          <a:p>
            <a:pPr algn="just"/>
            <a:r>
              <a:rPr lang="el-GR" sz="3800" dirty="0"/>
              <a:t>Οι οδοί επικοινωνίας του </a:t>
            </a:r>
            <a:r>
              <a:rPr lang="el-GR" sz="3800" b="1" dirty="0"/>
              <a:t>EGFR</a:t>
            </a:r>
            <a:r>
              <a:rPr lang="el-GR" sz="3800" dirty="0"/>
              <a:t> συμμετέχουν στον </a:t>
            </a:r>
            <a:r>
              <a:rPr lang="el-GR" sz="3800" dirty="0">
                <a:effectLst>
                  <a:outerShdw blurRad="38100" dist="38100" dir="2700000" algn="tl">
                    <a:srgbClr val="000000">
                      <a:alpha val="43137"/>
                    </a:srgbClr>
                  </a:outerShdw>
                </a:effectLst>
              </a:rPr>
              <a:t>έλεγχο της επιβίωσης των κυττάρων, στην εξέλιξη του κυτταρικού κύκλου, στην </a:t>
            </a:r>
            <a:r>
              <a:rPr lang="el-GR" sz="3800" dirty="0" err="1">
                <a:effectLst>
                  <a:outerShdw blurRad="38100" dist="38100" dir="2700000" algn="tl">
                    <a:srgbClr val="000000">
                      <a:alpha val="43137"/>
                    </a:srgbClr>
                  </a:outerShdw>
                </a:effectLst>
              </a:rPr>
              <a:t>αγγειογένεση</a:t>
            </a:r>
            <a:r>
              <a:rPr lang="el-GR" sz="3800" dirty="0">
                <a:effectLst>
                  <a:outerShdw blurRad="38100" dist="38100" dir="2700000" algn="tl">
                    <a:srgbClr val="000000">
                      <a:alpha val="43137"/>
                    </a:srgbClr>
                  </a:outerShdw>
                </a:effectLst>
              </a:rPr>
              <a:t>, στη μετανάστευση των κυττάρων και στην κυτταρική διήθηση/μετάσταση.</a:t>
            </a:r>
          </a:p>
          <a:p>
            <a:pPr algn="just"/>
            <a:r>
              <a:rPr lang="en-US" sz="3800" dirty="0"/>
              <a:t>H </a:t>
            </a:r>
            <a:r>
              <a:rPr lang="el-GR" sz="3800" dirty="0"/>
              <a:t>κατόπιν μετάλλαξης </a:t>
            </a:r>
            <a:r>
              <a:rPr lang="el-GR" sz="3800" b="1" dirty="0" err="1">
                <a:effectLst>
                  <a:outerShdw blurRad="38100" dist="38100" dir="2700000" algn="tl">
                    <a:srgbClr val="000000">
                      <a:alpha val="43137"/>
                    </a:srgbClr>
                  </a:outerShdw>
                </a:effectLst>
              </a:rPr>
              <a:t>υπερέκφραση</a:t>
            </a:r>
            <a:r>
              <a:rPr lang="el-GR" sz="3800" b="1" dirty="0">
                <a:effectLst>
                  <a:outerShdw blurRad="38100" dist="38100" dir="2700000" algn="tl">
                    <a:srgbClr val="000000">
                      <a:alpha val="43137"/>
                    </a:srgbClr>
                  </a:outerShdw>
                </a:effectLst>
              </a:rPr>
              <a:t> της </a:t>
            </a:r>
            <a:r>
              <a:rPr lang="el-GR" sz="3800" b="1" dirty="0" err="1">
                <a:effectLst>
                  <a:outerShdw blurRad="38100" dist="38100" dir="2700000" algn="tl">
                    <a:srgbClr val="000000">
                      <a:alpha val="43137"/>
                    </a:srgbClr>
                  </a:outerShdw>
                </a:effectLst>
              </a:rPr>
              <a:t>πρωτεϊνης</a:t>
            </a:r>
            <a:r>
              <a:rPr lang="el-GR" sz="3800" b="1" dirty="0">
                <a:effectLst>
                  <a:outerShdw blurRad="38100" dist="38100" dir="2700000" algn="tl">
                    <a:srgbClr val="000000">
                      <a:alpha val="43137"/>
                    </a:srgbClr>
                  </a:outerShdw>
                </a:effectLst>
              </a:rPr>
              <a:t> </a:t>
            </a:r>
            <a:r>
              <a:rPr lang="el-GR" sz="3800" b="1" dirty="0"/>
              <a:t>και ο </a:t>
            </a:r>
            <a:r>
              <a:rPr lang="el-GR" sz="3800" b="1" dirty="0">
                <a:effectLst>
                  <a:outerShdw blurRad="38100" dist="38100" dir="2700000" algn="tl">
                    <a:srgbClr val="000000">
                      <a:alpha val="43137"/>
                    </a:srgbClr>
                  </a:outerShdw>
                </a:effectLst>
              </a:rPr>
              <a:t>αυξημένος αριθμός γονιδιακών αντιγράφων </a:t>
            </a:r>
            <a:r>
              <a:rPr lang="el-GR" sz="3800" b="1" dirty="0"/>
              <a:t>του </a:t>
            </a:r>
            <a:r>
              <a:rPr lang="en-US" sz="3800" b="1" dirty="0"/>
              <a:t>EGFR</a:t>
            </a:r>
            <a:r>
              <a:rPr lang="en-US" sz="3800" dirty="0"/>
              <a:t> </a:t>
            </a:r>
            <a:r>
              <a:rPr lang="el-GR" sz="3800" dirty="0"/>
              <a:t>έχουν μεν </a:t>
            </a:r>
            <a:r>
              <a:rPr lang="el-GR" sz="3800" b="1" dirty="0"/>
              <a:t>αρνητική προγνωστική αξία</a:t>
            </a:r>
            <a:r>
              <a:rPr lang="el-GR" sz="3800" dirty="0"/>
              <a:t> ,στερούνται δε σαφούς προβλεπτικής αξίας.</a:t>
            </a:r>
            <a:endParaRPr lang="en-US" sz="3800" dirty="0"/>
          </a:p>
          <a:p>
            <a:pPr algn="just"/>
            <a:r>
              <a:rPr lang="el-GR" sz="3800" dirty="0"/>
              <a:t>Όταν η </a:t>
            </a:r>
            <a:r>
              <a:rPr lang="el-GR" sz="3800" b="1" dirty="0"/>
              <a:t>πρωτεΐνη EGFR </a:t>
            </a:r>
            <a:r>
              <a:rPr lang="el-GR" sz="3800" dirty="0"/>
              <a:t>είναι </a:t>
            </a:r>
            <a:r>
              <a:rPr lang="el-GR" sz="3800" b="1" dirty="0"/>
              <a:t>ενεργοποιημένη</a:t>
            </a:r>
            <a:r>
              <a:rPr lang="el-GR" sz="3800" dirty="0"/>
              <a:t>, ο όγκος γίνεται </a:t>
            </a:r>
            <a:r>
              <a:rPr lang="el-GR" sz="3800" b="1" dirty="0"/>
              <a:t>περισσότερο επιθετικός</a:t>
            </a:r>
            <a:r>
              <a:rPr lang="el-GR" sz="3800" dirty="0"/>
              <a:t>. Σε αυτές τις περιπτώσεις, οι θεραπείες που στοχεύουν στον EGFR είναι πιο αποτελεσματικές από τη γενική </a:t>
            </a:r>
            <a:r>
              <a:rPr lang="el-GR" sz="3800" dirty="0" err="1"/>
              <a:t>κυτταροτοξική</a:t>
            </a:r>
            <a:r>
              <a:rPr lang="el-GR" sz="3800" dirty="0"/>
              <a:t> χημειοθεραπεία.</a:t>
            </a:r>
          </a:p>
          <a:p>
            <a:pPr algn="just"/>
            <a:r>
              <a:rPr lang="el-GR" sz="3800" dirty="0"/>
              <a:t>Η </a:t>
            </a:r>
            <a:r>
              <a:rPr lang="el-GR" sz="3800" b="1" dirty="0" err="1"/>
              <a:t>κετουξιμάμπη</a:t>
            </a:r>
            <a:r>
              <a:rPr lang="el-GR" sz="3800" b="1" dirty="0"/>
              <a:t> (</a:t>
            </a:r>
            <a:r>
              <a:rPr lang="el-GR" sz="3800" dirty="0" err="1"/>
              <a:t>cetuxi</a:t>
            </a:r>
            <a:r>
              <a:rPr lang="el-GR" sz="3800" b="1" dirty="0" err="1"/>
              <a:t>mab</a:t>
            </a:r>
            <a:r>
              <a:rPr lang="el-GR" sz="3800" b="1" dirty="0"/>
              <a:t>) </a:t>
            </a:r>
            <a:r>
              <a:rPr lang="el-GR" sz="3800" dirty="0"/>
              <a:t>είναι ένα χιμαιρικό </a:t>
            </a:r>
            <a:r>
              <a:rPr lang="el-GR" sz="3800" dirty="0" err="1"/>
              <a:t>μονοκλωνικό</a:t>
            </a:r>
            <a:r>
              <a:rPr lang="el-GR" sz="3800" dirty="0"/>
              <a:t> αντίσωμα IgG</a:t>
            </a:r>
            <a:r>
              <a:rPr lang="el-GR" sz="3800" baseline="-25000" dirty="0"/>
              <a:t>1</a:t>
            </a:r>
            <a:r>
              <a:rPr lang="el-GR" sz="3800" dirty="0"/>
              <a:t> που κατευθύνεται </a:t>
            </a:r>
            <a:r>
              <a:rPr lang="el-GR" sz="3800" b="1" dirty="0"/>
              <a:t>ειδικά</a:t>
            </a:r>
            <a:r>
              <a:rPr lang="el-GR" sz="3800" dirty="0"/>
              <a:t> εναντίον του υποδοχέα του επιδερμικού αυξητικού παράγοντα (EGFR). Η </a:t>
            </a:r>
            <a:r>
              <a:rPr lang="el-GR" sz="3800" dirty="0" err="1"/>
              <a:t>κετουξιμάμπη</a:t>
            </a:r>
            <a:r>
              <a:rPr lang="el-GR" sz="3800" dirty="0"/>
              <a:t> </a:t>
            </a:r>
            <a:r>
              <a:rPr lang="el-GR" sz="3800" dirty="0">
                <a:effectLst>
                  <a:outerShdw blurRad="38100" dist="38100" dir="2700000" algn="tl">
                    <a:srgbClr val="000000">
                      <a:alpha val="43137"/>
                    </a:srgbClr>
                  </a:outerShdw>
                </a:effectLst>
              </a:rPr>
              <a:t>εμποδίζει τη δέσμευση των ενδογενών </a:t>
            </a:r>
            <a:r>
              <a:rPr lang="el-GR" sz="3800" dirty="0" err="1">
                <a:effectLst>
                  <a:outerShdw blurRad="38100" dist="38100" dir="2700000" algn="tl">
                    <a:srgbClr val="000000">
                      <a:alpha val="43137"/>
                    </a:srgbClr>
                  </a:outerShdw>
                </a:effectLst>
              </a:rPr>
              <a:t>συζευκτών</a:t>
            </a:r>
            <a:r>
              <a:rPr lang="el-GR" sz="3800" dirty="0">
                <a:effectLst>
                  <a:outerShdw blurRad="38100" dist="38100" dir="2700000" algn="tl">
                    <a:srgbClr val="000000">
                      <a:alpha val="43137"/>
                    </a:srgbClr>
                  </a:outerShdw>
                </a:effectLst>
              </a:rPr>
              <a:t> EGFR προκαλώντας την αναστολή της λειτουργίας του υποδοχέα.</a:t>
            </a:r>
          </a:p>
          <a:p>
            <a:pPr algn="just"/>
            <a:r>
              <a:rPr lang="el-GR" sz="3800" dirty="0"/>
              <a:t>Η </a:t>
            </a:r>
            <a:r>
              <a:rPr lang="el-GR" sz="3800" b="1" dirty="0" err="1"/>
              <a:t>κετουξιμάμπη</a:t>
            </a:r>
            <a:r>
              <a:rPr lang="el-GR" sz="3800" dirty="0"/>
              <a:t>  χρησιμοποιείται σε συνδυασμό με ακτινοθεραπεία για τη θεραπεία του ΑΚΚ της κεφαλής και του τραχήλου  ή ως </a:t>
            </a:r>
            <a:r>
              <a:rPr lang="el-GR" sz="3800" dirty="0" err="1"/>
              <a:t>μονοθεραπεία</a:t>
            </a:r>
            <a:r>
              <a:rPr lang="el-GR" sz="3800" dirty="0"/>
              <a:t> σε ασθενείς οι οποίοι είχαν λάβει στο παρελθόν θεραπεία βασισμένη στην πλατίνα.</a:t>
            </a:r>
            <a:endParaRPr lang="en-US" sz="3800" dirty="0"/>
          </a:p>
          <a:p>
            <a:pPr algn="just"/>
            <a:r>
              <a:rPr lang="el-GR" sz="3800" dirty="0"/>
              <a:t>Στους ασθενείς με όγκους </a:t>
            </a:r>
            <a:r>
              <a:rPr lang="el-GR" sz="3800" u="sng" dirty="0"/>
              <a:t>χωρίς</a:t>
            </a:r>
            <a:r>
              <a:rPr lang="el-GR" sz="3800" dirty="0"/>
              <a:t> την παρουσία </a:t>
            </a:r>
            <a:r>
              <a:rPr lang="en-US" sz="3800" u="sng" dirty="0"/>
              <a:t>HPV</a:t>
            </a:r>
            <a:r>
              <a:rPr lang="en-US" sz="3800" dirty="0"/>
              <a:t> , </a:t>
            </a:r>
            <a:r>
              <a:rPr lang="el-GR" sz="3800" dirty="0"/>
              <a:t>η προσθήκη </a:t>
            </a:r>
            <a:r>
              <a:rPr lang="en-US" sz="3800" dirty="0" err="1"/>
              <a:t>panitumu</a:t>
            </a:r>
            <a:r>
              <a:rPr lang="en-US" sz="3800" b="1" dirty="0" err="1"/>
              <a:t>mab</a:t>
            </a:r>
            <a:r>
              <a:rPr lang="en-US" sz="3800" dirty="0"/>
              <a:t> </a:t>
            </a:r>
            <a:r>
              <a:rPr lang="el-GR" sz="3800" dirty="0"/>
              <a:t>στη χημειοθεραπεία παρατείνει την ελευθέρα εξέλιξης και την ολική επιβίωση των καρκινοπαθών.</a:t>
            </a:r>
          </a:p>
          <a:p>
            <a:pPr algn="just"/>
            <a:r>
              <a:rPr lang="el-GR" sz="3800" dirty="0"/>
              <a:t>Η χορήγηση </a:t>
            </a:r>
            <a:r>
              <a:rPr lang="en-US" sz="3800" dirty="0" err="1"/>
              <a:t>nimotuzu</a:t>
            </a:r>
            <a:r>
              <a:rPr lang="en-US" sz="3800" b="1" dirty="0" err="1"/>
              <a:t>mab</a:t>
            </a:r>
            <a:r>
              <a:rPr lang="en-US" sz="3800" b="1" dirty="0"/>
              <a:t> </a:t>
            </a:r>
            <a:r>
              <a:rPr lang="el-GR" sz="3800" dirty="0"/>
              <a:t>σε ασθενείς με όγκους που εκφράζουν τον </a:t>
            </a:r>
            <a:r>
              <a:rPr lang="en-US" sz="3800" dirty="0"/>
              <a:t>EGFR </a:t>
            </a:r>
            <a:r>
              <a:rPr lang="el-GR" sz="3800" dirty="0"/>
              <a:t> παρατείνει την επιβίωση συγκριτικά με τη χορήγηση ακτινοθεραπείας μόνο.</a:t>
            </a:r>
            <a:endParaRPr lang="en-US" sz="3800" dirty="0"/>
          </a:p>
          <a:p>
            <a:pPr algn="just"/>
            <a:endParaRPr lang="el-GR" sz="3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dissolve">
                                      <p:cBhvr>
                                        <p:cTn id="10" dur="500"/>
                                        <p:tgtEl>
                                          <p:spTgt spid="3">
                                            <p:txEl>
                                              <p:pRg st="3" end="3"/>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dissolve">
                                      <p:cBhvr>
                                        <p:cTn id="13" dur="500"/>
                                        <p:tgtEl>
                                          <p:spTgt spid="3">
                                            <p:txEl>
                                              <p:pRg st="4" end="4"/>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dissolv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dissolve">
                                      <p:cBhvr>
                                        <p:cTn id="21" dur="500"/>
                                        <p:tgtEl>
                                          <p:spTgt spid="3">
                                            <p:txEl>
                                              <p:pRg st="6" end="6"/>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dissolve">
                                      <p:cBhvr>
                                        <p:cTn id="24"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solidFill>
            <a:schemeClr val="accent6">
              <a:lumMod val="20000"/>
              <a:lumOff val="80000"/>
            </a:schemeClr>
          </a:solidFill>
        </p:spPr>
        <p:txBody>
          <a:bodyPr>
            <a:normAutofit fontScale="90000"/>
          </a:bodyPr>
          <a:lstStyle/>
          <a:p>
            <a:r>
              <a:rPr lang="el-GR" sz="3600" dirty="0"/>
              <a:t>Έντονη </a:t>
            </a:r>
            <a:r>
              <a:rPr lang="el-GR" sz="3600" dirty="0" err="1"/>
              <a:t>ανοσοϊστοθετικότητα</a:t>
            </a:r>
            <a:r>
              <a:rPr lang="el-GR" sz="3600" dirty="0"/>
              <a:t> </a:t>
            </a:r>
            <a:br>
              <a:rPr lang="el-GR" sz="3600" dirty="0"/>
            </a:br>
            <a:r>
              <a:rPr lang="el-GR" sz="3600" dirty="0"/>
              <a:t>της </a:t>
            </a:r>
            <a:r>
              <a:rPr lang="el-GR" sz="3600" dirty="0" err="1"/>
              <a:t>πρωτεϊνης</a:t>
            </a:r>
            <a:r>
              <a:rPr lang="el-GR" sz="3600" dirty="0"/>
              <a:t> του </a:t>
            </a:r>
            <a:r>
              <a:rPr lang="en-US" sz="3600" dirty="0"/>
              <a:t>EGFR </a:t>
            </a:r>
            <a:r>
              <a:rPr lang="el-GR" sz="3600" dirty="0"/>
              <a:t>σε </a:t>
            </a:r>
            <a:r>
              <a:rPr lang="el-GR" sz="3600" b="1" dirty="0"/>
              <a:t>ΑΚΚ </a:t>
            </a:r>
            <a:r>
              <a:rPr lang="el-GR" sz="3600" dirty="0"/>
              <a:t>αμυγδαλής</a:t>
            </a:r>
          </a:p>
        </p:txBody>
      </p:sp>
      <p:pic>
        <p:nvPicPr>
          <p:cNvPr id="23554" name="Picture 2" descr="http://dermatology-s10.cdlib.org/146/case_presentation/skin_metastasis/3.jpg"/>
          <p:cNvPicPr>
            <a:picLocks noChangeAspect="1" noChangeArrowheads="1"/>
          </p:cNvPicPr>
          <p:nvPr/>
        </p:nvPicPr>
        <p:blipFill>
          <a:blip r:embed="rId2" cstate="print"/>
          <a:srcRect/>
          <a:stretch>
            <a:fillRect/>
          </a:stretch>
        </p:blipFill>
        <p:spPr bwMode="auto">
          <a:xfrm>
            <a:off x="1259632" y="1412776"/>
            <a:ext cx="6719695" cy="5301208"/>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351AD1-C0D4-A18F-8437-885A6DDE665F}"/>
              </a:ext>
            </a:extLst>
          </p:cNvPr>
          <p:cNvSpPr>
            <a:spLocks noGrp="1"/>
          </p:cNvSpPr>
          <p:nvPr>
            <p:ph type="title"/>
          </p:nvPr>
        </p:nvSpPr>
        <p:spPr>
          <a:xfrm>
            <a:off x="323528" y="-171400"/>
            <a:ext cx="8229600" cy="1143000"/>
          </a:xfrm>
        </p:spPr>
        <p:txBody>
          <a:bodyPr/>
          <a:lstStyle/>
          <a:p>
            <a:r>
              <a:rPr lang="el-GR" dirty="0"/>
              <a:t>Περιστατικό 1</a:t>
            </a:r>
          </a:p>
        </p:txBody>
      </p:sp>
      <p:sp>
        <p:nvSpPr>
          <p:cNvPr id="4" name="TextBox 3">
            <a:extLst>
              <a:ext uri="{FF2B5EF4-FFF2-40B4-BE49-F238E27FC236}">
                <a16:creationId xmlns:a16="http://schemas.microsoft.com/office/drawing/2014/main" xmlns="" id="{EBA6F5A0-72B0-6145-6701-DABEC2152B92}"/>
              </a:ext>
            </a:extLst>
          </p:cNvPr>
          <p:cNvSpPr txBox="1"/>
          <p:nvPr/>
        </p:nvSpPr>
        <p:spPr>
          <a:xfrm>
            <a:off x="128886" y="476672"/>
            <a:ext cx="8868410" cy="3785652"/>
          </a:xfrm>
          <a:prstGeom prst="rect">
            <a:avLst/>
          </a:prstGeom>
          <a:noFill/>
        </p:spPr>
        <p:txBody>
          <a:bodyPr wrap="square" rtlCol="0">
            <a:spAutoFit/>
          </a:bodyPr>
          <a:lstStyle/>
          <a:p>
            <a:pPr algn="just"/>
            <a:r>
              <a:rPr lang="el-GR" sz="2000" b="1" u="sng" dirty="0">
                <a:latin typeface="+mj-lt"/>
                <a:cs typeface="Arial" panose="020B0604020202020204" pitchFamily="34" charset="0"/>
              </a:rPr>
              <a:t>Ιστορικό:</a:t>
            </a:r>
            <a:r>
              <a:rPr lang="el-GR" sz="2000" dirty="0">
                <a:latin typeface="+mj-lt"/>
                <a:cs typeface="Arial" panose="020B0604020202020204" pitchFamily="34" charset="0"/>
              </a:rPr>
              <a:t> </a:t>
            </a:r>
          </a:p>
          <a:p>
            <a:pPr algn="just"/>
            <a:r>
              <a:rPr lang="en-US" sz="2000" dirty="0">
                <a:effectLst>
                  <a:outerShdw blurRad="38100" dist="38100" dir="2700000" algn="tl">
                    <a:srgbClr val="000000">
                      <a:alpha val="43137"/>
                    </a:srgbClr>
                  </a:outerShdw>
                </a:effectLst>
                <a:latin typeface="+mj-lt"/>
                <a:cs typeface="Arial" panose="020B0604020202020204" pitchFamily="34" charset="0"/>
              </a:rPr>
              <a:t>12</a:t>
            </a:r>
            <a:r>
              <a:rPr lang="el-GR" sz="2000" dirty="0" err="1">
                <a:effectLst>
                  <a:outerShdw blurRad="38100" dist="38100" dir="2700000" algn="tl">
                    <a:srgbClr val="000000">
                      <a:alpha val="43137"/>
                    </a:srgbClr>
                  </a:outerShdw>
                </a:effectLst>
                <a:latin typeface="+mj-lt"/>
                <a:cs typeface="Arial" panose="020B0604020202020204" pitchFamily="34" charset="0"/>
              </a:rPr>
              <a:t>χρονο</a:t>
            </a:r>
            <a:r>
              <a:rPr lang="el-GR" sz="2000" dirty="0">
                <a:effectLst>
                  <a:outerShdw blurRad="38100" dist="38100" dir="2700000" algn="tl">
                    <a:srgbClr val="000000">
                      <a:alpha val="43137"/>
                    </a:srgbClr>
                  </a:outerShdw>
                </a:effectLst>
                <a:latin typeface="+mj-lt"/>
                <a:cs typeface="Arial" panose="020B0604020202020204" pitchFamily="34" charset="0"/>
              </a:rPr>
              <a:t> </a:t>
            </a:r>
            <a:r>
              <a:rPr lang="el-GR" sz="2000" dirty="0">
                <a:latin typeface="+mj-lt"/>
                <a:cs typeface="Arial" panose="020B0604020202020204" pitchFamily="34" charset="0"/>
              </a:rPr>
              <a:t>αγόρι προσέρχεται λόγω προοδευτικά επιδεινούμενης </a:t>
            </a:r>
            <a:r>
              <a:rPr lang="el-GR" sz="2000" b="1" dirty="0" err="1">
                <a:latin typeface="+mj-lt"/>
                <a:cs typeface="Arial" panose="020B0604020202020204" pitchFamily="34" charset="0"/>
              </a:rPr>
              <a:t>βαρηκοϊας</a:t>
            </a:r>
            <a:r>
              <a:rPr lang="el-GR" sz="2000" dirty="0">
                <a:latin typeface="+mj-lt"/>
                <a:cs typeface="Arial" panose="020B0604020202020204" pitchFamily="34" charset="0"/>
              </a:rPr>
              <a:t> από </a:t>
            </a:r>
            <a:r>
              <a:rPr lang="el-GR" sz="2000" dirty="0" smtClean="0">
                <a:latin typeface="+mj-lt"/>
                <a:cs typeface="Arial" panose="020B0604020202020204" pitchFamily="34" charset="0"/>
              </a:rPr>
              <a:t>το αριστερό </a:t>
            </a:r>
            <a:r>
              <a:rPr lang="el-GR" sz="2000" dirty="0">
                <a:latin typeface="+mj-lt"/>
                <a:cs typeface="Arial" panose="020B0604020202020204" pitchFamily="34" charset="0"/>
              </a:rPr>
              <a:t>αυτί, με συνοδό </a:t>
            </a:r>
            <a:r>
              <a:rPr lang="el-GR" sz="2000" b="1" dirty="0">
                <a:latin typeface="+mj-lt"/>
                <a:cs typeface="Arial" panose="020B0604020202020204" pitchFamily="34" charset="0"/>
              </a:rPr>
              <a:t>δύσοσμη ωτόρροια</a:t>
            </a:r>
            <a:r>
              <a:rPr lang="el-GR" sz="2000" dirty="0">
                <a:latin typeface="+mj-lt"/>
                <a:cs typeface="Arial" panose="020B0604020202020204" pitchFamily="34" charset="0"/>
              </a:rPr>
              <a:t>. Αναφέρει </a:t>
            </a:r>
            <a:r>
              <a:rPr lang="el-GR" sz="2000" dirty="0">
                <a:effectLst>
                  <a:outerShdw blurRad="38100" dist="38100" dir="2700000" algn="tl">
                    <a:srgbClr val="000000">
                      <a:alpha val="43137"/>
                    </a:srgbClr>
                  </a:outerShdw>
                </a:effectLst>
                <a:latin typeface="+mj-lt"/>
                <a:cs typeface="Arial" panose="020B0604020202020204" pitchFamily="34" charset="0"/>
              </a:rPr>
              <a:t>υποτροπιάζουσες μέσες ωτίτιδες </a:t>
            </a:r>
            <a:r>
              <a:rPr lang="el-GR" sz="2000" dirty="0">
                <a:latin typeface="+mj-lt"/>
                <a:cs typeface="Arial" panose="020B0604020202020204" pitchFamily="34" charset="0"/>
              </a:rPr>
              <a:t>από ετών.</a:t>
            </a:r>
          </a:p>
          <a:p>
            <a:pPr algn="just"/>
            <a:endParaRPr lang="el-GR" sz="2000" dirty="0">
              <a:latin typeface="+mj-lt"/>
              <a:cs typeface="Arial" panose="020B0604020202020204" pitchFamily="34" charset="0"/>
            </a:endParaRPr>
          </a:p>
          <a:p>
            <a:pPr algn="just"/>
            <a:r>
              <a:rPr lang="el-GR" sz="2000" b="1" u="sng" dirty="0">
                <a:latin typeface="+mj-lt"/>
                <a:cs typeface="Arial" panose="020B0604020202020204" pitchFamily="34" charset="0"/>
              </a:rPr>
              <a:t>Κλινική εξέταση: </a:t>
            </a:r>
          </a:p>
          <a:p>
            <a:pPr algn="just"/>
            <a:r>
              <a:rPr lang="el-GR" sz="2000" dirty="0" err="1">
                <a:latin typeface="+mj-lt"/>
                <a:cs typeface="Arial" panose="020B0604020202020204" pitchFamily="34" charset="0"/>
              </a:rPr>
              <a:t>Βαρηκοϊα</a:t>
            </a:r>
            <a:r>
              <a:rPr lang="el-GR" sz="2000" dirty="0">
                <a:latin typeface="+mj-lt"/>
                <a:cs typeface="Arial" panose="020B0604020202020204" pitchFamily="34" charset="0"/>
              </a:rPr>
              <a:t> αγωγιμότητας στο </a:t>
            </a:r>
            <a:r>
              <a:rPr lang="el-GR" sz="2000" dirty="0" smtClean="0">
                <a:latin typeface="+mj-lt"/>
                <a:cs typeface="Arial" panose="020B0604020202020204" pitchFamily="34" charset="0"/>
              </a:rPr>
              <a:t>αριστερό</a:t>
            </a:r>
            <a:r>
              <a:rPr lang="el-GR" sz="2000" dirty="0" smtClean="0">
                <a:latin typeface="+mj-lt"/>
                <a:cs typeface="Arial" panose="020B0604020202020204" pitchFamily="34" charset="0"/>
              </a:rPr>
              <a:t> </a:t>
            </a:r>
            <a:r>
              <a:rPr lang="el-GR" sz="2000" dirty="0">
                <a:latin typeface="+mj-lt"/>
                <a:cs typeface="Arial" panose="020B0604020202020204" pitchFamily="34" charset="0"/>
              </a:rPr>
              <a:t>αυτί, με συνοδό </a:t>
            </a:r>
            <a:r>
              <a:rPr lang="el-GR" sz="2000" b="1" dirty="0">
                <a:latin typeface="+mj-lt"/>
                <a:cs typeface="Arial" panose="020B0604020202020204" pitchFamily="34" charset="0"/>
              </a:rPr>
              <a:t>διάτρηση</a:t>
            </a:r>
            <a:r>
              <a:rPr lang="el-GR" sz="2000" dirty="0">
                <a:latin typeface="+mj-lt"/>
                <a:cs typeface="Arial" panose="020B0604020202020204" pitchFamily="34" charset="0"/>
              </a:rPr>
              <a:t> τυμπανικού υμένα </a:t>
            </a:r>
            <a:r>
              <a:rPr lang="el-GR" sz="2000" dirty="0" smtClean="0">
                <a:latin typeface="+mj-lt"/>
                <a:cs typeface="Arial" panose="020B0604020202020204" pitchFamily="34" charset="0"/>
              </a:rPr>
              <a:t>(</a:t>
            </a:r>
            <a:r>
              <a:rPr lang="el-GR" sz="2000" dirty="0" err="1">
                <a:latin typeface="+mj-lt"/>
                <a:cs typeface="Arial" panose="020B0604020202020204" pitchFamily="34" charset="0"/>
              </a:rPr>
              <a:t>δεξ</a:t>
            </a:r>
            <a:r>
              <a:rPr lang="el-GR" sz="2000" dirty="0">
                <a:latin typeface="+mj-lt"/>
                <a:cs typeface="Arial" panose="020B0604020202020204" pitchFamily="34" charset="0"/>
              </a:rPr>
              <a:t>. </a:t>
            </a:r>
            <a:r>
              <a:rPr lang="el-GR" sz="2000" dirty="0" err="1">
                <a:latin typeface="+mj-lt"/>
                <a:cs typeface="Arial" panose="020B0604020202020204" pitchFamily="34" charset="0"/>
              </a:rPr>
              <a:t>εικ</a:t>
            </a:r>
            <a:r>
              <a:rPr lang="el-GR" sz="2000" dirty="0">
                <a:latin typeface="+mj-lt"/>
                <a:cs typeface="Arial" panose="020B0604020202020204" pitchFamily="34" charset="0"/>
              </a:rPr>
              <a:t>.) με </a:t>
            </a:r>
            <a:r>
              <a:rPr lang="el-GR" sz="2000" dirty="0" err="1">
                <a:latin typeface="+mj-lt"/>
                <a:cs typeface="Arial" panose="020B0604020202020204" pitchFamily="34" charset="0"/>
              </a:rPr>
              <a:t>προπίπτοντα</a:t>
            </a:r>
            <a:r>
              <a:rPr lang="el-GR" sz="2000" dirty="0">
                <a:latin typeface="+mj-lt"/>
                <a:cs typeface="Arial" panose="020B0604020202020204" pitchFamily="34" charset="0"/>
              </a:rPr>
              <a:t> κοκκιώδη ιστό και παροχέτευση </a:t>
            </a:r>
            <a:r>
              <a:rPr lang="el-GR" sz="2000" b="1" dirty="0">
                <a:latin typeface="+mj-lt"/>
                <a:cs typeface="Arial" panose="020B0604020202020204" pitchFamily="34" charset="0"/>
              </a:rPr>
              <a:t>εξιδρώματος</a:t>
            </a:r>
            <a:r>
              <a:rPr lang="el-GR" sz="2000" dirty="0">
                <a:latin typeface="+mj-lt"/>
                <a:cs typeface="Arial" panose="020B0604020202020204" pitchFamily="34" charset="0"/>
              </a:rPr>
              <a:t> από την οπή.</a:t>
            </a:r>
          </a:p>
          <a:p>
            <a:pPr algn="just"/>
            <a:endParaRPr lang="el-GR" sz="2000" dirty="0">
              <a:latin typeface="+mj-lt"/>
              <a:cs typeface="Arial" panose="020B0604020202020204" pitchFamily="34" charset="0"/>
            </a:endParaRPr>
          </a:p>
          <a:p>
            <a:pPr algn="just"/>
            <a:r>
              <a:rPr lang="el-GR" sz="2000" b="1" u="sng" dirty="0">
                <a:latin typeface="+mj-lt"/>
                <a:cs typeface="Arial" panose="020B0604020202020204" pitchFamily="34" charset="0"/>
              </a:rPr>
              <a:t>Εργαστηριακός έλεγχος</a:t>
            </a:r>
            <a:r>
              <a:rPr lang="el-GR" sz="2000" dirty="0">
                <a:latin typeface="+mj-lt"/>
                <a:cs typeface="Arial" panose="020B0604020202020204" pitchFamily="34" charset="0"/>
              </a:rPr>
              <a:t>: </a:t>
            </a:r>
          </a:p>
          <a:p>
            <a:pPr algn="just"/>
            <a:r>
              <a:rPr lang="el-GR" sz="2000" i="1" dirty="0">
                <a:latin typeface="+mj-lt"/>
                <a:cs typeface="Arial" panose="020B0604020202020204" pitchFamily="34" charset="0"/>
              </a:rPr>
              <a:t>Χωρίς</a:t>
            </a:r>
            <a:r>
              <a:rPr lang="el-GR" sz="2000" dirty="0">
                <a:latin typeface="+mj-lt"/>
                <a:cs typeface="Arial" panose="020B0604020202020204" pitchFamily="34" charset="0"/>
              </a:rPr>
              <a:t> ευρήματα.</a:t>
            </a:r>
          </a:p>
        </p:txBody>
      </p:sp>
      <p:pic>
        <p:nvPicPr>
          <p:cNvPr id="3" name="Picture 2" descr="Ear Examination | Otoscopy - Rinne's - Weber's | Geeky Medics">
            <a:extLst>
              <a:ext uri="{FF2B5EF4-FFF2-40B4-BE49-F238E27FC236}">
                <a16:creationId xmlns:a16="http://schemas.microsoft.com/office/drawing/2014/main" xmlns="" id="{295257F4-B89A-ACFE-66EB-8DE781852DED}"/>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8886" y="4509120"/>
            <a:ext cx="5040560" cy="216024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4" descr="Chronic Suppurative Otitis Media with Cholesteatoma | Ento Key">
            <a:extLst>
              <a:ext uri="{FF2B5EF4-FFF2-40B4-BE49-F238E27FC236}">
                <a16:creationId xmlns:a16="http://schemas.microsoft.com/office/drawing/2014/main" xmlns="" id="{EA4026C4-260F-F2F5-1F61-62C0F72474A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523175" y="2996952"/>
            <a:ext cx="3474121" cy="373467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1 - Τίτλος"/>
          <p:cNvSpPr txBox="1">
            <a:spLocks/>
          </p:cNvSpPr>
          <p:nvPr/>
        </p:nvSpPr>
        <p:spPr>
          <a:xfrm>
            <a:off x="179513" y="5085184"/>
            <a:ext cx="1152128" cy="720080"/>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bg1"/>
                </a:solidFill>
                <a:effectLst/>
                <a:uLnTx/>
                <a:uFillTx/>
                <a:latin typeface="+mj-lt"/>
                <a:ea typeface="+mj-ea"/>
                <a:cs typeface="+mj-cs"/>
              </a:rPr>
              <a:t>Φυσιολογικός τυμπανικός υμένας δεξιού αυτιού</a:t>
            </a:r>
            <a:endParaRPr kumimoji="0" lang="el-GR" sz="4400" b="0"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xmlns="" val="3921969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Ενίσχυση του γονιδίου του </a:t>
            </a:r>
            <a:r>
              <a:rPr lang="en-US" dirty="0"/>
              <a:t>EGFR </a:t>
            </a:r>
            <a:r>
              <a:rPr lang="el-GR" dirty="0"/>
              <a:t>με φθορίζοντα </a:t>
            </a:r>
            <a:r>
              <a:rPr lang="en-US" dirty="0"/>
              <a:t>in situ </a:t>
            </a:r>
            <a:r>
              <a:rPr lang="el-GR" dirty="0"/>
              <a:t>υβριδισμό σε </a:t>
            </a:r>
            <a:r>
              <a:rPr lang="el-GR" b="1" dirty="0"/>
              <a:t>ΑΚΚ</a:t>
            </a:r>
          </a:p>
        </p:txBody>
      </p:sp>
      <p:pic>
        <p:nvPicPr>
          <p:cNvPr id="23554" name="Picture 2" descr="http://openi.nlm.nih.gov/imgs/rescaled512/2887399_1471-2407-10-189-2.png"/>
          <p:cNvPicPr>
            <a:picLocks noChangeAspect="1" noChangeArrowheads="1"/>
          </p:cNvPicPr>
          <p:nvPr/>
        </p:nvPicPr>
        <p:blipFill>
          <a:blip r:embed="rId2" cstate="print"/>
          <a:srcRect/>
          <a:stretch>
            <a:fillRect/>
          </a:stretch>
        </p:blipFill>
        <p:spPr bwMode="auto">
          <a:xfrm>
            <a:off x="1259632" y="1412776"/>
            <a:ext cx="6717963" cy="5445224"/>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500034" y="285728"/>
            <a:ext cx="8229600" cy="1703414"/>
          </a:xfrm>
        </p:spPr>
        <p:txBody>
          <a:bodyPr>
            <a:normAutofit fontScale="90000"/>
          </a:bodyPr>
          <a:lstStyle/>
          <a:p>
            <a:r>
              <a:rPr lang="el-GR" dirty="0"/>
              <a:t>Μηχανισμοί </a:t>
            </a:r>
            <a:r>
              <a:rPr lang="el-GR" b="1" dirty="0"/>
              <a:t>αντίστασης</a:t>
            </a:r>
            <a:r>
              <a:rPr lang="el-GR" dirty="0"/>
              <a:t> </a:t>
            </a:r>
            <a:br>
              <a:rPr lang="el-GR" dirty="0"/>
            </a:br>
            <a:r>
              <a:rPr lang="el-GR" dirty="0"/>
              <a:t>στην αναστολή του </a:t>
            </a:r>
            <a:r>
              <a:rPr lang="en-US" dirty="0"/>
              <a:t>EGFR</a:t>
            </a:r>
            <a:br>
              <a:rPr lang="en-US" dirty="0"/>
            </a:br>
            <a:endParaRPr lang="el-GR" dirty="0"/>
          </a:p>
        </p:txBody>
      </p:sp>
      <p:sp>
        <p:nvSpPr>
          <p:cNvPr id="3" name="2 - Θέση περιεχομένου"/>
          <p:cNvSpPr>
            <a:spLocks noGrp="1"/>
          </p:cNvSpPr>
          <p:nvPr>
            <p:ph idx="1"/>
          </p:nvPr>
        </p:nvSpPr>
        <p:spPr/>
        <p:txBody>
          <a:bodyPr>
            <a:normAutofit lnSpcReduction="10000"/>
          </a:bodyPr>
          <a:lstStyle/>
          <a:p>
            <a:r>
              <a:rPr lang="el-GR" dirty="0"/>
              <a:t>Αυξημένη έκφραση του αγγειακού ενδοθηλιακού αυξητικού παράγοντα ( </a:t>
            </a:r>
            <a:r>
              <a:rPr lang="en-US" dirty="0"/>
              <a:t>VEGF)</a:t>
            </a:r>
          </a:p>
          <a:p>
            <a:r>
              <a:rPr lang="el-GR" dirty="0"/>
              <a:t>Αναστολή της εσωτερίκευσης του υποδοχέα και αποδόμησή του</a:t>
            </a:r>
          </a:p>
          <a:p>
            <a:r>
              <a:rPr lang="el-GR" dirty="0"/>
              <a:t>Παρουσία της μετάλλαξης ποικιλίας ΙΙΙ του </a:t>
            </a:r>
            <a:r>
              <a:rPr lang="en-US" dirty="0"/>
              <a:t>EGFR</a:t>
            </a:r>
          </a:p>
          <a:p>
            <a:r>
              <a:rPr lang="el-GR" dirty="0"/>
              <a:t>Ενεργοποίηση ή </a:t>
            </a:r>
            <a:r>
              <a:rPr lang="el-GR" dirty="0" err="1"/>
              <a:t>υπερρύθμιση</a:t>
            </a:r>
            <a:r>
              <a:rPr lang="el-GR" dirty="0"/>
              <a:t> </a:t>
            </a:r>
            <a:r>
              <a:rPr lang="el-GR" i="1" dirty="0"/>
              <a:t>εναλλακτικών </a:t>
            </a:r>
            <a:r>
              <a:rPr lang="el-GR" dirty="0"/>
              <a:t>οδών σηματοδότησης ( π.χ. Μ</a:t>
            </a:r>
            <a:r>
              <a:rPr lang="en-US" dirty="0"/>
              <a:t>et, </a:t>
            </a:r>
            <a:r>
              <a:rPr lang="el-GR" dirty="0" err="1"/>
              <a:t>ινοβλαστικός</a:t>
            </a:r>
            <a:r>
              <a:rPr lang="el-GR" dirty="0"/>
              <a:t> αυξητικός παράγοντας,</a:t>
            </a:r>
            <a:r>
              <a:rPr lang="en-US" dirty="0"/>
              <a:t> Her3)</a:t>
            </a:r>
            <a:endParaRPr lang="el-GR"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476672"/>
            <a:ext cx="9144000" cy="6238453"/>
          </a:xfrm>
        </p:spPr>
        <p:txBody>
          <a:bodyPr>
            <a:noAutofit/>
          </a:bodyPr>
          <a:lstStyle/>
          <a:p>
            <a:r>
              <a:rPr lang="el-GR" sz="1800" b="1" dirty="0"/>
              <a:t>Κανάλι </a:t>
            </a:r>
            <a:r>
              <a:rPr lang="en-US" sz="1800" b="1" dirty="0"/>
              <a:t>YouTube </a:t>
            </a:r>
            <a:r>
              <a:rPr lang="el-GR" sz="1800" b="1" dirty="0"/>
              <a:t>« Ανδρέας Χ. </a:t>
            </a:r>
            <a:r>
              <a:rPr lang="el-GR" sz="1800" b="1" dirty="0" err="1"/>
              <a:t>Λάζαρης</a:t>
            </a:r>
            <a:r>
              <a:rPr lang="el-GR" sz="1800" b="1" dirty="0"/>
              <a:t> </a:t>
            </a:r>
            <a:r>
              <a:rPr lang="en-US" sz="1800" b="1" dirty="0"/>
              <a:t>:</a:t>
            </a:r>
            <a:r>
              <a:rPr lang="el-GR" sz="1800" b="1" dirty="0"/>
              <a:t> ΙΣΤΟΠΑΘΟΛΟΓΙΑ »  - 13</a:t>
            </a:r>
            <a:r>
              <a:rPr lang="el-GR" sz="1800" b="1" baseline="30000" dirty="0"/>
              <a:t>η</a:t>
            </a:r>
            <a:r>
              <a:rPr lang="el-GR" sz="1800" b="1" dirty="0"/>
              <a:t> λίστα</a:t>
            </a:r>
            <a:r>
              <a:rPr lang="en-US" sz="1800" b="1" dirty="0"/>
              <a:t> (</a:t>
            </a:r>
            <a:r>
              <a:rPr lang="el-GR" sz="1800" b="1" dirty="0"/>
              <a:t>πέραν του παρόντος </a:t>
            </a:r>
            <a:r>
              <a:rPr lang="el-GR" sz="1800" b="1" dirty="0" err="1"/>
              <a:t>διαδραστικού</a:t>
            </a:r>
            <a:r>
              <a:rPr lang="el-GR" sz="1800" b="1" dirty="0"/>
              <a:t> μαθήματος)</a:t>
            </a:r>
            <a:r>
              <a:rPr lang="en-US" sz="1800" b="1" dirty="0"/>
              <a:t>: </a:t>
            </a:r>
            <a:r>
              <a:rPr lang="el-GR" sz="1800" b="1" dirty="0"/>
              <a:t> </a:t>
            </a:r>
          </a:p>
          <a:p>
            <a:pPr>
              <a:buNone/>
            </a:pPr>
            <a:r>
              <a:rPr lang="el-GR" sz="1800" dirty="0"/>
              <a:t>      - </a:t>
            </a:r>
            <a:r>
              <a:rPr lang="el-GR" sz="1800" dirty="0">
                <a:solidFill>
                  <a:srgbClr val="FF0000"/>
                </a:solidFill>
              </a:rPr>
              <a:t>Δύο αρχεία  βίντεο </a:t>
            </a:r>
            <a:r>
              <a:rPr lang="el-GR" sz="1800" dirty="0" err="1">
                <a:solidFill>
                  <a:srgbClr val="FF0000"/>
                </a:solidFill>
              </a:rPr>
              <a:t>κλινικο</a:t>
            </a:r>
            <a:r>
              <a:rPr lang="el-GR" sz="1800" dirty="0">
                <a:solidFill>
                  <a:srgbClr val="FF0000"/>
                </a:solidFill>
              </a:rPr>
              <a:t>-</a:t>
            </a:r>
            <a:r>
              <a:rPr lang="el-GR" sz="1800" dirty="0" err="1">
                <a:solidFill>
                  <a:srgbClr val="FF0000"/>
                </a:solidFill>
              </a:rPr>
              <a:t>παθολογοανατομικής</a:t>
            </a:r>
            <a:r>
              <a:rPr lang="el-GR" sz="1800" dirty="0">
                <a:solidFill>
                  <a:srgbClr val="FF0000"/>
                </a:solidFill>
              </a:rPr>
              <a:t>  παρουσίασης περιστατικών  με τίτλους «</a:t>
            </a:r>
            <a:r>
              <a:rPr lang="el-GR" sz="1800" dirty="0">
                <a:solidFill>
                  <a:srgbClr val="FF0000"/>
                </a:solidFill>
                <a:effectLst>
                  <a:outerShdw blurRad="38100" dist="38100" dir="2700000" algn="tl">
                    <a:srgbClr val="000000">
                      <a:alpha val="43137"/>
                    </a:srgbClr>
                  </a:outerShdw>
                </a:effectLst>
              </a:rPr>
              <a:t>ΣΤΟΜΑΤΟΛΟΓΙΑ</a:t>
            </a:r>
            <a:r>
              <a:rPr lang="el-GR" sz="1800" dirty="0">
                <a:solidFill>
                  <a:srgbClr val="FF0000"/>
                </a:solidFill>
              </a:rPr>
              <a:t>» &amp; «</a:t>
            </a:r>
            <a:r>
              <a:rPr lang="el-GR" sz="1800" dirty="0">
                <a:solidFill>
                  <a:srgbClr val="FF0000"/>
                </a:solidFill>
                <a:effectLst>
                  <a:outerShdw blurRad="38100" dist="38100" dir="2700000" algn="tl">
                    <a:srgbClr val="000000">
                      <a:alpha val="43137"/>
                    </a:srgbClr>
                  </a:outerShdw>
                </a:effectLst>
              </a:rPr>
              <a:t>ΝΟΣΟΙ  ΣΤΟΜΑΤΙΚΗΣ ΚΟΙΛΟΤΗΤΑΣ &amp; ΣΙΕΛΟΓΟΝΩΝ ΑΔΕΝΩΝ</a:t>
            </a:r>
            <a:r>
              <a:rPr lang="el-GR" sz="1800" dirty="0">
                <a:solidFill>
                  <a:srgbClr val="FF0000"/>
                </a:solidFill>
              </a:rPr>
              <a:t>» (αντίστοιχα αρχεία </a:t>
            </a:r>
            <a:r>
              <a:rPr lang="en-US" sz="1800" i="1" dirty="0">
                <a:solidFill>
                  <a:srgbClr val="FF0000"/>
                </a:solidFill>
              </a:rPr>
              <a:t>ppt</a:t>
            </a:r>
            <a:r>
              <a:rPr lang="en-US" sz="1800" dirty="0">
                <a:solidFill>
                  <a:srgbClr val="FF0000"/>
                </a:solidFill>
              </a:rPr>
              <a:t>, </a:t>
            </a:r>
            <a:r>
              <a:rPr lang="el-GR" sz="1800" dirty="0">
                <a:solidFill>
                  <a:srgbClr val="FF0000"/>
                </a:solidFill>
              </a:rPr>
              <a:t>βλ. παρακάτω</a:t>
            </a:r>
            <a:r>
              <a:rPr lang="en-US" sz="1800" dirty="0">
                <a:solidFill>
                  <a:srgbClr val="FF0000"/>
                </a:solidFill>
              </a:rPr>
              <a:t>).</a:t>
            </a:r>
            <a:endParaRPr lang="el-GR" sz="1800" dirty="0">
              <a:solidFill>
                <a:srgbClr val="FF0000"/>
              </a:solidFill>
            </a:endParaRPr>
          </a:p>
          <a:p>
            <a:pPr>
              <a:buNone/>
            </a:pPr>
            <a:r>
              <a:rPr lang="el-GR" sz="1800" dirty="0"/>
              <a:t>      -  Αρχείο βίντεο σειράς "</a:t>
            </a:r>
            <a:r>
              <a:rPr lang="el-GR" sz="1800" b="1" dirty="0"/>
              <a:t>ΞΕΚΙΝΑΜΕ ΑΠΟ ΤΗΝ ΕΙΚΟΝΑ</a:t>
            </a:r>
            <a:r>
              <a:rPr lang="el-GR" sz="1800" dirty="0"/>
              <a:t>“ με τίτλο</a:t>
            </a:r>
            <a:r>
              <a:rPr lang="en-US" sz="1800" dirty="0"/>
              <a:t>: </a:t>
            </a:r>
            <a:r>
              <a:rPr lang="el-GR" sz="1800" dirty="0"/>
              <a:t> «ΝΟΣΟΙ </a:t>
            </a:r>
            <a:r>
              <a:rPr lang="en-US" sz="1800" dirty="0"/>
              <a:t> K</a:t>
            </a:r>
            <a:r>
              <a:rPr lang="el-GR" sz="1800" dirty="0"/>
              <a:t>ΕΦΑΛΗΣ-ΤΡΑΧΗΛΟΥ». </a:t>
            </a:r>
          </a:p>
          <a:p>
            <a:r>
              <a:rPr lang="el-GR" sz="1800" b="1" dirty="0"/>
              <a:t>Ηλεκτρονικό χαρτοφυλάκιο μαθήματος «ΠΑΘΟΛΟΓΙΚΗ ΑΝΑΤΟΜΙΚΗ» -</a:t>
            </a:r>
            <a:r>
              <a:rPr lang="en-US" sz="1800" b="1" dirty="0"/>
              <a:t> </a:t>
            </a:r>
            <a:endParaRPr lang="el-GR" sz="1800" b="1" dirty="0"/>
          </a:p>
          <a:p>
            <a:pPr>
              <a:buNone/>
            </a:pPr>
            <a:r>
              <a:rPr lang="el-GR" sz="1800" b="1" dirty="0"/>
              <a:t>       </a:t>
            </a:r>
            <a:r>
              <a:rPr lang="en-US" sz="1800" b="1" dirty="0"/>
              <a:t>K</a:t>
            </a:r>
            <a:r>
              <a:rPr lang="el-GR" sz="1800" b="1" dirty="0" err="1"/>
              <a:t>ατάλογος</a:t>
            </a:r>
            <a:r>
              <a:rPr lang="el-GR" sz="1800" b="1" dirty="0"/>
              <a:t> αρχείων </a:t>
            </a:r>
            <a:r>
              <a:rPr lang="en-US" sz="1800" b="1" dirty="0"/>
              <a:t>5.0</a:t>
            </a:r>
            <a:r>
              <a:rPr lang="el-GR" sz="2000" b="1" dirty="0"/>
              <a:t>3</a:t>
            </a:r>
            <a:r>
              <a:rPr lang="el-GR" sz="1800" b="1" dirty="0"/>
              <a:t> (πέραν του παρόντος αρχείου) </a:t>
            </a:r>
            <a:r>
              <a:rPr lang="en-US" sz="1800" b="1" dirty="0"/>
              <a:t>:</a:t>
            </a:r>
            <a:endParaRPr lang="el-GR" sz="1800" b="1" dirty="0"/>
          </a:p>
          <a:p>
            <a:pPr>
              <a:buNone/>
            </a:pPr>
            <a:r>
              <a:rPr lang="el-GR" sz="1800" b="1" dirty="0"/>
              <a:t>       Κατάλογος  «ΚΛΙΝΙΚΟΠΑΘΟΛΟΓΟΑΝΑΤΟΜΙΚΑ ΦΡΟΝΤΙΣΤΗΡΙΑ ΚΑΙ ΕΠΙΠΡΟΣΘΕΤΑ ΑΡΧΕΙΑ ΜΑΘΗΜΑΤΩΝ ΝΟΣΩΝ ΚΕΦΑΛΗΣ-ΤΡΑΧΗΛΟΥ κλπ.»</a:t>
            </a:r>
          </a:p>
          <a:p>
            <a:pPr>
              <a:buNone/>
            </a:pPr>
            <a:r>
              <a:rPr lang="el-GR" sz="1800" b="1" dirty="0"/>
              <a:t>       </a:t>
            </a:r>
            <a:r>
              <a:rPr lang="el-GR" sz="1800" b="1" u="sng" dirty="0"/>
              <a:t>Κατάλογος «ΣΤΟΜΑΤΟΛΟΓΙΑ – ΣΙΕΛΟΓΟΝΟΙ ΑΔΕΝΕΣ»</a:t>
            </a:r>
            <a:r>
              <a:rPr lang="en-US" sz="1800" b="1" dirty="0"/>
              <a:t>:</a:t>
            </a:r>
            <a:r>
              <a:rPr lang="en-US" sz="1800" dirty="0"/>
              <a:t> </a:t>
            </a:r>
            <a:endParaRPr lang="el-GR" sz="1800" dirty="0"/>
          </a:p>
          <a:p>
            <a:pPr>
              <a:buNone/>
            </a:pPr>
            <a:r>
              <a:rPr lang="el-GR" sz="1800" dirty="0"/>
              <a:t>       -</a:t>
            </a:r>
            <a:r>
              <a:rPr lang="en-US" sz="1800" dirty="0">
                <a:solidFill>
                  <a:srgbClr val="FF0000"/>
                </a:solidFill>
              </a:rPr>
              <a:t>A</a:t>
            </a:r>
            <a:r>
              <a:rPr lang="el-GR" sz="1800" dirty="0" err="1">
                <a:solidFill>
                  <a:srgbClr val="FF0000"/>
                </a:solidFill>
              </a:rPr>
              <a:t>ρχεία</a:t>
            </a:r>
            <a:r>
              <a:rPr lang="el-GR" sz="1800" dirty="0">
                <a:solidFill>
                  <a:srgbClr val="FF0000"/>
                </a:solidFill>
              </a:rPr>
              <a:t> </a:t>
            </a:r>
            <a:r>
              <a:rPr lang="en-US" sz="1800" i="1" dirty="0">
                <a:solidFill>
                  <a:srgbClr val="FF0000"/>
                </a:solidFill>
              </a:rPr>
              <a:t>ppt</a:t>
            </a:r>
            <a:r>
              <a:rPr lang="en-US" sz="1800" dirty="0">
                <a:solidFill>
                  <a:srgbClr val="FF0000"/>
                </a:solidFill>
              </a:rPr>
              <a:t> </a:t>
            </a:r>
            <a:r>
              <a:rPr lang="el-GR" sz="1800" dirty="0">
                <a:solidFill>
                  <a:srgbClr val="FF0000"/>
                </a:solidFill>
              </a:rPr>
              <a:t>Α. Χ. </a:t>
            </a:r>
            <a:r>
              <a:rPr lang="el-GR" sz="1800" dirty="0" err="1">
                <a:solidFill>
                  <a:srgbClr val="FF0000"/>
                </a:solidFill>
              </a:rPr>
              <a:t>Λάζαρη</a:t>
            </a:r>
            <a:r>
              <a:rPr lang="el-GR" sz="1800" dirty="0">
                <a:solidFill>
                  <a:srgbClr val="FF0000"/>
                </a:solidFill>
              </a:rPr>
              <a:t> </a:t>
            </a:r>
          </a:p>
          <a:p>
            <a:pPr>
              <a:buNone/>
            </a:pPr>
            <a:r>
              <a:rPr lang="el-GR" sz="1800" dirty="0">
                <a:solidFill>
                  <a:srgbClr val="FF0000"/>
                </a:solidFill>
              </a:rPr>
              <a:t>       « ΒΑΣΙΚΕΣ ΓΝΩΣΕΙΣ ΣΤΟΜΑΤΟΛΟΓΙΑΣ ΓΙΑ ΦΟΙΤΗΤΕΣ ΙΑΤΡΙΚΗΣ »</a:t>
            </a:r>
          </a:p>
          <a:p>
            <a:pPr>
              <a:buNone/>
            </a:pPr>
            <a:r>
              <a:rPr lang="el-GR" sz="1800" dirty="0">
                <a:solidFill>
                  <a:srgbClr val="FF0000"/>
                </a:solidFill>
              </a:rPr>
              <a:t>       « ΕΠΙΠΡΟΣΘΕΤΟ ΚΛΙΝΙΚΟΠΑΘΟΛΟΓΟΑΝΑΤΟΜΙΚΟ ΦΡΟΝΤΙΣΤΗΡΙΟ ΝΟΣΩΝ ΤΗΣ ΣΤΟΜΑΤΙΚΗΣ ΚΟΙΛΟΤΗΤΑΣ &amp; ΤΩΝ ΣΙΕΛΟΓΟΝΩΝ ΑΔΕΝΩΝ »</a:t>
            </a:r>
          </a:p>
          <a:p>
            <a:pPr>
              <a:buNone/>
            </a:pPr>
            <a:r>
              <a:rPr lang="el-GR" sz="1800" dirty="0"/>
              <a:t>       </a:t>
            </a:r>
            <a:r>
              <a:rPr lang="el-GR" sz="1800" i="1" dirty="0"/>
              <a:t>Μόνο</a:t>
            </a:r>
            <a:r>
              <a:rPr lang="el-GR" sz="1800" dirty="0"/>
              <a:t> </a:t>
            </a:r>
            <a:r>
              <a:rPr lang="el-GR" sz="1800" dirty="0" err="1"/>
              <a:t>όσ</a:t>
            </a:r>
            <a:r>
              <a:rPr lang="el-GR" sz="1800" dirty="0"/>
              <a:t>-οι/-ες ενδιαφέρονται </a:t>
            </a:r>
            <a:r>
              <a:rPr lang="el-GR" sz="1800" i="1" dirty="0"/>
              <a:t>ιδιαίτερα </a:t>
            </a:r>
            <a:r>
              <a:rPr lang="el-GR" sz="1800" dirty="0"/>
              <a:t>για τις  ιατρικές ειδικότητες της </a:t>
            </a:r>
            <a:r>
              <a:rPr lang="el-GR" sz="1800" i="1" dirty="0"/>
              <a:t>ωτορινολαρυγγολογίας </a:t>
            </a:r>
            <a:r>
              <a:rPr lang="el-GR" sz="1800" dirty="0"/>
              <a:t> και της </a:t>
            </a:r>
            <a:r>
              <a:rPr lang="el-GR" sz="1800" i="1" dirty="0"/>
              <a:t>γναθοχειρουργικής</a:t>
            </a:r>
            <a:r>
              <a:rPr lang="el-GR" sz="1800" dirty="0"/>
              <a:t> κι επιθυμούν να εμβαθύνουν στην σχετική </a:t>
            </a:r>
            <a:r>
              <a:rPr lang="el-GR" sz="1800" dirty="0">
                <a:effectLst>
                  <a:outerShdw blurRad="38100" dist="38100" dir="2700000" algn="tl">
                    <a:srgbClr val="000000">
                      <a:alpha val="43137"/>
                    </a:srgbClr>
                  </a:outerShdw>
                </a:effectLst>
              </a:rPr>
              <a:t>παθολογοανατομία, </a:t>
            </a:r>
            <a:r>
              <a:rPr lang="el-GR" sz="1800" dirty="0"/>
              <a:t>μπορούν να μελετήσουν τα αντίστοιχα αρχεία </a:t>
            </a:r>
            <a:r>
              <a:rPr lang="en-US" sz="1800" dirty="0" err="1"/>
              <a:t>ppt</a:t>
            </a:r>
            <a:r>
              <a:rPr lang="en-US" sz="1800" dirty="0"/>
              <a:t> </a:t>
            </a:r>
            <a:r>
              <a:rPr lang="el-GR" sz="1800" dirty="0"/>
              <a:t>και </a:t>
            </a:r>
            <a:r>
              <a:rPr lang="en-US" sz="1800" dirty="0"/>
              <a:t>word </a:t>
            </a:r>
            <a:r>
              <a:rPr lang="el-GR" sz="1800" dirty="0"/>
              <a:t>από τον κατάλογο αρχείων </a:t>
            </a:r>
            <a:r>
              <a:rPr lang="el-GR" sz="1800" b="1" dirty="0"/>
              <a:t>5.03 </a:t>
            </a:r>
            <a:r>
              <a:rPr lang="el-GR" sz="1800" dirty="0"/>
              <a:t>« ΑΡΧΕΙΑ ΕΜΒΑΘΥΝΣΗΣ ΣΤΗΝ ΠΑΘΟΛΟΓΙΚΗ ΑΝΑΤΟΜΙΚΗ ΚΕΦΑΛΗΣ-ΤΡΑΧΗΛΟΥ ».</a:t>
            </a:r>
          </a:p>
          <a:p>
            <a:pPr>
              <a:buNone/>
            </a:pPr>
            <a:r>
              <a:rPr lang="el-GR" sz="1800" dirty="0"/>
              <a:t>     </a:t>
            </a:r>
          </a:p>
        </p:txBody>
      </p:sp>
      <p:sp>
        <p:nvSpPr>
          <p:cNvPr id="4" name="Title 1"/>
          <p:cNvSpPr>
            <a:spLocks noGrp="1"/>
          </p:cNvSpPr>
          <p:nvPr>
            <p:ph type="title"/>
          </p:nvPr>
        </p:nvSpPr>
        <p:spPr>
          <a:xfrm>
            <a:off x="457200" y="0"/>
            <a:ext cx="8229600" cy="476672"/>
          </a:xfrm>
        </p:spPr>
        <p:txBody>
          <a:bodyPr>
            <a:normAutofit fontScale="90000"/>
          </a:bodyPr>
          <a:lstStyle/>
          <a:p>
            <a:r>
              <a:rPr lang="el-GR" dirty="0"/>
              <a:t>Περαιτέρω μελέτη για τις </a:t>
            </a:r>
            <a:r>
              <a:rPr lang="el-GR" b="1" dirty="0"/>
              <a:t>εξετάσεις</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op 120 William Osler Quotes (2022 Update) - Quotefancy">
            <a:extLst>
              <a:ext uri="{FF2B5EF4-FFF2-40B4-BE49-F238E27FC236}">
                <a16:creationId xmlns:a16="http://schemas.microsoft.com/office/drawing/2014/main" xmlns="" id="{4A73F6D0-14EE-F796-3486-CEAAB0419C4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87624" y="1268760"/>
            <a:ext cx="7020272" cy="394890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71439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Cholesteatoma: 20-year old woman with recurrent otitis. Granulations on left ear drum. Soft tissue mass between ossicular chain and lateral tympanic wall, which is eroded. Right side for comparison.">
            <a:extLst>
              <a:ext uri="{FF2B5EF4-FFF2-40B4-BE49-F238E27FC236}">
                <a16:creationId xmlns:a16="http://schemas.microsoft.com/office/drawing/2014/main" xmlns="" id="{332921E4-73A7-53B7-7B45-7825182FCFFA}"/>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19672" y="3816787"/>
            <a:ext cx="6120680" cy="3041213"/>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6569EAE6-559A-B7CE-A386-984B2612DAC9}"/>
              </a:ext>
            </a:extLst>
          </p:cNvPr>
          <p:cNvSpPr txBox="1"/>
          <p:nvPr/>
        </p:nvSpPr>
        <p:spPr>
          <a:xfrm>
            <a:off x="0" y="3140968"/>
            <a:ext cx="9144000" cy="769441"/>
          </a:xfrm>
          <a:prstGeom prst="rect">
            <a:avLst/>
          </a:prstGeom>
          <a:noFill/>
        </p:spPr>
        <p:txBody>
          <a:bodyPr wrap="square" rtlCol="0">
            <a:spAutoFit/>
          </a:bodyPr>
          <a:lstStyle/>
          <a:p>
            <a:pPr algn="ctr"/>
            <a:r>
              <a:rPr lang="el-GR" sz="2400" b="1" dirty="0"/>
              <a:t>ΑΞΟΝΙΚΗ ΤΟΜΟΓΡΑΦΙΑ. </a:t>
            </a:r>
            <a:r>
              <a:rPr lang="el-GR" sz="2000" dirty="0"/>
              <a:t>Ακολουθεί χειρουργικός καθαρισμός και ταχεία βιοψία με τομές ψυκτικού προς αδρή ιστολογική εκτίμηση. Πιθανότητα τοπικής υποτροπής.</a:t>
            </a:r>
          </a:p>
        </p:txBody>
      </p:sp>
      <p:pic>
        <p:nvPicPr>
          <p:cNvPr id="33794" name="Picture 2" descr="Visual Anatomy 視覚解剖学"/>
          <p:cNvPicPr>
            <a:picLocks noChangeAspect="1" noChangeArrowheads="1"/>
          </p:cNvPicPr>
          <p:nvPr/>
        </p:nvPicPr>
        <p:blipFill>
          <a:blip r:embed="rId4" cstate="print"/>
          <a:srcRect/>
          <a:stretch>
            <a:fillRect/>
          </a:stretch>
        </p:blipFill>
        <p:spPr bwMode="auto">
          <a:xfrm>
            <a:off x="2555776" y="0"/>
            <a:ext cx="4102009" cy="3140968"/>
          </a:xfrm>
          <a:prstGeom prst="rect">
            <a:avLst/>
          </a:prstGeom>
          <a:noFill/>
        </p:spPr>
      </p:pic>
    </p:spTree>
    <p:extLst>
      <p:ext uri="{BB962C8B-B14F-4D97-AF65-F5344CB8AC3E}">
        <p14:creationId xmlns:p14="http://schemas.microsoft.com/office/powerpoint/2010/main" xmlns="" val="2037236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76672"/>
            <a:ext cx="9144000" cy="940966"/>
          </a:xfrm>
        </p:spPr>
        <p:txBody>
          <a:bodyPr>
            <a:noAutofit/>
          </a:bodyPr>
          <a:lstStyle/>
          <a:p>
            <a:pPr algn="just"/>
            <a:r>
              <a:rPr lang="el-GR" sz="1600" dirty="0"/>
              <a:t>Το  </a:t>
            </a:r>
            <a:r>
              <a:rPr lang="el-GR" sz="1600" b="1" spc="600" dirty="0" err="1"/>
              <a:t>χολοστεάτωμα</a:t>
            </a:r>
            <a:r>
              <a:rPr lang="el-GR" sz="1600" dirty="0"/>
              <a:t> είναι μια καλοήθης, </a:t>
            </a:r>
            <a:r>
              <a:rPr lang="el-GR" sz="1600" i="1" dirty="0"/>
              <a:t>μη</a:t>
            </a:r>
            <a:r>
              <a:rPr lang="el-GR" sz="1600" dirty="0"/>
              <a:t> </a:t>
            </a:r>
            <a:r>
              <a:rPr lang="el-GR" sz="1600" dirty="0" err="1"/>
              <a:t>νεοπλασματική</a:t>
            </a:r>
            <a:r>
              <a:rPr lang="el-GR" sz="1600" dirty="0"/>
              <a:t> αλλά </a:t>
            </a:r>
            <a:r>
              <a:rPr lang="el-GR" sz="1600" dirty="0">
                <a:effectLst>
                  <a:outerShdw blurRad="38100" dist="38100" dir="2700000" algn="tl">
                    <a:srgbClr val="000000">
                      <a:alpha val="43137"/>
                    </a:srgbClr>
                  </a:outerShdw>
                </a:effectLst>
              </a:rPr>
              <a:t>τοπικά καταστρεπτική </a:t>
            </a:r>
            <a:r>
              <a:rPr lang="el-GR" sz="1600" dirty="0"/>
              <a:t>βλάβη στο μέσο αυτί ή στη μαστοειδή κοιλότητα, συνηθέστερα</a:t>
            </a:r>
            <a:r>
              <a:rPr lang="en-US" sz="1600" dirty="0"/>
              <a:t> </a:t>
            </a:r>
            <a:r>
              <a:rPr lang="el-GR" sz="1600" dirty="0"/>
              <a:t>επίκτητη και </a:t>
            </a:r>
            <a:r>
              <a:rPr lang="el-GR" sz="1600" dirty="0" err="1"/>
              <a:t>ετερόπλευρη</a:t>
            </a:r>
            <a:r>
              <a:rPr lang="en-US" sz="1600" dirty="0"/>
              <a:t>.</a:t>
            </a:r>
            <a:r>
              <a:rPr lang="el-GR" sz="1600" dirty="0"/>
              <a:t/>
            </a:r>
            <a:br>
              <a:rPr lang="el-GR" sz="1600" dirty="0"/>
            </a:br>
            <a:r>
              <a:rPr lang="el-GR" sz="1600" dirty="0"/>
              <a:t> Η συσσώρευση </a:t>
            </a:r>
            <a:r>
              <a:rPr lang="el-GR" sz="1600" dirty="0" err="1"/>
              <a:t>κερατινοποιούμενου</a:t>
            </a:r>
            <a:r>
              <a:rPr lang="el-GR" sz="1600" dirty="0"/>
              <a:t> </a:t>
            </a:r>
            <a:r>
              <a:rPr lang="el-GR" sz="1600" dirty="0" err="1"/>
              <a:t>στοιβαδοποιούμενου</a:t>
            </a:r>
            <a:r>
              <a:rPr lang="el-GR" sz="1600" dirty="0"/>
              <a:t> ακανθώδους επιθηλίου και  υπολειμμάτων κερατίνης, με </a:t>
            </a:r>
            <a:r>
              <a:rPr lang="el-GR" sz="1600" dirty="0" err="1"/>
              <a:t>στρωματική</a:t>
            </a:r>
            <a:r>
              <a:rPr lang="el-GR" sz="1600" dirty="0"/>
              <a:t> </a:t>
            </a:r>
            <a:r>
              <a:rPr lang="el-GR" sz="1600" dirty="0" err="1"/>
              <a:t>ίνωση</a:t>
            </a:r>
            <a:r>
              <a:rPr lang="el-GR" sz="1600" dirty="0"/>
              <a:t> και συνοδό φλεγμονώδη αντίδραση, οδηγεί σε </a:t>
            </a:r>
            <a:r>
              <a:rPr lang="el-GR" sz="1600" dirty="0">
                <a:effectLst>
                  <a:outerShdw blurRad="38100" dist="38100" dir="2700000" algn="tl">
                    <a:srgbClr val="000000">
                      <a:alpha val="43137"/>
                    </a:srgbClr>
                  </a:outerShdw>
                </a:effectLst>
              </a:rPr>
              <a:t>καταστροφή γειτονικών δομών </a:t>
            </a:r>
            <a:r>
              <a:rPr lang="el-GR" sz="1600" dirty="0"/>
              <a:t>(π.χ. οστό) συμπεριλαμβανομένης της </a:t>
            </a:r>
            <a:r>
              <a:rPr lang="el-GR" sz="1600" dirty="0">
                <a:effectLst>
                  <a:outerShdw blurRad="38100" dist="38100" dir="2700000" algn="tl">
                    <a:srgbClr val="000000">
                      <a:alpha val="43137"/>
                    </a:srgbClr>
                  </a:outerShdw>
                </a:effectLst>
              </a:rPr>
              <a:t>αλύσου των οσταρίων</a:t>
            </a:r>
            <a:r>
              <a:rPr lang="el-GR" sz="1600" dirty="0"/>
              <a:t>, με τελική εμφάνιση κλινικής συμπτωματολογίας.</a:t>
            </a:r>
          </a:p>
        </p:txBody>
      </p:sp>
      <p:pic>
        <p:nvPicPr>
          <p:cNvPr id="1026" name="Picture 2"/>
          <p:cNvPicPr>
            <a:picLocks noChangeAspect="1" noChangeArrowheads="1"/>
          </p:cNvPicPr>
          <p:nvPr/>
        </p:nvPicPr>
        <p:blipFill>
          <a:blip r:embed="rId3" cstate="print"/>
          <a:srcRect/>
          <a:stretch>
            <a:fillRect/>
          </a:stretch>
        </p:blipFill>
        <p:spPr bwMode="auto">
          <a:xfrm>
            <a:off x="251520" y="2132856"/>
            <a:ext cx="5156453" cy="403244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5400000">
            <a:off x="4632101" y="2504804"/>
            <a:ext cx="5280397" cy="324036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251520" y="2276871"/>
            <a:ext cx="5616624" cy="3609849"/>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rot="5400000">
            <a:off x="5051174" y="2661795"/>
            <a:ext cx="4874300" cy="2808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1026"/>
                                        </p:tgtEl>
                                      </p:cBhvr>
                                    </p:animEffect>
                                    <p:set>
                                      <p:cBhvr>
                                        <p:cTn id="7" dur="1" fill="hold">
                                          <p:stCondLst>
                                            <p:cond delay="499"/>
                                          </p:stCondLst>
                                        </p:cTn>
                                        <p:tgtEl>
                                          <p:spTgt spid="1026"/>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27"/>
                                        </p:tgtEl>
                                      </p:cBhvr>
                                    </p:animEffect>
                                    <p:set>
                                      <p:cBhvr>
                                        <p:cTn id="10" dur="1" fill="hold">
                                          <p:stCondLst>
                                            <p:cond delay="499"/>
                                          </p:stCondLst>
                                        </p:cTn>
                                        <p:tgtEl>
                                          <p:spTgt spid="10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dissolve">
                                      <p:cBhvr>
                                        <p:cTn id="15" dur="500"/>
                                        <p:tgtEl>
                                          <p:spTgt spid="1028"/>
                                        </p:tgtEl>
                                      </p:cBhvr>
                                    </p:animEffect>
                                  </p:childTnLst>
                                </p:cTn>
                              </p:par>
                              <p:par>
                                <p:cTn id="16" presetID="9" presetClass="entr" presetSubtype="0" fill="hold" nodeType="withEffect">
                                  <p:stCondLst>
                                    <p:cond delay="0"/>
                                  </p:stCondLst>
                                  <p:childTnLst>
                                    <p:set>
                                      <p:cBhvr>
                                        <p:cTn id="17" dur="1" fill="hold">
                                          <p:stCondLst>
                                            <p:cond delay="0"/>
                                          </p:stCondLst>
                                        </p:cTn>
                                        <p:tgtEl>
                                          <p:spTgt spid="1029"/>
                                        </p:tgtEl>
                                        <p:attrNameLst>
                                          <p:attrName>style.visibility</p:attrName>
                                        </p:attrNameLst>
                                      </p:cBhvr>
                                      <p:to>
                                        <p:strVal val="visible"/>
                                      </p:to>
                                    </p:set>
                                    <p:animEffect transition="in" filter="dissolve">
                                      <p:cBhvr>
                                        <p:cTn id="18" dur="500"/>
                                        <p:tgtEl>
                                          <p:spTgt spid="102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0575B59-3AB0-9030-FC46-C120DD314445}"/>
              </a:ext>
            </a:extLst>
          </p:cNvPr>
          <p:cNvSpPr txBox="1"/>
          <p:nvPr/>
        </p:nvSpPr>
        <p:spPr>
          <a:xfrm>
            <a:off x="683568" y="1124744"/>
            <a:ext cx="8136904" cy="4524315"/>
          </a:xfrm>
          <a:prstGeom prst="rect">
            <a:avLst/>
          </a:prstGeom>
          <a:noFill/>
        </p:spPr>
        <p:txBody>
          <a:bodyPr wrap="square" rtlCol="0">
            <a:spAutoFit/>
          </a:bodyPr>
          <a:lstStyle/>
          <a:p>
            <a:pPr marL="457200" indent="-457200">
              <a:buAutoNum type="arabicPeriod"/>
            </a:pPr>
            <a:r>
              <a:rPr lang="el-GR" sz="3200" dirty="0">
                <a:latin typeface="+mj-lt"/>
                <a:cs typeface="Arial" panose="020B0604020202020204" pitchFamily="34" charset="0"/>
              </a:rPr>
              <a:t>Ποια η διάγνωσή σας;</a:t>
            </a:r>
          </a:p>
          <a:p>
            <a:pPr marL="457200" indent="-457200">
              <a:buAutoNum type="arabicPeriod"/>
            </a:pPr>
            <a:endParaRPr lang="el-GR" sz="3200" dirty="0">
              <a:latin typeface="+mj-lt"/>
              <a:cs typeface="Arial" panose="020B0604020202020204" pitchFamily="34" charset="0"/>
            </a:endParaRPr>
          </a:p>
          <a:p>
            <a:pPr marL="457200" indent="-457200">
              <a:buAutoNum type="arabicPeriod"/>
            </a:pPr>
            <a:endParaRPr lang="el-GR" sz="3200" dirty="0">
              <a:latin typeface="+mj-lt"/>
              <a:cs typeface="Arial" panose="020B0604020202020204" pitchFamily="34" charset="0"/>
            </a:endParaRPr>
          </a:p>
          <a:p>
            <a:r>
              <a:rPr lang="el-GR" sz="3200" dirty="0">
                <a:latin typeface="+mj-lt"/>
                <a:cs typeface="Arial" panose="020B0604020202020204" pitchFamily="34" charset="0"/>
              </a:rPr>
              <a:t>2. Ποιοι μικροοργανισμοί ευθύνονται συνήθως για τις υποτροπιάζουσες μέσες ωτίτιδες του παιδιού;</a:t>
            </a:r>
          </a:p>
          <a:p>
            <a:endParaRPr lang="el-GR" sz="3200" dirty="0">
              <a:latin typeface="+mj-lt"/>
              <a:cs typeface="Arial" panose="020B0604020202020204" pitchFamily="34" charset="0"/>
            </a:endParaRPr>
          </a:p>
          <a:p>
            <a:endParaRPr lang="el-GR" sz="3200" dirty="0">
              <a:latin typeface="+mj-lt"/>
              <a:cs typeface="Arial" panose="020B0604020202020204" pitchFamily="34" charset="0"/>
            </a:endParaRPr>
          </a:p>
          <a:p>
            <a:r>
              <a:rPr lang="el-GR" sz="3200" dirty="0">
                <a:latin typeface="+mj-lt"/>
                <a:cs typeface="Arial" panose="020B0604020202020204" pitchFamily="34" charset="0"/>
              </a:rPr>
              <a:t>3. Γιατί το παιδί εμφανίζει απώλεια ακοής;</a:t>
            </a:r>
          </a:p>
        </p:txBody>
      </p:sp>
    </p:spTree>
    <p:extLst>
      <p:ext uri="{BB962C8B-B14F-4D97-AF65-F5344CB8AC3E}">
        <p14:creationId xmlns:p14="http://schemas.microsoft.com/office/powerpoint/2010/main" xmlns="" val="2068728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8E6B24-0388-C149-17AC-57494C74D818}"/>
              </a:ext>
            </a:extLst>
          </p:cNvPr>
          <p:cNvSpPr>
            <a:spLocks noGrp="1"/>
          </p:cNvSpPr>
          <p:nvPr>
            <p:ph type="title"/>
          </p:nvPr>
        </p:nvSpPr>
        <p:spPr>
          <a:xfrm>
            <a:off x="-1332656" y="485800"/>
            <a:ext cx="8229600" cy="1143000"/>
          </a:xfrm>
        </p:spPr>
        <p:txBody>
          <a:bodyPr>
            <a:normAutofit/>
          </a:bodyPr>
          <a:lstStyle/>
          <a:p>
            <a:r>
              <a:rPr lang="el-GR" sz="3000" dirty="0"/>
              <a:t>Επιπλοκές μέσης ωτίτιδας</a:t>
            </a:r>
          </a:p>
        </p:txBody>
      </p:sp>
      <p:pic>
        <p:nvPicPr>
          <p:cNvPr id="6150" name="Picture 6" descr="Surgical Anatomy of the Ear – Oto Surgery Atlas">
            <a:extLst>
              <a:ext uri="{FF2B5EF4-FFF2-40B4-BE49-F238E27FC236}">
                <a16:creationId xmlns:a16="http://schemas.microsoft.com/office/drawing/2014/main" xmlns="" id="{46FDBE14-011C-F87D-11F8-0F20AFAF95D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2686248"/>
            <a:ext cx="5412915" cy="378904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Picture 3">
            <a:extLst>
              <a:ext uri="{FF2B5EF4-FFF2-40B4-BE49-F238E27FC236}">
                <a16:creationId xmlns:a16="http://schemas.microsoft.com/office/drawing/2014/main" xmlns="" id="{26E4FAF6-3C17-923B-889E-DF9CE5DFE66B}"/>
              </a:ext>
            </a:extLst>
          </p:cNvPr>
          <p:cNvPicPr>
            <a:picLocks noChangeAspect="1"/>
          </p:cNvPicPr>
          <p:nvPr/>
        </p:nvPicPr>
        <p:blipFill>
          <a:blip r:embed="rId3" cstate="print"/>
          <a:stretch>
            <a:fillRect/>
          </a:stretch>
        </p:blipFill>
        <p:spPr>
          <a:xfrm>
            <a:off x="5868144" y="116632"/>
            <a:ext cx="2975505" cy="2624856"/>
          </a:xfrm>
          <a:prstGeom prst="rect">
            <a:avLst/>
          </a:prstGeom>
        </p:spPr>
      </p:pic>
    </p:spTree>
    <p:extLst>
      <p:ext uri="{BB962C8B-B14F-4D97-AF65-F5344CB8AC3E}">
        <p14:creationId xmlns:p14="http://schemas.microsoft.com/office/powerpoint/2010/main" xmlns="" val="47121770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1923</TotalTime>
  <Words>2762</Words>
  <Application>Microsoft Office PowerPoint</Application>
  <PresentationFormat>Προβολή στην οθόνη (4:3)</PresentationFormat>
  <Paragraphs>337</Paragraphs>
  <Slides>53</Slides>
  <Notes>28</Notes>
  <HiddenSlides>0</HiddenSlides>
  <MMClips>0</MMClips>
  <ScaleCrop>false</ScaleCrop>
  <HeadingPairs>
    <vt:vector size="4" baseType="variant">
      <vt:variant>
        <vt:lpstr>Θέμα</vt:lpstr>
      </vt:variant>
      <vt:variant>
        <vt:i4>2</vt:i4>
      </vt:variant>
      <vt:variant>
        <vt:lpstr>Τίτλοι διαφανειών</vt:lpstr>
      </vt:variant>
      <vt:variant>
        <vt:i4>53</vt:i4>
      </vt:variant>
    </vt:vector>
  </HeadingPairs>
  <TitlesOfParts>
    <vt:vector size="55" baseType="lpstr">
      <vt:lpstr>Θέμα του Office</vt:lpstr>
      <vt:lpstr>1_Θέμα του Office</vt:lpstr>
      <vt:lpstr>Κλινικο-παθολογοανατομική συζήτηση περιστατικών νόσων κεφαλής-τραχήλου</vt:lpstr>
      <vt:lpstr>Δομή και σκοπός</vt:lpstr>
      <vt:lpstr>Βασικές γνώσεις</vt:lpstr>
      <vt:lpstr>Βασικές γνώσεις</vt:lpstr>
      <vt:lpstr>Περιστατικό 1</vt:lpstr>
      <vt:lpstr>Διαφάνεια 6</vt:lpstr>
      <vt:lpstr>Το  χολοστεάτωμα είναι μια καλοήθης, μη νεοπλασματική αλλά τοπικά καταστρεπτική βλάβη στο μέσο αυτί ή στη μαστοειδή κοιλότητα, συνηθέστερα επίκτητη και ετερόπλευρη.  Η συσσώρευση κερατινοποιούμενου στοιβαδοποιούμενου ακανθώδους επιθηλίου και  υπολειμμάτων κερατίνης, με στρωματική ίνωση και συνοδό φλεγμονώδη αντίδραση, οδηγεί σε καταστροφή γειτονικών δομών (π.χ. οστό) συμπεριλαμβανομένης της αλύσου των οσταρίων, με τελική εμφάνιση κλινικής συμπτωματολογίας.</vt:lpstr>
      <vt:lpstr>Διαφάνεια 8</vt:lpstr>
      <vt:lpstr>Επιπλοκές μέσης ωτίτιδας</vt:lpstr>
      <vt:lpstr>Περιστατικό 2</vt:lpstr>
      <vt:lpstr>Διαφάνεια 11</vt:lpstr>
      <vt:lpstr>Διαφάνεια 12</vt:lpstr>
      <vt:lpstr>Λήψη βιοψιών κατά τη λαρυγγοσκόπιση</vt:lpstr>
      <vt:lpstr>Διαφάνεια 14</vt:lpstr>
      <vt:lpstr>Διαφάνεια 15</vt:lpstr>
      <vt:lpstr>Τομή από άλλο εγχειρητικό παρασκεύασμα  ολικής λαρυγγεκτομής  με γλωττιδικό καρκίνωμα , παθολογοανατομικού σταδίου pT4a, λόγω της εξωλαρυγγικής επέκτασής του.  Μπλε βέλος = πρωτοπαθές ακανθοκυτταρικό καρκίνωμα γλωττιδικής εντόπισης.  κίτρινο βέλος = προεπιγλωττιδικός χώρος.  πράσινο βέλος = υοειδές οστό.  μαύρο βέλος = όγκος που εφάπτεται εξωλαρυγγικού μυός.  </vt:lpstr>
      <vt:lpstr>Συμβατικό  (χωρίς ειδικούς ιστολογικούς χαρακτήρες)  ακανθοκυτταρικό καρκίνωμα (ΑΚΚ) λάρυγγα </vt:lpstr>
      <vt:lpstr>KΑΚΟΗΘΗ ΝΕΟΠΛΑΣΜΑΤΑ ΛΑΡΥΓΓΑ , ΥΠΟΦΑΡΥΓΓΑ &amp; ΤΡΑΧΕΙΑΣ ΑΚΑΝΘΟΚΥΤΤΑΡΙΚΟ ΚΑΡΚΙΝΩΜΑ (ΑΚΚ)  </vt:lpstr>
      <vt:lpstr>Nευροενδοκρινικά καρκινώματα </vt:lpstr>
      <vt:lpstr>Ειδικές ιστολογικές ποικιλίες ΑΚΚ</vt:lpstr>
      <vt:lpstr>Διαφάνεια 21</vt:lpstr>
      <vt:lpstr>Περιστατικό 3</vt:lpstr>
      <vt:lpstr>Διαφάνεια 23</vt:lpstr>
      <vt:lpstr>Διαφάνεια 24</vt:lpstr>
      <vt:lpstr>Κύστη θυρεογλωσσικού πόρου Ποικίλη  η επιθηλιακή επένδυση, ανάλογα της εντόπισης της κύστης. Συνηθέστατα όμως αυτή απαντά κατά τη μέση γραμμή και συχνότερα κοντά στο υοειδές οστό. Συχνή η δευτερογενής φλεγμονή και η απογύμνωση της επιθηλιακής επένδυσης της κύστης.  Θυρεοειδικά  θυλάκια ανευρίσκονται μικροσκοπικώς στο 30-60% των περιπτώσεων.</vt:lpstr>
      <vt:lpstr>ΔΔ.: Λεμφοεπιθηλιακή κύστη τραχήλου/στόματος. Πλάγια  η εντόπιση, λεμφοζίδια στο τοίχωμά της. Η αναρροφητική βιοψία της  αποδίδει πιο κυτταροβριθές επίχρισμα, με άφθονο ακανθώδες επιθήλιο. </vt:lpstr>
      <vt:lpstr>Διαφάνεια 27</vt:lpstr>
      <vt:lpstr>Περιστατικό 4</vt:lpstr>
      <vt:lpstr>Κυτταρολογικά επιχρίσματα υλικού αναρροφητικής βιοψίας διά λεπτής βελόνης -FNA (χρώση Diff-Quik)</vt:lpstr>
      <vt:lpstr>Διαφάνεια 30</vt:lpstr>
      <vt:lpstr>Πλειόμορφο αδένωμα  Τριφασικό καλόηθες νεόπλασμα σιελογόνων αδένων  που αποτελείται από κύτταρα πόρων, επιθηλιακά και μυοεπιθηλιακά,  και συχνότερα χονδρομυξοειδές (ενίοτε υαλινοποιημένο ή ινώδες) στρώμα.</vt:lpstr>
      <vt:lpstr>Διαφάνεια 32</vt:lpstr>
      <vt:lpstr>Διαφάνεια 33</vt:lpstr>
      <vt:lpstr>Ελάχιστα διηθητικό καρκίνωμα  σε έδαφος πλειόμορφου αδενώματος</vt:lpstr>
      <vt:lpstr>Διαφάνεια 35</vt:lpstr>
      <vt:lpstr>Περιστατικό 5</vt:lpstr>
      <vt:lpstr>Αξονική τομογραφία αναδεικνύει τη θέση εξόρμησης του πρωτοπαθούς όγκου, ενδοσκοπική εμφάνιση, λήψη βιοψιών.</vt:lpstr>
      <vt:lpstr>Ο μη κερατινοποιούμενος, αδιαφοροποίητος υποτύπος ρινοφαρυγγικού καρκινώματος είναι ο πιο συχνός, εμφανίζοντας συγκυτιακό πρότυπο ανάπτυξης, φυσαλιδώδεις πυρήνες με προεξέχοντα κεντρικά πυρήνια και αντιδραστικό λεμφικό στρώμα.</vt:lpstr>
      <vt:lpstr>Διαφάνεια 39</vt:lpstr>
      <vt:lpstr>EBER – EBV in situ υβριδισμός σε μη κερατινοποιούμενο,  αδιαφοροποίητο ρινοφαρυγγικό καρκίνωμα</vt:lpstr>
      <vt:lpstr>Έντονη και διάχυτη πυρηνική ανίχνευση κωδικοποιημένου RNA (in situ υβριδισμός για ΕΒΕR) σε ρινοφαρυγγικό καρκίνωμα.  Χρήσιμος δείκτης υπολειμματικού ή υποτροπιάζοντος όγκου  μετά από ακτινοθεραπεία.</vt:lpstr>
      <vt:lpstr>ΡΙΝΟΦΑΡΥΓΓΙΚΟ ΚΑΡΚΙΝΩΜΑ </vt:lpstr>
      <vt:lpstr>Διαφάνεια 43</vt:lpstr>
      <vt:lpstr>Το σχετιζόμενο με τον HPV ακανθοκυτταρικό καρκίνωμα της ανώτερης αεροπεπτικής οδού εμφανίζει τάση για :</vt:lpstr>
      <vt:lpstr>Μέθοδοι ανίχνευσης HPV</vt:lpstr>
      <vt:lpstr>Παρουσία HPV σε συνδυασμό με εξωφυτική – θηλώδη μορφολογία </vt:lpstr>
      <vt:lpstr>Διαφάνεια 47</vt:lpstr>
      <vt:lpstr>Θεραπείες στοχεύουσες τον EGFR</vt:lpstr>
      <vt:lpstr>Έντονη ανοσοϊστοθετικότητα  της πρωτεϊνης του EGFR σε ΑΚΚ αμυγδαλής</vt:lpstr>
      <vt:lpstr>Ενίσχυση του γονιδίου του EGFR με φθορίζοντα in situ υβριδισμό σε ΑΚΚ</vt:lpstr>
      <vt:lpstr>Μηχανισμοί αντίστασης  στην αναστολή του EGFR </vt:lpstr>
      <vt:lpstr>Περαιτέρω μελέτη για τις εξετάσεις</vt:lpstr>
      <vt:lpstr>Διαφάνεια 53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User</cp:lastModifiedBy>
  <cp:revision>159</cp:revision>
  <dcterms:created xsi:type="dcterms:W3CDTF">2021-08-02T10:33:48Z</dcterms:created>
  <dcterms:modified xsi:type="dcterms:W3CDTF">2023-11-14T04:08:27Z</dcterms:modified>
</cp:coreProperties>
</file>