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256" r:id="rId4"/>
    <p:sldId id="257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94" r:id="rId14"/>
    <p:sldId id="270" r:id="rId15"/>
    <p:sldId id="271" r:id="rId16"/>
    <p:sldId id="272" r:id="rId17"/>
    <p:sldId id="273" r:id="rId18"/>
    <p:sldId id="274" r:id="rId19"/>
    <p:sldId id="275" r:id="rId20"/>
    <p:sldId id="295" r:id="rId21"/>
    <p:sldId id="278" r:id="rId22"/>
    <p:sldId id="279" r:id="rId23"/>
    <p:sldId id="280" r:id="rId24"/>
    <p:sldId id="282" r:id="rId25"/>
    <p:sldId id="283" r:id="rId26"/>
    <p:sldId id="297" r:id="rId27"/>
    <p:sldId id="286" r:id="rId28"/>
    <p:sldId id="287" r:id="rId29"/>
    <p:sldId id="288" r:id="rId30"/>
    <p:sldId id="289" r:id="rId31"/>
    <p:sldId id="290" r:id="rId32"/>
    <p:sldId id="291" r:id="rId33"/>
    <p:sldId id="296" r:id="rId34"/>
    <p:sldId id="298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6" autoAdjust="0"/>
    <p:restoredTop sz="94660"/>
  </p:normalViewPr>
  <p:slideViewPr>
    <p:cSldViewPr snapToGrid="0">
      <p:cViewPr>
        <p:scale>
          <a:sx n="90" d="100"/>
          <a:sy n="90" d="100"/>
        </p:scale>
        <p:origin x="-184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/>
              <a:t>Τα </a:t>
            </a:r>
            <a:r>
              <a:rPr lang="el-GR" dirty="0" err="1" smtClean="0"/>
              <a:t>βασικόμορφα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νεοπλασματικά</a:t>
            </a:r>
            <a:r>
              <a:rPr lang="el-GR" dirty="0" smtClean="0"/>
              <a:t> κύτταρα σε ηθμοειδή διάταξη και προεξέχοντα σφαιρίδια υαλίνης είναι χαρακτηριστικά της</a:t>
            </a:r>
            <a:r>
              <a:rPr lang="el-GR" baseline="0" dirty="0" smtClean="0"/>
              <a:t> διάγνωσης.</a:t>
            </a:r>
            <a:r>
              <a:rPr lang="el-GR" dirty="0" smtClean="0"/>
              <a:t> </a:t>
            </a:r>
            <a:endParaRPr dirty="0"/>
          </a:p>
        </p:txBody>
      </p:sp>
      <p:sp>
        <p:nvSpPr>
          <p:cNvPr id="506" name="Google Shape;5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7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7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75000"/>
                <a:alpha val="67000"/>
              </a:schemeClr>
            </a:gs>
            <a:gs pos="13000">
              <a:srgbClr val="FF9966"/>
            </a:gs>
            <a:gs pos="49000">
              <a:srgbClr val="BFCFEC"/>
            </a:gs>
            <a:gs pos="100000">
              <a:srgbClr val="E0E8F4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75000"/>
                <a:alpha val="67000"/>
              </a:schemeClr>
            </a:gs>
            <a:gs pos="13000">
              <a:srgbClr val="FF9966"/>
            </a:gs>
            <a:gs pos="49000">
              <a:srgbClr val="BFCFEC"/>
            </a:gs>
            <a:gs pos="100000">
              <a:srgbClr val="E0E8F4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75000"/>
                <a:alpha val="67000"/>
              </a:schemeClr>
            </a:gs>
            <a:gs pos="13000">
              <a:srgbClr val="FF9966"/>
            </a:gs>
            <a:gs pos="49000">
              <a:srgbClr val="BFCFEC"/>
            </a:gs>
            <a:gs pos="100000">
              <a:srgbClr val="E0E8F4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 dirty="0"/>
              <a:t>Κεφαλή - Τράχηλος </a:t>
            </a:r>
            <a:br>
              <a:rPr lang="el-GR" sz="3600" b="1" dirty="0"/>
            </a:br>
            <a:r>
              <a:rPr lang="el-GR" sz="3200" dirty="0"/>
              <a:t>Μια σύντομη εισαγωγή</a:t>
            </a:r>
            <a:r>
              <a:rPr lang="el-GR" sz="2625" dirty="0"/>
              <a:t/>
            </a:r>
            <a:br>
              <a:rPr lang="el-GR" sz="2625" dirty="0"/>
            </a:br>
            <a:endParaRPr sz="2625" dirty="0"/>
          </a:p>
        </p:txBody>
      </p:sp>
      <p:pic>
        <p:nvPicPr>
          <p:cNvPr id="239" name="Google Shape;2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1412776"/>
            <a:ext cx="718279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 Χ. 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 Χ.  Μυλωνάς, Ιατρός - Eιδικευόμενος Παθολογίας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27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dirty="0"/>
              <a:t>Κλινικό </a:t>
            </a:r>
            <a:r>
              <a:rPr lang="el-GR" dirty="0" smtClean="0"/>
              <a:t>σκέλος</a:t>
            </a:r>
            <a:br>
              <a:rPr lang="el-GR" dirty="0" smtClean="0"/>
            </a:br>
            <a:r>
              <a:rPr lang="el-GR" sz="3600" dirty="0" smtClean="0"/>
              <a:t>Η </a:t>
            </a:r>
            <a:r>
              <a:rPr lang="el-GR" sz="3600" b="1" dirty="0" smtClean="0"/>
              <a:t>3</a:t>
            </a:r>
            <a:r>
              <a:rPr lang="el-GR" sz="3600" b="1" baseline="30000" dirty="0" smtClean="0"/>
              <a:t>η</a:t>
            </a:r>
            <a:r>
              <a:rPr lang="el-GR" sz="3600" dirty="0" smtClean="0"/>
              <a:t> σε συχνότητα ρευματική νόσος.</a:t>
            </a: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D56355-5110-D632-2A00-93B10111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24" y="1284514"/>
            <a:ext cx="7713947" cy="507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159090-4049-D22C-993D-C800BF0A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64023"/>
          </a:xfrm>
        </p:spPr>
        <p:txBody>
          <a:bodyPr>
            <a:noAutofit/>
          </a:bodyPr>
          <a:lstStyle/>
          <a:p>
            <a:r>
              <a:rPr lang="el-GR" sz="2400" dirty="0" err="1"/>
              <a:t>Παθολογοανατομικό</a:t>
            </a:r>
            <a:r>
              <a:rPr lang="el-GR" sz="2400" dirty="0"/>
              <a:t> σκέλος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A69934-919B-2457-3F61-34990AE1E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09433"/>
            <a:ext cx="9144000" cy="6448567"/>
          </a:xfrm>
        </p:spPr>
        <p:txBody>
          <a:bodyPr>
            <a:noAutofit/>
          </a:bodyPr>
          <a:lstStyle/>
          <a:p>
            <a:pPr algn="just"/>
            <a:r>
              <a:rPr lang="el-GR" sz="1200" dirty="0" smtClean="0"/>
              <a:t>Προτεινόμενα διαγνωστικά κριτήρια: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επαρκής</a:t>
            </a:r>
            <a:r>
              <a:rPr lang="el-GR" sz="1200" dirty="0" smtClean="0"/>
              <a:t> βιοψία </a:t>
            </a:r>
            <a:r>
              <a:rPr lang="el-GR" sz="1200" b="1" spc="300" dirty="0" smtClean="0"/>
              <a:t>ελασσόνων</a:t>
            </a:r>
            <a:r>
              <a:rPr lang="el-GR" sz="1200" dirty="0" smtClean="0"/>
              <a:t> σιελογόνων αδένων (5 ή περισσότεροι αδένες) με </a:t>
            </a:r>
            <a:r>
              <a:rPr lang="el-GR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αριθμό</a:t>
            </a:r>
            <a:r>
              <a:rPr lang="el-GR" sz="1200" u="sng" dirty="0" smtClean="0"/>
              <a:t> </a:t>
            </a:r>
            <a:r>
              <a:rPr lang="el-GR" sz="1200" b="1" i="1" u="sng" spc="600" dirty="0" err="1" smtClean="0"/>
              <a:t>εστιών,η</a:t>
            </a:r>
            <a:r>
              <a:rPr lang="el-GR" sz="1200" b="1" i="1" u="sng" spc="600" dirty="0" smtClean="0"/>
              <a:t> κάθε μία </a:t>
            </a:r>
            <a:r>
              <a:rPr lang="el-GR" sz="1200" i="1" u="sng" dirty="0" smtClean="0"/>
              <a:t>τουλάχιστον </a:t>
            </a:r>
            <a:r>
              <a:rPr lang="el-GR" sz="1200" b="1" i="1" u="sng" dirty="0" smtClean="0"/>
              <a:t>50 </a:t>
            </a:r>
            <a:r>
              <a:rPr lang="el-GR" sz="1200" i="1" u="sng" dirty="0" err="1" smtClean="0"/>
              <a:t>μονοπυρήνων</a:t>
            </a:r>
            <a:r>
              <a:rPr lang="el-GR" sz="1200" i="1" u="sng" dirty="0" smtClean="0"/>
              <a:t>,</a:t>
            </a:r>
            <a:r>
              <a:rPr lang="el-GR" sz="1200" i="1" dirty="0" smtClean="0"/>
              <a:t> </a:t>
            </a:r>
            <a:r>
              <a:rPr lang="el-GR" sz="1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μεγαλύτερο από 1 εστία/4 </a:t>
            </a:r>
            <a:r>
              <a:rPr lang="el-GR" sz="1200" b="1" spc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τετρ</a:t>
            </a:r>
            <a:r>
              <a:rPr lang="el-GR" sz="1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χιλ.</a:t>
            </a:r>
          </a:p>
          <a:p>
            <a:pPr algn="just"/>
            <a:r>
              <a:rPr lang="el-GR" sz="1200" dirty="0" smtClean="0"/>
              <a:t>Γενικά,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εκτεταμένη </a:t>
            </a:r>
            <a:r>
              <a:rPr lang="el-G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πυκνή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λεμφο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κυτταρική διήθηση </a:t>
            </a:r>
            <a:r>
              <a:rPr lang="el-GR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περιπορικά</a:t>
            </a:r>
            <a:r>
              <a:rPr lang="el-GR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</a:t>
            </a:r>
            <a:r>
              <a:rPr lang="el-GR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περιαγγειακά</a:t>
            </a:r>
            <a:r>
              <a:rPr lang="el-GR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dirty="0" smtClean="0"/>
              <a:t>με βλαστικά κέντρα, συχνά διάμεση </a:t>
            </a:r>
            <a:r>
              <a:rPr lang="el-GR" sz="1200" dirty="0" err="1" smtClean="0"/>
              <a:t>ίνωση</a:t>
            </a:r>
            <a:r>
              <a:rPr lang="el-GR" sz="1200" dirty="0" smtClean="0"/>
              <a:t> και ατροφία των </a:t>
            </a:r>
            <a:r>
              <a:rPr lang="el-GR" sz="1200" dirty="0" err="1" smtClean="0"/>
              <a:t>σιελαδενοκυψελών</a:t>
            </a:r>
            <a:r>
              <a:rPr lang="el-GR" sz="1200" dirty="0" smtClean="0"/>
              <a:t>.</a:t>
            </a:r>
            <a:r>
              <a:rPr lang="en-US" sz="1200" dirty="0" smtClean="0"/>
              <a:t> </a:t>
            </a:r>
            <a:r>
              <a:rPr lang="el-GR" sz="1200" dirty="0" smtClean="0"/>
              <a:t>Υπερπλασία του επιθηλίου των πόρων πιθανώς απαντά κυρίως σε μείζονες σιελογόνους αδένες</a:t>
            </a:r>
            <a:r>
              <a:rPr lang="el-GR" sz="1100" dirty="0" smtClean="0"/>
              <a:t>.</a:t>
            </a:r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dirty="0" smtClean="0"/>
          </a:p>
          <a:p>
            <a:pPr algn="just"/>
            <a:endParaRPr lang="el-GR" sz="1100" b="1" i="1" dirty="0" smtClean="0"/>
          </a:p>
          <a:p>
            <a:pPr algn="just"/>
            <a:endParaRPr lang="el-GR" sz="1100" b="1" i="1" dirty="0" smtClean="0"/>
          </a:p>
          <a:p>
            <a:pPr algn="just"/>
            <a:endParaRPr lang="el-GR" sz="1100" b="1" i="1" dirty="0" smtClean="0"/>
          </a:p>
          <a:p>
            <a:pPr algn="just"/>
            <a:endParaRPr lang="el-GR" sz="1100" b="1" i="1" dirty="0" smtClean="0"/>
          </a:p>
          <a:p>
            <a:pPr algn="just">
              <a:buNone/>
            </a:pPr>
            <a:endParaRPr lang="el-GR" sz="1100" b="1" i="1" dirty="0" smtClean="0"/>
          </a:p>
          <a:p>
            <a:pPr algn="just">
              <a:buNone/>
            </a:pPr>
            <a:r>
              <a:rPr lang="el-GR" sz="1100" b="1" i="1" dirty="0" smtClean="0"/>
              <a:t>ΔΔ</a:t>
            </a:r>
            <a:r>
              <a:rPr lang="en-US" sz="1100" dirty="0" smtClean="0"/>
              <a:t>: </a:t>
            </a:r>
            <a:r>
              <a:rPr lang="el-GR" sz="1100" dirty="0" smtClean="0"/>
              <a:t>1. </a:t>
            </a:r>
            <a:r>
              <a:rPr lang="el-GR" sz="1100" i="1" dirty="0" smtClean="0"/>
              <a:t>Μη ειδική </a:t>
            </a:r>
            <a:r>
              <a:rPr lang="el-GR" sz="1100" dirty="0" smtClean="0"/>
              <a:t>χρόνια αποφρακτική σιαλαδενίτιδα του υπογνάθιου αδένα: μπορεί να παρουσιάσει 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διάχυτη</a:t>
            </a:r>
            <a:r>
              <a:rPr lang="el-GR" sz="1100" dirty="0" smtClean="0"/>
              <a:t> ατροφία του αδενικού επιθηλίου σε λόβια ή σε ολόκληρους αδένες, 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διάταση πόρων, επιθηλιακή </a:t>
            </a:r>
            <a:r>
              <a:rPr lang="el-GR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μεταπλασία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100" dirty="0" smtClean="0"/>
              <a:t>και διάμεση </a:t>
            </a:r>
            <a:r>
              <a:rPr lang="el-GR" sz="1100" dirty="0" err="1" smtClean="0"/>
              <a:t>ίνωση</a:t>
            </a:r>
            <a:r>
              <a:rPr lang="el-GR" sz="1100" dirty="0" smtClean="0"/>
              <a:t>. Το φλεγμονώδες διήθημα μπορεί να είναι εστιακά πυκνό, αλλά συνήθως είναι διάμεσο και διάσπαρτο, αραιό.</a:t>
            </a:r>
          </a:p>
          <a:p>
            <a:pPr algn="just">
              <a:buNone/>
            </a:pPr>
            <a:r>
              <a:rPr lang="el-GR" sz="1100" dirty="0" smtClean="0"/>
              <a:t>         2. Η </a:t>
            </a:r>
            <a:r>
              <a:rPr lang="el-GR" sz="1100" i="1" dirty="0" err="1" smtClean="0"/>
              <a:t>σιελαδενίτιδα</a:t>
            </a:r>
            <a:r>
              <a:rPr lang="el-GR" sz="1100" i="1" dirty="0" smtClean="0"/>
              <a:t> η σχετιζόμενη με την </a:t>
            </a:r>
            <a:r>
              <a:rPr lang="en-US" sz="1100" i="1" dirty="0" smtClean="0"/>
              <a:t>IgG4</a:t>
            </a:r>
            <a:r>
              <a:rPr lang="el-GR" sz="1100" dirty="0" smtClean="0"/>
              <a:t>, πέραν του </a:t>
            </a:r>
            <a:r>
              <a:rPr lang="el-GR" sz="1100" b="1" dirty="0" smtClean="0"/>
              <a:t>αυξημένου αριθμού των πλασματοκυττάρων </a:t>
            </a:r>
            <a:r>
              <a:rPr lang="en-US" sz="1100" b="1" dirty="0" smtClean="0"/>
              <a:t>IgG4 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 </a:t>
            </a:r>
            <a:r>
              <a:rPr lang="el-GR" sz="1100" b="1" dirty="0" smtClean="0"/>
              <a:t>Ο.Π.Ι.Μ.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100" dirty="0" smtClean="0"/>
              <a:t>και της </a:t>
            </a:r>
            <a:r>
              <a:rPr lang="el-GR" sz="1100" b="1" dirty="0" smtClean="0"/>
              <a:t>αυξημένης  αναλογίας </a:t>
            </a:r>
            <a:r>
              <a:rPr lang="el-GR" sz="1100" dirty="0" smtClean="0"/>
              <a:t>τους ανάμεσα στα </a:t>
            </a:r>
            <a:r>
              <a:rPr lang="en-US" sz="1100" dirty="0" err="1" smtClean="0"/>
              <a:t>IgG</a:t>
            </a:r>
            <a:r>
              <a:rPr lang="en-US" sz="1100" dirty="0" smtClean="0"/>
              <a:t>  </a:t>
            </a:r>
            <a:r>
              <a:rPr lang="el-GR" sz="1100" dirty="0" smtClean="0"/>
              <a:t>κύτταρα, στο διάμεσο υπόστρωμα εμφανίζει </a:t>
            </a:r>
            <a:r>
              <a:rPr lang="el-GR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ίνωση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σαν ψάθα</a:t>
            </a:r>
            <a:r>
              <a:rPr lang="el-GR" sz="1100" dirty="0" smtClean="0"/>
              <a:t>.</a:t>
            </a:r>
          </a:p>
          <a:p>
            <a:pPr algn="just"/>
            <a:endParaRPr lang="el-GR" sz="1100" dirty="0" smtClean="0"/>
          </a:p>
          <a:p>
            <a:pPr algn="just">
              <a:buNone/>
            </a:pPr>
            <a:endParaRPr lang="el-GR" sz="1100" dirty="0" smtClean="0"/>
          </a:p>
          <a:p>
            <a:pPr algn="just">
              <a:buNone/>
            </a:pPr>
            <a:endParaRPr lang="el-GR" sz="1100" dirty="0"/>
          </a:p>
        </p:txBody>
      </p:sp>
      <p:pic>
        <p:nvPicPr>
          <p:cNvPr id="45057" name="Picture 1" descr="C:\Users\User\Desktop\nihms585294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4989" y="1513178"/>
            <a:ext cx="5627800" cy="4223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728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Κεφαλή-Τράχηλος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BB29D6-030D-304C-5863-FB8F3BD1C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343" y="1872249"/>
            <a:ext cx="3632531" cy="3658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/>
              <a:t>2</a:t>
            </a:r>
            <a:r>
              <a:rPr lang="el-GR" sz="4000" baseline="30000"/>
              <a:t>ο</a:t>
            </a:r>
            <a:r>
              <a:rPr lang="el-GR" sz="4000"/>
              <a:t> Περιστατικό</a:t>
            </a:r>
            <a:endParaRPr sz="4000"/>
          </a:p>
        </p:txBody>
      </p:sp>
      <p:sp>
        <p:nvSpPr>
          <p:cNvPr id="361" name="Google Shape;361;p16"/>
          <p:cNvSpPr txBox="1"/>
          <p:nvPr/>
        </p:nvSpPr>
        <p:spPr>
          <a:xfrm>
            <a:off x="0" y="484742"/>
            <a:ext cx="8244408" cy="686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Άνδρας 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l-GR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ετών, προσέρχεται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προοδευτικής διόγκωσης κατώτερου προσώπου από μηνών, πλέον επώδυνη.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Σκληρή αλλοίωση,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dirty="0" err="1">
                <a:latin typeface="Calibri"/>
                <a:ea typeface="Calibri"/>
                <a:cs typeface="Calibri"/>
                <a:sym typeface="Calibri"/>
              </a:rPr>
              <a:t>συμφυόμενη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  με τους γύρω ιστούς.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Χαλαροί οδόντες πέριξ της </a:t>
            </a:r>
            <a:r>
              <a:rPr lang="el-GR" sz="2200" dirty="0" smtClean="0">
                <a:latin typeface="Calibri"/>
                <a:ea typeface="Calibri"/>
                <a:cs typeface="Calibri"/>
                <a:sym typeface="Calibri"/>
              </a:rPr>
              <a:t>βλάβης.</a:t>
            </a:r>
            <a:endParaRPr lang="el-GR" sz="2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22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22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22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22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22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22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l-GR" sz="2200" b="1" i="0" u="sng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</a:t>
            </a:r>
            <a:r>
              <a:rPr lang="el-GR" sz="22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έλεγχος: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Χωρίς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ευρήματα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0C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BDF15F-92E6-7B0B-04D9-66DFF0320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443" y="1633517"/>
            <a:ext cx="4859207" cy="3815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7CB24B-C45A-E2BE-B936-C33499854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01" y="3243751"/>
            <a:ext cx="3910705" cy="2953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544286" y="0"/>
            <a:ext cx="8229600" cy="69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/>
              <a:t>Αξονική τομογραφία</a:t>
            </a:r>
            <a:endParaRPr sz="3000" dirty="0"/>
          </a:p>
        </p:txBody>
      </p:sp>
      <p:sp>
        <p:nvSpPr>
          <p:cNvPr id="369" name="Google Shape;369;p17"/>
          <p:cNvSpPr txBox="1"/>
          <p:nvPr/>
        </p:nvSpPr>
        <p:spPr>
          <a:xfrm>
            <a:off x="909936" y="5530467"/>
            <a:ext cx="77768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l-GR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</a:t>
            </a:r>
            <a:r>
              <a:rPr lang="el-GR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62C715-E8BC-242C-7007-720CF02B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30" y="781846"/>
            <a:ext cx="4660234" cy="4682521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F0CED4-513A-7B2B-5148-BE1384E39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5" y="770827"/>
            <a:ext cx="4020899" cy="4759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 txBox="1">
            <a:spLocks noGrp="1"/>
          </p:cNvSpPr>
          <p:nvPr>
            <p:ph type="title"/>
          </p:nvPr>
        </p:nvSpPr>
        <p:spPr>
          <a:xfrm>
            <a:off x="-138755" y="0"/>
            <a:ext cx="9144000" cy="50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l-GR" sz="2500" dirty="0" smtClean="0"/>
              <a:t>                                                      Διαγνωστική βιοψία από την αλλοίωση</a:t>
            </a:r>
            <a:endParaRPr sz="25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8E92B8-4BF2-82E2-E6CC-1D5B5215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28" y="440447"/>
            <a:ext cx="4507696" cy="3237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796FB4-F7FD-2D46-31BE-344C12619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74" y="183491"/>
            <a:ext cx="3409674" cy="6180940"/>
          </a:xfrm>
          <a:prstGeom prst="rect">
            <a:avLst/>
          </a:prstGeom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165254" y="6389782"/>
            <a:ext cx="3300260" cy="46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l-GR" sz="4400" b="0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Φυσιολογικό δόντι</a:t>
            </a:r>
            <a:endParaRPr kumimoji="0" lang="el-GR" sz="4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89" name="Picture 1" descr="C:\Users\User\Desktop\DDQLlKdXoAArj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7227" y="3785476"/>
            <a:ext cx="3214194" cy="2874918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7031422" y="3891516"/>
            <a:ext cx="21125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στεροειδές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δίκτυο,</a:t>
            </a: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ως επί φυσιολογικής οδοντογένεσης,  </a:t>
            </a: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και αντίστροφη πολικότητα των πυρήνων μακράν της βασικής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μεμβράνης, εγγύς του αστεροειδούς δικτύου</a:t>
            </a:r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(μεταβολή </a:t>
            </a:r>
          </a:p>
          <a:p>
            <a:pPr algn="ctr"/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Vickers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Gorlin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</a:t>
            </a: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ου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5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dirty="0" smtClean="0">
                <a:latin typeface="Calibri"/>
                <a:ea typeface="Calibri"/>
                <a:cs typeface="Calibri"/>
                <a:sym typeface="Calibri"/>
              </a:rPr>
              <a:t>και ποια η </a:t>
            </a:r>
            <a:r>
              <a:rPr lang="el-GR" sz="2500" b="1" dirty="0" smtClean="0">
                <a:latin typeface="Calibri"/>
                <a:ea typeface="Calibri"/>
                <a:cs typeface="Calibri"/>
                <a:sym typeface="Calibri"/>
              </a:rPr>
              <a:t>προέλευσή</a:t>
            </a:r>
            <a:r>
              <a:rPr lang="el-GR" sz="2500" dirty="0" smtClean="0">
                <a:latin typeface="Calibri"/>
                <a:ea typeface="Calibri"/>
                <a:cs typeface="Calibri"/>
                <a:sym typeface="Calibri"/>
              </a:rPr>
              <a:t> της</a:t>
            </a:r>
            <a:r>
              <a:rPr lang="el-GR" sz="25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1"/>
            <a:ext cx="8229600" cy="66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600" dirty="0"/>
              <a:t>Απάντηση</a:t>
            </a:r>
            <a:endParaRPr sz="36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506776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Ο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έπασχε από </a:t>
            </a:r>
            <a:r>
              <a:rPr lang="el-GR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αμελοβλάστωμα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τ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οποίο προκάλεσε εκτεταμένη οστική </a:t>
            </a: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καταστροφή, </a:t>
            </a:r>
            <a:r>
              <a:rPr lang="el-GR" sz="2400" b="0" i="1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τοπικά</a:t>
            </a: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385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στο σύγγραμμα του 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942CAA-B73D-3C67-260B-EA8860141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7" y="3092024"/>
            <a:ext cx="5387889" cy="36245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F6EB46C-4421-4653-FB57-3F2B9DD6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569" y="1900430"/>
            <a:ext cx="3386003" cy="4823926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0" y="1892595"/>
            <a:ext cx="55820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alibri" pitchFamily="34" charset="0"/>
                <a:cs typeface="Calibri" pitchFamily="34" charset="0"/>
              </a:rPr>
              <a:t>Τα νεοπλάσματα αυτά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προέρχονται από τα κυτταρικά στοιχεία της καταβολής της αδαμαντίνης ουσίας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, είναι δυνατόν, όμως, να αναπτυχθούν και από τα στοιχεία του τοιχώματος μιας μη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νεοπλασματικής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οδοντογενούς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κύστεως, ως αποτέλεσμα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νεοπλασματικής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εξαλλαγής.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3C99AF-0077-1EC1-E567-335AD77A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9186"/>
            <a:ext cx="8229600" cy="762063"/>
          </a:xfrm>
        </p:spPr>
        <p:txBody>
          <a:bodyPr>
            <a:normAutofit/>
          </a:bodyPr>
          <a:lstStyle/>
          <a:p>
            <a:r>
              <a:rPr lang="el-GR" sz="3000" dirty="0" err="1"/>
              <a:t>Παθολογοανατομικό</a:t>
            </a:r>
            <a:r>
              <a:rPr lang="el-GR" sz="3000" dirty="0"/>
              <a:t> σκέλος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9B4CE7-6655-FE90-EA4D-AEE288A1D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3761" y="331076"/>
            <a:ext cx="9547761" cy="232899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Οδοντογενές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επιθηλιακό </a:t>
            </a:r>
            <a:r>
              <a:rPr lang="el-GR" sz="1800" dirty="0" smtClean="0"/>
              <a:t>νεόπλασμα, συχνότατα της κάτω γνάθου, με τάση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υποτροπής ιδιαίτερα εάν στερείται μετάλλαξης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BRAF V600E</a:t>
            </a:r>
            <a:r>
              <a:rPr lang="el-GR" sz="1800" dirty="0" smtClean="0"/>
              <a:t>. Τύποι</a:t>
            </a:r>
            <a:r>
              <a:rPr lang="en-US" sz="1800" dirty="0" smtClean="0"/>
              <a:t>: </a:t>
            </a:r>
            <a:r>
              <a:rPr lang="el-GR" sz="1800" b="1" dirty="0" smtClean="0"/>
              <a:t>συμβατικό</a:t>
            </a:r>
            <a:r>
              <a:rPr lang="el-GR" sz="1800" dirty="0" smtClean="0"/>
              <a:t>, </a:t>
            </a:r>
            <a:r>
              <a:rPr lang="el-GR" sz="1800" dirty="0" err="1" smtClean="0"/>
              <a:t>μονοκυστικό</a:t>
            </a:r>
            <a:r>
              <a:rPr lang="el-GR" sz="1800" dirty="0" smtClean="0"/>
              <a:t>, </a:t>
            </a:r>
            <a:r>
              <a:rPr lang="el-GR" sz="1800" dirty="0" err="1" smtClean="0"/>
              <a:t>εξωοστικό</a:t>
            </a:r>
            <a:r>
              <a:rPr lang="el-GR" sz="1800" dirty="0" smtClean="0"/>
              <a:t>/περιφερικό, </a:t>
            </a:r>
            <a:r>
              <a:rPr lang="el-GR" sz="1800" dirty="0" err="1" smtClean="0"/>
              <a:t>μεθιστάμενο</a:t>
            </a:r>
            <a:r>
              <a:rPr lang="el-GR" sz="1800" dirty="0" smtClean="0"/>
              <a:t>. Η εξαίρεση με όρια 1εκ. συχνά συνεπάγεται απώλεια οστού και οδόντων, αλλά μειώνει τον κίνδυνο υποτροπής.</a:t>
            </a:r>
            <a:endParaRPr lang="el-GR" sz="1800" dirty="0"/>
          </a:p>
        </p:txBody>
      </p:sp>
      <p:pic>
        <p:nvPicPr>
          <p:cNvPr id="29698" name="Picture 2" descr="C:\Users\User\Desktop\mandibleameloblastomamagliocca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792" y="1709226"/>
            <a:ext cx="4038275" cy="4162097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5913912"/>
            <a:ext cx="4227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alibri" pitchFamily="34" charset="0"/>
                <a:cs typeface="Calibri" pitchFamily="34" charset="0"/>
              </a:rPr>
              <a:t>Συμπαγής και κυστική όψη του όγκου. Αναγνώριση του κάτω φατνιακού νεύρου (μακρύ μαύρο βέλος) και του κάτω ορίου της κάτω γνάθου (κοντό μαύρο βέλος).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9" name="Picture 3" descr="C:\Users\User\Desktop\mandibleameloblastomamaglioccaNEW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281095" y="2217419"/>
            <a:ext cx="3141654" cy="2190750"/>
          </a:xfrm>
          <a:prstGeom prst="rect">
            <a:avLst/>
          </a:prstGeom>
          <a:noFill/>
        </p:spPr>
      </p:pic>
      <p:pic>
        <p:nvPicPr>
          <p:cNvPr id="29701" name="Picture 5" descr="C:\Users\User\Desktop\mandibleameloblastomamagliocca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920466" y="2148549"/>
            <a:ext cx="3131692" cy="2339336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4199860" y="4966138"/>
            <a:ext cx="49441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 smtClean="0">
                <a:latin typeface="Calibri" pitchFamily="34" charset="0"/>
                <a:cs typeface="Calibri" pitchFamily="34" charset="0"/>
              </a:rPr>
              <a:t>Τομές κρυοστάτη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Βασικώς κείμενα,  κιονοειδή 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πασσαλωτά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νεοπλασματικά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κύτταρα με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υπερχρωμικούς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πυρήνες  (μπλε βέλη),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υπερβασική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διάταξη που μοιάζει με αστεροειδές δίκτυο (μαύρα βέλη), αναμενόμενη θέση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υποπυρηνικών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κενοτοπίων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(κόκκινα βέλη).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Απουσία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σχηματισμού 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οδοντίνης ή σμάλτου (αδαμαντίνης).</a:t>
            </a:r>
            <a:endParaRPr lang="el-GR" sz="16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02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Κεφαλή-Τράχηλος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9E9132-CAA1-3811-FAF3-2DB808A37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771" y="1834512"/>
            <a:ext cx="3429000" cy="3453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1635698" y="0"/>
            <a:ext cx="6172200" cy="4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800" dirty="0"/>
              <a:t>Αρχική εκτίμηση από τον </a:t>
            </a:r>
            <a:r>
              <a:rPr lang="el-GR" sz="2800" b="1" dirty="0"/>
              <a:t>κλινικό ιατρό</a:t>
            </a:r>
            <a:endParaRPr sz="2800" dirty="0"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4285561" y="2357610"/>
            <a:ext cx="4858439" cy="489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b="1" u="sng" dirty="0"/>
              <a:t>Κλινική εξέταση</a:t>
            </a:r>
            <a:r>
              <a:rPr lang="el-GR" dirty="0"/>
              <a:t>: Επισκόπηση, ψηλάφηση, επίκρουση, ακρόαση </a:t>
            </a:r>
            <a:r>
              <a:rPr lang="el-GR" b="1" dirty="0"/>
              <a:t>όλων</a:t>
            </a:r>
            <a:r>
              <a:rPr lang="el-GR" dirty="0"/>
              <a:t> των συστημάτων του </a:t>
            </a:r>
            <a:r>
              <a:rPr lang="el-GR" dirty="0" smtClean="0"/>
              <a:t>ασθενούς.</a:t>
            </a:r>
            <a:endParaRPr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dirty="0"/>
          </a:p>
        </p:txBody>
      </p:sp>
      <p:sp>
        <p:nvSpPr>
          <p:cNvPr id="247" name="Google Shape;247;p2"/>
          <p:cNvSpPr txBox="1"/>
          <p:nvPr/>
        </p:nvSpPr>
        <p:spPr>
          <a:xfrm>
            <a:off x="4296578" y="473726"/>
            <a:ext cx="4595902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τον ασθενή και τους οικείους του σχετικά με το πρόβλημα του ασθενούς.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73151E-E819-87F5-FC4E-F494C9B1D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762" y="3887707"/>
            <a:ext cx="6456577" cy="2810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79362C-8DC0-9848-DA45-B619C264F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0" y="871802"/>
            <a:ext cx="4236406" cy="2840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188640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3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29" name="Google Shape;429;p24"/>
          <p:cNvSpPr txBox="1"/>
          <p:nvPr/>
        </p:nvSpPr>
        <p:spPr>
          <a:xfrm>
            <a:off x="0" y="908720"/>
            <a:ext cx="9144000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Άνδρας 65 ετών, προσέρχεται λόγω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μη επουλωμένου </a:t>
            </a:r>
            <a:r>
              <a:rPr lang="el-GR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έλκους στόματος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επώδυνου, από μηνός.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Είναι καπνιστής και μέτριος πότης.</a:t>
            </a:r>
            <a:endParaRPr lang="el-GR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2400"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Έλκος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βάσης στόματος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el-GR" sz="24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χωρίς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άλλα ευρήματα.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24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24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Bασικός</a:t>
            </a:r>
            <a:r>
              <a:rPr lang="el-GR" sz="20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εργαστηριακός έλεγχος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Χωρίς ευρήματα</a:t>
            </a:r>
            <a:endParaRPr sz="20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16DF96-7ABC-A975-3BE9-6F371A16A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83" y="2092458"/>
            <a:ext cx="5712657" cy="385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0" y="225631"/>
            <a:ext cx="8930244" cy="4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400" dirty="0" err="1" smtClean="0"/>
              <a:t>Προεγχειρητική</a:t>
            </a:r>
            <a:r>
              <a:rPr lang="el-GR" sz="2400" dirty="0" smtClean="0"/>
              <a:t> βιοψία αλλοίωσης και </a:t>
            </a:r>
            <a:r>
              <a:rPr lang="el-GR" sz="2400" dirty="0" err="1" smtClean="0"/>
              <a:t>διεγχειρητική</a:t>
            </a:r>
            <a:r>
              <a:rPr lang="el-GR" sz="2400" dirty="0" smtClean="0"/>
              <a:t> τομή κρυοστάτη </a:t>
            </a:r>
            <a:endParaRPr sz="2400" dirty="0"/>
          </a:p>
        </p:txBody>
      </p:sp>
      <p:sp>
        <p:nvSpPr>
          <p:cNvPr id="437" name="Google Shape;437;p25"/>
          <p:cNvSpPr txBox="1"/>
          <p:nvPr/>
        </p:nvSpPr>
        <p:spPr>
          <a:xfrm>
            <a:off x="0" y="5189517"/>
            <a:ext cx="8629896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Φυσιολογική                                                  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93F716-FC5E-448D-7899-D54E089B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19766" y="1650412"/>
            <a:ext cx="3796776" cy="2611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78F6FD-0CDB-FAD7-DE17-875885377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689330" y="1882377"/>
            <a:ext cx="3786911" cy="2067346"/>
          </a:xfrm>
          <a:prstGeom prst="rect">
            <a:avLst/>
          </a:prstGeom>
        </p:spPr>
      </p:pic>
      <p:pic>
        <p:nvPicPr>
          <p:cNvPr id="1026" name="Picture 2" descr="C:\Users\User\Desktop\oralcavitysccHiggins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7300" y="1116279"/>
            <a:ext cx="3757446" cy="3348841"/>
          </a:xfrm>
          <a:prstGeom prst="rect">
            <a:avLst/>
          </a:prstGeom>
          <a:noFill/>
        </p:spPr>
      </p:pic>
      <p:pic>
        <p:nvPicPr>
          <p:cNvPr id="1027" name="Picture 3" descr="C:\Users\User\Desktop\oralcavitysccGlass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158" y="4530505"/>
            <a:ext cx="3135087" cy="2208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456" name="Google Shape;456;p27"/>
          <p:cNvSpPr txBox="1"/>
          <p:nvPr/>
        </p:nvSpPr>
        <p:spPr>
          <a:xfrm>
            <a:off x="1619672" y="1412776"/>
            <a:ext cx="61722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ασθενούς και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 dirty="0" smtClean="0"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lang="el-GR" sz="25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ού</a:t>
            </a:r>
            <a:r>
              <a:rPr lang="el-GR" sz="2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περιμένετε </a:t>
            </a:r>
            <a:r>
              <a:rPr lang="el-GR" sz="2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αυτή </a:t>
            </a:r>
            <a:r>
              <a:rPr lang="el-GR" sz="25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να εξαπλωθεί</a:t>
            </a:r>
            <a:r>
              <a:rPr lang="el-GR" sz="2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3356992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4614"/>
            <a:ext cx="6172200" cy="32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296883"/>
            <a:ext cx="91440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έπασχε από </a:t>
            </a: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κανθοκυτταρικό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καρκίνωμα </a:t>
            </a:r>
            <a:r>
              <a:rPr lang="el-GR" sz="2000" b="1" dirty="0" smtClean="0">
                <a:latin typeface="Calibri"/>
                <a:ea typeface="Calibri"/>
                <a:cs typeface="Calibri"/>
                <a:sym typeface="Calibri"/>
              </a:rPr>
              <a:t>στόματος</a:t>
            </a: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AKK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και,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πέραν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της τοπικής διήθησης, </a:t>
            </a:r>
            <a:endParaRPr lang="el-GR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dirty="0" smtClean="0">
                <a:latin typeface="Calibri"/>
                <a:ea typeface="Calibri"/>
                <a:cs typeface="Calibri"/>
                <a:sym typeface="Calibri"/>
              </a:rPr>
              <a:t>μεταστάσεις</a:t>
            </a: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γίνονται </a:t>
            </a:r>
            <a:endParaRPr lang="el-GR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στους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επιχώριους λεμφαδένες (τραχηλικούς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αιματογενώς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π.χ.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πνεύμονας.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(σελ. </a:t>
            </a: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390-1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BBCBC6E-C179-63E9-A339-1DAAF75B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811" y="2069983"/>
            <a:ext cx="4584757" cy="460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19FCDD-4CE1-DE68-4A54-6E4C88AB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4390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Παθολογοανατομική</a:t>
            </a:r>
            <a:r>
              <a:rPr lang="el-GR" dirty="0" smtClean="0"/>
              <a:t> θεώρηση ΑΚΚ στόματος</a:t>
            </a:r>
            <a:endParaRPr lang="el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0980DF-F25E-B4BB-62A6-1B9143EA1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10640"/>
            <a:ext cx="9144000" cy="230381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l-GR" dirty="0" smtClean="0"/>
              <a:t>Συχνότερη εντόπιση</a:t>
            </a:r>
            <a:r>
              <a:rPr lang="en-US" dirty="0" smtClean="0"/>
              <a:t>: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κοιλιοπλάγια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επιφάνεια γλώσσας και έδαφος του στόματος</a:t>
            </a:r>
            <a:r>
              <a:rPr lang="el-GR" dirty="0" smtClean="0"/>
              <a:t>. Πιθανότητα σύγχρονης ή </a:t>
            </a:r>
            <a:r>
              <a:rPr lang="el-GR" dirty="0" err="1" smtClean="0"/>
              <a:t>μετάχρονης</a:t>
            </a:r>
            <a:r>
              <a:rPr lang="el-GR" dirty="0" smtClean="0"/>
              <a:t> δεύτερης πρωτοπαθούς ανάπτυξης, αλλαχού.</a:t>
            </a:r>
          </a:p>
          <a:p>
            <a:pPr algn="just"/>
            <a:r>
              <a:rPr lang="el-GR" dirty="0" smtClean="0"/>
              <a:t>Η μακροσκοπική εκτίμηση  ενός  παρασκευάσματος μπορεί να </a:t>
            </a:r>
            <a:r>
              <a:rPr lang="el-GR" i="1" dirty="0" smtClean="0"/>
              <a:t>μην</a:t>
            </a:r>
            <a:r>
              <a:rPr lang="el-GR" dirty="0" smtClean="0"/>
              <a:t> αντικατοπτρίζει πλήρως την έκταση του όγκου κάτω από το μικροσκόπιο, καθώς η δυσπλασία, το έλκος ή η φλεγμονή μπορεί να εκληφθούν ως όγκος στη μακροσκοπική εξέταση.</a:t>
            </a:r>
          </a:p>
          <a:p>
            <a:pPr algn="just"/>
            <a:r>
              <a:rPr lang="el-GR" dirty="0" smtClean="0"/>
              <a:t>Ποικίλου βαθμού </a:t>
            </a:r>
            <a:r>
              <a:rPr lang="el-GR" dirty="0" err="1" smtClean="0"/>
              <a:t>κερατινοποίηση</a:t>
            </a:r>
            <a:r>
              <a:rPr lang="el-GR" dirty="0" smtClean="0"/>
              <a:t>, μικροσκοπικά. </a:t>
            </a:r>
            <a:r>
              <a:rPr lang="el-GR" b="1" dirty="0" smtClean="0"/>
              <a:t>Τρεις ιστολογικοί βαθμοί κακοήθειας </a:t>
            </a:r>
            <a:r>
              <a:rPr lang="el-GR" dirty="0" smtClean="0"/>
              <a:t>για το συμβατικό ΑΚΚ βάσει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ποσότητας της κερατίνης του, της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μιτωτικής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δραστηριότητας, του κυτταρικού και πυρηνικού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πλειομορφισμού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του, του προτύπου διήθησής του και της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ανοσοαπόκρισης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ξενιστή.</a:t>
            </a:r>
          </a:p>
        </p:txBody>
      </p:sp>
      <p:pic>
        <p:nvPicPr>
          <p:cNvPr id="2050" name="Picture 2" descr="C:\Users\User\Desktop\oralcavitysccSchafer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797458" y="3607559"/>
            <a:ext cx="4044129" cy="2110911"/>
          </a:xfrm>
          <a:prstGeom prst="rect">
            <a:avLst/>
          </a:prstGeom>
          <a:noFill/>
        </p:spPr>
      </p:pic>
      <p:pic>
        <p:nvPicPr>
          <p:cNvPr id="2051" name="Picture 3" descr="C:\Users\User\Desktop\oralcavitysccGlass09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677" y="2386904"/>
            <a:ext cx="2838180" cy="2125683"/>
          </a:xfrm>
          <a:prstGeom prst="rect">
            <a:avLst/>
          </a:prstGeom>
          <a:noFill/>
        </p:spPr>
      </p:pic>
      <p:pic>
        <p:nvPicPr>
          <p:cNvPr id="2052" name="Picture 4" descr="C:\Users\User\Desktop\oralcavitysccGlass09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5070" y="4572000"/>
            <a:ext cx="2798541" cy="2095995"/>
          </a:xfrm>
          <a:prstGeom prst="rect">
            <a:avLst/>
          </a:prstGeom>
          <a:noFill/>
        </p:spPr>
      </p:pic>
      <p:pic>
        <p:nvPicPr>
          <p:cNvPr id="2053" name="Picture 5" descr="C:\Users\User\Desktop\oralcavitysccGlass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24975" y="4405745"/>
            <a:ext cx="3010807" cy="2254974"/>
          </a:xfrm>
          <a:prstGeom prst="rect">
            <a:avLst/>
          </a:prstGeom>
          <a:noFill/>
        </p:spPr>
      </p:pic>
      <p:pic>
        <p:nvPicPr>
          <p:cNvPr id="2054" name="Picture 6" descr="C:\Users\User\Desktop\oralcavitysccGlass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1857" y="2625043"/>
            <a:ext cx="2298288" cy="1721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56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Κεφαλή-Τράχηλος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4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6357E6-0DF5-206E-1F51-BF4588A8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314" y="1779054"/>
            <a:ext cx="3384747" cy="340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4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520362"/>
            <a:ext cx="8460432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Άνδρας 55 ετών, εμφάνισε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προοδευτικά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επιδεινούμενη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πτώση γωνίας </a:t>
            </a:r>
            <a:r>
              <a:rPr lang="el-GR" sz="19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στόματος,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δεξιά. Επίσης, αναφέρει ότι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αδυνατεί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να κλείσει τον δεξιό 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οφθαλμό του,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με αποτέλεσμα να εμφανίζει </a:t>
            </a:r>
            <a:r>
              <a:rPr lang="el-GR" sz="19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ξηροφθαλμία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δεξιά.</a:t>
            </a: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Πρόσθια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ωτιαία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μάζα, σκληρή,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συμφυόμενη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με τους γύρω ιστούς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Αδυναμία σύγκλεισης δεξιού οφθαλμού, πτώση γωνίας στόματος, αδυναμία ρυτίδωσης μετώπου.</a:t>
            </a:r>
            <a:endParaRPr sz="1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i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Χωρίς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ευρήματα</a:t>
            </a: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35A8BD-23BF-87EC-C5BB-255063082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904" y="3255164"/>
            <a:ext cx="2780543" cy="3193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4FC742-0996-E5A5-6335-A01D97353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43" y="2975040"/>
            <a:ext cx="2605978" cy="3695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64488" cy="89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Αξονική </a:t>
            </a:r>
            <a:r>
              <a:rPr lang="el-GR" dirty="0" smtClean="0"/>
              <a:t>τομογραφία του ασθενούς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0DEF83-C8D3-7661-B585-25038DDB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377" y="752894"/>
            <a:ext cx="5134316" cy="5903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2286000" y="-441434"/>
            <a:ext cx="6858000" cy="107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1800" dirty="0" smtClean="0"/>
              <a:t>                      Βιοψίες από τη μάζα του ασθενούς</a:t>
            </a:r>
            <a:endParaRPr sz="1800" dirty="0"/>
          </a:p>
        </p:txBody>
      </p:sp>
      <p:sp>
        <p:nvSpPr>
          <p:cNvPr id="509" name="Google Shape;509;p34"/>
          <p:cNvSpPr txBox="1"/>
          <p:nvPr/>
        </p:nvSpPr>
        <p:spPr>
          <a:xfrm>
            <a:off x="416391" y="6353299"/>
            <a:ext cx="7987071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l-GR" sz="135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Φυσιολογικό                                                                                                          </a:t>
            </a: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C08C49-7EEB-720F-6385-CF396CEA6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07" y="2344937"/>
            <a:ext cx="3518145" cy="2192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AC6015-CB42-FE88-9C78-A19A456E5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978527" y="2271300"/>
            <a:ext cx="4981783" cy="2614825"/>
          </a:xfrm>
          <a:prstGeom prst="rect">
            <a:avLst/>
          </a:prstGeom>
        </p:spPr>
      </p:pic>
      <p:pic>
        <p:nvPicPr>
          <p:cNvPr id="5122" name="Picture 2" descr="C:\Users\User\Desktop\salivaryglandsadenoidcysticXu02n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6550" y="283780"/>
            <a:ext cx="3499273" cy="1931162"/>
          </a:xfrm>
          <a:prstGeom prst="rect">
            <a:avLst/>
          </a:prstGeom>
          <a:noFill/>
        </p:spPr>
      </p:pic>
      <p:pic>
        <p:nvPicPr>
          <p:cNvPr id="5123" name="Picture 3" descr="C:\Users\User\Desktop\salivaryglandsadenoidcysticXu04ne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1807" y="4690110"/>
            <a:ext cx="3499945" cy="1962938"/>
          </a:xfrm>
          <a:prstGeom prst="rect">
            <a:avLst/>
          </a:prstGeom>
          <a:noFill/>
        </p:spPr>
      </p:pic>
      <p:pic>
        <p:nvPicPr>
          <p:cNvPr id="1026" name="Picture 2" descr="C:\Users\User\Desktop\salivaryglandsmilandiagnostichang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3037490" y="1074687"/>
            <a:ext cx="6348248" cy="4761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19" name="Google Shape;519;p35"/>
          <p:cNvSpPr txBox="1"/>
          <p:nvPr/>
        </p:nvSpPr>
        <p:spPr>
          <a:xfrm>
            <a:off x="0" y="1591293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3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 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ασθενούς και </a:t>
            </a:r>
            <a:endParaRPr lang="el-GR" sz="30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ποιος 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</a:t>
            </a:r>
            <a:r>
              <a:rPr lang="el-GR" sz="3000" b="1" dirty="0" smtClean="0">
                <a:latin typeface="Calibri"/>
                <a:ea typeface="Calibri"/>
                <a:cs typeface="Calibri"/>
                <a:sym typeface="Calibri"/>
              </a:rPr>
              <a:t>μηχανισμός</a:t>
            </a:r>
            <a:r>
              <a:rPr lang="el-GR" sz="3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πρόκλησης των </a:t>
            </a:r>
            <a:r>
              <a:rPr lang="el-GR" sz="3000" dirty="0" smtClean="0">
                <a:latin typeface="Calibri"/>
                <a:ea typeface="Calibri"/>
                <a:cs typeface="Calibri"/>
                <a:sym typeface="Calibri"/>
              </a:rPr>
              <a:t>συμπτωμάτων του</a:t>
            </a:r>
            <a:r>
              <a:rPr lang="el-GR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3356992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72387" y="-86564"/>
            <a:ext cx="8999225" cy="67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800" dirty="0"/>
              <a:t>Εκτίμηση από τον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εργαστηριακό ιατρό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0" y="2192358"/>
            <a:ext cx="4139952" cy="248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 dirty="0"/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 dirty="0"/>
              <a:t>Απεικονίσεις οργάνων</a:t>
            </a:r>
            <a:r>
              <a:rPr lang="el-GR" sz="1950" dirty="0"/>
              <a:t>: </a:t>
            </a:r>
            <a:endParaRPr lang="el-GR" sz="1950" dirty="0" smtClean="0"/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dirty="0" smtClean="0"/>
              <a:t>ακτινογραφίες</a:t>
            </a:r>
            <a:r>
              <a:rPr lang="el-GR" sz="1950" dirty="0"/>
              <a:t>, υπέρηχοι, αξονικές/μαγνητικές τομογραφίες, εξετάσεις πυρηνικής ιατρικής, αγγειογραφίες κ.α.</a:t>
            </a:r>
            <a:endParaRPr dirty="0"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56" name="Google Shape;256;p3"/>
          <p:cNvSpPr txBox="1"/>
          <p:nvPr/>
        </p:nvSpPr>
        <p:spPr>
          <a:xfrm>
            <a:off x="163285" y="958467"/>
            <a:ext cx="4959557" cy="210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 smtClean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l-GR" sz="195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ιματολογικός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βιοχημικός, 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κυτταρολογικός </a:t>
            </a:r>
            <a:r>
              <a:rPr lang="en-US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αναρροφητικές βιο</a:t>
            </a:r>
            <a:r>
              <a:rPr lang="el-GR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ψ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ίες διά λεπτής βελόνης</a:t>
            </a:r>
            <a:r>
              <a:rPr lang="en-US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FNA)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ανοσολογικός και μικροβιολογικός έλεγχος κ.α.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 i="0" u="sng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0" y="4770304"/>
            <a:ext cx="36796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 χωρίζονται σε απλές εξετάσεις π.χ. γενική αίματος/ακτινογραφία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</a:t>
            </a:r>
            <a:r>
              <a:rPr lang="el-GR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τομογραφία.</a:t>
            </a:r>
            <a:endParaRPr sz="1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2696BE-6003-AC03-7A29-54481883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913" y="2755218"/>
            <a:ext cx="2785087" cy="3458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A6C408-EC3D-5923-5C01-A7AC50837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341" y="2770766"/>
            <a:ext cx="2728222" cy="3497832"/>
          </a:xfrm>
          <a:prstGeom prst="rect">
            <a:avLst/>
          </a:prstGeom>
        </p:spPr>
      </p:pic>
      <p:pic>
        <p:nvPicPr>
          <p:cNvPr id="61442" name="Picture 2" descr="Fine Needle Aspiration for Head and Neck Conditions - FV Hospit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5879" y="551761"/>
            <a:ext cx="3708602" cy="2059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485900" y="89420"/>
            <a:ext cx="6172200" cy="67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526" name="Google Shape;526;p36"/>
          <p:cNvSpPr txBox="1"/>
          <p:nvPr/>
        </p:nvSpPr>
        <p:spPr>
          <a:xfrm>
            <a:off x="142504" y="926275"/>
            <a:ext cx="9001495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</a:t>
            </a: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ανέπτυξε</a:t>
            </a: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αδενοειδές κυστικό καρκίνωμα </a:t>
            </a: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στην δεξιά </a:t>
            </a:r>
            <a:r>
              <a:rPr lang="el-GR" sz="20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παρωτίδα</a:t>
            </a: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συμπτωματολογία </a:t>
            </a: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οφείλεται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 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παράλυση του προσωπικού νεύρου (7</a:t>
            </a:r>
            <a:r>
              <a:rPr lang="el-GR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εγκεφαλική συζυγία) </a:t>
            </a:r>
            <a:endParaRPr lang="el-G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διήθησης από τον όγκο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(σελίδα 394 στο 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C3C6ADD-D882-8589-1BCC-B19BB83C2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16" y="2663950"/>
            <a:ext cx="4336545" cy="3909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5F1146-1C92-FD55-C1C7-0148EBA3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6888"/>
          </a:xfrm>
        </p:spPr>
        <p:txBody>
          <a:bodyPr>
            <a:normAutofit/>
          </a:bodyPr>
          <a:lstStyle/>
          <a:p>
            <a:r>
              <a:rPr lang="el-GR" sz="2400" dirty="0" err="1" smtClean="0"/>
              <a:t>Παθολογοανατομική</a:t>
            </a:r>
            <a:r>
              <a:rPr lang="el-GR" sz="2400" dirty="0" smtClean="0"/>
              <a:t> θεώρηση αδενοειδούς κυστικού καρκινώματος</a:t>
            </a:r>
            <a:endParaRPr lang="el-GR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4326D6-D2CA-71DD-9F9F-A55406DF8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27512"/>
            <a:ext cx="9144000" cy="255319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l-GR" dirty="0" smtClean="0"/>
              <a:t>Πρόκειται για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καρκίνωμα </a:t>
            </a:r>
            <a:r>
              <a:rPr lang="el-GR" dirty="0" smtClean="0"/>
              <a:t>αναπτυσσόμενο είτε στους σαφούς ανατομικής εντόπισης σιελογόνους αδένες  (π.χ. παρωτίδα, στοματική κοιλότητα) είτε σε εκείνους της ανώτερης </a:t>
            </a:r>
            <a:r>
              <a:rPr lang="el-GR" dirty="0" err="1" smtClean="0"/>
              <a:t>αεροπεπτικής</a:t>
            </a:r>
            <a:r>
              <a:rPr lang="el-GR" dirty="0" smtClean="0"/>
              <a:t> οδού (π.χ. μύτη, φάρυγγας, τραχεία).</a:t>
            </a:r>
          </a:p>
          <a:p>
            <a:pPr algn="just"/>
            <a:r>
              <a:rPr lang="el-GR" dirty="0" smtClean="0"/>
              <a:t>Χαρακτηρίζεται μικροσκοπικά από 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διφασική διαφοροποίηση </a:t>
            </a:r>
            <a:r>
              <a:rPr lang="el-GR" dirty="0" smtClean="0"/>
              <a:t>σε επιθηλιακά κύτταρα των πόρων </a:t>
            </a:r>
            <a:r>
              <a:rPr lang="en-US" dirty="0" smtClean="0"/>
              <a:t>[CK7 (+)] </a:t>
            </a:r>
            <a:r>
              <a:rPr lang="el-GR" dirty="0" smtClean="0"/>
              <a:t>και σε </a:t>
            </a:r>
            <a:r>
              <a:rPr lang="el-GR" dirty="0" err="1" smtClean="0"/>
              <a:t>μυοεπιθήλια</a:t>
            </a:r>
            <a:r>
              <a:rPr lang="en-US" dirty="0" smtClean="0"/>
              <a:t> (</a:t>
            </a:r>
            <a:r>
              <a:rPr lang="el-GR" dirty="0" smtClean="0"/>
              <a:t>θετικά στην </a:t>
            </a:r>
            <a:r>
              <a:rPr lang="el-GR" dirty="0" err="1" smtClean="0"/>
              <a:t>καλπονίνη</a:t>
            </a:r>
            <a:r>
              <a:rPr lang="el-GR" dirty="0" smtClean="0"/>
              <a:t>) . Συχνή  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περινευριδιακή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διήθηση</a:t>
            </a:r>
            <a:r>
              <a:rPr lang="el-GR" dirty="0" smtClean="0"/>
              <a:t>.</a:t>
            </a:r>
          </a:p>
          <a:p>
            <a:pPr algn="just"/>
            <a:r>
              <a:rPr lang="el-GR" dirty="0" smtClean="0"/>
              <a:t>Ιστολογικά, σωληνώδης / ηθμοειδής / συμπαγής </a:t>
            </a:r>
            <a:r>
              <a:rPr lang="el-GR" dirty="0" err="1" smtClean="0"/>
              <a:t>αρχιτεκτονική∙</a:t>
            </a:r>
            <a:r>
              <a:rPr lang="el-GR" dirty="0" smtClean="0"/>
              <a:t> η τελευταία επιβαρυντική της πρόγνωσης.</a:t>
            </a:r>
            <a:r>
              <a:rPr lang="en-US" dirty="0" smtClean="0"/>
              <a:t> </a:t>
            </a:r>
            <a:r>
              <a:rPr lang="el-GR" dirty="0" smtClean="0"/>
              <a:t>Επίσης </a:t>
            </a:r>
            <a:r>
              <a:rPr lang="el-GR" b="1" dirty="0" smtClean="0"/>
              <a:t>επιβαρυντικές παράμετροι</a:t>
            </a:r>
            <a:r>
              <a:rPr lang="en-US" dirty="0" smtClean="0"/>
              <a:t>: </a:t>
            </a:r>
            <a:r>
              <a:rPr lang="el-GR" dirty="0" smtClean="0"/>
              <a:t>το στάδιο κατά </a:t>
            </a:r>
            <a:r>
              <a:rPr lang="en-US" dirty="0" smtClean="0"/>
              <a:t>TNM,</a:t>
            </a:r>
            <a:r>
              <a:rPr lang="el-GR" dirty="0" smtClean="0"/>
              <a:t> τα θετικά εγχειρητικά όρια </a:t>
            </a:r>
            <a:r>
              <a:rPr lang="el-GR" dirty="0" err="1" smtClean="0"/>
              <a:t>εκτομής</a:t>
            </a:r>
            <a:r>
              <a:rPr lang="el-GR" dirty="0" smtClean="0"/>
              <a:t>, ≥ 5 μιτώσεις σε 10 Ο.Π.Ι.Μ., η </a:t>
            </a:r>
            <a:r>
              <a:rPr lang="el-GR" dirty="0" err="1" smtClean="0"/>
              <a:t>λεμφαγγειακή</a:t>
            </a:r>
            <a:r>
              <a:rPr lang="el-GR" dirty="0" smtClean="0"/>
              <a:t> και η </a:t>
            </a:r>
            <a:r>
              <a:rPr lang="el-GR" dirty="0" err="1" smtClean="0"/>
              <a:t>ενδονευρική</a:t>
            </a:r>
            <a:r>
              <a:rPr lang="el-GR" dirty="0" smtClean="0"/>
              <a:t> διήθηση (πάνω </a:t>
            </a:r>
            <a:r>
              <a:rPr lang="el-GR" dirty="0" err="1" smtClean="0"/>
              <a:t>δεξ</a:t>
            </a:r>
            <a:r>
              <a:rPr lang="el-GR" dirty="0" smtClean="0"/>
              <a:t>.) , η μετάπτωση σε υψηλόβαθμη κακοήθεια (κάτω </a:t>
            </a:r>
            <a:r>
              <a:rPr lang="el-GR" dirty="0" err="1" smtClean="0"/>
              <a:t>δεξ</a:t>
            </a:r>
            <a:r>
              <a:rPr lang="el-GR" dirty="0" smtClean="0"/>
              <a:t>.), το θήλυ φύλο, η προχωρημένη ηλικία και η εντόπιση στη ρινική οδό.</a:t>
            </a:r>
            <a:r>
              <a:rPr lang="en-US" dirty="0" smtClean="0"/>
              <a:t> </a:t>
            </a:r>
            <a:r>
              <a:rPr lang="el-GR" dirty="0" smtClean="0"/>
              <a:t> Συχνότερη θέση απομακρυσμένης μετάστασης</a:t>
            </a:r>
            <a:r>
              <a:rPr lang="en-US" dirty="0" smtClean="0"/>
              <a:t>:</a:t>
            </a:r>
            <a:r>
              <a:rPr lang="el-GR" dirty="0" smtClean="0"/>
              <a:t> ο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πνεύμονας</a:t>
            </a:r>
            <a:r>
              <a:rPr lang="el-GR" dirty="0" smtClean="0"/>
              <a:t>.</a:t>
            </a:r>
          </a:p>
          <a:p>
            <a:pPr algn="just"/>
            <a:r>
              <a:rPr lang="el-GR" dirty="0" smtClean="0"/>
              <a:t>Συχνές οι γονιδιακές συγχωνεύσεις </a:t>
            </a:r>
            <a:r>
              <a:rPr lang="en-US" i="1" dirty="0" smtClean="0"/>
              <a:t>MYB-NFIB</a:t>
            </a:r>
            <a:r>
              <a:rPr lang="en-US" dirty="0" smtClean="0"/>
              <a:t> </a:t>
            </a:r>
            <a:r>
              <a:rPr lang="el-GR" dirty="0" smtClean="0"/>
              <a:t>ή </a:t>
            </a:r>
            <a:r>
              <a:rPr lang="en-US" dirty="0" smtClean="0"/>
              <a:t> </a:t>
            </a:r>
            <a:r>
              <a:rPr lang="en-US" i="1" dirty="0" smtClean="0"/>
              <a:t>MYBL1-NFIB</a:t>
            </a:r>
            <a:r>
              <a:rPr lang="el-GR" i="1" dirty="0" smtClean="0"/>
              <a:t>.</a:t>
            </a:r>
            <a:r>
              <a:rPr lang="en-US" dirty="0" smtClean="0"/>
              <a:t> </a:t>
            </a:r>
            <a:endParaRPr lang="el-GR" dirty="0"/>
          </a:p>
        </p:txBody>
      </p:sp>
      <p:pic>
        <p:nvPicPr>
          <p:cNvPr id="4098" name="Picture 2" descr="C:\Users\User\Desktop\salivaryglandsadenoidcysticXu01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167" y="2790496"/>
            <a:ext cx="4003698" cy="3767959"/>
          </a:xfrm>
          <a:prstGeom prst="rect">
            <a:avLst/>
          </a:prstGeom>
          <a:noFill/>
        </p:spPr>
      </p:pic>
      <p:pic>
        <p:nvPicPr>
          <p:cNvPr id="4099" name="Picture 3" descr="C:\Users\User\Desktop\salivaryglandsadenoidcysticXu06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352" y="2711087"/>
            <a:ext cx="3379076" cy="1877499"/>
          </a:xfrm>
          <a:prstGeom prst="rect">
            <a:avLst/>
          </a:prstGeom>
          <a:noFill/>
        </p:spPr>
      </p:pic>
      <p:pic>
        <p:nvPicPr>
          <p:cNvPr id="4100" name="Picture 4" descr="C:\Users\User\Desktop\salivaryglandsadenoidcysticXu05n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350" y="4698123"/>
            <a:ext cx="3368973" cy="1876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13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54379"/>
            <a:ext cx="9144000" cy="890651"/>
          </a:xfrm>
        </p:spPr>
        <p:txBody>
          <a:bodyPr>
            <a:normAutofit/>
          </a:bodyPr>
          <a:lstStyle/>
          <a:p>
            <a:r>
              <a:rPr lang="el-GR" sz="1600" b="1" dirty="0" smtClean="0"/>
              <a:t>Δύσκολη ΔΔ</a:t>
            </a:r>
            <a:r>
              <a:rPr lang="el-GR" sz="1600" dirty="0" smtClean="0"/>
              <a:t>  </a:t>
            </a:r>
            <a:r>
              <a:rPr lang="el-GR" sz="1600" b="1" dirty="0" smtClean="0"/>
              <a:t>καρκινωμάτων περιοχής κεφαλής-τραχήλου</a:t>
            </a:r>
            <a:r>
              <a:rPr lang="en-US" sz="1600" b="1" dirty="0" smtClean="0"/>
              <a:t>:</a:t>
            </a:r>
            <a:r>
              <a:rPr lang="el-GR" sz="1600" dirty="0" smtClean="0"/>
              <a:t/>
            </a:r>
            <a:br>
              <a:rPr lang="el-GR" sz="1600" dirty="0" smtClean="0"/>
            </a:br>
            <a:r>
              <a:rPr lang="el-GR" sz="1600" dirty="0" err="1" smtClean="0"/>
              <a:t>αδενοακανθώδους</a:t>
            </a:r>
            <a:r>
              <a:rPr lang="el-GR" sz="1600" dirty="0" smtClean="0"/>
              <a:t> ποικιλίας </a:t>
            </a:r>
            <a:r>
              <a:rPr lang="el-GR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l-GR" sz="1600" dirty="0" smtClean="0"/>
              <a:t> (με ακανθώδες και αδενικό συστατικό, </a:t>
            </a:r>
            <a:r>
              <a:rPr lang="el-GR" sz="1600" dirty="0" err="1" smtClean="0"/>
              <a:t>αριστ</a:t>
            </a:r>
            <a:r>
              <a:rPr lang="el-GR" sz="1600" dirty="0" smtClean="0"/>
              <a:t>.) από το </a:t>
            </a:r>
            <a:r>
              <a:rPr lang="el-GR" sz="1600" dirty="0" err="1" smtClean="0"/>
              <a:t>βλεννοεπιδερμοειδές</a:t>
            </a:r>
            <a:r>
              <a:rPr lang="el-GR" sz="1600" dirty="0" smtClean="0"/>
              <a:t>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σιελ</a:t>
            </a:r>
            <a:r>
              <a:rPr lang="el-GR" sz="16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αδενικό</a:t>
            </a:r>
            <a:r>
              <a:rPr lang="el-GR" sz="1600" dirty="0" smtClean="0"/>
              <a:t> καρκίνωμα, κυρίως εκείνο υψηλόβαθμης κακοήθειας</a:t>
            </a:r>
            <a:r>
              <a:rPr lang="en-US" sz="1600" dirty="0" smtClean="0"/>
              <a:t> (</a:t>
            </a:r>
            <a:r>
              <a:rPr lang="el-GR" sz="1600" dirty="0" err="1" smtClean="0"/>
              <a:t>δεξ</a:t>
            </a:r>
            <a:r>
              <a:rPr lang="el-GR" sz="1600" dirty="0" smtClean="0"/>
              <a:t>.)</a:t>
            </a:r>
            <a:endParaRPr lang="el-GR" sz="1600" dirty="0"/>
          </a:p>
        </p:txBody>
      </p:sp>
      <p:pic>
        <p:nvPicPr>
          <p:cNvPr id="3074" name="Picture 2" descr="C:\Users\User\Desktop\oralcavitysccGlass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5510" y="1786707"/>
            <a:ext cx="5439343" cy="4073849"/>
          </a:xfrm>
          <a:prstGeom prst="rect">
            <a:avLst/>
          </a:prstGeom>
          <a:noFill/>
        </p:spPr>
      </p:pic>
      <p:pic>
        <p:nvPicPr>
          <p:cNvPr id="3075" name="Picture 3" descr="C:\Users\User\Desktop\High-grade-mucoepidermoid-carcinoma-with-poorly-differentiated-irregular-nests-of-tumor_W6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966991" y="2174842"/>
            <a:ext cx="5380544" cy="3287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2520" y="2864386"/>
            <a:ext cx="3393196" cy="374573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"/>
          <p:cNvSpPr/>
          <p:nvPr/>
        </p:nvSpPr>
        <p:spPr>
          <a:xfrm>
            <a:off x="0" y="260648"/>
            <a:ext cx="9011798" cy="322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spcBef>
                <a:spcPts val="375"/>
              </a:spcBef>
              <a:buClr>
                <a:schemeClr val="dk1"/>
              </a:buClr>
              <a:buSzPts val="1875"/>
            </a:pP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2200" dirty="0" err="1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παθολογ</a:t>
            </a:r>
            <a:r>
              <a:rPr lang="en-US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o</a:t>
            </a: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ανατομία της κεφαλής και του τραχήλου περιλαμβάνει πολλαπλές, </a:t>
            </a: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ποικίλες</a:t>
            </a: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νοσογόνες εξεργασίες, πολλές από τις οποίες είναι πολύπλοκες και απαιτούν την </a:t>
            </a:r>
            <a:r>
              <a:rPr lang="el-GR" sz="22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απεικόνιση</a:t>
            </a: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ως συμπλήρωμα της </a:t>
            </a:r>
            <a:r>
              <a:rPr lang="el-GR" sz="22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κλινικής εξέτασης</a:t>
            </a: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Η </a:t>
            </a:r>
            <a:r>
              <a:rPr kumimoji="0" lang="el-G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παθολογoανατομική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εξέταση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αποτελεί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βασικό στοιχείο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στην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τελική διάγνωση 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μιας ποικιλίας κακοήθων και μη κακοήθων </a:t>
            </a:r>
            <a:r>
              <a:rPr kumimoji="0" lang="el-GR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νεοπλασματικών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νόσων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της κεφαλής-τραχήλου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r>
              <a:rPr lang="el-GR" sz="2200" b="1" spc="600" dirty="0">
                <a:latin typeface="Calibri" pitchFamily="34" charset="0"/>
                <a:cs typeface="Calibri" pitchFamily="34" charset="0"/>
              </a:rPr>
              <a:t>Συνεργασία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κλινικού ιατρού </a:t>
            </a:r>
            <a:r>
              <a:rPr lang="el-GR" sz="2200" dirty="0" smtClean="0">
                <a:latin typeface="Calibri" pitchFamily="34" charset="0"/>
                <a:cs typeface="Calibri" pitchFamily="34" charset="0"/>
              </a:rPr>
              <a:t>και </a:t>
            </a: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ακτινολόγου</a:t>
            </a:r>
            <a:r>
              <a:rPr lang="el-GR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με τον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παθολογοανατόμο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200" b="1" dirty="0">
                <a:latin typeface="Calibri" pitchFamily="34" charset="0"/>
                <a:cs typeface="Calibri" pitchFamily="34" charset="0"/>
              </a:rPr>
              <a:t>απαραίτητη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 για σωστή διάγνωση.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Κεφαλή-Τράχηλος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4A07A8-7E02-C9B4-74ED-C3E7CBB3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383" y="1916832"/>
            <a:ext cx="3274203" cy="3297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1o Περιστατικό</a:t>
            </a:r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107504" y="1548468"/>
            <a:ext cx="7920880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Ιστορικό: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/>
              <a:t>Γυναίκα 50 ετών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προσέρχεται αιτιώμενη </a:t>
            </a:r>
            <a:r>
              <a:rPr lang="el-GR" sz="19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ξηροστομία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l-GR" sz="1900" dirty="0"/>
              <a:t>α</a:t>
            </a:r>
            <a:r>
              <a:rPr lang="el-GR" sz="1900" dirty="0" smtClean="0"/>
              <a:t>πό </a:t>
            </a:r>
            <a:r>
              <a:rPr lang="el-GR" sz="1900" dirty="0"/>
              <a:t>μηνών. Πλέον αδυνατεί να καταπιεί ξηρές τροφές (</a:t>
            </a:r>
            <a:r>
              <a:rPr lang="el-GR" sz="1900" dirty="0" smtClean="0"/>
              <a:t>π.χ. </a:t>
            </a:r>
            <a:r>
              <a:rPr lang="el-GR" sz="1900" dirty="0"/>
              <a:t>κράκερ) χωρίς να πίνει ταυτόχρονα νερό. Επίσης, αδυνατεί να φορέσει τους φακούς επαφής </a:t>
            </a:r>
            <a:r>
              <a:rPr lang="el-GR" sz="1900" dirty="0" smtClean="0"/>
              <a:t>πλέον </a:t>
            </a:r>
            <a:r>
              <a:rPr lang="el-GR" sz="1900" dirty="0"/>
              <a:t>λόγω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ενόχλησης στους οφθαλμούς</a:t>
            </a:r>
            <a:r>
              <a:rPr lang="el-GR" sz="1900" dirty="0"/>
              <a:t>. Η </a:t>
            </a:r>
            <a:r>
              <a:rPr lang="el-GR" sz="1900" i="1" dirty="0"/>
              <a:t>μητέρα</a:t>
            </a:r>
            <a:r>
              <a:rPr lang="el-GR" sz="1900" dirty="0"/>
              <a:t> της πάσχει από </a:t>
            </a:r>
            <a:r>
              <a:rPr lang="el-GR" sz="1900" i="1" dirty="0"/>
              <a:t>συστηματικό </a:t>
            </a:r>
            <a:r>
              <a:rPr lang="el-GR" sz="1900" i="1" dirty="0" err="1"/>
              <a:t>ερυθηματώδη</a:t>
            </a:r>
            <a:r>
              <a:rPr lang="el-GR" sz="1900" i="1" dirty="0"/>
              <a:t> λύκο</a:t>
            </a:r>
            <a:r>
              <a:rPr lang="el-GR" sz="1900" dirty="0"/>
              <a:t>.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Κλινική εξέταση: </a:t>
            </a:r>
            <a:endParaRPr sz="19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/>
              <a:t>Απύρετη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Έντονη παρουσία τερηδόνας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ειδικά προς τις ρίζες των 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οδόντων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Υπεραιμία </a:t>
            </a:r>
            <a:r>
              <a:rPr lang="el-GR" sz="19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επιπεφυκότων.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Εργαστηριακός έλεγχος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9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900" dirty="0"/>
              <a:t>8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.000 λευκά/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κυβ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χιλ.(φ.τ.:4.000-10.000)</a:t>
            </a:r>
            <a:endParaRPr sz="19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900" dirty="0"/>
              <a:t>600</a:t>
            </a:r>
            <a:r>
              <a:rPr lang="el-GR" sz="1900" dirty="0"/>
              <a:t> </a:t>
            </a:r>
            <a:r>
              <a:rPr lang="el-GR" sz="1900" dirty="0" smtClean="0"/>
              <a:t>τα </a:t>
            </a:r>
            <a:r>
              <a:rPr lang="el-GR" sz="1900" dirty="0" err="1" smtClean="0"/>
              <a:t>ηωσινόφιλα</a:t>
            </a:r>
            <a:r>
              <a:rPr lang="el-GR" sz="1900" dirty="0" smtClean="0"/>
              <a:t>        </a:t>
            </a:r>
            <a:r>
              <a:rPr lang="el-GR" sz="1900" dirty="0"/>
              <a:t>(</a:t>
            </a:r>
            <a:r>
              <a:rPr lang="el-GR" sz="1900" dirty="0" err="1"/>
              <a:t>φ.τ</a:t>
            </a:r>
            <a:r>
              <a:rPr lang="el-GR" sz="1900" dirty="0"/>
              <a:t>. &lt;500)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900" dirty="0"/>
              <a:t>CRP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l-GR" sz="19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dL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(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φ.τ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.: &lt;5)</a:t>
            </a:r>
            <a:endParaRPr sz="19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l-GR" sz="19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35%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αιματοκρίτης (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φ.τ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.: 36-45)</a:t>
            </a:r>
            <a:endParaRPr lang="en-US"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l-GR" sz="19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περγαμμασφαιριναιμία</a:t>
            </a:r>
            <a:r>
              <a:rPr lang="el-GR" sz="1900" b="1" dirty="0" smtClean="0"/>
              <a:t>, </a:t>
            </a:r>
            <a:r>
              <a:rPr lang="el-GR" sz="1900" b="1" dirty="0" smtClean="0">
                <a:solidFill>
                  <a:srgbClr val="FF0000"/>
                </a:solidFill>
              </a:rPr>
              <a:t>Θετικά </a:t>
            </a:r>
            <a:r>
              <a:rPr lang="en-US" sz="1900" b="1" dirty="0" smtClean="0">
                <a:solidFill>
                  <a:srgbClr val="FF0000"/>
                </a:solidFill>
              </a:rPr>
              <a:t>Anti-R</a:t>
            </a:r>
            <a:r>
              <a:rPr lang="el-GR" sz="1900" b="1" dirty="0" smtClean="0">
                <a:solidFill>
                  <a:srgbClr val="FF0000"/>
                </a:solidFill>
              </a:rPr>
              <a:t>ο</a:t>
            </a:r>
            <a:r>
              <a:rPr lang="en-US" sz="1900" b="1" dirty="0" smtClean="0">
                <a:solidFill>
                  <a:srgbClr val="FF0000"/>
                </a:solidFill>
              </a:rPr>
              <a:t>, </a:t>
            </a:r>
            <a:r>
              <a:rPr lang="en-US" sz="1900" b="1" dirty="0">
                <a:solidFill>
                  <a:srgbClr val="FF0000"/>
                </a:solidFill>
              </a:rPr>
              <a:t>Anti-La</a:t>
            </a:r>
            <a:r>
              <a:rPr lang="el-GR" sz="1900" b="1" dirty="0">
                <a:solidFill>
                  <a:srgbClr val="FF0000"/>
                </a:solidFill>
              </a:rPr>
              <a:t> αντισώματα</a:t>
            </a:r>
            <a:endParaRPr sz="19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A01187-447C-5EC2-CBB5-0421FD16A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466" y="3109425"/>
            <a:ext cx="4385270" cy="3148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9548BD-841D-55C0-1D7F-35117756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2933"/>
            <a:ext cx="2438422" cy="1506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 txBox="1"/>
          <p:nvPr/>
        </p:nvSpPr>
        <p:spPr>
          <a:xfrm>
            <a:off x="323528" y="6453336"/>
            <a:ext cx="8363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Φυσιολογικό                                                                 </a:t>
            </a:r>
            <a:r>
              <a:rPr lang="el-G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70D21B-5DC8-320B-AABA-C5F7B463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6776"/>
          </a:xfrm>
        </p:spPr>
        <p:txBody>
          <a:bodyPr>
            <a:noAutofit/>
          </a:bodyPr>
          <a:lstStyle/>
          <a:p>
            <a:r>
              <a:rPr lang="en-US" sz="3200" dirty="0"/>
              <a:t>B</a:t>
            </a:r>
            <a:r>
              <a:rPr lang="el-GR" sz="3200" dirty="0" err="1"/>
              <a:t>ιοψία</a:t>
            </a:r>
            <a:r>
              <a:rPr lang="el-GR" sz="3200" dirty="0"/>
              <a:t> </a:t>
            </a:r>
            <a:r>
              <a:rPr lang="el-GR" sz="3200" dirty="0" smtClean="0"/>
              <a:t>ελασσόνων σιελογόνων αδένων</a:t>
            </a:r>
            <a:endParaRPr lang="el-GR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A4E94B-2304-B90E-014C-583B58A4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6" y="555835"/>
            <a:ext cx="3464979" cy="2623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01097B0-DAAA-2B35-290B-9DC31FC87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71239" y="2103900"/>
            <a:ext cx="5140603" cy="3343035"/>
          </a:xfrm>
          <a:prstGeom prst="rect">
            <a:avLst/>
          </a:prstGeom>
        </p:spPr>
      </p:pic>
      <p:pic>
        <p:nvPicPr>
          <p:cNvPr id="53249" name="Picture 1" descr="C:\Users\User\Desktop\HN0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7515" y="3233067"/>
            <a:ext cx="4885981" cy="3208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0" y="148710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διάγνωση 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ποια </a:t>
            </a:r>
            <a:r>
              <a:rPr lang="el-GR" sz="2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κακοήθη επιπλοκή 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δύναται να εμφανίσει η ασθενής;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35699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322108"/>
            <a:ext cx="8229600" cy="128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dirty="0"/>
              <a:t>Απάντηση</a:t>
            </a:r>
            <a:endParaRPr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629072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πρωτοπαθές </a:t>
            </a:r>
            <a:r>
              <a:rPr lang="el-GR" sz="24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σύνδρομο</a:t>
            </a:r>
            <a:r>
              <a:rPr lang="en-US" sz="24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Sjogren</a:t>
            </a:r>
            <a:r>
              <a:rPr lang="el-GR" sz="240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η επιπλοκή που έχει αυξημένη πιθανότητα να εμφανίσει είναι το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λέμφωμα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και πιο συγκεκριμένα </a:t>
            </a:r>
            <a:r>
              <a:rPr lang="el-GR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εκείνο της υποκατηγορίας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MALT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  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(σελίδα 393 στο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σύγγραμμα του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30D69A-9C23-2BCE-AF27-8C762D6CD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16" y="2647527"/>
            <a:ext cx="6173368" cy="358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1417</Words>
  <Application>Microsoft Office PowerPoint</Application>
  <PresentationFormat>Προβολή στην οθόνη (4:3)</PresentationFormat>
  <Paragraphs>192</Paragraphs>
  <Slides>32</Slides>
  <Notes>27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32</vt:i4>
      </vt:variant>
    </vt:vector>
  </HeadingPairs>
  <TitlesOfParts>
    <vt:vector size="35" baseType="lpstr">
      <vt:lpstr>2_Θέμα του Office</vt:lpstr>
      <vt:lpstr>Θέμα του Office</vt:lpstr>
      <vt:lpstr>1_Θέμα του Office</vt:lpstr>
      <vt:lpstr>Κεφαλή - Τράχηλος  Μια σύντομη εισαγωγή </vt:lpstr>
      <vt:lpstr>Αρχική εκτίμηση από τον κλινικό ιατρό</vt:lpstr>
      <vt:lpstr>Εκτίμηση από τον εργαστηριακό ιατρό</vt:lpstr>
      <vt:lpstr>Διαφάνεια 4</vt:lpstr>
      <vt:lpstr>Κεφαλή-Τράχηλος Βραχεία παρουσίαση 1ου περιστατικού</vt:lpstr>
      <vt:lpstr>1o Περιστατικό</vt:lpstr>
      <vt:lpstr>Bιοψία ελασσόνων σιελογόνων αδένων</vt:lpstr>
      <vt:lpstr>Ερώτηση</vt:lpstr>
      <vt:lpstr>Απάντηση</vt:lpstr>
      <vt:lpstr>Κλινικό σκέλος Η 3η σε συχνότητα ρευματική νόσος.</vt:lpstr>
      <vt:lpstr>Παθολογοανατομικό σκέλος</vt:lpstr>
      <vt:lpstr>Κεφαλή-Τράχηλος Βραχεία παρουσίαση 2ου περιστατικού</vt:lpstr>
      <vt:lpstr>2ο Περιστατικό</vt:lpstr>
      <vt:lpstr>Αξονική τομογραφία</vt:lpstr>
      <vt:lpstr>                                                      Διαγνωστική βιοψία από την αλλοίωση</vt:lpstr>
      <vt:lpstr>Ερώτηση</vt:lpstr>
      <vt:lpstr>Απάντηση</vt:lpstr>
      <vt:lpstr>Παθολογοανατομικό σκέλος</vt:lpstr>
      <vt:lpstr>Κεφαλή-Τράχηλος Βραχεία παρουσίαση 3ου περιστατικού</vt:lpstr>
      <vt:lpstr>3ο Περιστατικό</vt:lpstr>
      <vt:lpstr>Προεγχειρητική βιοψία αλλοίωσης και διεγχειρητική τομή κρυοστάτη </vt:lpstr>
      <vt:lpstr>Ερώτηση</vt:lpstr>
      <vt:lpstr>Απάντηση</vt:lpstr>
      <vt:lpstr>Παθολογοανατομική θεώρηση ΑΚΚ στόματος</vt:lpstr>
      <vt:lpstr>Κεφαλή-Τράχηλος Βραχεία παρουσίαση 4ου περιστατικού</vt:lpstr>
      <vt:lpstr>4ο Περιστατικό</vt:lpstr>
      <vt:lpstr>Αξονική τομογραφία του ασθενούς </vt:lpstr>
      <vt:lpstr>                      Βιοψίες από τη μάζα του ασθενούς</vt:lpstr>
      <vt:lpstr>Ερώτηση</vt:lpstr>
      <vt:lpstr>Απάντηση</vt:lpstr>
      <vt:lpstr>Παθολογοανατομική θεώρηση αδενοειδούς κυστικού καρκινώματος</vt:lpstr>
      <vt:lpstr>Δύσκολη ΔΔ  καρκινωμάτων περιοχής κεφαλής-τραχήλου: αδενοακανθώδους ποικιλίας ΑΚΚ (με ακανθώδες και αδενικό συστατικό, αριστ.) από το βλεννοεπιδερμοειδές σιελαδενικό καρκίνωμα, κυρίως εκείνο υψηλόβαθμης κακοήθειας (δεξ.)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37</cp:revision>
  <dcterms:created xsi:type="dcterms:W3CDTF">2021-08-02T10:33:48Z</dcterms:created>
  <dcterms:modified xsi:type="dcterms:W3CDTF">2023-09-19T16:46:14Z</dcterms:modified>
</cp:coreProperties>
</file>