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62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271" r:id="rId17"/>
    <p:sldId id="272" r:id="rId18"/>
    <p:sldId id="299" r:id="rId19"/>
    <p:sldId id="274" r:id="rId20"/>
    <p:sldId id="275" r:id="rId21"/>
    <p:sldId id="319" r:id="rId22"/>
    <p:sldId id="279" r:id="rId23"/>
    <p:sldId id="280" r:id="rId24"/>
    <p:sldId id="317" r:id="rId25"/>
    <p:sldId id="307" r:id="rId26"/>
    <p:sldId id="282" r:id="rId27"/>
    <p:sldId id="283" r:id="rId28"/>
    <p:sldId id="316" r:id="rId29"/>
    <p:sldId id="333" r:id="rId30"/>
    <p:sldId id="334" r:id="rId31"/>
    <p:sldId id="335" r:id="rId32"/>
    <p:sldId id="336" r:id="rId33"/>
    <p:sldId id="337" r:id="rId34"/>
    <p:sldId id="338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FF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6783" autoAdjust="0"/>
  </p:normalViewPr>
  <p:slideViewPr>
    <p:cSldViewPr snapToGrid="0">
      <p:cViewPr varScale="1">
        <p:scale>
          <a:sx n="69" d="100"/>
          <a:sy n="69" d="100"/>
        </p:scale>
        <p:origin x="-18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18T06:27:47.481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216 27,'0'21,"-43"-21,1 42,21-21,0 0,0-21,-1 22,22-1,0 0,0 0,-21 0,21 1,0-1,0 0,0 0,0 0,0 0,0 0,-21-21,21 43,0-22,0 0,0 0,0 1,21-22,-21 21,21-21,-21 21,22 0,-22 0,21-21,0 21,-21 0,42 1,-21-22,1 0,-22 21,21-21,0 0,0 0,0 0,0 0,1 0,-1 0,0 0,0 0,0 0,0 0,1-21,-22-1,21 1,0-21,0 21,0 0,-21 0,0-1,21 22,-21-21,0-21,0 21,0-22,0 22,0 0,0 0,22 0,-22 0,0-1,-22 1,22 0,0 0,-21 0,21-1,-42 1,42 0,-21 21,21-21,-21 21,21-21,-22 0,1 21,0-21,0 21,0 0,0 0,-1 0,1 0,0 21,0-21,0 21,0-21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Οζώδεις αλλοιώσεις γαστρικού βλεννογόνου στην άνω δεξιά εικόνα.</a:t>
            </a:r>
            <a:endParaRPr dirty="0"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39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Η μάζα είναι </a:t>
            </a:r>
            <a:r>
              <a:rPr lang="el-GR" b="1" dirty="0" err="1"/>
              <a:t>υποβλεννογόνια</a:t>
            </a:r>
            <a:r>
              <a:rPr lang="el-GR" dirty="0"/>
              <a:t>, όμως υπάρχει μια εξέλκωση και γι’ αυτό αιμορράγησε. Έγινε τοπική αιμόσταση με έγχυση αδρεναλίνης.</a:t>
            </a:r>
            <a:endParaRPr dirty="0"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16596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998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5725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5816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Κόπρανα με αίμα/</a:t>
            </a:r>
            <a:r>
              <a:rPr lang="el-GR" dirty="0" err="1"/>
              <a:t>βλέννη</a:t>
            </a:r>
            <a:r>
              <a:rPr lang="el-GR" dirty="0"/>
              <a:t>.</a:t>
            </a:r>
            <a:endParaRPr dirty="0"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Επίμηκες γραμμικό έλκος, πάνω από 4 εκατοστά σε </a:t>
            </a:r>
            <a:r>
              <a:rPr lang="el-GR" dirty="0" err="1"/>
              <a:t>μ.δ</a:t>
            </a:r>
            <a:r>
              <a:rPr lang="el-G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000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>
                <a:alpha val="72941"/>
              </a:srgbClr>
            </a:gs>
            <a:gs pos="14000">
              <a:srgbClr val="00CCFF">
                <a:alpha val="89000"/>
              </a:srgb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>
                <a:alpha val="72941"/>
              </a:srgbClr>
            </a:gs>
            <a:gs pos="14000">
              <a:srgbClr val="00CCFF">
                <a:alpha val="89000"/>
              </a:srgb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>
                <a:alpha val="72941"/>
              </a:srgbClr>
            </a:gs>
            <a:gs pos="14000">
              <a:srgbClr val="00CCFF">
                <a:alpha val="89000"/>
              </a:srgb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300"/>
            </a:pP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παθολογοανατομική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συζήτηση </a:t>
            </a:r>
            <a:b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επιπρόσθετων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περιστατικών νόσων του πεπτικού σωλήνα</a:t>
            </a:r>
            <a:endParaRPr sz="28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Eιδικός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B1D2B7-4DEB-3B91-FD13-26E2E21E7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4" y="1557584"/>
            <a:ext cx="2844582" cy="41379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439ADC-B93F-D750-8700-46A3B91C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1263"/>
          </a:xfrm>
        </p:spPr>
        <p:txBody>
          <a:bodyPr>
            <a:normAutofit/>
          </a:bodyPr>
          <a:lstStyle/>
          <a:p>
            <a:r>
              <a:rPr lang="el-GR" sz="1600" dirty="0"/>
              <a:t>Βιοψίες </a:t>
            </a:r>
            <a:r>
              <a:rPr lang="el-GR" sz="1600" dirty="0" err="1"/>
              <a:t>παχέος</a:t>
            </a:r>
            <a:r>
              <a:rPr lang="el-GR" sz="1600" dirty="0"/>
              <a:t> εντέρου που όταν τις κοιτάμε επίμονα στο μικροσκόπιο, μας κοιτάζουν κι αυτές!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7669E6-B892-9E3B-C00B-D1E48F7FF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0" y="3800302"/>
            <a:ext cx="3549832" cy="278144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1ADA3611-5864-4D92-0E08-D12E8525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6555178"/>
            <a:ext cx="8827129" cy="302822"/>
          </a:xfrm>
          <a:prstGeom prst="rect">
            <a:avLst/>
          </a:prstGeom>
        </p:spPr>
      </p:pic>
      <p:pic>
        <p:nvPicPr>
          <p:cNvPr id="5122" name="Picture 2" descr="C:\Users\User\Desktop\colonCMVRaulSGonzalezMD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676851" y="1275160"/>
            <a:ext cx="6136672" cy="4417619"/>
          </a:xfrm>
          <a:prstGeom prst="rect">
            <a:avLst/>
          </a:prstGeom>
          <a:noFill/>
        </p:spPr>
      </p:pic>
      <p:pic>
        <p:nvPicPr>
          <p:cNvPr id="5123" name="Picture 3" descr="C:\Users\User\Desktop\colonCMVYearsley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976" y="859374"/>
            <a:ext cx="4119557" cy="2703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11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4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Ερώτηση</a:t>
            </a:r>
            <a:endParaRPr dirty="0"/>
          </a:p>
        </p:txBody>
      </p:sp>
      <p:sp>
        <p:nvSpPr>
          <p:cNvPr id="519" name="Google Shape;519;p35"/>
          <p:cNvSpPr txBox="1"/>
          <p:nvPr/>
        </p:nvSpPr>
        <p:spPr>
          <a:xfrm>
            <a:off x="0" y="1223159"/>
            <a:ext cx="9144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3000" dirty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ασθενούς;</a:t>
            </a:r>
            <a:endParaRPr dirty="0"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3747" y="3084849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485900" y="-177421"/>
            <a:ext cx="6172200" cy="74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Απάντηση</a:t>
            </a:r>
            <a:endParaRPr dirty="0"/>
          </a:p>
        </p:txBody>
      </p:sp>
      <p:sp>
        <p:nvSpPr>
          <p:cNvPr id="526" name="Google Shape;526;p36"/>
          <p:cNvSpPr txBox="1"/>
          <p:nvPr/>
        </p:nvSpPr>
        <p:spPr>
          <a:xfrm>
            <a:off x="0" y="435935"/>
            <a:ext cx="9143999" cy="181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ανέπτυξε λοιμώδη </a:t>
            </a:r>
            <a:r>
              <a:rPr lang="el-GR" sz="1800" b="1" dirty="0">
                <a:latin typeface="Calibri"/>
                <a:ea typeface="Calibri"/>
                <a:cs typeface="Calibri"/>
                <a:sym typeface="Calibri"/>
              </a:rPr>
              <a:t>κολίτιδα από </a:t>
            </a:r>
            <a:r>
              <a:rPr lang="el-GR" sz="1800" b="1" dirty="0" err="1">
                <a:latin typeface="Calibri"/>
                <a:ea typeface="Calibri"/>
                <a:cs typeface="Calibri"/>
                <a:sym typeface="Calibri"/>
              </a:rPr>
              <a:t>κυτταρομεγαλοϊό</a:t>
            </a:r>
            <a:r>
              <a:rPr lang="el-GR" sz="1800" b="1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CMV)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(σελ. 861 συγγράμματος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Muir)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, σε έδαφος της υποκείμενης </a:t>
            </a:r>
            <a:r>
              <a:rPr lang="el-GR" sz="1800" dirty="0" err="1">
                <a:latin typeface="Calibri"/>
                <a:ea typeface="Calibri"/>
                <a:cs typeface="Calibri"/>
                <a:sym typeface="Calibri"/>
              </a:rPr>
              <a:t>ανοσοκαταστολής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 του 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από τον ιό της ανθρώπινης </a:t>
            </a:r>
            <a:r>
              <a:rPr lang="el-GR" sz="1800" dirty="0" err="1">
                <a:latin typeface="Calibri"/>
                <a:ea typeface="Calibri"/>
                <a:cs typeface="Calibri"/>
                <a:sym typeface="Calibri"/>
              </a:rPr>
              <a:t>ανοσοανεπάρκειας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(HIV)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Στους υγιείς ενήλικες, ο ιός εκδηλώνεται συνήθως ως </a:t>
            </a:r>
            <a:r>
              <a:rPr lang="el-GR" sz="1800" dirty="0" err="1">
                <a:latin typeface="Calibri"/>
                <a:ea typeface="Calibri"/>
                <a:cs typeface="Calibri"/>
                <a:sym typeface="Calibri"/>
              </a:rPr>
              <a:t>αυτοϊώμενο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 σύνδρομο δίκην λοιμώδους μονοπυρήνωσης.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Παραμένει όμως εντός του σώματος και μπορεί να </a:t>
            </a:r>
            <a:r>
              <a:rPr lang="el-GR" sz="1800" dirty="0" err="1">
                <a:latin typeface="Calibri"/>
                <a:ea typeface="Calibri"/>
                <a:cs typeface="Calibri"/>
                <a:sym typeface="Calibri"/>
              </a:rPr>
              <a:t>επανενεργοποιηθεί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 με υποκείμενη </a:t>
            </a:r>
            <a:r>
              <a:rPr lang="el-GR" sz="1800" dirty="0" err="1">
                <a:latin typeface="Calibri"/>
                <a:ea typeface="Calibri"/>
                <a:cs typeface="Calibri"/>
                <a:sym typeface="Calibri"/>
              </a:rPr>
              <a:t>ανοσοκαταστολή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 π.χ. σε μεταμόσχευση οργάνου. 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69DFE-6D00-40E0-E4C2-9132A0B6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5" y="2236955"/>
            <a:ext cx="3905250" cy="438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98D42F-387C-EEBC-39D1-EC4472521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268" y="2971151"/>
            <a:ext cx="4643663" cy="30571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101A5-EDFE-F6E4-9199-96268BCD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5659"/>
            <a:ext cx="8229600" cy="922554"/>
          </a:xfrm>
        </p:spPr>
        <p:txBody>
          <a:bodyPr/>
          <a:lstStyle/>
          <a:p>
            <a:r>
              <a:rPr lang="el-GR" dirty="0" err="1"/>
              <a:t>Παθολογοανατομικό</a:t>
            </a:r>
            <a:r>
              <a:rPr lang="el-GR" dirty="0"/>
              <a:t> σκέλος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4037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 προσβεβλημένα από τον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CMV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κύτταρα ( κατά κανόνα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ενδοθήλια,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μεσεγχυματικά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ή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μακροφάγα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έχουν αυξημένο μέγεθος και φέρουν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ενδοπυρηνικά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συνήθως, 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βασίφιλα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ιικά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έγκλειστα με πέριξ διαυγή άλω 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δίκην ματιού  κουκουβάγιας.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Παρουσία ουδετερόφιλων (!). Η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ανοσοϊστοχημεία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έναντι του CMV είναι εκείνη  που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τεκμηριώνει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τη διάγνωση. ΔΔ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Ο </a:t>
            </a:r>
            <a:r>
              <a:rPr lang="el-GR" i="1" dirty="0" err="1">
                <a:latin typeface="Calibri" pitchFamily="34" charset="0"/>
                <a:cs typeface="Calibri" pitchFamily="34" charset="0"/>
              </a:rPr>
              <a:t>αδενοϊός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 τυπικά 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προσβάλλει τα </a:t>
            </a:r>
            <a:r>
              <a:rPr lang="el-GR" i="1" u="sng" dirty="0">
                <a:latin typeface="Calibri" pitchFamily="34" charset="0"/>
                <a:cs typeface="Calibri" pitchFamily="34" charset="0"/>
              </a:rPr>
              <a:t>επιθηλιακά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 κύτταρα που εμφανίζουν </a:t>
            </a:r>
            <a:r>
              <a:rPr lang="el-GR" i="1" dirty="0" err="1">
                <a:latin typeface="Calibri" pitchFamily="34" charset="0"/>
                <a:cs typeface="Calibri" pitchFamily="34" charset="0"/>
              </a:rPr>
              <a:t>αμφοφιλικά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 πυρηνικά έγκλειστα.</a:t>
            </a:r>
          </a:p>
        </p:txBody>
      </p:sp>
      <p:pic>
        <p:nvPicPr>
          <p:cNvPr id="4098" name="Picture 2" descr="C:\Users\User\Desktop\colonCMVYearsley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0040" y="1307732"/>
            <a:ext cx="4884141" cy="3485878"/>
          </a:xfrm>
          <a:prstGeom prst="rect">
            <a:avLst/>
          </a:prstGeom>
          <a:noFill/>
        </p:spPr>
      </p:pic>
      <p:pic>
        <p:nvPicPr>
          <p:cNvPr id="4099" name="Picture 3" descr="C:\Users\User\Desktop\colonCMVYearsley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4432" y="4845138"/>
            <a:ext cx="2593975" cy="1847850"/>
          </a:xfrm>
          <a:prstGeom prst="rect">
            <a:avLst/>
          </a:prstGeom>
          <a:noFill/>
        </p:spPr>
      </p:pic>
      <p:pic>
        <p:nvPicPr>
          <p:cNvPr id="4100" name="Picture 4" descr="C:\Users\User\Desktop\colonCMVYearsley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665" y="1289690"/>
            <a:ext cx="3269401" cy="2559295"/>
          </a:xfrm>
          <a:prstGeom prst="rect">
            <a:avLst/>
          </a:prstGeom>
          <a:noFill/>
        </p:spPr>
      </p:pic>
      <p:pic>
        <p:nvPicPr>
          <p:cNvPr id="4101" name="Picture 5" descr="C:\Users\User\Desktop\colonCMVYearsley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212" y="3884815"/>
            <a:ext cx="3237002" cy="2763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651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 dirty="0"/>
              <a:t>3</a:t>
            </a:r>
            <a:r>
              <a:rPr lang="el-GR" sz="4000" baseline="30000" dirty="0"/>
              <a:t>ο</a:t>
            </a:r>
            <a:r>
              <a:rPr lang="el-GR" sz="4000" dirty="0"/>
              <a:t> Περιστατικό</a:t>
            </a:r>
            <a:endParaRPr sz="4000" dirty="0"/>
          </a:p>
        </p:txBody>
      </p:sp>
      <p:sp>
        <p:nvSpPr>
          <p:cNvPr id="361" name="Google Shape;361;p16"/>
          <p:cNvSpPr txBox="1"/>
          <p:nvPr/>
        </p:nvSpPr>
        <p:spPr>
          <a:xfrm>
            <a:off x="0" y="651641"/>
            <a:ext cx="9143999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lvl="0" algn="just">
              <a:buSzPts val="2200"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Άνδρας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70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ετών, προσέρχεται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επιγαστρικού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άλγου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ς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κυρίως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μετά 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τα γεύματα, από μηνός. Αναφέρει παροδική βελτίωση με τη χρήση </a:t>
            </a:r>
            <a:r>
              <a:rPr lang="el-GR" sz="18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αντιόξινων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Αναφέρει επίσης απώλεια βάρους άνω του 10%.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το ατομικό αναμνηστικό,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δεν αναφέρει προβλήματα υγείας. </a:t>
            </a: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Λιπόσαρκος, με ήπια ευαισθησία </a:t>
            </a:r>
            <a:r>
              <a:rPr lang="el-GR" sz="18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επιγαστρίου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endParaRPr lang="el-GR" sz="1800" b="1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l-GR" sz="18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έλεγχος: </a:t>
            </a:r>
            <a:endParaRPr sz="1800" b="1" u="sng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 Χωρίς ευρήματα, πλην ήπια αυξημένης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</a:t>
            </a:r>
            <a:r>
              <a:rPr lang="el-GR" sz="1800" b="1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Υπερηχογράφημα χοληδόχου κύστης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(για τον αποκλεισμό </a:t>
            </a: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χολολίθων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χωρίς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ευρήματα.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09320F-87C9-D6EC-A39D-BDDA87AD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619" y="3263762"/>
            <a:ext cx="4055726" cy="34851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544286" y="0"/>
            <a:ext cx="8229600" cy="39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Ενδοσκόπηση ανωτέρου γαστρεντερικού σωλήνα </a:t>
            </a:r>
            <a:endParaRPr sz="3000" dirty="0"/>
          </a:p>
        </p:txBody>
      </p:sp>
      <p:sp>
        <p:nvSpPr>
          <p:cNvPr id="369" name="Google Shape;369;p17"/>
          <p:cNvSpPr txBox="1"/>
          <p:nvPr/>
        </p:nvSpPr>
        <p:spPr>
          <a:xfrm>
            <a:off x="872358" y="6547945"/>
            <a:ext cx="82716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Φυσιολογικό                                                                         Ασθενούς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FC8832-AF07-CD38-B7C9-6253DD20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29" y="384368"/>
            <a:ext cx="3866515" cy="3268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26737B-4113-7A52-F47E-EF01441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6332" y="935775"/>
            <a:ext cx="3221274" cy="2306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1B7962-9D21-C3A1-7D4C-38F40AB22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256" y="3713616"/>
            <a:ext cx="2709341" cy="2902865"/>
          </a:xfrm>
          <a:prstGeom prst="rect">
            <a:avLst/>
          </a:prstGeom>
        </p:spPr>
      </p:pic>
      <p:pic>
        <p:nvPicPr>
          <p:cNvPr id="3074" name="Picture 2" descr="C:\Users\User\Desktop\1121140-normal-duodenu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0885" y="3741682"/>
            <a:ext cx="2741492" cy="2848303"/>
          </a:xfrm>
          <a:prstGeom prst="rect">
            <a:avLst/>
          </a:prstGeom>
          <a:noFill/>
        </p:spPr>
      </p:pic>
      <p:pic>
        <p:nvPicPr>
          <p:cNvPr id="1026" name="Picture 2" descr="C:\Users\User\Desktop\GI4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0904" y="1146412"/>
            <a:ext cx="2298572" cy="2264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242" y="0"/>
            <a:ext cx="2522604" cy="851338"/>
          </a:xfrm>
        </p:spPr>
        <p:txBody>
          <a:bodyPr>
            <a:noAutofit/>
          </a:bodyPr>
          <a:lstStyle/>
          <a:p>
            <a:r>
              <a:rPr lang="el-GR" sz="2800" dirty="0"/>
              <a:t>Βιοψίες</a:t>
            </a:r>
            <a:r>
              <a:rPr lang="en-US" sz="2800" dirty="0"/>
              <a:t/>
            </a:r>
            <a:br>
              <a:rPr lang="en-US" sz="2800" dirty="0"/>
            </a:br>
            <a:endParaRPr lang="el-GR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15" y="6589986"/>
            <a:ext cx="7779170" cy="409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891173-F950-03F2-BEC8-6C017AB7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0" y="0"/>
            <a:ext cx="2969731" cy="4035972"/>
          </a:xfrm>
          <a:prstGeom prst="rect">
            <a:avLst/>
          </a:prstGeom>
        </p:spPr>
      </p:pic>
      <p:pic>
        <p:nvPicPr>
          <p:cNvPr id="4098" name="Picture 2" descr="C:\Users\User\Desktop\smallbowelduodenalpepticulcerGonzalez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7186" y="3831601"/>
            <a:ext cx="3723969" cy="2792804"/>
          </a:xfrm>
          <a:prstGeom prst="rect">
            <a:avLst/>
          </a:prstGeom>
          <a:noFill/>
        </p:spPr>
      </p:pic>
      <p:pic>
        <p:nvPicPr>
          <p:cNvPr id="4099" name="Picture 3" descr="C:\Users\User\Desktop\smallbowelduodenalpepticulcerGonzalez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6628167" y="4225401"/>
            <a:ext cx="2757816" cy="2021605"/>
          </a:xfrm>
          <a:prstGeom prst="rect">
            <a:avLst/>
          </a:prstGeom>
          <a:noFill/>
        </p:spPr>
      </p:pic>
      <p:pic>
        <p:nvPicPr>
          <p:cNvPr id="4101" name="Picture 5" descr="C:\Users\User\Desktop\GI118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741" y="4305767"/>
            <a:ext cx="3060361" cy="2052992"/>
          </a:xfrm>
          <a:prstGeom prst="rect">
            <a:avLst/>
          </a:prstGeom>
          <a:noFill/>
        </p:spPr>
      </p:pic>
      <p:pic>
        <p:nvPicPr>
          <p:cNvPr id="2050" name="Picture 2" descr="C:\Users\User\Desktop\stomachMALTwen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3382" y="395786"/>
            <a:ext cx="2675505" cy="2066028"/>
          </a:xfrm>
          <a:prstGeom prst="rect">
            <a:avLst/>
          </a:prstGeom>
          <a:noFill/>
        </p:spPr>
      </p:pic>
      <p:pic>
        <p:nvPicPr>
          <p:cNvPr id="2051" name="Picture 3" descr="C:\Users\User\Desktop\stomachMALTwen0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82185" y="409073"/>
            <a:ext cx="3144313" cy="2052539"/>
          </a:xfrm>
          <a:prstGeom prst="rect">
            <a:avLst/>
          </a:prstGeom>
          <a:noFill/>
        </p:spPr>
      </p:pic>
      <p:pic>
        <p:nvPicPr>
          <p:cNvPr id="2052" name="Picture 4" descr="C:\Users\User\Desktop\stomachMALTwen0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V="1">
            <a:off x="3245355" y="2519085"/>
            <a:ext cx="1526890" cy="1221873"/>
          </a:xfrm>
          <a:prstGeom prst="rect">
            <a:avLst/>
          </a:prstGeom>
          <a:noFill/>
        </p:spPr>
      </p:pic>
      <p:pic>
        <p:nvPicPr>
          <p:cNvPr id="2053" name="Picture 5" descr="C:\Users\User\Desktop\stomachMALTwen0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90413" y="2536734"/>
            <a:ext cx="1502996" cy="1202753"/>
          </a:xfrm>
          <a:prstGeom prst="rect">
            <a:avLst/>
          </a:prstGeom>
          <a:noFill/>
        </p:spPr>
      </p:pic>
      <p:pic>
        <p:nvPicPr>
          <p:cNvPr id="2054" name="Picture 6" descr="C:\Users\User\Desktop\stomachMALTwen0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43434" y="2552131"/>
            <a:ext cx="1436503" cy="1201003"/>
          </a:xfrm>
          <a:prstGeom prst="rect">
            <a:avLst/>
          </a:prstGeom>
          <a:noFill/>
        </p:spPr>
      </p:pic>
      <p:sp>
        <p:nvSpPr>
          <p:cNvPr id="1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792872" y="2538483"/>
            <a:ext cx="1351128" cy="1214651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el-GR" b="1" dirty="0"/>
              <a:t>      Διάχυτα θετικό</a:t>
            </a:r>
          </a:p>
          <a:p>
            <a:pPr algn="just">
              <a:buNone/>
            </a:pPr>
            <a:r>
              <a:rPr lang="el-GR" b="1" dirty="0"/>
              <a:t>       το </a:t>
            </a:r>
            <a:r>
              <a:rPr lang="en-US" b="1" dirty="0"/>
              <a:t>CD20.</a:t>
            </a:r>
            <a:endParaRPr lang="el-GR" b="1" dirty="0"/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r>
              <a:rPr lang="el-GR" b="1" dirty="0"/>
              <a:t>κ/λ &gt; 8/1</a:t>
            </a:r>
          </a:p>
        </p:txBody>
      </p:sp>
    </p:spTree>
    <p:extLst>
      <p:ext uri="{BB962C8B-B14F-4D97-AF65-F5344CB8AC3E}">
        <p14:creationId xmlns:p14="http://schemas.microsoft.com/office/powerpoint/2010/main" xmlns="" val="30765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Ποιες οι 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δύο </a:t>
            </a:r>
            <a:r>
              <a:rPr lang="el-GR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νόσοι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ου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ασθενούς </a:t>
            </a:r>
            <a:endParaRPr lang="en-US"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ποιο το </a:t>
            </a:r>
            <a:r>
              <a:rPr lang="el-GR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κοινό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τους </a:t>
            </a:r>
            <a:r>
              <a:rPr lang="el-GR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αίτιο</a:t>
            </a:r>
            <a:r>
              <a:rPr lang="el-GR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481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276447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ασθενής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εμφάνισε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δωδεκαδακτυλικό έλκος</a:t>
            </a:r>
            <a:r>
              <a:rPr lang="en-US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.408-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411 συγγράμματος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Muir)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MALT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λέμφωμα στομάχου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σελ. 416-7 συγγράμματος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Muir)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λόγω λοίμωξης από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Helicobacter pylori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Εφόσον το λέμφωμα είναι εντοπισμένο,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εκρίζωση του </a:t>
            </a:r>
            <a:r>
              <a:rPr lang="el-GR" sz="2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ελικοβακτηριδίου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θα οδηγήσει και στην υποχώρηση του 12δακτυλικού έλκους αλλά και του λεμφώματος (75% πιθανότητα σε στάδιο Ι και 55% σε στάδιο ΙΙΕ). Επόμενη εκλογή είναι η ακτινοθεραπεία. 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0E403B-0041-8FA3-DE1B-03187AC16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181" y="2244154"/>
            <a:ext cx="4175516" cy="43772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85A3A-FFE0-527B-0304-BD85BC00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773"/>
            <a:ext cx="9144000" cy="678779"/>
          </a:xfrm>
        </p:spPr>
        <p:txBody>
          <a:bodyPr>
            <a:normAutofit/>
          </a:bodyPr>
          <a:lstStyle/>
          <a:p>
            <a:r>
              <a:rPr lang="el-GR" sz="1800" dirty="0" err="1"/>
              <a:t>Παθολογοανατομική</a:t>
            </a:r>
            <a:r>
              <a:rPr lang="el-GR" sz="1800" dirty="0"/>
              <a:t> θεώρηση 12δακτυλικού έλκους και λεμφώματος </a:t>
            </a:r>
            <a:r>
              <a:rPr lang="en-US" sz="1800" dirty="0"/>
              <a:t>MALT </a:t>
            </a:r>
            <a:r>
              <a:rPr lang="el-GR" sz="1800" dirty="0"/>
              <a:t>στομάχου.</a:t>
            </a:r>
            <a:r>
              <a:rPr lang="en-US" sz="1800" dirty="0"/>
              <a:t> </a:t>
            </a:r>
            <a:endParaRPr lang="el-GR" sz="1800" dirty="0"/>
          </a:p>
        </p:txBody>
      </p:sp>
      <p:sp>
        <p:nvSpPr>
          <p:cNvPr id="3" name="2 - Ορθογώνιο"/>
          <p:cNvSpPr/>
          <p:nvPr/>
        </p:nvSpPr>
        <p:spPr>
          <a:xfrm>
            <a:off x="0" y="357353"/>
            <a:ext cx="52543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>
                <a:latin typeface="Calibri" pitchFamily="34" charset="0"/>
                <a:cs typeface="Calibri" pitchFamily="34" charset="0"/>
              </a:rPr>
              <a:t>ΔΔ.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Το σπάνιο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αδενοκαρκίνωμα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του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δωδεκαδακτύλου/λεπτού εντέρου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μπορεί επίσης να προκαλέσει έλκος. Η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μικροσκοπική εξέταση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αποκαλύπτει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διηθητικούς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κακοήθεις αδένες ή μεμονωμένα άτυπα καρκινικά κύτταρα. </a:t>
            </a: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ενδοσκοπική εμφάνιση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είναι επίσης διαφορετική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l-GR" dirty="0" err="1">
                <a:latin typeface="Calibri" pitchFamily="34" charset="0"/>
                <a:cs typeface="Calibri" pitchFamily="34" charset="0"/>
              </a:rPr>
              <a:t>Καλόηθες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πεπτικό έλκος (αρ.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εικ</a:t>
            </a:r>
            <a:r>
              <a:rPr lang="el-GR" dirty="0">
                <a:latin typeface="Calibri" pitchFamily="34" charset="0"/>
                <a:cs typeface="Calibri" pitchFamily="34" charset="0"/>
              </a:rPr>
              <a:t>.) 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l-GR" u="sng" dirty="0">
                <a:latin typeface="Calibri" pitchFamily="34" charset="0"/>
                <a:cs typeface="Calibri" pitchFamily="34" charset="0"/>
              </a:rPr>
              <a:t>λεία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βάση, Στρογγυλεμένα, ομαλά χείλη, ομαλός και φυσιολογικός ο  περιβάλλων βλεννογόνος, συνήθως εντοπίζεται στο πρόσθιο ή οπίσθιο τοίχωμα του δωδεκαδακτυλικού βολβού.</a:t>
            </a:r>
          </a:p>
          <a:p>
            <a:pPr algn="just"/>
            <a:r>
              <a:rPr lang="el-GR" b="1" dirty="0">
                <a:latin typeface="Calibri" pitchFamily="34" charset="0"/>
                <a:cs typeface="Calibri" pitchFamily="34" charset="0"/>
              </a:rPr>
              <a:t>Κακόηθες έλκος (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δεξ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εικ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.)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Η βάση αποκαλύπτει μια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ελκωτική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μάζα που προεξέχει στον αυλό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προεξέχοντα, ακανόνιστα χείλη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οζώδης και ανώμαλος ο πέριξ βλεννογόνος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άτυπη ανατομική εντόπιση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5122" name="Picture 2" descr="C:\Users\User\Desktop\smallbowelduodenalpepticulcerGonzalez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0432" y="709684"/>
            <a:ext cx="2185377" cy="2057140"/>
          </a:xfrm>
          <a:prstGeom prst="rect">
            <a:avLst/>
          </a:prstGeom>
          <a:noFill/>
        </p:spPr>
      </p:pic>
      <p:pic>
        <p:nvPicPr>
          <p:cNvPr id="5123" name="Picture 3" descr="C:\Users\User\Desktop\Screensho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00888" y="975319"/>
            <a:ext cx="2257425" cy="149542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2947916"/>
            <a:ext cx="9144000" cy="403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Τα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νεοπλασματικά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λεμφοκύτταρα που κυμαίνονται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από μικρά έως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μονοκυτταροειδή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κύτταρα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και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διεισδύουν στις επιθηλιακές δομές  ( &gt;3  ανά γαστρικό αδένα)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είναι χαρακτηριστικά για το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γαστρικό λέμφωμα MALT</a:t>
            </a:r>
            <a:r>
              <a:rPr lang="el-GR" dirty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l-GR" b="1" dirty="0">
                <a:latin typeface="Calibri" pitchFamily="34" charset="0"/>
                <a:cs typeface="Calibri" pitchFamily="34" charset="0"/>
              </a:rPr>
              <a:t>ΔΔ.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Σοβαρή γαστρίτιδα από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ελικοβακτηρίδιο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του πυλωρού / αντιδραστική λεμφοειδής υπερπλασία </a:t>
            </a:r>
            <a:r>
              <a:rPr lang="el-GR" dirty="0">
                <a:latin typeface="Calibri" pitchFamily="34" charset="0"/>
                <a:cs typeface="Calibri" pitchFamily="34" charset="0"/>
              </a:rPr>
              <a:t>: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l-GR" i="1" dirty="0">
                <a:latin typeface="Calibri" pitchFamily="34" charset="0"/>
                <a:cs typeface="Calibri" pitchFamily="34" charset="0"/>
              </a:rPr>
              <a:t>Δεν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τεκμηριώνονται πληθυσμοί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κλωνικών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Β κυττάρων με περιορισμό ελαφριάς αλυσίδας</a:t>
            </a:r>
            <a:r>
              <a:rPr lang="en-US" dirty="0">
                <a:latin typeface="Calibri" pitchFamily="34" charset="0"/>
                <a:cs typeface="Calibri" pitchFamily="34" charset="0"/>
              </a:rPr>
              <a:t>.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Απουσία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στρώσεων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μονοκυτταροειδών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ή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μονόμορφων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κυτταρικών πληθυσμών.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Δεν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αναγνωρίζονται μη φυσιολογικά πλασματοκύτταρα  με πυρηνικές ανωμαλίες.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Χωρίς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λεμφοεπιθηλιακές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αλλοιώσεις.</a:t>
            </a:r>
          </a:p>
          <a:p>
            <a:pPr algn="just"/>
            <a:r>
              <a:rPr lang="el-GR" b="1" dirty="0">
                <a:latin typeface="Calibri" pitchFamily="34" charset="0"/>
                <a:cs typeface="Calibri" pitchFamily="34" charset="0"/>
              </a:rPr>
              <a:t>ΧΛΛ/ Λεμφοκυτταρικό λέμφωμα - CLL / SLL :</a:t>
            </a: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Μπορεί να προσβάλλει τον στόμαχο. Λεμφοκυττάρωση και γενικευμένη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λεμφαδενοπάθεια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Ανοσοδείκτες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: CD5+,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CD23+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LEF1+.</a:t>
            </a:r>
          </a:p>
          <a:p>
            <a:pPr algn="just"/>
            <a:r>
              <a:rPr lang="el-GR" b="1" dirty="0">
                <a:latin typeface="Calibri" pitchFamily="34" charset="0"/>
                <a:cs typeface="Calibri" pitchFamily="34" charset="0"/>
              </a:rPr>
              <a:t>Λέμφωμα κυττάρων μανδύα:</a:t>
            </a: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Λεμφοκύτταρα ενδιάμεσου μεγέθους με ακανόνιστα περιγράμματα .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Ανοσοχρώσεις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: CD5+,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κυκλίνη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D1 / BCL1+, </a:t>
            </a:r>
            <a:r>
              <a:rPr lang="el-GR" dirty="0">
                <a:latin typeface="Calibri" pitchFamily="34" charset="0"/>
                <a:cs typeface="Calibri" pitchFamily="34" charset="0"/>
              </a:rPr>
              <a:t>SOX11+.</a:t>
            </a:r>
          </a:p>
          <a:p>
            <a:pPr algn="just"/>
            <a:r>
              <a:rPr lang="el-GR" b="1" dirty="0" err="1">
                <a:latin typeface="Calibri" pitchFamily="34" charset="0"/>
                <a:cs typeface="Calibri" pitchFamily="34" charset="0"/>
              </a:rPr>
              <a:t>Θυλακιώδες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λέμφωμα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: Αντιδραστικά βλαστικά κέντρα που αποικίζονται από το MALT μπορούν να μιμηθούν το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θυλακιώδες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λέμφωμα.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Ανοσοχρώσεις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: CD10+, BCL6+, BCL2 μεταβαλλόμενη έκφραση.</a:t>
            </a:r>
          </a:p>
          <a:p>
            <a:pPr algn="just"/>
            <a:r>
              <a:rPr lang="el-GR" b="1" dirty="0" err="1">
                <a:latin typeface="Calibri" pitchFamily="34" charset="0"/>
                <a:cs typeface="Calibri" pitchFamily="34" charset="0"/>
              </a:rPr>
              <a:t>Λεμφοπλασματοκυτταρικό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λέμφωμα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:Τα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ιστολογικά και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ανοσοϊστοχημικά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χαρακτηριστικά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αλληλοεπικαλύπτονται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Τα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μονοκυτταροειδή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Β και τα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νεοπλασματικά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κύτταρα που μοιάζουν με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κεντροκύτταρα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είναι πιο συχνά στο γαστρικό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MALToma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Αναζήτηση μετάλλαξης MYD88 L265P, μελέτη πρωτεϊνών ορού. </a:t>
            </a:r>
          </a:p>
          <a:p>
            <a:pPr algn="just"/>
            <a:r>
              <a:rPr lang="el-GR" b="1" dirty="0">
                <a:latin typeface="Calibri" pitchFamily="34" charset="0"/>
                <a:cs typeface="Calibri" pitchFamily="34" charset="0"/>
              </a:rPr>
              <a:t>Γαστρίτιδα  με σωμάτια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Russell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: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Πολυκλωνική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ανοσοέκφραση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ελαφριών  αλυσίδων 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ανοσοσφαιρίνης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074" name="Picture 2" descr="C:\Users\User\Desktop\stomachMALTwen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398" y="278281"/>
            <a:ext cx="3421905" cy="2738334"/>
          </a:xfrm>
          <a:prstGeom prst="rect">
            <a:avLst/>
          </a:prstGeom>
          <a:noFill/>
        </p:spPr>
      </p:pic>
      <p:pic>
        <p:nvPicPr>
          <p:cNvPr id="3075" name="Picture 3" descr="C:\Users\User\Desktop\stomachMALTwen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2716" y="305045"/>
            <a:ext cx="4108862" cy="2727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927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 1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332510"/>
            <a:ext cx="9144000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Γυναίκα 50</a:t>
            </a:r>
            <a:r>
              <a:rPr lang="el-GR" sz="19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ετών, καπνίστρια, προσέρχεται 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για διενέργεια </a:t>
            </a:r>
            <a:r>
              <a:rPr lang="el-GR" sz="19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προληπτικής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κολονοσκόπησης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Ο πατέρας της είχε εμφανίσει καρκίνο του παχέος εντέρου σε ηλικία 60 ετών. Η ίδια αναφέρει ελεύθερο ατομικό αναμνηστικό.</a:t>
            </a:r>
            <a:endParaRPr lang="el-GR"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Χωρίς ευρήματα. Δακτυλική εξέταση του ορθού </a:t>
            </a:r>
            <a:r>
              <a:rPr lang="el-GR" sz="19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αρνητική </a:t>
            </a:r>
            <a:r>
              <a:rPr lang="el-GR" sz="19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για αίμα/μέλαινες/διογκώσεις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endParaRPr sz="1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  <a:endParaRPr b="1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Χωρίς ευρήματα</a:t>
            </a:r>
            <a:endParaRPr lang="el-GR" sz="1900" b="1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AAB071-925F-4B42-D9AB-8062B3CE4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839" y="2778826"/>
            <a:ext cx="5629078" cy="38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14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104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29" name="Google Shape;429;p24"/>
          <p:cNvSpPr txBox="1"/>
          <p:nvPr/>
        </p:nvSpPr>
        <p:spPr>
          <a:xfrm>
            <a:off x="0" y="528533"/>
            <a:ext cx="5752214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4</a:t>
            </a:r>
            <a:endParaRPr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Άνδρας 64 ετών, προσέρχεται λόγω εμφάνισης </a:t>
            </a:r>
            <a:r>
              <a:rPr lang="el-GR" sz="20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μέλαινας κένωσης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προ ώρας. Δεν εμφανίζει άλλα συμπτώματα, ενώ έχει ελεύθερο ατομικό αναμνηστικό.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2000" b="1" u="sng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</a:t>
            </a:r>
            <a:r>
              <a:rPr lang="el-GR" sz="20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Πίεση 130/80 (</a:t>
            </a:r>
            <a:r>
              <a:rPr lang="el-GR" sz="20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φ.τ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&gt;120/80), </a:t>
            </a:r>
            <a:r>
              <a:rPr lang="el-G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σφύξεις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110/λεπτό 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(φ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80-100), </a:t>
            </a:r>
            <a:r>
              <a:rPr lang="el-GR" sz="20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θετικ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ή δακτυλική εξέταση του ορθού για μέλαινες.</a:t>
            </a:r>
            <a:r>
              <a:rPr lang="el-GR" sz="20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u="sng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Bασικός</a:t>
            </a:r>
            <a:r>
              <a:rPr lang="el-GR" sz="2000" b="1" u="sng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εργαστηριακός έλεγχος</a:t>
            </a:r>
            <a:r>
              <a:rPr lang="el-GR" sz="20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Αιματοκρίτης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34%     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φ.τ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36-42)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 err="1">
                <a:latin typeface="Calibri" pitchFamily="34" charset="0"/>
                <a:cs typeface="Calibri" pitchFamily="34" charset="0"/>
              </a:rPr>
              <a:t>Δικτυοερυθροκύτταρα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110.000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/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κυβ.χιλ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(φ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τ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.:50.000-100.000)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AFDD9B-E235-1923-5192-702C4EE0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55" y="1137988"/>
            <a:ext cx="3285753" cy="301934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0" y="225631"/>
            <a:ext cx="8930244" cy="4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400" dirty="0"/>
              <a:t>Επείγουσα </a:t>
            </a:r>
            <a:r>
              <a:rPr lang="el-GR" sz="2400" dirty="0" err="1"/>
              <a:t>γαστροσκόπηση</a:t>
            </a:r>
            <a:endParaRPr sz="2400"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0" y="6209414"/>
            <a:ext cx="9144000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Ασθενούς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2E13C4-6E03-2DEE-2195-AC53F4DF3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974" y="1456662"/>
            <a:ext cx="5108861" cy="4763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C183C9-D1BF-4B50-EA20-0DEE3C1E0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494893" y="2134748"/>
            <a:ext cx="4779198" cy="34230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54FDD-3CDA-0A98-5338-37028D24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Χειρουργική αφαίρεση σε δεύτερο χρόνο, λόγω εντοπισμένης νόσου.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5BABCF-A5FD-4959-900D-442BED92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3" y="2077652"/>
            <a:ext cx="5021555" cy="4067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0E7C20-D2D4-F7E6-B08E-1DD80542E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112" y="2093787"/>
            <a:ext cx="3494914" cy="4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01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37;p25">
            <a:extLst>
              <a:ext uri="{FF2B5EF4-FFF2-40B4-BE49-F238E27FC236}">
                <a16:creationId xmlns:a16="http://schemas.microsoft.com/office/drawing/2014/main" xmlns="" id="{47680A99-42E0-0220-16A6-A3DC4FF61D0F}"/>
              </a:ext>
            </a:extLst>
          </p:cNvPr>
          <p:cNvSpPr txBox="1"/>
          <p:nvPr/>
        </p:nvSpPr>
        <p:spPr>
          <a:xfrm>
            <a:off x="0" y="6463862"/>
            <a:ext cx="9144000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AF963DD-FBD5-51E1-789B-5101DE5C9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6275"/>
          </a:xfrm>
        </p:spPr>
        <p:txBody>
          <a:bodyPr>
            <a:normAutofit fontScale="90000"/>
          </a:bodyPr>
          <a:lstStyle/>
          <a:p>
            <a:r>
              <a:rPr lang="el-GR" dirty="0"/>
              <a:t>Μικροσκοπική εξέταση ληφθείσας διαγνωστικής βιοψίας και μετέπειτα εγχειρητικού παρασκευάσματος</a:t>
            </a:r>
          </a:p>
        </p:txBody>
      </p:sp>
      <p:pic>
        <p:nvPicPr>
          <p:cNvPr id="1026" name="Picture 2" descr="C:\Users\User\Desktop\stomachnormalhistologyMcHugh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56" y="4685162"/>
            <a:ext cx="2486582" cy="1639001"/>
          </a:xfrm>
          <a:prstGeom prst="rect">
            <a:avLst/>
          </a:prstGeom>
          <a:noFill/>
        </p:spPr>
      </p:pic>
      <p:pic>
        <p:nvPicPr>
          <p:cNvPr id="1027" name="Picture 3" descr="C:\Users\User\Desktop\stomachGISTBychkov_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7283" y="1965161"/>
            <a:ext cx="6096000" cy="4346575"/>
          </a:xfrm>
          <a:prstGeom prst="rect">
            <a:avLst/>
          </a:prstGeom>
          <a:noFill/>
        </p:spPr>
      </p:pic>
      <p:sp>
        <p:nvSpPr>
          <p:cNvPr id="9" name="1 - Τίτλος"/>
          <p:cNvSpPr txBox="1">
            <a:spLocks/>
          </p:cNvSpPr>
          <p:nvPr/>
        </p:nvSpPr>
        <p:spPr>
          <a:xfrm>
            <a:off x="2766951" y="754912"/>
            <a:ext cx="6175168" cy="119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lvl="0" algn="ctr">
              <a:buClr>
                <a:schemeClr val="dk1"/>
              </a:buClr>
              <a:buSzPts val="1800"/>
            </a:pP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kumimoji="0" lang="el-GR" sz="3300" b="0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ανοσοϊστοθετικότητα</a:t>
            </a: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του </a:t>
            </a:r>
            <a:r>
              <a:rPr lang="en-US" sz="3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c-KIT</a:t>
            </a:r>
            <a:r>
              <a:rPr lang="el-GR" sz="3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CD117 </a:t>
            </a:r>
            <a:r>
              <a:rPr kumimoji="0" lang="en-US" sz="3300" b="1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33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επιτρέπει τη </a:t>
            </a: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ΔΔ 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ts val="1800"/>
            </a:pP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από </a:t>
            </a:r>
            <a:r>
              <a:rPr kumimoji="0" lang="el-GR" sz="3300" b="0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λειομύωμα</a:t>
            </a: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l-GR" sz="3300" b="0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σβάνωμα</a:t>
            </a:r>
            <a:r>
              <a:rPr lang="en-US" sz="33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3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κι από</a:t>
            </a: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μονήρη ινώδη όγκο.</a:t>
            </a:r>
          </a:p>
        </p:txBody>
      </p:sp>
      <p:pic>
        <p:nvPicPr>
          <p:cNvPr id="11" name="Picture 4" descr="C:\Users\User\Desktop\stomachGISTBell_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223039" y="1675005"/>
            <a:ext cx="3313217" cy="2480771"/>
          </a:xfrm>
          <a:prstGeom prst="rect">
            <a:avLst/>
          </a:prstGeom>
          <a:noFill/>
        </p:spPr>
      </p:pic>
      <p:pic>
        <p:nvPicPr>
          <p:cNvPr id="1032" name="Picture 8" descr="C:\Users\User\Desktop\stomachGISTBell_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1221" y="1757812"/>
            <a:ext cx="6232199" cy="4642988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03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30663" y="4090988"/>
              <a:ext cx="206375" cy="244475"/>
            </p14:xfrm>
          </p:contentPart>
        </mc:Choice>
        <mc:Fallback>
          <p:pic>
            <p:nvPicPr>
              <p:cNvPr id="103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4258" y="4084629"/>
                <a:ext cx="218473" cy="2564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79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dirty="0"/>
              <a:t>Ερώτηση</a:t>
            </a:r>
            <a:endParaRPr sz="3600" dirty="0"/>
          </a:p>
        </p:txBody>
      </p:sp>
      <p:sp>
        <p:nvSpPr>
          <p:cNvPr id="456" name="Google Shape;456;p27"/>
          <p:cNvSpPr txBox="1"/>
          <p:nvPr/>
        </p:nvSpPr>
        <p:spPr>
          <a:xfrm>
            <a:off x="945931" y="1623848"/>
            <a:ext cx="72521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ασθενούς;</a:t>
            </a:r>
            <a:endParaRPr sz="3200" dirty="0"/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356992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115827"/>
            <a:ext cx="6172200" cy="3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21772" y="495300"/>
            <a:ext cx="91440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 ασθενής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εμφάνισε </a:t>
            </a:r>
            <a:r>
              <a:rPr lang="el-GR" sz="2200" b="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στρωματικό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όγκο του γαστρεντερικού </a:t>
            </a:r>
            <a:r>
              <a:rPr lang="en-US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gastrointerstinal</a:t>
            </a:r>
            <a:r>
              <a:rPr lang="en-US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stromal</a:t>
            </a:r>
            <a:r>
              <a:rPr lang="en-US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tumor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- </a:t>
            </a:r>
            <a:r>
              <a:rPr lang="en-US" sz="22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GIST)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 εντόπιση  στον στόμαχο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</a:p>
          <a:p>
            <a:pPr lvl="0" algn="ctr"/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σελ. 417-8 συγγράμματος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Muir)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Οι περισσότεροι 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GIST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(60%)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απαντούν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στον </a:t>
            </a:r>
            <a:r>
              <a:rPr lang="el-GR" sz="22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στόμαχο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κύρια </a:t>
            </a:r>
            <a:r>
              <a:rPr lang="el-GR" sz="22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ενεργοποιητική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μετάλλαξη είναι στο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KIT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(υποδοχέας τύπου </a:t>
            </a:r>
            <a:r>
              <a:rPr lang="el-GR" sz="22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τυροσινικής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2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κινάσης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περίπου στο 75% των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GIST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ή  στον  </a:t>
            </a:r>
            <a:r>
              <a:rPr lang="en-US" sz="22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PDGFRa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platelet-derived growth factor alpha)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περίπου στο 10%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οπότε και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imatinib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mesylate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όπως στη χρόνια </a:t>
            </a:r>
            <a:r>
              <a:rPr lang="el-GR" sz="22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μυελογενή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λευχαιμία) χρησιμοποιείται ευρέως (πλην επί πλήρους χειρουργικής ίασης).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l-GR" sz="22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Περίπου το 1/3 των </a:t>
            </a:r>
            <a:r>
              <a:rPr lang="en-US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GIST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εμφανίζει κακοήθη συμπεριφορά.</a:t>
            </a:r>
            <a:endParaRPr sz="20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0B9494-65FB-D5F8-7671-45591FDF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2" y="3552315"/>
            <a:ext cx="4847573" cy="3172787"/>
          </a:xfrm>
          <a:prstGeom prst="rect">
            <a:avLst/>
          </a:prstGeom>
        </p:spPr>
      </p:pic>
      <p:pic>
        <p:nvPicPr>
          <p:cNvPr id="2050" name="Picture 2" descr="C:\Users\User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5712" y="4594591"/>
            <a:ext cx="3733800" cy="1298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4D2940-10F4-AF85-2740-F27DA09E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5300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Παθολογοανατομικό</a:t>
            </a:r>
            <a:r>
              <a:rPr lang="el-GR" dirty="0"/>
              <a:t> σκέλος</a:t>
            </a:r>
          </a:p>
        </p:txBody>
      </p:sp>
      <p:pic>
        <p:nvPicPr>
          <p:cNvPr id="3074" name="Picture 2" descr="C:\Users\User\Desktop\Case523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7333" y="3649588"/>
            <a:ext cx="3989076" cy="2991807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5011387" y="3903260"/>
            <a:ext cx="1638795" cy="105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DOG1:</a:t>
            </a:r>
            <a:r>
              <a:rPr kumimoji="0" lang="el-GR" sz="33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l-GR" sz="33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διαγνωστικός</a:t>
            </a:r>
            <a:r>
              <a:rPr kumimoji="0" lang="el-GR" sz="33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3300" b="0" i="0" u="none" strike="noStrike" kern="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ανοσοδείκτης</a:t>
            </a:r>
            <a:r>
              <a:rPr kumimoji="0" lang="el-GR" sz="33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για τους 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GIST</a:t>
            </a:r>
            <a:endParaRPr kumimoji="0" lang="el-GR" sz="33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C:\Users\User\Desktop\stomachGISTBell16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4015" y="541546"/>
            <a:ext cx="4027147" cy="302036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 rot="10800000" flipV="1">
            <a:off x="0" y="622861"/>
            <a:ext cx="494049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Η εικόνα της χρώσης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A-H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δείχνει κύτταρα με στρογγυλούς πυρήνες, άφθονο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ηωσινόφιλο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κυτταρόπλασμα, δυσδιάκριτα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πυρήνια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και ελάχιστο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πλειομορφισμό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αντιπροσωπευτικά ενός </a:t>
            </a:r>
            <a:r>
              <a:rPr lang="el-G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επιθηλιόμορφου</a:t>
            </a:r>
            <a:r>
              <a:rPr lang="el-GR" dirty="0">
                <a:latin typeface="Calibri" pitchFamily="34" charset="0"/>
                <a:cs typeface="Calibri" pitchFamily="34" charset="0"/>
              </a:rPr>
              <a:t> GIST. Αυτός ο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υποτύπος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παρατηρείται συνήθως σε ασθενείς 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GIST με ανεπάρκεια της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σουκινικής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αφυδρογονάσης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SDH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οι οποίες οφείλονται συχνότερα σε μεταλλάξεις στην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υπομονάδα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SDHA. Πιο πρόσφατα, υπήρξαν αναφορές που υποδηλώνουν ότι οι ασθενείς με μεταλλάξεις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νευροϊνωμάτωσης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1 (NF1) έχουν προδιάθεση για ανάπτυξη GIST. Οι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GIST με ανεπάρκεια SDH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μπορεί να κάνουν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μετάσταση σε λεμφαδένες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κάτι που σχεδόν ποτέ δεν συμβαίνει σε GIST που προκύπτουν μέσω άλλων μοριακών οδών. Παρά τη συμπεριφορά τους αυτή, έχουν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σχετικά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καλή έως μέτρια πρόγνωση. Οι GIST με έλλειψη SDH εμφανίζονται σχεδόν πάντα στο στομάχι, όχι στο κόλον. Είναι θετικοί για το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KIT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και το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DOG1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με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ανοσοϊστοχημεία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διευκολύνοντας έτσι τη διάγνωσή τους ως GIST. Οι εν λόγω ασθενείς έχουν συχνά παρατεταμένη κλινική πορεία με μεταστάσεις σε λεμφαδένες και απομακρυσμένα όργανα.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Γενικά, οι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κύριοι προγνωστικοί παράγοντες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που σχετίζονται με τους GIST είναι 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μιτωτική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δραστηριότητα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το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μέγεθος του όγκου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και 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θέση του όγκου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επαρκής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έκταση της χειρουργικής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εκτομής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και 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παρουσία μετάλλαξης KIT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επηρεάζουν επίσης την πρόγνωση. Τα ευρήματα στους GIST που υποδηλώνουν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πιο ευνοϊκή πρόγνωση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περιλαμβάνουν: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εντόπιση στον στόμαχο, μέγεθος όγκου ≤ 2 cm, &lt; 5 μιτώσεις ανά 50 Ο.Π.Ι.Μ., R0 (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εκτομή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με αρνητικά όρια) και παρουσία μετάλλαξης KIT.</a:t>
            </a:r>
          </a:p>
        </p:txBody>
      </p:sp>
    </p:spTree>
    <p:extLst>
      <p:ext uri="{BB962C8B-B14F-4D97-AF65-F5344CB8AC3E}">
        <p14:creationId xmlns:p14="http://schemas.microsoft.com/office/powerpoint/2010/main" xmlns="" val="1793401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600" dirty="0"/>
              <a:t>5o Περιστατικό</a:t>
            </a:r>
            <a:endParaRPr sz="3600" dirty="0"/>
          </a:p>
        </p:txBody>
      </p:sp>
      <p:sp>
        <p:nvSpPr>
          <p:cNvPr id="294" name="Google Shape;294;p8"/>
          <p:cNvSpPr txBox="1"/>
          <p:nvPr/>
        </p:nvSpPr>
        <p:spPr>
          <a:xfrm>
            <a:off x="181644" y="419100"/>
            <a:ext cx="8962355" cy="389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 err="1">
                <a:latin typeface="Calibri" pitchFamily="34" charset="0"/>
                <a:cs typeface="Calibri" pitchFamily="34" charset="0"/>
              </a:rPr>
              <a:t>Κοπέλλα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16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ετών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, 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προσέρχεται λόγω </a:t>
            </a:r>
            <a:r>
              <a:rPr lang="el-GR" sz="1900" dirty="0" err="1">
                <a:latin typeface="Calibri" pitchFamily="34" charset="0"/>
                <a:cs typeface="Calibri" pitchFamily="34" charset="0"/>
              </a:rPr>
              <a:t>επιγαστρικού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άλγους και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δυσφαγίας 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(αίσθημα ότι η τροφή «κολλάει» στον οισοφάγο), καθώς και </a:t>
            </a:r>
            <a:r>
              <a:rPr lang="el-GR" sz="1900" dirty="0" err="1">
                <a:latin typeface="Calibri" pitchFamily="34" charset="0"/>
                <a:cs typeface="Calibri" pitchFamily="34" charset="0"/>
              </a:rPr>
              <a:t>οδυνοφαγία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(άλγος κατά την κατάποση) από μηνός. Από το ατομικό αναμνηστικό, πάσχει από βρογχικό άσθμα, για το οποίο κάνει κατάχρηση της φαρμακευτικής της αγωγής με </a:t>
            </a:r>
            <a:r>
              <a:rPr lang="el-GR" sz="1900" dirty="0" err="1">
                <a:latin typeface="Calibri" pitchFamily="34" charset="0"/>
                <a:cs typeface="Calibri" pitchFamily="34" charset="0"/>
              </a:rPr>
              <a:t>σαλμετερόλη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/</a:t>
            </a:r>
            <a:r>
              <a:rPr lang="el-GR" sz="1900" dirty="0" err="1">
                <a:latin typeface="Calibri" pitchFamily="34" charset="0"/>
                <a:cs typeface="Calibri" pitchFamily="34" charset="0"/>
              </a:rPr>
              <a:t>βουδεσονίδη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19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Απύρετη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. Χ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ωρίς ευρήματα από καρδιά και πνεύμονες.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Λευκό επίχρισμα σε επισκόπηση φάρυγγα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en-US" sz="19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το οποίο μετά από τοπική αφαίρεση με </a:t>
            </a:r>
            <a:r>
              <a:rPr lang="el-GR" sz="1900" dirty="0" err="1">
                <a:latin typeface="Calibri" pitchFamily="34" charset="0"/>
                <a:cs typeface="Calibri" pitchFamily="34" charset="0"/>
              </a:rPr>
              <a:t>γλωσσοπίεστρο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 αφήνει έναν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ερυθρό βλεννογόνο</a:t>
            </a:r>
            <a:r>
              <a:rPr lang="el-GR" sz="1900" dirty="0">
                <a:latin typeface="Calibri" pitchFamily="34" charset="0"/>
                <a:cs typeface="Calibri" pitchFamily="34" charset="0"/>
              </a:rPr>
              <a:t>. </a:t>
            </a:r>
            <a:endParaRPr lang="el-GR"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Εργαστηριακός έλεγχος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</a:t>
            </a:r>
            <a:endParaRPr sz="19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dirty="0">
                <a:latin typeface="Calibri" pitchFamily="34" charset="0"/>
                <a:cs typeface="Calibri" pitchFamily="34" charset="0"/>
              </a:rPr>
              <a:t>Ήπια αύξηση της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CRP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A14531-8B28-3919-DCCA-ECA8F419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45" y="3111444"/>
            <a:ext cx="3102398" cy="36142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/>
          <p:nvPr/>
        </p:nvSpPr>
        <p:spPr>
          <a:xfrm>
            <a:off x="0" y="6193970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Φυσιολογικό                                              Ασθενούς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4" y="0"/>
            <a:ext cx="9144000" cy="576943"/>
          </a:xfrm>
        </p:spPr>
        <p:txBody>
          <a:bodyPr>
            <a:noAutofit/>
          </a:bodyPr>
          <a:lstStyle/>
          <a:p>
            <a:r>
              <a:rPr lang="el-GR" sz="3200" dirty="0"/>
              <a:t>Ενδοσκόπηση μέσου και άπω οισοφάγου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201320-FC3B-352A-DD82-AD1753DEA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43735" y="1118505"/>
            <a:ext cx="5225143" cy="4490358"/>
          </a:xfrm>
          <a:prstGeom prst="rect">
            <a:avLst/>
          </a:prstGeom>
        </p:spPr>
      </p:pic>
      <p:pic>
        <p:nvPicPr>
          <p:cNvPr id="26625" name="Picture 1" descr="C:\Users\User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508796" y="1392827"/>
            <a:ext cx="5193907" cy="3872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4D662-B28A-09FD-F847-4D226D39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325821"/>
          </a:xfrm>
        </p:spPr>
        <p:txBody>
          <a:bodyPr>
            <a:noAutofit/>
          </a:bodyPr>
          <a:lstStyle/>
          <a:p>
            <a:r>
              <a:rPr lang="en-US" sz="2400" dirty="0"/>
              <a:t>M</a:t>
            </a:r>
            <a:r>
              <a:rPr lang="el-GR" sz="2400" dirty="0" err="1"/>
              <a:t>ετά</a:t>
            </a:r>
            <a:r>
              <a:rPr lang="el-GR" sz="2400" dirty="0"/>
              <a:t> την ιστολογική απάντηση της βιοψίας χορηγείται </a:t>
            </a:r>
            <a:r>
              <a:rPr lang="el-GR" sz="2400" dirty="0" err="1"/>
              <a:t>φλουκοναζόλη</a:t>
            </a:r>
            <a:r>
              <a:rPr lang="el-GR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79B7E-80F5-12CA-BA27-116D188E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76" y="6568966"/>
            <a:ext cx="8523890" cy="289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FA130F-A616-A65D-4D59-350056C42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14" y="3582150"/>
            <a:ext cx="3937651" cy="2955285"/>
          </a:xfrm>
          <a:prstGeom prst="rect">
            <a:avLst/>
          </a:prstGeom>
        </p:spPr>
      </p:pic>
      <p:pic>
        <p:nvPicPr>
          <p:cNvPr id="1026" name="Picture 2" descr="C:\Users\User\Desktop\esophaguscandidaesophagitisMicroBychkov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207" y="378372"/>
            <a:ext cx="4214648" cy="2946961"/>
          </a:xfrm>
          <a:prstGeom prst="rect">
            <a:avLst/>
          </a:prstGeom>
          <a:noFill/>
        </p:spPr>
      </p:pic>
      <p:pic>
        <p:nvPicPr>
          <p:cNvPr id="1027" name="Picture 3" descr="C:\Users\User\Desktop\esophaguscandidaesophagitisMicroBychkov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7627" y="397996"/>
            <a:ext cx="4191899" cy="2933784"/>
          </a:xfrm>
          <a:prstGeom prst="rect">
            <a:avLst/>
          </a:prstGeom>
          <a:noFill/>
        </p:spPr>
      </p:pic>
      <p:sp>
        <p:nvSpPr>
          <p:cNvPr id="7" name="2 - Θέση κειμένου"/>
          <p:cNvSpPr>
            <a:spLocks noGrp="1"/>
          </p:cNvSpPr>
          <p:nvPr>
            <p:ph type="body" idx="1"/>
          </p:nvPr>
        </p:nvSpPr>
        <p:spPr>
          <a:xfrm>
            <a:off x="4687615" y="294290"/>
            <a:ext cx="4204138" cy="64113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050" b="1" spc="600" dirty="0"/>
              <a:t>A</a:t>
            </a:r>
            <a:r>
              <a:rPr lang="el-GR" sz="1050" b="1" spc="600" dirty="0" err="1"/>
              <a:t>ργυρούχος</a:t>
            </a:r>
            <a:r>
              <a:rPr lang="el-GR" sz="1050" b="1" spc="600" dirty="0"/>
              <a:t>  </a:t>
            </a:r>
            <a:r>
              <a:rPr lang="el-GR" sz="1050" b="1" dirty="0"/>
              <a:t>χρώση </a:t>
            </a:r>
            <a:r>
              <a:rPr lang="en-US" sz="1050" b="1" dirty="0" err="1"/>
              <a:t>Groccot</a:t>
            </a:r>
            <a:r>
              <a:rPr lang="el-GR" sz="1050" b="1" dirty="0"/>
              <a:t> – </a:t>
            </a:r>
            <a:r>
              <a:rPr lang="en-US" sz="1050" b="1" dirty="0" err="1"/>
              <a:t>Gomori</a:t>
            </a:r>
            <a:r>
              <a:rPr lang="en-US" sz="1050" b="1" dirty="0"/>
              <a:t>  </a:t>
            </a:r>
            <a:r>
              <a:rPr lang="el-GR" sz="1050" b="1" dirty="0" err="1"/>
              <a:t>μεθεναμίνης</a:t>
            </a:r>
            <a:endParaRPr lang="el-GR" sz="1050" b="1" dirty="0"/>
          </a:p>
        </p:txBody>
      </p:sp>
      <p:pic>
        <p:nvPicPr>
          <p:cNvPr id="1028" name="Picture 4" descr="C:\Users\User\Desktop\00146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9145" y="3409249"/>
            <a:ext cx="4225159" cy="3192447"/>
          </a:xfrm>
          <a:prstGeom prst="rect">
            <a:avLst/>
          </a:prstGeom>
          <a:noFill/>
        </p:spPr>
      </p:pic>
      <p:sp>
        <p:nvSpPr>
          <p:cNvPr id="9" name="2 - Θέση κειμένου"/>
          <p:cNvSpPr txBox="1">
            <a:spLocks/>
          </p:cNvSpPr>
          <p:nvPr/>
        </p:nvSpPr>
        <p:spPr>
          <a:xfrm>
            <a:off x="8292661" y="3563007"/>
            <a:ext cx="1103587" cy="126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tabLst/>
              <a:defRPr/>
            </a:pPr>
            <a:r>
              <a:rPr lang="en-US" sz="1600" b="1" spc="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</a:t>
            </a:r>
            <a:endParaRPr kumimoji="0" lang="el-GR" sz="1600" b="1" i="0" u="none" strike="noStrike" kern="0" cap="none" spc="300" normalizeH="0" baseline="0" noProof="0" dirty="0">
              <a:ln>
                <a:noFill/>
              </a:ln>
              <a:solidFill>
                <a:schemeClr val="dk1"/>
              </a:solidFill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92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FC205-C30B-BD70-4C87-2CD5D2CF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0015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l-GR" dirty="0" err="1"/>
              <a:t>νδοσκόπηση</a:t>
            </a:r>
            <a:r>
              <a:rPr lang="el-GR" dirty="0"/>
              <a:t> στο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εγγύς</a:t>
            </a:r>
            <a:r>
              <a:rPr lang="el-GR" dirty="0"/>
              <a:t> κόλον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DA3611-5864-4D92-0E08-D12E8525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6" y="6305796"/>
            <a:ext cx="9005259" cy="552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0BB107-645A-1F46-8BDB-104EF1F0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7408" y="1895318"/>
            <a:ext cx="4120738" cy="370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D020C7-24E8-61DA-CA88-2319DA52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110" y="1162718"/>
            <a:ext cx="4990158" cy="50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388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της ασθενούς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και ποιες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καταστάσεις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προδιαθέτουν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 σε αυτήν 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177800"/>
            <a:ext cx="8229600" cy="91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dirty="0"/>
              <a:t>Απάντηση</a:t>
            </a:r>
            <a:endParaRPr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562429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l-GR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000" b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οισοφαγική </a:t>
            </a:r>
            <a:r>
              <a:rPr lang="el-GR" sz="2000" b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καντιντίαση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σελ. 882-3, 398 συγγράμματος </a:t>
            </a:r>
            <a:r>
              <a:rPr lang="en-US" sz="200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Muir)</a:t>
            </a: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algn="ctr">
              <a:buSzPts val="2400"/>
            </a:pP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Παρότι η κατάχρηση εισπνεόμενων κορτικοειδών </a:t>
            </a:r>
          </a:p>
          <a:p>
            <a:pPr algn="ctr">
              <a:buSzPts val="2400"/>
            </a:pP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(ή η μη πλύση της στοματικής κοιλότητας μετά τη χρήση τους) </a:t>
            </a:r>
          </a:p>
          <a:p>
            <a:pPr algn="ctr">
              <a:buSzPts val="2400"/>
            </a:pP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προκαλεί συνηθέστερα 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στοματική</a:t>
            </a: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καντιντίαση</a:t>
            </a: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algn="ctr">
              <a:buSzPts val="2400"/>
            </a:pPr>
            <a:r>
              <a:rPr lang="el-GR" sz="2000" b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 σπάνιες περιπτώσεις, έχει παρατηρηθεί και οισοφαγική. </a:t>
            </a:r>
            <a:endParaRPr sz="2000" b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C8C14C-920A-653A-38ED-784D4CC2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69" y="2325609"/>
            <a:ext cx="4251198" cy="4265934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4466897" y="2522483"/>
            <a:ext cx="4677103" cy="385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Σχετίζεται με τη χρήση αντιβιοτικών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σε μη 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ανοσοκατεσταλμένους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 με θεραπεία με 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αντιόξινα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με καρκίνωμα,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με 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κορτικοστεροειδή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με σακχαρώδη διαβήτη,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με διαταραχές κινητικότητας οισοφάγου, με προηγηθέν γαστρικό χειρουργείο,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με τον HIV,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με ρευματικές 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παθήσεις∙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l-GR" sz="2000" dirty="0">
                <a:latin typeface="Calibri" pitchFamily="34" charset="0"/>
                <a:cs typeface="Calibri" pitchFamily="34" charset="0"/>
              </a:rPr>
              <a:t>επίσης σε ηλικιωμένους και εξασθενημένους ασθενείς.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9BB10-50D4-3A9D-3B7F-27E6FEDE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46841"/>
          </a:xfrm>
        </p:spPr>
        <p:txBody>
          <a:bodyPr>
            <a:noAutofit/>
          </a:bodyPr>
          <a:lstStyle/>
          <a:p>
            <a:r>
              <a:rPr lang="el-GR" sz="2000" dirty="0" err="1"/>
              <a:t>Παθολογοανατομική</a:t>
            </a:r>
            <a:r>
              <a:rPr lang="el-GR" sz="2000" dirty="0"/>
              <a:t> θεώρηση </a:t>
            </a:r>
            <a:r>
              <a:rPr lang="el-GR" sz="2000" dirty="0" err="1"/>
              <a:t>καντιντιασικής</a:t>
            </a:r>
            <a:r>
              <a:rPr lang="el-GR" sz="2000" dirty="0"/>
              <a:t> οισοφαγίτιδας</a:t>
            </a:r>
          </a:p>
        </p:txBody>
      </p:sp>
      <p:pic>
        <p:nvPicPr>
          <p:cNvPr id="2050" name="Picture 2" descr="C:\Users\User\Desktop\0051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696" y="3994047"/>
            <a:ext cx="3710152" cy="2692432"/>
          </a:xfrm>
          <a:prstGeom prst="rect">
            <a:avLst/>
          </a:prstGeom>
          <a:noFill/>
        </p:spPr>
      </p:pic>
      <p:pic>
        <p:nvPicPr>
          <p:cNvPr id="2051" name="Picture 3" descr="C:\Users\User\Desktop\0014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091" y="421131"/>
            <a:ext cx="2450606" cy="3440061"/>
          </a:xfrm>
          <a:prstGeom prst="rect">
            <a:avLst/>
          </a:prstGeom>
          <a:noFill/>
        </p:spPr>
      </p:pic>
      <p:pic>
        <p:nvPicPr>
          <p:cNvPr id="2052" name="Picture 4" descr="C:\Users\User\Desktop\0014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3021" y="351523"/>
            <a:ext cx="4285593" cy="3220572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3920358" y="3594539"/>
            <a:ext cx="52236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πιο κοινή αιτία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λοιμώδους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οισοφαγίτιδας.</a:t>
            </a: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Ενδοσκόπηση: γκριζωπή λευκή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ψευδομεμβράνη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ή πλάκα στον μέσο έως άπω οισοφάγο. Ο βλεννογόνος είναι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ερυθηματώδης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οιδηματώδης,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ελκωτικός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ή εύθρυπτος (οισοφάγος σαν "τυρί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cottage</a:t>
            </a:r>
            <a:r>
              <a:rPr lang="el-GR" dirty="0">
                <a:latin typeface="Calibri" pitchFamily="34" charset="0"/>
                <a:cs typeface="Calibri" pitchFamily="34" charset="0"/>
              </a:rPr>
              <a:t>").</a:t>
            </a: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μυκητιασική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ιστική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εισβολή 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αποτελεί προϋπόθεση για τη διάγνωση, καθώς η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Candida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ανήκει στη φυσιολογική χλωρίδα του γαστρεντερικού σωλήνα.</a:t>
            </a:r>
          </a:p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Μικροσκοπικά, πυκνά μπερδεμένες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ψευδοϋφές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και εκκολαπτόμενα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σπόρια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στην εναπομείνασα εκφυλισμένη ακανθώδη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βλεννογονική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επένδυση,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ινωδοπυώδες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εξίδρωμα ή νεκρωτική σκόνη.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Υποκείμενη </a:t>
            </a:r>
            <a:r>
              <a:rPr lang="el-GR" b="1" u="sng" dirty="0">
                <a:latin typeface="Calibri" pitchFamily="34" charset="0"/>
                <a:cs typeface="Calibri" pitchFamily="34" charset="0"/>
              </a:rPr>
              <a:t>ενεργή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οισοφαγίτιδα.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Οι ασθενείς με HIV μπορεί να παρουσιάσουν εισβολή των μυκήτων στον μυϊκό χιτώνα του τοιχώματος του οισοφάγου ή και στα πέραν αυτού, μαλακά μόρια,  εάν δεν αντιμετωπιστεί η  μυκητίαση.</a:t>
            </a:r>
          </a:p>
        </p:txBody>
      </p:sp>
    </p:spTree>
    <p:extLst>
      <p:ext uri="{BB962C8B-B14F-4D97-AF65-F5344CB8AC3E}">
        <p14:creationId xmlns:p14="http://schemas.microsoft.com/office/powerpoint/2010/main" xmlns="" val="28850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0AEE4-7E3D-D442-BFF9-D38286D4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96" y="0"/>
            <a:ext cx="7677807" cy="481263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Βιοψία από την ανευρεθείσα αλλοίωση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4F2D9D-3CF8-D7B3-B4ED-20E6C0659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2052"/>
            <a:ext cx="9144001" cy="534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0EC41F-D9C9-DED8-DB34-087F995B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39" y="3882840"/>
            <a:ext cx="3407428" cy="2672493"/>
          </a:xfrm>
          <a:prstGeom prst="rect">
            <a:avLst/>
          </a:prstGeom>
        </p:spPr>
      </p:pic>
      <p:pic>
        <p:nvPicPr>
          <p:cNvPr id="64514" name="Picture 2" descr="C:\Users\User\Desktop\colontumorsessileserratedmicro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1022" y="587720"/>
            <a:ext cx="4232032" cy="2997690"/>
          </a:xfrm>
          <a:prstGeom prst="rect">
            <a:avLst/>
          </a:prstGeom>
          <a:noFill/>
        </p:spPr>
      </p:pic>
      <p:pic>
        <p:nvPicPr>
          <p:cNvPr id="64515" name="Picture 3" descr="C:\Users\User\Desktop\colontumorsessileserratedmicro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5008" y="3729789"/>
            <a:ext cx="3542815" cy="2777889"/>
          </a:xfrm>
          <a:prstGeom prst="rect">
            <a:avLst/>
          </a:prstGeom>
          <a:noFill/>
        </p:spPr>
      </p:pic>
      <p:pic>
        <p:nvPicPr>
          <p:cNvPr id="64516" name="Picture 4" descr="C:\Users\User\Desktop\colontumorsessileserratedmicro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821" y="577515"/>
            <a:ext cx="4044845" cy="3022838"/>
          </a:xfrm>
          <a:prstGeom prst="rect">
            <a:avLst/>
          </a:prstGeom>
          <a:noFill/>
        </p:spPr>
      </p:pic>
      <p:sp>
        <p:nvSpPr>
          <p:cNvPr id="9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5011" y="649705"/>
            <a:ext cx="4112377" cy="15251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Περιοχική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ϊστοχημική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απώλεια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MLH1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7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0" y="1340768"/>
            <a:ext cx="9144000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της ασθενούς;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087111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9366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3420094" y="-190005"/>
            <a:ext cx="5723906" cy="75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2800" dirty="0"/>
              <a:t>Απάντηση – κλινική θεώρηση</a:t>
            </a:r>
            <a:endParaRPr sz="28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3200400" y="332509"/>
            <a:ext cx="5913499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ασθενής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εμφάνισε στο ανιόν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b="1" spc="3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άμισχη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</a:t>
            </a:r>
            <a:r>
              <a:rPr lang="el-GR" sz="2000" b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οδοντωτή</a:t>
            </a:r>
            <a:r>
              <a:rPr lang="el-GR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αλλοίωση,</a:t>
            </a:r>
            <a:endParaRPr lang="el-GR" sz="2000" b="1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ctr">
              <a:buSzPts val="2400"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εδώ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με   (κυτταρολογική) </a:t>
            </a:r>
            <a:r>
              <a:rPr lang="el-GR" sz="2000" b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δυσπλασία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</a:p>
          <a:p>
            <a:pPr lvl="0" algn="ctr">
              <a:buSzPts val="2400"/>
              <a:defRPr/>
            </a:pP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σελ. 4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35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συγγράμματος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Muir)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l-GR" sz="2000" dirty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αλλοίωση η οποία  </a:t>
            </a:r>
            <a:r>
              <a:rPr lang="el-GR" sz="2000" i="1" spc="6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διαφέρει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τους 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συμβατικούς</a:t>
            </a:r>
            <a:r>
              <a:rPr lang="el-GR" sz="20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εξ ορισμού </a:t>
            </a:r>
            <a:r>
              <a:rPr lang="el-GR" sz="2000" i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δυσπλαστικούς</a:t>
            </a:r>
            <a:r>
              <a:rPr lang="el-GR" sz="20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2000" i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λαχνωτούς</a:t>
            </a:r>
            <a:r>
              <a:rPr lang="el-GR" sz="20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και σωληνώδεις </a:t>
            </a:r>
            <a:r>
              <a:rPr lang="el-GR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αδενωματώδεις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πολύποδες/αδενώματα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οποία όμως μπορεί να οδηγήσει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αδενοκαρκίνωμα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παχέος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εντέρου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μικροδορυφορική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αστάθεια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σελ. 443 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Muir)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Συνήθως το εν λόγω αδένωμα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δεν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δίνει συμπτώματα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ανευρίσκεται σε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τυχαίο έλεγχο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n-US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29367-F497-2331-71F4-7F6D0C58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06" y="142663"/>
            <a:ext cx="3104079" cy="6572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A09FFC-E5EE-680D-4D6B-870A1A6C0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107" y="4614885"/>
            <a:ext cx="4804219" cy="20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453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5928-257A-9605-2786-CB454C86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51261"/>
          </a:xfrm>
        </p:spPr>
        <p:txBody>
          <a:bodyPr>
            <a:noAutofit/>
          </a:bodyPr>
          <a:lstStyle/>
          <a:p>
            <a:r>
              <a:rPr lang="el-GR" sz="2800" dirty="0" err="1"/>
              <a:t>Παθολογοανατομικό</a:t>
            </a:r>
            <a:r>
              <a:rPr lang="el-GR" sz="2800" dirty="0"/>
              <a:t> σκέλος</a:t>
            </a:r>
          </a:p>
        </p:txBody>
      </p:sp>
      <p:pic>
        <p:nvPicPr>
          <p:cNvPr id="65538" name="Picture 2" descr="C:\Users\User\Desktop\colontumorsessileserrated_hartley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497619" y="1135031"/>
            <a:ext cx="6168294" cy="4838256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4999512" y="356260"/>
            <a:ext cx="41444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Η 5η έκδοση του Π.Ο.Υ., αναφορικά με τους όγκους του πεπτικού συστήματος, περιλαμβάνει στην κατηγορία των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οδοντωτών αλλοιώσεων και πολυπόδων του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παχέος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εντέρου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τις κάτωθι παθολογικές οντότητες: </a:t>
            </a:r>
          </a:p>
          <a:p>
            <a:pPr marL="342900" indent="-342900" algn="just">
              <a:buAutoNum type="arabicPeriod"/>
            </a:pP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Υπερπλαστικός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πολύποδας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>
                <a:latin typeface="Calibri" pitchFamily="34" charset="0"/>
                <a:cs typeface="Calibri" pitchFamily="34" charset="0"/>
              </a:rPr>
              <a:t>HP) 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b="1" dirty="0">
                <a:latin typeface="Calibri" pitchFamily="34" charset="0"/>
                <a:cs typeface="Calibri" pitchFamily="34" charset="0"/>
              </a:rPr>
              <a:t>Άμισχη/επίπεδη οδοντωτή αλλοίωση (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sessile serrated lesion – SSL) </a:t>
            </a:r>
            <a:r>
              <a:rPr lang="el-GR" b="1" i="1" dirty="0">
                <a:latin typeface="Calibri" pitchFamily="34" charset="0"/>
                <a:cs typeface="Calibri" pitchFamily="34" charset="0"/>
              </a:rPr>
              <a:t>και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άμισχη/επίπεδη οδοντωτή αλλοίωση με δυσπλασία (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sessile serrated lesion with dysplasia – SSLD) </a:t>
            </a:r>
            <a:endParaRPr lang="el-GR" b="1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Συμβατικό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οδοντωτό αδένωμα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>
                <a:latin typeface="Calibri" pitchFamily="34" charset="0"/>
                <a:cs typeface="Calibri" pitchFamily="34" charset="0"/>
              </a:rPr>
              <a:t>TSA) 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AutoNum type="arabicPeriod"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Οδοντωτό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αδένωμα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μη ταξινομούμενο.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5047013" y="2968831"/>
            <a:ext cx="40969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spc="300" dirty="0">
                <a:latin typeface="Calibri" pitchFamily="34" charset="0"/>
                <a:cs typeface="Calibri" pitchFamily="34" charset="0"/>
              </a:rPr>
              <a:t>Άμισχη (επίπεδη) οδοντωτή αλλοίωση </a:t>
            </a:r>
            <a:r>
              <a:rPr lang="el-GR" b="1" u="sng" spc="300" dirty="0">
                <a:latin typeface="Calibri" pitchFamily="34" charset="0"/>
                <a:cs typeface="Calibri" pitchFamily="34" charset="0"/>
              </a:rPr>
              <a:t>με δυσπλασία</a:t>
            </a:r>
            <a:endParaRPr lang="el-GR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dirty="0">
                <a:latin typeface="Calibri" pitchFamily="34" charset="0"/>
                <a:cs typeface="Calibri" pitchFamily="34" charset="0"/>
              </a:rPr>
              <a:t>Μετάλλαξη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BRAF (V600E)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και </a:t>
            </a:r>
          </a:p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φαινότυπος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μεθυλιωτή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νησίδων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CpG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(CIMP)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dirty="0">
                <a:latin typeface="Calibri" pitchFamily="34" charset="0"/>
                <a:cs typeface="Calibri" pitchFamily="34" charset="0"/>
              </a:rPr>
              <a:t>που οδηγεί σε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μικροδορυφορική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αστάθεια,</a:t>
            </a:r>
          </a:p>
          <a:p>
            <a:pPr algn="ctr"/>
            <a:r>
              <a:rPr lang="el-GR" dirty="0">
                <a:latin typeface="Calibri" pitchFamily="34" charset="0"/>
                <a:cs typeface="Calibri" pitchFamily="34" charset="0"/>
              </a:rPr>
              <a:t>κατά κανόνα μέσω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i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επίκτητης</a:t>
            </a:r>
            <a:r>
              <a:rPr lang="el-GR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υπερμεθυλίωσης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του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προαγωγέα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του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MLH1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r>
              <a:rPr lang="el-GR" dirty="0">
                <a:latin typeface="Calibri" pitchFamily="34" charset="0"/>
                <a:cs typeface="Calibri" pitchFamily="34" charset="0"/>
              </a:rPr>
              <a:t>Απουσία  μετάλλαξης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KRAS</a:t>
            </a:r>
            <a:r>
              <a:rPr lang="el-GR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5539" name="Picture 3" descr="C:\Users\User\Desktop\colontumorsessileserratedGonzalezmicro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17"/>
            <a:ext cx="9143999" cy="6159953"/>
          </a:xfrm>
          <a:prstGeom prst="rect">
            <a:avLst/>
          </a:prstGeom>
          <a:noFill/>
        </p:spPr>
      </p:pic>
      <p:sp>
        <p:nvSpPr>
          <p:cNvPr id="7" name="2 - Θέση κειμένου"/>
          <p:cNvSpPr>
            <a:spLocks noGrp="1"/>
          </p:cNvSpPr>
          <p:nvPr>
            <p:ph type="body" idx="1"/>
          </p:nvPr>
        </p:nvSpPr>
        <p:spPr>
          <a:xfrm>
            <a:off x="2755231" y="1191126"/>
            <a:ext cx="10022305" cy="54709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Ενδοβλεννογονικό</a:t>
            </a:r>
            <a:endParaRPr lang="el-G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l-GR" sz="1200" dirty="0"/>
              <a:t>καρκίνωμα σε έδαφος</a:t>
            </a:r>
          </a:p>
          <a:p>
            <a:pPr algn="ctr">
              <a:buNone/>
            </a:pPr>
            <a:r>
              <a:rPr lang="el-GR" sz="1200" dirty="0"/>
              <a:t>άμισχης  οδοντωτής</a:t>
            </a:r>
          </a:p>
          <a:p>
            <a:pPr algn="ctr">
              <a:buNone/>
            </a:pPr>
            <a:r>
              <a:rPr lang="el-GR" sz="1200" dirty="0"/>
              <a:t>αλλοίωσης. </a:t>
            </a:r>
          </a:p>
          <a:p>
            <a:pPr algn="ctr">
              <a:buNone/>
            </a:pPr>
            <a:r>
              <a:rPr lang="el-GR" sz="1200" dirty="0"/>
              <a:t>Έλεγχος  ορίων τοπικής </a:t>
            </a:r>
            <a:r>
              <a:rPr lang="el-GR" sz="1200" dirty="0" err="1"/>
              <a:t>εκτομής</a:t>
            </a:r>
            <a:r>
              <a:rPr lang="el-G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98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573206"/>
            <a:ext cx="8460432" cy="588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Άνδρας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ετών,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προσέρχεται λόγω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διαρροϊκών κενώσεων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κοιλιακού άλγους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πυρετού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από 10ημέρου. Πλέον στις κενώσεις εμφάνισε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πρόσμειξη αίματος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Από το ατομικό αναμνηστικό, εμφανίζει λοίμωξη από τον ιό της ανθρώπινης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ανοσοανεπάρκειας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HIV),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με πλημμελή συμμόρφωση στην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αντιρετροϊκή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αγωγή. </a:t>
            </a: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38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βαθμοί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Κελσίου θερμοκρασία,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αυξημένοι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εντερικοί ήχοι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ευαισθησία αριστερού λαγονίου βόθρου στην ψηλάφηση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χωρίς σημεία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περιτοναϊσμού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 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-38% αιματοκρίτης                                 (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36-45)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00 λευκά αιμοσφαίρια/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κυβ.χιλ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4.000-10.000)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0%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πολυμορφοπύρηνα (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&lt;60%)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-Στα </a:t>
            </a: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en-US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mg/L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n-US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CRP</a:t>
            </a: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&lt;5)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Αρνητική </a:t>
            </a:r>
            <a:r>
              <a:rPr lang="en-US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PCR </a:t>
            </a: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κοπράνων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για συνήθη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βακτήρια, ιούς και παράσιτα του γαστρεντερικού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- Κόπρανα με </a:t>
            </a:r>
            <a:r>
              <a:rPr lang="el-GR" sz="1900" b="1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πυοσφαίρια και ερυθρά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στη γενική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εξέταση κοπράνων. </a:t>
            </a: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Blood and mucus in stools at the admission of the patient | Download  Scientific Diagram">
            <a:extLst>
              <a:ext uri="{FF2B5EF4-FFF2-40B4-BE49-F238E27FC236}">
                <a16:creationId xmlns:a16="http://schemas.microsoft.com/office/drawing/2014/main" xmlns="" id="{1A5787D8-D75B-766F-5022-7CA458F3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7231" y="4818235"/>
            <a:ext cx="3316896" cy="18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FC205-C30B-BD70-4C87-2CD5D2CF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14650"/>
          </a:xfrm>
        </p:spPr>
        <p:txBody>
          <a:bodyPr>
            <a:normAutofit/>
          </a:bodyPr>
          <a:lstStyle/>
          <a:p>
            <a:r>
              <a:rPr lang="el-GR" dirty="0" err="1"/>
              <a:t>Κολονοσκόπηση</a:t>
            </a:r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DA3611-5864-4D92-0E08-D12E8525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56" y="6469038"/>
            <a:ext cx="9005259" cy="388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0BB107-645A-1F46-8BDB-104EF1F06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6735" y="1568633"/>
            <a:ext cx="4673441" cy="4199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0882E0-5A92-7FE8-0A69-4E16E4BF9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42679" y="1791464"/>
            <a:ext cx="5412275" cy="39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60099"/>
      </p:ext>
    </p:extLst>
  </p:cSld>
  <p:clrMapOvr>
    <a:masterClrMapping/>
  </p:clrMapOvr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2012</Words>
  <Application>Microsoft Office PowerPoint</Application>
  <PresentationFormat>Προβολή στην οθόνη (4:3)</PresentationFormat>
  <Paragraphs>200</Paragraphs>
  <Slides>32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32</vt:i4>
      </vt:variant>
    </vt:vector>
  </HeadingPairs>
  <TitlesOfParts>
    <vt:vector size="35" baseType="lpstr">
      <vt:lpstr>2_Θέμα του Office</vt:lpstr>
      <vt:lpstr>Θέμα του Office</vt:lpstr>
      <vt:lpstr>1_Θέμα του Office</vt:lpstr>
      <vt:lpstr>Κλινικο-παθολογοανατομική συζήτηση  επιπρόσθετων περιστατικών νόσων του πεπτικού σωλήνα</vt:lpstr>
      <vt:lpstr> 1ο Περιστατικό</vt:lpstr>
      <vt:lpstr>Eνδοσκόπηση στο εγγύς κόλον</vt:lpstr>
      <vt:lpstr>Βιοψία από την ανευρεθείσα αλλοίωση</vt:lpstr>
      <vt:lpstr>Ερώτηση</vt:lpstr>
      <vt:lpstr>Απάντηση – κλινική θεώρηση</vt:lpstr>
      <vt:lpstr>Παθολογοανατομικό σκέλος</vt:lpstr>
      <vt:lpstr>2ο Περιστατικό</vt:lpstr>
      <vt:lpstr>Κολονοσκόπηση</vt:lpstr>
      <vt:lpstr>Βιοψίες παχέος εντέρου που όταν τις κοιτάμε επίμονα στο μικροσκόπιο, μας κοιτάζουν κι αυτές!</vt:lpstr>
      <vt:lpstr>Ερώτηση</vt:lpstr>
      <vt:lpstr>Απάντηση</vt:lpstr>
      <vt:lpstr>Παθολογοανατομικό σκέλος</vt:lpstr>
      <vt:lpstr>3ο Περιστατικό</vt:lpstr>
      <vt:lpstr>Ενδοσκόπηση ανωτέρου γαστρεντερικού σωλήνα </vt:lpstr>
      <vt:lpstr>Βιοψίες </vt:lpstr>
      <vt:lpstr>Ερώτηση</vt:lpstr>
      <vt:lpstr>Απάντηση</vt:lpstr>
      <vt:lpstr>Παθολογοανατομική θεώρηση 12δακτυλικού έλκους και λεμφώματος MALT στομάχου. </vt:lpstr>
      <vt:lpstr>4ο Περιστατικό</vt:lpstr>
      <vt:lpstr>Επείγουσα γαστροσκόπηση</vt:lpstr>
      <vt:lpstr>Χειρουργική αφαίρεση σε δεύτερο χρόνο, λόγω εντοπισμένης νόσου.</vt:lpstr>
      <vt:lpstr>Μικροσκοπική εξέταση ληφθείσας διαγνωστικής βιοψίας και μετέπειτα εγχειρητικού παρασκευάσματος</vt:lpstr>
      <vt:lpstr>Ερώτηση</vt:lpstr>
      <vt:lpstr>Απάντηση</vt:lpstr>
      <vt:lpstr>Παθολογοανατομικό σκέλος</vt:lpstr>
      <vt:lpstr>5o Περιστατικό</vt:lpstr>
      <vt:lpstr>Ενδοσκόπηση μέσου και άπω οισοφάγου</vt:lpstr>
      <vt:lpstr>Mετά την ιστολογική απάντηση της βιοψίας χορηγείται φλουκοναζόλη.</vt:lpstr>
      <vt:lpstr>Ερώτηση</vt:lpstr>
      <vt:lpstr>Απάντηση</vt:lpstr>
      <vt:lpstr>Παθολογοανατομική θεώρηση καντιντιασικής οισοφαγίτιδας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114</cp:revision>
  <dcterms:created xsi:type="dcterms:W3CDTF">2021-08-02T10:33:48Z</dcterms:created>
  <dcterms:modified xsi:type="dcterms:W3CDTF">2023-11-20T13:53:29Z</dcterms:modified>
</cp:coreProperties>
</file>