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ink/ink1.xml" ContentType="application/inkml+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1"/>
  </p:notesMasterIdLst>
  <p:sldIdLst>
    <p:sldId id="267" r:id="rId3"/>
    <p:sldId id="268" r:id="rId4"/>
    <p:sldId id="269" r:id="rId5"/>
    <p:sldId id="294" r:id="rId6"/>
    <p:sldId id="286" r:id="rId7"/>
    <p:sldId id="287" r:id="rId8"/>
    <p:sldId id="288" r:id="rId9"/>
    <p:sldId id="289" r:id="rId10"/>
    <p:sldId id="326" r:id="rId11"/>
    <p:sldId id="360" r:id="rId12"/>
    <p:sldId id="361" r:id="rId13"/>
    <p:sldId id="362" r:id="rId14"/>
    <p:sldId id="363" r:id="rId15"/>
    <p:sldId id="325" r:id="rId16"/>
    <p:sldId id="327" r:id="rId17"/>
    <p:sldId id="258" r:id="rId18"/>
    <p:sldId id="312" r:id="rId19"/>
    <p:sldId id="328" r:id="rId20"/>
    <p:sldId id="341" r:id="rId21"/>
    <p:sldId id="285" r:id="rId22"/>
    <p:sldId id="259" r:id="rId23"/>
    <p:sldId id="337" r:id="rId24"/>
    <p:sldId id="339" r:id="rId25"/>
    <p:sldId id="340" r:id="rId26"/>
    <p:sldId id="338" r:id="rId27"/>
    <p:sldId id="331" r:id="rId28"/>
    <p:sldId id="295" r:id="rId29"/>
    <p:sldId id="284" r:id="rId30"/>
    <p:sldId id="302" r:id="rId31"/>
    <p:sldId id="329" r:id="rId32"/>
    <p:sldId id="303" r:id="rId33"/>
    <p:sldId id="342" r:id="rId34"/>
    <p:sldId id="343" r:id="rId35"/>
    <p:sldId id="344" r:id="rId36"/>
    <p:sldId id="345" r:id="rId37"/>
    <p:sldId id="346" r:id="rId38"/>
    <p:sldId id="350" r:id="rId39"/>
    <p:sldId id="364" r:id="rId40"/>
    <p:sldId id="365" r:id="rId41"/>
    <p:sldId id="347" r:id="rId42"/>
    <p:sldId id="348" r:id="rId43"/>
    <p:sldId id="369" r:id="rId44"/>
    <p:sldId id="351" r:id="rId45"/>
    <p:sldId id="352" r:id="rId46"/>
    <p:sldId id="353" r:id="rId47"/>
    <p:sldId id="354" r:id="rId48"/>
    <p:sldId id="355" r:id="rId49"/>
    <p:sldId id="356" r:id="rId50"/>
    <p:sldId id="357" r:id="rId51"/>
    <p:sldId id="358" r:id="rId52"/>
    <p:sldId id="359" r:id="rId53"/>
    <p:sldId id="296" r:id="rId54"/>
    <p:sldId id="324" r:id="rId55"/>
    <p:sldId id="304" r:id="rId56"/>
    <p:sldId id="333" r:id="rId57"/>
    <p:sldId id="332" r:id="rId58"/>
    <p:sldId id="305" r:id="rId59"/>
    <p:sldId id="297" r:id="rId60"/>
    <p:sldId id="301" r:id="rId61"/>
    <p:sldId id="334" r:id="rId62"/>
    <p:sldId id="313" r:id="rId63"/>
    <p:sldId id="367" r:id="rId64"/>
    <p:sldId id="368" r:id="rId65"/>
    <p:sldId id="366" r:id="rId66"/>
    <p:sldId id="335" r:id="rId67"/>
    <p:sldId id="311" r:id="rId68"/>
    <p:sldId id="336" r:id="rId69"/>
    <p:sldId id="330" r:id="rId7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966"/>
    <a:srgbClr val="FF9933"/>
    <a:srgbClr val="FF6600"/>
    <a:srgbClr val="FF3300"/>
    <a:srgbClr val="CC00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4058" autoAdjust="0"/>
  </p:normalViewPr>
  <p:slideViewPr>
    <p:cSldViewPr>
      <p:cViewPr>
        <p:scale>
          <a:sx n="50" d="100"/>
          <a:sy n="50" d="100"/>
        </p:scale>
        <p:origin x="-2526" y="-45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50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Γεωργία-Ελένη Θωμοπούλου" userId="f50e4f197289d2d2" providerId="LiveId" clId="{ADCA02D5-7A3B-430D-9FA8-4388A8FC530C}"/>
    <pc:docChg chg="custSel addSld modSld">
      <pc:chgData name="Γεωργία-Ελένη Θωμοπούλου" userId="f50e4f197289d2d2" providerId="LiveId" clId="{ADCA02D5-7A3B-430D-9FA8-4388A8FC530C}" dt="2022-10-18T13:36:37.180" v="566" actId="14100"/>
      <pc:docMkLst>
        <pc:docMk/>
      </pc:docMkLst>
      <pc:sldChg chg="modSp mod">
        <pc:chgData name="Γεωργία-Ελένη Θωμοπούλου" userId="f50e4f197289d2d2" providerId="LiveId" clId="{ADCA02D5-7A3B-430D-9FA8-4388A8FC530C}" dt="2022-10-18T13:36:37.180" v="566" actId="14100"/>
        <pc:sldMkLst>
          <pc:docMk/>
          <pc:sldMk cId="0" sldId="259"/>
        </pc:sldMkLst>
        <pc:spChg chg="mod">
          <ac:chgData name="Γεωργία-Ελένη Θωμοπούλου" userId="f50e4f197289d2d2" providerId="LiveId" clId="{ADCA02D5-7A3B-430D-9FA8-4388A8FC530C}" dt="2022-10-18T13:36:37.180" v="566" actId="14100"/>
          <ac:spMkLst>
            <pc:docMk/>
            <pc:sldMk cId="0" sldId="259"/>
            <ac:spMk id="7" creationId="{F485BDB7-9431-B709-E41B-42821A09D562}"/>
          </ac:spMkLst>
        </pc:spChg>
      </pc:sldChg>
      <pc:sldChg chg="modSp mod">
        <pc:chgData name="Γεωργία-Ελένη Θωμοπούλου" userId="f50e4f197289d2d2" providerId="LiveId" clId="{ADCA02D5-7A3B-430D-9FA8-4388A8FC530C}" dt="2022-10-18T13:07:35.051" v="38" actId="14100"/>
        <pc:sldMkLst>
          <pc:docMk/>
          <pc:sldMk cId="1480146924" sldId="268"/>
        </pc:sldMkLst>
        <pc:spChg chg="mod">
          <ac:chgData name="Γεωργία-Ελένη Θωμοπούλου" userId="f50e4f197289d2d2" providerId="LiveId" clId="{ADCA02D5-7A3B-430D-9FA8-4388A8FC530C}" dt="2022-10-18T13:07:35.051" v="38" actId="14100"/>
          <ac:spMkLst>
            <pc:docMk/>
            <pc:sldMk cId="1480146924" sldId="268"/>
            <ac:spMk id="3" creationId="{4EEC6EC2-E3FB-0E1F-F20B-52EC52FEECF4}"/>
          </ac:spMkLst>
        </pc:spChg>
      </pc:sldChg>
      <pc:sldChg chg="modNotesTx">
        <pc:chgData name="Γεωργία-Ελένη Θωμοπούλου" userId="f50e4f197289d2d2" providerId="LiveId" clId="{ADCA02D5-7A3B-430D-9FA8-4388A8FC530C}" dt="2022-10-18T13:36:00.056" v="564" actId="20577"/>
        <pc:sldMkLst>
          <pc:docMk/>
          <pc:sldMk cId="3094930842" sldId="285"/>
        </pc:sldMkLst>
      </pc:sldChg>
      <pc:sldChg chg="modSp mod">
        <pc:chgData name="Γεωργία-Ελένη Θωμοπούλου" userId="f50e4f197289d2d2" providerId="LiveId" clId="{ADCA02D5-7A3B-430D-9FA8-4388A8FC530C}" dt="2022-10-18T13:09:22.482" v="55" actId="20577"/>
        <pc:sldMkLst>
          <pc:docMk/>
          <pc:sldMk cId="3921969012" sldId="286"/>
        </pc:sldMkLst>
        <pc:spChg chg="mod">
          <ac:chgData name="Γεωργία-Ελένη Θωμοπούλου" userId="f50e4f197289d2d2" providerId="LiveId" clId="{ADCA02D5-7A3B-430D-9FA8-4388A8FC530C}" dt="2022-10-18T13:09:22.482" v="55" actId="20577"/>
          <ac:spMkLst>
            <pc:docMk/>
            <pc:sldMk cId="3921969012" sldId="286"/>
            <ac:spMk id="4" creationId="{EBA6F5A0-72B0-6145-6701-DABEC2152B92}"/>
          </ac:spMkLst>
        </pc:spChg>
      </pc:sldChg>
      <pc:sldChg chg="modSp mod modNotesTx">
        <pc:chgData name="Γεωργία-Ελένη Θωμοπούλου" userId="f50e4f197289d2d2" providerId="LiveId" clId="{ADCA02D5-7A3B-430D-9FA8-4388A8FC530C}" dt="2022-10-18T13:14:02.236" v="191" actId="20577"/>
        <pc:sldMkLst>
          <pc:docMk/>
          <pc:sldMk cId="2037236423" sldId="287"/>
        </pc:sldMkLst>
        <pc:picChg chg="mod">
          <ac:chgData name="Γεωργία-Ελένη Θωμοπούλου" userId="f50e4f197289d2d2" providerId="LiveId" clId="{ADCA02D5-7A3B-430D-9FA8-4388A8FC530C}" dt="2022-10-18T13:10:03.499" v="59" actId="1076"/>
          <ac:picMkLst>
            <pc:docMk/>
            <pc:sldMk cId="2037236423" sldId="287"/>
            <ac:picMk id="3" creationId="{637C9F23-570F-5BC4-87D2-114F16E5DD6C}"/>
          </ac:picMkLst>
        </pc:picChg>
        <pc:picChg chg="mod">
          <ac:chgData name="Γεωργία-Ελένη Θωμοπούλου" userId="f50e4f197289d2d2" providerId="LiveId" clId="{ADCA02D5-7A3B-430D-9FA8-4388A8FC530C}" dt="2022-10-18T13:09:57.078" v="56" actId="1076"/>
          <ac:picMkLst>
            <pc:docMk/>
            <pc:sldMk cId="2037236423" sldId="287"/>
            <ac:picMk id="7" creationId="{E225191A-DF3C-C034-560C-86144267A38F}"/>
          </ac:picMkLst>
        </pc:picChg>
      </pc:sldChg>
      <pc:sldChg chg="modSp mod modNotesTx">
        <pc:chgData name="Γεωργία-Ελένη Θωμοπούλου" userId="f50e4f197289d2d2" providerId="LiveId" clId="{ADCA02D5-7A3B-430D-9FA8-4388A8FC530C}" dt="2022-10-18T13:12:13.125" v="116" actId="20577"/>
        <pc:sldMkLst>
          <pc:docMk/>
          <pc:sldMk cId="2068728101" sldId="288"/>
        </pc:sldMkLst>
        <pc:spChg chg="mod">
          <ac:chgData name="Γεωργία-Ελένη Θωμοπούλου" userId="f50e4f197289d2d2" providerId="LiveId" clId="{ADCA02D5-7A3B-430D-9FA8-4388A8FC530C}" dt="2022-10-18T13:11:00.712" v="83" actId="20577"/>
          <ac:spMkLst>
            <pc:docMk/>
            <pc:sldMk cId="2068728101" sldId="288"/>
            <ac:spMk id="4" creationId="{F0575B59-3AB0-9030-FC46-C120DD314445}"/>
          </ac:spMkLst>
        </pc:spChg>
      </pc:sldChg>
      <pc:sldChg chg="modNotesTx">
        <pc:chgData name="Γεωργία-Ελένη Θωμοπούλου" userId="f50e4f197289d2d2" providerId="LiveId" clId="{ADCA02D5-7A3B-430D-9FA8-4388A8FC530C}" dt="2022-10-18T13:23:44.152" v="394" actId="20577"/>
        <pc:sldMkLst>
          <pc:docMk/>
          <pc:sldMk cId="2042557828" sldId="306"/>
        </pc:sldMkLst>
      </pc:sldChg>
      <pc:sldChg chg="modSp mod">
        <pc:chgData name="Γεωργία-Ελένη Θωμοπούλου" userId="f50e4f197289d2d2" providerId="LiveId" clId="{ADCA02D5-7A3B-430D-9FA8-4388A8FC530C}" dt="2022-10-18T13:35:27.440" v="559" actId="14100"/>
        <pc:sldMkLst>
          <pc:docMk/>
          <pc:sldMk cId="1751275454" sldId="312"/>
        </pc:sldMkLst>
        <pc:spChg chg="mod">
          <ac:chgData name="Γεωργία-Ελένη Θωμοπούλου" userId="f50e4f197289d2d2" providerId="LiveId" clId="{ADCA02D5-7A3B-430D-9FA8-4388A8FC530C}" dt="2022-10-18T13:35:27.440" v="559" actId="14100"/>
          <ac:spMkLst>
            <pc:docMk/>
            <pc:sldMk cId="1751275454" sldId="312"/>
            <ac:spMk id="8" creationId="{E14716AD-1551-DECC-A421-2DE22F18C14A}"/>
          </ac:spMkLst>
        </pc:spChg>
      </pc:sldChg>
      <pc:sldChg chg="addSp modSp new mod modNotesTx">
        <pc:chgData name="Γεωργία-Ελένη Θωμοπούλου" userId="f50e4f197289d2d2" providerId="LiveId" clId="{ADCA02D5-7A3B-430D-9FA8-4388A8FC530C}" dt="2022-10-18T13:32:30.387" v="519" actId="20577"/>
        <pc:sldMkLst>
          <pc:docMk/>
          <pc:sldMk cId="1693594309" sldId="335"/>
        </pc:sldMkLst>
        <pc:spChg chg="mod">
          <ac:chgData name="Γεωργία-Ελένη Θωμοπούλου" userId="f50e4f197289d2d2" providerId="LiveId" clId="{ADCA02D5-7A3B-430D-9FA8-4388A8FC530C}" dt="2022-10-18T13:32:30.387" v="519" actId="20577"/>
          <ac:spMkLst>
            <pc:docMk/>
            <pc:sldMk cId="1693594309" sldId="335"/>
            <ac:spMk id="2" creationId="{397CE288-B4DE-2A3E-40D3-695FDE2BE0C2}"/>
          </ac:spMkLst>
        </pc:spChg>
        <pc:picChg chg="add mod">
          <ac:chgData name="Γεωργία-Ελένη Θωμοπούλου" userId="f50e4f197289d2d2" providerId="LiveId" clId="{ADCA02D5-7A3B-430D-9FA8-4388A8FC530C}" dt="2022-10-18T13:19:46.179" v="211" actId="14100"/>
          <ac:picMkLst>
            <pc:docMk/>
            <pc:sldMk cId="1693594309" sldId="335"/>
            <ac:picMk id="1026" creationId="{D0E7B063-26B0-B006-7EF3-9B47F3D40C11}"/>
          </ac:picMkLst>
        </pc:picChg>
        <pc:picChg chg="add mod">
          <ac:chgData name="Γεωργία-Ελένη Θωμοπούλου" userId="f50e4f197289d2d2" providerId="LiveId" clId="{ADCA02D5-7A3B-430D-9FA8-4388A8FC530C}" dt="2022-10-18T13:19:51.676" v="212" actId="14100"/>
          <ac:picMkLst>
            <pc:docMk/>
            <pc:sldMk cId="1693594309" sldId="335"/>
            <ac:picMk id="1028" creationId="{23DA1CC5-C265-5DD2-535D-B1D79266EF0F}"/>
          </ac:picMkLst>
        </pc:picChg>
      </pc:sldChg>
      <pc:sldChg chg="addSp modSp new mod">
        <pc:chgData name="Γεωργία-Ελένη Θωμοπούλου" userId="f50e4f197289d2d2" providerId="LiveId" clId="{ADCA02D5-7A3B-430D-9FA8-4388A8FC530C}" dt="2022-10-18T13:31:41.892" v="487" actId="1076"/>
        <pc:sldMkLst>
          <pc:docMk/>
          <pc:sldMk cId="829906083" sldId="336"/>
        </pc:sldMkLst>
        <pc:spChg chg="mod">
          <ac:chgData name="Γεωργία-Ελένη Θωμοπούλου" userId="f50e4f197289d2d2" providerId="LiveId" clId="{ADCA02D5-7A3B-430D-9FA8-4388A8FC530C}" dt="2022-10-18T13:31:19.631" v="483" actId="14100"/>
          <ac:spMkLst>
            <pc:docMk/>
            <pc:sldMk cId="829906083" sldId="336"/>
            <ac:spMk id="2" creationId="{FEEF9EF3-08E9-F889-23A9-9CC892AB6ED5}"/>
          </ac:spMkLst>
        </pc:spChg>
        <pc:picChg chg="add mod">
          <ac:chgData name="Γεωργία-Ελένη Θωμοπούλου" userId="f50e4f197289d2d2" providerId="LiveId" clId="{ADCA02D5-7A3B-430D-9FA8-4388A8FC530C}" dt="2022-10-18T13:31:41.892" v="487" actId="1076"/>
          <ac:picMkLst>
            <pc:docMk/>
            <pc:sldMk cId="829906083" sldId="336"/>
            <ac:picMk id="2050" creationId="{432C68B2-B145-B810-F658-4AD1635EBC77}"/>
          </ac:picMkLst>
        </pc:picChg>
      </pc:sldChg>
    </pc:docChg>
  </pc:docChgLst>
  <pc:docChgLst>
    <pc:chgData name="Γεωργία-Ελένη Θωμοπούλου" userId="f50e4f197289d2d2" providerId="LiveId" clId="{FF4F8F71-3CE4-48E4-A576-F58F8A5467A9}"/>
    <pc:docChg chg="modSld">
      <pc:chgData name="Γεωργία-Ελένη Θωμοπούλου" userId="f50e4f197289d2d2" providerId="LiveId" clId="{FF4F8F71-3CE4-48E4-A576-F58F8A5467A9}" dt="2022-10-17T14:12:45.117" v="1" actId="1076"/>
      <pc:docMkLst>
        <pc:docMk/>
      </pc:docMkLst>
      <pc:sldChg chg="modSp mod">
        <pc:chgData name="Γεωργία-Ελένη Θωμοπούλου" userId="f50e4f197289d2d2" providerId="LiveId" clId="{FF4F8F71-3CE4-48E4-A576-F58F8A5467A9}" dt="2022-10-17T14:12:45.117" v="1" actId="1076"/>
        <pc:sldMkLst>
          <pc:docMk/>
          <pc:sldMk cId="800568574" sldId="300"/>
        </pc:sldMkLst>
        <pc:picChg chg="mod">
          <ac:chgData name="Γεωργία-Ελένη Θωμοπούλου" userId="f50e4f197289d2d2" providerId="LiveId" clId="{FF4F8F71-3CE4-48E4-A576-F58F8A5467A9}" dt="2022-10-17T14:12:45.117" v="1" actId="1076"/>
          <ac:picMkLst>
            <pc:docMk/>
            <pc:sldMk cId="800568574" sldId="300"/>
            <ac:picMk id="2" creationId="{1ECF148A-0518-DAF9-5040-4A81B72441C6}"/>
          </ac:picMkLst>
        </pc:picChg>
      </pc:sldChg>
    </pc:docChg>
  </pc:docChgLst>
</pc:chgInfo>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7-03-19T10:25:59.17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3869 104,'-24'24,"-26"-24,-49 0,50 0,0-24,-99 24,-1-24,51-25,23 49,2 0,23 0,26 0,-26 0,25 0,-48 0,23 0,0 0,1 0,0 0,0 0,-26 0,27 0,-2 0,25 0,0 0,1 0,-1 0,0 0,-48 0,23 0,0 0,2 0,-27 24,26-24,24 0,-24 25,25-25,-1 0,0 0,-25 0,25 24,-23-24,-2 24,25-24,1 25,-1-25,0 0,0 24,1-24,-25 50,-1-50,25 0,-24 0,25 0,-1 0,0 0,1 48,-1-48,-25 0,2 0,23 49,0-49,0 0,-24 0,24 0,-24 48,24-48,1 50,-1-26,0-24,0 25,-24 23,-25 2,24-26,1 24,0-23,49 0,-25-1,1 0,-1 1,0 24,0-24,0 23,-23 1,23 0,25-25,-25 1,0-1,1 1,24 0,-25 23,25-24,0 1,-25 0,0-2,25 27,-24-26,24 1,-24 23,-1 1,25 0,0-25,0 26,0-26,-25 24,25 26,0-25,0 49,0-50,0-23,0 0,0 23,0-23,0-1,0 1,0 0,0-2,0 26,0 1,0-2,0 1,0 49,0-49,0 24,0 25,25-74,-25 25,0 0,0-25,0 49,49-23,-49-26,0 1,0 23,49-23,-49-1,0 1,0 0,50 23,-26 26,1-26,25 26,-26-26,25 2,-49-2,0-24,50 50,-1-74,-49 49,49-49,-49 49,50-49,-50 48,49-48,1 0,-25 49,-1-49,25 0,1 0,-25 0,-1 0,25 0,-24 0,0 0,-1 0,26 0,0 0,-2 0,76 0,24 0,-25 0,26-24,-76-1,75 2,-49 23,-49 0,-1 0,0 0,-24 0,25 0,-26 0,25-50,25 50,1 0,23-49,26 25,24-50,0 26,-74 24,49-1,-73 0,-25 25,-1-24,50 0,-49 24,-1-49,26 49,-1-73,-25 73,51-49,-26-1,-24 50,24-48,-24-1,24 0,-24 49,0 0,0-49,-25 25,48-1,-23 0,25 2,-1-2,0-49,1 74,-1-73,1 49,-25-1,-2 1,2 0,0-1,25-24,-26 25,1-25,0 24,24-23,0-26,-49 49,0-48,50 73,-50-49,49 49,-49-48,0 23,49 1,-49-25,0 0,0 0,0 1,0-26,0 25,50 0,-50 0,0-24,0-25,0 49,0 1,0-1,0-24,0 23,-25 1,25 26,-25-27,25 26,0-25,0 25,-25-1,25 0,0 1,-24-24,-25-2,49 26,-50-1,50 1,-49 0,49-1,-49 0,49 1,-50 0,26 0,-1-1,0 0,0 25,-23-73,23 73,0 0,0-49,0 49,1-48,-1 48,0 0,1 0,24-49,-49 49,-1-50,25 2,0 48,-23-49,23 49,0-49,0 49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CA126-7748-4C5B-8ECD-1F8B38113765}" type="datetimeFigureOut">
              <a:rPr lang="el-GR" smtClean="0"/>
              <a:pPr/>
              <a:t>31/10/2023</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DA58D-6B5B-40E7-A049-1E26DC491510}" type="slidenum">
              <a:rPr lang="el-GR" smtClean="0"/>
              <a:pPr/>
              <a:t>‹#›</a:t>
            </a:fld>
            <a:endParaRPr lang="el-GR"/>
          </a:p>
        </p:txBody>
      </p:sp>
    </p:spTree>
    <p:extLst>
      <p:ext uri="{BB962C8B-B14F-4D97-AF65-F5344CB8AC3E}">
        <p14:creationId xmlns:p14="http://schemas.microsoft.com/office/powerpoint/2010/main" xmlns="" val="161583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Αριστερά το φυσιολογικό, δεξιά της ασθενούς</a:t>
            </a:r>
          </a:p>
        </p:txBody>
      </p:sp>
      <p:sp>
        <p:nvSpPr>
          <p:cNvPr id="4" name="Slide Number Placeholder 3"/>
          <p:cNvSpPr>
            <a:spLocks noGrp="1"/>
          </p:cNvSpPr>
          <p:nvPr>
            <p:ph type="sldNum" sz="quarter" idx="5"/>
          </p:nvPr>
        </p:nvSpPr>
        <p:spPr/>
        <p:txBody>
          <a:bodyPr/>
          <a:lstStyle/>
          <a:p>
            <a:fld id="{6D4DA58D-6B5B-40E7-A049-1E26DC491510}" type="slidenum">
              <a:rPr lang="el-GR" smtClean="0"/>
              <a:pPr/>
              <a:t>28</a:t>
            </a:fld>
            <a:endParaRPr lang="el-GR"/>
          </a:p>
        </p:txBody>
      </p:sp>
    </p:spTree>
    <p:extLst>
      <p:ext uri="{BB962C8B-B14F-4D97-AF65-F5344CB8AC3E}">
        <p14:creationId xmlns:p14="http://schemas.microsoft.com/office/powerpoint/2010/main" xmlns="" val="726836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dirty="0" err="1"/>
              <a:t>Αδενοκαρκίνωμα</a:t>
            </a:r>
            <a:r>
              <a:rPr lang="el-GR" dirty="0"/>
              <a:t> </a:t>
            </a:r>
            <a:r>
              <a:rPr lang="el-GR" dirty="0" err="1"/>
              <a:t>παχέος</a:t>
            </a:r>
            <a:r>
              <a:rPr lang="el-GR" dirty="0"/>
              <a:t> </a:t>
            </a:r>
            <a:r>
              <a:rPr lang="el-GR" dirty="0" smtClean="0"/>
              <a:t>εντέρου.</a:t>
            </a:r>
            <a:endParaRPr lang="el-GR" dirty="0"/>
          </a:p>
          <a:p>
            <a:pPr marL="228600" indent="-228600">
              <a:buAutoNum type="arabicPeriod"/>
            </a:pPr>
            <a:endParaRPr lang="el-GR" dirty="0"/>
          </a:p>
          <a:p>
            <a:pPr marL="228600" indent="-228600">
              <a:buAutoNum type="arabicPeriod"/>
            </a:pPr>
            <a:r>
              <a:rPr lang="el-GR" dirty="0"/>
              <a:t>Γιατί είχε </a:t>
            </a:r>
            <a:r>
              <a:rPr lang="el-GR" dirty="0" smtClean="0"/>
              <a:t>χρόνια, </a:t>
            </a:r>
            <a:r>
              <a:rPr lang="el-GR" b="1" dirty="0"/>
              <a:t>μικρο</a:t>
            </a:r>
            <a:r>
              <a:rPr lang="el-GR" dirty="0"/>
              <a:t>σκοπική απώλεια </a:t>
            </a:r>
            <a:r>
              <a:rPr lang="el-GR" dirty="0" smtClean="0"/>
              <a:t>αίματος.</a:t>
            </a:r>
            <a:endParaRPr lang="el-GR" dirty="0"/>
          </a:p>
          <a:p>
            <a:pPr marL="228600" indent="-228600">
              <a:buAutoNum type="arabicPeriod"/>
            </a:pPr>
            <a:endParaRPr lang="el-GR" dirty="0"/>
          </a:p>
          <a:p>
            <a:pPr marL="228600" indent="-228600">
              <a:buAutoNum type="arabicPeriod"/>
            </a:pPr>
            <a:r>
              <a:rPr lang="el-GR" dirty="0"/>
              <a:t>Δεξιό </a:t>
            </a:r>
            <a:r>
              <a:rPr lang="el-GR" dirty="0" smtClean="0"/>
              <a:t>κόλον.</a:t>
            </a:r>
            <a:endParaRPr lang="en-US" dirty="0" smtClean="0"/>
          </a:p>
          <a:p>
            <a:pPr marL="228600" indent="-228600">
              <a:buAutoNum type="arabicPeriod"/>
            </a:pPr>
            <a:endParaRPr lang="en-US" dirty="0" smtClean="0"/>
          </a:p>
          <a:p>
            <a:pPr marL="228600" indent="-228600">
              <a:buAutoNum type="arabicPeriod"/>
            </a:pPr>
            <a:r>
              <a:rPr lang="el-GR" b="1" dirty="0" smtClean="0"/>
              <a:t>Καλοί</a:t>
            </a:r>
            <a:r>
              <a:rPr lang="el-GR" dirty="0" smtClean="0"/>
              <a:t> προγνωστικοί παράγοντες: Αστάθεια </a:t>
            </a:r>
            <a:r>
              <a:rPr lang="el-GR" dirty="0" err="1" smtClean="0"/>
              <a:t>μικροδορυφόρων</a:t>
            </a:r>
            <a:r>
              <a:rPr lang="el-GR" dirty="0" smtClean="0"/>
              <a:t>.  Αυξημένα λεμφοκύτταρα διεισδύοντα</a:t>
            </a:r>
            <a:r>
              <a:rPr lang="el-GR" baseline="0" dirty="0" smtClean="0"/>
              <a:t> εντός του όγκου.</a:t>
            </a:r>
            <a:r>
              <a:rPr lang="el-GR" dirty="0" smtClean="0"/>
              <a:t> </a:t>
            </a:r>
          </a:p>
          <a:p>
            <a:pPr marL="228600" indent="-228600">
              <a:buNone/>
            </a:pPr>
            <a:r>
              <a:rPr lang="el-GR" dirty="0" smtClean="0"/>
              <a:t>     </a:t>
            </a:r>
            <a:r>
              <a:rPr lang="el-GR" b="1" dirty="0" smtClean="0"/>
              <a:t>Κακοί</a:t>
            </a:r>
            <a:r>
              <a:rPr lang="el-GR" dirty="0" smtClean="0"/>
              <a:t> προγνωστικοί παράγοντες: Προχωρημένο στάδιο, υψηλότερος</a:t>
            </a:r>
            <a:r>
              <a:rPr lang="el-GR" baseline="0" dirty="0" smtClean="0"/>
              <a:t> ιστολογικός </a:t>
            </a:r>
            <a:r>
              <a:rPr lang="el-GR" dirty="0" smtClean="0"/>
              <a:t>βαθμός</a:t>
            </a:r>
            <a:r>
              <a:rPr lang="el-GR" baseline="0" dirty="0" smtClean="0"/>
              <a:t> κακοήθειας</a:t>
            </a:r>
            <a:r>
              <a:rPr lang="el-GR" dirty="0" smtClean="0"/>
              <a:t>, </a:t>
            </a:r>
            <a:r>
              <a:rPr lang="el-GR" dirty="0" err="1" smtClean="0"/>
              <a:t>λεμφαγγειακή</a:t>
            </a:r>
            <a:r>
              <a:rPr lang="el-GR" dirty="0" smtClean="0"/>
              <a:t> και </a:t>
            </a:r>
            <a:r>
              <a:rPr lang="el-GR" dirty="0" err="1" smtClean="0"/>
              <a:t>περινευρική</a:t>
            </a:r>
            <a:r>
              <a:rPr lang="el-GR" dirty="0" smtClean="0"/>
              <a:t> καρκινική</a:t>
            </a:r>
            <a:r>
              <a:rPr lang="el-GR" baseline="0" dirty="0" smtClean="0"/>
              <a:t> διήθηση. </a:t>
            </a:r>
            <a:r>
              <a:rPr lang="el-GR" dirty="0" smtClean="0"/>
              <a:t>Θετικά χειρουργικά</a:t>
            </a:r>
            <a:r>
              <a:rPr lang="el-GR" baseline="0" dirty="0" smtClean="0"/>
              <a:t> όρια.  Άφθονες </a:t>
            </a:r>
            <a:r>
              <a:rPr lang="el-GR" dirty="0" smtClean="0"/>
              <a:t> </a:t>
            </a:r>
            <a:r>
              <a:rPr lang="el-GR" dirty="0" err="1" smtClean="0"/>
              <a:t>μικροεκβλαστήσεις</a:t>
            </a:r>
            <a:r>
              <a:rPr lang="el-GR" baseline="0" dirty="0" smtClean="0"/>
              <a:t> του</a:t>
            </a:r>
            <a:r>
              <a:rPr lang="el-GR" dirty="0" smtClean="0"/>
              <a:t> όγκου.</a:t>
            </a:r>
            <a:r>
              <a:rPr lang="el-GR" baseline="0" dirty="0" smtClean="0"/>
              <a:t> </a:t>
            </a:r>
            <a:r>
              <a:rPr lang="el-GR" dirty="0" smtClean="0"/>
              <a:t>Απώλεια </a:t>
            </a:r>
            <a:r>
              <a:rPr lang="el-GR" dirty="0" err="1" smtClean="0"/>
              <a:t>ανοσοέκφρασης</a:t>
            </a:r>
            <a:r>
              <a:rPr lang="el-GR" dirty="0" smtClean="0"/>
              <a:t> του </a:t>
            </a:r>
            <a:r>
              <a:rPr lang="en-US" dirty="0" smtClean="0"/>
              <a:t>CDX2</a:t>
            </a:r>
            <a:r>
              <a:rPr lang="el-GR" dirty="0" smtClean="0"/>
              <a:t>.</a:t>
            </a:r>
            <a:r>
              <a:rPr lang="el-GR" baseline="0" dirty="0" smtClean="0"/>
              <a:t> Άφθονο </a:t>
            </a:r>
            <a:r>
              <a:rPr lang="el-GR" baseline="0" dirty="0" err="1" smtClean="0"/>
              <a:t>στρωματικό</a:t>
            </a:r>
            <a:r>
              <a:rPr lang="el-GR" baseline="0" dirty="0" smtClean="0"/>
              <a:t> συστατικό.</a:t>
            </a: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29</a:t>
            </a:fld>
            <a:endParaRPr lang="el-GR"/>
          </a:p>
        </p:txBody>
      </p:sp>
    </p:spTree>
    <p:extLst>
      <p:ext uri="{BB962C8B-B14F-4D97-AF65-F5344CB8AC3E}">
        <p14:creationId xmlns:p14="http://schemas.microsoft.com/office/powerpoint/2010/main" xmlns="" val="49821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Η σφαιρική </a:t>
            </a:r>
            <a:r>
              <a:rPr lang="el-GR" dirty="0" err="1" smtClean="0"/>
              <a:t>υπερμεθυλίωση</a:t>
            </a:r>
            <a:r>
              <a:rPr lang="el-GR" dirty="0" smtClean="0"/>
              <a:t> του </a:t>
            </a:r>
            <a:r>
              <a:rPr lang="el-GR" dirty="0" err="1" smtClean="0"/>
              <a:t>γονιδιώματος</a:t>
            </a:r>
            <a:r>
              <a:rPr lang="el-GR" dirty="0" smtClean="0"/>
              <a:t>, με αποτέλεσμα την απενεργοποίηση </a:t>
            </a:r>
            <a:r>
              <a:rPr lang="el-GR" dirty="0" err="1" smtClean="0"/>
              <a:t>ογκοκατασταλτικών</a:t>
            </a:r>
            <a:r>
              <a:rPr lang="el-GR" dirty="0" smtClean="0"/>
              <a:t> γονιδίων, υποδεικνύεται ως φαινότυπος </a:t>
            </a:r>
            <a:r>
              <a:rPr lang="el-GR" dirty="0" err="1" smtClean="0"/>
              <a:t>μεθυλιωτή</a:t>
            </a:r>
            <a:r>
              <a:rPr lang="el-GR" dirty="0" smtClean="0"/>
              <a:t> νησίδων </a:t>
            </a:r>
            <a:r>
              <a:rPr lang="el-GR" dirty="0" err="1" smtClean="0"/>
              <a:t>CpG</a:t>
            </a:r>
            <a:r>
              <a:rPr lang="el-GR" dirty="0" smtClean="0"/>
              <a:t> (</a:t>
            </a:r>
            <a:r>
              <a:rPr lang="el-GR" b="1" dirty="0" smtClean="0"/>
              <a:t>CIMP</a:t>
            </a:r>
            <a:r>
              <a:rPr lang="el-GR" dirty="0" smtClean="0"/>
              <a:t>).</a:t>
            </a:r>
            <a:endParaRPr lang="en-US" dirty="0" smtClean="0"/>
          </a:p>
          <a:p>
            <a:endParaRPr lang="en-US" dirty="0" smtClean="0"/>
          </a:p>
          <a:p>
            <a:r>
              <a:rPr lang="el-GR" dirty="0" smtClean="0"/>
              <a:t>Οι </a:t>
            </a:r>
            <a:r>
              <a:rPr lang="el-GR" b="1" dirty="0" smtClean="0"/>
              <a:t>μεταλλάξεις στο </a:t>
            </a:r>
            <a:r>
              <a:rPr lang="el-GR" b="1" dirty="0" err="1" smtClean="0"/>
              <a:t>ογκογονίδιο</a:t>
            </a:r>
            <a:r>
              <a:rPr lang="el-GR" b="1" dirty="0" smtClean="0"/>
              <a:t> KRAS </a:t>
            </a:r>
            <a:r>
              <a:rPr lang="el-GR" dirty="0" smtClean="0"/>
              <a:t>αποδεικνύεται με συνέπεια ότι προβλέπουν τη </a:t>
            </a:r>
            <a:r>
              <a:rPr lang="el-GR" b="1" i="1" dirty="0" smtClean="0"/>
              <a:t>μη</a:t>
            </a:r>
            <a:r>
              <a:rPr lang="el-GR" b="1" dirty="0" smtClean="0"/>
              <a:t> ανταπόκριση </a:t>
            </a:r>
            <a:r>
              <a:rPr lang="el-GR" dirty="0" smtClean="0"/>
              <a:t>στο </a:t>
            </a:r>
            <a:r>
              <a:rPr lang="el-GR" dirty="0" err="1" smtClean="0"/>
              <a:t>cetuximab</a:t>
            </a:r>
            <a:r>
              <a:rPr lang="el-GR" dirty="0" smtClean="0"/>
              <a:t> και το </a:t>
            </a:r>
            <a:r>
              <a:rPr lang="el-GR" dirty="0" err="1" smtClean="0"/>
              <a:t>panitumumab</a:t>
            </a:r>
            <a:r>
              <a:rPr lang="en-US" dirty="0" smtClean="0"/>
              <a:t> [</a:t>
            </a:r>
            <a:r>
              <a:rPr lang="el-GR" dirty="0" err="1" smtClean="0"/>
              <a:t>μονοκλωνικά</a:t>
            </a:r>
            <a:r>
              <a:rPr lang="el-GR" dirty="0" smtClean="0"/>
              <a:t> αντισώματα που στοχεύουν τον υποδοχέα του επιδερμικού αυξητικού παράγοντα (EGFR)</a:t>
            </a:r>
            <a:r>
              <a:rPr lang="en-US" dirty="0" smtClean="0"/>
              <a:t>]</a:t>
            </a:r>
            <a:r>
              <a:rPr lang="el-GR" dirty="0" smtClean="0"/>
              <a:t>.</a:t>
            </a:r>
            <a:endParaRPr lang="en-US" dirty="0" smtClean="0"/>
          </a:p>
          <a:p>
            <a:endParaRPr lang="en-US" dirty="0" smtClean="0"/>
          </a:p>
          <a:p>
            <a:r>
              <a:rPr lang="el-GR" dirty="0" smtClean="0"/>
              <a:t>Ο </a:t>
            </a:r>
            <a:r>
              <a:rPr lang="el-GR" dirty="0" err="1" smtClean="0"/>
              <a:t>υποτύπος</a:t>
            </a:r>
            <a:r>
              <a:rPr lang="el-GR" dirty="0" smtClean="0"/>
              <a:t> </a:t>
            </a:r>
            <a:r>
              <a:rPr lang="el-GR" b="1" dirty="0" smtClean="0"/>
              <a:t>CMS1</a:t>
            </a:r>
            <a:r>
              <a:rPr lang="el-GR" dirty="0" smtClean="0"/>
              <a:t> είναι </a:t>
            </a:r>
            <a:r>
              <a:rPr lang="el-GR" dirty="0" err="1" smtClean="0"/>
              <a:t>ανοσογόνος</a:t>
            </a:r>
            <a:r>
              <a:rPr lang="el-GR" dirty="0" smtClean="0"/>
              <a:t> και </a:t>
            </a:r>
            <a:r>
              <a:rPr lang="el-GR" dirty="0" err="1" smtClean="0"/>
              <a:t>υπερμεταλλαγμένος</a:t>
            </a:r>
            <a:r>
              <a:rPr lang="el-GR" dirty="0" smtClean="0"/>
              <a:t>. Οι όγκοι </a:t>
            </a:r>
            <a:r>
              <a:rPr lang="el-GR" b="1" dirty="0" smtClean="0"/>
              <a:t>CMS2</a:t>
            </a:r>
            <a:r>
              <a:rPr lang="el-GR" dirty="0" smtClean="0"/>
              <a:t> ενεργοποιούνται από την οδό WNT-β-</a:t>
            </a:r>
            <a:r>
              <a:rPr lang="el-GR" dirty="0" err="1" smtClean="0"/>
              <a:t>κατενίνης</a:t>
            </a:r>
            <a:r>
              <a:rPr lang="el-GR" dirty="0" smtClean="0"/>
              <a:t> και έχουν την υψηλότερη συνολική επιβίωση. Το CMS3 διαθέτει φαινότυπο μεταβολικού καρκίνου και οι καρκίνοι CMS4 έχουν τη χειρότερη επιβίωση και έχουν ισχυρή υπογραφή </a:t>
            </a:r>
            <a:r>
              <a:rPr lang="el-GR" dirty="0" err="1" smtClean="0"/>
              <a:t>στρωματικού</a:t>
            </a:r>
            <a:r>
              <a:rPr lang="el-GR" dirty="0" smtClean="0"/>
              <a:t> γονιδίου.</a:t>
            </a:r>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31</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52</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Αριστερά το φυσιολογικό, δεξιά του </a:t>
            </a:r>
            <a:r>
              <a:rPr lang="el-GR" dirty="0" smtClean="0"/>
              <a:t>ασθενούς</a:t>
            </a:r>
            <a:r>
              <a:rPr lang="en-US" dirty="0" smtClean="0"/>
              <a:t>.</a:t>
            </a:r>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53</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a:t>Οξεία </a:t>
            </a:r>
            <a:r>
              <a:rPr lang="el-GR" b="1" dirty="0" err="1" smtClean="0"/>
              <a:t>εκκολπωματίτιδα</a:t>
            </a:r>
            <a:r>
              <a:rPr lang="en-US" b="1" dirty="0" smtClean="0"/>
              <a:t>.</a:t>
            </a:r>
            <a:endParaRPr lang="el-GR" b="1" dirty="0"/>
          </a:p>
          <a:p>
            <a:pPr marL="228600" indent="-228600">
              <a:buAutoNum type="arabicPeriod"/>
            </a:pPr>
            <a:endParaRPr lang="el-GR" dirty="0"/>
          </a:p>
          <a:p>
            <a:pPr marL="228600" indent="-228600">
              <a:buAutoNum type="arabicPeriod"/>
            </a:pPr>
            <a:r>
              <a:rPr lang="el-GR" b="1" dirty="0" smtClean="0"/>
              <a:t>Απόστημα</a:t>
            </a:r>
            <a:r>
              <a:rPr lang="en-US" b="1" dirty="0" smtClean="0"/>
              <a:t>.</a:t>
            </a:r>
            <a:endParaRPr lang="el-GR" b="1" dirty="0"/>
          </a:p>
          <a:p>
            <a:pPr marL="228600" indent="-228600">
              <a:buAutoNum type="arabicPeriod"/>
            </a:pPr>
            <a:endParaRPr lang="el-GR" dirty="0"/>
          </a:p>
          <a:p>
            <a:pPr marL="228600" indent="-228600">
              <a:buAutoNum type="arabicPeriod"/>
            </a:pPr>
            <a:r>
              <a:rPr lang="el-GR" dirty="0"/>
              <a:t>Αντιβιοτικά, </a:t>
            </a:r>
            <a:r>
              <a:rPr lang="el-GR" dirty="0" err="1"/>
              <a:t>διαδερμική</a:t>
            </a:r>
            <a:r>
              <a:rPr lang="el-GR" dirty="0"/>
              <a:t> παροχέτευση αποστήματος, </a:t>
            </a:r>
            <a:r>
              <a:rPr lang="el-GR" dirty="0" smtClean="0"/>
              <a:t>χειρουργείο</a:t>
            </a:r>
            <a:r>
              <a:rPr lang="en-US" dirty="0" smtClean="0"/>
              <a:t>.</a:t>
            </a:r>
            <a:endParaRPr lang="en-US" dirty="0"/>
          </a:p>
          <a:p>
            <a:pPr marL="228600" indent="-228600">
              <a:buAutoNum type="arabicPeriod"/>
            </a:pP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54</a:t>
            </a:fld>
            <a:endParaRPr lang="el-GR"/>
          </a:p>
        </p:txBody>
      </p:sp>
    </p:spTree>
    <p:extLst>
      <p:ext uri="{BB962C8B-B14F-4D97-AF65-F5344CB8AC3E}">
        <p14:creationId xmlns:p14="http://schemas.microsoft.com/office/powerpoint/2010/main" xmlns="" val="4138471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b="1" dirty="0" smtClean="0"/>
              <a:t>E</a:t>
            </a:r>
            <a:r>
              <a:rPr lang="el-GR" b="1" dirty="0" err="1" smtClean="0"/>
              <a:t>κκολπωματικό</a:t>
            </a:r>
            <a:r>
              <a:rPr lang="el-GR" b="1" baseline="0" dirty="0" smtClean="0"/>
              <a:t> απόστημα</a:t>
            </a:r>
            <a:r>
              <a:rPr lang="en-US" baseline="0" dirty="0" smtClean="0"/>
              <a:t>: </a:t>
            </a:r>
            <a:r>
              <a:rPr lang="el-GR" baseline="0" dirty="0" smtClean="0"/>
              <a:t>Το τοίχωμα του </a:t>
            </a:r>
            <a:r>
              <a:rPr lang="el-GR" baseline="0" dirty="0" err="1" smtClean="0"/>
              <a:t>εκκολπώματος</a:t>
            </a:r>
            <a:r>
              <a:rPr lang="el-GR" baseline="0" dirty="0" smtClean="0"/>
              <a:t> παρουσιάζει προεξέχοντα </a:t>
            </a:r>
            <a:r>
              <a:rPr lang="el-GR" baseline="0" dirty="0" err="1" smtClean="0"/>
              <a:t>γιγαντοκύτταρα</a:t>
            </a:r>
            <a:r>
              <a:rPr lang="el-GR" baseline="0" dirty="0" smtClean="0"/>
              <a:t>, διάσπαρτη </a:t>
            </a:r>
            <a:r>
              <a:rPr lang="el-GR" baseline="0" dirty="0" err="1" smtClean="0"/>
              <a:t>ουδετεροφιλική</a:t>
            </a:r>
            <a:r>
              <a:rPr lang="el-GR" baseline="0" dirty="0" smtClean="0"/>
              <a:t> φλεγμονή, συμφόρηση αγγείων και </a:t>
            </a:r>
            <a:r>
              <a:rPr lang="el-GR" baseline="0" dirty="0" err="1" smtClean="0"/>
              <a:t>ίνωση</a:t>
            </a:r>
            <a:r>
              <a:rPr lang="el-GR" baseline="0" dirty="0" smtClean="0"/>
              <a:t> (ενδιάμεση μεγέθυνση, πάνω αρ. </a:t>
            </a:r>
            <a:r>
              <a:rPr lang="el-GR" baseline="0" dirty="0" err="1" smtClean="0"/>
              <a:t>εικ</a:t>
            </a:r>
            <a:r>
              <a:rPr lang="el-GR" baseline="0" dirty="0" smtClean="0"/>
              <a:t>.).</a:t>
            </a:r>
          </a:p>
          <a:p>
            <a:endParaRPr lang="el-GR" baseline="0" dirty="0" smtClean="0"/>
          </a:p>
          <a:p>
            <a:r>
              <a:rPr lang="el-GR" baseline="0" dirty="0" err="1" smtClean="0"/>
              <a:t>Εκκολπωματίτιδα</a:t>
            </a:r>
            <a:r>
              <a:rPr lang="el-GR" baseline="0" dirty="0" smtClean="0"/>
              <a:t> με </a:t>
            </a:r>
            <a:r>
              <a:rPr lang="el-GR" baseline="0" dirty="0" err="1" smtClean="0"/>
              <a:t>περικολικό</a:t>
            </a:r>
            <a:r>
              <a:rPr lang="el-GR" baseline="0" dirty="0" smtClean="0"/>
              <a:t> απόστημα, </a:t>
            </a:r>
            <a:r>
              <a:rPr lang="el-GR" baseline="0" dirty="0" err="1" smtClean="0"/>
              <a:t>ίνωση</a:t>
            </a:r>
            <a:r>
              <a:rPr lang="el-GR" baseline="0" dirty="0" smtClean="0"/>
              <a:t> και </a:t>
            </a:r>
            <a:r>
              <a:rPr lang="el-GR" baseline="0" dirty="0" err="1" smtClean="0"/>
              <a:t>διατοιχωματική</a:t>
            </a:r>
            <a:r>
              <a:rPr lang="el-GR" baseline="0" dirty="0" smtClean="0"/>
              <a:t> φλεγμονή (</a:t>
            </a:r>
            <a:r>
              <a:rPr lang="el-GR" baseline="0" dirty="0" err="1" smtClean="0"/>
              <a:t>δεξ</a:t>
            </a:r>
            <a:r>
              <a:rPr lang="el-GR" baseline="0" dirty="0" smtClean="0"/>
              <a:t>. </a:t>
            </a:r>
            <a:r>
              <a:rPr lang="el-GR" baseline="0" dirty="0" err="1" smtClean="0"/>
              <a:t>εικ</a:t>
            </a:r>
            <a:r>
              <a:rPr lang="el-GR" baseline="0" dirty="0" smtClean="0"/>
              <a:t>.).</a:t>
            </a:r>
          </a:p>
          <a:p>
            <a:endParaRPr lang="el-GR" baseline="0" dirty="0" smtClean="0"/>
          </a:p>
          <a:p>
            <a:r>
              <a:rPr lang="el-GR" baseline="0" dirty="0" smtClean="0"/>
              <a:t>Ο </a:t>
            </a:r>
            <a:r>
              <a:rPr lang="el-GR" baseline="0" dirty="0" err="1" smtClean="0"/>
              <a:t>υποορογόνος</a:t>
            </a:r>
            <a:r>
              <a:rPr lang="el-GR" baseline="0" dirty="0" smtClean="0"/>
              <a:t>  που σχετίζεται με </a:t>
            </a:r>
            <a:r>
              <a:rPr lang="el-GR" baseline="0" dirty="0" err="1" smtClean="0"/>
              <a:t>εκκολπώματα</a:t>
            </a:r>
            <a:r>
              <a:rPr lang="el-GR" baseline="0" dirty="0" smtClean="0"/>
              <a:t> εμφανίζει έντονη χρόνια </a:t>
            </a:r>
            <a:r>
              <a:rPr lang="el-GR" baseline="0" dirty="0" err="1" smtClean="0"/>
              <a:t>κοκκιωματώδη</a:t>
            </a:r>
            <a:r>
              <a:rPr lang="el-GR" baseline="0" dirty="0" smtClean="0"/>
              <a:t> φλεγμονή και αγγειακή συμφόρηση (ενδιάμεση μεγέθυνση, κάτω αρ. </a:t>
            </a:r>
            <a:r>
              <a:rPr lang="el-GR" baseline="0" dirty="0" err="1" smtClean="0"/>
              <a:t>εικ</a:t>
            </a:r>
            <a:r>
              <a:rPr lang="el-GR" baseline="0" dirty="0" smtClean="0"/>
              <a:t>.).</a:t>
            </a:r>
          </a:p>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56</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58</a:t>
            </a:fld>
            <a:endParaRPr lang="el-GR"/>
          </a:p>
        </p:txBody>
      </p:sp>
    </p:spTree>
    <p:extLst>
      <p:ext uri="{BB962C8B-B14F-4D97-AF65-F5344CB8AC3E}">
        <p14:creationId xmlns:p14="http://schemas.microsoft.com/office/powerpoint/2010/main" xmlns="" val="2742344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Δεξιά η ενδοσκοπική εικόνα της ασθενούς</a:t>
            </a:r>
            <a:r>
              <a:rPr lang="el-GR" baseline="0" dirty="0" smtClean="0"/>
              <a:t> συγκριτικά με τη φυσιολογική, αριστερά.</a:t>
            </a:r>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59</a:t>
            </a:fld>
            <a:endParaRPr lang="el-GR"/>
          </a:p>
        </p:txBody>
      </p:sp>
    </p:spTree>
    <p:extLst>
      <p:ext uri="{BB962C8B-B14F-4D97-AF65-F5344CB8AC3E}">
        <p14:creationId xmlns:p14="http://schemas.microsoft.com/office/powerpoint/2010/main" xmlns="" val="3376969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a:t>Ελκώδης </a:t>
            </a:r>
            <a:r>
              <a:rPr lang="el-GR" b="1" dirty="0" smtClean="0"/>
              <a:t>κολίτιδα</a:t>
            </a:r>
            <a:r>
              <a:rPr lang="en-US" b="1" dirty="0" smtClean="0"/>
              <a:t>.</a:t>
            </a:r>
            <a:endParaRPr lang="el-GR" b="1" dirty="0"/>
          </a:p>
          <a:p>
            <a:pPr marL="228600" indent="-228600">
              <a:buAutoNum type="arabicPeriod"/>
            </a:pPr>
            <a:endParaRPr lang="el-GR" dirty="0"/>
          </a:p>
          <a:p>
            <a:pPr marL="228600" indent="-228600">
              <a:buAutoNum type="arabicPeriod"/>
            </a:pPr>
            <a:r>
              <a:rPr lang="el-GR" dirty="0"/>
              <a:t>Γαγγραινώδες </a:t>
            </a:r>
            <a:r>
              <a:rPr lang="el-GR" dirty="0" err="1"/>
              <a:t>πυόδερμα</a:t>
            </a:r>
            <a:r>
              <a:rPr lang="el-GR" dirty="0"/>
              <a:t>, οζώδες ερύθημα, </a:t>
            </a:r>
            <a:r>
              <a:rPr lang="el-GR" dirty="0" err="1"/>
              <a:t>εντεροπαθητική</a:t>
            </a:r>
            <a:r>
              <a:rPr lang="el-GR" dirty="0"/>
              <a:t> αρθρίτιδα, </a:t>
            </a:r>
            <a:r>
              <a:rPr lang="el-GR" dirty="0" err="1"/>
              <a:t>ιριδοκυκλίτιδα</a:t>
            </a:r>
            <a:r>
              <a:rPr lang="el-GR" dirty="0"/>
              <a:t>, πρωτοπαθής σκληρυντική </a:t>
            </a:r>
            <a:r>
              <a:rPr lang="el-GR" dirty="0" err="1" smtClean="0"/>
              <a:t>χολαγγειίτιδα</a:t>
            </a:r>
            <a:r>
              <a:rPr lang="en-US" dirty="0" smtClean="0"/>
              <a:t>.</a:t>
            </a:r>
            <a:endParaRPr lang="en-US" dirty="0"/>
          </a:p>
          <a:p>
            <a:pPr marL="228600" indent="-228600">
              <a:buAutoNum type="arabicPeriod"/>
            </a:pPr>
            <a:endParaRPr lang="en-US" dirty="0"/>
          </a:p>
          <a:p>
            <a:pPr marL="228600" indent="-228600">
              <a:buAutoNum type="arabicPeriod"/>
            </a:pPr>
            <a:r>
              <a:rPr lang="el-GR" dirty="0"/>
              <a:t>Ναι, για </a:t>
            </a:r>
            <a:r>
              <a:rPr lang="el-GR" dirty="0" err="1"/>
              <a:t>αδενοκαρκίνωμα</a:t>
            </a:r>
            <a:r>
              <a:rPr lang="el-GR" dirty="0"/>
              <a:t> </a:t>
            </a:r>
            <a:r>
              <a:rPr lang="el-GR" dirty="0" err="1"/>
              <a:t>παχέος</a:t>
            </a:r>
            <a:r>
              <a:rPr lang="el-GR" dirty="0" smtClean="0"/>
              <a:t>, και μάλιστα </a:t>
            </a:r>
            <a:r>
              <a:rPr lang="el-GR" i="1" dirty="0" err="1" smtClean="0"/>
              <a:t>πολυεστιακό</a:t>
            </a:r>
            <a:r>
              <a:rPr lang="el-GR" i="1" dirty="0" smtClean="0"/>
              <a:t>,</a:t>
            </a:r>
            <a:r>
              <a:rPr lang="el-GR" dirty="0" smtClean="0"/>
              <a:t> γι</a:t>
            </a:r>
            <a:r>
              <a:rPr lang="en-US" dirty="0" smtClean="0"/>
              <a:t>’</a:t>
            </a:r>
            <a:r>
              <a:rPr lang="el-GR" dirty="0" smtClean="0"/>
              <a:t> </a:t>
            </a:r>
            <a:r>
              <a:rPr lang="el-GR" dirty="0"/>
              <a:t>αυτό χρειάζεται περιοδικά </a:t>
            </a:r>
            <a:r>
              <a:rPr lang="el-GR" dirty="0" err="1" smtClean="0"/>
              <a:t>κολονοσκόπηση</a:t>
            </a:r>
            <a:r>
              <a:rPr lang="en-US" dirty="0" smtClean="0"/>
              <a:t>.</a:t>
            </a:r>
            <a:endParaRPr lang="en-US" dirty="0"/>
          </a:p>
          <a:p>
            <a:pPr marL="228600" indent="-228600">
              <a:buAutoNum type="arabicPeriod"/>
            </a:pP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61</a:t>
            </a:fld>
            <a:endParaRPr lang="el-GR"/>
          </a:p>
        </p:txBody>
      </p:sp>
    </p:spTree>
    <p:extLst>
      <p:ext uri="{BB962C8B-B14F-4D97-AF65-F5344CB8AC3E}">
        <p14:creationId xmlns:p14="http://schemas.microsoft.com/office/powerpoint/2010/main" xmlns="" val="3288616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3</a:t>
            </a:fld>
            <a:endParaRPr lang="el-GR"/>
          </a:p>
        </p:txBody>
      </p:sp>
    </p:spTree>
    <p:extLst>
      <p:ext uri="{BB962C8B-B14F-4D97-AF65-F5344CB8AC3E}">
        <p14:creationId xmlns:p14="http://schemas.microsoft.com/office/powerpoint/2010/main" xmlns="" val="393030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66</a:t>
            </a:fld>
            <a:endParaRPr lang="el-GR"/>
          </a:p>
        </p:txBody>
      </p:sp>
    </p:spTree>
    <p:extLst>
      <p:ext uri="{BB962C8B-B14F-4D97-AF65-F5344CB8AC3E}">
        <p14:creationId xmlns:p14="http://schemas.microsoft.com/office/powerpoint/2010/main" xmlns="" val="2293384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68</a:t>
            </a:fld>
            <a:endParaRPr lang="el-GR"/>
          </a:p>
        </p:txBody>
      </p:sp>
    </p:spTree>
    <p:extLst>
      <p:ext uri="{BB962C8B-B14F-4D97-AF65-F5344CB8AC3E}">
        <p14:creationId xmlns="" xmlns:p14="http://schemas.microsoft.com/office/powerpoint/2010/main" val="214835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4</a:t>
            </a:fld>
            <a:endParaRPr lang="el-GR"/>
          </a:p>
        </p:txBody>
      </p:sp>
    </p:spTree>
    <p:extLst>
      <p:ext uri="{BB962C8B-B14F-4D97-AF65-F5344CB8AC3E}">
        <p14:creationId xmlns:p14="http://schemas.microsoft.com/office/powerpoint/2010/main" xmlns="" val="249811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Αριστερή  </a:t>
            </a:r>
            <a:r>
              <a:rPr lang="el-GR" dirty="0" err="1" smtClean="0"/>
              <a:t>εικ</a:t>
            </a:r>
            <a:r>
              <a:rPr lang="el-GR" dirty="0" smtClean="0"/>
              <a:t>. </a:t>
            </a:r>
            <a:r>
              <a:rPr lang="el-GR" dirty="0" err="1" smtClean="0"/>
              <a:t>κ.φ</a:t>
            </a:r>
            <a:r>
              <a:rPr lang="el-GR" dirty="0" smtClean="0"/>
              <a:t>., δεξιά η </a:t>
            </a:r>
            <a:r>
              <a:rPr lang="el-GR" dirty="0" err="1" smtClean="0"/>
              <a:t>εικ</a:t>
            </a:r>
            <a:r>
              <a:rPr lang="el-GR" dirty="0" smtClean="0"/>
              <a:t>. του ασθενούς.</a:t>
            </a:r>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6</a:t>
            </a:fld>
            <a:endParaRPr lang="el-GR"/>
          </a:p>
        </p:txBody>
      </p:sp>
    </p:spTree>
    <p:extLst>
      <p:ext uri="{BB962C8B-B14F-4D97-AF65-F5344CB8AC3E}">
        <p14:creationId xmlns:p14="http://schemas.microsoft.com/office/powerpoint/2010/main" xmlns="" val="313510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a:t>Πάχυνση</a:t>
            </a:r>
            <a:r>
              <a:rPr lang="el-GR" dirty="0"/>
              <a:t> </a:t>
            </a:r>
            <a:r>
              <a:rPr lang="el-GR" dirty="0" smtClean="0"/>
              <a:t>οισοφάγου.</a:t>
            </a:r>
            <a:endParaRPr lang="el-GR" dirty="0"/>
          </a:p>
          <a:p>
            <a:pPr marL="228600" indent="-228600">
              <a:buAutoNum type="arabicPeriod"/>
            </a:pPr>
            <a:endParaRPr lang="el-GR" dirty="0"/>
          </a:p>
          <a:p>
            <a:pPr marL="228600" indent="-228600">
              <a:buAutoNum type="arabicPeriod"/>
            </a:pPr>
            <a:r>
              <a:rPr lang="el-GR" b="1" dirty="0" err="1" smtClean="0"/>
              <a:t>Ακανθοκυτταρικό</a:t>
            </a:r>
            <a:r>
              <a:rPr lang="el-GR" b="1" dirty="0" smtClean="0"/>
              <a:t> (πλακώδες)</a:t>
            </a:r>
            <a:r>
              <a:rPr lang="el-GR" b="1" baseline="0" dirty="0" smtClean="0"/>
              <a:t> </a:t>
            </a:r>
            <a:r>
              <a:rPr lang="el-GR" b="1" dirty="0" smtClean="0"/>
              <a:t>καρκίνωμα</a:t>
            </a:r>
            <a:r>
              <a:rPr lang="el-GR" dirty="0" smtClean="0"/>
              <a:t>.</a:t>
            </a:r>
            <a:endParaRPr lang="el-GR" dirty="0"/>
          </a:p>
          <a:p>
            <a:pPr marL="228600" indent="-228600">
              <a:buAutoNum type="arabicPeriod"/>
            </a:pPr>
            <a:endParaRPr lang="el-GR" dirty="0"/>
          </a:p>
          <a:p>
            <a:pPr marL="228600" indent="-228600">
              <a:buAutoNum type="arabicPeriod"/>
            </a:pPr>
            <a:r>
              <a:rPr lang="el-GR" dirty="0"/>
              <a:t>Στο κατώτερο τριτημόριο, </a:t>
            </a:r>
            <a:r>
              <a:rPr lang="el-GR" dirty="0" smtClean="0"/>
              <a:t>(πρωτοπαθές) </a:t>
            </a:r>
            <a:r>
              <a:rPr lang="el-GR" b="1" dirty="0" err="1" smtClean="0"/>
              <a:t>αδενο</a:t>
            </a:r>
            <a:r>
              <a:rPr lang="el-GR" dirty="0" err="1" smtClean="0"/>
              <a:t>καρκίνωμα</a:t>
            </a:r>
            <a:r>
              <a:rPr lang="el-GR" dirty="0" smtClean="0"/>
              <a:t> </a:t>
            </a:r>
            <a:r>
              <a:rPr lang="el-GR" dirty="0"/>
              <a:t>σε </a:t>
            </a:r>
            <a:r>
              <a:rPr lang="el-GR" b="1" dirty="0"/>
              <a:t>έδαφος </a:t>
            </a:r>
            <a:r>
              <a:rPr lang="el-GR" b="1" dirty="0" smtClean="0"/>
              <a:t>οισοφάγου </a:t>
            </a:r>
            <a:r>
              <a:rPr lang="en-US" b="1" dirty="0"/>
              <a:t>Barret</a:t>
            </a:r>
            <a:r>
              <a:rPr lang="en-US" dirty="0"/>
              <a:t>.</a:t>
            </a: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7</a:t>
            </a:fld>
            <a:endParaRPr lang="el-GR"/>
          </a:p>
        </p:txBody>
      </p:sp>
    </p:spTree>
    <p:extLst>
      <p:ext uri="{BB962C8B-B14F-4D97-AF65-F5344CB8AC3E}">
        <p14:creationId xmlns:p14="http://schemas.microsoft.com/office/powerpoint/2010/main" xmlns="" val="1531903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err="1" smtClean="0"/>
              <a:t>Επιπολής</a:t>
            </a:r>
            <a:r>
              <a:rPr lang="el-GR" dirty="0" smtClean="0"/>
              <a:t> διηθητικό, καλά διαφοροποιημένο ΑΚΚ οισοφάγου (με εμφανή </a:t>
            </a:r>
            <a:r>
              <a:rPr lang="el-GR" dirty="0" err="1" smtClean="0"/>
              <a:t>κερατινοποίηση</a:t>
            </a:r>
            <a:r>
              <a:rPr lang="el-GR" dirty="0" smtClean="0"/>
              <a:t>)  που εισέρχεται</a:t>
            </a:r>
            <a:r>
              <a:rPr lang="el-GR" baseline="0" dirty="0" smtClean="0"/>
              <a:t> στη </a:t>
            </a:r>
            <a:r>
              <a:rPr lang="el-GR" baseline="0" dirty="0" err="1" smtClean="0"/>
              <a:t>βλεννογόνια</a:t>
            </a:r>
            <a:r>
              <a:rPr lang="el-GR" baseline="0" dirty="0" smtClean="0"/>
              <a:t> μυϊκή στοιβάδα (αριστερές εικόνες).</a:t>
            </a:r>
          </a:p>
          <a:p>
            <a:endParaRPr lang="el-GR" baseline="0" dirty="0" smtClean="0"/>
          </a:p>
          <a:p>
            <a:r>
              <a:rPr lang="el-GR" baseline="0" dirty="0" smtClean="0"/>
              <a:t>Διήθηση αγγείου (δεξιά εικόνα).</a:t>
            </a:r>
          </a:p>
          <a:p>
            <a:endParaRPr lang="el-GR" baseline="0" dirty="0" smtClean="0"/>
          </a:p>
          <a:p>
            <a:r>
              <a:rPr lang="el-GR" b="1" baseline="0" dirty="0" smtClean="0"/>
              <a:t>ΑΚΚ</a:t>
            </a:r>
            <a:r>
              <a:rPr lang="el-GR" baseline="0" dirty="0" smtClean="0"/>
              <a:t> οισοφάγου</a:t>
            </a:r>
          </a:p>
          <a:p>
            <a:endParaRPr lang="el-GR" baseline="0" dirty="0" smtClean="0"/>
          </a:p>
          <a:p>
            <a:r>
              <a:rPr lang="el-GR" dirty="0" smtClean="0"/>
              <a:t>Ορισμός του Π.Ο.Υ.: κακοήθης επιθηλιακός όγκος που εμφανίζει </a:t>
            </a:r>
            <a:r>
              <a:rPr lang="el-GR" b="1" dirty="0" smtClean="0"/>
              <a:t>διαφοροποίηση ακανθωδών/πλακωδών κυττάρων</a:t>
            </a:r>
            <a:r>
              <a:rPr lang="en-US" dirty="0" smtClean="0"/>
              <a:t>,</a:t>
            </a:r>
            <a:r>
              <a:rPr lang="el-GR" dirty="0" smtClean="0"/>
              <a:t> η</a:t>
            </a:r>
            <a:r>
              <a:rPr lang="el-GR" baseline="0" dirty="0" smtClean="0"/>
              <a:t> οποία</a:t>
            </a:r>
            <a:r>
              <a:rPr lang="el-GR" dirty="0" smtClean="0"/>
              <a:t> χαρακτηρίζεται </a:t>
            </a:r>
            <a:r>
              <a:rPr lang="el-GR" b="1" dirty="0" smtClean="0"/>
              <a:t>από κύτταρα τύπου </a:t>
            </a:r>
            <a:r>
              <a:rPr lang="el-GR" b="1" dirty="0" err="1" smtClean="0"/>
              <a:t>κερατινοκυττάρου</a:t>
            </a:r>
            <a:r>
              <a:rPr lang="el-GR" b="1" dirty="0" smtClean="0"/>
              <a:t> με </a:t>
            </a:r>
            <a:r>
              <a:rPr lang="el-GR" b="1" dirty="0" err="1" smtClean="0"/>
              <a:t>μεσοκυτταρικές</a:t>
            </a:r>
            <a:r>
              <a:rPr lang="el-GR" b="1" dirty="0" smtClean="0"/>
              <a:t> γέφυρες ή </a:t>
            </a:r>
            <a:r>
              <a:rPr lang="el-GR" b="1" dirty="0" err="1" smtClean="0"/>
              <a:t>κερατινοποίηση</a:t>
            </a:r>
            <a:r>
              <a:rPr lang="el-GR" b="1" dirty="0" smtClean="0"/>
              <a:t>.</a:t>
            </a:r>
          </a:p>
          <a:p>
            <a:r>
              <a:rPr lang="el-GR" dirty="0" smtClean="0"/>
              <a:t>Το ΑΚΚ του οισοφάγου είναι ο </a:t>
            </a:r>
            <a:r>
              <a:rPr lang="el-GR" u="sng" dirty="0" smtClean="0">
                <a:effectLst>
                  <a:outerShdw blurRad="38100" dist="38100" dir="2700000" algn="tl">
                    <a:srgbClr val="000000">
                      <a:alpha val="43137"/>
                    </a:srgbClr>
                  </a:outerShdw>
                </a:effectLst>
              </a:rPr>
              <a:t>πιο συχνός </a:t>
            </a:r>
            <a:r>
              <a:rPr lang="el-GR" dirty="0" smtClean="0"/>
              <a:t>καρκίνος του οισοφάγου παγκοσμίως.</a:t>
            </a:r>
          </a:p>
          <a:p>
            <a:r>
              <a:rPr lang="el-GR" dirty="0" smtClean="0"/>
              <a:t> Διακρίνεται από το </a:t>
            </a:r>
            <a:r>
              <a:rPr lang="el-GR" dirty="0" err="1" smtClean="0"/>
              <a:t>αδενοκαρκίνωμα</a:t>
            </a:r>
            <a:r>
              <a:rPr lang="el-GR" dirty="0" smtClean="0"/>
              <a:t> του οισοφάγου ως προς την κυτταρική προέλευση, την επιδημιολογία, την αιτιολογία, την </a:t>
            </a:r>
            <a:r>
              <a:rPr lang="el-GR" dirty="0" err="1" smtClean="0"/>
              <a:t>παθογένεση</a:t>
            </a:r>
            <a:r>
              <a:rPr lang="el-GR" dirty="0" smtClean="0"/>
              <a:t> και την εντόπιση στον οισοφάγο.</a:t>
            </a:r>
          </a:p>
          <a:p>
            <a:r>
              <a:rPr lang="el-GR" dirty="0" smtClean="0"/>
              <a:t>Το πλούσιο </a:t>
            </a:r>
            <a:r>
              <a:rPr lang="el-GR" dirty="0" err="1" smtClean="0"/>
              <a:t>λεμφαγγειακό</a:t>
            </a:r>
            <a:r>
              <a:rPr lang="el-GR" dirty="0" smtClean="0"/>
              <a:t> δίκτυο διευκολύνει την </a:t>
            </a:r>
            <a:r>
              <a:rPr lang="el-GR" b="1" dirty="0" smtClean="0"/>
              <a:t>πρώιμη εξάπλωση </a:t>
            </a:r>
            <a:r>
              <a:rPr lang="el-GR" dirty="0" smtClean="0"/>
              <a:t>του όγκου.</a:t>
            </a:r>
          </a:p>
          <a:p>
            <a:r>
              <a:rPr lang="el-GR" dirty="0" smtClean="0"/>
              <a:t>Η έγκαιρη διάγνωση είναι κρίσιμη για τη βελτίωση της επιβίωσης και η ενδοσκοπική επιτήρηση με την αξιολόγηση της βιοψίας αποτελεί την πρότυπη φροντίδα σε ομάδες υψηλού κινδύνου.</a:t>
            </a:r>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9</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a:p>
            <a:r>
              <a:rPr lang="el-GR" dirty="0"/>
              <a:t>Αριστερά το φυσιολογικό, δεξιά της ασθενούς</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17</a:t>
            </a:fld>
            <a:endParaRPr lang="el-GR"/>
          </a:p>
        </p:txBody>
      </p:sp>
    </p:spTree>
    <p:extLst>
      <p:ext uri="{BB962C8B-B14F-4D97-AF65-F5344CB8AC3E}">
        <p14:creationId xmlns:p14="http://schemas.microsoft.com/office/powerpoint/2010/main" xmlns="" val="375803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smtClean="0"/>
              <a:t>Χρόνια</a:t>
            </a:r>
            <a:r>
              <a:rPr lang="el-GR" dirty="0" smtClean="0"/>
              <a:t>, αρχικά </a:t>
            </a:r>
            <a:r>
              <a:rPr lang="el-GR" dirty="0" err="1" smtClean="0"/>
              <a:t>επιπολής</a:t>
            </a:r>
            <a:r>
              <a:rPr lang="el-GR" dirty="0" smtClean="0"/>
              <a:t>, μετέπειτα ατροφική, </a:t>
            </a:r>
            <a:r>
              <a:rPr lang="el-GR" b="1" dirty="0" smtClean="0"/>
              <a:t>γαστρίτιδα</a:t>
            </a:r>
            <a:r>
              <a:rPr lang="el-GR" dirty="0" smtClean="0"/>
              <a:t>, </a:t>
            </a:r>
            <a:r>
              <a:rPr lang="el-GR" dirty="0"/>
              <a:t>λόγω </a:t>
            </a:r>
            <a:r>
              <a:rPr lang="el-GR" b="1" dirty="0"/>
              <a:t>υποτροπής </a:t>
            </a:r>
            <a:r>
              <a:rPr lang="el-GR" b="1" dirty="0" smtClean="0"/>
              <a:t>λοίμωξης από </a:t>
            </a:r>
            <a:r>
              <a:rPr lang="en-US" b="1" dirty="0" err="1" smtClean="0"/>
              <a:t>H.pylori</a:t>
            </a:r>
            <a:r>
              <a:rPr lang="el-GR" dirty="0" smtClean="0"/>
              <a:t>.</a:t>
            </a:r>
            <a:endParaRPr lang="el-GR" dirty="0"/>
          </a:p>
          <a:p>
            <a:pPr marL="228600" indent="-228600">
              <a:buAutoNum type="arabicPeriod"/>
            </a:pPr>
            <a:endParaRPr lang="el-GR" dirty="0"/>
          </a:p>
          <a:p>
            <a:pPr marL="228600" indent="-228600">
              <a:buAutoNum type="arabicPeriod" startAt="2"/>
            </a:pPr>
            <a:r>
              <a:rPr lang="el-GR" dirty="0"/>
              <a:t>Γαστρικό </a:t>
            </a:r>
            <a:r>
              <a:rPr lang="el-GR" dirty="0" err="1" smtClean="0"/>
              <a:t>αδενοκαρκίνωμα</a:t>
            </a:r>
            <a:r>
              <a:rPr lang="el-GR" dirty="0" smtClean="0"/>
              <a:t>.</a:t>
            </a:r>
            <a:endParaRPr lang="el-GR" dirty="0"/>
          </a:p>
          <a:p>
            <a:pPr marL="228600" indent="-228600">
              <a:buAutoNum type="arabicPeriod" startAt="2"/>
            </a:pPr>
            <a:endParaRPr lang="el-GR" dirty="0"/>
          </a:p>
          <a:p>
            <a:pPr marL="228600" indent="-228600">
              <a:buAutoNum type="arabicPeriod" startAt="2"/>
            </a:pPr>
            <a:r>
              <a:rPr lang="el-GR" dirty="0" smtClean="0"/>
              <a:t>Κακοήθη αναιμία.</a:t>
            </a:r>
          </a:p>
          <a:p>
            <a:pPr marL="228600" indent="-228600">
              <a:buAutoNum type="arabicPeriod" startAt="2"/>
            </a:pPr>
            <a:endParaRPr lang="el-GR" dirty="0" smtClean="0"/>
          </a:p>
          <a:p>
            <a:pPr marL="228600" indent="-228600">
              <a:buAutoNum type="arabicPeriod" startAt="2"/>
            </a:pPr>
            <a:endParaRPr lang="el-GR" dirty="0"/>
          </a:p>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20</a:t>
            </a:fld>
            <a:endParaRPr lang="el-GR"/>
          </a:p>
        </p:txBody>
      </p:sp>
    </p:spTree>
    <p:extLst>
      <p:ext uri="{BB962C8B-B14F-4D97-AF65-F5344CB8AC3E}">
        <p14:creationId xmlns:p14="http://schemas.microsoft.com/office/powerpoint/2010/main" xmlns="" val="3707698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Χρόνια γαστρίτιδα με περιοχή </a:t>
            </a:r>
            <a:r>
              <a:rPr lang="el-GR" i="1" dirty="0" smtClean="0">
                <a:effectLst>
                  <a:outerShdw blurRad="38100" dist="38100" dir="2700000" algn="tl">
                    <a:srgbClr val="000000">
                      <a:alpha val="43137"/>
                    </a:srgbClr>
                  </a:outerShdw>
                </a:effectLst>
              </a:rPr>
              <a:t>εντερικής </a:t>
            </a:r>
            <a:r>
              <a:rPr lang="el-GR" i="1" dirty="0" err="1" smtClean="0">
                <a:effectLst>
                  <a:outerShdw blurRad="38100" dist="38100" dir="2700000" algn="tl">
                    <a:srgbClr val="000000">
                      <a:alpha val="43137"/>
                    </a:srgbClr>
                  </a:outerShdw>
                </a:effectLst>
              </a:rPr>
              <a:t>μεταπλασίας</a:t>
            </a:r>
            <a:r>
              <a:rPr lang="el-GR" i="1" dirty="0" smtClean="0">
                <a:effectLst>
                  <a:outerShdw blurRad="38100" dist="38100" dir="2700000" algn="tl">
                    <a:srgbClr val="000000">
                      <a:alpha val="43137"/>
                    </a:srgbClr>
                  </a:outerShdw>
                </a:effectLst>
              </a:rPr>
              <a:t>  </a:t>
            </a:r>
            <a:r>
              <a:rPr lang="el-GR" i="0" dirty="0" smtClean="0">
                <a:effectLst/>
              </a:rPr>
              <a:t>με</a:t>
            </a:r>
            <a:r>
              <a:rPr lang="el-GR" dirty="0" smtClean="0"/>
              <a:t> πολυάριθμα καλυκοειδή</a:t>
            </a:r>
            <a:r>
              <a:rPr lang="el-GR" baseline="0" dirty="0" smtClean="0"/>
              <a:t> κύτταρα,</a:t>
            </a:r>
            <a:r>
              <a:rPr lang="el-GR" dirty="0" smtClean="0"/>
              <a:t> </a:t>
            </a:r>
            <a:r>
              <a:rPr lang="el-GR" dirty="0" err="1" smtClean="0"/>
              <a:t>Alcian</a:t>
            </a:r>
            <a:r>
              <a:rPr lang="el-GR" dirty="0" smtClean="0"/>
              <a:t> </a:t>
            </a:r>
            <a:r>
              <a:rPr lang="en-US" dirty="0" smtClean="0"/>
              <a:t>blue </a:t>
            </a:r>
            <a:r>
              <a:rPr lang="el-GR" dirty="0" smtClean="0"/>
              <a:t>+. Τα γαστρικά επιθηλιακά κύτταρα παρέμειναν PAS+ (χρώση </a:t>
            </a:r>
            <a:r>
              <a:rPr lang="el-GR" dirty="0" err="1" smtClean="0"/>
              <a:t>PAS–Alcian</a:t>
            </a:r>
            <a:r>
              <a:rPr lang="el-GR" dirty="0" smtClean="0"/>
              <a:t> </a:t>
            </a:r>
            <a:r>
              <a:rPr lang="el-GR" dirty="0" err="1" smtClean="0"/>
              <a:t>Blue</a:t>
            </a:r>
            <a:r>
              <a:rPr lang="el-GR" dirty="0" smtClean="0"/>
              <a:t>, ×100</a:t>
            </a:r>
            <a:r>
              <a:rPr lang="en-US" dirty="0" smtClean="0"/>
              <a:t>, </a:t>
            </a:r>
            <a:r>
              <a:rPr lang="el-GR" dirty="0" smtClean="0"/>
              <a:t>αρ.</a:t>
            </a:r>
            <a:r>
              <a:rPr lang="el-GR" baseline="0" dirty="0" smtClean="0"/>
              <a:t> </a:t>
            </a:r>
            <a:r>
              <a:rPr lang="el-GR" baseline="0" dirty="0" err="1" smtClean="0"/>
              <a:t>εικ</a:t>
            </a:r>
            <a:r>
              <a:rPr lang="el-GR" baseline="0" dirty="0" smtClean="0"/>
              <a:t>.</a:t>
            </a:r>
            <a:r>
              <a:rPr lang="el-GR" dirty="0" smtClean="0"/>
              <a:t>)</a:t>
            </a:r>
            <a:r>
              <a:rPr lang="en-US" dirty="0" smtClean="0"/>
              <a:t>.</a:t>
            </a:r>
            <a:endParaRPr lang="el-GR" dirty="0" smtClean="0"/>
          </a:p>
          <a:p>
            <a:endParaRPr lang="el-GR" dirty="0" smtClean="0"/>
          </a:p>
          <a:p>
            <a:r>
              <a:rPr lang="el-GR" dirty="0" smtClean="0"/>
              <a:t>Γαστρίτιδα με </a:t>
            </a:r>
            <a:r>
              <a:rPr lang="el-GR" u="sng" dirty="0" smtClean="0"/>
              <a:t>σοβαρή</a:t>
            </a:r>
            <a:r>
              <a:rPr lang="el-GR" dirty="0" smtClean="0"/>
              <a:t> </a:t>
            </a:r>
            <a:r>
              <a:rPr lang="el-GR" dirty="0" err="1" smtClean="0"/>
              <a:t>μονοπυρηνική</a:t>
            </a:r>
            <a:r>
              <a:rPr lang="el-GR" dirty="0" smtClean="0"/>
              <a:t> κυτταρική διήθηση και </a:t>
            </a:r>
            <a:r>
              <a:rPr lang="el-GR" i="1" dirty="0" smtClean="0"/>
              <a:t>επανορθωτικές</a:t>
            </a:r>
            <a:r>
              <a:rPr lang="el-GR" dirty="0" smtClean="0"/>
              <a:t>  αδενικές μεταβολές </a:t>
            </a:r>
            <a:r>
              <a:rPr lang="el-GR" i="1" dirty="0" smtClean="0"/>
              <a:t>αντιδραστικής  </a:t>
            </a:r>
            <a:r>
              <a:rPr lang="el-GR" i="1" dirty="0" err="1" smtClean="0"/>
              <a:t>ατυπίας</a:t>
            </a:r>
            <a:r>
              <a:rPr lang="el-GR" i="1" dirty="0" smtClean="0"/>
              <a:t>  </a:t>
            </a:r>
            <a:r>
              <a:rPr lang="el-GR" dirty="0" smtClean="0"/>
              <a:t>(</a:t>
            </a:r>
            <a:r>
              <a:rPr lang="el-GR" dirty="0" err="1" smtClean="0"/>
              <a:t>αιματοξυλίνη</a:t>
            </a:r>
            <a:r>
              <a:rPr lang="el-GR" dirty="0" smtClean="0"/>
              <a:t> και </a:t>
            </a:r>
            <a:r>
              <a:rPr lang="el-GR" dirty="0" err="1" smtClean="0"/>
              <a:t>ηωσίνη</a:t>
            </a:r>
            <a:r>
              <a:rPr lang="el-GR" dirty="0" smtClean="0"/>
              <a:t>, Χ 100,</a:t>
            </a:r>
            <a:r>
              <a:rPr lang="el-GR" baseline="0" dirty="0" smtClean="0"/>
              <a:t> πάνω δεξιά </a:t>
            </a:r>
            <a:r>
              <a:rPr lang="el-GR" baseline="0" dirty="0" err="1" smtClean="0"/>
              <a:t>εικ</a:t>
            </a:r>
            <a:r>
              <a:rPr lang="el-GR" baseline="0" dirty="0" smtClean="0"/>
              <a:t>.</a:t>
            </a:r>
            <a:r>
              <a:rPr lang="el-GR" dirty="0" smtClean="0"/>
              <a:t>).</a:t>
            </a:r>
          </a:p>
          <a:p>
            <a:endParaRPr lang="el-GR" dirty="0" smtClean="0"/>
          </a:p>
          <a:p>
            <a:r>
              <a:rPr lang="el-GR" dirty="0" smtClean="0"/>
              <a:t>Γαστρίτιδα με </a:t>
            </a:r>
            <a:r>
              <a:rPr lang="el-GR" i="1" dirty="0" smtClean="0"/>
              <a:t>μέτρια</a:t>
            </a:r>
            <a:r>
              <a:rPr lang="el-GR" dirty="0" smtClean="0"/>
              <a:t> </a:t>
            </a:r>
            <a:r>
              <a:rPr lang="el-GR" dirty="0" err="1" smtClean="0"/>
              <a:t>μονοπυρηνική</a:t>
            </a:r>
            <a:r>
              <a:rPr lang="el-GR" dirty="0" smtClean="0"/>
              <a:t> κυτταρική διήθηση και </a:t>
            </a:r>
            <a:r>
              <a:rPr lang="el-GR" b="1" dirty="0" err="1" smtClean="0"/>
              <a:t>δυσπλαστικές</a:t>
            </a:r>
            <a:r>
              <a:rPr lang="el-GR" dirty="0" smtClean="0"/>
              <a:t> μεταβολές (</a:t>
            </a:r>
            <a:r>
              <a:rPr lang="el-GR" dirty="0" err="1" smtClean="0"/>
              <a:t>αιματοξυλίνη</a:t>
            </a:r>
            <a:r>
              <a:rPr lang="el-GR" dirty="0" smtClean="0"/>
              <a:t> και </a:t>
            </a:r>
            <a:r>
              <a:rPr lang="el-GR" dirty="0" err="1" smtClean="0"/>
              <a:t>ηωσίνη</a:t>
            </a:r>
            <a:r>
              <a:rPr lang="el-GR" dirty="0" smtClean="0"/>
              <a:t>, Χ 400,</a:t>
            </a:r>
            <a:r>
              <a:rPr lang="el-GR" baseline="0" dirty="0" smtClean="0"/>
              <a:t> κάτω δεξιά</a:t>
            </a:r>
            <a:r>
              <a:rPr lang="el-GR" dirty="0" smtClean="0"/>
              <a:t>).</a:t>
            </a:r>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26</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31/10/2023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31/10/2023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31/10/2023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31/10/2023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963960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31/10/2023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545652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31/10/2023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741743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31/10/2023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2036439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950A2D5E-B972-4E2D-A604-29E7BAC88684}" type="datetimeFigureOut">
              <a:rPr lang="el-GR" smtClean="0"/>
              <a:pPr/>
              <a:t>31/10/2023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4173396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950A2D5E-B972-4E2D-A604-29E7BAC88684}" type="datetimeFigureOut">
              <a:rPr lang="el-GR" smtClean="0"/>
              <a:pPr/>
              <a:t>31/10/2023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68252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50A2D5E-B972-4E2D-A604-29E7BAC88684}" type="datetimeFigureOut">
              <a:rPr lang="el-GR" smtClean="0"/>
              <a:pPr/>
              <a:t>31/10/2023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2060944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31/10/2023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601546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31/10/2023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31/10/2023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511811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31/10/2023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2970046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31/10/2023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994923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31/10/2023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31/10/2023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86B90BD0-E78F-43B2-BEC2-CA2652C02ADE}" type="datetimeFigureOut">
              <a:rPr lang="el-GR" smtClean="0"/>
              <a:pPr/>
              <a:t>31/10/2023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86B90BD0-E78F-43B2-BEC2-CA2652C02ADE}" type="datetimeFigureOut">
              <a:rPr lang="el-GR" smtClean="0"/>
              <a:pPr/>
              <a:t>31/10/2023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6B90BD0-E78F-43B2-BEC2-CA2652C02ADE}" type="datetimeFigureOut">
              <a:rPr lang="el-GR" smtClean="0"/>
              <a:pPr/>
              <a:t>31/10/2023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31/10/2023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31/10/2023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alpha val="79000"/>
              </a:schemeClr>
            </a:gs>
            <a:gs pos="100000">
              <a:srgbClr val="92D050"/>
            </a:gs>
            <a:gs pos="100000">
              <a:srgbClr val="92D05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90BD0-E78F-43B2-BEC2-CA2652C02ADE}" type="datetimeFigureOut">
              <a:rPr lang="el-GR" smtClean="0"/>
              <a:pPr/>
              <a:t>31/10/2023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7C580-D3A2-4C73-81A2-19DDDEC8EAE1}"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alpha val="79000"/>
              </a:schemeClr>
            </a:gs>
            <a:gs pos="100000">
              <a:srgbClr val="92D050"/>
            </a:gs>
            <a:gs pos="100000">
              <a:srgbClr val="92D05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A2D5E-B972-4E2D-A604-29E7BAC88684}" type="datetimeFigureOut">
              <a:rPr lang="el-GR" smtClean="0"/>
              <a:pPr/>
              <a:t>31/10/2023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163226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customXml" Target="../ink/ink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customXml" Target="../ink/ink1.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87.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91.png"/><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alpha val="79000"/>
              </a:schemeClr>
            </a:gs>
            <a:gs pos="100000">
              <a:srgbClr val="92D050"/>
            </a:gs>
            <a:gs pos="100000">
              <a:srgbClr val="92D05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E20CA7-343E-B714-4391-945FE43F63FD}"/>
              </a:ext>
            </a:extLst>
          </p:cNvPr>
          <p:cNvSpPr>
            <a:spLocks noGrp="1"/>
          </p:cNvSpPr>
          <p:nvPr>
            <p:ph type="title"/>
          </p:nvPr>
        </p:nvSpPr>
        <p:spPr>
          <a:xfrm>
            <a:off x="457200" y="-459432"/>
            <a:ext cx="8229600" cy="2650306"/>
          </a:xfrm>
        </p:spPr>
        <p:txBody>
          <a:bodyPr>
            <a:normAutofit/>
          </a:bodyPr>
          <a:lstStyle/>
          <a:p>
            <a:r>
              <a:rPr lang="el-GR" sz="3600" dirty="0" err="1">
                <a:effectLst>
                  <a:outerShdw blurRad="38100" dist="38100" dir="2700000" algn="tl">
                    <a:srgbClr val="000000">
                      <a:alpha val="43137"/>
                    </a:srgbClr>
                  </a:outerShdw>
                </a:effectLst>
              </a:rPr>
              <a:t>Κλινικο-παθολογοανατομική</a:t>
            </a:r>
            <a:r>
              <a:rPr lang="el-GR" sz="3600" dirty="0">
                <a:effectLst>
                  <a:outerShdw blurRad="38100" dist="38100" dir="2700000" algn="tl">
                    <a:srgbClr val="000000">
                      <a:alpha val="43137"/>
                    </a:srgbClr>
                  </a:outerShdw>
                </a:effectLst>
              </a:rPr>
              <a:t> συζήτηση περιστατικών </a:t>
            </a:r>
            <a:r>
              <a:rPr lang="el-GR" sz="3500" dirty="0">
                <a:effectLst>
                  <a:outerShdw blurRad="38100" dist="38100" dir="2700000" algn="tl">
                    <a:srgbClr val="000000">
                      <a:alpha val="43137"/>
                    </a:srgbClr>
                  </a:outerShdw>
                </a:effectLst>
              </a:rPr>
              <a:t>νόσων πεπτικού σωλήνα</a:t>
            </a:r>
          </a:p>
        </p:txBody>
      </p:sp>
      <p:sp>
        <p:nvSpPr>
          <p:cNvPr id="3" name="Content Placeholder 2">
            <a:extLst>
              <a:ext uri="{FF2B5EF4-FFF2-40B4-BE49-F238E27FC236}">
                <a16:creationId xmlns:a16="http://schemas.microsoft.com/office/drawing/2014/main" xmlns="" id="{3847E65A-9B58-D7B9-21DC-CE301B1DC881}"/>
              </a:ext>
            </a:extLst>
          </p:cNvPr>
          <p:cNvSpPr>
            <a:spLocks noGrp="1"/>
          </p:cNvSpPr>
          <p:nvPr>
            <p:ph idx="1"/>
          </p:nvPr>
        </p:nvSpPr>
        <p:spPr>
          <a:xfrm>
            <a:off x="0" y="4523110"/>
            <a:ext cx="9144000" cy="2650306"/>
          </a:xfrm>
        </p:spPr>
        <p:txBody>
          <a:bodyPr>
            <a:normAutofit/>
          </a:bodyPr>
          <a:lstStyle/>
          <a:p>
            <a:endParaRPr lang="el-GR" dirty="0"/>
          </a:p>
          <a:p>
            <a:endParaRPr lang="el-GR" dirty="0"/>
          </a:p>
          <a:p>
            <a:r>
              <a:rPr lang="el-GR" sz="2500" dirty="0"/>
              <a:t>Ανδρέας Χ. </a:t>
            </a:r>
            <a:r>
              <a:rPr lang="el-GR" sz="2500" dirty="0" err="1"/>
              <a:t>Λάζαρης</a:t>
            </a:r>
            <a:r>
              <a:rPr lang="el-GR" sz="2500" dirty="0"/>
              <a:t> - Ιατρός, </a:t>
            </a:r>
            <a:r>
              <a:rPr lang="el-GR" sz="2500" dirty="0" err="1"/>
              <a:t>Ιστοπαθολόγος</a:t>
            </a:r>
            <a:endParaRPr lang="el-GR" sz="2500" dirty="0"/>
          </a:p>
          <a:p>
            <a:r>
              <a:rPr lang="el-GR" sz="2500" dirty="0"/>
              <a:t>Χαράλαμπος Χ. Μυλωνάς - Ιατρός, </a:t>
            </a:r>
            <a:r>
              <a:rPr lang="en-US" sz="2500" dirty="0"/>
              <a:t>E</a:t>
            </a:r>
            <a:r>
              <a:rPr lang="el-GR" sz="2500" dirty="0" err="1"/>
              <a:t>ιδικευόμενος</a:t>
            </a:r>
            <a:r>
              <a:rPr lang="el-GR" sz="2500" dirty="0"/>
              <a:t> Παθολογίας</a:t>
            </a:r>
          </a:p>
        </p:txBody>
      </p:sp>
      <p:pic>
        <p:nvPicPr>
          <p:cNvPr id="20482" name="Picture 2" descr="Cartoon Happy Gut Stock Illustrations – 543 Cartoon Happy Gut Stock  Illustrations, Vectors &amp; Clipart - Dreamstime">
            <a:extLst>
              <a:ext uri="{FF2B5EF4-FFF2-40B4-BE49-F238E27FC236}">
                <a16:creationId xmlns:a16="http://schemas.microsoft.com/office/drawing/2014/main" xmlns="" id="{A34F5A8F-7682-EBAE-FC56-973D153FDF1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79712" y="1503953"/>
            <a:ext cx="5394176" cy="385009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486775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Autofit/>
          </a:bodyPr>
          <a:lstStyle/>
          <a:p>
            <a:r>
              <a:rPr lang="el-GR" sz="3200" dirty="0" err="1" smtClean="0"/>
              <a:t>Ακανθοκυτταρικό</a:t>
            </a:r>
            <a:r>
              <a:rPr lang="el-GR" sz="3200" dirty="0" smtClean="0"/>
              <a:t> καρκίνωμα οισοφάγου </a:t>
            </a:r>
            <a:br>
              <a:rPr lang="el-GR" sz="3200" dirty="0" smtClean="0"/>
            </a:br>
            <a:r>
              <a:rPr lang="el-GR" sz="3200" i="1" dirty="0" smtClean="0"/>
              <a:t>ποικίλων</a:t>
            </a:r>
            <a:r>
              <a:rPr lang="el-GR" sz="3200" dirty="0" smtClean="0"/>
              <a:t> βαθμών διαφοροποίησης</a:t>
            </a:r>
            <a:endParaRPr lang="el-GR" sz="3200" dirty="0"/>
          </a:p>
        </p:txBody>
      </p:sp>
      <p:pic>
        <p:nvPicPr>
          <p:cNvPr id="4098" name="Picture 2"/>
          <p:cNvPicPr>
            <a:picLocks noChangeAspect="1" noChangeArrowheads="1"/>
          </p:cNvPicPr>
          <p:nvPr/>
        </p:nvPicPr>
        <p:blipFill>
          <a:blip r:embed="rId2" cstate="print"/>
          <a:srcRect/>
          <a:stretch>
            <a:fillRect/>
          </a:stretch>
        </p:blipFill>
        <p:spPr bwMode="auto">
          <a:xfrm>
            <a:off x="0" y="836712"/>
            <a:ext cx="4104455" cy="3055592"/>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534621" y="836712"/>
            <a:ext cx="4609379" cy="3024336"/>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rot="5400000">
            <a:off x="3153805" y="3386424"/>
            <a:ext cx="2873547" cy="406960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normAutofit fontScale="90000"/>
          </a:bodyPr>
          <a:lstStyle/>
          <a:p>
            <a:r>
              <a:rPr lang="el-GR" sz="2800" dirty="0" err="1" smtClean="0">
                <a:effectLst>
                  <a:outerShdw blurRad="38100" dist="38100" dir="2700000" algn="tl">
                    <a:srgbClr val="000000">
                      <a:alpha val="43137"/>
                    </a:srgbClr>
                  </a:outerShdw>
                </a:effectLst>
              </a:rPr>
              <a:t>Βασικόμορφο</a:t>
            </a:r>
            <a:r>
              <a:rPr lang="el-GR" sz="2800" dirty="0" smtClean="0">
                <a:effectLst>
                  <a:outerShdw blurRad="38100" dist="38100" dir="2700000" algn="tl">
                    <a:srgbClr val="000000">
                      <a:alpha val="43137"/>
                    </a:srgbClr>
                  </a:outerShdw>
                </a:effectLst>
              </a:rPr>
              <a:t> </a:t>
            </a:r>
            <a:r>
              <a:rPr lang="el-GR" sz="2800" dirty="0" err="1" smtClean="0"/>
              <a:t>ακανθοκυτταρικό</a:t>
            </a:r>
            <a:r>
              <a:rPr lang="el-GR" sz="2800" dirty="0" smtClean="0"/>
              <a:t> καρκίνωμα </a:t>
            </a:r>
            <a:r>
              <a:rPr lang="el-GR" sz="2800" dirty="0" smtClean="0"/>
              <a:t/>
            </a:r>
            <a:br>
              <a:rPr lang="el-GR" sz="2800" dirty="0" smtClean="0"/>
            </a:br>
            <a:r>
              <a:rPr lang="el-GR" sz="2800" dirty="0" smtClean="0"/>
              <a:t>του οισοφάγου</a:t>
            </a:r>
            <a:r>
              <a:rPr lang="el-GR" sz="2800" dirty="0" smtClean="0"/>
              <a:t> κ</a:t>
            </a:r>
            <a:r>
              <a:rPr lang="el-GR" sz="2800" dirty="0" smtClean="0"/>
              <a:t>αι </a:t>
            </a:r>
            <a:r>
              <a:rPr lang="el-GR" sz="2800" dirty="0" smtClean="0"/>
              <a:t>της γλώσσας (κάτω δεξιά</a:t>
            </a:r>
            <a:r>
              <a:rPr lang="el-GR" sz="2800" dirty="0" smtClean="0"/>
              <a:t>).</a:t>
            </a:r>
            <a:endParaRPr lang="el-GR" sz="2800" dirty="0"/>
          </a:p>
        </p:txBody>
      </p:sp>
      <p:pic>
        <p:nvPicPr>
          <p:cNvPr id="3074" name="Picture 2"/>
          <p:cNvPicPr>
            <a:picLocks noChangeAspect="1" noChangeArrowheads="1"/>
          </p:cNvPicPr>
          <p:nvPr/>
        </p:nvPicPr>
        <p:blipFill>
          <a:blip r:embed="rId2" cstate="print"/>
          <a:srcRect/>
          <a:stretch>
            <a:fillRect/>
          </a:stretch>
        </p:blipFill>
        <p:spPr bwMode="auto">
          <a:xfrm rot="5400000">
            <a:off x="816762" y="127454"/>
            <a:ext cx="2829955" cy="396044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rot="5400000">
            <a:off x="5509141" y="115595"/>
            <a:ext cx="2808312" cy="3962514"/>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rot="5400000">
            <a:off x="797045" y="3027490"/>
            <a:ext cx="3024335" cy="4259403"/>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4788024" y="3645024"/>
            <a:ext cx="4191052" cy="30243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508104" y="116632"/>
            <a:ext cx="3635896" cy="3600400"/>
          </a:xfrm>
        </p:spPr>
        <p:txBody>
          <a:bodyPr>
            <a:normAutofit/>
          </a:bodyPr>
          <a:lstStyle/>
          <a:p>
            <a:r>
              <a:rPr lang="el-GR" sz="2800" dirty="0" err="1" smtClean="0"/>
              <a:t>Ακανθοκυτταρικό</a:t>
            </a:r>
            <a:r>
              <a:rPr lang="el-GR" sz="2800" dirty="0" smtClean="0"/>
              <a:t> καρκίνωμα οισοφάγου</a:t>
            </a:r>
            <a:r>
              <a:rPr lang="en-US" sz="2800" dirty="0" smtClean="0"/>
              <a:t>: </a:t>
            </a:r>
            <a:br>
              <a:rPr lang="en-US" sz="2800" dirty="0" smtClean="0"/>
            </a:br>
            <a:r>
              <a:rPr lang="el-GR" sz="2800" dirty="0" smtClean="0">
                <a:effectLst>
                  <a:outerShdw blurRad="38100" dist="38100" dir="2700000" algn="tl">
                    <a:srgbClr val="000000">
                      <a:alpha val="43137"/>
                    </a:srgbClr>
                  </a:outerShdw>
                </a:effectLst>
              </a:rPr>
              <a:t>συνήθους ποικιλίας </a:t>
            </a:r>
            <a:r>
              <a:rPr lang="el-GR" sz="2800" dirty="0" smtClean="0"/>
              <a:t>χαμηλά διαφοροποιημένο, </a:t>
            </a:r>
            <a:r>
              <a:rPr lang="el-GR" sz="2800" dirty="0" err="1" smtClean="0"/>
              <a:t>βασικόμορφο</a:t>
            </a:r>
            <a:r>
              <a:rPr lang="el-GR" sz="2800" dirty="0" smtClean="0"/>
              <a:t>, </a:t>
            </a:r>
            <a:r>
              <a:rPr lang="el-GR" sz="2800" dirty="0" err="1" smtClean="0"/>
              <a:t>σαρκωματοειδές</a:t>
            </a:r>
            <a:r>
              <a:rPr lang="el-GR" sz="2800" dirty="0" smtClean="0"/>
              <a:t> (</a:t>
            </a:r>
            <a:r>
              <a:rPr lang="el-GR" sz="2800" dirty="0" err="1" smtClean="0"/>
              <a:t>ατρακτοκυτταρικό</a:t>
            </a:r>
            <a:r>
              <a:rPr lang="el-GR" sz="2800" dirty="0" smtClean="0"/>
              <a:t>)</a:t>
            </a:r>
            <a:endParaRPr lang="el-GR" sz="2800" dirty="0"/>
          </a:p>
        </p:txBody>
      </p:sp>
      <p:pic>
        <p:nvPicPr>
          <p:cNvPr id="3074" name="Picture 2"/>
          <p:cNvPicPr>
            <a:picLocks noChangeAspect="1" noChangeArrowheads="1"/>
          </p:cNvPicPr>
          <p:nvPr/>
        </p:nvPicPr>
        <p:blipFill>
          <a:blip r:embed="rId2" cstate="print"/>
          <a:srcRect/>
          <a:stretch>
            <a:fillRect/>
          </a:stretch>
        </p:blipFill>
        <p:spPr bwMode="auto">
          <a:xfrm>
            <a:off x="251520" y="116632"/>
            <a:ext cx="5184576" cy="355788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251520" y="3717032"/>
            <a:ext cx="4176465" cy="2985948"/>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4716016" y="3717032"/>
            <a:ext cx="4131984" cy="29523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71546"/>
          </a:xfrm>
        </p:spPr>
        <p:txBody>
          <a:bodyPr>
            <a:noAutofit/>
          </a:bodyPr>
          <a:lstStyle/>
          <a:p>
            <a:r>
              <a:rPr lang="el-GR" sz="1800" dirty="0" smtClean="0"/>
              <a:t>Ονομάστε τις εικονιζόμενες </a:t>
            </a:r>
            <a:r>
              <a:rPr lang="el-GR" sz="1800" b="1" dirty="0" smtClean="0"/>
              <a:t>παραλλαγές</a:t>
            </a:r>
            <a:r>
              <a:rPr lang="el-GR" sz="1800" dirty="0" smtClean="0"/>
              <a:t> </a:t>
            </a:r>
            <a:br>
              <a:rPr lang="el-GR" sz="1800" dirty="0" smtClean="0"/>
            </a:br>
            <a:r>
              <a:rPr lang="el-GR" sz="1800" i="1" dirty="0" err="1" smtClean="0"/>
              <a:t>ακανθοκυτταρικού</a:t>
            </a:r>
            <a:r>
              <a:rPr lang="el-GR" sz="1800" i="1" dirty="0" smtClean="0"/>
              <a:t> καρκινώματος</a:t>
            </a:r>
            <a:r>
              <a:rPr lang="el-GR" sz="1800" dirty="0" smtClean="0"/>
              <a:t> της στοματικής κοιλότητας</a:t>
            </a:r>
            <a:r>
              <a:rPr lang="en-US" sz="1800" dirty="0" smtClean="0"/>
              <a:t> (</a:t>
            </a:r>
            <a:r>
              <a:rPr lang="el-GR" sz="1800" dirty="0" smtClean="0"/>
              <a:t>και γενικότερα της περιοχής κεφαλής-τραχήλου και όχι μόνο). Σε ποια από αυτές η πρόγνωση είναι καλύτερη </a:t>
            </a:r>
            <a:r>
              <a:rPr lang="en-US" sz="1800" dirty="0" smtClean="0"/>
              <a:t/>
            </a:r>
            <a:br>
              <a:rPr lang="en-US" sz="1800" dirty="0" smtClean="0"/>
            </a:br>
            <a:r>
              <a:rPr lang="el-GR" sz="1800" dirty="0" smtClean="0"/>
              <a:t>σε σύγκριση με το τυπικό </a:t>
            </a:r>
            <a:r>
              <a:rPr lang="el-GR" sz="1800" dirty="0" err="1" smtClean="0"/>
              <a:t>ακανθοκυτταρικό</a:t>
            </a:r>
            <a:r>
              <a:rPr lang="el-GR" sz="1800" dirty="0" smtClean="0"/>
              <a:t> καρκίνωμα</a:t>
            </a:r>
            <a:r>
              <a:rPr lang="en-US" sz="1800" dirty="0" smtClean="0"/>
              <a:t>; </a:t>
            </a:r>
            <a:r>
              <a:rPr lang="el-GR" sz="1800" dirty="0" smtClean="0"/>
              <a:t> </a:t>
            </a:r>
            <a:endParaRPr lang="el-GR" sz="1800" dirty="0"/>
          </a:p>
        </p:txBody>
      </p:sp>
      <p:pic>
        <p:nvPicPr>
          <p:cNvPr id="2051" name="Picture 3" descr="C:\Users\user\Desktop\αρχείο λήψης.jpg"/>
          <p:cNvPicPr>
            <a:picLocks noChangeAspect="1" noChangeArrowheads="1"/>
          </p:cNvPicPr>
          <p:nvPr/>
        </p:nvPicPr>
        <p:blipFill>
          <a:blip r:embed="rId2" cstate="print"/>
          <a:srcRect/>
          <a:stretch>
            <a:fillRect/>
          </a:stretch>
        </p:blipFill>
        <p:spPr bwMode="auto">
          <a:xfrm>
            <a:off x="4857752" y="1071546"/>
            <a:ext cx="3816352" cy="2786082"/>
          </a:xfrm>
          <a:prstGeom prst="rect">
            <a:avLst/>
          </a:prstGeom>
          <a:noFill/>
        </p:spPr>
      </p:pic>
      <p:pic>
        <p:nvPicPr>
          <p:cNvPr id="2052" name="Picture 4" descr="C:\Users\user\Desktop\3-s2.0-B9781416039662000357-gr11.jpg"/>
          <p:cNvPicPr>
            <a:picLocks noChangeAspect="1" noChangeArrowheads="1"/>
          </p:cNvPicPr>
          <p:nvPr/>
        </p:nvPicPr>
        <p:blipFill>
          <a:blip r:embed="rId3" cstate="print"/>
          <a:srcRect/>
          <a:stretch>
            <a:fillRect/>
          </a:stretch>
        </p:blipFill>
        <p:spPr bwMode="auto">
          <a:xfrm>
            <a:off x="500034" y="3929066"/>
            <a:ext cx="4143404" cy="2772070"/>
          </a:xfrm>
          <a:prstGeom prst="rect">
            <a:avLst/>
          </a:prstGeom>
          <a:noFill/>
        </p:spPr>
      </p:pic>
      <p:pic>
        <p:nvPicPr>
          <p:cNvPr id="2053" name="Picture 5" descr="C:\Users\user\Desktop\αρχείο λήψης (1).jpg"/>
          <p:cNvPicPr>
            <a:picLocks noChangeAspect="1" noChangeArrowheads="1"/>
          </p:cNvPicPr>
          <p:nvPr/>
        </p:nvPicPr>
        <p:blipFill>
          <a:blip r:embed="rId4" cstate="print"/>
          <a:srcRect/>
          <a:stretch>
            <a:fillRect/>
          </a:stretch>
        </p:blipFill>
        <p:spPr bwMode="auto">
          <a:xfrm>
            <a:off x="4857752" y="3929066"/>
            <a:ext cx="3857652" cy="2714644"/>
          </a:xfrm>
          <a:prstGeom prst="rect">
            <a:avLst/>
          </a:prstGeom>
          <a:noFill/>
        </p:spPr>
      </p:pic>
      <p:pic>
        <p:nvPicPr>
          <p:cNvPr id="2054" name="Picture 6" descr="C:\Users\user\Desktop\04_55.jpg"/>
          <p:cNvPicPr>
            <a:picLocks noChangeAspect="1" noChangeArrowheads="1"/>
          </p:cNvPicPr>
          <p:nvPr/>
        </p:nvPicPr>
        <p:blipFill>
          <a:blip r:embed="rId5" cstate="print"/>
          <a:srcRect/>
          <a:stretch>
            <a:fillRect/>
          </a:stretch>
        </p:blipFill>
        <p:spPr bwMode="auto">
          <a:xfrm rot="5400000">
            <a:off x="1178693" y="392884"/>
            <a:ext cx="2786081" cy="4143406"/>
          </a:xfrm>
          <a:prstGeom prst="rect">
            <a:avLst/>
          </a:prstGeom>
          <a:noFill/>
        </p:spPr>
      </p:pic>
      <p:sp>
        <p:nvSpPr>
          <p:cNvPr id="8" name="1 - Τίτλος"/>
          <p:cNvSpPr txBox="1">
            <a:spLocks/>
          </p:cNvSpPr>
          <p:nvPr/>
        </p:nvSpPr>
        <p:spPr>
          <a:xfrm>
            <a:off x="1071538" y="1857364"/>
            <a:ext cx="3429024" cy="1143008"/>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300" normalizeH="0" baseline="0" noProof="0" dirty="0" err="1" smtClean="0">
                <a:ln>
                  <a:noFill/>
                </a:ln>
                <a:solidFill>
                  <a:srgbClr val="FF0000"/>
                </a:solidFill>
                <a:effectLst/>
                <a:uLnTx/>
                <a:uFillTx/>
                <a:latin typeface="+mj-lt"/>
                <a:ea typeface="+mj-ea"/>
                <a:cs typeface="+mj-cs"/>
              </a:rPr>
              <a:t>Βασικόμορφο</a:t>
            </a:r>
            <a:r>
              <a:rPr kumimoji="0" lang="el-GR" sz="4400" b="1" i="0" u="none" strike="noStrike" kern="1200" cap="none" spc="300" normalizeH="0" baseline="0" noProof="0" dirty="0" smtClean="0">
                <a:ln>
                  <a:noFill/>
                </a:ln>
                <a:solidFill>
                  <a:srgbClr val="FF0000"/>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300" normalizeH="0" baseline="0" noProof="0" dirty="0" smtClean="0">
                <a:ln>
                  <a:noFill/>
                </a:ln>
                <a:solidFill>
                  <a:srgbClr val="FF0000"/>
                </a:solidFill>
                <a:effectLst/>
                <a:uLnTx/>
                <a:uFillTx/>
                <a:latin typeface="+mj-lt"/>
                <a:ea typeface="+mj-ea"/>
                <a:cs typeface="+mj-cs"/>
              </a:rPr>
              <a:t>(</a:t>
            </a:r>
            <a:r>
              <a:rPr kumimoji="0" lang="el-GR" sz="4400" b="1" i="0" u="none" strike="noStrike" kern="1200" cap="none" spc="300" normalizeH="0" baseline="0" noProof="0" dirty="0" err="1" smtClean="0">
                <a:ln>
                  <a:noFill/>
                </a:ln>
                <a:solidFill>
                  <a:srgbClr val="FF0000"/>
                </a:solidFill>
                <a:effectLst/>
                <a:uLnTx/>
                <a:uFillTx/>
                <a:latin typeface="+mj-lt"/>
                <a:ea typeface="+mj-ea"/>
                <a:cs typeface="+mj-cs"/>
              </a:rPr>
              <a:t>βασικοειδές</a:t>
            </a:r>
            <a:r>
              <a:rPr kumimoji="0" lang="el-GR" sz="4400" b="1" i="0" u="none" strike="noStrike" kern="1200" cap="none" spc="300" normalizeH="0" baseline="0" noProof="0" dirty="0" smtClean="0">
                <a:ln>
                  <a:noFill/>
                </a:ln>
                <a:solidFill>
                  <a:srgbClr val="FF0000"/>
                </a:solidFill>
                <a:effectLst/>
                <a:uLnTx/>
                <a:uFillTx/>
                <a:latin typeface="+mj-lt"/>
                <a:ea typeface="+mj-ea"/>
                <a:cs typeface="+mj-cs"/>
              </a:rPr>
              <a:t>) </a:t>
            </a:r>
            <a:endParaRPr kumimoji="0" lang="el-GR" sz="4400" b="1" i="0" u="none" strike="noStrike" kern="1200" cap="none" spc="300" normalizeH="0" baseline="0" noProof="0" dirty="0">
              <a:ln>
                <a:noFill/>
              </a:ln>
              <a:solidFill>
                <a:srgbClr val="FF0000"/>
              </a:solidFill>
              <a:effectLst/>
              <a:uLnTx/>
              <a:uFillTx/>
              <a:latin typeface="+mj-lt"/>
              <a:ea typeface="+mj-ea"/>
              <a:cs typeface="+mj-cs"/>
            </a:endParaRPr>
          </a:p>
        </p:txBody>
      </p:sp>
      <p:sp>
        <p:nvSpPr>
          <p:cNvPr id="9" name="1 - Τίτλος"/>
          <p:cNvSpPr txBox="1">
            <a:spLocks/>
          </p:cNvSpPr>
          <p:nvPr/>
        </p:nvSpPr>
        <p:spPr>
          <a:xfrm>
            <a:off x="4786314" y="2009764"/>
            <a:ext cx="4000528" cy="114300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b="1" spc="300" dirty="0" err="1" smtClean="0">
                <a:solidFill>
                  <a:srgbClr val="FF0000"/>
                </a:solidFill>
                <a:latin typeface="+mj-lt"/>
                <a:ea typeface="+mj-ea"/>
                <a:cs typeface="+mj-cs"/>
              </a:rPr>
              <a:t>Ατρακτοκυτταρικό</a:t>
            </a:r>
            <a:r>
              <a:rPr kumimoji="0" lang="el-GR" sz="3200" b="1" i="0" u="none" strike="noStrike" kern="1200" cap="none" spc="300" normalizeH="0" baseline="0" noProof="0" dirty="0" smtClean="0">
                <a:ln>
                  <a:noFill/>
                </a:ln>
                <a:solidFill>
                  <a:srgbClr val="FF0000"/>
                </a:solidFill>
                <a:effectLst/>
                <a:uLnTx/>
                <a:uFillTx/>
                <a:latin typeface="+mj-lt"/>
                <a:ea typeface="+mj-ea"/>
                <a:cs typeface="+mj-cs"/>
              </a:rPr>
              <a:t> </a:t>
            </a:r>
            <a:endParaRPr kumimoji="0" lang="el-GR" sz="3200" b="1" i="0" u="none" strike="noStrike" kern="1200" cap="none" spc="300" normalizeH="0" baseline="0" noProof="0" dirty="0">
              <a:ln>
                <a:noFill/>
              </a:ln>
              <a:solidFill>
                <a:srgbClr val="FF0000"/>
              </a:solidFill>
              <a:effectLst/>
              <a:uLnTx/>
              <a:uFillTx/>
              <a:latin typeface="+mj-lt"/>
              <a:ea typeface="+mj-ea"/>
              <a:cs typeface="+mj-cs"/>
            </a:endParaRPr>
          </a:p>
        </p:txBody>
      </p:sp>
      <p:sp>
        <p:nvSpPr>
          <p:cNvPr id="10" name="1 - Τίτλος"/>
          <p:cNvSpPr txBox="1">
            <a:spLocks/>
          </p:cNvSpPr>
          <p:nvPr/>
        </p:nvSpPr>
        <p:spPr>
          <a:xfrm>
            <a:off x="500034" y="4857760"/>
            <a:ext cx="4143404" cy="1357322"/>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b="1" spc="300" dirty="0" smtClean="0">
                <a:solidFill>
                  <a:srgbClr val="FF0000"/>
                </a:solidFill>
                <a:latin typeface="+mj-lt"/>
                <a:ea typeface="+mj-ea"/>
                <a:cs typeface="+mj-cs"/>
              </a:rPr>
              <a:t>Ακροχορδονώδες.</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300" normalizeH="0" baseline="0" noProof="0" dirty="0" smtClean="0">
                <a:ln>
                  <a:noFill/>
                </a:ln>
                <a:solidFill>
                  <a:srgbClr val="FF0000"/>
                </a:solidFill>
                <a:effectLst/>
                <a:uLnTx/>
                <a:uFillTx/>
                <a:latin typeface="+mj-lt"/>
                <a:ea typeface="+mj-ea"/>
                <a:cs typeface="+mj-cs"/>
              </a:rPr>
              <a:t>Ευμενέστερης πρόγνωσης</a:t>
            </a:r>
            <a:r>
              <a:rPr kumimoji="0" lang="en-US" sz="3200" b="1" i="0" u="none" strike="noStrike" kern="1200" cap="none" spc="300" normalizeH="0" baseline="0" noProof="0" dirty="0" smtClean="0">
                <a:ln>
                  <a:noFill/>
                </a:ln>
                <a:solidFill>
                  <a:srgbClr val="FF0000"/>
                </a:solidFill>
                <a:effectLst/>
                <a:uLnTx/>
                <a:uFillTx/>
                <a:latin typeface="+mj-lt"/>
                <a:ea typeface="+mj-ea"/>
                <a:cs typeface="+mj-cs"/>
              </a:rPr>
              <a:t>.</a:t>
            </a:r>
            <a:r>
              <a:rPr kumimoji="0" lang="el-GR" sz="3200" b="1" i="0" u="none" strike="noStrike" kern="1200" cap="none" spc="300" normalizeH="0" baseline="0" noProof="0" dirty="0" smtClean="0">
                <a:ln>
                  <a:noFill/>
                </a:ln>
                <a:solidFill>
                  <a:srgbClr val="FF0000"/>
                </a:solidFill>
                <a:effectLst/>
                <a:uLnTx/>
                <a:uFillTx/>
                <a:latin typeface="+mj-lt"/>
                <a:ea typeface="+mj-ea"/>
                <a:cs typeface="+mj-cs"/>
              </a:rPr>
              <a:t> </a:t>
            </a:r>
            <a:endParaRPr kumimoji="0" lang="el-GR" sz="3200" b="1" i="0" u="none" strike="noStrike" kern="1200" cap="none" spc="300" normalizeH="0" baseline="0" noProof="0" dirty="0">
              <a:ln>
                <a:noFill/>
              </a:ln>
              <a:solidFill>
                <a:srgbClr val="FF0000"/>
              </a:solidFill>
              <a:effectLst/>
              <a:uLnTx/>
              <a:uFillTx/>
              <a:latin typeface="+mj-lt"/>
              <a:ea typeface="+mj-ea"/>
              <a:cs typeface="+mj-cs"/>
            </a:endParaRPr>
          </a:p>
        </p:txBody>
      </p:sp>
      <p:sp>
        <p:nvSpPr>
          <p:cNvPr id="11" name="1 - Τίτλος"/>
          <p:cNvSpPr txBox="1">
            <a:spLocks/>
          </p:cNvSpPr>
          <p:nvPr/>
        </p:nvSpPr>
        <p:spPr>
          <a:xfrm>
            <a:off x="4572000" y="4357694"/>
            <a:ext cx="4367242" cy="15716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300" normalizeH="0" baseline="0" noProof="0" dirty="0" err="1" smtClean="0">
                <a:ln>
                  <a:noFill/>
                </a:ln>
                <a:solidFill>
                  <a:srgbClr val="FF0000"/>
                </a:solidFill>
                <a:effectLst/>
                <a:uLnTx/>
                <a:uFillTx/>
                <a:latin typeface="+mj-lt"/>
                <a:ea typeface="+mj-ea"/>
                <a:cs typeface="+mj-cs"/>
              </a:rPr>
              <a:t>Αδενοπλακώδες</a:t>
            </a:r>
            <a:r>
              <a:rPr kumimoji="0" lang="el-GR" sz="3200" b="1" i="0" u="none" strike="noStrike" kern="1200" cap="none" spc="300" normalizeH="0" noProof="0" dirty="0" smtClean="0">
                <a:ln>
                  <a:noFill/>
                </a:ln>
                <a:solidFill>
                  <a:srgbClr val="FF0000"/>
                </a:solidFill>
                <a:effectLst/>
                <a:uLnTx/>
                <a:uFillTx/>
                <a:latin typeface="+mj-lt"/>
                <a:ea typeface="+mj-ea"/>
                <a:cs typeface="+mj-cs"/>
              </a:rPr>
              <a:t> </a:t>
            </a:r>
            <a:r>
              <a:rPr kumimoji="0" lang="el-GR" sz="3200" b="1" i="0" u="none" strike="noStrike" kern="1200" cap="none" spc="300" normalizeH="0" baseline="0" noProof="0" dirty="0" smtClean="0">
                <a:ln>
                  <a:noFill/>
                </a:ln>
                <a:solidFill>
                  <a:srgbClr val="FF0000"/>
                </a:solidFill>
                <a:effectLst/>
                <a:uLnTx/>
                <a:uFillTx/>
                <a:latin typeface="+mj-lt"/>
                <a:ea typeface="+mj-ea"/>
                <a:cs typeface="+mj-cs"/>
              </a:rPr>
              <a:t> </a:t>
            </a:r>
            <a:endParaRPr kumimoji="0" lang="el-GR" sz="3200" b="1" i="0" u="none" strike="noStrike" kern="1200" cap="none" spc="30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Autofit/>
          </a:bodyPr>
          <a:lstStyle/>
          <a:p>
            <a:r>
              <a:rPr lang="en-US" sz="1050" dirty="0" smtClean="0"/>
              <a:t>H </a:t>
            </a:r>
            <a:r>
              <a:rPr lang="el-GR" sz="1050" dirty="0" smtClean="0"/>
              <a:t> συνιστώσα </a:t>
            </a:r>
            <a:r>
              <a:rPr lang="el-GR" sz="1050" b="1" dirty="0" smtClean="0"/>
              <a:t>T</a:t>
            </a:r>
            <a:r>
              <a:rPr lang="el-GR" sz="1050" dirty="0" smtClean="0"/>
              <a:t> κατηγοριοποιείται ως </a:t>
            </a:r>
            <a:r>
              <a:rPr lang="el-GR" sz="1050" dirty="0" err="1" smtClean="0"/>
              <a:t>Tis</a:t>
            </a:r>
            <a:r>
              <a:rPr lang="el-GR" sz="1050" dirty="0" smtClean="0"/>
              <a:t>: υψηλού βαθμού δυσπλασία (HGD). Ο T1 είναι καρκίνος που εισβάλλει στο χόριο, τη </a:t>
            </a:r>
            <a:r>
              <a:rPr lang="el-GR" sz="1050" dirty="0" err="1" smtClean="0"/>
              <a:t>βλεννογόνια</a:t>
            </a:r>
            <a:r>
              <a:rPr lang="el-GR" sz="1050" dirty="0" smtClean="0"/>
              <a:t> μυϊκή στοιβάδα ή στον </a:t>
            </a:r>
            <a:r>
              <a:rPr lang="el-GR" sz="1050" dirty="0" err="1" smtClean="0"/>
              <a:t>υποβλεννογόνο</a:t>
            </a:r>
            <a:r>
              <a:rPr lang="el-GR" sz="1050" dirty="0" smtClean="0"/>
              <a:t> και </a:t>
            </a:r>
            <a:r>
              <a:rPr lang="el-GR" sz="1050" dirty="0" err="1" smtClean="0"/>
              <a:t>υποκατηγοριοποιείται</a:t>
            </a:r>
            <a:r>
              <a:rPr lang="el-GR" sz="1050" dirty="0" smtClean="0"/>
              <a:t> σε T1a (καρκίνος που εισβάλλει στο χόριο ή στη </a:t>
            </a:r>
            <a:r>
              <a:rPr lang="el-GR" sz="1050" dirty="0" err="1" smtClean="0"/>
              <a:t>βλεννογόνια</a:t>
            </a:r>
            <a:r>
              <a:rPr lang="el-GR" sz="1050" dirty="0" smtClean="0"/>
              <a:t> μυϊκή στοιβάδα) και T1b (καρκίνος που εισβάλλει στον </a:t>
            </a:r>
            <a:r>
              <a:rPr lang="el-GR" sz="1050" dirty="0" err="1" smtClean="0"/>
              <a:t>υποβλεννογόνο</a:t>
            </a:r>
            <a:r>
              <a:rPr lang="el-GR" sz="1050" dirty="0" smtClean="0"/>
              <a:t>). Ο Τ2 είναι καρκίνος που εισβάλλει στον μυϊκό χιτώνα του οισοφαγικού τοιχώματος. Ο Τ3 είναι καρκίνος που εισβάλλει στ</a:t>
            </a:r>
            <a:r>
              <a:rPr lang="en-US" sz="1050" dirty="0" smtClean="0"/>
              <a:t>o </a:t>
            </a:r>
            <a:r>
              <a:rPr lang="el-GR" sz="1050" dirty="0" smtClean="0"/>
              <a:t>εξώτατο στρώμα. Ο Τ4 είναι καρκίνος που εισβάλλει στις τοπικές δομές και </a:t>
            </a:r>
            <a:r>
              <a:rPr lang="el-GR" sz="1050" dirty="0" err="1" smtClean="0"/>
              <a:t>υποκατηγοριοποιείται</a:t>
            </a:r>
            <a:r>
              <a:rPr lang="el-GR" sz="1050" dirty="0" smtClean="0"/>
              <a:t> ως T4a (καρκίνος που εισβάλλει σε γειτονικές δομές όπως ο υπεζωκότας, το περικάρδιο, η </a:t>
            </a:r>
            <a:r>
              <a:rPr lang="el-GR" sz="1050" dirty="0" err="1" smtClean="0"/>
              <a:t>άζυγος</a:t>
            </a:r>
            <a:r>
              <a:rPr lang="el-GR" sz="1050" dirty="0" smtClean="0"/>
              <a:t> φλέβα, το διάφραγμα ή το περιτόναιο) και T4b (καρκίνος που εισβάλλει στις κύριες παρακείμενες δομές, όπως η αορτή, κάποιο σπονδυλικό σώμα ή η τραχεία). Το </a:t>
            </a:r>
            <a:r>
              <a:rPr lang="el-GR" sz="1050" b="1" dirty="0" smtClean="0"/>
              <a:t>N</a:t>
            </a:r>
            <a:r>
              <a:rPr lang="el-GR" sz="1050" dirty="0" smtClean="0"/>
              <a:t> κατηγοριοποιείται ως N0 (χωρίς επιχώριες </a:t>
            </a:r>
            <a:r>
              <a:rPr lang="el-GR" sz="1050" dirty="0" err="1" smtClean="0"/>
              <a:t>λεμφαδενικές</a:t>
            </a:r>
            <a:r>
              <a:rPr lang="el-GR" sz="1050" dirty="0" smtClean="0"/>
              <a:t> μεταστάσεις), N1 (τοπικές μεταστάσεις λεμφαδένων που περιλαμβάνουν έναν έως δύο λεμφαδένες), N2 (τοπικές μεταστάσεις λεμφαδένων που περιλαμβάνουν τρεις έως έξι λεμφαδένες) και N3 (τοπικές μεταστάσεις λεμφαδένων που περιλαμβάνουν επτά ή περισσότερους λεμφαδένες). Το </a:t>
            </a:r>
            <a:r>
              <a:rPr lang="el-GR" sz="1050" b="1" dirty="0" smtClean="0"/>
              <a:t>M</a:t>
            </a:r>
            <a:r>
              <a:rPr lang="el-GR" sz="1050" dirty="0" smtClean="0"/>
              <a:t> κατηγοριοποιείται ως M0 (χωρίς μακρινή μετάσταση) και M1 (μακρινή μετάσταση).</a:t>
            </a:r>
            <a:endParaRPr lang="el-GR" sz="1050" dirty="0"/>
          </a:p>
        </p:txBody>
      </p:sp>
      <p:pic>
        <p:nvPicPr>
          <p:cNvPr id="1026" name="Picture 2"/>
          <p:cNvPicPr>
            <a:picLocks noChangeAspect="1" noChangeArrowheads="1"/>
          </p:cNvPicPr>
          <p:nvPr/>
        </p:nvPicPr>
        <p:blipFill>
          <a:blip r:embed="rId2" cstate="print"/>
          <a:srcRect/>
          <a:stretch>
            <a:fillRect/>
          </a:stretch>
        </p:blipFill>
        <p:spPr bwMode="auto">
          <a:xfrm>
            <a:off x="179512" y="1412776"/>
            <a:ext cx="6971684" cy="5184576"/>
          </a:xfrm>
          <a:prstGeom prst="rect">
            <a:avLst/>
          </a:prstGeom>
          <a:noFill/>
          <a:ln w="9525">
            <a:noFill/>
            <a:miter lim="800000"/>
            <a:headEnd/>
            <a:tailEnd/>
          </a:ln>
        </p:spPr>
      </p:pic>
      <p:sp>
        <p:nvSpPr>
          <p:cNvPr id="4" name="1 - Τίτλος"/>
          <p:cNvSpPr txBox="1">
            <a:spLocks/>
          </p:cNvSpPr>
          <p:nvPr/>
        </p:nvSpPr>
        <p:spPr>
          <a:xfrm>
            <a:off x="7164288" y="1772816"/>
            <a:ext cx="1979712" cy="4824536"/>
          </a:xfrm>
          <a:prstGeom prst="rect">
            <a:avLst/>
          </a:prstGeom>
        </p:spPr>
        <p:txBody>
          <a:bodyPr vert="horz" lIns="91440" tIns="45720" rIns="91440" bIns="45720" rtlCol="0" anchor="ctr">
            <a:normAutofit fontScale="4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Το  </a:t>
            </a:r>
            <a:r>
              <a:rPr kumimoji="0" lang="el-GR" sz="4400" b="1" i="0" u="none" strike="noStrike" kern="1200" cap="none" spc="600" normalizeH="0" baseline="0" noProof="0" dirty="0" smtClean="0">
                <a:ln>
                  <a:noFill/>
                </a:ln>
                <a:solidFill>
                  <a:schemeClr val="tx1"/>
                </a:solidFill>
                <a:effectLst/>
                <a:uLnTx/>
                <a:uFillTx/>
                <a:latin typeface="+mj-lt"/>
                <a:ea typeface="+mj-ea"/>
                <a:cs typeface="+mj-cs"/>
              </a:rPr>
              <a:t>στάδιο</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αποτελεί τη σημαντικότερη </a:t>
            </a:r>
            <a:r>
              <a:rPr kumimoji="0" lang="el-GR" sz="4400" b="1" i="0" u="none" strike="noStrike" kern="1200" cap="none" spc="0" normalizeH="0" baseline="0" noProof="0" dirty="0" smtClean="0">
                <a:ln>
                  <a:noFill/>
                </a:ln>
                <a:solidFill>
                  <a:schemeClr val="tx1"/>
                </a:solidFill>
                <a:effectLst/>
                <a:uLnTx/>
                <a:uFillTx/>
                <a:latin typeface="+mj-lt"/>
                <a:ea typeface="+mj-ea"/>
                <a:cs typeface="+mj-cs"/>
              </a:rPr>
              <a:t>προγνωστική παράμετρο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για το  ΑΚΚ  του οισοφάγου.</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44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dirty="0" smtClean="0">
                <a:latin typeface="+mj-lt"/>
                <a:ea typeface="+mj-ea"/>
                <a:cs typeface="+mj-cs"/>
              </a:rPr>
              <a:t>Τα (</a:t>
            </a:r>
            <a:r>
              <a:rPr lang="el-GR" sz="4400" dirty="0" err="1" smtClean="0">
                <a:latin typeface="+mj-lt"/>
                <a:ea typeface="+mj-ea"/>
                <a:cs typeface="+mj-cs"/>
              </a:rPr>
              <a:t>αδενο</a:t>
            </a:r>
            <a:r>
              <a:rPr lang="el-GR" sz="4400" dirty="0" smtClean="0">
                <a:latin typeface="+mj-lt"/>
                <a:ea typeface="+mj-ea"/>
                <a:cs typeface="+mj-cs"/>
              </a:rPr>
              <a:t>) καρκινώματα της </a:t>
            </a:r>
            <a:r>
              <a:rPr lang="el-GR" sz="4400" dirty="0" err="1" smtClean="0">
                <a:latin typeface="+mj-lt"/>
                <a:ea typeface="+mj-ea"/>
                <a:cs typeface="+mj-cs"/>
              </a:rPr>
              <a:t>καρδιοοισοφαγι</a:t>
            </a:r>
            <a:r>
              <a:rPr lang="el-GR" sz="4400" dirty="0" smtClean="0">
                <a:latin typeface="+mj-lt"/>
                <a:ea typeface="+mj-ea"/>
                <a:cs typeface="+mj-cs"/>
              </a:rPr>
              <a:t>-</a:t>
            </a:r>
            <a:r>
              <a:rPr lang="el-GR" sz="4400" dirty="0" err="1" smtClean="0">
                <a:latin typeface="+mj-lt"/>
                <a:ea typeface="+mj-ea"/>
                <a:cs typeface="+mj-cs"/>
              </a:rPr>
              <a:t>κής</a:t>
            </a:r>
            <a:r>
              <a:rPr lang="el-GR" sz="4400" dirty="0" smtClean="0">
                <a:latin typeface="+mj-lt"/>
                <a:ea typeface="+mj-ea"/>
                <a:cs typeface="+mj-cs"/>
              </a:rPr>
              <a:t> συμβολής </a:t>
            </a:r>
            <a:r>
              <a:rPr lang="el-GR" sz="4400" dirty="0" err="1" smtClean="0">
                <a:latin typeface="+mj-lt"/>
                <a:ea typeface="+mj-ea"/>
                <a:cs typeface="+mj-cs"/>
              </a:rPr>
              <a:t>σταδιοποιούνται</a:t>
            </a:r>
            <a:r>
              <a:rPr lang="el-GR" sz="4400" dirty="0" smtClean="0">
                <a:latin typeface="+mj-lt"/>
                <a:ea typeface="+mj-ea"/>
                <a:cs typeface="+mj-cs"/>
              </a:rPr>
              <a:t> όπως τα οισοφαγικά .</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2362274"/>
          </a:xfrm>
        </p:spPr>
        <p:txBody>
          <a:bodyPr>
            <a:normAutofit fontScale="90000"/>
          </a:bodyPr>
          <a:lstStyle/>
          <a:p>
            <a:r>
              <a:rPr lang="el-GR" sz="2400" dirty="0" err="1" smtClean="0">
                <a:effectLst>
                  <a:outerShdw blurRad="38100" dist="38100" dir="2700000" algn="tl">
                    <a:srgbClr val="000000">
                      <a:alpha val="43137"/>
                    </a:srgbClr>
                  </a:outerShdw>
                </a:effectLst>
              </a:rPr>
              <a:t>Αδενοκαρκίνωμα</a:t>
            </a:r>
            <a:r>
              <a:rPr lang="el-GR" sz="2400" dirty="0" smtClean="0">
                <a:effectLst>
                  <a:outerShdw blurRad="38100" dist="38100" dir="2700000" algn="tl">
                    <a:srgbClr val="000000">
                      <a:alpha val="43137"/>
                    </a:srgbClr>
                  </a:outerShdw>
                </a:effectLst>
              </a:rPr>
              <a:t> σε έδαφος οισοφάγου </a:t>
            </a:r>
            <a:r>
              <a:rPr lang="en-US" sz="2400" dirty="0" smtClean="0">
                <a:effectLst>
                  <a:outerShdw blurRad="38100" dist="38100" dir="2700000" algn="tl">
                    <a:srgbClr val="000000">
                      <a:alpha val="43137"/>
                    </a:srgbClr>
                  </a:outerShdw>
                </a:effectLst>
              </a:rPr>
              <a:t>Barrett</a:t>
            </a:r>
            <a:r>
              <a:rPr lang="el-GR" sz="2400" dirty="0" smtClean="0">
                <a:effectLst>
                  <a:outerShdw blurRad="38100" dist="38100" dir="2700000" algn="tl">
                    <a:srgbClr val="000000">
                      <a:alpha val="43137"/>
                    </a:srgbClr>
                  </a:outerShdw>
                </a:effectLst>
              </a:rPr>
              <a:t>. </a:t>
            </a:r>
            <a:br>
              <a:rPr lang="el-GR" sz="2400" dirty="0" smtClean="0">
                <a:effectLst>
                  <a:outerShdw blurRad="38100" dist="38100" dir="2700000" algn="tl">
                    <a:srgbClr val="000000">
                      <a:alpha val="43137"/>
                    </a:srgbClr>
                  </a:outerShdw>
                </a:effectLst>
              </a:rPr>
            </a:br>
            <a:r>
              <a:rPr lang="el-GR" sz="2400" dirty="0" smtClean="0">
                <a:effectLst>
                  <a:outerShdw blurRad="38100" dist="38100" dir="2700000" algn="tl">
                    <a:srgbClr val="000000">
                      <a:alpha val="43137"/>
                    </a:srgbClr>
                  </a:outerShdw>
                </a:effectLst>
              </a:rPr>
              <a:t>Θέση διήθησης εντός του </a:t>
            </a:r>
            <a:r>
              <a:rPr lang="el-GR" sz="2400" dirty="0" err="1" smtClean="0">
                <a:effectLst>
                  <a:outerShdw blurRad="38100" dist="38100" dir="2700000" algn="tl">
                    <a:srgbClr val="000000">
                      <a:alpha val="43137"/>
                    </a:srgbClr>
                  </a:outerShdw>
                </a:effectLst>
              </a:rPr>
              <a:t>υποβλεννογόνου</a:t>
            </a:r>
            <a:r>
              <a:rPr lang="el-GR" sz="2400" dirty="0" smtClean="0">
                <a:effectLst>
                  <a:outerShdw blurRad="38100" dist="38100" dir="2700000" algn="tl">
                    <a:srgbClr val="000000">
                      <a:alpha val="43137"/>
                    </a:srgbClr>
                  </a:outerShdw>
                </a:effectLst>
              </a:rPr>
              <a:t>.</a:t>
            </a:r>
            <a:r>
              <a:rPr lang="el-GR" sz="2400" dirty="0" smtClean="0"/>
              <a:t/>
            </a:r>
            <a:br>
              <a:rPr lang="el-GR" sz="2400" dirty="0" smtClean="0"/>
            </a:br>
            <a:r>
              <a:rPr lang="el-GR" sz="2400" dirty="0" smtClean="0"/>
              <a:t/>
            </a:r>
            <a:br>
              <a:rPr lang="el-GR" sz="2400" dirty="0" smtClean="0"/>
            </a:br>
            <a:r>
              <a:rPr lang="el-GR" sz="2400" dirty="0" smtClean="0"/>
              <a:t> Οι περισσότερες περιπτώσεις </a:t>
            </a:r>
            <a:r>
              <a:rPr lang="el-GR" sz="2400" dirty="0" err="1" smtClean="0"/>
              <a:t>αδενοκαρκινώματος</a:t>
            </a:r>
            <a:r>
              <a:rPr lang="el-GR" sz="2400" dirty="0" smtClean="0"/>
              <a:t> σε έδαφος οισοφάγου του </a:t>
            </a:r>
            <a:r>
              <a:rPr lang="el-GR" sz="2400" dirty="0" err="1" smtClean="0"/>
              <a:t>Barrett</a:t>
            </a:r>
            <a:r>
              <a:rPr lang="el-GR" sz="2400" dirty="0" smtClean="0"/>
              <a:t> είναι αρκετά </a:t>
            </a:r>
            <a:r>
              <a:rPr lang="el-GR" sz="2400" dirty="0" smtClean="0">
                <a:effectLst>
                  <a:outerShdw blurRad="38100" dist="38100" dir="2700000" algn="tl">
                    <a:srgbClr val="000000">
                      <a:alpha val="43137"/>
                    </a:srgbClr>
                  </a:outerShdw>
                </a:effectLst>
              </a:rPr>
              <a:t>προχωρημένες</a:t>
            </a:r>
            <a:r>
              <a:rPr lang="el-GR" sz="2400" dirty="0" smtClean="0"/>
              <a:t> κατά τη στιγμή της διάγνωσης, συχνά με εισβολή σε </a:t>
            </a:r>
            <a:r>
              <a:rPr lang="el-GR" sz="2400" dirty="0" smtClean="0">
                <a:effectLst>
                  <a:outerShdw blurRad="38100" dist="38100" dir="2700000" algn="tl">
                    <a:srgbClr val="000000">
                      <a:alpha val="43137"/>
                    </a:srgbClr>
                  </a:outerShdw>
                </a:effectLst>
              </a:rPr>
              <a:t>ολόκληρο το πάχος του οισοφαγικού τοιχώματος</a:t>
            </a:r>
            <a:r>
              <a:rPr lang="el-GR" sz="2400" dirty="0" smtClean="0"/>
              <a:t> </a:t>
            </a:r>
            <a:r>
              <a:rPr lang="en-US" sz="2400" dirty="0" smtClean="0"/>
              <a:t> </a:t>
            </a:r>
            <a:r>
              <a:rPr lang="el-GR" sz="2400" dirty="0" smtClean="0"/>
              <a:t>και με </a:t>
            </a:r>
            <a:r>
              <a:rPr lang="el-GR" sz="2400" dirty="0" smtClean="0">
                <a:effectLst>
                  <a:outerShdw blurRad="38100" dist="38100" dir="2700000" algn="tl">
                    <a:srgbClr val="000000">
                      <a:alpha val="43137"/>
                    </a:srgbClr>
                  </a:outerShdw>
                </a:effectLst>
              </a:rPr>
              <a:t>μεταστάσεις στους λεμφαδένες</a:t>
            </a:r>
            <a:r>
              <a:rPr lang="el-GR" sz="2400" dirty="0" smtClean="0"/>
              <a:t>. </a:t>
            </a:r>
            <a:br>
              <a:rPr lang="el-GR" sz="2400" dirty="0" smtClean="0"/>
            </a:br>
            <a:endParaRPr lang="el-GR" sz="2400" dirty="0"/>
          </a:p>
        </p:txBody>
      </p:sp>
      <p:pic>
        <p:nvPicPr>
          <p:cNvPr id="3074" name="Picture 2"/>
          <p:cNvPicPr>
            <a:picLocks noChangeAspect="1" noChangeArrowheads="1"/>
          </p:cNvPicPr>
          <p:nvPr/>
        </p:nvPicPr>
        <p:blipFill>
          <a:blip r:embed="rId2" cstate="print"/>
          <a:srcRect/>
          <a:stretch>
            <a:fillRect/>
          </a:stretch>
        </p:blipFill>
        <p:spPr bwMode="auto">
          <a:xfrm>
            <a:off x="0" y="3068960"/>
            <a:ext cx="4674353" cy="3384376"/>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430291" y="3068960"/>
            <a:ext cx="4713709" cy="342147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395536" y="1340768"/>
            <a:ext cx="8424936" cy="5201424"/>
          </a:xfrm>
          <a:prstGeom prst="rect">
            <a:avLst/>
          </a:prstGeom>
          <a:noFill/>
        </p:spPr>
        <p:txBody>
          <a:bodyPr wrap="square" rtlCol="0">
            <a:spAutoFit/>
          </a:bodyPr>
          <a:lstStyle/>
          <a:p>
            <a:r>
              <a:rPr lang="el-GR" sz="2400" b="1" u="sng" dirty="0">
                <a:latin typeface="Arial" panose="020B0604020202020204" pitchFamily="34" charset="0"/>
                <a:cs typeface="Arial" panose="020B0604020202020204" pitchFamily="34" charset="0"/>
              </a:rPr>
              <a:t>Ιστορικό: </a:t>
            </a:r>
          </a:p>
          <a:p>
            <a:r>
              <a:rPr lang="el-GR" sz="2400" dirty="0">
                <a:latin typeface="Arial" panose="020B0604020202020204" pitchFamily="34" charset="0"/>
                <a:cs typeface="Arial" panose="020B0604020202020204" pitchFamily="34" charset="0"/>
              </a:rPr>
              <a:t>Γυναίκα 43 ετών προσέρχεται λόγω </a:t>
            </a:r>
            <a:r>
              <a:rPr lang="el-GR" sz="24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επιγαστραλγίας</a:t>
            </a:r>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24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ερυγών</a:t>
            </a:r>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από μηνών, με </a:t>
            </a:r>
            <a:r>
              <a:rPr lang="el-GR" sz="2400" b="1" dirty="0" smtClean="0">
                <a:latin typeface="Arial" panose="020B0604020202020204" pitchFamily="34" charset="0"/>
                <a:cs typeface="Arial" panose="020B0604020202020204" pitchFamily="34" charset="0"/>
              </a:rPr>
              <a:t>περιστασιακούς </a:t>
            </a:r>
            <a:r>
              <a:rPr lang="el-GR" sz="2400" b="1" dirty="0">
                <a:latin typeface="Arial" panose="020B0604020202020204" pitchFamily="34" charset="0"/>
                <a:cs typeface="Arial" panose="020B0604020202020204" pitchFamily="34" charset="0"/>
              </a:rPr>
              <a:t>εμέτους </a:t>
            </a:r>
            <a:r>
              <a:rPr lang="el-GR" sz="2400" dirty="0">
                <a:latin typeface="Arial" panose="020B0604020202020204" pitchFamily="34" charset="0"/>
                <a:cs typeface="Arial" panose="020B0604020202020204" pitchFamily="34" charset="0"/>
              </a:rPr>
              <a:t>μετά από μεγάλα γεύματα.</a:t>
            </a:r>
            <a:r>
              <a:rPr lang="en-US" sz="2400" dirty="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Αναφέρει εκρίζωση </a:t>
            </a:r>
            <a:r>
              <a:rPr lang="en-US" sz="2400" dirty="0" err="1" smtClean="0">
                <a:latin typeface="Arial" panose="020B0604020202020204" pitchFamily="34" charset="0"/>
                <a:cs typeface="Arial" panose="020B0604020202020204" pitchFamily="34" charset="0"/>
              </a:rPr>
              <a:t>H.pylori</a:t>
            </a:r>
            <a:r>
              <a:rPr lang="el-GR" sz="2400" dirty="0" smtClean="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προ ετών.</a:t>
            </a:r>
            <a:endParaRPr lang="en-US"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r>
              <a:rPr lang="el-GR" sz="2400" b="1" u="sng" dirty="0">
                <a:latin typeface="Arial" panose="020B0604020202020204" pitchFamily="34" charset="0"/>
                <a:cs typeface="Arial" panose="020B0604020202020204" pitchFamily="34" charset="0"/>
              </a:rPr>
              <a:t>Κλινική εξέταση:</a:t>
            </a:r>
          </a:p>
          <a:p>
            <a:r>
              <a:rPr lang="el-GR" sz="2400" dirty="0">
                <a:latin typeface="Arial" panose="020B0604020202020204" pitchFamily="34" charset="0"/>
                <a:cs typeface="Arial" panose="020B0604020202020204" pitchFamily="34" charset="0"/>
              </a:rPr>
              <a:t>Χωρίς ευρήματα, χωρίς άλγος </a:t>
            </a:r>
            <a:r>
              <a:rPr lang="el-GR" sz="2400" dirty="0" smtClean="0">
                <a:latin typeface="Arial" panose="020B0604020202020204" pitchFamily="34" charset="0"/>
                <a:cs typeface="Arial" panose="020B0604020202020204" pitchFamily="34" charset="0"/>
              </a:rPr>
              <a:t>στην </a:t>
            </a:r>
            <a:r>
              <a:rPr lang="el-GR" sz="2400" dirty="0">
                <a:latin typeface="Arial" panose="020B0604020202020204" pitchFamily="34" charset="0"/>
                <a:cs typeface="Arial" panose="020B0604020202020204" pitchFamily="34" charset="0"/>
              </a:rPr>
              <a:t>ψηλάφηση </a:t>
            </a:r>
            <a:r>
              <a:rPr lang="el-GR" sz="2400" dirty="0" smtClean="0">
                <a:latin typeface="Arial" panose="020B0604020202020204" pitchFamily="34" charset="0"/>
                <a:cs typeface="Arial" panose="020B0604020202020204" pitchFamily="34" charset="0"/>
              </a:rPr>
              <a:t>της κοιλιάς.</a:t>
            </a:r>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r>
              <a:rPr lang="el-GR" sz="2400" b="1" u="sng" dirty="0">
                <a:latin typeface="Arial" panose="020B0604020202020204" pitchFamily="34" charset="0"/>
                <a:cs typeface="Arial" panose="020B0604020202020204" pitchFamily="34" charset="0"/>
              </a:rPr>
              <a:t>Εργαστηριακός έλεγχος:</a:t>
            </a:r>
          </a:p>
          <a:p>
            <a:r>
              <a:rPr lang="el-GR" sz="2400" dirty="0">
                <a:latin typeface="Arial" panose="020B0604020202020204" pitchFamily="34" charset="0"/>
                <a:cs typeface="Arial" panose="020B0604020202020204" pitchFamily="34" charset="0"/>
              </a:rPr>
              <a:t>Ήπια </a:t>
            </a:r>
            <a:r>
              <a:rPr lang="el-GR" sz="2400" dirty="0" smtClean="0">
                <a:latin typeface="Arial" panose="020B0604020202020204" pitchFamily="34" charset="0"/>
                <a:cs typeface="Arial" panose="020B0604020202020204" pitchFamily="34" charset="0"/>
              </a:rPr>
              <a:t>αναιμία.</a:t>
            </a:r>
            <a:endParaRPr lang="el-GR" sz="2400" dirty="0">
              <a:latin typeface="Arial" panose="020B0604020202020204" pitchFamily="34" charset="0"/>
              <a:cs typeface="Arial" panose="020B0604020202020204" pitchFamily="34" charset="0"/>
            </a:endParaRPr>
          </a:p>
          <a:p>
            <a:endParaRPr lang="el-GR" sz="2200" dirty="0">
              <a:latin typeface="Arial" panose="020B0604020202020204" pitchFamily="34" charset="0"/>
              <a:cs typeface="Arial" panose="020B0604020202020204" pitchFamily="34" charset="0"/>
            </a:endParaRPr>
          </a:p>
          <a:p>
            <a:endParaRPr lang="el-GR" sz="22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p:txBody>
          <a:bodyPr/>
          <a:lstStyle/>
          <a:p>
            <a:r>
              <a:rPr lang="el-GR" dirty="0"/>
              <a:t>Περιστατικό 2</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E14716AD-1551-DECC-A421-2DE22F18C14A}"/>
              </a:ext>
            </a:extLst>
          </p:cNvPr>
          <p:cNvSpPr txBox="1"/>
          <p:nvPr/>
        </p:nvSpPr>
        <p:spPr>
          <a:xfrm>
            <a:off x="0" y="0"/>
            <a:ext cx="6804248" cy="553998"/>
          </a:xfrm>
          <a:prstGeom prst="rect">
            <a:avLst/>
          </a:prstGeom>
          <a:noFill/>
        </p:spPr>
        <p:txBody>
          <a:bodyPr wrap="square" rtlCol="0">
            <a:spAutoFit/>
          </a:bodyPr>
          <a:lstStyle/>
          <a:p>
            <a:pPr algn="ctr"/>
            <a:r>
              <a:rPr lang="el-GR" sz="3000" dirty="0" smtClean="0">
                <a:latin typeface="Arial" panose="020B0604020202020204" pitchFamily="34" charset="0"/>
                <a:cs typeface="Arial" panose="020B0604020202020204" pitchFamily="34" charset="0"/>
              </a:rPr>
              <a:t>ΓΑΣΤΡΟΣΚΟΠΗΣΗ</a:t>
            </a:r>
            <a:r>
              <a:rPr lang="en-US" sz="3000" dirty="0" smtClean="0">
                <a:latin typeface="Arial" panose="020B0604020202020204" pitchFamily="34" charset="0"/>
                <a:cs typeface="Arial" panose="020B0604020202020204" pitchFamily="34" charset="0"/>
              </a:rPr>
              <a:t> &amp; </a:t>
            </a:r>
            <a:r>
              <a:rPr lang="el-GR" sz="3000" dirty="0" smtClean="0">
                <a:latin typeface="Arial" panose="020B0604020202020204" pitchFamily="34" charset="0"/>
                <a:cs typeface="Arial" panose="020B0604020202020204" pitchFamily="34" charset="0"/>
              </a:rPr>
              <a:t>ΛΗΨΗ ΒΙΟΨΙΩΝ</a:t>
            </a:r>
            <a:endParaRPr lang="el-GR" sz="3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22C161A0-C9BE-3250-093A-EDED384AAFAA}"/>
              </a:ext>
            </a:extLst>
          </p:cNvPr>
          <p:cNvPicPr>
            <a:picLocks noChangeAspect="1"/>
          </p:cNvPicPr>
          <p:nvPr/>
        </p:nvPicPr>
        <p:blipFill>
          <a:blip r:embed="rId3" cstate="print"/>
          <a:stretch>
            <a:fillRect/>
          </a:stretch>
        </p:blipFill>
        <p:spPr>
          <a:xfrm>
            <a:off x="179512" y="620688"/>
            <a:ext cx="3038334" cy="2724745"/>
          </a:xfrm>
          <a:prstGeom prst="rect">
            <a:avLst/>
          </a:prstGeom>
        </p:spPr>
      </p:pic>
      <p:pic>
        <p:nvPicPr>
          <p:cNvPr id="7" name="Picture 6">
            <a:extLst>
              <a:ext uri="{FF2B5EF4-FFF2-40B4-BE49-F238E27FC236}">
                <a16:creationId xmlns:a16="http://schemas.microsoft.com/office/drawing/2014/main" xmlns="" id="{83B36DF3-8690-407A-957D-37D21F69C5A5}"/>
              </a:ext>
            </a:extLst>
          </p:cNvPr>
          <p:cNvPicPr>
            <a:picLocks noChangeAspect="1"/>
          </p:cNvPicPr>
          <p:nvPr/>
        </p:nvPicPr>
        <p:blipFill>
          <a:blip r:embed="rId4" cstate="print"/>
          <a:stretch>
            <a:fillRect/>
          </a:stretch>
        </p:blipFill>
        <p:spPr>
          <a:xfrm>
            <a:off x="3707904" y="548680"/>
            <a:ext cx="2941146" cy="2808312"/>
          </a:xfrm>
          <a:prstGeom prst="rect">
            <a:avLst/>
          </a:prstGeom>
        </p:spPr>
      </p:pic>
      <p:pic>
        <p:nvPicPr>
          <p:cNvPr id="13" name="Picture 12">
            <a:extLst>
              <a:ext uri="{FF2B5EF4-FFF2-40B4-BE49-F238E27FC236}">
                <a16:creationId xmlns:a16="http://schemas.microsoft.com/office/drawing/2014/main" xmlns="" id="{CC414F45-F7C9-C424-26BA-BAE830D94A33}"/>
              </a:ext>
            </a:extLst>
          </p:cNvPr>
          <p:cNvPicPr>
            <a:picLocks noChangeAspect="1"/>
          </p:cNvPicPr>
          <p:nvPr/>
        </p:nvPicPr>
        <p:blipFill>
          <a:blip r:embed="rId5" cstate="print"/>
          <a:stretch>
            <a:fillRect/>
          </a:stretch>
        </p:blipFill>
        <p:spPr>
          <a:xfrm>
            <a:off x="467544" y="3429000"/>
            <a:ext cx="2429284" cy="3295781"/>
          </a:xfrm>
          <a:prstGeom prst="rect">
            <a:avLst/>
          </a:prstGeom>
        </p:spPr>
      </p:pic>
      <p:pic>
        <p:nvPicPr>
          <p:cNvPr id="1026" name="Picture 2"/>
          <p:cNvPicPr>
            <a:picLocks noChangeAspect="1" noChangeArrowheads="1"/>
          </p:cNvPicPr>
          <p:nvPr/>
        </p:nvPicPr>
        <p:blipFill>
          <a:blip r:embed="rId6" cstate="print"/>
          <a:srcRect/>
          <a:stretch>
            <a:fillRect/>
          </a:stretch>
        </p:blipFill>
        <p:spPr bwMode="auto">
          <a:xfrm>
            <a:off x="3491880" y="3429000"/>
            <a:ext cx="5416030" cy="3240360"/>
          </a:xfrm>
          <a:prstGeom prst="rect">
            <a:avLst/>
          </a:prstGeom>
          <a:noFill/>
          <a:ln w="9525">
            <a:noFill/>
            <a:miter lim="800000"/>
            <a:headEnd/>
            <a:tailEnd/>
          </a:ln>
        </p:spPr>
      </p:pic>
      <p:pic>
        <p:nvPicPr>
          <p:cNvPr id="2" name="Picture 2" descr="C:\Users\User\Desktop\1-s2.0-S2213879X16300049-gr10_lrg.jpg"/>
          <p:cNvPicPr>
            <a:picLocks noChangeAspect="1" noChangeArrowheads="1"/>
          </p:cNvPicPr>
          <p:nvPr/>
        </p:nvPicPr>
        <p:blipFill>
          <a:blip r:embed="rId7" cstate="print"/>
          <a:srcRect/>
          <a:stretch>
            <a:fillRect/>
          </a:stretch>
        </p:blipFill>
        <p:spPr bwMode="auto">
          <a:xfrm rot="16200000">
            <a:off x="6282107" y="638773"/>
            <a:ext cx="3096344" cy="2196078"/>
          </a:xfrm>
          <a:prstGeom prst="rect">
            <a:avLst/>
          </a:prstGeom>
          <a:noFill/>
        </p:spPr>
      </p:pic>
    </p:spTree>
    <p:extLst>
      <p:ext uri="{BB962C8B-B14F-4D97-AF65-F5344CB8AC3E}">
        <p14:creationId xmlns:p14="http://schemas.microsoft.com/office/powerpoint/2010/main" xmlns="" val="175127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n-US" sz="3600" b="1" dirty="0" smtClean="0"/>
              <a:t>X</a:t>
            </a:r>
            <a:r>
              <a:rPr lang="el-GR" sz="3600" b="1" dirty="0" err="1" smtClean="0"/>
              <a:t>ρόνια</a:t>
            </a:r>
            <a:r>
              <a:rPr lang="el-GR" sz="3600" b="1" dirty="0" smtClean="0"/>
              <a:t> </a:t>
            </a:r>
            <a:r>
              <a:rPr lang="el-GR" sz="3600" b="1" dirty="0" err="1" smtClean="0"/>
              <a:t>επιπολής</a:t>
            </a:r>
            <a:r>
              <a:rPr lang="el-GR" sz="3600" b="1" dirty="0" smtClean="0"/>
              <a:t> ενεργός </a:t>
            </a:r>
            <a:r>
              <a:rPr lang="el-GR" sz="3600" dirty="0" smtClean="0"/>
              <a:t>γαστρίτιδα του άντρου. </a:t>
            </a:r>
            <a:r>
              <a:rPr lang="el-GR" sz="3600" dirty="0" err="1" smtClean="0"/>
              <a:t>Ανοσοϊστοχημική</a:t>
            </a:r>
            <a:r>
              <a:rPr lang="el-GR" sz="3600" dirty="0" smtClean="0"/>
              <a:t> ανάδειξη</a:t>
            </a:r>
            <a:r>
              <a:rPr lang="en-US" sz="3600" dirty="0" smtClean="0"/>
              <a:t> </a:t>
            </a:r>
            <a:r>
              <a:rPr lang="el-GR" sz="3600" dirty="0" smtClean="0"/>
              <a:t>των </a:t>
            </a:r>
            <a:r>
              <a:rPr lang="en-US" sz="3600" dirty="0" smtClean="0"/>
              <a:t>H. Pylori,</a:t>
            </a:r>
            <a:r>
              <a:rPr lang="el-GR" sz="3600" dirty="0" smtClean="0"/>
              <a:t/>
            </a:r>
            <a:br>
              <a:rPr lang="el-GR" sz="3600" dirty="0" smtClean="0"/>
            </a:br>
            <a:r>
              <a:rPr lang="en-US" sz="3600" dirty="0" smtClean="0"/>
              <a:t> </a:t>
            </a:r>
            <a:r>
              <a:rPr lang="el-GR" sz="3600" dirty="0" smtClean="0"/>
              <a:t>όταν </a:t>
            </a:r>
            <a:r>
              <a:rPr lang="el-GR" sz="3600" i="1" dirty="0" smtClean="0"/>
              <a:t>δεν</a:t>
            </a:r>
            <a:r>
              <a:rPr lang="el-GR" sz="3600" dirty="0" smtClean="0"/>
              <a:t> αναγνωρίζονται με </a:t>
            </a:r>
            <a:r>
              <a:rPr lang="el-GR" sz="3600" dirty="0" err="1" smtClean="0"/>
              <a:t>ιστοχημικές</a:t>
            </a:r>
            <a:r>
              <a:rPr lang="el-GR" sz="3600" dirty="0" smtClean="0"/>
              <a:t> χρώσεις. </a:t>
            </a:r>
            <a:endParaRPr lang="el-GR" sz="3600" dirty="0"/>
          </a:p>
        </p:txBody>
      </p:sp>
      <p:pic>
        <p:nvPicPr>
          <p:cNvPr id="4098" name="Picture 2"/>
          <p:cNvPicPr>
            <a:picLocks noChangeAspect="1" noChangeArrowheads="1"/>
          </p:cNvPicPr>
          <p:nvPr/>
        </p:nvPicPr>
        <p:blipFill>
          <a:blip r:embed="rId2" cstate="print"/>
          <a:srcRect/>
          <a:stretch>
            <a:fillRect/>
          </a:stretch>
        </p:blipFill>
        <p:spPr bwMode="auto">
          <a:xfrm>
            <a:off x="251520" y="1700808"/>
            <a:ext cx="5768969" cy="3672408"/>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rot="16200000">
            <a:off x="4956926" y="2828049"/>
            <a:ext cx="5062795" cy="2664296"/>
          </a:xfrm>
          <a:prstGeom prst="rect">
            <a:avLst/>
          </a:prstGeom>
          <a:noFill/>
          <a:ln w="9525">
            <a:noFill/>
            <a:miter lim="800000"/>
            <a:headEnd/>
            <a:tailEnd/>
          </a:ln>
        </p:spPr>
      </p:pic>
      <p:pic>
        <p:nvPicPr>
          <p:cNvPr id="4101" name="Picture 5" descr="media.springernature.com/lw685/springer-static/ima..."/>
          <p:cNvPicPr>
            <a:picLocks noChangeAspect="1" noChangeArrowheads="1"/>
          </p:cNvPicPr>
          <p:nvPr/>
        </p:nvPicPr>
        <p:blipFill>
          <a:blip r:embed="rId4" cstate="print"/>
          <a:srcRect/>
          <a:stretch>
            <a:fillRect/>
          </a:stretch>
        </p:blipFill>
        <p:spPr bwMode="auto">
          <a:xfrm>
            <a:off x="179512" y="2060848"/>
            <a:ext cx="5853802" cy="43924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098"/>
                                        </p:tgtEl>
                                      </p:cBhvr>
                                    </p:animEffect>
                                    <p:set>
                                      <p:cBhvr>
                                        <p:cTn id="7" dur="1" fill="hold">
                                          <p:stCondLst>
                                            <p:cond delay="499"/>
                                          </p:stCondLst>
                                        </p:cTn>
                                        <p:tgtEl>
                                          <p:spTgt spid="409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dissolve">
                                      <p:cBhvr>
                                        <p:cTn id="12" dur="500"/>
                                        <p:tgtEl>
                                          <p:spTgt spid="410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dissolve">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2466" name="Picture 2" descr="http://farm1.static.flickr.com/168/390307643_57a83483cf_z.jpg?zz=1"/>
          <p:cNvPicPr>
            <a:picLocks noChangeAspect="1" noChangeArrowheads="1"/>
          </p:cNvPicPr>
          <p:nvPr/>
        </p:nvPicPr>
        <p:blipFill>
          <a:blip r:embed="rId2" cstate="print"/>
          <a:srcRect/>
          <a:stretch>
            <a:fillRect/>
          </a:stretch>
        </p:blipFill>
        <p:spPr bwMode="auto">
          <a:xfrm rot="16200000">
            <a:off x="-1440697" y="773864"/>
            <a:ext cx="6953298" cy="5214975"/>
          </a:xfrm>
          <a:prstGeom prst="rect">
            <a:avLst/>
          </a:prstGeom>
          <a:noFill/>
        </p:spPr>
      </p:pic>
      <p:pic>
        <p:nvPicPr>
          <p:cNvPr id="62468" name="Picture 4" descr="http://library.med.utah.edu/WebPath/jpeg4/GI023.jpg"/>
          <p:cNvPicPr>
            <a:picLocks noChangeAspect="1" noChangeArrowheads="1"/>
          </p:cNvPicPr>
          <p:nvPr/>
        </p:nvPicPr>
        <p:blipFill>
          <a:blip r:embed="rId3" cstate="print"/>
          <a:srcRect/>
          <a:stretch>
            <a:fillRect/>
          </a:stretch>
        </p:blipFill>
        <p:spPr bwMode="auto">
          <a:xfrm rot="16200000">
            <a:off x="3459617" y="1183820"/>
            <a:ext cx="6858000" cy="4490357"/>
          </a:xfrm>
          <a:prstGeom prst="rect">
            <a:avLst/>
          </a:prstGeom>
          <a:noFill/>
        </p:spPr>
      </p:pic>
      <p:sp>
        <p:nvSpPr>
          <p:cNvPr id="5" name="4 - Βέλος προς τα επάνω"/>
          <p:cNvSpPr/>
          <p:nvPr/>
        </p:nvSpPr>
        <p:spPr>
          <a:xfrm>
            <a:off x="7092280" y="5013176"/>
            <a:ext cx="216024" cy="50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Βέλος προς τα επάνω"/>
          <p:cNvSpPr/>
          <p:nvPr/>
        </p:nvSpPr>
        <p:spPr>
          <a:xfrm>
            <a:off x="2123728" y="3140968"/>
            <a:ext cx="216024" cy="50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1" y="1124744"/>
            <a:ext cx="4644007" cy="1077218"/>
          </a:xfrm>
          <a:prstGeom prst="rect">
            <a:avLst/>
          </a:prstGeom>
        </p:spPr>
        <p:txBody>
          <a:bodyPr wrap="square">
            <a:spAutoFit/>
          </a:bodyPr>
          <a:lstStyle/>
          <a:p>
            <a:pPr algn="ctr"/>
            <a:r>
              <a:rPr lang="el-GR" sz="3200" b="1" dirty="0" err="1" smtClean="0"/>
              <a:t>Ελικοβακτηρίδια</a:t>
            </a:r>
            <a:r>
              <a:rPr lang="el-GR" sz="3200" b="1" dirty="0" smtClean="0"/>
              <a:t> του πυλωρού</a:t>
            </a:r>
            <a:endParaRPr lang="el-GR" sz="32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0184D-C72F-5BE6-83C0-1E3CBE4F1855}"/>
              </a:ext>
            </a:extLst>
          </p:cNvPr>
          <p:cNvSpPr>
            <a:spLocks noGrp="1"/>
          </p:cNvSpPr>
          <p:nvPr>
            <p:ph type="title"/>
          </p:nvPr>
        </p:nvSpPr>
        <p:spPr>
          <a:xfrm>
            <a:off x="323528" y="-27384"/>
            <a:ext cx="8229600" cy="1143000"/>
          </a:xfrm>
        </p:spPr>
        <p:txBody>
          <a:bodyPr/>
          <a:lstStyle/>
          <a:p>
            <a:r>
              <a:rPr lang="el-GR" dirty="0"/>
              <a:t>Δομή και σκοπός</a:t>
            </a:r>
          </a:p>
        </p:txBody>
      </p:sp>
      <p:sp>
        <p:nvSpPr>
          <p:cNvPr id="3" name="Content Placeholder 2">
            <a:extLst>
              <a:ext uri="{FF2B5EF4-FFF2-40B4-BE49-F238E27FC236}">
                <a16:creationId xmlns:a16="http://schemas.microsoft.com/office/drawing/2014/main" xmlns="" id="{4EEC6EC2-E3FB-0E1F-F20B-52EC52FEECF4}"/>
              </a:ext>
            </a:extLst>
          </p:cNvPr>
          <p:cNvSpPr>
            <a:spLocks noGrp="1"/>
          </p:cNvSpPr>
          <p:nvPr>
            <p:ph idx="1"/>
          </p:nvPr>
        </p:nvSpPr>
        <p:spPr>
          <a:xfrm>
            <a:off x="457200" y="2924944"/>
            <a:ext cx="8229600" cy="4813995"/>
          </a:xfrm>
        </p:spPr>
        <p:txBody>
          <a:bodyPr/>
          <a:lstStyle/>
          <a:p>
            <a:endParaRPr lang="el-GR" dirty="0"/>
          </a:p>
          <a:p>
            <a:r>
              <a:rPr lang="el-GR" dirty="0"/>
              <a:t>5 κλινικά περιστατικά για </a:t>
            </a:r>
            <a:r>
              <a:rPr lang="el-GR" b="1" dirty="0" smtClean="0"/>
              <a:t>συζήτηση.</a:t>
            </a:r>
            <a:endParaRPr lang="el-GR" b="1" dirty="0"/>
          </a:p>
          <a:p>
            <a:endParaRPr lang="el-GR" dirty="0"/>
          </a:p>
          <a:p>
            <a:r>
              <a:rPr lang="el-GR" dirty="0"/>
              <a:t>Σκοπός όχι η πλήρης κάλυψη της ύλης, αλλά η κατανόηση ορισμένων </a:t>
            </a:r>
            <a:r>
              <a:rPr lang="el-GR" dirty="0" err="1"/>
              <a:t>παθολογοανατομικών</a:t>
            </a:r>
            <a:r>
              <a:rPr lang="el-GR" dirty="0"/>
              <a:t> ευρημάτων και η διασύνδεσή τους με την κλινική πράξη.</a:t>
            </a:r>
          </a:p>
        </p:txBody>
      </p:sp>
      <p:pic>
        <p:nvPicPr>
          <p:cNvPr id="5" name="Picture 4" descr="Dart arrow in the center of dartboard">
            <a:extLst>
              <a:ext uri="{FF2B5EF4-FFF2-40B4-BE49-F238E27FC236}">
                <a16:creationId xmlns:a16="http://schemas.microsoft.com/office/drawing/2014/main" xmlns="" id="{A87B045B-46B3-27B8-4368-0D3C9679D59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08412" y="1386622"/>
            <a:ext cx="3059832" cy="2042378"/>
          </a:xfrm>
          <a:prstGeom prst="rect">
            <a:avLst/>
          </a:prstGeom>
        </p:spPr>
      </p:pic>
    </p:spTree>
    <p:extLst>
      <p:ext uri="{BB962C8B-B14F-4D97-AF65-F5344CB8AC3E}">
        <p14:creationId xmlns:p14="http://schemas.microsoft.com/office/powerpoint/2010/main" xmlns="" val="1480146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E5C1F01-74BE-9924-8BBF-9BD82C8B27AF}"/>
              </a:ext>
            </a:extLst>
          </p:cNvPr>
          <p:cNvSpPr txBox="1"/>
          <p:nvPr/>
        </p:nvSpPr>
        <p:spPr>
          <a:xfrm>
            <a:off x="1043608" y="1048955"/>
            <a:ext cx="7632848" cy="4324261"/>
          </a:xfrm>
          <a:prstGeom prst="rect">
            <a:avLst/>
          </a:prstGeom>
          <a:noFill/>
        </p:spPr>
        <p:txBody>
          <a:bodyPr wrap="square" rtlCol="0">
            <a:spAutoFit/>
          </a:bodyPr>
          <a:lstStyle/>
          <a:p>
            <a:pPr marL="342900" indent="-342900">
              <a:buAutoNum type="arabicPeriod"/>
            </a:pPr>
            <a:r>
              <a:rPr lang="el-GR" sz="2500" dirty="0">
                <a:latin typeface="Arial" panose="020B0604020202020204" pitchFamily="34" charset="0"/>
                <a:cs typeface="Arial" panose="020B0604020202020204" pitchFamily="34" charset="0"/>
              </a:rPr>
              <a:t>Ποιο είναι το πρόβλημα της ασθενούς;</a:t>
            </a:r>
            <a:endParaRPr lang="en-US"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r>
              <a:rPr lang="el-GR" sz="2500" dirty="0">
                <a:latin typeface="Arial" panose="020B0604020202020204" pitchFamily="34" charset="0"/>
                <a:cs typeface="Arial" panose="020B0604020202020204" pitchFamily="34" charset="0"/>
              </a:rPr>
              <a:t> </a:t>
            </a:r>
            <a:r>
              <a:rPr lang="el-GR" sz="2500" dirty="0" smtClean="0">
                <a:latin typeface="Arial" panose="020B0604020202020204" pitchFamily="34" charset="0"/>
                <a:cs typeface="Arial" panose="020B0604020202020204" pitchFamily="34" charset="0"/>
              </a:rPr>
              <a:t>Τι </a:t>
            </a:r>
            <a:r>
              <a:rPr lang="el-GR" sz="2500" dirty="0">
                <a:latin typeface="Arial" panose="020B0604020202020204" pitchFamily="34" charset="0"/>
                <a:cs typeface="Arial" panose="020B0604020202020204" pitchFamily="34" charset="0"/>
              </a:rPr>
              <a:t>επιπλοκή μπορεί να συμβεί;</a:t>
            </a: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r>
              <a:rPr lang="el-GR" sz="2500" dirty="0">
                <a:latin typeface="Arial" panose="020B0604020202020204" pitchFamily="34" charset="0"/>
                <a:cs typeface="Arial" panose="020B0604020202020204" pitchFamily="34" charset="0"/>
              </a:rPr>
              <a:t>Εάν η ασθενής είχε οικογενειακό ιστορικό </a:t>
            </a:r>
            <a:r>
              <a:rPr lang="el-GR" sz="2500" dirty="0" err="1">
                <a:latin typeface="Arial" panose="020B0604020202020204" pitchFamily="34" charset="0"/>
                <a:cs typeface="Arial" panose="020B0604020202020204" pitchFamily="34" charset="0"/>
              </a:rPr>
              <a:t>αυτοανοσίας</a:t>
            </a:r>
            <a:r>
              <a:rPr lang="el-GR" sz="2500" dirty="0">
                <a:latin typeface="Arial" panose="020B0604020202020204" pitchFamily="34" charset="0"/>
                <a:cs typeface="Arial" panose="020B0604020202020204" pitchFamily="34" charset="0"/>
              </a:rPr>
              <a:t> και απουσία </a:t>
            </a:r>
            <a:r>
              <a:rPr lang="en-US" sz="2500" dirty="0" err="1">
                <a:latin typeface="Arial" panose="020B0604020202020204" pitchFamily="34" charset="0"/>
                <a:cs typeface="Arial" panose="020B0604020202020204" pitchFamily="34" charset="0"/>
              </a:rPr>
              <a:t>H.pylori</a:t>
            </a:r>
            <a:r>
              <a:rPr lang="en-US" sz="2500" dirty="0">
                <a:latin typeface="Arial" panose="020B0604020202020204" pitchFamily="34" charset="0"/>
                <a:cs typeface="Arial" panose="020B0604020202020204" pitchFamily="34" charset="0"/>
              </a:rPr>
              <a:t>,</a:t>
            </a:r>
            <a:r>
              <a:rPr lang="el-GR" sz="2500" dirty="0">
                <a:latin typeface="Arial" panose="020B0604020202020204" pitchFamily="34" charset="0"/>
                <a:cs typeface="Arial" panose="020B0604020202020204" pitchFamily="34" charset="0"/>
              </a:rPr>
              <a:t> ποια νόσο θα έπρεπε να σκεφτούμε με αυτήν την εικόνα;</a:t>
            </a: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949308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11960F8-2EA3-4F2F-B2AD-3EB099044992}"/>
              </a:ext>
            </a:extLst>
          </p:cNvPr>
          <p:cNvPicPr>
            <a:picLocks noChangeAspect="1"/>
          </p:cNvPicPr>
          <p:nvPr/>
        </p:nvPicPr>
        <p:blipFill>
          <a:blip r:embed="rId2" cstate="print"/>
          <a:stretch>
            <a:fillRect/>
          </a:stretch>
        </p:blipFill>
        <p:spPr>
          <a:xfrm>
            <a:off x="1763688" y="188640"/>
            <a:ext cx="5926548" cy="622077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lylib.com/books/2/953/1/html/2/23%20-%20stomach_files/da7c23ff16.png"/>
          <p:cNvPicPr>
            <a:picLocks noChangeAspect="1" noChangeArrowheads="1"/>
          </p:cNvPicPr>
          <p:nvPr/>
        </p:nvPicPr>
        <p:blipFill>
          <a:blip r:embed="rId2" cstate="print"/>
          <a:srcRect/>
          <a:stretch>
            <a:fillRect/>
          </a:stretch>
        </p:blipFill>
        <p:spPr bwMode="auto">
          <a:xfrm>
            <a:off x="142844" y="1142984"/>
            <a:ext cx="4572032" cy="3028972"/>
          </a:xfrm>
          <a:prstGeom prst="rect">
            <a:avLst/>
          </a:prstGeom>
          <a:noFill/>
        </p:spPr>
      </p:pic>
      <p:pic>
        <p:nvPicPr>
          <p:cNvPr id="1028" name="Picture 4" descr="http://www.pathology.pitt.edu/lectures/gi/stom-a/06.jpg"/>
          <p:cNvPicPr>
            <a:picLocks noChangeAspect="1" noChangeArrowheads="1"/>
          </p:cNvPicPr>
          <p:nvPr/>
        </p:nvPicPr>
        <p:blipFill>
          <a:blip r:embed="rId3" cstate="print"/>
          <a:srcRect/>
          <a:stretch>
            <a:fillRect/>
          </a:stretch>
        </p:blipFill>
        <p:spPr bwMode="auto">
          <a:xfrm>
            <a:off x="4756992" y="357166"/>
            <a:ext cx="4387008" cy="6357982"/>
          </a:xfrm>
          <a:prstGeom prst="rect">
            <a:avLst/>
          </a:prstGeom>
          <a:noFill/>
        </p:spPr>
      </p:pic>
      <p:sp>
        <p:nvSpPr>
          <p:cNvPr id="4" name="1 - Τίτλος"/>
          <p:cNvSpPr txBox="1">
            <a:spLocks/>
          </p:cNvSpPr>
          <p:nvPr/>
        </p:nvSpPr>
        <p:spPr>
          <a:xfrm>
            <a:off x="457200" y="-142900"/>
            <a:ext cx="4186808" cy="142876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tx1"/>
                </a:solidFill>
                <a:effectLst/>
                <a:uLnTx/>
                <a:uFillTx/>
                <a:latin typeface="+mj-lt"/>
                <a:ea typeface="+mj-ea"/>
                <a:cs typeface="+mj-cs"/>
              </a:rPr>
              <a:t>ΧΡΟΝΙΑ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ΓΑΣΤΡΙΤΙΔΑ</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dirty="0" smtClean="0">
                <a:latin typeface="+mj-lt"/>
                <a:ea typeface="+mj-ea"/>
                <a:cs typeface="+mj-cs"/>
              </a:rPr>
              <a:t>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5 - Ορθογώνιο"/>
          <p:cNvSpPr/>
          <p:nvPr/>
        </p:nvSpPr>
        <p:spPr>
          <a:xfrm>
            <a:off x="1475656" y="2000240"/>
            <a:ext cx="3683332" cy="707886"/>
          </a:xfrm>
          <a:prstGeom prst="rect">
            <a:avLst/>
          </a:prstGeom>
        </p:spPr>
        <p:txBody>
          <a:bodyPr wrap="square">
            <a:spAutoFit/>
          </a:bodyPr>
          <a:lstStyle/>
          <a:p>
            <a:r>
              <a:rPr lang="el-GR" sz="4000" b="1" dirty="0" smtClean="0"/>
              <a:t>ΕΠΙΠΟΛΗΣ</a:t>
            </a:r>
            <a:endParaRPr lang="el-GR" sz="4000" b="1" dirty="0"/>
          </a:p>
        </p:txBody>
      </p:sp>
      <p:sp>
        <p:nvSpPr>
          <p:cNvPr id="7" name="6 - Ορθογώνιο"/>
          <p:cNvSpPr/>
          <p:nvPr/>
        </p:nvSpPr>
        <p:spPr>
          <a:xfrm>
            <a:off x="5364088" y="4581128"/>
            <a:ext cx="4694105" cy="769441"/>
          </a:xfrm>
          <a:prstGeom prst="rect">
            <a:avLst/>
          </a:prstGeom>
        </p:spPr>
        <p:txBody>
          <a:bodyPr wrap="square">
            <a:spAutoFit/>
          </a:bodyPr>
          <a:lstStyle/>
          <a:p>
            <a:r>
              <a:rPr lang="el-GR" sz="4400" b="1" dirty="0" smtClean="0"/>
              <a:t>ΑΤΡΟΦΙΚΗ</a:t>
            </a:r>
            <a:endParaRPr lang="el-GR" sz="4400" b="1" dirty="0"/>
          </a:p>
        </p:txBody>
      </p:sp>
      <p:sp>
        <p:nvSpPr>
          <p:cNvPr id="8" name="2 - Θέση περιεχομένου"/>
          <p:cNvSpPr txBox="1">
            <a:spLocks/>
          </p:cNvSpPr>
          <p:nvPr/>
        </p:nvSpPr>
        <p:spPr>
          <a:xfrm>
            <a:off x="0" y="4214818"/>
            <a:ext cx="4716016" cy="2643182"/>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1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1400" b="1" i="0" u="none" strike="noStrike" kern="1200" cap="none" spc="600" normalizeH="0" baseline="0" noProof="0" dirty="0" smtClean="0">
                <a:ln>
                  <a:noFill/>
                </a:ln>
                <a:solidFill>
                  <a:schemeClr val="tx1"/>
                </a:solidFill>
                <a:effectLst/>
                <a:uLnTx/>
                <a:uFillTx/>
                <a:latin typeface="+mn-lt"/>
                <a:ea typeface="+mn-ea"/>
                <a:cs typeface="+mn-cs"/>
              </a:rPr>
              <a:t>Μικροσκοπική</a:t>
            </a:r>
            <a:r>
              <a:rPr kumimoji="0" lang="el-GR" sz="1400" b="1" i="0" u="none" strike="noStrike" kern="1200" cap="none" spc="0" normalizeH="0" baseline="0" noProof="0" dirty="0" smtClean="0">
                <a:ln>
                  <a:noFill/>
                </a:ln>
                <a:solidFill>
                  <a:schemeClr val="tx1"/>
                </a:solidFill>
                <a:effectLst/>
                <a:uLnTx/>
                <a:uFillTx/>
                <a:latin typeface="+mn-lt"/>
                <a:ea typeface="+mn-ea"/>
                <a:cs typeface="+mn-cs"/>
              </a:rPr>
              <a:t> εκτίμηση γαστρικών βιοψιών</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400" b="1" i="0" u="none" strike="noStrike" kern="1200" cap="none" spc="0" normalizeH="0" baseline="0" noProof="0" dirty="0" smtClean="0">
                <a:ln>
                  <a:noFill/>
                </a:ln>
                <a:solidFill>
                  <a:schemeClr val="tx1"/>
                </a:solidFill>
                <a:effectLst/>
                <a:uLnTx/>
                <a:uFillTx/>
                <a:latin typeface="+mn-lt"/>
                <a:ea typeface="+mn-ea"/>
                <a:cs typeface="+mn-cs"/>
              </a:rPr>
              <a:t>Τύπος</a:t>
            </a:r>
            <a:r>
              <a:rPr kumimoji="0" lang="el-GR" sz="1400" b="0" i="0" u="none" strike="noStrike" kern="1200" cap="none" spc="0" normalizeH="0" baseline="0" noProof="0" dirty="0" smtClean="0">
                <a:ln>
                  <a:noFill/>
                </a:ln>
                <a:solidFill>
                  <a:schemeClr val="tx1"/>
                </a:solidFill>
                <a:effectLst/>
                <a:uLnTx/>
                <a:uFillTx/>
                <a:latin typeface="+mn-lt"/>
                <a:ea typeface="+mn-ea"/>
                <a:cs typeface="+mn-cs"/>
              </a:rPr>
              <a:t> του γαστρικού βλεννογόνου και διευκρίνιση αν περιλαμβάνεται </a:t>
            </a:r>
            <a:r>
              <a:rPr kumimoji="0" lang="el-GR" sz="1400" b="0" i="0" u="none" strike="noStrike" kern="1200" cap="none" spc="0" normalizeH="0" baseline="0" noProof="0" dirty="0" err="1" smtClean="0">
                <a:ln>
                  <a:noFill/>
                </a:ln>
                <a:solidFill>
                  <a:schemeClr val="tx1"/>
                </a:solidFill>
                <a:effectLst/>
                <a:uLnTx/>
                <a:uFillTx/>
                <a:latin typeface="+mn-lt"/>
                <a:ea typeface="+mn-ea"/>
                <a:cs typeface="+mn-cs"/>
              </a:rPr>
              <a:t>βλεννογόνια</a:t>
            </a:r>
            <a:r>
              <a:rPr kumimoji="0" lang="el-GR" sz="1400" b="0" i="0" u="none" strike="noStrike" kern="1200" cap="none" spc="0" normalizeH="0" baseline="0" noProof="0" dirty="0" smtClean="0">
                <a:ln>
                  <a:noFill/>
                </a:ln>
                <a:solidFill>
                  <a:schemeClr val="tx1"/>
                </a:solidFill>
                <a:effectLst/>
                <a:uLnTx/>
                <a:uFillTx/>
                <a:latin typeface="+mn-lt"/>
                <a:ea typeface="+mn-ea"/>
                <a:cs typeface="+mn-cs"/>
              </a:rPr>
              <a:t> μυϊκή στοιβάδα, ώστε να μπορεί να εκτιμηθεί η ατροφία.</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400" b="1" i="0" u="none" strike="noStrike" kern="1200" cap="none" spc="0" normalizeH="0" baseline="0" noProof="0" dirty="0" smtClean="0">
                <a:ln>
                  <a:noFill/>
                </a:ln>
                <a:solidFill>
                  <a:schemeClr val="tx1"/>
                </a:solidFill>
                <a:effectLst/>
                <a:uLnTx/>
                <a:uFillTx/>
                <a:latin typeface="+mn-lt"/>
                <a:ea typeface="+mn-ea"/>
                <a:cs typeface="+mn-cs"/>
              </a:rPr>
              <a:t> Έκταση</a:t>
            </a:r>
            <a:r>
              <a:rPr kumimoji="0" lang="el-GR" sz="1400" b="0" i="0" u="none" strike="noStrike" kern="1200" cap="none" spc="0" normalizeH="0" baseline="0" noProof="0" dirty="0" smtClean="0">
                <a:ln>
                  <a:noFill/>
                </a:ln>
                <a:solidFill>
                  <a:schemeClr val="tx1"/>
                </a:solidFill>
                <a:effectLst/>
                <a:uLnTx/>
                <a:uFillTx/>
                <a:latin typeface="+mn-lt"/>
                <a:ea typeface="+mn-ea"/>
                <a:cs typeface="+mn-cs"/>
              </a:rPr>
              <a:t> της φλεγμονής ( </a:t>
            </a:r>
            <a:r>
              <a:rPr kumimoji="0" lang="el-GR" sz="1400" b="0" i="0" u="none" strike="noStrike" kern="1200" cap="none" spc="0" normalizeH="0" baseline="0" noProof="0" dirty="0" err="1" smtClean="0">
                <a:ln>
                  <a:noFill/>
                </a:ln>
                <a:solidFill>
                  <a:schemeClr val="tx1"/>
                </a:solidFill>
                <a:effectLst/>
                <a:uLnTx/>
                <a:uFillTx/>
                <a:latin typeface="+mn-lt"/>
                <a:ea typeface="+mn-ea"/>
                <a:cs typeface="+mn-cs"/>
              </a:rPr>
              <a:t>επιπολής</a:t>
            </a:r>
            <a:r>
              <a:rPr kumimoji="0" lang="el-GR" sz="1400" b="0" i="0" u="none" strike="noStrike" kern="1200" cap="none" spc="0" normalizeH="0" baseline="0" noProof="0" dirty="0" smtClean="0">
                <a:ln>
                  <a:noFill/>
                </a:ln>
                <a:solidFill>
                  <a:schemeClr val="tx1"/>
                </a:solidFill>
                <a:effectLst/>
                <a:uLnTx/>
                <a:uFillTx/>
                <a:latin typeface="+mn-lt"/>
                <a:ea typeface="+mn-ea"/>
                <a:cs typeface="+mn-cs"/>
              </a:rPr>
              <a:t> ή ατροφική)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400" b="1" i="0" u="none" strike="noStrike" kern="1200" cap="none" spc="0" normalizeH="0" baseline="0" noProof="0" dirty="0" err="1" smtClean="0">
                <a:ln>
                  <a:noFill/>
                </a:ln>
                <a:solidFill>
                  <a:schemeClr val="tx1"/>
                </a:solidFill>
                <a:effectLst/>
                <a:uLnTx/>
                <a:uFillTx/>
                <a:latin typeface="+mn-lt"/>
                <a:ea typeface="+mn-ea"/>
                <a:cs typeface="+mn-cs"/>
              </a:rPr>
              <a:t>΄Ενταση</a:t>
            </a:r>
            <a:r>
              <a:rPr kumimoji="0" lang="el-GR" sz="1400" b="1" i="0" u="none" strike="noStrike" kern="1200" cap="none" spc="0" normalizeH="0" baseline="0" noProof="0" dirty="0" smtClean="0">
                <a:ln>
                  <a:noFill/>
                </a:ln>
                <a:solidFill>
                  <a:schemeClr val="tx1"/>
                </a:solidFill>
                <a:effectLst/>
                <a:uLnTx/>
                <a:uFillTx/>
                <a:latin typeface="+mn-lt"/>
                <a:ea typeface="+mn-ea"/>
                <a:cs typeface="+mn-cs"/>
              </a:rPr>
              <a:t> </a:t>
            </a:r>
            <a:r>
              <a:rPr kumimoji="0" lang="el-GR" sz="1400" b="0" i="0" u="none" strike="noStrike" kern="1200" cap="none" spc="0" normalizeH="0" baseline="0" noProof="0" dirty="0" smtClean="0">
                <a:ln>
                  <a:noFill/>
                </a:ln>
                <a:solidFill>
                  <a:schemeClr val="tx1"/>
                </a:solidFill>
                <a:effectLst/>
                <a:uLnTx/>
                <a:uFillTx/>
                <a:latin typeface="+mn-lt"/>
                <a:ea typeface="+mn-ea"/>
                <a:cs typeface="+mn-cs"/>
              </a:rPr>
              <a:t>της φλεγμονής ( καθορισμός βαθμού ενεργού δραστηριότητας βάσει της ανίχνευσης ουδετερόφιλων).</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400" b="0" i="0" u="none" strike="noStrike" kern="1200" cap="none" spc="0" normalizeH="0" baseline="0" noProof="0" dirty="0" smtClean="0">
                <a:ln>
                  <a:noFill/>
                </a:ln>
                <a:solidFill>
                  <a:schemeClr val="tx1"/>
                </a:solidFill>
                <a:effectLst/>
                <a:uLnTx/>
                <a:uFillTx/>
                <a:latin typeface="+mn-lt"/>
                <a:ea typeface="+mn-ea"/>
                <a:cs typeface="+mn-cs"/>
              </a:rPr>
              <a:t>Παρουσία </a:t>
            </a:r>
            <a:r>
              <a:rPr kumimoji="0" lang="el-GR" sz="1400" b="1" i="0" u="none" strike="noStrike" kern="1200" cap="none" spc="0" normalizeH="0" baseline="0" noProof="0" dirty="0" smtClean="0">
                <a:ln>
                  <a:noFill/>
                </a:ln>
                <a:solidFill>
                  <a:schemeClr val="tx1"/>
                </a:solidFill>
                <a:effectLst/>
                <a:uLnTx/>
                <a:uFillTx/>
                <a:latin typeface="+mn-lt"/>
                <a:ea typeface="+mn-ea"/>
                <a:cs typeface="+mn-cs"/>
              </a:rPr>
              <a:t>εντερικής μετάπλασης  </a:t>
            </a:r>
            <a:r>
              <a:rPr kumimoji="0" lang="el-GR" sz="1400" b="0" i="0" u="none" strike="noStrike" kern="1200" cap="none" spc="0" normalizeH="0" baseline="0" noProof="0" dirty="0" smtClean="0">
                <a:ln>
                  <a:noFill/>
                </a:ln>
                <a:solidFill>
                  <a:schemeClr val="tx1"/>
                </a:solidFill>
                <a:effectLst/>
                <a:uLnTx/>
                <a:uFillTx/>
                <a:latin typeface="+mn-lt"/>
                <a:ea typeface="+mn-ea"/>
                <a:cs typeface="+mn-cs"/>
              </a:rPr>
              <a:t>ή/και </a:t>
            </a:r>
            <a:r>
              <a:rPr kumimoji="0" lang="el-GR" sz="1400" b="1" i="0" u="none" strike="noStrike" kern="1200" cap="none" spc="0" normalizeH="0" baseline="0" noProof="0" dirty="0" smtClean="0">
                <a:ln>
                  <a:noFill/>
                </a:ln>
                <a:solidFill>
                  <a:schemeClr val="tx1"/>
                </a:solidFill>
                <a:effectLst/>
                <a:uLnTx/>
                <a:uFillTx/>
                <a:latin typeface="+mn-lt"/>
                <a:ea typeface="+mn-ea"/>
                <a:cs typeface="+mn-cs"/>
              </a:rPr>
              <a:t>γαστρικής επιθηλιακής δυσπλασίας/γαστρικής </a:t>
            </a:r>
            <a:r>
              <a:rPr kumimoji="0" lang="el-GR" sz="1400" b="1" i="0" u="none" strike="noStrike" kern="1200" cap="none" spc="0" normalizeH="0" baseline="0" noProof="0" dirty="0" err="1" smtClean="0">
                <a:ln>
                  <a:noFill/>
                </a:ln>
                <a:solidFill>
                  <a:schemeClr val="tx1"/>
                </a:solidFill>
                <a:effectLst/>
                <a:uLnTx/>
                <a:uFillTx/>
                <a:latin typeface="+mn-lt"/>
                <a:ea typeface="+mn-ea"/>
                <a:cs typeface="+mn-cs"/>
              </a:rPr>
              <a:t>ενδοεπιθηλιακής</a:t>
            </a:r>
            <a:r>
              <a:rPr kumimoji="0" lang="el-GR" sz="1400" b="1" i="0" u="none" strike="noStrike" kern="1200" cap="none" spc="0" normalizeH="0" baseline="0" noProof="0" dirty="0" smtClean="0">
                <a:ln>
                  <a:noFill/>
                </a:ln>
                <a:solidFill>
                  <a:schemeClr val="tx1"/>
                </a:solidFill>
                <a:effectLst/>
                <a:uLnTx/>
                <a:uFillTx/>
                <a:latin typeface="+mn-lt"/>
                <a:ea typeface="+mn-ea"/>
                <a:cs typeface="+mn-cs"/>
              </a:rPr>
              <a:t> νεοπλασίας.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l-GR" sz="1400" dirty="0" smtClean="0"/>
              <a:t>Αναζήτηση </a:t>
            </a:r>
            <a:r>
              <a:rPr lang="el-GR" sz="1400" b="1" dirty="0" err="1" smtClean="0"/>
              <a:t>ελικοβακτηριδίων</a:t>
            </a:r>
            <a:r>
              <a:rPr lang="el-GR" sz="1400" b="1" dirty="0" smtClean="0"/>
              <a:t> του πυλωρού</a:t>
            </a:r>
            <a:r>
              <a:rPr lang="el-GR" sz="1400" dirty="0" smtClean="0"/>
              <a:t>.</a:t>
            </a:r>
            <a:endParaRPr kumimoji="0" lang="el-GR"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11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additive="base">
                                        <p:cTn id="2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 calcmode="lin" valueType="num">
                                      <p:cBhvr additive="base">
                                        <p:cTn id="26"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 calcmode="lin" valueType="num">
                                      <p:cBhvr additive="base">
                                        <p:cTn id="3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2" end="2"/>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 calcmode="lin" valueType="num">
                                      <p:cBhvr additive="base">
                                        <p:cTn id="34"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8">
                                            <p:txEl>
                                              <p:pRg st="3" end="3"/>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8">
                                            <p:txEl>
                                              <p:pRg st="4" end="4"/>
                                            </p:txEl>
                                          </p:spTgt>
                                        </p:tgtEl>
                                        <p:attrNameLst>
                                          <p:attrName>style.visibility</p:attrName>
                                        </p:attrNameLst>
                                      </p:cBhvr>
                                      <p:to>
                                        <p:strVal val="visible"/>
                                      </p:to>
                                    </p:set>
                                    <p:anim calcmode="lin" valueType="num">
                                      <p:cBhvr additive="base">
                                        <p:cTn id="38"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
                                            <p:txEl>
                                              <p:pRg st="4" end="4"/>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 calcmode="lin" valueType="num">
                                      <p:cBhvr additive="base">
                                        <p:cTn id="42"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edstudents.com/patoclin/artigos/gastritis/gastritis.jpg"/>
          <p:cNvPicPr>
            <a:picLocks noChangeAspect="1" noChangeArrowheads="1"/>
          </p:cNvPicPr>
          <p:nvPr/>
        </p:nvPicPr>
        <p:blipFill>
          <a:blip r:embed="rId2" cstate="print"/>
          <a:srcRect/>
          <a:stretch>
            <a:fillRect/>
          </a:stretch>
        </p:blipFill>
        <p:spPr bwMode="auto">
          <a:xfrm rot="5400000">
            <a:off x="4613647" y="2744411"/>
            <a:ext cx="4143404" cy="3226566"/>
          </a:xfrm>
          <a:prstGeom prst="rect">
            <a:avLst/>
          </a:prstGeom>
          <a:noFill/>
        </p:spPr>
      </p:pic>
      <p:pic>
        <p:nvPicPr>
          <p:cNvPr id="51202" name="Picture 2" descr="http://flylib.com/books/2/953/1/html/2/23%20-%20stomach_files/da7c23ff18.png"/>
          <p:cNvPicPr>
            <a:picLocks noChangeAspect="1" noChangeArrowheads="1"/>
          </p:cNvPicPr>
          <p:nvPr/>
        </p:nvPicPr>
        <p:blipFill>
          <a:blip r:embed="rId3" cstate="print"/>
          <a:srcRect/>
          <a:stretch>
            <a:fillRect/>
          </a:stretch>
        </p:blipFill>
        <p:spPr bwMode="auto">
          <a:xfrm rot="5400000">
            <a:off x="-1049764" y="1335492"/>
            <a:ext cx="6314370" cy="4214842"/>
          </a:xfrm>
          <a:prstGeom prst="rect">
            <a:avLst/>
          </a:prstGeom>
          <a:noFill/>
        </p:spPr>
      </p:pic>
      <p:sp>
        <p:nvSpPr>
          <p:cNvPr id="5" name="4 - Βέλος προς τα επάνω"/>
          <p:cNvSpPr/>
          <p:nvPr/>
        </p:nvSpPr>
        <p:spPr>
          <a:xfrm>
            <a:off x="2411760" y="3933056"/>
            <a:ext cx="216024" cy="50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Βέλος προς τα επάνω"/>
          <p:cNvSpPr/>
          <p:nvPr/>
        </p:nvSpPr>
        <p:spPr>
          <a:xfrm>
            <a:off x="1331640" y="2852936"/>
            <a:ext cx="216024" cy="50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1115616" y="3244334"/>
            <a:ext cx="4243715" cy="584775"/>
          </a:xfrm>
          <a:prstGeom prst="rect">
            <a:avLst/>
          </a:prstGeom>
        </p:spPr>
        <p:txBody>
          <a:bodyPr wrap="square">
            <a:spAutoFit/>
          </a:bodyPr>
          <a:lstStyle/>
          <a:p>
            <a:r>
              <a:rPr lang="el-GR" sz="3200" b="1" dirty="0" smtClean="0"/>
              <a:t>Ουδετερόφιλα</a:t>
            </a:r>
            <a:endParaRPr lang="el-GR" sz="3200" b="1" dirty="0"/>
          </a:p>
        </p:txBody>
      </p:sp>
      <p:sp>
        <p:nvSpPr>
          <p:cNvPr id="8" name="7 - Ορθογώνιο"/>
          <p:cNvSpPr/>
          <p:nvPr/>
        </p:nvSpPr>
        <p:spPr>
          <a:xfrm>
            <a:off x="4357686" y="714356"/>
            <a:ext cx="4786314" cy="1569660"/>
          </a:xfrm>
          <a:prstGeom prst="rect">
            <a:avLst/>
          </a:prstGeom>
        </p:spPr>
        <p:txBody>
          <a:bodyPr wrap="square">
            <a:spAutoFit/>
          </a:bodyPr>
          <a:lstStyle/>
          <a:p>
            <a:pPr algn="ctr"/>
            <a:r>
              <a:rPr lang="el-GR" sz="3200" b="1" dirty="0" smtClean="0"/>
              <a:t>Διαβάθμιση ενεργού δραστηριότητας της φλεγμονής </a:t>
            </a:r>
            <a:endParaRPr lang="el-GR" sz="32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slide(fromBottom)">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farm4.static.flickr.com/3292/3289908075_39b23f87ec_z.jpg"/>
          <p:cNvPicPr>
            <a:picLocks noChangeAspect="1" noChangeArrowheads="1"/>
          </p:cNvPicPr>
          <p:nvPr/>
        </p:nvPicPr>
        <p:blipFill>
          <a:blip r:embed="rId2" cstate="print"/>
          <a:srcRect/>
          <a:stretch>
            <a:fillRect/>
          </a:stretch>
        </p:blipFill>
        <p:spPr bwMode="auto">
          <a:xfrm rot="5400000">
            <a:off x="-782749" y="1425666"/>
            <a:ext cx="6072230" cy="4506733"/>
          </a:xfrm>
          <a:prstGeom prst="rect">
            <a:avLst/>
          </a:prstGeom>
          <a:noFill/>
        </p:spPr>
      </p:pic>
      <p:pic>
        <p:nvPicPr>
          <p:cNvPr id="61444" name="Picture 4" descr="http://farm4.static.flickr.com/3431/3290724412_c2b89c38bd_z.jpg"/>
          <p:cNvPicPr>
            <a:picLocks noChangeAspect="1" noChangeArrowheads="1"/>
          </p:cNvPicPr>
          <p:nvPr/>
        </p:nvPicPr>
        <p:blipFill>
          <a:blip r:embed="rId3" cstate="print"/>
          <a:srcRect/>
          <a:stretch>
            <a:fillRect/>
          </a:stretch>
        </p:blipFill>
        <p:spPr bwMode="auto">
          <a:xfrm rot="5400000">
            <a:off x="3717813" y="1425667"/>
            <a:ext cx="6072230" cy="4506733"/>
          </a:xfrm>
          <a:prstGeom prst="rect">
            <a:avLst/>
          </a:prstGeom>
          <a:noFill/>
        </p:spPr>
      </p:pic>
      <p:sp>
        <p:nvSpPr>
          <p:cNvPr id="4" name="Rectangle 3"/>
          <p:cNvSpPr/>
          <p:nvPr/>
        </p:nvSpPr>
        <p:spPr>
          <a:xfrm>
            <a:off x="2928926" y="0"/>
            <a:ext cx="3786214" cy="523220"/>
          </a:xfrm>
          <a:prstGeom prst="rect">
            <a:avLst/>
          </a:prstGeom>
        </p:spPr>
        <p:txBody>
          <a:bodyPr wrap="square">
            <a:spAutoFit/>
          </a:bodyPr>
          <a:lstStyle/>
          <a:p>
            <a:r>
              <a:rPr lang="el-GR" sz="2800" b="1" dirty="0" smtClean="0"/>
              <a:t>Εντερική μετάπλαση </a:t>
            </a:r>
            <a:endParaRPr lang="el-GR" sz="2800" b="1" dirty="0"/>
          </a:p>
        </p:txBody>
      </p:sp>
      <mc:AlternateContent xmlns:mc="http://schemas.openxmlformats.org/markup-compatibility/2006">
        <mc:Choice xmlns="" xmlns:p14="http://schemas.microsoft.com/office/powerpoint/2010/main" Requires="p14">
          <p:contentPart p14:bwMode="auto" r:id="rId4">
            <p14:nvContentPartPr>
              <p14:cNvPr id="1026" name="Ink 2"/>
              <p14:cNvContentPartPr>
                <a14:cpLocks xmlns:a14="http://schemas.microsoft.com/office/drawing/2010/main" noRot="1" noChangeAspect="1" noEditPoints="1" noChangeArrowheads="1" noChangeShapeType="1"/>
              </p14:cNvContentPartPr>
              <p14:nvPr/>
            </p14:nvContentPartPr>
            <p14:xfrm>
              <a:off x="2241550" y="3330575"/>
              <a:ext cx="1706563" cy="1376363"/>
            </p14:xfrm>
          </p:contentPart>
        </mc:Choice>
        <mc:Fallback>
          <p:pic>
            <p:nvPicPr>
              <p:cNvPr id="1026" name="Ink 2"/>
              <p:cNvPicPr>
                <a:picLocks noRot="1" noChangeAspect="1" noEditPoints="1" noChangeArrowheads="1" noChangeShapeType="1"/>
              </p:cNvPicPr>
              <p:nvPr/>
            </p:nvPicPr>
            <p:blipFill>
              <a:blip r:embed="rId5" cstate="print"/>
              <a:stretch>
                <a:fillRect/>
              </a:stretch>
            </p:blipFill>
            <p:spPr>
              <a:xfrm>
                <a:off x="2232236" y="3321352"/>
                <a:ext cx="1725190" cy="1394809"/>
              </a:xfrm>
              <a:prstGeom prst="rect">
                <a:avLst/>
              </a:prstGeom>
            </p:spPr>
          </p:pic>
        </mc:Fallback>
      </mc:AlternateContent>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Εντερική μετάπλαση  </a:t>
            </a:r>
            <a:r>
              <a:rPr lang="el-GR" b="1" dirty="0" smtClean="0"/>
              <a:t>τύπου ΙΙΙ</a:t>
            </a:r>
            <a:r>
              <a:rPr lang="el-GR" dirty="0" smtClean="0"/>
              <a:t> στο πλαίσιο χρόνιας γαστρίτιδας</a:t>
            </a:r>
            <a:endParaRPr lang="el-GR" dirty="0"/>
          </a:p>
        </p:txBody>
      </p:sp>
      <p:sp>
        <p:nvSpPr>
          <p:cNvPr id="3" name="2 - Θέση περιεχομένου"/>
          <p:cNvSpPr>
            <a:spLocks noGrp="1"/>
          </p:cNvSpPr>
          <p:nvPr>
            <p:ph idx="1"/>
          </p:nvPr>
        </p:nvSpPr>
        <p:spPr>
          <a:xfrm>
            <a:off x="0" y="1600200"/>
            <a:ext cx="9144000" cy="5257800"/>
          </a:xfrm>
        </p:spPr>
        <p:txBody>
          <a:bodyPr>
            <a:normAutofit fontScale="92500" lnSpcReduction="10000"/>
          </a:bodyPr>
          <a:lstStyle/>
          <a:p>
            <a:r>
              <a:rPr lang="el-GR" dirty="0" smtClean="0"/>
              <a:t>Καλυκοειδή κύτταρα που εκκρίνουν όξινες </a:t>
            </a:r>
            <a:r>
              <a:rPr lang="el-GR" dirty="0" err="1" smtClean="0"/>
              <a:t>σιαλοβλέννες</a:t>
            </a:r>
            <a:endParaRPr lang="el-GR" dirty="0" smtClean="0"/>
          </a:p>
          <a:p>
            <a:r>
              <a:rPr lang="el-GR" dirty="0" smtClean="0"/>
              <a:t>Κύτταρα του </a:t>
            </a:r>
            <a:r>
              <a:rPr lang="en-US" dirty="0" err="1" smtClean="0"/>
              <a:t>Paneth</a:t>
            </a:r>
            <a:endParaRPr lang="en-US" dirty="0" smtClean="0"/>
          </a:p>
          <a:p>
            <a:r>
              <a:rPr lang="el-GR" dirty="0" err="1" smtClean="0"/>
              <a:t>Βλεννοεκκριτικά</a:t>
            </a:r>
            <a:r>
              <a:rPr lang="el-GR" dirty="0" smtClean="0"/>
              <a:t> κύτταρα που εκκρίνουν </a:t>
            </a:r>
            <a:r>
              <a:rPr lang="el-GR" b="1" spc="300" dirty="0" err="1" smtClean="0">
                <a:effectLst>
                  <a:outerShdw blurRad="38100" dist="38100" dir="2700000" algn="tl">
                    <a:srgbClr val="000000">
                      <a:alpha val="43137"/>
                    </a:srgbClr>
                  </a:outerShdw>
                </a:effectLst>
              </a:rPr>
              <a:t>θειωμένες</a:t>
            </a:r>
            <a:r>
              <a:rPr lang="el-GR" b="1" spc="300" dirty="0" smtClean="0">
                <a:effectLst>
                  <a:outerShdw blurRad="38100" dist="38100" dir="2700000" algn="tl">
                    <a:srgbClr val="000000">
                      <a:alpha val="43137"/>
                    </a:srgbClr>
                  </a:outerShdw>
                </a:effectLst>
              </a:rPr>
              <a:t> </a:t>
            </a:r>
            <a:r>
              <a:rPr lang="el-GR" b="1" spc="300" dirty="0" err="1" smtClean="0">
                <a:effectLst>
                  <a:outerShdw blurRad="38100" dist="38100" dir="2700000" algn="tl">
                    <a:srgbClr val="000000">
                      <a:alpha val="43137"/>
                    </a:srgbClr>
                  </a:outerShdw>
                </a:effectLst>
              </a:rPr>
              <a:t>σιαλοβλέννες</a:t>
            </a:r>
            <a:r>
              <a:rPr lang="el-GR" b="1" dirty="0" smtClean="0"/>
              <a:t>. Αυξημένος σχετικός κίνδυνος για ανάπτυξη γαστρικού καρκινώματος. Στενότερη παρακολούθηση.</a:t>
            </a:r>
          </a:p>
          <a:p>
            <a:pPr algn="ctr">
              <a:buNone/>
            </a:pPr>
            <a:r>
              <a:rPr lang="el-GR" dirty="0" smtClean="0"/>
              <a:t>Η μελέτη των βλεννών στηρίζεται στη </a:t>
            </a:r>
          </a:p>
          <a:p>
            <a:pPr algn="ctr">
              <a:buNone/>
            </a:pPr>
            <a:r>
              <a:rPr lang="el-GR" dirty="0" smtClean="0"/>
              <a:t>χρώση </a:t>
            </a:r>
            <a:r>
              <a:rPr lang="en-US" dirty="0" smtClean="0"/>
              <a:t>PAS-</a:t>
            </a:r>
            <a:r>
              <a:rPr lang="en-US" dirty="0" err="1" smtClean="0"/>
              <a:t>Alcian</a:t>
            </a:r>
            <a:r>
              <a:rPr lang="en-US" dirty="0" smtClean="0"/>
              <a:t> blue </a:t>
            </a:r>
            <a:r>
              <a:rPr lang="el-GR" dirty="0" smtClean="0"/>
              <a:t>σε </a:t>
            </a:r>
            <a:r>
              <a:rPr lang="en-US" dirty="0" smtClean="0"/>
              <a:t>PH 2,5 </a:t>
            </a:r>
            <a:endParaRPr lang="el-GR" dirty="0" smtClean="0"/>
          </a:p>
          <a:p>
            <a:pPr algn="ctr">
              <a:buNone/>
            </a:pPr>
            <a:r>
              <a:rPr lang="el-GR" u="sng" dirty="0" smtClean="0"/>
              <a:t>συνδυαστικά</a:t>
            </a:r>
            <a:r>
              <a:rPr lang="el-GR" dirty="0" smtClean="0"/>
              <a:t> με </a:t>
            </a:r>
            <a:r>
              <a:rPr lang="el-GR" b="1" dirty="0" smtClean="0"/>
              <a:t>την </a:t>
            </a:r>
            <a:r>
              <a:rPr lang="en-US" b="1" dirty="0" err="1" smtClean="0"/>
              <a:t>Alcian</a:t>
            </a:r>
            <a:r>
              <a:rPr lang="en-US" b="1" dirty="0" smtClean="0"/>
              <a:t> blue </a:t>
            </a:r>
            <a:r>
              <a:rPr lang="el-GR" b="1" dirty="0" smtClean="0"/>
              <a:t>σε </a:t>
            </a:r>
            <a:r>
              <a:rPr lang="en-US" b="1" dirty="0" smtClean="0"/>
              <a:t>PH 1 </a:t>
            </a:r>
            <a:endParaRPr lang="el-GR" b="1" dirty="0" smtClean="0"/>
          </a:p>
          <a:p>
            <a:pPr algn="ctr">
              <a:buNone/>
            </a:pPr>
            <a:r>
              <a:rPr lang="el-GR" dirty="0" smtClean="0"/>
              <a:t>(ή με χρώση </a:t>
            </a:r>
            <a:r>
              <a:rPr lang="el-GR" dirty="0" err="1" smtClean="0"/>
              <a:t>διαμίνης</a:t>
            </a:r>
            <a:r>
              <a:rPr lang="el-GR" dirty="0" smtClean="0"/>
              <a:t>).</a:t>
            </a:r>
            <a:endParaRPr lang="el-GR"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Chronic-gastritis-with-area-of-intestinal-metaplasia-and-numerous-Alcian-goblet-cells.png"/>
          <p:cNvPicPr>
            <a:picLocks noChangeAspect="1" noChangeArrowheads="1"/>
          </p:cNvPicPr>
          <p:nvPr/>
        </p:nvPicPr>
        <p:blipFill>
          <a:blip r:embed="rId3" cstate="print"/>
          <a:srcRect/>
          <a:stretch>
            <a:fillRect/>
          </a:stretch>
        </p:blipFill>
        <p:spPr bwMode="auto">
          <a:xfrm>
            <a:off x="251520" y="260648"/>
            <a:ext cx="4752528" cy="6336704"/>
          </a:xfrm>
          <a:prstGeom prst="rect">
            <a:avLst/>
          </a:prstGeom>
          <a:noFill/>
        </p:spPr>
      </p:pic>
      <p:pic>
        <p:nvPicPr>
          <p:cNvPr id="2051" name="Picture 3" descr="C:\Users\User\Desktop\1-s2.0-S2213879X16300049-gr8_lrg.jpg"/>
          <p:cNvPicPr>
            <a:picLocks noChangeAspect="1" noChangeArrowheads="1"/>
          </p:cNvPicPr>
          <p:nvPr/>
        </p:nvPicPr>
        <p:blipFill>
          <a:blip r:embed="rId4" cstate="print"/>
          <a:srcRect/>
          <a:stretch>
            <a:fillRect/>
          </a:stretch>
        </p:blipFill>
        <p:spPr bwMode="auto">
          <a:xfrm rot="5400000">
            <a:off x="5141039" y="987753"/>
            <a:ext cx="4046497" cy="2592288"/>
          </a:xfrm>
          <a:prstGeom prst="rect">
            <a:avLst/>
          </a:prstGeom>
          <a:noFill/>
        </p:spPr>
      </p:pic>
      <p:pic>
        <p:nvPicPr>
          <p:cNvPr id="2052" name="Picture 4" descr="C:\Users\User\Desktop\1-s2.0-S2213879X16300049-gr9_lrg.jpg"/>
          <p:cNvPicPr>
            <a:picLocks noChangeAspect="1" noChangeArrowheads="1"/>
          </p:cNvPicPr>
          <p:nvPr/>
        </p:nvPicPr>
        <p:blipFill>
          <a:blip r:embed="rId5" cstate="print"/>
          <a:srcRect/>
          <a:stretch>
            <a:fillRect/>
          </a:stretch>
        </p:blipFill>
        <p:spPr bwMode="auto">
          <a:xfrm>
            <a:off x="5580112" y="4437112"/>
            <a:ext cx="3204202" cy="216024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467544" y="764704"/>
            <a:ext cx="8424936" cy="39296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latin typeface="Arial" panose="020B0604020202020204" pitchFamily="34" charset="0"/>
                <a:cs typeface="Arial" panose="020B0604020202020204" pitchFamily="34" charset="0"/>
              </a:rPr>
              <a:t>Γυναίκα 74 ετών προσέρχεται λόγω προοδευτικής </a:t>
            </a:r>
            <a:r>
              <a:rPr lang="el-GR" sz="2000" dirty="0" smtClean="0">
                <a:solidFill>
                  <a:prstClr val="black"/>
                </a:solidFill>
                <a:latin typeface="Arial" panose="020B0604020202020204" pitchFamily="34" charset="0"/>
                <a:cs typeface="Arial" panose="020B0604020202020204" pitchFamily="34" charset="0"/>
              </a:rPr>
              <a:t>αδυναμίας και ανορεξίας, </a:t>
            </a:r>
            <a:r>
              <a:rPr lang="el-GR" sz="2000" dirty="0">
                <a:solidFill>
                  <a:prstClr val="black"/>
                </a:solidFill>
                <a:latin typeface="Arial" panose="020B0604020202020204" pitchFamily="34" charset="0"/>
                <a:cs typeface="Arial" panose="020B0604020202020204" pitchFamily="34" charset="0"/>
              </a:rPr>
              <a:t>από </a:t>
            </a:r>
            <a:r>
              <a:rPr lang="el-GR" sz="2000" dirty="0" smtClean="0">
                <a:solidFill>
                  <a:prstClr val="black"/>
                </a:solidFill>
                <a:latin typeface="Arial" panose="020B0604020202020204" pitchFamily="34" charset="0"/>
                <a:cs typeface="Arial" panose="020B0604020202020204" pitchFamily="34" charset="0"/>
              </a:rPr>
              <a:t>μηνών.</a:t>
            </a:r>
            <a:endParaRPr lang="el-GR" sz="20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r>
              <a:rPr lang="el-GR" sz="2000" b="1" u="sng" dirty="0">
                <a:solidFill>
                  <a:prstClr val="black"/>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smtClean="0">
                <a:solidFill>
                  <a:prstClr val="black"/>
                </a:solidFill>
                <a:latin typeface="Arial" panose="020B0604020202020204" pitchFamily="34" charset="0"/>
                <a:cs typeface="Arial" panose="020B0604020202020204" pitchFamily="34" charset="0"/>
              </a:rPr>
              <a:t>Ωχρότητα </a:t>
            </a:r>
            <a:r>
              <a:rPr lang="el-GR" sz="2000" dirty="0">
                <a:solidFill>
                  <a:prstClr val="black"/>
                </a:solidFill>
                <a:latin typeface="Arial" panose="020B0604020202020204" pitchFamily="34" charset="0"/>
                <a:cs typeface="Arial" panose="020B0604020202020204" pitchFamily="34" charset="0"/>
              </a:rPr>
              <a:t>δέρματος και επιπεφυκότων, με αρνητική δακτυλική εξέταση του </a:t>
            </a:r>
            <a:r>
              <a:rPr lang="el-GR" sz="2000" dirty="0" smtClean="0">
                <a:solidFill>
                  <a:prstClr val="black"/>
                </a:solidFill>
                <a:latin typeface="Arial" panose="020B0604020202020204" pitchFamily="34" charset="0"/>
                <a:cs typeface="Arial" panose="020B0604020202020204" pitchFamily="34" charset="0"/>
              </a:rPr>
              <a:t>ορθού, όχι μέλαινες κενώσεις ή </a:t>
            </a:r>
            <a:r>
              <a:rPr lang="el-GR" sz="2000" dirty="0" err="1" smtClean="0">
                <a:solidFill>
                  <a:prstClr val="black"/>
                </a:solidFill>
                <a:latin typeface="Arial" panose="020B0604020202020204" pitchFamily="34" charset="0"/>
                <a:cs typeface="Arial" panose="020B0604020202020204" pitchFamily="34" charset="0"/>
              </a:rPr>
              <a:t>προσμεμιγμένο</a:t>
            </a:r>
            <a:r>
              <a:rPr lang="el-GR" sz="2000" dirty="0" smtClean="0">
                <a:solidFill>
                  <a:prstClr val="black"/>
                </a:solidFill>
                <a:latin typeface="Arial" panose="020B0604020202020204" pitchFamily="34" charset="0"/>
                <a:cs typeface="Arial" panose="020B0604020202020204" pitchFamily="34" charset="0"/>
              </a:rPr>
              <a:t> αίμα στα κόπρανα, ούτε </a:t>
            </a:r>
            <a:r>
              <a:rPr lang="el-GR" sz="2000" dirty="0">
                <a:solidFill>
                  <a:prstClr val="black"/>
                </a:solidFill>
                <a:latin typeface="Arial" panose="020B0604020202020204" pitchFamily="34" charset="0"/>
                <a:cs typeface="Arial" panose="020B0604020202020204" pitchFamily="34" charset="0"/>
              </a:rPr>
              <a:t>άλλα </a:t>
            </a:r>
            <a:r>
              <a:rPr lang="el-GR" sz="2000" dirty="0" smtClean="0">
                <a:solidFill>
                  <a:prstClr val="black"/>
                </a:solidFill>
                <a:latin typeface="Arial" panose="020B0604020202020204" pitchFamily="34" charset="0"/>
                <a:cs typeface="Arial" panose="020B0604020202020204" pitchFamily="34" charset="0"/>
              </a:rPr>
              <a:t>ευρήματα.</a:t>
            </a:r>
            <a:endParaRPr lang="el-GR" sz="20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latin typeface="Arial" panose="020B0604020202020204" pitchFamily="34" charset="0"/>
                <a:cs typeface="Arial" panose="020B0604020202020204" pitchFamily="34" charset="0"/>
              </a:rPr>
              <a:t>Αιματοκρίτης </a:t>
            </a:r>
            <a:r>
              <a:rPr lang="en-US" sz="2000" dirty="0">
                <a:solidFill>
                  <a:prstClr val="black"/>
                </a:solidFill>
                <a:latin typeface="Arial" panose="020B0604020202020204" pitchFamily="34" charset="0"/>
                <a:cs typeface="Arial" panose="020B0604020202020204" pitchFamily="34" charset="0"/>
              </a:rPr>
              <a:t>27</a:t>
            </a:r>
            <a:r>
              <a:rPr lang="el-GR" sz="2000" dirty="0">
                <a:solidFill>
                  <a:prstClr val="black"/>
                </a:solidFill>
                <a:latin typeface="Arial" panose="020B0604020202020204" pitchFamily="34" charset="0"/>
                <a:cs typeface="Arial" panose="020B0604020202020204" pitchFamily="34" charset="0"/>
              </a:rPr>
              <a:t>% (</a:t>
            </a:r>
            <a:r>
              <a:rPr lang="el-GR" sz="2000" dirty="0" err="1" smtClean="0">
                <a:solidFill>
                  <a:prstClr val="black"/>
                </a:solidFill>
                <a:latin typeface="Arial" panose="020B0604020202020204" pitchFamily="34" charset="0"/>
                <a:cs typeface="Arial" panose="020B0604020202020204" pitchFamily="34" charset="0"/>
              </a:rPr>
              <a:t>φ.τ</a:t>
            </a:r>
            <a:r>
              <a:rPr lang="el-GR" sz="2000" dirty="0" smtClean="0">
                <a:solidFill>
                  <a:prstClr val="black"/>
                </a:solidFill>
                <a:latin typeface="Arial" panose="020B0604020202020204" pitchFamily="34" charset="0"/>
                <a:cs typeface="Arial" panose="020B0604020202020204" pitchFamily="34" charset="0"/>
              </a:rPr>
              <a:t>.</a:t>
            </a:r>
            <a:r>
              <a:rPr lang="en-US" sz="2000" dirty="0" smtClean="0">
                <a:solidFill>
                  <a:prstClr val="black"/>
                </a:solidFill>
                <a:latin typeface="Arial" panose="020B0604020202020204" pitchFamily="34" charset="0"/>
                <a:cs typeface="Arial" panose="020B0604020202020204" pitchFamily="34" charset="0"/>
              </a:rPr>
              <a:t>:</a:t>
            </a:r>
            <a:r>
              <a:rPr lang="el-GR" sz="2000" dirty="0" smtClean="0">
                <a:solidFill>
                  <a:prstClr val="black"/>
                </a:solidFill>
                <a:latin typeface="Arial" panose="020B0604020202020204" pitchFamily="34" charset="0"/>
                <a:cs typeface="Arial" panose="020B0604020202020204" pitchFamily="34" charset="0"/>
              </a:rPr>
              <a:t> </a:t>
            </a:r>
            <a:r>
              <a:rPr lang="el-GR" sz="2000" dirty="0">
                <a:solidFill>
                  <a:prstClr val="black"/>
                </a:solidFill>
                <a:latin typeface="Arial" panose="020B0604020202020204" pitchFamily="34" charset="0"/>
                <a:cs typeface="Arial" panose="020B0604020202020204" pitchFamily="34" charset="0"/>
              </a:rPr>
              <a:t>36-45),</a:t>
            </a:r>
            <a:r>
              <a:rPr lang="en-US" sz="2000" dirty="0">
                <a:solidFill>
                  <a:prstClr val="black"/>
                </a:solidFill>
                <a:latin typeface="Arial" panose="020B0604020202020204" pitchFamily="34" charset="0"/>
                <a:cs typeface="Arial" panose="020B0604020202020204" pitchFamily="34" charset="0"/>
              </a:rPr>
              <a:t> MCV 70 (</a:t>
            </a:r>
            <a:r>
              <a:rPr lang="el-GR" sz="2000" dirty="0" err="1" smtClean="0">
                <a:solidFill>
                  <a:prstClr val="black"/>
                </a:solidFill>
                <a:latin typeface="Arial" panose="020B0604020202020204" pitchFamily="34" charset="0"/>
                <a:cs typeface="Arial" panose="020B0604020202020204" pitchFamily="34" charset="0"/>
              </a:rPr>
              <a:t>φ.τ</a:t>
            </a:r>
            <a:r>
              <a:rPr lang="el-GR" sz="2000" dirty="0" smtClean="0">
                <a:solidFill>
                  <a:prstClr val="black"/>
                </a:solidFill>
                <a:latin typeface="Arial" panose="020B0604020202020204" pitchFamily="34" charset="0"/>
                <a:cs typeface="Arial" panose="020B0604020202020204" pitchFamily="34" charset="0"/>
              </a:rPr>
              <a:t>.</a:t>
            </a:r>
            <a:r>
              <a:rPr lang="en-US" sz="2000" dirty="0" smtClean="0">
                <a:solidFill>
                  <a:prstClr val="black"/>
                </a:solidFill>
                <a:latin typeface="Arial" panose="020B0604020202020204" pitchFamily="34" charset="0"/>
                <a:cs typeface="Arial" panose="020B0604020202020204" pitchFamily="34" charset="0"/>
              </a:rPr>
              <a:t>:</a:t>
            </a:r>
            <a:r>
              <a:rPr lang="el-GR" sz="2000" dirty="0" smtClean="0">
                <a:solidFill>
                  <a:prstClr val="black"/>
                </a:solidFill>
                <a:latin typeface="Arial" panose="020B0604020202020204" pitchFamily="34" charset="0"/>
                <a:cs typeface="Arial" panose="020B0604020202020204" pitchFamily="34" charset="0"/>
              </a:rPr>
              <a:t> </a:t>
            </a:r>
            <a:r>
              <a:rPr lang="el-GR" sz="2000" dirty="0">
                <a:solidFill>
                  <a:prstClr val="black"/>
                </a:solidFill>
                <a:latin typeface="Arial" panose="020B0604020202020204" pitchFamily="34" charset="0"/>
                <a:cs typeface="Arial" panose="020B0604020202020204" pitchFamily="34" charset="0"/>
              </a:rPr>
              <a:t>80-100)</a:t>
            </a: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a:xfrm>
            <a:off x="457200" y="0"/>
            <a:ext cx="8229600" cy="908720"/>
          </a:xfrm>
        </p:spPr>
        <p:txBody>
          <a:bodyPr/>
          <a:lstStyle/>
          <a:p>
            <a:r>
              <a:rPr lang="el-GR" dirty="0"/>
              <a:t>Περιστατικό 3</a:t>
            </a:r>
          </a:p>
        </p:txBody>
      </p:sp>
      <p:pic>
        <p:nvPicPr>
          <p:cNvPr id="4" name="Picture 3">
            <a:extLst>
              <a:ext uri="{FF2B5EF4-FFF2-40B4-BE49-F238E27FC236}">
                <a16:creationId xmlns:a16="http://schemas.microsoft.com/office/drawing/2014/main" xmlns="" id="{BAE28377-DA80-BE81-1884-AEB9827BC941}"/>
              </a:ext>
            </a:extLst>
          </p:cNvPr>
          <p:cNvPicPr>
            <a:picLocks noChangeAspect="1"/>
          </p:cNvPicPr>
          <p:nvPr/>
        </p:nvPicPr>
        <p:blipFill>
          <a:blip r:embed="rId2" cstate="print"/>
          <a:stretch>
            <a:fillRect/>
          </a:stretch>
        </p:blipFill>
        <p:spPr>
          <a:xfrm>
            <a:off x="1763688" y="4293096"/>
            <a:ext cx="5977552" cy="2357812"/>
          </a:xfrm>
          <a:prstGeom prst="rect">
            <a:avLst/>
          </a:prstGeom>
        </p:spPr>
      </p:pic>
    </p:spTree>
    <p:extLst>
      <p:ext uri="{BB962C8B-B14F-4D97-AF65-F5344CB8AC3E}">
        <p14:creationId xmlns:p14="http://schemas.microsoft.com/office/powerpoint/2010/main" xmlns="" val="1460145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326E35D-86C2-51E5-D20D-2FDA04656DEA}"/>
              </a:ext>
            </a:extLst>
          </p:cNvPr>
          <p:cNvSpPr txBox="1"/>
          <p:nvPr/>
        </p:nvSpPr>
        <p:spPr>
          <a:xfrm>
            <a:off x="1115616" y="260648"/>
            <a:ext cx="6768752" cy="630942"/>
          </a:xfrm>
          <a:prstGeom prst="rect">
            <a:avLst/>
          </a:prstGeom>
          <a:noFill/>
        </p:spPr>
        <p:txBody>
          <a:bodyPr wrap="square" rtlCol="0">
            <a:spAutoFit/>
          </a:bodyPr>
          <a:lstStyle/>
          <a:p>
            <a:pPr algn="ctr"/>
            <a:r>
              <a:rPr lang="el-GR" sz="3500" dirty="0" err="1"/>
              <a:t>Κολονοσκόπηση</a:t>
            </a:r>
            <a:endParaRPr lang="el-GR" sz="3500" dirty="0"/>
          </a:p>
        </p:txBody>
      </p:sp>
      <p:pic>
        <p:nvPicPr>
          <p:cNvPr id="7" name="Picture 6">
            <a:extLst>
              <a:ext uri="{FF2B5EF4-FFF2-40B4-BE49-F238E27FC236}">
                <a16:creationId xmlns:a16="http://schemas.microsoft.com/office/drawing/2014/main" xmlns="" id="{89920F3C-B20E-0803-14EB-D3E37CDC15B9}"/>
              </a:ext>
            </a:extLst>
          </p:cNvPr>
          <p:cNvPicPr>
            <a:picLocks noChangeAspect="1"/>
          </p:cNvPicPr>
          <p:nvPr/>
        </p:nvPicPr>
        <p:blipFill>
          <a:blip r:embed="rId3" cstate="print"/>
          <a:stretch>
            <a:fillRect/>
          </a:stretch>
        </p:blipFill>
        <p:spPr>
          <a:xfrm>
            <a:off x="161206" y="1674320"/>
            <a:ext cx="4626818" cy="4157431"/>
          </a:xfrm>
          <a:prstGeom prst="rect">
            <a:avLst/>
          </a:prstGeom>
        </p:spPr>
      </p:pic>
      <p:pic>
        <p:nvPicPr>
          <p:cNvPr id="8" name="Picture 2">
            <a:extLst>
              <a:ext uri="{FF2B5EF4-FFF2-40B4-BE49-F238E27FC236}">
                <a16:creationId xmlns:a16="http://schemas.microsoft.com/office/drawing/2014/main" xmlns="" id="{3CE1BA72-C16A-947B-D724-B1FEE69423F9}"/>
              </a:ext>
            </a:extLst>
          </p:cNvPr>
          <p:cNvPicPr>
            <a:picLocks noChangeAspect="1" noChangeArrowheads="1"/>
          </p:cNvPicPr>
          <p:nvPr/>
        </p:nvPicPr>
        <p:blipFill>
          <a:blip r:embed="rId4" cstate="print"/>
          <a:srcRect/>
          <a:stretch>
            <a:fillRect/>
          </a:stretch>
        </p:blipFill>
        <p:spPr bwMode="auto">
          <a:xfrm>
            <a:off x="4808782" y="1434079"/>
            <a:ext cx="4227714" cy="4397672"/>
          </a:xfrm>
          <a:prstGeom prst="rect">
            <a:avLst/>
          </a:prstGeom>
          <a:noFill/>
          <a:ln w="9525">
            <a:noFill/>
            <a:miter lim="800000"/>
            <a:headEnd/>
            <a:tailEnd/>
          </a:ln>
        </p:spPr>
      </p:pic>
    </p:spTree>
    <p:extLst>
      <p:ext uri="{BB962C8B-B14F-4D97-AF65-F5344CB8AC3E}">
        <p14:creationId xmlns:p14="http://schemas.microsoft.com/office/powerpoint/2010/main" xmlns="" val="15858827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B8CC69B-3713-4DB7-948E-94F7F8B5BC73}"/>
              </a:ext>
            </a:extLst>
          </p:cNvPr>
          <p:cNvSpPr txBox="1"/>
          <p:nvPr/>
        </p:nvSpPr>
        <p:spPr>
          <a:xfrm>
            <a:off x="827584" y="332656"/>
            <a:ext cx="7776864" cy="7417415"/>
          </a:xfrm>
          <a:prstGeom prst="rect">
            <a:avLst/>
          </a:prstGeom>
          <a:noFill/>
        </p:spPr>
        <p:txBody>
          <a:bodyPr wrap="square" rtlCol="0">
            <a:spAutoFit/>
          </a:bodyPr>
          <a:lstStyle/>
          <a:p>
            <a:pPr marL="457200" indent="-457200">
              <a:buAutoNum type="arabicPeriod"/>
            </a:pPr>
            <a:r>
              <a:rPr lang="el-GR" sz="2800" dirty="0"/>
              <a:t>Ποιο είναι το πρόβλημα της ασθενούς;</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a:p>
            <a:pPr marL="457200" indent="-457200">
              <a:buAutoNum type="arabicPeriod"/>
            </a:pPr>
            <a:r>
              <a:rPr lang="el-GR" sz="2800" dirty="0"/>
              <a:t>Γιατί η ασθενής δεν είχε μακροσκοπικά αίμα στις κενώσεις της;</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r>
              <a:rPr lang="el-GR" sz="2800" dirty="0"/>
              <a:t>Σε ποια περιοχή του εντέρου </a:t>
            </a:r>
            <a:r>
              <a:rPr lang="el-GR" sz="2800" dirty="0" smtClean="0"/>
              <a:t>πιθανότατα </a:t>
            </a:r>
            <a:r>
              <a:rPr lang="el-GR" sz="2800" dirty="0"/>
              <a:t>εδράζεται αυτή η αλλοίωση</a:t>
            </a:r>
            <a:r>
              <a:rPr lang="el-GR" sz="2800" dirty="0" smtClean="0"/>
              <a:t>;</a:t>
            </a:r>
          </a:p>
          <a:p>
            <a:pPr marL="457200" indent="-457200">
              <a:buAutoNum type="arabicPeriod"/>
            </a:pPr>
            <a:endParaRPr lang="el-GR" sz="2800" dirty="0" smtClean="0"/>
          </a:p>
          <a:p>
            <a:pPr marL="457200" indent="-457200">
              <a:buAutoNum type="arabicPeriod"/>
            </a:pPr>
            <a:endParaRPr lang="el-GR" sz="2800" dirty="0" smtClean="0"/>
          </a:p>
          <a:p>
            <a:pPr marL="457200" indent="-457200">
              <a:buAutoNum type="arabicPeriod"/>
            </a:pPr>
            <a:r>
              <a:rPr lang="el-GR" sz="2800" dirty="0" smtClean="0"/>
              <a:t>Ποιοι οι </a:t>
            </a:r>
            <a:r>
              <a:rPr lang="el-GR" sz="2800" dirty="0" err="1" smtClean="0"/>
              <a:t>παθολογοανατομικοί</a:t>
            </a:r>
            <a:r>
              <a:rPr lang="el-GR" sz="2800" dirty="0" smtClean="0"/>
              <a:t> προγνωστικοί παράγοντες της νόσου</a:t>
            </a:r>
            <a:r>
              <a:rPr lang="en-US" sz="2800" dirty="0" smtClean="0"/>
              <a:t>; </a:t>
            </a:r>
            <a:endParaRPr lang="el-GR" sz="2800" dirty="0"/>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p:txBody>
      </p:sp>
    </p:spTree>
    <p:extLst>
      <p:ext uri="{BB962C8B-B14F-4D97-AF65-F5344CB8AC3E}">
        <p14:creationId xmlns:p14="http://schemas.microsoft.com/office/powerpoint/2010/main" xmlns="" val="3625634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2ED355-7714-C143-3027-70AB0CA6914B}"/>
              </a:ext>
            </a:extLst>
          </p:cNvPr>
          <p:cNvSpPr>
            <a:spLocks noGrp="1"/>
          </p:cNvSpPr>
          <p:nvPr>
            <p:ph type="title"/>
          </p:nvPr>
        </p:nvSpPr>
        <p:spPr>
          <a:xfrm>
            <a:off x="-1332656" y="-243408"/>
            <a:ext cx="8229600" cy="1143000"/>
          </a:xfrm>
        </p:spPr>
        <p:txBody>
          <a:bodyPr>
            <a:normAutofit/>
          </a:bodyPr>
          <a:lstStyle/>
          <a:p>
            <a:r>
              <a:rPr lang="el-GR" sz="3500" dirty="0"/>
              <a:t>Βασικές γνώσεις</a:t>
            </a:r>
          </a:p>
        </p:txBody>
      </p:sp>
      <p:sp>
        <p:nvSpPr>
          <p:cNvPr id="3" name="Content Placeholder 2">
            <a:extLst>
              <a:ext uri="{FF2B5EF4-FFF2-40B4-BE49-F238E27FC236}">
                <a16:creationId xmlns:a16="http://schemas.microsoft.com/office/drawing/2014/main" xmlns="" id="{EC4E4AC4-0E14-2C9F-A5CA-4E272DDC0521}"/>
              </a:ext>
            </a:extLst>
          </p:cNvPr>
          <p:cNvSpPr>
            <a:spLocks noGrp="1"/>
          </p:cNvSpPr>
          <p:nvPr>
            <p:ph idx="1"/>
          </p:nvPr>
        </p:nvSpPr>
        <p:spPr>
          <a:xfrm>
            <a:off x="6084168" y="3861048"/>
            <a:ext cx="3168352" cy="3240360"/>
          </a:xfrm>
        </p:spPr>
        <p:txBody>
          <a:bodyPr>
            <a:normAutofit/>
          </a:bodyPr>
          <a:lstStyle/>
          <a:p>
            <a:pPr marL="0" indent="0">
              <a:buNone/>
            </a:pPr>
            <a:r>
              <a:rPr lang="el-GR" sz="2600" b="1" u="sng" dirty="0"/>
              <a:t>Κλινική εξέταση</a:t>
            </a:r>
            <a:r>
              <a:rPr lang="el-GR" sz="2600" dirty="0"/>
              <a:t>: Επισκόπηση, ψηλάφηση, επίκρουση, ακρόαση</a:t>
            </a:r>
            <a:r>
              <a:rPr lang="el-GR" sz="2600" b="1" dirty="0"/>
              <a:t> </a:t>
            </a:r>
            <a:r>
              <a:rPr lang="el-GR" sz="2600" dirty="0"/>
              <a:t> των συστημάτων του ασθενούς.</a:t>
            </a:r>
          </a:p>
          <a:p>
            <a:endParaRPr lang="el-GR" sz="2600" dirty="0"/>
          </a:p>
        </p:txBody>
      </p:sp>
      <p:sp>
        <p:nvSpPr>
          <p:cNvPr id="4" name="TextBox 3">
            <a:extLst>
              <a:ext uri="{FF2B5EF4-FFF2-40B4-BE49-F238E27FC236}">
                <a16:creationId xmlns:a16="http://schemas.microsoft.com/office/drawing/2014/main" xmlns="" id="{4B37041C-BD3C-261B-40EF-722C24CCCB3B}"/>
              </a:ext>
            </a:extLst>
          </p:cNvPr>
          <p:cNvSpPr txBox="1"/>
          <p:nvPr/>
        </p:nvSpPr>
        <p:spPr>
          <a:xfrm>
            <a:off x="539552" y="908720"/>
            <a:ext cx="4536504" cy="2215991"/>
          </a:xfrm>
          <a:prstGeom prst="rect">
            <a:avLst/>
          </a:prstGeom>
          <a:noFill/>
        </p:spPr>
        <p:txBody>
          <a:bodyPr wrap="square" rtlCol="0">
            <a:spAutoFit/>
          </a:bodyPr>
          <a:lstStyle/>
          <a:p>
            <a:r>
              <a:rPr lang="el-GR" sz="2400" b="1" u="sng" dirty="0"/>
              <a:t>Ιστορικό</a:t>
            </a:r>
            <a:r>
              <a:rPr lang="el-GR" sz="2400" dirty="0"/>
              <a:t>: Πληροφορίες που μπορεί να αποκομίσει ο ιατρός από τον ασθενή και τους οικείους του σχετικά με το πρόβλημα του ασθενούς.</a:t>
            </a:r>
          </a:p>
          <a:p>
            <a:endParaRPr lang="el-GR" dirty="0"/>
          </a:p>
        </p:txBody>
      </p:sp>
      <p:pic>
        <p:nvPicPr>
          <p:cNvPr id="21506" name="Picture 2" descr="The Acute Abdomen - Causes - Management - TeachMeSurgery">
            <a:extLst>
              <a:ext uri="{FF2B5EF4-FFF2-40B4-BE49-F238E27FC236}">
                <a16:creationId xmlns:a16="http://schemas.microsoft.com/office/drawing/2014/main" xmlns="" id="{8BDFC0AD-007A-EB7D-5073-322E872AFBE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9854" y="476672"/>
            <a:ext cx="3100618" cy="295232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xmlns="" id="{B250314F-FC00-BB60-4438-9199446C6FF3}"/>
              </a:ext>
            </a:extLst>
          </p:cNvPr>
          <p:cNvPicPr>
            <a:picLocks noChangeAspect="1"/>
          </p:cNvPicPr>
          <p:nvPr/>
        </p:nvPicPr>
        <p:blipFill>
          <a:blip r:embed="rId4" cstate="print"/>
          <a:stretch>
            <a:fillRect/>
          </a:stretch>
        </p:blipFill>
        <p:spPr>
          <a:xfrm>
            <a:off x="395536" y="2844585"/>
            <a:ext cx="5112568" cy="3842326"/>
          </a:xfrm>
          <a:prstGeom prst="rect">
            <a:avLst/>
          </a:prstGeom>
        </p:spPr>
      </p:pic>
    </p:spTree>
    <p:extLst>
      <p:ext uri="{BB962C8B-B14F-4D97-AF65-F5344CB8AC3E}">
        <p14:creationId xmlns:p14="http://schemas.microsoft.com/office/powerpoint/2010/main" xmlns="" val="19091682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499992" y="274638"/>
            <a:ext cx="4644008" cy="2938338"/>
          </a:xfrm>
        </p:spPr>
        <p:txBody>
          <a:bodyPr>
            <a:normAutofit fontScale="90000"/>
          </a:bodyPr>
          <a:lstStyle/>
          <a:p>
            <a:r>
              <a:rPr lang="el-GR" sz="3600" dirty="0" err="1" smtClean="0"/>
              <a:t>Αδενοκαρκίνωμα</a:t>
            </a:r>
            <a:r>
              <a:rPr lang="el-GR" sz="3600" dirty="0" smtClean="0"/>
              <a:t> </a:t>
            </a:r>
            <a:br>
              <a:rPr lang="el-GR" sz="3600" dirty="0" smtClean="0"/>
            </a:br>
            <a:r>
              <a:rPr lang="el-GR" sz="3600" dirty="0" err="1" smtClean="0"/>
              <a:t>παχέος</a:t>
            </a:r>
            <a:r>
              <a:rPr lang="el-GR" sz="3600" dirty="0" smtClean="0"/>
              <a:t> εντέρου.</a:t>
            </a:r>
            <a:br>
              <a:rPr lang="el-GR" sz="3600" dirty="0" smtClean="0"/>
            </a:br>
            <a:r>
              <a:rPr lang="el-GR" sz="2200" dirty="0" smtClean="0"/>
              <a:t>Χαρακτηριστικοί ηθμοειδείς σχηματισμοί. </a:t>
            </a:r>
            <a:br>
              <a:rPr lang="el-GR" sz="2200" dirty="0" smtClean="0"/>
            </a:br>
            <a:r>
              <a:rPr lang="el-GR" sz="2200" dirty="0" smtClean="0"/>
              <a:t>Διήθηση ορογόνου.</a:t>
            </a:r>
            <a:br>
              <a:rPr lang="el-GR" sz="2200" dirty="0" smtClean="0"/>
            </a:br>
            <a:r>
              <a:rPr lang="el-GR" sz="2200" dirty="0" smtClean="0"/>
              <a:t>Χαρακτήρες </a:t>
            </a:r>
            <a:r>
              <a:rPr lang="el-GR" sz="2200" dirty="0" smtClean="0">
                <a:effectLst>
                  <a:outerShdw blurRad="38100" dist="38100" dir="2700000" algn="tl">
                    <a:srgbClr val="000000">
                      <a:alpha val="43137"/>
                    </a:srgbClr>
                  </a:outerShdw>
                </a:effectLst>
              </a:rPr>
              <a:t>εντερικού τύπου </a:t>
            </a:r>
            <a:r>
              <a:rPr lang="el-GR" sz="2200" dirty="0" err="1" smtClean="0"/>
              <a:t>αδενοκαρκινώματος</a:t>
            </a:r>
            <a:r>
              <a:rPr lang="en-US" sz="2200" dirty="0" smtClean="0"/>
              <a:t>: </a:t>
            </a:r>
            <a:r>
              <a:rPr lang="el-GR" sz="2200" dirty="0" smtClean="0"/>
              <a:t>μολυβένιοι πυρήνες, μωβ κυτταρόπλασμα,</a:t>
            </a:r>
            <a:br>
              <a:rPr lang="el-GR" sz="2200" dirty="0" smtClean="0"/>
            </a:br>
            <a:r>
              <a:rPr lang="el-GR" sz="2200" dirty="0" smtClean="0"/>
              <a:t> στρογγυλεμένοι αδένες.</a:t>
            </a:r>
            <a:br>
              <a:rPr lang="el-GR" sz="2200" dirty="0" smtClean="0"/>
            </a:br>
            <a:r>
              <a:rPr lang="el-GR" sz="2200" dirty="0" smtClean="0"/>
              <a:t/>
            </a:r>
            <a:br>
              <a:rPr lang="el-GR" sz="2200" dirty="0" smtClean="0"/>
            </a:br>
            <a:endParaRPr lang="el-GR" sz="2200" dirty="0"/>
          </a:p>
        </p:txBody>
      </p:sp>
      <p:pic>
        <p:nvPicPr>
          <p:cNvPr id="73730" name="Picture 2"/>
          <p:cNvPicPr>
            <a:picLocks noChangeAspect="1" noChangeArrowheads="1"/>
          </p:cNvPicPr>
          <p:nvPr/>
        </p:nvPicPr>
        <p:blipFill>
          <a:blip r:embed="rId2" cstate="print"/>
          <a:srcRect/>
          <a:stretch>
            <a:fillRect/>
          </a:stretch>
        </p:blipFill>
        <p:spPr bwMode="auto">
          <a:xfrm>
            <a:off x="179512" y="3808640"/>
            <a:ext cx="4248472" cy="2860719"/>
          </a:xfrm>
          <a:prstGeom prst="rect">
            <a:avLst/>
          </a:prstGeom>
          <a:noFill/>
          <a:ln w="9525">
            <a:noFill/>
            <a:miter lim="800000"/>
            <a:headEnd/>
            <a:tailEnd/>
          </a:ln>
        </p:spPr>
      </p:pic>
      <p:pic>
        <p:nvPicPr>
          <p:cNvPr id="73731" name="Picture 3"/>
          <p:cNvPicPr>
            <a:picLocks noChangeAspect="1" noChangeArrowheads="1"/>
          </p:cNvPicPr>
          <p:nvPr/>
        </p:nvPicPr>
        <p:blipFill>
          <a:blip r:embed="rId3" cstate="print"/>
          <a:srcRect/>
          <a:stretch>
            <a:fillRect/>
          </a:stretch>
        </p:blipFill>
        <p:spPr bwMode="auto">
          <a:xfrm>
            <a:off x="179512" y="260648"/>
            <a:ext cx="4248472" cy="3495156"/>
          </a:xfrm>
          <a:prstGeom prst="rect">
            <a:avLst/>
          </a:prstGeom>
          <a:noFill/>
          <a:ln w="9525">
            <a:noFill/>
            <a:miter lim="800000"/>
            <a:headEnd/>
            <a:tailEnd/>
          </a:ln>
        </p:spPr>
      </p:pic>
      <p:pic>
        <p:nvPicPr>
          <p:cNvPr id="73732" name="Picture 4"/>
          <p:cNvPicPr>
            <a:picLocks noChangeAspect="1" noChangeArrowheads="1"/>
          </p:cNvPicPr>
          <p:nvPr/>
        </p:nvPicPr>
        <p:blipFill>
          <a:blip r:embed="rId4" cstate="print"/>
          <a:srcRect/>
          <a:stretch>
            <a:fillRect/>
          </a:stretch>
        </p:blipFill>
        <p:spPr bwMode="auto">
          <a:xfrm>
            <a:off x="4499992" y="2852936"/>
            <a:ext cx="4495684" cy="37444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xmlns="" Requires="p14">
          <p:contentPart p14:bwMode="auto" r:id="rId4">
            <p14:nvContentPartPr>
              <p14:cNvPr id="19457" name="Ink 1"/>
              <p14:cNvContentPartPr>
                <a14:cpLocks xmlns:a14="http://schemas.microsoft.com/office/drawing/2010/main" noRot="1" noChangeAspect="1" noEditPoints="1" noChangeArrowheads="1" noChangeShapeType="1"/>
              </p14:cNvContentPartPr>
              <p14:nvPr/>
            </p14:nvContentPartPr>
            <p14:xfrm>
              <a:off x="2598738" y="4183063"/>
              <a:ext cx="922337" cy="107950"/>
            </p14:xfrm>
          </p:contentPart>
        </mc:Choice>
        <mc:Fallback>
          <p:pic>
            <p:nvPicPr>
              <p:cNvPr id="19457" name="Ink 1"/>
              <p:cNvPicPr>
                <a:picLocks noRot="1" noChangeAspect="1" noEditPoints="1" noChangeArrowheads="1" noChangeShapeType="1"/>
              </p:cNvPicPr>
              <p:nvPr/>
            </p:nvPicPr>
            <p:blipFill>
              <a:blip r:embed="rId5" cstate="print"/>
              <a:stretch>
                <a:fillRect/>
              </a:stretch>
            </p:blipFill>
            <p:spPr>
              <a:xfrm>
                <a:off x="2582729" y="4120359"/>
                <a:ext cx="953991" cy="233357"/>
              </a:xfrm>
              <a:prstGeom prst="rect">
                <a:avLst/>
              </a:prstGeom>
            </p:spPr>
          </p:pic>
        </mc:Fallback>
      </mc:AlternateContent>
      <p:pic>
        <p:nvPicPr>
          <p:cNvPr id="8194" name="Picture 2" descr="Molecular Variances Between Right- and Left-sided Colon Cancers |  SpringerLink">
            <a:extLst>
              <a:ext uri="{FF2B5EF4-FFF2-40B4-BE49-F238E27FC236}">
                <a16:creationId xmlns:a16="http://schemas.microsoft.com/office/drawing/2014/main" xmlns="" id="{EA58FE82-DE5A-4043-248B-11FC8767D006}"/>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23528" y="1047378"/>
            <a:ext cx="8411676" cy="44698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142507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1835696" y="476672"/>
            <a:ext cx="5238750" cy="2314575"/>
          </a:xfrm>
          <a:prstGeom prst="rect">
            <a:avLst/>
          </a:prstGeom>
          <a:noFill/>
          <a:ln w="9525">
            <a:noFill/>
            <a:miter lim="800000"/>
            <a:headEnd/>
            <a:tailEnd/>
          </a:ln>
        </p:spPr>
      </p:pic>
      <p:pic>
        <p:nvPicPr>
          <p:cNvPr id="30723" name="Picture 3"/>
          <p:cNvPicPr>
            <a:picLocks noChangeAspect="1" noChangeArrowheads="1"/>
          </p:cNvPicPr>
          <p:nvPr/>
        </p:nvPicPr>
        <p:blipFill>
          <a:blip r:embed="rId3" cstate="print"/>
          <a:srcRect/>
          <a:stretch>
            <a:fillRect/>
          </a:stretch>
        </p:blipFill>
        <p:spPr bwMode="auto">
          <a:xfrm>
            <a:off x="2051720" y="3284984"/>
            <a:ext cx="4800600" cy="3152775"/>
          </a:xfrm>
          <a:prstGeom prst="rect">
            <a:avLst/>
          </a:prstGeom>
          <a:noFill/>
          <a:ln w="9525">
            <a:noFill/>
            <a:miter lim="800000"/>
            <a:headEnd/>
            <a:tailEnd/>
          </a:ln>
        </p:spPr>
      </p:pic>
      <p:sp>
        <p:nvSpPr>
          <p:cNvPr id="4" name="3 - Ορθογώνιο"/>
          <p:cNvSpPr/>
          <p:nvPr/>
        </p:nvSpPr>
        <p:spPr>
          <a:xfrm>
            <a:off x="3144910" y="2780928"/>
            <a:ext cx="2854179" cy="369332"/>
          </a:xfrm>
          <a:prstGeom prst="rect">
            <a:avLst/>
          </a:prstGeom>
        </p:spPr>
        <p:txBody>
          <a:bodyPr wrap="square">
            <a:spAutoFit/>
          </a:bodyPr>
          <a:lstStyle/>
          <a:p>
            <a:r>
              <a:rPr lang="el-GR" b="1" dirty="0" smtClean="0">
                <a:solidFill>
                  <a:srgbClr val="500A70"/>
                </a:solidFill>
              </a:rPr>
              <a:t>Πολύποδες </a:t>
            </a:r>
            <a:r>
              <a:rPr lang="el-GR" b="1" dirty="0" err="1" smtClean="0">
                <a:solidFill>
                  <a:srgbClr val="500A70"/>
                </a:solidFill>
              </a:rPr>
              <a:t>παχέος</a:t>
            </a:r>
            <a:r>
              <a:rPr lang="el-GR" b="1" dirty="0" smtClean="0">
                <a:solidFill>
                  <a:srgbClr val="500A70"/>
                </a:solidFill>
              </a:rPr>
              <a:t> εντέρου </a:t>
            </a:r>
            <a:endParaRPr lang="el-GR" b="1" dirty="0">
              <a:solidFill>
                <a:srgbClr val="500A70"/>
              </a:solidFill>
            </a:endParaRPr>
          </a:p>
        </p:txBody>
      </p:sp>
    </p:spTree>
    <p:extLst>
      <p:ext uri="{BB962C8B-B14F-4D97-AF65-F5344CB8AC3E}">
        <p14:creationId xmlns="" xmlns:p14="http://schemas.microsoft.com/office/powerpoint/2010/main" val="2075933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683568" y="1052736"/>
            <a:ext cx="7588334" cy="4968552"/>
          </a:xfrm>
          <a:prstGeom prst="rect">
            <a:avLst/>
          </a:prstGeom>
          <a:noFill/>
          <a:ln w="9525">
            <a:noFill/>
            <a:miter lim="800000"/>
            <a:headEnd/>
            <a:tailEnd/>
          </a:ln>
        </p:spPr>
      </p:pic>
      <p:sp>
        <p:nvSpPr>
          <p:cNvPr id="3" name="2 - Ορθογώνιο"/>
          <p:cNvSpPr/>
          <p:nvPr/>
        </p:nvSpPr>
        <p:spPr>
          <a:xfrm>
            <a:off x="2843808" y="260648"/>
            <a:ext cx="4536504" cy="584775"/>
          </a:xfrm>
          <a:prstGeom prst="rect">
            <a:avLst/>
          </a:prstGeom>
        </p:spPr>
        <p:txBody>
          <a:bodyPr wrap="square">
            <a:spAutoFit/>
          </a:bodyPr>
          <a:lstStyle/>
          <a:p>
            <a:r>
              <a:rPr lang="el-GR" sz="3200" b="1" dirty="0" err="1" smtClean="0">
                <a:solidFill>
                  <a:srgbClr val="500A70"/>
                </a:solidFill>
              </a:rPr>
              <a:t>Έμμισχος</a:t>
            </a:r>
            <a:r>
              <a:rPr lang="el-GR" sz="3200" b="1" dirty="0" smtClean="0">
                <a:solidFill>
                  <a:srgbClr val="500A70"/>
                </a:solidFill>
              </a:rPr>
              <a:t> πολύποδας </a:t>
            </a:r>
            <a:endParaRPr lang="el-GR" sz="3200" b="1" dirty="0">
              <a:solidFill>
                <a:srgbClr val="500A70"/>
              </a:solidFill>
            </a:endParaRPr>
          </a:p>
        </p:txBody>
      </p:sp>
    </p:spTree>
    <p:extLst>
      <p:ext uri="{BB962C8B-B14F-4D97-AF65-F5344CB8AC3E}">
        <p14:creationId xmlns="" xmlns:p14="http://schemas.microsoft.com/office/powerpoint/2010/main" val="253533726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251520" y="1412776"/>
            <a:ext cx="5701467" cy="3744416"/>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a:stretch>
            <a:fillRect/>
          </a:stretch>
        </p:blipFill>
        <p:spPr bwMode="auto">
          <a:xfrm rot="16200000">
            <a:off x="4817343" y="2103537"/>
            <a:ext cx="5238750" cy="2705100"/>
          </a:xfrm>
          <a:prstGeom prst="rect">
            <a:avLst/>
          </a:prstGeom>
          <a:noFill/>
          <a:ln w="9525">
            <a:noFill/>
            <a:miter lim="800000"/>
            <a:headEnd/>
            <a:tailEnd/>
          </a:ln>
        </p:spPr>
      </p:pic>
      <p:sp>
        <p:nvSpPr>
          <p:cNvPr id="4" name="3 - Ορθογώνιο"/>
          <p:cNvSpPr/>
          <p:nvPr/>
        </p:nvSpPr>
        <p:spPr>
          <a:xfrm>
            <a:off x="-36512" y="476672"/>
            <a:ext cx="7128792" cy="584775"/>
          </a:xfrm>
          <a:prstGeom prst="rect">
            <a:avLst/>
          </a:prstGeom>
        </p:spPr>
        <p:txBody>
          <a:bodyPr wrap="square">
            <a:spAutoFit/>
          </a:bodyPr>
          <a:lstStyle/>
          <a:p>
            <a:r>
              <a:rPr lang="el-GR" sz="3200" b="1" dirty="0" smtClean="0">
                <a:solidFill>
                  <a:srgbClr val="500A70"/>
                </a:solidFill>
              </a:rPr>
              <a:t>Ιστολογία </a:t>
            </a:r>
            <a:r>
              <a:rPr lang="el-GR" sz="3200" b="1" u="sng" dirty="0" smtClean="0">
                <a:solidFill>
                  <a:srgbClr val="500A70"/>
                </a:solidFill>
              </a:rPr>
              <a:t>συμβατικού</a:t>
            </a:r>
            <a:r>
              <a:rPr lang="el-GR" sz="3200" b="1" dirty="0" smtClean="0">
                <a:solidFill>
                  <a:srgbClr val="500A70"/>
                </a:solidFill>
              </a:rPr>
              <a:t> αδενώματος</a:t>
            </a:r>
            <a:endParaRPr lang="el-GR" sz="3200" b="1" dirty="0">
              <a:solidFill>
                <a:srgbClr val="500A70"/>
              </a:solidFill>
            </a:endParaRPr>
          </a:p>
        </p:txBody>
      </p:sp>
    </p:spTree>
    <p:extLst>
      <p:ext uri="{BB962C8B-B14F-4D97-AF65-F5344CB8AC3E}">
        <p14:creationId xmlns="" xmlns:p14="http://schemas.microsoft.com/office/powerpoint/2010/main" val="238596048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251520" y="908720"/>
            <a:ext cx="8688093" cy="5688632"/>
          </a:xfrm>
          <a:prstGeom prst="rect">
            <a:avLst/>
          </a:prstGeom>
          <a:noFill/>
          <a:ln w="9525">
            <a:noFill/>
            <a:miter lim="800000"/>
            <a:headEnd/>
            <a:tailEnd/>
          </a:ln>
        </p:spPr>
      </p:pic>
      <p:sp>
        <p:nvSpPr>
          <p:cNvPr id="3" name="2 - Ορθογώνιο"/>
          <p:cNvSpPr/>
          <p:nvPr/>
        </p:nvSpPr>
        <p:spPr>
          <a:xfrm>
            <a:off x="0" y="1"/>
            <a:ext cx="9144000" cy="707886"/>
          </a:xfrm>
          <a:prstGeom prst="rect">
            <a:avLst/>
          </a:prstGeom>
        </p:spPr>
        <p:txBody>
          <a:bodyPr wrap="square">
            <a:spAutoFit/>
          </a:bodyPr>
          <a:lstStyle/>
          <a:p>
            <a:pPr algn="ctr"/>
            <a:r>
              <a:rPr lang="el-GR" sz="2000" b="1" dirty="0" smtClean="0">
                <a:solidFill>
                  <a:srgbClr val="500A70"/>
                </a:solidFill>
              </a:rPr>
              <a:t>Στον </a:t>
            </a:r>
            <a:r>
              <a:rPr lang="el-GR" sz="2000" b="1" u="sng" dirty="0" smtClean="0">
                <a:solidFill>
                  <a:srgbClr val="500A70"/>
                </a:solidFill>
              </a:rPr>
              <a:t>γαστρεντερικό σωλήνα</a:t>
            </a:r>
            <a:r>
              <a:rPr lang="el-GR" sz="2000" b="1" dirty="0" smtClean="0">
                <a:solidFill>
                  <a:srgbClr val="500A70"/>
                </a:solidFill>
              </a:rPr>
              <a:t> ,</a:t>
            </a:r>
          </a:p>
          <a:p>
            <a:pPr algn="ctr"/>
            <a:r>
              <a:rPr lang="el-GR" sz="2000" b="1" dirty="0" smtClean="0">
                <a:solidFill>
                  <a:srgbClr val="500A70"/>
                </a:solidFill>
              </a:rPr>
              <a:t>το (συμβατικό) </a:t>
            </a:r>
            <a:r>
              <a:rPr lang="el-GR" sz="2000" b="1" dirty="0" err="1" smtClean="0">
                <a:solidFill>
                  <a:srgbClr val="500A70"/>
                </a:solidFill>
              </a:rPr>
              <a:t>αδενωματώδες</a:t>
            </a:r>
            <a:r>
              <a:rPr lang="el-GR" sz="2000" b="1" dirty="0" smtClean="0">
                <a:solidFill>
                  <a:srgbClr val="500A70"/>
                </a:solidFill>
              </a:rPr>
              <a:t> επιθήλιο είναι εξορισμού </a:t>
            </a:r>
            <a:r>
              <a:rPr lang="el-GR" sz="2000" b="1" dirty="0" err="1" smtClean="0">
                <a:solidFill>
                  <a:srgbClr val="500A70"/>
                </a:solidFill>
              </a:rPr>
              <a:t>δυσπλαστικό</a:t>
            </a:r>
            <a:r>
              <a:rPr lang="el-GR" sz="2000" b="1" dirty="0" smtClean="0">
                <a:solidFill>
                  <a:srgbClr val="500A70"/>
                </a:solidFill>
              </a:rPr>
              <a:t>. </a:t>
            </a:r>
            <a:endParaRPr lang="el-GR" sz="2000" b="1" dirty="0">
              <a:solidFill>
                <a:srgbClr val="500A70"/>
              </a:solidFill>
            </a:endParaRPr>
          </a:p>
        </p:txBody>
      </p:sp>
    </p:spTree>
    <p:extLst>
      <p:ext uri="{BB962C8B-B14F-4D97-AF65-F5344CB8AC3E}">
        <p14:creationId xmlns="" xmlns:p14="http://schemas.microsoft.com/office/powerpoint/2010/main" val="352800259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rot="16200000">
            <a:off x="-1211134" y="1012351"/>
            <a:ext cx="7056784" cy="4634515"/>
          </a:xfrm>
          <a:prstGeom prst="rect">
            <a:avLst/>
          </a:prstGeom>
          <a:noFill/>
          <a:ln w="9525">
            <a:noFill/>
            <a:miter lim="800000"/>
            <a:headEnd/>
            <a:tailEnd/>
          </a:ln>
        </p:spPr>
      </p:pic>
      <p:pic>
        <p:nvPicPr>
          <p:cNvPr id="36867" name="Picture 3"/>
          <p:cNvPicPr>
            <a:picLocks noChangeAspect="1" noChangeArrowheads="1"/>
          </p:cNvPicPr>
          <p:nvPr/>
        </p:nvPicPr>
        <p:blipFill>
          <a:blip r:embed="rId3" cstate="print"/>
          <a:srcRect/>
          <a:stretch>
            <a:fillRect/>
          </a:stretch>
        </p:blipFill>
        <p:spPr bwMode="auto">
          <a:xfrm rot="16200000">
            <a:off x="3433601" y="1035035"/>
            <a:ext cx="7029400" cy="4616530"/>
          </a:xfrm>
          <a:prstGeom prst="rect">
            <a:avLst/>
          </a:prstGeom>
          <a:noFill/>
          <a:ln w="9525">
            <a:noFill/>
            <a:miter lim="800000"/>
            <a:headEnd/>
            <a:tailEnd/>
          </a:ln>
        </p:spPr>
      </p:pic>
      <p:sp>
        <p:nvSpPr>
          <p:cNvPr id="4" name="3 - Ορθογώνιο"/>
          <p:cNvSpPr/>
          <p:nvPr/>
        </p:nvSpPr>
        <p:spPr>
          <a:xfrm>
            <a:off x="0" y="2348880"/>
            <a:ext cx="5932597" cy="954107"/>
          </a:xfrm>
          <a:prstGeom prst="rect">
            <a:avLst/>
          </a:prstGeom>
        </p:spPr>
        <p:txBody>
          <a:bodyPr wrap="square">
            <a:spAutoFit/>
          </a:bodyPr>
          <a:lstStyle/>
          <a:p>
            <a:r>
              <a:rPr lang="el-GR" sz="2800" dirty="0" smtClean="0">
                <a:solidFill>
                  <a:srgbClr val="6EA0B0">
                    <a:lumMod val="60000"/>
                    <a:lumOff val="40000"/>
                  </a:srgbClr>
                </a:solidFill>
              </a:rPr>
              <a:t>Συμβατικό </a:t>
            </a:r>
            <a:r>
              <a:rPr lang="el-GR" sz="2800" dirty="0" err="1">
                <a:solidFill>
                  <a:srgbClr val="6EA0B0">
                    <a:lumMod val="60000"/>
                    <a:lumOff val="40000"/>
                  </a:srgbClr>
                </a:solidFill>
              </a:rPr>
              <a:t>λ</a:t>
            </a:r>
            <a:r>
              <a:rPr lang="el-GR" sz="2800" dirty="0" err="1" smtClean="0">
                <a:solidFill>
                  <a:srgbClr val="6EA0B0">
                    <a:lumMod val="60000"/>
                    <a:lumOff val="40000"/>
                  </a:srgbClr>
                </a:solidFill>
              </a:rPr>
              <a:t>αχνωτό</a:t>
            </a:r>
            <a:r>
              <a:rPr lang="el-GR" sz="2800" dirty="0" smtClean="0">
                <a:solidFill>
                  <a:srgbClr val="6EA0B0">
                    <a:lumMod val="60000"/>
                    <a:lumOff val="40000"/>
                  </a:srgbClr>
                </a:solidFill>
              </a:rPr>
              <a:t> αδένωμα,</a:t>
            </a:r>
          </a:p>
          <a:p>
            <a:r>
              <a:rPr lang="el-GR" sz="2800" dirty="0" smtClean="0">
                <a:solidFill>
                  <a:srgbClr val="6EA0B0">
                    <a:lumMod val="60000"/>
                    <a:lumOff val="40000"/>
                  </a:srgbClr>
                </a:solidFill>
              </a:rPr>
              <a:t> άμισχο</a:t>
            </a:r>
            <a:endParaRPr lang="el-GR" sz="2800" dirty="0">
              <a:solidFill>
                <a:srgbClr val="6EA0B0">
                  <a:lumMod val="60000"/>
                  <a:lumOff val="40000"/>
                </a:srgbClr>
              </a:solidFill>
            </a:endParaRPr>
          </a:p>
        </p:txBody>
      </p:sp>
    </p:spTree>
    <p:extLst>
      <p:ext uri="{BB962C8B-B14F-4D97-AF65-F5344CB8AC3E}">
        <p14:creationId xmlns="" xmlns:p14="http://schemas.microsoft.com/office/powerpoint/2010/main" val="288202905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http://www.robbinspathology.com/content/pathology/neo2/neo210.jpg"/>
          <p:cNvPicPr>
            <a:picLocks noChangeAspect="1" noChangeArrowheads="1"/>
          </p:cNvPicPr>
          <p:nvPr/>
        </p:nvPicPr>
        <p:blipFill>
          <a:blip r:embed="rId2" cstate="print"/>
          <a:srcRect/>
          <a:stretch>
            <a:fillRect/>
          </a:stretch>
        </p:blipFill>
        <p:spPr bwMode="auto">
          <a:xfrm>
            <a:off x="827088" y="476250"/>
            <a:ext cx="2232025" cy="1871663"/>
          </a:xfrm>
          <a:prstGeom prst="rect">
            <a:avLst/>
          </a:prstGeom>
          <a:noFill/>
          <a:ln w="9525">
            <a:noFill/>
            <a:miter lim="800000"/>
            <a:headEnd/>
            <a:tailEnd/>
          </a:ln>
        </p:spPr>
      </p:pic>
      <p:pic>
        <p:nvPicPr>
          <p:cNvPr id="191491" name="Εικόνα 7" descr="C:\Documents and Settings\Administrator\Επιφάνεια εργασίας\e learning pics\e learning ΠΟΛΥΠΟΔΕΣ-καρκίνοι\F562\IMAGE002.JPG"/>
          <p:cNvPicPr>
            <a:picLocks noChangeAspect="1" noChangeArrowheads="1"/>
          </p:cNvPicPr>
          <p:nvPr/>
        </p:nvPicPr>
        <p:blipFill>
          <a:blip r:embed="rId3" cstate="print"/>
          <a:srcRect/>
          <a:stretch>
            <a:fillRect/>
          </a:stretch>
        </p:blipFill>
        <p:spPr bwMode="auto">
          <a:xfrm>
            <a:off x="3924300" y="0"/>
            <a:ext cx="5148263" cy="6858000"/>
          </a:xfrm>
          <a:prstGeom prst="rect">
            <a:avLst/>
          </a:prstGeom>
          <a:noFill/>
          <a:ln w="9525">
            <a:noFill/>
            <a:miter lim="800000"/>
            <a:headEnd/>
            <a:tailEnd/>
          </a:ln>
        </p:spPr>
      </p:pic>
      <p:sp>
        <p:nvSpPr>
          <p:cNvPr id="5" name="3 - Θέση κειμένου"/>
          <p:cNvSpPr txBox="1">
            <a:spLocks/>
          </p:cNvSpPr>
          <p:nvPr/>
        </p:nvSpPr>
        <p:spPr>
          <a:xfrm>
            <a:off x="0" y="2636838"/>
            <a:ext cx="3929058" cy="4032250"/>
          </a:xfrm>
          <a:prstGeom prst="rect">
            <a:avLst/>
          </a:prstGeom>
        </p:spPr>
        <p:txBody>
          <a:bodyPr/>
          <a:lstStyle/>
          <a:p>
            <a:pPr marL="342900" indent="-342900" eaLnBrk="0" hangingPunct="0">
              <a:spcBef>
                <a:spcPct val="20000"/>
              </a:spcBef>
              <a:buFontTx/>
              <a:buChar char="•"/>
              <a:defRPr/>
            </a:pPr>
            <a:r>
              <a:rPr lang="el-GR" sz="2800" kern="0" dirty="0">
                <a:effectLst>
                  <a:outerShdw blurRad="38100" dist="38100" dir="2700000" algn="tl">
                    <a:srgbClr val="000000">
                      <a:alpha val="43137"/>
                    </a:srgbClr>
                  </a:outerShdw>
                </a:effectLst>
                <a:latin typeface="+mn-lt"/>
                <a:cs typeface="+mn-cs"/>
              </a:rPr>
              <a:t>ΠΟΙΚΙΛΟΙ</a:t>
            </a:r>
            <a:r>
              <a:rPr lang="el-GR" sz="2800" kern="0" dirty="0">
                <a:latin typeface="+mn-lt"/>
                <a:cs typeface="+mn-cs"/>
              </a:rPr>
              <a:t> ΒΑΘΜΟΙ ΚΥΤΤΑΡΙΚΗΣ ΔΥΣΠΛΑΣΙΑΣ </a:t>
            </a:r>
          </a:p>
          <a:p>
            <a:pPr marL="342900" indent="-342900" eaLnBrk="0" hangingPunct="0">
              <a:spcBef>
                <a:spcPct val="20000"/>
              </a:spcBef>
              <a:buFontTx/>
              <a:buChar char="•"/>
              <a:defRPr/>
            </a:pPr>
            <a:endParaRPr lang="el-GR" sz="2800" kern="0" dirty="0">
              <a:latin typeface="+mn-lt"/>
              <a:cs typeface="+mn-cs"/>
            </a:endParaRPr>
          </a:p>
          <a:p>
            <a:pPr marL="342900" indent="-342900" eaLnBrk="0" hangingPunct="0">
              <a:spcBef>
                <a:spcPct val="20000"/>
              </a:spcBef>
              <a:buFontTx/>
              <a:buChar char="•"/>
              <a:defRPr/>
            </a:pPr>
            <a:r>
              <a:rPr lang="el-GR" sz="2400" kern="0" dirty="0">
                <a:latin typeface="+mn-lt"/>
                <a:cs typeface="+mn-cs"/>
              </a:rPr>
              <a:t>ΕΝΔΟΒΛΕΝΝΟΓΟΝΙΚΟ ΟΡΘΟΚΟΛΙΚΟ ΚΑΡΚΙΝΩΜΑ </a:t>
            </a:r>
            <a:endParaRPr lang="en-US" sz="2400" kern="0" dirty="0">
              <a:latin typeface="+mn-lt"/>
              <a:cs typeface="+mn-cs"/>
            </a:endParaRPr>
          </a:p>
          <a:p>
            <a:pPr marL="342900" indent="-342900" eaLnBrk="0" hangingPunct="0">
              <a:spcBef>
                <a:spcPct val="20000"/>
              </a:spcBef>
              <a:defRPr/>
            </a:pPr>
            <a:r>
              <a:rPr lang="el-GR" sz="2800" kern="0" dirty="0">
                <a:latin typeface="+mn-lt"/>
                <a:cs typeface="+mn-cs"/>
              </a:rPr>
              <a:t>       </a:t>
            </a:r>
            <a:r>
              <a:rPr lang="en-US" sz="2800" kern="0" dirty="0" err="1">
                <a:latin typeface="+mn-lt"/>
                <a:cs typeface="+mn-cs"/>
              </a:rPr>
              <a:t>pTis</a:t>
            </a:r>
            <a:r>
              <a:rPr lang="en-US" sz="2800" kern="0" dirty="0">
                <a:latin typeface="+mn-lt"/>
                <a:cs typeface="+mn-cs"/>
              </a:rPr>
              <a:t> ( ! )</a:t>
            </a:r>
            <a:endParaRPr lang="el-GR" sz="2800" kern="0" dirty="0">
              <a:latin typeface="+mn-lt"/>
              <a:cs typeface="+mn-cs"/>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771" y="0"/>
            <a:ext cx="9073351" cy="3140968"/>
          </a:xfrm>
        </p:spPr>
        <p:txBody>
          <a:bodyPr>
            <a:normAutofit/>
          </a:bodyPr>
          <a:lstStyle/>
          <a:p>
            <a:r>
              <a:rPr lang="el-GR" sz="2800" dirty="0" smtClean="0"/>
              <a:t>Αξιολογήστε, βάσει κριτηρίων,</a:t>
            </a:r>
            <a:br>
              <a:rPr lang="el-GR" sz="2800" dirty="0" smtClean="0"/>
            </a:br>
            <a:r>
              <a:rPr lang="el-GR" sz="2800" dirty="0" smtClean="0"/>
              <a:t> τον εικονιζόμενο σωληνώδη </a:t>
            </a:r>
            <a:r>
              <a:rPr lang="el-GR" sz="2800" dirty="0" err="1" smtClean="0"/>
              <a:t>αδενωματώδη</a:t>
            </a:r>
            <a:r>
              <a:rPr lang="el-GR" sz="2800" dirty="0" smtClean="0"/>
              <a:t> πολύποδα </a:t>
            </a:r>
            <a:br>
              <a:rPr lang="el-GR" sz="2800" dirty="0" smtClean="0"/>
            </a:br>
            <a:r>
              <a:rPr lang="el-GR" sz="2800" dirty="0" smtClean="0"/>
              <a:t>ως προς το διηθητικό δυναμικό του</a:t>
            </a:r>
            <a:br>
              <a:rPr lang="el-GR" sz="2800" dirty="0" smtClean="0"/>
            </a:br>
            <a:r>
              <a:rPr lang="el-GR" sz="2800" dirty="0" smtClean="0"/>
              <a:t>εντός του </a:t>
            </a:r>
            <a:r>
              <a:rPr lang="el-GR" sz="2800" dirty="0" err="1" smtClean="0"/>
              <a:t>υποβλεννογονίου</a:t>
            </a:r>
            <a:r>
              <a:rPr lang="el-GR" sz="2800" dirty="0" smtClean="0"/>
              <a:t> χιτώνα </a:t>
            </a:r>
            <a:br>
              <a:rPr lang="el-GR" sz="2800" dirty="0" smtClean="0"/>
            </a:br>
            <a:r>
              <a:rPr lang="el-GR" sz="2800" dirty="0" smtClean="0"/>
              <a:t>του τοιχώματος του </a:t>
            </a:r>
            <a:r>
              <a:rPr lang="el-GR" sz="2800" dirty="0" err="1" smtClean="0"/>
              <a:t>παχέος</a:t>
            </a:r>
            <a:r>
              <a:rPr lang="el-GR" sz="2800" dirty="0" smtClean="0"/>
              <a:t> εντέρου.</a:t>
            </a:r>
            <a:endParaRPr lang="el-GR" sz="2800" dirty="0"/>
          </a:p>
        </p:txBody>
      </p:sp>
      <p:pic>
        <p:nvPicPr>
          <p:cNvPr id="3074" name="Picture 2" descr="C:\Users\Νεφέλη\Desktop\410-2700-1-PB.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708" y="3212976"/>
            <a:ext cx="9073351" cy="3384376"/>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67744" y="-171400"/>
            <a:ext cx="4752528" cy="34563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3892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1301006"/>
          </a:xfrm>
        </p:spPr>
        <p:txBody>
          <a:bodyPr>
            <a:noAutofit/>
          </a:bodyPr>
          <a:lstStyle/>
          <a:p>
            <a:r>
              <a:rPr lang="el-GR" sz="2400" dirty="0" smtClean="0"/>
              <a:t>Ποιές πληροφορίες οφείλει να παρέχει η ιστολογική έκθεση του εικονιζόμενου </a:t>
            </a:r>
            <a:r>
              <a:rPr lang="el-GR" sz="2400" b="1" dirty="0" smtClean="0"/>
              <a:t>κακοήθως </a:t>
            </a:r>
            <a:r>
              <a:rPr lang="el-GR" sz="2400" b="1" dirty="0" err="1" smtClean="0"/>
              <a:t>εξαλλαγέντα</a:t>
            </a:r>
            <a:r>
              <a:rPr lang="el-GR" sz="2400" dirty="0" smtClean="0"/>
              <a:t>, </a:t>
            </a:r>
            <a:r>
              <a:rPr lang="el-GR" sz="2400" u="sng" dirty="0" smtClean="0"/>
              <a:t>πλήρως</a:t>
            </a:r>
            <a:r>
              <a:rPr lang="el-GR" sz="2400" dirty="0" smtClean="0"/>
              <a:t> </a:t>
            </a:r>
            <a:r>
              <a:rPr lang="el-GR" sz="2400" dirty="0" err="1" smtClean="0"/>
              <a:t>ενδοσκοπικώς</a:t>
            </a:r>
            <a:r>
              <a:rPr lang="el-GR" sz="2400" dirty="0" smtClean="0"/>
              <a:t> εξαιρεθέντα  </a:t>
            </a:r>
            <a:r>
              <a:rPr lang="el-GR" sz="2400" dirty="0" err="1" smtClean="0"/>
              <a:t>αδενωματώδους</a:t>
            </a:r>
            <a:r>
              <a:rPr lang="el-GR" sz="2400" dirty="0" smtClean="0"/>
              <a:t> πολύποδα </a:t>
            </a:r>
            <a:r>
              <a:rPr lang="el-GR" sz="2400" dirty="0" err="1" smtClean="0"/>
              <a:t>παχέος</a:t>
            </a:r>
            <a:r>
              <a:rPr lang="el-GR" sz="2400" dirty="0" smtClean="0"/>
              <a:t> εντέρου</a:t>
            </a:r>
            <a:br>
              <a:rPr lang="el-GR" sz="2400" dirty="0" smtClean="0"/>
            </a:br>
            <a:r>
              <a:rPr lang="el-GR" sz="2400" dirty="0" smtClean="0"/>
              <a:t> και ποια η σημασία τους</a:t>
            </a:r>
            <a:r>
              <a:rPr lang="en-US" sz="2400" dirty="0" smtClean="0"/>
              <a:t>; </a:t>
            </a:r>
            <a:r>
              <a:rPr lang="el-GR" sz="2400" dirty="0" smtClean="0"/>
              <a:t> </a:t>
            </a:r>
            <a:endParaRPr lang="el-GR" sz="2400" dirty="0"/>
          </a:p>
        </p:txBody>
      </p:sp>
      <p:pic>
        <p:nvPicPr>
          <p:cNvPr id="4098" name="Picture 2" descr="C:\Users\Νεφέλη\Desktop\410-2699-1-PB.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1720" y="1484784"/>
            <a:ext cx="6975796" cy="5256584"/>
          </a:xfrm>
          <a:prstGeom prst="rect">
            <a:avLst/>
          </a:prstGeom>
          <a:noFill/>
          <a:extLst>
            <a:ext uri="{909E8E84-426E-40DD-AFC4-6F175D3DCCD1}">
              <a14:hiddenFill xmlns=""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2195736" cy="71014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612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B71886-7BDB-0DBD-4B4A-56F6117AFEE7}"/>
              </a:ext>
            </a:extLst>
          </p:cNvPr>
          <p:cNvSpPr>
            <a:spLocks noGrp="1"/>
          </p:cNvSpPr>
          <p:nvPr>
            <p:ph type="title"/>
          </p:nvPr>
        </p:nvSpPr>
        <p:spPr>
          <a:xfrm>
            <a:off x="-1548680" y="-27384"/>
            <a:ext cx="8229600" cy="1143000"/>
          </a:xfrm>
        </p:spPr>
        <p:txBody>
          <a:bodyPr/>
          <a:lstStyle/>
          <a:p>
            <a:r>
              <a:rPr kumimoji="0" lang="el-GR" sz="3500" b="0" i="0" u="none" strike="noStrike" kern="1200" cap="none" spc="0" normalizeH="0" baseline="0" noProof="0" dirty="0">
                <a:ln>
                  <a:noFill/>
                </a:ln>
                <a:solidFill>
                  <a:prstClr val="black"/>
                </a:solidFill>
                <a:effectLst/>
                <a:uLnTx/>
                <a:uFillTx/>
                <a:latin typeface="Calibri"/>
                <a:ea typeface="+mj-ea"/>
                <a:cs typeface="+mj-cs"/>
              </a:rPr>
              <a:t>Βασικές γνώσεις</a:t>
            </a:r>
            <a:endParaRPr lang="el-GR" dirty="0"/>
          </a:p>
        </p:txBody>
      </p:sp>
      <p:sp>
        <p:nvSpPr>
          <p:cNvPr id="3" name="Content Placeholder 2">
            <a:extLst>
              <a:ext uri="{FF2B5EF4-FFF2-40B4-BE49-F238E27FC236}">
                <a16:creationId xmlns:a16="http://schemas.microsoft.com/office/drawing/2014/main" xmlns="" id="{9DAF7E6D-3FEF-2BC0-3E03-4C2E9D012939}"/>
              </a:ext>
            </a:extLst>
          </p:cNvPr>
          <p:cNvSpPr>
            <a:spLocks noGrp="1"/>
          </p:cNvSpPr>
          <p:nvPr>
            <p:ph idx="1"/>
          </p:nvPr>
        </p:nvSpPr>
        <p:spPr>
          <a:xfrm>
            <a:off x="251520" y="2852936"/>
            <a:ext cx="3960440" cy="3384376"/>
          </a:xfrm>
        </p:spPr>
        <p:txBody>
          <a:bodyPr>
            <a:normAutofit lnSpcReduction="10000"/>
          </a:bodyPr>
          <a:lstStyle/>
          <a:p>
            <a:endParaRPr lang="en-US" sz="2600" b="1" u="sng" dirty="0"/>
          </a:p>
          <a:p>
            <a:endParaRPr lang="en-US" sz="2600" b="1" u="sng" dirty="0"/>
          </a:p>
          <a:p>
            <a:pPr marL="0" indent="0">
              <a:buNone/>
            </a:pPr>
            <a:r>
              <a:rPr lang="el-GR" sz="2600" b="1" u="sng" dirty="0"/>
              <a:t>Απεικονίσεις</a:t>
            </a:r>
            <a:r>
              <a:rPr lang="el-GR" sz="2600" dirty="0"/>
              <a:t>: ακτινογραφίες, υπέρηχοι, αξονικές/μαγνητικές τομογραφίες, εξετάσεις πυρηνικής ιατρικής, </a:t>
            </a:r>
            <a:r>
              <a:rPr lang="el-GR" sz="2600" dirty="0" smtClean="0"/>
              <a:t>αγγειογραφίες.</a:t>
            </a:r>
            <a:endParaRPr lang="el-GR" sz="2600" dirty="0"/>
          </a:p>
          <a:p>
            <a:endParaRPr lang="el-GR" dirty="0"/>
          </a:p>
        </p:txBody>
      </p:sp>
      <p:pic>
        <p:nvPicPr>
          <p:cNvPr id="2050" name="Picture 2" descr="Medical: Sterile Urine Sample And Blood Test Stock Photo, Picture And  Royalty Free Image. Image 31383237.">
            <a:extLst>
              <a:ext uri="{FF2B5EF4-FFF2-40B4-BE49-F238E27FC236}">
                <a16:creationId xmlns:a16="http://schemas.microsoft.com/office/drawing/2014/main" xmlns="" id="{82D14AF5-3948-2F31-2293-AF978395990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48064" y="476672"/>
            <a:ext cx="2829000" cy="188452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FC5ACFF9-1A03-DAC7-A2A7-877CAE07182E}"/>
              </a:ext>
            </a:extLst>
          </p:cNvPr>
          <p:cNvSpPr txBox="1"/>
          <p:nvPr/>
        </p:nvSpPr>
        <p:spPr>
          <a:xfrm>
            <a:off x="35496" y="1052736"/>
            <a:ext cx="5112568" cy="2769989"/>
          </a:xfrm>
          <a:prstGeom prst="rect">
            <a:avLst/>
          </a:prstGeom>
          <a:noFill/>
        </p:spPr>
        <p:txBody>
          <a:bodyPr wrap="square" rtlCol="0">
            <a:spAutoFit/>
          </a:bodyPr>
          <a:lstStyle/>
          <a:p>
            <a:r>
              <a:rPr lang="el-GR" sz="2600" b="1" u="sng" dirty="0"/>
              <a:t>Εργαστηριακά</a:t>
            </a:r>
            <a:r>
              <a:rPr lang="el-GR" sz="2600" dirty="0"/>
              <a:t>: αιματολογικός, βιοχημικός, </a:t>
            </a:r>
            <a:r>
              <a:rPr lang="el-GR" sz="2600" dirty="0" smtClean="0"/>
              <a:t>ανοσολογικός, </a:t>
            </a:r>
            <a:r>
              <a:rPr lang="el-GR" sz="2600" dirty="0" err="1" smtClean="0"/>
              <a:t>βιοπτικός</a:t>
            </a:r>
            <a:r>
              <a:rPr lang="el-GR" sz="2600" dirty="0" smtClean="0"/>
              <a:t> </a:t>
            </a:r>
            <a:r>
              <a:rPr lang="el-GR" sz="2600" dirty="0"/>
              <a:t>και μικροβιολογικός </a:t>
            </a:r>
            <a:r>
              <a:rPr lang="el-GR" sz="2600" dirty="0" smtClean="0"/>
              <a:t>έλεγχος.</a:t>
            </a:r>
            <a:endParaRPr lang="el-GR" sz="2600" dirty="0"/>
          </a:p>
          <a:p>
            <a:endParaRPr lang="el-GR" sz="2600" dirty="0"/>
          </a:p>
          <a:p>
            <a:endParaRPr lang="en-US" sz="2600" b="1" u="sng" dirty="0"/>
          </a:p>
          <a:p>
            <a:endParaRPr lang="el-GR" dirty="0"/>
          </a:p>
        </p:txBody>
      </p:sp>
    </p:spTree>
    <p:extLst>
      <p:ext uri="{BB962C8B-B14F-4D97-AF65-F5344CB8AC3E}">
        <p14:creationId xmlns:p14="http://schemas.microsoft.com/office/powerpoint/2010/main" xmlns="" val="36122535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323528" y="980728"/>
            <a:ext cx="8552201" cy="5616624"/>
          </a:xfrm>
          <a:prstGeom prst="rect">
            <a:avLst/>
          </a:prstGeom>
          <a:noFill/>
          <a:ln w="9525">
            <a:noFill/>
            <a:miter lim="800000"/>
            <a:headEnd/>
            <a:tailEnd/>
          </a:ln>
        </p:spPr>
      </p:pic>
      <p:sp>
        <p:nvSpPr>
          <p:cNvPr id="3" name="2 - Ορθογώνιο"/>
          <p:cNvSpPr/>
          <p:nvPr/>
        </p:nvSpPr>
        <p:spPr>
          <a:xfrm>
            <a:off x="1259632" y="260648"/>
            <a:ext cx="7416823" cy="523220"/>
          </a:xfrm>
          <a:prstGeom prst="rect">
            <a:avLst/>
          </a:prstGeom>
        </p:spPr>
        <p:txBody>
          <a:bodyPr wrap="square">
            <a:spAutoFit/>
          </a:bodyPr>
          <a:lstStyle/>
          <a:p>
            <a:pPr algn="ctr"/>
            <a:r>
              <a:rPr lang="el-GR" sz="2800" b="1" dirty="0" smtClean="0">
                <a:solidFill>
                  <a:srgbClr val="500A70"/>
                </a:solidFill>
              </a:rPr>
              <a:t>Πολλαπλοί </a:t>
            </a:r>
            <a:r>
              <a:rPr lang="el-GR" sz="2800" b="1" dirty="0" err="1" smtClean="0">
                <a:solidFill>
                  <a:srgbClr val="500A70"/>
                </a:solidFill>
              </a:rPr>
              <a:t>αδενωματώδεις</a:t>
            </a:r>
            <a:r>
              <a:rPr lang="el-GR" sz="2800" b="1" dirty="0" smtClean="0">
                <a:solidFill>
                  <a:srgbClr val="500A70"/>
                </a:solidFill>
              </a:rPr>
              <a:t> πολύποδες </a:t>
            </a:r>
            <a:endParaRPr lang="el-GR" sz="2800" b="1" dirty="0">
              <a:solidFill>
                <a:srgbClr val="500A70"/>
              </a:solidFill>
            </a:endParaRPr>
          </a:p>
        </p:txBody>
      </p:sp>
    </p:spTree>
    <p:extLst>
      <p:ext uri="{BB962C8B-B14F-4D97-AF65-F5344CB8AC3E}">
        <p14:creationId xmlns="" xmlns:p14="http://schemas.microsoft.com/office/powerpoint/2010/main" val="381965332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rot="16200000">
            <a:off x="-1020357" y="2001087"/>
            <a:ext cx="5877271" cy="3836551"/>
          </a:xfrm>
          <a:prstGeom prst="rect">
            <a:avLst/>
          </a:prstGeom>
          <a:noFill/>
          <a:ln w="9525">
            <a:noFill/>
            <a:miter lim="800000"/>
            <a:headEnd/>
            <a:tailEnd/>
          </a:ln>
        </p:spPr>
      </p:pic>
      <p:pic>
        <p:nvPicPr>
          <p:cNvPr id="34819" name="Picture 3"/>
          <p:cNvPicPr>
            <a:picLocks noChangeAspect="1" noChangeArrowheads="1"/>
          </p:cNvPicPr>
          <p:nvPr/>
        </p:nvPicPr>
        <p:blipFill>
          <a:blip r:embed="rId3" cstate="print"/>
          <a:srcRect/>
          <a:stretch>
            <a:fillRect/>
          </a:stretch>
        </p:blipFill>
        <p:spPr bwMode="auto">
          <a:xfrm rot="16200000">
            <a:off x="3987400" y="1989425"/>
            <a:ext cx="5877267" cy="3859871"/>
          </a:xfrm>
          <a:prstGeom prst="rect">
            <a:avLst/>
          </a:prstGeom>
          <a:noFill/>
          <a:ln w="9525">
            <a:noFill/>
            <a:miter lim="800000"/>
            <a:headEnd/>
            <a:tailEnd/>
          </a:ln>
        </p:spPr>
      </p:pic>
      <p:sp>
        <p:nvSpPr>
          <p:cNvPr id="4" name="3 - Ορθογώνιο"/>
          <p:cNvSpPr/>
          <p:nvPr/>
        </p:nvSpPr>
        <p:spPr>
          <a:xfrm>
            <a:off x="971600" y="0"/>
            <a:ext cx="7416824" cy="1077218"/>
          </a:xfrm>
          <a:prstGeom prst="rect">
            <a:avLst/>
          </a:prstGeom>
        </p:spPr>
        <p:txBody>
          <a:bodyPr wrap="square">
            <a:spAutoFit/>
          </a:bodyPr>
          <a:lstStyle/>
          <a:p>
            <a:r>
              <a:rPr lang="el-GR" sz="3200" b="1" dirty="0" err="1" smtClean="0">
                <a:solidFill>
                  <a:srgbClr val="500A70"/>
                </a:solidFill>
              </a:rPr>
              <a:t>Οικογενής</a:t>
            </a:r>
            <a:r>
              <a:rPr lang="el-GR" sz="3200" b="1" dirty="0" smtClean="0">
                <a:solidFill>
                  <a:srgbClr val="500A70"/>
                </a:solidFill>
              </a:rPr>
              <a:t> </a:t>
            </a:r>
            <a:r>
              <a:rPr lang="el-GR" sz="3200" b="1" dirty="0" err="1" smtClean="0">
                <a:solidFill>
                  <a:srgbClr val="500A70"/>
                </a:solidFill>
              </a:rPr>
              <a:t>αδενωματώδης</a:t>
            </a:r>
            <a:r>
              <a:rPr lang="el-GR" sz="3200" b="1" dirty="0" smtClean="0">
                <a:solidFill>
                  <a:srgbClr val="500A70"/>
                </a:solidFill>
              </a:rPr>
              <a:t> </a:t>
            </a:r>
            <a:r>
              <a:rPr lang="el-GR" sz="3200" b="1" dirty="0" err="1" smtClean="0">
                <a:solidFill>
                  <a:srgbClr val="500A70"/>
                </a:solidFill>
              </a:rPr>
              <a:t>πολυποδίαση</a:t>
            </a:r>
            <a:r>
              <a:rPr lang="en-US" sz="3200" b="1" dirty="0" smtClean="0">
                <a:solidFill>
                  <a:srgbClr val="500A70"/>
                </a:solidFill>
              </a:rPr>
              <a:t>:</a:t>
            </a:r>
          </a:p>
          <a:p>
            <a:pPr algn="ctr"/>
            <a:r>
              <a:rPr lang="el-GR" sz="3200" b="1" dirty="0" smtClean="0">
                <a:solidFill>
                  <a:srgbClr val="FF0000"/>
                </a:solidFill>
              </a:rPr>
              <a:t>ένδειξη προφυλακτικής </a:t>
            </a:r>
            <a:r>
              <a:rPr lang="el-GR" sz="3200" b="1" dirty="0" err="1" smtClean="0">
                <a:solidFill>
                  <a:srgbClr val="FF0000"/>
                </a:solidFill>
              </a:rPr>
              <a:t>κολεκτομής</a:t>
            </a:r>
            <a:r>
              <a:rPr lang="el-GR" sz="3200" b="1" dirty="0" smtClean="0">
                <a:solidFill>
                  <a:srgbClr val="FF0000"/>
                </a:solidFill>
              </a:rPr>
              <a:t>  </a:t>
            </a:r>
            <a:endParaRPr lang="el-GR" sz="3200" b="1" dirty="0">
              <a:solidFill>
                <a:srgbClr val="FF0000"/>
              </a:solidFill>
            </a:endParaRPr>
          </a:p>
        </p:txBody>
      </p:sp>
    </p:spTree>
    <p:extLst>
      <p:ext uri="{BB962C8B-B14F-4D97-AF65-F5344CB8AC3E}">
        <p14:creationId xmlns="" xmlns:p14="http://schemas.microsoft.com/office/powerpoint/2010/main" val="291993244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0" y="0"/>
            <a:ext cx="9144000" cy="6986528"/>
          </a:xfrm>
          <a:prstGeom prst="rect">
            <a:avLst/>
          </a:prstGeom>
        </p:spPr>
        <p:txBody>
          <a:bodyPr wrap="square">
            <a:spAutoFit/>
          </a:bodyPr>
          <a:lstStyle/>
          <a:p>
            <a:pPr algn="just"/>
            <a:r>
              <a:rPr lang="el-GR" sz="3200" dirty="0" smtClean="0"/>
              <a:t>Η 5η έκδοση του Π.Ο.Υ. αναφορικά με τους όγκους του πεπτικού συστήματος (</a:t>
            </a:r>
            <a:r>
              <a:rPr lang="en-US" sz="3200" dirty="0" smtClean="0"/>
              <a:t>WHO Classification of Tumors of the Digestive System 5 </a:t>
            </a:r>
            <a:r>
              <a:rPr lang="en-US" sz="3200" dirty="0" err="1" smtClean="0"/>
              <a:t>th</a:t>
            </a:r>
            <a:r>
              <a:rPr lang="en-US" sz="3200" dirty="0" smtClean="0"/>
              <a:t> edition, 2019) </a:t>
            </a:r>
            <a:r>
              <a:rPr lang="el-GR" sz="3200" dirty="0" smtClean="0"/>
              <a:t>περιλαμβάνει στην κατηγορία των </a:t>
            </a:r>
            <a:r>
              <a:rPr lang="el-GR" sz="3200" b="1" u="sng" dirty="0" smtClean="0"/>
              <a:t>οδοντωτών</a:t>
            </a:r>
            <a:r>
              <a:rPr lang="el-GR" sz="3200" b="1" dirty="0" smtClean="0"/>
              <a:t> αλλοιώσεων και πολυπόδων του </a:t>
            </a:r>
            <a:r>
              <a:rPr lang="el-GR" sz="3200" b="1" dirty="0" err="1" smtClean="0"/>
              <a:t>παχέος</a:t>
            </a:r>
            <a:r>
              <a:rPr lang="el-GR" sz="3200" b="1" dirty="0" smtClean="0"/>
              <a:t> εντέρου</a:t>
            </a:r>
            <a:r>
              <a:rPr lang="el-GR" sz="3200" dirty="0" smtClean="0"/>
              <a:t>, τις κάτωθι παθολογικές οντότητες: </a:t>
            </a:r>
          </a:p>
          <a:p>
            <a:pPr marL="342900" indent="-342900" algn="just">
              <a:buAutoNum type="arabicPeriod"/>
            </a:pPr>
            <a:r>
              <a:rPr lang="el-GR" sz="3200" dirty="0" err="1" smtClean="0">
                <a:effectLst>
                  <a:outerShdw blurRad="38100" dist="38100" dir="2700000" algn="tl">
                    <a:srgbClr val="000000">
                      <a:alpha val="43137"/>
                    </a:srgbClr>
                  </a:outerShdw>
                </a:effectLst>
              </a:rPr>
              <a:t>Υπερπλαστικός</a:t>
            </a:r>
            <a:r>
              <a:rPr lang="el-GR" sz="3200" dirty="0" smtClean="0">
                <a:effectLst>
                  <a:outerShdw blurRad="38100" dist="38100" dir="2700000" algn="tl">
                    <a:srgbClr val="000000">
                      <a:alpha val="43137"/>
                    </a:srgbClr>
                  </a:outerShdw>
                </a:effectLst>
              </a:rPr>
              <a:t> πολύποδας (</a:t>
            </a:r>
            <a:r>
              <a:rPr lang="en-US" sz="3200" dirty="0" smtClean="0">
                <a:effectLst>
                  <a:outerShdw blurRad="38100" dist="38100" dir="2700000" algn="tl">
                    <a:srgbClr val="000000">
                      <a:alpha val="43137"/>
                    </a:srgbClr>
                  </a:outerShdw>
                </a:effectLst>
              </a:rPr>
              <a:t>HP) </a:t>
            </a:r>
            <a:endParaRPr lang="el-GR" sz="3200" dirty="0" smtClean="0">
              <a:effectLst>
                <a:outerShdw blurRad="38100" dist="38100" dir="2700000" algn="tl">
                  <a:srgbClr val="000000">
                    <a:alpha val="43137"/>
                  </a:srgbClr>
                </a:outerShdw>
              </a:effectLst>
            </a:endParaRPr>
          </a:p>
          <a:p>
            <a:pPr marL="342900" indent="-342900" algn="just">
              <a:buAutoNum type="arabicPeriod"/>
            </a:pPr>
            <a:r>
              <a:rPr lang="en-US" sz="3200" dirty="0" smtClean="0">
                <a:effectLst>
                  <a:outerShdw blurRad="38100" dist="38100" dir="2700000" algn="tl">
                    <a:srgbClr val="000000">
                      <a:alpha val="43137"/>
                    </a:srgbClr>
                  </a:outerShdw>
                </a:effectLst>
              </a:rPr>
              <a:t> </a:t>
            </a:r>
            <a:r>
              <a:rPr lang="el-GR" sz="3200" dirty="0" smtClean="0">
                <a:effectLst>
                  <a:outerShdw blurRad="38100" dist="38100" dir="2700000" algn="tl">
                    <a:srgbClr val="000000">
                      <a:alpha val="43137"/>
                    </a:srgbClr>
                  </a:outerShdw>
                </a:effectLst>
              </a:rPr>
              <a:t>Επίπεδη οδοντωτή αλλοίωση (</a:t>
            </a:r>
            <a:r>
              <a:rPr lang="en-US" sz="3200" dirty="0" smtClean="0">
                <a:effectLst>
                  <a:outerShdw blurRad="38100" dist="38100" dir="2700000" algn="tl">
                    <a:srgbClr val="000000">
                      <a:alpha val="43137"/>
                    </a:srgbClr>
                  </a:outerShdw>
                </a:effectLst>
              </a:rPr>
              <a:t>sessile serrated lesion – SSL) </a:t>
            </a:r>
            <a:r>
              <a:rPr lang="el-GR" sz="3200" dirty="0" smtClean="0">
                <a:effectLst>
                  <a:outerShdw blurRad="38100" dist="38100" dir="2700000" algn="tl">
                    <a:srgbClr val="000000">
                      <a:alpha val="43137"/>
                    </a:srgbClr>
                  </a:outerShdw>
                </a:effectLst>
              </a:rPr>
              <a:t>και επίπεδη οδοντωτή  αλλοίωση με δυσπλασία (</a:t>
            </a:r>
            <a:r>
              <a:rPr lang="en-US" sz="3200" dirty="0" smtClean="0">
                <a:effectLst>
                  <a:outerShdw blurRad="38100" dist="38100" dir="2700000" algn="tl">
                    <a:srgbClr val="000000">
                      <a:alpha val="43137"/>
                    </a:srgbClr>
                  </a:outerShdw>
                </a:effectLst>
              </a:rPr>
              <a:t>sessile serrated lesion with dysplasia – SSLD) </a:t>
            </a:r>
            <a:endParaRPr lang="el-GR" sz="3200" dirty="0" smtClean="0">
              <a:effectLst>
                <a:outerShdw blurRad="38100" dist="38100" dir="2700000" algn="tl">
                  <a:srgbClr val="000000">
                    <a:alpha val="43137"/>
                  </a:srgbClr>
                </a:outerShdw>
              </a:effectLst>
            </a:endParaRPr>
          </a:p>
          <a:p>
            <a:pPr marL="342900" indent="-342900" algn="just">
              <a:buAutoNum type="arabicPeriod"/>
            </a:pPr>
            <a:r>
              <a:rPr lang="en-US" sz="3200" dirty="0" smtClean="0">
                <a:effectLst>
                  <a:outerShdw blurRad="38100" dist="38100" dir="2700000" algn="tl">
                    <a:srgbClr val="000000">
                      <a:alpha val="43137"/>
                    </a:srgbClr>
                  </a:outerShdw>
                </a:effectLst>
              </a:rPr>
              <a:t> </a:t>
            </a:r>
            <a:r>
              <a:rPr lang="el-GR" sz="3200" dirty="0" smtClean="0">
                <a:effectLst>
                  <a:outerShdw blurRad="38100" dist="38100" dir="2700000" algn="tl">
                    <a:srgbClr val="000000">
                      <a:alpha val="43137"/>
                    </a:srgbClr>
                  </a:outerShdw>
                </a:effectLst>
              </a:rPr>
              <a:t>Συμβατικό οδοντωτό αδένωμα (</a:t>
            </a:r>
            <a:r>
              <a:rPr lang="en-US" sz="3200" dirty="0" smtClean="0">
                <a:effectLst>
                  <a:outerShdw blurRad="38100" dist="38100" dir="2700000" algn="tl">
                    <a:srgbClr val="000000">
                      <a:alpha val="43137"/>
                    </a:srgbClr>
                  </a:outerShdw>
                </a:effectLst>
              </a:rPr>
              <a:t>TSA) </a:t>
            </a:r>
            <a:endParaRPr lang="el-GR" sz="3200" dirty="0" smtClean="0">
              <a:effectLst>
                <a:outerShdw blurRad="38100" dist="38100" dir="2700000" algn="tl">
                  <a:srgbClr val="000000">
                    <a:alpha val="43137"/>
                  </a:srgbClr>
                </a:outerShdw>
              </a:effectLst>
            </a:endParaRPr>
          </a:p>
          <a:p>
            <a:pPr marL="342900" indent="-342900" algn="just">
              <a:buAutoNum type="arabicPeriod"/>
            </a:pPr>
            <a:r>
              <a:rPr lang="en-US" sz="3200" dirty="0" smtClean="0">
                <a:effectLst>
                  <a:outerShdw blurRad="38100" dist="38100" dir="2700000" algn="tl">
                    <a:srgbClr val="000000">
                      <a:alpha val="43137"/>
                    </a:srgbClr>
                  </a:outerShdw>
                </a:effectLst>
              </a:rPr>
              <a:t> </a:t>
            </a:r>
            <a:r>
              <a:rPr lang="el-GR" sz="3200" dirty="0" smtClean="0">
                <a:effectLst>
                  <a:outerShdw blurRad="38100" dist="38100" dir="2700000" algn="tl">
                    <a:srgbClr val="000000">
                      <a:alpha val="43137"/>
                    </a:srgbClr>
                  </a:outerShdw>
                </a:effectLst>
              </a:rPr>
              <a:t>Οδοντωτό αδένωμα μη ταξινομούμενο (</a:t>
            </a:r>
            <a:r>
              <a:rPr lang="en-US" sz="3200" dirty="0" smtClean="0">
                <a:effectLst>
                  <a:outerShdw blurRad="38100" dist="38100" dir="2700000" algn="tl">
                    <a:srgbClr val="000000">
                      <a:alpha val="43137"/>
                    </a:srgbClr>
                  </a:outerShdw>
                </a:effectLst>
              </a:rPr>
              <a:t>unclassified).</a:t>
            </a:r>
            <a:endParaRPr lang="el-GR" sz="3200" dirty="0">
              <a:effectLst>
                <a:outerShdw blurRad="38100" dist="38100" dir="2700000" algn="tl">
                  <a:srgbClr val="000000">
                    <a:alpha val="43137"/>
                  </a:srgbClr>
                </a:outerShdw>
              </a:effectLs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AutoShape 2" descr="serated"/>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l-GR"/>
          </a:p>
        </p:txBody>
      </p:sp>
      <p:pic>
        <p:nvPicPr>
          <p:cNvPr id="204803" name="Picture 3" descr="serated"/>
          <p:cNvPicPr>
            <a:picLocks noChangeAspect="1" noChangeArrowheads="1"/>
          </p:cNvPicPr>
          <p:nvPr/>
        </p:nvPicPr>
        <p:blipFill>
          <a:blip r:embed="rId2" cstate="print"/>
          <a:srcRect/>
          <a:stretch>
            <a:fillRect/>
          </a:stretch>
        </p:blipFill>
        <p:spPr bwMode="auto">
          <a:xfrm>
            <a:off x="323850" y="908050"/>
            <a:ext cx="3519488" cy="5761038"/>
          </a:xfrm>
          <a:prstGeom prst="rect">
            <a:avLst/>
          </a:prstGeom>
          <a:noFill/>
          <a:ln w="9525">
            <a:noFill/>
            <a:miter lim="800000"/>
            <a:headEnd/>
            <a:tailEnd/>
          </a:ln>
        </p:spPr>
      </p:pic>
      <p:sp>
        <p:nvSpPr>
          <p:cNvPr id="163844" name="Text Box 5"/>
          <p:cNvSpPr txBox="1">
            <a:spLocks noChangeArrowheads="1"/>
          </p:cNvSpPr>
          <p:nvPr/>
        </p:nvSpPr>
        <p:spPr bwMode="auto">
          <a:xfrm>
            <a:off x="611188" y="188913"/>
            <a:ext cx="7921625" cy="584200"/>
          </a:xfrm>
          <a:prstGeom prst="rect">
            <a:avLst/>
          </a:prstGeom>
          <a:noFill/>
          <a:ln w="9525">
            <a:noFill/>
            <a:miter lim="800000"/>
            <a:headEnd/>
            <a:tailEnd/>
          </a:ln>
        </p:spPr>
        <p:txBody>
          <a:bodyPr>
            <a:spAutoFit/>
          </a:bodyPr>
          <a:lstStyle/>
          <a:p>
            <a:pPr algn="ctr">
              <a:spcBef>
                <a:spcPct val="50000"/>
              </a:spcBef>
              <a:defRPr/>
            </a:pPr>
            <a:r>
              <a:rPr lang="el-GR" sz="3200" b="1" spc="600" dirty="0" err="1"/>
              <a:t>Υπερπλαστική</a:t>
            </a:r>
            <a:r>
              <a:rPr lang="el-GR" sz="3200" b="1" dirty="0"/>
              <a:t> </a:t>
            </a:r>
            <a:r>
              <a:rPr lang="el-GR" sz="3200" b="1" dirty="0" err="1"/>
              <a:t>πολυποδίαση</a:t>
            </a:r>
            <a:r>
              <a:rPr lang="el-GR" sz="3200" b="1" dirty="0"/>
              <a:t> </a:t>
            </a:r>
          </a:p>
        </p:txBody>
      </p:sp>
      <p:pic>
        <p:nvPicPr>
          <p:cNvPr id="204805" name="Picture 2" descr="http://www.biomedcentral.com/content/figures/1471-2350-9-44-1-l.jpg"/>
          <p:cNvPicPr>
            <a:picLocks noChangeAspect="1" noChangeArrowheads="1"/>
          </p:cNvPicPr>
          <p:nvPr/>
        </p:nvPicPr>
        <p:blipFill>
          <a:blip r:embed="rId3" cstate="print"/>
          <a:srcRect/>
          <a:stretch>
            <a:fillRect/>
          </a:stretch>
        </p:blipFill>
        <p:spPr bwMode="auto">
          <a:xfrm>
            <a:off x="3995738" y="769938"/>
            <a:ext cx="4824412" cy="60880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1756"/>
          <p:cNvPicPr>
            <a:picLocks noChangeAspect="1" noChangeArrowheads="1"/>
          </p:cNvPicPr>
          <p:nvPr/>
        </p:nvPicPr>
        <p:blipFill>
          <a:blip r:embed="rId2" cstate="print"/>
          <a:srcRect/>
          <a:stretch>
            <a:fillRect/>
          </a:stretch>
        </p:blipFill>
        <p:spPr bwMode="auto">
          <a:xfrm>
            <a:off x="755650" y="1484313"/>
            <a:ext cx="7740650" cy="5805487"/>
          </a:xfrm>
          <a:prstGeom prst="rect">
            <a:avLst/>
          </a:prstGeom>
          <a:noFill/>
          <a:ln w="9525">
            <a:noFill/>
            <a:miter lim="800000"/>
            <a:headEnd/>
            <a:tailEnd/>
          </a:ln>
        </p:spPr>
      </p:pic>
      <p:sp>
        <p:nvSpPr>
          <p:cNvPr id="3" name="1 - Τίτλος"/>
          <p:cNvSpPr txBox="1">
            <a:spLocks/>
          </p:cNvSpPr>
          <p:nvPr/>
        </p:nvSpPr>
        <p:spPr>
          <a:xfrm>
            <a:off x="457200" y="274638"/>
            <a:ext cx="8229600" cy="1143000"/>
          </a:xfrm>
          <a:prstGeom prst="rect">
            <a:avLst/>
          </a:prstGeom>
        </p:spPr>
        <p:txBody>
          <a:bodyPr/>
          <a:lstStyle/>
          <a:p>
            <a:pPr algn="ctr" eaLnBrk="0" hangingPunct="0">
              <a:defRPr/>
            </a:pPr>
            <a:r>
              <a:rPr lang="en-US" sz="4400" b="1" kern="0" dirty="0">
                <a:solidFill>
                  <a:schemeClr val="tx2"/>
                </a:solidFill>
                <a:effectLst>
                  <a:outerShdw blurRad="38100" dist="38100" dir="2700000" algn="tl">
                    <a:srgbClr val="000000">
                      <a:alpha val="43137"/>
                    </a:srgbClr>
                  </a:outerShdw>
                </a:effectLst>
                <a:latin typeface="+mj-lt"/>
                <a:ea typeface="+mj-ea"/>
                <a:cs typeface="+mj-cs"/>
              </a:rPr>
              <a:t>O</a:t>
            </a:r>
            <a:r>
              <a:rPr lang="el-GR" sz="4400" b="1" kern="0" dirty="0">
                <a:solidFill>
                  <a:schemeClr val="tx2"/>
                </a:solidFill>
                <a:effectLst>
                  <a:outerShdw blurRad="38100" dist="38100" dir="2700000" algn="tl">
                    <a:srgbClr val="000000">
                      <a:alpha val="43137"/>
                    </a:srgbClr>
                  </a:outerShdw>
                </a:effectLst>
                <a:latin typeface="+mj-lt"/>
                <a:ea typeface="+mj-ea"/>
                <a:cs typeface="+mj-cs"/>
              </a:rPr>
              <a:t>ΔΟΝΤΩΤΗ ΔΙΑΜΟΡΦΩΣΗ</a:t>
            </a:r>
            <a:endParaRPr lang="el-GR" sz="4400" kern="0" dirty="0">
              <a:solidFill>
                <a:schemeClr val="tx2"/>
              </a:solidFill>
              <a:latin typeface="+mj-lt"/>
              <a:ea typeface="+mj-ea"/>
              <a:cs typeface="+mj-cs"/>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a8"/>
          <p:cNvPicPr>
            <a:picLocks noChangeAspect="1" noChangeArrowheads="1"/>
          </p:cNvPicPr>
          <p:nvPr/>
        </p:nvPicPr>
        <p:blipFill>
          <a:blip r:embed="rId2" cstate="print"/>
          <a:srcRect/>
          <a:stretch>
            <a:fillRect/>
          </a:stretch>
        </p:blipFill>
        <p:spPr bwMode="auto">
          <a:xfrm>
            <a:off x="0" y="0"/>
            <a:ext cx="5508625" cy="6858000"/>
          </a:xfrm>
          <a:prstGeom prst="rect">
            <a:avLst/>
          </a:prstGeom>
          <a:noFill/>
          <a:ln w="9525">
            <a:noFill/>
            <a:miter lim="800000"/>
            <a:headEnd/>
            <a:tailEnd/>
          </a:ln>
        </p:spPr>
      </p:pic>
      <p:sp>
        <p:nvSpPr>
          <p:cNvPr id="203779" name="Text Box 3"/>
          <p:cNvSpPr txBox="1">
            <a:spLocks noChangeArrowheads="1"/>
          </p:cNvSpPr>
          <p:nvPr/>
        </p:nvSpPr>
        <p:spPr bwMode="auto">
          <a:xfrm>
            <a:off x="6084888" y="2492375"/>
            <a:ext cx="2663825" cy="2677656"/>
          </a:xfrm>
          <a:prstGeom prst="rect">
            <a:avLst/>
          </a:prstGeom>
          <a:noFill/>
          <a:ln w="9525">
            <a:noFill/>
            <a:miter lim="800000"/>
            <a:headEnd/>
            <a:tailEnd/>
          </a:ln>
        </p:spPr>
        <p:txBody>
          <a:bodyPr>
            <a:spAutoFit/>
          </a:bodyPr>
          <a:lstStyle/>
          <a:p>
            <a:pPr algn="ctr">
              <a:spcBef>
                <a:spcPct val="50000"/>
              </a:spcBef>
              <a:defRPr/>
            </a:pPr>
            <a:r>
              <a:rPr lang="el-GR" sz="2400" b="1" dirty="0" smtClean="0">
                <a:effectLst>
                  <a:outerShdw blurRad="38100" dist="38100" dir="2700000" algn="tl">
                    <a:srgbClr val="000000">
                      <a:alpha val="43137"/>
                    </a:srgbClr>
                  </a:outerShdw>
                </a:effectLst>
              </a:rPr>
              <a:t>Οδοντωτή</a:t>
            </a:r>
          </a:p>
          <a:p>
            <a:pPr algn="ctr">
              <a:spcBef>
                <a:spcPct val="50000"/>
              </a:spcBef>
              <a:defRPr/>
            </a:pPr>
            <a:r>
              <a:rPr lang="el-GR" sz="2400" b="1" dirty="0" smtClean="0">
                <a:effectLst>
                  <a:outerShdw blurRad="38100" dist="38100" dir="2700000" algn="tl">
                    <a:srgbClr val="000000">
                      <a:alpha val="43137"/>
                    </a:srgbClr>
                  </a:outerShdw>
                </a:effectLst>
              </a:rPr>
              <a:t>εξεργασία</a:t>
            </a:r>
            <a:endParaRPr lang="el-GR" sz="2400" b="1" dirty="0"/>
          </a:p>
          <a:p>
            <a:pPr algn="ctr">
              <a:spcBef>
                <a:spcPct val="50000"/>
              </a:spcBef>
              <a:defRPr/>
            </a:pPr>
            <a:r>
              <a:rPr lang="el-GR" sz="2400" b="1" dirty="0"/>
              <a:t>(με </a:t>
            </a:r>
            <a:r>
              <a:rPr lang="el-GR" sz="2400" b="1" dirty="0" err="1"/>
              <a:t>υπερπλαστική</a:t>
            </a:r>
            <a:r>
              <a:rPr lang="el-GR" sz="2400" b="1" dirty="0"/>
              <a:t> περιοχή </a:t>
            </a:r>
            <a:r>
              <a:rPr lang="el-GR" sz="2400" b="1" dirty="0" smtClean="0"/>
              <a:t>στον μίσχο του, </a:t>
            </a:r>
            <a:r>
              <a:rPr lang="el-GR" sz="2400" b="1" dirty="0"/>
              <a:t>γαλάζιο βέλος)</a:t>
            </a:r>
          </a:p>
        </p:txBody>
      </p:sp>
      <p:sp>
        <p:nvSpPr>
          <p:cNvPr id="4" name="3 - Δεξιό βέλος"/>
          <p:cNvSpPr/>
          <p:nvPr/>
        </p:nvSpPr>
        <p:spPr>
          <a:xfrm rot="17477315">
            <a:off x="168276" y="2409825"/>
            <a:ext cx="792162" cy="515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AutoShape 2" descr="20051230161422!Colonic_serrated_adenoma_(1)_histopatholgy"/>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l-GR"/>
          </a:p>
        </p:txBody>
      </p:sp>
      <p:pic>
        <p:nvPicPr>
          <p:cNvPr id="207875" name="Picture 3" descr="a9"/>
          <p:cNvPicPr>
            <a:picLocks noChangeAspect="1" noChangeArrowheads="1"/>
          </p:cNvPicPr>
          <p:nvPr/>
        </p:nvPicPr>
        <p:blipFill>
          <a:blip r:embed="rId2" cstate="print"/>
          <a:srcRect/>
          <a:stretch>
            <a:fillRect/>
          </a:stretch>
        </p:blipFill>
        <p:spPr bwMode="auto">
          <a:xfrm>
            <a:off x="3979863" y="0"/>
            <a:ext cx="5164137" cy="6858000"/>
          </a:xfrm>
          <a:prstGeom prst="rect">
            <a:avLst/>
          </a:prstGeom>
          <a:noFill/>
          <a:ln w="9525">
            <a:noFill/>
            <a:miter lim="800000"/>
            <a:headEnd/>
            <a:tailEnd/>
          </a:ln>
        </p:spPr>
      </p:pic>
      <p:sp>
        <p:nvSpPr>
          <p:cNvPr id="166916" name="Text Box 4"/>
          <p:cNvSpPr txBox="1">
            <a:spLocks noChangeArrowheads="1"/>
          </p:cNvSpPr>
          <p:nvPr/>
        </p:nvSpPr>
        <p:spPr bwMode="auto">
          <a:xfrm>
            <a:off x="611188" y="404813"/>
            <a:ext cx="3032125" cy="5816977"/>
          </a:xfrm>
          <a:prstGeom prst="rect">
            <a:avLst/>
          </a:prstGeom>
          <a:noFill/>
          <a:ln w="9525">
            <a:noFill/>
            <a:miter lim="800000"/>
            <a:headEnd/>
            <a:tailEnd/>
          </a:ln>
        </p:spPr>
        <p:txBody>
          <a:bodyPr>
            <a:spAutoFit/>
          </a:bodyPr>
          <a:lstStyle/>
          <a:p>
            <a:pPr algn="ctr">
              <a:spcBef>
                <a:spcPct val="50000"/>
              </a:spcBef>
              <a:defRPr/>
            </a:pPr>
            <a:r>
              <a:rPr lang="el-GR" sz="2400" b="1" dirty="0">
                <a:effectLst>
                  <a:outerShdw blurRad="38100" dist="38100" dir="2700000" algn="tl">
                    <a:srgbClr val="000000">
                      <a:alpha val="43137"/>
                    </a:srgbClr>
                  </a:outerShdw>
                </a:effectLst>
              </a:rPr>
              <a:t>Επίπεδη οδοντωτή αλλοίωση </a:t>
            </a:r>
            <a:endParaRPr lang="en-US" sz="2400" b="1" dirty="0" smtClean="0">
              <a:effectLst>
                <a:outerShdw blurRad="38100" dist="38100" dir="2700000" algn="tl">
                  <a:srgbClr val="000000">
                    <a:alpha val="43137"/>
                  </a:srgbClr>
                </a:outerShdw>
              </a:effectLst>
            </a:endParaRPr>
          </a:p>
          <a:p>
            <a:pPr algn="ctr">
              <a:spcBef>
                <a:spcPct val="50000"/>
              </a:spcBef>
              <a:defRPr/>
            </a:pPr>
            <a:r>
              <a:rPr lang="el-GR" sz="2400" b="1" dirty="0" smtClean="0">
                <a:effectLst>
                  <a:outerShdw blurRad="38100" dist="38100" dir="2700000" algn="tl">
                    <a:srgbClr val="000000">
                      <a:alpha val="43137"/>
                    </a:srgbClr>
                  </a:outerShdw>
                </a:effectLst>
              </a:rPr>
              <a:t>(</a:t>
            </a:r>
            <a:r>
              <a:rPr lang="en-US" sz="2400" b="1" dirty="0">
                <a:effectLst>
                  <a:outerShdw blurRad="38100" dist="38100" dir="2700000" algn="tl">
                    <a:srgbClr val="000000">
                      <a:alpha val="43137"/>
                    </a:srgbClr>
                  </a:outerShdw>
                </a:effectLst>
              </a:rPr>
              <a:t>sessile serrated lesion – SSL</a:t>
            </a:r>
            <a:r>
              <a:rPr lang="en-US" sz="2400" b="1" dirty="0" smtClean="0">
                <a:effectLst>
                  <a:outerShdw blurRad="38100" dist="38100" dir="2700000" algn="tl">
                    <a:srgbClr val="000000">
                      <a:alpha val="43137"/>
                    </a:srgbClr>
                  </a:outerShdw>
                </a:effectLst>
              </a:rPr>
              <a:t>)</a:t>
            </a:r>
            <a:endParaRPr lang="el-GR" sz="2400" b="1" dirty="0" smtClean="0">
              <a:effectLst>
                <a:outerShdw blurRad="38100" dist="38100" dir="2700000" algn="tl">
                  <a:srgbClr val="000000">
                    <a:alpha val="43137"/>
                  </a:srgbClr>
                </a:outerShdw>
              </a:effectLst>
            </a:endParaRPr>
          </a:p>
          <a:p>
            <a:pPr algn="ctr">
              <a:spcBef>
                <a:spcPct val="50000"/>
              </a:spcBef>
              <a:defRPr/>
            </a:pPr>
            <a:endParaRPr lang="el-GR" sz="2400" b="1" dirty="0">
              <a:effectLst>
                <a:outerShdw blurRad="38100" dist="38100" dir="2700000" algn="tl">
                  <a:srgbClr val="000000">
                    <a:alpha val="43137"/>
                  </a:srgbClr>
                </a:outerShdw>
              </a:effectLst>
            </a:endParaRPr>
          </a:p>
          <a:p>
            <a:pPr algn="ctr">
              <a:spcBef>
                <a:spcPct val="50000"/>
              </a:spcBef>
              <a:defRPr/>
            </a:pPr>
            <a:endParaRPr lang="el-GR" sz="2400" b="1" dirty="0" smtClean="0">
              <a:effectLst>
                <a:outerShdw blurRad="38100" dist="38100" dir="2700000" algn="tl">
                  <a:srgbClr val="000000">
                    <a:alpha val="43137"/>
                  </a:srgbClr>
                </a:outerShdw>
              </a:effectLst>
            </a:endParaRPr>
          </a:p>
          <a:p>
            <a:pPr algn="ctr">
              <a:spcBef>
                <a:spcPct val="50000"/>
              </a:spcBef>
              <a:defRPr/>
            </a:pPr>
            <a:endParaRPr lang="en-US" sz="2400" b="1" dirty="0">
              <a:effectLst>
                <a:outerShdw blurRad="38100" dist="38100" dir="2700000" algn="tl">
                  <a:srgbClr val="000000">
                    <a:alpha val="43137"/>
                  </a:srgbClr>
                </a:outerShdw>
              </a:effectLst>
            </a:endParaRPr>
          </a:p>
          <a:p>
            <a:pPr algn="ctr">
              <a:spcBef>
                <a:spcPct val="50000"/>
              </a:spcBef>
              <a:defRPr/>
            </a:pPr>
            <a:r>
              <a:rPr lang="el-GR" sz="2400" b="1" dirty="0"/>
              <a:t>Πρόδρομη </a:t>
            </a:r>
            <a:r>
              <a:rPr lang="el-GR" sz="2400" b="1" dirty="0" smtClean="0"/>
              <a:t>αλλοίωση, </a:t>
            </a:r>
            <a:r>
              <a:rPr lang="el-GR" sz="2400" b="1" dirty="0"/>
              <a:t>τουλάχιστον για τους </a:t>
            </a:r>
            <a:r>
              <a:rPr lang="el-GR" sz="2400" b="1" dirty="0" err="1"/>
              <a:t>μικροδορυφορικά</a:t>
            </a:r>
            <a:r>
              <a:rPr lang="el-GR" sz="2400" b="1" dirty="0"/>
              <a:t> ασταθείς </a:t>
            </a:r>
            <a:r>
              <a:rPr lang="en-US" sz="2400" b="1" dirty="0"/>
              <a:t>(</a:t>
            </a:r>
            <a:r>
              <a:rPr lang="el-GR" sz="2400" b="1" dirty="0"/>
              <a:t>Μ</a:t>
            </a:r>
            <a:r>
              <a:rPr lang="en-US" sz="2400" b="1" dirty="0"/>
              <a:t>SI-H)</a:t>
            </a:r>
            <a:r>
              <a:rPr lang="el-GR" sz="2400" b="1" dirty="0"/>
              <a:t>, </a:t>
            </a:r>
            <a:r>
              <a:rPr lang="el-GR" sz="2400" b="1" spc="600" dirty="0">
                <a:solidFill>
                  <a:srgbClr val="FF33CC"/>
                </a:solidFill>
                <a:effectLst>
                  <a:outerShdw blurRad="38100" dist="38100" dir="2700000" algn="tl">
                    <a:srgbClr val="000000">
                      <a:alpha val="43137"/>
                    </a:srgbClr>
                  </a:outerShdw>
                </a:effectLst>
              </a:rPr>
              <a:t>σποραδικούς</a:t>
            </a:r>
            <a:r>
              <a:rPr lang="el-GR" sz="2400" b="1" spc="600" dirty="0"/>
              <a:t> </a:t>
            </a:r>
            <a:r>
              <a:rPr lang="el-GR" sz="2400" b="1" dirty="0" smtClean="0"/>
              <a:t>καρκίνους</a:t>
            </a:r>
            <a:r>
              <a:rPr lang="en-US" sz="2400" b="1" dirty="0" smtClean="0"/>
              <a:t>.</a:t>
            </a:r>
            <a:r>
              <a:rPr lang="el-GR" sz="2400" b="1" dirty="0" smtClean="0"/>
              <a:t> </a:t>
            </a:r>
            <a:endParaRPr lang="el-GR" sz="2400" b="1"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a7"/>
          <p:cNvPicPr>
            <a:picLocks noChangeAspect="1" noChangeArrowheads="1"/>
          </p:cNvPicPr>
          <p:nvPr/>
        </p:nvPicPr>
        <p:blipFill>
          <a:blip r:embed="rId2" cstate="print"/>
          <a:srcRect/>
          <a:stretch>
            <a:fillRect/>
          </a:stretch>
        </p:blipFill>
        <p:spPr bwMode="auto">
          <a:xfrm>
            <a:off x="0" y="549275"/>
            <a:ext cx="9144000" cy="6308725"/>
          </a:xfrm>
          <a:prstGeom prst="rect">
            <a:avLst/>
          </a:prstGeom>
          <a:noFill/>
          <a:ln w="9525">
            <a:noFill/>
            <a:miter lim="800000"/>
            <a:headEnd/>
            <a:tailEnd/>
          </a:ln>
        </p:spPr>
      </p:pic>
      <p:sp>
        <p:nvSpPr>
          <p:cNvPr id="205827" name="Text Box 3"/>
          <p:cNvSpPr txBox="1">
            <a:spLocks noChangeArrowheads="1"/>
          </p:cNvSpPr>
          <p:nvPr/>
        </p:nvSpPr>
        <p:spPr bwMode="auto">
          <a:xfrm>
            <a:off x="0" y="0"/>
            <a:ext cx="9144000" cy="461665"/>
          </a:xfrm>
          <a:prstGeom prst="rect">
            <a:avLst/>
          </a:prstGeom>
          <a:noFill/>
          <a:ln w="9525">
            <a:noFill/>
            <a:miter lim="800000"/>
            <a:headEnd/>
            <a:tailEnd/>
          </a:ln>
        </p:spPr>
        <p:txBody>
          <a:bodyPr>
            <a:spAutoFit/>
          </a:bodyPr>
          <a:lstStyle/>
          <a:p>
            <a:pPr algn="ctr">
              <a:spcBef>
                <a:spcPct val="50000"/>
              </a:spcBef>
              <a:defRPr/>
            </a:pPr>
            <a:r>
              <a:rPr lang="el-GR" sz="2400" b="1" dirty="0">
                <a:effectLst>
                  <a:outerShdw blurRad="38100" dist="38100" dir="2700000" algn="tl">
                    <a:srgbClr val="000000">
                      <a:alpha val="43137"/>
                    </a:srgbClr>
                  </a:outerShdw>
                </a:effectLst>
              </a:rPr>
              <a:t>Επίπεδη οδοντωτή αλλοίωση </a:t>
            </a:r>
            <a:r>
              <a:rPr lang="el-GR" sz="2400" b="1" dirty="0" smtClean="0"/>
              <a:t>με</a:t>
            </a:r>
            <a:r>
              <a:rPr lang="en-US" sz="2400" b="1" dirty="0" smtClean="0"/>
              <a:t> </a:t>
            </a:r>
            <a:r>
              <a:rPr lang="el-GR" sz="2400" b="1" dirty="0" smtClean="0"/>
              <a:t> </a:t>
            </a:r>
            <a:r>
              <a:rPr lang="el-GR" sz="2400" b="1" spc="300" dirty="0" smtClean="0">
                <a:effectLst>
                  <a:outerShdw blurRad="38100" dist="38100" dir="2700000" algn="tl">
                    <a:srgbClr val="000000">
                      <a:alpha val="43137"/>
                    </a:srgbClr>
                  </a:outerShdw>
                </a:effectLst>
              </a:rPr>
              <a:t>κυτταρική δυσπλασία. </a:t>
            </a:r>
            <a:endParaRPr lang="el-GR" sz="2400" b="1" spc="300"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a6"/>
          <p:cNvPicPr>
            <a:picLocks noChangeAspect="1" noChangeArrowheads="1"/>
          </p:cNvPicPr>
          <p:nvPr/>
        </p:nvPicPr>
        <p:blipFill>
          <a:blip r:embed="rId2" cstate="print"/>
          <a:srcRect/>
          <a:stretch>
            <a:fillRect/>
          </a:stretch>
        </p:blipFill>
        <p:spPr bwMode="auto">
          <a:xfrm>
            <a:off x="642938" y="642938"/>
            <a:ext cx="7715250" cy="3767137"/>
          </a:xfrm>
          <a:prstGeom prst="rect">
            <a:avLst/>
          </a:prstGeom>
          <a:noFill/>
          <a:ln w="9525">
            <a:noFill/>
            <a:miter lim="800000"/>
            <a:headEnd/>
            <a:tailEnd/>
          </a:ln>
        </p:spPr>
      </p:pic>
      <p:sp>
        <p:nvSpPr>
          <p:cNvPr id="206851" name="Text Box 3"/>
          <p:cNvSpPr txBox="1">
            <a:spLocks noChangeArrowheads="1"/>
          </p:cNvSpPr>
          <p:nvPr/>
        </p:nvSpPr>
        <p:spPr bwMode="auto">
          <a:xfrm>
            <a:off x="1619250" y="4714875"/>
            <a:ext cx="5832475" cy="1200329"/>
          </a:xfrm>
          <a:prstGeom prst="rect">
            <a:avLst/>
          </a:prstGeom>
          <a:noFill/>
          <a:ln w="9525">
            <a:noFill/>
            <a:miter lim="800000"/>
            <a:headEnd/>
            <a:tailEnd/>
          </a:ln>
        </p:spPr>
        <p:txBody>
          <a:bodyPr>
            <a:spAutoFit/>
          </a:bodyPr>
          <a:lstStyle/>
          <a:p>
            <a:pPr algn="ctr">
              <a:spcBef>
                <a:spcPct val="50000"/>
              </a:spcBef>
              <a:defRPr/>
            </a:pPr>
            <a:r>
              <a:rPr lang="el-GR" sz="2400" b="1" dirty="0" err="1"/>
              <a:t>Μιτωτική</a:t>
            </a:r>
            <a:r>
              <a:rPr lang="el-GR" sz="2400" b="1" dirty="0"/>
              <a:t> δραστηριότητα στο ανώτερο τριτημόριο των κρυπτών και πυρηνική </a:t>
            </a:r>
            <a:r>
              <a:rPr lang="el-GR" sz="2400" b="1" dirty="0" err="1"/>
              <a:t>ατυπία</a:t>
            </a:r>
            <a:r>
              <a:rPr lang="el-GR" sz="2400" b="1" dirty="0"/>
              <a:t> σε </a:t>
            </a:r>
            <a:r>
              <a:rPr lang="el-GR" sz="2400" b="1" dirty="0" smtClean="0">
                <a:effectLst>
                  <a:outerShdw blurRad="38100" dist="38100" dir="2700000" algn="tl">
                    <a:srgbClr val="000000">
                      <a:alpha val="43137"/>
                    </a:srgbClr>
                  </a:outerShdw>
                </a:effectLst>
              </a:rPr>
              <a:t>επίπεδη </a:t>
            </a:r>
            <a:r>
              <a:rPr lang="el-GR" sz="2400" b="1" dirty="0">
                <a:effectLst>
                  <a:outerShdw blurRad="38100" dist="38100" dir="2700000" algn="tl">
                    <a:srgbClr val="000000">
                      <a:alpha val="43137"/>
                    </a:srgbClr>
                  </a:outerShdw>
                </a:effectLst>
              </a:rPr>
              <a:t>οδοντωτή </a:t>
            </a:r>
            <a:r>
              <a:rPr lang="el-GR" sz="2400" b="1" dirty="0" smtClean="0">
                <a:effectLst>
                  <a:outerShdw blurRad="38100" dist="38100" dir="2700000" algn="tl">
                    <a:srgbClr val="000000">
                      <a:alpha val="43137"/>
                    </a:srgbClr>
                  </a:outerShdw>
                </a:effectLst>
              </a:rPr>
              <a:t>αλλοίωση.</a:t>
            </a:r>
            <a:endParaRPr lang="el-GR" sz="2400" b="1"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a2"/>
          <p:cNvPicPr>
            <a:picLocks noChangeAspect="1" noChangeArrowheads="1"/>
          </p:cNvPicPr>
          <p:nvPr/>
        </p:nvPicPr>
        <p:blipFill>
          <a:blip r:embed="rId2" cstate="print"/>
          <a:srcRect/>
          <a:stretch>
            <a:fillRect/>
          </a:stretch>
        </p:blipFill>
        <p:spPr bwMode="auto">
          <a:xfrm>
            <a:off x="611188" y="0"/>
            <a:ext cx="8172450" cy="6899275"/>
          </a:xfrm>
          <a:prstGeom prst="rect">
            <a:avLst/>
          </a:prstGeom>
          <a:noFill/>
          <a:ln w="9525">
            <a:noFill/>
            <a:miter lim="800000"/>
            <a:headEnd/>
            <a:tailEnd/>
          </a:ln>
        </p:spPr>
      </p:pic>
      <p:sp>
        <p:nvSpPr>
          <p:cNvPr id="3" name="2 - Ορθογώνιο"/>
          <p:cNvSpPr/>
          <p:nvPr/>
        </p:nvSpPr>
        <p:spPr>
          <a:xfrm>
            <a:off x="2339975" y="404813"/>
            <a:ext cx="4168775" cy="784830"/>
          </a:xfrm>
          <a:prstGeom prst="rect">
            <a:avLst/>
          </a:prstGeom>
        </p:spPr>
        <p:txBody>
          <a:bodyPr>
            <a:spAutoFit/>
          </a:bodyPr>
          <a:lstStyle/>
          <a:p>
            <a:pPr algn="ctr">
              <a:spcBef>
                <a:spcPct val="50000"/>
              </a:spcBef>
              <a:defRPr/>
            </a:pPr>
            <a:r>
              <a:rPr lang="el-GR" b="1" dirty="0">
                <a:effectLst>
                  <a:outerShdw blurRad="38100" dist="38100" dir="2700000" algn="tl">
                    <a:srgbClr val="000000">
                      <a:alpha val="43137"/>
                    </a:srgbClr>
                  </a:outerShdw>
                </a:effectLst>
              </a:rPr>
              <a:t>Επίπεδη οδοντωτή </a:t>
            </a:r>
            <a:r>
              <a:rPr lang="el-GR" b="1" dirty="0" smtClean="0">
                <a:effectLst>
                  <a:outerShdw blurRad="38100" dist="38100" dir="2700000" algn="tl">
                    <a:srgbClr val="000000">
                      <a:alpha val="43137"/>
                    </a:srgbClr>
                  </a:outerShdw>
                </a:effectLst>
              </a:rPr>
              <a:t>αλλοίωση.</a:t>
            </a:r>
            <a:endParaRPr lang="el-GR" b="1" dirty="0">
              <a:effectLst>
                <a:outerShdw blurRad="38100" dist="38100" dir="2700000" algn="tl">
                  <a:srgbClr val="000000">
                    <a:alpha val="43137"/>
                  </a:srgbClr>
                </a:outerShdw>
              </a:effectLst>
            </a:endParaRPr>
          </a:p>
          <a:p>
            <a:pPr algn="ctr">
              <a:spcBef>
                <a:spcPct val="50000"/>
              </a:spcBef>
              <a:defRPr/>
            </a:pPr>
            <a:r>
              <a:rPr lang="el-GR" b="1" dirty="0">
                <a:effectLst>
                  <a:outerShdw blurRad="38100" dist="38100" dir="2700000" algn="tl">
                    <a:srgbClr val="000000">
                      <a:alpha val="43137"/>
                    </a:srgbClr>
                  </a:outerShdw>
                </a:effectLst>
              </a:rPr>
              <a:t>Αρχιτεκτονική βάσης αδενικών κρυπτών </a:t>
            </a:r>
            <a:endParaRPr lang="en-US" b="1" dirty="0">
              <a:effectLst>
                <a:outerShdw blurRad="38100" dist="38100" dir="2700000" algn="tl">
                  <a:srgbClr val="000000">
                    <a:alpha val="43137"/>
                  </a:srgbClr>
                </a:outerShdw>
              </a:effectLst>
            </a:endParaRPr>
          </a:p>
        </p:txBody>
      </p:sp>
      <p:sp>
        <p:nvSpPr>
          <p:cNvPr id="4" name="3 - Ορθογώνιο"/>
          <p:cNvSpPr/>
          <p:nvPr/>
        </p:nvSpPr>
        <p:spPr>
          <a:xfrm>
            <a:off x="827088" y="3573463"/>
            <a:ext cx="3744912" cy="630942"/>
          </a:xfrm>
          <a:prstGeom prst="rect">
            <a:avLst/>
          </a:prstGeom>
        </p:spPr>
        <p:txBody>
          <a:bodyPr>
            <a:spAutoFit/>
          </a:bodyPr>
          <a:lstStyle/>
          <a:p>
            <a:pPr algn="ctr">
              <a:spcBef>
                <a:spcPct val="50000"/>
              </a:spcBef>
              <a:defRPr/>
            </a:pPr>
            <a:r>
              <a:rPr lang="el-GR" sz="1400" b="1" dirty="0">
                <a:effectLst>
                  <a:outerShdw blurRad="38100" dist="38100" dir="2700000" algn="tl">
                    <a:srgbClr val="000000">
                      <a:alpha val="43137"/>
                    </a:srgbClr>
                  </a:outerShdw>
                </a:effectLst>
              </a:rPr>
              <a:t>Επίπεδη οδοντωτή </a:t>
            </a:r>
            <a:r>
              <a:rPr lang="el-GR" sz="1400" b="1" dirty="0" smtClean="0">
                <a:effectLst>
                  <a:outerShdw blurRad="38100" dist="38100" dir="2700000" algn="tl">
                    <a:srgbClr val="000000">
                      <a:alpha val="43137"/>
                    </a:srgbClr>
                  </a:outerShdw>
                </a:effectLst>
              </a:rPr>
              <a:t>αλλοίωση.</a:t>
            </a:r>
            <a:endParaRPr lang="el-GR" sz="1400" b="1" dirty="0">
              <a:effectLst>
                <a:outerShdw blurRad="38100" dist="38100" dir="2700000" algn="tl">
                  <a:srgbClr val="000000">
                    <a:alpha val="43137"/>
                  </a:srgbClr>
                </a:outerShdw>
              </a:effectLst>
            </a:endParaRPr>
          </a:p>
          <a:p>
            <a:pPr algn="ctr">
              <a:spcBef>
                <a:spcPct val="50000"/>
              </a:spcBef>
              <a:defRPr/>
            </a:pPr>
            <a:r>
              <a:rPr lang="el-GR" sz="1400" b="1" dirty="0">
                <a:effectLst>
                  <a:outerShdw blurRad="38100" dist="38100" dir="2700000" algn="tl">
                    <a:srgbClr val="000000">
                      <a:alpha val="43137"/>
                    </a:srgbClr>
                  </a:outerShdw>
                </a:effectLst>
              </a:rPr>
              <a:t>Αρχιτεκτονική βάσης αδενικών κρυπτών </a:t>
            </a:r>
            <a:endParaRPr lang="en-US" sz="1400" b="1" dirty="0">
              <a:effectLst>
                <a:outerShdw blurRad="38100" dist="38100" dir="2700000" algn="tl">
                  <a:srgbClr val="000000">
                    <a:alpha val="43137"/>
                  </a:srgbClr>
                </a:outerShdw>
              </a:effectLst>
            </a:endParaRPr>
          </a:p>
        </p:txBody>
      </p:sp>
      <p:sp>
        <p:nvSpPr>
          <p:cNvPr id="5" name="4 - Ορθογώνιο"/>
          <p:cNvSpPr/>
          <p:nvPr/>
        </p:nvSpPr>
        <p:spPr>
          <a:xfrm>
            <a:off x="5219700" y="3500438"/>
            <a:ext cx="3384550" cy="831850"/>
          </a:xfrm>
          <a:prstGeom prst="rect">
            <a:avLst/>
          </a:prstGeom>
        </p:spPr>
        <p:txBody>
          <a:bodyPr>
            <a:spAutoFit/>
          </a:bodyPr>
          <a:lstStyle/>
          <a:p>
            <a:pPr algn="ctr">
              <a:spcBef>
                <a:spcPct val="50000"/>
              </a:spcBef>
              <a:defRPr/>
            </a:pPr>
            <a:r>
              <a:rPr lang="el-GR" sz="1600" b="1" dirty="0">
                <a:effectLst>
                  <a:outerShdw blurRad="38100" dist="38100" dir="2700000" algn="tl">
                    <a:srgbClr val="000000">
                      <a:alpha val="43137"/>
                    </a:srgbClr>
                  </a:outerShdw>
                </a:effectLst>
              </a:rPr>
              <a:t>Σε αντιπαραβολή, η βάση των κρυπτών ενός </a:t>
            </a:r>
            <a:r>
              <a:rPr lang="el-GR" sz="1600" b="1" dirty="0" err="1">
                <a:effectLst>
                  <a:outerShdw blurRad="38100" dist="38100" dir="2700000" algn="tl">
                    <a:srgbClr val="000000">
                      <a:alpha val="43137"/>
                    </a:srgbClr>
                  </a:outerShdw>
                </a:effectLst>
              </a:rPr>
              <a:t>υπερπλαστικού</a:t>
            </a:r>
            <a:r>
              <a:rPr lang="el-GR" sz="1600" b="1" dirty="0">
                <a:effectLst>
                  <a:outerShdw blurRad="38100" dist="38100" dir="2700000" algn="tl">
                    <a:srgbClr val="000000">
                      <a:alpha val="43137"/>
                    </a:srgbClr>
                  </a:outerShdw>
                </a:effectLst>
              </a:rPr>
              <a:t> πολύποδα</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51AD1-C0D4-A18F-8437-885A6DDE665F}"/>
              </a:ext>
            </a:extLst>
          </p:cNvPr>
          <p:cNvSpPr>
            <a:spLocks noGrp="1"/>
          </p:cNvSpPr>
          <p:nvPr>
            <p:ph type="title"/>
          </p:nvPr>
        </p:nvSpPr>
        <p:spPr>
          <a:xfrm>
            <a:off x="323528" y="-171400"/>
            <a:ext cx="8229600" cy="1143000"/>
          </a:xfrm>
        </p:spPr>
        <p:txBody>
          <a:bodyPr/>
          <a:lstStyle/>
          <a:p>
            <a:r>
              <a:rPr lang="el-GR" dirty="0"/>
              <a:t>Περιστατικό 1</a:t>
            </a:r>
          </a:p>
        </p:txBody>
      </p:sp>
      <p:sp>
        <p:nvSpPr>
          <p:cNvPr id="4" name="TextBox 3">
            <a:extLst>
              <a:ext uri="{FF2B5EF4-FFF2-40B4-BE49-F238E27FC236}">
                <a16:creationId xmlns:a16="http://schemas.microsoft.com/office/drawing/2014/main" xmlns="" id="{EBA6F5A0-72B0-6145-6701-DABEC2152B92}"/>
              </a:ext>
            </a:extLst>
          </p:cNvPr>
          <p:cNvSpPr txBox="1"/>
          <p:nvPr/>
        </p:nvSpPr>
        <p:spPr>
          <a:xfrm>
            <a:off x="467544" y="764704"/>
            <a:ext cx="7920880" cy="3170099"/>
          </a:xfrm>
          <a:prstGeom prst="rect">
            <a:avLst/>
          </a:prstGeom>
          <a:noFill/>
        </p:spPr>
        <p:txBody>
          <a:bodyPr wrap="square" rtlCol="0">
            <a:spAutoFit/>
          </a:bodyPr>
          <a:lstStyle/>
          <a:p>
            <a:r>
              <a:rPr lang="el-GR" sz="2000" b="1" u="sng" dirty="0">
                <a:latin typeface="Arial" panose="020B0604020202020204" pitchFamily="34" charset="0"/>
                <a:cs typeface="Arial" panose="020B0604020202020204" pitchFamily="34" charset="0"/>
              </a:rPr>
              <a:t>Ιστορικό:</a:t>
            </a:r>
            <a:r>
              <a:rPr lang="el-GR" sz="2000" dirty="0">
                <a:latin typeface="Arial" panose="020B0604020202020204" pitchFamily="34" charset="0"/>
                <a:cs typeface="Arial" panose="020B0604020202020204" pitchFamily="34" charset="0"/>
              </a:rPr>
              <a:t> </a:t>
            </a:r>
          </a:p>
          <a:p>
            <a:r>
              <a:rPr lang="el-GR" sz="2000" dirty="0">
                <a:latin typeface="Arial" panose="020B0604020202020204" pitchFamily="34" charset="0"/>
                <a:cs typeface="Arial" panose="020B0604020202020204" pitchFamily="34" charset="0"/>
              </a:rPr>
              <a:t>Άνδρας </a:t>
            </a:r>
            <a:r>
              <a:rPr lang="en-US" sz="2000" dirty="0">
                <a:latin typeface="Arial" panose="020B0604020202020204" pitchFamily="34" charset="0"/>
                <a:cs typeface="Arial" panose="020B0604020202020204" pitchFamily="34" charset="0"/>
              </a:rPr>
              <a:t>7</a:t>
            </a:r>
            <a:r>
              <a:rPr lang="el-GR" sz="2000" dirty="0">
                <a:latin typeface="Arial" panose="020B0604020202020204" pitchFamily="34" charset="0"/>
                <a:cs typeface="Arial" panose="020B0604020202020204" pitchFamily="34" charset="0"/>
              </a:rPr>
              <a:t>2 ετών προσέρχεται λόγω δυσφαγίας από 2μήνου, με συνοδό απώλεια βάρους. Αναφέρει κατάχρηση αλκοόλ και τσιγάρου από ετών. </a:t>
            </a:r>
          </a:p>
          <a:p>
            <a:endParaRPr lang="el-GR" sz="2000" dirty="0">
              <a:latin typeface="Arial" panose="020B0604020202020204" pitchFamily="34" charset="0"/>
              <a:cs typeface="Arial" panose="020B0604020202020204" pitchFamily="34" charset="0"/>
            </a:endParaRPr>
          </a:p>
          <a:p>
            <a:r>
              <a:rPr lang="el-GR" sz="2000" b="1" u="sng" dirty="0">
                <a:latin typeface="Arial" panose="020B0604020202020204" pitchFamily="34" charset="0"/>
                <a:cs typeface="Arial" panose="020B0604020202020204" pitchFamily="34" charset="0"/>
              </a:rPr>
              <a:t>Κλινική εξέταση: </a:t>
            </a:r>
          </a:p>
          <a:p>
            <a:r>
              <a:rPr lang="el-GR" sz="2000" dirty="0">
                <a:latin typeface="Arial" panose="020B0604020202020204" pitchFamily="34" charset="0"/>
                <a:cs typeface="Arial" panose="020B0604020202020204" pitchFamily="34" charset="0"/>
              </a:rPr>
              <a:t>Απίσχναση</a:t>
            </a:r>
          </a:p>
          <a:p>
            <a:endParaRPr lang="el-GR" sz="2000" dirty="0">
              <a:latin typeface="Arial" panose="020B0604020202020204" pitchFamily="34" charset="0"/>
              <a:cs typeface="Arial" panose="020B0604020202020204" pitchFamily="34" charset="0"/>
            </a:endParaRPr>
          </a:p>
          <a:p>
            <a:r>
              <a:rPr lang="el-GR" sz="2000" b="1" u="sng" dirty="0">
                <a:latin typeface="Arial" panose="020B0604020202020204" pitchFamily="34" charset="0"/>
                <a:cs typeface="Arial" panose="020B0604020202020204" pitchFamily="34" charset="0"/>
              </a:rPr>
              <a:t>Εργαστηριακός έλεγχος</a:t>
            </a:r>
            <a:r>
              <a:rPr lang="el-GR" sz="2000" dirty="0">
                <a:latin typeface="Arial" panose="020B0604020202020204" pitchFamily="34" charset="0"/>
                <a:cs typeface="Arial" panose="020B0604020202020204" pitchFamily="34" charset="0"/>
              </a:rPr>
              <a:t>: </a:t>
            </a:r>
          </a:p>
          <a:p>
            <a:r>
              <a:rPr lang="el-GR" sz="2000" dirty="0">
                <a:latin typeface="Arial" panose="020B0604020202020204" pitchFamily="34" charset="0"/>
                <a:cs typeface="Arial" panose="020B0604020202020204" pitchFamily="34" charset="0"/>
              </a:rPr>
              <a:t>Χωρίς ευρήματα</a:t>
            </a:r>
          </a:p>
        </p:txBody>
      </p:sp>
      <p:pic>
        <p:nvPicPr>
          <p:cNvPr id="1026" name="Picture 2" descr="Cancer Anorexia/Weight Loss Syndrome">
            <a:extLst>
              <a:ext uri="{FF2B5EF4-FFF2-40B4-BE49-F238E27FC236}">
                <a16:creationId xmlns:a16="http://schemas.microsoft.com/office/drawing/2014/main" xmlns="" id="{832342F9-9426-9DBD-9F0F-8EA1EE29F45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35896" y="2348880"/>
            <a:ext cx="5300870" cy="35283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219690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a3"/>
          <p:cNvPicPr>
            <a:picLocks noChangeAspect="1" noChangeArrowheads="1"/>
          </p:cNvPicPr>
          <p:nvPr/>
        </p:nvPicPr>
        <p:blipFill>
          <a:blip r:embed="rId2" cstate="print"/>
          <a:srcRect/>
          <a:stretch>
            <a:fillRect/>
          </a:stretch>
        </p:blipFill>
        <p:spPr bwMode="auto">
          <a:xfrm>
            <a:off x="0" y="0"/>
            <a:ext cx="9144000" cy="6888163"/>
          </a:xfrm>
          <a:prstGeom prst="rect">
            <a:avLst/>
          </a:prstGeom>
          <a:noFill/>
          <a:ln w="9525">
            <a:noFill/>
            <a:miter lim="800000"/>
            <a:headEnd/>
            <a:tailEnd/>
          </a:ln>
        </p:spPr>
      </p:pic>
      <p:sp>
        <p:nvSpPr>
          <p:cNvPr id="211971" name="Text Box 3"/>
          <p:cNvSpPr txBox="1">
            <a:spLocks noChangeArrowheads="1"/>
          </p:cNvSpPr>
          <p:nvPr/>
        </p:nvSpPr>
        <p:spPr bwMode="auto">
          <a:xfrm>
            <a:off x="5076825" y="4149725"/>
            <a:ext cx="3455988" cy="1917700"/>
          </a:xfrm>
          <a:prstGeom prst="rect">
            <a:avLst/>
          </a:prstGeom>
          <a:noFill/>
          <a:ln w="9525">
            <a:noFill/>
            <a:miter lim="800000"/>
            <a:headEnd/>
            <a:tailEnd/>
          </a:ln>
        </p:spPr>
        <p:txBody>
          <a:bodyPr>
            <a:spAutoFit/>
          </a:bodyPr>
          <a:lstStyle/>
          <a:p>
            <a:pPr algn="ctr">
              <a:spcBef>
                <a:spcPct val="50000"/>
              </a:spcBef>
            </a:pPr>
            <a:r>
              <a:rPr lang="el-GR" sz="2400" b="1">
                <a:solidFill>
                  <a:schemeClr val="bg1"/>
                </a:solidFill>
              </a:rPr>
              <a:t>Μορφολογία κυττάρων στη βάση των κρυπτών σε άμισχο οδοντωτό αδένωμα </a:t>
            </a:r>
          </a:p>
        </p:txBody>
      </p:sp>
      <p:sp>
        <p:nvSpPr>
          <p:cNvPr id="4" name="3 - Ορθογώνιο"/>
          <p:cNvSpPr/>
          <p:nvPr/>
        </p:nvSpPr>
        <p:spPr>
          <a:xfrm>
            <a:off x="4932363" y="3789363"/>
            <a:ext cx="3600450" cy="11633954"/>
          </a:xfrm>
          <a:prstGeom prst="rect">
            <a:avLst/>
          </a:prstGeom>
        </p:spPr>
        <p:txBody>
          <a:bodyPr>
            <a:spAutoFit/>
          </a:bodyPr>
          <a:lstStyle/>
          <a:p>
            <a:pPr algn="ctr">
              <a:spcBef>
                <a:spcPct val="50000"/>
              </a:spcBef>
              <a:defRPr/>
            </a:pPr>
            <a:r>
              <a:rPr lang="el-GR" sz="2400" b="1" dirty="0">
                <a:effectLst>
                  <a:outerShdw blurRad="38100" dist="38100" dir="2700000" algn="tl">
                    <a:srgbClr val="000000">
                      <a:alpha val="43137"/>
                    </a:srgbClr>
                  </a:outerShdw>
                </a:effectLst>
              </a:rPr>
              <a:t>Επίπεδη οδοντωτή αλλοίωση </a:t>
            </a:r>
            <a:endParaRPr lang="el-GR" sz="2400" b="1" dirty="0" smtClean="0">
              <a:effectLst>
                <a:outerShdw blurRad="38100" dist="38100" dir="2700000" algn="tl">
                  <a:srgbClr val="000000">
                    <a:alpha val="43137"/>
                  </a:srgbClr>
                </a:outerShdw>
              </a:effectLst>
            </a:endParaRPr>
          </a:p>
          <a:p>
            <a:pPr algn="ctr">
              <a:spcBef>
                <a:spcPct val="50000"/>
              </a:spcBef>
              <a:defRPr/>
            </a:pPr>
            <a:r>
              <a:rPr lang="el-GR" b="1" dirty="0" smtClean="0">
                <a:effectLst>
                  <a:outerShdw blurRad="38100" dist="38100" dir="2700000" algn="tl">
                    <a:srgbClr val="000000">
                      <a:alpha val="43137"/>
                    </a:srgbClr>
                  </a:outerShdw>
                </a:effectLst>
              </a:rPr>
              <a:t>Κυτταρικοί </a:t>
            </a:r>
            <a:r>
              <a:rPr lang="el-GR" b="1" dirty="0">
                <a:effectLst>
                  <a:outerShdw blurRad="38100" dist="38100" dir="2700000" algn="tl">
                    <a:srgbClr val="000000">
                      <a:alpha val="43137"/>
                    </a:srgbClr>
                  </a:outerShdw>
                </a:effectLst>
              </a:rPr>
              <a:t>μορφολογικοί χαρακτήρες της βάσης των αδενικών κρυπτών . Αντικατάσταση της ζώνης αναδιπλασιασμού από ώριμα κύτταρα, είτε καλυκοειδή είτε της μορφής των γαστρικών </a:t>
            </a:r>
            <a:r>
              <a:rPr lang="el-GR" b="1" dirty="0" err="1">
                <a:effectLst>
                  <a:outerShdw blurRad="38100" dist="38100" dir="2700000" algn="tl">
                    <a:srgbClr val="000000">
                      <a:alpha val="43137"/>
                    </a:srgbClr>
                  </a:outerShdw>
                </a:effectLst>
              </a:rPr>
              <a:t>βοθρίων</a:t>
            </a:r>
            <a:r>
              <a:rPr lang="el-GR" b="1" dirty="0">
                <a:effectLst>
                  <a:outerShdw blurRad="38100" dist="38100" dir="2700000" algn="tl">
                    <a:srgbClr val="000000">
                      <a:alpha val="43137"/>
                    </a:srgbClr>
                  </a:outerShdw>
                </a:effectLst>
              </a:rPr>
              <a:t> .</a:t>
            </a: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l-GR" b="1" dirty="0">
              <a:effectLst>
                <a:outerShdw blurRad="38100" dist="38100" dir="2700000" algn="tl">
                  <a:srgbClr val="000000">
                    <a:alpha val="43137"/>
                  </a:srgbClr>
                </a:outerShdw>
              </a:effectLst>
            </a:endParaRPr>
          </a:p>
          <a:p>
            <a:pPr algn="ctr">
              <a:spcBef>
                <a:spcPct val="50000"/>
              </a:spcBef>
              <a:defRPr/>
            </a:pPr>
            <a:endParaRPr lang="en-US" b="1"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a5"/>
          <p:cNvPicPr>
            <a:picLocks noChangeAspect="1" noChangeArrowheads="1"/>
          </p:cNvPicPr>
          <p:nvPr/>
        </p:nvPicPr>
        <p:blipFill>
          <a:blip r:embed="rId2" cstate="print"/>
          <a:srcRect/>
          <a:stretch>
            <a:fillRect/>
          </a:stretch>
        </p:blipFill>
        <p:spPr bwMode="auto">
          <a:xfrm>
            <a:off x="785813" y="714375"/>
            <a:ext cx="7215187" cy="3557588"/>
          </a:xfrm>
          <a:prstGeom prst="rect">
            <a:avLst/>
          </a:prstGeom>
          <a:noFill/>
          <a:ln w="9525">
            <a:noFill/>
            <a:miter lim="800000"/>
            <a:headEnd/>
            <a:tailEnd/>
          </a:ln>
        </p:spPr>
      </p:pic>
      <p:sp>
        <p:nvSpPr>
          <p:cNvPr id="209923" name="Text Box 3"/>
          <p:cNvSpPr txBox="1">
            <a:spLocks noChangeArrowheads="1"/>
          </p:cNvSpPr>
          <p:nvPr/>
        </p:nvSpPr>
        <p:spPr bwMode="auto">
          <a:xfrm>
            <a:off x="1285875" y="5286375"/>
            <a:ext cx="6572250" cy="1200150"/>
          </a:xfrm>
          <a:prstGeom prst="rect">
            <a:avLst/>
          </a:prstGeom>
          <a:noFill/>
          <a:ln w="9525">
            <a:noFill/>
            <a:miter lim="800000"/>
            <a:headEnd/>
            <a:tailEnd/>
          </a:ln>
        </p:spPr>
        <p:txBody>
          <a:bodyPr>
            <a:spAutoFit/>
          </a:bodyPr>
          <a:lstStyle/>
          <a:p>
            <a:pPr algn="ctr">
              <a:spcBef>
                <a:spcPct val="50000"/>
              </a:spcBef>
              <a:defRPr/>
            </a:pPr>
            <a:r>
              <a:rPr lang="el-GR" sz="2400" b="1" u="sng" dirty="0" smtClean="0"/>
              <a:t>[Παραδοσιακό</a:t>
            </a:r>
            <a:r>
              <a:rPr lang="el-GR" sz="2400" b="1" dirty="0" smtClean="0"/>
              <a:t> </a:t>
            </a:r>
            <a:r>
              <a:rPr lang="el-GR" sz="2400" b="1" dirty="0"/>
              <a:t>(κλασικό</a:t>
            </a:r>
            <a:r>
              <a:rPr lang="el-GR" sz="2400" b="1" dirty="0" smtClean="0"/>
              <a:t>)] συμβατικό </a:t>
            </a:r>
            <a:r>
              <a:rPr lang="el-GR" sz="2400" b="1" dirty="0"/>
              <a:t>οδοντωτό αδένωμα</a:t>
            </a:r>
            <a:r>
              <a:rPr lang="en-US" sz="2400" b="1" dirty="0"/>
              <a:t> (TSA)</a:t>
            </a:r>
            <a:r>
              <a:rPr lang="el-GR" sz="2400" b="1" dirty="0"/>
              <a:t>, κάπως </a:t>
            </a:r>
            <a:r>
              <a:rPr lang="el-GR" sz="2400" b="1" u="sng" dirty="0" err="1"/>
              <a:t>έμμισχο</a:t>
            </a:r>
            <a:r>
              <a:rPr lang="el-GR" sz="2400" b="1" dirty="0"/>
              <a:t>,  με προβάλλουσα </a:t>
            </a:r>
            <a:r>
              <a:rPr lang="el-GR" sz="2400" b="1" spc="300" dirty="0" err="1">
                <a:solidFill>
                  <a:schemeClr val="accent1">
                    <a:lumMod val="50000"/>
                  </a:schemeClr>
                </a:solidFill>
              </a:rPr>
              <a:t>λαχνωτή</a:t>
            </a:r>
            <a:r>
              <a:rPr lang="el-GR" sz="2400" b="1" dirty="0"/>
              <a:t> διαμόρφωση</a:t>
            </a:r>
            <a:r>
              <a:rPr lang="en-US" sz="2400" b="1" dirty="0"/>
              <a:t>.</a:t>
            </a:r>
            <a:endParaRPr lang="el-GR" sz="2400" b="1" dirty="0"/>
          </a:p>
        </p:txBody>
      </p:sp>
      <p:sp>
        <p:nvSpPr>
          <p:cNvPr id="4" name="3 - Δεξιό βέλος"/>
          <p:cNvSpPr/>
          <p:nvPr/>
        </p:nvSpPr>
        <p:spPr>
          <a:xfrm rot="3616831" flipV="1">
            <a:off x="1237457" y="696118"/>
            <a:ext cx="476250" cy="328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261864" y="620688"/>
            <a:ext cx="8424936" cy="64786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Άνδρας</a:t>
            </a:r>
            <a:r>
              <a:rPr kumimoji="0" lang="en-US"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3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83 </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ετών, προσέρχεται λόγω </a:t>
            </a:r>
            <a:r>
              <a:rPr kumimoji="0" lang="el-GR"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πυρετού</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και </a:t>
            </a:r>
            <a:r>
              <a:rPr kumimoji="0" lang="el-GR" sz="2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έντονου κοιλιακού άλγους </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από </a:t>
            </a:r>
            <a:r>
              <a:rPr kumimoji="0" lang="el-GR" sz="23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ημέρας.</a:t>
            </a: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300" dirty="0">
                <a:solidFill>
                  <a:prstClr val="black"/>
                </a:solidFill>
                <a:latin typeface="Arial" panose="020B0604020202020204" pitchFamily="34" charset="0"/>
                <a:cs typeface="Arial" panose="020B0604020202020204" pitchFamily="34" charset="0"/>
              </a:rPr>
              <a:t>Εμπύρετος, με </a:t>
            </a:r>
            <a:r>
              <a:rPr lang="el-GR" sz="2300" b="1" dirty="0">
                <a:solidFill>
                  <a:prstClr val="black"/>
                </a:solidFill>
                <a:latin typeface="Arial" panose="020B0604020202020204" pitchFamily="34" charset="0"/>
                <a:cs typeface="Arial" panose="020B0604020202020204" pitchFamily="34" charset="0"/>
              </a:rPr>
              <a:t>ευαισθησία στην ψηλάφηση αριστερού λαγονίου βόθρου</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300" b="1" dirty="0">
                <a:solidFill>
                  <a:prstClr val="black"/>
                </a:solidFill>
                <a:latin typeface="Arial" panose="020B0604020202020204" pitchFamily="34" charset="0"/>
                <a:cs typeface="Arial" panose="020B0604020202020204" pitchFamily="34" charset="0"/>
              </a:rPr>
              <a:t>15.000 λευκά</a:t>
            </a:r>
            <a:r>
              <a:rPr lang="en-US" sz="2300" b="1" dirty="0" smtClean="0">
                <a:solidFill>
                  <a:prstClr val="black"/>
                </a:solidFill>
                <a:latin typeface="Arial" panose="020B0604020202020204" pitchFamily="34" charset="0"/>
                <a:cs typeface="Arial" panose="020B0604020202020204" pitchFamily="34" charset="0"/>
              </a:rPr>
              <a:t>/</a:t>
            </a:r>
            <a:r>
              <a:rPr lang="el-GR" sz="2300" b="1" dirty="0" err="1" smtClean="0">
                <a:solidFill>
                  <a:prstClr val="black"/>
                </a:solidFill>
                <a:latin typeface="Arial" panose="020B0604020202020204" pitchFamily="34" charset="0"/>
                <a:cs typeface="Arial" panose="020B0604020202020204" pitchFamily="34" charset="0"/>
              </a:rPr>
              <a:t>κυβ</a:t>
            </a:r>
            <a:r>
              <a:rPr lang="el-GR" sz="2300" b="1" dirty="0" smtClean="0">
                <a:solidFill>
                  <a:prstClr val="black"/>
                </a:solidFill>
                <a:latin typeface="Arial" panose="020B0604020202020204" pitchFamily="34" charset="0"/>
                <a:cs typeface="Arial" panose="020B0604020202020204" pitchFamily="34" charset="0"/>
              </a:rPr>
              <a:t>. χιλ</a:t>
            </a:r>
            <a:r>
              <a:rPr lang="el-GR" sz="2300" dirty="0" smtClean="0">
                <a:solidFill>
                  <a:prstClr val="black"/>
                </a:solidFill>
                <a:latin typeface="Arial" panose="020B0604020202020204" pitchFamily="34" charset="0"/>
                <a:cs typeface="Arial" panose="020B0604020202020204" pitchFamily="34" charset="0"/>
              </a:rPr>
              <a:t>. </a:t>
            </a:r>
            <a:r>
              <a:rPr lang="el-GR" sz="2300" dirty="0">
                <a:solidFill>
                  <a:prstClr val="black"/>
                </a:solidFill>
                <a:latin typeface="Arial" panose="020B0604020202020204" pitchFamily="34" charset="0"/>
                <a:cs typeface="Arial" panose="020B0604020202020204" pitchFamily="34" charset="0"/>
              </a:rPr>
              <a:t>(</a:t>
            </a:r>
            <a:r>
              <a:rPr lang="el-GR" sz="2300" dirty="0" err="1" smtClean="0">
                <a:solidFill>
                  <a:prstClr val="black"/>
                </a:solidFill>
                <a:latin typeface="Arial" panose="020B0604020202020204" pitchFamily="34" charset="0"/>
                <a:cs typeface="Arial" panose="020B0604020202020204" pitchFamily="34" charset="0"/>
              </a:rPr>
              <a:t>φ.τ</a:t>
            </a:r>
            <a:r>
              <a:rPr lang="el-GR" sz="2300" dirty="0" smtClean="0">
                <a:solidFill>
                  <a:prstClr val="black"/>
                </a:solidFill>
                <a:latin typeface="Arial" panose="020B0604020202020204" pitchFamily="34" charset="0"/>
                <a:cs typeface="Arial" panose="020B0604020202020204" pitchFamily="34" charset="0"/>
              </a:rPr>
              <a:t>.</a:t>
            </a:r>
            <a:r>
              <a:rPr lang="en-US" sz="2300" dirty="0" smtClean="0">
                <a:solidFill>
                  <a:prstClr val="black"/>
                </a:solidFill>
                <a:latin typeface="Arial" panose="020B0604020202020204" pitchFamily="34" charset="0"/>
                <a:cs typeface="Arial" panose="020B0604020202020204" pitchFamily="34" charset="0"/>
              </a:rPr>
              <a:t>:</a:t>
            </a:r>
            <a:r>
              <a:rPr lang="el-GR" sz="2300" dirty="0" smtClean="0">
                <a:solidFill>
                  <a:prstClr val="black"/>
                </a:solidFill>
                <a:latin typeface="Arial" panose="020B0604020202020204" pitchFamily="34" charset="0"/>
                <a:cs typeface="Arial" panose="020B0604020202020204" pitchFamily="34" charset="0"/>
              </a:rPr>
              <a:t> </a:t>
            </a:r>
            <a:r>
              <a:rPr lang="el-GR" sz="2300" dirty="0">
                <a:solidFill>
                  <a:prstClr val="black"/>
                </a:solidFill>
                <a:latin typeface="Arial" panose="020B0604020202020204" pitchFamily="34" charset="0"/>
                <a:cs typeface="Arial" panose="020B0604020202020204" pitchFamily="34" charset="0"/>
              </a:rPr>
              <a:t>4.000-10.000), με </a:t>
            </a:r>
            <a:r>
              <a:rPr lang="el-GR" sz="23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πολυμορφοπυρηνικό</a:t>
            </a:r>
            <a:r>
              <a:rPr lang="el-GR" sz="2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τύπο</a:t>
            </a:r>
            <a:r>
              <a:rPr lang="el-GR" sz="2300" dirty="0">
                <a:solidFill>
                  <a:prstClr val="black"/>
                </a:solidFill>
                <a:latin typeface="Arial" panose="020B0604020202020204" pitchFamily="34" charset="0"/>
                <a:cs typeface="Arial" panose="020B0604020202020204" pitchFamily="34" charset="0"/>
              </a:rPr>
              <a:t>, </a:t>
            </a:r>
            <a:r>
              <a:rPr lang="el-GR" sz="2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αυξημένη </a:t>
            </a:r>
            <a:r>
              <a:rPr lang="en-US" sz="2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CRP</a:t>
            </a:r>
            <a:r>
              <a:rPr lang="en-US" sz="2300" dirty="0">
                <a:solidFill>
                  <a:prstClr val="black"/>
                </a:solidFill>
                <a:latin typeface="Arial" panose="020B0604020202020204" pitchFamily="34" charset="0"/>
                <a:cs typeface="Arial" panose="020B0604020202020204" pitchFamily="34" charset="0"/>
              </a:rPr>
              <a:t>.</a:t>
            </a: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Απεικόνιση:</a:t>
            </a:r>
            <a:endParaRPr kumimoji="0" lang="en-US"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2300" dirty="0">
                <a:solidFill>
                  <a:prstClr val="black"/>
                </a:solidFill>
                <a:latin typeface="Arial" panose="020B0604020202020204" pitchFamily="34" charset="0"/>
                <a:cs typeface="Arial" panose="020B0604020202020204" pitchFamily="34" charset="0"/>
              </a:rPr>
              <a:t>Υπερηχογράφημα </a:t>
            </a:r>
            <a:r>
              <a:rPr lang="en-US" sz="2300" dirty="0" smtClean="0">
                <a:solidFill>
                  <a:prstClr val="black"/>
                </a:solidFill>
                <a:latin typeface="Arial" panose="020B0604020202020204" pitchFamily="34" charset="0"/>
                <a:cs typeface="Arial" panose="020B0604020202020204" pitchFamily="34" charset="0"/>
              </a:rPr>
              <a:t> </a:t>
            </a:r>
            <a:r>
              <a:rPr lang="el-GR" sz="2300" dirty="0" smtClean="0">
                <a:solidFill>
                  <a:prstClr val="black"/>
                </a:solidFill>
                <a:latin typeface="Arial" panose="020B0604020202020204" pitchFamily="34" charset="0"/>
                <a:cs typeface="Arial" panose="020B0604020202020204" pitchFamily="34" charset="0"/>
              </a:rPr>
              <a:t>ήπατος</a:t>
            </a:r>
            <a:r>
              <a:rPr lang="el-GR" sz="2300" dirty="0">
                <a:solidFill>
                  <a:prstClr val="black"/>
                </a:solidFill>
                <a:latin typeface="Arial" panose="020B0604020202020204" pitchFamily="34" charset="0"/>
                <a:cs typeface="Arial" panose="020B0604020202020204" pitchFamily="34" charset="0"/>
              </a:rPr>
              <a:t>, χοληφόρων, σκωληκοειδούς </a:t>
            </a:r>
            <a:r>
              <a:rPr lang="el-GR" sz="2300" dirty="0" smtClean="0">
                <a:solidFill>
                  <a:prstClr val="black"/>
                </a:solidFill>
                <a:latin typeface="Arial" panose="020B0604020202020204" pitchFamily="34" charset="0"/>
                <a:cs typeface="Arial" panose="020B0604020202020204" pitchFamily="34" charset="0"/>
              </a:rPr>
              <a:t>απόφυσης</a:t>
            </a:r>
            <a:r>
              <a:rPr lang="en-US" sz="2300" dirty="0" smtClean="0">
                <a:solidFill>
                  <a:prstClr val="black"/>
                </a:solidFill>
                <a:latin typeface="Arial" panose="020B0604020202020204" pitchFamily="34" charset="0"/>
                <a:cs typeface="Arial" panose="020B0604020202020204" pitchFamily="34" charset="0"/>
              </a:rPr>
              <a:t>,</a:t>
            </a:r>
            <a:r>
              <a:rPr lang="el-GR" sz="2300" dirty="0" smtClean="0">
                <a:solidFill>
                  <a:prstClr val="black"/>
                </a:solidFill>
                <a:latin typeface="Arial" panose="020B0604020202020204" pitchFamily="34" charset="0"/>
                <a:cs typeface="Arial" panose="020B0604020202020204" pitchFamily="34" charset="0"/>
              </a:rPr>
              <a:t> </a:t>
            </a:r>
            <a:r>
              <a:rPr lang="el-GR" sz="2300" dirty="0">
                <a:solidFill>
                  <a:prstClr val="black"/>
                </a:solidFill>
                <a:latin typeface="Arial" panose="020B0604020202020204" pitchFamily="34" charset="0"/>
                <a:cs typeface="Arial" panose="020B0604020202020204" pitchFamily="34" charset="0"/>
              </a:rPr>
              <a:t>χωρίς </a:t>
            </a:r>
            <a:r>
              <a:rPr lang="el-GR" sz="2300" dirty="0" smtClean="0">
                <a:solidFill>
                  <a:prstClr val="black"/>
                </a:solidFill>
                <a:latin typeface="Arial" panose="020B0604020202020204" pitchFamily="34" charset="0"/>
                <a:cs typeface="Arial" panose="020B0604020202020204" pitchFamily="34" charset="0"/>
              </a:rPr>
              <a:t>ευρήματα</a:t>
            </a:r>
            <a:r>
              <a:rPr lang="en-US" sz="2300" dirty="0" smtClean="0">
                <a:solidFill>
                  <a:prstClr val="black"/>
                </a:solidFill>
                <a:latin typeface="Arial" panose="020B0604020202020204" pitchFamily="34" charset="0"/>
                <a:cs typeface="Arial" panose="020B0604020202020204" pitchFamily="34" charset="0"/>
              </a:rPr>
              <a:t>.</a:t>
            </a:r>
            <a:endParaRPr lang="en-US" sz="23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a:xfrm>
            <a:off x="457200" y="-171400"/>
            <a:ext cx="8229600" cy="1143000"/>
          </a:xfrm>
        </p:spPr>
        <p:txBody>
          <a:bodyPr/>
          <a:lstStyle/>
          <a:p>
            <a:r>
              <a:rPr lang="el-GR" dirty="0"/>
              <a:t>Περιστατικό 4</a:t>
            </a:r>
          </a:p>
        </p:txBody>
      </p:sp>
    </p:spTree>
    <p:extLst>
      <p:ext uri="{BB962C8B-B14F-4D97-AF65-F5344CB8AC3E}">
        <p14:creationId xmlns:p14="http://schemas.microsoft.com/office/powerpoint/2010/main" xmlns="" val="20322881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Autofit/>
          </a:bodyPr>
          <a:lstStyle/>
          <a:p>
            <a:r>
              <a:rPr lang="el-GR" sz="2800" dirty="0"/>
              <a:t>Αξονική τομογραφία κοιλίας</a:t>
            </a:r>
          </a:p>
        </p:txBody>
      </p:sp>
      <p:pic>
        <p:nvPicPr>
          <p:cNvPr id="9220" name="Picture 4" descr="Diverticulitis with Focal Abscess - Colon Case Studies - CTisus CT Scanning">
            <a:extLst>
              <a:ext uri="{FF2B5EF4-FFF2-40B4-BE49-F238E27FC236}">
                <a16:creationId xmlns:a16="http://schemas.microsoft.com/office/drawing/2014/main" xmlns="" id="{25F074E0-F7F5-EDFD-CAC0-F6E9721FF82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53099" y="1844824"/>
            <a:ext cx="4132092" cy="3977678"/>
          </a:xfrm>
          <a:prstGeom prst="rect">
            <a:avLst/>
          </a:prstGeom>
          <a:noFill/>
          <a:extLst>
            <a:ext uri="{909E8E84-426E-40DD-AFC4-6F175D3DCCD1}">
              <a14:hiddenFill xmlns:a14="http://schemas.microsoft.com/office/drawing/2010/main" xmlns="">
                <a:solidFill>
                  <a:srgbClr val="FFFFFF"/>
                </a:solidFill>
              </a14:hiddenFill>
            </a:ext>
          </a:extLst>
        </p:spPr>
      </p:pic>
      <p:pic>
        <p:nvPicPr>
          <p:cNvPr id="9223" name="Picture 7" descr="692-CT-scan-abdomen-pelvis-springer-numbered">
            <a:extLst>
              <a:ext uri="{FF2B5EF4-FFF2-40B4-BE49-F238E27FC236}">
                <a16:creationId xmlns:a16="http://schemas.microsoft.com/office/drawing/2014/main" xmlns="" id="{AD0E1133-2DF4-D4C4-C19C-7B0E7B868D1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V="1">
            <a:off x="192717" y="1868090"/>
            <a:ext cx="4595307" cy="3954412"/>
          </a:xfrm>
          <a:prstGeom prst="rect">
            <a:avLst/>
          </a:prstGeom>
          <a:noFill/>
          <a:scene3d>
            <a:camera prst="orthographicFront">
              <a:rot lat="21301142" lon="10798824" rev="10826203"/>
            </a:camera>
            <a:lightRig rig="threePt" dir="t"/>
          </a:scene3d>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1423EF7-EBB7-D124-3ECD-58D2C7A8EE3E}"/>
              </a:ext>
            </a:extLst>
          </p:cNvPr>
          <p:cNvSpPr txBox="1"/>
          <p:nvPr/>
        </p:nvSpPr>
        <p:spPr>
          <a:xfrm>
            <a:off x="683568" y="982176"/>
            <a:ext cx="8280920" cy="4154984"/>
          </a:xfrm>
          <a:prstGeom prst="rect">
            <a:avLst/>
          </a:prstGeom>
          <a:noFill/>
        </p:spPr>
        <p:txBody>
          <a:bodyPr wrap="square" rtlCol="0">
            <a:spAutoFit/>
          </a:bodyPr>
          <a:lstStyle/>
          <a:p>
            <a:pPr marL="457200" indent="-457200">
              <a:buAutoNum type="arabicPeriod"/>
            </a:pPr>
            <a:r>
              <a:rPr lang="el-GR" sz="2400" dirty="0"/>
              <a:t>Ποια είναι η νόσος του ασθενούς;</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endParaRPr lang="el-GR" sz="2400" dirty="0"/>
          </a:p>
          <a:p>
            <a:pPr marL="457200" indent="-457200">
              <a:buAutoNum type="arabicPeriod"/>
            </a:pPr>
            <a:r>
              <a:rPr lang="el-GR" sz="2400" dirty="0"/>
              <a:t>Ποια επιπλοκή παρατηρείτε στην αξονική;</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endParaRPr lang="en-US" sz="2400" dirty="0"/>
          </a:p>
          <a:p>
            <a:r>
              <a:rPr lang="el-GR" sz="2400" dirty="0"/>
              <a:t>3.   Ποια η θεραπεία;</a:t>
            </a:r>
          </a:p>
          <a:p>
            <a:endParaRPr lang="el-GR" sz="2400" dirty="0"/>
          </a:p>
          <a:p>
            <a:pPr marL="457200" indent="-457200">
              <a:buAutoNum type="arabicPeriod"/>
            </a:pPr>
            <a:endParaRPr lang="el-GR" sz="2400" dirty="0"/>
          </a:p>
        </p:txBody>
      </p:sp>
    </p:spTree>
    <p:extLst>
      <p:ext uri="{BB962C8B-B14F-4D97-AF65-F5344CB8AC3E}">
        <p14:creationId xmlns:p14="http://schemas.microsoft.com/office/powerpoint/2010/main" xmlns="" val="11714094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24744"/>
          </a:xfrm>
        </p:spPr>
        <p:txBody>
          <a:bodyPr>
            <a:normAutofit/>
          </a:bodyPr>
          <a:lstStyle/>
          <a:p>
            <a:r>
              <a:rPr lang="el-GR" sz="2000" dirty="0" smtClean="0"/>
              <a:t>Τα </a:t>
            </a:r>
            <a:r>
              <a:rPr lang="el-GR" sz="2000" b="1" dirty="0" err="1" smtClean="0"/>
              <a:t>εκκολπώματα</a:t>
            </a:r>
            <a:r>
              <a:rPr lang="el-GR" sz="2000" dirty="0" smtClean="0"/>
              <a:t> φαίνονται να διασχίζουν την έσω κυκλοτερή στιβάδα του μυϊκού χιτώνα του εντερικού τοιχώματος ως </a:t>
            </a:r>
            <a:r>
              <a:rPr lang="el-GR" sz="2000" dirty="0" err="1" smtClean="0"/>
              <a:t>εισοχές</a:t>
            </a:r>
            <a:r>
              <a:rPr lang="el-GR" sz="2000" dirty="0" smtClean="0"/>
              <a:t> του βλεννογόνου </a:t>
            </a:r>
            <a:br>
              <a:rPr lang="el-GR" sz="2000" dirty="0" smtClean="0"/>
            </a:br>
            <a:r>
              <a:rPr lang="el-GR" sz="2000" dirty="0" smtClean="0"/>
              <a:t>με την άκρη των </a:t>
            </a:r>
            <a:r>
              <a:rPr lang="el-GR" sz="2000" dirty="0" err="1" smtClean="0"/>
              <a:t>εκκολπωμάτων</a:t>
            </a:r>
            <a:r>
              <a:rPr lang="el-GR" sz="2000" dirty="0" smtClean="0"/>
              <a:t> στον </a:t>
            </a:r>
            <a:r>
              <a:rPr lang="el-GR" sz="2000" dirty="0" err="1" smtClean="0"/>
              <a:t>υποορογόνο</a:t>
            </a:r>
            <a:r>
              <a:rPr lang="el-GR" sz="2000" dirty="0" smtClean="0"/>
              <a:t>.</a:t>
            </a:r>
            <a:endParaRPr lang="el-GR" sz="2000" dirty="0"/>
          </a:p>
        </p:txBody>
      </p:sp>
      <p:pic>
        <p:nvPicPr>
          <p:cNvPr id="3" name="Picture 3"/>
          <p:cNvPicPr>
            <a:picLocks noChangeAspect="1" noChangeArrowheads="1"/>
          </p:cNvPicPr>
          <p:nvPr/>
        </p:nvPicPr>
        <p:blipFill>
          <a:blip r:embed="rId2" cstate="print"/>
          <a:srcRect/>
          <a:stretch>
            <a:fillRect/>
          </a:stretch>
        </p:blipFill>
        <p:spPr bwMode="auto">
          <a:xfrm>
            <a:off x="179512" y="1196752"/>
            <a:ext cx="6007571" cy="5408525"/>
          </a:xfrm>
          <a:prstGeom prst="rect">
            <a:avLst/>
          </a:prstGeom>
          <a:noFill/>
          <a:ln w="9525">
            <a:noFill/>
            <a:miter lim="800000"/>
            <a:headEnd/>
            <a:tailEnd/>
          </a:ln>
        </p:spPr>
      </p:pic>
      <p:sp>
        <p:nvSpPr>
          <p:cNvPr id="4" name="3 - Ορθογώνιο"/>
          <p:cNvSpPr/>
          <p:nvPr/>
        </p:nvSpPr>
        <p:spPr>
          <a:xfrm>
            <a:off x="6300192" y="1484784"/>
            <a:ext cx="2843808" cy="4801314"/>
          </a:xfrm>
          <a:prstGeom prst="rect">
            <a:avLst/>
          </a:prstGeom>
        </p:spPr>
        <p:txBody>
          <a:bodyPr wrap="square">
            <a:spAutoFit/>
          </a:bodyPr>
          <a:lstStyle/>
          <a:p>
            <a:r>
              <a:rPr lang="el-GR" dirty="0" smtClean="0"/>
              <a:t>Τα περισσότερα </a:t>
            </a:r>
            <a:r>
              <a:rPr lang="el-GR" dirty="0" err="1" smtClean="0"/>
              <a:t>εκκολπώματα</a:t>
            </a:r>
            <a:r>
              <a:rPr lang="el-GR" dirty="0" smtClean="0"/>
              <a:t> του </a:t>
            </a:r>
            <a:r>
              <a:rPr lang="el-GR" dirty="0" err="1" smtClean="0"/>
              <a:t>παχέος</a:t>
            </a:r>
            <a:r>
              <a:rPr lang="el-GR" dirty="0" smtClean="0"/>
              <a:t> εντέρου είναι ψευδή </a:t>
            </a:r>
            <a:r>
              <a:rPr lang="el-GR" dirty="0" err="1" smtClean="0"/>
              <a:t>εκκολπώματα∙</a:t>
            </a:r>
            <a:r>
              <a:rPr lang="el-GR" dirty="0" smtClean="0"/>
              <a:t> ο </a:t>
            </a:r>
            <a:r>
              <a:rPr lang="el-GR" dirty="0" smtClean="0">
                <a:effectLst>
                  <a:outerShdw blurRad="38100" dist="38100" dir="2700000" algn="tl">
                    <a:srgbClr val="000000">
                      <a:alpha val="43137"/>
                    </a:srgbClr>
                  </a:outerShdw>
                </a:effectLst>
              </a:rPr>
              <a:t>βλεννογόνος και ο </a:t>
            </a:r>
            <a:r>
              <a:rPr lang="el-GR" dirty="0" err="1" smtClean="0">
                <a:effectLst>
                  <a:outerShdw blurRad="38100" dist="38100" dir="2700000" algn="tl">
                    <a:srgbClr val="000000">
                      <a:alpha val="43137"/>
                    </a:srgbClr>
                  </a:outerShdw>
                </a:effectLst>
              </a:rPr>
              <a:t>υποβλεννογόνιος</a:t>
            </a:r>
            <a:r>
              <a:rPr lang="el-GR" dirty="0" smtClean="0">
                <a:effectLst>
                  <a:outerShdw blurRad="38100" dist="38100" dir="2700000" algn="tl">
                    <a:srgbClr val="000000">
                      <a:alpha val="43137"/>
                    </a:srgbClr>
                  </a:outerShdw>
                </a:effectLst>
              </a:rPr>
              <a:t> χιτώνας </a:t>
            </a:r>
            <a:r>
              <a:rPr lang="el-GR" dirty="0" smtClean="0"/>
              <a:t>προκαλούν κήλη μέσω ελαττώματος ή αδυναμίας του μυϊκού χιτώνα, η οποία   καλύπτεται από ορογόνο.</a:t>
            </a:r>
          </a:p>
          <a:p>
            <a:endParaRPr lang="el-GR" dirty="0" smtClean="0"/>
          </a:p>
          <a:p>
            <a:r>
              <a:rPr lang="el-GR" dirty="0" smtClean="0"/>
              <a:t>Τα αληθή </a:t>
            </a:r>
            <a:r>
              <a:rPr lang="el-GR" dirty="0" err="1" smtClean="0"/>
              <a:t>εκκολπώματα</a:t>
            </a:r>
            <a:r>
              <a:rPr lang="el-GR" dirty="0" smtClean="0"/>
              <a:t> είναι </a:t>
            </a:r>
            <a:r>
              <a:rPr lang="el-GR" dirty="0" err="1" smtClean="0"/>
              <a:t>ασυνήθιστα∙</a:t>
            </a:r>
            <a:r>
              <a:rPr lang="el-GR" dirty="0" smtClean="0"/>
              <a:t> αφορούν δε, την εξαγωγή όλων των χιτώνων του εντερικού τοιχώματος ( π.χ. ως επί </a:t>
            </a:r>
            <a:r>
              <a:rPr lang="el-GR" dirty="0" err="1" smtClean="0"/>
              <a:t>εκκολπώματος</a:t>
            </a:r>
            <a:r>
              <a:rPr lang="el-GR" dirty="0" smtClean="0"/>
              <a:t> του </a:t>
            </a:r>
            <a:r>
              <a:rPr lang="el-GR" dirty="0" err="1" smtClean="0"/>
              <a:t>Meckel</a:t>
            </a:r>
            <a:r>
              <a:rPr lang="el-GR" dirty="0" smtClean="0"/>
              <a:t> ).</a:t>
            </a:r>
            <a:endParaRPr lang="el-G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79512" y="188640"/>
            <a:ext cx="4947156" cy="3456384"/>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rot="5400000">
            <a:off x="3978666" y="1430046"/>
            <a:ext cx="6264696" cy="3781885"/>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1115616" y="3717032"/>
            <a:ext cx="3153516" cy="2952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iverticular Disease - Symptoms, Diagnosis and Treatment | Glasgow  Colorectal Centre">
            <a:extLst>
              <a:ext uri="{FF2B5EF4-FFF2-40B4-BE49-F238E27FC236}">
                <a16:creationId xmlns:a16="http://schemas.microsoft.com/office/drawing/2014/main" xmlns="" id="{CDCD0724-253D-E272-9515-182B03CD371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188640"/>
            <a:ext cx="4608512" cy="3165063"/>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p:cNvPicPr>
            <a:picLocks noChangeAspect="1" noChangeArrowheads="1"/>
          </p:cNvPicPr>
          <p:nvPr/>
        </p:nvPicPr>
        <p:blipFill>
          <a:blip r:embed="rId3" cstate="print"/>
          <a:srcRect/>
          <a:stretch>
            <a:fillRect/>
          </a:stretch>
        </p:blipFill>
        <p:spPr bwMode="auto">
          <a:xfrm>
            <a:off x="5004048" y="1916832"/>
            <a:ext cx="3914041" cy="4032448"/>
          </a:xfrm>
          <a:prstGeom prst="rect">
            <a:avLst/>
          </a:prstGeom>
          <a:noFill/>
          <a:ln w="9525">
            <a:noFill/>
            <a:miter lim="800000"/>
            <a:headEnd/>
            <a:tailEnd/>
          </a:ln>
        </p:spPr>
      </p:pic>
      <p:sp>
        <p:nvSpPr>
          <p:cNvPr id="4" name="3 - Ορθογώνιο"/>
          <p:cNvSpPr/>
          <p:nvPr/>
        </p:nvSpPr>
        <p:spPr>
          <a:xfrm>
            <a:off x="4932040" y="5949280"/>
            <a:ext cx="4211960" cy="923330"/>
          </a:xfrm>
          <a:prstGeom prst="rect">
            <a:avLst/>
          </a:prstGeom>
        </p:spPr>
        <p:txBody>
          <a:bodyPr wrap="square">
            <a:spAutoFit/>
          </a:bodyPr>
          <a:lstStyle/>
          <a:p>
            <a:r>
              <a:rPr lang="el-GR" dirty="0" err="1" smtClean="0"/>
              <a:t>Εντεροδερματικό</a:t>
            </a:r>
            <a:r>
              <a:rPr lang="el-GR" dirty="0" smtClean="0"/>
              <a:t> συρίγγιο με το δέρμα (κύκλος) και παρακείμενο </a:t>
            </a:r>
            <a:r>
              <a:rPr lang="el-GR" dirty="0" err="1" smtClean="0"/>
              <a:t>εκκολπωματικό</a:t>
            </a:r>
            <a:r>
              <a:rPr lang="el-GR" dirty="0" smtClean="0"/>
              <a:t> τοίχωμα (μικρή μεγέθυνση).</a:t>
            </a:r>
            <a:endParaRPr lang="el-GR" dirty="0"/>
          </a:p>
        </p:txBody>
      </p:sp>
    </p:spTree>
    <p:extLst>
      <p:ext uri="{BB962C8B-B14F-4D97-AF65-F5344CB8AC3E}">
        <p14:creationId xmlns:p14="http://schemas.microsoft.com/office/powerpoint/2010/main" xmlns="" val="256932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395536" y="1027757"/>
            <a:ext cx="8424936"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Γυναίκα 28 ετών, προσέρχεται λόγω </a:t>
            </a:r>
            <a:r>
              <a:rPr kumimoji="0" lang="el-GR"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διαρροϊκών </a:t>
            </a:r>
            <a:r>
              <a:rPr kumimoji="0" lang="el-GR" sz="20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κενώσεων </a:t>
            </a:r>
            <a:r>
              <a:rPr kumimoji="0" lang="el-GR" sz="2000"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από μηνός</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πλέον με </a:t>
            </a:r>
            <a:r>
              <a:rPr kumimoji="0" lang="el-GR" sz="20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πρόσμειξη αίματος</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err="1">
                <a:solidFill>
                  <a:prstClr val="black"/>
                </a:solidFill>
                <a:latin typeface="Arial" panose="020B0604020202020204" pitchFamily="34" charset="0"/>
                <a:cs typeface="Arial" panose="020B0604020202020204" pitchFamily="34" charset="0"/>
              </a:rPr>
              <a:t>Δεκατική</a:t>
            </a:r>
            <a:r>
              <a:rPr lang="el-GR" sz="2000" dirty="0">
                <a:solidFill>
                  <a:prstClr val="black"/>
                </a:solidFill>
                <a:latin typeface="Arial" panose="020B0604020202020204" pitchFamily="34" charset="0"/>
                <a:cs typeface="Arial" panose="020B0604020202020204" pitchFamily="34" charset="0"/>
              </a:rPr>
              <a:t> πυρετική κίνηση, ήπια ευαισθησία </a:t>
            </a:r>
            <a:r>
              <a:rPr lang="el-GR" sz="2000" dirty="0" err="1">
                <a:solidFill>
                  <a:prstClr val="black"/>
                </a:solidFill>
                <a:latin typeface="Arial" panose="020B0604020202020204" pitchFamily="34" charset="0"/>
                <a:cs typeface="Arial" panose="020B0604020202020204" pitchFamily="34" charset="0"/>
              </a:rPr>
              <a:t>περιομφαλικά</a:t>
            </a:r>
            <a:endParaRPr lang="el-GR" sz="20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12.000 </a:t>
            </a:r>
            <a:r>
              <a:rPr kumimoji="0" lang="el-GR"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λευκά/</a:t>
            </a:r>
            <a:r>
              <a:rPr lang="el-GR" sz="2000" b="1" dirty="0" err="1" smtClean="0">
                <a:solidFill>
                  <a:prstClr val="black"/>
                </a:solidFill>
                <a:latin typeface="Arial" panose="020B0604020202020204" pitchFamily="34" charset="0"/>
                <a:cs typeface="Arial" panose="020B0604020202020204" pitchFamily="34" charset="0"/>
              </a:rPr>
              <a:t>κυβ</a:t>
            </a:r>
            <a:r>
              <a:rPr lang="el-GR" sz="2000" b="1" dirty="0" smtClean="0">
                <a:solidFill>
                  <a:prstClr val="black"/>
                </a:solidFill>
                <a:latin typeface="Arial" panose="020B0604020202020204" pitchFamily="34" charset="0"/>
                <a:cs typeface="Arial" panose="020B0604020202020204" pitchFamily="34" charset="0"/>
              </a:rPr>
              <a:t>. χιλ.</a:t>
            </a:r>
            <a:r>
              <a:rPr kumimoji="0" lang="en-US"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ήπια αυξημένη </a:t>
            </a:r>
            <a:r>
              <a:rPr kumimoji="0" lang="en-US"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CRP</a:t>
            </a:r>
            <a:r>
              <a:rPr kumimoji="0" lang="el-GR" sz="2000"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0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Μικροσκοπική κοπράνων: </a:t>
            </a:r>
            <a:r>
              <a:rPr kumimoji="0" lang="el-GR" sz="20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άφθονα ερυθρά και </a:t>
            </a:r>
            <a:r>
              <a:rPr kumimoji="0" lang="el-GR" sz="2000" b="1" i="0"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πυοσφαίρια.</a:t>
            </a:r>
            <a:endParaRPr kumimoji="0" lang="el-GR" sz="20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0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err="1">
                <a:solidFill>
                  <a:prstClr val="black"/>
                </a:solidFill>
                <a:latin typeface="Arial" panose="020B0604020202020204" pitchFamily="34" charset="0"/>
                <a:cs typeface="Arial" panose="020B0604020202020204" pitchFamily="34" charset="0"/>
              </a:rPr>
              <a:t>Παρασιτολογική</a:t>
            </a:r>
            <a:r>
              <a:rPr lang="el-GR" sz="2000" dirty="0">
                <a:solidFill>
                  <a:prstClr val="black"/>
                </a:solidFill>
                <a:latin typeface="Arial" panose="020B0604020202020204" pitchFamily="34" charset="0"/>
                <a:cs typeface="Arial" panose="020B0604020202020204" pitchFamily="34" charset="0"/>
              </a:rPr>
              <a:t> κοπράνων,  τοξίνη για </a:t>
            </a:r>
            <a:r>
              <a:rPr lang="el-GR" sz="2000" dirty="0" err="1">
                <a:solidFill>
                  <a:prstClr val="black"/>
                </a:solidFill>
                <a:latin typeface="Arial" panose="020B0604020202020204" pitchFamily="34" charset="0"/>
                <a:cs typeface="Arial" panose="020B0604020202020204" pitchFamily="34" charset="0"/>
              </a:rPr>
              <a:t>κλωστηρίδιο</a:t>
            </a:r>
            <a:r>
              <a:rPr lang="el-GR" sz="2000" dirty="0">
                <a:solidFill>
                  <a:prstClr val="black"/>
                </a:solidFill>
                <a:latin typeface="Arial" panose="020B0604020202020204" pitchFamily="34" charset="0"/>
                <a:cs typeface="Arial" panose="020B0604020202020204" pitchFamily="34" charset="0"/>
              </a:rPr>
              <a:t>, καλλιέργειες για σαλμονέλα/</a:t>
            </a:r>
            <a:r>
              <a:rPr lang="el-GR" sz="2000" dirty="0" err="1">
                <a:solidFill>
                  <a:prstClr val="black"/>
                </a:solidFill>
                <a:latin typeface="Arial" panose="020B0604020202020204" pitchFamily="34" charset="0"/>
                <a:cs typeface="Arial" panose="020B0604020202020204" pitchFamily="34" charset="0"/>
              </a:rPr>
              <a:t>σιγκέλα</a:t>
            </a:r>
            <a:r>
              <a:rPr lang="el-GR" sz="2000" dirty="0">
                <a:solidFill>
                  <a:prstClr val="black"/>
                </a:solidFill>
                <a:latin typeface="Arial" panose="020B0604020202020204" pitchFamily="34" charset="0"/>
                <a:cs typeface="Arial" panose="020B0604020202020204" pitchFamily="34" charset="0"/>
              </a:rPr>
              <a:t>/</a:t>
            </a:r>
            <a:r>
              <a:rPr lang="el-GR" sz="2000" dirty="0" err="1">
                <a:solidFill>
                  <a:prstClr val="black"/>
                </a:solidFill>
                <a:latin typeface="Arial" panose="020B0604020202020204" pitchFamily="34" charset="0"/>
                <a:cs typeface="Arial" panose="020B0604020202020204" pitchFamily="34" charset="0"/>
              </a:rPr>
              <a:t>καμπυλοβακτηρίδιο</a:t>
            </a:r>
            <a:r>
              <a:rPr lang="el-GR" sz="2000" dirty="0">
                <a:solidFill>
                  <a:prstClr val="black"/>
                </a:solidFill>
                <a:latin typeface="Arial" panose="020B0604020202020204" pitchFamily="34" charset="0"/>
                <a:cs typeface="Arial" panose="020B0604020202020204" pitchFamily="34" charset="0"/>
              </a:rPr>
              <a:t>/</a:t>
            </a:r>
            <a:r>
              <a:rPr lang="en-US" sz="2000" dirty="0" err="1">
                <a:solidFill>
                  <a:prstClr val="black"/>
                </a:solidFill>
                <a:latin typeface="Arial" panose="020B0604020202020204" pitchFamily="34" charset="0"/>
                <a:cs typeface="Arial" panose="020B0604020202020204" pitchFamily="34" charset="0"/>
              </a:rPr>
              <a:t>Yersinia</a:t>
            </a:r>
            <a:r>
              <a:rPr lang="el-GR" sz="2000" dirty="0">
                <a:solidFill>
                  <a:prstClr val="black"/>
                </a:solidFill>
                <a:latin typeface="Arial" panose="020B0604020202020204" pitchFamily="34" charset="0"/>
                <a:cs typeface="Arial" panose="020B0604020202020204" pitchFamily="34" charset="0"/>
              </a:rPr>
              <a:t> </a:t>
            </a:r>
            <a:r>
              <a:rPr lang="el-GR" sz="2000" b="1" dirty="0" smtClean="0">
                <a:solidFill>
                  <a:prstClr val="black"/>
                </a:solidFill>
                <a:latin typeface="Arial" panose="020B0604020202020204" pitchFamily="34" charset="0"/>
                <a:cs typeface="Arial" panose="020B0604020202020204" pitchFamily="34" charset="0"/>
              </a:rPr>
              <a:t>αρνητικές.</a:t>
            </a:r>
            <a:endParaRPr kumimoji="0" lang="el-GR" sz="20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p:txBody>
          <a:bodyPr/>
          <a:lstStyle/>
          <a:p>
            <a:r>
              <a:rPr lang="el-GR" dirty="0"/>
              <a:t>Περιστατικό 5</a:t>
            </a:r>
          </a:p>
        </p:txBody>
      </p:sp>
    </p:spTree>
    <p:extLst>
      <p:ext uri="{BB962C8B-B14F-4D97-AF65-F5344CB8AC3E}">
        <p14:creationId xmlns:p14="http://schemas.microsoft.com/office/powerpoint/2010/main" xmlns="" val="39641230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0280F4-6EBE-5D32-88F4-DA1957420464}"/>
              </a:ext>
            </a:extLst>
          </p:cNvPr>
          <p:cNvSpPr>
            <a:spLocks noGrp="1"/>
          </p:cNvSpPr>
          <p:nvPr>
            <p:ph type="title"/>
          </p:nvPr>
        </p:nvSpPr>
        <p:spPr>
          <a:xfrm>
            <a:off x="457200" y="413792"/>
            <a:ext cx="8229600" cy="1143000"/>
          </a:xfrm>
        </p:spPr>
        <p:txBody>
          <a:bodyPr>
            <a:normAutofit/>
          </a:bodyPr>
          <a:lstStyle/>
          <a:p>
            <a:r>
              <a:rPr lang="el-GR" sz="3000" dirty="0" err="1"/>
              <a:t>Κολονοσκόπηση</a:t>
            </a:r>
            <a:endParaRPr lang="el-GR" sz="3000" dirty="0"/>
          </a:p>
        </p:txBody>
      </p:sp>
      <p:pic>
        <p:nvPicPr>
          <p:cNvPr id="5" name="Picture 4">
            <a:extLst>
              <a:ext uri="{FF2B5EF4-FFF2-40B4-BE49-F238E27FC236}">
                <a16:creationId xmlns:a16="http://schemas.microsoft.com/office/drawing/2014/main" xmlns="" id="{A4D21016-03E2-DD1A-FA5B-D0F618C9C5DC}"/>
              </a:ext>
            </a:extLst>
          </p:cNvPr>
          <p:cNvPicPr>
            <a:picLocks noChangeAspect="1"/>
          </p:cNvPicPr>
          <p:nvPr/>
        </p:nvPicPr>
        <p:blipFill>
          <a:blip r:embed="rId3" cstate="print"/>
          <a:stretch>
            <a:fillRect/>
          </a:stretch>
        </p:blipFill>
        <p:spPr>
          <a:xfrm>
            <a:off x="4591473" y="1844824"/>
            <a:ext cx="4294941" cy="3879303"/>
          </a:xfrm>
          <a:prstGeom prst="rect">
            <a:avLst/>
          </a:prstGeom>
        </p:spPr>
      </p:pic>
      <p:pic>
        <p:nvPicPr>
          <p:cNvPr id="6" name="Picture 5">
            <a:extLst>
              <a:ext uri="{FF2B5EF4-FFF2-40B4-BE49-F238E27FC236}">
                <a16:creationId xmlns:a16="http://schemas.microsoft.com/office/drawing/2014/main" xmlns="" id="{B2A3B285-721A-DCB3-C54B-679257FD5FD3}"/>
              </a:ext>
            </a:extLst>
          </p:cNvPr>
          <p:cNvPicPr>
            <a:picLocks noChangeAspect="1"/>
          </p:cNvPicPr>
          <p:nvPr/>
        </p:nvPicPr>
        <p:blipFill>
          <a:blip r:embed="rId4" cstate="print"/>
          <a:stretch>
            <a:fillRect/>
          </a:stretch>
        </p:blipFill>
        <p:spPr>
          <a:xfrm>
            <a:off x="211085" y="1844825"/>
            <a:ext cx="4216899" cy="3789098"/>
          </a:xfrm>
          <a:prstGeom prst="rect">
            <a:avLst/>
          </a:prstGeom>
        </p:spPr>
      </p:pic>
    </p:spTree>
    <p:extLst>
      <p:ext uri="{BB962C8B-B14F-4D97-AF65-F5344CB8AC3E}">
        <p14:creationId xmlns:p14="http://schemas.microsoft.com/office/powerpoint/2010/main" xmlns="" val="12383661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sophageal carcinoma | Radiology Reference Article | Radiopaedia.org">
            <a:extLst>
              <a:ext uri="{FF2B5EF4-FFF2-40B4-BE49-F238E27FC236}">
                <a16:creationId xmlns:a16="http://schemas.microsoft.com/office/drawing/2014/main" xmlns="" id="{D72C335C-EDA7-9401-92AD-7FFEC67A60E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4048" y="1484784"/>
            <a:ext cx="3888432" cy="357977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xmlns="" id="{CF20E475-8B4B-C6E2-7B70-B90BAB7ED858}"/>
              </a:ext>
            </a:extLst>
          </p:cNvPr>
          <p:cNvPicPr>
            <a:picLocks noChangeAspect="1"/>
          </p:cNvPicPr>
          <p:nvPr/>
        </p:nvPicPr>
        <p:blipFill>
          <a:blip r:embed="rId4" cstate="print"/>
          <a:stretch>
            <a:fillRect/>
          </a:stretch>
        </p:blipFill>
        <p:spPr>
          <a:xfrm>
            <a:off x="106557" y="1484784"/>
            <a:ext cx="4782080" cy="3528392"/>
          </a:xfrm>
          <a:prstGeom prst="rect">
            <a:avLst/>
          </a:prstGeom>
        </p:spPr>
      </p:pic>
    </p:spTree>
    <p:extLst>
      <p:ext uri="{BB962C8B-B14F-4D97-AF65-F5344CB8AC3E}">
        <p14:creationId xmlns:p14="http://schemas.microsoft.com/office/powerpoint/2010/main" xmlns="" val="20372364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normAutofit/>
          </a:bodyPr>
          <a:lstStyle/>
          <a:p>
            <a:r>
              <a:rPr lang="el-GR" sz="1600" dirty="0" smtClean="0"/>
              <a:t>Φλεγμονή και αρχιτεκτονική διαταραχή των κρυπτών σε  </a:t>
            </a:r>
            <a:r>
              <a:rPr lang="el-GR" sz="1600" b="1" spc="600" dirty="0" smtClean="0">
                <a:effectLst>
                  <a:outerShdw blurRad="38100" dist="38100" dir="2700000" algn="tl">
                    <a:srgbClr val="000000">
                      <a:alpha val="43137"/>
                    </a:srgbClr>
                  </a:outerShdw>
                </a:effectLst>
              </a:rPr>
              <a:t>όλες</a:t>
            </a:r>
            <a:r>
              <a:rPr lang="el-GR" sz="1600" dirty="0" smtClean="0"/>
              <a:t> τις βιοψίες.</a:t>
            </a:r>
            <a:br>
              <a:rPr lang="el-GR" sz="1600" dirty="0" smtClean="0"/>
            </a:br>
            <a:r>
              <a:rPr lang="el-GR" sz="1600" dirty="0" smtClean="0">
                <a:effectLst>
                  <a:outerShdw blurRad="38100" dist="38100" dir="2700000" algn="tl">
                    <a:srgbClr val="000000">
                      <a:alpha val="43137"/>
                    </a:srgbClr>
                  </a:outerShdw>
                </a:effectLst>
              </a:rPr>
              <a:t>Χρόνια ενεργός κολίτιδα</a:t>
            </a:r>
            <a:r>
              <a:rPr lang="en-US" sz="1600" dirty="0" smtClean="0"/>
              <a:t>: </a:t>
            </a:r>
            <a:r>
              <a:rPr lang="el-GR" sz="1600" dirty="0" smtClean="0"/>
              <a:t>ανωμαλία  αρχιτεκτονικής κρυπτών, βασική </a:t>
            </a:r>
            <a:r>
              <a:rPr lang="el-GR" sz="1600" dirty="0" err="1" smtClean="0"/>
              <a:t>λεμφοπλασματοκυττάρωση</a:t>
            </a:r>
            <a:r>
              <a:rPr lang="el-GR" sz="1600" dirty="0" smtClean="0"/>
              <a:t> και </a:t>
            </a:r>
            <a:r>
              <a:rPr lang="el-GR" sz="1600" dirty="0" err="1" smtClean="0"/>
              <a:t>κρυπτικά</a:t>
            </a:r>
            <a:r>
              <a:rPr lang="el-GR" sz="1600" dirty="0" smtClean="0"/>
              <a:t> </a:t>
            </a:r>
            <a:r>
              <a:rPr lang="el-GR" sz="1600" dirty="0" err="1" smtClean="0"/>
              <a:t>αποστημάτια</a:t>
            </a:r>
            <a:r>
              <a:rPr lang="el-GR" sz="1600" dirty="0" smtClean="0"/>
              <a:t>.</a:t>
            </a:r>
            <a:endParaRPr lang="el-GR" sz="1600" dirty="0"/>
          </a:p>
        </p:txBody>
      </p:sp>
      <p:pic>
        <p:nvPicPr>
          <p:cNvPr id="1026" name="Picture 2" descr="C:\Users\User\Desktop\Screenshot_1.jpg"/>
          <p:cNvPicPr>
            <a:picLocks noChangeAspect="1" noChangeArrowheads="1"/>
          </p:cNvPicPr>
          <p:nvPr/>
        </p:nvPicPr>
        <p:blipFill>
          <a:blip r:embed="rId2" cstate="print"/>
          <a:srcRect/>
          <a:stretch>
            <a:fillRect/>
          </a:stretch>
        </p:blipFill>
        <p:spPr bwMode="auto">
          <a:xfrm>
            <a:off x="251520" y="1124744"/>
            <a:ext cx="5343334" cy="5472608"/>
          </a:xfrm>
          <a:prstGeom prst="rect">
            <a:avLst/>
          </a:prstGeom>
          <a:noFill/>
        </p:spPr>
      </p:pic>
      <p:pic>
        <p:nvPicPr>
          <p:cNvPr id="1027" name="Picture 3" descr="C:\Users\User\Desktop\Screenshot_2.jpg"/>
          <p:cNvPicPr>
            <a:picLocks noChangeAspect="1" noChangeArrowheads="1"/>
          </p:cNvPicPr>
          <p:nvPr/>
        </p:nvPicPr>
        <p:blipFill>
          <a:blip r:embed="rId3" cstate="print"/>
          <a:srcRect/>
          <a:stretch>
            <a:fillRect/>
          </a:stretch>
        </p:blipFill>
        <p:spPr bwMode="auto">
          <a:xfrm rot="5400000">
            <a:off x="4203535" y="2141281"/>
            <a:ext cx="5976664" cy="293547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BCDE204-745D-A656-7550-6DC17624ABEE}"/>
              </a:ext>
            </a:extLst>
          </p:cNvPr>
          <p:cNvSpPr txBox="1"/>
          <p:nvPr/>
        </p:nvSpPr>
        <p:spPr>
          <a:xfrm>
            <a:off x="755576" y="908720"/>
            <a:ext cx="7776864" cy="4339650"/>
          </a:xfrm>
          <a:prstGeom prst="rect">
            <a:avLst/>
          </a:prstGeom>
          <a:noFill/>
        </p:spPr>
        <p:txBody>
          <a:bodyPr wrap="square" rtlCol="0">
            <a:spAutoFit/>
          </a:bodyPr>
          <a:lstStyle/>
          <a:p>
            <a:pPr marL="457200" indent="-457200">
              <a:buAutoNum type="arabicPeriod"/>
            </a:pPr>
            <a:r>
              <a:rPr lang="el-GR" sz="2400" dirty="0">
                <a:latin typeface="Arial" panose="020B0604020202020204" pitchFamily="34" charset="0"/>
                <a:cs typeface="Arial" panose="020B0604020202020204" pitchFamily="34" charset="0"/>
              </a:rPr>
              <a:t>Ποια η νόσος του ασθενούς;</a:t>
            </a: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r>
              <a:rPr lang="el-GR" sz="2400" dirty="0">
                <a:latin typeface="Arial" panose="020B0604020202020204" pitchFamily="34" charset="0"/>
                <a:cs typeface="Arial" panose="020B0604020202020204" pitchFamily="34" charset="0"/>
              </a:rPr>
              <a:t>Ποια άλλα συστήματα της ασθενούς μπορούν να προσβληθούν;</a:t>
            </a:r>
          </a:p>
          <a:p>
            <a:pPr marL="457200" indent="-457200">
              <a:buAutoNum type="arabicPeriod"/>
            </a:pPr>
            <a:endParaRPr lang="en-US"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r>
              <a:rPr lang="el-GR" sz="2400" dirty="0">
                <a:latin typeface="Arial" panose="020B0604020202020204" pitchFamily="34" charset="0"/>
                <a:cs typeface="Arial" panose="020B0604020202020204" pitchFamily="34" charset="0"/>
              </a:rPr>
              <a:t>Υπάρχει κίνδυνος κακοήθειας;</a:t>
            </a:r>
            <a:endParaRPr lang="en-US" sz="2400" dirty="0">
              <a:latin typeface="Arial" panose="020B0604020202020204" pitchFamily="34" charset="0"/>
              <a:cs typeface="Arial" panose="020B0604020202020204" pitchFamily="34" charset="0"/>
            </a:endParaRPr>
          </a:p>
          <a:p>
            <a:pPr marL="457200" indent="-457200">
              <a:buAutoNum type="arabicPeriod"/>
            </a:pPr>
            <a:endParaRPr lang="el-GR" sz="1800" dirty="0">
              <a:latin typeface="Arial" panose="020B060402020202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xmlns="" val="41487351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cstate="print"/>
          <a:srcRect/>
          <a:stretch>
            <a:fillRect/>
          </a:stretch>
        </p:blipFill>
        <p:spPr bwMode="auto">
          <a:xfrm rot="10800000">
            <a:off x="323528" y="260648"/>
            <a:ext cx="8442557" cy="5544616"/>
          </a:xfrm>
          <a:prstGeom prst="rect">
            <a:avLst/>
          </a:prstGeom>
          <a:noFill/>
          <a:ln w="9525">
            <a:noFill/>
            <a:miter lim="800000"/>
            <a:headEnd/>
            <a:tailEnd/>
          </a:ln>
        </p:spPr>
      </p:pic>
      <p:sp>
        <p:nvSpPr>
          <p:cNvPr id="3" name="2 - Ορθογώνιο"/>
          <p:cNvSpPr/>
          <p:nvPr/>
        </p:nvSpPr>
        <p:spPr>
          <a:xfrm>
            <a:off x="0" y="6165304"/>
            <a:ext cx="9143999" cy="646331"/>
          </a:xfrm>
          <a:prstGeom prst="rect">
            <a:avLst/>
          </a:prstGeom>
        </p:spPr>
        <p:txBody>
          <a:bodyPr wrap="square">
            <a:spAutoFit/>
          </a:bodyPr>
          <a:lstStyle/>
          <a:p>
            <a:pPr algn="just"/>
            <a:r>
              <a:rPr lang="el-GR" b="1" dirty="0" smtClean="0">
                <a:solidFill>
                  <a:srgbClr val="500A70"/>
                </a:solidFill>
              </a:rPr>
              <a:t>Διαταραγμένη αρχιτεκτονική </a:t>
            </a:r>
            <a:r>
              <a:rPr lang="el-GR" dirty="0" smtClean="0">
                <a:solidFill>
                  <a:srgbClr val="500A70"/>
                </a:solidFill>
              </a:rPr>
              <a:t>των κρυπτών. </a:t>
            </a:r>
            <a:r>
              <a:rPr lang="el-GR" dirty="0" err="1" smtClean="0">
                <a:solidFill>
                  <a:srgbClr val="500A70"/>
                </a:solidFill>
              </a:rPr>
              <a:t>Υποβλεννογόνιος</a:t>
            </a:r>
            <a:r>
              <a:rPr lang="el-GR" dirty="0" smtClean="0">
                <a:solidFill>
                  <a:srgbClr val="500A70"/>
                </a:solidFill>
              </a:rPr>
              <a:t> </a:t>
            </a:r>
            <a:r>
              <a:rPr lang="el-GR" u="sng" dirty="0" smtClean="0">
                <a:solidFill>
                  <a:srgbClr val="500A70"/>
                </a:solidFill>
              </a:rPr>
              <a:t>ελεύθερος</a:t>
            </a:r>
            <a:r>
              <a:rPr lang="el-GR" dirty="0" smtClean="0">
                <a:solidFill>
                  <a:srgbClr val="500A70"/>
                </a:solidFill>
              </a:rPr>
              <a:t> ουσιωδών αλλοιώσεων, συγκριτικά με τον βλεννογόνο.  </a:t>
            </a:r>
            <a:endParaRPr lang="el-GR" dirty="0">
              <a:solidFill>
                <a:srgbClr val="500A70"/>
              </a:solidFill>
            </a:endParaRPr>
          </a:p>
        </p:txBody>
      </p:sp>
    </p:spTree>
    <p:extLst>
      <p:ext uri="{BB962C8B-B14F-4D97-AF65-F5344CB8AC3E}">
        <p14:creationId xmlns="" xmlns:p14="http://schemas.microsoft.com/office/powerpoint/2010/main" val="2949429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rot="16200000">
            <a:off x="-1017294" y="1196808"/>
            <a:ext cx="6893605" cy="4499992"/>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rot="5400000">
            <a:off x="4171741" y="1236971"/>
            <a:ext cx="5688633" cy="3735988"/>
          </a:xfrm>
          <a:prstGeom prst="rect">
            <a:avLst/>
          </a:prstGeom>
          <a:noFill/>
          <a:ln w="9525">
            <a:noFill/>
            <a:miter lim="800000"/>
            <a:headEnd/>
            <a:tailEnd/>
          </a:ln>
        </p:spPr>
      </p:pic>
      <p:sp>
        <p:nvSpPr>
          <p:cNvPr id="4" name="3 - Ορθογώνιο"/>
          <p:cNvSpPr/>
          <p:nvPr/>
        </p:nvSpPr>
        <p:spPr>
          <a:xfrm>
            <a:off x="5652120" y="5949280"/>
            <a:ext cx="3816424" cy="369332"/>
          </a:xfrm>
          <a:prstGeom prst="rect">
            <a:avLst/>
          </a:prstGeom>
        </p:spPr>
        <p:txBody>
          <a:bodyPr wrap="square">
            <a:spAutoFit/>
          </a:bodyPr>
          <a:lstStyle/>
          <a:p>
            <a:r>
              <a:rPr lang="el-GR" b="1" dirty="0" smtClean="0">
                <a:solidFill>
                  <a:srgbClr val="500A70"/>
                </a:solidFill>
              </a:rPr>
              <a:t>(</a:t>
            </a:r>
            <a:r>
              <a:rPr lang="el-GR" b="1" dirty="0" err="1" smtClean="0">
                <a:solidFill>
                  <a:srgbClr val="500A70"/>
                </a:solidFill>
              </a:rPr>
              <a:t>Ενδο)κρυπτικά</a:t>
            </a:r>
            <a:r>
              <a:rPr lang="el-GR" b="1" dirty="0" smtClean="0">
                <a:solidFill>
                  <a:srgbClr val="500A70"/>
                </a:solidFill>
              </a:rPr>
              <a:t> </a:t>
            </a:r>
            <a:r>
              <a:rPr lang="el-GR" b="1" dirty="0" err="1" smtClean="0">
                <a:solidFill>
                  <a:srgbClr val="500A70"/>
                </a:solidFill>
              </a:rPr>
              <a:t>αποστημάτια</a:t>
            </a:r>
            <a:r>
              <a:rPr lang="el-GR" b="1" dirty="0" smtClean="0">
                <a:solidFill>
                  <a:srgbClr val="500A70"/>
                </a:solidFill>
              </a:rPr>
              <a:t> </a:t>
            </a:r>
            <a:endParaRPr lang="el-GR" b="1" dirty="0">
              <a:solidFill>
                <a:srgbClr val="500A70"/>
              </a:solidFill>
            </a:endParaRPr>
          </a:p>
        </p:txBody>
      </p:sp>
      <p:sp>
        <p:nvSpPr>
          <p:cNvPr id="5" name="4 - Βέλος προς τα επάνω"/>
          <p:cNvSpPr/>
          <p:nvPr/>
        </p:nvSpPr>
        <p:spPr>
          <a:xfrm>
            <a:off x="928662" y="3357562"/>
            <a:ext cx="214314" cy="4286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DA9EF5"/>
              </a:solidFill>
            </a:endParaRPr>
          </a:p>
        </p:txBody>
      </p:sp>
      <p:sp>
        <p:nvSpPr>
          <p:cNvPr id="6" name="5 - Βέλος προς τα επάνω"/>
          <p:cNvSpPr/>
          <p:nvPr/>
        </p:nvSpPr>
        <p:spPr>
          <a:xfrm>
            <a:off x="3357554" y="5143512"/>
            <a:ext cx="214314" cy="4286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DA9EF5"/>
              </a:solidFill>
            </a:endParaRPr>
          </a:p>
        </p:txBody>
      </p:sp>
    </p:spTree>
    <p:extLst>
      <p:ext uri="{BB962C8B-B14F-4D97-AF65-F5344CB8AC3E}">
        <p14:creationId xmlns="" xmlns:p14="http://schemas.microsoft.com/office/powerpoint/2010/main" val="129647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0" y="500042"/>
            <a:ext cx="9144000" cy="6005286"/>
          </a:xfrm>
          <a:prstGeom prst="rect">
            <a:avLst/>
          </a:prstGeom>
          <a:noFill/>
          <a:ln w="9525">
            <a:noFill/>
            <a:miter lim="800000"/>
            <a:headEnd/>
            <a:tailEnd/>
          </a:ln>
        </p:spPr>
      </p:pic>
      <p:sp>
        <p:nvSpPr>
          <p:cNvPr id="3" name="2 - Ορθογώνιο"/>
          <p:cNvSpPr/>
          <p:nvPr/>
        </p:nvSpPr>
        <p:spPr>
          <a:xfrm>
            <a:off x="6228184" y="5157192"/>
            <a:ext cx="2915816" cy="1384995"/>
          </a:xfrm>
          <a:prstGeom prst="rect">
            <a:avLst/>
          </a:prstGeom>
        </p:spPr>
        <p:txBody>
          <a:bodyPr wrap="square">
            <a:spAutoFit/>
          </a:bodyPr>
          <a:lstStyle/>
          <a:p>
            <a:r>
              <a:rPr lang="el-GR" dirty="0" smtClean="0">
                <a:solidFill>
                  <a:srgbClr val="500A70"/>
                </a:solidFill>
              </a:rPr>
              <a:t> </a:t>
            </a:r>
            <a:r>
              <a:rPr lang="el-GR" sz="2800" b="1" dirty="0" smtClean="0">
                <a:solidFill>
                  <a:srgbClr val="500A70"/>
                </a:solidFill>
              </a:rPr>
              <a:t>Επιθηλιακή δυσπλασία </a:t>
            </a:r>
          </a:p>
          <a:p>
            <a:r>
              <a:rPr lang="el-GR" sz="2800" b="1" dirty="0" smtClean="0">
                <a:solidFill>
                  <a:srgbClr val="500A70"/>
                </a:solidFill>
              </a:rPr>
              <a:t>( χαμηλόβαθμη ) </a:t>
            </a:r>
            <a:endParaRPr lang="el-GR" sz="2800" b="1" dirty="0">
              <a:solidFill>
                <a:srgbClr val="500A70"/>
              </a:solidFill>
            </a:endParaRPr>
          </a:p>
        </p:txBody>
      </p:sp>
    </p:spTree>
    <p:extLst>
      <p:ext uri="{BB962C8B-B14F-4D97-AF65-F5344CB8AC3E}">
        <p14:creationId xmlns="" xmlns:p14="http://schemas.microsoft.com/office/powerpoint/2010/main" val="1414127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24744"/>
          </a:xfrm>
        </p:spPr>
        <p:txBody>
          <a:bodyPr>
            <a:normAutofit fontScale="90000"/>
          </a:bodyPr>
          <a:lstStyle/>
          <a:p>
            <a:r>
              <a:rPr lang="el-GR" sz="3600" dirty="0" smtClean="0"/>
              <a:t>ΔΔ.</a:t>
            </a:r>
            <a:r>
              <a:rPr lang="en-US" sz="3600" dirty="0" smtClean="0"/>
              <a:t> </a:t>
            </a:r>
            <a:r>
              <a:rPr lang="el-GR" sz="3600" dirty="0" smtClean="0"/>
              <a:t>Οξεία </a:t>
            </a:r>
            <a:r>
              <a:rPr lang="el-GR" sz="3600" dirty="0" err="1" smtClean="0"/>
              <a:t>αυτοπεριοριζόμενη</a:t>
            </a:r>
            <a:r>
              <a:rPr lang="el-GR" sz="3600" dirty="0" smtClean="0"/>
              <a:t>,</a:t>
            </a:r>
            <a:r>
              <a:rPr lang="en-US" sz="3600" dirty="0" smtClean="0"/>
              <a:t> </a:t>
            </a:r>
            <a:r>
              <a:rPr lang="el-GR" sz="3600" dirty="0" smtClean="0"/>
              <a:t>λοιμώδης κολίτιδα</a:t>
            </a:r>
            <a:r>
              <a:rPr lang="en-US" sz="3600" dirty="0" smtClean="0"/>
              <a:t>:</a:t>
            </a:r>
            <a:r>
              <a:rPr lang="el-GR" dirty="0" smtClean="0"/>
              <a:t/>
            </a:r>
            <a:br>
              <a:rPr lang="el-GR" dirty="0" smtClean="0"/>
            </a:br>
            <a:r>
              <a:rPr lang="el-GR" sz="1600" dirty="0" smtClean="0">
                <a:effectLst>
                  <a:outerShdw blurRad="38100" dist="38100" dir="2700000" algn="tl">
                    <a:srgbClr val="000000">
                      <a:alpha val="43137"/>
                    </a:srgbClr>
                  </a:outerShdw>
                </a:effectLst>
              </a:rPr>
              <a:t>Άφθονη </a:t>
            </a:r>
            <a:r>
              <a:rPr lang="el-GR" sz="1600" dirty="0" err="1" smtClean="0">
                <a:effectLst>
                  <a:outerShdw blurRad="38100" dist="38100" dir="2700000" algn="tl">
                    <a:srgbClr val="000000">
                      <a:alpha val="43137"/>
                    </a:srgbClr>
                  </a:outerShdw>
                </a:effectLst>
              </a:rPr>
              <a:t>επιπολής</a:t>
            </a:r>
            <a:r>
              <a:rPr lang="el-GR" sz="1600" dirty="0" smtClean="0">
                <a:effectLst>
                  <a:outerShdw blurRad="38100" dist="38100" dir="2700000" algn="tl">
                    <a:srgbClr val="000000">
                      <a:alpha val="43137"/>
                    </a:srgbClr>
                  </a:outerShdw>
                </a:effectLst>
              </a:rPr>
              <a:t> οξεία φλεγμονή με οξεία </a:t>
            </a:r>
            <a:r>
              <a:rPr lang="el-GR" sz="1600" dirty="0" err="1" smtClean="0">
                <a:effectLst>
                  <a:outerShdw blurRad="38100" dist="38100" dir="2700000" algn="tl">
                    <a:srgbClr val="000000">
                      <a:alpha val="43137"/>
                    </a:srgbClr>
                  </a:outerShdw>
                </a:effectLst>
              </a:rPr>
              <a:t>κρυπτίτιδα</a:t>
            </a:r>
            <a:r>
              <a:rPr lang="el-GR" sz="1600" dirty="0" smtClean="0">
                <a:effectLst>
                  <a:outerShdw blurRad="38100" dist="38100" dir="2700000" algn="tl">
                    <a:srgbClr val="000000">
                      <a:alpha val="43137"/>
                    </a:srgbClr>
                  </a:outerShdw>
                </a:effectLst>
              </a:rPr>
              <a:t> ή </a:t>
            </a:r>
            <a:r>
              <a:rPr lang="el-GR" sz="1600" dirty="0" err="1" smtClean="0">
                <a:effectLst>
                  <a:outerShdw blurRad="38100" dist="38100" dir="2700000" algn="tl">
                    <a:srgbClr val="000000">
                      <a:alpha val="43137"/>
                    </a:srgbClr>
                  </a:outerShdw>
                </a:effectLst>
              </a:rPr>
              <a:t>κρυπτικά</a:t>
            </a:r>
            <a:r>
              <a:rPr lang="el-GR" sz="1600" dirty="0" smtClean="0">
                <a:effectLst>
                  <a:outerShdw blurRad="38100" dist="38100" dir="2700000" algn="tl">
                    <a:srgbClr val="000000">
                      <a:alpha val="43137"/>
                    </a:srgbClr>
                  </a:outerShdw>
                </a:effectLst>
              </a:rPr>
              <a:t> </a:t>
            </a:r>
            <a:r>
              <a:rPr lang="el-GR" sz="1600" dirty="0" err="1" smtClean="0">
                <a:effectLst>
                  <a:outerShdw blurRad="38100" dist="38100" dir="2700000" algn="tl">
                    <a:srgbClr val="000000">
                      <a:alpha val="43137"/>
                    </a:srgbClr>
                  </a:outerShdw>
                </a:effectLst>
              </a:rPr>
              <a:t>αποστημάτια</a:t>
            </a:r>
            <a:r>
              <a:rPr lang="el-GR" sz="1600" dirty="0" smtClean="0">
                <a:effectLst>
                  <a:outerShdw blurRad="38100" dist="38100" dir="2700000" algn="tl">
                    <a:srgbClr val="000000">
                      <a:alpha val="43137"/>
                    </a:srgbClr>
                  </a:outerShdw>
                </a:effectLst>
              </a:rPr>
              <a:t>, υποχωρούσα σε 2-3 βδομάδες, συνήθως </a:t>
            </a:r>
            <a:r>
              <a:rPr lang="el-GR" sz="1600" i="1" dirty="0" smtClean="0">
                <a:effectLst>
                  <a:outerShdw blurRad="38100" dist="38100" dir="2700000" algn="tl">
                    <a:srgbClr val="000000">
                      <a:alpha val="43137"/>
                    </a:srgbClr>
                  </a:outerShdw>
                </a:effectLst>
              </a:rPr>
              <a:t>χωρίς</a:t>
            </a:r>
            <a:r>
              <a:rPr lang="el-GR" sz="1600" dirty="0" smtClean="0">
                <a:effectLst>
                  <a:outerShdw blurRad="38100" dist="38100" dir="2700000" algn="tl">
                    <a:srgbClr val="000000">
                      <a:alpha val="43137"/>
                    </a:srgbClr>
                  </a:outerShdw>
                </a:effectLst>
              </a:rPr>
              <a:t>  χαρακτήρες χρονιότητας </a:t>
            </a:r>
            <a:r>
              <a:rPr lang="el-GR" sz="1600" dirty="0" smtClean="0"/>
              <a:t>[δηλ. </a:t>
            </a:r>
            <a:r>
              <a:rPr lang="el-GR" sz="1600" i="1" dirty="0" smtClean="0"/>
              <a:t>χωρίς</a:t>
            </a:r>
            <a:r>
              <a:rPr lang="el-GR" sz="1600" dirty="0" smtClean="0"/>
              <a:t> αρχιτεκτονική διαταραχή των κρυπτών, </a:t>
            </a:r>
            <a:r>
              <a:rPr lang="el-GR" sz="1600" i="1" dirty="0" smtClean="0"/>
              <a:t>χωρίς</a:t>
            </a:r>
            <a:r>
              <a:rPr lang="el-GR" sz="1600" dirty="0" smtClean="0"/>
              <a:t> βασική </a:t>
            </a:r>
            <a:r>
              <a:rPr lang="el-GR" sz="1600" dirty="0" err="1" smtClean="0"/>
              <a:t>λεμφοπλασματοκυττάρωση</a:t>
            </a:r>
            <a:r>
              <a:rPr lang="el-GR" sz="1600" dirty="0" smtClean="0"/>
              <a:t>, </a:t>
            </a:r>
            <a:r>
              <a:rPr lang="el-GR" sz="1600" i="1" dirty="0" smtClean="0"/>
              <a:t>χωρίς</a:t>
            </a:r>
            <a:r>
              <a:rPr lang="el-GR" sz="1600" dirty="0" smtClean="0"/>
              <a:t> </a:t>
            </a:r>
            <a:r>
              <a:rPr lang="el-GR" sz="1600" dirty="0" err="1" smtClean="0"/>
              <a:t>μεταπλασία</a:t>
            </a:r>
            <a:r>
              <a:rPr lang="el-GR" sz="1600" dirty="0" smtClean="0"/>
              <a:t> με πυλωρικούς αδένες ή με κύτταρα </a:t>
            </a:r>
            <a:r>
              <a:rPr lang="en-US" sz="1600" dirty="0" err="1" smtClean="0"/>
              <a:t>Paneth</a:t>
            </a:r>
            <a:r>
              <a:rPr lang="en-US" sz="1600" dirty="0" smtClean="0"/>
              <a:t> (</a:t>
            </a:r>
            <a:r>
              <a:rPr lang="el-GR" sz="1600" dirty="0" smtClean="0"/>
              <a:t>τα τελευταία, στο αριστερό κόλον</a:t>
            </a:r>
            <a:r>
              <a:rPr lang="en-US" sz="1600" dirty="0" smtClean="0"/>
              <a:t>)].</a:t>
            </a:r>
            <a:endParaRPr lang="el-GR" sz="1600" dirty="0"/>
          </a:p>
        </p:txBody>
      </p:sp>
      <p:pic>
        <p:nvPicPr>
          <p:cNvPr id="2050" name="Picture 2" descr="C:\Users\User\Desktop\Screenshot_3.jpg"/>
          <p:cNvPicPr>
            <a:picLocks noChangeAspect="1" noChangeArrowheads="1"/>
          </p:cNvPicPr>
          <p:nvPr/>
        </p:nvPicPr>
        <p:blipFill>
          <a:blip r:embed="rId2" cstate="print"/>
          <a:srcRect/>
          <a:stretch>
            <a:fillRect/>
          </a:stretch>
        </p:blipFill>
        <p:spPr bwMode="auto">
          <a:xfrm rot="5400000">
            <a:off x="-1329002" y="2777274"/>
            <a:ext cx="5530664" cy="2369619"/>
          </a:xfrm>
          <a:prstGeom prst="rect">
            <a:avLst/>
          </a:prstGeom>
          <a:noFill/>
        </p:spPr>
      </p:pic>
      <p:pic>
        <p:nvPicPr>
          <p:cNvPr id="2051" name="Picture 3" descr="C:\Users\User\Desktop\Screenshot_4.jpg"/>
          <p:cNvPicPr>
            <a:picLocks noChangeAspect="1" noChangeArrowheads="1"/>
          </p:cNvPicPr>
          <p:nvPr/>
        </p:nvPicPr>
        <p:blipFill>
          <a:blip r:embed="rId3" cstate="print"/>
          <a:srcRect/>
          <a:stretch>
            <a:fillRect/>
          </a:stretch>
        </p:blipFill>
        <p:spPr bwMode="auto">
          <a:xfrm>
            <a:off x="2805909" y="1340768"/>
            <a:ext cx="6178792" cy="4824536"/>
          </a:xfrm>
          <a:prstGeom prst="rect">
            <a:avLst/>
          </a:prstGeom>
          <a:noFill/>
        </p:spPr>
      </p:pic>
      <p:pic>
        <p:nvPicPr>
          <p:cNvPr id="1026" name="Picture 2" descr="C:\Users\User\Desktop\Screenshot_1.jpg"/>
          <p:cNvPicPr>
            <a:picLocks noChangeAspect="1" noChangeArrowheads="1"/>
          </p:cNvPicPr>
          <p:nvPr/>
        </p:nvPicPr>
        <p:blipFill>
          <a:blip r:embed="rId4" cstate="print"/>
          <a:srcRect/>
          <a:stretch>
            <a:fillRect/>
          </a:stretch>
        </p:blipFill>
        <p:spPr bwMode="auto">
          <a:xfrm>
            <a:off x="683568" y="1268760"/>
            <a:ext cx="7855887" cy="52565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2051"/>
                                        </p:tgtEl>
                                      </p:cBhvr>
                                    </p:animEffect>
                                    <p:set>
                                      <p:cBhvr>
                                        <p:cTn id="10" dur="1" fill="hold">
                                          <p:stCondLst>
                                            <p:cond delay="499"/>
                                          </p:stCondLst>
                                        </p:cTn>
                                        <p:tgtEl>
                                          <p:spTgt spid="205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dissolv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Examining the Heart">
            <a:extLst>
              <a:ext uri="{FF2B5EF4-FFF2-40B4-BE49-F238E27FC236}">
                <a16:creationId xmlns:a16="http://schemas.microsoft.com/office/drawing/2014/main" xmlns="" id="{EC7276F5-599C-0270-6D90-DA53ADC3D33A}"/>
              </a:ext>
            </a:extLst>
          </p:cNvPr>
          <p:cNvSpPr>
            <a:spLocks noChangeAspect="1" noChangeArrowheads="1"/>
          </p:cNvSpPr>
          <p:nvPr/>
        </p:nvSpPr>
        <p:spPr bwMode="auto">
          <a:xfrm>
            <a:off x="2928023" y="4104406"/>
            <a:ext cx="594441" cy="59444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1266" name="Picture 2" descr="What Is The Difference Between Crohn's Disease And Ulcerative Colitis?">
            <a:extLst>
              <a:ext uri="{FF2B5EF4-FFF2-40B4-BE49-F238E27FC236}">
                <a16:creationId xmlns:a16="http://schemas.microsoft.com/office/drawing/2014/main" xmlns="" id="{139702FC-411D-2EE6-DE18-498360D14C7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789" y="1124744"/>
            <a:ext cx="5533255" cy="2731927"/>
          </a:xfrm>
          <a:prstGeom prst="rect">
            <a:avLst/>
          </a:prstGeom>
          <a:noFill/>
          <a:extLst>
            <a:ext uri="{909E8E84-426E-40DD-AFC4-6F175D3DCCD1}">
              <a14:hiddenFill xmlns:a14="http://schemas.microsoft.com/office/drawing/2010/main" xmlns="">
                <a:solidFill>
                  <a:srgbClr val="FFFFFF"/>
                </a:solidFill>
              </a14:hiddenFill>
            </a:ext>
          </a:extLst>
        </p:spPr>
      </p:pic>
      <p:pic>
        <p:nvPicPr>
          <p:cNvPr id="11268" name="Picture 4" descr="What is IBD: Crohn's Disease vs Ulcerative Colitis | Health Plus">
            <a:extLst>
              <a:ext uri="{FF2B5EF4-FFF2-40B4-BE49-F238E27FC236}">
                <a16:creationId xmlns:a16="http://schemas.microsoft.com/office/drawing/2014/main" xmlns="" id="{D97B55AA-27CE-3645-E516-5A3B15B27F30}"/>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61473" y="1124743"/>
            <a:ext cx="3719039" cy="273192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xmlns="" id="{5456780E-B1DA-F243-B492-42AADD453049}"/>
              </a:ext>
            </a:extLst>
          </p:cNvPr>
          <p:cNvPicPr>
            <a:picLocks noChangeAspect="1"/>
          </p:cNvPicPr>
          <p:nvPr/>
        </p:nvPicPr>
        <p:blipFill>
          <a:blip r:embed="rId5" cstate="print"/>
          <a:stretch>
            <a:fillRect/>
          </a:stretch>
        </p:blipFill>
        <p:spPr>
          <a:xfrm>
            <a:off x="1398255" y="4293096"/>
            <a:ext cx="6558121" cy="2023826"/>
          </a:xfrm>
          <a:prstGeom prst="rect">
            <a:avLst/>
          </a:prstGeom>
        </p:spPr>
      </p:pic>
    </p:spTree>
    <p:extLst>
      <p:ext uri="{BB962C8B-B14F-4D97-AF65-F5344CB8AC3E}">
        <p14:creationId xmlns:p14="http://schemas.microsoft.com/office/powerpoint/2010/main" xmlns="" val="26534654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78098"/>
          </a:xfrm>
        </p:spPr>
        <p:txBody>
          <a:bodyPr>
            <a:normAutofit fontScale="90000"/>
          </a:bodyPr>
          <a:lstStyle/>
          <a:p>
            <a:r>
              <a:rPr lang="el-GR" dirty="0" smtClean="0"/>
              <a:t>ΙΣΤΟΛΟΓΙΚΑ ΠΡΟΤΥΠΑ ΕΝΕΡΓΟΥ ΚΟΛΙΤΙΔΑΣ</a:t>
            </a:r>
            <a:endParaRPr lang="el-GR" dirty="0"/>
          </a:p>
        </p:txBody>
      </p:sp>
      <p:sp>
        <p:nvSpPr>
          <p:cNvPr id="3" name="2 - Θέση περιεχομένου"/>
          <p:cNvSpPr>
            <a:spLocks noGrp="1"/>
          </p:cNvSpPr>
          <p:nvPr>
            <p:ph idx="1"/>
          </p:nvPr>
        </p:nvSpPr>
        <p:spPr>
          <a:xfrm>
            <a:off x="457200" y="1340768"/>
            <a:ext cx="8229600" cy="5256584"/>
          </a:xfrm>
        </p:spPr>
        <p:txBody>
          <a:bodyPr>
            <a:normAutofit fontScale="85000" lnSpcReduction="20000"/>
          </a:bodyPr>
          <a:lstStyle/>
          <a:p>
            <a:pPr algn="just"/>
            <a:r>
              <a:rPr lang="el-GR" b="1" spc="300" dirty="0" smtClean="0"/>
              <a:t>Εστιακή</a:t>
            </a:r>
            <a:r>
              <a:rPr lang="el-GR" b="1" dirty="0" smtClean="0"/>
              <a:t> ενεργός κολίτιδα</a:t>
            </a:r>
            <a:r>
              <a:rPr lang="el-GR" dirty="0" smtClean="0"/>
              <a:t>: </a:t>
            </a:r>
            <a:r>
              <a:rPr lang="el-GR" spc="300" dirty="0" err="1" smtClean="0">
                <a:effectLst>
                  <a:outerShdw blurRad="38100" dist="38100" dir="2700000" algn="tl">
                    <a:srgbClr val="000000">
                      <a:alpha val="43137"/>
                    </a:srgbClr>
                  </a:outerShdw>
                </a:effectLst>
              </a:rPr>
              <a:t>περιοχικές</a:t>
            </a:r>
            <a:r>
              <a:rPr lang="el-GR" spc="300" dirty="0" smtClean="0">
                <a:effectLst>
                  <a:outerShdw blurRad="38100" dist="38100" dir="2700000" algn="tl">
                    <a:srgbClr val="000000">
                      <a:alpha val="43137"/>
                    </a:srgbClr>
                  </a:outerShdw>
                </a:effectLst>
              </a:rPr>
              <a:t> </a:t>
            </a:r>
            <a:r>
              <a:rPr lang="el-GR" dirty="0" smtClean="0">
                <a:effectLst>
                  <a:outerShdw blurRad="38100" dist="38100" dir="2700000" algn="tl">
                    <a:srgbClr val="000000">
                      <a:alpha val="43137"/>
                    </a:srgbClr>
                  </a:outerShdw>
                </a:effectLst>
              </a:rPr>
              <a:t>αρχιτεκτονικές αλλαγές και φλεγμονή, </a:t>
            </a:r>
            <a:r>
              <a:rPr lang="el-GR" dirty="0" smtClean="0"/>
              <a:t>υποδηλωτικές  κολίτιδας </a:t>
            </a:r>
            <a:r>
              <a:rPr lang="el-GR" dirty="0" err="1" smtClean="0"/>
              <a:t>Crohn</a:t>
            </a:r>
            <a:r>
              <a:rPr lang="el-GR" dirty="0" smtClean="0"/>
              <a:t> ή οξείας </a:t>
            </a:r>
            <a:r>
              <a:rPr lang="el-GR" dirty="0" err="1" smtClean="0"/>
              <a:t>αυτοπεριοριζόμενης</a:t>
            </a:r>
            <a:r>
              <a:rPr lang="el-GR" dirty="0" smtClean="0"/>
              <a:t>/λοιμώδους κολίτιδας. Μπορεί επίσης το εν λόγω πρότυπο να απαντά σε ορισμένες περιπτώσεις υπό αγωγή ελκώδους κολίτιδας, ισχαιμίας, κολίτιδας που σχετίζεται με ΜΣΑΦ και μεταβολών λόγω προετοιμασίας του εντέρου. Στο εν λόγω πρότυπο ΔΕΝ συγκαταλέγεται η χρόνια κολίτιδα με μόνο εστιακή οξεία φλεγμονή.</a:t>
            </a:r>
          </a:p>
          <a:p>
            <a:pPr algn="just"/>
            <a:endParaRPr lang="el-GR" dirty="0" smtClean="0"/>
          </a:p>
          <a:p>
            <a:pPr algn="just"/>
            <a:r>
              <a:rPr lang="el-GR" b="1" spc="300" dirty="0" smtClean="0"/>
              <a:t>Διάχυτη</a:t>
            </a:r>
            <a:r>
              <a:rPr lang="el-GR" b="1" dirty="0" smtClean="0"/>
              <a:t> ενεργός κολίτιδα</a:t>
            </a:r>
            <a:r>
              <a:rPr lang="el-GR" dirty="0" smtClean="0"/>
              <a:t>: κάπως ειδική για την ενεργό φάση της ελκώδους κολίτιδας, αν και απαντά επίσης σε ορισμένες περιπτώσεις κολίτιδας </a:t>
            </a:r>
            <a:r>
              <a:rPr lang="el-GR" dirty="0" err="1" smtClean="0"/>
              <a:t>Crohn</a:t>
            </a:r>
            <a:r>
              <a:rPr lang="el-GR" dirty="0" smtClean="0"/>
              <a:t>, λοιμώδους κολίτιδας και </a:t>
            </a:r>
            <a:r>
              <a:rPr lang="el-GR" dirty="0" err="1" smtClean="0"/>
              <a:t>εκκολπωματικής</a:t>
            </a:r>
            <a:r>
              <a:rPr lang="el-GR" dirty="0" smtClean="0"/>
              <a:t> νόσου.</a:t>
            </a:r>
            <a:endParaRPr lang="el-GR"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76672"/>
            <a:ext cx="9144000" cy="6238453"/>
          </a:xfrm>
        </p:spPr>
        <p:txBody>
          <a:bodyPr>
            <a:noAutofit/>
          </a:bodyPr>
          <a:lstStyle/>
          <a:p>
            <a:r>
              <a:rPr lang="el-GR" sz="1800" b="1" dirty="0"/>
              <a:t>Κανάλι </a:t>
            </a:r>
            <a:r>
              <a:rPr lang="en-US" sz="1800" b="1" dirty="0"/>
              <a:t>YouTube </a:t>
            </a:r>
            <a:r>
              <a:rPr lang="el-GR" sz="1800" b="1" dirty="0"/>
              <a:t>« Ανδρέας Χ. </a:t>
            </a:r>
            <a:r>
              <a:rPr lang="el-GR" sz="1800" b="1" dirty="0" err="1"/>
              <a:t>Λάζαρης</a:t>
            </a:r>
            <a:r>
              <a:rPr lang="el-GR" sz="1800" b="1" dirty="0"/>
              <a:t> </a:t>
            </a:r>
            <a:r>
              <a:rPr lang="en-US" sz="1800" b="1" dirty="0"/>
              <a:t>:</a:t>
            </a:r>
            <a:r>
              <a:rPr lang="el-GR" sz="1800" b="1" dirty="0"/>
              <a:t> </a:t>
            </a:r>
            <a:r>
              <a:rPr lang="el-GR" sz="1800" b="1" dirty="0" smtClean="0"/>
              <a:t>ΙΣΤΟΠΑΘΟΛΟΓΙΑ »  </a:t>
            </a:r>
            <a:r>
              <a:rPr lang="el-GR" sz="1800" b="1" dirty="0"/>
              <a:t>- </a:t>
            </a:r>
            <a:r>
              <a:rPr lang="el-GR" sz="1800" b="1" dirty="0" smtClean="0"/>
              <a:t>14</a:t>
            </a:r>
            <a:r>
              <a:rPr lang="el-GR" sz="1800" b="1" baseline="30000" dirty="0" smtClean="0"/>
              <a:t>η</a:t>
            </a:r>
            <a:r>
              <a:rPr lang="el-GR" sz="1800" b="1" dirty="0" smtClean="0"/>
              <a:t> </a:t>
            </a:r>
            <a:r>
              <a:rPr lang="el-GR" sz="1800" b="1" dirty="0"/>
              <a:t>λίστα</a:t>
            </a:r>
            <a:r>
              <a:rPr lang="en-US" sz="1800" b="1" dirty="0"/>
              <a:t>: </a:t>
            </a:r>
            <a:r>
              <a:rPr lang="el-GR" sz="1800" b="1" dirty="0"/>
              <a:t> </a:t>
            </a:r>
          </a:p>
          <a:p>
            <a:pPr>
              <a:buNone/>
            </a:pPr>
            <a:r>
              <a:rPr lang="el-GR" sz="1600" dirty="0"/>
              <a:t>      - </a:t>
            </a:r>
            <a:r>
              <a:rPr lang="el-GR" sz="1600" dirty="0" smtClean="0"/>
              <a:t> Δύο αρχεία  </a:t>
            </a:r>
            <a:r>
              <a:rPr lang="el-GR" sz="1600" dirty="0"/>
              <a:t>βίντεο </a:t>
            </a:r>
            <a:r>
              <a:rPr lang="el-GR" sz="1600" dirty="0" err="1" smtClean="0"/>
              <a:t>κλινικο</a:t>
            </a:r>
            <a:r>
              <a:rPr lang="el-GR" sz="1600" dirty="0" smtClean="0"/>
              <a:t>-</a:t>
            </a:r>
            <a:r>
              <a:rPr lang="el-GR" sz="1600" dirty="0" err="1" smtClean="0"/>
              <a:t>παθολογοανατομικής</a:t>
            </a:r>
            <a:r>
              <a:rPr lang="el-GR" sz="1600" dirty="0" smtClean="0"/>
              <a:t>  </a:t>
            </a:r>
            <a:r>
              <a:rPr lang="el-GR" sz="1600" dirty="0"/>
              <a:t>παρουσίασης περιστατικών  με τίτλους </a:t>
            </a:r>
            <a:r>
              <a:rPr lang="el-GR" sz="1600" dirty="0" smtClean="0"/>
              <a:t> «</a:t>
            </a:r>
            <a:r>
              <a:rPr lang="el-GR" sz="1600" dirty="0" smtClean="0">
                <a:effectLst>
                  <a:outerShdw blurRad="38100" dist="38100" dir="2700000" algn="tl">
                    <a:srgbClr val="000000">
                      <a:alpha val="43137"/>
                    </a:srgbClr>
                  </a:outerShdw>
                </a:effectLst>
              </a:rPr>
              <a:t>ΝΟΣΟΙ ΠΕΠΤΙΚΟΥ ΣΩΛΗΝΑ  Α’ &amp; Β’ ΜΕΡΟΣ</a:t>
            </a:r>
            <a:r>
              <a:rPr lang="el-GR" sz="1600" dirty="0" smtClean="0"/>
              <a:t>» </a:t>
            </a:r>
            <a:r>
              <a:rPr lang="el-GR" sz="1600" dirty="0"/>
              <a:t>(αντίστοιχα αρχεία </a:t>
            </a:r>
            <a:r>
              <a:rPr lang="en-US" sz="1600" i="1" dirty="0"/>
              <a:t>ppt</a:t>
            </a:r>
            <a:r>
              <a:rPr lang="en-US" sz="1600" dirty="0"/>
              <a:t>, </a:t>
            </a:r>
            <a:r>
              <a:rPr lang="el-GR" sz="1600" dirty="0"/>
              <a:t>βλ. </a:t>
            </a:r>
            <a:r>
              <a:rPr lang="el-GR" sz="1600" dirty="0" smtClean="0"/>
              <a:t>τα δύο πρώτα από τα παρακάτω αρχεία </a:t>
            </a:r>
            <a:r>
              <a:rPr lang="en-US" sz="1600" i="1" dirty="0" err="1" smtClean="0"/>
              <a:t>ppt</a:t>
            </a:r>
            <a:r>
              <a:rPr lang="en-US" sz="1600" i="1" dirty="0" smtClean="0"/>
              <a:t> </a:t>
            </a:r>
            <a:r>
              <a:rPr lang="en-US" sz="1600" dirty="0" smtClean="0"/>
              <a:t>).</a:t>
            </a:r>
            <a:endParaRPr lang="el-GR" sz="1600" dirty="0"/>
          </a:p>
          <a:p>
            <a:pPr>
              <a:buNone/>
            </a:pPr>
            <a:r>
              <a:rPr lang="el-GR" sz="1600" dirty="0"/>
              <a:t>      - </a:t>
            </a:r>
            <a:r>
              <a:rPr lang="el-GR" sz="1600" dirty="0" smtClean="0"/>
              <a:t>Τέσσερα </a:t>
            </a:r>
            <a:r>
              <a:rPr lang="el-GR" sz="1600" dirty="0"/>
              <a:t>αρχεία βίντεο σειράς "</a:t>
            </a:r>
            <a:r>
              <a:rPr lang="el-GR" sz="1600" b="1" dirty="0"/>
              <a:t>ΞΕΚΙΝΑΜΕ ΑΠΟ </a:t>
            </a:r>
            <a:r>
              <a:rPr lang="el-GR" sz="1600" b="1" dirty="0" smtClean="0"/>
              <a:t> ΤΗΝ </a:t>
            </a:r>
            <a:r>
              <a:rPr lang="el-GR" sz="1600" b="1" dirty="0"/>
              <a:t>ΕΙΚΟΝΑ</a:t>
            </a:r>
            <a:r>
              <a:rPr lang="el-GR" sz="1600" dirty="0"/>
              <a:t>“ με τίτλους</a:t>
            </a:r>
            <a:r>
              <a:rPr lang="en-US" sz="1600" dirty="0"/>
              <a:t>:</a:t>
            </a:r>
            <a:r>
              <a:rPr lang="el-GR" sz="1600" dirty="0"/>
              <a:t> «</a:t>
            </a:r>
            <a:r>
              <a:rPr lang="el-GR" sz="1600" dirty="0">
                <a:effectLst>
                  <a:outerShdw blurRad="38100" dist="38100" dir="2700000" algn="tl">
                    <a:srgbClr val="000000">
                      <a:alpha val="43137"/>
                    </a:srgbClr>
                  </a:outerShdw>
                </a:effectLst>
              </a:rPr>
              <a:t>ΝΟΣΟΙ ΤΟΥ </a:t>
            </a:r>
            <a:r>
              <a:rPr lang="el-GR" sz="1600" dirty="0" smtClean="0">
                <a:effectLst>
                  <a:outerShdw blurRad="38100" dist="38100" dir="2700000" algn="tl">
                    <a:srgbClr val="000000">
                      <a:alpha val="43137"/>
                    </a:srgbClr>
                  </a:outerShdw>
                </a:effectLst>
              </a:rPr>
              <a:t>ΠΕΠΤΙΚΟΥ ΣΩΛΗΝΑ </a:t>
            </a:r>
            <a:r>
              <a:rPr lang="el-GR" sz="1600" dirty="0">
                <a:effectLst>
                  <a:outerShdw blurRad="38100" dist="38100" dir="2700000" algn="tl">
                    <a:srgbClr val="000000">
                      <a:alpha val="43137"/>
                    </a:srgbClr>
                  </a:outerShdw>
                </a:effectLst>
              </a:rPr>
              <a:t>Α</a:t>
            </a:r>
            <a:r>
              <a:rPr lang="el-GR" sz="1600" dirty="0" smtClean="0">
                <a:effectLst>
                  <a:outerShdw blurRad="38100" dist="38100" dir="2700000" algn="tl">
                    <a:srgbClr val="000000">
                      <a:alpha val="43137"/>
                    </a:srgbClr>
                  </a:outerShdw>
                </a:effectLst>
              </a:rPr>
              <a:t>’, </a:t>
            </a:r>
            <a:r>
              <a:rPr lang="el-GR" sz="1600" dirty="0">
                <a:effectLst>
                  <a:outerShdw blurRad="38100" dist="38100" dir="2700000" algn="tl">
                    <a:srgbClr val="000000">
                      <a:alpha val="43137"/>
                    </a:srgbClr>
                  </a:outerShdw>
                </a:effectLst>
              </a:rPr>
              <a:t>Β</a:t>
            </a:r>
            <a:r>
              <a:rPr lang="el-GR" sz="1600" dirty="0" smtClean="0">
                <a:effectLst>
                  <a:outerShdw blurRad="38100" dist="38100" dir="2700000" algn="tl">
                    <a:srgbClr val="000000">
                      <a:alpha val="43137"/>
                    </a:srgbClr>
                  </a:outerShdw>
                </a:effectLst>
              </a:rPr>
              <a:t>’, Γ’ &amp; Δ’ </a:t>
            </a:r>
            <a:r>
              <a:rPr lang="el-GR" sz="1600" dirty="0">
                <a:effectLst>
                  <a:outerShdw blurRad="38100" dist="38100" dir="2700000" algn="tl">
                    <a:srgbClr val="000000">
                      <a:alpha val="43137"/>
                    </a:srgbClr>
                  </a:outerShdw>
                </a:effectLst>
              </a:rPr>
              <a:t>Μέρος</a:t>
            </a:r>
            <a:r>
              <a:rPr lang="el-GR" sz="1600" dirty="0"/>
              <a:t>». </a:t>
            </a:r>
          </a:p>
          <a:p>
            <a:pPr>
              <a:buNone/>
            </a:pPr>
            <a:r>
              <a:rPr lang="el-GR" sz="1600" dirty="0"/>
              <a:t>      - Αρχεία βίντεο διά ζώσης </a:t>
            </a:r>
            <a:r>
              <a:rPr lang="el-GR" sz="1600" dirty="0" smtClean="0"/>
              <a:t>μαθήματος, </a:t>
            </a:r>
            <a:r>
              <a:rPr lang="el-GR" sz="1600" dirty="0"/>
              <a:t>με </a:t>
            </a:r>
            <a:r>
              <a:rPr lang="el-GR" sz="1600" dirty="0" smtClean="0"/>
              <a:t>τίτλο «</a:t>
            </a:r>
            <a:r>
              <a:rPr lang="el-GR" sz="1600" dirty="0" smtClean="0">
                <a:effectLst>
                  <a:outerShdw blurRad="38100" dist="38100" dir="2700000" algn="tl">
                    <a:srgbClr val="000000">
                      <a:alpha val="43137"/>
                    </a:srgbClr>
                  </a:outerShdw>
                </a:effectLst>
              </a:rPr>
              <a:t>ΙΣΤΟΠΑΘΟΛΟΓΙΑ ΠΕΠΤΙΚΟΥ ΣΩΛΗΝΑ (Πλήρες αρχείο</a:t>
            </a:r>
            <a:r>
              <a:rPr lang="el-GR" sz="1600" dirty="0" smtClean="0"/>
              <a:t>)» </a:t>
            </a:r>
          </a:p>
          <a:p>
            <a:pPr>
              <a:buNone/>
            </a:pPr>
            <a:r>
              <a:rPr lang="el-GR" sz="1600" dirty="0" smtClean="0"/>
              <a:t>        ( βλ. τελευταίο από τα παρακάτω αρχεία </a:t>
            </a:r>
            <a:r>
              <a:rPr lang="en-US" sz="1600" i="1" dirty="0" err="1" smtClean="0"/>
              <a:t>ppt</a:t>
            </a:r>
            <a:r>
              <a:rPr lang="el-GR" sz="1600" dirty="0" smtClean="0"/>
              <a:t> </a:t>
            </a:r>
            <a:r>
              <a:rPr lang="en-US" sz="1600" dirty="0" smtClean="0"/>
              <a:t>)</a:t>
            </a:r>
            <a:r>
              <a:rPr lang="el-GR" sz="1600" dirty="0" smtClean="0"/>
              <a:t>.</a:t>
            </a:r>
          </a:p>
          <a:p>
            <a:pPr>
              <a:buNone/>
            </a:pPr>
            <a:r>
              <a:rPr lang="el-GR" sz="1600" dirty="0" smtClean="0"/>
              <a:t>      - Αρχείο βίντεο </a:t>
            </a:r>
            <a:r>
              <a:rPr lang="el-GR" sz="1600" dirty="0" err="1" smtClean="0"/>
              <a:t>τηλε</a:t>
            </a:r>
            <a:r>
              <a:rPr lang="el-GR" sz="1600" dirty="0" smtClean="0"/>
              <a:t>-μαθήματος με τίτλο «</a:t>
            </a:r>
            <a:r>
              <a:rPr lang="el-GR" sz="1600" dirty="0" smtClean="0">
                <a:effectLst>
                  <a:outerShdw blurRad="38100" dist="38100" dir="2700000" algn="tl">
                    <a:srgbClr val="000000">
                      <a:alpha val="43137"/>
                    </a:srgbClr>
                  </a:outerShdw>
                </a:effectLst>
              </a:rPr>
              <a:t>ΜΑΚΡΟΣΚΟΠΙΚΕΣ ΑΛΛΟΙΩΣΕΙΣ ΠΕΠΤΙΚΟΥ ΣΩΛΗΝΑ</a:t>
            </a:r>
            <a:r>
              <a:rPr lang="el-GR" sz="1600" dirty="0" smtClean="0"/>
              <a:t>»</a:t>
            </a:r>
            <a:endParaRPr lang="el-GR" sz="1600" dirty="0"/>
          </a:p>
          <a:p>
            <a:pPr>
              <a:buNone/>
            </a:pPr>
            <a:endParaRPr lang="el-GR" sz="1600" dirty="0"/>
          </a:p>
          <a:p>
            <a:r>
              <a:rPr lang="el-GR" sz="1800" b="1" dirty="0"/>
              <a:t>Ηλεκτρονικό χαρτοφυλάκιο μαθήματος «ΠΑΘΟΛΟΓΙΚΗ ΑΝΑΤΟΜΙΚΗ» -</a:t>
            </a:r>
            <a:r>
              <a:rPr lang="en-US" sz="1800" b="1" dirty="0"/>
              <a:t> K</a:t>
            </a:r>
            <a:r>
              <a:rPr lang="el-GR" sz="1800" b="1" dirty="0" err="1"/>
              <a:t>ατάλογος</a:t>
            </a:r>
            <a:r>
              <a:rPr lang="el-GR" sz="1800" b="1" dirty="0"/>
              <a:t> αρχείων </a:t>
            </a:r>
            <a:r>
              <a:rPr lang="en-US" sz="1800" b="1" dirty="0" smtClean="0"/>
              <a:t>5.0</a:t>
            </a:r>
            <a:r>
              <a:rPr lang="el-GR" sz="1800" b="1" dirty="0" smtClean="0"/>
              <a:t>3 « ΚΛΙΝΙΚΟΠΑΘΟΛΟΓΟΑΝΑΤΟΜΙΚΑ ΦΡΟΝΤΙΣΤΗΡΙΑ &amp; ΕΠΙΠΡΟΣΘΕΤΑ ΑΡΧΕΙΑ ΜΑΘΗΜΑΤΩΝ »</a:t>
            </a:r>
            <a:r>
              <a:rPr lang="en-US" sz="1800" b="1" dirty="0" smtClean="0"/>
              <a:t>:</a:t>
            </a:r>
            <a:r>
              <a:rPr lang="en-US" sz="1800" dirty="0" smtClean="0"/>
              <a:t> </a:t>
            </a:r>
            <a:endParaRPr lang="el-GR" sz="1800" dirty="0"/>
          </a:p>
          <a:p>
            <a:pPr>
              <a:buNone/>
            </a:pPr>
            <a:r>
              <a:rPr lang="el-GR" sz="1600" dirty="0"/>
              <a:t>     </a:t>
            </a:r>
            <a:r>
              <a:rPr lang="el-GR" sz="1600" dirty="0" smtClean="0"/>
              <a:t>- 6 </a:t>
            </a:r>
            <a:r>
              <a:rPr lang="en-US" sz="1600" dirty="0" smtClean="0"/>
              <a:t>A</a:t>
            </a:r>
            <a:r>
              <a:rPr lang="el-GR" sz="1600" dirty="0" err="1"/>
              <a:t>ρχεία</a:t>
            </a:r>
            <a:r>
              <a:rPr lang="el-GR" sz="1600" dirty="0"/>
              <a:t> </a:t>
            </a:r>
            <a:r>
              <a:rPr lang="en-US" sz="1600" i="1" dirty="0"/>
              <a:t>ppt</a:t>
            </a:r>
            <a:r>
              <a:rPr lang="en-US" sz="1600" dirty="0"/>
              <a:t> </a:t>
            </a:r>
            <a:r>
              <a:rPr lang="el-GR" sz="1600" dirty="0"/>
              <a:t>Α. Χ. </a:t>
            </a:r>
            <a:r>
              <a:rPr lang="el-GR" sz="1600" dirty="0" err="1"/>
              <a:t>Λάζαρη</a:t>
            </a:r>
            <a:r>
              <a:rPr lang="el-GR" sz="1600" dirty="0"/>
              <a:t> </a:t>
            </a:r>
            <a:r>
              <a:rPr lang="en-US" sz="1600" dirty="0" smtClean="0"/>
              <a:t>:</a:t>
            </a:r>
          </a:p>
          <a:p>
            <a:pPr>
              <a:buNone/>
            </a:pPr>
            <a:r>
              <a:rPr lang="en-US" sz="1600" dirty="0" smtClean="0">
                <a:effectLst>
                  <a:outerShdw blurRad="38100" dist="38100" dir="2700000" algn="tl">
                    <a:srgbClr val="000000">
                      <a:alpha val="43137"/>
                    </a:srgbClr>
                  </a:outerShdw>
                </a:effectLst>
              </a:rPr>
              <a:t>      </a:t>
            </a:r>
            <a:r>
              <a:rPr lang="el-GR" sz="1600" dirty="0" smtClean="0">
                <a:effectLst>
                  <a:outerShdw blurRad="38100" dist="38100" dir="2700000" algn="tl">
                    <a:srgbClr val="000000">
                      <a:alpha val="43137"/>
                    </a:srgbClr>
                  </a:outerShdw>
                </a:effectLst>
              </a:rPr>
              <a:t>«</a:t>
            </a:r>
            <a:r>
              <a:rPr lang="el-GR" sz="1600" u="sng" dirty="0" smtClean="0">
                <a:effectLst>
                  <a:outerShdw blurRad="38100" dist="38100" dir="2700000" algn="tl">
                    <a:srgbClr val="000000">
                      <a:alpha val="43137"/>
                    </a:srgbClr>
                  </a:outerShdw>
                </a:effectLst>
              </a:rPr>
              <a:t>ΒΑΣΙΚΟ ΚΛΙΝΙΚΟΠΑΘΟΛΟΓΟΑΝΑΤΟΜΙΚΟ ΦΡΟΝΤΙΣΤΗΡΙΟ ΝΟΣΩΝ ΤΟΥ ΠΕΠΤΙΚΟΥ ΣΩΛΗΝΑ</a:t>
            </a:r>
            <a:r>
              <a:rPr lang="en-US" sz="1600" u="sng" dirty="0" smtClean="0">
                <a:effectLst>
                  <a:outerShdw blurRad="38100" dist="38100" dir="2700000" algn="tl">
                    <a:srgbClr val="000000">
                      <a:alpha val="43137"/>
                    </a:srgbClr>
                  </a:outerShdw>
                </a:effectLst>
              </a:rPr>
              <a:t>-</a:t>
            </a:r>
            <a:r>
              <a:rPr lang="el-GR" sz="1600" u="sng" dirty="0" smtClean="0">
                <a:effectLst>
                  <a:outerShdw blurRad="38100" dist="38100" dir="2700000" algn="tl">
                    <a:srgbClr val="000000">
                      <a:alpha val="43137"/>
                    </a:srgbClr>
                  </a:outerShdw>
                </a:effectLst>
              </a:rPr>
              <a:t>ΠΛΗΡΗΣ ΕΚΔΟΣΗ</a:t>
            </a:r>
            <a:r>
              <a:rPr lang="el-GR" sz="1600" dirty="0" smtClean="0">
                <a:effectLst>
                  <a:outerShdw blurRad="38100" dist="38100" dir="2700000" algn="tl">
                    <a:srgbClr val="000000">
                      <a:alpha val="43137"/>
                    </a:srgbClr>
                  </a:outerShdw>
                </a:effectLst>
              </a:rPr>
              <a:t>»</a:t>
            </a:r>
            <a:endParaRPr lang="en-US" sz="1600" dirty="0" smtClean="0">
              <a:effectLst>
                <a:outerShdw blurRad="38100" dist="38100" dir="2700000" algn="tl">
                  <a:srgbClr val="000000">
                    <a:alpha val="43137"/>
                  </a:srgbClr>
                </a:outerShdw>
              </a:effectLst>
            </a:endParaRPr>
          </a:p>
          <a:p>
            <a:pPr>
              <a:buNone/>
            </a:pPr>
            <a:r>
              <a:rPr lang="en-US" sz="1600" dirty="0" smtClean="0">
                <a:effectLst>
                  <a:outerShdw blurRad="38100" dist="38100" dir="2700000" algn="tl">
                    <a:srgbClr val="000000">
                      <a:alpha val="43137"/>
                    </a:srgbClr>
                  </a:outerShdw>
                </a:effectLst>
              </a:rPr>
              <a:t>      </a:t>
            </a:r>
            <a:r>
              <a:rPr lang="el-GR" sz="1600" dirty="0" smtClean="0">
                <a:effectLst>
                  <a:outerShdw blurRad="38100" dist="38100" dir="2700000" algn="tl">
                    <a:srgbClr val="000000">
                      <a:alpha val="43137"/>
                    </a:srgbClr>
                  </a:outerShdw>
                </a:effectLst>
              </a:rPr>
              <a:t>«</a:t>
            </a:r>
            <a:r>
              <a:rPr lang="el-GR" sz="1600" u="sng" dirty="0" smtClean="0">
                <a:effectLst>
                  <a:outerShdw blurRad="38100" dist="38100" dir="2700000" algn="tl">
                    <a:srgbClr val="000000">
                      <a:alpha val="43137"/>
                    </a:srgbClr>
                  </a:outerShdw>
                </a:effectLst>
              </a:rPr>
              <a:t>ΣΥΜΠΛΗΡΩΜΑΤΙΚΟ ΚΛΙΝΙΚΟΠΑΘΟΛΟΓΟΑΝΑΤΟΜΙΚΟ ΦΡΟΝΤΙΣΤΗΡΙΟ ΝΟΣΩΝ ΤΟΥ ΠΕΠΤΙΚΟΥ ΣΩΛΗΝΑ</a:t>
            </a:r>
            <a:r>
              <a:rPr lang="el-GR" sz="1600" dirty="0" smtClean="0">
                <a:effectLst>
                  <a:outerShdw blurRad="38100" dist="38100" dir="2700000" algn="tl">
                    <a:srgbClr val="000000">
                      <a:alpha val="43137"/>
                    </a:srgbClr>
                  </a:outerShdw>
                </a:effectLst>
              </a:rPr>
              <a:t>»</a:t>
            </a:r>
          </a:p>
          <a:p>
            <a:pPr>
              <a:buNone/>
            </a:pPr>
            <a:r>
              <a:rPr lang="el-GR" sz="1600" dirty="0" smtClean="0"/>
              <a:t>       «ΜΟΡΙΑΚΗ ΚΑΤΗΓΟΡΙΟΠΟΙΗΣΗ ΟΡΘΟΚΟΛΙΚΟΥ ΚΑΡΚΙΝΟΥ»</a:t>
            </a:r>
          </a:p>
          <a:p>
            <a:pPr>
              <a:buNone/>
            </a:pPr>
            <a:r>
              <a:rPr lang="el-GR" sz="1600" dirty="0" smtClean="0"/>
              <a:t>       «ΟΡΘΟΚΟΛΙΚΟ ΚΑΡΚΙΝΩΜΑ</a:t>
            </a:r>
            <a:r>
              <a:rPr lang="en-US" sz="1600" dirty="0" smtClean="0"/>
              <a:t>: </a:t>
            </a:r>
            <a:r>
              <a:rPr lang="el-GR" sz="1600" dirty="0" smtClean="0"/>
              <a:t>ΠΑΘΟΛΟΓΟΑΝΑΤΟΜΙΚΗ ΣΤΑΔΙΟΠΟΙΗΣΗ – ΠΡΟΓΝΩΣΤΙΚΟΙ/ΠΡΟΒΛΕΠΤΙΚΟΙ ΔΕΙΚΤΕΣ»</a:t>
            </a:r>
          </a:p>
          <a:p>
            <a:pPr>
              <a:buNone/>
            </a:pPr>
            <a:r>
              <a:rPr lang="el-GR" sz="1600" dirty="0" smtClean="0"/>
              <a:t>       « ΠΑΘΟΛΟΓΟΑΝΑΤΟΜΙΚΗ ΣΤΑΔΙΟΠΟΙΗΣΗ  ΚΑΡΚΙΝΩΜΑΤΩΝ ΣΠΛΑΓΧΝΩΝ ΚΟΙΛΙΑΣ</a:t>
            </a:r>
            <a:r>
              <a:rPr lang="en-US" sz="1600" dirty="0" smtClean="0"/>
              <a:t> </a:t>
            </a:r>
            <a:r>
              <a:rPr lang="el-GR" sz="1600" dirty="0" smtClean="0"/>
              <a:t>»</a:t>
            </a:r>
            <a:endParaRPr lang="el-GR" sz="1600" dirty="0" smtClean="0">
              <a:effectLst>
                <a:outerShdw blurRad="38100" dist="38100" dir="2700000" algn="tl">
                  <a:srgbClr val="000000">
                    <a:alpha val="43137"/>
                  </a:srgbClr>
                </a:outerShdw>
              </a:effectLst>
            </a:endParaRPr>
          </a:p>
          <a:p>
            <a:pPr>
              <a:buNone/>
            </a:pPr>
            <a:r>
              <a:rPr lang="el-GR" sz="1600" dirty="0" smtClean="0">
                <a:effectLst>
                  <a:outerShdw blurRad="38100" dist="38100" dir="2700000" algn="tl">
                    <a:srgbClr val="000000">
                      <a:alpha val="43137"/>
                    </a:srgbClr>
                  </a:outerShdw>
                </a:effectLst>
              </a:rPr>
              <a:t>       « </a:t>
            </a:r>
            <a:r>
              <a:rPr lang="el-GR" sz="1600" u="sng" dirty="0" smtClean="0">
                <a:effectLst>
                  <a:outerShdw blurRad="38100" dist="38100" dir="2700000" algn="tl">
                    <a:srgbClr val="000000">
                      <a:alpha val="43137"/>
                    </a:srgbClr>
                  </a:outerShdw>
                </a:effectLst>
              </a:rPr>
              <a:t>ΦΡΟΝΤΙΣΤΗΡΙΑΚΟ ΜΑΘΗΜΑ ΑΛΛΟΙΩΣΕΩΝ ΤΟΥ ΠΕΠΤΙΚΟΥ ΣΩΛΗΝΑ </a:t>
            </a:r>
            <a:r>
              <a:rPr lang="el-GR" sz="1600" dirty="0" smtClean="0">
                <a:effectLst>
                  <a:outerShdw blurRad="38100" dist="38100" dir="2700000" algn="tl">
                    <a:srgbClr val="000000">
                      <a:alpha val="43137"/>
                    </a:srgbClr>
                  </a:outerShdw>
                </a:effectLst>
              </a:rPr>
              <a:t>»</a:t>
            </a:r>
            <a:endParaRPr lang="el-GR" sz="1600" dirty="0">
              <a:effectLst>
                <a:outerShdw blurRad="38100" dist="38100" dir="2700000" algn="tl">
                  <a:srgbClr val="000000">
                    <a:alpha val="43137"/>
                  </a:srgbClr>
                </a:outerShdw>
              </a:effectLst>
            </a:endParaRPr>
          </a:p>
          <a:p>
            <a:pPr>
              <a:buNone/>
            </a:pPr>
            <a:r>
              <a:rPr lang="el-GR" sz="1600" dirty="0"/>
              <a:t>       </a:t>
            </a:r>
            <a:r>
              <a:rPr lang="el-GR" sz="1600" dirty="0" smtClean="0"/>
              <a:t>     </a:t>
            </a:r>
            <a:endParaRPr lang="el-GR" sz="1600" dirty="0"/>
          </a:p>
        </p:txBody>
      </p:sp>
      <p:sp>
        <p:nvSpPr>
          <p:cNvPr id="4" name="Title 1"/>
          <p:cNvSpPr>
            <a:spLocks noGrp="1"/>
          </p:cNvSpPr>
          <p:nvPr>
            <p:ph type="title"/>
          </p:nvPr>
        </p:nvSpPr>
        <p:spPr>
          <a:xfrm>
            <a:off x="457200" y="0"/>
            <a:ext cx="8229600" cy="476672"/>
          </a:xfrm>
        </p:spPr>
        <p:txBody>
          <a:bodyPr>
            <a:normAutofit fontScale="90000"/>
          </a:bodyPr>
          <a:lstStyle/>
          <a:p>
            <a:r>
              <a:rPr lang="el-GR" dirty="0"/>
              <a:t>Περαιτέρω μελέτη για τις εξετάσεις</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DE8F69C-2857-74F5-35AB-F31E47A9CBCB}"/>
              </a:ext>
            </a:extLst>
          </p:cNvPr>
          <p:cNvSpPr txBox="1"/>
          <p:nvPr/>
        </p:nvSpPr>
        <p:spPr>
          <a:xfrm>
            <a:off x="395536" y="1052736"/>
            <a:ext cx="7920880" cy="4832092"/>
          </a:xfrm>
          <a:prstGeom prst="rect">
            <a:avLst/>
          </a:prstGeom>
          <a:noFill/>
        </p:spPr>
        <p:txBody>
          <a:bodyPr wrap="square" rtlCol="0">
            <a:spAutoFit/>
          </a:bodyPr>
          <a:lstStyle/>
          <a:p>
            <a:pPr marL="457200" indent="-457200">
              <a:buAutoNum type="arabicPeriod"/>
            </a:pPr>
            <a:r>
              <a:rPr lang="el-GR" sz="2200" dirty="0">
                <a:latin typeface="Arial" panose="020B0604020202020204" pitchFamily="34" charset="0"/>
                <a:cs typeface="Arial" panose="020B0604020202020204" pitchFamily="34" charset="0"/>
              </a:rPr>
              <a:t>Τί παρατηρείτε στην αξονική τομογραφία του ασθενούς;</a:t>
            </a: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r>
              <a:rPr lang="el-GR" sz="2200" dirty="0">
                <a:latin typeface="Arial" panose="020B0604020202020204" pitchFamily="34" charset="0"/>
                <a:cs typeface="Arial" panose="020B0604020202020204" pitchFamily="34" charset="0"/>
              </a:rPr>
              <a:t>Τί είδους νεόπλασμα θα περιμένατε να φανεί στη βιοψία;</a:t>
            </a: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r>
              <a:rPr lang="el-GR" sz="2200" dirty="0">
                <a:latin typeface="Arial" panose="020B0604020202020204" pitchFamily="34" charset="0"/>
                <a:cs typeface="Arial" panose="020B0604020202020204" pitchFamily="34" charset="0"/>
              </a:rPr>
              <a:t>Εάν ο ασθενής ανέφερε ιστορικό </a:t>
            </a:r>
            <a:r>
              <a:rPr lang="el-GR" sz="2200" dirty="0" err="1">
                <a:latin typeface="Arial" panose="020B0604020202020204" pitchFamily="34" charset="0"/>
                <a:cs typeface="Arial" panose="020B0604020202020204" pitchFamily="34" charset="0"/>
              </a:rPr>
              <a:t>γαστροοισοφαγικής</a:t>
            </a:r>
            <a:r>
              <a:rPr lang="el-GR" sz="2200" dirty="0">
                <a:latin typeface="Arial" panose="020B0604020202020204" pitchFamily="34" charset="0"/>
                <a:cs typeface="Arial" panose="020B0604020202020204" pitchFamily="34" charset="0"/>
              </a:rPr>
              <a:t> παλινδρόμησης, </a:t>
            </a:r>
            <a:r>
              <a:rPr lang="el-GR" sz="2200" dirty="0" smtClean="0">
                <a:latin typeface="Arial" panose="020B0604020202020204" pitchFamily="34" charset="0"/>
                <a:cs typeface="Arial" panose="020B0604020202020204" pitchFamily="34" charset="0"/>
              </a:rPr>
              <a:t>πού </a:t>
            </a:r>
            <a:r>
              <a:rPr lang="el-GR" sz="2200" dirty="0">
                <a:latin typeface="Arial" panose="020B0604020202020204" pitchFamily="34" charset="0"/>
                <a:cs typeface="Arial" panose="020B0604020202020204" pitchFamily="34" charset="0"/>
              </a:rPr>
              <a:t>θα περιμένατε την αντίστοιχη νεοπλασία;</a:t>
            </a: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68728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fographic identifying squamous cell carcinoma and adenocarcinoma">
            <a:extLst>
              <a:ext uri="{FF2B5EF4-FFF2-40B4-BE49-F238E27FC236}">
                <a16:creationId xmlns:a16="http://schemas.microsoft.com/office/drawing/2014/main" xmlns="" id="{646A99B3-6CDD-BB81-1A9F-E0877E23F7D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1124744"/>
            <a:ext cx="8496944" cy="42484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71217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4048" y="274638"/>
            <a:ext cx="4032448" cy="1143000"/>
          </a:xfrm>
        </p:spPr>
        <p:txBody>
          <a:bodyPr>
            <a:normAutofit fontScale="90000"/>
          </a:bodyPr>
          <a:lstStyle/>
          <a:p>
            <a:r>
              <a:rPr lang="el-GR" b="1" dirty="0" err="1" smtClean="0"/>
              <a:t>Ακανθοκυτταρικά</a:t>
            </a:r>
            <a:r>
              <a:rPr lang="el-GR" b="1" dirty="0" smtClean="0"/>
              <a:t> </a:t>
            </a:r>
            <a:r>
              <a:rPr lang="el-GR" dirty="0" smtClean="0"/>
              <a:t>καρκινώματα (ΑΚΚ) οισοφάγου</a:t>
            </a:r>
            <a:endParaRPr lang="el-GR" dirty="0"/>
          </a:p>
        </p:txBody>
      </p:sp>
      <p:pic>
        <p:nvPicPr>
          <p:cNvPr id="2050" name="Picture 2"/>
          <p:cNvPicPr>
            <a:picLocks noChangeAspect="1" noChangeArrowheads="1"/>
          </p:cNvPicPr>
          <p:nvPr/>
        </p:nvPicPr>
        <p:blipFill>
          <a:blip r:embed="rId3" cstate="print"/>
          <a:srcRect/>
          <a:stretch>
            <a:fillRect/>
          </a:stretch>
        </p:blipFill>
        <p:spPr bwMode="auto">
          <a:xfrm>
            <a:off x="539552" y="157804"/>
            <a:ext cx="4320480" cy="3085319"/>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rot="16200000">
            <a:off x="4678551" y="2386344"/>
            <a:ext cx="4896544" cy="3669487"/>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rot="10800000">
            <a:off x="539551" y="3429000"/>
            <a:ext cx="4308441" cy="32403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2539</TotalTime>
  <Words>2359</Words>
  <Application>Microsoft Office PowerPoint</Application>
  <PresentationFormat>Προβολή στην οθόνη (4:3)</PresentationFormat>
  <Paragraphs>343</Paragraphs>
  <Slides>68</Slides>
  <Notes>21</Notes>
  <HiddenSlides>0</HiddenSlides>
  <MMClips>0</MMClips>
  <ScaleCrop>false</ScaleCrop>
  <HeadingPairs>
    <vt:vector size="4" baseType="variant">
      <vt:variant>
        <vt:lpstr>Θέμα</vt:lpstr>
      </vt:variant>
      <vt:variant>
        <vt:i4>2</vt:i4>
      </vt:variant>
      <vt:variant>
        <vt:lpstr>Τίτλοι διαφανειών</vt:lpstr>
      </vt:variant>
      <vt:variant>
        <vt:i4>68</vt:i4>
      </vt:variant>
    </vt:vector>
  </HeadingPairs>
  <TitlesOfParts>
    <vt:vector size="70" baseType="lpstr">
      <vt:lpstr>Θέμα του Office</vt:lpstr>
      <vt:lpstr>1_Θέμα του Office</vt:lpstr>
      <vt:lpstr>Κλινικο-παθολογοανατομική συζήτηση περιστατικών νόσων πεπτικού σωλήνα</vt:lpstr>
      <vt:lpstr>Δομή και σκοπός</vt:lpstr>
      <vt:lpstr>Βασικές γνώσεις</vt:lpstr>
      <vt:lpstr>Βασικές γνώσεις</vt:lpstr>
      <vt:lpstr>Περιστατικό 1</vt:lpstr>
      <vt:lpstr>Διαφάνεια 6</vt:lpstr>
      <vt:lpstr>Διαφάνεια 7</vt:lpstr>
      <vt:lpstr>Διαφάνεια 8</vt:lpstr>
      <vt:lpstr>Ακανθοκυτταρικά καρκινώματα (ΑΚΚ) οισοφάγου</vt:lpstr>
      <vt:lpstr>Ακανθοκυτταρικό καρκίνωμα οισοφάγου  ποικίλων βαθμών διαφοροποίησης</vt:lpstr>
      <vt:lpstr>Βασικόμορφο ακανθοκυτταρικό καρκίνωμα  του οισοφάγου και της γλώσσας (κάτω δεξιά).</vt:lpstr>
      <vt:lpstr>Ακανθοκυτταρικό καρκίνωμα οισοφάγου:  συνήθους ποικιλίας χαμηλά διαφοροποιημένο, βασικόμορφο, σαρκωματοειδές (ατρακτοκυτταρικό)</vt:lpstr>
      <vt:lpstr>Ονομάστε τις εικονιζόμενες παραλλαγές  ακανθοκυτταρικού καρκινώματος της στοματικής κοιλότητας (και γενικότερα της περιοχής κεφαλής-τραχήλου και όχι μόνο). Σε ποια από αυτές η πρόγνωση είναι καλύτερη  σε σύγκριση με το τυπικό ακανθοκυτταρικό καρκίνωμα;  </vt:lpstr>
      <vt:lpstr>H  συνιστώσα T κατηγοριοποιείται ως Tis: υψηλού βαθμού δυσπλασία (HGD). Ο T1 είναι καρκίνος που εισβάλλει στο χόριο, τη βλεννογόνια μυϊκή στοιβάδα ή στον υποβλεννογόνο και υποκατηγοριοποιείται σε T1a (καρκίνος που εισβάλλει στο χόριο ή στη βλεννογόνια μυϊκή στοιβάδα) και T1b (καρκίνος που εισβάλλει στον υποβλεννογόνο). Ο Τ2 είναι καρκίνος που εισβάλλει στον μυϊκό χιτώνα του οισοφαγικού τοιχώματος. Ο Τ3 είναι καρκίνος που εισβάλλει στo εξώτατο στρώμα. Ο Τ4 είναι καρκίνος που εισβάλλει στις τοπικές δομές και υποκατηγοριοποιείται ως T4a (καρκίνος που εισβάλλει σε γειτονικές δομές όπως ο υπεζωκότας, το περικάρδιο, η άζυγος φλέβα, το διάφραγμα ή το περιτόναιο) και T4b (καρκίνος που εισβάλλει στις κύριες παρακείμενες δομές, όπως η αορτή, κάποιο σπονδυλικό σώμα ή η τραχεία). Το N κατηγοριοποιείται ως N0 (χωρίς επιχώριες λεμφαδενικές μεταστάσεις), N1 (τοπικές μεταστάσεις λεμφαδένων που περιλαμβάνουν έναν έως δύο λεμφαδένες), N2 (τοπικές μεταστάσεις λεμφαδένων που περιλαμβάνουν τρεις έως έξι λεμφαδένες) και N3 (τοπικές μεταστάσεις λεμφαδένων που περιλαμβάνουν επτά ή περισσότερους λεμφαδένες). Το M κατηγοριοποιείται ως M0 (χωρίς μακρινή μετάσταση) και M1 (μακρινή μετάσταση).</vt:lpstr>
      <vt:lpstr>Αδενοκαρκίνωμα σε έδαφος οισοφάγου Barrett.  Θέση διήθησης εντός του υποβλεννογόνου.   Οι περισσότερες περιπτώσεις αδενοκαρκινώματος σε έδαφος οισοφάγου του Barrett είναι αρκετά προχωρημένες κατά τη στιγμή της διάγνωσης, συχνά με εισβολή σε ολόκληρο το πάχος του οισοφαγικού τοιχώματος  και με μεταστάσεις στους λεμφαδένες.  </vt:lpstr>
      <vt:lpstr>Περιστατικό 2</vt:lpstr>
      <vt:lpstr>Διαφάνεια 17</vt:lpstr>
      <vt:lpstr>Xρόνια επιπολής ενεργός γαστρίτιδα του άντρου. Ανοσοϊστοχημική ανάδειξη των H. Pylori,  όταν δεν αναγνωρίζονται με ιστοχημικές χρώσεις. </vt:lpstr>
      <vt:lpstr>Διαφάνεια 19</vt:lpstr>
      <vt:lpstr>Διαφάνεια 20</vt:lpstr>
      <vt:lpstr>Διαφάνεια 21</vt:lpstr>
      <vt:lpstr>Διαφάνεια 22</vt:lpstr>
      <vt:lpstr>Διαφάνεια 23</vt:lpstr>
      <vt:lpstr>Διαφάνεια 24</vt:lpstr>
      <vt:lpstr>Εντερική μετάπλαση  τύπου ΙΙΙ στο πλαίσιο χρόνιας γαστρίτιδας</vt:lpstr>
      <vt:lpstr>Διαφάνεια 26</vt:lpstr>
      <vt:lpstr>Περιστατικό 3</vt:lpstr>
      <vt:lpstr>Διαφάνεια 28</vt:lpstr>
      <vt:lpstr>Διαφάνεια 29</vt:lpstr>
      <vt:lpstr>Αδενοκαρκίνωμα  παχέος εντέρου. Χαρακτηριστικοί ηθμοειδείς σχηματισμοί.  Διήθηση ορογόνου. Χαρακτήρες εντερικού τύπου αδενοκαρκινώματος: μολυβένιοι πυρήνες, μωβ κυτταρόπλασμα,  στρογγυλεμένοι αδένες.  </vt:lpstr>
      <vt:lpstr>Διαφάνεια 31</vt:lpstr>
      <vt:lpstr>Διαφάνεια 32</vt:lpstr>
      <vt:lpstr>Διαφάνεια 33</vt:lpstr>
      <vt:lpstr>Διαφάνεια 34</vt:lpstr>
      <vt:lpstr>Διαφάνεια 35</vt:lpstr>
      <vt:lpstr>Διαφάνεια 36</vt:lpstr>
      <vt:lpstr>Διαφάνεια 37</vt:lpstr>
      <vt:lpstr>Αξιολογήστε, βάσει κριτηρίων,  τον εικονιζόμενο σωληνώδη αδενωματώδη πολύποδα  ως προς το διηθητικό δυναμικό του εντός του υποβλεννογονίου χιτώνα  του τοιχώματος του παχέος εντέρου.</vt:lpstr>
      <vt:lpstr>Ποιές πληροφορίες οφείλει να παρέχει η ιστολογική έκθεση του εικονιζόμενου κακοήθως εξαλλαγέντα, πλήρως ενδοσκοπικώς εξαιρεθέντα  αδενωματώδους πολύποδα παχέος εντέρου  και ποια η σημασία τους;  </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Περιστατικό 4</vt:lpstr>
      <vt:lpstr>Αξονική τομογραφία κοιλίας</vt:lpstr>
      <vt:lpstr>Διαφάνεια 54</vt:lpstr>
      <vt:lpstr>Τα εκκολπώματα φαίνονται να διασχίζουν την έσω κυκλοτερή στιβάδα του μυϊκού χιτώνα του εντερικού τοιχώματος ως εισοχές του βλεννογόνου  με την άκρη των εκκολπωμάτων στον υποορογόνο.</vt:lpstr>
      <vt:lpstr>Διαφάνεια 56</vt:lpstr>
      <vt:lpstr>Διαφάνεια 57</vt:lpstr>
      <vt:lpstr>Περιστατικό 5</vt:lpstr>
      <vt:lpstr>Κολονοσκόπηση</vt:lpstr>
      <vt:lpstr>Φλεγμονή και αρχιτεκτονική διαταραχή των κρυπτών σε  όλες τις βιοψίες. Χρόνια ενεργός κολίτιδα: ανωμαλία  αρχιτεκτονικής κρυπτών, βασική λεμφοπλασματοκυττάρωση και κρυπτικά αποστημάτια.</vt:lpstr>
      <vt:lpstr>Διαφάνεια 61</vt:lpstr>
      <vt:lpstr>Διαφάνεια 62</vt:lpstr>
      <vt:lpstr>Διαφάνεια 63</vt:lpstr>
      <vt:lpstr>Διαφάνεια 64</vt:lpstr>
      <vt:lpstr>ΔΔ. Οξεία αυτοπεριοριζόμενη, λοιμώδης κολίτιδα: Άφθονη επιπολής οξεία φλεγμονή με οξεία κρυπτίτιδα ή κρυπτικά αποστημάτια, υποχωρούσα σε 2-3 βδομάδες, συνήθως χωρίς  χαρακτήρες χρονιότητας [δηλ. χωρίς αρχιτεκτονική διαταραχή των κρυπτών, χωρίς βασική λεμφοπλασματοκυττάρωση, χωρίς μεταπλασία με πυλωρικούς αδένες ή με κύτταρα Paneth (τα τελευταία, στο αριστερό κόλον)].</vt:lpstr>
      <vt:lpstr>Διαφάνεια 66</vt:lpstr>
      <vt:lpstr>ΙΣΤΟΛΟΓΙΚΑ ΠΡΟΤΥΠΑ ΕΝΕΡΓΟΥ ΚΟΛΙΤΙΔΑΣ</vt:lpstr>
      <vt:lpstr>Περαιτέρω μελέτη για τις εξετάσεις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198</cp:revision>
  <dcterms:created xsi:type="dcterms:W3CDTF">2021-08-02T10:33:48Z</dcterms:created>
  <dcterms:modified xsi:type="dcterms:W3CDTF">2023-10-31T15:24:12Z</dcterms:modified>
</cp:coreProperties>
</file>