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5"/>
  </p:notesMasterIdLst>
  <p:sldIdLst>
    <p:sldId id="352" r:id="rId2"/>
    <p:sldId id="258" r:id="rId3"/>
    <p:sldId id="315" r:id="rId4"/>
    <p:sldId id="284" r:id="rId5"/>
    <p:sldId id="257" r:id="rId6"/>
    <p:sldId id="308" r:id="rId7"/>
    <p:sldId id="300" r:id="rId8"/>
    <p:sldId id="316" r:id="rId9"/>
    <p:sldId id="278" r:id="rId10"/>
    <p:sldId id="370" r:id="rId11"/>
    <p:sldId id="279" r:id="rId12"/>
    <p:sldId id="290" r:id="rId13"/>
    <p:sldId id="260" r:id="rId14"/>
    <p:sldId id="365" r:id="rId15"/>
    <p:sldId id="353" r:id="rId16"/>
    <p:sldId id="262" r:id="rId17"/>
    <p:sldId id="318" r:id="rId18"/>
    <p:sldId id="302" r:id="rId19"/>
    <p:sldId id="303" r:id="rId20"/>
    <p:sldId id="263" r:id="rId21"/>
    <p:sldId id="292" r:id="rId22"/>
    <p:sldId id="367" r:id="rId23"/>
    <p:sldId id="368" r:id="rId24"/>
    <p:sldId id="291" r:id="rId25"/>
    <p:sldId id="305" r:id="rId26"/>
    <p:sldId id="304" r:id="rId27"/>
    <p:sldId id="266" r:id="rId28"/>
    <p:sldId id="310" r:id="rId29"/>
    <p:sldId id="294" r:id="rId30"/>
    <p:sldId id="299" r:id="rId31"/>
    <p:sldId id="295" r:id="rId32"/>
    <p:sldId id="296" r:id="rId33"/>
    <p:sldId id="306" r:id="rId34"/>
    <p:sldId id="366" r:id="rId35"/>
    <p:sldId id="268" r:id="rId36"/>
    <p:sldId id="362" r:id="rId37"/>
    <p:sldId id="319" r:id="rId38"/>
    <p:sldId id="311" r:id="rId39"/>
    <p:sldId id="313" r:id="rId40"/>
    <p:sldId id="270" r:id="rId41"/>
    <p:sldId id="297" r:id="rId42"/>
    <p:sldId id="354" r:id="rId43"/>
    <p:sldId id="289" r:id="rId44"/>
    <p:sldId id="307" r:id="rId45"/>
    <p:sldId id="285" r:id="rId46"/>
    <p:sldId id="287" r:id="rId47"/>
    <p:sldId id="359" r:id="rId48"/>
    <p:sldId id="286" r:id="rId49"/>
    <p:sldId id="276" r:id="rId50"/>
    <p:sldId id="274" r:id="rId51"/>
    <p:sldId id="355" r:id="rId52"/>
    <p:sldId id="275" r:id="rId53"/>
    <p:sldId id="298" r:id="rId54"/>
    <p:sldId id="321" r:id="rId55"/>
    <p:sldId id="356" r:id="rId56"/>
    <p:sldId id="322" r:id="rId57"/>
    <p:sldId id="323" r:id="rId58"/>
    <p:sldId id="324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8" r:id="rId68"/>
    <p:sldId id="335" r:id="rId69"/>
    <p:sldId id="337" r:id="rId70"/>
    <p:sldId id="336" r:id="rId71"/>
    <p:sldId id="339" r:id="rId72"/>
    <p:sldId id="341" r:id="rId73"/>
    <p:sldId id="340" r:id="rId74"/>
    <p:sldId id="343" r:id="rId75"/>
    <p:sldId id="363" r:id="rId76"/>
    <p:sldId id="344" r:id="rId77"/>
    <p:sldId id="345" r:id="rId78"/>
    <p:sldId id="364" r:id="rId79"/>
    <p:sldId id="347" r:id="rId80"/>
    <p:sldId id="348" r:id="rId81"/>
    <p:sldId id="350" r:id="rId82"/>
    <p:sldId id="349" r:id="rId83"/>
    <p:sldId id="358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07656-21A7-457A-9E6D-3BDF5CDFD3BE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301FA-15D7-482E-BD17-675AD823A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662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10/25/2023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827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2068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9423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2763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59079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7398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FA78E7-1896-48B0-8633-685D30952E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FA78E7-1896-48B0-8633-685D30952E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FA78E7-1896-48B0-8633-685D30952E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4146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3EC945-CCBE-4C52-A6F2-EE083D5C4D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B1E471-D6A2-4C48-8B78-FFF790A934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B1E471-D6A2-4C48-8B78-FFF790A934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827EB8-291B-4062-94C2-0C1F4FA5E9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10/25/2023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439AD-F452-4478-B7B7-0D8BCBE90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540496" cy="23622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ΟΙΣΟΦΑΓΟΣ ΚΑΙ ΜΗ-ΝΕΟΠΛΑΣΜΑΤΙΚΕΣ ΝΟΣΟΙ ΣΤΟΜΑΧΟΥ</a:t>
            </a: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Π.Γ.Ν. Αττικόν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2" descr="http://library.med.utah.edu/WebPath/jpeg4/GI121.jpg"/>
          <p:cNvPicPr>
            <a:picLocks noChangeAspect="1" noChangeArrowheads="1"/>
          </p:cNvPicPr>
          <p:nvPr/>
        </p:nvPicPr>
        <p:blipFill>
          <a:blip r:embed="rId3" cstate="print"/>
          <a:srcRect l="11017" r="11861"/>
          <a:stretch>
            <a:fillRect/>
          </a:stretch>
        </p:blipFill>
        <p:spPr bwMode="auto">
          <a:xfrm>
            <a:off x="76200" y="1371600"/>
            <a:ext cx="1600200" cy="13626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6" name="Picture 4" descr="http://library.med.utah.edu/WebPath/jpeg4/GI452.jpg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3236685" y="1371600"/>
            <a:ext cx="1487715" cy="137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7" name="Picture 2" descr="http://library.med.utah.edu/WebPath/jpeg4/GI209.jpg"/>
          <p:cNvPicPr>
            <a:picLocks noChangeAspect="1" noChangeArrowheads="1"/>
          </p:cNvPicPr>
          <p:nvPr/>
        </p:nvPicPr>
        <p:blipFill>
          <a:blip r:embed="rId5" cstate="print"/>
          <a:srcRect r="30252"/>
          <a:stretch>
            <a:fillRect/>
          </a:stretch>
        </p:blipFill>
        <p:spPr bwMode="auto">
          <a:xfrm rot="5400000">
            <a:off x="1790699" y="1409701"/>
            <a:ext cx="1371601" cy="12954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8" name="Picture 4" descr="http://www.embryo.chronolab.com/images/S2_3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6900" y="1371600"/>
            <a:ext cx="1371600" cy="13716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7" cstate="print"/>
          <a:srcRect l="50000" r="11768"/>
          <a:stretch>
            <a:fillRect/>
          </a:stretch>
        </p:blipFill>
        <p:spPr bwMode="auto">
          <a:xfrm>
            <a:off x="6366075" y="1371600"/>
            <a:ext cx="1406325" cy="13716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18122" y="1371600"/>
            <a:ext cx="1149678" cy="1371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2" name="Picture 4" descr="C:\Users\pfoukas\AppData\Local\Microsoft\Windows\Temporary Internet Files\Content.IE5\S113KQNF\image001.jpg"/>
          <p:cNvPicPr>
            <a:picLocks noChangeAspect="1" noChangeArrowheads="1"/>
          </p:cNvPicPr>
          <p:nvPr/>
        </p:nvPicPr>
        <p:blipFill>
          <a:blip r:embed="rId9" cstate="print"/>
          <a:srcRect b="15763"/>
          <a:stretch>
            <a:fillRect/>
          </a:stretch>
        </p:blipFill>
        <p:spPr bwMode="auto">
          <a:xfrm>
            <a:off x="545025" y="5725868"/>
            <a:ext cx="1007735" cy="1097633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13" name="Picture 2" descr="C:\Users\pfoukas\Documents\SAVED to COLLABORATEURS_18.07.2016\UofATHENS\ATTIKON\LOGO3ATTIKON[1].bmp"/>
          <p:cNvPicPr>
            <a:picLocks noChangeAspect="1" noChangeArrowheads="1"/>
          </p:cNvPicPr>
          <p:nvPr/>
        </p:nvPicPr>
        <p:blipFill>
          <a:blip r:embed="rId10" cstate="print"/>
          <a:srcRect r="-35296" b="10452"/>
          <a:stretch>
            <a:fillRect/>
          </a:stretch>
        </p:blipFill>
        <p:spPr bwMode="auto">
          <a:xfrm>
            <a:off x="40968" y="5934973"/>
            <a:ext cx="602449" cy="884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Εκκολπώματα του οισοφάγου</a:t>
            </a:r>
            <a:r>
              <a:rPr lang="fr-CH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Περίγραπτες σακκοειδείς προβολές του οισοφαγικού τοιχώματος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886200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Εκκολπώματα του </a:t>
            </a:r>
            <a:r>
              <a:rPr lang="en-US" sz="1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Zenker</a:t>
            </a: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υποφαρυγγικά) (~70%)</a:t>
            </a:r>
          </a:p>
          <a:p>
            <a:pPr lvl="1">
              <a:buNone/>
            </a:pPr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Ανεπάρκεια του άνω οισοφαγικού σφιγκτήρα και προβολή του βλεννογόνου (μόνο)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Εκκολπώματα εξ’ έλξεως (~20%, αληθές)</a:t>
            </a:r>
          </a:p>
          <a:p>
            <a:pPr lvl="2">
              <a:buNone/>
            </a:pP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Φλεγμονές μεσοθωρακίου</a:t>
            </a:r>
            <a:endParaRPr lang="el-GR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Επιφρενικά εκκολπώματα (~10%)</a:t>
            </a:r>
          </a:p>
          <a:p>
            <a:pPr lvl="2">
              <a:buNone/>
            </a:pP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Άύξηση ενδοαυλικής πίεσης (π.χ. αχαλασία, διαφραγματοκήλη,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Ca)</a:t>
            </a:r>
            <a:endParaRPr lang="el-GR" sz="1600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None/>
            </a:pPr>
            <a:endParaRPr lang="el-GR" sz="1600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None/>
            </a:pP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Αχαλασία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 = αποτυχία χαλάρωσης του κάτω (λειτουργικού) οισοφαγικού σφιγκτήρα</a:t>
            </a:r>
          </a:p>
          <a:p>
            <a:pPr lvl="2">
              <a:buNone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2" name="AutoShape 4" descr="Image result for traction diverticu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78854" name="AutoShape 6" descr="Image result for traction diverticu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78856" name="AutoShape 8" descr="Image result for traction diverticu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78858" name="Picture 10" descr="Image result for esophagus diverticul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838200"/>
            <a:ext cx="2362200" cy="2189852"/>
          </a:xfrm>
          <a:prstGeom prst="rect">
            <a:avLst/>
          </a:prstGeom>
          <a:noFill/>
        </p:spPr>
      </p:pic>
      <p:sp>
        <p:nvSpPr>
          <p:cNvPr id="78860" name="AutoShape 12" descr="Image result for esophagus diverticul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0FE832-C026-892C-39C9-5494C523A25A}"/>
              </a:ext>
            </a:extLst>
          </p:cNvPr>
          <p:cNvSpPr txBox="1"/>
          <p:nvPr/>
        </p:nvSpPr>
        <p:spPr>
          <a:xfrm>
            <a:off x="4800600" y="1022003"/>
            <a:ext cx="1371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Κάτω φαρυγγικός σφιγκτήρας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A2C9F28-6229-4224-7938-50F0CA20E1D9}"/>
              </a:ext>
            </a:extLst>
          </p:cNvPr>
          <p:cNvCxnSpPr>
            <a:cxnSpLocks/>
          </p:cNvCxnSpPr>
          <p:nvPr/>
        </p:nvCxnSpPr>
        <p:spPr>
          <a:xfrm>
            <a:off x="6172200" y="1252835"/>
            <a:ext cx="1295400" cy="2683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C12D1A-11FD-A0CD-20EB-531EC78ACC84}"/>
              </a:ext>
            </a:extLst>
          </p:cNvPr>
          <p:cNvSpPr txBox="1"/>
          <p:nvPr/>
        </p:nvSpPr>
        <p:spPr>
          <a:xfrm>
            <a:off x="4800600" y="1751980"/>
            <a:ext cx="1371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Κρικοφαρυγγικός μυς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7C38B66-04EB-152E-39AF-A5548A8341D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172200" y="1982813"/>
            <a:ext cx="1219200" cy="67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Flèche vers le bas 4">
            <a:extLst>
              <a:ext uri="{FF2B5EF4-FFF2-40B4-BE49-F238E27FC236}">
                <a16:creationId xmlns:a16="http://schemas.microsoft.com/office/drawing/2014/main" xmlns="" id="{AC802A1A-71B3-4775-72D7-FC059E3E37D5}"/>
              </a:ext>
            </a:extLst>
          </p:cNvPr>
          <p:cNvSpPr/>
          <p:nvPr/>
        </p:nvSpPr>
        <p:spPr>
          <a:xfrm>
            <a:off x="4495800" y="5257800"/>
            <a:ext cx="152400" cy="228600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xmlns="" id="{8865CC13-B473-04E7-4389-14C1B1041816}"/>
              </a:ext>
            </a:extLst>
          </p:cNvPr>
          <p:cNvSpPr txBox="1"/>
          <p:nvPr/>
        </p:nvSpPr>
        <p:spPr>
          <a:xfrm>
            <a:off x="1676400" y="5528846"/>
            <a:ext cx="6177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Δυσφαγία, γαστροοισοφαγική παλινδρόμηση, πνευμονία από εισρόφηση</a:t>
            </a:r>
            <a:endParaRPr lang="fr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015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611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Φλεγμονές του οισοφάγου</a:t>
            </a:r>
            <a:b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l-GR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265" y="1066800"/>
            <a:ext cx="81983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Λοιμώδη αίτια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Γαστροοισοφαγική παλινδρόμηση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Ηωσινοφιλική οισοφαγίτιδα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Νόσος μοσχεύματος έναντι ξενιστού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Ελκωτική οισοφαγίτιδα (π.χ. Φάρμακα, χημειοθεραπεία, ακτινοβολίες, νόσος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Crohn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3600" y="1143000"/>
            <a:ext cx="2909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Μυκητιασική οισοφαγίτιδα</a:t>
            </a:r>
          </a:p>
          <a:p>
            <a:r>
              <a:rPr 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(Candida </a:t>
            </a:r>
            <a:r>
              <a:rPr lang="en-US" sz="1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albicans</a:t>
            </a:r>
            <a:r>
              <a:rPr 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286000"/>
            <a:ext cx="8187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Η πιο συχνή μορφή λοιμώδους οισοφαγίτιδας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Καταστάσεις ανοσοκαταστολής (π.χ. ηλικιωμένοι, σακχαρώδης διαβήτης,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Ca, AIDS)</a:t>
            </a:r>
          </a:p>
        </p:txBody>
      </p:sp>
      <p:pic>
        <p:nvPicPr>
          <p:cNvPr id="7" name="Picture 2" descr="http://library.med.utah.edu/WebPath/jpeg4/GI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352800"/>
            <a:ext cx="3956857" cy="2590800"/>
          </a:xfrm>
          <a:prstGeom prst="rect">
            <a:avLst/>
          </a:prstGeom>
          <a:noFill/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3600" y="1143000"/>
            <a:ext cx="2909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Μυκητιασική οισοφαγίτιδα</a:t>
            </a:r>
          </a:p>
          <a:p>
            <a:r>
              <a:rPr 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(Candida </a:t>
            </a:r>
            <a:r>
              <a:rPr lang="en-US" sz="1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albicans</a:t>
            </a:r>
            <a:r>
              <a:rPr 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i="1" dirty="0">
              <a:solidFill>
                <a:srgbClr val="C00000"/>
              </a:solidFill>
            </a:endParaRPr>
          </a:p>
        </p:txBody>
      </p:sp>
      <p:pic>
        <p:nvPicPr>
          <p:cNvPr id="19462" name="Picture 6" descr="http://www.gi-pathology.net/esophagus/esophagitis/candida/candida-full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971800"/>
            <a:ext cx="4267200" cy="3200400"/>
          </a:xfrm>
          <a:prstGeom prst="rect">
            <a:avLst/>
          </a:prstGeom>
          <a:noFill/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3600" y="1143000"/>
            <a:ext cx="2909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Μυκητιασική οισοφαγίτιδα</a:t>
            </a:r>
          </a:p>
          <a:p>
            <a:r>
              <a:rPr 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(Candida </a:t>
            </a:r>
            <a:r>
              <a:rPr lang="en-US" sz="1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albicans</a:t>
            </a:r>
            <a:r>
              <a:rPr 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i="1" dirty="0">
              <a:solidFill>
                <a:srgbClr val="C00000"/>
              </a:solidFill>
            </a:endParaRPr>
          </a:p>
        </p:txBody>
      </p:sp>
      <p:pic>
        <p:nvPicPr>
          <p:cNvPr id="19460" name="Picture 4" descr="http://www.gi-pathology.net/esophagus/esophagitis/candida/candida-full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0" y="2971800"/>
            <a:ext cx="4318000" cy="3238500"/>
          </a:xfrm>
          <a:prstGeom prst="rect">
            <a:avLst/>
          </a:prstGeom>
          <a:noFill/>
        </p:spPr>
      </p:pic>
      <p:pic>
        <p:nvPicPr>
          <p:cNvPr id="19462" name="Picture 6" descr="http://www.gi-pathology.net/esophagus/esophagitis/candida/candida-full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71800"/>
            <a:ext cx="4267200" cy="3200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590486" y="2590800"/>
            <a:ext cx="132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Χρώση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PAS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770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3600" y="1143000"/>
            <a:ext cx="2909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Μυκητιασική οισοφαγίτιδα</a:t>
            </a:r>
          </a:p>
          <a:p>
            <a:r>
              <a:rPr 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(Candida </a:t>
            </a:r>
            <a:r>
              <a:rPr lang="en-US" sz="1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albicans</a:t>
            </a:r>
            <a:r>
              <a:rPr 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i="1" dirty="0">
              <a:solidFill>
                <a:srgbClr val="C00000"/>
              </a:solidFill>
            </a:endParaRPr>
          </a:p>
        </p:txBody>
      </p:sp>
      <p:pic>
        <p:nvPicPr>
          <p:cNvPr id="19460" name="Picture 4" descr="http://www.gi-pathology.net/esophagus/esophagitis/candida/candida-full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0" y="2971800"/>
            <a:ext cx="4318000" cy="3238500"/>
          </a:xfrm>
          <a:prstGeom prst="rect">
            <a:avLst/>
          </a:prstGeom>
          <a:noFill/>
        </p:spPr>
      </p:pic>
      <p:pic>
        <p:nvPicPr>
          <p:cNvPr id="19462" name="Picture 6" descr="http://www.gi-pathology.net/esophagus/esophagitis/candida/candida-full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71800"/>
            <a:ext cx="4267200" cy="3200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590486" y="2590800"/>
            <a:ext cx="132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Χρώση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PAS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325212" y="3124200"/>
            <a:ext cx="36663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Spaghetti and </a:t>
            </a:r>
            <a:r>
              <a:rPr lang="fr-CH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meatball</a:t>
            </a:r>
            <a:r>
              <a:rPr lang="fr-C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appearance</a:t>
            </a:r>
            <a:endParaRPr lang="fr-CH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/>
          </a:bodyPr>
          <a:lstStyle/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Ερπητική οισοφαγίτιδα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library.med.utah.edu/WebPath/jpeg4/GI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105150"/>
            <a:ext cx="4800600" cy="31432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484" name="Picture 4" descr="http://library.med.utah.edu/WebPath/jpeg4/GI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28493"/>
            <a:ext cx="2667000" cy="2732048"/>
          </a:xfrm>
          <a:prstGeom prst="rect">
            <a:avLst/>
          </a:prstGeom>
          <a:noFill/>
        </p:spPr>
      </p:pic>
      <p:pic>
        <p:nvPicPr>
          <p:cNvPr id="20486" name="Picture 6" descr="http://library.med.utah.edu/WebPath/jpeg4/GI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343400"/>
            <a:ext cx="2895600" cy="19016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733800" y="1524000"/>
            <a:ext cx="4918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Ανοσοκαταστολή, τυπικά ενήλικες 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αρχικά φυσαλίδες           έλκη (βιοψίες από χείλη)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Λοίμωξη από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HSV-1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Herpes Simplex Virus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Οδυνοφαγία, πυρετός, οπισθοστερνικό άλγος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Ευθύγραμμο βέλος σύνδεσης 3"/>
          <p:cNvCxnSpPr/>
          <p:nvPr/>
        </p:nvCxnSpPr>
        <p:spPr>
          <a:xfrm>
            <a:off x="5715000" y="2003234"/>
            <a:ext cx="4191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/>
          </a:bodyPr>
          <a:lstStyle/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Ερπητική οισοφαγίτιδα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library.med.utah.edu/WebPath/jpeg4/GI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105150"/>
            <a:ext cx="4800600" cy="31432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484" name="Picture 4" descr="http://library.med.utah.edu/WebPath/jpeg4/GI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28493"/>
            <a:ext cx="2667000" cy="2732048"/>
          </a:xfrm>
          <a:prstGeom prst="rect">
            <a:avLst/>
          </a:prstGeom>
          <a:noFill/>
        </p:spPr>
      </p:pic>
      <p:pic>
        <p:nvPicPr>
          <p:cNvPr id="20486" name="Picture 6" descr="http://library.med.utah.edu/WebPath/jpeg4/GI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343400"/>
            <a:ext cx="2895600" cy="19016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Ellipse 7"/>
          <p:cNvSpPr/>
          <p:nvPr/>
        </p:nvSpPr>
        <p:spPr>
          <a:xfrm>
            <a:off x="5334000" y="3581400"/>
            <a:ext cx="2133600" cy="2133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4478213" y="5867400"/>
            <a:ext cx="385208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Βιοψίες από την παρυφή του έλκους, </a:t>
            </a:r>
          </a:p>
          <a:p>
            <a:pPr algn="ctr"/>
            <a:r>
              <a:rPr lang="el-G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όχι μόνο από τον πυθμένα</a:t>
            </a:r>
            <a:endParaRPr lang="fr-CH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100D5D-B39B-52DB-1E44-A87856559868}"/>
              </a:ext>
            </a:extLst>
          </p:cNvPr>
          <p:cNvSpPr txBox="1"/>
          <p:nvPr/>
        </p:nvSpPr>
        <p:spPr>
          <a:xfrm>
            <a:off x="3733800" y="1524000"/>
            <a:ext cx="4918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Ανοσοκαταστολή, τυπικά ενήλικες 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αρχικά φυσαλίδες           έλκη (βιοψίες από χείλη)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Λοίμωξη από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HSV-1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Herpes Simplex Virus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Οδυνοφαγία, πυρετός, οπισθοστερνικό άλγος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Ευθύγραμμο βέλος σύνδεσης 3">
            <a:extLst>
              <a:ext uri="{FF2B5EF4-FFF2-40B4-BE49-F238E27FC236}">
                <a16:creationId xmlns:a16="http://schemas.microsoft.com/office/drawing/2014/main" xmlns="" id="{92DAFC05-5DA3-7B73-B462-414141CF4341}"/>
              </a:ext>
            </a:extLst>
          </p:cNvPr>
          <p:cNvCxnSpPr/>
          <p:nvPr/>
        </p:nvCxnSpPr>
        <p:spPr>
          <a:xfrm>
            <a:off x="5715000" y="2003234"/>
            <a:ext cx="4191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/>
          </a:bodyPr>
          <a:lstStyle/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Ερπητική οισοφαγίτιδα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 descr="http://library.med.utah.edu/WebPath/jpeg4/GI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3352800"/>
            <a:ext cx="4403945" cy="28922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181600" y="2971800"/>
            <a:ext cx="3666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>
                <a:latin typeface="Times New Roman" pitchFamily="18" charset="0"/>
                <a:cs typeface="Times New Roman" pitchFamily="18" charset="0"/>
              </a:rPr>
              <a:t>Μολυσμένα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>
                <a:latin typeface="Times New Roman" pitchFamily="18" charset="0"/>
                <a:cs typeface="Times New Roman" pitchFamily="18" charset="0"/>
              </a:rPr>
              <a:t>κύτταρα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= μονοπύρηνα ή πολυπύρηνα επιθηλιακά κύτταρα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Cowdry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 inclusions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διαυγής άλω γύρω από το έγκλειστο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Cowdry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 inclusions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smudged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xmlns="" id="{4492F87E-C9FC-D1C9-A220-50470E63ED26}"/>
              </a:ext>
            </a:extLst>
          </p:cNvPr>
          <p:cNvCxnSpPr/>
          <p:nvPr/>
        </p:nvCxnSpPr>
        <p:spPr>
          <a:xfrm>
            <a:off x="5715000" y="2003234"/>
            <a:ext cx="4191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9C4822-E935-04BC-4231-04308BFB8E13}"/>
              </a:ext>
            </a:extLst>
          </p:cNvPr>
          <p:cNvSpPr txBox="1"/>
          <p:nvPr/>
        </p:nvSpPr>
        <p:spPr>
          <a:xfrm>
            <a:off x="3733800" y="1524000"/>
            <a:ext cx="4918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Ανοσοκαταστολή, τυπικά ενήλικες 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αρχικά φυσαλίδες           έλκη (βιοψίες από χείλη)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Λοίμωξη από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HSV-1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Herpes Simplex Virus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Οδυνοφαγία, πυρετός, οπισθοστερνικό άλγος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08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/>
          </a:bodyPr>
          <a:lstStyle/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Ερπητική οισοφαγίτιδα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 descr="http://library.med.utah.edu/WebPath/jpeg4/GI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3352800"/>
            <a:ext cx="4403945" cy="28922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6" name="Picture 2" descr="https://classconnection.s3.amazonaws.com/1524/flashcards/763163/png/screen-shot-2011-01-23-at-7.16.55-p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55036" y="4807063"/>
            <a:ext cx="2268415" cy="170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5181600" y="2971800"/>
            <a:ext cx="3666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>
                <a:latin typeface="Times New Roman" pitchFamily="18" charset="0"/>
                <a:cs typeface="Times New Roman" pitchFamily="18" charset="0"/>
              </a:rPr>
              <a:t>Μολυσμένα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>
                <a:latin typeface="Times New Roman" pitchFamily="18" charset="0"/>
                <a:cs typeface="Times New Roman" pitchFamily="18" charset="0"/>
              </a:rPr>
              <a:t>κύτταρα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= μονοπύρηνα ή πολυπύρηνα επιθηλιακά κύτταρα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Cowdry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 inclusions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διαυγής άλω γύρω από το έγκλειστο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Cowdry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 inclusions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smudged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1A619F-ED83-B91C-3B50-0654DC4BB8AD}"/>
              </a:ext>
            </a:extLst>
          </p:cNvPr>
          <p:cNvSpPr txBox="1"/>
          <p:nvPr/>
        </p:nvSpPr>
        <p:spPr>
          <a:xfrm>
            <a:off x="3733800" y="1524000"/>
            <a:ext cx="4918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Ανοσοκαταστολή, τυπικά ενήλικες 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αρχικά φυσαλίδες           έλκη (βιοψίες από χείλη)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Λοίμωξη από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HSV-1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Herpes Simplex Virus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Οδυνοφαγία, πυρετός, οπισθοστερνικό άλγος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Ευθύγραμμο βέλος σύνδεσης 3">
            <a:extLst>
              <a:ext uri="{FF2B5EF4-FFF2-40B4-BE49-F238E27FC236}">
                <a16:creationId xmlns:a16="http://schemas.microsoft.com/office/drawing/2014/main" xmlns="" id="{6AF5E314-F8C0-3EF2-26F1-38077CB7D515}"/>
              </a:ext>
            </a:extLst>
          </p:cNvPr>
          <p:cNvCxnSpPr/>
          <p:nvPr/>
        </p:nvCxnSpPr>
        <p:spPr>
          <a:xfrm>
            <a:off x="5715000" y="2003234"/>
            <a:ext cx="4191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4837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library.med.utah.edu/WebPath/jpeg4/GI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91809" y="2056191"/>
            <a:ext cx="4876800" cy="3202819"/>
          </a:xfrm>
          <a:prstGeom prst="rect">
            <a:avLst/>
          </a:prstGeom>
          <a:noFill/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1400092"/>
            <a:ext cx="3204458" cy="42419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05000"/>
            <a:ext cx="4114800" cy="450703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76800" y="2438400"/>
            <a:ext cx="3578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Ο συχνότερος τύπος οισοφαγίτιδας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♀ = ♂ (όλες οι ηλικίες) 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οπισθοστερνικό καύσος, αναγωγές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ποικιλία στην ενδοσκοπική εικόνα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Οισοφαγίτιδα από γαστροοισοφαγική παλινδρόμηση (ΓΟΠΝ)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/>
          </a:bodyPr>
          <a:lstStyle/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Οισοφαγίτιδα από γαστροοισοφαγική παλινδρόμηση (ΓΟΠΝ)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5029200"/>
            <a:ext cx="53313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Υπερπλασία βασικών κυττάρων (&gt;15% του πάχους)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επιμήκυνση των θηλών του χορίου (&gt; 2/3 του πάχους)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διάταση και υπεραιμία τριχοειδών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σπογγίωση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ενδοεπιθηλιακή φλεγμονή με παρουσία ηωσινόφιλων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encrypted-tbn1.gstatic.com/images?q=tbn:ANd9GcQQS5HOqKLU8B5ZozjkUyGx2__jEZvQ1ileXbhjch1LNvQKUs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81200" y="2286000"/>
            <a:ext cx="305192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Οισοφαγίτιδα από γαστροοισοφαγική παλινδρόμηση (ΓΟΠΝ)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6273" y="1549883"/>
            <a:ext cx="5071455" cy="510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746523"/>
            <a:ext cx="4267200" cy="721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1315715"/>
            <a:ext cx="1600200" cy="1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4150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Οισοφαγίτιδα από γαστροοισοφαγική παλινδρόμηση (ΓΟΠΝ)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6273" y="1549883"/>
            <a:ext cx="5071455" cy="510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746523"/>
            <a:ext cx="4267200" cy="721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1315715"/>
            <a:ext cx="1600200" cy="15211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xmlns="" id="{3298A034-D04C-C3AD-1091-1A298727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7549" y="2209800"/>
            <a:ext cx="3580251" cy="2485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0054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066800"/>
            <a:ext cx="7314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>
                <a:latin typeface="Times New Roman" pitchFamily="18" charset="0"/>
                <a:cs typeface="Times New Roman" pitchFamily="18" charset="0"/>
              </a:rPr>
              <a:t>Διαφορική διάγνωση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el-GR" u="sng" dirty="0">
              <a:latin typeface="Times New Roman" pitchFamily="18" charset="0"/>
              <a:cs typeface="Times New Roman" pitchFamily="18" charset="0"/>
            </a:endParaRPr>
          </a:p>
          <a:p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Ηωσινοφιλική οισοφαγίτιδα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παιδιά,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συχνά με αλλεργικές καταστάσεις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 ♂ ˃ ♀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Δυσφαγία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Αλλοιώσεις </a:t>
            </a:r>
            <a:r>
              <a:rPr lang="el-GR" u="sng" dirty="0">
                <a:latin typeface="Times New Roman" pitchFamily="18" charset="0"/>
                <a:cs typeface="Times New Roman" pitchFamily="18" charset="0"/>
              </a:rPr>
              <a:t>σε όλο το μήκος του οισοφάγου</a:t>
            </a:r>
          </a:p>
          <a:p>
            <a:pPr lvl="1">
              <a:buFont typeface="Arial" pitchFamily="34" charset="0"/>
              <a:buChar char="•"/>
            </a:pPr>
            <a:r>
              <a:rPr lang="el-GR" u="sng" dirty="0">
                <a:latin typeface="Times New Roman" pitchFamily="18" charset="0"/>
                <a:cs typeface="Times New Roman" pitchFamily="18" charset="0"/>
              </a:rPr>
              <a:t> Ενδοσκοπική εικόνα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Trachealization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of esophagus (Feline esophagus)</a:t>
            </a:r>
            <a:endParaRPr lang="el-GR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Οισοφαγίτιδα από γαστροοισοφαγική παλινδρόμηση (ΓΟΠΝ)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066800"/>
            <a:ext cx="7314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>
                <a:latin typeface="Times New Roman" pitchFamily="18" charset="0"/>
                <a:cs typeface="Times New Roman" pitchFamily="18" charset="0"/>
              </a:rPr>
              <a:t>Διαφορική διάγνωση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el-GR" u="sng" dirty="0">
              <a:latin typeface="Times New Roman" pitchFamily="18" charset="0"/>
              <a:cs typeface="Times New Roman" pitchFamily="18" charset="0"/>
            </a:endParaRPr>
          </a:p>
          <a:p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Ηωσινοφιλική οισοφαγίτιδα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παιδιά,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συχνά με αλλεργικές καταστάσεις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 ♂ ˃ ♀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Δυσφαγία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Αλλοιώσεις </a:t>
            </a:r>
            <a:r>
              <a:rPr lang="el-GR" u="sng" dirty="0">
                <a:latin typeface="Times New Roman" pitchFamily="18" charset="0"/>
                <a:cs typeface="Times New Roman" pitchFamily="18" charset="0"/>
              </a:rPr>
              <a:t>σε όλο το μήκος του οισοφάγου</a:t>
            </a:r>
          </a:p>
          <a:p>
            <a:pPr lvl="1">
              <a:buFont typeface="Arial" pitchFamily="34" charset="0"/>
              <a:buChar char="•"/>
            </a:pPr>
            <a:r>
              <a:rPr lang="el-GR" u="sng" dirty="0">
                <a:latin typeface="Times New Roman" pitchFamily="18" charset="0"/>
                <a:cs typeface="Times New Roman" pitchFamily="18" charset="0"/>
              </a:rPr>
              <a:t> Ενδοσκοπική εικόνα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Trachealization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of esophagus (Feline esophagus)</a:t>
            </a:r>
            <a:endParaRPr lang="el-GR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Image result for eosinophilic esophagi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Image result for eosinophilic esophagit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10000"/>
            <a:ext cx="2797629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Οισοφαγίτιδα από γαστροοισοφαγική παλινδρόμηση (ΓΟΠΝ)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585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066800"/>
            <a:ext cx="73148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>
                <a:latin typeface="Times New Roman" pitchFamily="18" charset="0"/>
                <a:cs typeface="Times New Roman" pitchFamily="18" charset="0"/>
              </a:rPr>
              <a:t>Διαφορική διάγνωση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el-GR" u="sng" dirty="0">
              <a:latin typeface="Times New Roman" pitchFamily="18" charset="0"/>
              <a:cs typeface="Times New Roman" pitchFamily="18" charset="0"/>
            </a:endParaRPr>
          </a:p>
          <a:p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endParaRPr lang="el-GR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Ηωσινοφιλική οισοφαγίτιδα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παιδιά,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συχνά με αλλεργικές καταστάσεις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 ♂ ˃ ♀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Δυσφαγία</a:t>
            </a: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Αλλοιώσεις </a:t>
            </a:r>
            <a:r>
              <a:rPr lang="el-GR" u="sng" dirty="0">
                <a:latin typeface="Times New Roman" pitchFamily="18" charset="0"/>
                <a:cs typeface="Times New Roman" pitchFamily="18" charset="0"/>
              </a:rPr>
              <a:t>σε όλο το μήκος του οισοφάγου</a:t>
            </a:r>
          </a:p>
          <a:p>
            <a:pPr lvl="1">
              <a:buFont typeface="Arial" pitchFamily="34" charset="0"/>
              <a:buChar char="•"/>
            </a:pPr>
            <a:r>
              <a:rPr lang="el-GR" u="sng" dirty="0">
                <a:latin typeface="Times New Roman" pitchFamily="18" charset="0"/>
                <a:cs typeface="Times New Roman" pitchFamily="18" charset="0"/>
              </a:rPr>
              <a:t> Ενδοσκοπική εικόνα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Trachealization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of esophagus (Feline esophagus)</a:t>
            </a:r>
            <a:endParaRPr lang="el-GR" u="sng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&gt; 20 ηωσινόφιλα/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HPF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5442585"/>
            <a:ext cx="930105" cy="1171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4037648"/>
            <a:ext cx="3185737" cy="257651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Οισοφαγίτιδα από γαστροοισοφαγική παλινδρόμηση (ΓΟΠΝ)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076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305800" cy="66751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Οισοφάγος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8883" y="6474023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Spechler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 SJ. NEJM,2014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191161"/>
            <a:ext cx="74834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“a change in the distal esophageal epithelium of any length that </a:t>
            </a: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 be recognized as columnar-type mucosa at endoscopy and confirmed</a:t>
            </a: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 have intestinal </a:t>
            </a:r>
            <a:r>
              <a:rPr lang="en-US" sz="1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metaplasia</a:t>
            </a: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by biopsy of the tubular esophagus”</a:t>
            </a:r>
          </a:p>
          <a:p>
            <a:pPr algn="just"/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ACG, 2008 update guidelines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24125"/>
            <a:ext cx="59436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305800" cy="66751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Οισοφάγος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8883" y="6474023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Spechler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 SJ. NEJM,2014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191161"/>
            <a:ext cx="74834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“a change in the distal esophageal epithelium of any length that </a:t>
            </a: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 be recognized as columnar-type mucosa at endoscopy and confirmed</a:t>
            </a: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 have intestinal </a:t>
            </a:r>
            <a:r>
              <a:rPr lang="en-US" sz="1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metaplasia</a:t>
            </a: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by biopsy of the tubular esophagus”</a:t>
            </a:r>
          </a:p>
          <a:p>
            <a:pPr algn="just"/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ACG, 2008 update guidelines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276599"/>
            <a:ext cx="7620000" cy="2841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762000" y="2895600"/>
            <a:ext cx="6575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/>
              <a:t>H&amp;E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07809" y="2895600"/>
            <a:ext cx="179299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/>
              <a:t>Alcian</a:t>
            </a:r>
            <a:r>
              <a:rPr lang="fr-CH" dirty="0"/>
              <a:t> </a:t>
            </a:r>
            <a:r>
              <a:rPr lang="fr-CH" dirty="0" err="1"/>
              <a:t>blue</a:t>
            </a:r>
            <a:r>
              <a:rPr lang="fr-CH" dirty="0"/>
              <a:t>/PAS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305800" cy="66751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Οισοφάγος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</a:p>
        </p:txBody>
      </p:sp>
      <p:pic>
        <p:nvPicPr>
          <p:cNvPr id="5" name="Picture 2" descr="http://www.expertconsultbook.com/expertconsult/b/bbmapAsset?appID=NGE&amp;isbn=978-1-4377-0792-2&amp;eid=4-u1.0-B978-1-4377-0792-2..50022-5..gr6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14525"/>
            <a:ext cx="3881382" cy="43338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6800" y="1828800"/>
            <a:ext cx="36946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~ στο 10% των ασθενών με </a:t>
            </a:r>
            <a:r>
              <a:rPr lang="el-GR" dirty="0" err="1">
                <a:latin typeface="Times New Roman" pitchFamily="18" charset="0"/>
                <a:cs typeface="Times New Roman" pitchFamily="18" charset="0"/>
              </a:rPr>
              <a:t>ΓΟΠΝ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5.6%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των ενηλίκων Αμερικανών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♀ &lt; ♂ (40-60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yrs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προκαρκινωματώδης αλλοίωση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0,2-2% / έτος εμφανίζουν δυσπλασία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525" y="3352800"/>
            <a:ext cx="4257675" cy="309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udentconsult.com/common/showimage.cfm?mediaISBN=9780323045278&amp;FigFile=M45278-015-f010.jpg&amp;size=full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11389" cy="6858000"/>
          </a:xfrm>
          <a:prstGeom prst="rect">
            <a:avLst/>
          </a:prstGeom>
          <a:noFill/>
        </p:spPr>
      </p:pic>
      <p:pic>
        <p:nvPicPr>
          <p:cNvPr id="3" name="Picture 2" descr="http://library.med.utah.edu/WebPath/jpeg4/GI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72050" y="2571750"/>
            <a:ext cx="4800600" cy="31623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305800" cy="66751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Οισοφάγος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</a:p>
        </p:txBody>
      </p:sp>
      <p:pic>
        <p:nvPicPr>
          <p:cNvPr id="5" name="Picture 2" descr="http://www.expertconsultbook.com/expertconsult/b/bbmapAsset?appID=NGE&amp;isbn=978-1-4377-0792-2&amp;eid=4-u1.0-B978-1-4377-0792-2..50022-5..gr6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14525"/>
            <a:ext cx="3881382" cy="4333875"/>
          </a:xfrm>
          <a:prstGeom prst="rect">
            <a:avLst/>
          </a:prstGeom>
          <a:noFill/>
        </p:spPr>
      </p:pic>
      <p:pic>
        <p:nvPicPr>
          <p:cNvPr id="7" name="Picture 2" descr="http://library.med.utah.edu/WebPath/jpeg4/GI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733800"/>
            <a:ext cx="3799641" cy="24953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76800" y="1828800"/>
            <a:ext cx="36946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~ στο 10% των ασθενών με </a:t>
            </a:r>
            <a:r>
              <a:rPr lang="el-GR" dirty="0" err="1">
                <a:latin typeface="Times New Roman" pitchFamily="18" charset="0"/>
                <a:cs typeface="Times New Roman" pitchFamily="18" charset="0"/>
              </a:rPr>
              <a:t>ΓΟΠΝ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5.6%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των ενηλίκων Αμερικανών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♀ &lt; ♂ (40-60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yrs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προκαρκινωματώδης αλλοίωση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0,2-2% / έτος εμφανίζουν δυσπλασία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305800" cy="66751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Οισοφάγος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</a:p>
        </p:txBody>
      </p:sp>
      <p:pic>
        <p:nvPicPr>
          <p:cNvPr id="5" name="Picture 2" descr="http://www.expertconsultbook.com/expertconsult/b/bbmapAsset?appID=NGE&amp;isbn=978-1-4377-0792-2&amp;eid=4-u1.0-B978-1-4377-0792-2..50022-5..gr6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14525"/>
            <a:ext cx="3881382" cy="4333875"/>
          </a:xfrm>
          <a:prstGeom prst="rect">
            <a:avLst/>
          </a:prstGeom>
          <a:noFill/>
        </p:spPr>
      </p:pic>
      <p:pic>
        <p:nvPicPr>
          <p:cNvPr id="77826" name="Picture 2" descr="http://www.expertconsultbook.com/expertconsult/b/bbmapAsset?appID=NGE&amp;isbn=978-1-4377-0792-2&amp;eid=4-u1.0-B978-1-4377-0792-2..50022-5..gr7&amp;assetType=fu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2183" y="3810000"/>
            <a:ext cx="3857467" cy="2438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76800" y="1828800"/>
            <a:ext cx="36946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~ στο 10% των ασθενών με </a:t>
            </a:r>
            <a:r>
              <a:rPr lang="el-GR" dirty="0" err="1">
                <a:latin typeface="Times New Roman" pitchFamily="18" charset="0"/>
                <a:cs typeface="Times New Roman" pitchFamily="18" charset="0"/>
              </a:rPr>
              <a:t>ΓΟΠΝ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5.6%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των ενηλίκων Αμερικανών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♀ &lt; ♂ (40-60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yrs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προκαρκινωματώδης αλλοίωση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0,2-2% / έτος εμφανίζουν δυσπλασία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79463" y="6248400"/>
            <a:ext cx="12427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δυσπλασία</a:t>
            </a:r>
            <a:endParaRPr lang="fr-CH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305800" cy="66751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Οισοφάγος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</a:p>
        </p:txBody>
      </p:sp>
      <p:pic>
        <p:nvPicPr>
          <p:cNvPr id="5" name="Picture 2" descr="http://www.expertconsultbook.com/expertconsult/b/bbmapAsset?appID=NGE&amp;isbn=978-1-4377-0792-2&amp;eid=4-u1.0-B978-1-4377-0792-2..50022-5..gr6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14525"/>
            <a:ext cx="3881382" cy="433387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799" y="3429000"/>
            <a:ext cx="3583577" cy="285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76800" y="1828800"/>
            <a:ext cx="36946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~ στο 10% των ασθενών με </a:t>
            </a:r>
            <a:r>
              <a:rPr lang="el-GR" dirty="0" err="1">
                <a:latin typeface="Times New Roman" pitchFamily="18" charset="0"/>
                <a:cs typeface="Times New Roman" pitchFamily="18" charset="0"/>
              </a:rPr>
              <a:t>ΓΟΠΝ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5.6%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των ενηλίκων Αμερικανών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♀ &lt; ♂ (40-60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yrs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προκαρκινωματώδης αλλοίωση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0,2-2% / έτος εμφανίζουν δυσπλασία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0,4-0,6% / έτος </a:t>
            </a:r>
            <a:r>
              <a:rPr lang="el-GR" dirty="0" err="1">
                <a:latin typeface="Times New Roman" pitchFamily="18" charset="0"/>
                <a:cs typeface="Times New Roman" pitchFamily="18" charset="0"/>
              </a:rPr>
              <a:t>αδενοκαρκίνωμα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604872" y="6248400"/>
            <a:ext cx="18533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αδενοκαρκίνωμα</a:t>
            </a:r>
            <a:endParaRPr lang="fr-CH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618" y="1295400"/>
            <a:ext cx="8895536" cy="389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80380" y="5486400"/>
            <a:ext cx="3482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Liu W. Am J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Gastroenterol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2009;104:816-824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305800" cy="667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Οισοφάγος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Barrett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618" y="1295400"/>
            <a:ext cx="8895536" cy="389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80380" y="5486400"/>
            <a:ext cx="3482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Liu W. Am J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Gastroenterol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2009;104:816-824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305800" cy="667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Οισοφάγος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Barrett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7081" y="2137538"/>
            <a:ext cx="7129837" cy="1477328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/>
              <a:t>DNA content </a:t>
            </a:r>
            <a:r>
              <a:rPr lang="fr-CH" b="1" dirty="0" err="1"/>
              <a:t>abnormalities</a:t>
            </a:r>
            <a:r>
              <a:rPr lang="fr-CH" b="1" dirty="0"/>
              <a:t> </a:t>
            </a:r>
            <a:r>
              <a:rPr lang="fr-CH" b="1" dirty="0" err="1"/>
              <a:t>occur</a:t>
            </a:r>
            <a:r>
              <a:rPr lang="fr-CH" b="1" dirty="0"/>
              <a:t> </a:t>
            </a:r>
            <a:r>
              <a:rPr lang="fr-CH" b="1" dirty="0" err="1"/>
              <a:t>with</a:t>
            </a:r>
            <a:r>
              <a:rPr lang="fr-CH" b="1" dirty="0"/>
              <a:t> </a:t>
            </a:r>
            <a:r>
              <a:rPr lang="fr-CH" b="1" dirty="0" err="1"/>
              <a:t>equal</a:t>
            </a:r>
            <a:r>
              <a:rPr lang="fr-CH" b="1" dirty="0"/>
              <a:t> </a:t>
            </a:r>
            <a:r>
              <a:rPr lang="fr-CH" b="1" dirty="0" err="1"/>
              <a:t>frequency</a:t>
            </a:r>
            <a:r>
              <a:rPr lang="fr-CH" b="1" dirty="0"/>
              <a:t> and </a:t>
            </a:r>
            <a:r>
              <a:rPr lang="fr-CH" b="1" dirty="0" err="1"/>
              <a:t>extent</a:t>
            </a:r>
            <a:r>
              <a:rPr lang="fr-CH" b="1" dirty="0"/>
              <a:t> in </a:t>
            </a:r>
          </a:p>
          <a:p>
            <a:r>
              <a:rPr lang="fr-CH" b="1" dirty="0" err="1"/>
              <a:t>metaplastic</a:t>
            </a:r>
            <a:r>
              <a:rPr lang="fr-CH" b="1" dirty="0"/>
              <a:t> </a:t>
            </a:r>
            <a:r>
              <a:rPr lang="fr-CH" b="1" dirty="0" err="1"/>
              <a:t>columnar</a:t>
            </a:r>
            <a:r>
              <a:rPr lang="fr-CH" b="1" dirty="0"/>
              <a:t> </a:t>
            </a:r>
            <a:r>
              <a:rPr lang="fr-CH" b="1" dirty="0" err="1"/>
              <a:t>epithelium</a:t>
            </a:r>
            <a:r>
              <a:rPr lang="fr-CH" b="1" dirty="0"/>
              <a:t> of the </a:t>
            </a:r>
            <a:r>
              <a:rPr lang="fr-CH" b="1" dirty="0" err="1"/>
              <a:t>esophagus</a:t>
            </a:r>
            <a:r>
              <a:rPr lang="fr-CH" b="1" dirty="0"/>
              <a:t> </a:t>
            </a:r>
            <a:r>
              <a:rPr lang="fr-CH" b="1" dirty="0" err="1"/>
              <a:t>without</a:t>
            </a:r>
            <a:r>
              <a:rPr lang="fr-CH" b="1" dirty="0"/>
              <a:t> </a:t>
            </a:r>
            <a:r>
              <a:rPr lang="fr-CH" b="1" dirty="0" err="1"/>
              <a:t>goblet</a:t>
            </a:r>
            <a:r>
              <a:rPr lang="fr-CH" b="1" dirty="0"/>
              <a:t> </a:t>
            </a:r>
            <a:r>
              <a:rPr lang="fr-CH" b="1" dirty="0" err="1"/>
              <a:t>cells</a:t>
            </a:r>
            <a:r>
              <a:rPr lang="fr-CH" b="1" dirty="0"/>
              <a:t> </a:t>
            </a:r>
          </a:p>
          <a:p>
            <a:r>
              <a:rPr lang="fr-CH" b="1" dirty="0" err="1"/>
              <a:t>compared</a:t>
            </a:r>
            <a:r>
              <a:rPr lang="fr-CH" b="1" dirty="0"/>
              <a:t> </a:t>
            </a:r>
            <a:r>
              <a:rPr lang="fr-CH" b="1" dirty="0" err="1"/>
              <a:t>with</a:t>
            </a:r>
            <a:r>
              <a:rPr lang="fr-CH" b="1" dirty="0"/>
              <a:t> </a:t>
            </a:r>
            <a:r>
              <a:rPr lang="fr-CH" b="1" dirty="0" err="1"/>
              <a:t>metaplastic</a:t>
            </a:r>
            <a:r>
              <a:rPr lang="fr-CH" b="1" dirty="0"/>
              <a:t> </a:t>
            </a:r>
            <a:r>
              <a:rPr lang="fr-CH" b="1" dirty="0" err="1"/>
              <a:t>columnar</a:t>
            </a:r>
            <a:r>
              <a:rPr lang="fr-CH" b="1" dirty="0"/>
              <a:t> </a:t>
            </a:r>
            <a:r>
              <a:rPr lang="fr-CH" b="1" dirty="0" err="1"/>
              <a:t>epithelium</a:t>
            </a:r>
            <a:r>
              <a:rPr lang="fr-CH" b="1" dirty="0"/>
              <a:t> </a:t>
            </a:r>
            <a:r>
              <a:rPr lang="fr-CH" b="1" dirty="0" err="1"/>
              <a:t>with</a:t>
            </a:r>
            <a:r>
              <a:rPr lang="fr-CH" b="1" dirty="0"/>
              <a:t> </a:t>
            </a:r>
            <a:r>
              <a:rPr lang="fr-CH" b="1" dirty="0" err="1"/>
              <a:t>goblet</a:t>
            </a:r>
            <a:r>
              <a:rPr lang="fr-CH" b="1" dirty="0"/>
              <a:t> </a:t>
            </a:r>
            <a:r>
              <a:rPr lang="fr-CH" b="1" dirty="0" err="1"/>
              <a:t>cells</a:t>
            </a:r>
            <a:r>
              <a:rPr lang="fr-CH" b="1" dirty="0"/>
              <a:t>. </a:t>
            </a:r>
          </a:p>
          <a:p>
            <a:r>
              <a:rPr lang="fr-CH" b="1" dirty="0" err="1"/>
              <a:t>These</a:t>
            </a:r>
            <a:r>
              <a:rPr lang="fr-CH" b="1" dirty="0"/>
              <a:t> </a:t>
            </a:r>
            <a:r>
              <a:rPr lang="fr-CH" b="1" dirty="0" err="1"/>
              <a:t>findings</a:t>
            </a:r>
            <a:r>
              <a:rPr lang="fr-CH" b="1" dirty="0"/>
              <a:t> </a:t>
            </a:r>
            <a:r>
              <a:rPr lang="fr-CH" b="1" dirty="0" err="1"/>
              <a:t>suggest</a:t>
            </a:r>
            <a:r>
              <a:rPr lang="fr-CH" b="1" dirty="0"/>
              <a:t> </a:t>
            </a:r>
            <a:r>
              <a:rPr lang="fr-CH" b="1" dirty="0" err="1"/>
              <a:t>that</a:t>
            </a:r>
            <a:r>
              <a:rPr lang="fr-CH" b="1" dirty="0"/>
              <a:t> </a:t>
            </a:r>
            <a:r>
              <a:rPr lang="fr-CH" b="1" dirty="0" err="1"/>
              <a:t>metaplastic</a:t>
            </a:r>
            <a:r>
              <a:rPr lang="fr-CH" b="1" dirty="0"/>
              <a:t> non-</a:t>
            </a:r>
            <a:r>
              <a:rPr lang="fr-CH" b="1" dirty="0" err="1"/>
              <a:t>goblet</a:t>
            </a:r>
            <a:r>
              <a:rPr lang="fr-CH" b="1" dirty="0"/>
              <a:t> </a:t>
            </a:r>
            <a:r>
              <a:rPr lang="fr-CH" b="1" dirty="0" err="1"/>
              <a:t>columnar</a:t>
            </a:r>
            <a:r>
              <a:rPr lang="fr-CH" b="1" dirty="0"/>
              <a:t> </a:t>
            </a:r>
            <a:r>
              <a:rPr lang="fr-CH" b="1" dirty="0" err="1"/>
              <a:t>epithelium</a:t>
            </a:r>
            <a:r>
              <a:rPr lang="fr-CH" b="1" dirty="0"/>
              <a:t> </a:t>
            </a:r>
          </a:p>
          <a:p>
            <a:r>
              <a:rPr lang="fr-CH" b="1" dirty="0"/>
              <a:t>of the </a:t>
            </a:r>
            <a:r>
              <a:rPr lang="fr-CH" b="1" dirty="0" err="1"/>
              <a:t>esophagus</a:t>
            </a:r>
            <a:r>
              <a:rPr lang="fr-CH" b="1" dirty="0"/>
              <a:t> </a:t>
            </a:r>
            <a:r>
              <a:rPr lang="fr-CH" b="1" dirty="0" err="1"/>
              <a:t>may</a:t>
            </a:r>
            <a:r>
              <a:rPr lang="fr-CH" b="1" dirty="0"/>
              <a:t> have </a:t>
            </a:r>
            <a:r>
              <a:rPr lang="fr-CH" b="1" dirty="0" err="1"/>
              <a:t>neoplastic</a:t>
            </a:r>
            <a:r>
              <a:rPr lang="fr-CH" b="1" dirty="0"/>
              <a:t> </a:t>
            </a:r>
            <a:r>
              <a:rPr lang="fr-CH" b="1" dirty="0" err="1"/>
              <a:t>potential</a:t>
            </a:r>
            <a:r>
              <a:rPr lang="fr-CH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49965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6929214" cy="396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4800600"/>
            <a:ext cx="91440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04800"/>
            <a:ext cx="8305800" cy="667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Οισοφάγος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Barrett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788" y="1160641"/>
            <a:ext cx="7964424" cy="5240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788" y="86818"/>
            <a:ext cx="3924300" cy="753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746684"/>
            <a:ext cx="250507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236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305800" cy="66751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Οισοφάγος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28775"/>
            <a:ext cx="26384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6949" y="1681163"/>
            <a:ext cx="2556515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0" y="5105400"/>
            <a:ext cx="44767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>
                <a:latin typeface="Times New Roman" pitchFamily="18" charset="0"/>
                <a:cs typeface="Times New Roman" pitchFamily="18" charset="0"/>
              </a:rPr>
              <a:t>Χαμηλόβαθμη δυσπλασία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ίδιου τύπου κύτταρα 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εντερικού τύπου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στις εν τω βάθει μοίρες και την επιφάνεια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διατηρούν την πολικότητά τους 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παράλληλη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διευθέτηση κάθετα στη βασική μεμβράνη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3733800" y="3124200"/>
            <a:ext cx="1828800" cy="990600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572000" y="5105400"/>
            <a:ext cx="249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>
                <a:latin typeface="Times New Roman" pitchFamily="18" charset="0"/>
                <a:cs typeface="Times New Roman" pitchFamily="18" charset="0"/>
              </a:rPr>
              <a:t>Υψηλόβαθμη δυσπλασία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 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305800" cy="66751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Οισοφάγος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28775"/>
            <a:ext cx="26384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6949" y="1681163"/>
            <a:ext cx="2556515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0" y="5105400"/>
            <a:ext cx="44767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>
                <a:latin typeface="Times New Roman" pitchFamily="18" charset="0"/>
                <a:cs typeface="Times New Roman" pitchFamily="18" charset="0"/>
              </a:rPr>
              <a:t>Χαμηλόβαθμη δυσπλασία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ίδιου τύπου κύτταρα 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εντερικού τύπου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στις εν τω βάθει μοίρες και την επιφάνεια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διατηρούν την πολικότητά τους 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παράλληλη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διευθέτηση κάθετα στη βασική μεμβράνη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0" y="5105400"/>
            <a:ext cx="44916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>
                <a:latin typeface="Times New Roman" pitchFamily="18" charset="0"/>
                <a:cs typeface="Times New Roman" pitchFamily="18" charset="0"/>
              </a:rPr>
              <a:t>Υψηλόβαθμη δυσπλασία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Έντονη κυτταρική ατυπία με απώλεια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πολικότητας, ανωμαλίες πυρηνικής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μεμβράνης, προέχον πυρήνιο, συχνές μιτώσεις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 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3733800" y="3124200"/>
            <a:ext cx="1828800" cy="990600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7" name="Connecteur droit 16"/>
          <p:cNvCxnSpPr/>
          <p:nvPr/>
        </p:nvCxnSpPr>
        <p:spPr>
          <a:xfrm>
            <a:off x="4572000" y="4495800"/>
            <a:ext cx="0" cy="228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305800" cy="66751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Οισοφάγος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0" y="1524000"/>
            <a:ext cx="6686550" cy="250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2250" y="4114800"/>
            <a:ext cx="6629400" cy="249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1174260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Ενδοβλεννογονικό</a:t>
            </a:r>
            <a:r>
              <a:rPr lang="el-GR" dirty="0"/>
              <a:t> </a:t>
            </a:r>
            <a:r>
              <a:rPr lang="el-GR" dirty="0" err="1"/>
              <a:t>αδενοκαρκίνωμα</a:t>
            </a:r>
            <a:endParaRPr lang="el-G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udentconsult.com/common/showimage.cfm?mediaISBN=9780323045278&amp;FigFile=M45278-015-f010.jpg&amp;size=full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11389" cy="6858000"/>
          </a:xfrm>
          <a:prstGeom prst="rect">
            <a:avLst/>
          </a:prstGeom>
          <a:noFill/>
        </p:spPr>
      </p:pic>
      <p:pic>
        <p:nvPicPr>
          <p:cNvPr id="3" name="Picture 2" descr="http://library.med.utah.edu/WebPath/jpeg4/GI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72050" y="2571750"/>
            <a:ext cx="4800600" cy="31623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015925" y="76200"/>
            <a:ext cx="914400" cy="685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" name="Rectangle 4"/>
          <p:cNvSpPr/>
          <p:nvPr/>
        </p:nvSpPr>
        <p:spPr>
          <a:xfrm>
            <a:off x="2011100" y="2262850"/>
            <a:ext cx="914400" cy="685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Αδενοκαρκίνωμα οισοφάγου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www.expertconsultbook.com/expertconsult/b/bbmapAsset?appID=NGE&amp;isbn=978-1-4160-4059-0&amp;eid=4-u1.0-B978-1-4160-4059-0..50023-0..gr17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438021" cy="4038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2286000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♂ &gt; ♀ ηλικιωμένοι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κατώτερο τριτημόριο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οισοφάγος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Barrett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ετής επιβίωση &lt; 25%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Αδενοκαρκίνωμα οισοφάγου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www.expertconsultbook.com/expertconsult/b/bbmapAsset?appID=NGE&amp;isbn=978-1-4160-4059-0&amp;eid=4-u1.0-B978-1-4160-4059-0..50023-0..gr17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438021" cy="403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5533072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καλής διαφοροποίησης (&gt;95% της έκτασης με αδενική μορφολογία)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μέτριας διαφοροποίησης (50-95%)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χαμηλής διαφοροποίησης (&lt;50%)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4376" y="5257800"/>
            <a:ext cx="2925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ΔΙΑΦΟΡΟΠΟΙΗΣΗ (</a:t>
            </a:r>
            <a:r>
              <a:rPr lang="en-US" sz="1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GRADE)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5410200" y="2286000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♂ &gt; ♀ ηλικιωμένοι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κατώτερο τριτημόριο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οισοφάγος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Barrett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ετής επιβίωση &lt; 25%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Αδενοκαρκίνωμα οισοφάγου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www.expertconsultbook.com/expertconsult/b/bbmapAsset?appID=NGE&amp;isbn=978-1-4160-4059-0&amp;eid=4-u1.0-B978-1-4160-4059-0..50023-0..gr17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438021" cy="403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5533072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καλής διαφοροποίησης (&gt;95% της έκτασης με αδενική μορφολογία)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μέτριας διαφοροποίησης (50-95%)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χαμηλής διαφοροποίησης (&lt;50%)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4376" y="5257800"/>
            <a:ext cx="2925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ΔΙΑΦΟΡΟΠΟΙΗΣΗ (</a:t>
            </a:r>
            <a:r>
              <a:rPr lang="en-US" sz="1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GRADE)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5410200" y="2286000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♂ &gt; ♀ ηλικιωμένοι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κατώτερο τριτημόριο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οισοφάγος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Barrett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ετής επιβίωση &lt; 25%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Accolade fermante 10"/>
          <p:cNvSpPr/>
          <p:nvPr/>
        </p:nvSpPr>
        <p:spPr>
          <a:xfrm>
            <a:off x="6705600" y="5410200"/>
            <a:ext cx="533400" cy="13716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ZoneTexte 11"/>
          <p:cNvSpPr txBox="1"/>
          <p:nvPr/>
        </p:nvSpPr>
        <p:spPr>
          <a:xfrm>
            <a:off x="7360166" y="5754469"/>
            <a:ext cx="1555234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b="1" dirty="0">
                <a:latin typeface="Times New Roman" pitchFamily="18" charset="0"/>
                <a:cs typeface="Times New Roman" pitchFamily="18" charset="0"/>
              </a:rPr>
              <a:t>Ισχύει παντού</a:t>
            </a:r>
          </a:p>
          <a:p>
            <a:pPr algn="ctr"/>
            <a:r>
              <a:rPr lang="el-GR" b="1" dirty="0">
                <a:latin typeface="Times New Roman" pitchFamily="18" charset="0"/>
                <a:cs typeface="Times New Roman" pitchFamily="18" charset="0"/>
              </a:rPr>
              <a:t>στο ΓΕΣ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Αδενοκαρκίνωμα οισοφάγου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Barrett's esophagus AND adenocarcinoma HISTOLOG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2895600"/>
            <a:ext cx="5105400" cy="357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Esophageal Ca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3619500" cy="279331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Accolade fermante 6"/>
          <p:cNvSpPr/>
          <p:nvPr/>
        </p:nvSpPr>
        <p:spPr>
          <a:xfrm rot="16200000">
            <a:off x="4648200" y="1828799"/>
            <a:ext cx="381000" cy="1600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Accolade fermante 7"/>
          <p:cNvSpPr/>
          <p:nvPr/>
        </p:nvSpPr>
        <p:spPr>
          <a:xfrm rot="16200000">
            <a:off x="7277100" y="1257300"/>
            <a:ext cx="381000" cy="2743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4218550" y="20574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Δυσπλασία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30050" y="2057400"/>
            <a:ext cx="189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Αδενοκαρκίνωμα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5250603" y="3020992"/>
            <a:ext cx="721934" cy="3136740"/>
          </a:xfrm>
          <a:custGeom>
            <a:avLst/>
            <a:gdLst>
              <a:gd name="connsiteX0" fmla="*/ 721934 w 721934"/>
              <a:gd name="connsiteY0" fmla="*/ 0 h 3136740"/>
              <a:gd name="connsiteX1" fmla="*/ 675635 w 721934"/>
              <a:gd name="connsiteY1" fmla="*/ 127322 h 3136740"/>
              <a:gd name="connsiteX2" fmla="*/ 652486 w 721934"/>
              <a:gd name="connsiteY2" fmla="*/ 173621 h 3136740"/>
              <a:gd name="connsiteX3" fmla="*/ 629336 w 721934"/>
              <a:gd name="connsiteY3" fmla="*/ 243069 h 3136740"/>
              <a:gd name="connsiteX4" fmla="*/ 571463 w 721934"/>
              <a:gd name="connsiteY4" fmla="*/ 324092 h 3136740"/>
              <a:gd name="connsiteX5" fmla="*/ 548313 w 721934"/>
              <a:gd name="connsiteY5" fmla="*/ 347241 h 3136740"/>
              <a:gd name="connsiteX6" fmla="*/ 513589 w 721934"/>
              <a:gd name="connsiteY6" fmla="*/ 358816 h 3136740"/>
              <a:gd name="connsiteX7" fmla="*/ 478865 w 721934"/>
              <a:gd name="connsiteY7" fmla="*/ 393540 h 3136740"/>
              <a:gd name="connsiteX8" fmla="*/ 420992 w 721934"/>
              <a:gd name="connsiteY8" fmla="*/ 428264 h 3136740"/>
              <a:gd name="connsiteX9" fmla="*/ 374693 w 721934"/>
              <a:gd name="connsiteY9" fmla="*/ 497712 h 3136740"/>
              <a:gd name="connsiteX10" fmla="*/ 363119 w 721934"/>
              <a:gd name="connsiteY10" fmla="*/ 544011 h 3136740"/>
              <a:gd name="connsiteX11" fmla="*/ 339969 w 721934"/>
              <a:gd name="connsiteY11" fmla="*/ 613459 h 3136740"/>
              <a:gd name="connsiteX12" fmla="*/ 316820 w 721934"/>
              <a:gd name="connsiteY12" fmla="*/ 682907 h 3136740"/>
              <a:gd name="connsiteX13" fmla="*/ 305245 w 721934"/>
              <a:gd name="connsiteY13" fmla="*/ 717631 h 3136740"/>
              <a:gd name="connsiteX14" fmla="*/ 270521 w 721934"/>
              <a:gd name="connsiteY14" fmla="*/ 833378 h 3136740"/>
              <a:gd name="connsiteX15" fmla="*/ 258946 w 721934"/>
              <a:gd name="connsiteY15" fmla="*/ 868102 h 3136740"/>
              <a:gd name="connsiteX16" fmla="*/ 235797 w 721934"/>
              <a:gd name="connsiteY16" fmla="*/ 902826 h 3136740"/>
              <a:gd name="connsiteX17" fmla="*/ 247372 w 721934"/>
              <a:gd name="connsiteY17" fmla="*/ 1111170 h 3136740"/>
              <a:gd name="connsiteX18" fmla="*/ 258946 w 721934"/>
              <a:gd name="connsiteY18" fmla="*/ 1400537 h 3136740"/>
              <a:gd name="connsiteX19" fmla="*/ 363119 w 721934"/>
              <a:gd name="connsiteY19" fmla="*/ 1585732 h 3136740"/>
              <a:gd name="connsiteX20" fmla="*/ 397843 w 721934"/>
              <a:gd name="connsiteY20" fmla="*/ 1666755 h 3136740"/>
              <a:gd name="connsiteX21" fmla="*/ 420992 w 721934"/>
              <a:gd name="connsiteY21" fmla="*/ 1701479 h 3136740"/>
              <a:gd name="connsiteX22" fmla="*/ 432567 w 721934"/>
              <a:gd name="connsiteY22" fmla="*/ 1770927 h 3136740"/>
              <a:gd name="connsiteX23" fmla="*/ 455716 w 721934"/>
              <a:gd name="connsiteY23" fmla="*/ 1851950 h 3136740"/>
              <a:gd name="connsiteX24" fmla="*/ 455716 w 721934"/>
              <a:gd name="connsiteY24" fmla="*/ 2210765 h 3136740"/>
              <a:gd name="connsiteX25" fmla="*/ 432567 w 721934"/>
              <a:gd name="connsiteY25" fmla="*/ 2291788 h 3136740"/>
              <a:gd name="connsiteX26" fmla="*/ 409417 w 721934"/>
              <a:gd name="connsiteY26" fmla="*/ 2326512 h 3136740"/>
              <a:gd name="connsiteX27" fmla="*/ 386268 w 721934"/>
              <a:gd name="connsiteY27" fmla="*/ 2430684 h 3136740"/>
              <a:gd name="connsiteX28" fmla="*/ 374693 w 721934"/>
              <a:gd name="connsiteY28" fmla="*/ 2488557 h 3136740"/>
              <a:gd name="connsiteX29" fmla="*/ 351544 w 721934"/>
              <a:gd name="connsiteY29" fmla="*/ 2523281 h 3136740"/>
              <a:gd name="connsiteX30" fmla="*/ 339969 w 721934"/>
              <a:gd name="connsiteY30" fmla="*/ 2558005 h 3136740"/>
              <a:gd name="connsiteX31" fmla="*/ 328394 w 721934"/>
              <a:gd name="connsiteY31" fmla="*/ 2604304 h 3136740"/>
              <a:gd name="connsiteX32" fmla="*/ 305245 w 721934"/>
              <a:gd name="connsiteY32" fmla="*/ 2673752 h 3136740"/>
              <a:gd name="connsiteX33" fmla="*/ 224222 w 721934"/>
              <a:gd name="connsiteY33" fmla="*/ 2708476 h 3136740"/>
              <a:gd name="connsiteX34" fmla="*/ 154774 w 721934"/>
              <a:gd name="connsiteY34" fmla="*/ 2743200 h 3136740"/>
              <a:gd name="connsiteX35" fmla="*/ 189498 w 721934"/>
              <a:gd name="connsiteY35" fmla="*/ 2812649 h 3136740"/>
              <a:gd name="connsiteX36" fmla="*/ 154774 w 721934"/>
              <a:gd name="connsiteY36" fmla="*/ 2870522 h 3136740"/>
              <a:gd name="connsiteX37" fmla="*/ 73751 w 721934"/>
              <a:gd name="connsiteY37" fmla="*/ 2882097 h 3136740"/>
              <a:gd name="connsiteX38" fmla="*/ 85326 w 721934"/>
              <a:gd name="connsiteY38" fmla="*/ 2928395 h 3136740"/>
              <a:gd name="connsiteX39" fmla="*/ 108475 w 721934"/>
              <a:gd name="connsiteY39" fmla="*/ 3136740 h 313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1934" h="3136740">
                <a:moveTo>
                  <a:pt x="721934" y="0"/>
                </a:moveTo>
                <a:cubicBezTo>
                  <a:pt x="704825" y="51327"/>
                  <a:pt x="697109" y="79005"/>
                  <a:pt x="675635" y="127322"/>
                </a:cubicBezTo>
                <a:cubicBezTo>
                  <a:pt x="668627" y="143089"/>
                  <a:pt x="658894" y="157601"/>
                  <a:pt x="652486" y="173621"/>
                </a:cubicBezTo>
                <a:cubicBezTo>
                  <a:pt x="643423" y="196277"/>
                  <a:pt x="642871" y="222766"/>
                  <a:pt x="629336" y="243069"/>
                </a:cubicBezTo>
                <a:cubicBezTo>
                  <a:pt x="609291" y="273137"/>
                  <a:pt x="595390" y="295380"/>
                  <a:pt x="571463" y="324092"/>
                </a:cubicBezTo>
                <a:cubicBezTo>
                  <a:pt x="564477" y="332475"/>
                  <a:pt x="557671" y="341626"/>
                  <a:pt x="548313" y="347241"/>
                </a:cubicBezTo>
                <a:cubicBezTo>
                  <a:pt x="537851" y="353518"/>
                  <a:pt x="525164" y="354958"/>
                  <a:pt x="513589" y="358816"/>
                </a:cubicBezTo>
                <a:cubicBezTo>
                  <a:pt x="502014" y="370391"/>
                  <a:pt x="492485" y="384460"/>
                  <a:pt x="478865" y="393540"/>
                </a:cubicBezTo>
                <a:cubicBezTo>
                  <a:pt x="388717" y="453638"/>
                  <a:pt x="493081" y="356172"/>
                  <a:pt x="420992" y="428264"/>
                </a:cubicBezTo>
                <a:cubicBezTo>
                  <a:pt x="384851" y="536685"/>
                  <a:pt x="444059" y="376320"/>
                  <a:pt x="374693" y="497712"/>
                </a:cubicBezTo>
                <a:cubicBezTo>
                  <a:pt x="366801" y="511524"/>
                  <a:pt x="367690" y="528774"/>
                  <a:pt x="363119" y="544011"/>
                </a:cubicBezTo>
                <a:cubicBezTo>
                  <a:pt x="356107" y="567384"/>
                  <a:pt x="347686" y="590310"/>
                  <a:pt x="339969" y="613459"/>
                </a:cubicBezTo>
                <a:lnTo>
                  <a:pt x="316820" y="682907"/>
                </a:lnTo>
                <a:cubicBezTo>
                  <a:pt x="312962" y="694482"/>
                  <a:pt x="308204" y="705794"/>
                  <a:pt x="305245" y="717631"/>
                </a:cubicBezTo>
                <a:cubicBezTo>
                  <a:pt x="287752" y="787600"/>
                  <a:pt x="298699" y="748843"/>
                  <a:pt x="270521" y="833378"/>
                </a:cubicBezTo>
                <a:cubicBezTo>
                  <a:pt x="266663" y="844953"/>
                  <a:pt x="265714" y="857950"/>
                  <a:pt x="258946" y="868102"/>
                </a:cubicBezTo>
                <a:lnTo>
                  <a:pt x="235797" y="902826"/>
                </a:lnTo>
                <a:cubicBezTo>
                  <a:pt x="239655" y="972274"/>
                  <a:pt x="244140" y="1041690"/>
                  <a:pt x="247372" y="1111170"/>
                </a:cubicBezTo>
                <a:cubicBezTo>
                  <a:pt x="251857" y="1207599"/>
                  <a:pt x="249648" y="1304453"/>
                  <a:pt x="258946" y="1400537"/>
                </a:cubicBezTo>
                <a:cubicBezTo>
                  <a:pt x="266288" y="1476405"/>
                  <a:pt x="327840" y="1523995"/>
                  <a:pt x="363119" y="1585732"/>
                </a:cubicBezTo>
                <a:cubicBezTo>
                  <a:pt x="459448" y="1754308"/>
                  <a:pt x="332923" y="1536916"/>
                  <a:pt x="397843" y="1666755"/>
                </a:cubicBezTo>
                <a:cubicBezTo>
                  <a:pt x="404064" y="1679197"/>
                  <a:pt x="413276" y="1689904"/>
                  <a:pt x="420992" y="1701479"/>
                </a:cubicBezTo>
                <a:cubicBezTo>
                  <a:pt x="424850" y="1724628"/>
                  <a:pt x="427964" y="1747914"/>
                  <a:pt x="432567" y="1770927"/>
                </a:cubicBezTo>
                <a:cubicBezTo>
                  <a:pt x="439835" y="1807269"/>
                  <a:pt x="444682" y="1818849"/>
                  <a:pt x="455716" y="1851950"/>
                </a:cubicBezTo>
                <a:cubicBezTo>
                  <a:pt x="470556" y="2030027"/>
                  <a:pt x="474206" y="1998131"/>
                  <a:pt x="455716" y="2210765"/>
                </a:cubicBezTo>
                <a:cubicBezTo>
                  <a:pt x="454936" y="2219740"/>
                  <a:pt x="438623" y="2279676"/>
                  <a:pt x="432567" y="2291788"/>
                </a:cubicBezTo>
                <a:cubicBezTo>
                  <a:pt x="426346" y="2304231"/>
                  <a:pt x="417134" y="2314937"/>
                  <a:pt x="409417" y="2326512"/>
                </a:cubicBezTo>
                <a:cubicBezTo>
                  <a:pt x="389010" y="2387737"/>
                  <a:pt x="402565" y="2341051"/>
                  <a:pt x="386268" y="2430684"/>
                </a:cubicBezTo>
                <a:cubicBezTo>
                  <a:pt x="382749" y="2450040"/>
                  <a:pt x="381601" y="2470137"/>
                  <a:pt x="374693" y="2488557"/>
                </a:cubicBezTo>
                <a:cubicBezTo>
                  <a:pt x="369809" y="2501582"/>
                  <a:pt x="357765" y="2510839"/>
                  <a:pt x="351544" y="2523281"/>
                </a:cubicBezTo>
                <a:cubicBezTo>
                  <a:pt x="346088" y="2534194"/>
                  <a:pt x="343321" y="2546274"/>
                  <a:pt x="339969" y="2558005"/>
                </a:cubicBezTo>
                <a:cubicBezTo>
                  <a:pt x="335599" y="2573301"/>
                  <a:pt x="332965" y="2589067"/>
                  <a:pt x="328394" y="2604304"/>
                </a:cubicBezTo>
                <a:cubicBezTo>
                  <a:pt x="321382" y="2627676"/>
                  <a:pt x="305245" y="2673752"/>
                  <a:pt x="305245" y="2673752"/>
                </a:cubicBezTo>
                <a:cubicBezTo>
                  <a:pt x="240720" y="2587720"/>
                  <a:pt x="298050" y="2634649"/>
                  <a:pt x="224222" y="2708476"/>
                </a:cubicBezTo>
                <a:cubicBezTo>
                  <a:pt x="205921" y="2726777"/>
                  <a:pt x="177923" y="2731625"/>
                  <a:pt x="154774" y="2743200"/>
                </a:cubicBezTo>
                <a:cubicBezTo>
                  <a:pt x="166349" y="2766350"/>
                  <a:pt x="196608" y="2787763"/>
                  <a:pt x="189498" y="2812649"/>
                </a:cubicBezTo>
                <a:cubicBezTo>
                  <a:pt x="159581" y="2917360"/>
                  <a:pt x="83468" y="2727907"/>
                  <a:pt x="154774" y="2870522"/>
                </a:cubicBezTo>
                <a:cubicBezTo>
                  <a:pt x="127766" y="2874380"/>
                  <a:pt x="101033" y="2882097"/>
                  <a:pt x="73751" y="2882097"/>
                </a:cubicBezTo>
                <a:cubicBezTo>
                  <a:pt x="31100" y="2882097"/>
                  <a:pt x="0" y="2821738"/>
                  <a:pt x="85326" y="2928395"/>
                </a:cubicBezTo>
                <a:cubicBezTo>
                  <a:pt x="97221" y="3130612"/>
                  <a:pt x="50444" y="3078704"/>
                  <a:pt x="108475" y="3136740"/>
                </a:cubicBezTo>
              </a:path>
            </a:pathLst>
          </a:custGeom>
          <a:ln w="381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Forme libre 11"/>
          <p:cNvSpPr/>
          <p:nvPr/>
        </p:nvSpPr>
        <p:spPr>
          <a:xfrm>
            <a:off x="5739789" y="3055716"/>
            <a:ext cx="3126419" cy="2558006"/>
          </a:xfrm>
          <a:custGeom>
            <a:avLst/>
            <a:gdLst>
              <a:gd name="connsiteX0" fmla="*/ 255897 w 3126419"/>
              <a:gd name="connsiteY0" fmla="*/ 0 h 2558006"/>
              <a:gd name="connsiteX1" fmla="*/ 244322 w 3126419"/>
              <a:gd name="connsiteY1" fmla="*/ 92598 h 2558006"/>
              <a:gd name="connsiteX2" fmla="*/ 209598 w 3126419"/>
              <a:gd name="connsiteY2" fmla="*/ 115747 h 2558006"/>
              <a:gd name="connsiteX3" fmla="*/ 186449 w 3126419"/>
              <a:gd name="connsiteY3" fmla="*/ 150471 h 2558006"/>
              <a:gd name="connsiteX4" fmla="*/ 163300 w 3126419"/>
              <a:gd name="connsiteY4" fmla="*/ 173621 h 2558006"/>
              <a:gd name="connsiteX5" fmla="*/ 140150 w 3126419"/>
              <a:gd name="connsiteY5" fmla="*/ 289368 h 2558006"/>
              <a:gd name="connsiteX6" fmla="*/ 93852 w 3126419"/>
              <a:gd name="connsiteY6" fmla="*/ 393540 h 2558006"/>
              <a:gd name="connsiteX7" fmla="*/ 82277 w 3126419"/>
              <a:gd name="connsiteY7" fmla="*/ 509287 h 2558006"/>
              <a:gd name="connsiteX8" fmla="*/ 59127 w 3126419"/>
              <a:gd name="connsiteY8" fmla="*/ 613459 h 2558006"/>
              <a:gd name="connsiteX9" fmla="*/ 47553 w 3126419"/>
              <a:gd name="connsiteY9" fmla="*/ 648183 h 2558006"/>
              <a:gd name="connsiteX10" fmla="*/ 24403 w 3126419"/>
              <a:gd name="connsiteY10" fmla="*/ 752355 h 2558006"/>
              <a:gd name="connsiteX11" fmla="*/ 24403 w 3126419"/>
              <a:gd name="connsiteY11" fmla="*/ 1134319 h 2558006"/>
              <a:gd name="connsiteX12" fmla="*/ 47553 w 3126419"/>
              <a:gd name="connsiteY12" fmla="*/ 1169043 h 2558006"/>
              <a:gd name="connsiteX13" fmla="*/ 82277 w 3126419"/>
              <a:gd name="connsiteY13" fmla="*/ 1250066 h 2558006"/>
              <a:gd name="connsiteX14" fmla="*/ 93852 w 3126419"/>
              <a:gd name="connsiteY14" fmla="*/ 1284790 h 2558006"/>
              <a:gd name="connsiteX15" fmla="*/ 117001 w 3126419"/>
              <a:gd name="connsiteY15" fmla="*/ 1331089 h 2558006"/>
              <a:gd name="connsiteX16" fmla="*/ 140150 w 3126419"/>
              <a:gd name="connsiteY16" fmla="*/ 1365813 h 2558006"/>
              <a:gd name="connsiteX17" fmla="*/ 151725 w 3126419"/>
              <a:gd name="connsiteY17" fmla="*/ 1400537 h 2558006"/>
              <a:gd name="connsiteX18" fmla="*/ 174874 w 3126419"/>
              <a:gd name="connsiteY18" fmla="*/ 1458411 h 2558006"/>
              <a:gd name="connsiteX19" fmla="*/ 186449 w 3126419"/>
              <a:gd name="connsiteY19" fmla="*/ 1504709 h 2558006"/>
              <a:gd name="connsiteX20" fmla="*/ 209598 w 3126419"/>
              <a:gd name="connsiteY20" fmla="*/ 1527859 h 2558006"/>
              <a:gd name="connsiteX21" fmla="*/ 255897 w 3126419"/>
              <a:gd name="connsiteY21" fmla="*/ 1585732 h 2558006"/>
              <a:gd name="connsiteX22" fmla="*/ 279046 w 3126419"/>
              <a:gd name="connsiteY22" fmla="*/ 1620456 h 2558006"/>
              <a:gd name="connsiteX23" fmla="*/ 313770 w 3126419"/>
              <a:gd name="connsiteY23" fmla="*/ 1632031 h 2558006"/>
              <a:gd name="connsiteX24" fmla="*/ 348495 w 3126419"/>
              <a:gd name="connsiteY24" fmla="*/ 1655180 h 2558006"/>
              <a:gd name="connsiteX25" fmla="*/ 464241 w 3126419"/>
              <a:gd name="connsiteY25" fmla="*/ 1689904 h 2558006"/>
              <a:gd name="connsiteX26" fmla="*/ 487391 w 3126419"/>
              <a:gd name="connsiteY26" fmla="*/ 1713054 h 2558006"/>
              <a:gd name="connsiteX27" fmla="*/ 510540 w 3126419"/>
              <a:gd name="connsiteY27" fmla="*/ 1747778 h 2558006"/>
              <a:gd name="connsiteX28" fmla="*/ 545264 w 3126419"/>
              <a:gd name="connsiteY28" fmla="*/ 1770927 h 2558006"/>
              <a:gd name="connsiteX29" fmla="*/ 591563 w 3126419"/>
              <a:gd name="connsiteY29" fmla="*/ 1909823 h 2558006"/>
              <a:gd name="connsiteX30" fmla="*/ 603138 w 3126419"/>
              <a:gd name="connsiteY30" fmla="*/ 1956122 h 2558006"/>
              <a:gd name="connsiteX31" fmla="*/ 626287 w 3126419"/>
              <a:gd name="connsiteY31" fmla="*/ 1990846 h 2558006"/>
              <a:gd name="connsiteX32" fmla="*/ 695735 w 3126419"/>
              <a:gd name="connsiteY32" fmla="*/ 2037145 h 2558006"/>
              <a:gd name="connsiteX33" fmla="*/ 707310 w 3126419"/>
              <a:gd name="connsiteY33" fmla="*/ 2071869 h 2558006"/>
              <a:gd name="connsiteX34" fmla="*/ 776758 w 3126419"/>
              <a:gd name="connsiteY34" fmla="*/ 2106593 h 2558006"/>
              <a:gd name="connsiteX35" fmla="*/ 857781 w 3126419"/>
              <a:gd name="connsiteY35" fmla="*/ 2141317 h 2558006"/>
              <a:gd name="connsiteX36" fmla="*/ 938803 w 3126419"/>
              <a:gd name="connsiteY36" fmla="*/ 2152892 h 2558006"/>
              <a:gd name="connsiteX37" fmla="*/ 973527 w 3126419"/>
              <a:gd name="connsiteY37" fmla="*/ 2164466 h 2558006"/>
              <a:gd name="connsiteX38" fmla="*/ 1019826 w 3126419"/>
              <a:gd name="connsiteY38" fmla="*/ 2176041 h 2558006"/>
              <a:gd name="connsiteX39" fmla="*/ 1077700 w 3126419"/>
              <a:gd name="connsiteY39" fmla="*/ 2222340 h 2558006"/>
              <a:gd name="connsiteX40" fmla="*/ 1112424 w 3126419"/>
              <a:gd name="connsiteY40" fmla="*/ 2245489 h 2558006"/>
              <a:gd name="connsiteX41" fmla="*/ 1181872 w 3126419"/>
              <a:gd name="connsiteY41" fmla="*/ 2268638 h 2558006"/>
              <a:gd name="connsiteX42" fmla="*/ 1297619 w 3126419"/>
              <a:gd name="connsiteY42" fmla="*/ 2291788 h 2558006"/>
              <a:gd name="connsiteX43" fmla="*/ 1413365 w 3126419"/>
              <a:gd name="connsiteY43" fmla="*/ 2303362 h 2558006"/>
              <a:gd name="connsiteX44" fmla="*/ 1540687 w 3126419"/>
              <a:gd name="connsiteY44" fmla="*/ 2326512 h 2558006"/>
              <a:gd name="connsiteX45" fmla="*/ 1749031 w 3126419"/>
              <a:gd name="connsiteY45" fmla="*/ 2338087 h 2558006"/>
              <a:gd name="connsiteX46" fmla="*/ 1818479 w 3126419"/>
              <a:gd name="connsiteY46" fmla="*/ 2361236 h 2558006"/>
              <a:gd name="connsiteX47" fmla="*/ 1864778 w 3126419"/>
              <a:gd name="connsiteY47" fmla="*/ 2407535 h 2558006"/>
              <a:gd name="connsiteX48" fmla="*/ 1887927 w 3126419"/>
              <a:gd name="connsiteY48" fmla="*/ 2442259 h 2558006"/>
              <a:gd name="connsiteX49" fmla="*/ 1945801 w 3126419"/>
              <a:gd name="connsiteY49" fmla="*/ 2500132 h 2558006"/>
              <a:gd name="connsiteX50" fmla="*/ 2107846 w 3126419"/>
              <a:gd name="connsiteY50" fmla="*/ 2488557 h 2558006"/>
              <a:gd name="connsiteX51" fmla="*/ 2142570 w 3126419"/>
              <a:gd name="connsiteY51" fmla="*/ 2453833 h 2558006"/>
              <a:gd name="connsiteX52" fmla="*/ 2246743 w 3126419"/>
              <a:gd name="connsiteY52" fmla="*/ 2407535 h 2558006"/>
              <a:gd name="connsiteX53" fmla="*/ 2431938 w 3126419"/>
              <a:gd name="connsiteY53" fmla="*/ 2430684 h 2558006"/>
              <a:gd name="connsiteX54" fmla="*/ 2466662 w 3126419"/>
              <a:gd name="connsiteY54" fmla="*/ 2453833 h 2558006"/>
              <a:gd name="connsiteX55" fmla="*/ 2524535 w 3126419"/>
              <a:gd name="connsiteY55" fmla="*/ 2511707 h 2558006"/>
              <a:gd name="connsiteX56" fmla="*/ 2640282 w 3126419"/>
              <a:gd name="connsiteY56" fmla="*/ 2546431 h 2558006"/>
              <a:gd name="connsiteX57" fmla="*/ 2837052 w 3126419"/>
              <a:gd name="connsiteY57" fmla="*/ 2558006 h 2558006"/>
              <a:gd name="connsiteX58" fmla="*/ 2860201 w 3126419"/>
              <a:gd name="connsiteY58" fmla="*/ 2534856 h 2558006"/>
              <a:gd name="connsiteX59" fmla="*/ 2918074 w 3126419"/>
              <a:gd name="connsiteY59" fmla="*/ 2430684 h 2558006"/>
              <a:gd name="connsiteX60" fmla="*/ 3056970 w 3126419"/>
              <a:gd name="connsiteY60" fmla="*/ 2361236 h 2558006"/>
              <a:gd name="connsiteX61" fmla="*/ 3126419 w 3126419"/>
              <a:gd name="connsiteY61" fmla="*/ 2338087 h 255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126419" h="2558006">
                <a:moveTo>
                  <a:pt x="255897" y="0"/>
                </a:moveTo>
                <a:cubicBezTo>
                  <a:pt x="252039" y="30866"/>
                  <a:pt x="255875" y="63717"/>
                  <a:pt x="244322" y="92598"/>
                </a:cubicBezTo>
                <a:cubicBezTo>
                  <a:pt x="239156" y="105514"/>
                  <a:pt x="219435" y="105910"/>
                  <a:pt x="209598" y="115747"/>
                </a:cubicBezTo>
                <a:cubicBezTo>
                  <a:pt x="199761" y="125584"/>
                  <a:pt x="195139" y="139608"/>
                  <a:pt x="186449" y="150471"/>
                </a:cubicBezTo>
                <a:cubicBezTo>
                  <a:pt x="179632" y="158993"/>
                  <a:pt x="171016" y="165904"/>
                  <a:pt x="163300" y="173621"/>
                </a:cubicBezTo>
                <a:cubicBezTo>
                  <a:pt x="131203" y="269910"/>
                  <a:pt x="180048" y="116477"/>
                  <a:pt x="140150" y="289368"/>
                </a:cubicBezTo>
                <a:cubicBezTo>
                  <a:pt x="125566" y="352568"/>
                  <a:pt x="123146" y="349598"/>
                  <a:pt x="93852" y="393540"/>
                </a:cubicBezTo>
                <a:cubicBezTo>
                  <a:pt x="89994" y="432122"/>
                  <a:pt x="87402" y="470852"/>
                  <a:pt x="82277" y="509287"/>
                </a:cubicBezTo>
                <a:cubicBezTo>
                  <a:pt x="79293" y="531665"/>
                  <a:pt x="66004" y="589390"/>
                  <a:pt x="59127" y="613459"/>
                </a:cubicBezTo>
                <a:cubicBezTo>
                  <a:pt x="55775" y="625190"/>
                  <a:pt x="50200" y="636273"/>
                  <a:pt x="47553" y="648183"/>
                </a:cubicBezTo>
                <a:cubicBezTo>
                  <a:pt x="20395" y="770397"/>
                  <a:pt x="50458" y="674192"/>
                  <a:pt x="24403" y="752355"/>
                </a:cubicBezTo>
                <a:cubicBezTo>
                  <a:pt x="4589" y="910872"/>
                  <a:pt x="0" y="906560"/>
                  <a:pt x="24403" y="1134319"/>
                </a:cubicBezTo>
                <a:cubicBezTo>
                  <a:pt x="25885" y="1148151"/>
                  <a:pt x="39836" y="1157468"/>
                  <a:pt x="47553" y="1169043"/>
                </a:cubicBezTo>
                <a:cubicBezTo>
                  <a:pt x="71640" y="1265397"/>
                  <a:pt x="42311" y="1170136"/>
                  <a:pt x="82277" y="1250066"/>
                </a:cubicBezTo>
                <a:cubicBezTo>
                  <a:pt x="87733" y="1260979"/>
                  <a:pt x="89046" y="1273576"/>
                  <a:pt x="93852" y="1284790"/>
                </a:cubicBezTo>
                <a:cubicBezTo>
                  <a:pt x="100649" y="1300649"/>
                  <a:pt x="108440" y="1316108"/>
                  <a:pt x="117001" y="1331089"/>
                </a:cubicBezTo>
                <a:cubicBezTo>
                  <a:pt x="123903" y="1343167"/>
                  <a:pt x="133929" y="1353371"/>
                  <a:pt x="140150" y="1365813"/>
                </a:cubicBezTo>
                <a:cubicBezTo>
                  <a:pt x="145606" y="1376726"/>
                  <a:pt x="147441" y="1389113"/>
                  <a:pt x="151725" y="1400537"/>
                </a:cubicBezTo>
                <a:cubicBezTo>
                  <a:pt x="159020" y="1419991"/>
                  <a:pt x="168304" y="1438700"/>
                  <a:pt x="174874" y="1458411"/>
                </a:cubicBezTo>
                <a:cubicBezTo>
                  <a:pt x="179904" y="1473502"/>
                  <a:pt x="179335" y="1490481"/>
                  <a:pt x="186449" y="1504709"/>
                </a:cubicBezTo>
                <a:cubicBezTo>
                  <a:pt x="191329" y="1514470"/>
                  <a:pt x="201882" y="1520142"/>
                  <a:pt x="209598" y="1527859"/>
                </a:cubicBezTo>
                <a:cubicBezTo>
                  <a:pt x="232132" y="1595460"/>
                  <a:pt x="203541" y="1533376"/>
                  <a:pt x="255897" y="1585732"/>
                </a:cubicBezTo>
                <a:cubicBezTo>
                  <a:pt x="265734" y="1595569"/>
                  <a:pt x="268183" y="1611766"/>
                  <a:pt x="279046" y="1620456"/>
                </a:cubicBezTo>
                <a:cubicBezTo>
                  <a:pt x="288573" y="1628078"/>
                  <a:pt x="302857" y="1626575"/>
                  <a:pt x="313770" y="1632031"/>
                </a:cubicBezTo>
                <a:cubicBezTo>
                  <a:pt x="326213" y="1638252"/>
                  <a:pt x="335783" y="1649530"/>
                  <a:pt x="348495" y="1655180"/>
                </a:cubicBezTo>
                <a:cubicBezTo>
                  <a:pt x="384733" y="1671286"/>
                  <a:pt x="425758" y="1680284"/>
                  <a:pt x="464241" y="1689904"/>
                </a:cubicBezTo>
                <a:cubicBezTo>
                  <a:pt x="471958" y="1697621"/>
                  <a:pt x="480574" y="1704532"/>
                  <a:pt x="487391" y="1713054"/>
                </a:cubicBezTo>
                <a:cubicBezTo>
                  <a:pt x="496081" y="1723917"/>
                  <a:pt x="500703" y="1737941"/>
                  <a:pt x="510540" y="1747778"/>
                </a:cubicBezTo>
                <a:cubicBezTo>
                  <a:pt x="520377" y="1757615"/>
                  <a:pt x="533689" y="1763211"/>
                  <a:pt x="545264" y="1770927"/>
                </a:cubicBezTo>
                <a:cubicBezTo>
                  <a:pt x="571319" y="1875143"/>
                  <a:pt x="537816" y="1748584"/>
                  <a:pt x="591563" y="1909823"/>
                </a:cubicBezTo>
                <a:cubicBezTo>
                  <a:pt x="596594" y="1924915"/>
                  <a:pt x="596872" y="1941500"/>
                  <a:pt x="603138" y="1956122"/>
                </a:cubicBezTo>
                <a:cubicBezTo>
                  <a:pt x="608618" y="1968908"/>
                  <a:pt x="615818" y="1981686"/>
                  <a:pt x="626287" y="1990846"/>
                </a:cubicBezTo>
                <a:cubicBezTo>
                  <a:pt x="647225" y="2009167"/>
                  <a:pt x="695735" y="2037145"/>
                  <a:pt x="695735" y="2037145"/>
                </a:cubicBezTo>
                <a:cubicBezTo>
                  <a:pt x="699593" y="2048720"/>
                  <a:pt x="699688" y="2062342"/>
                  <a:pt x="707310" y="2071869"/>
                </a:cubicBezTo>
                <a:cubicBezTo>
                  <a:pt x="726651" y="2096046"/>
                  <a:pt x="751232" y="2095653"/>
                  <a:pt x="776758" y="2106593"/>
                </a:cubicBezTo>
                <a:cubicBezTo>
                  <a:pt x="809695" y="2120709"/>
                  <a:pt x="823853" y="2134531"/>
                  <a:pt x="857781" y="2141317"/>
                </a:cubicBezTo>
                <a:cubicBezTo>
                  <a:pt x="884533" y="2146668"/>
                  <a:pt x="911796" y="2149034"/>
                  <a:pt x="938803" y="2152892"/>
                </a:cubicBezTo>
                <a:cubicBezTo>
                  <a:pt x="950378" y="2156750"/>
                  <a:pt x="961796" y="2161114"/>
                  <a:pt x="973527" y="2164466"/>
                </a:cubicBezTo>
                <a:cubicBezTo>
                  <a:pt x="988823" y="2168836"/>
                  <a:pt x="1005204" y="2169775"/>
                  <a:pt x="1019826" y="2176041"/>
                </a:cubicBezTo>
                <a:cubicBezTo>
                  <a:pt x="1058193" y="2192484"/>
                  <a:pt x="1048979" y="2199363"/>
                  <a:pt x="1077700" y="2222340"/>
                </a:cubicBezTo>
                <a:cubicBezTo>
                  <a:pt x="1088563" y="2231030"/>
                  <a:pt x="1099712" y="2239839"/>
                  <a:pt x="1112424" y="2245489"/>
                </a:cubicBezTo>
                <a:cubicBezTo>
                  <a:pt x="1134722" y="2255399"/>
                  <a:pt x="1158199" y="2262720"/>
                  <a:pt x="1181872" y="2268638"/>
                </a:cubicBezTo>
                <a:cubicBezTo>
                  <a:pt x="1231702" y="2281096"/>
                  <a:pt x="1240859" y="2284693"/>
                  <a:pt x="1297619" y="2291788"/>
                </a:cubicBezTo>
                <a:cubicBezTo>
                  <a:pt x="1336094" y="2296597"/>
                  <a:pt x="1374783" y="2299504"/>
                  <a:pt x="1413365" y="2303362"/>
                </a:cubicBezTo>
                <a:cubicBezTo>
                  <a:pt x="1469899" y="2322207"/>
                  <a:pt x="1455614" y="2319968"/>
                  <a:pt x="1540687" y="2326512"/>
                </a:cubicBezTo>
                <a:cubicBezTo>
                  <a:pt x="1610037" y="2331847"/>
                  <a:pt x="1679583" y="2334229"/>
                  <a:pt x="1749031" y="2338087"/>
                </a:cubicBezTo>
                <a:cubicBezTo>
                  <a:pt x="1772180" y="2345803"/>
                  <a:pt x="1801225" y="2343982"/>
                  <a:pt x="1818479" y="2361236"/>
                </a:cubicBezTo>
                <a:cubicBezTo>
                  <a:pt x="1833912" y="2376669"/>
                  <a:pt x="1852671" y="2389375"/>
                  <a:pt x="1864778" y="2407535"/>
                </a:cubicBezTo>
                <a:cubicBezTo>
                  <a:pt x="1872494" y="2419110"/>
                  <a:pt x="1878767" y="2431790"/>
                  <a:pt x="1887927" y="2442259"/>
                </a:cubicBezTo>
                <a:cubicBezTo>
                  <a:pt x="1905892" y="2462791"/>
                  <a:pt x="1945801" y="2500132"/>
                  <a:pt x="1945801" y="2500132"/>
                </a:cubicBezTo>
                <a:cubicBezTo>
                  <a:pt x="1999816" y="2496274"/>
                  <a:pt x="2055133" y="2500960"/>
                  <a:pt x="2107846" y="2488557"/>
                </a:cubicBezTo>
                <a:cubicBezTo>
                  <a:pt x="2123780" y="2484808"/>
                  <a:pt x="2129995" y="2464312"/>
                  <a:pt x="2142570" y="2453833"/>
                </a:cubicBezTo>
                <a:cubicBezTo>
                  <a:pt x="2179254" y="2423264"/>
                  <a:pt x="2196276" y="2424357"/>
                  <a:pt x="2246743" y="2407535"/>
                </a:cubicBezTo>
                <a:cubicBezTo>
                  <a:pt x="2275472" y="2409745"/>
                  <a:pt x="2381968" y="2405699"/>
                  <a:pt x="2431938" y="2430684"/>
                </a:cubicBezTo>
                <a:cubicBezTo>
                  <a:pt x="2444380" y="2436905"/>
                  <a:pt x="2456193" y="2444673"/>
                  <a:pt x="2466662" y="2453833"/>
                </a:cubicBezTo>
                <a:cubicBezTo>
                  <a:pt x="2487194" y="2471798"/>
                  <a:pt x="2498653" y="2503080"/>
                  <a:pt x="2524535" y="2511707"/>
                </a:cubicBezTo>
                <a:cubicBezTo>
                  <a:pt x="2539306" y="2516631"/>
                  <a:pt x="2615794" y="2544099"/>
                  <a:pt x="2640282" y="2546431"/>
                </a:cubicBezTo>
                <a:cubicBezTo>
                  <a:pt x="2705689" y="2552660"/>
                  <a:pt x="2771462" y="2554148"/>
                  <a:pt x="2837052" y="2558006"/>
                </a:cubicBezTo>
                <a:cubicBezTo>
                  <a:pt x="2844768" y="2550289"/>
                  <a:pt x="2854586" y="2544214"/>
                  <a:pt x="2860201" y="2534856"/>
                </a:cubicBezTo>
                <a:cubicBezTo>
                  <a:pt x="2888343" y="2487951"/>
                  <a:pt x="2847292" y="2477872"/>
                  <a:pt x="2918074" y="2430684"/>
                </a:cubicBezTo>
                <a:cubicBezTo>
                  <a:pt x="2976605" y="2391663"/>
                  <a:pt x="2988509" y="2374928"/>
                  <a:pt x="3056970" y="2361236"/>
                </a:cubicBezTo>
                <a:cubicBezTo>
                  <a:pt x="3120194" y="2348591"/>
                  <a:pt x="3100932" y="2363572"/>
                  <a:pt x="3126419" y="2338087"/>
                </a:cubicBezTo>
              </a:path>
            </a:pathLst>
          </a:cu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Forme libre 12"/>
          <p:cNvSpPr/>
          <p:nvPr/>
        </p:nvSpPr>
        <p:spPr>
          <a:xfrm>
            <a:off x="1307939" y="2048719"/>
            <a:ext cx="138896" cy="717630"/>
          </a:xfrm>
          <a:custGeom>
            <a:avLst/>
            <a:gdLst>
              <a:gd name="connsiteX0" fmla="*/ 138896 w 138896"/>
              <a:gd name="connsiteY0" fmla="*/ 0 h 717630"/>
              <a:gd name="connsiteX1" fmla="*/ 127322 w 138896"/>
              <a:gd name="connsiteY1" fmla="*/ 92597 h 717630"/>
              <a:gd name="connsiteX2" fmla="*/ 34724 w 138896"/>
              <a:gd name="connsiteY2" fmla="*/ 127322 h 717630"/>
              <a:gd name="connsiteX3" fmla="*/ 11575 w 138896"/>
              <a:gd name="connsiteY3" fmla="*/ 324091 h 717630"/>
              <a:gd name="connsiteX4" fmla="*/ 0 w 138896"/>
              <a:gd name="connsiteY4" fmla="*/ 416689 h 717630"/>
              <a:gd name="connsiteX5" fmla="*/ 11575 w 138896"/>
              <a:gd name="connsiteY5" fmla="*/ 497711 h 717630"/>
              <a:gd name="connsiteX6" fmla="*/ 34724 w 138896"/>
              <a:gd name="connsiteY6" fmla="*/ 520861 h 717630"/>
              <a:gd name="connsiteX7" fmla="*/ 23150 w 138896"/>
              <a:gd name="connsiteY7" fmla="*/ 717630 h 71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896" h="717630">
                <a:moveTo>
                  <a:pt x="138896" y="0"/>
                </a:moveTo>
                <a:cubicBezTo>
                  <a:pt x="135038" y="30866"/>
                  <a:pt x="138874" y="63716"/>
                  <a:pt x="127322" y="92597"/>
                </a:cubicBezTo>
                <a:cubicBezTo>
                  <a:pt x="116955" y="118515"/>
                  <a:pt x="48643" y="124538"/>
                  <a:pt x="34724" y="127322"/>
                </a:cubicBezTo>
                <a:cubicBezTo>
                  <a:pt x="9393" y="228649"/>
                  <a:pt x="29291" y="138073"/>
                  <a:pt x="11575" y="324091"/>
                </a:cubicBezTo>
                <a:cubicBezTo>
                  <a:pt x="8626" y="355057"/>
                  <a:pt x="3858" y="385823"/>
                  <a:pt x="0" y="416689"/>
                </a:cubicBezTo>
                <a:cubicBezTo>
                  <a:pt x="3858" y="443696"/>
                  <a:pt x="2948" y="471829"/>
                  <a:pt x="11575" y="497711"/>
                </a:cubicBezTo>
                <a:cubicBezTo>
                  <a:pt x="15026" y="508064"/>
                  <a:pt x="34119" y="509965"/>
                  <a:pt x="34724" y="520861"/>
                </a:cubicBezTo>
                <a:cubicBezTo>
                  <a:pt x="38369" y="586463"/>
                  <a:pt x="23150" y="651927"/>
                  <a:pt x="23150" y="717630"/>
                </a:cubicBez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ZoneTexte 13"/>
          <p:cNvSpPr txBox="1"/>
          <p:nvPr/>
        </p:nvSpPr>
        <p:spPr>
          <a:xfrm>
            <a:off x="1143000" y="3059668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  <a:endParaRPr lang="fr-CH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ccolade fermante 15"/>
          <p:cNvSpPr/>
          <p:nvPr/>
        </p:nvSpPr>
        <p:spPr>
          <a:xfrm rot="7168204">
            <a:off x="1661584" y="2572003"/>
            <a:ext cx="175324" cy="928842"/>
          </a:xfrm>
          <a:prstGeom prst="righ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64019"/>
            <a:ext cx="6675966" cy="5589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143000"/>
            <a:ext cx="8305800" cy="704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Καρκίνωμα εκ πλακωδών κυττάρων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Squamous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cell carcinoma)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133600"/>
            <a:ext cx="83524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Το συχνότερο κακόηθες νεόπλασμα του οισοφάγου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:♀~3-4:1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l-GR" baseline="30000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δεκαετία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μέσο τριτημόριο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νερό και τροφή πλούσια σε νιτρικά/νιτροζαμίνες (Κίνα, Ιράν, Νότια Αμερική, Αφρική)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κάπνισμα, κατανάλωση αλκοόλ</a:t>
            </a:r>
          </a:p>
          <a:p>
            <a:pPr>
              <a:buFont typeface="Arial" pitchFamily="34" charset="0"/>
              <a:buChar char="•"/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expertconsultbook.com/expertconsult/b/bbmapAsset?appID=NGE&amp;isbn=978-1-4160-4059-0&amp;eid=4-u1.0-B978-1-4160-4059-0..50023-0..gr10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38200"/>
            <a:ext cx="2895600" cy="571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38600" y="3547646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 Εγγύς=10%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4233446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Μέσον=50-60%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495300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Άπω=30%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705100" y="4610100"/>
            <a:ext cx="2667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57200" y="381000"/>
            <a:ext cx="8305800" cy="704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Καρκίνωμα εκ πλακωδών κυττάτων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Squamous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cell carcinoma)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expertconsultbook.com/expertconsult/b/bbmapAsset?appID=NGE&amp;isbn=978-1-4160-4059-0&amp;eid=4-u1.0-B978-1-4160-4059-0..50023-0..gr10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38200"/>
            <a:ext cx="2895600" cy="571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38600" y="3547646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 Εγγύς=10%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4233446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Μέσον=50-60%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495300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Άπω=30%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705100" y="4610100"/>
            <a:ext cx="2667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57200" y="381000"/>
            <a:ext cx="8305800" cy="704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Καρκίνωμα εκ πλακωδών κυττάτων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Squamous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cell carcinoma)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4" descr="Esophageal Ca Endoscopy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221785"/>
            <a:ext cx="2743200" cy="219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2983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expertconsultbook.com/expertconsult/b/bbmapAsset?appID=NGE&amp;isbn=978-1-4160-4059-0&amp;eid=4-u1.0-B978-1-4160-4059-0..50023-0..gr8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5229225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67400" y="1033046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Δυσπλασία</a:t>
            </a:r>
            <a:endParaRPr lang="en-US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15000" y="1600200"/>
            <a:ext cx="353135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Στη </a:t>
            </a:r>
            <a:r>
              <a:rPr lang="el-GR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χαμηλόβαθμη δυσπλασία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η κυτταρική ατυπία και η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μιτωτική δραστηριότητα περιορί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ζονται  στο κατώτερο ήμισυ του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πάχους του επιθηλίου.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Στην </a:t>
            </a:r>
            <a:r>
              <a:rPr lang="el-GR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υψηλόβαθμη δυσπλασία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η κυτταρική ατυπία επεκτείνεται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σε όλο το πάχος του επιθηλίου.</a:t>
            </a:r>
          </a:p>
          <a:p>
            <a:endParaRPr lang="el-GR" dirty="0"/>
          </a:p>
          <a:p>
            <a:r>
              <a:rPr lang="el-GR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Κυτταρική ατυπία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διαταραχή του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λόγου πυρήνας 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κυτταρόπλασμα,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ανωμαλίες στο περίγραμμα της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πυρηνικής μεμβράνης,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υπερχρωμασία, αυξημένη μιτω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-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τική δραστηριότητα</a:t>
            </a:r>
          </a:p>
          <a:p>
            <a:endParaRPr lang="el-GR" dirty="0"/>
          </a:p>
          <a:p>
            <a:endParaRPr lang="fr-CH" dirty="0"/>
          </a:p>
          <a:p>
            <a:r>
              <a:rPr lang="el-GR" dirty="0"/>
              <a:t> </a:t>
            </a:r>
          </a:p>
          <a:p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521825" y="685800"/>
            <a:ext cx="159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Χαμηλόβαθμη</a:t>
            </a:r>
            <a:endParaRPr lang="fr-CH" dirty="0"/>
          </a:p>
        </p:txBody>
      </p:sp>
      <p:sp>
        <p:nvSpPr>
          <p:cNvPr id="6" name="ZoneTexte 5"/>
          <p:cNvSpPr txBox="1"/>
          <p:nvPr/>
        </p:nvSpPr>
        <p:spPr>
          <a:xfrm>
            <a:off x="3185155" y="685800"/>
            <a:ext cx="146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Υψηλόβαθμη</a:t>
            </a:r>
            <a:endParaRPr lang="fr-CH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143000"/>
            <a:ext cx="8305800" cy="704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Καρκίνωμα εκ πλακωδών κυττάρων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170" name="Picture 2" descr="http://www.expertconsultbook.com/expertconsult/b/bbmapAsset?appID=NGE&amp;isbn=978-1-4160-4059-0&amp;eid=4-u1.0-B978-1-4160-4059-0..50023-0..gr11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1304738"/>
            <a:ext cx="3707383" cy="4867462"/>
          </a:xfrm>
          <a:prstGeom prst="rect">
            <a:avLst/>
          </a:prstGeom>
          <a:noFill/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www.robbinspathology.com/common/showimage.cfm?type=f&amp;ThisFigFile=S01871-017-f00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228600"/>
            <a:ext cx="497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Συγγενείς ανωμαλίες (τραχειοοισοφαγικά συρίγγια)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53" name="Picture 9" descr="http://www.embryo.chronolab.com/images/S2_2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3543300" cy="35433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191000" y="16002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1. Foregut</a:t>
            </a:r>
            <a:br>
              <a:rPr lang="en-US" dirty="0"/>
            </a:br>
            <a:r>
              <a:rPr lang="en-US" dirty="0"/>
              <a:t>2. Stomach</a:t>
            </a:r>
            <a:br>
              <a:rPr lang="en-US" dirty="0"/>
            </a:br>
            <a:r>
              <a:rPr lang="en-US" dirty="0"/>
              <a:t>3. Hindgut</a:t>
            </a:r>
            <a:br>
              <a:rPr lang="en-US" dirty="0"/>
            </a:br>
            <a:r>
              <a:rPr lang="en-US" dirty="0"/>
              <a:t>4. </a:t>
            </a:r>
            <a:r>
              <a:rPr lang="en-US" dirty="0" err="1"/>
              <a:t>Midgut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5. Pharyngeal gut</a:t>
            </a:r>
            <a:br>
              <a:rPr lang="en-US" dirty="0"/>
            </a:br>
            <a:r>
              <a:rPr lang="en-US" dirty="0"/>
              <a:t>6. Esophagus</a:t>
            </a:r>
            <a:br>
              <a:rPr lang="en-US" dirty="0"/>
            </a:br>
            <a:r>
              <a:rPr lang="en-US" dirty="0"/>
              <a:t>7. </a:t>
            </a:r>
            <a:r>
              <a:rPr lang="en-US" dirty="0" err="1"/>
              <a:t>Tracheobronchial</a:t>
            </a:r>
            <a:r>
              <a:rPr lang="en-US" dirty="0"/>
              <a:t> </a:t>
            </a:r>
            <a:r>
              <a:rPr lang="en-US" dirty="0" err="1"/>
              <a:t>diverticulum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8. </a:t>
            </a:r>
            <a:r>
              <a:rPr lang="en-US" dirty="0" err="1"/>
              <a:t>Buccopharyngeal</a:t>
            </a:r>
            <a:r>
              <a:rPr lang="en-US" dirty="0"/>
              <a:t> membrane</a:t>
            </a:r>
            <a:br>
              <a:rPr lang="en-US" dirty="0"/>
            </a:br>
            <a:r>
              <a:rPr lang="en-US" dirty="0"/>
              <a:t>9. </a:t>
            </a:r>
            <a:r>
              <a:rPr lang="en-US" dirty="0" err="1"/>
              <a:t>Cloacal</a:t>
            </a:r>
            <a:r>
              <a:rPr lang="en-US" dirty="0"/>
              <a:t> membrane</a:t>
            </a:r>
            <a:br>
              <a:rPr lang="en-US" dirty="0"/>
            </a:br>
            <a:r>
              <a:rPr lang="en-US" dirty="0"/>
              <a:t>10. </a:t>
            </a:r>
            <a:r>
              <a:rPr lang="en-US" dirty="0" err="1"/>
              <a:t>Stomodeum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11. </a:t>
            </a:r>
            <a:r>
              <a:rPr lang="en-US" dirty="0" err="1"/>
              <a:t>Cloaca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12. Gallbladder</a:t>
            </a:r>
            <a:br>
              <a:rPr lang="en-US" dirty="0"/>
            </a:br>
            <a:r>
              <a:rPr lang="en-US" dirty="0"/>
              <a:t>13. Liver</a:t>
            </a:r>
            <a:br>
              <a:rPr lang="en-US" dirty="0"/>
            </a:br>
            <a:r>
              <a:rPr lang="en-US" dirty="0"/>
              <a:t>14. Pancreas</a:t>
            </a:r>
            <a:br>
              <a:rPr lang="en-US" dirty="0"/>
            </a:br>
            <a:r>
              <a:rPr lang="en-US" dirty="0"/>
              <a:t>15. </a:t>
            </a:r>
            <a:r>
              <a:rPr lang="en-US" dirty="0" err="1"/>
              <a:t>Vitelline</a:t>
            </a:r>
            <a:r>
              <a:rPr lang="en-US" dirty="0"/>
              <a:t> duct</a:t>
            </a:r>
            <a:br>
              <a:rPr lang="en-US" dirty="0"/>
            </a:br>
            <a:r>
              <a:rPr lang="en-US" dirty="0"/>
              <a:t>16. </a:t>
            </a:r>
            <a:r>
              <a:rPr lang="en-US" dirty="0" err="1"/>
              <a:t>Allantois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ophageal squamous cell carcinom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1" y="1828800"/>
            <a:ext cx="6947574" cy="456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Accolade ouvrante 9"/>
          <p:cNvSpPr/>
          <p:nvPr/>
        </p:nvSpPr>
        <p:spPr>
          <a:xfrm>
            <a:off x="4572000" y="1981200"/>
            <a:ext cx="533400" cy="4343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3200400" y="3962400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Διηθητικό </a:t>
            </a:r>
            <a:r>
              <a:rPr lang="fr-CH" dirty="0"/>
              <a:t>Ca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1143000"/>
            <a:ext cx="8305800" cy="704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Καρκίνωμα εκ πλακωδών κυττάρων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ophageal squamous cell carcinom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1" y="1828800"/>
            <a:ext cx="6947574" cy="456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Accolade ouvrante 7"/>
          <p:cNvSpPr/>
          <p:nvPr/>
        </p:nvSpPr>
        <p:spPr>
          <a:xfrm>
            <a:off x="2667000" y="2819400"/>
            <a:ext cx="381000" cy="2667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1295400" y="3962400"/>
            <a:ext cx="109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εξέλκωση</a:t>
            </a:r>
            <a:endParaRPr lang="fr-CH" dirty="0"/>
          </a:p>
        </p:txBody>
      </p:sp>
      <p:sp>
        <p:nvSpPr>
          <p:cNvPr id="10" name="Accolade ouvrante 9"/>
          <p:cNvSpPr/>
          <p:nvPr/>
        </p:nvSpPr>
        <p:spPr>
          <a:xfrm>
            <a:off x="4572000" y="1981200"/>
            <a:ext cx="533400" cy="4343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3200400" y="3962400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Διηθητικό </a:t>
            </a:r>
            <a:r>
              <a:rPr lang="fr-CH" dirty="0"/>
              <a:t>Ca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1143000"/>
            <a:ext cx="8305800" cy="704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Καρκίνωμα εκ πλακωδών κυττάρων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Esophageal squamous cell carcinoma 2.jpg"/>
          <p:cNvPicPr>
            <a:picLocks noChangeAspect="1"/>
          </p:cNvPicPr>
          <p:nvPr/>
        </p:nvPicPr>
        <p:blipFill>
          <a:blip r:embed="rId3" cstate="print"/>
          <a:srcRect r="36258"/>
          <a:stretch>
            <a:fillRect/>
          </a:stretch>
        </p:blipFill>
        <p:spPr bwMode="auto">
          <a:xfrm>
            <a:off x="3507697" y="1232742"/>
            <a:ext cx="5179104" cy="532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457200" y="838200"/>
            <a:ext cx="8305800" cy="704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Καρκίνωμα εκ πλακωδών κυττάρων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3400" y="1447800"/>
            <a:ext cx="2875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dirty="0"/>
              <a:t> </a:t>
            </a:r>
            <a:r>
              <a:rPr lang="el-GR" dirty="0"/>
              <a:t>κερατινοποίηση</a:t>
            </a:r>
          </a:p>
          <a:p>
            <a:pPr>
              <a:buFont typeface="Wingdings" pitchFamily="2" charset="2"/>
              <a:buChar char="§"/>
            </a:pPr>
            <a:r>
              <a:rPr lang="el-GR" dirty="0"/>
              <a:t> μεσοκυττάριες γέφυρες</a:t>
            </a:r>
          </a:p>
          <a:p>
            <a:pPr>
              <a:buFont typeface="Wingdings" pitchFamily="2" charset="2"/>
              <a:buChar char="§"/>
            </a:pPr>
            <a:r>
              <a:rPr lang="el-GR" dirty="0"/>
              <a:t> ανοσοϊστοχημικές χρώσεις</a:t>
            </a:r>
          </a:p>
          <a:p>
            <a:pPr lvl="1"/>
            <a:r>
              <a:rPr lang="el-GR" dirty="0"/>
              <a:t>π.χ. </a:t>
            </a:r>
            <a:r>
              <a:rPr lang="de-CH" dirty="0">
                <a:solidFill>
                  <a:srgbClr val="C00000"/>
                </a:solidFill>
              </a:rPr>
              <a:t>p63, CK5/6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Άλλα νεοπλάσματα</a:t>
            </a:r>
            <a:b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981200"/>
            <a:ext cx="41805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Καλοήθη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θήλωμα εκ πλακώδους επιθηλίου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HPV?)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Λειομύωμα, λίπωμα,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GIST</a:t>
            </a:r>
          </a:p>
          <a:p>
            <a:pPr>
              <a:buFont typeface="Arial" pitchFamily="34" charset="0"/>
              <a:buChar char="•"/>
            </a:pPr>
            <a:endParaRPr lang="el-GR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Κακοήθη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μικροκυτταρικό καρκίνωμα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Αδιαφοροποίητο καρκίνωμα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Σαρκώματα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Μελάνωμα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2075" y="752475"/>
            <a:ext cx="72485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874316" y="76200"/>
            <a:ext cx="143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Στόμαχος</a:t>
            </a:r>
            <a:endParaRPr lang="fr-CH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524000"/>
            <a:ext cx="3810000" cy="276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486400" y="838200"/>
            <a:ext cx="187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Αρτηριακό δίκτυο</a:t>
            </a:r>
            <a:endParaRPr lang="fr-CH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479955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4953000" y="838200"/>
            <a:ext cx="76200" cy="48006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12422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12422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990600"/>
            <a:ext cx="2438400" cy="324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 flipV="1">
            <a:off x="4352827" y="990600"/>
            <a:ext cx="1438373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343400" y="2667000"/>
            <a:ext cx="14478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12422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 flipV="1">
            <a:off x="3124200" y="2362200"/>
            <a:ext cx="1438373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124200" y="3886200"/>
            <a:ext cx="14478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149" y="2318132"/>
            <a:ext cx="449913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7147711" y="190500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Oxyntic</a:t>
            </a:r>
            <a:r>
              <a:rPr lang="fr-CH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mucosa</a:t>
            </a:r>
            <a:endParaRPr lang="fr-CH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12422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 flipV="1">
            <a:off x="3124200" y="2362200"/>
            <a:ext cx="1438373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124200" y="3886200"/>
            <a:ext cx="14478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1"/>
            <a:ext cx="4267200" cy="314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5610796"/>
            <a:ext cx="7391400" cy="94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cteur droit 15"/>
          <p:cNvCxnSpPr/>
          <p:nvPr/>
        </p:nvCxnSpPr>
        <p:spPr>
          <a:xfrm>
            <a:off x="2427383" y="5809488"/>
            <a:ext cx="914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147711" y="190500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Oxyntic</a:t>
            </a:r>
            <a:r>
              <a:rPr lang="fr-CH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mucosa</a:t>
            </a:r>
            <a:endParaRPr lang="fr-CH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33400"/>
            <a:ext cx="2466975" cy="173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425766" y="5638800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www.robbinspathology.com/common/showimage.cfm?type=f&amp;ThisFigFile=S01871-017-f00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621268"/>
            <a:ext cx="497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Συγγενείς ανωμαλίες (τραχειοοισοφαγικά συρίγγια)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8" name="Picture 4" descr="http://www.embryo.chronolab.com/images/S2_3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257299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7350" name="Picture 6" descr="http://www.embryo.chronolab.com/images/S2_3_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219200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7352" name="Picture 8" descr="http://www.embryo.chronolab.com/images/S2_3_03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181099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0" name="Picture 2" descr="http://www.aafp.org/afp/1999/0215/afp19990215p910-f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505200"/>
            <a:ext cx="5238750" cy="3295651"/>
          </a:xfrm>
          <a:prstGeom prst="rect">
            <a:avLst/>
          </a:prstGeom>
          <a:noFill/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395413"/>
            <a:ext cx="75723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6487098" y="1759871"/>
            <a:ext cx="914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914400" y="152400"/>
            <a:ext cx="738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Ανοσοϊστοχημική ταυτοποίηση κυττάρων εξειδικευμένων αδενίων σώματος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813" y="1143000"/>
            <a:ext cx="14353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Pepsinogen 1</a:t>
            </a:r>
            <a:endParaRPr lang="fr-CH" dirty="0"/>
          </a:p>
        </p:txBody>
      </p:sp>
      <p:sp>
        <p:nvSpPr>
          <p:cNvPr id="10" name="TextBox 9"/>
          <p:cNvSpPr txBox="1"/>
          <p:nvPr/>
        </p:nvSpPr>
        <p:spPr>
          <a:xfrm>
            <a:off x="3548151" y="5462588"/>
            <a:ext cx="17118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Chromogranin A</a:t>
            </a:r>
            <a:endParaRPr lang="fr-CH" dirty="0"/>
          </a:p>
        </p:txBody>
      </p:sp>
      <p:sp>
        <p:nvSpPr>
          <p:cNvPr id="11" name="TextBox 10"/>
          <p:cNvSpPr txBox="1"/>
          <p:nvPr/>
        </p:nvSpPr>
        <p:spPr>
          <a:xfrm>
            <a:off x="3545103" y="1143000"/>
            <a:ext cx="9541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PDGFR</a:t>
            </a:r>
            <a:r>
              <a:rPr lang="el-GR" dirty="0"/>
              <a:t>α</a:t>
            </a:r>
            <a:endParaRPr lang="fr-CH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12422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 flipV="1">
            <a:off x="3124200" y="2362200"/>
            <a:ext cx="1438373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124200" y="3886200"/>
            <a:ext cx="14478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60174"/>
            <a:ext cx="4103299" cy="309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7200"/>
            <a:ext cx="2566988" cy="18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7147711" y="1905000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Antral</a:t>
            </a:r>
            <a:r>
              <a:rPr lang="fr-CH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mucosa</a:t>
            </a:r>
            <a:endParaRPr lang="fr-CH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5629275"/>
            <a:ext cx="7543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Connecteur droit 18"/>
          <p:cNvCxnSpPr/>
          <p:nvPr/>
        </p:nvCxnSpPr>
        <p:spPr>
          <a:xfrm>
            <a:off x="2057400" y="5787454"/>
            <a:ext cx="121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66800" y="5627783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78632"/>
            <a:ext cx="6858000" cy="559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164115" y="6041834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8" name="Connecteur droit 17"/>
          <p:cNvCxnSpPr/>
          <p:nvPr/>
        </p:nvCxnSpPr>
        <p:spPr>
          <a:xfrm>
            <a:off x="2176749" y="6194234"/>
            <a:ext cx="762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1084901" y="152400"/>
            <a:ext cx="699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Ανοσοϊστοχημική ταυτοποίηση ενδοκρινικών κυττάρων αδενίων άντρου</a:t>
            </a:r>
            <a:endParaRPr lang="fr-CH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64115" y="6041834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2185988"/>
            <a:ext cx="75152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5638" y="1916017"/>
            <a:ext cx="27527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799490" y="152400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Γαστρίτιδες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" y="1085850"/>
            <a:ext cx="75247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8413" y="806068"/>
            <a:ext cx="40671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799490" y="152400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Γαστρίτιδες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066800"/>
            <a:ext cx="7258050" cy="535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0825" y="795051"/>
            <a:ext cx="3562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9"/>
          <p:cNvCxnSpPr/>
          <p:nvPr/>
        </p:nvCxnSpPr>
        <p:spPr>
          <a:xfrm>
            <a:off x="2384234" y="1546034"/>
            <a:ext cx="762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405349" y="2427383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395251" y="3440017"/>
            <a:ext cx="762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941187" y="152400"/>
            <a:ext cx="323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Helicobacter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pylori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1024" y="990600"/>
            <a:ext cx="491297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0" y="990600"/>
            <a:ext cx="457824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Pylori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CH" dirty="0">
                <a:latin typeface="Times New Roman" pitchFamily="18" charset="0"/>
                <a:cs typeface="Times New Roman" pitchFamily="18" charset="0"/>
              </a:rPr>
              <a:t> Gram –</a:t>
            </a:r>
          </a:p>
          <a:p>
            <a:pPr>
              <a:buFont typeface="Wingdings" pitchFamily="2" charset="2"/>
              <a:buChar char="§"/>
            </a:pPr>
            <a:r>
              <a:rPr lang="fr-CH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σπειροειδές σχήμα (2,5-4μ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, 0,5-1μ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πάχος)</a:t>
            </a:r>
          </a:p>
          <a:p>
            <a:pPr>
              <a:buFont typeface="Wingdings" pitchFamily="2" charset="2"/>
              <a:buChar char="§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αποικίζει τον γαστρικό βλεννογόνο</a:t>
            </a:r>
          </a:p>
          <a:p>
            <a:pPr>
              <a:buFont typeface="Wingdings" pitchFamily="2" charset="2"/>
              <a:buChar char="§"/>
            </a:pPr>
            <a:r>
              <a:rPr lang="fr-CH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2005 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Nobel </a:t>
            </a:r>
            <a:r>
              <a:rPr lang="fr-CH" dirty="0" err="1">
                <a:latin typeface="Times New Roman" pitchFamily="18" charset="0"/>
                <a:cs typeface="Times New Roman" pitchFamily="18" charset="0"/>
              </a:rPr>
              <a:t>prize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 to Warren and Marshall</a:t>
            </a:r>
          </a:p>
          <a:p>
            <a:pPr>
              <a:buFont typeface="Wingdings" pitchFamily="2" charset="2"/>
              <a:buChar char="§"/>
            </a:pPr>
            <a:r>
              <a:rPr lang="fr-CH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Αποτελεί την πιο συχνή χρόνια λοίμωξη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 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   στον άνθρωπο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 (&gt;50%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του πληθυσμού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   παγκοσμίως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και το συχνότερο αίτιο του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   πεπτικού έλκους 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(95%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στο 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/λικό</a:t>
            </a:r>
            <a:r>
              <a:rPr lang="de-CH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έλκος,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   85% στο γαστρικό έλκος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Αποκτάται κατά την παιδική ηλικία</a:t>
            </a:r>
          </a:p>
          <a:p>
            <a:pPr>
              <a:buFont typeface="Wingdings" pitchFamily="2" charset="2"/>
              <a:buChar char="§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Χαμηλό κοινωνικοοικονομικό </a:t>
            </a:r>
            <a:r>
              <a:rPr lang="de-CH" dirty="0" err="1">
                <a:latin typeface="Times New Roman" pitchFamily="18" charset="0"/>
                <a:cs typeface="Times New Roman" pitchFamily="18" charset="0"/>
              </a:rPr>
              <a:t>status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 Συσχέτιση με αδενοκαρκίνωμα στομάχου </a:t>
            </a:r>
          </a:p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   και λέμφωμα οριακής ζώνης τύπου 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MALT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962400"/>
            <a:ext cx="26479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437771" y="161186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Η&amp;Ε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915875" y="607285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latin typeface="Times New Roman" pitchFamily="18" charset="0"/>
                <a:cs typeface="Times New Roman" pitchFamily="18" charset="0"/>
              </a:rPr>
              <a:t>Giemsa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191000" y="5867400"/>
            <a:ext cx="15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latin typeface="Times New Roman" pitchFamily="18" charset="0"/>
                <a:cs typeface="Times New Roman" pitchFamily="18" charset="0"/>
              </a:rPr>
              <a:t>Warthin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CH" dirty="0" err="1">
                <a:latin typeface="Times New Roman" pitchFamily="18" charset="0"/>
                <a:cs typeface="Times New Roman" pitchFamily="18" charset="0"/>
              </a:rPr>
              <a:t>Starry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56700" y="72727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latin typeface="Times New Roman" pitchFamily="18" charset="0"/>
                <a:cs typeface="Times New Roman" pitchFamily="18" charset="0"/>
              </a:rPr>
              <a:t>Giemsa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 l="3353"/>
          <a:stretch>
            <a:fillRect/>
          </a:stretch>
        </p:blipFill>
        <p:spPr bwMode="auto">
          <a:xfrm>
            <a:off x="7010400" y="3962400"/>
            <a:ext cx="2098875" cy="21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941187" y="152400"/>
            <a:ext cx="323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Helicobacter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pylori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1024" y="990600"/>
            <a:ext cx="491297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962400"/>
            <a:ext cx="26479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437771" y="161186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Η&amp;Ε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915875" y="607285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latin typeface="Times New Roman" pitchFamily="18" charset="0"/>
                <a:cs typeface="Times New Roman" pitchFamily="18" charset="0"/>
              </a:rPr>
              <a:t>Giemsa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191000" y="5867400"/>
            <a:ext cx="15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latin typeface="Times New Roman" pitchFamily="18" charset="0"/>
                <a:cs typeface="Times New Roman" pitchFamily="18" charset="0"/>
              </a:rPr>
              <a:t>Warthin</a:t>
            </a:r>
            <a:r>
              <a:rPr lang="fr-CH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CH" dirty="0" err="1">
                <a:latin typeface="Times New Roman" pitchFamily="18" charset="0"/>
                <a:cs typeface="Times New Roman" pitchFamily="18" charset="0"/>
              </a:rPr>
              <a:t>Starry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56700" y="72727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latin typeface="Times New Roman" pitchFamily="18" charset="0"/>
                <a:cs typeface="Times New Roman" pitchFamily="18" charset="0"/>
              </a:rPr>
              <a:t>Giemsa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 l="3353"/>
          <a:stretch>
            <a:fillRect/>
          </a:stretch>
        </p:blipFill>
        <p:spPr bwMode="auto">
          <a:xfrm>
            <a:off x="7010400" y="3962400"/>
            <a:ext cx="2098875" cy="21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614487"/>
            <a:ext cx="4139629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941187" y="152400"/>
            <a:ext cx="323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Helicobacter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pylori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6418" y="720524"/>
            <a:ext cx="4963982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70018" y="3433648"/>
            <a:ext cx="7622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Άντρο</a:t>
            </a:r>
            <a:endParaRPr lang="fr-CH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884358" y="3429000"/>
            <a:ext cx="7152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Σώμα</a:t>
            </a:r>
            <a:endParaRPr lang="fr-CH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6423950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xmlns="" id="{24BE3704-9151-4E63-7496-8D38D8FBF9A7}"/>
              </a:ext>
            </a:extLst>
          </p:cNvPr>
          <p:cNvSpPr/>
          <p:nvPr/>
        </p:nvSpPr>
        <p:spPr>
          <a:xfrm>
            <a:off x="1524000" y="838200"/>
            <a:ext cx="228600" cy="55181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xmlns="" id="{0DD82CB6-9F9E-7288-F05A-954A80120D25}"/>
              </a:ext>
            </a:extLst>
          </p:cNvPr>
          <p:cNvSpPr/>
          <p:nvPr/>
        </p:nvSpPr>
        <p:spPr>
          <a:xfrm flipH="1">
            <a:off x="7467600" y="838200"/>
            <a:ext cx="228600" cy="55181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941187" y="152400"/>
            <a:ext cx="323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Helicobacter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pylori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6418" y="720524"/>
            <a:ext cx="4963982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057400" y="6423950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2057400" y="41148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5588" y="1309688"/>
            <a:ext cx="35528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819400" y="41910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ZoneTexte 13"/>
          <p:cNvSpPr txBox="1"/>
          <p:nvPr/>
        </p:nvSpPr>
        <p:spPr>
          <a:xfrm>
            <a:off x="3416717" y="1219200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Πρωτόκολλο βιοψιών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obbinspathology.com/common/showimage.cfm?type=f&amp;ThisFigFile=S01871-017-f00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914774"/>
            <a:ext cx="1076325" cy="248602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1028" name="AutoShape 4" descr="http://www.robbinspathology.com/common/showimage.cfm?type=f&amp;ThisFigFile=S01871-017-f00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robbinspathology.com/common/showimage.cfm?type=f&amp;ThisFigFile=S01871-017-f00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914774"/>
            <a:ext cx="1047750" cy="248602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32" name="Picture 8" descr="http://www.robbinspathology.com/common/showimage.cfm?type=f&amp;ThisFigFile=S01871-017-f001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3905249"/>
            <a:ext cx="1104900" cy="249555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34" name="Picture 10" descr="http://www.robbinspathology.com/common/showimage.cfm?type=f&amp;ThisFigFile=S01871-017-f001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905249"/>
            <a:ext cx="1085850" cy="249555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57400" y="621268"/>
            <a:ext cx="497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Συγγενείς ανωμαλίες (τραχειοοισοφαγικά συρίγγια)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8" name="Picture 4" descr="http://www.embryo.chronolab.com/images/S2_3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" y="1257299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7350" name="Picture 6" descr="http://www.embryo.chronolab.com/images/S2_3_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219200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7352" name="Picture 8" descr="http://www.embryo.chronolab.com/images/S2_3_03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1181099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1007000" y="3528350"/>
            <a:ext cx="60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87%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01692" y="3528443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8%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270667" y="3516868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4%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426125" y="3516868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1%</a:t>
            </a:r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941187" y="152400"/>
            <a:ext cx="323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Helicobacter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pylori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723900"/>
            <a:ext cx="730567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295400" y="5978325"/>
            <a:ext cx="838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9" name="Connecteur droit 8"/>
          <p:cNvCxnSpPr/>
          <p:nvPr/>
        </p:nvCxnSpPr>
        <p:spPr>
          <a:xfrm>
            <a:off x="2232950" y="6107575"/>
            <a:ext cx="1295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295400" y="5978325"/>
            <a:ext cx="838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352550"/>
            <a:ext cx="76009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941187" y="152400"/>
            <a:ext cx="323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Helicobacter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pylori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300" y="522115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152400" y="838200"/>
            <a:ext cx="2986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Επιπλοκές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Έλκος στομάχου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9800" y="1424650"/>
            <a:ext cx="609600" cy="228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295400" y="5978325"/>
            <a:ext cx="838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ZoneTexte 7"/>
          <p:cNvSpPr txBox="1"/>
          <p:nvPr/>
        </p:nvSpPr>
        <p:spPr>
          <a:xfrm>
            <a:off x="2941187" y="152400"/>
            <a:ext cx="323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Helicobacter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pylori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300" y="522115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647950"/>
            <a:ext cx="3559409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914400"/>
            <a:ext cx="53054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52400" y="838200"/>
            <a:ext cx="2986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Επιπλοκές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Έλκος στομάχου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295400" y="5978325"/>
            <a:ext cx="838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ZoneTexte 7"/>
          <p:cNvSpPr txBox="1"/>
          <p:nvPr/>
        </p:nvSpPr>
        <p:spPr>
          <a:xfrm>
            <a:off x="2941187" y="152400"/>
            <a:ext cx="323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Helicobacter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pylori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300" y="522115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185" y="990600"/>
            <a:ext cx="593941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52400" y="838200"/>
            <a:ext cx="2986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Επιπλοκές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Έλκος στομάχου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Χρονία ατροφική γαστρίτιδα (&lt; 10% των περιπτώσεων χρόνιας γαστρίτιδας), η οποία  περιορίζεται στο σώμα και το θόλο του στομάχου και χαρακτηρίζεται από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Παρουσία αντισωμάτων έναντι των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αντλία πρωτονίων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- H+/K+</a:t>
            </a:r>
            <a:r>
              <a:rPr lang="fr-CH" sz="1800" dirty="0" err="1">
                <a:latin typeface="Times New Roman" pitchFamily="18" charset="0"/>
                <a:cs typeface="Times New Roman" pitchFamily="18" charset="0"/>
              </a:rPr>
              <a:t>ATPase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και του ενδογενούς παράγοντα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ενδοκρινικών κυττάρων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Αχλωρυδρία</a:t>
            </a:r>
            <a:endParaRPr lang="fr-CH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Χρονία ατροφική γαστρίτιδα (&lt; 10% των περιπτώσεων χρόνιας γαστρίτιδας), η οποία  περιορίζεται στο σώμα και το θόλο του στομάχου και χαρακτηρίζεται από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Παρουσία αντισωμάτων έναντι των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αντλία πρωτονίων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- H+/K+</a:t>
            </a:r>
            <a:r>
              <a:rPr lang="fr-CH" sz="1800" dirty="0" err="1">
                <a:latin typeface="Times New Roman" pitchFamily="18" charset="0"/>
                <a:cs typeface="Times New Roman" pitchFamily="18" charset="0"/>
              </a:rPr>
              <a:t>ATPase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και του ενδογενούς παράγοντα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ενδοκρινικών κυττάρων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Αχλωρυδρία</a:t>
            </a:r>
            <a:endParaRPr lang="fr-CH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4501816"/>
            <a:ext cx="3181639" cy="232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36498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Χρονία ατροφική γαστρίτιδα (&lt; 10% των περιπτώσεων χρόνιας γαστρίτιδας), η οποία  περιορίζεται στο σώμα και το θόλο του στομάχου και χαρακτηρίζεται από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Παρουσία αντισωμάτων έναντι των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αντλία πρωτονίων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- H+/K+</a:t>
            </a:r>
            <a:r>
              <a:rPr lang="fr-CH" sz="1800" dirty="0" err="1">
                <a:latin typeface="Times New Roman" pitchFamily="18" charset="0"/>
                <a:cs typeface="Times New Roman" pitchFamily="18" charset="0"/>
              </a:rPr>
              <a:t>ATPase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και του ενδογενούς παράγοντα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ενδοκρινικών κυττάρων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Αχλωρυδρία</a:t>
            </a:r>
            <a:endParaRPr lang="fr-CH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~2% 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των ατόμων &gt;60 ετών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/ A = 3/1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Παθογένεια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Απώλεια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υπεύθυνα για την παραγωγή ενδογενούς παράγοντα και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υποχλωρυδρία</a:t>
            </a:r>
            <a:r>
              <a:rPr lang="fr-CH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αχλωρυδρία</a:t>
            </a:r>
          </a:p>
          <a:p>
            <a:pPr>
              <a:buNone/>
            </a:pP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Παθογένεια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Απώλεια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υπεύθυνα για την παραγωγή ενδογενούς παράγοντα και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υποχλωρυδρία</a:t>
            </a:r>
            <a:r>
              <a:rPr lang="fr-CH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αχλωρυδρία</a:t>
            </a:r>
            <a:endParaRPr lang="en-GB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Έκκριση γαστρίνης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υπεργαστριναιμία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κυττάρων που παράγουν γαστρίνη στο βλεννογόνο του άντρου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l-GR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7588"/>
            <a:ext cx="3505200" cy="2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1"/>
          <p:cNvSpPr txBox="1"/>
          <p:nvPr/>
        </p:nvSpPr>
        <p:spPr>
          <a:xfrm>
            <a:off x="5302193" y="6248400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</p:spTree>
    <p:extLst>
      <p:ext uri="{BB962C8B-B14F-4D97-AF65-F5344CB8AC3E}">
        <p14:creationId xmlns:p14="http://schemas.microsoft.com/office/powerpoint/2010/main" xmlns="" val="7978740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Παθογένεια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Απώλεια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υπεύθυνα για την παραγωγή ενδογενούς παράγοντα και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υποχλωρυδρία</a:t>
            </a:r>
            <a:r>
              <a:rPr lang="fr-CH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αχλωρυδρία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Έκκριση γαστρίνης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υπεργαστριναιμία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κυττάρων που παράγουν γαστρίνη στο βλεννογόνο του άντρου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ECL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ενδοκρινικών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παράγουν ισταμίνη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του σώματος </a:t>
            </a:r>
          </a:p>
          <a:p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7588"/>
            <a:ext cx="3505200" cy="2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302193" y="6248400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28701"/>
            <a:ext cx="3476625" cy="28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3886200" y="2438400"/>
            <a:ext cx="14478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obbinspathology.com/common/showimage.cfm?type=f&amp;ThisFigFile=S01871-017-f00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914774"/>
            <a:ext cx="1076325" cy="248602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1028" name="AutoShape 4" descr="http://www.robbinspathology.com/common/showimage.cfm?type=f&amp;ThisFigFile=S01871-017-f00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robbinspathology.com/common/showimage.cfm?type=f&amp;ThisFigFile=S01871-017-f00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914774"/>
            <a:ext cx="1047750" cy="248602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32" name="Picture 8" descr="http://www.robbinspathology.com/common/showimage.cfm?type=f&amp;ThisFigFile=S01871-017-f001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3905249"/>
            <a:ext cx="1104900" cy="249555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34" name="Picture 10" descr="http://www.robbinspathology.com/common/showimage.cfm?type=f&amp;ThisFigFile=S01871-017-f001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905249"/>
            <a:ext cx="1085850" cy="249555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57400" y="621268"/>
            <a:ext cx="497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Συγγενείς ανωμαλίες (τραχειοοισοφαγικά συρίγγια)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8" name="Picture 4" descr="http://www.embryo.chronolab.com/images/S2_3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" y="1257299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7350" name="Picture 6" descr="http://www.embryo.chronolab.com/images/S2_3_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219200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7352" name="Picture 8" descr="http://www.embryo.chronolab.com/images/S2_3_03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1181099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1007000" y="3528350"/>
            <a:ext cx="60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87%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01692" y="3528443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8%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270667" y="3516868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4%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426125" y="3516868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1%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9150" y="2743200"/>
            <a:ext cx="8834791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</a:rPr>
              <a:t>Εισρόφηση γαστρικού περιεχομένου</a:t>
            </a:r>
          </a:p>
          <a:p>
            <a:pPr algn="ctr"/>
            <a:r>
              <a:rPr lang="el-GR" sz="4000" b="1" dirty="0">
                <a:solidFill>
                  <a:schemeClr val="bg1"/>
                </a:solidFill>
              </a:rPr>
              <a:t> στους πνεύμονες</a:t>
            </a: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Παθογένεια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Απώλεια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υπεύθυνα για την παραγωγή ενδογενούς παράγοντα και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υποχλωρυδρία</a:t>
            </a:r>
            <a:r>
              <a:rPr lang="fr-CH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αχλωρυδρία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Έκκριση γαστρίνης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υπεργαστριναιμία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κυττάρων που παράγουν γαστρίνη στο βλεννογόνο του άντρου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ECL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ενδοκρινικών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παράγουν ισταμίνη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του σώματος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Νευροενδοκρινικά νεοπλάσματα</a:t>
            </a:r>
          </a:p>
          <a:p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7588"/>
            <a:ext cx="3505200" cy="2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302193" y="6248400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28701"/>
            <a:ext cx="3476625" cy="28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3886200" y="2438400"/>
            <a:ext cx="14478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5" y="2413776"/>
            <a:ext cx="8991600" cy="22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224750"/>
            <a:ext cx="5905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sp>
        <p:nvSpPr>
          <p:cNvPr id="6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Κλινική εικόνα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l-GR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Κοιλιακό άλγος, απώλεια βάρους, αναιμία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κακοήθης αναιμία του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Biermer)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Άλλα αυτοάνοσα π.χ. Θυρεοειδίτιδα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Hashimoto,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σακχαρώδης διαβήτης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Παρουσία αυτοαντισωμάτων στον ορό</a:t>
            </a:r>
          </a:p>
          <a:p>
            <a:pPr>
              <a:buFont typeface="Wingdings" pitchFamily="2" charset="2"/>
              <a:buChar char="§"/>
            </a:pPr>
            <a:endParaRPr lang="el-GR" sz="2200" b="1" dirty="0"/>
          </a:p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Νεοπλασματική Εξέλιξη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l-GR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Νευροενδοκρινικά νεοπλάσματα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Αδενοκαρκίνωμα στομάχου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(2x-3x)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l-GR" sz="1800" b="1" dirty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l-GR" sz="14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540496" cy="23622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ΟΙΣΟΦΑΓΟΣ ΚΑΙ ΜΗ-ΝΕΟΠΛΑΣΜΑΤΙΚΕΣ ΝΟΣΟΙ ΣΤΟΜΑΧΟΥ</a:t>
            </a: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Π.Γ.Ν. Αττικόν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2" descr="http://library.med.utah.edu/WebPath/jpeg4/GI121.jpg"/>
          <p:cNvPicPr>
            <a:picLocks noChangeAspect="1" noChangeArrowheads="1"/>
          </p:cNvPicPr>
          <p:nvPr/>
        </p:nvPicPr>
        <p:blipFill>
          <a:blip r:embed="rId3" cstate="print"/>
          <a:srcRect l="11017" r="11861"/>
          <a:stretch>
            <a:fillRect/>
          </a:stretch>
        </p:blipFill>
        <p:spPr bwMode="auto">
          <a:xfrm>
            <a:off x="76200" y="1371600"/>
            <a:ext cx="1600200" cy="13626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6" name="Picture 4" descr="http://library.med.utah.edu/WebPath/jpeg4/GI452.jpg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3236685" y="1371600"/>
            <a:ext cx="1487715" cy="137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7" name="Picture 2" descr="http://library.med.utah.edu/WebPath/jpeg4/GI209.jpg"/>
          <p:cNvPicPr>
            <a:picLocks noChangeAspect="1" noChangeArrowheads="1"/>
          </p:cNvPicPr>
          <p:nvPr/>
        </p:nvPicPr>
        <p:blipFill>
          <a:blip r:embed="rId5" cstate="print"/>
          <a:srcRect r="30252"/>
          <a:stretch>
            <a:fillRect/>
          </a:stretch>
        </p:blipFill>
        <p:spPr bwMode="auto">
          <a:xfrm rot="5400000">
            <a:off x="1790699" y="1409701"/>
            <a:ext cx="1371601" cy="12954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8" name="Picture 4" descr="http://www.embryo.chronolab.com/images/S2_3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6900" y="1371600"/>
            <a:ext cx="1371600" cy="13716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7" cstate="print"/>
          <a:srcRect l="50000" r="11768"/>
          <a:stretch>
            <a:fillRect/>
          </a:stretch>
        </p:blipFill>
        <p:spPr bwMode="auto">
          <a:xfrm>
            <a:off x="6366075" y="1371600"/>
            <a:ext cx="1406325" cy="13716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18122" y="1371600"/>
            <a:ext cx="1149678" cy="1371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133600" y="4495800"/>
            <a:ext cx="4916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ΕΥΧΑΡΙΣΤΩ</a:t>
            </a:r>
            <a:endParaRPr lang="fr-CH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13" name="Picture 4" descr="C:\Users\pfoukas\AppData\Local\Microsoft\Windows\Temporary Internet Files\Content.IE5\S113KQNF\image001.jpg"/>
          <p:cNvPicPr>
            <a:picLocks noChangeAspect="1" noChangeArrowheads="1"/>
          </p:cNvPicPr>
          <p:nvPr/>
        </p:nvPicPr>
        <p:blipFill>
          <a:blip r:embed="rId9" cstate="print"/>
          <a:srcRect b="15763"/>
          <a:stretch>
            <a:fillRect/>
          </a:stretch>
        </p:blipFill>
        <p:spPr bwMode="auto">
          <a:xfrm>
            <a:off x="545025" y="5725868"/>
            <a:ext cx="1007735" cy="1097633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14" name="Picture 2" descr="C:\Users\pfoukas\Documents\SAVED to COLLABORATEURS_18.07.2016\UofATHENS\ATTIKON\LOGO3ATTIKON[1].bmp"/>
          <p:cNvPicPr>
            <a:picLocks noChangeAspect="1" noChangeArrowheads="1"/>
          </p:cNvPicPr>
          <p:nvPr/>
        </p:nvPicPr>
        <p:blipFill>
          <a:blip r:embed="rId10" cstate="print"/>
          <a:srcRect r="-35296" b="10452"/>
          <a:stretch>
            <a:fillRect/>
          </a:stretch>
        </p:blipFill>
        <p:spPr bwMode="auto">
          <a:xfrm>
            <a:off x="40968" y="5934973"/>
            <a:ext cx="602449" cy="884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Εκκολπώματα του οισοφάγου</a:t>
            </a:r>
            <a:r>
              <a:rPr lang="fr-CH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Περίγραπτες σακκοειδείς προβολές του οισοφαγικού τοιχώματος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886200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Εκκολπώματα του </a:t>
            </a:r>
            <a:r>
              <a:rPr lang="en-US" sz="1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Zenker</a:t>
            </a:r>
            <a:r>
              <a:rPr lang="en-US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υποφαρυγγικά) (~70%)</a:t>
            </a:r>
          </a:p>
          <a:p>
            <a:pPr lvl="1">
              <a:buNone/>
            </a:pPr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Ανεπάρκεια του άνω οισοφαγικού σφιγκτήρα και προβολή του βλεννογόνου (μόνο)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Εκκολπώματα εξ’ έλξεως (~20%, αληθές)</a:t>
            </a:r>
          </a:p>
          <a:p>
            <a:pPr lvl="2">
              <a:buNone/>
            </a:pP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Φλεγμονές μεσοθωρακίου</a:t>
            </a:r>
            <a:endParaRPr lang="el-GR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Επιφρενικά εκκολπώματα (~10%)</a:t>
            </a:r>
          </a:p>
          <a:p>
            <a:pPr lvl="2">
              <a:buNone/>
            </a:pP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Άύξηση ενδοαυλικής πίεσης (π.χ. αχαλασία, διαφραγματοκήλη,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Ca)</a:t>
            </a:r>
          </a:p>
        </p:txBody>
      </p:sp>
      <p:sp>
        <p:nvSpPr>
          <p:cNvPr id="78852" name="AutoShape 4" descr="Image result for traction diverticu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78854" name="AutoShape 6" descr="Image result for traction diverticu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78856" name="AutoShape 8" descr="Image result for traction diverticu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78858" name="Picture 10" descr="Image result for esophagus diverticul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838200"/>
            <a:ext cx="2362200" cy="2189852"/>
          </a:xfrm>
          <a:prstGeom prst="rect">
            <a:avLst/>
          </a:prstGeom>
          <a:noFill/>
        </p:spPr>
      </p:pic>
      <p:sp>
        <p:nvSpPr>
          <p:cNvPr id="78860" name="AutoShape 12" descr="Image result for esophagus diverticul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39AD-F452-4478-B7B7-0D8BCBE90DF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0FE832-C026-892C-39C9-5494C523A25A}"/>
              </a:ext>
            </a:extLst>
          </p:cNvPr>
          <p:cNvSpPr txBox="1"/>
          <p:nvPr/>
        </p:nvSpPr>
        <p:spPr>
          <a:xfrm>
            <a:off x="4800600" y="1022003"/>
            <a:ext cx="1371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Κάτω φαρυγγικός σφιγκτήρας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A2C9F28-6229-4224-7938-50F0CA20E1D9}"/>
              </a:ext>
            </a:extLst>
          </p:cNvPr>
          <p:cNvCxnSpPr>
            <a:cxnSpLocks/>
          </p:cNvCxnSpPr>
          <p:nvPr/>
        </p:nvCxnSpPr>
        <p:spPr>
          <a:xfrm>
            <a:off x="6172200" y="1252835"/>
            <a:ext cx="1295400" cy="2683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C12D1A-11FD-A0CD-20EB-531EC78ACC84}"/>
              </a:ext>
            </a:extLst>
          </p:cNvPr>
          <p:cNvSpPr txBox="1"/>
          <p:nvPr/>
        </p:nvSpPr>
        <p:spPr>
          <a:xfrm>
            <a:off x="4800600" y="1751980"/>
            <a:ext cx="1371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Κρικοφαρυγγικός μυς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7C38B66-04EB-152E-39AF-A5548A8341D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172200" y="1982813"/>
            <a:ext cx="1219200" cy="67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2217</Words>
  <Application>Microsoft Office PowerPoint</Application>
  <PresentationFormat>Προβολή στην οθόνη (4:3)</PresentationFormat>
  <Paragraphs>653</Paragraphs>
  <Slides>83</Slides>
  <Notes>63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83</vt:i4>
      </vt:variant>
    </vt:vector>
  </HeadingPairs>
  <TitlesOfParts>
    <vt:vector size="84" baseType="lpstr">
      <vt:lpstr>Thème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Εκκολπώματα του οισοφάγου= Περίγραπτες σακκοειδείς προβολές του οισοφαγικού τοιχώματος</vt:lpstr>
      <vt:lpstr>Εκκολπώματα του οισοφάγου= Περίγραπτες σακκοειδείς προβολές του οισοφαγικού τοιχώματος</vt:lpstr>
      <vt:lpstr>Φλεγμονές του οισοφάγου </vt:lpstr>
      <vt:lpstr>Διαφάνεια 12</vt:lpstr>
      <vt:lpstr>Διαφάνεια 13</vt:lpstr>
      <vt:lpstr>Διαφάνεια 14</vt:lpstr>
      <vt:lpstr>Διαφάνεια 15</vt:lpstr>
      <vt:lpstr>Ερπητική οισοφαγίτιδα</vt:lpstr>
      <vt:lpstr>Ερπητική οισοφαγίτιδα</vt:lpstr>
      <vt:lpstr>Ερπητική οισοφαγίτιδα</vt:lpstr>
      <vt:lpstr>Ερπητική οισοφαγίτιδα</vt:lpstr>
      <vt:lpstr>Διαφάνεια 20</vt:lpstr>
      <vt:lpstr>Οισοφαγίτιδα από γαστροοισοφαγική παλινδρόμηση (ΓΟΠΝ)</vt:lpstr>
      <vt:lpstr>Διαφάνεια 22</vt:lpstr>
      <vt:lpstr>Διαφάνεια 23</vt:lpstr>
      <vt:lpstr>Διαφάνεια 24</vt:lpstr>
      <vt:lpstr>Διαφάνεια 25</vt:lpstr>
      <vt:lpstr>Διαφάνεια 26</vt:lpstr>
      <vt:lpstr>Οισοφάγος Barrett</vt:lpstr>
      <vt:lpstr>Οισοφάγος Barrett</vt:lpstr>
      <vt:lpstr>Οισοφάγος Barrett</vt:lpstr>
      <vt:lpstr>Οισοφάγος Barrett</vt:lpstr>
      <vt:lpstr>Οισοφάγος Barrett</vt:lpstr>
      <vt:lpstr>Οισοφάγος Barrett</vt:lpstr>
      <vt:lpstr>Διαφάνεια 33</vt:lpstr>
      <vt:lpstr>Διαφάνεια 34</vt:lpstr>
      <vt:lpstr>Διαφάνεια 35</vt:lpstr>
      <vt:lpstr>Διαφάνεια 36</vt:lpstr>
      <vt:lpstr>Οισοφάγος Barrett</vt:lpstr>
      <vt:lpstr>Οισοφάγος Barrett</vt:lpstr>
      <vt:lpstr>Οισοφάγος Barrett</vt:lpstr>
      <vt:lpstr>Αδενοκαρκίνωμα οισοφάγου</vt:lpstr>
      <vt:lpstr>Αδενοκαρκίνωμα οισοφάγου</vt:lpstr>
      <vt:lpstr>Αδενοκαρκίνωμα οισοφάγου</vt:lpstr>
      <vt:lpstr>Αδενοκαρκίνωμα οισοφάγου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Άλλα νεοπλάσματα 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Παθολογία οισοφάγου</dc:title>
  <dc:creator>Foukas Periklis</dc:creator>
  <cp:lastModifiedBy>user</cp:lastModifiedBy>
  <cp:revision>178</cp:revision>
  <dcterms:created xsi:type="dcterms:W3CDTF">2009-03-08T20:04:08Z</dcterms:created>
  <dcterms:modified xsi:type="dcterms:W3CDTF">2023-10-25T13:21:38Z</dcterms:modified>
</cp:coreProperties>
</file>