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61" r:id="rId2"/>
    <p:sldId id="307" r:id="rId3"/>
    <p:sldId id="298" r:id="rId4"/>
    <p:sldId id="299" r:id="rId5"/>
    <p:sldId id="300" r:id="rId6"/>
    <p:sldId id="260" r:id="rId7"/>
    <p:sldId id="262" r:id="rId8"/>
    <p:sldId id="263" r:id="rId9"/>
    <p:sldId id="264" r:id="rId10"/>
    <p:sldId id="265" r:id="rId11"/>
    <p:sldId id="266" r:id="rId12"/>
    <p:sldId id="267" r:id="rId13"/>
    <p:sldId id="296" r:id="rId14"/>
    <p:sldId id="297" r:id="rId15"/>
    <p:sldId id="302" r:id="rId16"/>
    <p:sldId id="317" r:id="rId17"/>
    <p:sldId id="268" r:id="rId18"/>
    <p:sldId id="269" r:id="rId19"/>
    <p:sldId id="270" r:id="rId20"/>
    <p:sldId id="271" r:id="rId21"/>
    <p:sldId id="272" r:id="rId22"/>
    <p:sldId id="305" r:id="rId23"/>
    <p:sldId id="273" r:id="rId24"/>
    <p:sldId id="303" r:id="rId25"/>
    <p:sldId id="304" r:id="rId26"/>
    <p:sldId id="274" r:id="rId27"/>
    <p:sldId id="275" r:id="rId28"/>
    <p:sldId id="276" r:id="rId29"/>
    <p:sldId id="277" r:id="rId30"/>
    <p:sldId id="278" r:id="rId31"/>
    <p:sldId id="279" r:id="rId32"/>
    <p:sldId id="293" r:id="rId33"/>
    <p:sldId id="280" r:id="rId34"/>
    <p:sldId id="281" r:id="rId35"/>
    <p:sldId id="318" r:id="rId36"/>
    <p:sldId id="283" r:id="rId37"/>
    <p:sldId id="284" r:id="rId38"/>
    <p:sldId id="301" r:id="rId39"/>
    <p:sldId id="285" r:id="rId40"/>
    <p:sldId id="286" r:id="rId41"/>
    <p:sldId id="294" r:id="rId42"/>
    <p:sldId id="295" r:id="rId43"/>
    <p:sldId id="287" r:id="rId44"/>
    <p:sldId id="288" r:id="rId45"/>
    <p:sldId id="308" r:id="rId46"/>
    <p:sldId id="309" r:id="rId47"/>
    <p:sldId id="310" r:id="rId48"/>
    <p:sldId id="289" r:id="rId49"/>
    <p:sldId id="290" r:id="rId50"/>
    <p:sldId id="311" r:id="rId51"/>
    <p:sldId id="312" r:id="rId52"/>
    <p:sldId id="316" r:id="rId53"/>
    <p:sldId id="314" r:id="rId54"/>
    <p:sldId id="315" r:id="rId55"/>
    <p:sldId id="313" r:id="rId56"/>
    <p:sldId id="291" r:id="rId57"/>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2" autoAdjust="0"/>
    <p:restoredTop sz="94660"/>
  </p:normalViewPr>
  <p:slideViewPr>
    <p:cSldViewPr snapToGrid="0">
      <p:cViewPr>
        <p:scale>
          <a:sx n="70" d="100"/>
          <a:sy n="70" d="100"/>
        </p:scale>
        <p:origin x="-1123" y="-470"/>
      </p:cViewPr>
      <p:guideLst>
        <p:guide orient="horz" pos="2160"/>
        <p:guide pos="3840"/>
      </p:guideLst>
    </p:cSldViewPr>
  </p:slideViewPr>
  <p:notesTextViewPr>
    <p:cViewPr>
      <p:scale>
        <a:sx n="1" d="1"/>
        <a:sy n="1" d="1"/>
      </p:scale>
      <p:origin x="0" y="0"/>
    </p:cViewPr>
  </p:notesTextViewPr>
  <p:sorterViewPr>
    <p:cViewPr>
      <p:scale>
        <a:sx n="66" d="100"/>
        <a:sy n="66" d="100"/>
      </p:scale>
      <p:origin x="0" y="5347"/>
    </p:cViewPr>
  </p:sorterViewPr>
  <p:notesViewPr>
    <p:cSldViewPr snapToGrid="0">
      <p:cViewPr varScale="1">
        <p:scale>
          <a:sx n="41" d="100"/>
          <a:sy n="41" d="100"/>
        </p:scale>
        <p:origin x="179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7-11-02T07:32:05.94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5891 718,'-99'0,"66"0,0 0,0 0,0 0,0 0,0 0,0 0,0 0,-33 0,0 0,0 0,0 0,-33 0,33 0,0 0,0 0,0 0,-1 0,-32 0,33 0,-33 0,66 0,-33 0,33 0,-33 0,0 0,33 0,-33 0,33 0,-33 0,33 0,-33 0,0 0,0 0,0 0,-34 0,34 0,0 0,0 0,0 0,-33 0,-33 0,66 0,0 0,0 0,33 0,0 0,-33 0,33 24,-33-24,33 0,-1 0,1 0,-33 0,33 23,-33-23,33 0,-33 0,33 0,-33 24,-66-24,66 22,-34 2,-32-24,33 46,-33-46,32 24,34-24,-33 0,33 22,0-22,0 24,0-24,0 0,33 23,0-23,-33 0,33 0,0 23,-33 23,0-46,33 24,-66-1,99 0,-34-23,1 23,0 0,0-23,0 24,0-1,0 0,0 0,0 0,0 1,0 21,0-45,0 47,0-47,0 47,0-47,0 22,33 2,0-1,-33 1,33 22,0-23,0 0,0 23,0-22,0 46,0-48,33 2,0-1,0 0,0 0,0 0,0 24,0-47,0 0,0 23,0 0,0-23,-33 23,66-23,-66 24,66-1,-66 0,33-23,67 23,-100 0,33-23,0 24,0-24,0 0,0 23,0-23,0 0,33 22,-33-22,0 24,33-24,-33 0,0 23,0-23,0 0,33 0,-33 0,0 0,0 0,33 24,0-24,-33 0,0 0,33 45,1-45,-34 0,33 0,-33 47,0-47,0 0,33 0,-33 0,0 0,1 24,-1-24,0 0,66 0,-66 0,33 22,0-22,-33 0,0 0,33 24,0-24,-33 0,0 23,33-23,-32 0,32 0,-33 0,33 0,-33 0,33 0,-33 0,0 0,0 0,0 0,33 0,0 0,0 0,-33 0,0 0,0 0,0 0,33 0,-33 0,0 0,33 0,0 0,-33 0,67 0,-67 0,0 0,0 0,0 0,0 0,0 0,0 0,0 0,33 0,-33 0,66 0,-33 23,-33-23,66 0,-33 0,-33 0,0 0,33 0,-33 0,0 0,0 0,34 0,-34 0,33 0,-33 0,33 24,33-24,-33 0,-33 0,66 0,-33 0,0 0,0 0,0 0,0 0,-33 0,0 0,33 0,-33 0,34 0,-1 0,33 0,-32 0,-1 0,-33 0,0 0,0 0,0 0,33 0,-33 0,0 0,0 0,33 0,0 0,66 0,-66 0,33 0,1 0,-34 0,0 0,0 0,0 0,0 0,0 0,0 0,0 0,0 0,0 0,0 0,-33 0,33 0,0 0,0 0,-33 0,1 0,-1 0,33 0,-33 0,33 0,-33 0,33 0,0 0,0 0,33 0,-33 0,0 0,0 0,0 0,-33 0,0 0,0 0,33 0,-33 0,34 0,-1 0,0 0,0 0,0 0,0 0,0 0,0 0,-33 0,0 0,0 0,0 0,0 0,33 0,0 0,-33 0,0 0,33 0,-33 0,66 0,-66 0,68 0,-2 0,-33 0,0 0,0 0,0 0,-33 0,0 0,0 0,0 0,0 0,0 0,0 0,33 0,-33 0,33 0,-33 0,0 0,0 0,0 0,0 0,0-47,1 47,32 0,-33-23,0 23,0-24,0 2,0 22,-33-24,66 1,-66-1,66 2,-33-1,-33-1,33 1,-33-1,0 2,66-1,-33-24,0 24,-33 0,33-24,0 24,-33 0,33-23,0 22,-33 1,33 0,0-47,-33 48,0-25,66 0,-66 25,0-25,0 24,0-1,0-22,0-1,0 2,0-2,0 1,0 23,0-1,0 1,0 0,0-23,0 22,0-22,0 0,0 22,0 1,0-23,0-1,0 25,0-2,0-22,0 22,0-22,0 23,0-1,0 2,0-1,0-1,0 1,0-1,0 2,0-1,0-1,66 1,-66-1,0-21,33 21,-33 1,0 0,0-23,0-1,33 1,-33-1,33 47,-33-46,0 0,0 22,0 2,0-2,0 1,-33 23,0 0,0 0,-33 0,0 0,33 23,-33-23,33 0,0 24,0-24,-33 22,33 2,-66-1,66 0,0 0,0 0,-66 1,99-1,-66 0,0 0,66 0,-67 1,67-1,-99 0,66 23,0-46,-33 47,33-25,-33 25,-33-47,-33 47,33-1,-66-23,99 1,0-1,-1-23,-33 46,34-46,0 47,33-47,0 0,-66 22,66 2,-33-1,-33 0,33 1,0-2,33-22,-33 24,33-24,-33 46,0-46,-33 0,-1 0,34 0,0 0,0 46,0-46,0 0,0 0,33 0,-66 24,33-24,0 46,33-46,0 23,0-23,0 0,-33 0,0 0,-1 23,34-23,0 0,0 24,0-24,0 0,0 0,0 0,-33 0,33 0,0 0,0-24,0 24,0 0,0 0,0 0,-33 0,33 0,0 0,-33-46,-33 46,33 0,33-23,0 23,0 0,-33 0,-1-23,1 23,33 0,0 0,0-24,0 24,0-23,0 23,0-23,0 23,33-23,-66 23,0-23,33 23,-33 0,66-24,-66 2,66-25,-66 47,66-47,-66 47,-1 0,34-22,-33 22,66-47,-66 47,-1-46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3EFD42F7-718C-4B98-AAEC-167E6DDD60A7}" type="datetimeFigureOut">
              <a:rPr lang="en-US" smtClean="0"/>
              <a:pPr/>
              <a:t>2/9/2020</a:t>
            </a:fld>
            <a:endParaRPr lang="en-US"/>
          </a:p>
        </p:txBody>
      </p:sp>
      <p:sp>
        <p:nvSpPr>
          <p:cNvPr id="4" name="Slide Image Placeholder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21B2AA4F-B828-4D7C-AFD3-893933DAFCB4}" type="slidenum">
              <a:rPr lang="en-US" smtClean="0"/>
              <a:pPr/>
              <a:t>‹#›</a:t>
            </a:fld>
            <a:endParaRPr lang="en-US"/>
          </a:p>
        </p:txBody>
      </p:sp>
    </p:spTree>
    <p:extLst>
      <p:ext uri="{BB962C8B-B14F-4D97-AF65-F5344CB8AC3E}">
        <p14:creationId xmlns:p14="http://schemas.microsoft.com/office/powerpoint/2010/main" val="208318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Θέση εικόνας διαφάνειας 1"/>
          <p:cNvSpPr>
            <a:spLocks noGrp="1" noRot="1" noChangeAspect="1" noTextEdit="1"/>
          </p:cNvSpPr>
          <p:nvPr>
            <p:ph type="sldImg"/>
          </p:nvPr>
        </p:nvSpPr>
        <p:spPr>
          <a:xfrm>
            <a:off x="481013" y="1279525"/>
            <a:ext cx="6140450" cy="3454400"/>
          </a:xfrm>
          <a:ln>
            <a:solidFill>
              <a:srgbClr val="000000">
                <a:alpha val="100000"/>
              </a:srgbClr>
            </a:solidFill>
            <a:miter lim="800000"/>
          </a:ln>
        </p:spPr>
      </p:sp>
      <p:sp>
        <p:nvSpPr>
          <p:cNvPr id="39939" name="Θέση σημειώσεων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el-GR" altLang="x-none" dirty="0"/>
          </a:p>
        </p:txBody>
      </p:sp>
      <p:sp>
        <p:nvSpPr>
          <p:cNvPr id="38916" name="Θέση αριθμού διαφάνειας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el-GR" altLang="x-none" sz="1200" dirty="0">
                <a:latin typeface="Calibri" panose="020F0502020204030204" charset="0"/>
              </a:rPr>
              <a:pPr lvl="0" algn="r" eaLnBrk="1" hangingPunct="1"/>
              <a:t>28</a:t>
            </a:fld>
            <a:endParaRPr lang="el-GR" altLang="x-none" sz="1200" dirty="0">
              <a:latin typeface="Calibri" panose="020F050202020403020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Θέση εικόνας διαφάνειας 1"/>
          <p:cNvSpPr>
            <a:spLocks noGrp="1" noRot="1" noChangeAspect="1" noTextEdit="1"/>
          </p:cNvSpPr>
          <p:nvPr>
            <p:ph type="sldImg"/>
          </p:nvPr>
        </p:nvSpPr>
        <p:spPr>
          <a:xfrm>
            <a:off x="481013" y="1279525"/>
            <a:ext cx="6140450" cy="3454400"/>
          </a:xfrm>
          <a:ln>
            <a:solidFill>
              <a:srgbClr val="000000">
                <a:alpha val="100000"/>
              </a:srgbClr>
            </a:solidFill>
            <a:miter lim="800000"/>
          </a:ln>
        </p:spPr>
      </p:sp>
      <p:sp>
        <p:nvSpPr>
          <p:cNvPr id="40963" name="Θέση σημειώσεων 2"/>
          <p:cNvSpPr>
            <a:spLocks noGrp="1"/>
          </p:cNvSpPr>
          <p:nvPr>
            <p:ph type="body" idx="1"/>
          </p:nvPr>
        </p:nvSpPr>
        <p:spPr>
          <a:noFill/>
          <a:ln>
            <a:noFill/>
          </a:ln>
        </p:spPr>
        <p:txBody>
          <a:bodyPr wrap="square" lIns="91440" tIns="45720" rIns="91440" bIns="45720" anchor="t"/>
          <a:lstStyle/>
          <a:p>
            <a:pPr lvl="0" eaLnBrk="1" hangingPunct="1">
              <a:spcBef>
                <a:spcPct val="0"/>
              </a:spcBef>
            </a:pPr>
            <a:endParaRPr dirty="0"/>
          </a:p>
          <a:p>
            <a:pPr lvl="0" eaLnBrk="1" hangingPunct="1">
              <a:spcBef>
                <a:spcPct val="0"/>
              </a:spcBef>
            </a:pPr>
            <a:endParaRPr lang="el-GR" altLang="x-none" dirty="0"/>
          </a:p>
        </p:txBody>
      </p:sp>
      <p:sp>
        <p:nvSpPr>
          <p:cNvPr id="39940" name="Θέση αριθμού διαφάνειας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el-GR" altLang="x-none" sz="1200" dirty="0">
                <a:latin typeface="Calibri" panose="020F0502020204030204" charset="0"/>
              </a:rPr>
              <a:pPr lvl="0" algn="r" eaLnBrk="1" hangingPunct="1"/>
              <a:t>29</a:t>
            </a:fld>
            <a:endParaRPr lang="el-GR" altLang="x-none" sz="1200" dirty="0">
              <a:latin typeface="Calibri" panose="020F050202020403020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Θέση εικόνας διαφάνειας 1"/>
          <p:cNvSpPr>
            <a:spLocks noGrp="1" noRot="1" noChangeAspect="1" noTextEdit="1"/>
          </p:cNvSpPr>
          <p:nvPr>
            <p:ph type="sldImg"/>
          </p:nvPr>
        </p:nvSpPr>
        <p:spPr>
          <a:xfrm>
            <a:off x="481013" y="1279525"/>
            <a:ext cx="6140450" cy="3454400"/>
          </a:xfrm>
          <a:ln>
            <a:solidFill>
              <a:srgbClr val="000000">
                <a:alpha val="100000"/>
              </a:srgbClr>
            </a:solidFill>
            <a:miter lim="800000"/>
          </a:ln>
        </p:spPr>
      </p:sp>
      <p:sp>
        <p:nvSpPr>
          <p:cNvPr id="41987" name="Θέση σημειώσεων 2"/>
          <p:cNvSpPr>
            <a:spLocks noGrp="1"/>
          </p:cNvSpPr>
          <p:nvPr>
            <p:ph type="body" idx="1"/>
          </p:nvPr>
        </p:nvSpPr>
        <p:spPr>
          <a:noFill/>
          <a:ln>
            <a:noFill/>
          </a:ln>
        </p:spPr>
        <p:txBody>
          <a:bodyPr wrap="square" lIns="91440" tIns="45720" rIns="91440" bIns="45720" anchor="t"/>
          <a:lstStyle/>
          <a:p>
            <a:pPr lvl="0" eaLnBrk="1" hangingPunct="1">
              <a:spcBef>
                <a:spcPct val="0"/>
              </a:spcBef>
            </a:pPr>
            <a:endParaRPr dirty="0"/>
          </a:p>
          <a:p>
            <a:pPr lvl="0" eaLnBrk="1" hangingPunct="1">
              <a:spcBef>
                <a:spcPct val="0"/>
              </a:spcBef>
            </a:pPr>
            <a:endParaRPr lang="el-GR" altLang="x-none" dirty="0"/>
          </a:p>
        </p:txBody>
      </p:sp>
      <p:sp>
        <p:nvSpPr>
          <p:cNvPr id="40964" name="Θέση αριθμού διαφάνειας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el-GR" altLang="x-none" sz="1200" dirty="0">
                <a:latin typeface="Calibri" panose="020F0502020204030204" charset="0"/>
              </a:rPr>
              <a:pPr lvl="0" algn="r" eaLnBrk="1" hangingPunct="1"/>
              <a:t>30</a:t>
            </a:fld>
            <a:endParaRPr lang="el-GR" altLang="x-none" sz="1200" dirty="0">
              <a:latin typeface="Calibri" panose="020F050202020403020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Θέση εικόνας διαφάνειας 1"/>
          <p:cNvSpPr>
            <a:spLocks noGrp="1" noRot="1" noChangeAspect="1" noTextEdit="1"/>
          </p:cNvSpPr>
          <p:nvPr>
            <p:ph type="sldImg"/>
          </p:nvPr>
        </p:nvSpPr>
        <p:spPr>
          <a:xfrm>
            <a:off x="481013" y="1279525"/>
            <a:ext cx="6140450" cy="3454400"/>
          </a:xfrm>
          <a:ln>
            <a:solidFill>
              <a:srgbClr val="000000">
                <a:alpha val="100000"/>
              </a:srgbClr>
            </a:solidFill>
            <a:miter lim="800000"/>
          </a:ln>
        </p:spPr>
      </p:sp>
      <p:sp>
        <p:nvSpPr>
          <p:cNvPr id="43011" name="Θέση σημειώσεων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el-GR" altLang="x-none" dirty="0"/>
          </a:p>
        </p:txBody>
      </p:sp>
      <p:sp>
        <p:nvSpPr>
          <p:cNvPr id="41988" name="Θέση αριθμού διαφάνειας 3"/>
          <p:cNvSpPr txBox="1">
            <a:spLocks noGrp="1"/>
          </p:cNvSpPr>
          <p:nvPr>
            <p:ph type="sldNum" sz="quarter"/>
          </p:nvPr>
        </p:nvSpPr>
        <p:spPr bwMode="auto">
          <a:noFill/>
          <a:ln>
            <a:noFill/>
            <a:miter lim="800000"/>
          </a:ln>
        </p:spPr>
        <p:txBody>
          <a:bodyPr wrap="square" lIns="91440" tIns="45720" rIns="91440" bIns="45720" numCol="1" rtlCol="0" anchor="b" anchorCtr="0" compatLnSpc="1"/>
          <a:lstStyle/>
          <a:p>
            <a:pPr lvl="0" algn="r" eaLnBrk="1" hangingPunct="1"/>
            <a:fld id="{9A0DB2DC-4C9A-4742-B13C-FB6460FD3503}" type="slidenum">
              <a:rPr lang="el-GR" altLang="x-none" sz="1200" dirty="0">
                <a:latin typeface="Calibri" panose="020F0502020204030204" charset="0"/>
              </a:rPr>
              <a:pPr lvl="0" algn="r" eaLnBrk="1" hangingPunct="1"/>
              <a:t>33</a:t>
            </a:fld>
            <a:endParaRPr lang="el-GR" altLang="x-none" sz="1200" dirty="0">
              <a:latin typeface="Calibri" panose="020F050202020403020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481013" y="1279525"/>
            <a:ext cx="6140450" cy="34544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pPr/>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365125"/>
            <a:ext cx="10515600" cy="58118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pPr/>
              <a:t>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pPr/>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pPr/>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pPr/>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pPr/>
              <a:t>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561BA9-CDCF-4958-B8AB-66F3BF063E1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pPr/>
              <a:t>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pPr/>
              <a:t>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561BA9-CDCF-4958-B8AB-66F3BF063E1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pPr/>
              <a:t>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561BA9-CDCF-4958-B8AB-66F3BF063E13}"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pPr/>
              <a:t>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561BA9-CDCF-4958-B8AB-66F3BF063E1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75000"/>
              </a:schemeClr>
            </a:gs>
            <a:gs pos="50000">
              <a:schemeClr val="accent1">
                <a:tint val="44500"/>
                <a:satMod val="160000"/>
              </a:schemeClr>
            </a:gs>
            <a:gs pos="100000">
              <a:schemeClr val="accent1">
                <a:tint val="23500"/>
                <a:satMod val="160000"/>
              </a:schemeClr>
            </a:gs>
          </a:gsLst>
          <a:lin ang="18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E934FF-F4E1-47C5-9CA5-30A81DDE2BE4}" type="datetimeFigureOut">
              <a:rPr lang="en-US" smtClean="0"/>
              <a:pPr/>
              <a:t>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561BA9-CDCF-4958-B8AB-66F3BF063E1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5" Type="http://schemas.openxmlformats.org/officeDocument/2006/relationships/image" Target="../media/image23.emf"/><Relationship Id="rId4" Type="http://schemas.openxmlformats.org/officeDocument/2006/relationships/customXml" Target="../ink/ink1.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5" Type="http://schemas.openxmlformats.org/officeDocument/2006/relationships/image" Target="../media/image53.jpeg"/><Relationship Id="rId4" Type="http://schemas.openxmlformats.org/officeDocument/2006/relationships/image" Target="../media/image52.jpe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5.gi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gi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1.gif"/><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1.gi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1.gi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1524000" y="1757547"/>
            <a:ext cx="9144000" cy="2565071"/>
          </a:xfrm>
        </p:spPr>
        <p:txBody>
          <a:bodyPr>
            <a:normAutofit/>
          </a:bodyPr>
          <a:lstStyle/>
          <a:p>
            <a:r>
              <a:rPr lang="el-GR" sz="3600" b="1" dirty="0" smtClean="0">
                <a:effectLst>
                  <a:outerShdw blurRad="38100" dist="38100" dir="2700000" algn="tl">
                    <a:srgbClr val="000000">
                      <a:alpha val="43137"/>
                    </a:srgbClr>
                  </a:outerShdw>
                </a:effectLst>
              </a:rPr>
              <a:t>ΟΡΘΟΚΟΛΙΚΟ ΚΑΡΚΙΝΩΜΑ</a:t>
            </a:r>
            <a:r>
              <a:rPr lang="el-GR" sz="3600" dirty="0" smtClean="0">
                <a:effectLst>
                  <a:outerShdw blurRad="38100" dist="38100" dir="2700000" algn="tl">
                    <a:srgbClr val="000000">
                      <a:alpha val="43137"/>
                    </a:srgbClr>
                  </a:outerShdw>
                </a:effectLst>
              </a:rPr>
              <a:t/>
            </a:r>
            <a:br>
              <a:rPr lang="el-GR" sz="3600" dirty="0" smtClean="0">
                <a:effectLst>
                  <a:outerShdw blurRad="38100" dist="38100" dir="2700000" algn="tl">
                    <a:srgbClr val="000000">
                      <a:alpha val="43137"/>
                    </a:srgbClr>
                  </a:outerShdw>
                </a:effectLst>
              </a:rPr>
            </a:br>
            <a:r>
              <a:rPr lang="el-GR" sz="3600" dirty="0" err="1" smtClean="0">
                <a:effectLst>
                  <a:outerShdw blurRad="38100" dist="38100" dir="2700000" algn="tl">
                    <a:srgbClr val="000000">
                      <a:alpha val="43137"/>
                    </a:srgbClr>
                  </a:outerShdw>
                </a:effectLst>
              </a:rPr>
              <a:t>Σταδιοποίηση</a:t>
            </a:r>
            <a:r>
              <a:rPr lang="el-GR" sz="3600" dirty="0" smtClean="0">
                <a:effectLst>
                  <a:outerShdw blurRad="38100" dist="38100" dir="2700000" algn="tl">
                    <a:srgbClr val="000000">
                      <a:alpha val="43137"/>
                    </a:srgbClr>
                  </a:outerShdw>
                </a:effectLst>
              </a:rPr>
              <a:t>, </a:t>
            </a:r>
            <a:br>
              <a:rPr lang="el-GR" sz="3600" dirty="0" smtClean="0">
                <a:effectLst>
                  <a:outerShdw blurRad="38100" dist="38100" dir="2700000" algn="tl">
                    <a:srgbClr val="000000">
                      <a:alpha val="43137"/>
                    </a:srgbClr>
                  </a:outerShdw>
                </a:effectLst>
              </a:rPr>
            </a:br>
            <a:r>
              <a:rPr lang="el-GR" sz="3600" dirty="0" smtClean="0">
                <a:effectLst>
                  <a:outerShdw blurRad="38100" dist="38100" dir="2700000" algn="tl">
                    <a:srgbClr val="000000">
                      <a:alpha val="43137"/>
                    </a:srgbClr>
                  </a:outerShdw>
                </a:effectLst>
              </a:rPr>
              <a:t>προγνωστικοί-προβλεπτικοί δείκτες</a:t>
            </a:r>
            <a:endParaRPr lang="el-GR" sz="3600" dirty="0">
              <a:effectLst>
                <a:outerShdw blurRad="38100" dist="38100" dir="2700000" algn="tl">
                  <a:srgbClr val="000000">
                    <a:alpha val="43137"/>
                  </a:srgbClr>
                </a:outerShdw>
              </a:effectLst>
            </a:endParaRPr>
          </a:p>
        </p:txBody>
      </p:sp>
      <p:sp>
        <p:nvSpPr>
          <p:cNvPr id="3" name="2 - Υπότιτλος"/>
          <p:cNvSpPr>
            <a:spLocks noGrp="1"/>
          </p:cNvSpPr>
          <p:nvPr>
            <p:ph type="subTitle" idx="1"/>
          </p:nvPr>
        </p:nvSpPr>
        <p:spPr>
          <a:xfrm>
            <a:off x="1524000" y="4999512"/>
            <a:ext cx="9144000" cy="1413162"/>
          </a:xfrm>
        </p:spPr>
        <p:txBody>
          <a:bodyPr/>
          <a:lstStyle/>
          <a:p>
            <a:r>
              <a:rPr lang="en-US" dirty="0" smtClean="0"/>
              <a:t>A</a:t>
            </a:r>
            <a:r>
              <a:rPr lang="el-GR" dirty="0" err="1" smtClean="0"/>
              <a:t>νδρέας</a:t>
            </a:r>
            <a:r>
              <a:rPr lang="el-GR" dirty="0" smtClean="0"/>
              <a:t> Χ. </a:t>
            </a:r>
            <a:r>
              <a:rPr lang="el-GR" dirty="0" err="1" smtClean="0"/>
              <a:t>Λάζαρης</a:t>
            </a:r>
            <a:r>
              <a:rPr lang="el-GR" dirty="0" smtClean="0"/>
              <a:t> </a:t>
            </a:r>
          </a:p>
          <a:p>
            <a:r>
              <a:rPr lang="el-GR" dirty="0" smtClean="0"/>
              <a:t>Ιατρός-</a:t>
            </a:r>
            <a:r>
              <a:rPr lang="el-GR" dirty="0" err="1" smtClean="0"/>
              <a:t>Ιστοπαθολόγος</a:t>
            </a:r>
            <a:endParaRPr lang="el-GR" dirty="0"/>
          </a:p>
        </p:txBody>
      </p:sp>
      <p:pic>
        <p:nvPicPr>
          <p:cNvPr id="12289" name="Εικόνα 3" descr="UoA_surgoncol-banner"/>
          <p:cNvPicPr>
            <a:picLocks noChangeAspect="1" noChangeArrowheads="1"/>
          </p:cNvPicPr>
          <p:nvPr/>
        </p:nvPicPr>
        <p:blipFill>
          <a:blip r:embed="rId2" cstate="print"/>
          <a:srcRect/>
          <a:stretch>
            <a:fillRect/>
          </a:stretch>
        </p:blipFill>
        <p:spPr bwMode="auto">
          <a:xfrm>
            <a:off x="3013483" y="190005"/>
            <a:ext cx="5882105" cy="807522"/>
          </a:xfrm>
          <a:prstGeom prst="rect">
            <a:avLst/>
          </a:prstGeom>
          <a:noFill/>
          <a:ln w="9525">
            <a:noFill/>
            <a:miter lim="800000"/>
            <a:headEnd/>
            <a:tailEnd/>
          </a:ln>
        </p:spPr>
      </p:pic>
      <p:sp>
        <p:nvSpPr>
          <p:cNvPr id="12290" name="Rectangle 2"/>
          <p:cNvSpPr>
            <a:spLocks noChangeArrowheads="1"/>
          </p:cNvSpPr>
          <p:nvPr/>
        </p:nvSpPr>
        <p:spPr bwMode="auto">
          <a:xfrm>
            <a:off x="0" y="976345"/>
            <a:ext cx="121920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600" b="1" i="0" u="sng" strike="noStrike" cap="none" normalizeH="0" baseline="0" dirty="0" smtClean="0">
                <a:ln>
                  <a:noFill/>
                </a:ln>
                <a:solidFill>
                  <a:schemeClr val="tx1"/>
                </a:solidFill>
                <a:effectLst/>
                <a:latin typeface="Katsoulidis Greek"/>
                <a:ea typeface="Times New Roman" pitchFamily="18" charset="0"/>
                <a:cs typeface="Times New Roman" pitchFamily="18" charset="0"/>
              </a:rPr>
              <a:t>Μεταπτυχιακό Δίπλωμα Ειδίκευσης (ΜΔΕ) ΧΕΙΡΟΥΡΓΙΚΗ ΟΓΚΟΛΟΓΙΑ (</a:t>
            </a:r>
            <a:r>
              <a:rPr kumimoji="0" lang="en-US" sz="1600" b="1" i="0" u="sng" strike="noStrike" cap="none" normalizeH="0" baseline="0" dirty="0" smtClean="0">
                <a:ln>
                  <a:noFill/>
                </a:ln>
                <a:solidFill>
                  <a:schemeClr val="tx1"/>
                </a:solidFill>
                <a:effectLst/>
                <a:latin typeface="Katsoulidis"/>
                <a:ea typeface="Times New Roman" pitchFamily="18" charset="0"/>
                <a:cs typeface="Times New Roman" pitchFamily="18" charset="0"/>
              </a:rPr>
              <a:t>M</a:t>
            </a:r>
            <a:r>
              <a:rPr kumimoji="0" lang="el-GR" sz="1600" b="1" i="0" u="sng" strike="noStrike" cap="none" normalizeH="0" baseline="0" dirty="0" smtClean="0">
                <a:ln>
                  <a:noFill/>
                </a:ln>
                <a:solidFill>
                  <a:schemeClr val="tx1"/>
                </a:solidFill>
                <a:effectLst/>
                <a:latin typeface="Katsoulidis"/>
                <a:ea typeface="Times New Roman" pitchFamily="18" charset="0"/>
                <a:cs typeface="Times New Roman" pitchFamily="18" charset="0"/>
              </a:rPr>
              <a:t>.</a:t>
            </a:r>
            <a:r>
              <a:rPr kumimoji="0" lang="en-US" sz="1600" b="1" i="0" u="sng" strike="noStrike" cap="none" normalizeH="0" baseline="0" dirty="0" smtClean="0">
                <a:ln>
                  <a:noFill/>
                </a:ln>
                <a:solidFill>
                  <a:schemeClr val="tx1"/>
                </a:solidFill>
                <a:effectLst/>
                <a:latin typeface="Katsoulidis"/>
                <a:ea typeface="Times New Roman" pitchFamily="18" charset="0"/>
                <a:cs typeface="Times New Roman" pitchFamily="18" charset="0"/>
              </a:rPr>
              <a:t>Sc</a:t>
            </a:r>
            <a:r>
              <a:rPr kumimoji="0" lang="el-GR" sz="1600" b="1" i="0" u="sng" strike="noStrike" cap="none" normalizeH="0" baseline="0" dirty="0" smtClean="0">
                <a:ln>
                  <a:noFill/>
                </a:ln>
                <a:solidFill>
                  <a:schemeClr val="tx1"/>
                </a:solidFill>
                <a:effectLst/>
                <a:latin typeface="Katsoulidis"/>
                <a:ea typeface="Times New Roman" pitchFamily="18" charset="0"/>
                <a:cs typeface="Times New Roman" pitchFamily="18" charset="0"/>
              </a:rPr>
              <a:t>. </a:t>
            </a:r>
            <a:r>
              <a:rPr kumimoji="0" lang="en-US" sz="1600" b="1" i="0" u="sng" strike="noStrike" cap="none" normalizeH="0" baseline="0" dirty="0" smtClean="0">
                <a:ln>
                  <a:noFill/>
                </a:ln>
                <a:solidFill>
                  <a:schemeClr val="tx1"/>
                </a:solidFill>
                <a:effectLst/>
                <a:latin typeface="Katsoulidis"/>
                <a:ea typeface="Times New Roman" pitchFamily="18" charset="0"/>
                <a:cs typeface="Times New Roman" pitchFamily="18" charset="0"/>
              </a:rPr>
              <a:t>Surgical Oncology</a:t>
            </a:r>
            <a:r>
              <a:rPr kumimoji="0" lang="el-GR" sz="1600" b="1" i="0" u="sng" strike="noStrike" cap="none" normalizeH="0" baseline="0" dirty="0" smtClean="0">
                <a:ln>
                  <a:noFill/>
                </a:ln>
                <a:solidFill>
                  <a:schemeClr val="tx1"/>
                </a:solidFill>
                <a:effectLst/>
                <a:latin typeface="Katsoulidis"/>
                <a:ea typeface="Times New Roman" pitchFamily="18"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lang="el-GR" sz="1600" b="1" dirty="0" smtClean="0">
                <a:latin typeface="Katsoulidis"/>
                <a:cs typeface="Times New Roman" pitchFamily="18" charset="0"/>
              </a:rPr>
              <a:t>Δ’ ΑΚΑΔΗΜΑΪΚΟ ΕΞΑΜΗΝΟ - </a:t>
            </a:r>
            <a:r>
              <a:rPr lang="el-GR" sz="1600" dirty="0" smtClean="0">
                <a:latin typeface="Katsoulidis"/>
                <a:cs typeface="Times New Roman" pitchFamily="18" charset="0"/>
              </a:rPr>
              <a:t> Μάθημα 1.1.</a:t>
            </a:r>
            <a:endParaRPr kumimoji="0" lang="el-GR" sz="1600" b="0" i="0"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1703512" y="260648"/>
            <a:ext cx="4400489" cy="2304256"/>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1524000" y="3356992"/>
            <a:ext cx="4498536" cy="294547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a:stretch>
            <a:fillRect/>
          </a:stretch>
        </p:blipFill>
        <p:spPr bwMode="auto">
          <a:xfrm>
            <a:off x="6236737" y="260648"/>
            <a:ext cx="4431263" cy="2304256"/>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a:off x="6240015" y="3356992"/>
            <a:ext cx="4522715" cy="295232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rot="16200000">
            <a:off x="668897" y="1655303"/>
            <a:ext cx="5544617" cy="3619403"/>
          </a:xfrm>
          <a:prstGeom prst="rect">
            <a:avLst/>
          </a:prstGeom>
          <a:noFill/>
          <a:ln w="9525">
            <a:noFill/>
            <a:miter lim="800000"/>
            <a:headEnd/>
            <a:tailEnd/>
          </a:ln>
        </p:spPr>
      </p:pic>
      <p:pic>
        <p:nvPicPr>
          <p:cNvPr id="40962" name="Picture 2"/>
          <p:cNvPicPr>
            <a:picLocks noChangeAspect="1" noChangeArrowheads="1"/>
          </p:cNvPicPr>
          <p:nvPr/>
        </p:nvPicPr>
        <p:blipFill>
          <a:blip r:embed="rId3" cstate="print"/>
          <a:srcRect/>
          <a:stretch>
            <a:fillRect/>
          </a:stretch>
        </p:blipFill>
        <p:spPr bwMode="auto">
          <a:xfrm>
            <a:off x="5310182" y="2857496"/>
            <a:ext cx="5168865" cy="3384376"/>
          </a:xfrm>
          <a:prstGeom prst="rect">
            <a:avLst/>
          </a:prstGeom>
          <a:noFill/>
          <a:ln w="9525">
            <a:noFill/>
            <a:miter lim="800000"/>
            <a:headEnd/>
            <a:tailEnd/>
          </a:ln>
        </p:spPr>
      </p:pic>
      <p:sp>
        <p:nvSpPr>
          <p:cNvPr id="4" name="3 - Ορθογώνιο"/>
          <p:cNvSpPr/>
          <p:nvPr/>
        </p:nvSpPr>
        <p:spPr>
          <a:xfrm>
            <a:off x="5519936" y="188640"/>
            <a:ext cx="4896544" cy="2061210"/>
          </a:xfrm>
          <a:prstGeom prst="rect">
            <a:avLst/>
          </a:prstGeom>
        </p:spPr>
        <p:txBody>
          <a:bodyPr wrap="square">
            <a:spAutoFit/>
          </a:bodyPr>
          <a:lstStyle/>
          <a:p>
            <a:pPr algn="ctr"/>
            <a:r>
              <a:rPr lang="el-GR" sz="3200" b="1" dirty="0" smtClean="0"/>
              <a:t>Καρκίνωμα παχέος εντέρου </a:t>
            </a:r>
          </a:p>
          <a:p>
            <a:pPr algn="ctr"/>
            <a:r>
              <a:rPr lang="el-GR" sz="3200" b="1" dirty="0" smtClean="0"/>
              <a:t>με </a:t>
            </a:r>
            <a:r>
              <a:rPr lang="el-GR" sz="3200" b="1" dirty="0" smtClean="0">
                <a:effectLst>
                  <a:outerShdw blurRad="38100" dist="38100" dir="2700000" algn="tl">
                    <a:srgbClr val="000000">
                      <a:alpha val="43137"/>
                    </a:srgbClr>
                  </a:outerShdw>
                </a:effectLst>
              </a:rPr>
              <a:t>εξωφυτική</a:t>
            </a:r>
            <a:r>
              <a:rPr lang="el-GR" sz="3200" b="1" dirty="0" smtClean="0"/>
              <a:t> συνιστώσα, </a:t>
            </a:r>
          </a:p>
          <a:p>
            <a:pPr algn="ctr"/>
            <a:r>
              <a:rPr lang="el-GR" sz="3200" b="1" dirty="0" smtClean="0"/>
              <a:t>επί πλέον της </a:t>
            </a:r>
            <a:r>
              <a:rPr lang="el-GR" sz="3200" b="1" dirty="0" smtClean="0">
                <a:effectLst>
                  <a:outerShdw blurRad="38100" dist="38100" dir="2700000" algn="tl">
                    <a:srgbClr val="000000">
                      <a:alpha val="43137"/>
                    </a:srgbClr>
                  </a:outerShdw>
                </a:effectLst>
              </a:rPr>
              <a:t>διηθητικής</a:t>
            </a:r>
            <a:r>
              <a:rPr lang="el-GR" sz="3200" b="1" dirty="0" smtClean="0"/>
              <a:t>. </a:t>
            </a:r>
            <a:endParaRPr lang="el-GR" sz="32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dissolve">
                                      <p:cBhvr>
                                        <p:cTn id="10" dur="500"/>
                                        <p:tgtEl>
                                          <p:spTgt spid="4">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dissolve">
                                      <p:cBhvr>
                                        <p:cTn id="1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1 - Τίτλος"/>
          <p:cNvSpPr>
            <a:spLocks noGrp="1"/>
          </p:cNvSpPr>
          <p:nvPr>
            <p:ph type="title"/>
          </p:nvPr>
        </p:nvSpPr>
        <p:spPr>
          <a:xfrm>
            <a:off x="3253840" y="0"/>
            <a:ext cx="7414160" cy="1124744"/>
          </a:xfrm>
        </p:spPr>
        <p:txBody>
          <a:bodyPr>
            <a:normAutofit fontScale="90000"/>
          </a:bodyPr>
          <a:lstStyle/>
          <a:p>
            <a:r>
              <a:rPr lang="el-GR" sz="2800" dirty="0" smtClean="0"/>
              <a:t/>
            </a:r>
            <a:br>
              <a:rPr lang="el-GR" sz="2800" dirty="0" smtClean="0"/>
            </a:br>
            <a:r>
              <a:rPr lang="el-GR" sz="2800" b="1" dirty="0" smtClean="0"/>
              <a:t>Βλεννώδες</a:t>
            </a:r>
            <a:r>
              <a:rPr lang="el-GR" sz="2800" dirty="0" smtClean="0"/>
              <a:t> καρκίνωμα </a:t>
            </a:r>
            <a:r>
              <a:rPr lang="el-GR" sz="2800" dirty="0" err="1" smtClean="0"/>
              <a:t>παχέος</a:t>
            </a:r>
            <a:r>
              <a:rPr lang="el-GR" sz="2800" dirty="0" smtClean="0"/>
              <a:t> εντέρου</a:t>
            </a:r>
            <a:r>
              <a:rPr lang="en-US" sz="2800" dirty="0" smtClean="0"/>
              <a:t> </a:t>
            </a:r>
            <a:r>
              <a:rPr lang="el-GR" sz="2800" dirty="0" smtClean="0"/>
              <a:t/>
            </a:r>
            <a:br>
              <a:rPr lang="el-GR" sz="2800" dirty="0" smtClean="0"/>
            </a:br>
            <a:r>
              <a:rPr lang="el-GR" sz="2800" dirty="0" smtClean="0"/>
              <a:t>επί εδάφους </a:t>
            </a:r>
            <a:r>
              <a:rPr lang="el-GR" sz="2800" dirty="0" err="1" smtClean="0"/>
              <a:t>λαχνωτού</a:t>
            </a:r>
            <a:r>
              <a:rPr lang="el-GR" sz="2800" dirty="0" smtClean="0"/>
              <a:t> αδενώματος.</a:t>
            </a:r>
          </a:p>
        </p:txBody>
      </p:sp>
      <p:pic>
        <p:nvPicPr>
          <p:cNvPr id="242691" name="Picture 2" descr="http://www.webpathology.com/slides/slides/Colon_AdenoCA2.jpg"/>
          <p:cNvPicPr>
            <a:picLocks noChangeAspect="1" noChangeArrowheads="1"/>
          </p:cNvPicPr>
          <p:nvPr/>
        </p:nvPicPr>
        <p:blipFill>
          <a:blip r:embed="rId2" cstate="print"/>
          <a:srcRect/>
          <a:stretch>
            <a:fillRect/>
          </a:stretch>
        </p:blipFill>
        <p:spPr bwMode="auto">
          <a:xfrm>
            <a:off x="2640013" y="1412875"/>
            <a:ext cx="7021512" cy="5260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07874"/>
                                        </p:tgtEl>
                                        <p:attrNameLst>
                                          <p:attrName>style.visibility</p:attrName>
                                        </p:attrNameLst>
                                      </p:cBhvr>
                                      <p:to>
                                        <p:strVal val="visible"/>
                                      </p:to>
                                    </p:set>
                                    <p:animEffect transition="in" filter="slide(fromBottom)">
                                      <p:cBhvr>
                                        <p:cTn id="7" dur="500"/>
                                        <p:tgtEl>
                                          <p:spTgt spid="207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61256" y="1124744"/>
            <a:ext cx="3818519" cy="1224136"/>
          </a:xfrm>
        </p:spPr>
        <p:txBody>
          <a:bodyPr>
            <a:noAutofit/>
          </a:bodyPr>
          <a:lstStyle/>
          <a:p>
            <a:pPr algn="ctr"/>
            <a:r>
              <a:rPr lang="el-GR" sz="3200" dirty="0" err="1" smtClean="0"/>
              <a:t>Νεοπλασματικός</a:t>
            </a:r>
            <a:r>
              <a:rPr lang="el-GR" sz="3200" dirty="0" smtClean="0"/>
              <a:t> όγκος στο κόλον. Εικόνα από το βλεννογόνο </a:t>
            </a:r>
            <a:br>
              <a:rPr lang="el-GR" sz="3200" dirty="0" smtClean="0"/>
            </a:br>
            <a:r>
              <a:rPr lang="el-GR" sz="3200" dirty="0" smtClean="0"/>
              <a:t>και επιμήκης διατομή.</a:t>
            </a:r>
            <a:br>
              <a:rPr lang="el-GR" sz="3200" dirty="0" smtClean="0"/>
            </a:br>
            <a:endParaRPr lang="el-GR" sz="3200" dirty="0"/>
          </a:p>
        </p:txBody>
      </p:sp>
      <p:pic>
        <p:nvPicPr>
          <p:cNvPr id="62466" name="Picture 2" descr="C:\Users\KAV-AGRO\Desktop\Colon.jpg"/>
          <p:cNvPicPr>
            <a:picLocks noChangeAspect="1" noChangeArrowheads="1"/>
          </p:cNvPicPr>
          <p:nvPr/>
        </p:nvPicPr>
        <p:blipFill>
          <a:blip r:embed="rId2" cstate="print"/>
          <a:srcRect/>
          <a:stretch>
            <a:fillRect/>
          </a:stretch>
        </p:blipFill>
        <p:spPr bwMode="auto">
          <a:xfrm>
            <a:off x="335360" y="2996953"/>
            <a:ext cx="3810000" cy="3324225"/>
          </a:xfrm>
          <a:prstGeom prst="rect">
            <a:avLst/>
          </a:prstGeom>
          <a:noFill/>
        </p:spPr>
      </p:pic>
      <p:sp>
        <p:nvSpPr>
          <p:cNvPr id="4" name="1 - Τίτλος"/>
          <p:cNvSpPr txBox="1">
            <a:spLocks/>
          </p:cNvSpPr>
          <p:nvPr/>
        </p:nvSpPr>
        <p:spPr>
          <a:xfrm>
            <a:off x="5327915" y="0"/>
            <a:ext cx="6254485" cy="220486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err="1" smtClean="0">
                <a:ln>
                  <a:noFill/>
                </a:ln>
                <a:solidFill>
                  <a:schemeClr val="tx1"/>
                </a:solidFill>
                <a:effectLst/>
                <a:uLnTx/>
                <a:uFillTx/>
                <a:latin typeface="+mj-lt"/>
                <a:ea typeface="+mj-ea"/>
                <a:cs typeface="+mj-cs"/>
              </a:rPr>
              <a:t>Χειρουργηθέν</a:t>
            </a:r>
            <a:r>
              <a:rPr kumimoji="0" lang="el-GR" sz="3200" b="0" i="0" u="none" strike="noStrike" kern="1200" cap="none" spc="0" normalizeH="0" baseline="0" noProof="0" dirty="0" smtClean="0">
                <a:ln>
                  <a:noFill/>
                </a:ln>
                <a:solidFill>
                  <a:schemeClr val="tx1"/>
                </a:solidFill>
                <a:effectLst/>
                <a:uLnTx/>
                <a:uFillTx/>
                <a:latin typeface="+mj-lt"/>
                <a:ea typeface="+mj-ea"/>
                <a:cs typeface="+mj-cs"/>
              </a:rPr>
              <a:t> καρκίνωμα ορθού.</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 Όψη του βλεννογόνου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και επιμήκης διατομή.</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descr="C:\Users\KAV-AGRO\Desktop\Rectal-Carcinoma-Edit.jpg"/>
          <p:cNvPicPr>
            <a:picLocks noChangeAspect="1" noChangeArrowheads="1"/>
          </p:cNvPicPr>
          <p:nvPr/>
        </p:nvPicPr>
        <p:blipFill>
          <a:blip r:embed="rId3" cstate="print"/>
          <a:srcRect/>
          <a:stretch>
            <a:fillRect/>
          </a:stretch>
        </p:blipFill>
        <p:spPr bwMode="auto">
          <a:xfrm>
            <a:off x="5903979" y="2276873"/>
            <a:ext cx="5258208" cy="4403749"/>
          </a:xfrm>
          <a:prstGeom prst="rect">
            <a:avLst/>
          </a:prstGeom>
          <a:noFill/>
        </p:spPr>
      </p:pic>
      <mc:AlternateContent xmlns:mc="http://schemas.openxmlformats.org/markup-compatibility/2006" xmlns:p14="http://schemas.microsoft.com/office/powerpoint/2010/main">
        <mc:Choice Requires="p14">
          <p:contentPart p14:bwMode="auto" r:id="rId4">
            <p14:nvContentPartPr>
              <p14:cNvPr id="1026" name="Ink 2"/>
              <p14:cNvContentPartPr>
                <a14:cpLocks xmlns:a14="http://schemas.microsoft.com/office/drawing/2010/main" noRot="1" noChangeAspect="1" noEditPoints="1" noChangeArrowheads="1" noChangeShapeType="1"/>
              </p14:cNvContentPartPr>
              <p14:nvPr/>
            </p14:nvContentPartPr>
            <p14:xfrm>
              <a:off x="6672263" y="5445125"/>
              <a:ext cx="4429125" cy="963613"/>
            </p14:xfrm>
          </p:contentPart>
        </mc:Choice>
        <mc:Fallback xmlns="">
          <p:pic>
            <p:nvPicPr>
              <p:cNvPr id="1026" name="Ink 2"/>
              <p:cNvPicPr>
                <a:picLocks noRot="1" noChangeAspect="1" noEditPoints="1" noChangeArrowheads="1" noChangeShapeType="1"/>
              </p:cNvPicPr>
              <p:nvPr/>
            </p:nvPicPr>
            <p:blipFill>
              <a:blip r:embed="rId5"/>
              <a:stretch>
                <a:fillRect/>
              </a:stretch>
            </p:blipFill>
            <p:spPr>
              <a:xfrm>
                <a:off x="6662901" y="5435849"/>
                <a:ext cx="4447850" cy="982165"/>
              </a:xfrm>
              <a:prstGeom prst="rect">
                <a:avLst/>
              </a:prstGeom>
            </p:spPr>
          </p:pic>
        </mc:Fallback>
      </mc:AlternateContent>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60664" y="274638"/>
            <a:ext cx="10731335" cy="1143000"/>
          </a:xfrm>
        </p:spPr>
        <p:txBody>
          <a:bodyPr>
            <a:normAutofit/>
          </a:bodyPr>
          <a:lstStyle/>
          <a:p>
            <a:r>
              <a:rPr lang="el-GR" sz="3200" dirty="0" smtClean="0"/>
              <a:t>Άθικτη η ανάκαμψη του περιτοναίου, εν προκειμένω.</a:t>
            </a:r>
            <a:endParaRPr lang="el-GR" sz="3200" dirty="0"/>
          </a:p>
        </p:txBody>
      </p:sp>
      <p:pic>
        <p:nvPicPr>
          <p:cNvPr id="64514" name="Picture 2" descr="C:\Users\KAV-AGRO\Desktop\Mesorectal-Envelope-Edit.jpg"/>
          <p:cNvPicPr>
            <a:picLocks noChangeAspect="1" noChangeArrowheads="1"/>
          </p:cNvPicPr>
          <p:nvPr/>
        </p:nvPicPr>
        <p:blipFill>
          <a:blip r:embed="rId2" cstate="print"/>
          <a:srcRect/>
          <a:stretch>
            <a:fillRect/>
          </a:stretch>
        </p:blipFill>
        <p:spPr bwMode="auto">
          <a:xfrm>
            <a:off x="4175787" y="1196752"/>
            <a:ext cx="3936437" cy="5363396"/>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781550" y="365125"/>
            <a:ext cx="7410450" cy="6169025"/>
          </a:xfrm>
        </p:spPr>
        <p:txBody>
          <a:bodyPr>
            <a:normAutofit fontScale="90000"/>
          </a:bodyPr>
          <a:lstStyle/>
          <a:p>
            <a:pPr algn="ctr"/>
            <a:r>
              <a:rPr lang="el-GR" sz="3200" b="1" dirty="0" smtClean="0"/>
              <a:t>ΠΑΘΟΛΟΓΟΑΝΑΤΟΜΙΚΗ  ΕΞΕΤΑΣΗ </a:t>
            </a:r>
            <a:br>
              <a:rPr lang="el-GR" sz="3200" b="1" dirty="0" smtClean="0"/>
            </a:br>
            <a:r>
              <a:rPr lang="el-GR" sz="3200" b="1" dirty="0" smtClean="0"/>
              <a:t>ΟΓΚΟΥ ΟΡΘΟΥ</a:t>
            </a:r>
            <a:r>
              <a:rPr lang="el-GR" sz="3200" dirty="0" smtClean="0"/>
              <a:t/>
            </a:r>
            <a:br>
              <a:rPr lang="el-GR" sz="3200" dirty="0" smtClean="0"/>
            </a:br>
            <a:r>
              <a:rPr lang="el-GR" sz="3200" dirty="0" smtClean="0"/>
              <a:t/>
            </a:r>
            <a:br>
              <a:rPr lang="el-GR" sz="3200" dirty="0" smtClean="0"/>
            </a:br>
            <a:r>
              <a:rPr lang="el-GR" sz="3200" dirty="0" err="1" smtClean="0"/>
              <a:t>Εξελκωμένο</a:t>
            </a:r>
            <a:r>
              <a:rPr lang="el-GR" sz="3200" dirty="0" smtClean="0"/>
              <a:t> νεόπλασμα </a:t>
            </a:r>
            <a:r>
              <a:rPr lang="el-GR" sz="3200" dirty="0" err="1" smtClean="0"/>
              <a:t>μ.δ</a:t>
            </a:r>
            <a:r>
              <a:rPr lang="el-GR" sz="3200" dirty="0" smtClean="0"/>
              <a:t>. 5 εκ., </a:t>
            </a:r>
            <a:br>
              <a:rPr lang="el-GR" sz="3200" dirty="0" smtClean="0"/>
            </a:br>
            <a:r>
              <a:rPr lang="el-GR" sz="3200" dirty="0" smtClean="0"/>
              <a:t>Μετά τη μονιμοποίηση του παρασκευάσματος και τη λήψη τομών από </a:t>
            </a:r>
            <a:r>
              <a:rPr lang="el-GR" sz="3200" dirty="0" err="1" smtClean="0"/>
              <a:t>από</a:t>
            </a:r>
            <a:r>
              <a:rPr lang="el-GR" sz="3200" dirty="0" smtClean="0"/>
              <a:t> τον υποκείμενο του καρκινώματος λιπώδη ιστό και το </a:t>
            </a:r>
            <a:r>
              <a:rPr lang="el-GR" sz="3200" dirty="0" smtClean="0">
                <a:effectLst>
                  <a:outerShdw blurRad="38100" dist="38100" dir="2700000" algn="tl">
                    <a:srgbClr val="000000">
                      <a:alpha val="43137"/>
                    </a:srgbClr>
                  </a:outerShdw>
                </a:effectLst>
              </a:rPr>
              <a:t>περιμετρικό όριο</a:t>
            </a:r>
            <a:r>
              <a:rPr lang="el-GR" sz="3200" dirty="0" smtClean="0"/>
              <a:t>, ο υπόλοιπος </a:t>
            </a:r>
            <a:r>
              <a:rPr lang="el-GR" sz="3200" dirty="0" err="1" smtClean="0"/>
              <a:t>περιορθικός</a:t>
            </a:r>
            <a:r>
              <a:rPr lang="el-GR" sz="3200" dirty="0" smtClean="0"/>
              <a:t>-</a:t>
            </a:r>
            <a:r>
              <a:rPr lang="el-GR" sz="3200" dirty="0" err="1" smtClean="0"/>
              <a:t>μεσοκολικός</a:t>
            </a:r>
            <a:r>
              <a:rPr lang="el-GR" sz="3200" dirty="0" smtClean="0"/>
              <a:t> λιπώδης ιστός αφαιρείται προσεκτικά και εντός αυτού παρασκευάζονται 36 πιθανοί λεμφαδένες, οι 4 μεγαλύτεροι των οποίων κόβονται στη μέση και τα δύο μισά τους τμήματα εξετάζονται μόνα τους. Μετά από μικροσκόπηση, διαπιστώνεται η παρουσία 31 λεμφαδένων, εκ των οποίων  ο ένας είναι </a:t>
            </a:r>
            <a:r>
              <a:rPr lang="el-GR" sz="3200" dirty="0" err="1" smtClean="0"/>
              <a:t>μεταστατικώς</a:t>
            </a:r>
            <a:r>
              <a:rPr lang="el-GR" sz="3200" dirty="0" smtClean="0"/>
              <a:t> διηθημένος.</a:t>
            </a:r>
            <a:endParaRPr lang="el-GR" sz="3200" dirty="0"/>
          </a:p>
        </p:txBody>
      </p:sp>
      <p:pic>
        <p:nvPicPr>
          <p:cNvPr id="25602" name="Picture 2" descr="C:\Users\KAV-AGRO\Desktop\WJG-19-8515-g001.jpg"/>
          <p:cNvPicPr>
            <a:picLocks noChangeAspect="1" noChangeArrowheads="1"/>
          </p:cNvPicPr>
          <p:nvPr/>
        </p:nvPicPr>
        <p:blipFill>
          <a:blip r:embed="rId2" cstate="print"/>
          <a:srcRect/>
          <a:stretch>
            <a:fillRect/>
          </a:stretch>
        </p:blipFill>
        <p:spPr bwMode="auto">
          <a:xfrm>
            <a:off x="1562778" y="1"/>
            <a:ext cx="3123522" cy="676603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65125"/>
            <a:ext cx="12192000" cy="1325563"/>
          </a:xfrm>
        </p:spPr>
        <p:txBody>
          <a:bodyPr>
            <a:normAutofit fontScale="90000"/>
          </a:bodyPr>
          <a:lstStyle/>
          <a:p>
            <a:pPr algn="ctr"/>
            <a:r>
              <a:rPr lang="el-GR" b="1" dirty="0" smtClean="0"/>
              <a:t>ΠΛΗΡΟΦΟΡΙΕΣ </a:t>
            </a:r>
            <a:r>
              <a:rPr lang="el-GR" dirty="0" smtClean="0"/>
              <a:t/>
            </a:r>
            <a:br>
              <a:rPr lang="el-GR" dirty="0" smtClean="0"/>
            </a:br>
            <a:r>
              <a:rPr lang="el-GR" dirty="0" smtClean="0"/>
              <a:t>ΑΠΟ ΤΗ </a:t>
            </a:r>
            <a:r>
              <a:rPr lang="el-GR" dirty="0" smtClean="0">
                <a:effectLst>
                  <a:outerShdw blurRad="38100" dist="38100" dir="2700000" algn="tl">
                    <a:srgbClr val="000000">
                      <a:alpha val="43137"/>
                    </a:srgbClr>
                  </a:outerShdw>
                </a:effectLst>
              </a:rPr>
              <a:t>ΜΙΚΡΟΣΚΟΠΙΚΗ</a:t>
            </a:r>
            <a:r>
              <a:rPr lang="el-GR" dirty="0" smtClean="0"/>
              <a:t> ΕΞΕΤΑΣΗ ΙΣΤΟΛΟΓΙΚΩΝ ΤΟΜΩΝ </a:t>
            </a:r>
            <a:endParaRPr lang="el-GR" dirty="0"/>
          </a:p>
        </p:txBody>
      </p:sp>
      <p:sp>
        <p:nvSpPr>
          <p:cNvPr id="3" name="2 - Θέση περιεχομένου"/>
          <p:cNvSpPr>
            <a:spLocks noGrp="1"/>
          </p:cNvSpPr>
          <p:nvPr>
            <p:ph idx="1"/>
          </p:nvPr>
        </p:nvSpPr>
        <p:spPr>
          <a:xfrm>
            <a:off x="838200" y="1825624"/>
            <a:ext cx="10515600" cy="5032375"/>
          </a:xfrm>
        </p:spPr>
        <p:txBody>
          <a:bodyPr>
            <a:normAutofit/>
          </a:bodyPr>
          <a:lstStyle/>
          <a:p>
            <a:r>
              <a:rPr lang="el-GR" dirty="0" smtClean="0">
                <a:effectLst>
                  <a:outerShdw blurRad="38100" dist="38100" dir="2700000" algn="tl">
                    <a:srgbClr val="000000">
                      <a:alpha val="43137"/>
                    </a:srgbClr>
                  </a:outerShdw>
                </a:effectLst>
              </a:rPr>
              <a:t>Ιστολογικά χαρακτηριστικά όγκου</a:t>
            </a:r>
            <a:r>
              <a:rPr lang="en-US" dirty="0" smtClean="0"/>
              <a:t>: </a:t>
            </a:r>
            <a:r>
              <a:rPr lang="el-GR" dirty="0" smtClean="0"/>
              <a:t>ποικιλία (τύπος), βαθμός διαφοροποίησης, μέτωπο διήθησης (παρυφή του όγκου), λεμφοκυτταρική διήθηση υποστρώματος, βάθος διήθησης (</a:t>
            </a:r>
            <a:r>
              <a:rPr lang="en-US" dirty="0" err="1" smtClean="0"/>
              <a:t>pT</a:t>
            </a:r>
            <a:r>
              <a:rPr lang="en-US" dirty="0" smtClean="0"/>
              <a:t>), </a:t>
            </a:r>
            <a:r>
              <a:rPr lang="el-GR" dirty="0" smtClean="0"/>
              <a:t>επέκταση στον μυϊκό χιτώνα, επέκταση στο </a:t>
            </a:r>
            <a:r>
              <a:rPr lang="el-GR" dirty="0" err="1" smtClean="0"/>
              <a:t>περικολικό</a:t>
            </a:r>
            <a:r>
              <a:rPr lang="el-GR" dirty="0" smtClean="0"/>
              <a:t> λίπος, επέκταση πέραν του ορογόνου, </a:t>
            </a:r>
            <a:r>
              <a:rPr lang="el-GR" dirty="0" err="1" smtClean="0"/>
              <a:t>λεμφαγγειακή</a:t>
            </a:r>
            <a:r>
              <a:rPr lang="el-GR" dirty="0" smtClean="0"/>
              <a:t> διήθηση, διήθηση αιμοφόρων αγγείων, </a:t>
            </a:r>
            <a:r>
              <a:rPr lang="el-GR" dirty="0" err="1" smtClean="0"/>
              <a:t>περινευριδιακή</a:t>
            </a:r>
            <a:r>
              <a:rPr lang="el-GR" dirty="0" smtClean="0"/>
              <a:t> διήθηση, βαθμός </a:t>
            </a:r>
            <a:r>
              <a:rPr lang="el-GR" dirty="0" err="1" smtClean="0"/>
              <a:t>νεοπλασματικής</a:t>
            </a:r>
            <a:r>
              <a:rPr lang="el-GR" dirty="0" smtClean="0"/>
              <a:t> εκβλάστησης.</a:t>
            </a:r>
          </a:p>
          <a:p>
            <a:r>
              <a:rPr lang="el-GR" b="1" dirty="0" smtClean="0"/>
              <a:t>Όρια  </a:t>
            </a:r>
            <a:r>
              <a:rPr lang="el-GR" b="1" dirty="0" err="1" smtClean="0"/>
              <a:t>εκτομής</a:t>
            </a:r>
            <a:r>
              <a:rPr lang="en-US" dirty="0" smtClean="0"/>
              <a:t>: </a:t>
            </a:r>
            <a:r>
              <a:rPr lang="el-GR" dirty="0" smtClean="0"/>
              <a:t>περιμετρικό, εγγύς και άπω</a:t>
            </a:r>
          </a:p>
          <a:p>
            <a:r>
              <a:rPr lang="el-GR" b="1" dirty="0" smtClean="0"/>
              <a:t>Επιχώριοι λεμφαδένες</a:t>
            </a:r>
            <a:r>
              <a:rPr lang="en-US" dirty="0" smtClean="0"/>
              <a:t>: </a:t>
            </a:r>
            <a:r>
              <a:rPr lang="el-GR" dirty="0" smtClean="0"/>
              <a:t>αριθμός </a:t>
            </a:r>
            <a:r>
              <a:rPr lang="el-GR" dirty="0" err="1" smtClean="0"/>
              <a:t>εξετασθέντων</a:t>
            </a:r>
            <a:r>
              <a:rPr lang="el-GR" dirty="0" smtClean="0"/>
              <a:t> λεμφαδένων, αριθμός λεμφαδένων με μετάσταση, </a:t>
            </a:r>
            <a:r>
              <a:rPr lang="el-GR" dirty="0" err="1" smtClean="0">
                <a:effectLst>
                  <a:outerShdw blurRad="38100" dist="38100" dir="2700000" algn="tl">
                    <a:srgbClr val="000000">
                      <a:alpha val="43137"/>
                    </a:srgbClr>
                  </a:outerShdw>
                </a:effectLst>
              </a:rPr>
              <a:t>περι</a:t>
            </a:r>
            <a:r>
              <a:rPr lang="el-GR" dirty="0" err="1" smtClean="0"/>
              <a:t>λεμφαδενική</a:t>
            </a:r>
            <a:r>
              <a:rPr lang="el-GR" dirty="0" smtClean="0"/>
              <a:t> (</a:t>
            </a:r>
            <a:r>
              <a:rPr lang="el-GR" dirty="0" err="1" smtClean="0"/>
              <a:t>εξωκαψική</a:t>
            </a:r>
            <a:r>
              <a:rPr lang="el-GR" dirty="0" smtClean="0"/>
              <a:t>)  επέκταση, μεμονωμένες αθροίσεις καρκινικών κυττάρων στον λιπώδη ιστό, </a:t>
            </a:r>
            <a:r>
              <a:rPr lang="el-GR" dirty="0" err="1" smtClean="0"/>
              <a:t>σταδιοποίηση</a:t>
            </a:r>
            <a:r>
              <a:rPr lang="el-GR" dirty="0" smtClean="0"/>
              <a:t> Ν </a:t>
            </a:r>
            <a:r>
              <a:rPr lang="en-US" dirty="0" smtClean="0"/>
              <a:t>(</a:t>
            </a:r>
            <a:r>
              <a:rPr lang="en-US" dirty="0" err="1" smtClean="0"/>
              <a:t>pN</a:t>
            </a:r>
            <a:r>
              <a:rPr lang="en-US"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Picture 2" descr="http://www.robbinspathology.com/content/pathology/neo2/neo260.jpg"/>
          <p:cNvPicPr>
            <a:picLocks noChangeAspect="1" noChangeArrowheads="1"/>
          </p:cNvPicPr>
          <p:nvPr/>
        </p:nvPicPr>
        <p:blipFill>
          <a:blip r:embed="rId2" cstate="print"/>
          <a:srcRect/>
          <a:stretch>
            <a:fillRect/>
          </a:stretch>
        </p:blipFill>
        <p:spPr bwMode="auto">
          <a:xfrm>
            <a:off x="5880100" y="3286125"/>
            <a:ext cx="4632325" cy="3571875"/>
          </a:xfrm>
          <a:prstGeom prst="rect">
            <a:avLst/>
          </a:prstGeom>
          <a:noFill/>
          <a:ln w="9525">
            <a:noFill/>
            <a:miter lim="800000"/>
            <a:headEnd/>
            <a:tailEnd/>
          </a:ln>
        </p:spPr>
      </p:pic>
      <p:sp>
        <p:nvSpPr>
          <p:cNvPr id="4" name="1 - Τίτλος"/>
          <p:cNvSpPr txBox="1"/>
          <p:nvPr/>
        </p:nvSpPr>
        <p:spPr>
          <a:xfrm>
            <a:off x="0" y="313900"/>
            <a:ext cx="5519738" cy="2526138"/>
          </a:xfrm>
          <a:prstGeom prst="rect">
            <a:avLst/>
          </a:prstGeom>
        </p:spPr>
        <p:txBody>
          <a:bodyPr/>
          <a:lstStyle/>
          <a:p>
            <a:pPr algn="ctr" eaLnBrk="0" hangingPunct="0">
              <a:defRPr/>
            </a:pPr>
            <a:r>
              <a:rPr lang="el-GR" sz="2400" b="1" kern="0" dirty="0">
                <a:latin typeface="+mj-lt"/>
                <a:ea typeface="+mj-ea"/>
                <a:cs typeface="+mj-cs"/>
              </a:rPr>
              <a:t>ΣΤΑΔΙΟΠΟΙΗΣΗ </a:t>
            </a:r>
            <a:r>
              <a:rPr lang="el-GR" sz="2400" kern="0" dirty="0">
                <a:latin typeface="+mj-lt"/>
                <a:ea typeface="+mj-ea"/>
                <a:cs typeface="+mj-cs"/>
              </a:rPr>
              <a:t>ΟΡΘΟΚΟΛΙΚΟΥ ΚΑΡΚΙΝΟΥ</a:t>
            </a:r>
          </a:p>
          <a:p>
            <a:pPr algn="ctr" eaLnBrk="0" hangingPunct="0">
              <a:defRPr/>
            </a:pPr>
            <a:r>
              <a:rPr lang="el-GR" sz="2400" kern="0" dirty="0">
                <a:latin typeface="+mj-lt"/>
                <a:ea typeface="+mj-ea"/>
                <a:cs typeface="+mj-cs"/>
              </a:rPr>
              <a:t>Βάθος διήθησης εντερικού τοιχώματος</a:t>
            </a:r>
            <a:r>
              <a:rPr lang="el-GR" sz="2400" kern="0" dirty="0" smtClean="0">
                <a:latin typeface="+mj-lt"/>
                <a:ea typeface="+mj-ea"/>
                <a:cs typeface="+mj-cs"/>
              </a:rPr>
              <a:t>, </a:t>
            </a:r>
            <a:r>
              <a:rPr lang="el-GR" sz="2400" i="1" kern="0" dirty="0" err="1" smtClean="0">
                <a:latin typeface="+mj-lt"/>
                <a:ea typeface="+mj-ea"/>
                <a:cs typeface="+mj-cs"/>
              </a:rPr>
              <a:t>λεμφογενείς</a:t>
            </a:r>
            <a:r>
              <a:rPr lang="el-GR" sz="2400" i="1" kern="0" dirty="0" smtClean="0">
                <a:latin typeface="+mj-lt"/>
                <a:ea typeface="+mj-ea"/>
                <a:cs typeface="+mj-cs"/>
              </a:rPr>
              <a:t> </a:t>
            </a:r>
            <a:r>
              <a:rPr lang="el-GR" sz="2400" i="1" kern="0" dirty="0">
                <a:latin typeface="+mj-lt"/>
                <a:ea typeface="+mj-ea"/>
                <a:cs typeface="+mj-cs"/>
              </a:rPr>
              <a:t>και </a:t>
            </a:r>
            <a:r>
              <a:rPr lang="el-GR" sz="2400" i="1" kern="0" dirty="0" err="1">
                <a:latin typeface="+mj-lt"/>
                <a:ea typeface="+mj-ea"/>
                <a:cs typeface="+mj-cs"/>
              </a:rPr>
              <a:t>αιματογενείς</a:t>
            </a:r>
            <a:r>
              <a:rPr lang="el-GR" sz="2400" i="1" kern="0" dirty="0">
                <a:latin typeface="+mj-lt"/>
                <a:ea typeface="+mj-ea"/>
                <a:cs typeface="+mj-cs"/>
              </a:rPr>
              <a:t> </a:t>
            </a:r>
            <a:r>
              <a:rPr lang="el-GR" sz="2400" i="1" kern="0" dirty="0" smtClean="0">
                <a:latin typeface="+mj-lt"/>
                <a:ea typeface="+mj-ea"/>
                <a:cs typeface="+mj-cs"/>
              </a:rPr>
              <a:t>μεταστάσεις (επόμενη διαφάνεια) </a:t>
            </a:r>
            <a:endParaRPr lang="el-GR" sz="2400" i="1" kern="0" dirty="0">
              <a:latin typeface="+mj-lt"/>
              <a:ea typeface="+mj-ea"/>
              <a:cs typeface="+mj-cs"/>
            </a:endParaRPr>
          </a:p>
          <a:p>
            <a:pPr algn="ctr" eaLnBrk="0" hangingPunct="0">
              <a:defRPr/>
            </a:pPr>
            <a:r>
              <a:rPr lang="el-GR" sz="2400" kern="0" dirty="0">
                <a:latin typeface="+mj-lt"/>
                <a:ea typeface="+mj-ea"/>
                <a:cs typeface="+mj-cs"/>
              </a:rPr>
              <a:t> </a:t>
            </a:r>
          </a:p>
        </p:txBody>
      </p:sp>
      <p:pic>
        <p:nvPicPr>
          <p:cNvPr id="235524" name="Picture 2" descr="http://www.robbinspathology.com/content/pathology/neo2/neo250.jpg"/>
          <p:cNvPicPr>
            <a:picLocks noChangeAspect="1" noChangeArrowheads="1"/>
          </p:cNvPicPr>
          <p:nvPr/>
        </p:nvPicPr>
        <p:blipFill>
          <a:blip r:embed="rId3" cstate="print"/>
          <a:srcRect/>
          <a:stretch>
            <a:fillRect/>
          </a:stretch>
        </p:blipFill>
        <p:spPr bwMode="auto">
          <a:xfrm>
            <a:off x="5951538" y="0"/>
            <a:ext cx="4451350" cy="3384550"/>
          </a:xfrm>
          <a:prstGeom prst="rect">
            <a:avLst/>
          </a:prstGeom>
          <a:noFill/>
          <a:ln w="9525">
            <a:noFill/>
            <a:miter lim="800000"/>
            <a:headEnd/>
            <a:tailEnd/>
          </a:ln>
        </p:spPr>
      </p:pic>
      <p:pic>
        <p:nvPicPr>
          <p:cNvPr id="235525" name="Picture 2" descr="http://c431376.r76.cf2.rackcdn.com/22402/fonc-02-00022-HTML/image_m/fonc-02-00022-g001.jpg"/>
          <p:cNvPicPr>
            <a:picLocks noChangeAspect="1" noChangeArrowheads="1"/>
          </p:cNvPicPr>
          <p:nvPr/>
        </p:nvPicPr>
        <p:blipFill>
          <a:blip r:embed="rId4" cstate="print"/>
          <a:srcRect/>
          <a:stretch>
            <a:fillRect/>
          </a:stretch>
        </p:blipFill>
        <p:spPr bwMode="auto">
          <a:xfrm>
            <a:off x="1774825" y="1773238"/>
            <a:ext cx="3889375" cy="49101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5" descr="gas670"/>
          <p:cNvPicPr>
            <a:picLocks noChangeAspect="1" noChangeArrowheads="1"/>
          </p:cNvPicPr>
          <p:nvPr/>
        </p:nvPicPr>
        <p:blipFill>
          <a:blip r:embed="rId2" cstate="print"/>
          <a:srcRect/>
          <a:stretch>
            <a:fillRect/>
          </a:stretch>
        </p:blipFill>
        <p:spPr bwMode="auto">
          <a:xfrm>
            <a:off x="1524000" y="-928688"/>
            <a:ext cx="3929063" cy="5391151"/>
          </a:xfrm>
          <a:prstGeom prst="rect">
            <a:avLst/>
          </a:prstGeom>
          <a:noFill/>
          <a:ln w="9525">
            <a:noFill/>
            <a:miter lim="800000"/>
            <a:headEnd/>
            <a:tailEnd/>
          </a:ln>
        </p:spPr>
      </p:pic>
      <p:pic>
        <p:nvPicPr>
          <p:cNvPr id="48131" name="Picture 5" descr="gas690"/>
          <p:cNvPicPr>
            <a:picLocks noChangeAspect="1" noChangeArrowheads="1"/>
          </p:cNvPicPr>
          <p:nvPr/>
        </p:nvPicPr>
        <p:blipFill>
          <a:blip r:embed="rId3" cstate="print"/>
          <a:srcRect/>
          <a:stretch>
            <a:fillRect/>
          </a:stretch>
        </p:blipFill>
        <p:spPr bwMode="auto">
          <a:xfrm rot="5400000">
            <a:off x="6127155" y="-1368964"/>
            <a:ext cx="3906332" cy="5148065"/>
          </a:xfrm>
          <a:prstGeom prst="rect">
            <a:avLst/>
          </a:prstGeom>
          <a:noFill/>
          <a:ln w="9525">
            <a:noFill/>
            <a:miter lim="800000"/>
            <a:headEnd/>
            <a:tailEnd/>
          </a:ln>
        </p:spPr>
      </p:pic>
      <p:pic>
        <p:nvPicPr>
          <p:cNvPr id="48132" name="Picture 2" descr="http://www.robbinspathology.com/content/pathology/neo2/neo2100.jpg"/>
          <p:cNvPicPr>
            <a:picLocks noChangeAspect="1" noChangeArrowheads="1"/>
          </p:cNvPicPr>
          <p:nvPr/>
        </p:nvPicPr>
        <p:blipFill>
          <a:blip r:embed="rId4" cstate="print"/>
          <a:srcRect/>
          <a:stretch>
            <a:fillRect/>
          </a:stretch>
        </p:blipFill>
        <p:spPr bwMode="auto">
          <a:xfrm>
            <a:off x="1524000" y="3929063"/>
            <a:ext cx="3938588" cy="2928937"/>
          </a:xfrm>
          <a:prstGeom prst="rect">
            <a:avLst/>
          </a:prstGeom>
          <a:noFill/>
          <a:ln w="9525">
            <a:noFill/>
            <a:miter lim="800000"/>
            <a:headEnd/>
            <a:tailEnd/>
          </a:ln>
        </p:spPr>
      </p:pic>
      <p:sp>
        <p:nvSpPr>
          <p:cNvPr id="5" name="4 - Ορθογώνιο"/>
          <p:cNvSpPr/>
          <p:nvPr/>
        </p:nvSpPr>
        <p:spPr>
          <a:xfrm>
            <a:off x="5453058" y="3071811"/>
            <a:ext cx="5214942" cy="460375"/>
          </a:xfrm>
          <a:prstGeom prst="rect">
            <a:avLst/>
          </a:prstGeom>
        </p:spPr>
        <p:txBody>
          <a:bodyPr wrap="square">
            <a:spAutoFit/>
          </a:bodyPr>
          <a:lstStyle/>
          <a:p>
            <a:r>
              <a:rPr lang="el-GR" sz="2400" b="1" dirty="0" err="1" smtClean="0"/>
              <a:t>Σταδιοποίηση</a:t>
            </a:r>
            <a:r>
              <a:rPr lang="el-GR" sz="2400" b="1" dirty="0" smtClean="0"/>
              <a:t> </a:t>
            </a:r>
            <a:r>
              <a:rPr lang="el-GR" sz="2400" b="1" dirty="0" err="1" smtClean="0"/>
              <a:t>ορθοκολικού</a:t>
            </a:r>
            <a:r>
              <a:rPr lang="el-GR" sz="2400" b="1" dirty="0" smtClean="0"/>
              <a:t> καρκίνου </a:t>
            </a:r>
            <a:endParaRPr lang="el-GR" sz="2400" b="1" dirty="0"/>
          </a:p>
        </p:txBody>
      </p:sp>
      <p:pic>
        <p:nvPicPr>
          <p:cNvPr id="2050" name="Picture 2" descr="http://matchbin-assets.s3.amazonaws.com/public/sites/31/assets/AAY_colorectol_cancer.jpg"/>
          <p:cNvPicPr>
            <a:picLocks noChangeAspect="1" noChangeArrowheads="1"/>
          </p:cNvPicPr>
          <p:nvPr/>
        </p:nvPicPr>
        <p:blipFill>
          <a:blip r:embed="rId5" cstate="print"/>
          <a:srcRect/>
          <a:stretch>
            <a:fillRect/>
          </a:stretch>
        </p:blipFill>
        <p:spPr bwMode="auto">
          <a:xfrm>
            <a:off x="6381751" y="3484131"/>
            <a:ext cx="3357587" cy="3373869"/>
          </a:xfrm>
          <a:prstGeom prst="rect">
            <a:avLst/>
          </a:prstGeom>
          <a:noFill/>
        </p:spPr>
      </p:pic>
      <p:sp>
        <p:nvSpPr>
          <p:cNvPr id="8" name="7 - Ορθογώνιο"/>
          <p:cNvSpPr/>
          <p:nvPr/>
        </p:nvSpPr>
        <p:spPr>
          <a:xfrm>
            <a:off x="6381752" y="4857760"/>
            <a:ext cx="3786214" cy="922020"/>
          </a:xfrm>
          <a:prstGeom prst="rect">
            <a:avLst/>
          </a:prstGeom>
        </p:spPr>
        <p:txBody>
          <a:bodyPr wrap="square">
            <a:spAutoFit/>
          </a:bodyPr>
          <a:lstStyle/>
          <a:p>
            <a:pPr>
              <a:buNone/>
            </a:pPr>
            <a:r>
              <a:rPr lang="el-GR" b="1" dirty="0" err="1" smtClean="0">
                <a:effectLst>
                  <a:outerShdw blurRad="38100" dist="38100" dir="2700000" algn="tl">
                    <a:srgbClr val="000000">
                      <a:alpha val="43137"/>
                    </a:srgbClr>
                  </a:outerShdw>
                </a:effectLst>
              </a:rPr>
              <a:t>Λεμφαδενικές</a:t>
            </a:r>
            <a:r>
              <a:rPr lang="el-GR" b="1" dirty="0" smtClean="0"/>
              <a:t> μεταστάσεις</a:t>
            </a:r>
          </a:p>
          <a:p>
            <a:pPr>
              <a:buNone/>
            </a:pPr>
            <a:r>
              <a:rPr lang="el-GR" b="1" dirty="0" smtClean="0"/>
              <a:t>      (0, 1-3, 4 και πλέον, </a:t>
            </a:r>
          </a:p>
          <a:p>
            <a:pPr>
              <a:buNone/>
            </a:pPr>
            <a:r>
              <a:rPr lang="el-GR" b="1" dirty="0" smtClean="0"/>
              <a:t>διηθημένοι λεμφαδένες) </a:t>
            </a:r>
          </a:p>
        </p:txBody>
      </p:sp>
      <p:sp>
        <p:nvSpPr>
          <p:cNvPr id="9" name="8 - Ορθογώνιο"/>
          <p:cNvSpPr/>
          <p:nvPr/>
        </p:nvSpPr>
        <p:spPr>
          <a:xfrm>
            <a:off x="3095605" y="4536995"/>
            <a:ext cx="2071702" cy="1322070"/>
          </a:xfrm>
          <a:prstGeom prst="rect">
            <a:avLst/>
          </a:prstGeom>
        </p:spPr>
        <p:txBody>
          <a:bodyPr wrap="square">
            <a:spAutoFit/>
          </a:bodyPr>
          <a:lstStyle/>
          <a:p>
            <a:pPr>
              <a:buNone/>
            </a:pPr>
            <a:r>
              <a:rPr lang="el-GR" sz="2000" b="1" spc="300" dirty="0" smtClean="0">
                <a:solidFill>
                  <a:srgbClr val="FF0000"/>
                </a:solidFill>
                <a:effectLst>
                  <a:outerShdw blurRad="38100" dist="38100" dir="2700000" algn="tl">
                    <a:srgbClr val="000000">
                      <a:alpha val="43137"/>
                    </a:srgbClr>
                  </a:outerShdw>
                </a:effectLst>
              </a:rPr>
              <a:t>Αιματογενείς</a:t>
            </a:r>
            <a:r>
              <a:rPr lang="el-GR" sz="2000" b="1" spc="300" dirty="0" smtClean="0">
                <a:solidFill>
                  <a:srgbClr val="FF0000"/>
                </a:solidFill>
              </a:rPr>
              <a:t> μεταστάσεις</a:t>
            </a:r>
          </a:p>
          <a:p>
            <a:pPr>
              <a:buNone/>
            </a:pPr>
            <a:r>
              <a:rPr lang="el-GR" sz="2000" b="1" spc="300" dirty="0" smtClean="0">
                <a:solidFill>
                  <a:srgbClr val="FF0000"/>
                </a:solidFill>
              </a:rPr>
              <a:t>Στο ήπαρ (Μ1)</a:t>
            </a:r>
            <a:endParaRPr lang="el-GR" sz="2000" b="1" spc="300" dirty="0">
              <a:solidFill>
                <a:srgbClr val="FF0000"/>
              </a:solidFill>
            </a:endParaRPr>
          </a:p>
        </p:txBody>
      </p:sp>
      <p:sp>
        <p:nvSpPr>
          <p:cNvPr id="11" name="10 - Ορθογώνιο"/>
          <p:cNvSpPr/>
          <p:nvPr/>
        </p:nvSpPr>
        <p:spPr>
          <a:xfrm>
            <a:off x="5667372" y="714356"/>
            <a:ext cx="2857520" cy="1754326"/>
          </a:xfrm>
          <a:prstGeom prst="rect">
            <a:avLst/>
          </a:prstGeom>
        </p:spPr>
        <p:txBody>
          <a:bodyPr wrap="square">
            <a:spAutoFit/>
          </a:bodyPr>
          <a:lstStyle/>
          <a:p>
            <a:pPr>
              <a:buNone/>
            </a:pPr>
            <a:r>
              <a:rPr lang="el-GR" b="1" spc="300" dirty="0" smtClean="0"/>
              <a:t>Κατά βάθος του εντερικού τοιχώματος </a:t>
            </a:r>
          </a:p>
          <a:p>
            <a:pPr>
              <a:buNone/>
            </a:pPr>
            <a:r>
              <a:rPr lang="el-GR" b="1" spc="300" dirty="0" smtClean="0"/>
              <a:t>διήθηση , εδώ </a:t>
            </a:r>
            <a:r>
              <a:rPr lang="en-US" b="1" spc="300" dirty="0" smtClean="0"/>
              <a:t>pT2</a:t>
            </a:r>
            <a:r>
              <a:rPr lang="el-GR" b="1" spc="300" dirty="0" smtClean="0"/>
              <a:t>, ήτοι εντός του μυϊκού χιτώνα</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1 - Τίτλος"/>
          <p:cNvSpPr>
            <a:spLocks noGrp="1"/>
          </p:cNvSpPr>
          <p:nvPr>
            <p:ph type="title" idx="4294967295"/>
          </p:nvPr>
        </p:nvSpPr>
        <p:spPr>
          <a:xfrm>
            <a:off x="463139" y="274638"/>
            <a:ext cx="11483438" cy="922337"/>
          </a:xfrm>
        </p:spPr>
        <p:txBody>
          <a:bodyPr>
            <a:normAutofit fontScale="90000"/>
          </a:bodyPr>
          <a:lstStyle/>
          <a:p>
            <a:pPr algn="ctr" eaLnBrk="1" hangingPunct="1"/>
            <a:r>
              <a:rPr lang="el-GR" dirty="0" smtClean="0"/>
              <a:t>Στάδιο </a:t>
            </a:r>
            <a:r>
              <a:rPr lang="en-US" dirty="0" smtClean="0"/>
              <a:t>pT2</a:t>
            </a:r>
            <a:r>
              <a:rPr lang="el-GR" dirty="0" smtClean="0"/>
              <a:t>. </a:t>
            </a:r>
            <a:r>
              <a:rPr lang="en-US" dirty="0" smtClean="0"/>
              <a:t/>
            </a:r>
            <a:br>
              <a:rPr lang="en-US" dirty="0" smtClean="0"/>
            </a:br>
            <a:r>
              <a:rPr lang="el-GR" dirty="0" smtClean="0"/>
              <a:t>Διήθηση μυϊκού χιτώνα, όχι </a:t>
            </a:r>
            <a:r>
              <a:rPr lang="el-GR" dirty="0" err="1" smtClean="0"/>
              <a:t>υποορογόνια</a:t>
            </a:r>
            <a:r>
              <a:rPr lang="el-GR" dirty="0" smtClean="0"/>
              <a:t> επέκταση.</a:t>
            </a:r>
          </a:p>
        </p:txBody>
      </p:sp>
      <p:pic>
        <p:nvPicPr>
          <p:cNvPr id="236547" name="Picture 2" descr="http://www.robbinspathology.com/content/pathology/neo2/neo270.jpg"/>
          <p:cNvPicPr>
            <a:picLocks noChangeAspect="1" noChangeArrowheads="1"/>
          </p:cNvPicPr>
          <p:nvPr/>
        </p:nvPicPr>
        <p:blipFill>
          <a:blip r:embed="rId2" cstate="print"/>
          <a:srcRect/>
          <a:stretch>
            <a:fillRect/>
          </a:stretch>
        </p:blipFill>
        <p:spPr bwMode="auto">
          <a:xfrm>
            <a:off x="2495600" y="1340768"/>
            <a:ext cx="7344816" cy="540001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srcRect/>
          <a:stretch>
            <a:fillRect/>
          </a:stretch>
        </p:blipFill>
        <p:spPr bwMode="auto">
          <a:xfrm>
            <a:off x="0" y="3695700"/>
            <a:ext cx="6400800" cy="3162300"/>
          </a:xfrm>
          <a:prstGeom prst="rect">
            <a:avLst/>
          </a:prstGeom>
          <a:noFill/>
          <a:ln w="9525">
            <a:noFill/>
            <a:miter lim="800000"/>
            <a:headEnd/>
            <a:tailEnd/>
          </a:ln>
        </p:spPr>
      </p:pic>
      <p:pic>
        <p:nvPicPr>
          <p:cNvPr id="21508" name="Picture 4"/>
          <p:cNvPicPr>
            <a:picLocks noChangeAspect="1" noChangeArrowheads="1"/>
          </p:cNvPicPr>
          <p:nvPr/>
        </p:nvPicPr>
        <p:blipFill>
          <a:blip r:embed="rId3" cstate="print"/>
          <a:srcRect/>
          <a:stretch>
            <a:fillRect/>
          </a:stretch>
        </p:blipFill>
        <p:spPr bwMode="auto">
          <a:xfrm>
            <a:off x="830822" y="163773"/>
            <a:ext cx="4382623" cy="3373466"/>
          </a:xfrm>
          <a:prstGeom prst="rect">
            <a:avLst/>
          </a:prstGeom>
          <a:noFill/>
          <a:ln w="9525">
            <a:noFill/>
            <a:miter lim="800000"/>
            <a:headEnd/>
            <a:tailEnd/>
          </a:ln>
        </p:spPr>
      </p:pic>
      <p:sp>
        <p:nvSpPr>
          <p:cNvPr id="5" name="4 - Ορθογώνιο"/>
          <p:cNvSpPr/>
          <p:nvPr/>
        </p:nvSpPr>
        <p:spPr>
          <a:xfrm rot="10800000" flipV="1">
            <a:off x="6237025" y="282771"/>
            <a:ext cx="5172502" cy="1323439"/>
          </a:xfrm>
          <a:prstGeom prst="rect">
            <a:avLst/>
          </a:prstGeom>
        </p:spPr>
        <p:txBody>
          <a:bodyPr wrap="square">
            <a:spAutoFit/>
          </a:bodyPr>
          <a:lstStyle/>
          <a:p>
            <a:pPr algn="ctr"/>
            <a:r>
              <a:rPr lang="el-GR" sz="4000" b="1" dirty="0" smtClean="0"/>
              <a:t>ΚΟΛΟΝ-ΟΡΘΟ</a:t>
            </a:r>
          </a:p>
          <a:p>
            <a:pPr algn="ctr"/>
            <a:r>
              <a:rPr lang="el-GR" sz="4000" b="1" dirty="0" smtClean="0"/>
              <a:t>Βλεννογόνος-τοίχωμα</a:t>
            </a:r>
            <a:endParaRPr lang="el-GR" sz="4000" b="1" dirty="0"/>
          </a:p>
        </p:txBody>
      </p:sp>
      <p:pic>
        <p:nvPicPr>
          <p:cNvPr id="65538" name="Picture 2" descr="Αποτέλεσμα εικόνας για large bowel wall histology"/>
          <p:cNvPicPr>
            <a:picLocks noChangeAspect="1" noChangeArrowheads="1"/>
          </p:cNvPicPr>
          <p:nvPr/>
        </p:nvPicPr>
        <p:blipFill>
          <a:blip r:embed="rId4" cstate="print"/>
          <a:srcRect/>
          <a:stretch>
            <a:fillRect/>
          </a:stretch>
        </p:blipFill>
        <p:spPr bwMode="auto">
          <a:xfrm>
            <a:off x="6542726" y="2240507"/>
            <a:ext cx="5456071" cy="4092053"/>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5" descr="gas670"/>
          <p:cNvPicPr>
            <a:picLocks noChangeAspect="1" noChangeArrowheads="1"/>
          </p:cNvPicPr>
          <p:nvPr/>
        </p:nvPicPr>
        <p:blipFill>
          <a:blip r:embed="rId2" cstate="print"/>
          <a:srcRect/>
          <a:stretch>
            <a:fillRect/>
          </a:stretch>
        </p:blipFill>
        <p:spPr bwMode="auto">
          <a:xfrm>
            <a:off x="229590" y="321562"/>
            <a:ext cx="4454525" cy="6111875"/>
          </a:xfrm>
          <a:prstGeom prst="rect">
            <a:avLst/>
          </a:prstGeom>
          <a:noFill/>
          <a:ln w="9525">
            <a:noFill/>
            <a:miter lim="800000"/>
            <a:headEnd/>
            <a:tailEnd/>
          </a:ln>
        </p:spPr>
      </p:pic>
      <p:pic>
        <p:nvPicPr>
          <p:cNvPr id="237571" name="Picture 5" descr="gas680"/>
          <p:cNvPicPr>
            <a:picLocks noChangeAspect="1" noChangeArrowheads="1"/>
          </p:cNvPicPr>
          <p:nvPr/>
        </p:nvPicPr>
        <p:blipFill>
          <a:blip r:embed="rId3" cstate="print"/>
          <a:srcRect/>
          <a:stretch>
            <a:fillRect/>
          </a:stretch>
        </p:blipFill>
        <p:spPr bwMode="auto">
          <a:xfrm>
            <a:off x="4747161" y="3503922"/>
            <a:ext cx="3209306" cy="2406980"/>
          </a:xfrm>
          <a:prstGeom prst="rect">
            <a:avLst/>
          </a:prstGeom>
          <a:noFill/>
          <a:ln w="9525">
            <a:noFill/>
            <a:miter lim="800000"/>
            <a:headEnd/>
            <a:tailEnd/>
          </a:ln>
        </p:spPr>
      </p:pic>
      <p:sp>
        <p:nvSpPr>
          <p:cNvPr id="237572" name="1 - Τίτλος"/>
          <p:cNvSpPr>
            <a:spLocks noGrp="1"/>
          </p:cNvSpPr>
          <p:nvPr>
            <p:ph type="title"/>
          </p:nvPr>
        </p:nvSpPr>
        <p:spPr>
          <a:xfrm>
            <a:off x="4702630" y="273050"/>
            <a:ext cx="3313214" cy="2651125"/>
          </a:xfrm>
        </p:spPr>
        <p:txBody>
          <a:bodyPr>
            <a:normAutofit fontScale="90000"/>
          </a:bodyPr>
          <a:lstStyle/>
          <a:p>
            <a:r>
              <a:rPr lang="el-GR" sz="3200" b="1" dirty="0" smtClean="0"/>
              <a:t>ΣΤΑΔΙΟΠΟΙΗΣΗ </a:t>
            </a:r>
            <a:r>
              <a:rPr lang="el-GR" sz="3200" dirty="0" smtClean="0"/>
              <a:t>ΟΡΘΟΚΟΛΙΚΟΥ ΚΑΡΚΙΝΟΥ </a:t>
            </a:r>
            <a:r>
              <a:rPr lang="en-US" sz="3200" dirty="0" smtClean="0"/>
              <a:t/>
            </a:r>
            <a:br>
              <a:rPr lang="en-US" sz="3200" dirty="0" smtClean="0"/>
            </a:br>
            <a:r>
              <a:rPr lang="el-GR" sz="3200" dirty="0" smtClean="0"/>
              <a:t>Στάδιο </a:t>
            </a:r>
            <a:r>
              <a:rPr lang="en-US" sz="3200" dirty="0" smtClean="0"/>
              <a:t>pT</a:t>
            </a:r>
            <a:r>
              <a:rPr lang="en-US" sz="3200" b="1" dirty="0" smtClean="0"/>
              <a:t>3</a:t>
            </a:r>
            <a:r>
              <a:rPr lang="en-US" sz="3200" dirty="0" smtClean="0"/>
              <a:t> </a:t>
            </a:r>
            <a:r>
              <a:rPr lang="el-GR" sz="3200" dirty="0" smtClean="0"/>
              <a:t/>
            </a:r>
            <a:br>
              <a:rPr lang="el-GR" sz="3200" dirty="0" smtClean="0"/>
            </a:br>
            <a:r>
              <a:rPr lang="en-US" sz="3200" dirty="0" smtClean="0"/>
              <a:t>( </a:t>
            </a:r>
            <a:r>
              <a:rPr lang="el-GR" sz="3200" dirty="0" smtClean="0"/>
              <a:t>Διήθηση πέραν του μυϊκού χιτώνα)</a:t>
            </a:r>
          </a:p>
        </p:txBody>
      </p:sp>
      <p:pic>
        <p:nvPicPr>
          <p:cNvPr id="27650" name="Picture 2" descr="C:\Users\KAV-AGRO\Desktop\18.jpg"/>
          <p:cNvPicPr>
            <a:picLocks noChangeAspect="1" noChangeArrowheads="1"/>
          </p:cNvPicPr>
          <p:nvPr/>
        </p:nvPicPr>
        <p:blipFill>
          <a:blip r:embed="rId4" cstate="print"/>
          <a:srcRect/>
          <a:stretch>
            <a:fillRect/>
          </a:stretch>
        </p:blipFill>
        <p:spPr bwMode="auto">
          <a:xfrm>
            <a:off x="8007413" y="1398318"/>
            <a:ext cx="3973350" cy="4218709"/>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Εικόνα 1"/>
          <p:cNvPicPr>
            <a:picLocks noChangeAspect="1" noChangeArrowheads="1"/>
          </p:cNvPicPr>
          <p:nvPr/>
        </p:nvPicPr>
        <p:blipFill>
          <a:blip r:embed="rId2" cstate="print"/>
          <a:srcRect/>
          <a:stretch>
            <a:fillRect/>
          </a:stretch>
        </p:blipFill>
        <p:spPr bwMode="auto">
          <a:xfrm>
            <a:off x="1775520" y="188640"/>
            <a:ext cx="8644160" cy="6480720"/>
          </a:xfrm>
          <a:prstGeom prst="rect">
            <a:avLst/>
          </a:prstGeom>
          <a:noFill/>
          <a:ln w="9525">
            <a:noFill/>
            <a:miter lim="800000"/>
            <a:headEnd/>
            <a:tailEnd/>
          </a:ln>
        </p:spPr>
      </p:pic>
      <p:sp>
        <p:nvSpPr>
          <p:cNvPr id="238595" name="2 - Ορθογώνιο"/>
          <p:cNvSpPr>
            <a:spLocks noChangeArrowheads="1"/>
          </p:cNvSpPr>
          <p:nvPr/>
        </p:nvSpPr>
        <p:spPr bwMode="auto">
          <a:xfrm>
            <a:off x="2783632" y="765175"/>
            <a:ext cx="6984776" cy="460375"/>
          </a:xfrm>
          <a:prstGeom prst="rect">
            <a:avLst/>
          </a:prstGeom>
          <a:noFill/>
          <a:ln w="9525">
            <a:noFill/>
            <a:miter lim="800000"/>
          </a:ln>
        </p:spPr>
        <p:txBody>
          <a:bodyPr wrap="square">
            <a:spAutoFit/>
          </a:bodyPr>
          <a:lstStyle/>
          <a:p>
            <a:r>
              <a:rPr lang="el-GR" sz="2400" b="1" dirty="0"/>
              <a:t>Στάδιο </a:t>
            </a:r>
            <a:r>
              <a:rPr lang="en-US" sz="2400" b="1" dirty="0" smtClean="0"/>
              <a:t>pT3</a:t>
            </a:r>
            <a:r>
              <a:rPr lang="el-GR" sz="2400" b="1" dirty="0" smtClean="0"/>
              <a:t>. Διήθηση </a:t>
            </a:r>
            <a:r>
              <a:rPr lang="el-GR" sz="2400" b="1" dirty="0" err="1" smtClean="0"/>
              <a:t>υποορογόνιου</a:t>
            </a:r>
            <a:r>
              <a:rPr lang="el-GR" sz="2400" b="1" dirty="0" smtClean="0"/>
              <a:t> λιπώδους ιστού.</a:t>
            </a:r>
            <a:endParaRPr lang="el-GR" sz="2400" b="1"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636322" y="377000"/>
            <a:ext cx="6828312" cy="1325563"/>
          </a:xfrm>
        </p:spPr>
        <p:txBody>
          <a:bodyPr>
            <a:normAutofit/>
          </a:bodyPr>
          <a:lstStyle/>
          <a:p>
            <a:pPr algn="ctr"/>
            <a:r>
              <a:rPr lang="el-GR" sz="3200" dirty="0" smtClean="0"/>
              <a:t>Διάσπαση </a:t>
            </a:r>
            <a:r>
              <a:rPr lang="el-GR" sz="3200" b="1" dirty="0" smtClean="0"/>
              <a:t>σπλαγχνικού περιτοναίου</a:t>
            </a:r>
            <a:r>
              <a:rPr lang="el-GR" sz="3200" dirty="0" smtClean="0"/>
              <a:t>,</a:t>
            </a:r>
            <a:br>
              <a:rPr lang="el-GR" sz="3200" dirty="0" smtClean="0"/>
            </a:br>
            <a:r>
              <a:rPr lang="el-GR" sz="3200" dirty="0" smtClean="0"/>
              <a:t>σεσημασμένου με σινική μελάνη (</a:t>
            </a:r>
            <a:r>
              <a:rPr lang="en-US" sz="3200" dirty="0" smtClean="0"/>
              <a:t>pT</a:t>
            </a:r>
            <a:r>
              <a:rPr lang="en-US" sz="3200" b="1" dirty="0" smtClean="0"/>
              <a:t>4</a:t>
            </a:r>
            <a:r>
              <a:rPr lang="en-US" sz="3200" dirty="0" smtClean="0"/>
              <a:t>)</a:t>
            </a:r>
            <a:endParaRPr lang="el-GR" sz="3200" dirty="0"/>
          </a:p>
        </p:txBody>
      </p:sp>
      <p:pic>
        <p:nvPicPr>
          <p:cNvPr id="25602" name="Picture 2" descr="C:\Users\KAV-AGRO\Desktop\getpic-img.jpg"/>
          <p:cNvPicPr>
            <a:picLocks noChangeAspect="1" noChangeArrowheads="1"/>
          </p:cNvPicPr>
          <p:nvPr/>
        </p:nvPicPr>
        <p:blipFill>
          <a:blip r:embed="rId2" cstate="print"/>
          <a:srcRect/>
          <a:stretch>
            <a:fillRect/>
          </a:stretch>
        </p:blipFill>
        <p:spPr bwMode="auto">
          <a:xfrm>
            <a:off x="2443348" y="1852056"/>
            <a:ext cx="7056912" cy="473821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1 - Τίτλος"/>
          <p:cNvSpPr>
            <a:spLocks noGrp="1"/>
          </p:cNvSpPr>
          <p:nvPr>
            <p:ph type="title"/>
          </p:nvPr>
        </p:nvSpPr>
        <p:spPr>
          <a:xfrm>
            <a:off x="3087584" y="365125"/>
            <a:ext cx="8266216" cy="1325563"/>
          </a:xfrm>
        </p:spPr>
        <p:txBody>
          <a:bodyPr/>
          <a:lstStyle/>
          <a:p>
            <a:r>
              <a:rPr lang="el-GR" dirty="0" err="1" smtClean="0"/>
              <a:t>Λεμφογενείς</a:t>
            </a:r>
            <a:r>
              <a:rPr lang="el-GR" dirty="0" smtClean="0"/>
              <a:t> μεταστάσεις</a:t>
            </a:r>
          </a:p>
        </p:txBody>
      </p:sp>
      <p:pic>
        <p:nvPicPr>
          <p:cNvPr id="239619" name="Picture 2" descr="http://upload.wikimedia.org/wikipedia/commons/thumb/d/d2/Crc_met_to_node1.jpg/300px-Crc_met_to_node1.jpg"/>
          <p:cNvPicPr>
            <a:picLocks noChangeAspect="1" noChangeArrowheads="1"/>
          </p:cNvPicPr>
          <p:nvPr/>
        </p:nvPicPr>
        <p:blipFill>
          <a:blip r:embed="rId2" cstate="print"/>
          <a:srcRect/>
          <a:stretch>
            <a:fillRect/>
          </a:stretch>
        </p:blipFill>
        <p:spPr bwMode="auto">
          <a:xfrm>
            <a:off x="1847527" y="1700808"/>
            <a:ext cx="3564842" cy="4752528"/>
          </a:xfrm>
          <a:prstGeom prst="rect">
            <a:avLst/>
          </a:prstGeom>
          <a:noFill/>
          <a:ln w="9525">
            <a:noFill/>
            <a:miter lim="800000"/>
            <a:headEnd/>
            <a:tailEnd/>
          </a:ln>
        </p:spPr>
      </p:pic>
      <p:pic>
        <p:nvPicPr>
          <p:cNvPr id="239620" name="Picture 4" descr="http://matchbin-assets.s3.amazonaws.com/public/sites/31/assets/AAY_colorectol_cancer.jpg"/>
          <p:cNvPicPr>
            <a:picLocks noChangeAspect="1" noChangeArrowheads="1"/>
          </p:cNvPicPr>
          <p:nvPr/>
        </p:nvPicPr>
        <p:blipFill>
          <a:blip r:embed="rId3" cstate="print"/>
          <a:srcRect/>
          <a:stretch>
            <a:fillRect/>
          </a:stretch>
        </p:blipFill>
        <p:spPr bwMode="auto">
          <a:xfrm>
            <a:off x="5448300" y="1700213"/>
            <a:ext cx="4638675" cy="4762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9618"/>
                                        </p:tgtEl>
                                        <p:attrNameLst>
                                          <p:attrName>style.visibility</p:attrName>
                                        </p:attrNameLst>
                                      </p:cBhvr>
                                      <p:to>
                                        <p:strVal val="visible"/>
                                      </p:to>
                                    </p:set>
                                    <p:animEffect transition="in" filter="wipe(down)">
                                      <p:cBhvr>
                                        <p:cTn id="7" dur="500"/>
                                        <p:tgtEl>
                                          <p:spTgt spid="239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743950" y="365125"/>
            <a:ext cx="3448050" cy="6092825"/>
          </a:xfrm>
        </p:spPr>
        <p:txBody>
          <a:bodyPr>
            <a:normAutofit fontScale="90000"/>
          </a:bodyPr>
          <a:lstStyle/>
          <a:p>
            <a:pPr algn="ctr"/>
            <a:r>
              <a:rPr lang="el-GR" sz="2400" b="1" dirty="0" smtClean="0"/>
              <a:t>ΛΕΜΦΑΔΕΝΙΚΕΣ ΜΕΤΑΣΤΑΣΕΙΣ - ΔΟΡΥΦΟΡΕΣ ΕΣΤΙΕΣ</a:t>
            </a:r>
            <a:br>
              <a:rPr lang="el-GR" sz="2400" b="1" dirty="0" smtClean="0"/>
            </a:br>
            <a:r>
              <a:rPr lang="el-GR" sz="2400" b="1" dirty="0" smtClean="0"/>
              <a:t/>
            </a:r>
            <a:br>
              <a:rPr lang="el-GR" sz="2400" b="1" dirty="0" smtClean="0"/>
            </a:br>
            <a:r>
              <a:rPr lang="el-GR" sz="2200" dirty="0" smtClean="0">
                <a:effectLst>
                  <a:outerShdw blurRad="38100" dist="38100" dir="2700000" algn="tl">
                    <a:srgbClr val="000000">
                      <a:alpha val="43137"/>
                    </a:srgbClr>
                  </a:outerShdw>
                </a:effectLst>
              </a:rPr>
              <a:t>Α. Μετάσταση σε </a:t>
            </a:r>
            <a:r>
              <a:rPr lang="el-GR" sz="2200" dirty="0" err="1" smtClean="0">
                <a:effectLst>
                  <a:outerShdw blurRad="38100" dist="38100" dir="2700000" algn="tl">
                    <a:srgbClr val="000000">
                      <a:alpha val="43137"/>
                    </a:srgbClr>
                  </a:outerShdw>
                </a:effectLst>
              </a:rPr>
              <a:t>μεσοκολικό</a:t>
            </a:r>
            <a:r>
              <a:rPr lang="el-GR" sz="2200" dirty="0" smtClean="0">
                <a:effectLst>
                  <a:outerShdw blurRad="38100" dist="38100" dir="2700000" algn="tl">
                    <a:srgbClr val="000000">
                      <a:alpha val="43137"/>
                    </a:srgbClr>
                  </a:outerShdw>
                </a:effectLst>
              </a:rPr>
              <a:t> λεμφαδένα.</a:t>
            </a:r>
            <a:br>
              <a:rPr lang="el-GR" sz="2200" dirty="0" smtClean="0">
                <a:effectLst>
                  <a:outerShdw blurRad="38100" dist="38100" dir="2700000" algn="tl">
                    <a:srgbClr val="000000">
                      <a:alpha val="43137"/>
                    </a:srgbClr>
                  </a:outerShdw>
                </a:effectLst>
              </a:rPr>
            </a:br>
            <a:r>
              <a:rPr lang="el-GR" sz="2200" dirty="0" smtClean="0">
                <a:effectLst>
                  <a:outerShdw blurRad="38100" dist="38100" dir="2700000" algn="tl">
                    <a:srgbClr val="000000">
                      <a:alpha val="43137"/>
                    </a:srgbClr>
                  </a:outerShdw>
                </a:effectLst>
              </a:rPr>
              <a:t/>
            </a:r>
            <a:br>
              <a:rPr lang="el-GR" sz="2200" dirty="0" smtClean="0">
                <a:effectLst>
                  <a:outerShdw blurRad="38100" dist="38100" dir="2700000" algn="tl">
                    <a:srgbClr val="000000">
                      <a:alpha val="43137"/>
                    </a:srgbClr>
                  </a:outerShdw>
                </a:effectLst>
              </a:rPr>
            </a:br>
            <a:r>
              <a:rPr lang="el-GR" sz="2200" dirty="0" smtClean="0">
                <a:effectLst>
                  <a:outerShdw blurRad="38100" dist="38100" dir="2700000" algn="tl">
                    <a:srgbClr val="000000">
                      <a:alpha val="43137"/>
                    </a:srgbClr>
                  </a:outerShdw>
                </a:effectLst>
              </a:rPr>
              <a:t>Β. Πλήρως κατειλημμένος </a:t>
            </a:r>
            <a:r>
              <a:rPr lang="el-GR" sz="2200" dirty="0" err="1" smtClean="0">
                <a:effectLst>
                  <a:outerShdw blurRad="38100" dist="38100" dir="2700000" algn="tl">
                    <a:srgbClr val="000000">
                      <a:alpha val="43137"/>
                    </a:srgbClr>
                  </a:outerShdw>
                </a:effectLst>
              </a:rPr>
              <a:t>μεσοκολικός</a:t>
            </a:r>
            <a:r>
              <a:rPr lang="el-GR" sz="2200" dirty="0" smtClean="0">
                <a:effectLst>
                  <a:outerShdw blurRad="38100" dist="38100" dir="2700000" algn="tl">
                    <a:srgbClr val="000000">
                      <a:alpha val="43137"/>
                    </a:srgbClr>
                  </a:outerShdw>
                </a:effectLst>
              </a:rPr>
              <a:t> λεμφαδένας </a:t>
            </a:r>
            <a:r>
              <a:rPr lang="el-GR" sz="2200" b="1" dirty="0" smtClean="0">
                <a:effectLst>
                  <a:outerShdw blurRad="38100" dist="38100" dir="2700000" algn="tl">
                    <a:srgbClr val="000000">
                      <a:alpha val="43137"/>
                    </a:srgbClr>
                  </a:outerShdw>
                </a:effectLst>
              </a:rPr>
              <a:t>με ομαλό περίγραμμα. </a:t>
            </a:r>
            <a:r>
              <a:rPr lang="el-GR" sz="2200" dirty="0" smtClean="0">
                <a:effectLst>
                  <a:outerShdw blurRad="38100" dist="38100" dir="2700000" algn="tl">
                    <a:srgbClr val="000000">
                      <a:alpha val="43137"/>
                    </a:srgbClr>
                  </a:outerShdw>
                </a:effectLst>
              </a:rPr>
              <a:t>Υπολογίζεται ως </a:t>
            </a:r>
            <a:r>
              <a:rPr lang="el-GR" sz="2200" dirty="0" err="1" smtClean="0">
                <a:effectLst>
                  <a:outerShdw blurRad="38100" dist="38100" dir="2700000" algn="tl">
                    <a:srgbClr val="000000">
                      <a:alpha val="43137"/>
                    </a:srgbClr>
                  </a:outerShdw>
                </a:effectLst>
              </a:rPr>
              <a:t>μεταστατικώς</a:t>
            </a:r>
            <a:r>
              <a:rPr lang="el-GR" sz="2200" dirty="0" smtClean="0">
                <a:effectLst>
                  <a:outerShdw blurRad="38100" dist="38100" dir="2700000" algn="tl">
                    <a:srgbClr val="000000">
                      <a:alpha val="43137"/>
                    </a:srgbClr>
                  </a:outerShdw>
                </a:effectLst>
              </a:rPr>
              <a:t> διηθημένος λεμφαδένας.</a:t>
            </a:r>
            <a:br>
              <a:rPr lang="el-GR" sz="2200" dirty="0" smtClean="0">
                <a:effectLst>
                  <a:outerShdw blurRad="38100" dist="38100" dir="2700000" algn="tl">
                    <a:srgbClr val="000000">
                      <a:alpha val="43137"/>
                    </a:srgbClr>
                  </a:outerShdw>
                </a:effectLst>
              </a:rPr>
            </a:br>
            <a:r>
              <a:rPr lang="el-GR" sz="2200" dirty="0" smtClean="0">
                <a:effectLst>
                  <a:outerShdw blurRad="38100" dist="38100" dir="2700000" algn="tl">
                    <a:srgbClr val="000000">
                      <a:alpha val="43137"/>
                    </a:srgbClr>
                  </a:outerShdw>
                </a:effectLst>
              </a:rPr>
              <a:t/>
            </a:r>
            <a:br>
              <a:rPr lang="el-GR" sz="2200" dirty="0" smtClean="0">
                <a:effectLst>
                  <a:outerShdw blurRad="38100" dist="38100" dir="2700000" algn="tl">
                    <a:srgbClr val="000000">
                      <a:alpha val="43137"/>
                    </a:srgbClr>
                  </a:outerShdw>
                </a:effectLst>
              </a:rPr>
            </a:br>
            <a:r>
              <a:rPr lang="en-US" sz="2200" dirty="0" smtClean="0">
                <a:effectLst>
                  <a:outerShdw blurRad="38100" dist="38100" dir="2700000" algn="tl">
                    <a:srgbClr val="000000">
                      <a:alpha val="43137"/>
                    </a:srgbClr>
                  </a:outerShdw>
                </a:effectLst>
              </a:rPr>
              <a:t>C. </a:t>
            </a:r>
            <a:r>
              <a:rPr lang="el-GR" sz="2200" dirty="0" smtClean="0">
                <a:effectLst>
                  <a:outerShdw blurRad="38100" dist="38100" dir="2700000" algn="tl">
                    <a:srgbClr val="000000">
                      <a:alpha val="43137"/>
                    </a:srgbClr>
                  </a:outerShdw>
                </a:effectLst>
              </a:rPr>
              <a:t>Ανωμάλου περιγράμματος καρκινική εστία εντός του </a:t>
            </a:r>
            <a:r>
              <a:rPr lang="el-GR" sz="2200" dirty="0" err="1" smtClean="0">
                <a:effectLst>
                  <a:outerShdw blurRad="38100" dist="38100" dir="2700000" algn="tl">
                    <a:srgbClr val="000000">
                      <a:alpha val="43137"/>
                    </a:srgbClr>
                  </a:outerShdw>
                </a:effectLst>
              </a:rPr>
              <a:t>μεσοκολικού</a:t>
            </a:r>
            <a:r>
              <a:rPr lang="el-GR" sz="2200" dirty="0" smtClean="0">
                <a:effectLst>
                  <a:outerShdw blurRad="38100" dist="38100" dir="2700000" algn="tl">
                    <a:srgbClr val="000000">
                      <a:alpha val="43137"/>
                    </a:srgbClr>
                  </a:outerShdw>
                </a:effectLst>
              </a:rPr>
              <a:t> λιπώδους ιστού. Δεν υπολογίζεται ως </a:t>
            </a:r>
            <a:r>
              <a:rPr lang="el-GR" sz="2200" dirty="0" err="1" smtClean="0">
                <a:effectLst>
                  <a:outerShdw blurRad="38100" dist="38100" dir="2700000" algn="tl">
                    <a:srgbClr val="000000">
                      <a:alpha val="43137"/>
                    </a:srgbClr>
                  </a:outerShdw>
                </a:effectLst>
              </a:rPr>
              <a:t>λεμφαδενική</a:t>
            </a:r>
            <a:r>
              <a:rPr lang="el-GR" sz="2200" dirty="0" smtClean="0">
                <a:effectLst>
                  <a:outerShdw blurRad="38100" dist="38100" dir="2700000" algn="tl">
                    <a:srgbClr val="000000">
                      <a:alpha val="43137"/>
                    </a:srgbClr>
                  </a:outerShdw>
                </a:effectLst>
              </a:rPr>
              <a:t> μετάσταση αλλά ως </a:t>
            </a:r>
            <a:r>
              <a:rPr lang="el-GR" sz="2200" b="1" dirty="0" smtClean="0">
                <a:effectLst>
                  <a:outerShdw blurRad="38100" dist="38100" dir="2700000" algn="tl">
                    <a:srgbClr val="000000">
                      <a:alpha val="43137"/>
                    </a:srgbClr>
                  </a:outerShdw>
                </a:effectLst>
              </a:rPr>
              <a:t>δορυφόρος εστία</a:t>
            </a:r>
            <a:r>
              <a:rPr lang="el-GR" sz="2200" dirty="0" smtClean="0">
                <a:effectLst>
                  <a:outerShdw blurRad="38100" dist="38100" dir="2700000" algn="tl">
                    <a:srgbClr val="000000">
                      <a:alpha val="43137"/>
                    </a:srgbClr>
                  </a:outerShdw>
                </a:effectLst>
              </a:rPr>
              <a:t>.</a:t>
            </a:r>
            <a:br>
              <a:rPr lang="el-GR" sz="2200" dirty="0" smtClean="0">
                <a:effectLst>
                  <a:outerShdw blurRad="38100" dist="38100" dir="2700000" algn="tl">
                    <a:srgbClr val="000000">
                      <a:alpha val="43137"/>
                    </a:srgbClr>
                  </a:outerShdw>
                </a:effectLst>
              </a:rPr>
            </a:br>
            <a:r>
              <a:rPr lang="el-GR" sz="2200" dirty="0" smtClean="0">
                <a:effectLst>
                  <a:outerShdw blurRad="38100" dist="38100" dir="2700000" algn="tl">
                    <a:srgbClr val="000000">
                      <a:alpha val="43137"/>
                    </a:srgbClr>
                  </a:outerShdw>
                </a:effectLst>
              </a:rPr>
              <a:t/>
            </a:r>
            <a:br>
              <a:rPr lang="el-GR" sz="2200" dirty="0" smtClean="0">
                <a:effectLst>
                  <a:outerShdw blurRad="38100" dist="38100" dir="2700000" algn="tl">
                    <a:srgbClr val="000000">
                      <a:alpha val="43137"/>
                    </a:srgbClr>
                  </a:outerShdw>
                </a:effectLst>
              </a:rPr>
            </a:br>
            <a:r>
              <a:rPr lang="en-US" sz="2200" dirty="0" smtClean="0">
                <a:effectLst>
                  <a:outerShdw blurRad="38100" dist="38100" dir="2700000" algn="tl">
                    <a:srgbClr val="000000">
                      <a:alpha val="43137"/>
                    </a:srgbClr>
                  </a:outerShdw>
                </a:effectLst>
              </a:rPr>
              <a:t>D. </a:t>
            </a:r>
            <a:r>
              <a:rPr lang="el-GR" sz="2200" dirty="0" smtClean="0">
                <a:effectLst>
                  <a:outerShdw blurRad="38100" dist="38100" dir="2700000" algn="tl">
                    <a:srgbClr val="000000">
                      <a:alpha val="43137"/>
                    </a:srgbClr>
                  </a:outerShdw>
                </a:effectLst>
              </a:rPr>
              <a:t> </a:t>
            </a:r>
            <a:r>
              <a:rPr lang="el-GR" sz="2200" dirty="0" err="1" smtClean="0">
                <a:effectLst>
                  <a:outerShdw blurRad="38100" dist="38100" dir="2700000" algn="tl">
                    <a:srgbClr val="000000">
                      <a:alpha val="43137"/>
                    </a:srgbClr>
                  </a:outerShdw>
                </a:effectLst>
              </a:rPr>
              <a:t>Λεμφαδενική</a:t>
            </a:r>
            <a:r>
              <a:rPr lang="el-GR" sz="2200" dirty="0" smtClean="0">
                <a:effectLst>
                  <a:outerShdw blurRad="38100" dist="38100" dir="2700000" algn="tl">
                    <a:srgbClr val="000000">
                      <a:alpha val="43137"/>
                    </a:srgbClr>
                  </a:outerShdw>
                </a:effectLst>
              </a:rPr>
              <a:t> μετάσταση με </a:t>
            </a:r>
            <a:r>
              <a:rPr lang="el-GR" sz="2200" b="1" dirty="0" err="1" smtClean="0">
                <a:effectLst>
                  <a:outerShdw blurRad="38100" dist="38100" dir="2700000" algn="tl">
                    <a:srgbClr val="000000">
                      <a:alpha val="43137"/>
                    </a:srgbClr>
                  </a:outerShdw>
                </a:effectLst>
              </a:rPr>
              <a:t>εξωκαψική</a:t>
            </a:r>
            <a:r>
              <a:rPr lang="el-GR" sz="2200" dirty="0" smtClean="0">
                <a:effectLst>
                  <a:outerShdw blurRad="38100" dist="38100" dir="2700000" algn="tl">
                    <a:srgbClr val="000000">
                      <a:alpha val="43137"/>
                    </a:srgbClr>
                  </a:outerShdw>
                </a:effectLst>
              </a:rPr>
              <a:t> διήθηση .</a:t>
            </a:r>
            <a:endParaRPr lang="el-GR" sz="2200" dirty="0">
              <a:effectLst>
                <a:outerShdw blurRad="38100" dist="38100" dir="2700000" algn="tl">
                  <a:srgbClr val="000000">
                    <a:alpha val="43137"/>
                  </a:srgbClr>
                </a:outerShdw>
              </a:effectLst>
            </a:endParaRPr>
          </a:p>
        </p:txBody>
      </p:sp>
      <p:pic>
        <p:nvPicPr>
          <p:cNvPr id="26626" name="Picture 2" descr="C:\Users\KAV-AGRO\Desktop\WJG-19-8515-g002.jpg"/>
          <p:cNvPicPr>
            <a:picLocks noChangeAspect="1" noChangeArrowheads="1"/>
          </p:cNvPicPr>
          <p:nvPr/>
        </p:nvPicPr>
        <p:blipFill>
          <a:blip r:embed="rId2" cstate="print"/>
          <a:srcRect/>
          <a:stretch>
            <a:fillRect/>
          </a:stretch>
        </p:blipFill>
        <p:spPr bwMode="auto">
          <a:xfrm>
            <a:off x="191729" y="238124"/>
            <a:ext cx="8510389" cy="6449279"/>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7639050" y="1085850"/>
            <a:ext cx="4552950" cy="5772150"/>
          </a:xfrm>
        </p:spPr>
        <p:txBody>
          <a:bodyPr>
            <a:normAutofit fontScale="90000"/>
          </a:bodyPr>
          <a:lstStyle/>
          <a:p>
            <a:r>
              <a:rPr lang="el-GR" sz="3600" b="1" dirty="0" err="1" smtClean="0"/>
              <a:t>Ανοσοϊστοχημική</a:t>
            </a:r>
            <a:r>
              <a:rPr lang="el-GR" sz="3600" b="1" dirty="0" smtClean="0"/>
              <a:t> ανάδειξη μεταστατικών καρκινικών κυττάρων σε λεμφαδένες.</a:t>
            </a:r>
            <a:r>
              <a:rPr lang="el-GR" b="1" dirty="0" smtClean="0"/>
              <a:t/>
            </a:r>
            <a:br>
              <a:rPr lang="el-GR" b="1" dirty="0" smtClean="0"/>
            </a:br>
            <a:r>
              <a:rPr lang="el-GR" dirty="0" smtClean="0"/>
              <a:t/>
            </a:r>
            <a:br>
              <a:rPr lang="el-GR" dirty="0" smtClean="0"/>
            </a:br>
            <a:r>
              <a:rPr lang="el-GR" sz="2800" dirty="0" smtClean="0"/>
              <a:t>Α, Β </a:t>
            </a:r>
            <a:r>
              <a:rPr lang="en-US" sz="2800" dirty="0" smtClean="0"/>
              <a:t>: </a:t>
            </a:r>
            <a:r>
              <a:rPr lang="el-GR" sz="2800" dirty="0" err="1" smtClean="0">
                <a:effectLst>
                  <a:outerShdw blurRad="38100" dist="38100" dir="2700000" algn="tl">
                    <a:srgbClr val="000000">
                      <a:alpha val="43137"/>
                    </a:srgbClr>
                  </a:outerShdw>
                </a:effectLst>
              </a:rPr>
              <a:t>Μικρο</a:t>
            </a:r>
            <a:r>
              <a:rPr lang="el-GR" sz="2800" dirty="0" err="1" smtClean="0"/>
              <a:t>μετάσταση</a:t>
            </a:r>
            <a:r>
              <a:rPr lang="el-GR" sz="2800" dirty="0" smtClean="0"/>
              <a:t> σε </a:t>
            </a:r>
            <a:r>
              <a:rPr lang="el-GR" sz="2800" dirty="0" err="1" smtClean="0"/>
              <a:t>υποκαψικό</a:t>
            </a:r>
            <a:r>
              <a:rPr lang="el-GR" sz="2800" dirty="0" smtClean="0"/>
              <a:t> </a:t>
            </a:r>
            <a:r>
              <a:rPr lang="el-GR" sz="2800" dirty="0" err="1" smtClean="0"/>
              <a:t>λεμφόκολπο</a:t>
            </a:r>
            <a:r>
              <a:rPr lang="el-GR" sz="2800" dirty="0" smtClean="0"/>
              <a:t> </a:t>
            </a:r>
            <a:r>
              <a:rPr lang="el-GR" sz="2800" dirty="0" err="1" smtClean="0"/>
              <a:t>μεσοκολικού</a:t>
            </a:r>
            <a:r>
              <a:rPr lang="el-GR" sz="2800" dirty="0" smtClean="0"/>
              <a:t> λεμφαδένα φρουρού.</a:t>
            </a:r>
            <a:br>
              <a:rPr lang="el-GR" sz="2800" dirty="0" smtClean="0"/>
            </a:br>
            <a:r>
              <a:rPr lang="el-GR" sz="2800" dirty="0" smtClean="0"/>
              <a:t/>
            </a:r>
            <a:br>
              <a:rPr lang="el-GR" sz="2800" dirty="0" smtClean="0"/>
            </a:br>
            <a:r>
              <a:rPr lang="en-US" sz="2800" dirty="0" smtClean="0"/>
              <a:t>C, D: </a:t>
            </a:r>
            <a:r>
              <a:rPr lang="el-GR" sz="2800" dirty="0" smtClean="0"/>
              <a:t>Εντός έντονα </a:t>
            </a:r>
            <a:r>
              <a:rPr lang="el-GR" sz="2800" dirty="0" err="1" smtClean="0"/>
              <a:t>ινωτικού</a:t>
            </a:r>
            <a:r>
              <a:rPr lang="el-GR" sz="2800" dirty="0" smtClean="0"/>
              <a:t>, ατροφικού </a:t>
            </a:r>
            <a:r>
              <a:rPr lang="el-GR" sz="2800" dirty="0" err="1" smtClean="0"/>
              <a:t>περιορθικού</a:t>
            </a:r>
            <a:r>
              <a:rPr lang="el-GR" sz="2800" dirty="0" smtClean="0"/>
              <a:t> λεμφαδένα, μετά από εισαγωγική αγωγή.</a:t>
            </a:r>
            <a:r>
              <a:rPr lang="el-GR" dirty="0" smtClean="0"/>
              <a:t/>
            </a:r>
            <a:br>
              <a:rPr lang="el-GR" dirty="0" smtClean="0"/>
            </a:br>
            <a:r>
              <a:rPr lang="el-GR" dirty="0" smtClean="0"/>
              <a:t/>
            </a:r>
            <a:br>
              <a:rPr lang="el-GR" dirty="0" smtClean="0"/>
            </a:br>
            <a:r>
              <a:rPr lang="el-GR" dirty="0" smtClean="0"/>
              <a:t> </a:t>
            </a:r>
            <a:br>
              <a:rPr lang="el-GR" dirty="0" smtClean="0"/>
            </a:br>
            <a:endParaRPr lang="el-GR" dirty="0"/>
          </a:p>
        </p:txBody>
      </p:sp>
      <p:pic>
        <p:nvPicPr>
          <p:cNvPr id="27650" name="Picture 2" descr="C:\Users\KAV-AGRO\Desktop\WJG-19-8515-g003.jpg"/>
          <p:cNvPicPr>
            <a:picLocks noChangeAspect="1" noChangeArrowheads="1"/>
          </p:cNvPicPr>
          <p:nvPr/>
        </p:nvPicPr>
        <p:blipFill>
          <a:blip r:embed="rId2" cstate="print"/>
          <a:srcRect/>
          <a:stretch>
            <a:fillRect/>
          </a:stretch>
        </p:blipFill>
        <p:spPr bwMode="auto">
          <a:xfrm>
            <a:off x="342900" y="581025"/>
            <a:ext cx="7315200" cy="554355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1 - Τίτλος"/>
          <p:cNvSpPr>
            <a:spLocks noGrp="1"/>
          </p:cNvSpPr>
          <p:nvPr>
            <p:ph type="title" idx="4294967295"/>
          </p:nvPr>
        </p:nvSpPr>
        <p:spPr>
          <a:xfrm>
            <a:off x="7196448" y="274638"/>
            <a:ext cx="3895106" cy="1425575"/>
          </a:xfrm>
        </p:spPr>
        <p:txBody>
          <a:bodyPr>
            <a:normAutofit fontScale="90000"/>
          </a:bodyPr>
          <a:lstStyle/>
          <a:p>
            <a:pPr eaLnBrk="1" hangingPunct="1"/>
            <a:r>
              <a:rPr lang="el-GR" sz="3600" dirty="0" smtClean="0"/>
              <a:t>Ηπατικές μεταστάσεις.</a:t>
            </a:r>
            <a:br>
              <a:rPr lang="el-GR" sz="3600" dirty="0" smtClean="0"/>
            </a:br>
            <a:r>
              <a:rPr lang="el-GR" sz="3600" dirty="0" smtClean="0"/>
              <a:t>Νόσος </a:t>
            </a:r>
            <a:br>
              <a:rPr lang="el-GR" sz="3600" dirty="0" smtClean="0"/>
            </a:br>
            <a:r>
              <a:rPr lang="el-GR" sz="3600" dirty="0" smtClean="0"/>
              <a:t>σταδίου Μ1.</a:t>
            </a:r>
          </a:p>
        </p:txBody>
      </p:sp>
      <p:pic>
        <p:nvPicPr>
          <p:cNvPr id="240643" name="Picture 2" descr="http://www.robbinspathology.com/content/pathology/neo2/neo2100.jpg"/>
          <p:cNvPicPr>
            <a:picLocks noChangeAspect="1" noChangeArrowheads="1"/>
          </p:cNvPicPr>
          <p:nvPr/>
        </p:nvPicPr>
        <p:blipFill>
          <a:blip r:embed="rId2" cstate="print"/>
          <a:srcRect/>
          <a:stretch>
            <a:fillRect/>
          </a:stretch>
        </p:blipFill>
        <p:spPr bwMode="auto">
          <a:xfrm>
            <a:off x="1738313" y="500063"/>
            <a:ext cx="5357812" cy="3984625"/>
          </a:xfrm>
          <a:prstGeom prst="rect">
            <a:avLst/>
          </a:prstGeom>
          <a:noFill/>
          <a:ln w="9525">
            <a:noFill/>
            <a:miter lim="800000"/>
            <a:headEnd/>
            <a:tailEnd/>
          </a:ln>
        </p:spPr>
      </p:pic>
      <p:pic>
        <p:nvPicPr>
          <p:cNvPr id="240644" name="Picture 2" descr="http://www.robbinspathology.com/content/pathology/neo2/neo2110.jpg"/>
          <p:cNvPicPr>
            <a:picLocks noChangeAspect="1" noChangeArrowheads="1"/>
          </p:cNvPicPr>
          <p:nvPr/>
        </p:nvPicPr>
        <p:blipFill>
          <a:blip r:embed="rId3" cstate="print"/>
          <a:srcRect/>
          <a:stretch>
            <a:fillRect/>
          </a:stretch>
        </p:blipFill>
        <p:spPr bwMode="auto">
          <a:xfrm>
            <a:off x="7167563" y="2138363"/>
            <a:ext cx="3500437" cy="47196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0642"/>
                                        </p:tgtEl>
                                        <p:attrNameLst>
                                          <p:attrName>style.visibility</p:attrName>
                                        </p:attrNameLst>
                                      </p:cBhvr>
                                      <p:to>
                                        <p:strVal val="visible"/>
                                      </p:to>
                                    </p:set>
                                    <p:animEffect transition="in" filter="wipe(down)">
                                      <p:cBhvr>
                                        <p:cTn id="7" dur="500"/>
                                        <p:tgtEl>
                                          <p:spTgt spid="240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Τίτλος 1"/>
          <p:cNvSpPr>
            <a:spLocks noGrp="1"/>
          </p:cNvSpPr>
          <p:nvPr>
            <p:ph type="ctrTitle"/>
          </p:nvPr>
        </p:nvSpPr>
        <p:spPr>
          <a:xfrm>
            <a:off x="1155700" y="1447800"/>
            <a:ext cx="9753600" cy="1485900"/>
          </a:xfrm>
        </p:spPr>
        <p:txBody>
          <a:bodyPr vert="horz" wrap="square" lIns="91440" tIns="45720" rIns="91440" bIns="45720" anchor="b">
            <a:scene3d>
              <a:camera prst="orthographicFront"/>
              <a:lightRig rig="threePt" dir="t"/>
            </a:scene3d>
          </a:bodyPr>
          <a:lstStyle/>
          <a:p>
            <a:pPr defTabSz="457200" eaLnBrk="1" hangingPunct="1"/>
            <a:r>
              <a:rPr lang="el-GR" altLang="x-none" sz="3600" kern="1200" dirty="0">
                <a:solidFill>
                  <a:schemeClr val="tx1"/>
                </a:solidFill>
                <a:effectLst>
                  <a:outerShdw blurRad="38100" dist="19050" dir="2700000" algn="tl" rotWithShape="0">
                    <a:schemeClr val="dk1">
                      <a:alpha val="40000"/>
                    </a:schemeClr>
                  </a:outerShdw>
                </a:effectLst>
                <a:latin typeface="+mj-lt"/>
                <a:ea typeface="+mj-ea"/>
                <a:cs typeface="+mj-cs"/>
              </a:rPr>
              <a:t>ΠΡΟΓΝΩΣΤΙΚΟΙ – ΠΡΟΒΛΕΠΤΙΚΟΙ ΠΑΡΑΓΟΝΤΕΣ</a:t>
            </a:r>
            <a:br>
              <a:rPr lang="el-GR" altLang="x-none" sz="3600" kern="1200" dirty="0">
                <a:solidFill>
                  <a:schemeClr val="tx1"/>
                </a:solidFill>
                <a:effectLst>
                  <a:outerShdw blurRad="38100" dist="19050" dir="2700000" algn="tl" rotWithShape="0">
                    <a:schemeClr val="dk1">
                      <a:alpha val="40000"/>
                    </a:schemeClr>
                  </a:outerShdw>
                </a:effectLst>
                <a:latin typeface="+mj-lt"/>
                <a:ea typeface="+mj-ea"/>
                <a:cs typeface="+mj-cs"/>
              </a:rPr>
            </a:br>
            <a:endParaRPr lang="el-GR" altLang="x-none" sz="3600" kern="1200" dirty="0">
              <a:solidFill>
                <a:schemeClr val="tx1"/>
              </a:solidFill>
              <a:effectLst>
                <a:outerShdw blurRad="38100" dist="19050" dir="2700000" algn="tl" rotWithShape="0">
                  <a:schemeClr val="dk1">
                    <a:alpha val="40000"/>
                  </a:schemeClr>
                </a:outerShdw>
              </a:effectLst>
              <a:latin typeface="+mj-lt"/>
              <a:ea typeface="+mj-ea"/>
              <a:cs typeface="+mj-cs"/>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Θέση περιεχομένου 2"/>
          <p:cNvSpPr>
            <a:spLocks noGrp="1"/>
          </p:cNvSpPr>
          <p:nvPr>
            <p:ph idx="1"/>
          </p:nvPr>
        </p:nvSpPr>
        <p:spPr/>
        <p:txBody>
          <a:bodyPr vert="horz" wrap="square" lIns="91440" tIns="45720" rIns="91440" bIns="45720" anchor="t"/>
          <a:lstStyle/>
          <a:p>
            <a:pPr eaLnBrk="1" hangingPunct="1"/>
            <a:r>
              <a:rPr lang="el-GR" altLang="x-none" b="1" dirty="0"/>
              <a:t>Προγνωστικός δείκτης</a:t>
            </a:r>
            <a:r>
              <a:rPr lang="el-GR" altLang="x-none" dirty="0"/>
              <a:t>: παρέχει πληροφορίες για την κλινική έκβαση, τη στιγμή της διάγνωσης, ανεξάρτητα από τη θεραπεία.</a:t>
            </a:r>
          </a:p>
          <a:p>
            <a:pPr eaLnBrk="1" hangingPunct="1"/>
            <a:endParaRPr lang="el-GR" altLang="x-none" dirty="0"/>
          </a:p>
          <a:p>
            <a:pPr eaLnBrk="1" hangingPunct="1"/>
            <a:r>
              <a:rPr dirty="0"/>
              <a:t> </a:t>
            </a:r>
            <a:r>
              <a:rPr lang="el-GR" altLang="x-none" b="1" dirty="0"/>
              <a:t>Προβλεπτικός δείκτης</a:t>
            </a:r>
            <a:r>
              <a:rPr lang="el-GR" altLang="x-none" dirty="0"/>
              <a:t>: δίνει πληροφορίες για την πιθανότητα ανταπόκρισης σε συγκεκριμένο θεραπευτικό χειρισμό. </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Τίτλος 1"/>
          <p:cNvSpPr>
            <a:spLocks noGrp="1"/>
          </p:cNvSpPr>
          <p:nvPr>
            <p:ph type="title"/>
          </p:nvPr>
        </p:nvSpPr>
        <p:spPr/>
        <p:txBody>
          <a:bodyPr vert="horz" wrap="square" lIns="91440" tIns="45720" rIns="91440" bIns="45720" anchor="t"/>
          <a:lstStyle/>
          <a:p>
            <a:pPr algn="ctr" eaLnBrk="1" hangingPunct="1"/>
            <a:r>
              <a:rPr lang="el-GR" altLang="x-none" dirty="0"/>
              <a:t>ΠΡΟΓΝΩΣΤΙΚΟΙ </a:t>
            </a:r>
            <a:r>
              <a:rPr lang="el-GR" altLang="x-none" dirty="0" smtClean="0"/>
              <a:t>ΠΑΡΑΓΟΝΤΕΣ</a:t>
            </a:r>
            <a:r>
              <a:rPr lang="en-US" altLang="x-none" dirty="0" smtClean="0"/>
              <a:t/>
            </a:r>
            <a:br>
              <a:rPr lang="en-US" altLang="x-none" dirty="0" smtClean="0"/>
            </a:br>
            <a:endParaRPr lang="el-GR" altLang="x-none" dirty="0"/>
          </a:p>
        </p:txBody>
      </p:sp>
      <p:sp>
        <p:nvSpPr>
          <p:cNvPr id="3" name="Θέση περιεχομένου 2"/>
          <p:cNvSpPr>
            <a:spLocks noGrp="1"/>
          </p:cNvSpPr>
          <p:nvPr>
            <p:ph idx="1"/>
          </p:nvPr>
        </p:nvSpPr>
        <p:spPr>
          <a:xfrm>
            <a:off x="0" y="1413164"/>
            <a:ext cx="12192000" cy="5444836"/>
          </a:xfrm>
        </p:spPr>
        <p:txBody>
          <a:bodyPr vert="horz" wrap="square" lIns="91440" tIns="45720" rIns="91440" bIns="45720" numCol="1" rtlCol="0" anchor="t" anchorCtr="0" compatLnSpc="1">
            <a:normAutofit/>
          </a:bodyPr>
          <a:lstStyle/>
          <a:p>
            <a:pPr eaLnBrk="1" hangingPunct="1">
              <a:lnSpc>
                <a:spcPct val="90000"/>
              </a:lnSpc>
            </a:pPr>
            <a:r>
              <a:rPr lang="el-GR" altLang="x-none" sz="2400" b="1" dirty="0">
                <a:solidFill>
                  <a:schemeClr val="tx1"/>
                </a:solidFill>
              </a:rPr>
              <a:t>Κατηγορία </a:t>
            </a:r>
            <a:r>
              <a:rPr sz="2400" b="1" dirty="0">
                <a:solidFill>
                  <a:schemeClr val="tx1"/>
                </a:solidFill>
              </a:rPr>
              <a:t>I</a:t>
            </a:r>
            <a:r>
              <a:rPr sz="2400" dirty="0">
                <a:solidFill>
                  <a:schemeClr val="tx1"/>
                </a:solidFill>
              </a:rPr>
              <a:t> —</a:t>
            </a:r>
            <a:r>
              <a:rPr lang="el-GR" altLang="x-none" sz="2400" dirty="0">
                <a:solidFill>
                  <a:schemeClr val="tx1"/>
                </a:solidFill>
              </a:rPr>
              <a:t> Αποδεδειγμένης προγνωστικής σημασίας με βάση δεδομένα από πολλαπλές, στατιστικά ισχυρές μελέτες. Χρησιμοποιούνται στο χειρισμό των ασθενών. </a:t>
            </a:r>
          </a:p>
          <a:p>
            <a:pPr eaLnBrk="1" hangingPunct="1">
              <a:lnSpc>
                <a:spcPct val="90000"/>
              </a:lnSpc>
            </a:pPr>
            <a:r>
              <a:rPr lang="el-GR" altLang="x-none" sz="2400" dirty="0">
                <a:solidFill>
                  <a:schemeClr val="tx1"/>
                </a:solidFill>
              </a:rPr>
              <a:t>Κατηγορία </a:t>
            </a:r>
            <a:r>
              <a:rPr lang="el-GR" altLang="x-none" sz="2400" b="1" dirty="0">
                <a:solidFill>
                  <a:schemeClr val="tx1"/>
                </a:solidFill>
              </a:rPr>
              <a:t>ΙΙΑ</a:t>
            </a:r>
            <a:r>
              <a:rPr sz="2400" dirty="0">
                <a:solidFill>
                  <a:schemeClr val="tx1"/>
                </a:solidFill>
              </a:rPr>
              <a:t> —</a:t>
            </a:r>
            <a:r>
              <a:rPr lang="el-GR" altLang="x-none" sz="2400" dirty="0">
                <a:solidFill>
                  <a:schemeClr val="tx1"/>
                </a:solidFill>
              </a:rPr>
              <a:t> </a:t>
            </a:r>
            <a:r>
              <a:rPr lang="el-GR" altLang="x-none" sz="2400" dirty="0" smtClean="0"/>
              <a:t>Έ</a:t>
            </a:r>
            <a:r>
              <a:rPr lang="el-GR" altLang="x-none" sz="2400" dirty="0" smtClean="0">
                <a:solidFill>
                  <a:schemeClr val="tx1"/>
                </a:solidFill>
              </a:rPr>
              <a:t>χει </a:t>
            </a:r>
            <a:r>
              <a:rPr lang="el-GR" altLang="x-none" sz="2400" dirty="0">
                <a:solidFill>
                  <a:schemeClr val="tx1"/>
                </a:solidFill>
              </a:rPr>
              <a:t>επισταμένα μελετηθεί η βιολογική ή/και κλινική σημασία τους και έχει δειχθεί η προγνωστική σημασία τους για την έκβαση ή/και η προβλεπτική αξία τους για την ανταπόκριση στη θεραπεία.</a:t>
            </a:r>
            <a:r>
              <a:rPr sz="2400" dirty="0">
                <a:solidFill>
                  <a:schemeClr val="tx1"/>
                </a:solidFill>
              </a:rPr>
              <a:t> </a:t>
            </a:r>
            <a:r>
              <a:rPr lang="el-GR" altLang="x-none" sz="2400" dirty="0">
                <a:solidFill>
                  <a:schemeClr val="tx1"/>
                </a:solidFill>
              </a:rPr>
              <a:t>Οι παράγοντες αυτοί έχουν αρκούντως ικανή σημασία ώστε να </a:t>
            </a:r>
            <a:r>
              <a:rPr lang="el-GR" altLang="x-none" sz="2400" dirty="0">
                <a:solidFill>
                  <a:schemeClr val="tx1"/>
                </a:solidFill>
                <a:effectLst>
                  <a:outerShdw blurRad="38100" dist="38100" dir="2700000" algn="tl">
                    <a:srgbClr val="000000">
                      <a:alpha val="43137"/>
                    </a:srgbClr>
                  </a:outerShdw>
                </a:effectLst>
              </a:rPr>
              <a:t>περιλαμβάνονται σε μια παθολογοανατομική έκθεση</a:t>
            </a:r>
            <a:r>
              <a:rPr lang="el-GR" altLang="x-none" sz="2400" dirty="0">
                <a:solidFill>
                  <a:schemeClr val="tx1"/>
                </a:solidFill>
              </a:rPr>
              <a:t>, αλλά η σημασία τους για τον κλινικό χειρισμό των ασθενών  δεν έχει ακόμη  επαληθευτεί από στατιστικά ισχυρές μελέτες. </a:t>
            </a:r>
          </a:p>
          <a:p>
            <a:pPr eaLnBrk="1" hangingPunct="1">
              <a:lnSpc>
                <a:spcPct val="90000"/>
              </a:lnSpc>
            </a:pPr>
            <a:r>
              <a:rPr lang="el-GR" altLang="x-none" sz="2400" dirty="0">
                <a:solidFill>
                  <a:schemeClr val="tx1"/>
                </a:solidFill>
              </a:rPr>
              <a:t>Κατηγορία </a:t>
            </a:r>
            <a:r>
              <a:rPr sz="2400" dirty="0">
                <a:solidFill>
                  <a:schemeClr val="tx1"/>
                </a:solidFill>
              </a:rPr>
              <a:t>IIB —</a:t>
            </a:r>
            <a:r>
              <a:rPr lang="el-GR" altLang="x-none" sz="2400" dirty="0">
                <a:solidFill>
                  <a:schemeClr val="tx1"/>
                </a:solidFill>
              </a:rPr>
              <a:t> </a:t>
            </a:r>
            <a:r>
              <a:rPr lang="el-GR" altLang="x-none" sz="2400" dirty="0" smtClean="0">
                <a:solidFill>
                  <a:schemeClr val="tx1"/>
                </a:solidFill>
              </a:rPr>
              <a:t>Παράγοντες </a:t>
            </a:r>
            <a:r>
              <a:rPr lang="el-GR" altLang="x-none" sz="2400" dirty="0">
                <a:solidFill>
                  <a:schemeClr val="tx1"/>
                </a:solidFill>
              </a:rPr>
              <a:t>που έχουν φανεί υποσχόμενοι σε πολλαπλές μελέτες. Τα δεδομένα δεν επαρκούν για να περιληφθούν στις κατηγορίες Ι ή </a:t>
            </a:r>
            <a:r>
              <a:rPr lang="el-GR" altLang="x-none" sz="2400" dirty="0" smtClean="0">
                <a:solidFill>
                  <a:schemeClr val="tx1"/>
                </a:solidFill>
              </a:rPr>
              <a:t>ΙΙΑ</a:t>
            </a:r>
            <a:r>
              <a:rPr lang="en-US" altLang="x-none" sz="2400" dirty="0" smtClean="0">
                <a:solidFill>
                  <a:schemeClr val="tx1"/>
                </a:solidFill>
              </a:rPr>
              <a:t>.</a:t>
            </a:r>
            <a:r>
              <a:rPr sz="2400" dirty="0" smtClean="0">
                <a:solidFill>
                  <a:schemeClr val="tx1"/>
                </a:solidFill>
              </a:rPr>
              <a:t> </a:t>
            </a:r>
            <a:endParaRPr lang="el-GR" altLang="x-none" sz="2400" dirty="0">
              <a:solidFill>
                <a:schemeClr val="tx1"/>
              </a:solidFill>
            </a:endParaRPr>
          </a:p>
          <a:p>
            <a:pPr eaLnBrk="1" hangingPunct="1">
              <a:lnSpc>
                <a:spcPct val="90000"/>
              </a:lnSpc>
            </a:pPr>
            <a:r>
              <a:rPr lang="el-GR" altLang="x-none" sz="2400" dirty="0">
                <a:solidFill>
                  <a:schemeClr val="tx1"/>
                </a:solidFill>
              </a:rPr>
              <a:t>Κατηγορία </a:t>
            </a:r>
            <a:r>
              <a:rPr sz="2400" dirty="0">
                <a:solidFill>
                  <a:schemeClr val="tx1"/>
                </a:solidFill>
              </a:rPr>
              <a:t>III — </a:t>
            </a:r>
            <a:r>
              <a:rPr lang="el-GR" altLang="x-none" sz="2400" dirty="0">
                <a:solidFill>
                  <a:schemeClr val="tx1"/>
                </a:solidFill>
              </a:rPr>
              <a:t> </a:t>
            </a:r>
            <a:r>
              <a:rPr lang="el-GR" altLang="x-none" sz="2400" dirty="0" smtClean="0">
                <a:solidFill>
                  <a:schemeClr val="tx1"/>
                </a:solidFill>
              </a:rPr>
              <a:t>Δεν </a:t>
            </a:r>
            <a:r>
              <a:rPr lang="el-GR" altLang="x-none" sz="2400" dirty="0">
                <a:solidFill>
                  <a:schemeClr val="tx1"/>
                </a:solidFill>
              </a:rPr>
              <a:t>έχουν μελετηθεί επαρκώς ώστε να καθοριστεί η σημασία τους.</a:t>
            </a:r>
          </a:p>
          <a:p>
            <a:pPr eaLnBrk="1" hangingPunct="1">
              <a:lnSpc>
                <a:spcPct val="90000"/>
              </a:lnSpc>
            </a:pPr>
            <a:r>
              <a:rPr lang="el-GR" altLang="x-none" sz="2400" dirty="0">
                <a:solidFill>
                  <a:schemeClr val="tx1"/>
                </a:solidFill>
              </a:rPr>
              <a:t>Κατηγορία </a:t>
            </a:r>
            <a:r>
              <a:rPr sz="2400" dirty="0">
                <a:solidFill>
                  <a:schemeClr val="tx1"/>
                </a:solidFill>
              </a:rPr>
              <a:t> IV — </a:t>
            </a:r>
            <a:r>
              <a:rPr lang="el-GR" altLang="x-none" sz="2400" dirty="0">
                <a:solidFill>
                  <a:schemeClr val="tx1"/>
                </a:solidFill>
              </a:rPr>
              <a:t>Έχουν μελετηθεί επαρκώς και έχει αποδειχθεί η </a:t>
            </a:r>
            <a:r>
              <a:rPr lang="el-GR" altLang="x-none" sz="2400" dirty="0">
                <a:solidFill>
                  <a:schemeClr val="tx1"/>
                </a:solidFill>
                <a:effectLst>
                  <a:outerShdw blurRad="38100" dist="38100" dir="2700000" algn="tl">
                    <a:srgbClr val="000000">
                      <a:alpha val="43137"/>
                    </a:srgbClr>
                  </a:outerShdw>
                </a:effectLst>
              </a:rPr>
              <a:t>απουσία</a:t>
            </a:r>
            <a:r>
              <a:rPr lang="el-GR" altLang="x-none" sz="2400" dirty="0">
                <a:solidFill>
                  <a:schemeClr val="tx1"/>
                </a:solidFill>
              </a:rPr>
              <a:t> προγνωστικής σημασίας.</a:t>
            </a:r>
          </a:p>
          <a:p>
            <a:pPr marL="0" indent="0" eaLnBrk="1" hangingPunct="1">
              <a:lnSpc>
                <a:spcPct val="90000"/>
              </a:lnSpc>
              <a:buNone/>
            </a:pPr>
            <a:endParaRPr lang="el-GR" altLang="x-none" sz="1700" dirty="0">
              <a:solidFill>
                <a:schemeClr val="tx1"/>
              </a:solidFill>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1"/>
          <p:cNvSpPr>
            <a:spLocks noChangeArrowheads="1"/>
          </p:cNvSpPr>
          <p:nvPr/>
        </p:nvSpPr>
        <p:spPr bwMode="auto">
          <a:xfrm>
            <a:off x="0" y="182991"/>
            <a:ext cx="12192000" cy="68941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l-GR" altLang="zh-CN" sz="3200" b="1" dirty="0" err="1" smtClean="0">
                <a:latin typeface="Calibri" pitchFamily="34" charset="0"/>
                <a:ea typeface="SimSun" pitchFamily="2" charset="-122"/>
                <a:cs typeface="Times New Roman" pitchFamily="18" charset="0"/>
              </a:rPr>
              <a:t>Παθολογοανατομική</a:t>
            </a:r>
            <a:r>
              <a:rPr lang="el-GR" altLang="zh-CN" sz="3200" b="1" dirty="0" smtClean="0">
                <a:latin typeface="Calibri" pitchFamily="34" charset="0"/>
                <a:ea typeface="SimSun" pitchFamily="2" charset="-122"/>
                <a:cs typeface="Times New Roman" pitchFamily="18" charset="0"/>
              </a:rPr>
              <a:t> </a:t>
            </a:r>
            <a:r>
              <a:rPr lang="el-GR" altLang="zh-CN" sz="3200" b="1" dirty="0" err="1" smtClean="0">
                <a:latin typeface="Calibri" pitchFamily="34" charset="0"/>
                <a:ea typeface="SimSun" pitchFamily="2" charset="-122"/>
                <a:cs typeface="Times New Roman" pitchFamily="18" charset="0"/>
              </a:rPr>
              <a:t>σταδιοποίηση</a:t>
            </a:r>
            <a:r>
              <a:rPr lang="el-GR" altLang="zh-CN" sz="3200" b="1" dirty="0" smtClean="0">
                <a:latin typeface="Calibri" pitchFamily="34" charset="0"/>
                <a:ea typeface="SimSun" pitchFamily="2" charset="-122"/>
                <a:cs typeface="Times New Roman" pitchFamily="18" charset="0"/>
              </a:rPr>
              <a:t> </a:t>
            </a:r>
            <a:r>
              <a:rPr lang="el-GR" altLang="zh-CN" sz="3200" b="1" dirty="0" err="1" smtClean="0">
                <a:latin typeface="Calibri" pitchFamily="34" charset="0"/>
                <a:ea typeface="SimSun" pitchFamily="2" charset="-122"/>
                <a:cs typeface="Times New Roman" pitchFamily="18" charset="0"/>
              </a:rPr>
              <a:t>ορθοκολικού</a:t>
            </a:r>
            <a:r>
              <a:rPr lang="el-GR" altLang="zh-CN" sz="3200" b="1" dirty="0" smtClean="0">
                <a:latin typeface="Calibri" pitchFamily="34" charset="0"/>
                <a:ea typeface="SimSun" pitchFamily="2" charset="-122"/>
                <a:cs typeface="Times New Roman" pitchFamily="18" charset="0"/>
              </a:rPr>
              <a:t> καρκινώματος</a:t>
            </a:r>
            <a:endParaRPr kumimoji="0" lang="el-GR" altLang="zh-CN" sz="3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Τ - Πρωτοπαθής  όγκος</a:t>
            </a:r>
            <a:r>
              <a:rPr lang="el-GR" altLang="zh-CN" sz="2000" dirty="0" smtClean="0">
                <a:latin typeface="Arial" pitchFamily="34" charset="0"/>
                <a:ea typeface="SimSun" pitchFamily="2" charset="-122"/>
                <a:cs typeface="Arial" pitchFamily="34" charset="0"/>
              </a:rPr>
              <a:t> </a:t>
            </a:r>
            <a:r>
              <a:rPr lang="el-GR" altLang="zh-CN" dirty="0" smtClean="0">
                <a:latin typeface="Arial" pitchFamily="34" charset="0"/>
                <a:ea typeface="SimSun" pitchFamily="2" charset="-122"/>
                <a:cs typeface="Arial" pitchFamily="34" charset="0"/>
              </a:rPr>
              <a:t>/ </a:t>
            </a:r>
            <a:r>
              <a:rPr kumimoji="0" lang="en-GB"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Tx</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Ο πρωτοπαθής όγκος δεν μπορεί να αξιολογηθεί.</a:t>
            </a:r>
            <a:r>
              <a:rPr kumimoji="0" lang="el-GR" altLang="zh-CN" b="0" i="0" u="none" strike="noStrike" cap="none" normalizeH="0" dirty="0" smtClean="0">
                <a:ln>
                  <a:noFill/>
                </a:ln>
                <a:solidFill>
                  <a:schemeClr val="tx1"/>
                </a:solidFill>
                <a:effectLst/>
                <a:latin typeface="Calibri" pitchFamily="34" charset="0"/>
                <a:ea typeface="SimSun" pitchFamily="2" charset="-122"/>
                <a:cs typeface="Times New Roman" pitchFamily="18" charset="0"/>
              </a:rPr>
              <a:t> /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Τ0   Απουσία στοιχείων πρωτοπαθούς όγκου.</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Tis</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Καρκίνωμα </a:t>
            </a:r>
            <a:r>
              <a:rPr kumimoji="0" lang="en-GB"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in situ</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Διήθηση του χορίου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του βλεννογόνου</a:t>
            </a:r>
            <a:r>
              <a:rPr kumimoji="0" lang="en-GB" altLang="zh-CN" sz="20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a</a:t>
            </a:r>
            <a:endParaRPr kumimoji="0" lang="el-GR" altLang="zh-CN" sz="20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Όγκος που </a:t>
            </a:r>
            <a:r>
              <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διηθεί τον </a:t>
            </a:r>
            <a:r>
              <a:rPr kumimoji="0" lang="el-GR" altLang="zh-CN" sz="2000" b="1"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υποβλεννογόνιο</a:t>
            </a:r>
            <a:r>
              <a:rPr kumimoji="0" lang="en-US"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t>
            </a:r>
            <a:endParaRPr kumimoji="0" lang="el-GR" altLang="zh-CN" sz="20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Τ2 Όγκος που διηθεί το μυϊκό χιτώνα</a:t>
            </a:r>
            <a:r>
              <a:rPr kumimoji="0" lang="en-US"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t>
            </a:r>
            <a:endPar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Τ3 Όγκος που διηθεί τον υποορογόνιο ή μη καλυπτόμενους από περιτόναιο, </a:t>
            </a:r>
            <a:r>
              <a:rPr kumimoji="0" lang="el-GR"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περιορθικούς</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ιστούς</a:t>
            </a:r>
            <a:r>
              <a:rPr kumimoji="0" lang="en-US"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t>
            </a:r>
            <a:endPar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Τ4 Όγκος που διηθεί κατά συνέχεια ιστού άλλα όργανα ή δομές</a:t>
            </a:r>
            <a:r>
              <a:rPr kumimoji="0" lang="en-GB" altLang="zh-CN" sz="20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b</a:t>
            </a:r>
            <a:r>
              <a:rPr kumimoji="0" lang="el-GR" altLang="zh-CN" sz="20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a:t>
            </a:r>
            <a:r>
              <a:rPr kumimoji="0" lang="en-GB" altLang="zh-CN" sz="20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c</a:t>
            </a:r>
            <a:r>
              <a:rPr kumimoji="0" lang="el-GR" altLang="zh-CN" sz="20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a:t>
            </a:r>
            <a:r>
              <a:rPr kumimoji="0" lang="en-GB" altLang="zh-CN" sz="20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d</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και/ ή </a:t>
            </a:r>
            <a:r>
              <a:rPr kumimoji="0" lang="el-GR"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διατιτραίνει</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το σπλαγχνικό περιτόναιο</a:t>
            </a:r>
            <a:r>
              <a:rPr kumimoji="0" lang="en-US"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Τ4</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Όγκος που </a:t>
            </a:r>
            <a:r>
              <a:rPr kumimoji="0" lang="el-GR" altLang="zh-CN" sz="20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διατιτραίνει</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το σπλαγχνικό περιτόναιο</a:t>
            </a:r>
            <a:r>
              <a:rPr kumimoji="0" lang="en-US"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t>
            </a: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T</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4</a:t>
            </a:r>
            <a:r>
              <a:rPr kumimoji="0" lang="en-GB"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 </a:t>
            </a:r>
            <a:r>
              <a:rPr kumimoji="0" lang="el-GR" altLang="zh-CN" sz="20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Όγκος που διηθεί κατά συνέχεια ιστού άλλα όργανα ή δομές</a:t>
            </a:r>
            <a:endParaRPr lang="en-US" altLang="zh-CN" sz="2000" dirty="0" smtClean="0">
              <a:latin typeface="Calibri" pitchFamily="34" charset="0"/>
              <a:ea typeface="SimSun"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zh-CN" sz="1400" baseline="30000" dirty="0" smtClean="0">
                <a:latin typeface="Calibri" pitchFamily="34" charset="0"/>
                <a:ea typeface="SimSun" pitchFamily="2" charset="-122"/>
                <a:cs typeface="Times New Roman" pitchFamily="18" charset="0"/>
              </a:rPr>
              <a:t>a</a:t>
            </a:r>
            <a:r>
              <a:rPr kumimoji="0" lang="en-GB" altLang="zh-CN" sz="14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Το ορθοκολικό καρκίνωμα </a:t>
            </a:r>
            <a:r>
              <a:rPr kumimoji="0" lang="en-GB" altLang="zh-CN"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in situ </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περιλαμβάνει καρκινικά κύτταρα που περιορίζονται </a:t>
            </a:r>
            <a:r>
              <a:rPr kumimoji="0" lang="el-GR" altLang="zh-CN" sz="1400"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εντός του χορίου </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του βλεννογόνου (ενδοβλεννογονικό καρκίνωμα) </a:t>
            </a:r>
            <a:r>
              <a:rPr kumimoji="0" lang="el-GR" altLang="zh-CN" sz="1400" b="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χωρίς</a:t>
            </a:r>
            <a:r>
              <a:rPr kumimoji="0" lang="el-GR" altLang="zh-CN" sz="1400" b="0" i="0" u="sng" strike="noStrike" cap="none" normalizeH="0" baseline="0" dirty="0" smtClean="0">
                <a:ln>
                  <a:noFill/>
                </a:ln>
                <a:solidFill>
                  <a:schemeClr val="tx1"/>
                </a:solidFill>
                <a:effectLst/>
                <a:latin typeface="Calibri" pitchFamily="34" charset="0"/>
                <a:ea typeface="SimSun" pitchFamily="2" charset="-122"/>
                <a:cs typeface="Times New Roman" pitchFamily="18" charset="0"/>
              </a:rPr>
              <a:t> επέκταση στον </a:t>
            </a:r>
            <a:r>
              <a:rPr kumimoji="0" lang="el-GR" altLang="zh-CN" sz="1400" b="0" i="0" u="sng"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υποβλεννογόνιο</a:t>
            </a:r>
            <a:r>
              <a:rPr kumimoji="0" lang="el-GR" altLang="zh-CN" sz="1400" b="0" i="0" u="sng"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lang="el-GR" altLang="zh-CN" sz="1400" u="sng" dirty="0" smtClean="0">
                <a:latin typeface="Calibri" pitchFamily="34" charset="0"/>
                <a:ea typeface="SimSun" pitchFamily="2" charset="-122"/>
                <a:cs typeface="Times New Roman" pitchFamily="18" charset="0"/>
              </a:rPr>
              <a:t>διαμέσου</a:t>
            </a:r>
            <a:r>
              <a:rPr kumimoji="0" lang="el-GR" altLang="zh-CN" sz="1400" b="0" i="0" u="sng"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της </a:t>
            </a:r>
            <a:r>
              <a:rPr kumimoji="0" lang="el-GR" altLang="zh-CN" sz="1400" b="0" i="0" u="sng"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βλεννογονίου</a:t>
            </a:r>
            <a:r>
              <a:rPr kumimoji="0" lang="el-GR" altLang="zh-CN" sz="1400" b="0" i="0" u="sng"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μυϊκής στιβάδας</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endParaRPr kumimoji="0" lang="el-GR" altLang="zh-CN"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400" baseline="30000" dirty="0" smtClean="0">
                <a:latin typeface="Calibri" pitchFamily="34" charset="0"/>
                <a:ea typeface="SimSun" pitchFamily="2" charset="-122"/>
                <a:cs typeface="Times New Roman" pitchFamily="18" charset="0"/>
              </a:rPr>
              <a:t>b</a:t>
            </a:r>
            <a:r>
              <a:rPr kumimoji="0" lang="en-GB" altLang="zh-CN" sz="14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14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1400" b="0" i="0" u="none" strike="noStrike" cap="none" normalizeH="0" dirty="0" smtClean="0">
                <a:ln>
                  <a:noFill/>
                </a:ln>
                <a:solidFill>
                  <a:schemeClr val="tx1"/>
                </a:solidFill>
                <a:effectLst/>
                <a:latin typeface="Calibri" pitchFamily="34" charset="0"/>
                <a:ea typeface="SimSun" pitchFamily="2" charset="-122"/>
                <a:cs typeface="Times New Roman" pitchFamily="18" charset="0"/>
              </a:rPr>
              <a:t> Ο όγκος διασπά το </a:t>
            </a:r>
            <a:r>
              <a:rPr kumimoji="0" lang="el-GR" altLang="zh-CN" sz="1400" b="0" i="0" u="none" strike="noStrike" cap="none" normalizeH="0" dirty="0" err="1" smtClean="0">
                <a:ln>
                  <a:noFill/>
                </a:ln>
                <a:solidFill>
                  <a:schemeClr val="tx1"/>
                </a:solidFill>
                <a:effectLst/>
                <a:latin typeface="Calibri" pitchFamily="34" charset="0"/>
                <a:ea typeface="SimSun" pitchFamily="2" charset="-122"/>
                <a:cs typeface="Times New Roman" pitchFamily="18" charset="0"/>
              </a:rPr>
              <a:t>περισπλάγχνιο</a:t>
            </a:r>
            <a:r>
              <a:rPr kumimoji="0" lang="el-GR" altLang="zh-CN" sz="1400" b="0" i="0" u="none" strike="noStrike" cap="none" normalizeH="0" dirty="0" smtClean="0">
                <a:ln>
                  <a:noFill/>
                </a:ln>
                <a:solidFill>
                  <a:schemeClr val="tx1"/>
                </a:solidFill>
                <a:effectLst/>
                <a:latin typeface="Calibri" pitchFamily="34" charset="0"/>
                <a:ea typeface="SimSun" pitchFamily="2" charset="-122"/>
                <a:cs typeface="Times New Roman" pitchFamily="18" charset="0"/>
              </a:rPr>
              <a:t> περιτ</a:t>
            </a:r>
            <a:r>
              <a:rPr lang="el-GR" altLang="zh-CN" sz="1400" dirty="0" smtClean="0">
                <a:latin typeface="Calibri" pitchFamily="34" charset="0"/>
                <a:ea typeface="SimSun" pitchFamily="2" charset="-122"/>
                <a:cs typeface="Times New Roman" pitchFamily="18" charset="0"/>
              </a:rPr>
              <a:t>όναιο , εμπλέκοντας τη </a:t>
            </a:r>
            <a:r>
              <a:rPr lang="el-GR" altLang="zh-CN" sz="1400" dirty="0" err="1" smtClean="0">
                <a:latin typeface="Calibri" pitchFamily="34" charset="0"/>
                <a:ea typeface="SimSun" pitchFamily="2" charset="-122"/>
                <a:cs typeface="Times New Roman" pitchFamily="18" charset="0"/>
              </a:rPr>
              <a:t>μεσοθηλιακή</a:t>
            </a:r>
            <a:r>
              <a:rPr lang="el-GR" altLang="zh-CN" sz="1400" dirty="0" smtClean="0">
                <a:latin typeface="Calibri" pitchFamily="34" charset="0"/>
                <a:ea typeface="SimSun" pitchFamily="2" charset="-122"/>
                <a:cs typeface="Times New Roman" pitchFamily="18" charset="0"/>
              </a:rPr>
              <a:t> του επένδυση.</a:t>
            </a:r>
            <a:endParaRPr kumimoji="0" lang="el-GR" altLang="zh-CN"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400" baseline="30000" dirty="0" smtClean="0">
                <a:latin typeface="Calibri" pitchFamily="34" charset="0"/>
                <a:ea typeface="SimSun" pitchFamily="2" charset="-122"/>
                <a:cs typeface="Times New Roman" pitchFamily="18" charset="0"/>
              </a:rPr>
              <a:t>c</a:t>
            </a:r>
            <a:r>
              <a:rPr kumimoji="0" lang="en-GB"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Η κατά συνέχεια ιστού στο στάδιο </a:t>
            </a:r>
            <a:r>
              <a:rPr kumimoji="0" lang="en-GB"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T</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4</a:t>
            </a:r>
            <a:r>
              <a:rPr kumimoji="0" lang="en-GB" altLang="zh-CN" sz="14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περιλαμβάνει τη διήθηση άλλων οργάνων ή  </a:t>
            </a:r>
            <a:r>
              <a:rPr kumimoji="0" lang="el-GR" altLang="zh-CN" sz="14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ορθοκολικών</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τμημάτων  μέσω του ορογόνου, όπως αυτή επιβεβαιώνεται κατά τη μικροσκοπική εξέταση </a:t>
            </a:r>
            <a:r>
              <a:rPr kumimoji="0" lang="el-GR" altLang="zh-CN" sz="14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ή</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,για όγκους με </a:t>
            </a:r>
            <a:r>
              <a:rPr kumimoji="0" lang="el-GR" altLang="zh-CN" sz="14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οπισθοπεριτοναϊκή</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ή </a:t>
            </a:r>
            <a:r>
              <a:rPr kumimoji="0" lang="el-GR" altLang="zh-CN" sz="14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υποπεριτοναϊκή</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εντόπιση , περιλαμβάνει την κατά συνέχεια ιστού διήθηση άλλων οργάνων ή δομών. </a:t>
            </a:r>
            <a:endParaRPr kumimoji="0" lang="el-GR" altLang="zh-CN"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zh-CN" sz="1400" baseline="30000" dirty="0" smtClean="0">
                <a:latin typeface="Calibri" pitchFamily="34" charset="0"/>
                <a:ea typeface="SimSun" pitchFamily="2" charset="-122"/>
                <a:cs typeface="Times New Roman" pitchFamily="18" charset="0"/>
              </a:rPr>
              <a:t>d</a:t>
            </a:r>
            <a:r>
              <a:rPr kumimoji="0" lang="en-GB" altLang="zh-CN" sz="1400" b="0" i="0" u="none" strike="noStrike" cap="none" normalizeH="0" baseline="30000" dirty="0" smtClean="0">
                <a:ln>
                  <a:noFill/>
                </a:ln>
                <a:solidFill>
                  <a:schemeClr val="tx1"/>
                </a:solidFill>
                <a:effectLst/>
                <a:latin typeface="Calibri" pitchFamily="34" charset="0"/>
                <a:ea typeface="SimSun" pitchFamily="2" charset="-122"/>
                <a:cs typeface="Times New Roman" pitchFamily="18" charset="0"/>
              </a:rPr>
              <a:t> </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Ένας όγκος που </a:t>
            </a:r>
            <a:r>
              <a:rPr kumimoji="0" lang="el-GR" altLang="zh-CN" sz="1400"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μακρο</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σκοπικά φαίνεται να συμφύεται σε άλλα όργανα ή δομές ταξινομείται  αρχικά  ως </a:t>
            </a:r>
            <a:r>
              <a:rPr lang="el-GR" altLang="zh-CN" sz="1400" dirty="0" smtClean="0">
                <a:latin typeface="Calibri" pitchFamily="34" charset="0"/>
                <a:ea typeface="SimSun" pitchFamily="2" charset="-122"/>
                <a:cs typeface="Times New Roman" pitchFamily="18" charset="0"/>
              </a:rPr>
              <a:t> </a:t>
            </a:r>
            <a:r>
              <a:rPr kumimoji="0" lang="en-GB"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T</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4</a:t>
            </a:r>
            <a:r>
              <a:rPr kumimoji="0" lang="en-GB"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Όμως, εάν στις τομές από τη θέση σύμφυσης μικροσκοπικά δεν αναγνωρίζονται στοιχεία </a:t>
            </a:r>
            <a:r>
              <a:rPr kumimoji="0" lang="el-GR" altLang="zh-CN" sz="14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νεοπλασματικής</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διήθησης, ο όγκος ταξινομείται ως </a:t>
            </a:r>
            <a:r>
              <a:rPr kumimoji="0" lang="en-GB" altLang="zh-CN" sz="14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pT</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n-GB" altLang="zh-CN" sz="1400"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pT</a:t>
            </a:r>
            <a:r>
              <a:rPr kumimoji="0" lang="el-GR" altLang="zh-CN" sz="1400"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3, ανάλογα με το μεγαλύτερο βάθος διήθησής του. </a:t>
            </a:r>
            <a:endParaRPr kumimoji="0" lang="el-GR" altLang="zh-CN"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Τίτλος 1"/>
          <p:cNvSpPr>
            <a:spLocks noGrp="1"/>
          </p:cNvSpPr>
          <p:nvPr>
            <p:ph type="title"/>
          </p:nvPr>
        </p:nvSpPr>
        <p:spPr/>
        <p:txBody>
          <a:bodyPr vert="horz" wrap="square" lIns="91440" tIns="45720" rIns="91440" bIns="45720" anchor="t"/>
          <a:lstStyle/>
          <a:p>
            <a:pPr eaLnBrk="1" hangingPunct="1"/>
            <a:r>
              <a:rPr lang="el-GR" altLang="x-none" dirty="0"/>
              <a:t>Παράγοντες κατηγορίας Ι</a:t>
            </a:r>
          </a:p>
        </p:txBody>
      </p:sp>
      <p:sp>
        <p:nvSpPr>
          <p:cNvPr id="3" name="Θέση περιεχομένου 2"/>
          <p:cNvSpPr>
            <a:spLocks noGrp="1"/>
          </p:cNvSpPr>
          <p:nvPr>
            <p:ph sz="half" idx="1"/>
          </p:nvPr>
        </p:nvSpPr>
        <p:spPr>
          <a:xfrm>
            <a:off x="838200" y="1348740"/>
            <a:ext cx="5688965" cy="4980940"/>
          </a:xfrm>
        </p:spPr>
        <p:txBody>
          <a:bodyPr vert="horz" wrap="square" lIns="91440" tIns="45720" rIns="91440" bIns="45720" numCol="1" rtlCol="0" anchor="t" anchorCtr="0" compatLnSpc="1">
            <a:normAutofit/>
          </a:bodyPr>
          <a:lstStyle/>
          <a:p>
            <a:pPr marL="0" indent="0" eaLnBrk="1" hangingPunct="1">
              <a:lnSpc>
                <a:spcPct val="80000"/>
              </a:lnSpc>
              <a:buNone/>
            </a:pPr>
            <a:endParaRPr sz="2000" dirty="0"/>
          </a:p>
          <a:p>
            <a:pPr marL="0" indent="0" eaLnBrk="1" hangingPunct="1">
              <a:lnSpc>
                <a:spcPct val="80000"/>
              </a:lnSpc>
            </a:pPr>
            <a:r>
              <a:rPr lang="el-GR" altLang="x-none" sz="2000" b="1" dirty="0">
                <a:solidFill>
                  <a:schemeClr val="tx1"/>
                </a:solidFill>
              </a:rPr>
              <a:t> Τοπική επέκταση του όγκου </a:t>
            </a:r>
            <a:r>
              <a:rPr lang="el-GR" altLang="x-none" sz="2000" dirty="0">
                <a:solidFill>
                  <a:schemeClr val="tx1"/>
                </a:solidFill>
              </a:rPr>
              <a:t>(βάθος διήθησης)</a:t>
            </a:r>
          </a:p>
          <a:p>
            <a:pPr marL="0" indent="0" eaLnBrk="1" hangingPunct="1">
              <a:lnSpc>
                <a:spcPct val="80000"/>
              </a:lnSpc>
              <a:buNone/>
            </a:pPr>
            <a:endParaRPr lang="el-GR" altLang="x-none" sz="2000" dirty="0">
              <a:solidFill>
                <a:schemeClr val="tx1"/>
              </a:solidFill>
            </a:endParaRPr>
          </a:p>
          <a:p>
            <a:pPr marL="0" indent="0" eaLnBrk="1" hangingPunct="1">
              <a:lnSpc>
                <a:spcPct val="80000"/>
              </a:lnSpc>
            </a:pPr>
            <a:r>
              <a:rPr lang="el-GR" altLang="x-none" sz="2000" b="1" dirty="0">
                <a:solidFill>
                  <a:schemeClr val="tx1"/>
                </a:solidFill>
              </a:rPr>
              <a:t> Διήθηση λεμφαδένων </a:t>
            </a:r>
            <a:r>
              <a:rPr lang="el-GR" altLang="x-none" sz="2000" dirty="0">
                <a:solidFill>
                  <a:schemeClr val="tx1"/>
                </a:solidFill>
              </a:rPr>
              <a:t>: Ένας από τους ισχυρότερους (μετά την απομακρυσμένη μετάσταση) δείκτες της έκβασης μετά τη χειρουργική εκτομή ενός όγκου </a:t>
            </a:r>
            <a:r>
              <a:rPr lang="en-US" altLang="el-GR" sz="2000" dirty="0">
                <a:solidFill>
                  <a:schemeClr val="tx1"/>
                </a:solidFill>
              </a:rPr>
              <a:t>- </a:t>
            </a:r>
            <a:r>
              <a:rPr lang="el-GR" altLang="x-none" sz="2000" dirty="0">
                <a:sym typeface="+mn-ea"/>
              </a:rPr>
              <a:t>Παρουσία /απουσία διήθησης</a:t>
            </a:r>
            <a:r>
              <a:rPr lang="en-US" altLang="el-GR" sz="2000" dirty="0">
                <a:sym typeface="+mn-ea"/>
              </a:rPr>
              <a:t>, </a:t>
            </a:r>
            <a:r>
              <a:rPr lang="el-GR" altLang="el-GR" sz="2000" dirty="0">
                <a:effectLst>
                  <a:outerShdw blurRad="38100" dist="38100" dir="2700000" algn="tl">
                    <a:srgbClr val="000000">
                      <a:alpha val="43137"/>
                    </a:srgbClr>
                  </a:outerShdw>
                </a:effectLst>
                <a:sym typeface="+mn-ea"/>
              </a:rPr>
              <a:t>α</a:t>
            </a:r>
            <a:r>
              <a:rPr lang="el-GR" altLang="x-none" sz="2000" dirty="0">
                <a:effectLst>
                  <a:outerShdw blurRad="38100" dist="38100" dir="2700000" algn="tl">
                    <a:srgbClr val="000000">
                      <a:alpha val="43137"/>
                    </a:srgbClr>
                  </a:outerShdw>
                </a:effectLst>
                <a:sym typeface="+mn-ea"/>
              </a:rPr>
              <a:t>ριθμός</a:t>
            </a:r>
            <a:r>
              <a:rPr lang="el-GR" altLang="x-none" sz="2000" dirty="0">
                <a:sym typeface="+mn-ea"/>
              </a:rPr>
              <a:t> </a:t>
            </a:r>
            <a:r>
              <a:rPr lang="el-GR" altLang="x-none" sz="2000" dirty="0" smtClean="0">
                <a:sym typeface="+mn-ea"/>
              </a:rPr>
              <a:t> και ανατομική εντόπιση διηθημένων </a:t>
            </a:r>
            <a:r>
              <a:rPr lang="el-GR" altLang="x-none" sz="2000" dirty="0">
                <a:sym typeface="+mn-ea"/>
              </a:rPr>
              <a:t>λεμφαδένων</a:t>
            </a:r>
            <a:endParaRPr lang="el-GR" altLang="x-none" sz="2000" dirty="0">
              <a:solidFill>
                <a:schemeClr val="tx1"/>
              </a:solidFill>
            </a:endParaRPr>
          </a:p>
          <a:p>
            <a:pPr marL="0" indent="0" eaLnBrk="1" hangingPunct="1">
              <a:lnSpc>
                <a:spcPct val="80000"/>
              </a:lnSpc>
            </a:pPr>
            <a:endParaRPr lang="en-US" altLang="el-GR" sz="2000" dirty="0">
              <a:solidFill>
                <a:schemeClr val="tx1"/>
              </a:solidFill>
            </a:endParaRPr>
          </a:p>
          <a:p>
            <a:pPr marL="0" indent="0" eaLnBrk="1" hangingPunct="1">
              <a:lnSpc>
                <a:spcPct val="80000"/>
              </a:lnSpc>
              <a:buNone/>
            </a:pPr>
            <a:r>
              <a:rPr lang="el-GR" altLang="x-none" sz="2000" dirty="0">
                <a:solidFill>
                  <a:schemeClr val="tx1"/>
                </a:solidFill>
              </a:rPr>
              <a:t>Ένδειξη για τη χορήγηση επικουρικής θεραπείας</a:t>
            </a:r>
          </a:p>
          <a:p>
            <a:pPr marL="457200" lvl="1" indent="0" eaLnBrk="1" hangingPunct="1">
              <a:lnSpc>
                <a:spcPct val="80000"/>
              </a:lnSpc>
              <a:buNone/>
            </a:pPr>
            <a:endParaRPr lang="el-GR" altLang="x-none" sz="2000" dirty="0">
              <a:solidFill>
                <a:schemeClr val="tx1"/>
              </a:solidFill>
            </a:endParaRPr>
          </a:p>
          <a:p>
            <a:pPr marL="0" indent="0" eaLnBrk="1" hangingPunct="1">
              <a:lnSpc>
                <a:spcPct val="80000"/>
              </a:lnSpc>
            </a:pPr>
            <a:r>
              <a:rPr lang="el-GR" altLang="x-none" sz="2000" b="1" dirty="0">
                <a:solidFill>
                  <a:schemeClr val="tx1"/>
                </a:solidFill>
              </a:rPr>
              <a:t>Απομακρυσμένη μετάσταση</a:t>
            </a:r>
          </a:p>
          <a:p>
            <a:pPr marL="0" indent="0" eaLnBrk="1" hangingPunct="1">
              <a:lnSpc>
                <a:spcPct val="80000"/>
              </a:lnSpc>
              <a:buNone/>
            </a:pPr>
            <a:endParaRPr lang="el-GR" altLang="x-none" sz="2000" b="1" dirty="0">
              <a:solidFill>
                <a:schemeClr val="tx1"/>
              </a:solidFill>
            </a:endParaRPr>
          </a:p>
          <a:p>
            <a:pPr marL="0" indent="0" eaLnBrk="1" hangingPunct="1">
              <a:lnSpc>
                <a:spcPct val="80000"/>
              </a:lnSpc>
            </a:pPr>
            <a:r>
              <a:rPr lang="el-GR" altLang="x-none" sz="2000" b="1" dirty="0">
                <a:solidFill>
                  <a:schemeClr val="tx1"/>
                </a:solidFill>
              </a:rPr>
              <a:t>Επίπεδα </a:t>
            </a:r>
            <a:r>
              <a:rPr lang="en-US" altLang="x-none" sz="2000" b="1" dirty="0">
                <a:solidFill>
                  <a:schemeClr val="tx1"/>
                </a:solidFill>
              </a:rPr>
              <a:t>CE</a:t>
            </a:r>
            <a:r>
              <a:rPr lang="en-GB" altLang="en-US" sz="2000" b="1" dirty="0">
                <a:solidFill>
                  <a:schemeClr val="tx1"/>
                </a:solidFill>
              </a:rPr>
              <a:t>A </a:t>
            </a:r>
            <a:r>
              <a:rPr lang="el-GR" altLang="en-US" sz="2000" b="1" dirty="0">
                <a:solidFill>
                  <a:schemeClr val="tx1"/>
                </a:solidFill>
              </a:rPr>
              <a:t>στον ορό </a:t>
            </a:r>
          </a:p>
          <a:p>
            <a:pPr lvl="1" eaLnBrk="1" hangingPunct="1">
              <a:lnSpc>
                <a:spcPct val="80000"/>
              </a:lnSpc>
            </a:pPr>
            <a:endParaRPr lang="el-GR" altLang="x-none" sz="2000" dirty="0"/>
          </a:p>
          <a:p>
            <a:pPr marL="0" indent="0" eaLnBrk="1" hangingPunct="1">
              <a:lnSpc>
                <a:spcPct val="80000"/>
              </a:lnSpc>
            </a:pPr>
            <a:endParaRPr lang="el-GR" altLang="x-none" sz="1700" dirty="0"/>
          </a:p>
        </p:txBody>
      </p:sp>
      <p:pic>
        <p:nvPicPr>
          <p:cNvPr id="2" name="Content Placeholder 1" descr="LN"/>
          <p:cNvPicPr>
            <a:picLocks noGrp="1" noChangeAspect="1"/>
          </p:cNvPicPr>
          <p:nvPr>
            <p:ph sz="half" idx="2"/>
          </p:nvPr>
        </p:nvPicPr>
        <p:blipFill>
          <a:blip r:embed="rId3" cstate="print"/>
          <a:stretch>
            <a:fillRect/>
          </a:stretch>
        </p:blipFill>
        <p:spPr>
          <a:xfrm>
            <a:off x="6304536" y="2034762"/>
            <a:ext cx="4315460" cy="3300730"/>
          </a:xfrm>
          <a:prstGeom prst="rect">
            <a:avLst/>
          </a:prstGeom>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Τίτλος 1"/>
          <p:cNvSpPr>
            <a:spLocks noGrp="1"/>
          </p:cNvSpPr>
          <p:nvPr>
            <p:ph type="title"/>
          </p:nvPr>
        </p:nvSpPr>
        <p:spPr/>
        <p:txBody>
          <a:bodyPr vert="horz" wrap="square" lIns="91440" tIns="45720" rIns="91440" bIns="45720" anchor="t"/>
          <a:lstStyle/>
          <a:p>
            <a:pPr eaLnBrk="1" hangingPunct="1"/>
            <a:r>
              <a:rPr lang="el-GR" altLang="x-none" dirty="0"/>
              <a:t>Παράγοντες κατηγορίας ΙΙΑ</a:t>
            </a:r>
            <a:r>
              <a:rPr dirty="0"/>
              <a:t> </a:t>
            </a:r>
            <a:endParaRPr lang="el-GR" altLang="x-none" dirty="0"/>
          </a:p>
        </p:txBody>
      </p:sp>
      <p:sp>
        <p:nvSpPr>
          <p:cNvPr id="11267" name="Θέση περιεχομένου 2"/>
          <p:cNvSpPr>
            <a:spLocks noGrp="1"/>
          </p:cNvSpPr>
          <p:nvPr>
            <p:ph sz="half" idx="1"/>
          </p:nvPr>
        </p:nvSpPr>
        <p:spPr>
          <a:xfrm>
            <a:off x="599440" y="1560195"/>
            <a:ext cx="5181600" cy="4351338"/>
          </a:xfrm>
        </p:spPr>
        <p:txBody>
          <a:bodyPr vert="horz" wrap="square" lIns="91440" tIns="45720" rIns="91440" bIns="45720" anchor="t">
            <a:normAutofit fontScale="92500"/>
          </a:bodyPr>
          <a:lstStyle/>
          <a:p>
            <a:pPr eaLnBrk="1" hangingPunct="1">
              <a:buNone/>
            </a:pPr>
            <a:r>
              <a:rPr lang="el-GR" altLang="x-none" dirty="0">
                <a:solidFill>
                  <a:schemeClr val="tx1"/>
                </a:solidFill>
              </a:rPr>
              <a:t>Ιστολογικός βαθμός κακοηθείας (</a:t>
            </a:r>
            <a:r>
              <a:rPr dirty="0">
                <a:solidFill>
                  <a:schemeClr val="tx1"/>
                </a:solidFill>
              </a:rPr>
              <a:t>grading)</a:t>
            </a:r>
            <a:endParaRPr lang="el-GR" altLang="x-none" dirty="0">
              <a:solidFill>
                <a:schemeClr val="tx1"/>
              </a:solidFill>
            </a:endParaRPr>
          </a:p>
          <a:p>
            <a:pPr eaLnBrk="1" hangingPunct="1"/>
            <a:r>
              <a:rPr lang="el-GR" altLang="x-none" dirty="0"/>
              <a:t>Αντικατοπτρίζει το βαθμό διαφοροποίησης του όγκου</a:t>
            </a:r>
          </a:p>
          <a:p>
            <a:pPr eaLnBrk="1" hangingPunct="1"/>
            <a:r>
              <a:rPr lang="en-US" altLang="el-GR" dirty="0"/>
              <a:t>A</a:t>
            </a:r>
            <a:r>
              <a:rPr lang="el-GR" altLang="x-none" dirty="0"/>
              <a:t>ποτελεί ανεξάρτητο του </a:t>
            </a:r>
            <a:r>
              <a:rPr lang="el-GR" altLang="x-none" dirty="0" smtClean="0"/>
              <a:t>σταδίου</a:t>
            </a:r>
            <a:r>
              <a:rPr lang="en-US" altLang="x-none" dirty="0" smtClean="0"/>
              <a:t>,</a:t>
            </a:r>
            <a:r>
              <a:rPr lang="el-GR" altLang="x-none" dirty="0" smtClean="0"/>
              <a:t> </a:t>
            </a:r>
            <a:r>
              <a:rPr lang="el-GR" altLang="x-none" dirty="0"/>
              <a:t>προγνωστικό παράγοντα</a:t>
            </a:r>
            <a:r>
              <a:rPr dirty="0"/>
              <a:t>.</a:t>
            </a:r>
            <a:endParaRPr lang="el-GR" altLang="x-none" dirty="0"/>
          </a:p>
          <a:p>
            <a:pPr eaLnBrk="1" hangingPunct="1"/>
            <a:r>
              <a:rPr dirty="0"/>
              <a:t> </a:t>
            </a:r>
            <a:r>
              <a:rPr lang="el-GR" altLang="x-none" dirty="0"/>
              <a:t>Προβλήματα: </a:t>
            </a:r>
          </a:p>
          <a:p>
            <a:pPr lvl="1" eaLnBrk="1" hangingPunct="1"/>
            <a:r>
              <a:rPr lang="el-GR" altLang="x-none" dirty="0"/>
              <a:t>Υποκειμενικότητα</a:t>
            </a:r>
          </a:p>
          <a:p>
            <a:pPr lvl="1" eaLnBrk="1" hangingPunct="1"/>
            <a:r>
              <a:rPr lang="el-GR" altLang="x-none" dirty="0" smtClean="0"/>
              <a:t>Διακύμανση </a:t>
            </a:r>
            <a:r>
              <a:rPr lang="el-GR" altLang="x-none" dirty="0"/>
              <a:t>μεταξύ των διαφορετικών παθολογοανατόμων</a:t>
            </a:r>
            <a:r>
              <a:rPr dirty="0"/>
              <a:t> </a:t>
            </a:r>
            <a:endParaRPr lang="el-GR" altLang="x-none" dirty="0"/>
          </a:p>
          <a:p>
            <a:pPr marL="0" indent="0" eaLnBrk="1" hangingPunct="1">
              <a:buNone/>
            </a:pPr>
            <a:endParaRPr lang="el-GR" altLang="x-none" dirty="0"/>
          </a:p>
        </p:txBody>
      </p:sp>
      <p:pic>
        <p:nvPicPr>
          <p:cNvPr id="2" name="Content Placeholder 1" descr="adeno colon cancer grading"/>
          <p:cNvPicPr>
            <a:picLocks noGrp="1" noChangeAspect="1"/>
          </p:cNvPicPr>
          <p:nvPr>
            <p:ph sz="half" idx="2"/>
          </p:nvPr>
        </p:nvPicPr>
        <p:blipFill>
          <a:blip r:embed="rId2" cstate="print"/>
          <a:stretch>
            <a:fillRect/>
          </a:stretch>
        </p:blipFill>
        <p:spPr>
          <a:xfrm>
            <a:off x="5669668" y="2475230"/>
            <a:ext cx="6207760" cy="2807970"/>
          </a:xfrm>
          <a:prstGeom prst="rect">
            <a:avLst/>
          </a:prstGeom>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2" cstate="print"/>
          <a:srcRect/>
          <a:stretch>
            <a:fillRect/>
          </a:stretch>
        </p:blipFill>
        <p:spPr bwMode="auto">
          <a:xfrm>
            <a:off x="5998634" y="1"/>
            <a:ext cx="6193367" cy="3051175"/>
          </a:xfrm>
          <a:prstGeom prst="rect">
            <a:avLst/>
          </a:prstGeom>
          <a:noFill/>
          <a:ln w="9525">
            <a:noFill/>
            <a:miter lim="800000"/>
            <a:headEnd/>
            <a:tailEnd/>
          </a:ln>
        </p:spPr>
      </p:pic>
      <p:pic>
        <p:nvPicPr>
          <p:cNvPr id="241667" name="Picture 2" descr="http://www.med.unsw.edu.au/CRCWeb.nsf/resources/CCRC+PathImages/$file/DHM2--1.-Poor-diff-x2.jpg"/>
          <p:cNvPicPr>
            <a:picLocks noChangeAspect="1" noChangeArrowheads="1"/>
          </p:cNvPicPr>
          <p:nvPr/>
        </p:nvPicPr>
        <p:blipFill>
          <a:blip r:embed="rId3" cstate="print"/>
          <a:srcRect/>
          <a:stretch>
            <a:fillRect/>
          </a:stretch>
        </p:blipFill>
        <p:spPr bwMode="auto">
          <a:xfrm>
            <a:off x="6000751" y="3213100"/>
            <a:ext cx="6144683" cy="3455988"/>
          </a:xfrm>
          <a:prstGeom prst="rect">
            <a:avLst/>
          </a:prstGeom>
          <a:noFill/>
          <a:ln w="9525">
            <a:noFill/>
            <a:miter lim="800000"/>
            <a:headEnd/>
            <a:tailEnd/>
          </a:ln>
        </p:spPr>
      </p:pic>
      <p:sp>
        <p:nvSpPr>
          <p:cNvPr id="5" name="1 - Τίτλος"/>
          <p:cNvSpPr txBox="1">
            <a:spLocks/>
          </p:cNvSpPr>
          <p:nvPr/>
        </p:nvSpPr>
        <p:spPr>
          <a:xfrm>
            <a:off x="1" y="1"/>
            <a:ext cx="6000751" cy="1196975"/>
          </a:xfrm>
          <a:prstGeom prst="rect">
            <a:avLst/>
          </a:prstGeom>
        </p:spPr>
        <p:txBody>
          <a:bodyPr/>
          <a:lstStyle/>
          <a:p>
            <a:pPr algn="ctr" eaLnBrk="0" hangingPunct="0">
              <a:defRPr/>
            </a:pPr>
            <a:r>
              <a:rPr lang="el-GR" b="1" kern="0" dirty="0">
                <a:solidFill>
                  <a:schemeClr val="tx2"/>
                </a:solidFill>
                <a:effectLst>
                  <a:outerShdw blurRad="38100" dist="38100" dir="2700000" algn="tl">
                    <a:srgbClr val="000000">
                      <a:alpha val="43137"/>
                    </a:srgbClr>
                  </a:outerShdw>
                </a:effectLst>
                <a:latin typeface="+mj-lt"/>
                <a:ea typeface="+mj-ea"/>
                <a:cs typeface="+mj-cs"/>
              </a:rPr>
              <a:t>ΔΙΑΒΑΘΜΙΣΗ ΔΙΑΦΟΡΟΠΟΙΗΣΗΣ</a:t>
            </a:r>
            <a:br>
              <a:rPr lang="el-GR" b="1" kern="0" dirty="0">
                <a:solidFill>
                  <a:schemeClr val="tx2"/>
                </a:solidFill>
                <a:effectLst>
                  <a:outerShdw blurRad="38100" dist="38100" dir="2700000" algn="tl">
                    <a:srgbClr val="000000">
                      <a:alpha val="43137"/>
                    </a:srgbClr>
                  </a:outerShdw>
                </a:effectLst>
                <a:latin typeface="+mj-lt"/>
                <a:ea typeface="+mj-ea"/>
                <a:cs typeface="+mj-cs"/>
              </a:rPr>
            </a:br>
            <a:r>
              <a:rPr lang="el-GR" b="1" kern="0" dirty="0">
                <a:solidFill>
                  <a:schemeClr val="tx2"/>
                </a:solidFill>
                <a:effectLst>
                  <a:outerShdw blurRad="38100" dist="38100" dir="2700000" algn="tl">
                    <a:srgbClr val="000000">
                      <a:alpha val="43137"/>
                    </a:srgbClr>
                  </a:outerShdw>
                </a:effectLst>
                <a:latin typeface="+mj-lt"/>
                <a:ea typeface="+mj-ea"/>
                <a:cs typeface="+mj-cs"/>
              </a:rPr>
              <a:t>( Καλή, μέτρια</a:t>
            </a:r>
            <a:r>
              <a:rPr lang="en-US" b="1" kern="0" dirty="0">
                <a:solidFill>
                  <a:schemeClr val="tx2"/>
                </a:solidFill>
                <a:effectLst>
                  <a:outerShdw blurRad="38100" dist="38100" dir="2700000" algn="tl">
                    <a:srgbClr val="000000">
                      <a:alpha val="43137"/>
                    </a:srgbClr>
                  </a:outerShdw>
                </a:effectLst>
                <a:latin typeface="+mj-lt"/>
                <a:ea typeface="+mj-ea"/>
                <a:cs typeface="+mj-cs"/>
              </a:rPr>
              <a:t>: </a:t>
            </a:r>
            <a:r>
              <a:rPr lang="el-GR" b="1" kern="0" dirty="0">
                <a:solidFill>
                  <a:schemeClr val="tx2"/>
                </a:solidFill>
                <a:effectLst>
                  <a:outerShdw blurRad="38100" dist="38100" dir="2700000" algn="tl">
                    <a:srgbClr val="000000">
                      <a:alpha val="43137"/>
                    </a:srgbClr>
                  </a:outerShdw>
                </a:effectLst>
                <a:latin typeface="+mj-lt"/>
                <a:ea typeface="+mj-ea"/>
                <a:cs typeface="+mj-cs"/>
              </a:rPr>
              <a:t>χαμηλόβαθμη ιστολογική κακοήθεια       /    χαμηλή</a:t>
            </a:r>
            <a:r>
              <a:rPr lang="en-US" b="1" kern="0" dirty="0">
                <a:solidFill>
                  <a:schemeClr val="tx2"/>
                </a:solidFill>
                <a:effectLst>
                  <a:outerShdw blurRad="38100" dist="38100" dir="2700000" algn="tl">
                    <a:srgbClr val="000000">
                      <a:alpha val="43137"/>
                    </a:srgbClr>
                  </a:outerShdw>
                </a:effectLst>
                <a:latin typeface="+mj-lt"/>
                <a:ea typeface="+mj-ea"/>
                <a:cs typeface="+mj-cs"/>
              </a:rPr>
              <a:t>: </a:t>
            </a:r>
            <a:r>
              <a:rPr lang="el-GR" b="1" kern="0" dirty="0">
                <a:solidFill>
                  <a:schemeClr val="tx2"/>
                </a:solidFill>
                <a:effectLst>
                  <a:outerShdw blurRad="38100" dist="38100" dir="2700000" algn="tl">
                    <a:srgbClr val="000000">
                      <a:alpha val="43137"/>
                    </a:srgbClr>
                  </a:outerShdw>
                </a:effectLst>
                <a:latin typeface="+mj-lt"/>
                <a:ea typeface="+mj-ea"/>
                <a:cs typeface="+mj-cs"/>
              </a:rPr>
              <a:t>υψηλόβαθμη ιστολογική κακοήθεια</a:t>
            </a:r>
            <a:r>
              <a:rPr lang="el-GR" sz="1400" kern="0" dirty="0">
                <a:solidFill>
                  <a:schemeClr val="tx2"/>
                </a:solidFill>
                <a:latin typeface="+mj-lt"/>
                <a:ea typeface="+mj-ea"/>
                <a:cs typeface="+mj-cs"/>
              </a:rPr>
              <a:t/>
            </a:r>
            <a:br>
              <a:rPr lang="el-GR" sz="1400" kern="0" dirty="0">
                <a:solidFill>
                  <a:schemeClr val="tx2"/>
                </a:solidFill>
                <a:latin typeface="+mj-lt"/>
                <a:ea typeface="+mj-ea"/>
                <a:cs typeface="+mj-cs"/>
              </a:rPr>
            </a:br>
            <a:endParaRPr lang="el-GR" sz="1400" kern="0" dirty="0">
              <a:solidFill>
                <a:schemeClr val="tx2"/>
              </a:solidFill>
              <a:latin typeface="+mj-lt"/>
              <a:ea typeface="+mj-ea"/>
              <a:cs typeface="+mj-cs"/>
            </a:endParaRPr>
          </a:p>
        </p:txBody>
      </p:sp>
      <p:sp>
        <p:nvSpPr>
          <p:cNvPr id="6" name="5 - Ορθογώνιο"/>
          <p:cNvSpPr/>
          <p:nvPr/>
        </p:nvSpPr>
        <p:spPr>
          <a:xfrm>
            <a:off x="7152218" y="3573463"/>
            <a:ext cx="4705349" cy="646112"/>
          </a:xfrm>
          <a:prstGeom prst="rect">
            <a:avLst/>
          </a:prstGeom>
        </p:spPr>
        <p:txBody>
          <a:bodyPr>
            <a:spAutoFit/>
          </a:bodyPr>
          <a:lstStyle/>
          <a:p>
            <a:pPr>
              <a:defRPr/>
            </a:pPr>
            <a:r>
              <a:rPr lang="el-GR" b="1" dirty="0"/>
              <a:t>Χαμηλή </a:t>
            </a:r>
            <a:r>
              <a:rPr lang="el-GR" dirty="0"/>
              <a:t>διαφοροποίηση</a:t>
            </a:r>
            <a:r>
              <a:rPr lang="en-US" dirty="0"/>
              <a:t>:</a:t>
            </a:r>
          </a:p>
          <a:p>
            <a:pPr>
              <a:defRPr/>
            </a:pPr>
            <a:r>
              <a:rPr lang="el-GR" spc="600" dirty="0">
                <a:effectLst>
                  <a:outerShdw blurRad="38100" dist="38100" dir="2700000" algn="tl">
                    <a:srgbClr val="000000">
                      <a:alpha val="43137"/>
                    </a:srgbClr>
                  </a:outerShdw>
                </a:effectLst>
              </a:rPr>
              <a:t>συμπαγής</a:t>
            </a:r>
            <a:r>
              <a:rPr lang="el-GR" dirty="0"/>
              <a:t> διαμόρφωση</a:t>
            </a:r>
          </a:p>
        </p:txBody>
      </p:sp>
      <p:sp>
        <p:nvSpPr>
          <p:cNvPr id="7" name="6 - Ορθογώνιο"/>
          <p:cNvSpPr/>
          <p:nvPr/>
        </p:nvSpPr>
        <p:spPr>
          <a:xfrm>
            <a:off x="7355418" y="692151"/>
            <a:ext cx="4705349" cy="646113"/>
          </a:xfrm>
          <a:prstGeom prst="rect">
            <a:avLst/>
          </a:prstGeom>
        </p:spPr>
        <p:txBody>
          <a:bodyPr>
            <a:spAutoFit/>
          </a:bodyPr>
          <a:lstStyle/>
          <a:p>
            <a:pPr>
              <a:defRPr/>
            </a:pPr>
            <a:r>
              <a:rPr lang="el-GR" b="1" spc="600" dirty="0"/>
              <a:t>Μέτρια</a:t>
            </a:r>
            <a:r>
              <a:rPr lang="el-GR" dirty="0"/>
              <a:t> διαφοροποίηση¨</a:t>
            </a:r>
          </a:p>
          <a:p>
            <a:pPr>
              <a:defRPr/>
            </a:pPr>
            <a:r>
              <a:rPr lang="el-GR" spc="600" dirty="0">
                <a:solidFill>
                  <a:srgbClr val="FFFF00"/>
                </a:solidFill>
                <a:effectLst>
                  <a:outerShdw blurRad="38100" dist="38100" dir="2700000" algn="tl">
                    <a:srgbClr val="000000">
                      <a:alpha val="43137"/>
                    </a:srgbClr>
                  </a:outerShdw>
                </a:effectLst>
              </a:rPr>
              <a:t>ηθμοειδής</a:t>
            </a:r>
            <a:r>
              <a:rPr lang="el-GR" dirty="0">
                <a:solidFill>
                  <a:srgbClr val="FFC000"/>
                </a:solidFill>
              </a:rPr>
              <a:t>  </a:t>
            </a:r>
            <a:r>
              <a:rPr lang="el-GR" dirty="0">
                <a:effectLst>
                  <a:outerShdw blurRad="38100" dist="38100" dir="2700000" algn="tl">
                    <a:srgbClr val="000000">
                      <a:alpha val="43137"/>
                    </a:srgbClr>
                  </a:outerShdw>
                </a:effectLst>
              </a:rPr>
              <a:t>διαμόρφωση</a:t>
            </a:r>
          </a:p>
        </p:txBody>
      </p:sp>
      <p:pic>
        <p:nvPicPr>
          <p:cNvPr id="241671" name="Picture 2" descr="http://www.robbinspathology.com/content/pathology/neo2/neo280.jpg"/>
          <p:cNvPicPr>
            <a:picLocks noChangeAspect="1" noChangeArrowheads="1"/>
          </p:cNvPicPr>
          <p:nvPr/>
        </p:nvPicPr>
        <p:blipFill>
          <a:blip r:embed="rId4" cstate="print"/>
          <a:srcRect/>
          <a:stretch>
            <a:fillRect/>
          </a:stretch>
        </p:blipFill>
        <p:spPr bwMode="auto">
          <a:xfrm>
            <a:off x="334433" y="1196975"/>
            <a:ext cx="5378451" cy="5437188"/>
          </a:xfrm>
          <a:prstGeom prst="rect">
            <a:avLst/>
          </a:prstGeom>
          <a:noFill/>
          <a:ln w="9525">
            <a:noFill/>
            <a:miter lim="800000"/>
            <a:headEnd/>
            <a:tailEnd/>
          </a:ln>
        </p:spPr>
      </p:pic>
      <p:sp>
        <p:nvSpPr>
          <p:cNvPr id="11" name="7 - Ορθογώνιο"/>
          <p:cNvSpPr>
            <a:spLocks noChangeArrowheads="1"/>
          </p:cNvSpPr>
          <p:nvPr/>
        </p:nvSpPr>
        <p:spPr bwMode="auto">
          <a:xfrm>
            <a:off x="730251" y="4581526"/>
            <a:ext cx="3744383" cy="646113"/>
          </a:xfrm>
          <a:prstGeom prst="rect">
            <a:avLst/>
          </a:prstGeom>
          <a:noFill/>
          <a:ln w="9525">
            <a:noFill/>
            <a:miter lim="800000"/>
            <a:headEnd/>
            <a:tailEnd/>
          </a:ln>
        </p:spPr>
        <p:txBody>
          <a:bodyPr>
            <a:spAutoFit/>
          </a:bodyPr>
          <a:lstStyle/>
          <a:p>
            <a:pPr>
              <a:defRPr/>
            </a:pPr>
            <a:r>
              <a:rPr lang="el-GR" b="1" spc="600" dirty="0"/>
              <a:t>Καλή</a:t>
            </a:r>
            <a:r>
              <a:rPr lang="el-GR" dirty="0"/>
              <a:t> διαφοροποίηση</a:t>
            </a:r>
          </a:p>
          <a:p>
            <a:pPr>
              <a:defRPr/>
            </a:pPr>
            <a:endParaRPr lang="el-GR"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Θέση περιεχομένου 2"/>
          <p:cNvSpPr>
            <a:spLocks noGrp="1"/>
          </p:cNvSpPr>
          <p:nvPr>
            <p:ph idx="1"/>
          </p:nvPr>
        </p:nvSpPr>
        <p:spPr>
          <a:xfrm>
            <a:off x="838200" y="725170"/>
            <a:ext cx="10515600" cy="5452110"/>
          </a:xfrm>
        </p:spPr>
        <p:txBody>
          <a:bodyPr vert="horz" wrap="square" lIns="91440" tIns="45720" rIns="91440" bIns="45720" anchor="t"/>
          <a:lstStyle/>
          <a:p>
            <a:pPr eaLnBrk="1" hangingPunct="1"/>
            <a:r>
              <a:rPr lang="el-GR" altLang="x-none" b="1" dirty="0" smtClean="0">
                <a:solidFill>
                  <a:schemeClr val="tx1"/>
                </a:solidFill>
              </a:rPr>
              <a:t>Υπολειμματική </a:t>
            </a:r>
            <a:r>
              <a:rPr lang="el-GR" altLang="x-none" b="1" dirty="0">
                <a:solidFill>
                  <a:schemeClr val="tx1"/>
                </a:solidFill>
              </a:rPr>
              <a:t>νόσος</a:t>
            </a:r>
            <a:r>
              <a:rPr lang="el-GR" altLang="x-none" dirty="0"/>
              <a:t> </a:t>
            </a:r>
            <a:r>
              <a:rPr lang="el-GR" altLang="x-none" b="1" dirty="0"/>
              <a:t>/ Χειρουργικά όρια</a:t>
            </a:r>
            <a:r>
              <a:rPr lang="el-GR" altLang="x-none" dirty="0"/>
              <a:t> (</a:t>
            </a:r>
            <a:r>
              <a:rPr dirty="0"/>
              <a:t>Residual disease)</a:t>
            </a:r>
          </a:p>
          <a:p>
            <a:pPr marL="0" indent="0" eaLnBrk="1" hangingPunct="1">
              <a:buNone/>
            </a:pPr>
            <a:endParaRPr lang="en-US" dirty="0"/>
          </a:p>
          <a:p>
            <a:pPr marL="0" indent="0" eaLnBrk="1" hangingPunct="1">
              <a:buNone/>
            </a:pPr>
            <a:r>
              <a:rPr dirty="0"/>
              <a:t>R0 — </a:t>
            </a:r>
            <a:r>
              <a:rPr lang="el-GR" altLang="x-none" dirty="0"/>
              <a:t>Πλήρης εξαίρεση του όγκου με όλα τα όρια ιστολογικά </a:t>
            </a:r>
            <a:r>
              <a:rPr lang="el-GR" altLang="x-none" dirty="0" smtClean="0"/>
              <a:t>ελεύθερα.</a:t>
            </a:r>
          </a:p>
          <a:p>
            <a:pPr marL="0" indent="0" eaLnBrk="1" hangingPunct="1">
              <a:buNone/>
            </a:pPr>
            <a:endParaRPr dirty="0"/>
          </a:p>
          <a:p>
            <a:pPr marL="0" indent="0" eaLnBrk="1" hangingPunct="1">
              <a:buNone/>
            </a:pPr>
            <a:r>
              <a:rPr dirty="0"/>
              <a:t>R</a:t>
            </a:r>
            <a:r>
              <a:rPr b="1" dirty="0"/>
              <a:t>1</a:t>
            </a:r>
            <a:r>
              <a:rPr dirty="0"/>
              <a:t> —</a:t>
            </a:r>
            <a:r>
              <a:rPr lang="el-GR" altLang="x-none" dirty="0"/>
              <a:t> Ατελής εκτομή του όγκου με </a:t>
            </a:r>
            <a:r>
              <a:rPr lang="el-GR" altLang="x-none" b="1" dirty="0"/>
              <a:t>μικρο</a:t>
            </a:r>
            <a:r>
              <a:rPr lang="el-GR" altLang="x-none" dirty="0"/>
              <a:t>σκοπική διήθηση των χειρουργικών </a:t>
            </a:r>
            <a:r>
              <a:rPr lang="el-GR" altLang="x-none" dirty="0" smtClean="0"/>
              <a:t>ορίων, </a:t>
            </a:r>
            <a:r>
              <a:rPr lang="el-GR" altLang="x-none" dirty="0"/>
              <a:t>τα οποία μακροσκοπικά φαίνονται </a:t>
            </a:r>
            <a:r>
              <a:rPr lang="el-GR" altLang="x-none" dirty="0" smtClean="0"/>
              <a:t>ελεύθερα.</a:t>
            </a:r>
          </a:p>
          <a:p>
            <a:pPr marL="0" indent="0" eaLnBrk="1" hangingPunct="1">
              <a:buNone/>
            </a:pPr>
            <a:endParaRPr lang="el-GR" altLang="x-none" dirty="0"/>
          </a:p>
          <a:p>
            <a:pPr marL="0" indent="0" eaLnBrk="1" hangingPunct="1">
              <a:buNone/>
            </a:pPr>
            <a:r>
              <a:rPr dirty="0"/>
              <a:t>R</a:t>
            </a:r>
            <a:r>
              <a:rPr b="1" dirty="0"/>
              <a:t>2 </a:t>
            </a:r>
            <a:r>
              <a:rPr dirty="0"/>
              <a:t>— </a:t>
            </a:r>
            <a:r>
              <a:rPr lang="el-GR" altLang="x-none" dirty="0"/>
              <a:t>Ατελής εκτομή του όγκου με </a:t>
            </a:r>
            <a:r>
              <a:rPr lang="el-GR" altLang="x-none" b="1" dirty="0"/>
              <a:t>μακρο</a:t>
            </a:r>
            <a:r>
              <a:rPr lang="el-GR" altLang="x-none" dirty="0"/>
              <a:t>σκοπικά ορατό υπολειμματικό </a:t>
            </a:r>
            <a:r>
              <a:rPr lang="el-GR" altLang="x-none" dirty="0" smtClean="0"/>
              <a:t>όγκο, </a:t>
            </a:r>
            <a:r>
              <a:rPr lang="el-GR" altLang="x-none" dirty="0"/>
              <a:t>μη </a:t>
            </a:r>
            <a:r>
              <a:rPr lang="el-GR" altLang="x-none" dirty="0" smtClean="0"/>
              <a:t>εξαιρεθέντα.</a:t>
            </a:r>
            <a:endParaRPr lang="el-GR" altLang="x-none"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98830"/>
            <a:ext cx="10515600" cy="5378450"/>
          </a:xfrm>
        </p:spPr>
        <p:txBody>
          <a:bodyPr/>
          <a:lstStyle/>
          <a:p>
            <a:r>
              <a:rPr lang="el-GR" altLang="en-US" b="1" dirty="0"/>
              <a:t>Περιμετρικά χειρουργικά όρια </a:t>
            </a:r>
            <a:r>
              <a:rPr lang="el-GR" altLang="en-US" b="1" dirty="0" err="1"/>
              <a:t>εκτομής</a:t>
            </a:r>
            <a:r>
              <a:rPr lang="el-GR" altLang="en-US" b="1" dirty="0"/>
              <a:t> (</a:t>
            </a:r>
            <a:r>
              <a:rPr lang="en-GB" altLang="en-US" b="1" dirty="0"/>
              <a:t>CRM) </a:t>
            </a:r>
            <a:r>
              <a:rPr lang="el-GR" altLang="en-US" b="1" dirty="0" smtClean="0"/>
              <a:t>σε</a:t>
            </a:r>
            <a:r>
              <a:rPr lang="en-GB" altLang="en-US" b="1" dirty="0" smtClean="0"/>
              <a:t> </a:t>
            </a:r>
            <a:r>
              <a:rPr lang="el-GR" altLang="en-US" b="1" dirty="0" smtClean="0"/>
              <a:t>καρκίνο </a:t>
            </a:r>
            <a:r>
              <a:rPr lang="el-GR" altLang="en-US" b="1" dirty="0"/>
              <a:t>ορθού</a:t>
            </a:r>
          </a:p>
          <a:p>
            <a:pPr marL="0" indent="0">
              <a:buNone/>
            </a:pPr>
            <a:endParaRPr lang="el-GR" altLang="en-US" sz="2000" dirty="0"/>
          </a:p>
          <a:p>
            <a:pPr marL="0" indent="0">
              <a:buNone/>
            </a:pPr>
            <a:r>
              <a:rPr lang="el-GR" altLang="en-US" sz="2000" dirty="0"/>
              <a:t>Στα κατώτερα δύο τριτημόρια (12 εκ</a:t>
            </a:r>
            <a:r>
              <a:rPr lang="el-GR" altLang="en-US" sz="2000" dirty="0" smtClean="0"/>
              <a:t>), </a:t>
            </a:r>
            <a:r>
              <a:rPr lang="el-GR" altLang="en-US" sz="2000" b="1" dirty="0"/>
              <a:t>η έλλειψη ορογόνου </a:t>
            </a:r>
            <a:r>
              <a:rPr lang="el-GR" altLang="en-US" sz="2000" dirty="0"/>
              <a:t>συνεπάγεται υψηλότερο κίνδυνο τοπικής επέκτασης και </a:t>
            </a:r>
            <a:r>
              <a:rPr lang="el-GR" altLang="en-US" sz="2000" dirty="0" smtClean="0"/>
              <a:t>υποτροπής.</a:t>
            </a:r>
            <a:endParaRPr lang="el-GR" altLang="en-US" sz="2000" dirty="0"/>
          </a:p>
          <a:p>
            <a:pPr marL="0" indent="0">
              <a:buNone/>
            </a:pPr>
            <a:r>
              <a:rPr lang="el-GR" altLang="en-US" sz="2000" b="1" dirty="0"/>
              <a:t>Ελεύθερα περιμετρικά όρια με άθικτο το </a:t>
            </a:r>
            <a:r>
              <a:rPr lang="el-GR" altLang="en-US" sz="2000" b="1" dirty="0" err="1"/>
              <a:t>μεσοορθό</a:t>
            </a:r>
            <a:r>
              <a:rPr lang="el-GR" altLang="en-US" sz="2000" b="1" dirty="0"/>
              <a:t> </a:t>
            </a:r>
            <a:r>
              <a:rPr lang="el-GR" altLang="en-US" sz="2000" dirty="0"/>
              <a:t>στο χειρουργικό παρασκεύασμα σχετίζονται με χαμηλότερα ποσοστά </a:t>
            </a:r>
            <a:r>
              <a:rPr lang="el-GR" altLang="en-US" sz="2000" dirty="0" smtClean="0"/>
              <a:t>υποτροπής.</a:t>
            </a:r>
            <a:endParaRPr lang="el-GR" altLang="en-US" sz="2000" dirty="0"/>
          </a:p>
          <a:p>
            <a:pPr marL="0" indent="0">
              <a:buNone/>
            </a:pPr>
            <a:r>
              <a:rPr lang="el-GR" altLang="en-US" sz="2000" dirty="0" smtClean="0"/>
              <a:t>Ιδιαίτερη σημασία έχει η </a:t>
            </a:r>
            <a:r>
              <a:rPr lang="el-GR" altLang="en-US" sz="2000" dirty="0" smtClean="0">
                <a:effectLst>
                  <a:outerShdw blurRad="38100" dist="38100" dir="2700000" algn="tl">
                    <a:srgbClr val="000000">
                      <a:alpha val="43137"/>
                    </a:srgbClr>
                  </a:outerShdw>
                </a:effectLst>
              </a:rPr>
              <a:t>ελάχιστη απόσταση του όγκου από τα περιμετρικά χειρουργικά όρια </a:t>
            </a:r>
            <a:r>
              <a:rPr lang="el-GR" altLang="en-US" sz="2000" dirty="0" err="1" smtClean="0">
                <a:effectLst>
                  <a:outerShdw blurRad="38100" dist="38100" dir="2700000" algn="tl">
                    <a:srgbClr val="000000">
                      <a:alpha val="43137"/>
                    </a:srgbClr>
                  </a:outerShdw>
                </a:effectLst>
              </a:rPr>
              <a:t>εκτομής</a:t>
            </a:r>
            <a:r>
              <a:rPr lang="el-GR" altLang="en-US" sz="2000" dirty="0" smtClean="0">
                <a:effectLst>
                  <a:outerShdw blurRad="38100" dist="38100" dir="2700000" algn="tl">
                    <a:srgbClr val="000000">
                      <a:alpha val="43137"/>
                    </a:srgbClr>
                  </a:outerShdw>
                </a:effectLst>
              </a:rPr>
              <a:t> (ιδανικά &gt; 2 εκ).</a:t>
            </a:r>
          </a:p>
          <a:p>
            <a:pPr marL="0" indent="0">
              <a:buNone/>
            </a:pPr>
            <a:r>
              <a:rPr lang="el-GR" altLang="en-US" sz="2000" dirty="0" smtClean="0"/>
              <a:t>Ωστόσο, εάν υπάρχει </a:t>
            </a:r>
            <a:r>
              <a:rPr lang="el-GR" altLang="en-US" sz="2000" dirty="0" smtClean="0">
                <a:effectLst>
                  <a:outerShdw blurRad="38100" dist="38100" dir="2700000" algn="tl">
                    <a:srgbClr val="000000">
                      <a:alpha val="43137"/>
                    </a:srgbClr>
                  </a:outerShdw>
                </a:effectLst>
              </a:rPr>
              <a:t>διηθημένος λεμφαδένας </a:t>
            </a:r>
            <a:r>
              <a:rPr lang="el-GR" altLang="en-US" sz="2000" dirty="0" smtClean="0"/>
              <a:t>σε εγγύτερη απόσταση, καταγράφεται η απόσταση αυτή ως «ελάχιστη απόσταση του όγκου από τα περιμετρικά χειρουργικά όρια </a:t>
            </a:r>
            <a:r>
              <a:rPr lang="el-GR" altLang="en-US" sz="2000" dirty="0" err="1" smtClean="0"/>
              <a:t>εκτομής</a:t>
            </a:r>
            <a:r>
              <a:rPr lang="el-GR" altLang="en-US" sz="2000" dirty="0" smtClean="0"/>
              <a:t>». </a:t>
            </a:r>
            <a:endParaRPr lang="el-GR" altLang="en-US" sz="2000" dirty="0"/>
          </a:p>
          <a:p>
            <a:pPr marL="0" indent="0">
              <a:buNone/>
            </a:pPr>
            <a:r>
              <a:rPr lang="el-GR" altLang="el-GR" sz="2000" dirty="0" smtClean="0"/>
              <a:t>Μακροσκοπική αξιολόγηση </a:t>
            </a:r>
            <a:r>
              <a:rPr lang="el-GR" altLang="el-GR" sz="2000" dirty="0"/>
              <a:t>της </a:t>
            </a:r>
            <a:r>
              <a:rPr lang="el-GR" altLang="el-GR" sz="2000" dirty="0">
                <a:effectLst>
                  <a:outerShdw blurRad="38100" dist="38100" dir="2700000" algn="tl">
                    <a:srgbClr val="000000">
                      <a:alpha val="43137"/>
                    </a:srgbClr>
                  </a:outerShdw>
                </a:effectLst>
              </a:rPr>
              <a:t>επιφάνειας του </a:t>
            </a:r>
            <a:r>
              <a:rPr lang="el-GR" altLang="el-GR" sz="2000" dirty="0" err="1">
                <a:effectLst>
                  <a:outerShdw blurRad="38100" dist="38100" dir="2700000" algn="tl">
                    <a:srgbClr val="000000">
                      <a:alpha val="43137"/>
                    </a:srgbClr>
                  </a:outerShdw>
                </a:effectLst>
              </a:rPr>
              <a:t>μεσοορθού</a:t>
            </a:r>
            <a:r>
              <a:rPr lang="el-GR" altLang="el-GR" sz="2000" dirty="0">
                <a:effectLst>
                  <a:outerShdw blurRad="38100" dist="38100" dir="2700000" algn="tl">
                    <a:srgbClr val="000000">
                      <a:alpha val="43137"/>
                    </a:srgbClr>
                  </a:outerShdw>
                </a:effectLst>
              </a:rPr>
              <a:t> </a:t>
            </a:r>
            <a:r>
              <a:rPr lang="el-GR" altLang="el-GR" sz="2000" dirty="0"/>
              <a:t>κατά </a:t>
            </a:r>
            <a:r>
              <a:rPr lang="en-US" altLang="el-GR" sz="2000" dirty="0"/>
              <a:t>Quirke</a:t>
            </a:r>
            <a:r>
              <a:rPr lang="el-GR" altLang="en-US" sz="2000" dirty="0"/>
              <a:t>:</a:t>
            </a:r>
          </a:p>
          <a:p>
            <a:pPr marL="0" indent="0">
              <a:buNone/>
            </a:pPr>
            <a:r>
              <a:rPr lang="el-GR" altLang="el-GR" sz="2000" dirty="0" smtClean="0"/>
              <a:t>Βαθμός</a:t>
            </a:r>
            <a:r>
              <a:rPr lang="en-GB" altLang="el-GR" sz="2000" dirty="0" smtClean="0"/>
              <a:t> </a:t>
            </a:r>
            <a:r>
              <a:rPr lang="en-GB" altLang="el-GR" sz="2000" dirty="0"/>
              <a:t>1: </a:t>
            </a:r>
            <a:r>
              <a:rPr lang="el-GR" altLang="en-GB" sz="2000" dirty="0"/>
              <a:t>Ατελής </a:t>
            </a:r>
            <a:r>
              <a:rPr lang="el-GR" altLang="en-GB" sz="2000" dirty="0" err="1"/>
              <a:t>εκτομή</a:t>
            </a:r>
            <a:r>
              <a:rPr lang="el-GR" altLang="en-GB" sz="2000" dirty="0"/>
              <a:t> του </a:t>
            </a:r>
            <a:r>
              <a:rPr lang="el-GR" altLang="en-GB" sz="2000" dirty="0" err="1"/>
              <a:t>μεσοορθού</a:t>
            </a:r>
            <a:r>
              <a:rPr lang="el-GR" altLang="en-GB" sz="2000" dirty="0"/>
              <a:t>, ανώμαλη </a:t>
            </a:r>
            <a:r>
              <a:rPr lang="el-GR" altLang="en-GB" sz="2000" dirty="0" smtClean="0"/>
              <a:t>επιφάνεια.</a:t>
            </a:r>
            <a:endParaRPr lang="el-GR" altLang="en-GB" sz="2000" dirty="0"/>
          </a:p>
          <a:p>
            <a:pPr marL="0" indent="0">
              <a:buNone/>
            </a:pPr>
            <a:r>
              <a:rPr lang="el-GR" altLang="el-GR" sz="2000" dirty="0" smtClean="0"/>
              <a:t>Βαθμός </a:t>
            </a:r>
            <a:r>
              <a:rPr lang="en-US" altLang="el-GR" sz="2000" dirty="0" smtClean="0"/>
              <a:t>2</a:t>
            </a:r>
            <a:r>
              <a:rPr lang="en-US" altLang="el-GR" sz="2000" dirty="0"/>
              <a:t>: </a:t>
            </a:r>
            <a:r>
              <a:rPr lang="el-GR" altLang="en-US" sz="2000" dirty="0"/>
              <a:t>Ατελής </a:t>
            </a:r>
            <a:r>
              <a:rPr lang="el-GR" altLang="en-US" sz="2000" dirty="0" err="1"/>
              <a:t>εκτομής</a:t>
            </a:r>
            <a:r>
              <a:rPr lang="el-GR" altLang="en-US" sz="2000" dirty="0"/>
              <a:t> του </a:t>
            </a:r>
            <a:r>
              <a:rPr lang="el-GR" altLang="en-US" sz="2000" dirty="0" err="1"/>
              <a:t>μεσοορθού</a:t>
            </a:r>
            <a:r>
              <a:rPr lang="el-GR" altLang="en-US" sz="2000" dirty="0"/>
              <a:t>, ελαφρώς ανώμαλη </a:t>
            </a:r>
            <a:r>
              <a:rPr lang="el-GR" altLang="en-US" sz="2000" dirty="0" smtClean="0"/>
              <a:t>επιφάνεια.</a:t>
            </a:r>
            <a:endParaRPr lang="el-GR" altLang="en-US" sz="2000" dirty="0"/>
          </a:p>
          <a:p>
            <a:pPr marL="0" indent="0">
              <a:buNone/>
            </a:pPr>
            <a:r>
              <a:rPr lang="el-GR" altLang="el-GR" sz="2000" dirty="0" smtClean="0"/>
              <a:t>Βαθμός</a:t>
            </a:r>
            <a:r>
              <a:rPr lang="en-GB" altLang="el-GR" sz="2000" dirty="0" smtClean="0"/>
              <a:t> </a:t>
            </a:r>
            <a:r>
              <a:rPr lang="en-GB" altLang="el-GR" sz="2000" dirty="0"/>
              <a:t>3: </a:t>
            </a:r>
            <a:r>
              <a:rPr lang="el-GR" altLang="el-GR" sz="2000" dirty="0">
                <a:sym typeface="+mn-ea"/>
              </a:rPr>
              <a:t>Τέλεια - πλήρης </a:t>
            </a:r>
            <a:r>
              <a:rPr lang="el-GR" altLang="el-GR" sz="2000" dirty="0" err="1">
                <a:sym typeface="+mn-ea"/>
              </a:rPr>
              <a:t>εκτομής</a:t>
            </a:r>
            <a:r>
              <a:rPr lang="el-GR" altLang="el-GR" sz="2000" dirty="0">
                <a:sym typeface="+mn-ea"/>
              </a:rPr>
              <a:t> του </a:t>
            </a:r>
            <a:r>
              <a:rPr lang="el-GR" altLang="el-GR" sz="2000" dirty="0" err="1">
                <a:sym typeface="+mn-ea"/>
              </a:rPr>
              <a:t>μεσοορθού</a:t>
            </a:r>
            <a:r>
              <a:rPr lang="el-GR" altLang="el-GR" sz="2000" dirty="0">
                <a:sym typeface="+mn-ea"/>
              </a:rPr>
              <a:t>, </a:t>
            </a:r>
            <a:r>
              <a:rPr lang="el-GR" altLang="el-GR" sz="2000" dirty="0">
                <a:effectLst>
                  <a:outerShdw blurRad="38100" dist="38100" dir="2700000" algn="tl">
                    <a:srgbClr val="000000">
                      <a:alpha val="43137"/>
                    </a:srgbClr>
                  </a:outerShdw>
                </a:effectLst>
                <a:sym typeface="+mn-ea"/>
              </a:rPr>
              <a:t>ομαλή</a:t>
            </a:r>
            <a:r>
              <a:rPr lang="el-GR" altLang="el-GR" sz="2000" dirty="0">
                <a:sym typeface="+mn-ea"/>
              </a:rPr>
              <a:t> </a:t>
            </a:r>
            <a:r>
              <a:rPr lang="el-GR" altLang="el-GR" sz="2000" dirty="0" smtClean="0">
                <a:sym typeface="+mn-ea"/>
              </a:rPr>
              <a:t>επιφάνεια.</a:t>
            </a:r>
            <a:endParaRPr lang="el-GR" altLang="el-GR" sz="2000" dirty="0"/>
          </a:p>
          <a:p>
            <a:pPr marL="0" indent="0">
              <a:buNone/>
            </a:pPr>
            <a:endParaRPr lang="en-GB" altLang="el-GR" sz="20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99392"/>
            <a:ext cx="12192000" cy="720080"/>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0" y="6497960"/>
            <a:ext cx="12192000" cy="360040"/>
          </a:xfrm>
          <a:prstGeom prst="rect">
            <a:avLst/>
          </a:prstGeom>
          <a:solidFill>
            <a:srgbClr val="000099"/>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244" b="5274"/>
          <a:stretch/>
        </p:blipFill>
        <p:spPr bwMode="auto">
          <a:xfrm>
            <a:off x="1391478" y="1864629"/>
            <a:ext cx="90465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911424" y="116632"/>
            <a:ext cx="10273141" cy="369332"/>
          </a:xfrm>
          <a:prstGeom prst="rect">
            <a:avLst/>
          </a:prstGeom>
          <a:noFill/>
        </p:spPr>
        <p:txBody>
          <a:bodyPr wrap="square" rtlCol="0">
            <a:spAutoFit/>
          </a:bodyPr>
          <a:lstStyle/>
          <a:p>
            <a:r>
              <a:rPr lang="el-GR" dirty="0" smtClean="0">
                <a:solidFill>
                  <a:schemeClr val="bg1"/>
                </a:solidFill>
              </a:rPr>
              <a:t>  Εκτίμηση ποιότητας εκτομής</a:t>
            </a:r>
            <a:endParaRPr lang="en-US" dirty="0">
              <a:solidFill>
                <a:schemeClr val="bg1"/>
              </a:solidFill>
            </a:endParaRPr>
          </a:p>
        </p:txBody>
      </p:sp>
      <p:sp>
        <p:nvSpPr>
          <p:cNvPr id="2" name="TextBox 1"/>
          <p:cNvSpPr txBox="1"/>
          <p:nvPr/>
        </p:nvSpPr>
        <p:spPr>
          <a:xfrm>
            <a:off x="1690451" y="1578703"/>
            <a:ext cx="9206083" cy="276999"/>
          </a:xfrm>
          <a:prstGeom prst="rect">
            <a:avLst/>
          </a:prstGeom>
          <a:noFill/>
        </p:spPr>
        <p:txBody>
          <a:bodyPr wrap="square" rtlCol="0">
            <a:spAutoFit/>
          </a:bodyPr>
          <a:lstStyle/>
          <a:p>
            <a:r>
              <a:rPr lang="el-GR" sz="1200" dirty="0" smtClean="0">
                <a:latin typeface="Arial" panose="020B0604020202020204" pitchFamily="34" charset="0"/>
                <a:cs typeface="Arial" panose="020B0604020202020204" pitchFamily="34" charset="0"/>
              </a:rPr>
              <a:t>   Πλήρης (</a:t>
            </a:r>
            <a:r>
              <a:rPr lang="en-US" sz="1200" dirty="0" smtClean="0">
                <a:latin typeface="Arial" panose="020B0604020202020204" pitchFamily="34" charset="0"/>
                <a:cs typeface="Arial" panose="020B0604020202020204" pitchFamily="34" charset="0"/>
              </a:rPr>
              <a:t>Grade 3)</a:t>
            </a:r>
            <a:r>
              <a:rPr lang="el-GR" sz="1200" dirty="0" smtClean="0">
                <a:latin typeface="Arial" panose="020B0604020202020204" pitchFamily="34" charset="0"/>
                <a:cs typeface="Arial" panose="020B0604020202020204" pitchFamily="34" charset="0"/>
              </a:rPr>
              <a:t> 	                              Πλήρης</a:t>
            </a:r>
            <a:r>
              <a:rPr lang="en-US" sz="1200" dirty="0" smtClean="0">
                <a:latin typeface="Arial" panose="020B0604020202020204" pitchFamily="34" charset="0"/>
                <a:cs typeface="Arial" panose="020B0604020202020204" pitchFamily="34" charset="0"/>
              </a:rPr>
              <a:t> (Grade 3)</a:t>
            </a:r>
            <a:r>
              <a:rPr lang="el-GR" sz="1200" dirty="0" smtClean="0">
                <a:latin typeface="Arial" panose="020B0604020202020204" pitchFamily="34" charset="0"/>
                <a:cs typeface="Arial" panose="020B0604020202020204" pitchFamily="34" charset="0"/>
              </a:rPr>
              <a:t>                                                            Ατελής</a:t>
            </a:r>
            <a:r>
              <a:rPr lang="en-US" sz="1200" dirty="0" smtClean="0">
                <a:latin typeface="Arial" panose="020B0604020202020204" pitchFamily="34" charset="0"/>
                <a:cs typeface="Arial" panose="020B0604020202020204" pitchFamily="34" charset="0"/>
              </a:rPr>
              <a:t> (Grade 1)</a:t>
            </a:r>
            <a:endParaRPr lang="en-US" sz="1200" dirty="0">
              <a:latin typeface="Arial" panose="020B0604020202020204" pitchFamily="34" charset="0"/>
              <a:cs typeface="Arial" panose="020B0604020202020204" pitchFamily="34" charset="0"/>
            </a:endParaRPr>
          </a:p>
        </p:txBody>
      </p:sp>
      <p:sp>
        <p:nvSpPr>
          <p:cNvPr id="3" name="TextBox 2"/>
          <p:cNvSpPr txBox="1"/>
          <p:nvPr/>
        </p:nvSpPr>
        <p:spPr>
          <a:xfrm>
            <a:off x="2436848" y="4520154"/>
            <a:ext cx="5099313" cy="1200329"/>
          </a:xfrm>
          <a:prstGeom prst="rect">
            <a:avLst/>
          </a:prstGeom>
          <a:solidFill>
            <a:schemeClr val="bg1"/>
          </a:solidFill>
        </p:spPr>
        <p:txBody>
          <a:bodyPr wrap="square" rtlCol="0">
            <a:spAutoFit/>
          </a:bodyPr>
          <a:lstStyle/>
          <a:p>
            <a:pPr marL="171450" indent="-171450">
              <a:buBlip>
                <a:blip r:embed="rId3"/>
              </a:buBlip>
            </a:pPr>
            <a:r>
              <a:rPr lang="el-GR" sz="1200" dirty="0" smtClean="0">
                <a:latin typeface="Arial" panose="020B0604020202020204" pitchFamily="34" charset="0"/>
                <a:cs typeface="Arial" panose="020B0604020202020204" pitchFamily="34" charset="0"/>
              </a:rPr>
              <a:t>Ομαλή επιφάνεια εκτομής μεσοορθού</a:t>
            </a:r>
          </a:p>
          <a:p>
            <a:pPr marL="171450" indent="-171450">
              <a:buBlip>
                <a:blip r:embed="rId3"/>
              </a:buBlip>
            </a:pPr>
            <a:r>
              <a:rPr lang="el-GR" sz="1200" dirty="0" smtClean="0">
                <a:latin typeface="Arial" panose="020B0604020202020204" pitchFamily="34" charset="0"/>
                <a:cs typeface="Arial" panose="020B0604020202020204" pitchFamily="34" charset="0"/>
              </a:rPr>
              <a:t>Ελλείμματα &lt; 5 χιλ.</a:t>
            </a:r>
          </a:p>
          <a:p>
            <a:endParaRPr lang="el-GR" sz="1200" dirty="0" smtClean="0">
              <a:latin typeface="Arial" panose="020B0604020202020204" pitchFamily="34" charset="0"/>
              <a:cs typeface="Arial" panose="020B0604020202020204" pitchFamily="34" charset="0"/>
            </a:endParaRPr>
          </a:p>
          <a:p>
            <a:endParaRPr lang="el-GR" sz="1200" dirty="0">
              <a:latin typeface="Arial" panose="020B0604020202020204" pitchFamily="34" charset="0"/>
              <a:cs typeface="Arial" panose="020B0604020202020204" pitchFamily="34" charset="0"/>
            </a:endParaRPr>
          </a:p>
          <a:p>
            <a:endParaRPr lang="el-GR" sz="1200" dirty="0" smtClean="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7303290" y="4520154"/>
            <a:ext cx="4032017" cy="1015663"/>
          </a:xfrm>
          <a:prstGeom prst="rect">
            <a:avLst/>
          </a:prstGeom>
          <a:solidFill>
            <a:schemeClr val="bg1"/>
          </a:solidFill>
        </p:spPr>
        <p:txBody>
          <a:bodyPr wrap="square" rtlCol="0">
            <a:spAutoFit/>
          </a:bodyPr>
          <a:lstStyle/>
          <a:p>
            <a:pPr marL="171450" indent="-171450">
              <a:buBlip>
                <a:blip r:embed="rId3"/>
              </a:buBlip>
            </a:pPr>
            <a:r>
              <a:rPr lang="el-GR" sz="1200" dirty="0" smtClean="0">
                <a:latin typeface="Arial" panose="020B0604020202020204" pitchFamily="34" charset="0"/>
                <a:cs typeface="Arial" panose="020B0604020202020204" pitchFamily="34" charset="0"/>
              </a:rPr>
              <a:t>Ρακώδης όψη επιφάνειας μεσοορθού</a:t>
            </a:r>
          </a:p>
          <a:p>
            <a:pPr marL="171450" indent="-171450">
              <a:buBlip>
                <a:blip r:embed="rId3"/>
              </a:buBlip>
            </a:pPr>
            <a:r>
              <a:rPr lang="el-GR" sz="1200" dirty="0" smtClean="0">
                <a:latin typeface="Arial" panose="020B0604020202020204" pitchFamily="34" charset="0"/>
                <a:cs typeface="Arial" panose="020B0604020202020204" pitchFamily="34" charset="0"/>
              </a:rPr>
              <a:t>Ελλείμματα έως το μυϊκό τοίχωμα</a:t>
            </a:r>
          </a:p>
          <a:p>
            <a:pPr marL="171450" indent="-171450">
              <a:buBlip>
                <a:blip r:embed="rId3"/>
              </a:buBlip>
            </a:pPr>
            <a:endParaRPr lang="el-GR" sz="1200" dirty="0">
              <a:latin typeface="Arial" panose="020B0604020202020204" pitchFamily="34" charset="0"/>
              <a:cs typeface="Arial" panose="020B0604020202020204" pitchFamily="34" charset="0"/>
            </a:endParaRPr>
          </a:p>
          <a:p>
            <a:pPr marL="171450" indent="-171450">
              <a:buBlip>
                <a:blip r:embed="rId3"/>
              </a:buBlip>
            </a:pPr>
            <a:endParaRPr lang="el-GR" sz="1200" dirty="0" smtClean="0">
              <a:latin typeface="Arial" panose="020B0604020202020204" pitchFamily="34" charset="0"/>
              <a:cs typeface="Arial" panose="020B0604020202020204" pitchFamily="34" charset="0"/>
            </a:endParaRPr>
          </a:p>
          <a:p>
            <a:pPr marL="171450" indent="-171450">
              <a:buBlip>
                <a:blip r:embed="rId3"/>
              </a:buBlip>
            </a:pPr>
            <a:endParaRPr lang="en-US" sz="1200" dirty="0">
              <a:latin typeface="Arial" panose="020B0604020202020204" pitchFamily="34" charset="0"/>
              <a:cs typeface="Arial" panose="020B0604020202020204" pitchFamily="34" charset="0"/>
            </a:endParaRPr>
          </a:p>
        </p:txBody>
      </p:sp>
      <p:sp>
        <p:nvSpPr>
          <p:cNvPr id="5" name="TextBox 4"/>
          <p:cNvSpPr txBox="1"/>
          <p:nvPr/>
        </p:nvSpPr>
        <p:spPr>
          <a:xfrm>
            <a:off x="5548541" y="5960314"/>
            <a:ext cx="6048672" cy="276999"/>
          </a:xfrm>
          <a:prstGeom prst="rect">
            <a:avLst/>
          </a:prstGeom>
          <a:noFill/>
        </p:spPr>
        <p:txBody>
          <a:bodyPr wrap="square" rtlCol="0">
            <a:spAutoFit/>
          </a:bodyPr>
          <a:lstStyle/>
          <a:p>
            <a:r>
              <a:rPr lang="en-US" sz="1200" i="1" dirty="0" smtClean="0"/>
              <a:t>Dr.  R McLean, Royal Alexandra Hospital, Edmonton, Canada</a:t>
            </a:r>
            <a:endParaRPr lang="en-US" sz="1200" i="1" dirty="0"/>
          </a:p>
        </p:txBody>
      </p:sp>
      <p:pic>
        <p:nvPicPr>
          <p:cNvPr id="13" name="Picture 4" descr="Untitled-1remastered fin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339" y="-59392"/>
            <a:ext cx="551456"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untitl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72597" y="-59392"/>
            <a:ext cx="582091" cy="64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007435" y="755413"/>
            <a:ext cx="10369152" cy="646331"/>
          </a:xfrm>
          <a:prstGeom prst="rect">
            <a:avLst/>
          </a:prstGeom>
        </p:spPr>
        <p:txBody>
          <a:bodyPr wrap="square">
            <a:spAutoFit/>
          </a:bodyPr>
          <a:lstStyle/>
          <a:p>
            <a:pPr algn="ctr"/>
            <a:r>
              <a:rPr lang="el-GR" b="1" dirty="0" smtClean="0">
                <a:solidFill>
                  <a:srgbClr val="FF0000"/>
                </a:solidFill>
              </a:rPr>
              <a:t>Διαβάθμιση κατά </a:t>
            </a:r>
            <a:r>
              <a:rPr lang="en-US" b="1" dirty="0" smtClean="0">
                <a:solidFill>
                  <a:srgbClr val="FF0000"/>
                </a:solidFill>
              </a:rPr>
              <a:t>Quirke</a:t>
            </a:r>
            <a:r>
              <a:rPr lang="el-GR" b="1" dirty="0" smtClean="0">
                <a:solidFill>
                  <a:srgbClr val="FF0000"/>
                </a:solidFill>
              </a:rPr>
              <a:t> της πλήρους ή μη εξαίρεσης του </a:t>
            </a:r>
            <a:r>
              <a:rPr lang="el-GR" b="1" dirty="0" err="1" smtClean="0">
                <a:solidFill>
                  <a:srgbClr val="FF0000"/>
                </a:solidFill>
              </a:rPr>
              <a:t>μεσοορθού</a:t>
            </a:r>
            <a:r>
              <a:rPr lang="en-US" b="1" dirty="0" smtClean="0">
                <a:solidFill>
                  <a:srgbClr val="FF0000"/>
                </a:solidFill>
              </a:rPr>
              <a:t> (MRC trial)</a:t>
            </a:r>
            <a:endParaRPr lang="el-GR" b="1" dirty="0" smtClean="0">
              <a:solidFill>
                <a:srgbClr val="FF0000"/>
              </a:solidFill>
            </a:endParaRPr>
          </a:p>
          <a:p>
            <a:pPr algn="ctr"/>
            <a:r>
              <a:rPr lang="el-GR" b="1" dirty="0" smtClean="0"/>
              <a:t>Βαθμοί </a:t>
            </a:r>
            <a:r>
              <a:rPr lang="en-US" b="1" dirty="0" smtClean="0"/>
              <a:t> 1 -3</a:t>
            </a:r>
            <a:endParaRPr lang="en-US" dirty="0"/>
          </a:p>
        </p:txBody>
      </p:sp>
    </p:spTree>
    <p:extLst>
      <p:ext uri="{BB962C8B-B14F-4D97-AF65-F5344CB8AC3E}">
        <p14:creationId xmlns:p14="http://schemas.microsoft.com/office/powerpoint/2010/main" val="19933466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2042556"/>
            <a:ext cx="7374577" cy="3800103"/>
          </a:xfrm>
        </p:spPr>
        <p:txBody>
          <a:bodyPr/>
          <a:lstStyle/>
          <a:p>
            <a:pPr marL="0" indent="0" algn="ctr">
              <a:buNone/>
            </a:pPr>
            <a:r>
              <a:rPr lang="el-GR" dirty="0" err="1"/>
              <a:t>Περινευρικές</a:t>
            </a:r>
            <a:r>
              <a:rPr lang="el-GR" dirty="0"/>
              <a:t> </a:t>
            </a:r>
            <a:r>
              <a:rPr lang="el-GR" dirty="0" smtClean="0"/>
              <a:t>διηθήσεις</a:t>
            </a:r>
            <a:r>
              <a:rPr lang="en-US" dirty="0" smtClean="0"/>
              <a:t>.</a:t>
            </a:r>
            <a:endParaRPr lang="el-GR" dirty="0"/>
          </a:p>
          <a:p>
            <a:pPr marL="0" indent="0" algn="ctr">
              <a:buNone/>
            </a:pPr>
            <a:r>
              <a:rPr lang="en-US" sz="2400" dirty="0" smtClean="0"/>
              <a:t>A</a:t>
            </a:r>
            <a:r>
              <a:rPr lang="el-GR" sz="2400" dirty="0" err="1" smtClean="0"/>
              <a:t>νεξάρτητος</a:t>
            </a:r>
            <a:r>
              <a:rPr lang="el-GR" sz="2400" dirty="0" smtClean="0"/>
              <a:t> </a:t>
            </a:r>
            <a:r>
              <a:rPr lang="el-GR" sz="2400" dirty="0"/>
              <a:t>δείκτης αρνητικής </a:t>
            </a:r>
            <a:r>
              <a:rPr lang="el-GR" sz="2400" dirty="0" smtClean="0"/>
              <a:t>πρόγνωσης.</a:t>
            </a:r>
            <a:endParaRPr lang="el-GR" sz="2400" dirty="0"/>
          </a:p>
          <a:p>
            <a:endParaRPr lang="el-GR" dirty="0"/>
          </a:p>
          <a:p>
            <a:endParaRPr lang="el-GR" dirty="0"/>
          </a:p>
          <a:p>
            <a:endParaRPr lang="el-GR" dirty="0"/>
          </a:p>
          <a:p>
            <a:pPr marL="0" indent="0">
              <a:buNone/>
            </a:pPr>
            <a:endParaRPr lang="el-GR" dirty="0"/>
          </a:p>
        </p:txBody>
      </p:sp>
      <p:pic>
        <p:nvPicPr>
          <p:cNvPr id="5" name="Content Placeholder 4" descr="fig2"/>
          <p:cNvPicPr>
            <a:picLocks noGrp="1" noChangeAspect="1"/>
          </p:cNvPicPr>
          <p:nvPr>
            <p:ph sz="half" idx="2"/>
          </p:nvPr>
        </p:nvPicPr>
        <p:blipFill>
          <a:blip r:embed="rId2" cstate="print"/>
          <a:stretch>
            <a:fillRect/>
          </a:stretch>
        </p:blipFill>
        <p:spPr>
          <a:xfrm>
            <a:off x="2113807" y="3195749"/>
            <a:ext cx="3067050" cy="2141855"/>
          </a:xfrm>
          <a:prstGeom prst="rect">
            <a:avLst/>
          </a:prstGeom>
        </p:spPr>
      </p:pic>
      <p:pic>
        <p:nvPicPr>
          <p:cNvPr id="7" name="Picture 6" descr="fig2 (1)"/>
          <p:cNvPicPr>
            <a:picLocks noChangeAspect="1"/>
          </p:cNvPicPr>
          <p:nvPr/>
        </p:nvPicPr>
        <p:blipFill>
          <a:blip r:embed="rId3" cstate="print"/>
          <a:stretch>
            <a:fillRect/>
          </a:stretch>
        </p:blipFill>
        <p:spPr>
          <a:xfrm rot="5400000">
            <a:off x="6597147" y="4014001"/>
            <a:ext cx="3067685" cy="2167890"/>
          </a:xfrm>
          <a:prstGeom prst="rect">
            <a:avLst/>
          </a:prstGeom>
        </p:spPr>
      </p:pic>
      <p:pic>
        <p:nvPicPr>
          <p:cNvPr id="26626" name="Picture 2"/>
          <p:cNvPicPr>
            <a:picLocks noChangeAspect="1" noChangeArrowheads="1"/>
          </p:cNvPicPr>
          <p:nvPr/>
        </p:nvPicPr>
        <p:blipFill>
          <a:blip r:embed="rId4" cstate="print"/>
          <a:srcRect/>
          <a:stretch>
            <a:fillRect/>
          </a:stretch>
        </p:blipFill>
        <p:spPr bwMode="auto">
          <a:xfrm>
            <a:off x="7918863" y="1209306"/>
            <a:ext cx="2804555" cy="2102846"/>
          </a:xfrm>
          <a:prstGeom prst="rect">
            <a:avLst/>
          </a:prstGeom>
          <a:noFill/>
          <a:ln w="9525">
            <a:noFill/>
            <a:miter lim="800000"/>
            <a:headEnd/>
            <a:tailEnd/>
          </a:ln>
          <a:effectLst/>
        </p:spPr>
      </p:pic>
      <p:pic>
        <p:nvPicPr>
          <p:cNvPr id="26627" name="Picture 3" descr="C:\Users\KAV-AGRO\Desktop\6908185061_2931248493_z.jpg"/>
          <p:cNvPicPr>
            <a:picLocks noChangeAspect="1" noChangeArrowheads="1"/>
          </p:cNvPicPr>
          <p:nvPr/>
        </p:nvPicPr>
        <p:blipFill>
          <a:blip r:embed="rId5" cstate="print"/>
          <a:srcRect/>
          <a:stretch>
            <a:fillRect/>
          </a:stretch>
        </p:blipFill>
        <p:spPr bwMode="auto">
          <a:xfrm rot="5400000">
            <a:off x="9073539" y="3919454"/>
            <a:ext cx="3015541" cy="2261656"/>
          </a:xfrm>
          <a:prstGeom prst="rect">
            <a:avLst/>
          </a:prstGeom>
          <a:noFill/>
        </p:spPr>
      </p:pic>
      <p:sp>
        <p:nvSpPr>
          <p:cNvPr id="8" name="7 - Ορθογώνιο"/>
          <p:cNvSpPr/>
          <p:nvPr/>
        </p:nvSpPr>
        <p:spPr>
          <a:xfrm>
            <a:off x="5985164" y="1"/>
            <a:ext cx="6206836" cy="1200329"/>
          </a:xfrm>
          <a:prstGeom prst="rect">
            <a:avLst/>
          </a:prstGeom>
        </p:spPr>
        <p:txBody>
          <a:bodyPr wrap="square">
            <a:spAutoFit/>
          </a:bodyPr>
          <a:lstStyle/>
          <a:p>
            <a:pPr algn="ctr"/>
            <a:r>
              <a:rPr lang="el-GR" sz="2400" dirty="0" smtClean="0"/>
              <a:t>Διήθηση αγγείων / λεμφαγγείων</a:t>
            </a:r>
            <a:r>
              <a:rPr lang="en-US" sz="2400" dirty="0" smtClean="0"/>
              <a:t>.</a:t>
            </a:r>
            <a:endParaRPr lang="el-GR" sz="2400" dirty="0" smtClean="0"/>
          </a:p>
          <a:p>
            <a:pPr algn="ctr"/>
            <a:r>
              <a:rPr lang="en-US" sz="2400" dirty="0" smtClean="0"/>
              <a:t>A</a:t>
            </a:r>
            <a:r>
              <a:rPr lang="el-GR" sz="2400" dirty="0" err="1" smtClean="0"/>
              <a:t>νεξάρτητος</a:t>
            </a:r>
            <a:r>
              <a:rPr lang="el-GR" sz="2400" dirty="0" smtClean="0"/>
              <a:t> παράγοντας </a:t>
            </a:r>
            <a:endParaRPr lang="en-US" sz="2400" dirty="0" smtClean="0"/>
          </a:p>
          <a:p>
            <a:pPr algn="ctr"/>
            <a:r>
              <a:rPr lang="el-GR" sz="2400" dirty="0" smtClean="0"/>
              <a:t>αρνητικής πρόγνωσης.</a:t>
            </a:r>
            <a:endParaRPr lang="el-GR"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237507"/>
            <a:ext cx="10515600" cy="3298174"/>
          </a:xfrm>
        </p:spPr>
        <p:txBody>
          <a:bodyPr>
            <a:normAutofit fontScale="92500" lnSpcReduction="20000"/>
          </a:bodyPr>
          <a:lstStyle/>
          <a:p>
            <a:pPr marL="0" indent="0" algn="ctr">
              <a:buNone/>
            </a:pPr>
            <a:r>
              <a:rPr lang="el-GR" altLang="en-US" b="1" dirty="0"/>
              <a:t>Μορφολογία </a:t>
            </a:r>
            <a:r>
              <a:rPr lang="el-GR" altLang="en-US" b="1" dirty="0" smtClean="0"/>
              <a:t>της </a:t>
            </a:r>
            <a:r>
              <a:rPr lang="el-GR" altLang="en-US" b="1" dirty="0"/>
              <a:t>παρυφής του όγκου </a:t>
            </a:r>
            <a:endParaRPr lang="el-GR" altLang="en-US" b="1" dirty="0" smtClean="0"/>
          </a:p>
          <a:p>
            <a:pPr marL="0" indent="0" algn="ctr">
              <a:buNone/>
            </a:pPr>
            <a:r>
              <a:rPr lang="el-GR" altLang="en-US" b="1" dirty="0" smtClean="0"/>
              <a:t>και «εκβλαστήσεις του όγκου - </a:t>
            </a:r>
            <a:r>
              <a:rPr lang="en-US" altLang="en-US" b="1" dirty="0" smtClean="0"/>
              <a:t>tumor budding</a:t>
            </a:r>
            <a:r>
              <a:rPr lang="el-GR" altLang="en-US" b="1" dirty="0" smtClean="0"/>
              <a:t>»</a:t>
            </a:r>
          </a:p>
          <a:p>
            <a:pPr marL="0" indent="0" algn="ctr">
              <a:buNone/>
            </a:pPr>
            <a:r>
              <a:rPr lang="el-GR" altLang="en-US" b="1" dirty="0" smtClean="0"/>
              <a:t> </a:t>
            </a:r>
            <a:r>
              <a:rPr lang="en-US" altLang="en-US" dirty="0" smtClean="0"/>
              <a:t> </a:t>
            </a:r>
            <a:endParaRPr lang="en-US" altLang="en-US" dirty="0"/>
          </a:p>
          <a:p>
            <a:pPr marL="0" indent="0">
              <a:buNone/>
            </a:pPr>
            <a:r>
              <a:rPr lang="el-GR" altLang="en-US" sz="2000" b="1" dirty="0" smtClean="0"/>
              <a:t>Ακανόνιστη-διηθητική</a:t>
            </a:r>
            <a:r>
              <a:rPr lang="el-GR" altLang="en-US" sz="2000" dirty="0" smtClean="0"/>
              <a:t> </a:t>
            </a:r>
            <a:r>
              <a:rPr lang="el-GR" altLang="en-US" sz="2000" dirty="0"/>
              <a:t>παρυφή: </a:t>
            </a:r>
            <a:r>
              <a:rPr lang="el-GR" altLang="en-US" sz="2000" b="1" dirty="0"/>
              <a:t>αρνητικός </a:t>
            </a:r>
            <a:r>
              <a:rPr lang="el-GR" altLang="en-US" sz="2000" dirty="0"/>
              <a:t>προγνωστικός </a:t>
            </a:r>
            <a:r>
              <a:rPr lang="el-GR" altLang="en-US" sz="2000" dirty="0" smtClean="0"/>
              <a:t>παράγοντας, αντίθετα με την ομαλή-</a:t>
            </a:r>
            <a:r>
              <a:rPr lang="el-GR" altLang="en-US" sz="2000" dirty="0" err="1" smtClean="0"/>
              <a:t>απωστικής</a:t>
            </a:r>
            <a:r>
              <a:rPr lang="el-GR" altLang="en-US" sz="2000" dirty="0" smtClean="0"/>
              <a:t>  μορφής παρυφή.</a:t>
            </a:r>
            <a:endParaRPr lang="el-GR" altLang="en-US" sz="2000" dirty="0"/>
          </a:p>
          <a:p>
            <a:pPr marL="0" indent="0">
              <a:buNone/>
            </a:pPr>
            <a:endParaRPr lang="el-GR" altLang="en-US" sz="2000" dirty="0"/>
          </a:p>
          <a:p>
            <a:pPr marL="0" indent="0">
              <a:buNone/>
            </a:pPr>
            <a:r>
              <a:rPr lang="el-GR" altLang="en-US" sz="2000" b="1" dirty="0" smtClean="0"/>
              <a:t>«εκβλαστήσεις του όγκου-</a:t>
            </a:r>
            <a:r>
              <a:rPr lang="en-US" altLang="en-US" sz="2000" b="1" dirty="0" smtClean="0"/>
              <a:t>tumor budding</a:t>
            </a:r>
            <a:r>
              <a:rPr lang="el-GR" altLang="en-US" sz="2000" b="1" dirty="0" smtClean="0"/>
              <a:t>»</a:t>
            </a:r>
            <a:r>
              <a:rPr lang="en-US" altLang="en-US" sz="2000" b="1" dirty="0" smtClean="0"/>
              <a:t>: </a:t>
            </a:r>
            <a:r>
              <a:rPr lang="el-GR" altLang="en-US" sz="2000" dirty="0"/>
              <a:t>η παρουσία μικρών συναθροίσεων αδιαφοροποίητων καρκινικών </a:t>
            </a:r>
            <a:r>
              <a:rPr lang="el-GR" altLang="en-US" sz="2000" dirty="0" smtClean="0"/>
              <a:t>κυττάρων, </a:t>
            </a:r>
            <a:r>
              <a:rPr lang="el-GR" altLang="en-US" sz="2000" dirty="0"/>
              <a:t>ελάχιστα μπροστά από </a:t>
            </a:r>
            <a:r>
              <a:rPr lang="el-GR" altLang="en-US" sz="2000" dirty="0" smtClean="0"/>
              <a:t>την περιφέρεια-παρυφή </a:t>
            </a:r>
            <a:r>
              <a:rPr lang="el-GR" altLang="en-US" sz="2000" dirty="0"/>
              <a:t>του </a:t>
            </a:r>
            <a:r>
              <a:rPr lang="el-GR" altLang="en-US" sz="2000" dirty="0" smtClean="0"/>
              <a:t>όγκου.</a:t>
            </a:r>
            <a:endParaRPr lang="el-GR" altLang="en-US" sz="2000" dirty="0"/>
          </a:p>
          <a:p>
            <a:pPr marL="0" indent="0">
              <a:buNone/>
            </a:pPr>
            <a:r>
              <a:rPr lang="el-GR" altLang="en-US" sz="2000" dirty="0"/>
              <a:t>Α</a:t>
            </a:r>
            <a:r>
              <a:rPr lang="el-GR" altLang="en-US" sz="2000" dirty="0" smtClean="0"/>
              <a:t>ρνητικός </a:t>
            </a:r>
            <a:r>
              <a:rPr lang="el-GR" altLang="en-US" sz="2000" dirty="0"/>
              <a:t>προγνωστικός παράγοντας, σχετίζεται με υψηλότερη συχνότητα </a:t>
            </a:r>
            <a:r>
              <a:rPr lang="el-GR" altLang="en-US" sz="2000" dirty="0" err="1"/>
              <a:t>λεμφαδενικών</a:t>
            </a:r>
            <a:r>
              <a:rPr lang="el-GR" altLang="en-US" sz="2000" dirty="0"/>
              <a:t> μεταστάσεων και υποτροπής του </a:t>
            </a:r>
            <a:r>
              <a:rPr lang="el-GR" altLang="en-US" sz="2000" dirty="0" smtClean="0"/>
              <a:t>όγκου.</a:t>
            </a:r>
            <a:endParaRPr lang="el-GR" altLang="en-US" sz="2000" dirty="0"/>
          </a:p>
        </p:txBody>
      </p:sp>
      <p:pic>
        <p:nvPicPr>
          <p:cNvPr id="4" name="Content Placeholder 3" descr="tb"/>
          <p:cNvPicPr>
            <a:picLocks noGrp="1" noChangeAspect="1"/>
          </p:cNvPicPr>
          <p:nvPr>
            <p:ph sz="half" idx="2"/>
          </p:nvPr>
        </p:nvPicPr>
        <p:blipFill>
          <a:blip r:embed="rId2" cstate="print"/>
          <a:stretch>
            <a:fillRect/>
          </a:stretch>
        </p:blipFill>
        <p:spPr>
          <a:xfrm>
            <a:off x="838200" y="3617587"/>
            <a:ext cx="10201910" cy="2662555"/>
          </a:xfrm>
          <a:prstGeom prst="rect">
            <a:avLst/>
          </a:prstGeom>
        </p:spPr>
      </p:pic>
      <p:sp>
        <p:nvSpPr>
          <p:cNvPr id="5" name="1 - Τίτλος"/>
          <p:cNvSpPr>
            <a:spLocks noGrp="1"/>
          </p:cNvSpPr>
          <p:nvPr>
            <p:ph type="title"/>
          </p:nvPr>
        </p:nvSpPr>
        <p:spPr>
          <a:xfrm>
            <a:off x="1045029" y="6377050"/>
            <a:ext cx="10010898" cy="480950"/>
          </a:xfrm>
        </p:spPr>
        <p:txBody>
          <a:bodyPr>
            <a:noAutofit/>
          </a:bodyPr>
          <a:lstStyle/>
          <a:p>
            <a:r>
              <a:rPr lang="el-GR" sz="3600" dirty="0" err="1" smtClean="0"/>
              <a:t>Ανοσοϊστοχημική</a:t>
            </a:r>
            <a:r>
              <a:rPr lang="el-GR" sz="3600" dirty="0" smtClean="0"/>
              <a:t> ανάδειξη εκβλαστήσεων του όγκου</a:t>
            </a:r>
            <a:endParaRPr lang="el-GR" sz="36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6768936" y="0"/>
            <a:ext cx="5423064" cy="6857999"/>
          </a:xfrm>
        </p:spPr>
        <p:txBody>
          <a:bodyPr>
            <a:noAutofit/>
          </a:bodyPr>
          <a:lstStyle/>
          <a:p>
            <a:pPr algn="ctr"/>
            <a:r>
              <a:rPr lang="el-GR" sz="2800" b="1" dirty="0" err="1" smtClean="0"/>
              <a:t>Νεοπλασματικές</a:t>
            </a:r>
            <a:r>
              <a:rPr lang="el-GR" sz="2800" b="1" dirty="0" smtClean="0"/>
              <a:t>  </a:t>
            </a:r>
            <a:r>
              <a:rPr lang="el-GR" sz="2800" b="1" spc="300" dirty="0" smtClean="0"/>
              <a:t>εκβλαστήσεις</a:t>
            </a:r>
            <a:r>
              <a:rPr lang="el-GR" sz="2800" b="1" dirty="0" smtClean="0"/>
              <a:t>  </a:t>
            </a:r>
            <a:br>
              <a:rPr lang="el-GR" sz="2800" b="1" dirty="0" smtClean="0"/>
            </a:br>
            <a:r>
              <a:rPr lang="el-GR" sz="2800" b="1" dirty="0" smtClean="0"/>
              <a:t>στο καρκίνωμα του </a:t>
            </a:r>
            <a:r>
              <a:rPr lang="el-GR" sz="2800" b="1" dirty="0" err="1" smtClean="0"/>
              <a:t>παχέος</a:t>
            </a:r>
            <a:r>
              <a:rPr lang="el-GR" sz="2800" b="1" dirty="0" smtClean="0"/>
              <a:t> εντέρου.</a:t>
            </a:r>
            <a:r>
              <a:rPr lang="el-GR" sz="1600" dirty="0" smtClean="0"/>
              <a:t/>
            </a:r>
            <a:br>
              <a:rPr lang="el-GR" sz="1600" dirty="0" smtClean="0"/>
            </a:br>
            <a:r>
              <a:rPr lang="el-GR" sz="1600" dirty="0" smtClean="0"/>
              <a:t/>
            </a:r>
            <a:br>
              <a:rPr lang="el-GR" sz="1600" dirty="0" smtClean="0"/>
            </a:br>
            <a:r>
              <a:rPr lang="el-GR" sz="2400" dirty="0" smtClean="0"/>
              <a:t>(α) </a:t>
            </a:r>
            <a:r>
              <a:rPr lang="el-GR" sz="2400" dirty="0" err="1" smtClean="0"/>
              <a:t>Αδενοκαρκίνωμα</a:t>
            </a:r>
            <a:r>
              <a:rPr lang="el-GR" sz="2400" dirty="0" smtClean="0"/>
              <a:t> με διηθητική παρυφή αλλά </a:t>
            </a:r>
            <a:r>
              <a:rPr lang="el-GR" sz="2400" dirty="0" smtClean="0">
                <a:effectLst>
                  <a:outerShdw blurRad="38100" dist="38100" dir="2700000" algn="tl">
                    <a:srgbClr val="000000">
                      <a:alpha val="43137"/>
                    </a:srgbClr>
                  </a:outerShdw>
                </a:effectLst>
              </a:rPr>
              <a:t>χωρίς</a:t>
            </a:r>
            <a:r>
              <a:rPr lang="el-GR" sz="2400" dirty="0" smtClean="0"/>
              <a:t> εκβλαστήσεις.</a:t>
            </a:r>
            <a:br>
              <a:rPr lang="el-GR" sz="2400" dirty="0" smtClean="0"/>
            </a:br>
            <a:r>
              <a:rPr lang="el-GR" sz="2400" dirty="0" smtClean="0"/>
              <a:t/>
            </a:r>
            <a:br>
              <a:rPr lang="el-GR" sz="2400" dirty="0" smtClean="0"/>
            </a:br>
            <a:r>
              <a:rPr lang="el-GR" sz="2400" dirty="0" smtClean="0"/>
              <a:t>(</a:t>
            </a:r>
            <a:r>
              <a:rPr lang="en-US" sz="2400" dirty="0" smtClean="0"/>
              <a:t>b-d) </a:t>
            </a:r>
            <a:r>
              <a:rPr lang="el-GR" sz="2400" dirty="0" smtClean="0"/>
              <a:t>Οι  εκβλαστήσεις του  όγκου, που ορίζονται ως </a:t>
            </a:r>
            <a:r>
              <a:rPr lang="el-GR" sz="2400" dirty="0" smtClean="0">
                <a:effectLst>
                  <a:outerShdw blurRad="38100" dist="38100" dir="2700000" algn="tl">
                    <a:srgbClr val="000000">
                      <a:alpha val="43137"/>
                    </a:srgbClr>
                  </a:outerShdw>
                </a:effectLst>
              </a:rPr>
              <a:t>μεμονωμένα  κύτταρα ή μικρές συστάδες (&lt;5 </a:t>
            </a:r>
            <a:r>
              <a:rPr lang="el-GR" sz="2400" dirty="0" err="1" smtClean="0">
                <a:effectLst>
                  <a:outerShdw blurRad="38100" dist="38100" dir="2700000" algn="tl">
                    <a:srgbClr val="000000">
                      <a:alpha val="43137"/>
                    </a:srgbClr>
                  </a:outerShdw>
                </a:effectLst>
              </a:rPr>
              <a:t>νεοπλασματικών</a:t>
            </a:r>
            <a:r>
              <a:rPr lang="el-GR" sz="2400" dirty="0" smtClean="0">
                <a:effectLst>
                  <a:outerShdw blurRad="38100" dist="38100" dir="2700000" algn="tl">
                    <a:srgbClr val="000000">
                      <a:alpha val="43137"/>
                    </a:srgbClr>
                  </a:outerShdw>
                </a:effectLst>
              </a:rPr>
              <a:t> κυττάρων) στη διηθητική παρυφή</a:t>
            </a:r>
            <a:r>
              <a:rPr lang="el-GR" sz="2400" dirty="0" smtClean="0"/>
              <a:t> (βέλη), απεικονίζονται σε αυτά</a:t>
            </a:r>
            <a:br>
              <a:rPr lang="el-GR" sz="2400" dirty="0" smtClean="0"/>
            </a:br>
            <a:r>
              <a:rPr lang="el-GR" sz="2400" dirty="0" smtClean="0"/>
              <a:t> τα παραδείγματα από (b) έναν κακοήθως </a:t>
            </a:r>
            <a:r>
              <a:rPr lang="el-GR" sz="2400" dirty="0" err="1" smtClean="0"/>
              <a:t>εξαλλαγέντα</a:t>
            </a:r>
            <a:r>
              <a:rPr lang="el-GR" sz="2400" dirty="0" smtClean="0"/>
              <a:t> πολύποδα και (c και d) εγχειρητικά παρασκευάσματα  </a:t>
            </a:r>
            <a:r>
              <a:rPr lang="el-GR" sz="2400" dirty="0" err="1" smtClean="0"/>
              <a:t>εκτομής</a:t>
            </a:r>
            <a:r>
              <a:rPr lang="el-GR" sz="2400" dirty="0" smtClean="0"/>
              <a:t> </a:t>
            </a:r>
            <a:r>
              <a:rPr lang="el-GR" sz="2400" dirty="0" err="1" smtClean="0"/>
              <a:t>ορθοκολικού</a:t>
            </a:r>
            <a:r>
              <a:rPr lang="el-GR" sz="2400" dirty="0" smtClean="0"/>
              <a:t> καρκίνου. </a:t>
            </a:r>
            <a:br>
              <a:rPr lang="el-GR" sz="2400" dirty="0" smtClean="0"/>
            </a:br>
            <a:r>
              <a:rPr lang="el-GR" sz="2400" dirty="0" smtClean="0"/>
              <a:t>Σημειώστε την </a:t>
            </a:r>
            <a:r>
              <a:rPr lang="el-GR" sz="2400" dirty="0" err="1" smtClean="0">
                <a:effectLst>
                  <a:outerShdw blurRad="38100" dist="38100" dir="2700000" algn="tl">
                    <a:srgbClr val="000000">
                      <a:alpha val="43137"/>
                    </a:srgbClr>
                  </a:outerShdw>
                </a:effectLst>
              </a:rPr>
              <a:t>ασαφοποίηση</a:t>
            </a:r>
            <a:r>
              <a:rPr lang="el-GR" sz="2400" dirty="0" smtClean="0">
                <a:effectLst>
                  <a:outerShdw blurRad="38100" dist="38100" dir="2700000" algn="tl">
                    <a:srgbClr val="000000">
                      <a:alpha val="43137"/>
                    </a:srgbClr>
                  </a:outerShdw>
                </a:effectLst>
              </a:rPr>
              <a:t> </a:t>
            </a:r>
            <a:r>
              <a:rPr lang="el-GR" sz="2400" dirty="0" smtClean="0"/>
              <a:t>μεταξύ του </a:t>
            </a:r>
            <a:r>
              <a:rPr lang="el-GR" sz="2400" dirty="0" err="1" smtClean="0"/>
              <a:t>νεοπλασματικού</a:t>
            </a:r>
            <a:r>
              <a:rPr lang="el-GR" sz="2400" dirty="0" smtClean="0"/>
              <a:t> παρεγχύματος και </a:t>
            </a:r>
            <a:r>
              <a:rPr lang="el-GR" sz="2400" dirty="0" err="1" smtClean="0"/>
              <a:t>νεοπλασματικού</a:t>
            </a:r>
            <a:r>
              <a:rPr lang="el-GR" sz="2400" dirty="0" smtClean="0"/>
              <a:t> στρώματος  (c), η οποία αντιστοιχεί στις αναδεικνυόμενες σε υψηλότερη μεγέθυνση, εκβλαστήσεις.</a:t>
            </a:r>
            <a:endParaRPr lang="el-GR" sz="2400" dirty="0"/>
          </a:p>
        </p:txBody>
      </p:sp>
      <p:pic>
        <p:nvPicPr>
          <p:cNvPr id="59394" name="Picture 2"/>
          <p:cNvPicPr>
            <a:picLocks noChangeAspect="1" noChangeArrowheads="1"/>
          </p:cNvPicPr>
          <p:nvPr/>
        </p:nvPicPr>
        <p:blipFill>
          <a:blip r:embed="rId2" cstate="print"/>
          <a:srcRect/>
          <a:stretch>
            <a:fillRect/>
          </a:stretch>
        </p:blipFill>
        <p:spPr bwMode="auto">
          <a:xfrm>
            <a:off x="193593" y="816998"/>
            <a:ext cx="6515966" cy="48573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15403" y="582295"/>
            <a:ext cx="7562987" cy="1798955"/>
          </a:xfrm>
        </p:spPr>
        <p:txBody>
          <a:bodyPr>
            <a:normAutofit fontScale="92500" lnSpcReduction="20000"/>
          </a:bodyPr>
          <a:lstStyle/>
          <a:p>
            <a:pPr marL="0" indent="0" algn="ctr">
              <a:buNone/>
            </a:pPr>
            <a:r>
              <a:rPr lang="el-GR" altLang="en-US" b="1" dirty="0" err="1"/>
              <a:t>Ανοσιακή</a:t>
            </a:r>
            <a:r>
              <a:rPr lang="el-GR" altLang="en-US" b="1" dirty="0"/>
              <a:t> αντίδραση του ξενιστή έναντι του όγκου</a:t>
            </a:r>
          </a:p>
          <a:p>
            <a:pPr marL="0" indent="0">
              <a:buNone/>
            </a:pPr>
            <a:endParaRPr lang="el-GR" altLang="en-US" b="1" dirty="0"/>
          </a:p>
          <a:p>
            <a:pPr marL="0" indent="0" algn="ctr">
              <a:buNone/>
            </a:pPr>
            <a:r>
              <a:rPr lang="el-GR" altLang="en-US" sz="2000" dirty="0"/>
              <a:t>Η παρουσία </a:t>
            </a:r>
            <a:r>
              <a:rPr lang="el-GR" altLang="en-US" sz="2000" b="1" dirty="0"/>
              <a:t>μεγάλου αριθμού </a:t>
            </a:r>
            <a:r>
              <a:rPr lang="el-GR" altLang="en-US" sz="2000" b="1" dirty="0" smtClean="0"/>
              <a:t> </a:t>
            </a:r>
            <a:r>
              <a:rPr lang="el-GR" altLang="en-US" sz="2000" spc="600" dirty="0" smtClean="0">
                <a:effectLst>
                  <a:outerShdw blurRad="38100" dist="38100" dir="2700000" algn="tl">
                    <a:srgbClr val="000000">
                      <a:alpha val="43137"/>
                    </a:srgbClr>
                  </a:outerShdw>
                </a:effectLst>
              </a:rPr>
              <a:t>λεμφοκυττάρων </a:t>
            </a:r>
          </a:p>
          <a:p>
            <a:pPr marL="0" indent="0" algn="ctr">
              <a:buNone/>
            </a:pPr>
            <a:r>
              <a:rPr lang="el-GR" altLang="en-US" sz="2000" dirty="0" smtClean="0">
                <a:effectLst>
                  <a:outerShdw blurRad="38100" dist="38100" dir="2700000" algn="tl">
                    <a:srgbClr val="000000">
                      <a:alpha val="43137"/>
                    </a:srgbClr>
                  </a:outerShdw>
                </a:effectLst>
              </a:rPr>
              <a:t>εντός του </a:t>
            </a:r>
            <a:r>
              <a:rPr lang="el-GR" altLang="en-US" sz="2000" dirty="0" err="1" smtClean="0">
                <a:effectLst>
                  <a:outerShdw blurRad="38100" dist="38100" dir="2700000" algn="tl">
                    <a:srgbClr val="000000">
                      <a:alpha val="43137"/>
                    </a:srgbClr>
                  </a:outerShdw>
                </a:effectLst>
              </a:rPr>
              <a:t>νεοπλασματικού</a:t>
            </a:r>
            <a:r>
              <a:rPr lang="el-GR" altLang="en-US" sz="2000" dirty="0" smtClean="0">
                <a:effectLst>
                  <a:outerShdw blurRad="38100" dist="38100" dir="2700000" algn="tl">
                    <a:srgbClr val="000000">
                      <a:alpha val="43137"/>
                    </a:srgbClr>
                  </a:outerShdw>
                </a:effectLst>
              </a:rPr>
              <a:t> παρεγχύματος </a:t>
            </a:r>
            <a:r>
              <a:rPr lang="el-GR" altLang="en-US" sz="2000" dirty="0" smtClean="0"/>
              <a:t>, </a:t>
            </a:r>
          </a:p>
          <a:p>
            <a:pPr marL="0" indent="0" algn="ctr">
              <a:buNone/>
            </a:pPr>
            <a:r>
              <a:rPr lang="el-GR" altLang="en-US" sz="2000" dirty="0" smtClean="0"/>
              <a:t>συνιστά </a:t>
            </a:r>
            <a:r>
              <a:rPr lang="el-GR" altLang="en-US" sz="2000" dirty="0"/>
              <a:t>θετικό προγνωστικό </a:t>
            </a:r>
            <a:r>
              <a:rPr lang="el-GR" altLang="en-US" sz="2000" dirty="0" smtClean="0"/>
              <a:t>δείκτη</a:t>
            </a:r>
            <a:r>
              <a:rPr lang="en-US" altLang="en-US" sz="2000" dirty="0" smtClean="0"/>
              <a:t>.</a:t>
            </a:r>
            <a:endParaRPr lang="el-GR" altLang="en-US" sz="2000" dirty="0"/>
          </a:p>
          <a:p>
            <a:pPr marL="0" indent="0">
              <a:buNone/>
            </a:pPr>
            <a:endParaRPr lang="el-GR" altLang="en-US" b="1" dirty="0"/>
          </a:p>
          <a:p>
            <a:pPr marL="0" indent="0">
              <a:buNone/>
            </a:pPr>
            <a:endParaRPr lang="el-GR" altLang="en-US" b="1" dirty="0"/>
          </a:p>
        </p:txBody>
      </p:sp>
      <p:pic>
        <p:nvPicPr>
          <p:cNvPr id="5" name="Content Placeholder 4" descr="TIL"/>
          <p:cNvPicPr>
            <a:picLocks noGrp="1" noChangeAspect="1"/>
          </p:cNvPicPr>
          <p:nvPr>
            <p:ph sz="half" idx="2"/>
          </p:nvPr>
        </p:nvPicPr>
        <p:blipFill>
          <a:blip r:embed="rId3" cstate="print"/>
          <a:stretch>
            <a:fillRect/>
          </a:stretch>
        </p:blipFill>
        <p:spPr>
          <a:xfrm>
            <a:off x="1544387" y="2773993"/>
            <a:ext cx="8872220" cy="336042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
          <p:cNvSpPr>
            <a:spLocks noChangeArrowheads="1"/>
          </p:cNvSpPr>
          <p:nvPr/>
        </p:nvSpPr>
        <p:spPr bwMode="auto">
          <a:xfrm>
            <a:off x="0" y="315628"/>
            <a:ext cx="12192000" cy="61863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Ν - Επιχώριοι λεμφαδένες . </a:t>
            </a:r>
            <a:r>
              <a:rPr kumimoji="0" lang="el-GR" altLang="zh-CN" b="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Τουλάχιστον </a:t>
            </a:r>
            <a:r>
              <a:rPr kumimoji="0" lang="el-GR" altLang="zh-CN" b="1"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14 </a:t>
            </a:r>
            <a:r>
              <a:rPr kumimoji="0" lang="el-GR" altLang="zh-CN" b="0" i="0" u="sng"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λεμφαδένες</a:t>
            </a: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 πρέπει να ελεγχθούν.</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zh-CN" b="0" i="0" u="none" strike="noStrike" cap="none" normalizeH="0" baseline="0" dirty="0" err="1" smtClean="0">
                <a:ln>
                  <a:noFill/>
                </a:ln>
                <a:solidFill>
                  <a:schemeClr val="tx1"/>
                </a:solidFill>
                <a:effectLst/>
                <a:latin typeface="Calibri" pitchFamily="34" charset="0"/>
                <a:ea typeface="SimSun" pitchFamily="2" charset="-122"/>
                <a:cs typeface="Times New Roman" pitchFamily="18" charset="0"/>
              </a:rPr>
              <a:t>Nx</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Οι επιχώριοι λεμφαδένες δεν μπορούν να αξιολογηθούν</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Ν0 Απουσία μετάστασης στους 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1 έως 3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Ν1</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Μετάσταση σε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έναν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 λεμφαδένα</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Ν1</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Μετάσταση σε 2 έως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3</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Ν1</a:t>
            </a:r>
            <a:r>
              <a:rPr kumimoji="0" lang="en-GB" altLang="zh-CN"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c</a:t>
            </a:r>
            <a:r>
              <a:rPr kumimoji="0" lang="en-GB" altLang="zh-CN"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 </a:t>
            </a:r>
            <a:r>
              <a:rPr kumimoji="0" lang="el-GR" altLang="zh-CN"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Νεοπλασματικές εναποθέσεις π.χ. δορυφόρες εστίες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στον υποορογόνιο ή σε μη καλυπτόμενους από περιτόναιο,  περιορθικούς ιστούς, </a:t>
            </a:r>
            <a:r>
              <a:rPr kumimoji="0" lang="el-GR" altLang="zh-CN" b="0" i="1"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χωρίς</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2</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4 ή περισσότερους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Ν2</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Μετάσταση σε </a:t>
            </a:r>
            <a:r>
              <a:rPr kumimoji="0" lang="el-GR" altLang="zh-CN"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4-6</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Ν2</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7 ή περισσότερους</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επιχώριους λεμφαδένες</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Οι </a:t>
            </a:r>
            <a:r>
              <a:rPr kumimoji="0" lang="el-GR"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νεοπλασματικές εναποθέσεις (δορυφόρα οζία)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είναι μακροσκοπικά ή μικροσκοπικά διακριτά καρκινικά οζία στον περικολικό λιπώδη ιστό ενός πρωτοπαθούς καρκινώματος που </a:t>
            </a: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δεν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συνέχεται με την πρωτοπαθή εστία, </a:t>
            </a:r>
            <a:r>
              <a:rPr kumimoji="0" lang="el-GR" altLang="zh-CN" b="0" i="1"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χωρίς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να αναγνωρίζονται  σε αυτά υπολειμματικά λεμφικά στοιχεία, αγγειακές δομές ή νευρωνικές δομές.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Μ - Απομακρυσμένες μεταστάσεις</a:t>
            </a:r>
            <a:endPar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Μ0 Απουσία απομακρυσμένων μεταστάσεων</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Μ1 Παρουσία απομακρυσμένων μεταστάσεων</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Μ1</a:t>
            </a:r>
            <a:r>
              <a:rPr kumimoji="0" lang="en-GB"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a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Μετάσταση σε ένα όργανο (ήπαρ, πνεύμονας, ωοθήκη, μη επιχώριοι λεμφαδένες χωρίς περιτοναϊκές μεταστάσεις) </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Μ1</a:t>
            </a:r>
            <a:r>
              <a:rPr kumimoji="0" lang="en-GB" altLang="zh-CN" b="1"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b</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σε </a:t>
            </a:r>
            <a:r>
              <a:rPr kumimoji="0" lang="el-GR" altLang="zh-CN" b="0"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περισσότερα από ένα </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όργανα</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Μ1</a:t>
            </a:r>
            <a:r>
              <a:rPr kumimoji="0" lang="en-GB" altLang="zh-CN" b="1" i="0" u="none" strike="noStrike" cap="none" normalizeH="0" baseline="0" dirty="0" smtClean="0">
                <a:ln>
                  <a:noFill/>
                </a:ln>
                <a:solidFill>
                  <a:schemeClr val="tx1"/>
                </a:solidFill>
                <a:effectLst>
                  <a:outerShdw blurRad="38100" dist="38100" dir="2700000" algn="tl">
                    <a:srgbClr val="000000">
                      <a:alpha val="43137"/>
                    </a:srgbClr>
                  </a:outerShdw>
                </a:effectLst>
                <a:latin typeface="Calibri" pitchFamily="34" charset="0"/>
                <a:ea typeface="SimSun" pitchFamily="2" charset="-122"/>
                <a:cs typeface="Times New Roman" pitchFamily="18" charset="0"/>
              </a:rPr>
              <a:t>c</a:t>
            </a:r>
            <a:r>
              <a:rPr kumimoji="0" lang="el-GR" altLang="zh-CN" b="0" i="0" u="none" strike="noStrike" cap="none" normalizeH="0" baseline="0" dirty="0" smtClean="0">
                <a:ln>
                  <a:noFill/>
                </a:ln>
                <a:solidFill>
                  <a:schemeClr val="tx1"/>
                </a:solidFill>
                <a:effectLst/>
                <a:latin typeface="Calibri" pitchFamily="34" charset="0"/>
                <a:ea typeface="SimSun" pitchFamily="2" charset="-122"/>
                <a:cs typeface="Times New Roman" pitchFamily="18" charset="0"/>
              </a:rPr>
              <a:t> Μετάσταση στο περιτόναιο με ή χωρίς συμμετοχή άλλου οργάνου</a:t>
            </a:r>
            <a:endParaRPr kumimoji="0" lang="el-GR" altLang="zh-CN"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p:cNvSpPr>
            <a:spLocks noGrp="1"/>
          </p:cNvSpPr>
          <p:nvPr>
            <p:ph type="title"/>
          </p:nvPr>
        </p:nvSpPr>
        <p:spPr/>
        <p:txBody>
          <a:bodyPr vert="horz" wrap="square" lIns="91440" tIns="45720" rIns="91440" bIns="45720" anchor="t"/>
          <a:lstStyle/>
          <a:p>
            <a:pPr eaLnBrk="1" hangingPunct="1"/>
            <a:r>
              <a:rPr lang="el-GR" altLang="x-none" dirty="0"/>
              <a:t>Παράγοντες κατηγορίας ΙΙΒ</a:t>
            </a:r>
          </a:p>
        </p:txBody>
      </p:sp>
      <p:sp>
        <p:nvSpPr>
          <p:cNvPr id="12291" name="Θέση περιεχομένου 2"/>
          <p:cNvSpPr>
            <a:spLocks noGrp="1"/>
          </p:cNvSpPr>
          <p:nvPr>
            <p:ph sz="half" idx="1"/>
          </p:nvPr>
        </p:nvSpPr>
        <p:spPr>
          <a:xfrm>
            <a:off x="838200" y="1505585"/>
            <a:ext cx="9851390" cy="2211392"/>
          </a:xfrm>
        </p:spPr>
        <p:txBody>
          <a:bodyPr vert="horz" wrap="square" lIns="91440" tIns="45720" rIns="91440" bIns="45720" anchor="t">
            <a:normAutofit fontScale="90000" lnSpcReduction="20000"/>
          </a:bodyPr>
          <a:lstStyle/>
          <a:p>
            <a:pPr eaLnBrk="1" hangingPunct="1"/>
            <a:r>
              <a:rPr lang="el-GR" altLang="x-none" b="1" dirty="0"/>
              <a:t>Ιστολογικός </a:t>
            </a:r>
            <a:r>
              <a:rPr lang="el-GR" altLang="x-none" b="1" dirty="0" smtClean="0"/>
              <a:t>τύπος</a:t>
            </a:r>
            <a:r>
              <a:rPr lang="en-US" altLang="x-none" b="1" dirty="0" smtClean="0"/>
              <a:t> (</a:t>
            </a:r>
            <a:r>
              <a:rPr lang="el-GR" altLang="x-none" b="1" dirty="0" smtClean="0"/>
              <a:t>υποποικιλία καρκινώματος)</a:t>
            </a:r>
            <a:endParaRPr lang="el-GR" altLang="x-none" b="1" dirty="0"/>
          </a:p>
          <a:p>
            <a:pPr marL="0" indent="0" eaLnBrk="1" hangingPunct="1">
              <a:buNone/>
            </a:pPr>
            <a:r>
              <a:rPr lang="el-GR" altLang="x-none" dirty="0"/>
              <a:t>π.χ. </a:t>
            </a:r>
            <a:r>
              <a:rPr lang="en-US" altLang="x-none" dirty="0" smtClean="0"/>
              <a:t> </a:t>
            </a:r>
            <a:endParaRPr lang="el-GR" altLang="x-none" dirty="0" smtClean="0"/>
          </a:p>
          <a:p>
            <a:pPr marL="0" indent="0" eaLnBrk="1" hangingPunct="1">
              <a:buNone/>
            </a:pPr>
            <a:r>
              <a:rPr lang="el-GR" altLang="x-none" dirty="0" smtClean="0"/>
              <a:t>-βλεννώδες καρκίνωμα, καρκίνωμα</a:t>
            </a:r>
            <a:r>
              <a:rPr lang="en-US" altLang="x-none" dirty="0" smtClean="0"/>
              <a:t> </a:t>
            </a:r>
            <a:r>
              <a:rPr lang="el-GR" altLang="x-none" dirty="0" smtClean="0"/>
              <a:t>από </a:t>
            </a:r>
            <a:r>
              <a:rPr lang="el-GR" altLang="x-none" dirty="0" err="1" smtClean="0"/>
              <a:t>σφραγιδοκύτταρα</a:t>
            </a:r>
            <a:r>
              <a:rPr lang="el-GR" altLang="x-none" dirty="0" smtClean="0"/>
              <a:t> (</a:t>
            </a:r>
            <a:r>
              <a:rPr lang="en-US" altLang="x-none" dirty="0" smtClean="0"/>
              <a:t>signet-ring)</a:t>
            </a:r>
            <a:r>
              <a:rPr lang="el-GR" altLang="x-none" dirty="0" smtClean="0"/>
              <a:t>, </a:t>
            </a:r>
            <a:r>
              <a:rPr lang="el-GR" altLang="x-none" dirty="0" err="1" smtClean="0"/>
              <a:t>αδενοακανθώδες</a:t>
            </a:r>
            <a:r>
              <a:rPr lang="el-GR" altLang="x-none" dirty="0" smtClean="0"/>
              <a:t> καρκίνωμα, αδιαφοροποίητο </a:t>
            </a:r>
            <a:r>
              <a:rPr lang="el-GR" altLang="x-none" dirty="0"/>
              <a:t>καρκίνωμα: χειρότερη πρόγνωση</a:t>
            </a:r>
          </a:p>
          <a:p>
            <a:pPr marL="0" indent="0" eaLnBrk="1" hangingPunct="1">
              <a:buNone/>
            </a:pPr>
            <a:r>
              <a:rPr lang="el-GR" altLang="x-none" dirty="0" smtClean="0"/>
              <a:t>-</a:t>
            </a:r>
            <a:r>
              <a:rPr lang="el-GR" altLang="x-none" dirty="0" err="1" smtClean="0"/>
              <a:t>μυελοειδές</a:t>
            </a:r>
            <a:r>
              <a:rPr lang="el-GR" altLang="x-none" dirty="0" smtClean="0"/>
              <a:t> </a:t>
            </a:r>
            <a:r>
              <a:rPr lang="el-GR" altLang="x-none" dirty="0"/>
              <a:t>καρκίνωμα: καλύτερη πρόγνωση</a:t>
            </a:r>
          </a:p>
        </p:txBody>
      </p:sp>
      <p:pic>
        <p:nvPicPr>
          <p:cNvPr id="3" name="Picture 2" descr="signet ring"/>
          <p:cNvPicPr>
            <a:picLocks noChangeAspect="1"/>
          </p:cNvPicPr>
          <p:nvPr/>
        </p:nvPicPr>
        <p:blipFill>
          <a:blip r:embed="rId3" cstate="print"/>
          <a:stretch>
            <a:fillRect/>
          </a:stretch>
        </p:blipFill>
        <p:spPr>
          <a:xfrm>
            <a:off x="2950469" y="3748683"/>
            <a:ext cx="2598420" cy="2439670"/>
          </a:xfrm>
          <a:prstGeom prst="rect">
            <a:avLst/>
          </a:prstGeom>
        </p:spPr>
      </p:pic>
      <p:pic>
        <p:nvPicPr>
          <p:cNvPr id="4" name="Picture 3" descr="mucinous"/>
          <p:cNvPicPr>
            <a:picLocks noChangeAspect="1"/>
          </p:cNvPicPr>
          <p:nvPr/>
        </p:nvPicPr>
        <p:blipFill>
          <a:blip r:embed="rId4" cstate="print"/>
          <a:stretch>
            <a:fillRect/>
          </a:stretch>
        </p:blipFill>
        <p:spPr>
          <a:xfrm>
            <a:off x="384712" y="3749319"/>
            <a:ext cx="2413079" cy="2439035"/>
          </a:xfrm>
          <a:prstGeom prst="rect">
            <a:avLst/>
          </a:prstGeom>
        </p:spPr>
      </p:pic>
      <p:pic>
        <p:nvPicPr>
          <p:cNvPr id="5" name="Picture 4" descr="squamous"/>
          <p:cNvPicPr>
            <a:picLocks noChangeAspect="1"/>
          </p:cNvPicPr>
          <p:nvPr/>
        </p:nvPicPr>
        <p:blipFill>
          <a:blip r:embed="rId5" cstate="print"/>
          <a:stretch>
            <a:fillRect/>
          </a:stretch>
        </p:blipFill>
        <p:spPr>
          <a:xfrm>
            <a:off x="5811476" y="3801979"/>
            <a:ext cx="2707225" cy="2386061"/>
          </a:xfrm>
          <a:prstGeom prst="rect">
            <a:avLst/>
          </a:prstGeom>
        </p:spPr>
      </p:pic>
      <p:pic>
        <p:nvPicPr>
          <p:cNvPr id="37890" name="Picture 2" descr="Αποτέλεσμα εικόνας για medullary colon cancer microscope"/>
          <p:cNvPicPr>
            <a:picLocks noChangeAspect="1" noChangeArrowheads="1"/>
          </p:cNvPicPr>
          <p:nvPr/>
        </p:nvPicPr>
        <p:blipFill>
          <a:blip r:embed="rId6" cstate="print"/>
          <a:srcRect/>
          <a:stretch>
            <a:fillRect/>
          </a:stretch>
        </p:blipFill>
        <p:spPr bwMode="auto">
          <a:xfrm>
            <a:off x="8722057" y="3826042"/>
            <a:ext cx="3144251" cy="2358189"/>
          </a:xfrm>
          <a:prstGeom prst="rect">
            <a:avLst/>
          </a:prstGeom>
          <a:noFill/>
        </p:spPr>
      </p:pic>
      <p:sp>
        <p:nvSpPr>
          <p:cNvPr id="10" name="9 - Ορθογώνιο"/>
          <p:cNvSpPr/>
          <p:nvPr/>
        </p:nvSpPr>
        <p:spPr>
          <a:xfrm>
            <a:off x="8734567" y="6141492"/>
            <a:ext cx="3084394" cy="369332"/>
          </a:xfrm>
          <a:prstGeom prst="rect">
            <a:avLst/>
          </a:prstGeom>
        </p:spPr>
        <p:txBody>
          <a:bodyPr wrap="square">
            <a:spAutoFit/>
          </a:bodyPr>
          <a:lstStyle/>
          <a:p>
            <a:r>
              <a:rPr lang="el-GR" altLang="x-none" b="1" dirty="0" err="1" smtClean="0"/>
              <a:t>μυελοειδές</a:t>
            </a:r>
            <a:r>
              <a:rPr lang="el-GR" altLang="x-none" b="1" dirty="0" smtClean="0"/>
              <a:t> καρκίνωμα</a:t>
            </a:r>
            <a:endParaRPr lang="el-GR" b="1" dirty="0"/>
          </a:p>
        </p:txBody>
      </p:sp>
      <p:sp>
        <p:nvSpPr>
          <p:cNvPr id="11" name="10 - Ορθογώνιο"/>
          <p:cNvSpPr/>
          <p:nvPr/>
        </p:nvSpPr>
        <p:spPr>
          <a:xfrm>
            <a:off x="5813945" y="6198987"/>
            <a:ext cx="2688609" cy="646331"/>
          </a:xfrm>
          <a:prstGeom prst="rect">
            <a:avLst/>
          </a:prstGeom>
        </p:spPr>
        <p:txBody>
          <a:bodyPr wrap="square">
            <a:spAutoFit/>
          </a:bodyPr>
          <a:lstStyle/>
          <a:p>
            <a:r>
              <a:rPr lang="el-GR" altLang="x-none" b="1" dirty="0" err="1" smtClean="0"/>
              <a:t>αδενοακανθώδες</a:t>
            </a:r>
            <a:r>
              <a:rPr lang="el-GR" altLang="x-none" b="1" dirty="0" smtClean="0"/>
              <a:t> καρκίνωμα</a:t>
            </a:r>
            <a:endParaRPr lang="el-GR" b="1" dirty="0"/>
          </a:p>
        </p:txBody>
      </p:sp>
      <p:sp>
        <p:nvSpPr>
          <p:cNvPr id="12" name="11 - Ορθογώνιο"/>
          <p:cNvSpPr/>
          <p:nvPr/>
        </p:nvSpPr>
        <p:spPr>
          <a:xfrm>
            <a:off x="409433" y="6351387"/>
            <a:ext cx="2470245" cy="369332"/>
          </a:xfrm>
          <a:prstGeom prst="rect">
            <a:avLst/>
          </a:prstGeom>
        </p:spPr>
        <p:txBody>
          <a:bodyPr wrap="square">
            <a:spAutoFit/>
          </a:bodyPr>
          <a:lstStyle/>
          <a:p>
            <a:r>
              <a:rPr lang="el-GR" altLang="x-none" b="1" dirty="0" smtClean="0"/>
              <a:t>βλεννώδες καρκίνωμα</a:t>
            </a:r>
            <a:endParaRPr lang="el-GR" b="1" dirty="0"/>
          </a:p>
        </p:txBody>
      </p:sp>
      <p:sp>
        <p:nvSpPr>
          <p:cNvPr id="13" name="12 - Ορθογώνιο"/>
          <p:cNvSpPr/>
          <p:nvPr/>
        </p:nvSpPr>
        <p:spPr>
          <a:xfrm>
            <a:off x="3016155" y="6196084"/>
            <a:ext cx="2661314" cy="646331"/>
          </a:xfrm>
          <a:prstGeom prst="rect">
            <a:avLst/>
          </a:prstGeom>
        </p:spPr>
        <p:txBody>
          <a:bodyPr wrap="square">
            <a:spAutoFit/>
          </a:bodyPr>
          <a:lstStyle/>
          <a:p>
            <a:r>
              <a:rPr lang="el-GR" altLang="x-none" b="1" dirty="0" smtClean="0"/>
              <a:t>Καρκίνωμα από </a:t>
            </a:r>
            <a:r>
              <a:rPr lang="el-GR" altLang="x-none" b="1" dirty="0" err="1" smtClean="0"/>
              <a:t>σφραγιδοκύτταρα</a:t>
            </a:r>
            <a:endParaRPr lang="el-GR" b="1"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0042" y="365125"/>
            <a:ext cx="9833758" cy="1325563"/>
          </a:xfrm>
        </p:spPr>
        <p:txBody>
          <a:bodyPr>
            <a:normAutofit/>
          </a:bodyPr>
          <a:lstStyle/>
          <a:p>
            <a:pPr>
              <a:defRPr/>
            </a:pPr>
            <a:r>
              <a:rPr lang="el-GR" b="1" dirty="0" smtClean="0"/>
              <a:t>Βλεννώδες</a:t>
            </a:r>
            <a:r>
              <a:rPr lang="el-GR" dirty="0" smtClean="0"/>
              <a:t> καρκίνωμα </a:t>
            </a:r>
            <a:r>
              <a:rPr lang="el-GR" dirty="0" err="1" smtClean="0"/>
              <a:t>παχέος</a:t>
            </a:r>
            <a:r>
              <a:rPr lang="el-GR" dirty="0" smtClean="0"/>
              <a:t> εντέρου</a:t>
            </a:r>
            <a:endParaRPr lang="el-GR" dirty="0"/>
          </a:p>
        </p:txBody>
      </p:sp>
      <p:pic>
        <p:nvPicPr>
          <p:cNvPr id="243715" name="Picture 2" descr="Feline colon mucinous adenocarcinoma - 2, Case #106.16600"/>
          <p:cNvPicPr>
            <a:picLocks noChangeAspect="1" noChangeArrowheads="1"/>
          </p:cNvPicPr>
          <p:nvPr/>
        </p:nvPicPr>
        <p:blipFill>
          <a:blip r:embed="rId2" cstate="print"/>
          <a:srcRect/>
          <a:stretch>
            <a:fillRect/>
          </a:stretch>
        </p:blipFill>
        <p:spPr bwMode="auto">
          <a:xfrm>
            <a:off x="1390651" y="1412876"/>
            <a:ext cx="9296400" cy="5229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1 - Τίτλος"/>
          <p:cNvSpPr>
            <a:spLocks noGrp="1"/>
          </p:cNvSpPr>
          <p:nvPr>
            <p:ph type="title"/>
          </p:nvPr>
        </p:nvSpPr>
        <p:spPr>
          <a:xfrm>
            <a:off x="609600" y="274638"/>
            <a:ext cx="10972800" cy="1225550"/>
          </a:xfrm>
        </p:spPr>
        <p:txBody>
          <a:bodyPr>
            <a:normAutofit fontScale="90000"/>
          </a:bodyPr>
          <a:lstStyle/>
          <a:p>
            <a:pPr algn="ctr"/>
            <a:r>
              <a:rPr lang="el-GR" sz="2400" dirty="0" smtClean="0"/>
              <a:t>Μικροσκοπική ανεύρεση </a:t>
            </a:r>
            <a:r>
              <a:rPr lang="el-GR" sz="2400" dirty="0" err="1" smtClean="0"/>
              <a:t>βλεννοέκκρισης</a:t>
            </a:r>
            <a:r>
              <a:rPr lang="el-GR" sz="2400" dirty="0" smtClean="0"/>
              <a:t> σε δύο διακριτές υποποικιλίες. </a:t>
            </a:r>
            <a:br>
              <a:rPr lang="el-GR" sz="2400" dirty="0" smtClean="0"/>
            </a:br>
            <a:r>
              <a:rPr lang="el-GR" sz="2400" b="1" dirty="0" smtClean="0"/>
              <a:t>Βλεννώδες καρκίνωμα </a:t>
            </a:r>
            <a:r>
              <a:rPr lang="el-GR" sz="2400" dirty="0" err="1" smtClean="0"/>
              <a:t>παχέος</a:t>
            </a:r>
            <a:r>
              <a:rPr lang="el-GR" sz="2400" dirty="0" smtClean="0"/>
              <a:t> εντέρου (αριστερά, παραγωγή </a:t>
            </a:r>
            <a:r>
              <a:rPr lang="el-GR" sz="2400" dirty="0" err="1" smtClean="0"/>
              <a:t>εξωκυττάριας</a:t>
            </a:r>
            <a:r>
              <a:rPr lang="el-GR" sz="2400" dirty="0" smtClean="0"/>
              <a:t> </a:t>
            </a:r>
            <a:r>
              <a:rPr lang="el-GR" sz="2400" dirty="0" err="1" smtClean="0"/>
              <a:t>βλέννης</a:t>
            </a:r>
            <a:r>
              <a:rPr lang="el-GR" sz="2400" dirty="0" smtClean="0"/>
              <a:t> με σχηματισμό λιμνών) </a:t>
            </a:r>
            <a:br>
              <a:rPr lang="el-GR" sz="2400" dirty="0" smtClean="0"/>
            </a:br>
            <a:r>
              <a:rPr lang="el-GR" sz="2400" dirty="0" smtClean="0"/>
              <a:t>και </a:t>
            </a:r>
            <a:r>
              <a:rPr lang="el-GR" sz="2400" b="1" dirty="0" smtClean="0"/>
              <a:t>καρκίνωμα από </a:t>
            </a:r>
            <a:r>
              <a:rPr lang="el-GR" sz="2400" b="1" dirty="0" err="1" smtClean="0"/>
              <a:t>σφραγιδοκύτταρα</a:t>
            </a:r>
            <a:r>
              <a:rPr lang="el-GR" sz="2400" b="1" dirty="0" smtClean="0"/>
              <a:t> </a:t>
            </a:r>
            <a:r>
              <a:rPr lang="el-GR" sz="2400" dirty="0" smtClean="0"/>
              <a:t>(δεξιά).</a:t>
            </a:r>
          </a:p>
        </p:txBody>
      </p:sp>
      <p:pic>
        <p:nvPicPr>
          <p:cNvPr id="244739" name="Picture 2" descr="http://www.thejgo.org/article/viewFile/410/html/2686"/>
          <p:cNvPicPr>
            <a:picLocks noChangeAspect="1" noChangeArrowheads="1"/>
          </p:cNvPicPr>
          <p:nvPr/>
        </p:nvPicPr>
        <p:blipFill>
          <a:blip r:embed="rId2" cstate="print"/>
          <a:srcRect/>
          <a:stretch>
            <a:fillRect/>
          </a:stretch>
        </p:blipFill>
        <p:spPr bwMode="auto">
          <a:xfrm>
            <a:off x="0" y="1916113"/>
            <a:ext cx="6070600" cy="3744912"/>
          </a:xfrm>
          <a:prstGeom prst="rect">
            <a:avLst/>
          </a:prstGeom>
          <a:noFill/>
          <a:ln w="9525">
            <a:noFill/>
            <a:miter lim="800000"/>
            <a:headEnd/>
            <a:tailEnd/>
          </a:ln>
        </p:spPr>
      </p:pic>
      <p:pic>
        <p:nvPicPr>
          <p:cNvPr id="244740" name="Picture 4" descr="http://www.thejgo.org/article/viewFile/410/html/2687"/>
          <p:cNvPicPr>
            <a:picLocks noChangeAspect="1" noChangeArrowheads="1"/>
          </p:cNvPicPr>
          <p:nvPr/>
        </p:nvPicPr>
        <p:blipFill>
          <a:blip r:embed="rId3" cstate="print"/>
          <a:srcRect/>
          <a:stretch>
            <a:fillRect/>
          </a:stretch>
        </p:blipFill>
        <p:spPr bwMode="auto">
          <a:xfrm>
            <a:off x="6180667" y="1916113"/>
            <a:ext cx="6011333" cy="37449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948" y="365125"/>
            <a:ext cx="8681852" cy="959485"/>
          </a:xfrm>
        </p:spPr>
        <p:txBody>
          <a:bodyPr/>
          <a:lstStyle/>
          <a:p>
            <a:r>
              <a:rPr lang="el-GR" altLang="en-US" dirty="0"/>
              <a:t>Παράγοντες κατηγορίας ΙΙΙ</a:t>
            </a:r>
          </a:p>
        </p:txBody>
      </p:sp>
      <p:sp>
        <p:nvSpPr>
          <p:cNvPr id="3" name="Content Placeholder 2"/>
          <p:cNvSpPr>
            <a:spLocks noGrp="1"/>
          </p:cNvSpPr>
          <p:nvPr>
            <p:ph sz="half" idx="1"/>
          </p:nvPr>
        </p:nvSpPr>
        <p:spPr>
          <a:xfrm>
            <a:off x="838200" y="1324610"/>
            <a:ext cx="10621645" cy="2462530"/>
          </a:xfrm>
        </p:spPr>
        <p:txBody>
          <a:bodyPr>
            <a:normAutofit/>
          </a:bodyPr>
          <a:lstStyle/>
          <a:p>
            <a:r>
              <a:rPr lang="el-GR" altLang="en-US" b="1" dirty="0"/>
              <a:t>Μέγεθος όγκου</a:t>
            </a:r>
          </a:p>
          <a:p>
            <a:endParaRPr lang="el-GR" altLang="en-US" b="1" dirty="0"/>
          </a:p>
          <a:p>
            <a:r>
              <a:rPr lang="el-GR" altLang="en-US" b="1" dirty="0" err="1"/>
              <a:t>Λεμφαδενικές</a:t>
            </a:r>
            <a:r>
              <a:rPr lang="el-GR" altLang="en-US" b="1" dirty="0"/>
              <a:t> </a:t>
            </a:r>
            <a:r>
              <a:rPr lang="en-US" altLang="en-US" b="1" dirty="0" smtClean="0"/>
              <a:t> </a:t>
            </a:r>
            <a:r>
              <a:rPr lang="el-GR" altLang="en-US" b="1" dirty="0" err="1" smtClean="0">
                <a:solidFill>
                  <a:srgbClr val="FF0000"/>
                </a:solidFill>
              </a:rPr>
              <a:t>μικρο</a:t>
            </a:r>
            <a:r>
              <a:rPr lang="el-GR" altLang="en-US" b="1" dirty="0" err="1" smtClean="0"/>
              <a:t>μεταστάσεις</a:t>
            </a:r>
            <a:r>
              <a:rPr lang="el-GR" altLang="en-US" b="1" dirty="0" smtClean="0"/>
              <a:t> – μεμονωμένα καρκινικά κύτταρα</a:t>
            </a:r>
            <a:endParaRPr lang="el-GR" altLang="en-US" b="1" dirty="0"/>
          </a:p>
          <a:p>
            <a:pPr marL="0" indent="0">
              <a:buNone/>
            </a:pPr>
            <a:r>
              <a:rPr lang="en-US" altLang="x-none" sz="2000" dirty="0" smtClean="0">
                <a:sym typeface="+mn-ea"/>
              </a:rPr>
              <a:t>M</a:t>
            </a:r>
            <a:r>
              <a:rPr lang="el-GR" altLang="x-none" sz="2000" dirty="0" err="1" smtClean="0">
                <a:sym typeface="+mn-ea"/>
              </a:rPr>
              <a:t>εμονωμένα</a:t>
            </a:r>
            <a:r>
              <a:rPr lang="el-GR" altLang="x-none" sz="2000" dirty="0" smtClean="0">
                <a:sym typeface="+mn-ea"/>
              </a:rPr>
              <a:t> </a:t>
            </a:r>
            <a:r>
              <a:rPr lang="el-GR" altLang="x-none" sz="2000" dirty="0">
                <a:sym typeface="+mn-ea"/>
              </a:rPr>
              <a:t>κύτταρα ή μικρές αθροίσεις κυττάρων</a:t>
            </a:r>
            <a:r>
              <a:rPr sz="2000" dirty="0">
                <a:sym typeface="+mn-ea"/>
              </a:rPr>
              <a:t> </a:t>
            </a:r>
            <a:r>
              <a:rPr lang="el-GR" altLang="x-none" sz="2000" dirty="0">
                <a:sym typeface="+mn-ea"/>
              </a:rPr>
              <a:t>μεγαλύτερης διαμέτρου  &lt; 0,2</a:t>
            </a:r>
            <a:r>
              <a:rPr sz="2000" dirty="0">
                <a:sym typeface="+mn-ea"/>
              </a:rPr>
              <a:t>mm</a:t>
            </a:r>
            <a:r>
              <a:rPr lang="el-GR" altLang="x-none" sz="2000" dirty="0">
                <a:sym typeface="+mn-ea"/>
              </a:rPr>
              <a:t>, ανιχνευόμενες είτε στη συνήθη ιστολογική </a:t>
            </a:r>
            <a:r>
              <a:rPr lang="el-GR" altLang="x-none" sz="2000" dirty="0" smtClean="0">
                <a:sym typeface="+mn-ea"/>
              </a:rPr>
              <a:t>εξέταση </a:t>
            </a:r>
            <a:r>
              <a:rPr lang="el-GR" altLang="x-none" sz="2000" dirty="0">
                <a:sym typeface="+mn-ea"/>
              </a:rPr>
              <a:t>είτε ανοσοϊστοχημικά είτε με </a:t>
            </a:r>
            <a:r>
              <a:rPr sz="2000" dirty="0">
                <a:sym typeface="+mn-ea"/>
              </a:rPr>
              <a:t>RT-PCR </a:t>
            </a:r>
            <a:r>
              <a:rPr lang="el-GR" altLang="x-none" sz="2000" dirty="0">
                <a:sym typeface="+mn-ea"/>
              </a:rPr>
              <a:t>για την ανίχνευση καρκινικού </a:t>
            </a:r>
            <a:r>
              <a:rPr sz="2000" dirty="0" smtClean="0">
                <a:sym typeface="+mn-ea"/>
              </a:rPr>
              <a:t>RNA</a:t>
            </a:r>
            <a:r>
              <a:rPr lang="el-GR" sz="2000" dirty="0" smtClean="0">
                <a:sym typeface="+mn-ea"/>
              </a:rPr>
              <a:t>.</a:t>
            </a:r>
            <a:endParaRPr lang="el-GR" altLang="en-US" sz="2000" dirty="0"/>
          </a:p>
        </p:txBody>
      </p:sp>
      <p:pic>
        <p:nvPicPr>
          <p:cNvPr id="4" name="Content Placeholder 3" descr="lnmicro"/>
          <p:cNvPicPr>
            <a:picLocks noGrp="1" noChangeAspect="1"/>
          </p:cNvPicPr>
          <p:nvPr>
            <p:ph sz="half" idx="2"/>
          </p:nvPr>
        </p:nvPicPr>
        <p:blipFill>
          <a:blip r:embed="rId2" cstate="print"/>
          <a:stretch>
            <a:fillRect/>
          </a:stretch>
        </p:blipFill>
        <p:spPr>
          <a:xfrm>
            <a:off x="986155" y="3911600"/>
            <a:ext cx="4233545" cy="2399030"/>
          </a:xfrm>
          <a:prstGeom prst="rect">
            <a:avLst/>
          </a:prstGeom>
        </p:spPr>
      </p:pic>
      <p:pic>
        <p:nvPicPr>
          <p:cNvPr id="5" name="Picture 4" descr="lnihc"/>
          <p:cNvPicPr>
            <a:picLocks noChangeAspect="1"/>
          </p:cNvPicPr>
          <p:nvPr/>
        </p:nvPicPr>
        <p:blipFill>
          <a:blip r:embed="rId3" cstate="print"/>
          <a:stretch>
            <a:fillRect/>
          </a:stretch>
        </p:blipFill>
        <p:spPr>
          <a:xfrm>
            <a:off x="7381875" y="3911600"/>
            <a:ext cx="3971290" cy="239903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a:t>Παράγοντες κατηγορίας Ι</a:t>
            </a:r>
            <a:r>
              <a:rPr lang="en-US" altLang="en-US"/>
              <a:t>V</a:t>
            </a:r>
          </a:p>
        </p:txBody>
      </p:sp>
      <p:sp>
        <p:nvSpPr>
          <p:cNvPr id="3" name="Content Placeholder 2"/>
          <p:cNvSpPr>
            <a:spLocks noGrp="1"/>
          </p:cNvSpPr>
          <p:nvPr>
            <p:ph sz="half" idx="1"/>
          </p:nvPr>
        </p:nvSpPr>
        <p:spPr>
          <a:xfrm>
            <a:off x="838200" y="1825625"/>
            <a:ext cx="10911840" cy="4351655"/>
          </a:xfrm>
        </p:spPr>
        <p:txBody>
          <a:bodyPr/>
          <a:lstStyle/>
          <a:p>
            <a:r>
              <a:rPr lang="el-GR" b="1"/>
              <a:t>Ηλικία</a:t>
            </a:r>
          </a:p>
          <a:p>
            <a:pPr marL="0" indent="0">
              <a:buNone/>
            </a:pPr>
            <a:endParaRPr lang="el-GR" b="1"/>
          </a:p>
          <a:p>
            <a:r>
              <a:rPr lang="el-GR" b="1"/>
              <a:t>Φύλο</a:t>
            </a:r>
          </a:p>
          <a:p>
            <a:endParaRPr lang="el-GR" b="1"/>
          </a:p>
          <a:p>
            <a:r>
              <a:rPr lang="el-GR" b="1"/>
              <a:t>Πολυεστιακότητα</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 Ορθογώνιο"/>
          <p:cNvSpPr/>
          <p:nvPr/>
        </p:nvSpPr>
        <p:spPr>
          <a:xfrm>
            <a:off x="228600" y="1600200"/>
            <a:ext cx="3581400" cy="4893647"/>
          </a:xfrm>
          <a:prstGeom prst="rect">
            <a:avLst/>
          </a:prstGeom>
        </p:spPr>
        <p:txBody>
          <a:bodyPr wrap="square">
            <a:spAutoFit/>
          </a:bodyPr>
          <a:lstStyle/>
          <a:p>
            <a:r>
              <a:rPr lang="el-GR" sz="2000" b="1" dirty="0" smtClean="0">
                <a:solidFill>
                  <a:schemeClr val="accent2">
                    <a:lumMod val="75000"/>
                  </a:schemeClr>
                </a:solidFill>
              </a:rPr>
              <a:t>Αρκετοί </a:t>
            </a:r>
            <a:r>
              <a:rPr lang="el-GR" sz="2000" b="1" dirty="0">
                <a:solidFill>
                  <a:schemeClr val="accent2">
                    <a:lumMod val="75000"/>
                  </a:schemeClr>
                </a:solidFill>
              </a:rPr>
              <a:t>μηχανισμοί για την ανάπτυξη αντοχής φαρμάκου έχουν </a:t>
            </a:r>
            <a:r>
              <a:rPr lang="el-GR" sz="2000" b="1" dirty="0" smtClean="0">
                <a:solidFill>
                  <a:schemeClr val="accent2">
                    <a:lumMod val="75000"/>
                  </a:schemeClr>
                </a:solidFill>
              </a:rPr>
              <a:t>διερευνηθεί</a:t>
            </a:r>
          </a:p>
          <a:p>
            <a:endParaRPr lang="el-GR" dirty="0"/>
          </a:p>
          <a:p>
            <a:pPr>
              <a:buBlip>
                <a:blip r:embed="rId2"/>
              </a:buBlip>
            </a:pPr>
            <a:r>
              <a:rPr lang="el-GR" dirty="0" smtClean="0"/>
              <a:t> περιορισμός μεταφοράς </a:t>
            </a:r>
            <a:r>
              <a:rPr lang="el-GR" dirty="0"/>
              <a:t>φαρμάκων εντός </a:t>
            </a:r>
            <a:r>
              <a:rPr lang="el-GR" dirty="0" smtClean="0"/>
              <a:t>των κυττάρων</a:t>
            </a:r>
          </a:p>
          <a:p>
            <a:pPr>
              <a:buBlip>
                <a:blip r:embed="rId2"/>
              </a:buBlip>
            </a:pPr>
            <a:r>
              <a:rPr lang="el-GR" dirty="0" smtClean="0"/>
              <a:t> δυσλειτουργία κυτταρικής φυσιολογίας</a:t>
            </a:r>
          </a:p>
          <a:p>
            <a:pPr>
              <a:buBlip>
                <a:blip r:embed="rId2"/>
              </a:buBlip>
            </a:pPr>
            <a:r>
              <a:rPr lang="el-GR" dirty="0" smtClean="0"/>
              <a:t> μείωση </a:t>
            </a:r>
            <a:r>
              <a:rPr lang="el-GR" dirty="0"/>
              <a:t>της ευαισθησίας του φαρμάκου μέσω </a:t>
            </a:r>
            <a:r>
              <a:rPr lang="el-GR" i="1" dirty="0" err="1" smtClean="0">
                <a:effectLst>
                  <a:outerShdw blurRad="38100" dist="38100" dir="2700000" algn="tl">
                    <a:srgbClr val="000000">
                      <a:alpha val="43137"/>
                    </a:srgbClr>
                  </a:outerShdw>
                </a:effectLst>
              </a:rPr>
              <a:t>επιγενετικών</a:t>
            </a:r>
            <a:r>
              <a:rPr lang="el-GR" i="1" dirty="0" smtClean="0">
                <a:effectLst>
                  <a:outerShdw blurRad="38100" dist="38100" dir="2700000" algn="tl">
                    <a:srgbClr val="000000">
                      <a:alpha val="43137"/>
                    </a:srgbClr>
                  </a:outerShdw>
                </a:effectLst>
              </a:rPr>
              <a:t> </a:t>
            </a:r>
            <a:r>
              <a:rPr lang="el-GR" dirty="0" smtClean="0"/>
              <a:t>τροποποιήσεων </a:t>
            </a:r>
            <a:r>
              <a:rPr lang="el-GR" dirty="0"/>
              <a:t>ή δυσλειτουργία των επιπέδων </a:t>
            </a:r>
            <a:r>
              <a:rPr lang="en-US" dirty="0" err="1" smtClean="0"/>
              <a:t>miRNA</a:t>
            </a:r>
            <a:endParaRPr lang="el-GR" dirty="0" smtClean="0"/>
          </a:p>
          <a:p>
            <a:pPr>
              <a:buBlip>
                <a:blip r:embed="rId2"/>
              </a:buBlip>
            </a:pPr>
            <a:r>
              <a:rPr lang="el-GR" dirty="0" smtClean="0"/>
              <a:t> απόπτωση</a:t>
            </a:r>
          </a:p>
          <a:p>
            <a:pPr>
              <a:buBlip>
                <a:blip r:embed="rId2"/>
              </a:buBlip>
            </a:pPr>
            <a:r>
              <a:rPr lang="el-GR" dirty="0" smtClean="0"/>
              <a:t> μεταβολισμός φαρμάκων</a:t>
            </a:r>
          </a:p>
          <a:p>
            <a:pPr>
              <a:buBlip>
                <a:blip r:embed="rId2"/>
              </a:buBlip>
            </a:pPr>
            <a:r>
              <a:rPr lang="el-GR" dirty="0" smtClean="0"/>
              <a:t>δυσλειτουργίες </a:t>
            </a:r>
            <a:r>
              <a:rPr lang="el-GR" dirty="0"/>
              <a:t>αποκατάστασης βλάβης του </a:t>
            </a:r>
            <a:r>
              <a:rPr lang="en-US" dirty="0"/>
              <a:t>DNA</a:t>
            </a:r>
            <a:r>
              <a:rPr lang="el-GR" dirty="0"/>
              <a:t> και </a:t>
            </a:r>
            <a:r>
              <a:rPr lang="el-GR" dirty="0" smtClean="0"/>
              <a:t>απορρύθμιση ελέγχου </a:t>
            </a:r>
            <a:r>
              <a:rPr lang="el-GR" dirty="0"/>
              <a:t>του κυτταρικού </a:t>
            </a:r>
            <a:r>
              <a:rPr lang="el-GR" dirty="0" smtClean="0"/>
              <a:t>κύκλου</a:t>
            </a:r>
            <a:endParaRPr lang="el-GR" dirty="0"/>
          </a:p>
        </p:txBody>
      </p:sp>
      <p:sp>
        <p:nvSpPr>
          <p:cNvPr id="7" name="6 - Ορθογώνιο"/>
          <p:cNvSpPr/>
          <p:nvPr/>
        </p:nvSpPr>
        <p:spPr>
          <a:xfrm>
            <a:off x="304799" y="609600"/>
            <a:ext cx="10951029" cy="830997"/>
          </a:xfrm>
          <a:prstGeom prst="rect">
            <a:avLst/>
          </a:prstGeom>
        </p:spPr>
        <p:txBody>
          <a:bodyPr wrap="square">
            <a:spAutoFit/>
          </a:bodyPr>
          <a:lstStyle/>
          <a:p>
            <a:r>
              <a:rPr lang="el-GR" sz="1600" b="1" dirty="0" smtClean="0"/>
              <a:t>Η χειρουργική θεραπεία του </a:t>
            </a:r>
            <a:r>
              <a:rPr lang="el-GR" sz="1600" b="1" dirty="0" err="1" smtClean="0"/>
              <a:t>ορθοκολικού</a:t>
            </a:r>
            <a:r>
              <a:rPr lang="el-GR" sz="1600" b="1" dirty="0" smtClean="0"/>
              <a:t> καρκίνου συνήθως ακολουθείται από  χημειοθεραπεία ή / και </a:t>
            </a:r>
            <a:r>
              <a:rPr lang="el-GR" sz="1600" b="1" dirty="0" err="1" smtClean="0"/>
              <a:t>στοχοθετημένη</a:t>
            </a:r>
            <a:r>
              <a:rPr lang="el-GR" sz="1600" b="1" dirty="0" smtClean="0"/>
              <a:t> θεραπεία για τη νόσο σε προχωρημένο στάδιο. Παρά τις προόδους, η αντίσταση στα φάρμακα εξακολουθεί να παραμένει ένα ζήτημα που δεν έχει ακόμη επιλυθεί. </a:t>
            </a:r>
            <a:endParaRPr lang="el-GR" sz="1600" b="1" dirty="0"/>
          </a:p>
        </p:txBody>
      </p:sp>
      <p:sp>
        <p:nvSpPr>
          <p:cNvPr id="8" name="7 - Ορθογώνιο"/>
          <p:cNvSpPr/>
          <p:nvPr/>
        </p:nvSpPr>
        <p:spPr>
          <a:xfrm>
            <a:off x="304799" y="152400"/>
            <a:ext cx="10954603" cy="461665"/>
          </a:xfrm>
          <a:prstGeom prst="rect">
            <a:avLst/>
          </a:prstGeom>
          <a:ln>
            <a:solidFill>
              <a:schemeClr val="tx1"/>
            </a:solidFill>
          </a:ln>
        </p:spPr>
        <p:txBody>
          <a:bodyPr wrap="square">
            <a:spAutoFit/>
          </a:bodyPr>
          <a:lstStyle/>
          <a:p>
            <a:pPr algn="ctr"/>
            <a:r>
              <a:rPr lang="el-GR" sz="2400" b="1" spc="600" dirty="0" smtClean="0"/>
              <a:t>Μοριακοί</a:t>
            </a:r>
            <a:r>
              <a:rPr lang="el-GR" sz="2400" b="1" dirty="0" smtClean="0"/>
              <a:t> προγνωστικοί και προβλεπτικοί παράγοντες</a:t>
            </a:r>
            <a:endParaRPr lang="el-GR" sz="2400" b="1" dirty="0"/>
          </a:p>
        </p:txBody>
      </p:sp>
      <p:pic>
        <p:nvPicPr>
          <p:cNvPr id="9" name="Picture 2" descr="Αποτέλεσμα εικόνας για chemoresistance in cancer"/>
          <p:cNvPicPr>
            <a:picLocks noChangeAspect="1" noChangeArrowheads="1"/>
          </p:cNvPicPr>
          <p:nvPr/>
        </p:nvPicPr>
        <p:blipFill>
          <a:blip r:embed="rId3" cstate="print"/>
          <a:srcRect/>
          <a:stretch>
            <a:fillRect/>
          </a:stretch>
        </p:blipFill>
        <p:spPr bwMode="auto">
          <a:xfrm>
            <a:off x="4659085" y="1426029"/>
            <a:ext cx="7289697" cy="4746171"/>
          </a:xfrm>
          <a:prstGeom prst="rect">
            <a:avLst/>
          </a:prstGeom>
          <a:noFill/>
        </p:spPr>
      </p:pic>
      <p:sp>
        <p:nvSpPr>
          <p:cNvPr id="10" name="9 - TextBox"/>
          <p:cNvSpPr txBox="1"/>
          <p:nvPr/>
        </p:nvSpPr>
        <p:spPr>
          <a:xfrm>
            <a:off x="6781800" y="5257800"/>
            <a:ext cx="1981200" cy="307777"/>
          </a:xfrm>
          <a:prstGeom prst="rect">
            <a:avLst/>
          </a:prstGeom>
          <a:noFill/>
        </p:spPr>
        <p:txBody>
          <a:bodyPr wrap="square" rtlCol="0">
            <a:spAutoFit/>
          </a:bodyPr>
          <a:lstStyle/>
          <a:p>
            <a:r>
              <a:rPr lang="en-US" sz="1400" dirty="0" err="1" smtClean="0"/>
              <a:t>Kobra</a:t>
            </a:r>
            <a:r>
              <a:rPr lang="en-US" sz="1400" dirty="0" smtClean="0"/>
              <a:t> et al, 2016</a:t>
            </a:r>
            <a:endParaRPr lang="el-GR" sz="1400" dirty="0"/>
          </a:p>
        </p:txBody>
      </p:sp>
      <p:sp>
        <p:nvSpPr>
          <p:cNvPr id="11" name="10 - Καμπύλο αριστερό βέλος"/>
          <p:cNvSpPr/>
          <p:nvPr/>
        </p:nvSpPr>
        <p:spPr>
          <a:xfrm>
            <a:off x="3516085" y="1861458"/>
            <a:ext cx="881751" cy="131717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293913" y="566057"/>
            <a:ext cx="11429513" cy="861774"/>
          </a:xfrm>
          <a:prstGeom prst="rect">
            <a:avLst/>
          </a:prstGeom>
        </p:spPr>
        <p:txBody>
          <a:bodyPr wrap="square">
            <a:spAutoFit/>
          </a:bodyPr>
          <a:lstStyle/>
          <a:p>
            <a:pPr algn="just"/>
            <a:r>
              <a:rPr lang="el-GR" sz="3200" b="1" dirty="0" smtClean="0"/>
              <a:t>Συνεπώς  </a:t>
            </a:r>
            <a:r>
              <a:rPr lang="el-GR" b="1" dirty="0" smtClean="0">
                <a:sym typeface="Wingdings" pitchFamily="2" charset="2"/>
              </a:rPr>
              <a:t> </a:t>
            </a:r>
            <a:r>
              <a:rPr lang="el-GR" b="1" dirty="0" smtClean="0"/>
              <a:t>επείγουσα ανάγκη για εξατομικευμένη θεραπεία βασισμένη σε μοριακούς </a:t>
            </a:r>
            <a:r>
              <a:rPr lang="el-GR" b="1" dirty="0" err="1" smtClean="0"/>
              <a:t>βιοδείκτες</a:t>
            </a:r>
            <a:r>
              <a:rPr lang="el-GR" b="1" dirty="0" smtClean="0"/>
              <a:t>, σε συνδυασμό με τη χρήση βασικών κλινικών και εργαστηριακών μεταβλητών.</a:t>
            </a:r>
            <a:endParaRPr lang="el-GR" b="1" dirty="0"/>
          </a:p>
        </p:txBody>
      </p:sp>
      <p:pic>
        <p:nvPicPr>
          <p:cNvPr id="4" name="Picture 2" descr="Σχετική εικόνα"/>
          <p:cNvPicPr>
            <a:picLocks noChangeAspect="1" noChangeArrowheads="1"/>
          </p:cNvPicPr>
          <p:nvPr/>
        </p:nvPicPr>
        <p:blipFill>
          <a:blip r:embed="rId2" cstate="print"/>
          <a:srcRect/>
          <a:stretch>
            <a:fillRect/>
          </a:stretch>
        </p:blipFill>
        <p:spPr bwMode="auto">
          <a:xfrm>
            <a:off x="6128657" y="1338941"/>
            <a:ext cx="4985657" cy="4985657"/>
          </a:xfrm>
          <a:prstGeom prst="rect">
            <a:avLst/>
          </a:prstGeom>
          <a:noFill/>
        </p:spPr>
      </p:pic>
      <p:sp>
        <p:nvSpPr>
          <p:cNvPr id="5" name="4 - TextBox"/>
          <p:cNvSpPr txBox="1"/>
          <p:nvPr/>
        </p:nvSpPr>
        <p:spPr>
          <a:xfrm>
            <a:off x="10014858" y="6400800"/>
            <a:ext cx="1981200" cy="307777"/>
          </a:xfrm>
          <a:prstGeom prst="rect">
            <a:avLst/>
          </a:prstGeom>
          <a:noFill/>
        </p:spPr>
        <p:txBody>
          <a:bodyPr wrap="square" rtlCol="0">
            <a:spAutoFit/>
          </a:bodyPr>
          <a:lstStyle/>
          <a:p>
            <a:r>
              <a:rPr lang="en-US" sz="1400" dirty="0" err="1" smtClean="0"/>
              <a:t>Bramsen</a:t>
            </a:r>
            <a:r>
              <a:rPr lang="en-US" sz="1400" dirty="0" smtClean="0"/>
              <a:t> et al, 201</a:t>
            </a:r>
            <a:r>
              <a:rPr lang="el-GR" sz="1400" dirty="0" smtClean="0"/>
              <a:t>7</a:t>
            </a:r>
            <a:endParaRPr lang="el-GR" sz="1400" dirty="0"/>
          </a:p>
        </p:txBody>
      </p:sp>
      <p:sp>
        <p:nvSpPr>
          <p:cNvPr id="11" name="10 - Ορθογώνιο"/>
          <p:cNvSpPr/>
          <p:nvPr/>
        </p:nvSpPr>
        <p:spPr>
          <a:xfrm>
            <a:off x="359228" y="2688772"/>
            <a:ext cx="5508172" cy="2246769"/>
          </a:xfrm>
          <a:prstGeom prst="rect">
            <a:avLst/>
          </a:prstGeom>
        </p:spPr>
        <p:txBody>
          <a:bodyPr wrap="square">
            <a:spAutoFit/>
          </a:bodyPr>
          <a:lstStyle/>
          <a:p>
            <a:pPr algn="just"/>
            <a:r>
              <a:rPr lang="el-GR" sz="2800" b="1" dirty="0" smtClean="0"/>
              <a:t>Κατανομή των ασθενών σε ομάδες ανάλογα με τα μοριακά ευρήματα</a:t>
            </a:r>
          </a:p>
          <a:p>
            <a:pPr algn="just"/>
            <a:endParaRPr lang="el-GR" sz="2800" b="1" dirty="0" smtClean="0">
              <a:sym typeface="Wingdings" pitchFamily="2" charset="2"/>
            </a:endParaRPr>
          </a:p>
          <a:p>
            <a:pPr algn="just"/>
            <a:endParaRPr lang="el-GR" sz="2800" b="1" dirty="0" smtClean="0">
              <a:sym typeface="Wingdings" pitchFamily="2" charset="2"/>
            </a:endParaRPr>
          </a:p>
          <a:p>
            <a:pPr algn="just"/>
            <a:r>
              <a:rPr lang="el-GR" sz="2800" b="1" dirty="0" smtClean="0">
                <a:sym typeface="Wingdings" pitchFamily="2" charset="2"/>
              </a:rPr>
              <a:t>επιλογή συγκεκριμένης θεραπείας</a:t>
            </a:r>
            <a:endParaRPr lang="el-GR" sz="2800" b="1" dirty="0"/>
          </a:p>
        </p:txBody>
      </p:sp>
      <p:sp>
        <p:nvSpPr>
          <p:cNvPr id="12" name="11 - Βέλος προς τα κάτω"/>
          <p:cNvSpPr/>
          <p:nvPr/>
        </p:nvSpPr>
        <p:spPr>
          <a:xfrm>
            <a:off x="2525486" y="3690257"/>
            <a:ext cx="968828" cy="79465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l-GR"/>
          </a:p>
        </p:txBody>
      </p:sp>
      <p:sp>
        <p:nvSpPr>
          <p:cNvPr id="16" name="15 - Ορθογώνιο"/>
          <p:cNvSpPr/>
          <p:nvPr/>
        </p:nvSpPr>
        <p:spPr>
          <a:xfrm>
            <a:off x="304800" y="152400"/>
            <a:ext cx="7239000" cy="461665"/>
          </a:xfrm>
          <a:prstGeom prst="rect">
            <a:avLst/>
          </a:prstGeom>
          <a:ln>
            <a:solidFill>
              <a:schemeClr val="tx1"/>
            </a:solidFill>
          </a:ln>
        </p:spPr>
        <p:txBody>
          <a:bodyPr wrap="square">
            <a:spAutoFit/>
          </a:bodyPr>
          <a:lstStyle/>
          <a:p>
            <a:r>
              <a:rPr lang="el-GR" sz="2400" b="1" dirty="0" smtClean="0"/>
              <a:t>Μοριακοί προγνωστικοί και προβλεπτικοί παράγοντες</a:t>
            </a:r>
            <a:endParaRPr lang="el-GR" sz="24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609600" y="685800"/>
            <a:ext cx="7162800" cy="923330"/>
          </a:xfrm>
          <a:prstGeom prst="rect">
            <a:avLst/>
          </a:prstGeom>
        </p:spPr>
        <p:txBody>
          <a:bodyPr wrap="square">
            <a:spAutoFit/>
          </a:bodyPr>
          <a:lstStyle/>
          <a:p>
            <a:pPr algn="just"/>
            <a:r>
              <a:rPr lang="el-GR" b="1" dirty="0" smtClean="0"/>
              <a:t>Γονιδιακές μεταλλάξεις  (</a:t>
            </a:r>
            <a:r>
              <a:rPr lang="el-GR" b="1" dirty="0" err="1" smtClean="0"/>
              <a:t>βιοδείκτες</a:t>
            </a:r>
            <a:r>
              <a:rPr lang="el-GR" b="1" dirty="0" smtClean="0"/>
              <a:t>) που χρησιμεύουν ως προγνωστικοί </a:t>
            </a:r>
            <a:r>
              <a:rPr lang="el-GR" b="1" dirty="0" err="1" smtClean="0"/>
              <a:t>βιοδείκτες</a:t>
            </a:r>
            <a:r>
              <a:rPr lang="el-GR" b="1" dirty="0" smtClean="0"/>
              <a:t> εξετάζονται σε μονιμοποιημένους σε φορμόλη, ιστούς. Οι ευρύτερα ελεγχόμενες:</a:t>
            </a:r>
            <a:endParaRPr lang="el-GR" b="1" dirty="0"/>
          </a:p>
        </p:txBody>
      </p:sp>
      <p:pic>
        <p:nvPicPr>
          <p:cNvPr id="4" name="Picture 2" descr="Αποτέλεσμα εικόνας για colorectal cancer mutations"/>
          <p:cNvPicPr>
            <a:picLocks noChangeAspect="1" noChangeArrowheads="1"/>
          </p:cNvPicPr>
          <p:nvPr/>
        </p:nvPicPr>
        <p:blipFill>
          <a:blip r:embed="rId2" cstate="print"/>
          <a:srcRect t="9231"/>
          <a:stretch>
            <a:fillRect/>
          </a:stretch>
        </p:blipFill>
        <p:spPr bwMode="auto">
          <a:xfrm>
            <a:off x="3624943" y="1412350"/>
            <a:ext cx="7594330" cy="4999336"/>
          </a:xfrm>
          <a:prstGeom prst="rect">
            <a:avLst/>
          </a:prstGeom>
          <a:noFill/>
        </p:spPr>
      </p:pic>
      <p:sp>
        <p:nvSpPr>
          <p:cNvPr id="9" name="8 - Ορθογώνιο"/>
          <p:cNvSpPr/>
          <p:nvPr/>
        </p:nvSpPr>
        <p:spPr>
          <a:xfrm>
            <a:off x="304800" y="152400"/>
            <a:ext cx="7239000" cy="461665"/>
          </a:xfrm>
          <a:prstGeom prst="rect">
            <a:avLst/>
          </a:prstGeom>
          <a:ln>
            <a:solidFill>
              <a:schemeClr val="tx1"/>
            </a:solidFill>
          </a:ln>
        </p:spPr>
        <p:txBody>
          <a:bodyPr wrap="square">
            <a:spAutoFit/>
          </a:bodyPr>
          <a:lstStyle/>
          <a:p>
            <a:r>
              <a:rPr lang="el-GR" sz="2400" b="1" dirty="0" smtClean="0"/>
              <a:t>Μοριακοί προγνωστικοί και προβλεπτικοί παράγοντες</a:t>
            </a:r>
            <a:endParaRPr lang="el-GR" sz="24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sz="2800" dirty="0">
                <a:latin typeface="+mn-lt"/>
              </a:rPr>
              <a:t>                                </a:t>
            </a:r>
            <a:r>
              <a:rPr lang="el-GR" altLang="en-US" sz="2800" b="1" dirty="0">
                <a:latin typeface="+mn-lt"/>
              </a:rPr>
              <a:t>Μοριακοί προγνωστικοί </a:t>
            </a:r>
            <a:r>
              <a:rPr lang="el-GR" altLang="en-US" sz="2800" b="1" dirty="0" smtClean="0">
                <a:latin typeface="+mn-lt"/>
              </a:rPr>
              <a:t>δείκτες </a:t>
            </a:r>
            <a:endParaRPr lang="el-GR" altLang="en-US" sz="2800" b="1" dirty="0">
              <a:latin typeface="+mn-lt"/>
            </a:endParaRPr>
          </a:p>
        </p:txBody>
      </p:sp>
      <p:sp>
        <p:nvSpPr>
          <p:cNvPr id="3" name="Content Placeholder 2"/>
          <p:cNvSpPr>
            <a:spLocks noGrp="1"/>
          </p:cNvSpPr>
          <p:nvPr>
            <p:ph sz="half" idx="1"/>
          </p:nvPr>
        </p:nvSpPr>
        <p:spPr>
          <a:xfrm>
            <a:off x="838200" y="1691640"/>
            <a:ext cx="10342245" cy="4485640"/>
          </a:xfrm>
        </p:spPr>
        <p:txBody>
          <a:bodyPr>
            <a:normAutofit lnSpcReduction="10000"/>
          </a:bodyPr>
          <a:lstStyle/>
          <a:p>
            <a:r>
              <a:rPr lang="el-GR" sz="2000" b="1" dirty="0">
                <a:latin typeface="Calibri" panose="020F0502020204030204" charset="0"/>
                <a:sym typeface="+mn-ea"/>
              </a:rPr>
              <a:t>Μικροδορυφορική αστάθεια </a:t>
            </a:r>
            <a:r>
              <a:rPr lang="en-US" sz="2000" dirty="0">
                <a:latin typeface="Calibri" panose="020F0502020204030204" charset="0"/>
                <a:sym typeface="+mn-ea"/>
              </a:rPr>
              <a:t>(MSI: Microsatellite Instability)</a:t>
            </a:r>
            <a:r>
              <a:rPr lang="el-GR" sz="2000" dirty="0">
                <a:latin typeface="Calibri" panose="020F0502020204030204" charset="0"/>
                <a:sym typeface="+mn-ea"/>
              </a:rPr>
              <a:t>: αυξημένα ποσοστά επιβίωσης </a:t>
            </a:r>
          </a:p>
          <a:p>
            <a:pPr marL="0" indent="0">
              <a:buNone/>
            </a:pPr>
            <a:r>
              <a:rPr lang="el-GR" sz="2000" dirty="0">
                <a:latin typeface="Calibri" panose="020F0502020204030204" charset="0"/>
                <a:sym typeface="+mn-ea"/>
              </a:rPr>
              <a:t>Μικρές αλλαγές στην αλληλουχία του </a:t>
            </a:r>
            <a:r>
              <a:rPr lang="en-US" sz="2000" dirty="0">
                <a:latin typeface="Calibri" panose="020F0502020204030204" charset="0"/>
                <a:sym typeface="+mn-ea"/>
              </a:rPr>
              <a:t>DNA </a:t>
            </a:r>
            <a:r>
              <a:rPr lang="el-GR" sz="2000" dirty="0">
                <a:latin typeface="Calibri" panose="020F0502020204030204" charset="0"/>
                <a:sym typeface="+mn-ea"/>
              </a:rPr>
              <a:t> κατά την αντιγραφή, συνήθως προσθήκη ή απαλοιφή μίας ή δύο νουκλεοτιδικών βάσεων </a:t>
            </a:r>
          </a:p>
          <a:p>
            <a:pPr marL="0" indent="0">
              <a:buNone/>
            </a:pPr>
            <a:r>
              <a:rPr lang="el-GR" sz="2000" dirty="0">
                <a:latin typeface="Calibri" panose="020F0502020204030204" charset="0"/>
                <a:sym typeface="+mn-ea"/>
              </a:rPr>
              <a:t>Περιοχές του </a:t>
            </a:r>
            <a:r>
              <a:rPr lang="en-US" sz="2000" dirty="0">
                <a:latin typeface="Calibri" panose="020F0502020204030204" charset="0"/>
                <a:sym typeface="+mn-ea"/>
              </a:rPr>
              <a:t>DNA </a:t>
            </a:r>
            <a:r>
              <a:rPr lang="el-GR" sz="2000" dirty="0">
                <a:latin typeface="Calibri" panose="020F0502020204030204" charset="0"/>
                <a:sym typeface="+mn-ea"/>
              </a:rPr>
              <a:t>με μικρές (1-4 βάσεις) επαναλαμβανόμενες ομάδες βάσεων: μικροδορυφορικές περιοχές</a:t>
            </a:r>
          </a:p>
          <a:p>
            <a:pPr marL="0" indent="0">
              <a:buNone/>
            </a:pPr>
            <a:r>
              <a:rPr lang="el-GR" sz="2000" dirty="0">
                <a:latin typeface="Calibri" panose="020F0502020204030204" charset="0"/>
                <a:sym typeface="+mn-ea"/>
              </a:rPr>
              <a:t>Γενετική αστάθεια σε τέτοιες περιοχές: μικροδορυφορική αστάθεια</a:t>
            </a:r>
          </a:p>
          <a:p>
            <a:endParaRPr lang="el-GR" sz="2000" dirty="0">
              <a:latin typeface="Calibri" panose="020F0502020204030204" charset="0"/>
              <a:sym typeface="+mn-ea"/>
            </a:endParaRPr>
          </a:p>
          <a:p>
            <a:r>
              <a:rPr lang="el-GR" sz="2000" b="1" dirty="0">
                <a:latin typeface="Calibri" panose="020F0502020204030204" charset="0"/>
                <a:sym typeface="+mn-ea"/>
              </a:rPr>
              <a:t>Έ</a:t>
            </a:r>
            <a:r>
              <a:rPr lang="el-GR" sz="2000" b="1" dirty="0" smtClean="0">
                <a:latin typeface="Calibri" panose="020F0502020204030204" charset="0"/>
                <a:sym typeface="+mn-ea"/>
              </a:rPr>
              <a:t>κφραση </a:t>
            </a:r>
            <a:r>
              <a:rPr sz="2000" b="1" dirty="0">
                <a:latin typeface="Calibri" panose="020F0502020204030204" charset="0"/>
                <a:sym typeface="+mn-ea"/>
              </a:rPr>
              <a:t>bcl-2(+)</a:t>
            </a:r>
            <a:r>
              <a:rPr lang="el-GR" sz="2000" dirty="0">
                <a:latin typeface="Calibri" panose="020F0502020204030204" charset="0"/>
                <a:sym typeface="+mn-ea"/>
              </a:rPr>
              <a:t>: </a:t>
            </a:r>
            <a:r>
              <a:rPr lang="el-GR" altLang="x-none" sz="2000" dirty="0">
                <a:latin typeface="Calibri" panose="020F0502020204030204" charset="0"/>
                <a:sym typeface="+mn-ea"/>
              </a:rPr>
              <a:t>καλή κλινική </a:t>
            </a:r>
            <a:r>
              <a:rPr lang="el-GR" altLang="x-none" sz="2000" dirty="0" smtClean="0">
                <a:latin typeface="Calibri" panose="020F0502020204030204" charset="0"/>
                <a:sym typeface="+mn-ea"/>
              </a:rPr>
              <a:t>πρόγνωση.</a:t>
            </a:r>
            <a:endParaRPr lang="el-GR" altLang="x-none" sz="2000" dirty="0">
              <a:solidFill>
                <a:schemeClr val="tx1"/>
              </a:solidFill>
              <a:latin typeface="Calibri" panose="020F0502020204030204" charset="0"/>
            </a:endParaRPr>
          </a:p>
          <a:p>
            <a:r>
              <a:rPr lang="el-GR" altLang="en-US" sz="2000" b="1" dirty="0"/>
              <a:t>Α</a:t>
            </a:r>
            <a:r>
              <a:rPr lang="el-GR" altLang="en-US" sz="2000" b="1" dirty="0" smtClean="0"/>
              <a:t>πώλεια </a:t>
            </a:r>
            <a:r>
              <a:rPr lang="el-GR" altLang="en-US" sz="2000" b="1" dirty="0" err="1"/>
              <a:t>αλληλίων</a:t>
            </a:r>
            <a:r>
              <a:rPr lang="el-GR" altLang="en-US" sz="2000" b="1" dirty="0"/>
              <a:t> στο χρωμόσωμα </a:t>
            </a:r>
            <a:r>
              <a:rPr lang="en-US" altLang="en-US" sz="2000" b="1" dirty="0"/>
              <a:t>18q</a:t>
            </a:r>
            <a:r>
              <a:rPr lang="el-GR" altLang="en-US" sz="2000" dirty="0"/>
              <a:t>: το γονίδιο </a:t>
            </a:r>
            <a:r>
              <a:rPr lang="en-US" altLang="en-US" sz="2000" dirty="0"/>
              <a:t>DCC (Deleted in Colon Cancer) </a:t>
            </a:r>
            <a:r>
              <a:rPr lang="el-GR" altLang="en-US" sz="2000" dirty="0"/>
              <a:t>βρίσκεται στο χρωμόσωμα </a:t>
            </a:r>
            <a:r>
              <a:rPr lang="en-US" altLang="en-US" sz="2000" dirty="0"/>
              <a:t>18q</a:t>
            </a:r>
            <a:r>
              <a:rPr lang="el-GR" altLang="en-US" sz="2000" dirty="0" smtClean="0"/>
              <a:t>21</a:t>
            </a:r>
            <a:r>
              <a:rPr lang="el-GR" altLang="en-US" sz="2000" dirty="0"/>
              <a:t> </a:t>
            </a:r>
            <a:r>
              <a:rPr lang="el-GR" altLang="en-US" sz="2000" dirty="0" smtClean="0"/>
              <a:t>και</a:t>
            </a:r>
            <a:r>
              <a:rPr lang="en-GB" altLang="en-US" sz="2000" dirty="0" smtClean="0"/>
              <a:t> </a:t>
            </a:r>
            <a:r>
              <a:rPr lang="el-GR" altLang="en-US" sz="2000" dirty="0"/>
              <a:t>εμφανίζει </a:t>
            </a:r>
            <a:r>
              <a:rPr lang="el-GR" altLang="en-US" sz="2000" dirty="0" err="1"/>
              <a:t>ογκοκατασταλτική</a:t>
            </a:r>
            <a:r>
              <a:rPr lang="el-GR" altLang="en-US" sz="2000" dirty="0"/>
              <a:t> </a:t>
            </a:r>
            <a:r>
              <a:rPr lang="el-GR" altLang="en-US" sz="2000" dirty="0" smtClean="0"/>
              <a:t>δράση. </a:t>
            </a:r>
            <a:r>
              <a:rPr lang="el-GR" altLang="en-US" sz="2000" dirty="0"/>
              <a:t>Γ</a:t>
            </a:r>
            <a:r>
              <a:rPr lang="el-GR" altLang="en-US" sz="2000" dirty="0" smtClean="0"/>
              <a:t>ονιδιακές </a:t>
            </a:r>
            <a:r>
              <a:rPr lang="el-GR" altLang="en-US" sz="2000" dirty="0"/>
              <a:t>βλάβες στη συγκεκριμένη </a:t>
            </a:r>
            <a:r>
              <a:rPr lang="el-GR" altLang="en-US" sz="2000" dirty="0" err="1"/>
              <a:t>χρωμοσωμική</a:t>
            </a:r>
            <a:r>
              <a:rPr lang="el-GR" altLang="en-US" sz="2000" dirty="0"/>
              <a:t> θέση </a:t>
            </a:r>
            <a:r>
              <a:rPr lang="el-GR" altLang="en-US" sz="2000" dirty="0" smtClean="0"/>
              <a:t>- ποσοστό </a:t>
            </a:r>
            <a:r>
              <a:rPr lang="el-GR" altLang="en-US" sz="2000" dirty="0"/>
              <a:t>έως και 70% των </a:t>
            </a:r>
            <a:r>
              <a:rPr lang="el-GR" altLang="en-US" sz="2000" dirty="0" smtClean="0"/>
              <a:t>ασθενών </a:t>
            </a:r>
            <a:r>
              <a:rPr lang="el-GR" altLang="en-US" sz="2000" dirty="0"/>
              <a:t>με καρκίνο </a:t>
            </a:r>
            <a:r>
              <a:rPr lang="el-GR" altLang="en-US" sz="2000" dirty="0" err="1"/>
              <a:t>παχέος</a:t>
            </a:r>
            <a:r>
              <a:rPr lang="el-GR" altLang="en-US" sz="2000" dirty="0"/>
              <a:t> εντέρου -  σχετίζονται με δυσμενή </a:t>
            </a:r>
            <a:r>
              <a:rPr lang="el-GR" altLang="en-US" sz="2000" dirty="0" smtClean="0"/>
              <a:t>πρόγνωση.</a:t>
            </a:r>
            <a:endParaRPr lang="el-GR" altLang="en-US" sz="2000" dirty="0"/>
          </a:p>
          <a:p>
            <a:r>
              <a:rPr lang="el-GR" altLang="en-US" sz="2000" b="1" dirty="0"/>
              <a:t>Μ</a:t>
            </a:r>
            <a:r>
              <a:rPr lang="el-GR" altLang="en-US" sz="2000" b="1" dirty="0" smtClean="0"/>
              <a:t>εταλλάξεις </a:t>
            </a:r>
            <a:r>
              <a:rPr lang="el-GR" altLang="en-US" sz="2000" b="1" dirty="0"/>
              <a:t>του Κ</a:t>
            </a:r>
            <a:r>
              <a:rPr lang="en-US" altLang="en-US" sz="2000" b="1" dirty="0"/>
              <a:t>-</a:t>
            </a:r>
            <a:r>
              <a:rPr lang="en-US" altLang="en-US" sz="2000" b="1" dirty="0" err="1"/>
              <a:t>ras</a:t>
            </a:r>
            <a:r>
              <a:rPr lang="el-GR" altLang="en-US" sz="2000" dirty="0"/>
              <a:t>: η πλειονότητα των μεταλλάξεων αφορά τις γονιδιακές θέσεις 12 και 13, λαμβάνουν χώρα σε πρώιμη φάση της καρκινογένεσης, συνδέονται με κακή </a:t>
            </a:r>
            <a:r>
              <a:rPr lang="el-GR" altLang="en-US" sz="2000" dirty="0" smtClean="0"/>
              <a:t>πρόγνωση.</a:t>
            </a:r>
            <a:endParaRPr lang="el-GR" altLang="en-US" sz="20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2 - Θέση περιεχομένου"/>
          <p:cNvSpPr>
            <a:spLocks noGrp="1"/>
          </p:cNvSpPr>
          <p:nvPr>
            <p:ph idx="1"/>
          </p:nvPr>
        </p:nvSpPr>
        <p:spPr>
          <a:xfrm>
            <a:off x="838200" y="398780"/>
            <a:ext cx="10515600" cy="5778500"/>
          </a:xfrm>
        </p:spPr>
        <p:txBody>
          <a:bodyPr vert="horz" wrap="square" lIns="91440" tIns="45720" rIns="91440" bIns="45720" anchor="t"/>
          <a:lstStyle/>
          <a:p>
            <a:pPr marL="0" indent="0" algn="ctr" eaLnBrk="1" hangingPunct="1">
              <a:buNone/>
            </a:pPr>
            <a:r>
              <a:rPr lang="el-GR" altLang="x-none" sz="3200" b="1" dirty="0" smtClean="0"/>
              <a:t>ΠΑΓΙΩΜΕΝΟΣ ΠΡΟΒΛΕΠΤΙΚΟΣ </a:t>
            </a:r>
            <a:r>
              <a:rPr lang="el-GR" altLang="x-none" sz="3200" b="1" dirty="0" smtClean="0"/>
              <a:t>ΠΑΡΑΓΩΝ</a:t>
            </a:r>
            <a:endParaRPr lang="el-GR" altLang="x-none" sz="3200" b="1" dirty="0"/>
          </a:p>
          <a:p>
            <a:pPr marL="0" indent="0" eaLnBrk="1" hangingPunct="1">
              <a:buNone/>
            </a:pPr>
            <a:endParaRPr lang="el-GR" altLang="x-none" dirty="0"/>
          </a:p>
          <a:p>
            <a:pPr eaLnBrk="1" hangingPunct="1"/>
            <a:r>
              <a:rPr lang="el-GR" altLang="x-none" dirty="0"/>
              <a:t>Στον καρκίνο του παχέος εντέρου </a:t>
            </a:r>
            <a:r>
              <a:rPr lang="el-GR" altLang="x-none" dirty="0">
                <a:effectLst>
                  <a:outerShdw blurRad="38100" dist="38100" dir="2700000" algn="tl">
                    <a:srgbClr val="000000">
                      <a:alpha val="43137"/>
                    </a:srgbClr>
                  </a:outerShdw>
                </a:effectLst>
              </a:rPr>
              <a:t>μεταλλάξεις στο γονίδιο Κ-</a:t>
            </a:r>
            <a:r>
              <a:rPr dirty="0">
                <a:effectLst>
                  <a:outerShdw blurRad="38100" dist="38100" dir="2700000" algn="tl">
                    <a:srgbClr val="000000">
                      <a:alpha val="43137"/>
                    </a:srgbClr>
                  </a:outerShdw>
                </a:effectLst>
              </a:rPr>
              <a:t>ras </a:t>
            </a:r>
            <a:r>
              <a:rPr dirty="0"/>
              <a:t>(</a:t>
            </a:r>
            <a:r>
              <a:rPr lang="el-GR" altLang="x-none" dirty="0"/>
              <a:t>ανευρίσκονται σε</a:t>
            </a:r>
            <a:r>
              <a:rPr dirty="0"/>
              <a:t> ~ 40-45% </a:t>
            </a:r>
            <a:r>
              <a:rPr lang="el-GR" altLang="x-none" dirty="0"/>
              <a:t>των περιπτώσεων) συνδέονται με </a:t>
            </a:r>
            <a:r>
              <a:rPr lang="el-GR" altLang="x-none" dirty="0">
                <a:effectLst>
                  <a:outerShdw blurRad="38100" dist="38100" dir="2700000" algn="tl">
                    <a:srgbClr val="000000">
                      <a:alpha val="43137"/>
                    </a:srgbClr>
                  </a:outerShdw>
                </a:effectLst>
              </a:rPr>
              <a:t>ανθεκτικότητα</a:t>
            </a:r>
            <a:r>
              <a:rPr lang="el-GR" altLang="x-none" dirty="0"/>
              <a:t> σε παράγοντες που στοχεύουν τον </a:t>
            </a:r>
            <a:r>
              <a:rPr dirty="0"/>
              <a:t>EGF</a:t>
            </a:r>
            <a:r>
              <a:rPr lang="en-US" dirty="0"/>
              <a:t>R</a:t>
            </a:r>
            <a:r>
              <a:rPr dirty="0"/>
              <a:t> (</a:t>
            </a:r>
            <a:r>
              <a:rPr lang="en-US" dirty="0">
                <a:solidFill>
                  <a:schemeClr val="tx1"/>
                </a:solidFill>
              </a:rPr>
              <a:t>cetuximab</a:t>
            </a:r>
            <a:r>
              <a:rPr dirty="0">
                <a:solidFill>
                  <a:schemeClr val="tx1"/>
                </a:solidFill>
              </a:rPr>
              <a:t> &amp; </a:t>
            </a:r>
            <a:r>
              <a:rPr lang="en-US" dirty="0">
                <a:solidFill>
                  <a:schemeClr val="tx1"/>
                </a:solidFill>
              </a:rPr>
              <a:t>panitumumab</a:t>
            </a:r>
            <a:r>
              <a:rPr dirty="0"/>
              <a:t>)</a:t>
            </a:r>
          </a:p>
          <a:p>
            <a:pPr eaLnBrk="1" hangingPunct="1"/>
            <a:r>
              <a:rPr dirty="0"/>
              <a:t>A</a:t>
            </a:r>
            <a:r>
              <a:rPr lang="el-GR" altLang="x-none" dirty="0"/>
              <a:t>σθενείς  υποψήφιοι για </a:t>
            </a:r>
            <a:r>
              <a:rPr lang="el-GR" altLang="x-none" dirty="0" smtClean="0"/>
              <a:t>θεραπεία </a:t>
            </a:r>
            <a:r>
              <a:rPr lang="el-GR" altLang="x-none" dirty="0"/>
              <a:t>με </a:t>
            </a:r>
            <a:r>
              <a:rPr dirty="0"/>
              <a:t>anti-EGFR</a:t>
            </a:r>
            <a:r>
              <a:rPr lang="el-GR" altLang="x-none" dirty="0"/>
              <a:t> πρέπει να υποβάλλονται  σε έλεγχο για μεταλλάξεις στο Κ-</a:t>
            </a:r>
            <a:r>
              <a:rPr dirty="0"/>
              <a:t>Ras.</a:t>
            </a:r>
          </a:p>
          <a:p>
            <a:pPr eaLnBrk="1" hangingPunct="1"/>
            <a:r>
              <a:rPr dirty="0"/>
              <a:t>A</a:t>
            </a:r>
            <a:r>
              <a:rPr lang="el-GR" altLang="x-none" dirty="0"/>
              <a:t>σθενείς με Κ-</a:t>
            </a:r>
            <a:r>
              <a:rPr dirty="0"/>
              <a:t>Ras </a:t>
            </a:r>
            <a:r>
              <a:rPr lang="el-GR" altLang="x-none" dirty="0"/>
              <a:t>μεταλλάξεις </a:t>
            </a:r>
            <a:r>
              <a:rPr lang="el-GR" altLang="x-none" dirty="0">
                <a:effectLst>
                  <a:outerShdw blurRad="38100" dist="38100" dir="2700000" algn="tl">
                    <a:srgbClr val="000000">
                      <a:alpha val="43137"/>
                    </a:srgbClr>
                  </a:outerShdw>
                </a:effectLst>
              </a:rPr>
              <a:t>δεν</a:t>
            </a:r>
            <a:r>
              <a:rPr lang="el-GR" altLang="x-none" dirty="0"/>
              <a:t> αναμένεται να ανταποκριθούν στη θεραπεία με </a:t>
            </a:r>
            <a:r>
              <a:rPr dirty="0"/>
              <a:t>anti-EGFR (ASCO)</a:t>
            </a:r>
            <a:r>
              <a:rPr lang="el-GR" altLang="x-none" dirty="0"/>
              <a:t>.</a:t>
            </a:r>
            <a:r>
              <a:rPr dirty="0"/>
              <a:t> </a:t>
            </a:r>
            <a:endParaRPr lang="el-GR" altLang="x-none"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 Πίνακας"/>
          <p:cNvGraphicFramePr>
            <a:graphicFrameLocks noGrp="1"/>
          </p:cNvGraphicFramePr>
          <p:nvPr/>
        </p:nvGraphicFramePr>
        <p:xfrm>
          <a:off x="47328" y="-6"/>
          <a:ext cx="12144672" cy="6858012"/>
        </p:xfrm>
        <a:graphic>
          <a:graphicData uri="http://schemas.openxmlformats.org/drawingml/2006/table">
            <a:tbl>
              <a:tblPr/>
              <a:tblGrid>
                <a:gridCol w="2999959"/>
                <a:gridCol w="3047287"/>
                <a:gridCol w="3048713"/>
                <a:gridCol w="3048713"/>
              </a:tblGrid>
              <a:tr h="360948">
                <a:tc>
                  <a:txBody>
                    <a:bodyPr/>
                    <a:lstStyle/>
                    <a:p>
                      <a:pPr algn="just">
                        <a:lnSpc>
                          <a:spcPct val="115000"/>
                        </a:lnSpc>
                        <a:spcAft>
                          <a:spcPts val="1000"/>
                        </a:spcAft>
                      </a:pPr>
                      <a:r>
                        <a:rPr lang="el-GR" sz="1800" dirty="0">
                          <a:latin typeface="Calibri"/>
                          <a:ea typeface="SimSun"/>
                          <a:cs typeface="Times New Roman"/>
                        </a:rPr>
                        <a:t>Στάδιο 0</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Tis</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dirty="0">
                          <a:latin typeface="Calibri"/>
                          <a:ea typeface="SimSun"/>
                          <a:cs typeface="Times New Roman"/>
                        </a:rPr>
                        <a:t>Στάδιο Ι</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T1, T2</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dirty="0">
                          <a:latin typeface="Calibri"/>
                          <a:ea typeface="SimSun"/>
                          <a:cs typeface="Times New Roman"/>
                        </a:rPr>
                        <a:t>Στάδιο ΙΙ</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T3, T4</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dirty="0">
                          <a:latin typeface="Calibri"/>
                          <a:ea typeface="SimSun"/>
                          <a:cs typeface="Times New Roman"/>
                        </a:rPr>
                        <a:t>Στάδιο ΙΙΑ</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T3</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ΙΙΒ</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T4a</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IIC</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T4b</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Ν0</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ΙΙΙ</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Κάθε Τ</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Ν1, Ν2</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ΙΙΙΑ</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Τ1, Τ2</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Ν1</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Τ1</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dirty="0">
                          <a:latin typeface="Calibri"/>
                          <a:ea typeface="SimSun"/>
                          <a:cs typeface="Times New Roman"/>
                        </a:rPr>
                        <a:t>Ν2</a:t>
                      </a:r>
                      <a:r>
                        <a:rPr lang="en-GB" sz="1800" dirty="0">
                          <a:latin typeface="Calibri"/>
                          <a:ea typeface="SimSun"/>
                          <a:cs typeface="Times New Roman"/>
                        </a:rPr>
                        <a:t>a</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ΙΙΙΒ</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Τ1, Τ2</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N2b</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Τ2, Τ3</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N2a</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M0</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Τ3, τ4</a:t>
                      </a:r>
                      <a:r>
                        <a:rPr lang="en-GB" sz="1800">
                          <a:latin typeface="Calibri"/>
                          <a:ea typeface="SimSun"/>
                          <a:cs typeface="Times New Roman"/>
                        </a:rPr>
                        <a:t>a</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N1</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M0</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IIIC</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Τ3, Τ4</a:t>
                      </a:r>
                      <a:r>
                        <a:rPr lang="en-GB" sz="1800">
                          <a:latin typeface="Calibri"/>
                          <a:ea typeface="SimSun"/>
                          <a:cs typeface="Times New Roman"/>
                        </a:rPr>
                        <a:t>a</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N2b</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M0</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T4a</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N2a</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M0</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T4b</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a:latin typeface="Calibri"/>
                          <a:ea typeface="SimSun"/>
                          <a:cs typeface="Times New Roman"/>
                        </a:rPr>
                        <a:t>N1, N2</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M0</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IV</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Τ</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Ν</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M1</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IVA</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Τ</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Ν</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M1a</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IVB</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Τ</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Ν</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M1b</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0948">
                <a:tc>
                  <a:txBody>
                    <a:bodyPr/>
                    <a:lstStyle/>
                    <a:p>
                      <a:pPr algn="just">
                        <a:lnSpc>
                          <a:spcPct val="115000"/>
                        </a:lnSpc>
                        <a:spcAft>
                          <a:spcPts val="1000"/>
                        </a:spcAft>
                      </a:pPr>
                      <a:r>
                        <a:rPr lang="el-GR" sz="1800">
                          <a:latin typeface="Calibri"/>
                          <a:ea typeface="SimSun"/>
                          <a:cs typeface="Times New Roman"/>
                        </a:rPr>
                        <a:t>Στάδιο </a:t>
                      </a:r>
                      <a:r>
                        <a:rPr lang="en-GB" sz="1800">
                          <a:latin typeface="Calibri"/>
                          <a:ea typeface="SimSun"/>
                          <a:cs typeface="Times New Roman"/>
                        </a:rPr>
                        <a:t>IVC</a:t>
                      </a:r>
                      <a:endParaRPr lang="el-GR" sz="180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Τ</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l-GR" sz="1800">
                          <a:latin typeface="Calibri"/>
                          <a:ea typeface="SimSun"/>
                          <a:cs typeface="Times New Roman"/>
                        </a:rPr>
                        <a:t>Κάθε Ν</a:t>
                      </a: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800" dirty="0">
                          <a:latin typeface="Calibri"/>
                          <a:ea typeface="SimSun"/>
                          <a:cs typeface="Times New Roman"/>
                        </a:rPr>
                        <a:t>M1c</a:t>
                      </a:r>
                      <a:endParaRPr lang="el-GR" sz="1800" dirty="0">
                        <a:latin typeface="Calibri"/>
                        <a:ea typeface="SimSun"/>
                        <a:cs typeface="Times New Roman"/>
                      </a:endParaRPr>
                    </a:p>
                  </a:txBody>
                  <a:tcPr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83969" name="Rectangle 1"/>
          <p:cNvSpPr>
            <a:spLocks noChangeArrowheads="1"/>
          </p:cNvSpPr>
          <p:nvPr/>
        </p:nvSpPr>
        <p:spPr bwMode="auto">
          <a:xfrm>
            <a:off x="0"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544286" y="3551540"/>
            <a:ext cx="6096000" cy="2585323"/>
          </a:xfrm>
          <a:prstGeom prst="rect">
            <a:avLst/>
          </a:prstGeom>
        </p:spPr>
        <p:txBody>
          <a:bodyPr>
            <a:spAutoFit/>
          </a:bodyPr>
          <a:lstStyle/>
          <a:p>
            <a:endParaRPr lang="el-GR" dirty="0" smtClean="0"/>
          </a:p>
          <a:p>
            <a:r>
              <a:rPr lang="el-GR" dirty="0" smtClean="0"/>
              <a:t>Έχει επίσης αναφερθεί ότι η μετάλλαξη </a:t>
            </a:r>
            <a:r>
              <a:rPr lang="el-GR" b="1" dirty="0" smtClean="0"/>
              <a:t>RAS</a:t>
            </a:r>
            <a:r>
              <a:rPr lang="el-GR" dirty="0" smtClean="0"/>
              <a:t> συσχετίζεται με </a:t>
            </a:r>
          </a:p>
          <a:p>
            <a:endParaRPr lang="el-GR" dirty="0" smtClean="0"/>
          </a:p>
          <a:p>
            <a:endParaRPr lang="el-GR" dirty="0" smtClean="0"/>
          </a:p>
          <a:p>
            <a:r>
              <a:rPr lang="el-GR" b="1" dirty="0" smtClean="0"/>
              <a:t>επιθετικότητα </a:t>
            </a:r>
          </a:p>
          <a:p>
            <a:endParaRPr lang="el-GR" b="1" dirty="0" smtClean="0"/>
          </a:p>
          <a:p>
            <a:r>
              <a:rPr lang="el-GR" b="1" dirty="0" smtClean="0"/>
              <a:t>		υποτροπή</a:t>
            </a:r>
          </a:p>
          <a:p>
            <a:endParaRPr lang="el-GR" b="1" dirty="0" smtClean="0"/>
          </a:p>
          <a:p>
            <a:r>
              <a:rPr lang="el-GR" b="1" dirty="0" smtClean="0"/>
              <a:t> 				μη ανταπόκριση</a:t>
            </a:r>
            <a:endParaRPr lang="el-GR" b="1" dirty="0"/>
          </a:p>
        </p:txBody>
      </p:sp>
      <p:pic>
        <p:nvPicPr>
          <p:cNvPr id="28674" name="Picture 2" descr="Αποτέλεσμα εικόνας για colorectal cancer kras mutations"/>
          <p:cNvPicPr>
            <a:picLocks noChangeAspect="1" noChangeArrowheads="1"/>
          </p:cNvPicPr>
          <p:nvPr/>
        </p:nvPicPr>
        <p:blipFill>
          <a:blip r:embed="rId2" cstate="print"/>
          <a:srcRect/>
          <a:stretch>
            <a:fillRect/>
          </a:stretch>
        </p:blipFill>
        <p:spPr bwMode="auto">
          <a:xfrm>
            <a:off x="7191904" y="576943"/>
            <a:ext cx="4485264" cy="6226831"/>
          </a:xfrm>
          <a:prstGeom prst="rect">
            <a:avLst/>
          </a:prstGeom>
          <a:noFill/>
        </p:spPr>
      </p:pic>
      <p:sp>
        <p:nvSpPr>
          <p:cNvPr id="6" name="5 - TextBox"/>
          <p:cNvSpPr txBox="1"/>
          <p:nvPr/>
        </p:nvSpPr>
        <p:spPr>
          <a:xfrm>
            <a:off x="1240971" y="685801"/>
            <a:ext cx="1905000" cy="523220"/>
          </a:xfrm>
          <a:prstGeom prst="rect">
            <a:avLst/>
          </a:prstGeom>
          <a:noFill/>
        </p:spPr>
        <p:txBody>
          <a:bodyPr wrap="square" rtlCol="0">
            <a:spAutoFit/>
          </a:bodyPr>
          <a:lstStyle/>
          <a:p>
            <a:r>
              <a:rPr lang="en-US" sz="2800" b="1" i="1" dirty="0" smtClean="0">
                <a:solidFill>
                  <a:schemeClr val="accent2">
                    <a:lumMod val="60000"/>
                    <a:lumOff val="40000"/>
                  </a:schemeClr>
                </a:solidFill>
              </a:rPr>
              <a:t>RAS</a:t>
            </a:r>
            <a:endParaRPr lang="el-GR" sz="2800" b="1" i="1" dirty="0">
              <a:solidFill>
                <a:schemeClr val="accent2">
                  <a:lumMod val="60000"/>
                  <a:lumOff val="40000"/>
                </a:schemeClr>
              </a:solidFill>
            </a:endParaRPr>
          </a:p>
        </p:txBody>
      </p:sp>
      <p:grpSp>
        <p:nvGrpSpPr>
          <p:cNvPr id="16" name="15 - Ομάδα"/>
          <p:cNvGrpSpPr/>
          <p:nvPr/>
        </p:nvGrpSpPr>
        <p:grpSpPr>
          <a:xfrm>
            <a:off x="2133600" y="4191001"/>
            <a:ext cx="4049485" cy="1502228"/>
            <a:chOff x="2111829" y="2797629"/>
            <a:chExt cx="4049485" cy="1502228"/>
          </a:xfrm>
        </p:grpSpPr>
        <p:cxnSp>
          <p:nvCxnSpPr>
            <p:cNvPr id="8" name="7 - Ευθύγραμμο βέλος σύνδεσης"/>
            <p:cNvCxnSpPr/>
            <p:nvPr/>
          </p:nvCxnSpPr>
          <p:spPr>
            <a:xfrm flipH="1">
              <a:off x="2111829" y="2797629"/>
              <a:ext cx="4049485" cy="609600"/>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 name="8 - Ευθύγραμμο βέλος σύνδεσης"/>
            <p:cNvCxnSpPr/>
            <p:nvPr/>
          </p:nvCxnSpPr>
          <p:spPr>
            <a:xfrm flipH="1">
              <a:off x="3548744" y="2841171"/>
              <a:ext cx="2569028" cy="1034142"/>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0" name="9 - Ευθύγραμμο βέλος σύνδεσης"/>
            <p:cNvCxnSpPr/>
            <p:nvPr/>
          </p:nvCxnSpPr>
          <p:spPr>
            <a:xfrm flipH="1">
              <a:off x="4942114" y="2841171"/>
              <a:ext cx="1219200" cy="1458686"/>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
        <p:nvSpPr>
          <p:cNvPr id="15" name="14 - Ορθογώνιο"/>
          <p:cNvSpPr/>
          <p:nvPr/>
        </p:nvSpPr>
        <p:spPr>
          <a:xfrm>
            <a:off x="185058" y="1269164"/>
            <a:ext cx="6096000" cy="2308324"/>
          </a:xfrm>
          <a:prstGeom prst="rect">
            <a:avLst/>
          </a:prstGeom>
        </p:spPr>
        <p:txBody>
          <a:bodyPr>
            <a:spAutoFit/>
          </a:bodyPr>
          <a:lstStyle/>
          <a:p>
            <a:pPr>
              <a:buBlip>
                <a:blip r:embed="rId3"/>
              </a:buBlip>
            </a:pPr>
            <a:r>
              <a:rPr lang="el-GR" dirty="0" smtClean="0"/>
              <a:t> </a:t>
            </a:r>
            <a:r>
              <a:rPr lang="en-US" dirty="0" smtClean="0"/>
              <a:t>H </a:t>
            </a:r>
            <a:r>
              <a:rPr lang="el-GR" dirty="0" smtClean="0"/>
              <a:t>μετάλλαξη στο γονίδιο </a:t>
            </a:r>
            <a:r>
              <a:rPr lang="el-GR" b="1" dirty="0" smtClean="0"/>
              <a:t>RAS</a:t>
            </a:r>
            <a:r>
              <a:rPr lang="el-GR" dirty="0" smtClean="0"/>
              <a:t> (μεταλλάξεις </a:t>
            </a:r>
            <a:r>
              <a:rPr lang="el-GR" b="1" dirty="0" smtClean="0"/>
              <a:t>KRAS</a:t>
            </a:r>
            <a:r>
              <a:rPr lang="el-GR" dirty="0" smtClean="0"/>
              <a:t> ή </a:t>
            </a:r>
            <a:r>
              <a:rPr lang="el-GR" b="1" dirty="0" smtClean="0"/>
              <a:t>NRAS</a:t>
            </a:r>
            <a:r>
              <a:rPr lang="el-GR" dirty="0" smtClean="0"/>
              <a:t> στα </a:t>
            </a:r>
            <a:r>
              <a:rPr lang="el-GR" dirty="0" err="1" smtClean="0"/>
              <a:t>εξώνια</a:t>
            </a:r>
            <a:r>
              <a:rPr lang="el-GR" dirty="0" smtClean="0"/>
              <a:t> 2, 3 ή 4) έχει αναγνωριστεί ως σημαντικός </a:t>
            </a:r>
            <a:r>
              <a:rPr lang="el-GR" dirty="0" err="1" smtClean="0"/>
              <a:t>βιοδείκτης</a:t>
            </a:r>
            <a:r>
              <a:rPr lang="el-GR" dirty="0" smtClean="0"/>
              <a:t> ικανός να προβλέψει την  μη απόκριση σε αντισώματα </a:t>
            </a:r>
            <a:r>
              <a:rPr lang="el-GR" b="1" dirty="0" err="1" smtClean="0"/>
              <a:t>αντι</a:t>
            </a:r>
            <a:r>
              <a:rPr lang="el-GR" b="1" dirty="0" smtClean="0"/>
              <a:t>-EGFR</a:t>
            </a:r>
          </a:p>
          <a:p>
            <a:pPr>
              <a:buBlip>
                <a:blip r:embed="rId3"/>
              </a:buBlip>
            </a:pPr>
            <a:r>
              <a:rPr lang="el-GR" dirty="0" smtClean="0"/>
              <a:t> Ανιχνεύεται περίπου στο 45% των </a:t>
            </a:r>
            <a:r>
              <a:rPr lang="el-GR" dirty="0" err="1" smtClean="0"/>
              <a:t>ορθοκολικών</a:t>
            </a:r>
            <a:r>
              <a:rPr lang="el-GR" dirty="0" smtClean="0"/>
              <a:t> καρκίνων</a:t>
            </a:r>
          </a:p>
          <a:p>
            <a:pPr>
              <a:buBlip>
                <a:blip r:embed="rId3"/>
              </a:buBlip>
            </a:pPr>
            <a:r>
              <a:rPr lang="el-GR" dirty="0" smtClean="0"/>
              <a:t> </a:t>
            </a:r>
            <a:r>
              <a:rPr lang="el-GR" dirty="0" err="1" smtClean="0"/>
              <a:t>A</a:t>
            </a:r>
            <a:r>
              <a:rPr lang="el-GR" altLang="x-none" dirty="0" err="1" smtClean="0"/>
              <a:t>σθενείς</a:t>
            </a:r>
            <a:r>
              <a:rPr lang="el-GR" altLang="x-none" dirty="0" smtClean="0"/>
              <a:t> με Κ-</a:t>
            </a:r>
            <a:r>
              <a:rPr lang="el-GR" dirty="0" err="1" smtClean="0"/>
              <a:t>Ras</a:t>
            </a:r>
            <a:r>
              <a:rPr lang="el-GR" dirty="0" smtClean="0"/>
              <a:t> </a:t>
            </a:r>
            <a:r>
              <a:rPr lang="el-GR" altLang="x-none" dirty="0" smtClean="0"/>
              <a:t>μεταλλάξεις </a:t>
            </a:r>
            <a:r>
              <a:rPr lang="el-GR" altLang="x-none" b="1" spc="300" dirty="0" smtClean="0">
                <a:effectLst>
                  <a:outerShdw blurRad="38100" dist="38100" dir="2700000" algn="tl">
                    <a:srgbClr val="000000">
                      <a:alpha val="43137"/>
                    </a:srgbClr>
                  </a:outerShdw>
                </a:effectLst>
              </a:rPr>
              <a:t>δεν</a:t>
            </a:r>
            <a:r>
              <a:rPr lang="el-GR" altLang="x-none" dirty="0" smtClean="0"/>
              <a:t> αναμένεται να ανταποκριθούν στη θεραπεία με </a:t>
            </a:r>
            <a:r>
              <a:rPr lang="el-GR" dirty="0" err="1" smtClean="0"/>
              <a:t>anti</a:t>
            </a:r>
            <a:r>
              <a:rPr lang="el-GR" dirty="0" smtClean="0"/>
              <a:t>-EGFR (ASCO)</a:t>
            </a:r>
            <a:r>
              <a:rPr lang="el-GR" altLang="x-none" dirty="0" smtClean="0"/>
              <a:t>.</a:t>
            </a:r>
            <a:r>
              <a:rPr lang="el-GR" dirty="0" smtClean="0"/>
              <a:t> </a:t>
            </a:r>
            <a:endParaRPr lang="el-GR" altLang="x-none" dirty="0" smtClean="0"/>
          </a:p>
          <a:p>
            <a:pPr>
              <a:buBlip>
                <a:blip r:embed="rId3"/>
              </a:buBlip>
            </a:pPr>
            <a:endParaRPr lang="el-GR" dirty="0" smtClean="0"/>
          </a:p>
        </p:txBody>
      </p:sp>
      <p:sp>
        <p:nvSpPr>
          <p:cNvPr id="19" name="18 - Ορθογώνιο"/>
          <p:cNvSpPr/>
          <p:nvPr/>
        </p:nvSpPr>
        <p:spPr>
          <a:xfrm>
            <a:off x="304800" y="152400"/>
            <a:ext cx="7239000" cy="461665"/>
          </a:xfrm>
          <a:prstGeom prst="rect">
            <a:avLst/>
          </a:prstGeom>
          <a:ln>
            <a:solidFill>
              <a:schemeClr val="tx1"/>
            </a:solidFill>
          </a:ln>
        </p:spPr>
        <p:txBody>
          <a:bodyPr wrap="square">
            <a:spAutoFit/>
          </a:bodyPr>
          <a:lstStyle/>
          <a:p>
            <a:r>
              <a:rPr lang="el-GR" sz="2400" b="1" dirty="0" smtClean="0"/>
              <a:t>Μοριακοί προγνωστικοί και προβλεπτικοί παράγοντες</a:t>
            </a:r>
            <a:endParaRPr lang="el-GR" sz="2400" b="1"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1240971" y="685801"/>
            <a:ext cx="1905000" cy="523220"/>
          </a:xfrm>
          <a:prstGeom prst="rect">
            <a:avLst/>
          </a:prstGeom>
          <a:noFill/>
        </p:spPr>
        <p:txBody>
          <a:bodyPr wrap="square" rtlCol="0">
            <a:spAutoFit/>
          </a:bodyPr>
          <a:lstStyle/>
          <a:p>
            <a:r>
              <a:rPr lang="en-US" sz="2800" b="1" i="1" dirty="0" smtClean="0">
                <a:solidFill>
                  <a:schemeClr val="accent2">
                    <a:lumMod val="75000"/>
                  </a:schemeClr>
                </a:solidFill>
              </a:rPr>
              <a:t>BRAF</a:t>
            </a:r>
            <a:endParaRPr lang="el-GR" sz="2800" b="1" i="1" dirty="0">
              <a:solidFill>
                <a:schemeClr val="accent2">
                  <a:lumMod val="75000"/>
                </a:schemeClr>
              </a:solidFill>
            </a:endParaRPr>
          </a:p>
        </p:txBody>
      </p:sp>
      <p:sp>
        <p:nvSpPr>
          <p:cNvPr id="4" name="3 - Ορθογώνιο"/>
          <p:cNvSpPr/>
          <p:nvPr/>
        </p:nvSpPr>
        <p:spPr>
          <a:xfrm>
            <a:off x="0" y="1319241"/>
            <a:ext cx="3897086" cy="3416320"/>
          </a:xfrm>
          <a:prstGeom prst="rect">
            <a:avLst/>
          </a:prstGeom>
        </p:spPr>
        <p:txBody>
          <a:bodyPr wrap="square">
            <a:spAutoFit/>
          </a:bodyPr>
          <a:lstStyle/>
          <a:p>
            <a:pPr>
              <a:buBlip>
                <a:blip r:embed="rId2"/>
              </a:buBlip>
            </a:pPr>
            <a:r>
              <a:rPr lang="el-GR" dirty="0" smtClean="0"/>
              <a:t> Το </a:t>
            </a:r>
            <a:r>
              <a:rPr lang="el-GR" b="1" i="1" dirty="0" smtClean="0"/>
              <a:t>BRAF</a:t>
            </a:r>
            <a:r>
              <a:rPr lang="el-GR" dirty="0" smtClean="0"/>
              <a:t> είναι ο άμεσος στόχος του </a:t>
            </a:r>
            <a:r>
              <a:rPr lang="el-GR" b="1" i="1" dirty="0" smtClean="0"/>
              <a:t>KRAS</a:t>
            </a:r>
          </a:p>
          <a:p>
            <a:pPr>
              <a:buBlip>
                <a:blip r:embed="rId2"/>
              </a:buBlip>
            </a:pPr>
            <a:r>
              <a:rPr lang="el-GR" dirty="0" smtClean="0"/>
              <a:t> Η μετάλλαξη </a:t>
            </a:r>
            <a:r>
              <a:rPr lang="el-GR" b="1" i="1" dirty="0" smtClean="0"/>
              <a:t>BRAF-V600E</a:t>
            </a:r>
            <a:r>
              <a:rPr lang="el-GR" dirty="0" smtClean="0"/>
              <a:t> εμφανίζεται σε περίπου 10% των ασθενών και είναι </a:t>
            </a:r>
            <a:r>
              <a:rPr lang="el-GR" i="1" dirty="0" smtClean="0"/>
              <a:t>αμοιβαία αποκλειόμενη</a:t>
            </a:r>
            <a:r>
              <a:rPr lang="el-GR" dirty="0" smtClean="0"/>
              <a:t> με τις μεταλλάξεις </a:t>
            </a:r>
            <a:r>
              <a:rPr lang="el-GR" b="1" i="1" dirty="0" smtClean="0"/>
              <a:t>KRAS </a:t>
            </a:r>
          </a:p>
          <a:p>
            <a:pPr>
              <a:buBlip>
                <a:blip r:embed="rId2"/>
              </a:buBlip>
            </a:pPr>
            <a:r>
              <a:rPr lang="el-GR" dirty="0" smtClean="0"/>
              <a:t> Η παρουσία της μετάλλαξης BRAF σχετίζεται με μικρότερο χρόνο ελεύθερο νόσου και συνολικής επιβίωσης σε όγκους MSI-L</a:t>
            </a:r>
          </a:p>
          <a:p>
            <a:pPr>
              <a:buBlip>
                <a:blip r:embed="rId2"/>
              </a:buBlip>
            </a:pPr>
            <a:r>
              <a:rPr lang="el-GR" dirty="0" smtClean="0"/>
              <a:t> Το </a:t>
            </a:r>
            <a:r>
              <a:rPr lang="en-US" dirty="0" smtClean="0"/>
              <a:t>BRAF </a:t>
            </a:r>
            <a:r>
              <a:rPr lang="el-GR" dirty="0" smtClean="0"/>
              <a:t>αποτελεί επίσης θεραπευτικό στόχο </a:t>
            </a:r>
            <a:endParaRPr lang="el-GR" dirty="0"/>
          </a:p>
        </p:txBody>
      </p:sp>
      <p:pic>
        <p:nvPicPr>
          <p:cNvPr id="27650" name="Picture 2" descr="Αποτέλεσμα εικόνας για BRAF mutations colon cancer"/>
          <p:cNvPicPr>
            <a:picLocks noChangeAspect="1" noChangeArrowheads="1"/>
          </p:cNvPicPr>
          <p:nvPr/>
        </p:nvPicPr>
        <p:blipFill>
          <a:blip r:embed="rId3" cstate="print"/>
          <a:srcRect/>
          <a:stretch>
            <a:fillRect/>
          </a:stretch>
        </p:blipFill>
        <p:spPr bwMode="auto">
          <a:xfrm>
            <a:off x="3940627" y="745670"/>
            <a:ext cx="8207829" cy="5720095"/>
          </a:xfrm>
          <a:prstGeom prst="rect">
            <a:avLst/>
          </a:prstGeom>
          <a:noFill/>
        </p:spPr>
      </p:pic>
      <p:sp>
        <p:nvSpPr>
          <p:cNvPr id="6" name="5 - Ορθογώνιο"/>
          <p:cNvSpPr/>
          <p:nvPr/>
        </p:nvSpPr>
        <p:spPr>
          <a:xfrm>
            <a:off x="304800" y="152400"/>
            <a:ext cx="7239000" cy="461665"/>
          </a:xfrm>
          <a:prstGeom prst="rect">
            <a:avLst/>
          </a:prstGeom>
          <a:ln>
            <a:solidFill>
              <a:schemeClr val="tx1"/>
            </a:solidFill>
          </a:ln>
        </p:spPr>
        <p:txBody>
          <a:bodyPr wrap="square">
            <a:spAutoFit/>
          </a:bodyPr>
          <a:lstStyle/>
          <a:p>
            <a:r>
              <a:rPr lang="el-GR" sz="2400" b="1" dirty="0" smtClean="0"/>
              <a:t>Μοριακοί προγνωστικοί και προβλεπτικοί παράγοντες</a:t>
            </a:r>
            <a:endParaRPr lang="el-GR" sz="24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326572" y="1306010"/>
            <a:ext cx="4855028" cy="4801314"/>
          </a:xfrm>
          <a:prstGeom prst="rect">
            <a:avLst/>
          </a:prstGeom>
        </p:spPr>
        <p:txBody>
          <a:bodyPr wrap="square">
            <a:spAutoFit/>
          </a:bodyPr>
          <a:lstStyle/>
          <a:p>
            <a:pPr>
              <a:buBlip>
                <a:blip r:embed="rId2"/>
              </a:buBlip>
            </a:pPr>
            <a:r>
              <a:rPr lang="el-GR" dirty="0" smtClean="0"/>
              <a:t> Σε ασθενείς </a:t>
            </a:r>
            <a:r>
              <a:rPr lang="el-GR" i="1" dirty="0" smtClean="0"/>
              <a:t>χωρίς μετάλλαξη KRAS</a:t>
            </a:r>
            <a:r>
              <a:rPr lang="el-GR" dirty="0" smtClean="0"/>
              <a:t>, η οδός </a:t>
            </a:r>
            <a:r>
              <a:rPr lang="en-US" b="1" i="1" dirty="0" smtClean="0"/>
              <a:t>PIK3CA</a:t>
            </a:r>
            <a:r>
              <a:rPr lang="en-US" dirty="0" smtClean="0"/>
              <a:t> </a:t>
            </a:r>
            <a:r>
              <a:rPr lang="el-GR" dirty="0" smtClean="0"/>
              <a:t>(κωδικοποιεί τον καταλύτη </a:t>
            </a:r>
            <a:r>
              <a:rPr lang="en-US" dirty="0" smtClean="0"/>
              <a:t>P110a) </a:t>
            </a:r>
            <a:r>
              <a:rPr lang="el-GR" dirty="0" smtClean="0"/>
              <a:t>μπορεί να εξηγήσει τη μεταβλητότητα της απόκρισης σε </a:t>
            </a:r>
            <a:r>
              <a:rPr lang="el-GR" dirty="0" err="1" smtClean="0"/>
              <a:t>αντι</a:t>
            </a:r>
            <a:r>
              <a:rPr lang="el-GR" dirty="0" smtClean="0"/>
              <a:t>-EGFR θεραπείες .</a:t>
            </a:r>
          </a:p>
          <a:p>
            <a:pPr>
              <a:buBlip>
                <a:blip r:embed="rId2"/>
              </a:buBlip>
            </a:pPr>
            <a:endParaRPr lang="el-GR" dirty="0" smtClean="0"/>
          </a:p>
          <a:p>
            <a:pPr>
              <a:buBlip>
                <a:blip r:embed="rId2"/>
              </a:buBlip>
            </a:pPr>
            <a:r>
              <a:rPr lang="el-GR" dirty="0" smtClean="0"/>
              <a:t> Διάφοροι πιθανοί μηχανισμοί θα μπορούσαν ενεργοποιήσουν τον  EGFR  πχ. </a:t>
            </a:r>
            <a:r>
              <a:rPr lang="el-GR" dirty="0" err="1" smtClean="0"/>
              <a:t>υπερέκφραση</a:t>
            </a:r>
            <a:r>
              <a:rPr lang="el-GR" dirty="0" smtClean="0"/>
              <a:t> των </a:t>
            </a:r>
            <a:r>
              <a:rPr lang="el-GR" dirty="0" err="1" smtClean="0">
                <a:effectLst>
                  <a:outerShdw blurRad="38100" dist="38100" dir="2700000" algn="tl">
                    <a:srgbClr val="000000">
                      <a:alpha val="43137"/>
                    </a:srgbClr>
                  </a:outerShdw>
                </a:effectLst>
              </a:rPr>
              <a:t>συνδετών</a:t>
            </a:r>
            <a:r>
              <a:rPr lang="el-GR" dirty="0" smtClean="0"/>
              <a:t> του EGFR - </a:t>
            </a:r>
            <a:r>
              <a:rPr lang="el-GR" dirty="0" err="1" smtClean="0"/>
              <a:t>επιρεγουλίνη</a:t>
            </a:r>
            <a:r>
              <a:rPr lang="el-GR" dirty="0" smtClean="0"/>
              <a:t> (EREG) και </a:t>
            </a:r>
            <a:r>
              <a:rPr lang="el-GR" dirty="0" err="1" smtClean="0"/>
              <a:t>αμφειρεγουλίνη</a:t>
            </a:r>
            <a:r>
              <a:rPr lang="el-GR" dirty="0" smtClean="0"/>
              <a:t> (AREG).</a:t>
            </a:r>
          </a:p>
          <a:p>
            <a:pPr>
              <a:buBlip>
                <a:blip r:embed="rId2"/>
              </a:buBlip>
            </a:pPr>
            <a:endParaRPr lang="el-GR" dirty="0" smtClean="0"/>
          </a:p>
          <a:p>
            <a:pPr>
              <a:buBlip>
                <a:blip r:embed="rId2"/>
              </a:buBlip>
            </a:pPr>
            <a:r>
              <a:rPr lang="el-GR" dirty="0" smtClean="0"/>
              <a:t> Μεταλλάξεις του PIK3CA στο </a:t>
            </a:r>
            <a:r>
              <a:rPr lang="el-GR" dirty="0" err="1" smtClean="0"/>
              <a:t>εξόνιο</a:t>
            </a:r>
            <a:r>
              <a:rPr lang="el-GR" dirty="0" smtClean="0"/>
              <a:t> 20 και 9 εμφανίζουν χειρότερη πρόγνωση.</a:t>
            </a:r>
          </a:p>
          <a:p>
            <a:pPr>
              <a:buBlip>
                <a:blip r:embed="rId2"/>
              </a:buBlip>
            </a:pPr>
            <a:endParaRPr lang="el-GR" dirty="0" smtClean="0"/>
          </a:p>
          <a:p>
            <a:pPr>
              <a:buBlip>
                <a:blip r:embed="rId2"/>
              </a:buBlip>
            </a:pPr>
            <a:r>
              <a:rPr lang="el-GR" dirty="0" smtClean="0"/>
              <a:t> Η μετάλλαξη PIK3CA αναφέρεται επίσης ως προβλεπτικός μοριακός </a:t>
            </a:r>
            <a:r>
              <a:rPr lang="el-GR" dirty="0" err="1" smtClean="0"/>
              <a:t>βιοδείκτης</a:t>
            </a:r>
            <a:r>
              <a:rPr lang="el-GR" dirty="0" smtClean="0"/>
              <a:t> για χορήγηση ασπιρίνη ως ΧΜΘ.</a:t>
            </a:r>
          </a:p>
          <a:p>
            <a:pPr>
              <a:buBlip>
                <a:blip r:embed="rId2"/>
              </a:buBlip>
            </a:pPr>
            <a:endParaRPr lang="el-GR" dirty="0"/>
          </a:p>
        </p:txBody>
      </p:sp>
      <p:sp>
        <p:nvSpPr>
          <p:cNvPr id="4" name="3 - TextBox"/>
          <p:cNvSpPr txBox="1"/>
          <p:nvPr/>
        </p:nvSpPr>
        <p:spPr>
          <a:xfrm>
            <a:off x="1240971" y="685801"/>
            <a:ext cx="1905000" cy="523220"/>
          </a:xfrm>
          <a:prstGeom prst="rect">
            <a:avLst/>
          </a:prstGeom>
          <a:noFill/>
        </p:spPr>
        <p:txBody>
          <a:bodyPr wrap="square" rtlCol="0">
            <a:spAutoFit/>
          </a:bodyPr>
          <a:lstStyle/>
          <a:p>
            <a:r>
              <a:rPr lang="en-US" sz="2800" b="1" i="1" dirty="0" smtClean="0">
                <a:solidFill>
                  <a:schemeClr val="accent2">
                    <a:lumMod val="75000"/>
                  </a:schemeClr>
                </a:solidFill>
              </a:rPr>
              <a:t>PIK3CA</a:t>
            </a:r>
            <a:endParaRPr lang="el-GR" sz="2800" b="1" i="1" dirty="0">
              <a:solidFill>
                <a:schemeClr val="accent2">
                  <a:lumMod val="75000"/>
                </a:schemeClr>
              </a:solidFill>
            </a:endParaRPr>
          </a:p>
        </p:txBody>
      </p:sp>
      <p:pic>
        <p:nvPicPr>
          <p:cNvPr id="73730" name="Picture 2" descr="Fig. 1"/>
          <p:cNvPicPr>
            <a:picLocks noChangeAspect="1" noChangeArrowheads="1"/>
          </p:cNvPicPr>
          <p:nvPr/>
        </p:nvPicPr>
        <p:blipFill>
          <a:blip r:embed="rId3" cstate="print"/>
          <a:srcRect/>
          <a:stretch>
            <a:fillRect/>
          </a:stretch>
        </p:blipFill>
        <p:spPr bwMode="auto">
          <a:xfrm>
            <a:off x="5411226" y="843642"/>
            <a:ext cx="6602669" cy="5774872"/>
          </a:xfrm>
          <a:prstGeom prst="rect">
            <a:avLst/>
          </a:prstGeom>
          <a:noFill/>
        </p:spPr>
      </p:pic>
      <p:sp>
        <p:nvSpPr>
          <p:cNvPr id="7" name="6 - Ορθογώνιο"/>
          <p:cNvSpPr/>
          <p:nvPr/>
        </p:nvSpPr>
        <p:spPr>
          <a:xfrm>
            <a:off x="304800" y="152400"/>
            <a:ext cx="7239000" cy="461665"/>
          </a:xfrm>
          <a:prstGeom prst="rect">
            <a:avLst/>
          </a:prstGeom>
          <a:ln>
            <a:solidFill>
              <a:schemeClr val="tx1"/>
            </a:solidFill>
          </a:ln>
        </p:spPr>
        <p:txBody>
          <a:bodyPr wrap="square">
            <a:spAutoFit/>
          </a:bodyPr>
          <a:lstStyle/>
          <a:p>
            <a:r>
              <a:rPr lang="el-GR" sz="2400" b="1" dirty="0" smtClean="0"/>
              <a:t>Μοριακοί προγνωστικοί και προβλεπτικοί παράγοντες</a:t>
            </a:r>
            <a:endParaRPr lang="el-GR" sz="2400"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p:cNvSpPr txBox="1"/>
          <p:nvPr/>
        </p:nvSpPr>
        <p:spPr>
          <a:xfrm>
            <a:off x="1240970" y="685801"/>
            <a:ext cx="3004459" cy="523220"/>
          </a:xfrm>
          <a:prstGeom prst="rect">
            <a:avLst/>
          </a:prstGeom>
          <a:noFill/>
        </p:spPr>
        <p:txBody>
          <a:bodyPr wrap="square" rtlCol="0">
            <a:spAutoFit/>
          </a:bodyPr>
          <a:lstStyle/>
          <a:p>
            <a:r>
              <a:rPr lang="en-US" sz="2800" b="1" i="1" dirty="0" smtClean="0">
                <a:solidFill>
                  <a:schemeClr val="accent2">
                    <a:lumMod val="75000"/>
                  </a:schemeClr>
                </a:solidFill>
              </a:rPr>
              <a:t>P53, </a:t>
            </a:r>
            <a:r>
              <a:rPr lang="en-US" sz="2800" b="1" i="1" dirty="0" err="1" smtClean="0">
                <a:solidFill>
                  <a:schemeClr val="accent2">
                    <a:lumMod val="75000"/>
                  </a:schemeClr>
                </a:solidFill>
              </a:rPr>
              <a:t>MiRNAs</a:t>
            </a:r>
            <a:r>
              <a:rPr lang="el-GR" sz="2800" b="1" i="1" dirty="0" smtClean="0">
                <a:solidFill>
                  <a:schemeClr val="accent2">
                    <a:lumMod val="75000"/>
                  </a:schemeClr>
                </a:solidFill>
              </a:rPr>
              <a:t>, </a:t>
            </a:r>
            <a:r>
              <a:rPr lang="en-US" sz="2800" b="1" i="1" dirty="0" smtClean="0">
                <a:solidFill>
                  <a:schemeClr val="accent2">
                    <a:lumMod val="75000"/>
                  </a:schemeClr>
                </a:solidFill>
              </a:rPr>
              <a:t>APC</a:t>
            </a:r>
            <a:endParaRPr lang="el-GR" sz="2800" b="1" i="1" dirty="0">
              <a:solidFill>
                <a:schemeClr val="accent2">
                  <a:lumMod val="75000"/>
                </a:schemeClr>
              </a:solidFill>
            </a:endParaRPr>
          </a:p>
        </p:txBody>
      </p:sp>
      <p:sp>
        <p:nvSpPr>
          <p:cNvPr id="5" name="4 - TextBox"/>
          <p:cNvSpPr txBox="1"/>
          <p:nvPr/>
        </p:nvSpPr>
        <p:spPr>
          <a:xfrm>
            <a:off x="304800" y="1284510"/>
            <a:ext cx="5105400" cy="2585323"/>
          </a:xfrm>
          <a:prstGeom prst="rect">
            <a:avLst/>
          </a:prstGeom>
          <a:noFill/>
        </p:spPr>
        <p:txBody>
          <a:bodyPr wrap="square" rtlCol="0">
            <a:spAutoFit/>
          </a:bodyPr>
          <a:lstStyle/>
          <a:p>
            <a:pPr>
              <a:buBlip>
                <a:blip r:embed="rId2"/>
              </a:buBlip>
            </a:pPr>
            <a:r>
              <a:rPr lang="en-US" dirty="0" smtClean="0"/>
              <a:t> </a:t>
            </a:r>
            <a:r>
              <a:rPr lang="el-GR" dirty="0" smtClean="0"/>
              <a:t>Μεταλλάξεις του </a:t>
            </a:r>
            <a:r>
              <a:rPr lang="en-US" b="1" i="1" dirty="0" smtClean="0"/>
              <a:t>P53 </a:t>
            </a:r>
            <a:r>
              <a:rPr lang="el-GR" dirty="0" smtClean="0"/>
              <a:t>παρατηρούνται στο 50-75% των ασθενών.</a:t>
            </a:r>
          </a:p>
          <a:p>
            <a:pPr>
              <a:buBlip>
                <a:blip r:embed="rId2"/>
              </a:buBlip>
            </a:pPr>
            <a:r>
              <a:rPr lang="en-US" dirty="0" smtClean="0"/>
              <a:t> </a:t>
            </a:r>
            <a:r>
              <a:rPr lang="el-GR" dirty="0" smtClean="0"/>
              <a:t>Το </a:t>
            </a:r>
            <a:r>
              <a:rPr lang="en-US" b="1" i="1" dirty="0" smtClean="0"/>
              <a:t>MiR-34a</a:t>
            </a:r>
            <a:r>
              <a:rPr lang="en-US" dirty="0" smtClean="0"/>
              <a:t> </a:t>
            </a:r>
            <a:r>
              <a:rPr lang="el-GR" dirty="0" smtClean="0"/>
              <a:t>αποτελεί έναν από τους ισχυρότερους ρυθμιστές του μονοπατιού του </a:t>
            </a:r>
            <a:r>
              <a:rPr lang="en-US" b="1" i="1" dirty="0" smtClean="0"/>
              <a:t>P53</a:t>
            </a:r>
            <a:r>
              <a:rPr lang="en-US" dirty="0" smtClean="0"/>
              <a:t> </a:t>
            </a:r>
            <a:r>
              <a:rPr lang="el-GR" dirty="0" smtClean="0"/>
              <a:t>και είναι </a:t>
            </a:r>
            <a:r>
              <a:rPr lang="el-GR" dirty="0" err="1" smtClean="0"/>
              <a:t>βιοδείκτης</a:t>
            </a:r>
            <a:r>
              <a:rPr lang="el-GR" dirty="0" smtClean="0"/>
              <a:t> και θεραπευτικός στόχος σύγχρονων θεραπειών.</a:t>
            </a:r>
          </a:p>
          <a:p>
            <a:pPr>
              <a:buBlip>
                <a:blip r:embed="rId2"/>
              </a:buBlip>
            </a:pPr>
            <a:r>
              <a:rPr lang="en-US" dirty="0" smtClean="0"/>
              <a:t> </a:t>
            </a:r>
            <a:r>
              <a:rPr lang="el-GR" dirty="0" smtClean="0"/>
              <a:t>Μεταλλάξεις του </a:t>
            </a:r>
            <a:r>
              <a:rPr lang="en-US" b="1" i="1" dirty="0" smtClean="0"/>
              <a:t>APC</a:t>
            </a:r>
            <a:r>
              <a:rPr lang="el-GR" dirty="0" smtClean="0"/>
              <a:t> </a:t>
            </a:r>
            <a:r>
              <a:rPr lang="el-GR" dirty="0" smtClean="0">
                <a:sym typeface="Wingdings" pitchFamily="2" charset="2"/>
              </a:rPr>
              <a:t> </a:t>
            </a:r>
            <a:r>
              <a:rPr lang="en-US" dirty="0" smtClean="0">
                <a:sym typeface="Wingdings" pitchFamily="2" charset="2"/>
              </a:rPr>
              <a:t>FAP.  </a:t>
            </a:r>
            <a:r>
              <a:rPr lang="el-GR" dirty="0" smtClean="0">
                <a:sym typeface="Wingdings" pitchFamily="2" charset="2"/>
              </a:rPr>
              <a:t>Επιπλέον, το 60% των σποραδικών καρκινωμάτων φέρει μεταλλάξεις του </a:t>
            </a:r>
            <a:r>
              <a:rPr lang="en-US" b="1" i="1" dirty="0" smtClean="0">
                <a:sym typeface="Wingdings" pitchFamily="2" charset="2"/>
              </a:rPr>
              <a:t>APC</a:t>
            </a:r>
            <a:r>
              <a:rPr lang="el-GR" b="1" i="1" dirty="0" smtClean="0">
                <a:sym typeface="Wingdings" pitchFamily="2" charset="2"/>
              </a:rPr>
              <a:t>.</a:t>
            </a:r>
            <a:endParaRPr lang="el-GR" b="1" i="1" dirty="0"/>
          </a:p>
        </p:txBody>
      </p:sp>
      <p:pic>
        <p:nvPicPr>
          <p:cNvPr id="72708" name="Picture 4" descr="Αποτέλεσμα εικόνας για colorectal cancer p53, MiRNA"/>
          <p:cNvPicPr>
            <a:picLocks noChangeAspect="1" noChangeArrowheads="1"/>
          </p:cNvPicPr>
          <p:nvPr/>
        </p:nvPicPr>
        <p:blipFill>
          <a:blip r:embed="rId3" cstate="print"/>
          <a:srcRect/>
          <a:stretch>
            <a:fillRect/>
          </a:stretch>
        </p:blipFill>
        <p:spPr bwMode="auto">
          <a:xfrm>
            <a:off x="7438139" y="696685"/>
            <a:ext cx="4492624" cy="6078256"/>
          </a:xfrm>
          <a:prstGeom prst="rect">
            <a:avLst/>
          </a:prstGeom>
          <a:noFill/>
        </p:spPr>
      </p:pic>
      <p:pic>
        <p:nvPicPr>
          <p:cNvPr id="72710" name="Picture 6" descr="Αποτέλεσμα εικόνας για apc pathway colorectal cancer"/>
          <p:cNvPicPr>
            <a:picLocks noChangeAspect="1" noChangeArrowheads="1"/>
          </p:cNvPicPr>
          <p:nvPr/>
        </p:nvPicPr>
        <p:blipFill>
          <a:blip r:embed="rId4" cstate="print"/>
          <a:srcRect/>
          <a:stretch>
            <a:fillRect/>
          </a:stretch>
        </p:blipFill>
        <p:spPr bwMode="auto">
          <a:xfrm>
            <a:off x="1462817" y="3787413"/>
            <a:ext cx="5833809" cy="2994385"/>
          </a:xfrm>
          <a:prstGeom prst="rect">
            <a:avLst/>
          </a:prstGeom>
          <a:noFill/>
        </p:spPr>
      </p:pic>
      <p:sp>
        <p:nvSpPr>
          <p:cNvPr id="8" name="7 - Ορθογώνιο"/>
          <p:cNvSpPr/>
          <p:nvPr/>
        </p:nvSpPr>
        <p:spPr>
          <a:xfrm>
            <a:off x="304800" y="152400"/>
            <a:ext cx="7239000" cy="461665"/>
          </a:xfrm>
          <a:prstGeom prst="rect">
            <a:avLst/>
          </a:prstGeom>
          <a:ln>
            <a:solidFill>
              <a:schemeClr val="tx1"/>
            </a:solidFill>
          </a:ln>
        </p:spPr>
        <p:txBody>
          <a:bodyPr wrap="square">
            <a:spAutoFit/>
          </a:bodyPr>
          <a:lstStyle/>
          <a:p>
            <a:r>
              <a:rPr lang="el-GR" sz="2400" b="1" dirty="0" smtClean="0"/>
              <a:t>Μοριακοί προγνωστικοί και προβλεπτικοί παράγοντες</a:t>
            </a:r>
            <a:endParaRPr lang="el-GR" sz="24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413659" y="1428606"/>
            <a:ext cx="6335484" cy="5355312"/>
          </a:xfrm>
          <a:prstGeom prst="rect">
            <a:avLst/>
          </a:prstGeom>
        </p:spPr>
        <p:txBody>
          <a:bodyPr wrap="square">
            <a:spAutoFit/>
          </a:bodyPr>
          <a:lstStyle/>
          <a:p>
            <a:pPr>
              <a:buBlip>
                <a:blip r:embed="rId2"/>
              </a:buBlip>
            </a:pPr>
            <a:r>
              <a:rPr lang="en-US" dirty="0" smtClean="0"/>
              <a:t> </a:t>
            </a:r>
            <a:r>
              <a:rPr lang="el-GR" dirty="0" smtClean="0"/>
              <a:t>Προκαλείται από μεταλλάξεις γονιδίου επιδιόρθωσης (</a:t>
            </a:r>
            <a:r>
              <a:rPr lang="el-GR" b="1" i="1" dirty="0" smtClean="0"/>
              <a:t>MMR)</a:t>
            </a:r>
            <a:r>
              <a:rPr lang="el-GR" dirty="0" smtClean="0"/>
              <a:t> </a:t>
            </a:r>
            <a:r>
              <a:rPr lang="el-GR" dirty="0" smtClean="0">
                <a:sym typeface="Wingdings" pitchFamily="2" charset="2"/>
              </a:rPr>
              <a:t> </a:t>
            </a:r>
            <a:r>
              <a:rPr lang="el-GR" dirty="0" smtClean="0"/>
              <a:t>αδυναμία διορθώσεως των σφαλμάτων DNA</a:t>
            </a:r>
          </a:p>
          <a:p>
            <a:pPr>
              <a:buBlip>
                <a:blip r:embed="rId2"/>
              </a:buBlip>
            </a:pPr>
            <a:r>
              <a:rPr lang="el-GR" dirty="0" smtClean="0"/>
              <a:t> Τα γονίδια επισκευής αναντιστοιχίας αδρανοποιούνται λόγω μεταλλάξεων στα γονίδια </a:t>
            </a:r>
            <a:r>
              <a:rPr lang="el-GR" b="1" i="1" dirty="0" smtClean="0"/>
              <a:t>MLH1</a:t>
            </a:r>
            <a:r>
              <a:rPr lang="el-GR" dirty="0" smtClean="0"/>
              <a:t>, </a:t>
            </a:r>
            <a:r>
              <a:rPr lang="el-GR" b="1" i="1" dirty="0" smtClean="0"/>
              <a:t>MSH2</a:t>
            </a:r>
            <a:r>
              <a:rPr lang="el-GR" dirty="0" smtClean="0"/>
              <a:t>, </a:t>
            </a:r>
            <a:r>
              <a:rPr lang="el-GR" b="1" i="1" dirty="0" smtClean="0"/>
              <a:t>MSH6</a:t>
            </a:r>
            <a:r>
              <a:rPr lang="el-GR" dirty="0" smtClean="0"/>
              <a:t> και </a:t>
            </a:r>
            <a:r>
              <a:rPr lang="el-GR" b="1" i="1" dirty="0" smtClean="0"/>
              <a:t>PMS2</a:t>
            </a:r>
            <a:endParaRPr lang="el-GR" dirty="0" smtClean="0"/>
          </a:p>
          <a:p>
            <a:pPr>
              <a:buBlip>
                <a:blip r:embed="rId2"/>
              </a:buBlip>
            </a:pPr>
            <a:r>
              <a:rPr lang="el-GR" dirty="0" smtClean="0"/>
              <a:t> Τα αποτελέσματα μπορούν να χρησιμοποιηθεί ως δείκτες διαλογής για τον εντοπισμό </a:t>
            </a:r>
            <a:r>
              <a:rPr lang="el-GR" b="1" dirty="0" smtClean="0"/>
              <a:t>του συνδρόμου </a:t>
            </a:r>
            <a:r>
              <a:rPr lang="el-GR" b="1" dirty="0" err="1" smtClean="0"/>
              <a:t>Lynch</a:t>
            </a:r>
            <a:r>
              <a:rPr lang="el-GR" b="1" dirty="0" smtClean="0"/>
              <a:t>, </a:t>
            </a:r>
            <a:r>
              <a:rPr lang="el-GR" dirty="0" smtClean="0"/>
              <a:t>ενώ μπορούν να προβλέψουν ανταπόκριση στην ανοσοθεραπεία σε ασθενείς σταδίου IV.</a:t>
            </a:r>
          </a:p>
          <a:p>
            <a:endParaRPr lang="el-GR" dirty="0" smtClean="0"/>
          </a:p>
          <a:p>
            <a:pPr>
              <a:buBlip>
                <a:blip r:embed="rId2"/>
              </a:buBlip>
            </a:pPr>
            <a:r>
              <a:rPr lang="en-US" dirty="0" smtClean="0"/>
              <a:t> </a:t>
            </a:r>
            <a:r>
              <a:rPr lang="el-GR" dirty="0" smtClean="0"/>
              <a:t>Έχει αποδειχθεί ότι η έκφραση του δείκτη PD-L1 ήταν σημαντικά υψηλότερη στις περιπτώσεις καρκίνου MSI-H σε σύγκριση με τους όγκους που είναι κατάλληλοι για ένταξη στην ομάδα  MMR  MSI-L, χωρίς διαφορές μεταξύ των διαφόρων MSI-H μοριακών </a:t>
            </a:r>
            <a:r>
              <a:rPr lang="el-GR" dirty="0" err="1" smtClean="0"/>
              <a:t>υποτύπων</a:t>
            </a:r>
            <a:r>
              <a:rPr lang="el-GR" dirty="0" smtClean="0"/>
              <a:t>. </a:t>
            </a:r>
          </a:p>
          <a:p>
            <a:pPr>
              <a:buBlip>
                <a:blip r:embed="rId2"/>
              </a:buBlip>
            </a:pPr>
            <a:endParaRPr lang="el-GR" dirty="0" smtClean="0"/>
          </a:p>
          <a:p>
            <a:pPr>
              <a:buBlip>
                <a:blip r:embed="rId2"/>
              </a:buBlip>
            </a:pPr>
            <a:r>
              <a:rPr lang="el-GR" dirty="0" smtClean="0"/>
              <a:t>Επίσης, σε ασθενείς MSI-H που υποβλήθηκαν σε θεραπεία με το αντι-PD-L1 αντίσωμα </a:t>
            </a:r>
            <a:r>
              <a:rPr lang="el-GR" dirty="0" err="1" smtClean="0"/>
              <a:t>pembrolizumab</a:t>
            </a:r>
            <a:r>
              <a:rPr lang="el-GR" dirty="0" smtClean="0"/>
              <a:t> αναφέρθηκε ποσοστό αντικειμενικής ανταπόκρισης (RR) 62% συγκριτικά με όγκους MSI-L όπου η RR ήταν 0%.</a:t>
            </a:r>
            <a:endParaRPr lang="el-GR" dirty="0"/>
          </a:p>
        </p:txBody>
      </p:sp>
      <p:sp>
        <p:nvSpPr>
          <p:cNvPr id="4" name="3 - TextBox"/>
          <p:cNvSpPr txBox="1"/>
          <p:nvPr/>
        </p:nvSpPr>
        <p:spPr>
          <a:xfrm>
            <a:off x="849085" y="751115"/>
            <a:ext cx="5508172" cy="523220"/>
          </a:xfrm>
          <a:prstGeom prst="rect">
            <a:avLst/>
          </a:prstGeom>
          <a:noFill/>
        </p:spPr>
        <p:txBody>
          <a:bodyPr wrap="square" rtlCol="0">
            <a:spAutoFit/>
          </a:bodyPr>
          <a:lstStyle/>
          <a:p>
            <a:r>
              <a:rPr lang="el-GR" sz="2800" b="1" i="1" dirty="0" err="1" smtClean="0">
                <a:solidFill>
                  <a:schemeClr val="accent2">
                    <a:lumMod val="75000"/>
                  </a:schemeClr>
                </a:solidFill>
              </a:rPr>
              <a:t>Μικροδορυφορική</a:t>
            </a:r>
            <a:r>
              <a:rPr lang="el-GR" sz="2800" b="1" i="1" dirty="0" smtClean="0">
                <a:solidFill>
                  <a:schemeClr val="accent2">
                    <a:lumMod val="75000"/>
                  </a:schemeClr>
                </a:solidFill>
              </a:rPr>
              <a:t> αστάθεια </a:t>
            </a:r>
            <a:r>
              <a:rPr lang="en-US" sz="2800" b="1" i="1" dirty="0" smtClean="0">
                <a:solidFill>
                  <a:schemeClr val="accent2">
                    <a:lumMod val="75000"/>
                  </a:schemeClr>
                </a:solidFill>
              </a:rPr>
              <a:t>(MSI)</a:t>
            </a:r>
            <a:endParaRPr lang="el-GR" sz="2800" b="1" i="1" dirty="0">
              <a:solidFill>
                <a:schemeClr val="accent2">
                  <a:lumMod val="75000"/>
                </a:schemeClr>
              </a:solidFill>
            </a:endParaRPr>
          </a:p>
        </p:txBody>
      </p:sp>
      <p:pic>
        <p:nvPicPr>
          <p:cNvPr id="71684" name="Picture 4" descr="Αποτέλεσμα εικόνας για MSI mSH MLH instability"/>
          <p:cNvPicPr>
            <a:picLocks noChangeAspect="1" noChangeArrowheads="1"/>
          </p:cNvPicPr>
          <p:nvPr/>
        </p:nvPicPr>
        <p:blipFill>
          <a:blip r:embed="rId3" cstate="print"/>
          <a:srcRect l="28925" t="16448" r="28238" b="16172"/>
          <a:stretch>
            <a:fillRect/>
          </a:stretch>
        </p:blipFill>
        <p:spPr bwMode="auto">
          <a:xfrm>
            <a:off x="6956241" y="674914"/>
            <a:ext cx="5235759" cy="6183086"/>
          </a:xfrm>
          <a:prstGeom prst="rect">
            <a:avLst/>
          </a:prstGeom>
          <a:noFill/>
        </p:spPr>
      </p:pic>
      <p:sp>
        <p:nvSpPr>
          <p:cNvPr id="9" name="8 - Ορθογώνιο"/>
          <p:cNvSpPr/>
          <p:nvPr/>
        </p:nvSpPr>
        <p:spPr>
          <a:xfrm>
            <a:off x="304800" y="152400"/>
            <a:ext cx="7239000" cy="461665"/>
          </a:xfrm>
          <a:prstGeom prst="rect">
            <a:avLst/>
          </a:prstGeom>
          <a:ln>
            <a:solidFill>
              <a:schemeClr val="tx1"/>
            </a:solidFill>
          </a:ln>
        </p:spPr>
        <p:txBody>
          <a:bodyPr wrap="square">
            <a:spAutoFit/>
          </a:bodyPr>
          <a:lstStyle/>
          <a:p>
            <a:r>
              <a:rPr lang="el-GR" sz="2400" b="1" dirty="0" smtClean="0"/>
              <a:t>Μοριακοί προγνωστικοί και προβλεπτικοί παράγοντες</a:t>
            </a:r>
            <a:endParaRPr lang="el-GR" sz="2400"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TextBox"/>
          <p:cNvSpPr txBox="1"/>
          <p:nvPr/>
        </p:nvSpPr>
        <p:spPr>
          <a:xfrm>
            <a:off x="707571" y="642258"/>
            <a:ext cx="5508172" cy="523220"/>
          </a:xfrm>
          <a:prstGeom prst="rect">
            <a:avLst/>
          </a:prstGeom>
          <a:noFill/>
        </p:spPr>
        <p:txBody>
          <a:bodyPr wrap="square" rtlCol="0">
            <a:spAutoFit/>
          </a:bodyPr>
          <a:lstStyle/>
          <a:p>
            <a:r>
              <a:rPr lang="el-GR" sz="2800" b="1" dirty="0" smtClean="0">
                <a:solidFill>
                  <a:schemeClr val="accent2">
                    <a:lumMod val="75000"/>
                  </a:schemeClr>
                </a:solidFill>
              </a:rPr>
              <a:t>Αιματολογικοί </a:t>
            </a:r>
            <a:r>
              <a:rPr lang="el-GR" sz="2800" b="1" dirty="0" err="1" smtClean="0">
                <a:solidFill>
                  <a:schemeClr val="accent2">
                    <a:lumMod val="75000"/>
                  </a:schemeClr>
                </a:solidFill>
              </a:rPr>
              <a:t>βιοδείκτες</a:t>
            </a:r>
            <a:endParaRPr lang="el-GR" sz="2800" b="1" dirty="0">
              <a:solidFill>
                <a:schemeClr val="accent2">
                  <a:lumMod val="75000"/>
                </a:schemeClr>
              </a:solidFill>
            </a:endParaRPr>
          </a:p>
        </p:txBody>
      </p:sp>
      <p:sp>
        <p:nvSpPr>
          <p:cNvPr id="4" name="3 - Ορθογώνιο"/>
          <p:cNvSpPr/>
          <p:nvPr/>
        </p:nvSpPr>
        <p:spPr>
          <a:xfrm>
            <a:off x="272143" y="5380672"/>
            <a:ext cx="11191976" cy="1477328"/>
          </a:xfrm>
          <a:prstGeom prst="rect">
            <a:avLst/>
          </a:prstGeom>
        </p:spPr>
        <p:txBody>
          <a:bodyPr wrap="square">
            <a:spAutoFit/>
          </a:bodyPr>
          <a:lstStyle/>
          <a:p>
            <a:pPr>
              <a:buBlip>
                <a:blip r:embed="rId2"/>
              </a:buBlip>
            </a:pPr>
            <a:r>
              <a:rPr lang="el-GR" dirty="0" smtClean="0"/>
              <a:t> Τα κυκλοφορούντα καρκινικά κύτταρα </a:t>
            </a:r>
            <a:r>
              <a:rPr lang="el-GR" b="1" dirty="0" smtClean="0"/>
              <a:t>(</a:t>
            </a:r>
            <a:r>
              <a:rPr lang="el-GR" b="1" dirty="0" err="1" smtClean="0"/>
              <a:t>CTCs</a:t>
            </a:r>
            <a:r>
              <a:rPr lang="el-GR" b="1" dirty="0" smtClean="0"/>
              <a:t>) </a:t>
            </a:r>
            <a:r>
              <a:rPr lang="el-GR" dirty="0" err="1" smtClean="0"/>
              <a:t>ταυτοποιούνται</a:t>
            </a:r>
            <a:r>
              <a:rPr lang="el-GR" dirty="0" smtClean="0"/>
              <a:t> στο περιφερικό αίμα.</a:t>
            </a:r>
          </a:p>
          <a:p>
            <a:pPr>
              <a:buBlip>
                <a:blip r:embed="rId2"/>
              </a:buBlip>
            </a:pPr>
            <a:r>
              <a:rPr lang="el-GR" dirty="0" smtClean="0"/>
              <a:t> Η παρουσία τους υποδηλώνει ενεργό νόσο, πολλαπλασιασμό και μεταστατική ισχύ.</a:t>
            </a:r>
          </a:p>
          <a:p>
            <a:pPr>
              <a:buBlip>
                <a:blip r:embed="rId2"/>
              </a:buBlip>
            </a:pPr>
            <a:r>
              <a:rPr lang="el-GR" dirty="0" smtClean="0"/>
              <a:t> Ελάχιστα επεμβατική μέθοδος με χαμηλό κόστος, αλλά προβλήματα ετερογένειας ως προς το χρόνο λήψης (προ- ή μετεγχειρητικά) και το σημείο λήψης.</a:t>
            </a:r>
          </a:p>
          <a:p>
            <a:pPr>
              <a:buBlip>
                <a:blip r:embed="rId2"/>
              </a:buBlip>
            </a:pPr>
            <a:r>
              <a:rPr lang="el-GR" dirty="0" smtClean="0"/>
              <a:t> Η παρουσία τους αποδείχθηκε δυσμενής προγνωστικός παράγοντας ως προς την επιβίωση.</a:t>
            </a:r>
            <a:endParaRPr lang="el-GR" dirty="0"/>
          </a:p>
        </p:txBody>
      </p:sp>
      <p:pic>
        <p:nvPicPr>
          <p:cNvPr id="26626" name="Picture 2" descr="Αποτέλεσμα εικόνας για circulating tumour cells colorectal cancer"/>
          <p:cNvPicPr>
            <a:picLocks noChangeAspect="1" noChangeArrowheads="1"/>
          </p:cNvPicPr>
          <p:nvPr/>
        </p:nvPicPr>
        <p:blipFill>
          <a:blip r:embed="rId3" cstate="print"/>
          <a:srcRect/>
          <a:stretch>
            <a:fillRect/>
          </a:stretch>
        </p:blipFill>
        <p:spPr bwMode="auto">
          <a:xfrm>
            <a:off x="2449285" y="1243646"/>
            <a:ext cx="7046231" cy="4147732"/>
          </a:xfrm>
          <a:prstGeom prst="rect">
            <a:avLst/>
          </a:prstGeom>
          <a:noFill/>
        </p:spPr>
      </p:pic>
      <p:sp>
        <p:nvSpPr>
          <p:cNvPr id="6" name="5 - Ορθογώνιο"/>
          <p:cNvSpPr/>
          <p:nvPr/>
        </p:nvSpPr>
        <p:spPr>
          <a:xfrm>
            <a:off x="304800" y="152400"/>
            <a:ext cx="7239000" cy="461665"/>
          </a:xfrm>
          <a:prstGeom prst="rect">
            <a:avLst/>
          </a:prstGeom>
          <a:ln>
            <a:solidFill>
              <a:schemeClr val="tx1"/>
            </a:solidFill>
          </a:ln>
        </p:spPr>
        <p:txBody>
          <a:bodyPr wrap="square">
            <a:spAutoFit/>
          </a:bodyPr>
          <a:lstStyle/>
          <a:p>
            <a:r>
              <a:rPr lang="el-GR" sz="2400" b="1" dirty="0" smtClean="0"/>
              <a:t>Μοριακοί προγνωστικοί και προβλεπτικοί παράγοντες</a:t>
            </a:r>
            <a:endParaRPr lang="el-GR" sz="2400"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1816924"/>
          </a:xfrm>
        </p:spPr>
        <p:txBody>
          <a:bodyPr>
            <a:normAutofit fontScale="92500"/>
          </a:bodyPr>
          <a:lstStyle/>
          <a:p>
            <a:pPr marL="0" indent="0" algn="ctr">
              <a:buNone/>
            </a:pPr>
            <a:r>
              <a:rPr lang="el-GR" b="1" dirty="0"/>
              <a:t>Βαθμός υποστροφής όγκου (</a:t>
            </a:r>
            <a:r>
              <a:rPr lang="en-US" b="1" dirty="0"/>
              <a:t>Tumor Regression Grade)</a:t>
            </a:r>
          </a:p>
          <a:p>
            <a:pPr marL="0" indent="0">
              <a:buNone/>
            </a:pPr>
            <a:r>
              <a:rPr lang="el-GR" altLang="en-US" sz="2400" dirty="0" smtClean="0"/>
              <a:t>Παράγοντας δηλωτικός </a:t>
            </a:r>
            <a:r>
              <a:rPr lang="el-GR" altLang="en-US" sz="2400" b="1" dirty="0" smtClean="0"/>
              <a:t>ανταπόκρισης </a:t>
            </a:r>
            <a:r>
              <a:rPr lang="el-GR" altLang="en-US" sz="2400" b="1" dirty="0"/>
              <a:t>στην </a:t>
            </a:r>
            <a:r>
              <a:rPr lang="el-GR" altLang="en-US" sz="2400" b="1" i="1" u="sng" dirty="0" err="1"/>
              <a:t>προ</a:t>
            </a:r>
            <a:r>
              <a:rPr lang="el-GR" altLang="en-US" sz="2400" b="1" dirty="0" err="1"/>
              <a:t>εγχειρητική</a:t>
            </a:r>
            <a:r>
              <a:rPr lang="el-GR" altLang="en-US" sz="2400" b="1" dirty="0"/>
              <a:t> θεραπεία </a:t>
            </a:r>
            <a:r>
              <a:rPr lang="el-GR" altLang="en-US" sz="2400" dirty="0"/>
              <a:t>ασθενών με καρκίνο </a:t>
            </a:r>
            <a:r>
              <a:rPr lang="el-GR" altLang="en-US" sz="2400" dirty="0" smtClean="0"/>
              <a:t>ορθού.</a:t>
            </a:r>
            <a:endParaRPr lang="el-GR" altLang="en-US" sz="2400" dirty="0"/>
          </a:p>
          <a:p>
            <a:pPr marL="0" indent="0">
              <a:buNone/>
            </a:pPr>
            <a:r>
              <a:rPr lang="el-GR" altLang="en-US" sz="2400" dirty="0"/>
              <a:t>Διάφορα συστήματα βαθμονόμησης (κατά </a:t>
            </a:r>
            <a:r>
              <a:rPr lang="en-US" altLang="en-US" sz="2400" dirty="0" err="1" smtClean="0"/>
              <a:t>Mandard</a:t>
            </a:r>
            <a:r>
              <a:rPr lang="en-US" altLang="en-US" sz="2400" dirty="0"/>
              <a:t>, </a:t>
            </a:r>
            <a:r>
              <a:rPr lang="en-US" altLang="en-US" sz="2400" dirty="0" err="1"/>
              <a:t>Dworak</a:t>
            </a:r>
            <a:r>
              <a:rPr lang="en-US" altLang="en-US" sz="2400" dirty="0"/>
              <a:t> </a:t>
            </a:r>
            <a:r>
              <a:rPr lang="el-GR" altLang="en-US" sz="2400" dirty="0" smtClean="0"/>
              <a:t>κλπ., βλ. παρακάτω)</a:t>
            </a:r>
            <a:r>
              <a:rPr lang="en-US" altLang="en-US" sz="2400" dirty="0" smtClean="0"/>
              <a:t>.</a:t>
            </a:r>
            <a:endParaRPr lang="el-GR" altLang="en-US" sz="2400" dirty="0"/>
          </a:p>
          <a:p>
            <a:pPr marL="0" indent="0">
              <a:buNone/>
            </a:pPr>
            <a:r>
              <a:rPr lang="el-GR" altLang="en-US" sz="2400" dirty="0"/>
              <a:t>Συνήθεις αξιολογούμενοι παράγοντες: </a:t>
            </a:r>
            <a:r>
              <a:rPr lang="el-GR" altLang="en-US" sz="2400" dirty="0">
                <a:effectLst>
                  <a:outerShdw blurRad="38100" dist="38100" dir="2700000" algn="tl">
                    <a:srgbClr val="000000">
                      <a:alpha val="43137"/>
                    </a:srgbClr>
                  </a:outerShdw>
                </a:effectLst>
              </a:rPr>
              <a:t>ποσοστό </a:t>
            </a:r>
            <a:r>
              <a:rPr lang="el-GR" altLang="en-US" sz="2400" dirty="0" smtClean="0">
                <a:effectLst>
                  <a:outerShdw blurRad="38100" dist="38100" dir="2700000" algn="tl">
                    <a:srgbClr val="000000">
                      <a:alpha val="43137"/>
                    </a:srgbClr>
                  </a:outerShdw>
                </a:effectLst>
              </a:rPr>
              <a:t>υπολειμματικών βιώσιμων καρκινικών </a:t>
            </a:r>
            <a:r>
              <a:rPr lang="el-GR" altLang="en-US" sz="2400" dirty="0">
                <a:effectLst>
                  <a:outerShdw blurRad="38100" dist="38100" dir="2700000" algn="tl">
                    <a:srgbClr val="000000">
                      <a:alpha val="43137"/>
                    </a:srgbClr>
                  </a:outerShdw>
                </a:effectLst>
              </a:rPr>
              <a:t>κυττάρων, </a:t>
            </a:r>
            <a:r>
              <a:rPr lang="el-GR" altLang="en-US" sz="2400" dirty="0" err="1" smtClean="0">
                <a:effectLst>
                  <a:outerShdw blurRad="38100" dist="38100" dir="2700000" algn="tl">
                    <a:srgbClr val="000000">
                      <a:alpha val="43137"/>
                    </a:srgbClr>
                  </a:outerShdw>
                </a:effectLst>
              </a:rPr>
              <a:t>ίνωση</a:t>
            </a:r>
            <a:r>
              <a:rPr lang="el-GR" altLang="en-US" sz="2400" dirty="0" smtClean="0"/>
              <a:t>.</a:t>
            </a:r>
            <a:endParaRPr lang="el-GR" altLang="en-US" sz="2400" dirty="0"/>
          </a:p>
          <a:p>
            <a:pPr marL="0" indent="0">
              <a:buNone/>
            </a:pPr>
            <a:endParaRPr lang="el-GR" altLang="en-US" sz="2400" dirty="0"/>
          </a:p>
        </p:txBody>
      </p:sp>
      <p:pic>
        <p:nvPicPr>
          <p:cNvPr id="4" name="Content Placeholder 3" descr="trggggg"/>
          <p:cNvPicPr>
            <a:picLocks noChangeAspect="1"/>
          </p:cNvPicPr>
          <p:nvPr/>
        </p:nvPicPr>
        <p:blipFill>
          <a:blip r:embed="rId2" cstate="print"/>
          <a:stretch>
            <a:fillRect/>
          </a:stretch>
        </p:blipFill>
        <p:spPr>
          <a:xfrm>
            <a:off x="1693223" y="1773133"/>
            <a:ext cx="8722318" cy="488892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2707574" y="0"/>
            <a:ext cx="7503226" cy="692150"/>
          </a:xfrm>
        </p:spPr>
        <p:txBody>
          <a:bodyPr/>
          <a:lstStyle/>
          <a:p>
            <a:pPr eaLnBrk="1" hangingPunct="1">
              <a:defRPr/>
            </a:pPr>
            <a:r>
              <a:rPr lang="el-GR" sz="1800" b="1" spc="300" dirty="0" smtClean="0">
                <a:effectLst>
                  <a:outerShdw blurRad="38100" dist="38100" dir="2700000" algn="tl">
                    <a:srgbClr val="000000">
                      <a:alpha val="43137"/>
                    </a:srgbClr>
                  </a:outerShdw>
                </a:effectLst>
              </a:rPr>
              <a:t>ΣΥΝΗΘΕΙΣ</a:t>
            </a:r>
            <a:r>
              <a:rPr lang="el-GR" sz="1800" b="1" dirty="0" smtClean="0">
                <a:effectLst>
                  <a:outerShdw blurRad="38100" dist="38100" dir="2700000" algn="tl">
                    <a:srgbClr val="000000">
                      <a:alpha val="43137"/>
                    </a:srgbClr>
                  </a:outerShdw>
                </a:effectLst>
              </a:rPr>
              <a:t> / ΣΥΜΒΑΤΙΚΟΙ  </a:t>
            </a:r>
            <a:r>
              <a:rPr lang="el-GR" sz="1800" b="1" dirty="0" smtClean="0"/>
              <a:t>ΕΜΜΙΣΧΟΙ ΑΔΕΝΩΜΑΤΩΔΕΙΣ ΠΟΛΥΠΟΔΕΣ-</a:t>
            </a:r>
            <a:br>
              <a:rPr lang="el-GR" sz="1800" b="1" dirty="0" smtClean="0"/>
            </a:br>
            <a:r>
              <a:rPr lang="el-GR" sz="1800" b="1" spc="300" dirty="0" smtClean="0">
                <a:effectLst>
                  <a:outerShdw blurRad="38100" dist="38100" dir="2700000" algn="tl">
                    <a:srgbClr val="000000">
                      <a:alpha val="43137"/>
                    </a:srgbClr>
                  </a:outerShdw>
                </a:effectLst>
              </a:rPr>
              <a:t>ΣΥΝΗΘΗ / ΣΥΜΒΑΤΙΚΑ  </a:t>
            </a:r>
            <a:r>
              <a:rPr lang="el-GR" sz="1800" b="1" dirty="0" smtClean="0"/>
              <a:t>ΕΜΜΙΣΧΑ  ΟΡΘΟΚΟΛΙΚΑ ΑΔΕΝΩΜΑΤΑ</a:t>
            </a:r>
          </a:p>
        </p:txBody>
      </p:sp>
      <p:pic>
        <p:nvPicPr>
          <p:cNvPr id="192515" name="Picture 5" descr="gas610"/>
          <p:cNvPicPr>
            <a:picLocks noChangeAspect="1" noChangeArrowheads="1"/>
          </p:cNvPicPr>
          <p:nvPr/>
        </p:nvPicPr>
        <p:blipFill>
          <a:blip r:embed="rId2" cstate="print"/>
          <a:srcRect/>
          <a:stretch>
            <a:fillRect/>
          </a:stretch>
        </p:blipFill>
        <p:spPr bwMode="auto">
          <a:xfrm>
            <a:off x="1774825" y="765175"/>
            <a:ext cx="4356100" cy="5870575"/>
          </a:xfrm>
          <a:prstGeom prst="rect">
            <a:avLst/>
          </a:prstGeom>
          <a:noFill/>
          <a:ln w="9525">
            <a:noFill/>
            <a:miter lim="800000"/>
            <a:headEnd/>
            <a:tailEnd/>
          </a:ln>
        </p:spPr>
      </p:pic>
      <p:pic>
        <p:nvPicPr>
          <p:cNvPr id="192516" name="Picture 5" descr="gas620"/>
          <p:cNvPicPr>
            <a:picLocks noChangeAspect="1" noChangeArrowheads="1"/>
          </p:cNvPicPr>
          <p:nvPr/>
        </p:nvPicPr>
        <p:blipFill>
          <a:blip r:embed="rId3" cstate="print"/>
          <a:srcRect/>
          <a:stretch>
            <a:fillRect/>
          </a:stretch>
        </p:blipFill>
        <p:spPr bwMode="auto">
          <a:xfrm>
            <a:off x="6240463" y="765175"/>
            <a:ext cx="4243387" cy="2989263"/>
          </a:xfrm>
          <a:prstGeom prst="rect">
            <a:avLst/>
          </a:prstGeom>
          <a:noFill/>
          <a:ln w="9525">
            <a:noFill/>
            <a:miter lim="800000"/>
            <a:headEnd/>
            <a:tailEnd/>
          </a:ln>
        </p:spPr>
      </p:pic>
      <p:pic>
        <p:nvPicPr>
          <p:cNvPr id="192517" name="Picture 5" descr="gas640"/>
          <p:cNvPicPr>
            <a:picLocks noChangeAspect="1" noChangeArrowheads="1"/>
          </p:cNvPicPr>
          <p:nvPr/>
        </p:nvPicPr>
        <p:blipFill>
          <a:blip r:embed="rId4" cstate="print"/>
          <a:srcRect/>
          <a:stretch>
            <a:fillRect/>
          </a:stretch>
        </p:blipFill>
        <p:spPr bwMode="auto">
          <a:xfrm>
            <a:off x="6230938" y="3789363"/>
            <a:ext cx="4257675" cy="32400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Εικόνα 7" descr="C:\Documents and Settings\Administrator\Επιφάνεια εργασίας\e learning pics\e learning ΠΟΛΥΠΟΔΕΣ-καρκίνοι\F562\IMAGE002.JPG"/>
          <p:cNvPicPr>
            <a:picLocks noChangeAspect="1" noChangeArrowheads="1"/>
          </p:cNvPicPr>
          <p:nvPr/>
        </p:nvPicPr>
        <p:blipFill>
          <a:blip r:embed="rId2" cstate="print"/>
          <a:srcRect/>
          <a:stretch>
            <a:fillRect/>
          </a:stretch>
        </p:blipFill>
        <p:spPr bwMode="auto">
          <a:xfrm>
            <a:off x="2135560" y="548680"/>
            <a:ext cx="7930439" cy="5952748"/>
          </a:xfrm>
          <a:prstGeom prst="rect">
            <a:avLst/>
          </a:prstGeom>
          <a:noFill/>
          <a:ln w="9525">
            <a:noFill/>
            <a:miter lim="800000"/>
            <a:headEnd/>
            <a:tailEnd/>
          </a:ln>
        </p:spPr>
      </p:pic>
      <p:sp>
        <p:nvSpPr>
          <p:cNvPr id="3" name="Text Placeholder 2"/>
          <p:cNvSpPr txBox="1"/>
          <p:nvPr/>
        </p:nvSpPr>
        <p:spPr>
          <a:xfrm>
            <a:off x="1524000" y="0"/>
            <a:ext cx="9144000" cy="2174875"/>
          </a:xfrm>
          <a:prstGeom prst="rect">
            <a:avLst/>
          </a:prstGeom>
        </p:spPr>
        <p:txBody>
          <a:bodyPr>
            <a:normAutofit/>
          </a:bodyPr>
          <a:lstStyle/>
          <a:p>
            <a:pPr marL="342900" marR="0" lvl="0" indent="-342900" algn="l" defTabSz="914400" rtl="0" eaLnBrk="1" fontAlgn="auto" latinLnBrk="0" hangingPunct="1">
              <a:lnSpc>
                <a:spcPct val="100000"/>
              </a:lnSpc>
              <a:spcBef>
                <a:spcPct val="20000"/>
              </a:spcBef>
              <a:spcAft>
                <a:spcPts val="0"/>
              </a:spcAft>
              <a:buClrTx/>
              <a:buSzTx/>
              <a:defRPr/>
            </a:pPr>
            <a:r>
              <a:rPr kumimoji="0" lang="el-GR" sz="3200" b="0" i="0" u="none" strike="noStrike" kern="1200" cap="none" spc="0" normalizeH="0" baseline="0" noProof="0" dirty="0" smtClean="0">
                <a:ln>
                  <a:noFill/>
                </a:ln>
                <a:solidFill>
                  <a:schemeClr val="tx1"/>
                </a:solidFill>
                <a:effectLst/>
                <a:uLnTx/>
                <a:uFillTx/>
                <a:latin typeface="+mn-lt"/>
                <a:ea typeface="+mn-ea"/>
                <a:cs typeface="+mn-cs"/>
              </a:rPr>
              <a:t>        </a:t>
            </a:r>
            <a:r>
              <a:rPr kumimoji="0" lang="el-GR" sz="2000" b="1" i="0" u="none" strike="noStrike" kern="1200" cap="none" spc="0" normalizeH="0" baseline="0" noProof="0" dirty="0" smtClean="0">
                <a:ln>
                  <a:noFill/>
                </a:ln>
                <a:solidFill>
                  <a:schemeClr val="tx1"/>
                </a:solidFill>
                <a:effectLst/>
                <a:uLnTx/>
                <a:uFillTx/>
                <a:latin typeface="+mn-lt"/>
                <a:ea typeface="+mn-ea"/>
                <a:cs typeface="+mn-cs"/>
              </a:rPr>
              <a:t>ΔΙΑΒΑΘΜΙΣΗ ΕΠΙΘΗΛΙΑΚΗΣ ΔΥΣΠΛΑΣΙΑΣ ΑΔΕΝΩΜΑΤΩΔΟΥΣ ΕΠΙΘΗΛΙΟΥ  </a:t>
            </a:r>
            <a:endParaRPr kumimoji="0" lang="el-GR" sz="20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http://www.robbinspathology.com/content/pathology/neo2/neo210.jpg"/>
          <p:cNvPicPr>
            <a:picLocks noChangeAspect="1" noChangeArrowheads="1"/>
          </p:cNvPicPr>
          <p:nvPr/>
        </p:nvPicPr>
        <p:blipFill>
          <a:blip r:embed="rId2" cstate="print"/>
          <a:srcRect/>
          <a:stretch>
            <a:fillRect/>
          </a:stretch>
        </p:blipFill>
        <p:spPr bwMode="auto">
          <a:xfrm>
            <a:off x="2351088" y="476250"/>
            <a:ext cx="2232025" cy="1871663"/>
          </a:xfrm>
          <a:prstGeom prst="rect">
            <a:avLst/>
          </a:prstGeom>
          <a:noFill/>
          <a:ln w="9525">
            <a:noFill/>
            <a:miter lim="800000"/>
            <a:headEnd/>
            <a:tailEnd/>
          </a:ln>
        </p:spPr>
      </p:pic>
      <p:pic>
        <p:nvPicPr>
          <p:cNvPr id="191491" name="Εικόνα 7" descr="C:\Documents and Settings\Administrator\Επιφάνεια εργασίας\e learning pics\e learning ΠΟΛΥΠΟΔΕΣ-καρκίνοι\F562\IMAGE002.JPG"/>
          <p:cNvPicPr>
            <a:picLocks noChangeAspect="1" noChangeArrowheads="1"/>
          </p:cNvPicPr>
          <p:nvPr/>
        </p:nvPicPr>
        <p:blipFill>
          <a:blip r:embed="rId3" cstate="print"/>
          <a:srcRect/>
          <a:stretch>
            <a:fillRect/>
          </a:stretch>
        </p:blipFill>
        <p:spPr bwMode="auto">
          <a:xfrm>
            <a:off x="5448300" y="0"/>
            <a:ext cx="5148263" cy="6858000"/>
          </a:xfrm>
          <a:prstGeom prst="rect">
            <a:avLst/>
          </a:prstGeom>
          <a:noFill/>
          <a:ln w="9525">
            <a:noFill/>
            <a:miter lim="800000"/>
            <a:headEnd/>
            <a:tailEnd/>
          </a:ln>
        </p:spPr>
      </p:pic>
      <p:sp>
        <p:nvSpPr>
          <p:cNvPr id="5" name="3 - Θέση κειμένου"/>
          <p:cNvSpPr txBox="1"/>
          <p:nvPr/>
        </p:nvSpPr>
        <p:spPr>
          <a:xfrm>
            <a:off x="1524000" y="2636838"/>
            <a:ext cx="3929058" cy="4032250"/>
          </a:xfrm>
          <a:prstGeom prst="rect">
            <a:avLst/>
          </a:prstGeom>
        </p:spPr>
        <p:txBody>
          <a:bodyPr/>
          <a:lstStyle/>
          <a:p>
            <a:pPr marL="342900" indent="-342900" eaLnBrk="0" hangingPunct="0">
              <a:spcBef>
                <a:spcPct val="20000"/>
              </a:spcBef>
              <a:buFontTx/>
              <a:buChar char="•"/>
              <a:defRPr/>
            </a:pPr>
            <a:r>
              <a:rPr lang="el-GR" sz="2800" kern="0" dirty="0">
                <a:effectLst>
                  <a:outerShdw blurRad="38100" dist="38100" dir="2700000" algn="tl">
                    <a:srgbClr val="000000">
                      <a:alpha val="43137"/>
                    </a:srgbClr>
                  </a:outerShdw>
                </a:effectLst>
                <a:latin typeface="+mn-lt"/>
                <a:cs typeface="+mn-cs"/>
              </a:rPr>
              <a:t>ΠΟΙΚΙΛΟΙ</a:t>
            </a:r>
            <a:r>
              <a:rPr lang="el-GR" sz="2800" kern="0" dirty="0">
                <a:latin typeface="+mn-lt"/>
                <a:cs typeface="+mn-cs"/>
              </a:rPr>
              <a:t> ΒΑΘΜΟΙ ΚΥΤΤΑΡΙΚΗΣ ΔΥΣΠΛΑΣΙΑΣ </a:t>
            </a:r>
          </a:p>
          <a:p>
            <a:pPr marL="342900" indent="-342900" eaLnBrk="0" hangingPunct="0">
              <a:spcBef>
                <a:spcPct val="20000"/>
              </a:spcBef>
              <a:buFontTx/>
              <a:buChar char="•"/>
              <a:defRPr/>
            </a:pPr>
            <a:endParaRPr lang="el-GR" sz="2800" kern="0" dirty="0">
              <a:latin typeface="+mn-lt"/>
              <a:cs typeface="+mn-cs"/>
            </a:endParaRPr>
          </a:p>
          <a:p>
            <a:pPr marL="342900" indent="-342900" eaLnBrk="0" hangingPunct="0">
              <a:spcBef>
                <a:spcPct val="20000"/>
              </a:spcBef>
              <a:buFontTx/>
              <a:buChar char="•"/>
              <a:defRPr/>
            </a:pPr>
            <a:r>
              <a:rPr lang="el-GR" sz="2400" kern="0" dirty="0">
                <a:latin typeface="+mn-lt"/>
                <a:cs typeface="+mn-cs"/>
              </a:rPr>
              <a:t>ΕΝΔΟΒΛΕΝΝΟΓΟΝΙΚΟ ΟΡΘΟΚΟΛΙΚΟ ΚΑΡΚΙΝΩΜΑ </a:t>
            </a:r>
            <a:endParaRPr lang="en-US" sz="2400" kern="0" dirty="0">
              <a:latin typeface="+mn-lt"/>
              <a:cs typeface="+mn-cs"/>
            </a:endParaRPr>
          </a:p>
          <a:p>
            <a:pPr marL="342900" indent="-342900" eaLnBrk="0" hangingPunct="0">
              <a:spcBef>
                <a:spcPct val="20000"/>
              </a:spcBef>
              <a:defRPr/>
            </a:pPr>
            <a:r>
              <a:rPr lang="el-GR" sz="2800" kern="0" dirty="0">
                <a:latin typeface="+mn-lt"/>
                <a:cs typeface="+mn-cs"/>
              </a:rPr>
              <a:t>       </a:t>
            </a:r>
            <a:r>
              <a:rPr lang="en-US" sz="2800" kern="0" dirty="0" err="1">
                <a:latin typeface="+mn-lt"/>
                <a:cs typeface="+mn-cs"/>
              </a:rPr>
              <a:t>pTis</a:t>
            </a:r>
            <a:r>
              <a:rPr lang="en-US" sz="2800" kern="0" dirty="0">
                <a:latin typeface="+mn-lt"/>
                <a:cs typeface="+mn-cs"/>
              </a:rPr>
              <a:t> ( ! )</a:t>
            </a:r>
            <a:endParaRPr lang="el-GR" sz="2800" kern="0" dirty="0">
              <a:latin typeface="+mn-lt"/>
              <a:cs typeface="+mn-cs"/>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373476" y="179789"/>
            <a:ext cx="5123646" cy="2664296"/>
          </a:xfrm>
          <a:prstGeom prst="rect">
            <a:avLst/>
          </a:prstGeom>
          <a:noFill/>
          <a:ln w="9525">
            <a:noFill/>
            <a:miter lim="800000"/>
            <a:headEnd/>
            <a:tailEnd/>
          </a:ln>
        </p:spPr>
      </p:pic>
      <p:pic>
        <p:nvPicPr>
          <p:cNvPr id="37891" name="Picture 3"/>
          <p:cNvPicPr>
            <a:picLocks noChangeAspect="1" noChangeArrowheads="1"/>
          </p:cNvPicPr>
          <p:nvPr/>
        </p:nvPicPr>
        <p:blipFill>
          <a:blip r:embed="rId3" cstate="print"/>
          <a:srcRect/>
          <a:stretch>
            <a:fillRect/>
          </a:stretch>
        </p:blipFill>
        <p:spPr bwMode="auto">
          <a:xfrm>
            <a:off x="384594" y="3119485"/>
            <a:ext cx="5153249" cy="3384376"/>
          </a:xfrm>
          <a:prstGeom prst="rect">
            <a:avLst/>
          </a:prstGeom>
          <a:noFill/>
          <a:ln w="9525">
            <a:noFill/>
            <a:miter lim="800000"/>
            <a:headEnd/>
            <a:tailEnd/>
          </a:ln>
        </p:spPr>
      </p:pic>
      <p:sp>
        <p:nvSpPr>
          <p:cNvPr id="4" name="1 - Τίτλος"/>
          <p:cNvSpPr txBox="1"/>
          <p:nvPr/>
        </p:nvSpPr>
        <p:spPr>
          <a:xfrm>
            <a:off x="5617029" y="190006"/>
            <a:ext cx="6574971" cy="2707574"/>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l-GR" sz="3200" b="0" i="0" u="none" strike="noStrike" kern="1200" cap="none" spc="0" normalizeH="0" baseline="0" noProof="0" dirty="0" smtClean="0">
                <a:ln>
                  <a:noFill/>
                </a:ln>
                <a:solidFill>
                  <a:schemeClr val="tx1"/>
                </a:solidFill>
                <a:effectLst/>
                <a:uLnTx/>
                <a:uFillTx/>
                <a:latin typeface="+mj-lt"/>
                <a:ea typeface="+mj-ea"/>
                <a:cs typeface="+mj-cs"/>
              </a:rPr>
              <a:t>ΕΝΔΟΣΚΟΠΙΚΕΣ ΑΚΤΙΝΟΛΟΓΙΚΕΣ &amp; ΜΑΚΡΟΣΚΟΠΙΚΕΣ ΕΙΚΟΝΕΣ ΚΑΡΚΙΝΩΜΑΤΩΝ ΠΑΧΕΟΣ ΕΝΤΕΡΟΥ </a:t>
            </a:r>
            <a:endParaRPr kumimoji="0" lang="el-GR"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5121" name="Picture 1" descr="C:\Users\KAV-AGRO\Desktop\03.jpg"/>
          <p:cNvPicPr>
            <a:picLocks noChangeAspect="1" noChangeArrowheads="1"/>
          </p:cNvPicPr>
          <p:nvPr/>
        </p:nvPicPr>
        <p:blipFill>
          <a:blip r:embed="rId4" cstate="print"/>
          <a:srcRect/>
          <a:stretch>
            <a:fillRect/>
          </a:stretch>
        </p:blipFill>
        <p:spPr bwMode="auto">
          <a:xfrm>
            <a:off x="6291364" y="2146465"/>
            <a:ext cx="3208895" cy="4552521"/>
          </a:xfrm>
          <a:prstGeom prst="rect">
            <a:avLst/>
          </a:prstGeom>
          <a:noFill/>
        </p:spPr>
      </p:pic>
      <p:sp>
        <p:nvSpPr>
          <p:cNvPr id="6" name="1 - Τίτλος"/>
          <p:cNvSpPr txBox="1">
            <a:spLocks/>
          </p:cNvSpPr>
          <p:nvPr/>
        </p:nvSpPr>
        <p:spPr>
          <a:xfrm>
            <a:off x="9595262" y="4191990"/>
            <a:ext cx="2422567" cy="878774"/>
          </a:xfrm>
          <a:prstGeom prst="rect">
            <a:avLst/>
          </a:prstGeom>
        </p:spPr>
        <p:txBody>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chemeClr val="tx1"/>
                </a:solidFill>
                <a:effectLst/>
                <a:uLnTx/>
                <a:uFillTx/>
                <a:latin typeface="+mj-lt"/>
                <a:ea typeface="+mj-ea"/>
                <a:cs typeface="+mj-cs"/>
              </a:rPr>
              <a:t>Δακτυλιοειδής όγκος</a:t>
            </a:r>
            <a:endParaRPr kumimoji="0" lang="el-GR"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999</TotalTime>
  <Words>2585</Words>
  <Application>Microsoft Office PowerPoint</Application>
  <PresentationFormat>Προσαρμογή</PresentationFormat>
  <Paragraphs>354</Paragraphs>
  <Slides>56</Slides>
  <Notes>6</Notes>
  <HiddenSlides>0</HiddenSlides>
  <MMClips>0</MMClips>
  <ScaleCrop>false</ScaleCrop>
  <HeadingPairs>
    <vt:vector size="4" baseType="variant">
      <vt:variant>
        <vt:lpstr>Θέμα</vt:lpstr>
      </vt:variant>
      <vt:variant>
        <vt:i4>1</vt:i4>
      </vt:variant>
      <vt:variant>
        <vt:lpstr>Τίτλοι διαφανειών</vt:lpstr>
      </vt:variant>
      <vt:variant>
        <vt:i4>56</vt:i4>
      </vt:variant>
    </vt:vector>
  </HeadingPairs>
  <TitlesOfParts>
    <vt:vector size="57" baseType="lpstr">
      <vt:lpstr>Office Theme</vt:lpstr>
      <vt:lpstr>ΟΡΘΟΚΟΛΙΚΟ ΚΑΡΚΙΝΩΜΑ Σταδιοποίηση,  προγνωστικοί-προβλεπτικοί δείκτες</vt:lpstr>
      <vt:lpstr>Παρουσίαση του PowerPoint</vt:lpstr>
      <vt:lpstr>Παρουσίαση του PowerPoint</vt:lpstr>
      <vt:lpstr>Παρουσίαση του PowerPoint</vt:lpstr>
      <vt:lpstr>Παρουσίαση του PowerPoint</vt:lpstr>
      <vt:lpstr>ΣΥΝΗΘΕΙΣ / ΣΥΜΒΑΤΙΚΟΙ  ΕΜΜΙΣΧΟΙ ΑΔΕΝΩΜΑΤΩΔΕΙΣ ΠΟΛΥΠΟΔΕΣ- ΣΥΝΗΘΗ / ΣΥΜΒΑΤΙΚΑ  ΕΜΜΙΣΧΑ  ΟΡΘΟΚΟΛΙΚΑ ΑΔΕΝΩΜΑΤΑ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Βλεννώδες καρκίνωμα παχέος εντέρου  επί εδάφους λαχνωτού αδενώματος.</vt:lpstr>
      <vt:lpstr>Νεοπλασματικός όγκος στο κόλον. Εικόνα από το βλεννογόνο  και επιμήκης διατομή. </vt:lpstr>
      <vt:lpstr>Άθικτη η ανάκαμψη του περιτοναίου, εν προκειμένω.</vt:lpstr>
      <vt:lpstr>ΠΑΘΟΛΟΓΟΑΝΑΤΟΜΙΚΗ  ΕΞΕΤΑΣΗ  ΟΓΚΟΥ ΟΡΘΟΥ  Εξελκωμένο νεόπλασμα μ.δ. 5 εκ.,  Μετά τη μονιμοποίηση του παρασκευάσματος και τη λήψη τομών από από τον υποκείμενο του καρκινώματος λιπώδη ιστό και το περιμετρικό όριο, ο υπόλοιπος περιορθικός-μεσοκολικός λιπώδης ιστός αφαιρείται προσεκτικά και εντός αυτού παρασκευάζονται 36 πιθανοί λεμφαδένες, οι 4 μεγαλύτεροι των οποίων κόβονται στη μέση και τα δύο μισά τους τμήματα εξετάζονται μόνα τους. Μετά από μικροσκόπηση, διαπιστώνεται η παρουσία 31 λεμφαδένων, εκ των οποίων  ο ένας είναι μεταστατικώς διηθημένος.</vt:lpstr>
      <vt:lpstr>ΠΛΗΡΟΦΟΡΙΕΣ  ΑΠΟ ΤΗ ΜΙΚΡΟΣΚΟΠΙΚΗ ΕΞΕΤΑΣΗ ΙΣΤΟΛΟΓΙΚΩΝ ΤΟΜΩΝ </vt:lpstr>
      <vt:lpstr>Παρουσίαση του PowerPoint</vt:lpstr>
      <vt:lpstr>Παρουσίαση του PowerPoint</vt:lpstr>
      <vt:lpstr>Στάδιο pT2.  Διήθηση μυϊκού χιτώνα, όχι υποορογόνια επέκταση.</vt:lpstr>
      <vt:lpstr>ΣΤΑΔΙΟΠΟΙΗΣΗ ΟΡΘΟΚΟΛΙΚΟΥ ΚΑΡΚΙΝΟΥ  Στάδιο pT3  ( Διήθηση πέραν του μυϊκού χιτώνα)</vt:lpstr>
      <vt:lpstr>Παρουσίαση του PowerPoint</vt:lpstr>
      <vt:lpstr>Διάσπαση σπλαγχνικού περιτοναίου, σεσημασμένου με σινική μελάνη (pT4)</vt:lpstr>
      <vt:lpstr>Λεμφογενείς μεταστάσεις</vt:lpstr>
      <vt:lpstr>ΛΕΜΦΑΔΕΝΙΚΕΣ ΜΕΤΑΣΤΑΣΕΙΣ - ΔΟΡΥΦΟΡΕΣ ΕΣΤΙΕΣ  Α. Μετάσταση σε μεσοκολικό λεμφαδένα.  Β. Πλήρως κατειλημμένος μεσοκολικός λεμφαδένας με ομαλό περίγραμμα. Υπολογίζεται ως μεταστατικώς διηθημένος λεμφαδένας.  C. Ανωμάλου περιγράμματος καρκινική εστία εντός του μεσοκολικού λιπώδους ιστού. Δεν υπολογίζεται ως λεμφαδενική μετάσταση αλλά ως δορυφόρος εστία.  D.  Λεμφαδενική μετάσταση με εξωκαψική διήθηση .</vt:lpstr>
      <vt:lpstr>Ανοσοϊστοχημική ανάδειξη μεταστατικών καρκινικών κυττάρων σε λεμφαδένες.  Α, Β : Μικρομετάσταση σε υποκαψικό λεμφόκολπο μεσοκολικού λεμφαδένα φρουρού.  C, D: Εντός έντονα ινωτικού, ατροφικού περιορθικού λεμφαδένα, μετά από εισαγωγική αγωγή.    </vt:lpstr>
      <vt:lpstr>Ηπατικές μεταστάσεις. Νόσος  σταδίου Μ1.</vt:lpstr>
      <vt:lpstr>ΠΡΟΓΝΩΣΤΙΚΟΙ – ΠΡΟΒΛΕΠΤΙΚΟΙ ΠΑΡΑΓΟΝΤΕΣ </vt:lpstr>
      <vt:lpstr>Παρουσίαση του PowerPoint</vt:lpstr>
      <vt:lpstr>ΠΡΟΓΝΩΣΤΙΚΟΙ ΠΑΡΑΓΟΝΤΕΣ </vt:lpstr>
      <vt:lpstr>Παράγοντες κατηγορίας Ι</vt:lpstr>
      <vt:lpstr>Παράγοντες κατηγορίας ΙΙΑ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Ανοσοϊστοχημική ανάδειξη εκβλαστήσεων του όγκου</vt:lpstr>
      <vt:lpstr>Νεοπλασματικές  εκβλαστήσεις   στο καρκίνωμα του παχέος εντέρου.  (α) Αδενοκαρκίνωμα με διηθητική παρυφή αλλά χωρίς εκβλαστήσεις.  (b-d) Οι  εκβλαστήσεις του  όγκου, που ορίζονται ως μεμονωμένα  κύτταρα ή μικρές συστάδες (&lt;5 νεοπλασματικών κυττάρων) στη διηθητική παρυφή (βέλη), απεικονίζονται σε αυτά  τα παραδείγματα από (b) έναν κακοήθως εξαλλαγέντα πολύποδα και (c και d) εγχειρητικά παρασκευάσματα  εκτομής ορθοκολικού καρκίνου.  Σημειώστε την ασαφοποίηση μεταξύ του νεοπλασματικού παρεγχύματος και νεοπλασματικού στρώματος  (c), η οποία αντιστοιχεί στις αναδεικνυόμενες σε υψηλότερη μεγέθυνση, εκβλαστήσεις.</vt:lpstr>
      <vt:lpstr>Παρουσίαση του PowerPoint</vt:lpstr>
      <vt:lpstr>Παράγοντες κατηγορίας ΙΙΒ</vt:lpstr>
      <vt:lpstr>Βλεννώδες καρκίνωμα παχέος εντέρου</vt:lpstr>
      <vt:lpstr>Μικροσκοπική ανεύρεση βλεννοέκκρισης σε δύο διακριτές υποποικιλίες.  Βλεννώδες καρκίνωμα παχέος εντέρου (αριστερά, παραγωγή εξωκυττάριας βλέννης με σχηματισμό λιμνών)  και καρκίνωμα από σφραγιδοκύτταρα (δεξιά).</vt:lpstr>
      <vt:lpstr>Παράγοντες κατηγορίας ΙΙΙ</vt:lpstr>
      <vt:lpstr>Παράγοντες κατηγορίας ΙV</vt:lpstr>
      <vt:lpstr>Παρουσίαση του PowerPoint</vt:lpstr>
      <vt:lpstr>Παρουσίαση του PowerPoint</vt:lpstr>
      <vt:lpstr>Παρουσίαση του PowerPoint</vt:lpstr>
      <vt:lpstr>                                Μοριακοί προγνωστικοί δείκτες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WPP Presentation</dc:title>
  <dc:creator>Alice</dc:creator>
  <cp:lastModifiedBy>Νεφέλη</cp:lastModifiedBy>
  <cp:revision>73</cp:revision>
  <dcterms:created xsi:type="dcterms:W3CDTF">2018-02-11T20:46:46Z</dcterms:created>
  <dcterms:modified xsi:type="dcterms:W3CDTF">2020-02-09T07:28:43Z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1033-10.2.0.5996</vt:lpwstr>
  </property>
</Properties>
</file>