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04" r:id="rId3"/>
    <p:sldId id="269" r:id="rId4"/>
    <p:sldId id="281" r:id="rId5"/>
    <p:sldId id="298" r:id="rId6"/>
    <p:sldId id="297" r:id="rId7"/>
    <p:sldId id="283" r:id="rId8"/>
    <p:sldId id="280" r:id="rId9"/>
    <p:sldId id="284" r:id="rId10"/>
    <p:sldId id="282" r:id="rId11"/>
    <p:sldId id="271" r:id="rId12"/>
    <p:sldId id="285" r:id="rId13"/>
    <p:sldId id="300" r:id="rId14"/>
    <p:sldId id="286" r:id="rId15"/>
    <p:sldId id="270" r:id="rId16"/>
    <p:sldId id="287" r:id="rId17"/>
    <p:sldId id="276" r:id="rId18"/>
    <p:sldId id="288" r:id="rId19"/>
    <p:sldId id="277" r:id="rId20"/>
    <p:sldId id="302" r:id="rId21"/>
    <p:sldId id="273" r:id="rId22"/>
    <p:sldId id="279" r:id="rId23"/>
    <p:sldId id="278" r:id="rId24"/>
    <p:sldId id="272" r:id="rId25"/>
    <p:sldId id="290" r:id="rId26"/>
    <p:sldId id="299" r:id="rId27"/>
    <p:sldId id="275" r:id="rId28"/>
    <p:sldId id="289" r:id="rId29"/>
    <p:sldId id="305" r:id="rId30"/>
    <p:sldId id="291" r:id="rId31"/>
    <p:sldId id="257" r:id="rId32"/>
    <p:sldId id="258" r:id="rId33"/>
    <p:sldId id="259" r:id="rId34"/>
    <p:sldId id="260" r:id="rId35"/>
    <p:sldId id="261" r:id="rId36"/>
    <p:sldId id="292" r:id="rId37"/>
    <p:sldId id="293" r:id="rId38"/>
    <p:sldId id="303" r:id="rId39"/>
    <p:sldId id="294" r:id="rId40"/>
    <p:sldId id="301" r:id="rId41"/>
    <p:sldId id="296" r:id="rId42"/>
    <p:sldId id="262" r:id="rId43"/>
    <p:sldId id="263" r:id="rId44"/>
    <p:sldId id="306"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404"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475BF3-8DB1-43C2-9F68-91BFD57BA6CE}" type="datetimeFigureOut">
              <a:rPr lang="el-GR" smtClean="0"/>
              <a:pPr/>
              <a:t>11/11/2021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A8C0F6-CB08-4621-B549-37494B9ED7E4}"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CA8C0F6-CB08-4621-B549-37494B9ED7E4}" type="slidenum">
              <a:rPr lang="el-GR" smtClean="0"/>
              <a:pPr/>
              <a:t>37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69CF407-CA93-4A3F-AB83-A89909F5918E}" type="datetimeFigureOut">
              <a:rPr lang="el-GR" smtClean="0"/>
              <a:pPr/>
              <a:t>11/11/2021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C5194D6-2D7E-4AE9-A6DA-0FA399AE7E5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alpha val="76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CF407-CA93-4A3F-AB83-A89909F5918E}" type="datetimeFigureOut">
              <a:rPr lang="el-GR" smtClean="0"/>
              <a:pPr/>
              <a:t>11/11/2021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194D6-2D7E-4AE9-A6DA-0FA399AE7E5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emf"/><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emf"/><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jpe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6.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3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130425"/>
            <a:ext cx="9144000" cy="1470025"/>
          </a:xfrm>
        </p:spPr>
        <p:txBody>
          <a:bodyPr>
            <a:normAutofit fontScale="90000"/>
          </a:bodyPr>
          <a:lstStyle/>
          <a:p>
            <a:r>
              <a:rPr lang="el-GR" dirty="0" smtClean="0"/>
              <a:t>ΦΡΟΝΤΙΣΤΗΡΙΑΚΟ ΜΑΘΗΜΑ </a:t>
            </a:r>
            <a:br>
              <a:rPr lang="el-GR" dirty="0" smtClean="0"/>
            </a:br>
            <a:r>
              <a:rPr lang="el-GR" dirty="0" smtClean="0"/>
              <a:t>ΝΟΣΩΝ ΤΟΥ ΠΕΠΤΙΚΟΥ ΣΩΛΗΝΑ</a:t>
            </a:r>
            <a:br>
              <a:rPr lang="el-GR" dirty="0" smtClean="0"/>
            </a:br>
            <a:r>
              <a:rPr lang="el-GR" dirty="0" smtClean="0"/>
              <a:t/>
            </a:r>
            <a:br>
              <a:rPr lang="el-GR" dirty="0" smtClean="0"/>
            </a:br>
            <a:r>
              <a:rPr lang="el-GR" sz="4000" dirty="0" smtClean="0"/>
              <a:t>Έμφαση σε εικόνες μικροσκοπικών αλλοιώσεων</a:t>
            </a:r>
            <a:endParaRPr lang="el-GR" sz="4000" dirty="0"/>
          </a:p>
        </p:txBody>
      </p:sp>
      <p:sp>
        <p:nvSpPr>
          <p:cNvPr id="3" name="2 - Υπότιτλος"/>
          <p:cNvSpPr>
            <a:spLocks noGrp="1"/>
          </p:cNvSpPr>
          <p:nvPr>
            <p:ph type="subTitle" idx="1"/>
          </p:nvPr>
        </p:nvSpPr>
        <p:spPr>
          <a:xfrm>
            <a:off x="1371600" y="4653136"/>
            <a:ext cx="6400800" cy="1656184"/>
          </a:xfrm>
        </p:spPr>
        <p:txBody>
          <a:bodyPr/>
          <a:lstStyle/>
          <a:p>
            <a:r>
              <a:rPr lang="el-GR" dirty="0" smtClean="0"/>
              <a:t>Ανδρέας Χ. </a:t>
            </a:r>
            <a:r>
              <a:rPr lang="el-GR" dirty="0" err="1" smtClean="0"/>
              <a:t>Λάζαρης</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fontScale="90000"/>
          </a:bodyPr>
          <a:lstStyle/>
          <a:p>
            <a:r>
              <a:rPr lang="el-GR" sz="2400" b="1" dirty="0" smtClean="0"/>
              <a:t>Οισοφάγος </a:t>
            </a:r>
            <a:r>
              <a:rPr lang="en-US" sz="2400" b="1" dirty="0" smtClean="0"/>
              <a:t>Barrett</a:t>
            </a:r>
            <a:r>
              <a:rPr lang="el-GR" sz="2400" b="1" dirty="0" smtClean="0"/>
              <a:t>-δυσπλασία</a:t>
            </a:r>
            <a:r>
              <a:rPr lang="en-US" sz="2400" b="1" dirty="0" smtClean="0"/>
              <a:t>: </a:t>
            </a:r>
            <a:r>
              <a:rPr lang="el-GR" sz="2400" dirty="0" smtClean="0"/>
              <a:t/>
            </a:r>
            <a:br>
              <a:rPr lang="el-GR" sz="2400" dirty="0" smtClean="0"/>
            </a:br>
            <a:r>
              <a:rPr lang="el-GR" sz="2400" dirty="0" smtClean="0"/>
              <a:t>απούσα, ακαθόριστη, χαμηλόβαθμη, υψηλόβαθμη</a:t>
            </a:r>
            <a:endParaRPr lang="el-GR" sz="2400" dirty="0"/>
          </a:p>
        </p:txBody>
      </p:sp>
      <p:pic>
        <p:nvPicPr>
          <p:cNvPr id="2050" name="Picture 2"/>
          <p:cNvPicPr>
            <a:picLocks noChangeAspect="1" noChangeArrowheads="1"/>
          </p:cNvPicPr>
          <p:nvPr/>
        </p:nvPicPr>
        <p:blipFill>
          <a:blip r:embed="rId2" cstate="print"/>
          <a:srcRect/>
          <a:stretch>
            <a:fillRect/>
          </a:stretch>
        </p:blipFill>
        <p:spPr bwMode="auto">
          <a:xfrm>
            <a:off x="179512" y="620688"/>
            <a:ext cx="4320480" cy="300293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71999" y="620688"/>
            <a:ext cx="4356563" cy="3096344"/>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79512" y="3786736"/>
            <a:ext cx="4355976" cy="3071264"/>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572000" y="3789040"/>
            <a:ext cx="4384229" cy="30689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71612"/>
          </a:xfrm>
        </p:spPr>
        <p:txBody>
          <a:bodyPr>
            <a:normAutofit fontScale="90000"/>
          </a:bodyPr>
          <a:lstStyle/>
          <a:p>
            <a:r>
              <a:rPr lang="el-GR" sz="1600" dirty="0" smtClean="0"/>
              <a:t>Γυναίκα 65 ετών με θυρεοειδίτιδα </a:t>
            </a:r>
            <a:r>
              <a:rPr lang="en-US" sz="1600" dirty="0" smtClean="0"/>
              <a:t>Hashimoto</a:t>
            </a:r>
            <a:r>
              <a:rPr lang="el-GR" sz="1600" dirty="0" smtClean="0"/>
              <a:t>, κόπωση, επίμονο μυρμήγκιασμα στα χέρια και στα πόδια, δυσπεψία  και  χαμηλό πεψινογόνο ορού, υφίσταται γαστροσκόπηση κατά την οποία γίνονται ορατά τα αγγεία του βλεννογόνου </a:t>
            </a:r>
            <a:r>
              <a:rPr lang="el-GR" sz="1600" b="1" dirty="0" smtClean="0"/>
              <a:t>του σώματος του στομάχου</a:t>
            </a:r>
            <a:r>
              <a:rPr lang="el-GR" sz="1600" dirty="0" smtClean="0"/>
              <a:t>. Λαμβάνονται βιοψίες (βλ. παρακάτω εικόνες) και μετά την ιστολογική απάντηση προγραμματίζεται η ασθενής να υποβληθεί σε δοκιμασία </a:t>
            </a:r>
            <a:r>
              <a:rPr lang="en-US" sz="1600" dirty="0" smtClean="0"/>
              <a:t>Schilling</a:t>
            </a:r>
            <a:r>
              <a:rPr lang="el-GR" sz="1600" dirty="0" smtClean="0"/>
              <a:t> προς επιβεβαίωση της διάγνωσης.</a:t>
            </a:r>
            <a:br>
              <a:rPr lang="el-GR" sz="1600" dirty="0" smtClean="0"/>
            </a:br>
            <a:r>
              <a:rPr lang="el-GR" sz="1600" dirty="0" smtClean="0"/>
              <a:t>Ποια η διάγνωση</a:t>
            </a:r>
            <a:r>
              <a:rPr lang="en-US" sz="1600" dirty="0" smtClean="0"/>
              <a:t> </a:t>
            </a:r>
            <a:r>
              <a:rPr lang="el-GR" sz="1600" dirty="0" smtClean="0"/>
              <a:t>και τα ιστολογικά της χαρακτηριστικά</a:t>
            </a:r>
            <a:r>
              <a:rPr lang="en-US" sz="1600" dirty="0" smtClean="0"/>
              <a:t>; T</a:t>
            </a:r>
            <a:r>
              <a:rPr lang="el-GR" sz="1600" dirty="0" smtClean="0"/>
              <a:t>ι τιμές γαστρίνης ορού και </a:t>
            </a:r>
            <a:r>
              <a:rPr lang="en-US" sz="1600" dirty="0" smtClean="0"/>
              <a:t>pH </a:t>
            </a:r>
            <a:r>
              <a:rPr lang="el-GR" sz="1600" dirty="0" smtClean="0"/>
              <a:t>γαστρικού υγρού αναμένονται</a:t>
            </a:r>
            <a:r>
              <a:rPr lang="en-US" sz="1600" dirty="0" smtClean="0"/>
              <a:t>; </a:t>
            </a:r>
            <a:r>
              <a:rPr lang="el-GR" sz="1600" dirty="0" smtClean="0"/>
              <a:t> </a:t>
            </a:r>
            <a:br>
              <a:rPr lang="el-GR" sz="1600" dirty="0" smtClean="0"/>
            </a:br>
            <a:r>
              <a:rPr lang="el-GR" sz="1600" dirty="0" smtClean="0"/>
              <a:t>Πώς εξηγείται η κόπωση και οι παραισθησίες των άκρων και τι πρέπει να χορηγηθεί παρεντερικά στην ασθενή</a:t>
            </a:r>
            <a:r>
              <a:rPr lang="en-US" sz="1600" dirty="0" smtClean="0"/>
              <a:t>; </a:t>
            </a:r>
            <a:r>
              <a:rPr lang="el-GR" sz="1600" dirty="0" smtClean="0"/>
              <a:t/>
            </a:r>
            <a:br>
              <a:rPr lang="el-GR" sz="1600" dirty="0" smtClean="0"/>
            </a:br>
            <a:r>
              <a:rPr lang="el-GR" sz="1600" dirty="0" smtClean="0"/>
              <a:t>Ποια επιπλοκή  στον στόμαχο αρχίζει να αναπτύσσεται στο έδαφος της νόσου, στη δεξιά εικόνα</a:t>
            </a:r>
            <a:r>
              <a:rPr lang="en-US" sz="1600" dirty="0" smtClean="0"/>
              <a:t>;</a:t>
            </a:r>
            <a:endParaRPr lang="el-GR" sz="1600" dirty="0"/>
          </a:p>
        </p:txBody>
      </p:sp>
      <p:pic>
        <p:nvPicPr>
          <p:cNvPr id="35844" name="Picture 4" descr="C:\Users\αγαπουλακι\Desktop\i1543-2165-132-10-1586-f04.jpg"/>
          <p:cNvPicPr>
            <a:picLocks noChangeAspect="1" noChangeArrowheads="1"/>
          </p:cNvPicPr>
          <p:nvPr/>
        </p:nvPicPr>
        <p:blipFill>
          <a:blip r:embed="rId2" cstate="print"/>
          <a:srcRect/>
          <a:stretch>
            <a:fillRect/>
          </a:stretch>
        </p:blipFill>
        <p:spPr bwMode="auto">
          <a:xfrm>
            <a:off x="0" y="1714464"/>
            <a:ext cx="4073681" cy="5143536"/>
          </a:xfrm>
          <a:prstGeom prst="rect">
            <a:avLst/>
          </a:prstGeom>
          <a:noFill/>
        </p:spPr>
      </p:pic>
      <p:pic>
        <p:nvPicPr>
          <p:cNvPr id="35845" name="Picture 5" descr="C:\Users\αγαπουλακι\Desktop\Stomach_Carcinoid16.jpg"/>
          <p:cNvPicPr>
            <a:picLocks noChangeAspect="1" noChangeArrowheads="1"/>
          </p:cNvPicPr>
          <p:nvPr/>
        </p:nvPicPr>
        <p:blipFill>
          <a:blip r:embed="rId3" cstate="print"/>
          <a:srcRect/>
          <a:stretch>
            <a:fillRect/>
          </a:stretch>
        </p:blipFill>
        <p:spPr bwMode="auto">
          <a:xfrm rot="16200000">
            <a:off x="4732741" y="2446742"/>
            <a:ext cx="5107773" cy="3714744"/>
          </a:xfrm>
          <a:prstGeom prst="rect">
            <a:avLst/>
          </a:prstGeom>
          <a:noFill/>
        </p:spPr>
      </p:pic>
      <p:sp>
        <p:nvSpPr>
          <p:cNvPr id="7" name="Title 1"/>
          <p:cNvSpPr txBox="1">
            <a:spLocks/>
          </p:cNvSpPr>
          <p:nvPr/>
        </p:nvSpPr>
        <p:spPr>
          <a:xfrm>
            <a:off x="1" y="4857760"/>
            <a:ext cx="2143108" cy="785818"/>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Ανοσοϊστοχημική χρώση συναπτοφυσίνης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 Placeholder 3"/>
          <p:cNvSpPr txBox="1">
            <a:spLocks/>
          </p:cNvSpPr>
          <p:nvPr/>
        </p:nvSpPr>
        <p:spPr>
          <a:xfrm>
            <a:off x="3635896" y="1772816"/>
            <a:ext cx="1936236" cy="475252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Γαστρίτιδα τύπου Α  προκαλούσα κακοήθη μεγαλοβλαστική αναιμία. Χορήγηση βιταμίνης Β12, παρεντερικά.</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lvl="0" indent="-342900">
              <a:spcBef>
                <a:spcPct val="20000"/>
              </a:spcBef>
              <a:buFont typeface="Arial" pitchFamily="34" charset="0"/>
              <a:buChar char="•"/>
              <a:defRPr/>
            </a:pPr>
            <a:r>
              <a:rPr kumimoji="0" lang="el-GR" sz="10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Υπεργαστριναιμία</a:t>
            </a:r>
            <a:r>
              <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a:t>
            </a:r>
            <a:r>
              <a:rPr lang="el-GR" sz="1000" dirty="0" smtClean="0"/>
              <a:t>Η </a:t>
            </a:r>
            <a:r>
              <a:rPr lang="el-GR" sz="1000" dirty="0" err="1" smtClean="0"/>
              <a:t>γαστρίνη</a:t>
            </a:r>
            <a:r>
              <a:rPr lang="el-GR" sz="1000" dirty="0" smtClean="0"/>
              <a:t> είναι μια ορμόνη που εκκρίνεται από τα G-κύτταρα του άντρου του στομάχου και από τα νησίδια του </a:t>
            </a:r>
            <a:r>
              <a:rPr lang="el-GR" sz="1000" dirty="0" err="1" smtClean="0"/>
              <a:t>Langerhans</a:t>
            </a:r>
            <a:r>
              <a:rPr lang="el-GR" sz="1000" dirty="0" smtClean="0"/>
              <a:t> στο πάγκρεας</a:t>
            </a:r>
            <a:r>
              <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a:t>
            </a:r>
            <a:r>
              <a:rPr kumimoji="0" lang="en-US"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lang="el-GR" sz="1000" dirty="0" smtClean="0"/>
              <a:t>Η έκκριση της </a:t>
            </a:r>
            <a:r>
              <a:rPr lang="el-GR" sz="1000" dirty="0" err="1" smtClean="0"/>
              <a:t>γαστρίνης</a:t>
            </a:r>
            <a:r>
              <a:rPr lang="el-GR" sz="1000" dirty="0" smtClean="0"/>
              <a:t> </a:t>
            </a:r>
            <a:r>
              <a:rPr lang="el-GR" sz="1000" b="1" dirty="0" smtClean="0"/>
              <a:t>αναστέλλεται </a:t>
            </a:r>
          </a:p>
          <a:p>
            <a:pPr marL="342900" lvl="0" indent="-342900">
              <a:spcBef>
                <a:spcPct val="20000"/>
              </a:spcBef>
              <a:buFont typeface="Arial" pitchFamily="34" charset="0"/>
              <a:buChar char="•"/>
              <a:defRPr/>
            </a:pPr>
            <a:r>
              <a:rPr lang="el-GR" sz="1000" dirty="0" smtClean="0"/>
              <a:t>από τη γαστρική οξύτητα μέσω ενός συστήματος αρνητικής ανατροφοδότησης.</a:t>
            </a:r>
            <a:endPar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A</a:t>
            </a:r>
            <a:r>
              <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χλωρυδρία ήτοι</a:t>
            </a:r>
            <a:r>
              <a:rPr kumimoji="0" lang="en-US"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pH&gt; </a:t>
            </a:r>
            <a:r>
              <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ή = 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Ανάπτυξη καλά διαφοροποιημένου νευροενδοκρινικού όγκου.</a:t>
            </a:r>
            <a:endParaRPr kumimoji="0" lang="el-GR" sz="1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99992" y="188640"/>
            <a:ext cx="4644008" cy="1296144"/>
          </a:xfrm>
        </p:spPr>
        <p:txBody>
          <a:bodyPr>
            <a:normAutofit fontScale="90000"/>
          </a:bodyPr>
          <a:lstStyle/>
          <a:p>
            <a:r>
              <a:rPr lang="el-GR" sz="2000" dirty="0" smtClean="0"/>
              <a:t>Βιοψίες από το άντρο του στομάχου,</a:t>
            </a:r>
            <a:br>
              <a:rPr lang="el-GR" sz="2000" dirty="0" smtClean="0"/>
            </a:br>
            <a:r>
              <a:rPr lang="el-GR" sz="2000" dirty="0" smtClean="0"/>
              <a:t> προς τον πυλωρό. </a:t>
            </a:r>
            <a:br>
              <a:rPr lang="el-GR" sz="2000" dirty="0" smtClean="0"/>
            </a:br>
            <a:r>
              <a:rPr lang="el-GR" sz="2000" dirty="0" smtClean="0"/>
              <a:t/>
            </a:r>
            <a:br>
              <a:rPr lang="el-GR" sz="2000" dirty="0" smtClean="0"/>
            </a:br>
            <a:r>
              <a:rPr lang="el-GR" sz="2000" dirty="0" err="1" smtClean="0"/>
              <a:t>Ελικοβακτηριδιακή</a:t>
            </a:r>
            <a:r>
              <a:rPr lang="el-GR" sz="2000" dirty="0" smtClean="0"/>
              <a:t> γαστρίτιδα. </a:t>
            </a:r>
            <a:endParaRPr lang="el-GR" sz="2000" dirty="0"/>
          </a:p>
        </p:txBody>
      </p:sp>
      <p:pic>
        <p:nvPicPr>
          <p:cNvPr id="1026" name="Picture 2"/>
          <p:cNvPicPr>
            <a:picLocks noChangeAspect="1" noChangeArrowheads="1"/>
          </p:cNvPicPr>
          <p:nvPr/>
        </p:nvPicPr>
        <p:blipFill>
          <a:blip r:embed="rId2" cstate="print"/>
          <a:srcRect/>
          <a:stretch>
            <a:fillRect/>
          </a:stretch>
        </p:blipFill>
        <p:spPr bwMode="auto">
          <a:xfrm>
            <a:off x="107504" y="188640"/>
            <a:ext cx="4317838" cy="273630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9512" y="3068960"/>
            <a:ext cx="4602320" cy="338437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932040" y="1412776"/>
            <a:ext cx="3955927" cy="2937892"/>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932039" y="4437112"/>
            <a:ext cx="3897285" cy="22322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14810" cy="1142984"/>
          </a:xfrm>
        </p:spPr>
        <p:txBody>
          <a:bodyPr>
            <a:normAutofit fontScale="90000"/>
          </a:bodyPr>
          <a:lstStyle/>
          <a:p>
            <a:r>
              <a:rPr lang="el-GR" sz="1800" dirty="0" smtClean="0"/>
              <a:t>Βιοψίες γαστρικού βλεννογόνου από περιοχή γαστρεντεροαναστόμωσης σε άτομο υποβληθέν σε μερική γαστρεκτομή.</a:t>
            </a:r>
            <a:r>
              <a:rPr lang="en-US" sz="1800" dirty="0" smtClean="0"/>
              <a:t> </a:t>
            </a:r>
            <a:r>
              <a:rPr lang="el-GR" sz="1800" dirty="0" smtClean="0"/>
              <a:t>Ιστολογική περιγραφή. Διάγνωση</a:t>
            </a:r>
            <a:r>
              <a:rPr lang="en-US" sz="1800" dirty="0" smtClean="0"/>
              <a:t>; </a:t>
            </a:r>
            <a:r>
              <a:rPr lang="el-GR" sz="1800" dirty="0" smtClean="0"/>
              <a:t>Παθογένεση</a:t>
            </a:r>
            <a:r>
              <a:rPr lang="en-US" sz="1800" dirty="0" smtClean="0"/>
              <a:t>;</a:t>
            </a:r>
            <a:r>
              <a:rPr lang="el-GR" sz="1800" dirty="0" smtClean="0"/>
              <a:t>  Όψιμη επιπλοκή</a:t>
            </a:r>
            <a:r>
              <a:rPr lang="en-US" sz="1800" dirty="0" smtClean="0"/>
              <a:t>;</a:t>
            </a:r>
            <a:endParaRPr lang="el-GR" sz="1800" dirty="0"/>
          </a:p>
        </p:txBody>
      </p:sp>
      <p:pic>
        <p:nvPicPr>
          <p:cNvPr id="35842" name="Picture 2" descr="C:\Users\αγαπουλακι\Desktop\i1543-2165-132-10-1586-f06.jpeg"/>
          <p:cNvPicPr>
            <a:picLocks noChangeAspect="1" noChangeArrowheads="1"/>
          </p:cNvPicPr>
          <p:nvPr/>
        </p:nvPicPr>
        <p:blipFill>
          <a:blip r:embed="rId2" cstate="print"/>
          <a:srcRect/>
          <a:stretch>
            <a:fillRect/>
          </a:stretch>
        </p:blipFill>
        <p:spPr bwMode="auto">
          <a:xfrm>
            <a:off x="0" y="1285860"/>
            <a:ext cx="4002898" cy="5572140"/>
          </a:xfrm>
          <a:prstGeom prst="rect">
            <a:avLst/>
          </a:prstGeom>
          <a:noFill/>
        </p:spPr>
      </p:pic>
      <p:pic>
        <p:nvPicPr>
          <p:cNvPr id="35844" name="Picture 4" descr="http://img.medscapestatic.com/pi/meds/ckb/08/12908tn.jpg"/>
          <p:cNvPicPr>
            <a:picLocks noChangeAspect="1" noChangeArrowheads="1"/>
          </p:cNvPicPr>
          <p:nvPr/>
        </p:nvPicPr>
        <p:blipFill>
          <a:blip r:embed="rId3" cstate="print"/>
          <a:srcRect/>
          <a:stretch>
            <a:fillRect/>
          </a:stretch>
        </p:blipFill>
        <p:spPr bwMode="auto">
          <a:xfrm>
            <a:off x="4500562" y="0"/>
            <a:ext cx="4296040" cy="4126461"/>
          </a:xfrm>
          <a:prstGeom prst="rect">
            <a:avLst/>
          </a:prstGeom>
          <a:noFill/>
        </p:spPr>
      </p:pic>
      <p:pic>
        <p:nvPicPr>
          <p:cNvPr id="35846" name="Picture 6" descr="http://img.medscapestatic.com/pi/meds/ckb/09/12909.jpg"/>
          <p:cNvPicPr>
            <a:picLocks noChangeAspect="1" noChangeArrowheads="1"/>
          </p:cNvPicPr>
          <p:nvPr/>
        </p:nvPicPr>
        <p:blipFill>
          <a:blip r:embed="rId4" cstate="print"/>
          <a:srcRect/>
          <a:stretch>
            <a:fillRect/>
          </a:stretch>
        </p:blipFill>
        <p:spPr bwMode="auto">
          <a:xfrm>
            <a:off x="4500562" y="3554149"/>
            <a:ext cx="4409419" cy="3303851"/>
          </a:xfrm>
          <a:prstGeom prst="rect">
            <a:avLst/>
          </a:prstGeom>
          <a:noFill/>
        </p:spPr>
      </p:pic>
      <p:sp>
        <p:nvSpPr>
          <p:cNvPr id="6" name="Title 1"/>
          <p:cNvSpPr txBox="1">
            <a:spLocks/>
          </p:cNvSpPr>
          <p:nvPr/>
        </p:nvSpPr>
        <p:spPr>
          <a:xfrm>
            <a:off x="1" y="0"/>
            <a:ext cx="4500562" cy="1928802"/>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Γαστρίτιδα τύπου </a:t>
            </a:r>
            <a:r>
              <a:rPr kumimoji="0" lang="en-US" sz="1600" b="0" i="0" u="none" strike="noStrike" kern="1200" cap="none" spc="0" normalizeH="0" baseline="0" noProof="0" dirty="0" smtClean="0">
                <a:ln>
                  <a:noFill/>
                </a:ln>
                <a:solidFill>
                  <a:schemeClr val="tx1"/>
                </a:solidFill>
                <a:effectLst/>
                <a:uLnTx/>
                <a:uFillTx/>
                <a:latin typeface="+mj-lt"/>
                <a:ea typeface="+mj-ea"/>
                <a:cs typeface="+mj-cs"/>
              </a:rPr>
              <a:t>C/R.</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Χρόνια χημική αντιδραστική γαστροπάθεια.</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Ανάρροια χολής και παγκρεατικού υγρού.</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Κίνδυνος ανάπτυξης καρκινώματος στο γαστρικό κολόβωμα,15-20 έτη μετά τη γαστρεκτομή.</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n-US" sz="2000" b="1" spc="600" dirty="0" smtClean="0"/>
              <a:t>A</a:t>
            </a:r>
            <a:r>
              <a:rPr lang="el-GR" sz="2000" b="1" spc="600" dirty="0" err="1" smtClean="0"/>
              <a:t>ντιδραστική</a:t>
            </a:r>
            <a:r>
              <a:rPr lang="el-GR" sz="2000" b="1" spc="600" dirty="0" smtClean="0"/>
              <a:t> </a:t>
            </a:r>
            <a:r>
              <a:rPr lang="el-GR" sz="2000" b="1" spc="600" dirty="0" err="1" smtClean="0"/>
              <a:t>γαστροπάθεια</a:t>
            </a:r>
            <a:r>
              <a:rPr lang="el-GR" sz="2000" b="1" spc="600" dirty="0" smtClean="0"/>
              <a:t> </a:t>
            </a:r>
            <a:r>
              <a:rPr lang="el-GR" sz="2000" dirty="0" smtClean="0"/>
              <a:t/>
            </a:r>
            <a:br>
              <a:rPr lang="el-GR" sz="2000" dirty="0" smtClean="0"/>
            </a:br>
            <a:r>
              <a:rPr lang="el-GR" sz="1800" dirty="0" smtClean="0"/>
              <a:t>(λόγω χρόνιας κατάχρησης αλκοόλ, παλινδρόμησης χολής, μη στεροειδών αντιφλεγμονωδών φαρμάκων) μιμούμενη ενδοσκοπικά και στη συμπτωματολογία, γνήσια γαστρίτιδα.</a:t>
            </a:r>
            <a:r>
              <a:rPr lang="el-GR" sz="2000" dirty="0" smtClean="0"/>
              <a:t/>
            </a:r>
            <a:br>
              <a:rPr lang="el-GR" sz="2000" dirty="0" smtClean="0"/>
            </a:br>
            <a:r>
              <a:rPr lang="el-GR" sz="2000" dirty="0" err="1" smtClean="0"/>
              <a:t>Ελίκωση</a:t>
            </a:r>
            <a:r>
              <a:rPr lang="el-GR" sz="2000" dirty="0" smtClean="0"/>
              <a:t> γαστρικών </a:t>
            </a:r>
            <a:r>
              <a:rPr lang="el-GR" sz="2000" dirty="0" err="1" smtClean="0"/>
              <a:t>βοθρίων</a:t>
            </a:r>
            <a:r>
              <a:rPr lang="el-GR" sz="2000" dirty="0" smtClean="0"/>
              <a:t>, υπερπλασία επιφανειακών βλεννωδών κυττάρων, </a:t>
            </a:r>
            <a:r>
              <a:rPr lang="el-GR" sz="2000" b="1" dirty="0" smtClean="0"/>
              <a:t>ελάχιστη </a:t>
            </a:r>
            <a:r>
              <a:rPr lang="el-GR" sz="2000" dirty="0" smtClean="0"/>
              <a:t>φλεγμονή, υπερπλασία λείων μυϊκών στοιχείων του χορίου. </a:t>
            </a:r>
            <a:endParaRPr lang="el-GR" sz="2000" dirty="0"/>
          </a:p>
        </p:txBody>
      </p:sp>
      <p:pic>
        <p:nvPicPr>
          <p:cNvPr id="2050" name="Picture 2"/>
          <p:cNvPicPr>
            <a:picLocks noChangeAspect="1" noChangeArrowheads="1"/>
          </p:cNvPicPr>
          <p:nvPr/>
        </p:nvPicPr>
        <p:blipFill>
          <a:blip r:embed="rId2" cstate="print"/>
          <a:srcRect/>
          <a:stretch>
            <a:fillRect/>
          </a:stretch>
        </p:blipFill>
        <p:spPr bwMode="auto">
          <a:xfrm>
            <a:off x="323528" y="1556791"/>
            <a:ext cx="3600400" cy="522544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rot="16200000">
            <a:off x="4089971" y="2254844"/>
            <a:ext cx="5140521" cy="38884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Autofit/>
          </a:bodyPr>
          <a:lstStyle/>
          <a:p>
            <a:r>
              <a:rPr lang="el-GR" sz="2400" dirty="0" smtClean="0"/>
              <a:t>Περιγράψτε και </a:t>
            </a:r>
            <a:r>
              <a:rPr lang="el-GR" sz="2400" dirty="0" err="1" smtClean="0"/>
              <a:t>ταυτοποιήστε</a:t>
            </a:r>
            <a:r>
              <a:rPr lang="el-GR" sz="2400" dirty="0" smtClean="0"/>
              <a:t> τα εικονιζόμενα μορφώματα  βλεννογόνου γαστρικού άντρου </a:t>
            </a:r>
            <a:br>
              <a:rPr lang="el-GR" sz="2400" dirty="0" smtClean="0"/>
            </a:br>
            <a:r>
              <a:rPr lang="el-GR" sz="2400" dirty="0" smtClean="0"/>
              <a:t>σε ασθενή 65 ετών με χρόνια ατροφική γαστρίτιδα .</a:t>
            </a:r>
            <a:endParaRPr lang="el-GR" sz="2400" dirty="0"/>
          </a:p>
        </p:txBody>
      </p:sp>
      <p:pic>
        <p:nvPicPr>
          <p:cNvPr id="65538" name="Picture 2" descr="C:\Users\KAV-AGRO\Desktop\15.jpg"/>
          <p:cNvPicPr>
            <a:picLocks noChangeAspect="1" noChangeArrowheads="1"/>
          </p:cNvPicPr>
          <p:nvPr/>
        </p:nvPicPr>
        <p:blipFill>
          <a:blip r:embed="rId2" cstate="print"/>
          <a:srcRect/>
          <a:stretch>
            <a:fillRect/>
          </a:stretch>
        </p:blipFill>
        <p:spPr bwMode="auto">
          <a:xfrm>
            <a:off x="539552" y="1268760"/>
            <a:ext cx="8140081" cy="5589240"/>
          </a:xfrm>
          <a:prstGeom prst="rect">
            <a:avLst/>
          </a:prstGeom>
          <a:noFill/>
        </p:spPr>
      </p:pic>
      <p:pic>
        <p:nvPicPr>
          <p:cNvPr id="65539" name="Picture 3" descr="C:\Users\KAV-AGRO\Desktop\Gastric_hyperplastic_polyp_(2)_foveolar_type.jpg"/>
          <p:cNvPicPr>
            <a:picLocks noChangeAspect="1" noChangeArrowheads="1"/>
          </p:cNvPicPr>
          <p:nvPr/>
        </p:nvPicPr>
        <p:blipFill>
          <a:blip r:embed="rId3" cstate="print"/>
          <a:srcRect/>
          <a:stretch>
            <a:fillRect/>
          </a:stretch>
        </p:blipFill>
        <p:spPr bwMode="auto">
          <a:xfrm>
            <a:off x="0" y="1124744"/>
            <a:ext cx="4465667" cy="3364136"/>
          </a:xfrm>
          <a:prstGeom prst="rect">
            <a:avLst/>
          </a:prstGeom>
          <a:noFill/>
        </p:spPr>
      </p:pic>
      <p:pic>
        <p:nvPicPr>
          <p:cNvPr id="65540" name="Picture 4" descr="C:\Users\KAV-AGRO\Desktop\3953916342_12afd8a7ba_b.jpg"/>
          <p:cNvPicPr>
            <a:picLocks noChangeAspect="1" noChangeArrowheads="1"/>
          </p:cNvPicPr>
          <p:nvPr/>
        </p:nvPicPr>
        <p:blipFill>
          <a:blip r:embed="rId4" cstate="print"/>
          <a:srcRect/>
          <a:stretch>
            <a:fillRect/>
          </a:stretch>
        </p:blipFill>
        <p:spPr bwMode="auto">
          <a:xfrm>
            <a:off x="3131840" y="4437112"/>
            <a:ext cx="3024336" cy="2420888"/>
          </a:xfrm>
          <a:prstGeom prst="rect">
            <a:avLst/>
          </a:prstGeom>
          <a:noFill/>
        </p:spPr>
      </p:pic>
      <p:pic>
        <p:nvPicPr>
          <p:cNvPr id="65541" name="Picture 5" descr="C:\Users\KAV-AGRO\Desktop\3953137621_2b316d286e_b.jpg"/>
          <p:cNvPicPr>
            <a:picLocks noChangeAspect="1" noChangeArrowheads="1"/>
          </p:cNvPicPr>
          <p:nvPr/>
        </p:nvPicPr>
        <p:blipFill>
          <a:blip r:embed="rId5" cstate="print"/>
          <a:srcRect/>
          <a:stretch>
            <a:fillRect/>
          </a:stretch>
        </p:blipFill>
        <p:spPr bwMode="auto">
          <a:xfrm>
            <a:off x="4499992" y="1196752"/>
            <a:ext cx="4644008" cy="3352597"/>
          </a:xfrm>
          <a:prstGeom prst="rect">
            <a:avLst/>
          </a:prstGeom>
          <a:noFill/>
        </p:spPr>
      </p:pic>
      <p:sp>
        <p:nvSpPr>
          <p:cNvPr id="7" name="1 - Τίτλος"/>
          <p:cNvSpPr txBox="1">
            <a:spLocks/>
          </p:cNvSpPr>
          <p:nvPr/>
        </p:nvSpPr>
        <p:spPr>
          <a:xfrm>
            <a:off x="0" y="0"/>
            <a:ext cx="9144000" cy="10527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Υπερπλαστικοί</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πολύποδες στομάχου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5538"/>
                                        </p:tgtEl>
                                      </p:cBhvr>
                                    </p:animEffect>
                                    <p:set>
                                      <p:cBhvr>
                                        <p:cTn id="7" dur="1" fill="hold">
                                          <p:stCondLst>
                                            <p:cond delay="499"/>
                                          </p:stCondLst>
                                        </p:cTn>
                                        <p:tgtEl>
                                          <p:spTgt spid="655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5539"/>
                                        </p:tgtEl>
                                        <p:attrNameLst>
                                          <p:attrName>style.visibility</p:attrName>
                                        </p:attrNameLst>
                                      </p:cBhvr>
                                      <p:to>
                                        <p:strVal val="visible"/>
                                      </p:to>
                                    </p:set>
                                    <p:animEffect transition="in" filter="dissolve">
                                      <p:cBhvr>
                                        <p:cTn id="12" dur="500"/>
                                        <p:tgtEl>
                                          <p:spTgt spid="65539"/>
                                        </p:tgtEl>
                                      </p:cBhvr>
                                    </p:animEffect>
                                  </p:childTnLst>
                                </p:cTn>
                              </p:par>
                              <p:par>
                                <p:cTn id="13" presetID="9" presetClass="entr" presetSubtype="0" fill="hold" nodeType="withEffect">
                                  <p:stCondLst>
                                    <p:cond delay="0"/>
                                  </p:stCondLst>
                                  <p:childTnLst>
                                    <p:set>
                                      <p:cBhvr>
                                        <p:cTn id="14" dur="1" fill="hold">
                                          <p:stCondLst>
                                            <p:cond delay="0"/>
                                          </p:stCondLst>
                                        </p:cTn>
                                        <p:tgtEl>
                                          <p:spTgt spid="65541"/>
                                        </p:tgtEl>
                                        <p:attrNameLst>
                                          <p:attrName>style.visibility</p:attrName>
                                        </p:attrNameLst>
                                      </p:cBhvr>
                                      <p:to>
                                        <p:strVal val="visible"/>
                                      </p:to>
                                    </p:set>
                                    <p:animEffect transition="in" filter="dissolve">
                                      <p:cBhvr>
                                        <p:cTn id="15" dur="500"/>
                                        <p:tgtEl>
                                          <p:spTgt spid="65541"/>
                                        </p:tgtEl>
                                      </p:cBhvr>
                                    </p:animEffect>
                                  </p:childTnLst>
                                </p:cTn>
                              </p:par>
                              <p:par>
                                <p:cTn id="16" presetID="9" presetClass="entr" presetSubtype="0" fill="hold" nodeType="withEffect">
                                  <p:stCondLst>
                                    <p:cond delay="0"/>
                                  </p:stCondLst>
                                  <p:childTnLst>
                                    <p:set>
                                      <p:cBhvr>
                                        <p:cTn id="17" dur="1" fill="hold">
                                          <p:stCondLst>
                                            <p:cond delay="0"/>
                                          </p:stCondLst>
                                        </p:cTn>
                                        <p:tgtEl>
                                          <p:spTgt spid="65540"/>
                                        </p:tgtEl>
                                        <p:attrNameLst>
                                          <p:attrName>style.visibility</p:attrName>
                                        </p:attrNameLst>
                                      </p:cBhvr>
                                      <p:to>
                                        <p:strVal val="visible"/>
                                      </p:to>
                                    </p:set>
                                    <p:animEffect transition="in" filter="dissolve">
                                      <p:cBhvr>
                                        <p:cTn id="18" dur="500"/>
                                        <p:tgtEl>
                                          <p:spTgt spid="6554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Autofit/>
          </a:bodyPr>
          <a:lstStyle/>
          <a:p>
            <a:r>
              <a:rPr lang="el-GR" sz="2000" b="1" dirty="0" err="1" smtClean="0"/>
              <a:t>Ενδοεπιθηλιακή</a:t>
            </a:r>
            <a:r>
              <a:rPr lang="el-GR" sz="2000" b="1" dirty="0" smtClean="0"/>
              <a:t> νεοπλασία (δυσπλασία) σε έδαφος χρόνιας γαστρίτιδας</a:t>
            </a:r>
            <a:r>
              <a:rPr lang="en-US" sz="2000" dirty="0" smtClean="0"/>
              <a:t>:</a:t>
            </a:r>
            <a:r>
              <a:rPr lang="el-GR" sz="2800" dirty="0" smtClean="0"/>
              <a:t> </a:t>
            </a:r>
            <a:r>
              <a:rPr lang="el-GR" sz="1600" dirty="0" smtClean="0"/>
              <a:t>χαμηλόβαθμη (πυρηνική διόγκωση, υπερχρωμία, </a:t>
            </a:r>
            <a:r>
              <a:rPr lang="el-GR" sz="1600" dirty="0" err="1" smtClean="0"/>
              <a:t>στοιβάδωση</a:t>
            </a:r>
            <a:r>
              <a:rPr lang="el-GR" sz="1600" dirty="0" smtClean="0"/>
              <a:t>) –υψηλόβαθμη ( έντονη κυτταρική </a:t>
            </a:r>
            <a:r>
              <a:rPr lang="el-GR" sz="1600" dirty="0" err="1" smtClean="0"/>
              <a:t>ατυπία</a:t>
            </a:r>
            <a:r>
              <a:rPr lang="el-GR" sz="1600" dirty="0" smtClean="0"/>
              <a:t>, ηθμοειδείς αδενικές δομές ή πυρηνική </a:t>
            </a:r>
            <a:r>
              <a:rPr lang="el-GR" sz="1600" dirty="0" err="1" smtClean="0"/>
              <a:t>στοιβάδωση</a:t>
            </a:r>
            <a:r>
              <a:rPr lang="el-GR" sz="1600" dirty="0" smtClean="0"/>
              <a:t> σε όλο το πάχος του επιθηλίου</a:t>
            </a:r>
            <a:endParaRPr lang="el-GR" sz="1600" dirty="0"/>
          </a:p>
        </p:txBody>
      </p:sp>
      <p:pic>
        <p:nvPicPr>
          <p:cNvPr id="1026" name="Picture 2" descr="https://upload.wikimedia.org/wikipedia/commons/thumb/5/50/High_grade_gastric_dysplasia_-_high_mag.jpg/682px-High_grade_gastric_dysplasia_-_high_mag.jpg"/>
          <p:cNvPicPr>
            <a:picLocks noChangeAspect="1" noChangeArrowheads="1"/>
          </p:cNvPicPr>
          <p:nvPr/>
        </p:nvPicPr>
        <p:blipFill>
          <a:blip r:embed="rId2" cstate="print"/>
          <a:srcRect/>
          <a:stretch>
            <a:fillRect/>
          </a:stretch>
        </p:blipFill>
        <p:spPr bwMode="auto">
          <a:xfrm>
            <a:off x="5004048" y="908720"/>
            <a:ext cx="3816424" cy="5724637"/>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1043608" y="4509120"/>
            <a:ext cx="2880320" cy="219154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79512" y="908720"/>
            <a:ext cx="4104456" cy="348922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76256" y="0"/>
            <a:ext cx="2267744" cy="3501008"/>
          </a:xfrm>
        </p:spPr>
        <p:txBody>
          <a:bodyPr>
            <a:normAutofit fontScale="90000"/>
          </a:bodyPr>
          <a:lstStyle/>
          <a:p>
            <a:r>
              <a:rPr lang="en-US" sz="2800" b="1" dirty="0" smtClean="0"/>
              <a:t>T</a:t>
            </a:r>
            <a:r>
              <a:rPr lang="el-GR" sz="2800" b="1" dirty="0" err="1" smtClean="0"/>
              <a:t>υποποιήστε</a:t>
            </a:r>
            <a:r>
              <a:rPr lang="el-GR" sz="2800" b="1" dirty="0" smtClean="0"/>
              <a:t> μορφολογικά </a:t>
            </a:r>
            <a:r>
              <a:rPr lang="el-GR" sz="2800" dirty="0" smtClean="0"/>
              <a:t/>
            </a:r>
            <a:br>
              <a:rPr lang="el-GR" sz="2800" dirty="0" smtClean="0"/>
            </a:br>
            <a:r>
              <a:rPr lang="el-GR" sz="2800" dirty="0" smtClean="0"/>
              <a:t>τα 5</a:t>
            </a:r>
            <a:r>
              <a:rPr lang="en-US" sz="2800" dirty="0" smtClean="0"/>
              <a:t> </a:t>
            </a:r>
            <a:r>
              <a:rPr lang="el-GR" sz="2800" dirty="0" smtClean="0"/>
              <a:t>εικονιζόμενα </a:t>
            </a:r>
            <a:r>
              <a:rPr lang="el-GR" sz="2800" b="1" dirty="0" smtClean="0"/>
              <a:t>πρώιμα καρκινώματα του στομάχου</a:t>
            </a:r>
            <a:r>
              <a:rPr lang="en-US" sz="2800" b="1" dirty="0" smtClean="0"/>
              <a:t>.</a:t>
            </a:r>
            <a:endParaRPr lang="el-GR" sz="2800" b="1" dirty="0"/>
          </a:p>
        </p:txBody>
      </p:sp>
      <p:pic>
        <p:nvPicPr>
          <p:cNvPr id="3" name="Picture 2" descr="C:\Users\KAV-AGRO\Desktop\fig5.jpg"/>
          <p:cNvPicPr>
            <a:picLocks noChangeAspect="1" noChangeArrowheads="1"/>
          </p:cNvPicPr>
          <p:nvPr/>
        </p:nvPicPr>
        <p:blipFill>
          <a:blip r:embed="rId2" cstate="print"/>
          <a:srcRect/>
          <a:stretch>
            <a:fillRect/>
          </a:stretch>
        </p:blipFill>
        <p:spPr bwMode="auto">
          <a:xfrm>
            <a:off x="179512" y="188640"/>
            <a:ext cx="6552728" cy="6552728"/>
          </a:xfrm>
          <a:prstGeom prst="rect">
            <a:avLst/>
          </a:prstGeom>
          <a:noFill/>
        </p:spPr>
      </p:pic>
      <p:sp>
        <p:nvSpPr>
          <p:cNvPr id="4" name="1 - Τίτλος"/>
          <p:cNvSpPr txBox="1">
            <a:spLocks/>
          </p:cNvSpPr>
          <p:nvPr/>
        </p:nvSpPr>
        <p:spPr>
          <a:xfrm>
            <a:off x="251520" y="332656"/>
            <a:ext cx="3213993" cy="1102444"/>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000" b="0" i="0" u="none" strike="noStrike" kern="1200" cap="none" spc="0" normalizeH="0" baseline="0" noProof="0" dirty="0" smtClean="0">
                <a:ln>
                  <a:noFill/>
                </a:ln>
                <a:solidFill>
                  <a:schemeClr val="tx1"/>
                </a:solidFill>
                <a:effectLst/>
                <a:uLnTx/>
                <a:uFillTx/>
                <a:latin typeface="+mj-lt"/>
                <a:ea typeface="+mj-ea"/>
                <a:cs typeface="+mj-cs"/>
              </a:rPr>
              <a:t>Ι</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000" b="0" i="0" u="none" strike="noStrike" kern="1200" cap="none" spc="0" normalizeH="0" baseline="0" noProof="0" dirty="0" smtClean="0">
                <a:ln>
                  <a:noFill/>
                </a:ln>
                <a:solidFill>
                  <a:schemeClr val="tx1"/>
                </a:solidFill>
                <a:effectLst/>
                <a:uLnTx/>
                <a:uFillTx/>
                <a:latin typeface="+mj-lt"/>
                <a:ea typeface="+mj-ea"/>
                <a:cs typeface="+mj-cs"/>
              </a:rPr>
              <a:t> (προεξέχον)</a:t>
            </a:r>
            <a:endParaRPr kumimoji="0" lang="el-GR"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1 - Τίτλος"/>
          <p:cNvSpPr txBox="1">
            <a:spLocks/>
          </p:cNvSpPr>
          <p:nvPr/>
        </p:nvSpPr>
        <p:spPr>
          <a:xfrm>
            <a:off x="3923928" y="485056"/>
            <a:ext cx="2736304" cy="110244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ΙΙ</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a</a:t>
            </a:r>
            <a:endParaRPr kumimoji="0" lang="el-GR" sz="32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a:t>
            </a: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επιπολής</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επηρμένο)</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1 - Τίτλος"/>
          <p:cNvSpPr txBox="1">
            <a:spLocks/>
          </p:cNvSpPr>
          <p:nvPr/>
        </p:nvSpPr>
        <p:spPr>
          <a:xfrm>
            <a:off x="899592" y="4293096"/>
            <a:ext cx="2304256" cy="1440160"/>
          </a:xfrm>
          <a:prstGeom prst="rect">
            <a:avLst/>
          </a:prstGeom>
        </p:spPr>
        <p:txBody>
          <a:bodyPr vert="horz" lIns="91440" tIns="45720" rIns="91440" bIns="45720" rtlCol="0" anchor="ctr">
            <a:normAutofit fontScale="47500" lnSpcReduction="20000"/>
          </a:bodyPr>
          <a:lstStyle/>
          <a:p>
            <a:pPr algn="ctr">
              <a:spcBef>
                <a:spcPct val="0"/>
              </a:spcBef>
              <a:defRPr/>
            </a:pPr>
            <a:r>
              <a:rPr kumimoji="0" lang="el-GR" sz="6000" b="0" i="0" u="none" strike="noStrike" kern="1200" cap="none" spc="0" normalizeH="0" baseline="0" noProof="0" dirty="0" smtClean="0">
                <a:ln>
                  <a:noFill/>
                </a:ln>
                <a:solidFill>
                  <a:schemeClr val="tx1"/>
                </a:solidFill>
                <a:effectLst/>
                <a:uLnTx/>
                <a:uFillTx/>
                <a:latin typeface="+mj-lt"/>
                <a:ea typeface="+mj-ea"/>
                <a:cs typeface="+mj-cs"/>
              </a:rPr>
              <a:t>ΙΙ</a:t>
            </a:r>
            <a:r>
              <a:rPr lang="en-US" sz="6000" dirty="0" smtClean="0">
                <a:latin typeface="+mj-lt"/>
                <a:ea typeface="+mj-ea"/>
                <a:cs typeface="+mj-cs"/>
              </a:rPr>
              <a:t>c</a:t>
            </a:r>
            <a:endParaRPr lang="el-GR" sz="6000" dirty="0" smtClean="0">
              <a:latin typeface="+mj-lt"/>
              <a:ea typeface="+mj-ea"/>
              <a:cs typeface="+mj-cs"/>
            </a:endParaRPr>
          </a:p>
          <a:p>
            <a:pPr algn="ctr">
              <a:spcBef>
                <a:spcPct val="0"/>
              </a:spcBef>
              <a:defRPr/>
            </a:pPr>
            <a:r>
              <a:rPr lang="el-GR" sz="6000" dirty="0" smtClean="0"/>
              <a:t>(</a:t>
            </a:r>
            <a:r>
              <a:rPr lang="el-GR" sz="6000" dirty="0" err="1" smtClean="0"/>
              <a:t>επιπολής</a:t>
            </a:r>
            <a:r>
              <a:rPr lang="el-GR" sz="6000" dirty="0" smtClean="0"/>
              <a:t> συμπιεστικό)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3779912" y="5373216"/>
            <a:ext cx="2952328" cy="1484784"/>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err="1" smtClean="0">
                <a:ln>
                  <a:noFill/>
                </a:ln>
                <a:solidFill>
                  <a:schemeClr val="tx1"/>
                </a:solidFill>
                <a:effectLst/>
                <a:uLnTx/>
                <a:uFillTx/>
                <a:latin typeface="+mj-lt"/>
                <a:ea typeface="+mj-ea"/>
                <a:cs typeface="+mj-cs"/>
              </a:rPr>
              <a:t>IIb</a:t>
            </a:r>
            <a:r>
              <a:rPr kumimoji="0" lang="el-GR" sz="6000" b="0" i="0" u="none" strike="noStrike" kern="1200" cap="none" spc="0" normalizeH="0" baseline="0" noProof="0" dirty="0" smtClean="0">
                <a:ln>
                  <a:noFill/>
                </a:ln>
                <a:solidFill>
                  <a:schemeClr val="tx1"/>
                </a:solidFill>
                <a:effectLst/>
                <a:uLnTx/>
                <a:uFillTx/>
                <a:latin typeface="+mj-lt"/>
                <a:ea typeface="+mj-ea"/>
                <a:cs typeface="+mj-cs"/>
              </a:rPr>
              <a:t> ( επίπεδο)</a:t>
            </a:r>
            <a:r>
              <a:rPr kumimoji="0" lang="en-US" sz="60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6000" b="0" i="0" u="none" strike="noStrike" kern="1200" cap="none" spc="0" normalizeH="0" baseline="0" noProof="0" dirty="0" smtClean="0">
                <a:ln>
                  <a:noFill/>
                </a:ln>
                <a:solidFill>
                  <a:schemeClr val="tx1"/>
                </a:solidFill>
                <a:effectLst/>
                <a:uLnTx/>
                <a:uFillTx/>
                <a:latin typeface="+mj-lt"/>
                <a:ea typeface="+mj-ea"/>
                <a:cs typeface="+mj-cs"/>
              </a:rPr>
              <a:t>ΙΙ</a:t>
            </a:r>
            <a:r>
              <a:rPr lang="en-US" sz="6000" dirty="0" smtClean="0">
                <a:latin typeface="+mj-lt"/>
                <a:ea typeface="+mj-ea"/>
                <a:cs typeface="+mj-cs"/>
              </a:rPr>
              <a:t>c</a:t>
            </a:r>
            <a:r>
              <a:rPr lang="el-GR" sz="6000" dirty="0" smtClean="0">
                <a:latin typeface="+mj-lt"/>
                <a:ea typeface="+mj-ea"/>
                <a:cs typeface="+mj-cs"/>
              </a:rPr>
              <a:t> (</a:t>
            </a:r>
            <a:r>
              <a:rPr lang="el-GR" sz="6000" dirty="0" err="1" smtClean="0">
                <a:latin typeface="+mj-lt"/>
                <a:ea typeface="+mj-ea"/>
                <a:cs typeface="+mj-cs"/>
              </a:rPr>
              <a:t>επιπολής</a:t>
            </a:r>
            <a:r>
              <a:rPr lang="el-GR" sz="6000" dirty="0" smtClean="0">
                <a:latin typeface="+mj-lt"/>
                <a:ea typeface="+mj-ea"/>
                <a:cs typeface="+mj-cs"/>
              </a:rPr>
              <a:t> συμπιεστικό) </a:t>
            </a:r>
            <a:endParaRPr kumimoji="0" lang="el-GR" sz="6000" b="0" i="0" u="none" strike="noStrike" kern="1200" cap="none" spc="0" normalizeH="0" baseline="0" noProof="0" dirty="0">
              <a:ln>
                <a:noFill/>
              </a:ln>
              <a:solidFill>
                <a:schemeClr val="tx1"/>
              </a:solidFill>
              <a:effectLst/>
              <a:uLnTx/>
              <a:uFillTx/>
              <a:latin typeface="+mj-lt"/>
              <a:ea typeface="+mj-ea"/>
              <a:cs typeface="+mj-cs"/>
            </a:endParaRPr>
          </a:p>
        </p:txBody>
      </p:sp>
      <p:pic>
        <p:nvPicPr>
          <p:cNvPr id="15361" name="Picture 1"/>
          <p:cNvPicPr>
            <a:picLocks noChangeAspect="1" noChangeArrowheads="1"/>
          </p:cNvPicPr>
          <p:nvPr/>
        </p:nvPicPr>
        <p:blipFill>
          <a:blip r:embed="rId3" cstate="print"/>
          <a:srcRect/>
          <a:stretch>
            <a:fillRect/>
          </a:stretch>
        </p:blipFill>
        <p:spPr bwMode="auto">
          <a:xfrm>
            <a:off x="6876256" y="3717032"/>
            <a:ext cx="2042535" cy="1800200"/>
          </a:xfrm>
          <a:prstGeom prst="rect">
            <a:avLst/>
          </a:prstGeom>
          <a:noFill/>
          <a:ln w="9525">
            <a:noFill/>
            <a:miter lim="800000"/>
            <a:headEnd/>
            <a:tailEnd/>
          </a:ln>
        </p:spPr>
      </p:pic>
      <p:sp>
        <p:nvSpPr>
          <p:cNvPr id="9" name="1 - Τίτλος"/>
          <p:cNvSpPr txBox="1">
            <a:spLocks/>
          </p:cNvSpPr>
          <p:nvPr/>
        </p:nvSpPr>
        <p:spPr>
          <a:xfrm>
            <a:off x="6732240" y="5013176"/>
            <a:ext cx="2411760" cy="23762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Ι</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II</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a:t>
            </a:r>
            <a:r>
              <a:rPr lang="el-GR" sz="2800" dirty="0" smtClean="0">
                <a:latin typeface="+mj-lt"/>
                <a:ea typeface="+mj-ea"/>
                <a:cs typeface="+mj-cs"/>
              </a:rPr>
              <a:t>ανασκαμμένο, δίκην </a:t>
            </a:r>
            <a:r>
              <a:rPr lang="el-GR" sz="2800" i="1" dirty="0" smtClean="0">
                <a:latin typeface="+mj-lt"/>
                <a:ea typeface="+mj-ea"/>
                <a:cs typeface="+mj-cs"/>
              </a:rPr>
              <a:t>έλκους</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a:t>
            </a: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fontScale="90000"/>
          </a:bodyPr>
          <a:lstStyle/>
          <a:p>
            <a:r>
              <a:rPr lang="el-GR" sz="2200" b="1" dirty="0" smtClean="0"/>
              <a:t>Πρώιμο (</a:t>
            </a:r>
            <a:r>
              <a:rPr lang="el-GR" sz="2200" b="1" dirty="0" err="1" smtClean="0"/>
              <a:t>βλεννογονικό</a:t>
            </a:r>
            <a:r>
              <a:rPr lang="el-GR" sz="2200" b="1" dirty="0" smtClean="0"/>
              <a:t> ή </a:t>
            </a:r>
            <a:r>
              <a:rPr lang="el-GR" sz="2200" b="1" dirty="0" err="1" smtClean="0"/>
              <a:t>υποβλεννογόνιο</a:t>
            </a:r>
            <a:r>
              <a:rPr lang="el-GR" sz="2200" b="1" dirty="0" smtClean="0"/>
              <a:t>)  γαστρικό </a:t>
            </a:r>
            <a:r>
              <a:rPr lang="el-GR" sz="2200" b="1" dirty="0" err="1" smtClean="0"/>
              <a:t>αδενοκαρκίνωμα</a:t>
            </a:r>
            <a:r>
              <a:rPr lang="en-US" sz="2200" b="1" dirty="0" smtClean="0"/>
              <a:t>:</a:t>
            </a:r>
            <a:r>
              <a:rPr lang="en-US" sz="2000" dirty="0" smtClean="0"/>
              <a:t/>
            </a:r>
            <a:br>
              <a:rPr lang="en-US" sz="2000" dirty="0" smtClean="0"/>
            </a:br>
            <a:r>
              <a:rPr lang="el-GR" sz="2000" dirty="0" smtClean="0"/>
              <a:t>εδώ </a:t>
            </a:r>
            <a:r>
              <a:rPr lang="el-GR" sz="2000" dirty="0" err="1" smtClean="0"/>
              <a:t>ενδοβλεννογονικό</a:t>
            </a:r>
            <a:r>
              <a:rPr lang="el-GR" sz="2000" dirty="0" smtClean="0"/>
              <a:t>, σωληνώδες (συνηθέστερη ιστολογική ποικιλία) με αγγειακή διήθηση (αρ. </a:t>
            </a:r>
            <a:r>
              <a:rPr lang="el-GR" sz="2000" dirty="0" err="1" smtClean="0"/>
              <a:t>εικ</a:t>
            </a:r>
            <a:r>
              <a:rPr lang="el-GR" sz="2000" dirty="0" smtClean="0"/>
              <a:t>.), </a:t>
            </a:r>
            <a:r>
              <a:rPr lang="en-US" sz="2000" dirty="0" smtClean="0"/>
              <a:t> </a:t>
            </a:r>
            <a:r>
              <a:rPr lang="el-GR" sz="2000" dirty="0" smtClean="0"/>
              <a:t>χαμηλής συνοχής συμπεριλαμβάνον </a:t>
            </a:r>
            <a:r>
              <a:rPr lang="el-GR" sz="2000" dirty="0" err="1" smtClean="0"/>
              <a:t>σφραγιδοκύτταρα</a:t>
            </a:r>
            <a:r>
              <a:rPr lang="el-GR" sz="2000" dirty="0" smtClean="0"/>
              <a:t> (</a:t>
            </a:r>
            <a:r>
              <a:rPr lang="el-GR" sz="2000" dirty="0" err="1" smtClean="0"/>
              <a:t>δεξ</a:t>
            </a:r>
            <a:r>
              <a:rPr lang="el-GR" sz="2000" dirty="0" smtClean="0"/>
              <a:t>. </a:t>
            </a:r>
            <a:r>
              <a:rPr lang="el-GR" sz="2000" dirty="0" err="1" smtClean="0"/>
              <a:t>εικ</a:t>
            </a:r>
            <a:r>
              <a:rPr lang="el-GR" sz="2000" dirty="0" smtClean="0"/>
              <a:t>.)</a:t>
            </a:r>
            <a:endParaRPr lang="el-GR" sz="2000" dirty="0"/>
          </a:p>
        </p:txBody>
      </p:sp>
      <p:pic>
        <p:nvPicPr>
          <p:cNvPr id="40963" name="Picture 3"/>
          <p:cNvPicPr>
            <a:picLocks noChangeAspect="1" noChangeArrowheads="1"/>
          </p:cNvPicPr>
          <p:nvPr/>
        </p:nvPicPr>
        <p:blipFill>
          <a:blip r:embed="rId2" cstate="print"/>
          <a:srcRect/>
          <a:stretch>
            <a:fillRect/>
          </a:stretch>
        </p:blipFill>
        <p:spPr bwMode="auto">
          <a:xfrm rot="5400000">
            <a:off x="-803886" y="1964126"/>
            <a:ext cx="5999244" cy="3744416"/>
          </a:xfrm>
          <a:prstGeom prst="rect">
            <a:avLst/>
          </a:prstGeom>
          <a:noFill/>
          <a:ln w="9525">
            <a:noFill/>
            <a:miter lim="800000"/>
            <a:headEnd/>
            <a:tailEnd/>
          </a:ln>
        </p:spPr>
      </p:pic>
      <p:pic>
        <p:nvPicPr>
          <p:cNvPr id="40965" name="Picture 5" descr="Figure S1 Poorly cohesive gastric carcinoma. Note: hematoxylin and eosin ×20.  "/>
          <p:cNvPicPr>
            <a:picLocks noChangeAspect="1" noChangeArrowheads="1"/>
          </p:cNvPicPr>
          <p:nvPr/>
        </p:nvPicPr>
        <p:blipFill>
          <a:blip r:embed="rId3" cstate="print"/>
          <a:srcRect/>
          <a:stretch>
            <a:fillRect/>
          </a:stretch>
        </p:blipFill>
        <p:spPr bwMode="auto">
          <a:xfrm rot="5400000">
            <a:off x="3781686" y="1810745"/>
            <a:ext cx="6021289" cy="40732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Autofit/>
          </a:bodyPr>
          <a:lstStyle/>
          <a:p>
            <a:r>
              <a:rPr lang="el-GR" sz="1600" dirty="0" smtClean="0"/>
              <a:t>Βάσει της μακροσκοπικής τους εικόνας</a:t>
            </a:r>
            <a:r>
              <a:rPr lang="en-US" sz="1600" dirty="0" smtClean="0"/>
              <a:t>,</a:t>
            </a:r>
            <a:r>
              <a:rPr lang="el-GR" sz="1600" dirty="0" smtClean="0"/>
              <a:t> ξεχωρίστε τους </a:t>
            </a:r>
            <a:r>
              <a:rPr lang="el-GR" sz="1600" b="1" dirty="0" smtClean="0"/>
              <a:t>τύπους κατά </a:t>
            </a:r>
            <a:r>
              <a:rPr lang="en-US" sz="1600" b="1" dirty="0" err="1" smtClean="0"/>
              <a:t>Borrmann</a:t>
            </a:r>
            <a:r>
              <a:rPr lang="en-US" sz="1600" b="1" dirty="0" smtClean="0"/>
              <a:t> </a:t>
            </a:r>
            <a:r>
              <a:rPr lang="en-US" sz="1600" dirty="0" smtClean="0"/>
              <a:t/>
            </a:r>
            <a:br>
              <a:rPr lang="en-US" sz="1600" dirty="0" smtClean="0"/>
            </a:br>
            <a:r>
              <a:rPr lang="el-GR" sz="1600" dirty="0" smtClean="0"/>
              <a:t>των εικονιζόμενων </a:t>
            </a:r>
            <a:r>
              <a:rPr lang="el-GR" sz="1600" b="1" dirty="0" smtClean="0"/>
              <a:t>προχωρημένων καρκινωμάτων στομάχου</a:t>
            </a:r>
            <a:r>
              <a:rPr lang="el-GR" sz="1600" dirty="0" smtClean="0"/>
              <a:t>.</a:t>
            </a:r>
            <a:r>
              <a:rPr lang="en-US" sz="1600" dirty="0" smtClean="0"/>
              <a:t> </a:t>
            </a:r>
            <a:br>
              <a:rPr lang="en-US" sz="1600" dirty="0" smtClean="0"/>
            </a:br>
            <a:r>
              <a:rPr lang="el-GR" sz="1600" dirty="0" smtClean="0"/>
              <a:t>Ποιοί τύποι εντοπίζονται συνήθως στο </a:t>
            </a:r>
            <a:r>
              <a:rPr lang="el-GR" sz="1600" b="1" dirty="0" smtClean="0"/>
              <a:t>σώμα</a:t>
            </a:r>
            <a:r>
              <a:rPr lang="el-GR" sz="1600" dirty="0" smtClean="0"/>
              <a:t> του στομάχου και όχι στο άντρο</a:t>
            </a:r>
            <a:r>
              <a:rPr lang="en-US" sz="1600" dirty="0" smtClean="0"/>
              <a:t>;</a:t>
            </a:r>
            <a:endParaRPr lang="el-GR" sz="1600" dirty="0"/>
          </a:p>
        </p:txBody>
      </p:sp>
      <p:pic>
        <p:nvPicPr>
          <p:cNvPr id="3" name="Picture 2" descr="C:\Users\KAV-AGRO\Desktop\image10.jpeg"/>
          <p:cNvPicPr>
            <a:picLocks noChangeAspect="1" noChangeArrowheads="1"/>
          </p:cNvPicPr>
          <p:nvPr/>
        </p:nvPicPr>
        <p:blipFill>
          <a:blip r:embed="rId2" cstate="print"/>
          <a:srcRect/>
          <a:stretch>
            <a:fillRect/>
          </a:stretch>
        </p:blipFill>
        <p:spPr bwMode="auto">
          <a:xfrm>
            <a:off x="179512" y="764704"/>
            <a:ext cx="3960440" cy="2957812"/>
          </a:xfrm>
          <a:prstGeom prst="rect">
            <a:avLst/>
          </a:prstGeom>
          <a:noFill/>
        </p:spPr>
      </p:pic>
      <p:sp>
        <p:nvSpPr>
          <p:cNvPr id="4" name="1 - Τίτλος"/>
          <p:cNvSpPr txBox="1">
            <a:spLocks/>
          </p:cNvSpPr>
          <p:nvPr/>
        </p:nvSpPr>
        <p:spPr>
          <a:xfrm>
            <a:off x="1403648" y="2276872"/>
            <a:ext cx="2016223" cy="7920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j-lt"/>
                <a:ea typeface="+mj-ea"/>
                <a:cs typeface="+mj-cs"/>
              </a:rPr>
              <a:t>T</a:t>
            </a:r>
            <a:r>
              <a:rPr kumimoji="0" lang="el-GR" sz="2400" b="1" i="0" u="none" strike="noStrike" kern="1200" cap="none" spc="0" normalizeH="0" baseline="0" noProof="0" dirty="0" err="1" smtClean="0">
                <a:ln>
                  <a:noFill/>
                </a:ln>
                <a:solidFill>
                  <a:schemeClr val="tx1"/>
                </a:solidFill>
                <a:effectLst/>
                <a:uLnTx/>
                <a:uFillTx/>
                <a:latin typeface="+mj-lt"/>
                <a:ea typeface="+mj-ea"/>
                <a:cs typeface="+mj-cs"/>
              </a:rPr>
              <a:t>ύπος</a:t>
            </a:r>
            <a:r>
              <a:rPr kumimoji="0" lang="el-GR" sz="2400" b="1" i="0" u="none" strike="noStrike" kern="1200" cap="none" spc="0" normalizeH="0" baseline="0" noProof="0" dirty="0" smtClean="0">
                <a:ln>
                  <a:noFill/>
                </a:ln>
                <a:solidFill>
                  <a:schemeClr val="tx1"/>
                </a:solidFill>
                <a:effectLst/>
                <a:uLnTx/>
                <a:uFillTx/>
                <a:latin typeface="+mj-lt"/>
                <a:ea typeface="+mj-ea"/>
                <a:cs typeface="+mj-cs"/>
              </a:rPr>
              <a:t> ΙΙ</a:t>
            </a:r>
            <a:endParaRPr kumimoji="0" lang="en-US" sz="24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latin typeface="+mj-lt"/>
                <a:ea typeface="+mj-ea"/>
                <a:cs typeface="+mj-cs"/>
              </a:rPr>
              <a:t>(</a:t>
            </a:r>
            <a:r>
              <a:rPr lang="el-GR" sz="2400" b="1" dirty="0" smtClean="0">
                <a:latin typeface="+mj-lt"/>
                <a:ea typeface="+mj-ea"/>
                <a:cs typeface="+mj-cs"/>
              </a:rPr>
              <a:t>μυκητοειδές) </a:t>
            </a:r>
            <a:endParaRPr kumimoji="0" lang="el-GR"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C:\Users\KAV-AGRO\Desktop\image12.jpeg"/>
          <p:cNvPicPr>
            <a:picLocks noChangeAspect="1" noChangeArrowheads="1"/>
          </p:cNvPicPr>
          <p:nvPr/>
        </p:nvPicPr>
        <p:blipFill>
          <a:blip r:embed="rId3" cstate="print"/>
          <a:srcRect/>
          <a:stretch>
            <a:fillRect/>
          </a:stretch>
        </p:blipFill>
        <p:spPr bwMode="auto">
          <a:xfrm>
            <a:off x="4860032" y="764704"/>
            <a:ext cx="3541646" cy="2991102"/>
          </a:xfrm>
          <a:prstGeom prst="rect">
            <a:avLst/>
          </a:prstGeom>
          <a:noFill/>
        </p:spPr>
      </p:pic>
      <p:sp>
        <p:nvSpPr>
          <p:cNvPr id="6" name="1 - Τίτλος"/>
          <p:cNvSpPr txBox="1">
            <a:spLocks/>
          </p:cNvSpPr>
          <p:nvPr/>
        </p:nvSpPr>
        <p:spPr>
          <a:xfrm>
            <a:off x="6228184" y="2429272"/>
            <a:ext cx="2448272" cy="7920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j-lt"/>
                <a:ea typeface="+mj-ea"/>
                <a:cs typeface="+mj-cs"/>
              </a:rPr>
              <a:t>T</a:t>
            </a:r>
            <a:r>
              <a:rPr kumimoji="0" lang="el-GR" sz="2400" b="1" i="0" u="none" strike="noStrike" kern="1200" cap="none" spc="0" normalizeH="0" baseline="0" noProof="0" dirty="0" err="1" smtClean="0">
                <a:ln>
                  <a:noFill/>
                </a:ln>
                <a:solidFill>
                  <a:schemeClr val="tx1"/>
                </a:solidFill>
                <a:effectLst/>
                <a:uLnTx/>
                <a:uFillTx/>
                <a:latin typeface="+mj-lt"/>
                <a:ea typeface="+mj-ea"/>
                <a:cs typeface="+mj-cs"/>
              </a:rPr>
              <a:t>ύπος</a:t>
            </a:r>
            <a:r>
              <a:rPr kumimoji="0" lang="el-GR" sz="2400" b="1" i="0" u="none" strike="noStrike" kern="1200" cap="none" spc="0" normalizeH="0" baseline="0" noProof="0" dirty="0" smtClean="0">
                <a:ln>
                  <a:noFill/>
                </a:ln>
                <a:solidFill>
                  <a:schemeClr val="tx1"/>
                </a:solidFill>
                <a:effectLst/>
                <a:uLnTx/>
                <a:uFillTx/>
                <a:latin typeface="+mj-lt"/>
                <a:ea typeface="+mj-ea"/>
                <a:cs typeface="+mj-cs"/>
              </a:rPr>
              <a:t> Ι</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V</a:t>
            </a:r>
            <a:endParaRPr kumimoji="0" lang="el-GR" sz="24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b="1" dirty="0" smtClean="0">
                <a:latin typeface="+mj-lt"/>
                <a:ea typeface="+mj-ea"/>
                <a:cs typeface="+mj-cs"/>
              </a:rPr>
              <a:t>(διάχυτα διηθητικό)</a:t>
            </a:r>
            <a:endParaRPr kumimoji="0" lang="el-GR"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descr="C:\Users\KAV-AGRO\Desktop\image11.jpeg"/>
          <p:cNvPicPr>
            <a:picLocks noChangeAspect="1" noChangeArrowheads="1"/>
          </p:cNvPicPr>
          <p:nvPr/>
        </p:nvPicPr>
        <p:blipFill>
          <a:blip r:embed="rId4" cstate="print"/>
          <a:srcRect/>
          <a:stretch>
            <a:fillRect/>
          </a:stretch>
        </p:blipFill>
        <p:spPr bwMode="auto">
          <a:xfrm>
            <a:off x="179512" y="3789040"/>
            <a:ext cx="3960440" cy="2904515"/>
          </a:xfrm>
          <a:prstGeom prst="rect">
            <a:avLst/>
          </a:prstGeom>
          <a:noFill/>
        </p:spPr>
      </p:pic>
      <p:sp>
        <p:nvSpPr>
          <p:cNvPr id="8" name="1 - Τίτλος"/>
          <p:cNvSpPr txBox="1">
            <a:spLocks/>
          </p:cNvSpPr>
          <p:nvPr/>
        </p:nvSpPr>
        <p:spPr>
          <a:xfrm>
            <a:off x="1907704" y="4869160"/>
            <a:ext cx="2160241" cy="1152128"/>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T</a:t>
            </a:r>
            <a:r>
              <a:rPr kumimoji="0" lang="el-GR" sz="3200" b="1" i="0" u="none" strike="noStrike" kern="1200" cap="none" spc="0" normalizeH="0" baseline="0" noProof="0" dirty="0" err="1" smtClean="0">
                <a:ln>
                  <a:noFill/>
                </a:ln>
                <a:solidFill>
                  <a:schemeClr val="tx1"/>
                </a:solidFill>
                <a:effectLst/>
                <a:uLnTx/>
                <a:uFillTx/>
                <a:latin typeface="+mj-lt"/>
                <a:ea typeface="+mj-ea"/>
                <a:cs typeface="+mj-cs"/>
              </a:rPr>
              <a:t>ύπος</a:t>
            </a:r>
            <a:r>
              <a:rPr kumimoji="0" lang="el-GR" sz="3200" b="1" i="0" u="none" strike="noStrike" kern="1200" cap="none" spc="0" normalizeH="0" baseline="0" noProof="0" dirty="0" smtClean="0">
                <a:ln>
                  <a:noFill/>
                </a:ln>
                <a:solidFill>
                  <a:schemeClr val="tx1"/>
                </a:solidFill>
                <a:effectLst/>
                <a:uLnTx/>
                <a:uFillTx/>
                <a:latin typeface="+mj-lt"/>
                <a:ea typeface="+mj-ea"/>
                <a:cs typeface="+mj-cs"/>
              </a:rPr>
              <a:t> Ι</a:t>
            </a:r>
            <a:r>
              <a:rPr lang="en-US" sz="3200" b="1" dirty="0" smtClean="0">
                <a:latin typeface="+mj-lt"/>
                <a:ea typeface="+mj-ea"/>
                <a:cs typeface="+mj-cs"/>
              </a:rPr>
              <a:t>II</a:t>
            </a:r>
            <a:r>
              <a:rPr lang="el-GR" sz="3200" b="1" dirty="0" smtClean="0">
                <a:latin typeface="+mj-lt"/>
                <a:ea typeface="+mj-ea"/>
                <a:cs typeface="+mj-cs"/>
              </a:rPr>
              <a:t> (</a:t>
            </a:r>
            <a:r>
              <a:rPr lang="el-GR" sz="3200" b="1" dirty="0" err="1" smtClean="0">
                <a:latin typeface="+mj-lt"/>
                <a:ea typeface="+mj-ea"/>
                <a:cs typeface="+mj-cs"/>
              </a:rPr>
              <a:t>εξηλκωμένο</a:t>
            </a:r>
            <a:r>
              <a:rPr lang="el-GR" sz="3200" b="1" dirty="0" smtClean="0">
                <a:latin typeface="+mj-lt"/>
                <a:ea typeface="+mj-ea"/>
                <a:cs typeface="+mj-cs"/>
              </a:rPr>
              <a:t>)</a:t>
            </a: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2" descr="C:\Users\KAV-AGRO\Desktop\image9.jpeg"/>
          <p:cNvPicPr>
            <a:picLocks noChangeAspect="1" noChangeArrowheads="1"/>
          </p:cNvPicPr>
          <p:nvPr/>
        </p:nvPicPr>
        <p:blipFill>
          <a:blip r:embed="rId5" cstate="print"/>
          <a:srcRect/>
          <a:stretch>
            <a:fillRect/>
          </a:stretch>
        </p:blipFill>
        <p:spPr bwMode="auto">
          <a:xfrm>
            <a:off x="4860032" y="3803650"/>
            <a:ext cx="3598863" cy="3054350"/>
          </a:xfrm>
          <a:prstGeom prst="rect">
            <a:avLst/>
          </a:prstGeom>
          <a:noFill/>
        </p:spPr>
      </p:pic>
      <p:sp>
        <p:nvSpPr>
          <p:cNvPr id="10" name="1 - Τίτλος"/>
          <p:cNvSpPr txBox="1">
            <a:spLocks/>
          </p:cNvSpPr>
          <p:nvPr/>
        </p:nvSpPr>
        <p:spPr>
          <a:xfrm>
            <a:off x="5940152" y="5021560"/>
            <a:ext cx="2520279" cy="1152128"/>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T</a:t>
            </a:r>
            <a:r>
              <a:rPr kumimoji="0" lang="el-GR" sz="3200" b="1" i="0" u="none" strike="noStrike" kern="1200" cap="none" spc="0" normalizeH="0" baseline="0" noProof="0" dirty="0" err="1" smtClean="0">
                <a:ln>
                  <a:noFill/>
                </a:ln>
                <a:solidFill>
                  <a:schemeClr val="tx1"/>
                </a:solidFill>
                <a:effectLst/>
                <a:uLnTx/>
                <a:uFillTx/>
                <a:latin typeface="+mj-lt"/>
                <a:ea typeface="+mj-ea"/>
                <a:cs typeface="+mj-cs"/>
              </a:rPr>
              <a:t>ύπος</a:t>
            </a:r>
            <a:r>
              <a:rPr kumimoji="0" lang="el-GR" sz="3200" b="1" i="0" u="none" strike="noStrike" kern="1200" cap="none" spc="0" normalizeH="0" baseline="0" noProof="0" dirty="0" smtClean="0">
                <a:ln>
                  <a:noFill/>
                </a:ln>
                <a:solidFill>
                  <a:schemeClr val="tx1"/>
                </a:solidFill>
                <a:effectLst/>
                <a:uLnTx/>
                <a:uFillTx/>
                <a:latin typeface="+mj-lt"/>
                <a:ea typeface="+mj-ea"/>
                <a:cs typeface="+mj-cs"/>
              </a:rPr>
              <a:t> Ι</a:t>
            </a:r>
            <a:endParaRPr kumimoji="0" lang="en-US" sz="32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atin typeface="+mj-lt"/>
                <a:ea typeface="+mj-ea"/>
                <a:cs typeface="+mj-cs"/>
              </a:rPr>
              <a:t>(</a:t>
            </a:r>
            <a:r>
              <a:rPr lang="el-GR" sz="3200" b="1" dirty="0" err="1" smtClean="0">
                <a:latin typeface="+mj-lt"/>
                <a:ea typeface="+mj-ea"/>
                <a:cs typeface="+mj-cs"/>
              </a:rPr>
              <a:t>πολυποειδές</a:t>
            </a:r>
            <a:r>
              <a:rPr lang="el-GR" sz="3200" b="1" dirty="0" smtClean="0">
                <a:latin typeface="+mj-lt"/>
                <a:ea typeface="+mj-ea"/>
                <a:cs typeface="+mj-cs"/>
              </a:rPr>
              <a:t>)</a:t>
            </a: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70658" name="Ink 2"/>
          <p:cNvPicPr>
            <a:picLocks noRot="1" noChangeAspect="1" noEditPoints="1" noChangeArrowheads="1" noChangeShapeType="1"/>
          </p:cNvPicPr>
          <p:nvPr/>
        </p:nvPicPr>
        <p:blipFill>
          <a:blip r:embed="rId6" cstate="print"/>
          <a:stretch>
            <a:fillRect/>
          </a:stretch>
        </p:blipFill>
        <p:spPr>
          <a:xfrm>
            <a:off x="1979712" y="4797152"/>
            <a:ext cx="2433416" cy="1584176"/>
          </a:xfrm>
          <a:prstGeom prst="rect">
            <a:avLst/>
          </a:prstGeom>
        </p:spPr>
      </p:pic>
      <p:pic>
        <p:nvPicPr>
          <p:cNvPr id="70659" name="Ink 3"/>
          <p:cNvPicPr>
            <a:picLocks noRot="1" noChangeAspect="1" noEditPoints="1" noChangeArrowheads="1" noChangeShapeType="1"/>
          </p:cNvPicPr>
          <p:nvPr/>
        </p:nvPicPr>
        <p:blipFill>
          <a:blip r:embed="rId7" cstate="print"/>
          <a:stretch>
            <a:fillRect/>
          </a:stretch>
        </p:blipFill>
        <p:spPr>
          <a:xfrm>
            <a:off x="6372200" y="2060848"/>
            <a:ext cx="2160240" cy="1584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0658"/>
                                        </p:tgtEl>
                                        <p:attrNameLst>
                                          <p:attrName>style.visibility</p:attrName>
                                        </p:attrNameLst>
                                      </p:cBhvr>
                                      <p:to>
                                        <p:strVal val="visible"/>
                                      </p:to>
                                    </p:set>
                                    <p:animEffect transition="in" filter="dissolve">
                                      <p:cBhvr>
                                        <p:cTn id="27" dur="500"/>
                                        <p:tgtEl>
                                          <p:spTgt spid="70658"/>
                                        </p:tgtEl>
                                      </p:cBhvr>
                                    </p:animEffect>
                                  </p:childTnLst>
                                </p:cTn>
                              </p:par>
                              <p:par>
                                <p:cTn id="28" presetID="9" presetClass="entr" presetSubtype="0" fill="hold" nodeType="withEffect">
                                  <p:stCondLst>
                                    <p:cond delay="0"/>
                                  </p:stCondLst>
                                  <p:childTnLst>
                                    <p:set>
                                      <p:cBhvr>
                                        <p:cTn id="29" dur="1" fill="hold">
                                          <p:stCondLst>
                                            <p:cond delay="0"/>
                                          </p:stCondLst>
                                        </p:cTn>
                                        <p:tgtEl>
                                          <p:spTgt spid="70659"/>
                                        </p:tgtEl>
                                        <p:attrNameLst>
                                          <p:attrName>style.visibility</p:attrName>
                                        </p:attrNameLst>
                                      </p:cBhvr>
                                      <p:to>
                                        <p:strVal val="visible"/>
                                      </p:to>
                                    </p:set>
                                    <p:animEffect transition="in" filter="dissolve">
                                      <p:cBhvr>
                                        <p:cTn id="30"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dirty="0" smtClean="0"/>
              <a:t>Ιστολογία </a:t>
            </a:r>
            <a:r>
              <a:rPr lang="el-GR" dirty="0" smtClean="0">
                <a:effectLst>
                  <a:outerShdw blurRad="38100" dist="38100" dir="2700000" algn="tl">
                    <a:srgbClr val="000000">
                      <a:alpha val="43137"/>
                    </a:srgbClr>
                  </a:outerShdw>
                </a:effectLst>
              </a:rPr>
              <a:t>βλεννογόνων</a:t>
            </a:r>
            <a:r>
              <a:rPr lang="el-GR" dirty="0" smtClean="0"/>
              <a:t> πεπτικού σωλήνα</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251521" y="692696"/>
            <a:ext cx="2880320" cy="181003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203848" y="692696"/>
            <a:ext cx="2982482" cy="1800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187624" y="2636912"/>
            <a:ext cx="3143820" cy="1847299"/>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499992" y="2636912"/>
            <a:ext cx="2653351" cy="180020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843808" y="4581128"/>
            <a:ext cx="2960645" cy="1944216"/>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5868144" y="4581128"/>
            <a:ext cx="3066438" cy="1960810"/>
          </a:xfrm>
          <a:prstGeom prst="rect">
            <a:avLst/>
          </a:prstGeom>
          <a:noFill/>
          <a:ln w="9525">
            <a:noFill/>
            <a:miter lim="800000"/>
            <a:headEnd/>
            <a:tailEnd/>
          </a:ln>
        </p:spPr>
      </p:pic>
      <p:pic>
        <p:nvPicPr>
          <p:cNvPr id="3" name="Picture 2"/>
          <p:cNvPicPr>
            <a:picLocks noChangeAspect="1" noChangeArrowheads="1"/>
          </p:cNvPicPr>
          <p:nvPr/>
        </p:nvPicPr>
        <p:blipFill>
          <a:blip r:embed="rId8" cstate="print"/>
          <a:srcRect/>
          <a:stretch>
            <a:fillRect/>
          </a:stretch>
        </p:blipFill>
        <p:spPr bwMode="auto">
          <a:xfrm>
            <a:off x="323528" y="4581128"/>
            <a:ext cx="2448272" cy="1976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0"/>
            <a:ext cx="4427984" cy="1268760"/>
          </a:xfrm>
        </p:spPr>
        <p:txBody>
          <a:bodyPr>
            <a:noAutofit/>
          </a:bodyPr>
          <a:lstStyle/>
          <a:p>
            <a:r>
              <a:rPr lang="el-GR" sz="2400" dirty="0" smtClean="0"/>
              <a:t>Έλκος 12δακτύλου με προσκολλημένο θρόμβο και στίξεις πρόσφατης αιμορραγίας</a:t>
            </a:r>
            <a:r>
              <a:rPr lang="en-US" sz="2400" dirty="0" smtClean="0"/>
              <a:t>.</a:t>
            </a:r>
            <a:endParaRPr lang="el-GR" sz="2400" dirty="0"/>
          </a:p>
        </p:txBody>
      </p:sp>
      <p:pic>
        <p:nvPicPr>
          <p:cNvPr id="54274" name="Picture 2" descr="https://www.aafp.org/afp/2012/0301/hi-res/afp20120301p469-f3.jpg"/>
          <p:cNvPicPr>
            <a:picLocks noChangeAspect="1" noChangeArrowheads="1"/>
          </p:cNvPicPr>
          <p:nvPr/>
        </p:nvPicPr>
        <p:blipFill>
          <a:blip r:embed="rId2" cstate="print"/>
          <a:srcRect/>
          <a:stretch>
            <a:fillRect/>
          </a:stretch>
        </p:blipFill>
        <p:spPr bwMode="auto">
          <a:xfrm>
            <a:off x="251520" y="188640"/>
            <a:ext cx="4176464" cy="3623697"/>
          </a:xfrm>
          <a:prstGeom prst="rect">
            <a:avLst/>
          </a:prstGeom>
          <a:noFill/>
        </p:spPr>
      </p:pic>
      <p:pic>
        <p:nvPicPr>
          <p:cNvPr id="54276" name="Picture 4" descr="https://webpath.med.utah.edu/jpeg4/GI022.jpg"/>
          <p:cNvPicPr>
            <a:picLocks noChangeAspect="1" noChangeArrowheads="1"/>
          </p:cNvPicPr>
          <p:nvPr/>
        </p:nvPicPr>
        <p:blipFill>
          <a:blip r:embed="rId3" cstate="print"/>
          <a:srcRect/>
          <a:stretch>
            <a:fillRect/>
          </a:stretch>
        </p:blipFill>
        <p:spPr bwMode="auto">
          <a:xfrm rot="16200000">
            <a:off x="4228814" y="2332026"/>
            <a:ext cx="5294884" cy="3456384"/>
          </a:xfrm>
          <a:prstGeom prst="rect">
            <a:avLst/>
          </a:prstGeom>
          <a:noFill/>
        </p:spPr>
      </p:pic>
      <p:pic>
        <p:nvPicPr>
          <p:cNvPr id="54278" name="Picture 6" descr="https://webpath.med.utah.edu/jpeg4/GI021.jpg"/>
          <p:cNvPicPr>
            <a:picLocks noChangeAspect="1" noChangeArrowheads="1"/>
          </p:cNvPicPr>
          <p:nvPr/>
        </p:nvPicPr>
        <p:blipFill>
          <a:blip r:embed="rId4" cstate="print"/>
          <a:srcRect/>
          <a:stretch>
            <a:fillRect/>
          </a:stretch>
        </p:blipFill>
        <p:spPr bwMode="auto">
          <a:xfrm rot="10800000">
            <a:off x="251520" y="3933056"/>
            <a:ext cx="4152528" cy="27271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060848"/>
          </a:xfrm>
        </p:spPr>
        <p:txBody>
          <a:bodyPr>
            <a:normAutofit/>
          </a:bodyPr>
          <a:lstStyle/>
          <a:p>
            <a:r>
              <a:rPr lang="el-GR" sz="1400" dirty="0" smtClean="0"/>
              <a:t>Αγχώδες , νεαρό άτομο,  με ιστορικό καπνίσματος, δυσπεψίας,  απώλειας βάρους,  πόνου και αισθήματος καύσου στο ιδίως </a:t>
            </a:r>
            <a:r>
              <a:rPr lang="el-GR" sz="1400" dirty="0" err="1" smtClean="0"/>
              <a:t>επιγάστριο</a:t>
            </a:r>
            <a:r>
              <a:rPr lang="el-GR" sz="1400" dirty="0" smtClean="0"/>
              <a:t>, κυρίως όταν  αυτό  ήταν </a:t>
            </a:r>
            <a:r>
              <a:rPr lang="el-GR" sz="1400" i="1" dirty="0" smtClean="0"/>
              <a:t>νηστικό</a:t>
            </a:r>
            <a:r>
              <a:rPr lang="el-GR" sz="1400" dirty="0" smtClean="0"/>
              <a:t> και κατά τις πρώτες πρωινές ώρες, οπότε το ξυπνούσε,  σχετικά </a:t>
            </a:r>
            <a:r>
              <a:rPr lang="el-GR" sz="1400" i="1" dirty="0" smtClean="0"/>
              <a:t>ανακουφιζόμενα με τη λήψη τροφής </a:t>
            </a:r>
            <a:r>
              <a:rPr lang="el-GR" sz="1400" dirty="0" smtClean="0"/>
              <a:t>ή με τον έμετο, με έξαρση της συμπτωματολογίας κατά το φθινόπωρο και την άνοιξη, είχε εμφανίσει την παρακάτω ενδοσκοπική εικόνα και θετική δοκιμασία  </a:t>
            </a:r>
            <a:r>
              <a:rPr lang="en-US" sz="1400" dirty="0" smtClean="0"/>
              <a:t>CLO </a:t>
            </a:r>
            <a:r>
              <a:rPr lang="el-GR" sz="1400" dirty="0" smtClean="0"/>
              <a:t>ανίχνευσης </a:t>
            </a:r>
            <a:r>
              <a:rPr lang="el-GR" sz="1400" dirty="0" err="1" smtClean="0"/>
              <a:t>ελικοβακτηριδίου</a:t>
            </a:r>
            <a:r>
              <a:rPr lang="el-GR" sz="1400" dirty="0" smtClean="0"/>
              <a:t> του πυλωρού.  Το άτομο με το εν λόγω ιστορικό εμφανίζει αιφνίδια, έντονο, οξύ κοιλιακό άλγος, τόσο έντονο που θυμάται ακριβώς  τη στιγμή που εμφανίστηκε,  εξαρχής  στο μέγιστο της εντάσεώς του και επιμένον. Το άλγος επιδεινώνεται με την όποια κίνηση και, ιδιαίτερα με τον βήχα ή τον πταρμό. Με την παρατιθέμενη ακτινογραφία θώρακα-κοιλίας σε όρθια στάση, το άτομο οδηγείται άμεσα στο </a:t>
            </a:r>
            <a:r>
              <a:rPr lang="el-GR" sz="1400" dirty="0" err="1" smtClean="0"/>
              <a:t>χειρουργείο.Από</a:t>
            </a:r>
            <a:r>
              <a:rPr lang="el-GR" sz="1400" dirty="0" smtClean="0"/>
              <a:t> ποια ανατομική περιοχή πιθανότατα προέρχεται η παρακάτω ενδοσκοπική εικόνα και ποια η τωρινή, ακτινογραφικώς  </a:t>
            </a:r>
            <a:r>
              <a:rPr lang="el-GR" sz="1400" dirty="0" err="1" smtClean="0"/>
              <a:t>επιβεβαιούμενη</a:t>
            </a:r>
            <a:r>
              <a:rPr lang="el-GR" sz="1400" dirty="0" smtClean="0"/>
              <a:t> επιπλοκή της  αλλοίωσης</a:t>
            </a:r>
            <a:r>
              <a:rPr lang="en-US" sz="1400" dirty="0" smtClean="0"/>
              <a:t>;</a:t>
            </a:r>
            <a:endParaRPr lang="el-GR" sz="1400" dirty="0"/>
          </a:p>
        </p:txBody>
      </p:sp>
      <p:pic>
        <p:nvPicPr>
          <p:cNvPr id="1026" name="Picture 2" descr="C:\Users\user\Desktop\de5e4afe7ce2af0e4ebc2bdc52976c_jumbo.jpeg"/>
          <p:cNvPicPr>
            <a:picLocks noChangeAspect="1" noChangeArrowheads="1"/>
          </p:cNvPicPr>
          <p:nvPr/>
        </p:nvPicPr>
        <p:blipFill>
          <a:blip r:embed="rId2" cstate="print"/>
          <a:srcRect/>
          <a:stretch>
            <a:fillRect/>
          </a:stretch>
        </p:blipFill>
        <p:spPr bwMode="auto">
          <a:xfrm>
            <a:off x="251520" y="2420888"/>
            <a:ext cx="4786346" cy="3589759"/>
          </a:xfrm>
          <a:prstGeom prst="rect">
            <a:avLst/>
          </a:prstGeom>
          <a:noFill/>
        </p:spPr>
      </p:pic>
      <p:sp>
        <p:nvSpPr>
          <p:cNvPr id="4" name="1 - Τίτλος"/>
          <p:cNvSpPr txBox="1">
            <a:spLocks/>
          </p:cNvSpPr>
          <p:nvPr/>
        </p:nvSpPr>
        <p:spPr>
          <a:xfrm>
            <a:off x="0" y="0"/>
            <a:ext cx="9144000" cy="24208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Υποδιαφραγματική</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παρουσία αέρα.</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Ελεύθερη διάτρηση </a:t>
            </a:r>
            <a:r>
              <a:rPr kumimoji="0" lang="el-GR" sz="3200" b="0" i="1" u="none" strike="noStrike" kern="1200" cap="none" spc="0" normalizeH="0" baseline="0" noProof="0" dirty="0" smtClean="0">
                <a:ln>
                  <a:noFill/>
                </a:ln>
                <a:solidFill>
                  <a:schemeClr val="tx1"/>
                </a:solidFill>
                <a:effectLst/>
                <a:uLnTx/>
                <a:uFillTx/>
                <a:latin typeface="+mj-lt"/>
                <a:ea typeface="+mj-ea"/>
                <a:cs typeface="+mj-cs"/>
              </a:rPr>
              <a:t>δωδεκαδακτυλικού</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έλκους.</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028" name="AutoShape 4" descr="ÎÏÎ¿ÏÎ­Î»ÎµÏÎ¼Î± ÎµÎ¹ÎºÏÎ½Î±Ï Î³Î¹Î± erect abdominal/chest X-ray perforated ulcer duodenum"/>
          <p:cNvSpPr>
            <a:spLocks noChangeAspect="1" noChangeArrowheads="1"/>
          </p:cNvSpPr>
          <p:nvPr/>
        </p:nvSpPr>
        <p:spPr bwMode="auto">
          <a:xfrm>
            <a:off x="179512" y="-15240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9" name="Picture 5" descr="C:\Users\user\Desktop\175305c097647cf3d3309f4e44cd13_jumbo.jpg"/>
          <p:cNvPicPr>
            <a:picLocks noChangeAspect="1" noChangeArrowheads="1"/>
          </p:cNvPicPr>
          <p:nvPr/>
        </p:nvPicPr>
        <p:blipFill>
          <a:blip r:embed="rId3" cstate="print"/>
          <a:srcRect/>
          <a:stretch>
            <a:fillRect/>
          </a:stretch>
        </p:blipFill>
        <p:spPr bwMode="auto">
          <a:xfrm>
            <a:off x="5292080" y="2276872"/>
            <a:ext cx="3571900" cy="4100477"/>
          </a:xfrm>
          <a:prstGeom prst="rect">
            <a:avLst/>
          </a:prstGeom>
          <a:noFill/>
        </p:spPr>
      </p:pic>
      <p:pic>
        <p:nvPicPr>
          <p:cNvPr id="13313" name="Picture 1"/>
          <p:cNvPicPr>
            <a:picLocks noChangeAspect="1" noChangeArrowheads="1"/>
          </p:cNvPicPr>
          <p:nvPr/>
        </p:nvPicPr>
        <p:blipFill>
          <a:blip r:embed="rId4" cstate="print"/>
          <a:srcRect/>
          <a:stretch>
            <a:fillRect/>
          </a:stretch>
        </p:blipFill>
        <p:spPr bwMode="auto">
          <a:xfrm>
            <a:off x="251520" y="2060848"/>
            <a:ext cx="8671083" cy="4613122"/>
          </a:xfrm>
          <a:prstGeom prst="rect">
            <a:avLst/>
          </a:prstGeom>
          <a:noFill/>
          <a:ln w="9525">
            <a:noFill/>
            <a:miter lim="800000"/>
            <a:headEnd/>
            <a:tailEnd/>
          </a:ln>
        </p:spPr>
      </p:pic>
      <p:sp>
        <p:nvSpPr>
          <p:cNvPr id="8" name="1 - Τίτλος"/>
          <p:cNvSpPr txBox="1">
            <a:spLocks/>
          </p:cNvSpPr>
          <p:nvPr/>
        </p:nvSpPr>
        <p:spPr>
          <a:xfrm>
            <a:off x="2051720" y="3068960"/>
            <a:ext cx="4248472" cy="316835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εκρωτική</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σκόνη και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υποβλεννογόνιοι</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Βρουνέριοι</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αδένες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313"/>
                                        </p:tgtEl>
                                        <p:attrNameLst>
                                          <p:attrName>style.visibility</p:attrName>
                                        </p:attrNameLst>
                                      </p:cBhvr>
                                      <p:to>
                                        <p:strVal val="visible"/>
                                      </p:to>
                                    </p:set>
                                    <p:animEffect transition="in" filter="dissolve">
                                      <p:cBhvr>
                                        <p:cTn id="17" dur="500"/>
                                        <p:tgtEl>
                                          <p:spTgt spid="133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sz="2800" dirty="0" err="1" smtClean="0"/>
              <a:t>Ταυτοποιήστε</a:t>
            </a:r>
            <a:r>
              <a:rPr lang="el-GR" sz="2800" dirty="0" smtClean="0"/>
              <a:t> τις δύο εικονιζόμενες νοσολογικές οντότητες</a:t>
            </a:r>
            <a:br>
              <a:rPr lang="el-GR" sz="2800" dirty="0" smtClean="0"/>
            </a:br>
            <a:r>
              <a:rPr lang="el-GR" sz="2800" dirty="0" smtClean="0"/>
              <a:t> σε βιοψίες 12δακτύλου δύο ασθενών με διάρροια και </a:t>
            </a:r>
            <a:r>
              <a:rPr lang="el-GR" sz="2800" dirty="0" err="1" smtClean="0"/>
              <a:t>στεατόρροια</a:t>
            </a:r>
            <a:r>
              <a:rPr lang="el-GR" sz="2800" dirty="0" smtClean="0"/>
              <a:t> στο πλαίσιο δευτεροπαθούς (μη συγγενούς)  συνδρόμου </a:t>
            </a:r>
            <a:r>
              <a:rPr lang="el-GR" sz="2800" dirty="0" err="1" smtClean="0"/>
              <a:t>δυσαπορρόφησης</a:t>
            </a:r>
            <a:r>
              <a:rPr lang="el-GR" sz="2800" dirty="0" smtClean="0"/>
              <a:t>.</a:t>
            </a:r>
            <a:endParaRPr lang="el-GR" sz="2800" dirty="0"/>
          </a:p>
        </p:txBody>
      </p:sp>
      <p:pic>
        <p:nvPicPr>
          <p:cNvPr id="101378" name="Picture 2" descr="C:\Users\KAV-AGRO\Desktop\1750-1172-3-5-2.jpg"/>
          <p:cNvPicPr>
            <a:picLocks noChangeAspect="1" noChangeArrowheads="1"/>
          </p:cNvPicPr>
          <p:nvPr/>
        </p:nvPicPr>
        <p:blipFill>
          <a:blip r:embed="rId2" cstate="print"/>
          <a:srcRect/>
          <a:stretch>
            <a:fillRect/>
          </a:stretch>
        </p:blipFill>
        <p:spPr bwMode="auto">
          <a:xfrm rot="5400000">
            <a:off x="-241115" y="2121435"/>
            <a:ext cx="5161734" cy="3888432"/>
          </a:xfrm>
          <a:prstGeom prst="rect">
            <a:avLst/>
          </a:prstGeom>
          <a:noFill/>
        </p:spPr>
      </p:pic>
      <p:pic>
        <p:nvPicPr>
          <p:cNvPr id="101379" name="Picture 3" descr="C:\Users\KAV-AGRO\Desktop\smallbowelceliacsprueÖzer4.jpg"/>
          <p:cNvPicPr>
            <a:picLocks noChangeAspect="1" noChangeArrowheads="1"/>
          </p:cNvPicPr>
          <p:nvPr/>
        </p:nvPicPr>
        <p:blipFill>
          <a:blip r:embed="rId3" cstate="print"/>
          <a:srcRect/>
          <a:stretch>
            <a:fillRect/>
          </a:stretch>
        </p:blipFill>
        <p:spPr bwMode="auto">
          <a:xfrm>
            <a:off x="4716016" y="1484783"/>
            <a:ext cx="3960440" cy="5156823"/>
          </a:xfrm>
          <a:prstGeom prst="rect">
            <a:avLst/>
          </a:prstGeom>
          <a:noFill/>
        </p:spPr>
      </p:pic>
      <p:sp>
        <p:nvSpPr>
          <p:cNvPr id="5" name="1 - Τίτλος"/>
          <p:cNvSpPr txBox="1">
            <a:spLocks/>
          </p:cNvSpPr>
          <p:nvPr/>
        </p:nvSpPr>
        <p:spPr>
          <a:xfrm>
            <a:off x="395536" y="0"/>
            <a:ext cx="8280920" cy="14847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Λεμφαγγειεκτασία</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Κοιλιοκάκη</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 Placeholder 2"/>
          <p:cNvSpPr txBox="1">
            <a:spLocks/>
          </p:cNvSpPr>
          <p:nvPr/>
        </p:nvSpPr>
        <p:spPr>
          <a:xfrm>
            <a:off x="457200" y="1535113"/>
            <a:ext cx="2257412" cy="60800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Χρώση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PAS</a:t>
            </a: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Placeholder 2"/>
          <p:cNvSpPr txBox="1">
            <a:spLocks/>
          </p:cNvSpPr>
          <p:nvPr/>
        </p:nvSpPr>
        <p:spPr>
          <a:xfrm>
            <a:off x="4357686" y="1357299"/>
            <a:ext cx="1857388" cy="71437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000" b="0" i="0" u="none" strike="noStrike" kern="1200" cap="none" spc="0" normalizeH="0" baseline="0" noProof="0" dirty="0" smtClean="0">
                <a:ln>
                  <a:noFill/>
                </a:ln>
                <a:solidFill>
                  <a:schemeClr val="tx1"/>
                </a:solidFill>
                <a:effectLst/>
                <a:uLnTx/>
                <a:uFillTx/>
                <a:latin typeface="+mn-lt"/>
                <a:ea typeface="+mn-ea"/>
                <a:cs typeface="+mn-cs"/>
              </a:rPr>
              <a:t>Χρώση </a:t>
            </a:r>
            <a:r>
              <a:rPr lang="en-US" sz="2000" dirty="0" smtClean="0"/>
              <a:t> A-H</a:t>
            </a: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4" cstate="print"/>
          <a:srcRect/>
          <a:stretch>
            <a:fillRect/>
          </a:stretch>
        </p:blipFill>
        <p:spPr bwMode="auto">
          <a:xfrm>
            <a:off x="4716016" y="1484784"/>
            <a:ext cx="4030692" cy="51845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64488" cy="1417638"/>
          </a:xfrm>
        </p:spPr>
        <p:txBody>
          <a:bodyPr>
            <a:noAutofit/>
          </a:bodyPr>
          <a:lstStyle/>
          <a:p>
            <a:r>
              <a:rPr lang="el-GR" sz="2400" dirty="0" smtClean="0"/>
              <a:t>Νεογνό με κενώσεις τύπου μέλαινας και παρεμπόδιση του ύπνου λόγω έντονου </a:t>
            </a:r>
            <a:r>
              <a:rPr lang="el-GR" sz="2400" dirty="0" err="1" smtClean="0"/>
              <a:t>επιγάστριου</a:t>
            </a:r>
            <a:r>
              <a:rPr lang="el-GR" sz="2400" dirty="0" smtClean="0"/>
              <a:t> και </a:t>
            </a:r>
            <a:r>
              <a:rPr lang="el-GR" sz="2400" dirty="0" err="1" smtClean="0"/>
              <a:t>περιομφαλικού</a:t>
            </a:r>
            <a:r>
              <a:rPr lang="el-GR" sz="2400" dirty="0" smtClean="0"/>
              <a:t> άλγους χειρουργείται για συστροφή του εντέρου. Εγχειρητικό παρασκεύασμα 40 εκ. από την </a:t>
            </a:r>
            <a:r>
              <a:rPr lang="el-GR" sz="2400" dirty="0" err="1" smtClean="0"/>
              <a:t>ειλεοτυφλική</a:t>
            </a:r>
            <a:r>
              <a:rPr lang="el-GR" sz="2400" dirty="0" smtClean="0"/>
              <a:t> βαλβίδα. Διάγνωση. Ιστολογική περιγραφή.</a:t>
            </a:r>
            <a:endParaRPr lang="el-GR" sz="2400" dirty="0"/>
          </a:p>
        </p:txBody>
      </p:sp>
      <p:pic>
        <p:nvPicPr>
          <p:cNvPr id="100354" name="Picture 2" descr="C:\Users\KAV-AGRO\Desktop\Meckel's_Diverticulum_AFIP.jpg"/>
          <p:cNvPicPr>
            <a:picLocks noChangeAspect="1" noChangeArrowheads="1"/>
          </p:cNvPicPr>
          <p:nvPr/>
        </p:nvPicPr>
        <p:blipFill>
          <a:blip r:embed="rId2" cstate="print"/>
          <a:srcRect/>
          <a:stretch>
            <a:fillRect/>
          </a:stretch>
        </p:blipFill>
        <p:spPr bwMode="auto">
          <a:xfrm>
            <a:off x="323528" y="1556792"/>
            <a:ext cx="3632053" cy="5112567"/>
          </a:xfrm>
          <a:prstGeom prst="rect">
            <a:avLst/>
          </a:prstGeom>
          <a:noFill/>
        </p:spPr>
      </p:pic>
      <p:pic>
        <p:nvPicPr>
          <p:cNvPr id="100355" name="Picture 3" descr="C:\Users\KAV-AGRO\Desktop\8191335426_dab4dd9ab1_b.jpg"/>
          <p:cNvPicPr>
            <a:picLocks noChangeAspect="1" noChangeArrowheads="1"/>
          </p:cNvPicPr>
          <p:nvPr/>
        </p:nvPicPr>
        <p:blipFill>
          <a:blip r:embed="rId3" cstate="print"/>
          <a:srcRect/>
          <a:stretch>
            <a:fillRect/>
          </a:stretch>
        </p:blipFill>
        <p:spPr bwMode="auto">
          <a:xfrm>
            <a:off x="4211960" y="1556792"/>
            <a:ext cx="4680520" cy="5113770"/>
          </a:xfrm>
          <a:prstGeom prst="rect">
            <a:avLst/>
          </a:prstGeom>
          <a:noFill/>
        </p:spPr>
      </p:pic>
      <p:sp>
        <p:nvSpPr>
          <p:cNvPr id="5" name="1 - Τίτλος"/>
          <p:cNvSpPr txBox="1">
            <a:spLocks/>
          </p:cNvSpPr>
          <p:nvPr/>
        </p:nvSpPr>
        <p:spPr>
          <a:xfrm>
            <a:off x="457200" y="0"/>
            <a:ext cx="7787208" cy="1556792"/>
          </a:xfrm>
          <a:prstGeom prst="rect">
            <a:avLst/>
          </a:prstGeom>
        </p:spPr>
        <p:txBody>
          <a:bodyPr vert="horz" lIns="91440" tIns="45720" rIns="91440" bIns="45720" rtlCol="0"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Αιμορραγούσα </a:t>
            </a:r>
            <a:r>
              <a:rPr kumimoji="0" lang="el-GR" sz="4400" b="1" i="0" u="none" strike="noStrike" kern="1200" cap="none" spc="0" normalizeH="0" baseline="0" noProof="0" dirty="0" err="1" smtClean="0">
                <a:ln>
                  <a:noFill/>
                </a:ln>
                <a:solidFill>
                  <a:schemeClr val="tx1"/>
                </a:solidFill>
                <a:effectLst/>
                <a:uLnTx/>
                <a:uFillTx/>
                <a:latin typeface="+mj-lt"/>
                <a:ea typeface="+mj-ea"/>
                <a:cs typeface="+mj-cs"/>
              </a:rPr>
              <a:t>μεκκέλειος</a:t>
            </a:r>
            <a:r>
              <a:rPr kumimoji="0" lang="el-GR" sz="4400" b="1" i="0" u="none" strike="noStrike" kern="1200" cap="none" spc="0" normalizeH="0" baseline="0" noProof="0" dirty="0" smtClean="0">
                <a:ln>
                  <a:noFill/>
                </a:ln>
                <a:solidFill>
                  <a:schemeClr val="tx1"/>
                </a:solidFill>
                <a:effectLst/>
                <a:uLnTx/>
                <a:uFillTx/>
                <a:latin typeface="+mj-lt"/>
                <a:ea typeface="+mj-ea"/>
                <a:cs typeface="+mj-cs"/>
              </a:rPr>
              <a:t> απόφυση.</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r>
            <a:br>
              <a:rPr kumimoji="0" lang="el-GR"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4400" b="0" i="0" u="none" strike="noStrike" kern="1200" cap="none" spc="0" normalizeH="0" baseline="0" noProof="0" dirty="0" smtClean="0">
                <a:ln>
                  <a:noFill/>
                </a:ln>
                <a:solidFill>
                  <a:schemeClr val="tx1"/>
                </a:solidFill>
                <a:effectLst/>
                <a:uLnTx/>
                <a:uFillTx/>
                <a:latin typeface="+mj-lt"/>
                <a:ea typeface="+mj-ea"/>
                <a:cs typeface="+mj-cs"/>
              </a:rPr>
              <a:t>Εν προκειμένω,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ετερότοπος</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γαστρικός βλεννογόνος και παγκρεατικός ιστός.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normAutofit fontScale="90000"/>
          </a:bodyPr>
          <a:lstStyle/>
          <a:p>
            <a:r>
              <a:rPr lang="el-GR" sz="2400" dirty="0" smtClean="0"/>
              <a:t>Νήπιο με κυστική ίνωση, εμφανίζει  ψηλαφητή κοιλιακή μάζα, έντονο κωλικοειδές, διαλείπον κοιλιακό άλγος, καφεοειδείς εμέτους και κενώσεις με κόπρανα υφής  όπως  στην εικόνα αριστερά.</a:t>
            </a:r>
            <a:br>
              <a:rPr lang="el-GR" sz="2400" dirty="0" smtClean="0"/>
            </a:br>
            <a:r>
              <a:rPr lang="el-GR" sz="2400" dirty="0" smtClean="0"/>
              <a:t>Βάσει των διεγχειρητικών εικόνων ποια η  διάγνωση</a:t>
            </a:r>
            <a:r>
              <a:rPr lang="en-US" sz="2400" dirty="0" smtClean="0"/>
              <a:t>;</a:t>
            </a:r>
            <a:r>
              <a:rPr lang="el-GR" sz="2400" dirty="0" smtClean="0"/>
              <a:t>  Επιπλοκές</a:t>
            </a:r>
            <a:r>
              <a:rPr lang="en-US" sz="2400" dirty="0" smtClean="0"/>
              <a:t>;</a:t>
            </a:r>
            <a:r>
              <a:rPr lang="el-GR" sz="2400" dirty="0" smtClean="0"/>
              <a:t> </a:t>
            </a:r>
            <a:endParaRPr lang="el-GR" sz="2400" dirty="0"/>
          </a:p>
        </p:txBody>
      </p:sp>
      <p:pic>
        <p:nvPicPr>
          <p:cNvPr id="41987" name="Picture 3" descr="C:\Users\αγαπουλακι\Desktop\43545.jpg"/>
          <p:cNvPicPr>
            <a:picLocks noChangeAspect="1" noChangeArrowheads="1"/>
          </p:cNvPicPr>
          <p:nvPr/>
        </p:nvPicPr>
        <p:blipFill>
          <a:blip r:embed="rId2" cstate="print"/>
          <a:srcRect/>
          <a:stretch>
            <a:fillRect/>
          </a:stretch>
        </p:blipFill>
        <p:spPr bwMode="auto">
          <a:xfrm>
            <a:off x="2928926" y="1285860"/>
            <a:ext cx="3786214" cy="2786082"/>
          </a:xfrm>
          <a:prstGeom prst="rect">
            <a:avLst/>
          </a:prstGeom>
          <a:noFill/>
        </p:spPr>
      </p:pic>
      <p:sp>
        <p:nvSpPr>
          <p:cNvPr id="5" name="Title 1"/>
          <p:cNvSpPr txBox="1">
            <a:spLocks/>
          </p:cNvSpPr>
          <p:nvPr/>
        </p:nvSpPr>
        <p:spPr>
          <a:xfrm>
            <a:off x="6715140" y="1214422"/>
            <a:ext cx="2428860" cy="564357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dirty="0" smtClean="0">
                <a:latin typeface="+mj-lt"/>
                <a:ea typeface="+mj-ea"/>
                <a:cs typeface="+mj-cs"/>
              </a:rPr>
              <a:t>Ε</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γκολεασμός.</a:t>
            </a:r>
            <a:br>
              <a:rPr kumimoji="0" lang="el-GR" sz="3200" b="0" i="0" u="none" strike="noStrike" kern="1200" cap="none" spc="0" normalizeH="0" baseline="0" noProof="0" dirty="0" smtClean="0">
                <a:ln>
                  <a:noFill/>
                </a:ln>
                <a:solidFill>
                  <a:schemeClr val="tx1"/>
                </a:solidFill>
                <a:effectLst/>
                <a:uLnTx/>
                <a:uFillTx/>
                <a:latin typeface="+mj-lt"/>
                <a:ea typeface="+mj-ea"/>
                <a:cs typeface="+mj-cs"/>
              </a:rPr>
            </a:br>
            <a:r>
              <a:rPr kumimoji="0" lang="el-GR" sz="3200" b="0" i="0" u="none" strike="noStrike" kern="1200" cap="none" spc="0" normalizeH="0" baseline="0" noProof="0" dirty="0" smtClean="0">
                <a:ln>
                  <a:noFill/>
                </a:ln>
                <a:solidFill>
                  <a:schemeClr val="tx1"/>
                </a:solidFill>
                <a:effectLst/>
                <a:uLnTx/>
                <a:uFillTx/>
                <a:latin typeface="+mj-lt"/>
                <a:ea typeface="+mj-ea"/>
                <a:cs typeface="+mj-cs"/>
              </a:rPr>
              <a:t>Νέκρωση εγκολεαζό-μενου τμήματος.</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Περιτονίτιδα.</a:t>
            </a:r>
            <a:br>
              <a:rPr kumimoji="0" lang="el-GR" sz="3200" b="0" i="0" u="none" strike="noStrike" kern="1200" cap="none" spc="0" normalizeH="0" baseline="0" noProof="0" dirty="0" smtClean="0">
                <a:ln>
                  <a:noFill/>
                </a:ln>
                <a:solidFill>
                  <a:schemeClr val="tx1"/>
                </a:solidFill>
                <a:effectLst/>
                <a:uLnTx/>
                <a:uFillTx/>
                <a:latin typeface="+mj-lt"/>
                <a:ea typeface="+mj-ea"/>
                <a:cs typeface="+mj-cs"/>
              </a:rPr>
            </a:br>
            <a:r>
              <a:rPr kumimoji="0" lang="el-GR" sz="3200" b="0" i="0" u="none" strike="noStrike" kern="1200" cap="none" spc="0" normalizeH="0" baseline="0" noProof="0" dirty="0" smtClean="0">
                <a:ln>
                  <a:noFill/>
                </a:ln>
                <a:solidFill>
                  <a:schemeClr val="tx1"/>
                </a:solidFill>
                <a:effectLst/>
                <a:uLnTx/>
                <a:uFillTx/>
                <a:latin typeface="+mj-lt"/>
                <a:ea typeface="+mj-ea"/>
                <a:cs typeface="+mj-cs"/>
              </a:rPr>
              <a:t>Σηψαιμική – τοξική καταπληξία .</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41988" name="Picture 4" descr="C:\Users\αγαπουλακι\Desktop\Figure 3 Intussusception intraop.jpg"/>
          <p:cNvPicPr>
            <a:picLocks noChangeAspect="1" noChangeArrowheads="1"/>
          </p:cNvPicPr>
          <p:nvPr/>
        </p:nvPicPr>
        <p:blipFill>
          <a:blip r:embed="rId3" cstate="print"/>
          <a:srcRect/>
          <a:stretch>
            <a:fillRect/>
          </a:stretch>
        </p:blipFill>
        <p:spPr bwMode="auto">
          <a:xfrm>
            <a:off x="2928926" y="4071942"/>
            <a:ext cx="3786214" cy="2786058"/>
          </a:xfrm>
          <a:prstGeom prst="rect">
            <a:avLst/>
          </a:prstGeom>
          <a:noFill/>
        </p:spPr>
      </p:pic>
      <p:pic>
        <p:nvPicPr>
          <p:cNvPr id="41992" name="Picture 8" descr="http://classconnection.s3.amazonaws.com/163/flashcards/4374163/png/currant-1458A88AB21543442E6.png"/>
          <p:cNvPicPr>
            <a:picLocks noChangeAspect="1" noChangeArrowheads="1"/>
          </p:cNvPicPr>
          <p:nvPr/>
        </p:nvPicPr>
        <p:blipFill>
          <a:blip r:embed="rId4" cstate="print"/>
          <a:srcRect/>
          <a:stretch>
            <a:fillRect/>
          </a:stretch>
        </p:blipFill>
        <p:spPr bwMode="auto">
          <a:xfrm>
            <a:off x="0" y="2143116"/>
            <a:ext cx="2872633" cy="29289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3100" dirty="0" smtClean="0"/>
              <a:t>Νόσος του </a:t>
            </a:r>
            <a:r>
              <a:rPr lang="en-US" sz="3100" dirty="0" err="1" smtClean="0"/>
              <a:t>Crohn</a:t>
            </a:r>
            <a:r>
              <a:rPr lang="en-US" dirty="0" smtClean="0"/>
              <a:t/>
            </a:r>
            <a:br>
              <a:rPr lang="en-US" dirty="0" smtClean="0"/>
            </a:br>
            <a:r>
              <a:rPr lang="el-GR" sz="2000" b="1" dirty="0" smtClean="0"/>
              <a:t>Κύρια</a:t>
            </a:r>
            <a:r>
              <a:rPr lang="el-GR" sz="2000" dirty="0" smtClean="0"/>
              <a:t> διαγνωστικά σημεία</a:t>
            </a:r>
            <a:r>
              <a:rPr lang="en-US" sz="2000" dirty="0" smtClean="0"/>
              <a:t>:</a:t>
            </a:r>
            <a:r>
              <a:rPr lang="el-GR" sz="2000" dirty="0" smtClean="0"/>
              <a:t> </a:t>
            </a:r>
            <a:r>
              <a:rPr lang="el-GR" sz="2000" dirty="0" err="1" smtClean="0"/>
              <a:t>Διατοιχωματικές</a:t>
            </a:r>
            <a:r>
              <a:rPr lang="el-GR" sz="2000" dirty="0" smtClean="0"/>
              <a:t> λεμφοκυτταρικές συναθροίσεις σε περιοχές χωρίς </a:t>
            </a:r>
            <a:r>
              <a:rPr lang="el-GR" sz="2000" dirty="0" err="1" smtClean="0"/>
              <a:t>βαθέα</a:t>
            </a:r>
            <a:r>
              <a:rPr lang="el-GR" sz="2000" dirty="0" smtClean="0"/>
              <a:t> έλκη, μη νεκρωτικά κοκκιώματα </a:t>
            </a:r>
            <a:r>
              <a:rPr lang="el-GR" sz="2000" i="1" dirty="0" smtClean="0"/>
              <a:t>μη</a:t>
            </a:r>
            <a:r>
              <a:rPr lang="el-GR" sz="2000" dirty="0" smtClean="0"/>
              <a:t> σχετιζόμενα με </a:t>
            </a:r>
            <a:r>
              <a:rPr lang="el-GR" sz="2000" dirty="0" err="1" smtClean="0"/>
              <a:t>ραγείσες</a:t>
            </a:r>
            <a:r>
              <a:rPr lang="el-GR" sz="2000" dirty="0" smtClean="0"/>
              <a:t> αδενικές κρύπτες.</a:t>
            </a:r>
            <a:r>
              <a:rPr lang="en-US" sz="2000" dirty="0" smtClean="0"/>
              <a:t> </a:t>
            </a:r>
            <a:r>
              <a:rPr lang="en-US" sz="1600" dirty="0" smtClean="0"/>
              <a:t>E</a:t>
            </a:r>
            <a:r>
              <a:rPr lang="el-GR" sz="1600" dirty="0" err="1" smtClean="0"/>
              <a:t>νδεικτικά</a:t>
            </a:r>
            <a:r>
              <a:rPr lang="el-GR" sz="1600" dirty="0" smtClean="0"/>
              <a:t> διαγνωστικά σημεία</a:t>
            </a:r>
            <a:r>
              <a:rPr lang="en-US" sz="1600" dirty="0" smtClean="0"/>
              <a:t>: </a:t>
            </a:r>
            <a:r>
              <a:rPr lang="el-GR" sz="1600" i="1" dirty="0" smtClean="0">
                <a:effectLst>
                  <a:outerShdw blurRad="38100" dist="38100" dir="2700000" algn="tl">
                    <a:srgbClr val="000000">
                      <a:alpha val="43137"/>
                    </a:srgbClr>
                  </a:outerShdw>
                </a:effectLst>
              </a:rPr>
              <a:t>α</a:t>
            </a:r>
            <a:r>
              <a:rPr lang="el-GR" sz="1600" dirty="0" smtClean="0"/>
              <a:t>συνεχής προσβολή, γραμμοειδή έλκη, λιθόστρωτο, περιτύλιξη λίπους, </a:t>
            </a:r>
            <a:r>
              <a:rPr lang="el-GR" sz="1600" dirty="0" err="1" smtClean="0"/>
              <a:t>φλεγμαίνων</a:t>
            </a:r>
            <a:r>
              <a:rPr lang="el-GR" sz="1600" dirty="0" smtClean="0"/>
              <a:t> τελικός ειλεός.</a:t>
            </a:r>
            <a:endParaRPr lang="el-GR" sz="1600" dirty="0"/>
          </a:p>
        </p:txBody>
      </p:sp>
      <p:pic>
        <p:nvPicPr>
          <p:cNvPr id="1026" name="Picture 2"/>
          <p:cNvPicPr>
            <a:picLocks noChangeAspect="1" noChangeArrowheads="1"/>
          </p:cNvPicPr>
          <p:nvPr/>
        </p:nvPicPr>
        <p:blipFill>
          <a:blip r:embed="rId2" cstate="print"/>
          <a:srcRect/>
          <a:stretch>
            <a:fillRect/>
          </a:stretch>
        </p:blipFill>
        <p:spPr bwMode="auto">
          <a:xfrm>
            <a:off x="467544" y="4077072"/>
            <a:ext cx="4032448" cy="259854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1124744"/>
            <a:ext cx="4449688" cy="2833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292080" y="4149080"/>
            <a:ext cx="3171213" cy="252028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67544" y="1124744"/>
            <a:ext cx="4068933" cy="2808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1124744"/>
          </a:xfrm>
        </p:spPr>
        <p:txBody>
          <a:bodyPr>
            <a:normAutofit fontScale="90000"/>
          </a:bodyPr>
          <a:lstStyle/>
          <a:p>
            <a:r>
              <a:rPr lang="el-GR" sz="1600" dirty="0" smtClean="0"/>
              <a:t>Εγχειρητικό παρασκεύασμα  από άρρενα  έφηβο  ο οποίος είχε προσέλθει με ανορεξία και διάχυτο κοιλιακό άλγος  στο κατώτερο επιγάστριο και περιομφαλικά, με επικέντρωση σε 5 ώρες  στον δεξιό λαγόνιο βόθρο. </a:t>
            </a:r>
            <a:br>
              <a:rPr lang="el-GR" sz="1600" dirty="0" smtClean="0"/>
            </a:br>
            <a:r>
              <a:rPr lang="el-GR" sz="1600" dirty="0" smtClean="0"/>
              <a:t>Παθολογοανατομική περιγραφή. Διάγνωση.</a:t>
            </a:r>
            <a:endParaRPr lang="el-GR" sz="1600" dirty="0"/>
          </a:p>
        </p:txBody>
      </p:sp>
      <p:pic>
        <p:nvPicPr>
          <p:cNvPr id="69634" name="Picture 2"/>
          <p:cNvPicPr>
            <a:picLocks noChangeAspect="1" noChangeArrowheads="1"/>
          </p:cNvPicPr>
          <p:nvPr/>
        </p:nvPicPr>
        <p:blipFill>
          <a:blip r:embed="rId2" cstate="print"/>
          <a:srcRect/>
          <a:stretch>
            <a:fillRect/>
          </a:stretch>
        </p:blipFill>
        <p:spPr bwMode="auto">
          <a:xfrm>
            <a:off x="642910" y="1124744"/>
            <a:ext cx="3429024" cy="2864499"/>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cstate="print"/>
          <a:srcRect/>
          <a:stretch>
            <a:fillRect/>
          </a:stretch>
        </p:blipFill>
        <p:spPr bwMode="auto">
          <a:xfrm rot="5400000">
            <a:off x="3439115" y="1153115"/>
            <a:ext cx="6858000" cy="4551770"/>
          </a:xfrm>
          <a:prstGeom prst="rect">
            <a:avLst/>
          </a:prstGeom>
          <a:noFill/>
          <a:ln w="9525">
            <a:noFill/>
            <a:miter lim="800000"/>
            <a:headEnd/>
            <a:tailEnd/>
          </a:ln>
          <a:effectLst/>
        </p:spPr>
      </p:pic>
      <p:pic>
        <p:nvPicPr>
          <p:cNvPr id="69636" name="Picture 4"/>
          <p:cNvPicPr>
            <a:picLocks noChangeAspect="1" noChangeArrowheads="1"/>
          </p:cNvPicPr>
          <p:nvPr/>
        </p:nvPicPr>
        <p:blipFill>
          <a:blip r:embed="rId4" cstate="print"/>
          <a:srcRect/>
          <a:stretch>
            <a:fillRect/>
          </a:stretch>
        </p:blipFill>
        <p:spPr bwMode="auto">
          <a:xfrm>
            <a:off x="0" y="3873500"/>
            <a:ext cx="4572000" cy="2984500"/>
          </a:xfrm>
          <a:prstGeom prst="rect">
            <a:avLst/>
          </a:prstGeom>
          <a:noFill/>
          <a:ln w="9525">
            <a:noFill/>
            <a:miter lim="800000"/>
            <a:headEnd/>
            <a:tailEnd/>
          </a:ln>
          <a:effectLst/>
        </p:spPr>
      </p:pic>
      <p:sp>
        <p:nvSpPr>
          <p:cNvPr id="6" name="Title 1"/>
          <p:cNvSpPr txBox="1">
            <a:spLocks/>
          </p:cNvSpPr>
          <p:nvPr/>
        </p:nvSpPr>
        <p:spPr>
          <a:xfrm>
            <a:off x="0" y="0"/>
            <a:ext cx="4643438" cy="1124744"/>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Οξεία σκωληκοειδίτιδα &amp;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περισκωληκοειδίτιδα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rmAutofit fontScale="90000"/>
          </a:bodyPr>
          <a:lstStyle/>
          <a:p>
            <a:r>
              <a:rPr lang="el-GR" sz="2000" dirty="0" smtClean="0"/>
              <a:t>Παρατηρήστε τις ιστολογικές εικόνες τοιχώματος σκωληκοειδούς απόφυσης  από παρασκεύασμα </a:t>
            </a:r>
            <a:r>
              <a:rPr lang="el-GR" sz="2000" dirty="0" err="1" smtClean="0"/>
              <a:t>σκωληκοειδεκτομής</a:t>
            </a:r>
            <a:r>
              <a:rPr lang="el-GR" sz="2000" dirty="0" smtClean="0"/>
              <a:t> παιδιού με ιστορικό κοιλιακού άλγους από διημέρου ως επί οξείας σκωληκοειδίτιδας. Βάσει των παρακάτω εικόνων, περί τίνος πρόκειται τελικά</a:t>
            </a:r>
            <a:r>
              <a:rPr lang="en-US" sz="2000" dirty="0" smtClean="0"/>
              <a:t>;</a:t>
            </a:r>
            <a:endParaRPr lang="el-GR" sz="2000" dirty="0"/>
          </a:p>
        </p:txBody>
      </p:sp>
      <p:pic>
        <p:nvPicPr>
          <p:cNvPr id="1026" name="Picture 2" descr="C:\Users\user\Desktop\1-s2.0-S157146751000088X-gr4.jpg"/>
          <p:cNvPicPr>
            <a:picLocks noChangeAspect="1" noChangeArrowheads="1"/>
          </p:cNvPicPr>
          <p:nvPr/>
        </p:nvPicPr>
        <p:blipFill>
          <a:blip r:embed="rId2" cstate="print"/>
          <a:srcRect/>
          <a:stretch>
            <a:fillRect/>
          </a:stretch>
        </p:blipFill>
        <p:spPr bwMode="auto">
          <a:xfrm>
            <a:off x="1928794" y="1071546"/>
            <a:ext cx="5786478" cy="5628498"/>
          </a:xfrm>
          <a:prstGeom prst="rect">
            <a:avLst/>
          </a:prstGeom>
          <a:noFill/>
        </p:spPr>
      </p:pic>
      <p:pic>
        <p:nvPicPr>
          <p:cNvPr id="1027" name="Picture 3" descr="C:\Users\user\Desktop\αρχείο λήψης.jpg"/>
          <p:cNvPicPr>
            <a:picLocks noChangeAspect="1" noChangeArrowheads="1"/>
          </p:cNvPicPr>
          <p:nvPr/>
        </p:nvPicPr>
        <p:blipFill>
          <a:blip r:embed="rId3" cstate="print"/>
          <a:srcRect/>
          <a:stretch>
            <a:fillRect/>
          </a:stretch>
        </p:blipFill>
        <p:spPr bwMode="auto">
          <a:xfrm>
            <a:off x="214282" y="4000504"/>
            <a:ext cx="3214710" cy="2702980"/>
          </a:xfrm>
          <a:prstGeom prst="rect">
            <a:avLst/>
          </a:prstGeom>
          <a:noFill/>
        </p:spPr>
      </p:pic>
      <p:pic>
        <p:nvPicPr>
          <p:cNvPr id="1028" name="Picture 4" descr="C:\Users\user\Desktop\images.jpg"/>
          <p:cNvPicPr>
            <a:picLocks noChangeAspect="1" noChangeArrowheads="1"/>
          </p:cNvPicPr>
          <p:nvPr/>
        </p:nvPicPr>
        <p:blipFill>
          <a:blip r:embed="rId4" cstate="print"/>
          <a:srcRect/>
          <a:stretch>
            <a:fillRect/>
          </a:stretch>
        </p:blipFill>
        <p:spPr bwMode="auto">
          <a:xfrm rot="16200000">
            <a:off x="5888734" y="4469721"/>
            <a:ext cx="2795824" cy="1714512"/>
          </a:xfrm>
          <a:prstGeom prst="rect">
            <a:avLst/>
          </a:prstGeom>
          <a:noFill/>
        </p:spPr>
      </p:pic>
      <p:sp>
        <p:nvSpPr>
          <p:cNvPr id="6" name="1 - Τίτλος"/>
          <p:cNvSpPr txBox="1">
            <a:spLocks/>
          </p:cNvSpPr>
          <p:nvPr/>
        </p:nvSpPr>
        <p:spPr>
          <a:xfrm>
            <a:off x="4500562" y="5000636"/>
            <a:ext cx="4500594" cy="121444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300" normalizeH="0" baseline="0" noProof="0" dirty="0" smtClean="0">
                <a:ln>
                  <a:noFill/>
                </a:ln>
                <a:solidFill>
                  <a:schemeClr val="tx1"/>
                </a:solidFill>
                <a:effectLst/>
                <a:uLnTx/>
                <a:uFillTx/>
                <a:latin typeface="+mj-lt"/>
                <a:ea typeface="+mj-ea"/>
                <a:cs typeface="+mj-cs"/>
              </a:rPr>
              <a:t>A</a:t>
            </a:r>
            <a:r>
              <a:rPr kumimoji="0" lang="el-GR" sz="2800" b="1" i="0" u="none" strike="noStrike" kern="1200" cap="none" spc="300" normalizeH="0" baseline="0" noProof="0" dirty="0" err="1" smtClean="0">
                <a:ln>
                  <a:noFill/>
                </a:ln>
                <a:solidFill>
                  <a:schemeClr val="tx1"/>
                </a:solidFill>
                <a:effectLst/>
                <a:uLnTx/>
                <a:uFillTx/>
                <a:latin typeface="+mj-lt"/>
                <a:ea typeface="+mj-ea"/>
                <a:cs typeface="+mj-cs"/>
              </a:rPr>
              <a:t>νοσοχρώσεις</a:t>
            </a:r>
            <a:r>
              <a:rPr kumimoji="0" lang="el-GR" sz="2800" b="1" i="0" u="none" strike="noStrike" kern="1200" cap="none" spc="30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1"/>
                </a:solidFill>
                <a:effectLst/>
                <a:uLnTx/>
                <a:uFillTx/>
                <a:latin typeface="+mj-lt"/>
                <a:ea typeface="+mj-ea"/>
                <a:cs typeface="+mj-cs"/>
              </a:rPr>
              <a:t>για την </a:t>
            </a:r>
            <a:r>
              <a:rPr kumimoji="0" lang="el-GR" sz="2800" b="1" i="0" u="none" strike="noStrike" kern="1200" cap="none" spc="600" normalizeH="0" baseline="0" noProof="0" dirty="0" err="1" smtClean="0">
                <a:ln>
                  <a:noFill/>
                </a:ln>
                <a:solidFill>
                  <a:schemeClr val="tx1"/>
                </a:solidFill>
                <a:effectLst/>
                <a:uLnTx/>
                <a:uFillTx/>
                <a:latin typeface="+mj-lt"/>
                <a:ea typeface="+mj-ea"/>
                <a:cs typeface="+mj-cs"/>
              </a:rPr>
              <a:t>πρωτεϊνη</a:t>
            </a:r>
            <a:r>
              <a:rPr kumimoji="0" lang="el-GR" sz="2800" b="1" i="0" u="none" strike="noStrike" kern="1200" cap="none" spc="600" normalizeH="0" baseline="0" noProof="0" dirty="0" smtClean="0">
                <a:ln>
                  <a:noFill/>
                </a:ln>
                <a:solidFill>
                  <a:schemeClr val="tx1"/>
                </a:solidFill>
                <a:effectLst/>
                <a:uLnTx/>
                <a:uFillTx/>
                <a:latin typeface="+mj-lt"/>
                <a:ea typeface="+mj-ea"/>
                <a:cs typeface="+mj-cs"/>
              </a:rPr>
              <a:t> </a:t>
            </a:r>
            <a:r>
              <a:rPr kumimoji="0" lang="en-US" sz="2800" b="1" i="0" u="none" strike="noStrike" kern="1200" cap="none" spc="600" normalizeH="0" baseline="0" noProof="0" dirty="0" smtClean="0">
                <a:ln>
                  <a:noFill/>
                </a:ln>
                <a:solidFill>
                  <a:schemeClr val="tx1"/>
                </a:solidFill>
                <a:effectLst/>
                <a:uLnTx/>
                <a:uFillTx/>
                <a:latin typeface="+mj-lt"/>
                <a:ea typeface="+mj-ea"/>
                <a:cs typeface="+mj-cs"/>
              </a:rPr>
              <a:t>S100</a:t>
            </a:r>
            <a:endParaRPr kumimoji="0" lang="el-GR" sz="2800" b="1" i="0" u="none" strike="noStrike" kern="1200" cap="none" spc="60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0" y="0"/>
            <a:ext cx="9144000" cy="1214422"/>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Νευρογενής</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σκωληκοειδοπάθεια</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r>
            <a:br>
              <a:rPr kumimoji="0" lang="el-GR"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4400" b="0" i="0" u="none" strike="noStrike" kern="1200" cap="none" spc="0" normalizeH="0" baseline="0" noProof="0" dirty="0" smtClean="0">
                <a:ln>
                  <a:noFill/>
                </a:ln>
                <a:solidFill>
                  <a:schemeClr val="tx1"/>
                </a:solidFill>
                <a:effectLst/>
                <a:uLnTx/>
                <a:uFillTx/>
                <a:latin typeface="+mj-lt"/>
                <a:ea typeface="+mj-ea"/>
                <a:cs typeface="+mj-cs"/>
              </a:rPr>
              <a:t>Υπερπλασία νευρικών δομών στο τοίχωμα της σκωληκοειδούς απόφυσης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354162"/>
          </a:xfrm>
        </p:spPr>
        <p:txBody>
          <a:bodyPr>
            <a:normAutofit fontScale="90000"/>
          </a:bodyPr>
          <a:lstStyle/>
          <a:p>
            <a:r>
              <a:rPr lang="el-GR" sz="1800" dirty="0" smtClean="0"/>
              <a:t>Όγκος σκωληκοειδούς απόφυσης </a:t>
            </a:r>
            <a:r>
              <a:rPr lang="el-GR" sz="1800" dirty="0" err="1" smtClean="0"/>
              <a:t>μ.δ</a:t>
            </a:r>
            <a:r>
              <a:rPr lang="el-GR" sz="1800" b="1" dirty="0" smtClean="0"/>
              <a:t>. 2,1 εκ</a:t>
            </a:r>
            <a:r>
              <a:rPr lang="el-GR" sz="1800" dirty="0" smtClean="0"/>
              <a:t>., εκτεινόμενος στο εγχειρητικό όριο του </a:t>
            </a:r>
            <a:r>
              <a:rPr lang="el-GR" sz="1800" dirty="0" err="1" smtClean="0"/>
              <a:t>μεσεντεριδίου</a:t>
            </a:r>
            <a:r>
              <a:rPr lang="el-GR" sz="1800" dirty="0" smtClean="0"/>
              <a:t> </a:t>
            </a:r>
            <a:br>
              <a:rPr lang="el-GR" sz="1800" dirty="0" smtClean="0"/>
            </a:br>
            <a:r>
              <a:rPr lang="el-GR" sz="1800" dirty="0" smtClean="0"/>
              <a:t> ( </a:t>
            </a:r>
            <a:r>
              <a:rPr lang="el-GR" sz="1800" dirty="0" err="1" smtClean="0"/>
              <a:t>παθολογοανατομικού</a:t>
            </a:r>
            <a:r>
              <a:rPr lang="el-GR" sz="1800" dirty="0" smtClean="0"/>
              <a:t> σταδίου </a:t>
            </a:r>
            <a:r>
              <a:rPr lang="en-US" sz="1800" dirty="0" smtClean="0"/>
              <a:t>pT2Nx</a:t>
            </a:r>
            <a:r>
              <a:rPr lang="el-GR" sz="1800" dirty="0" smtClean="0"/>
              <a:t> </a:t>
            </a:r>
            <a:r>
              <a:rPr lang="en-US" sz="1800" dirty="0" smtClean="0"/>
              <a:t>)</a:t>
            </a:r>
            <a:r>
              <a:rPr lang="el-GR" sz="1800" dirty="0" smtClean="0"/>
              <a:t>.Α-Η, </a:t>
            </a:r>
            <a:r>
              <a:rPr lang="el-GR" sz="1800" dirty="0" err="1" smtClean="0"/>
              <a:t>ανοσοϊστοχημικές</a:t>
            </a:r>
            <a:r>
              <a:rPr lang="el-GR" sz="1800" dirty="0" smtClean="0"/>
              <a:t>  χρώσεις έναντι της </a:t>
            </a:r>
            <a:r>
              <a:rPr lang="el-GR" sz="1800" dirty="0" err="1" smtClean="0"/>
              <a:t>χρωμογρανίνης</a:t>
            </a:r>
            <a:r>
              <a:rPr lang="el-GR" sz="1800" dirty="0" smtClean="0"/>
              <a:t> Α </a:t>
            </a:r>
            <a:r>
              <a:rPr lang="en-US" sz="1800" dirty="0" smtClean="0"/>
              <a:t>( </a:t>
            </a:r>
            <a:r>
              <a:rPr lang="el-GR" sz="1800" dirty="0" smtClean="0"/>
              <a:t>αρ.) και του </a:t>
            </a:r>
            <a:r>
              <a:rPr lang="en-US" sz="1800" dirty="0" smtClean="0"/>
              <a:t>Ki67</a:t>
            </a:r>
            <a:r>
              <a:rPr lang="el-GR" sz="1800" dirty="0" smtClean="0"/>
              <a:t> (</a:t>
            </a:r>
            <a:r>
              <a:rPr lang="el-GR" sz="1800" dirty="0" err="1" smtClean="0"/>
              <a:t>δεξ</a:t>
            </a:r>
            <a:r>
              <a:rPr lang="el-GR" sz="1800" dirty="0" smtClean="0"/>
              <a:t>.)</a:t>
            </a:r>
            <a:r>
              <a:rPr lang="en-US" sz="1800" dirty="0" smtClean="0"/>
              <a:t>.</a:t>
            </a:r>
            <a:r>
              <a:rPr lang="el-GR" sz="1800" b="1" dirty="0" smtClean="0"/>
              <a:t>Χαμηλόβαθμος </a:t>
            </a:r>
            <a:r>
              <a:rPr lang="el-GR" sz="1800" b="1" dirty="0" err="1" smtClean="0"/>
              <a:t>νευροενδοκρινικός</a:t>
            </a:r>
            <a:r>
              <a:rPr lang="el-GR" sz="1800" b="1" dirty="0" smtClean="0"/>
              <a:t> όγκος </a:t>
            </a:r>
            <a:r>
              <a:rPr lang="en-US" sz="1800" b="1" dirty="0" smtClean="0"/>
              <a:t> </a:t>
            </a:r>
            <a:r>
              <a:rPr lang="en-US" sz="1800" dirty="0" smtClean="0"/>
              <a:t>(</a:t>
            </a:r>
            <a:r>
              <a:rPr lang="el-GR" sz="1800" dirty="0" smtClean="0"/>
              <a:t>μέσου εντέρου)</a:t>
            </a:r>
            <a:r>
              <a:rPr lang="en-US" sz="1800" dirty="0" smtClean="0"/>
              <a:t>: </a:t>
            </a:r>
            <a:r>
              <a:rPr lang="el-GR" sz="1800" dirty="0" smtClean="0"/>
              <a:t>φωλιές και </a:t>
            </a:r>
            <a:r>
              <a:rPr lang="el-GR" sz="1800" dirty="0" err="1" smtClean="0"/>
              <a:t>δοκίδες</a:t>
            </a:r>
            <a:r>
              <a:rPr lang="el-GR" sz="1800" dirty="0" smtClean="0"/>
              <a:t> </a:t>
            </a:r>
            <a:r>
              <a:rPr lang="el-GR" sz="1800" dirty="0" err="1" smtClean="0"/>
              <a:t>μονόμορφων</a:t>
            </a:r>
            <a:r>
              <a:rPr lang="el-GR" sz="1800" dirty="0" smtClean="0"/>
              <a:t> κυττάρων με κατανομή της πυρηνικής  χρωματίνης δίκην αλατοπίπερου, έκφραση </a:t>
            </a:r>
            <a:r>
              <a:rPr lang="en-US" sz="1800" dirty="0" smtClean="0"/>
              <a:t>ki67 &lt; 3%.</a:t>
            </a:r>
            <a:r>
              <a:rPr lang="el-GR" sz="1800" dirty="0" smtClean="0"/>
              <a:t/>
            </a:r>
            <a:br>
              <a:rPr lang="el-GR" sz="1800" dirty="0" smtClean="0"/>
            </a:br>
            <a:r>
              <a:rPr lang="el-GR" sz="1800" dirty="0" smtClean="0"/>
              <a:t/>
            </a:r>
            <a:br>
              <a:rPr lang="el-GR" sz="1800" dirty="0" smtClean="0"/>
            </a:br>
            <a:r>
              <a:rPr lang="en-US" sz="1800" dirty="0" smtClean="0"/>
              <a:t/>
            </a:r>
            <a:br>
              <a:rPr lang="en-US" sz="1800" dirty="0" smtClean="0"/>
            </a:br>
            <a:endParaRPr lang="el-GR" sz="1800" dirty="0"/>
          </a:p>
        </p:txBody>
      </p:sp>
      <p:pic>
        <p:nvPicPr>
          <p:cNvPr id="41986" name="Picture 2"/>
          <p:cNvPicPr>
            <a:picLocks noChangeAspect="1" noChangeArrowheads="1"/>
          </p:cNvPicPr>
          <p:nvPr/>
        </p:nvPicPr>
        <p:blipFill>
          <a:blip r:embed="rId2" cstate="print"/>
          <a:srcRect/>
          <a:stretch>
            <a:fillRect/>
          </a:stretch>
        </p:blipFill>
        <p:spPr bwMode="auto">
          <a:xfrm rot="5400000">
            <a:off x="-765215" y="2382437"/>
            <a:ext cx="5184576" cy="3389269"/>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3635895" y="1124744"/>
            <a:ext cx="5292923" cy="3960440"/>
          </a:xfrm>
          <a:prstGeom prst="rect">
            <a:avLst/>
          </a:prstGeom>
          <a:noFill/>
          <a:ln w="9525">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rot="5400000">
            <a:off x="4130042" y="4807062"/>
            <a:ext cx="1387971" cy="2376264"/>
          </a:xfrm>
          <a:prstGeom prst="rect">
            <a:avLst/>
          </a:prstGeom>
          <a:noFill/>
          <a:ln w="9525">
            <a:noFill/>
            <a:miter lim="800000"/>
            <a:headEnd/>
            <a:tailEnd/>
          </a:ln>
        </p:spPr>
      </p:pic>
      <p:pic>
        <p:nvPicPr>
          <p:cNvPr id="41989" name="Picture 5"/>
          <p:cNvPicPr>
            <a:picLocks noChangeAspect="1" noChangeArrowheads="1"/>
          </p:cNvPicPr>
          <p:nvPr/>
        </p:nvPicPr>
        <p:blipFill>
          <a:blip r:embed="rId5" cstate="print"/>
          <a:srcRect/>
          <a:stretch>
            <a:fillRect/>
          </a:stretch>
        </p:blipFill>
        <p:spPr bwMode="auto">
          <a:xfrm>
            <a:off x="6660232" y="5301208"/>
            <a:ext cx="1844452" cy="1366101"/>
          </a:xfrm>
          <a:prstGeom prst="rect">
            <a:avLst/>
          </a:prstGeom>
          <a:noFill/>
          <a:ln w="9525">
            <a:noFill/>
            <a:miter lim="800000"/>
            <a:headEnd/>
            <a:tailEnd/>
          </a:ln>
        </p:spPr>
      </p:pic>
      <p:pic>
        <p:nvPicPr>
          <p:cNvPr id="41990" name="Picture 6"/>
          <p:cNvPicPr>
            <a:picLocks noChangeAspect="1" noChangeArrowheads="1"/>
          </p:cNvPicPr>
          <p:nvPr/>
        </p:nvPicPr>
        <p:blipFill>
          <a:blip r:embed="rId6" cstate="print"/>
          <a:srcRect/>
          <a:stretch>
            <a:fillRect/>
          </a:stretch>
        </p:blipFill>
        <p:spPr bwMode="auto">
          <a:xfrm>
            <a:off x="3635896" y="1124744"/>
            <a:ext cx="5286756" cy="39604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dissolve">
                                      <p:cBhvr>
                                        <p:cTn id="7" dur="500"/>
                                        <p:tgtEl>
                                          <p:spTgt spid="419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Autofit/>
          </a:bodyPr>
          <a:lstStyle/>
          <a:p>
            <a:r>
              <a:rPr lang="el-GR" sz="1400" b="1" dirty="0" smtClean="0"/>
              <a:t>Ελκώδης </a:t>
            </a:r>
            <a:r>
              <a:rPr lang="el-GR" sz="1400" b="1" dirty="0" err="1" smtClean="0"/>
              <a:t>κολίτις</a:t>
            </a:r>
            <a:r>
              <a:rPr lang="en-US" sz="1400" b="1" dirty="0" smtClean="0"/>
              <a:t>:</a:t>
            </a:r>
            <a:r>
              <a:rPr lang="en-US" sz="1400" dirty="0" smtClean="0"/>
              <a:t> </a:t>
            </a:r>
            <a:r>
              <a:rPr lang="el-GR" sz="1400" dirty="0" smtClean="0">
                <a:effectLst>
                  <a:outerShdw blurRad="38100" dist="38100" dir="2700000" algn="tl">
                    <a:srgbClr val="000000">
                      <a:alpha val="43137"/>
                    </a:srgbClr>
                  </a:outerShdw>
                </a:effectLst>
              </a:rPr>
              <a:t>χρόνια ενεργός </a:t>
            </a:r>
            <a:r>
              <a:rPr lang="el-GR" sz="1400" dirty="0" smtClean="0"/>
              <a:t>στις πάνω εικόνες, με προβάλλουσα </a:t>
            </a:r>
            <a:r>
              <a:rPr lang="el-GR" sz="1400" dirty="0" err="1" smtClean="0"/>
              <a:t>λεμφο</a:t>
            </a:r>
            <a:r>
              <a:rPr lang="el-GR" sz="1400" dirty="0" smtClean="0"/>
              <a:t>-</a:t>
            </a:r>
            <a:r>
              <a:rPr lang="el-GR" sz="1400" dirty="0" err="1" smtClean="0"/>
              <a:t>πλασματο</a:t>
            </a:r>
            <a:r>
              <a:rPr lang="el-GR" sz="1400" dirty="0" smtClean="0"/>
              <a:t>-</a:t>
            </a:r>
            <a:r>
              <a:rPr lang="el-GR" sz="1400" dirty="0" err="1" smtClean="0"/>
              <a:t>κυττάρωση</a:t>
            </a:r>
            <a:r>
              <a:rPr lang="el-GR" sz="1400" dirty="0" smtClean="0"/>
              <a:t> στην αυξημένη βασική μοίρα του χορίου , διαταραχή της αρχιτεκτονικής των κρυπτών, διάβρωση και επιθηλιακή βλάβη από  ουδετερόφιλα</a:t>
            </a:r>
            <a:r>
              <a:rPr lang="en-US" sz="1400" b="1" dirty="0" smtClean="0"/>
              <a:t> </a:t>
            </a:r>
            <a:r>
              <a:rPr lang="el-GR" sz="1400" b="1" dirty="0" smtClean="0"/>
              <a:t>, </a:t>
            </a:r>
            <a:r>
              <a:rPr lang="el-GR" sz="1400" dirty="0" err="1" smtClean="0"/>
              <a:t>ενδοκρυπτικό</a:t>
            </a:r>
            <a:r>
              <a:rPr lang="el-GR" sz="1400" dirty="0" smtClean="0"/>
              <a:t> </a:t>
            </a:r>
            <a:r>
              <a:rPr lang="el-GR" sz="1400" dirty="0" err="1" smtClean="0"/>
              <a:t>αποστημάτιο</a:t>
            </a:r>
            <a:r>
              <a:rPr lang="el-GR" sz="1400" dirty="0" smtClean="0"/>
              <a:t>.</a:t>
            </a:r>
            <a:endParaRPr lang="el-GR" sz="1400" dirty="0"/>
          </a:p>
        </p:txBody>
      </p:sp>
      <p:pic>
        <p:nvPicPr>
          <p:cNvPr id="1026" name="Picture 2"/>
          <p:cNvPicPr>
            <a:picLocks noChangeAspect="1" noChangeArrowheads="1"/>
          </p:cNvPicPr>
          <p:nvPr/>
        </p:nvPicPr>
        <p:blipFill>
          <a:blip r:embed="rId2" cstate="print"/>
          <a:srcRect/>
          <a:stretch>
            <a:fillRect/>
          </a:stretch>
        </p:blipFill>
        <p:spPr bwMode="auto">
          <a:xfrm>
            <a:off x="179512" y="3429000"/>
            <a:ext cx="5400600" cy="320999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9512" y="620688"/>
            <a:ext cx="4308958" cy="273630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572000" y="620688"/>
            <a:ext cx="4222691" cy="2736304"/>
          </a:xfrm>
          <a:prstGeom prst="rect">
            <a:avLst/>
          </a:prstGeom>
          <a:noFill/>
          <a:ln w="9525">
            <a:noFill/>
            <a:miter lim="800000"/>
            <a:headEnd/>
            <a:tailEnd/>
          </a:ln>
        </p:spPr>
      </p:pic>
      <p:sp>
        <p:nvSpPr>
          <p:cNvPr id="6" name="5 - Θέση περιεχομένου"/>
          <p:cNvSpPr txBox="1">
            <a:spLocks/>
          </p:cNvSpPr>
          <p:nvPr/>
        </p:nvSpPr>
        <p:spPr>
          <a:xfrm>
            <a:off x="5652120" y="3861048"/>
            <a:ext cx="3491880" cy="2996951"/>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Χρόνια ανενεργός ελκώδης </a:t>
            </a:r>
            <a:r>
              <a:rPr kumimoji="0" lang="el-GR" sz="3200" b="1" i="0" u="none" strike="noStrike" kern="1200" cap="none" spc="0" normalizeH="0" baseline="0" noProof="0" dirty="0" err="1" smtClean="0">
                <a:ln>
                  <a:noFill/>
                </a:ln>
                <a:solidFill>
                  <a:schemeClr val="tx1"/>
                </a:solidFill>
                <a:effectLst/>
                <a:uLnTx/>
                <a:uFillTx/>
                <a:latin typeface="+mn-lt"/>
                <a:ea typeface="+mn-ea"/>
                <a:cs typeface="+mn-cs"/>
              </a:rPr>
              <a:t>κολίτις</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αρχιτεκτονική διαταραχή των κρυπτών με ανώμαλα σχήματα και μεγέθη, μεταπλαστικά κύτταρα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Paneth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E</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λαφρά</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διεύρυνση του χορίου από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λεμφο</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-πλασματοκύτταρα. </a:t>
            </a:r>
            <a:r>
              <a:rPr kumimoji="0" lang="el-GR" sz="3200" b="0" i="1" u="none" strike="noStrike" kern="1200" cap="none" spc="0" normalizeH="0" baseline="0" noProof="0" dirty="0" smtClean="0">
                <a:ln>
                  <a:noFill/>
                </a:ln>
                <a:solidFill>
                  <a:schemeClr val="tx1"/>
                </a:solidFill>
                <a:effectLst/>
                <a:uLnTx/>
                <a:uFillTx/>
                <a:latin typeface="+mn-lt"/>
                <a:ea typeface="+mn-ea"/>
                <a:cs typeface="+mn-cs"/>
              </a:rPr>
              <a:t>Απουσία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ουδετερόφιλων-</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ηωσινόφιλων</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εντός του επιθηλίου.</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sz="2400" dirty="0" smtClean="0"/>
              <a:t>Διαβητικός υπερήλικας ασθενής υπό </a:t>
            </a:r>
            <a:r>
              <a:rPr lang="el-GR" sz="2400" i="1" dirty="0" err="1" smtClean="0"/>
              <a:t>εισπνεύσιμη</a:t>
            </a:r>
            <a:r>
              <a:rPr lang="el-GR" sz="2400" i="1" dirty="0" smtClean="0"/>
              <a:t> αγωγή για άσθμα</a:t>
            </a:r>
            <a:r>
              <a:rPr lang="el-GR" sz="2400" dirty="0" smtClean="0"/>
              <a:t>, εμφανίζει </a:t>
            </a:r>
            <a:r>
              <a:rPr lang="el-GR" sz="2400" dirty="0" err="1" smtClean="0"/>
              <a:t>δυσκαταποσία</a:t>
            </a:r>
            <a:r>
              <a:rPr lang="el-GR" sz="2400" dirty="0" smtClean="0"/>
              <a:t>. Ενδοσκοπικά παρατηρείται η παρακάτω εικόνα στον οισοφάγο. Λαμβάνεται κυτταρολογικό υλικό με βούρτσα και βιοψίες. Γίνονται χρώσεις Παπανικολάου &amp;  </a:t>
            </a:r>
            <a:r>
              <a:rPr lang="en-US" sz="2400" dirty="0" smtClean="0"/>
              <a:t>PAS</a:t>
            </a:r>
            <a:r>
              <a:rPr lang="el-GR" sz="2400" dirty="0" smtClean="0"/>
              <a:t>, αντίστοιχα</a:t>
            </a:r>
            <a:r>
              <a:rPr lang="en-US" sz="2400" dirty="0" smtClean="0"/>
              <a:t>.</a:t>
            </a:r>
            <a:r>
              <a:rPr lang="el-GR" sz="2400" dirty="0" smtClean="0"/>
              <a:t> Διάγνωση –Επιπλοκές.</a:t>
            </a:r>
            <a:endParaRPr lang="el-GR" sz="2400" dirty="0"/>
          </a:p>
        </p:txBody>
      </p:sp>
      <p:pic>
        <p:nvPicPr>
          <p:cNvPr id="64514" name="Picture 2" descr="C:\Users\KAV-AGRO\Desktop\Esophageal-Candidal Esophagitis.jpg"/>
          <p:cNvPicPr>
            <a:picLocks noChangeAspect="1" noChangeArrowheads="1"/>
          </p:cNvPicPr>
          <p:nvPr/>
        </p:nvPicPr>
        <p:blipFill>
          <a:blip r:embed="rId2" cstate="print"/>
          <a:srcRect/>
          <a:stretch>
            <a:fillRect/>
          </a:stretch>
        </p:blipFill>
        <p:spPr bwMode="auto">
          <a:xfrm>
            <a:off x="1043608" y="1412776"/>
            <a:ext cx="7260301" cy="5445224"/>
          </a:xfrm>
          <a:prstGeom prst="rect">
            <a:avLst/>
          </a:prstGeom>
          <a:noFill/>
        </p:spPr>
      </p:pic>
      <p:pic>
        <p:nvPicPr>
          <p:cNvPr id="64515" name="Picture 3" descr="C:\Users\KAV-AGRO\Desktop\IMG_0162.jpg"/>
          <p:cNvPicPr>
            <a:picLocks noChangeAspect="1" noChangeArrowheads="1"/>
          </p:cNvPicPr>
          <p:nvPr/>
        </p:nvPicPr>
        <p:blipFill>
          <a:blip r:embed="rId3" cstate="print"/>
          <a:srcRect/>
          <a:stretch>
            <a:fillRect/>
          </a:stretch>
        </p:blipFill>
        <p:spPr bwMode="auto">
          <a:xfrm rot="16200000">
            <a:off x="-392484" y="2128788"/>
            <a:ext cx="5445224" cy="4013200"/>
          </a:xfrm>
          <a:prstGeom prst="rect">
            <a:avLst/>
          </a:prstGeom>
          <a:noFill/>
        </p:spPr>
      </p:pic>
      <p:pic>
        <p:nvPicPr>
          <p:cNvPr id="64516" name="Picture 4" descr="C:\Users\KAV-AGRO\Desktop\319px-Esophageal_candidiasis_(2)_PAS_stain.jpg"/>
          <p:cNvPicPr>
            <a:picLocks noChangeAspect="1" noChangeArrowheads="1"/>
          </p:cNvPicPr>
          <p:nvPr/>
        </p:nvPicPr>
        <p:blipFill>
          <a:blip r:embed="rId4" cstate="print"/>
          <a:srcRect/>
          <a:stretch>
            <a:fillRect/>
          </a:stretch>
        </p:blipFill>
        <p:spPr bwMode="auto">
          <a:xfrm rot="5400000">
            <a:off x="3974492" y="2120540"/>
            <a:ext cx="5406976" cy="4067944"/>
          </a:xfrm>
          <a:prstGeom prst="rect">
            <a:avLst/>
          </a:prstGeom>
          <a:noFill/>
        </p:spPr>
      </p:pic>
      <p:sp>
        <p:nvSpPr>
          <p:cNvPr id="6" name="1 - Τίτλος"/>
          <p:cNvSpPr txBox="1">
            <a:spLocks/>
          </p:cNvSpPr>
          <p:nvPr/>
        </p:nvSpPr>
        <p:spPr>
          <a:xfrm>
            <a:off x="0" y="260648"/>
            <a:ext cx="9144000" cy="11521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Ψευδοϋφές</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μύκητα. </a:t>
            </a:r>
            <a:r>
              <a:rPr kumimoji="0" lang="el-GR" sz="3200" b="1" i="0" u="none" strike="noStrike" kern="1200" cap="none" spc="0" normalizeH="0" baseline="0" noProof="0" dirty="0" err="1" smtClean="0">
                <a:ln>
                  <a:noFill/>
                </a:ln>
                <a:solidFill>
                  <a:schemeClr val="tx1"/>
                </a:solidFill>
                <a:effectLst/>
                <a:uLnTx/>
                <a:uFillTx/>
                <a:latin typeface="+mj-lt"/>
                <a:ea typeface="+mj-ea"/>
                <a:cs typeface="+mj-cs"/>
              </a:rPr>
              <a:t>Καντιντίαση</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Αιμορραγίες, διάτρηση του τοιχώματος, σηψαιμία από </a:t>
            </a: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μονίλια</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64517" name="Picture 5" descr="C:\Users\KAV-AGRO\Desktop\c00003_f003-005-9781455707478.jpg"/>
          <p:cNvPicPr>
            <a:picLocks noChangeAspect="1" noChangeArrowheads="1"/>
          </p:cNvPicPr>
          <p:nvPr/>
        </p:nvPicPr>
        <p:blipFill>
          <a:blip r:embed="rId5" cstate="print"/>
          <a:srcRect/>
          <a:stretch>
            <a:fillRect/>
          </a:stretch>
        </p:blipFill>
        <p:spPr bwMode="auto">
          <a:xfrm>
            <a:off x="1115616" y="1484784"/>
            <a:ext cx="7128792" cy="5359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4514"/>
                                        </p:tgtEl>
                                      </p:cBhvr>
                                    </p:animEffect>
                                    <p:set>
                                      <p:cBhvr>
                                        <p:cTn id="7" dur="1" fill="hold">
                                          <p:stCondLst>
                                            <p:cond delay="499"/>
                                          </p:stCondLst>
                                        </p:cTn>
                                        <p:tgtEl>
                                          <p:spTgt spid="645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dissolve">
                                      <p:cBhvr>
                                        <p:cTn id="12" dur="500"/>
                                        <p:tgtEl>
                                          <p:spTgt spid="645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64517"/>
                                        </p:tgtEl>
                                      </p:cBhvr>
                                    </p:animEffect>
                                    <p:set>
                                      <p:cBhvr>
                                        <p:cTn id="17" dur="1" fill="hold">
                                          <p:stCondLst>
                                            <p:cond delay="499"/>
                                          </p:stCondLst>
                                        </p:cTn>
                                        <p:tgtEl>
                                          <p:spTgt spid="645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4515"/>
                                        </p:tgtEl>
                                        <p:attrNameLst>
                                          <p:attrName>style.visibility</p:attrName>
                                        </p:attrNameLst>
                                      </p:cBhvr>
                                      <p:to>
                                        <p:strVal val="visible"/>
                                      </p:to>
                                    </p:set>
                                    <p:animEffect transition="in" filter="dissolve">
                                      <p:cBhvr>
                                        <p:cTn id="22" dur="500"/>
                                        <p:tgtEl>
                                          <p:spTgt spid="64515"/>
                                        </p:tgtEl>
                                      </p:cBhvr>
                                    </p:animEffect>
                                  </p:childTnLst>
                                </p:cTn>
                              </p:par>
                              <p:par>
                                <p:cTn id="23" presetID="9" presetClass="entr" presetSubtype="0" fill="hold" nodeType="withEffect">
                                  <p:stCondLst>
                                    <p:cond delay="0"/>
                                  </p:stCondLst>
                                  <p:childTnLst>
                                    <p:set>
                                      <p:cBhvr>
                                        <p:cTn id="24" dur="1" fill="hold">
                                          <p:stCondLst>
                                            <p:cond delay="0"/>
                                          </p:stCondLst>
                                        </p:cTn>
                                        <p:tgtEl>
                                          <p:spTgt spid="64516"/>
                                        </p:tgtEl>
                                        <p:attrNameLst>
                                          <p:attrName>style.visibility</p:attrName>
                                        </p:attrNameLst>
                                      </p:cBhvr>
                                      <p:to>
                                        <p:strVal val="visible"/>
                                      </p:to>
                                    </p:set>
                                    <p:animEffect transition="in" filter="dissolve">
                                      <p:cBhvr>
                                        <p:cTn id="25" dur="500"/>
                                        <p:tgtEl>
                                          <p:spTgt spid="645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636912"/>
          </a:xfrm>
        </p:spPr>
        <p:txBody>
          <a:bodyPr>
            <a:normAutofit fontScale="90000"/>
          </a:bodyPr>
          <a:lstStyle/>
          <a:p>
            <a:r>
              <a:rPr lang="en-US" sz="2700" dirty="0" smtClean="0"/>
              <a:t>E</a:t>
            </a:r>
            <a:r>
              <a:rPr lang="el-GR" sz="2700" dirty="0" err="1" smtClean="0"/>
              <a:t>λκώδης</a:t>
            </a:r>
            <a:r>
              <a:rPr lang="el-GR" sz="2700" dirty="0" smtClean="0"/>
              <a:t> </a:t>
            </a:r>
            <a:r>
              <a:rPr lang="el-GR" sz="2700" dirty="0" err="1" smtClean="0"/>
              <a:t>κολίτις</a:t>
            </a:r>
            <a:r>
              <a:rPr lang="el-GR" sz="3600" dirty="0" smtClean="0"/>
              <a:t/>
            </a:r>
            <a:br>
              <a:rPr lang="el-GR" sz="3600" dirty="0" smtClean="0"/>
            </a:br>
            <a:r>
              <a:rPr lang="el-GR" sz="1800" dirty="0" smtClean="0"/>
              <a:t>Κατά κανόνα προσβολή του ορθού και, κατά συνέχεια, προσβολή στο κόλον, χρόνια ενεργός κολίτιδα περιοριζόμενη στον βλεννογόνο και στον </a:t>
            </a:r>
            <a:r>
              <a:rPr lang="el-GR" sz="1800" dirty="0" err="1" smtClean="0"/>
              <a:t>υποβλεννογόνιο</a:t>
            </a:r>
            <a:r>
              <a:rPr lang="el-GR" sz="1800" dirty="0" smtClean="0"/>
              <a:t> χιτώνα,</a:t>
            </a:r>
            <a:r>
              <a:rPr lang="en-US" sz="1800" dirty="0" smtClean="0"/>
              <a:t> </a:t>
            </a:r>
            <a:r>
              <a:rPr lang="el-GR" sz="1800" i="1" dirty="0" smtClean="0">
                <a:effectLst>
                  <a:outerShdw blurRad="38100" dist="38100" dir="2700000" algn="tl">
                    <a:srgbClr val="000000">
                      <a:alpha val="43137"/>
                    </a:srgbClr>
                  </a:outerShdw>
                </a:effectLst>
              </a:rPr>
              <a:t>απουσία</a:t>
            </a:r>
            <a:r>
              <a:rPr lang="el-GR" sz="1800" dirty="0" smtClean="0"/>
              <a:t> κοκκιωμάτων και </a:t>
            </a:r>
            <a:r>
              <a:rPr lang="el-GR" sz="1800" dirty="0" err="1" smtClean="0"/>
              <a:t>σχισμοειδών</a:t>
            </a:r>
            <a:r>
              <a:rPr lang="el-GR" sz="1800" dirty="0" smtClean="0"/>
              <a:t> ελκών.</a:t>
            </a:r>
            <a:r>
              <a:rPr lang="el-GR" sz="3600" dirty="0" smtClean="0"/>
              <a:t/>
            </a:r>
            <a:br>
              <a:rPr lang="el-GR" sz="3600" dirty="0" smtClean="0"/>
            </a:br>
            <a:r>
              <a:rPr lang="el-GR" sz="3600" dirty="0" smtClean="0"/>
              <a:t/>
            </a:r>
            <a:br>
              <a:rPr lang="el-GR" sz="3600" dirty="0" smtClean="0"/>
            </a:br>
            <a:r>
              <a:rPr lang="el-GR" dirty="0" smtClean="0"/>
              <a:t/>
            </a:r>
            <a:br>
              <a:rPr lang="el-GR" dirty="0" smtClean="0"/>
            </a:b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251520" y="3955162"/>
            <a:ext cx="3960440" cy="275269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860032" y="3933056"/>
            <a:ext cx="4032448" cy="2709106"/>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79512" y="980728"/>
            <a:ext cx="4176464" cy="2908724"/>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860032" y="1052736"/>
            <a:ext cx="3960440" cy="28060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46722" y="0"/>
            <a:ext cx="6297278" cy="1124744"/>
          </a:xfrm>
        </p:spPr>
        <p:txBody>
          <a:bodyPr>
            <a:noAutofit/>
          </a:bodyPr>
          <a:lstStyle/>
          <a:p>
            <a:r>
              <a:rPr lang="el-GR" sz="1400" dirty="0" smtClean="0"/>
              <a:t>Μικροσκοπικές εικόνες από </a:t>
            </a:r>
            <a:r>
              <a:rPr lang="el-GR" sz="1400" b="1" dirty="0" smtClean="0"/>
              <a:t>πολύποδα</a:t>
            </a:r>
            <a:r>
              <a:rPr lang="el-GR" sz="1400" dirty="0" smtClean="0"/>
              <a:t> στο κόλον του εικονιζόμενου ατόμου που εμφάνισε αιμορραγία από το πεπτικό. Ανάλογοι πολύποδες  ανιχνεύονται στο λεπτό έντερο της ασθενούς. Ιστολογική τυποποίηση του πολύποδα και αναγνώριση χαρακτηριστικού ιστολογικού γνωρίσματός του, ταυτοποίηση εν λόγω κληρονομούμενου συνδρόμου, τύπος κληρονομικής μεταβίβασης.</a:t>
            </a:r>
            <a:endParaRPr lang="el-GR" sz="1400" dirty="0"/>
          </a:p>
        </p:txBody>
      </p:sp>
      <p:pic>
        <p:nvPicPr>
          <p:cNvPr id="1026" name="Picture 2" descr="C:\Users\Νεφέλη\Desktop\peutz.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0031" y="116632"/>
            <a:ext cx="2596691" cy="144016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Νεφέλη\Desktop\colontumorPeutzfeely0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3888081" y="1891490"/>
            <a:ext cx="5544301" cy="417646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Νεφέλη\Desktop\colontumorPeutzfeely02 (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310972" y="2263299"/>
            <a:ext cx="5085423" cy="396044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46722" y="0"/>
            <a:ext cx="1944216" cy="1440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Βέλος προς τα επάνω 2"/>
          <p:cNvSpPr/>
          <p:nvPr/>
        </p:nvSpPr>
        <p:spPr>
          <a:xfrm>
            <a:off x="1989423" y="515719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10956" y="4839741"/>
            <a:ext cx="549275"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0678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p:spPr>
        <p:txBody>
          <a:bodyPr>
            <a:normAutofit fontScale="90000"/>
          </a:bodyPr>
          <a:lstStyle/>
          <a:p>
            <a:r>
              <a:rPr lang="el-GR" sz="2800" dirty="0" smtClean="0"/>
              <a:t>Εξαίρεση μονήρους πολύποδα από το κατιόν κόλον</a:t>
            </a:r>
            <a:r>
              <a:rPr lang="en-US" sz="2800" dirty="0" smtClean="0"/>
              <a:t> </a:t>
            </a:r>
            <a:r>
              <a:rPr lang="el-GR" sz="2800" dirty="0" smtClean="0"/>
              <a:t>άρρενος νηπίου. Ιστολογική τυποποίηση – περιγραφή.</a:t>
            </a:r>
            <a:endParaRPr lang="el-GR" sz="2800" dirty="0"/>
          </a:p>
        </p:txBody>
      </p:sp>
      <p:pic>
        <p:nvPicPr>
          <p:cNvPr id="2050" name="Picture 2" descr="C:\Users\Νεφέλη\Desktop\Colon_Polyp_Juvenile2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750943" y="1695158"/>
            <a:ext cx="5904656" cy="4187763"/>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Νεφέλη\Desktop\jpg_juvenile_polyp_09_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36096" y="4065450"/>
            <a:ext cx="3168352" cy="2675918"/>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Νεφέλη\Desktop\410-2697-1-PB.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8024" y="844227"/>
            <a:ext cx="4176464" cy="3158357"/>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95267" y="832271"/>
            <a:ext cx="5059325" cy="61251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490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2"/>
                                        </p:tgtEl>
                                      </p:cBhvr>
                                    </p:animEffect>
                                    <p:set>
                                      <p:cBhvr>
                                        <p:cTn id="12" dur="1" fill="hold">
                                          <p:stCondLst>
                                            <p:cond delay="499"/>
                                          </p:stCondLst>
                                        </p:cTn>
                                        <p:tgtEl>
                                          <p:spTgt spid="20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51"/>
                                        </p:tgtEl>
                                      </p:cBhvr>
                                    </p:animEffect>
                                    <p:set>
                                      <p:cBhvr>
                                        <p:cTn id="15" dur="1" fill="hold">
                                          <p:stCondLst>
                                            <p:cond delay="499"/>
                                          </p:stCondLst>
                                        </p:cTn>
                                        <p:tgtEl>
                                          <p:spTgt spid="20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fade">
                                      <p:cBhvr>
                                        <p:cTn id="2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3131840" cy="2276872"/>
          </a:xfrm>
        </p:spPr>
        <p:txBody>
          <a:bodyPr>
            <a:noAutofit/>
          </a:bodyPr>
          <a:lstStyle/>
          <a:p>
            <a:r>
              <a:rPr lang="el-GR" sz="2000" b="1" dirty="0" smtClean="0"/>
              <a:t>Τυποποιήστε</a:t>
            </a:r>
            <a:r>
              <a:rPr lang="el-GR" sz="2000" dirty="0" smtClean="0"/>
              <a:t> </a:t>
            </a:r>
            <a:r>
              <a:rPr lang="el-GR" sz="2000" dirty="0" err="1" smtClean="0"/>
              <a:t>ιστολογικώς</a:t>
            </a:r>
            <a:r>
              <a:rPr lang="el-GR" sz="2000" dirty="0" smtClean="0"/>
              <a:t> τους εικονιζόμενους πολύποδες </a:t>
            </a:r>
            <a:r>
              <a:rPr lang="el-GR" sz="2000" dirty="0" err="1" smtClean="0"/>
              <a:t>παχέος</a:t>
            </a:r>
            <a:r>
              <a:rPr lang="el-GR" sz="2000" dirty="0" smtClean="0"/>
              <a:t> εντέρου</a:t>
            </a:r>
            <a:r>
              <a:rPr lang="en-US" sz="2000" dirty="0"/>
              <a:t> </a:t>
            </a:r>
            <a:r>
              <a:rPr lang="el-GR" sz="2000" dirty="0" smtClean="0"/>
              <a:t>και καθορίστε το βαθμό </a:t>
            </a:r>
            <a:r>
              <a:rPr lang="el-GR" sz="2000" b="1" dirty="0" smtClean="0"/>
              <a:t>δυσπλασίας</a:t>
            </a:r>
            <a:r>
              <a:rPr lang="el-GR" sz="2000" dirty="0" smtClean="0"/>
              <a:t> τους</a:t>
            </a:r>
            <a:r>
              <a:rPr lang="en-US" sz="2000" dirty="0" smtClean="0"/>
              <a:t> (</a:t>
            </a:r>
            <a:r>
              <a:rPr lang="el-GR" sz="2000" dirty="0" smtClean="0"/>
              <a:t>εφόσον βέβαια εμφανίζουν δυσπλασία) </a:t>
            </a:r>
            <a:r>
              <a:rPr lang="en-US" sz="2000" dirty="0" smtClean="0"/>
              <a:t>.</a:t>
            </a:r>
            <a:endParaRPr lang="el-GR" sz="2000" dirty="0"/>
          </a:p>
        </p:txBody>
      </p:sp>
      <p:pic>
        <p:nvPicPr>
          <p:cNvPr id="5123" name="Picture 3" descr="C:\Users\Νεφέλη\Desktop\image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68144" y="4363996"/>
            <a:ext cx="3168352" cy="2364078"/>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Νεφέλη\Desktop\colontumoradenomakuo0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2594289" y="582174"/>
            <a:ext cx="3739397" cy="2808312"/>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Νεφέλη\Desktop\410-2692-1-PB.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574876" y="2986759"/>
            <a:ext cx="4245078" cy="2880320"/>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descr="C:\Users\Νεφέλη\Desktop\Colon_Polyp_SSA14_ARP_resized.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72284" y="4363996"/>
            <a:ext cx="2685544" cy="2016224"/>
          </a:xfrm>
          <a:prstGeom prst="rect">
            <a:avLst/>
          </a:prstGeom>
          <a:noFill/>
          <a:extLst>
            <a:ext uri="{909E8E84-426E-40DD-AFC4-6F175D3DCCD1}">
              <a14:hiddenFill xmlns="" xmlns:a14="http://schemas.microsoft.com/office/drawing/2010/main">
                <a:solidFill>
                  <a:srgbClr val="FFFFFF"/>
                </a:solidFill>
              </a14:hiddenFill>
            </a:ext>
          </a:extLst>
        </p:spPr>
      </p:pic>
      <p:pic>
        <p:nvPicPr>
          <p:cNvPr id="5127" name="Picture 7" descr="C:\Users\Νεφέλη\Desktop\Colon_Polyp_SSA16_Dysplasia_ARP_resized.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400000">
            <a:off x="5438161" y="634432"/>
            <a:ext cx="4028317" cy="3024336"/>
          </a:xfrm>
          <a:prstGeom prst="rect">
            <a:avLst/>
          </a:prstGeom>
          <a:noFill/>
          <a:extLst>
            <a:ext uri="{909E8E84-426E-40DD-AFC4-6F175D3DCCD1}">
              <a14:hiddenFill xmlns=""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67544" y="2794000"/>
            <a:ext cx="2376263" cy="1268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444208" y="1986331"/>
            <a:ext cx="2356891" cy="1441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491878" y="1986330"/>
            <a:ext cx="2016225" cy="15020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300192" y="4221088"/>
            <a:ext cx="2500907" cy="1728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1 - Τίτλος"/>
          <p:cNvSpPr txBox="1">
            <a:spLocks/>
          </p:cNvSpPr>
          <p:nvPr/>
        </p:nvSpPr>
        <p:spPr>
          <a:xfrm>
            <a:off x="3419872" y="4797152"/>
            <a:ext cx="2088232" cy="1080120"/>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Επίπεδη οδοντωτή αλλοίωση</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 (χωρίς </a:t>
            </a:r>
            <a:r>
              <a:rPr kumimoji="0" lang="el-GR" sz="4400" b="1" i="0" u="none" strike="noStrike" kern="1200" cap="none" spc="0" normalizeH="0" baseline="0" noProof="0" dirty="0" err="1" smtClean="0">
                <a:ln>
                  <a:noFill/>
                </a:ln>
                <a:solidFill>
                  <a:schemeClr val="tx1"/>
                </a:solidFill>
                <a:effectLst/>
                <a:uLnTx/>
                <a:uFillTx/>
                <a:latin typeface="+mj-lt"/>
                <a:ea typeface="+mj-ea"/>
                <a:cs typeface="+mj-cs"/>
              </a:rPr>
              <a:t>δυαπλασία</a:t>
            </a:r>
            <a:r>
              <a:rPr kumimoji="0" lang="el-GR" sz="4400" b="1" i="0" u="none" strike="noStrike" kern="1200" cap="none" spc="0" normalizeH="0" baseline="0" noProof="0" dirty="0" smtClean="0">
                <a:ln>
                  <a:noFill/>
                </a:ln>
                <a:solidFill>
                  <a:schemeClr val="tx1"/>
                </a:solidFill>
                <a:effectLst/>
                <a:uLnTx/>
                <a:uFillTx/>
                <a:latin typeface="+mj-lt"/>
                <a:ea typeface="+mj-ea"/>
                <a:cs typeface="+mj-cs"/>
              </a:rPr>
              <a:t>).</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95797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31"/>
                                        </p:tgtEl>
                                        <p:attrNameLst>
                                          <p:attrName>style.visibility</p:attrName>
                                        </p:attrNameLst>
                                      </p:cBhvr>
                                      <p:to>
                                        <p:strVal val="visible"/>
                                      </p:to>
                                    </p:set>
                                    <p:animEffect transition="in" filter="fade">
                                      <p:cBhvr>
                                        <p:cTn id="11" dur="500"/>
                                        <p:tgtEl>
                                          <p:spTgt spid="51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30"/>
                                        </p:tgtEl>
                                        <p:attrNameLst>
                                          <p:attrName>style.visibility</p:attrName>
                                        </p:attrNameLst>
                                      </p:cBhvr>
                                      <p:to>
                                        <p:strVal val="visible"/>
                                      </p:to>
                                    </p:set>
                                    <p:animEffect transition="in" filter="fade">
                                      <p:cBhvr>
                                        <p:cTn id="16" dur="500"/>
                                        <p:tgtEl>
                                          <p:spTgt spid="51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32"/>
                                        </p:tgtEl>
                                        <p:attrNameLst>
                                          <p:attrName>style.visibility</p:attrName>
                                        </p:attrNameLst>
                                      </p:cBhvr>
                                      <p:to>
                                        <p:strVal val="visible"/>
                                      </p:to>
                                    </p:set>
                                    <p:animEffect transition="in" filter="fade">
                                      <p:cBhvr>
                                        <p:cTn id="21" dur="500"/>
                                        <p:tgtEl>
                                          <p:spTgt spid="513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771" y="0"/>
            <a:ext cx="9073351" cy="3140968"/>
          </a:xfrm>
        </p:spPr>
        <p:txBody>
          <a:bodyPr>
            <a:normAutofit/>
          </a:bodyPr>
          <a:lstStyle/>
          <a:p>
            <a:r>
              <a:rPr lang="el-GR" sz="2800" dirty="0" smtClean="0"/>
              <a:t>Αξιολογήστε, βάσει κριτηρίων,</a:t>
            </a:r>
            <a:br>
              <a:rPr lang="el-GR" sz="2800" dirty="0" smtClean="0"/>
            </a:br>
            <a:r>
              <a:rPr lang="el-GR" sz="2800" dirty="0" smtClean="0"/>
              <a:t> τον εικονιζόμενο σωληνώδη </a:t>
            </a:r>
            <a:r>
              <a:rPr lang="el-GR" sz="2800" dirty="0" err="1" smtClean="0"/>
              <a:t>αδενωματώδη</a:t>
            </a:r>
            <a:r>
              <a:rPr lang="el-GR" sz="2800" dirty="0" smtClean="0"/>
              <a:t> πολύποδα </a:t>
            </a:r>
            <a:br>
              <a:rPr lang="el-GR" sz="2800" dirty="0" smtClean="0"/>
            </a:br>
            <a:r>
              <a:rPr lang="el-GR" sz="2800" dirty="0" smtClean="0"/>
              <a:t>ως προς το διηθητικό δυναμικό του</a:t>
            </a:r>
            <a:br>
              <a:rPr lang="el-GR" sz="2800" dirty="0" smtClean="0"/>
            </a:br>
            <a:r>
              <a:rPr lang="el-GR" sz="2800" dirty="0" smtClean="0"/>
              <a:t>εντός του </a:t>
            </a:r>
            <a:r>
              <a:rPr lang="el-GR" sz="2800" dirty="0" err="1" smtClean="0"/>
              <a:t>υποβλεννογονίου</a:t>
            </a:r>
            <a:r>
              <a:rPr lang="el-GR" sz="2800" dirty="0" smtClean="0"/>
              <a:t> χιτώνα </a:t>
            </a:r>
            <a:br>
              <a:rPr lang="el-GR" sz="2800" dirty="0" smtClean="0"/>
            </a:br>
            <a:r>
              <a:rPr lang="el-GR" sz="2800" dirty="0" smtClean="0"/>
              <a:t>του τοιχώματος του </a:t>
            </a:r>
            <a:r>
              <a:rPr lang="el-GR" sz="2800" dirty="0" err="1" smtClean="0"/>
              <a:t>παχέος</a:t>
            </a:r>
            <a:r>
              <a:rPr lang="el-GR" sz="2800" dirty="0" smtClean="0"/>
              <a:t> εντέρου.</a:t>
            </a:r>
            <a:endParaRPr lang="el-GR" sz="2800" dirty="0"/>
          </a:p>
        </p:txBody>
      </p:sp>
      <p:pic>
        <p:nvPicPr>
          <p:cNvPr id="3074" name="Picture 2" descr="C:\Users\Νεφέλη\Desktop\410-2700-1-P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708" y="3212976"/>
            <a:ext cx="9073351" cy="3384376"/>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67744" y="-171400"/>
            <a:ext cx="4752528" cy="3456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89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301006"/>
          </a:xfrm>
        </p:spPr>
        <p:txBody>
          <a:bodyPr>
            <a:noAutofit/>
          </a:bodyPr>
          <a:lstStyle/>
          <a:p>
            <a:r>
              <a:rPr lang="el-GR" sz="2400" dirty="0" smtClean="0"/>
              <a:t>Ποιές πληροφορίες οφείλει να παρέχει η ιστολογική έκθεση του εικονιζόμενου </a:t>
            </a:r>
            <a:r>
              <a:rPr lang="el-GR" sz="2400" b="1" dirty="0" smtClean="0"/>
              <a:t>κακοήθως </a:t>
            </a:r>
            <a:r>
              <a:rPr lang="el-GR" sz="2400" b="1" dirty="0" err="1" smtClean="0"/>
              <a:t>εξαλλαγέντα</a:t>
            </a:r>
            <a:r>
              <a:rPr lang="el-GR" sz="2400" dirty="0" smtClean="0"/>
              <a:t>, </a:t>
            </a:r>
            <a:r>
              <a:rPr lang="el-GR" sz="2400" u="sng" dirty="0" smtClean="0"/>
              <a:t>πλήρως</a:t>
            </a:r>
            <a:r>
              <a:rPr lang="el-GR" sz="2400" dirty="0" smtClean="0"/>
              <a:t> </a:t>
            </a:r>
            <a:r>
              <a:rPr lang="el-GR" sz="2400" dirty="0" err="1" smtClean="0"/>
              <a:t>ενδοσκοπικώς</a:t>
            </a:r>
            <a:r>
              <a:rPr lang="el-GR" sz="2400" dirty="0" smtClean="0"/>
              <a:t> εξαιρεθέντα  </a:t>
            </a:r>
            <a:r>
              <a:rPr lang="el-GR" sz="2400" dirty="0" err="1" smtClean="0"/>
              <a:t>αδενωματώδους</a:t>
            </a:r>
            <a:r>
              <a:rPr lang="el-GR" sz="2400" dirty="0" smtClean="0"/>
              <a:t> πολύποδα </a:t>
            </a:r>
            <a:r>
              <a:rPr lang="el-GR" sz="2400" dirty="0" err="1" smtClean="0"/>
              <a:t>παχέος</a:t>
            </a:r>
            <a:r>
              <a:rPr lang="el-GR" sz="2400" dirty="0" smtClean="0"/>
              <a:t> εντέρου</a:t>
            </a:r>
            <a:br>
              <a:rPr lang="el-GR" sz="2400" dirty="0" smtClean="0"/>
            </a:br>
            <a:r>
              <a:rPr lang="el-GR" sz="2400" dirty="0" smtClean="0"/>
              <a:t> και ποια η σημασία τους</a:t>
            </a:r>
            <a:r>
              <a:rPr lang="en-US" sz="2400" dirty="0" smtClean="0"/>
              <a:t>; </a:t>
            </a:r>
            <a:r>
              <a:rPr lang="el-GR" sz="2400" dirty="0" smtClean="0"/>
              <a:t> </a:t>
            </a:r>
            <a:endParaRPr lang="el-GR" sz="2400" dirty="0"/>
          </a:p>
        </p:txBody>
      </p:sp>
      <p:pic>
        <p:nvPicPr>
          <p:cNvPr id="4098" name="Picture 2" descr="C:\Users\Νεφέλη\Desktop\410-2699-1-P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1720" y="1484784"/>
            <a:ext cx="6975796" cy="5256584"/>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2195736" cy="71014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612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864096"/>
          </a:xfrm>
        </p:spPr>
        <p:txBody>
          <a:bodyPr>
            <a:normAutofit/>
          </a:bodyPr>
          <a:lstStyle/>
          <a:p>
            <a:r>
              <a:rPr lang="el-GR" dirty="0" err="1" smtClean="0"/>
              <a:t>Αδενοκαρκινώματα</a:t>
            </a:r>
            <a:r>
              <a:rPr lang="el-GR" dirty="0" smtClean="0"/>
              <a:t> </a:t>
            </a:r>
            <a:r>
              <a:rPr lang="el-GR" dirty="0" err="1" smtClean="0"/>
              <a:t>παχέος</a:t>
            </a:r>
            <a:r>
              <a:rPr lang="el-GR" dirty="0" smtClean="0"/>
              <a:t> εντέρου</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179512" y="548680"/>
            <a:ext cx="4464496" cy="319978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88024" y="548680"/>
            <a:ext cx="4176464" cy="32263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51520" y="3861048"/>
            <a:ext cx="4204875" cy="2996952"/>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4788024" y="3861048"/>
            <a:ext cx="4241840" cy="2996952"/>
          </a:xfrm>
          <a:prstGeom prst="rect">
            <a:avLst/>
          </a:prstGeom>
          <a:noFill/>
          <a:ln w="9525">
            <a:noFill/>
            <a:miter lim="800000"/>
            <a:headEnd/>
            <a:tailEnd/>
          </a:ln>
        </p:spPr>
      </p:pic>
      <p:sp>
        <p:nvSpPr>
          <p:cNvPr id="7" name="2 - Θέση κειμένου"/>
          <p:cNvSpPr txBox="1">
            <a:spLocks/>
          </p:cNvSpPr>
          <p:nvPr/>
        </p:nvSpPr>
        <p:spPr>
          <a:xfrm>
            <a:off x="457200" y="2780928"/>
            <a:ext cx="4040188" cy="648071"/>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bg1"/>
                </a:solidFill>
                <a:effectLst/>
                <a:uLnTx/>
                <a:uFillTx/>
                <a:latin typeface="+mn-lt"/>
                <a:ea typeface="+mn-ea"/>
                <a:cs typeface="+mn-cs"/>
              </a:rPr>
              <a:t>Βαθιά </a:t>
            </a:r>
            <a:r>
              <a:rPr kumimoji="0" lang="el-GR" sz="3200" b="0" i="0" u="none" strike="noStrike" kern="1200" cap="none" spc="0" normalizeH="0" baseline="0" noProof="0" dirty="0" err="1" smtClean="0">
                <a:ln>
                  <a:noFill/>
                </a:ln>
                <a:solidFill>
                  <a:schemeClr val="bg1"/>
                </a:solidFill>
                <a:effectLst/>
                <a:uLnTx/>
                <a:uFillTx/>
                <a:latin typeface="+mn-lt"/>
                <a:ea typeface="+mn-ea"/>
                <a:cs typeface="+mn-cs"/>
              </a:rPr>
              <a:t>ελκωτική</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 διηθητική μάζα τυφλού </a:t>
            </a:r>
            <a:endParaRPr kumimoji="0" lang="el-GR"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2 - Θέση κειμένου"/>
          <p:cNvSpPr txBox="1">
            <a:spLocks/>
          </p:cNvSpPr>
          <p:nvPr/>
        </p:nvSpPr>
        <p:spPr>
          <a:xfrm>
            <a:off x="5004048" y="2348880"/>
            <a:ext cx="3816424" cy="1080119"/>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smtClean="0">
                <a:ln>
                  <a:noFill/>
                </a:ln>
                <a:solidFill>
                  <a:schemeClr val="bg1"/>
                </a:solidFill>
                <a:effectLst/>
                <a:uLnTx/>
                <a:uFillTx/>
                <a:latin typeface="+mn-lt"/>
                <a:ea typeface="+mn-ea"/>
                <a:cs typeface="+mn-cs"/>
              </a:rPr>
              <a:t>Διήθηση </a:t>
            </a:r>
            <a:r>
              <a:rPr kumimoji="0" lang="el-GR" sz="2400" b="0" i="0" u="none" strike="noStrike" kern="1200" cap="none" spc="0" normalizeH="0" baseline="0" noProof="0" dirty="0" err="1" smtClean="0">
                <a:ln>
                  <a:noFill/>
                </a:ln>
                <a:solidFill>
                  <a:schemeClr val="bg1"/>
                </a:solidFill>
                <a:effectLst/>
                <a:uLnTx/>
                <a:uFillTx/>
                <a:latin typeface="+mn-lt"/>
                <a:ea typeface="+mn-ea"/>
                <a:cs typeface="+mn-cs"/>
              </a:rPr>
              <a:t>περικολικού</a:t>
            </a:r>
            <a:r>
              <a:rPr kumimoji="0" lang="el-GR" sz="2400" b="0" i="0" u="none" strike="noStrike" kern="1200" cap="none" spc="0" normalizeH="0" baseline="0" noProof="0" dirty="0" smtClean="0">
                <a:ln>
                  <a:noFill/>
                </a:ln>
                <a:solidFill>
                  <a:schemeClr val="bg1"/>
                </a:solidFill>
                <a:effectLst/>
                <a:uLnTx/>
                <a:uFillTx/>
                <a:latin typeface="+mn-lt"/>
                <a:ea typeface="+mn-ea"/>
                <a:cs typeface="+mn-cs"/>
              </a:rPr>
              <a:t> λίπους </a:t>
            </a:r>
            <a:endParaRPr kumimoji="0" lang="el-GR"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2 - Θέση κειμένου"/>
          <p:cNvSpPr txBox="1">
            <a:spLocks/>
          </p:cNvSpPr>
          <p:nvPr/>
        </p:nvSpPr>
        <p:spPr>
          <a:xfrm>
            <a:off x="457200" y="4797152"/>
            <a:ext cx="4040188" cy="1728191"/>
          </a:xfrm>
          <a:prstGeom prst="rect">
            <a:avLst/>
          </a:prstGeom>
        </p:spPr>
        <p:txBody>
          <a:bodyPr>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Καλή διαφοροποίηση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Τα καρκινώματα που σχηματίζουν </a:t>
            </a:r>
            <a:r>
              <a:rPr kumimoji="0" lang="el-GR"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αδενικές δομές </a:t>
            </a:r>
            <a:r>
              <a:rPr kumimoji="0" lang="el-GR" sz="3200" b="1" i="0" u="none" strike="noStrike" kern="1200" cap="none" spc="0" normalizeH="0" baseline="0" noProof="0" dirty="0" smtClean="0">
                <a:ln>
                  <a:noFill/>
                </a:ln>
                <a:effectLst/>
                <a:uLnTx/>
                <a:uFillTx/>
                <a:latin typeface="+mn-lt"/>
                <a:ea typeface="+mn-ea"/>
                <a:cs typeface="+mn-cs"/>
              </a:rPr>
              <a:t>τουλάχιστον στο ήμισυ </a:t>
            </a:r>
            <a:r>
              <a:rPr kumimoji="0" lang="el-GR" sz="3200" b="0" i="0" u="none" strike="noStrike" kern="1200" cap="none" spc="0" normalizeH="0" baseline="0" noProof="0" dirty="0" smtClean="0">
                <a:ln>
                  <a:noFill/>
                </a:ln>
                <a:effectLst/>
                <a:uLnTx/>
                <a:uFillTx/>
                <a:latin typeface="+mn-lt"/>
                <a:ea typeface="+mn-ea"/>
                <a:cs typeface="+mn-cs"/>
              </a:rPr>
              <a:t>της έκτασής τους  εντάσσονται στη </a:t>
            </a:r>
            <a:r>
              <a:rPr kumimoji="0" lang="el-GR" sz="3200" b="1" i="0" u="none" strike="noStrike" kern="1200" cap="none" spc="0" normalizeH="0" baseline="0" noProof="0" dirty="0" smtClean="0">
                <a:ln>
                  <a:noFill/>
                </a:ln>
                <a:effectLst/>
                <a:uLnTx/>
                <a:uFillTx/>
                <a:latin typeface="+mn-lt"/>
                <a:ea typeface="+mn-ea"/>
                <a:cs typeface="+mn-cs"/>
              </a:rPr>
              <a:t>χαμηλόβαθμη κακοήθεια </a:t>
            </a:r>
            <a:r>
              <a:rPr kumimoji="0" lang="el-GR" sz="3200" b="0" i="0" u="none" strike="noStrike" kern="1200" cap="none" spc="0" normalizeH="0" baseline="0" noProof="0" dirty="0" smtClean="0">
                <a:ln>
                  <a:noFill/>
                </a:ln>
                <a:effectLst/>
                <a:uLnTx/>
                <a:uFillTx/>
                <a:latin typeface="+mn-lt"/>
                <a:ea typeface="+mn-ea"/>
                <a:cs typeface="+mn-cs"/>
              </a:rPr>
              <a:t>(καλή και μέτρια διαφοροποίηση) </a:t>
            </a:r>
            <a:endParaRPr kumimoji="0" lang="el-GR" sz="3200" b="0" i="0" u="none" strike="noStrike" kern="1200" cap="none" spc="0" normalizeH="0" baseline="0" noProof="0" dirty="0">
              <a:ln>
                <a:noFill/>
              </a:ln>
              <a:effectLst/>
              <a:uLnTx/>
              <a:uFillTx/>
              <a:latin typeface="+mn-lt"/>
              <a:ea typeface="+mn-ea"/>
              <a:cs typeface="+mn-cs"/>
            </a:endParaRPr>
          </a:p>
        </p:txBody>
      </p:sp>
      <p:sp>
        <p:nvSpPr>
          <p:cNvPr id="10" name="2 - Θέση κειμένου"/>
          <p:cNvSpPr txBox="1">
            <a:spLocks/>
          </p:cNvSpPr>
          <p:nvPr/>
        </p:nvSpPr>
        <p:spPr>
          <a:xfrm>
            <a:off x="5652120" y="4581128"/>
            <a:ext cx="3491880" cy="1728191"/>
          </a:xfrm>
          <a:prstGeom prst="rect">
            <a:avLst/>
          </a:prstGeom>
        </p:spPr>
        <p:txBody>
          <a:bodyPr>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Μετάσταση σε λεμφαδένα του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υποορογόνιου</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λιπώδους ιστού από καρκίνωμα με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σφραγιδοκύτταρα</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εντός λιμνών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βλέννης</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Εφόσον οι τελευταίες εκτείνονται σε ≥ 50% του όγκου, ομιλούμε περί βλεννώδους ποικιλίας.</a:t>
            </a:r>
            <a:endPar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51520" y="188640"/>
            <a:ext cx="4193693" cy="2880320"/>
          </a:xfrm>
          <a:prstGeom prst="rect">
            <a:avLst/>
          </a:prstGeom>
          <a:noFill/>
          <a:ln w="9525">
            <a:noFill/>
            <a:miter lim="800000"/>
            <a:headEnd/>
            <a:tailEnd/>
          </a:ln>
        </p:spPr>
      </p:pic>
      <p:sp>
        <p:nvSpPr>
          <p:cNvPr id="4" name="2 - Θέση κειμένου"/>
          <p:cNvSpPr txBox="1">
            <a:spLocks/>
          </p:cNvSpPr>
          <p:nvPr/>
        </p:nvSpPr>
        <p:spPr>
          <a:xfrm>
            <a:off x="457200" y="1535113"/>
            <a:ext cx="4040188" cy="639762"/>
          </a:xfrm>
          <a:prstGeom prst="rect">
            <a:avLst/>
          </a:prstGeom>
        </p:spPr>
        <p:txBody>
          <a:bodyPr>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mn-lt"/>
                <a:ea typeface="+mn-ea"/>
                <a:cs typeface="+mn-cs"/>
              </a:rPr>
              <a:t>Πολυποειδής</a:t>
            </a:r>
            <a:r>
              <a:rPr kumimoji="0" lang="el-GR" sz="32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καρκίνος με κεντρική νεκρωτική </a:t>
            </a:r>
            <a:r>
              <a:rPr kumimoji="0" lang="el-GR" sz="3200" b="0"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mn-lt"/>
                <a:ea typeface="+mn-ea"/>
                <a:cs typeface="+mn-cs"/>
              </a:rPr>
              <a:t>ελκωτική</a:t>
            </a:r>
            <a:r>
              <a:rPr kumimoji="0" lang="el-GR" sz="32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περιοχή</a:t>
            </a:r>
            <a:endParaRPr kumimoji="0" lang="el-GR"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4497537" y="188641"/>
            <a:ext cx="4473541" cy="2880320"/>
          </a:xfrm>
          <a:prstGeom prst="rect">
            <a:avLst/>
          </a:prstGeom>
          <a:noFill/>
          <a:ln w="9525">
            <a:noFill/>
            <a:miter lim="800000"/>
            <a:headEnd/>
            <a:tailEnd/>
          </a:ln>
        </p:spPr>
      </p:pic>
      <p:sp>
        <p:nvSpPr>
          <p:cNvPr id="6" name="2 - Θέση κειμένου"/>
          <p:cNvSpPr txBox="1">
            <a:spLocks/>
          </p:cNvSpPr>
          <p:nvPr/>
        </p:nvSpPr>
        <p:spPr>
          <a:xfrm>
            <a:off x="4499992" y="1687513"/>
            <a:ext cx="4644008" cy="639762"/>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bg1"/>
                </a:solidFill>
                <a:effectLst/>
                <a:uLnTx/>
                <a:uFillTx/>
                <a:latin typeface="+mn-lt"/>
                <a:ea typeface="+mn-ea"/>
                <a:cs typeface="+mn-cs"/>
              </a:rPr>
              <a:t>Ευμεγέθης δακτυλιοειδής όγκος προκαλών εντερική απόφραξη</a:t>
            </a:r>
            <a:endParaRPr kumimoji="0" lang="el-GR" sz="3200" b="0" i="0" u="none" strike="noStrike" kern="1200" cap="none" spc="0" normalizeH="0" baseline="0" noProof="0" dirty="0">
              <a:ln>
                <a:noFill/>
              </a:ln>
              <a:solidFill>
                <a:schemeClr val="bg1"/>
              </a:solidFill>
              <a:effectLst/>
              <a:uLnTx/>
              <a:uFillTx/>
              <a:latin typeface="+mn-lt"/>
              <a:ea typeface="+mn-ea"/>
              <a:cs typeface="+mn-cs"/>
            </a:endParaRPr>
          </a:p>
        </p:txBody>
      </p:sp>
      <p:pic>
        <p:nvPicPr>
          <p:cNvPr id="1028" name="Picture 4"/>
          <p:cNvPicPr>
            <a:picLocks noChangeAspect="1" noChangeArrowheads="1"/>
          </p:cNvPicPr>
          <p:nvPr/>
        </p:nvPicPr>
        <p:blipFill>
          <a:blip r:embed="rId5" cstate="print"/>
          <a:srcRect/>
          <a:stretch>
            <a:fillRect/>
          </a:stretch>
        </p:blipFill>
        <p:spPr bwMode="auto">
          <a:xfrm>
            <a:off x="107504" y="3573016"/>
            <a:ext cx="4217612" cy="2952328"/>
          </a:xfrm>
          <a:prstGeom prst="rect">
            <a:avLst/>
          </a:prstGeom>
          <a:noFill/>
          <a:ln w="9525">
            <a:noFill/>
            <a:miter lim="800000"/>
            <a:headEnd/>
            <a:tailEnd/>
          </a:ln>
        </p:spPr>
      </p:pic>
      <p:sp>
        <p:nvSpPr>
          <p:cNvPr id="8" name="2 - Θέση κειμένου"/>
          <p:cNvSpPr txBox="1">
            <a:spLocks/>
          </p:cNvSpPr>
          <p:nvPr/>
        </p:nvSpPr>
        <p:spPr>
          <a:xfrm>
            <a:off x="609600" y="4365104"/>
            <a:ext cx="4040188" cy="1512167"/>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Στάδιο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pT3</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9" name="Picture 5"/>
          <p:cNvPicPr>
            <a:picLocks noChangeAspect="1" noChangeArrowheads="1"/>
          </p:cNvPicPr>
          <p:nvPr/>
        </p:nvPicPr>
        <p:blipFill>
          <a:blip r:embed="rId6" cstate="print"/>
          <a:srcRect/>
          <a:stretch>
            <a:fillRect/>
          </a:stretch>
        </p:blipFill>
        <p:spPr bwMode="auto">
          <a:xfrm>
            <a:off x="4499992" y="3140968"/>
            <a:ext cx="4360773" cy="2448272"/>
          </a:xfrm>
          <a:prstGeom prst="rect">
            <a:avLst/>
          </a:prstGeom>
          <a:noFill/>
          <a:ln w="9525">
            <a:noFill/>
            <a:miter lim="800000"/>
            <a:headEnd/>
            <a:tailEnd/>
          </a:ln>
        </p:spPr>
      </p:pic>
      <p:sp>
        <p:nvSpPr>
          <p:cNvPr id="10" name="2 - Θέση κειμένου"/>
          <p:cNvSpPr txBox="1">
            <a:spLocks/>
          </p:cNvSpPr>
          <p:nvPr/>
        </p:nvSpPr>
        <p:spPr>
          <a:xfrm>
            <a:off x="5220072" y="3429001"/>
            <a:ext cx="3384376" cy="2016224"/>
          </a:xfrm>
          <a:prstGeom prst="rect">
            <a:avLst/>
          </a:prstGeom>
        </p:spPr>
        <p:txBody>
          <a:bodyPr>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Διήθηση </a:t>
            </a:r>
            <a:r>
              <a:rPr kumimoji="0" lang="el-GR" sz="3200" b="1"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εξω</a:t>
            </a:r>
            <a:r>
              <a:rPr kumimoji="0" lang="el-GR" sz="3200" b="0"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τοιχωματικών</a:t>
            </a:r>
            <a:r>
              <a:rPr kumimoji="0" lang="el-GR"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 </a:t>
            </a:r>
            <a:r>
              <a:rPr kumimoji="0" lang="el-GR" sz="3200" b="0" i="0" u="none" strike="noStrike" kern="1200" cap="none" spc="300" normalizeH="0" baseline="0" noProof="0" dirty="0" err="1" smtClean="0">
                <a:ln>
                  <a:noFill/>
                </a:ln>
                <a:effectLst>
                  <a:outerShdw blurRad="38100" dist="38100" dir="2700000" algn="tl">
                    <a:srgbClr val="000000">
                      <a:alpha val="43137"/>
                    </a:srgbClr>
                  </a:outerShdw>
                </a:effectLst>
                <a:uLnTx/>
                <a:uFillTx/>
                <a:latin typeface="+mn-lt"/>
                <a:ea typeface="+mn-ea"/>
                <a:cs typeface="+mn-cs"/>
              </a:rPr>
              <a:t>φλεβιδίων</a:t>
            </a:r>
            <a:r>
              <a:rPr kumimoji="0" lang="el-GR" sz="3200" b="0" i="0" u="none" strike="noStrike" kern="1200" cap="none" spc="300" normalizeH="0" noProof="0" dirty="0" smtClean="0">
                <a:ln>
                  <a:noFill/>
                </a:ln>
                <a:effectLst>
                  <a:outerShdw blurRad="38100" dist="38100" dir="2700000" algn="tl">
                    <a:srgbClr val="000000">
                      <a:alpha val="43137"/>
                    </a:srgbClr>
                  </a:outerShdw>
                </a:effectLst>
                <a:uLnTx/>
                <a:uFillTx/>
                <a:latin typeface="+mn-lt"/>
                <a:ea typeface="+mn-ea"/>
                <a:cs typeface="+mn-cs"/>
              </a:rPr>
              <a:t> (προφανώς </a:t>
            </a:r>
            <a:r>
              <a:rPr kumimoji="0" lang="el-GR" sz="3200" b="1" i="0" u="sng" strike="noStrike" kern="1200" cap="none" spc="300" normalizeH="0" noProof="0" dirty="0" smtClean="0">
                <a:ln>
                  <a:noFill/>
                </a:ln>
                <a:effectLst>
                  <a:outerShdw blurRad="38100" dist="38100" dir="2700000" algn="tl">
                    <a:srgbClr val="000000">
                      <a:alpha val="43137"/>
                    </a:srgbClr>
                  </a:outerShdw>
                </a:effectLst>
                <a:uLnTx/>
                <a:uFillTx/>
                <a:latin typeface="+mn-lt"/>
                <a:ea typeface="+mn-ea"/>
                <a:cs typeface="+mn-cs"/>
              </a:rPr>
              <a:t>δυσμενής</a:t>
            </a:r>
            <a:r>
              <a:rPr kumimoji="0" lang="el-GR" sz="3200" b="0" i="0" u="none" strike="noStrike" kern="1200" cap="none" spc="300" normalizeH="0" noProof="0" dirty="0" smtClean="0">
                <a:ln>
                  <a:noFill/>
                </a:ln>
                <a:effectLst>
                  <a:outerShdw blurRad="38100" dist="38100" dir="2700000" algn="tl">
                    <a:srgbClr val="000000">
                      <a:alpha val="43137"/>
                    </a:srgbClr>
                  </a:outerShdw>
                </a:effectLst>
                <a:uLnTx/>
                <a:uFillTx/>
                <a:latin typeface="+mn-lt"/>
                <a:ea typeface="+mn-ea"/>
                <a:cs typeface="+mn-cs"/>
              </a:rPr>
              <a:t> ιστολογική παράμετρος).</a:t>
            </a:r>
            <a:r>
              <a:rPr kumimoji="0" lang="en-US"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 </a:t>
            </a:r>
            <a:r>
              <a:rPr lang="el-GR" sz="3200" dirty="0" smtClean="0">
                <a:effectLst>
                  <a:outerShdw blurRad="38100" dist="38100" dir="2700000" algn="tl">
                    <a:srgbClr val="000000">
                      <a:alpha val="43137"/>
                    </a:srgbClr>
                  </a:outerShdw>
                </a:effectLst>
              </a:rPr>
              <a:t> Διάκριση από </a:t>
            </a:r>
            <a:r>
              <a:rPr lang="el-GR" sz="3200" dirty="0" err="1" smtClean="0">
                <a:effectLst>
                  <a:outerShdw blurRad="38100" dist="38100" dir="2700000" algn="tl">
                    <a:srgbClr val="000000">
                      <a:alpha val="43137"/>
                    </a:srgbClr>
                  </a:outerShdw>
                </a:effectLst>
              </a:rPr>
              <a:t>λεμφαγγεία.με</a:t>
            </a:r>
            <a:r>
              <a:rPr lang="el-GR" sz="3200" dirty="0" smtClean="0">
                <a:effectLst>
                  <a:outerShdw blurRad="38100" dist="38100" dir="2700000" algn="tl">
                    <a:srgbClr val="000000">
                      <a:alpha val="43137"/>
                    </a:srgbClr>
                  </a:outerShdw>
                </a:effectLst>
              </a:rPr>
              <a:t> χρώση ελαστικών ινών </a:t>
            </a:r>
            <a:r>
              <a:rPr lang="en-US" sz="3200" dirty="0" smtClean="0">
                <a:effectLst>
                  <a:outerShdw blurRad="38100" dist="38100" dir="2700000" algn="tl">
                    <a:srgbClr val="000000">
                      <a:alpha val="43137"/>
                    </a:srgbClr>
                  </a:outerShdw>
                </a:effectLst>
              </a:rPr>
              <a:t>(EVG)</a:t>
            </a:r>
            <a:r>
              <a:rPr lang="el-GR" sz="3200" dirty="0" smtClean="0">
                <a:effectLst>
                  <a:outerShdw blurRad="38100" dist="38100" dir="2700000" algn="tl">
                    <a:srgbClr val="000000">
                      <a:alpha val="43137"/>
                    </a:srgbClr>
                  </a:outerShdw>
                </a:effectLst>
              </a:rPr>
              <a:t>, καθώς ο έξω χιτώνας των </a:t>
            </a:r>
            <a:r>
              <a:rPr lang="el-GR" sz="3200" i="1" dirty="0" err="1" smtClean="0">
                <a:effectLst>
                  <a:outerShdw blurRad="38100" dist="38100" dir="2700000" algn="tl">
                    <a:srgbClr val="000000">
                      <a:alpha val="43137"/>
                    </a:srgbClr>
                  </a:outerShdw>
                </a:effectLst>
              </a:rPr>
              <a:t>φλεβίων</a:t>
            </a:r>
            <a:r>
              <a:rPr lang="el-GR" sz="3200" dirty="0" smtClean="0">
                <a:effectLst>
                  <a:outerShdw blurRad="38100" dist="38100" dir="2700000" algn="tl">
                    <a:srgbClr val="000000">
                      <a:alpha val="43137"/>
                    </a:srgbClr>
                  </a:outerShdw>
                </a:effectLst>
              </a:rPr>
              <a:t> </a:t>
            </a:r>
            <a:r>
              <a:rPr lang="el-GR" sz="3200" i="1" dirty="0" smtClean="0">
                <a:effectLst>
                  <a:outerShdw blurRad="38100" dist="38100" dir="2700000" algn="tl">
                    <a:srgbClr val="000000">
                      <a:alpha val="43137"/>
                    </a:srgbClr>
                  </a:outerShdw>
                </a:effectLst>
              </a:rPr>
              <a:t>διαθέτει </a:t>
            </a:r>
            <a:r>
              <a:rPr lang="el-GR" sz="3200" dirty="0" smtClean="0">
                <a:effectLst>
                  <a:outerShdw blurRad="38100" dist="38100" dir="2700000" algn="tl">
                    <a:srgbClr val="000000">
                      <a:alpha val="43137"/>
                    </a:srgbClr>
                  </a:outerShdw>
                </a:effectLst>
              </a:rPr>
              <a:t>ελαστικές ίνες.</a:t>
            </a:r>
            <a:endParaRPr kumimoji="0" lang="el-GR"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p:txBody>
      </p:sp>
      <p:pic>
        <p:nvPicPr>
          <p:cNvPr id="2" name="Picture 2"/>
          <p:cNvPicPr>
            <a:picLocks noChangeAspect="1" noChangeArrowheads="1"/>
          </p:cNvPicPr>
          <p:nvPr/>
        </p:nvPicPr>
        <p:blipFill>
          <a:blip r:embed="rId7" cstate="print"/>
          <a:srcRect/>
          <a:stretch>
            <a:fillRect/>
          </a:stretch>
        </p:blipFill>
        <p:spPr bwMode="auto">
          <a:xfrm>
            <a:off x="7167785" y="5661248"/>
            <a:ext cx="1976215" cy="1196752"/>
          </a:xfrm>
          <a:prstGeom prst="rect">
            <a:avLst/>
          </a:prstGeom>
          <a:noFill/>
          <a:ln w="9525">
            <a:noFill/>
            <a:miter lim="800000"/>
            <a:headEnd/>
            <a:tailEnd/>
          </a:ln>
        </p:spPr>
      </p:pic>
      <p:pic>
        <p:nvPicPr>
          <p:cNvPr id="3" name="Picture 3"/>
          <p:cNvPicPr>
            <a:picLocks noChangeAspect="1" noChangeArrowheads="1"/>
          </p:cNvPicPr>
          <p:nvPr/>
        </p:nvPicPr>
        <p:blipFill>
          <a:blip r:embed="rId8" cstate="print"/>
          <a:srcRect/>
          <a:stretch>
            <a:fillRect/>
          </a:stretch>
        </p:blipFill>
        <p:spPr bwMode="auto">
          <a:xfrm>
            <a:off x="5292080" y="5661248"/>
            <a:ext cx="1728003" cy="1196752"/>
          </a:xfrm>
          <a:prstGeom prst="rect">
            <a:avLst/>
          </a:prstGeom>
          <a:noFill/>
          <a:ln w="9525">
            <a:noFill/>
            <a:miter lim="800000"/>
            <a:headEnd/>
            <a:tailEnd/>
          </a:ln>
        </p:spPr>
      </p:pic>
      <p:pic>
        <p:nvPicPr>
          <p:cNvPr id="5" name="Picture 4"/>
          <p:cNvPicPr>
            <a:picLocks noChangeAspect="1" noChangeArrowheads="1"/>
          </p:cNvPicPr>
          <p:nvPr/>
        </p:nvPicPr>
        <p:blipFill>
          <a:blip r:embed="rId9" cstate="print"/>
          <a:srcRect/>
          <a:stretch>
            <a:fillRect/>
          </a:stretch>
        </p:blipFill>
        <p:spPr bwMode="auto">
          <a:xfrm rot="5400000">
            <a:off x="4161722" y="5855502"/>
            <a:ext cx="1196752" cy="808245"/>
          </a:xfrm>
          <a:prstGeom prst="rect">
            <a:avLst/>
          </a:prstGeom>
          <a:noFill/>
          <a:ln w="9525">
            <a:noFill/>
            <a:miter lim="800000"/>
            <a:headEnd/>
            <a:tailEnd/>
          </a:ln>
        </p:spPr>
      </p:pic>
      <p:sp>
        <p:nvSpPr>
          <p:cNvPr id="13" name="2 - Θέση κειμένου"/>
          <p:cNvSpPr txBox="1">
            <a:spLocks/>
          </p:cNvSpPr>
          <p:nvPr/>
        </p:nvSpPr>
        <p:spPr>
          <a:xfrm>
            <a:off x="4572000" y="5733256"/>
            <a:ext cx="2304256" cy="792087"/>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err="1" smtClean="0">
                <a:ln>
                  <a:noFill/>
                </a:ln>
                <a:solidFill>
                  <a:schemeClr val="tx1"/>
                </a:solidFill>
                <a:effectLst/>
                <a:uLnTx/>
                <a:uFillTx/>
                <a:latin typeface="+mn-lt"/>
                <a:ea typeface="+mn-ea"/>
                <a:cs typeface="+mn-cs"/>
              </a:rPr>
              <a:t>Αρτηρίδιο</a:t>
            </a:r>
            <a:r>
              <a:rPr kumimoji="0" lang="el-GR" b="0" i="0" u="none" strike="noStrike" kern="1200" cap="none" spc="0" normalizeH="0" baseline="0" noProof="0" dirty="0" smtClean="0">
                <a:ln>
                  <a:noFill/>
                </a:ln>
                <a:solidFill>
                  <a:schemeClr val="tx1"/>
                </a:solidFill>
                <a:effectLst/>
                <a:uLnTx/>
                <a:uFillTx/>
                <a:latin typeface="+mn-lt"/>
                <a:ea typeface="+mn-ea"/>
                <a:cs typeface="+mn-cs"/>
              </a:rPr>
              <a:t> –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φλεβίδιο</a:t>
            </a:r>
            <a:r>
              <a:rPr kumimoji="0" lang="el-GR"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050" b="1" dirty="0" smtClean="0"/>
              <a:t>CD31</a:t>
            </a:r>
            <a:r>
              <a:rPr lang="en-US" sz="1050" dirty="0" smtClean="0"/>
              <a:t>: </a:t>
            </a:r>
            <a:r>
              <a:rPr lang="el-GR" sz="1050" b="1" dirty="0" smtClean="0"/>
              <a:t>γενικός</a:t>
            </a:r>
            <a:r>
              <a:rPr lang="el-GR" sz="1050" dirty="0" smtClean="0"/>
              <a:t> ενδοθηλιακός </a:t>
            </a:r>
            <a:r>
              <a:rPr lang="el-GR" sz="1050" dirty="0" err="1" smtClean="0"/>
              <a:t>ανοσοδείκτης</a:t>
            </a:r>
            <a:r>
              <a:rPr lang="el-GR" sz="1050" dirty="0" smtClean="0"/>
              <a:t>.</a:t>
            </a:r>
            <a:r>
              <a:rPr kumimoji="0" lang="el-GR" sz="105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105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4 - Θέση κειμένου"/>
          <p:cNvSpPr txBox="1">
            <a:spLocks/>
          </p:cNvSpPr>
          <p:nvPr/>
        </p:nvSpPr>
        <p:spPr>
          <a:xfrm>
            <a:off x="7092280" y="5805264"/>
            <a:ext cx="2051720" cy="648071"/>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Λεμφαγγείο</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To</a:t>
            </a:r>
            <a:r>
              <a:rPr kumimoji="0" lang="en-US" sz="800" b="0" i="0" u="none" strike="noStrike" kern="1200" cap="none" spc="0" normalizeH="0" noProof="0" dirty="0" smtClean="0">
                <a:ln>
                  <a:noFill/>
                </a:ln>
                <a:solidFill>
                  <a:schemeClr val="tx1"/>
                </a:solidFill>
                <a:effectLst/>
                <a:uLnTx/>
                <a:uFillTx/>
                <a:latin typeface="+mn-lt"/>
                <a:ea typeface="+mn-ea"/>
                <a:cs typeface="+mn-cs"/>
              </a:rPr>
              <a:t> </a:t>
            </a:r>
            <a:r>
              <a:rPr kumimoji="0" lang="el-GR" sz="800" b="0" i="0" u="none" strike="noStrike" kern="1200" cap="none" spc="0" normalizeH="0" noProof="0" dirty="0" smtClean="0">
                <a:ln>
                  <a:noFill/>
                </a:ln>
                <a:solidFill>
                  <a:schemeClr val="tx1"/>
                </a:solidFill>
                <a:effectLst/>
                <a:uLnTx/>
                <a:uFillTx/>
                <a:latin typeface="+mn-lt"/>
                <a:ea typeface="+mn-ea"/>
                <a:cs typeface="+mn-cs"/>
              </a:rPr>
              <a:t>ενδοθήλιό του αναδεικνύεται </a:t>
            </a:r>
            <a:r>
              <a:rPr kumimoji="0" lang="el-GR" sz="800" b="0" i="0" u="none" strike="noStrike" kern="1200" cap="none" spc="0" normalizeH="0" noProof="0" dirty="0" err="1" smtClean="0">
                <a:ln>
                  <a:noFill/>
                </a:ln>
                <a:solidFill>
                  <a:schemeClr val="tx1"/>
                </a:solidFill>
                <a:effectLst/>
                <a:uLnTx/>
                <a:uFillTx/>
                <a:latin typeface="+mn-lt"/>
                <a:ea typeface="+mn-ea"/>
                <a:cs typeface="+mn-cs"/>
              </a:rPr>
              <a:t>ανοσοϊστοχημικά</a:t>
            </a:r>
            <a:r>
              <a:rPr kumimoji="0" lang="el-GR" sz="800" b="0" i="0" u="none" strike="noStrike" kern="1200" cap="none" spc="0" normalizeH="0" noProof="0" dirty="0" smtClean="0">
                <a:ln>
                  <a:noFill/>
                </a:ln>
                <a:solidFill>
                  <a:schemeClr val="tx1"/>
                </a:solidFill>
                <a:effectLst/>
                <a:uLnTx/>
                <a:uFillTx/>
                <a:latin typeface="+mn-lt"/>
                <a:ea typeface="+mn-ea"/>
                <a:cs typeface="+mn-cs"/>
              </a:rPr>
              <a:t> </a:t>
            </a:r>
            <a:r>
              <a:rPr kumimoji="0" lang="en-US" sz="800" b="1" i="0" u="none" strike="noStrike" kern="1200" cap="none" spc="0" normalizeH="0" noProof="0" dirty="0" smtClean="0">
                <a:ln>
                  <a:noFill/>
                </a:ln>
                <a:solidFill>
                  <a:schemeClr val="tx1"/>
                </a:solidFill>
                <a:effectLst/>
                <a:uLnTx/>
                <a:uFillTx/>
                <a:latin typeface="+mn-lt"/>
                <a:ea typeface="+mn-ea"/>
                <a:cs typeface="+mn-cs"/>
              </a:rPr>
              <a:t> </a:t>
            </a:r>
            <a:r>
              <a:rPr kumimoji="0" lang="el-GR" sz="800" b="1" i="0" u="none" strike="noStrike" kern="1200" cap="none" spc="0" normalizeH="0" noProof="0" dirty="0" smtClean="0">
                <a:ln>
                  <a:noFill/>
                </a:ln>
                <a:solidFill>
                  <a:schemeClr val="tx1"/>
                </a:solidFill>
                <a:effectLst/>
                <a:uLnTx/>
                <a:uFillTx/>
                <a:latin typeface="+mn-lt"/>
                <a:ea typeface="+mn-ea"/>
                <a:cs typeface="+mn-cs"/>
              </a:rPr>
              <a:t>ειδικά </a:t>
            </a:r>
            <a:r>
              <a:rPr kumimoji="0" lang="el-GR" sz="800" b="0" i="0" u="none" strike="noStrike" kern="1200" cap="none" spc="0" normalizeH="0" noProof="0" dirty="0" smtClean="0">
                <a:ln>
                  <a:noFill/>
                </a:ln>
                <a:solidFill>
                  <a:schemeClr val="tx1"/>
                </a:solidFill>
                <a:effectLst/>
                <a:uLnTx/>
                <a:uFillTx/>
                <a:latin typeface="+mn-lt"/>
                <a:ea typeface="+mn-ea"/>
                <a:cs typeface="+mn-cs"/>
              </a:rPr>
              <a:t>με χρώση έναντι της </a:t>
            </a:r>
            <a:r>
              <a:rPr kumimoji="0" lang="el-GR" sz="800" b="1" i="0" u="none" strike="noStrike" kern="1200" cap="none" spc="0" normalizeH="0" noProof="0" dirty="0" err="1" smtClean="0">
                <a:ln>
                  <a:noFill/>
                </a:ln>
                <a:solidFill>
                  <a:schemeClr val="tx1"/>
                </a:solidFill>
                <a:effectLst/>
                <a:uLnTx/>
                <a:uFillTx/>
                <a:latin typeface="+mn-lt"/>
                <a:ea typeface="+mn-ea"/>
                <a:cs typeface="+mn-cs"/>
              </a:rPr>
              <a:t>ποδοπλανίνης</a:t>
            </a:r>
            <a:r>
              <a:rPr kumimoji="0" lang="el-GR" sz="800" b="0" i="0" u="none" strike="noStrike" kern="1200" cap="none" spc="0" normalizeH="0" noProof="0" dirty="0" smtClean="0">
                <a:ln>
                  <a:noFill/>
                </a:ln>
                <a:solidFill>
                  <a:schemeClr val="tx1"/>
                </a:solidFill>
                <a:effectLst/>
                <a:uLnTx/>
                <a:uFillTx/>
                <a:latin typeface="+mn-lt"/>
                <a:ea typeface="+mn-ea"/>
                <a:cs typeface="+mn-cs"/>
              </a:rPr>
              <a:t>.</a:t>
            </a:r>
            <a:endParaRPr kumimoji="0" lang="el-GR" sz="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355976" y="274638"/>
            <a:ext cx="4536504" cy="6250706"/>
          </a:xfrm>
        </p:spPr>
        <p:txBody>
          <a:bodyPr>
            <a:normAutofit/>
          </a:bodyPr>
          <a:lstStyle/>
          <a:p>
            <a:r>
              <a:rPr lang="el-GR" sz="2800" dirty="0" smtClean="0"/>
              <a:t>Διήθηση </a:t>
            </a:r>
            <a:r>
              <a:rPr lang="el-GR" sz="2800" dirty="0" err="1" smtClean="0">
                <a:effectLst>
                  <a:outerShdw blurRad="38100" dist="38100" dir="2700000" algn="tl">
                    <a:srgbClr val="000000">
                      <a:alpha val="43137"/>
                    </a:srgbClr>
                  </a:outerShdw>
                </a:effectLst>
              </a:rPr>
              <a:t>εξω</a:t>
            </a:r>
            <a:r>
              <a:rPr lang="el-GR" sz="2800" dirty="0" err="1" smtClean="0"/>
              <a:t>τοιχωματικών</a:t>
            </a:r>
            <a:r>
              <a:rPr lang="el-GR" sz="2800" dirty="0" smtClean="0"/>
              <a:t> φλεβών</a:t>
            </a:r>
            <a:r>
              <a:rPr lang="en-US" sz="2800" dirty="0" smtClean="0"/>
              <a:t>:</a:t>
            </a:r>
            <a:r>
              <a:rPr lang="el-GR" sz="2800" dirty="0" smtClean="0"/>
              <a:t/>
            </a:r>
            <a:br>
              <a:rPr lang="el-GR" sz="2800" dirty="0" smtClean="0"/>
            </a:br>
            <a:r>
              <a:rPr lang="en-US" sz="2800" dirty="0" smtClean="0"/>
              <a:t> </a:t>
            </a:r>
            <a:r>
              <a:rPr lang="el-GR" sz="2800" dirty="0" smtClean="0"/>
              <a:t/>
            </a:r>
            <a:br>
              <a:rPr lang="el-GR" sz="2800" dirty="0" smtClean="0"/>
            </a:br>
            <a:r>
              <a:rPr lang="el-GR" sz="2800" dirty="0" smtClean="0"/>
              <a:t>Στην πάνω εικόνα από την διηθητική παρυφή του καρκινώματος, αναγνωρίζουμε αρτηριακό κλάδο, κάτω αριστερά, στη χρώση Α-Η. Με επιπρόσθετη της Α-Η, </a:t>
            </a:r>
            <a:r>
              <a:rPr lang="el-GR" sz="2800" dirty="0" smtClean="0">
                <a:effectLst>
                  <a:outerShdw blurRad="38100" dist="38100" dir="2700000" algn="tl">
                    <a:srgbClr val="000000">
                      <a:alpha val="43137"/>
                    </a:srgbClr>
                  </a:outerShdw>
                </a:effectLst>
              </a:rPr>
              <a:t>χρώση ελαστικών ινών</a:t>
            </a:r>
            <a:r>
              <a:rPr lang="el-GR" sz="2800" dirty="0" smtClean="0"/>
              <a:t>, δεξιά της αρτηρίας, αναδεικνύεται </a:t>
            </a:r>
            <a:r>
              <a:rPr lang="el-GR" sz="2800" dirty="0" err="1" smtClean="0"/>
              <a:t>φλεβίδιο</a:t>
            </a:r>
            <a:r>
              <a:rPr lang="el-GR" sz="2800" dirty="0" smtClean="0"/>
              <a:t> με καρκινικό έμβολο. </a:t>
            </a:r>
            <a:endParaRPr lang="el-GR" sz="2800" dirty="0"/>
          </a:p>
        </p:txBody>
      </p:sp>
      <p:pic>
        <p:nvPicPr>
          <p:cNvPr id="2050" name="Picture 2" descr="C:\Users\User\Desktop\cp15826.f1.jpg"/>
          <p:cNvPicPr>
            <a:picLocks noChangeAspect="1" noChangeArrowheads="1"/>
          </p:cNvPicPr>
          <p:nvPr/>
        </p:nvPicPr>
        <p:blipFill>
          <a:blip r:embed="rId2" cstate="print"/>
          <a:srcRect/>
          <a:stretch>
            <a:fillRect/>
          </a:stretch>
        </p:blipFill>
        <p:spPr bwMode="auto">
          <a:xfrm>
            <a:off x="179511" y="116632"/>
            <a:ext cx="4180523" cy="655272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16632"/>
            <a:ext cx="4176464" cy="3001834"/>
          </a:xfrm>
          <a:prstGeom prst="rect">
            <a:avLst/>
          </a:prstGeom>
          <a:noFill/>
          <a:ln w="9525">
            <a:noFill/>
            <a:miter lim="800000"/>
            <a:headEnd/>
            <a:tailEnd/>
          </a:ln>
        </p:spPr>
      </p:pic>
      <p:sp>
        <p:nvSpPr>
          <p:cNvPr id="3" name="2 - Θέση κειμένου"/>
          <p:cNvSpPr txBox="1">
            <a:spLocks/>
          </p:cNvSpPr>
          <p:nvPr/>
        </p:nvSpPr>
        <p:spPr>
          <a:xfrm>
            <a:off x="457200" y="1535112"/>
            <a:ext cx="4040188" cy="1389831"/>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«Βρώμικη νέκρωση» (νεκρωμένα κύτταρα,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κυτταροπλασματικά</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υπολλείμματα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πυρηνική σκόνη,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ινιδώδες</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υλικό)  στον αυλό καρκινικού αδένα</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107504" y="3573016"/>
            <a:ext cx="4562049" cy="2952328"/>
          </a:xfrm>
          <a:prstGeom prst="rect">
            <a:avLst/>
          </a:prstGeom>
          <a:noFill/>
          <a:ln w="9525">
            <a:noFill/>
            <a:miter lim="800000"/>
            <a:headEnd/>
            <a:tailEnd/>
          </a:ln>
        </p:spPr>
      </p:pic>
      <p:sp>
        <p:nvSpPr>
          <p:cNvPr id="5" name="2 - Θέση κειμένου"/>
          <p:cNvSpPr txBox="1">
            <a:spLocks/>
          </p:cNvSpPr>
          <p:nvPr/>
        </p:nvSpPr>
        <p:spPr>
          <a:xfrm>
            <a:off x="457200" y="4653136"/>
            <a:ext cx="4040188" cy="1440159"/>
          </a:xfrm>
          <a:prstGeom prst="rect">
            <a:avLst/>
          </a:prstGeom>
        </p:spPr>
        <p:txBody>
          <a:bodyPr>
            <a:normAutofit fontScale="55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bg1"/>
                </a:solidFill>
                <a:effectLst/>
                <a:uLnTx/>
                <a:uFillTx/>
                <a:latin typeface="+mn-lt"/>
                <a:ea typeface="+mn-ea"/>
                <a:cs typeface="+mn-cs"/>
              </a:rPr>
              <a:t>Στάδιο </a:t>
            </a:r>
            <a:r>
              <a:rPr kumimoji="0" lang="en-US" sz="3200" b="0" i="0" u="none" strike="noStrike" kern="1200" cap="none" spc="0" normalizeH="0" baseline="0" noProof="0" dirty="0" smtClean="0">
                <a:ln>
                  <a:noFill/>
                </a:ln>
                <a:solidFill>
                  <a:schemeClr val="bg1"/>
                </a:solidFill>
                <a:effectLst/>
                <a:uLnTx/>
                <a:uFillTx/>
                <a:latin typeface="+mn-lt"/>
                <a:ea typeface="+mn-ea"/>
                <a:cs typeface="+mn-cs"/>
              </a:rPr>
              <a:t>pT4. </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Συρρίκνωση του περιτοναίου λόγω διήθησής του από καρκίνωμα </a:t>
            </a:r>
            <a:r>
              <a:rPr kumimoji="0" lang="el-GR" sz="3200" b="0" i="0" u="none" strike="noStrike" kern="1200" cap="none" spc="0" normalizeH="0" baseline="0" noProof="0" dirty="0" err="1" smtClean="0">
                <a:ln>
                  <a:noFill/>
                </a:ln>
                <a:solidFill>
                  <a:schemeClr val="bg1"/>
                </a:solidFill>
                <a:effectLst/>
                <a:uLnTx/>
                <a:uFillTx/>
                <a:latin typeface="+mn-lt"/>
                <a:ea typeface="+mn-ea"/>
                <a:cs typeface="+mn-cs"/>
              </a:rPr>
              <a:t>εξορμώμενο</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 από τη σπληνική καμπή στο κόλον. Υψηλός ο κίνδυνος περιτοναϊκής υποτροπής.</a:t>
            </a:r>
            <a:endParaRPr kumimoji="0" lang="el-GR" sz="3200" b="0" i="0" u="none" strike="noStrike" kern="1200" cap="none" spc="0" normalizeH="0" baseline="0" noProof="0" dirty="0">
              <a:ln>
                <a:noFill/>
              </a:ln>
              <a:solidFill>
                <a:schemeClr val="bg1"/>
              </a:solidFill>
              <a:effectLst/>
              <a:uLnTx/>
              <a:uFillTx/>
              <a:latin typeface="+mn-lt"/>
              <a:ea typeface="+mn-ea"/>
              <a:cs typeface="+mn-cs"/>
            </a:endParaRPr>
          </a:p>
        </p:txBody>
      </p:sp>
      <p:pic>
        <p:nvPicPr>
          <p:cNvPr id="1028" name="Picture 4"/>
          <p:cNvPicPr>
            <a:picLocks noChangeAspect="1" noChangeArrowheads="1"/>
          </p:cNvPicPr>
          <p:nvPr/>
        </p:nvPicPr>
        <p:blipFill>
          <a:blip r:embed="rId4" cstate="print"/>
          <a:srcRect/>
          <a:stretch>
            <a:fillRect/>
          </a:stretch>
        </p:blipFill>
        <p:spPr bwMode="auto">
          <a:xfrm>
            <a:off x="4499992" y="188640"/>
            <a:ext cx="4446363" cy="2952328"/>
          </a:xfrm>
          <a:prstGeom prst="rect">
            <a:avLst/>
          </a:prstGeom>
          <a:noFill/>
          <a:ln w="9525">
            <a:noFill/>
            <a:miter lim="800000"/>
            <a:headEnd/>
            <a:tailEnd/>
          </a:ln>
        </p:spPr>
      </p:pic>
      <p:sp>
        <p:nvSpPr>
          <p:cNvPr id="7" name="2 - Θέση κειμένου"/>
          <p:cNvSpPr txBox="1">
            <a:spLocks/>
          </p:cNvSpPr>
          <p:nvPr/>
        </p:nvSpPr>
        <p:spPr>
          <a:xfrm>
            <a:off x="4499992" y="1535113"/>
            <a:ext cx="4464496" cy="639762"/>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Υποορογόνια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εναπόθεση όγκου. Στάδιο Ν1</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c</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9" name="Picture 5"/>
          <p:cNvPicPr>
            <a:picLocks noChangeAspect="1" noChangeArrowheads="1"/>
          </p:cNvPicPr>
          <p:nvPr/>
        </p:nvPicPr>
        <p:blipFill>
          <a:blip r:embed="rId5" cstate="print"/>
          <a:srcRect/>
          <a:stretch>
            <a:fillRect/>
          </a:stretch>
        </p:blipFill>
        <p:spPr bwMode="auto">
          <a:xfrm>
            <a:off x="4809875" y="3573016"/>
            <a:ext cx="4334125" cy="2952328"/>
          </a:xfrm>
          <a:prstGeom prst="rect">
            <a:avLst/>
          </a:prstGeom>
          <a:noFill/>
          <a:ln w="9525">
            <a:noFill/>
            <a:miter lim="800000"/>
            <a:headEnd/>
            <a:tailEnd/>
          </a:ln>
        </p:spPr>
      </p:pic>
      <p:sp>
        <p:nvSpPr>
          <p:cNvPr id="9" name="2 - Θέση κειμένου"/>
          <p:cNvSpPr txBox="1">
            <a:spLocks/>
          </p:cNvSpPr>
          <p:nvPr/>
        </p:nvSpPr>
        <p:spPr>
          <a:xfrm>
            <a:off x="5004048" y="4365103"/>
            <a:ext cx="3312368" cy="1224137"/>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Περινευρική</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καρκινική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διήθηση.Δυσμενής</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προγνωστική παράμετρος.</a:t>
            </a:r>
            <a:endPar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1600" dirty="0" smtClean="0"/>
              <a:t>Η βιοψία καταδεικνύει έντονη αντιδραστική </a:t>
            </a:r>
            <a:r>
              <a:rPr lang="el-GR" sz="1600" b="1" dirty="0" smtClean="0"/>
              <a:t>υπερπλασία</a:t>
            </a:r>
            <a:r>
              <a:rPr lang="el-GR" sz="1600" dirty="0" smtClean="0"/>
              <a:t> της βασικής ζώνης με αυξημένα </a:t>
            </a:r>
            <a:r>
              <a:rPr lang="el-GR" sz="1600" dirty="0" err="1" smtClean="0"/>
              <a:t>ηωσινόφιλα</a:t>
            </a:r>
            <a:r>
              <a:rPr lang="el-GR" sz="1600" dirty="0" smtClean="0"/>
              <a:t>. Τα </a:t>
            </a:r>
            <a:r>
              <a:rPr lang="el-GR" sz="1600" dirty="0" err="1" smtClean="0"/>
              <a:t>ηωσινόφιλα</a:t>
            </a:r>
            <a:r>
              <a:rPr lang="el-GR" sz="1600" dirty="0" smtClean="0"/>
              <a:t> έχουν αυξημένη ( ≥ 15 ανά Ο.Π.Ι.Μ.), κυρίως </a:t>
            </a:r>
            <a:r>
              <a:rPr lang="el-GR" sz="1600" dirty="0" err="1" smtClean="0"/>
              <a:t>επιπολής</a:t>
            </a:r>
            <a:r>
              <a:rPr lang="el-GR" sz="1600" dirty="0" smtClean="0"/>
              <a:t> κατανομή όπου και ανευρίσκονται λίγα </a:t>
            </a:r>
            <a:r>
              <a:rPr lang="el-GR" sz="1600" dirty="0" err="1" smtClean="0"/>
              <a:t>ηωσινόφιλα</a:t>
            </a:r>
            <a:r>
              <a:rPr lang="el-GR" sz="1600" dirty="0" smtClean="0"/>
              <a:t> </a:t>
            </a:r>
            <a:r>
              <a:rPr lang="el-GR" sz="1600" dirty="0" err="1" smtClean="0"/>
              <a:t>μικροαποστήματα</a:t>
            </a:r>
            <a:r>
              <a:rPr lang="el-GR" sz="1600" dirty="0" smtClean="0"/>
              <a:t>. Αυτά τα χαρακτηριστικά είναι συμβατά με την </a:t>
            </a:r>
            <a:r>
              <a:rPr lang="el-GR" sz="1600" b="1" dirty="0" err="1" smtClean="0"/>
              <a:t>ηωσινοφιλική</a:t>
            </a:r>
            <a:r>
              <a:rPr lang="el-GR" sz="1600" b="1" dirty="0" smtClean="0"/>
              <a:t> οισοφαγίτιδα, </a:t>
            </a:r>
            <a:r>
              <a:rPr lang="el-GR" sz="1600" dirty="0" smtClean="0"/>
              <a:t>στο κατάλληλο κλινικό πλαίσιο.</a:t>
            </a:r>
            <a:endParaRPr lang="el-GR" sz="1600" dirty="0"/>
          </a:p>
        </p:txBody>
      </p:sp>
      <p:pic>
        <p:nvPicPr>
          <p:cNvPr id="1026" name="Picture 2"/>
          <p:cNvPicPr>
            <a:picLocks noChangeAspect="1" noChangeArrowheads="1"/>
          </p:cNvPicPr>
          <p:nvPr/>
        </p:nvPicPr>
        <p:blipFill>
          <a:blip r:embed="rId2" cstate="print"/>
          <a:srcRect/>
          <a:stretch>
            <a:fillRect/>
          </a:stretch>
        </p:blipFill>
        <p:spPr bwMode="auto">
          <a:xfrm>
            <a:off x="107504" y="980729"/>
            <a:ext cx="4248472" cy="31875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980728"/>
            <a:ext cx="4405909" cy="316835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07503" y="4293096"/>
            <a:ext cx="4409405" cy="237626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5364088" y="4293096"/>
            <a:ext cx="2821162" cy="24482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188640"/>
            <a:ext cx="4104456" cy="3366282"/>
          </a:xfrm>
          <a:prstGeom prst="rect">
            <a:avLst/>
          </a:prstGeom>
          <a:noFill/>
          <a:ln w="9525">
            <a:noFill/>
            <a:miter lim="800000"/>
            <a:headEnd/>
            <a:tailEnd/>
          </a:ln>
        </p:spPr>
      </p:pic>
      <p:sp>
        <p:nvSpPr>
          <p:cNvPr id="3" name="2 - Θέση κειμένου"/>
          <p:cNvSpPr txBox="1">
            <a:spLocks/>
          </p:cNvSpPr>
          <p:nvPr/>
        </p:nvSpPr>
        <p:spPr>
          <a:xfrm>
            <a:off x="457200" y="1535113"/>
            <a:ext cx="3538736" cy="639762"/>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Προβάλλουσα ηθμοειδής διαμόρφωση (μέτρια διαφοροποίηση, ακόμη χαμηλόβαθμη η κακοήθεια)</a:t>
            </a:r>
            <a:endParaRPr kumimoji="0" lang="el-GR"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4788024" y="188640"/>
            <a:ext cx="4019214" cy="3312368"/>
          </a:xfrm>
          <a:prstGeom prst="rect">
            <a:avLst/>
          </a:prstGeom>
          <a:noFill/>
          <a:ln w="9525">
            <a:noFill/>
            <a:miter lim="800000"/>
            <a:headEnd/>
            <a:tailEnd/>
          </a:ln>
        </p:spPr>
      </p:pic>
      <p:sp>
        <p:nvSpPr>
          <p:cNvPr id="5" name="4 - Θέση κειμένου"/>
          <p:cNvSpPr txBox="1">
            <a:spLocks/>
          </p:cNvSpPr>
          <p:nvPr/>
        </p:nvSpPr>
        <p:spPr>
          <a:xfrm>
            <a:off x="5004048" y="1988839"/>
            <a:ext cx="3682752" cy="648073"/>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Δεσμοπλασία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του υποστρώματος</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8" name="Picture 4"/>
          <p:cNvPicPr>
            <a:picLocks noChangeAspect="1" noChangeArrowheads="1"/>
          </p:cNvPicPr>
          <p:nvPr/>
        </p:nvPicPr>
        <p:blipFill>
          <a:blip r:embed="rId4" cstate="print"/>
          <a:srcRect/>
          <a:stretch>
            <a:fillRect/>
          </a:stretch>
        </p:blipFill>
        <p:spPr bwMode="auto">
          <a:xfrm>
            <a:off x="251521" y="3637916"/>
            <a:ext cx="4320480" cy="3148008"/>
          </a:xfrm>
          <a:prstGeom prst="rect">
            <a:avLst/>
          </a:prstGeom>
          <a:noFill/>
          <a:ln w="9525">
            <a:noFill/>
            <a:miter lim="800000"/>
            <a:headEnd/>
            <a:tailEnd/>
          </a:ln>
        </p:spPr>
      </p:pic>
      <p:sp>
        <p:nvSpPr>
          <p:cNvPr id="7" name="4 - Θέση κειμένου"/>
          <p:cNvSpPr txBox="1">
            <a:spLocks/>
          </p:cNvSpPr>
          <p:nvPr/>
        </p:nvSpPr>
        <p:spPr>
          <a:xfrm>
            <a:off x="251521" y="4149080"/>
            <a:ext cx="4248471" cy="2088231"/>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Διήθηση του τοιχώματος από καρκίνωμα χαμηλής διαφοροποίησης-υψηλόβαθμης κακοήθειας. Διήθηση λεμφαγγείων.</a:t>
            </a:r>
            <a:endPar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1030" name="Picture 6" descr="Tumor budding (an isolated single cancer cell or a cluster composed of fewer than five cancer cells). Arrows indicate tumor buddings."/>
          <p:cNvPicPr>
            <a:picLocks noChangeAspect="1" noChangeArrowheads="1"/>
          </p:cNvPicPr>
          <p:nvPr/>
        </p:nvPicPr>
        <p:blipFill>
          <a:blip r:embed="rId5" cstate="print"/>
          <a:srcRect/>
          <a:stretch>
            <a:fillRect/>
          </a:stretch>
        </p:blipFill>
        <p:spPr bwMode="auto">
          <a:xfrm>
            <a:off x="4860032" y="3645024"/>
            <a:ext cx="4032448" cy="3026778"/>
          </a:xfrm>
          <a:prstGeom prst="rect">
            <a:avLst/>
          </a:prstGeom>
          <a:noFill/>
        </p:spPr>
      </p:pic>
      <p:sp>
        <p:nvSpPr>
          <p:cNvPr id="9" name="4 - Θέση κειμένου"/>
          <p:cNvSpPr txBox="1">
            <a:spLocks/>
          </p:cNvSpPr>
          <p:nvPr/>
        </p:nvSpPr>
        <p:spPr>
          <a:xfrm>
            <a:off x="4932040" y="4725144"/>
            <a:ext cx="3960440" cy="1512167"/>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Εκβλαστήσεις</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του όγκου ( μεμονωμένα καρκινικά κύτταρα η συστάδες &lt; 5 </a:t>
            </a:r>
            <a:r>
              <a:rPr kumimoji="0" lang="el-GR" sz="32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καρκινικών κυττάρων) </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πέραν της διηθητικής παρυφής</a:t>
            </a:r>
            <a:r>
              <a:rPr kumimoji="0" lang="el-GR" sz="3200" b="1" i="0" u="none" strike="noStrike" kern="1200" cap="none" spc="0" normalizeH="0" baseline="0" noProof="0" dirty="0" smtClean="0">
                <a:ln>
                  <a:noFill/>
                </a:ln>
                <a:solidFill>
                  <a:schemeClr val="tx1"/>
                </a:solidFill>
                <a:effectLst/>
                <a:uLnTx/>
                <a:uFillTx/>
                <a:latin typeface="+mn-lt"/>
                <a:ea typeface="+mn-ea"/>
                <a:cs typeface="+mn-cs"/>
              </a:rPr>
              <a:t>.</a:t>
            </a:r>
            <a:endParaRPr kumimoji="0" lang="el-GR"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2" y="188640"/>
            <a:ext cx="4297236" cy="2974493"/>
          </a:xfrm>
          <a:prstGeom prst="rect">
            <a:avLst/>
          </a:prstGeom>
          <a:noFill/>
          <a:ln w="9525">
            <a:noFill/>
            <a:miter lim="800000"/>
            <a:headEnd/>
            <a:tailEnd/>
          </a:ln>
        </p:spPr>
      </p:pic>
      <p:sp>
        <p:nvSpPr>
          <p:cNvPr id="3" name="2 - Θέση κειμένου"/>
          <p:cNvSpPr txBox="1">
            <a:spLocks/>
          </p:cNvSpPr>
          <p:nvPr/>
        </p:nvSpPr>
        <p:spPr>
          <a:xfrm>
            <a:off x="457200" y="1196752"/>
            <a:ext cx="4040188" cy="1512167"/>
          </a:xfrm>
          <a:prstGeom prst="rect">
            <a:avLst/>
          </a:prstGeom>
        </p:spPr>
        <p:txBody>
          <a:bodyPr>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Λεμφαγγειακό</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καρκινικό έμβολο (από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σφραγιδοκύτταρα</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Αντίθετα με τη διήθηση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εξωτοιχωματικών</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φλεβών, αμφιλεγόμενη η δυσμενής προγνωστική αξία των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λεμφαγγειακών</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καρκινικών εμβόλων., πλην όμως προβλέπουν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λεμφογενή</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διασπορά </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με ιδιαίτερη</a:t>
            </a:r>
            <a:r>
              <a:rPr kumimoji="0" lang="el-GR" sz="32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σημασία </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σε </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καρκινώματα  </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αρχόμενου σταδίου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Τ1).</a:t>
            </a:r>
            <a:endPar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4572000" y="188640"/>
            <a:ext cx="4248472" cy="2967395"/>
          </a:xfrm>
          <a:prstGeom prst="rect">
            <a:avLst/>
          </a:prstGeom>
          <a:noFill/>
          <a:ln w="9525">
            <a:noFill/>
            <a:miter lim="800000"/>
            <a:headEnd/>
            <a:tailEnd/>
          </a:ln>
        </p:spPr>
      </p:pic>
      <p:sp>
        <p:nvSpPr>
          <p:cNvPr id="5" name="2 - Θέση κειμένου"/>
          <p:cNvSpPr txBox="1">
            <a:spLocks/>
          </p:cNvSpPr>
          <p:nvPr/>
        </p:nvSpPr>
        <p:spPr>
          <a:xfrm>
            <a:off x="4572000" y="1535112"/>
            <a:ext cx="4248472" cy="1317823"/>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Η ανώμαλη διηθητική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παραυφή</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του καρκινώματος και οι εκβλαστήσεις εντός του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δεσμοπλαστικού</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υποστρώματος συνιστούν δυσμενείς παράγοντες.</a:t>
            </a:r>
          </a:p>
        </p:txBody>
      </p:sp>
      <p:pic>
        <p:nvPicPr>
          <p:cNvPr id="2052" name="Picture 4"/>
          <p:cNvPicPr>
            <a:picLocks noChangeAspect="1" noChangeArrowheads="1"/>
          </p:cNvPicPr>
          <p:nvPr/>
        </p:nvPicPr>
        <p:blipFill>
          <a:blip r:embed="rId4" cstate="print"/>
          <a:srcRect/>
          <a:stretch>
            <a:fillRect/>
          </a:stretch>
        </p:blipFill>
        <p:spPr bwMode="auto">
          <a:xfrm>
            <a:off x="179512" y="3501008"/>
            <a:ext cx="4332195" cy="3096344"/>
          </a:xfrm>
          <a:prstGeom prst="rect">
            <a:avLst/>
          </a:prstGeom>
          <a:noFill/>
          <a:ln w="9525">
            <a:noFill/>
            <a:miter lim="800000"/>
            <a:headEnd/>
            <a:tailEnd/>
          </a:ln>
        </p:spPr>
      </p:pic>
      <p:sp>
        <p:nvSpPr>
          <p:cNvPr id="7" name="2 - Θέση κειμένου"/>
          <p:cNvSpPr txBox="1">
            <a:spLocks/>
          </p:cNvSpPr>
          <p:nvPr/>
        </p:nvSpPr>
        <p:spPr>
          <a:xfrm>
            <a:off x="457200" y="3861048"/>
            <a:ext cx="4040188" cy="2088231"/>
          </a:xfrm>
          <a:prstGeom prst="rect">
            <a:avLst/>
          </a:prstGeom>
        </p:spPr>
        <p:txBody>
          <a:bodyPr>
            <a:normAutofit fontScale="70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Απόσταση του καρκινικού ιστού από  το περιμετρικό εγχειρητικό όριο &lt; 1 χιλ. συνιστά θετικό εγχειρητικό  όριο και σχετίζεται με υψηλό κίνδυνο υποτροπής και πτωχή επιβίωση</a:t>
            </a:r>
          </a:p>
        </p:txBody>
      </p:sp>
      <p:pic>
        <p:nvPicPr>
          <p:cNvPr id="2053" name="Picture 5"/>
          <p:cNvPicPr>
            <a:picLocks noChangeAspect="1" noChangeArrowheads="1"/>
          </p:cNvPicPr>
          <p:nvPr/>
        </p:nvPicPr>
        <p:blipFill>
          <a:blip r:embed="rId5" cstate="print"/>
          <a:srcRect/>
          <a:stretch>
            <a:fillRect/>
          </a:stretch>
        </p:blipFill>
        <p:spPr bwMode="auto">
          <a:xfrm>
            <a:off x="4644008" y="3501008"/>
            <a:ext cx="4320170" cy="3096344"/>
          </a:xfrm>
          <a:prstGeom prst="rect">
            <a:avLst/>
          </a:prstGeom>
          <a:noFill/>
          <a:ln w="9525">
            <a:noFill/>
            <a:miter lim="800000"/>
            <a:headEnd/>
            <a:tailEnd/>
          </a:ln>
        </p:spPr>
      </p:pic>
      <p:sp>
        <p:nvSpPr>
          <p:cNvPr id="9" name="2 - Θέση κειμένου"/>
          <p:cNvSpPr txBox="1">
            <a:spLocks/>
          </p:cNvSpPr>
          <p:nvPr/>
        </p:nvSpPr>
        <p:spPr>
          <a:xfrm>
            <a:off x="4644008" y="3573016"/>
            <a:ext cx="4320480" cy="3024336"/>
          </a:xfrm>
          <a:prstGeom prst="rect">
            <a:avLst/>
          </a:prstGeom>
        </p:spPr>
        <p:txBody>
          <a:bodyPr>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7000" b="1" i="0" u="none" strike="noStrike" kern="1200" cap="none" spc="0" normalizeH="0" baseline="0" noProof="0" dirty="0" smtClean="0">
                <a:ln>
                  <a:noFill/>
                </a:ln>
                <a:solidFill>
                  <a:schemeClr val="tx1"/>
                </a:solidFill>
                <a:effectLst/>
                <a:uLnTx/>
                <a:uFillTx/>
                <a:latin typeface="+mn-lt"/>
                <a:ea typeface="+mn-ea"/>
                <a:cs typeface="+mn-cs"/>
              </a:rPr>
              <a:t>Μετάσταση στο </a:t>
            </a:r>
            <a:r>
              <a:rPr kumimoji="0" lang="el-GR" sz="7000" b="1" i="0" u="none" strike="noStrike" kern="1200" cap="none" spc="0" normalizeH="0" baseline="0" noProof="0" dirty="0" smtClean="0">
                <a:ln>
                  <a:noFill/>
                </a:ln>
                <a:solidFill>
                  <a:schemeClr val="tx1"/>
                </a:solidFill>
                <a:effectLst/>
                <a:uLnTx/>
                <a:uFillTx/>
                <a:latin typeface="+mn-lt"/>
                <a:ea typeface="+mn-ea"/>
                <a:cs typeface="+mn-cs"/>
              </a:rPr>
              <a:t>ήπαρ</a:t>
            </a:r>
          </a:p>
          <a:p>
            <a:pPr marL="342900" lvl="0" indent="-342900">
              <a:spcBef>
                <a:spcPct val="20000"/>
              </a:spcBef>
              <a:buFont typeface="Arial" pitchFamily="34" charset="0"/>
              <a:buChar char="•"/>
              <a:defRPr/>
            </a:pPr>
            <a:r>
              <a:rPr lang="el-GR" sz="3200" dirty="0" smtClean="0">
                <a:effectLst>
                  <a:outerShdw blurRad="38100" dist="38100" dir="2700000" algn="tl">
                    <a:srgbClr val="000000">
                      <a:alpha val="43137"/>
                    </a:srgbClr>
                  </a:outerShdw>
                </a:effectLst>
              </a:rPr>
              <a:t>Η </a:t>
            </a:r>
            <a:r>
              <a:rPr lang="el-GR" sz="3200" dirty="0" smtClean="0">
                <a:effectLst>
                  <a:outerShdw blurRad="38100" dist="38100" dir="2700000" algn="tl">
                    <a:srgbClr val="000000">
                      <a:alpha val="43137"/>
                    </a:srgbClr>
                  </a:outerShdw>
                </a:effectLst>
              </a:rPr>
              <a:t>αποχέτευση του φλεβικού αίματος </a:t>
            </a:r>
            <a:r>
              <a:rPr lang="el-GR" sz="3200" dirty="0" smtClean="0">
                <a:effectLst>
                  <a:outerShdw blurRad="38100" dist="38100" dir="2700000" algn="tl">
                    <a:srgbClr val="000000">
                      <a:alpha val="43137"/>
                    </a:srgbClr>
                  </a:outerShdw>
                </a:effectLst>
              </a:rPr>
              <a:t> του </a:t>
            </a:r>
            <a:r>
              <a:rPr lang="el-GR" sz="3200" dirty="0" err="1" smtClean="0">
                <a:effectLst>
                  <a:outerShdw blurRad="38100" dist="38100" dir="2700000" algn="tl">
                    <a:srgbClr val="000000">
                      <a:alpha val="43137"/>
                    </a:srgbClr>
                  </a:outerShdw>
                </a:effectLst>
              </a:rPr>
              <a:t>παχέος</a:t>
            </a:r>
            <a:r>
              <a:rPr lang="el-GR" sz="3200" dirty="0" smtClean="0">
                <a:effectLst>
                  <a:outerShdw blurRad="38100" dist="38100" dir="2700000" algn="tl">
                    <a:srgbClr val="000000">
                      <a:alpha val="43137"/>
                    </a:srgbClr>
                  </a:outerShdw>
                </a:effectLst>
              </a:rPr>
              <a:t> εντέρου διενεργείται </a:t>
            </a:r>
            <a:r>
              <a:rPr lang="el-GR" sz="3200" dirty="0" smtClean="0">
                <a:effectLst>
                  <a:outerShdw blurRad="38100" dist="38100" dir="2700000" algn="tl">
                    <a:srgbClr val="000000">
                      <a:alpha val="43137"/>
                    </a:srgbClr>
                  </a:outerShdw>
                </a:effectLst>
              </a:rPr>
              <a:t>από την άνω (ΑΜΦ), την κάτω (ΚΜΦ) </a:t>
            </a:r>
            <a:r>
              <a:rPr lang="el-GR" sz="3200" dirty="0" err="1" smtClean="0">
                <a:effectLst>
                  <a:outerShdw blurRad="38100" dist="38100" dir="2700000" algn="tl">
                    <a:srgbClr val="000000">
                      <a:alpha val="43137"/>
                    </a:srgbClr>
                  </a:outerShdw>
                </a:effectLst>
              </a:rPr>
              <a:t>μεσεντέρια</a:t>
            </a:r>
            <a:r>
              <a:rPr lang="el-GR" sz="3200" dirty="0" smtClean="0">
                <a:effectLst>
                  <a:outerShdw blurRad="38100" dist="38100" dir="2700000" algn="tl">
                    <a:srgbClr val="000000">
                      <a:alpha val="43137"/>
                    </a:srgbClr>
                  </a:outerShdw>
                </a:effectLst>
              </a:rPr>
              <a:t> και τις έσω λαγόνιες φλέβες (ΕΣΛΦ). </a:t>
            </a:r>
            <a:endParaRPr lang="el-GR" sz="3200" dirty="0" smtClean="0">
              <a:effectLst>
                <a:outerShdw blurRad="38100" dist="38100" dir="2700000" algn="tl">
                  <a:srgbClr val="000000">
                    <a:alpha val="43137"/>
                  </a:srgbClr>
                </a:outerShdw>
              </a:effectLst>
            </a:endParaRPr>
          </a:p>
          <a:p>
            <a:pPr marL="342900" lvl="0" indent="-342900">
              <a:spcBef>
                <a:spcPct val="20000"/>
              </a:spcBef>
              <a:buFont typeface="Arial" pitchFamily="34" charset="0"/>
              <a:buChar char="•"/>
              <a:defRPr/>
            </a:pPr>
            <a:endParaRPr lang="el-GR" sz="3200" dirty="0" smtClean="0">
              <a:effectLst>
                <a:outerShdw blurRad="38100" dist="38100" dir="2700000" algn="tl">
                  <a:srgbClr val="000000">
                    <a:alpha val="43137"/>
                  </a:srgbClr>
                </a:outerShdw>
              </a:effectLst>
            </a:endParaRPr>
          </a:p>
          <a:p>
            <a:pPr marL="342900" lvl="0" indent="-342900">
              <a:spcBef>
                <a:spcPct val="20000"/>
              </a:spcBef>
              <a:buFont typeface="Arial" pitchFamily="34" charset="0"/>
              <a:buChar char="•"/>
              <a:defRPr/>
            </a:pPr>
            <a:r>
              <a:rPr lang="el-GR" sz="3200" dirty="0" smtClean="0">
                <a:effectLst>
                  <a:outerShdw blurRad="38100" dist="38100" dir="2700000" algn="tl">
                    <a:srgbClr val="000000">
                      <a:alpha val="43137"/>
                    </a:srgbClr>
                  </a:outerShdw>
                </a:effectLst>
              </a:rPr>
              <a:t>Η </a:t>
            </a:r>
            <a:r>
              <a:rPr lang="el-GR" sz="3200" dirty="0" smtClean="0">
                <a:effectLst>
                  <a:outerShdw blurRad="38100" dist="38100" dir="2700000" algn="tl">
                    <a:srgbClr val="000000">
                      <a:alpha val="43137"/>
                    </a:srgbClr>
                  </a:outerShdw>
                </a:effectLst>
              </a:rPr>
              <a:t>ΚΜΦ αναστομώνεται με τη σπληνική και την ΑΜΦ, πίσω από το σώμα του παγκρέατος για το σχηματισμό της </a:t>
            </a:r>
            <a:r>
              <a:rPr lang="el-GR" sz="3200" b="1" dirty="0" smtClean="0">
                <a:effectLst>
                  <a:outerShdw blurRad="38100" dist="38100" dir="2700000" algn="tl">
                    <a:srgbClr val="000000">
                      <a:alpha val="43137"/>
                    </a:srgbClr>
                  </a:outerShdw>
                </a:effectLst>
              </a:rPr>
              <a:t>πυλαίας </a:t>
            </a:r>
            <a:r>
              <a:rPr lang="el-GR" sz="3200" b="1" dirty="0" smtClean="0">
                <a:effectLst>
                  <a:outerShdw blurRad="38100" dist="38100" dir="2700000" algn="tl">
                    <a:srgbClr val="000000">
                      <a:alpha val="43137"/>
                    </a:srgbClr>
                  </a:outerShdw>
                </a:effectLst>
              </a:rPr>
              <a:t>φλέβας </a:t>
            </a:r>
            <a:r>
              <a:rPr lang="el-GR" sz="3200" b="1" dirty="0" err="1" smtClean="0">
                <a:effectLst>
                  <a:outerShdw blurRad="38100" dist="38100" dir="2700000" algn="tl">
                    <a:srgbClr val="000000">
                      <a:alpha val="43137"/>
                    </a:srgbClr>
                  </a:outerShdw>
                </a:effectLst>
              </a:rPr>
              <a:t>εξού</a:t>
            </a:r>
            <a:r>
              <a:rPr lang="el-GR" sz="3200" b="1" dirty="0" smtClean="0">
                <a:effectLst>
                  <a:outerShdw blurRad="38100" dist="38100" dir="2700000" algn="tl">
                    <a:srgbClr val="000000">
                      <a:alpha val="43137"/>
                    </a:srgbClr>
                  </a:outerShdw>
                </a:effectLst>
              </a:rPr>
              <a:t> και οι ηπατικές μεταστάσεις των </a:t>
            </a:r>
            <a:r>
              <a:rPr lang="el-GR" sz="3200" b="1" dirty="0" err="1" smtClean="0">
                <a:effectLst>
                  <a:outerShdw blurRad="38100" dist="38100" dir="2700000" algn="tl">
                    <a:srgbClr val="000000">
                      <a:alpha val="43137"/>
                    </a:srgbClr>
                  </a:outerShdw>
                </a:effectLst>
              </a:rPr>
              <a:t>ορθοκολικών</a:t>
            </a:r>
            <a:r>
              <a:rPr lang="el-GR" sz="3200" b="1" dirty="0" smtClean="0">
                <a:effectLst>
                  <a:outerShdw blurRad="38100" dist="38100" dir="2700000" algn="tl">
                    <a:srgbClr val="000000">
                      <a:alpha val="43137"/>
                    </a:srgbClr>
                  </a:outerShdw>
                </a:effectLst>
              </a:rPr>
              <a:t> καρκίνων</a:t>
            </a:r>
            <a:r>
              <a:rPr lang="el-GR" sz="3200" dirty="0" smtClean="0">
                <a:effectLst>
                  <a:outerShdw blurRad="38100" dist="38100" dir="2700000" algn="tl">
                    <a:srgbClr val="000000">
                      <a:alpha val="43137"/>
                    </a:srgbClr>
                  </a:outerShdw>
                </a:effectLst>
              </a:rPr>
              <a:t>. </a:t>
            </a:r>
          </a:p>
          <a:p>
            <a:pPr marL="342900" lvl="0" indent="-342900">
              <a:spcBef>
                <a:spcPct val="20000"/>
              </a:spcBef>
              <a:buFont typeface="Arial" pitchFamily="34" charset="0"/>
              <a:buChar char="•"/>
              <a:defRPr/>
            </a:pPr>
            <a:endParaRPr lang="el-GR" sz="3200" dirty="0" smtClean="0">
              <a:effectLst>
                <a:outerShdw blurRad="38100" dist="38100" dir="2700000" algn="tl">
                  <a:srgbClr val="000000">
                    <a:alpha val="43137"/>
                  </a:srgbClr>
                </a:outerShdw>
              </a:effectLst>
            </a:endParaRPr>
          </a:p>
          <a:p>
            <a:pPr marL="342900" lvl="0" indent="-342900">
              <a:spcBef>
                <a:spcPct val="20000"/>
              </a:spcBef>
              <a:buFont typeface="Arial" pitchFamily="34" charset="0"/>
              <a:buChar char="•"/>
              <a:defRPr/>
            </a:pPr>
            <a:r>
              <a:rPr lang="el-GR" sz="3200" dirty="0" err="1" smtClean="0">
                <a:effectLst>
                  <a:outerShdw blurRad="38100" dist="38100" dir="2700000" algn="tl">
                    <a:srgbClr val="000000">
                      <a:alpha val="43137"/>
                    </a:srgbClr>
                  </a:outerShdw>
                </a:effectLst>
              </a:rPr>
              <a:t>Oι</a:t>
            </a:r>
            <a:r>
              <a:rPr lang="el-GR" sz="3200" dirty="0" smtClean="0">
                <a:effectLst>
                  <a:outerShdw blurRad="38100" dist="38100" dir="2700000" algn="tl">
                    <a:srgbClr val="000000">
                      <a:alpha val="43137"/>
                    </a:srgbClr>
                  </a:outerShdw>
                </a:effectLst>
              </a:rPr>
              <a:t> </a:t>
            </a:r>
            <a:r>
              <a:rPr lang="el-GR" sz="3200" dirty="0" smtClean="0">
                <a:effectLst>
                  <a:outerShdw blurRad="38100" dist="38100" dir="2700000" algn="tl">
                    <a:srgbClr val="000000">
                      <a:alpha val="43137"/>
                    </a:srgbClr>
                  </a:outerShdw>
                </a:effectLst>
              </a:rPr>
              <a:t>ΕΣΛΦ δέχονται αίμα από το </a:t>
            </a:r>
            <a:r>
              <a:rPr lang="el-GR" sz="3200" b="1" u="sng" dirty="0" smtClean="0">
                <a:effectLst>
                  <a:outerShdw blurRad="38100" dist="38100" dir="2700000" algn="tl">
                    <a:srgbClr val="000000">
                      <a:alpha val="43137"/>
                    </a:srgbClr>
                  </a:outerShdw>
                </a:effectLst>
              </a:rPr>
              <a:t>κάτω</a:t>
            </a:r>
            <a:r>
              <a:rPr lang="el-GR" sz="3200" b="1" dirty="0" smtClean="0">
                <a:effectLst>
                  <a:outerShdw blurRad="38100" dist="38100" dir="2700000" algn="tl">
                    <a:srgbClr val="000000">
                      <a:alpha val="43137"/>
                    </a:srgbClr>
                  </a:outerShdw>
                </a:effectLst>
              </a:rPr>
              <a:t> ορθό και τον πρωκτό </a:t>
            </a:r>
            <a:r>
              <a:rPr lang="el-GR" sz="3200" dirty="0" smtClean="0">
                <a:effectLst>
                  <a:outerShdw blurRad="38100" dist="38100" dir="2700000" algn="tl">
                    <a:srgbClr val="000000">
                      <a:alpha val="43137"/>
                    </a:srgbClr>
                  </a:outerShdw>
                </a:effectLst>
              </a:rPr>
              <a:t>με τις μέσες και κάτω </a:t>
            </a:r>
            <a:r>
              <a:rPr lang="el-GR" sz="3200" dirty="0" err="1" smtClean="0">
                <a:effectLst>
                  <a:outerShdw blurRad="38100" dist="38100" dir="2700000" algn="tl">
                    <a:srgbClr val="000000">
                      <a:alpha val="43137"/>
                    </a:srgbClr>
                  </a:outerShdw>
                </a:effectLst>
              </a:rPr>
              <a:t>αιμορροϊδικές</a:t>
            </a:r>
            <a:r>
              <a:rPr lang="el-GR" sz="3200" dirty="0" smtClean="0">
                <a:effectLst>
                  <a:outerShdw blurRad="38100" dist="38100" dir="2700000" algn="tl">
                    <a:srgbClr val="000000">
                      <a:alpha val="43137"/>
                    </a:srgbClr>
                  </a:outerShdw>
                </a:effectLst>
              </a:rPr>
              <a:t> </a:t>
            </a:r>
            <a:r>
              <a:rPr lang="el-GR" sz="3200" dirty="0" smtClean="0">
                <a:effectLst>
                  <a:outerShdw blurRad="38100" dist="38100" dir="2700000" algn="tl">
                    <a:srgbClr val="000000">
                      <a:alpha val="43137"/>
                    </a:srgbClr>
                  </a:outerShdw>
                </a:effectLst>
              </a:rPr>
              <a:t>φλέβες και αδειάζουν στην </a:t>
            </a:r>
            <a:r>
              <a:rPr lang="el-GR" sz="3200" b="1" dirty="0" smtClean="0">
                <a:effectLst>
                  <a:outerShdw blurRad="38100" dist="38100" dir="2700000" algn="tl">
                    <a:srgbClr val="000000">
                      <a:alpha val="43137"/>
                    </a:srgbClr>
                  </a:outerShdw>
                </a:effectLst>
              </a:rPr>
              <a:t>κάτω κοίλη φλέβα </a:t>
            </a:r>
            <a:r>
              <a:rPr lang="el-GR" sz="3200" b="1" dirty="0" err="1" smtClean="0">
                <a:effectLst>
                  <a:outerShdw blurRad="38100" dist="38100" dir="2700000" algn="tl">
                    <a:srgbClr val="000000">
                      <a:alpha val="43137"/>
                    </a:srgbClr>
                  </a:outerShdw>
                </a:effectLst>
              </a:rPr>
              <a:t>εξού</a:t>
            </a:r>
            <a:r>
              <a:rPr lang="el-GR" sz="3200" b="1" dirty="0" smtClean="0">
                <a:effectLst>
                  <a:outerShdw blurRad="38100" dist="38100" dir="2700000" algn="tl">
                    <a:srgbClr val="000000">
                      <a:alpha val="43137"/>
                    </a:srgbClr>
                  </a:outerShdw>
                </a:effectLst>
              </a:rPr>
              <a:t> και οι πιθανές πνευμονικές μεταστάσεις των αντίστοιχων καρκίνων.</a:t>
            </a:r>
            <a:endPar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32"/>
          </a:xfrm>
        </p:spPr>
        <p:txBody>
          <a:bodyPr>
            <a:normAutofit fontScale="90000"/>
          </a:bodyPr>
          <a:lstStyle/>
          <a:p>
            <a:r>
              <a:rPr lang="en-US" sz="1800" dirty="0" smtClean="0"/>
              <a:t>A</a:t>
            </a:r>
            <a:r>
              <a:rPr lang="el-GR" sz="1800" dirty="0" smtClean="0"/>
              <a:t>ιματοχεσία , έντονος κνησμός , καυστικός πόνος , επίμονο αίσθημα πίεσης  λόγω  διηθητικού </a:t>
            </a:r>
            <a:r>
              <a:rPr lang="el-GR" sz="1800" b="1" dirty="0" smtClean="0"/>
              <a:t>όγκου πρωκτού, </a:t>
            </a:r>
            <a:r>
              <a:rPr lang="el-GR" sz="1800" dirty="0" smtClean="0">
                <a:effectLst>
                  <a:outerShdw blurRad="38100" dist="38100" dir="2700000" algn="tl">
                    <a:srgbClr val="000000">
                      <a:alpha val="43137"/>
                    </a:srgbClr>
                  </a:outerShdw>
                </a:effectLst>
              </a:rPr>
              <a:t>κεντρικά </a:t>
            </a:r>
            <a:r>
              <a:rPr lang="el-GR" sz="1800" dirty="0" smtClean="0"/>
              <a:t>σε σχέση με την οδοντωτή γραμμή</a:t>
            </a:r>
            <a:r>
              <a:rPr lang="en-US" sz="1800" dirty="0" smtClean="0"/>
              <a:t> </a:t>
            </a:r>
            <a:r>
              <a:rPr lang="el-GR" sz="1800" dirty="0" smtClean="0"/>
              <a:t>σε γυναίκα 56 ετών . Μικροσκοπική εξέταση παρασκευάσματος τοπικής εκτομής. Ιστολογική  τυποποίηση.</a:t>
            </a:r>
            <a:endParaRPr lang="el-GR" sz="1800" dirty="0"/>
          </a:p>
        </p:txBody>
      </p:sp>
      <p:pic>
        <p:nvPicPr>
          <p:cNvPr id="266242" name="Picture 2" descr="http://www.mplnet.com/images/uploads/case_study_images/Case_July_HEa.jpg"/>
          <p:cNvPicPr>
            <a:picLocks noChangeAspect="1" noChangeArrowheads="1"/>
          </p:cNvPicPr>
          <p:nvPr/>
        </p:nvPicPr>
        <p:blipFill>
          <a:blip r:embed="rId2" cstate="print"/>
          <a:srcRect/>
          <a:stretch>
            <a:fillRect/>
          </a:stretch>
        </p:blipFill>
        <p:spPr bwMode="auto">
          <a:xfrm rot="5400000">
            <a:off x="-118150" y="1189663"/>
            <a:ext cx="4951110" cy="4286247"/>
          </a:xfrm>
          <a:prstGeom prst="rect">
            <a:avLst/>
          </a:prstGeom>
          <a:noFill/>
        </p:spPr>
      </p:pic>
      <p:pic>
        <p:nvPicPr>
          <p:cNvPr id="266244" name="Picture 4" descr="http://www.thelancet.com/cms/attachment/2001023014/2003876985/gr1_lrg.jpg"/>
          <p:cNvPicPr>
            <a:picLocks noChangeAspect="1" noChangeArrowheads="1"/>
          </p:cNvPicPr>
          <p:nvPr/>
        </p:nvPicPr>
        <p:blipFill>
          <a:blip r:embed="rId3" cstate="print"/>
          <a:srcRect/>
          <a:stretch>
            <a:fillRect/>
          </a:stretch>
        </p:blipFill>
        <p:spPr bwMode="auto">
          <a:xfrm rot="5400000">
            <a:off x="3913311" y="1587358"/>
            <a:ext cx="5786480" cy="4326227"/>
          </a:xfrm>
          <a:prstGeom prst="rect">
            <a:avLst/>
          </a:prstGeom>
          <a:noFill/>
        </p:spPr>
      </p:pic>
      <p:sp>
        <p:nvSpPr>
          <p:cNvPr id="5" name="Title 1"/>
          <p:cNvSpPr txBox="1">
            <a:spLocks/>
          </p:cNvSpPr>
          <p:nvPr/>
        </p:nvSpPr>
        <p:spPr>
          <a:xfrm>
            <a:off x="0" y="5857892"/>
            <a:ext cx="4357686" cy="1000108"/>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Βασικόμορφη</a:t>
            </a:r>
            <a:r>
              <a:rPr kumimoji="0" lang="el-GR" sz="4400" b="1" i="0" u="none" strike="noStrike" kern="1200" cap="none" spc="0" normalizeH="0" noProof="0" dirty="0" smtClean="0">
                <a:ln>
                  <a:noFill/>
                </a:ln>
                <a:solidFill>
                  <a:schemeClr val="tx1"/>
                </a:solidFill>
                <a:effectLst/>
                <a:uLnTx/>
                <a:uFillTx/>
                <a:latin typeface="+mj-lt"/>
                <a:ea typeface="+mj-ea"/>
                <a:cs typeface="+mj-cs"/>
              </a:rPr>
              <a:t> ποικιλία </a:t>
            </a:r>
            <a:r>
              <a:rPr lang="el-GR" sz="4400" b="1" dirty="0" smtClean="0">
                <a:latin typeface="+mj-lt"/>
                <a:ea typeface="+mj-ea"/>
                <a:cs typeface="+mj-cs"/>
              </a:rPr>
              <a:t>ακανθοκυτταρικού καρκινώματος </a:t>
            </a:r>
            <a:r>
              <a:rPr kumimoji="0" lang="el-GR" sz="4400" b="1"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πρωκτού </a:t>
            </a:r>
            <a:r>
              <a:rPr kumimoji="0" lang="el-GR"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[εκ της αμαρογενούς (κλοακογενούς) μεταβατικής ζώνης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56"/>
          </a:xfrm>
        </p:spPr>
        <p:txBody>
          <a:bodyPr>
            <a:normAutofit/>
          </a:bodyPr>
          <a:lstStyle/>
          <a:p>
            <a:r>
              <a:rPr lang="el-GR" sz="3600" dirty="0" smtClean="0"/>
              <a:t>Όγκος ορθοπρωκτικής συμβολής. Διάγνωση. </a:t>
            </a:r>
            <a:endParaRPr lang="el-GR" sz="3600" dirty="0"/>
          </a:p>
        </p:txBody>
      </p:sp>
      <p:pic>
        <p:nvPicPr>
          <p:cNvPr id="268294" name="Picture 6" descr="http://www.pathology.pitt.edu/lectures/gi/colon-b/20.jpg"/>
          <p:cNvPicPr>
            <a:picLocks noChangeAspect="1" noChangeArrowheads="1"/>
          </p:cNvPicPr>
          <p:nvPr/>
        </p:nvPicPr>
        <p:blipFill>
          <a:blip r:embed="rId2" cstate="print"/>
          <a:srcRect/>
          <a:stretch>
            <a:fillRect/>
          </a:stretch>
        </p:blipFill>
        <p:spPr bwMode="auto">
          <a:xfrm>
            <a:off x="214282" y="714356"/>
            <a:ext cx="4071966" cy="5930048"/>
          </a:xfrm>
          <a:prstGeom prst="rect">
            <a:avLst/>
          </a:prstGeom>
          <a:noFill/>
        </p:spPr>
      </p:pic>
      <p:pic>
        <p:nvPicPr>
          <p:cNvPr id="268296" name="Picture 8" descr="http://www.pathologyoutlines.com/images/analmelanoma.jpg"/>
          <p:cNvPicPr>
            <a:picLocks noChangeAspect="1" noChangeArrowheads="1"/>
          </p:cNvPicPr>
          <p:nvPr/>
        </p:nvPicPr>
        <p:blipFill>
          <a:blip r:embed="rId3" cstate="print"/>
          <a:srcRect/>
          <a:stretch>
            <a:fillRect/>
          </a:stretch>
        </p:blipFill>
        <p:spPr bwMode="auto">
          <a:xfrm rot="16200000">
            <a:off x="4030548" y="1398684"/>
            <a:ext cx="5440622" cy="4071966"/>
          </a:xfrm>
          <a:prstGeom prst="rect">
            <a:avLst/>
          </a:prstGeom>
          <a:noFill/>
        </p:spPr>
      </p:pic>
      <p:sp>
        <p:nvSpPr>
          <p:cNvPr id="7" name="Title 1"/>
          <p:cNvSpPr txBox="1">
            <a:spLocks/>
          </p:cNvSpPr>
          <p:nvPr/>
        </p:nvSpPr>
        <p:spPr>
          <a:xfrm>
            <a:off x="4572000" y="6143644"/>
            <a:ext cx="4572000" cy="71435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Μελάνωμα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3" y="188640"/>
            <a:ext cx="8248189" cy="64807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Autofit/>
          </a:bodyPr>
          <a:lstStyle/>
          <a:p>
            <a:r>
              <a:rPr lang="el-GR" sz="3200" dirty="0" err="1" smtClean="0"/>
              <a:t>Ακανθοκυτταρικό</a:t>
            </a:r>
            <a:r>
              <a:rPr lang="el-GR" sz="3200" dirty="0" smtClean="0"/>
              <a:t> καρκίνωμα οισοφάγου </a:t>
            </a:r>
            <a:br>
              <a:rPr lang="el-GR" sz="3200" dirty="0" smtClean="0"/>
            </a:br>
            <a:r>
              <a:rPr lang="el-GR" sz="3200" dirty="0" smtClean="0"/>
              <a:t>ποικίλων βαθμών διαφοροποίησης</a:t>
            </a:r>
            <a:endParaRPr lang="el-GR" sz="3200" dirty="0"/>
          </a:p>
        </p:txBody>
      </p:sp>
      <p:pic>
        <p:nvPicPr>
          <p:cNvPr id="4098" name="Picture 2"/>
          <p:cNvPicPr>
            <a:picLocks noChangeAspect="1" noChangeArrowheads="1"/>
          </p:cNvPicPr>
          <p:nvPr/>
        </p:nvPicPr>
        <p:blipFill>
          <a:blip r:embed="rId2" cstate="print"/>
          <a:srcRect/>
          <a:stretch>
            <a:fillRect/>
          </a:stretch>
        </p:blipFill>
        <p:spPr bwMode="auto">
          <a:xfrm>
            <a:off x="0" y="836712"/>
            <a:ext cx="4104455" cy="305559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534621" y="836712"/>
            <a:ext cx="4609379" cy="3024336"/>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rot="5400000">
            <a:off x="3153805" y="3386424"/>
            <a:ext cx="2873547" cy="40696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fontScale="90000"/>
          </a:bodyPr>
          <a:lstStyle/>
          <a:p>
            <a:r>
              <a:rPr lang="el-GR" sz="2800" dirty="0" err="1" smtClean="0"/>
              <a:t>Βασικόμορφο</a:t>
            </a:r>
            <a:r>
              <a:rPr lang="el-GR" sz="2800" dirty="0" smtClean="0"/>
              <a:t> </a:t>
            </a:r>
            <a:r>
              <a:rPr lang="el-GR" sz="2800" dirty="0" err="1" smtClean="0"/>
              <a:t>ακανθοκυτταρικό</a:t>
            </a:r>
            <a:r>
              <a:rPr lang="el-GR" sz="2800" dirty="0" smtClean="0"/>
              <a:t> καρκίνωμα του οισοφάγου</a:t>
            </a:r>
            <a:r>
              <a:rPr lang="en-US" sz="2800" dirty="0" smtClean="0"/>
              <a:t/>
            </a:r>
            <a:br>
              <a:rPr lang="en-US" sz="2800" dirty="0" smtClean="0"/>
            </a:br>
            <a:r>
              <a:rPr lang="el-GR" sz="2800" dirty="0" smtClean="0"/>
              <a:t>και της γλώσσας (κάτω δεξιά)</a:t>
            </a:r>
            <a:endParaRPr lang="el-GR" sz="2800" dirty="0"/>
          </a:p>
        </p:txBody>
      </p:sp>
      <p:pic>
        <p:nvPicPr>
          <p:cNvPr id="3074" name="Picture 2"/>
          <p:cNvPicPr>
            <a:picLocks noChangeAspect="1" noChangeArrowheads="1"/>
          </p:cNvPicPr>
          <p:nvPr/>
        </p:nvPicPr>
        <p:blipFill>
          <a:blip r:embed="rId2" cstate="print"/>
          <a:srcRect/>
          <a:stretch>
            <a:fillRect/>
          </a:stretch>
        </p:blipFill>
        <p:spPr bwMode="auto">
          <a:xfrm rot="5400000">
            <a:off x="744754" y="127453"/>
            <a:ext cx="2829955" cy="396044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rot="5400000">
            <a:off x="5437133" y="115595"/>
            <a:ext cx="2808312" cy="3962514"/>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rot="5400000">
            <a:off x="824945" y="3215616"/>
            <a:ext cx="2808312" cy="3955161"/>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4860032" y="3789040"/>
            <a:ext cx="3991478" cy="28803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08104" y="116632"/>
            <a:ext cx="3635896" cy="3600400"/>
          </a:xfrm>
        </p:spPr>
        <p:txBody>
          <a:bodyPr>
            <a:normAutofit/>
          </a:bodyPr>
          <a:lstStyle/>
          <a:p>
            <a:r>
              <a:rPr lang="el-GR" sz="2800" dirty="0" err="1" smtClean="0"/>
              <a:t>Ακανθοκυτταρικό</a:t>
            </a:r>
            <a:r>
              <a:rPr lang="el-GR" sz="2800" dirty="0" smtClean="0"/>
              <a:t> καρκίνωμα οισοφάγου</a:t>
            </a:r>
            <a:r>
              <a:rPr lang="en-US" sz="2800" dirty="0" smtClean="0"/>
              <a:t>: </a:t>
            </a:r>
            <a:br>
              <a:rPr lang="en-US" sz="2800" dirty="0" smtClean="0"/>
            </a:br>
            <a:r>
              <a:rPr lang="el-GR" sz="2800" dirty="0" smtClean="0"/>
              <a:t>συνήθους ποικιλίας χαμηλά διαφοροποιημένο, </a:t>
            </a:r>
            <a:r>
              <a:rPr lang="el-GR" sz="2800" dirty="0" err="1" smtClean="0"/>
              <a:t>βασικόμορφο</a:t>
            </a:r>
            <a:r>
              <a:rPr lang="el-GR" sz="2800" dirty="0" smtClean="0"/>
              <a:t>, </a:t>
            </a:r>
            <a:r>
              <a:rPr lang="el-GR" sz="2800" dirty="0" err="1" smtClean="0"/>
              <a:t>σαρκωματοειδές</a:t>
            </a:r>
            <a:r>
              <a:rPr lang="el-GR" sz="2800" dirty="0" smtClean="0"/>
              <a:t> (</a:t>
            </a:r>
            <a:r>
              <a:rPr lang="el-GR" sz="2800" dirty="0" err="1" smtClean="0"/>
              <a:t>ατρακτοκυτταρικό</a:t>
            </a:r>
            <a:r>
              <a:rPr lang="el-GR" sz="2800" dirty="0" smtClean="0"/>
              <a:t>)</a:t>
            </a:r>
            <a:endParaRPr lang="el-GR" sz="2800" dirty="0"/>
          </a:p>
        </p:txBody>
      </p:sp>
      <p:pic>
        <p:nvPicPr>
          <p:cNvPr id="3074" name="Picture 2"/>
          <p:cNvPicPr>
            <a:picLocks noChangeAspect="1" noChangeArrowheads="1"/>
          </p:cNvPicPr>
          <p:nvPr/>
        </p:nvPicPr>
        <p:blipFill>
          <a:blip r:embed="rId2" cstate="print"/>
          <a:srcRect/>
          <a:stretch>
            <a:fillRect/>
          </a:stretch>
        </p:blipFill>
        <p:spPr bwMode="auto">
          <a:xfrm>
            <a:off x="251520" y="116632"/>
            <a:ext cx="5184576" cy="355788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51520" y="3717032"/>
            <a:ext cx="4176465" cy="2985948"/>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716016" y="3717032"/>
            <a:ext cx="4131984" cy="29523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1800" dirty="0" smtClean="0"/>
              <a:t>Ονομάστε τις εικονιζόμενες </a:t>
            </a:r>
            <a:r>
              <a:rPr lang="el-GR" sz="1800" b="1" dirty="0" smtClean="0"/>
              <a:t>παραλλαγές</a:t>
            </a:r>
            <a:r>
              <a:rPr lang="el-GR" sz="1800" dirty="0" smtClean="0"/>
              <a:t> </a:t>
            </a:r>
            <a:br>
              <a:rPr lang="el-GR" sz="1800" dirty="0" smtClean="0"/>
            </a:br>
            <a:r>
              <a:rPr lang="el-GR" sz="1800" i="1" dirty="0" err="1" smtClean="0"/>
              <a:t>ακανθοκυτταρικού</a:t>
            </a:r>
            <a:r>
              <a:rPr lang="el-GR" sz="1800" i="1" dirty="0" smtClean="0"/>
              <a:t> καρκινώματος</a:t>
            </a:r>
            <a:r>
              <a:rPr lang="el-GR" sz="1800" dirty="0" smtClean="0"/>
              <a:t> της στοματικής κοιλότητας</a:t>
            </a:r>
            <a:r>
              <a:rPr lang="en-US" sz="1800" dirty="0" smtClean="0"/>
              <a:t> (</a:t>
            </a:r>
            <a:r>
              <a:rPr lang="el-GR" sz="1800" dirty="0" smtClean="0"/>
              <a:t>και γενικότερα της περιοχής κεφαλής-τραχήλου και όχι μόνο). Σε ποια από αυτές η πρόγνωση είναι καλύτερη </a:t>
            </a:r>
            <a:r>
              <a:rPr lang="en-US" sz="1800" dirty="0" smtClean="0"/>
              <a:t/>
            </a:r>
            <a:br>
              <a:rPr lang="en-US" sz="1800" dirty="0" smtClean="0"/>
            </a:br>
            <a:r>
              <a:rPr lang="el-GR" sz="1800" dirty="0" smtClean="0"/>
              <a:t>σε σύγκριση με το τυπικό </a:t>
            </a:r>
            <a:r>
              <a:rPr lang="el-GR" sz="1800" dirty="0" err="1" smtClean="0"/>
              <a:t>ακανθοκυτταρικό</a:t>
            </a:r>
            <a:r>
              <a:rPr lang="el-GR" sz="1800" dirty="0" smtClean="0"/>
              <a:t> καρκίνωμα</a:t>
            </a:r>
            <a:r>
              <a:rPr lang="en-US" sz="1800" dirty="0" smtClean="0"/>
              <a:t>; </a:t>
            </a:r>
            <a:r>
              <a:rPr lang="el-GR" sz="1800" dirty="0" smtClean="0"/>
              <a:t> </a:t>
            </a:r>
            <a:endParaRPr lang="el-GR" sz="1800" dirty="0"/>
          </a:p>
        </p:txBody>
      </p:sp>
      <p:pic>
        <p:nvPicPr>
          <p:cNvPr id="2051" name="Picture 3" descr="C:\Users\user\Desktop\αρχείο λήψης.jpg"/>
          <p:cNvPicPr>
            <a:picLocks noChangeAspect="1" noChangeArrowheads="1"/>
          </p:cNvPicPr>
          <p:nvPr/>
        </p:nvPicPr>
        <p:blipFill>
          <a:blip r:embed="rId2" cstate="print"/>
          <a:srcRect/>
          <a:stretch>
            <a:fillRect/>
          </a:stretch>
        </p:blipFill>
        <p:spPr bwMode="auto">
          <a:xfrm>
            <a:off x="4857752" y="1071546"/>
            <a:ext cx="3816352" cy="2786082"/>
          </a:xfrm>
          <a:prstGeom prst="rect">
            <a:avLst/>
          </a:prstGeom>
          <a:noFill/>
        </p:spPr>
      </p:pic>
      <p:pic>
        <p:nvPicPr>
          <p:cNvPr id="2052" name="Picture 4" descr="C:\Users\user\Desktop\3-s2.0-B9781416039662000357-gr11.jpg"/>
          <p:cNvPicPr>
            <a:picLocks noChangeAspect="1" noChangeArrowheads="1"/>
          </p:cNvPicPr>
          <p:nvPr/>
        </p:nvPicPr>
        <p:blipFill>
          <a:blip r:embed="rId3" cstate="print"/>
          <a:srcRect/>
          <a:stretch>
            <a:fillRect/>
          </a:stretch>
        </p:blipFill>
        <p:spPr bwMode="auto">
          <a:xfrm>
            <a:off x="500034" y="3929066"/>
            <a:ext cx="4143404" cy="2772070"/>
          </a:xfrm>
          <a:prstGeom prst="rect">
            <a:avLst/>
          </a:prstGeom>
          <a:noFill/>
        </p:spPr>
      </p:pic>
      <p:pic>
        <p:nvPicPr>
          <p:cNvPr id="2053" name="Picture 5" descr="C:\Users\user\Desktop\αρχείο λήψης (1).jpg"/>
          <p:cNvPicPr>
            <a:picLocks noChangeAspect="1" noChangeArrowheads="1"/>
          </p:cNvPicPr>
          <p:nvPr/>
        </p:nvPicPr>
        <p:blipFill>
          <a:blip r:embed="rId4" cstate="print"/>
          <a:srcRect/>
          <a:stretch>
            <a:fillRect/>
          </a:stretch>
        </p:blipFill>
        <p:spPr bwMode="auto">
          <a:xfrm>
            <a:off x="4857752" y="3929066"/>
            <a:ext cx="3857652" cy="2714644"/>
          </a:xfrm>
          <a:prstGeom prst="rect">
            <a:avLst/>
          </a:prstGeom>
          <a:noFill/>
        </p:spPr>
      </p:pic>
      <p:pic>
        <p:nvPicPr>
          <p:cNvPr id="2054" name="Picture 6" descr="C:\Users\user\Desktop\04_55.jpg"/>
          <p:cNvPicPr>
            <a:picLocks noChangeAspect="1" noChangeArrowheads="1"/>
          </p:cNvPicPr>
          <p:nvPr/>
        </p:nvPicPr>
        <p:blipFill>
          <a:blip r:embed="rId5" cstate="print"/>
          <a:srcRect/>
          <a:stretch>
            <a:fillRect/>
          </a:stretch>
        </p:blipFill>
        <p:spPr bwMode="auto">
          <a:xfrm rot="5400000">
            <a:off x="1178693" y="392884"/>
            <a:ext cx="2786081" cy="4143406"/>
          </a:xfrm>
          <a:prstGeom prst="rect">
            <a:avLst/>
          </a:prstGeom>
          <a:noFill/>
        </p:spPr>
      </p:pic>
      <p:sp>
        <p:nvSpPr>
          <p:cNvPr id="8" name="1 - Τίτλος"/>
          <p:cNvSpPr txBox="1">
            <a:spLocks/>
          </p:cNvSpPr>
          <p:nvPr/>
        </p:nvSpPr>
        <p:spPr>
          <a:xfrm>
            <a:off x="1071538" y="1857364"/>
            <a:ext cx="3429024" cy="1143008"/>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300" normalizeH="0" baseline="0" noProof="0" dirty="0" err="1" smtClean="0">
                <a:ln>
                  <a:noFill/>
                </a:ln>
                <a:solidFill>
                  <a:srgbClr val="FF0000"/>
                </a:solidFill>
                <a:effectLst/>
                <a:uLnTx/>
                <a:uFillTx/>
                <a:latin typeface="+mj-lt"/>
                <a:ea typeface="+mj-ea"/>
                <a:cs typeface="+mj-cs"/>
              </a:rPr>
              <a:t>Βασικόμορφο</a:t>
            </a:r>
            <a:r>
              <a:rPr kumimoji="0" lang="el-GR" sz="4400" b="1" i="0" u="none" strike="noStrike" kern="1200" cap="none" spc="300" normalizeH="0" baseline="0" noProof="0" dirty="0" smtClean="0">
                <a:ln>
                  <a:noFill/>
                </a:ln>
                <a:solidFill>
                  <a:srgbClr val="FF0000"/>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300" normalizeH="0" baseline="0" noProof="0" dirty="0" smtClean="0">
                <a:ln>
                  <a:noFill/>
                </a:ln>
                <a:solidFill>
                  <a:srgbClr val="FF0000"/>
                </a:solidFill>
                <a:effectLst/>
                <a:uLnTx/>
                <a:uFillTx/>
                <a:latin typeface="+mj-lt"/>
                <a:ea typeface="+mj-ea"/>
                <a:cs typeface="+mj-cs"/>
              </a:rPr>
              <a:t>(</a:t>
            </a:r>
            <a:r>
              <a:rPr kumimoji="0" lang="el-GR" sz="4400" b="1" i="0" u="none" strike="noStrike" kern="1200" cap="none" spc="300" normalizeH="0" baseline="0" noProof="0" dirty="0" err="1" smtClean="0">
                <a:ln>
                  <a:noFill/>
                </a:ln>
                <a:solidFill>
                  <a:srgbClr val="FF0000"/>
                </a:solidFill>
                <a:effectLst/>
                <a:uLnTx/>
                <a:uFillTx/>
                <a:latin typeface="+mj-lt"/>
                <a:ea typeface="+mj-ea"/>
                <a:cs typeface="+mj-cs"/>
              </a:rPr>
              <a:t>βασικοειδές</a:t>
            </a:r>
            <a:r>
              <a:rPr kumimoji="0" lang="el-GR" sz="44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4400" b="1" i="0" u="none" strike="noStrike" kern="1200" cap="none" spc="300" normalizeH="0" baseline="0" noProof="0" dirty="0">
              <a:ln>
                <a:noFill/>
              </a:ln>
              <a:solidFill>
                <a:srgbClr val="FF0000"/>
              </a:solidFill>
              <a:effectLst/>
              <a:uLnTx/>
              <a:uFillTx/>
              <a:latin typeface="+mj-lt"/>
              <a:ea typeface="+mj-ea"/>
              <a:cs typeface="+mj-cs"/>
            </a:endParaRPr>
          </a:p>
        </p:txBody>
      </p:sp>
      <p:sp>
        <p:nvSpPr>
          <p:cNvPr id="9" name="1 - Τίτλος"/>
          <p:cNvSpPr txBox="1">
            <a:spLocks/>
          </p:cNvSpPr>
          <p:nvPr/>
        </p:nvSpPr>
        <p:spPr>
          <a:xfrm>
            <a:off x="4786314" y="2009764"/>
            <a:ext cx="4000528" cy="11430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spc="300" dirty="0" err="1" smtClean="0">
                <a:solidFill>
                  <a:srgbClr val="FF0000"/>
                </a:solidFill>
                <a:latin typeface="+mj-lt"/>
                <a:ea typeface="+mj-ea"/>
                <a:cs typeface="+mj-cs"/>
              </a:rPr>
              <a:t>Ατρακτοκυτταρικό</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
        <p:nvSpPr>
          <p:cNvPr id="10" name="1 - Τίτλος"/>
          <p:cNvSpPr txBox="1">
            <a:spLocks/>
          </p:cNvSpPr>
          <p:nvPr/>
        </p:nvSpPr>
        <p:spPr>
          <a:xfrm>
            <a:off x="500034" y="4857760"/>
            <a:ext cx="4143404" cy="1357322"/>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spc="300" dirty="0" smtClean="0">
                <a:solidFill>
                  <a:srgbClr val="FF0000"/>
                </a:solidFill>
                <a:latin typeface="+mj-lt"/>
                <a:ea typeface="+mj-ea"/>
                <a:cs typeface="+mj-cs"/>
              </a:rPr>
              <a:t>Ακροχορδονώδες.</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Ευμενέστερης πρόγνωσης</a:t>
            </a:r>
            <a:r>
              <a:rPr kumimoji="0" lang="en-US" sz="3200" b="1" i="0" u="none" strike="noStrike" kern="1200" cap="none" spc="300" normalizeH="0" baseline="0" noProof="0" dirty="0" smtClean="0">
                <a:ln>
                  <a:noFill/>
                </a:ln>
                <a:solidFill>
                  <a:srgbClr val="FF0000"/>
                </a:solidFill>
                <a:effectLst/>
                <a:uLnTx/>
                <a:uFillTx/>
                <a:latin typeface="+mj-lt"/>
                <a:ea typeface="+mj-ea"/>
                <a:cs typeface="+mj-cs"/>
              </a:rPr>
              <a:t>.</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
        <p:nvSpPr>
          <p:cNvPr id="11" name="1 - Τίτλος"/>
          <p:cNvSpPr txBox="1">
            <a:spLocks/>
          </p:cNvSpPr>
          <p:nvPr/>
        </p:nvSpPr>
        <p:spPr>
          <a:xfrm>
            <a:off x="4572000" y="4357694"/>
            <a:ext cx="4367242" cy="15716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300" normalizeH="0" baseline="0" noProof="0" dirty="0" err="1" smtClean="0">
                <a:ln>
                  <a:noFill/>
                </a:ln>
                <a:solidFill>
                  <a:srgbClr val="FF0000"/>
                </a:solidFill>
                <a:effectLst/>
                <a:uLnTx/>
                <a:uFillTx/>
                <a:latin typeface="+mj-lt"/>
                <a:ea typeface="+mj-ea"/>
                <a:cs typeface="+mj-cs"/>
              </a:rPr>
              <a:t>Αδενοπλακώδες</a:t>
            </a:r>
            <a:r>
              <a:rPr kumimoji="0" lang="el-GR" sz="3200" b="1" i="0" u="none" strike="noStrike" kern="1200" cap="none" spc="300" normalizeH="0" noProof="0" dirty="0" smtClean="0">
                <a:ln>
                  <a:noFill/>
                </a:ln>
                <a:solidFill>
                  <a:srgbClr val="FF0000"/>
                </a:solidFill>
                <a:effectLst/>
                <a:uLnTx/>
                <a:uFillTx/>
                <a:latin typeface="+mj-lt"/>
                <a:ea typeface="+mj-ea"/>
                <a:cs typeface="+mj-cs"/>
              </a:rPr>
              <a:t> </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3960440" cy="2708920"/>
          </a:xfrm>
        </p:spPr>
        <p:txBody>
          <a:bodyPr>
            <a:normAutofit fontScale="90000"/>
          </a:bodyPr>
          <a:lstStyle/>
          <a:p>
            <a:r>
              <a:rPr lang="el-GR" sz="2200" dirty="0" smtClean="0"/>
              <a:t>Οισοφαγίτιδα από παλινδρόμηση</a:t>
            </a:r>
            <a:r>
              <a:rPr lang="en-US" sz="2200" dirty="0" smtClean="0"/>
              <a:t>:</a:t>
            </a:r>
            <a:r>
              <a:rPr lang="en-US" sz="1800" dirty="0" smtClean="0"/>
              <a:t/>
            </a:r>
            <a:br>
              <a:rPr lang="en-US" sz="1800" dirty="0" smtClean="0"/>
            </a:br>
            <a:r>
              <a:rPr lang="en-US" sz="1300" dirty="0" smtClean="0">
                <a:effectLst>
                  <a:outerShdw blurRad="38100" dist="38100" dir="2700000" algn="tl">
                    <a:srgbClr val="000000">
                      <a:alpha val="43137"/>
                    </a:srgbClr>
                  </a:outerShdw>
                </a:effectLst>
              </a:rPr>
              <a:t>E</a:t>
            </a:r>
            <a:r>
              <a:rPr lang="el-GR" sz="1300" dirty="0" err="1" smtClean="0">
                <a:effectLst>
                  <a:outerShdw blurRad="38100" dist="38100" dir="2700000" algn="tl">
                    <a:srgbClr val="000000">
                      <a:alpha val="43137"/>
                    </a:srgbClr>
                  </a:outerShdw>
                </a:effectLst>
              </a:rPr>
              <a:t>νδοεπιθηλιακά</a:t>
            </a:r>
            <a:r>
              <a:rPr lang="el-GR" sz="1300" dirty="0" smtClean="0">
                <a:effectLst>
                  <a:outerShdw blurRad="38100" dist="38100" dir="2700000" algn="tl">
                    <a:srgbClr val="000000">
                      <a:alpha val="43137"/>
                    </a:srgbClr>
                  </a:outerShdw>
                </a:effectLst>
              </a:rPr>
              <a:t>  φλεγμονώδη κύτταρα  </a:t>
            </a:r>
            <a:r>
              <a:rPr lang="el-GR" sz="1300" dirty="0" smtClean="0"/>
              <a:t>(</a:t>
            </a:r>
            <a:r>
              <a:rPr lang="el-GR" sz="1300" dirty="0" err="1" smtClean="0"/>
              <a:t>ηωσινόφιλα</a:t>
            </a:r>
            <a:r>
              <a:rPr lang="el-GR" sz="1300" dirty="0" smtClean="0"/>
              <a:t>, ουδετερόφιλα, περίσσεια Τ-λεμφοκυττάρων). </a:t>
            </a:r>
            <a:r>
              <a:rPr lang="el-GR" sz="1300" dirty="0" err="1" smtClean="0">
                <a:effectLst>
                  <a:outerShdw blurRad="38100" dist="38100" dir="2700000" algn="tl">
                    <a:srgbClr val="000000">
                      <a:alpha val="43137"/>
                    </a:srgbClr>
                  </a:outerShdw>
                </a:effectLst>
              </a:rPr>
              <a:t>Βασικοκυτταρική</a:t>
            </a:r>
            <a:r>
              <a:rPr lang="el-GR" sz="1300" dirty="0" smtClean="0">
                <a:effectLst>
                  <a:outerShdw blurRad="38100" dist="38100" dir="2700000" algn="tl">
                    <a:srgbClr val="000000">
                      <a:alpha val="43137"/>
                    </a:srgbClr>
                  </a:outerShdw>
                </a:effectLst>
              </a:rPr>
              <a:t> υπερπλασία που υπερβαίνει το 15 - 20% του επιθηλιακού πάχους, επιμήκυνση  των θηλών του χορίου στο ανώτερο 1/3 του επιθηλίου</a:t>
            </a:r>
            <a:r>
              <a:rPr lang="el-GR" sz="1300" dirty="0" smtClean="0"/>
              <a:t>. </a:t>
            </a:r>
            <a:r>
              <a:rPr lang="el-GR" sz="1300" dirty="0" err="1" smtClean="0"/>
              <a:t>Μπαλονοειδή</a:t>
            </a:r>
            <a:r>
              <a:rPr lang="el-GR" sz="1300" dirty="0" smtClean="0"/>
              <a:t> ακανθώδη κύτταρα στο 65% των περιπτώσεων  (μοιάζουν με </a:t>
            </a:r>
            <a:r>
              <a:rPr lang="el-GR" sz="1300" dirty="0" err="1" smtClean="0"/>
              <a:t>γλυκογονική</a:t>
            </a:r>
            <a:r>
              <a:rPr lang="el-GR" sz="1300" dirty="0" smtClean="0"/>
              <a:t> </a:t>
            </a:r>
            <a:r>
              <a:rPr lang="el-GR" sz="1300" dirty="0" err="1" smtClean="0"/>
              <a:t>ακάνθωση</a:t>
            </a:r>
            <a:r>
              <a:rPr lang="el-GR" sz="1300" dirty="0" smtClean="0"/>
              <a:t> αλλά είναι  αρνητικά στην </a:t>
            </a:r>
            <a:r>
              <a:rPr lang="en-US" sz="1300" dirty="0" smtClean="0"/>
              <a:t>PAS</a:t>
            </a:r>
            <a:r>
              <a:rPr lang="el-GR" sz="1300" dirty="0" smtClean="0"/>
              <a:t> και θετικά για </a:t>
            </a:r>
            <a:r>
              <a:rPr lang="el-GR" sz="1300" dirty="0" err="1" smtClean="0"/>
              <a:t>ανοσοσφαιρίνη</a:t>
            </a:r>
            <a:r>
              <a:rPr lang="el-GR" sz="1300" dirty="0" smtClean="0"/>
              <a:t> ή </a:t>
            </a:r>
            <a:r>
              <a:rPr lang="el-GR" sz="1300" dirty="0" err="1" smtClean="0"/>
              <a:t>λευκωματίνη</a:t>
            </a:r>
            <a:r>
              <a:rPr lang="el-GR" sz="1300" dirty="0" smtClean="0"/>
              <a:t>) , αγγειοδιαστολή στο 60% (συνήθως σε επιφανειακές θηλές, που σχετίζονται επίσης με κιρσούς),  πολυπύρηνα επιθηλιακά γιγαντιαία κύτταρα που μιμούνται </a:t>
            </a:r>
            <a:r>
              <a:rPr lang="el-GR" sz="1300" dirty="0" err="1" smtClean="0"/>
              <a:t>ιική</a:t>
            </a:r>
            <a:r>
              <a:rPr lang="el-GR" sz="1300" dirty="0" smtClean="0"/>
              <a:t> </a:t>
            </a:r>
            <a:r>
              <a:rPr lang="el-GR" sz="1300" dirty="0" err="1" smtClean="0"/>
              <a:t>κυτταροπαθογένεση</a:t>
            </a:r>
            <a:r>
              <a:rPr lang="el-GR" sz="1300" dirty="0" smtClean="0"/>
              <a:t>. </a:t>
            </a:r>
            <a:r>
              <a:rPr lang="en-US" sz="1300" dirty="0" smtClean="0"/>
              <a:t/>
            </a:r>
            <a:br>
              <a:rPr lang="en-US" sz="1300" dirty="0" smtClean="0"/>
            </a:br>
            <a:endParaRPr lang="el-GR" sz="1300" dirty="0"/>
          </a:p>
        </p:txBody>
      </p:sp>
      <p:pic>
        <p:nvPicPr>
          <p:cNvPr id="4098" name="Picture 2"/>
          <p:cNvPicPr>
            <a:picLocks noChangeAspect="1" noChangeArrowheads="1"/>
          </p:cNvPicPr>
          <p:nvPr/>
        </p:nvPicPr>
        <p:blipFill>
          <a:blip r:embed="rId2" cstate="print"/>
          <a:srcRect/>
          <a:stretch>
            <a:fillRect/>
          </a:stretch>
        </p:blipFill>
        <p:spPr bwMode="auto">
          <a:xfrm>
            <a:off x="107503" y="116632"/>
            <a:ext cx="4860475" cy="32423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003057" y="2708920"/>
            <a:ext cx="4014942" cy="396044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07504" y="3429000"/>
            <a:ext cx="4876800" cy="330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1466</Words>
  <Application>Microsoft Office PowerPoint</Application>
  <PresentationFormat>Προβολή στην οθόνη (4:3)</PresentationFormat>
  <Paragraphs>121</Paragraphs>
  <Slides>44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44</vt:i4>
      </vt:variant>
    </vt:vector>
  </HeadingPairs>
  <TitlesOfParts>
    <vt:vector size="45" baseType="lpstr">
      <vt:lpstr>Θέμα του Office</vt:lpstr>
      <vt:lpstr>ΦΡΟΝΤΙΣΤΗΡΙΑΚΟ ΜΑΘΗΜΑ  ΝΟΣΩΝ ΤΟΥ ΠΕΠΤΙΚΟΥ ΣΩΛΗΝΑ  Έμφαση σε εικόνες μικροσκοπικών αλλοιώσεων</vt:lpstr>
      <vt:lpstr>Ιστολογία βλεννογόνων πεπτικού σωλήνα</vt:lpstr>
      <vt:lpstr>Διαβητικός υπερήλικας ασθενής υπό εισπνεύσιμη αγωγή για άσθμα, εμφανίζει δυσκαταποσία. Ενδοσκοπικά παρατηρείται η παρακάτω εικόνα στον οισοφάγο. Λαμβάνεται κυτταρολογικό υλικό με βούρτσα και βιοψίες. Γίνονται χρώσεις Παπανικολάου &amp;  PAS, αντίστοιχα. Διάγνωση –Επιπλοκές.</vt:lpstr>
      <vt:lpstr>Η βιοψία καταδεικνύει έντονη αντιδραστική υπερπλασία της βασικής ζώνης με αυξημένα ηωσινόφιλα. Τα ηωσινόφιλα έχουν αυξημένη ( ≥ 15 ανά Ο.Π.Ι.Μ.), κυρίως επιπολής κατανομή όπου και ανευρίσκονται λίγα ηωσινόφιλα μικροαποστήματα. Αυτά τα χαρακτηριστικά είναι συμβατά με την ηωσινοφιλική οισοφαγίτιδα, στο κατάλληλο κλινικό πλαίσιο.</vt:lpstr>
      <vt:lpstr>Ακανθοκυτταρικό καρκίνωμα οισοφάγου  ποικίλων βαθμών διαφοροποίησης</vt:lpstr>
      <vt:lpstr>Βασικόμορφο ακανθοκυτταρικό καρκίνωμα του οισοφάγου και της γλώσσας (κάτω δεξιά)</vt:lpstr>
      <vt:lpstr>Ακανθοκυτταρικό καρκίνωμα οισοφάγου:  συνήθους ποικιλίας χαμηλά διαφοροποιημένο, βασικόμορφο, σαρκωματοειδές (ατρακτοκυτταρικό)</vt:lpstr>
      <vt:lpstr>Ονομάστε τις εικονιζόμενες παραλλαγές  ακανθοκυτταρικού καρκινώματος της στοματικής κοιλότητας (και γενικότερα της περιοχής κεφαλής-τραχήλου και όχι μόνο). Σε ποια από αυτές η πρόγνωση είναι καλύτερη  σε σύγκριση με το τυπικό ακανθοκυτταρικό καρκίνωμα;  </vt:lpstr>
      <vt:lpstr>Οισοφαγίτιδα από παλινδρόμηση: Eνδοεπιθηλιακά  φλεγμονώδη κύτταρα  (ηωσινόφιλα, ουδετερόφιλα, περίσσεια Τ-λεμφοκυττάρων). Βασικοκυτταρική υπερπλασία που υπερβαίνει το 15 - 20% του επιθηλιακού πάχους, επιμήκυνση  των θηλών του χορίου στο ανώτερο 1/3 του επιθηλίου. Μπαλονοειδή ακανθώδη κύτταρα στο 65% των περιπτώσεων  (μοιάζουν με γλυκογονική ακάνθωση αλλά είναι  αρνητικά στην PAS και θετικά για ανοσοσφαιρίνη ή λευκωματίνη) , αγγειοδιαστολή στο 60% (συνήθως σε επιφανειακές θηλές, που σχετίζονται επίσης με κιρσούς),  πολυπύρηνα επιθηλιακά γιγαντιαία κύτταρα που μιμούνται ιική κυτταροπαθογένεση.  </vt:lpstr>
      <vt:lpstr>Οισοφάγος Barrett-δυσπλασία:  απούσα, ακαθόριστη, χαμηλόβαθμη, υψηλόβαθμη</vt:lpstr>
      <vt:lpstr>Γυναίκα 65 ετών με θυρεοειδίτιδα Hashimoto, κόπωση, επίμονο μυρμήγκιασμα στα χέρια και στα πόδια, δυσπεψία  και  χαμηλό πεψινογόνο ορού, υφίσταται γαστροσκόπηση κατά την οποία γίνονται ορατά τα αγγεία του βλεννογόνου του σώματος του στομάχου. Λαμβάνονται βιοψίες (βλ. παρακάτω εικόνες) και μετά την ιστολογική απάντηση προγραμματίζεται η ασθενής να υποβληθεί σε δοκιμασία Schilling προς επιβεβαίωση της διάγνωσης. Ποια η διάγνωση και τα ιστολογικά της χαρακτηριστικά; Tι τιμές γαστρίνης ορού και pH γαστρικού υγρού αναμένονται;   Πώς εξηγείται η κόπωση και οι παραισθησίες των άκρων και τι πρέπει να χορηγηθεί παρεντερικά στην ασθενή;  Ποια επιπλοκή  στον στόμαχο αρχίζει να αναπτύσσεται στο έδαφος της νόσου, στη δεξιά εικόνα;</vt:lpstr>
      <vt:lpstr>Βιοψίες από το άντρο του στομάχου,  προς τον πυλωρό.   Ελικοβακτηριδιακή γαστρίτιδα. </vt:lpstr>
      <vt:lpstr>Βιοψίες γαστρικού βλεννογόνου από περιοχή γαστρεντεροαναστόμωσης σε άτομο υποβληθέν σε μερική γαστρεκτομή. Ιστολογική περιγραφή. Διάγνωση; Παθογένεση;  Όψιμη επιπλοκή;</vt:lpstr>
      <vt:lpstr>Aντιδραστική γαστροπάθεια  (λόγω χρόνιας κατάχρησης αλκοόλ, παλινδρόμησης χολής, μη στεροειδών αντιφλεγμονωδών φαρμάκων) μιμούμενη ενδοσκοπικά και στη συμπτωματολογία, γνήσια γαστρίτιδα. Ελίκωση γαστρικών βοθρίων, υπερπλασία επιφανειακών βλεννωδών κυττάρων, ελάχιστη φλεγμονή, υπερπλασία λείων μυϊκών στοιχείων του χορίου. </vt:lpstr>
      <vt:lpstr>Περιγράψτε και ταυτοποιήστε τα εικονιζόμενα μορφώματα  βλεννογόνου γαστρικού άντρου  σε ασθενή 65 ετών με χρόνια ατροφική γαστρίτιδα .</vt:lpstr>
      <vt:lpstr>Ενδοεπιθηλιακή νεοπλασία (δυσπλασία) σε έδαφος χρόνιας γαστρίτιδας: χαμηλόβαθμη (πυρηνική διόγκωση, υπερχρωμία, στοιβάδωση) –υψηλόβαθμη ( έντονη κυτταρική ατυπία, ηθμοειδείς αδενικές δομές ή πυρηνική στοιβάδωση σε όλο το πάχος του επιθηλίου</vt:lpstr>
      <vt:lpstr>Tυποποιήστε μορφολογικά  τα 5 εικονιζόμενα πρώιμα καρκινώματα του στομάχου.</vt:lpstr>
      <vt:lpstr>Πρώιμο (βλεννογονικό ή υποβλεννογόνιο)  γαστρικό αδενοκαρκίνωμα: εδώ ενδοβλεννογονικό, σωληνώδες (συνηθέστερη ιστολογική ποικιλία) με αγγειακή διήθηση (αρ. εικ.),  χαμηλής συνοχής συμπεριλαμβάνον σφραγιδοκύτταρα (δεξ. εικ.)</vt:lpstr>
      <vt:lpstr>Βάσει της μακροσκοπικής τους εικόνας, ξεχωρίστε τους τύπους κατά Borrmann  των εικονιζόμενων προχωρημένων καρκινωμάτων στομάχου.  Ποιοί τύποι εντοπίζονται συνήθως στο σώμα του στομάχου και όχι στο άντρο;</vt:lpstr>
      <vt:lpstr>Έλκος 12δακτύλου με προσκολλημένο θρόμβο και στίξεις πρόσφατης αιμορραγίας.</vt:lpstr>
      <vt:lpstr>Αγχώδες , νεαρό άτομο,  με ιστορικό καπνίσματος, δυσπεψίας,  απώλειας βάρους,  πόνου και αισθήματος καύσου στο ιδίως επιγάστριο, κυρίως όταν  αυτό  ήταν νηστικό και κατά τις πρώτες πρωινές ώρες, οπότε το ξυπνούσε,  σχετικά ανακουφιζόμενα με τη λήψη τροφής ή με τον έμετο, με έξαρση της συμπτωματολογίας κατά το φθινόπωρο και την άνοιξη, είχε εμφανίσει την παρακάτω ενδοσκοπική εικόνα και θετική δοκιμασία  CLO ανίχνευσης ελικοβακτηριδίου του πυλωρού.  Το άτομο με το εν λόγω ιστορικό εμφανίζει αιφνίδια, έντονο, οξύ κοιλιακό άλγος, τόσο έντονο που θυμάται ακριβώς  τη στιγμή που εμφανίστηκε,  εξαρχής  στο μέγιστο της εντάσεώς του και επιμένον. Το άλγος επιδεινώνεται με την όποια κίνηση και, ιδιαίτερα με τον βήχα ή τον πταρμό. Με την παρατιθέμενη ακτινογραφία θώρακα-κοιλίας σε όρθια στάση, το άτομο οδηγείται άμεσα στο χειρουργείο.Από ποια ανατομική περιοχή πιθανότατα προέρχεται η παρακάτω ενδοσκοπική εικόνα και ποια η τωρινή, ακτινογραφικώς  επιβεβαιούμενη επιπλοκή της  αλλοίωσης;</vt:lpstr>
      <vt:lpstr>Ταυτοποιήστε τις δύο εικονιζόμενες νοσολογικές οντότητες  σε βιοψίες 12δακτύλου δύο ασθενών με διάρροια και στεατόρροια στο πλαίσιο δευτεροπαθούς (μη συγγενούς)  συνδρόμου δυσαπορρόφησης.</vt:lpstr>
      <vt:lpstr>Νεογνό με κενώσεις τύπου μέλαινας και παρεμπόδιση του ύπνου λόγω έντονου επιγάστριου και περιομφαλικού άλγους χειρουργείται για συστροφή του εντέρου. Εγχειρητικό παρασκεύασμα 40 εκ. από την ειλεοτυφλική βαλβίδα. Διάγνωση. Ιστολογική περιγραφή.</vt:lpstr>
      <vt:lpstr>Νήπιο με κυστική ίνωση, εμφανίζει  ψηλαφητή κοιλιακή μάζα, έντονο κωλικοειδές, διαλείπον κοιλιακό άλγος, καφεοειδείς εμέτους και κενώσεις με κόπρανα υφής  όπως  στην εικόνα αριστερά. Βάσει των διεγχειρητικών εικόνων ποια η  διάγνωση;  Επιπλοκές; </vt:lpstr>
      <vt:lpstr>Νόσος του Crohn Κύρια διαγνωστικά σημεία: Διατοιχωματικές λεμφοκυτταρικές συναθροίσεις σε περιοχές χωρίς βαθέα έλκη, μη νεκρωτικά κοκκιώματα μη σχετιζόμενα με ραγείσες αδενικές κρύπτες. Eνδεικτικά διαγνωστικά σημεία: ασυνεχής προσβολή, γραμμοειδή έλκη, λιθόστρωτο, περιτύλιξη λίπους, φλεγμαίνων τελικός ειλεός.</vt:lpstr>
      <vt:lpstr>Εγχειρητικό παρασκεύασμα  από άρρενα  έφηβο  ο οποίος είχε προσέλθει με ανορεξία και διάχυτο κοιλιακό άλγος  στο κατώτερο επιγάστριο και περιομφαλικά, με επικέντρωση σε 5 ώρες  στον δεξιό λαγόνιο βόθρο.  Παθολογοανατομική περιγραφή. Διάγνωση.</vt:lpstr>
      <vt:lpstr>Παρατηρήστε τις ιστολογικές εικόνες τοιχώματος σκωληκοειδούς απόφυσης  από παρασκεύασμα σκωληκοειδεκτομής παιδιού με ιστορικό κοιλιακού άλγους από διημέρου ως επί οξείας σκωληκοειδίτιδας. Βάσει των παρακάτω εικόνων, περί τίνος πρόκειται τελικά;</vt:lpstr>
      <vt:lpstr>Όγκος σκωληκοειδούς απόφυσης μ.δ. 2,1 εκ., εκτεινόμενος στο εγχειρητικό όριο του μεσεντεριδίου   ( παθολογοανατομικού σταδίου pT2Nx ).Α-Η, ανοσοϊστοχημικές  χρώσεις έναντι της χρωμογρανίνης Α ( αρ.) και του Ki67 (δεξ.).Χαμηλόβαθμος νευροενδοκρινικός όγκος  (μέσου εντέρου): φωλιές και δοκίδες μονόμορφων κυττάρων με κατανομή της πυρηνικής  χρωματίνης δίκην αλατοπίπερου, έκφραση ki67 &lt; 3%.   </vt:lpstr>
      <vt:lpstr>Ελκώδης κολίτις: χρόνια ενεργός στις πάνω εικόνες, με προβάλλουσα λεμφο-πλασματο-κυττάρωση στην αυξημένη βασική μοίρα του χορίου , διαταραχή της αρχιτεκτονικής των κρυπτών, διάβρωση και επιθηλιακή βλάβη από  ουδετερόφιλα , ενδοκρυπτικό αποστημάτιο.</vt:lpstr>
      <vt:lpstr>Eλκώδης κολίτις Κατά κανόνα προσβολή του ορθού και, κατά συνέχεια, προσβολή στο κόλον, χρόνια ενεργός κολίτιδα περιοριζόμενη στον βλεννογόνο και στον υποβλεννογόνιο χιτώνα, απουσία κοκκιωμάτων και σχισμοειδών ελκών.   </vt:lpstr>
      <vt:lpstr>Μικροσκοπικές εικόνες από πολύποδα στο κόλον του εικονιζόμενου ατόμου που εμφάνισε αιμορραγία από το πεπτικό. Ανάλογοι πολύποδες  ανιχνεύονται στο λεπτό έντερο της ασθενούς. Ιστολογική τυποποίηση του πολύποδα και αναγνώριση χαρακτηριστικού ιστολογικού γνωρίσματός του, ταυτοποίηση εν λόγω κληρονομούμενου συνδρόμου, τύπος κληρονομικής μεταβίβασης.</vt:lpstr>
      <vt:lpstr>Εξαίρεση μονήρους πολύποδα από το κατιόν κόλον άρρενος νηπίου. Ιστολογική τυποποίηση – περιγραφή.</vt:lpstr>
      <vt:lpstr>Τυποποιήστε ιστολογικώς τους εικονιζόμενους πολύποδες παχέος εντέρου και καθορίστε το βαθμό δυσπλασίας τους (εφόσον βέβαια εμφανίζουν δυσπλασία) .</vt:lpstr>
      <vt:lpstr>Αξιολογήστε, βάσει κριτηρίων,  τον εικονιζόμενο σωληνώδη αδενωματώδη πολύποδα  ως προς το διηθητικό δυναμικό του εντός του υποβλεννογονίου χιτώνα  του τοιχώματος του παχέος εντέρου.</vt:lpstr>
      <vt:lpstr>Ποιές πληροφορίες οφείλει να παρέχει η ιστολογική έκθεση του εικονιζόμενου κακοήθως εξαλλαγέντα, πλήρως ενδοσκοπικώς εξαιρεθέντα  αδενωματώδους πολύποδα παχέος εντέρου  και ποια η σημασία τους;  </vt:lpstr>
      <vt:lpstr>Αδενοκαρκινώματα παχέος εντέρου</vt:lpstr>
      <vt:lpstr>Διαφάνεια 37</vt:lpstr>
      <vt:lpstr>Διήθηση εξωτοιχωματικών φλεβών:   Στην πάνω εικόνα από την διηθητική παρυφή του καρκινώματος, αναγνωρίζουμε αρτηριακό κλάδο, κάτω αριστερά, στη χρώση Α-Η. Με επιπρόσθετη της Α-Η, χρώση ελαστικών ινών, δεξιά της αρτηρίας, αναδεικνύεται φλεβίδιο με καρκινικό έμβολο. </vt:lpstr>
      <vt:lpstr>Διαφάνεια 39</vt:lpstr>
      <vt:lpstr>Διαφάνεια 40</vt:lpstr>
      <vt:lpstr>Διαφάνεια 41</vt:lpstr>
      <vt:lpstr>Aιματοχεσία , έντονος κνησμός , καυστικός πόνος , επίμονο αίσθημα πίεσης  λόγω  διηθητικού όγκου πρωκτού, κεντρικά σε σχέση με την οδοντωτή γραμμή σε γυναίκα 56 ετών . Μικροσκοπική εξέταση παρασκευάσματος τοπικής εκτομής. Ιστολογική  τυποποίηση.</vt:lpstr>
      <vt:lpstr>Όγκος ορθοπρωκτικής συμβολής. Διάγνωση. </vt:lpstr>
      <vt:lpstr>Διαφάνεια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47</cp:revision>
  <dcterms:created xsi:type="dcterms:W3CDTF">2021-11-05T15:19:49Z</dcterms:created>
  <dcterms:modified xsi:type="dcterms:W3CDTF">2021-11-11T09:53:33Z</dcterms:modified>
</cp:coreProperties>
</file>