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68" r:id="rId1"/>
  </p:sldMasterIdLst>
  <p:notesMasterIdLst>
    <p:notesMasterId r:id="rId29"/>
  </p:notesMasterIdLst>
  <p:sldIdLst>
    <p:sldId id="316" r:id="rId2"/>
    <p:sldId id="627" r:id="rId3"/>
    <p:sldId id="489" r:id="rId4"/>
    <p:sldId id="406" r:id="rId5"/>
    <p:sldId id="449" r:id="rId6"/>
    <p:sldId id="451" r:id="rId7"/>
    <p:sldId id="455" r:id="rId8"/>
    <p:sldId id="623" r:id="rId9"/>
    <p:sldId id="685" r:id="rId10"/>
    <p:sldId id="690" r:id="rId11"/>
    <p:sldId id="686" r:id="rId12"/>
    <p:sldId id="459" r:id="rId13"/>
    <p:sldId id="471" r:id="rId14"/>
    <p:sldId id="457" r:id="rId15"/>
    <p:sldId id="470" r:id="rId16"/>
    <p:sldId id="684" r:id="rId17"/>
    <p:sldId id="493" r:id="rId18"/>
    <p:sldId id="691" r:id="rId19"/>
    <p:sldId id="692" r:id="rId20"/>
    <p:sldId id="496" r:id="rId21"/>
    <p:sldId id="498" r:id="rId22"/>
    <p:sldId id="669" r:id="rId23"/>
    <p:sldId id="676" r:id="rId24"/>
    <p:sldId id="626" r:id="rId25"/>
    <p:sldId id="687" r:id="rId26"/>
    <p:sldId id="688" r:id="rId27"/>
    <p:sldId id="595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FF"/>
    <a:srgbClr val="AE8EE2"/>
    <a:srgbClr val="3366FF"/>
    <a:srgbClr val="0066CC"/>
    <a:srgbClr val="0000FF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56"/>
  </p:normalViewPr>
  <p:slideViewPr>
    <p:cSldViewPr>
      <p:cViewPr>
        <p:scale>
          <a:sx n="84" d="100"/>
          <a:sy n="84" d="100"/>
        </p:scale>
        <p:origin x="15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lexandria" charset="-95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lexandria" charset="-95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n-US"/>
              <a:t>Δεύτερου επιπέδου</a:t>
            </a:r>
          </a:p>
          <a:p>
            <a:pPr lvl="2"/>
            <a:r>
              <a:rPr lang="el-GR" altLang="en-US"/>
              <a:t>Τρίτου επιπέδου</a:t>
            </a:r>
          </a:p>
          <a:p>
            <a:pPr lvl="3"/>
            <a:r>
              <a:rPr lang="el-GR" altLang="en-US"/>
              <a:t>Τέταρτου επιπέδου</a:t>
            </a:r>
          </a:p>
          <a:p>
            <a:pPr lvl="4"/>
            <a:r>
              <a:rPr lang="el-GR" altLang="en-US"/>
              <a:t>Πέμπτου επιπέδου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lexandria" charset="-95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E72D9A7-1744-A64B-AC8F-03C36FE30EE1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63638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lexandria" charset="-95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lexandria" charset="-95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lexandria" charset="-95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lexandria" charset="-95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lexandria" charset="-95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/>
            <a:fld id="{10B518E5-04F9-254B-A9DB-CEE1822336FF}" type="slidenum">
              <a:rPr lang="el-GR" altLang="en-US" sz="1200"/>
              <a:pPr eaLnBrk="1" hangingPunct="1"/>
              <a:t>8</a:t>
            </a:fld>
            <a:endParaRPr lang="el-GR" alt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en-US">
              <a:latin typeface="Alexandri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6324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/>
            <a:fld id="{10B518E5-04F9-254B-A9DB-CEE1822336FF}" type="slidenum">
              <a:rPr lang="el-GR" altLang="en-US" sz="1200"/>
              <a:pPr eaLnBrk="1" hangingPunct="1"/>
              <a:t>9</a:t>
            </a:fld>
            <a:endParaRPr lang="el-GR" alt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en-US">
              <a:latin typeface="Alexandri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396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en-US">
              <a:latin typeface="Arial" charset="0"/>
              <a:ea typeface="ＭＳ Ｐゴシック" charset="-128"/>
            </a:endParaRPr>
          </a:p>
        </p:txBody>
      </p:sp>
      <p:sp>
        <p:nvSpPr>
          <p:cNvPr id="3174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/>
            <a:fld id="{CD351539-3933-2D49-83B1-17D178DE4300}" type="slidenum">
              <a:rPr lang="en-US" altLang="en-US" sz="1200">
                <a:latin typeface="Arial" charset="0"/>
              </a:rPr>
              <a:pPr eaLnBrk="1" hangingPunct="1"/>
              <a:t>26</a:t>
            </a:fld>
            <a:endParaRPr lang="en-US" alt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548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/>
            <a:fld id="{450091B1-E99A-ED43-AD19-BA2E9C139A8A}" type="slidenum">
              <a:rPr lang="el-GR" altLang="en-US" sz="1200"/>
              <a:pPr eaLnBrk="1" hangingPunct="1"/>
              <a:t>27</a:t>
            </a:fld>
            <a:endParaRPr lang="el-GR" altLang="en-US" sz="120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en-US">
              <a:latin typeface="Alexandri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0996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A5DAB-8087-6141-8939-FAF3B15A6485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62293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A3B07-11EC-B74C-B742-BE9AE1507BF4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673163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24ED2-CA0C-0942-BA3D-83EEFB94C97E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70778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34213" y="228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CE344CD-1A70-114F-99A9-E2DE8FA4EAD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81382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586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34213" y="228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F003A13-10FD-0944-8F02-D2DC7EF5C539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52615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42391-36D8-B94F-9759-051C54F40E65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40186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3648 h 3648"/>
              <a:gd name="T2" fmla="*/ 720 w 2736"/>
              <a:gd name="T3" fmla="*/ 2016 h 3648"/>
              <a:gd name="T4" fmla="*/ 2736 w 2736"/>
              <a:gd name="T5" fmla="*/ 0 h 3648"/>
              <a:gd name="T6" fmla="*/ 2736 w 2736"/>
              <a:gd name="T7" fmla="*/ 96 h 3648"/>
              <a:gd name="T8" fmla="*/ 744 w 2736"/>
              <a:gd name="T9" fmla="*/ 2038 h 3648"/>
              <a:gd name="T10" fmla="*/ 48 w 2736"/>
              <a:gd name="T11" fmla="*/ 3648 h 3648"/>
              <a:gd name="T12" fmla="*/ 0 w 2736"/>
              <a:gd name="T13" fmla="*/ 3648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4080 h 4128"/>
              <a:gd name="T2" fmla="*/ 0 w 3504"/>
              <a:gd name="T3" fmla="*/ 4128 h 4128"/>
              <a:gd name="T4" fmla="*/ 3504 w 3504"/>
              <a:gd name="T5" fmla="*/ 2640 h 4128"/>
              <a:gd name="T6" fmla="*/ 2880 w 3504"/>
              <a:gd name="T7" fmla="*/ 0 h 4128"/>
              <a:gd name="T8" fmla="*/ 2832 w 3504"/>
              <a:gd name="T9" fmla="*/ 0 h 4128"/>
              <a:gd name="T10" fmla="*/ 3465 w 3504"/>
              <a:gd name="T11" fmla="*/ 2619 h 4128"/>
              <a:gd name="T12" fmla="*/ 0 w 3504"/>
              <a:gd name="T13" fmla="*/ 4080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ED2FF-A78F-DD45-96DE-105ED686463D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41128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93017-219F-B240-B3E2-247960051298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45490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B2123-FD8D-9B49-940D-7531B07FE778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238739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A24E7-99C0-D649-8E64-550DF89E29BC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12529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67E71-A126-3F4D-8385-DC26981E281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785747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247300-11A3-0C4A-B7C7-B45E630CDFC2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039614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2790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2780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2790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2780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2790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2780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073C88DF-7948-B249-941E-5C2964F12805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979610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  <a:latin typeface="Alexandria" charset="-95"/>
                <a:ea typeface="+mn-ea"/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lexandria" charset="-95"/>
                <a:ea typeface="+mn-ea"/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6785FAEB-4D4C-174C-A5DB-A90E20AC5EA7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8" r:id="rId1"/>
    <p:sldLayoutId id="2147483933" r:id="rId2"/>
    <p:sldLayoutId id="2147483939" r:id="rId3"/>
    <p:sldLayoutId id="2147483940" r:id="rId4"/>
    <p:sldLayoutId id="2147483941" r:id="rId5"/>
    <p:sldLayoutId id="2147483934" r:id="rId6"/>
    <p:sldLayoutId id="2147483942" r:id="rId7"/>
    <p:sldLayoutId id="2147483935" r:id="rId8"/>
    <p:sldLayoutId id="2147483943" r:id="rId9"/>
    <p:sldLayoutId id="2147483936" r:id="rId10"/>
    <p:sldLayoutId id="2147483937" r:id="rId11"/>
    <p:sldLayoutId id="2147483945" r:id="rId12"/>
    <p:sldLayoutId id="214748394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charset="2"/>
        <a:buChar char=""/>
        <a:defRPr sz="30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2"/>
        <a:buChar char="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2"/>
        <a:buChar char="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charset="2"/>
        <a:buChar char="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charset="2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wmf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6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6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jpeg"/><Relationship Id="rId7" Type="http://schemas.openxmlformats.org/officeDocument/2006/relationships/image" Target="../media/image73.jpeg"/><Relationship Id="rId8" Type="http://schemas.openxmlformats.org/officeDocument/2006/relationships/image" Target="../media/image74.jpeg"/><Relationship Id="rId9" Type="http://schemas.openxmlformats.org/officeDocument/2006/relationships/image" Target="../media/image75.jpeg"/><Relationship Id="rId10" Type="http://schemas.openxmlformats.org/officeDocument/2006/relationships/image" Target="../media/image76.jpeg"/><Relationship Id="rId11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7" Type="http://schemas.openxmlformats.org/officeDocument/2006/relationships/image" Target="../media/image82.jpeg"/><Relationship Id="rId8" Type="http://schemas.openxmlformats.org/officeDocument/2006/relationships/image" Target="../media/image83.jpeg"/><Relationship Id="rId9" Type="http://schemas.openxmlformats.org/officeDocument/2006/relationships/image" Target="../media/image84.jpeg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7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2071688"/>
            <a:ext cx="314325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Grafik 11" descr="EU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42875"/>
            <a:ext cx="246062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I:\IATRIKA ENDIAFERONTA\REKTALE EUS\KOLO ADENO-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42875"/>
            <a:ext cx="26035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5" y="5334728"/>
            <a:ext cx="8245010" cy="1478648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l-GR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ΚΛΙΝΙΚΕΣ ΕΠΙΠΤΩΣΕΙΣ ΠΑΘΟΛΟΓΟΑΝΑΤΟΜΙΚΗΣ ΕΙΚΟΝΑΣ</a:t>
            </a:r>
            <a:br>
              <a:rPr lang="el-GR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l-GR" sz="1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Ή ΑΛΛΙΩΣ</a:t>
            </a:r>
            <a:r>
              <a:rPr lang="mr-IN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l-GR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l-GR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Η </a:t>
            </a:r>
            <a:r>
              <a:rPr lang="el-GR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ΑΝΑΓΚΗ ΓΙΑ ΣΥΝΕΡΓΑΣΙΑ </a:t>
            </a:r>
            <a:r>
              <a:rPr lang="el-GR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ΠΑΘΟΛΟΓΟΑΝΑΤΟΜΟΥ-ΚΛΙΝΙΚΟΥ</a:t>
            </a:r>
            <a:endParaRPr lang="el-GR" sz="18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900488" y="3090863"/>
            <a:ext cx="5029200" cy="198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0440" anchor="b"/>
          <a:lstStyle>
            <a:lvl1pPr eaLnBrk="0" hangingPunct="0"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r" eaLnBrk="1" hangingPunct="1">
              <a:buClr>
                <a:srgbClr val="D6ECFF"/>
              </a:buClr>
              <a:buSzPct val="95000"/>
              <a:buFont typeface="Wingdings" charset="2"/>
              <a:buNone/>
            </a:pPr>
            <a:r>
              <a:rPr lang="el-GR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MS Gothic" charset="-128"/>
              </a:rPr>
              <a:t>Ιωάννης Σ. Παπανικολάου</a:t>
            </a:r>
          </a:p>
          <a:p>
            <a:pPr algn="r" eaLnBrk="1" hangingPunct="1">
              <a:buClr>
                <a:srgbClr val="D6ECFF"/>
              </a:buClr>
              <a:buSzPct val="95000"/>
              <a:buFont typeface="Wingdings" charset="2"/>
              <a:buNone/>
            </a:pPr>
            <a:endParaRPr lang="de-DE" alt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rbel" charset="0"/>
              <a:ea typeface="MS Gothic" charset="-128"/>
            </a:endParaRPr>
          </a:p>
          <a:p>
            <a:pPr algn="r" eaLnBrk="1" hangingPunct="1">
              <a:buClr>
                <a:srgbClr val="D6ECFF"/>
              </a:buClr>
              <a:buSzPct val="95000"/>
              <a:buFont typeface="Wingdings" charset="2"/>
              <a:buNone/>
            </a:pPr>
            <a:r>
              <a:rPr lang="el-GR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Επίκουρος Καθηγητής Παθολογίας-</a:t>
            </a:r>
            <a:r>
              <a:rPr lang="de-DE" altLang="en-US" sz="1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Γ</a:t>
            </a:r>
            <a:r>
              <a:rPr lang="de-DE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α</a:t>
            </a:r>
            <a:r>
              <a:rPr lang="de-DE" altLang="en-US" sz="1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στρεντερολ</a:t>
            </a:r>
            <a:r>
              <a:rPr lang="el-GR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ο</a:t>
            </a:r>
            <a:r>
              <a:rPr lang="de-DE" altLang="en-US" sz="1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γ</a:t>
            </a:r>
            <a:r>
              <a:rPr lang="el-GR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ία</a:t>
            </a:r>
            <a:r>
              <a:rPr lang="de-DE" altLang="en-US" sz="1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ς</a:t>
            </a:r>
            <a:r>
              <a:rPr lang="de-DE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, </a:t>
            </a:r>
          </a:p>
          <a:p>
            <a:pPr algn="r" eaLnBrk="1" hangingPunct="1">
              <a:buClr>
                <a:srgbClr val="D6ECFF"/>
              </a:buClr>
              <a:buSzPct val="95000"/>
              <a:buFont typeface="Wingdings" charset="2"/>
              <a:buNone/>
            </a:pPr>
            <a:r>
              <a:rPr lang="el-GR" altLang="en-US" sz="1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Ηπατογαστρεντερολογική</a:t>
            </a:r>
            <a:r>
              <a:rPr lang="el-GR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 Μονάδα, </a:t>
            </a:r>
          </a:p>
          <a:p>
            <a:pPr algn="r" eaLnBrk="1" hangingPunct="1">
              <a:buClr>
                <a:srgbClr val="D6ECFF"/>
              </a:buClr>
              <a:buSzPct val="95000"/>
              <a:buFont typeface="Wingdings" charset="2"/>
              <a:buNone/>
            </a:pPr>
            <a:r>
              <a:rPr lang="el-GR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Β</a:t>
            </a:r>
            <a:r>
              <a:rPr lang="el-GR" altLang="de-DE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’</a:t>
            </a:r>
            <a:r>
              <a:rPr lang="el-GR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 Προπαιδευτική Παθολογική Κλινική ,</a:t>
            </a:r>
          </a:p>
          <a:p>
            <a:pPr algn="r" eaLnBrk="1" hangingPunct="1">
              <a:buClr>
                <a:srgbClr val="D6ECFF"/>
              </a:buClr>
              <a:buSzPct val="95000"/>
              <a:buFont typeface="Wingdings" charset="2"/>
              <a:buNone/>
            </a:pPr>
            <a:r>
              <a:rPr lang="el-GR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Ιατρικής Σχολής Πανεπιστημίου Αθηνών, </a:t>
            </a:r>
          </a:p>
          <a:p>
            <a:pPr algn="r" eaLnBrk="1" hangingPunct="1">
              <a:buClr>
                <a:srgbClr val="D6ECFF"/>
              </a:buClr>
              <a:buSzPct val="95000"/>
              <a:buFont typeface="Wingdings" charset="2"/>
              <a:buNone/>
            </a:pPr>
            <a:r>
              <a:rPr lang="el-GR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Πανεπιστημιακό Γενικό Νοσοκομείο «</a:t>
            </a:r>
            <a:r>
              <a:rPr lang="el-GR" altLang="en-US" sz="1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Αττικόν</a:t>
            </a:r>
            <a:r>
              <a:rPr lang="el-GR" alt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charset="0"/>
                <a:ea typeface="MS Gothic" charset="-128"/>
              </a:rPr>
              <a:t>». </a:t>
            </a:r>
          </a:p>
        </p:txBody>
      </p:sp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915" y="67951"/>
            <a:ext cx="2024063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4" descr="C:\Users\Vassiliis\Desktop\douleia\EUS-WORD DOCS\ENDOSCOPY BOOK 17.04.07\ENDOSCOPY PICTURES gia douleia\gastro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42875"/>
            <a:ext cx="2043113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2071688"/>
            <a:ext cx="2571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33413" y="357188"/>
            <a:ext cx="7772400" cy="6858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l-GR" altLang="en-US" sz="2800">
                <a:ea typeface="ＭＳ Ｐゴシック" charset="-128"/>
              </a:rPr>
              <a:t>Αιτιοπαθογένεια αδενοκαρινώματος στομάχου</a:t>
            </a:r>
          </a:p>
        </p:txBody>
      </p:sp>
      <p:grpSp>
        <p:nvGrpSpPr>
          <p:cNvPr id="61442" name="Group 22"/>
          <p:cNvGrpSpPr>
            <a:grpSpLocks/>
          </p:cNvGrpSpPr>
          <p:nvPr/>
        </p:nvGrpSpPr>
        <p:grpSpPr bwMode="auto">
          <a:xfrm>
            <a:off x="4119563" y="1905000"/>
            <a:ext cx="704850" cy="4286250"/>
            <a:chOff x="2811" y="1200"/>
            <a:chExt cx="481" cy="2700"/>
          </a:xfrm>
        </p:grpSpPr>
        <p:pic>
          <p:nvPicPr>
            <p:cNvPr id="6145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1" y="1883"/>
              <a:ext cx="361" cy="225"/>
            </a:xfrm>
            <a:prstGeom prst="rect">
              <a:avLst/>
            </a:prstGeom>
            <a:noFill/>
            <a:ln>
              <a:noFill/>
            </a:ln>
            <a:effectLst>
              <a:outerShdw sy="50000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1" y="1200"/>
              <a:ext cx="361" cy="336"/>
            </a:xfrm>
            <a:prstGeom prst="rect">
              <a:avLst/>
            </a:prstGeom>
            <a:noFill/>
            <a:ln>
              <a:noFill/>
            </a:ln>
            <a:effectLst>
              <a:outerShdw sy="50000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7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" y="3600"/>
              <a:ext cx="481" cy="300"/>
            </a:xfrm>
            <a:prstGeom prst="rect">
              <a:avLst/>
            </a:prstGeom>
            <a:noFill/>
            <a:ln>
              <a:noFill/>
            </a:ln>
            <a:effectLst>
              <a:outerShdw sy="50000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1" y="2455"/>
              <a:ext cx="361" cy="225"/>
            </a:xfrm>
            <a:prstGeom prst="rect">
              <a:avLst/>
            </a:prstGeom>
            <a:noFill/>
            <a:ln>
              <a:noFill/>
            </a:ln>
            <a:effectLst>
              <a:outerShdw sy="50000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9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1" y="3027"/>
              <a:ext cx="361" cy="225"/>
            </a:xfrm>
            <a:prstGeom prst="rect">
              <a:avLst/>
            </a:prstGeom>
            <a:noFill/>
            <a:ln>
              <a:noFill/>
            </a:ln>
            <a:effectLst>
              <a:outerShdw sy="50000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43" name="Group 24"/>
          <p:cNvGrpSpPr>
            <a:grpSpLocks/>
          </p:cNvGrpSpPr>
          <p:nvPr/>
        </p:nvGrpSpPr>
        <p:grpSpPr bwMode="auto">
          <a:xfrm>
            <a:off x="2427288" y="1287463"/>
            <a:ext cx="4503737" cy="5305425"/>
            <a:chOff x="1656" y="811"/>
            <a:chExt cx="3074" cy="3342"/>
          </a:xfrm>
        </p:grpSpPr>
        <p:sp>
          <p:nvSpPr>
            <p:cNvPr id="176139" name="Rectangle 11"/>
            <p:cNvSpPr>
              <a:spLocks noChangeArrowheads="1"/>
            </p:cNvSpPr>
            <p:nvPr/>
          </p:nvSpPr>
          <p:spPr bwMode="auto">
            <a:xfrm>
              <a:off x="1656" y="3823"/>
              <a:ext cx="3074" cy="330"/>
            </a:xfrm>
            <a:prstGeom prst="rect">
              <a:avLst/>
            </a:prstGeom>
            <a:noFill/>
            <a:ln>
              <a:noFill/>
            </a:ln>
            <a:effectLst>
              <a:outerShdw sy="50000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en-US" sz="2800">
                  <a:solidFill>
                    <a:srgbClr val="FF33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αδενοκαρκίνωμα στομάχου</a:t>
              </a:r>
            </a:p>
          </p:txBody>
        </p:sp>
        <p:sp>
          <p:nvSpPr>
            <p:cNvPr id="176140" name="Rectangle 12"/>
            <p:cNvSpPr>
              <a:spLocks noChangeArrowheads="1"/>
            </p:cNvSpPr>
            <p:nvPr/>
          </p:nvSpPr>
          <p:spPr bwMode="auto">
            <a:xfrm>
              <a:off x="2538" y="3279"/>
              <a:ext cx="1154" cy="291"/>
            </a:xfrm>
            <a:prstGeom prst="rect">
              <a:avLst/>
            </a:prstGeom>
            <a:noFill/>
            <a:ln>
              <a:noFill/>
            </a:ln>
            <a:effectLst>
              <a:outerShdw sy="50000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en-US">
                  <a:solidFill>
                    <a:srgbClr val="C756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δυσπλασία</a:t>
              </a:r>
            </a:p>
          </p:txBody>
        </p:sp>
        <p:sp>
          <p:nvSpPr>
            <p:cNvPr id="176141" name="Rectangle 13"/>
            <p:cNvSpPr>
              <a:spLocks noChangeArrowheads="1"/>
            </p:cNvSpPr>
            <p:nvPr/>
          </p:nvSpPr>
          <p:spPr bwMode="auto">
            <a:xfrm>
              <a:off x="2135" y="2736"/>
              <a:ext cx="1864" cy="523"/>
            </a:xfrm>
            <a:prstGeom prst="rect">
              <a:avLst/>
            </a:prstGeom>
            <a:noFill/>
            <a:ln>
              <a:noFill/>
            </a:ln>
            <a:effectLst>
              <a:outerShdw sy="50000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en-US">
                  <a:solidFill>
                    <a:srgbClr val="9894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εντερική μεταπλασία</a:t>
              </a:r>
            </a:p>
          </p:txBody>
        </p:sp>
        <p:sp>
          <p:nvSpPr>
            <p:cNvPr id="176142" name="Rectangle 14"/>
            <p:cNvSpPr>
              <a:spLocks noChangeArrowheads="1"/>
            </p:cNvSpPr>
            <p:nvPr/>
          </p:nvSpPr>
          <p:spPr bwMode="auto">
            <a:xfrm>
              <a:off x="2150" y="2112"/>
              <a:ext cx="2005" cy="291"/>
            </a:xfrm>
            <a:prstGeom prst="rect">
              <a:avLst/>
            </a:prstGeom>
            <a:noFill/>
            <a:ln>
              <a:noFill/>
            </a:ln>
            <a:effectLst>
              <a:outerShdw sy="50000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en-US">
                  <a:solidFill>
                    <a:srgbClr val="F0EA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ατροφική γαστρίτιδα</a:t>
              </a:r>
            </a:p>
          </p:txBody>
        </p:sp>
        <p:sp>
          <p:nvSpPr>
            <p:cNvPr id="176143" name="Rectangle 15"/>
            <p:cNvSpPr>
              <a:spLocks noChangeArrowheads="1"/>
            </p:cNvSpPr>
            <p:nvPr/>
          </p:nvSpPr>
          <p:spPr bwMode="auto">
            <a:xfrm>
              <a:off x="2254" y="1485"/>
              <a:ext cx="1779" cy="291"/>
            </a:xfrm>
            <a:prstGeom prst="rect">
              <a:avLst/>
            </a:prstGeom>
            <a:noFill/>
            <a:ln>
              <a:noFill/>
            </a:ln>
            <a:effectLst>
              <a:outerShdw sy="50000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en-US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χρόνια γαστρίτιδα</a:t>
              </a:r>
            </a:p>
          </p:txBody>
        </p:sp>
        <p:sp>
          <p:nvSpPr>
            <p:cNvPr id="176144" name="Rectangle 16"/>
            <p:cNvSpPr>
              <a:spLocks noChangeArrowheads="1"/>
            </p:cNvSpPr>
            <p:nvPr/>
          </p:nvSpPr>
          <p:spPr bwMode="auto">
            <a:xfrm>
              <a:off x="1680" y="811"/>
              <a:ext cx="3023" cy="330"/>
            </a:xfrm>
            <a:prstGeom prst="rect">
              <a:avLst/>
            </a:prstGeom>
            <a:noFill/>
            <a:ln>
              <a:noFill/>
            </a:ln>
            <a:effectLst>
              <a:outerShdw sy="50000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en-US" sz="2800">
                  <a:effectLst>
                    <a:outerShdw blurRad="38100" dist="38100" dir="2700000" algn="tl">
                      <a:srgbClr val="4E5B6F"/>
                    </a:outerShdw>
                  </a:effectLst>
                </a:rPr>
                <a:t>φυσιολογικός βλεννογόνος</a:t>
              </a:r>
            </a:p>
          </p:txBody>
        </p:sp>
      </p:grpSp>
      <p:grpSp>
        <p:nvGrpSpPr>
          <p:cNvPr id="61444" name="Group 23"/>
          <p:cNvGrpSpPr>
            <a:grpSpLocks/>
          </p:cNvGrpSpPr>
          <p:nvPr/>
        </p:nvGrpSpPr>
        <p:grpSpPr bwMode="auto">
          <a:xfrm>
            <a:off x="404813" y="1830388"/>
            <a:ext cx="7639050" cy="400050"/>
            <a:chOff x="276" y="1216"/>
            <a:chExt cx="5213" cy="252"/>
          </a:xfrm>
        </p:grpSpPr>
        <p:sp>
          <p:nvSpPr>
            <p:cNvPr id="176145" name="Rectangle 17"/>
            <p:cNvSpPr>
              <a:spLocks noChangeArrowheads="1"/>
            </p:cNvSpPr>
            <p:nvPr/>
          </p:nvSpPr>
          <p:spPr bwMode="auto">
            <a:xfrm>
              <a:off x="276" y="1216"/>
              <a:ext cx="2374" cy="252"/>
            </a:xfrm>
            <a:prstGeom prst="rect">
              <a:avLst/>
            </a:prstGeom>
            <a:noFill/>
            <a:ln>
              <a:noFill/>
            </a:ln>
            <a:effectLst>
              <a:outerShdw sy="50000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en-US" sz="2000">
                  <a:solidFill>
                    <a:srgbClr val="FF99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λοίμωξη από </a:t>
              </a:r>
              <a:r>
                <a:rPr lang="el-GR" altLang="en-US" sz="2000" i="1">
                  <a:solidFill>
                    <a:srgbClr val="FF99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H. pylori</a:t>
              </a:r>
              <a:r>
                <a:rPr lang="el-GR" altLang="en-US" sz="2000">
                  <a:solidFill>
                    <a:srgbClr val="FF99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CagA</a:t>
              </a:r>
              <a:r>
                <a:rPr lang="el-GR" altLang="en-US" sz="2000" baseline="30000">
                  <a:solidFill>
                    <a:srgbClr val="FF99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+</a:t>
              </a:r>
            </a:p>
          </p:txBody>
        </p:sp>
        <p:sp>
          <p:nvSpPr>
            <p:cNvPr id="176146" name="Rectangle 18"/>
            <p:cNvSpPr>
              <a:spLocks noChangeArrowheads="1"/>
            </p:cNvSpPr>
            <p:nvPr/>
          </p:nvSpPr>
          <p:spPr bwMode="auto">
            <a:xfrm>
              <a:off x="3648" y="1216"/>
              <a:ext cx="1841" cy="252"/>
            </a:xfrm>
            <a:prstGeom prst="rect">
              <a:avLst/>
            </a:prstGeom>
            <a:noFill/>
            <a:ln>
              <a:noFill/>
            </a:ln>
            <a:effectLst>
              <a:outerShdw sy="50000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en-US" sz="2000">
                  <a:solidFill>
                    <a:srgbClr val="FF99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αυτοάνοση γαστρίτιδα</a:t>
              </a:r>
            </a:p>
          </p:txBody>
        </p:sp>
        <p:sp>
          <p:nvSpPr>
            <p:cNvPr id="61447" name="Line 20"/>
            <p:cNvSpPr>
              <a:spLocks noChangeShapeType="1"/>
            </p:cNvSpPr>
            <p:nvPr/>
          </p:nvSpPr>
          <p:spPr bwMode="auto">
            <a:xfrm>
              <a:off x="2538" y="1341"/>
              <a:ext cx="28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6149" name="Line 21"/>
            <p:cNvSpPr>
              <a:spLocks noChangeShapeType="1"/>
            </p:cNvSpPr>
            <p:nvPr/>
          </p:nvSpPr>
          <p:spPr bwMode="auto">
            <a:xfrm rot="-10680828">
              <a:off x="3264" y="1341"/>
              <a:ext cx="288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sy="50000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98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785918" y="71414"/>
            <a:ext cx="5516587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l-GR" altLang="en-US" sz="2800" b="1">
                <a:solidFill>
                  <a:srgbClr val="FFFF00"/>
                </a:solidFill>
              </a:rPr>
              <a:t>ΠΡΩΙΜΟΣ </a:t>
            </a:r>
            <a:r>
              <a:rPr lang="en-GB" altLang="en-US" sz="2800" b="1">
                <a:solidFill>
                  <a:srgbClr val="FFFF00"/>
                </a:solidFill>
              </a:rPr>
              <a:t>Ca </a:t>
            </a:r>
            <a:r>
              <a:rPr lang="el-GR" altLang="en-US" sz="2800" b="1">
                <a:solidFill>
                  <a:srgbClr val="FFFF00"/>
                </a:solidFill>
              </a:rPr>
              <a:t>ΣΤΟΜΑΧΟ</a:t>
            </a:r>
            <a:r>
              <a:rPr lang="en-GB" altLang="en-US" sz="2800" b="1">
                <a:solidFill>
                  <a:srgbClr val="FFFF00"/>
                </a:solidFill>
              </a:rPr>
              <a:t>Y</a:t>
            </a:r>
            <a:endParaRPr lang="el-GR" altLang="en-US">
              <a:solidFill>
                <a:srgbClr val="FFFF00"/>
              </a:solidFill>
            </a:endParaRP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125538"/>
            <a:ext cx="2843212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1152525"/>
            <a:ext cx="2867025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152525"/>
            <a:ext cx="28321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2765425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4113213"/>
            <a:ext cx="2867025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9"/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113213"/>
            <a:ext cx="2832100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78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495573" y="214290"/>
            <a:ext cx="4724499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en-US" sz="2800" b="1">
                <a:solidFill>
                  <a:srgbClr val="FFFF00"/>
                </a:solidFill>
              </a:rPr>
              <a:t>Ca </a:t>
            </a:r>
            <a:r>
              <a:rPr lang="el-GR" altLang="en-US" sz="2800" b="1">
                <a:solidFill>
                  <a:srgbClr val="FFFF00"/>
                </a:solidFill>
              </a:rPr>
              <a:t>ΣΤΟΜΑΧΟ</a:t>
            </a:r>
            <a:r>
              <a:rPr lang="en-GB" altLang="en-US" sz="2800" b="1">
                <a:solidFill>
                  <a:srgbClr val="FFFF00"/>
                </a:solidFill>
              </a:rPr>
              <a:t>Y</a:t>
            </a:r>
            <a:endParaRPr lang="el-GR" altLang="en-US">
              <a:solidFill>
                <a:srgbClr val="FFFF00"/>
              </a:solidFill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428750"/>
            <a:ext cx="6675437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:\IATRIKA ENDIAFERONTA\CA MAGEN T3N SZYMANSKI HEINZ\E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4143375"/>
            <a:ext cx="36449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1" descr="EUS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795588"/>
            <a:ext cx="5181600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IATRIKA ENDIAFERONTA\CA MAGEN T3N SZYMANSKI HEINZ\EUS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-285750"/>
            <a:ext cx="36576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IATRIKA ENDIAFERONTA\CA MAGEN T3N SZYMANSKI HEINZ\EUS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2286000"/>
            <a:ext cx="36449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D:\IATRIKA ENDIAFERONTA\CA MAGEN - LENZ MIKE\ÖGD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298575"/>
            <a:ext cx="2622550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D:\IATRIKA ENDIAFERONTA\CA MAGEN - LENZ MIKE\ÖG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214438"/>
            <a:ext cx="27305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785918" y="214290"/>
            <a:ext cx="5516587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l-GR" altLang="en-US" sz="2800" b="1">
                <a:solidFill>
                  <a:srgbClr val="FFFF00"/>
                </a:solidFill>
              </a:rPr>
              <a:t>ΛΕΜΦΩΜΑ</a:t>
            </a:r>
            <a:r>
              <a:rPr lang="en-GB" altLang="en-US" sz="2800" b="1">
                <a:solidFill>
                  <a:srgbClr val="FFFF00"/>
                </a:solidFill>
              </a:rPr>
              <a:t> </a:t>
            </a:r>
            <a:r>
              <a:rPr lang="el-GR" altLang="en-US" sz="2800" b="1">
                <a:solidFill>
                  <a:srgbClr val="FFFF00"/>
                </a:solidFill>
              </a:rPr>
              <a:t>ΣΤΟΜΑΧΟ</a:t>
            </a:r>
            <a:r>
              <a:rPr lang="en-GB" altLang="en-US" sz="2800" b="1">
                <a:solidFill>
                  <a:srgbClr val="FFFF00"/>
                </a:solidFill>
              </a:rPr>
              <a:t>Y</a:t>
            </a:r>
            <a:endParaRPr lang="el-GR" altLang="en-US">
              <a:solidFill>
                <a:srgbClr val="FFFF00"/>
              </a:solidFill>
            </a:endParaRPr>
          </a:p>
        </p:txBody>
      </p:sp>
      <p:pic>
        <p:nvPicPr>
          <p:cNvPr id="69636" name="Picture 2" descr="D:\IATRIKA ENDIAFERONTA\LYMPHOM MAGEN ODER TM - VAN DER VELDEN HENRIETTE CHARLOTTE CLEOPHEA\E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85875"/>
            <a:ext cx="34956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3" descr="D:\IATRIKA ENDIAFERONTA\LYMPHOM MAGEN ODER TM - VAN DER VELDEN HENRIETTE CHARLOTTE CLEOPHEA\EU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1285875"/>
            <a:ext cx="34956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4" descr="D:\IATRIKA ENDIAFERONTA\LYMPHOM MAGEN ODER TM - VAN DER VELDEN HENRIETTE CHARLOTTE CLEOPHEA\EUS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046538"/>
            <a:ext cx="34956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5" descr="D:\IATRIKA ENDIAFERONTA\LYMPHOM MAGEN ODER TM - VAN DER VELDEN HENRIETTE CHARLOTTE CLEOPHEA\EUS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4046538"/>
            <a:ext cx="34956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785918" y="500042"/>
            <a:ext cx="5516587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en-US" sz="2800" b="1">
                <a:solidFill>
                  <a:srgbClr val="FFFF00"/>
                </a:solidFill>
              </a:rPr>
              <a:t>GIST </a:t>
            </a:r>
            <a:r>
              <a:rPr lang="el-GR" altLang="en-US" sz="2800" b="1">
                <a:solidFill>
                  <a:srgbClr val="FFFF00"/>
                </a:solidFill>
              </a:rPr>
              <a:t>ΣΤΟΜΑΧΟ</a:t>
            </a:r>
            <a:r>
              <a:rPr lang="en-GB" altLang="en-US" sz="2800" b="1">
                <a:solidFill>
                  <a:srgbClr val="FFFF00"/>
                </a:solidFill>
              </a:rPr>
              <a:t>Y</a:t>
            </a:r>
            <a:endParaRPr lang="el-GR" altLang="en-US">
              <a:solidFill>
                <a:srgbClr val="FFFF00"/>
              </a:solidFill>
            </a:endParaRPr>
          </a:p>
        </p:txBody>
      </p:sp>
      <p:pic>
        <p:nvPicPr>
          <p:cNvPr id="70660" name="Picture 3" descr="D:\IATRIKA ENDIAFERONTA\ALEX ENDOATLAS CHARITE\Subepitheliale Tumoren\GIST\GIS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671638"/>
            <a:ext cx="69723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D:\IATRIKA ENDIAFERONTA\ALEX ENDOATLAS CHARITE\Subepitheliale Tumoren\GIST\GIST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1643063"/>
            <a:ext cx="69723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:\STICK SALVATION 16.06.2007\IATRIKA ENDIAFERONTA\BELKNER ROSWITHA SMT KARDIA POU EMOIAZE ME KYSTI\Kopie von Untitled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643063"/>
            <a:ext cx="691038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F:\STICK SALVATION 16.06.2007\IATRIKA ENDIAFERONTA\BELKNER ROSWITHA SMT KARDIA POU EMOIAZE ME KYSTI\EUS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571625"/>
            <a:ext cx="3429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D:\IATRIKA ENDIAFERONTA\SMT GIST - CLAUS HELGE\ÖGD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500188"/>
            <a:ext cx="69262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stom_subm_32590_150_1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1628775"/>
            <a:ext cx="6380162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3" descr="C:\Users\Vassiliis\Desktop\Bilder\WALTHER RUDI - EPT UND STEINE\ER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549775"/>
            <a:ext cx="32146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4" descr="D:\IATRIKA ENDIAFERONTA\EPT SE DIVERTIKEL - KYRIAKIDOU SOFIA\ER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4532313"/>
            <a:ext cx="3236912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2" descr="D:\IATRIKA ENDIAFERONTA\NET UND SOOR - WALTER DORIS\ÖGD EUS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500188"/>
            <a:ext cx="4352925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3" descr="D:\IATRIKA ENDIAFERONTA\NET UND SOOR - WALTER DORIS\ÖGD EUS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1500188"/>
            <a:ext cx="4352925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1285852" y="428604"/>
            <a:ext cx="6572296" cy="995385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l-GR" altLang="en-US" sz="2800" b="1">
                <a:solidFill>
                  <a:srgbClr val="FFFF00"/>
                </a:solidFill>
              </a:rPr>
              <a:t>ΦΥΣΙΟΛΟΓΙΚΟ 12/Δ – ΦΥΜΑ </a:t>
            </a:r>
            <a:r>
              <a:rPr lang="en-GB" altLang="en-US" sz="2800" b="1">
                <a:solidFill>
                  <a:srgbClr val="FFFF00"/>
                </a:solidFill>
              </a:rPr>
              <a:t>VATER</a:t>
            </a:r>
            <a:endParaRPr lang="el-GR" altLang="en-US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43313" y="4857750"/>
            <a:ext cx="928687" cy="200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ext Box 2"/>
          <p:cNvSpPr txBox="1">
            <a:spLocks noChangeArrowheads="1"/>
          </p:cNvSpPr>
          <p:nvPr/>
        </p:nvSpPr>
        <p:spPr bwMode="auto">
          <a:xfrm>
            <a:off x="381000" y="1862138"/>
            <a:ext cx="845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 hangingPunct="1"/>
            <a:r>
              <a:rPr lang="el-GR" altLang="en-US" sz="1800" b="1">
                <a:latin typeface="Verdana" charset="0"/>
              </a:rPr>
              <a:t>Φυσιολογικό λ. έντερο</a:t>
            </a:r>
            <a:r>
              <a:rPr lang="en-US" altLang="en-US" sz="1800" b="1">
                <a:latin typeface="Verdana" charset="0"/>
              </a:rPr>
              <a:t> 									</a:t>
            </a:r>
            <a:r>
              <a:rPr lang="el-GR" altLang="en-US" sz="1800" b="1">
                <a:latin typeface="Verdana" charset="0"/>
              </a:rPr>
              <a:t>Κοιλιοκάκη</a:t>
            </a:r>
            <a:r>
              <a:rPr lang="en-US" altLang="en-US" sz="1800" b="1">
                <a:latin typeface="Verdana" charset="0"/>
              </a:rPr>
              <a:t>	</a:t>
            </a:r>
            <a:endParaRPr lang="el-GR" altLang="en-US" sz="1800" b="1">
              <a:latin typeface="Verdana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685800"/>
            <a:ext cx="8229600" cy="154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n-US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ΣΥΝΔΡΟΜΑ ΔΥΣΑΠΟΡΡΟΦΗΣΗΣ</a:t>
            </a:r>
          </a:p>
          <a:p>
            <a:pPr algn="ctr" eaLnBrk="1" hangingPunct="1">
              <a:spcBef>
                <a:spcPct val="50000"/>
              </a:spcBef>
            </a:pPr>
            <a:r>
              <a:rPr lang="el-GR" altLang="en-US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Κ</a:t>
            </a:r>
            <a:r>
              <a:rPr lang="en-US" altLang="en-US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OI</a:t>
            </a:r>
            <a:r>
              <a:rPr lang="el-GR" altLang="en-US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ΛΙ</a:t>
            </a:r>
            <a:r>
              <a:rPr lang="en-US" altLang="en-US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OKAKH </a:t>
            </a:r>
          </a:p>
          <a:p>
            <a:pPr algn="ctr" eaLnBrk="1" hangingPunct="1">
              <a:spcBef>
                <a:spcPct val="50000"/>
              </a:spcBef>
            </a:pPr>
            <a:r>
              <a:rPr lang="el-GR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Απορροφητική </a:t>
            </a:r>
            <a:r>
              <a:rPr lang="el-GR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επιφάνεια</a:t>
            </a:r>
            <a:endParaRPr lang="el-GR" altLang="en-US" sz="18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</p:txBody>
      </p:sp>
      <p:pic>
        <p:nvPicPr>
          <p:cNvPr id="98307" name="Εικόνα 4" descr="C:\Users\Secretary\Desktop\Γαλανάκη Ευαγγελία 07.10.2014\254OLCV1\600H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14600"/>
            <a:ext cx="42672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Εικόνα 2" descr="C:\Users\Secretary\Desktop\Εξερτζόγλου Χριστίνα 25.09.2014\241OLCV1\600H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4267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eliac Disease Ima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2895600"/>
            <a:ext cx="6702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8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6263"/>
            <a:ext cx="8229600" cy="4279900"/>
          </a:xfrm>
        </p:spPr>
        <p:txBody>
          <a:bodyPr/>
          <a:lstStyle/>
          <a:p>
            <a:r>
              <a:rPr lang="el-GR" altLang="en-US" sz="2400">
                <a:latin typeface="Verdana" charset="0"/>
                <a:ea typeface="ＭＳ Ｐゴシック" charset="-128"/>
              </a:rPr>
              <a:t>Τα νεοπλάσματα του παχέος εντέρου διακρίνονται σε </a:t>
            </a:r>
            <a:r>
              <a:rPr lang="el-GR" altLang="en-US" sz="2400">
                <a:solidFill>
                  <a:srgbClr val="FF0000"/>
                </a:solidFill>
                <a:latin typeface="Verdana" charset="0"/>
                <a:ea typeface="ＭＳ Ｐゴシック" charset="-128"/>
              </a:rPr>
              <a:t>καλοήθη</a:t>
            </a:r>
            <a:r>
              <a:rPr lang="el-GR" altLang="en-US" sz="2400">
                <a:latin typeface="Verdana" charset="0"/>
                <a:ea typeface="ＭＳ Ｐゴシック" charset="-128"/>
              </a:rPr>
              <a:t> και </a:t>
            </a:r>
            <a:r>
              <a:rPr lang="el-GR" altLang="en-US" sz="2400">
                <a:solidFill>
                  <a:srgbClr val="FF0000"/>
                </a:solidFill>
                <a:latin typeface="Verdana" charset="0"/>
                <a:ea typeface="ＭＳ Ｐゴシック" charset="-128"/>
              </a:rPr>
              <a:t>κακοήθη</a:t>
            </a:r>
          </a:p>
          <a:p>
            <a:endParaRPr lang="el-GR" altLang="en-US" sz="2400">
              <a:solidFill>
                <a:srgbClr val="FF0000"/>
              </a:solidFill>
              <a:latin typeface="Verdana" charset="0"/>
              <a:ea typeface="ＭＳ Ｐゴシック" charset="-128"/>
            </a:endParaRPr>
          </a:p>
          <a:p>
            <a:r>
              <a:rPr lang="el-GR" altLang="en-US" sz="2400">
                <a:solidFill>
                  <a:srgbClr val="FF0000"/>
                </a:solidFill>
                <a:latin typeface="Verdana" charset="0"/>
                <a:ea typeface="ＭＳ Ｐゴシック" charset="-128"/>
              </a:rPr>
              <a:t>Πολύποδας:</a:t>
            </a:r>
            <a:r>
              <a:rPr lang="el-GR" altLang="en-US" sz="2400">
                <a:latin typeface="Verdana" charset="0"/>
                <a:ea typeface="ＭＳ Ｐゴシック" charset="-128"/>
              </a:rPr>
              <a:t> διακριτή μάζα ιστού που εξορμάται από το βλεννογόνο και προβάλλει στον αυλό</a:t>
            </a:r>
          </a:p>
          <a:p>
            <a:endParaRPr lang="el-GR" altLang="en-US" sz="2400">
              <a:latin typeface="Verdana" charset="0"/>
              <a:ea typeface="ＭＳ Ｐゴシック" charset="-128"/>
            </a:endParaRPr>
          </a:p>
          <a:p>
            <a:r>
              <a:rPr lang="el-GR" altLang="en-US" sz="2400">
                <a:latin typeface="Verdana" charset="0"/>
                <a:ea typeface="ＭＳ Ｐゴシック" charset="-128"/>
              </a:rPr>
              <a:t>Σπανιότερα όχι επηρμένη – εξωφυτική βλάβη, αλλά επίπεδη ή ελκωτική</a:t>
            </a:r>
            <a:r>
              <a:rPr lang="el-GR" altLang="en-US">
                <a:latin typeface="Verdana" charset="0"/>
                <a:ea typeface="ＭＳ Ｐゴシック" charset="-128"/>
              </a:rPr>
              <a:t> </a:t>
            </a:r>
          </a:p>
          <a:p>
            <a:endParaRPr lang="en-US" altLang="en-US">
              <a:solidFill>
                <a:srgbClr val="FF0000"/>
              </a:solidFill>
              <a:latin typeface="Verdana" charset="0"/>
              <a:ea typeface="ＭＳ Ｐゴシック" charset="-128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685800" y="333375"/>
            <a:ext cx="7772400" cy="261937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r>
              <a:rPr lang="el-G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ΝΕΟΠΛΑΣΜΑΤΑ ΠΑΧΕΟΣ ΕΝΤΕΡΟΥ- ΚΑΤΑΤΑΞΗ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40" name="AutoShape 72"/>
          <p:cNvSpPr>
            <a:spLocks noChangeArrowheads="1"/>
          </p:cNvSpPr>
          <p:nvPr/>
        </p:nvSpPr>
        <p:spPr bwMode="auto">
          <a:xfrm>
            <a:off x="633413" y="2133600"/>
            <a:ext cx="8088312" cy="4191000"/>
          </a:xfrm>
          <a:prstGeom prst="bevel">
            <a:avLst>
              <a:gd name="adj" fmla="val 2625"/>
            </a:avLst>
          </a:prstGeom>
          <a:gradFill rotWithShape="0">
            <a:gsLst>
              <a:gs pos="0">
                <a:srgbClr val="0033CC"/>
              </a:gs>
              <a:gs pos="100000">
                <a:srgbClr val="00175E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sy="50000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/>
            <a:endParaRPr lang="el-GR" altLang="en-US" sz="66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199313" cy="15113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l-GR" altLang="en-US" sz="3200">
                <a:ea typeface="ＭＳ Ｐゴシック" charset="-128"/>
              </a:rPr>
              <a:t>Συχνότερες αιτίες θανάτου από καρκίνο στις Δυτικές χώρες</a:t>
            </a:r>
          </a:p>
        </p:txBody>
      </p:sp>
      <p:graphicFrame>
        <p:nvGraphicFramePr>
          <p:cNvPr id="186468" name="Group 100"/>
          <p:cNvGraphicFramePr>
            <a:graphicFrameLocks noGrp="1"/>
          </p:cNvGraphicFramePr>
          <p:nvPr>
            <p:ph type="tbl" idx="1"/>
          </p:nvPr>
        </p:nvGraphicFramePr>
        <p:xfrm>
          <a:off x="809625" y="2362200"/>
          <a:ext cx="7735888" cy="3713861"/>
        </p:xfrm>
        <a:graphic>
          <a:graphicData uri="http://schemas.openxmlformats.org/drawingml/2006/table">
            <a:tbl>
              <a:tblPr/>
              <a:tblGrid>
                <a:gridCol w="3867150"/>
                <a:gridCol w="3868738"/>
              </a:tblGrid>
              <a:tr h="7207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200000"/>
                        <a:buFontTx/>
                        <a:buNone/>
                        <a:tabLst/>
                      </a:pPr>
                      <a:r>
                        <a:rPr kumimoji="0" lang="el-GR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Άνδρες</a:t>
                      </a:r>
                    </a:p>
                  </a:txBody>
                  <a:tcPr marL="84406" marR="84406" anchor="ctr" horzOverflow="overflow">
                    <a:lnL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0DC"/>
                        </a:gs>
                        <a:gs pos="100000">
                          <a:srgbClr val="002C84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200000"/>
                        <a:buFontTx/>
                        <a:buNone/>
                        <a:tabLst/>
                      </a:pPr>
                      <a:r>
                        <a:rPr kumimoji="0" lang="el-GR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γυναίκες</a:t>
                      </a:r>
                      <a:endParaRPr kumimoji="0" lang="el-GR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0DC"/>
                        </a:gs>
                        <a:gs pos="100000">
                          <a:srgbClr val="002C84"/>
                        </a:gs>
                      </a:gsLst>
                      <a:lin ang="5400000" scaled="1"/>
                    </a:gradFill>
                  </a:tcPr>
                </a:tc>
              </a:tr>
              <a:tr h="27066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200000"/>
                        <a:buFontTx/>
                        <a:buNone/>
                        <a:tabLst/>
                      </a:pPr>
                      <a:r>
                        <a:rPr kumimoji="0" lang="el-G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πνεύμονας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200000"/>
                        <a:buFontTx/>
                        <a:buNone/>
                        <a:tabLst/>
                      </a:pPr>
                      <a:r>
                        <a:rPr kumimoji="0" lang="el-G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κόλον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200000"/>
                        <a:buFontTx/>
                        <a:buNone/>
                        <a:tabLst/>
                      </a:pPr>
                      <a:r>
                        <a:rPr kumimoji="0" lang="el-G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προστάτης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200000"/>
                        <a:buFontTx/>
                        <a:buNone/>
                        <a:tabLst/>
                      </a:pPr>
                      <a:r>
                        <a:rPr kumimoji="0" lang="el-G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πάγκρεας</a:t>
                      </a:r>
                    </a:p>
                  </a:txBody>
                  <a:tcPr marL="84406" marR="84406" horzOverflow="overflow">
                    <a:lnL w="3175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0DC"/>
                        </a:gs>
                        <a:gs pos="100000">
                          <a:srgbClr val="002C84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charset="2"/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200000"/>
                        <a:buFontTx/>
                        <a:buNone/>
                        <a:tabLst/>
                      </a:pPr>
                      <a:r>
                        <a:rPr kumimoji="0" lang="el-G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μαστός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200000"/>
                        <a:buFontTx/>
                        <a:buNone/>
                        <a:tabLst/>
                      </a:pPr>
                      <a:r>
                        <a:rPr kumimoji="0" lang="el-G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πνεύμονας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200000"/>
                        <a:buFontTx/>
                        <a:buNone/>
                        <a:tabLst/>
                      </a:pPr>
                      <a:r>
                        <a:rPr kumimoji="0" lang="el-G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μήτρα-ωοθήκες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200000"/>
                        <a:buFontTx/>
                        <a:buNone/>
                        <a:tabLst/>
                      </a:pPr>
                      <a:r>
                        <a:rPr kumimoji="0" lang="el-G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κόλον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200000"/>
                        <a:buFontTx/>
                        <a:buNone/>
                        <a:tabLst/>
                      </a:pPr>
                      <a:r>
                        <a:rPr kumimoji="0" lang="el-G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πάγκρεας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0DC"/>
                        </a:gs>
                        <a:gs pos="100000">
                          <a:srgbClr val="002C84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53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/>
            <a:fld id="{B91ADABE-1FA6-3444-B01E-AF636318DCCB}" type="slidenum">
              <a:rPr lang="el-GR" altLang="en-US" sz="1200">
                <a:solidFill>
                  <a:schemeClr val="tx2"/>
                </a:solidFill>
              </a:rPr>
              <a:pPr eaLnBrk="1" hangingPunct="1"/>
              <a:t>19</a:t>
            </a:fld>
            <a:endParaRPr lang="el-GR" altLang="en-US" sz="1200">
              <a:solidFill>
                <a:schemeClr val="tx2"/>
              </a:solidFill>
            </a:endParaRPr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23850"/>
            <a:ext cx="7772400" cy="6858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l-GR" altLang="en-US" sz="3200">
                <a:ea typeface="ＭＳ Ｐゴシック" charset="-128"/>
              </a:rPr>
              <a:t>Αλληλουχία πολύποδα - καρκίνου</a:t>
            </a:r>
          </a:p>
        </p:txBody>
      </p:sp>
      <p:grpSp>
        <p:nvGrpSpPr>
          <p:cNvPr id="83971" name="Group 17"/>
          <p:cNvGrpSpPr>
            <a:grpSpLocks/>
          </p:cNvGrpSpPr>
          <p:nvPr/>
        </p:nvGrpSpPr>
        <p:grpSpPr bwMode="auto">
          <a:xfrm>
            <a:off x="773113" y="1371600"/>
            <a:ext cx="7597775" cy="5181600"/>
            <a:chOff x="528" y="864"/>
            <a:chExt cx="5184" cy="3264"/>
          </a:xfrm>
        </p:grpSpPr>
        <p:grpSp>
          <p:nvGrpSpPr>
            <p:cNvPr id="83979" name="Group 13"/>
            <p:cNvGrpSpPr>
              <a:grpSpLocks/>
            </p:cNvGrpSpPr>
            <p:nvPr/>
          </p:nvGrpSpPr>
          <p:grpSpPr bwMode="auto">
            <a:xfrm>
              <a:off x="528" y="864"/>
              <a:ext cx="5184" cy="3264"/>
              <a:chOff x="432" y="768"/>
              <a:chExt cx="5184" cy="3264"/>
            </a:xfrm>
          </p:grpSpPr>
          <p:sp>
            <p:nvSpPr>
              <p:cNvPr id="184325" name="AutoShape 5"/>
              <p:cNvSpPr>
                <a:spLocks noChangeArrowheads="1"/>
              </p:cNvSpPr>
              <p:nvPr/>
            </p:nvSpPr>
            <p:spPr bwMode="auto">
              <a:xfrm>
                <a:off x="432" y="768"/>
                <a:ext cx="5184" cy="3264"/>
              </a:xfrm>
              <a:prstGeom prst="bevel">
                <a:avLst>
                  <a:gd name="adj" fmla="val 2625"/>
                </a:avLst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175E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>
                <a:outerShdw sy="50000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l-GR" altLang="en-US" sz="66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pic>
            <p:nvPicPr>
              <p:cNvPr id="83982" name="Picture 11" descr="Ca colon drawi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" y="864"/>
                <a:ext cx="4944" cy="3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3980" name="AutoShape 12"/>
            <p:cNvSpPr>
              <a:spLocks noChangeArrowheads="1"/>
            </p:cNvSpPr>
            <p:nvPr/>
          </p:nvSpPr>
          <p:spPr bwMode="auto">
            <a:xfrm rot="2095196">
              <a:off x="694" y="2472"/>
              <a:ext cx="2954" cy="184"/>
            </a:xfrm>
            <a:prstGeom prst="rightArrow">
              <a:avLst>
                <a:gd name="adj1" fmla="val 50000"/>
                <a:gd name="adj2" fmla="val 401359"/>
              </a:avLst>
            </a:prstGeom>
            <a:gradFill rotWithShape="0">
              <a:gsLst>
                <a:gs pos="0">
                  <a:srgbClr val="FF3300"/>
                </a:gs>
                <a:gs pos="50000">
                  <a:srgbClr val="1C0700"/>
                </a:gs>
                <a:gs pos="100000">
                  <a:srgbClr val="FF33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contourW="12700" prstMaterial="legacyMatte">
              <a:bevelT w="13500" h="13500" prst="angle"/>
              <a:bevelB w="13500" h="13500" prst="angle"/>
              <a:extrusionClr>
                <a:srgbClr val="FF3300"/>
              </a:extrusionClr>
              <a:contourClr>
                <a:srgbClr val="FF3300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9pPr>
            </a:lstStyle>
            <a:p>
              <a:pPr eaLnBrk="1" hangingPunct="1"/>
              <a:endParaRPr lang="de-DE" altLang="en-US" sz="1800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80988" y="1981200"/>
            <a:ext cx="8582025" cy="4267200"/>
            <a:chOff x="192" y="1248"/>
            <a:chExt cx="5856" cy="2688"/>
          </a:xfrm>
        </p:grpSpPr>
        <p:grpSp>
          <p:nvGrpSpPr>
            <p:cNvPr id="83973" name="Group 12"/>
            <p:cNvGrpSpPr>
              <a:grpSpLocks/>
            </p:cNvGrpSpPr>
            <p:nvPr/>
          </p:nvGrpSpPr>
          <p:grpSpPr bwMode="auto">
            <a:xfrm>
              <a:off x="192" y="1248"/>
              <a:ext cx="5856" cy="2688"/>
              <a:chOff x="189" y="1248"/>
              <a:chExt cx="5856" cy="2688"/>
            </a:xfrm>
          </p:grpSpPr>
          <p:sp>
            <p:nvSpPr>
              <p:cNvPr id="13" name="AutoShape 5"/>
              <p:cNvSpPr>
                <a:spLocks noChangeArrowheads="1"/>
              </p:cNvSpPr>
              <p:nvPr/>
            </p:nvSpPr>
            <p:spPr bwMode="auto">
              <a:xfrm>
                <a:off x="189" y="1248"/>
                <a:ext cx="5856" cy="2688"/>
              </a:xfrm>
              <a:prstGeom prst="bevel">
                <a:avLst>
                  <a:gd name="adj" fmla="val 2625"/>
                </a:avLst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175E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>
                <a:outerShdw sy="50000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l-GR" altLang="en-US" sz="66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grpSp>
            <p:nvGrpSpPr>
              <p:cNvPr id="83976" name="Group 11"/>
              <p:cNvGrpSpPr>
                <a:grpSpLocks/>
              </p:cNvGrpSpPr>
              <p:nvPr/>
            </p:nvGrpSpPr>
            <p:grpSpPr bwMode="auto">
              <a:xfrm>
                <a:off x="280" y="1336"/>
                <a:ext cx="5689" cy="2509"/>
                <a:chOff x="280" y="1336"/>
                <a:chExt cx="5689" cy="2509"/>
              </a:xfrm>
            </p:grpSpPr>
            <p:pic>
              <p:nvPicPr>
                <p:cNvPr id="83977" name="Picture 9" descr="Ca σιγμοειδούς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24" y="1352"/>
                  <a:ext cx="2945" cy="2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978" name="Picture 10" descr="πολύποδας σιγμοειδούς 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0" y="1336"/>
                  <a:ext cx="2952" cy="25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83974" name="AutoShape 8"/>
            <p:cNvSpPr>
              <a:spLocks noChangeArrowheads="1"/>
            </p:cNvSpPr>
            <p:nvPr/>
          </p:nvSpPr>
          <p:spPr bwMode="auto">
            <a:xfrm>
              <a:off x="2256" y="2448"/>
              <a:ext cx="1632" cy="528"/>
            </a:xfrm>
            <a:prstGeom prst="rightArrow">
              <a:avLst>
                <a:gd name="adj1" fmla="val 50000"/>
                <a:gd name="adj2" fmla="val 77273"/>
              </a:avLst>
            </a:prstGeom>
            <a:gradFill rotWithShape="0">
              <a:gsLst>
                <a:gs pos="0">
                  <a:srgbClr val="FF3300"/>
                </a:gs>
                <a:gs pos="50000">
                  <a:srgbClr val="1C0700"/>
                </a:gs>
                <a:gs pos="100000">
                  <a:srgbClr val="FF33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contourW="12700" prstMaterial="legacyMatte">
              <a:bevelT w="13500" h="13500" prst="angle"/>
              <a:bevelB w="13500" h="13500" prst="angle"/>
              <a:extrusionClr>
                <a:srgbClr val="FF3300"/>
              </a:extrusionClr>
              <a:contourClr>
                <a:srgbClr val="FF3300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exandria" charset="0"/>
                  <a:ea typeface="ＭＳ Ｐゴシック" charset="-128"/>
                </a:defRPr>
              </a:lvl9pPr>
            </a:lstStyle>
            <a:p>
              <a:pPr eaLnBrk="1" hangingPunct="1"/>
              <a:endParaRPr lang="de-DE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1863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1975" y="457200"/>
            <a:ext cx="7948613" cy="1066800"/>
          </a:xfrm>
          <a:effectLst>
            <a:outerShdw blurRad="63500" dist="35921" dir="2700000" algn="ctr" rotWithShape="0">
              <a:srgbClr val="FF2727"/>
            </a:outerShdw>
          </a:effec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l-GR" altLang="en-US" sz="2800">
                <a:ea typeface="ＭＳ Ｐゴシック" charset="-128"/>
              </a:rPr>
              <a:t>Συχνότητα και θνητότητα από καρκίνο στη γη</a:t>
            </a: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466725" y="2095500"/>
          <a:ext cx="8362950" cy="438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Chart" r:id="rId3" imgW="7912100" imgH="3911600" progId="MSGraph.Chart.8">
                  <p:embed followColorScheme="full"/>
                </p:oleObj>
              </mc:Choice>
              <mc:Fallback>
                <p:oleObj name="Chart" r:id="rId3" imgW="7912100" imgH="3911600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2095500"/>
                        <a:ext cx="8362950" cy="438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6186488" y="1412875"/>
            <a:ext cx="2489200" cy="338138"/>
          </a:xfrm>
          <a:prstGeom prst="rect">
            <a:avLst/>
          </a:prstGeom>
          <a:noFill/>
          <a:ln>
            <a:noFill/>
          </a:ln>
          <a:effectLst>
            <a:outerShdw sy="50000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/>
            <a:r>
              <a:rPr lang="el-GR" altLang="en-US" sz="1600" i="1">
                <a:solidFill>
                  <a:srgbClr val="CE9C6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IDCA, </a:t>
            </a:r>
            <a:r>
              <a:rPr lang="en-US" altLang="en-US" sz="1600" i="1">
                <a:solidFill>
                  <a:srgbClr val="CE9C6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Rome </a:t>
            </a:r>
            <a:r>
              <a:rPr lang="el-GR" altLang="en-US" sz="1600" i="1">
                <a:solidFill>
                  <a:srgbClr val="CE9C6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0" descr="http://www.dreamstime.com/colon-cancer-histology-largethumb49727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445125"/>
            <a:ext cx="309562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l-G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ΠΟΛΥΠΟΔΕΣ ΠΑΧΕΟΣ ΕΝΤΕΡΟΥ</a:t>
            </a:r>
          </a:p>
        </p:txBody>
      </p:sp>
      <p:sp>
        <p:nvSpPr>
          <p:cNvPr id="7782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-115888" y="1639888"/>
            <a:ext cx="4040188" cy="4525962"/>
          </a:xfrm>
        </p:spPr>
        <p:txBody>
          <a:bodyPr/>
          <a:lstStyle/>
          <a:p>
            <a:pPr>
              <a:buFontTx/>
              <a:buNone/>
            </a:pPr>
            <a:r>
              <a:rPr lang="el-GR" altLang="en-US" b="1" i="1" u="sng">
                <a:solidFill>
                  <a:schemeClr val="tx2"/>
                </a:solidFill>
                <a:latin typeface="Verdana" charset="0"/>
                <a:ea typeface="ＭＳ Ｐゴシック" charset="-128"/>
              </a:rPr>
              <a:t>ΝΕΟΠΛΑΣΜΑΤΙΚΟΙ</a:t>
            </a:r>
          </a:p>
          <a:p>
            <a:pPr>
              <a:buFontTx/>
              <a:buNone/>
            </a:pPr>
            <a:endParaRPr lang="el-GR" altLang="en-US">
              <a:latin typeface="Verdana" charset="0"/>
              <a:ea typeface="ＭＳ Ｐゴシック" charset="-128"/>
            </a:endParaRPr>
          </a:p>
          <a:p>
            <a:r>
              <a:rPr lang="el-GR" altLang="en-US" sz="2400">
                <a:latin typeface="Verdana" charset="0"/>
                <a:ea typeface="ＭＳ Ｐゴシック" charset="-128"/>
              </a:rPr>
              <a:t>Αδενώματα (σωληνώδες, σωληνολαχνωτό, λαχνωτό, οδοντωτό)</a:t>
            </a:r>
          </a:p>
          <a:p>
            <a:pPr>
              <a:buFontTx/>
              <a:buNone/>
            </a:pPr>
            <a:endParaRPr lang="el-GR" altLang="en-US" sz="2400">
              <a:latin typeface="Verdana" charset="0"/>
              <a:ea typeface="ＭＳ Ｐゴシック" charset="-128"/>
            </a:endParaRPr>
          </a:p>
          <a:p>
            <a:r>
              <a:rPr lang="el-GR" altLang="en-US" sz="2400">
                <a:latin typeface="Verdana" charset="0"/>
                <a:ea typeface="ＭＳ Ｐゴシック" charset="-128"/>
              </a:rPr>
              <a:t>Καρκινώματα (</a:t>
            </a:r>
            <a:r>
              <a:rPr lang="en-US" altLang="en-US" sz="2400">
                <a:latin typeface="Verdana" charset="0"/>
                <a:ea typeface="ＭＳ Ｐゴシック" charset="-128"/>
              </a:rPr>
              <a:t>in situ, </a:t>
            </a:r>
            <a:r>
              <a:rPr lang="el-GR" altLang="en-US" sz="2400">
                <a:latin typeface="Verdana" charset="0"/>
                <a:ea typeface="ＭＳ Ｐゴシック" charset="-128"/>
              </a:rPr>
              <a:t> διηθητικό)</a:t>
            </a:r>
          </a:p>
        </p:txBody>
      </p:sp>
      <p:sp>
        <p:nvSpPr>
          <p:cNvPr id="7782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51275" y="1639888"/>
            <a:ext cx="4787900" cy="4525962"/>
          </a:xfrm>
        </p:spPr>
        <p:txBody>
          <a:bodyPr/>
          <a:lstStyle/>
          <a:p>
            <a:pPr>
              <a:buFontTx/>
              <a:buNone/>
            </a:pPr>
            <a:r>
              <a:rPr lang="el-GR" altLang="en-US" b="1" i="1" u="sng">
                <a:solidFill>
                  <a:schemeClr val="tx2"/>
                </a:solidFill>
                <a:latin typeface="Verdana" charset="0"/>
                <a:ea typeface="ＭＳ Ｐゴシック" charset="-128"/>
              </a:rPr>
              <a:t>ΜΗ ΝΕΟΠΛΑΣΜΑΤΙΚΟΙ</a:t>
            </a:r>
          </a:p>
          <a:p>
            <a:pPr>
              <a:buFontTx/>
              <a:buNone/>
            </a:pPr>
            <a:endParaRPr lang="el-GR" altLang="en-US">
              <a:solidFill>
                <a:srgbClr val="FF0000"/>
              </a:solidFill>
              <a:latin typeface="Verdana" charset="0"/>
              <a:ea typeface="ＭＳ Ｐゴシック" charset="-128"/>
            </a:endParaRPr>
          </a:p>
          <a:p>
            <a:r>
              <a:rPr lang="el-GR" altLang="en-US" sz="2400">
                <a:latin typeface="Verdana" charset="0"/>
                <a:ea typeface="ＭＳ Ｐゴシック" charset="-128"/>
              </a:rPr>
              <a:t>Υπερπλαστικοί</a:t>
            </a:r>
          </a:p>
          <a:p>
            <a:r>
              <a:rPr lang="el-GR" altLang="en-US" sz="2400">
                <a:latin typeface="Verdana" charset="0"/>
                <a:ea typeface="ＭＳ Ｐゴシック" charset="-128"/>
              </a:rPr>
              <a:t>Νεανικοί (</a:t>
            </a:r>
            <a:r>
              <a:rPr lang="en-US" altLang="en-US" sz="2400">
                <a:latin typeface="Verdana" charset="0"/>
                <a:ea typeface="ＭＳ Ｐゴシック" charset="-128"/>
              </a:rPr>
              <a:t>Juvenile)</a:t>
            </a:r>
          </a:p>
          <a:p>
            <a:r>
              <a:rPr lang="el-GR" altLang="en-US" sz="2400">
                <a:latin typeface="Verdana" charset="0"/>
                <a:ea typeface="ＭＳ Ｐゴシック" charset="-128"/>
              </a:rPr>
              <a:t>Φλεγμονώδεις (ψευδοπολύποδες)</a:t>
            </a:r>
          </a:p>
        </p:txBody>
      </p:sp>
      <p:pic>
        <p:nvPicPr>
          <p:cNvPr id="77829" name="Picture 6" descr="http://www.kkenw.de/fileadmin/kken/medizin/gastroenterologie/behandlung/darmspiegelung_text_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437063"/>
            <a:ext cx="34925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8" descr="http://www.voelklingen-lebt-gesund.de/images/aktionen-projekte/2008-krebsjahr3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4719638"/>
            <a:ext cx="24955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4" descr="Tubular adeno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5445125"/>
            <a:ext cx="2447925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4" descr="ελκώδης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881313"/>
            <a:ext cx="2160588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 descr="Tubulovillous aden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508500"/>
            <a:ext cx="3192463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350"/>
            <a:ext cx="77724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l-GR" altLang="en-US" sz="28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ΠΟΛΥΠΟΔΕΣ ΠΑΧΕΟΣ ΕΝΤΕΡΟΥ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765175"/>
            <a:ext cx="7772400" cy="4572000"/>
          </a:xfrm>
        </p:spPr>
        <p:txBody>
          <a:bodyPr/>
          <a:lstStyle/>
          <a:p>
            <a:pPr>
              <a:buFontTx/>
              <a:buNone/>
            </a:pPr>
            <a:r>
              <a:rPr lang="el-GR" altLang="en-US" sz="2800">
                <a:ea typeface="ＭＳ Ｐゴシック" charset="-128"/>
              </a:rPr>
              <a:t>	</a:t>
            </a:r>
            <a:r>
              <a:rPr lang="el-GR" altLang="en-US" sz="2400">
                <a:ea typeface="ＭＳ Ｐゴシック" charset="-128"/>
              </a:rPr>
              <a:t>Καλοήθη νεοπλάσματα προερχόμενα από το επιθήλιο</a:t>
            </a:r>
          </a:p>
          <a:p>
            <a:pPr>
              <a:buFontTx/>
              <a:buNone/>
            </a:pPr>
            <a:r>
              <a:rPr lang="el-GR" altLang="en-US" sz="2800">
                <a:ea typeface="ＭＳ Ｐゴシック" charset="-128"/>
              </a:rPr>
              <a:t>	</a:t>
            </a:r>
            <a:r>
              <a:rPr lang="el-GR" altLang="en-US" sz="2400">
                <a:ea typeface="ＭＳ Ｐゴシック" charset="-128"/>
              </a:rPr>
              <a:t>Η πλήρης περιγραφή των πολυπόδων/αδενωμάτων θα πρέπει να περιλαμβάνει:</a:t>
            </a:r>
          </a:p>
          <a:p>
            <a:pPr>
              <a:buFontTx/>
              <a:buNone/>
            </a:pPr>
            <a:endParaRPr lang="el-GR" altLang="en-US" sz="1800">
              <a:ea typeface="ＭＳ Ｐゴシック" charset="-128"/>
            </a:endParaRPr>
          </a:p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l-GR" altLang="en-US" sz="2400">
                <a:solidFill>
                  <a:srgbClr val="FF0000"/>
                </a:solidFill>
                <a:ea typeface="ＭＳ Ｐゴシック" charset="-128"/>
              </a:rPr>
              <a:t>Μέγεθος</a:t>
            </a:r>
            <a:r>
              <a:rPr lang="el-GR" altLang="en-US" sz="2400">
                <a:ea typeface="ＭＳ Ｐゴシック" charset="-128"/>
              </a:rPr>
              <a:t> (πχ. 0,5, 1, 2 εκατοστά)</a:t>
            </a:r>
          </a:p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l-GR" altLang="en-US" sz="2400">
                <a:solidFill>
                  <a:srgbClr val="FF0000"/>
                </a:solidFill>
                <a:ea typeface="ＭＳ Ｐゴシック" charset="-128"/>
              </a:rPr>
              <a:t>Μορφολογία</a:t>
            </a:r>
            <a:r>
              <a:rPr lang="el-GR" altLang="en-US" sz="2400">
                <a:ea typeface="ＭＳ Ｐゴシック" charset="-128"/>
              </a:rPr>
              <a:t> (έμμισχοι, επίπεδοι)</a:t>
            </a:r>
          </a:p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l-GR" altLang="en-US" sz="2400">
                <a:solidFill>
                  <a:srgbClr val="FF0000"/>
                </a:solidFill>
                <a:ea typeface="ＭＳ Ｐゴシック" charset="-128"/>
              </a:rPr>
              <a:t>Ιστολογία</a:t>
            </a:r>
            <a:r>
              <a:rPr lang="el-GR" altLang="en-US" sz="2400">
                <a:ea typeface="ＭＳ Ｐゴシック" charset="-128"/>
              </a:rPr>
              <a:t> (σωληνώδεις, σωληνολαχνωτοί, λαχνωτοί)</a:t>
            </a:r>
          </a:p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l-GR" altLang="en-US" sz="2400">
                <a:solidFill>
                  <a:srgbClr val="FF0000"/>
                </a:solidFill>
                <a:ea typeface="ＭＳ Ｐゴシック" charset="-128"/>
              </a:rPr>
              <a:t>Βαθμός δυσπλασίας</a:t>
            </a:r>
            <a:r>
              <a:rPr lang="el-GR" altLang="en-US" sz="2400">
                <a:ea typeface="ＭＳ Ｐゴシック" charset="-128"/>
              </a:rPr>
              <a:t> (ήπια, μέτρια, βαριά) </a:t>
            </a:r>
          </a:p>
        </p:txBody>
      </p:sp>
      <p:pic>
        <p:nvPicPr>
          <p:cNvPr id="79876" name="Picture 4" descr="αδένωμα δωδλο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508500"/>
            <a:ext cx="3201988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4" descr="Εμμισχο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508500"/>
            <a:ext cx="273526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l-GR" altLang="en-US" sz="2400">
                <a:ea typeface="ＭＳ Ｐゴシック" charset="-128"/>
              </a:rPr>
              <a:t>Σημασία του σταδίου του καρκίνου του παχέος εντέρου στην έκβαση της νόσου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2275" y="2817813"/>
            <a:ext cx="3165475" cy="2667000"/>
          </a:xfrm>
        </p:spPr>
        <p:txBody>
          <a:bodyPr/>
          <a:lstStyle/>
          <a:p>
            <a:r>
              <a:rPr lang="el-GR" altLang="en-US" sz="2000">
                <a:ea typeface="ＭＳ Ｐゴシック" charset="-128"/>
              </a:rPr>
              <a:t>περιορίζεται στο τοίχωμα</a:t>
            </a:r>
          </a:p>
          <a:p>
            <a:endParaRPr lang="el-GR" altLang="en-US" sz="2000">
              <a:ea typeface="ＭＳ Ｐゴシック" charset="-128"/>
            </a:endParaRPr>
          </a:p>
          <a:p>
            <a:r>
              <a:rPr lang="el-GR" altLang="en-US" sz="2000">
                <a:ea typeface="ＭＳ Ｐゴシック" charset="-128"/>
              </a:rPr>
              <a:t>ξεπερνά το τοίχωμα</a:t>
            </a:r>
          </a:p>
          <a:p>
            <a:endParaRPr lang="el-GR" altLang="en-US" sz="2000">
              <a:ea typeface="ＭＳ Ｐゴシック" charset="-128"/>
            </a:endParaRPr>
          </a:p>
          <a:p>
            <a:r>
              <a:rPr lang="el-GR" altLang="en-US" sz="2000">
                <a:ea typeface="ＭＳ Ｐゴシック" charset="-128"/>
              </a:rPr>
              <a:t>τοπικοί λεμφαδένες</a:t>
            </a:r>
          </a:p>
          <a:p>
            <a:endParaRPr lang="el-GR" altLang="en-US" sz="2000">
              <a:ea typeface="ＭＳ Ｐゴシック" charset="-128"/>
            </a:endParaRPr>
          </a:p>
          <a:p>
            <a:r>
              <a:rPr lang="el-GR" altLang="en-US" sz="2000">
                <a:ea typeface="ＭＳ Ｐゴシック" charset="-128"/>
              </a:rPr>
              <a:t>άπω μεταστάσεις (ήπαρ)</a:t>
            </a:r>
          </a:p>
        </p:txBody>
      </p:sp>
      <p:graphicFrame>
        <p:nvGraphicFramePr>
          <p:cNvPr id="93187" name="Object 2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3930650" y="2136775"/>
          <a:ext cx="4518025" cy="433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6" name="Chart" r:id="rId3" imgW="4886241" imgH="4324485" progId="MSGraph.Chart.8">
                  <p:embed followColorScheme="full"/>
                </p:oleObj>
              </mc:Choice>
              <mc:Fallback>
                <p:oleObj name="Chart" r:id="rId3" imgW="4886241" imgH="4324485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0" y="2136775"/>
                        <a:ext cx="4518025" cy="433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3933825" y="1700213"/>
            <a:ext cx="4621213" cy="338137"/>
          </a:xfrm>
          <a:prstGeom prst="rect">
            <a:avLst/>
          </a:prstGeom>
          <a:noFill/>
          <a:ln>
            <a:noFill/>
          </a:ln>
          <a:effectLst>
            <a:outerShdw sy="50000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/>
            <a:r>
              <a:rPr lang="el-GR" altLang="en-US" sz="1600" i="1">
                <a:solidFill>
                  <a:srgbClr val="DCB99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UEGF: Gastrointestinal Cancers in Europe, 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852488" y="381000"/>
            <a:ext cx="7386637" cy="9906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l-GR" altLang="en-US" sz="2800">
                <a:ea typeface="ＭＳ Ｐゴシック" charset="-128"/>
              </a:rPr>
              <a:t>Πρόληψη καρκίνου του παχέος εντέρου</a:t>
            </a:r>
          </a:p>
        </p:txBody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275" y="2133600"/>
            <a:ext cx="8369300" cy="4343400"/>
          </a:xfrm>
        </p:spPr>
        <p:txBody>
          <a:bodyPr/>
          <a:lstStyle/>
          <a:p>
            <a:r>
              <a:rPr lang="el-GR" altLang="en-US" sz="2400" dirty="0">
                <a:ea typeface="ＭＳ Ｐゴシック" charset="-128"/>
              </a:rPr>
              <a:t>Άτομα ομάδας χαμηλού κινδύνου (σποραδικός καρκίνος)</a:t>
            </a:r>
          </a:p>
          <a:p>
            <a:pPr lvl="1"/>
            <a:r>
              <a:rPr lang="el-GR" altLang="en-US" sz="2000" dirty="0">
                <a:ea typeface="ＭＳ Ｐゴシック" charset="-128"/>
              </a:rPr>
              <a:t>ηλικία &gt;5</a:t>
            </a:r>
            <a:r>
              <a:rPr lang="en-US" altLang="en-US" sz="2000" dirty="0">
                <a:ea typeface="ＭＳ Ｐゴシック" charset="-128"/>
              </a:rPr>
              <a:t>0</a:t>
            </a:r>
            <a:r>
              <a:rPr lang="el-GR" altLang="en-US" sz="2000" dirty="0">
                <a:ea typeface="ＭＳ Ｐゴシック" charset="-128"/>
              </a:rPr>
              <a:t> ετών:</a:t>
            </a:r>
          </a:p>
          <a:p>
            <a:pPr lvl="2"/>
            <a:r>
              <a:rPr lang="el-GR" altLang="en-US" sz="1800" dirty="0">
                <a:ea typeface="ＭＳ Ｐゴシック" charset="-128"/>
              </a:rPr>
              <a:t>κάθε χρόνο αιμοσφαιρίνη κοπράνων και κάθε 3 χρόνια </a:t>
            </a:r>
            <a:r>
              <a:rPr lang="el-GR" altLang="en-US" sz="1800" dirty="0" err="1">
                <a:ea typeface="ＭＳ Ｐゴシック" charset="-128"/>
              </a:rPr>
              <a:t>σιγμοειδοσκόπηση</a:t>
            </a:r>
            <a:endParaRPr lang="el-GR" altLang="en-US" sz="1800" dirty="0">
              <a:ea typeface="ＭＳ Ｐゴシック" charset="-128"/>
            </a:endParaRPr>
          </a:p>
          <a:p>
            <a:pPr lvl="2"/>
            <a:r>
              <a:rPr lang="el-GR" altLang="en-US" sz="1800" dirty="0">
                <a:ea typeface="ＭＳ Ｐゴシック" charset="-128"/>
              </a:rPr>
              <a:t>κάθε 5 – 10 χρόνια </a:t>
            </a:r>
            <a:r>
              <a:rPr lang="el-GR" altLang="en-US" sz="1800" dirty="0" err="1">
                <a:ea typeface="ＭＳ Ｐゴシック" charset="-128"/>
              </a:rPr>
              <a:t>κολονοσκόπηση</a:t>
            </a:r>
            <a:endParaRPr lang="el-GR" altLang="en-US" sz="1800" dirty="0">
              <a:ea typeface="ＭＳ Ｐゴシック" charset="-128"/>
            </a:endParaRPr>
          </a:p>
          <a:p>
            <a:pPr lvl="2">
              <a:buFontTx/>
              <a:buNone/>
            </a:pPr>
            <a:r>
              <a:rPr lang="el-GR" altLang="en-US" sz="1800" dirty="0">
                <a:ea typeface="ＭＳ Ｐゴシック" charset="-128"/>
              </a:rPr>
              <a:t>		</a:t>
            </a:r>
          </a:p>
          <a:p>
            <a:r>
              <a:rPr lang="el-GR" altLang="en-US" sz="2400" dirty="0">
                <a:ea typeface="ＭＳ Ｐゴシック" charset="-128"/>
              </a:rPr>
              <a:t>Άτομα ομάδας ενδιάμεσου κινδύνου </a:t>
            </a:r>
          </a:p>
          <a:p>
            <a:pPr lvl="1"/>
            <a:r>
              <a:rPr lang="el-GR" altLang="en-US" sz="2000" dirty="0">
                <a:ea typeface="ＭＳ Ｐゴシック" charset="-128"/>
              </a:rPr>
              <a:t>ασθενείς μετά από </a:t>
            </a:r>
            <a:r>
              <a:rPr lang="el-GR" altLang="en-US" sz="2000" dirty="0" err="1">
                <a:ea typeface="ＭＳ Ｐゴシック" charset="-128"/>
              </a:rPr>
              <a:t>πολυπεκτομή</a:t>
            </a:r>
            <a:r>
              <a:rPr lang="el-GR" altLang="en-US" sz="2000" dirty="0">
                <a:ea typeface="ＭＳ Ｐゴシック" charset="-128"/>
              </a:rPr>
              <a:t> ή </a:t>
            </a:r>
            <a:r>
              <a:rPr lang="el-GR" altLang="en-US" sz="2000" dirty="0" err="1">
                <a:ea typeface="ＭＳ Ｐゴシック" charset="-128"/>
              </a:rPr>
              <a:t>κολεκτομή</a:t>
            </a:r>
            <a:r>
              <a:rPr lang="el-GR" altLang="en-US" sz="2000" dirty="0">
                <a:ea typeface="ＭＳ Ｐゴシック" charset="-128"/>
              </a:rPr>
              <a:t> για καρκίνο παχέος εντέρου</a:t>
            </a:r>
          </a:p>
          <a:p>
            <a:pPr lvl="2"/>
            <a:r>
              <a:rPr lang="el-GR" altLang="en-US" sz="1800" dirty="0" err="1">
                <a:ea typeface="ＭＳ Ｐゴシック" charset="-128"/>
              </a:rPr>
              <a:t>κολονοσκόπηση</a:t>
            </a:r>
            <a:r>
              <a:rPr lang="el-GR" altLang="en-US" sz="1800" dirty="0">
                <a:ea typeface="ＭＳ Ｐゴシック" charset="-128"/>
              </a:rPr>
              <a:t> κάθε 3-5 χρόνια</a:t>
            </a:r>
          </a:p>
          <a:p>
            <a:pPr lvl="1"/>
            <a:r>
              <a:rPr lang="el-GR" altLang="en-US" sz="2000" dirty="0">
                <a:ea typeface="ＭＳ Ｐゴシック" charset="-128"/>
              </a:rPr>
              <a:t>άτομα που έχουν &gt;1 συγγενή με καρκίνο παχέος εντέρου</a:t>
            </a:r>
          </a:p>
          <a:p>
            <a:pPr lvl="2"/>
            <a:r>
              <a:rPr lang="el-GR" altLang="en-US" sz="1800" dirty="0">
                <a:ea typeface="ＭＳ Ｐゴシック" charset="-128"/>
              </a:rPr>
              <a:t>πρώτη </a:t>
            </a:r>
            <a:r>
              <a:rPr lang="el-GR" altLang="en-US" sz="1800" dirty="0" err="1">
                <a:ea typeface="ＭＳ Ｐゴシック" charset="-128"/>
              </a:rPr>
              <a:t>κολονοσκόπηση</a:t>
            </a:r>
            <a:r>
              <a:rPr lang="el-GR" altLang="en-US" sz="1800" dirty="0">
                <a:ea typeface="ＭＳ Ｐゴシック" charset="-128"/>
              </a:rPr>
              <a:t> σε ηλικία 5-10 χρόνια μικρότερη του συγγενούς</a:t>
            </a:r>
          </a:p>
          <a:p>
            <a:pPr lvl="2"/>
            <a:r>
              <a:rPr lang="el-GR" altLang="en-US" sz="1800" dirty="0">
                <a:ea typeface="ＭＳ Ｐゴシック" charset="-128"/>
              </a:rPr>
              <a:t>παρακολούθηση με </a:t>
            </a:r>
            <a:r>
              <a:rPr lang="el-GR" altLang="en-US" sz="1800" dirty="0" err="1">
                <a:ea typeface="ＭＳ Ｐゴシック" charset="-128"/>
              </a:rPr>
              <a:t>κολονοσκόπηση</a:t>
            </a:r>
            <a:r>
              <a:rPr lang="el-GR" altLang="en-US" sz="1800" dirty="0">
                <a:ea typeface="ＭＳ Ｐゴシック" charset="-128"/>
              </a:rPr>
              <a:t> κάθε 3-5 χρόνια</a:t>
            </a:r>
          </a:p>
        </p:txBody>
      </p:sp>
      <p:sp>
        <p:nvSpPr>
          <p:cNvPr id="206852" name="Rectangle 4"/>
          <p:cNvSpPr>
            <a:spLocks noChangeArrowheads="1"/>
          </p:cNvSpPr>
          <p:nvPr/>
        </p:nvSpPr>
        <p:spPr bwMode="auto">
          <a:xfrm>
            <a:off x="773113" y="1524000"/>
            <a:ext cx="7526337" cy="457200"/>
          </a:xfrm>
          <a:prstGeom prst="rect">
            <a:avLst/>
          </a:prstGeom>
          <a:noFill/>
          <a:ln>
            <a:noFill/>
          </a:ln>
          <a:effectLst>
            <a:outerShdw sy="50000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l-GR" altLang="en-US">
                <a:solidFill>
                  <a:srgbClr val="FFC21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Οδηγίες της Αμερικανικής Ογκολογικής Εταιρείας (α)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http://www.guptagastro.com/Adminsection/MediaFiles/128416145640546250polypecto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8563" y="1989138"/>
            <a:ext cx="5721351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6" name="Picture 4" descr="http://gutlab.net/wp-content/gallery/lower-gi/polypectomy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05038"/>
            <a:ext cx="5761038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8" name="Picture 6" descr="http://gastricliverhealth.com/articles/ColonPolyps_files/image00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2781300"/>
            <a:ext cx="9186863" cy="825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l-G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ΕΝΔΟΣΚΟΠΙΚΗ ΠΟΛΥΠΟΔΕΚΤΟΜΗ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0" y="0"/>
            <a:ext cx="9144000" cy="13414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/>
            <a:endParaRPr lang="en-GB" altLang="en-US" sz="1800"/>
          </a:p>
        </p:txBody>
      </p: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827088" y="188913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3200">
                <a:solidFill>
                  <a:schemeClr val="bg1"/>
                </a:solidFill>
              </a:rPr>
              <a:t>Narrow Band Imaging (NBI)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1295400" y="1524000"/>
            <a:ext cx="6629400" cy="1295400"/>
            <a:chOff x="648" y="1208"/>
            <a:chExt cx="4408" cy="760"/>
          </a:xfrm>
        </p:grpSpPr>
        <p:pic>
          <p:nvPicPr>
            <p:cNvPr id="3013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" y="1336"/>
              <a:ext cx="4408" cy="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31" name="Freeform 6"/>
            <p:cNvSpPr>
              <a:spLocks/>
            </p:cNvSpPr>
            <p:nvPr/>
          </p:nvSpPr>
          <p:spPr bwMode="auto">
            <a:xfrm>
              <a:off x="728" y="1280"/>
              <a:ext cx="88" cy="176"/>
            </a:xfrm>
            <a:custGeom>
              <a:avLst/>
              <a:gdLst>
                <a:gd name="T0" fmla="*/ 0 w 88"/>
                <a:gd name="T1" fmla="*/ 0 h 176"/>
                <a:gd name="T2" fmla="*/ 32 w 88"/>
                <a:gd name="T3" fmla="*/ 56 h 176"/>
                <a:gd name="T4" fmla="*/ 16 w 88"/>
                <a:gd name="T5" fmla="*/ 72 h 176"/>
                <a:gd name="T6" fmla="*/ 40 w 88"/>
                <a:gd name="T7" fmla="*/ 80 h 176"/>
                <a:gd name="T8" fmla="*/ 24 w 88"/>
                <a:gd name="T9" fmla="*/ 96 h 176"/>
                <a:gd name="T10" fmla="*/ 40 w 88"/>
                <a:gd name="T11" fmla="*/ 112 h 176"/>
                <a:gd name="T12" fmla="*/ 32 w 88"/>
                <a:gd name="T13" fmla="*/ 128 h 176"/>
                <a:gd name="T14" fmla="*/ 48 w 88"/>
                <a:gd name="T15" fmla="*/ 128 h 176"/>
                <a:gd name="T16" fmla="*/ 40 w 88"/>
                <a:gd name="T17" fmla="*/ 152 h 176"/>
                <a:gd name="T18" fmla="*/ 64 w 88"/>
                <a:gd name="T19" fmla="*/ 176 h 176"/>
                <a:gd name="T20" fmla="*/ 64 w 88"/>
                <a:gd name="T21" fmla="*/ 152 h 176"/>
                <a:gd name="T22" fmla="*/ 56 w 88"/>
                <a:gd name="T23" fmla="*/ 144 h 176"/>
                <a:gd name="T24" fmla="*/ 64 w 88"/>
                <a:gd name="T25" fmla="*/ 128 h 176"/>
                <a:gd name="T26" fmla="*/ 64 w 88"/>
                <a:gd name="T27" fmla="*/ 112 h 176"/>
                <a:gd name="T28" fmla="*/ 80 w 88"/>
                <a:gd name="T29" fmla="*/ 80 h 176"/>
                <a:gd name="T30" fmla="*/ 64 w 88"/>
                <a:gd name="T31" fmla="*/ 64 h 176"/>
                <a:gd name="T32" fmla="*/ 88 w 88"/>
                <a:gd name="T33" fmla="*/ 16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176"/>
                <a:gd name="T53" fmla="*/ 88 w 88"/>
                <a:gd name="T54" fmla="*/ 176 h 1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176">
                  <a:moveTo>
                    <a:pt x="0" y="0"/>
                  </a:moveTo>
                  <a:lnTo>
                    <a:pt x="32" y="56"/>
                  </a:lnTo>
                  <a:lnTo>
                    <a:pt x="16" y="72"/>
                  </a:lnTo>
                  <a:lnTo>
                    <a:pt x="40" y="80"/>
                  </a:lnTo>
                  <a:lnTo>
                    <a:pt x="24" y="96"/>
                  </a:lnTo>
                  <a:lnTo>
                    <a:pt x="40" y="112"/>
                  </a:lnTo>
                  <a:lnTo>
                    <a:pt x="32" y="128"/>
                  </a:lnTo>
                  <a:lnTo>
                    <a:pt x="48" y="128"/>
                  </a:lnTo>
                  <a:lnTo>
                    <a:pt x="40" y="152"/>
                  </a:lnTo>
                  <a:lnTo>
                    <a:pt x="64" y="176"/>
                  </a:lnTo>
                  <a:lnTo>
                    <a:pt x="64" y="152"/>
                  </a:lnTo>
                  <a:lnTo>
                    <a:pt x="56" y="144"/>
                  </a:lnTo>
                  <a:lnTo>
                    <a:pt x="64" y="128"/>
                  </a:lnTo>
                  <a:lnTo>
                    <a:pt x="64" y="112"/>
                  </a:lnTo>
                  <a:lnTo>
                    <a:pt x="80" y="80"/>
                  </a:lnTo>
                  <a:lnTo>
                    <a:pt x="64" y="64"/>
                  </a:lnTo>
                  <a:lnTo>
                    <a:pt x="88" y="16"/>
                  </a:lnTo>
                </a:path>
              </a:pathLst>
            </a:cu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32" name="Freeform 7"/>
            <p:cNvSpPr>
              <a:spLocks/>
            </p:cNvSpPr>
            <p:nvPr/>
          </p:nvSpPr>
          <p:spPr bwMode="auto">
            <a:xfrm>
              <a:off x="736" y="1288"/>
              <a:ext cx="88" cy="176"/>
            </a:xfrm>
            <a:custGeom>
              <a:avLst/>
              <a:gdLst>
                <a:gd name="T0" fmla="*/ 0 w 88"/>
                <a:gd name="T1" fmla="*/ 0 h 176"/>
                <a:gd name="T2" fmla="*/ 32 w 88"/>
                <a:gd name="T3" fmla="*/ 64 h 176"/>
                <a:gd name="T4" fmla="*/ 16 w 88"/>
                <a:gd name="T5" fmla="*/ 72 h 176"/>
                <a:gd name="T6" fmla="*/ 40 w 88"/>
                <a:gd name="T7" fmla="*/ 88 h 176"/>
                <a:gd name="T8" fmla="*/ 24 w 88"/>
                <a:gd name="T9" fmla="*/ 96 h 176"/>
                <a:gd name="T10" fmla="*/ 40 w 88"/>
                <a:gd name="T11" fmla="*/ 112 h 176"/>
                <a:gd name="T12" fmla="*/ 32 w 88"/>
                <a:gd name="T13" fmla="*/ 128 h 176"/>
                <a:gd name="T14" fmla="*/ 48 w 88"/>
                <a:gd name="T15" fmla="*/ 136 h 176"/>
                <a:gd name="T16" fmla="*/ 40 w 88"/>
                <a:gd name="T17" fmla="*/ 160 h 176"/>
                <a:gd name="T18" fmla="*/ 56 w 88"/>
                <a:gd name="T19" fmla="*/ 176 h 176"/>
                <a:gd name="T20" fmla="*/ 64 w 88"/>
                <a:gd name="T21" fmla="*/ 152 h 176"/>
                <a:gd name="T22" fmla="*/ 56 w 88"/>
                <a:gd name="T23" fmla="*/ 144 h 176"/>
                <a:gd name="T24" fmla="*/ 64 w 88"/>
                <a:gd name="T25" fmla="*/ 128 h 176"/>
                <a:gd name="T26" fmla="*/ 64 w 88"/>
                <a:gd name="T27" fmla="*/ 112 h 176"/>
                <a:gd name="T28" fmla="*/ 80 w 88"/>
                <a:gd name="T29" fmla="*/ 80 h 176"/>
                <a:gd name="T30" fmla="*/ 64 w 88"/>
                <a:gd name="T31" fmla="*/ 64 h 176"/>
                <a:gd name="T32" fmla="*/ 88 w 88"/>
                <a:gd name="T33" fmla="*/ 24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176"/>
                <a:gd name="T53" fmla="*/ 88 w 88"/>
                <a:gd name="T54" fmla="*/ 176 h 1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176">
                  <a:moveTo>
                    <a:pt x="0" y="0"/>
                  </a:moveTo>
                  <a:lnTo>
                    <a:pt x="32" y="64"/>
                  </a:lnTo>
                  <a:lnTo>
                    <a:pt x="16" y="72"/>
                  </a:lnTo>
                  <a:lnTo>
                    <a:pt x="40" y="88"/>
                  </a:lnTo>
                  <a:lnTo>
                    <a:pt x="24" y="96"/>
                  </a:lnTo>
                  <a:lnTo>
                    <a:pt x="40" y="112"/>
                  </a:lnTo>
                  <a:lnTo>
                    <a:pt x="32" y="128"/>
                  </a:lnTo>
                  <a:lnTo>
                    <a:pt x="48" y="136"/>
                  </a:lnTo>
                  <a:lnTo>
                    <a:pt x="40" y="160"/>
                  </a:lnTo>
                  <a:lnTo>
                    <a:pt x="56" y="176"/>
                  </a:lnTo>
                  <a:lnTo>
                    <a:pt x="64" y="152"/>
                  </a:lnTo>
                  <a:lnTo>
                    <a:pt x="56" y="144"/>
                  </a:lnTo>
                  <a:lnTo>
                    <a:pt x="64" y="128"/>
                  </a:lnTo>
                  <a:lnTo>
                    <a:pt x="64" y="112"/>
                  </a:lnTo>
                  <a:lnTo>
                    <a:pt x="80" y="80"/>
                  </a:lnTo>
                  <a:lnTo>
                    <a:pt x="64" y="64"/>
                  </a:lnTo>
                  <a:lnTo>
                    <a:pt x="88" y="24"/>
                  </a:lnTo>
                </a:path>
              </a:pathLst>
            </a:cu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33" name="Freeform 8"/>
            <p:cNvSpPr>
              <a:spLocks/>
            </p:cNvSpPr>
            <p:nvPr/>
          </p:nvSpPr>
          <p:spPr bwMode="auto">
            <a:xfrm>
              <a:off x="1272" y="1264"/>
              <a:ext cx="136" cy="336"/>
            </a:xfrm>
            <a:custGeom>
              <a:avLst/>
              <a:gdLst>
                <a:gd name="T0" fmla="*/ 0 w 136"/>
                <a:gd name="T1" fmla="*/ 24 h 336"/>
                <a:gd name="T2" fmla="*/ 32 w 136"/>
                <a:gd name="T3" fmla="*/ 88 h 336"/>
                <a:gd name="T4" fmla="*/ 8 w 136"/>
                <a:gd name="T5" fmla="*/ 112 h 336"/>
                <a:gd name="T6" fmla="*/ 48 w 136"/>
                <a:gd name="T7" fmla="*/ 144 h 336"/>
                <a:gd name="T8" fmla="*/ 24 w 136"/>
                <a:gd name="T9" fmla="*/ 168 h 336"/>
                <a:gd name="T10" fmla="*/ 48 w 136"/>
                <a:gd name="T11" fmla="*/ 200 h 336"/>
                <a:gd name="T12" fmla="*/ 40 w 136"/>
                <a:gd name="T13" fmla="*/ 232 h 336"/>
                <a:gd name="T14" fmla="*/ 64 w 136"/>
                <a:gd name="T15" fmla="*/ 248 h 336"/>
                <a:gd name="T16" fmla="*/ 56 w 136"/>
                <a:gd name="T17" fmla="*/ 296 h 336"/>
                <a:gd name="T18" fmla="*/ 88 w 136"/>
                <a:gd name="T19" fmla="*/ 336 h 336"/>
                <a:gd name="T20" fmla="*/ 96 w 136"/>
                <a:gd name="T21" fmla="*/ 288 h 336"/>
                <a:gd name="T22" fmla="*/ 72 w 136"/>
                <a:gd name="T23" fmla="*/ 264 h 336"/>
                <a:gd name="T24" fmla="*/ 96 w 136"/>
                <a:gd name="T25" fmla="*/ 232 h 336"/>
                <a:gd name="T26" fmla="*/ 88 w 136"/>
                <a:gd name="T27" fmla="*/ 200 h 336"/>
                <a:gd name="T28" fmla="*/ 120 w 136"/>
                <a:gd name="T29" fmla="*/ 136 h 336"/>
                <a:gd name="T30" fmla="*/ 88 w 136"/>
                <a:gd name="T31" fmla="*/ 96 h 336"/>
                <a:gd name="T32" fmla="*/ 136 w 136"/>
                <a:gd name="T33" fmla="*/ 0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6"/>
                <a:gd name="T52" fmla="*/ 0 h 336"/>
                <a:gd name="T53" fmla="*/ 136 w 136"/>
                <a:gd name="T54" fmla="*/ 336 h 3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6" h="336">
                  <a:moveTo>
                    <a:pt x="0" y="24"/>
                  </a:moveTo>
                  <a:lnTo>
                    <a:pt x="32" y="88"/>
                  </a:lnTo>
                  <a:lnTo>
                    <a:pt x="8" y="112"/>
                  </a:lnTo>
                  <a:lnTo>
                    <a:pt x="48" y="144"/>
                  </a:lnTo>
                  <a:lnTo>
                    <a:pt x="24" y="168"/>
                  </a:lnTo>
                  <a:lnTo>
                    <a:pt x="48" y="200"/>
                  </a:lnTo>
                  <a:lnTo>
                    <a:pt x="40" y="232"/>
                  </a:lnTo>
                  <a:lnTo>
                    <a:pt x="64" y="248"/>
                  </a:lnTo>
                  <a:lnTo>
                    <a:pt x="56" y="296"/>
                  </a:lnTo>
                  <a:lnTo>
                    <a:pt x="88" y="336"/>
                  </a:lnTo>
                  <a:lnTo>
                    <a:pt x="96" y="288"/>
                  </a:lnTo>
                  <a:lnTo>
                    <a:pt x="72" y="264"/>
                  </a:lnTo>
                  <a:lnTo>
                    <a:pt x="96" y="232"/>
                  </a:lnTo>
                  <a:lnTo>
                    <a:pt x="88" y="200"/>
                  </a:lnTo>
                  <a:lnTo>
                    <a:pt x="120" y="136"/>
                  </a:lnTo>
                  <a:lnTo>
                    <a:pt x="88" y="96"/>
                  </a:lnTo>
                  <a:lnTo>
                    <a:pt x="136" y="0"/>
                  </a:ln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34" name="Freeform 9"/>
            <p:cNvSpPr>
              <a:spLocks/>
            </p:cNvSpPr>
            <p:nvPr/>
          </p:nvSpPr>
          <p:spPr bwMode="auto">
            <a:xfrm>
              <a:off x="1280" y="1272"/>
              <a:ext cx="136" cy="328"/>
            </a:xfrm>
            <a:custGeom>
              <a:avLst/>
              <a:gdLst>
                <a:gd name="T0" fmla="*/ 0 w 136"/>
                <a:gd name="T1" fmla="*/ 24 h 328"/>
                <a:gd name="T2" fmla="*/ 32 w 136"/>
                <a:gd name="T3" fmla="*/ 88 h 328"/>
                <a:gd name="T4" fmla="*/ 0 w 136"/>
                <a:gd name="T5" fmla="*/ 112 h 328"/>
                <a:gd name="T6" fmla="*/ 48 w 136"/>
                <a:gd name="T7" fmla="*/ 136 h 328"/>
                <a:gd name="T8" fmla="*/ 16 w 136"/>
                <a:gd name="T9" fmla="*/ 168 h 328"/>
                <a:gd name="T10" fmla="*/ 48 w 136"/>
                <a:gd name="T11" fmla="*/ 200 h 328"/>
                <a:gd name="T12" fmla="*/ 40 w 136"/>
                <a:gd name="T13" fmla="*/ 232 h 328"/>
                <a:gd name="T14" fmla="*/ 56 w 136"/>
                <a:gd name="T15" fmla="*/ 240 h 328"/>
                <a:gd name="T16" fmla="*/ 56 w 136"/>
                <a:gd name="T17" fmla="*/ 296 h 328"/>
                <a:gd name="T18" fmla="*/ 80 w 136"/>
                <a:gd name="T19" fmla="*/ 328 h 328"/>
                <a:gd name="T20" fmla="*/ 96 w 136"/>
                <a:gd name="T21" fmla="*/ 280 h 328"/>
                <a:gd name="T22" fmla="*/ 72 w 136"/>
                <a:gd name="T23" fmla="*/ 264 h 328"/>
                <a:gd name="T24" fmla="*/ 96 w 136"/>
                <a:gd name="T25" fmla="*/ 232 h 328"/>
                <a:gd name="T26" fmla="*/ 88 w 136"/>
                <a:gd name="T27" fmla="*/ 200 h 328"/>
                <a:gd name="T28" fmla="*/ 112 w 136"/>
                <a:gd name="T29" fmla="*/ 136 h 328"/>
                <a:gd name="T30" fmla="*/ 88 w 136"/>
                <a:gd name="T31" fmla="*/ 96 h 328"/>
                <a:gd name="T32" fmla="*/ 136 w 136"/>
                <a:gd name="T33" fmla="*/ 0 h 3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6"/>
                <a:gd name="T52" fmla="*/ 0 h 328"/>
                <a:gd name="T53" fmla="*/ 136 w 136"/>
                <a:gd name="T54" fmla="*/ 328 h 3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6" h="328">
                  <a:moveTo>
                    <a:pt x="0" y="24"/>
                  </a:moveTo>
                  <a:lnTo>
                    <a:pt x="32" y="88"/>
                  </a:lnTo>
                  <a:lnTo>
                    <a:pt x="0" y="112"/>
                  </a:lnTo>
                  <a:lnTo>
                    <a:pt x="48" y="136"/>
                  </a:lnTo>
                  <a:lnTo>
                    <a:pt x="16" y="168"/>
                  </a:lnTo>
                  <a:lnTo>
                    <a:pt x="48" y="200"/>
                  </a:lnTo>
                  <a:lnTo>
                    <a:pt x="40" y="232"/>
                  </a:lnTo>
                  <a:lnTo>
                    <a:pt x="56" y="240"/>
                  </a:lnTo>
                  <a:lnTo>
                    <a:pt x="56" y="296"/>
                  </a:lnTo>
                  <a:lnTo>
                    <a:pt x="80" y="328"/>
                  </a:lnTo>
                  <a:lnTo>
                    <a:pt x="96" y="280"/>
                  </a:lnTo>
                  <a:lnTo>
                    <a:pt x="72" y="264"/>
                  </a:lnTo>
                  <a:lnTo>
                    <a:pt x="96" y="232"/>
                  </a:lnTo>
                  <a:lnTo>
                    <a:pt x="88" y="200"/>
                  </a:lnTo>
                  <a:lnTo>
                    <a:pt x="112" y="136"/>
                  </a:lnTo>
                  <a:lnTo>
                    <a:pt x="88" y="96"/>
                  </a:lnTo>
                  <a:lnTo>
                    <a:pt x="136" y="0"/>
                  </a:ln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35" name="Freeform 10"/>
            <p:cNvSpPr>
              <a:spLocks/>
            </p:cNvSpPr>
            <p:nvPr/>
          </p:nvSpPr>
          <p:spPr bwMode="auto">
            <a:xfrm>
              <a:off x="1856" y="1288"/>
              <a:ext cx="144" cy="376"/>
            </a:xfrm>
            <a:custGeom>
              <a:avLst/>
              <a:gdLst>
                <a:gd name="T0" fmla="*/ 8 w 144"/>
                <a:gd name="T1" fmla="*/ 0 h 376"/>
                <a:gd name="T2" fmla="*/ 32 w 144"/>
                <a:gd name="T3" fmla="*/ 64 h 376"/>
                <a:gd name="T4" fmla="*/ 0 w 144"/>
                <a:gd name="T5" fmla="*/ 96 h 376"/>
                <a:gd name="T6" fmla="*/ 56 w 144"/>
                <a:gd name="T7" fmla="*/ 128 h 376"/>
                <a:gd name="T8" fmla="*/ 24 w 144"/>
                <a:gd name="T9" fmla="*/ 168 h 376"/>
                <a:gd name="T10" fmla="*/ 64 w 144"/>
                <a:gd name="T11" fmla="*/ 208 h 376"/>
                <a:gd name="T12" fmla="*/ 48 w 144"/>
                <a:gd name="T13" fmla="*/ 248 h 376"/>
                <a:gd name="T14" fmla="*/ 72 w 144"/>
                <a:gd name="T15" fmla="*/ 264 h 376"/>
                <a:gd name="T16" fmla="*/ 64 w 144"/>
                <a:gd name="T17" fmla="*/ 328 h 376"/>
                <a:gd name="T18" fmla="*/ 104 w 144"/>
                <a:gd name="T19" fmla="*/ 376 h 376"/>
                <a:gd name="T20" fmla="*/ 120 w 144"/>
                <a:gd name="T21" fmla="*/ 312 h 376"/>
                <a:gd name="T22" fmla="*/ 88 w 144"/>
                <a:gd name="T23" fmla="*/ 296 h 376"/>
                <a:gd name="T24" fmla="*/ 120 w 144"/>
                <a:gd name="T25" fmla="*/ 248 h 376"/>
                <a:gd name="T26" fmla="*/ 112 w 144"/>
                <a:gd name="T27" fmla="*/ 208 h 376"/>
                <a:gd name="T28" fmla="*/ 144 w 144"/>
                <a:gd name="T29" fmla="*/ 120 h 376"/>
                <a:gd name="T30" fmla="*/ 112 w 144"/>
                <a:gd name="T31" fmla="*/ 72 h 376"/>
                <a:gd name="T32" fmla="*/ 144 w 144"/>
                <a:gd name="T33" fmla="*/ 0 h 3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"/>
                <a:gd name="T52" fmla="*/ 0 h 376"/>
                <a:gd name="T53" fmla="*/ 144 w 144"/>
                <a:gd name="T54" fmla="*/ 376 h 3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" h="376">
                  <a:moveTo>
                    <a:pt x="8" y="0"/>
                  </a:moveTo>
                  <a:lnTo>
                    <a:pt x="32" y="64"/>
                  </a:lnTo>
                  <a:lnTo>
                    <a:pt x="0" y="96"/>
                  </a:lnTo>
                  <a:lnTo>
                    <a:pt x="56" y="128"/>
                  </a:lnTo>
                  <a:lnTo>
                    <a:pt x="24" y="168"/>
                  </a:lnTo>
                  <a:lnTo>
                    <a:pt x="64" y="208"/>
                  </a:lnTo>
                  <a:lnTo>
                    <a:pt x="48" y="248"/>
                  </a:lnTo>
                  <a:lnTo>
                    <a:pt x="72" y="264"/>
                  </a:lnTo>
                  <a:lnTo>
                    <a:pt x="64" y="328"/>
                  </a:lnTo>
                  <a:lnTo>
                    <a:pt x="104" y="376"/>
                  </a:lnTo>
                  <a:lnTo>
                    <a:pt x="120" y="312"/>
                  </a:lnTo>
                  <a:lnTo>
                    <a:pt x="88" y="296"/>
                  </a:lnTo>
                  <a:lnTo>
                    <a:pt x="120" y="248"/>
                  </a:lnTo>
                  <a:lnTo>
                    <a:pt x="112" y="208"/>
                  </a:lnTo>
                  <a:lnTo>
                    <a:pt x="144" y="120"/>
                  </a:lnTo>
                  <a:lnTo>
                    <a:pt x="112" y="72"/>
                  </a:lnTo>
                  <a:lnTo>
                    <a:pt x="144" y="0"/>
                  </a:lnTo>
                </a:path>
              </a:pathLst>
            </a:custGeom>
            <a:noFill/>
            <a:ln w="25400">
              <a:solidFill>
                <a:srgbClr val="00C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36" name="Freeform 11"/>
            <p:cNvSpPr>
              <a:spLocks/>
            </p:cNvSpPr>
            <p:nvPr/>
          </p:nvSpPr>
          <p:spPr bwMode="auto">
            <a:xfrm>
              <a:off x="1864" y="1296"/>
              <a:ext cx="144" cy="376"/>
            </a:xfrm>
            <a:custGeom>
              <a:avLst/>
              <a:gdLst>
                <a:gd name="T0" fmla="*/ 8 w 144"/>
                <a:gd name="T1" fmla="*/ 0 h 376"/>
                <a:gd name="T2" fmla="*/ 32 w 144"/>
                <a:gd name="T3" fmla="*/ 64 h 376"/>
                <a:gd name="T4" fmla="*/ 0 w 144"/>
                <a:gd name="T5" fmla="*/ 96 h 376"/>
                <a:gd name="T6" fmla="*/ 56 w 144"/>
                <a:gd name="T7" fmla="*/ 128 h 376"/>
                <a:gd name="T8" fmla="*/ 24 w 144"/>
                <a:gd name="T9" fmla="*/ 168 h 376"/>
                <a:gd name="T10" fmla="*/ 56 w 144"/>
                <a:gd name="T11" fmla="*/ 208 h 376"/>
                <a:gd name="T12" fmla="*/ 48 w 144"/>
                <a:gd name="T13" fmla="*/ 248 h 376"/>
                <a:gd name="T14" fmla="*/ 72 w 144"/>
                <a:gd name="T15" fmla="*/ 264 h 376"/>
                <a:gd name="T16" fmla="*/ 64 w 144"/>
                <a:gd name="T17" fmla="*/ 328 h 376"/>
                <a:gd name="T18" fmla="*/ 104 w 144"/>
                <a:gd name="T19" fmla="*/ 376 h 376"/>
                <a:gd name="T20" fmla="*/ 112 w 144"/>
                <a:gd name="T21" fmla="*/ 312 h 376"/>
                <a:gd name="T22" fmla="*/ 88 w 144"/>
                <a:gd name="T23" fmla="*/ 296 h 376"/>
                <a:gd name="T24" fmla="*/ 120 w 144"/>
                <a:gd name="T25" fmla="*/ 248 h 376"/>
                <a:gd name="T26" fmla="*/ 112 w 144"/>
                <a:gd name="T27" fmla="*/ 208 h 376"/>
                <a:gd name="T28" fmla="*/ 144 w 144"/>
                <a:gd name="T29" fmla="*/ 120 h 376"/>
                <a:gd name="T30" fmla="*/ 104 w 144"/>
                <a:gd name="T31" fmla="*/ 72 h 376"/>
                <a:gd name="T32" fmla="*/ 144 w 144"/>
                <a:gd name="T33" fmla="*/ 0 h 3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"/>
                <a:gd name="T52" fmla="*/ 0 h 376"/>
                <a:gd name="T53" fmla="*/ 144 w 144"/>
                <a:gd name="T54" fmla="*/ 376 h 3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" h="376">
                  <a:moveTo>
                    <a:pt x="8" y="0"/>
                  </a:moveTo>
                  <a:lnTo>
                    <a:pt x="32" y="64"/>
                  </a:lnTo>
                  <a:lnTo>
                    <a:pt x="0" y="96"/>
                  </a:lnTo>
                  <a:lnTo>
                    <a:pt x="56" y="128"/>
                  </a:lnTo>
                  <a:lnTo>
                    <a:pt x="24" y="168"/>
                  </a:lnTo>
                  <a:lnTo>
                    <a:pt x="56" y="208"/>
                  </a:lnTo>
                  <a:lnTo>
                    <a:pt x="48" y="248"/>
                  </a:lnTo>
                  <a:lnTo>
                    <a:pt x="72" y="264"/>
                  </a:lnTo>
                  <a:lnTo>
                    <a:pt x="64" y="328"/>
                  </a:lnTo>
                  <a:lnTo>
                    <a:pt x="104" y="376"/>
                  </a:lnTo>
                  <a:lnTo>
                    <a:pt x="112" y="312"/>
                  </a:lnTo>
                  <a:lnTo>
                    <a:pt x="88" y="296"/>
                  </a:lnTo>
                  <a:lnTo>
                    <a:pt x="120" y="248"/>
                  </a:lnTo>
                  <a:lnTo>
                    <a:pt x="112" y="208"/>
                  </a:lnTo>
                  <a:lnTo>
                    <a:pt x="144" y="120"/>
                  </a:lnTo>
                  <a:lnTo>
                    <a:pt x="104" y="72"/>
                  </a:lnTo>
                  <a:lnTo>
                    <a:pt x="144" y="0"/>
                  </a:lnTo>
                </a:path>
              </a:pathLst>
            </a:custGeom>
            <a:noFill/>
            <a:ln w="25400">
              <a:solidFill>
                <a:srgbClr val="00C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37" name="Freeform 12"/>
            <p:cNvSpPr>
              <a:spLocks/>
            </p:cNvSpPr>
            <p:nvPr/>
          </p:nvSpPr>
          <p:spPr bwMode="auto">
            <a:xfrm>
              <a:off x="2472" y="1280"/>
              <a:ext cx="192" cy="400"/>
            </a:xfrm>
            <a:custGeom>
              <a:avLst/>
              <a:gdLst>
                <a:gd name="T0" fmla="*/ 16 w 192"/>
                <a:gd name="T1" fmla="*/ 0 h 400"/>
                <a:gd name="T2" fmla="*/ 48 w 192"/>
                <a:gd name="T3" fmla="*/ 56 h 400"/>
                <a:gd name="T4" fmla="*/ 0 w 192"/>
                <a:gd name="T5" fmla="*/ 88 h 400"/>
                <a:gd name="T6" fmla="*/ 72 w 192"/>
                <a:gd name="T7" fmla="*/ 128 h 400"/>
                <a:gd name="T8" fmla="*/ 32 w 192"/>
                <a:gd name="T9" fmla="*/ 168 h 400"/>
                <a:gd name="T10" fmla="*/ 80 w 192"/>
                <a:gd name="T11" fmla="*/ 216 h 400"/>
                <a:gd name="T12" fmla="*/ 64 w 192"/>
                <a:gd name="T13" fmla="*/ 264 h 400"/>
                <a:gd name="T14" fmla="*/ 96 w 192"/>
                <a:gd name="T15" fmla="*/ 280 h 400"/>
                <a:gd name="T16" fmla="*/ 88 w 192"/>
                <a:gd name="T17" fmla="*/ 344 h 400"/>
                <a:gd name="T18" fmla="*/ 136 w 192"/>
                <a:gd name="T19" fmla="*/ 400 h 400"/>
                <a:gd name="T20" fmla="*/ 152 w 192"/>
                <a:gd name="T21" fmla="*/ 328 h 400"/>
                <a:gd name="T22" fmla="*/ 112 w 192"/>
                <a:gd name="T23" fmla="*/ 304 h 400"/>
                <a:gd name="T24" fmla="*/ 160 w 192"/>
                <a:gd name="T25" fmla="*/ 264 h 400"/>
                <a:gd name="T26" fmla="*/ 152 w 192"/>
                <a:gd name="T27" fmla="*/ 216 h 400"/>
                <a:gd name="T28" fmla="*/ 192 w 192"/>
                <a:gd name="T29" fmla="*/ 120 h 400"/>
                <a:gd name="T30" fmla="*/ 144 w 192"/>
                <a:gd name="T31" fmla="*/ 64 h 400"/>
                <a:gd name="T32" fmla="*/ 176 w 192"/>
                <a:gd name="T33" fmla="*/ 0 h 4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2"/>
                <a:gd name="T52" fmla="*/ 0 h 400"/>
                <a:gd name="T53" fmla="*/ 192 w 192"/>
                <a:gd name="T54" fmla="*/ 400 h 4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2" h="400">
                  <a:moveTo>
                    <a:pt x="16" y="0"/>
                  </a:moveTo>
                  <a:lnTo>
                    <a:pt x="48" y="56"/>
                  </a:lnTo>
                  <a:lnTo>
                    <a:pt x="0" y="88"/>
                  </a:lnTo>
                  <a:lnTo>
                    <a:pt x="72" y="128"/>
                  </a:lnTo>
                  <a:lnTo>
                    <a:pt x="32" y="168"/>
                  </a:lnTo>
                  <a:lnTo>
                    <a:pt x="80" y="216"/>
                  </a:lnTo>
                  <a:lnTo>
                    <a:pt x="64" y="264"/>
                  </a:lnTo>
                  <a:lnTo>
                    <a:pt x="96" y="280"/>
                  </a:lnTo>
                  <a:lnTo>
                    <a:pt x="88" y="344"/>
                  </a:lnTo>
                  <a:lnTo>
                    <a:pt x="136" y="400"/>
                  </a:lnTo>
                  <a:lnTo>
                    <a:pt x="152" y="328"/>
                  </a:lnTo>
                  <a:lnTo>
                    <a:pt x="112" y="304"/>
                  </a:lnTo>
                  <a:lnTo>
                    <a:pt x="160" y="264"/>
                  </a:lnTo>
                  <a:lnTo>
                    <a:pt x="152" y="216"/>
                  </a:lnTo>
                  <a:lnTo>
                    <a:pt x="192" y="120"/>
                  </a:lnTo>
                  <a:lnTo>
                    <a:pt x="144" y="64"/>
                  </a:lnTo>
                  <a:lnTo>
                    <a:pt x="176" y="0"/>
                  </a:lnTo>
                </a:path>
              </a:pathLst>
            </a:custGeom>
            <a:noFill/>
            <a:ln w="25400">
              <a:solidFill>
                <a:srgbClr val="00F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38" name="Freeform 13"/>
            <p:cNvSpPr>
              <a:spLocks/>
            </p:cNvSpPr>
            <p:nvPr/>
          </p:nvSpPr>
          <p:spPr bwMode="auto">
            <a:xfrm>
              <a:off x="2480" y="1288"/>
              <a:ext cx="192" cy="400"/>
            </a:xfrm>
            <a:custGeom>
              <a:avLst/>
              <a:gdLst>
                <a:gd name="T0" fmla="*/ 16 w 192"/>
                <a:gd name="T1" fmla="*/ 0 h 400"/>
                <a:gd name="T2" fmla="*/ 48 w 192"/>
                <a:gd name="T3" fmla="*/ 56 h 400"/>
                <a:gd name="T4" fmla="*/ 0 w 192"/>
                <a:gd name="T5" fmla="*/ 88 h 400"/>
                <a:gd name="T6" fmla="*/ 72 w 192"/>
                <a:gd name="T7" fmla="*/ 128 h 400"/>
                <a:gd name="T8" fmla="*/ 32 w 192"/>
                <a:gd name="T9" fmla="*/ 168 h 400"/>
                <a:gd name="T10" fmla="*/ 80 w 192"/>
                <a:gd name="T11" fmla="*/ 216 h 400"/>
                <a:gd name="T12" fmla="*/ 64 w 192"/>
                <a:gd name="T13" fmla="*/ 264 h 400"/>
                <a:gd name="T14" fmla="*/ 96 w 192"/>
                <a:gd name="T15" fmla="*/ 280 h 400"/>
                <a:gd name="T16" fmla="*/ 88 w 192"/>
                <a:gd name="T17" fmla="*/ 344 h 400"/>
                <a:gd name="T18" fmla="*/ 136 w 192"/>
                <a:gd name="T19" fmla="*/ 400 h 400"/>
                <a:gd name="T20" fmla="*/ 152 w 192"/>
                <a:gd name="T21" fmla="*/ 328 h 400"/>
                <a:gd name="T22" fmla="*/ 112 w 192"/>
                <a:gd name="T23" fmla="*/ 312 h 400"/>
                <a:gd name="T24" fmla="*/ 160 w 192"/>
                <a:gd name="T25" fmla="*/ 264 h 400"/>
                <a:gd name="T26" fmla="*/ 152 w 192"/>
                <a:gd name="T27" fmla="*/ 216 h 400"/>
                <a:gd name="T28" fmla="*/ 192 w 192"/>
                <a:gd name="T29" fmla="*/ 120 h 400"/>
                <a:gd name="T30" fmla="*/ 144 w 192"/>
                <a:gd name="T31" fmla="*/ 64 h 400"/>
                <a:gd name="T32" fmla="*/ 176 w 192"/>
                <a:gd name="T33" fmla="*/ 0 h 4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2"/>
                <a:gd name="T52" fmla="*/ 0 h 400"/>
                <a:gd name="T53" fmla="*/ 192 w 192"/>
                <a:gd name="T54" fmla="*/ 400 h 4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2" h="400">
                  <a:moveTo>
                    <a:pt x="16" y="0"/>
                  </a:moveTo>
                  <a:lnTo>
                    <a:pt x="48" y="56"/>
                  </a:lnTo>
                  <a:lnTo>
                    <a:pt x="0" y="88"/>
                  </a:lnTo>
                  <a:lnTo>
                    <a:pt x="72" y="128"/>
                  </a:lnTo>
                  <a:lnTo>
                    <a:pt x="32" y="168"/>
                  </a:lnTo>
                  <a:lnTo>
                    <a:pt x="80" y="216"/>
                  </a:lnTo>
                  <a:lnTo>
                    <a:pt x="64" y="264"/>
                  </a:lnTo>
                  <a:lnTo>
                    <a:pt x="96" y="280"/>
                  </a:lnTo>
                  <a:lnTo>
                    <a:pt x="88" y="344"/>
                  </a:lnTo>
                  <a:lnTo>
                    <a:pt x="136" y="400"/>
                  </a:lnTo>
                  <a:lnTo>
                    <a:pt x="152" y="328"/>
                  </a:lnTo>
                  <a:lnTo>
                    <a:pt x="112" y="312"/>
                  </a:lnTo>
                  <a:lnTo>
                    <a:pt x="160" y="264"/>
                  </a:lnTo>
                  <a:lnTo>
                    <a:pt x="152" y="216"/>
                  </a:lnTo>
                  <a:lnTo>
                    <a:pt x="192" y="120"/>
                  </a:lnTo>
                  <a:lnTo>
                    <a:pt x="144" y="64"/>
                  </a:lnTo>
                  <a:lnTo>
                    <a:pt x="176" y="0"/>
                  </a:lnTo>
                </a:path>
              </a:pathLst>
            </a:custGeom>
            <a:noFill/>
            <a:ln w="25400">
              <a:solidFill>
                <a:srgbClr val="00F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39" name="Freeform 14"/>
            <p:cNvSpPr>
              <a:spLocks/>
            </p:cNvSpPr>
            <p:nvPr/>
          </p:nvSpPr>
          <p:spPr bwMode="auto">
            <a:xfrm>
              <a:off x="3128" y="1288"/>
              <a:ext cx="232" cy="504"/>
            </a:xfrm>
            <a:custGeom>
              <a:avLst/>
              <a:gdLst>
                <a:gd name="T0" fmla="*/ 24 w 232"/>
                <a:gd name="T1" fmla="*/ 0 h 504"/>
                <a:gd name="T2" fmla="*/ 56 w 232"/>
                <a:gd name="T3" fmla="*/ 64 h 504"/>
                <a:gd name="T4" fmla="*/ 0 w 232"/>
                <a:gd name="T5" fmla="*/ 104 h 504"/>
                <a:gd name="T6" fmla="*/ 88 w 232"/>
                <a:gd name="T7" fmla="*/ 152 h 504"/>
                <a:gd name="T8" fmla="*/ 32 w 232"/>
                <a:gd name="T9" fmla="*/ 208 h 504"/>
                <a:gd name="T10" fmla="*/ 96 w 232"/>
                <a:gd name="T11" fmla="*/ 264 h 504"/>
                <a:gd name="T12" fmla="*/ 72 w 232"/>
                <a:gd name="T13" fmla="*/ 328 h 504"/>
                <a:gd name="T14" fmla="*/ 112 w 232"/>
                <a:gd name="T15" fmla="*/ 344 h 504"/>
                <a:gd name="T16" fmla="*/ 104 w 232"/>
                <a:gd name="T17" fmla="*/ 432 h 504"/>
                <a:gd name="T18" fmla="*/ 168 w 232"/>
                <a:gd name="T19" fmla="*/ 504 h 504"/>
                <a:gd name="T20" fmla="*/ 184 w 232"/>
                <a:gd name="T21" fmla="*/ 416 h 504"/>
                <a:gd name="T22" fmla="*/ 136 w 232"/>
                <a:gd name="T23" fmla="*/ 384 h 504"/>
                <a:gd name="T24" fmla="*/ 192 w 232"/>
                <a:gd name="T25" fmla="*/ 328 h 504"/>
                <a:gd name="T26" fmla="*/ 176 w 232"/>
                <a:gd name="T27" fmla="*/ 264 h 504"/>
                <a:gd name="T28" fmla="*/ 232 w 232"/>
                <a:gd name="T29" fmla="*/ 144 h 504"/>
                <a:gd name="T30" fmla="*/ 168 w 232"/>
                <a:gd name="T31" fmla="*/ 72 h 504"/>
                <a:gd name="T32" fmla="*/ 200 w 232"/>
                <a:gd name="T33" fmla="*/ 24 h 504"/>
                <a:gd name="T34" fmla="*/ 208 w 232"/>
                <a:gd name="T35" fmla="*/ 0 h 5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2"/>
                <a:gd name="T55" fmla="*/ 0 h 504"/>
                <a:gd name="T56" fmla="*/ 232 w 232"/>
                <a:gd name="T57" fmla="*/ 504 h 50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2" h="504">
                  <a:moveTo>
                    <a:pt x="24" y="0"/>
                  </a:moveTo>
                  <a:lnTo>
                    <a:pt x="56" y="64"/>
                  </a:lnTo>
                  <a:lnTo>
                    <a:pt x="0" y="104"/>
                  </a:lnTo>
                  <a:lnTo>
                    <a:pt x="88" y="152"/>
                  </a:lnTo>
                  <a:lnTo>
                    <a:pt x="32" y="208"/>
                  </a:lnTo>
                  <a:lnTo>
                    <a:pt x="96" y="264"/>
                  </a:lnTo>
                  <a:lnTo>
                    <a:pt x="72" y="328"/>
                  </a:lnTo>
                  <a:lnTo>
                    <a:pt x="112" y="344"/>
                  </a:lnTo>
                  <a:lnTo>
                    <a:pt x="104" y="432"/>
                  </a:lnTo>
                  <a:lnTo>
                    <a:pt x="168" y="504"/>
                  </a:lnTo>
                  <a:lnTo>
                    <a:pt x="184" y="416"/>
                  </a:lnTo>
                  <a:lnTo>
                    <a:pt x="136" y="384"/>
                  </a:lnTo>
                  <a:lnTo>
                    <a:pt x="192" y="328"/>
                  </a:lnTo>
                  <a:lnTo>
                    <a:pt x="176" y="264"/>
                  </a:lnTo>
                  <a:lnTo>
                    <a:pt x="232" y="144"/>
                  </a:lnTo>
                  <a:lnTo>
                    <a:pt x="168" y="72"/>
                  </a:lnTo>
                  <a:lnTo>
                    <a:pt x="200" y="24"/>
                  </a:lnTo>
                  <a:lnTo>
                    <a:pt x="208" y="0"/>
                  </a:ln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40" name="Freeform 15"/>
            <p:cNvSpPr>
              <a:spLocks/>
            </p:cNvSpPr>
            <p:nvPr/>
          </p:nvSpPr>
          <p:spPr bwMode="auto">
            <a:xfrm>
              <a:off x="3136" y="1296"/>
              <a:ext cx="232" cy="512"/>
            </a:xfrm>
            <a:custGeom>
              <a:avLst/>
              <a:gdLst>
                <a:gd name="T0" fmla="*/ 24 w 232"/>
                <a:gd name="T1" fmla="*/ 0 h 512"/>
                <a:gd name="T2" fmla="*/ 56 w 232"/>
                <a:gd name="T3" fmla="*/ 72 h 512"/>
                <a:gd name="T4" fmla="*/ 0 w 232"/>
                <a:gd name="T5" fmla="*/ 112 h 512"/>
                <a:gd name="T6" fmla="*/ 88 w 232"/>
                <a:gd name="T7" fmla="*/ 160 h 512"/>
                <a:gd name="T8" fmla="*/ 32 w 232"/>
                <a:gd name="T9" fmla="*/ 208 h 512"/>
                <a:gd name="T10" fmla="*/ 96 w 232"/>
                <a:gd name="T11" fmla="*/ 272 h 512"/>
                <a:gd name="T12" fmla="*/ 72 w 232"/>
                <a:gd name="T13" fmla="*/ 328 h 512"/>
                <a:gd name="T14" fmla="*/ 120 w 232"/>
                <a:gd name="T15" fmla="*/ 344 h 512"/>
                <a:gd name="T16" fmla="*/ 104 w 232"/>
                <a:gd name="T17" fmla="*/ 440 h 512"/>
                <a:gd name="T18" fmla="*/ 168 w 232"/>
                <a:gd name="T19" fmla="*/ 512 h 512"/>
                <a:gd name="T20" fmla="*/ 184 w 232"/>
                <a:gd name="T21" fmla="*/ 416 h 512"/>
                <a:gd name="T22" fmla="*/ 136 w 232"/>
                <a:gd name="T23" fmla="*/ 384 h 512"/>
                <a:gd name="T24" fmla="*/ 192 w 232"/>
                <a:gd name="T25" fmla="*/ 328 h 512"/>
                <a:gd name="T26" fmla="*/ 176 w 232"/>
                <a:gd name="T27" fmla="*/ 272 h 512"/>
                <a:gd name="T28" fmla="*/ 232 w 232"/>
                <a:gd name="T29" fmla="*/ 152 h 512"/>
                <a:gd name="T30" fmla="*/ 176 w 232"/>
                <a:gd name="T31" fmla="*/ 80 h 512"/>
                <a:gd name="T32" fmla="*/ 200 w 232"/>
                <a:gd name="T33" fmla="*/ 24 h 512"/>
                <a:gd name="T34" fmla="*/ 216 w 232"/>
                <a:gd name="T35" fmla="*/ 0 h 5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2"/>
                <a:gd name="T55" fmla="*/ 0 h 512"/>
                <a:gd name="T56" fmla="*/ 232 w 232"/>
                <a:gd name="T57" fmla="*/ 512 h 5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2" h="512">
                  <a:moveTo>
                    <a:pt x="24" y="0"/>
                  </a:moveTo>
                  <a:lnTo>
                    <a:pt x="56" y="72"/>
                  </a:lnTo>
                  <a:lnTo>
                    <a:pt x="0" y="112"/>
                  </a:lnTo>
                  <a:lnTo>
                    <a:pt x="88" y="160"/>
                  </a:lnTo>
                  <a:lnTo>
                    <a:pt x="32" y="208"/>
                  </a:lnTo>
                  <a:lnTo>
                    <a:pt x="96" y="272"/>
                  </a:lnTo>
                  <a:lnTo>
                    <a:pt x="72" y="328"/>
                  </a:lnTo>
                  <a:lnTo>
                    <a:pt x="120" y="344"/>
                  </a:lnTo>
                  <a:lnTo>
                    <a:pt x="104" y="440"/>
                  </a:lnTo>
                  <a:lnTo>
                    <a:pt x="168" y="512"/>
                  </a:lnTo>
                  <a:lnTo>
                    <a:pt x="184" y="416"/>
                  </a:lnTo>
                  <a:lnTo>
                    <a:pt x="136" y="384"/>
                  </a:lnTo>
                  <a:lnTo>
                    <a:pt x="192" y="328"/>
                  </a:lnTo>
                  <a:lnTo>
                    <a:pt x="176" y="272"/>
                  </a:lnTo>
                  <a:lnTo>
                    <a:pt x="232" y="152"/>
                  </a:lnTo>
                  <a:lnTo>
                    <a:pt x="176" y="80"/>
                  </a:lnTo>
                  <a:lnTo>
                    <a:pt x="200" y="24"/>
                  </a:lnTo>
                  <a:lnTo>
                    <a:pt x="216" y="0"/>
                  </a:ln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41" name="Freeform 16"/>
            <p:cNvSpPr>
              <a:spLocks/>
            </p:cNvSpPr>
            <p:nvPr/>
          </p:nvSpPr>
          <p:spPr bwMode="auto">
            <a:xfrm>
              <a:off x="3656" y="1288"/>
              <a:ext cx="192" cy="552"/>
            </a:xfrm>
            <a:custGeom>
              <a:avLst/>
              <a:gdLst>
                <a:gd name="T0" fmla="*/ 16 w 192"/>
                <a:gd name="T1" fmla="*/ 0 h 552"/>
                <a:gd name="T2" fmla="*/ 48 w 192"/>
                <a:gd name="T3" fmla="*/ 72 h 552"/>
                <a:gd name="T4" fmla="*/ 0 w 192"/>
                <a:gd name="T5" fmla="*/ 120 h 552"/>
                <a:gd name="T6" fmla="*/ 80 w 192"/>
                <a:gd name="T7" fmla="*/ 176 h 552"/>
                <a:gd name="T8" fmla="*/ 32 w 192"/>
                <a:gd name="T9" fmla="*/ 224 h 552"/>
                <a:gd name="T10" fmla="*/ 80 w 192"/>
                <a:gd name="T11" fmla="*/ 288 h 552"/>
                <a:gd name="T12" fmla="*/ 64 w 192"/>
                <a:gd name="T13" fmla="*/ 352 h 552"/>
                <a:gd name="T14" fmla="*/ 96 w 192"/>
                <a:gd name="T15" fmla="*/ 376 h 552"/>
                <a:gd name="T16" fmla="*/ 88 w 192"/>
                <a:gd name="T17" fmla="*/ 472 h 552"/>
                <a:gd name="T18" fmla="*/ 136 w 192"/>
                <a:gd name="T19" fmla="*/ 552 h 552"/>
                <a:gd name="T20" fmla="*/ 152 w 192"/>
                <a:gd name="T21" fmla="*/ 448 h 552"/>
                <a:gd name="T22" fmla="*/ 112 w 192"/>
                <a:gd name="T23" fmla="*/ 416 h 552"/>
                <a:gd name="T24" fmla="*/ 160 w 192"/>
                <a:gd name="T25" fmla="*/ 352 h 552"/>
                <a:gd name="T26" fmla="*/ 152 w 192"/>
                <a:gd name="T27" fmla="*/ 288 h 552"/>
                <a:gd name="T28" fmla="*/ 192 w 192"/>
                <a:gd name="T29" fmla="*/ 160 h 552"/>
                <a:gd name="T30" fmla="*/ 144 w 192"/>
                <a:gd name="T31" fmla="*/ 88 h 552"/>
                <a:gd name="T32" fmla="*/ 168 w 192"/>
                <a:gd name="T33" fmla="*/ 0 h 5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2"/>
                <a:gd name="T52" fmla="*/ 0 h 552"/>
                <a:gd name="T53" fmla="*/ 192 w 192"/>
                <a:gd name="T54" fmla="*/ 552 h 5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2" h="552">
                  <a:moveTo>
                    <a:pt x="16" y="0"/>
                  </a:moveTo>
                  <a:lnTo>
                    <a:pt x="48" y="72"/>
                  </a:lnTo>
                  <a:lnTo>
                    <a:pt x="0" y="120"/>
                  </a:lnTo>
                  <a:lnTo>
                    <a:pt x="80" y="176"/>
                  </a:lnTo>
                  <a:lnTo>
                    <a:pt x="32" y="224"/>
                  </a:lnTo>
                  <a:lnTo>
                    <a:pt x="80" y="288"/>
                  </a:lnTo>
                  <a:lnTo>
                    <a:pt x="64" y="352"/>
                  </a:lnTo>
                  <a:lnTo>
                    <a:pt x="96" y="376"/>
                  </a:lnTo>
                  <a:lnTo>
                    <a:pt x="88" y="472"/>
                  </a:lnTo>
                  <a:lnTo>
                    <a:pt x="136" y="552"/>
                  </a:lnTo>
                  <a:lnTo>
                    <a:pt x="152" y="448"/>
                  </a:lnTo>
                  <a:lnTo>
                    <a:pt x="112" y="416"/>
                  </a:lnTo>
                  <a:lnTo>
                    <a:pt x="160" y="352"/>
                  </a:lnTo>
                  <a:lnTo>
                    <a:pt x="152" y="288"/>
                  </a:lnTo>
                  <a:lnTo>
                    <a:pt x="192" y="160"/>
                  </a:lnTo>
                  <a:lnTo>
                    <a:pt x="144" y="88"/>
                  </a:lnTo>
                  <a:lnTo>
                    <a:pt x="168" y="0"/>
                  </a:lnTo>
                </a:path>
              </a:pathLst>
            </a:custGeom>
            <a:noFill/>
            <a:ln w="254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42" name="Freeform 17"/>
            <p:cNvSpPr>
              <a:spLocks/>
            </p:cNvSpPr>
            <p:nvPr/>
          </p:nvSpPr>
          <p:spPr bwMode="auto">
            <a:xfrm>
              <a:off x="3664" y="1296"/>
              <a:ext cx="192" cy="552"/>
            </a:xfrm>
            <a:custGeom>
              <a:avLst/>
              <a:gdLst>
                <a:gd name="T0" fmla="*/ 8 w 192"/>
                <a:gd name="T1" fmla="*/ 0 h 552"/>
                <a:gd name="T2" fmla="*/ 48 w 192"/>
                <a:gd name="T3" fmla="*/ 80 h 552"/>
                <a:gd name="T4" fmla="*/ 0 w 192"/>
                <a:gd name="T5" fmla="*/ 120 h 552"/>
                <a:gd name="T6" fmla="*/ 72 w 192"/>
                <a:gd name="T7" fmla="*/ 176 h 552"/>
                <a:gd name="T8" fmla="*/ 24 w 192"/>
                <a:gd name="T9" fmla="*/ 224 h 552"/>
                <a:gd name="T10" fmla="*/ 80 w 192"/>
                <a:gd name="T11" fmla="*/ 288 h 552"/>
                <a:gd name="T12" fmla="*/ 64 w 192"/>
                <a:gd name="T13" fmla="*/ 352 h 552"/>
                <a:gd name="T14" fmla="*/ 96 w 192"/>
                <a:gd name="T15" fmla="*/ 376 h 552"/>
                <a:gd name="T16" fmla="*/ 88 w 192"/>
                <a:gd name="T17" fmla="*/ 472 h 552"/>
                <a:gd name="T18" fmla="*/ 136 w 192"/>
                <a:gd name="T19" fmla="*/ 552 h 552"/>
                <a:gd name="T20" fmla="*/ 152 w 192"/>
                <a:gd name="T21" fmla="*/ 456 h 552"/>
                <a:gd name="T22" fmla="*/ 112 w 192"/>
                <a:gd name="T23" fmla="*/ 424 h 552"/>
                <a:gd name="T24" fmla="*/ 160 w 192"/>
                <a:gd name="T25" fmla="*/ 352 h 552"/>
                <a:gd name="T26" fmla="*/ 144 w 192"/>
                <a:gd name="T27" fmla="*/ 288 h 552"/>
                <a:gd name="T28" fmla="*/ 192 w 192"/>
                <a:gd name="T29" fmla="*/ 160 h 552"/>
                <a:gd name="T30" fmla="*/ 144 w 192"/>
                <a:gd name="T31" fmla="*/ 88 h 552"/>
                <a:gd name="T32" fmla="*/ 168 w 192"/>
                <a:gd name="T33" fmla="*/ 0 h 5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2"/>
                <a:gd name="T52" fmla="*/ 0 h 552"/>
                <a:gd name="T53" fmla="*/ 192 w 192"/>
                <a:gd name="T54" fmla="*/ 552 h 5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2" h="552">
                  <a:moveTo>
                    <a:pt x="8" y="0"/>
                  </a:moveTo>
                  <a:lnTo>
                    <a:pt x="48" y="80"/>
                  </a:lnTo>
                  <a:lnTo>
                    <a:pt x="0" y="120"/>
                  </a:lnTo>
                  <a:lnTo>
                    <a:pt x="72" y="176"/>
                  </a:lnTo>
                  <a:lnTo>
                    <a:pt x="24" y="224"/>
                  </a:lnTo>
                  <a:lnTo>
                    <a:pt x="80" y="288"/>
                  </a:lnTo>
                  <a:lnTo>
                    <a:pt x="64" y="352"/>
                  </a:lnTo>
                  <a:lnTo>
                    <a:pt x="96" y="376"/>
                  </a:lnTo>
                  <a:lnTo>
                    <a:pt x="88" y="472"/>
                  </a:lnTo>
                  <a:lnTo>
                    <a:pt x="136" y="552"/>
                  </a:lnTo>
                  <a:lnTo>
                    <a:pt x="152" y="456"/>
                  </a:lnTo>
                  <a:lnTo>
                    <a:pt x="112" y="424"/>
                  </a:lnTo>
                  <a:lnTo>
                    <a:pt x="160" y="352"/>
                  </a:lnTo>
                  <a:lnTo>
                    <a:pt x="144" y="288"/>
                  </a:lnTo>
                  <a:lnTo>
                    <a:pt x="192" y="160"/>
                  </a:lnTo>
                  <a:lnTo>
                    <a:pt x="144" y="88"/>
                  </a:lnTo>
                  <a:lnTo>
                    <a:pt x="168" y="0"/>
                  </a:lnTo>
                </a:path>
              </a:pathLst>
            </a:custGeom>
            <a:noFill/>
            <a:ln w="254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43" name="Freeform 18"/>
            <p:cNvSpPr>
              <a:spLocks/>
            </p:cNvSpPr>
            <p:nvPr/>
          </p:nvSpPr>
          <p:spPr bwMode="auto">
            <a:xfrm>
              <a:off x="4152" y="1264"/>
              <a:ext cx="232" cy="616"/>
            </a:xfrm>
            <a:custGeom>
              <a:avLst/>
              <a:gdLst>
                <a:gd name="T0" fmla="*/ 16 w 232"/>
                <a:gd name="T1" fmla="*/ 16 h 616"/>
                <a:gd name="T2" fmla="*/ 56 w 232"/>
                <a:gd name="T3" fmla="*/ 88 h 616"/>
                <a:gd name="T4" fmla="*/ 0 w 232"/>
                <a:gd name="T5" fmla="*/ 136 h 616"/>
                <a:gd name="T6" fmla="*/ 88 w 232"/>
                <a:gd name="T7" fmla="*/ 200 h 616"/>
                <a:gd name="T8" fmla="*/ 32 w 232"/>
                <a:gd name="T9" fmla="*/ 256 h 616"/>
                <a:gd name="T10" fmla="*/ 96 w 232"/>
                <a:gd name="T11" fmla="*/ 328 h 616"/>
                <a:gd name="T12" fmla="*/ 72 w 232"/>
                <a:gd name="T13" fmla="*/ 400 h 616"/>
                <a:gd name="T14" fmla="*/ 120 w 232"/>
                <a:gd name="T15" fmla="*/ 424 h 616"/>
                <a:gd name="T16" fmla="*/ 104 w 232"/>
                <a:gd name="T17" fmla="*/ 536 h 616"/>
                <a:gd name="T18" fmla="*/ 168 w 232"/>
                <a:gd name="T19" fmla="*/ 616 h 616"/>
                <a:gd name="T20" fmla="*/ 184 w 232"/>
                <a:gd name="T21" fmla="*/ 512 h 616"/>
                <a:gd name="T22" fmla="*/ 136 w 232"/>
                <a:gd name="T23" fmla="*/ 472 h 616"/>
                <a:gd name="T24" fmla="*/ 192 w 232"/>
                <a:gd name="T25" fmla="*/ 400 h 616"/>
                <a:gd name="T26" fmla="*/ 176 w 232"/>
                <a:gd name="T27" fmla="*/ 328 h 616"/>
                <a:gd name="T28" fmla="*/ 232 w 232"/>
                <a:gd name="T29" fmla="*/ 184 h 616"/>
                <a:gd name="T30" fmla="*/ 176 w 232"/>
                <a:gd name="T31" fmla="*/ 104 h 616"/>
                <a:gd name="T32" fmla="*/ 232 w 232"/>
                <a:gd name="T33" fmla="*/ 0 h 6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2"/>
                <a:gd name="T52" fmla="*/ 0 h 616"/>
                <a:gd name="T53" fmla="*/ 232 w 232"/>
                <a:gd name="T54" fmla="*/ 616 h 6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2" h="616">
                  <a:moveTo>
                    <a:pt x="16" y="16"/>
                  </a:moveTo>
                  <a:lnTo>
                    <a:pt x="56" y="88"/>
                  </a:lnTo>
                  <a:lnTo>
                    <a:pt x="0" y="136"/>
                  </a:lnTo>
                  <a:lnTo>
                    <a:pt x="88" y="200"/>
                  </a:lnTo>
                  <a:lnTo>
                    <a:pt x="32" y="256"/>
                  </a:lnTo>
                  <a:lnTo>
                    <a:pt x="96" y="328"/>
                  </a:lnTo>
                  <a:lnTo>
                    <a:pt x="72" y="400"/>
                  </a:lnTo>
                  <a:lnTo>
                    <a:pt x="120" y="424"/>
                  </a:lnTo>
                  <a:lnTo>
                    <a:pt x="104" y="536"/>
                  </a:lnTo>
                  <a:lnTo>
                    <a:pt x="168" y="616"/>
                  </a:lnTo>
                  <a:lnTo>
                    <a:pt x="184" y="512"/>
                  </a:lnTo>
                  <a:lnTo>
                    <a:pt x="136" y="472"/>
                  </a:lnTo>
                  <a:lnTo>
                    <a:pt x="192" y="400"/>
                  </a:lnTo>
                  <a:lnTo>
                    <a:pt x="176" y="328"/>
                  </a:lnTo>
                  <a:lnTo>
                    <a:pt x="232" y="184"/>
                  </a:lnTo>
                  <a:lnTo>
                    <a:pt x="176" y="104"/>
                  </a:lnTo>
                  <a:lnTo>
                    <a:pt x="232" y="0"/>
                  </a:lnTo>
                </a:path>
              </a:pathLst>
            </a:custGeom>
            <a:noFill/>
            <a:ln w="25400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44" name="Freeform 19"/>
            <p:cNvSpPr>
              <a:spLocks/>
            </p:cNvSpPr>
            <p:nvPr/>
          </p:nvSpPr>
          <p:spPr bwMode="auto">
            <a:xfrm>
              <a:off x="4160" y="1272"/>
              <a:ext cx="240" cy="616"/>
            </a:xfrm>
            <a:custGeom>
              <a:avLst/>
              <a:gdLst>
                <a:gd name="T0" fmla="*/ 24 w 240"/>
                <a:gd name="T1" fmla="*/ 16 h 616"/>
                <a:gd name="T2" fmla="*/ 56 w 240"/>
                <a:gd name="T3" fmla="*/ 88 h 616"/>
                <a:gd name="T4" fmla="*/ 0 w 240"/>
                <a:gd name="T5" fmla="*/ 136 h 616"/>
                <a:gd name="T6" fmla="*/ 88 w 240"/>
                <a:gd name="T7" fmla="*/ 200 h 616"/>
                <a:gd name="T8" fmla="*/ 32 w 240"/>
                <a:gd name="T9" fmla="*/ 256 h 616"/>
                <a:gd name="T10" fmla="*/ 96 w 240"/>
                <a:gd name="T11" fmla="*/ 328 h 616"/>
                <a:gd name="T12" fmla="*/ 80 w 240"/>
                <a:gd name="T13" fmla="*/ 400 h 616"/>
                <a:gd name="T14" fmla="*/ 120 w 240"/>
                <a:gd name="T15" fmla="*/ 424 h 616"/>
                <a:gd name="T16" fmla="*/ 104 w 240"/>
                <a:gd name="T17" fmla="*/ 536 h 616"/>
                <a:gd name="T18" fmla="*/ 168 w 240"/>
                <a:gd name="T19" fmla="*/ 616 h 616"/>
                <a:gd name="T20" fmla="*/ 192 w 240"/>
                <a:gd name="T21" fmla="*/ 512 h 616"/>
                <a:gd name="T22" fmla="*/ 144 w 240"/>
                <a:gd name="T23" fmla="*/ 472 h 616"/>
                <a:gd name="T24" fmla="*/ 200 w 240"/>
                <a:gd name="T25" fmla="*/ 400 h 616"/>
                <a:gd name="T26" fmla="*/ 184 w 240"/>
                <a:gd name="T27" fmla="*/ 328 h 616"/>
                <a:gd name="T28" fmla="*/ 240 w 240"/>
                <a:gd name="T29" fmla="*/ 184 h 616"/>
                <a:gd name="T30" fmla="*/ 176 w 240"/>
                <a:gd name="T31" fmla="*/ 104 h 616"/>
                <a:gd name="T32" fmla="*/ 232 w 240"/>
                <a:gd name="T33" fmla="*/ 0 h 6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0"/>
                <a:gd name="T52" fmla="*/ 0 h 616"/>
                <a:gd name="T53" fmla="*/ 240 w 240"/>
                <a:gd name="T54" fmla="*/ 616 h 6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0" h="616">
                  <a:moveTo>
                    <a:pt x="24" y="16"/>
                  </a:moveTo>
                  <a:lnTo>
                    <a:pt x="56" y="88"/>
                  </a:lnTo>
                  <a:lnTo>
                    <a:pt x="0" y="136"/>
                  </a:lnTo>
                  <a:lnTo>
                    <a:pt x="88" y="200"/>
                  </a:lnTo>
                  <a:lnTo>
                    <a:pt x="32" y="256"/>
                  </a:lnTo>
                  <a:lnTo>
                    <a:pt x="96" y="328"/>
                  </a:lnTo>
                  <a:lnTo>
                    <a:pt x="80" y="400"/>
                  </a:lnTo>
                  <a:lnTo>
                    <a:pt x="120" y="424"/>
                  </a:lnTo>
                  <a:lnTo>
                    <a:pt x="104" y="536"/>
                  </a:lnTo>
                  <a:lnTo>
                    <a:pt x="168" y="616"/>
                  </a:lnTo>
                  <a:lnTo>
                    <a:pt x="192" y="512"/>
                  </a:lnTo>
                  <a:lnTo>
                    <a:pt x="144" y="472"/>
                  </a:lnTo>
                  <a:lnTo>
                    <a:pt x="200" y="400"/>
                  </a:lnTo>
                  <a:lnTo>
                    <a:pt x="184" y="328"/>
                  </a:lnTo>
                  <a:lnTo>
                    <a:pt x="240" y="184"/>
                  </a:lnTo>
                  <a:lnTo>
                    <a:pt x="176" y="104"/>
                  </a:lnTo>
                  <a:lnTo>
                    <a:pt x="232" y="0"/>
                  </a:lnTo>
                </a:path>
              </a:pathLst>
            </a:custGeom>
            <a:noFill/>
            <a:ln w="25400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45" name="Freeform 20"/>
            <p:cNvSpPr>
              <a:spLocks/>
            </p:cNvSpPr>
            <p:nvPr/>
          </p:nvSpPr>
          <p:spPr bwMode="auto">
            <a:xfrm>
              <a:off x="4784" y="1264"/>
              <a:ext cx="184" cy="656"/>
            </a:xfrm>
            <a:custGeom>
              <a:avLst/>
              <a:gdLst>
                <a:gd name="T0" fmla="*/ 16 w 184"/>
                <a:gd name="T1" fmla="*/ 16 h 656"/>
                <a:gd name="T2" fmla="*/ 40 w 184"/>
                <a:gd name="T3" fmla="*/ 88 h 656"/>
                <a:gd name="T4" fmla="*/ 0 w 184"/>
                <a:gd name="T5" fmla="*/ 144 h 656"/>
                <a:gd name="T6" fmla="*/ 72 w 184"/>
                <a:gd name="T7" fmla="*/ 208 h 656"/>
                <a:gd name="T8" fmla="*/ 24 w 184"/>
                <a:gd name="T9" fmla="*/ 272 h 656"/>
                <a:gd name="T10" fmla="*/ 72 w 184"/>
                <a:gd name="T11" fmla="*/ 344 h 656"/>
                <a:gd name="T12" fmla="*/ 56 w 184"/>
                <a:gd name="T13" fmla="*/ 424 h 656"/>
                <a:gd name="T14" fmla="*/ 88 w 184"/>
                <a:gd name="T15" fmla="*/ 448 h 656"/>
                <a:gd name="T16" fmla="*/ 80 w 184"/>
                <a:gd name="T17" fmla="*/ 568 h 656"/>
                <a:gd name="T18" fmla="*/ 128 w 184"/>
                <a:gd name="T19" fmla="*/ 656 h 656"/>
                <a:gd name="T20" fmla="*/ 144 w 184"/>
                <a:gd name="T21" fmla="*/ 544 h 656"/>
                <a:gd name="T22" fmla="*/ 112 w 184"/>
                <a:gd name="T23" fmla="*/ 504 h 656"/>
                <a:gd name="T24" fmla="*/ 152 w 184"/>
                <a:gd name="T25" fmla="*/ 424 h 656"/>
                <a:gd name="T26" fmla="*/ 144 w 184"/>
                <a:gd name="T27" fmla="*/ 344 h 656"/>
                <a:gd name="T28" fmla="*/ 184 w 184"/>
                <a:gd name="T29" fmla="*/ 192 h 656"/>
                <a:gd name="T30" fmla="*/ 136 w 184"/>
                <a:gd name="T31" fmla="*/ 104 h 656"/>
                <a:gd name="T32" fmla="*/ 176 w 184"/>
                <a:gd name="T33" fmla="*/ 0 h 6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4"/>
                <a:gd name="T52" fmla="*/ 0 h 656"/>
                <a:gd name="T53" fmla="*/ 184 w 184"/>
                <a:gd name="T54" fmla="*/ 656 h 6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4" h="656">
                  <a:moveTo>
                    <a:pt x="16" y="16"/>
                  </a:moveTo>
                  <a:lnTo>
                    <a:pt x="40" y="88"/>
                  </a:lnTo>
                  <a:lnTo>
                    <a:pt x="0" y="144"/>
                  </a:lnTo>
                  <a:lnTo>
                    <a:pt x="72" y="208"/>
                  </a:lnTo>
                  <a:lnTo>
                    <a:pt x="24" y="272"/>
                  </a:lnTo>
                  <a:lnTo>
                    <a:pt x="72" y="344"/>
                  </a:lnTo>
                  <a:lnTo>
                    <a:pt x="56" y="424"/>
                  </a:lnTo>
                  <a:lnTo>
                    <a:pt x="88" y="448"/>
                  </a:lnTo>
                  <a:lnTo>
                    <a:pt x="80" y="568"/>
                  </a:lnTo>
                  <a:lnTo>
                    <a:pt x="128" y="656"/>
                  </a:lnTo>
                  <a:lnTo>
                    <a:pt x="144" y="544"/>
                  </a:lnTo>
                  <a:lnTo>
                    <a:pt x="112" y="504"/>
                  </a:lnTo>
                  <a:lnTo>
                    <a:pt x="152" y="424"/>
                  </a:lnTo>
                  <a:lnTo>
                    <a:pt x="144" y="344"/>
                  </a:lnTo>
                  <a:lnTo>
                    <a:pt x="184" y="192"/>
                  </a:lnTo>
                  <a:lnTo>
                    <a:pt x="136" y="104"/>
                  </a:lnTo>
                  <a:lnTo>
                    <a:pt x="176" y="0"/>
                  </a:lnTo>
                </a:path>
              </a:pathLst>
            </a:custGeom>
            <a:noFill/>
            <a:ln w="25400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46" name="Freeform 21"/>
            <p:cNvSpPr>
              <a:spLocks/>
            </p:cNvSpPr>
            <p:nvPr/>
          </p:nvSpPr>
          <p:spPr bwMode="auto">
            <a:xfrm>
              <a:off x="4792" y="1272"/>
              <a:ext cx="192" cy="664"/>
            </a:xfrm>
            <a:custGeom>
              <a:avLst/>
              <a:gdLst>
                <a:gd name="T0" fmla="*/ 16 w 192"/>
                <a:gd name="T1" fmla="*/ 16 h 664"/>
                <a:gd name="T2" fmla="*/ 48 w 192"/>
                <a:gd name="T3" fmla="*/ 88 h 664"/>
                <a:gd name="T4" fmla="*/ 0 w 192"/>
                <a:gd name="T5" fmla="*/ 144 h 664"/>
                <a:gd name="T6" fmla="*/ 72 w 192"/>
                <a:gd name="T7" fmla="*/ 208 h 664"/>
                <a:gd name="T8" fmla="*/ 24 w 192"/>
                <a:gd name="T9" fmla="*/ 272 h 664"/>
                <a:gd name="T10" fmla="*/ 80 w 192"/>
                <a:gd name="T11" fmla="*/ 352 h 664"/>
                <a:gd name="T12" fmla="*/ 64 w 192"/>
                <a:gd name="T13" fmla="*/ 424 h 664"/>
                <a:gd name="T14" fmla="*/ 96 w 192"/>
                <a:gd name="T15" fmla="*/ 456 h 664"/>
                <a:gd name="T16" fmla="*/ 80 w 192"/>
                <a:gd name="T17" fmla="*/ 568 h 664"/>
                <a:gd name="T18" fmla="*/ 136 w 192"/>
                <a:gd name="T19" fmla="*/ 664 h 664"/>
                <a:gd name="T20" fmla="*/ 152 w 192"/>
                <a:gd name="T21" fmla="*/ 544 h 664"/>
                <a:gd name="T22" fmla="*/ 112 w 192"/>
                <a:gd name="T23" fmla="*/ 504 h 664"/>
                <a:gd name="T24" fmla="*/ 152 w 192"/>
                <a:gd name="T25" fmla="*/ 424 h 664"/>
                <a:gd name="T26" fmla="*/ 144 w 192"/>
                <a:gd name="T27" fmla="*/ 352 h 664"/>
                <a:gd name="T28" fmla="*/ 192 w 192"/>
                <a:gd name="T29" fmla="*/ 192 h 664"/>
                <a:gd name="T30" fmla="*/ 136 w 192"/>
                <a:gd name="T31" fmla="*/ 104 h 664"/>
                <a:gd name="T32" fmla="*/ 184 w 192"/>
                <a:gd name="T33" fmla="*/ 0 h 6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2"/>
                <a:gd name="T52" fmla="*/ 0 h 664"/>
                <a:gd name="T53" fmla="*/ 192 w 192"/>
                <a:gd name="T54" fmla="*/ 664 h 6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2" h="664">
                  <a:moveTo>
                    <a:pt x="16" y="16"/>
                  </a:moveTo>
                  <a:lnTo>
                    <a:pt x="48" y="88"/>
                  </a:lnTo>
                  <a:lnTo>
                    <a:pt x="0" y="144"/>
                  </a:lnTo>
                  <a:lnTo>
                    <a:pt x="72" y="208"/>
                  </a:lnTo>
                  <a:lnTo>
                    <a:pt x="24" y="272"/>
                  </a:lnTo>
                  <a:lnTo>
                    <a:pt x="80" y="352"/>
                  </a:lnTo>
                  <a:lnTo>
                    <a:pt x="64" y="424"/>
                  </a:lnTo>
                  <a:lnTo>
                    <a:pt x="96" y="456"/>
                  </a:lnTo>
                  <a:lnTo>
                    <a:pt x="80" y="568"/>
                  </a:lnTo>
                  <a:lnTo>
                    <a:pt x="136" y="664"/>
                  </a:lnTo>
                  <a:lnTo>
                    <a:pt x="152" y="544"/>
                  </a:lnTo>
                  <a:lnTo>
                    <a:pt x="112" y="504"/>
                  </a:lnTo>
                  <a:lnTo>
                    <a:pt x="152" y="424"/>
                  </a:lnTo>
                  <a:lnTo>
                    <a:pt x="144" y="352"/>
                  </a:lnTo>
                  <a:lnTo>
                    <a:pt x="192" y="192"/>
                  </a:lnTo>
                  <a:lnTo>
                    <a:pt x="136" y="104"/>
                  </a:lnTo>
                  <a:lnTo>
                    <a:pt x="184" y="0"/>
                  </a:lnTo>
                </a:path>
              </a:pathLst>
            </a:custGeom>
            <a:noFill/>
            <a:ln w="25400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47" name="Freeform 22"/>
            <p:cNvSpPr>
              <a:spLocks/>
            </p:cNvSpPr>
            <p:nvPr/>
          </p:nvSpPr>
          <p:spPr bwMode="auto">
            <a:xfrm>
              <a:off x="840" y="1280"/>
              <a:ext cx="96" cy="216"/>
            </a:xfrm>
            <a:custGeom>
              <a:avLst/>
              <a:gdLst>
                <a:gd name="T0" fmla="*/ 0 w 96"/>
                <a:gd name="T1" fmla="*/ 0 h 216"/>
                <a:gd name="T2" fmla="*/ 32 w 96"/>
                <a:gd name="T3" fmla="*/ 72 h 216"/>
                <a:gd name="T4" fmla="*/ 16 w 96"/>
                <a:gd name="T5" fmla="*/ 80 h 216"/>
                <a:gd name="T6" fmla="*/ 40 w 96"/>
                <a:gd name="T7" fmla="*/ 96 h 216"/>
                <a:gd name="T8" fmla="*/ 24 w 96"/>
                <a:gd name="T9" fmla="*/ 120 h 216"/>
                <a:gd name="T10" fmla="*/ 48 w 96"/>
                <a:gd name="T11" fmla="*/ 136 h 216"/>
                <a:gd name="T12" fmla="*/ 40 w 96"/>
                <a:gd name="T13" fmla="*/ 152 h 216"/>
                <a:gd name="T14" fmla="*/ 48 w 96"/>
                <a:gd name="T15" fmla="*/ 160 h 216"/>
                <a:gd name="T16" fmla="*/ 48 w 96"/>
                <a:gd name="T17" fmla="*/ 192 h 216"/>
                <a:gd name="T18" fmla="*/ 64 w 96"/>
                <a:gd name="T19" fmla="*/ 216 h 216"/>
                <a:gd name="T20" fmla="*/ 72 w 96"/>
                <a:gd name="T21" fmla="*/ 184 h 216"/>
                <a:gd name="T22" fmla="*/ 56 w 96"/>
                <a:gd name="T23" fmla="*/ 176 h 216"/>
                <a:gd name="T24" fmla="*/ 72 w 96"/>
                <a:gd name="T25" fmla="*/ 152 h 216"/>
                <a:gd name="T26" fmla="*/ 72 w 96"/>
                <a:gd name="T27" fmla="*/ 136 h 216"/>
                <a:gd name="T28" fmla="*/ 88 w 96"/>
                <a:gd name="T29" fmla="*/ 96 h 216"/>
                <a:gd name="T30" fmla="*/ 64 w 96"/>
                <a:gd name="T31" fmla="*/ 72 h 216"/>
                <a:gd name="T32" fmla="*/ 96 w 96"/>
                <a:gd name="T33" fmla="*/ 16 h 2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6"/>
                <a:gd name="T52" fmla="*/ 0 h 216"/>
                <a:gd name="T53" fmla="*/ 96 w 96"/>
                <a:gd name="T54" fmla="*/ 216 h 2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6" h="216">
                  <a:moveTo>
                    <a:pt x="0" y="0"/>
                  </a:moveTo>
                  <a:lnTo>
                    <a:pt x="32" y="72"/>
                  </a:lnTo>
                  <a:lnTo>
                    <a:pt x="16" y="80"/>
                  </a:lnTo>
                  <a:lnTo>
                    <a:pt x="40" y="96"/>
                  </a:lnTo>
                  <a:lnTo>
                    <a:pt x="24" y="120"/>
                  </a:lnTo>
                  <a:lnTo>
                    <a:pt x="48" y="136"/>
                  </a:lnTo>
                  <a:lnTo>
                    <a:pt x="40" y="152"/>
                  </a:lnTo>
                  <a:lnTo>
                    <a:pt x="48" y="160"/>
                  </a:lnTo>
                  <a:lnTo>
                    <a:pt x="48" y="192"/>
                  </a:lnTo>
                  <a:lnTo>
                    <a:pt x="64" y="216"/>
                  </a:lnTo>
                  <a:lnTo>
                    <a:pt x="72" y="184"/>
                  </a:lnTo>
                  <a:lnTo>
                    <a:pt x="56" y="176"/>
                  </a:lnTo>
                  <a:lnTo>
                    <a:pt x="72" y="152"/>
                  </a:lnTo>
                  <a:lnTo>
                    <a:pt x="72" y="136"/>
                  </a:lnTo>
                  <a:lnTo>
                    <a:pt x="88" y="96"/>
                  </a:lnTo>
                  <a:lnTo>
                    <a:pt x="64" y="72"/>
                  </a:lnTo>
                  <a:lnTo>
                    <a:pt x="96" y="16"/>
                  </a:lnTo>
                </a:path>
              </a:pathLst>
            </a:custGeom>
            <a:noFill/>
            <a:ln w="25400">
              <a:solidFill>
                <a:srgbClr val="A6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48" name="Freeform 23"/>
            <p:cNvSpPr>
              <a:spLocks/>
            </p:cNvSpPr>
            <p:nvPr/>
          </p:nvSpPr>
          <p:spPr bwMode="auto">
            <a:xfrm>
              <a:off x="848" y="1288"/>
              <a:ext cx="96" cy="216"/>
            </a:xfrm>
            <a:custGeom>
              <a:avLst/>
              <a:gdLst>
                <a:gd name="T0" fmla="*/ 0 w 96"/>
                <a:gd name="T1" fmla="*/ 0 h 216"/>
                <a:gd name="T2" fmla="*/ 32 w 96"/>
                <a:gd name="T3" fmla="*/ 72 h 216"/>
                <a:gd name="T4" fmla="*/ 16 w 96"/>
                <a:gd name="T5" fmla="*/ 80 h 216"/>
                <a:gd name="T6" fmla="*/ 40 w 96"/>
                <a:gd name="T7" fmla="*/ 96 h 216"/>
                <a:gd name="T8" fmla="*/ 24 w 96"/>
                <a:gd name="T9" fmla="*/ 112 h 216"/>
                <a:gd name="T10" fmla="*/ 40 w 96"/>
                <a:gd name="T11" fmla="*/ 136 h 216"/>
                <a:gd name="T12" fmla="*/ 40 w 96"/>
                <a:gd name="T13" fmla="*/ 152 h 216"/>
                <a:gd name="T14" fmla="*/ 48 w 96"/>
                <a:gd name="T15" fmla="*/ 160 h 216"/>
                <a:gd name="T16" fmla="*/ 48 w 96"/>
                <a:gd name="T17" fmla="*/ 192 h 216"/>
                <a:gd name="T18" fmla="*/ 64 w 96"/>
                <a:gd name="T19" fmla="*/ 216 h 216"/>
                <a:gd name="T20" fmla="*/ 72 w 96"/>
                <a:gd name="T21" fmla="*/ 184 h 216"/>
                <a:gd name="T22" fmla="*/ 56 w 96"/>
                <a:gd name="T23" fmla="*/ 176 h 216"/>
                <a:gd name="T24" fmla="*/ 72 w 96"/>
                <a:gd name="T25" fmla="*/ 152 h 216"/>
                <a:gd name="T26" fmla="*/ 64 w 96"/>
                <a:gd name="T27" fmla="*/ 136 h 216"/>
                <a:gd name="T28" fmla="*/ 80 w 96"/>
                <a:gd name="T29" fmla="*/ 96 h 216"/>
                <a:gd name="T30" fmla="*/ 64 w 96"/>
                <a:gd name="T31" fmla="*/ 72 h 216"/>
                <a:gd name="T32" fmla="*/ 96 w 96"/>
                <a:gd name="T33" fmla="*/ 16 h 2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6"/>
                <a:gd name="T52" fmla="*/ 0 h 216"/>
                <a:gd name="T53" fmla="*/ 96 w 96"/>
                <a:gd name="T54" fmla="*/ 216 h 2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6" h="216">
                  <a:moveTo>
                    <a:pt x="0" y="0"/>
                  </a:moveTo>
                  <a:lnTo>
                    <a:pt x="32" y="72"/>
                  </a:lnTo>
                  <a:lnTo>
                    <a:pt x="16" y="80"/>
                  </a:lnTo>
                  <a:lnTo>
                    <a:pt x="40" y="96"/>
                  </a:lnTo>
                  <a:lnTo>
                    <a:pt x="24" y="112"/>
                  </a:lnTo>
                  <a:lnTo>
                    <a:pt x="40" y="136"/>
                  </a:lnTo>
                  <a:lnTo>
                    <a:pt x="40" y="152"/>
                  </a:lnTo>
                  <a:lnTo>
                    <a:pt x="48" y="160"/>
                  </a:lnTo>
                  <a:lnTo>
                    <a:pt x="48" y="192"/>
                  </a:lnTo>
                  <a:lnTo>
                    <a:pt x="64" y="216"/>
                  </a:lnTo>
                  <a:lnTo>
                    <a:pt x="72" y="184"/>
                  </a:lnTo>
                  <a:lnTo>
                    <a:pt x="56" y="176"/>
                  </a:lnTo>
                  <a:lnTo>
                    <a:pt x="72" y="152"/>
                  </a:lnTo>
                  <a:lnTo>
                    <a:pt x="64" y="136"/>
                  </a:lnTo>
                  <a:lnTo>
                    <a:pt x="80" y="96"/>
                  </a:lnTo>
                  <a:lnTo>
                    <a:pt x="64" y="72"/>
                  </a:lnTo>
                  <a:lnTo>
                    <a:pt x="96" y="16"/>
                  </a:lnTo>
                </a:path>
              </a:pathLst>
            </a:custGeom>
            <a:noFill/>
            <a:ln w="25400">
              <a:solidFill>
                <a:srgbClr val="A6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49" name="Freeform 24"/>
            <p:cNvSpPr>
              <a:spLocks/>
            </p:cNvSpPr>
            <p:nvPr/>
          </p:nvSpPr>
          <p:spPr bwMode="auto">
            <a:xfrm>
              <a:off x="960" y="1288"/>
              <a:ext cx="136" cy="248"/>
            </a:xfrm>
            <a:custGeom>
              <a:avLst/>
              <a:gdLst>
                <a:gd name="T0" fmla="*/ 0 w 136"/>
                <a:gd name="T1" fmla="*/ 0 h 248"/>
                <a:gd name="T2" fmla="*/ 40 w 136"/>
                <a:gd name="T3" fmla="*/ 72 h 248"/>
                <a:gd name="T4" fmla="*/ 16 w 136"/>
                <a:gd name="T5" fmla="*/ 88 h 248"/>
                <a:gd name="T6" fmla="*/ 48 w 136"/>
                <a:gd name="T7" fmla="*/ 104 h 248"/>
                <a:gd name="T8" fmla="*/ 24 w 136"/>
                <a:gd name="T9" fmla="*/ 128 h 248"/>
                <a:gd name="T10" fmla="*/ 56 w 136"/>
                <a:gd name="T11" fmla="*/ 152 h 248"/>
                <a:gd name="T12" fmla="*/ 48 w 136"/>
                <a:gd name="T13" fmla="*/ 176 h 248"/>
                <a:gd name="T14" fmla="*/ 64 w 136"/>
                <a:gd name="T15" fmla="*/ 184 h 248"/>
                <a:gd name="T16" fmla="*/ 56 w 136"/>
                <a:gd name="T17" fmla="*/ 224 h 248"/>
                <a:gd name="T18" fmla="*/ 88 w 136"/>
                <a:gd name="T19" fmla="*/ 248 h 248"/>
                <a:gd name="T20" fmla="*/ 96 w 136"/>
                <a:gd name="T21" fmla="*/ 216 h 248"/>
                <a:gd name="T22" fmla="*/ 72 w 136"/>
                <a:gd name="T23" fmla="*/ 200 h 248"/>
                <a:gd name="T24" fmla="*/ 96 w 136"/>
                <a:gd name="T25" fmla="*/ 176 h 248"/>
                <a:gd name="T26" fmla="*/ 88 w 136"/>
                <a:gd name="T27" fmla="*/ 152 h 248"/>
                <a:gd name="T28" fmla="*/ 112 w 136"/>
                <a:gd name="T29" fmla="*/ 104 h 248"/>
                <a:gd name="T30" fmla="*/ 88 w 136"/>
                <a:gd name="T31" fmla="*/ 72 h 248"/>
                <a:gd name="T32" fmla="*/ 136 w 136"/>
                <a:gd name="T33" fmla="*/ 8 h 2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6"/>
                <a:gd name="T52" fmla="*/ 0 h 248"/>
                <a:gd name="T53" fmla="*/ 136 w 136"/>
                <a:gd name="T54" fmla="*/ 248 h 2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6" h="248">
                  <a:moveTo>
                    <a:pt x="0" y="0"/>
                  </a:moveTo>
                  <a:lnTo>
                    <a:pt x="40" y="72"/>
                  </a:lnTo>
                  <a:lnTo>
                    <a:pt x="16" y="88"/>
                  </a:lnTo>
                  <a:lnTo>
                    <a:pt x="48" y="104"/>
                  </a:lnTo>
                  <a:lnTo>
                    <a:pt x="24" y="128"/>
                  </a:lnTo>
                  <a:lnTo>
                    <a:pt x="56" y="152"/>
                  </a:lnTo>
                  <a:lnTo>
                    <a:pt x="48" y="176"/>
                  </a:lnTo>
                  <a:lnTo>
                    <a:pt x="64" y="184"/>
                  </a:lnTo>
                  <a:lnTo>
                    <a:pt x="56" y="224"/>
                  </a:lnTo>
                  <a:lnTo>
                    <a:pt x="88" y="248"/>
                  </a:lnTo>
                  <a:lnTo>
                    <a:pt x="96" y="216"/>
                  </a:lnTo>
                  <a:lnTo>
                    <a:pt x="72" y="200"/>
                  </a:lnTo>
                  <a:lnTo>
                    <a:pt x="96" y="176"/>
                  </a:lnTo>
                  <a:lnTo>
                    <a:pt x="88" y="152"/>
                  </a:lnTo>
                  <a:lnTo>
                    <a:pt x="112" y="104"/>
                  </a:lnTo>
                  <a:lnTo>
                    <a:pt x="88" y="72"/>
                  </a:lnTo>
                  <a:lnTo>
                    <a:pt x="136" y="8"/>
                  </a:lnTo>
                </a:path>
              </a:pathLst>
            </a:custGeom>
            <a:noFill/>
            <a:ln w="25400">
              <a:solidFill>
                <a:srgbClr val="66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50" name="Freeform 25"/>
            <p:cNvSpPr>
              <a:spLocks/>
            </p:cNvSpPr>
            <p:nvPr/>
          </p:nvSpPr>
          <p:spPr bwMode="auto">
            <a:xfrm>
              <a:off x="968" y="1296"/>
              <a:ext cx="128" cy="248"/>
            </a:xfrm>
            <a:custGeom>
              <a:avLst/>
              <a:gdLst>
                <a:gd name="T0" fmla="*/ 0 w 128"/>
                <a:gd name="T1" fmla="*/ 0 h 248"/>
                <a:gd name="T2" fmla="*/ 40 w 128"/>
                <a:gd name="T3" fmla="*/ 64 h 248"/>
                <a:gd name="T4" fmla="*/ 16 w 128"/>
                <a:gd name="T5" fmla="*/ 80 h 248"/>
                <a:gd name="T6" fmla="*/ 48 w 128"/>
                <a:gd name="T7" fmla="*/ 104 h 248"/>
                <a:gd name="T8" fmla="*/ 24 w 128"/>
                <a:gd name="T9" fmla="*/ 128 h 248"/>
                <a:gd name="T10" fmla="*/ 56 w 128"/>
                <a:gd name="T11" fmla="*/ 152 h 248"/>
                <a:gd name="T12" fmla="*/ 48 w 128"/>
                <a:gd name="T13" fmla="*/ 176 h 248"/>
                <a:gd name="T14" fmla="*/ 64 w 128"/>
                <a:gd name="T15" fmla="*/ 184 h 248"/>
                <a:gd name="T16" fmla="*/ 56 w 128"/>
                <a:gd name="T17" fmla="*/ 216 h 248"/>
                <a:gd name="T18" fmla="*/ 80 w 128"/>
                <a:gd name="T19" fmla="*/ 248 h 248"/>
                <a:gd name="T20" fmla="*/ 96 w 128"/>
                <a:gd name="T21" fmla="*/ 208 h 248"/>
                <a:gd name="T22" fmla="*/ 72 w 128"/>
                <a:gd name="T23" fmla="*/ 200 h 248"/>
                <a:gd name="T24" fmla="*/ 96 w 128"/>
                <a:gd name="T25" fmla="*/ 176 h 248"/>
                <a:gd name="T26" fmla="*/ 88 w 128"/>
                <a:gd name="T27" fmla="*/ 152 h 248"/>
                <a:gd name="T28" fmla="*/ 112 w 128"/>
                <a:gd name="T29" fmla="*/ 96 h 248"/>
                <a:gd name="T30" fmla="*/ 88 w 128"/>
                <a:gd name="T31" fmla="*/ 72 h 248"/>
                <a:gd name="T32" fmla="*/ 128 w 128"/>
                <a:gd name="T33" fmla="*/ 0 h 2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8"/>
                <a:gd name="T52" fmla="*/ 0 h 248"/>
                <a:gd name="T53" fmla="*/ 128 w 128"/>
                <a:gd name="T54" fmla="*/ 248 h 2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8" h="248">
                  <a:moveTo>
                    <a:pt x="0" y="0"/>
                  </a:moveTo>
                  <a:lnTo>
                    <a:pt x="40" y="64"/>
                  </a:lnTo>
                  <a:lnTo>
                    <a:pt x="16" y="80"/>
                  </a:lnTo>
                  <a:lnTo>
                    <a:pt x="48" y="104"/>
                  </a:lnTo>
                  <a:lnTo>
                    <a:pt x="24" y="128"/>
                  </a:lnTo>
                  <a:lnTo>
                    <a:pt x="56" y="152"/>
                  </a:lnTo>
                  <a:lnTo>
                    <a:pt x="48" y="176"/>
                  </a:lnTo>
                  <a:lnTo>
                    <a:pt x="64" y="184"/>
                  </a:lnTo>
                  <a:lnTo>
                    <a:pt x="56" y="216"/>
                  </a:lnTo>
                  <a:lnTo>
                    <a:pt x="80" y="248"/>
                  </a:lnTo>
                  <a:lnTo>
                    <a:pt x="96" y="208"/>
                  </a:lnTo>
                  <a:lnTo>
                    <a:pt x="72" y="200"/>
                  </a:lnTo>
                  <a:lnTo>
                    <a:pt x="96" y="176"/>
                  </a:lnTo>
                  <a:lnTo>
                    <a:pt x="88" y="152"/>
                  </a:lnTo>
                  <a:lnTo>
                    <a:pt x="112" y="96"/>
                  </a:lnTo>
                  <a:lnTo>
                    <a:pt x="88" y="72"/>
                  </a:lnTo>
                  <a:lnTo>
                    <a:pt x="128" y="0"/>
                  </a:lnTo>
                </a:path>
              </a:pathLst>
            </a:custGeom>
            <a:noFill/>
            <a:ln w="25400">
              <a:solidFill>
                <a:srgbClr val="66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51" name="Freeform 26"/>
            <p:cNvSpPr>
              <a:spLocks/>
            </p:cNvSpPr>
            <p:nvPr/>
          </p:nvSpPr>
          <p:spPr bwMode="auto">
            <a:xfrm>
              <a:off x="1112" y="1288"/>
              <a:ext cx="136" cy="288"/>
            </a:xfrm>
            <a:custGeom>
              <a:avLst/>
              <a:gdLst>
                <a:gd name="T0" fmla="*/ 0 w 136"/>
                <a:gd name="T1" fmla="*/ 0 h 288"/>
                <a:gd name="T2" fmla="*/ 32 w 136"/>
                <a:gd name="T3" fmla="*/ 72 h 288"/>
                <a:gd name="T4" fmla="*/ 0 w 136"/>
                <a:gd name="T5" fmla="*/ 96 h 288"/>
                <a:gd name="T6" fmla="*/ 48 w 136"/>
                <a:gd name="T7" fmla="*/ 120 h 288"/>
                <a:gd name="T8" fmla="*/ 24 w 136"/>
                <a:gd name="T9" fmla="*/ 144 h 288"/>
                <a:gd name="T10" fmla="*/ 48 w 136"/>
                <a:gd name="T11" fmla="*/ 168 h 288"/>
                <a:gd name="T12" fmla="*/ 40 w 136"/>
                <a:gd name="T13" fmla="*/ 200 h 288"/>
                <a:gd name="T14" fmla="*/ 56 w 136"/>
                <a:gd name="T15" fmla="*/ 208 h 288"/>
                <a:gd name="T16" fmla="*/ 56 w 136"/>
                <a:gd name="T17" fmla="*/ 256 h 288"/>
                <a:gd name="T18" fmla="*/ 80 w 136"/>
                <a:gd name="T19" fmla="*/ 288 h 288"/>
                <a:gd name="T20" fmla="*/ 88 w 136"/>
                <a:gd name="T21" fmla="*/ 248 h 288"/>
                <a:gd name="T22" fmla="*/ 72 w 136"/>
                <a:gd name="T23" fmla="*/ 232 h 288"/>
                <a:gd name="T24" fmla="*/ 96 w 136"/>
                <a:gd name="T25" fmla="*/ 200 h 288"/>
                <a:gd name="T26" fmla="*/ 88 w 136"/>
                <a:gd name="T27" fmla="*/ 168 h 288"/>
                <a:gd name="T28" fmla="*/ 112 w 136"/>
                <a:gd name="T29" fmla="*/ 112 h 288"/>
                <a:gd name="T30" fmla="*/ 88 w 136"/>
                <a:gd name="T31" fmla="*/ 80 h 288"/>
                <a:gd name="T32" fmla="*/ 136 w 136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6"/>
                <a:gd name="T52" fmla="*/ 0 h 288"/>
                <a:gd name="T53" fmla="*/ 136 w 136"/>
                <a:gd name="T54" fmla="*/ 288 h 2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6" h="288">
                  <a:moveTo>
                    <a:pt x="0" y="0"/>
                  </a:moveTo>
                  <a:lnTo>
                    <a:pt x="32" y="72"/>
                  </a:lnTo>
                  <a:lnTo>
                    <a:pt x="0" y="96"/>
                  </a:lnTo>
                  <a:lnTo>
                    <a:pt x="48" y="120"/>
                  </a:lnTo>
                  <a:lnTo>
                    <a:pt x="24" y="144"/>
                  </a:lnTo>
                  <a:lnTo>
                    <a:pt x="48" y="168"/>
                  </a:lnTo>
                  <a:lnTo>
                    <a:pt x="40" y="200"/>
                  </a:lnTo>
                  <a:lnTo>
                    <a:pt x="56" y="208"/>
                  </a:lnTo>
                  <a:lnTo>
                    <a:pt x="56" y="256"/>
                  </a:lnTo>
                  <a:lnTo>
                    <a:pt x="80" y="288"/>
                  </a:lnTo>
                  <a:lnTo>
                    <a:pt x="88" y="248"/>
                  </a:lnTo>
                  <a:lnTo>
                    <a:pt x="72" y="232"/>
                  </a:lnTo>
                  <a:lnTo>
                    <a:pt x="96" y="200"/>
                  </a:lnTo>
                  <a:lnTo>
                    <a:pt x="88" y="168"/>
                  </a:lnTo>
                  <a:lnTo>
                    <a:pt x="112" y="112"/>
                  </a:lnTo>
                  <a:lnTo>
                    <a:pt x="88" y="80"/>
                  </a:lnTo>
                  <a:lnTo>
                    <a:pt x="136" y="0"/>
                  </a:lnTo>
                </a:path>
              </a:pathLst>
            </a:custGeom>
            <a:noFill/>
            <a:ln w="254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52" name="Freeform 27"/>
            <p:cNvSpPr>
              <a:spLocks/>
            </p:cNvSpPr>
            <p:nvPr/>
          </p:nvSpPr>
          <p:spPr bwMode="auto">
            <a:xfrm>
              <a:off x="1120" y="1296"/>
              <a:ext cx="136" cy="288"/>
            </a:xfrm>
            <a:custGeom>
              <a:avLst/>
              <a:gdLst>
                <a:gd name="T0" fmla="*/ 0 w 136"/>
                <a:gd name="T1" fmla="*/ 8 h 288"/>
                <a:gd name="T2" fmla="*/ 32 w 136"/>
                <a:gd name="T3" fmla="*/ 80 h 288"/>
                <a:gd name="T4" fmla="*/ 8 w 136"/>
                <a:gd name="T5" fmla="*/ 96 h 288"/>
                <a:gd name="T6" fmla="*/ 48 w 136"/>
                <a:gd name="T7" fmla="*/ 120 h 288"/>
                <a:gd name="T8" fmla="*/ 24 w 136"/>
                <a:gd name="T9" fmla="*/ 144 h 288"/>
                <a:gd name="T10" fmla="*/ 48 w 136"/>
                <a:gd name="T11" fmla="*/ 176 h 288"/>
                <a:gd name="T12" fmla="*/ 40 w 136"/>
                <a:gd name="T13" fmla="*/ 200 h 288"/>
                <a:gd name="T14" fmla="*/ 64 w 136"/>
                <a:gd name="T15" fmla="*/ 216 h 288"/>
                <a:gd name="T16" fmla="*/ 56 w 136"/>
                <a:gd name="T17" fmla="*/ 256 h 288"/>
                <a:gd name="T18" fmla="*/ 80 w 136"/>
                <a:gd name="T19" fmla="*/ 288 h 288"/>
                <a:gd name="T20" fmla="*/ 96 w 136"/>
                <a:gd name="T21" fmla="*/ 248 h 288"/>
                <a:gd name="T22" fmla="*/ 72 w 136"/>
                <a:gd name="T23" fmla="*/ 232 h 288"/>
                <a:gd name="T24" fmla="*/ 96 w 136"/>
                <a:gd name="T25" fmla="*/ 200 h 288"/>
                <a:gd name="T26" fmla="*/ 88 w 136"/>
                <a:gd name="T27" fmla="*/ 176 h 288"/>
                <a:gd name="T28" fmla="*/ 120 w 136"/>
                <a:gd name="T29" fmla="*/ 112 h 288"/>
                <a:gd name="T30" fmla="*/ 88 w 136"/>
                <a:gd name="T31" fmla="*/ 80 h 288"/>
                <a:gd name="T32" fmla="*/ 136 w 136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6"/>
                <a:gd name="T52" fmla="*/ 0 h 288"/>
                <a:gd name="T53" fmla="*/ 136 w 136"/>
                <a:gd name="T54" fmla="*/ 288 h 2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6" h="288">
                  <a:moveTo>
                    <a:pt x="0" y="8"/>
                  </a:moveTo>
                  <a:lnTo>
                    <a:pt x="32" y="80"/>
                  </a:lnTo>
                  <a:lnTo>
                    <a:pt x="8" y="96"/>
                  </a:lnTo>
                  <a:lnTo>
                    <a:pt x="48" y="120"/>
                  </a:lnTo>
                  <a:lnTo>
                    <a:pt x="24" y="144"/>
                  </a:lnTo>
                  <a:lnTo>
                    <a:pt x="48" y="176"/>
                  </a:lnTo>
                  <a:lnTo>
                    <a:pt x="40" y="200"/>
                  </a:lnTo>
                  <a:lnTo>
                    <a:pt x="64" y="216"/>
                  </a:lnTo>
                  <a:lnTo>
                    <a:pt x="56" y="256"/>
                  </a:lnTo>
                  <a:lnTo>
                    <a:pt x="80" y="288"/>
                  </a:lnTo>
                  <a:lnTo>
                    <a:pt x="96" y="248"/>
                  </a:lnTo>
                  <a:lnTo>
                    <a:pt x="72" y="232"/>
                  </a:lnTo>
                  <a:lnTo>
                    <a:pt x="96" y="200"/>
                  </a:lnTo>
                  <a:lnTo>
                    <a:pt x="88" y="176"/>
                  </a:lnTo>
                  <a:lnTo>
                    <a:pt x="120" y="112"/>
                  </a:lnTo>
                  <a:lnTo>
                    <a:pt x="88" y="80"/>
                  </a:lnTo>
                  <a:lnTo>
                    <a:pt x="136" y="0"/>
                  </a:lnTo>
                </a:path>
              </a:pathLst>
            </a:custGeom>
            <a:noFill/>
            <a:ln w="254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53" name="Freeform 28"/>
            <p:cNvSpPr>
              <a:spLocks/>
            </p:cNvSpPr>
            <p:nvPr/>
          </p:nvSpPr>
          <p:spPr bwMode="auto">
            <a:xfrm>
              <a:off x="1448" y="1280"/>
              <a:ext cx="144" cy="336"/>
            </a:xfrm>
            <a:custGeom>
              <a:avLst/>
              <a:gdLst>
                <a:gd name="T0" fmla="*/ 0 w 144"/>
                <a:gd name="T1" fmla="*/ 0 h 336"/>
                <a:gd name="T2" fmla="*/ 32 w 144"/>
                <a:gd name="T3" fmla="*/ 72 h 336"/>
                <a:gd name="T4" fmla="*/ 0 w 144"/>
                <a:gd name="T5" fmla="*/ 96 h 336"/>
                <a:gd name="T6" fmla="*/ 56 w 144"/>
                <a:gd name="T7" fmla="*/ 128 h 336"/>
                <a:gd name="T8" fmla="*/ 16 w 144"/>
                <a:gd name="T9" fmla="*/ 160 h 336"/>
                <a:gd name="T10" fmla="*/ 56 w 144"/>
                <a:gd name="T11" fmla="*/ 192 h 336"/>
                <a:gd name="T12" fmla="*/ 48 w 144"/>
                <a:gd name="T13" fmla="*/ 224 h 336"/>
                <a:gd name="T14" fmla="*/ 72 w 144"/>
                <a:gd name="T15" fmla="*/ 240 h 336"/>
                <a:gd name="T16" fmla="*/ 64 w 144"/>
                <a:gd name="T17" fmla="*/ 296 h 336"/>
                <a:gd name="T18" fmla="*/ 96 w 144"/>
                <a:gd name="T19" fmla="*/ 336 h 336"/>
                <a:gd name="T20" fmla="*/ 112 w 144"/>
                <a:gd name="T21" fmla="*/ 280 h 336"/>
                <a:gd name="T22" fmla="*/ 80 w 144"/>
                <a:gd name="T23" fmla="*/ 264 h 336"/>
                <a:gd name="T24" fmla="*/ 112 w 144"/>
                <a:gd name="T25" fmla="*/ 224 h 336"/>
                <a:gd name="T26" fmla="*/ 104 w 144"/>
                <a:gd name="T27" fmla="*/ 192 h 336"/>
                <a:gd name="T28" fmla="*/ 136 w 144"/>
                <a:gd name="T29" fmla="*/ 120 h 336"/>
                <a:gd name="T30" fmla="*/ 104 w 144"/>
                <a:gd name="T31" fmla="*/ 80 h 336"/>
                <a:gd name="T32" fmla="*/ 144 w 144"/>
                <a:gd name="T33" fmla="*/ 16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"/>
                <a:gd name="T52" fmla="*/ 0 h 336"/>
                <a:gd name="T53" fmla="*/ 144 w 144"/>
                <a:gd name="T54" fmla="*/ 336 h 3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" h="336">
                  <a:moveTo>
                    <a:pt x="0" y="0"/>
                  </a:moveTo>
                  <a:lnTo>
                    <a:pt x="32" y="72"/>
                  </a:lnTo>
                  <a:lnTo>
                    <a:pt x="0" y="96"/>
                  </a:lnTo>
                  <a:lnTo>
                    <a:pt x="56" y="128"/>
                  </a:lnTo>
                  <a:lnTo>
                    <a:pt x="16" y="160"/>
                  </a:lnTo>
                  <a:lnTo>
                    <a:pt x="56" y="192"/>
                  </a:lnTo>
                  <a:lnTo>
                    <a:pt x="48" y="224"/>
                  </a:lnTo>
                  <a:lnTo>
                    <a:pt x="72" y="240"/>
                  </a:lnTo>
                  <a:lnTo>
                    <a:pt x="64" y="296"/>
                  </a:lnTo>
                  <a:lnTo>
                    <a:pt x="96" y="336"/>
                  </a:lnTo>
                  <a:lnTo>
                    <a:pt x="112" y="280"/>
                  </a:lnTo>
                  <a:lnTo>
                    <a:pt x="80" y="264"/>
                  </a:lnTo>
                  <a:lnTo>
                    <a:pt x="112" y="224"/>
                  </a:lnTo>
                  <a:lnTo>
                    <a:pt x="104" y="192"/>
                  </a:lnTo>
                  <a:lnTo>
                    <a:pt x="136" y="120"/>
                  </a:lnTo>
                  <a:lnTo>
                    <a:pt x="104" y="80"/>
                  </a:lnTo>
                  <a:lnTo>
                    <a:pt x="144" y="16"/>
                  </a:lnTo>
                </a:path>
              </a:pathLst>
            </a:custGeom>
            <a:noFill/>
            <a:ln w="25400">
              <a:solidFill>
                <a:srgbClr val="008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54" name="Freeform 29"/>
            <p:cNvSpPr>
              <a:spLocks/>
            </p:cNvSpPr>
            <p:nvPr/>
          </p:nvSpPr>
          <p:spPr bwMode="auto">
            <a:xfrm>
              <a:off x="1456" y="1288"/>
              <a:ext cx="144" cy="336"/>
            </a:xfrm>
            <a:custGeom>
              <a:avLst/>
              <a:gdLst>
                <a:gd name="T0" fmla="*/ 0 w 144"/>
                <a:gd name="T1" fmla="*/ 0 h 336"/>
                <a:gd name="T2" fmla="*/ 32 w 144"/>
                <a:gd name="T3" fmla="*/ 72 h 336"/>
                <a:gd name="T4" fmla="*/ 0 w 144"/>
                <a:gd name="T5" fmla="*/ 96 h 336"/>
                <a:gd name="T6" fmla="*/ 56 w 144"/>
                <a:gd name="T7" fmla="*/ 128 h 336"/>
                <a:gd name="T8" fmla="*/ 24 w 144"/>
                <a:gd name="T9" fmla="*/ 152 h 336"/>
                <a:gd name="T10" fmla="*/ 64 w 144"/>
                <a:gd name="T11" fmla="*/ 192 h 336"/>
                <a:gd name="T12" fmla="*/ 48 w 144"/>
                <a:gd name="T13" fmla="*/ 224 h 336"/>
                <a:gd name="T14" fmla="*/ 72 w 144"/>
                <a:gd name="T15" fmla="*/ 240 h 336"/>
                <a:gd name="T16" fmla="*/ 64 w 144"/>
                <a:gd name="T17" fmla="*/ 288 h 336"/>
                <a:gd name="T18" fmla="*/ 104 w 144"/>
                <a:gd name="T19" fmla="*/ 336 h 336"/>
                <a:gd name="T20" fmla="*/ 112 w 144"/>
                <a:gd name="T21" fmla="*/ 280 h 336"/>
                <a:gd name="T22" fmla="*/ 88 w 144"/>
                <a:gd name="T23" fmla="*/ 264 h 336"/>
                <a:gd name="T24" fmla="*/ 120 w 144"/>
                <a:gd name="T25" fmla="*/ 224 h 336"/>
                <a:gd name="T26" fmla="*/ 112 w 144"/>
                <a:gd name="T27" fmla="*/ 192 h 336"/>
                <a:gd name="T28" fmla="*/ 144 w 144"/>
                <a:gd name="T29" fmla="*/ 120 h 336"/>
                <a:gd name="T30" fmla="*/ 104 w 144"/>
                <a:gd name="T31" fmla="*/ 80 h 336"/>
                <a:gd name="T32" fmla="*/ 144 w 144"/>
                <a:gd name="T33" fmla="*/ 8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"/>
                <a:gd name="T52" fmla="*/ 0 h 336"/>
                <a:gd name="T53" fmla="*/ 144 w 144"/>
                <a:gd name="T54" fmla="*/ 336 h 3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" h="336">
                  <a:moveTo>
                    <a:pt x="0" y="0"/>
                  </a:moveTo>
                  <a:lnTo>
                    <a:pt x="32" y="72"/>
                  </a:lnTo>
                  <a:lnTo>
                    <a:pt x="0" y="96"/>
                  </a:lnTo>
                  <a:lnTo>
                    <a:pt x="56" y="128"/>
                  </a:lnTo>
                  <a:lnTo>
                    <a:pt x="24" y="152"/>
                  </a:lnTo>
                  <a:lnTo>
                    <a:pt x="64" y="192"/>
                  </a:lnTo>
                  <a:lnTo>
                    <a:pt x="48" y="224"/>
                  </a:lnTo>
                  <a:lnTo>
                    <a:pt x="72" y="240"/>
                  </a:lnTo>
                  <a:lnTo>
                    <a:pt x="64" y="288"/>
                  </a:lnTo>
                  <a:lnTo>
                    <a:pt x="104" y="336"/>
                  </a:lnTo>
                  <a:lnTo>
                    <a:pt x="112" y="280"/>
                  </a:lnTo>
                  <a:lnTo>
                    <a:pt x="88" y="264"/>
                  </a:lnTo>
                  <a:lnTo>
                    <a:pt x="120" y="224"/>
                  </a:lnTo>
                  <a:lnTo>
                    <a:pt x="112" y="192"/>
                  </a:lnTo>
                  <a:lnTo>
                    <a:pt x="144" y="120"/>
                  </a:lnTo>
                  <a:lnTo>
                    <a:pt x="104" y="80"/>
                  </a:lnTo>
                  <a:lnTo>
                    <a:pt x="144" y="8"/>
                  </a:lnTo>
                </a:path>
              </a:pathLst>
            </a:custGeom>
            <a:noFill/>
            <a:ln w="25400">
              <a:solidFill>
                <a:srgbClr val="008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55" name="Freeform 30"/>
            <p:cNvSpPr>
              <a:spLocks/>
            </p:cNvSpPr>
            <p:nvPr/>
          </p:nvSpPr>
          <p:spPr bwMode="auto">
            <a:xfrm>
              <a:off x="1648" y="1296"/>
              <a:ext cx="160" cy="336"/>
            </a:xfrm>
            <a:custGeom>
              <a:avLst/>
              <a:gdLst>
                <a:gd name="T0" fmla="*/ 0 w 160"/>
                <a:gd name="T1" fmla="*/ 0 h 336"/>
                <a:gd name="T2" fmla="*/ 40 w 160"/>
                <a:gd name="T3" fmla="*/ 72 h 336"/>
                <a:gd name="T4" fmla="*/ 8 w 160"/>
                <a:gd name="T5" fmla="*/ 96 h 336"/>
                <a:gd name="T6" fmla="*/ 56 w 160"/>
                <a:gd name="T7" fmla="*/ 120 h 336"/>
                <a:gd name="T8" fmla="*/ 24 w 160"/>
                <a:gd name="T9" fmla="*/ 152 h 336"/>
                <a:gd name="T10" fmla="*/ 64 w 160"/>
                <a:gd name="T11" fmla="*/ 192 h 336"/>
                <a:gd name="T12" fmla="*/ 48 w 160"/>
                <a:gd name="T13" fmla="*/ 224 h 336"/>
                <a:gd name="T14" fmla="*/ 72 w 160"/>
                <a:gd name="T15" fmla="*/ 240 h 336"/>
                <a:gd name="T16" fmla="*/ 64 w 160"/>
                <a:gd name="T17" fmla="*/ 296 h 336"/>
                <a:gd name="T18" fmla="*/ 104 w 160"/>
                <a:gd name="T19" fmla="*/ 336 h 336"/>
                <a:gd name="T20" fmla="*/ 120 w 160"/>
                <a:gd name="T21" fmla="*/ 280 h 336"/>
                <a:gd name="T22" fmla="*/ 88 w 160"/>
                <a:gd name="T23" fmla="*/ 264 h 336"/>
                <a:gd name="T24" fmla="*/ 120 w 160"/>
                <a:gd name="T25" fmla="*/ 224 h 336"/>
                <a:gd name="T26" fmla="*/ 112 w 160"/>
                <a:gd name="T27" fmla="*/ 192 h 336"/>
                <a:gd name="T28" fmla="*/ 144 w 160"/>
                <a:gd name="T29" fmla="*/ 120 h 336"/>
                <a:gd name="T30" fmla="*/ 112 w 160"/>
                <a:gd name="T31" fmla="*/ 72 h 336"/>
                <a:gd name="T32" fmla="*/ 160 w 160"/>
                <a:gd name="T33" fmla="*/ 0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0"/>
                <a:gd name="T52" fmla="*/ 0 h 336"/>
                <a:gd name="T53" fmla="*/ 160 w 160"/>
                <a:gd name="T54" fmla="*/ 336 h 3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0" h="336">
                  <a:moveTo>
                    <a:pt x="0" y="0"/>
                  </a:moveTo>
                  <a:lnTo>
                    <a:pt x="40" y="72"/>
                  </a:lnTo>
                  <a:lnTo>
                    <a:pt x="8" y="96"/>
                  </a:lnTo>
                  <a:lnTo>
                    <a:pt x="56" y="120"/>
                  </a:lnTo>
                  <a:lnTo>
                    <a:pt x="24" y="152"/>
                  </a:lnTo>
                  <a:lnTo>
                    <a:pt x="64" y="192"/>
                  </a:lnTo>
                  <a:lnTo>
                    <a:pt x="48" y="224"/>
                  </a:lnTo>
                  <a:lnTo>
                    <a:pt x="72" y="240"/>
                  </a:lnTo>
                  <a:lnTo>
                    <a:pt x="64" y="296"/>
                  </a:lnTo>
                  <a:lnTo>
                    <a:pt x="104" y="336"/>
                  </a:lnTo>
                  <a:lnTo>
                    <a:pt x="120" y="280"/>
                  </a:lnTo>
                  <a:lnTo>
                    <a:pt x="88" y="264"/>
                  </a:lnTo>
                  <a:lnTo>
                    <a:pt x="120" y="224"/>
                  </a:lnTo>
                  <a:lnTo>
                    <a:pt x="112" y="192"/>
                  </a:lnTo>
                  <a:lnTo>
                    <a:pt x="144" y="120"/>
                  </a:lnTo>
                  <a:lnTo>
                    <a:pt x="112" y="72"/>
                  </a:lnTo>
                  <a:lnTo>
                    <a:pt x="160" y="0"/>
                  </a:lnTo>
                </a:path>
              </a:pathLst>
            </a:custGeom>
            <a:noFill/>
            <a:ln w="25400">
              <a:solidFill>
                <a:srgbClr val="00A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56" name="Freeform 31"/>
            <p:cNvSpPr>
              <a:spLocks/>
            </p:cNvSpPr>
            <p:nvPr/>
          </p:nvSpPr>
          <p:spPr bwMode="auto">
            <a:xfrm>
              <a:off x="1656" y="1304"/>
              <a:ext cx="160" cy="336"/>
            </a:xfrm>
            <a:custGeom>
              <a:avLst/>
              <a:gdLst>
                <a:gd name="T0" fmla="*/ 0 w 160"/>
                <a:gd name="T1" fmla="*/ 0 h 336"/>
                <a:gd name="T2" fmla="*/ 40 w 160"/>
                <a:gd name="T3" fmla="*/ 72 h 336"/>
                <a:gd name="T4" fmla="*/ 0 w 160"/>
                <a:gd name="T5" fmla="*/ 96 h 336"/>
                <a:gd name="T6" fmla="*/ 56 w 160"/>
                <a:gd name="T7" fmla="*/ 128 h 336"/>
                <a:gd name="T8" fmla="*/ 24 w 160"/>
                <a:gd name="T9" fmla="*/ 160 h 336"/>
                <a:gd name="T10" fmla="*/ 64 w 160"/>
                <a:gd name="T11" fmla="*/ 192 h 336"/>
                <a:gd name="T12" fmla="*/ 48 w 160"/>
                <a:gd name="T13" fmla="*/ 232 h 336"/>
                <a:gd name="T14" fmla="*/ 72 w 160"/>
                <a:gd name="T15" fmla="*/ 240 h 336"/>
                <a:gd name="T16" fmla="*/ 64 w 160"/>
                <a:gd name="T17" fmla="*/ 296 h 336"/>
                <a:gd name="T18" fmla="*/ 104 w 160"/>
                <a:gd name="T19" fmla="*/ 336 h 336"/>
                <a:gd name="T20" fmla="*/ 112 w 160"/>
                <a:gd name="T21" fmla="*/ 288 h 336"/>
                <a:gd name="T22" fmla="*/ 88 w 160"/>
                <a:gd name="T23" fmla="*/ 264 h 336"/>
                <a:gd name="T24" fmla="*/ 120 w 160"/>
                <a:gd name="T25" fmla="*/ 232 h 336"/>
                <a:gd name="T26" fmla="*/ 112 w 160"/>
                <a:gd name="T27" fmla="*/ 192 h 336"/>
                <a:gd name="T28" fmla="*/ 144 w 160"/>
                <a:gd name="T29" fmla="*/ 120 h 336"/>
                <a:gd name="T30" fmla="*/ 104 w 160"/>
                <a:gd name="T31" fmla="*/ 80 h 336"/>
                <a:gd name="T32" fmla="*/ 160 w 160"/>
                <a:gd name="T33" fmla="*/ 0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0"/>
                <a:gd name="T52" fmla="*/ 0 h 336"/>
                <a:gd name="T53" fmla="*/ 160 w 160"/>
                <a:gd name="T54" fmla="*/ 336 h 3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0" h="336">
                  <a:moveTo>
                    <a:pt x="0" y="0"/>
                  </a:moveTo>
                  <a:lnTo>
                    <a:pt x="40" y="72"/>
                  </a:lnTo>
                  <a:lnTo>
                    <a:pt x="0" y="96"/>
                  </a:lnTo>
                  <a:lnTo>
                    <a:pt x="56" y="128"/>
                  </a:lnTo>
                  <a:lnTo>
                    <a:pt x="24" y="160"/>
                  </a:lnTo>
                  <a:lnTo>
                    <a:pt x="64" y="192"/>
                  </a:lnTo>
                  <a:lnTo>
                    <a:pt x="48" y="232"/>
                  </a:lnTo>
                  <a:lnTo>
                    <a:pt x="72" y="240"/>
                  </a:lnTo>
                  <a:lnTo>
                    <a:pt x="64" y="296"/>
                  </a:lnTo>
                  <a:lnTo>
                    <a:pt x="104" y="336"/>
                  </a:lnTo>
                  <a:lnTo>
                    <a:pt x="112" y="288"/>
                  </a:lnTo>
                  <a:lnTo>
                    <a:pt x="88" y="264"/>
                  </a:lnTo>
                  <a:lnTo>
                    <a:pt x="120" y="232"/>
                  </a:lnTo>
                  <a:lnTo>
                    <a:pt x="112" y="192"/>
                  </a:lnTo>
                  <a:lnTo>
                    <a:pt x="144" y="120"/>
                  </a:lnTo>
                  <a:lnTo>
                    <a:pt x="104" y="80"/>
                  </a:lnTo>
                  <a:lnTo>
                    <a:pt x="160" y="0"/>
                  </a:lnTo>
                </a:path>
              </a:pathLst>
            </a:custGeom>
            <a:noFill/>
            <a:ln w="25400">
              <a:solidFill>
                <a:srgbClr val="00A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57" name="Freeform 32"/>
            <p:cNvSpPr>
              <a:spLocks/>
            </p:cNvSpPr>
            <p:nvPr/>
          </p:nvSpPr>
          <p:spPr bwMode="auto">
            <a:xfrm>
              <a:off x="2064" y="1280"/>
              <a:ext cx="144" cy="384"/>
            </a:xfrm>
            <a:custGeom>
              <a:avLst/>
              <a:gdLst>
                <a:gd name="T0" fmla="*/ 0 w 144"/>
                <a:gd name="T1" fmla="*/ 8 h 384"/>
                <a:gd name="T2" fmla="*/ 32 w 144"/>
                <a:gd name="T3" fmla="*/ 72 h 384"/>
                <a:gd name="T4" fmla="*/ 0 w 144"/>
                <a:gd name="T5" fmla="*/ 104 h 384"/>
                <a:gd name="T6" fmla="*/ 56 w 144"/>
                <a:gd name="T7" fmla="*/ 136 h 384"/>
                <a:gd name="T8" fmla="*/ 24 w 144"/>
                <a:gd name="T9" fmla="*/ 168 h 384"/>
                <a:gd name="T10" fmla="*/ 56 w 144"/>
                <a:gd name="T11" fmla="*/ 216 h 384"/>
                <a:gd name="T12" fmla="*/ 48 w 144"/>
                <a:gd name="T13" fmla="*/ 256 h 384"/>
                <a:gd name="T14" fmla="*/ 72 w 144"/>
                <a:gd name="T15" fmla="*/ 272 h 384"/>
                <a:gd name="T16" fmla="*/ 64 w 144"/>
                <a:gd name="T17" fmla="*/ 336 h 384"/>
                <a:gd name="T18" fmla="*/ 104 w 144"/>
                <a:gd name="T19" fmla="*/ 384 h 384"/>
                <a:gd name="T20" fmla="*/ 112 w 144"/>
                <a:gd name="T21" fmla="*/ 320 h 384"/>
                <a:gd name="T22" fmla="*/ 88 w 144"/>
                <a:gd name="T23" fmla="*/ 296 h 384"/>
                <a:gd name="T24" fmla="*/ 120 w 144"/>
                <a:gd name="T25" fmla="*/ 256 h 384"/>
                <a:gd name="T26" fmla="*/ 112 w 144"/>
                <a:gd name="T27" fmla="*/ 216 h 384"/>
                <a:gd name="T28" fmla="*/ 144 w 144"/>
                <a:gd name="T29" fmla="*/ 128 h 384"/>
                <a:gd name="T30" fmla="*/ 104 w 144"/>
                <a:gd name="T31" fmla="*/ 80 h 384"/>
                <a:gd name="T32" fmla="*/ 144 w 144"/>
                <a:gd name="T33" fmla="*/ 0 h 3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"/>
                <a:gd name="T52" fmla="*/ 0 h 384"/>
                <a:gd name="T53" fmla="*/ 144 w 144"/>
                <a:gd name="T54" fmla="*/ 384 h 3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" h="384">
                  <a:moveTo>
                    <a:pt x="0" y="8"/>
                  </a:moveTo>
                  <a:lnTo>
                    <a:pt x="32" y="72"/>
                  </a:lnTo>
                  <a:lnTo>
                    <a:pt x="0" y="104"/>
                  </a:lnTo>
                  <a:lnTo>
                    <a:pt x="56" y="136"/>
                  </a:lnTo>
                  <a:lnTo>
                    <a:pt x="24" y="168"/>
                  </a:lnTo>
                  <a:lnTo>
                    <a:pt x="56" y="216"/>
                  </a:lnTo>
                  <a:lnTo>
                    <a:pt x="48" y="256"/>
                  </a:lnTo>
                  <a:lnTo>
                    <a:pt x="72" y="272"/>
                  </a:lnTo>
                  <a:lnTo>
                    <a:pt x="64" y="336"/>
                  </a:lnTo>
                  <a:lnTo>
                    <a:pt x="104" y="384"/>
                  </a:lnTo>
                  <a:lnTo>
                    <a:pt x="112" y="320"/>
                  </a:lnTo>
                  <a:lnTo>
                    <a:pt x="88" y="296"/>
                  </a:lnTo>
                  <a:lnTo>
                    <a:pt x="120" y="256"/>
                  </a:lnTo>
                  <a:lnTo>
                    <a:pt x="112" y="216"/>
                  </a:lnTo>
                  <a:lnTo>
                    <a:pt x="144" y="128"/>
                  </a:lnTo>
                  <a:lnTo>
                    <a:pt x="104" y="80"/>
                  </a:lnTo>
                  <a:lnTo>
                    <a:pt x="144" y="0"/>
                  </a:lnTo>
                </a:path>
              </a:pathLst>
            </a:custGeom>
            <a:noFill/>
            <a:ln w="254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58" name="Freeform 33"/>
            <p:cNvSpPr>
              <a:spLocks/>
            </p:cNvSpPr>
            <p:nvPr/>
          </p:nvSpPr>
          <p:spPr bwMode="auto">
            <a:xfrm>
              <a:off x="2072" y="1288"/>
              <a:ext cx="152" cy="384"/>
            </a:xfrm>
            <a:custGeom>
              <a:avLst/>
              <a:gdLst>
                <a:gd name="T0" fmla="*/ 0 w 152"/>
                <a:gd name="T1" fmla="*/ 8 h 384"/>
                <a:gd name="T2" fmla="*/ 32 w 152"/>
                <a:gd name="T3" fmla="*/ 72 h 384"/>
                <a:gd name="T4" fmla="*/ 0 w 152"/>
                <a:gd name="T5" fmla="*/ 96 h 384"/>
                <a:gd name="T6" fmla="*/ 56 w 152"/>
                <a:gd name="T7" fmla="*/ 136 h 384"/>
                <a:gd name="T8" fmla="*/ 24 w 152"/>
                <a:gd name="T9" fmla="*/ 168 h 384"/>
                <a:gd name="T10" fmla="*/ 56 w 152"/>
                <a:gd name="T11" fmla="*/ 208 h 384"/>
                <a:gd name="T12" fmla="*/ 48 w 152"/>
                <a:gd name="T13" fmla="*/ 256 h 384"/>
                <a:gd name="T14" fmla="*/ 72 w 152"/>
                <a:gd name="T15" fmla="*/ 272 h 384"/>
                <a:gd name="T16" fmla="*/ 64 w 152"/>
                <a:gd name="T17" fmla="*/ 328 h 384"/>
                <a:gd name="T18" fmla="*/ 104 w 152"/>
                <a:gd name="T19" fmla="*/ 384 h 384"/>
                <a:gd name="T20" fmla="*/ 112 w 152"/>
                <a:gd name="T21" fmla="*/ 320 h 384"/>
                <a:gd name="T22" fmla="*/ 88 w 152"/>
                <a:gd name="T23" fmla="*/ 296 h 384"/>
                <a:gd name="T24" fmla="*/ 120 w 152"/>
                <a:gd name="T25" fmla="*/ 256 h 384"/>
                <a:gd name="T26" fmla="*/ 112 w 152"/>
                <a:gd name="T27" fmla="*/ 208 h 384"/>
                <a:gd name="T28" fmla="*/ 144 w 152"/>
                <a:gd name="T29" fmla="*/ 128 h 384"/>
                <a:gd name="T30" fmla="*/ 104 w 152"/>
                <a:gd name="T31" fmla="*/ 80 h 384"/>
                <a:gd name="T32" fmla="*/ 152 w 152"/>
                <a:gd name="T33" fmla="*/ 0 h 3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2"/>
                <a:gd name="T52" fmla="*/ 0 h 384"/>
                <a:gd name="T53" fmla="*/ 152 w 152"/>
                <a:gd name="T54" fmla="*/ 384 h 3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2" h="384">
                  <a:moveTo>
                    <a:pt x="0" y="8"/>
                  </a:moveTo>
                  <a:lnTo>
                    <a:pt x="32" y="72"/>
                  </a:lnTo>
                  <a:lnTo>
                    <a:pt x="0" y="96"/>
                  </a:lnTo>
                  <a:lnTo>
                    <a:pt x="56" y="136"/>
                  </a:lnTo>
                  <a:lnTo>
                    <a:pt x="24" y="168"/>
                  </a:lnTo>
                  <a:lnTo>
                    <a:pt x="56" y="208"/>
                  </a:lnTo>
                  <a:lnTo>
                    <a:pt x="48" y="256"/>
                  </a:lnTo>
                  <a:lnTo>
                    <a:pt x="72" y="272"/>
                  </a:lnTo>
                  <a:lnTo>
                    <a:pt x="64" y="328"/>
                  </a:lnTo>
                  <a:lnTo>
                    <a:pt x="104" y="384"/>
                  </a:lnTo>
                  <a:lnTo>
                    <a:pt x="112" y="320"/>
                  </a:lnTo>
                  <a:lnTo>
                    <a:pt x="88" y="296"/>
                  </a:lnTo>
                  <a:lnTo>
                    <a:pt x="120" y="256"/>
                  </a:lnTo>
                  <a:lnTo>
                    <a:pt x="112" y="208"/>
                  </a:lnTo>
                  <a:lnTo>
                    <a:pt x="144" y="128"/>
                  </a:lnTo>
                  <a:lnTo>
                    <a:pt x="104" y="80"/>
                  </a:lnTo>
                  <a:lnTo>
                    <a:pt x="152" y="0"/>
                  </a:lnTo>
                </a:path>
              </a:pathLst>
            </a:custGeom>
            <a:noFill/>
            <a:ln w="254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59" name="Freeform 34"/>
            <p:cNvSpPr>
              <a:spLocks/>
            </p:cNvSpPr>
            <p:nvPr/>
          </p:nvSpPr>
          <p:spPr bwMode="auto">
            <a:xfrm>
              <a:off x="2248" y="1288"/>
              <a:ext cx="160" cy="408"/>
            </a:xfrm>
            <a:custGeom>
              <a:avLst/>
              <a:gdLst>
                <a:gd name="T0" fmla="*/ 8 w 160"/>
                <a:gd name="T1" fmla="*/ 0 h 408"/>
                <a:gd name="T2" fmla="*/ 40 w 160"/>
                <a:gd name="T3" fmla="*/ 72 h 408"/>
                <a:gd name="T4" fmla="*/ 0 w 160"/>
                <a:gd name="T5" fmla="*/ 104 h 408"/>
                <a:gd name="T6" fmla="*/ 64 w 160"/>
                <a:gd name="T7" fmla="*/ 136 h 408"/>
                <a:gd name="T8" fmla="*/ 24 w 160"/>
                <a:gd name="T9" fmla="*/ 176 h 408"/>
                <a:gd name="T10" fmla="*/ 64 w 160"/>
                <a:gd name="T11" fmla="*/ 224 h 408"/>
                <a:gd name="T12" fmla="*/ 48 w 160"/>
                <a:gd name="T13" fmla="*/ 272 h 408"/>
                <a:gd name="T14" fmla="*/ 80 w 160"/>
                <a:gd name="T15" fmla="*/ 280 h 408"/>
                <a:gd name="T16" fmla="*/ 72 w 160"/>
                <a:gd name="T17" fmla="*/ 352 h 408"/>
                <a:gd name="T18" fmla="*/ 112 w 160"/>
                <a:gd name="T19" fmla="*/ 408 h 408"/>
                <a:gd name="T20" fmla="*/ 120 w 160"/>
                <a:gd name="T21" fmla="*/ 336 h 408"/>
                <a:gd name="T22" fmla="*/ 88 w 160"/>
                <a:gd name="T23" fmla="*/ 312 h 408"/>
                <a:gd name="T24" fmla="*/ 128 w 160"/>
                <a:gd name="T25" fmla="*/ 272 h 408"/>
                <a:gd name="T26" fmla="*/ 120 w 160"/>
                <a:gd name="T27" fmla="*/ 224 h 408"/>
                <a:gd name="T28" fmla="*/ 152 w 160"/>
                <a:gd name="T29" fmla="*/ 128 h 408"/>
                <a:gd name="T30" fmla="*/ 112 w 160"/>
                <a:gd name="T31" fmla="*/ 80 h 408"/>
                <a:gd name="T32" fmla="*/ 160 w 160"/>
                <a:gd name="T33" fmla="*/ 0 h 4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0"/>
                <a:gd name="T52" fmla="*/ 0 h 408"/>
                <a:gd name="T53" fmla="*/ 160 w 160"/>
                <a:gd name="T54" fmla="*/ 408 h 4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0" h="408">
                  <a:moveTo>
                    <a:pt x="8" y="0"/>
                  </a:moveTo>
                  <a:lnTo>
                    <a:pt x="40" y="72"/>
                  </a:lnTo>
                  <a:lnTo>
                    <a:pt x="0" y="104"/>
                  </a:lnTo>
                  <a:lnTo>
                    <a:pt x="64" y="136"/>
                  </a:lnTo>
                  <a:lnTo>
                    <a:pt x="24" y="176"/>
                  </a:lnTo>
                  <a:lnTo>
                    <a:pt x="64" y="224"/>
                  </a:lnTo>
                  <a:lnTo>
                    <a:pt x="48" y="272"/>
                  </a:lnTo>
                  <a:lnTo>
                    <a:pt x="80" y="280"/>
                  </a:lnTo>
                  <a:lnTo>
                    <a:pt x="72" y="352"/>
                  </a:lnTo>
                  <a:lnTo>
                    <a:pt x="112" y="408"/>
                  </a:lnTo>
                  <a:lnTo>
                    <a:pt x="120" y="336"/>
                  </a:lnTo>
                  <a:lnTo>
                    <a:pt x="88" y="312"/>
                  </a:lnTo>
                  <a:lnTo>
                    <a:pt x="128" y="272"/>
                  </a:lnTo>
                  <a:lnTo>
                    <a:pt x="120" y="224"/>
                  </a:lnTo>
                  <a:lnTo>
                    <a:pt x="152" y="128"/>
                  </a:lnTo>
                  <a:lnTo>
                    <a:pt x="112" y="80"/>
                  </a:lnTo>
                  <a:lnTo>
                    <a:pt x="160" y="0"/>
                  </a:lnTo>
                </a:path>
              </a:pathLst>
            </a:custGeom>
            <a:noFill/>
            <a:ln w="25400">
              <a:solidFill>
                <a:srgbClr val="00FF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60" name="Freeform 35"/>
            <p:cNvSpPr>
              <a:spLocks/>
            </p:cNvSpPr>
            <p:nvPr/>
          </p:nvSpPr>
          <p:spPr bwMode="auto">
            <a:xfrm>
              <a:off x="2256" y="1296"/>
              <a:ext cx="152" cy="408"/>
            </a:xfrm>
            <a:custGeom>
              <a:avLst/>
              <a:gdLst>
                <a:gd name="T0" fmla="*/ 0 w 152"/>
                <a:gd name="T1" fmla="*/ 0 h 408"/>
                <a:gd name="T2" fmla="*/ 32 w 152"/>
                <a:gd name="T3" fmla="*/ 72 h 408"/>
                <a:gd name="T4" fmla="*/ 0 w 152"/>
                <a:gd name="T5" fmla="*/ 104 h 408"/>
                <a:gd name="T6" fmla="*/ 56 w 152"/>
                <a:gd name="T7" fmla="*/ 144 h 408"/>
                <a:gd name="T8" fmla="*/ 24 w 152"/>
                <a:gd name="T9" fmla="*/ 184 h 408"/>
                <a:gd name="T10" fmla="*/ 64 w 152"/>
                <a:gd name="T11" fmla="*/ 224 h 408"/>
                <a:gd name="T12" fmla="*/ 48 w 152"/>
                <a:gd name="T13" fmla="*/ 272 h 408"/>
                <a:gd name="T14" fmla="*/ 72 w 152"/>
                <a:gd name="T15" fmla="*/ 288 h 408"/>
                <a:gd name="T16" fmla="*/ 64 w 152"/>
                <a:gd name="T17" fmla="*/ 352 h 408"/>
                <a:gd name="T18" fmla="*/ 104 w 152"/>
                <a:gd name="T19" fmla="*/ 408 h 408"/>
                <a:gd name="T20" fmla="*/ 120 w 152"/>
                <a:gd name="T21" fmla="*/ 336 h 408"/>
                <a:gd name="T22" fmla="*/ 88 w 152"/>
                <a:gd name="T23" fmla="*/ 320 h 408"/>
                <a:gd name="T24" fmla="*/ 128 w 152"/>
                <a:gd name="T25" fmla="*/ 272 h 408"/>
                <a:gd name="T26" fmla="*/ 112 w 152"/>
                <a:gd name="T27" fmla="*/ 224 h 408"/>
                <a:gd name="T28" fmla="*/ 152 w 152"/>
                <a:gd name="T29" fmla="*/ 136 h 408"/>
                <a:gd name="T30" fmla="*/ 112 w 152"/>
                <a:gd name="T31" fmla="*/ 80 h 408"/>
                <a:gd name="T32" fmla="*/ 152 w 152"/>
                <a:gd name="T33" fmla="*/ 0 h 4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2"/>
                <a:gd name="T52" fmla="*/ 0 h 408"/>
                <a:gd name="T53" fmla="*/ 152 w 152"/>
                <a:gd name="T54" fmla="*/ 408 h 4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2" h="408">
                  <a:moveTo>
                    <a:pt x="0" y="0"/>
                  </a:moveTo>
                  <a:lnTo>
                    <a:pt x="32" y="72"/>
                  </a:lnTo>
                  <a:lnTo>
                    <a:pt x="0" y="104"/>
                  </a:lnTo>
                  <a:lnTo>
                    <a:pt x="56" y="144"/>
                  </a:lnTo>
                  <a:lnTo>
                    <a:pt x="24" y="184"/>
                  </a:lnTo>
                  <a:lnTo>
                    <a:pt x="64" y="224"/>
                  </a:lnTo>
                  <a:lnTo>
                    <a:pt x="48" y="272"/>
                  </a:lnTo>
                  <a:lnTo>
                    <a:pt x="72" y="288"/>
                  </a:lnTo>
                  <a:lnTo>
                    <a:pt x="64" y="352"/>
                  </a:lnTo>
                  <a:lnTo>
                    <a:pt x="104" y="408"/>
                  </a:lnTo>
                  <a:lnTo>
                    <a:pt x="120" y="336"/>
                  </a:lnTo>
                  <a:lnTo>
                    <a:pt x="88" y="320"/>
                  </a:lnTo>
                  <a:lnTo>
                    <a:pt x="128" y="272"/>
                  </a:lnTo>
                  <a:lnTo>
                    <a:pt x="112" y="224"/>
                  </a:lnTo>
                  <a:lnTo>
                    <a:pt x="152" y="136"/>
                  </a:lnTo>
                  <a:lnTo>
                    <a:pt x="112" y="80"/>
                  </a:lnTo>
                  <a:lnTo>
                    <a:pt x="152" y="0"/>
                  </a:lnTo>
                </a:path>
              </a:pathLst>
            </a:custGeom>
            <a:noFill/>
            <a:ln w="25400">
              <a:solidFill>
                <a:srgbClr val="00FF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61" name="Freeform 36"/>
            <p:cNvSpPr>
              <a:spLocks/>
            </p:cNvSpPr>
            <p:nvPr/>
          </p:nvSpPr>
          <p:spPr bwMode="auto">
            <a:xfrm>
              <a:off x="2704" y="1288"/>
              <a:ext cx="184" cy="424"/>
            </a:xfrm>
            <a:custGeom>
              <a:avLst/>
              <a:gdLst>
                <a:gd name="T0" fmla="*/ 16 w 184"/>
                <a:gd name="T1" fmla="*/ 0 h 424"/>
                <a:gd name="T2" fmla="*/ 48 w 184"/>
                <a:gd name="T3" fmla="*/ 56 h 424"/>
                <a:gd name="T4" fmla="*/ 0 w 184"/>
                <a:gd name="T5" fmla="*/ 96 h 424"/>
                <a:gd name="T6" fmla="*/ 72 w 184"/>
                <a:gd name="T7" fmla="*/ 136 h 424"/>
                <a:gd name="T8" fmla="*/ 32 w 184"/>
                <a:gd name="T9" fmla="*/ 176 h 424"/>
                <a:gd name="T10" fmla="*/ 80 w 184"/>
                <a:gd name="T11" fmla="*/ 224 h 424"/>
                <a:gd name="T12" fmla="*/ 64 w 184"/>
                <a:gd name="T13" fmla="*/ 272 h 424"/>
                <a:gd name="T14" fmla="*/ 96 w 184"/>
                <a:gd name="T15" fmla="*/ 288 h 424"/>
                <a:gd name="T16" fmla="*/ 80 w 184"/>
                <a:gd name="T17" fmla="*/ 360 h 424"/>
                <a:gd name="T18" fmla="*/ 128 w 184"/>
                <a:gd name="T19" fmla="*/ 424 h 424"/>
                <a:gd name="T20" fmla="*/ 144 w 184"/>
                <a:gd name="T21" fmla="*/ 344 h 424"/>
                <a:gd name="T22" fmla="*/ 112 w 184"/>
                <a:gd name="T23" fmla="*/ 320 h 424"/>
                <a:gd name="T24" fmla="*/ 152 w 184"/>
                <a:gd name="T25" fmla="*/ 272 h 424"/>
                <a:gd name="T26" fmla="*/ 144 w 184"/>
                <a:gd name="T27" fmla="*/ 224 h 424"/>
                <a:gd name="T28" fmla="*/ 184 w 184"/>
                <a:gd name="T29" fmla="*/ 128 h 424"/>
                <a:gd name="T30" fmla="*/ 136 w 184"/>
                <a:gd name="T31" fmla="*/ 64 h 424"/>
                <a:gd name="T32" fmla="*/ 160 w 184"/>
                <a:gd name="T33" fmla="*/ 32 h 424"/>
                <a:gd name="T34" fmla="*/ 176 w 184"/>
                <a:gd name="T35" fmla="*/ 0 h 4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84"/>
                <a:gd name="T55" fmla="*/ 0 h 424"/>
                <a:gd name="T56" fmla="*/ 184 w 184"/>
                <a:gd name="T57" fmla="*/ 424 h 4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84" h="424">
                  <a:moveTo>
                    <a:pt x="16" y="0"/>
                  </a:moveTo>
                  <a:lnTo>
                    <a:pt x="48" y="56"/>
                  </a:lnTo>
                  <a:lnTo>
                    <a:pt x="0" y="96"/>
                  </a:lnTo>
                  <a:lnTo>
                    <a:pt x="72" y="136"/>
                  </a:lnTo>
                  <a:lnTo>
                    <a:pt x="32" y="176"/>
                  </a:lnTo>
                  <a:lnTo>
                    <a:pt x="80" y="224"/>
                  </a:lnTo>
                  <a:lnTo>
                    <a:pt x="64" y="272"/>
                  </a:lnTo>
                  <a:lnTo>
                    <a:pt x="96" y="288"/>
                  </a:lnTo>
                  <a:lnTo>
                    <a:pt x="80" y="360"/>
                  </a:lnTo>
                  <a:lnTo>
                    <a:pt x="128" y="424"/>
                  </a:lnTo>
                  <a:lnTo>
                    <a:pt x="144" y="344"/>
                  </a:lnTo>
                  <a:lnTo>
                    <a:pt x="112" y="320"/>
                  </a:lnTo>
                  <a:lnTo>
                    <a:pt x="152" y="272"/>
                  </a:lnTo>
                  <a:lnTo>
                    <a:pt x="144" y="224"/>
                  </a:lnTo>
                  <a:lnTo>
                    <a:pt x="184" y="128"/>
                  </a:lnTo>
                  <a:lnTo>
                    <a:pt x="136" y="64"/>
                  </a:lnTo>
                  <a:lnTo>
                    <a:pt x="160" y="32"/>
                  </a:lnTo>
                  <a:lnTo>
                    <a:pt x="176" y="0"/>
                  </a:ln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62" name="Freeform 37"/>
            <p:cNvSpPr>
              <a:spLocks/>
            </p:cNvSpPr>
            <p:nvPr/>
          </p:nvSpPr>
          <p:spPr bwMode="auto">
            <a:xfrm>
              <a:off x="2712" y="1296"/>
              <a:ext cx="184" cy="424"/>
            </a:xfrm>
            <a:custGeom>
              <a:avLst/>
              <a:gdLst>
                <a:gd name="T0" fmla="*/ 16 w 184"/>
                <a:gd name="T1" fmla="*/ 0 h 424"/>
                <a:gd name="T2" fmla="*/ 40 w 184"/>
                <a:gd name="T3" fmla="*/ 64 h 424"/>
                <a:gd name="T4" fmla="*/ 0 w 184"/>
                <a:gd name="T5" fmla="*/ 96 h 424"/>
                <a:gd name="T6" fmla="*/ 72 w 184"/>
                <a:gd name="T7" fmla="*/ 136 h 424"/>
                <a:gd name="T8" fmla="*/ 24 w 184"/>
                <a:gd name="T9" fmla="*/ 176 h 424"/>
                <a:gd name="T10" fmla="*/ 72 w 184"/>
                <a:gd name="T11" fmla="*/ 224 h 424"/>
                <a:gd name="T12" fmla="*/ 56 w 184"/>
                <a:gd name="T13" fmla="*/ 280 h 424"/>
                <a:gd name="T14" fmla="*/ 88 w 184"/>
                <a:gd name="T15" fmla="*/ 296 h 424"/>
                <a:gd name="T16" fmla="*/ 80 w 184"/>
                <a:gd name="T17" fmla="*/ 368 h 424"/>
                <a:gd name="T18" fmla="*/ 128 w 184"/>
                <a:gd name="T19" fmla="*/ 424 h 424"/>
                <a:gd name="T20" fmla="*/ 144 w 184"/>
                <a:gd name="T21" fmla="*/ 352 h 424"/>
                <a:gd name="T22" fmla="*/ 104 w 184"/>
                <a:gd name="T23" fmla="*/ 328 h 424"/>
                <a:gd name="T24" fmla="*/ 152 w 184"/>
                <a:gd name="T25" fmla="*/ 280 h 424"/>
                <a:gd name="T26" fmla="*/ 136 w 184"/>
                <a:gd name="T27" fmla="*/ 224 h 424"/>
                <a:gd name="T28" fmla="*/ 184 w 184"/>
                <a:gd name="T29" fmla="*/ 128 h 424"/>
                <a:gd name="T30" fmla="*/ 136 w 184"/>
                <a:gd name="T31" fmla="*/ 72 h 424"/>
                <a:gd name="T32" fmla="*/ 152 w 184"/>
                <a:gd name="T33" fmla="*/ 32 h 424"/>
                <a:gd name="T34" fmla="*/ 176 w 184"/>
                <a:gd name="T35" fmla="*/ 0 h 4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84"/>
                <a:gd name="T55" fmla="*/ 0 h 424"/>
                <a:gd name="T56" fmla="*/ 184 w 184"/>
                <a:gd name="T57" fmla="*/ 424 h 4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84" h="424">
                  <a:moveTo>
                    <a:pt x="16" y="0"/>
                  </a:moveTo>
                  <a:lnTo>
                    <a:pt x="40" y="64"/>
                  </a:lnTo>
                  <a:lnTo>
                    <a:pt x="0" y="96"/>
                  </a:lnTo>
                  <a:lnTo>
                    <a:pt x="72" y="136"/>
                  </a:lnTo>
                  <a:lnTo>
                    <a:pt x="24" y="176"/>
                  </a:lnTo>
                  <a:lnTo>
                    <a:pt x="72" y="224"/>
                  </a:lnTo>
                  <a:lnTo>
                    <a:pt x="56" y="280"/>
                  </a:lnTo>
                  <a:lnTo>
                    <a:pt x="88" y="296"/>
                  </a:lnTo>
                  <a:lnTo>
                    <a:pt x="80" y="368"/>
                  </a:lnTo>
                  <a:lnTo>
                    <a:pt x="128" y="424"/>
                  </a:lnTo>
                  <a:lnTo>
                    <a:pt x="144" y="352"/>
                  </a:lnTo>
                  <a:lnTo>
                    <a:pt x="104" y="328"/>
                  </a:lnTo>
                  <a:lnTo>
                    <a:pt x="152" y="280"/>
                  </a:lnTo>
                  <a:lnTo>
                    <a:pt x="136" y="224"/>
                  </a:lnTo>
                  <a:lnTo>
                    <a:pt x="184" y="128"/>
                  </a:lnTo>
                  <a:lnTo>
                    <a:pt x="136" y="72"/>
                  </a:lnTo>
                  <a:lnTo>
                    <a:pt x="152" y="32"/>
                  </a:lnTo>
                  <a:lnTo>
                    <a:pt x="176" y="0"/>
                  </a:ln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63" name="Freeform 38"/>
            <p:cNvSpPr>
              <a:spLocks/>
            </p:cNvSpPr>
            <p:nvPr/>
          </p:nvSpPr>
          <p:spPr bwMode="auto">
            <a:xfrm>
              <a:off x="2896" y="1288"/>
              <a:ext cx="208" cy="464"/>
            </a:xfrm>
            <a:custGeom>
              <a:avLst/>
              <a:gdLst>
                <a:gd name="T0" fmla="*/ 16 w 208"/>
                <a:gd name="T1" fmla="*/ 0 h 464"/>
                <a:gd name="T2" fmla="*/ 48 w 208"/>
                <a:gd name="T3" fmla="*/ 72 h 464"/>
                <a:gd name="T4" fmla="*/ 0 w 208"/>
                <a:gd name="T5" fmla="*/ 112 h 464"/>
                <a:gd name="T6" fmla="*/ 80 w 208"/>
                <a:gd name="T7" fmla="*/ 152 h 464"/>
                <a:gd name="T8" fmla="*/ 32 w 208"/>
                <a:gd name="T9" fmla="*/ 200 h 464"/>
                <a:gd name="T10" fmla="*/ 88 w 208"/>
                <a:gd name="T11" fmla="*/ 248 h 464"/>
                <a:gd name="T12" fmla="*/ 64 w 208"/>
                <a:gd name="T13" fmla="*/ 304 h 464"/>
                <a:gd name="T14" fmla="*/ 104 w 208"/>
                <a:gd name="T15" fmla="*/ 320 h 464"/>
                <a:gd name="T16" fmla="*/ 88 w 208"/>
                <a:gd name="T17" fmla="*/ 400 h 464"/>
                <a:gd name="T18" fmla="*/ 144 w 208"/>
                <a:gd name="T19" fmla="*/ 464 h 464"/>
                <a:gd name="T20" fmla="*/ 160 w 208"/>
                <a:gd name="T21" fmla="*/ 384 h 464"/>
                <a:gd name="T22" fmla="*/ 120 w 208"/>
                <a:gd name="T23" fmla="*/ 360 h 464"/>
                <a:gd name="T24" fmla="*/ 168 w 208"/>
                <a:gd name="T25" fmla="*/ 304 h 464"/>
                <a:gd name="T26" fmla="*/ 160 w 208"/>
                <a:gd name="T27" fmla="*/ 248 h 464"/>
                <a:gd name="T28" fmla="*/ 208 w 208"/>
                <a:gd name="T29" fmla="*/ 144 h 464"/>
                <a:gd name="T30" fmla="*/ 152 w 208"/>
                <a:gd name="T31" fmla="*/ 88 h 464"/>
                <a:gd name="T32" fmla="*/ 176 w 208"/>
                <a:gd name="T33" fmla="*/ 32 h 464"/>
                <a:gd name="T34" fmla="*/ 200 w 208"/>
                <a:gd name="T35" fmla="*/ 0 h 46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8"/>
                <a:gd name="T55" fmla="*/ 0 h 464"/>
                <a:gd name="T56" fmla="*/ 208 w 208"/>
                <a:gd name="T57" fmla="*/ 464 h 46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8" h="464">
                  <a:moveTo>
                    <a:pt x="16" y="0"/>
                  </a:moveTo>
                  <a:lnTo>
                    <a:pt x="48" y="72"/>
                  </a:lnTo>
                  <a:lnTo>
                    <a:pt x="0" y="112"/>
                  </a:lnTo>
                  <a:lnTo>
                    <a:pt x="80" y="152"/>
                  </a:lnTo>
                  <a:lnTo>
                    <a:pt x="32" y="200"/>
                  </a:lnTo>
                  <a:lnTo>
                    <a:pt x="88" y="248"/>
                  </a:lnTo>
                  <a:lnTo>
                    <a:pt x="64" y="304"/>
                  </a:lnTo>
                  <a:lnTo>
                    <a:pt x="104" y="320"/>
                  </a:lnTo>
                  <a:lnTo>
                    <a:pt x="88" y="400"/>
                  </a:lnTo>
                  <a:lnTo>
                    <a:pt x="144" y="464"/>
                  </a:lnTo>
                  <a:lnTo>
                    <a:pt x="160" y="384"/>
                  </a:lnTo>
                  <a:lnTo>
                    <a:pt x="120" y="360"/>
                  </a:lnTo>
                  <a:lnTo>
                    <a:pt x="168" y="304"/>
                  </a:lnTo>
                  <a:lnTo>
                    <a:pt x="160" y="248"/>
                  </a:lnTo>
                  <a:lnTo>
                    <a:pt x="208" y="144"/>
                  </a:lnTo>
                  <a:lnTo>
                    <a:pt x="152" y="88"/>
                  </a:lnTo>
                  <a:lnTo>
                    <a:pt x="176" y="32"/>
                  </a:lnTo>
                  <a:lnTo>
                    <a:pt x="200" y="0"/>
                  </a:lnTo>
                </a:path>
              </a:pathLst>
            </a:custGeom>
            <a:noFill/>
            <a:ln w="25400">
              <a:solidFill>
                <a:srgbClr val="8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64" name="Freeform 39"/>
            <p:cNvSpPr>
              <a:spLocks/>
            </p:cNvSpPr>
            <p:nvPr/>
          </p:nvSpPr>
          <p:spPr bwMode="auto">
            <a:xfrm>
              <a:off x="2904" y="1296"/>
              <a:ext cx="208" cy="464"/>
            </a:xfrm>
            <a:custGeom>
              <a:avLst/>
              <a:gdLst>
                <a:gd name="T0" fmla="*/ 16 w 208"/>
                <a:gd name="T1" fmla="*/ 8 h 464"/>
                <a:gd name="T2" fmla="*/ 48 w 208"/>
                <a:gd name="T3" fmla="*/ 80 h 464"/>
                <a:gd name="T4" fmla="*/ 0 w 208"/>
                <a:gd name="T5" fmla="*/ 112 h 464"/>
                <a:gd name="T6" fmla="*/ 80 w 208"/>
                <a:gd name="T7" fmla="*/ 160 h 464"/>
                <a:gd name="T8" fmla="*/ 32 w 208"/>
                <a:gd name="T9" fmla="*/ 200 h 464"/>
                <a:gd name="T10" fmla="*/ 88 w 208"/>
                <a:gd name="T11" fmla="*/ 256 h 464"/>
                <a:gd name="T12" fmla="*/ 64 w 208"/>
                <a:gd name="T13" fmla="*/ 304 h 464"/>
                <a:gd name="T14" fmla="*/ 104 w 208"/>
                <a:gd name="T15" fmla="*/ 328 h 464"/>
                <a:gd name="T16" fmla="*/ 88 w 208"/>
                <a:gd name="T17" fmla="*/ 408 h 464"/>
                <a:gd name="T18" fmla="*/ 144 w 208"/>
                <a:gd name="T19" fmla="*/ 464 h 464"/>
                <a:gd name="T20" fmla="*/ 160 w 208"/>
                <a:gd name="T21" fmla="*/ 384 h 464"/>
                <a:gd name="T22" fmla="*/ 120 w 208"/>
                <a:gd name="T23" fmla="*/ 360 h 464"/>
                <a:gd name="T24" fmla="*/ 168 w 208"/>
                <a:gd name="T25" fmla="*/ 304 h 464"/>
                <a:gd name="T26" fmla="*/ 160 w 208"/>
                <a:gd name="T27" fmla="*/ 256 h 464"/>
                <a:gd name="T28" fmla="*/ 208 w 208"/>
                <a:gd name="T29" fmla="*/ 152 h 464"/>
                <a:gd name="T30" fmla="*/ 152 w 208"/>
                <a:gd name="T31" fmla="*/ 88 h 464"/>
                <a:gd name="T32" fmla="*/ 176 w 208"/>
                <a:gd name="T33" fmla="*/ 40 h 464"/>
                <a:gd name="T34" fmla="*/ 200 w 208"/>
                <a:gd name="T35" fmla="*/ 0 h 46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8"/>
                <a:gd name="T55" fmla="*/ 0 h 464"/>
                <a:gd name="T56" fmla="*/ 208 w 208"/>
                <a:gd name="T57" fmla="*/ 464 h 46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8" h="464">
                  <a:moveTo>
                    <a:pt x="16" y="8"/>
                  </a:moveTo>
                  <a:lnTo>
                    <a:pt x="48" y="80"/>
                  </a:lnTo>
                  <a:lnTo>
                    <a:pt x="0" y="112"/>
                  </a:lnTo>
                  <a:lnTo>
                    <a:pt x="80" y="160"/>
                  </a:lnTo>
                  <a:lnTo>
                    <a:pt x="32" y="200"/>
                  </a:lnTo>
                  <a:lnTo>
                    <a:pt x="88" y="256"/>
                  </a:lnTo>
                  <a:lnTo>
                    <a:pt x="64" y="304"/>
                  </a:lnTo>
                  <a:lnTo>
                    <a:pt x="104" y="328"/>
                  </a:lnTo>
                  <a:lnTo>
                    <a:pt x="88" y="408"/>
                  </a:lnTo>
                  <a:lnTo>
                    <a:pt x="144" y="464"/>
                  </a:lnTo>
                  <a:lnTo>
                    <a:pt x="160" y="384"/>
                  </a:lnTo>
                  <a:lnTo>
                    <a:pt x="120" y="360"/>
                  </a:lnTo>
                  <a:lnTo>
                    <a:pt x="168" y="304"/>
                  </a:lnTo>
                  <a:lnTo>
                    <a:pt x="160" y="256"/>
                  </a:lnTo>
                  <a:lnTo>
                    <a:pt x="208" y="152"/>
                  </a:lnTo>
                  <a:lnTo>
                    <a:pt x="152" y="88"/>
                  </a:lnTo>
                  <a:lnTo>
                    <a:pt x="176" y="40"/>
                  </a:lnTo>
                  <a:lnTo>
                    <a:pt x="200" y="0"/>
                  </a:lnTo>
                </a:path>
              </a:pathLst>
            </a:custGeom>
            <a:noFill/>
            <a:ln w="25400">
              <a:solidFill>
                <a:srgbClr val="8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65" name="Freeform 40"/>
            <p:cNvSpPr>
              <a:spLocks/>
            </p:cNvSpPr>
            <p:nvPr/>
          </p:nvSpPr>
          <p:spPr bwMode="auto">
            <a:xfrm>
              <a:off x="3360" y="1288"/>
              <a:ext cx="248" cy="536"/>
            </a:xfrm>
            <a:custGeom>
              <a:avLst/>
              <a:gdLst>
                <a:gd name="T0" fmla="*/ 24 w 248"/>
                <a:gd name="T1" fmla="*/ 0 h 536"/>
                <a:gd name="T2" fmla="*/ 56 w 248"/>
                <a:gd name="T3" fmla="*/ 80 h 536"/>
                <a:gd name="T4" fmla="*/ 0 w 248"/>
                <a:gd name="T5" fmla="*/ 120 h 536"/>
                <a:gd name="T6" fmla="*/ 88 w 248"/>
                <a:gd name="T7" fmla="*/ 168 h 536"/>
                <a:gd name="T8" fmla="*/ 32 w 248"/>
                <a:gd name="T9" fmla="*/ 224 h 536"/>
                <a:gd name="T10" fmla="*/ 96 w 248"/>
                <a:gd name="T11" fmla="*/ 288 h 536"/>
                <a:gd name="T12" fmla="*/ 80 w 248"/>
                <a:gd name="T13" fmla="*/ 352 h 536"/>
                <a:gd name="T14" fmla="*/ 120 w 248"/>
                <a:gd name="T15" fmla="*/ 368 h 536"/>
                <a:gd name="T16" fmla="*/ 104 w 248"/>
                <a:gd name="T17" fmla="*/ 464 h 536"/>
                <a:gd name="T18" fmla="*/ 168 w 248"/>
                <a:gd name="T19" fmla="*/ 536 h 536"/>
                <a:gd name="T20" fmla="*/ 184 w 248"/>
                <a:gd name="T21" fmla="*/ 440 h 536"/>
                <a:gd name="T22" fmla="*/ 136 w 248"/>
                <a:gd name="T23" fmla="*/ 408 h 536"/>
                <a:gd name="T24" fmla="*/ 192 w 248"/>
                <a:gd name="T25" fmla="*/ 352 h 536"/>
                <a:gd name="T26" fmla="*/ 184 w 248"/>
                <a:gd name="T27" fmla="*/ 288 h 536"/>
                <a:gd name="T28" fmla="*/ 240 w 248"/>
                <a:gd name="T29" fmla="*/ 160 h 536"/>
                <a:gd name="T30" fmla="*/ 176 w 248"/>
                <a:gd name="T31" fmla="*/ 88 h 536"/>
                <a:gd name="T32" fmla="*/ 232 w 248"/>
                <a:gd name="T33" fmla="*/ 24 h 536"/>
                <a:gd name="T34" fmla="*/ 248 w 248"/>
                <a:gd name="T35" fmla="*/ 0 h 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8"/>
                <a:gd name="T55" fmla="*/ 0 h 536"/>
                <a:gd name="T56" fmla="*/ 248 w 248"/>
                <a:gd name="T57" fmla="*/ 536 h 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8" h="536">
                  <a:moveTo>
                    <a:pt x="24" y="0"/>
                  </a:moveTo>
                  <a:lnTo>
                    <a:pt x="56" y="80"/>
                  </a:lnTo>
                  <a:lnTo>
                    <a:pt x="0" y="120"/>
                  </a:lnTo>
                  <a:lnTo>
                    <a:pt x="88" y="168"/>
                  </a:lnTo>
                  <a:lnTo>
                    <a:pt x="32" y="224"/>
                  </a:lnTo>
                  <a:lnTo>
                    <a:pt x="96" y="288"/>
                  </a:lnTo>
                  <a:lnTo>
                    <a:pt x="80" y="352"/>
                  </a:lnTo>
                  <a:lnTo>
                    <a:pt x="120" y="368"/>
                  </a:lnTo>
                  <a:lnTo>
                    <a:pt x="104" y="464"/>
                  </a:lnTo>
                  <a:lnTo>
                    <a:pt x="168" y="536"/>
                  </a:lnTo>
                  <a:lnTo>
                    <a:pt x="184" y="440"/>
                  </a:lnTo>
                  <a:lnTo>
                    <a:pt x="136" y="408"/>
                  </a:lnTo>
                  <a:lnTo>
                    <a:pt x="192" y="352"/>
                  </a:lnTo>
                  <a:lnTo>
                    <a:pt x="184" y="288"/>
                  </a:lnTo>
                  <a:lnTo>
                    <a:pt x="240" y="160"/>
                  </a:lnTo>
                  <a:lnTo>
                    <a:pt x="176" y="88"/>
                  </a:lnTo>
                  <a:lnTo>
                    <a:pt x="232" y="24"/>
                  </a:lnTo>
                  <a:lnTo>
                    <a:pt x="248" y="0"/>
                  </a:lnTo>
                </a:path>
              </a:pathLst>
            </a:custGeom>
            <a:noFill/>
            <a:ln w="25400">
              <a:solidFill>
                <a:srgbClr val="FF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66" name="Freeform 41"/>
            <p:cNvSpPr>
              <a:spLocks/>
            </p:cNvSpPr>
            <p:nvPr/>
          </p:nvSpPr>
          <p:spPr bwMode="auto">
            <a:xfrm>
              <a:off x="3368" y="1296"/>
              <a:ext cx="248" cy="544"/>
            </a:xfrm>
            <a:custGeom>
              <a:avLst/>
              <a:gdLst>
                <a:gd name="T0" fmla="*/ 24 w 248"/>
                <a:gd name="T1" fmla="*/ 0 h 544"/>
                <a:gd name="T2" fmla="*/ 56 w 248"/>
                <a:gd name="T3" fmla="*/ 80 h 544"/>
                <a:gd name="T4" fmla="*/ 0 w 248"/>
                <a:gd name="T5" fmla="*/ 120 h 544"/>
                <a:gd name="T6" fmla="*/ 88 w 248"/>
                <a:gd name="T7" fmla="*/ 176 h 544"/>
                <a:gd name="T8" fmla="*/ 32 w 248"/>
                <a:gd name="T9" fmla="*/ 224 h 544"/>
                <a:gd name="T10" fmla="*/ 96 w 248"/>
                <a:gd name="T11" fmla="*/ 288 h 544"/>
                <a:gd name="T12" fmla="*/ 80 w 248"/>
                <a:gd name="T13" fmla="*/ 352 h 544"/>
                <a:gd name="T14" fmla="*/ 120 w 248"/>
                <a:gd name="T15" fmla="*/ 376 h 544"/>
                <a:gd name="T16" fmla="*/ 104 w 248"/>
                <a:gd name="T17" fmla="*/ 472 h 544"/>
                <a:gd name="T18" fmla="*/ 168 w 248"/>
                <a:gd name="T19" fmla="*/ 544 h 544"/>
                <a:gd name="T20" fmla="*/ 184 w 248"/>
                <a:gd name="T21" fmla="*/ 448 h 544"/>
                <a:gd name="T22" fmla="*/ 136 w 248"/>
                <a:gd name="T23" fmla="*/ 416 h 544"/>
                <a:gd name="T24" fmla="*/ 192 w 248"/>
                <a:gd name="T25" fmla="*/ 352 h 544"/>
                <a:gd name="T26" fmla="*/ 184 w 248"/>
                <a:gd name="T27" fmla="*/ 288 h 544"/>
                <a:gd name="T28" fmla="*/ 240 w 248"/>
                <a:gd name="T29" fmla="*/ 160 h 544"/>
                <a:gd name="T30" fmla="*/ 176 w 248"/>
                <a:gd name="T31" fmla="*/ 88 h 544"/>
                <a:gd name="T32" fmla="*/ 232 w 248"/>
                <a:gd name="T33" fmla="*/ 32 h 544"/>
                <a:gd name="T34" fmla="*/ 248 w 248"/>
                <a:gd name="T35" fmla="*/ 0 h 5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8"/>
                <a:gd name="T55" fmla="*/ 0 h 544"/>
                <a:gd name="T56" fmla="*/ 248 w 248"/>
                <a:gd name="T57" fmla="*/ 544 h 5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8" h="544">
                  <a:moveTo>
                    <a:pt x="24" y="0"/>
                  </a:moveTo>
                  <a:lnTo>
                    <a:pt x="56" y="80"/>
                  </a:lnTo>
                  <a:lnTo>
                    <a:pt x="0" y="120"/>
                  </a:lnTo>
                  <a:lnTo>
                    <a:pt x="88" y="176"/>
                  </a:lnTo>
                  <a:lnTo>
                    <a:pt x="32" y="224"/>
                  </a:lnTo>
                  <a:lnTo>
                    <a:pt x="96" y="288"/>
                  </a:lnTo>
                  <a:lnTo>
                    <a:pt x="80" y="352"/>
                  </a:lnTo>
                  <a:lnTo>
                    <a:pt x="120" y="376"/>
                  </a:lnTo>
                  <a:lnTo>
                    <a:pt x="104" y="472"/>
                  </a:lnTo>
                  <a:lnTo>
                    <a:pt x="168" y="544"/>
                  </a:lnTo>
                  <a:lnTo>
                    <a:pt x="184" y="448"/>
                  </a:lnTo>
                  <a:lnTo>
                    <a:pt x="136" y="416"/>
                  </a:lnTo>
                  <a:lnTo>
                    <a:pt x="192" y="352"/>
                  </a:lnTo>
                  <a:lnTo>
                    <a:pt x="184" y="288"/>
                  </a:lnTo>
                  <a:lnTo>
                    <a:pt x="240" y="160"/>
                  </a:lnTo>
                  <a:lnTo>
                    <a:pt x="176" y="88"/>
                  </a:lnTo>
                  <a:lnTo>
                    <a:pt x="232" y="32"/>
                  </a:lnTo>
                  <a:lnTo>
                    <a:pt x="248" y="0"/>
                  </a:lnTo>
                </a:path>
              </a:pathLst>
            </a:custGeom>
            <a:noFill/>
            <a:ln w="25400">
              <a:solidFill>
                <a:srgbClr val="FF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67" name="Freeform 42"/>
            <p:cNvSpPr>
              <a:spLocks/>
            </p:cNvSpPr>
            <p:nvPr/>
          </p:nvSpPr>
          <p:spPr bwMode="auto">
            <a:xfrm>
              <a:off x="3896" y="1272"/>
              <a:ext cx="184" cy="568"/>
            </a:xfrm>
            <a:custGeom>
              <a:avLst/>
              <a:gdLst>
                <a:gd name="T0" fmla="*/ 16 w 184"/>
                <a:gd name="T1" fmla="*/ 16 h 568"/>
                <a:gd name="T2" fmla="*/ 40 w 184"/>
                <a:gd name="T3" fmla="*/ 88 h 568"/>
                <a:gd name="T4" fmla="*/ 0 w 184"/>
                <a:gd name="T5" fmla="*/ 136 h 568"/>
                <a:gd name="T6" fmla="*/ 64 w 184"/>
                <a:gd name="T7" fmla="*/ 192 h 568"/>
                <a:gd name="T8" fmla="*/ 24 w 184"/>
                <a:gd name="T9" fmla="*/ 248 h 568"/>
                <a:gd name="T10" fmla="*/ 72 w 184"/>
                <a:gd name="T11" fmla="*/ 312 h 568"/>
                <a:gd name="T12" fmla="*/ 56 w 184"/>
                <a:gd name="T13" fmla="*/ 376 h 568"/>
                <a:gd name="T14" fmla="*/ 88 w 184"/>
                <a:gd name="T15" fmla="*/ 392 h 568"/>
                <a:gd name="T16" fmla="*/ 80 w 184"/>
                <a:gd name="T17" fmla="*/ 496 h 568"/>
                <a:gd name="T18" fmla="*/ 128 w 184"/>
                <a:gd name="T19" fmla="*/ 568 h 568"/>
                <a:gd name="T20" fmla="*/ 144 w 184"/>
                <a:gd name="T21" fmla="*/ 472 h 568"/>
                <a:gd name="T22" fmla="*/ 104 w 184"/>
                <a:gd name="T23" fmla="*/ 440 h 568"/>
                <a:gd name="T24" fmla="*/ 152 w 184"/>
                <a:gd name="T25" fmla="*/ 376 h 568"/>
                <a:gd name="T26" fmla="*/ 136 w 184"/>
                <a:gd name="T27" fmla="*/ 312 h 568"/>
                <a:gd name="T28" fmla="*/ 184 w 184"/>
                <a:gd name="T29" fmla="*/ 176 h 568"/>
                <a:gd name="T30" fmla="*/ 136 w 184"/>
                <a:gd name="T31" fmla="*/ 104 h 568"/>
                <a:gd name="T32" fmla="*/ 184 w 184"/>
                <a:gd name="T33" fmla="*/ 0 h 5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4"/>
                <a:gd name="T52" fmla="*/ 0 h 568"/>
                <a:gd name="T53" fmla="*/ 184 w 184"/>
                <a:gd name="T54" fmla="*/ 568 h 5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4" h="568">
                  <a:moveTo>
                    <a:pt x="16" y="16"/>
                  </a:moveTo>
                  <a:lnTo>
                    <a:pt x="40" y="88"/>
                  </a:lnTo>
                  <a:lnTo>
                    <a:pt x="0" y="136"/>
                  </a:lnTo>
                  <a:lnTo>
                    <a:pt x="64" y="192"/>
                  </a:lnTo>
                  <a:lnTo>
                    <a:pt x="24" y="248"/>
                  </a:lnTo>
                  <a:lnTo>
                    <a:pt x="72" y="312"/>
                  </a:lnTo>
                  <a:lnTo>
                    <a:pt x="56" y="376"/>
                  </a:lnTo>
                  <a:lnTo>
                    <a:pt x="88" y="392"/>
                  </a:lnTo>
                  <a:lnTo>
                    <a:pt x="80" y="496"/>
                  </a:lnTo>
                  <a:lnTo>
                    <a:pt x="128" y="568"/>
                  </a:lnTo>
                  <a:lnTo>
                    <a:pt x="144" y="472"/>
                  </a:lnTo>
                  <a:lnTo>
                    <a:pt x="104" y="440"/>
                  </a:lnTo>
                  <a:lnTo>
                    <a:pt x="152" y="376"/>
                  </a:lnTo>
                  <a:lnTo>
                    <a:pt x="136" y="312"/>
                  </a:lnTo>
                  <a:lnTo>
                    <a:pt x="184" y="176"/>
                  </a:lnTo>
                  <a:lnTo>
                    <a:pt x="136" y="104"/>
                  </a:lnTo>
                  <a:lnTo>
                    <a:pt x="184" y="0"/>
                  </a:lnTo>
                </a:path>
              </a:pathLst>
            </a:custGeom>
            <a:noFill/>
            <a:ln w="25400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68" name="Freeform 43"/>
            <p:cNvSpPr>
              <a:spLocks/>
            </p:cNvSpPr>
            <p:nvPr/>
          </p:nvSpPr>
          <p:spPr bwMode="auto">
            <a:xfrm>
              <a:off x="3904" y="1280"/>
              <a:ext cx="192" cy="576"/>
            </a:xfrm>
            <a:custGeom>
              <a:avLst/>
              <a:gdLst>
                <a:gd name="T0" fmla="*/ 16 w 192"/>
                <a:gd name="T1" fmla="*/ 16 h 576"/>
                <a:gd name="T2" fmla="*/ 40 w 192"/>
                <a:gd name="T3" fmla="*/ 96 h 576"/>
                <a:gd name="T4" fmla="*/ 0 w 192"/>
                <a:gd name="T5" fmla="*/ 136 h 576"/>
                <a:gd name="T6" fmla="*/ 72 w 192"/>
                <a:gd name="T7" fmla="*/ 192 h 576"/>
                <a:gd name="T8" fmla="*/ 24 w 192"/>
                <a:gd name="T9" fmla="*/ 248 h 576"/>
                <a:gd name="T10" fmla="*/ 80 w 192"/>
                <a:gd name="T11" fmla="*/ 312 h 576"/>
                <a:gd name="T12" fmla="*/ 64 w 192"/>
                <a:gd name="T13" fmla="*/ 376 h 576"/>
                <a:gd name="T14" fmla="*/ 96 w 192"/>
                <a:gd name="T15" fmla="*/ 400 h 576"/>
                <a:gd name="T16" fmla="*/ 80 w 192"/>
                <a:gd name="T17" fmla="*/ 496 h 576"/>
                <a:gd name="T18" fmla="*/ 128 w 192"/>
                <a:gd name="T19" fmla="*/ 576 h 576"/>
                <a:gd name="T20" fmla="*/ 144 w 192"/>
                <a:gd name="T21" fmla="*/ 472 h 576"/>
                <a:gd name="T22" fmla="*/ 112 w 192"/>
                <a:gd name="T23" fmla="*/ 440 h 576"/>
                <a:gd name="T24" fmla="*/ 152 w 192"/>
                <a:gd name="T25" fmla="*/ 376 h 576"/>
                <a:gd name="T26" fmla="*/ 144 w 192"/>
                <a:gd name="T27" fmla="*/ 312 h 576"/>
                <a:gd name="T28" fmla="*/ 184 w 192"/>
                <a:gd name="T29" fmla="*/ 176 h 576"/>
                <a:gd name="T30" fmla="*/ 136 w 192"/>
                <a:gd name="T31" fmla="*/ 104 h 576"/>
                <a:gd name="T32" fmla="*/ 192 w 192"/>
                <a:gd name="T33" fmla="*/ 0 h 5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2"/>
                <a:gd name="T52" fmla="*/ 0 h 576"/>
                <a:gd name="T53" fmla="*/ 192 w 192"/>
                <a:gd name="T54" fmla="*/ 576 h 5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2" h="576">
                  <a:moveTo>
                    <a:pt x="16" y="16"/>
                  </a:moveTo>
                  <a:lnTo>
                    <a:pt x="40" y="96"/>
                  </a:lnTo>
                  <a:lnTo>
                    <a:pt x="0" y="136"/>
                  </a:lnTo>
                  <a:lnTo>
                    <a:pt x="72" y="192"/>
                  </a:lnTo>
                  <a:lnTo>
                    <a:pt x="24" y="248"/>
                  </a:lnTo>
                  <a:lnTo>
                    <a:pt x="80" y="312"/>
                  </a:lnTo>
                  <a:lnTo>
                    <a:pt x="64" y="376"/>
                  </a:lnTo>
                  <a:lnTo>
                    <a:pt x="96" y="400"/>
                  </a:lnTo>
                  <a:lnTo>
                    <a:pt x="80" y="496"/>
                  </a:lnTo>
                  <a:lnTo>
                    <a:pt x="128" y="576"/>
                  </a:lnTo>
                  <a:lnTo>
                    <a:pt x="144" y="472"/>
                  </a:lnTo>
                  <a:lnTo>
                    <a:pt x="112" y="440"/>
                  </a:lnTo>
                  <a:lnTo>
                    <a:pt x="152" y="376"/>
                  </a:lnTo>
                  <a:lnTo>
                    <a:pt x="144" y="312"/>
                  </a:lnTo>
                  <a:lnTo>
                    <a:pt x="184" y="176"/>
                  </a:lnTo>
                  <a:lnTo>
                    <a:pt x="136" y="104"/>
                  </a:lnTo>
                  <a:lnTo>
                    <a:pt x="192" y="0"/>
                  </a:lnTo>
                </a:path>
              </a:pathLst>
            </a:custGeom>
            <a:noFill/>
            <a:ln w="25400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69" name="Freeform 44"/>
            <p:cNvSpPr>
              <a:spLocks/>
            </p:cNvSpPr>
            <p:nvPr/>
          </p:nvSpPr>
          <p:spPr bwMode="auto">
            <a:xfrm>
              <a:off x="4456" y="1264"/>
              <a:ext cx="256" cy="648"/>
            </a:xfrm>
            <a:custGeom>
              <a:avLst/>
              <a:gdLst>
                <a:gd name="T0" fmla="*/ 24 w 256"/>
                <a:gd name="T1" fmla="*/ 24 h 648"/>
                <a:gd name="T2" fmla="*/ 64 w 256"/>
                <a:gd name="T3" fmla="*/ 104 h 648"/>
                <a:gd name="T4" fmla="*/ 0 w 256"/>
                <a:gd name="T5" fmla="*/ 152 h 648"/>
                <a:gd name="T6" fmla="*/ 96 w 256"/>
                <a:gd name="T7" fmla="*/ 216 h 648"/>
                <a:gd name="T8" fmla="*/ 40 w 256"/>
                <a:gd name="T9" fmla="*/ 272 h 648"/>
                <a:gd name="T10" fmla="*/ 104 w 256"/>
                <a:gd name="T11" fmla="*/ 352 h 648"/>
                <a:gd name="T12" fmla="*/ 80 w 256"/>
                <a:gd name="T13" fmla="*/ 424 h 648"/>
                <a:gd name="T14" fmla="*/ 128 w 256"/>
                <a:gd name="T15" fmla="*/ 448 h 648"/>
                <a:gd name="T16" fmla="*/ 112 w 256"/>
                <a:gd name="T17" fmla="*/ 560 h 648"/>
                <a:gd name="T18" fmla="*/ 184 w 256"/>
                <a:gd name="T19" fmla="*/ 648 h 648"/>
                <a:gd name="T20" fmla="*/ 200 w 256"/>
                <a:gd name="T21" fmla="*/ 536 h 648"/>
                <a:gd name="T22" fmla="*/ 152 w 256"/>
                <a:gd name="T23" fmla="*/ 496 h 648"/>
                <a:gd name="T24" fmla="*/ 208 w 256"/>
                <a:gd name="T25" fmla="*/ 424 h 648"/>
                <a:gd name="T26" fmla="*/ 192 w 256"/>
                <a:gd name="T27" fmla="*/ 352 h 648"/>
                <a:gd name="T28" fmla="*/ 256 w 256"/>
                <a:gd name="T29" fmla="*/ 200 h 648"/>
                <a:gd name="T30" fmla="*/ 192 w 256"/>
                <a:gd name="T31" fmla="*/ 112 h 648"/>
                <a:gd name="T32" fmla="*/ 256 w 256"/>
                <a:gd name="T33" fmla="*/ 0 h 6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6"/>
                <a:gd name="T52" fmla="*/ 0 h 648"/>
                <a:gd name="T53" fmla="*/ 256 w 256"/>
                <a:gd name="T54" fmla="*/ 648 h 6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6" h="648">
                  <a:moveTo>
                    <a:pt x="24" y="24"/>
                  </a:moveTo>
                  <a:lnTo>
                    <a:pt x="64" y="104"/>
                  </a:lnTo>
                  <a:lnTo>
                    <a:pt x="0" y="152"/>
                  </a:lnTo>
                  <a:lnTo>
                    <a:pt x="96" y="216"/>
                  </a:lnTo>
                  <a:lnTo>
                    <a:pt x="40" y="272"/>
                  </a:lnTo>
                  <a:lnTo>
                    <a:pt x="104" y="352"/>
                  </a:lnTo>
                  <a:lnTo>
                    <a:pt x="80" y="424"/>
                  </a:lnTo>
                  <a:lnTo>
                    <a:pt x="128" y="448"/>
                  </a:lnTo>
                  <a:lnTo>
                    <a:pt x="112" y="560"/>
                  </a:lnTo>
                  <a:lnTo>
                    <a:pt x="184" y="648"/>
                  </a:lnTo>
                  <a:lnTo>
                    <a:pt x="200" y="536"/>
                  </a:lnTo>
                  <a:lnTo>
                    <a:pt x="152" y="496"/>
                  </a:lnTo>
                  <a:lnTo>
                    <a:pt x="208" y="424"/>
                  </a:lnTo>
                  <a:lnTo>
                    <a:pt x="192" y="352"/>
                  </a:lnTo>
                  <a:lnTo>
                    <a:pt x="256" y="200"/>
                  </a:lnTo>
                  <a:lnTo>
                    <a:pt x="192" y="112"/>
                  </a:lnTo>
                  <a:lnTo>
                    <a:pt x="256" y="0"/>
                  </a:lnTo>
                </a:path>
              </a:pathLst>
            </a:cu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70" name="Freeform 45"/>
            <p:cNvSpPr>
              <a:spLocks/>
            </p:cNvSpPr>
            <p:nvPr/>
          </p:nvSpPr>
          <p:spPr bwMode="auto">
            <a:xfrm>
              <a:off x="4464" y="1272"/>
              <a:ext cx="256" cy="640"/>
            </a:xfrm>
            <a:custGeom>
              <a:avLst/>
              <a:gdLst>
                <a:gd name="T0" fmla="*/ 24 w 256"/>
                <a:gd name="T1" fmla="*/ 16 h 640"/>
                <a:gd name="T2" fmla="*/ 64 w 256"/>
                <a:gd name="T3" fmla="*/ 96 h 640"/>
                <a:gd name="T4" fmla="*/ 0 w 256"/>
                <a:gd name="T5" fmla="*/ 152 h 640"/>
                <a:gd name="T6" fmla="*/ 96 w 256"/>
                <a:gd name="T7" fmla="*/ 208 h 640"/>
                <a:gd name="T8" fmla="*/ 40 w 256"/>
                <a:gd name="T9" fmla="*/ 272 h 640"/>
                <a:gd name="T10" fmla="*/ 104 w 256"/>
                <a:gd name="T11" fmla="*/ 344 h 640"/>
                <a:gd name="T12" fmla="*/ 80 w 256"/>
                <a:gd name="T13" fmla="*/ 416 h 640"/>
                <a:gd name="T14" fmla="*/ 128 w 256"/>
                <a:gd name="T15" fmla="*/ 440 h 640"/>
                <a:gd name="T16" fmla="*/ 112 w 256"/>
                <a:gd name="T17" fmla="*/ 552 h 640"/>
                <a:gd name="T18" fmla="*/ 184 w 256"/>
                <a:gd name="T19" fmla="*/ 640 h 640"/>
                <a:gd name="T20" fmla="*/ 200 w 256"/>
                <a:gd name="T21" fmla="*/ 528 h 640"/>
                <a:gd name="T22" fmla="*/ 152 w 256"/>
                <a:gd name="T23" fmla="*/ 496 h 640"/>
                <a:gd name="T24" fmla="*/ 208 w 256"/>
                <a:gd name="T25" fmla="*/ 416 h 640"/>
                <a:gd name="T26" fmla="*/ 200 w 256"/>
                <a:gd name="T27" fmla="*/ 344 h 640"/>
                <a:gd name="T28" fmla="*/ 256 w 256"/>
                <a:gd name="T29" fmla="*/ 200 h 640"/>
                <a:gd name="T30" fmla="*/ 192 w 256"/>
                <a:gd name="T31" fmla="*/ 112 h 640"/>
                <a:gd name="T32" fmla="*/ 256 w 256"/>
                <a:gd name="T33" fmla="*/ 0 h 6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6"/>
                <a:gd name="T52" fmla="*/ 0 h 640"/>
                <a:gd name="T53" fmla="*/ 256 w 256"/>
                <a:gd name="T54" fmla="*/ 640 h 6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6" h="640">
                  <a:moveTo>
                    <a:pt x="24" y="16"/>
                  </a:moveTo>
                  <a:lnTo>
                    <a:pt x="64" y="96"/>
                  </a:lnTo>
                  <a:lnTo>
                    <a:pt x="0" y="152"/>
                  </a:lnTo>
                  <a:lnTo>
                    <a:pt x="96" y="208"/>
                  </a:lnTo>
                  <a:lnTo>
                    <a:pt x="40" y="272"/>
                  </a:lnTo>
                  <a:lnTo>
                    <a:pt x="104" y="344"/>
                  </a:lnTo>
                  <a:lnTo>
                    <a:pt x="80" y="416"/>
                  </a:lnTo>
                  <a:lnTo>
                    <a:pt x="128" y="440"/>
                  </a:lnTo>
                  <a:lnTo>
                    <a:pt x="112" y="552"/>
                  </a:lnTo>
                  <a:lnTo>
                    <a:pt x="184" y="640"/>
                  </a:lnTo>
                  <a:lnTo>
                    <a:pt x="200" y="528"/>
                  </a:lnTo>
                  <a:lnTo>
                    <a:pt x="152" y="496"/>
                  </a:lnTo>
                  <a:lnTo>
                    <a:pt x="208" y="416"/>
                  </a:lnTo>
                  <a:lnTo>
                    <a:pt x="200" y="344"/>
                  </a:lnTo>
                  <a:lnTo>
                    <a:pt x="256" y="200"/>
                  </a:lnTo>
                  <a:lnTo>
                    <a:pt x="192" y="112"/>
                  </a:lnTo>
                  <a:lnTo>
                    <a:pt x="256" y="0"/>
                  </a:lnTo>
                </a:path>
              </a:pathLst>
            </a:cu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171" name="Group 46"/>
            <p:cNvGrpSpPr>
              <a:grpSpLocks/>
            </p:cNvGrpSpPr>
            <p:nvPr/>
          </p:nvGrpSpPr>
          <p:grpSpPr bwMode="auto">
            <a:xfrm>
              <a:off x="744" y="1224"/>
              <a:ext cx="104" cy="160"/>
              <a:chOff x="744" y="1224"/>
              <a:chExt cx="104" cy="160"/>
            </a:xfrm>
          </p:grpSpPr>
          <p:sp>
            <p:nvSpPr>
              <p:cNvPr id="30229" name="Freeform 47"/>
              <p:cNvSpPr>
                <a:spLocks/>
              </p:cNvSpPr>
              <p:nvPr/>
            </p:nvSpPr>
            <p:spPr bwMode="auto">
              <a:xfrm>
                <a:off x="744" y="1224"/>
                <a:ext cx="104" cy="160"/>
              </a:xfrm>
              <a:custGeom>
                <a:avLst/>
                <a:gdLst>
                  <a:gd name="T0" fmla="*/ 104 w 104"/>
                  <a:gd name="T1" fmla="*/ 0 h 160"/>
                  <a:gd name="T2" fmla="*/ 64 w 104"/>
                  <a:gd name="T3" fmla="*/ 160 h 160"/>
                  <a:gd name="T4" fmla="*/ 32 w 104"/>
                  <a:gd name="T5" fmla="*/ 144 h 160"/>
                  <a:gd name="T6" fmla="*/ 0 w 104"/>
                  <a:gd name="T7" fmla="*/ 128 h 160"/>
                  <a:gd name="T8" fmla="*/ 104 w 104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160"/>
                  <a:gd name="T17" fmla="*/ 104 w 104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160">
                    <a:moveTo>
                      <a:pt x="104" y="0"/>
                    </a:moveTo>
                    <a:lnTo>
                      <a:pt x="64" y="160"/>
                    </a:lnTo>
                    <a:lnTo>
                      <a:pt x="32" y="144"/>
                    </a:lnTo>
                    <a:lnTo>
                      <a:pt x="0" y="128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660066"/>
              </a:solidFill>
              <a:ln w="12700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30" name="Line 48"/>
              <p:cNvSpPr>
                <a:spLocks noChangeShapeType="1"/>
              </p:cNvSpPr>
              <p:nvPr/>
            </p:nvSpPr>
            <p:spPr bwMode="auto">
              <a:xfrm flipH="1">
                <a:off x="776" y="1296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72" name="Group 49"/>
            <p:cNvGrpSpPr>
              <a:grpSpLocks/>
            </p:cNvGrpSpPr>
            <p:nvPr/>
          </p:nvGrpSpPr>
          <p:grpSpPr bwMode="auto">
            <a:xfrm>
              <a:off x="880" y="1216"/>
              <a:ext cx="96" cy="160"/>
              <a:chOff x="880" y="1216"/>
              <a:chExt cx="96" cy="160"/>
            </a:xfrm>
          </p:grpSpPr>
          <p:sp>
            <p:nvSpPr>
              <p:cNvPr id="30227" name="Freeform 50"/>
              <p:cNvSpPr>
                <a:spLocks/>
              </p:cNvSpPr>
              <p:nvPr/>
            </p:nvSpPr>
            <p:spPr bwMode="auto">
              <a:xfrm>
                <a:off x="880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A64CFF"/>
              </a:solidFill>
              <a:ln w="12700">
                <a:solidFill>
                  <a:srgbClr val="A64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28" name="Line 51"/>
              <p:cNvSpPr>
                <a:spLocks noChangeShapeType="1"/>
              </p:cNvSpPr>
              <p:nvPr/>
            </p:nvSpPr>
            <p:spPr bwMode="auto">
              <a:xfrm flipH="1">
                <a:off x="904" y="1288"/>
                <a:ext cx="32" cy="72"/>
              </a:xfrm>
              <a:prstGeom prst="line">
                <a:avLst/>
              </a:prstGeom>
              <a:noFill/>
              <a:ln w="25400">
                <a:solidFill>
                  <a:srgbClr val="A64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73" name="Group 52"/>
            <p:cNvGrpSpPr>
              <a:grpSpLocks/>
            </p:cNvGrpSpPr>
            <p:nvPr/>
          </p:nvGrpSpPr>
          <p:grpSpPr bwMode="auto">
            <a:xfrm>
              <a:off x="1024" y="1216"/>
              <a:ext cx="96" cy="160"/>
              <a:chOff x="1024" y="1216"/>
              <a:chExt cx="96" cy="160"/>
            </a:xfrm>
          </p:grpSpPr>
          <p:sp>
            <p:nvSpPr>
              <p:cNvPr id="30225" name="Freeform 53"/>
              <p:cNvSpPr>
                <a:spLocks/>
              </p:cNvSpPr>
              <p:nvPr/>
            </p:nvSpPr>
            <p:spPr bwMode="auto">
              <a:xfrm>
                <a:off x="1024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600CC"/>
              </a:solidFill>
              <a:ln w="12700">
                <a:solidFill>
                  <a:srgbClr val="66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26" name="Line 54"/>
              <p:cNvSpPr>
                <a:spLocks noChangeShapeType="1"/>
              </p:cNvSpPr>
              <p:nvPr/>
            </p:nvSpPr>
            <p:spPr bwMode="auto">
              <a:xfrm flipH="1">
                <a:off x="1048" y="1296"/>
                <a:ext cx="40" cy="64"/>
              </a:xfrm>
              <a:prstGeom prst="line">
                <a:avLst/>
              </a:prstGeom>
              <a:noFill/>
              <a:ln w="25400">
                <a:solidFill>
                  <a:srgbClr val="66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74" name="Group 55"/>
            <p:cNvGrpSpPr>
              <a:grpSpLocks/>
            </p:cNvGrpSpPr>
            <p:nvPr/>
          </p:nvGrpSpPr>
          <p:grpSpPr bwMode="auto">
            <a:xfrm>
              <a:off x="1184" y="1224"/>
              <a:ext cx="96" cy="160"/>
              <a:chOff x="1184" y="1224"/>
              <a:chExt cx="96" cy="160"/>
            </a:xfrm>
          </p:grpSpPr>
          <p:sp>
            <p:nvSpPr>
              <p:cNvPr id="30223" name="Freeform 56"/>
              <p:cNvSpPr>
                <a:spLocks/>
              </p:cNvSpPr>
              <p:nvPr/>
            </p:nvSpPr>
            <p:spPr bwMode="auto">
              <a:xfrm>
                <a:off x="1184" y="1224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0099"/>
              </a:solidFill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24" name="Line 57"/>
              <p:cNvSpPr>
                <a:spLocks noChangeShapeType="1"/>
              </p:cNvSpPr>
              <p:nvPr/>
            </p:nvSpPr>
            <p:spPr bwMode="auto">
              <a:xfrm flipH="1">
                <a:off x="1208" y="1296"/>
                <a:ext cx="32" cy="72"/>
              </a:xfrm>
              <a:prstGeom prst="line">
                <a:avLst/>
              </a:prstGeom>
              <a:noFill/>
              <a:ln w="254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75" name="Group 58"/>
            <p:cNvGrpSpPr>
              <a:grpSpLocks/>
            </p:cNvGrpSpPr>
            <p:nvPr/>
          </p:nvGrpSpPr>
          <p:grpSpPr bwMode="auto">
            <a:xfrm>
              <a:off x="1336" y="1216"/>
              <a:ext cx="96" cy="160"/>
              <a:chOff x="1336" y="1216"/>
              <a:chExt cx="96" cy="160"/>
            </a:xfrm>
          </p:grpSpPr>
          <p:sp>
            <p:nvSpPr>
              <p:cNvPr id="30221" name="Freeform 59"/>
              <p:cNvSpPr>
                <a:spLocks/>
              </p:cNvSpPr>
              <p:nvPr/>
            </p:nvSpPr>
            <p:spPr bwMode="auto">
              <a:xfrm>
                <a:off x="1336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00FF"/>
              </a:solidFill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22" name="Line 60"/>
              <p:cNvSpPr>
                <a:spLocks noChangeShapeType="1"/>
              </p:cNvSpPr>
              <p:nvPr/>
            </p:nvSpPr>
            <p:spPr bwMode="auto">
              <a:xfrm flipH="1">
                <a:off x="1360" y="1288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76" name="Group 61"/>
            <p:cNvGrpSpPr>
              <a:grpSpLocks/>
            </p:cNvGrpSpPr>
            <p:nvPr/>
          </p:nvGrpSpPr>
          <p:grpSpPr bwMode="auto">
            <a:xfrm>
              <a:off x="1536" y="1216"/>
              <a:ext cx="96" cy="160"/>
              <a:chOff x="1536" y="1216"/>
              <a:chExt cx="96" cy="160"/>
            </a:xfrm>
          </p:grpSpPr>
          <p:sp>
            <p:nvSpPr>
              <p:cNvPr id="30219" name="Freeform 62"/>
              <p:cNvSpPr>
                <a:spLocks/>
              </p:cNvSpPr>
              <p:nvPr/>
            </p:nvSpPr>
            <p:spPr bwMode="auto">
              <a:xfrm>
                <a:off x="1536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80FF"/>
              </a:solidFill>
              <a:ln w="12700">
                <a:solidFill>
                  <a:srgbClr val="008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20" name="Line 63"/>
              <p:cNvSpPr>
                <a:spLocks noChangeShapeType="1"/>
              </p:cNvSpPr>
              <p:nvPr/>
            </p:nvSpPr>
            <p:spPr bwMode="auto">
              <a:xfrm flipH="1">
                <a:off x="1560" y="1288"/>
                <a:ext cx="32" cy="72"/>
              </a:xfrm>
              <a:prstGeom prst="line">
                <a:avLst/>
              </a:prstGeom>
              <a:noFill/>
              <a:ln w="254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77" name="Group 64"/>
            <p:cNvGrpSpPr>
              <a:grpSpLocks/>
            </p:cNvGrpSpPr>
            <p:nvPr/>
          </p:nvGrpSpPr>
          <p:grpSpPr bwMode="auto">
            <a:xfrm>
              <a:off x="1744" y="1216"/>
              <a:ext cx="96" cy="160"/>
              <a:chOff x="1744" y="1216"/>
              <a:chExt cx="96" cy="160"/>
            </a:xfrm>
          </p:grpSpPr>
          <p:sp>
            <p:nvSpPr>
              <p:cNvPr id="30217" name="Freeform 65"/>
              <p:cNvSpPr>
                <a:spLocks/>
              </p:cNvSpPr>
              <p:nvPr/>
            </p:nvSpPr>
            <p:spPr bwMode="auto">
              <a:xfrm>
                <a:off x="1744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A0FF"/>
              </a:solidFill>
              <a:ln w="12700">
                <a:solidFill>
                  <a:srgbClr val="00A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18" name="Line 66"/>
              <p:cNvSpPr>
                <a:spLocks noChangeShapeType="1"/>
              </p:cNvSpPr>
              <p:nvPr/>
            </p:nvSpPr>
            <p:spPr bwMode="auto">
              <a:xfrm flipH="1">
                <a:off x="1768" y="1288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00A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78" name="Group 67"/>
            <p:cNvGrpSpPr>
              <a:grpSpLocks/>
            </p:cNvGrpSpPr>
            <p:nvPr/>
          </p:nvGrpSpPr>
          <p:grpSpPr bwMode="auto">
            <a:xfrm>
              <a:off x="1936" y="1216"/>
              <a:ext cx="96" cy="160"/>
              <a:chOff x="1936" y="1216"/>
              <a:chExt cx="96" cy="160"/>
            </a:xfrm>
          </p:grpSpPr>
          <p:sp>
            <p:nvSpPr>
              <p:cNvPr id="30215" name="Freeform 68"/>
              <p:cNvSpPr>
                <a:spLocks/>
              </p:cNvSpPr>
              <p:nvPr/>
            </p:nvSpPr>
            <p:spPr bwMode="auto">
              <a:xfrm>
                <a:off x="1936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C0FF"/>
              </a:solidFill>
              <a:ln w="12700">
                <a:solidFill>
                  <a:srgbClr val="00C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16" name="Line 69"/>
              <p:cNvSpPr>
                <a:spLocks noChangeShapeType="1"/>
              </p:cNvSpPr>
              <p:nvPr/>
            </p:nvSpPr>
            <p:spPr bwMode="auto">
              <a:xfrm flipH="1">
                <a:off x="1960" y="1288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00C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79" name="Group 70"/>
            <p:cNvGrpSpPr>
              <a:grpSpLocks/>
            </p:cNvGrpSpPr>
            <p:nvPr/>
          </p:nvGrpSpPr>
          <p:grpSpPr bwMode="auto">
            <a:xfrm>
              <a:off x="2144" y="1216"/>
              <a:ext cx="96" cy="160"/>
              <a:chOff x="2144" y="1216"/>
              <a:chExt cx="96" cy="160"/>
            </a:xfrm>
          </p:grpSpPr>
          <p:sp>
            <p:nvSpPr>
              <p:cNvPr id="30213" name="Freeform 71"/>
              <p:cNvSpPr>
                <a:spLocks/>
              </p:cNvSpPr>
              <p:nvPr/>
            </p:nvSpPr>
            <p:spPr bwMode="auto">
              <a:xfrm>
                <a:off x="2144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14" name="Line 72"/>
              <p:cNvSpPr>
                <a:spLocks noChangeShapeType="1"/>
              </p:cNvSpPr>
              <p:nvPr/>
            </p:nvSpPr>
            <p:spPr bwMode="auto">
              <a:xfrm flipH="1">
                <a:off x="2168" y="1288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80" name="Group 73"/>
            <p:cNvGrpSpPr>
              <a:grpSpLocks/>
            </p:cNvGrpSpPr>
            <p:nvPr/>
          </p:nvGrpSpPr>
          <p:grpSpPr bwMode="auto">
            <a:xfrm>
              <a:off x="2344" y="1216"/>
              <a:ext cx="96" cy="160"/>
              <a:chOff x="2344" y="1216"/>
              <a:chExt cx="96" cy="160"/>
            </a:xfrm>
          </p:grpSpPr>
          <p:sp>
            <p:nvSpPr>
              <p:cNvPr id="30211" name="Freeform 74"/>
              <p:cNvSpPr>
                <a:spLocks/>
              </p:cNvSpPr>
              <p:nvPr/>
            </p:nvSpPr>
            <p:spPr bwMode="auto">
              <a:xfrm>
                <a:off x="2344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FFC0"/>
              </a:solidFill>
              <a:ln w="12700">
                <a:solidFill>
                  <a:srgbClr val="00FF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12" name="Line 75"/>
              <p:cNvSpPr>
                <a:spLocks noChangeShapeType="1"/>
              </p:cNvSpPr>
              <p:nvPr/>
            </p:nvSpPr>
            <p:spPr bwMode="auto">
              <a:xfrm flipH="1">
                <a:off x="2368" y="1288"/>
                <a:ext cx="32" cy="72"/>
              </a:xfrm>
              <a:prstGeom prst="line">
                <a:avLst/>
              </a:prstGeom>
              <a:noFill/>
              <a:ln w="25400">
                <a:solidFill>
                  <a:srgbClr val="00FF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81" name="Group 76"/>
            <p:cNvGrpSpPr>
              <a:grpSpLocks/>
            </p:cNvGrpSpPr>
            <p:nvPr/>
          </p:nvGrpSpPr>
          <p:grpSpPr bwMode="auto">
            <a:xfrm>
              <a:off x="2576" y="1216"/>
              <a:ext cx="96" cy="160"/>
              <a:chOff x="2576" y="1216"/>
              <a:chExt cx="96" cy="160"/>
            </a:xfrm>
          </p:grpSpPr>
          <p:sp>
            <p:nvSpPr>
              <p:cNvPr id="30209" name="Freeform 77"/>
              <p:cNvSpPr>
                <a:spLocks/>
              </p:cNvSpPr>
              <p:nvPr/>
            </p:nvSpPr>
            <p:spPr bwMode="auto">
              <a:xfrm>
                <a:off x="2576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FF7F"/>
              </a:solidFill>
              <a:ln w="12700">
                <a:solidFill>
                  <a:srgbClr val="00F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10" name="Line 78"/>
              <p:cNvSpPr>
                <a:spLocks noChangeShapeType="1"/>
              </p:cNvSpPr>
              <p:nvPr/>
            </p:nvSpPr>
            <p:spPr bwMode="auto">
              <a:xfrm flipH="1">
                <a:off x="2600" y="1288"/>
                <a:ext cx="32" cy="72"/>
              </a:xfrm>
              <a:prstGeom prst="line">
                <a:avLst/>
              </a:prstGeom>
              <a:noFill/>
              <a:ln w="25400">
                <a:solidFill>
                  <a:srgbClr val="00FF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82" name="Group 79"/>
            <p:cNvGrpSpPr>
              <a:grpSpLocks/>
            </p:cNvGrpSpPr>
            <p:nvPr/>
          </p:nvGrpSpPr>
          <p:grpSpPr bwMode="auto">
            <a:xfrm>
              <a:off x="2808" y="1224"/>
              <a:ext cx="96" cy="160"/>
              <a:chOff x="2808" y="1224"/>
              <a:chExt cx="96" cy="160"/>
            </a:xfrm>
          </p:grpSpPr>
          <p:sp>
            <p:nvSpPr>
              <p:cNvPr id="30207" name="Freeform 80"/>
              <p:cNvSpPr>
                <a:spLocks/>
              </p:cNvSpPr>
              <p:nvPr/>
            </p:nvSpPr>
            <p:spPr bwMode="auto">
              <a:xfrm>
                <a:off x="2808" y="1224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FF00"/>
              </a:solidFill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08" name="Line 81"/>
              <p:cNvSpPr>
                <a:spLocks noChangeShapeType="1"/>
              </p:cNvSpPr>
              <p:nvPr/>
            </p:nvSpPr>
            <p:spPr bwMode="auto">
              <a:xfrm flipH="1">
                <a:off x="2832" y="1296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83" name="Group 82"/>
            <p:cNvGrpSpPr>
              <a:grpSpLocks/>
            </p:cNvGrpSpPr>
            <p:nvPr/>
          </p:nvGrpSpPr>
          <p:grpSpPr bwMode="auto">
            <a:xfrm>
              <a:off x="3032" y="1224"/>
              <a:ext cx="96" cy="160"/>
              <a:chOff x="3032" y="1224"/>
              <a:chExt cx="96" cy="160"/>
            </a:xfrm>
          </p:grpSpPr>
          <p:sp>
            <p:nvSpPr>
              <p:cNvPr id="30205" name="Freeform 83"/>
              <p:cNvSpPr>
                <a:spLocks/>
              </p:cNvSpPr>
              <p:nvPr/>
            </p:nvSpPr>
            <p:spPr bwMode="auto">
              <a:xfrm>
                <a:off x="3032" y="1224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80FF00"/>
              </a:solidFill>
              <a:ln w="12700">
                <a:solidFill>
                  <a:srgbClr val="8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06" name="Line 84"/>
              <p:cNvSpPr>
                <a:spLocks noChangeShapeType="1"/>
              </p:cNvSpPr>
              <p:nvPr/>
            </p:nvSpPr>
            <p:spPr bwMode="auto">
              <a:xfrm flipH="1">
                <a:off x="3056" y="1296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8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84" name="Group 85"/>
            <p:cNvGrpSpPr>
              <a:grpSpLocks/>
            </p:cNvGrpSpPr>
            <p:nvPr/>
          </p:nvGrpSpPr>
          <p:grpSpPr bwMode="auto">
            <a:xfrm>
              <a:off x="3272" y="1216"/>
              <a:ext cx="96" cy="160"/>
              <a:chOff x="3272" y="1216"/>
              <a:chExt cx="96" cy="160"/>
            </a:xfrm>
          </p:grpSpPr>
          <p:sp>
            <p:nvSpPr>
              <p:cNvPr id="30203" name="Freeform 86"/>
              <p:cNvSpPr>
                <a:spLocks/>
              </p:cNvSpPr>
              <p:nvPr/>
            </p:nvSpPr>
            <p:spPr bwMode="auto">
              <a:xfrm>
                <a:off x="3272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FF00"/>
              </a:solidFill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04" name="Line 87"/>
              <p:cNvSpPr>
                <a:spLocks noChangeShapeType="1"/>
              </p:cNvSpPr>
              <p:nvPr/>
            </p:nvSpPr>
            <p:spPr bwMode="auto">
              <a:xfrm flipH="1">
                <a:off x="3296" y="1288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85" name="Group 88"/>
            <p:cNvGrpSpPr>
              <a:grpSpLocks/>
            </p:cNvGrpSpPr>
            <p:nvPr/>
          </p:nvGrpSpPr>
          <p:grpSpPr bwMode="auto">
            <a:xfrm>
              <a:off x="3536" y="1224"/>
              <a:ext cx="96" cy="160"/>
              <a:chOff x="3536" y="1224"/>
              <a:chExt cx="96" cy="160"/>
            </a:xfrm>
          </p:grpSpPr>
          <p:sp>
            <p:nvSpPr>
              <p:cNvPr id="30201" name="Freeform 89"/>
              <p:cNvSpPr>
                <a:spLocks/>
              </p:cNvSpPr>
              <p:nvPr/>
            </p:nvSpPr>
            <p:spPr bwMode="auto">
              <a:xfrm>
                <a:off x="3536" y="1224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DF00"/>
              </a:solidFill>
              <a:ln w="12700">
                <a:solidFill>
                  <a:srgbClr val="FFD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02" name="Line 90"/>
              <p:cNvSpPr>
                <a:spLocks noChangeShapeType="1"/>
              </p:cNvSpPr>
              <p:nvPr/>
            </p:nvSpPr>
            <p:spPr bwMode="auto">
              <a:xfrm flipH="1">
                <a:off x="3560" y="1296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FFD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86" name="Group 91"/>
            <p:cNvGrpSpPr>
              <a:grpSpLocks/>
            </p:cNvGrpSpPr>
            <p:nvPr/>
          </p:nvGrpSpPr>
          <p:grpSpPr bwMode="auto">
            <a:xfrm>
              <a:off x="3768" y="1224"/>
              <a:ext cx="96" cy="160"/>
              <a:chOff x="3768" y="1224"/>
              <a:chExt cx="96" cy="160"/>
            </a:xfrm>
          </p:grpSpPr>
          <p:sp>
            <p:nvSpPr>
              <p:cNvPr id="30199" name="Freeform 92"/>
              <p:cNvSpPr>
                <a:spLocks/>
              </p:cNvSpPr>
              <p:nvPr/>
            </p:nvSpPr>
            <p:spPr bwMode="auto">
              <a:xfrm>
                <a:off x="3768" y="1224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C000"/>
              </a:solidFill>
              <a:ln w="12700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00" name="Line 93"/>
              <p:cNvSpPr>
                <a:spLocks noChangeShapeType="1"/>
              </p:cNvSpPr>
              <p:nvPr/>
            </p:nvSpPr>
            <p:spPr bwMode="auto">
              <a:xfrm flipH="1">
                <a:off x="3792" y="1296"/>
                <a:ext cx="32" cy="72"/>
              </a:xfrm>
              <a:prstGeom prst="line">
                <a:avLst/>
              </a:prstGeom>
              <a:noFill/>
              <a:ln w="25400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87" name="Group 94"/>
            <p:cNvGrpSpPr>
              <a:grpSpLocks/>
            </p:cNvGrpSpPr>
            <p:nvPr/>
          </p:nvGrpSpPr>
          <p:grpSpPr bwMode="auto">
            <a:xfrm>
              <a:off x="4016" y="1216"/>
              <a:ext cx="96" cy="160"/>
              <a:chOff x="4016" y="1216"/>
              <a:chExt cx="96" cy="160"/>
            </a:xfrm>
          </p:grpSpPr>
          <p:sp>
            <p:nvSpPr>
              <p:cNvPr id="30197" name="Freeform 95"/>
              <p:cNvSpPr>
                <a:spLocks/>
              </p:cNvSpPr>
              <p:nvPr/>
            </p:nvSpPr>
            <p:spPr bwMode="auto">
              <a:xfrm>
                <a:off x="4016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CC9900"/>
              </a:solidFill>
              <a:ln w="12700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98" name="Line 96"/>
              <p:cNvSpPr>
                <a:spLocks noChangeShapeType="1"/>
              </p:cNvSpPr>
              <p:nvPr/>
            </p:nvSpPr>
            <p:spPr bwMode="auto">
              <a:xfrm flipH="1">
                <a:off x="4040" y="1288"/>
                <a:ext cx="32" cy="72"/>
              </a:xfrm>
              <a:prstGeom prst="line">
                <a:avLst/>
              </a:prstGeom>
              <a:noFill/>
              <a:ln w="25400">
                <a:solidFill>
                  <a:srgbClr val="CC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88" name="Group 97"/>
            <p:cNvGrpSpPr>
              <a:grpSpLocks/>
            </p:cNvGrpSpPr>
            <p:nvPr/>
          </p:nvGrpSpPr>
          <p:grpSpPr bwMode="auto">
            <a:xfrm>
              <a:off x="4312" y="1208"/>
              <a:ext cx="96" cy="160"/>
              <a:chOff x="4312" y="1208"/>
              <a:chExt cx="96" cy="160"/>
            </a:xfrm>
          </p:grpSpPr>
          <p:sp>
            <p:nvSpPr>
              <p:cNvPr id="30195" name="Freeform 98"/>
              <p:cNvSpPr>
                <a:spLocks/>
              </p:cNvSpPr>
              <p:nvPr/>
            </p:nvSpPr>
            <p:spPr bwMode="auto">
              <a:xfrm>
                <a:off x="4312" y="1208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CC6600"/>
              </a:solidFill>
              <a:ln w="12700">
                <a:solidFill>
                  <a:srgbClr val="CC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96" name="Line 99"/>
              <p:cNvSpPr>
                <a:spLocks noChangeShapeType="1"/>
              </p:cNvSpPr>
              <p:nvPr/>
            </p:nvSpPr>
            <p:spPr bwMode="auto">
              <a:xfrm flipH="1">
                <a:off x="4336" y="1280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CC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89" name="Group 100"/>
            <p:cNvGrpSpPr>
              <a:grpSpLocks/>
            </p:cNvGrpSpPr>
            <p:nvPr/>
          </p:nvGrpSpPr>
          <p:grpSpPr bwMode="auto">
            <a:xfrm>
              <a:off x="4632" y="1216"/>
              <a:ext cx="96" cy="160"/>
              <a:chOff x="4632" y="1216"/>
              <a:chExt cx="96" cy="160"/>
            </a:xfrm>
          </p:grpSpPr>
          <p:sp>
            <p:nvSpPr>
              <p:cNvPr id="30193" name="Freeform 101"/>
              <p:cNvSpPr>
                <a:spLocks/>
              </p:cNvSpPr>
              <p:nvPr/>
            </p:nvSpPr>
            <p:spPr bwMode="auto">
              <a:xfrm>
                <a:off x="4632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CC0000"/>
              </a:solidFill>
              <a:ln w="127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94" name="Line 102"/>
              <p:cNvSpPr>
                <a:spLocks noChangeShapeType="1"/>
              </p:cNvSpPr>
              <p:nvPr/>
            </p:nvSpPr>
            <p:spPr bwMode="auto">
              <a:xfrm flipH="1">
                <a:off x="4656" y="1288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190" name="Group 103"/>
            <p:cNvGrpSpPr>
              <a:grpSpLocks/>
            </p:cNvGrpSpPr>
            <p:nvPr/>
          </p:nvGrpSpPr>
          <p:grpSpPr bwMode="auto">
            <a:xfrm>
              <a:off x="4888" y="1216"/>
              <a:ext cx="96" cy="160"/>
              <a:chOff x="4888" y="1216"/>
              <a:chExt cx="96" cy="160"/>
            </a:xfrm>
          </p:grpSpPr>
          <p:sp>
            <p:nvSpPr>
              <p:cNvPr id="30191" name="Freeform 104"/>
              <p:cNvSpPr>
                <a:spLocks/>
              </p:cNvSpPr>
              <p:nvPr/>
            </p:nvSpPr>
            <p:spPr bwMode="auto">
              <a:xfrm>
                <a:off x="4888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990000"/>
              </a:solidFill>
              <a:ln w="127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92" name="Line 105"/>
              <p:cNvSpPr>
                <a:spLocks noChangeShapeType="1"/>
              </p:cNvSpPr>
              <p:nvPr/>
            </p:nvSpPr>
            <p:spPr bwMode="auto">
              <a:xfrm flipH="1">
                <a:off x="4912" y="1288"/>
                <a:ext cx="32" cy="72"/>
              </a:xfrm>
              <a:prstGeom prst="line">
                <a:avLst/>
              </a:prstGeom>
              <a:noFill/>
              <a:ln w="25400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9700" name="Group 106"/>
          <p:cNvGrpSpPr>
            <a:grpSpLocks/>
          </p:cNvGrpSpPr>
          <p:nvPr/>
        </p:nvGrpSpPr>
        <p:grpSpPr bwMode="auto">
          <a:xfrm>
            <a:off x="3924300" y="3943350"/>
            <a:ext cx="4679950" cy="1847850"/>
            <a:chOff x="960" y="2992"/>
            <a:chExt cx="2973" cy="1166"/>
          </a:xfrm>
        </p:grpSpPr>
        <p:grpSp>
          <p:nvGrpSpPr>
            <p:cNvPr id="29721" name="Group 107"/>
            <p:cNvGrpSpPr>
              <a:grpSpLocks/>
            </p:cNvGrpSpPr>
            <p:nvPr/>
          </p:nvGrpSpPr>
          <p:grpSpPr bwMode="auto">
            <a:xfrm>
              <a:off x="2044" y="3306"/>
              <a:ext cx="1519" cy="852"/>
              <a:chOff x="3303" y="3385"/>
              <a:chExt cx="3798" cy="2130"/>
            </a:xfrm>
          </p:grpSpPr>
          <p:sp>
            <p:nvSpPr>
              <p:cNvPr id="30071" name="Oval 108"/>
              <p:cNvSpPr>
                <a:spLocks noChangeArrowheads="1"/>
              </p:cNvSpPr>
              <p:nvPr/>
            </p:nvSpPr>
            <p:spPr bwMode="auto">
              <a:xfrm>
                <a:off x="6741" y="338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72" name="Oval 109"/>
              <p:cNvSpPr>
                <a:spLocks noChangeArrowheads="1"/>
              </p:cNvSpPr>
              <p:nvPr/>
            </p:nvSpPr>
            <p:spPr bwMode="auto">
              <a:xfrm>
                <a:off x="6700" y="342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73" name="Oval 110"/>
              <p:cNvSpPr>
                <a:spLocks noChangeArrowheads="1"/>
              </p:cNvSpPr>
              <p:nvPr/>
            </p:nvSpPr>
            <p:spPr bwMode="auto">
              <a:xfrm>
                <a:off x="6659" y="345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74" name="Oval 111"/>
              <p:cNvSpPr>
                <a:spLocks noChangeArrowheads="1"/>
              </p:cNvSpPr>
              <p:nvPr/>
            </p:nvSpPr>
            <p:spPr bwMode="auto">
              <a:xfrm>
                <a:off x="6598" y="347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75" name="Oval 112"/>
              <p:cNvSpPr>
                <a:spLocks noChangeArrowheads="1"/>
              </p:cNvSpPr>
              <p:nvPr/>
            </p:nvSpPr>
            <p:spPr bwMode="auto">
              <a:xfrm>
                <a:off x="6537" y="348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76" name="Oval 113"/>
              <p:cNvSpPr>
                <a:spLocks noChangeArrowheads="1"/>
              </p:cNvSpPr>
              <p:nvPr/>
            </p:nvSpPr>
            <p:spPr bwMode="auto">
              <a:xfrm>
                <a:off x="6476" y="350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77" name="Oval 114"/>
              <p:cNvSpPr>
                <a:spLocks noChangeArrowheads="1"/>
              </p:cNvSpPr>
              <p:nvPr/>
            </p:nvSpPr>
            <p:spPr bwMode="auto">
              <a:xfrm>
                <a:off x="6415" y="351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78" name="Oval 115"/>
              <p:cNvSpPr>
                <a:spLocks noChangeArrowheads="1"/>
              </p:cNvSpPr>
              <p:nvPr/>
            </p:nvSpPr>
            <p:spPr bwMode="auto">
              <a:xfrm>
                <a:off x="6354" y="357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79" name="Oval 116"/>
              <p:cNvSpPr>
                <a:spLocks noChangeArrowheads="1"/>
              </p:cNvSpPr>
              <p:nvPr/>
            </p:nvSpPr>
            <p:spPr bwMode="auto">
              <a:xfrm>
                <a:off x="6293" y="362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80" name="Oval 117"/>
              <p:cNvSpPr>
                <a:spLocks noChangeArrowheads="1"/>
              </p:cNvSpPr>
              <p:nvPr/>
            </p:nvSpPr>
            <p:spPr bwMode="auto">
              <a:xfrm>
                <a:off x="6232" y="368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81" name="Oval 118"/>
              <p:cNvSpPr>
                <a:spLocks noChangeArrowheads="1"/>
              </p:cNvSpPr>
              <p:nvPr/>
            </p:nvSpPr>
            <p:spPr bwMode="auto">
              <a:xfrm>
                <a:off x="6171" y="373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82" name="Oval 119"/>
              <p:cNvSpPr>
                <a:spLocks noChangeArrowheads="1"/>
              </p:cNvSpPr>
              <p:nvPr/>
            </p:nvSpPr>
            <p:spPr bwMode="auto">
              <a:xfrm>
                <a:off x="6110" y="379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83" name="Oval 120"/>
              <p:cNvSpPr>
                <a:spLocks noChangeArrowheads="1"/>
              </p:cNvSpPr>
              <p:nvPr/>
            </p:nvSpPr>
            <p:spPr bwMode="auto">
              <a:xfrm>
                <a:off x="6049" y="384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84" name="Oval 121"/>
              <p:cNvSpPr>
                <a:spLocks noChangeArrowheads="1"/>
              </p:cNvSpPr>
              <p:nvPr/>
            </p:nvSpPr>
            <p:spPr bwMode="auto">
              <a:xfrm>
                <a:off x="5988" y="390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85" name="Oval 122"/>
              <p:cNvSpPr>
                <a:spLocks noChangeArrowheads="1"/>
              </p:cNvSpPr>
              <p:nvPr/>
            </p:nvSpPr>
            <p:spPr bwMode="auto">
              <a:xfrm>
                <a:off x="5927" y="397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86" name="Oval 123"/>
              <p:cNvSpPr>
                <a:spLocks noChangeArrowheads="1"/>
              </p:cNvSpPr>
              <p:nvPr/>
            </p:nvSpPr>
            <p:spPr bwMode="auto">
              <a:xfrm>
                <a:off x="5866" y="405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87" name="Oval 124"/>
              <p:cNvSpPr>
                <a:spLocks noChangeArrowheads="1"/>
              </p:cNvSpPr>
              <p:nvPr/>
            </p:nvSpPr>
            <p:spPr bwMode="auto">
              <a:xfrm>
                <a:off x="5805" y="412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88" name="Oval 125"/>
              <p:cNvSpPr>
                <a:spLocks noChangeArrowheads="1"/>
              </p:cNvSpPr>
              <p:nvPr/>
            </p:nvSpPr>
            <p:spPr bwMode="auto">
              <a:xfrm>
                <a:off x="5744" y="420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89" name="Oval 126"/>
              <p:cNvSpPr>
                <a:spLocks noChangeArrowheads="1"/>
              </p:cNvSpPr>
              <p:nvPr/>
            </p:nvSpPr>
            <p:spPr bwMode="auto">
              <a:xfrm>
                <a:off x="5683" y="427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90" name="Oval 127"/>
              <p:cNvSpPr>
                <a:spLocks noChangeArrowheads="1"/>
              </p:cNvSpPr>
              <p:nvPr/>
            </p:nvSpPr>
            <p:spPr bwMode="auto">
              <a:xfrm>
                <a:off x="5642" y="435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91" name="Oval 128"/>
              <p:cNvSpPr>
                <a:spLocks noChangeArrowheads="1"/>
              </p:cNvSpPr>
              <p:nvPr/>
            </p:nvSpPr>
            <p:spPr bwMode="auto">
              <a:xfrm>
                <a:off x="5601" y="442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92" name="Oval 129"/>
              <p:cNvSpPr>
                <a:spLocks noChangeArrowheads="1"/>
              </p:cNvSpPr>
              <p:nvPr/>
            </p:nvSpPr>
            <p:spPr bwMode="auto">
              <a:xfrm>
                <a:off x="5560" y="450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93" name="Oval 130"/>
              <p:cNvSpPr>
                <a:spLocks noChangeArrowheads="1"/>
              </p:cNvSpPr>
              <p:nvPr/>
            </p:nvSpPr>
            <p:spPr bwMode="auto">
              <a:xfrm>
                <a:off x="5499" y="457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94" name="Oval 131"/>
              <p:cNvSpPr>
                <a:spLocks noChangeArrowheads="1"/>
              </p:cNvSpPr>
              <p:nvPr/>
            </p:nvSpPr>
            <p:spPr bwMode="auto">
              <a:xfrm>
                <a:off x="5438" y="463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95" name="Oval 132"/>
              <p:cNvSpPr>
                <a:spLocks noChangeArrowheads="1"/>
              </p:cNvSpPr>
              <p:nvPr/>
            </p:nvSpPr>
            <p:spPr bwMode="auto">
              <a:xfrm>
                <a:off x="5377" y="468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96" name="Oval 133"/>
              <p:cNvSpPr>
                <a:spLocks noChangeArrowheads="1"/>
              </p:cNvSpPr>
              <p:nvPr/>
            </p:nvSpPr>
            <p:spPr bwMode="auto">
              <a:xfrm>
                <a:off x="5316" y="472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97" name="Oval 134"/>
              <p:cNvSpPr>
                <a:spLocks noChangeArrowheads="1"/>
              </p:cNvSpPr>
              <p:nvPr/>
            </p:nvSpPr>
            <p:spPr bwMode="auto">
              <a:xfrm>
                <a:off x="5255" y="475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98" name="Oval 135"/>
              <p:cNvSpPr>
                <a:spLocks noChangeArrowheads="1"/>
              </p:cNvSpPr>
              <p:nvPr/>
            </p:nvSpPr>
            <p:spPr bwMode="auto">
              <a:xfrm>
                <a:off x="5194" y="479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99" name="Oval 136"/>
              <p:cNvSpPr>
                <a:spLocks noChangeArrowheads="1"/>
              </p:cNvSpPr>
              <p:nvPr/>
            </p:nvSpPr>
            <p:spPr bwMode="auto">
              <a:xfrm>
                <a:off x="5133" y="482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00" name="Oval 137"/>
              <p:cNvSpPr>
                <a:spLocks noChangeArrowheads="1"/>
              </p:cNvSpPr>
              <p:nvPr/>
            </p:nvSpPr>
            <p:spPr bwMode="auto">
              <a:xfrm>
                <a:off x="5072" y="482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01" name="Oval 138"/>
              <p:cNvSpPr>
                <a:spLocks noChangeArrowheads="1"/>
              </p:cNvSpPr>
              <p:nvPr/>
            </p:nvSpPr>
            <p:spPr bwMode="auto">
              <a:xfrm>
                <a:off x="5011" y="481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02" name="Oval 139"/>
              <p:cNvSpPr>
                <a:spLocks noChangeArrowheads="1"/>
              </p:cNvSpPr>
              <p:nvPr/>
            </p:nvSpPr>
            <p:spPr bwMode="auto">
              <a:xfrm>
                <a:off x="4950" y="481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03" name="Oval 140"/>
              <p:cNvSpPr>
                <a:spLocks noChangeArrowheads="1"/>
              </p:cNvSpPr>
              <p:nvPr/>
            </p:nvSpPr>
            <p:spPr bwMode="auto">
              <a:xfrm>
                <a:off x="4889" y="480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04" name="Oval 141"/>
              <p:cNvSpPr>
                <a:spLocks noChangeArrowheads="1"/>
              </p:cNvSpPr>
              <p:nvPr/>
            </p:nvSpPr>
            <p:spPr bwMode="auto">
              <a:xfrm>
                <a:off x="4828" y="480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05" name="Oval 142"/>
              <p:cNvSpPr>
                <a:spLocks noChangeArrowheads="1"/>
              </p:cNvSpPr>
              <p:nvPr/>
            </p:nvSpPr>
            <p:spPr bwMode="auto">
              <a:xfrm>
                <a:off x="4767" y="479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06" name="Oval 143"/>
              <p:cNvSpPr>
                <a:spLocks noChangeArrowheads="1"/>
              </p:cNvSpPr>
              <p:nvPr/>
            </p:nvSpPr>
            <p:spPr bwMode="auto">
              <a:xfrm>
                <a:off x="4706" y="479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07" name="Oval 144"/>
              <p:cNvSpPr>
                <a:spLocks noChangeArrowheads="1"/>
              </p:cNvSpPr>
              <p:nvPr/>
            </p:nvSpPr>
            <p:spPr bwMode="auto">
              <a:xfrm>
                <a:off x="4645" y="478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08" name="Oval 145"/>
              <p:cNvSpPr>
                <a:spLocks noChangeArrowheads="1"/>
              </p:cNvSpPr>
              <p:nvPr/>
            </p:nvSpPr>
            <p:spPr bwMode="auto">
              <a:xfrm>
                <a:off x="4584" y="480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09" name="Oval 146"/>
              <p:cNvSpPr>
                <a:spLocks noChangeArrowheads="1"/>
              </p:cNvSpPr>
              <p:nvPr/>
            </p:nvSpPr>
            <p:spPr bwMode="auto">
              <a:xfrm>
                <a:off x="4523" y="481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10" name="Oval 147"/>
              <p:cNvSpPr>
                <a:spLocks noChangeArrowheads="1"/>
              </p:cNvSpPr>
              <p:nvPr/>
            </p:nvSpPr>
            <p:spPr bwMode="auto">
              <a:xfrm>
                <a:off x="4462" y="483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11" name="Oval 148"/>
              <p:cNvSpPr>
                <a:spLocks noChangeArrowheads="1"/>
              </p:cNvSpPr>
              <p:nvPr/>
            </p:nvSpPr>
            <p:spPr bwMode="auto">
              <a:xfrm>
                <a:off x="4401" y="484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12" name="Oval 149"/>
              <p:cNvSpPr>
                <a:spLocks noChangeArrowheads="1"/>
              </p:cNvSpPr>
              <p:nvPr/>
            </p:nvSpPr>
            <p:spPr bwMode="auto">
              <a:xfrm>
                <a:off x="4340" y="486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13" name="Oval 150"/>
              <p:cNvSpPr>
                <a:spLocks noChangeArrowheads="1"/>
              </p:cNvSpPr>
              <p:nvPr/>
            </p:nvSpPr>
            <p:spPr bwMode="auto">
              <a:xfrm>
                <a:off x="4279" y="487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14" name="Oval 151"/>
              <p:cNvSpPr>
                <a:spLocks noChangeArrowheads="1"/>
              </p:cNvSpPr>
              <p:nvPr/>
            </p:nvSpPr>
            <p:spPr bwMode="auto">
              <a:xfrm>
                <a:off x="4218" y="489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15" name="Oval 152"/>
              <p:cNvSpPr>
                <a:spLocks noChangeArrowheads="1"/>
              </p:cNvSpPr>
              <p:nvPr/>
            </p:nvSpPr>
            <p:spPr bwMode="auto">
              <a:xfrm>
                <a:off x="4157" y="490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16" name="Oval 153"/>
              <p:cNvSpPr>
                <a:spLocks noChangeArrowheads="1"/>
              </p:cNvSpPr>
              <p:nvPr/>
            </p:nvSpPr>
            <p:spPr bwMode="auto">
              <a:xfrm>
                <a:off x="4096" y="492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17" name="Oval 154"/>
              <p:cNvSpPr>
                <a:spLocks noChangeArrowheads="1"/>
              </p:cNvSpPr>
              <p:nvPr/>
            </p:nvSpPr>
            <p:spPr bwMode="auto">
              <a:xfrm>
                <a:off x="4035" y="493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18" name="Oval 155"/>
              <p:cNvSpPr>
                <a:spLocks noChangeArrowheads="1"/>
              </p:cNvSpPr>
              <p:nvPr/>
            </p:nvSpPr>
            <p:spPr bwMode="auto">
              <a:xfrm>
                <a:off x="3974" y="495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19" name="Oval 156"/>
              <p:cNvSpPr>
                <a:spLocks noChangeArrowheads="1"/>
              </p:cNvSpPr>
              <p:nvPr/>
            </p:nvSpPr>
            <p:spPr bwMode="auto">
              <a:xfrm>
                <a:off x="3913" y="496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20" name="Oval 157"/>
              <p:cNvSpPr>
                <a:spLocks noChangeArrowheads="1"/>
              </p:cNvSpPr>
              <p:nvPr/>
            </p:nvSpPr>
            <p:spPr bwMode="auto">
              <a:xfrm>
                <a:off x="3852" y="498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21" name="Oval 158"/>
              <p:cNvSpPr>
                <a:spLocks noChangeArrowheads="1"/>
              </p:cNvSpPr>
              <p:nvPr/>
            </p:nvSpPr>
            <p:spPr bwMode="auto">
              <a:xfrm>
                <a:off x="3791" y="499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22" name="Oval 159"/>
              <p:cNvSpPr>
                <a:spLocks noChangeArrowheads="1"/>
              </p:cNvSpPr>
              <p:nvPr/>
            </p:nvSpPr>
            <p:spPr bwMode="auto">
              <a:xfrm>
                <a:off x="3730" y="501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23" name="Oval 160"/>
              <p:cNvSpPr>
                <a:spLocks noChangeArrowheads="1"/>
              </p:cNvSpPr>
              <p:nvPr/>
            </p:nvSpPr>
            <p:spPr bwMode="auto">
              <a:xfrm>
                <a:off x="3669" y="502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24" name="Oval 161"/>
              <p:cNvSpPr>
                <a:spLocks noChangeArrowheads="1"/>
              </p:cNvSpPr>
              <p:nvPr/>
            </p:nvSpPr>
            <p:spPr bwMode="auto">
              <a:xfrm>
                <a:off x="3608" y="504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25" name="Oval 162"/>
              <p:cNvSpPr>
                <a:spLocks noChangeArrowheads="1"/>
              </p:cNvSpPr>
              <p:nvPr/>
            </p:nvSpPr>
            <p:spPr bwMode="auto">
              <a:xfrm>
                <a:off x="3547" y="505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26" name="Oval 163"/>
              <p:cNvSpPr>
                <a:spLocks noChangeArrowheads="1"/>
              </p:cNvSpPr>
              <p:nvPr/>
            </p:nvSpPr>
            <p:spPr bwMode="auto">
              <a:xfrm>
                <a:off x="3486" y="507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27" name="Oval 164"/>
              <p:cNvSpPr>
                <a:spLocks noChangeArrowheads="1"/>
              </p:cNvSpPr>
              <p:nvPr/>
            </p:nvSpPr>
            <p:spPr bwMode="auto">
              <a:xfrm>
                <a:off x="3425" y="508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28" name="Oval 165"/>
              <p:cNvSpPr>
                <a:spLocks noChangeArrowheads="1"/>
              </p:cNvSpPr>
              <p:nvPr/>
            </p:nvSpPr>
            <p:spPr bwMode="auto">
              <a:xfrm>
                <a:off x="3364" y="510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129" name="Oval 166"/>
              <p:cNvSpPr>
                <a:spLocks noChangeArrowheads="1"/>
              </p:cNvSpPr>
              <p:nvPr/>
            </p:nvSpPr>
            <p:spPr bwMode="auto">
              <a:xfrm>
                <a:off x="3303" y="511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</p:grpSp>
        <p:grpSp>
          <p:nvGrpSpPr>
            <p:cNvPr id="29722" name="Group 167"/>
            <p:cNvGrpSpPr>
              <a:grpSpLocks/>
            </p:cNvGrpSpPr>
            <p:nvPr/>
          </p:nvGrpSpPr>
          <p:grpSpPr bwMode="auto">
            <a:xfrm>
              <a:off x="1963" y="3586"/>
              <a:ext cx="731" cy="302"/>
              <a:chOff x="3920" y="4309"/>
              <a:chExt cx="1827" cy="757"/>
            </a:xfrm>
          </p:grpSpPr>
          <p:sp>
            <p:nvSpPr>
              <p:cNvPr id="30037" name="Oval 168"/>
              <p:cNvSpPr>
                <a:spLocks noChangeArrowheads="1"/>
              </p:cNvSpPr>
              <p:nvPr/>
            </p:nvSpPr>
            <p:spPr bwMode="auto">
              <a:xfrm>
                <a:off x="5320" y="4741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38" name="Oval 169"/>
              <p:cNvSpPr>
                <a:spLocks noChangeArrowheads="1"/>
              </p:cNvSpPr>
              <p:nvPr/>
            </p:nvSpPr>
            <p:spPr bwMode="auto">
              <a:xfrm>
                <a:off x="5560" y="4981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39" name="Oval 170"/>
              <p:cNvSpPr>
                <a:spLocks noChangeArrowheads="1"/>
              </p:cNvSpPr>
              <p:nvPr/>
            </p:nvSpPr>
            <p:spPr bwMode="auto">
              <a:xfrm>
                <a:off x="5540" y="4960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40" name="Oval 171"/>
              <p:cNvSpPr>
                <a:spLocks noChangeArrowheads="1"/>
              </p:cNvSpPr>
              <p:nvPr/>
            </p:nvSpPr>
            <p:spPr bwMode="auto">
              <a:xfrm>
                <a:off x="5520" y="4939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41" name="Oval 172"/>
              <p:cNvSpPr>
                <a:spLocks noChangeArrowheads="1"/>
              </p:cNvSpPr>
              <p:nvPr/>
            </p:nvSpPr>
            <p:spPr bwMode="auto">
              <a:xfrm>
                <a:off x="5500" y="4918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42" name="Oval 173"/>
              <p:cNvSpPr>
                <a:spLocks noChangeArrowheads="1"/>
              </p:cNvSpPr>
              <p:nvPr/>
            </p:nvSpPr>
            <p:spPr bwMode="auto">
              <a:xfrm>
                <a:off x="5480" y="4897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43" name="Oval 174"/>
              <p:cNvSpPr>
                <a:spLocks noChangeArrowheads="1"/>
              </p:cNvSpPr>
              <p:nvPr/>
            </p:nvSpPr>
            <p:spPr bwMode="auto">
              <a:xfrm>
                <a:off x="5460" y="4876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44" name="Oval 175"/>
              <p:cNvSpPr>
                <a:spLocks noChangeArrowheads="1"/>
              </p:cNvSpPr>
              <p:nvPr/>
            </p:nvSpPr>
            <p:spPr bwMode="auto">
              <a:xfrm>
                <a:off x="5440" y="4855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45" name="Oval 176"/>
              <p:cNvSpPr>
                <a:spLocks noChangeArrowheads="1"/>
              </p:cNvSpPr>
              <p:nvPr/>
            </p:nvSpPr>
            <p:spPr bwMode="auto">
              <a:xfrm>
                <a:off x="5420" y="4834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46" name="Oval 177"/>
              <p:cNvSpPr>
                <a:spLocks noChangeArrowheads="1"/>
              </p:cNvSpPr>
              <p:nvPr/>
            </p:nvSpPr>
            <p:spPr bwMode="auto">
              <a:xfrm>
                <a:off x="5400" y="4813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47" name="Oval 178"/>
              <p:cNvSpPr>
                <a:spLocks noChangeArrowheads="1"/>
              </p:cNvSpPr>
              <p:nvPr/>
            </p:nvSpPr>
            <p:spPr bwMode="auto">
              <a:xfrm>
                <a:off x="5370" y="4792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48" name="Oval 179"/>
              <p:cNvSpPr>
                <a:spLocks noChangeArrowheads="1"/>
              </p:cNvSpPr>
              <p:nvPr/>
            </p:nvSpPr>
            <p:spPr bwMode="auto">
              <a:xfrm>
                <a:off x="5340" y="4771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49" name="Oval 180"/>
              <p:cNvSpPr>
                <a:spLocks noChangeArrowheads="1"/>
              </p:cNvSpPr>
              <p:nvPr/>
            </p:nvSpPr>
            <p:spPr bwMode="auto">
              <a:xfrm>
                <a:off x="5310" y="4750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50" name="Oval 181"/>
              <p:cNvSpPr>
                <a:spLocks noChangeArrowheads="1"/>
              </p:cNvSpPr>
              <p:nvPr/>
            </p:nvSpPr>
            <p:spPr bwMode="auto">
              <a:xfrm>
                <a:off x="5260" y="4729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51" name="Oval 182"/>
              <p:cNvSpPr>
                <a:spLocks noChangeArrowheads="1"/>
              </p:cNvSpPr>
              <p:nvPr/>
            </p:nvSpPr>
            <p:spPr bwMode="auto">
              <a:xfrm>
                <a:off x="5210" y="4708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52" name="Oval 183"/>
              <p:cNvSpPr>
                <a:spLocks noChangeArrowheads="1"/>
              </p:cNvSpPr>
              <p:nvPr/>
            </p:nvSpPr>
            <p:spPr bwMode="auto">
              <a:xfrm>
                <a:off x="5160" y="4687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53" name="Oval 184"/>
              <p:cNvSpPr>
                <a:spLocks noChangeArrowheads="1"/>
              </p:cNvSpPr>
              <p:nvPr/>
            </p:nvSpPr>
            <p:spPr bwMode="auto">
              <a:xfrm>
                <a:off x="5110" y="4666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54" name="Oval 185"/>
              <p:cNvSpPr>
                <a:spLocks noChangeArrowheads="1"/>
              </p:cNvSpPr>
              <p:nvPr/>
            </p:nvSpPr>
            <p:spPr bwMode="auto">
              <a:xfrm>
                <a:off x="5060" y="4645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55" name="Oval 186"/>
              <p:cNvSpPr>
                <a:spLocks noChangeArrowheads="1"/>
              </p:cNvSpPr>
              <p:nvPr/>
            </p:nvSpPr>
            <p:spPr bwMode="auto">
              <a:xfrm>
                <a:off x="5010" y="4624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56" name="Oval 187"/>
              <p:cNvSpPr>
                <a:spLocks noChangeArrowheads="1"/>
              </p:cNvSpPr>
              <p:nvPr/>
            </p:nvSpPr>
            <p:spPr bwMode="auto">
              <a:xfrm>
                <a:off x="4950" y="4603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57" name="Oval 188"/>
              <p:cNvSpPr>
                <a:spLocks noChangeArrowheads="1"/>
              </p:cNvSpPr>
              <p:nvPr/>
            </p:nvSpPr>
            <p:spPr bwMode="auto">
              <a:xfrm>
                <a:off x="4890" y="4582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58" name="Oval 189"/>
              <p:cNvSpPr>
                <a:spLocks noChangeArrowheads="1"/>
              </p:cNvSpPr>
              <p:nvPr/>
            </p:nvSpPr>
            <p:spPr bwMode="auto">
              <a:xfrm>
                <a:off x="4830" y="4561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59" name="Oval 190"/>
              <p:cNvSpPr>
                <a:spLocks noChangeArrowheads="1"/>
              </p:cNvSpPr>
              <p:nvPr/>
            </p:nvSpPr>
            <p:spPr bwMode="auto">
              <a:xfrm>
                <a:off x="4770" y="4540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60" name="Oval 191"/>
              <p:cNvSpPr>
                <a:spLocks noChangeArrowheads="1"/>
              </p:cNvSpPr>
              <p:nvPr/>
            </p:nvSpPr>
            <p:spPr bwMode="auto">
              <a:xfrm>
                <a:off x="4710" y="4519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61" name="Oval 192"/>
              <p:cNvSpPr>
                <a:spLocks noChangeArrowheads="1"/>
              </p:cNvSpPr>
              <p:nvPr/>
            </p:nvSpPr>
            <p:spPr bwMode="auto">
              <a:xfrm>
                <a:off x="4640" y="4498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62" name="Oval 193"/>
              <p:cNvSpPr>
                <a:spLocks noChangeArrowheads="1"/>
              </p:cNvSpPr>
              <p:nvPr/>
            </p:nvSpPr>
            <p:spPr bwMode="auto">
              <a:xfrm>
                <a:off x="4570" y="4477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63" name="Oval 194"/>
              <p:cNvSpPr>
                <a:spLocks noChangeArrowheads="1"/>
              </p:cNvSpPr>
              <p:nvPr/>
            </p:nvSpPr>
            <p:spPr bwMode="auto">
              <a:xfrm>
                <a:off x="4500" y="4456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64" name="Oval 195"/>
              <p:cNvSpPr>
                <a:spLocks noChangeArrowheads="1"/>
              </p:cNvSpPr>
              <p:nvPr/>
            </p:nvSpPr>
            <p:spPr bwMode="auto">
              <a:xfrm>
                <a:off x="4430" y="4435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65" name="Oval 196"/>
              <p:cNvSpPr>
                <a:spLocks noChangeArrowheads="1"/>
              </p:cNvSpPr>
              <p:nvPr/>
            </p:nvSpPr>
            <p:spPr bwMode="auto">
              <a:xfrm>
                <a:off x="4350" y="4414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66" name="Oval 197"/>
              <p:cNvSpPr>
                <a:spLocks noChangeArrowheads="1"/>
              </p:cNvSpPr>
              <p:nvPr/>
            </p:nvSpPr>
            <p:spPr bwMode="auto">
              <a:xfrm>
                <a:off x="4270" y="4393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67" name="Oval 198"/>
              <p:cNvSpPr>
                <a:spLocks noChangeArrowheads="1"/>
              </p:cNvSpPr>
              <p:nvPr/>
            </p:nvSpPr>
            <p:spPr bwMode="auto">
              <a:xfrm>
                <a:off x="4190" y="4372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68" name="Oval 199"/>
              <p:cNvSpPr>
                <a:spLocks noChangeArrowheads="1"/>
              </p:cNvSpPr>
              <p:nvPr/>
            </p:nvSpPr>
            <p:spPr bwMode="auto">
              <a:xfrm>
                <a:off x="4100" y="4351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69" name="Oval 200"/>
              <p:cNvSpPr>
                <a:spLocks noChangeArrowheads="1"/>
              </p:cNvSpPr>
              <p:nvPr/>
            </p:nvSpPr>
            <p:spPr bwMode="auto">
              <a:xfrm>
                <a:off x="4010" y="4330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70" name="Oval 201"/>
              <p:cNvSpPr>
                <a:spLocks noChangeArrowheads="1"/>
              </p:cNvSpPr>
              <p:nvPr/>
            </p:nvSpPr>
            <p:spPr bwMode="auto">
              <a:xfrm>
                <a:off x="3920" y="4309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</p:grpSp>
        <p:grpSp>
          <p:nvGrpSpPr>
            <p:cNvPr id="29723" name="Group 202"/>
            <p:cNvGrpSpPr>
              <a:grpSpLocks/>
            </p:cNvGrpSpPr>
            <p:nvPr/>
          </p:nvGrpSpPr>
          <p:grpSpPr bwMode="auto">
            <a:xfrm>
              <a:off x="2404" y="3386"/>
              <a:ext cx="858" cy="150"/>
              <a:chOff x="1841" y="3895"/>
              <a:chExt cx="2144" cy="376"/>
            </a:xfrm>
          </p:grpSpPr>
          <p:sp>
            <p:nvSpPr>
              <p:cNvPr id="29987" name="Oval 203"/>
              <p:cNvSpPr>
                <a:spLocks noChangeArrowheads="1"/>
              </p:cNvSpPr>
              <p:nvPr/>
            </p:nvSpPr>
            <p:spPr bwMode="auto">
              <a:xfrm>
                <a:off x="3861" y="41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88" name="Oval 204"/>
              <p:cNvSpPr>
                <a:spLocks noChangeArrowheads="1"/>
              </p:cNvSpPr>
              <p:nvPr/>
            </p:nvSpPr>
            <p:spPr bwMode="auto">
              <a:xfrm>
                <a:off x="3831" y="41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89" name="Oval 205"/>
              <p:cNvSpPr>
                <a:spLocks noChangeArrowheads="1"/>
              </p:cNvSpPr>
              <p:nvPr/>
            </p:nvSpPr>
            <p:spPr bwMode="auto">
              <a:xfrm>
                <a:off x="3801" y="41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90" name="Oval 206"/>
              <p:cNvSpPr>
                <a:spLocks noChangeArrowheads="1"/>
              </p:cNvSpPr>
              <p:nvPr/>
            </p:nvSpPr>
            <p:spPr bwMode="auto">
              <a:xfrm>
                <a:off x="3771" y="41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91" name="Oval 207"/>
              <p:cNvSpPr>
                <a:spLocks noChangeArrowheads="1"/>
              </p:cNvSpPr>
              <p:nvPr/>
            </p:nvSpPr>
            <p:spPr bwMode="auto">
              <a:xfrm>
                <a:off x="3741" y="41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92" name="Oval 208"/>
              <p:cNvSpPr>
                <a:spLocks noChangeArrowheads="1"/>
              </p:cNvSpPr>
              <p:nvPr/>
            </p:nvSpPr>
            <p:spPr bwMode="auto">
              <a:xfrm>
                <a:off x="3711" y="41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93" name="Oval 209"/>
              <p:cNvSpPr>
                <a:spLocks noChangeArrowheads="1"/>
              </p:cNvSpPr>
              <p:nvPr/>
            </p:nvSpPr>
            <p:spPr bwMode="auto">
              <a:xfrm>
                <a:off x="3681" y="41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94" name="Oval 210"/>
              <p:cNvSpPr>
                <a:spLocks noChangeArrowheads="1"/>
              </p:cNvSpPr>
              <p:nvPr/>
            </p:nvSpPr>
            <p:spPr bwMode="auto">
              <a:xfrm>
                <a:off x="3651" y="41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95" name="Oval 211"/>
              <p:cNvSpPr>
                <a:spLocks noChangeArrowheads="1"/>
              </p:cNvSpPr>
              <p:nvPr/>
            </p:nvSpPr>
            <p:spPr bwMode="auto">
              <a:xfrm>
                <a:off x="3621" y="41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96" name="Oval 212"/>
              <p:cNvSpPr>
                <a:spLocks noChangeArrowheads="1"/>
              </p:cNvSpPr>
              <p:nvPr/>
            </p:nvSpPr>
            <p:spPr bwMode="auto">
              <a:xfrm>
                <a:off x="3591" y="40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97" name="Oval 213"/>
              <p:cNvSpPr>
                <a:spLocks noChangeArrowheads="1"/>
              </p:cNvSpPr>
              <p:nvPr/>
            </p:nvSpPr>
            <p:spPr bwMode="auto">
              <a:xfrm>
                <a:off x="3561" y="40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98" name="Oval 214"/>
              <p:cNvSpPr>
                <a:spLocks noChangeArrowheads="1"/>
              </p:cNvSpPr>
              <p:nvPr/>
            </p:nvSpPr>
            <p:spPr bwMode="auto">
              <a:xfrm>
                <a:off x="3531" y="40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99" name="Oval 215"/>
              <p:cNvSpPr>
                <a:spLocks noChangeArrowheads="1"/>
              </p:cNvSpPr>
              <p:nvPr/>
            </p:nvSpPr>
            <p:spPr bwMode="auto">
              <a:xfrm>
                <a:off x="3501" y="40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00" name="Oval 216"/>
              <p:cNvSpPr>
                <a:spLocks noChangeArrowheads="1"/>
              </p:cNvSpPr>
              <p:nvPr/>
            </p:nvSpPr>
            <p:spPr bwMode="auto">
              <a:xfrm>
                <a:off x="3471" y="40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01" name="Oval 217"/>
              <p:cNvSpPr>
                <a:spLocks noChangeArrowheads="1"/>
              </p:cNvSpPr>
              <p:nvPr/>
            </p:nvSpPr>
            <p:spPr bwMode="auto">
              <a:xfrm>
                <a:off x="3441" y="40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02" name="Oval 218"/>
              <p:cNvSpPr>
                <a:spLocks noChangeArrowheads="1"/>
              </p:cNvSpPr>
              <p:nvPr/>
            </p:nvSpPr>
            <p:spPr bwMode="auto">
              <a:xfrm>
                <a:off x="3411" y="40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03" name="Oval 219"/>
              <p:cNvSpPr>
                <a:spLocks noChangeArrowheads="1"/>
              </p:cNvSpPr>
              <p:nvPr/>
            </p:nvSpPr>
            <p:spPr bwMode="auto">
              <a:xfrm>
                <a:off x="3381" y="40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04" name="Oval 220"/>
              <p:cNvSpPr>
                <a:spLocks noChangeArrowheads="1"/>
              </p:cNvSpPr>
              <p:nvPr/>
            </p:nvSpPr>
            <p:spPr bwMode="auto">
              <a:xfrm>
                <a:off x="3351" y="40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05" name="Oval 221"/>
              <p:cNvSpPr>
                <a:spLocks noChangeArrowheads="1"/>
              </p:cNvSpPr>
              <p:nvPr/>
            </p:nvSpPr>
            <p:spPr bwMode="auto">
              <a:xfrm>
                <a:off x="3321" y="40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06" name="Oval 222"/>
              <p:cNvSpPr>
                <a:spLocks noChangeArrowheads="1"/>
              </p:cNvSpPr>
              <p:nvPr/>
            </p:nvSpPr>
            <p:spPr bwMode="auto">
              <a:xfrm>
                <a:off x="3291" y="39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07" name="Oval 223"/>
              <p:cNvSpPr>
                <a:spLocks noChangeArrowheads="1"/>
              </p:cNvSpPr>
              <p:nvPr/>
            </p:nvSpPr>
            <p:spPr bwMode="auto">
              <a:xfrm>
                <a:off x="3251" y="39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08" name="Oval 224"/>
              <p:cNvSpPr>
                <a:spLocks noChangeArrowheads="1"/>
              </p:cNvSpPr>
              <p:nvPr/>
            </p:nvSpPr>
            <p:spPr bwMode="auto">
              <a:xfrm>
                <a:off x="3211" y="39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09" name="Oval 225"/>
              <p:cNvSpPr>
                <a:spLocks noChangeArrowheads="1"/>
              </p:cNvSpPr>
              <p:nvPr/>
            </p:nvSpPr>
            <p:spPr bwMode="auto">
              <a:xfrm>
                <a:off x="3171" y="39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10" name="Oval 226"/>
              <p:cNvSpPr>
                <a:spLocks noChangeArrowheads="1"/>
              </p:cNvSpPr>
              <p:nvPr/>
            </p:nvSpPr>
            <p:spPr bwMode="auto">
              <a:xfrm>
                <a:off x="3131" y="39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11" name="Oval 227"/>
              <p:cNvSpPr>
                <a:spLocks noChangeArrowheads="1"/>
              </p:cNvSpPr>
              <p:nvPr/>
            </p:nvSpPr>
            <p:spPr bwMode="auto">
              <a:xfrm>
                <a:off x="3081" y="39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12" name="Oval 228"/>
              <p:cNvSpPr>
                <a:spLocks noChangeArrowheads="1"/>
              </p:cNvSpPr>
              <p:nvPr/>
            </p:nvSpPr>
            <p:spPr bwMode="auto">
              <a:xfrm>
                <a:off x="3031" y="39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13" name="Oval 229"/>
              <p:cNvSpPr>
                <a:spLocks noChangeArrowheads="1"/>
              </p:cNvSpPr>
              <p:nvPr/>
            </p:nvSpPr>
            <p:spPr bwMode="auto">
              <a:xfrm>
                <a:off x="2981" y="39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14" name="Oval 230"/>
              <p:cNvSpPr>
                <a:spLocks noChangeArrowheads="1"/>
              </p:cNvSpPr>
              <p:nvPr/>
            </p:nvSpPr>
            <p:spPr bwMode="auto">
              <a:xfrm>
                <a:off x="2921" y="39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15" name="Oval 231"/>
              <p:cNvSpPr>
                <a:spLocks noChangeArrowheads="1"/>
              </p:cNvSpPr>
              <p:nvPr/>
            </p:nvSpPr>
            <p:spPr bwMode="auto">
              <a:xfrm>
                <a:off x="2861" y="39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16" name="Oval 232"/>
              <p:cNvSpPr>
                <a:spLocks noChangeArrowheads="1"/>
              </p:cNvSpPr>
              <p:nvPr/>
            </p:nvSpPr>
            <p:spPr bwMode="auto">
              <a:xfrm>
                <a:off x="28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17" name="Oval 233"/>
              <p:cNvSpPr>
                <a:spLocks noChangeArrowheads="1"/>
              </p:cNvSpPr>
              <p:nvPr/>
            </p:nvSpPr>
            <p:spPr bwMode="auto">
              <a:xfrm>
                <a:off x="27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18" name="Oval 234"/>
              <p:cNvSpPr>
                <a:spLocks noChangeArrowheads="1"/>
              </p:cNvSpPr>
              <p:nvPr/>
            </p:nvSpPr>
            <p:spPr bwMode="auto">
              <a:xfrm>
                <a:off x="27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19" name="Oval 235"/>
              <p:cNvSpPr>
                <a:spLocks noChangeArrowheads="1"/>
              </p:cNvSpPr>
              <p:nvPr/>
            </p:nvSpPr>
            <p:spPr bwMode="auto">
              <a:xfrm>
                <a:off x="26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20" name="Oval 236"/>
              <p:cNvSpPr>
                <a:spLocks noChangeArrowheads="1"/>
              </p:cNvSpPr>
              <p:nvPr/>
            </p:nvSpPr>
            <p:spPr bwMode="auto">
              <a:xfrm>
                <a:off x="26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21" name="Oval 237"/>
              <p:cNvSpPr>
                <a:spLocks noChangeArrowheads="1"/>
              </p:cNvSpPr>
              <p:nvPr/>
            </p:nvSpPr>
            <p:spPr bwMode="auto">
              <a:xfrm>
                <a:off x="25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22" name="Oval 238"/>
              <p:cNvSpPr>
                <a:spLocks noChangeArrowheads="1"/>
              </p:cNvSpPr>
              <p:nvPr/>
            </p:nvSpPr>
            <p:spPr bwMode="auto">
              <a:xfrm>
                <a:off x="25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23" name="Oval 239"/>
              <p:cNvSpPr>
                <a:spLocks noChangeArrowheads="1"/>
              </p:cNvSpPr>
              <p:nvPr/>
            </p:nvSpPr>
            <p:spPr bwMode="auto">
              <a:xfrm>
                <a:off x="24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24" name="Oval 240"/>
              <p:cNvSpPr>
                <a:spLocks noChangeArrowheads="1"/>
              </p:cNvSpPr>
              <p:nvPr/>
            </p:nvSpPr>
            <p:spPr bwMode="auto">
              <a:xfrm>
                <a:off x="24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25" name="Oval 241"/>
              <p:cNvSpPr>
                <a:spLocks noChangeArrowheads="1"/>
              </p:cNvSpPr>
              <p:nvPr/>
            </p:nvSpPr>
            <p:spPr bwMode="auto">
              <a:xfrm>
                <a:off x="23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26" name="Oval 242"/>
              <p:cNvSpPr>
                <a:spLocks noChangeArrowheads="1"/>
              </p:cNvSpPr>
              <p:nvPr/>
            </p:nvSpPr>
            <p:spPr bwMode="auto">
              <a:xfrm>
                <a:off x="23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27" name="Oval 243"/>
              <p:cNvSpPr>
                <a:spLocks noChangeArrowheads="1"/>
              </p:cNvSpPr>
              <p:nvPr/>
            </p:nvSpPr>
            <p:spPr bwMode="auto">
              <a:xfrm>
                <a:off x="22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28" name="Oval 244"/>
              <p:cNvSpPr>
                <a:spLocks noChangeArrowheads="1"/>
              </p:cNvSpPr>
              <p:nvPr/>
            </p:nvSpPr>
            <p:spPr bwMode="auto">
              <a:xfrm>
                <a:off x="221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29" name="Oval 245"/>
              <p:cNvSpPr>
                <a:spLocks noChangeArrowheads="1"/>
              </p:cNvSpPr>
              <p:nvPr/>
            </p:nvSpPr>
            <p:spPr bwMode="auto">
              <a:xfrm>
                <a:off x="217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30" name="Oval 246"/>
              <p:cNvSpPr>
                <a:spLocks noChangeArrowheads="1"/>
              </p:cNvSpPr>
              <p:nvPr/>
            </p:nvSpPr>
            <p:spPr bwMode="auto">
              <a:xfrm>
                <a:off x="213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31" name="Oval 247"/>
              <p:cNvSpPr>
                <a:spLocks noChangeArrowheads="1"/>
              </p:cNvSpPr>
              <p:nvPr/>
            </p:nvSpPr>
            <p:spPr bwMode="auto">
              <a:xfrm>
                <a:off x="20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32" name="Oval 248"/>
              <p:cNvSpPr>
                <a:spLocks noChangeArrowheads="1"/>
              </p:cNvSpPr>
              <p:nvPr/>
            </p:nvSpPr>
            <p:spPr bwMode="auto">
              <a:xfrm>
                <a:off x="20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33" name="Oval 249"/>
              <p:cNvSpPr>
                <a:spLocks noChangeArrowheads="1"/>
              </p:cNvSpPr>
              <p:nvPr/>
            </p:nvSpPr>
            <p:spPr bwMode="auto">
              <a:xfrm>
                <a:off x="19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34" name="Oval 250"/>
              <p:cNvSpPr>
                <a:spLocks noChangeArrowheads="1"/>
              </p:cNvSpPr>
              <p:nvPr/>
            </p:nvSpPr>
            <p:spPr bwMode="auto">
              <a:xfrm>
                <a:off x="19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35" name="Oval 251"/>
              <p:cNvSpPr>
                <a:spLocks noChangeArrowheads="1"/>
              </p:cNvSpPr>
              <p:nvPr/>
            </p:nvSpPr>
            <p:spPr bwMode="auto">
              <a:xfrm>
                <a:off x="18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30036" name="Oval 252"/>
              <p:cNvSpPr>
                <a:spLocks noChangeArrowheads="1"/>
              </p:cNvSpPr>
              <p:nvPr/>
            </p:nvSpPr>
            <p:spPr bwMode="auto">
              <a:xfrm>
                <a:off x="18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</p:grpSp>
        <p:grpSp>
          <p:nvGrpSpPr>
            <p:cNvPr id="29724" name="Group 253"/>
            <p:cNvGrpSpPr>
              <a:grpSpLocks/>
            </p:cNvGrpSpPr>
            <p:nvPr/>
          </p:nvGrpSpPr>
          <p:grpSpPr bwMode="auto">
            <a:xfrm>
              <a:off x="2176" y="3536"/>
              <a:ext cx="857" cy="150"/>
              <a:chOff x="1841" y="3895"/>
              <a:chExt cx="2144" cy="376"/>
            </a:xfrm>
          </p:grpSpPr>
          <p:sp>
            <p:nvSpPr>
              <p:cNvPr id="29937" name="Oval 254"/>
              <p:cNvSpPr>
                <a:spLocks noChangeArrowheads="1"/>
              </p:cNvSpPr>
              <p:nvPr/>
            </p:nvSpPr>
            <p:spPr bwMode="auto">
              <a:xfrm>
                <a:off x="3861" y="41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38" name="Oval 255"/>
              <p:cNvSpPr>
                <a:spLocks noChangeArrowheads="1"/>
              </p:cNvSpPr>
              <p:nvPr/>
            </p:nvSpPr>
            <p:spPr bwMode="auto">
              <a:xfrm>
                <a:off x="3831" y="41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39" name="Oval 256"/>
              <p:cNvSpPr>
                <a:spLocks noChangeArrowheads="1"/>
              </p:cNvSpPr>
              <p:nvPr/>
            </p:nvSpPr>
            <p:spPr bwMode="auto">
              <a:xfrm>
                <a:off x="3801" y="41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40" name="Oval 257"/>
              <p:cNvSpPr>
                <a:spLocks noChangeArrowheads="1"/>
              </p:cNvSpPr>
              <p:nvPr/>
            </p:nvSpPr>
            <p:spPr bwMode="auto">
              <a:xfrm>
                <a:off x="3771" y="41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41" name="Oval 258"/>
              <p:cNvSpPr>
                <a:spLocks noChangeArrowheads="1"/>
              </p:cNvSpPr>
              <p:nvPr/>
            </p:nvSpPr>
            <p:spPr bwMode="auto">
              <a:xfrm>
                <a:off x="3741" y="41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42" name="Oval 259"/>
              <p:cNvSpPr>
                <a:spLocks noChangeArrowheads="1"/>
              </p:cNvSpPr>
              <p:nvPr/>
            </p:nvSpPr>
            <p:spPr bwMode="auto">
              <a:xfrm>
                <a:off x="3711" y="41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43" name="Oval 260"/>
              <p:cNvSpPr>
                <a:spLocks noChangeArrowheads="1"/>
              </p:cNvSpPr>
              <p:nvPr/>
            </p:nvSpPr>
            <p:spPr bwMode="auto">
              <a:xfrm>
                <a:off x="3681" y="41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44" name="Oval 261"/>
              <p:cNvSpPr>
                <a:spLocks noChangeArrowheads="1"/>
              </p:cNvSpPr>
              <p:nvPr/>
            </p:nvSpPr>
            <p:spPr bwMode="auto">
              <a:xfrm>
                <a:off x="3651" y="41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45" name="Oval 262"/>
              <p:cNvSpPr>
                <a:spLocks noChangeArrowheads="1"/>
              </p:cNvSpPr>
              <p:nvPr/>
            </p:nvSpPr>
            <p:spPr bwMode="auto">
              <a:xfrm>
                <a:off x="3621" y="41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46" name="Oval 263"/>
              <p:cNvSpPr>
                <a:spLocks noChangeArrowheads="1"/>
              </p:cNvSpPr>
              <p:nvPr/>
            </p:nvSpPr>
            <p:spPr bwMode="auto">
              <a:xfrm>
                <a:off x="3591" y="40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47" name="Oval 264"/>
              <p:cNvSpPr>
                <a:spLocks noChangeArrowheads="1"/>
              </p:cNvSpPr>
              <p:nvPr/>
            </p:nvSpPr>
            <p:spPr bwMode="auto">
              <a:xfrm>
                <a:off x="3561" y="40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48" name="Oval 265"/>
              <p:cNvSpPr>
                <a:spLocks noChangeArrowheads="1"/>
              </p:cNvSpPr>
              <p:nvPr/>
            </p:nvSpPr>
            <p:spPr bwMode="auto">
              <a:xfrm>
                <a:off x="3531" y="40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49" name="Oval 266"/>
              <p:cNvSpPr>
                <a:spLocks noChangeArrowheads="1"/>
              </p:cNvSpPr>
              <p:nvPr/>
            </p:nvSpPr>
            <p:spPr bwMode="auto">
              <a:xfrm>
                <a:off x="3501" y="40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50" name="Oval 267"/>
              <p:cNvSpPr>
                <a:spLocks noChangeArrowheads="1"/>
              </p:cNvSpPr>
              <p:nvPr/>
            </p:nvSpPr>
            <p:spPr bwMode="auto">
              <a:xfrm>
                <a:off x="3471" y="40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51" name="Oval 268"/>
              <p:cNvSpPr>
                <a:spLocks noChangeArrowheads="1"/>
              </p:cNvSpPr>
              <p:nvPr/>
            </p:nvSpPr>
            <p:spPr bwMode="auto">
              <a:xfrm>
                <a:off x="3441" y="40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52" name="Oval 269"/>
              <p:cNvSpPr>
                <a:spLocks noChangeArrowheads="1"/>
              </p:cNvSpPr>
              <p:nvPr/>
            </p:nvSpPr>
            <p:spPr bwMode="auto">
              <a:xfrm>
                <a:off x="3411" y="40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53" name="Oval 270"/>
              <p:cNvSpPr>
                <a:spLocks noChangeArrowheads="1"/>
              </p:cNvSpPr>
              <p:nvPr/>
            </p:nvSpPr>
            <p:spPr bwMode="auto">
              <a:xfrm>
                <a:off x="3381" y="40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54" name="Oval 271"/>
              <p:cNvSpPr>
                <a:spLocks noChangeArrowheads="1"/>
              </p:cNvSpPr>
              <p:nvPr/>
            </p:nvSpPr>
            <p:spPr bwMode="auto">
              <a:xfrm>
                <a:off x="3351" y="40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55" name="Oval 272"/>
              <p:cNvSpPr>
                <a:spLocks noChangeArrowheads="1"/>
              </p:cNvSpPr>
              <p:nvPr/>
            </p:nvSpPr>
            <p:spPr bwMode="auto">
              <a:xfrm>
                <a:off x="3321" y="40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56" name="Oval 273"/>
              <p:cNvSpPr>
                <a:spLocks noChangeArrowheads="1"/>
              </p:cNvSpPr>
              <p:nvPr/>
            </p:nvSpPr>
            <p:spPr bwMode="auto">
              <a:xfrm>
                <a:off x="3291" y="39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57" name="Oval 274"/>
              <p:cNvSpPr>
                <a:spLocks noChangeArrowheads="1"/>
              </p:cNvSpPr>
              <p:nvPr/>
            </p:nvSpPr>
            <p:spPr bwMode="auto">
              <a:xfrm>
                <a:off x="3251" y="39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58" name="Oval 275"/>
              <p:cNvSpPr>
                <a:spLocks noChangeArrowheads="1"/>
              </p:cNvSpPr>
              <p:nvPr/>
            </p:nvSpPr>
            <p:spPr bwMode="auto">
              <a:xfrm>
                <a:off x="3211" y="39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59" name="Oval 276"/>
              <p:cNvSpPr>
                <a:spLocks noChangeArrowheads="1"/>
              </p:cNvSpPr>
              <p:nvPr/>
            </p:nvSpPr>
            <p:spPr bwMode="auto">
              <a:xfrm>
                <a:off x="3171" y="39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60" name="Oval 277"/>
              <p:cNvSpPr>
                <a:spLocks noChangeArrowheads="1"/>
              </p:cNvSpPr>
              <p:nvPr/>
            </p:nvSpPr>
            <p:spPr bwMode="auto">
              <a:xfrm>
                <a:off x="3131" y="39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61" name="Oval 278"/>
              <p:cNvSpPr>
                <a:spLocks noChangeArrowheads="1"/>
              </p:cNvSpPr>
              <p:nvPr/>
            </p:nvSpPr>
            <p:spPr bwMode="auto">
              <a:xfrm>
                <a:off x="3081" y="39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62" name="Oval 279"/>
              <p:cNvSpPr>
                <a:spLocks noChangeArrowheads="1"/>
              </p:cNvSpPr>
              <p:nvPr/>
            </p:nvSpPr>
            <p:spPr bwMode="auto">
              <a:xfrm>
                <a:off x="3031" y="39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63" name="Oval 280"/>
              <p:cNvSpPr>
                <a:spLocks noChangeArrowheads="1"/>
              </p:cNvSpPr>
              <p:nvPr/>
            </p:nvSpPr>
            <p:spPr bwMode="auto">
              <a:xfrm>
                <a:off x="2981" y="39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64" name="Oval 281"/>
              <p:cNvSpPr>
                <a:spLocks noChangeArrowheads="1"/>
              </p:cNvSpPr>
              <p:nvPr/>
            </p:nvSpPr>
            <p:spPr bwMode="auto">
              <a:xfrm>
                <a:off x="2921" y="39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65" name="Oval 282"/>
              <p:cNvSpPr>
                <a:spLocks noChangeArrowheads="1"/>
              </p:cNvSpPr>
              <p:nvPr/>
            </p:nvSpPr>
            <p:spPr bwMode="auto">
              <a:xfrm>
                <a:off x="2861" y="39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66" name="Oval 283"/>
              <p:cNvSpPr>
                <a:spLocks noChangeArrowheads="1"/>
              </p:cNvSpPr>
              <p:nvPr/>
            </p:nvSpPr>
            <p:spPr bwMode="auto">
              <a:xfrm>
                <a:off x="28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67" name="Oval 284"/>
              <p:cNvSpPr>
                <a:spLocks noChangeArrowheads="1"/>
              </p:cNvSpPr>
              <p:nvPr/>
            </p:nvSpPr>
            <p:spPr bwMode="auto">
              <a:xfrm>
                <a:off x="27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68" name="Oval 285"/>
              <p:cNvSpPr>
                <a:spLocks noChangeArrowheads="1"/>
              </p:cNvSpPr>
              <p:nvPr/>
            </p:nvSpPr>
            <p:spPr bwMode="auto">
              <a:xfrm>
                <a:off x="27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69" name="Oval 286"/>
              <p:cNvSpPr>
                <a:spLocks noChangeArrowheads="1"/>
              </p:cNvSpPr>
              <p:nvPr/>
            </p:nvSpPr>
            <p:spPr bwMode="auto">
              <a:xfrm>
                <a:off x="26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70" name="Oval 287"/>
              <p:cNvSpPr>
                <a:spLocks noChangeArrowheads="1"/>
              </p:cNvSpPr>
              <p:nvPr/>
            </p:nvSpPr>
            <p:spPr bwMode="auto">
              <a:xfrm>
                <a:off x="26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71" name="Oval 288"/>
              <p:cNvSpPr>
                <a:spLocks noChangeArrowheads="1"/>
              </p:cNvSpPr>
              <p:nvPr/>
            </p:nvSpPr>
            <p:spPr bwMode="auto">
              <a:xfrm>
                <a:off x="25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72" name="Oval 289"/>
              <p:cNvSpPr>
                <a:spLocks noChangeArrowheads="1"/>
              </p:cNvSpPr>
              <p:nvPr/>
            </p:nvSpPr>
            <p:spPr bwMode="auto">
              <a:xfrm>
                <a:off x="25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73" name="Oval 290"/>
              <p:cNvSpPr>
                <a:spLocks noChangeArrowheads="1"/>
              </p:cNvSpPr>
              <p:nvPr/>
            </p:nvSpPr>
            <p:spPr bwMode="auto">
              <a:xfrm>
                <a:off x="24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74" name="Oval 291"/>
              <p:cNvSpPr>
                <a:spLocks noChangeArrowheads="1"/>
              </p:cNvSpPr>
              <p:nvPr/>
            </p:nvSpPr>
            <p:spPr bwMode="auto">
              <a:xfrm>
                <a:off x="24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75" name="Oval 292"/>
              <p:cNvSpPr>
                <a:spLocks noChangeArrowheads="1"/>
              </p:cNvSpPr>
              <p:nvPr/>
            </p:nvSpPr>
            <p:spPr bwMode="auto">
              <a:xfrm>
                <a:off x="23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76" name="Oval 293"/>
              <p:cNvSpPr>
                <a:spLocks noChangeArrowheads="1"/>
              </p:cNvSpPr>
              <p:nvPr/>
            </p:nvSpPr>
            <p:spPr bwMode="auto">
              <a:xfrm>
                <a:off x="23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77" name="Oval 294"/>
              <p:cNvSpPr>
                <a:spLocks noChangeArrowheads="1"/>
              </p:cNvSpPr>
              <p:nvPr/>
            </p:nvSpPr>
            <p:spPr bwMode="auto">
              <a:xfrm>
                <a:off x="22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78" name="Oval 295"/>
              <p:cNvSpPr>
                <a:spLocks noChangeArrowheads="1"/>
              </p:cNvSpPr>
              <p:nvPr/>
            </p:nvSpPr>
            <p:spPr bwMode="auto">
              <a:xfrm>
                <a:off x="221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79" name="Oval 296"/>
              <p:cNvSpPr>
                <a:spLocks noChangeArrowheads="1"/>
              </p:cNvSpPr>
              <p:nvPr/>
            </p:nvSpPr>
            <p:spPr bwMode="auto">
              <a:xfrm>
                <a:off x="217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80" name="Oval 297"/>
              <p:cNvSpPr>
                <a:spLocks noChangeArrowheads="1"/>
              </p:cNvSpPr>
              <p:nvPr/>
            </p:nvSpPr>
            <p:spPr bwMode="auto">
              <a:xfrm>
                <a:off x="213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81" name="Oval 298"/>
              <p:cNvSpPr>
                <a:spLocks noChangeArrowheads="1"/>
              </p:cNvSpPr>
              <p:nvPr/>
            </p:nvSpPr>
            <p:spPr bwMode="auto">
              <a:xfrm>
                <a:off x="20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82" name="Oval 299"/>
              <p:cNvSpPr>
                <a:spLocks noChangeArrowheads="1"/>
              </p:cNvSpPr>
              <p:nvPr/>
            </p:nvSpPr>
            <p:spPr bwMode="auto">
              <a:xfrm>
                <a:off x="20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83" name="Oval 300"/>
              <p:cNvSpPr>
                <a:spLocks noChangeArrowheads="1"/>
              </p:cNvSpPr>
              <p:nvPr/>
            </p:nvSpPr>
            <p:spPr bwMode="auto">
              <a:xfrm>
                <a:off x="19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84" name="Oval 301"/>
              <p:cNvSpPr>
                <a:spLocks noChangeArrowheads="1"/>
              </p:cNvSpPr>
              <p:nvPr/>
            </p:nvSpPr>
            <p:spPr bwMode="auto">
              <a:xfrm>
                <a:off x="19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85" name="Oval 302"/>
              <p:cNvSpPr>
                <a:spLocks noChangeArrowheads="1"/>
              </p:cNvSpPr>
              <p:nvPr/>
            </p:nvSpPr>
            <p:spPr bwMode="auto">
              <a:xfrm>
                <a:off x="18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86" name="Oval 303"/>
              <p:cNvSpPr>
                <a:spLocks noChangeArrowheads="1"/>
              </p:cNvSpPr>
              <p:nvPr/>
            </p:nvSpPr>
            <p:spPr bwMode="auto">
              <a:xfrm>
                <a:off x="18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</p:grpSp>
        <p:grpSp>
          <p:nvGrpSpPr>
            <p:cNvPr id="29725" name="Group 304"/>
            <p:cNvGrpSpPr>
              <a:grpSpLocks/>
            </p:cNvGrpSpPr>
            <p:nvPr/>
          </p:nvGrpSpPr>
          <p:grpSpPr bwMode="auto">
            <a:xfrm flipH="1">
              <a:off x="3288" y="3504"/>
              <a:ext cx="645" cy="106"/>
              <a:chOff x="1841" y="3895"/>
              <a:chExt cx="2144" cy="376"/>
            </a:xfrm>
          </p:grpSpPr>
          <p:sp>
            <p:nvSpPr>
              <p:cNvPr id="29887" name="Oval 305"/>
              <p:cNvSpPr>
                <a:spLocks noChangeArrowheads="1"/>
              </p:cNvSpPr>
              <p:nvPr/>
            </p:nvSpPr>
            <p:spPr bwMode="auto">
              <a:xfrm>
                <a:off x="3861" y="41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88" name="Oval 306"/>
              <p:cNvSpPr>
                <a:spLocks noChangeArrowheads="1"/>
              </p:cNvSpPr>
              <p:nvPr/>
            </p:nvSpPr>
            <p:spPr bwMode="auto">
              <a:xfrm>
                <a:off x="3831" y="41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89" name="Oval 307"/>
              <p:cNvSpPr>
                <a:spLocks noChangeArrowheads="1"/>
              </p:cNvSpPr>
              <p:nvPr/>
            </p:nvSpPr>
            <p:spPr bwMode="auto">
              <a:xfrm>
                <a:off x="3801" y="41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90" name="Oval 308"/>
              <p:cNvSpPr>
                <a:spLocks noChangeArrowheads="1"/>
              </p:cNvSpPr>
              <p:nvPr/>
            </p:nvSpPr>
            <p:spPr bwMode="auto">
              <a:xfrm>
                <a:off x="3771" y="41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91" name="Oval 309"/>
              <p:cNvSpPr>
                <a:spLocks noChangeArrowheads="1"/>
              </p:cNvSpPr>
              <p:nvPr/>
            </p:nvSpPr>
            <p:spPr bwMode="auto">
              <a:xfrm>
                <a:off x="3741" y="41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92" name="Oval 310"/>
              <p:cNvSpPr>
                <a:spLocks noChangeArrowheads="1"/>
              </p:cNvSpPr>
              <p:nvPr/>
            </p:nvSpPr>
            <p:spPr bwMode="auto">
              <a:xfrm>
                <a:off x="3711" y="41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93" name="Oval 311"/>
              <p:cNvSpPr>
                <a:spLocks noChangeArrowheads="1"/>
              </p:cNvSpPr>
              <p:nvPr/>
            </p:nvSpPr>
            <p:spPr bwMode="auto">
              <a:xfrm>
                <a:off x="3681" y="41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94" name="Oval 312"/>
              <p:cNvSpPr>
                <a:spLocks noChangeArrowheads="1"/>
              </p:cNvSpPr>
              <p:nvPr/>
            </p:nvSpPr>
            <p:spPr bwMode="auto">
              <a:xfrm>
                <a:off x="3651" y="41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95" name="Oval 313"/>
              <p:cNvSpPr>
                <a:spLocks noChangeArrowheads="1"/>
              </p:cNvSpPr>
              <p:nvPr/>
            </p:nvSpPr>
            <p:spPr bwMode="auto">
              <a:xfrm>
                <a:off x="3621" y="41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96" name="Oval 314"/>
              <p:cNvSpPr>
                <a:spLocks noChangeArrowheads="1"/>
              </p:cNvSpPr>
              <p:nvPr/>
            </p:nvSpPr>
            <p:spPr bwMode="auto">
              <a:xfrm>
                <a:off x="3591" y="40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97" name="Oval 315"/>
              <p:cNvSpPr>
                <a:spLocks noChangeArrowheads="1"/>
              </p:cNvSpPr>
              <p:nvPr/>
            </p:nvSpPr>
            <p:spPr bwMode="auto">
              <a:xfrm>
                <a:off x="3561" y="40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98" name="Oval 316"/>
              <p:cNvSpPr>
                <a:spLocks noChangeArrowheads="1"/>
              </p:cNvSpPr>
              <p:nvPr/>
            </p:nvSpPr>
            <p:spPr bwMode="auto">
              <a:xfrm>
                <a:off x="3531" y="40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99" name="Oval 317"/>
              <p:cNvSpPr>
                <a:spLocks noChangeArrowheads="1"/>
              </p:cNvSpPr>
              <p:nvPr/>
            </p:nvSpPr>
            <p:spPr bwMode="auto">
              <a:xfrm>
                <a:off x="3501" y="40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00" name="Oval 318"/>
              <p:cNvSpPr>
                <a:spLocks noChangeArrowheads="1"/>
              </p:cNvSpPr>
              <p:nvPr/>
            </p:nvSpPr>
            <p:spPr bwMode="auto">
              <a:xfrm>
                <a:off x="3471" y="40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01" name="Oval 319"/>
              <p:cNvSpPr>
                <a:spLocks noChangeArrowheads="1"/>
              </p:cNvSpPr>
              <p:nvPr/>
            </p:nvSpPr>
            <p:spPr bwMode="auto">
              <a:xfrm>
                <a:off x="3441" y="40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02" name="Oval 320"/>
              <p:cNvSpPr>
                <a:spLocks noChangeArrowheads="1"/>
              </p:cNvSpPr>
              <p:nvPr/>
            </p:nvSpPr>
            <p:spPr bwMode="auto">
              <a:xfrm>
                <a:off x="3411" y="40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03" name="Oval 321"/>
              <p:cNvSpPr>
                <a:spLocks noChangeArrowheads="1"/>
              </p:cNvSpPr>
              <p:nvPr/>
            </p:nvSpPr>
            <p:spPr bwMode="auto">
              <a:xfrm>
                <a:off x="3381" y="40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04" name="Oval 322"/>
              <p:cNvSpPr>
                <a:spLocks noChangeArrowheads="1"/>
              </p:cNvSpPr>
              <p:nvPr/>
            </p:nvSpPr>
            <p:spPr bwMode="auto">
              <a:xfrm>
                <a:off x="3351" y="40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05" name="Oval 323"/>
              <p:cNvSpPr>
                <a:spLocks noChangeArrowheads="1"/>
              </p:cNvSpPr>
              <p:nvPr/>
            </p:nvSpPr>
            <p:spPr bwMode="auto">
              <a:xfrm>
                <a:off x="3321" y="40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06" name="Oval 324"/>
              <p:cNvSpPr>
                <a:spLocks noChangeArrowheads="1"/>
              </p:cNvSpPr>
              <p:nvPr/>
            </p:nvSpPr>
            <p:spPr bwMode="auto">
              <a:xfrm>
                <a:off x="3291" y="39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07" name="Oval 325"/>
              <p:cNvSpPr>
                <a:spLocks noChangeArrowheads="1"/>
              </p:cNvSpPr>
              <p:nvPr/>
            </p:nvSpPr>
            <p:spPr bwMode="auto">
              <a:xfrm>
                <a:off x="3251" y="39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08" name="Oval 326"/>
              <p:cNvSpPr>
                <a:spLocks noChangeArrowheads="1"/>
              </p:cNvSpPr>
              <p:nvPr/>
            </p:nvSpPr>
            <p:spPr bwMode="auto">
              <a:xfrm>
                <a:off x="3211" y="39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09" name="Oval 327"/>
              <p:cNvSpPr>
                <a:spLocks noChangeArrowheads="1"/>
              </p:cNvSpPr>
              <p:nvPr/>
            </p:nvSpPr>
            <p:spPr bwMode="auto">
              <a:xfrm>
                <a:off x="3171" y="39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10" name="Oval 328"/>
              <p:cNvSpPr>
                <a:spLocks noChangeArrowheads="1"/>
              </p:cNvSpPr>
              <p:nvPr/>
            </p:nvSpPr>
            <p:spPr bwMode="auto">
              <a:xfrm>
                <a:off x="3131" y="39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11" name="Oval 329"/>
              <p:cNvSpPr>
                <a:spLocks noChangeArrowheads="1"/>
              </p:cNvSpPr>
              <p:nvPr/>
            </p:nvSpPr>
            <p:spPr bwMode="auto">
              <a:xfrm>
                <a:off x="3081" y="39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12" name="Oval 330"/>
              <p:cNvSpPr>
                <a:spLocks noChangeArrowheads="1"/>
              </p:cNvSpPr>
              <p:nvPr/>
            </p:nvSpPr>
            <p:spPr bwMode="auto">
              <a:xfrm>
                <a:off x="3031" y="39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13" name="Oval 331"/>
              <p:cNvSpPr>
                <a:spLocks noChangeArrowheads="1"/>
              </p:cNvSpPr>
              <p:nvPr/>
            </p:nvSpPr>
            <p:spPr bwMode="auto">
              <a:xfrm>
                <a:off x="2981" y="39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14" name="Oval 332"/>
              <p:cNvSpPr>
                <a:spLocks noChangeArrowheads="1"/>
              </p:cNvSpPr>
              <p:nvPr/>
            </p:nvSpPr>
            <p:spPr bwMode="auto">
              <a:xfrm>
                <a:off x="2921" y="39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15" name="Oval 333"/>
              <p:cNvSpPr>
                <a:spLocks noChangeArrowheads="1"/>
              </p:cNvSpPr>
              <p:nvPr/>
            </p:nvSpPr>
            <p:spPr bwMode="auto">
              <a:xfrm>
                <a:off x="2861" y="39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16" name="Oval 334"/>
              <p:cNvSpPr>
                <a:spLocks noChangeArrowheads="1"/>
              </p:cNvSpPr>
              <p:nvPr/>
            </p:nvSpPr>
            <p:spPr bwMode="auto">
              <a:xfrm>
                <a:off x="28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17" name="Oval 335"/>
              <p:cNvSpPr>
                <a:spLocks noChangeArrowheads="1"/>
              </p:cNvSpPr>
              <p:nvPr/>
            </p:nvSpPr>
            <p:spPr bwMode="auto">
              <a:xfrm>
                <a:off x="27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18" name="Oval 336"/>
              <p:cNvSpPr>
                <a:spLocks noChangeArrowheads="1"/>
              </p:cNvSpPr>
              <p:nvPr/>
            </p:nvSpPr>
            <p:spPr bwMode="auto">
              <a:xfrm>
                <a:off x="27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19" name="Oval 337"/>
              <p:cNvSpPr>
                <a:spLocks noChangeArrowheads="1"/>
              </p:cNvSpPr>
              <p:nvPr/>
            </p:nvSpPr>
            <p:spPr bwMode="auto">
              <a:xfrm>
                <a:off x="26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20" name="Oval 338"/>
              <p:cNvSpPr>
                <a:spLocks noChangeArrowheads="1"/>
              </p:cNvSpPr>
              <p:nvPr/>
            </p:nvSpPr>
            <p:spPr bwMode="auto">
              <a:xfrm>
                <a:off x="26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21" name="Oval 339"/>
              <p:cNvSpPr>
                <a:spLocks noChangeArrowheads="1"/>
              </p:cNvSpPr>
              <p:nvPr/>
            </p:nvSpPr>
            <p:spPr bwMode="auto">
              <a:xfrm>
                <a:off x="25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22" name="Oval 340"/>
              <p:cNvSpPr>
                <a:spLocks noChangeArrowheads="1"/>
              </p:cNvSpPr>
              <p:nvPr/>
            </p:nvSpPr>
            <p:spPr bwMode="auto">
              <a:xfrm>
                <a:off x="25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23" name="Oval 341"/>
              <p:cNvSpPr>
                <a:spLocks noChangeArrowheads="1"/>
              </p:cNvSpPr>
              <p:nvPr/>
            </p:nvSpPr>
            <p:spPr bwMode="auto">
              <a:xfrm>
                <a:off x="24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24" name="Oval 342"/>
              <p:cNvSpPr>
                <a:spLocks noChangeArrowheads="1"/>
              </p:cNvSpPr>
              <p:nvPr/>
            </p:nvSpPr>
            <p:spPr bwMode="auto">
              <a:xfrm>
                <a:off x="24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25" name="Oval 343"/>
              <p:cNvSpPr>
                <a:spLocks noChangeArrowheads="1"/>
              </p:cNvSpPr>
              <p:nvPr/>
            </p:nvSpPr>
            <p:spPr bwMode="auto">
              <a:xfrm>
                <a:off x="23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26" name="Oval 344"/>
              <p:cNvSpPr>
                <a:spLocks noChangeArrowheads="1"/>
              </p:cNvSpPr>
              <p:nvPr/>
            </p:nvSpPr>
            <p:spPr bwMode="auto">
              <a:xfrm>
                <a:off x="23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27" name="Oval 345"/>
              <p:cNvSpPr>
                <a:spLocks noChangeArrowheads="1"/>
              </p:cNvSpPr>
              <p:nvPr/>
            </p:nvSpPr>
            <p:spPr bwMode="auto">
              <a:xfrm>
                <a:off x="22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28" name="Oval 346"/>
              <p:cNvSpPr>
                <a:spLocks noChangeArrowheads="1"/>
              </p:cNvSpPr>
              <p:nvPr/>
            </p:nvSpPr>
            <p:spPr bwMode="auto">
              <a:xfrm>
                <a:off x="221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29" name="Oval 347"/>
              <p:cNvSpPr>
                <a:spLocks noChangeArrowheads="1"/>
              </p:cNvSpPr>
              <p:nvPr/>
            </p:nvSpPr>
            <p:spPr bwMode="auto">
              <a:xfrm>
                <a:off x="217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30" name="Oval 348"/>
              <p:cNvSpPr>
                <a:spLocks noChangeArrowheads="1"/>
              </p:cNvSpPr>
              <p:nvPr/>
            </p:nvSpPr>
            <p:spPr bwMode="auto">
              <a:xfrm>
                <a:off x="213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31" name="Oval 349"/>
              <p:cNvSpPr>
                <a:spLocks noChangeArrowheads="1"/>
              </p:cNvSpPr>
              <p:nvPr/>
            </p:nvSpPr>
            <p:spPr bwMode="auto">
              <a:xfrm>
                <a:off x="20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32" name="Oval 350"/>
              <p:cNvSpPr>
                <a:spLocks noChangeArrowheads="1"/>
              </p:cNvSpPr>
              <p:nvPr/>
            </p:nvSpPr>
            <p:spPr bwMode="auto">
              <a:xfrm>
                <a:off x="20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33" name="Oval 351"/>
              <p:cNvSpPr>
                <a:spLocks noChangeArrowheads="1"/>
              </p:cNvSpPr>
              <p:nvPr/>
            </p:nvSpPr>
            <p:spPr bwMode="auto">
              <a:xfrm>
                <a:off x="19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34" name="Oval 352"/>
              <p:cNvSpPr>
                <a:spLocks noChangeArrowheads="1"/>
              </p:cNvSpPr>
              <p:nvPr/>
            </p:nvSpPr>
            <p:spPr bwMode="auto">
              <a:xfrm>
                <a:off x="19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35" name="Oval 353"/>
              <p:cNvSpPr>
                <a:spLocks noChangeArrowheads="1"/>
              </p:cNvSpPr>
              <p:nvPr/>
            </p:nvSpPr>
            <p:spPr bwMode="auto">
              <a:xfrm>
                <a:off x="18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936" name="Oval 354"/>
              <p:cNvSpPr>
                <a:spLocks noChangeArrowheads="1"/>
              </p:cNvSpPr>
              <p:nvPr/>
            </p:nvSpPr>
            <p:spPr bwMode="auto">
              <a:xfrm>
                <a:off x="18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</p:grpSp>
        <p:sp>
          <p:nvSpPr>
            <p:cNvPr id="29726" name="Freeform 355"/>
            <p:cNvSpPr>
              <a:spLocks/>
            </p:cNvSpPr>
            <p:nvPr/>
          </p:nvSpPr>
          <p:spPr bwMode="auto">
            <a:xfrm>
              <a:off x="2048" y="3180"/>
              <a:ext cx="648" cy="200"/>
            </a:xfrm>
            <a:custGeom>
              <a:avLst/>
              <a:gdLst>
                <a:gd name="T0" fmla="*/ 0 w 1620"/>
                <a:gd name="T1" fmla="*/ 0 h 501"/>
                <a:gd name="T2" fmla="*/ 0 w 1620"/>
                <a:gd name="T3" fmla="*/ 0 h 501"/>
                <a:gd name="T4" fmla="*/ 0 w 1620"/>
                <a:gd name="T5" fmla="*/ 0 h 501"/>
                <a:gd name="T6" fmla="*/ 0 w 1620"/>
                <a:gd name="T7" fmla="*/ 0 h 501"/>
                <a:gd name="T8" fmla="*/ 0 w 1620"/>
                <a:gd name="T9" fmla="*/ 0 h 501"/>
                <a:gd name="T10" fmla="*/ 0 w 1620"/>
                <a:gd name="T11" fmla="*/ 0 h 501"/>
                <a:gd name="T12" fmla="*/ 0 w 1620"/>
                <a:gd name="T13" fmla="*/ 0 h 501"/>
                <a:gd name="T14" fmla="*/ 0 w 1620"/>
                <a:gd name="T15" fmla="*/ 0 h 501"/>
                <a:gd name="T16" fmla="*/ 0 w 1620"/>
                <a:gd name="T17" fmla="*/ 0 h 501"/>
                <a:gd name="T18" fmla="*/ 0 w 1620"/>
                <a:gd name="T19" fmla="*/ 0 h 501"/>
                <a:gd name="T20" fmla="*/ 0 w 1620"/>
                <a:gd name="T21" fmla="*/ 0 h 501"/>
                <a:gd name="T22" fmla="*/ 0 w 1620"/>
                <a:gd name="T23" fmla="*/ 0 h 5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20"/>
                <a:gd name="T37" fmla="*/ 0 h 501"/>
                <a:gd name="T38" fmla="*/ 1620 w 1620"/>
                <a:gd name="T39" fmla="*/ 501 h 5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20" h="501">
                  <a:moveTo>
                    <a:pt x="1620" y="501"/>
                  </a:moveTo>
                  <a:cubicBezTo>
                    <a:pt x="1607" y="462"/>
                    <a:pt x="1589" y="372"/>
                    <a:pt x="1550" y="351"/>
                  </a:cubicBezTo>
                  <a:cubicBezTo>
                    <a:pt x="1528" y="339"/>
                    <a:pt x="1503" y="338"/>
                    <a:pt x="1480" y="331"/>
                  </a:cubicBezTo>
                  <a:cubicBezTo>
                    <a:pt x="1405" y="307"/>
                    <a:pt x="1338" y="281"/>
                    <a:pt x="1260" y="271"/>
                  </a:cubicBezTo>
                  <a:cubicBezTo>
                    <a:pt x="1183" y="260"/>
                    <a:pt x="1030" y="241"/>
                    <a:pt x="1030" y="241"/>
                  </a:cubicBezTo>
                  <a:cubicBezTo>
                    <a:pt x="958" y="217"/>
                    <a:pt x="886" y="165"/>
                    <a:pt x="810" y="161"/>
                  </a:cubicBezTo>
                  <a:cubicBezTo>
                    <a:pt x="706" y="154"/>
                    <a:pt x="603" y="154"/>
                    <a:pt x="500" y="151"/>
                  </a:cubicBezTo>
                  <a:cubicBezTo>
                    <a:pt x="403" y="86"/>
                    <a:pt x="555" y="182"/>
                    <a:pt x="420" y="121"/>
                  </a:cubicBezTo>
                  <a:cubicBezTo>
                    <a:pt x="398" y="111"/>
                    <a:pt x="360" y="81"/>
                    <a:pt x="360" y="81"/>
                  </a:cubicBezTo>
                  <a:cubicBezTo>
                    <a:pt x="356" y="71"/>
                    <a:pt x="358" y="56"/>
                    <a:pt x="350" y="51"/>
                  </a:cubicBezTo>
                  <a:cubicBezTo>
                    <a:pt x="335" y="41"/>
                    <a:pt x="316" y="45"/>
                    <a:pt x="300" y="41"/>
                  </a:cubicBezTo>
                  <a:cubicBezTo>
                    <a:pt x="138" y="0"/>
                    <a:pt x="295" y="11"/>
                    <a:pt x="0" y="1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7" name="Freeform 356"/>
            <p:cNvSpPr>
              <a:spLocks/>
            </p:cNvSpPr>
            <p:nvPr/>
          </p:nvSpPr>
          <p:spPr bwMode="auto">
            <a:xfrm>
              <a:off x="1696" y="3388"/>
              <a:ext cx="560" cy="160"/>
            </a:xfrm>
            <a:custGeom>
              <a:avLst/>
              <a:gdLst>
                <a:gd name="T0" fmla="*/ 0 w 1400"/>
                <a:gd name="T1" fmla="*/ 0 h 399"/>
                <a:gd name="T2" fmla="*/ 0 w 1400"/>
                <a:gd name="T3" fmla="*/ 0 h 399"/>
                <a:gd name="T4" fmla="*/ 0 w 1400"/>
                <a:gd name="T5" fmla="*/ 0 h 399"/>
                <a:gd name="T6" fmla="*/ 0 w 1400"/>
                <a:gd name="T7" fmla="*/ 0 h 399"/>
                <a:gd name="T8" fmla="*/ 0 w 1400"/>
                <a:gd name="T9" fmla="*/ 0 h 399"/>
                <a:gd name="T10" fmla="*/ 0 w 1400"/>
                <a:gd name="T11" fmla="*/ 0 h 399"/>
                <a:gd name="T12" fmla="*/ 0 w 1400"/>
                <a:gd name="T13" fmla="*/ 0 h 399"/>
                <a:gd name="T14" fmla="*/ 0 w 1400"/>
                <a:gd name="T15" fmla="*/ 0 h 399"/>
                <a:gd name="T16" fmla="*/ 0 w 1400"/>
                <a:gd name="T17" fmla="*/ 0 h 399"/>
                <a:gd name="T18" fmla="*/ 0 w 1400"/>
                <a:gd name="T19" fmla="*/ 0 h 3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00"/>
                <a:gd name="T31" fmla="*/ 0 h 399"/>
                <a:gd name="T32" fmla="*/ 1400 w 1400"/>
                <a:gd name="T33" fmla="*/ 399 h 39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00" h="399">
                  <a:moveTo>
                    <a:pt x="1400" y="399"/>
                  </a:moveTo>
                  <a:cubicBezTo>
                    <a:pt x="1342" y="387"/>
                    <a:pt x="1327" y="371"/>
                    <a:pt x="1280" y="339"/>
                  </a:cubicBezTo>
                  <a:cubicBezTo>
                    <a:pt x="1260" y="325"/>
                    <a:pt x="1220" y="299"/>
                    <a:pt x="1220" y="299"/>
                  </a:cubicBezTo>
                  <a:cubicBezTo>
                    <a:pt x="1194" y="172"/>
                    <a:pt x="1145" y="134"/>
                    <a:pt x="1040" y="69"/>
                  </a:cubicBezTo>
                  <a:cubicBezTo>
                    <a:pt x="958" y="18"/>
                    <a:pt x="1040" y="53"/>
                    <a:pt x="960" y="29"/>
                  </a:cubicBezTo>
                  <a:cubicBezTo>
                    <a:pt x="939" y="22"/>
                    <a:pt x="900" y="9"/>
                    <a:pt x="900" y="9"/>
                  </a:cubicBezTo>
                  <a:cubicBezTo>
                    <a:pt x="732" y="17"/>
                    <a:pt x="576" y="47"/>
                    <a:pt x="410" y="59"/>
                  </a:cubicBezTo>
                  <a:cubicBezTo>
                    <a:pt x="298" y="49"/>
                    <a:pt x="197" y="35"/>
                    <a:pt x="90" y="9"/>
                  </a:cubicBezTo>
                  <a:cubicBezTo>
                    <a:pt x="14" y="27"/>
                    <a:pt x="79" y="0"/>
                    <a:pt x="30" y="69"/>
                  </a:cubicBezTo>
                  <a:cubicBezTo>
                    <a:pt x="23" y="78"/>
                    <a:pt x="0" y="89"/>
                    <a:pt x="0" y="89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8" name="Freeform 357"/>
            <p:cNvSpPr>
              <a:spLocks/>
            </p:cNvSpPr>
            <p:nvPr/>
          </p:nvSpPr>
          <p:spPr bwMode="auto">
            <a:xfrm>
              <a:off x="3543" y="3328"/>
              <a:ext cx="348" cy="188"/>
            </a:xfrm>
            <a:custGeom>
              <a:avLst/>
              <a:gdLst>
                <a:gd name="T0" fmla="*/ 0 w 870"/>
                <a:gd name="T1" fmla="*/ 0 h 470"/>
                <a:gd name="T2" fmla="*/ 0 w 870"/>
                <a:gd name="T3" fmla="*/ 0 h 470"/>
                <a:gd name="T4" fmla="*/ 0 w 870"/>
                <a:gd name="T5" fmla="*/ 0 h 470"/>
                <a:gd name="T6" fmla="*/ 0 w 870"/>
                <a:gd name="T7" fmla="*/ 0 h 470"/>
                <a:gd name="T8" fmla="*/ 0 w 870"/>
                <a:gd name="T9" fmla="*/ 0 h 470"/>
                <a:gd name="T10" fmla="*/ 0 w 870"/>
                <a:gd name="T11" fmla="*/ 0 h 470"/>
                <a:gd name="T12" fmla="*/ 0 w 870"/>
                <a:gd name="T13" fmla="*/ 0 h 470"/>
                <a:gd name="T14" fmla="*/ 0 w 870"/>
                <a:gd name="T15" fmla="*/ 0 h 470"/>
                <a:gd name="T16" fmla="*/ 0 w 870"/>
                <a:gd name="T17" fmla="*/ 0 h 4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0"/>
                <a:gd name="T28" fmla="*/ 0 h 470"/>
                <a:gd name="T29" fmla="*/ 870 w 870"/>
                <a:gd name="T30" fmla="*/ 470 h 4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0" h="470">
                  <a:moveTo>
                    <a:pt x="0" y="470"/>
                  </a:moveTo>
                  <a:cubicBezTo>
                    <a:pt x="32" y="448"/>
                    <a:pt x="52" y="422"/>
                    <a:pt x="90" y="410"/>
                  </a:cubicBezTo>
                  <a:cubicBezTo>
                    <a:pt x="187" y="312"/>
                    <a:pt x="253" y="187"/>
                    <a:pt x="370" y="110"/>
                  </a:cubicBezTo>
                  <a:cubicBezTo>
                    <a:pt x="390" y="96"/>
                    <a:pt x="406" y="74"/>
                    <a:pt x="430" y="70"/>
                  </a:cubicBezTo>
                  <a:cubicBezTo>
                    <a:pt x="479" y="60"/>
                    <a:pt x="514" y="48"/>
                    <a:pt x="560" y="30"/>
                  </a:cubicBezTo>
                  <a:cubicBezTo>
                    <a:pt x="579" y="22"/>
                    <a:pt x="600" y="16"/>
                    <a:pt x="620" y="10"/>
                  </a:cubicBezTo>
                  <a:cubicBezTo>
                    <a:pt x="630" y="6"/>
                    <a:pt x="650" y="0"/>
                    <a:pt x="650" y="0"/>
                  </a:cubicBezTo>
                  <a:cubicBezTo>
                    <a:pt x="673" y="3"/>
                    <a:pt x="696" y="10"/>
                    <a:pt x="720" y="10"/>
                  </a:cubicBezTo>
                  <a:cubicBezTo>
                    <a:pt x="770" y="10"/>
                    <a:pt x="870" y="0"/>
                    <a:pt x="870" y="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9" name="Freeform 358"/>
            <p:cNvSpPr>
              <a:spLocks/>
            </p:cNvSpPr>
            <p:nvPr/>
          </p:nvSpPr>
          <p:spPr bwMode="auto">
            <a:xfrm>
              <a:off x="1084" y="3392"/>
              <a:ext cx="952" cy="200"/>
            </a:xfrm>
            <a:custGeom>
              <a:avLst/>
              <a:gdLst>
                <a:gd name="T0" fmla="*/ 1 w 2380"/>
                <a:gd name="T1" fmla="*/ 0 h 500"/>
                <a:gd name="T2" fmla="*/ 1 w 2380"/>
                <a:gd name="T3" fmla="*/ 0 h 500"/>
                <a:gd name="T4" fmla="*/ 1 w 2380"/>
                <a:gd name="T5" fmla="*/ 0 h 500"/>
                <a:gd name="T6" fmla="*/ 0 w 2380"/>
                <a:gd name="T7" fmla="*/ 0 h 500"/>
                <a:gd name="T8" fmla="*/ 0 w 2380"/>
                <a:gd name="T9" fmla="*/ 0 h 500"/>
                <a:gd name="T10" fmla="*/ 0 w 2380"/>
                <a:gd name="T11" fmla="*/ 0 h 500"/>
                <a:gd name="T12" fmla="*/ 0 w 2380"/>
                <a:gd name="T13" fmla="*/ 0 h 500"/>
                <a:gd name="T14" fmla="*/ 0 w 2380"/>
                <a:gd name="T15" fmla="*/ 0 h 500"/>
                <a:gd name="T16" fmla="*/ 0 w 2380"/>
                <a:gd name="T17" fmla="*/ 0 h 500"/>
                <a:gd name="T18" fmla="*/ 0 w 2380"/>
                <a:gd name="T19" fmla="*/ 0 h 500"/>
                <a:gd name="T20" fmla="*/ 0 w 2380"/>
                <a:gd name="T21" fmla="*/ 0 h 500"/>
                <a:gd name="T22" fmla="*/ 0 w 2380"/>
                <a:gd name="T23" fmla="*/ 0 h 500"/>
                <a:gd name="T24" fmla="*/ 0 w 2380"/>
                <a:gd name="T25" fmla="*/ 0 h 500"/>
                <a:gd name="T26" fmla="*/ 0 w 2380"/>
                <a:gd name="T27" fmla="*/ 0 h 500"/>
                <a:gd name="T28" fmla="*/ 0 w 2380"/>
                <a:gd name="T29" fmla="*/ 0 h 500"/>
                <a:gd name="T30" fmla="*/ 0 w 2380"/>
                <a:gd name="T31" fmla="*/ 0 h 500"/>
                <a:gd name="T32" fmla="*/ 0 w 2380"/>
                <a:gd name="T33" fmla="*/ 0 h 500"/>
                <a:gd name="T34" fmla="*/ 0 w 2380"/>
                <a:gd name="T35" fmla="*/ 0 h 500"/>
                <a:gd name="T36" fmla="*/ 0 w 2380"/>
                <a:gd name="T37" fmla="*/ 0 h 5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80"/>
                <a:gd name="T58" fmla="*/ 0 h 500"/>
                <a:gd name="T59" fmla="*/ 2380 w 2380"/>
                <a:gd name="T60" fmla="*/ 500 h 5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80" h="500">
                  <a:moveTo>
                    <a:pt x="2380" y="500"/>
                  </a:moveTo>
                  <a:cubicBezTo>
                    <a:pt x="2373" y="480"/>
                    <a:pt x="2374" y="454"/>
                    <a:pt x="2360" y="440"/>
                  </a:cubicBezTo>
                  <a:cubicBezTo>
                    <a:pt x="2291" y="371"/>
                    <a:pt x="2236" y="319"/>
                    <a:pt x="2140" y="300"/>
                  </a:cubicBezTo>
                  <a:cubicBezTo>
                    <a:pt x="2083" y="257"/>
                    <a:pt x="2009" y="233"/>
                    <a:pt x="1940" y="220"/>
                  </a:cubicBezTo>
                  <a:cubicBezTo>
                    <a:pt x="1842" y="171"/>
                    <a:pt x="1956" y="235"/>
                    <a:pt x="1870" y="160"/>
                  </a:cubicBezTo>
                  <a:cubicBezTo>
                    <a:pt x="1824" y="120"/>
                    <a:pt x="1768" y="94"/>
                    <a:pt x="1720" y="60"/>
                  </a:cubicBezTo>
                  <a:cubicBezTo>
                    <a:pt x="1708" y="51"/>
                    <a:pt x="1700" y="39"/>
                    <a:pt x="1690" y="30"/>
                  </a:cubicBezTo>
                  <a:cubicBezTo>
                    <a:pt x="1680" y="22"/>
                    <a:pt x="1670" y="16"/>
                    <a:pt x="1660" y="10"/>
                  </a:cubicBezTo>
                  <a:cubicBezTo>
                    <a:pt x="1549" y="15"/>
                    <a:pt x="1464" y="12"/>
                    <a:pt x="1360" y="40"/>
                  </a:cubicBezTo>
                  <a:cubicBezTo>
                    <a:pt x="1310" y="53"/>
                    <a:pt x="1331" y="61"/>
                    <a:pt x="1290" y="80"/>
                  </a:cubicBezTo>
                  <a:cubicBezTo>
                    <a:pt x="1270" y="88"/>
                    <a:pt x="1230" y="100"/>
                    <a:pt x="1230" y="100"/>
                  </a:cubicBezTo>
                  <a:cubicBezTo>
                    <a:pt x="1204" y="138"/>
                    <a:pt x="1187" y="139"/>
                    <a:pt x="1150" y="160"/>
                  </a:cubicBezTo>
                  <a:cubicBezTo>
                    <a:pt x="1030" y="225"/>
                    <a:pt x="987" y="260"/>
                    <a:pt x="850" y="280"/>
                  </a:cubicBezTo>
                  <a:cubicBezTo>
                    <a:pt x="746" y="269"/>
                    <a:pt x="678" y="269"/>
                    <a:pt x="590" y="240"/>
                  </a:cubicBezTo>
                  <a:cubicBezTo>
                    <a:pt x="576" y="230"/>
                    <a:pt x="564" y="218"/>
                    <a:pt x="550" y="210"/>
                  </a:cubicBezTo>
                  <a:cubicBezTo>
                    <a:pt x="537" y="202"/>
                    <a:pt x="522" y="198"/>
                    <a:pt x="510" y="190"/>
                  </a:cubicBezTo>
                  <a:cubicBezTo>
                    <a:pt x="444" y="143"/>
                    <a:pt x="514" y="171"/>
                    <a:pt x="450" y="150"/>
                  </a:cubicBezTo>
                  <a:cubicBezTo>
                    <a:pt x="373" y="92"/>
                    <a:pt x="290" y="74"/>
                    <a:pt x="200" y="50"/>
                  </a:cubicBezTo>
                  <a:cubicBezTo>
                    <a:pt x="137" y="32"/>
                    <a:pt x="64" y="0"/>
                    <a:pt x="0" y="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0" name="Freeform 359"/>
            <p:cNvSpPr>
              <a:spLocks/>
            </p:cNvSpPr>
            <p:nvPr/>
          </p:nvSpPr>
          <p:spPr bwMode="auto">
            <a:xfrm>
              <a:off x="1508" y="3116"/>
              <a:ext cx="768" cy="124"/>
            </a:xfrm>
            <a:custGeom>
              <a:avLst/>
              <a:gdLst>
                <a:gd name="T0" fmla="*/ 0 w 1920"/>
                <a:gd name="T1" fmla="*/ 0 h 310"/>
                <a:gd name="T2" fmla="*/ 0 w 1920"/>
                <a:gd name="T3" fmla="*/ 0 h 310"/>
                <a:gd name="T4" fmla="*/ 0 w 1920"/>
                <a:gd name="T5" fmla="*/ 0 h 310"/>
                <a:gd name="T6" fmla="*/ 0 w 1920"/>
                <a:gd name="T7" fmla="*/ 0 h 310"/>
                <a:gd name="T8" fmla="*/ 0 w 1920"/>
                <a:gd name="T9" fmla="*/ 0 h 310"/>
                <a:gd name="T10" fmla="*/ 0 w 1920"/>
                <a:gd name="T11" fmla="*/ 0 h 310"/>
                <a:gd name="T12" fmla="*/ 0 w 1920"/>
                <a:gd name="T13" fmla="*/ 0 h 310"/>
                <a:gd name="T14" fmla="*/ 0 w 1920"/>
                <a:gd name="T15" fmla="*/ 0 h 310"/>
                <a:gd name="T16" fmla="*/ 0 w 1920"/>
                <a:gd name="T17" fmla="*/ 0 h 310"/>
                <a:gd name="T18" fmla="*/ 0 w 1920"/>
                <a:gd name="T19" fmla="*/ 0 h 310"/>
                <a:gd name="T20" fmla="*/ 0 w 1920"/>
                <a:gd name="T21" fmla="*/ 0 h 310"/>
                <a:gd name="T22" fmla="*/ 0 w 1920"/>
                <a:gd name="T23" fmla="*/ 0 h 3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20"/>
                <a:gd name="T37" fmla="*/ 0 h 310"/>
                <a:gd name="T38" fmla="*/ 1920 w 1920"/>
                <a:gd name="T39" fmla="*/ 310 h 3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20" h="310">
                  <a:moveTo>
                    <a:pt x="1920" y="310"/>
                  </a:moveTo>
                  <a:cubicBezTo>
                    <a:pt x="1880" y="191"/>
                    <a:pt x="1814" y="169"/>
                    <a:pt x="1710" y="130"/>
                  </a:cubicBezTo>
                  <a:cubicBezTo>
                    <a:pt x="1624" y="98"/>
                    <a:pt x="1540" y="35"/>
                    <a:pt x="1450" y="20"/>
                  </a:cubicBezTo>
                  <a:cubicBezTo>
                    <a:pt x="1350" y="3"/>
                    <a:pt x="1410" y="11"/>
                    <a:pt x="1270" y="0"/>
                  </a:cubicBezTo>
                  <a:cubicBezTo>
                    <a:pt x="1198" y="6"/>
                    <a:pt x="1137" y="11"/>
                    <a:pt x="1070" y="30"/>
                  </a:cubicBezTo>
                  <a:cubicBezTo>
                    <a:pt x="1043" y="37"/>
                    <a:pt x="990" y="50"/>
                    <a:pt x="990" y="50"/>
                  </a:cubicBezTo>
                  <a:cubicBezTo>
                    <a:pt x="878" y="47"/>
                    <a:pt x="566" y="28"/>
                    <a:pt x="410" y="50"/>
                  </a:cubicBezTo>
                  <a:cubicBezTo>
                    <a:pt x="377" y="54"/>
                    <a:pt x="352" y="83"/>
                    <a:pt x="320" y="90"/>
                  </a:cubicBezTo>
                  <a:cubicBezTo>
                    <a:pt x="290" y="96"/>
                    <a:pt x="260" y="96"/>
                    <a:pt x="230" y="100"/>
                  </a:cubicBezTo>
                  <a:cubicBezTo>
                    <a:pt x="186" y="96"/>
                    <a:pt x="142" y="98"/>
                    <a:pt x="100" y="90"/>
                  </a:cubicBezTo>
                  <a:cubicBezTo>
                    <a:pt x="88" y="87"/>
                    <a:pt x="80" y="75"/>
                    <a:pt x="70" y="70"/>
                  </a:cubicBezTo>
                  <a:cubicBezTo>
                    <a:pt x="41" y="55"/>
                    <a:pt x="32" y="60"/>
                    <a:pt x="0" y="6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1" name="Freeform 360"/>
            <p:cNvSpPr>
              <a:spLocks/>
            </p:cNvSpPr>
            <p:nvPr/>
          </p:nvSpPr>
          <p:spPr bwMode="auto">
            <a:xfrm>
              <a:off x="960" y="3304"/>
              <a:ext cx="544" cy="176"/>
            </a:xfrm>
            <a:custGeom>
              <a:avLst/>
              <a:gdLst>
                <a:gd name="T0" fmla="*/ 0 w 1360"/>
                <a:gd name="T1" fmla="*/ 0 h 440"/>
                <a:gd name="T2" fmla="*/ 0 w 1360"/>
                <a:gd name="T3" fmla="*/ 0 h 440"/>
                <a:gd name="T4" fmla="*/ 0 w 1360"/>
                <a:gd name="T5" fmla="*/ 0 h 440"/>
                <a:gd name="T6" fmla="*/ 0 w 1360"/>
                <a:gd name="T7" fmla="*/ 0 h 440"/>
                <a:gd name="T8" fmla="*/ 0 w 1360"/>
                <a:gd name="T9" fmla="*/ 0 h 440"/>
                <a:gd name="T10" fmla="*/ 0 w 1360"/>
                <a:gd name="T11" fmla="*/ 0 h 440"/>
                <a:gd name="T12" fmla="*/ 0 w 1360"/>
                <a:gd name="T13" fmla="*/ 0 h 440"/>
                <a:gd name="T14" fmla="*/ 0 w 1360"/>
                <a:gd name="T15" fmla="*/ 0 h 440"/>
                <a:gd name="T16" fmla="*/ 0 w 1360"/>
                <a:gd name="T17" fmla="*/ 0 h 440"/>
                <a:gd name="T18" fmla="*/ 0 w 1360"/>
                <a:gd name="T19" fmla="*/ 0 h 440"/>
                <a:gd name="T20" fmla="*/ 0 w 1360"/>
                <a:gd name="T21" fmla="*/ 0 h 440"/>
                <a:gd name="T22" fmla="*/ 0 w 1360"/>
                <a:gd name="T23" fmla="*/ 0 h 4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60"/>
                <a:gd name="T37" fmla="*/ 0 h 440"/>
                <a:gd name="T38" fmla="*/ 1360 w 1360"/>
                <a:gd name="T39" fmla="*/ 440 h 4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60" h="440">
                  <a:moveTo>
                    <a:pt x="1360" y="440"/>
                  </a:moveTo>
                  <a:cubicBezTo>
                    <a:pt x="1353" y="430"/>
                    <a:pt x="1347" y="419"/>
                    <a:pt x="1340" y="410"/>
                  </a:cubicBezTo>
                  <a:cubicBezTo>
                    <a:pt x="1327" y="395"/>
                    <a:pt x="1311" y="385"/>
                    <a:pt x="1300" y="370"/>
                  </a:cubicBezTo>
                  <a:cubicBezTo>
                    <a:pt x="1291" y="358"/>
                    <a:pt x="1289" y="341"/>
                    <a:pt x="1280" y="330"/>
                  </a:cubicBezTo>
                  <a:cubicBezTo>
                    <a:pt x="1261" y="307"/>
                    <a:pt x="1144" y="191"/>
                    <a:pt x="1110" y="170"/>
                  </a:cubicBezTo>
                  <a:cubicBezTo>
                    <a:pt x="1098" y="162"/>
                    <a:pt x="1083" y="163"/>
                    <a:pt x="1070" y="160"/>
                  </a:cubicBezTo>
                  <a:cubicBezTo>
                    <a:pt x="953" y="67"/>
                    <a:pt x="817" y="45"/>
                    <a:pt x="680" y="0"/>
                  </a:cubicBezTo>
                  <a:cubicBezTo>
                    <a:pt x="511" y="7"/>
                    <a:pt x="391" y="9"/>
                    <a:pt x="240" y="60"/>
                  </a:cubicBezTo>
                  <a:cubicBezTo>
                    <a:pt x="226" y="70"/>
                    <a:pt x="211" y="78"/>
                    <a:pt x="200" y="90"/>
                  </a:cubicBezTo>
                  <a:cubicBezTo>
                    <a:pt x="191" y="98"/>
                    <a:pt x="189" y="112"/>
                    <a:pt x="180" y="120"/>
                  </a:cubicBezTo>
                  <a:cubicBezTo>
                    <a:pt x="162" y="133"/>
                    <a:pt x="138" y="137"/>
                    <a:pt x="120" y="150"/>
                  </a:cubicBezTo>
                  <a:cubicBezTo>
                    <a:pt x="82" y="224"/>
                    <a:pt x="85" y="230"/>
                    <a:pt x="0" y="23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2" name="Freeform 361"/>
            <p:cNvSpPr>
              <a:spLocks/>
            </p:cNvSpPr>
            <p:nvPr/>
          </p:nvSpPr>
          <p:spPr bwMode="auto">
            <a:xfrm>
              <a:off x="2596" y="2992"/>
              <a:ext cx="528" cy="468"/>
            </a:xfrm>
            <a:custGeom>
              <a:avLst/>
              <a:gdLst>
                <a:gd name="T0" fmla="*/ 0 w 1320"/>
                <a:gd name="T1" fmla="*/ 0 h 1140"/>
                <a:gd name="T2" fmla="*/ 0 w 1320"/>
                <a:gd name="T3" fmla="*/ 0 h 1140"/>
                <a:gd name="T4" fmla="*/ 0 w 1320"/>
                <a:gd name="T5" fmla="*/ 0 h 1140"/>
                <a:gd name="T6" fmla="*/ 0 w 1320"/>
                <a:gd name="T7" fmla="*/ 0 h 1140"/>
                <a:gd name="T8" fmla="*/ 0 w 1320"/>
                <a:gd name="T9" fmla="*/ 0 h 1140"/>
                <a:gd name="T10" fmla="*/ 0 w 1320"/>
                <a:gd name="T11" fmla="*/ 0 h 1140"/>
                <a:gd name="T12" fmla="*/ 0 w 1320"/>
                <a:gd name="T13" fmla="*/ 0 h 1140"/>
                <a:gd name="T14" fmla="*/ 0 w 1320"/>
                <a:gd name="T15" fmla="*/ 0 h 1140"/>
                <a:gd name="T16" fmla="*/ 0 w 1320"/>
                <a:gd name="T17" fmla="*/ 0 h 1140"/>
                <a:gd name="T18" fmla="*/ 0 w 1320"/>
                <a:gd name="T19" fmla="*/ 0 h 1140"/>
                <a:gd name="T20" fmla="*/ 0 w 1320"/>
                <a:gd name="T21" fmla="*/ 0 h 11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20"/>
                <a:gd name="T34" fmla="*/ 0 h 1140"/>
                <a:gd name="T35" fmla="*/ 1320 w 1320"/>
                <a:gd name="T36" fmla="*/ 1140 h 11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20" h="1140">
                  <a:moveTo>
                    <a:pt x="1320" y="1140"/>
                  </a:moveTo>
                  <a:cubicBezTo>
                    <a:pt x="1275" y="1125"/>
                    <a:pt x="1242" y="1104"/>
                    <a:pt x="1200" y="1090"/>
                  </a:cubicBezTo>
                  <a:cubicBezTo>
                    <a:pt x="1187" y="1052"/>
                    <a:pt x="1161" y="1032"/>
                    <a:pt x="1140" y="1000"/>
                  </a:cubicBezTo>
                  <a:cubicBezTo>
                    <a:pt x="1118" y="914"/>
                    <a:pt x="1078" y="822"/>
                    <a:pt x="1030" y="750"/>
                  </a:cubicBezTo>
                  <a:cubicBezTo>
                    <a:pt x="1006" y="715"/>
                    <a:pt x="992" y="684"/>
                    <a:pt x="950" y="670"/>
                  </a:cubicBezTo>
                  <a:cubicBezTo>
                    <a:pt x="919" y="624"/>
                    <a:pt x="893" y="572"/>
                    <a:pt x="860" y="530"/>
                  </a:cubicBezTo>
                  <a:cubicBezTo>
                    <a:pt x="826" y="487"/>
                    <a:pt x="782" y="453"/>
                    <a:pt x="750" y="410"/>
                  </a:cubicBezTo>
                  <a:cubicBezTo>
                    <a:pt x="724" y="376"/>
                    <a:pt x="653" y="255"/>
                    <a:pt x="620" y="230"/>
                  </a:cubicBezTo>
                  <a:cubicBezTo>
                    <a:pt x="537" y="168"/>
                    <a:pt x="443" y="111"/>
                    <a:pt x="350" y="70"/>
                  </a:cubicBezTo>
                  <a:cubicBezTo>
                    <a:pt x="252" y="26"/>
                    <a:pt x="132" y="24"/>
                    <a:pt x="30" y="10"/>
                  </a:cubicBezTo>
                  <a:cubicBezTo>
                    <a:pt x="20" y="6"/>
                    <a:pt x="0" y="0"/>
                    <a:pt x="0" y="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733" name="Group 362"/>
            <p:cNvGrpSpPr>
              <a:grpSpLocks/>
            </p:cNvGrpSpPr>
            <p:nvPr/>
          </p:nvGrpSpPr>
          <p:grpSpPr bwMode="auto">
            <a:xfrm flipH="1">
              <a:off x="2351" y="3584"/>
              <a:ext cx="645" cy="106"/>
              <a:chOff x="1841" y="3895"/>
              <a:chExt cx="2144" cy="376"/>
            </a:xfrm>
          </p:grpSpPr>
          <p:sp>
            <p:nvSpPr>
              <p:cNvPr id="29837" name="Oval 363"/>
              <p:cNvSpPr>
                <a:spLocks noChangeArrowheads="1"/>
              </p:cNvSpPr>
              <p:nvPr/>
            </p:nvSpPr>
            <p:spPr bwMode="auto">
              <a:xfrm>
                <a:off x="3861" y="41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38" name="Oval 364"/>
              <p:cNvSpPr>
                <a:spLocks noChangeArrowheads="1"/>
              </p:cNvSpPr>
              <p:nvPr/>
            </p:nvSpPr>
            <p:spPr bwMode="auto">
              <a:xfrm>
                <a:off x="3831" y="41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39" name="Oval 365"/>
              <p:cNvSpPr>
                <a:spLocks noChangeArrowheads="1"/>
              </p:cNvSpPr>
              <p:nvPr/>
            </p:nvSpPr>
            <p:spPr bwMode="auto">
              <a:xfrm>
                <a:off x="3801" y="41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40" name="Oval 366"/>
              <p:cNvSpPr>
                <a:spLocks noChangeArrowheads="1"/>
              </p:cNvSpPr>
              <p:nvPr/>
            </p:nvSpPr>
            <p:spPr bwMode="auto">
              <a:xfrm>
                <a:off x="3771" y="41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41" name="Oval 367"/>
              <p:cNvSpPr>
                <a:spLocks noChangeArrowheads="1"/>
              </p:cNvSpPr>
              <p:nvPr/>
            </p:nvSpPr>
            <p:spPr bwMode="auto">
              <a:xfrm>
                <a:off x="3741" y="41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42" name="Oval 368"/>
              <p:cNvSpPr>
                <a:spLocks noChangeArrowheads="1"/>
              </p:cNvSpPr>
              <p:nvPr/>
            </p:nvSpPr>
            <p:spPr bwMode="auto">
              <a:xfrm>
                <a:off x="3711" y="41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43" name="Oval 369"/>
              <p:cNvSpPr>
                <a:spLocks noChangeArrowheads="1"/>
              </p:cNvSpPr>
              <p:nvPr/>
            </p:nvSpPr>
            <p:spPr bwMode="auto">
              <a:xfrm>
                <a:off x="3681" y="41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44" name="Oval 370"/>
              <p:cNvSpPr>
                <a:spLocks noChangeArrowheads="1"/>
              </p:cNvSpPr>
              <p:nvPr/>
            </p:nvSpPr>
            <p:spPr bwMode="auto">
              <a:xfrm>
                <a:off x="3651" y="41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45" name="Oval 371"/>
              <p:cNvSpPr>
                <a:spLocks noChangeArrowheads="1"/>
              </p:cNvSpPr>
              <p:nvPr/>
            </p:nvSpPr>
            <p:spPr bwMode="auto">
              <a:xfrm>
                <a:off x="3621" y="41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46" name="Oval 372"/>
              <p:cNvSpPr>
                <a:spLocks noChangeArrowheads="1"/>
              </p:cNvSpPr>
              <p:nvPr/>
            </p:nvSpPr>
            <p:spPr bwMode="auto">
              <a:xfrm>
                <a:off x="3591" y="40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47" name="Oval 373"/>
              <p:cNvSpPr>
                <a:spLocks noChangeArrowheads="1"/>
              </p:cNvSpPr>
              <p:nvPr/>
            </p:nvSpPr>
            <p:spPr bwMode="auto">
              <a:xfrm>
                <a:off x="3561" y="40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48" name="Oval 374"/>
              <p:cNvSpPr>
                <a:spLocks noChangeArrowheads="1"/>
              </p:cNvSpPr>
              <p:nvPr/>
            </p:nvSpPr>
            <p:spPr bwMode="auto">
              <a:xfrm>
                <a:off x="3531" y="40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49" name="Oval 375"/>
              <p:cNvSpPr>
                <a:spLocks noChangeArrowheads="1"/>
              </p:cNvSpPr>
              <p:nvPr/>
            </p:nvSpPr>
            <p:spPr bwMode="auto">
              <a:xfrm>
                <a:off x="3501" y="40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50" name="Oval 376"/>
              <p:cNvSpPr>
                <a:spLocks noChangeArrowheads="1"/>
              </p:cNvSpPr>
              <p:nvPr/>
            </p:nvSpPr>
            <p:spPr bwMode="auto">
              <a:xfrm>
                <a:off x="3471" y="40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51" name="Oval 377"/>
              <p:cNvSpPr>
                <a:spLocks noChangeArrowheads="1"/>
              </p:cNvSpPr>
              <p:nvPr/>
            </p:nvSpPr>
            <p:spPr bwMode="auto">
              <a:xfrm>
                <a:off x="3441" y="40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52" name="Oval 378"/>
              <p:cNvSpPr>
                <a:spLocks noChangeArrowheads="1"/>
              </p:cNvSpPr>
              <p:nvPr/>
            </p:nvSpPr>
            <p:spPr bwMode="auto">
              <a:xfrm>
                <a:off x="3411" y="40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53" name="Oval 379"/>
              <p:cNvSpPr>
                <a:spLocks noChangeArrowheads="1"/>
              </p:cNvSpPr>
              <p:nvPr/>
            </p:nvSpPr>
            <p:spPr bwMode="auto">
              <a:xfrm>
                <a:off x="3381" y="40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54" name="Oval 380"/>
              <p:cNvSpPr>
                <a:spLocks noChangeArrowheads="1"/>
              </p:cNvSpPr>
              <p:nvPr/>
            </p:nvSpPr>
            <p:spPr bwMode="auto">
              <a:xfrm>
                <a:off x="3351" y="40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55" name="Oval 381"/>
              <p:cNvSpPr>
                <a:spLocks noChangeArrowheads="1"/>
              </p:cNvSpPr>
              <p:nvPr/>
            </p:nvSpPr>
            <p:spPr bwMode="auto">
              <a:xfrm>
                <a:off x="3321" y="40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56" name="Oval 382"/>
              <p:cNvSpPr>
                <a:spLocks noChangeArrowheads="1"/>
              </p:cNvSpPr>
              <p:nvPr/>
            </p:nvSpPr>
            <p:spPr bwMode="auto">
              <a:xfrm>
                <a:off x="3291" y="39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57" name="Oval 383"/>
              <p:cNvSpPr>
                <a:spLocks noChangeArrowheads="1"/>
              </p:cNvSpPr>
              <p:nvPr/>
            </p:nvSpPr>
            <p:spPr bwMode="auto">
              <a:xfrm>
                <a:off x="3251" y="39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58" name="Oval 384"/>
              <p:cNvSpPr>
                <a:spLocks noChangeArrowheads="1"/>
              </p:cNvSpPr>
              <p:nvPr/>
            </p:nvSpPr>
            <p:spPr bwMode="auto">
              <a:xfrm>
                <a:off x="3211" y="39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59" name="Oval 385"/>
              <p:cNvSpPr>
                <a:spLocks noChangeArrowheads="1"/>
              </p:cNvSpPr>
              <p:nvPr/>
            </p:nvSpPr>
            <p:spPr bwMode="auto">
              <a:xfrm>
                <a:off x="3171" y="39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60" name="Oval 386"/>
              <p:cNvSpPr>
                <a:spLocks noChangeArrowheads="1"/>
              </p:cNvSpPr>
              <p:nvPr/>
            </p:nvSpPr>
            <p:spPr bwMode="auto">
              <a:xfrm>
                <a:off x="3131" y="39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61" name="Oval 387"/>
              <p:cNvSpPr>
                <a:spLocks noChangeArrowheads="1"/>
              </p:cNvSpPr>
              <p:nvPr/>
            </p:nvSpPr>
            <p:spPr bwMode="auto">
              <a:xfrm>
                <a:off x="3081" y="39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62" name="Oval 388"/>
              <p:cNvSpPr>
                <a:spLocks noChangeArrowheads="1"/>
              </p:cNvSpPr>
              <p:nvPr/>
            </p:nvSpPr>
            <p:spPr bwMode="auto">
              <a:xfrm>
                <a:off x="3031" y="39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63" name="Oval 389"/>
              <p:cNvSpPr>
                <a:spLocks noChangeArrowheads="1"/>
              </p:cNvSpPr>
              <p:nvPr/>
            </p:nvSpPr>
            <p:spPr bwMode="auto">
              <a:xfrm>
                <a:off x="2981" y="39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64" name="Oval 390"/>
              <p:cNvSpPr>
                <a:spLocks noChangeArrowheads="1"/>
              </p:cNvSpPr>
              <p:nvPr/>
            </p:nvSpPr>
            <p:spPr bwMode="auto">
              <a:xfrm>
                <a:off x="2921" y="39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65" name="Oval 391"/>
              <p:cNvSpPr>
                <a:spLocks noChangeArrowheads="1"/>
              </p:cNvSpPr>
              <p:nvPr/>
            </p:nvSpPr>
            <p:spPr bwMode="auto">
              <a:xfrm>
                <a:off x="2861" y="39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66" name="Oval 392"/>
              <p:cNvSpPr>
                <a:spLocks noChangeArrowheads="1"/>
              </p:cNvSpPr>
              <p:nvPr/>
            </p:nvSpPr>
            <p:spPr bwMode="auto">
              <a:xfrm>
                <a:off x="28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67" name="Oval 393"/>
              <p:cNvSpPr>
                <a:spLocks noChangeArrowheads="1"/>
              </p:cNvSpPr>
              <p:nvPr/>
            </p:nvSpPr>
            <p:spPr bwMode="auto">
              <a:xfrm>
                <a:off x="27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68" name="Oval 394"/>
              <p:cNvSpPr>
                <a:spLocks noChangeArrowheads="1"/>
              </p:cNvSpPr>
              <p:nvPr/>
            </p:nvSpPr>
            <p:spPr bwMode="auto">
              <a:xfrm>
                <a:off x="27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69" name="Oval 395"/>
              <p:cNvSpPr>
                <a:spLocks noChangeArrowheads="1"/>
              </p:cNvSpPr>
              <p:nvPr/>
            </p:nvSpPr>
            <p:spPr bwMode="auto">
              <a:xfrm>
                <a:off x="26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70" name="Oval 396"/>
              <p:cNvSpPr>
                <a:spLocks noChangeArrowheads="1"/>
              </p:cNvSpPr>
              <p:nvPr/>
            </p:nvSpPr>
            <p:spPr bwMode="auto">
              <a:xfrm>
                <a:off x="26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71" name="Oval 397"/>
              <p:cNvSpPr>
                <a:spLocks noChangeArrowheads="1"/>
              </p:cNvSpPr>
              <p:nvPr/>
            </p:nvSpPr>
            <p:spPr bwMode="auto">
              <a:xfrm>
                <a:off x="25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72" name="Oval 398"/>
              <p:cNvSpPr>
                <a:spLocks noChangeArrowheads="1"/>
              </p:cNvSpPr>
              <p:nvPr/>
            </p:nvSpPr>
            <p:spPr bwMode="auto">
              <a:xfrm>
                <a:off x="25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73" name="Oval 399"/>
              <p:cNvSpPr>
                <a:spLocks noChangeArrowheads="1"/>
              </p:cNvSpPr>
              <p:nvPr/>
            </p:nvSpPr>
            <p:spPr bwMode="auto">
              <a:xfrm>
                <a:off x="24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74" name="Oval 400"/>
              <p:cNvSpPr>
                <a:spLocks noChangeArrowheads="1"/>
              </p:cNvSpPr>
              <p:nvPr/>
            </p:nvSpPr>
            <p:spPr bwMode="auto">
              <a:xfrm>
                <a:off x="24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75" name="Oval 401"/>
              <p:cNvSpPr>
                <a:spLocks noChangeArrowheads="1"/>
              </p:cNvSpPr>
              <p:nvPr/>
            </p:nvSpPr>
            <p:spPr bwMode="auto">
              <a:xfrm>
                <a:off x="23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76" name="Oval 402"/>
              <p:cNvSpPr>
                <a:spLocks noChangeArrowheads="1"/>
              </p:cNvSpPr>
              <p:nvPr/>
            </p:nvSpPr>
            <p:spPr bwMode="auto">
              <a:xfrm>
                <a:off x="23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77" name="Oval 403"/>
              <p:cNvSpPr>
                <a:spLocks noChangeArrowheads="1"/>
              </p:cNvSpPr>
              <p:nvPr/>
            </p:nvSpPr>
            <p:spPr bwMode="auto">
              <a:xfrm>
                <a:off x="22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78" name="Oval 404"/>
              <p:cNvSpPr>
                <a:spLocks noChangeArrowheads="1"/>
              </p:cNvSpPr>
              <p:nvPr/>
            </p:nvSpPr>
            <p:spPr bwMode="auto">
              <a:xfrm>
                <a:off x="221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79" name="Oval 405"/>
              <p:cNvSpPr>
                <a:spLocks noChangeArrowheads="1"/>
              </p:cNvSpPr>
              <p:nvPr/>
            </p:nvSpPr>
            <p:spPr bwMode="auto">
              <a:xfrm>
                <a:off x="217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80" name="Oval 406"/>
              <p:cNvSpPr>
                <a:spLocks noChangeArrowheads="1"/>
              </p:cNvSpPr>
              <p:nvPr/>
            </p:nvSpPr>
            <p:spPr bwMode="auto">
              <a:xfrm>
                <a:off x="213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81" name="Oval 407"/>
              <p:cNvSpPr>
                <a:spLocks noChangeArrowheads="1"/>
              </p:cNvSpPr>
              <p:nvPr/>
            </p:nvSpPr>
            <p:spPr bwMode="auto">
              <a:xfrm>
                <a:off x="20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82" name="Oval 408"/>
              <p:cNvSpPr>
                <a:spLocks noChangeArrowheads="1"/>
              </p:cNvSpPr>
              <p:nvPr/>
            </p:nvSpPr>
            <p:spPr bwMode="auto">
              <a:xfrm>
                <a:off x="20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83" name="Oval 409"/>
              <p:cNvSpPr>
                <a:spLocks noChangeArrowheads="1"/>
              </p:cNvSpPr>
              <p:nvPr/>
            </p:nvSpPr>
            <p:spPr bwMode="auto">
              <a:xfrm>
                <a:off x="19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84" name="Oval 410"/>
              <p:cNvSpPr>
                <a:spLocks noChangeArrowheads="1"/>
              </p:cNvSpPr>
              <p:nvPr/>
            </p:nvSpPr>
            <p:spPr bwMode="auto">
              <a:xfrm>
                <a:off x="19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85" name="Oval 411"/>
              <p:cNvSpPr>
                <a:spLocks noChangeArrowheads="1"/>
              </p:cNvSpPr>
              <p:nvPr/>
            </p:nvSpPr>
            <p:spPr bwMode="auto">
              <a:xfrm>
                <a:off x="18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86" name="Oval 412"/>
              <p:cNvSpPr>
                <a:spLocks noChangeArrowheads="1"/>
              </p:cNvSpPr>
              <p:nvPr/>
            </p:nvSpPr>
            <p:spPr bwMode="auto">
              <a:xfrm>
                <a:off x="18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</p:grpSp>
        <p:grpSp>
          <p:nvGrpSpPr>
            <p:cNvPr id="29734" name="Group 413"/>
            <p:cNvGrpSpPr>
              <a:grpSpLocks/>
            </p:cNvGrpSpPr>
            <p:nvPr/>
          </p:nvGrpSpPr>
          <p:grpSpPr bwMode="auto">
            <a:xfrm flipH="1">
              <a:off x="2958" y="3498"/>
              <a:ext cx="646" cy="106"/>
              <a:chOff x="1841" y="3895"/>
              <a:chExt cx="2144" cy="376"/>
            </a:xfrm>
          </p:grpSpPr>
          <p:sp>
            <p:nvSpPr>
              <p:cNvPr id="29787" name="Oval 414"/>
              <p:cNvSpPr>
                <a:spLocks noChangeArrowheads="1"/>
              </p:cNvSpPr>
              <p:nvPr/>
            </p:nvSpPr>
            <p:spPr bwMode="auto">
              <a:xfrm>
                <a:off x="3861" y="41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88" name="Oval 415"/>
              <p:cNvSpPr>
                <a:spLocks noChangeArrowheads="1"/>
              </p:cNvSpPr>
              <p:nvPr/>
            </p:nvSpPr>
            <p:spPr bwMode="auto">
              <a:xfrm>
                <a:off x="3831" y="41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89" name="Oval 416"/>
              <p:cNvSpPr>
                <a:spLocks noChangeArrowheads="1"/>
              </p:cNvSpPr>
              <p:nvPr/>
            </p:nvSpPr>
            <p:spPr bwMode="auto">
              <a:xfrm>
                <a:off x="3801" y="41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90" name="Oval 417"/>
              <p:cNvSpPr>
                <a:spLocks noChangeArrowheads="1"/>
              </p:cNvSpPr>
              <p:nvPr/>
            </p:nvSpPr>
            <p:spPr bwMode="auto">
              <a:xfrm>
                <a:off x="3771" y="41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91" name="Oval 418"/>
              <p:cNvSpPr>
                <a:spLocks noChangeArrowheads="1"/>
              </p:cNvSpPr>
              <p:nvPr/>
            </p:nvSpPr>
            <p:spPr bwMode="auto">
              <a:xfrm>
                <a:off x="3741" y="41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92" name="Oval 419"/>
              <p:cNvSpPr>
                <a:spLocks noChangeArrowheads="1"/>
              </p:cNvSpPr>
              <p:nvPr/>
            </p:nvSpPr>
            <p:spPr bwMode="auto">
              <a:xfrm>
                <a:off x="3711" y="41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93" name="Oval 420"/>
              <p:cNvSpPr>
                <a:spLocks noChangeArrowheads="1"/>
              </p:cNvSpPr>
              <p:nvPr/>
            </p:nvSpPr>
            <p:spPr bwMode="auto">
              <a:xfrm>
                <a:off x="3681" y="41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94" name="Oval 421"/>
              <p:cNvSpPr>
                <a:spLocks noChangeArrowheads="1"/>
              </p:cNvSpPr>
              <p:nvPr/>
            </p:nvSpPr>
            <p:spPr bwMode="auto">
              <a:xfrm>
                <a:off x="3651" y="41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95" name="Oval 422"/>
              <p:cNvSpPr>
                <a:spLocks noChangeArrowheads="1"/>
              </p:cNvSpPr>
              <p:nvPr/>
            </p:nvSpPr>
            <p:spPr bwMode="auto">
              <a:xfrm>
                <a:off x="3621" y="41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96" name="Oval 423"/>
              <p:cNvSpPr>
                <a:spLocks noChangeArrowheads="1"/>
              </p:cNvSpPr>
              <p:nvPr/>
            </p:nvSpPr>
            <p:spPr bwMode="auto">
              <a:xfrm>
                <a:off x="3591" y="40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97" name="Oval 424"/>
              <p:cNvSpPr>
                <a:spLocks noChangeArrowheads="1"/>
              </p:cNvSpPr>
              <p:nvPr/>
            </p:nvSpPr>
            <p:spPr bwMode="auto">
              <a:xfrm>
                <a:off x="3561" y="40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98" name="Oval 425"/>
              <p:cNvSpPr>
                <a:spLocks noChangeArrowheads="1"/>
              </p:cNvSpPr>
              <p:nvPr/>
            </p:nvSpPr>
            <p:spPr bwMode="auto">
              <a:xfrm>
                <a:off x="3531" y="40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99" name="Oval 426"/>
              <p:cNvSpPr>
                <a:spLocks noChangeArrowheads="1"/>
              </p:cNvSpPr>
              <p:nvPr/>
            </p:nvSpPr>
            <p:spPr bwMode="auto">
              <a:xfrm>
                <a:off x="3501" y="40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00" name="Oval 427"/>
              <p:cNvSpPr>
                <a:spLocks noChangeArrowheads="1"/>
              </p:cNvSpPr>
              <p:nvPr/>
            </p:nvSpPr>
            <p:spPr bwMode="auto">
              <a:xfrm>
                <a:off x="3471" y="40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01" name="Oval 428"/>
              <p:cNvSpPr>
                <a:spLocks noChangeArrowheads="1"/>
              </p:cNvSpPr>
              <p:nvPr/>
            </p:nvSpPr>
            <p:spPr bwMode="auto">
              <a:xfrm>
                <a:off x="3441" y="40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02" name="Oval 429"/>
              <p:cNvSpPr>
                <a:spLocks noChangeArrowheads="1"/>
              </p:cNvSpPr>
              <p:nvPr/>
            </p:nvSpPr>
            <p:spPr bwMode="auto">
              <a:xfrm>
                <a:off x="3411" y="40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03" name="Oval 430"/>
              <p:cNvSpPr>
                <a:spLocks noChangeArrowheads="1"/>
              </p:cNvSpPr>
              <p:nvPr/>
            </p:nvSpPr>
            <p:spPr bwMode="auto">
              <a:xfrm>
                <a:off x="3381" y="40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04" name="Oval 431"/>
              <p:cNvSpPr>
                <a:spLocks noChangeArrowheads="1"/>
              </p:cNvSpPr>
              <p:nvPr/>
            </p:nvSpPr>
            <p:spPr bwMode="auto">
              <a:xfrm>
                <a:off x="3351" y="40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05" name="Oval 432"/>
              <p:cNvSpPr>
                <a:spLocks noChangeArrowheads="1"/>
              </p:cNvSpPr>
              <p:nvPr/>
            </p:nvSpPr>
            <p:spPr bwMode="auto">
              <a:xfrm>
                <a:off x="3321" y="40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06" name="Oval 433"/>
              <p:cNvSpPr>
                <a:spLocks noChangeArrowheads="1"/>
              </p:cNvSpPr>
              <p:nvPr/>
            </p:nvSpPr>
            <p:spPr bwMode="auto">
              <a:xfrm>
                <a:off x="3291" y="39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07" name="Oval 434"/>
              <p:cNvSpPr>
                <a:spLocks noChangeArrowheads="1"/>
              </p:cNvSpPr>
              <p:nvPr/>
            </p:nvSpPr>
            <p:spPr bwMode="auto">
              <a:xfrm>
                <a:off x="3251" y="39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08" name="Oval 435"/>
              <p:cNvSpPr>
                <a:spLocks noChangeArrowheads="1"/>
              </p:cNvSpPr>
              <p:nvPr/>
            </p:nvSpPr>
            <p:spPr bwMode="auto">
              <a:xfrm>
                <a:off x="3211" y="39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09" name="Oval 436"/>
              <p:cNvSpPr>
                <a:spLocks noChangeArrowheads="1"/>
              </p:cNvSpPr>
              <p:nvPr/>
            </p:nvSpPr>
            <p:spPr bwMode="auto">
              <a:xfrm>
                <a:off x="3171" y="39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10" name="Oval 437"/>
              <p:cNvSpPr>
                <a:spLocks noChangeArrowheads="1"/>
              </p:cNvSpPr>
              <p:nvPr/>
            </p:nvSpPr>
            <p:spPr bwMode="auto">
              <a:xfrm>
                <a:off x="3131" y="39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11" name="Oval 438"/>
              <p:cNvSpPr>
                <a:spLocks noChangeArrowheads="1"/>
              </p:cNvSpPr>
              <p:nvPr/>
            </p:nvSpPr>
            <p:spPr bwMode="auto">
              <a:xfrm>
                <a:off x="3081" y="39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12" name="Oval 439"/>
              <p:cNvSpPr>
                <a:spLocks noChangeArrowheads="1"/>
              </p:cNvSpPr>
              <p:nvPr/>
            </p:nvSpPr>
            <p:spPr bwMode="auto">
              <a:xfrm>
                <a:off x="3031" y="39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13" name="Oval 440"/>
              <p:cNvSpPr>
                <a:spLocks noChangeArrowheads="1"/>
              </p:cNvSpPr>
              <p:nvPr/>
            </p:nvSpPr>
            <p:spPr bwMode="auto">
              <a:xfrm>
                <a:off x="2981" y="39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14" name="Oval 441"/>
              <p:cNvSpPr>
                <a:spLocks noChangeArrowheads="1"/>
              </p:cNvSpPr>
              <p:nvPr/>
            </p:nvSpPr>
            <p:spPr bwMode="auto">
              <a:xfrm>
                <a:off x="2921" y="39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15" name="Oval 442"/>
              <p:cNvSpPr>
                <a:spLocks noChangeArrowheads="1"/>
              </p:cNvSpPr>
              <p:nvPr/>
            </p:nvSpPr>
            <p:spPr bwMode="auto">
              <a:xfrm>
                <a:off x="2861" y="39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16" name="Oval 443"/>
              <p:cNvSpPr>
                <a:spLocks noChangeArrowheads="1"/>
              </p:cNvSpPr>
              <p:nvPr/>
            </p:nvSpPr>
            <p:spPr bwMode="auto">
              <a:xfrm>
                <a:off x="28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17" name="Oval 444"/>
              <p:cNvSpPr>
                <a:spLocks noChangeArrowheads="1"/>
              </p:cNvSpPr>
              <p:nvPr/>
            </p:nvSpPr>
            <p:spPr bwMode="auto">
              <a:xfrm>
                <a:off x="27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18" name="Oval 445"/>
              <p:cNvSpPr>
                <a:spLocks noChangeArrowheads="1"/>
              </p:cNvSpPr>
              <p:nvPr/>
            </p:nvSpPr>
            <p:spPr bwMode="auto">
              <a:xfrm>
                <a:off x="27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19" name="Oval 446"/>
              <p:cNvSpPr>
                <a:spLocks noChangeArrowheads="1"/>
              </p:cNvSpPr>
              <p:nvPr/>
            </p:nvSpPr>
            <p:spPr bwMode="auto">
              <a:xfrm>
                <a:off x="26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20" name="Oval 447"/>
              <p:cNvSpPr>
                <a:spLocks noChangeArrowheads="1"/>
              </p:cNvSpPr>
              <p:nvPr/>
            </p:nvSpPr>
            <p:spPr bwMode="auto">
              <a:xfrm>
                <a:off x="26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21" name="Oval 448"/>
              <p:cNvSpPr>
                <a:spLocks noChangeArrowheads="1"/>
              </p:cNvSpPr>
              <p:nvPr/>
            </p:nvSpPr>
            <p:spPr bwMode="auto">
              <a:xfrm>
                <a:off x="25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22" name="Oval 449"/>
              <p:cNvSpPr>
                <a:spLocks noChangeArrowheads="1"/>
              </p:cNvSpPr>
              <p:nvPr/>
            </p:nvSpPr>
            <p:spPr bwMode="auto">
              <a:xfrm>
                <a:off x="25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23" name="Oval 450"/>
              <p:cNvSpPr>
                <a:spLocks noChangeArrowheads="1"/>
              </p:cNvSpPr>
              <p:nvPr/>
            </p:nvSpPr>
            <p:spPr bwMode="auto">
              <a:xfrm>
                <a:off x="24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24" name="Oval 451"/>
              <p:cNvSpPr>
                <a:spLocks noChangeArrowheads="1"/>
              </p:cNvSpPr>
              <p:nvPr/>
            </p:nvSpPr>
            <p:spPr bwMode="auto">
              <a:xfrm>
                <a:off x="24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25" name="Oval 452"/>
              <p:cNvSpPr>
                <a:spLocks noChangeArrowheads="1"/>
              </p:cNvSpPr>
              <p:nvPr/>
            </p:nvSpPr>
            <p:spPr bwMode="auto">
              <a:xfrm>
                <a:off x="23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26" name="Oval 453"/>
              <p:cNvSpPr>
                <a:spLocks noChangeArrowheads="1"/>
              </p:cNvSpPr>
              <p:nvPr/>
            </p:nvSpPr>
            <p:spPr bwMode="auto">
              <a:xfrm>
                <a:off x="23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27" name="Oval 454"/>
              <p:cNvSpPr>
                <a:spLocks noChangeArrowheads="1"/>
              </p:cNvSpPr>
              <p:nvPr/>
            </p:nvSpPr>
            <p:spPr bwMode="auto">
              <a:xfrm>
                <a:off x="22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28" name="Oval 455"/>
              <p:cNvSpPr>
                <a:spLocks noChangeArrowheads="1"/>
              </p:cNvSpPr>
              <p:nvPr/>
            </p:nvSpPr>
            <p:spPr bwMode="auto">
              <a:xfrm>
                <a:off x="221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29" name="Oval 456"/>
              <p:cNvSpPr>
                <a:spLocks noChangeArrowheads="1"/>
              </p:cNvSpPr>
              <p:nvPr/>
            </p:nvSpPr>
            <p:spPr bwMode="auto">
              <a:xfrm>
                <a:off x="217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30" name="Oval 457"/>
              <p:cNvSpPr>
                <a:spLocks noChangeArrowheads="1"/>
              </p:cNvSpPr>
              <p:nvPr/>
            </p:nvSpPr>
            <p:spPr bwMode="auto">
              <a:xfrm>
                <a:off x="213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31" name="Oval 458"/>
              <p:cNvSpPr>
                <a:spLocks noChangeArrowheads="1"/>
              </p:cNvSpPr>
              <p:nvPr/>
            </p:nvSpPr>
            <p:spPr bwMode="auto">
              <a:xfrm>
                <a:off x="20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32" name="Oval 459"/>
              <p:cNvSpPr>
                <a:spLocks noChangeArrowheads="1"/>
              </p:cNvSpPr>
              <p:nvPr/>
            </p:nvSpPr>
            <p:spPr bwMode="auto">
              <a:xfrm>
                <a:off x="20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33" name="Oval 460"/>
              <p:cNvSpPr>
                <a:spLocks noChangeArrowheads="1"/>
              </p:cNvSpPr>
              <p:nvPr/>
            </p:nvSpPr>
            <p:spPr bwMode="auto">
              <a:xfrm>
                <a:off x="19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34" name="Oval 461"/>
              <p:cNvSpPr>
                <a:spLocks noChangeArrowheads="1"/>
              </p:cNvSpPr>
              <p:nvPr/>
            </p:nvSpPr>
            <p:spPr bwMode="auto">
              <a:xfrm>
                <a:off x="19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35" name="Oval 462"/>
              <p:cNvSpPr>
                <a:spLocks noChangeArrowheads="1"/>
              </p:cNvSpPr>
              <p:nvPr/>
            </p:nvSpPr>
            <p:spPr bwMode="auto">
              <a:xfrm>
                <a:off x="18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836" name="Oval 463"/>
              <p:cNvSpPr>
                <a:spLocks noChangeArrowheads="1"/>
              </p:cNvSpPr>
              <p:nvPr/>
            </p:nvSpPr>
            <p:spPr bwMode="auto">
              <a:xfrm>
                <a:off x="18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</p:grpSp>
        <p:grpSp>
          <p:nvGrpSpPr>
            <p:cNvPr id="29735" name="Group 464"/>
            <p:cNvGrpSpPr>
              <a:grpSpLocks/>
            </p:cNvGrpSpPr>
            <p:nvPr/>
          </p:nvGrpSpPr>
          <p:grpSpPr bwMode="auto">
            <a:xfrm flipH="1">
              <a:off x="1835" y="3746"/>
              <a:ext cx="646" cy="106"/>
              <a:chOff x="1841" y="3895"/>
              <a:chExt cx="2144" cy="376"/>
            </a:xfrm>
          </p:grpSpPr>
          <p:sp>
            <p:nvSpPr>
              <p:cNvPr id="29737" name="Oval 465"/>
              <p:cNvSpPr>
                <a:spLocks noChangeArrowheads="1"/>
              </p:cNvSpPr>
              <p:nvPr/>
            </p:nvSpPr>
            <p:spPr bwMode="auto">
              <a:xfrm>
                <a:off x="3861" y="41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38" name="Oval 466"/>
              <p:cNvSpPr>
                <a:spLocks noChangeArrowheads="1"/>
              </p:cNvSpPr>
              <p:nvPr/>
            </p:nvSpPr>
            <p:spPr bwMode="auto">
              <a:xfrm>
                <a:off x="3831" y="41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39" name="Oval 467"/>
              <p:cNvSpPr>
                <a:spLocks noChangeArrowheads="1"/>
              </p:cNvSpPr>
              <p:nvPr/>
            </p:nvSpPr>
            <p:spPr bwMode="auto">
              <a:xfrm>
                <a:off x="3801" y="41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40" name="Oval 468"/>
              <p:cNvSpPr>
                <a:spLocks noChangeArrowheads="1"/>
              </p:cNvSpPr>
              <p:nvPr/>
            </p:nvSpPr>
            <p:spPr bwMode="auto">
              <a:xfrm>
                <a:off x="3771" y="41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41" name="Oval 469"/>
              <p:cNvSpPr>
                <a:spLocks noChangeArrowheads="1"/>
              </p:cNvSpPr>
              <p:nvPr/>
            </p:nvSpPr>
            <p:spPr bwMode="auto">
              <a:xfrm>
                <a:off x="3741" y="41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42" name="Oval 470"/>
              <p:cNvSpPr>
                <a:spLocks noChangeArrowheads="1"/>
              </p:cNvSpPr>
              <p:nvPr/>
            </p:nvSpPr>
            <p:spPr bwMode="auto">
              <a:xfrm>
                <a:off x="3711" y="41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43" name="Oval 471"/>
              <p:cNvSpPr>
                <a:spLocks noChangeArrowheads="1"/>
              </p:cNvSpPr>
              <p:nvPr/>
            </p:nvSpPr>
            <p:spPr bwMode="auto">
              <a:xfrm>
                <a:off x="3681" y="41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44" name="Oval 472"/>
              <p:cNvSpPr>
                <a:spLocks noChangeArrowheads="1"/>
              </p:cNvSpPr>
              <p:nvPr/>
            </p:nvSpPr>
            <p:spPr bwMode="auto">
              <a:xfrm>
                <a:off x="3651" y="41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45" name="Oval 473"/>
              <p:cNvSpPr>
                <a:spLocks noChangeArrowheads="1"/>
              </p:cNvSpPr>
              <p:nvPr/>
            </p:nvSpPr>
            <p:spPr bwMode="auto">
              <a:xfrm>
                <a:off x="3621" y="41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46" name="Oval 474"/>
              <p:cNvSpPr>
                <a:spLocks noChangeArrowheads="1"/>
              </p:cNvSpPr>
              <p:nvPr/>
            </p:nvSpPr>
            <p:spPr bwMode="auto">
              <a:xfrm>
                <a:off x="3591" y="40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47" name="Oval 475"/>
              <p:cNvSpPr>
                <a:spLocks noChangeArrowheads="1"/>
              </p:cNvSpPr>
              <p:nvPr/>
            </p:nvSpPr>
            <p:spPr bwMode="auto">
              <a:xfrm>
                <a:off x="3561" y="40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48" name="Oval 476"/>
              <p:cNvSpPr>
                <a:spLocks noChangeArrowheads="1"/>
              </p:cNvSpPr>
              <p:nvPr/>
            </p:nvSpPr>
            <p:spPr bwMode="auto">
              <a:xfrm>
                <a:off x="3531" y="40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49" name="Oval 477"/>
              <p:cNvSpPr>
                <a:spLocks noChangeArrowheads="1"/>
              </p:cNvSpPr>
              <p:nvPr/>
            </p:nvSpPr>
            <p:spPr bwMode="auto">
              <a:xfrm>
                <a:off x="3501" y="40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50" name="Oval 478"/>
              <p:cNvSpPr>
                <a:spLocks noChangeArrowheads="1"/>
              </p:cNvSpPr>
              <p:nvPr/>
            </p:nvSpPr>
            <p:spPr bwMode="auto">
              <a:xfrm>
                <a:off x="3471" y="40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51" name="Oval 479"/>
              <p:cNvSpPr>
                <a:spLocks noChangeArrowheads="1"/>
              </p:cNvSpPr>
              <p:nvPr/>
            </p:nvSpPr>
            <p:spPr bwMode="auto">
              <a:xfrm>
                <a:off x="3441" y="40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52" name="Oval 480"/>
              <p:cNvSpPr>
                <a:spLocks noChangeArrowheads="1"/>
              </p:cNvSpPr>
              <p:nvPr/>
            </p:nvSpPr>
            <p:spPr bwMode="auto">
              <a:xfrm>
                <a:off x="3411" y="40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53" name="Oval 481"/>
              <p:cNvSpPr>
                <a:spLocks noChangeArrowheads="1"/>
              </p:cNvSpPr>
              <p:nvPr/>
            </p:nvSpPr>
            <p:spPr bwMode="auto">
              <a:xfrm>
                <a:off x="3381" y="40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54" name="Oval 482"/>
              <p:cNvSpPr>
                <a:spLocks noChangeArrowheads="1"/>
              </p:cNvSpPr>
              <p:nvPr/>
            </p:nvSpPr>
            <p:spPr bwMode="auto">
              <a:xfrm>
                <a:off x="3351" y="40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55" name="Oval 483"/>
              <p:cNvSpPr>
                <a:spLocks noChangeArrowheads="1"/>
              </p:cNvSpPr>
              <p:nvPr/>
            </p:nvSpPr>
            <p:spPr bwMode="auto">
              <a:xfrm>
                <a:off x="3321" y="40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56" name="Oval 484"/>
              <p:cNvSpPr>
                <a:spLocks noChangeArrowheads="1"/>
              </p:cNvSpPr>
              <p:nvPr/>
            </p:nvSpPr>
            <p:spPr bwMode="auto">
              <a:xfrm>
                <a:off x="3291" y="39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57" name="Oval 485"/>
              <p:cNvSpPr>
                <a:spLocks noChangeArrowheads="1"/>
              </p:cNvSpPr>
              <p:nvPr/>
            </p:nvSpPr>
            <p:spPr bwMode="auto">
              <a:xfrm>
                <a:off x="3251" y="39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58" name="Oval 486"/>
              <p:cNvSpPr>
                <a:spLocks noChangeArrowheads="1"/>
              </p:cNvSpPr>
              <p:nvPr/>
            </p:nvSpPr>
            <p:spPr bwMode="auto">
              <a:xfrm>
                <a:off x="3211" y="39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59" name="Oval 487"/>
              <p:cNvSpPr>
                <a:spLocks noChangeArrowheads="1"/>
              </p:cNvSpPr>
              <p:nvPr/>
            </p:nvSpPr>
            <p:spPr bwMode="auto">
              <a:xfrm>
                <a:off x="3171" y="39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60" name="Oval 488"/>
              <p:cNvSpPr>
                <a:spLocks noChangeArrowheads="1"/>
              </p:cNvSpPr>
              <p:nvPr/>
            </p:nvSpPr>
            <p:spPr bwMode="auto">
              <a:xfrm>
                <a:off x="3131" y="39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61" name="Oval 489"/>
              <p:cNvSpPr>
                <a:spLocks noChangeArrowheads="1"/>
              </p:cNvSpPr>
              <p:nvPr/>
            </p:nvSpPr>
            <p:spPr bwMode="auto">
              <a:xfrm>
                <a:off x="3081" y="39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62" name="Oval 490"/>
              <p:cNvSpPr>
                <a:spLocks noChangeArrowheads="1"/>
              </p:cNvSpPr>
              <p:nvPr/>
            </p:nvSpPr>
            <p:spPr bwMode="auto">
              <a:xfrm>
                <a:off x="3031" y="39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63" name="Oval 491"/>
              <p:cNvSpPr>
                <a:spLocks noChangeArrowheads="1"/>
              </p:cNvSpPr>
              <p:nvPr/>
            </p:nvSpPr>
            <p:spPr bwMode="auto">
              <a:xfrm>
                <a:off x="2981" y="39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64" name="Oval 492"/>
              <p:cNvSpPr>
                <a:spLocks noChangeArrowheads="1"/>
              </p:cNvSpPr>
              <p:nvPr/>
            </p:nvSpPr>
            <p:spPr bwMode="auto">
              <a:xfrm>
                <a:off x="2921" y="39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65" name="Oval 493"/>
              <p:cNvSpPr>
                <a:spLocks noChangeArrowheads="1"/>
              </p:cNvSpPr>
              <p:nvPr/>
            </p:nvSpPr>
            <p:spPr bwMode="auto">
              <a:xfrm>
                <a:off x="2861" y="39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66" name="Oval 494"/>
              <p:cNvSpPr>
                <a:spLocks noChangeArrowheads="1"/>
              </p:cNvSpPr>
              <p:nvPr/>
            </p:nvSpPr>
            <p:spPr bwMode="auto">
              <a:xfrm>
                <a:off x="28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67" name="Oval 495"/>
              <p:cNvSpPr>
                <a:spLocks noChangeArrowheads="1"/>
              </p:cNvSpPr>
              <p:nvPr/>
            </p:nvSpPr>
            <p:spPr bwMode="auto">
              <a:xfrm>
                <a:off x="27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68" name="Oval 496"/>
              <p:cNvSpPr>
                <a:spLocks noChangeArrowheads="1"/>
              </p:cNvSpPr>
              <p:nvPr/>
            </p:nvSpPr>
            <p:spPr bwMode="auto">
              <a:xfrm>
                <a:off x="27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69" name="Oval 497"/>
              <p:cNvSpPr>
                <a:spLocks noChangeArrowheads="1"/>
              </p:cNvSpPr>
              <p:nvPr/>
            </p:nvSpPr>
            <p:spPr bwMode="auto">
              <a:xfrm>
                <a:off x="26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70" name="Oval 498"/>
              <p:cNvSpPr>
                <a:spLocks noChangeArrowheads="1"/>
              </p:cNvSpPr>
              <p:nvPr/>
            </p:nvSpPr>
            <p:spPr bwMode="auto">
              <a:xfrm>
                <a:off x="26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71" name="Oval 499"/>
              <p:cNvSpPr>
                <a:spLocks noChangeArrowheads="1"/>
              </p:cNvSpPr>
              <p:nvPr/>
            </p:nvSpPr>
            <p:spPr bwMode="auto">
              <a:xfrm>
                <a:off x="25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72" name="Oval 500"/>
              <p:cNvSpPr>
                <a:spLocks noChangeArrowheads="1"/>
              </p:cNvSpPr>
              <p:nvPr/>
            </p:nvSpPr>
            <p:spPr bwMode="auto">
              <a:xfrm>
                <a:off x="25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73" name="Oval 501"/>
              <p:cNvSpPr>
                <a:spLocks noChangeArrowheads="1"/>
              </p:cNvSpPr>
              <p:nvPr/>
            </p:nvSpPr>
            <p:spPr bwMode="auto">
              <a:xfrm>
                <a:off x="24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74" name="Oval 502"/>
              <p:cNvSpPr>
                <a:spLocks noChangeArrowheads="1"/>
              </p:cNvSpPr>
              <p:nvPr/>
            </p:nvSpPr>
            <p:spPr bwMode="auto">
              <a:xfrm>
                <a:off x="24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75" name="Oval 503"/>
              <p:cNvSpPr>
                <a:spLocks noChangeArrowheads="1"/>
              </p:cNvSpPr>
              <p:nvPr/>
            </p:nvSpPr>
            <p:spPr bwMode="auto">
              <a:xfrm>
                <a:off x="23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76" name="Oval 504"/>
              <p:cNvSpPr>
                <a:spLocks noChangeArrowheads="1"/>
              </p:cNvSpPr>
              <p:nvPr/>
            </p:nvSpPr>
            <p:spPr bwMode="auto">
              <a:xfrm>
                <a:off x="23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77" name="Oval 505"/>
              <p:cNvSpPr>
                <a:spLocks noChangeArrowheads="1"/>
              </p:cNvSpPr>
              <p:nvPr/>
            </p:nvSpPr>
            <p:spPr bwMode="auto">
              <a:xfrm>
                <a:off x="22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78" name="Oval 506"/>
              <p:cNvSpPr>
                <a:spLocks noChangeArrowheads="1"/>
              </p:cNvSpPr>
              <p:nvPr/>
            </p:nvSpPr>
            <p:spPr bwMode="auto">
              <a:xfrm>
                <a:off x="221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79" name="Oval 507"/>
              <p:cNvSpPr>
                <a:spLocks noChangeArrowheads="1"/>
              </p:cNvSpPr>
              <p:nvPr/>
            </p:nvSpPr>
            <p:spPr bwMode="auto">
              <a:xfrm>
                <a:off x="217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80" name="Oval 508"/>
              <p:cNvSpPr>
                <a:spLocks noChangeArrowheads="1"/>
              </p:cNvSpPr>
              <p:nvPr/>
            </p:nvSpPr>
            <p:spPr bwMode="auto">
              <a:xfrm>
                <a:off x="213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81" name="Oval 509"/>
              <p:cNvSpPr>
                <a:spLocks noChangeArrowheads="1"/>
              </p:cNvSpPr>
              <p:nvPr/>
            </p:nvSpPr>
            <p:spPr bwMode="auto">
              <a:xfrm>
                <a:off x="20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82" name="Oval 510"/>
              <p:cNvSpPr>
                <a:spLocks noChangeArrowheads="1"/>
              </p:cNvSpPr>
              <p:nvPr/>
            </p:nvSpPr>
            <p:spPr bwMode="auto">
              <a:xfrm>
                <a:off x="20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83" name="Oval 511"/>
              <p:cNvSpPr>
                <a:spLocks noChangeArrowheads="1"/>
              </p:cNvSpPr>
              <p:nvPr/>
            </p:nvSpPr>
            <p:spPr bwMode="auto">
              <a:xfrm>
                <a:off x="19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84" name="Oval 512"/>
              <p:cNvSpPr>
                <a:spLocks noChangeArrowheads="1"/>
              </p:cNvSpPr>
              <p:nvPr/>
            </p:nvSpPr>
            <p:spPr bwMode="auto">
              <a:xfrm>
                <a:off x="19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85" name="Oval 513"/>
              <p:cNvSpPr>
                <a:spLocks noChangeArrowheads="1"/>
              </p:cNvSpPr>
              <p:nvPr/>
            </p:nvSpPr>
            <p:spPr bwMode="auto">
              <a:xfrm>
                <a:off x="18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29786" name="Oval 514"/>
              <p:cNvSpPr>
                <a:spLocks noChangeArrowheads="1"/>
              </p:cNvSpPr>
              <p:nvPr/>
            </p:nvSpPr>
            <p:spPr bwMode="auto">
              <a:xfrm>
                <a:off x="18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exandr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</p:grpSp>
        <p:sp>
          <p:nvSpPr>
            <p:cNvPr id="29736" name="Freeform 515"/>
            <p:cNvSpPr>
              <a:spLocks/>
            </p:cNvSpPr>
            <p:nvPr/>
          </p:nvSpPr>
          <p:spPr bwMode="auto">
            <a:xfrm>
              <a:off x="1152" y="3536"/>
              <a:ext cx="928" cy="228"/>
            </a:xfrm>
            <a:custGeom>
              <a:avLst/>
              <a:gdLst>
                <a:gd name="T0" fmla="*/ 1 w 2320"/>
                <a:gd name="T1" fmla="*/ 0 h 570"/>
                <a:gd name="T2" fmla="*/ 0 w 2320"/>
                <a:gd name="T3" fmla="*/ 0 h 570"/>
                <a:gd name="T4" fmla="*/ 0 w 2320"/>
                <a:gd name="T5" fmla="*/ 0 h 570"/>
                <a:gd name="T6" fmla="*/ 0 w 2320"/>
                <a:gd name="T7" fmla="*/ 0 h 570"/>
                <a:gd name="T8" fmla="*/ 0 w 2320"/>
                <a:gd name="T9" fmla="*/ 0 h 570"/>
                <a:gd name="T10" fmla="*/ 0 w 2320"/>
                <a:gd name="T11" fmla="*/ 0 h 570"/>
                <a:gd name="T12" fmla="*/ 0 w 2320"/>
                <a:gd name="T13" fmla="*/ 0 h 570"/>
                <a:gd name="T14" fmla="*/ 0 w 2320"/>
                <a:gd name="T15" fmla="*/ 0 h 570"/>
                <a:gd name="T16" fmla="*/ 0 w 2320"/>
                <a:gd name="T17" fmla="*/ 0 h 570"/>
                <a:gd name="T18" fmla="*/ 0 w 2320"/>
                <a:gd name="T19" fmla="*/ 0 h 570"/>
                <a:gd name="T20" fmla="*/ 0 w 2320"/>
                <a:gd name="T21" fmla="*/ 0 h 570"/>
                <a:gd name="T22" fmla="*/ 0 w 2320"/>
                <a:gd name="T23" fmla="*/ 0 h 570"/>
                <a:gd name="T24" fmla="*/ 0 w 2320"/>
                <a:gd name="T25" fmla="*/ 0 h 570"/>
                <a:gd name="T26" fmla="*/ 0 w 2320"/>
                <a:gd name="T27" fmla="*/ 0 h 57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20"/>
                <a:gd name="T43" fmla="*/ 0 h 570"/>
                <a:gd name="T44" fmla="*/ 2320 w 2320"/>
                <a:gd name="T45" fmla="*/ 570 h 57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20" h="570">
                  <a:moveTo>
                    <a:pt x="2320" y="540"/>
                  </a:moveTo>
                  <a:cubicBezTo>
                    <a:pt x="2228" y="570"/>
                    <a:pt x="2124" y="541"/>
                    <a:pt x="2030" y="530"/>
                  </a:cubicBezTo>
                  <a:cubicBezTo>
                    <a:pt x="1992" y="511"/>
                    <a:pt x="1960" y="500"/>
                    <a:pt x="1920" y="490"/>
                  </a:cubicBezTo>
                  <a:cubicBezTo>
                    <a:pt x="1903" y="480"/>
                    <a:pt x="1887" y="468"/>
                    <a:pt x="1870" y="460"/>
                  </a:cubicBezTo>
                  <a:cubicBezTo>
                    <a:pt x="1860" y="455"/>
                    <a:pt x="1849" y="454"/>
                    <a:pt x="1840" y="450"/>
                  </a:cubicBezTo>
                  <a:cubicBezTo>
                    <a:pt x="1799" y="429"/>
                    <a:pt x="1687" y="331"/>
                    <a:pt x="1660" y="310"/>
                  </a:cubicBezTo>
                  <a:cubicBezTo>
                    <a:pt x="1646" y="299"/>
                    <a:pt x="1630" y="293"/>
                    <a:pt x="1620" y="280"/>
                  </a:cubicBezTo>
                  <a:cubicBezTo>
                    <a:pt x="1555" y="194"/>
                    <a:pt x="1493" y="136"/>
                    <a:pt x="1400" y="90"/>
                  </a:cubicBezTo>
                  <a:cubicBezTo>
                    <a:pt x="1341" y="2"/>
                    <a:pt x="1375" y="50"/>
                    <a:pt x="1300" y="0"/>
                  </a:cubicBezTo>
                  <a:cubicBezTo>
                    <a:pt x="1204" y="13"/>
                    <a:pt x="1100" y="31"/>
                    <a:pt x="1010" y="70"/>
                  </a:cubicBezTo>
                  <a:cubicBezTo>
                    <a:pt x="938" y="100"/>
                    <a:pt x="872" y="142"/>
                    <a:pt x="800" y="170"/>
                  </a:cubicBezTo>
                  <a:cubicBezTo>
                    <a:pt x="721" y="199"/>
                    <a:pt x="630" y="193"/>
                    <a:pt x="550" y="220"/>
                  </a:cubicBezTo>
                  <a:cubicBezTo>
                    <a:pt x="481" y="216"/>
                    <a:pt x="328" y="214"/>
                    <a:pt x="240" y="200"/>
                  </a:cubicBezTo>
                  <a:cubicBezTo>
                    <a:pt x="164" y="187"/>
                    <a:pt x="79" y="100"/>
                    <a:pt x="0" y="10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9701" name="Picture 516"/>
          <p:cNvPicPr>
            <a:picLocks noChangeAspect="1" noChangeArrowheads="1"/>
          </p:cNvPicPr>
          <p:nvPr/>
        </p:nvPicPr>
        <p:blipFill>
          <a:blip r:embed="rId3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62200"/>
            <a:ext cx="12858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17"/>
          <p:cNvPicPr>
            <a:picLocks noChangeAspect="1" noChangeArrowheads="1"/>
          </p:cNvPicPr>
          <p:nvPr/>
        </p:nvPicPr>
        <p:blipFill>
          <a:blip r:embed="rId4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62200"/>
            <a:ext cx="12842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18"/>
          <p:cNvPicPr>
            <a:picLocks noChangeAspect="1" noChangeArrowheads="1"/>
          </p:cNvPicPr>
          <p:nvPr/>
        </p:nvPicPr>
        <p:blipFill>
          <a:blip r:embed="rId5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12858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Line 519"/>
          <p:cNvSpPr>
            <a:spLocks noChangeShapeType="1"/>
          </p:cNvSpPr>
          <p:nvPr/>
        </p:nvSpPr>
        <p:spPr bwMode="auto">
          <a:xfrm>
            <a:off x="2743200" y="3505200"/>
            <a:ext cx="1752600" cy="9144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Oval 520"/>
          <p:cNvSpPr>
            <a:spLocks noChangeArrowheads="1"/>
          </p:cNvSpPr>
          <p:nvPr/>
        </p:nvSpPr>
        <p:spPr bwMode="auto">
          <a:xfrm>
            <a:off x="4572000" y="4508500"/>
            <a:ext cx="914400" cy="792163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/>
            <a:endParaRPr lang="en-GB" altLang="en-US" sz="1800"/>
          </a:p>
        </p:txBody>
      </p:sp>
      <p:sp>
        <p:nvSpPr>
          <p:cNvPr id="29706" name="Line 521"/>
          <p:cNvSpPr>
            <a:spLocks noChangeShapeType="1"/>
          </p:cNvSpPr>
          <p:nvPr/>
        </p:nvSpPr>
        <p:spPr bwMode="auto">
          <a:xfrm>
            <a:off x="5029200" y="3429000"/>
            <a:ext cx="1143000" cy="1066800"/>
          </a:xfrm>
          <a:prstGeom prst="line">
            <a:avLst/>
          </a:prstGeom>
          <a:noFill/>
          <a:ln w="76200">
            <a:solidFill>
              <a:srgbClr val="33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Oval 522"/>
          <p:cNvSpPr>
            <a:spLocks noChangeArrowheads="1"/>
          </p:cNvSpPr>
          <p:nvPr/>
        </p:nvSpPr>
        <p:spPr bwMode="auto">
          <a:xfrm>
            <a:off x="6084888" y="4437063"/>
            <a:ext cx="935037" cy="792162"/>
          </a:xfrm>
          <a:prstGeom prst="ellips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/>
            <a:endParaRPr lang="en-GB" altLang="en-US" sz="1800"/>
          </a:p>
        </p:txBody>
      </p:sp>
      <p:sp>
        <p:nvSpPr>
          <p:cNvPr id="29708" name="Line 523"/>
          <p:cNvSpPr>
            <a:spLocks noChangeShapeType="1"/>
          </p:cNvSpPr>
          <p:nvPr/>
        </p:nvSpPr>
        <p:spPr bwMode="auto">
          <a:xfrm>
            <a:off x="7239000" y="3429000"/>
            <a:ext cx="5334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Oval 524"/>
          <p:cNvSpPr>
            <a:spLocks noChangeArrowheads="1"/>
          </p:cNvSpPr>
          <p:nvPr/>
        </p:nvSpPr>
        <p:spPr bwMode="auto">
          <a:xfrm>
            <a:off x="7086600" y="4437063"/>
            <a:ext cx="1085850" cy="863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/>
            <a:endParaRPr lang="en-GB" altLang="en-US" sz="1800"/>
          </a:p>
        </p:txBody>
      </p:sp>
      <p:sp>
        <p:nvSpPr>
          <p:cNvPr id="29710" name="Text Box 525"/>
          <p:cNvSpPr txBox="1">
            <a:spLocks noChangeArrowheads="1"/>
          </p:cNvSpPr>
          <p:nvPr/>
        </p:nvSpPr>
        <p:spPr bwMode="auto">
          <a:xfrm>
            <a:off x="0" y="3860800"/>
            <a:ext cx="3276600" cy="10064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2000"/>
              <a:t>H </a:t>
            </a:r>
            <a:r>
              <a:rPr kumimoji="1" lang="el-GR" altLang="ja-JP" sz="2000"/>
              <a:t>διείσδυση του φωτός εξαρτάται από το μήκος κύματος</a:t>
            </a:r>
            <a:r>
              <a:rPr kumimoji="1" lang="en-US" altLang="ja-JP" sz="2000"/>
              <a:t>  </a:t>
            </a:r>
          </a:p>
        </p:txBody>
      </p:sp>
      <p:sp>
        <p:nvSpPr>
          <p:cNvPr id="29711" name="Text Box 526"/>
          <p:cNvSpPr txBox="1">
            <a:spLocks noChangeArrowheads="1"/>
          </p:cNvSpPr>
          <p:nvPr/>
        </p:nvSpPr>
        <p:spPr bwMode="auto">
          <a:xfrm>
            <a:off x="0" y="5084763"/>
            <a:ext cx="4356100" cy="10064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l-GR" altLang="ja-JP" sz="2000"/>
              <a:t>Ελαττώνοντας το μήκος κύματος μπορούμε να δούμε την επιφανειακή μικροαγγειακή δομή</a:t>
            </a:r>
            <a:endParaRPr kumimoji="1" lang="en-US" altLang="ja-JP" sz="2000"/>
          </a:p>
        </p:txBody>
      </p:sp>
      <p:sp>
        <p:nvSpPr>
          <p:cNvPr id="29712" name="Rectangle 527"/>
          <p:cNvSpPr>
            <a:spLocks noChangeArrowheads="1"/>
          </p:cNvSpPr>
          <p:nvPr/>
        </p:nvSpPr>
        <p:spPr bwMode="auto">
          <a:xfrm>
            <a:off x="7596188" y="3644900"/>
            <a:ext cx="10080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en-US" sz="180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29713" name="Rectangle 528"/>
          <p:cNvSpPr>
            <a:spLocks noChangeArrowheads="1"/>
          </p:cNvSpPr>
          <p:nvPr/>
        </p:nvSpPr>
        <p:spPr bwMode="auto">
          <a:xfrm>
            <a:off x="5867400" y="3810000"/>
            <a:ext cx="9334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en-US" sz="1800">
                <a:solidFill>
                  <a:srgbClr val="00CC66"/>
                </a:solidFill>
              </a:rPr>
              <a:t>Green</a:t>
            </a:r>
          </a:p>
        </p:txBody>
      </p:sp>
      <p:sp>
        <p:nvSpPr>
          <p:cNvPr id="29714" name="Rectangle 529"/>
          <p:cNvSpPr>
            <a:spLocks noChangeArrowheads="1"/>
          </p:cNvSpPr>
          <p:nvPr/>
        </p:nvSpPr>
        <p:spPr bwMode="auto">
          <a:xfrm>
            <a:off x="4267200" y="38862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en-US" sz="1800">
                <a:solidFill>
                  <a:srgbClr val="3333FF"/>
                </a:solidFill>
              </a:rPr>
              <a:t>Blue</a:t>
            </a:r>
          </a:p>
        </p:txBody>
      </p:sp>
      <p:pic>
        <p:nvPicPr>
          <p:cNvPr id="530" name="Picture 5" descr="Zimmermann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2133600"/>
            <a:ext cx="479425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1" name="Picture 6" descr="Zimmermann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2133600"/>
            <a:ext cx="4779963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" name="Picture 2" descr="I8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7" t="9317" r="6929" b="10629"/>
          <a:stretch>
            <a:fillRect/>
          </a:stretch>
        </p:blipFill>
        <p:spPr bwMode="auto">
          <a:xfrm>
            <a:off x="0" y="2143125"/>
            <a:ext cx="4665663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3" name="Picture 6" descr="uvs060124-034"/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7" t="8005" r="5879" b="10629"/>
          <a:stretch>
            <a:fillRect/>
          </a:stretch>
        </p:blipFill>
        <p:spPr bwMode="auto">
          <a:xfrm>
            <a:off x="4321175" y="2143125"/>
            <a:ext cx="48228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" name="Picture 5" descr="Slide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4" t="7007" r="6551" b="10402"/>
          <a:stretch>
            <a:fillRect/>
          </a:stretch>
        </p:blipFill>
        <p:spPr bwMode="auto">
          <a:xfrm>
            <a:off x="0" y="-1392238"/>
            <a:ext cx="5214938" cy="474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5" name="Picture 7" descr="Slide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7994" r="23750" b="12192"/>
          <a:stretch>
            <a:fillRect/>
          </a:stretch>
        </p:blipFill>
        <p:spPr bwMode="auto">
          <a:xfrm>
            <a:off x="5214938" y="-1431925"/>
            <a:ext cx="5214937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6" name="Rectangle 2"/>
          <p:cNvSpPr txBox="1">
            <a:spLocks noChangeArrowheads="1"/>
          </p:cNvSpPr>
          <p:nvPr/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algn="ctr"/>
            <a:r>
              <a:rPr lang="el-GR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ΤΟ </a:t>
            </a:r>
            <a:r>
              <a:rPr lang="el-GR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ΜΕΛΛΟΝ?</a:t>
            </a:r>
            <a:endParaRPr lang="el-GR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075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3"/>
          <p:cNvSpPr txBox="1">
            <a:spLocks noChangeArrowheads="1"/>
          </p:cNvSpPr>
          <p:nvPr/>
        </p:nvSpPr>
        <p:spPr bwMode="auto">
          <a:xfrm>
            <a:off x="127000" y="1476375"/>
            <a:ext cx="279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2800" b="1">
                <a:solidFill>
                  <a:srgbClr val="FFFF00"/>
                </a:solidFill>
                <a:latin typeface="Verdana" charset="0"/>
              </a:rPr>
              <a:t>No neoplasia</a:t>
            </a:r>
          </a:p>
        </p:txBody>
      </p:sp>
      <p:pic>
        <p:nvPicPr>
          <p:cNvPr id="30722" name="Picture 4" descr="Barrett_no_I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" t="23871" r="20560"/>
          <a:stretch>
            <a:fillRect/>
          </a:stretch>
        </p:blipFill>
        <p:spPr bwMode="auto">
          <a:xfrm>
            <a:off x="1588" y="1981200"/>
            <a:ext cx="2982912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6" descr="Barrett_no_I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t="21661" r="22131"/>
          <a:stretch>
            <a:fillRect/>
          </a:stretch>
        </p:blipFill>
        <p:spPr bwMode="auto">
          <a:xfrm>
            <a:off x="0" y="4402138"/>
            <a:ext cx="29845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465138" y="404813"/>
            <a:ext cx="8283575" cy="935037"/>
          </a:xfrm>
          <a:prstGeom prst="rect">
            <a:avLst/>
          </a:prstGeom>
          <a:solidFill>
            <a:srgbClr val="0536D3"/>
          </a:solidFill>
          <a:ln w="12700">
            <a:solidFill>
              <a:srgbClr val="02175A"/>
            </a:solidFill>
            <a:miter lim="800000"/>
            <a:headEnd/>
            <a:tailEnd/>
          </a:ln>
          <a:effectLst>
            <a:outerShdw dist="107763" dir="2700000" algn="ctr" rotWithShape="0">
              <a:srgbClr val="02175A"/>
            </a:outerShdw>
          </a:effectLst>
        </p:spPr>
        <p:txBody>
          <a:bodyPr lIns="90488" tIns="44450" rIns="90488" bIns="44450" anchor="ctr"/>
          <a:lstStyle>
            <a:lvl1pPr defTabSz="7620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Confocal Endomicroscopy</a:t>
            </a:r>
            <a:endParaRPr lang="de-DE" alt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charset="0"/>
            </a:endParaRPr>
          </a:p>
        </p:txBody>
      </p:sp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3827463" y="1476375"/>
            <a:ext cx="1277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2800" b="1">
                <a:solidFill>
                  <a:srgbClr val="FFFF00"/>
                </a:solidFill>
                <a:latin typeface="Verdana" charset="0"/>
              </a:rPr>
              <a:t>HGIN</a:t>
            </a:r>
          </a:p>
        </p:txBody>
      </p:sp>
      <p:pic>
        <p:nvPicPr>
          <p:cNvPr id="30726" name="Picture 4" descr="Barrett_HGIN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21758" r="24078"/>
          <a:stretch>
            <a:fillRect/>
          </a:stretch>
        </p:blipFill>
        <p:spPr bwMode="auto">
          <a:xfrm>
            <a:off x="3111500" y="2000250"/>
            <a:ext cx="2982913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5" descr="Barrett_HGIN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" t="21806" r="22540"/>
          <a:stretch>
            <a:fillRect/>
          </a:stretch>
        </p:blipFill>
        <p:spPr bwMode="auto">
          <a:xfrm>
            <a:off x="3111500" y="4429125"/>
            <a:ext cx="29845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3" descr="Barrett_CA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t="21783" r="24086"/>
          <a:stretch>
            <a:fillRect/>
          </a:stretch>
        </p:blipFill>
        <p:spPr bwMode="auto">
          <a:xfrm>
            <a:off x="6210300" y="2000250"/>
            <a:ext cx="29337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 Box 4"/>
          <p:cNvSpPr txBox="1">
            <a:spLocks noChangeArrowheads="1"/>
          </p:cNvSpPr>
          <p:nvPr/>
        </p:nvSpPr>
        <p:spPr bwMode="auto">
          <a:xfrm>
            <a:off x="7048500" y="1404938"/>
            <a:ext cx="1570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2800" b="1">
                <a:solidFill>
                  <a:srgbClr val="FFFF00"/>
                </a:solidFill>
                <a:latin typeface="Verdana" charset="0"/>
              </a:rPr>
              <a:t>Cancer</a:t>
            </a:r>
          </a:p>
        </p:txBody>
      </p:sp>
      <p:pic>
        <p:nvPicPr>
          <p:cNvPr id="30730" name="Picture 6" descr="Barrett_CA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21675" r="20601" b="8604"/>
          <a:stretch>
            <a:fillRect/>
          </a:stretch>
        </p:blipFill>
        <p:spPr bwMode="auto">
          <a:xfrm>
            <a:off x="6223000" y="4437063"/>
            <a:ext cx="29400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0770" name="Object 2"/>
          <p:cNvGraphicFramePr>
            <a:graphicFrameLocks noChangeAspect="1"/>
          </p:cNvGraphicFramePr>
          <p:nvPr/>
        </p:nvGraphicFramePr>
        <p:xfrm>
          <a:off x="0" y="490538"/>
          <a:ext cx="9144000" cy="613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10" imgW="16820977" imgH="22059619" progId="AcroExch.Document.7">
                  <p:embed/>
                </p:oleObj>
              </mc:Choice>
              <mc:Fallback>
                <p:oleObj name="Acrobat Document" r:id="rId10" imgW="16820977" imgH="22059619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8810"/>
                      <a:stretch>
                        <a:fillRect/>
                      </a:stretch>
                    </p:blipFill>
                    <p:spPr bwMode="auto">
                      <a:xfrm>
                        <a:off x="0" y="490538"/>
                        <a:ext cx="9144000" cy="613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407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4" descr="ol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706755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 rot="-1025795">
            <a:off x="1692275" y="3232150"/>
            <a:ext cx="6000750" cy="10128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80306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contourW="127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r>
              <a:rPr lang="el-G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E3E02"/>
                    </a:gs>
                    <a:gs pos="100000">
                      <a:srgbClr val="FFE701"/>
                    </a:gs>
                  </a:gsLst>
                  <a:lin ang="16500000" scaled="1"/>
                </a:gradFill>
                <a:latin typeface="Impact" charset="0"/>
                <a:ea typeface="Impact" charset="0"/>
                <a:cs typeface="Impact" charset="0"/>
              </a:rPr>
              <a:t>Ευχαριστώ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E3E02"/>
                  </a:gs>
                  <a:gs pos="100000">
                    <a:srgbClr val="FFE701"/>
                  </a:gs>
                </a:gsLst>
                <a:lin ang="16500000" scaled="1"/>
              </a:gradFill>
              <a:latin typeface="Impact" charset="0"/>
              <a:ea typeface="Impact" charset="0"/>
              <a:cs typeface="Impac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l-GR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ΚΑΤΑΤΑΞΗ ΝΕΟΠΛΑΣΜΑΤΩΝ ΠΕΠΤΙΚΟΥ ΣΩΛΗΝΑ, </a:t>
            </a:r>
            <a:r>
              <a:rPr lang="en-US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WHO 2000</a:t>
            </a:r>
            <a:r>
              <a:rPr lang="el-GR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/>
            </a:r>
            <a:br>
              <a:rPr lang="el-GR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</a:br>
            <a:r>
              <a:rPr lang="el-GR" alt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(ΠΡΟΕΛΕΥΣΗ)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143125"/>
            <a:ext cx="4244975" cy="4525963"/>
          </a:xfrm>
        </p:spPr>
        <p:txBody>
          <a:bodyPr/>
          <a:lstStyle/>
          <a:p>
            <a:pPr marL="533400" indent="-533400">
              <a:buFontTx/>
              <a:buNone/>
            </a:pPr>
            <a:r>
              <a:rPr lang="el-GR" altLang="en-US" sz="3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Α.</a:t>
            </a:r>
            <a:r>
              <a:rPr lang="el-GR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r>
              <a:rPr lang="el-GR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Επιθηλιακά νεοπλάσματα</a:t>
            </a:r>
          </a:p>
          <a:p>
            <a:pPr marL="533400" indent="-533400">
              <a:buFontTx/>
              <a:buNone/>
            </a:pPr>
            <a:endParaRPr lang="el-GR" altLang="en-US" sz="2500">
              <a:ea typeface="ＭＳ Ｐゴシック" charset="-128"/>
            </a:endParaRPr>
          </a:p>
          <a:p>
            <a:pPr marL="533400" indent="-533400">
              <a:buFontTx/>
              <a:buAutoNum type="arabicPeriod"/>
            </a:pPr>
            <a:r>
              <a:rPr lang="el-GR" altLang="en-US" sz="2000">
                <a:ea typeface="ＭＳ Ｐゴシック" charset="-128"/>
              </a:rPr>
              <a:t>Ενδοεπιθηλιακή νεοπλασία/Αδενώματα</a:t>
            </a:r>
          </a:p>
          <a:p>
            <a:pPr marL="533400" indent="-533400">
              <a:buFontTx/>
              <a:buNone/>
            </a:pPr>
            <a:endParaRPr lang="el-GR" altLang="en-US" sz="2000">
              <a:ea typeface="ＭＳ Ｐゴシック" charset="-128"/>
            </a:endParaRPr>
          </a:p>
          <a:p>
            <a:pPr marL="533400" indent="-533400">
              <a:buFontTx/>
              <a:buNone/>
            </a:pPr>
            <a:r>
              <a:rPr lang="el-GR" altLang="en-US" sz="2000">
                <a:ea typeface="ＭＳ Ｐゴシック" charset="-128"/>
              </a:rPr>
              <a:t>2.   	Καρκινώματα (αδενο, εκ πλακώδους επιθηλίου).</a:t>
            </a:r>
          </a:p>
          <a:p>
            <a:pPr marL="533400" indent="-533400">
              <a:buFontTx/>
              <a:buAutoNum type="arabicPeriod"/>
            </a:pPr>
            <a:endParaRPr lang="el-GR" altLang="en-US" sz="2000">
              <a:ea typeface="ＭＳ Ｐゴシック" charset="-128"/>
            </a:endParaRPr>
          </a:p>
          <a:p>
            <a:pPr marL="533400" indent="-533400">
              <a:buFontTx/>
              <a:buAutoNum type="arabicPeriod" startAt="3"/>
            </a:pPr>
            <a:r>
              <a:rPr lang="el-GR" altLang="en-US" sz="2000">
                <a:ea typeface="ＭＳ Ｐゴシック" charset="-128"/>
              </a:rPr>
              <a:t>Νευροενδοκρινείς όγκοι </a:t>
            </a:r>
          </a:p>
          <a:p>
            <a:pPr marL="533400" indent="-533400">
              <a:buFont typeface="Wingdings" charset="2"/>
              <a:buNone/>
            </a:pPr>
            <a:r>
              <a:rPr lang="el-GR" altLang="en-US" sz="2000">
                <a:ea typeface="ＭＳ Ｐゴシック" charset="-128"/>
              </a:rPr>
              <a:t>	(ΝΕΤ)</a:t>
            </a:r>
          </a:p>
          <a:p>
            <a:pPr marL="533400" indent="-533400">
              <a:buFontTx/>
              <a:buAutoNum type="arabicPeriod"/>
            </a:pPr>
            <a:endParaRPr lang="el-GR" altLang="en-US" sz="2000">
              <a:ea typeface="ＭＳ Ｐゴシック" charset="-128"/>
            </a:endParaRPr>
          </a:p>
        </p:txBody>
      </p:sp>
      <p:sp>
        <p:nvSpPr>
          <p:cNvPr id="2150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2143125"/>
            <a:ext cx="4464050" cy="3557588"/>
          </a:xfrm>
        </p:spPr>
        <p:txBody>
          <a:bodyPr/>
          <a:lstStyle/>
          <a:p>
            <a:pPr marL="533400" indent="-533400">
              <a:buFontTx/>
              <a:buNone/>
            </a:pPr>
            <a:r>
              <a:rPr lang="el-GR" altLang="en-US" sz="30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Β</a:t>
            </a:r>
            <a:r>
              <a:rPr lang="el-GR" altLang="en-US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. </a:t>
            </a:r>
            <a:r>
              <a:rPr lang="el-GR" altLang="en-US" sz="20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Μη επιθηλιακά νεοπλάσματα.</a:t>
            </a:r>
          </a:p>
          <a:p>
            <a:pPr marL="533400" indent="-533400">
              <a:buFontTx/>
              <a:buAutoNum type="arabicPeriod"/>
            </a:pPr>
            <a:r>
              <a:rPr lang="el-GR" altLang="en-US" sz="2000">
                <a:ea typeface="ＭＳ Ｐゴシック" charset="-128"/>
              </a:rPr>
              <a:t>Λέμφωμα.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000">
                <a:ea typeface="ＭＳ Ｐゴシック" charset="-128"/>
              </a:rPr>
              <a:t>GISTs.</a:t>
            </a:r>
          </a:p>
          <a:p>
            <a:pPr marL="533400" indent="-533400">
              <a:buFontTx/>
              <a:buAutoNum type="arabicPeriod"/>
            </a:pPr>
            <a:r>
              <a:rPr lang="el-GR" altLang="en-US" sz="2000">
                <a:ea typeface="ＭＳ Ｐゴシック" charset="-128"/>
              </a:rPr>
              <a:t>Λειομύωμα – Λειομυοσάρκωμα. </a:t>
            </a:r>
          </a:p>
          <a:p>
            <a:pPr marL="533400" indent="-533400">
              <a:buFontTx/>
              <a:buAutoNum type="arabicPeriod"/>
            </a:pPr>
            <a:r>
              <a:rPr lang="el-GR" altLang="en-US" sz="2000">
                <a:ea typeface="ＭＳ Ｐゴシック" charset="-128"/>
              </a:rPr>
              <a:t>Σβάνωμα. </a:t>
            </a:r>
          </a:p>
          <a:p>
            <a:pPr marL="533400" indent="-533400">
              <a:buFontTx/>
              <a:buAutoNum type="arabicPeriod"/>
            </a:pPr>
            <a:r>
              <a:rPr lang="el-GR" altLang="en-US" sz="2000">
                <a:ea typeface="ＭＳ Ｐゴシック" charset="-128"/>
              </a:rPr>
              <a:t>Κοκκιοκυτταρικός όγκος.</a:t>
            </a:r>
          </a:p>
          <a:p>
            <a:pPr marL="533400" indent="-533400">
              <a:buFontTx/>
              <a:buAutoNum type="arabicPeriod"/>
            </a:pPr>
            <a:r>
              <a:rPr lang="el-GR" altLang="en-US" sz="2000">
                <a:ea typeface="ＭＳ Ｐゴシック" charset="-128"/>
              </a:rPr>
              <a:t>Σάρκωμα </a:t>
            </a:r>
            <a:r>
              <a:rPr lang="en-US" altLang="en-US" sz="2000">
                <a:ea typeface="ＭＳ Ｐゴシック" charset="-128"/>
              </a:rPr>
              <a:t>Kaposi.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000">
                <a:ea typeface="ＭＳ Ｐゴシック" charset="-128"/>
              </a:rPr>
              <a:t>Glomus tumor.</a:t>
            </a:r>
          </a:p>
          <a:p>
            <a:pPr marL="533400" indent="-533400">
              <a:buFontTx/>
              <a:buAutoNum type="arabicPeriod"/>
            </a:pPr>
            <a:r>
              <a:rPr lang="el-GR" altLang="en-US" sz="2000">
                <a:ea typeface="ＭＳ Ｐゴシック" charset="-128"/>
              </a:rPr>
              <a:t>Άλλοι όγκοι.  </a:t>
            </a: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1763713" y="6264275"/>
            <a:ext cx="57610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n-US" sz="3000" b="1">
                <a:solidFill>
                  <a:srgbClr val="FFFF00"/>
                </a:solidFill>
                <a:latin typeface="Verdana" charset="0"/>
              </a:rPr>
              <a:t>Γ</a:t>
            </a:r>
            <a:r>
              <a:rPr lang="el-GR" altLang="en-US" sz="1800" b="1">
                <a:solidFill>
                  <a:srgbClr val="FFFF00"/>
                </a:solidFill>
                <a:latin typeface="Verdana" charset="0"/>
              </a:rPr>
              <a:t>. </a:t>
            </a:r>
            <a:r>
              <a:rPr lang="el-GR" altLang="en-US" sz="2000" b="1">
                <a:solidFill>
                  <a:srgbClr val="FFFF00"/>
                </a:solidFill>
                <a:latin typeface="Verdana" charset="0"/>
              </a:rPr>
              <a:t>Μεταστατικοί όγκοι.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AutoShape 2"/>
          <p:cNvSpPr>
            <a:spLocks noChangeArrowheads="1"/>
          </p:cNvSpPr>
          <p:nvPr/>
        </p:nvSpPr>
        <p:spPr bwMode="auto">
          <a:xfrm>
            <a:off x="1785918" y="861979"/>
            <a:ext cx="5516587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/>
            <a:r>
              <a:rPr lang="el-GR" altLang="en-US" sz="2800" b="1">
                <a:solidFill>
                  <a:srgbClr val="FFFF00"/>
                </a:solidFill>
              </a:rPr>
              <a:t>ΕΝΔΟΣΚΟΠΙΚΟΣ ΕΛΕΓΧΟΣ</a:t>
            </a:r>
            <a:endParaRPr lang="el-GR" altLang="en-US">
              <a:solidFill>
                <a:srgbClr val="FFFF00"/>
              </a:solidFill>
            </a:endParaRPr>
          </a:p>
        </p:txBody>
      </p:sp>
      <p:sp>
        <p:nvSpPr>
          <p:cNvPr id="20485" name="AutoShape 3"/>
          <p:cNvSpPr>
            <a:spLocks noChangeArrowheads="1"/>
          </p:cNvSpPr>
          <p:nvPr/>
        </p:nvSpPr>
        <p:spPr bwMode="auto">
          <a:xfrm rot="5400000" flipV="1">
            <a:off x="840581" y="2626519"/>
            <a:ext cx="2643188" cy="4248150"/>
          </a:xfrm>
          <a:prstGeom prst="wedgeRoundRectCallout">
            <a:avLst>
              <a:gd name="adj1" fmla="val -98579"/>
              <a:gd name="adj2" fmla="val 50940"/>
              <a:gd name="adj3" fmla="val 16667"/>
            </a:avLst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l-GR" altLang="en-US" b="1">
                <a:solidFill>
                  <a:schemeClr val="bg2"/>
                </a:solidFill>
              </a:rPr>
              <a:t>Επιτρέπει την ακριβή </a:t>
            </a:r>
          </a:p>
          <a:p>
            <a:pPr eaLnBrk="1" hangingPunct="1">
              <a:lnSpc>
                <a:spcPct val="130000"/>
              </a:lnSpc>
            </a:pPr>
            <a:r>
              <a:rPr lang="el-GR" altLang="en-US" b="1">
                <a:solidFill>
                  <a:schemeClr val="bg2"/>
                </a:solidFill>
              </a:rPr>
              <a:t>επισκόπηση της </a:t>
            </a:r>
          </a:p>
          <a:p>
            <a:pPr eaLnBrk="1" hangingPunct="1">
              <a:lnSpc>
                <a:spcPct val="130000"/>
              </a:lnSpc>
            </a:pPr>
            <a:r>
              <a:rPr lang="el-GR" altLang="en-US" b="1">
                <a:solidFill>
                  <a:schemeClr val="bg2"/>
                </a:solidFill>
              </a:rPr>
              <a:t>βλάβης </a:t>
            </a:r>
          </a:p>
          <a:p>
            <a:pPr eaLnBrk="1" hangingPunct="1">
              <a:lnSpc>
                <a:spcPct val="130000"/>
              </a:lnSpc>
            </a:pPr>
            <a:r>
              <a:rPr lang="el-GR" altLang="en-US" b="1">
                <a:solidFill>
                  <a:schemeClr val="bg2"/>
                </a:solidFill>
              </a:rPr>
              <a:t>(μορφολογία – έκταση</a:t>
            </a:r>
            <a:r>
              <a:rPr lang="en-GB" altLang="en-US" b="1">
                <a:solidFill>
                  <a:schemeClr val="bg2"/>
                </a:solidFill>
              </a:rPr>
              <a:t>:</a:t>
            </a:r>
            <a:endParaRPr lang="el-GR" altLang="en-US" b="1">
              <a:solidFill>
                <a:schemeClr val="bg2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l-GR" altLang="en-US" b="1">
                <a:solidFill>
                  <a:schemeClr val="bg2"/>
                </a:solidFill>
              </a:rPr>
              <a:t>διάγνωση – σταδιοποίηση)</a:t>
            </a:r>
            <a:endParaRPr lang="el-GR" altLang="en-US">
              <a:solidFill>
                <a:schemeClr val="bg2"/>
              </a:solidFill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 rot="5400000">
            <a:off x="5643563" y="2643187"/>
            <a:ext cx="2643188" cy="4214813"/>
          </a:xfrm>
          <a:prstGeom prst="wedgeRoundRectCallout">
            <a:avLst>
              <a:gd name="adj1" fmla="val -99130"/>
              <a:gd name="adj2" fmla="val 52931"/>
              <a:gd name="adj3" fmla="val 16667"/>
            </a:avLst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el-GR" altLang="en-US">
              <a:solidFill>
                <a:schemeClr val="bg2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857750" y="3429000"/>
            <a:ext cx="42862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l-GR" altLang="en-US" b="1">
                <a:solidFill>
                  <a:schemeClr val="bg2"/>
                </a:solidFill>
              </a:rPr>
              <a:t>Επιτρέπει τη λήψη ιστολογικής και κυτταρολογικής εξέτασης από τη βλάβη κι αλλού </a:t>
            </a:r>
          </a:p>
          <a:p>
            <a:pPr eaLnBrk="1" hangingPunct="1">
              <a:lnSpc>
                <a:spcPct val="130000"/>
              </a:lnSpc>
            </a:pPr>
            <a:r>
              <a:rPr lang="el-GR" altLang="en-US" b="1">
                <a:solidFill>
                  <a:schemeClr val="bg2"/>
                </a:solidFill>
              </a:rPr>
              <a:t>(διάγνωση – σταδιοποίηση)</a:t>
            </a:r>
            <a:endParaRPr lang="el-GR" altLang="en-US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9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DSC053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3613" y="0"/>
            <a:ext cx="91630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5" descr="C:\Users\Vassiliis\Desktop\douleia\EUS-WORD DOCS\ENDOSCOPY BOOK 17.04.07\ENDOSCOPY PICTURES gia douleia\endoscopisi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0"/>
            <a:ext cx="442912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 descr="C:\Users\Vassiliis\Desktop\douleia\EUS-WORD DOCS\ENDOSCOPY BOOK 17.04.07\ENDOSCOPY PICTURES gia douleia\8406012520081259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2606675"/>
            <a:ext cx="2214562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C:\Users\Vassiliis\Desktop\douleia\EUS-WORD DOCS\ENDOSCOPY BOOK 17.04.07\ENDOSCOPY PICTURES gia douleia\gastroscope me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997200"/>
            <a:ext cx="26511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4" descr="C:\Users\Vassiliis\Desktop\douleia\EUS-WORD DOCS\ENDOSCOPY BOOK 17.04.07\ENDOSCOPY PICTURES gia douleia\huge_56_2821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913"/>
            <a:ext cx="41814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 descr="http://www.bowelandkeyholeclinic.com/images/uploaded/Colonoscopy%20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88913"/>
            <a:ext cx="42291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785918" y="357166"/>
            <a:ext cx="5516587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l-GR" altLang="en-US" sz="2800" b="1">
                <a:solidFill>
                  <a:srgbClr val="FFFF00"/>
                </a:solidFill>
              </a:rPr>
              <a:t>ΦΥΣΙΟΛΟΓΙΚΟΣ ΣΤΟΜΑΧΟΣ</a:t>
            </a:r>
            <a:endParaRPr lang="el-GR" altLang="en-US">
              <a:solidFill>
                <a:srgbClr val="FFFF00"/>
              </a:solidFill>
            </a:endParaRPr>
          </a:p>
        </p:txBody>
      </p:sp>
      <p:pic>
        <p:nvPicPr>
          <p:cNvPr id="46084" name="Picture 7" descr="D:\IATRIKA ENDIAFERONTA\REULECKE JOCHEN- Ösophaguskarzinom\ÖG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038350"/>
            <a:ext cx="4781550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8" descr="D:\IATRIKA ENDIAFERONTA\ATROPHIE UND OESOPHAGITIS-TM - ROSKE MARGOT\ÖG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054475"/>
            <a:ext cx="3643312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9" descr="D:\IATRIKA ENDIAFERONTA\ATROPHIE UND OESOPHAGITIS-TM - ROSKE MARGOT\ÖGD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428750"/>
            <a:ext cx="3643312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0" descr="fg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18" y="2413000"/>
            <a:ext cx="4191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603" name="Rectangle 11"/>
          <p:cNvSpPr>
            <a:spLocks noGrp="1" noChangeArrowheads="1"/>
          </p:cNvSpPr>
          <p:nvPr>
            <p:ph type="title"/>
          </p:nvPr>
        </p:nvSpPr>
        <p:spPr>
          <a:xfrm>
            <a:off x="971550" y="981075"/>
            <a:ext cx="7543800" cy="1431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l-GR" altLang="en-US" sz="3600" b="1" dirty="0" smtClean="0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ΠΟΛΥΠΟΔΕΣ ΣΤΟΜΑΧΟΥ </a:t>
            </a:r>
            <a:r>
              <a:rPr lang="el-GR" altLang="en-US" sz="2400" b="1" dirty="0" smtClean="0">
                <a:solidFill>
                  <a:schemeClr val="accent3"/>
                </a:solidFill>
                <a:latin typeface="Verdana" charset="0"/>
                <a:ea typeface="ＭＳ Ｐゴシック" charset="-128"/>
              </a:rPr>
              <a:t>ΑΔΕΝΩΜΑΤΑ Ή ΚΥΣΤΙΚΕΣ ΔΙΑΤΑΣΕΙΣ?</a:t>
            </a:r>
            <a:endParaRPr lang="el-GR" altLang="en-US" sz="2400" b="1" dirty="0">
              <a:solidFill>
                <a:schemeClr val="accent3"/>
              </a:solidFill>
              <a:latin typeface="Verdana" charset="0"/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15" y="2413000"/>
            <a:ext cx="4405313" cy="3524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03" name="Rectangle 11"/>
          <p:cNvSpPr>
            <a:spLocks noGrp="1" noChangeArrowheads="1"/>
          </p:cNvSpPr>
          <p:nvPr>
            <p:ph type="title"/>
          </p:nvPr>
        </p:nvSpPr>
        <p:spPr>
          <a:xfrm>
            <a:off x="971550" y="1340768"/>
            <a:ext cx="7543800" cy="1431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l-GR" altLang="en-US" sz="2200" b="1" i="1" dirty="0" err="1" smtClean="0">
                <a:solidFill>
                  <a:schemeClr val="accent3"/>
                </a:solidFill>
                <a:latin typeface="Verdana" charset="0"/>
                <a:ea typeface="ＭＳ Ｐゴシック" charset="-128"/>
              </a:rPr>
              <a:t>Η.ρ</a:t>
            </a:r>
            <a:r>
              <a:rPr lang="el-GR" altLang="en-US" sz="2200" b="1" i="1" dirty="0" smtClean="0">
                <a:solidFill>
                  <a:schemeClr val="accent3"/>
                </a:solidFill>
                <a:latin typeface="Verdana" charset="0"/>
                <a:ea typeface="ＭＳ Ｐゴシック" charset="-128"/>
              </a:rPr>
              <a:t>. ?</a:t>
            </a:r>
            <a:br>
              <a:rPr lang="el-GR" altLang="en-US" sz="2200" b="1" i="1" dirty="0" smtClean="0">
                <a:solidFill>
                  <a:schemeClr val="accent3"/>
                </a:solidFill>
                <a:latin typeface="Verdana" charset="0"/>
                <a:ea typeface="ＭＳ Ｐゴシック" charset="-128"/>
              </a:rPr>
            </a:br>
            <a:r>
              <a:rPr lang="el-GR" altLang="en-US" sz="2200" b="1" i="1" dirty="0" smtClean="0">
                <a:solidFill>
                  <a:schemeClr val="accent3"/>
                </a:solidFill>
                <a:latin typeface="Verdana" charset="0"/>
                <a:ea typeface="ＭＳ Ｐゴシック" charset="-128"/>
              </a:rPr>
              <a:t>Ατροφική γαστρίτιδα?</a:t>
            </a:r>
            <a:br>
              <a:rPr lang="el-GR" altLang="en-US" sz="2200" b="1" i="1" dirty="0" smtClean="0">
                <a:solidFill>
                  <a:schemeClr val="accent3"/>
                </a:solidFill>
                <a:latin typeface="Verdana" charset="0"/>
                <a:ea typeface="ＭＳ Ｐゴシック" charset="-128"/>
              </a:rPr>
            </a:br>
            <a:r>
              <a:rPr lang="el-GR" altLang="en-US" sz="2200" b="1" i="1" dirty="0" smtClean="0">
                <a:solidFill>
                  <a:schemeClr val="accent3"/>
                </a:solidFill>
                <a:latin typeface="Verdana" charset="0"/>
                <a:ea typeface="ＭＳ Ｐゴシック" charset="-128"/>
              </a:rPr>
              <a:t>Εντερική μετάπλαση?</a:t>
            </a:r>
            <a:br>
              <a:rPr lang="el-GR" altLang="en-US" sz="2200" b="1" i="1" dirty="0" smtClean="0">
                <a:solidFill>
                  <a:schemeClr val="accent3"/>
                </a:solidFill>
                <a:latin typeface="Verdana" charset="0"/>
                <a:ea typeface="ＭＳ Ｐゴシック" charset="-128"/>
              </a:rPr>
            </a:br>
            <a:r>
              <a:rPr lang="el-GR" altLang="en-US" sz="2200" b="1" i="1" dirty="0" smtClean="0">
                <a:solidFill>
                  <a:schemeClr val="accent3"/>
                </a:solidFill>
                <a:latin typeface="Verdana" charset="0"/>
                <a:ea typeface="ＭＳ Ｐゴシック" charset="-128"/>
              </a:rPr>
              <a:t>Δυσπλασία? </a:t>
            </a:r>
            <a:r>
              <a:rPr lang="en-US" altLang="en-US" sz="2200" b="1" i="1" dirty="0" smtClean="0">
                <a:solidFill>
                  <a:schemeClr val="accent3"/>
                </a:solidFill>
                <a:latin typeface="Verdana" charset="0"/>
                <a:ea typeface="ＭＳ Ｐゴシック" charset="-128"/>
              </a:rPr>
              <a:t/>
            </a:r>
            <a:br>
              <a:rPr lang="en-US" altLang="en-US" sz="2200" b="1" i="1" dirty="0" smtClean="0">
                <a:solidFill>
                  <a:schemeClr val="accent3"/>
                </a:solidFill>
                <a:latin typeface="Verdana" charset="0"/>
                <a:ea typeface="ＭＳ Ｐゴシック" charset="-128"/>
              </a:rPr>
            </a:br>
            <a:r>
              <a:rPr lang="en-US" altLang="en-US" sz="2200" b="1" i="1" dirty="0" smtClean="0">
                <a:solidFill>
                  <a:schemeClr val="accent3"/>
                </a:solidFill>
                <a:latin typeface="Verdana" charset="0"/>
                <a:ea typeface="ＭＳ Ｐゴシック" charset="-128"/>
              </a:rPr>
              <a:t>HGIN?</a:t>
            </a:r>
            <a:endParaRPr lang="el-GR" altLang="en-US" sz="2200" b="1" i="1" dirty="0">
              <a:solidFill>
                <a:srgbClr val="FFFF00"/>
              </a:solidFill>
              <a:latin typeface="Verdana" charset="0"/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2501"/>
            <a:ext cx="4148584" cy="3318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506" y="3418989"/>
            <a:ext cx="4152974" cy="33223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79801" y="3869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altLang="en-US" sz="3600" b="1" dirty="0" smtClean="0">
                <a:solidFill>
                  <a:srgbClr val="FFFF00"/>
                </a:solidFill>
                <a:latin typeface="Verdana" charset="0"/>
              </a:rPr>
              <a:t>ΓΑΣΤΡΙΤΙΔΑ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777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60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30</TotalTime>
  <Words>414</Words>
  <Application>Microsoft Macintosh PowerPoint</Application>
  <PresentationFormat>On-screen Show (4:3)</PresentationFormat>
  <Paragraphs>137</Paragraphs>
  <Slides>27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Alexandria</vt:lpstr>
      <vt:lpstr>Arial Unicode MS</vt:lpstr>
      <vt:lpstr>Consolas</vt:lpstr>
      <vt:lpstr>Corbel</vt:lpstr>
      <vt:lpstr>Impact</vt:lpstr>
      <vt:lpstr>MS Gothic</vt:lpstr>
      <vt:lpstr>ＭＳ Ｐゴシック</vt:lpstr>
      <vt:lpstr>Verdana</vt:lpstr>
      <vt:lpstr>Wingdings</vt:lpstr>
      <vt:lpstr>Wingdings 2</vt:lpstr>
      <vt:lpstr>Wingdings 3</vt:lpstr>
      <vt:lpstr>Arial</vt:lpstr>
      <vt:lpstr>Metro</vt:lpstr>
      <vt:lpstr>Chart</vt:lpstr>
      <vt:lpstr>Acrobat Document</vt:lpstr>
      <vt:lpstr>ΚΛΙΝΙΚΕΣ ΕΠΙΠΤΩΣΕΙΣ ΠΑΘΟΛΟΓΟΑΝΑΤΟΜΙΚΗΣ ΕΙΚΟΝΑΣ  Ή ΑΛΛΙΩΣ…. Η ΑΝΑΓΚΗ ΓΙΑ ΣΥΝΕΡΓΑΣΙΑ ΠΑΘΟΛΟΓΟΑΝΑΤΟΜΟΥ-ΚΛΙΝΙΚΟΥ</vt:lpstr>
      <vt:lpstr>Συχνότητα και θνητότητα από καρκίνο στη γη</vt:lpstr>
      <vt:lpstr>ΚΑΤΑΤΑΞΗ ΝΕΟΠΛΑΣΜΑΤΩΝ ΠΕΠΤΙΚΟΥ ΣΩΛΗΝΑ, WHO 2000 (ΠΡΟΕΛΕΥΣΗ)</vt:lpstr>
      <vt:lpstr>PowerPoint Presentation</vt:lpstr>
      <vt:lpstr>PowerPoint Presentation</vt:lpstr>
      <vt:lpstr>PowerPoint Presentation</vt:lpstr>
      <vt:lpstr>PowerPoint Presentation</vt:lpstr>
      <vt:lpstr>ΠΟΛΥΠΟΔΕΣ ΣΤΟΜΑΧΟΥ ΑΔΕΝΩΜΑΤΑ Ή ΚΥΣΤΙΚΕΣ ΔΙΑΤΑΣΕΙΣ?</vt:lpstr>
      <vt:lpstr>Η.ρ. ? Ατροφική γαστρίτιδα? Εντερική μετάπλαση? Δυσπλασία?  HGIN?</vt:lpstr>
      <vt:lpstr>Αιτιοπαθογένεια αδενοκαρινώματος στομάχου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Συχνότερες αιτίες θανάτου από καρκίνο στις Δυτικές χώρες</vt:lpstr>
      <vt:lpstr>Αλληλουχία πολύποδα - καρκίνου</vt:lpstr>
      <vt:lpstr>ΠΟΛΥΠΟΔΕΣ ΠΑΧΕΟΣ ΕΝΤΕΡΟΥ</vt:lpstr>
      <vt:lpstr>ΠΟΛΥΠΟΔΕΣ ΠΑΧΕΟΣ ΕΝΤΕΡΟΥ</vt:lpstr>
      <vt:lpstr>Σημασία του σταδίου του καρκίνου του παχέος εντέρου στην έκβαση της νόσου</vt:lpstr>
      <vt:lpstr>Πρόληψη καρκίνου του παχέος εντέρου</vt:lpstr>
      <vt:lpstr>ΕΝΔΟΣΚΟΠΙΚΗ ΠΟΛΥΠΟΔΕΚΤΟΜΗ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Ionnis</dc:creator>
  <cp:lastModifiedBy>Microsoft Office User</cp:lastModifiedBy>
  <cp:revision>198</cp:revision>
  <dcterms:created xsi:type="dcterms:W3CDTF">2009-04-22T19:24:48Z</dcterms:created>
  <dcterms:modified xsi:type="dcterms:W3CDTF">2018-05-04T12:30:06Z</dcterms:modified>
</cp:coreProperties>
</file>