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9" r:id="rId4"/>
    <p:sldId id="257" r:id="rId5"/>
    <p:sldId id="258" r:id="rId6"/>
    <p:sldId id="296" r:id="rId7"/>
    <p:sldId id="261" r:id="rId8"/>
    <p:sldId id="295" r:id="rId9"/>
    <p:sldId id="260" r:id="rId10"/>
    <p:sldId id="262" r:id="rId11"/>
    <p:sldId id="294" r:id="rId12"/>
    <p:sldId id="263" r:id="rId13"/>
    <p:sldId id="297" r:id="rId14"/>
    <p:sldId id="264" r:id="rId15"/>
    <p:sldId id="265" r:id="rId16"/>
    <p:sldId id="266" r:id="rId17"/>
    <p:sldId id="267" r:id="rId18"/>
    <p:sldId id="268" r:id="rId19"/>
    <p:sldId id="275" r:id="rId20"/>
    <p:sldId id="270" r:id="rId21"/>
    <p:sldId id="274" r:id="rId22"/>
    <p:sldId id="271" r:id="rId23"/>
    <p:sldId id="272" r:id="rId24"/>
    <p:sldId id="273" r:id="rId25"/>
    <p:sldId id="276" r:id="rId26"/>
    <p:sldId id="277" r:id="rId27"/>
    <p:sldId id="278" r:id="rId28"/>
    <p:sldId id="279" r:id="rId29"/>
    <p:sldId id="280" r:id="rId30"/>
    <p:sldId id="288" r:id="rId31"/>
    <p:sldId id="282" r:id="rId32"/>
    <p:sldId id="283" r:id="rId33"/>
    <p:sldId id="285" r:id="rId34"/>
    <p:sldId id="286" r:id="rId35"/>
    <p:sldId id="287" r:id="rId36"/>
    <p:sldId id="292" r:id="rId37"/>
    <p:sldId id="289" r:id="rId38"/>
    <p:sldId id="290" r:id="rId39"/>
    <p:sldId id="291" r:id="rId40"/>
    <p:sldId id="293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B138E-B3AA-4725-B5E3-2EA1A6DFEBDA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70C7-4A4F-4170-A430-CF4A3D16574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3C47F-E6CD-42DC-8DC2-FB468902F02F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E3AB9-2921-40F9-90FC-5D3911AB382D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A8474-F69D-4E34-A245-1B11C64BB66E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</p:spPr>
        <p:txBody>
          <a:bodyPr wrap="none" anchor="ctr"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1CA07-9C1F-4F43-AA12-0AB1FE0D66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0C7-4A4F-4170-A430-CF4A3D165740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E087-471F-4B51-A3B6-D7E1C9A8F9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7F72-19D8-4441-9125-9F69BD079DD3}" type="datetimeFigureOut">
              <a:rPr lang="el-GR" smtClean="0"/>
              <a:pPr/>
              <a:t>29/1/2016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84CE-61DD-49E0-885F-60255ED6C1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ΤΑΝΙΑ\Desktop\tempest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0" y="0"/>
            <a:ext cx="9175061" cy="6858000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0" y="0"/>
            <a:ext cx="9036496" cy="3600451"/>
          </a:xfrm>
          <a:prstGeom prst="rect">
            <a:avLst/>
          </a:prstGeom>
          <a:effectLst>
            <a:outerShdw blurRad="50800" dist="38100" dir="5400000" algn="t" rotWithShape="0">
              <a:srgbClr val="00206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ΝΕΟΤΕΡΑ ΔΕΔΟΜΕΝΑ ΣΤΑ ΝΕΟΠΛΑΣΜΑΤΑ ΤΟΥ ΠΕΠΤΙΚΟΥ ΣΥΣΤΗΜΑΤΟΣ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3200" b="1" i="0" u="none" strike="noStrike" kern="1200" cap="none" spc="0" normalizeH="0" baseline="0" noProof="0" dirty="0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1" i="0" u="none" strike="noStrike" kern="1200" cap="none" spc="0" normalizeH="0" baseline="0" noProof="0" dirty="0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ΣΤΡΟΓΓΥΛΗ ΤΡΑΠΕΖΑ  30.1.2016</a:t>
            </a:r>
            <a:br>
              <a:rPr kumimoji="0" lang="el-GR" sz="3200" b="1" i="0" u="none" strike="noStrike" kern="1200" cap="none" spc="0" normalizeH="0" baseline="0" noProof="0" dirty="0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1" i="0" u="none" strike="noStrike" kern="1200" cap="none" spc="0" normalizeH="0" baseline="0" noProof="0" dirty="0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«Πρώιμος καρκίνος του </a:t>
            </a:r>
            <a:r>
              <a:rPr kumimoji="0" lang="el-GR" sz="3200" b="1" i="0" u="none" strike="noStrike" kern="1200" cap="none" spc="0" normalizeH="0" baseline="0" noProof="0" dirty="0" err="1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παχέος</a:t>
            </a:r>
            <a:r>
              <a:rPr kumimoji="0" lang="el-GR" sz="3200" b="1" i="0" u="none" strike="noStrike" kern="1200" cap="none" spc="0" normalizeH="0" baseline="0" noProof="0" dirty="0" smtClean="0">
                <a:ln cmpd="thinThick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εντέρου»</a:t>
            </a:r>
            <a:endParaRPr kumimoji="0" lang="el-GR" sz="3200" b="1" i="0" u="none" strike="noStrike" kern="1200" cap="none" spc="0" normalizeH="0" baseline="0" noProof="0" dirty="0">
              <a:ln cmpd="thinThick"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467544" y="3284984"/>
            <a:ext cx="8352928" cy="250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900" b="1" i="0" u="none" strike="noStrike" kern="1200" cap="none" spc="30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Μοριακή κατηγοριοποίηση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u="none" strike="noStrike" kern="1200" cap="none" spc="300" normalizeH="0" baseline="0" noProof="0" dirty="0" smtClean="0">
                <a:ln cmpd="thickThin">
                  <a:gradFill>
                    <a:gsLst>
                      <a:gs pos="0">
                        <a:srgbClr val="00206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Ανδρέας Χ. </a:t>
            </a:r>
            <a:r>
              <a:rPr kumimoji="0" lang="el-GR" sz="2800" b="1" i="0" u="none" strike="noStrike" kern="1200" cap="none" spc="300" normalizeH="0" baseline="0" noProof="0" dirty="0" err="1" smtClean="0">
                <a:ln cmpd="thickThin">
                  <a:gradFill>
                    <a:gsLst>
                      <a:gs pos="0">
                        <a:srgbClr val="00206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Λάζαρης</a:t>
            </a:r>
            <a:endParaRPr kumimoji="0" lang="el-GR" sz="2800" b="1" i="0" u="none" strike="noStrike" kern="1200" cap="none" spc="300" normalizeH="0" baseline="0" noProof="0" dirty="0" smtClean="0">
              <a:ln cmpd="thickThin">
                <a:gradFill>
                  <a:gsLst>
                    <a:gs pos="0">
                      <a:srgbClr val="00206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0" i="0" u="none" strike="noStrike" kern="1200" cap="none" spc="300" normalizeH="0" baseline="0" noProof="0" dirty="0" smtClean="0">
                <a:ln cmpd="thickThin">
                  <a:gradFill>
                    <a:gsLst>
                      <a:gs pos="0">
                        <a:srgbClr val="00206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Ιατρός-Ιστοπαθολόγος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Μοριακοί </a:t>
            </a:r>
            <a:r>
              <a:rPr lang="el-GR" sz="3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υποτύποι</a:t>
            </a:r>
            <a:r>
              <a:rPr lang="el-GR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της </a:t>
            </a:r>
            <a:r>
              <a:rPr lang="en-U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200" b="1" u="sng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συμβατικής</a:t>
            </a:r>
            <a:r>
              <a:rPr lang="el-GR" sz="32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2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οδού  </a:t>
            </a:r>
            <a:r>
              <a:rPr lang="el-GR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 ορθοκολικού καρκινώματος (σε έδαφος συμβατικών αδενωμάτων)</a:t>
            </a: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964613" cy="5167329"/>
          </a:xfrm>
        </p:spPr>
        <p:txBody>
          <a:bodyPr>
            <a:normAutofit fontScale="85000" lnSpcReduction="20000"/>
          </a:bodyPr>
          <a:lstStyle/>
          <a:p>
            <a:pPr marL="609600" indent="-609600" algn="just" eaLnBrk="1" hangingPunct="1">
              <a:lnSpc>
                <a:spcPct val="80000"/>
              </a:lnSpc>
              <a:defRPr/>
            </a:pPr>
            <a:endParaRPr lang="el-GR" sz="1800" u="sng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endParaRPr lang="el-GR" sz="1800" u="sng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endParaRPr lang="el-GR" sz="1800" u="sng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endParaRPr lang="el-GR" sz="2400" u="sng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lnSpc>
                <a:spcPct val="130000"/>
              </a:lnSpc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Πρώτη  οδός (</a:t>
            </a:r>
            <a:r>
              <a:rPr lang="en-US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CIN) </a:t>
            </a:r>
            <a:endParaRPr lang="el-G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just" eaLnBrk="1" hangingPunct="1">
              <a:lnSpc>
                <a:spcPct val="130000"/>
              </a:lnSpc>
              <a:buFontTx/>
              <a:buChar char="•"/>
              <a:defRPr/>
            </a:pP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χρωμοσωμική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αστάθεια ( απώλεια </a:t>
            </a:r>
            <a:r>
              <a:rPr lang="el-GR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ετεροζυγωτίας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(LOH)</a:t>
            </a:r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και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ανευπλοειδία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πολυπλοειδία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αριθμητικές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χρωμοσωμικές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μεταβολές ή πολλαπλές δομικές ανωμαλίες)  και μεταλλάξεις του APC ως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πρωιμότερη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γενετική αλλαγή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έως σε 85% των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ορθοκολικών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καρκίνων)</a:t>
            </a:r>
          </a:p>
          <a:p>
            <a:pPr marL="990600" lvl="1" indent="-533400" algn="just" eaLnBrk="1" hangingPunct="1">
              <a:lnSpc>
                <a:spcPct val="130000"/>
              </a:lnSpc>
              <a:buFontTx/>
              <a:buChar char="•"/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κληρονομικά (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επί εδάφους FAP) ή σποραδικά καρκινώματα. </a:t>
            </a:r>
          </a:p>
          <a:p>
            <a:pPr marL="609600" indent="-609600" algn="just" eaLnBrk="1" hangingPunct="1">
              <a:lnSpc>
                <a:spcPct val="130000"/>
              </a:lnSpc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Δεύτερη οδός</a:t>
            </a:r>
            <a:r>
              <a:rPr lang="en-US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(MSI)</a:t>
            </a:r>
            <a:endParaRPr lang="el-GR" sz="2400" b="1" u="sng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just" eaLnBrk="1" hangingPunct="1">
              <a:lnSpc>
                <a:spcPct val="13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σχέση με 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σύνδρομο του 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Lynch (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HNPCC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990600" lvl="1" indent="-533400" algn="just">
              <a:lnSpc>
                <a:spcPct val="13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  <a:r>
              <a:rPr lang="el-GR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μονονουκλεοτιδικοί</a:t>
            </a:r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δείκτες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 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BAT-25, BAT-26, NR-21, NR-24 &amp; MONO-27) 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διαπίστωση 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MSI. </a:t>
            </a:r>
            <a:endParaRPr lang="el-G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just" eaLnBrk="1" hangingPunct="1">
              <a:lnSpc>
                <a:spcPct val="13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MSI-H με </a:t>
            </a: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μεταλλάξεις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των  </a:t>
            </a:r>
            <a:r>
              <a:rPr lang="en-US" sz="2400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hMSH</a:t>
            </a:r>
            <a:r>
              <a:rPr lang="hi-IN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2, </a:t>
            </a:r>
            <a:r>
              <a:rPr lang="en-US" sz="2400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hMLH</a:t>
            </a:r>
            <a:r>
              <a:rPr lang="hi-IN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 </a:t>
            </a:r>
            <a:r>
              <a:rPr lang="en-US" sz="2400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hMSH</a:t>
            </a:r>
            <a:r>
              <a:rPr lang="el-GR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και </a:t>
            </a:r>
            <a:r>
              <a:rPr lang="en-US" sz="2400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hPMS</a:t>
            </a:r>
            <a:r>
              <a:rPr lang="hi-IN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endParaRPr lang="el-GR" sz="24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lnSpc>
                <a:spcPct val="130000"/>
              </a:lnSpc>
              <a:defRPr/>
            </a:pPr>
            <a:endParaRPr lang="el-GR" sz="24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MSI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Εν σειρά επαναλήψεις αλληλουχιών 2 – 5 βάσεων είναι γνωστές ως </a:t>
            </a:r>
            <a:r>
              <a:rPr lang="el-GR" sz="2400" dirty="0" err="1" smtClean="0">
                <a:solidFill>
                  <a:schemeClr val="accent1">
                    <a:lumMod val="50000"/>
                  </a:schemeClr>
                </a:solidFill>
              </a:rPr>
              <a:t>μικροδορυφορικό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DNA.</a:t>
            </a:r>
            <a:endParaRPr lang="el-G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Η αστάθεια του </a:t>
            </a:r>
            <a:r>
              <a:rPr lang="el-GR" sz="2400" dirty="0" err="1" smtClean="0">
                <a:solidFill>
                  <a:schemeClr val="accent1">
                    <a:lumMod val="50000"/>
                  </a:schemeClr>
                </a:solidFill>
              </a:rPr>
              <a:t>μικροδορυφορικού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DNA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είναι ένα φαινόμενο που προκύπτει από την ανεπάρκεια του επιδιορθωτικού μηχανισμού λανθασμένου ζευγαρώματος βάσεων  του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DNA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και αφορά ουσιαστικά σε ελλείψεις ή προσθήκες επαναλαμβανόμενων </a:t>
            </a:r>
            <a:r>
              <a:rPr lang="el-GR" sz="2400" dirty="0" err="1" smtClean="0">
                <a:solidFill>
                  <a:schemeClr val="accent1">
                    <a:lumMod val="50000"/>
                  </a:schemeClr>
                </a:solidFill>
              </a:rPr>
              <a:t>νουκλεοτιδίων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στις αλληλουχίες του </a:t>
            </a:r>
            <a:r>
              <a:rPr lang="el-GR" sz="2400" dirty="0" err="1" smtClean="0">
                <a:solidFill>
                  <a:schemeClr val="accent1">
                    <a:lumMod val="50000"/>
                  </a:schemeClr>
                </a:solidFill>
              </a:rPr>
              <a:t>μικροδορυφορικού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DNA.</a:t>
            </a:r>
            <a:endParaRPr lang="el-G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Αυξημένη συσσώρευση μεταλλαγών σε γονίδια-στόχους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οπότε η εξαλλαγή του πολύποδα γίνεται γρήγορα ( εντός 2-3 ετών)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ι ασθενείς με </a:t>
            </a:r>
            <a:r>
              <a:rPr lang="el-GR" sz="2400" dirty="0" err="1" smtClean="0">
                <a:solidFill>
                  <a:schemeClr val="accent1">
                    <a:lumMod val="50000"/>
                  </a:schemeClr>
                </a:solidFill>
              </a:rPr>
              <a:t>ορθοκολικούς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καρκίνους με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MSI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σταδίων Ι-ΙΙΙ έχουν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καλύτερη πρόγνωση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συγκριτικά με τους ασθενείς με </a:t>
            </a:r>
            <a:r>
              <a:rPr lang="el-GR" sz="2400" dirty="0" err="1" smtClean="0">
                <a:solidFill>
                  <a:schemeClr val="accent1">
                    <a:lumMod val="50000"/>
                  </a:schemeClr>
                </a:solidFill>
              </a:rPr>
              <a:t>ορθοκολικούς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καρκίνους με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CIN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(Μ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SS)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και πιθανότατα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αντιδρούν διαφορετικά στην επικουρική χημειοθεραπεία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προτιμάται η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irinotecan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έναντι των αλκυλιωτικών παραγόντων ή της 5-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FU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625" y="-500063"/>
            <a:ext cx="8229600" cy="1676401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Μοριακοί υπότυποι της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 u="sng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οδοντωτής </a:t>
            </a:r>
            <a:r>
              <a:rPr lang="el-GR" sz="28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οδού </a:t>
            </a: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 ορθοκολικού καρκινώματος</a:t>
            </a:r>
            <a:endParaRPr lang="el-GR" sz="2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buNone/>
              <a:defRPr/>
            </a:pPr>
            <a:r>
              <a:rPr lang="el-G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el-GR" sz="20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Τρίτη  οδός</a:t>
            </a:r>
          </a:p>
          <a:p>
            <a:pPr marL="990600" lvl="1" indent="-533400" algn="just" eaLnBrk="1" hangingPunct="1">
              <a:defRPr/>
            </a:pP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12% των καρκινωμάτων, συνήθως από </a:t>
            </a:r>
            <a:r>
              <a:rPr lang="el-GR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επίπεδα οδοντωτά </a:t>
            </a:r>
            <a:r>
              <a:rPr lang="el-GR" sz="1800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αδενώματα</a:t>
            </a:r>
            <a:r>
              <a:rPr lang="en-US" sz="1800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800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SSA) </a:t>
            </a:r>
            <a:endParaRPr lang="el-GR" sz="1800" spc="6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just" eaLnBrk="1" hangingPunct="1">
              <a:defRPr/>
            </a:pP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μετάλλαξη του  </a:t>
            </a:r>
            <a:r>
              <a:rPr lang="el-GR" sz="18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BRAF</a:t>
            </a: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(πρώιμη), μεθυλίωση του </a:t>
            </a:r>
            <a:r>
              <a:rPr lang="el-GR" sz="18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hMLH1</a:t>
            </a: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(όψιμη), CIMP+MSI καρκινώματα. </a:t>
            </a:r>
          </a:p>
          <a:p>
            <a:pPr marL="990600" lvl="1" indent="-533400" algn="just" eaLnBrk="1" hangingPunct="1">
              <a:defRPr/>
            </a:pPr>
            <a:r>
              <a:rPr lang="en-U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l-GR" sz="18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αρακτηριστικά</a:t>
            </a:r>
            <a:r>
              <a:rPr lang="en-U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l-GR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1600" lvl="2" indent="-457200" algn="just" eaLnBrk="1" hangingPunct="1">
              <a:defRPr/>
            </a:pPr>
            <a:r>
              <a:rPr lang="el-GR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συχνότερη εμφάνιση στις γυναίκες</a:t>
            </a:r>
          </a:p>
          <a:p>
            <a:pPr marL="1371600" lvl="2" indent="-457200" algn="just" eaLnBrk="1" hangingPunct="1">
              <a:defRPr/>
            </a:pPr>
            <a:r>
              <a:rPr lang="el-GR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εντόπιση στο </a:t>
            </a:r>
            <a:r>
              <a:rPr lang="el-GR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δεξιό </a:t>
            </a:r>
            <a:r>
              <a:rPr lang="el-GR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κόλον</a:t>
            </a:r>
          </a:p>
          <a:p>
            <a:pPr marL="1371600" lvl="2" indent="-457200" algn="just" eaLnBrk="1" hangingPunct="1">
              <a:defRPr/>
            </a:pPr>
            <a:r>
              <a:rPr lang="el-GR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αδενική οδόντωση</a:t>
            </a:r>
          </a:p>
          <a:p>
            <a:pPr marL="1371600" lvl="2" indent="-457200" algn="just" eaLnBrk="1" hangingPunct="1">
              <a:defRPr/>
            </a:pPr>
            <a:r>
              <a:rPr lang="el-GR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πτωχή διαφοροποίηση</a:t>
            </a:r>
          </a:p>
          <a:p>
            <a:pPr marL="1371600" lvl="2" indent="-457200" algn="just" eaLnBrk="1" hangingPunct="1">
              <a:defRPr/>
            </a:pPr>
            <a:r>
              <a:rPr lang="el-GR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λεμφοκυτταρική διήθηση. </a:t>
            </a:r>
          </a:p>
          <a:p>
            <a:pPr marL="1371600" lvl="2" indent="-457200" algn="just" eaLnBrk="1" hangingPunct="1">
              <a:defRPr/>
            </a:pPr>
            <a:endParaRPr lang="en-US" sz="16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buNone/>
              <a:defRPr/>
            </a:pPr>
            <a:r>
              <a:rPr lang="el-GR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r>
              <a:rPr lang="el-GR" sz="20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Τέταρτη οδός </a:t>
            </a:r>
          </a:p>
          <a:p>
            <a:pPr marL="990600" lvl="1" indent="-533400" algn="just" eaLnBrk="1" hangingPunct="1">
              <a:defRPr/>
            </a:pP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 των καρκινωμάτων, από προϋπάρχοντα </a:t>
            </a:r>
            <a:r>
              <a:rPr lang="el-GR" sz="18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παραδοσιακά </a:t>
            </a:r>
            <a:r>
              <a:rPr lang="en-US" sz="18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l-GR" sz="1800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δοντωτά </a:t>
            </a: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αδενώματα</a:t>
            </a:r>
            <a:r>
              <a:rPr lang="en-U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(TSA) </a:t>
            </a: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990600" lvl="1" indent="-533400" algn="just" eaLnBrk="1" hangingPunct="1">
              <a:defRPr/>
            </a:pP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μεθυλίωση του </a:t>
            </a:r>
            <a:r>
              <a:rPr lang="el-GR" sz="18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MGMT (κύρια μεταβολή</a:t>
            </a: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μερική μεθυλίωση του </a:t>
            </a:r>
            <a:r>
              <a:rPr lang="el-GR" sz="18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MLH1</a:t>
            </a: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και  μεταλλάξεις των </a:t>
            </a:r>
            <a:r>
              <a:rPr lang="el-GR" sz="18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BRAF</a:t>
            </a: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και  </a:t>
            </a:r>
            <a:r>
              <a:rPr lang="el-GR" sz="18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p53</a:t>
            </a:r>
          </a:p>
          <a:p>
            <a:pPr marL="990600" lvl="1" indent="-533400" algn="just" eaLnBrk="1" hangingPunct="1">
              <a:defRPr/>
            </a:pPr>
            <a:r>
              <a:rPr lang="el-GR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αριστερή εντόπιση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l-GR" sz="3600" dirty="0" smtClean="0"/>
              <a:t>Φαινότυπος μεθυλίωσης νησίδων (επαναλήψεων) </a:t>
            </a:r>
            <a:r>
              <a:rPr lang="el-GR" sz="3600" dirty="0" err="1" smtClean="0">
                <a:solidFill>
                  <a:schemeClr val="accent1">
                    <a:lumMod val="50000"/>
                  </a:schemeClr>
                </a:solidFill>
              </a:rPr>
              <a:t>κυτοσίνης</a:t>
            </a:r>
            <a:r>
              <a:rPr lang="el-GR" sz="36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sz="3600" dirty="0" err="1" smtClean="0">
                <a:solidFill>
                  <a:schemeClr val="accent1">
                    <a:lumMod val="50000"/>
                  </a:schemeClr>
                </a:solidFill>
              </a:rPr>
              <a:t>γουανίνης</a:t>
            </a:r>
            <a:r>
              <a:rPr lang="el-GR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/>
              <a:t>CpG</a:t>
            </a:r>
            <a:r>
              <a:rPr lang="en-US" sz="3600" dirty="0" smtClean="0"/>
              <a:t> (CIMP)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 </a:t>
            </a:r>
            <a:r>
              <a:rPr lang="el-GR" dirty="0" err="1" smtClean="0"/>
              <a:t>επιγενετική</a:t>
            </a:r>
            <a:r>
              <a:rPr lang="el-GR" dirty="0" smtClean="0"/>
              <a:t> αλλοίωση στον </a:t>
            </a:r>
            <a:r>
              <a:rPr lang="el-GR" dirty="0" err="1" smtClean="0"/>
              <a:t>ορθοκολικό</a:t>
            </a:r>
            <a:r>
              <a:rPr lang="el-GR" dirty="0" smtClean="0"/>
              <a:t> καρκίνο εκδηλώνεται ως </a:t>
            </a:r>
            <a:r>
              <a:rPr lang="el-GR" dirty="0" err="1" smtClean="0"/>
              <a:t>υπερμεθυλίωση</a:t>
            </a:r>
            <a:r>
              <a:rPr lang="el-GR" dirty="0" smtClean="0"/>
              <a:t> γονιδίων-τόπων που περιέχουν νησίδες </a:t>
            </a:r>
            <a:r>
              <a:rPr lang="en-US" dirty="0" err="1" smtClean="0"/>
              <a:t>CpG</a:t>
            </a:r>
            <a:r>
              <a:rPr lang="el-GR" dirty="0" smtClean="0"/>
              <a:t> στον υποκινητή τους </a:t>
            </a:r>
            <a:r>
              <a:rPr lang="en-US" dirty="0" smtClean="0"/>
              <a:t> </a:t>
            </a:r>
            <a:r>
              <a:rPr lang="el-GR" dirty="0" smtClean="0"/>
              <a:t>ή ως σφαιρική </a:t>
            </a:r>
            <a:r>
              <a:rPr lang="el-GR" dirty="0" err="1" smtClean="0"/>
              <a:t>υπομεθυλίωση</a:t>
            </a:r>
            <a:r>
              <a:rPr lang="el-GR" dirty="0" smtClean="0"/>
              <a:t> επαναλαμβανόμενων αλληλουχιών του </a:t>
            </a:r>
            <a:r>
              <a:rPr lang="en-US" dirty="0" smtClean="0"/>
              <a:t>DNA.</a:t>
            </a:r>
            <a:r>
              <a:rPr lang="el-GR" dirty="0" smtClean="0"/>
              <a:t> Καρκινοποίηση πεδίου.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l-GR" dirty="0" smtClean="0"/>
              <a:t>α μεθυλιωμένα γονίδια υπεισέρχονται σε δοκιμασίες πρόληψης</a:t>
            </a:r>
            <a:r>
              <a:rPr lang="en-US" dirty="0" smtClean="0"/>
              <a:t>-</a:t>
            </a:r>
            <a:r>
              <a:rPr lang="el-GR" dirty="0" smtClean="0"/>
              <a:t>πρώιμης διάγνωσης  του </a:t>
            </a:r>
            <a:r>
              <a:rPr lang="el-GR" dirty="0" err="1" smtClean="0"/>
              <a:t>ορθοκολικού</a:t>
            </a:r>
            <a:r>
              <a:rPr lang="el-GR" dirty="0" smtClean="0"/>
              <a:t> καρκίνου. Έλεγχος </a:t>
            </a:r>
            <a:r>
              <a:rPr lang="en-US" dirty="0" smtClean="0"/>
              <a:t>DNA </a:t>
            </a:r>
            <a:r>
              <a:rPr lang="el-GR" dirty="0" smtClean="0"/>
              <a:t>από κόπρανα για επίπεδα μεθυλίωσης των  </a:t>
            </a:r>
            <a:r>
              <a:rPr lang="en-US" dirty="0" smtClean="0"/>
              <a:t>BMP3 ( </a:t>
            </a:r>
            <a:r>
              <a:rPr lang="el-GR" dirty="0" err="1" smtClean="0"/>
              <a:t>οστεογενίνη</a:t>
            </a:r>
            <a:r>
              <a:rPr lang="el-GR" dirty="0" smtClean="0"/>
              <a:t>, μέλος της </a:t>
            </a:r>
            <a:r>
              <a:rPr lang="en-US" dirty="0" smtClean="0"/>
              <a:t>TGF</a:t>
            </a:r>
            <a:r>
              <a:rPr lang="el-GR" dirty="0" smtClean="0"/>
              <a:t>β οδού) ,</a:t>
            </a:r>
            <a:r>
              <a:rPr lang="en-US" dirty="0" smtClean="0"/>
              <a:t> NDRG4 </a:t>
            </a:r>
            <a:r>
              <a:rPr lang="el-GR" dirty="0" smtClean="0"/>
              <a:t>( μεταγραφικός παράγοντας της </a:t>
            </a:r>
            <a:r>
              <a:rPr lang="en-US" dirty="0" smtClean="0"/>
              <a:t>N-</a:t>
            </a:r>
            <a:r>
              <a:rPr lang="en-US" dirty="0" err="1" smtClean="0"/>
              <a:t>myc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οικογένειας)  </a:t>
            </a:r>
            <a:r>
              <a:rPr lang="el-GR" dirty="0" smtClean="0">
                <a:solidFill>
                  <a:schemeClr val="tx2"/>
                </a:solidFill>
              </a:rPr>
              <a:t>και</a:t>
            </a:r>
            <a:r>
              <a:rPr lang="el-GR" dirty="0" smtClean="0"/>
              <a:t> της </a:t>
            </a:r>
            <a:r>
              <a:rPr lang="el-GR" dirty="0" err="1" smtClean="0"/>
              <a:t>βιμεντίνης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         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l-GR" dirty="0" smtClean="0">
                <a:solidFill>
                  <a:schemeClr val="tx2"/>
                </a:solidFill>
              </a:rPr>
              <a:t>καθώς και για μεταλλαγμένο </a:t>
            </a:r>
            <a:r>
              <a:rPr lang="en-US" dirty="0" smtClean="0">
                <a:solidFill>
                  <a:schemeClr val="tx2"/>
                </a:solidFill>
              </a:rPr>
              <a:t>KRAS).</a:t>
            </a:r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l-G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1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Πέμπτη οδός</a:t>
            </a:r>
            <a:r>
              <a:rPr lang="el-GR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800" b="1" u="sng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Υβριδική</a:t>
            </a: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2800" b="1" u="sng" spc="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οδοντωτή</a:t>
            </a: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οδός</a:t>
            </a:r>
            <a:r>
              <a:rPr lang="el-G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3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 ορθοκολικού καρκινώματος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928802"/>
            <a:ext cx="8472518" cy="4197361"/>
          </a:xfrm>
        </p:spPr>
        <p:txBody>
          <a:bodyPr/>
          <a:lstStyle/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l-G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εταλλαγή</a:t>
            </a:r>
            <a: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 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KRAS</a:t>
            </a: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l-GR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χρωμοσωμικά</a:t>
            </a: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ασταθείς, μεθυλίωση του MGMT.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μεταλλάξεις των  p53 και 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KRAS</a:t>
            </a: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είναι η κύρια εξελικτική δύναμη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όχι οι μεθυλιώσεις.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σύντηξη της οδοντωτής οδού  και εκείνης της </a:t>
            </a:r>
            <a:r>
              <a:rPr lang="el-GR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χρωμοσωμικής</a:t>
            </a: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αστάθειας.</a:t>
            </a:r>
          </a:p>
          <a:p>
            <a:pPr>
              <a:lnSpc>
                <a:spcPct val="120000"/>
              </a:lnSpc>
              <a:defRPr/>
            </a:pPr>
            <a:endParaRPr lang="el-GR" dirty="0" smtClean="0">
              <a:effectLst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43438" y="61658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 dirty="0" err="1"/>
              <a:t>Huanc</a:t>
            </a:r>
            <a:r>
              <a:rPr lang="el-GR" i="1" dirty="0"/>
              <a:t> C</a:t>
            </a:r>
            <a:r>
              <a:rPr lang="el-GR" i="1" dirty="0" smtClean="0"/>
              <a:t>. </a:t>
            </a:r>
            <a:r>
              <a:rPr lang="el-GR" i="1" dirty="0"/>
              <a:t>2010,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en-US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pc="3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είζονος</a:t>
            </a:r>
            <a:r>
              <a:rPr lang="el-GR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σημασίας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μοριακές ανωμαλίες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Ογκογονίδια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RAS , RAF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γκοκατασταλτικά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γονίδια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APC,p53,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γονίδια χρωμοσώματος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18q ( DCC,SMAD4 &amp; SMAD2),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σηματοδότηση μέσω του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TGF-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β.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Γονίδια επιδιόρθωσης </a:t>
            </a:r>
            <a:r>
              <a:rPr lang="el-GR" b="1" dirty="0" smtClean="0">
                <a:solidFill>
                  <a:schemeClr val="tx2"/>
                </a:solidFill>
              </a:rPr>
              <a:t>λαθών στο ζευγάρωμα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βάσεων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(MMR):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hMSH2,hMLH1,hPMS1 &amp; hPMS2,hMSH6,hMLH3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MSI-H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έναντι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MSI-L (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τελευταία κατάσταση σχετιζόμενη με μεθυλίωση του υποκινητή του γονιδίου της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MGMT)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Μεταλλαγές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στο γονίδιο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MUTYH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με συνέπεια τη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MAP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l-GR" spc="3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Επιγενετικές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μεταβολές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επηρεάζουσες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τα γονίδια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MMR: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Υπερμεθυλίωση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με στόχο τα </a:t>
            </a:r>
            <a:r>
              <a:rPr lang="el-GR" dirty="0" smtClean="0">
                <a:solidFill>
                  <a:schemeClr val="tx2"/>
                </a:solidFill>
              </a:rPr>
              <a:t>νησίδια </a:t>
            </a:r>
            <a:r>
              <a:rPr lang="el-GR" dirty="0" err="1" smtClean="0">
                <a:solidFill>
                  <a:schemeClr val="tx2"/>
                </a:solidFill>
              </a:rPr>
              <a:t>κυτοσίνης</a:t>
            </a:r>
            <a:r>
              <a:rPr lang="el-GR" dirty="0" smtClean="0">
                <a:solidFill>
                  <a:schemeClr val="tx2"/>
                </a:solidFill>
              </a:rPr>
              <a:t>- </a:t>
            </a:r>
            <a:r>
              <a:rPr lang="el-GR" dirty="0" err="1" smtClean="0">
                <a:solidFill>
                  <a:schemeClr val="tx2"/>
                </a:solidFill>
              </a:rPr>
              <a:t>γουανίνης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CpG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στους υποκινητές πολλών γονιδίων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( κατάσταση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CIMP)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πομεθυλίωση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DNA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και απώλεια αποτύπωσης του γονιδίου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IGF-II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Τροποποιητικά γονίδια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COX-2,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γονίδιο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504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Γονίδιο KRAS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329237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defRPr/>
            </a:pPr>
            <a:endParaRPr lang="el-GR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defRPr/>
            </a:pP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Μέλος της οδού 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MAPK – ERK</a:t>
            </a:r>
          </a:p>
          <a:p>
            <a:pPr marL="609600" indent="-609600" eaLnBrk="1" hangingPunct="1">
              <a:defRPr/>
            </a:pP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Εμπλέκεται με την </a:t>
            </a:r>
            <a:r>
              <a:rPr lang="el-GR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πρωτεϊνη</a:t>
            </a: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p21.</a:t>
            </a:r>
          </a:p>
          <a:p>
            <a:pPr marL="609600" indent="-609600" eaLnBrk="1" hangingPunct="1">
              <a:defRPr/>
            </a:pPr>
            <a:r>
              <a:rPr lang="el-G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Μεταλλάξεις</a:t>
            </a: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533400" eaLnBrk="1" hangingPunct="1">
              <a:defRPr/>
            </a:pP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συχνές στις έκτοπες κρύπτες και στους </a:t>
            </a:r>
            <a:r>
              <a:rPr lang="el-GR" sz="3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υπερπλαστικούς</a:t>
            </a: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πολύποδες του ορθού με περίσσεια καλυκοειδών κυττάρων (37%).</a:t>
            </a:r>
            <a:endParaRPr lang="en-US" sz="30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defRPr/>
            </a:pP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σπάνιες στα οδοντωτά αδενώματα, συμβατικά και  επίπεδα .</a:t>
            </a:r>
          </a:p>
          <a:p>
            <a:pPr marL="990600" lvl="1" indent="-533400" eaLnBrk="1" hangingPunct="1">
              <a:defRPr/>
            </a:pP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παρουσία μετάλλαξης </a:t>
            </a:r>
            <a:r>
              <a:rPr lang="en-US" sz="3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Kras</a:t>
            </a:r>
            <a:r>
              <a:rPr lang="en-US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</a:t>
            </a:r>
            <a:r>
              <a:rPr lang="en-US" sz="3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Nras</a:t>
            </a: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στον </a:t>
            </a:r>
            <a:r>
              <a:rPr lang="el-GR" sz="3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ορθοκολικό</a:t>
            </a: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καρκίνο σχετίζεται με </a:t>
            </a:r>
            <a:r>
              <a:rPr lang="el-GR" sz="3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απουσία</a:t>
            </a: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θεραπευτικής απόκρισης του καρκινοπαθούς σε παράγοντες στοχεύοντες τον </a:t>
            </a:r>
            <a:r>
              <a:rPr lang="en-US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EGFR, </a:t>
            </a:r>
            <a:r>
              <a:rPr lang="el-GR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όπως το </a:t>
            </a:r>
            <a:r>
              <a:rPr lang="en-US" sz="3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cetuximab</a:t>
            </a:r>
            <a:r>
              <a:rPr lang="en-US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l-GR" sz="30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el-GR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372225" y="6453188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3399"/>
                </a:solidFill>
              </a:rPr>
              <a:t>Bosman</a:t>
            </a:r>
            <a:r>
              <a:rPr lang="hi-IN" sz="1400" b="1" i="1">
                <a:solidFill>
                  <a:srgbClr val="003399"/>
                </a:solidFill>
              </a:rPr>
              <a:t> </a:t>
            </a:r>
            <a:r>
              <a:rPr lang="en-US" sz="1400" b="1" i="1">
                <a:solidFill>
                  <a:srgbClr val="003399"/>
                </a:solidFill>
              </a:rPr>
              <a:t>F</a:t>
            </a:r>
            <a:r>
              <a:rPr lang="hi-IN" sz="1400" b="1" i="1">
                <a:solidFill>
                  <a:srgbClr val="003399"/>
                </a:solidFill>
              </a:rPr>
              <a:t>, 2010</a:t>
            </a:r>
            <a:r>
              <a:rPr lang="el-GR" sz="1400" b="1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90800" y="361950"/>
            <a:ext cx="3771900" cy="5761038"/>
            <a:chOff x="3057" y="1620"/>
            <a:chExt cx="5940" cy="3407"/>
          </a:xfrm>
        </p:grpSpPr>
        <p:pic>
          <p:nvPicPr>
            <p:cNvPr id="50180" name="Picture 3" descr="RFLP 7-12-98 K-ras (BstNI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7" y="1620"/>
              <a:ext cx="5652" cy="3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Text Box 4"/>
            <p:cNvSpPr txBox="1">
              <a:spLocks noChangeArrowheads="1"/>
            </p:cNvSpPr>
            <p:nvPr/>
          </p:nvSpPr>
          <p:spPr bwMode="auto">
            <a:xfrm>
              <a:off x="3057" y="1620"/>
              <a:ext cx="59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1200" b="1">
                <a:solidFill>
                  <a:schemeClr val="bg1"/>
                </a:solidFill>
                <a:latin typeface="Verdana" pitchFamily="34" charset="0"/>
              </a:endParaRPr>
            </a:p>
            <a:p>
              <a:pPr eaLnBrk="0" hangingPunct="0"/>
              <a:r>
                <a:rPr lang="el-GR" sz="1200" b="1">
                  <a:solidFill>
                    <a:schemeClr val="bg1"/>
                  </a:solidFill>
                  <a:latin typeface="Tahoma" pitchFamily="34" charset="0"/>
                </a:rPr>
                <a:t> M    1      2     3     4     5     6     7     8     9    10</a:t>
              </a:r>
            </a:p>
          </p:txBody>
        </p:sp>
        <p:sp>
          <p:nvSpPr>
            <p:cNvPr id="50182" name="Text Box 5"/>
            <p:cNvSpPr txBox="1">
              <a:spLocks noChangeArrowheads="1"/>
            </p:cNvSpPr>
            <p:nvPr/>
          </p:nvSpPr>
          <p:spPr bwMode="auto">
            <a:xfrm>
              <a:off x="3417" y="3060"/>
              <a:ext cx="144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l-GR" sz="1400" b="1">
                  <a:solidFill>
                    <a:schemeClr val="bg1"/>
                  </a:solidFill>
                  <a:latin typeface="Times New Roman" pitchFamily="18" charset="0"/>
                </a:rPr>
                <a:t>157bp</a:t>
              </a:r>
            </a:p>
          </p:txBody>
        </p:sp>
        <p:sp>
          <p:nvSpPr>
            <p:cNvPr id="50183" name="Text Box 6"/>
            <p:cNvSpPr txBox="1">
              <a:spLocks noChangeArrowheads="1"/>
            </p:cNvSpPr>
            <p:nvPr/>
          </p:nvSpPr>
          <p:spPr bwMode="auto">
            <a:xfrm>
              <a:off x="3957" y="3963"/>
              <a:ext cx="144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l-GR" sz="1400" b="1">
                  <a:solidFill>
                    <a:schemeClr val="bg1"/>
                  </a:solidFill>
                  <a:latin typeface="Times New Roman" pitchFamily="18" charset="0"/>
                </a:rPr>
                <a:t>114bp</a:t>
              </a:r>
              <a:endParaRPr lang="el-GR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184" name="Text Box 7"/>
            <p:cNvSpPr txBox="1">
              <a:spLocks noChangeArrowheads="1"/>
            </p:cNvSpPr>
            <p:nvPr/>
          </p:nvSpPr>
          <p:spPr bwMode="auto">
            <a:xfrm>
              <a:off x="5937" y="3243"/>
              <a:ext cx="144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l-GR" sz="1000" b="1">
                  <a:solidFill>
                    <a:schemeClr val="bg1"/>
                  </a:solidFill>
                  <a:latin typeface="Times New Roman" pitchFamily="18" charset="0"/>
                </a:rPr>
                <a:t>      </a:t>
              </a:r>
              <a:r>
                <a:rPr lang="el-GR" sz="1400" b="1">
                  <a:solidFill>
                    <a:schemeClr val="bg1"/>
                  </a:solidFill>
                  <a:latin typeface="Times New Roman" pitchFamily="18" charset="0"/>
                </a:rPr>
                <a:t>143bp</a:t>
              </a:r>
            </a:p>
          </p:txBody>
        </p:sp>
      </p:grpSp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0" y="6248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Αποτελέσματα ανάλυσης του </a:t>
            </a:r>
            <a:r>
              <a:rPr lang="el-GR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κωδικονίου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12 του </a:t>
            </a:r>
            <a:r>
              <a:rPr lang="el-GR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K-</a:t>
            </a:r>
            <a:r>
              <a:rPr lang="el-GR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ras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μετά από πέψη με BSTNI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SCN3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72636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el-GR" sz="3600" b="1" dirty="0" err="1" smtClean="0">
                <a:solidFill>
                  <a:schemeClr val="accent1">
                    <a:lumMod val="50000"/>
                  </a:schemeClr>
                </a:solidFill>
              </a:rPr>
              <a:t>Οικογενής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600" b="1" dirty="0" err="1" smtClean="0">
                <a:solidFill>
                  <a:schemeClr val="accent1">
                    <a:lumMod val="50000"/>
                  </a:schemeClr>
                </a:solidFill>
              </a:rPr>
              <a:t>αδενωματώδης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600" b="1" dirty="0" err="1" smtClean="0">
                <a:solidFill>
                  <a:schemeClr val="accent1">
                    <a:lumMod val="50000"/>
                  </a:schemeClr>
                </a:solidFill>
              </a:rPr>
              <a:t>πολυποδίαση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(FAP)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Σημασία της θέσης των μεταλλαγών του γονιδίου Α</a:t>
            </a: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</a:rPr>
              <a:t>PC</a:t>
            </a:r>
            <a:endParaRPr lang="el-GR" sz="3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πυκνή παρουσία πολυπόδων που χαρακτηρίζει την κλασική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FAP,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συνδέεται με μεταλλαγές ανάμεσα στα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κωδικόνια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169 &amp; 1393 του γονιδίου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APC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αραιή παρουσία πολυπόδων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(AFAP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ήπια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FAP)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συνδέεται με μεταλλαγές στα ακρότατα σημεία του γονιδίου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APC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ή στο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εξώνιο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9.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αυξημένη επίπτωση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δεσμοειδών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όγκων σε ασθενείς με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FAP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συνδέεται με μεταλλαγές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στα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κωδικόνια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1445 και 1578 του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APC.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υξημένος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κίνδυνος ανάπτυξης καρκίνου στο ορθό σχετίζεται με μεταλλαγές στο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εξώνιο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15 και συγκεκριμένα στα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κωδικόνια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1250,1309 &amp; 1328 και ανάμεσα στα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κωδικόνια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1250  &amp; 1464.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ΜΟΡΦΕΣ ΕΜΦΑΝΙΣΗΣ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ΟΡΘΟΚΟΛΙΚΟΥ ΚΑΡΚΙΝΟΥ</a:t>
            </a:r>
            <a:endParaRPr lang="el-G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Σποραδική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νόσος (70% των περιπτώσεων)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ηλικία &gt; 50ετών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διατροφική περιβαλλοντική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αιτιοπαθογένεση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Νόσος  λόγω σαφώς κληρονομούμενης προδιάθεσης για ανάπτυξη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ορθοκολικού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καρκίνου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(&lt;10%)  </a:t>
            </a: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Μορφές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πολυποδίαση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MAP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, σύνδρομα αμαρτωματώδους πολυποδίασης (π.χ.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Peutz-Jeghers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νεανική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πολυποδίαση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)   </a:t>
            </a: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Μορφές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πολυποδίαση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τύπου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FAP :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Σύνδρομο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Lynch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οικογενής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ορθοκολικός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καρκίνος τύπου Χ</a:t>
            </a:r>
          </a:p>
          <a:p>
            <a:pPr>
              <a:buNone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Οικογενής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ορθοκολικός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καρκίνος (έως και 25%). Πολυμορφισμός (ελαφρές παραλλαγές των αλληλουχιών των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νουκλεοτιδικών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βάσεων που δεν επηρεάζουν την πρωτεϊνική </a:t>
            </a:r>
            <a:r>
              <a:rPr lang="el-GR" dirty="0" smtClean="0">
                <a:solidFill>
                  <a:schemeClr val="tx2"/>
                </a:solidFill>
              </a:rPr>
              <a:t>έκφραση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)  στο </a:t>
            </a:r>
            <a:r>
              <a:rPr lang="el-GR" dirty="0" err="1" smtClean="0">
                <a:solidFill>
                  <a:schemeClr val="tx2"/>
                </a:solidFill>
              </a:rPr>
              <a:t>κωδικόνιο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1307 του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APC ( E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βραϊκοί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γενικοί πληθυσμοί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Ashkenazi)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0"/>
            <a:ext cx="10442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838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Δομικά στοιχεία της πρωτεΐνης Α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PC</a:t>
            </a:r>
            <a:endParaRPr lang="el-G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676400"/>
            <a:ext cx="8928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47813" y="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Πρότυπο για τη μεταφορά του σήματος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Wnt</a:t>
            </a:r>
            <a:endParaRPr lang="el-G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612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Συνέπειες μεταλλαγών στο γονίδιο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APC</a:t>
            </a:r>
            <a:endParaRPr lang="el-G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869950"/>
            <a:ext cx="9029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76375" y="333375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Xρωμοσωμική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αστάθεια (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CIN)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σε κύτταρα φέροντα μεταλλαγές στο γονίδιο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APC</a:t>
            </a:r>
            <a:endParaRPr lang="el-G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018338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SCN369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857752" y="0"/>
            <a:ext cx="3818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643050"/>
            <a:ext cx="4714876" cy="26432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Φυσιολογική λειτουργία του ογκοκατασταλτικού γονιδίου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p53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0" y="381000"/>
            <a:ext cx="3771900" cy="5502275"/>
            <a:chOff x="2877" y="1700"/>
            <a:chExt cx="5940" cy="334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77" y="1700"/>
              <a:ext cx="5940" cy="3239"/>
              <a:chOff x="2877" y="1620"/>
              <a:chExt cx="5940" cy="3239"/>
            </a:xfrm>
          </p:grpSpPr>
          <p:pic>
            <p:nvPicPr>
              <p:cNvPr id="59400" name="Picture 4" descr="RFLP 4-4-01 p217-218 (MspI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77" y="1620"/>
                <a:ext cx="5580" cy="3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01" name="Text Box 5"/>
              <p:cNvSpPr txBox="1">
                <a:spLocks noChangeArrowheads="1"/>
              </p:cNvSpPr>
              <p:nvPr/>
            </p:nvSpPr>
            <p:spPr bwMode="auto">
              <a:xfrm>
                <a:off x="2877" y="1620"/>
                <a:ext cx="594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l-GR" sz="1200" b="1">
                    <a:solidFill>
                      <a:srgbClr val="FFFFFF"/>
                    </a:solidFill>
                    <a:latin typeface="Verdana" pitchFamily="34" charset="0"/>
                  </a:rPr>
                  <a:t>  </a:t>
                </a:r>
                <a:r>
                  <a:rPr lang="el-GR" sz="1200" b="1">
                    <a:solidFill>
                      <a:srgbClr val="FFFFFF"/>
                    </a:solidFill>
                    <a:latin typeface="Tahoma" pitchFamily="34" charset="0"/>
                  </a:rPr>
                  <a:t>M   1   2   3   4    5   6   7   8    9  10 11 12 13</a:t>
                </a:r>
              </a:p>
            </p:txBody>
          </p:sp>
        </p:grpSp>
        <p:sp>
          <p:nvSpPr>
            <p:cNvPr id="59397" name="Text Box 6"/>
            <p:cNvSpPr txBox="1">
              <a:spLocks noChangeArrowheads="1"/>
            </p:cNvSpPr>
            <p:nvPr/>
          </p:nvSpPr>
          <p:spPr bwMode="auto">
            <a:xfrm>
              <a:off x="4137" y="3420"/>
              <a:ext cx="126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l-GR" sz="1400" b="1">
                  <a:solidFill>
                    <a:srgbClr val="FFFFFF"/>
                  </a:solidFill>
                  <a:latin typeface="Times New Roman" pitchFamily="18" charset="0"/>
                </a:rPr>
                <a:t>132bp</a:t>
              </a:r>
            </a:p>
          </p:txBody>
        </p:sp>
        <p:sp>
          <p:nvSpPr>
            <p:cNvPr id="59398" name="Text Box 7"/>
            <p:cNvSpPr txBox="1">
              <a:spLocks noChangeArrowheads="1"/>
            </p:cNvSpPr>
            <p:nvPr/>
          </p:nvSpPr>
          <p:spPr bwMode="auto">
            <a:xfrm>
              <a:off x="6474" y="4497"/>
              <a:ext cx="126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l-GR" sz="1400" b="1">
                  <a:solidFill>
                    <a:srgbClr val="FFFFFF"/>
                  </a:solidFill>
                  <a:latin typeface="Times New Roman" pitchFamily="18" charset="0"/>
                </a:rPr>
                <a:t>56bp</a:t>
              </a:r>
            </a:p>
          </p:txBody>
        </p:sp>
        <p:sp>
          <p:nvSpPr>
            <p:cNvPr id="59399" name="Text Box 8"/>
            <p:cNvSpPr txBox="1">
              <a:spLocks noChangeArrowheads="1"/>
            </p:cNvSpPr>
            <p:nvPr/>
          </p:nvSpPr>
          <p:spPr bwMode="auto">
            <a:xfrm>
              <a:off x="6474" y="3777"/>
              <a:ext cx="126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l-GR" sz="1400" b="1">
                  <a:solidFill>
                    <a:srgbClr val="FFFFFF"/>
                  </a:solidFill>
                  <a:latin typeface="Times New Roman" pitchFamily="18" charset="0"/>
                </a:rPr>
                <a:t>76bp</a:t>
              </a:r>
            </a:p>
          </p:txBody>
        </p:sp>
      </p:grpSp>
      <p:sp>
        <p:nvSpPr>
          <p:cNvPr id="59395" name="Text Box 9"/>
          <p:cNvSpPr txBox="1">
            <a:spLocks noChangeArrowheads="1"/>
          </p:cNvSpPr>
          <p:nvPr/>
        </p:nvSpPr>
        <p:spPr bwMode="auto">
          <a:xfrm>
            <a:off x="1371600" y="57150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Αποτελέσματα ανάλυσης του </a:t>
            </a:r>
            <a:r>
              <a:rPr lang="el-GR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κωδικονίου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248 του </a:t>
            </a:r>
            <a:r>
              <a:rPr lang="el-GR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p53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μετά από πέψη με </a:t>
            </a:r>
            <a:r>
              <a:rPr lang="el-GR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MspI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LOH P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726916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Απαλείψεις = Απώλεια </a:t>
            </a:r>
            <a:r>
              <a:rPr lang="el-GR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ετεροζυγίας</a:t>
            </a:r>
            <a:endParaRPr lang="el-GR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43000" y="121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solidFill>
                  <a:schemeClr val="bg1"/>
                </a:solidFill>
                <a:latin typeface="Times New Roman" pitchFamily="18" charset="0"/>
              </a:rPr>
              <a:t>Ν        Τ          Ν       Τ          Ν         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el-GR" sz="3200" b="1" spc="300" dirty="0" err="1" smtClean="0">
                <a:solidFill>
                  <a:schemeClr val="accent1">
                    <a:lumMod val="50000"/>
                  </a:schemeClr>
                </a:solidFill>
              </a:rPr>
              <a:t>Διαφοροδιάγνωση</a:t>
            </a:r>
            <a:r>
              <a:rPr lang="el-GR" sz="3200" b="1" spc="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οντοτήτων σε ασθενείς με &lt;100 </a:t>
            </a:r>
            <a:r>
              <a:rPr lang="el-GR" sz="3200" b="1" dirty="0" err="1" smtClean="0">
                <a:solidFill>
                  <a:schemeClr val="accent1">
                    <a:lumMod val="50000"/>
                  </a:schemeClr>
                </a:solidFill>
              </a:rPr>
              <a:t>ορθοκολικούς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200" b="1" dirty="0" err="1" smtClean="0">
                <a:solidFill>
                  <a:schemeClr val="accent1">
                    <a:lumMod val="50000"/>
                  </a:schemeClr>
                </a:solidFill>
              </a:rPr>
              <a:t>αδενωματώδεις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 πολύποδες</a:t>
            </a:r>
            <a:endParaRPr lang="el-G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προσβολή θόλου του στομάχου, έλεγχος </a:t>
            </a:r>
            <a:r>
              <a:rPr lang="el-GR" b="1" spc="300" dirty="0" smtClean="0">
                <a:solidFill>
                  <a:schemeClr val="accent1">
                    <a:lumMod val="50000"/>
                  </a:schemeClr>
                </a:solidFill>
              </a:rPr>
              <a:t>γαμετικών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μεταλλαγών σε συγκεκριμένα σημεία του γονιδίου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APC,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παρερμηνεύσιμου τύπου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(ΔΔ από σύνδρομο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Lynch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έλεγχος γαμετικών , ομόζυγων , 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αυτοσωμικής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spc="600" dirty="0" smtClean="0">
                <a:solidFill>
                  <a:schemeClr val="accent1">
                    <a:lumMod val="50000"/>
                  </a:schemeClr>
                </a:solidFill>
              </a:rPr>
              <a:t>υπολειπόμενης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κληρονομικότητας , μεταλλαγών στο γονίδιο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UT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YH.T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ο εν λόγω γονίδιο αλληλεπιδρά με το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MSH6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στην επιδιόρθωση </a:t>
            </a:r>
            <a:r>
              <a:rPr lang="el-GR" dirty="0" smtClean="0">
                <a:solidFill>
                  <a:schemeClr val="tx2"/>
                </a:solidFill>
              </a:rPr>
              <a:t>αποκομμένων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βάσεων.</a:t>
            </a: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Σύνδρομο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Lynch</a:t>
            </a: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50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Γονίδια επιδιόρθωσης (</a:t>
            </a:r>
            <a:r>
              <a:rPr lang="el-GR" sz="3200" b="1" dirty="0" smtClean="0">
                <a:solidFill>
                  <a:srgbClr val="FF0000"/>
                </a:solidFill>
              </a:rPr>
              <a:t>μη σωστά </a:t>
            </a:r>
            <a:r>
              <a:rPr lang="el-GR" sz="3200" b="1" dirty="0" smtClean="0">
                <a:solidFill>
                  <a:srgbClr val="FF0000"/>
                </a:solidFill>
                <a:effectLst/>
              </a:rPr>
              <a:t>ζευγαρωμένων βάσεων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)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MMR 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του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DNA</a:t>
            </a:r>
            <a:endParaRPr lang="el-GR" sz="32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80899" name="Group 3"/>
          <p:cNvGraphicFramePr>
            <a:graphicFrameLocks noGrp="1"/>
          </p:cNvGraphicFramePr>
          <p:nvPr>
            <p:ph idx="1"/>
          </p:nvPr>
        </p:nvGraphicFramePr>
        <p:xfrm>
          <a:off x="179388" y="1614488"/>
          <a:ext cx="8785225" cy="5249546"/>
        </p:xfrm>
        <a:graphic>
          <a:graphicData uri="http://schemas.openxmlformats.org/drawingml/2006/table">
            <a:tbl>
              <a:tblPr/>
              <a:tblGrid>
                <a:gridCol w="1487487"/>
                <a:gridCol w="72977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MLH 1: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Οι μεταλλαγές του οδηγούν στην κλασική μορφή του συνδρόμου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Lynch. To 30%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των μεταλλαγών είναι παρερμηνευτικές.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PMS 2: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Συνήθως μπλέκεται στην ελαφρύτερη μορφή του συνδρόμου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Lynch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 – Καρκίνοι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MSI–H.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– Εμφάνιση καρκίνου 7-8 χρόνια αργότερα απ΄ ότι στην κλασική μορφή.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MLH 3: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Μη παθογόνο.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MSH 2: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Κλασική μορφή του συνδρόμου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Lynch. 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MSH 6: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Συνήθως εμπλέκεται στην ελαφρύτερη μορφή του συνδρόμου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Lynch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 – Εμφάνιση καρκίνου 7-8 χρόνια αργότερα. – Καρκίνοι συχνά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MSI-L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ή σταθεροί.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MSH 3: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Μη παθογόνο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N3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38"/>
            <a:ext cx="957741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ΑΛΓΟΡΙΘΜΟΣ διάγνωσης συνδρόμου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Lynch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με έλεγχο μικροδορυφορικής αστάθειας</a:t>
            </a:r>
            <a:r>
              <a:rPr lang="el-GR" dirty="0" smtClean="0"/>
              <a:t> 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MSI)</a:t>
            </a:r>
            <a:endParaRPr lang="el-GR" sz="28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25538"/>
            <a:ext cx="6697663" cy="10080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b="1" smtClean="0">
                <a:effectLst/>
                <a:latin typeface="Times New Roman" pitchFamily="18" charset="0"/>
              </a:rPr>
              <a:t>Ασθενής  ύποπτος για σύνδρομο </a:t>
            </a:r>
            <a:r>
              <a:rPr lang="en-US" sz="1800" b="1" smtClean="0">
                <a:effectLst/>
                <a:latin typeface="Times New Roman" pitchFamily="18" charset="0"/>
              </a:rPr>
              <a:t>Lynch</a:t>
            </a:r>
            <a:endParaRPr lang="el-GR" sz="1800" b="1" smtClean="0"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b="1" smtClean="0">
                <a:effectLst/>
                <a:latin typeface="Times New Roman" pitchFamily="18" charset="0"/>
              </a:rPr>
              <a:t>Γενετική συμβουλευτική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b="1" smtClean="0">
                <a:effectLst/>
                <a:latin typeface="Times New Roman" pitchFamily="18" charset="0"/>
              </a:rPr>
              <a:t>Ανάλυση του όγκου για μικροδορυφορική αστάθεια (</a:t>
            </a:r>
            <a:r>
              <a:rPr lang="en-US" sz="1800" b="1" smtClean="0">
                <a:effectLst/>
                <a:latin typeface="Times New Roman" pitchFamily="18" charset="0"/>
              </a:rPr>
              <a:t>MSI)</a:t>
            </a:r>
            <a:endParaRPr lang="el-GR" sz="1800" b="1" smtClean="0">
              <a:effectLst/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687888"/>
            <a:ext cx="3276600" cy="2185987"/>
            <a:chOff x="0" y="2886"/>
            <a:chExt cx="1882" cy="1377"/>
          </a:xfrm>
        </p:grpSpPr>
        <p:sp>
          <p:nvSpPr>
            <p:cNvPr id="91171" name="Text Box 5"/>
            <p:cNvSpPr txBox="1">
              <a:spLocks noChangeArrowheads="1"/>
            </p:cNvSpPr>
            <p:nvPr/>
          </p:nvSpPr>
          <p:spPr bwMode="auto">
            <a:xfrm>
              <a:off x="0" y="2886"/>
              <a:ext cx="1882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 b="1" dirty="0"/>
                <a:t>Παρουσία</a:t>
              </a:r>
              <a:r>
                <a:rPr lang="en-US" sz="1600" b="1" dirty="0"/>
                <a:t> </a:t>
              </a:r>
              <a:r>
                <a:rPr lang="el-GR" sz="1600" b="1" dirty="0"/>
                <a:t>Μεταλλαγής </a:t>
              </a:r>
              <a:r>
                <a:rPr lang="en-US" sz="1600" b="1" dirty="0"/>
                <a:t>BRAF</a:t>
              </a:r>
              <a:endParaRPr lang="el-GR" sz="1600" b="1" dirty="0"/>
            </a:p>
            <a:p>
              <a:pPr algn="ctr">
                <a:spcBef>
                  <a:spcPct val="50000"/>
                </a:spcBef>
              </a:pPr>
              <a:endParaRPr lang="en-US" sz="1600" b="1" dirty="0"/>
            </a:p>
            <a:p>
              <a:pPr algn="ctr">
                <a:spcBef>
                  <a:spcPct val="50000"/>
                </a:spcBef>
              </a:pPr>
              <a:r>
                <a:rPr lang="el-GR" sz="1600" b="1" dirty="0"/>
                <a:t>Απουσία συνδρόμου </a:t>
              </a:r>
              <a:r>
                <a:rPr lang="en-US" sz="1600" b="1" dirty="0"/>
                <a:t>Lynch </a:t>
              </a:r>
              <a:endParaRPr lang="el-GR" sz="1600" b="1" dirty="0"/>
            </a:p>
            <a:p>
              <a:pPr algn="ctr">
                <a:spcBef>
                  <a:spcPct val="50000"/>
                </a:spcBef>
              </a:pPr>
              <a:r>
                <a:rPr lang="el-GR" sz="1600" b="1" dirty="0"/>
                <a:t>Η </a:t>
              </a:r>
              <a:r>
                <a:rPr lang="en-US" sz="1600" b="1" dirty="0"/>
                <a:t>MSI-H </a:t>
              </a:r>
              <a:r>
                <a:rPr lang="el-GR" sz="1600" b="1" dirty="0"/>
                <a:t>πιθανότατα λόγω </a:t>
              </a:r>
              <a:r>
                <a:rPr lang="el-GR" sz="16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επίκτητης </a:t>
              </a:r>
              <a:r>
                <a:rPr lang="el-GR" sz="1600" spc="300" dirty="0" err="1" smtClean="0"/>
                <a:t>υπερ</a:t>
              </a:r>
              <a:r>
                <a:rPr lang="el-GR" sz="1600" b="1" dirty="0" err="1" smtClean="0"/>
                <a:t>μεθυλίωσης</a:t>
              </a:r>
              <a:r>
                <a:rPr lang="el-GR" sz="1600" b="1" dirty="0" smtClean="0"/>
                <a:t> </a:t>
              </a:r>
              <a:r>
                <a:rPr lang="el-GR" sz="1600" b="1" dirty="0"/>
                <a:t>του γονιδίου </a:t>
              </a:r>
              <a:r>
                <a:rPr lang="en-US" sz="1600" b="1" dirty="0" smtClean="0"/>
                <a:t>MLH1</a:t>
              </a:r>
              <a:r>
                <a:rPr lang="el-GR" sz="1600" b="1" dirty="0" smtClean="0"/>
                <a:t> ( σποραδικός καρκίνος </a:t>
              </a:r>
              <a:r>
                <a:rPr lang="en-US" sz="1600" b="1" dirty="0" smtClean="0"/>
                <a:t>MSI-H</a:t>
              </a:r>
              <a:r>
                <a:rPr lang="el-GR" sz="1600" b="1" dirty="0" smtClean="0"/>
                <a:t> σε έδαφος </a:t>
              </a:r>
              <a:r>
                <a:rPr lang="en-US" sz="1600" b="1" dirty="0" smtClean="0"/>
                <a:t>SSA) </a:t>
              </a:r>
              <a:endParaRPr lang="el-GR" sz="1600" b="1" dirty="0"/>
            </a:p>
          </p:txBody>
        </p:sp>
        <p:sp>
          <p:nvSpPr>
            <p:cNvPr id="91172" name="Line 6"/>
            <p:cNvSpPr>
              <a:spLocks noChangeShapeType="1"/>
            </p:cNvSpPr>
            <p:nvPr/>
          </p:nvSpPr>
          <p:spPr bwMode="auto">
            <a:xfrm>
              <a:off x="930" y="3067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1141" name="Line 7"/>
          <p:cNvSpPr>
            <a:spLocks noChangeShapeType="1"/>
          </p:cNvSpPr>
          <p:nvPr/>
        </p:nvSpPr>
        <p:spPr bwMode="auto">
          <a:xfrm>
            <a:off x="7667625" y="1844675"/>
            <a:ext cx="576263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1142" name="Text Box 8"/>
          <p:cNvSpPr txBox="1">
            <a:spLocks noChangeArrowheads="1"/>
          </p:cNvSpPr>
          <p:nvPr/>
        </p:nvSpPr>
        <p:spPr bwMode="auto">
          <a:xfrm>
            <a:off x="8243888" y="1844675"/>
            <a:ext cx="900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MSI–H </a:t>
            </a:r>
            <a:endParaRPr lang="el-GR" b="1"/>
          </a:p>
        </p:txBody>
      </p: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3419475" y="2420938"/>
            <a:ext cx="572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/>
              <a:t>Αναζήτηση μεταλλαγής </a:t>
            </a:r>
            <a:r>
              <a:rPr lang="en-US" sz="1600" b="1"/>
              <a:t>BRAF </a:t>
            </a:r>
            <a:r>
              <a:rPr lang="el-GR" sz="1600" b="1"/>
              <a:t>στο νεοπλασματικό ιστό</a:t>
            </a:r>
          </a:p>
        </p:txBody>
      </p:sp>
      <p:sp>
        <p:nvSpPr>
          <p:cNvPr id="91144" name="Line 10"/>
          <p:cNvSpPr>
            <a:spLocks noChangeShapeType="1"/>
          </p:cNvSpPr>
          <p:nvPr/>
        </p:nvSpPr>
        <p:spPr bwMode="auto">
          <a:xfrm flipH="1">
            <a:off x="7019925" y="2133600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1844675"/>
            <a:ext cx="1476375" cy="2214563"/>
            <a:chOff x="0" y="1162"/>
            <a:chExt cx="975" cy="1395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0" y="1344"/>
              <a:ext cx="975" cy="1213"/>
              <a:chOff x="0" y="1344"/>
              <a:chExt cx="1837" cy="1213"/>
            </a:xfrm>
          </p:grpSpPr>
          <p:sp>
            <p:nvSpPr>
              <p:cNvPr id="91169" name="Text Box 13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1837" cy="1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1600" b="1"/>
                  <a:t>Απουσία </a:t>
                </a:r>
                <a:r>
                  <a:rPr lang="en-US" sz="1600" b="1"/>
                  <a:t>MSI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600" b="1"/>
                  <a:t>MSI – L</a:t>
                </a:r>
                <a:endParaRPr lang="el-GR" sz="1600" b="1"/>
              </a:p>
              <a:p>
                <a:pPr algn="ctr">
                  <a:spcBef>
                    <a:spcPct val="50000"/>
                  </a:spcBef>
                </a:pPr>
                <a:endParaRPr lang="el-GR" sz="1600" b="1"/>
              </a:p>
              <a:p>
                <a:pPr algn="ctr">
                  <a:spcBef>
                    <a:spcPct val="50000"/>
                  </a:spcBef>
                </a:pPr>
                <a:r>
                  <a:rPr lang="el-GR" sz="1600" b="1"/>
                  <a:t>Απουσία συνδρόμου </a:t>
                </a:r>
                <a:r>
                  <a:rPr lang="en-US" sz="1600" b="1"/>
                  <a:t>Lynch</a:t>
                </a:r>
                <a:endParaRPr lang="el-GR" sz="1600" b="1"/>
              </a:p>
            </p:txBody>
          </p:sp>
          <p:sp>
            <p:nvSpPr>
              <p:cNvPr id="91170" name="Line 14"/>
              <p:cNvSpPr>
                <a:spLocks noChangeShapeType="1"/>
              </p:cNvSpPr>
              <p:nvPr/>
            </p:nvSpPr>
            <p:spPr bwMode="auto">
              <a:xfrm>
                <a:off x="884" y="1797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1168" name="Line 15"/>
            <p:cNvSpPr>
              <a:spLocks noChangeShapeType="1"/>
            </p:cNvSpPr>
            <p:nvPr/>
          </p:nvSpPr>
          <p:spPr bwMode="auto">
            <a:xfrm flipH="1">
              <a:off x="519" y="1162"/>
              <a:ext cx="365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476375" y="1844675"/>
            <a:ext cx="7667625" cy="4497388"/>
            <a:chOff x="930" y="1162"/>
            <a:chExt cx="4830" cy="2833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930" y="1162"/>
              <a:ext cx="4830" cy="1908"/>
              <a:chOff x="930" y="1162"/>
              <a:chExt cx="4830" cy="1908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930" y="1162"/>
                <a:ext cx="4830" cy="1678"/>
                <a:chOff x="930" y="1162"/>
                <a:chExt cx="4830" cy="1678"/>
              </a:xfrm>
            </p:grpSpPr>
            <p:sp>
              <p:nvSpPr>
                <p:cNvPr id="9115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930" y="1661"/>
                  <a:ext cx="1223" cy="117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2154" y="1162"/>
                  <a:ext cx="3606" cy="575"/>
                  <a:chOff x="2154" y="1162"/>
                  <a:chExt cx="3606" cy="575"/>
                </a:xfrm>
              </p:grpSpPr>
              <p:sp>
                <p:nvSpPr>
                  <p:cNvPr id="9116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830" y="1162"/>
                    <a:ext cx="363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9116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3" y="1162"/>
                    <a:ext cx="567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dirty="0"/>
                      <a:t>MSI–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H</a:t>
                    </a:r>
                    <a:r>
                      <a:rPr lang="en-US" b="1" dirty="0"/>
                      <a:t> </a:t>
                    </a:r>
                    <a:endParaRPr lang="el-GR" b="1" dirty="0"/>
                  </a:p>
                </p:txBody>
              </p:sp>
              <p:sp>
                <p:nvSpPr>
                  <p:cNvPr id="9116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1525"/>
                    <a:ext cx="3606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600" b="1"/>
                      <a:t>Αναζήτηση μεταλλαγής </a:t>
                    </a:r>
                    <a:r>
                      <a:rPr lang="en-US" sz="1600" b="1"/>
                      <a:t>BRAF </a:t>
                    </a:r>
                    <a:r>
                      <a:rPr lang="el-GR" sz="1600" b="1"/>
                      <a:t>στο νεοπλασματικό ιστό</a:t>
                    </a:r>
                  </a:p>
                </p:txBody>
              </p:sp>
              <p:sp>
                <p:nvSpPr>
                  <p:cNvPr id="9116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2" y="1344"/>
                    <a:ext cx="771" cy="18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9115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71" y="1888"/>
                  <a:ext cx="1815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600" b="1"/>
                    <a:t>Απουσία μεταλλαγής </a:t>
                  </a:r>
                  <a:r>
                    <a:rPr lang="en-US" sz="1600" b="1"/>
                    <a:t>BRAF</a:t>
                  </a:r>
                  <a:endParaRPr lang="el-GR" sz="1600" b="1"/>
                </a:p>
              </p:txBody>
            </p:sp>
            <p:sp>
              <p:nvSpPr>
                <p:cNvPr id="9116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53" y="2251"/>
                  <a:ext cx="25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600" b="1"/>
                    <a:t>Αναζήτηση μεταλλαγής γονιδίου </a:t>
                  </a:r>
                  <a:r>
                    <a:rPr lang="en-US" sz="1600" b="1"/>
                    <a:t>MMR</a:t>
                  </a:r>
                  <a:endParaRPr lang="el-GR" sz="1600" b="1"/>
                </a:p>
              </p:txBody>
            </p:sp>
            <p:sp>
              <p:nvSpPr>
                <p:cNvPr id="91161" name="Line 27"/>
                <p:cNvSpPr>
                  <a:spLocks noChangeShapeType="1"/>
                </p:cNvSpPr>
                <p:nvPr/>
              </p:nvSpPr>
              <p:spPr bwMode="auto">
                <a:xfrm>
                  <a:off x="3878" y="1706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1162" name="Line 28"/>
                <p:cNvSpPr>
                  <a:spLocks noChangeShapeType="1"/>
                </p:cNvSpPr>
                <p:nvPr/>
              </p:nvSpPr>
              <p:spPr bwMode="auto">
                <a:xfrm>
                  <a:off x="3878" y="2069"/>
                  <a:ext cx="0" cy="22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1153" name="Text Box 29"/>
              <p:cNvSpPr txBox="1">
                <a:spLocks noChangeArrowheads="1"/>
              </p:cNvSpPr>
              <p:nvPr/>
            </p:nvSpPr>
            <p:spPr bwMode="auto">
              <a:xfrm>
                <a:off x="2200" y="2704"/>
                <a:ext cx="1723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1600" b="1"/>
                  <a:t>Μη ανεύρεση μεταλλαγής σε γονίδιο </a:t>
                </a:r>
                <a:r>
                  <a:rPr lang="en-US" sz="1600" b="1"/>
                  <a:t>MMR</a:t>
                </a:r>
                <a:endParaRPr lang="el-GR" sz="1600" b="1"/>
              </a:p>
            </p:txBody>
          </p:sp>
          <p:sp>
            <p:nvSpPr>
              <p:cNvPr id="91154" name="Text Box 30"/>
              <p:cNvSpPr txBox="1">
                <a:spLocks noChangeArrowheads="1"/>
              </p:cNvSpPr>
              <p:nvPr/>
            </p:nvSpPr>
            <p:spPr bwMode="auto">
              <a:xfrm>
                <a:off x="4037" y="2704"/>
                <a:ext cx="1723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1600" b="1"/>
                  <a:t>Ανεύρεση μεταλλαγής σε γονίδιο </a:t>
                </a:r>
                <a:r>
                  <a:rPr lang="en-US" sz="1600" b="1"/>
                  <a:t>MMR</a:t>
                </a:r>
                <a:endParaRPr lang="el-GR" sz="1600" b="1"/>
              </a:p>
            </p:txBody>
          </p:sp>
          <p:sp>
            <p:nvSpPr>
              <p:cNvPr id="91155" name="Line 31"/>
              <p:cNvSpPr>
                <a:spLocks noChangeShapeType="1"/>
              </p:cNvSpPr>
              <p:nvPr/>
            </p:nvSpPr>
            <p:spPr bwMode="auto">
              <a:xfrm flipH="1">
                <a:off x="3379" y="2478"/>
                <a:ext cx="454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156" name="Line 32"/>
              <p:cNvSpPr>
                <a:spLocks noChangeShapeType="1"/>
              </p:cNvSpPr>
              <p:nvPr/>
            </p:nvSpPr>
            <p:spPr bwMode="auto">
              <a:xfrm>
                <a:off x="4014" y="2478"/>
                <a:ext cx="454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1148" name="Text Box 33"/>
            <p:cNvSpPr txBox="1">
              <a:spLocks noChangeArrowheads="1"/>
            </p:cNvSpPr>
            <p:nvPr/>
          </p:nvSpPr>
          <p:spPr bwMode="auto">
            <a:xfrm>
              <a:off x="2154" y="3475"/>
              <a:ext cx="181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 b="1"/>
                <a:t>Αναζήτηση  μεταλλαγής στο </a:t>
              </a:r>
              <a:r>
                <a:rPr lang="en-US" sz="1600" b="1"/>
                <a:t>PMS2</a:t>
              </a:r>
              <a:r>
                <a:rPr lang="el-GR" sz="1600" b="1"/>
                <a:t> ή ανοσοχρώση για </a:t>
              </a:r>
              <a:r>
                <a:rPr lang="en-US" sz="1600" b="1"/>
                <a:t>PMS2</a:t>
              </a:r>
              <a:endParaRPr lang="el-GR" sz="1600" b="1"/>
            </a:p>
          </p:txBody>
        </p:sp>
        <p:sp>
          <p:nvSpPr>
            <p:cNvPr id="91149" name="Line 34"/>
            <p:cNvSpPr>
              <a:spLocks noChangeShapeType="1"/>
            </p:cNvSpPr>
            <p:nvPr/>
          </p:nvSpPr>
          <p:spPr bwMode="auto">
            <a:xfrm>
              <a:off x="3061" y="3067"/>
              <a:ext cx="0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150" name="Text Box 35"/>
            <p:cNvSpPr txBox="1">
              <a:spLocks noChangeArrowheads="1"/>
            </p:cNvSpPr>
            <p:nvPr/>
          </p:nvSpPr>
          <p:spPr bwMode="auto">
            <a:xfrm>
              <a:off x="4195" y="3475"/>
              <a:ext cx="156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 b="1"/>
                <a:t>Διάγνωση συνδρόμου </a:t>
              </a:r>
              <a:r>
                <a:rPr lang="en-US" sz="1600" b="1"/>
                <a:t>Lynch</a:t>
              </a:r>
              <a:endParaRPr lang="el-GR" sz="1600" b="1"/>
            </a:p>
          </p:txBody>
        </p:sp>
        <p:sp>
          <p:nvSpPr>
            <p:cNvPr id="91151" name="Line 36"/>
            <p:cNvSpPr>
              <a:spLocks noChangeShapeType="1"/>
            </p:cNvSpPr>
            <p:nvPr/>
          </p:nvSpPr>
          <p:spPr bwMode="auto">
            <a:xfrm>
              <a:off x="4921" y="3113"/>
              <a:ext cx="0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37588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7561263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Διαταραχές μεθυλίωσης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και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υπερμεταλλακτικός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φαινότυπος</a:t>
            </a:r>
            <a:endParaRPr lang="el-G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Ανώμαλη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σωματική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μεθυλίωση του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MLH1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στο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σποραδικό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ορθοκολικό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καρκίνο με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MSI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σωματικές μεταλλαγές στο </a:t>
            </a:r>
            <a:r>
              <a:rPr lang="en-US" b="1" spc="600" dirty="0" smtClean="0">
                <a:solidFill>
                  <a:schemeClr val="accent1">
                    <a:lumMod val="50000"/>
                  </a:schemeClr>
                </a:solidFill>
              </a:rPr>
              <a:t>BRAF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(V600E).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Γαμετική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(!)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υπερμεθυλίωση του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MLH1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χωρίς σταθερή κληρονομική μεταβίβαση, σε ασθενείς με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MSI-H ,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απώλεια της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πρωτεϊνης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MLH1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και απουσία μεταλλαγών στο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BRAF V600E.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Γαμετική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(!)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υπερμεθυλίωση του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MSH2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επαγόμενη από μεταλλαγή στο γονίδιο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EPCAM (TACSTD1)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σε ασθενείς με απώλεια της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πρωτεϊνης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MSH2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χωρίς να ανιχνεύεται γαμετική μεταλλαγή στο γονίδιο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MSH2.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1066800" y="617538"/>
            <a:ext cx="667543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514600" y="2159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>
                <a:latin typeface="Times New Roman" pitchFamily="18" charset="0"/>
              </a:rPr>
              <a:t>Μεθυλ. Μ</a:t>
            </a:r>
            <a:r>
              <a:rPr lang="en-US" sz="2000">
                <a:latin typeface="Times New Roman" pitchFamily="18" charset="0"/>
              </a:rPr>
              <a:t>LH1</a:t>
            </a:r>
            <a:endParaRPr lang="el-GR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504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Γονιδίο</a:t>
            </a:r>
            <a:r>
              <a:rPr lang="el-GR" sz="3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BRAF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785225" cy="5329237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Μέλος της οικογένειας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κινασών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σερίνης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θρεονίνης</a:t>
            </a:r>
            <a:endParaRPr lang="el-G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Συστατικό της οδού </a:t>
            </a:r>
            <a:r>
              <a:rPr lang="el-GR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RAS/RAF/MAPK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με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αντιαποπτωτικό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ρόλο. 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Μεταλλάξεις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533400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συχνότερη η </a:t>
            </a:r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υποκατάσταση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θυμιδίνης</a:t>
            </a:r>
            <a:r>
              <a:rPr lang="el-GR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l-GR" sz="2400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αδενοσίνης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με </a:t>
            </a:r>
            <a:r>
              <a:rPr lang="el-GR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υπερμεθυλίωση</a:t>
            </a:r>
            <a:r>
              <a:rPr lang="el-G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του γονιδίου </a:t>
            </a:r>
            <a:r>
              <a:rPr lang="en-US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HMLH</a:t>
            </a:r>
            <a:r>
              <a:rPr lang="el-G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</a:p>
          <a:p>
            <a:pPr marL="990600" lvl="1" indent="-533400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μπορεί να υπάρχουν μόνο σε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υποπληθυσμούς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κυττάρων </a:t>
            </a:r>
            <a:endParaRPr lang="en-US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lnSpc>
                <a:spcPct val="120000"/>
              </a:lnSpc>
              <a:defRPr/>
            </a:pPr>
            <a:r>
              <a:rPr lang="en-US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MSI-</a:t>
            </a:r>
            <a:r>
              <a:rPr lang="en-US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l-G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σποραδικά καρκινώματα</a:t>
            </a:r>
            <a:r>
              <a:rPr lang="en-US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hi-IN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5-15%</a:t>
            </a:r>
            <a:r>
              <a:rPr lang="el-GR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του συνόλου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 οδοντωτά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αδενώματα  [κατεξοχήν στα επίπεδα (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SSA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στο δεξιό κόλον]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μικτούς πολύποδες,</a:t>
            </a: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μικροφυσαλιδώδεις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υπερπλαστικούς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πολύποδες  </a:t>
            </a:r>
            <a:r>
              <a:rPr lang="el-G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και στην </a:t>
            </a:r>
            <a:r>
              <a:rPr lang="el-GR" sz="2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υπερπλαστική</a:t>
            </a:r>
            <a:r>
              <a:rPr lang="el-G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2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πολυποδίαση</a:t>
            </a:r>
            <a:r>
              <a:rPr lang="el-G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.</a:t>
            </a:r>
            <a:endParaRPr lang="en-US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Σπανιότερα  στις έκτοπες κρύπτες και  στου</a:t>
            </a:r>
            <a:r>
              <a:rPr lang="el-G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ς</a:t>
            </a:r>
            <a:r>
              <a:rPr lang="el-G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μη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μικροφυσαλιδώδεις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υπερπλαστικούς</a:t>
            </a:r>
            <a:r>
              <a:rPr lang="el-G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πολύποδες 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372225" y="6453188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 i="1">
                <a:solidFill>
                  <a:srgbClr val="003399"/>
                </a:solidFill>
              </a:rPr>
              <a:t>Yantiss RK, 2007</a:t>
            </a:r>
            <a:r>
              <a:rPr lang="el-GR" sz="1400" b="1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80645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dirty="0">
                <a:solidFill>
                  <a:srgbClr val="002060"/>
                </a:solidFill>
              </a:rPr>
              <a:t>Φαινότυπος </a:t>
            </a:r>
            <a:r>
              <a:rPr lang="en-US" sz="4000" dirty="0">
                <a:solidFill>
                  <a:srgbClr val="002060"/>
                </a:solidFill>
              </a:rPr>
              <a:t>MSI-H</a:t>
            </a:r>
          </a:p>
          <a:p>
            <a:pPr>
              <a:spcBef>
                <a:spcPct val="50000"/>
              </a:spcBef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Κύρια </a:t>
            </a:r>
            <a:r>
              <a:rPr lang="el-GR" sz="3200" b="1" spc="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ιστολογικά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χαρακτηριστικά του όγκου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l-GR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200" u="sng" dirty="0">
                <a:solidFill>
                  <a:schemeClr val="accent1">
                    <a:lumMod val="50000"/>
                  </a:schemeClr>
                </a:solidFill>
              </a:rPr>
              <a:t>Λεμφοκυτταρική διήθηση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Έκκριση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βλέννας</a:t>
            </a:r>
            <a:endParaRPr lang="el-GR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Χαμηλή διαφοροποίηση (υψηλόβαθμη κακοήθεια)</a:t>
            </a:r>
          </a:p>
          <a:p>
            <a:pPr>
              <a:spcBef>
                <a:spcPct val="50000"/>
              </a:spcBef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Τα ως άνω γνωρίσματα αφορούν τόσο το σποραδικό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MSI-H CRC, 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όσο και τον </a:t>
            </a:r>
            <a:r>
              <a:rPr lang="el-GR" sz="3200" dirty="0" err="1" smtClean="0">
                <a:solidFill>
                  <a:schemeClr val="accent1">
                    <a:lumMod val="50000"/>
                  </a:schemeClr>
                </a:solidFill>
              </a:rPr>
              <a:t>απαντού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l-GR" sz="3200" dirty="0" err="1" smtClean="0">
                <a:solidFill>
                  <a:schemeClr val="accent1">
                    <a:lumMod val="50000"/>
                  </a:schemeClr>
                </a:solidFill>
              </a:rPr>
              <a:t>μενο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στα πλαίσια συνδρόμου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Lynch - HNPCC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ΑΛΓΟΡΙΘΜΟΣ διάγνωσης συνδρόμου </a:t>
            </a: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Lynch</a:t>
            </a:r>
            <a:r>
              <a:rPr lang="el-GR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με ανοσοϊστοχημεία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7191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1800" b="1" dirty="0" smtClean="0"/>
              <a:t>Ασθενείς με πρόσφατα διαγνωσμένο </a:t>
            </a:r>
            <a:r>
              <a:rPr lang="el-GR" sz="1800" b="1" dirty="0" err="1" smtClean="0"/>
              <a:t>ορθοκολικό</a:t>
            </a:r>
            <a:r>
              <a:rPr lang="el-GR" sz="1800" b="1" dirty="0" smtClean="0"/>
              <a:t> καρκίνο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1800" b="1" dirty="0" err="1" smtClean="0">
                <a:solidFill>
                  <a:srgbClr val="002060"/>
                </a:solidFill>
              </a:rPr>
              <a:t>Ανοσοχρώση</a:t>
            </a:r>
            <a:r>
              <a:rPr lang="el-GR" sz="1800" b="1" dirty="0" smtClean="0"/>
              <a:t> για </a:t>
            </a:r>
            <a:r>
              <a:rPr lang="en-US" sz="1800" b="1" dirty="0" smtClean="0"/>
              <a:t>MLH</a:t>
            </a:r>
            <a:r>
              <a:rPr lang="el-GR" sz="1800" b="1" dirty="0" smtClean="0"/>
              <a:t> </a:t>
            </a:r>
            <a:r>
              <a:rPr lang="en-US" sz="1800" b="1" dirty="0" smtClean="0"/>
              <a:t>1, MSH</a:t>
            </a:r>
            <a:r>
              <a:rPr lang="el-GR" sz="1800" b="1" dirty="0" smtClean="0"/>
              <a:t> </a:t>
            </a:r>
            <a:r>
              <a:rPr lang="en-US" sz="1800" b="1" dirty="0" smtClean="0"/>
              <a:t>2, MSH</a:t>
            </a:r>
            <a:r>
              <a:rPr lang="el-GR" sz="1800" b="1" dirty="0" smtClean="0"/>
              <a:t> </a:t>
            </a:r>
            <a:r>
              <a:rPr lang="en-US" sz="1800" b="1" dirty="0" smtClean="0"/>
              <a:t>6 </a:t>
            </a:r>
            <a:r>
              <a:rPr lang="el-GR" sz="1800" b="1" dirty="0" smtClean="0"/>
              <a:t>και </a:t>
            </a:r>
            <a:r>
              <a:rPr lang="en-US" sz="1800" b="1" dirty="0" smtClean="0"/>
              <a:t>PMS</a:t>
            </a:r>
            <a:r>
              <a:rPr lang="el-GR" sz="1800" b="1" dirty="0" smtClean="0"/>
              <a:t> </a:t>
            </a:r>
            <a:r>
              <a:rPr lang="en-US" sz="1800" b="1" dirty="0" smtClean="0"/>
              <a:t>2</a:t>
            </a:r>
            <a:r>
              <a:rPr lang="el-GR" sz="1800" b="1" dirty="0" smtClean="0"/>
              <a:t> σε </a:t>
            </a:r>
            <a:r>
              <a:rPr lang="el-GR" sz="1800" b="1" dirty="0" err="1" smtClean="0"/>
              <a:t>νεοπλασματικό</a:t>
            </a:r>
            <a:r>
              <a:rPr lang="el-GR" sz="1800" b="1" dirty="0" smtClean="0"/>
              <a:t> ιστό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916832"/>
            <a:ext cx="9144000" cy="4808538"/>
            <a:chOff x="0" y="1162"/>
            <a:chExt cx="5760" cy="302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1162"/>
              <a:ext cx="5760" cy="3029"/>
              <a:chOff x="0" y="1162"/>
              <a:chExt cx="5760" cy="302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1162"/>
                <a:ext cx="5760" cy="1527"/>
                <a:chOff x="0" y="1162"/>
                <a:chExt cx="5760" cy="15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0" y="1162"/>
                  <a:ext cx="5760" cy="637"/>
                  <a:chOff x="0" y="1162"/>
                  <a:chExt cx="5760" cy="637"/>
                </a:xfrm>
              </p:grpSpPr>
              <p:sp>
                <p:nvSpPr>
                  <p:cNvPr id="10957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305"/>
                    <a:ext cx="1755" cy="4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l-GR" b="1" u="sng" dirty="0"/>
                      <a:t>Αρνητική</a:t>
                    </a:r>
                    <a:r>
                      <a:rPr lang="el-GR" b="1" dirty="0"/>
                      <a:t> χρώση για </a:t>
                    </a:r>
                    <a:endParaRPr lang="el-GR" b="1" dirty="0" smtClean="0"/>
                  </a:p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b="1" dirty="0" smtClean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MSH</a:t>
                    </a:r>
                    <a:r>
                      <a:rPr lang="el-GR" b="1" dirty="0" smtClean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2, </a:t>
                    </a:r>
                    <a:r>
                      <a:rPr lang="en-US" b="1" dirty="0" smtClean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MSH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6</a:t>
                    </a:r>
                    <a:r>
                      <a:rPr lang="en-US" b="1" dirty="0"/>
                      <a:t> </a:t>
                    </a:r>
                    <a:r>
                      <a:rPr lang="el-GR" b="1" dirty="0"/>
                      <a:t>(2 %)</a:t>
                    </a:r>
                  </a:p>
                </p:txBody>
              </p:sp>
              <p:sp>
                <p:nvSpPr>
                  <p:cNvPr id="101406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7" y="1389"/>
                    <a:ext cx="1927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l-GR" b="1" u="sng" dirty="0" smtClean="0"/>
                      <a:t>Αρνητική</a:t>
                    </a:r>
                    <a:r>
                      <a:rPr lang="en-US" b="1" dirty="0" smtClean="0"/>
                      <a:t> </a:t>
                    </a:r>
                    <a:r>
                      <a:rPr lang="el-GR" b="1" dirty="0" smtClean="0"/>
                      <a:t>χρώση </a:t>
                    </a:r>
                    <a:r>
                      <a:rPr lang="el-GR" b="1" dirty="0"/>
                      <a:t>για </a:t>
                    </a:r>
                    <a:r>
                      <a:rPr lang="en-US" b="1" dirty="0"/>
                      <a:t>MLH1</a:t>
                    </a:r>
                    <a:r>
                      <a:rPr lang="el-GR" b="1" dirty="0"/>
                      <a:t> ή</a:t>
                    </a:r>
                    <a:r>
                      <a:rPr lang="en-US" b="1" dirty="0"/>
                      <a:t> PMS 2 (15 – 20 %)</a:t>
                    </a:r>
                    <a:endParaRPr lang="el-GR" b="1" dirty="0"/>
                  </a:p>
                </p:txBody>
              </p:sp>
              <p:sp>
                <p:nvSpPr>
                  <p:cNvPr id="10140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9" y="1389"/>
                    <a:ext cx="1701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l-GR" b="1"/>
                      <a:t>Θετική χρώση για όλες τις πρωτεΐνες (80 %)</a:t>
                    </a:r>
                  </a:p>
                </p:txBody>
              </p:sp>
              <p:sp>
                <p:nvSpPr>
                  <p:cNvPr id="101408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2" y="1162"/>
                    <a:ext cx="182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140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1207"/>
                    <a:ext cx="181" cy="18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141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1162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0" y="1752"/>
                  <a:ext cx="5760" cy="937"/>
                  <a:chOff x="0" y="1752"/>
                  <a:chExt cx="5760" cy="937"/>
                </a:xfrm>
              </p:grpSpPr>
              <p:sp>
                <p:nvSpPr>
                  <p:cNvPr id="10139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1933"/>
                    <a:ext cx="1815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l-GR" b="1" dirty="0"/>
                      <a:t>Ανάλυση </a:t>
                    </a:r>
                    <a:r>
                      <a:rPr lang="el-GR" b="1" spc="300" dirty="0"/>
                      <a:t>μεθυλίωσης</a:t>
                    </a:r>
                    <a:r>
                      <a:rPr lang="en-US" b="1" spc="300" dirty="0"/>
                      <a:t> </a:t>
                    </a:r>
                    <a:r>
                      <a:rPr lang="el-GR" b="1" dirty="0"/>
                      <a:t>υποκινητή  </a:t>
                    </a:r>
                    <a:r>
                      <a:rPr lang="en-US" b="1" dirty="0"/>
                      <a:t>MLH1</a:t>
                    </a:r>
                    <a:endParaRPr lang="el-GR" b="1" dirty="0"/>
                  </a:p>
                </p:txBody>
              </p:sp>
              <p:sp>
                <p:nvSpPr>
                  <p:cNvPr id="10140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5" y="1933"/>
                    <a:ext cx="1815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l-GR" b="1"/>
                      <a:t>Τίποτα περαιτέρω</a:t>
                    </a:r>
                  </a:p>
                </p:txBody>
              </p:sp>
              <p:sp>
                <p:nvSpPr>
                  <p:cNvPr id="10958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933"/>
                    <a:ext cx="1973" cy="7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l-GR" b="1" dirty="0"/>
                      <a:t>Ανάλυση </a:t>
                    </a:r>
                    <a:r>
                      <a:rPr lang="el-GR" b="1" spc="300" dirty="0" smtClean="0"/>
                      <a:t>μεθυλίωσης</a:t>
                    </a:r>
                    <a:r>
                      <a:rPr lang="el-GR" b="1" dirty="0" smtClean="0"/>
                      <a:t> </a:t>
                    </a:r>
                    <a:r>
                      <a:rPr lang="en-US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MSH2</a:t>
                    </a:r>
                    <a:r>
                      <a:rPr lang="en-US" b="1" dirty="0" smtClean="0"/>
                      <a:t> &amp; </a:t>
                    </a:r>
                    <a:r>
                      <a:rPr lang="el-GR" b="1" dirty="0" err="1" smtClean="0"/>
                      <a:t>πρωτοδιάταξης</a:t>
                    </a:r>
                    <a:r>
                      <a:rPr lang="el-GR" b="1" dirty="0" smtClean="0"/>
                      <a:t> </a:t>
                    </a:r>
                    <a:r>
                      <a:rPr lang="el-GR" b="1" dirty="0"/>
                      <a:t>του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MSH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2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, του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MSH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6</a:t>
                    </a:r>
                    <a:r>
                      <a:rPr lang="en-US" b="1" dirty="0"/>
                      <a:t> </a:t>
                    </a:r>
                    <a:r>
                      <a:rPr lang="el-GR" b="1" dirty="0"/>
                      <a:t>ή και των δύο</a:t>
                    </a:r>
                  </a:p>
                </p:txBody>
              </p:sp>
              <p:sp>
                <p:nvSpPr>
                  <p:cNvPr id="10140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84" y="1752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140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1752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14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830" y="1752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0" y="2296"/>
                <a:ext cx="5488" cy="1895"/>
                <a:chOff x="0" y="2296"/>
                <a:chExt cx="5488" cy="1895"/>
              </a:xfrm>
            </p:grpSpPr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>
                  <a:off x="1746" y="2296"/>
                  <a:ext cx="3742" cy="957"/>
                  <a:chOff x="1746" y="2296"/>
                  <a:chExt cx="3742" cy="957"/>
                </a:xfrm>
              </p:grpSpPr>
              <p:sp>
                <p:nvSpPr>
                  <p:cNvPr id="10959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6" y="2432"/>
                    <a:ext cx="2177" cy="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l-GR" b="1" dirty="0"/>
                      <a:t>Αρνητικό εύρημα </a:t>
                    </a:r>
                    <a:r>
                      <a:rPr lang="en-US" b="1" dirty="0" smtClean="0"/>
                      <a:t> </a:t>
                    </a:r>
                    <a:r>
                      <a:rPr lang="el-GR" b="1" dirty="0" smtClean="0"/>
                      <a:t>σε &lt; </a:t>
                    </a:r>
                    <a:r>
                      <a:rPr lang="el-GR" b="1" dirty="0"/>
                      <a:t>5 % </a:t>
                    </a:r>
                    <a:r>
                      <a:rPr lang="el-GR" b="1" dirty="0" smtClean="0"/>
                      <a:t>Ανάλυση </a:t>
                    </a:r>
                    <a:r>
                      <a:rPr lang="el-GR" b="1" dirty="0" err="1"/>
                      <a:t>πρωτοδιάταξης</a:t>
                    </a:r>
                    <a:r>
                      <a:rPr lang="el-GR" b="1" dirty="0"/>
                      <a:t> του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MLH1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, του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PMS 2</a:t>
                    </a:r>
                    <a:r>
                      <a:rPr lang="en-US" b="1" dirty="0"/>
                      <a:t> </a:t>
                    </a:r>
                    <a:r>
                      <a:rPr lang="el-GR" b="1" dirty="0"/>
                      <a:t>ή και των δύο</a:t>
                    </a:r>
                  </a:p>
                </p:txBody>
              </p:sp>
              <p:sp>
                <p:nvSpPr>
                  <p:cNvPr id="10139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2478"/>
                    <a:ext cx="1134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l-GR" b="1"/>
                      <a:t>Θετικό εύρημα      10 – 15 %</a:t>
                    </a:r>
                  </a:p>
                </p:txBody>
              </p:sp>
              <p:sp>
                <p:nvSpPr>
                  <p:cNvPr id="10139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022"/>
                    <a:ext cx="147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l-GR" b="1"/>
                      <a:t>Τίποτα περαιτέρω</a:t>
                    </a:r>
                  </a:p>
                </p:txBody>
              </p:sp>
              <p:sp>
                <p:nvSpPr>
                  <p:cNvPr id="10139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2296"/>
                    <a:ext cx="0" cy="18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139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2296"/>
                    <a:ext cx="635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139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740" y="2840"/>
                    <a:ext cx="0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9" name="Group 29"/>
                <p:cNvGrpSpPr>
                  <a:grpSpLocks/>
                </p:cNvGrpSpPr>
                <p:nvPr/>
              </p:nvGrpSpPr>
              <p:grpSpPr bwMode="auto">
                <a:xfrm>
                  <a:off x="0" y="2613"/>
                  <a:ext cx="2835" cy="1578"/>
                  <a:chOff x="0" y="2613"/>
                  <a:chExt cx="2835" cy="1578"/>
                </a:xfrm>
              </p:grpSpPr>
              <p:sp>
                <p:nvSpPr>
                  <p:cNvPr id="10959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3249"/>
                    <a:ext cx="2835" cy="9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l-GR" b="1" dirty="0"/>
                      <a:t>Πρωτοεμφανιζόμενος ασθενής</a:t>
                    </a:r>
                    <a:r>
                      <a:rPr lang="en-US" b="1" dirty="0"/>
                      <a:t> </a:t>
                    </a:r>
                    <a:r>
                      <a:rPr lang="el-GR" b="1" dirty="0"/>
                      <a:t>με </a:t>
                    </a:r>
                    <a:r>
                      <a:rPr lang="el-GR" b="1" spc="600" dirty="0"/>
                      <a:t>μεταλλαγή</a:t>
                    </a:r>
                    <a:r>
                      <a:rPr lang="el-GR" b="1" dirty="0"/>
                      <a:t> στο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MLH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1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ή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MSH2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ή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MSH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6 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ή </a:t>
                    </a:r>
                    <a:r>
                      <a:rPr lang="en-US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PMS2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</a:rPr>
                      <a:t>  ≈ </a:t>
                    </a:r>
                    <a:r>
                      <a:rPr lang="el-GR" sz="2000" b="1" dirty="0"/>
                      <a:t>2% </a:t>
                    </a:r>
                    <a:r>
                      <a:rPr lang="el-GR" b="1" dirty="0"/>
                      <a:t>Γενετική συμβουλή των πρωτοεμφανιζόμενων ασθενών και διαθέσιμος έλεγχος μεταλλαγών</a:t>
                    </a:r>
                  </a:p>
                </p:txBody>
              </p:sp>
              <p:sp>
                <p:nvSpPr>
                  <p:cNvPr id="10138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613"/>
                    <a:ext cx="0" cy="68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1390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4" y="3022"/>
                    <a:ext cx="136" cy="22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109601" name="Text Box 33"/>
            <p:cNvSpPr txBox="1">
              <a:spLocks noChangeArrowheads="1"/>
            </p:cNvSpPr>
            <p:nvPr/>
          </p:nvSpPr>
          <p:spPr bwMode="auto">
            <a:xfrm>
              <a:off x="3334" y="3566"/>
              <a:ext cx="226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b="1"/>
                <a:t>Ασθενείς και συγγενείς με νεοδιαγνωσμένο </a:t>
              </a:r>
              <a:r>
                <a:rPr lang="el-GR" b="1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σύνδρομο </a:t>
              </a:r>
              <a:r>
                <a:rPr lang="en-US" b="1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Lynch</a:t>
              </a:r>
              <a:r>
                <a:rPr lang="el-GR" b="1"/>
                <a:t> </a:t>
              </a:r>
            </a:p>
          </p:txBody>
        </p:sp>
        <p:sp>
          <p:nvSpPr>
            <p:cNvPr id="101383" name="Line 34"/>
            <p:cNvSpPr>
              <a:spLocks noChangeShapeType="1"/>
            </p:cNvSpPr>
            <p:nvPr/>
          </p:nvSpPr>
          <p:spPr bwMode="auto">
            <a:xfrm>
              <a:off x="2880" y="3702"/>
              <a:ext cx="454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σάρωση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88913"/>
            <a:ext cx="5429287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6157913"/>
            <a:ext cx="9756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 smtClean="0">
                <a:solidFill>
                  <a:srgbClr val="FF0000"/>
                </a:solidFill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err="1" smtClean="0">
                <a:solidFill>
                  <a:srgbClr val="FF0000"/>
                </a:solidFill>
              </a:rPr>
              <a:t>Ανοσοϊστοχημεία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συνδρόμου </a:t>
            </a:r>
            <a:r>
              <a:rPr lang="en-US" sz="2000" b="1" dirty="0" smtClean="0">
                <a:solidFill>
                  <a:srgbClr val="FF0000"/>
                </a:solidFill>
              </a:rPr>
              <a:t>Lynch - HNPCC 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14282" y="500042"/>
            <a:ext cx="871543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ΣΥΜΠΕΡΑΣΜΑΤΙΚΩΣ</a:t>
            </a:r>
          </a:p>
          <a:p>
            <a:pPr algn="just">
              <a:spcBef>
                <a:spcPct val="50000"/>
              </a:spcBef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Σε πρώτη φάση, η 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μικροσκοπική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μελέτη των ορθοκολικών καρκίνων σε συνδυασμό με την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ανοσοϊστοχημική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αναζήτηση της </a:t>
            </a:r>
            <a:r>
              <a:rPr lang="el-GR" sz="2800" spc="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απώλειας</a:t>
            </a:r>
            <a:r>
              <a:rPr lang="el-GR" sz="2800" spc="600" dirty="0">
                <a:solidFill>
                  <a:schemeClr val="accent1">
                    <a:lumMod val="50000"/>
                  </a:schemeClr>
                </a:solidFill>
              </a:rPr>
              <a:t> έκφρασης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των γονιδίων επιδιόρθωσης του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DNA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με αντισώματα έναντι των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hMSH2, hMLH1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hMSH6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και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hPMS2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, αποτελούν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αξιόπιστες μεθόδους διαπίστωσης ανεπάρκειας επιδιόρθωσης των </a:t>
            </a:r>
            <a:r>
              <a:rPr lang="el-GR" sz="2800" dirty="0" smtClean="0">
                <a:solidFill>
                  <a:schemeClr val="tx2"/>
                </a:solidFill>
              </a:rPr>
              <a:t>μη σωστά ζευγαρωμένων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βάσεων του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DNA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και συντελούν στην </a:t>
            </a:r>
            <a:r>
              <a:rPr lang="el-GR" sz="2800" b="1" spc="300" dirty="0">
                <a:solidFill>
                  <a:schemeClr val="accent1">
                    <a:lumMod val="50000"/>
                  </a:schemeClr>
                </a:solidFill>
              </a:rPr>
              <a:t>ταυτοποίηση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 οικογενειών με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σύνδρομο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Lynch-HNPCC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και τη </a:t>
            </a:r>
            <a:r>
              <a:rPr lang="el-GR" sz="2800" spc="300" dirty="0">
                <a:solidFill>
                  <a:schemeClr val="accent1">
                    <a:lumMod val="50000"/>
                  </a:schemeClr>
                </a:solidFill>
              </a:rPr>
              <a:t>διάκρισή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τους από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οικογενή/σποραδικά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κρούσματα ορθοκολικών καρκίνων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MSI-H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με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μεθυλίωση του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hMLH1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42918"/>
            <a:ext cx="648047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214313" y="6362700"/>
            <a:ext cx="87836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400" b="1">
                <a:solidFill>
                  <a:srgbClr val="F2F2F2"/>
                </a:solidFill>
                <a:latin typeface="Calibri" pitchFamily="34" charset="0"/>
              </a:rPr>
              <a:t>Jones, S et al, 2008 </a:t>
            </a:r>
            <a:r>
              <a:rPr lang="en-GB" sz="1400" b="1" i="1">
                <a:solidFill>
                  <a:srgbClr val="F2F2F2"/>
                </a:solidFill>
                <a:latin typeface="Calibri" pitchFamily="34" charset="0"/>
              </a:rPr>
              <a:t>Proc. Natl. Acad. Sci. </a:t>
            </a:r>
            <a:r>
              <a:rPr lang="en-GB" sz="1400" b="1">
                <a:solidFill>
                  <a:srgbClr val="F2F2F2"/>
                </a:solidFill>
                <a:latin typeface="Calibri" pitchFamily="34" charset="0"/>
              </a:rPr>
              <a:t>105, 4283-4288</a:t>
            </a:r>
          </a:p>
        </p:txBody>
      </p:sp>
      <p:sp>
        <p:nvSpPr>
          <p:cNvPr id="69635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1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Καρκινογένεση στο κόλον και στο ορθό</a:t>
            </a:r>
          </a:p>
        </p:txBody>
      </p:sp>
      <p:sp>
        <p:nvSpPr>
          <p:cNvPr id="819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6281B-FA15-496C-8D73-EA311018BE9C}" type="slidenum">
              <a:rPr lang="en-US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ΤΑΝΙΑ\Desktop\Cloud-Study-1-8th-O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8728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D2DD0-E57D-4D4A-8CD1-49C312591C8C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62000" y="5410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US" sz="1200"/>
              <a:t>The Cancer Genome Atlas Network</a:t>
            </a:r>
            <a:r>
              <a:rPr lang="en-GB" i="1"/>
              <a:t> </a:t>
            </a:r>
            <a:r>
              <a:rPr lang="en-GB" sz="1200" i="1"/>
              <a:t>Nature</a:t>
            </a:r>
            <a:r>
              <a:rPr lang="en-GB" sz="1200"/>
              <a:t> </a:t>
            </a:r>
            <a:r>
              <a:rPr lang="en-GB" sz="1200" b="1"/>
              <a:t>487</a:t>
            </a:r>
            <a:r>
              <a:rPr lang="en-GB" sz="1200"/>
              <a:t>, 330-337 (2012) doi:10.1038/nature11252</a:t>
            </a:r>
          </a:p>
        </p:txBody>
      </p:sp>
      <p:pic>
        <p:nvPicPr>
          <p:cNvPr id="77828" name="Picture 5" descr="nature11252-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912730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500034" y="0"/>
            <a:ext cx="8186766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ＭＳ Ｐゴシック"/>
              </a:rPr>
              <a:t>Καρκινογένεση στο κόλον και στο ορθό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ΜΟΡΦΕΣ ΓΟΝΙΔΙΑΚΗΣ Η ΕΠΙΓΕΝΕΤΙΚΗΣ </a:t>
            </a:r>
            <a:br>
              <a:rPr lang="el-GR" dirty="0" smtClean="0"/>
            </a:br>
            <a:r>
              <a:rPr lang="el-GR" dirty="0" smtClean="0"/>
              <a:t>ΑΛΛΟΙΩΣΗΣ ΣΤΟΝ ΟΡΘΟΚΟΛΙΚΟ ΚΑΡΚΙΝΟ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4000" dirty="0" err="1" smtClean="0"/>
              <a:t>Χρωμοσωμική</a:t>
            </a:r>
            <a:r>
              <a:rPr lang="el-GR" sz="4000" dirty="0" smtClean="0"/>
              <a:t> αστάθεια (</a:t>
            </a:r>
            <a:r>
              <a:rPr lang="en-US" sz="4000" dirty="0" smtClean="0"/>
              <a:t>CIN)</a:t>
            </a:r>
          </a:p>
          <a:p>
            <a:r>
              <a:rPr lang="el-GR" sz="4000" dirty="0" err="1" smtClean="0"/>
              <a:t>Μικροδορυφορική</a:t>
            </a:r>
            <a:r>
              <a:rPr lang="el-GR" sz="4000" dirty="0" smtClean="0"/>
              <a:t> αστάθεια (</a:t>
            </a:r>
            <a:r>
              <a:rPr lang="en-US" sz="4000" dirty="0" smtClean="0"/>
              <a:t>MSI)</a:t>
            </a:r>
          </a:p>
          <a:p>
            <a:r>
              <a:rPr lang="en-US" sz="4000" dirty="0" smtClean="0"/>
              <a:t>Y</a:t>
            </a:r>
            <a:r>
              <a:rPr lang="el-GR" sz="4000" dirty="0" err="1" smtClean="0"/>
              <a:t>περμεταλλακτικότητα</a:t>
            </a:r>
            <a:r>
              <a:rPr lang="el-GR" sz="4000" dirty="0" smtClean="0"/>
              <a:t> μη σχετιζόμενη με </a:t>
            </a:r>
            <a:r>
              <a:rPr lang="el-GR" sz="4000" dirty="0" err="1" smtClean="0"/>
              <a:t>μικροδορυφορική</a:t>
            </a:r>
            <a:r>
              <a:rPr lang="el-GR" sz="4000" dirty="0" smtClean="0"/>
              <a:t> αστάθεια </a:t>
            </a:r>
          </a:p>
          <a:p>
            <a:r>
              <a:rPr lang="el-GR" sz="4000" dirty="0" smtClean="0"/>
              <a:t>Ανώμαλη μεθυλίωση του </a:t>
            </a:r>
            <a:r>
              <a:rPr lang="en-US" sz="4000" dirty="0" smtClean="0"/>
              <a:t>DNA</a:t>
            </a:r>
          </a:p>
          <a:p>
            <a:r>
              <a:rPr lang="el-GR" sz="4000" dirty="0" smtClean="0"/>
              <a:t>Σφαιρική </a:t>
            </a:r>
            <a:r>
              <a:rPr lang="el-GR" sz="4000" dirty="0" err="1" smtClean="0"/>
              <a:t>υπομεθυλίωση</a:t>
            </a:r>
            <a:r>
              <a:rPr lang="el-GR" sz="4000" dirty="0" smtClean="0"/>
              <a:t> του </a:t>
            </a:r>
            <a:r>
              <a:rPr lang="en-US" sz="4000" dirty="0" smtClean="0"/>
              <a:t> DNA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-357211"/>
          <a:ext cx="9144003" cy="7130330"/>
        </p:xfrm>
        <a:graphic>
          <a:graphicData uri="http://schemas.openxmlformats.org/drawingml/2006/table">
            <a:tbl>
              <a:tblPr/>
              <a:tblGrid>
                <a:gridCol w="76841"/>
                <a:gridCol w="1459967"/>
                <a:gridCol w="2035060"/>
                <a:gridCol w="2172516"/>
                <a:gridCol w="1211310"/>
                <a:gridCol w="983603"/>
                <a:gridCol w="1075420"/>
                <a:gridCol w="129286"/>
              </a:tblGrid>
              <a:tr h="1078601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 spc="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Μοριακή</a:t>
                      </a:r>
                      <a:r>
                        <a:rPr lang="el-GR" sz="2400" b="1" i="0" u="none" strike="noStrike" spc="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 ταξινόμηση </a:t>
                      </a:r>
                      <a:r>
                        <a:rPr lang="el-GR" sz="2400" b="1" i="0" u="none" strike="noStrike" spc="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ορθοκολικού</a:t>
                      </a:r>
                      <a:r>
                        <a:rPr lang="el-GR" sz="2400" b="1" i="0" u="none" strike="noStrike" spc="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 καρκίνου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55">
                <a:tc rowSpan="2"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5869" marR="5869" marT="586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Οδός </a:t>
                      </a:r>
                      <a:r>
                        <a:rPr lang="el-G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χρωμοσωμικής</a:t>
                      </a:r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αστάθειας</a:t>
                      </a: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Οδός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μη </a:t>
                      </a:r>
                      <a:r>
                        <a:rPr lang="el-G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επιδιόρθωσης </a:t>
                      </a:r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λαθών στο</a:t>
                      </a:r>
                      <a:r>
                        <a:rPr lang="el-GR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ζευγάρωμα βάσεων -</a:t>
                      </a:r>
                      <a:r>
                        <a:rPr lang="el-GR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Υπερμεταλλακτικός</a:t>
                      </a:r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φαινότυπος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l-G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Κύρια</a:t>
                      </a:r>
                    </a:p>
                    <a:p>
                      <a:pPr algn="ctr" fontAlgn="t"/>
                      <a:r>
                        <a:rPr lang="el-G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οδοντωτή/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CIMP </a:t>
                      </a: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οδός</a:t>
                      </a: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Υβριδικήοδοντωτή</a:t>
                      </a:r>
                      <a:r>
                        <a:rPr lang="el-G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οδός</a:t>
                      </a: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3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Κληρονομική και σποραδική μορφή</a:t>
                      </a: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Κληρονομική μορφή (Σύνδρομο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Lynch)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(Κληρονομική 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και </a:t>
                      </a:r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σποραδική)</a:t>
                      </a:r>
                      <a:endParaRPr lang="el-GR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SSA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TSA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Σποραδική</a:t>
                      </a:r>
                    </a:p>
                    <a:p>
                      <a:pPr algn="ctr" fontAlgn="b"/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μορφή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l-GR"/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829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Κατάσταση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CIMP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Αρνητική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Αρνητική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Υψηλή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Υψηλή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Χαμηλή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829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Κατάσταση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MSI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MSI-H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MSI-H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MSI-L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MSI-L 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ή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MSS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829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Χρωμοσωμική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αστάθεια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Παρούσα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Απούσα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Απούσα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Απούσα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Παρούσα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829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Μεταλλαγή του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KRAS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+++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+/-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+++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829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Μεταλλαγή του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BRAF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---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---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+++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+++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829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Κατάσταση του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MLH1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Φυσιολογική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Μεταλλαγή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Μεθυλιωμένη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Μερική μεθυλίωση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Φυσιολογική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77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Μεθυλίωση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υποκινητή  του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γονιδίου της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MGMT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---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---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+++</a:t>
                      </a: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+++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9" marR="5869" marT="5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ΑΝΤΙΔΙΑΣΤΟΛΗ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ΣΥΝΗΘΟΥΣ ΑΔΕΝΩΜΑΤΟΣ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ΑΔΕΝΩΜΑΤΩΔΟΥΣ ΠΟΛΥΠΟΔΑ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) –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ΟΔΟΝΤΩΤΟΥ ΠΟΛΥΠΟΔΑ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ΙΣΤΟΠΑΘΟΛΟΓΙΚΗ ΟΡΟΛΟΓΙΑ ΓΙΑ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ΟΔΟΝΤΩΤΟΥΣ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ΠΟΛΥΠΟΔΕΣ 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10000"/>
          </a:bodyPr>
          <a:lstStyle/>
          <a:p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Υπερπλαστικός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πολύποδας [ ποικιλίες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μικροφυσαλιδώδης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( ΔΔ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TSA &amp; SSA),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πλούσια σε καλυκοειδή κύτταρα,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βλεννοπενική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].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Επίπεδο, άμισχο οδοντωτό αδένωμα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SSA)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Κλασικό, «παραδοσιακό» οδοντωτό αδένωμα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TSA)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Μικτός οδοντωτός πολύποδας ( ανάλυση επιμέρους συστατικών) 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Επίπεδος, άμισχος οδοντωτός πολύποδας</a:t>
            </a: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( μεγάλος, στο δεξιό κόλον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υπέρ άμισχου οδοντωτού αδενώματος </a:t>
            </a: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 μικρός, στο αριστερό κόλον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υπέρ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υπερπλαστικού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πολύποδα)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Μορφολογικά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 πρότυπα εξελικτικής ανάπτυξης </a:t>
            </a:r>
            <a:r>
              <a:rPr lang="el-GR" sz="2800" b="1" dirty="0" err="1" smtClean="0">
                <a:solidFill>
                  <a:schemeClr val="accent1">
                    <a:lumMod val="50000"/>
                  </a:schemeClr>
                </a:solidFill>
              </a:rPr>
              <a:t>ορθοκολικού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 καρκίνου</a:t>
            </a: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614366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Ακολουθία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συνήθους , συμβατικού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εξορισμού 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δυσπλαστικού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αδενώματος (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αδενωματώδους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πολύποδα)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καρκινώματος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Οδοί μέσω </a:t>
            </a:r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οδοντωτών  πολυπόδων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υπερπλαστικών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πολυπόδων,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l-GR" spc="600" dirty="0" smtClean="0">
                <a:solidFill>
                  <a:schemeClr val="accent1">
                    <a:lumMod val="50000"/>
                  </a:schemeClr>
                </a:solidFill>
              </a:rPr>
              <a:t>μικτών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υπερπλαστικών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πολυπόδων-αδενωμάτων,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οδοντωτών αδενωμάτων) με κοινό παρονομαστή την </a:t>
            </a:r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ανώμαλη κατάσταση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CIMP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l-GR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Κύρια οδοντωτή/</a:t>
            </a:r>
            <a:r>
              <a:rPr lang="en-US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CIMP </a:t>
            </a:r>
            <a:r>
              <a:rPr lang="el-GR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οδός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άμισχα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επίπεδα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οδοντωτά αδενώματα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κυρίως στο δεξιό κόλον-μεταλλαγές στο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BRAF(V600E),CIMP-H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με συνεπαγόμενη αδρανοποίηση του  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LH1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&amp;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ίσως του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MGMT,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πιθανότερα σποραδικοί όγκοι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MSI-H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l-GR" b="1" spc="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Υβριδική οδός σποραδικού καρκίνου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κλασικά,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παραδοσιακά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οδοντωτά αδενώματα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εξαλλασσόμενα σε οδοντωτά ορθοκολικά αδενοκαρκινώματα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MSI-L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ή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MSS,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με ελαφρώς ανώμαλη κατάσταση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CIMP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και συχνότερα μεταλλαγές στο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K-RAS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παρά στο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BRAF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2093</Words>
  <Application>Microsoft Office PowerPoint</Application>
  <PresentationFormat>Προβολή στην οθόνη (4:3)</PresentationFormat>
  <Paragraphs>299</Paragraphs>
  <Slides>40</Slides>
  <Notes>40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Office Theme</vt:lpstr>
      <vt:lpstr>Διαφάνεια 1</vt:lpstr>
      <vt:lpstr>ΜΟΡΦΕΣ ΕΜΦΑΝΙΣΗΣ ΟΡΘΟΚΟΛΙΚΟΥ ΚΑΡΚΙΝΟΥ</vt:lpstr>
      <vt:lpstr>Διαφάνεια 3</vt:lpstr>
      <vt:lpstr>Καρκινογένεση στο κόλον και στο ορθό</vt:lpstr>
      <vt:lpstr>Διαφάνεια 5</vt:lpstr>
      <vt:lpstr>ΜΟΡΦΕΣ ΓΟΝΙΔΙΑΚΗΣ Η ΕΠΙΓΕΝΕΤΙΚΗΣ  ΑΛΛΟΙΩΣΗΣ ΣΤΟΝ ΟΡΘΟΚΟΛΙΚΟ ΚΑΡΚΙΝΟ</vt:lpstr>
      <vt:lpstr>Διαφάνεια 7</vt:lpstr>
      <vt:lpstr>ΑΝΤΙΔΙΑΣΤΟΛΗ ΣΥΝΗΘΟΥΣ ΑΔΕΝΩΜΑΤΟΣ (ΑΔΕΝΩΜΑΤΩΔΟΥΣ ΠΟΛΥΠΟΔΑ) – ΟΔΟΝΤΩΤΟΥ ΠΟΛΥΠΟΔΑ ΙΣΤΟΠΑΘΟΛΟΓΙΚΗ ΟΡΟΛΟΓΙΑ ΓΙΑ ΟΔΟΝΤΩΤΟΥΣ ΠΟΛΥΠΟΔΕΣ </vt:lpstr>
      <vt:lpstr>Μορφολογικά πρότυπα εξελικτικής ανάπτυξης ορθοκολικού καρκίνου</vt:lpstr>
      <vt:lpstr>  Μοριακοί υποτύποι της  συμβατικής  οδού  του ορθοκολικού καρκινώματος (σε έδαφος συμβατικών αδενωμάτων).</vt:lpstr>
      <vt:lpstr>MSI</vt:lpstr>
      <vt:lpstr> Μοριακοί υπότυποι της  οδοντωτής οδού του ορθοκολικού καρκινώματος</vt:lpstr>
      <vt:lpstr>Φαινότυπος μεθυλίωσης νησίδων (επαναλήψεων) κυτοσίνης-γουανίνης CpG (CIMP)</vt:lpstr>
      <vt:lpstr> Πέμπτη οδός Υβριδική οδοντωτή οδός  του ορθοκολικού καρκινώματος</vt:lpstr>
      <vt:lpstr>Mείζονος σημασίας μοριακές ανωμαλίες</vt:lpstr>
      <vt:lpstr> Γονίδιο KRAS </vt:lpstr>
      <vt:lpstr>Διαφάνεια 17</vt:lpstr>
      <vt:lpstr>Διαφάνεια 18</vt:lpstr>
      <vt:lpstr>Οικογενής αδενωματώδης πολυποδίαση (FAP) Σημασία της θέσης των μεταλλαγών του γονιδίου ΑPC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Διαφοροδιάγνωση οντοτήτων σε ασθενείς με &lt;100 ορθοκολικούς αδενωματώδεις πολύποδες</vt:lpstr>
      <vt:lpstr>Γονίδια επιδιόρθωσης (μη σωστά ζευγαρωμένων βάσεων) MMR του DNA</vt:lpstr>
      <vt:lpstr>ΑΛΓΟΡΙΘΜΟΣ διάγνωσης συνδρόμου Lynch με έλεγχο μικροδορυφορικής αστάθειας (MSI)</vt:lpstr>
      <vt:lpstr>Διαφάνεια 31</vt:lpstr>
      <vt:lpstr>Διαφάνεια 32</vt:lpstr>
      <vt:lpstr>Διαταραχές μεθυλίωσης και υπερμεταλλακτικός φαινότυπος</vt:lpstr>
      <vt:lpstr>Διαφάνεια 34</vt:lpstr>
      <vt:lpstr> Γονιδίο BRAF</vt:lpstr>
      <vt:lpstr>Διαφάνεια 36</vt:lpstr>
      <vt:lpstr>ΑΛΓΟΡΙΘΜΟΣ διάγνωσης συνδρόμου Lynch με ανοσοϊστοχημεία </vt:lpstr>
      <vt:lpstr>Διαφάνεια 38</vt:lpstr>
      <vt:lpstr>Διαφάνεια 39</vt:lpstr>
      <vt:lpstr>Διαφάνεια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αγαπουλακι</dc:creator>
  <cp:lastModifiedBy>ΤΑΝΙΑ</cp:lastModifiedBy>
  <cp:revision>54</cp:revision>
  <dcterms:created xsi:type="dcterms:W3CDTF">2016-01-25T06:06:15Z</dcterms:created>
  <dcterms:modified xsi:type="dcterms:W3CDTF">2016-01-29T07:33:54Z</dcterms:modified>
</cp:coreProperties>
</file>