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306" r:id="rId2"/>
    <p:sldId id="257" r:id="rId3"/>
    <p:sldId id="337" r:id="rId4"/>
    <p:sldId id="321" r:id="rId5"/>
    <p:sldId id="258" r:id="rId6"/>
    <p:sldId id="259" r:id="rId7"/>
    <p:sldId id="336" r:id="rId8"/>
    <p:sldId id="350" r:id="rId9"/>
    <p:sldId id="322" r:id="rId10"/>
    <p:sldId id="260" r:id="rId11"/>
    <p:sldId id="261" r:id="rId12"/>
    <p:sldId id="351" r:id="rId13"/>
    <p:sldId id="263" r:id="rId14"/>
    <p:sldId id="262" r:id="rId15"/>
    <p:sldId id="264" r:id="rId16"/>
    <p:sldId id="268" r:id="rId17"/>
    <p:sldId id="266" r:id="rId18"/>
    <p:sldId id="265" r:id="rId19"/>
    <p:sldId id="269" r:id="rId20"/>
    <p:sldId id="267" r:id="rId21"/>
    <p:sldId id="352" r:id="rId22"/>
    <p:sldId id="272" r:id="rId23"/>
    <p:sldId id="338" r:id="rId24"/>
    <p:sldId id="339" r:id="rId25"/>
    <p:sldId id="323" r:id="rId26"/>
    <p:sldId id="324" r:id="rId27"/>
    <p:sldId id="353" r:id="rId28"/>
    <p:sldId id="300" r:id="rId29"/>
    <p:sldId id="301" r:id="rId30"/>
    <p:sldId id="302" r:id="rId31"/>
    <p:sldId id="354" r:id="rId32"/>
    <p:sldId id="340" r:id="rId33"/>
    <p:sldId id="341" r:id="rId34"/>
    <p:sldId id="325" r:id="rId35"/>
    <p:sldId id="303" r:id="rId36"/>
    <p:sldId id="305" r:id="rId37"/>
    <p:sldId id="304" r:id="rId38"/>
    <p:sldId id="318" r:id="rId39"/>
    <p:sldId id="326" r:id="rId40"/>
    <p:sldId id="327" r:id="rId41"/>
    <p:sldId id="335" r:id="rId42"/>
    <p:sldId id="270" r:id="rId43"/>
    <p:sldId id="271" r:id="rId44"/>
    <p:sldId id="273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87" r:id="rId78"/>
    <p:sldId id="388" r:id="rId79"/>
    <p:sldId id="389" r:id="rId80"/>
    <p:sldId id="390" r:id="rId81"/>
    <p:sldId id="391" r:id="rId82"/>
    <p:sldId id="392" r:id="rId83"/>
    <p:sldId id="393" r:id="rId84"/>
    <p:sldId id="394" r:id="rId85"/>
    <p:sldId id="395" r:id="rId8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0" autoAdjust="0"/>
  </p:normalViewPr>
  <p:slideViewPr>
    <p:cSldViewPr>
      <p:cViewPr>
        <p:scale>
          <a:sx n="80" d="100"/>
          <a:sy n="80" d="100"/>
        </p:scale>
        <p:origin x="-1522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3-19T10:25:59.17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3869 104,'-24'24,"-26"-24,-49 0,50 0,0-24,-99 24,-1-24,51-25,23 49,2 0,23 0,26 0,-26 0,25 0,-48 0,23 0,0 0,1 0,0 0,0 0,-26 0,27 0,-2 0,25 0,0 0,1 0,-1 0,0 0,-48 0,23 0,0 0,2 0,-27 24,26-24,24 0,-24 25,25-25,-1 0,0 0,-25 0,25 24,-23-24,-2 24,25-24,1 25,-1-25,0 0,0 24,1-24,-25 50,-1-50,25 0,-24 0,25 0,-1 0,0 0,1 48,-1-48,-25 0,2 0,23 49,0-49,0 0,-24 0,24 0,-24 48,24-48,1 50,-1-26,0-24,0 25,-24 23,-25 2,24-26,1 24,0-23,49 0,-25-1,1 0,-1 1,0 24,0-24,0 23,-23 1,23 0,25-25,-25 1,0-1,1 1,24 0,-25 23,25-24,0 1,-25 0,0-2,25 27,-24-26,24 1,-24 23,-1 1,25 0,0-25,0 26,0-26,-25 24,25 26,0-25,0 49,0-50,0-23,0 0,0 23,0-23,0-1,0 1,0 0,0-2,0 26,0 1,0-2,0 1,0 49,0-49,0 24,0 25,25-74,-25 25,0 0,0-25,0 49,49-23,-49-26,0 1,0 23,49-23,-49-1,0 1,0 0,50 23,-26 26,1-26,25 26,-26-26,25 2,-49-2,0-24,50 50,-1-74,-49 49,49-49,-49 49,50-49,-50 48,49-48,1 0,-25 49,-1-49,25 0,1 0,-25 0,-1 0,25 0,-24 0,0 0,-1 0,26 0,0 0,-2 0,76 0,24 0,-25 0,26-24,-76-1,75 2,-49 23,-49 0,-1 0,0 0,-24 0,25 0,-26 0,25-50,25 50,1 0,23-49,26 25,24-50,0 26,-74 24,49-1,-73 0,-25 25,-1-24,50 0,-49 24,-1-49,26 49,-1-73,-25 73,51-49,-26-1,-24 50,24-48,-24-1,24 0,-24 49,0 0,0-49,-25 25,48-1,-23 0,25 2,-1-2,0-49,1 74,-1-73,1 49,-25-1,-2 1,2 0,0-1,25-24,-26 25,1-25,0 24,24-23,0-26,-49 49,0-48,50 73,-50-49,49 49,-49-48,0 23,49 1,-49-25,0 0,0 0,0 1,0-26,0 25,50 0,-50 0,0-24,0-25,0 49,0 1,0-1,0-24,0 23,-25 1,25 26,-25-27,25 26,0-25,0 25,-25-1,25 0,0 1,-24-24,-25-2,49 26,-50-1,50 1,-49 0,49-1,-49 0,49 1,-50 0,26 0,-1-1,0 0,0 25,-23-73,23 73,0 0,0-49,0 49,1-48,-1 48,0 0,1 0,24-49,-49 49,-1-50,25 2,0 48,-23-49,23 49,0-49,0 49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3-19T10:30:15.91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0,'49'25,"-49"0,0 0,0-1,0 26,0-25,0 0,0-1,0 1,0 0,0 0,0 0,0 24,0-24,0 0,50 0,-50-1,0 1,0 0,0 0,0 0,0-1,0 1,0 25,0-1,0-24,0 0,0 25,0-26,0 1,0 25,0 0,0-26,0 1,0 0,0 25,0-26,0 1,50 25,-50-25,0-1,0 1,0 0,0 0,0 24,0 1,0-25,0 0,0-1,48 1,-48 0,0 0,0 0,0-1,0 1,0 25,0-25,0-1,0 1,0 0,0 0,0 24,0-24,25 0,-25 0,0 0,0 0,0-1,0 1,25 25,-25-25,0-1,0 1,0 0,49-25,-49 50,0-26,0 1,0 0,0 0,0 0,0-1,0 1,0 0,0 0,0 0,0 24,25-49,-25 50,0-25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79275" units="1/cm"/>
        </inkml:channelProperties>
      </inkml:inkSource>
      <inkml:timestamp xml:id="ts0" timeString="2017-03-19T10:31:58.77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5147 654,'0'-49,"0"25,-25 24,-25-49,26 49,-1-25,-25 1,50 0,-49 24,49-24,-24-1,-1 0,0 1,0 24,1-24,-1 0,0 24,0-25,0 25,1-24,-1 24,-49-25,25 1,-1 0,-49 24,50 0,-50-25,49 25,1-24,0 24,0 0,-1 0,50-49,-50 49,-24 0,25 0,25 0,-26 0,25 0,0 0,-24-49,24 49,-24 0,0 0,-50 0,49 0,-23 0,23 0,-49 0,24 0,27 0,-76 0,74 0,-48 0,23 0,26 0,-26 0,-23 0,49 0,24 0,-25 0,-24 0,25 0,-1 25,1-25,-26 0,27 24,-2 0,1-24,-1 49,-24 0,49-49,-24 24,0 25,-26 0,26-25,-1 25,26-24,-75 72,74-72,-24-1,-1 24,-24 1,25 1,24-27,0 26,-24 1,49-27,-50 2,26 24,-1-1,25 1,-49 0,49-25,0 1,-25 24,0-1,0 1,-24 24,49-24,0 0,-50-1,26 26,-25-1,-1-24,50-1,-74 74,49-122,0 49,25 0,-48 0,48-25,-50 1,50 23,0 1,-74 0,49 49,25-74,-75 49,75 0,-48-24,48 0,0 48,0-72,-25 48,25-49,0 25,-25 0,25-25,0 25,0 0,0-25,-25 25,25-25,0 50,0-26,0 50,0-25,0-24,0 48,0-24,0 25,0-25,0 49,0-49,0 25,0-25,0 24,0-47,0 22,0-22,0 47,0-48,0-1,0-23,0 24,0-1,0 50,0-49,0 0,0-1,0-23,25 24,0-1,0 50,-25-50,0 26,24-26,0 74,26-73,-50 0,50 0,-26 0,1 48,50-49,-75-23,0 24,0-24,48-1,-48 25,75 24,-51-73,-24 48,50 2,-25-26,0 0,-1-24,0 49,1-49,0 49,24-25,1 25,0-25,23 25,26 24,-24-24,-1 0,24-25,2 24,23 26,25-49,50 48,49 0,0 0,-74-24,25 24,-50 0,1-49,-76 26,26-26,-24 0,48 0,-74-24,1 49,0-49,23 0,1 0,1 0,73 0,-24 0,-50 0,49 0,1 0,-50 0,25 0,-50 0,50 0,-25 0,25 0,-25 0,25 0,-25 0,24 0,-23 0,24 0,-25 0,0 0,25 0,-49 0,98 0,-49 0,24 0,-49 0,-24 0,48 0,-24 0,50 0,24 0,-24 0,24 0,1-49,-26 25,25-24,-24 48,24-25,1-24,-50 25,49-25,-74 24,-24 25,48-48,-24 48,24 0,-23-49,49 0,-51 25,51-25,-49 25,48-26,-49 50,-24-48,48-1,-48 24,24-23,-24 48,-1-49,0 1,-24 48,24-49,-24 24,50 1,-75 0,49-25,0 24,0 1,1 0,-50 0,25-1,0 0,-25 1,49-24,-49 23,49-24,0 1,-49 23,0-48,0 24,50 25,-50-1,25-23,-25 23,0 1,25-25,-25 25,0-1,0 1,0-25,49 25,-49-25,25-49,-1 49,-24-73,25 74,-25-98,24 72,-24-23,25 24,25 24,-50 0,0 0,0 0,0 1,0-1,0 24,0 1,0 0,0 0,0-26,0 26,0-24,0-2,0 26,0 0,0 0,0-1,0 0,0-23,0 24,-25-1,0-24,25 25,-25-25,1 0,-1 1,1-1,-1 0,-24 0,-1-24,25 24,25 0,-25 25,1-24,-1 23,1 0,24 1,0 0,-50-25,50 24,-24-23,-1 24,-25-25,1 0,-1 25,-23-74,23 49,50 25,-50-1,50 1,-49 0,-1-25,26 0,-1 49,1-49,-26 0,25 25,0 0,1-1,-1-24,-24 1,0-26,49 50,-50-24,-24-26,74 50,-50 0,1-25,25 0,24 25,-25-1,0 1,0-1,0 25,1-48,-26 48,-23-74,73 51,-75-27,25-23,26 73,-51-73,27 24,-2 25,-24 0,-26-50,52 50,-2 24,1 0,-26-24,2-1,23 25,1-25,24 25,-25 0,25 0,1 0,-1-24,1 24,-26 0,1-24,-26 24,26-49,0 49,-25 0,24 0,0 0,1 0,0-49,0 49,24 0,-50 0,26 0,-25-24,-25 24,0-24,1 24,48 0,-24 0,-25-25,25 25,24-49,1 49,-1 0,2 0,23-48,-25 48,25 0,-24 0,24 0,-25 0,27 0,-2-25,0 25,0 0,0 0,1-24,-1 24,0-25,0 25,0 0,1-24,0 0,-1 24,25-25,-50 25,50-24,-49 24,49-25,-25 2,0 23,0-25,0 25,2-25,-2 1,0-1,0 2,0-2,25-24,-49 24,49-47,-50 47,50 0,0-23,0 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9F897-89FC-4010-B0CA-CC81FB9097AE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F4BA3-82F6-4C58-88C6-5B150689780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741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F4BA3-82F6-4C58-88C6-5B1506897802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A5022-F320-4160-86A7-213DEE0CCBC8}" type="datetimeFigureOut">
              <a:rPr lang="el-GR" smtClean="0"/>
              <a:pPr/>
              <a:t>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86D64-3AAA-4AA0-9B81-CED72D39347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customXml" Target="../ink/ink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Documents and Settings\Administrator\Τα έγγραφά μου\Οι εικόνες μου\landscapes\Grainstacks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640873" cy="7929618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4139952" y="260648"/>
            <a:ext cx="50040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130858"/>
                </a:solidFill>
              </a:rPr>
              <a:t>ΒΑΣΙΚΟ ΚΛΙΝΙΚΟΠΑΘΟΛΟΓΟΑΝΑΤΟΜΙΚΟ </a:t>
            </a:r>
            <a:br>
              <a:rPr lang="el-GR" sz="2400" b="1" dirty="0" smtClean="0">
                <a:solidFill>
                  <a:srgbClr val="130858"/>
                </a:solidFill>
              </a:rPr>
            </a:br>
            <a:r>
              <a:rPr lang="el-GR" sz="2400" b="1" dirty="0" smtClean="0">
                <a:solidFill>
                  <a:srgbClr val="130858"/>
                </a:solidFill>
              </a:rPr>
              <a:t>ΦΡΟΝΤΙΣΤΗΡΙΟ </a:t>
            </a:r>
            <a:br>
              <a:rPr lang="el-GR" sz="2400" b="1" dirty="0" smtClean="0">
                <a:solidFill>
                  <a:srgbClr val="130858"/>
                </a:solidFill>
              </a:rPr>
            </a:br>
            <a:r>
              <a:rPr lang="el-GR" sz="2400" b="1" dirty="0" smtClean="0">
                <a:solidFill>
                  <a:srgbClr val="130858"/>
                </a:solidFill>
              </a:rPr>
              <a:t/>
            </a:r>
            <a:br>
              <a:rPr lang="el-GR" sz="2400" b="1" dirty="0" smtClean="0">
                <a:solidFill>
                  <a:srgbClr val="130858"/>
                </a:solidFill>
              </a:rPr>
            </a:br>
            <a:r>
              <a:rPr lang="el-GR" sz="2400" b="1" dirty="0" smtClean="0">
                <a:solidFill>
                  <a:srgbClr val="130858"/>
                </a:solidFill>
              </a:rPr>
              <a:t/>
            </a:r>
            <a:br>
              <a:rPr lang="el-GR" sz="2400" b="1" dirty="0" smtClean="0">
                <a:solidFill>
                  <a:srgbClr val="130858"/>
                </a:solidFill>
              </a:rPr>
            </a:br>
            <a:r>
              <a:rPr lang="el-GR" sz="2400" b="1" dirty="0" smtClean="0">
                <a:solidFill>
                  <a:srgbClr val="130858"/>
                </a:solidFill>
              </a:rPr>
              <a:t/>
            </a:r>
            <a:br>
              <a:rPr lang="el-GR" sz="2400" b="1" dirty="0" smtClean="0">
                <a:solidFill>
                  <a:srgbClr val="130858"/>
                </a:solidFill>
              </a:rPr>
            </a:br>
            <a:r>
              <a:rPr lang="fr-FR" sz="2400" b="1" dirty="0" smtClean="0">
                <a:solidFill>
                  <a:srgbClr val="130858"/>
                </a:solidFill>
              </a:rPr>
              <a:t>NO</a:t>
            </a:r>
            <a:r>
              <a:rPr lang="el-GR" sz="2400" b="1" dirty="0" smtClean="0">
                <a:solidFill>
                  <a:srgbClr val="130858"/>
                </a:solidFill>
              </a:rPr>
              <a:t>ΣΟΙ  ΠΕΠΤΙΚΟΥ  ΣΩΛΗΝΑ </a:t>
            </a:r>
            <a:endParaRPr lang="el-GR" sz="2400" b="1" dirty="0">
              <a:solidFill>
                <a:srgbClr val="130858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836712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357158" y="260648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dirty="0" smtClean="0"/>
              <a:t>Ενδοσκοπική εικόνα κατώτερου οισοφάγου σε παλαιότερες ενδοσκοπήσεις του ασθενούς.  </a:t>
            </a:r>
            <a:endParaRPr lang="el-GR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00398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Βέλος προς τα επάνω"/>
          <p:cNvSpPr/>
          <p:nvPr/>
        </p:nvSpPr>
        <p:spPr>
          <a:xfrm>
            <a:off x="2786050" y="2357430"/>
            <a:ext cx="142876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Βέλος προς τα επάνω"/>
          <p:cNvSpPr/>
          <p:nvPr/>
        </p:nvSpPr>
        <p:spPr>
          <a:xfrm>
            <a:off x="1214414" y="2428868"/>
            <a:ext cx="142876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err="1" smtClean="0"/>
              <a:t>Μεταπλασία</a:t>
            </a:r>
            <a:r>
              <a:rPr lang="el-GR" b="1" dirty="0" smtClean="0"/>
              <a:t> σε κυλινδρικό επιθήλιο.</a:t>
            </a:r>
            <a:br>
              <a:rPr lang="el-GR" b="1" dirty="0" smtClean="0"/>
            </a:br>
            <a:r>
              <a:rPr lang="el-GR" b="1" dirty="0" smtClean="0"/>
              <a:t>Οισοφάγος του </a:t>
            </a:r>
            <a:r>
              <a:rPr lang="en-US" b="1" dirty="0" smtClean="0"/>
              <a:t>Barrett.</a:t>
            </a:r>
            <a:endParaRPr lang="el-GR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el-GR" dirty="0" smtClean="0"/>
              <a:t>Είτε γαστρικού τύπου</a:t>
            </a:r>
          </a:p>
          <a:p>
            <a:r>
              <a:rPr lang="el-GR" dirty="0" smtClean="0"/>
              <a:t>Είτε εντερικού τύπου με </a:t>
            </a:r>
            <a:r>
              <a:rPr lang="el-GR" b="1" dirty="0" smtClean="0"/>
              <a:t>καλυκοειδή κύτταρα</a:t>
            </a:r>
            <a:r>
              <a:rPr lang="el-GR" dirty="0" smtClean="0"/>
              <a:t>, οπότε είναι και το πλέον τυπικό για τη διάγνωση του </a:t>
            </a:r>
            <a:r>
              <a:rPr lang="el-GR" b="1" dirty="0" smtClean="0"/>
              <a:t>οισοφάγου του </a:t>
            </a:r>
            <a:r>
              <a:rPr lang="en-US" b="1" dirty="0" smtClean="0"/>
              <a:t>Barrett</a:t>
            </a:r>
            <a:r>
              <a:rPr lang="en-US" dirty="0" smtClean="0"/>
              <a:t>.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Αριστερό βέλος"/>
          <p:cNvSpPr/>
          <p:nvPr/>
        </p:nvSpPr>
        <p:spPr>
          <a:xfrm rot="1983666">
            <a:off x="6268058" y="487109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Αριστερό βέλος"/>
          <p:cNvSpPr/>
          <p:nvPr/>
        </p:nvSpPr>
        <p:spPr>
          <a:xfrm rot="1983666">
            <a:off x="6625248" y="437102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24936" cy="63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280920" cy="62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 flipH="1">
            <a:off x="5292080" y="4429132"/>
            <a:ext cx="34233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/>
              <a:t>Κυτταρική </a:t>
            </a:r>
            <a:r>
              <a:rPr lang="el-GR" sz="2400" b="1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δυσπλασία</a:t>
            </a:r>
            <a:r>
              <a:rPr lang="el-GR" sz="2400" b="1" dirty="0" smtClean="0"/>
              <a:t>. Μιτώσεις σε επιφανειακή μοίρα του </a:t>
            </a:r>
            <a:r>
              <a:rPr lang="el-GR" sz="2400" b="1" dirty="0" err="1" smtClean="0"/>
              <a:t>βλεννογονικού</a:t>
            </a:r>
            <a:r>
              <a:rPr lang="el-GR" sz="2400" b="1" dirty="0" smtClean="0"/>
              <a:t> επιθηλίου.</a:t>
            </a:r>
            <a:endParaRPr lang="el-GR" sz="2400" b="1" dirty="0"/>
          </a:p>
        </p:txBody>
      </p:sp>
      <p:sp>
        <p:nvSpPr>
          <p:cNvPr id="4" name="3 - Αριστερό βέλος"/>
          <p:cNvSpPr/>
          <p:nvPr/>
        </p:nvSpPr>
        <p:spPr>
          <a:xfrm>
            <a:off x="4357686" y="3643314"/>
            <a:ext cx="428628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Αριστερό βέλος"/>
          <p:cNvSpPr/>
          <p:nvPr/>
        </p:nvSpPr>
        <p:spPr>
          <a:xfrm>
            <a:off x="3929058" y="4643446"/>
            <a:ext cx="428628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444724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549743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179512" y="335699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</a:t>
            </a:r>
            <a:r>
              <a:rPr lang="el-GR" b="1" dirty="0" smtClean="0"/>
              <a:t>χαμηλόβαθμη                                            </a:t>
            </a:r>
            <a:r>
              <a:rPr lang="en-US" b="1" dirty="0" smtClean="0"/>
              <a:t>                                            </a:t>
            </a:r>
            <a:r>
              <a:rPr lang="el-GR" b="1" dirty="0" smtClean="0"/>
              <a:t>υψηλόβαθμη</a:t>
            </a:r>
            <a:endParaRPr lang="el-GR" b="1" dirty="0"/>
          </a:p>
        </p:txBody>
      </p:sp>
      <p:sp>
        <p:nvSpPr>
          <p:cNvPr id="5" name="4 - Ορθογώνιο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  </a:t>
            </a:r>
            <a:r>
              <a:rPr lang="el-GR" sz="2400" b="1" dirty="0" smtClean="0"/>
              <a:t>              </a:t>
            </a:r>
            <a:r>
              <a:rPr lang="en-US" sz="2400" b="1" dirty="0" smtClean="0"/>
              <a:t>  </a:t>
            </a:r>
            <a:r>
              <a:rPr lang="el-GR" sz="2400" b="1" dirty="0" smtClean="0"/>
              <a:t>Κυτταρική δυσπλασία μεταπλαστικού επιθηλίου </a:t>
            </a:r>
            <a:r>
              <a:rPr lang="en-US" dirty="0" smtClean="0"/>
              <a:t> 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840760" cy="513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1475656" y="188640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     A</a:t>
            </a:r>
            <a:r>
              <a:rPr lang="el-GR" sz="2400" b="1" dirty="0" err="1" smtClean="0"/>
              <a:t>ρχόμενη</a:t>
            </a:r>
            <a:r>
              <a:rPr lang="el-GR" sz="2400" b="1" dirty="0" smtClean="0"/>
              <a:t> διηθητική ανάπτυξη . Μετάπτωση σε </a:t>
            </a:r>
            <a:r>
              <a:rPr lang="el-GR" sz="2400" b="1" dirty="0" err="1" smtClean="0"/>
              <a:t>αδενοκαρκίνωμα</a:t>
            </a:r>
            <a:r>
              <a:rPr lang="el-GR" sz="2400" b="1" dirty="0" smtClean="0"/>
              <a:t>. 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920880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1542"/>
            <a:ext cx="9144000" cy="593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323528" y="188641"/>
            <a:ext cx="824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     </a:t>
            </a:r>
            <a:r>
              <a:rPr lang="el-GR" sz="2400" b="1" dirty="0" smtClean="0"/>
              <a:t>      Αρχόμενη διηθητική ανάπτυξη αδενοκαρκινώματος </a:t>
            </a:r>
          </a:p>
          <a:p>
            <a:pPr algn="ctr"/>
            <a:r>
              <a:rPr lang="el-GR" sz="2400" b="1" dirty="0" smtClean="0"/>
              <a:t>σε έδαφος οισοφάγου του </a:t>
            </a:r>
            <a:r>
              <a:rPr lang="en-US" sz="2400" b="1" dirty="0" smtClean="0"/>
              <a:t>Barrett</a:t>
            </a:r>
            <a:endParaRPr lang="el-GR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8006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000372"/>
            <a:ext cx="32956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8006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5357818" y="274638"/>
            <a:ext cx="3786182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ΟΙΣΟΦΑΓΟΣ-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atin typeface="+mj-lt"/>
                <a:ea typeface="+mj-ea"/>
                <a:cs typeface="+mj-cs"/>
              </a:rPr>
              <a:t>ΓΑΣΤΡΟΟΙΣΟΦΑΓΙΚΗ ΣΥΜΒΟΛΗ.</a:t>
            </a:r>
            <a:endParaRPr lang="en-US" sz="32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 smtClean="0">
                <a:latin typeface="+mj-lt"/>
                <a:ea typeface="+mj-ea"/>
                <a:cs typeface="+mj-cs"/>
              </a:rPr>
              <a:t>ΦΥΣΙΟΛΟΓΙΚΕΣ ΕΙΚΟΝΕΣ  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776864" cy="660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323528" y="0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     </a:t>
            </a:r>
            <a:r>
              <a:rPr lang="el-GR" sz="2400" b="1" dirty="0" smtClean="0"/>
              <a:t>      Διηθητική ανάπτυξη αδενοκαρκινώματος σε έδαφος οισοφάγου του </a:t>
            </a:r>
            <a:r>
              <a:rPr lang="en-US" sz="2400" b="1" dirty="0" smtClean="0"/>
              <a:t>Barrett</a:t>
            </a:r>
            <a:endParaRPr lang="el-GR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/>
          </a:bodyPr>
          <a:lstStyle/>
          <a:p>
            <a:r>
              <a:rPr lang="en-US" dirty="0" smtClean="0"/>
              <a:t>M</a:t>
            </a:r>
            <a:r>
              <a:rPr lang="el-GR" dirty="0" err="1" smtClean="0"/>
              <a:t>ετά</a:t>
            </a:r>
            <a:r>
              <a:rPr lang="el-GR" dirty="0" smtClean="0"/>
              <a:t> από πολλά χρόνια, στο μεταπλαστικό επιθήλιο μπορεί να εμφανισθεί κυτταρική δυσπλασία και να μεταπέσει σε </a:t>
            </a:r>
            <a:r>
              <a:rPr lang="el-GR" dirty="0" err="1" smtClean="0"/>
              <a:t>αδενοκαρκίνωμα</a:t>
            </a:r>
            <a:r>
              <a:rPr lang="el-GR" dirty="0" smtClean="0"/>
              <a:t>. Ο διά βίου κίνδυνος σε ασθενείς με οισοφάγο του </a:t>
            </a:r>
            <a:r>
              <a:rPr lang="en-US" dirty="0" smtClean="0"/>
              <a:t>Barrett </a:t>
            </a:r>
            <a:r>
              <a:rPr lang="el-GR" dirty="0" smtClean="0"/>
              <a:t>να αναπτύξουν </a:t>
            </a:r>
            <a:r>
              <a:rPr lang="el-GR" dirty="0" err="1" smtClean="0"/>
              <a:t>αδενοκαρκίνωμα</a:t>
            </a:r>
            <a:r>
              <a:rPr lang="el-GR" dirty="0" smtClean="0"/>
              <a:t> </a:t>
            </a:r>
            <a:r>
              <a:rPr lang="en-US" dirty="0" smtClean="0"/>
              <a:t>: 10%</a:t>
            </a:r>
          </a:p>
          <a:p>
            <a:r>
              <a:rPr lang="el-GR" dirty="0" smtClean="0"/>
              <a:t>Περί το </a:t>
            </a:r>
            <a:r>
              <a:rPr lang="en-US" dirty="0" smtClean="0"/>
              <a:t> 5-10% </a:t>
            </a:r>
            <a:r>
              <a:rPr lang="el-GR" dirty="0" smtClean="0"/>
              <a:t>των οισοφαγικών καρκινωμάτων είναι </a:t>
            </a:r>
            <a:r>
              <a:rPr lang="el-GR" dirty="0" err="1" smtClean="0"/>
              <a:t>αδενοκαρκινώματα</a:t>
            </a:r>
            <a:r>
              <a:rPr lang="el-GR" dirty="0" smtClean="0"/>
              <a:t>, αλλά το </a:t>
            </a:r>
            <a:r>
              <a:rPr lang="el-GR" dirty="0" err="1" smtClean="0"/>
              <a:t>αδενοκαρκίνωμα</a:t>
            </a:r>
            <a:r>
              <a:rPr lang="el-GR" dirty="0" smtClean="0"/>
              <a:t> του  </a:t>
            </a:r>
            <a:r>
              <a:rPr lang="el-GR" spc="600" dirty="0" smtClean="0"/>
              <a:t>στομάχου</a:t>
            </a:r>
            <a:r>
              <a:rPr lang="el-GR" dirty="0" smtClean="0"/>
              <a:t> που κατά συνέχεια επεκτείνεται στον κατώτερο οισοφάγο είναι συχνότερο των πρωτοπαθών του οισοφάγου.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507" y="597402"/>
            <a:ext cx="3480820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04664"/>
            <a:ext cx="3024336" cy="303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471467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425396" y="718349"/>
            <a:ext cx="2936945" cy="192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http://www.tulane.edu/~histolab/GIlab/slide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1" y="3500438"/>
            <a:ext cx="4191029" cy="3143272"/>
          </a:xfrm>
          <a:prstGeom prst="rect">
            <a:avLst/>
          </a:prstGeom>
          <a:noFill/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3000364" y="0"/>
            <a:ext cx="321471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ΣΤΟΜΑΧΟΣ 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l-GR" sz="1800" b="1" dirty="0"/>
              <a:t>ΠΑΘΟΛΟΓΟΑΝΑΤΟΜΙΚΗ ΠΡΟΣΕΓΓΙΣΗ </a:t>
            </a:r>
            <a:r>
              <a:rPr lang="el-GR" sz="1800" b="1" dirty="0" smtClean="0"/>
              <a:t>ΓΑΣΤΡΕΝΤΕΡΙΚΩΝ </a:t>
            </a:r>
            <a:r>
              <a:rPr lang="el-GR" sz="1800" b="1" dirty="0"/>
              <a:t>ΑΙΤΙΩΝ </a:t>
            </a:r>
            <a:r>
              <a:rPr lang="el-GR" sz="1800" b="1" spc="300" dirty="0" smtClean="0"/>
              <a:t>ΕΜΕΤΟΥ</a:t>
            </a:r>
            <a:r>
              <a:rPr lang="el-GR" sz="1800" b="1" dirty="0" smtClean="0"/>
              <a:t> (Ι) </a:t>
            </a:r>
            <a:endParaRPr lang="el-GR" sz="1800" b="1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713788" cy="4857750"/>
          </a:xfrm>
        </p:spPr>
        <p:txBody>
          <a:bodyPr/>
          <a:lstStyle/>
          <a:p>
            <a:pPr>
              <a:buFontTx/>
              <a:buNone/>
            </a:pPr>
            <a:r>
              <a:rPr lang="el-GR" sz="1600" dirty="0"/>
              <a:t>Έμετος: συχνό σύμπτωμα όλων σχεδόν των παθήσεων του </a:t>
            </a:r>
            <a:r>
              <a:rPr lang="el-GR" sz="1600" dirty="0" smtClean="0"/>
              <a:t>στομάχου. Ο </a:t>
            </a:r>
            <a:r>
              <a:rPr lang="el-GR" sz="1600" dirty="0"/>
              <a:t>έμετος που οφείλεται </a:t>
            </a:r>
          </a:p>
          <a:p>
            <a:pPr>
              <a:buFontTx/>
              <a:buNone/>
            </a:pPr>
            <a:r>
              <a:rPr lang="el-GR" sz="1600" dirty="0"/>
              <a:t>σε παθήσεις του </a:t>
            </a:r>
            <a:r>
              <a:rPr lang="el-GR" sz="1600" dirty="0" smtClean="0"/>
              <a:t>στομάχου, </a:t>
            </a:r>
            <a:r>
              <a:rPr lang="el-GR" sz="1600" dirty="0"/>
              <a:t>συνοδεύεται συνήθως από </a:t>
            </a:r>
            <a:r>
              <a:rPr lang="el-GR" sz="1600" dirty="0" err="1"/>
              <a:t>επιγαστρικό</a:t>
            </a:r>
            <a:r>
              <a:rPr lang="el-GR" sz="1600" dirty="0"/>
              <a:t> πόνο, αίσθημα καύσου </a:t>
            </a:r>
          </a:p>
          <a:p>
            <a:pPr>
              <a:buFontTx/>
              <a:buNone/>
            </a:pPr>
            <a:r>
              <a:rPr lang="el-GR" sz="1600" dirty="0"/>
              <a:t>και όξινες </a:t>
            </a:r>
            <a:r>
              <a:rPr lang="el-GR" sz="1600" dirty="0" err="1" smtClean="0"/>
              <a:t>ερυγές</a:t>
            </a:r>
            <a:r>
              <a:rPr lang="el-GR" sz="1600" dirty="0" smtClean="0"/>
              <a:t>.</a:t>
            </a:r>
            <a:endParaRPr lang="el-GR" sz="1600" dirty="0"/>
          </a:p>
          <a:p>
            <a:pPr>
              <a:buFontTx/>
              <a:buNone/>
            </a:pPr>
            <a:endParaRPr lang="el-GR" sz="1600" dirty="0"/>
          </a:p>
          <a:p>
            <a:pPr>
              <a:buFontTx/>
              <a:buNone/>
            </a:pPr>
            <a:r>
              <a:rPr lang="el-GR" sz="1600" u="sng" dirty="0" smtClean="0"/>
              <a:t>1.Στη </a:t>
            </a:r>
            <a:r>
              <a:rPr lang="el-GR" sz="1600" u="sng" dirty="0"/>
              <a:t>γαστρίτιδα – γαστρο12δακτυλικό έλκος</a:t>
            </a:r>
          </a:p>
          <a:p>
            <a:pPr>
              <a:buFontTx/>
              <a:buNone/>
            </a:pPr>
            <a:r>
              <a:rPr lang="el-GR" sz="1600" dirty="0"/>
              <a:t>Ο έμετος εμφανίζεται </a:t>
            </a:r>
            <a:r>
              <a:rPr lang="el-GR" sz="1600" u="sng" dirty="0"/>
              <a:t>λίγο μετά</a:t>
            </a:r>
            <a:r>
              <a:rPr lang="el-GR" sz="1600" dirty="0"/>
              <a:t> από τη λήψη τροφής και ανακουφίζει από τον πόνο. Στο</a:t>
            </a:r>
          </a:p>
          <a:p>
            <a:pPr>
              <a:buFontTx/>
              <a:buNone/>
            </a:pPr>
            <a:r>
              <a:rPr lang="el-GR" sz="1600" dirty="0" smtClean="0"/>
              <a:t>γαστρο12δακτυλικό </a:t>
            </a:r>
            <a:r>
              <a:rPr lang="el-GR" sz="1600" dirty="0"/>
              <a:t>έλκος, ο έμετος περιέχει ελεύθερο υδροχλωρικό οξύ.</a:t>
            </a:r>
          </a:p>
          <a:p>
            <a:pPr>
              <a:buFontTx/>
              <a:buNone/>
            </a:pPr>
            <a:r>
              <a:rPr lang="el-GR" sz="1600" dirty="0" smtClean="0"/>
              <a:t>2.Στην </a:t>
            </a:r>
            <a:r>
              <a:rPr lang="el-GR" sz="1600" u="sng" dirty="0"/>
              <a:t>πυλωρική</a:t>
            </a:r>
            <a:r>
              <a:rPr lang="el-GR" sz="1600" dirty="0"/>
              <a:t> στένωση από ουλώδη ρίκνωση έλκους ή </a:t>
            </a:r>
            <a:r>
              <a:rPr lang="el-GR" sz="1600" dirty="0" err="1"/>
              <a:t>νεοπλασματική</a:t>
            </a:r>
            <a:r>
              <a:rPr lang="el-GR" sz="1600" dirty="0"/>
              <a:t> </a:t>
            </a:r>
            <a:r>
              <a:rPr lang="el-GR" sz="1600" dirty="0" smtClean="0"/>
              <a:t>διήθηση</a:t>
            </a:r>
            <a:r>
              <a:rPr lang="en-US" sz="1600" dirty="0" smtClean="0"/>
              <a:t>:</a:t>
            </a:r>
            <a:r>
              <a:rPr lang="el-GR" sz="1600" dirty="0" smtClean="0"/>
              <a:t> </a:t>
            </a:r>
            <a:r>
              <a:rPr lang="el-GR" sz="1600" dirty="0" err="1"/>
              <a:t>ρουκετοειδής</a:t>
            </a:r>
            <a:endParaRPr lang="el-GR" sz="1600" dirty="0"/>
          </a:p>
          <a:p>
            <a:pPr>
              <a:buFontTx/>
              <a:buNone/>
            </a:pPr>
            <a:r>
              <a:rPr lang="el-GR" sz="1600" dirty="0"/>
              <a:t>έμετος, ορατός </a:t>
            </a:r>
            <a:r>
              <a:rPr lang="el-GR" sz="1600" dirty="0" err="1"/>
              <a:t>περισταλτισμός</a:t>
            </a:r>
            <a:r>
              <a:rPr lang="el-GR" sz="1600" dirty="0"/>
              <a:t> του στομάχου στο κοιλιακό τοίχωμα </a:t>
            </a:r>
            <a:endParaRPr lang="el-GR" sz="1600" dirty="0" smtClean="0"/>
          </a:p>
          <a:p>
            <a:pPr>
              <a:buFontTx/>
              <a:buNone/>
            </a:pPr>
            <a:r>
              <a:rPr lang="el-GR" sz="1600" dirty="0" smtClean="0"/>
              <a:t>έμετος</a:t>
            </a:r>
            <a:r>
              <a:rPr lang="el-GR" sz="1600" dirty="0"/>
              <a:t>: </a:t>
            </a:r>
            <a:r>
              <a:rPr lang="el-GR" sz="1600" dirty="0" smtClean="0"/>
              <a:t>απογευματινός, </a:t>
            </a:r>
            <a:r>
              <a:rPr lang="el-GR" sz="1600" u="sng" dirty="0" smtClean="0"/>
              <a:t>4-6 </a:t>
            </a:r>
            <a:r>
              <a:rPr lang="el-GR" sz="1600" u="sng" dirty="0"/>
              <a:t>ή και πλέον ώρες </a:t>
            </a:r>
            <a:r>
              <a:rPr lang="el-GR" sz="1600" dirty="0"/>
              <a:t>μετά τη λήψη της </a:t>
            </a:r>
            <a:r>
              <a:rPr lang="el-GR" sz="1600" dirty="0" smtClean="0"/>
              <a:t>τροφής, </a:t>
            </a:r>
            <a:r>
              <a:rPr lang="el-GR" sz="1600" dirty="0"/>
              <a:t>δύσοσμα εμέσματα, με πιθανή παρουσία </a:t>
            </a:r>
            <a:r>
              <a:rPr lang="el-GR" sz="1600" dirty="0" smtClean="0"/>
              <a:t>άπεπτης </a:t>
            </a:r>
            <a:r>
              <a:rPr lang="el-GR" sz="1600" dirty="0"/>
              <a:t>τροφής προηγούμενων ημερών.</a:t>
            </a:r>
          </a:p>
          <a:p>
            <a:pPr>
              <a:buFontTx/>
              <a:buNone/>
            </a:pPr>
            <a:r>
              <a:rPr lang="el-GR" sz="1600" dirty="0" smtClean="0"/>
              <a:t>3. Σε </a:t>
            </a:r>
            <a:r>
              <a:rPr lang="el-GR" sz="1600" dirty="0"/>
              <a:t>φλεβική στάση στο γαστρικό βλεννογόνο λόγω συμφορητικής καρδιακής ανεπάρκειας ή </a:t>
            </a:r>
          </a:p>
          <a:p>
            <a:pPr>
              <a:buFontTx/>
              <a:buNone/>
            </a:pPr>
            <a:r>
              <a:rPr lang="el-GR" sz="1600" dirty="0"/>
              <a:t>πυλαίας υπέρτασης         </a:t>
            </a:r>
            <a:r>
              <a:rPr lang="el-GR" sz="1600" dirty="0" smtClean="0"/>
              <a:t>έμετος. </a:t>
            </a:r>
            <a:endParaRPr lang="el-GR" sz="1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000232" y="4929198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 b="1" dirty="0"/>
              <a:t>ΠΑΘΟΛΟΓΟΑΝΑΤΟΜΙΚΗ ΠΡΟΣΕΓΓΙΣΗ </a:t>
            </a:r>
            <a:r>
              <a:rPr lang="el-GR" sz="1800" b="1" dirty="0" smtClean="0"/>
              <a:t>ΓΑΣΤΡΕΝΤΕΡΙΚΩΝ </a:t>
            </a:r>
            <a:r>
              <a:rPr lang="el-GR" sz="1800" b="1" dirty="0"/>
              <a:t>ΑΙΤΙΩΝ </a:t>
            </a:r>
            <a:r>
              <a:rPr lang="el-GR" sz="1800" b="1" spc="300" dirty="0"/>
              <a:t>ΕΜΕΤΟΥ</a:t>
            </a:r>
            <a:r>
              <a:rPr lang="el-GR" sz="1800" b="1" dirty="0"/>
              <a:t> (συνέχεια)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>
              <a:buFontTx/>
              <a:buNone/>
            </a:pPr>
            <a:endParaRPr lang="el-GR" sz="1600" dirty="0"/>
          </a:p>
          <a:p>
            <a:pPr>
              <a:buFontTx/>
              <a:buNone/>
            </a:pPr>
            <a:r>
              <a:rPr lang="el-GR" sz="1600" dirty="0" smtClean="0"/>
              <a:t>4.Σε </a:t>
            </a:r>
            <a:r>
              <a:rPr lang="el-GR" sz="1600" u="sng" dirty="0"/>
              <a:t>εντερική</a:t>
            </a:r>
            <a:r>
              <a:rPr lang="el-GR" sz="1600" dirty="0"/>
              <a:t> απόφραξη: έμετος, μετεωρισμός, επίσχεση αερίων και κοπράνων.</a:t>
            </a:r>
          </a:p>
          <a:p>
            <a:pPr>
              <a:buFontTx/>
              <a:buNone/>
            </a:pPr>
            <a:endParaRPr lang="el-GR" sz="1600" dirty="0"/>
          </a:p>
          <a:p>
            <a:pPr>
              <a:buFontTx/>
              <a:buNone/>
            </a:pPr>
            <a:r>
              <a:rPr lang="el-GR" sz="1600" dirty="0"/>
              <a:t>Όσο πιο</a:t>
            </a:r>
            <a:r>
              <a:rPr lang="el-GR" sz="1600" u="sng" dirty="0"/>
              <a:t> υψηλά </a:t>
            </a:r>
            <a:r>
              <a:rPr lang="el-GR" sz="1600" dirty="0"/>
              <a:t>η απόφραξη, τόσο </a:t>
            </a:r>
            <a:r>
              <a:rPr lang="el-GR" sz="1600" u="sng" dirty="0" err="1"/>
              <a:t>πρωιμότερη</a:t>
            </a:r>
            <a:r>
              <a:rPr lang="el-GR" sz="1600" u="sng" dirty="0"/>
              <a:t> </a:t>
            </a:r>
            <a:r>
              <a:rPr lang="el-GR" sz="1600" dirty="0"/>
              <a:t>η εμφάνιση του εμέτου που αποτελεί και</a:t>
            </a:r>
          </a:p>
          <a:p>
            <a:pPr>
              <a:buFontTx/>
              <a:buNone/>
            </a:pPr>
            <a:r>
              <a:rPr lang="el-GR" sz="1600" dirty="0"/>
              <a:t>το πλέον έκδηλο σύμπτωμα.</a:t>
            </a:r>
          </a:p>
          <a:p>
            <a:pPr>
              <a:buFontTx/>
              <a:buNone/>
            </a:pPr>
            <a:r>
              <a:rPr lang="el-GR" sz="1600" dirty="0"/>
              <a:t>Παρουσία </a:t>
            </a:r>
            <a:r>
              <a:rPr lang="el-GR" sz="1600" u="sng" dirty="0"/>
              <a:t>αίματος </a:t>
            </a:r>
            <a:r>
              <a:rPr lang="el-GR" sz="1600" dirty="0"/>
              <a:t>στα εμέσματα         αιμορραγία από το </a:t>
            </a:r>
            <a:r>
              <a:rPr lang="el-GR" sz="1600" u="sng" dirty="0"/>
              <a:t>ανώτερο</a:t>
            </a:r>
            <a:r>
              <a:rPr lang="el-GR" sz="1600" dirty="0"/>
              <a:t> πεπτικό</a:t>
            </a:r>
          </a:p>
          <a:p>
            <a:pPr>
              <a:buFontTx/>
              <a:buNone/>
            </a:pPr>
            <a:endParaRPr lang="el-GR" sz="1600" dirty="0"/>
          </a:p>
          <a:p>
            <a:pPr>
              <a:buFontTx/>
              <a:buNone/>
            </a:pPr>
            <a:r>
              <a:rPr lang="el-GR" sz="1600" dirty="0"/>
              <a:t>Όσο πιο </a:t>
            </a:r>
            <a:r>
              <a:rPr lang="el-GR" sz="1600" u="sng" dirty="0"/>
              <a:t>χαμηλά </a:t>
            </a:r>
            <a:r>
              <a:rPr lang="el-GR" sz="1600" dirty="0"/>
              <a:t>η απόφραξη, τόσο πιο </a:t>
            </a:r>
            <a:r>
              <a:rPr lang="el-GR" sz="1600" u="sng" dirty="0"/>
              <a:t>όψιμη </a:t>
            </a:r>
            <a:r>
              <a:rPr lang="el-GR" sz="1600" dirty="0"/>
              <a:t>η εμφάνιση του εμέτου.</a:t>
            </a:r>
          </a:p>
          <a:p>
            <a:pPr>
              <a:buFontTx/>
              <a:buNone/>
            </a:pPr>
            <a:r>
              <a:rPr lang="el-GR" sz="1600" dirty="0"/>
              <a:t>Κοπρανώδες περιεχόμενο           χαμηλή εντερική απόφραξη, περιτονίτιδα, </a:t>
            </a:r>
            <a:r>
              <a:rPr lang="el-GR" sz="1600" dirty="0" err="1"/>
              <a:t>γαστροκολικό</a:t>
            </a:r>
            <a:r>
              <a:rPr lang="el-GR" sz="1600" dirty="0"/>
              <a:t> </a:t>
            </a:r>
          </a:p>
          <a:p>
            <a:pPr>
              <a:buFontTx/>
              <a:buNone/>
            </a:pPr>
            <a:r>
              <a:rPr lang="el-GR" sz="1600" dirty="0"/>
              <a:t>συρίγγιο.</a:t>
            </a:r>
          </a:p>
          <a:p>
            <a:pPr>
              <a:buFontTx/>
              <a:buNone/>
            </a:pPr>
            <a:endParaRPr lang="el-GR" sz="1600" dirty="0"/>
          </a:p>
          <a:p>
            <a:pPr>
              <a:buFontTx/>
              <a:buNone/>
            </a:pPr>
            <a:r>
              <a:rPr lang="el-GR" sz="1600" u="sng" dirty="0"/>
              <a:t>Σταθερή </a:t>
            </a:r>
            <a:r>
              <a:rPr lang="el-GR" sz="1600" dirty="0"/>
              <a:t>παρουσία στα εμέσματα </a:t>
            </a:r>
            <a:r>
              <a:rPr lang="el-GR" sz="1600" u="sng" dirty="0"/>
              <a:t>μεγάλων ποσοτήτων </a:t>
            </a:r>
            <a:r>
              <a:rPr lang="el-GR" sz="1600" u="sng" spc="300" dirty="0"/>
              <a:t>χολής</a:t>
            </a:r>
            <a:r>
              <a:rPr lang="el-GR" sz="1600" dirty="0"/>
              <a:t>            υπόνοια απόφραξης</a:t>
            </a:r>
          </a:p>
          <a:p>
            <a:pPr>
              <a:buFontTx/>
              <a:buNone/>
            </a:pPr>
            <a:r>
              <a:rPr lang="el-GR" sz="1600" u="sng" dirty="0"/>
              <a:t>κάτω</a:t>
            </a:r>
            <a:r>
              <a:rPr lang="el-GR" sz="1600" dirty="0"/>
              <a:t> από το φύμα του </a:t>
            </a:r>
            <a:r>
              <a:rPr lang="en-US" sz="1600" dirty="0" err="1"/>
              <a:t>Vater</a:t>
            </a:r>
            <a:r>
              <a:rPr lang="en-US" sz="1600" dirty="0"/>
              <a:t>.</a:t>
            </a:r>
          </a:p>
          <a:p>
            <a:pPr>
              <a:buFontTx/>
              <a:buNone/>
            </a:pPr>
            <a:endParaRPr lang="el-GR" sz="1600" dirty="0"/>
          </a:p>
          <a:p>
            <a:pPr>
              <a:buFontTx/>
              <a:buNone/>
            </a:pPr>
            <a:r>
              <a:rPr lang="el-GR" sz="1600" dirty="0"/>
              <a:t>Σύνηθες αίτιο </a:t>
            </a:r>
            <a:r>
              <a:rPr lang="el-GR" sz="1600" u="sng" dirty="0"/>
              <a:t>εμέτου</a:t>
            </a:r>
            <a:r>
              <a:rPr lang="el-GR" sz="1600" dirty="0"/>
              <a:t>: οξεία σκωληκοειδίτιδα</a:t>
            </a:r>
            <a:r>
              <a:rPr lang="en-US" sz="1600" dirty="0"/>
              <a:t>·</a:t>
            </a:r>
            <a:r>
              <a:rPr lang="el-GR" sz="1600" dirty="0"/>
              <a:t> ο έμετος ακλουθεί τον πόνο.</a:t>
            </a:r>
          </a:p>
          <a:p>
            <a:pPr>
              <a:buFontTx/>
              <a:buNone/>
            </a:pPr>
            <a:r>
              <a:rPr lang="el-GR" sz="1600" dirty="0"/>
              <a:t>Σπάνιο αίτιο </a:t>
            </a:r>
            <a:r>
              <a:rPr lang="el-GR" sz="1600" u="sng" dirty="0"/>
              <a:t>εμέτου: </a:t>
            </a:r>
            <a:r>
              <a:rPr lang="el-GR" sz="1600" dirty="0"/>
              <a:t>παρασιτώσεις του εντέρου. </a:t>
            </a:r>
            <a:r>
              <a:rPr lang="el-GR" sz="1600" u="sng" dirty="0"/>
              <a:t> 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3357554" y="3000372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2714612" y="385762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5715008" y="4714884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r>
              <a:rPr lang="el-GR" b="1" dirty="0" smtClean="0"/>
              <a:t>Άρρην, 48 ετών. </a:t>
            </a:r>
          </a:p>
          <a:p>
            <a:r>
              <a:rPr lang="el-GR" b="1" dirty="0" smtClean="0"/>
              <a:t>Ακαθόριστα κοιλιακά ενοχλήματα </a:t>
            </a:r>
            <a:r>
              <a:rPr lang="el-GR" b="1" dirty="0" err="1" smtClean="0"/>
              <a:t>δυσπεπτικού</a:t>
            </a:r>
            <a:r>
              <a:rPr lang="el-GR" b="1" dirty="0" smtClean="0"/>
              <a:t> τύπου για ορισμένα χρόνια.</a:t>
            </a:r>
          </a:p>
          <a:p>
            <a:r>
              <a:rPr lang="el-GR" b="1" dirty="0" smtClean="0"/>
              <a:t>Επεισόδια ναυτίας και εμέτου.</a:t>
            </a:r>
          </a:p>
          <a:p>
            <a:r>
              <a:rPr lang="el-GR" b="1" u="sng" dirty="0" smtClean="0"/>
              <a:t>Όχι</a:t>
            </a:r>
            <a:r>
              <a:rPr lang="el-GR" b="1" dirty="0" smtClean="0"/>
              <a:t> αιματέμεση.</a:t>
            </a:r>
          </a:p>
          <a:p>
            <a:r>
              <a:rPr lang="el-GR" b="1" dirty="0" smtClean="0"/>
              <a:t>Ενδοσκοπικά </a:t>
            </a:r>
            <a:r>
              <a:rPr lang="el-GR" b="1" u="sng" dirty="0" smtClean="0"/>
              <a:t>όχι</a:t>
            </a:r>
            <a:r>
              <a:rPr lang="el-GR" b="1" dirty="0" smtClean="0"/>
              <a:t> ευρήματα έλκους ή μάζας.</a:t>
            </a:r>
          </a:p>
          <a:p>
            <a:r>
              <a:rPr lang="el-GR" b="1" dirty="0" smtClean="0"/>
              <a:t>Ελήφθησαν βιοψίες.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lylib.com/books/2/953/1/html/2/23%20-%20stomach_files/da7c23ff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4572032" cy="3028972"/>
          </a:xfrm>
          <a:prstGeom prst="rect">
            <a:avLst/>
          </a:prstGeom>
          <a:noFill/>
        </p:spPr>
      </p:pic>
      <p:pic>
        <p:nvPicPr>
          <p:cNvPr id="1028" name="Picture 4" descr="http://www.pathology.pitt.edu/lectures/gi/stom-a/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992" y="357166"/>
            <a:ext cx="4387008" cy="6357982"/>
          </a:xfrm>
          <a:prstGeom prst="rect">
            <a:avLst/>
          </a:prstGeom>
          <a:noFill/>
        </p:spPr>
      </p:pic>
      <p:sp>
        <p:nvSpPr>
          <p:cNvPr id="4" name="1 - Τίτλος"/>
          <p:cNvSpPr txBox="1">
            <a:spLocks/>
          </p:cNvSpPr>
          <p:nvPr/>
        </p:nvSpPr>
        <p:spPr>
          <a:xfrm>
            <a:off x="457200" y="-142900"/>
            <a:ext cx="4186808" cy="14287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ΧΡΟΝΙΑ 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ΓΑΣΤΡΙΤΙΔΑ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475656" y="2000240"/>
            <a:ext cx="3683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 smtClean="0"/>
              <a:t>ΕΠΙΠΟΛΗΣ</a:t>
            </a:r>
            <a:endParaRPr lang="el-GR" sz="4000" b="1" dirty="0"/>
          </a:p>
        </p:txBody>
      </p:sp>
      <p:sp>
        <p:nvSpPr>
          <p:cNvPr id="7" name="6 - Ορθογώνιο"/>
          <p:cNvSpPr/>
          <p:nvPr/>
        </p:nvSpPr>
        <p:spPr>
          <a:xfrm>
            <a:off x="5364088" y="4581128"/>
            <a:ext cx="4694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400" b="1" dirty="0" smtClean="0"/>
              <a:t>ΑΤΡΟΦΙΚΗ</a:t>
            </a:r>
            <a:endParaRPr lang="el-GR" sz="4400" b="1" dirty="0"/>
          </a:p>
        </p:txBody>
      </p:sp>
      <p:sp>
        <p:nvSpPr>
          <p:cNvPr id="8" name="2 - Θέση περιεχομένου"/>
          <p:cNvSpPr txBox="1">
            <a:spLocks/>
          </p:cNvSpPr>
          <p:nvPr/>
        </p:nvSpPr>
        <p:spPr>
          <a:xfrm>
            <a:off x="0" y="4214818"/>
            <a:ext cx="4716016" cy="26431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l-GR" sz="1400" b="1" i="0" u="none" strike="noStrike" kern="1200" cap="none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Μικροσκοπική</a:t>
            </a: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εκτίμηση γαστρικών βιοψιών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Τύπος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του γαστρικού βλεννογόνου και διευκρίνιση αν περιλαμβάνεται </a:t>
            </a:r>
            <a:r>
              <a:rPr kumimoji="0" lang="el-G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βλεννογόνια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μυϊκή στοιβάδα, ώστε να μπορεί να εκτιμηθεί η ατροφία.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Έκταση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της φλεγμονής ( </a:t>
            </a:r>
            <a:r>
              <a:rPr kumimoji="0" lang="el-G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επιπολής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ή ατροφική) 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΄Ενταση</a:t>
            </a: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της φλεγμονής ( καθορισμός βαθμού ενεργού δραστηριότητας βάσει της ανίχνευσης ουδετερόφιλων).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Παρουσία </a:t>
            </a: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εντερικής μετάπλασης  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ή/και </a:t>
            </a: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γαστρικής επιθηλιακής δυσπλασίας/γαστρικής </a:t>
            </a:r>
            <a:r>
              <a:rPr kumimoji="0" lang="el-G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ενδοεπιθηλιακής</a:t>
            </a:r>
            <a:r>
              <a:rPr kumimoji="0" lang="el-G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νεοπλασίας.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1400" dirty="0" smtClean="0"/>
              <a:t>Αναζήτηση </a:t>
            </a:r>
            <a:r>
              <a:rPr lang="el-GR" sz="1400" b="1" dirty="0" err="1" smtClean="0"/>
              <a:t>ελικοβακτηριδίων</a:t>
            </a:r>
            <a:r>
              <a:rPr lang="el-GR" sz="1400" b="1" dirty="0" smtClean="0"/>
              <a:t> του πυλωρού</a:t>
            </a:r>
            <a:r>
              <a:rPr lang="el-GR" sz="1400" dirty="0" smtClean="0"/>
              <a:t>.</a:t>
            </a:r>
            <a:endParaRPr kumimoji="0" lang="el-G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Εντερική μετάπλαση  </a:t>
            </a:r>
            <a:r>
              <a:rPr lang="el-GR" b="1" dirty="0" smtClean="0"/>
              <a:t>τύπου ΙΙΙ</a:t>
            </a:r>
            <a:r>
              <a:rPr lang="el-GR" dirty="0" smtClean="0"/>
              <a:t> στο πλαίσιο χρόνιας γαστρίτιδας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Καλυκοειδή κύτταρα που εκκρίνουν όξινες </a:t>
            </a:r>
            <a:r>
              <a:rPr lang="el-GR" dirty="0" err="1" smtClean="0"/>
              <a:t>σιαλοβλέννες</a:t>
            </a:r>
            <a:endParaRPr lang="el-GR" dirty="0" smtClean="0"/>
          </a:p>
          <a:p>
            <a:r>
              <a:rPr lang="el-GR" dirty="0" smtClean="0"/>
              <a:t>Κύτταρα του </a:t>
            </a:r>
            <a:r>
              <a:rPr lang="en-US" dirty="0" err="1" smtClean="0"/>
              <a:t>Paneth</a:t>
            </a:r>
            <a:endParaRPr lang="en-US" dirty="0" smtClean="0"/>
          </a:p>
          <a:p>
            <a:r>
              <a:rPr lang="el-GR" dirty="0" err="1" smtClean="0"/>
              <a:t>Βλεννοεκκριτικά</a:t>
            </a:r>
            <a:r>
              <a:rPr lang="el-GR" dirty="0" smtClean="0"/>
              <a:t> κύτταρα που εκκρίνουν </a:t>
            </a:r>
            <a:r>
              <a:rPr lang="el-GR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θειωμένες</a:t>
            </a:r>
            <a:r>
              <a:rPr lang="el-GR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σιαλοβλέννες</a:t>
            </a:r>
            <a:r>
              <a:rPr lang="el-GR" b="1" dirty="0" smtClean="0"/>
              <a:t>. Αυξημένος σχετικός κίνδυνος για ανάπτυξη γαστρικού καρκινώματος. Στενότερη παρακολούθηση.</a:t>
            </a:r>
          </a:p>
          <a:p>
            <a:pPr algn="ctr">
              <a:buNone/>
            </a:pPr>
            <a:r>
              <a:rPr lang="el-GR" dirty="0" smtClean="0"/>
              <a:t>Η μελέτη των βλεννών στηρίζεται στη </a:t>
            </a:r>
          </a:p>
          <a:p>
            <a:pPr algn="ctr">
              <a:buNone/>
            </a:pPr>
            <a:r>
              <a:rPr lang="el-GR" dirty="0" smtClean="0"/>
              <a:t>χρώση </a:t>
            </a:r>
            <a:r>
              <a:rPr lang="en-US" dirty="0" smtClean="0"/>
              <a:t>PAS-</a:t>
            </a:r>
            <a:r>
              <a:rPr lang="en-US" dirty="0" err="1" smtClean="0"/>
              <a:t>Alcian</a:t>
            </a:r>
            <a:r>
              <a:rPr lang="en-US" dirty="0" smtClean="0"/>
              <a:t> blue </a:t>
            </a:r>
            <a:r>
              <a:rPr lang="el-GR" dirty="0" smtClean="0"/>
              <a:t>σε </a:t>
            </a:r>
            <a:r>
              <a:rPr lang="en-US" dirty="0" smtClean="0"/>
              <a:t>PH 2,5 </a:t>
            </a:r>
            <a:endParaRPr lang="el-GR" dirty="0" smtClean="0"/>
          </a:p>
          <a:p>
            <a:pPr algn="ctr">
              <a:buNone/>
            </a:pPr>
            <a:r>
              <a:rPr lang="el-GR" u="sng" dirty="0" smtClean="0"/>
              <a:t>συνδυαστικά</a:t>
            </a:r>
            <a:r>
              <a:rPr lang="el-GR" dirty="0" smtClean="0"/>
              <a:t> με </a:t>
            </a:r>
            <a:r>
              <a:rPr lang="el-GR" b="1" dirty="0" smtClean="0"/>
              <a:t>την </a:t>
            </a:r>
            <a:r>
              <a:rPr lang="en-US" b="1" dirty="0" err="1" smtClean="0"/>
              <a:t>Alcian</a:t>
            </a:r>
            <a:r>
              <a:rPr lang="en-US" b="1" dirty="0" smtClean="0"/>
              <a:t> blue </a:t>
            </a:r>
            <a:r>
              <a:rPr lang="el-GR" b="1" dirty="0" smtClean="0"/>
              <a:t>σε </a:t>
            </a:r>
            <a:r>
              <a:rPr lang="en-US" b="1" dirty="0" smtClean="0"/>
              <a:t>PH 1 </a:t>
            </a:r>
            <a:endParaRPr lang="el-GR" b="1" dirty="0" smtClean="0"/>
          </a:p>
          <a:p>
            <a:pPr algn="ctr">
              <a:buNone/>
            </a:pPr>
            <a:r>
              <a:rPr lang="el-GR" dirty="0" smtClean="0"/>
              <a:t>(ή με χρώση </a:t>
            </a:r>
            <a:r>
              <a:rPr lang="el-GR" dirty="0" err="1" smtClean="0"/>
              <a:t>διαμίνης</a:t>
            </a:r>
            <a:r>
              <a:rPr lang="el-GR" dirty="0" smtClean="0"/>
              <a:t>).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dstudents.com/patoclin/artigos/gastritis/gastrit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13647" y="2744411"/>
            <a:ext cx="4143404" cy="3226566"/>
          </a:xfrm>
          <a:prstGeom prst="rect">
            <a:avLst/>
          </a:prstGeom>
          <a:noFill/>
        </p:spPr>
      </p:pic>
      <p:pic>
        <p:nvPicPr>
          <p:cNvPr id="51202" name="Picture 2" descr="http://flylib.com/books/2/953/1/html/2/23%20-%20stomach_files/da7c23ff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49764" y="1335492"/>
            <a:ext cx="6314370" cy="4214842"/>
          </a:xfrm>
          <a:prstGeom prst="rect">
            <a:avLst/>
          </a:prstGeom>
          <a:noFill/>
        </p:spPr>
      </p:pic>
      <p:sp>
        <p:nvSpPr>
          <p:cNvPr id="5" name="4 - Βέλος προς τα επάνω"/>
          <p:cNvSpPr/>
          <p:nvPr/>
        </p:nvSpPr>
        <p:spPr>
          <a:xfrm>
            <a:off x="2411760" y="3933056"/>
            <a:ext cx="216024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Βέλος προς τα επάνω"/>
          <p:cNvSpPr/>
          <p:nvPr/>
        </p:nvSpPr>
        <p:spPr>
          <a:xfrm>
            <a:off x="1331640" y="2852936"/>
            <a:ext cx="216024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1115616" y="3244334"/>
            <a:ext cx="42437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/>
              <a:t>Ουδετερόφιλα</a:t>
            </a:r>
            <a:endParaRPr lang="el-GR" sz="3200" b="1" dirty="0"/>
          </a:p>
        </p:txBody>
      </p:sp>
      <p:sp>
        <p:nvSpPr>
          <p:cNvPr id="8" name="7 - Ορθογώνιο"/>
          <p:cNvSpPr/>
          <p:nvPr/>
        </p:nvSpPr>
        <p:spPr>
          <a:xfrm>
            <a:off x="4357686" y="714356"/>
            <a:ext cx="4786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/>
              <a:t>Διαβάθμιση ενεργού δραστηριότητας της φλεγμονής </a:t>
            </a:r>
            <a:endParaRPr lang="el-GR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farm4.static.flickr.com/3292/3289908075_39b23f87ec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82749" y="1425666"/>
            <a:ext cx="6072230" cy="4506733"/>
          </a:xfrm>
          <a:prstGeom prst="rect">
            <a:avLst/>
          </a:prstGeom>
          <a:noFill/>
        </p:spPr>
      </p:pic>
      <p:pic>
        <p:nvPicPr>
          <p:cNvPr id="61444" name="Picture 4" descr="http://farm4.static.flickr.com/3431/3290724412_c2b89c38bd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17813" y="1425667"/>
            <a:ext cx="6072230" cy="450673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928926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/>
              <a:t>Εντερική μετάπλαση </a:t>
            </a:r>
            <a:endParaRPr lang="el-GR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41550" y="3330575"/>
              <a:ext cx="1706563" cy="1376363"/>
            </p14:xfrm>
          </p:contentPart>
        </mc:Choice>
        <mc:Fallback xmlns=""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2236" y="3321352"/>
                <a:ext cx="1725190" cy="139480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33375"/>
            <a:ext cx="8640763" cy="935038"/>
          </a:xfrm>
        </p:spPr>
        <p:txBody>
          <a:bodyPr/>
          <a:lstStyle/>
          <a:p>
            <a:r>
              <a:rPr lang="en-US" sz="1800" b="1" dirty="0" smtClean="0"/>
              <a:t>        </a:t>
            </a:r>
            <a:r>
              <a:rPr lang="el-GR" sz="1800" b="1" dirty="0" smtClean="0"/>
              <a:t>ΠΑΘΟΛΟΓΟΑΝΑΤΟΜΙΚΗ </a:t>
            </a:r>
            <a:r>
              <a:rPr lang="el-GR" sz="1800" b="1" dirty="0"/>
              <a:t>ΠΡΟΣΕΓΓΙΣΗ ΑΙΤΙΩΝ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l-GR" sz="1800" b="1" dirty="0" smtClean="0"/>
              <a:t>        </a:t>
            </a:r>
            <a:r>
              <a:rPr lang="el-GR" sz="1800" b="1" spc="600" dirty="0" smtClean="0"/>
              <a:t>ΔΥΣΚΑΤΑΠΟΣΙΑΣ </a:t>
            </a:r>
            <a:r>
              <a:rPr lang="en-US" sz="1800" b="1" spc="600" dirty="0" smtClean="0"/>
              <a:t>- </a:t>
            </a:r>
            <a:r>
              <a:rPr lang="el-GR" sz="1800" b="1" spc="600" dirty="0" smtClean="0"/>
              <a:t>ΔΥΣΦΑΓΙΑΣ</a:t>
            </a:r>
            <a:r>
              <a:rPr lang="el-GR" sz="1400" b="1" spc="600" dirty="0" smtClean="0"/>
              <a:t> </a:t>
            </a:r>
            <a:endParaRPr lang="el-GR" sz="1400" b="1" spc="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45" y="1571612"/>
            <a:ext cx="9001156" cy="4967287"/>
          </a:xfrm>
        </p:spPr>
        <p:txBody>
          <a:bodyPr/>
          <a:lstStyle/>
          <a:p>
            <a:pPr marL="609600" indent="-609600" algn="l"/>
            <a:r>
              <a:rPr lang="el-GR" sz="1600" u="sng" dirty="0">
                <a:solidFill>
                  <a:schemeClr val="tx1"/>
                </a:solidFill>
              </a:rPr>
              <a:t>Οργανικά αίτια: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l-GR" sz="1600" dirty="0" err="1" smtClean="0">
                <a:solidFill>
                  <a:schemeClr val="tx1"/>
                </a:solidFill>
              </a:rPr>
              <a:t>εξω</a:t>
            </a:r>
            <a:r>
              <a:rPr lang="el-GR" sz="1600" dirty="0" smtClean="0">
                <a:solidFill>
                  <a:schemeClr val="tx1"/>
                </a:solidFill>
              </a:rPr>
              <a:t>-οισοφαγικά </a:t>
            </a:r>
            <a:r>
              <a:rPr lang="el-GR" sz="1600" dirty="0">
                <a:solidFill>
                  <a:schemeClr val="tx1"/>
                </a:solidFill>
              </a:rPr>
              <a:t>– </a:t>
            </a:r>
            <a:r>
              <a:rPr lang="el-GR" sz="1600" dirty="0" smtClean="0">
                <a:solidFill>
                  <a:schemeClr val="tx1"/>
                </a:solidFill>
              </a:rPr>
              <a:t>τοιχωματικά </a:t>
            </a:r>
            <a:r>
              <a:rPr lang="el-GR" sz="1600" dirty="0">
                <a:solidFill>
                  <a:schemeClr val="tx1"/>
                </a:solidFill>
              </a:rPr>
              <a:t>– </a:t>
            </a:r>
            <a:r>
              <a:rPr lang="el-GR" sz="1600" dirty="0" err="1">
                <a:solidFill>
                  <a:schemeClr val="tx1"/>
                </a:solidFill>
              </a:rPr>
              <a:t>ενδαυλικά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</a:p>
          <a:p>
            <a:pPr marL="609600" indent="-609600" algn="l"/>
            <a:r>
              <a:rPr lang="el-GR" sz="1600" dirty="0">
                <a:solidFill>
                  <a:schemeClr val="tx1"/>
                </a:solidFill>
              </a:rPr>
              <a:t>1.       Καρκίνος οισοφάγου: υπεύθυνος για τις μισές περίπου περιπτώσεις χαμηλής </a:t>
            </a:r>
            <a:r>
              <a:rPr lang="el-GR" sz="1600" dirty="0" err="1">
                <a:solidFill>
                  <a:schemeClr val="tx1"/>
                </a:solidFill>
              </a:rPr>
              <a:t>δυσκαταποσίας</a:t>
            </a:r>
            <a:r>
              <a:rPr lang="el-GR" sz="1600" dirty="0">
                <a:solidFill>
                  <a:schemeClr val="tx1"/>
                </a:solidFill>
              </a:rPr>
              <a:t>. Συχνότερος σε </a:t>
            </a:r>
            <a:r>
              <a:rPr lang="el-GR" sz="1600" dirty="0" smtClean="0">
                <a:solidFill>
                  <a:schemeClr val="tx1"/>
                </a:solidFill>
              </a:rPr>
              <a:t>άνδρες </a:t>
            </a:r>
            <a:r>
              <a:rPr lang="el-GR" sz="1600" dirty="0">
                <a:solidFill>
                  <a:schemeClr val="tx1"/>
                </a:solidFill>
              </a:rPr>
              <a:t>&gt; 50 ετών </a:t>
            </a:r>
          </a:p>
          <a:p>
            <a:pPr marL="609600" indent="-609600" algn="l"/>
            <a:r>
              <a:rPr lang="el-GR" sz="1600" dirty="0">
                <a:solidFill>
                  <a:schemeClr val="tx1"/>
                </a:solidFill>
              </a:rPr>
              <a:t>           κάτω 1/3 </a:t>
            </a:r>
            <a:r>
              <a:rPr lang="el-GR" sz="1600" dirty="0" smtClean="0">
                <a:solidFill>
                  <a:schemeClr val="tx1"/>
                </a:solidFill>
              </a:rPr>
              <a:t>μόριο, </a:t>
            </a:r>
            <a:r>
              <a:rPr lang="el-GR" sz="1600" dirty="0" err="1">
                <a:solidFill>
                  <a:schemeClr val="tx1"/>
                </a:solidFill>
              </a:rPr>
              <a:t>αδενοκαρκίνωμα</a:t>
            </a:r>
            <a:r>
              <a:rPr lang="el-GR" sz="1600" dirty="0">
                <a:solidFill>
                  <a:schemeClr val="tx1"/>
                </a:solidFill>
              </a:rPr>
              <a:t> συνήθως  - </a:t>
            </a:r>
            <a:r>
              <a:rPr lang="el-GR" sz="1600" dirty="0" err="1">
                <a:solidFill>
                  <a:schemeClr val="tx1"/>
                </a:solidFill>
              </a:rPr>
              <a:t>παθογένεση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</a:p>
          <a:p>
            <a:pPr marL="609600" indent="-609600" algn="l"/>
            <a:r>
              <a:rPr lang="el-GR" sz="1600" dirty="0">
                <a:solidFill>
                  <a:schemeClr val="tx1"/>
                </a:solidFill>
              </a:rPr>
              <a:t>          </a:t>
            </a:r>
            <a:r>
              <a:rPr lang="el-GR" sz="1600" dirty="0" smtClean="0">
                <a:solidFill>
                  <a:schemeClr val="tx1"/>
                </a:solidFill>
              </a:rPr>
              <a:t> ανώτερα </a:t>
            </a:r>
            <a:r>
              <a:rPr lang="el-GR" sz="1600" dirty="0">
                <a:solidFill>
                  <a:schemeClr val="tx1"/>
                </a:solidFill>
              </a:rPr>
              <a:t>2 τριτημόρια: </a:t>
            </a:r>
            <a:r>
              <a:rPr lang="el-GR" sz="1600" dirty="0" smtClean="0">
                <a:solidFill>
                  <a:schemeClr val="tx1"/>
                </a:solidFill>
              </a:rPr>
              <a:t> ακανθοκυτταρικά (</a:t>
            </a:r>
            <a:r>
              <a:rPr lang="el-GR" sz="1600" dirty="0" err="1" smtClean="0">
                <a:solidFill>
                  <a:schemeClr val="tx1"/>
                </a:solidFill>
              </a:rPr>
              <a:t>επιδερμοειδή</a:t>
            </a:r>
            <a:r>
              <a:rPr lang="el-GR" sz="1600" dirty="0" smtClean="0">
                <a:solidFill>
                  <a:schemeClr val="tx1"/>
                </a:solidFill>
              </a:rPr>
              <a:t>/πλακώδη ) καρκινώματα </a:t>
            </a:r>
            <a:endParaRPr lang="el-GR" sz="1600" dirty="0">
              <a:solidFill>
                <a:schemeClr val="tx1"/>
              </a:solidFill>
            </a:endParaRPr>
          </a:p>
          <a:p>
            <a:pPr marL="609600" indent="-609600" algn="l"/>
            <a:r>
              <a:rPr lang="el-GR" sz="1600" dirty="0">
                <a:solidFill>
                  <a:schemeClr val="tx1"/>
                </a:solidFill>
              </a:rPr>
              <a:t>          </a:t>
            </a:r>
            <a:r>
              <a:rPr lang="el-GR" sz="1600" dirty="0" smtClean="0">
                <a:solidFill>
                  <a:schemeClr val="tx1"/>
                </a:solidFill>
              </a:rPr>
              <a:t>  πιθανώς </a:t>
            </a:r>
            <a:r>
              <a:rPr lang="el-GR" sz="1600" dirty="0" err="1">
                <a:solidFill>
                  <a:schemeClr val="tx1"/>
                </a:solidFill>
              </a:rPr>
              <a:t>βράγχος</a:t>
            </a:r>
            <a:r>
              <a:rPr lang="el-GR" sz="1600" dirty="0">
                <a:solidFill>
                  <a:schemeClr val="tx1"/>
                </a:solidFill>
              </a:rPr>
              <a:t> φωνής που ακολουθεί τη </a:t>
            </a:r>
            <a:r>
              <a:rPr lang="el-GR" sz="1600" dirty="0" err="1">
                <a:solidFill>
                  <a:schemeClr val="tx1"/>
                </a:solidFill>
              </a:rPr>
              <a:t>δυσκαταποσία</a:t>
            </a:r>
            <a:r>
              <a:rPr lang="el-GR" sz="1600" dirty="0">
                <a:solidFill>
                  <a:schemeClr val="tx1"/>
                </a:solidFill>
              </a:rPr>
              <a:t> (διήθηση παλίνδρομου νεύρου </a:t>
            </a:r>
            <a:r>
              <a:rPr lang="el-GR" sz="1600" dirty="0" err="1">
                <a:solidFill>
                  <a:schemeClr val="tx1"/>
                </a:solidFill>
              </a:rPr>
              <a:t>πορευομένου</a:t>
            </a:r>
            <a:r>
              <a:rPr lang="el-GR" sz="1600" dirty="0">
                <a:solidFill>
                  <a:schemeClr val="tx1"/>
                </a:solidFill>
              </a:rPr>
              <a:t> δίπλα στον οισοφάγο).</a:t>
            </a:r>
          </a:p>
          <a:p>
            <a:pPr marL="609600" indent="-609600" algn="l"/>
            <a:r>
              <a:rPr lang="el-GR" sz="1600" dirty="0">
                <a:solidFill>
                  <a:schemeClr val="tx1"/>
                </a:solidFill>
              </a:rPr>
              <a:t>           </a:t>
            </a:r>
            <a:r>
              <a:rPr lang="el-GR" sz="1600" dirty="0" smtClean="0">
                <a:solidFill>
                  <a:schemeClr val="tx1"/>
                </a:solidFill>
              </a:rPr>
              <a:t> </a:t>
            </a:r>
            <a:r>
              <a:rPr lang="el-GR" sz="1600" dirty="0" err="1" smtClean="0">
                <a:solidFill>
                  <a:schemeClr val="tx1"/>
                </a:solidFill>
              </a:rPr>
              <a:t>Ανθοκραμβοειδής</a:t>
            </a:r>
            <a:r>
              <a:rPr lang="el-GR" sz="1600" dirty="0" smtClean="0">
                <a:solidFill>
                  <a:schemeClr val="tx1"/>
                </a:solidFill>
              </a:rPr>
              <a:t> </a:t>
            </a:r>
            <a:r>
              <a:rPr lang="el-GR" sz="1600" dirty="0">
                <a:solidFill>
                  <a:schemeClr val="tx1"/>
                </a:solidFill>
              </a:rPr>
              <a:t>μακροσκοπικός </a:t>
            </a:r>
            <a:r>
              <a:rPr lang="el-GR" sz="1600" dirty="0" smtClean="0">
                <a:solidFill>
                  <a:schemeClr val="tx1"/>
                </a:solidFill>
              </a:rPr>
              <a:t>τύπος όγκου 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l-GR" sz="1600" dirty="0" smtClean="0">
                <a:solidFill>
                  <a:schemeClr val="tx1"/>
                </a:solidFill>
              </a:rPr>
              <a:t>        δυσκαταποσία, προοδευτική απόφραξη, αρχικά </a:t>
            </a:r>
            <a:r>
              <a:rPr lang="el-GR" sz="1600" dirty="0">
                <a:solidFill>
                  <a:schemeClr val="tx1"/>
                </a:solidFill>
              </a:rPr>
              <a:t>μόνο στερεών </a:t>
            </a:r>
            <a:r>
              <a:rPr lang="el-GR" sz="1600" dirty="0" smtClean="0">
                <a:solidFill>
                  <a:schemeClr val="tx1"/>
                </a:solidFill>
              </a:rPr>
              <a:t>τροφών και διαλείπουσα </a:t>
            </a:r>
            <a:r>
              <a:rPr lang="el-GR" sz="1600" dirty="0">
                <a:solidFill>
                  <a:schemeClr val="tx1"/>
                </a:solidFill>
              </a:rPr>
              <a:t>αλλά πάντοτε εξελεκτική .</a:t>
            </a:r>
          </a:p>
          <a:p>
            <a:pPr marL="609600" indent="-609600" algn="l">
              <a:buFontTx/>
              <a:buAutoNum type="arabicPeriod" startAt="2"/>
            </a:pPr>
            <a:r>
              <a:rPr lang="el-GR" sz="1600" dirty="0">
                <a:solidFill>
                  <a:schemeClr val="tx1"/>
                </a:solidFill>
              </a:rPr>
              <a:t>Ουλώδης στένωση         προοδευτική και έντονη </a:t>
            </a:r>
            <a:r>
              <a:rPr lang="el-GR" sz="1600" dirty="0" err="1">
                <a:solidFill>
                  <a:schemeClr val="tx1"/>
                </a:solidFill>
              </a:rPr>
              <a:t>δυσκαταποσία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</a:p>
          <a:p>
            <a:pPr marL="609600" indent="-609600" algn="l"/>
            <a:r>
              <a:rPr lang="el-GR" sz="1600" dirty="0">
                <a:solidFill>
                  <a:schemeClr val="tx1"/>
                </a:solidFill>
              </a:rPr>
              <a:t>            </a:t>
            </a:r>
            <a:r>
              <a:rPr lang="el-GR" sz="1600" dirty="0" smtClean="0">
                <a:solidFill>
                  <a:schemeClr val="tx1"/>
                </a:solidFill>
              </a:rPr>
              <a:t> παλινδρόμηση </a:t>
            </a:r>
            <a:r>
              <a:rPr lang="el-GR" sz="1600" dirty="0">
                <a:solidFill>
                  <a:schemeClr val="tx1"/>
                </a:solidFill>
              </a:rPr>
              <a:t>γαστρικού υγρού         αίσθημα καύσου              χρόνια οισοφαγίτιδα  </a:t>
            </a:r>
          </a:p>
          <a:p>
            <a:pPr marL="609600" indent="-609600" algn="l">
              <a:buAutoNum type="arabicPeriod" startAt="3"/>
            </a:pPr>
            <a:r>
              <a:rPr lang="el-GR" sz="1600" dirty="0" err="1" smtClean="0">
                <a:solidFill>
                  <a:schemeClr val="tx1"/>
                </a:solidFill>
              </a:rPr>
              <a:t>Εκκολπώματα</a:t>
            </a:r>
            <a:r>
              <a:rPr lang="el-GR" sz="1600" dirty="0">
                <a:solidFill>
                  <a:schemeClr val="tx1"/>
                </a:solidFill>
              </a:rPr>
              <a:t>: συχνότερα στη </a:t>
            </a:r>
            <a:r>
              <a:rPr lang="el-GR" sz="1600" dirty="0" err="1">
                <a:solidFill>
                  <a:schemeClr val="tx1"/>
                </a:solidFill>
              </a:rPr>
              <a:t>φαρυγγοοισοφαγική</a:t>
            </a:r>
            <a:r>
              <a:rPr lang="el-GR" sz="1600" dirty="0">
                <a:solidFill>
                  <a:schemeClr val="tx1"/>
                </a:solidFill>
              </a:rPr>
              <a:t> συμβολή </a:t>
            </a:r>
            <a:endParaRPr lang="el-GR" sz="1600" dirty="0" smtClean="0">
              <a:solidFill>
                <a:schemeClr val="tx1"/>
              </a:solidFill>
            </a:endParaRPr>
          </a:p>
          <a:p>
            <a:pPr marL="609600" indent="-609600" algn="l"/>
            <a:r>
              <a:rPr lang="el-GR" sz="1600" dirty="0" smtClean="0">
                <a:solidFill>
                  <a:schemeClr val="tx1"/>
                </a:solidFill>
              </a:rPr>
              <a:t>             </a:t>
            </a:r>
            <a:r>
              <a:rPr lang="el-GR" sz="1600" dirty="0" err="1" smtClean="0">
                <a:solidFill>
                  <a:schemeClr val="tx1"/>
                </a:solidFill>
              </a:rPr>
              <a:t>εκκόλπωμα</a:t>
            </a:r>
            <a:r>
              <a:rPr lang="el-GR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Zenker</a:t>
            </a:r>
            <a:r>
              <a:rPr lang="el-GR" sz="1600" dirty="0">
                <a:solidFill>
                  <a:schemeClr val="tx1"/>
                </a:solidFill>
              </a:rPr>
              <a:t>: συχνότερο σε ηλικιωμένους </a:t>
            </a:r>
            <a:r>
              <a:rPr lang="el-GR" sz="1600" dirty="0" smtClean="0">
                <a:solidFill>
                  <a:schemeClr val="tx1"/>
                </a:solidFill>
              </a:rPr>
              <a:t>άνδρες, </a:t>
            </a:r>
            <a:r>
              <a:rPr lang="el-GR" sz="1600" dirty="0">
                <a:solidFill>
                  <a:schemeClr val="tx1"/>
                </a:solidFill>
              </a:rPr>
              <a:t>εξωτερική πίεση του οισοφάγου από </a:t>
            </a:r>
            <a:r>
              <a:rPr lang="el-GR" sz="1600" dirty="0" smtClean="0">
                <a:solidFill>
                  <a:schemeClr val="tx1"/>
                </a:solidFill>
              </a:rPr>
              <a:t>     </a:t>
            </a:r>
            <a:r>
              <a:rPr lang="el-GR" sz="1600" dirty="0" err="1" smtClean="0">
                <a:solidFill>
                  <a:schemeClr val="tx1"/>
                </a:solidFill>
              </a:rPr>
              <a:t>εκκόλπωμα</a:t>
            </a:r>
            <a:r>
              <a:rPr lang="el-GR" sz="1600" dirty="0" smtClean="0">
                <a:solidFill>
                  <a:schemeClr val="tx1"/>
                </a:solidFill>
              </a:rPr>
              <a:t> </a:t>
            </a:r>
            <a:r>
              <a:rPr lang="el-GR" sz="1600" dirty="0">
                <a:solidFill>
                  <a:schemeClr val="tx1"/>
                </a:solidFill>
              </a:rPr>
              <a:t>όταν το τελευταίο γεμίσει με τροφές          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l-GR" sz="1600" dirty="0" err="1" smtClean="0">
                <a:solidFill>
                  <a:schemeClr val="tx1"/>
                </a:solidFill>
              </a:rPr>
              <a:t>δυσκαταποσία</a:t>
            </a:r>
            <a:r>
              <a:rPr lang="el-GR" sz="1600" dirty="0">
                <a:solidFill>
                  <a:schemeClr val="tx1"/>
                </a:solidFill>
              </a:rPr>
              <a:t>.</a:t>
            </a:r>
          </a:p>
          <a:p>
            <a:pPr marL="609600" indent="-609600" algn="l">
              <a:buFontTx/>
              <a:buAutoNum type="arabicPeriod" startAt="4"/>
            </a:pPr>
            <a:r>
              <a:rPr lang="el-GR" sz="1600" dirty="0">
                <a:solidFill>
                  <a:schemeClr val="tx1"/>
                </a:solidFill>
              </a:rPr>
              <a:t>Σκληροδερμία: λειτουργικές διαταραχές           συντελούν σε </a:t>
            </a:r>
            <a:r>
              <a:rPr lang="el-GR" sz="1600" dirty="0" err="1" smtClean="0">
                <a:solidFill>
                  <a:schemeClr val="tx1"/>
                </a:solidFill>
              </a:rPr>
              <a:t>γαστρο</a:t>
            </a:r>
            <a:r>
              <a:rPr lang="el-GR" sz="1600" dirty="0" smtClean="0">
                <a:solidFill>
                  <a:schemeClr val="tx1"/>
                </a:solidFill>
              </a:rPr>
              <a:t>-οισοφαγική </a:t>
            </a:r>
            <a:r>
              <a:rPr lang="el-GR" sz="1600" dirty="0">
                <a:solidFill>
                  <a:schemeClr val="tx1"/>
                </a:solidFill>
              </a:rPr>
              <a:t>παλινδρόμηση και στην ανάπτυξη χρόνιας οισοφαγίτιδας </a:t>
            </a:r>
            <a:r>
              <a:rPr lang="el-GR" sz="1600" dirty="0" smtClean="0">
                <a:solidFill>
                  <a:schemeClr val="tx1"/>
                </a:solidFill>
              </a:rPr>
              <a:t>,ρίκνωση        </a:t>
            </a:r>
            <a:r>
              <a:rPr lang="el-GR" sz="1600" dirty="0" err="1">
                <a:solidFill>
                  <a:schemeClr val="tx1"/>
                </a:solidFill>
              </a:rPr>
              <a:t>δυσκαταποσία</a:t>
            </a:r>
            <a:r>
              <a:rPr lang="el-GR" sz="1600" dirty="0">
                <a:solidFill>
                  <a:schemeClr val="tx1"/>
                </a:solidFill>
              </a:rPr>
              <a:t>.</a:t>
            </a:r>
          </a:p>
          <a:p>
            <a:pPr marL="609600" indent="-609600" algn="l"/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l-GR" sz="1600" b="1" dirty="0">
                <a:solidFill>
                  <a:schemeClr val="tx1"/>
                </a:solidFill>
              </a:rPr>
              <a:t>ΟΙΣΟΦΑΓΟΣΚΟΠΗΣΗ: </a:t>
            </a:r>
            <a:r>
              <a:rPr lang="el-GR" sz="1600" dirty="0">
                <a:solidFill>
                  <a:schemeClr val="tx1"/>
                </a:solidFill>
              </a:rPr>
              <a:t>λήψη βιοψιών και υλικού για κυτταρολογική εξέταση. 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4716016" y="3717032"/>
            <a:ext cx="3600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2428860" y="4286256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500430" y="450057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 flipV="1">
            <a:off x="5429256" y="4500570"/>
            <a:ext cx="3600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4284663" y="53736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4857752" y="5357826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V="1">
            <a:off x="4211960" y="5661246"/>
            <a:ext cx="432048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5220072" y="5877272"/>
            <a:ext cx="2091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2466" name="Picture 2" descr="http://farm1.static.flickr.com/168/390307643_57a83483cf_z.jpg?zz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440697" y="773864"/>
            <a:ext cx="6953298" cy="5214975"/>
          </a:xfrm>
          <a:prstGeom prst="rect">
            <a:avLst/>
          </a:prstGeom>
          <a:noFill/>
        </p:spPr>
      </p:pic>
      <p:pic>
        <p:nvPicPr>
          <p:cNvPr id="62468" name="Picture 4" descr="http://library.med.utah.edu/WebPath/jpeg4/GI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459617" y="1183820"/>
            <a:ext cx="6858000" cy="4490357"/>
          </a:xfrm>
          <a:prstGeom prst="rect">
            <a:avLst/>
          </a:prstGeom>
          <a:noFill/>
        </p:spPr>
      </p:pic>
      <p:sp>
        <p:nvSpPr>
          <p:cNvPr id="5" name="4 - Βέλος προς τα επάνω"/>
          <p:cNvSpPr/>
          <p:nvPr/>
        </p:nvSpPr>
        <p:spPr>
          <a:xfrm>
            <a:off x="7092280" y="5013176"/>
            <a:ext cx="216024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Βέλος προς τα επάνω"/>
          <p:cNvSpPr/>
          <p:nvPr/>
        </p:nvSpPr>
        <p:spPr>
          <a:xfrm>
            <a:off x="2123728" y="3140968"/>
            <a:ext cx="216024" cy="5040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1" y="1988840"/>
            <a:ext cx="46440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err="1" smtClean="0"/>
              <a:t>Ελικοβακτηρίδια</a:t>
            </a:r>
            <a:r>
              <a:rPr lang="el-GR" sz="3200" b="1" dirty="0" smtClean="0"/>
              <a:t> του πυλωρού</a:t>
            </a:r>
            <a:endParaRPr lang="el-GR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l-GR" dirty="0" err="1" smtClean="0"/>
              <a:t>Ελικοβακτηρίδια</a:t>
            </a:r>
            <a:r>
              <a:rPr lang="el-GR" dirty="0" smtClean="0"/>
              <a:t> του πυλωρού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 fontScale="92500" lnSpcReduction="20000"/>
          </a:bodyPr>
          <a:lstStyle/>
          <a:p>
            <a:r>
              <a:rPr lang="el-GR" dirty="0" err="1" smtClean="0"/>
              <a:t>Υποσημαίνονται</a:t>
            </a:r>
            <a:r>
              <a:rPr lang="el-GR" dirty="0" smtClean="0"/>
              <a:t> στην </a:t>
            </a:r>
            <a:r>
              <a:rPr lang="el-GR" dirty="0" err="1" smtClean="0"/>
              <a:t>περιαδενική</a:t>
            </a:r>
            <a:r>
              <a:rPr lang="el-GR" dirty="0" smtClean="0"/>
              <a:t> </a:t>
            </a:r>
            <a:r>
              <a:rPr lang="el-GR" dirty="0" err="1" smtClean="0"/>
              <a:t>βλέννη</a:t>
            </a:r>
            <a:r>
              <a:rPr lang="el-GR" dirty="0" smtClean="0"/>
              <a:t> των γαστρικών </a:t>
            </a:r>
            <a:r>
              <a:rPr lang="el-GR" dirty="0" err="1" smtClean="0"/>
              <a:t>βοθρίων</a:t>
            </a:r>
            <a:r>
              <a:rPr lang="el-GR" dirty="0" smtClean="0"/>
              <a:t> στη χρώση Α-Η, αλλά αναδεικνύονται στη </a:t>
            </a:r>
            <a:r>
              <a:rPr lang="en-US" b="1" dirty="0" err="1" smtClean="0"/>
              <a:t>Giemsa</a:t>
            </a:r>
            <a:r>
              <a:rPr lang="en-US" dirty="0" smtClean="0"/>
              <a:t> </a:t>
            </a:r>
            <a:r>
              <a:rPr lang="el-GR" dirty="0" smtClean="0"/>
              <a:t>και στις </a:t>
            </a:r>
            <a:r>
              <a:rPr lang="el-GR" b="1" dirty="0" smtClean="0"/>
              <a:t>χρώσεις αργύρου</a:t>
            </a:r>
            <a:r>
              <a:rPr lang="el-GR" dirty="0" smtClean="0"/>
              <a:t>.</a:t>
            </a:r>
          </a:p>
          <a:p>
            <a:r>
              <a:rPr lang="el-GR" dirty="0" smtClean="0"/>
              <a:t>Πρόκειται για μικροοργανισμούς που δεν διαπερνούν τον γαστρικό βλεννογόνο, αλλά μένουν στη γαστρική </a:t>
            </a:r>
            <a:r>
              <a:rPr lang="el-GR" dirty="0" err="1" smtClean="0"/>
              <a:t>βλέννη</a:t>
            </a:r>
            <a:r>
              <a:rPr lang="el-GR" dirty="0" smtClean="0"/>
              <a:t> που επαλείφει το </a:t>
            </a:r>
            <a:r>
              <a:rPr lang="el-GR" dirty="0" err="1" smtClean="0"/>
              <a:t>βλεννογονικό</a:t>
            </a:r>
            <a:r>
              <a:rPr lang="el-GR" dirty="0" smtClean="0"/>
              <a:t> επιθήλιο. Δημιουργούν ένα </a:t>
            </a:r>
            <a:r>
              <a:rPr lang="el-GR" dirty="0" err="1" smtClean="0"/>
              <a:t>μικροπεριβάλλον</a:t>
            </a:r>
            <a:r>
              <a:rPr lang="el-GR" dirty="0" smtClean="0"/>
              <a:t> που προδιαθέτει σε χρόνια γαστρίτιδα και πεπτικό  έλκος. Η εν λόγω λοίμωξη αυξάνει σε συχνότητα με την ηλικία. </a:t>
            </a:r>
          </a:p>
          <a:p>
            <a:r>
              <a:rPr lang="el-GR" dirty="0" smtClean="0"/>
              <a:t>Η </a:t>
            </a:r>
            <a:r>
              <a:rPr lang="el-GR" b="1" dirty="0" smtClean="0"/>
              <a:t>εκρίζωση</a:t>
            </a:r>
            <a:r>
              <a:rPr lang="el-GR" dirty="0" smtClean="0"/>
              <a:t> των </a:t>
            </a:r>
            <a:r>
              <a:rPr lang="el-GR" dirty="0" err="1" smtClean="0"/>
              <a:t>ελικοβακτηριδίων</a:t>
            </a:r>
            <a:r>
              <a:rPr lang="el-GR" dirty="0" smtClean="0"/>
              <a:t> μειώνει τον κίνδυνο ανάπτυξης γαστρικού καρκίνου και λεμφωμάτων. Οι πρόδρομες αλλοιώσεις των λεμφωμάτων </a:t>
            </a:r>
            <a:r>
              <a:rPr lang="en-US" dirty="0" smtClean="0"/>
              <a:t>MALT</a:t>
            </a:r>
            <a:r>
              <a:rPr lang="el-GR" dirty="0" smtClean="0"/>
              <a:t> αναπτύσσονται σε έδαφος λοίμωξης από </a:t>
            </a:r>
            <a:r>
              <a:rPr lang="en-US" dirty="0" smtClean="0"/>
              <a:t>H. pylori </a:t>
            </a:r>
            <a:r>
              <a:rPr lang="el-GR" dirty="0" smtClean="0"/>
              <a:t>και υποστρέφουν με την εκρίζωσή του.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60350"/>
            <a:ext cx="8715436" cy="647700"/>
          </a:xfrm>
        </p:spPr>
        <p:txBody>
          <a:bodyPr/>
          <a:lstStyle/>
          <a:p>
            <a:pPr algn="l"/>
            <a:r>
              <a:rPr lang="en-US" sz="1800" b="1" dirty="0" smtClean="0"/>
              <a:t>         </a:t>
            </a:r>
            <a:r>
              <a:rPr lang="el-GR" sz="1800" b="1" dirty="0" smtClean="0"/>
              <a:t>ΠΑΘΟΛΟΓΟΑΝΑΤΟΜΙΚΗ </a:t>
            </a:r>
            <a:r>
              <a:rPr lang="el-GR" sz="1800" b="1" dirty="0"/>
              <a:t>ΠΡΟΣΕΓΓΙΣΗ </a:t>
            </a:r>
            <a:r>
              <a:rPr lang="el-GR" sz="1800" b="1" dirty="0" smtClean="0"/>
              <a:t> </a:t>
            </a:r>
            <a:r>
              <a:rPr lang="el-GR" sz="1800" b="1" spc="300" dirty="0" smtClean="0"/>
              <a:t>ΑΙΜΟΡΡΑΓΙΑΣ </a:t>
            </a:r>
            <a:r>
              <a:rPr lang="el-GR" sz="1800" b="1" spc="300" dirty="0"/>
              <a:t>ΑΠΟ ΤΟ </a:t>
            </a:r>
            <a:r>
              <a:rPr lang="el-GR" sz="1800" b="1" spc="300" dirty="0" smtClean="0"/>
              <a:t>ΠΕΠΤΙΚΟ </a:t>
            </a:r>
            <a:r>
              <a:rPr lang="el-GR" sz="1800" b="1" dirty="0" smtClean="0"/>
              <a:t>(Ι)</a:t>
            </a:r>
            <a:endParaRPr lang="el-GR" sz="1800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856662" cy="5545137"/>
          </a:xfrm>
        </p:spPr>
        <p:txBody>
          <a:bodyPr/>
          <a:lstStyle/>
          <a:p>
            <a:pPr marL="609600" indent="-609600"/>
            <a:r>
              <a:rPr lang="el-GR" sz="1600" dirty="0"/>
              <a:t> Αιματέμεση (μετά από αρκετή παραμονή του αίματος στον </a:t>
            </a:r>
            <a:r>
              <a:rPr lang="el-GR" sz="1600" dirty="0" smtClean="0"/>
              <a:t>στόμαχο)            </a:t>
            </a:r>
            <a:r>
              <a:rPr lang="el-GR" sz="1600" dirty="0" err="1" smtClean="0"/>
              <a:t>καφεοειδής</a:t>
            </a:r>
            <a:r>
              <a:rPr lang="el-GR" sz="1600" dirty="0" smtClean="0"/>
              <a:t> έμετος. ΔΔ χολής</a:t>
            </a:r>
            <a:endParaRPr lang="el-GR" sz="1600" dirty="0"/>
          </a:p>
          <a:p>
            <a:pPr marL="609600" indent="-609600"/>
            <a:r>
              <a:rPr lang="el-GR" sz="1600" dirty="0"/>
              <a:t>Μέλαινα κένωση </a:t>
            </a:r>
          </a:p>
          <a:p>
            <a:pPr marL="609600" indent="-609600"/>
            <a:r>
              <a:rPr lang="el-GR" sz="1600" dirty="0"/>
              <a:t>Ερυθρά κένωση (εντερορραγία)</a:t>
            </a:r>
          </a:p>
          <a:p>
            <a:pPr marL="609600" indent="-609600">
              <a:buFontTx/>
              <a:buNone/>
            </a:pPr>
            <a:r>
              <a:rPr lang="el-GR" sz="1600" u="sng" dirty="0"/>
              <a:t>Αιματέμεση ή /και μέλαινα</a:t>
            </a:r>
            <a:r>
              <a:rPr lang="el-GR" sz="1600" dirty="0"/>
              <a:t>            </a:t>
            </a:r>
            <a:r>
              <a:rPr lang="en-US" sz="1600" dirty="0"/>
              <a:t>                 </a:t>
            </a:r>
            <a:r>
              <a:rPr lang="el-GR" sz="1600" b="1" spc="300" dirty="0"/>
              <a:t>Αίτια </a:t>
            </a:r>
            <a:r>
              <a:rPr lang="el-GR" sz="1600" b="1" u="sng" spc="300" dirty="0"/>
              <a:t>πάνω από τη νήστιδα</a:t>
            </a:r>
          </a:p>
          <a:p>
            <a:pPr marL="609600" indent="-609600">
              <a:buFontTx/>
              <a:buNone/>
            </a:pPr>
            <a:endParaRPr lang="el-GR" sz="1600" u="sng" dirty="0"/>
          </a:p>
          <a:p>
            <a:pPr marL="609600" indent="-609600">
              <a:buFontTx/>
              <a:buNone/>
            </a:pPr>
            <a:r>
              <a:rPr lang="el-GR" sz="1600" dirty="0"/>
              <a:t>Αιματέμεση     ρήξη κιρσών</a:t>
            </a:r>
            <a:r>
              <a:rPr lang="en-US" sz="1600" dirty="0"/>
              <a:t>	                         </a:t>
            </a:r>
            <a:r>
              <a:rPr lang="el-GR" sz="1600" dirty="0"/>
              <a:t>είτε μέλαινα </a:t>
            </a:r>
            <a:r>
              <a:rPr lang="en-US" sz="1600" dirty="0"/>
              <a:t>	</a:t>
            </a:r>
            <a:r>
              <a:rPr lang="el-GR" sz="1600" dirty="0"/>
              <a:t>                </a:t>
            </a:r>
            <a:r>
              <a:rPr lang="el-GR" sz="1600" dirty="0" smtClean="0"/>
              <a:t>αιμορραγία </a:t>
            </a:r>
            <a:r>
              <a:rPr lang="el-GR" sz="1600" dirty="0"/>
              <a:t>από έλκος </a:t>
            </a:r>
            <a:r>
              <a:rPr lang="en-US" sz="1600" dirty="0"/>
              <a:t>	</a:t>
            </a:r>
            <a:endParaRPr lang="el-GR" sz="1600" dirty="0"/>
          </a:p>
          <a:p>
            <a:pPr marL="609600" indent="-609600">
              <a:buFontTx/>
              <a:buNone/>
            </a:pPr>
            <a:r>
              <a:rPr lang="el-GR" sz="1600" dirty="0"/>
              <a:t>                       </a:t>
            </a:r>
            <a:r>
              <a:rPr lang="el-GR" sz="1600" dirty="0" smtClean="0"/>
              <a:t>οισοφάγου ή σύνδρομο                </a:t>
            </a:r>
            <a:r>
              <a:rPr lang="el-GR" sz="1600" dirty="0"/>
              <a:t>είτε αιματέμεση               </a:t>
            </a:r>
            <a:r>
              <a:rPr lang="el-GR" sz="1600" dirty="0" smtClean="0"/>
              <a:t>       διαβρωτική </a:t>
            </a:r>
            <a:r>
              <a:rPr lang="el-GR" sz="1600" dirty="0"/>
              <a:t>γαστρίτιδα    </a:t>
            </a:r>
          </a:p>
          <a:p>
            <a:pPr marL="609600" indent="-609600">
              <a:buFontTx/>
              <a:buNone/>
            </a:pPr>
            <a:r>
              <a:rPr lang="el-GR" sz="1600" dirty="0"/>
              <a:t>		       </a:t>
            </a:r>
            <a:r>
              <a:rPr lang="en-US" sz="1600" dirty="0"/>
              <a:t>Mallory  - Weiss</a:t>
            </a:r>
            <a:endParaRPr lang="el-GR" sz="1600" dirty="0"/>
          </a:p>
          <a:p>
            <a:pPr marL="609600" indent="-609600">
              <a:buFontTx/>
              <a:buNone/>
            </a:pPr>
            <a:r>
              <a:rPr lang="el-GR" sz="1600" dirty="0"/>
              <a:t>                                    </a:t>
            </a:r>
            <a:endParaRPr lang="el-GR" sz="1600" dirty="0" smtClean="0"/>
          </a:p>
          <a:p>
            <a:pPr marL="609600" indent="-609600">
              <a:buFontTx/>
              <a:buNone/>
            </a:pPr>
            <a:r>
              <a:rPr lang="el-GR" sz="1600" dirty="0" smtClean="0"/>
              <a:t> </a:t>
            </a:r>
            <a:endParaRPr lang="el-GR" sz="1600" dirty="0"/>
          </a:p>
          <a:p>
            <a:pPr marL="609600" indent="-609600">
              <a:buFontTx/>
              <a:buNone/>
            </a:pPr>
            <a:r>
              <a:rPr lang="el-GR" sz="1600" dirty="0"/>
              <a:t>Συνήθως μέλαινα      </a:t>
            </a:r>
            <a:r>
              <a:rPr lang="el-GR" sz="1600" dirty="0" smtClean="0"/>
              <a:t>   αιμορραγία </a:t>
            </a:r>
            <a:r>
              <a:rPr lang="el-GR" sz="1600" dirty="0"/>
              <a:t>από </a:t>
            </a:r>
            <a:r>
              <a:rPr lang="el-GR" sz="1600" dirty="0" smtClean="0"/>
              <a:t>διαφραγματοκήλη</a:t>
            </a:r>
          </a:p>
          <a:p>
            <a:pPr marL="609600" indent="-609600">
              <a:buFontTx/>
              <a:buNone/>
            </a:pPr>
            <a:r>
              <a:rPr lang="el-GR" sz="1600" dirty="0" smtClean="0"/>
              <a:t>                                            </a:t>
            </a:r>
            <a:r>
              <a:rPr lang="en-US" sz="1600" dirty="0" smtClean="0"/>
              <a:t>Ca </a:t>
            </a:r>
            <a:r>
              <a:rPr lang="el-GR" sz="1600" dirty="0" smtClean="0"/>
              <a:t>στομάχου</a:t>
            </a:r>
            <a:endParaRPr lang="el-GR" sz="1600" dirty="0"/>
          </a:p>
          <a:p>
            <a:pPr marL="609600" indent="-609600">
              <a:buFontTx/>
              <a:buNone/>
            </a:pPr>
            <a:endParaRPr lang="el-GR" sz="1600" dirty="0"/>
          </a:p>
          <a:p>
            <a:pPr marL="609600" indent="-609600">
              <a:buFontTx/>
              <a:buAutoNum type="arabicPeriod"/>
            </a:pPr>
            <a:r>
              <a:rPr lang="el-GR" sz="1600" dirty="0"/>
              <a:t>Συχνότερο αίτιο αιμορραγίας απ</a:t>
            </a:r>
            <a:r>
              <a:rPr lang="el-GR" sz="1600" dirty="0" smtClean="0"/>
              <a:t>’ το </a:t>
            </a:r>
            <a:r>
              <a:rPr lang="el-GR" sz="1600" b="1" spc="300" dirty="0"/>
              <a:t>ανώτερο πεπτικό</a:t>
            </a:r>
            <a:r>
              <a:rPr lang="el-GR" sz="1600" dirty="0"/>
              <a:t>: (40%) </a:t>
            </a:r>
            <a:r>
              <a:rPr lang="el-GR" sz="1600" dirty="0" smtClean="0"/>
              <a:t>Γαστρο12δακτυλικό </a:t>
            </a:r>
            <a:r>
              <a:rPr lang="el-GR" sz="1600" dirty="0"/>
              <a:t>έλκος </a:t>
            </a:r>
          </a:p>
          <a:p>
            <a:pPr marL="609600" indent="-609600">
              <a:buFontTx/>
              <a:buAutoNum type="arabicPeriod"/>
            </a:pPr>
            <a:r>
              <a:rPr lang="el-GR" sz="1600" dirty="0" err="1"/>
              <a:t>Βαρειά</a:t>
            </a:r>
            <a:r>
              <a:rPr lang="el-GR" sz="1600" dirty="0"/>
              <a:t> οισοφαγίτιδα – σύνδρομο </a:t>
            </a:r>
            <a:r>
              <a:rPr lang="en-US" sz="1600" dirty="0"/>
              <a:t>Mallory – Weiss </a:t>
            </a:r>
            <a:r>
              <a:rPr lang="el-GR" sz="1600" dirty="0"/>
              <a:t>(αιμορραγία από ρήξη </a:t>
            </a:r>
            <a:r>
              <a:rPr lang="el-GR" sz="1600" dirty="0" smtClean="0"/>
              <a:t>του  </a:t>
            </a:r>
            <a:r>
              <a:rPr lang="el-GR" sz="1600" dirty="0"/>
              <a:t>βλεννογόνου της καρδιοοισοφαγικής συμβολής)</a:t>
            </a:r>
          </a:p>
          <a:p>
            <a:pPr marL="609600" indent="-609600">
              <a:buFontTx/>
              <a:buAutoNum type="arabicPeriod"/>
            </a:pPr>
            <a:r>
              <a:rPr lang="el-GR" sz="1600" dirty="0"/>
              <a:t>Κιρσοί του οισοφάγου (3%)</a:t>
            </a:r>
          </a:p>
          <a:p>
            <a:pPr marL="609600" indent="-609600">
              <a:buFontTx/>
              <a:buAutoNum type="arabicPeriod"/>
            </a:pPr>
            <a:r>
              <a:rPr lang="el-GR" sz="1600" dirty="0"/>
              <a:t>Διαβρωτική οξεία γαστρίτιδα (</a:t>
            </a:r>
            <a:r>
              <a:rPr lang="el-GR" sz="1600" dirty="0" smtClean="0"/>
              <a:t>π.χ. </a:t>
            </a:r>
            <a:r>
              <a:rPr lang="el-GR" sz="1600" dirty="0"/>
              <a:t>συνέπεια οξέος αλκοολισμού)       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6643702" y="128586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2571736" y="2357430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1214414" y="2643182"/>
            <a:ext cx="214314" cy="857256"/>
          </a:xfrm>
          <a:prstGeom prst="leftBrace">
            <a:avLst>
              <a:gd name="adj1" fmla="val 5393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5786446" y="2500306"/>
            <a:ext cx="576263" cy="865188"/>
          </a:xfrm>
          <a:prstGeom prst="leftBrace">
            <a:avLst>
              <a:gd name="adj1" fmla="val 125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5129" name="AutoShape 9"/>
          <p:cNvSpPr>
            <a:spLocks/>
          </p:cNvSpPr>
          <p:nvPr/>
        </p:nvSpPr>
        <p:spPr bwMode="auto">
          <a:xfrm>
            <a:off x="1908175" y="4076700"/>
            <a:ext cx="163495" cy="638184"/>
          </a:xfrm>
          <a:prstGeom prst="leftBrace">
            <a:avLst>
              <a:gd name="adj1" fmla="val 194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l-GR" sz="1800" b="1" dirty="0"/>
              <a:t>ΠΑΘΟΛΟΓΟΑΝΑΤΟΜΙΚΗ ΠΡΟΣΕΓΓΙΣΗ </a:t>
            </a:r>
            <a:r>
              <a:rPr lang="el-GR" sz="1800" b="1" dirty="0" smtClean="0"/>
              <a:t> </a:t>
            </a:r>
            <a:r>
              <a:rPr lang="el-GR" sz="1800" b="1" spc="300" dirty="0" smtClean="0"/>
              <a:t>ΑΙΜΟΡΡΑΓΙΑΣ </a:t>
            </a:r>
            <a:r>
              <a:rPr lang="el-GR" sz="1800" b="1" spc="300" dirty="0"/>
              <a:t>ΑΠΟ ΤΟ ΠΕΠΤΙΚΟ</a:t>
            </a:r>
            <a:br>
              <a:rPr lang="el-GR" sz="1800" b="1" spc="300" dirty="0"/>
            </a:br>
            <a:r>
              <a:rPr lang="el-GR" sz="1800" b="1" dirty="0"/>
              <a:t>(συνέχεια)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569325" cy="5472112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l-GR" sz="1600" dirty="0"/>
              <a:t>Συχνότερο αίτιο οξείας και άφθονης αιμορραγίας από </a:t>
            </a:r>
            <a:r>
              <a:rPr lang="el-GR" sz="1600" dirty="0" smtClean="0"/>
              <a:t> </a:t>
            </a:r>
            <a:r>
              <a:rPr lang="el-GR" sz="1600" b="1" spc="300" dirty="0" smtClean="0"/>
              <a:t>το </a:t>
            </a:r>
            <a:r>
              <a:rPr lang="el-GR" sz="1600" b="1" u="sng" spc="300" dirty="0"/>
              <a:t>κατώτερο πεπτικό</a:t>
            </a:r>
            <a:r>
              <a:rPr lang="el-GR" sz="1600" b="1" spc="300" dirty="0"/>
              <a:t> </a:t>
            </a:r>
          </a:p>
          <a:p>
            <a:pPr marL="609600" indent="-609600">
              <a:buFontTx/>
              <a:buNone/>
            </a:pPr>
            <a:r>
              <a:rPr lang="el-GR" sz="1600" dirty="0"/>
              <a:t>1.</a:t>
            </a:r>
            <a:r>
              <a:rPr lang="el-GR" sz="1600" u="sng" dirty="0"/>
              <a:t> </a:t>
            </a:r>
            <a:r>
              <a:rPr lang="el-GR" sz="1600" u="sng" dirty="0" err="1"/>
              <a:t>Εκκολπώματα</a:t>
            </a:r>
            <a:r>
              <a:rPr lang="el-GR" sz="1600" u="sng" dirty="0"/>
              <a:t>:</a:t>
            </a:r>
            <a:r>
              <a:rPr lang="el-GR" sz="1600" dirty="0"/>
              <a:t> συνηθέστερα στο σιγμοειδές </a:t>
            </a:r>
          </a:p>
          <a:p>
            <a:pPr marL="609600" indent="-609600">
              <a:buFontTx/>
              <a:buNone/>
            </a:pPr>
            <a:r>
              <a:rPr lang="el-GR" sz="1600" dirty="0"/>
              <a:t> Δ.Δ: ρήξη </a:t>
            </a:r>
            <a:r>
              <a:rPr lang="el-GR" sz="1600" dirty="0" err="1"/>
              <a:t>αρτηριοσκληρυντικού</a:t>
            </a:r>
            <a:r>
              <a:rPr lang="el-GR" sz="1600" dirty="0"/>
              <a:t> κλάδου </a:t>
            </a:r>
            <a:r>
              <a:rPr lang="el-GR" sz="1600" dirty="0" err="1"/>
              <a:t>μεσεντερίων</a:t>
            </a:r>
            <a:r>
              <a:rPr lang="el-GR" sz="1600" dirty="0"/>
              <a:t> αγγείων </a:t>
            </a:r>
          </a:p>
          <a:p>
            <a:pPr marL="609600" indent="-609600">
              <a:buFontTx/>
              <a:buNone/>
            </a:pPr>
            <a:r>
              <a:rPr lang="el-GR" sz="1600" dirty="0"/>
              <a:t>• Αιμορραγία από </a:t>
            </a:r>
            <a:r>
              <a:rPr lang="el-GR" sz="1600" dirty="0" err="1"/>
              <a:t>μ</a:t>
            </a:r>
            <a:r>
              <a:rPr lang="el-GR" sz="1600" dirty="0" err="1" smtClean="0"/>
              <a:t>εκέλεια</a:t>
            </a:r>
            <a:r>
              <a:rPr lang="el-GR" sz="1600" dirty="0" smtClean="0"/>
              <a:t> </a:t>
            </a:r>
            <a:r>
              <a:rPr lang="el-GR" sz="1600" dirty="0"/>
              <a:t>απόφυση (συχνότερη σε μικρότερες ηλικιακές ομάδες) λόγω</a:t>
            </a:r>
          </a:p>
          <a:p>
            <a:pPr marL="609600" indent="-609600">
              <a:buFontTx/>
              <a:buNone/>
            </a:pPr>
            <a:r>
              <a:rPr lang="el-GR" sz="1600" dirty="0"/>
              <a:t>εξέλκωσης έκτοπου γαστρικού βλεννογόνου </a:t>
            </a:r>
          </a:p>
          <a:p>
            <a:pPr marL="609600" indent="-609600">
              <a:buFontTx/>
              <a:buNone/>
            </a:pPr>
            <a:r>
              <a:rPr lang="el-GR" sz="1600" dirty="0"/>
              <a:t>2. Αιμορροΐδες</a:t>
            </a:r>
          </a:p>
          <a:p>
            <a:pPr marL="609600" indent="-609600">
              <a:buFontTx/>
              <a:buNone/>
            </a:pPr>
            <a:r>
              <a:rPr lang="el-GR" sz="1600" dirty="0"/>
              <a:t>3. Πολύποδες ή καρκινώματα</a:t>
            </a:r>
          </a:p>
          <a:p>
            <a:pPr marL="609600" indent="-609600">
              <a:buFontTx/>
              <a:buNone/>
            </a:pPr>
            <a:r>
              <a:rPr lang="el-GR" sz="1600" dirty="0"/>
              <a:t>    • Μακροχρόνια ανορεξία / απώλεια βάρους       ένδειξη κακοήθους </a:t>
            </a:r>
            <a:r>
              <a:rPr lang="el-GR" sz="1600" dirty="0" err="1"/>
              <a:t>νεοπλασματικής</a:t>
            </a:r>
            <a:r>
              <a:rPr lang="el-GR" sz="1600" dirty="0"/>
              <a:t> νόσου </a:t>
            </a:r>
          </a:p>
          <a:p>
            <a:pPr marL="609600" indent="-609600">
              <a:buFontTx/>
              <a:buNone/>
            </a:pPr>
            <a:r>
              <a:rPr lang="el-GR" sz="1600" dirty="0"/>
              <a:t>4. Αιμορραγική ελκώδης κολίτιδα (συνυπάρχει διάρροια) </a:t>
            </a:r>
          </a:p>
          <a:p>
            <a:pPr marL="609600" indent="-609600">
              <a:buFontTx/>
              <a:buNone/>
            </a:pPr>
            <a:r>
              <a:rPr lang="el-GR" sz="1600" dirty="0"/>
              <a:t>    • άλλα διαρροϊκά σύνδρομα (</a:t>
            </a:r>
            <a:r>
              <a:rPr lang="el-GR" sz="1600" dirty="0" err="1"/>
              <a:t>αμοιβαδική</a:t>
            </a:r>
            <a:r>
              <a:rPr lang="el-GR" sz="1600" dirty="0"/>
              <a:t> κολίτιδα)</a:t>
            </a:r>
          </a:p>
          <a:p>
            <a:pPr marL="609600" indent="-609600">
              <a:buFontTx/>
              <a:buNone/>
            </a:pPr>
            <a:r>
              <a:rPr lang="el-GR" sz="1600" dirty="0"/>
              <a:t>              </a:t>
            </a:r>
          </a:p>
          <a:p>
            <a:pPr marL="609600" indent="-609600">
              <a:buFontTx/>
              <a:buNone/>
            </a:pPr>
            <a:r>
              <a:rPr lang="el-GR" sz="1600" dirty="0"/>
              <a:t>                                        • </a:t>
            </a:r>
            <a:r>
              <a:rPr lang="el-GR" sz="1600" b="1" dirty="0"/>
              <a:t>ΕΝΔΟΣΚΟΠΗΣΗ •</a:t>
            </a:r>
            <a:r>
              <a:rPr lang="el-GR" sz="1600" dirty="0"/>
              <a:t>   </a:t>
            </a:r>
          </a:p>
          <a:p>
            <a:pPr marL="609600" indent="-609600">
              <a:buFontTx/>
              <a:buNone/>
            </a:pPr>
            <a:r>
              <a:rPr lang="el-GR" sz="1600" dirty="0"/>
              <a:t>• Σε χρόνια λανθάνουσα απώλεια αίματος από το πεπτικό            σιδηροπενική αναιμία  </a:t>
            </a:r>
          </a:p>
          <a:p>
            <a:pPr marL="609600" indent="-609600">
              <a:buFontTx/>
              <a:buNone/>
            </a:pPr>
            <a:endParaRPr lang="el-GR" sz="1600" dirty="0"/>
          </a:p>
          <a:p>
            <a:pPr marL="609600" indent="-609600">
              <a:buFontTx/>
              <a:buNone/>
            </a:pPr>
            <a:r>
              <a:rPr lang="el-GR" sz="1600" dirty="0"/>
              <a:t>Σε μαζική </a:t>
            </a:r>
            <a:r>
              <a:rPr lang="el-GR" sz="1600" dirty="0" smtClean="0"/>
              <a:t>αιμορραγία εγκαθίσταται  </a:t>
            </a:r>
            <a:r>
              <a:rPr lang="el-GR" sz="1600" dirty="0" err="1"/>
              <a:t>υποογκαιμική</a:t>
            </a:r>
            <a:r>
              <a:rPr lang="el-GR" sz="1600" dirty="0"/>
              <a:t> </a:t>
            </a:r>
            <a:r>
              <a:rPr lang="el-GR" sz="1600" dirty="0" smtClean="0"/>
              <a:t>καταπληξία. </a:t>
            </a:r>
            <a:endParaRPr lang="el-GR" sz="1600" dirty="0"/>
          </a:p>
          <a:p>
            <a:pPr marL="609600" indent="-609600">
              <a:buFontTx/>
              <a:buNone/>
            </a:pPr>
            <a:r>
              <a:rPr lang="el-GR" sz="1600" u="sng" dirty="0"/>
              <a:t> 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4286248" y="3357562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286380" y="4786322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715040"/>
          </a:xfrm>
        </p:spPr>
        <p:txBody>
          <a:bodyPr/>
          <a:lstStyle/>
          <a:p>
            <a:r>
              <a:rPr lang="el-GR" b="1" dirty="0" smtClean="0"/>
              <a:t>Γυναίκα, 55 ετών, με ιστορικό </a:t>
            </a:r>
            <a:r>
              <a:rPr lang="el-GR" b="1" dirty="0" err="1" smtClean="0"/>
              <a:t>επιγαστρικού</a:t>
            </a:r>
            <a:r>
              <a:rPr lang="el-GR" b="1" dirty="0" smtClean="0"/>
              <a:t> άλγους ανακουφιζόμενου με τη λήψη τροφής .</a:t>
            </a:r>
          </a:p>
          <a:p>
            <a:r>
              <a:rPr lang="el-GR" b="1" dirty="0" smtClean="0"/>
              <a:t>Αιματέμεση</a:t>
            </a:r>
          </a:p>
          <a:p>
            <a:r>
              <a:rPr lang="el-GR" b="1" dirty="0" err="1" smtClean="0"/>
              <a:t>Γαστροσκόπηση</a:t>
            </a:r>
            <a:r>
              <a:rPr lang="el-GR" b="1" dirty="0" smtClean="0"/>
              <a:t> και λήψη πολλαπλών βιοψιών.</a:t>
            </a:r>
          </a:p>
          <a:p>
            <a:r>
              <a:rPr lang="el-GR" b="1" dirty="0" smtClean="0"/>
              <a:t>Αιφνίδια, μη ανατασσόμενη γαστρορραγία. </a:t>
            </a:r>
          </a:p>
          <a:p>
            <a:r>
              <a:rPr lang="el-GR" b="1" dirty="0" smtClean="0"/>
              <a:t>Μερική γαστρεκτομή.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astric ulc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622458" cy="4714908"/>
          </a:xfrm>
          <a:prstGeom prst="rect">
            <a:avLst/>
          </a:prstGeom>
          <a:noFill/>
        </p:spPr>
      </p:pic>
      <p:pic>
        <p:nvPicPr>
          <p:cNvPr id="63492" name="Picture 4" descr="specimen&#10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51917" y="1420149"/>
            <a:ext cx="6912232" cy="4071934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0" y="0"/>
            <a:ext cx="5076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   </a:t>
            </a:r>
            <a:r>
              <a:rPr lang="el-GR" sz="2400" dirty="0" err="1" smtClean="0"/>
              <a:t>Ελκωτική</a:t>
            </a:r>
            <a:r>
              <a:rPr lang="el-GR" sz="2400" dirty="0" smtClean="0"/>
              <a:t> βλάβη. </a:t>
            </a:r>
            <a:r>
              <a:rPr lang="el-GR" sz="2400" b="1" dirty="0" smtClean="0"/>
              <a:t>Απαραίτητη</a:t>
            </a:r>
            <a:r>
              <a:rPr lang="el-GR" sz="2400" dirty="0" smtClean="0"/>
              <a:t> η λήψη </a:t>
            </a:r>
          </a:p>
          <a:p>
            <a:pPr algn="ctr"/>
            <a:r>
              <a:rPr lang="el-GR" sz="2400" dirty="0" smtClean="0"/>
              <a:t>πολλαπλών </a:t>
            </a:r>
            <a:r>
              <a:rPr lang="el-GR" sz="2400" b="1" dirty="0" smtClean="0"/>
              <a:t>βιοψιών</a:t>
            </a:r>
            <a:r>
              <a:rPr lang="el-GR" sz="2400" dirty="0" smtClean="0"/>
              <a:t> από τα </a:t>
            </a:r>
            <a:r>
              <a:rPr lang="el-GR" sz="2400" b="1" u="sng" dirty="0" smtClean="0"/>
              <a:t>χείλη</a:t>
            </a:r>
            <a:r>
              <a:rPr lang="el-GR" sz="2400" b="1" dirty="0" smtClean="0"/>
              <a:t> </a:t>
            </a:r>
            <a:r>
              <a:rPr lang="el-GR" sz="2400" dirty="0" smtClean="0"/>
              <a:t>της.</a:t>
            </a:r>
          </a:p>
          <a:p>
            <a:pPr algn="ctr"/>
            <a:r>
              <a:rPr lang="el-GR" sz="2400" dirty="0" smtClean="0"/>
              <a:t>Μακροσκοπικά, </a:t>
            </a:r>
            <a:r>
              <a:rPr lang="el-GR" sz="2400" b="1" dirty="0" smtClean="0"/>
              <a:t>δεν</a:t>
            </a:r>
            <a:r>
              <a:rPr lang="el-GR" sz="2400" dirty="0" smtClean="0"/>
              <a:t> μπορεί να ξεχωρίσει το </a:t>
            </a:r>
            <a:r>
              <a:rPr lang="el-GR" sz="2400" dirty="0" err="1" smtClean="0"/>
              <a:t>καλόηθες</a:t>
            </a:r>
            <a:r>
              <a:rPr lang="el-GR" sz="2400" dirty="0" smtClean="0"/>
              <a:t> γαστρικό έλκος από το </a:t>
            </a:r>
            <a:r>
              <a:rPr lang="el-GR" sz="2400" dirty="0" err="1" smtClean="0"/>
              <a:t>ελκωτικό</a:t>
            </a:r>
            <a:r>
              <a:rPr lang="el-GR" sz="2400" dirty="0" smtClean="0"/>
              <a:t> καρκίνωμα.  </a:t>
            </a:r>
            <a:endParaRPr lang="el-GR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library.med.utah.edu/WebPath/jpeg4/GI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3152775"/>
          </a:xfrm>
          <a:prstGeom prst="rect">
            <a:avLst/>
          </a:prstGeom>
          <a:noFill/>
        </p:spPr>
      </p:pic>
      <p:pic>
        <p:nvPicPr>
          <p:cNvPr id="65540" name="Picture 4" descr="http://library.med.utah.edu/WebPath/jpeg4/GI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3501008"/>
            <a:ext cx="4800600" cy="3152775"/>
          </a:xfrm>
          <a:prstGeom prst="rect">
            <a:avLst/>
          </a:prstGeom>
          <a:noFill/>
        </p:spPr>
      </p:pic>
      <p:pic>
        <p:nvPicPr>
          <p:cNvPr id="65542" name="Picture 6" descr="http://library.med.utah.edu/WebPath/jpeg4/GI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593451" y="3119519"/>
            <a:ext cx="4853645" cy="3168352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5220072" y="0"/>
            <a:ext cx="3923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/>
              <a:t> Έλκος στομάχου </a:t>
            </a:r>
          </a:p>
          <a:p>
            <a:pPr algn="ctr"/>
            <a:r>
              <a:rPr lang="el-GR" sz="2400" b="1" dirty="0" smtClean="0"/>
              <a:t>( </a:t>
            </a:r>
            <a:r>
              <a:rPr lang="el-GR" sz="2400" b="1" dirty="0" err="1" smtClean="0"/>
              <a:t>καλόηθες</a:t>
            </a:r>
            <a:r>
              <a:rPr lang="el-GR" sz="2400" b="1" dirty="0" smtClean="0"/>
              <a:t>).</a:t>
            </a:r>
          </a:p>
          <a:p>
            <a:pPr algn="ctr"/>
            <a:r>
              <a:rPr lang="el-GR" sz="2400" b="1" dirty="0" smtClean="0"/>
              <a:t> Διάβρωση σε μεγάλη αρτηρία του τοιχώματος προκαλεί γαστρορραγία-αιματέμεση. </a:t>
            </a:r>
            <a:endParaRPr lang="el-GR" sz="2400" b="1" dirty="0"/>
          </a:p>
        </p:txBody>
      </p:sp>
      <p:sp>
        <p:nvSpPr>
          <p:cNvPr id="7" name="6 - Αριστερό βέλος"/>
          <p:cNvSpPr/>
          <p:nvPr/>
        </p:nvSpPr>
        <p:spPr>
          <a:xfrm>
            <a:off x="7500958" y="4286256"/>
            <a:ext cx="857256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K</a:t>
            </a:r>
            <a:r>
              <a:rPr lang="el-GR" dirty="0" err="1" smtClean="0"/>
              <a:t>ακόηθες</a:t>
            </a:r>
            <a:r>
              <a:rPr lang="el-GR" dirty="0" smtClean="0"/>
              <a:t> έλκος</a:t>
            </a:r>
            <a:br>
              <a:rPr lang="el-GR" dirty="0" smtClean="0"/>
            </a:br>
            <a:r>
              <a:rPr lang="el-GR" dirty="0" smtClean="0"/>
              <a:t>( </a:t>
            </a:r>
            <a:r>
              <a:rPr lang="el-GR" dirty="0" err="1" smtClean="0"/>
              <a:t>ελκωτικό</a:t>
            </a:r>
            <a:r>
              <a:rPr lang="el-GR" dirty="0" smtClean="0"/>
              <a:t> καρκίνωμα )</a:t>
            </a:r>
            <a:endParaRPr lang="el-GR" dirty="0"/>
          </a:p>
        </p:txBody>
      </p:sp>
      <p:pic>
        <p:nvPicPr>
          <p:cNvPr id="64514" name="Picture 2" descr="adenocarcinoma of stoma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143116"/>
            <a:ext cx="5962541" cy="3786214"/>
          </a:xfrm>
          <a:prstGeom prst="rect">
            <a:avLst/>
          </a:prstGeom>
          <a:noFill/>
        </p:spPr>
      </p:pic>
      <p:pic>
        <p:nvPicPr>
          <p:cNvPr id="64516" name="Picture 4" descr="adenocarcinoma of stoma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192503" y="1906503"/>
            <a:ext cx="6759722" cy="3143272"/>
          </a:xfrm>
          <a:prstGeom prst="rect">
            <a:avLst/>
          </a:prstGeom>
          <a:noFill/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7286644" y="4643446"/>
            <a:ext cx="2071702" cy="2214553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Διογκωμέ-νοι επιχώριοι λεμφαδέ-νες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Γαστρικό καρκίνωμα.</a:t>
            </a:r>
            <a:br>
              <a:rPr lang="el-GR" dirty="0" smtClean="0"/>
            </a:br>
            <a:r>
              <a:rPr lang="el-GR" dirty="0" smtClean="0"/>
              <a:t>Όριο 12δακτύλου (αριστερά).</a:t>
            </a:r>
            <a:endParaRPr lang="el-GR" dirty="0"/>
          </a:p>
        </p:txBody>
      </p:sp>
      <p:pic>
        <p:nvPicPr>
          <p:cNvPr id="1028" name="Picture 4" descr="http://www.webpathology.com/slides/slides/Stomach_AdenoCA_Gros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8664936" cy="47863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/>
          <a:lstStyle/>
          <a:p>
            <a:r>
              <a:rPr lang="el-GR" b="1" dirty="0" smtClean="0"/>
              <a:t>Άρρην, 60 ετών</a:t>
            </a:r>
          </a:p>
          <a:p>
            <a:r>
              <a:rPr lang="el-GR" b="1" dirty="0" smtClean="0"/>
              <a:t>Ανορεξία, έμετος, ακαθόριστο κοιλιακό άλγος.</a:t>
            </a:r>
          </a:p>
          <a:p>
            <a:r>
              <a:rPr lang="el-GR" b="1" dirty="0" smtClean="0"/>
              <a:t>Απώλεια 15 κιλών, το τελευταίο 2μηνο.</a:t>
            </a:r>
          </a:p>
          <a:p>
            <a:r>
              <a:rPr lang="el-GR" b="1" dirty="0" smtClean="0"/>
              <a:t>Κατά τη φυσική εξέταση</a:t>
            </a:r>
            <a:r>
              <a:rPr lang="en-US" b="1" dirty="0" smtClean="0"/>
              <a:t>: </a:t>
            </a:r>
            <a:r>
              <a:rPr lang="el-GR" b="1" dirty="0" smtClean="0"/>
              <a:t> </a:t>
            </a:r>
            <a:r>
              <a:rPr lang="el-GR" b="1" dirty="0" err="1" smtClean="0"/>
              <a:t>υπερκλείδια</a:t>
            </a:r>
            <a:r>
              <a:rPr lang="el-GR" b="1" dirty="0" smtClean="0"/>
              <a:t> </a:t>
            </a:r>
            <a:r>
              <a:rPr lang="el-GR" b="1" dirty="0" err="1" smtClean="0"/>
              <a:t>λεμφαδενική</a:t>
            </a:r>
            <a:r>
              <a:rPr lang="el-GR" b="1" dirty="0" smtClean="0"/>
              <a:t> διόγκωση.</a:t>
            </a:r>
          </a:p>
          <a:p>
            <a:r>
              <a:rPr lang="el-GR" b="1" dirty="0" smtClean="0"/>
              <a:t>Αξονική τομογραφία</a:t>
            </a:r>
            <a:r>
              <a:rPr lang="en-US" b="1" dirty="0" smtClean="0"/>
              <a:t>: </a:t>
            </a:r>
            <a:r>
              <a:rPr lang="el-GR" b="1" dirty="0" smtClean="0"/>
              <a:t>πάχυνση του γαστρικού τοιχώματος.</a:t>
            </a:r>
          </a:p>
          <a:p>
            <a:r>
              <a:rPr lang="el-GR" b="1" dirty="0" smtClean="0"/>
              <a:t>Προοδευτική καχεξία και θάνατος.</a:t>
            </a:r>
            <a:endParaRPr lang="el-G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r>
              <a:rPr lang="el-GR" sz="3600" b="1" dirty="0" smtClean="0"/>
              <a:t>Άρρην 62 ετών.</a:t>
            </a:r>
          </a:p>
          <a:p>
            <a:r>
              <a:rPr lang="el-GR" sz="3600" b="1" dirty="0" smtClean="0"/>
              <a:t>Από  2μήνου, </a:t>
            </a:r>
            <a:r>
              <a:rPr lang="el-GR" sz="3600" b="1" spc="300" dirty="0" smtClean="0">
                <a:solidFill>
                  <a:srgbClr val="002060"/>
                </a:solidFill>
              </a:rPr>
              <a:t>επιδεινούμενη</a:t>
            </a:r>
            <a:r>
              <a:rPr lang="el-GR" sz="3600" b="1" dirty="0" smtClean="0">
                <a:solidFill>
                  <a:srgbClr val="002060"/>
                </a:solidFill>
              </a:rPr>
              <a:t> </a:t>
            </a:r>
            <a:r>
              <a:rPr lang="el-GR" sz="3600" b="1" dirty="0" err="1" smtClean="0">
                <a:solidFill>
                  <a:srgbClr val="002060"/>
                </a:solidFill>
              </a:rPr>
              <a:t>δυσκαταποσία</a:t>
            </a:r>
            <a:r>
              <a:rPr lang="el-GR" sz="3600" b="1" dirty="0" smtClean="0"/>
              <a:t>.</a:t>
            </a:r>
          </a:p>
          <a:p>
            <a:r>
              <a:rPr lang="el-GR" sz="3600" b="1" dirty="0" smtClean="0"/>
              <a:t>Ιστορικό χρόνιου αλκοολισμού, καπνιστής.</a:t>
            </a:r>
          </a:p>
          <a:p>
            <a:r>
              <a:rPr lang="el-GR" sz="3600" b="1" dirty="0" smtClean="0"/>
              <a:t>Ενδοσκοπικά ανευρεθείσα αλλοίωση</a:t>
            </a:r>
            <a:r>
              <a:rPr lang="en-US" sz="3600" b="1" dirty="0" smtClean="0"/>
              <a:t> </a:t>
            </a:r>
            <a:r>
              <a:rPr lang="el-GR" sz="3600" b="1" dirty="0" err="1" smtClean="0"/>
              <a:t>μ.δ</a:t>
            </a:r>
            <a:r>
              <a:rPr lang="el-GR" sz="3600" b="1" dirty="0" smtClean="0"/>
              <a:t>. 3 εκ., </a:t>
            </a:r>
            <a:r>
              <a:rPr lang="el-GR" sz="3600" b="1" dirty="0" err="1" smtClean="0"/>
              <a:t>απόπου</a:t>
            </a:r>
            <a:r>
              <a:rPr lang="el-GR" sz="3600" b="1" dirty="0" smtClean="0"/>
              <a:t> ελήφθησαν βιοψίες . Μετά την ιστολογική διάγνωση, ακολούθησε </a:t>
            </a:r>
            <a:r>
              <a:rPr lang="el-GR" sz="3600" b="1" dirty="0" err="1" smtClean="0"/>
              <a:t>οισοφαγεκτομή</a:t>
            </a:r>
            <a:r>
              <a:rPr lang="el-GR" sz="3600" b="1" dirty="0" smtClean="0"/>
              <a:t>.</a:t>
            </a:r>
            <a:endParaRPr lang="el-GR" sz="36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images.radiopaedia.org/images/27440/d5227ae43c882c4a877176a3cc4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-1714536"/>
            <a:ext cx="9534525" cy="893445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5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40425" y="2924175"/>
              <a:ext cx="115888" cy="938213"/>
            </p14:xfrm>
          </p:contentPart>
        </mc:Choice>
        <mc:Fallback xmlns="">
          <p:pic>
            <p:nvPicPr>
              <p:cNvPr id="205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31097" y="2914814"/>
                <a:ext cx="134545" cy="95693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ckaralis.gr/gi/images/stories/linitisplast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8441986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7145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771800" y="0"/>
            <a:ext cx="3456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smtClean="0"/>
              <a:t>Πλαστική </a:t>
            </a:r>
            <a:r>
              <a:rPr lang="el-GR" sz="3200" dirty="0" err="1" smtClean="0"/>
              <a:t>λινίτιδα</a:t>
            </a:r>
            <a:endParaRPr lang="el-GR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85368" y="1027002"/>
            <a:ext cx="6827726" cy="445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424114" y="1147886"/>
            <a:ext cx="668826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214282" y="4869160"/>
            <a:ext cx="33496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b="1" dirty="0" smtClean="0"/>
              <a:t>        </a:t>
            </a:r>
            <a:r>
              <a:rPr lang="el-GR" sz="2800" b="1" dirty="0" smtClean="0"/>
              <a:t>Χαμηλή διαφοροποίηση αδενοκαρκινώματος.                                                                                                                           </a:t>
            </a:r>
            <a:endParaRPr lang="el-GR" sz="2800" b="1" dirty="0"/>
          </a:p>
        </p:txBody>
      </p:sp>
      <p:sp>
        <p:nvSpPr>
          <p:cNvPr id="5" name="4 - Ορθογώνιο"/>
          <p:cNvSpPr/>
          <p:nvPr/>
        </p:nvSpPr>
        <p:spPr>
          <a:xfrm>
            <a:off x="4644008" y="428604"/>
            <a:ext cx="4499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/>
              <a:t>Ενδοκυττάρια βλέννη στα κακοήθη κύτταρα.</a:t>
            </a:r>
          </a:p>
          <a:p>
            <a:pPr algn="ctr"/>
            <a:r>
              <a:rPr lang="el-GR" sz="2800" b="1" dirty="0" smtClean="0"/>
              <a:t>Σφραγιστήρες δακτυλίου</a:t>
            </a:r>
            <a:r>
              <a:rPr lang="en-US" sz="2800" b="1" dirty="0" smtClean="0"/>
              <a:t>.</a:t>
            </a:r>
            <a:r>
              <a:rPr lang="el-GR" sz="2800" b="1" dirty="0" smtClean="0"/>
              <a:t>  </a:t>
            </a:r>
            <a:r>
              <a:rPr lang="el-GR" sz="2000" b="1" dirty="0" smtClean="0"/>
              <a:t>                                                                                                                          </a:t>
            </a:r>
            <a:endParaRPr lang="el-GR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8266915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 err="1" smtClean="0"/>
              <a:t>Ανοσοϊστοχημική</a:t>
            </a:r>
            <a:r>
              <a:rPr lang="el-GR" sz="2000" dirty="0" smtClean="0"/>
              <a:t> </a:t>
            </a:r>
            <a:r>
              <a:rPr lang="el-GR" sz="2000" b="1" dirty="0" smtClean="0"/>
              <a:t>ανάδειξη</a:t>
            </a:r>
            <a:r>
              <a:rPr lang="el-GR" sz="2000" dirty="0" smtClean="0"/>
              <a:t> χαμηλά διαφοροποιημένων καρκινικών στοιχείων </a:t>
            </a:r>
          </a:p>
          <a:p>
            <a:pPr algn="ctr"/>
            <a:r>
              <a:rPr lang="el-GR" sz="2000" dirty="0" smtClean="0"/>
              <a:t>με </a:t>
            </a:r>
            <a:r>
              <a:rPr lang="el-GR" sz="2000" b="1" dirty="0" smtClean="0"/>
              <a:t>χρώση έναντι πανκυτταροκερατίνης. </a:t>
            </a:r>
          </a:p>
          <a:p>
            <a:pPr algn="ctr"/>
            <a:r>
              <a:rPr lang="el-GR" sz="2000" b="1" dirty="0" smtClean="0"/>
              <a:t>Χρήσιμη στην ανίχνευση λεμφαδενικών μικρομεταστάσεων.</a:t>
            </a:r>
            <a:endParaRPr lang="el-GR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8006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77549" y="1679235"/>
            <a:ext cx="5328593" cy="349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48006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6143636" y="274638"/>
            <a:ext cx="2543164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l-GR" sz="2800" b="1" dirty="0" smtClean="0">
                <a:solidFill>
                  <a:srgbClr val="500A70"/>
                </a:solidFill>
              </a:rPr>
              <a:t>ΛΕΠΤΟ ΕΝΤΕΡΟ </a:t>
            </a:r>
            <a:endParaRPr lang="el-GR" sz="28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56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Άρρην, 43 ετών </a:t>
            </a:r>
          </a:p>
          <a:p>
            <a:r>
              <a:rPr lang="el-GR" dirty="0" smtClean="0"/>
              <a:t>Εισαγωγή στα επείγοντα περιστατικά με έντονο κοιλιακό άλγος και οίδημα στην κοιλιά.</a:t>
            </a:r>
          </a:p>
          <a:p>
            <a:r>
              <a:rPr lang="el-GR" dirty="0" smtClean="0"/>
              <a:t>Απλή ακτινογραφία κοιλίας</a:t>
            </a:r>
            <a:r>
              <a:rPr lang="en-US" dirty="0" smtClean="0"/>
              <a:t>: </a:t>
            </a:r>
            <a:r>
              <a:rPr lang="el-GR" dirty="0" smtClean="0"/>
              <a:t> πολλές </a:t>
            </a:r>
            <a:r>
              <a:rPr lang="el-GR" dirty="0" err="1" smtClean="0"/>
              <a:t>διατεταμένες</a:t>
            </a:r>
            <a:r>
              <a:rPr lang="el-GR" dirty="0" smtClean="0"/>
              <a:t> έλικες του λεπτού εντέρου.</a:t>
            </a:r>
          </a:p>
          <a:p>
            <a:r>
              <a:rPr lang="el-GR" dirty="0" smtClean="0"/>
              <a:t>Συνηθέστερα </a:t>
            </a:r>
            <a:r>
              <a:rPr lang="el-GR" b="1" dirty="0" smtClean="0"/>
              <a:t>αίτια εντερικής απόφραξης </a:t>
            </a:r>
            <a:r>
              <a:rPr lang="el-GR" dirty="0" smtClean="0"/>
              <a:t>σε ενήλικες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  <a:r>
              <a:rPr lang="el-GR" b="1" dirty="0" smtClean="0"/>
              <a:t>περισφιγμένες </a:t>
            </a:r>
            <a:r>
              <a:rPr lang="el-GR" b="1" dirty="0" err="1" smtClean="0"/>
              <a:t>κήλες</a:t>
            </a:r>
            <a:r>
              <a:rPr lang="el-GR" b="1" dirty="0" smtClean="0"/>
              <a:t>, συμφύσεις και κακοήθεις όγκοι.</a:t>
            </a:r>
          </a:p>
          <a:p>
            <a:r>
              <a:rPr lang="el-GR" dirty="0" smtClean="0"/>
              <a:t>Κατά τη λαπαροτομία </a:t>
            </a:r>
            <a:r>
              <a:rPr lang="en-US" dirty="0" smtClean="0"/>
              <a:t>: </a:t>
            </a:r>
            <a:r>
              <a:rPr lang="el-GR" dirty="0" smtClean="0"/>
              <a:t>ψηλαφητή μάζα στον τελικό ειλεό, αποφράσσουσα τον αυλό. </a:t>
            </a:r>
          </a:p>
          <a:p>
            <a:r>
              <a:rPr lang="el-GR" dirty="0" smtClean="0"/>
              <a:t>Τμηματική </a:t>
            </a:r>
            <a:r>
              <a:rPr lang="el-GR" dirty="0" err="1" smtClean="0"/>
              <a:t>εκτομή</a:t>
            </a:r>
            <a:r>
              <a:rPr lang="el-GR" dirty="0" smtClean="0"/>
              <a:t> του ειλεού.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4174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848387" y="1288546"/>
            <a:ext cx="6408713" cy="420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24583" y="1280073"/>
            <a:ext cx="635932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6643702" y="1214422"/>
            <a:ext cx="2286016" cy="96045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l-GR" sz="2000" dirty="0" smtClean="0">
                <a:solidFill>
                  <a:srgbClr val="500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Λάχνες  (λεπτού) εντέρου</a:t>
            </a:r>
            <a:endParaRPr lang="el-GR" sz="2000" dirty="0">
              <a:solidFill>
                <a:srgbClr val="500A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7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76825" y="3357563"/>
              <a:ext cx="3724275" cy="2706687"/>
            </p14:xfrm>
          </p:contentPart>
        </mc:Choice>
        <mc:Fallback xmlns="">
          <p:pic>
            <p:nvPicPr>
              <p:cNvPr id="307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7500" y="3348360"/>
                <a:ext cx="3742925" cy="27250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8213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058723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smtClean="0">
                <a:solidFill>
                  <a:srgbClr val="500A70"/>
                </a:solidFill>
              </a:rPr>
              <a:t>Μικρές διηθητικές νησίδες από νεόπλασμα </a:t>
            </a:r>
          </a:p>
          <a:p>
            <a:pPr algn="ctr"/>
            <a:r>
              <a:rPr lang="el-GR" sz="2800" dirty="0" smtClean="0">
                <a:solidFill>
                  <a:srgbClr val="500A70"/>
                </a:solidFill>
              </a:rPr>
              <a:t>με ομοιόμορφα, «ήρεμα» κύτταρα .</a:t>
            </a:r>
          </a:p>
          <a:p>
            <a:pPr algn="ctr"/>
            <a:r>
              <a:rPr lang="el-GR" sz="2800" dirty="0" smtClean="0">
                <a:solidFill>
                  <a:srgbClr val="500A70"/>
                </a:solidFill>
              </a:rPr>
              <a:t> Ένδειξη </a:t>
            </a:r>
            <a:r>
              <a:rPr lang="el-GR" sz="2800" b="1" dirty="0" err="1" smtClean="0">
                <a:solidFill>
                  <a:srgbClr val="500A70"/>
                </a:solidFill>
              </a:rPr>
              <a:t>νευροενδοκρινικής</a:t>
            </a:r>
            <a:r>
              <a:rPr lang="el-GR" sz="2800" b="1" dirty="0" smtClean="0">
                <a:solidFill>
                  <a:srgbClr val="500A70"/>
                </a:solidFill>
              </a:rPr>
              <a:t> διαφοροποίησης</a:t>
            </a:r>
            <a:r>
              <a:rPr lang="el-GR" sz="2800" dirty="0" smtClean="0">
                <a:solidFill>
                  <a:srgbClr val="500A70"/>
                </a:solidFill>
              </a:rPr>
              <a:t>.</a:t>
            </a:r>
            <a:endParaRPr lang="el-GR" sz="2800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92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Νευροενδοκρινικό νεόπλασμα (καρκίνωμα) λεπτού εντέρου, καλής διαφοροποίησης </a:t>
            </a:r>
            <a:r>
              <a:rPr lang="el-GR" dirty="0" smtClean="0"/>
              <a:t>(«Καρκινοειδές»)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txBody>
          <a:bodyPr>
            <a:normAutofit lnSpcReduction="10000"/>
          </a:bodyPr>
          <a:lstStyle/>
          <a:p>
            <a:r>
              <a:rPr lang="el-GR" sz="2800" dirty="0" smtClean="0"/>
              <a:t>Όλα τα «καρκινοειδή» είναι δυνητικώς κακοήθη, αλλά τα περισσότερα δεν επιδεικνύουν κακοήθη συμπεριφορά κι αποτελούν τυχαία ευρήματα. Συνηθέστερες εντοπίσεις</a:t>
            </a:r>
            <a:r>
              <a:rPr lang="en-US" sz="2800" dirty="0" smtClean="0"/>
              <a:t>: </a:t>
            </a:r>
            <a:r>
              <a:rPr lang="el-GR" sz="2800" dirty="0" smtClean="0"/>
              <a:t>λεπτό έντερο και σκωληκοειδής απόφυση. Αυτά με εντόπιση στο λεπτό έντερο, κυρίως όταν υπερβαίνουν σε μέγεθος τα 2 εκ. ή όταν διηθούν, τείνουν να </a:t>
            </a:r>
            <a:r>
              <a:rPr lang="el-GR" sz="2800" dirty="0" err="1" smtClean="0"/>
              <a:t>μετασταθούν</a:t>
            </a:r>
            <a:r>
              <a:rPr lang="el-GR" sz="2800" dirty="0" smtClean="0"/>
              <a:t>.</a:t>
            </a:r>
          </a:p>
          <a:p>
            <a:r>
              <a:rPr lang="el-GR" sz="2800" dirty="0" smtClean="0"/>
              <a:t>Το </a:t>
            </a:r>
            <a:r>
              <a:rPr lang="el-GR" sz="2800" b="1" dirty="0" smtClean="0"/>
              <a:t>σύνδρομο καρκινοειδούς </a:t>
            </a:r>
            <a:r>
              <a:rPr lang="el-GR" sz="2800" dirty="0" smtClean="0"/>
              <a:t>μπορεί να συνοδεύει καρκινοειδή που έχουν δώσει μετάσταση στο ήπαρ και εκκρίνουν μεγάλες ποσότητες </a:t>
            </a:r>
            <a:r>
              <a:rPr lang="el-GR" sz="2800" dirty="0" err="1" smtClean="0"/>
              <a:t>σεροτονίνης</a:t>
            </a:r>
            <a:r>
              <a:rPr lang="el-GR" sz="2800" dirty="0" smtClean="0"/>
              <a:t>, προκαλώντας ερυθρότητα στο δέρμα, διάρροια, </a:t>
            </a:r>
            <a:r>
              <a:rPr lang="el-GR" sz="2800" dirty="0" err="1" smtClean="0"/>
              <a:t>ενδοκαρδιακή</a:t>
            </a:r>
            <a:r>
              <a:rPr lang="el-GR" sz="2800" dirty="0" smtClean="0"/>
              <a:t> </a:t>
            </a:r>
            <a:r>
              <a:rPr lang="el-GR" sz="2800" dirty="0" err="1" smtClean="0"/>
              <a:t>ίνωση</a:t>
            </a:r>
            <a:r>
              <a:rPr lang="el-GR" sz="2800" dirty="0" smtClean="0"/>
              <a:t> της δεξιάς καρδιάς και συμπτώματα </a:t>
            </a:r>
            <a:r>
              <a:rPr lang="el-GR" sz="2800" dirty="0" err="1" smtClean="0"/>
              <a:t>βρογχόσπασμου</a:t>
            </a:r>
            <a:r>
              <a:rPr lang="el-GR" sz="2800" dirty="0" smtClean="0"/>
              <a:t> ( βήχας, δύσπνοια, συριγμός).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758060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769831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Εγχειρητικό παρασκεύασμα με </a:t>
            </a:r>
            <a:r>
              <a:rPr lang="el-GR" sz="2400" b="1" dirty="0" smtClean="0"/>
              <a:t>επηρμένη και </a:t>
            </a:r>
            <a:r>
              <a:rPr lang="el-GR" sz="2400" b="1" dirty="0" err="1" smtClean="0"/>
              <a:t>εξελκωμένη</a:t>
            </a:r>
            <a:r>
              <a:rPr lang="el-GR" sz="2400" b="1" dirty="0" smtClean="0"/>
              <a:t> μάζα</a:t>
            </a:r>
            <a:r>
              <a:rPr lang="en-US" sz="2400" b="1" dirty="0" smtClean="0"/>
              <a:t>.</a:t>
            </a:r>
            <a:endParaRPr lang="el-GR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9145" y="-47625"/>
            <a:ext cx="36195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95700"/>
            <a:ext cx="48006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980728"/>
            <a:ext cx="36195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 rot="10800000" flipV="1">
            <a:off x="5643570" y="323166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500A70"/>
                </a:solidFill>
              </a:rPr>
              <a:t>ΚΟΛΟΝ-ΟΡΘΟ</a:t>
            </a:r>
            <a:endParaRPr lang="el-GR" sz="24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976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l"/>
            <a:r>
              <a:rPr lang="el-GR" sz="1800" b="1" dirty="0"/>
              <a:t>ΠΑΘΟΛΟΓΟΑΝΑΤΟΜΙΚΗ ΠΡΟΣΕΓΓΙΣΗ </a:t>
            </a:r>
            <a:r>
              <a:rPr lang="el-GR" sz="1800" b="1" dirty="0" smtClean="0"/>
              <a:t>    </a:t>
            </a:r>
            <a:r>
              <a:rPr lang="el-GR" sz="1800" b="1" spc="300" dirty="0" smtClean="0"/>
              <a:t>ΔΙΑΤΑΡΑΧΩΝ </a:t>
            </a:r>
            <a:r>
              <a:rPr lang="el-GR" sz="1800" b="1" spc="300" dirty="0"/>
              <a:t>ΤΩΝ ΚΕΝΩΣΕΩΝ </a:t>
            </a:r>
            <a:r>
              <a:rPr lang="el-GR" sz="1800" b="1" dirty="0"/>
              <a:t/>
            </a:r>
            <a:br>
              <a:rPr lang="el-GR" sz="1800" b="1" dirty="0"/>
            </a:br>
            <a:r>
              <a:rPr lang="el-GR" sz="1800" b="1" dirty="0"/>
              <a:t>ΔΥΣΚΟΙΛΙΟΤΗΤΑ – ΔΙΑΡΡΟΙΑ – ΣΤΕΑΤΟΡΡΟΙΑ (</a:t>
            </a:r>
            <a:r>
              <a:rPr lang="el-GR" sz="1800" b="1" dirty="0" err="1" smtClean="0"/>
              <a:t>δυσαπορρόφηση</a:t>
            </a:r>
            <a:r>
              <a:rPr lang="el-GR" sz="1800" b="1" dirty="0" smtClean="0"/>
              <a:t> </a:t>
            </a:r>
            <a:r>
              <a:rPr lang="el-GR" sz="1800" b="1" dirty="0"/>
              <a:t>λίπους</a:t>
            </a:r>
            <a:r>
              <a:rPr lang="el-GR" sz="1800" b="1" dirty="0" smtClean="0"/>
              <a:t>) (Ι)</a:t>
            </a:r>
            <a:endParaRPr lang="el-GR" sz="1800" b="1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893175" cy="5375297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b="1" dirty="0"/>
              <a:t>Δυσκοιλιότητα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1.</a:t>
            </a:r>
            <a:r>
              <a:rPr lang="el-GR" sz="1600" u="sng" dirty="0"/>
              <a:t> Παθήσεις</a:t>
            </a:r>
            <a:r>
              <a:rPr lang="el-GR" sz="1600" dirty="0"/>
              <a:t> που προκαλούν </a:t>
            </a:r>
            <a:r>
              <a:rPr lang="el-GR" sz="1600" u="sng" dirty="0"/>
              <a:t>στένωση ή απόφραξη </a:t>
            </a:r>
            <a:r>
              <a:rPr lang="el-GR" sz="1600" dirty="0"/>
              <a:t>του </a:t>
            </a:r>
            <a:r>
              <a:rPr lang="el-GR" sz="1600" dirty="0" err="1"/>
              <a:t>παχέος</a:t>
            </a:r>
            <a:r>
              <a:rPr lang="el-GR" sz="1600" dirty="0"/>
              <a:t> εντέρου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 - Καρκίνωμα: προοδευτικά επιδεινούμενη δυσκοιλιότητα – εναλλαγές </a:t>
            </a:r>
            <a:r>
              <a:rPr lang="el-GR" sz="1600" dirty="0" smtClean="0"/>
              <a:t>με διάρροια,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 smtClean="0"/>
              <a:t>   νωπό </a:t>
            </a:r>
            <a:r>
              <a:rPr lang="el-GR" sz="1600" dirty="0"/>
              <a:t>ή αλλοιωμένο αίμα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 στα κόπρανα           </a:t>
            </a:r>
            <a:r>
              <a:rPr lang="el-GR" sz="1400" b="1" dirty="0"/>
              <a:t>ΟΡΘΟΣΙΓΜΟΕΙΔΟΣΚΟΠΗΣΗ</a:t>
            </a:r>
            <a:r>
              <a:rPr lang="el-GR" sz="1600" dirty="0"/>
              <a:t>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 ατελής ειλεός (</a:t>
            </a:r>
            <a:r>
              <a:rPr lang="el-GR" sz="1600" dirty="0" err="1"/>
              <a:t>κωλικοειδής</a:t>
            </a:r>
            <a:r>
              <a:rPr lang="el-GR" sz="1600" dirty="0"/>
              <a:t> πόνος – μετεωρισμός)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- </a:t>
            </a:r>
            <a:r>
              <a:rPr lang="el-GR" sz="1600" dirty="0" err="1"/>
              <a:t>Εκκολπωμάτωση</a:t>
            </a:r>
            <a:r>
              <a:rPr lang="el-GR" sz="1600" dirty="0"/>
              <a:t>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- Νόσος του </a:t>
            </a:r>
            <a:r>
              <a:rPr lang="en-US" sz="1600" dirty="0" err="1"/>
              <a:t>Crohn</a:t>
            </a:r>
            <a:r>
              <a:rPr lang="el-GR" sz="1600" dirty="0"/>
              <a:t> – (ελκώδης κολίτιδα)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2. Επώδυνες </a:t>
            </a:r>
            <a:r>
              <a:rPr lang="el-GR" sz="1600" u="sng" dirty="0"/>
              <a:t>παθήσεις</a:t>
            </a:r>
            <a:r>
              <a:rPr lang="el-GR" sz="1600" dirty="0"/>
              <a:t> του πρωκτού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3. </a:t>
            </a:r>
            <a:r>
              <a:rPr lang="el-GR" sz="1600" u="sng" dirty="0"/>
              <a:t>Παθήσεις </a:t>
            </a:r>
            <a:r>
              <a:rPr lang="el-GR" sz="1600" dirty="0"/>
              <a:t>που προκαλούν </a:t>
            </a:r>
            <a:r>
              <a:rPr lang="el-GR" sz="1600" b="1" dirty="0"/>
              <a:t>μειωμένη </a:t>
            </a:r>
            <a:r>
              <a:rPr lang="el-GR" sz="1600" dirty="0"/>
              <a:t>εντερική </a:t>
            </a:r>
            <a:r>
              <a:rPr lang="el-GR" sz="1600" dirty="0" smtClean="0"/>
              <a:t>κινητικότητα</a:t>
            </a:r>
            <a:r>
              <a:rPr lang="en-US" sz="1600" dirty="0" smtClean="0"/>
              <a:t>:</a:t>
            </a:r>
            <a:r>
              <a:rPr lang="el-GR" sz="1600" dirty="0" smtClean="0"/>
              <a:t> </a:t>
            </a:r>
            <a:r>
              <a:rPr lang="el-GR" sz="1600" dirty="0"/>
              <a:t>συγγενές </a:t>
            </a:r>
            <a:r>
              <a:rPr lang="el-GR" sz="1600" dirty="0" err="1"/>
              <a:t>μεγάκολο</a:t>
            </a:r>
            <a:r>
              <a:rPr lang="el-GR" sz="1600" dirty="0"/>
              <a:t> (    ή απουσία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   γαγγλιακών κυττάρων </a:t>
            </a:r>
            <a:r>
              <a:rPr lang="el-GR" sz="1600" dirty="0" err="1"/>
              <a:t>μυεντερικού</a:t>
            </a:r>
            <a:r>
              <a:rPr lang="el-GR" sz="1600" dirty="0"/>
              <a:t> πλέγματος του κατώτερου σιγμοειδούς ή του ορθού</a:t>
            </a:r>
            <a:r>
              <a:rPr lang="el-GR" sz="1600" dirty="0" smtClean="0"/>
              <a:t>)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l-GR" sz="1600" dirty="0"/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2000" dirty="0" smtClean="0"/>
              <a:t>  </a:t>
            </a:r>
            <a:r>
              <a:rPr lang="el-GR" sz="1600" b="1" dirty="0"/>
              <a:t>Οξεία διάρροια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     κοινά μικρόβια  </a:t>
            </a:r>
            <a:r>
              <a:rPr lang="en-US" sz="1600" dirty="0" smtClean="0"/>
              <a:t>- </a:t>
            </a:r>
            <a:r>
              <a:rPr lang="el-GR" sz="1600" dirty="0" smtClean="0"/>
              <a:t>   </a:t>
            </a:r>
            <a:r>
              <a:rPr lang="el-GR" sz="1600" dirty="0" err="1"/>
              <a:t>δυσεντεροειδές</a:t>
            </a:r>
            <a:r>
              <a:rPr lang="el-GR" sz="1600" dirty="0"/>
              <a:t> </a:t>
            </a:r>
            <a:r>
              <a:rPr lang="el-GR" sz="1600" dirty="0" smtClean="0"/>
              <a:t>σύνδρομο</a:t>
            </a:r>
            <a:r>
              <a:rPr lang="el-GR" sz="1600" dirty="0"/>
              <a:t>,</a:t>
            </a:r>
            <a:r>
              <a:rPr lang="en-US" sz="1600" dirty="0" smtClean="0"/>
              <a:t>      </a:t>
            </a:r>
            <a:r>
              <a:rPr lang="el-GR" sz="1600" dirty="0" err="1" smtClean="0"/>
              <a:t>σιγκέλλωση</a:t>
            </a:r>
            <a:r>
              <a:rPr lang="el-GR" sz="1600" dirty="0" smtClean="0"/>
              <a:t> </a:t>
            </a:r>
            <a:r>
              <a:rPr lang="en-US" sz="1600" dirty="0" smtClean="0"/>
              <a:t>:</a:t>
            </a:r>
            <a:r>
              <a:rPr lang="el-GR" sz="1600" dirty="0" smtClean="0"/>
              <a:t>       </a:t>
            </a:r>
            <a:r>
              <a:rPr lang="el-GR" sz="1600" dirty="0" err="1"/>
              <a:t>κωλικοειδή</a:t>
            </a:r>
            <a:r>
              <a:rPr lang="el-GR" sz="1600" dirty="0"/>
              <a:t> κοιλιακά άλγη,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                                 τεινεσμός, παρουσία </a:t>
            </a:r>
            <a:r>
              <a:rPr lang="el-GR" sz="1600" u="sng" dirty="0"/>
              <a:t>αίματος και πύου</a:t>
            </a:r>
            <a:r>
              <a:rPr lang="el-GR" sz="1600" dirty="0"/>
              <a:t>  στα </a:t>
            </a:r>
            <a:r>
              <a:rPr lang="el-GR" sz="1600" dirty="0" smtClean="0"/>
              <a:t>κόπρανα ,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 smtClean="0"/>
              <a:t>                                                                                                                                                                              διάρροια </a:t>
            </a:r>
            <a:r>
              <a:rPr lang="el-GR" sz="1600" dirty="0"/>
              <a:t>τύπου λεπτού </a:t>
            </a:r>
            <a:r>
              <a:rPr lang="el-GR" sz="1600" dirty="0" smtClean="0"/>
              <a:t>εντέρου</a:t>
            </a:r>
            <a:r>
              <a:rPr lang="el-GR" sz="1600" dirty="0"/>
              <a:t>: χολέρα </a:t>
            </a:r>
            <a:r>
              <a:rPr lang="en-US" sz="1600" dirty="0" smtClean="0"/>
              <a:t>:</a:t>
            </a:r>
            <a:r>
              <a:rPr lang="el-GR" sz="1600" dirty="0" smtClean="0"/>
              <a:t>         </a:t>
            </a:r>
            <a:r>
              <a:rPr lang="el-GR" sz="1600" dirty="0"/>
              <a:t>απότομη εισβολή </a:t>
            </a:r>
            <a:r>
              <a:rPr lang="el-GR" sz="1600" dirty="0" smtClean="0"/>
              <a:t>,συχνές </a:t>
            </a:r>
            <a:r>
              <a:rPr lang="el-GR" sz="1600" dirty="0"/>
              <a:t>υδαρείς, άοσμες, μεγάλες </a:t>
            </a:r>
            <a:r>
              <a:rPr lang="el-GR" sz="1600" dirty="0" smtClean="0"/>
              <a:t>σε ποσότητα, </a:t>
            </a:r>
            <a:r>
              <a:rPr lang="el-GR" sz="1600" dirty="0"/>
              <a:t>κενώσεις που περιέχουν επιθήλια και </a:t>
            </a:r>
            <a:r>
              <a:rPr lang="el-GR" sz="1600" dirty="0" err="1"/>
              <a:t>βλέννη</a:t>
            </a:r>
            <a:r>
              <a:rPr lang="el-GR" sz="1600" dirty="0"/>
              <a:t>, όχι όμως </a:t>
            </a:r>
            <a:r>
              <a:rPr lang="el-GR" sz="1600" dirty="0" smtClean="0"/>
              <a:t>αίμα </a:t>
            </a:r>
            <a:r>
              <a:rPr lang="el-GR" sz="1600" dirty="0"/>
              <a:t>ή πύο.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l-GR" sz="1600" dirty="0"/>
              <a:t> παράσιτα: </a:t>
            </a:r>
            <a:r>
              <a:rPr lang="el-GR" sz="1600" dirty="0" err="1"/>
              <a:t>λάμβλια</a:t>
            </a:r>
            <a:r>
              <a:rPr lang="el-GR" sz="1600" dirty="0"/>
              <a:t>, </a:t>
            </a:r>
            <a:r>
              <a:rPr lang="el-GR" sz="1600" dirty="0" err="1" smtClean="0"/>
              <a:t>ιστιολυτική</a:t>
            </a:r>
            <a:r>
              <a:rPr lang="el-GR" sz="1600" dirty="0" smtClean="0"/>
              <a:t> </a:t>
            </a:r>
            <a:r>
              <a:rPr lang="el-GR" sz="1600" dirty="0"/>
              <a:t>αμοιβάδα</a:t>
            </a:r>
            <a:endParaRPr lang="el-GR" sz="2000" dirty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l-GR" sz="1600" dirty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l-GR" sz="1600" dirty="0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1500166" y="2500306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srgbClr val="500A70"/>
              </a:solidFill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7286644" y="3643314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666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el-GR" sz="1800" b="1" dirty="0"/>
              <a:t>ΠΑΘΟΛΟΓΟΑΝΑΤΟΜΙΚΗ ΠΡΟΣΕΓΓΙΣΗ ΔΙΑΤΑΡΑΧΩΝ ΤΩΝ ΚΕΝΩΣΕΩΝ </a:t>
            </a:r>
            <a:br>
              <a:rPr lang="el-GR" sz="1800" b="1" dirty="0"/>
            </a:br>
            <a:r>
              <a:rPr lang="el-GR" sz="1800" b="1" dirty="0"/>
              <a:t>ΔΥΣΚΟΙΛΙΟΤΗΤΑ – ΔΙΑΡΡΟΙΑ – ΣΤΕΑΤΟΡΡΟΙΑ (</a:t>
            </a:r>
            <a:r>
              <a:rPr lang="el-GR" sz="1800" b="1" dirty="0" err="1" smtClean="0"/>
              <a:t>δυσαπορρόφηση</a:t>
            </a:r>
            <a:r>
              <a:rPr lang="el-GR" sz="1800" b="1" dirty="0" smtClean="0"/>
              <a:t> </a:t>
            </a:r>
            <a:r>
              <a:rPr lang="el-GR" sz="1800" b="1" dirty="0"/>
              <a:t>λίπους) (συνέχεια)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964612" cy="525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1600" b="1" dirty="0"/>
              <a:t>Χρόνια διάρροια </a:t>
            </a:r>
            <a:r>
              <a:rPr lang="el-GR" sz="1600" dirty="0"/>
              <a:t>(συνήθως υποτροπιάζουσα) </a:t>
            </a:r>
            <a:r>
              <a:rPr lang="el-GR" sz="1600" dirty="0" smtClean="0"/>
              <a:t> </a:t>
            </a:r>
            <a:r>
              <a:rPr lang="el-GR" sz="1600" b="1" dirty="0" smtClean="0"/>
              <a:t>ΕΝΔΕΙΞΗ ΚΟΛΟΣΚΟΠΗΣΗΣ</a:t>
            </a:r>
            <a:endParaRPr lang="el-GR" sz="16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     </a:t>
            </a:r>
            <a:r>
              <a:rPr lang="en-US" sz="1600" dirty="0"/>
              <a:t>Ca </a:t>
            </a:r>
            <a:r>
              <a:rPr lang="el-GR" sz="1600" dirty="0"/>
              <a:t>ορθού: αιφνίδια </a:t>
            </a:r>
            <a:r>
              <a:rPr lang="el-GR" sz="1600" dirty="0" err="1"/>
              <a:t>έπειξη</a:t>
            </a:r>
            <a:r>
              <a:rPr lang="el-GR" sz="1600" dirty="0"/>
              <a:t> για αφόδευση – αποβολή λίγης μόνο βλέννας ή και </a:t>
            </a:r>
            <a:r>
              <a:rPr lang="el-GR" sz="1600" dirty="0" smtClean="0"/>
              <a:t>αίματος</a:t>
            </a:r>
            <a:endParaRPr lang="el-GR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     </a:t>
            </a:r>
            <a:r>
              <a:rPr lang="en-US" sz="1600" dirty="0"/>
              <a:t>Ca</a:t>
            </a:r>
            <a:r>
              <a:rPr lang="el-GR" sz="1600" dirty="0"/>
              <a:t> σιγμοειδούς – ανιόντος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                          +                                 συνήθως δυσκοιλιότητα εναλλασσόμενη με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           </a:t>
            </a:r>
            <a:r>
              <a:rPr lang="el-GR" sz="1600" u="sng" dirty="0" err="1"/>
              <a:t>εκκολπωμάτωση</a:t>
            </a:r>
            <a:r>
              <a:rPr lang="el-GR" sz="1600" dirty="0"/>
              <a:t>                       διαρροϊκές κενώσεις 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1600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u="sng" dirty="0"/>
              <a:t>ελκώδης κολίτιδα: </a:t>
            </a:r>
            <a:r>
              <a:rPr lang="el-GR" sz="1600" dirty="0"/>
              <a:t>αιμορραγικές κενώσεις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u="sng" dirty="0"/>
              <a:t>Νόσος </a:t>
            </a:r>
            <a:r>
              <a:rPr lang="en-US" sz="1600" u="sng" dirty="0" err="1"/>
              <a:t>Crohn</a:t>
            </a:r>
            <a:r>
              <a:rPr lang="el-GR" sz="1600" u="sng" dirty="0"/>
              <a:t>: </a:t>
            </a:r>
            <a:r>
              <a:rPr lang="el-GR" sz="1600" dirty="0"/>
              <a:t>πυρετός, κοιλιακός πόνος και διάρροια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χρόνια </a:t>
            </a:r>
            <a:r>
              <a:rPr lang="el-GR" sz="1600" u="sng" dirty="0" err="1"/>
              <a:t>αμοιβαδική</a:t>
            </a:r>
            <a:r>
              <a:rPr lang="el-GR" sz="1600" u="sng" dirty="0"/>
              <a:t> </a:t>
            </a:r>
            <a:r>
              <a:rPr lang="el-GR" sz="1600" dirty="0"/>
              <a:t>δυσεντερία – </a:t>
            </a:r>
            <a:r>
              <a:rPr lang="el-GR" sz="1600" u="sng" dirty="0"/>
              <a:t>φυματίωση </a:t>
            </a:r>
            <a:r>
              <a:rPr lang="el-GR" sz="1600" dirty="0"/>
              <a:t>εντέρου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b="1" dirty="0"/>
              <a:t>Σύνδρομα </a:t>
            </a:r>
            <a:r>
              <a:rPr lang="el-GR" sz="1600" b="1" dirty="0" err="1"/>
              <a:t>δυσαπορρόφησης</a:t>
            </a:r>
            <a:r>
              <a:rPr lang="el-GR" sz="1600" b="1" dirty="0"/>
              <a:t>                 ΒΙΟΨΙΑ ΝΗΣΤΙΔΑΣ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• </a:t>
            </a:r>
            <a:r>
              <a:rPr lang="el-GR" sz="1600" dirty="0" err="1"/>
              <a:t>εντεροπάθεια</a:t>
            </a:r>
            <a:r>
              <a:rPr lang="el-GR" sz="1600" dirty="0"/>
              <a:t> από </a:t>
            </a:r>
            <a:r>
              <a:rPr lang="el-GR" sz="1600" dirty="0" err="1"/>
              <a:t>γλουτένη</a:t>
            </a:r>
            <a:r>
              <a:rPr lang="el-GR" sz="16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• νόσος του </a:t>
            </a:r>
            <a:r>
              <a:rPr lang="en-US" sz="1600" dirty="0"/>
              <a:t>Whipple </a:t>
            </a:r>
            <a:r>
              <a:rPr lang="el-GR" sz="1600" dirty="0"/>
              <a:t>(διάρροια, κοιλιακός πόνος, αρθραλγίες προοδευτική απώλεια 		      βάρους)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• </a:t>
            </a:r>
            <a:r>
              <a:rPr lang="el-GR" sz="1600" dirty="0" err="1"/>
              <a:t>λεμφαγγειεκτασία</a:t>
            </a:r>
            <a:r>
              <a:rPr lang="el-GR" sz="16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  διάχυτη βλάβη του εντερικού βλεννογόνου ή λεμφική στάση από άλλες </a:t>
            </a:r>
            <a:r>
              <a:rPr lang="el-GR" sz="1600" dirty="0" err="1"/>
              <a:t>πάθησεις</a:t>
            </a:r>
            <a:r>
              <a:rPr lang="el-GR" sz="1600" dirty="0"/>
              <a:t> ( νόσος του</a:t>
            </a:r>
            <a:endParaRPr lang="en-US" sz="16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dirty="0"/>
              <a:t> </a:t>
            </a:r>
            <a:r>
              <a:rPr lang="en-US" sz="1600" dirty="0" err="1"/>
              <a:t>Crohn</a:t>
            </a:r>
            <a:r>
              <a:rPr lang="en-US" sz="1600" dirty="0"/>
              <a:t>, </a:t>
            </a:r>
            <a:r>
              <a:rPr lang="el-GR" sz="1600" dirty="0" err="1"/>
              <a:t>λαμβλίαση</a:t>
            </a:r>
            <a:r>
              <a:rPr lang="el-GR" sz="1600" dirty="0"/>
              <a:t>, </a:t>
            </a:r>
            <a:r>
              <a:rPr lang="el-GR" sz="1600" dirty="0" err="1"/>
              <a:t>αμυλοείδωση</a:t>
            </a:r>
            <a:r>
              <a:rPr lang="el-GR" sz="1600" dirty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1600" dirty="0"/>
              <a:t> </a:t>
            </a:r>
          </a:p>
        </p:txBody>
      </p:sp>
      <p:sp>
        <p:nvSpPr>
          <p:cNvPr id="4100" name="AutoShape 4"/>
          <p:cNvSpPr>
            <a:spLocks/>
          </p:cNvSpPr>
          <p:nvPr/>
        </p:nvSpPr>
        <p:spPr bwMode="auto">
          <a:xfrm>
            <a:off x="2643174" y="2000240"/>
            <a:ext cx="647700" cy="863600"/>
          </a:xfrm>
          <a:prstGeom prst="rightBrace">
            <a:avLst>
              <a:gd name="adj1" fmla="val 1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50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lnSpcReduction="10000"/>
          </a:bodyPr>
          <a:lstStyle/>
          <a:p>
            <a:r>
              <a:rPr lang="el-GR" b="1" dirty="0" smtClean="0"/>
              <a:t>Γυναίκα, 31 ετών</a:t>
            </a:r>
          </a:p>
          <a:p>
            <a:r>
              <a:rPr lang="el-GR" b="1" dirty="0" smtClean="0"/>
              <a:t>Ιστορικό διαλείπουσας αιματηρής διάρροιας </a:t>
            </a:r>
            <a:r>
              <a:rPr lang="el-GR" b="1" spc="300" dirty="0" smtClean="0"/>
              <a:t>από 10ετίας. </a:t>
            </a:r>
          </a:p>
          <a:p>
            <a:r>
              <a:rPr lang="el-GR" b="1" dirty="0" smtClean="0"/>
              <a:t>( Δεδομένης της χρονιότητας της νόσου,  η λοιμώδης </a:t>
            </a:r>
            <a:r>
              <a:rPr lang="el-GR" b="1" dirty="0" err="1" smtClean="0"/>
              <a:t>αιτιοπαθογένεση</a:t>
            </a:r>
            <a:r>
              <a:rPr lang="el-GR" b="1" dirty="0" smtClean="0"/>
              <a:t> δεν είναι πιθανή).</a:t>
            </a:r>
          </a:p>
          <a:p>
            <a:r>
              <a:rPr lang="el-GR" b="1" dirty="0" err="1" smtClean="0"/>
              <a:t>Κολοσκόπηση</a:t>
            </a:r>
            <a:r>
              <a:rPr lang="en-US" b="1" dirty="0" smtClean="0"/>
              <a:t>: </a:t>
            </a:r>
            <a:r>
              <a:rPr lang="el-GR" b="1" dirty="0" smtClean="0"/>
              <a:t> εύθρυπτος , </a:t>
            </a:r>
            <a:r>
              <a:rPr lang="el-GR" b="1" dirty="0" err="1" smtClean="0"/>
              <a:t>εξελκωμένος</a:t>
            </a:r>
            <a:r>
              <a:rPr lang="el-GR" b="1" dirty="0" smtClean="0"/>
              <a:t> βλεννογόνος από το ορθό έως τη σπληνική καμπή, </a:t>
            </a:r>
            <a:r>
              <a:rPr lang="el-GR" b="1" u="sng" dirty="0" smtClean="0"/>
              <a:t>κατά συνέχεια</a:t>
            </a:r>
            <a:r>
              <a:rPr lang="el-GR" b="1" dirty="0" smtClean="0"/>
              <a:t>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444669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3245" y="-805780"/>
            <a:ext cx="3212978" cy="482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1392"/>
            <a:ext cx="4464496" cy="289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143499" y="-787523"/>
            <a:ext cx="3212977" cy="478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468" y="3919080"/>
            <a:ext cx="4488532" cy="293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0" y="31432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dirty="0" smtClean="0">
                <a:solidFill>
                  <a:srgbClr val="500A70"/>
                </a:solidFill>
              </a:rPr>
              <a:t>Πλήρως διαβρωμένος βλεννογόνος , εκτός από ερυθρωπούς «</a:t>
            </a:r>
            <a:r>
              <a:rPr lang="el-GR" sz="1600" dirty="0" err="1" smtClean="0">
                <a:solidFill>
                  <a:srgbClr val="500A70"/>
                </a:solidFill>
              </a:rPr>
              <a:t>ψευδοπολύποδες</a:t>
            </a:r>
            <a:r>
              <a:rPr lang="el-GR" sz="1600" dirty="0" smtClean="0">
                <a:solidFill>
                  <a:srgbClr val="500A70"/>
                </a:solidFill>
              </a:rPr>
              <a:t>».</a:t>
            </a:r>
          </a:p>
          <a:p>
            <a:pPr algn="ctr"/>
            <a:r>
              <a:rPr lang="el-GR" sz="1600" dirty="0" smtClean="0">
                <a:solidFill>
                  <a:srgbClr val="500A70"/>
                </a:solidFill>
              </a:rPr>
              <a:t>Διάχυτη εξέλκωση του βλεννογόνου με λίγα έλκη να επεκτείνονται στο μυϊκό χιτώνα του εντερικού τοιχώματος.  </a:t>
            </a:r>
            <a:endParaRPr lang="el-GR" sz="1600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1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971600" y="764704"/>
            <a:ext cx="690754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451419" y="5517232"/>
            <a:ext cx="4692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500A70"/>
                </a:solidFill>
              </a:rPr>
              <a:t>Διαταραγμένη αρχιτεκτονική </a:t>
            </a:r>
            <a:r>
              <a:rPr lang="el-GR" dirty="0" smtClean="0">
                <a:solidFill>
                  <a:srgbClr val="500A70"/>
                </a:solidFill>
              </a:rPr>
              <a:t>των κρυπτών. </a:t>
            </a:r>
            <a:r>
              <a:rPr lang="el-GR" dirty="0" err="1" smtClean="0">
                <a:solidFill>
                  <a:srgbClr val="500A70"/>
                </a:solidFill>
              </a:rPr>
              <a:t>Υποβλεννογόνιος</a:t>
            </a:r>
            <a:r>
              <a:rPr lang="el-GR" dirty="0" smtClean="0">
                <a:solidFill>
                  <a:srgbClr val="500A70"/>
                </a:solidFill>
              </a:rPr>
              <a:t> </a:t>
            </a:r>
            <a:r>
              <a:rPr lang="el-GR" u="sng" dirty="0" smtClean="0">
                <a:solidFill>
                  <a:srgbClr val="500A70"/>
                </a:solidFill>
              </a:rPr>
              <a:t>ελεύθερος</a:t>
            </a:r>
            <a:r>
              <a:rPr lang="el-GR" dirty="0" smtClean="0">
                <a:solidFill>
                  <a:srgbClr val="500A70"/>
                </a:solidFill>
              </a:rPr>
              <a:t> ουσιωδών αλλοιώσεων, συγκριτικά με τον βλεννογόνο.  </a:t>
            </a:r>
            <a:endParaRPr lang="el-GR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29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17294" y="1196808"/>
            <a:ext cx="6893605" cy="449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71741" y="1236971"/>
            <a:ext cx="5688633" cy="373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5652120" y="5949280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500A70"/>
                </a:solidFill>
              </a:rPr>
              <a:t>(</a:t>
            </a:r>
            <a:r>
              <a:rPr lang="el-GR" b="1" dirty="0" err="1" smtClean="0">
                <a:solidFill>
                  <a:srgbClr val="500A70"/>
                </a:solidFill>
              </a:rPr>
              <a:t>Ενδο)κρυπτικά</a:t>
            </a:r>
            <a:r>
              <a:rPr lang="el-GR" b="1" dirty="0" smtClean="0">
                <a:solidFill>
                  <a:srgbClr val="500A70"/>
                </a:solidFill>
              </a:rPr>
              <a:t> </a:t>
            </a:r>
            <a:r>
              <a:rPr lang="el-GR" b="1" dirty="0" err="1" smtClean="0">
                <a:solidFill>
                  <a:srgbClr val="500A70"/>
                </a:solidFill>
              </a:rPr>
              <a:t>αποστημάτια</a:t>
            </a:r>
            <a:r>
              <a:rPr lang="el-GR" b="1" dirty="0" smtClean="0">
                <a:solidFill>
                  <a:srgbClr val="500A70"/>
                </a:solidFill>
              </a:rPr>
              <a:t> </a:t>
            </a:r>
            <a:endParaRPr lang="el-GR" b="1" dirty="0">
              <a:solidFill>
                <a:srgbClr val="500A70"/>
              </a:solidFill>
            </a:endParaRPr>
          </a:p>
        </p:txBody>
      </p:sp>
      <p:sp>
        <p:nvSpPr>
          <p:cNvPr id="5" name="4 - Βέλος προς τα επάνω"/>
          <p:cNvSpPr/>
          <p:nvPr/>
        </p:nvSpPr>
        <p:spPr>
          <a:xfrm>
            <a:off x="928662" y="3357562"/>
            <a:ext cx="214314" cy="428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DA9EF5"/>
              </a:solidFill>
            </a:endParaRPr>
          </a:p>
        </p:txBody>
      </p:sp>
      <p:sp>
        <p:nvSpPr>
          <p:cNvPr id="6" name="5 - Βέλος προς τα επάνω"/>
          <p:cNvSpPr/>
          <p:nvPr/>
        </p:nvSpPr>
        <p:spPr>
          <a:xfrm>
            <a:off x="3357554" y="5143512"/>
            <a:ext cx="214314" cy="4286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DA9E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7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44000" cy="600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6228184" y="5157192"/>
            <a:ext cx="2915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rgbClr val="500A70"/>
                </a:solidFill>
              </a:rPr>
              <a:t> </a:t>
            </a:r>
            <a:r>
              <a:rPr lang="el-GR" sz="2800" b="1" dirty="0" smtClean="0">
                <a:solidFill>
                  <a:srgbClr val="500A70"/>
                </a:solidFill>
              </a:rPr>
              <a:t>Επιθηλιακή δυσπλασία </a:t>
            </a:r>
          </a:p>
          <a:p>
            <a:r>
              <a:rPr lang="el-GR" sz="2800" b="1" dirty="0" smtClean="0">
                <a:solidFill>
                  <a:srgbClr val="500A70"/>
                </a:solidFill>
              </a:rPr>
              <a:t>( χαμηλόβαθμη ) </a:t>
            </a:r>
            <a:endParaRPr lang="el-GR" sz="28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27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l-GR" dirty="0" smtClean="0"/>
              <a:t>Ελκώδης κολίτιδα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Στις τυπικές περιπτώσεις έχουμε επεισόδια υποτροπής με ενδιάμεσα διαστήματα «ηρεμίας» μηνών ή ετών.</a:t>
            </a:r>
          </a:p>
          <a:p>
            <a:r>
              <a:rPr lang="el-GR" dirty="0" smtClean="0"/>
              <a:t>Λίγο περισσότεροι από τους μισούς ασθενείς έχουν ήπιες αλλοιώσεις που ανταποκρίνονται στη φαρμακευτική αγωγή.</a:t>
            </a:r>
          </a:p>
          <a:p>
            <a:r>
              <a:rPr lang="el-GR" dirty="0" smtClean="0"/>
              <a:t>Στο ¼  των ασθενών αναπτύσσεται κεραυνοβόλος κολίτιδα.</a:t>
            </a:r>
          </a:p>
          <a:p>
            <a:r>
              <a:rPr lang="el-GR" dirty="0" smtClean="0"/>
              <a:t>Μακροχρόνια πιθανή επιπλοκή είναι η ανάπτυξη </a:t>
            </a:r>
            <a:r>
              <a:rPr lang="el-GR" dirty="0" err="1" smtClean="0"/>
              <a:t>αδενοκαρκινώματος</a:t>
            </a:r>
            <a:r>
              <a:rPr lang="el-GR" dirty="0" smtClean="0"/>
              <a:t>  που μπορεί να είναι </a:t>
            </a:r>
            <a:r>
              <a:rPr lang="el-GR" dirty="0" err="1" smtClean="0"/>
              <a:t>πολυεστιακό</a:t>
            </a:r>
            <a:r>
              <a:rPr lang="el-GR" dirty="0" smtClean="0"/>
              <a:t>. Σε υψηλόβαθμη κυτταρική δυσπλασία, υπό σκέψη η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προφυλακτική</a:t>
            </a:r>
            <a:r>
              <a:rPr lang="el-GR" dirty="0" smtClean="0"/>
              <a:t> </a:t>
            </a:r>
            <a:r>
              <a:rPr lang="el-GR" dirty="0" err="1" smtClean="0"/>
              <a:t>κολεκτομή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4111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Γυναίκα 27 ετών , οζώδες ερύθημα</a:t>
            </a:r>
          </a:p>
          <a:p>
            <a:r>
              <a:rPr lang="el-GR" dirty="0" smtClean="0"/>
              <a:t>Υποτροπιάζοντα επεισόδια κοιλιακού άλγους , διάρροιας και χαμηλού πυρετού.</a:t>
            </a:r>
          </a:p>
          <a:p>
            <a:r>
              <a:rPr lang="el-GR" dirty="0" err="1" smtClean="0"/>
              <a:t>Στεατόρροια</a:t>
            </a:r>
            <a:endParaRPr lang="el-GR" dirty="0" smtClean="0"/>
          </a:p>
          <a:p>
            <a:r>
              <a:rPr lang="el-GR" dirty="0" err="1" smtClean="0"/>
              <a:t>Ενδοσκοπικώς</a:t>
            </a:r>
            <a:r>
              <a:rPr lang="en-US" dirty="0" smtClean="0"/>
              <a:t>:</a:t>
            </a:r>
            <a:r>
              <a:rPr lang="el-GR" dirty="0" smtClean="0"/>
              <a:t> ερύθημα και διαβρώσεις στον τελικό ειλεό. </a:t>
            </a:r>
            <a:r>
              <a:rPr lang="el-GR" u="sng" dirty="0" smtClean="0"/>
              <a:t>Τμηματική</a:t>
            </a:r>
            <a:r>
              <a:rPr lang="el-GR" dirty="0" smtClean="0"/>
              <a:t> προσβολή.</a:t>
            </a:r>
          </a:p>
          <a:p>
            <a:r>
              <a:rPr lang="el-GR" dirty="0" smtClean="0"/>
              <a:t>Ακτινογραφικώς</a:t>
            </a:r>
            <a:r>
              <a:rPr lang="en-US" dirty="0" smtClean="0"/>
              <a:t>:</a:t>
            </a:r>
            <a:r>
              <a:rPr lang="el-GR" dirty="0" smtClean="0"/>
              <a:t> </a:t>
            </a:r>
            <a:r>
              <a:rPr lang="el-GR" dirty="0" err="1" smtClean="0"/>
              <a:t>εντεροεντερικά</a:t>
            </a:r>
            <a:r>
              <a:rPr lang="el-GR" dirty="0" smtClean="0"/>
              <a:t> συρίγγια σε μεγάλο τμήμα του λεπτού εντέρου </a:t>
            </a:r>
          </a:p>
          <a:p>
            <a:pPr>
              <a:buNone/>
            </a:pPr>
            <a:r>
              <a:rPr lang="el-GR" dirty="0" smtClean="0"/>
              <a:t>   ( </a:t>
            </a:r>
            <a:r>
              <a:rPr lang="el-GR" dirty="0" err="1" smtClean="0"/>
              <a:t>εξού</a:t>
            </a:r>
            <a:r>
              <a:rPr lang="el-GR" dirty="0" smtClean="0"/>
              <a:t> η </a:t>
            </a:r>
            <a:r>
              <a:rPr lang="el-GR" dirty="0" err="1" smtClean="0"/>
              <a:t>δυσαπορρόφηση</a:t>
            </a:r>
            <a:r>
              <a:rPr lang="el-GR" dirty="0" smtClean="0"/>
              <a:t> κι η </a:t>
            </a:r>
            <a:r>
              <a:rPr lang="el-GR" dirty="0" err="1" smtClean="0"/>
              <a:t>στεατόρροια</a:t>
            </a:r>
            <a:r>
              <a:rPr lang="el-GR" dirty="0" smtClean="0"/>
              <a:t>) </a:t>
            </a:r>
          </a:p>
          <a:p>
            <a:r>
              <a:rPr lang="el-GR" dirty="0" smtClean="0"/>
              <a:t>Χειρουργική εξαίρεση πάσχοντος τμήματος λεπτού εντέρου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61487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945113" y="1241257"/>
            <a:ext cx="6552729" cy="430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76980" y="1255668"/>
            <a:ext cx="659855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611560" y="2852935"/>
            <a:ext cx="2952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Διήθηση του μυϊκού χιτώνα του οισοφαγικού τοιχώματος </a:t>
            </a:r>
            <a:endParaRPr lang="el-GR" b="1" dirty="0"/>
          </a:p>
        </p:txBody>
      </p:sp>
      <p:sp>
        <p:nvSpPr>
          <p:cNvPr id="5" name="4 - Ορθογώνιο"/>
          <p:cNvSpPr/>
          <p:nvPr/>
        </p:nvSpPr>
        <p:spPr>
          <a:xfrm>
            <a:off x="5364088" y="1214422"/>
            <a:ext cx="31683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spc="300" dirty="0" smtClean="0">
                <a:solidFill>
                  <a:srgbClr val="FF0000"/>
                </a:solidFill>
              </a:rPr>
              <a:t>Πυρηνική ατυπία.</a:t>
            </a:r>
          </a:p>
          <a:p>
            <a:pPr algn="ctr"/>
            <a:endParaRPr lang="el-GR" b="1" spc="300" dirty="0" smtClean="0">
              <a:solidFill>
                <a:srgbClr val="FF0000"/>
              </a:solidFill>
            </a:endParaRPr>
          </a:p>
          <a:p>
            <a:pPr algn="ctr"/>
            <a:r>
              <a:rPr lang="el-GR" b="1" spc="300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Μορφολογία κυτταροπλάσματος , </a:t>
            </a:r>
          </a:p>
          <a:p>
            <a:pPr algn="ctr"/>
            <a:r>
              <a:rPr lang="el-GR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πρότυπο μωσαϊκού,</a:t>
            </a:r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l-GR" b="1" dirty="0" smtClean="0">
                <a:solidFill>
                  <a:schemeClr val="tx2">
                    <a:lumMod val="75000"/>
                  </a:schemeClr>
                </a:solidFill>
              </a:rPr>
              <a:t> ιδιαίτερα στοιχεία ενδεικτικά  ακανθώδους διαφοροποίησης</a:t>
            </a:r>
            <a:endParaRPr lang="el-GR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51597" y="1051599"/>
            <a:ext cx="5955118" cy="385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545043" y="1026959"/>
            <a:ext cx="5949280" cy="38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0" y="59492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rgbClr val="500A70"/>
                </a:solidFill>
              </a:rPr>
              <a:t>Ερυθρότητα στον ορογόνο, σκλήρυνση του τοιχώματος, στένωση του αυλού </a:t>
            </a:r>
          </a:p>
          <a:p>
            <a:pPr algn="ctr"/>
            <a:r>
              <a:rPr lang="el-GR" dirty="0" smtClean="0">
                <a:solidFill>
                  <a:srgbClr val="500A70"/>
                </a:solidFill>
              </a:rPr>
              <a:t>και εξέλκωση του βλεννογόνου  με εικόνα πλακόστρωτου.</a:t>
            </a:r>
            <a:endParaRPr lang="el-GR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3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72979" y="912531"/>
            <a:ext cx="5316943" cy="349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30206" y="909830"/>
            <a:ext cx="5301208" cy="348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0" y="569115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rgbClr val="500A70"/>
                </a:solidFill>
              </a:rPr>
              <a:t>Εξέλκωση του βλεννογόνου, </a:t>
            </a:r>
            <a:r>
              <a:rPr lang="el-GR" b="1" dirty="0" err="1" smtClean="0">
                <a:solidFill>
                  <a:srgbClr val="500A70"/>
                </a:solidFill>
              </a:rPr>
              <a:t>διατοιχωματική</a:t>
            </a:r>
            <a:r>
              <a:rPr lang="el-GR" dirty="0" smtClean="0">
                <a:solidFill>
                  <a:srgbClr val="500A70"/>
                </a:solidFill>
              </a:rPr>
              <a:t> χρόνια φλεγμονή (βέλος), </a:t>
            </a:r>
            <a:r>
              <a:rPr lang="el-GR" dirty="0" err="1" smtClean="0">
                <a:solidFill>
                  <a:srgbClr val="500A70"/>
                </a:solidFill>
              </a:rPr>
              <a:t>ίνωση</a:t>
            </a:r>
            <a:r>
              <a:rPr lang="el-GR" dirty="0" smtClean="0">
                <a:solidFill>
                  <a:srgbClr val="500A70"/>
                </a:solidFill>
              </a:rPr>
              <a:t>. </a:t>
            </a:r>
            <a:endParaRPr lang="el-GR" dirty="0">
              <a:solidFill>
                <a:srgbClr val="500A70"/>
              </a:solidFill>
            </a:endParaRPr>
          </a:p>
        </p:txBody>
      </p:sp>
      <p:sp>
        <p:nvSpPr>
          <p:cNvPr id="6" name="5 - Δεξιό βέλος"/>
          <p:cNvSpPr/>
          <p:nvPr/>
        </p:nvSpPr>
        <p:spPr>
          <a:xfrm rot="3163556">
            <a:off x="4570862" y="16847"/>
            <a:ext cx="530346" cy="259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DA9EF5"/>
              </a:solidFill>
            </a:endParaRPr>
          </a:p>
        </p:txBody>
      </p:sp>
      <p:sp>
        <p:nvSpPr>
          <p:cNvPr id="7" name="6 - Δεξιό βέλος"/>
          <p:cNvSpPr/>
          <p:nvPr/>
        </p:nvSpPr>
        <p:spPr>
          <a:xfrm rot="17218782">
            <a:off x="1151003" y="4947906"/>
            <a:ext cx="530346" cy="2599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DA9E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8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476672"/>
            <a:ext cx="9144000" cy="593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1475656" y="0"/>
            <a:ext cx="6192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err="1" smtClean="0">
                <a:solidFill>
                  <a:srgbClr val="500A70"/>
                </a:solidFill>
              </a:rPr>
              <a:t>Σαρκοειδόμορφα</a:t>
            </a:r>
            <a:r>
              <a:rPr lang="el-GR" sz="2400" dirty="0" smtClean="0">
                <a:solidFill>
                  <a:srgbClr val="500A70"/>
                </a:solidFill>
              </a:rPr>
              <a:t> άνοσα </a:t>
            </a:r>
            <a:r>
              <a:rPr lang="el-GR" sz="2400" b="1" dirty="0" smtClean="0">
                <a:solidFill>
                  <a:srgbClr val="500A70"/>
                </a:solidFill>
              </a:rPr>
              <a:t>κοκκιώματα </a:t>
            </a:r>
            <a:endParaRPr lang="el-GR" sz="24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79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l-GR" dirty="0" smtClean="0"/>
              <a:t>Νόσος του </a:t>
            </a:r>
            <a:r>
              <a:rPr lang="en-US" dirty="0" err="1" smtClean="0"/>
              <a:t>Crohn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85000" lnSpcReduction="10000"/>
          </a:bodyPr>
          <a:lstStyle/>
          <a:p>
            <a:r>
              <a:rPr lang="el-GR" b="1" dirty="0" smtClean="0"/>
              <a:t>Τμηματική</a:t>
            </a:r>
            <a:r>
              <a:rPr lang="el-GR" dirty="0" smtClean="0"/>
              <a:t> προσβολή του πεπτικού σωλήνα</a:t>
            </a:r>
          </a:p>
          <a:p>
            <a:r>
              <a:rPr lang="el-GR" b="1" dirty="0" err="1" smtClean="0"/>
              <a:t>Διατοιχωματική</a:t>
            </a:r>
            <a:r>
              <a:rPr lang="el-GR" dirty="0" smtClean="0"/>
              <a:t> επέκταση της φλεγμονής</a:t>
            </a:r>
          </a:p>
          <a:p>
            <a:r>
              <a:rPr lang="el-GR" b="1" dirty="0" smtClean="0"/>
              <a:t>Άνοσα κοκκιώματα</a:t>
            </a:r>
          </a:p>
          <a:p>
            <a:r>
              <a:rPr lang="el-GR" dirty="0" smtClean="0"/>
              <a:t>Περίπου οι μισοί ασθενείς με νόσο του </a:t>
            </a:r>
            <a:r>
              <a:rPr lang="en-US" dirty="0" err="1" smtClean="0"/>
              <a:t>Crohn</a:t>
            </a:r>
            <a:r>
              <a:rPr lang="en-US" dirty="0" smtClean="0"/>
              <a:t> </a:t>
            </a:r>
            <a:r>
              <a:rPr lang="el-GR" dirty="0" smtClean="0"/>
              <a:t>στο λεπτό έντερο , προσβάλλονται και στο κόλον.</a:t>
            </a:r>
          </a:p>
          <a:p>
            <a:r>
              <a:rPr lang="el-GR" dirty="0" smtClean="0"/>
              <a:t>Τυπικά, εξάρσεις της νόσου και υφέσεις εβδομάδων ή μηνών. Επιπλοκές</a:t>
            </a:r>
            <a:r>
              <a:rPr lang="en-US" dirty="0" smtClean="0"/>
              <a:t>: </a:t>
            </a:r>
            <a:r>
              <a:rPr lang="el-GR" dirty="0" err="1" smtClean="0"/>
              <a:t>Ίνωση</a:t>
            </a:r>
            <a:r>
              <a:rPr lang="el-GR" dirty="0" smtClean="0"/>
              <a:t> και </a:t>
            </a:r>
            <a:r>
              <a:rPr lang="el-GR" dirty="0" err="1" smtClean="0"/>
              <a:t>συμφυτικός</a:t>
            </a:r>
            <a:r>
              <a:rPr lang="el-GR" dirty="0" smtClean="0"/>
              <a:t> </a:t>
            </a:r>
            <a:r>
              <a:rPr lang="el-GR" b="1" dirty="0" smtClean="0"/>
              <a:t>αποφρακτικός</a:t>
            </a:r>
            <a:r>
              <a:rPr lang="el-GR" dirty="0" smtClean="0"/>
              <a:t> ειλεός, </a:t>
            </a:r>
            <a:r>
              <a:rPr lang="el-GR" b="1" dirty="0" smtClean="0"/>
              <a:t>συρίγγια</a:t>
            </a:r>
            <a:r>
              <a:rPr lang="el-GR" dirty="0" smtClean="0"/>
              <a:t> </a:t>
            </a:r>
            <a:r>
              <a:rPr lang="el-GR" dirty="0" err="1" smtClean="0"/>
              <a:t>εκβάλλοντα</a:t>
            </a:r>
            <a:r>
              <a:rPr lang="el-GR" dirty="0" smtClean="0"/>
              <a:t> σε άλλες εντερικές έλικες , στην ουροδόχο κύστη ή στο δέρμα, </a:t>
            </a:r>
            <a:r>
              <a:rPr lang="el-GR" dirty="0" err="1" smtClean="0"/>
              <a:t>δυσαπορρόφηση</a:t>
            </a:r>
            <a:r>
              <a:rPr lang="el-GR" dirty="0" smtClean="0"/>
              <a:t>.</a:t>
            </a:r>
          </a:p>
          <a:p>
            <a:r>
              <a:rPr lang="el-GR" dirty="0" err="1" smtClean="0"/>
              <a:t>Εξωεντερικές</a:t>
            </a:r>
            <a:r>
              <a:rPr lang="el-GR" dirty="0" smtClean="0"/>
              <a:t> εκδηλώσεις</a:t>
            </a:r>
            <a:r>
              <a:rPr lang="en-US" dirty="0" smtClean="0"/>
              <a:t>: </a:t>
            </a:r>
            <a:r>
              <a:rPr lang="el-GR" dirty="0" smtClean="0"/>
              <a:t>οζώδες ερύθημα, </a:t>
            </a:r>
            <a:r>
              <a:rPr lang="el-GR" dirty="0" err="1" smtClean="0"/>
              <a:t>αγκυλοποιητική</a:t>
            </a:r>
            <a:r>
              <a:rPr lang="el-GR" dirty="0" smtClean="0"/>
              <a:t>  σπονδυλίτιδα, μεταναστευτική πολυαρθρίτιδα, φλεγμονή της </a:t>
            </a:r>
            <a:r>
              <a:rPr lang="el-GR" dirty="0" err="1" smtClean="0"/>
              <a:t>ιερολαγονίου</a:t>
            </a:r>
            <a:r>
              <a:rPr lang="el-GR" dirty="0" smtClean="0"/>
              <a:t> αρθρώσεως. Ελαφρός αυξημένος κίνδυνος για ανάπτυξη καρκίνου στο λεπτό ή στο παχύ έντερο , αλλά πολύ μικρότερος απ’ ότι στην ελκώδη κολίτιδα.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0431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215106"/>
          </a:xfrm>
        </p:spPr>
        <p:txBody>
          <a:bodyPr>
            <a:normAutofit fontScale="85000" lnSpcReduction="10000"/>
          </a:bodyPr>
          <a:lstStyle/>
          <a:p>
            <a:r>
              <a:rPr lang="el-GR" dirty="0" smtClean="0"/>
              <a:t>Γυναίκα, 40 ετών</a:t>
            </a:r>
          </a:p>
          <a:p>
            <a:r>
              <a:rPr lang="el-GR" dirty="0" smtClean="0"/>
              <a:t>Ιστορικό μεταμόσχευσης καρδιάς λόγω ιδιοπαθούς </a:t>
            </a:r>
            <a:r>
              <a:rPr lang="el-GR" dirty="0" err="1" smtClean="0"/>
              <a:t>διατατικής</a:t>
            </a:r>
            <a:r>
              <a:rPr lang="el-GR" dirty="0" smtClean="0"/>
              <a:t> μυοκαρδιοπάθειας</a:t>
            </a:r>
          </a:p>
          <a:p>
            <a:r>
              <a:rPr lang="el-GR" dirty="0" smtClean="0"/>
              <a:t>Βιοψία μυοκαρδίου </a:t>
            </a:r>
            <a:r>
              <a:rPr lang="en-US" dirty="0" smtClean="0"/>
              <a:t>: </a:t>
            </a:r>
            <a:r>
              <a:rPr lang="el-GR" dirty="0" smtClean="0"/>
              <a:t>απόρριψη μοσχεύματος</a:t>
            </a:r>
          </a:p>
          <a:p>
            <a:r>
              <a:rPr lang="el-GR" dirty="0" smtClean="0"/>
              <a:t>Αύξηση </a:t>
            </a:r>
            <a:r>
              <a:rPr lang="el-GR" dirty="0" err="1" smtClean="0"/>
              <a:t>ανοσοκατασταλτικής</a:t>
            </a:r>
            <a:r>
              <a:rPr lang="el-GR" dirty="0" smtClean="0"/>
              <a:t> αγωγής </a:t>
            </a:r>
          </a:p>
          <a:p>
            <a:r>
              <a:rPr lang="el-GR" dirty="0" smtClean="0"/>
              <a:t>Σηπτική καταπληξία από βακτηρίδια και μύκητες </a:t>
            </a:r>
          </a:p>
          <a:p>
            <a:r>
              <a:rPr lang="el-GR" dirty="0" err="1" smtClean="0"/>
              <a:t>Αντιμικροβιακή</a:t>
            </a:r>
            <a:r>
              <a:rPr lang="el-GR" dirty="0" smtClean="0"/>
              <a:t> αγωγή που περιέλαβε </a:t>
            </a:r>
            <a:r>
              <a:rPr lang="el-GR" dirty="0" err="1" smtClean="0"/>
              <a:t>κλινδαμυκίνη</a:t>
            </a:r>
            <a:endParaRPr lang="el-GR" dirty="0" smtClean="0"/>
          </a:p>
          <a:p>
            <a:r>
              <a:rPr lang="el-GR" dirty="0" smtClean="0"/>
              <a:t>Διάρροια</a:t>
            </a:r>
          </a:p>
          <a:p>
            <a:r>
              <a:rPr lang="el-GR" dirty="0" err="1" smtClean="0"/>
              <a:t>Κολεκτομή</a:t>
            </a:r>
            <a:r>
              <a:rPr lang="el-GR" dirty="0" smtClean="0"/>
              <a:t>.  </a:t>
            </a:r>
            <a:endParaRPr lang="en-US" dirty="0" smtClean="0"/>
          </a:p>
          <a:p>
            <a:r>
              <a:rPr lang="el-GR" dirty="0" smtClean="0"/>
              <a:t>Μακροσκοπικά</a:t>
            </a:r>
            <a:r>
              <a:rPr lang="en-US" dirty="0" smtClean="0"/>
              <a:t>:</a:t>
            </a:r>
            <a:r>
              <a:rPr lang="el-GR" dirty="0" smtClean="0"/>
              <a:t> Στη </a:t>
            </a:r>
            <a:r>
              <a:rPr lang="el-GR" dirty="0" err="1" smtClean="0"/>
              <a:t>βλεννογονική</a:t>
            </a:r>
            <a:r>
              <a:rPr lang="el-GR" dirty="0" smtClean="0"/>
              <a:t> επιφάνεια, διάχυτη ερυθρότητα με υπερκείμενο εύθρυπτο, </a:t>
            </a:r>
            <a:r>
              <a:rPr lang="el-GR" dirty="0" err="1" smtClean="0"/>
              <a:t>πρασινόφαιο</a:t>
            </a:r>
            <a:r>
              <a:rPr lang="el-GR" dirty="0" smtClean="0"/>
              <a:t> επίχρισμα. </a:t>
            </a:r>
          </a:p>
          <a:p>
            <a:r>
              <a:rPr lang="en-US" dirty="0" smtClean="0"/>
              <a:t>M</a:t>
            </a:r>
            <a:r>
              <a:rPr lang="el-GR" dirty="0" err="1" smtClean="0"/>
              <a:t>ικροσκοπικά</a:t>
            </a:r>
            <a:r>
              <a:rPr lang="en-US" dirty="0" smtClean="0"/>
              <a:t>:</a:t>
            </a:r>
            <a:r>
              <a:rPr lang="el-GR" dirty="0" smtClean="0"/>
              <a:t> Επιφανειακές διαβρώσεις με υπερκείμενο </a:t>
            </a:r>
            <a:r>
              <a:rPr lang="el-GR" dirty="0" err="1" smtClean="0"/>
              <a:t>ινιδοπυώδες</a:t>
            </a:r>
            <a:r>
              <a:rPr lang="el-GR" dirty="0" smtClean="0"/>
              <a:t> εξίδρωμα 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98050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83120" y="1190625"/>
            <a:ext cx="68580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8006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429000"/>
            <a:ext cx="4800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4765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Ψευδομεμβρανώδης</a:t>
            </a:r>
            <a:r>
              <a:rPr lang="el-GR" dirty="0" smtClean="0"/>
              <a:t> κολίτιδα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Σε μερικές περιπτώσεις, δυνατή η προσβολή και του λεπτού εντέρου.</a:t>
            </a:r>
          </a:p>
          <a:p>
            <a:r>
              <a:rPr lang="el-GR" dirty="0" smtClean="0"/>
              <a:t>Η νόσος προκαλείται από τραυματισμό του βλεννογόνου από την τοξίνη του </a:t>
            </a:r>
            <a:r>
              <a:rPr lang="en-US" dirty="0" smtClean="0"/>
              <a:t>C. </a:t>
            </a:r>
            <a:r>
              <a:rPr lang="en-US" dirty="0" err="1" smtClean="0"/>
              <a:t>difficile</a:t>
            </a:r>
            <a:r>
              <a:rPr lang="en-US" dirty="0"/>
              <a:t>·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  <a:r>
              <a:rPr lang="el-GR" dirty="0" smtClean="0"/>
              <a:t>πρόκειται για συστατικό της φυσιολογικής εντερικής χλωρίδας το οποίο δυνητικώς </a:t>
            </a:r>
            <a:r>
              <a:rPr lang="el-GR" dirty="0" err="1" smtClean="0"/>
              <a:t>υπεραναπτύσσεται</a:t>
            </a:r>
            <a:r>
              <a:rPr lang="el-GR" dirty="0" smtClean="0"/>
              <a:t> μετά από </a:t>
            </a:r>
            <a:r>
              <a:rPr lang="el-GR" dirty="0" err="1" smtClean="0"/>
              <a:t>αντιβιωτική</a:t>
            </a:r>
            <a:r>
              <a:rPr lang="el-GR" dirty="0" smtClean="0"/>
              <a:t> αγωγή ευρέος φάσματος, οδηγώντας σε εκτεταμένη αλλοίωση του βλεννογόνου. Η δοκιμασία για το </a:t>
            </a:r>
            <a:r>
              <a:rPr lang="el-GR" dirty="0" err="1" smtClean="0"/>
              <a:t>κλωστηρίδιο</a:t>
            </a:r>
            <a:r>
              <a:rPr lang="el-GR" dirty="0" smtClean="0"/>
              <a:t> αποβαίνει θετική.</a:t>
            </a:r>
          </a:p>
          <a:p>
            <a:pPr>
              <a:buNone/>
            </a:pPr>
            <a:r>
              <a:rPr lang="el-GR" dirty="0" smtClean="0"/>
              <a:t>     Η </a:t>
            </a:r>
            <a:r>
              <a:rPr lang="el-GR" dirty="0" err="1" smtClean="0"/>
              <a:t>υπερανάπτυξη</a:t>
            </a:r>
            <a:r>
              <a:rPr lang="el-GR" dirty="0" smtClean="0"/>
              <a:t> και άλλων οργανισμών, όπως η </a:t>
            </a:r>
            <a:r>
              <a:rPr lang="en-US" dirty="0" smtClean="0"/>
              <a:t>Candida </a:t>
            </a:r>
            <a:r>
              <a:rPr lang="el-GR" dirty="0" smtClean="0"/>
              <a:t>και ο σταφυλόκοκκος, μπορεί να συνεπάγεται ανάλογες αλλοιώσεις.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3313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/>
          </a:bodyPr>
          <a:lstStyle/>
          <a:p>
            <a:r>
              <a:rPr lang="el-GR" sz="4000" b="1" dirty="0" smtClean="0"/>
              <a:t>Άρρην, 45 ετών </a:t>
            </a:r>
          </a:p>
          <a:p>
            <a:r>
              <a:rPr lang="el-GR" sz="4000" b="1" dirty="0" smtClean="0"/>
              <a:t>Θετική αιμοσφαιρίνη κοπράνων </a:t>
            </a:r>
          </a:p>
          <a:p>
            <a:r>
              <a:rPr lang="el-GR" sz="4000" b="1" dirty="0" err="1" smtClean="0"/>
              <a:t>Κολοσκόπηση</a:t>
            </a:r>
            <a:endParaRPr lang="el-GR" sz="4000" b="1" dirty="0"/>
          </a:p>
        </p:txBody>
      </p:sp>
    </p:spTree>
    <p:extLst>
      <p:ext uri="{BB962C8B-B14F-4D97-AF65-F5344CB8AC3E}">
        <p14:creationId xmlns:p14="http://schemas.microsoft.com/office/powerpoint/2010/main" val="3353158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76672"/>
            <a:ext cx="52387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284984"/>
            <a:ext cx="48006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3144910" y="2780928"/>
            <a:ext cx="2854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500A70"/>
                </a:solidFill>
              </a:rPr>
              <a:t>Πολύποδες </a:t>
            </a:r>
            <a:r>
              <a:rPr lang="el-GR" b="1" dirty="0" err="1" smtClean="0">
                <a:solidFill>
                  <a:srgbClr val="500A70"/>
                </a:solidFill>
              </a:rPr>
              <a:t>παχέος</a:t>
            </a:r>
            <a:r>
              <a:rPr lang="el-GR" b="1" dirty="0" smtClean="0">
                <a:solidFill>
                  <a:srgbClr val="500A70"/>
                </a:solidFill>
              </a:rPr>
              <a:t> εντέρου </a:t>
            </a:r>
            <a:endParaRPr lang="el-GR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33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58833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843808" y="260648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err="1" smtClean="0">
                <a:solidFill>
                  <a:srgbClr val="500A70"/>
                </a:solidFill>
              </a:rPr>
              <a:t>Έμμισχος</a:t>
            </a:r>
            <a:r>
              <a:rPr lang="el-GR" sz="3200" b="1" dirty="0" smtClean="0">
                <a:solidFill>
                  <a:srgbClr val="500A70"/>
                </a:solidFill>
              </a:rPr>
              <a:t> πολύποδας </a:t>
            </a:r>
            <a:endParaRPr lang="el-GR" sz="32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37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laza.umin.ac.jp/pathol2/photo-library/system/data/image_data/12565036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81177" y="789289"/>
            <a:ext cx="5286412" cy="4229130"/>
          </a:xfrm>
          <a:prstGeom prst="rect">
            <a:avLst/>
          </a:prstGeom>
          <a:noFill/>
        </p:spPr>
      </p:pic>
      <p:pic>
        <p:nvPicPr>
          <p:cNvPr id="1028" name="Picture 4" descr="http://eyepathologist.com/images/KL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0648"/>
            <a:ext cx="5267097" cy="5256584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0" y="5661248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/>
              <a:t>Εν προκειμένω, εμφανής και ευρεία  η </a:t>
            </a:r>
            <a:r>
              <a:rPr lang="el-GR" sz="2400" b="1" dirty="0" smtClean="0"/>
              <a:t>κερατινοποίηση</a:t>
            </a:r>
            <a:r>
              <a:rPr lang="el-GR" sz="2400" dirty="0" smtClean="0"/>
              <a:t>. </a:t>
            </a:r>
            <a:r>
              <a:rPr lang="el-GR" sz="2400" b="1" dirty="0" smtClean="0"/>
              <a:t>Ακανθοκυτταρικό</a:t>
            </a:r>
            <a:r>
              <a:rPr lang="el-GR" sz="2400" dirty="0" smtClean="0"/>
              <a:t> καρκίνωμα οισοφάγου, εδώ </a:t>
            </a:r>
            <a:r>
              <a:rPr lang="el-GR" sz="2400" b="1" dirty="0" smtClean="0"/>
              <a:t>καλής </a:t>
            </a:r>
            <a:r>
              <a:rPr lang="el-GR" sz="2400" dirty="0" smtClean="0"/>
              <a:t>διαφοροποίησης.   Διήθηση μυϊκού χιτώνα (αριστερή εικόνα).</a:t>
            </a:r>
            <a:endParaRPr lang="el-GR" sz="2400" dirty="0"/>
          </a:p>
        </p:txBody>
      </p:sp>
      <p:sp>
        <p:nvSpPr>
          <p:cNvPr id="5" name="4 - Αστέρι 5 ακτινών"/>
          <p:cNvSpPr/>
          <p:nvPr/>
        </p:nvSpPr>
        <p:spPr>
          <a:xfrm>
            <a:off x="1857356" y="3214686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Αστέρι 5 ακτινών"/>
          <p:cNvSpPr/>
          <p:nvPr/>
        </p:nvSpPr>
        <p:spPr>
          <a:xfrm>
            <a:off x="5357818" y="2714620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570146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817343" y="2103537"/>
            <a:ext cx="52387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-36512" y="476672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smtClean="0">
                <a:solidFill>
                  <a:srgbClr val="500A70"/>
                </a:solidFill>
              </a:rPr>
              <a:t>Ιστολογία συμβατικού αδενώματος</a:t>
            </a:r>
            <a:endParaRPr lang="el-GR" sz="32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60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88093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0" y="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500A70"/>
                </a:solidFill>
              </a:rPr>
              <a:t>Στον </a:t>
            </a:r>
            <a:r>
              <a:rPr lang="el-GR" sz="2000" b="1" u="sng" dirty="0" smtClean="0">
                <a:solidFill>
                  <a:srgbClr val="500A70"/>
                </a:solidFill>
              </a:rPr>
              <a:t>γαστρεντερικό σωλήνα</a:t>
            </a:r>
            <a:r>
              <a:rPr lang="el-GR" sz="2000" b="1" dirty="0" smtClean="0">
                <a:solidFill>
                  <a:srgbClr val="500A70"/>
                </a:solidFill>
              </a:rPr>
              <a:t> ,</a:t>
            </a:r>
          </a:p>
          <a:p>
            <a:pPr algn="ctr"/>
            <a:r>
              <a:rPr lang="el-GR" sz="2000" b="1" dirty="0" smtClean="0">
                <a:solidFill>
                  <a:srgbClr val="500A70"/>
                </a:solidFill>
              </a:rPr>
              <a:t>το (συμβατικό) </a:t>
            </a:r>
            <a:r>
              <a:rPr lang="el-GR" sz="2000" b="1" dirty="0" err="1" smtClean="0">
                <a:solidFill>
                  <a:srgbClr val="500A70"/>
                </a:solidFill>
              </a:rPr>
              <a:t>αδενωματώδες</a:t>
            </a:r>
            <a:r>
              <a:rPr lang="el-GR" sz="2000" b="1" dirty="0" smtClean="0">
                <a:solidFill>
                  <a:srgbClr val="500A70"/>
                </a:solidFill>
              </a:rPr>
              <a:t> επιθήλιο είναι εξορισμού </a:t>
            </a:r>
            <a:r>
              <a:rPr lang="el-GR" sz="2000" b="1" dirty="0" err="1" smtClean="0">
                <a:solidFill>
                  <a:srgbClr val="500A70"/>
                </a:solidFill>
              </a:rPr>
              <a:t>δυσπλαστικό</a:t>
            </a:r>
            <a:r>
              <a:rPr lang="el-GR" sz="2000" b="1" dirty="0" smtClean="0">
                <a:solidFill>
                  <a:srgbClr val="500A70"/>
                </a:solidFill>
              </a:rPr>
              <a:t>. </a:t>
            </a:r>
            <a:endParaRPr lang="el-GR" sz="20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02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211134" y="1012351"/>
            <a:ext cx="7056784" cy="463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433601" y="1035035"/>
            <a:ext cx="7029400" cy="461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0" y="2348880"/>
            <a:ext cx="5932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>
                <a:solidFill>
                  <a:srgbClr val="6EA0B0">
                    <a:lumMod val="60000"/>
                    <a:lumOff val="40000"/>
                  </a:srgbClr>
                </a:solidFill>
              </a:rPr>
              <a:t>Συμβατικό </a:t>
            </a:r>
            <a:r>
              <a:rPr lang="el-GR" sz="2800" dirty="0" err="1">
                <a:solidFill>
                  <a:srgbClr val="6EA0B0">
                    <a:lumMod val="60000"/>
                    <a:lumOff val="40000"/>
                  </a:srgbClr>
                </a:solidFill>
              </a:rPr>
              <a:t>λ</a:t>
            </a:r>
            <a:r>
              <a:rPr lang="el-GR" sz="2800" dirty="0" err="1" smtClean="0">
                <a:solidFill>
                  <a:srgbClr val="6EA0B0">
                    <a:lumMod val="60000"/>
                    <a:lumOff val="40000"/>
                  </a:srgbClr>
                </a:solidFill>
              </a:rPr>
              <a:t>αχνωτό</a:t>
            </a:r>
            <a:r>
              <a:rPr lang="el-GR" sz="2800" dirty="0" smtClean="0">
                <a:solidFill>
                  <a:srgbClr val="6EA0B0">
                    <a:lumMod val="60000"/>
                    <a:lumOff val="40000"/>
                  </a:srgbClr>
                </a:solidFill>
              </a:rPr>
              <a:t> αδένωμα,</a:t>
            </a:r>
          </a:p>
          <a:p>
            <a:r>
              <a:rPr lang="el-GR" sz="2800" dirty="0" smtClean="0">
                <a:solidFill>
                  <a:srgbClr val="6EA0B0">
                    <a:lumMod val="60000"/>
                    <a:lumOff val="40000"/>
                  </a:srgbClr>
                </a:solidFill>
              </a:rPr>
              <a:t> άμισχο</a:t>
            </a:r>
            <a:endParaRPr lang="el-GR" sz="2800" dirty="0">
              <a:solidFill>
                <a:srgbClr val="6EA0B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9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5220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1259632" y="260648"/>
            <a:ext cx="7416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500A70"/>
                </a:solidFill>
              </a:rPr>
              <a:t>Πολλαπλοί </a:t>
            </a:r>
            <a:r>
              <a:rPr lang="el-GR" sz="2800" b="1" dirty="0" err="1" smtClean="0">
                <a:solidFill>
                  <a:srgbClr val="500A70"/>
                </a:solidFill>
              </a:rPr>
              <a:t>αδενωματώδεις</a:t>
            </a:r>
            <a:r>
              <a:rPr lang="el-GR" sz="2800" b="1" dirty="0" smtClean="0">
                <a:solidFill>
                  <a:srgbClr val="500A70"/>
                </a:solidFill>
              </a:rPr>
              <a:t> πολύποδες </a:t>
            </a:r>
            <a:endParaRPr lang="el-GR" sz="28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53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20357" y="2001087"/>
            <a:ext cx="5877271" cy="383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987400" y="1989425"/>
            <a:ext cx="5877267" cy="385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971600" y="0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 err="1" smtClean="0">
                <a:solidFill>
                  <a:srgbClr val="500A70"/>
                </a:solidFill>
              </a:rPr>
              <a:t>Οικογενής</a:t>
            </a:r>
            <a:r>
              <a:rPr lang="el-GR" sz="3200" b="1" dirty="0" smtClean="0">
                <a:solidFill>
                  <a:srgbClr val="500A70"/>
                </a:solidFill>
              </a:rPr>
              <a:t> </a:t>
            </a:r>
            <a:r>
              <a:rPr lang="el-GR" sz="3200" b="1" dirty="0" err="1" smtClean="0">
                <a:solidFill>
                  <a:srgbClr val="500A70"/>
                </a:solidFill>
              </a:rPr>
              <a:t>αδενωματώδης</a:t>
            </a:r>
            <a:r>
              <a:rPr lang="el-GR" sz="3200" b="1" dirty="0" smtClean="0">
                <a:solidFill>
                  <a:srgbClr val="500A70"/>
                </a:solidFill>
              </a:rPr>
              <a:t> </a:t>
            </a:r>
            <a:r>
              <a:rPr lang="el-GR" sz="3200" b="1" dirty="0" err="1" smtClean="0">
                <a:solidFill>
                  <a:srgbClr val="500A70"/>
                </a:solidFill>
              </a:rPr>
              <a:t>πολυποδίαση</a:t>
            </a:r>
            <a:r>
              <a:rPr lang="en-US" sz="3200" b="1" dirty="0" smtClean="0">
                <a:solidFill>
                  <a:srgbClr val="500A70"/>
                </a:solidFill>
              </a:rPr>
              <a:t>:</a:t>
            </a:r>
          </a:p>
          <a:p>
            <a:pPr algn="ctr"/>
            <a:r>
              <a:rPr lang="el-GR" sz="3200" b="1" dirty="0" smtClean="0">
                <a:solidFill>
                  <a:srgbClr val="FF0000"/>
                </a:solidFill>
              </a:rPr>
              <a:t>ένδειξη προφυλακτικής </a:t>
            </a:r>
            <a:r>
              <a:rPr lang="el-GR" sz="3200" b="1" dirty="0" err="1" smtClean="0">
                <a:solidFill>
                  <a:srgbClr val="FF0000"/>
                </a:solidFill>
              </a:rPr>
              <a:t>κολεκτομής</a:t>
            </a:r>
            <a:r>
              <a:rPr lang="el-GR" sz="3200" b="1" dirty="0" smtClean="0">
                <a:solidFill>
                  <a:srgbClr val="FF0000"/>
                </a:solidFill>
              </a:rPr>
              <a:t>  </a:t>
            </a:r>
            <a:endParaRPr lang="el-G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32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r>
              <a:rPr lang="el-GR" b="1" dirty="0" smtClean="0"/>
              <a:t>Γυναίκα, 56 ετών </a:t>
            </a:r>
          </a:p>
          <a:p>
            <a:r>
              <a:rPr lang="el-GR" b="1" dirty="0" smtClean="0"/>
              <a:t>Αναιμία , θετική αιμοσφαιρίνη κοπράνων. </a:t>
            </a:r>
          </a:p>
          <a:p>
            <a:r>
              <a:rPr lang="el-GR" b="1" dirty="0" err="1" smtClean="0"/>
              <a:t>Κολοσκόπηση</a:t>
            </a:r>
            <a:r>
              <a:rPr lang="el-GR" b="1" dirty="0" smtClean="0"/>
              <a:t>, βιοψίες, τμηματική </a:t>
            </a:r>
            <a:r>
              <a:rPr lang="el-GR" b="1" dirty="0" err="1" smtClean="0"/>
              <a:t>κολεκτομή</a:t>
            </a:r>
            <a:r>
              <a:rPr lang="el-GR" b="1" dirty="0" smtClean="0"/>
              <a:t>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588121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2656"/>
            <a:ext cx="52387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140968"/>
            <a:ext cx="515324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444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5238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140968"/>
            <a:ext cx="527884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5087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8640"/>
            <a:ext cx="54006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140968"/>
            <a:ext cx="540519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1936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855103" y="1655303"/>
            <a:ext cx="5544617" cy="361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857496"/>
            <a:ext cx="516886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3995936" y="188640"/>
            <a:ext cx="48965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500A70"/>
                </a:solidFill>
              </a:rPr>
              <a:t>Καρκίνωμα παχέος εντέρου με εξωφυτική συνιστώσα, επί πλέον της διηθητικής</a:t>
            </a:r>
            <a:r>
              <a:rPr lang="en-US" sz="3200" b="1" dirty="0" smtClean="0">
                <a:solidFill>
                  <a:srgbClr val="500A70"/>
                </a:solidFill>
              </a:rPr>
              <a:t>.</a:t>
            </a:r>
            <a:r>
              <a:rPr lang="el-GR" sz="3200" b="1" dirty="0" smtClean="0">
                <a:solidFill>
                  <a:srgbClr val="500A70"/>
                </a:solidFill>
              </a:rPr>
              <a:t> </a:t>
            </a:r>
            <a:endParaRPr lang="el-GR" sz="32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53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err="1" smtClean="0"/>
              <a:t>Ακανθοκυτταρικό</a:t>
            </a:r>
            <a:r>
              <a:rPr lang="el-GR" dirty="0" smtClean="0"/>
              <a:t> καρκίνωμα του οισοφάγου 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 smtClean="0"/>
              <a:t>Τυπικά συμπτώματα</a:t>
            </a:r>
            <a:r>
              <a:rPr lang="en-US" dirty="0" smtClean="0"/>
              <a:t>: </a:t>
            </a:r>
            <a:r>
              <a:rPr lang="el-GR" dirty="0" err="1" smtClean="0"/>
              <a:t>δυσκαταποσία</a:t>
            </a:r>
            <a:r>
              <a:rPr lang="el-GR" dirty="0" smtClean="0"/>
              <a:t>, πόνος , απώλεια βάρους ( Λιγότερα συχνά </a:t>
            </a:r>
            <a:r>
              <a:rPr lang="en-US" dirty="0" smtClean="0"/>
              <a:t>: </a:t>
            </a:r>
            <a:r>
              <a:rPr lang="el-GR" dirty="0" smtClean="0"/>
              <a:t>αιμορραγία ή αναρρόφηση γαστρικού περιεχομένου )</a:t>
            </a:r>
          </a:p>
          <a:p>
            <a:r>
              <a:rPr lang="el-GR" dirty="0" err="1" smtClean="0"/>
              <a:t>Προδιαθεσικοί</a:t>
            </a:r>
            <a:r>
              <a:rPr lang="el-GR" dirty="0" smtClean="0"/>
              <a:t> παράγοντες</a:t>
            </a:r>
            <a:r>
              <a:rPr lang="en-US" dirty="0" smtClean="0"/>
              <a:t>: </a:t>
            </a:r>
            <a:r>
              <a:rPr lang="el-GR" dirty="0" smtClean="0"/>
              <a:t>κάπνισμα, αλκοολισμός, άρρεν φύλο, διαταραχές μολύβδου-ψευδαργύρου , οισοφαγικές στενώσεις –δίκτυα ( οτιδήποτε προκαλεί χρόνιο ερεθισμό)</a:t>
            </a:r>
          </a:p>
          <a:p>
            <a:r>
              <a:rPr lang="el-GR" dirty="0" smtClean="0"/>
              <a:t>Πρόγνωση χειρίστη.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Εικόνα 7" descr="C:\Documents and Settings\Administrator\Επιφάνεια εργασίας\e learning pics\e learning ΠΟΛΥΠΟΔΕΣ-καρκίνοι\F562\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580"/>
            <a:ext cx="856547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 txBox="1">
            <a:spLocks/>
          </p:cNvSpPr>
          <p:nvPr/>
        </p:nvSpPr>
        <p:spPr>
          <a:xfrm>
            <a:off x="0" y="1"/>
            <a:ext cx="9144000" cy="476671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l-GR" sz="3200" dirty="0" smtClean="0">
                <a:solidFill>
                  <a:srgbClr val="500A70"/>
                </a:solidFill>
              </a:rPr>
              <a:t>         </a:t>
            </a:r>
            <a:r>
              <a:rPr lang="el-GR" sz="1900" b="1" dirty="0" smtClean="0">
                <a:solidFill>
                  <a:srgbClr val="500A70"/>
                </a:solidFill>
              </a:rPr>
              <a:t>ΔΙΑΒΑΘΜΙΣΗ ΕΠΙΘΗΛΙΑΚΗΣ ΔΥΣΠΛΑΣΙΑΣ</a:t>
            </a:r>
            <a:r>
              <a:rPr lang="en-US" sz="1900" b="1" dirty="0" smtClean="0">
                <a:solidFill>
                  <a:srgbClr val="500A70"/>
                </a:solidFill>
              </a:rPr>
              <a:t> </a:t>
            </a:r>
            <a:r>
              <a:rPr lang="el-GR" sz="1900" b="1" dirty="0" smtClean="0">
                <a:solidFill>
                  <a:srgbClr val="500A70"/>
                </a:solidFill>
              </a:rPr>
              <a:t>ΑΔΕΝΩΜΑΤΩΔΟΥΣ ΕΠΙΘΗΛΙΟΥ </a:t>
            </a:r>
            <a:r>
              <a:rPr lang="en-US" sz="1900" b="1" dirty="0" smtClean="0">
                <a:solidFill>
                  <a:srgbClr val="500A70"/>
                </a:solidFill>
              </a:rPr>
              <a:t>A</a:t>
            </a:r>
            <a:r>
              <a:rPr lang="el-GR" sz="1900" b="1" dirty="0" smtClean="0">
                <a:solidFill>
                  <a:srgbClr val="500A70"/>
                </a:solidFill>
              </a:rPr>
              <a:t>ΠΟ ΧΑΜΗΛΟΒΑΘΜΗ ΕΩΣ ΥΨΗΛΟΒΑΘΜΗ – ΕΝΔΟΒΛΕΝΝΟΓΟΝΙΚΟ ΚΑΡΚΙΝΩΜΑ </a:t>
            </a:r>
            <a:endParaRPr lang="el-GR" sz="19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09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c431376.r76.cf2.rackcdn.com/22402/fonc-02-00022-HTML/image_m/fonc-02-00022-g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728773" cy="374441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251304" y="1445442"/>
            <a:ext cx="5580112" cy="364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35496" y="4941168"/>
            <a:ext cx="56790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500A70"/>
                </a:solidFill>
              </a:rPr>
              <a:t>Καλή διαφοροποίηση </a:t>
            </a:r>
          </a:p>
          <a:p>
            <a:r>
              <a:rPr lang="el-GR" sz="2400" b="1" dirty="0" smtClean="0">
                <a:solidFill>
                  <a:srgbClr val="500A70"/>
                </a:solidFill>
              </a:rPr>
              <a:t>(διηθητικού) </a:t>
            </a:r>
            <a:r>
              <a:rPr lang="el-GR" sz="2400" b="1" dirty="0" err="1" smtClean="0">
                <a:solidFill>
                  <a:srgbClr val="500A70"/>
                </a:solidFill>
              </a:rPr>
              <a:t>αδενοκαρκινώματος</a:t>
            </a:r>
            <a:r>
              <a:rPr lang="en-US" sz="2400" b="1" dirty="0" smtClean="0">
                <a:solidFill>
                  <a:srgbClr val="500A70"/>
                </a:solidFill>
              </a:rPr>
              <a:t>.</a:t>
            </a:r>
          </a:p>
          <a:p>
            <a:endParaRPr lang="en-US" sz="2400" b="1" dirty="0" smtClean="0">
              <a:solidFill>
                <a:srgbClr val="500A70"/>
              </a:solidFill>
            </a:endParaRPr>
          </a:p>
          <a:p>
            <a:r>
              <a:rPr lang="en-US" sz="2400" b="1" dirty="0" smtClean="0">
                <a:solidFill>
                  <a:srgbClr val="500A70"/>
                </a:solidFill>
              </a:rPr>
              <a:t>E</a:t>
            </a:r>
            <a:r>
              <a:rPr lang="el-GR" sz="2400" b="1" dirty="0" err="1" smtClean="0">
                <a:solidFill>
                  <a:srgbClr val="500A70"/>
                </a:solidFill>
              </a:rPr>
              <a:t>δώ</a:t>
            </a:r>
            <a:r>
              <a:rPr lang="el-GR" sz="2400" b="1" dirty="0" smtClean="0">
                <a:solidFill>
                  <a:srgbClr val="500A70"/>
                </a:solidFill>
              </a:rPr>
              <a:t> διήθηση </a:t>
            </a:r>
            <a:r>
              <a:rPr lang="el-GR" sz="2400" b="1" dirty="0" err="1" smtClean="0">
                <a:solidFill>
                  <a:srgbClr val="500A70"/>
                </a:solidFill>
              </a:rPr>
              <a:t>υποβλεννογονίου</a:t>
            </a:r>
            <a:r>
              <a:rPr lang="el-GR" sz="2400" b="1" dirty="0" smtClean="0">
                <a:solidFill>
                  <a:srgbClr val="500A70"/>
                </a:solidFill>
              </a:rPr>
              <a:t> χιτώνα (στάδιο </a:t>
            </a:r>
            <a:r>
              <a:rPr lang="en-US" sz="2400" b="1" dirty="0" smtClean="0">
                <a:solidFill>
                  <a:srgbClr val="500A70"/>
                </a:solidFill>
              </a:rPr>
              <a:t>pT1)</a:t>
            </a:r>
            <a:r>
              <a:rPr lang="el-GR" sz="2400" b="1" dirty="0" smtClean="0">
                <a:solidFill>
                  <a:srgbClr val="500A70"/>
                </a:solidFill>
              </a:rPr>
              <a:t>.  </a:t>
            </a:r>
            <a:endParaRPr lang="el-GR" sz="24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47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836684" y="1428013"/>
            <a:ext cx="5962632" cy="391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485579" y="1429794"/>
            <a:ext cx="5938697" cy="388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2843808" y="6453336"/>
            <a:ext cx="3312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500A70"/>
                </a:solidFill>
              </a:rPr>
              <a:t>       </a:t>
            </a:r>
            <a:r>
              <a:rPr lang="el-GR" sz="2000" b="1" dirty="0" smtClean="0">
                <a:solidFill>
                  <a:srgbClr val="500A70"/>
                </a:solidFill>
              </a:rPr>
              <a:t>Μέτρια  διαφοροποίηση </a:t>
            </a:r>
            <a:endParaRPr lang="el-GR" sz="2000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78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med.unsw.edu.au/CRCWeb.nsf/resources/CCRC+PathImages/$file/DHM2--1.-Poor-diff-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85794"/>
            <a:ext cx="6858048" cy="5143536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3292290" y="6143644"/>
            <a:ext cx="30799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500A70"/>
                </a:solidFill>
              </a:rPr>
              <a:t>Χαμηλή  διαφοροποίηση </a:t>
            </a:r>
            <a:endParaRPr lang="el-GR" b="1" dirty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9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gas6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28688"/>
            <a:ext cx="3929063" cy="539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 descr="gas6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16802" y="-1478146"/>
            <a:ext cx="3906332" cy="514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 descr="http://www.robbinspathology.com/content/pathology/neo2/neo2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3"/>
            <a:ext cx="39385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3929058" y="3071811"/>
            <a:ext cx="5214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err="1" smtClean="0">
                <a:solidFill>
                  <a:srgbClr val="500A70"/>
                </a:solidFill>
              </a:rPr>
              <a:t>Σταδιοποίηση</a:t>
            </a:r>
            <a:r>
              <a:rPr lang="el-GR" sz="2400" b="1" dirty="0" smtClean="0">
                <a:solidFill>
                  <a:srgbClr val="500A70"/>
                </a:solidFill>
              </a:rPr>
              <a:t> </a:t>
            </a:r>
            <a:r>
              <a:rPr lang="el-GR" sz="2400" b="1" dirty="0" err="1" smtClean="0">
                <a:solidFill>
                  <a:srgbClr val="500A70"/>
                </a:solidFill>
              </a:rPr>
              <a:t>ορθοκολικού</a:t>
            </a:r>
            <a:r>
              <a:rPr lang="el-GR" sz="2400" b="1" dirty="0" smtClean="0">
                <a:solidFill>
                  <a:srgbClr val="500A70"/>
                </a:solidFill>
              </a:rPr>
              <a:t> καρκίνου </a:t>
            </a:r>
            <a:endParaRPr lang="el-GR" sz="2400" b="1" dirty="0">
              <a:solidFill>
                <a:srgbClr val="500A70"/>
              </a:solidFill>
            </a:endParaRPr>
          </a:p>
        </p:txBody>
      </p:sp>
      <p:pic>
        <p:nvPicPr>
          <p:cNvPr id="2050" name="Picture 2" descr="http://matchbin-assets.s3.amazonaws.com/public/sites/31/assets/AAY_colorectol_canc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1" y="3484131"/>
            <a:ext cx="3357587" cy="3373869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4857752" y="4857760"/>
            <a:ext cx="3786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err="1" smtClean="0">
                <a:solidFill>
                  <a:srgbClr val="500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Λεμφαδενικές</a:t>
            </a:r>
            <a:r>
              <a:rPr lang="el-GR" b="1" dirty="0" smtClean="0">
                <a:solidFill>
                  <a:srgbClr val="500A70"/>
                </a:solidFill>
              </a:rPr>
              <a:t> μεταστάσεις</a:t>
            </a:r>
          </a:p>
          <a:p>
            <a:r>
              <a:rPr lang="el-GR" b="1" dirty="0" smtClean="0">
                <a:solidFill>
                  <a:srgbClr val="500A70"/>
                </a:solidFill>
              </a:rPr>
              <a:t>      (0, 1-3, 4 και πλέον </a:t>
            </a:r>
          </a:p>
          <a:p>
            <a:r>
              <a:rPr lang="el-GR" b="1" dirty="0" smtClean="0">
                <a:solidFill>
                  <a:srgbClr val="500A70"/>
                </a:solidFill>
              </a:rPr>
              <a:t>διηθημένοι λεμφαδένες) 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1571605" y="4536995"/>
            <a:ext cx="2071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Αιματογενείς</a:t>
            </a:r>
            <a:r>
              <a:rPr lang="el-GR" sz="2000" b="1" spc="300" dirty="0" smtClean="0">
                <a:solidFill>
                  <a:srgbClr val="FF0000"/>
                </a:solidFill>
              </a:rPr>
              <a:t> μεταστάσεις</a:t>
            </a:r>
          </a:p>
          <a:p>
            <a:r>
              <a:rPr lang="el-GR" sz="2000" b="1" spc="300" dirty="0" smtClean="0">
                <a:solidFill>
                  <a:srgbClr val="FF0000"/>
                </a:solidFill>
              </a:rPr>
              <a:t>Στο ήπαρ (Μ1)</a:t>
            </a:r>
            <a:endParaRPr lang="el-GR" sz="2000" b="1" spc="300" dirty="0">
              <a:solidFill>
                <a:srgbClr val="FF0000"/>
              </a:solidFill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4143372" y="714356"/>
            <a:ext cx="2857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spc="300" dirty="0" smtClean="0">
                <a:solidFill>
                  <a:srgbClr val="500A70"/>
                </a:solidFill>
              </a:rPr>
              <a:t>Κατά βάθος του εντερικού τοιχώματος </a:t>
            </a:r>
          </a:p>
          <a:p>
            <a:r>
              <a:rPr lang="el-GR" b="1" spc="300" dirty="0" smtClean="0">
                <a:solidFill>
                  <a:srgbClr val="500A70"/>
                </a:solidFill>
              </a:rPr>
              <a:t>διήθηση , εδώ</a:t>
            </a:r>
            <a:r>
              <a:rPr lang="en-US" b="1" spc="300" dirty="0" smtClean="0">
                <a:solidFill>
                  <a:srgbClr val="500A70"/>
                </a:solidFill>
              </a:rPr>
              <a:t> </a:t>
            </a:r>
            <a:r>
              <a:rPr lang="el-GR" b="1" spc="300" dirty="0" smtClean="0">
                <a:solidFill>
                  <a:srgbClr val="500A70"/>
                </a:solidFill>
              </a:rPr>
              <a:t>διήθηση του μυϊκού χιτώνα αλλά όχι πέραν αυτού, στάδιο </a:t>
            </a:r>
            <a:r>
              <a:rPr lang="en-US" b="1" spc="300" dirty="0" smtClean="0">
                <a:solidFill>
                  <a:srgbClr val="500A70"/>
                </a:solidFill>
              </a:rPr>
              <a:t>pT2</a:t>
            </a:r>
            <a:endParaRPr lang="el-GR" b="1" spc="300" dirty="0" smtClean="0">
              <a:solidFill>
                <a:srgbClr val="500A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04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Administrator\Τα έγγραφά μου\Οι εικόνες μου\landscapes\monet_parlia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00090"/>
            <a:ext cx="9286940" cy="8230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8619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b="1" dirty="0" smtClean="0"/>
              <a:t>Άρρην, 55 ετών, με ιστορικό πόνου στην καρδιακή χώρα /καυστικού </a:t>
            </a:r>
            <a:r>
              <a:rPr lang="el-GR" b="1" dirty="0" err="1" smtClean="0"/>
              <a:t>υποστερνικού</a:t>
            </a:r>
            <a:r>
              <a:rPr lang="el-GR" b="1" dirty="0" smtClean="0"/>
              <a:t> άλγους</a:t>
            </a:r>
          </a:p>
          <a:p>
            <a:pPr>
              <a:buNone/>
            </a:pPr>
            <a:r>
              <a:rPr lang="el-GR" b="1" dirty="0" smtClean="0"/>
              <a:t>    κυρίως μετά τα γεύματα με </a:t>
            </a:r>
            <a:r>
              <a:rPr lang="el-GR" b="1" dirty="0" err="1" smtClean="0"/>
              <a:t>συνοδές</a:t>
            </a:r>
            <a:r>
              <a:rPr lang="el-GR" b="1" dirty="0" smtClean="0"/>
              <a:t> όξινες </a:t>
            </a:r>
            <a:r>
              <a:rPr lang="el-GR" b="1" dirty="0" err="1" smtClean="0"/>
              <a:t>ερυγές</a:t>
            </a:r>
            <a:r>
              <a:rPr lang="el-GR" b="1" dirty="0" smtClean="0"/>
              <a:t>.</a:t>
            </a:r>
          </a:p>
          <a:p>
            <a:endParaRPr lang="el-GR" b="1" dirty="0" smtClean="0"/>
          </a:p>
          <a:p>
            <a:r>
              <a:rPr lang="el-GR" b="1" dirty="0" err="1" smtClean="0"/>
              <a:t>Δυσκαταποσία</a:t>
            </a:r>
            <a:r>
              <a:rPr lang="el-GR" b="1" dirty="0" smtClean="0"/>
              <a:t> </a:t>
            </a:r>
          </a:p>
          <a:p>
            <a:r>
              <a:rPr lang="el-GR" b="1" dirty="0" smtClean="0"/>
              <a:t>Ενδοσκοπικά, τώρα πολυποειδής μάζα στον κατώτερο οισοφάγο</a:t>
            </a:r>
          </a:p>
          <a:p>
            <a:r>
              <a:rPr lang="el-GR" b="1" dirty="0" smtClean="0"/>
              <a:t>Ελήφθησαν βιοψίες και, μετά την ιστολογική διάγνωση, έγινε μερική </a:t>
            </a:r>
            <a:r>
              <a:rPr lang="el-GR" b="1" dirty="0" err="1" smtClean="0"/>
              <a:t>οισοφαγεκτομή</a:t>
            </a:r>
            <a:r>
              <a:rPr lang="el-GR" dirty="0" smtClean="0"/>
              <a:t>.</a:t>
            </a:r>
            <a:endParaRPr lang="el-G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Προσαρμοσμένος 3">
      <a:dk1>
        <a:srgbClr val="500A70"/>
      </a:dk1>
      <a:lt1>
        <a:srgbClr val="DA9EF5"/>
      </a:lt1>
      <a:dk2>
        <a:srgbClr val="5A0B7E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2429</Words>
  <Application>Microsoft Office PowerPoint</Application>
  <PresentationFormat>Προβολή στην οθόνη (4:3)</PresentationFormat>
  <Paragraphs>310</Paragraphs>
  <Slides>85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85</vt:i4>
      </vt:variant>
    </vt:vector>
  </HeadingPairs>
  <TitlesOfParts>
    <vt:vector size="86" baseType="lpstr">
      <vt:lpstr>Θέμα του Office</vt:lpstr>
      <vt:lpstr>Παρουσίαση του PowerPoint</vt:lpstr>
      <vt:lpstr>Παρουσίαση του PowerPoint</vt:lpstr>
      <vt:lpstr>        ΠΑΘΟΛΟΓΟΑΝΑΤΟΜΙΚΗ ΠΡΟΣΕΓΓΙΣΗ ΑΙΤΙΩΝ          ΔΥΣΚΑΤΑΠΟΣΙΑΣ - ΔΥΣΦΑΓΙΑΣ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Ακανθοκυτταρικό καρκίνωμα του οισοφάγου  </vt:lpstr>
      <vt:lpstr>Παρουσίαση του PowerPoint</vt:lpstr>
      <vt:lpstr>Παρουσίαση του PowerPoint</vt:lpstr>
      <vt:lpstr>Παρουσίαση του PowerPoint</vt:lpstr>
      <vt:lpstr>Μεταπλασία σε κυλινδρικό επιθήλιο. Οισοφάγος του Barrett.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ΠΑΘΟΛΟΓΟΑΝΑΤΟΜΙΚΗ ΠΡΟΣΕΓΓΙΣΗ ΓΑΣΤΡΕΝΤΕΡΙΚΩΝ ΑΙΤΙΩΝ ΕΜΕΤΟΥ (Ι) </vt:lpstr>
      <vt:lpstr>ΠΑΘΟΛΟΓΟΑΝΑΤΟΜΙΚΗ ΠΡΟΣΕΓΓΙΣΗ ΓΑΣΤΡΕΝΤΕΡΙΚΩΝ ΑΙΤΙΩΝ ΕΜΕΤΟΥ (συνέχεια)</vt:lpstr>
      <vt:lpstr>Παρουσίαση του PowerPoint</vt:lpstr>
      <vt:lpstr>Παρουσίαση του PowerPoint</vt:lpstr>
      <vt:lpstr>Εντερική μετάπλαση  τύπου ΙΙΙ στο πλαίσιο χρόνιας γαστρίτιδας</vt:lpstr>
      <vt:lpstr>Παρουσίαση του PowerPoint</vt:lpstr>
      <vt:lpstr>Παρουσίαση του PowerPoint</vt:lpstr>
      <vt:lpstr>Παρουσίαση του PowerPoint</vt:lpstr>
      <vt:lpstr>Ελικοβακτηρίδια του πυλωρού</vt:lpstr>
      <vt:lpstr>         ΠΑΘΟΛΟΓΟΑΝΑΤΟΜΙΚΗ ΠΡΟΣΕΓΓΙΣΗ  ΑΙΜΟΡΡΑΓΙΑΣ ΑΠΟ ΤΟ ΠΕΠΤΙΚΟ (Ι)</vt:lpstr>
      <vt:lpstr>ΠΑΘΟΛΟΓΟΑΝΑΤΟΜΙΚΗ ΠΡΟΣΕΓΓΙΣΗ  ΑΙΜΟΡΡΑΓΙΑΣ ΑΠΟ ΤΟ ΠΕΠΤΙΚΟ (συνέχεια) </vt:lpstr>
      <vt:lpstr>Παρουσίαση του PowerPoint</vt:lpstr>
      <vt:lpstr>Παρουσίαση του PowerPoint</vt:lpstr>
      <vt:lpstr>Παρουσίαση του PowerPoint</vt:lpstr>
      <vt:lpstr>Kακόηθες έλκος ( ελκωτικό καρκίνωμα )</vt:lpstr>
      <vt:lpstr>Γαστρικό καρκίνωμα. Όριο 12δακτύλου (αριστερά).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Νευροενδοκρινικό νεόπλασμα (καρκίνωμα) λεπτού εντέρου, καλής διαφοροποίησης («Καρκινοειδές»)</vt:lpstr>
      <vt:lpstr>Παρουσίαση του PowerPoint</vt:lpstr>
      <vt:lpstr>ΠΑΘΟΛΟΓΟΑΝΑΤΟΜΙΚΗ ΠΡΟΣΕΓΓΙΣΗ     ΔΙΑΤΑΡΑΧΩΝ ΤΩΝ ΚΕΝΩΣΕΩΝ  ΔΥΣΚΟΙΛΙΟΤΗΤΑ – ΔΙΑΡΡΟΙΑ – ΣΤΕΑΤΟΡΡΟΙΑ (δυσαπορρόφηση λίπους) (Ι)</vt:lpstr>
      <vt:lpstr>ΠΑΘΟΛΟΓΟΑΝΑΤΟΜΙΚΗ ΠΡΟΣΕΓΓΙΣΗ ΔΙΑΤΑΡΑΧΩΝ ΤΩΝ ΚΕΝΩΣΕΩΝ  ΔΥΣΚΟΙΛΙΟΤΗΤΑ – ΔΙΑΡΡΟΙΑ – ΣΤΕΑΤΟΡΡΟΙΑ (δυσαπορρόφηση λίπους) (συνέχεια)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Ελκώδης κολίτιδα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Νόσος του Crohn</vt:lpstr>
      <vt:lpstr>Παρουσίαση του PowerPoint</vt:lpstr>
      <vt:lpstr>Παρουσίαση του PowerPoint</vt:lpstr>
      <vt:lpstr>Ψευδομεμβρανώδης κολίτιδα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ΚΛΙΝΙΚΟΠΑΘΟΛΟΓΟΑΝΑΤΟΜΙΚΟ  ΦΡΟΝΤΙΣΤΗΡΙΟ     ΠΕΠΤΙΚΟΣ ΣΩΛΗΝΑΣ</dc:title>
  <dc:creator>Lazaris</dc:creator>
  <cp:lastModifiedBy>Νεφέλη</cp:lastModifiedBy>
  <cp:revision>134</cp:revision>
  <dcterms:created xsi:type="dcterms:W3CDTF">2011-02-11T06:55:19Z</dcterms:created>
  <dcterms:modified xsi:type="dcterms:W3CDTF">2020-11-01T09:59:27Z</dcterms:modified>
</cp:coreProperties>
</file>