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453" r:id="rId3"/>
    <p:sldId id="449" r:id="rId4"/>
    <p:sldId id="428" r:id="rId5"/>
    <p:sldId id="381" r:id="rId6"/>
    <p:sldId id="258" r:id="rId7"/>
    <p:sldId id="380" r:id="rId8"/>
    <p:sldId id="383" r:id="rId9"/>
    <p:sldId id="432" r:id="rId10"/>
    <p:sldId id="440" r:id="rId11"/>
    <p:sldId id="459" r:id="rId12"/>
    <p:sldId id="461" r:id="rId13"/>
    <p:sldId id="462" r:id="rId14"/>
    <p:sldId id="438" r:id="rId15"/>
    <p:sldId id="463" r:id="rId16"/>
    <p:sldId id="454" r:id="rId17"/>
    <p:sldId id="464" r:id="rId18"/>
    <p:sldId id="439" r:id="rId19"/>
    <p:sldId id="491" r:id="rId20"/>
    <p:sldId id="474" r:id="rId21"/>
    <p:sldId id="527" r:id="rId22"/>
    <p:sldId id="528" r:id="rId23"/>
    <p:sldId id="529" r:id="rId24"/>
    <p:sldId id="487" r:id="rId25"/>
    <p:sldId id="488" r:id="rId26"/>
    <p:sldId id="489" r:id="rId27"/>
    <p:sldId id="436" r:id="rId28"/>
    <p:sldId id="443" r:id="rId29"/>
    <p:sldId id="492" r:id="rId30"/>
    <p:sldId id="441" r:id="rId31"/>
    <p:sldId id="446" r:id="rId32"/>
    <p:sldId id="445" r:id="rId33"/>
    <p:sldId id="448" r:id="rId34"/>
    <p:sldId id="385" r:id="rId35"/>
    <p:sldId id="268" r:id="rId36"/>
    <p:sldId id="457" r:id="rId37"/>
    <p:sldId id="525" r:id="rId38"/>
    <p:sldId id="498" r:id="rId39"/>
    <p:sldId id="499" r:id="rId40"/>
    <p:sldId id="500" r:id="rId41"/>
    <p:sldId id="516" r:id="rId42"/>
    <p:sldId id="512" r:id="rId43"/>
    <p:sldId id="513" r:id="rId44"/>
    <p:sldId id="514" r:id="rId45"/>
    <p:sldId id="515" r:id="rId46"/>
    <p:sldId id="521" r:id="rId47"/>
    <p:sldId id="522" r:id="rId48"/>
    <p:sldId id="523" r:id="rId49"/>
    <p:sldId id="524" r:id="rId50"/>
    <p:sldId id="526" r:id="rId51"/>
    <p:sldId id="506" r:id="rId52"/>
    <p:sldId id="507" r:id="rId53"/>
    <p:sldId id="518" r:id="rId54"/>
    <p:sldId id="519" r:id="rId55"/>
    <p:sldId id="520" r:id="rId56"/>
    <p:sldId id="508" r:id="rId57"/>
    <p:sldId id="305" r:id="rId58"/>
    <p:sldId id="307" r:id="rId59"/>
    <p:sldId id="308" r:id="rId60"/>
    <p:sldId id="310" r:id="rId61"/>
    <p:sldId id="312" r:id="rId62"/>
    <p:sldId id="316" r:id="rId63"/>
    <p:sldId id="317" r:id="rId64"/>
    <p:sldId id="318" r:id="rId65"/>
    <p:sldId id="320" r:id="rId66"/>
    <p:sldId id="321" r:id="rId67"/>
    <p:sldId id="375" r:id="rId68"/>
    <p:sldId id="322" r:id="rId69"/>
    <p:sldId id="323" r:id="rId70"/>
    <p:sldId id="325" r:id="rId71"/>
    <p:sldId id="326" r:id="rId72"/>
    <p:sldId id="422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064B5-52AD-5443-89C3-517CA7662021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B9AC9-8FDA-F24A-9CBE-279D79EC8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870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B9AC9-8FDA-F24A-9CBE-279D79EC88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2017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B9AC9-8FDA-F24A-9CBE-279D79EC88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690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B9AC9-8FDA-F24A-9CBE-279D79EC88D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302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70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81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328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581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51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44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705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646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947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7836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92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2CF3B-705C-8F43-819B-1353F435DF4C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76447-D819-4A40-8C5C-FB5BA29D0A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35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ΑΠΟΦΡΑΚΤΙΚΕΣ ΚΑΙ ΠΕΡΙΟΡΙΣΤΙΚΕΣ ΠΝΕΥΜΟΝΟΠΑΘΕΙΕΣ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129" y="3886200"/>
            <a:ext cx="8650542" cy="1752600"/>
          </a:xfrm>
        </p:spPr>
        <p:txBody>
          <a:bodyPr/>
          <a:lstStyle/>
          <a:p>
            <a:r>
              <a:rPr lang="el-GR" b="1" dirty="0" smtClean="0">
                <a:solidFill>
                  <a:schemeClr val="tx1"/>
                </a:solidFill>
              </a:rPr>
              <a:t>Στάμος Θεοχάρης</a:t>
            </a:r>
          </a:p>
          <a:p>
            <a:r>
              <a:rPr lang="el-GR" b="1" dirty="0" smtClean="0">
                <a:solidFill>
                  <a:schemeClr val="tx1"/>
                </a:solidFill>
              </a:rPr>
              <a:t>Καθηγητής Παθολογικής Ανατομικής </a:t>
            </a:r>
          </a:p>
          <a:p>
            <a:r>
              <a:rPr lang="el-GR" b="1" dirty="0" smtClean="0">
                <a:solidFill>
                  <a:schemeClr val="tx1"/>
                </a:solidFill>
              </a:rPr>
              <a:t>Ιατρική Σχολή ΕΚΠΑ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1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ΠΝΕΥΜΟΝΙΚΟ ΕΜΦΥΣΗΜΑ</a:t>
            </a:r>
            <a:endParaRPr lang="en-US" sz="4000" dirty="0"/>
          </a:p>
        </p:txBody>
      </p:sp>
      <p:pic>
        <p:nvPicPr>
          <p:cNvPr id="4" name="Content Placeholder 3" descr="Emphysema+Pathology+Normal+lung+Emphysematous+lun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5" t="35317" r="332" b="9093"/>
          <a:stretch/>
        </p:blipFill>
        <p:spPr>
          <a:xfrm>
            <a:off x="148828" y="2333908"/>
            <a:ext cx="8793498" cy="3672473"/>
          </a:xfrm>
        </p:spPr>
      </p:pic>
    </p:spTree>
    <p:extLst>
      <p:ext uri="{BB962C8B-B14F-4D97-AF65-F5344CB8AC3E}">
        <p14:creationId xmlns:p14="http://schemas.microsoft.com/office/powerpoint/2010/main" xmlns="" val="41068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ΠΝΕΥΜΟΝΙΚΟ ΕΜΦΥΣΗΜΑ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3086" y="1600200"/>
            <a:ext cx="4038600" cy="4525963"/>
          </a:xfrm>
        </p:spPr>
        <p:txBody>
          <a:bodyPr/>
          <a:lstStyle/>
          <a:p>
            <a:r>
              <a:rPr lang="el-GR" b="1" u="sng" dirty="0">
                <a:solidFill>
                  <a:srgbClr val="FF0000"/>
                </a:solidFill>
              </a:rPr>
              <a:t>Μόνιμη διάταση των αεραγωγών περιφερικά του τελικού βρογχιολίου</a:t>
            </a:r>
          </a:p>
          <a:p>
            <a:r>
              <a:rPr lang="el-GR" b="1" u="sng" dirty="0">
                <a:solidFill>
                  <a:srgbClr val="FF0000"/>
                </a:solidFill>
              </a:rPr>
              <a:t>Διάταση των αεροφόρων χώρων  </a:t>
            </a:r>
            <a:r>
              <a:rPr lang="el-GR" b="1" dirty="0"/>
              <a:t>λόγω καταστροφής των κυψελιδικών τοιχωμάτων</a:t>
            </a:r>
            <a:endParaRPr lang="en-US" b="1" dirty="0"/>
          </a:p>
          <a:p>
            <a:endParaRPr lang="en-US" dirty="0"/>
          </a:p>
        </p:txBody>
      </p:sp>
      <p:pic>
        <p:nvPicPr>
          <p:cNvPr id="7" name="Content Placeholder 3" descr="Emphysema+Pathology+Normal+lung+Emphysematous+lung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15" t="36658" r="2690" b="11073"/>
          <a:stretch/>
        </p:blipFill>
        <p:spPr>
          <a:xfrm>
            <a:off x="4400942" y="1972382"/>
            <a:ext cx="4395333" cy="3829278"/>
          </a:xfrm>
        </p:spPr>
      </p:pic>
    </p:spTree>
    <p:extLst>
      <p:ext uri="{BB962C8B-B14F-4D97-AF65-F5344CB8AC3E}">
        <p14:creationId xmlns:p14="http://schemas.microsoft.com/office/powerpoint/2010/main" xmlns="" val="24403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ΠΝΕΥΜΟΝΙΚΟ ΕΜΦΥΣΗΜΑ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 smtClean="0">
                <a:solidFill>
                  <a:srgbClr val="FF0000"/>
                </a:solidFill>
              </a:rPr>
              <a:t>Καταστροφή </a:t>
            </a:r>
            <a:r>
              <a:rPr lang="el-GR" b="1" u="sng" dirty="0">
                <a:solidFill>
                  <a:srgbClr val="FF0000"/>
                </a:solidFill>
              </a:rPr>
              <a:t>των κυψελιδικών τοιχωμάτων</a:t>
            </a:r>
          </a:p>
          <a:p>
            <a:r>
              <a:rPr lang="el-GR" b="1" dirty="0"/>
              <a:t>Απώλεια πνευμονικής επιφάνειας για ανταλλαγή αερίων (υποξία)</a:t>
            </a:r>
          </a:p>
          <a:p>
            <a:r>
              <a:rPr lang="el-GR" b="1" dirty="0"/>
              <a:t>Απώλεια ελαστικής υποστήριξης των μικρών αεραγωγών (στένωση-απόφραξη)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46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ΠΝΕΥΜΟΝΙΚΟ ΕΜΦΥΣΗΜΑ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 smtClean="0"/>
              <a:t>Ταξινόμηση του εμφυσήματος</a:t>
            </a:r>
          </a:p>
          <a:p>
            <a:r>
              <a:rPr lang="el-GR" sz="2800" b="1" dirty="0" smtClean="0"/>
              <a:t>Κεντρολοβιδιακό</a:t>
            </a:r>
          </a:p>
          <a:p>
            <a:r>
              <a:rPr lang="el-GR" sz="2800" b="1" dirty="0" smtClean="0"/>
              <a:t>Πανλοβιδιακό</a:t>
            </a:r>
          </a:p>
          <a:p>
            <a:r>
              <a:rPr lang="el-GR" sz="2800" b="1" dirty="0" smtClean="0"/>
              <a:t>Φυσσαλιδώδες</a:t>
            </a:r>
          </a:p>
          <a:p>
            <a:r>
              <a:rPr lang="el-GR" sz="2800" b="1" dirty="0" smtClean="0"/>
              <a:t>Παραδιαφραγματικό</a:t>
            </a:r>
          </a:p>
          <a:p>
            <a:r>
              <a:rPr lang="el-GR" sz="2800" b="1" dirty="0"/>
              <a:t>Ο</a:t>
            </a:r>
            <a:r>
              <a:rPr lang="el-GR" sz="2800" b="1" dirty="0" smtClean="0"/>
              <a:t>υλώδες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97033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ΠΝΕΥΜΟΝΙΚΟ ΕΜΦΥΣΗΜΑ</a:t>
            </a:r>
            <a:endParaRPr lang="en-US" sz="4000" dirty="0"/>
          </a:p>
        </p:txBody>
      </p:sp>
      <p:pic>
        <p:nvPicPr>
          <p:cNvPr id="5" name="Content Placeholder 3" descr="20-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756" r="-3756"/>
          <a:stretch>
            <a:fillRect/>
          </a:stretch>
        </p:blipFill>
        <p:spPr/>
      </p:pic>
      <p:pic>
        <p:nvPicPr>
          <p:cNvPr id="6" name="Content Placeholder 3" descr="20-3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9216" b="-392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3210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ΧΡΟΝΙΑ ΒΡΟΓΧΙΤΙΣ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 smtClean="0">
                <a:solidFill>
                  <a:srgbClr val="FF0000"/>
                </a:solidFill>
              </a:rPr>
              <a:t>Κλινικός όρος</a:t>
            </a:r>
          </a:p>
          <a:p>
            <a:pPr marL="0" indent="0">
              <a:buNone/>
            </a:pPr>
            <a:r>
              <a:rPr lang="el-GR" b="1" dirty="0" smtClean="0"/>
              <a:t>«χρόνια ή υποτροπιάζουσα αύξηση του όγκου των βρογχικών εκκρίσεων επαρκής για αυξημένη απόχρεψη για ελάχιστη χρονική περίοδο 3 μηνών του έτους και όχι λιγότερο από 2 διαδοχικά έτη και δεν μπορεί να αποδοθεί σε άλλη καρδιακή ή πνευμονική νόσο»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886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b="1" dirty="0" smtClean="0"/>
              <a:t>ΧΡΟΝΙΑ ΒΡΟΓΧΙΤΙΣ</a:t>
            </a:r>
            <a:endParaRPr lang="en-US" sz="4000" b="1" dirty="0"/>
          </a:p>
        </p:txBody>
      </p:sp>
      <p:pic>
        <p:nvPicPr>
          <p:cNvPr id="7" name="Content Placeholder 6" descr="CB1AB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982" t="8376" r="-35982"/>
          <a:stretch/>
        </p:blipFill>
        <p:spPr>
          <a:xfrm>
            <a:off x="-478438" y="1493050"/>
            <a:ext cx="10215698" cy="5147678"/>
          </a:xfrm>
        </p:spPr>
      </p:pic>
    </p:spTree>
    <p:extLst>
      <p:ext uri="{BB962C8B-B14F-4D97-AF65-F5344CB8AC3E}">
        <p14:creationId xmlns:p14="http://schemas.microsoft.com/office/powerpoint/2010/main" xmlns="" val="31033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ΧΡΟΝΙΑ ΒΡΟΓΧΙΤΙΣ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Αύξηση του αριθμού των </a:t>
            </a:r>
            <a:r>
              <a:rPr lang="el-GR" b="1" u="sng" dirty="0" smtClean="0"/>
              <a:t>ορωδών</a:t>
            </a:r>
            <a:r>
              <a:rPr lang="el-GR" b="1" dirty="0" smtClean="0"/>
              <a:t> και </a:t>
            </a:r>
            <a:r>
              <a:rPr lang="el-GR" b="1" u="sng" dirty="0" smtClean="0"/>
              <a:t>βλεννωδών </a:t>
            </a:r>
            <a:r>
              <a:rPr lang="el-GR" b="1" u="sng" dirty="0"/>
              <a:t>αδένων </a:t>
            </a:r>
            <a:endParaRPr lang="el-GR" b="1" u="sng" dirty="0" smtClean="0"/>
          </a:p>
          <a:p>
            <a:r>
              <a:rPr lang="el-GR" b="1" dirty="0" smtClean="0"/>
              <a:t>Αυξημένος αριθμός </a:t>
            </a:r>
            <a:r>
              <a:rPr lang="el-GR" b="1" u="sng" dirty="0" smtClean="0"/>
              <a:t>καλυκοειδών κυττάρων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xmlns="" val="12048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ΧΡΟΝΙΑ ΒΡΟΓΧΙΤΙΣ</a:t>
            </a:r>
            <a:endParaRPr lang="en-US" sz="4000" dirty="0"/>
          </a:p>
        </p:txBody>
      </p:sp>
      <p:pic>
        <p:nvPicPr>
          <p:cNvPr id="5" name="Content Placeholder 3" descr="20-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156" b="-18156"/>
          <a:stretch>
            <a:fillRect/>
          </a:stretch>
        </p:blipFill>
        <p:spPr/>
      </p:pic>
      <p:pic>
        <p:nvPicPr>
          <p:cNvPr id="6" name="Content Placeholder 3" descr="20-7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9920" b="-19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2407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ΒΡΟΓΧΙΚΟ ΑΣΘΜΑ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Η </a:t>
            </a:r>
            <a:r>
              <a:rPr lang="el-GR" b="1" u="sng" dirty="0" smtClean="0"/>
              <a:t>κύρια </a:t>
            </a:r>
            <a:r>
              <a:rPr lang="el-GR" b="1" u="sng" dirty="0" smtClean="0">
                <a:solidFill>
                  <a:srgbClr val="FF0000"/>
                </a:solidFill>
              </a:rPr>
              <a:t>αναστρέψιμη</a:t>
            </a:r>
            <a:r>
              <a:rPr lang="el-GR" b="1" u="sng" dirty="0" smtClean="0"/>
              <a:t> </a:t>
            </a:r>
            <a:r>
              <a:rPr lang="el-GR" b="1" dirty="0" smtClean="0"/>
              <a:t>αιτία </a:t>
            </a:r>
            <a:r>
              <a:rPr lang="el-GR" b="1" u="sng" dirty="0" smtClean="0"/>
              <a:t>περιορισμού της ροής του αέρα</a:t>
            </a:r>
            <a:endParaRPr lang="el-GR" b="1" u="sng" dirty="0"/>
          </a:p>
          <a:p>
            <a:r>
              <a:rPr lang="el-GR" b="1" dirty="0" smtClean="0"/>
              <a:t>Οι ασθενείς παρουσιάζουν: συρρίττουσα αναπνοή, πόνο στο στήθος, δύσπνοια (επιδεινούμενη τη νύχτα), βήχα</a:t>
            </a:r>
          </a:p>
          <a:p>
            <a:r>
              <a:rPr lang="el-GR" b="1" u="sng" dirty="0" smtClean="0"/>
              <a:t>Βήχας: </a:t>
            </a:r>
            <a:r>
              <a:rPr lang="el-GR" b="1" dirty="0" smtClean="0"/>
              <a:t>Βρογχικό άσθμα ≠ Χρόνια βρογχίτις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895506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ΑΠΟΦΡΑΚΤΙΚΕΣ </a:t>
            </a:r>
            <a:r>
              <a:rPr lang="el-GR" sz="5300" b="1" dirty="0" smtClean="0">
                <a:solidFill>
                  <a:srgbClr val="FF0000"/>
                </a:solidFill>
              </a:rPr>
              <a:t>≠ </a:t>
            </a:r>
            <a:r>
              <a:rPr lang="el-GR" b="1" dirty="0"/>
              <a:t>ΠΕΡΙΟΡΙΣΤΙΚΕΣ ΠΝΕΥΜΟΝΟΠΑΘΕΙΕΣ</a:t>
            </a:r>
            <a:endParaRPr lang="en-US" dirty="0"/>
          </a:p>
        </p:txBody>
      </p:sp>
      <p:pic>
        <p:nvPicPr>
          <p:cNvPr id="4" name="Content Placeholder 3" descr="AA2B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258" t="16026" r="-18258"/>
          <a:stretch/>
        </p:blipFill>
        <p:spPr>
          <a:xfrm>
            <a:off x="-642624" y="1425847"/>
            <a:ext cx="10542089" cy="4868606"/>
          </a:xfrm>
        </p:spPr>
      </p:pic>
    </p:spTree>
    <p:extLst>
      <p:ext uri="{BB962C8B-B14F-4D97-AF65-F5344CB8AC3E}">
        <p14:creationId xmlns:p14="http://schemas.microsoft.com/office/powerpoint/2010/main" xmlns="" val="3061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7542" y="274638"/>
            <a:ext cx="11812036" cy="1143000"/>
          </a:xfrm>
        </p:spPr>
        <p:txBody>
          <a:bodyPr>
            <a:noAutofit/>
          </a:bodyPr>
          <a:lstStyle/>
          <a:p>
            <a:r>
              <a:rPr lang="el-GR" sz="3600" b="1" dirty="0" smtClean="0"/>
              <a:t>ΑΛΛΕΡΓΙΚΗ ΑΝΤΙΔΡΑΣ</a:t>
            </a:r>
            <a:r>
              <a:rPr lang="en-US" sz="3600" b="1" dirty="0" smtClean="0"/>
              <a:t>H</a:t>
            </a:r>
            <a:r>
              <a:rPr lang="el-GR" sz="3600" b="1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≠</a:t>
            </a:r>
            <a:r>
              <a:rPr lang="en-US" sz="3600" b="1" dirty="0" smtClean="0"/>
              <a:t> </a:t>
            </a:r>
            <a:r>
              <a:rPr lang="el-GR" sz="3600" b="1" dirty="0" smtClean="0"/>
              <a:t>ΒΡΟΓΧΙΚΟ ΑΣΘΜΑ</a:t>
            </a:r>
            <a:endParaRPr lang="en-US" sz="3600" b="1" dirty="0"/>
          </a:p>
        </p:txBody>
      </p:sp>
      <p:pic>
        <p:nvPicPr>
          <p:cNvPr id="5" name="Content Placeholder 3" descr="7.53b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420" b="-24420"/>
          <a:stretch>
            <a:fillRect/>
          </a:stretch>
        </p:blipFill>
        <p:spPr>
          <a:xfrm>
            <a:off x="356515" y="3392894"/>
            <a:ext cx="3921640" cy="3839729"/>
          </a:xfrm>
        </p:spPr>
      </p:pic>
      <p:pic>
        <p:nvPicPr>
          <p:cNvPr id="6" name="Content Placeholder 3" descr="7.53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80" b="13480"/>
          <a:stretch>
            <a:fillRect/>
          </a:stretch>
        </p:blipFill>
        <p:spPr>
          <a:xfrm>
            <a:off x="256662" y="1577916"/>
            <a:ext cx="4191000" cy="2304889"/>
          </a:xfrm>
          <a:prstGeom prst="rect">
            <a:avLst/>
          </a:prstGeom>
        </p:spPr>
      </p:pic>
      <p:pic>
        <p:nvPicPr>
          <p:cNvPr id="7" name="Picture 4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25" r="16625"/>
          <a:stretch>
            <a:fillRect/>
          </a:stretch>
        </p:blipFill>
        <p:spPr bwMode="auto">
          <a:xfrm>
            <a:off x="5717736" y="1377361"/>
            <a:ext cx="2969064" cy="29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7736" y="4417504"/>
            <a:ext cx="3011153" cy="234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42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ΒΡΟΓΧΙΚΟ ΑΣΘΜΑ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8256" y="1600200"/>
            <a:ext cx="475961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500" b="1" u="sng" dirty="0">
                <a:solidFill>
                  <a:srgbClr val="FF0000"/>
                </a:solidFill>
              </a:rPr>
              <a:t>Τοιχώματα βρόγχων και βρογχιολίων</a:t>
            </a:r>
            <a:r>
              <a:rPr lang="el-GR" sz="3500" b="1" dirty="0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el-GR" b="1" dirty="0"/>
              <a:t>Διήθηση από ηωσινόφιλα*, ουδετερόφιλα, πλασματοκύτταρα, λεμφοκύτταρα </a:t>
            </a:r>
            <a:r>
              <a:rPr lang="el-GR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/>
              <a:t> υπεραιμία βλεννογόνιο και υποβλεννογόνιο οίδημα</a:t>
            </a:r>
          </a:p>
        </p:txBody>
      </p:sp>
      <p:pic>
        <p:nvPicPr>
          <p:cNvPr id="7" name="Content Placeholder 3" descr="20-8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683" b="-17683"/>
          <a:stretch>
            <a:fillRect/>
          </a:stretch>
        </p:blipFill>
        <p:spPr>
          <a:xfrm>
            <a:off x="4937866" y="1600200"/>
            <a:ext cx="4038600" cy="4525963"/>
          </a:xfrm>
        </p:spPr>
      </p:pic>
      <p:sp>
        <p:nvSpPr>
          <p:cNvPr id="2" name="TextBox 1"/>
          <p:cNvSpPr txBox="1"/>
          <p:nvPr/>
        </p:nvSpPr>
        <p:spPr>
          <a:xfrm>
            <a:off x="2264484" y="6126163"/>
            <a:ext cx="6263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*δεν απαντώνται στο πνεύμονα σε φυσιολογικές καταστάσεις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376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ΒΡΟΓΧΙΚΟ ΑΣΘΜΑ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/>
              <a:t>Αποκόλληση και απόπτωση του </a:t>
            </a:r>
            <a:r>
              <a:rPr lang="el-GR" sz="3200" b="1" u="sng" dirty="0">
                <a:solidFill>
                  <a:srgbClr val="FF0000"/>
                </a:solidFill>
              </a:rPr>
              <a:t>επιφανειακού επιθηλίου</a:t>
            </a:r>
          </a:p>
          <a:p>
            <a:r>
              <a:rPr lang="el-GR" b="1" dirty="0"/>
              <a:t>Υπερπλασία των </a:t>
            </a:r>
            <a:r>
              <a:rPr lang="el-GR" sz="3200" b="1" u="sng" dirty="0">
                <a:solidFill>
                  <a:srgbClr val="FF0000"/>
                </a:solidFill>
              </a:rPr>
              <a:t>καλυκοειδών κυττάρων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dirty="0"/>
              <a:t>(περιφερικά τμήματα αεραγωγών)</a:t>
            </a:r>
          </a:p>
          <a:p>
            <a:endParaRPr lang="en-US" dirty="0"/>
          </a:p>
        </p:txBody>
      </p:sp>
      <p:pic>
        <p:nvPicPr>
          <p:cNvPr id="7" name="Picture 4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907" b="-249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0866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ΒΡΟΓΧΙΚΟ ΑΣΘΜΑ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56412" cy="5085097"/>
          </a:xfrm>
        </p:spPr>
        <p:txBody>
          <a:bodyPr>
            <a:normAutofit/>
          </a:bodyPr>
          <a:lstStyle/>
          <a:p>
            <a:r>
              <a:rPr lang="el-GR" b="1" dirty="0" smtClean="0"/>
              <a:t>Πάχυνση </a:t>
            </a:r>
            <a:r>
              <a:rPr lang="el-GR" b="1" dirty="0"/>
              <a:t>της </a:t>
            </a:r>
            <a:r>
              <a:rPr lang="el-GR" sz="3200" b="1" u="sng" dirty="0">
                <a:solidFill>
                  <a:srgbClr val="FF0000"/>
                </a:solidFill>
              </a:rPr>
              <a:t>βασικής μεμβράνης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dirty="0"/>
              <a:t>(εναπόθεση κολλαγόνου)</a:t>
            </a:r>
          </a:p>
          <a:p>
            <a:r>
              <a:rPr lang="el-GR" b="1" dirty="0"/>
              <a:t>Παρουσία εμφανούς </a:t>
            </a:r>
            <a:r>
              <a:rPr lang="el-GR" sz="3200" b="1" u="sng" dirty="0">
                <a:solidFill>
                  <a:srgbClr val="FF0000"/>
                </a:solidFill>
              </a:rPr>
              <a:t>λείου μυϊκού ιστού </a:t>
            </a:r>
            <a:r>
              <a:rPr lang="el-GR" b="1" dirty="0"/>
              <a:t>στα βρογχιόλια που προκαλεί στένωση και σύσπαση του αυλού</a:t>
            </a:r>
          </a:p>
          <a:p>
            <a:endParaRPr lang="el-GR" b="1" dirty="0"/>
          </a:p>
          <a:p>
            <a:endParaRPr lang="en-US" dirty="0"/>
          </a:p>
        </p:txBody>
      </p:sp>
      <p:pic>
        <p:nvPicPr>
          <p:cNvPr id="7" name="Content Placeholder 3" descr="20-8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683" b="-176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013413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ΒΡΟΓΧΙΚΟ ΑΣΘΜΑ</a:t>
            </a:r>
            <a:endParaRPr lang="en-US" sz="4000" dirty="0"/>
          </a:p>
        </p:txBody>
      </p:sp>
      <p:pic>
        <p:nvPicPr>
          <p:cNvPr id="5" name="Content Placeholder 4" descr="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907" r="6493" b="-24907"/>
          <a:stretch/>
        </p:blipFill>
        <p:spPr bwMode="auto">
          <a:xfrm>
            <a:off x="457200" y="1600200"/>
            <a:ext cx="37763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907" b="-249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28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ΒΡΟΓΧΙΚΟ ΑΣΘΜΑ</a:t>
            </a:r>
            <a:endParaRPr lang="en-US" sz="4000" dirty="0"/>
          </a:p>
        </p:txBody>
      </p:sp>
      <p:pic>
        <p:nvPicPr>
          <p:cNvPr id="5" name="Content Placeholder 5" descr="7.58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  <p:pic>
        <p:nvPicPr>
          <p:cNvPr id="6" name="Content Placeholder 3" descr="20-8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683" b="-176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03957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/>
              <a:t>ΒΡΟΓΧΙΚΟ ΑΣΘΜΑ</a:t>
            </a:r>
            <a:endParaRPr lang="en-US" sz="4000" dirty="0"/>
          </a:p>
        </p:txBody>
      </p:sp>
      <p:pic>
        <p:nvPicPr>
          <p:cNvPr id="5" name="Content Placeholder 3" descr="7.59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  <p:pic>
        <p:nvPicPr>
          <p:cNvPr id="6" name="Picture 4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907" b="-249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664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ΒΡΟΓΧΙΚΟ ΑΣΘΜΑ</a:t>
            </a:r>
            <a:endParaRPr lang="en-US" sz="4000" b="1" dirty="0"/>
          </a:p>
        </p:txBody>
      </p:sp>
      <p:pic>
        <p:nvPicPr>
          <p:cNvPr id="4" name="Content Placeholder 3" descr="20-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267" r="-25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8681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ΚΥΣΤΙΚΗ ΙΝΩΣΗ</a:t>
            </a:r>
            <a:endParaRPr lang="en-US" sz="4000" dirty="0"/>
          </a:p>
        </p:txBody>
      </p:sp>
      <p:pic>
        <p:nvPicPr>
          <p:cNvPr id="4" name="Content Placeholder 3" descr="cystic-fibrosis-overvie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03819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ΚΥΣΤΙΚΗ ΙΝΩΣΗ</a:t>
            </a:r>
            <a:br>
              <a:rPr lang="el-GR" b="1" dirty="0" smtClean="0"/>
            </a:b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Συχνότερη </a:t>
            </a:r>
            <a:r>
              <a:rPr lang="el-GR" b="1" u="sng" dirty="0" smtClean="0">
                <a:solidFill>
                  <a:srgbClr val="FF0000"/>
                </a:solidFill>
              </a:rPr>
              <a:t>συγγενής </a:t>
            </a:r>
            <a:r>
              <a:rPr lang="el-GR" b="1" u="sng" dirty="0" smtClean="0"/>
              <a:t>πνευμονική νόσος</a:t>
            </a:r>
            <a:r>
              <a:rPr lang="el-GR" b="1" dirty="0" smtClean="0"/>
              <a:t>-προσβολή και </a:t>
            </a:r>
            <a:r>
              <a:rPr lang="el-GR" b="1" u="sng" dirty="0" smtClean="0"/>
              <a:t>άλλων</a:t>
            </a:r>
            <a:r>
              <a:rPr lang="el-GR" b="1" dirty="0" smtClean="0"/>
              <a:t> συστημάτων</a:t>
            </a:r>
          </a:p>
          <a:p>
            <a:r>
              <a:rPr lang="el-GR" b="1" dirty="0" smtClean="0"/>
              <a:t>Κληρονομείται με αυτοσωματικό υπολειπόμενο χαρακτήρα</a:t>
            </a:r>
          </a:p>
          <a:p>
            <a:r>
              <a:rPr lang="el-GR" b="1" dirty="0" smtClean="0"/>
              <a:t>Αυξημένο ιξώδες της βλέννης </a:t>
            </a:r>
            <a:r>
              <a:rPr lang="el-GR" b="1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l-GR" b="1" dirty="0" smtClean="0"/>
              <a:t>απόφραξη βρόγχων και πόρων με ατροφία και λοίμωξη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6008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51883"/>
            <a:ext cx="8229600" cy="324939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COPD-</a:t>
            </a:r>
            <a:r>
              <a:rPr lang="el-GR" b="1" dirty="0">
                <a:solidFill>
                  <a:srgbClr val="FF0000"/>
                </a:solidFill>
              </a:rPr>
              <a:t>ΧΡΟΝΙΑ </a:t>
            </a:r>
            <a:r>
              <a:rPr lang="el-GR" b="1" dirty="0" smtClean="0">
                <a:solidFill>
                  <a:srgbClr val="FF0000"/>
                </a:solidFill>
              </a:rPr>
              <a:t>ΠΝΕΥΜΟΝΟΠΑΘΕΙΑ ΑΠΟΦΡΑΚΤΙΚΟΥ </a:t>
            </a:r>
            <a:r>
              <a:rPr lang="el-GR" b="1" dirty="0">
                <a:solidFill>
                  <a:srgbClr val="FF0000"/>
                </a:solidFill>
              </a:rPr>
              <a:t>ΤΥΠΟΥ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4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ΚΥΣΤΙΚΗ ΙΝΩΣΗ</a:t>
            </a:r>
            <a:endParaRPr lang="en-US" sz="4000" dirty="0"/>
          </a:p>
        </p:txBody>
      </p:sp>
      <p:pic>
        <p:nvPicPr>
          <p:cNvPr id="4" name="Content Placeholder 3" descr="a-look-inside-cystic-fibro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884" r="-178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6256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ΚΥΣΤΙΚΗ ΙΝΩΣΗ</a:t>
            </a:r>
            <a:endParaRPr lang="en-US" sz="4000" b="1" dirty="0"/>
          </a:p>
        </p:txBody>
      </p:sp>
      <p:pic>
        <p:nvPicPr>
          <p:cNvPr id="7" name="Content Placeholder 3" descr="cystic-fibrosis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846" b="-21846"/>
          <a:stretch>
            <a:fillRect/>
          </a:stretch>
        </p:blipFill>
        <p:spPr/>
      </p:pic>
      <p:pic>
        <p:nvPicPr>
          <p:cNvPr id="8" name="Content Placeholder 3" descr="cystic-fibrosis-c-s-airway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3588" b="-635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5169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ΚΥΣΤΙΚΗ ΙΝΩΣΗ</a:t>
            </a:r>
            <a:endParaRPr lang="en-US" sz="4000" dirty="0"/>
          </a:p>
        </p:txBody>
      </p:sp>
      <p:pic>
        <p:nvPicPr>
          <p:cNvPr id="4" name="Content Placeholder 3" descr="B9781416057703000067_f06-08-97814160577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959" b="-19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5626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4112" y="-47346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b="1" dirty="0"/>
              <a:t>ΚΥΣΤΙΚΗ ΙΝΩΣΗ</a:t>
            </a:r>
            <a:endParaRPr lang="en-US" sz="4000" dirty="0"/>
          </a:p>
        </p:txBody>
      </p:sp>
      <p:pic>
        <p:nvPicPr>
          <p:cNvPr id="5" name="Content Placeholder 4" descr="nejmra1300109_f1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805" r="-17805"/>
          <a:stretch>
            <a:fillRect/>
          </a:stretch>
        </p:blipFill>
        <p:spPr>
          <a:xfrm>
            <a:off x="-490401" y="1073315"/>
            <a:ext cx="4986201" cy="5587917"/>
          </a:xfrm>
        </p:spPr>
      </p:pic>
      <p:pic>
        <p:nvPicPr>
          <p:cNvPr id="8" name="Content Placeholder 3" descr="CF2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>
          <a:xfrm>
            <a:off x="4042140" y="1296104"/>
            <a:ext cx="4936418" cy="5532126"/>
          </a:xfrm>
        </p:spPr>
      </p:pic>
    </p:spTree>
    <p:extLst>
      <p:ext uri="{BB962C8B-B14F-4D97-AF65-F5344CB8AC3E}">
        <p14:creationId xmlns:p14="http://schemas.microsoft.com/office/powerpoint/2010/main" xmlns="" val="30253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ke-the-dx-a-casebased-intro-to-select-cardiovascular-and-respiratory-diseases-22-6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258" r="-18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6820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69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ΧΡΟΝΙΑ ΠΝΕΥΜΟΝΟΠΑΘΕΙΑ </a:t>
            </a:r>
            <a:r>
              <a:rPr lang="el-GR" b="1" dirty="0">
                <a:solidFill>
                  <a:srgbClr val="FF0000"/>
                </a:solidFill>
              </a:rPr>
              <a:t>ΠΕΡΙΟΡΙΣΤΙΚΟΥ ΤΥΠΟΥ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2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ms-respiratory-pathology-and-pathophysiology-and-clinical-presentation-34-6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258" r="-18258"/>
          <a:stretch>
            <a:fillRect/>
          </a:stretch>
        </p:blipFill>
        <p:spPr>
          <a:xfrm>
            <a:off x="-498127" y="653778"/>
            <a:ext cx="9950489" cy="5472386"/>
          </a:xfrm>
        </p:spPr>
      </p:pic>
    </p:spTree>
    <p:extLst>
      <p:ext uri="{BB962C8B-B14F-4D97-AF65-F5344CB8AC3E}">
        <p14:creationId xmlns:p14="http://schemas.microsoft.com/office/powerpoint/2010/main" xmlns="" val="110910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ΠΝΕΥΜΟΝΟΚΟΝΙΩΣΗ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u="sng" dirty="0" smtClean="0"/>
              <a:t>Πρώϊμες αλλοιώσεις</a:t>
            </a:r>
            <a:r>
              <a:rPr lang="el-GR" b="1" dirty="0" smtClean="0"/>
              <a:t>: μακροφάγα που φαγοκυτταρώνουν σκόνη γύρω από αναπνευστικά βρογχιόλια και εντός των κυψελίδων</a:t>
            </a:r>
          </a:p>
          <a:p>
            <a:r>
              <a:rPr lang="el-GR" b="1" u="sng" dirty="0" smtClean="0"/>
              <a:t>Εξέλιξη: </a:t>
            </a:r>
            <a:r>
              <a:rPr lang="el-GR" b="1" dirty="0" smtClean="0"/>
              <a:t>Πολλαπλές αμφοτερόπλευρες μελανόφαιες κηλιδώδεις αλλοιώσεις (ίνωση)  στους άνω λοβούς και κεντρολοβιδιακό εμφύσημα</a:t>
            </a:r>
          </a:p>
          <a:p>
            <a:r>
              <a:rPr lang="el-GR" b="1" u="sng" dirty="0" smtClean="0"/>
              <a:t>Κατάληξη:</a:t>
            </a:r>
            <a:r>
              <a:rPr lang="el-GR" b="1" dirty="0" smtClean="0"/>
              <a:t> Φυσσαλιδώδες εμφύσημα-Ίνωση</a:t>
            </a:r>
            <a:endParaRPr lang="el-GR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3031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ΠΝΕΥΜΟΝΟΚΟΝΙΩΣΗ</a:t>
            </a:r>
            <a:endParaRPr lang="en-US" sz="4000" b="1" dirty="0"/>
          </a:p>
        </p:txBody>
      </p:sp>
      <p:pic>
        <p:nvPicPr>
          <p:cNvPr id="7" name="Content Placeholder 3" descr="4866521799_68a4031f0e_z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057" b="-3057"/>
          <a:stretch>
            <a:fillRect/>
          </a:stretch>
        </p:blipFill>
        <p:spPr/>
      </p:pic>
      <p:pic>
        <p:nvPicPr>
          <p:cNvPr id="8" name="Content Placeholder 3" descr="5187845054_d213b61caf_z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322" b="-153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7024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ΠΝΕΥΜΟΝΟΚΟΝΙΩΣΗ</a:t>
            </a:r>
            <a:endParaRPr lang="en-US" sz="4000" dirty="0"/>
          </a:p>
        </p:txBody>
      </p:sp>
      <p:pic>
        <p:nvPicPr>
          <p:cNvPr id="5" name="Content Placeholder 3" descr="img004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3519" b="-33519"/>
          <a:stretch>
            <a:fillRect/>
          </a:stretch>
        </p:blipFill>
        <p:spPr/>
      </p:pic>
      <p:pic>
        <p:nvPicPr>
          <p:cNvPr id="6" name="Content Placeholder 3" descr="5568868920_506f27a6e7_z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3399" b="-33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85785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COPD-</a:t>
            </a:r>
            <a:r>
              <a:rPr lang="el-GR" sz="3200" b="1" dirty="0"/>
              <a:t>ΧΡΟΝΙΑ </a:t>
            </a:r>
            <a:r>
              <a:rPr lang="el-GR" sz="3200" b="1" dirty="0" smtClean="0"/>
              <a:t>ΠΝΕΥΜΟΝΟΠΑΘΕΙΑ </a:t>
            </a:r>
            <a:r>
              <a:rPr lang="el-GR" sz="3200" b="1" dirty="0"/>
              <a:t>ΑΠΟΦΡΑΚΤΙ</a:t>
            </a:r>
            <a:r>
              <a:rPr lang="en-US" sz="3200" b="1" dirty="0"/>
              <a:t>KOY</a:t>
            </a:r>
            <a:r>
              <a:rPr lang="el-GR" sz="3200" b="1" dirty="0"/>
              <a:t> </a:t>
            </a:r>
            <a:r>
              <a:rPr lang="el-GR" sz="3200" b="1" dirty="0" smtClean="0"/>
              <a:t>ΤΥΠΟΥ</a:t>
            </a:r>
            <a:r>
              <a:rPr lang="en-US" sz="3200" b="1" dirty="0" smtClean="0"/>
              <a:t> </a:t>
            </a:r>
            <a:endParaRPr lang="en-US" sz="3200" dirty="0"/>
          </a:p>
        </p:txBody>
      </p:sp>
      <p:pic>
        <p:nvPicPr>
          <p:cNvPr id="7" name="Content Placeholder 3" descr="copd-causes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9" b="2869"/>
          <a:stretch>
            <a:fillRect/>
          </a:stretch>
        </p:blipFill>
        <p:spPr/>
      </p:pic>
      <p:pic>
        <p:nvPicPr>
          <p:cNvPr id="8" name="Content Placeholder 3" descr="image0696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182" r="-26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755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ΠΝΕΥΜΟΝΟΚΟΝΙΩΣΗ</a:t>
            </a:r>
            <a:endParaRPr lang="en-US" sz="4000" dirty="0"/>
          </a:p>
        </p:txBody>
      </p:sp>
      <p:pic>
        <p:nvPicPr>
          <p:cNvPr id="5" name="Content Placeholder 3" descr="C0148235-Pneumoconiosis,_light_micrograph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464" b="-24464"/>
          <a:stretch>
            <a:fillRect/>
          </a:stretch>
        </p:blipFill>
        <p:spPr/>
      </p:pic>
      <p:pic>
        <p:nvPicPr>
          <p:cNvPr id="6" name="Content Placeholder 3" descr="pathology_anthracosis40x0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7825" b="-27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046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ΣΑΡΚΟΕΙΔΩΣΗ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 smtClean="0"/>
              <a:t>Πολυσυστηματική κοκκιωματώδης νόσος που προσβάλει συχνά (80%) το πνεύμονα</a:t>
            </a:r>
          </a:p>
          <a:p>
            <a:r>
              <a:rPr lang="el-GR" b="1" u="sng" dirty="0" smtClean="0"/>
              <a:t>Λεμφοκυτταρική κυψελιδίτι</a:t>
            </a:r>
            <a:r>
              <a:rPr lang="el-GR" b="1" dirty="0" smtClean="0"/>
              <a:t>δα με </a:t>
            </a:r>
            <a:r>
              <a:rPr lang="el-GR" b="1" u="sng" dirty="0" smtClean="0"/>
              <a:t>μή νεκρωτικά κοκκιώματα</a:t>
            </a:r>
            <a:r>
              <a:rPr lang="el-GR" b="1" dirty="0" smtClean="0"/>
              <a:t> στο διάμεσο ιστό, ακολουθούν λεμφαγγεία στο διάφραγμα, τον υπεζοκώτα και περιβρογχικές περιοχές</a:t>
            </a:r>
          </a:p>
          <a:p>
            <a:r>
              <a:rPr lang="el-GR" b="1" u="sng" dirty="0" smtClean="0"/>
              <a:t>Πνευμονική ίνωση </a:t>
            </a:r>
            <a:r>
              <a:rPr lang="el-GR" b="1" dirty="0" smtClean="0"/>
              <a:t>– Εικόνα πνεύμονα τύπου μελισσοκηρήθρας (άνω λοβούς)</a:t>
            </a:r>
          </a:p>
          <a:p>
            <a:r>
              <a:rPr lang="el-GR" b="1" dirty="0" smtClean="0"/>
              <a:t>Συχνές οι </a:t>
            </a:r>
            <a:r>
              <a:rPr lang="el-GR" b="1" u="sng" dirty="0" smtClean="0"/>
              <a:t>συνοδές λοιμώξεις</a:t>
            </a:r>
            <a:r>
              <a:rPr lang="el-GR" b="1" dirty="0" smtClean="0"/>
              <a:t>-</a:t>
            </a:r>
            <a:r>
              <a:rPr lang="el-GR" b="1" u="sng" dirty="0" smtClean="0"/>
              <a:t>σπηλαιοποίηση</a:t>
            </a:r>
            <a:r>
              <a:rPr lang="el-GR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589642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 smtClean="0"/>
              <a:t>ΣΑΡΚΟΕΙΔΩΣΗ</a:t>
            </a:r>
            <a:endParaRPr lang="en-US" sz="4000" b="1" dirty="0"/>
          </a:p>
        </p:txBody>
      </p:sp>
      <p:pic>
        <p:nvPicPr>
          <p:cNvPr id="7" name="Content Placeholder 3" descr="ae3ed9a518146ac7cd9ccebb768310_galler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034" b="-6034"/>
          <a:stretch>
            <a:fillRect/>
          </a:stretch>
        </p:blipFill>
        <p:spPr/>
      </p:pic>
      <p:pic>
        <p:nvPicPr>
          <p:cNvPr id="8" name="Content Placeholder 3" descr="89a6d10ceeb2b433a0e5b07f7b963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034" b="-6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88777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ΣΑΡΚΟΕΙΔΩΣΗ</a:t>
            </a:r>
            <a:endParaRPr lang="en-US" sz="4000" dirty="0"/>
          </a:p>
        </p:txBody>
      </p:sp>
      <p:pic>
        <p:nvPicPr>
          <p:cNvPr id="4" name="Content Placeholder 3" descr="sarcoidosis_nodular_lesions_in_lung_flick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437" r="-244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9205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ΣΑΡΚΟΕΙΔΩΣΗ</a:t>
            </a:r>
            <a:endParaRPr lang="en-US" sz="4000" dirty="0"/>
          </a:p>
        </p:txBody>
      </p:sp>
      <p:pic>
        <p:nvPicPr>
          <p:cNvPr id="4" name="Content Placeholder 7" descr="6132231984_60c989f5f4_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173" r="-111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371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ΣΑΡΚΟΕΙΔΩΣΗ</a:t>
            </a:r>
            <a:endParaRPr lang="en-US" sz="4000" dirty="0"/>
          </a:p>
        </p:txBody>
      </p:sp>
      <p:pic>
        <p:nvPicPr>
          <p:cNvPr id="5" name="Content Placeholder 3" descr="6201644540_9a70d181bc_b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  <p:pic>
        <p:nvPicPr>
          <p:cNvPr id="6" name="Content Placeholder 3" descr="6151512527_345e1ba7c4_b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4133" b="-34133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4296" y="5802997"/>
            <a:ext cx="9187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Πολυπήρηνα γιγαντοκύτταρα με αστεροειδή σωμάτια ασβεστοποιημένες πεταλιώδεις δομές,</a:t>
            </a:r>
          </a:p>
          <a:p>
            <a:r>
              <a:rPr lang="el-GR" b="1" dirty="0"/>
              <a:t>σ</a:t>
            </a:r>
            <a:r>
              <a:rPr lang="el-GR" b="1" dirty="0" smtClean="0"/>
              <a:t>ωμάτια </a:t>
            </a:r>
            <a:r>
              <a:rPr lang="en-US" b="1" dirty="0" err="1" smtClean="0"/>
              <a:t>Schaumann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689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ΙΔΙΟΠΑΘΗΣ ΠΝΕΥΜΟΝΙΚΗ ΙΝΩΣΗ</a:t>
            </a:r>
            <a:endParaRPr lang="en-US" sz="4000" b="1" dirty="0"/>
          </a:p>
        </p:txBody>
      </p:sp>
      <p:pic>
        <p:nvPicPr>
          <p:cNvPr id="7" name="Content Placeholder 6" descr="End-Stage-Idiopathic-Pulmonary-Fibrosi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578" b="-14578"/>
          <a:stretch>
            <a:fillRect/>
          </a:stretch>
        </p:blipFill>
        <p:spPr/>
      </p:pic>
      <p:pic>
        <p:nvPicPr>
          <p:cNvPr id="8" name="Content Placeholder 3" descr="fig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2328" b="-323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0001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99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b="1" dirty="0"/>
              <a:t>ΙΔΙΟΠΑΘΗΣ ΠΝΕΥΜΟΝΙΚΗ ΙΝΩΣΗ</a:t>
            </a:r>
            <a:endParaRPr lang="en-US" sz="4000" dirty="0"/>
          </a:p>
        </p:txBody>
      </p:sp>
      <p:pic>
        <p:nvPicPr>
          <p:cNvPr id="4" name="Content Placeholder 3" descr="IDIOPATHIC+PULMONARY+FIBROSIS+(IPF)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0" t="24562" r="11700" b="2909"/>
          <a:stretch/>
        </p:blipFill>
        <p:spPr>
          <a:xfrm>
            <a:off x="365788" y="1095775"/>
            <a:ext cx="8321012" cy="5631369"/>
          </a:xfrm>
        </p:spPr>
      </p:pic>
    </p:spTree>
    <p:extLst>
      <p:ext uri="{BB962C8B-B14F-4D97-AF65-F5344CB8AC3E}">
        <p14:creationId xmlns:p14="http://schemas.microsoft.com/office/powerpoint/2010/main" xmlns="" val="55475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ΙΔΙΟΠΑΘΗΣ ΠΝΕΥΜΟΝΙΚΗ ΙΝΩΣΗ</a:t>
            </a:r>
            <a:endParaRPr lang="en-US" sz="4000" dirty="0"/>
          </a:p>
        </p:txBody>
      </p:sp>
      <p:pic>
        <p:nvPicPr>
          <p:cNvPr id="4" name="Content Placeholder 3" descr="Idiopathic+Pulmonary+Fibrosis1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2" t="24932" r="9989" b="7196"/>
          <a:stretch/>
        </p:blipFill>
        <p:spPr>
          <a:xfrm>
            <a:off x="813990" y="1701087"/>
            <a:ext cx="7613426" cy="4587846"/>
          </a:xfrm>
        </p:spPr>
      </p:pic>
    </p:spTree>
    <p:extLst>
      <p:ext uri="{BB962C8B-B14F-4D97-AF65-F5344CB8AC3E}">
        <p14:creationId xmlns:p14="http://schemas.microsoft.com/office/powerpoint/2010/main" xmlns="" val="7894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ΙΔΙΟΠΑΘΗΣ ΠΝΕΥΜΟΝΙΚΗ ΙΝΩΣΗ</a:t>
            </a:r>
            <a:endParaRPr lang="en-US" sz="4000" dirty="0"/>
          </a:p>
        </p:txBody>
      </p:sp>
      <p:pic>
        <p:nvPicPr>
          <p:cNvPr id="4" name="Content Placeholder 3" descr="Idiopathic+Pulmonary+Fibrosis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5" t="18107" r="617" b="27293"/>
          <a:stretch/>
        </p:blipFill>
        <p:spPr>
          <a:xfrm>
            <a:off x="369023" y="2093651"/>
            <a:ext cx="8302972" cy="3689633"/>
          </a:xfrm>
        </p:spPr>
      </p:pic>
    </p:spTree>
    <p:extLst>
      <p:ext uri="{BB962C8B-B14F-4D97-AF65-F5344CB8AC3E}">
        <p14:creationId xmlns:p14="http://schemas.microsoft.com/office/powerpoint/2010/main" xmlns="" val="52180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COPD-</a:t>
            </a:r>
            <a:r>
              <a:rPr lang="el-GR" sz="3200" b="1" dirty="0"/>
              <a:t>ΧΡΟΝΙΑ </a:t>
            </a:r>
            <a:r>
              <a:rPr lang="el-GR" sz="3200" b="1" dirty="0" smtClean="0"/>
              <a:t>ΠΝΕΥΜΟΝΟΠΑΘΕΙΑ</a:t>
            </a:r>
            <a:r>
              <a:rPr lang="en-US" sz="3200" b="1" dirty="0" smtClean="0"/>
              <a:t> </a:t>
            </a:r>
            <a:r>
              <a:rPr lang="el-GR" sz="3200" b="1" dirty="0" smtClean="0"/>
              <a:t>ΑΠΟΦΡΑΚΤΙ</a:t>
            </a:r>
            <a:r>
              <a:rPr lang="en-US" sz="3200" b="1" dirty="0" smtClean="0"/>
              <a:t>KOY</a:t>
            </a:r>
            <a:r>
              <a:rPr lang="el-GR" sz="3200" b="1" dirty="0" smtClean="0"/>
              <a:t>  ΤΥΠΟΥ</a:t>
            </a:r>
            <a:r>
              <a:rPr lang="en-US" sz="3200" b="1" dirty="0" smtClean="0"/>
              <a:t> </a:t>
            </a:r>
            <a:endParaRPr lang="en-US" sz="3200" dirty="0"/>
          </a:p>
        </p:txBody>
      </p:sp>
      <p:pic>
        <p:nvPicPr>
          <p:cNvPr id="4" name="Content Placeholder 3" descr="chronic-obstructive-airway-disease-coad-5-6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258" r="-18258"/>
          <a:stretch>
            <a:fillRect/>
          </a:stretch>
        </p:blipFill>
        <p:spPr>
          <a:xfrm>
            <a:off x="457200" y="183274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="" val="11755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ΣΥΝΔΡΟΜΟ </a:t>
            </a:r>
            <a:r>
              <a:rPr lang="en-US" sz="4000" b="1" dirty="0"/>
              <a:t>GOODPASTURE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/>
              <a:t>Σπειραματονεφρίτιδα με ή / χωρίς πνευμονική αιμορραγία και παρουσία κυκλοφορούντων αντισωμάτων (</a:t>
            </a:r>
            <a:r>
              <a:rPr lang="en-US" b="1" dirty="0" smtClean="0"/>
              <a:t>anti-GMP)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u="sng" dirty="0" smtClean="0"/>
              <a:t>Νόσος </a:t>
            </a:r>
            <a:r>
              <a:rPr lang="en-US" b="1" u="sng" dirty="0" smtClean="0"/>
              <a:t>ANTI-GMP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xmlns="" val="951488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ΣΥΝΔΡΟΜΟ </a:t>
            </a:r>
            <a:r>
              <a:rPr lang="en-US" sz="4000" b="1" dirty="0" smtClean="0"/>
              <a:t>GOODPASTURE</a:t>
            </a:r>
            <a:endParaRPr lang="en-US" sz="4000" b="1" dirty="0"/>
          </a:p>
        </p:txBody>
      </p:sp>
      <p:pic>
        <p:nvPicPr>
          <p:cNvPr id="7" name="Content Placeholder 3" descr="37709t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4161" b="-34161"/>
          <a:stretch>
            <a:fillRect/>
          </a:stretch>
        </p:blipFill>
        <p:spPr/>
      </p:pic>
      <p:pic>
        <p:nvPicPr>
          <p:cNvPr id="8" name="Content Placeholder 3" descr="3731499661_b359066777_z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6391" b="-16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580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/>
              <a:t>ΣΥΝΔΡΟΜΟ </a:t>
            </a:r>
            <a:r>
              <a:rPr lang="en-US" sz="4000" b="1" dirty="0"/>
              <a:t>GOODPASTURE</a:t>
            </a:r>
            <a:endParaRPr lang="en-US" sz="4000" dirty="0"/>
          </a:p>
        </p:txBody>
      </p:sp>
      <p:pic>
        <p:nvPicPr>
          <p:cNvPr id="5" name="Content Placeholder 4" descr="C50-FF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2465" b="-42465"/>
          <a:stretch>
            <a:fillRect/>
          </a:stretch>
        </p:blipFill>
        <p:spPr>
          <a:xfrm>
            <a:off x="43436" y="1600200"/>
            <a:ext cx="4452364" cy="4989658"/>
          </a:xfrm>
        </p:spPr>
      </p:pic>
      <p:pic>
        <p:nvPicPr>
          <p:cNvPr id="6" name="Content Placeholder 5" descr="s131890227151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4941" b="-54941"/>
          <a:stretch>
            <a:fillRect/>
          </a:stretch>
        </p:blipFill>
        <p:spPr>
          <a:xfrm>
            <a:off x="4605446" y="1366155"/>
            <a:ext cx="4474192" cy="5440362"/>
          </a:xfrm>
        </p:spPr>
      </p:pic>
    </p:spTree>
    <p:extLst>
      <p:ext uri="{BB962C8B-B14F-4D97-AF65-F5344CB8AC3E}">
        <p14:creationId xmlns:p14="http://schemas.microsoft.com/office/powerpoint/2010/main" xmlns="" val="22443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b="1" dirty="0" smtClean="0"/>
              <a:t>ΦΑΡΜΑΚΕΥΤΙΚΕΣ ΟΥΣΙΕΣ ΚΑΙ ΠΝΕΥΜΟΝΙΚΗ ΒΛΑΒΗ</a:t>
            </a:r>
            <a:endParaRPr lang="en-US" sz="4000" b="1" dirty="0"/>
          </a:p>
        </p:txBody>
      </p:sp>
      <p:pic>
        <p:nvPicPr>
          <p:cNvPr id="4" name="Content Placeholder 3" descr="bleofig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219" r="-142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6240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43-PB4-R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4" t="15117" r="3569" b="9812"/>
          <a:stretch/>
        </p:blipFill>
        <p:spPr>
          <a:xfrm>
            <a:off x="720878" y="789421"/>
            <a:ext cx="7672207" cy="1887720"/>
          </a:xfrm>
        </p:spPr>
      </p:pic>
      <p:pic>
        <p:nvPicPr>
          <p:cNvPr id="5" name="Content Placeholder 3" descr="194-1484-1-P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187" r="-18187"/>
          <a:stretch>
            <a:fillRect/>
          </a:stretch>
        </p:blipFill>
        <p:spPr>
          <a:xfrm>
            <a:off x="2574570" y="3175701"/>
            <a:ext cx="4874513" cy="2680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608" y="4015692"/>
            <a:ext cx="2747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BLEOMYCIN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7458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ΦΑΡΜΑΚΕΥΤΙΚΕΣ ΟΥΣΙΕΣ ΚΑΙ ΠΝΕΥΜΟΝΙΚΗ ΒΛΑΒΗ</a:t>
            </a:r>
            <a:endParaRPr lang="en-US" dirty="0"/>
          </a:p>
        </p:txBody>
      </p:sp>
      <p:pic>
        <p:nvPicPr>
          <p:cNvPr id="4" name="Content Placeholder 3" descr="CT-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8981" r="-38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1962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2.lar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737" b="-37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1610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000000"/>
                </a:solidFill>
              </a:rPr>
              <a:t>ΑΓΓΕΙΪΤΙΔΑ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b="1" dirty="0" smtClean="0"/>
              <a:t>Α</a:t>
            </a:r>
            <a:r>
              <a:rPr lang="el-GR" b="1" u="sng" dirty="0" smtClean="0"/>
              <a:t>γγειίτιδα</a:t>
            </a:r>
            <a:r>
              <a:rPr lang="el-GR" b="1" u="sng" dirty="0" smtClean="0">
                <a:ea typeface="Wingdings"/>
                <a:cs typeface="Wingdings"/>
                <a:sym typeface="Wingdings"/>
              </a:rPr>
              <a:t></a:t>
            </a:r>
            <a:r>
              <a:rPr lang="el-GR" b="1" u="sng" dirty="0" smtClean="0"/>
              <a:t> φλεγμονή </a:t>
            </a:r>
            <a:r>
              <a:rPr lang="el-GR" b="1" u="sng" dirty="0"/>
              <a:t>αγγείου…κάθε τύπου και κάθε </a:t>
            </a:r>
            <a:r>
              <a:rPr lang="el-GR" b="1" u="sng" dirty="0" smtClean="0"/>
              <a:t>οργάνου </a:t>
            </a:r>
            <a:r>
              <a:rPr lang="el-GR" b="1" u="sng" dirty="0"/>
              <a:t>με επακόλουθη νέκρωση – ιστική </a:t>
            </a:r>
            <a:r>
              <a:rPr lang="el-GR" b="1" u="sng" dirty="0" smtClean="0"/>
              <a:t>καταστροφή</a:t>
            </a:r>
            <a:endParaRPr lang="en-US" b="1" u="sng" dirty="0"/>
          </a:p>
          <a:p>
            <a:endParaRPr lang="en-US" b="1" u="sng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000000"/>
                </a:solidFill>
              </a:rPr>
              <a:t>H</a:t>
            </a:r>
            <a:r>
              <a:rPr lang="el-GR" b="1" u="sng" dirty="0" smtClean="0">
                <a:solidFill>
                  <a:srgbClr val="000000"/>
                </a:solidFill>
              </a:rPr>
              <a:t> </a:t>
            </a:r>
            <a:r>
              <a:rPr lang="el-GR" b="1" u="sng" dirty="0">
                <a:solidFill>
                  <a:srgbClr val="000000"/>
                </a:solidFill>
              </a:rPr>
              <a:t>αγγειίτιδα </a:t>
            </a:r>
            <a:r>
              <a:rPr lang="el-GR" b="1" dirty="0">
                <a:solidFill>
                  <a:srgbClr val="000000"/>
                </a:solidFill>
              </a:rPr>
              <a:t>παρουσιάζει</a:t>
            </a:r>
            <a:r>
              <a:rPr lang="el-GR" b="1" u="sng" dirty="0">
                <a:solidFill>
                  <a:srgbClr val="000000"/>
                </a:solidFill>
              </a:rPr>
              <a:t> φάσεις κατά τις οποίες η φλεγμονή δεν έχει γίνει ακόμη εμφανής στα </a:t>
            </a:r>
            <a:r>
              <a:rPr lang="el-GR" b="1" u="sng" dirty="0" smtClean="0">
                <a:solidFill>
                  <a:srgbClr val="000000"/>
                </a:solidFill>
              </a:rPr>
              <a:t>αγγεία </a:t>
            </a:r>
            <a:r>
              <a:rPr lang="el-GR" b="1" dirty="0" smtClean="0">
                <a:solidFill>
                  <a:srgbClr val="000000"/>
                </a:solidFill>
              </a:rPr>
              <a:t>(δυσκολία ιστοπαθολογικής διάγνωσης)</a:t>
            </a:r>
            <a:endParaRPr lang="el-GR" b="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b="1" i="1" u="sng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l-GR" b="1" u="sng" dirty="0" smtClean="0">
                <a:solidFill>
                  <a:srgbClr val="000000"/>
                </a:solidFill>
              </a:rPr>
              <a:t>Ταξινομήσεις με βάση: </a:t>
            </a:r>
          </a:p>
          <a:p>
            <a:pPr>
              <a:lnSpc>
                <a:spcPct val="80000"/>
              </a:lnSpc>
            </a:pPr>
            <a:r>
              <a:rPr lang="el-GR" b="1" dirty="0" smtClean="0">
                <a:solidFill>
                  <a:srgbClr val="000000"/>
                </a:solidFill>
              </a:rPr>
              <a:t>Ιστοπαθολογική εικόνα </a:t>
            </a:r>
          </a:p>
          <a:p>
            <a:pPr>
              <a:lnSpc>
                <a:spcPct val="80000"/>
              </a:lnSpc>
            </a:pPr>
            <a:r>
              <a:rPr lang="el-GR" b="1" dirty="0" smtClean="0">
                <a:solidFill>
                  <a:srgbClr val="000000"/>
                </a:solidFill>
              </a:rPr>
              <a:t>Κλινικά στοιχεία</a:t>
            </a:r>
          </a:p>
          <a:p>
            <a:pPr>
              <a:lnSpc>
                <a:spcPct val="80000"/>
              </a:lnSpc>
            </a:pPr>
            <a:r>
              <a:rPr lang="el-GR" b="1" dirty="0" smtClean="0">
                <a:solidFill>
                  <a:srgbClr val="000000"/>
                </a:solidFill>
              </a:rPr>
              <a:t>Ορολογικές εξετάσεις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8484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000000"/>
                </a:solidFill>
              </a:rPr>
              <a:t>ΑΓΓΕΙΪΤΙΔΑ: ΔΙΑΓΝΩΣΤΙΚΗ ΠΡΟΣΠΕΛΑΣΗ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 smtClean="0">
                <a:solidFill>
                  <a:srgbClr val="000000"/>
                </a:solidFill>
              </a:rPr>
              <a:t>Αιτιολογία</a:t>
            </a:r>
            <a:r>
              <a:rPr lang="el-GR" sz="2800" b="1" dirty="0" smtClean="0">
                <a:solidFill>
                  <a:srgbClr val="000000"/>
                </a:solidFill>
              </a:rPr>
              <a:t>:  </a:t>
            </a:r>
            <a:r>
              <a:rPr lang="el-GR" sz="2800" b="1" dirty="0">
                <a:solidFill>
                  <a:srgbClr val="000000"/>
                </a:solidFill>
              </a:rPr>
              <a:t>πρωτοπαθής 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l-GR" sz="2800" b="1" dirty="0">
                <a:solidFill>
                  <a:srgbClr val="000000"/>
                </a:solidFill>
              </a:rPr>
              <a:t>/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l-GR" sz="2800" b="1" dirty="0">
                <a:solidFill>
                  <a:srgbClr val="000000"/>
                </a:solidFill>
              </a:rPr>
              <a:t>δευτεροπαθής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>
                <a:solidFill>
                  <a:srgbClr val="000000"/>
                </a:solidFill>
              </a:rPr>
              <a:t>Τ</a:t>
            </a:r>
            <a:r>
              <a:rPr lang="el-GR" sz="2800" b="1" u="sng" dirty="0" smtClean="0">
                <a:solidFill>
                  <a:srgbClr val="000000"/>
                </a:solidFill>
              </a:rPr>
              <a:t>ύπος αγγείου: </a:t>
            </a:r>
            <a:r>
              <a:rPr lang="el-GR" sz="2800" b="1" dirty="0" smtClean="0">
                <a:solidFill>
                  <a:srgbClr val="000000"/>
                </a:solidFill>
              </a:rPr>
              <a:t>αρτηρίες, φλέβες, τριχοειδή, λεμφαγγεία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>
                <a:solidFill>
                  <a:srgbClr val="000000"/>
                </a:solidFill>
              </a:rPr>
              <a:t>Μ</a:t>
            </a:r>
            <a:r>
              <a:rPr lang="el-GR" sz="2800" b="1" u="sng" dirty="0" smtClean="0">
                <a:solidFill>
                  <a:srgbClr val="000000"/>
                </a:solidFill>
              </a:rPr>
              <a:t>έγεθος αγγείου: </a:t>
            </a:r>
            <a:r>
              <a:rPr lang="el-GR" sz="2800" b="1" dirty="0" smtClean="0">
                <a:solidFill>
                  <a:srgbClr val="000000"/>
                </a:solidFill>
              </a:rPr>
              <a:t>μικρό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l-GR" sz="2800" b="1" dirty="0">
                <a:solidFill>
                  <a:srgbClr val="000000"/>
                </a:solidFill>
              </a:rPr>
              <a:t>μέσο</a:t>
            </a:r>
            <a:r>
              <a:rPr lang="el-GR" sz="2800" b="1" dirty="0" smtClean="0">
                <a:solidFill>
                  <a:srgbClr val="000000"/>
                </a:solidFill>
              </a:rPr>
              <a:t>, μεγάλο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 smtClean="0">
                <a:solidFill>
                  <a:srgbClr val="000000"/>
                </a:solidFill>
              </a:rPr>
              <a:t>Χαρακτηριστικά φλεγμονής: </a:t>
            </a:r>
            <a:r>
              <a:rPr lang="el-GR" sz="2800" b="1" dirty="0" smtClean="0">
                <a:solidFill>
                  <a:srgbClr val="000000"/>
                </a:solidFill>
              </a:rPr>
              <a:t>οξεία, </a:t>
            </a:r>
            <a:r>
              <a:rPr lang="el-GR" sz="2800" b="1" dirty="0">
                <a:solidFill>
                  <a:srgbClr val="000000"/>
                </a:solidFill>
              </a:rPr>
              <a:t>χρόνια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l-GR" sz="2800" b="1" dirty="0">
                <a:solidFill>
                  <a:srgbClr val="000000"/>
                </a:solidFill>
              </a:rPr>
              <a:t>ηωσινοφιλική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l-GR" sz="2800" b="1" dirty="0">
                <a:solidFill>
                  <a:srgbClr val="000000"/>
                </a:solidFill>
              </a:rPr>
              <a:t>κοκκιωματώδης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l-GR" sz="2800" b="1" dirty="0" smtClean="0">
                <a:solidFill>
                  <a:srgbClr val="000000"/>
                </a:solidFill>
              </a:rPr>
              <a:t>νεκρωτική, λευκοκυτταροκλαστική </a:t>
            </a:r>
            <a:r>
              <a:rPr lang="el-GR" sz="2800" b="1" dirty="0">
                <a:solidFill>
                  <a:srgbClr val="000000"/>
                </a:solidFill>
              </a:rPr>
              <a:t>κλπ.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 smtClean="0">
                <a:solidFill>
                  <a:srgbClr val="000000"/>
                </a:solidFill>
              </a:rPr>
              <a:t>Κατανομή: </a:t>
            </a:r>
            <a:r>
              <a:rPr lang="el-GR" sz="2800" b="1" dirty="0">
                <a:solidFill>
                  <a:srgbClr val="000000"/>
                </a:solidFill>
              </a:rPr>
              <a:t>συστηματική,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l-GR" sz="2800" b="1" dirty="0">
                <a:solidFill>
                  <a:srgbClr val="000000"/>
                </a:solidFill>
              </a:rPr>
              <a:t>περιορισμένη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l-GR" sz="2800" b="1" dirty="0">
                <a:solidFill>
                  <a:srgbClr val="000000"/>
                </a:solidFill>
              </a:rPr>
              <a:t>προσβάλλουσα συγκεκριμένα </a:t>
            </a:r>
            <a:r>
              <a:rPr lang="el-GR" sz="2800" b="1" dirty="0" smtClean="0">
                <a:solidFill>
                  <a:srgbClr val="000000"/>
                </a:solidFill>
              </a:rPr>
              <a:t>όργανα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 smtClean="0">
                <a:solidFill>
                  <a:srgbClr val="000000"/>
                </a:solidFill>
              </a:rPr>
              <a:t>Εργαστηριακά ευρήματα: </a:t>
            </a:r>
            <a:r>
              <a:rPr lang="el-GR" sz="2800" b="1" dirty="0" smtClean="0">
                <a:solidFill>
                  <a:srgbClr val="000000"/>
                </a:solidFill>
              </a:rPr>
              <a:t>αυτοαντισώματα 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l-GR" sz="2800" b="1" dirty="0">
                <a:solidFill>
                  <a:srgbClr val="000000"/>
                </a:solidFill>
              </a:rPr>
              <a:t>ΤΚΕ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l-GR" sz="2800" b="1" dirty="0">
                <a:solidFill>
                  <a:srgbClr val="000000"/>
                </a:solidFill>
              </a:rPr>
              <a:t>περιφερική ηωσινοφιλία κλπ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>
                <a:solidFill>
                  <a:srgbClr val="000000"/>
                </a:solidFill>
              </a:rPr>
              <a:t>Κ</a:t>
            </a:r>
            <a:r>
              <a:rPr lang="el-GR" sz="2800" b="1" u="sng" dirty="0" smtClean="0">
                <a:solidFill>
                  <a:srgbClr val="000000"/>
                </a:solidFill>
              </a:rPr>
              <a:t>λινικό ιστορικό:  </a:t>
            </a:r>
            <a:r>
              <a:rPr lang="el-GR" sz="2800" b="1" dirty="0" smtClean="0">
                <a:solidFill>
                  <a:srgbClr val="000000"/>
                </a:solidFill>
              </a:rPr>
              <a:t>εξάνθημα, άσθμα, αιμόπτυση, αιματουρία, μυαλγία</a:t>
            </a:r>
            <a:r>
              <a:rPr lang="el-GR" sz="2800" b="1" dirty="0">
                <a:solidFill>
                  <a:srgbClr val="000000"/>
                </a:solidFill>
              </a:rPr>
              <a:t>,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l-GR" sz="2800" b="1" dirty="0" smtClean="0">
                <a:solidFill>
                  <a:srgbClr val="000000"/>
                </a:solidFill>
              </a:rPr>
              <a:t> χωλότητα</a:t>
            </a:r>
            <a:r>
              <a:rPr lang="en-US" sz="2800" b="1" dirty="0" smtClean="0">
                <a:solidFill>
                  <a:srgbClr val="000000"/>
                </a:solidFill>
              </a:rPr>
              <a:t>, </a:t>
            </a:r>
            <a:r>
              <a:rPr lang="el-GR" sz="2800" b="1" dirty="0">
                <a:solidFill>
                  <a:srgbClr val="000000"/>
                </a:solidFill>
              </a:rPr>
              <a:t>κλπ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99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00"/>
                </a:solidFill>
              </a:rPr>
              <a:t>ΑΓΓΕΙΪΤΙΔΑ</a:t>
            </a:r>
            <a:endParaRPr lang="en-US" dirty="0"/>
          </a:p>
        </p:txBody>
      </p:sp>
      <p:pic>
        <p:nvPicPr>
          <p:cNvPr id="4" name="Content Placeholder 3" descr="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399" b="-339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061782" y="6244660"/>
            <a:ext cx="676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Castañer</a:t>
            </a:r>
            <a:r>
              <a:rPr lang="el-GR" b="1" dirty="0" smtClean="0">
                <a:solidFill>
                  <a:srgbClr val="FF0000"/>
                </a:solidFill>
              </a:rPr>
              <a:t> Ε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et </a:t>
            </a:r>
            <a:r>
              <a:rPr lang="en-US" b="1" dirty="0" smtClean="0">
                <a:solidFill>
                  <a:srgbClr val="FF0000"/>
                </a:solidFill>
              </a:rPr>
              <a:t>al</a:t>
            </a:r>
            <a:r>
              <a:rPr lang="el-GR" b="1" dirty="0" smtClean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RadioGraphics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2010; 30:33–53 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59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86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COPD-</a:t>
            </a:r>
            <a:r>
              <a:rPr lang="el-GR" sz="3200" b="1" dirty="0" smtClean="0"/>
              <a:t>ΧΡΟΝΙΑ </a:t>
            </a:r>
            <a:r>
              <a:rPr lang="el-GR" sz="3200" b="1" dirty="0"/>
              <a:t>ΠΝΕΥΜΟΝΟΠΑΘΕΙΑ ΑΠΟΦΡΑΚΤΙ</a:t>
            </a:r>
            <a:r>
              <a:rPr lang="en-US" sz="3200" b="1" dirty="0"/>
              <a:t>KOY</a:t>
            </a:r>
            <a:r>
              <a:rPr lang="el-GR" sz="3200" b="1" dirty="0"/>
              <a:t> ΤΥΠΟΥ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4" name="Content Placeholder 3" descr="COPD - Pathophysiolog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09" t="9007" r="12848"/>
          <a:stretch/>
        </p:blipFill>
        <p:spPr>
          <a:xfrm>
            <a:off x="1853687" y="1167570"/>
            <a:ext cx="5904338" cy="5577562"/>
          </a:xfrm>
        </p:spPr>
      </p:pic>
    </p:spTree>
    <p:extLst>
      <p:ext uri="{BB962C8B-B14F-4D97-AF65-F5344CB8AC3E}">
        <p14:creationId xmlns:p14="http://schemas.microsoft.com/office/powerpoint/2010/main" xmlns="" val="5816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WEGENER’S (WG)</a:t>
            </a:r>
            <a:endParaRPr lang="en-US" sz="3600" b="1" dirty="0"/>
          </a:p>
        </p:txBody>
      </p:sp>
      <p:pic>
        <p:nvPicPr>
          <p:cNvPr id="4" name="Content Placeholder 3" descr="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540" r="-24540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109740" y="6126163"/>
            <a:ext cx="6553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ΑΓΓΕΙΪΤΙΣ ΚΑΙ ΦΛΕΓΜΟΝΗ ΜΕΣΟΥ ΧΙΤΩΝΑ-ΠΟΛΥΜΟΡΦΟΠΥΡΗΝΑ-</a:t>
            </a:r>
          </a:p>
          <a:p>
            <a:r>
              <a:rPr lang="el-GR" b="1" dirty="0" smtClean="0"/>
              <a:t>ΜΙΚΡΟΑΠΟΣΤΗΜΑΤΙΑ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23545" y="1869136"/>
            <a:ext cx="221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ΠΕΡΙΟΧΕΣ ΝΕΚΡΩΣΗΣ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85896" y="160020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ΝΕΚΡΩΤΙΚΑ Ή ΜΗ ΚΟΚΚΙΩΜΑΤΑ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6318767" y="4136148"/>
            <a:ext cx="4903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Castañer</a:t>
            </a:r>
            <a:r>
              <a:rPr lang="el-GR" b="1" dirty="0">
                <a:solidFill>
                  <a:srgbClr val="FF0000"/>
                </a:solidFill>
              </a:rPr>
              <a:t> Ε</a:t>
            </a:r>
            <a:r>
              <a:rPr lang="en-US" b="1" dirty="0">
                <a:solidFill>
                  <a:srgbClr val="FF0000"/>
                </a:solidFill>
              </a:rPr>
              <a:t> et al</a:t>
            </a:r>
            <a:r>
              <a:rPr lang="el-GR" b="1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RadioGraphics</a:t>
            </a:r>
            <a:r>
              <a:rPr lang="en-US" b="1" dirty="0">
                <a:solidFill>
                  <a:srgbClr val="FF0000"/>
                </a:solidFill>
              </a:rPr>
              <a:t> 2010; 30:33–53 </a:t>
            </a:r>
          </a:p>
        </p:txBody>
      </p:sp>
    </p:spTree>
    <p:extLst>
      <p:ext uri="{BB962C8B-B14F-4D97-AF65-F5344CB8AC3E}">
        <p14:creationId xmlns:p14="http://schemas.microsoft.com/office/powerpoint/2010/main" xmlns="" val="95179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WG</a:t>
            </a:r>
            <a:r>
              <a:rPr lang="el-GR" sz="3200" b="1" dirty="0">
                <a:solidFill>
                  <a:srgbClr val="000000"/>
                </a:solidFill>
              </a:rPr>
              <a:t>: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l-GR" sz="3200" b="1" dirty="0" smtClean="0">
                <a:solidFill>
                  <a:srgbClr val="000000"/>
                </a:solidFill>
              </a:rPr>
              <a:t>ΝΕΚΡΩΤΙΚΗ ΚΟΚΚΙΩΜΑΤΩΔΗΣ ΦΛΕΓΜΟΝΗ + ΝΕΚΡΩΤΙΚΗ ΑΓΓΕΙΪΤΙΔΑ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sz="3000" b="1" u="sng" dirty="0">
                <a:solidFill>
                  <a:srgbClr val="000000"/>
                </a:solidFill>
              </a:rPr>
              <a:t>Κλινικά</a:t>
            </a:r>
            <a:r>
              <a:rPr lang="en-US" sz="3000" b="1" dirty="0" smtClean="0">
                <a:solidFill>
                  <a:srgbClr val="000000"/>
                </a:solidFill>
              </a:rPr>
              <a:t>:</a:t>
            </a:r>
            <a:r>
              <a:rPr lang="el-GR" sz="3000" b="1" dirty="0" smtClean="0">
                <a:solidFill>
                  <a:srgbClr val="000000"/>
                </a:solidFill>
              </a:rPr>
              <a:t> συμπτωματολογία </a:t>
            </a:r>
            <a:r>
              <a:rPr lang="el-GR" sz="3000" b="1" dirty="0">
                <a:solidFill>
                  <a:srgbClr val="000000"/>
                </a:solidFill>
              </a:rPr>
              <a:t>από το ανώτερο </a:t>
            </a:r>
            <a:r>
              <a:rPr lang="el-GR" sz="3000" b="1" dirty="0" smtClean="0">
                <a:solidFill>
                  <a:srgbClr val="000000"/>
                </a:solidFill>
              </a:rPr>
              <a:t>αναπνευστικό, πολυεστιακότητα </a:t>
            </a:r>
            <a:r>
              <a:rPr lang="el-GR" sz="3000" b="1" dirty="0">
                <a:solidFill>
                  <a:srgbClr val="000000"/>
                </a:solidFill>
              </a:rPr>
              <a:t>στον πνεύμονα</a:t>
            </a:r>
            <a:r>
              <a:rPr lang="el-GR" sz="3000" b="1" dirty="0" smtClean="0">
                <a:solidFill>
                  <a:srgbClr val="000000"/>
                </a:solidFill>
              </a:rPr>
              <a:t>, προσβολή νεφρού</a:t>
            </a:r>
            <a:endParaRPr lang="el-GR" sz="3000" b="1" dirty="0">
              <a:solidFill>
                <a:srgbClr val="000000"/>
              </a:solidFill>
            </a:endParaRPr>
          </a:p>
          <a:p>
            <a:r>
              <a:rPr lang="el-GR" sz="3000" b="1" u="sng" dirty="0" smtClean="0">
                <a:solidFill>
                  <a:srgbClr val="000000"/>
                </a:solidFill>
              </a:rPr>
              <a:t>Εργαστηριακά</a:t>
            </a:r>
            <a:r>
              <a:rPr lang="en-US" sz="3000" b="1" u="sng" dirty="0">
                <a:solidFill>
                  <a:srgbClr val="000000"/>
                </a:solidFill>
              </a:rPr>
              <a:t>: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l-GR" sz="3000" b="1" dirty="0" smtClean="0">
                <a:solidFill>
                  <a:srgbClr val="000000"/>
                </a:solidFill>
              </a:rPr>
              <a:t>Αυξημένα αντι</a:t>
            </a:r>
            <a:r>
              <a:rPr lang="el-GR" sz="3000" b="1" dirty="0">
                <a:solidFill>
                  <a:srgbClr val="000000"/>
                </a:solidFill>
              </a:rPr>
              <a:t>-</a:t>
            </a:r>
            <a:r>
              <a:rPr lang="el-GR" sz="3000" b="1" dirty="0" smtClean="0">
                <a:solidFill>
                  <a:srgbClr val="000000"/>
                </a:solidFill>
              </a:rPr>
              <a:t>ουδετεροφιλικά </a:t>
            </a:r>
            <a:r>
              <a:rPr lang="el-GR" sz="3000" b="1" dirty="0">
                <a:solidFill>
                  <a:srgbClr val="000000"/>
                </a:solidFill>
              </a:rPr>
              <a:t>κυτταροπλασματικά αντισώματα (</a:t>
            </a:r>
            <a:r>
              <a:rPr lang="en-US" sz="3000" b="1" dirty="0">
                <a:solidFill>
                  <a:srgbClr val="000000"/>
                </a:solidFill>
              </a:rPr>
              <a:t>C-</a:t>
            </a:r>
            <a:r>
              <a:rPr lang="en-US" sz="3000" b="1" dirty="0" err="1">
                <a:solidFill>
                  <a:srgbClr val="000000"/>
                </a:solidFill>
              </a:rPr>
              <a:t>anca</a:t>
            </a:r>
            <a:r>
              <a:rPr lang="en-US" sz="3000" b="1" dirty="0">
                <a:solidFill>
                  <a:srgbClr val="000000"/>
                </a:solidFill>
              </a:rPr>
              <a:t> )</a:t>
            </a:r>
            <a:r>
              <a:rPr lang="el-GR" sz="3000" b="1" dirty="0">
                <a:solidFill>
                  <a:srgbClr val="000000"/>
                </a:solidFill>
              </a:rPr>
              <a:t>και</a:t>
            </a:r>
          </a:p>
          <a:p>
            <a:r>
              <a:rPr lang="el-GR" sz="3000" b="1" u="sng" dirty="0" smtClean="0">
                <a:solidFill>
                  <a:srgbClr val="000000"/>
                </a:solidFill>
              </a:rPr>
              <a:t>Ιστολογικά</a:t>
            </a:r>
            <a:r>
              <a:rPr lang="en-US" sz="3000" b="1" u="sng" dirty="0" smtClean="0">
                <a:solidFill>
                  <a:srgbClr val="000000"/>
                </a:solidFill>
              </a:rPr>
              <a:t>:</a:t>
            </a:r>
            <a:r>
              <a:rPr lang="el-GR" sz="3000" b="1" u="sng" dirty="0" smtClean="0">
                <a:solidFill>
                  <a:srgbClr val="000000"/>
                </a:solidFill>
              </a:rPr>
              <a:t> </a:t>
            </a:r>
            <a:r>
              <a:rPr lang="el-GR" sz="3000" b="1" dirty="0">
                <a:solidFill>
                  <a:srgbClr val="000000"/>
                </a:solidFill>
              </a:rPr>
              <a:t>νεκρωτικά κοκκιώματα με αγγειίτιδα </a:t>
            </a:r>
          </a:p>
          <a:p>
            <a:endParaRPr lang="el-GR" sz="3000" b="1" u="sng" dirty="0" smtClean="0">
              <a:solidFill>
                <a:srgbClr val="000000"/>
              </a:solidFill>
            </a:endParaRPr>
          </a:p>
          <a:p>
            <a:r>
              <a:rPr lang="el-GR" sz="3000" b="1" u="sng" dirty="0" smtClean="0">
                <a:solidFill>
                  <a:srgbClr val="000000"/>
                </a:solidFill>
              </a:rPr>
              <a:t>Περιπτώσεις </a:t>
            </a:r>
            <a:r>
              <a:rPr lang="el-GR" sz="3000" b="1" u="sng" dirty="0">
                <a:solidFill>
                  <a:srgbClr val="000000"/>
                </a:solidFill>
              </a:rPr>
              <a:t>που οδηγούν σε βιοψία είναι αυτές με άτυπα κλινικά στοιχεία</a:t>
            </a:r>
            <a:endParaRPr lang="en-US" sz="3000" b="1" u="sng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12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WG</a:t>
            </a:r>
            <a:endParaRPr lang="en-US" b="1" dirty="0"/>
          </a:p>
        </p:txBody>
      </p:sp>
      <p:pic>
        <p:nvPicPr>
          <p:cNvPr id="7" name="Content Placeholder 6" descr="v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0422" b="-20422"/>
          <a:stretch>
            <a:fillRect/>
          </a:stretch>
        </p:blipFill>
        <p:spPr/>
      </p:pic>
      <p:pic>
        <p:nvPicPr>
          <p:cNvPr id="8" name="Content Placeholder 7" descr="v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434" b="-21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656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WG</a:t>
            </a:r>
            <a:endParaRPr lang="en-US" b="1" dirty="0"/>
          </a:p>
        </p:txBody>
      </p:sp>
      <p:pic>
        <p:nvPicPr>
          <p:cNvPr id="7" name="Content Placeholder 6" descr="c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3965" b="-23965"/>
          <a:stretch>
            <a:fillRect/>
          </a:stretch>
        </p:blipFill>
        <p:spPr/>
      </p:pic>
      <p:pic>
        <p:nvPicPr>
          <p:cNvPr id="8" name="Content Placeholder 7" descr="c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170" b="-24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56901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WG</a:t>
            </a:r>
            <a:endParaRPr lang="en-US" b="1" dirty="0"/>
          </a:p>
        </p:txBody>
      </p:sp>
      <p:pic>
        <p:nvPicPr>
          <p:cNvPr id="10" name="Content Placeholder 9" descr="v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0013" b="-20013"/>
          <a:stretch>
            <a:fillRect/>
          </a:stretch>
        </p:blipFill>
        <p:spPr/>
      </p:pic>
      <p:pic>
        <p:nvPicPr>
          <p:cNvPr id="12" name="Content Placeholder 11" descr="v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1984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1118" y="1535112"/>
            <a:ext cx="4356270" cy="934649"/>
          </a:xfrm>
        </p:spPr>
        <p:txBody>
          <a:bodyPr>
            <a:normAutofit fontScale="40000" lnSpcReduction="20000"/>
          </a:bodyPr>
          <a:lstStyle/>
          <a:p>
            <a:endParaRPr lang="en-US" dirty="0" smtClean="0">
              <a:latin typeface="Corbel" charset="0"/>
            </a:endParaRPr>
          </a:p>
          <a:p>
            <a:r>
              <a:rPr lang="el-GR" sz="5000" dirty="0" smtClean="0"/>
              <a:t>Βρογχιολιτις </a:t>
            </a:r>
            <a:r>
              <a:rPr lang="el-GR" sz="5000" dirty="0"/>
              <a:t>και περιβρογχιολιτιδική </a:t>
            </a:r>
            <a:endParaRPr lang="en-US" sz="5000" dirty="0" smtClean="0"/>
          </a:p>
          <a:p>
            <a:r>
              <a:rPr lang="el-GR" sz="5000" dirty="0" smtClean="0"/>
              <a:t>φλεγμονή</a:t>
            </a:r>
            <a:endParaRPr lang="en-US" sz="5000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417638"/>
            <a:ext cx="4245404" cy="1052123"/>
          </a:xfrm>
        </p:spPr>
        <p:txBody>
          <a:bodyPr>
            <a:normAutofit fontScale="55000" lnSpcReduction="20000"/>
          </a:bodyPr>
          <a:lstStyle/>
          <a:p>
            <a:endParaRPr lang="en-US" dirty="0" smtClean="0">
              <a:latin typeface="Corbel" charset="0"/>
            </a:endParaRPr>
          </a:p>
          <a:p>
            <a:endParaRPr lang="en-US" sz="4200" dirty="0" smtClean="0"/>
          </a:p>
          <a:p>
            <a:r>
              <a:rPr lang="el-GR" sz="4200" dirty="0" smtClean="0"/>
              <a:t>μικροαγγειίτις</a:t>
            </a:r>
            <a:endParaRPr lang="en-US" sz="4200" dirty="0"/>
          </a:p>
          <a:p>
            <a:endParaRPr lang="en-US" dirty="0"/>
          </a:p>
        </p:txBody>
      </p:sp>
      <p:pic>
        <p:nvPicPr>
          <p:cNvPr id="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200" b="-15200"/>
          <a:stretch>
            <a:fillRect/>
          </a:stretch>
        </p:blipFill>
        <p:spPr>
          <a:noFill/>
        </p:spPr>
      </p:pic>
      <p:pic>
        <p:nvPicPr>
          <p:cNvPr id="10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174" b="-15174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xmlns="" val="27657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00"/>
                </a:solidFill>
              </a:rPr>
              <a:t>Churg</a:t>
            </a:r>
            <a:r>
              <a:rPr lang="en-US" sz="4000" b="1" dirty="0">
                <a:solidFill>
                  <a:srgbClr val="000000"/>
                </a:solidFill>
              </a:rPr>
              <a:t>-Strauss syndrome (CSS</a:t>
            </a:r>
            <a:r>
              <a:rPr lang="en-US" sz="4000" b="1" dirty="0" smtClean="0">
                <a:solidFill>
                  <a:srgbClr val="000000"/>
                </a:solidFill>
              </a:rPr>
              <a:t>)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 b="1" u="sng" dirty="0" smtClean="0">
                <a:solidFill>
                  <a:srgbClr val="000000"/>
                </a:solidFill>
              </a:rPr>
              <a:t>νόσος </a:t>
            </a:r>
            <a:r>
              <a:rPr lang="el-GR" b="1" u="sng" dirty="0">
                <a:solidFill>
                  <a:srgbClr val="000000"/>
                </a:solidFill>
              </a:rPr>
              <a:t>που χαρακτηρίζεται από</a:t>
            </a:r>
            <a:r>
              <a:rPr lang="en-US" b="1" u="sng" dirty="0">
                <a:solidFill>
                  <a:srgbClr val="000000"/>
                </a:solidFill>
              </a:rPr>
              <a:t>: </a:t>
            </a:r>
            <a:endParaRPr lang="el-GR" b="1" u="sng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b="1" dirty="0">
                <a:solidFill>
                  <a:srgbClr val="000000"/>
                </a:solidFill>
              </a:rPr>
              <a:t>ασθματική </a:t>
            </a:r>
            <a:r>
              <a:rPr lang="el-GR" b="1" dirty="0" smtClean="0">
                <a:solidFill>
                  <a:srgbClr val="000000"/>
                </a:solidFill>
              </a:rPr>
              <a:t>βρογχίτιδα περιφερική ηωσινοφιλία </a:t>
            </a:r>
            <a:r>
              <a:rPr lang="el-GR" b="1" dirty="0">
                <a:solidFill>
                  <a:srgbClr val="000000"/>
                </a:solidFill>
              </a:rPr>
              <a:t>και </a:t>
            </a:r>
            <a:r>
              <a:rPr lang="el-GR" b="1" dirty="0" smtClean="0">
                <a:solidFill>
                  <a:srgbClr val="000000"/>
                </a:solidFill>
              </a:rPr>
              <a:t>αγγειίτιδα</a:t>
            </a:r>
          </a:p>
          <a:p>
            <a:pPr marL="0" indent="0">
              <a:lnSpc>
                <a:spcPct val="90000"/>
              </a:lnSpc>
              <a:buNone/>
            </a:pPr>
            <a:endParaRPr lang="el-GR" b="1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l-GR" b="1" dirty="0">
                <a:solidFill>
                  <a:srgbClr val="000000"/>
                </a:solidFill>
              </a:rPr>
              <a:t>Τα </a:t>
            </a:r>
            <a:r>
              <a:rPr lang="el-GR" b="1" u="sng" dirty="0">
                <a:solidFill>
                  <a:srgbClr val="000000"/>
                </a:solidFill>
              </a:rPr>
              <a:t>συμπτώματα</a:t>
            </a:r>
            <a:r>
              <a:rPr lang="el-GR" b="1" dirty="0">
                <a:solidFill>
                  <a:srgbClr val="000000"/>
                </a:solidFill>
              </a:rPr>
              <a:t> </a:t>
            </a:r>
            <a:r>
              <a:rPr lang="el-GR" b="1" dirty="0" smtClean="0">
                <a:solidFill>
                  <a:srgbClr val="000000"/>
                </a:solidFill>
              </a:rPr>
              <a:t>εμφανίζονται </a:t>
            </a:r>
            <a:r>
              <a:rPr lang="el-GR" b="1" dirty="0">
                <a:solidFill>
                  <a:srgbClr val="000000"/>
                </a:solidFill>
              </a:rPr>
              <a:t>σε </a:t>
            </a:r>
            <a:r>
              <a:rPr lang="el-GR" b="1" u="sng" dirty="0">
                <a:solidFill>
                  <a:srgbClr val="000000"/>
                </a:solidFill>
              </a:rPr>
              <a:t>φάσεις</a:t>
            </a:r>
            <a:r>
              <a:rPr lang="el-GR" b="1" dirty="0">
                <a:solidFill>
                  <a:srgbClr val="000000"/>
                </a:solidFill>
              </a:rPr>
              <a:t>  και η νόσος </a:t>
            </a:r>
            <a:r>
              <a:rPr lang="el-GR" b="1" u="sng" dirty="0" smtClean="0">
                <a:solidFill>
                  <a:srgbClr val="000000"/>
                </a:solidFill>
              </a:rPr>
              <a:t>εξελίσσεται</a:t>
            </a:r>
            <a:endParaRPr lang="el-GR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 b="1" dirty="0" smtClean="0">
                <a:solidFill>
                  <a:srgbClr val="000000"/>
                </a:solidFill>
              </a:rPr>
              <a:t>Ιστολογικά τρια </a:t>
            </a:r>
            <a:r>
              <a:rPr lang="el-GR" b="1" dirty="0">
                <a:solidFill>
                  <a:srgbClr val="000000"/>
                </a:solidFill>
              </a:rPr>
              <a:t>κύρια παθολογοανατομικά χαρακτηριστικά 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el-GR" b="1" dirty="0" smtClean="0">
                <a:solidFill>
                  <a:srgbClr val="000000"/>
                </a:solidFill>
              </a:rPr>
              <a:t>Αγγειίτις </a:t>
            </a:r>
            <a:endParaRPr lang="en-US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l-GR" b="1" dirty="0" smtClean="0">
                <a:solidFill>
                  <a:srgbClr val="000000"/>
                </a:solidFill>
              </a:rPr>
              <a:t>Ιστικη </a:t>
            </a:r>
            <a:r>
              <a:rPr lang="el-GR" b="1" dirty="0">
                <a:solidFill>
                  <a:srgbClr val="000000"/>
                </a:solidFill>
              </a:rPr>
              <a:t>ηωσινοφιλία </a:t>
            </a:r>
            <a:r>
              <a:rPr lang="el-GR" b="1" dirty="0" smtClean="0">
                <a:solidFill>
                  <a:srgbClr val="000000"/>
                </a:solidFill>
              </a:rPr>
              <a:t> </a:t>
            </a:r>
            <a:endParaRPr lang="en-US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l-GR" b="1" dirty="0" smtClean="0">
                <a:solidFill>
                  <a:srgbClr val="000000"/>
                </a:solidFill>
              </a:rPr>
              <a:t>Κοκκιωματώδης φλεγμονή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209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CHURG STRAUSS SYNDROME (CSS)</a:t>
            </a:r>
            <a:endParaRPr lang="en-US" sz="3600" b="1" dirty="0"/>
          </a:p>
        </p:txBody>
      </p:sp>
      <p:pic>
        <p:nvPicPr>
          <p:cNvPr id="4" name="Content Placeholder 3" descr="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518" r="-28518"/>
          <a:stretch>
            <a:fillRect/>
          </a:stretch>
        </p:blipFill>
        <p:spPr>
          <a:xfrm>
            <a:off x="-793291" y="1471056"/>
            <a:ext cx="8229600" cy="4525963"/>
          </a:xfrm>
        </p:spPr>
      </p:pic>
      <p:sp>
        <p:nvSpPr>
          <p:cNvPr id="3" name="Rectangle 2"/>
          <p:cNvSpPr/>
          <p:nvPr/>
        </p:nvSpPr>
        <p:spPr>
          <a:xfrm>
            <a:off x="3620733" y="6282657"/>
            <a:ext cx="5227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Castañer</a:t>
            </a:r>
            <a:r>
              <a:rPr lang="el-GR" b="1" dirty="0">
                <a:solidFill>
                  <a:srgbClr val="FF0000"/>
                </a:solidFill>
              </a:rPr>
              <a:t> Ε</a:t>
            </a:r>
            <a:r>
              <a:rPr lang="en-US" b="1" dirty="0">
                <a:solidFill>
                  <a:srgbClr val="FF0000"/>
                </a:solidFill>
              </a:rPr>
              <a:t> et al</a:t>
            </a:r>
            <a:r>
              <a:rPr lang="el-GR" b="1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RadioGraphics</a:t>
            </a:r>
            <a:r>
              <a:rPr lang="en-US" b="1" dirty="0">
                <a:solidFill>
                  <a:srgbClr val="FF0000"/>
                </a:solidFill>
              </a:rPr>
              <a:t> 2010; 30:33–53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5229" y="1457757"/>
            <a:ext cx="349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ΒΡΟΓΧΙΟΛΙΤΙΔΑ-</a:t>
            </a:r>
          </a:p>
          <a:p>
            <a:r>
              <a:rPr lang="el-GR" b="1" dirty="0" smtClean="0"/>
              <a:t>ΠΟΛΥΜΟΡΦΟΠΥΡΗΝΑ-</a:t>
            </a:r>
          </a:p>
          <a:p>
            <a:r>
              <a:rPr lang="el-GR" b="1" dirty="0" smtClean="0"/>
              <a:t>ΗΩΣΙΝΟΦΙΛΑ ΣΤΟ ΒΡΟΓΧΟ-</a:t>
            </a:r>
          </a:p>
          <a:p>
            <a:r>
              <a:rPr lang="el-GR" b="1" dirty="0" smtClean="0"/>
              <a:t>ΗΩΣΙΝΟΦΙΛΑ ΣΤΑ ΔΙΑΦΡΑΓΜΑΤΙΑ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5959491"/>
            <a:ext cx="344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ΗΩΣΙΝΟΦΙΛΑ ΣΤΙΣ ΚΥΨΕΛΙΔΕΣ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7987" y="3917320"/>
            <a:ext cx="3484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ΚΟΚΚΙΩΜΑΤΩΔΗΣ ΝΕΚΡΩΣΗ-</a:t>
            </a:r>
          </a:p>
          <a:p>
            <a:r>
              <a:rPr lang="el-GR" b="1" dirty="0" smtClean="0"/>
              <a:t>ΑΡΤΗΡΙΩΝ-ΦΛΕΒΩΝ-ΤΡΙΧΟΕΙΔΩΝ-</a:t>
            </a:r>
          </a:p>
          <a:p>
            <a:r>
              <a:rPr lang="el-GR" b="1" dirty="0" smtClean="0"/>
              <a:t>ΕΞΩΑΓΓΕΙΑΚΑ ΚΟΚΚΙΩΜΑΤΑ-</a:t>
            </a:r>
          </a:p>
          <a:p>
            <a:r>
              <a:rPr lang="el-GR" b="1" dirty="0" smtClean="0"/>
              <a:t>ΙΝΙΔΟΕΙΔΗ ΝΕΚΡΩΣΗ-ΘΡΟΜΒΩΣΗ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56793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00"/>
                </a:solidFill>
              </a:rPr>
              <a:t>Churg</a:t>
            </a:r>
            <a:r>
              <a:rPr lang="en-US" sz="4000" b="1" dirty="0">
                <a:solidFill>
                  <a:srgbClr val="000000"/>
                </a:solidFill>
              </a:rPr>
              <a:t>-Strauss syndrome (CSS)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l-GR" sz="2800" b="1" dirty="0">
                <a:solidFill>
                  <a:srgbClr val="000000"/>
                </a:solidFill>
              </a:rPr>
              <a:t>Ιστολογικά το </a:t>
            </a:r>
            <a:r>
              <a:rPr lang="en-US" sz="2800" b="1" dirty="0" err="1">
                <a:solidFill>
                  <a:srgbClr val="000000"/>
                </a:solidFill>
              </a:rPr>
              <a:t>Churg</a:t>
            </a:r>
            <a:r>
              <a:rPr lang="en-US" sz="2800" b="1" dirty="0">
                <a:solidFill>
                  <a:srgbClr val="000000"/>
                </a:solidFill>
              </a:rPr>
              <a:t> Strauss Syndrome </a:t>
            </a:r>
            <a:r>
              <a:rPr lang="el-GR" sz="2800" b="1" dirty="0">
                <a:solidFill>
                  <a:srgbClr val="000000"/>
                </a:solidFill>
              </a:rPr>
              <a:t> δύσκολα μπορεί να διαφοροδιαγνωσθεί από άλλα πνευμονικά νοσήματα στα οποία </a:t>
            </a:r>
            <a:r>
              <a:rPr lang="el-GR" sz="2800" b="1" u="sng" dirty="0">
                <a:solidFill>
                  <a:srgbClr val="000000"/>
                </a:solidFill>
              </a:rPr>
              <a:t>υπερέχουν τα ηωσινόφιλα λευκοκύτταρα</a:t>
            </a:r>
            <a:r>
              <a:rPr lang="en-US" sz="2800" b="1" u="sng" dirty="0">
                <a:solidFill>
                  <a:srgbClr val="000000"/>
                </a:solidFill>
              </a:rPr>
              <a:t> </a:t>
            </a:r>
            <a:r>
              <a:rPr lang="el-GR" sz="2800" b="1" dirty="0">
                <a:solidFill>
                  <a:srgbClr val="000000"/>
                </a:solidFill>
              </a:rPr>
              <a:t>όπως </a:t>
            </a:r>
            <a:r>
              <a:rPr lang="en-US" sz="2800" b="1" dirty="0">
                <a:solidFill>
                  <a:srgbClr val="000000"/>
                </a:solidFill>
              </a:rPr>
              <a:t>: 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>
                <a:solidFill>
                  <a:srgbClr val="000000"/>
                </a:solidFill>
              </a:rPr>
              <a:t>ηωσινοφιλική μορφή </a:t>
            </a:r>
            <a:r>
              <a:rPr lang="en-US" sz="2800" b="1" u="sng" dirty="0" smtClean="0">
                <a:solidFill>
                  <a:srgbClr val="000000"/>
                </a:solidFill>
              </a:rPr>
              <a:t>WG</a:t>
            </a:r>
            <a:r>
              <a:rPr lang="en-US" altLang="ja-JP" sz="2800" b="1" u="sng" dirty="0" smtClean="0">
                <a:solidFill>
                  <a:srgbClr val="000000"/>
                </a:solidFill>
              </a:rPr>
              <a:t>s </a:t>
            </a:r>
            <a:r>
              <a:rPr lang="en-US" altLang="ja-JP" sz="2800" b="1" u="sng" dirty="0">
                <a:solidFill>
                  <a:srgbClr val="000000"/>
                </a:solidFill>
              </a:rPr>
              <a:t>,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>
                <a:solidFill>
                  <a:srgbClr val="000000"/>
                </a:solidFill>
              </a:rPr>
              <a:t>παρασιτικές λοιμώξεις και </a:t>
            </a:r>
            <a:endParaRPr lang="en-US" sz="2800" b="1" u="sng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 smtClean="0">
                <a:solidFill>
                  <a:srgbClr val="000000"/>
                </a:solidFill>
              </a:rPr>
              <a:t>Φαρμακευτικής</a:t>
            </a:r>
            <a:r>
              <a:rPr lang="en-US" sz="2800" b="1" u="sng" dirty="0" smtClean="0">
                <a:solidFill>
                  <a:srgbClr val="000000"/>
                </a:solidFill>
              </a:rPr>
              <a:t> </a:t>
            </a:r>
            <a:r>
              <a:rPr lang="el-GR" sz="2800" b="1" u="sng" dirty="0" smtClean="0">
                <a:solidFill>
                  <a:srgbClr val="000000"/>
                </a:solidFill>
              </a:rPr>
              <a:t>αρχής </a:t>
            </a:r>
            <a:r>
              <a:rPr lang="el-GR" sz="2800" b="1" u="sng" dirty="0">
                <a:solidFill>
                  <a:srgbClr val="000000"/>
                </a:solidFill>
              </a:rPr>
              <a:t>αγγειίτιδα</a:t>
            </a:r>
            <a:endParaRPr lang="en-US" sz="2800" b="1" u="sng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el-GR" sz="2800" b="1" u="sng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el-GR" sz="2800" b="1" u="sng" dirty="0" smtClean="0">
                <a:solidFill>
                  <a:srgbClr val="000000"/>
                </a:solidFill>
              </a:rPr>
              <a:t>Όλα </a:t>
            </a:r>
            <a:r>
              <a:rPr lang="el-GR" sz="2800" b="1" dirty="0">
                <a:solidFill>
                  <a:srgbClr val="000000"/>
                </a:solidFill>
              </a:rPr>
              <a:t>τα νοσήματα αυτά μπορει να παρουσιάζουν ιστική ηωσινοφιλία</a:t>
            </a:r>
            <a:r>
              <a:rPr lang="el-GR" sz="2800" b="1" dirty="0" smtClean="0">
                <a:solidFill>
                  <a:srgbClr val="000000"/>
                </a:solidFill>
              </a:rPr>
              <a:t>, αγγειίτιδα </a:t>
            </a:r>
            <a:r>
              <a:rPr lang="el-GR" sz="2800" b="1" dirty="0">
                <a:solidFill>
                  <a:srgbClr val="000000"/>
                </a:solidFill>
              </a:rPr>
              <a:t>και κοκκιωματώδη </a:t>
            </a:r>
            <a:r>
              <a:rPr lang="el-GR" sz="2800" b="1" dirty="0" smtClean="0">
                <a:solidFill>
                  <a:srgbClr val="000000"/>
                </a:solidFill>
              </a:rPr>
              <a:t>φλεγμονή</a:t>
            </a:r>
            <a:endParaRPr lang="el-GR" sz="2800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00"/>
                </a:solidFill>
              </a:rPr>
              <a:t>Churg</a:t>
            </a:r>
            <a:r>
              <a:rPr lang="en-US" sz="4000" b="1" dirty="0">
                <a:solidFill>
                  <a:srgbClr val="000000"/>
                </a:solidFill>
              </a:rPr>
              <a:t>-Strauss syndrome (CSS)</a:t>
            </a:r>
            <a:endParaRPr lang="en-US" sz="4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ΗΩΣΙΝΟΦΙΛΙΚΑ ΚΟΚΚΙΩΜΑΤΑ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 smtClean="0"/>
              <a:t>ΗΩΣΙΝΟΦΙΛΙΚΗ ΑΓΓΕΙΪΤΙΔΑ</a:t>
            </a:r>
            <a:endParaRPr lang="en-US" dirty="0"/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48" r="15748"/>
          <a:stretch>
            <a:fillRect/>
          </a:stretch>
        </p:blipFill>
        <p:spPr>
          <a:noFill/>
        </p:spPr>
      </p:pic>
      <p:pic>
        <p:nvPicPr>
          <p:cNvPr id="16" name="Picture 2" descr="C:\Users\teetoroomtram\Desktop\amjd588087.fig1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93" r="13993" b="5968"/>
          <a:stretch/>
        </p:blipFill>
        <p:spPr>
          <a:xfrm>
            <a:off x="4645025" y="2174875"/>
            <a:ext cx="4041775" cy="3715473"/>
          </a:xfrm>
          <a:noFill/>
        </p:spPr>
      </p:pic>
    </p:spTree>
    <p:extLst>
      <p:ext uri="{BB962C8B-B14F-4D97-AF65-F5344CB8AC3E}">
        <p14:creationId xmlns:p14="http://schemas.microsoft.com/office/powerpoint/2010/main" xmlns="" val="22319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rnonic-obstructive-pulomonary-disease-pathophysiology-13-63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8" t="2940" r="16794" b="5679"/>
          <a:stretch/>
        </p:blipFill>
        <p:spPr>
          <a:xfrm>
            <a:off x="2025325" y="634959"/>
            <a:ext cx="5955829" cy="5954899"/>
          </a:xfrm>
        </p:spPr>
      </p:pic>
    </p:spTree>
    <p:extLst>
      <p:ext uri="{BB962C8B-B14F-4D97-AF65-F5344CB8AC3E}">
        <p14:creationId xmlns:p14="http://schemas.microsoft.com/office/powerpoint/2010/main" xmlns="" val="253586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00"/>
                </a:solidFill>
              </a:rPr>
              <a:t>Churg</a:t>
            </a:r>
            <a:r>
              <a:rPr lang="en-US" sz="4000" b="1" dirty="0">
                <a:solidFill>
                  <a:srgbClr val="000000"/>
                </a:solidFill>
              </a:rPr>
              <a:t>-Strauss syndrome (CSS)</a:t>
            </a:r>
            <a:endParaRPr lang="en-US" sz="4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CSS: </a:t>
            </a:r>
            <a:r>
              <a:rPr lang="el-GR" dirty="0" smtClean="0"/>
              <a:t>ΑΛΛΕΡΓΙΚΟ ΚΟΚΚΙΩΜΑ</a:t>
            </a:r>
            <a:endParaRPr lang="en-US" dirty="0"/>
          </a:p>
        </p:txBody>
      </p:sp>
      <p:pic>
        <p:nvPicPr>
          <p:cNvPr id="7" name="Content Placeholder 6" descr="c3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7" r="790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498975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CSS: </a:t>
            </a:r>
            <a:r>
              <a:rPr lang="el-GR" dirty="0" smtClean="0"/>
              <a:t>ΗΩΣΙΝΟΦΙΛΙΚΗ ΠΝΕΥΜΟΝΙΑ</a:t>
            </a:r>
            <a:endParaRPr lang="en-US" dirty="0"/>
          </a:p>
        </p:txBody>
      </p:sp>
      <p:pic>
        <p:nvPicPr>
          <p:cNvPr id="8" name="Content Placeholder 7" descr="c4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8" r="7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8075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00"/>
                </a:solidFill>
              </a:rPr>
              <a:t>Churg</a:t>
            </a:r>
            <a:r>
              <a:rPr lang="en-US" sz="4000" b="1" dirty="0">
                <a:solidFill>
                  <a:srgbClr val="000000"/>
                </a:solidFill>
              </a:rPr>
              <a:t>-Strauss syndrome (CSS)</a:t>
            </a:r>
            <a:endParaRPr lang="en-US" sz="4000" dirty="0"/>
          </a:p>
        </p:txBody>
      </p:sp>
      <p:pic>
        <p:nvPicPr>
          <p:cNvPr id="4" name="Content Placeholder 3" descr="c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712" r="-21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2178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1501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</a:rPr>
              <a:t>ΕΥΧΑΡΙΣΤΩ!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qdefaul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9" r="4314"/>
          <a:stretch/>
        </p:blipFill>
        <p:spPr>
          <a:xfrm>
            <a:off x="806697" y="459992"/>
            <a:ext cx="7880103" cy="5666171"/>
          </a:xfrm>
        </p:spPr>
      </p:pic>
    </p:spTree>
    <p:extLst>
      <p:ext uri="{BB962C8B-B14F-4D97-AF65-F5344CB8AC3E}">
        <p14:creationId xmlns:p14="http://schemas.microsoft.com/office/powerpoint/2010/main" xmlns="" val="29966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ΠΝΕΥΜΟΝΙΚΟ ΕΜΦΥΣΗΜΑ</a:t>
            </a:r>
            <a:endParaRPr lang="en-US" sz="4000" b="1" dirty="0"/>
          </a:p>
        </p:txBody>
      </p:sp>
      <p:pic>
        <p:nvPicPr>
          <p:cNvPr id="7" name="Content Placeholder 6" descr="82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3751" b="-13751"/>
          <a:stretch>
            <a:fillRect/>
          </a:stretch>
        </p:blipFill>
        <p:spPr/>
      </p:pic>
      <p:pic>
        <p:nvPicPr>
          <p:cNvPr id="8" name="Content Placeholder 3" descr="8-2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216" r="-162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6971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839</Words>
  <Application>Microsoft Office PowerPoint</Application>
  <PresentationFormat>Προβολή στην οθόνη (4:3)</PresentationFormat>
  <Paragraphs>171</Paragraphs>
  <Slides>72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72</vt:i4>
      </vt:variant>
    </vt:vector>
  </HeadingPairs>
  <TitlesOfParts>
    <vt:vector size="73" baseType="lpstr">
      <vt:lpstr>Office Theme</vt:lpstr>
      <vt:lpstr>ΑΠΟΦΡΑΚΤΙΚΕΣ ΚΑΙ ΠΕΡΙΟΡΙΣΤΙΚΕΣ ΠΝΕΥΜΟΝΟΠΑΘΕΙΕΣ</vt:lpstr>
      <vt:lpstr>ΑΠΟΦΡΑΚΤΙΚΕΣ ≠ ΠΕΡΙΟΡΙΣΤΙΚΕΣ ΠΝΕΥΜΟΝΟΠΑΘΕΙΕΣ</vt:lpstr>
      <vt:lpstr>COPD-ΧΡΟΝΙΑ ΠΝΕΥΜΟΝΟΠΑΘΕΙΑ ΑΠΟΦΡΑΚΤΙΚΟΥ ΤΥΠΟΥ </vt:lpstr>
      <vt:lpstr>COPD-ΧΡΟΝΙΑ ΠΝΕΥΜΟΝΟΠΑΘΕΙΑ ΑΠΟΦΡΑΚΤΙKOY ΤΥΠΟΥ </vt:lpstr>
      <vt:lpstr>COPD-ΧΡΟΝΙΑ ΠΝΕΥΜΟΝΟΠΑΘΕΙΑ ΑΠΟΦΡΑΚΤΙKOY  ΤΥΠΟΥ </vt:lpstr>
      <vt:lpstr>COPD-ΧΡΟΝΙΑ ΠΝΕΥΜΟΝΟΠΑΘΕΙΑ ΑΠΟΦΡΑΚΤΙKOY ΤΥΠΟΥ </vt:lpstr>
      <vt:lpstr>Διαφάνεια 7</vt:lpstr>
      <vt:lpstr>Διαφάνεια 8</vt:lpstr>
      <vt:lpstr>ΠΝΕΥΜΟΝΙΚΟ ΕΜΦΥΣΗΜΑ</vt:lpstr>
      <vt:lpstr>ΠΝΕΥΜΟΝΙΚΟ ΕΜΦΥΣΗΜΑ</vt:lpstr>
      <vt:lpstr>ΠΝΕΥΜΟΝΙΚΟ ΕΜΦΥΣΗΜΑ</vt:lpstr>
      <vt:lpstr>ΠΝΕΥΜΟΝΙΚΟ ΕΜΦΥΣΗΜΑ</vt:lpstr>
      <vt:lpstr>ΠΝΕΥΜΟΝΙΚΟ ΕΜΦΥΣΗΜΑ</vt:lpstr>
      <vt:lpstr>ΠΝΕΥΜΟΝΙΚΟ ΕΜΦΥΣΗΜΑ</vt:lpstr>
      <vt:lpstr>ΧΡΟΝΙΑ ΒΡΟΓΧΙΤΙΣ</vt:lpstr>
      <vt:lpstr>ΧΡΟΝΙΑ ΒΡΟΓΧΙΤΙΣ</vt:lpstr>
      <vt:lpstr>ΧΡΟΝΙΑ ΒΡΟΓΧΙΤΙΣ</vt:lpstr>
      <vt:lpstr>ΧΡΟΝΙΑ ΒΡΟΓΧΙΤΙΣ</vt:lpstr>
      <vt:lpstr>ΒΡΟΓΧΙΚΟ ΑΣΘΜΑ</vt:lpstr>
      <vt:lpstr>ΑΛΛΕΡΓΙΚΗ ΑΝΤΙΔΡΑΣH ≠ ΒΡΟΓΧΙΚΟ ΑΣΘΜΑ</vt:lpstr>
      <vt:lpstr>ΒΡΟΓΧΙΚΟ ΑΣΘΜΑ</vt:lpstr>
      <vt:lpstr>ΒΡΟΓΧΙΚΟ ΑΣΘΜΑ</vt:lpstr>
      <vt:lpstr>ΒΡΟΓΧΙΚΟ ΑΣΘΜΑ</vt:lpstr>
      <vt:lpstr>ΒΡΟΓΧΙΚΟ ΑΣΘΜΑ</vt:lpstr>
      <vt:lpstr>ΒΡΟΓΧΙΚΟ ΑΣΘΜΑ</vt:lpstr>
      <vt:lpstr>ΒΡΟΓΧΙΚΟ ΑΣΘΜΑ</vt:lpstr>
      <vt:lpstr>ΒΡΟΓΧΙΚΟ ΑΣΘΜΑ</vt:lpstr>
      <vt:lpstr>ΚΥΣΤΙΚΗ ΙΝΩΣΗ</vt:lpstr>
      <vt:lpstr>ΚΥΣΤΙΚΗ ΙΝΩΣΗ </vt:lpstr>
      <vt:lpstr>ΚΥΣΤΙΚΗ ΙΝΩΣΗ</vt:lpstr>
      <vt:lpstr>ΚΥΣΤΙΚΗ ΙΝΩΣΗ</vt:lpstr>
      <vt:lpstr>ΚΥΣΤΙΚΗ ΙΝΩΣΗ</vt:lpstr>
      <vt:lpstr>ΚΥΣΤΙΚΗ ΙΝΩΣΗ</vt:lpstr>
      <vt:lpstr>Διαφάνεια 34</vt:lpstr>
      <vt:lpstr>ΧΡΟΝΙΑ ΠΝΕΥΜΟΝΟΠΑΘΕΙΑ ΠΕΡΙΟΡΙΣΤΙΚΟΥ ΤΥΠΟΥ </vt:lpstr>
      <vt:lpstr>Διαφάνεια 36</vt:lpstr>
      <vt:lpstr>ΠΝΕΥΜΟΝΟΚΟΝΙΩΣΗ</vt:lpstr>
      <vt:lpstr>ΠΝΕΥΜΟΝΟΚΟΝΙΩΣΗ</vt:lpstr>
      <vt:lpstr>ΠΝΕΥΜΟΝΟΚΟΝΙΩΣΗ</vt:lpstr>
      <vt:lpstr>ΠΝΕΥΜΟΝΟΚΟΝΙΩΣΗ</vt:lpstr>
      <vt:lpstr>ΣΑΡΚΟΕΙΔΩΣΗ</vt:lpstr>
      <vt:lpstr>ΣΑΡΚΟΕΙΔΩΣΗ</vt:lpstr>
      <vt:lpstr>ΣΑΡΚΟΕΙΔΩΣΗ</vt:lpstr>
      <vt:lpstr>ΣΑΡΚΟΕΙΔΩΣΗ</vt:lpstr>
      <vt:lpstr>ΣΑΡΚΟΕΙΔΩΣΗ</vt:lpstr>
      <vt:lpstr>ΙΔΙΟΠΑΘΗΣ ΠΝΕΥΜΟΝΙΚΗ ΙΝΩΣΗ</vt:lpstr>
      <vt:lpstr>ΙΔΙΟΠΑΘΗΣ ΠΝΕΥΜΟΝΙΚΗ ΙΝΩΣΗ</vt:lpstr>
      <vt:lpstr>ΙΔΙΟΠΑΘΗΣ ΠΝΕΥΜΟΝΙΚΗ ΙΝΩΣΗ</vt:lpstr>
      <vt:lpstr>ΙΔΙΟΠΑΘΗΣ ΠΝΕΥΜΟΝΙΚΗ ΙΝΩΣΗ</vt:lpstr>
      <vt:lpstr>ΣΥΝΔΡΟΜΟ GOODPASTURE</vt:lpstr>
      <vt:lpstr>ΣΥΝΔΡΟΜΟ GOODPASTURE</vt:lpstr>
      <vt:lpstr>ΣΥΝΔΡΟΜΟ GOODPASTURE</vt:lpstr>
      <vt:lpstr>ΦΑΡΜΑΚΕΥΤΙΚΕΣ ΟΥΣΙΕΣ ΚΑΙ ΠΝΕΥΜΟΝΙΚΗ ΒΛΑΒΗ</vt:lpstr>
      <vt:lpstr>Διαφάνεια 54</vt:lpstr>
      <vt:lpstr>ΦΑΡΜΑΚΕΥΤΙΚΕΣ ΟΥΣΙΕΣ ΚΑΙ ΠΝΕΥΜΟΝΙΚΗ ΒΛΑΒΗ</vt:lpstr>
      <vt:lpstr>Διαφάνεια 56</vt:lpstr>
      <vt:lpstr>ΑΓΓΕΙΪΤΙΔΑ</vt:lpstr>
      <vt:lpstr>ΑΓΓΕΙΪΤΙΔΑ: ΔΙΑΓΝΩΣΤΙΚΗ ΠΡΟΣΠΕΛΑΣΗ</vt:lpstr>
      <vt:lpstr>ΑΓΓΕΙΪΤΙΔΑ</vt:lpstr>
      <vt:lpstr>WEGENER’S (WG)</vt:lpstr>
      <vt:lpstr>WG: ΝΕΚΡΩΤΙΚΗ ΚΟΚΚΙΩΜΑΤΩΔΗΣ ΦΛΕΓΜΟΝΗ + ΝΕΚΡΩΤΙΚΗ ΑΓΓΕΙΪΤΙΔΑ</vt:lpstr>
      <vt:lpstr>WG</vt:lpstr>
      <vt:lpstr>WG</vt:lpstr>
      <vt:lpstr>WG</vt:lpstr>
      <vt:lpstr>WG</vt:lpstr>
      <vt:lpstr>Churg-Strauss syndrome (CSS)</vt:lpstr>
      <vt:lpstr>CHURG STRAUSS SYNDROME (CSS)</vt:lpstr>
      <vt:lpstr>Churg-Strauss syndrome (CSS)</vt:lpstr>
      <vt:lpstr>Churg-Strauss syndrome (CSS)</vt:lpstr>
      <vt:lpstr>Churg-Strauss syndrome (CSS)</vt:lpstr>
      <vt:lpstr>Churg-Strauss syndrome (CSS)</vt:lpstr>
      <vt:lpstr>ΕΥΧΑΡΙΣΤΩ!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Yiannis</cp:lastModifiedBy>
  <cp:revision>158</cp:revision>
  <dcterms:created xsi:type="dcterms:W3CDTF">2018-11-24T21:02:13Z</dcterms:created>
  <dcterms:modified xsi:type="dcterms:W3CDTF">2020-04-13T09:23:31Z</dcterms:modified>
</cp:coreProperties>
</file>