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475" r:id="rId3"/>
    <p:sldId id="484" r:id="rId4"/>
    <p:sldId id="538" r:id="rId5"/>
    <p:sldId id="517" r:id="rId6"/>
    <p:sldId id="523" r:id="rId7"/>
    <p:sldId id="518" r:id="rId8"/>
    <p:sldId id="486" r:id="rId9"/>
    <p:sldId id="487" r:id="rId10"/>
    <p:sldId id="524" r:id="rId11"/>
    <p:sldId id="525" r:id="rId12"/>
    <p:sldId id="526" r:id="rId13"/>
    <p:sldId id="533" r:id="rId14"/>
    <p:sldId id="527" r:id="rId15"/>
    <p:sldId id="528" r:id="rId16"/>
    <p:sldId id="529" r:id="rId17"/>
    <p:sldId id="530" r:id="rId18"/>
    <p:sldId id="531" r:id="rId19"/>
    <p:sldId id="509" r:id="rId20"/>
    <p:sldId id="489" r:id="rId21"/>
    <p:sldId id="491" r:id="rId22"/>
    <p:sldId id="492" r:id="rId23"/>
    <p:sldId id="511" r:id="rId24"/>
    <p:sldId id="512" r:id="rId25"/>
    <p:sldId id="513" r:id="rId26"/>
    <p:sldId id="514" r:id="rId27"/>
    <p:sldId id="534" r:id="rId28"/>
    <p:sldId id="535" r:id="rId29"/>
    <p:sldId id="519" r:id="rId30"/>
    <p:sldId id="520" r:id="rId31"/>
    <p:sldId id="521" r:id="rId32"/>
    <p:sldId id="522" r:id="rId33"/>
    <p:sldId id="532" r:id="rId34"/>
    <p:sldId id="536" r:id="rId35"/>
    <p:sldId id="493" r:id="rId36"/>
    <p:sldId id="494" r:id="rId37"/>
    <p:sldId id="495" r:id="rId38"/>
    <p:sldId id="496" r:id="rId39"/>
    <p:sldId id="497" r:id="rId40"/>
    <p:sldId id="498" r:id="rId41"/>
    <p:sldId id="499" r:id="rId42"/>
    <p:sldId id="505" r:id="rId43"/>
    <p:sldId id="507" r:id="rId44"/>
    <p:sldId id="540" r:id="rId45"/>
    <p:sldId id="508" r:id="rId46"/>
    <p:sldId id="539" r:id="rId47"/>
    <p:sldId id="537" r:id="rId48"/>
    <p:sldId id="257" r:id="rId49"/>
    <p:sldId id="291" r:id="rId50"/>
    <p:sldId id="292" r:id="rId51"/>
    <p:sldId id="474" r:id="rId52"/>
    <p:sldId id="297" r:id="rId53"/>
    <p:sldId id="299" r:id="rId54"/>
    <p:sldId id="300" r:id="rId55"/>
    <p:sldId id="302" r:id="rId56"/>
    <p:sldId id="303" r:id="rId57"/>
    <p:sldId id="304" r:id="rId58"/>
    <p:sldId id="307" r:id="rId59"/>
    <p:sldId id="308" r:id="rId60"/>
    <p:sldId id="310" r:id="rId61"/>
    <p:sldId id="311" r:id="rId62"/>
    <p:sldId id="313" r:id="rId63"/>
    <p:sldId id="314" r:id="rId64"/>
    <p:sldId id="315" r:id="rId65"/>
    <p:sldId id="316" r:id="rId66"/>
    <p:sldId id="317" r:id="rId67"/>
    <p:sldId id="319" r:id="rId68"/>
    <p:sldId id="320" r:id="rId69"/>
    <p:sldId id="321" r:id="rId70"/>
    <p:sldId id="322" r:id="rId71"/>
    <p:sldId id="323" r:id="rId72"/>
    <p:sldId id="325" r:id="rId73"/>
    <p:sldId id="331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751F-8024-8541-B6CC-1660311007B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E1A3-FB6C-C54D-BC78-7C2C7445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47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18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57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8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55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83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51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27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31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2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3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6627-BE8D-AE4F-AF22-24CC12F04A32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BDA2-4E6B-C646-8603-2E6C32A36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2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h/url?sa=i&amp;rct=j&amp;q=&amp;esrc=s&amp;source=images&amp;cd=&amp;cad=rja&amp;uact=8&amp;ved=2ahUKEwjLvYrA9o7aAhWEYVAKHZpEDvoQjRx6BAgAEAU&amp;url=https://medium.com/@pranavathiyani/next-generation-sequencing-ngs-b154960aef6d&amp;psig=AOvVaw1jkUVBfTZlf-dqKjq3KLI8&amp;ust=1522323329262562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ΜΟΡΙΑΚΗ ΤΑΞΙΝΟΜΗΣΗ ΚΑΡΚΙΝΟΥ ΤΟΥ ΠΝΕΥΜΟΝΑ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56FFFB"/>
                </a:solidFill>
              </a:rPr>
              <a:t>Στάμος </a:t>
            </a:r>
            <a:r>
              <a:rPr lang="el-GR" b="1" dirty="0">
                <a:solidFill>
                  <a:srgbClr val="56FFFB"/>
                </a:solidFill>
              </a:rPr>
              <a:t>ΘΕΟΧΑΡΗΣ</a:t>
            </a:r>
          </a:p>
          <a:p>
            <a:r>
              <a:rPr lang="el-GR" b="1" dirty="0">
                <a:solidFill>
                  <a:srgbClr val="56FFFB"/>
                </a:solidFill>
              </a:rPr>
              <a:t>Παθολογοανατόμος</a:t>
            </a:r>
          </a:p>
          <a:p>
            <a:r>
              <a:rPr lang="el-GR" b="1" dirty="0" smtClean="0">
                <a:solidFill>
                  <a:srgbClr val="56FFFB"/>
                </a:solidFill>
              </a:rPr>
              <a:t>Καθηγητής </a:t>
            </a:r>
            <a:r>
              <a:rPr lang="el-GR" b="1" dirty="0">
                <a:solidFill>
                  <a:srgbClr val="56FFFB"/>
                </a:solidFill>
              </a:rPr>
              <a:t>ΕΚΠΑ</a:t>
            </a:r>
            <a:endParaRPr lang="en-US" b="1" dirty="0">
              <a:solidFill>
                <a:srgbClr val="56FFF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35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222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FFFF00"/>
                </a:solidFill>
                <a:latin typeface="Calibri" charset="0"/>
              </a:rPr>
              <a:t>Παρουσία 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gain-of-function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*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 EGFR 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μεταλλάξεων 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(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ελλείψεις εντός του αναγνωστικού πλαισίου στο εξώνιο 19 ή σημειακές μεταλλάξεις στο εξώνιο 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21) 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σε 10% ασθενών με 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NSCLC →  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ευαισθησία στα πρώτης γενιάς 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EGFR 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-ΤΚΙ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s</a:t>
            </a:r>
          </a:p>
          <a:p>
            <a:pPr>
              <a:buFont typeface="Arial" charset="0"/>
              <a:buNone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 </a:t>
            </a:r>
            <a:endParaRPr lang="el-GR" b="1" dirty="0">
              <a:solidFill>
                <a:srgbClr val="FFFF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endParaRPr lang="el-GR" dirty="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*</a:t>
            </a:r>
            <a:r>
              <a:rPr lang="el-GR" b="1" dirty="0">
                <a:solidFill>
                  <a:srgbClr val="FF0000"/>
                </a:solidFill>
                <a:latin typeface="Calibri" charset="0"/>
              </a:rPr>
              <a:t>Παρέχουν ενεργοποίηση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0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82588"/>
            <a:ext cx="5857875" cy="64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4 - TextBox"/>
          <p:cNvSpPr txBox="1">
            <a:spLocks noChangeArrowheads="1"/>
          </p:cNvSpPr>
          <p:nvPr/>
        </p:nvSpPr>
        <p:spPr bwMode="auto">
          <a:xfrm rot="-5400000">
            <a:off x="5915025" y="3556000"/>
            <a:ext cx="5000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alibri" charset="0"/>
              </a:rPr>
              <a:t>Gately K</a:t>
            </a:r>
            <a:r>
              <a:rPr lang="el-GR" b="1">
                <a:solidFill>
                  <a:srgbClr val="FF0000"/>
                </a:solidFill>
                <a:latin typeface="Calibri" charset="0"/>
              </a:rPr>
              <a:t>.</a:t>
            </a:r>
            <a:r>
              <a:rPr lang="en-US" b="1">
                <a:solidFill>
                  <a:srgbClr val="FF0000"/>
                </a:solidFill>
                <a:latin typeface="Calibri" charset="0"/>
              </a:rPr>
              <a:t> J Clin Pathol 2012; 65(1): 1-7</a:t>
            </a:r>
            <a:endParaRPr lang="el-GR" b="1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1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427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>
                <a:solidFill>
                  <a:srgbClr val="FFFF00"/>
                </a:solidFill>
                <a:latin typeface="Calibri" charset="0"/>
              </a:rPr>
              <a:t>Επιλογή ασθενών με βάση τη παρουσία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 μεταλλάξεων για στοχευμένη θεραπευτική παρέμβαση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(reversible  EGFR-TKIs)</a:t>
            </a:r>
          </a:p>
          <a:p>
            <a:endParaRPr lang="en-US" b="1">
              <a:solidFill>
                <a:srgbClr val="FFFF00"/>
              </a:solidFill>
              <a:latin typeface="Calibri" charset="0"/>
            </a:endParaRPr>
          </a:p>
          <a:p>
            <a:r>
              <a:rPr lang="el-GR" b="1">
                <a:solidFill>
                  <a:srgbClr val="FFFF00"/>
                </a:solidFill>
                <a:latin typeface="Calibri" charset="0"/>
              </a:rPr>
              <a:t>Αντοχή στα πρώτης γενιάς αναστρέψιμης δράσης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EGFR-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ΤΚΙ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s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→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 περαιτέρω ανίχνευση μεταλλάξεων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EGFR </a:t>
            </a:r>
            <a:endParaRPr lang="el-GR" b="1">
              <a:solidFill>
                <a:srgbClr val="FFFF00"/>
              </a:solidFill>
              <a:latin typeface="Calibri" charset="0"/>
            </a:endParaRPr>
          </a:p>
          <a:p>
            <a:endParaRPr lang="el-GR">
              <a:latin typeface="Calibri" charset="0"/>
            </a:endParaRPr>
          </a:p>
          <a:p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69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C:\Documents and Settings\user\Επιφάνεια εργασίας\EG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81089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4 - TextBox"/>
          <p:cNvSpPr txBox="1">
            <a:spLocks noChangeArrowheads="1"/>
          </p:cNvSpPr>
          <p:nvPr/>
        </p:nvSpPr>
        <p:spPr bwMode="auto">
          <a:xfrm>
            <a:off x="1285875" y="5572125"/>
            <a:ext cx="750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Kosaka T, et al. J Biomed Biotechnol 2011;Art ID 165214, 1-7</a:t>
            </a:r>
            <a:endParaRPr lang="el-G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93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529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b="1">
                <a:solidFill>
                  <a:srgbClr val="FF0000"/>
                </a:solidFill>
                <a:latin typeface="Calibri" charset="0"/>
              </a:rPr>
              <a:t>Παράγοντες που συμβάλλουν στην αντοχή</a:t>
            </a:r>
          </a:p>
          <a:p>
            <a:pPr>
              <a:buFont typeface="Arial" charset="0"/>
              <a:buNone/>
            </a:pPr>
            <a:r>
              <a:rPr lang="el-GR" b="1">
                <a:solidFill>
                  <a:srgbClr val="FFFF00"/>
                </a:solidFill>
                <a:latin typeface="Calibri" charset="0"/>
              </a:rPr>
              <a:t>Σημειακή μετάλλαξη Τ790Μ στο εξώνιο 20 του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EGFR → 50%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ασθενών με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NSCLC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 που ανταποκρίθηκαν αρχικά στη θεραπεία και κατόπιν ανέπτυξαν αντοχή</a:t>
            </a:r>
          </a:p>
          <a:p>
            <a:pPr>
              <a:buFont typeface="Arial" charset="0"/>
              <a:buNone/>
            </a:pPr>
            <a:r>
              <a:rPr lang="el-GR" b="1">
                <a:solidFill>
                  <a:srgbClr val="FFFF00"/>
                </a:solidFill>
                <a:latin typeface="Calibri" charset="0"/>
              </a:rPr>
              <a:t>Μεταλλάξεις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που τροποποιούν τη δράση μορίων διαβίβασης του σήματος μέσω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EGFR  (RAS, MET, HGF, VEGF, IGF-1)</a:t>
            </a:r>
          </a:p>
          <a:p>
            <a:pPr>
              <a:buFont typeface="Arial" charset="0"/>
              <a:buNone/>
            </a:pPr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90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C:\Documents and Settings\user\Επιφάνεια εργασίας\EG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81089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4 - TextBox"/>
          <p:cNvSpPr txBox="1">
            <a:spLocks noChangeArrowheads="1"/>
          </p:cNvSpPr>
          <p:nvPr/>
        </p:nvSpPr>
        <p:spPr bwMode="auto">
          <a:xfrm>
            <a:off x="1285875" y="5572125"/>
            <a:ext cx="750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Kosaka T, et al. J Biomed Biotechnol 2011;Art ID 165214, 1-7</a:t>
            </a:r>
            <a:endParaRPr lang="el-G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08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734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>
                <a:solidFill>
                  <a:srgbClr val="FFFF00"/>
                </a:solidFill>
                <a:latin typeface="Calibri" charset="0"/>
              </a:rPr>
              <a:t>Δεύτερης γενιάς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EGFR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–ΤΚΙ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s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 (αναστέλουν τη δραστηριότητα της κινάσης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ακόμη και σε παρουσία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EGFR T790M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μετάλλαξης</a:t>
            </a:r>
          </a:p>
        </p:txBody>
      </p:sp>
    </p:spTree>
    <p:extLst>
      <p:ext uri="{BB962C8B-B14F-4D97-AF65-F5344CB8AC3E}">
        <p14:creationId xmlns:p14="http://schemas.microsoft.com/office/powerpoint/2010/main" xmlns="" val="419257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l-GR" b="1">
                <a:solidFill>
                  <a:srgbClr val="FFFF00"/>
                </a:solidFill>
                <a:latin typeface="Calibri" charset="0"/>
              </a:rPr>
              <a:t>Ανίχνευση μεταλλάξεων στα εξώνια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18-21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της περιοχής τυροσινικής κινάσης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EGFR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→ αυξημένη πιθανότητα ανταπόκρισης σε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EGFR-TKIs</a:t>
            </a:r>
          </a:p>
          <a:p>
            <a:r>
              <a:rPr lang="el-GR" b="1">
                <a:solidFill>
                  <a:srgbClr val="FF0000"/>
                </a:solidFill>
                <a:latin typeface="Calibri" charset="0"/>
              </a:rPr>
              <a:t>Μεθοδολογία: </a:t>
            </a:r>
          </a:p>
          <a:p>
            <a:r>
              <a:rPr lang="el-GR" b="1">
                <a:solidFill>
                  <a:srgbClr val="00B050"/>
                </a:solidFill>
                <a:latin typeface="Calibri" charset="0"/>
              </a:rPr>
              <a:t>Ανοσοϊστοχημικά</a:t>
            </a:r>
            <a:r>
              <a:rPr lang="en-US" b="1">
                <a:solidFill>
                  <a:srgbClr val="00B05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(mutation specific exon19 deletions exon 21 L858 mutation)</a:t>
            </a:r>
          </a:p>
          <a:p>
            <a:r>
              <a:rPr lang="en-US" b="1">
                <a:solidFill>
                  <a:srgbClr val="00B050"/>
                </a:solidFill>
                <a:latin typeface="Calibri" charset="0"/>
              </a:rPr>
              <a:t>FISH/ CISH 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(gene copy number)</a:t>
            </a:r>
            <a:endParaRPr lang="el-GR" b="1">
              <a:solidFill>
                <a:srgbClr val="FFFF00"/>
              </a:solidFill>
              <a:latin typeface="Calibri" charset="0"/>
            </a:endParaRPr>
          </a:p>
          <a:p>
            <a:r>
              <a:rPr lang="el-GR" b="1">
                <a:solidFill>
                  <a:srgbClr val="00B050"/>
                </a:solidFill>
                <a:latin typeface="Calibri" charset="0"/>
              </a:rPr>
              <a:t>Ανάλυση μεταλλάξεων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(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direct DNA sequencing)</a:t>
            </a:r>
            <a:endParaRPr lang="el-GR" b="1">
              <a:solidFill>
                <a:srgbClr val="FFFF00"/>
              </a:solidFill>
              <a:latin typeface="Calibri" charset="0"/>
            </a:endParaRPr>
          </a:p>
          <a:p>
            <a:endParaRPr lang="el-GR">
              <a:solidFill>
                <a:srgbClr val="FFFF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0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939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l-GR" b="1">
                <a:solidFill>
                  <a:srgbClr val="FFFF00"/>
                </a:solidFill>
                <a:latin typeface="Calibri" charset="0"/>
              </a:rPr>
              <a:t>Ανίχνευση μεταλλάξεων σε περιπτώσεις καρκινώματος πνεύμονα</a:t>
            </a:r>
            <a:r>
              <a:rPr lang="el-GR" b="1">
                <a:solidFill>
                  <a:srgbClr val="FF0000"/>
                </a:solidFill>
                <a:latin typeface="Calibri" charset="0"/>
              </a:rPr>
              <a:t>→ </a:t>
            </a:r>
            <a:r>
              <a:rPr lang="en-US" b="1" u="sng">
                <a:solidFill>
                  <a:srgbClr val="FFFF00"/>
                </a:solidFill>
                <a:latin typeface="Calibri" charset="0"/>
              </a:rPr>
              <a:t>“standard of care”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l-GR" b="1">
                <a:solidFill>
                  <a:srgbClr val="FF0000"/>
                </a:solidFill>
                <a:latin typeface="Calibri" charset="0"/>
              </a:rPr>
              <a:t>Προβλήματα:</a:t>
            </a:r>
          </a:p>
          <a:p>
            <a:pPr>
              <a:buFont typeface="Arial" charset="0"/>
              <a:buNone/>
            </a:pPr>
            <a:r>
              <a:rPr lang="el-GR" b="1">
                <a:solidFill>
                  <a:srgbClr val="FFFF00"/>
                </a:solidFill>
                <a:latin typeface="Calibri" charset="0"/>
              </a:rPr>
              <a:t>Πρακτικής</a:t>
            </a:r>
            <a:r>
              <a:rPr lang="el-GR" b="1">
                <a:solidFill>
                  <a:srgbClr val="FF0000"/>
                </a:solidFill>
                <a:latin typeface="Calibri" charset="0"/>
              </a:rPr>
              <a:t>/ 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υλικοτεχνικών υποδομών</a:t>
            </a:r>
            <a:r>
              <a:rPr lang="el-GR" b="1">
                <a:solidFill>
                  <a:srgbClr val="FF0000"/>
                </a:solidFill>
                <a:latin typeface="Calibri" charset="0"/>
              </a:rPr>
              <a:t>/</a:t>
            </a:r>
            <a:r>
              <a:rPr lang="el-GR" b="1">
                <a:solidFill>
                  <a:srgbClr val="FFFF00"/>
                </a:solidFill>
                <a:latin typeface="Calibri" charset="0"/>
              </a:rPr>
              <a:t>τεχνικής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33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C:\Documents and Settings\user\Επιφάνεια εργασίας\EG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81089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4 - TextBox"/>
          <p:cNvSpPr txBox="1">
            <a:spLocks noChangeArrowheads="1"/>
          </p:cNvSpPr>
          <p:nvPr/>
        </p:nvSpPr>
        <p:spPr bwMode="auto">
          <a:xfrm>
            <a:off x="1285875" y="5572125"/>
            <a:ext cx="750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FF0000"/>
                </a:solidFill>
              </a:rPr>
              <a:t>Kosaka</a:t>
            </a:r>
            <a:r>
              <a:rPr lang="en-US" sz="2000" b="1" dirty="0">
                <a:solidFill>
                  <a:srgbClr val="FF0000"/>
                </a:solidFill>
              </a:rPr>
              <a:t> T, et al. J Biomed </a:t>
            </a:r>
            <a:r>
              <a:rPr lang="en-US" sz="2000" b="1" dirty="0" err="1">
                <a:solidFill>
                  <a:srgbClr val="FF0000"/>
                </a:solidFill>
              </a:rPr>
              <a:t>Biotechnol</a:t>
            </a:r>
            <a:r>
              <a:rPr lang="en-US" sz="2000" b="1" dirty="0">
                <a:solidFill>
                  <a:srgbClr val="FF0000"/>
                </a:solidFill>
              </a:rPr>
              <a:t> 2011;Art ID 165214, 1-7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1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ntitled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638" r="-14638"/>
          <a:stretch>
            <a:fillRect/>
          </a:stretch>
        </p:blipFill>
        <p:spPr>
          <a:xfrm>
            <a:off x="-623035" y="602364"/>
            <a:ext cx="10280793" cy="5654040"/>
          </a:xfrm>
        </p:spPr>
      </p:pic>
    </p:spTree>
    <p:extLst>
      <p:ext uri="{BB962C8B-B14F-4D97-AF65-F5344CB8AC3E}">
        <p14:creationId xmlns:p14="http://schemas.microsoft.com/office/powerpoint/2010/main" xmlns="" val="42757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Η </a:t>
            </a:r>
            <a:r>
              <a:rPr lang="el-GR" b="1" i="1" dirty="0">
                <a:solidFill>
                  <a:srgbClr val="37FFD6"/>
                </a:solidFill>
              </a:rPr>
              <a:t>Τ790Μ μετάλλαξη </a:t>
            </a:r>
            <a:r>
              <a:rPr lang="el-GR" b="1" dirty="0">
                <a:solidFill>
                  <a:srgbClr val="FFFF00"/>
                </a:solidFill>
              </a:rPr>
              <a:t>συναντάται σε 50% των ασθενών με </a:t>
            </a:r>
            <a:r>
              <a:rPr lang="el-GR" b="1" i="1" u="sng" dirty="0">
                <a:solidFill>
                  <a:srgbClr val="FFFF00"/>
                </a:solidFill>
              </a:rPr>
              <a:t>επίκτητη ανθεκτικότητα </a:t>
            </a:r>
            <a:r>
              <a:rPr lang="el-GR" b="1" dirty="0">
                <a:solidFill>
                  <a:srgbClr val="FFFF00"/>
                </a:solidFill>
              </a:rPr>
              <a:t>στους </a:t>
            </a:r>
            <a:r>
              <a:rPr lang="en-US" b="1" dirty="0" smtClean="0">
                <a:solidFill>
                  <a:srgbClr val="FFFF00"/>
                </a:solidFill>
              </a:rPr>
              <a:t>EGFR</a:t>
            </a:r>
            <a:r>
              <a:rPr lang="el-GR" b="1" dirty="0" smtClean="0">
                <a:solidFill>
                  <a:srgbClr val="FFFF00"/>
                </a:solidFill>
              </a:rPr>
              <a:t>-ΤΚΙ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l-GR" b="1" dirty="0">
              <a:solidFill>
                <a:srgbClr val="FFFF00"/>
              </a:solidFill>
            </a:endParaRPr>
          </a:p>
          <a:p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Η </a:t>
            </a:r>
            <a:r>
              <a:rPr lang="el-GR" b="1" i="1" u="sng" dirty="0">
                <a:solidFill>
                  <a:srgbClr val="FFFF00"/>
                </a:solidFill>
              </a:rPr>
              <a:t>επίκτητη ανθεκτικότητα </a:t>
            </a:r>
            <a:r>
              <a:rPr lang="el-GR" b="1" dirty="0" smtClean="0">
                <a:solidFill>
                  <a:srgbClr val="FFFF00"/>
                </a:solidFill>
              </a:rPr>
              <a:t>στους </a:t>
            </a:r>
            <a:r>
              <a:rPr lang="en-US" b="1" dirty="0" smtClean="0">
                <a:solidFill>
                  <a:srgbClr val="FFFF00"/>
                </a:solidFill>
              </a:rPr>
              <a:t>EGFR</a:t>
            </a:r>
            <a:r>
              <a:rPr lang="el-GR" b="1" dirty="0">
                <a:solidFill>
                  <a:srgbClr val="FFFF00"/>
                </a:solidFill>
              </a:rPr>
              <a:t>-</a:t>
            </a:r>
            <a:r>
              <a:rPr lang="el-GR" b="1" dirty="0" smtClean="0">
                <a:solidFill>
                  <a:srgbClr val="FFFF00"/>
                </a:solidFill>
              </a:rPr>
              <a:t>ΤΚΙ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υπογραμμίζει την ικανότητα του όγκου να προσαρμόζεται στο μονοπάτι αναστολής της μεταγωγής σήματος, παρακάμπτοντάς το.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FFD6"/>
                </a:solidFill>
              </a:rPr>
              <a:t>EML4-ALK </a:t>
            </a:r>
            <a:r>
              <a:rPr lang="el-GR" sz="3600" b="1" dirty="0" smtClean="0">
                <a:solidFill>
                  <a:srgbClr val="37FFD6"/>
                </a:solidFill>
              </a:rPr>
              <a:t>Διαμετάθεση</a:t>
            </a:r>
            <a:endParaRPr lang="en-US" sz="3600" b="1" dirty="0">
              <a:solidFill>
                <a:srgbClr val="37FF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Η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37FFD6"/>
                </a:solidFill>
              </a:rPr>
              <a:t>δι</a:t>
            </a:r>
            <a:r>
              <a:rPr lang="en-US" b="1" dirty="0" smtClean="0">
                <a:solidFill>
                  <a:srgbClr val="37FFD6"/>
                </a:solidFill>
              </a:rPr>
              <a:t>α</a:t>
            </a:r>
            <a:r>
              <a:rPr lang="en-US" b="1" dirty="0" err="1" smtClean="0">
                <a:solidFill>
                  <a:srgbClr val="37FFD6"/>
                </a:solidFill>
              </a:rPr>
              <a:t>μετάθεση</a:t>
            </a:r>
            <a:r>
              <a:rPr lang="en-US" b="1" dirty="0" smtClean="0">
                <a:solidFill>
                  <a:srgbClr val="37FFD6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των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γονιδίων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i="1" dirty="0" smtClean="0">
                <a:solidFill>
                  <a:srgbClr val="37FFD6"/>
                </a:solidFill>
              </a:rPr>
              <a:t>EML4 </a:t>
            </a:r>
            <a:r>
              <a:rPr lang="en-US" b="1" dirty="0" err="1">
                <a:solidFill>
                  <a:srgbClr val="37FFD6"/>
                </a:solidFill>
              </a:rPr>
              <a:t>κ</a:t>
            </a:r>
            <a:r>
              <a:rPr lang="en-US" b="1" dirty="0">
                <a:solidFill>
                  <a:srgbClr val="37FFD6"/>
                </a:solidFill>
              </a:rPr>
              <a:t>α</a:t>
            </a:r>
            <a:r>
              <a:rPr lang="en-US" b="1" dirty="0" err="1">
                <a:solidFill>
                  <a:srgbClr val="37FFD6"/>
                </a:solidFill>
              </a:rPr>
              <a:t>ι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i="1" dirty="0">
                <a:solidFill>
                  <a:srgbClr val="37FFD6"/>
                </a:solidFill>
              </a:rPr>
              <a:t>ALK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παρατηρείται </a:t>
            </a:r>
            <a:r>
              <a:rPr lang="en-US" b="1" dirty="0" err="1" smtClean="0">
                <a:solidFill>
                  <a:srgbClr val="FFFF00"/>
                </a:solidFill>
              </a:rPr>
              <a:t>στο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5-7% </a:t>
            </a:r>
            <a:r>
              <a:rPr lang="en-US" b="1" dirty="0" err="1" smtClean="0">
                <a:solidFill>
                  <a:srgbClr val="FFFF00"/>
                </a:solidFill>
              </a:rPr>
              <a:t>των</a:t>
            </a:r>
            <a:r>
              <a:rPr lang="el-GR" b="1" dirty="0" smtClean="0">
                <a:solidFill>
                  <a:srgbClr val="FFFF00"/>
                </a:solidFill>
              </a:rPr>
              <a:t> ΜΜΚΠ.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Το </a:t>
            </a:r>
            <a:r>
              <a:rPr lang="el-GR" b="1" dirty="0" smtClean="0">
                <a:solidFill>
                  <a:srgbClr val="37FFD6"/>
                </a:solidFill>
              </a:rPr>
              <a:t>γονίδιο σύντηξης </a:t>
            </a:r>
            <a:r>
              <a:rPr lang="en-US" b="1" i="1" dirty="0" smtClean="0">
                <a:solidFill>
                  <a:srgbClr val="37FFD6"/>
                </a:solidFill>
              </a:rPr>
              <a:t>EML4-ALK </a:t>
            </a:r>
            <a:r>
              <a:rPr lang="el-GR" b="1" i="1" dirty="0" smtClean="0">
                <a:solidFill>
                  <a:srgbClr val="FFFF00"/>
                </a:solidFill>
              </a:rPr>
              <a:t>κωδικοποιεί </a:t>
            </a:r>
            <a:r>
              <a:rPr lang="el-GR" b="1" dirty="0" smtClean="0">
                <a:solidFill>
                  <a:srgbClr val="FFFF00"/>
                </a:solidFill>
              </a:rPr>
              <a:t>μια πρωτεϊνη με αυξημένη ενεργότητα της κινάσης </a:t>
            </a:r>
            <a:r>
              <a:rPr lang="en-US" b="1" dirty="0" smtClean="0">
                <a:solidFill>
                  <a:srgbClr val="FFFF00"/>
                </a:solidFill>
              </a:rPr>
              <a:t>ALK </a:t>
            </a:r>
            <a:r>
              <a:rPr lang="el-GR" b="1" dirty="0" smtClean="0">
                <a:solidFill>
                  <a:srgbClr val="FFFF00"/>
                </a:solidFill>
              </a:rPr>
              <a:t>που προάγει/επάγει κυτταρικό πολλαπλασιασμό. 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Το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crizotinib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είν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έν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δυνητικός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εκλεκτικός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ν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στολέ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της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ALK</a:t>
            </a:r>
            <a:r>
              <a:rPr lang="el-GR" b="1" dirty="0" smtClean="0">
                <a:solidFill>
                  <a:srgbClr val="FFFF00"/>
                </a:solidFill>
              </a:rPr>
              <a:t> και είναι πιο αποτελεσματικό από τη χημειοθεραπεία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44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62" r="-1262"/>
          <a:stretch>
            <a:fillRect/>
          </a:stretch>
        </p:blipFill>
        <p:spPr>
          <a:xfrm>
            <a:off x="69995" y="732247"/>
            <a:ext cx="9143589" cy="5028622"/>
          </a:xfrm>
        </p:spPr>
      </p:pic>
      <p:sp>
        <p:nvSpPr>
          <p:cNvPr id="5" name="TextBox 4"/>
          <p:cNvSpPr txBox="1"/>
          <p:nvPr/>
        </p:nvSpPr>
        <p:spPr>
          <a:xfrm>
            <a:off x="3173666" y="6036084"/>
            <a:ext cx="57870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European Journal of Pharmacology 754 (2015) 82–91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4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232" r="-19232"/>
          <a:stretch>
            <a:fillRect/>
          </a:stretch>
        </p:blipFill>
        <p:spPr>
          <a:xfrm>
            <a:off x="-58230" y="1065292"/>
            <a:ext cx="9202230" cy="5060872"/>
          </a:xfrm>
        </p:spPr>
      </p:pic>
      <p:sp>
        <p:nvSpPr>
          <p:cNvPr id="5" name="Rectangle 4"/>
          <p:cNvSpPr/>
          <p:nvPr/>
        </p:nvSpPr>
        <p:spPr>
          <a:xfrm>
            <a:off x="3032125" y="6317397"/>
            <a:ext cx="742949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Journal of Thoracic Disease, </a:t>
            </a:r>
            <a:r>
              <a:rPr lang="en-US" sz="2800" b="1" baseline="30000" dirty="0" err="1">
                <a:solidFill>
                  <a:srgbClr val="FF0000"/>
                </a:solidFill>
                <a:latin typeface="+mj-lt"/>
              </a:rPr>
              <a:t>Vol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 7, No 3 March 2015</a:t>
            </a:r>
          </a:p>
          <a:p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315" y="1498182"/>
            <a:ext cx="79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H-E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16716" y="1173941"/>
            <a:ext cx="132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ALK IHC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98830" y="4635712"/>
            <a:ext cx="1179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ALK</a:t>
            </a:r>
            <a:r>
              <a:rPr lang="en-US" sz="2000" b="1" dirty="0" smtClean="0"/>
              <a:t>  FISH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22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PATTERNS OF ALK IHC POSITIVITY</a:t>
            </a:r>
            <a:endParaRPr lang="en-US" sz="4000" dirty="0"/>
          </a:p>
        </p:txBody>
      </p:sp>
      <p:pic>
        <p:nvPicPr>
          <p:cNvPr id="4" name="Content Placeholder 3" descr="pp4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913" r="-1791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3469049" y="6214319"/>
            <a:ext cx="5674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Journal of Thoracic Disease, </a:t>
            </a:r>
            <a:r>
              <a:rPr lang="en-US" sz="2000" b="1" dirty="0" err="1">
                <a:solidFill>
                  <a:srgbClr val="FF0000"/>
                </a:solidFill>
              </a:rPr>
              <a:t>Vol</a:t>
            </a:r>
            <a:r>
              <a:rPr lang="en-US" sz="2000" b="1" dirty="0">
                <a:solidFill>
                  <a:srgbClr val="FF0000"/>
                </a:solidFill>
              </a:rPr>
              <a:t> 7, No 3 March 2015</a:t>
            </a:r>
          </a:p>
        </p:txBody>
      </p:sp>
    </p:spTree>
    <p:extLst>
      <p:ext uri="{BB962C8B-B14F-4D97-AF65-F5344CB8AC3E}">
        <p14:creationId xmlns:p14="http://schemas.microsoft.com/office/powerpoint/2010/main" xmlns="" val="28370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PATTERNS OF ALK IHC POSITIVITY</a:t>
            </a:r>
            <a:endParaRPr lang="en-US" sz="4000" b="1" dirty="0"/>
          </a:p>
        </p:txBody>
      </p:sp>
      <p:pic>
        <p:nvPicPr>
          <p:cNvPr id="4" name="Content Placeholder 3" descr="ALKsco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578" r="-19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028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1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252" r="-13252"/>
          <a:stretch>
            <a:fillRect/>
          </a:stretch>
        </p:blipFill>
        <p:spPr>
          <a:xfrm>
            <a:off x="-749385" y="440726"/>
            <a:ext cx="10337885" cy="5685438"/>
          </a:xfrm>
        </p:spPr>
      </p:pic>
      <p:sp>
        <p:nvSpPr>
          <p:cNvPr id="5" name="Rectangle 4"/>
          <p:cNvSpPr/>
          <p:nvPr/>
        </p:nvSpPr>
        <p:spPr>
          <a:xfrm>
            <a:off x="3835075" y="6367959"/>
            <a:ext cx="5308925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baseline="30000" dirty="0">
                <a:solidFill>
                  <a:srgbClr val="FF0000"/>
                </a:solidFill>
              </a:rPr>
              <a:t>Journal of Thoracic Disease, </a:t>
            </a:r>
            <a:r>
              <a:rPr lang="en-US" sz="2800" b="1" baseline="30000" dirty="0" err="1">
                <a:solidFill>
                  <a:srgbClr val="FF0000"/>
                </a:solidFill>
              </a:rPr>
              <a:t>Vol</a:t>
            </a:r>
            <a:r>
              <a:rPr lang="en-US" sz="2800" b="1" baseline="30000" dirty="0">
                <a:solidFill>
                  <a:srgbClr val="FF0000"/>
                </a:solidFill>
              </a:rPr>
              <a:t> 7, No 3 March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5918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ROS1 </a:t>
            </a:r>
            <a:r>
              <a:rPr lang="en-US" b="1" dirty="0" smtClean="0"/>
              <a:t>rearrangements</a:t>
            </a:r>
            <a:endParaRPr lang="en-US" dirty="0"/>
          </a:p>
        </p:txBody>
      </p:sp>
      <p:pic>
        <p:nvPicPr>
          <p:cNvPr id="4" name="Content Placeholder 3" descr="ab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84" r="-228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718616" y="6387722"/>
            <a:ext cx="6783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IASLC ATLAS OF </a:t>
            </a:r>
            <a:r>
              <a:rPr lang="en-US" b="1" i="1" dirty="0">
                <a:solidFill>
                  <a:srgbClr val="FF0000"/>
                </a:solidFill>
              </a:rPr>
              <a:t>ALK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ROS1 </a:t>
            </a:r>
            <a:r>
              <a:rPr lang="en-US" b="1" dirty="0">
                <a:solidFill>
                  <a:srgbClr val="FF0000"/>
                </a:solidFill>
              </a:rPr>
              <a:t>TESTING IN LUNG CANCER, 2016 </a:t>
            </a:r>
          </a:p>
        </p:txBody>
      </p:sp>
    </p:spTree>
    <p:extLst>
      <p:ext uri="{BB962C8B-B14F-4D97-AF65-F5344CB8AC3E}">
        <p14:creationId xmlns:p14="http://schemas.microsoft.com/office/powerpoint/2010/main" xmlns="" val="2706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7" y="274638"/>
            <a:ext cx="8826831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Frequencies of different </a:t>
            </a:r>
            <a:r>
              <a:rPr lang="en-US" sz="3600" b="1" i="1" dirty="0"/>
              <a:t>ROS1</a:t>
            </a:r>
            <a:r>
              <a:rPr lang="en-US" sz="3600" b="1" dirty="0"/>
              <a:t> fusion </a:t>
            </a:r>
            <a:r>
              <a:rPr lang="en-US" sz="3600" b="1" dirty="0" smtClean="0"/>
              <a:t>partners </a:t>
            </a:r>
            <a:endParaRPr lang="en-US" sz="3600" b="1" dirty="0"/>
          </a:p>
        </p:txBody>
      </p:sp>
      <p:pic>
        <p:nvPicPr>
          <p:cNvPr id="4" name="Content Placeholder 3" descr="HA1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958" r="-1595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020744" y="6227089"/>
            <a:ext cx="596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solidFill>
                  <a:srgbClr val="FF0000"/>
                </a:solidFill>
              </a:rPr>
              <a:t>Budendorf</a:t>
            </a:r>
            <a:r>
              <a:rPr lang="pl-PL" sz="2000" b="1" dirty="0" smtClean="0">
                <a:solidFill>
                  <a:srgbClr val="FF0000"/>
                </a:solidFill>
              </a:rPr>
              <a:t> L, et al., </a:t>
            </a:r>
            <a:r>
              <a:rPr lang="pl-PL" sz="2000" b="1" dirty="0" err="1" smtClean="0">
                <a:solidFill>
                  <a:srgbClr val="FF0000"/>
                </a:solidFill>
              </a:rPr>
              <a:t>Virchows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Arch</a:t>
            </a:r>
            <a:r>
              <a:rPr lang="pl-PL" sz="2000" b="1" dirty="0">
                <a:solidFill>
                  <a:srgbClr val="FF0000"/>
                </a:solidFill>
              </a:rPr>
              <a:t> (2016) 469:489–503 </a:t>
            </a:r>
          </a:p>
        </p:txBody>
      </p:sp>
    </p:spTree>
    <p:extLst>
      <p:ext uri="{BB962C8B-B14F-4D97-AF65-F5344CB8AC3E}">
        <p14:creationId xmlns:p14="http://schemas.microsoft.com/office/powerpoint/2010/main" xmlns="" val="27755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PATTERNS OF </a:t>
            </a:r>
            <a:r>
              <a:rPr lang="en-US" b="1" dirty="0" smtClean="0"/>
              <a:t>ROS1 </a:t>
            </a:r>
            <a:r>
              <a:rPr lang="en-US" b="1" dirty="0"/>
              <a:t>IHC POSITIVITY</a:t>
            </a:r>
            <a:endParaRPr lang="en-US" dirty="0"/>
          </a:p>
        </p:txBody>
      </p:sp>
      <p:pic>
        <p:nvPicPr>
          <p:cNvPr id="4" name="Content Placeholder 3" descr="ROS immuno patter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27" r="-19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442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 smtClean="0">
              <a:solidFill>
                <a:srgbClr val="FFFF00"/>
              </a:solidFill>
            </a:endParaRPr>
          </a:p>
          <a:p>
            <a:endParaRPr lang="el-GR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FF00"/>
                </a:solidFill>
              </a:rPr>
              <a:t>ΜΟΡΙΑΚΗ </a:t>
            </a:r>
            <a:r>
              <a:rPr lang="el-GR" b="1" dirty="0">
                <a:solidFill>
                  <a:srgbClr val="FFFF00"/>
                </a:solidFill>
              </a:rPr>
              <a:t>ΤΥΠΟΠΟΙΗΣΗ ΚΑΙ </a:t>
            </a:r>
            <a:r>
              <a:rPr lang="el-GR" b="1" dirty="0" smtClean="0">
                <a:solidFill>
                  <a:srgbClr val="FFFF00"/>
                </a:solidFill>
              </a:rPr>
              <a:t>ΤΑΞΙΝΟΜΗΣΗ ΤΟΥ </a:t>
            </a:r>
            <a:r>
              <a:rPr lang="el-GR" b="1" dirty="0">
                <a:solidFill>
                  <a:srgbClr val="FFFF00"/>
                </a:solidFill>
              </a:rPr>
              <a:t>ΝΕΟΠΛΑΣΜΑΤΟΣ ΜΕ </a:t>
            </a:r>
            <a:r>
              <a:rPr lang="el-GR" b="1" dirty="0" smtClean="0">
                <a:solidFill>
                  <a:srgbClr val="FFFF00"/>
                </a:solidFill>
              </a:rPr>
              <a:t>ΠΡΟΒΛΕΠΤΙΚΗ </a:t>
            </a:r>
            <a:r>
              <a:rPr lang="el-GR" b="1" dirty="0">
                <a:solidFill>
                  <a:srgbClr val="FFFF00"/>
                </a:solidFill>
              </a:rPr>
              <a:t>ΣΗΜΑΣΙΑ </a:t>
            </a:r>
            <a:r>
              <a:rPr lang="el-GR" b="1" dirty="0" smtClean="0">
                <a:solidFill>
                  <a:srgbClr val="FFFF00"/>
                </a:solidFill>
              </a:rPr>
              <a:t>(στοχευμένη θεραπεία)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89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PATTERNS OF ROS1 IHC POSITIVITY</a:t>
            </a:r>
            <a:endParaRPr lang="en-US" dirty="0"/>
          </a:p>
        </p:txBody>
      </p:sp>
      <p:pic>
        <p:nvPicPr>
          <p:cNvPr id="5" name="Content Placeholder 4" descr="HA3F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677" r="-4067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2873375" y="6285750"/>
            <a:ext cx="6270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Budendorf</a:t>
            </a:r>
            <a:r>
              <a:rPr lang="pl-PL" sz="2000" b="1" dirty="0">
                <a:solidFill>
                  <a:srgbClr val="FF0000"/>
                </a:solidFill>
              </a:rPr>
              <a:t> L, et al., </a:t>
            </a:r>
            <a:r>
              <a:rPr lang="pl-PL" sz="2000" b="1" dirty="0" err="1">
                <a:solidFill>
                  <a:srgbClr val="FF0000"/>
                </a:solidFill>
              </a:rPr>
              <a:t>Virchows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Arch</a:t>
            </a:r>
            <a:r>
              <a:rPr lang="pl-PL" sz="2000" b="1" dirty="0">
                <a:solidFill>
                  <a:srgbClr val="FF0000"/>
                </a:solidFill>
              </a:rPr>
              <a:t> (2016) 469:489–503 </a:t>
            </a:r>
          </a:p>
        </p:txBody>
      </p:sp>
    </p:spTree>
    <p:extLst>
      <p:ext uri="{BB962C8B-B14F-4D97-AF65-F5344CB8AC3E}">
        <p14:creationId xmlns:p14="http://schemas.microsoft.com/office/powerpoint/2010/main" xmlns="" val="3049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PATTERNS OF ROS1 IHC POSITIVITY</a:t>
            </a:r>
            <a:endParaRPr lang="en-US" dirty="0"/>
          </a:p>
        </p:txBody>
      </p:sp>
      <p:pic>
        <p:nvPicPr>
          <p:cNvPr id="4" name="Content Placeholder 3" descr="HA3F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209" r="-4020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159125" y="6423166"/>
            <a:ext cx="627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Budendorf</a:t>
            </a:r>
            <a:r>
              <a:rPr lang="pl-PL" b="1" dirty="0">
                <a:solidFill>
                  <a:srgbClr val="FF0000"/>
                </a:solidFill>
              </a:rPr>
              <a:t> L, et al., </a:t>
            </a:r>
            <a:r>
              <a:rPr lang="pl-PL" b="1" dirty="0" err="1">
                <a:solidFill>
                  <a:srgbClr val="FF0000"/>
                </a:solidFill>
              </a:rPr>
              <a:t>Virchows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Arch</a:t>
            </a:r>
            <a:r>
              <a:rPr lang="pl-PL" b="1" dirty="0">
                <a:solidFill>
                  <a:srgbClr val="FF0000"/>
                </a:solidFill>
              </a:rPr>
              <a:t> (2016) 469:489–503 </a:t>
            </a:r>
          </a:p>
        </p:txBody>
      </p:sp>
    </p:spTree>
    <p:extLst>
      <p:ext uri="{BB962C8B-B14F-4D97-AF65-F5344CB8AC3E}">
        <p14:creationId xmlns:p14="http://schemas.microsoft.com/office/powerpoint/2010/main" xmlns="" val="6842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ROS1 IHC ON CYTOLOGY</a:t>
            </a:r>
            <a:endParaRPr lang="en-US" sz="4000" dirty="0"/>
          </a:p>
        </p:txBody>
      </p:sp>
      <p:pic>
        <p:nvPicPr>
          <p:cNvPr id="4" name="Content Placeholder 3" descr="HAD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761" b="-3076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016251" y="6326872"/>
            <a:ext cx="6334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Budendorf</a:t>
            </a:r>
            <a:r>
              <a:rPr lang="pl-PL" sz="2000" b="1" dirty="0">
                <a:solidFill>
                  <a:srgbClr val="FF0000"/>
                </a:solidFill>
              </a:rPr>
              <a:t> L, et al., </a:t>
            </a:r>
            <a:r>
              <a:rPr lang="pl-PL" sz="2000" b="1" dirty="0" err="1">
                <a:solidFill>
                  <a:srgbClr val="FF0000"/>
                </a:solidFill>
              </a:rPr>
              <a:t>Virchows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Arch</a:t>
            </a:r>
            <a:r>
              <a:rPr lang="pl-PL" sz="2000" b="1" dirty="0">
                <a:solidFill>
                  <a:srgbClr val="FF0000"/>
                </a:solidFill>
              </a:rPr>
              <a:t> (2016) 469:489–503 </a:t>
            </a:r>
          </a:p>
        </p:txBody>
      </p:sp>
    </p:spTree>
    <p:extLst>
      <p:ext uri="{BB962C8B-B14F-4D97-AF65-F5344CB8AC3E}">
        <p14:creationId xmlns:p14="http://schemas.microsoft.com/office/powerpoint/2010/main" xmlns="" val="8953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FALSE POSITIVE </a:t>
            </a:r>
            <a:r>
              <a:rPr lang="en-US" sz="4000" b="1" dirty="0" smtClean="0"/>
              <a:t>ROS1 </a:t>
            </a:r>
            <a:r>
              <a:rPr lang="en-US" sz="4000" b="1" dirty="0"/>
              <a:t>IHC RESULTS</a:t>
            </a:r>
            <a:endParaRPr lang="en-US" sz="4000" dirty="0"/>
          </a:p>
        </p:txBody>
      </p:sp>
      <p:pic>
        <p:nvPicPr>
          <p:cNvPr id="7" name="Content Placeholder 6" descr="ROS non specific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367" r="-17367"/>
          <a:stretch>
            <a:fillRect/>
          </a:stretch>
        </p:blipFill>
        <p:spPr/>
      </p:pic>
      <p:pic>
        <p:nvPicPr>
          <p:cNvPr id="8" name="Content Placeholder 7" descr="ROS non specific 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4021" b="-84021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2680881" y="6330125"/>
            <a:ext cx="6318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IASLC ATLAS OF </a:t>
            </a:r>
            <a:r>
              <a:rPr lang="en-US" b="1" i="1" dirty="0">
                <a:solidFill>
                  <a:srgbClr val="FF0000"/>
                </a:solidFill>
              </a:rPr>
              <a:t>ALK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ROS1 </a:t>
            </a:r>
            <a:r>
              <a:rPr lang="en-US" b="1" dirty="0">
                <a:solidFill>
                  <a:srgbClr val="FF0000"/>
                </a:solidFill>
              </a:rPr>
              <a:t>TESTING IN LUNG CANCER, 2016 </a:t>
            </a:r>
          </a:p>
        </p:txBody>
      </p:sp>
    </p:spTree>
    <p:extLst>
      <p:ext uri="{BB962C8B-B14F-4D97-AF65-F5344CB8AC3E}">
        <p14:creationId xmlns:p14="http://schemas.microsoft.com/office/powerpoint/2010/main" xmlns="" val="10340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Examples of different FISH signal patterns using </a:t>
            </a:r>
            <a:r>
              <a:rPr lang="en-US" sz="3200" b="1" i="1" dirty="0"/>
              <a:t>ROS1</a:t>
            </a:r>
            <a:r>
              <a:rPr lang="en-US" sz="3200" b="1" dirty="0"/>
              <a:t> break-apart assays</a:t>
            </a:r>
          </a:p>
        </p:txBody>
      </p:sp>
      <p:pic>
        <p:nvPicPr>
          <p:cNvPr id="4" name="Content Placeholder 3" descr="HB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2806" r="-8280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600324" y="6409948"/>
            <a:ext cx="7051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Budendorf</a:t>
            </a:r>
            <a:r>
              <a:rPr lang="pl-PL" sz="2000" b="1" dirty="0">
                <a:solidFill>
                  <a:srgbClr val="FF0000"/>
                </a:solidFill>
              </a:rPr>
              <a:t> L, et al., </a:t>
            </a:r>
            <a:r>
              <a:rPr lang="pl-PL" sz="2000" b="1" dirty="0" err="1">
                <a:solidFill>
                  <a:srgbClr val="FF0000"/>
                </a:solidFill>
              </a:rPr>
              <a:t>Virchows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Arch</a:t>
            </a:r>
            <a:r>
              <a:rPr lang="pl-PL" sz="2000" b="1" dirty="0">
                <a:solidFill>
                  <a:srgbClr val="FF0000"/>
                </a:solidFill>
              </a:rPr>
              <a:t> (2016) 469:489–503 </a:t>
            </a:r>
          </a:p>
        </p:txBody>
      </p:sp>
    </p:spTree>
    <p:extLst>
      <p:ext uri="{BB962C8B-B14F-4D97-AF65-F5344CB8AC3E}">
        <p14:creationId xmlns:p14="http://schemas.microsoft.com/office/powerpoint/2010/main" xmlns="" val="5559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FFD6"/>
                </a:solidFill>
              </a:rPr>
              <a:t>K-RAS</a:t>
            </a:r>
            <a:endParaRPr lang="en-US" sz="3600" b="1" dirty="0">
              <a:solidFill>
                <a:srgbClr val="37FF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Η </a:t>
            </a:r>
            <a:r>
              <a:rPr lang="el-GR" b="1" dirty="0" smtClean="0">
                <a:solidFill>
                  <a:srgbClr val="37FFD6"/>
                </a:solidFill>
              </a:rPr>
              <a:t>πρωτεϊνη </a:t>
            </a:r>
            <a:r>
              <a:rPr lang="en-US" b="1" dirty="0" smtClean="0">
                <a:solidFill>
                  <a:srgbClr val="37FFD6"/>
                </a:solidFill>
              </a:rPr>
              <a:t>K-RAS </a:t>
            </a:r>
            <a:r>
              <a:rPr lang="el-GR" b="1" dirty="0" smtClean="0">
                <a:solidFill>
                  <a:srgbClr val="FFFF00"/>
                </a:solidFill>
              </a:rPr>
              <a:t>είναι μια συνδεόμενη στη μεμβράνη ογκοπρωτεϊνη και αποτελεί μέλος της οικογένειας των πρωτεϊνών </a:t>
            </a:r>
            <a:r>
              <a:rPr lang="en-US" b="1" dirty="0" smtClean="0">
                <a:solidFill>
                  <a:srgbClr val="FFFF00"/>
                </a:solidFill>
              </a:rPr>
              <a:t>RAS</a:t>
            </a:r>
            <a:r>
              <a:rPr lang="el-GR" b="1" dirty="0">
                <a:solidFill>
                  <a:srgbClr val="FFFF00"/>
                </a:solidFill>
              </a:rPr>
              <a:t>.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Η </a:t>
            </a:r>
            <a:r>
              <a:rPr lang="el-GR" b="1" dirty="0" smtClean="0">
                <a:solidFill>
                  <a:srgbClr val="37FFD6"/>
                </a:solidFill>
              </a:rPr>
              <a:t>πρωτεϊνη </a:t>
            </a:r>
            <a:r>
              <a:rPr lang="en-US" b="1" dirty="0">
                <a:solidFill>
                  <a:srgbClr val="37FFD6"/>
                </a:solidFill>
              </a:rPr>
              <a:t>K-</a:t>
            </a:r>
            <a:r>
              <a:rPr lang="en-US" b="1" dirty="0" smtClean="0">
                <a:solidFill>
                  <a:srgbClr val="37FFD6"/>
                </a:solidFill>
              </a:rPr>
              <a:t>RAS</a:t>
            </a:r>
            <a:r>
              <a:rPr lang="el-GR" b="1" dirty="0" smtClean="0">
                <a:solidFill>
                  <a:srgbClr val="37FFD6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διαδραματίζει σημαντικό ρόλο σε πολλά μονοπάτια μεταγωγής σήματος όπως η ενεργοποίηση του μονοπατιού </a:t>
            </a:r>
            <a:r>
              <a:rPr lang="en-US" b="1" dirty="0" smtClean="0">
                <a:solidFill>
                  <a:srgbClr val="FFFF00"/>
                </a:solidFill>
              </a:rPr>
              <a:t>MAPK</a:t>
            </a:r>
            <a:r>
              <a:rPr lang="el-GR" b="1" dirty="0" smtClean="0">
                <a:solidFill>
                  <a:srgbClr val="FFFF00"/>
                </a:solidFill>
              </a:rPr>
              <a:t> και</a:t>
            </a:r>
            <a:r>
              <a:rPr lang="en-US" b="1" dirty="0" smtClean="0">
                <a:solidFill>
                  <a:srgbClr val="FFFF00"/>
                </a:solidFill>
              </a:rPr>
              <a:t> PI3/</a:t>
            </a:r>
            <a:r>
              <a:rPr lang="en-US" b="1" dirty="0" err="1" smtClean="0">
                <a:solidFill>
                  <a:srgbClr val="FFFF00"/>
                </a:solidFill>
              </a:rPr>
              <a:t>Akt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3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7FFD6"/>
                </a:solidFill>
              </a:rPr>
              <a:t>K-RAS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Η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37FFD6"/>
                </a:solidFill>
              </a:rPr>
              <a:t>πα</a:t>
            </a:r>
            <a:r>
              <a:rPr lang="en-US" b="1" dirty="0" err="1">
                <a:solidFill>
                  <a:srgbClr val="37FFD6"/>
                </a:solidFill>
              </a:rPr>
              <a:t>ρουσί</a:t>
            </a:r>
            <a:r>
              <a:rPr lang="en-US" b="1" dirty="0">
                <a:solidFill>
                  <a:srgbClr val="37FFD6"/>
                </a:solidFill>
              </a:rPr>
              <a:t>α </a:t>
            </a:r>
            <a:r>
              <a:rPr lang="en-US" b="1" i="1" dirty="0">
                <a:solidFill>
                  <a:srgbClr val="37FFD6"/>
                </a:solidFill>
              </a:rPr>
              <a:t>KRAS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μετ</a:t>
            </a:r>
            <a:r>
              <a:rPr lang="en-US" b="1" dirty="0">
                <a:solidFill>
                  <a:srgbClr val="37FFD6"/>
                </a:solidFill>
              </a:rPr>
              <a:t>α</a:t>
            </a:r>
            <a:r>
              <a:rPr lang="en-US" b="1" dirty="0" err="1">
                <a:solidFill>
                  <a:srgbClr val="37FFD6"/>
                </a:solidFill>
              </a:rPr>
              <a:t>λλάξεων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απ</a:t>
            </a:r>
            <a:r>
              <a:rPr lang="en-US" b="1" dirty="0" err="1">
                <a:solidFill>
                  <a:srgbClr val="FFFF00"/>
                </a:solidFill>
              </a:rPr>
              <a:t>οτελεί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δυσμενή</a:t>
            </a:r>
            <a:r>
              <a:rPr lang="en-US" b="1" dirty="0">
                <a:solidFill>
                  <a:srgbClr val="FFFF00"/>
                </a:solidFill>
              </a:rPr>
              <a:t> π</a:t>
            </a:r>
            <a:r>
              <a:rPr lang="en-US" b="1" dirty="0" err="1">
                <a:solidFill>
                  <a:srgbClr val="FFFF00"/>
                </a:solidFill>
              </a:rPr>
              <a:t>ρογνωστικό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παράγοντα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γι</a:t>
            </a:r>
            <a:r>
              <a:rPr lang="en-US" b="1" dirty="0">
                <a:solidFill>
                  <a:srgbClr val="FFFF00"/>
                </a:solidFill>
              </a:rPr>
              <a:t>α </a:t>
            </a:r>
            <a:r>
              <a:rPr lang="en-US" b="1" dirty="0" err="1">
                <a:solidFill>
                  <a:srgbClr val="FFFF00"/>
                </a:solidFill>
              </a:rPr>
              <a:t>την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ε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β</a:t>
            </a:r>
            <a:r>
              <a:rPr lang="en-US" b="1" dirty="0" err="1">
                <a:solidFill>
                  <a:srgbClr val="FFFF00"/>
                </a:solidFill>
              </a:rPr>
              <a:t>ίωση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σθενών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37FFD6"/>
                </a:solidFill>
              </a:rPr>
              <a:t>ΜΜΚΠ</a:t>
            </a:r>
            <a:r>
              <a:rPr lang="el-GR" b="1" dirty="0" smtClean="0">
                <a:solidFill>
                  <a:srgbClr val="FFFF00"/>
                </a:solidFill>
              </a:rPr>
              <a:t>. </a:t>
            </a:r>
          </a:p>
          <a:p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25-30% των ασθενών με ΜΜΚΠ διαγιγνώσκονται </a:t>
            </a:r>
            <a:r>
              <a:rPr lang="el-GR" b="1" dirty="0">
                <a:solidFill>
                  <a:srgbClr val="FFFF00"/>
                </a:solidFill>
              </a:rPr>
              <a:t>με </a:t>
            </a:r>
            <a:r>
              <a:rPr lang="el-GR" b="1" dirty="0" smtClean="0">
                <a:solidFill>
                  <a:srgbClr val="37FFD6"/>
                </a:solidFill>
              </a:rPr>
              <a:t>ενεργοποιητικές </a:t>
            </a:r>
            <a:r>
              <a:rPr lang="el-GR" b="1" dirty="0">
                <a:solidFill>
                  <a:srgbClr val="37FFD6"/>
                </a:solidFill>
              </a:rPr>
              <a:t>μεταλλάξεις </a:t>
            </a:r>
            <a:r>
              <a:rPr lang="en-US" b="1" i="1" dirty="0" smtClean="0">
                <a:solidFill>
                  <a:srgbClr val="37FFD6"/>
                </a:solidFill>
              </a:rPr>
              <a:t>KRAS</a:t>
            </a:r>
            <a:r>
              <a:rPr lang="el-GR" b="1" i="1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που είναι συχνότερες σε ασθενείς με αδενοκαρκίνωμα και με ιστορικό καπνίσματος.</a:t>
            </a:r>
          </a:p>
          <a:p>
            <a:endParaRPr lang="el-GR" b="1" dirty="0" smtClean="0"/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72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7FFD6"/>
                </a:solidFill>
              </a:rPr>
              <a:t>K-RAS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Οι πιο συνηθισμένες μεταλλάξεις συμβαίνουν στα </a:t>
            </a:r>
            <a:r>
              <a:rPr lang="el-GR" b="1" dirty="0">
                <a:solidFill>
                  <a:srgbClr val="37FFD6"/>
                </a:solidFill>
              </a:rPr>
              <a:t>κωδώνια 12 </a:t>
            </a:r>
            <a:r>
              <a:rPr lang="el-GR" b="1" dirty="0">
                <a:solidFill>
                  <a:srgbClr val="FFFF00"/>
                </a:solidFill>
              </a:rPr>
              <a:t>και </a:t>
            </a:r>
            <a:r>
              <a:rPr lang="el-GR" b="1" dirty="0">
                <a:solidFill>
                  <a:srgbClr val="37FFD6"/>
                </a:solidFill>
              </a:rPr>
              <a:t>13</a:t>
            </a:r>
            <a:r>
              <a:rPr lang="el-GR" b="1" dirty="0">
                <a:solidFill>
                  <a:srgbClr val="FFFF00"/>
                </a:solidFill>
              </a:rPr>
              <a:t> του </a:t>
            </a:r>
            <a:r>
              <a:rPr lang="el-GR" b="1" dirty="0">
                <a:solidFill>
                  <a:srgbClr val="37FFD6"/>
                </a:solidFill>
              </a:rPr>
              <a:t>εξωνίου 12</a:t>
            </a:r>
          </a:p>
          <a:p>
            <a:r>
              <a:rPr lang="el-GR" b="1" dirty="0">
                <a:solidFill>
                  <a:srgbClr val="FFFF00"/>
                </a:solidFill>
              </a:rPr>
              <a:t>Οι </a:t>
            </a:r>
            <a:r>
              <a:rPr lang="el-GR" b="1" dirty="0">
                <a:solidFill>
                  <a:srgbClr val="37FFD6"/>
                </a:solidFill>
              </a:rPr>
              <a:t>μεταλλάξεις 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i="1" dirty="0">
                <a:solidFill>
                  <a:srgbClr val="37FFD6"/>
                </a:solidFill>
              </a:rPr>
              <a:t>KRAS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συνδέονται με </a:t>
            </a:r>
            <a:r>
              <a:rPr lang="el-GR" b="1" dirty="0">
                <a:solidFill>
                  <a:srgbClr val="37FFD6"/>
                </a:solidFill>
              </a:rPr>
              <a:t>αντοχή</a:t>
            </a:r>
            <a:r>
              <a:rPr lang="el-GR" b="1" dirty="0">
                <a:solidFill>
                  <a:srgbClr val="FFFF00"/>
                </a:solidFill>
              </a:rPr>
              <a:t> στους </a:t>
            </a:r>
            <a:r>
              <a:rPr lang="en-US" b="1" dirty="0">
                <a:solidFill>
                  <a:srgbClr val="FFFF00"/>
                </a:solidFill>
              </a:rPr>
              <a:t>EGFR</a:t>
            </a:r>
            <a:r>
              <a:rPr lang="el-GR" b="1" dirty="0">
                <a:solidFill>
                  <a:srgbClr val="FFFF00"/>
                </a:solidFill>
              </a:rPr>
              <a:t>-ΤΚΙ</a:t>
            </a:r>
            <a:r>
              <a:rPr lang="en-US" b="1" dirty="0">
                <a:solidFill>
                  <a:srgbClr val="FFFF00"/>
                </a:solidFill>
              </a:rPr>
              <a:t>s</a:t>
            </a:r>
            <a:endParaRPr lang="el-GR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8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37FFD6"/>
                </a:solidFill>
              </a:rPr>
              <a:t>Μεταλλάξεις του </a:t>
            </a:r>
            <a:r>
              <a:rPr lang="en-US" sz="3600" b="1" i="1" dirty="0" smtClean="0">
                <a:solidFill>
                  <a:srgbClr val="37FFD6"/>
                </a:solidFill>
              </a:rPr>
              <a:t>BRAF</a:t>
            </a:r>
            <a:endParaRPr lang="en-US" sz="3600" b="1" i="1" dirty="0">
              <a:solidFill>
                <a:srgbClr val="37FF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37FFD6"/>
                </a:solidFill>
              </a:rPr>
              <a:t>Ενεργοποιητικές μεταλλάξεις </a:t>
            </a:r>
            <a:r>
              <a:rPr lang="el-GR" b="1" dirty="0" smtClean="0">
                <a:solidFill>
                  <a:srgbClr val="FFFF00"/>
                </a:solidFill>
              </a:rPr>
              <a:t>στο γονίδιο </a:t>
            </a:r>
            <a:r>
              <a:rPr lang="en-US" b="1" i="1" dirty="0" smtClean="0">
                <a:solidFill>
                  <a:srgbClr val="37FFD6"/>
                </a:solidFill>
              </a:rPr>
              <a:t>BRAF</a:t>
            </a:r>
            <a:r>
              <a:rPr lang="el-GR" b="1" dirty="0" smtClean="0">
                <a:solidFill>
                  <a:srgbClr val="FFFF00"/>
                </a:solidFill>
              </a:rPr>
              <a:t> αυξάνουν την ενεργότητα κινάσης και συνδέονται με ανάπτυξη ανθεκτικότητας σε</a:t>
            </a:r>
            <a:r>
              <a:rPr lang="en-US" b="1" dirty="0" smtClean="0">
                <a:solidFill>
                  <a:srgbClr val="FFFF00"/>
                </a:solidFill>
              </a:rPr>
              <a:t> EGFR-TKIs </a:t>
            </a:r>
            <a:r>
              <a:rPr lang="el-GR" b="1" dirty="0" smtClean="0">
                <a:solidFill>
                  <a:srgbClr val="FFFF00"/>
                </a:solidFill>
              </a:rPr>
              <a:t>στο ΜΜΚΠ.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Το </a:t>
            </a:r>
            <a:r>
              <a:rPr lang="en-US" b="1" dirty="0" smtClean="0">
                <a:solidFill>
                  <a:srgbClr val="FFFF00"/>
                </a:solidFill>
              </a:rPr>
              <a:t>BRAF </a:t>
            </a:r>
            <a:r>
              <a:rPr lang="el-GR" b="1" dirty="0" smtClean="0">
                <a:solidFill>
                  <a:srgbClr val="FFFF00"/>
                </a:solidFill>
              </a:rPr>
              <a:t>που δρά καθοδικά του </a:t>
            </a:r>
            <a:r>
              <a:rPr lang="en-US" b="1" dirty="0">
                <a:solidFill>
                  <a:srgbClr val="FFFF00"/>
                </a:solidFill>
              </a:rPr>
              <a:t>K-</a:t>
            </a:r>
            <a:r>
              <a:rPr lang="en-US" b="1" dirty="0" smtClean="0">
                <a:solidFill>
                  <a:srgbClr val="FFFF00"/>
                </a:solidFill>
              </a:rPr>
              <a:t>RAS</a:t>
            </a:r>
            <a:r>
              <a:rPr lang="el-GR" b="1" dirty="0" smtClean="0">
                <a:solidFill>
                  <a:srgbClr val="FFFF00"/>
                </a:solidFill>
              </a:rPr>
              <a:t> στην οδό μεταγωγής σήματος, έχει ενεργότητα κινάσης της σερίνης / θρεονίνης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0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FFD6"/>
                </a:solidFill>
              </a:rPr>
              <a:t>VEGF</a:t>
            </a:r>
            <a:endParaRPr lang="en-US" sz="3600" b="1" dirty="0">
              <a:solidFill>
                <a:srgbClr val="37FF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Α</a:t>
            </a:r>
            <a:r>
              <a:rPr lang="en-US" b="1" dirty="0" smtClean="0">
                <a:solidFill>
                  <a:srgbClr val="FFFF00"/>
                </a:solidFill>
              </a:rPr>
              <a:t>π</a:t>
            </a:r>
            <a:r>
              <a:rPr lang="en-US" b="1" dirty="0" err="1" smtClean="0">
                <a:solidFill>
                  <a:srgbClr val="FFFF00"/>
                </a:solidFill>
              </a:rPr>
              <a:t>οτελεί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τον</a:t>
            </a:r>
            <a:r>
              <a:rPr lang="en-US" b="1" dirty="0">
                <a:solidFill>
                  <a:srgbClr val="FFFF00"/>
                </a:solidFill>
              </a:rPr>
              <a:t> π</a:t>
            </a:r>
            <a:r>
              <a:rPr lang="en-US" b="1" dirty="0" err="1">
                <a:solidFill>
                  <a:srgbClr val="FFFF00"/>
                </a:solidFill>
              </a:rPr>
              <a:t>ιο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ειδικό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κ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κρίσιμο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ρυθμιστή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της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γγειογένεσης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Ο</a:t>
            </a:r>
            <a:r>
              <a:rPr lang="en-US" b="1" dirty="0" err="1" smtClean="0">
                <a:solidFill>
                  <a:srgbClr val="FFFF00"/>
                </a:solidFill>
              </a:rPr>
              <a:t>ι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en-US" b="1" dirty="0" err="1">
                <a:solidFill>
                  <a:srgbClr val="FFFF00"/>
                </a:solidFill>
              </a:rPr>
              <a:t>οικίλες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δι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δικ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σίες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της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γγειογένεσης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ρυθμίζοντ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απ</a:t>
            </a:r>
            <a:r>
              <a:rPr lang="en-US" b="1" dirty="0" err="1">
                <a:solidFill>
                  <a:srgbClr val="FFFF00"/>
                </a:solidFill>
              </a:rPr>
              <a:t>ό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μεγάλο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ριθμό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μεσολ</a:t>
            </a:r>
            <a:r>
              <a:rPr lang="en-US" b="1" dirty="0">
                <a:solidFill>
                  <a:srgbClr val="FFFF00"/>
                </a:solidFill>
              </a:rPr>
              <a:t>αβ</a:t>
            </a:r>
            <a:r>
              <a:rPr lang="en-US" b="1" dirty="0" err="1">
                <a:solidFill>
                  <a:srgbClr val="FFFF00"/>
                </a:solidFill>
              </a:rPr>
              <a:t>ητών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ό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en-US" b="1" dirty="0" err="1">
                <a:solidFill>
                  <a:srgbClr val="FFFF00"/>
                </a:solidFill>
              </a:rPr>
              <a:t>ως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υ</a:t>
            </a:r>
            <a:r>
              <a:rPr lang="en-US" b="1" dirty="0">
                <a:solidFill>
                  <a:srgbClr val="37FFD6"/>
                </a:solidFill>
              </a:rPr>
              <a:t>π</a:t>
            </a:r>
            <a:r>
              <a:rPr lang="en-US" b="1" dirty="0" err="1">
                <a:solidFill>
                  <a:srgbClr val="37FFD6"/>
                </a:solidFill>
              </a:rPr>
              <a:t>οδοχέ</a:t>
            </a:r>
            <a:r>
              <a:rPr lang="en-US" b="1" dirty="0">
                <a:solidFill>
                  <a:srgbClr val="37FFD6"/>
                </a:solidFill>
              </a:rPr>
              <a:t>α</a:t>
            </a:r>
            <a:r>
              <a:rPr lang="en-US" b="1" dirty="0" err="1">
                <a:solidFill>
                  <a:srgbClr val="37FFD6"/>
                </a:solidFill>
              </a:rPr>
              <a:t>ς</a:t>
            </a:r>
            <a:r>
              <a:rPr lang="en-US" b="1" dirty="0">
                <a:solidFill>
                  <a:srgbClr val="37FFD6"/>
                </a:solidFill>
              </a:rPr>
              <a:t> VEGF (VEGF-R)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ενεργο</a:t>
            </a:r>
            <a:r>
              <a:rPr lang="en-US" b="1" dirty="0">
                <a:solidFill>
                  <a:srgbClr val="37FFD6"/>
                </a:solidFill>
              </a:rPr>
              <a:t>π</a:t>
            </a:r>
            <a:r>
              <a:rPr lang="en-US" b="1" dirty="0" err="1">
                <a:solidFill>
                  <a:srgbClr val="37FFD6"/>
                </a:solidFill>
              </a:rPr>
              <a:t>οιητής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του</a:t>
            </a:r>
            <a:r>
              <a:rPr lang="en-US" b="1" dirty="0">
                <a:solidFill>
                  <a:srgbClr val="37FFD6"/>
                </a:solidFill>
              </a:rPr>
              <a:t> π</a:t>
            </a:r>
            <a:r>
              <a:rPr lang="en-US" b="1" dirty="0" err="1">
                <a:solidFill>
                  <a:srgbClr val="37FFD6"/>
                </a:solidFill>
              </a:rPr>
              <a:t>λ</a:t>
            </a:r>
            <a:r>
              <a:rPr lang="en-US" b="1" dirty="0">
                <a:solidFill>
                  <a:srgbClr val="37FFD6"/>
                </a:solidFill>
              </a:rPr>
              <a:t>α</a:t>
            </a:r>
            <a:r>
              <a:rPr lang="en-US" b="1" dirty="0" err="1">
                <a:solidFill>
                  <a:srgbClr val="37FFD6"/>
                </a:solidFill>
              </a:rPr>
              <a:t>σμινογόνου</a:t>
            </a:r>
            <a:r>
              <a:rPr lang="en-US" b="1" dirty="0">
                <a:solidFill>
                  <a:srgbClr val="37FFD6"/>
                </a:solidFill>
              </a:rPr>
              <a:t> (PAS)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οι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37FFD6"/>
                </a:solidFill>
              </a:rPr>
              <a:t>μεταλλοπρωτεϊνάσες</a:t>
            </a:r>
            <a:r>
              <a:rPr lang="en-US" b="1" dirty="0">
                <a:solidFill>
                  <a:srgbClr val="37FFD6"/>
                </a:solidFill>
              </a:rPr>
              <a:t> (MMΡs)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κ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οι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37FFD6"/>
                </a:solidFill>
              </a:rPr>
              <a:t>α</a:t>
            </a:r>
            <a:r>
              <a:rPr lang="en-US" b="1" dirty="0" err="1">
                <a:solidFill>
                  <a:srgbClr val="37FFD6"/>
                </a:solidFill>
              </a:rPr>
              <a:t>ν</a:t>
            </a:r>
            <a:r>
              <a:rPr lang="en-US" b="1" dirty="0">
                <a:solidFill>
                  <a:srgbClr val="37FFD6"/>
                </a:solidFill>
              </a:rPr>
              <a:t>α</a:t>
            </a:r>
            <a:r>
              <a:rPr lang="en-US" b="1" dirty="0" err="1">
                <a:solidFill>
                  <a:srgbClr val="37FFD6"/>
                </a:solidFill>
              </a:rPr>
              <a:t>στολείς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τους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l-GR" b="1" dirty="0" smtClean="0">
                <a:solidFill>
                  <a:srgbClr val="37FFD6"/>
                </a:solidFill>
              </a:rPr>
              <a:t>(Τ</a:t>
            </a:r>
            <a:r>
              <a:rPr lang="en-US" b="1" dirty="0" smtClean="0">
                <a:solidFill>
                  <a:srgbClr val="37FFD6"/>
                </a:solidFill>
              </a:rPr>
              <a:t>IMPs </a:t>
            </a:r>
            <a:r>
              <a:rPr lang="el-GR" b="1" dirty="0" smtClean="0">
                <a:solidFill>
                  <a:srgbClr val="37FFD6"/>
                </a:solidFill>
              </a:rPr>
              <a:t>ή </a:t>
            </a:r>
            <a:r>
              <a:rPr lang="en-US" b="1" dirty="0" smtClean="0">
                <a:solidFill>
                  <a:srgbClr val="37FFD6"/>
                </a:solidFill>
              </a:rPr>
              <a:t>MMPIs</a:t>
            </a:r>
            <a:r>
              <a:rPr lang="el-GR" b="1" dirty="0" smtClean="0">
                <a:solidFill>
                  <a:srgbClr val="37FFD6"/>
                </a:solidFill>
              </a:rPr>
              <a:t>)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endParaRPr lang="el-GR" b="1" dirty="0" smtClean="0">
              <a:solidFill>
                <a:srgbClr val="FFFF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58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11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99" r="-14099"/>
          <a:stretch>
            <a:fillRect/>
          </a:stretch>
        </p:blipFill>
        <p:spPr>
          <a:xfrm>
            <a:off x="-826117" y="214662"/>
            <a:ext cx="10748938" cy="5911502"/>
          </a:xfrm>
        </p:spPr>
      </p:pic>
    </p:spTree>
    <p:extLst>
      <p:ext uri="{BB962C8B-B14F-4D97-AF65-F5344CB8AC3E}">
        <p14:creationId xmlns:p14="http://schemas.microsoft.com/office/powerpoint/2010/main" xmlns="" val="3129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" r="-459"/>
          <a:stretch>
            <a:fillRect/>
          </a:stretch>
        </p:blipFill>
        <p:spPr>
          <a:xfrm>
            <a:off x="95452" y="626221"/>
            <a:ext cx="9083340" cy="4995487"/>
          </a:xfrm>
        </p:spPr>
      </p:pic>
      <p:sp>
        <p:nvSpPr>
          <p:cNvPr id="5" name="TextBox 4"/>
          <p:cNvSpPr txBox="1"/>
          <p:nvPr/>
        </p:nvSpPr>
        <p:spPr>
          <a:xfrm>
            <a:off x="2534498" y="5768476"/>
            <a:ext cx="66095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Critical Reviews in Oncology/Hematology 84 (2012) 149–160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2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7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Η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υ</a:t>
            </a:r>
            <a:r>
              <a:rPr lang="en-US" b="1" dirty="0">
                <a:solidFill>
                  <a:srgbClr val="37FFD6"/>
                </a:solidFill>
              </a:rPr>
              <a:t>π</a:t>
            </a:r>
            <a:r>
              <a:rPr lang="en-US" b="1" dirty="0" err="1">
                <a:solidFill>
                  <a:srgbClr val="37FFD6"/>
                </a:solidFill>
              </a:rPr>
              <a:t>ερέκφρ</a:t>
            </a:r>
            <a:r>
              <a:rPr lang="en-US" b="1" dirty="0">
                <a:solidFill>
                  <a:srgbClr val="37FFD6"/>
                </a:solidFill>
              </a:rPr>
              <a:t>α</a:t>
            </a:r>
            <a:r>
              <a:rPr lang="en-US" b="1" dirty="0" err="1">
                <a:solidFill>
                  <a:srgbClr val="37FFD6"/>
                </a:solidFill>
              </a:rPr>
              <a:t>ση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του</a:t>
            </a:r>
            <a:r>
              <a:rPr lang="en-US" b="1" dirty="0">
                <a:solidFill>
                  <a:srgbClr val="37FFD6"/>
                </a:solidFill>
              </a:rPr>
              <a:t>  VEGF </a:t>
            </a:r>
            <a:r>
              <a:rPr lang="en-US" b="1" dirty="0" err="1">
                <a:solidFill>
                  <a:srgbClr val="FFFF00"/>
                </a:solidFill>
              </a:rPr>
              <a:t>συνδέετ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37FFD6"/>
                </a:solidFill>
              </a:rPr>
              <a:t>π</a:t>
            </a:r>
            <a:r>
              <a:rPr lang="en-US" b="1" dirty="0" err="1">
                <a:solidFill>
                  <a:srgbClr val="37FFD6"/>
                </a:solidFill>
              </a:rPr>
              <a:t>τωχή</a:t>
            </a:r>
            <a:r>
              <a:rPr lang="en-US" b="1" dirty="0">
                <a:solidFill>
                  <a:srgbClr val="37FFD6"/>
                </a:solidFill>
              </a:rPr>
              <a:t> π</a:t>
            </a:r>
            <a:r>
              <a:rPr lang="en-US" b="1" dirty="0" err="1">
                <a:solidFill>
                  <a:srgbClr val="37FFD6"/>
                </a:solidFill>
              </a:rPr>
              <a:t>ρόγνωση</a:t>
            </a:r>
            <a:r>
              <a:rPr lang="en-US" b="1" dirty="0">
                <a:solidFill>
                  <a:srgbClr val="37FFD6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σε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σθενείς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</a:t>
            </a:r>
            <a:r>
              <a:rPr lang="en-US" b="1" dirty="0">
                <a:solidFill>
                  <a:srgbClr val="FFFF00"/>
                </a:solidFill>
              </a:rPr>
              <a:t> ΜΜΚΠ. </a:t>
            </a:r>
            <a:endParaRPr lang="el-GR" b="1" dirty="0">
              <a:solidFill>
                <a:srgbClr val="FFFF00"/>
              </a:solidFill>
            </a:endParaRPr>
          </a:p>
          <a:p>
            <a:r>
              <a:rPr lang="el-GR" b="1" dirty="0">
                <a:solidFill>
                  <a:srgbClr val="FFFF00"/>
                </a:solidFill>
              </a:rPr>
              <a:t>Το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37FFD6"/>
                </a:solidFill>
              </a:rPr>
              <a:t>bevacizumab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έν</a:t>
            </a:r>
            <a:r>
              <a:rPr lang="en-US" b="1" dirty="0">
                <a:solidFill>
                  <a:srgbClr val="FFFF00"/>
                </a:solidFill>
              </a:rPr>
              <a:t>α α</a:t>
            </a:r>
            <a:r>
              <a:rPr lang="en-US" b="1" dirty="0" err="1">
                <a:solidFill>
                  <a:srgbClr val="FFFF00"/>
                </a:solidFill>
              </a:rPr>
              <a:t>ντι</a:t>
            </a:r>
            <a:r>
              <a:rPr lang="en-US" b="1" dirty="0">
                <a:solidFill>
                  <a:srgbClr val="FFFF00"/>
                </a:solidFill>
              </a:rPr>
              <a:t>-VEGF </a:t>
            </a:r>
            <a:r>
              <a:rPr lang="en-US" b="1" dirty="0" err="1">
                <a:solidFill>
                  <a:srgbClr val="FFFF00"/>
                </a:solidFill>
              </a:rPr>
              <a:t>μονοκλωνικό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ντίσωμ</a:t>
            </a:r>
            <a:r>
              <a:rPr lang="en-US" b="1" dirty="0">
                <a:solidFill>
                  <a:srgbClr val="FFFF00"/>
                </a:solidFill>
              </a:rPr>
              <a:t>α </a:t>
            </a:r>
            <a:r>
              <a:rPr lang="el-GR" b="1" dirty="0">
                <a:solidFill>
                  <a:srgbClr val="FFFF00"/>
                </a:solidFill>
              </a:rPr>
              <a:t>και αποτελεί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τ</a:t>
            </a:r>
            <a:r>
              <a:rPr lang="en-US" b="1" dirty="0" err="1">
                <a:solidFill>
                  <a:srgbClr val="FFFF00"/>
                </a:solidFill>
              </a:rPr>
              <a:t>η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μον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δική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ντι</a:t>
            </a:r>
            <a:r>
              <a:rPr lang="el-GR" b="1" dirty="0">
                <a:solidFill>
                  <a:srgbClr val="FFFF00"/>
                </a:solidFill>
              </a:rPr>
              <a:t>-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γγειογενετική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θερ</a:t>
            </a:r>
            <a:r>
              <a:rPr lang="en-US" b="1" dirty="0">
                <a:solidFill>
                  <a:srgbClr val="FFFF00"/>
                </a:solidFill>
              </a:rPr>
              <a:t>απ</a:t>
            </a:r>
            <a:r>
              <a:rPr lang="en-US" b="1" dirty="0" err="1">
                <a:solidFill>
                  <a:srgbClr val="FFFF00"/>
                </a:solidFill>
              </a:rPr>
              <a:t>εί</a:t>
            </a:r>
            <a:r>
              <a:rPr lang="en-US" b="1" dirty="0">
                <a:solidFill>
                  <a:srgbClr val="FFFF00"/>
                </a:solidFill>
              </a:rPr>
              <a:t>α </a:t>
            </a:r>
            <a:r>
              <a:rPr lang="en-US" b="1" dirty="0" err="1">
                <a:solidFill>
                  <a:srgbClr val="FFFF00"/>
                </a:solidFill>
              </a:rPr>
              <a:t>γι</a:t>
            </a:r>
            <a:r>
              <a:rPr lang="en-US" b="1" dirty="0">
                <a:solidFill>
                  <a:srgbClr val="FFFF00"/>
                </a:solidFill>
              </a:rPr>
              <a:t>α </a:t>
            </a:r>
            <a:r>
              <a:rPr lang="el-GR" b="1" dirty="0">
                <a:solidFill>
                  <a:srgbClr val="FFFF00"/>
                </a:solidFill>
              </a:rPr>
              <a:t>τους 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σθενείς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</a:t>
            </a:r>
            <a:r>
              <a:rPr lang="en-US" b="1" dirty="0">
                <a:solidFill>
                  <a:srgbClr val="FFFF00"/>
                </a:solidFill>
              </a:rPr>
              <a:t> ΜΜΚΠ.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3" descr="nrd1601-f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4900" b="-34900"/>
          <a:stretch>
            <a:fillRect/>
          </a:stretch>
        </p:blipFill>
        <p:spPr>
          <a:xfrm>
            <a:off x="4051299" y="1174750"/>
            <a:ext cx="5015137" cy="5620345"/>
          </a:xfrm>
        </p:spPr>
      </p:pic>
    </p:spTree>
    <p:extLst>
      <p:ext uri="{BB962C8B-B14F-4D97-AF65-F5344CB8AC3E}">
        <p14:creationId xmlns:p14="http://schemas.microsoft.com/office/powerpoint/2010/main" xmlns="" val="39209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37FFD6"/>
                </a:solidFill>
              </a:rPr>
              <a:t>Υποδοχέας </a:t>
            </a:r>
            <a:r>
              <a:rPr lang="el-GR" sz="3600" b="1" dirty="0">
                <a:solidFill>
                  <a:srgbClr val="37FFD6"/>
                </a:solidFill>
              </a:rPr>
              <a:t>του αυξητικού παράγοντα ηπατοκυττάρου (</a:t>
            </a:r>
            <a:r>
              <a:rPr lang="en-US" sz="3600" b="1" dirty="0">
                <a:solidFill>
                  <a:srgbClr val="37FFD6"/>
                </a:solidFill>
              </a:rPr>
              <a:t>c-MET)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7FFD6"/>
                </a:solidFill>
              </a:rPr>
              <a:t>c</a:t>
            </a:r>
            <a:r>
              <a:rPr lang="en-US" b="1" dirty="0">
                <a:solidFill>
                  <a:srgbClr val="37FFD6"/>
                </a:solidFill>
              </a:rPr>
              <a:t>-</a:t>
            </a:r>
            <a:r>
              <a:rPr lang="en-US" b="1" dirty="0" smtClean="0">
                <a:solidFill>
                  <a:srgbClr val="37FFD6"/>
                </a:solidFill>
              </a:rPr>
              <a:t>MET </a:t>
            </a:r>
            <a:r>
              <a:rPr lang="el-GR" b="1" dirty="0" smtClean="0">
                <a:solidFill>
                  <a:srgbClr val="FFFF00"/>
                </a:solidFill>
              </a:rPr>
              <a:t>αποτελεί μεμβρανικό υποδοχέα ΤΚ</a:t>
            </a:r>
          </a:p>
          <a:p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Μπορεί να </a:t>
            </a:r>
            <a:r>
              <a:rPr lang="el-GR" b="1" dirty="0" smtClean="0">
                <a:solidFill>
                  <a:srgbClr val="37FFD6"/>
                </a:solidFill>
              </a:rPr>
              <a:t>ενεργοποιήσει</a:t>
            </a:r>
            <a:r>
              <a:rPr lang="el-GR" b="1" dirty="0" smtClean="0">
                <a:solidFill>
                  <a:srgbClr val="FFFF00"/>
                </a:solidFill>
              </a:rPr>
              <a:t> το μονοπάτι </a:t>
            </a:r>
            <a:r>
              <a:rPr lang="en-US" b="1" dirty="0" smtClean="0">
                <a:solidFill>
                  <a:srgbClr val="FFFF00"/>
                </a:solidFill>
              </a:rPr>
              <a:t>PI3K/</a:t>
            </a:r>
            <a:r>
              <a:rPr lang="en-US" b="1" dirty="0" err="1" smtClean="0">
                <a:solidFill>
                  <a:srgbClr val="FFFF00"/>
                </a:solidFill>
              </a:rPr>
              <a:t>Akt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ακόμη και σε </a:t>
            </a:r>
            <a:r>
              <a:rPr lang="el-GR" b="1" dirty="0" smtClean="0">
                <a:solidFill>
                  <a:srgbClr val="37FFD6"/>
                </a:solidFill>
              </a:rPr>
              <a:t>περίπτωση αναστολής </a:t>
            </a:r>
            <a:r>
              <a:rPr lang="el-GR" b="1" dirty="0" smtClean="0">
                <a:solidFill>
                  <a:srgbClr val="FFFF00"/>
                </a:solidFill>
              </a:rPr>
              <a:t>της </a:t>
            </a:r>
            <a:r>
              <a:rPr lang="en-US" b="1" dirty="0" smtClean="0">
                <a:solidFill>
                  <a:srgbClr val="FFFF00"/>
                </a:solidFill>
              </a:rPr>
              <a:t>EGFR </a:t>
            </a:r>
            <a:r>
              <a:rPr lang="el-GR" b="1" dirty="0" smtClean="0">
                <a:solidFill>
                  <a:srgbClr val="FFFF00"/>
                </a:solidFill>
              </a:rPr>
              <a:t>κινάσης</a:t>
            </a:r>
          </a:p>
          <a:p>
            <a:pPr marL="0" indent="0">
              <a:buNone/>
            </a:pPr>
            <a:endParaRPr lang="el-GR" b="1" dirty="0">
              <a:latin typeface="Wingdings"/>
              <a:ea typeface="Wingdings"/>
              <a:cs typeface="Wingdings"/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0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525963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Χρήσιμη η συνεκτίμηση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37FFD6"/>
                </a:solidFill>
              </a:rPr>
              <a:t>κλινικεργαστηριακών</a:t>
            </a:r>
            <a:r>
              <a:rPr lang="el-GR" b="1" dirty="0" smtClean="0">
                <a:solidFill>
                  <a:srgbClr val="FFFF00"/>
                </a:solidFill>
              </a:rPr>
              <a:t> πληροφοριών  με δεδομένα </a:t>
            </a:r>
            <a:r>
              <a:rPr lang="el-GR" b="1" dirty="0" smtClean="0">
                <a:solidFill>
                  <a:srgbClr val="37FFD6"/>
                </a:solidFill>
              </a:rPr>
              <a:t>μοριακών</a:t>
            </a:r>
            <a:r>
              <a:rPr lang="el-GR" b="1" dirty="0" smtClean="0">
                <a:solidFill>
                  <a:srgbClr val="FFFF00"/>
                </a:solidFill>
              </a:rPr>
              <a:t> τεχνικών.</a:t>
            </a:r>
          </a:p>
          <a:p>
            <a:r>
              <a:rPr lang="el-GR" b="1" dirty="0">
                <a:solidFill>
                  <a:srgbClr val="FFFF00"/>
                </a:solidFill>
              </a:rPr>
              <a:t>Σχεδιασμός μελλοντικών κλινικών μελετών </a:t>
            </a:r>
            <a:r>
              <a:rPr lang="el-GR" b="1" dirty="0" smtClean="0">
                <a:solidFill>
                  <a:srgbClr val="FFFF00"/>
                </a:solidFill>
              </a:rPr>
              <a:t>σε υποπληθυσμούς </a:t>
            </a:r>
            <a:r>
              <a:rPr lang="el-GR" b="1" dirty="0">
                <a:solidFill>
                  <a:srgbClr val="FFFF00"/>
                </a:solidFill>
              </a:rPr>
              <a:t>ασθενών με διαφορετική ανταπόκριση στην </a:t>
            </a:r>
            <a:r>
              <a:rPr lang="el-GR" b="1" dirty="0" smtClean="0">
                <a:solidFill>
                  <a:srgbClr val="FFFF00"/>
                </a:solidFill>
              </a:rPr>
              <a:t>θεραπεία και επιβίωση.</a:t>
            </a:r>
            <a:endParaRPr lang="en-US" b="1" dirty="0">
              <a:solidFill>
                <a:srgbClr val="FFFF00"/>
              </a:solidFill>
            </a:endParaRPr>
          </a:p>
          <a:p>
            <a:endParaRPr lang="el-GR" b="1" dirty="0"/>
          </a:p>
          <a:p>
            <a:endParaRPr lang="el-GR" b="1" dirty="0" smtClean="0"/>
          </a:p>
          <a:p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491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8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963" r="-4963"/>
          <a:stretch>
            <a:fillRect/>
          </a:stretch>
        </p:blipFill>
        <p:spPr>
          <a:xfrm>
            <a:off x="-200937" y="890772"/>
            <a:ext cx="9519562" cy="5235392"/>
          </a:xfrm>
        </p:spPr>
      </p:pic>
      <p:sp>
        <p:nvSpPr>
          <p:cNvPr id="5" name="TextBox 4"/>
          <p:cNvSpPr txBox="1"/>
          <p:nvPr/>
        </p:nvSpPr>
        <p:spPr>
          <a:xfrm>
            <a:off x="2460625" y="6492875"/>
            <a:ext cx="383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Ploenes</a:t>
            </a:r>
            <a:r>
              <a:rPr lang="en-US" b="1" dirty="0" smtClean="0">
                <a:solidFill>
                  <a:srgbClr val="FF0000"/>
                </a:solidFill>
              </a:rPr>
              <a:t> T, et al. J </a:t>
            </a:r>
            <a:r>
              <a:rPr lang="en-US" b="1" dirty="0" err="1" smtClean="0">
                <a:solidFill>
                  <a:srgbClr val="FF0000"/>
                </a:solidFill>
              </a:rPr>
              <a:t>Pers</a:t>
            </a:r>
            <a:r>
              <a:rPr lang="en-US" b="1" dirty="0" smtClean="0">
                <a:solidFill>
                  <a:srgbClr val="FF0000"/>
                </a:solidFill>
              </a:rPr>
              <a:t> Med 2016; 6: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172" r="-22172"/>
          <a:stretch>
            <a:fillRect/>
          </a:stretch>
        </p:blipFill>
        <p:spPr>
          <a:xfrm>
            <a:off x="-1175227" y="200544"/>
            <a:ext cx="11435347" cy="6289000"/>
          </a:xfrm>
        </p:spPr>
      </p:pic>
      <p:sp>
        <p:nvSpPr>
          <p:cNvPr id="5" name="TextBox 4"/>
          <p:cNvSpPr txBox="1"/>
          <p:nvPr/>
        </p:nvSpPr>
        <p:spPr>
          <a:xfrm>
            <a:off x="4862751" y="6401389"/>
            <a:ext cx="36624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J Intern Med 2015; 277: 201–</a:t>
            </a:r>
            <a:r>
              <a:rPr lang="en-US" sz="2000" b="1" dirty="0" smtClean="0">
                <a:solidFill>
                  <a:srgbClr val="FF0000"/>
                </a:solidFill>
              </a:rPr>
              <a:t>217 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2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Tumor </a:t>
            </a:r>
            <a:r>
              <a:rPr lang="en-US" sz="3600" b="1" dirty="0">
                <a:solidFill>
                  <a:srgbClr val="FF0000"/>
                </a:solidFill>
              </a:rPr>
              <a:t>molecular profiling of NSCLC patients using </a:t>
            </a:r>
            <a:r>
              <a:rPr lang="en-US" sz="3600" b="1" dirty="0" smtClean="0">
                <a:solidFill>
                  <a:srgbClr val="FF0000"/>
                </a:solidFill>
              </a:rPr>
              <a:t>next generation sequencing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FFFF00"/>
                </a:solidFill>
              </a:rPr>
              <a:t>DNA mutations in 374/502 (</a:t>
            </a:r>
            <a:r>
              <a:rPr lang="en-US" b="1" dirty="0">
                <a:solidFill>
                  <a:srgbClr val="FFFF00"/>
                </a:solidFill>
              </a:rPr>
              <a:t>74.5%) </a:t>
            </a:r>
            <a:r>
              <a:rPr lang="en-US" b="1" dirty="0" err="1" smtClean="0">
                <a:solidFill>
                  <a:srgbClr val="FFFF00"/>
                </a:solidFill>
              </a:rPr>
              <a:t>pts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RNA </a:t>
            </a:r>
            <a:r>
              <a:rPr lang="en-US" b="1" dirty="0">
                <a:solidFill>
                  <a:srgbClr val="FFFF00"/>
                </a:solidFill>
              </a:rPr>
              <a:t>fusion was identified in </a:t>
            </a:r>
            <a:r>
              <a:rPr lang="en-US" b="1" dirty="0" smtClean="0">
                <a:solidFill>
                  <a:srgbClr val="FFFF00"/>
                </a:solidFill>
              </a:rPr>
              <a:t>16 /502 (</a:t>
            </a:r>
            <a:r>
              <a:rPr lang="en-US" b="1" dirty="0">
                <a:solidFill>
                  <a:srgbClr val="FFFF00"/>
                </a:solidFill>
              </a:rPr>
              <a:t>3.2%</a:t>
            </a:r>
            <a:r>
              <a:rPr lang="en-US" b="1" dirty="0" smtClean="0">
                <a:solidFill>
                  <a:srgbClr val="FFFF00"/>
                </a:solidFill>
              </a:rPr>
              <a:t>) </a:t>
            </a:r>
            <a:r>
              <a:rPr lang="en-US" b="1" dirty="0" err="1">
                <a:solidFill>
                  <a:srgbClr val="FFFF00"/>
                </a:solidFill>
              </a:rPr>
              <a:t>pts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3891" y="5869166"/>
            <a:ext cx="421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ONCOLOGY </a:t>
            </a:r>
            <a:r>
              <a:rPr lang="en-US" b="1" dirty="0">
                <a:solidFill>
                  <a:srgbClr val="FF0000"/>
                </a:solidFill>
              </a:rPr>
              <a:t>REPORTS 38: 3419-3429, 2017</a:t>
            </a:r>
          </a:p>
          <a:p>
            <a:r>
              <a:rPr lang="en-US" b="1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next generation sequenc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82" y="1824204"/>
            <a:ext cx="3612240" cy="448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51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3" y="2278982"/>
            <a:ext cx="7772400" cy="136207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ΕΤΕΡΟΓΕΝΕΙΑ ΚΑΙ ΚΑΡΚΙΝΟΣ ΠΝΕΥΜΟΝΑ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797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Αναγνώριση προτύπων ανάπτυξης στο μή μικροκυτταρικό καρκίνωμα πνεύμονα (ΜΜΚΠ)  </a:t>
            </a:r>
            <a:r>
              <a:rPr lang="el-GR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ΥΠΟΤΥΠΟΙ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Αναγνώριση διαφορετικής έκβασης της νόσου (επιβίωση) καθώς και υποκείμενων μοριακών μεταβολών που χαρακτηρίζουν την ιστολογική μορφολογία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985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791" r="-31791"/>
          <a:stretch>
            <a:fillRect/>
          </a:stretch>
        </p:blipFill>
        <p:spPr>
          <a:xfrm>
            <a:off x="-1752118" y="463111"/>
            <a:ext cx="10775207" cy="5925949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6399708" y="3280177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Brambilla</a:t>
            </a:r>
            <a:r>
              <a:rPr lang="en-US" b="1" dirty="0">
                <a:solidFill>
                  <a:srgbClr val="FF0000"/>
                </a:solidFill>
              </a:rPr>
              <a:t> C, </a:t>
            </a:r>
            <a:r>
              <a:rPr lang="en-US" b="1" dirty="0" err="1">
                <a:solidFill>
                  <a:srgbClr val="FF0000"/>
                </a:solidFill>
              </a:rPr>
              <a:t>Clin</a:t>
            </a:r>
            <a:r>
              <a:rPr lang="en-US" b="1" dirty="0">
                <a:solidFill>
                  <a:srgbClr val="FF0000"/>
                </a:solidFill>
              </a:rPr>
              <a:t> Cancer Res 2014;20:5777-86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4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6756" cy="4525963"/>
          </a:xfrm>
        </p:spPr>
        <p:txBody>
          <a:bodyPr>
            <a:normAutofit lnSpcReduction="10000"/>
          </a:bodyPr>
          <a:lstStyle/>
          <a:p>
            <a:r>
              <a:rPr lang="el-GR" b="1" u="sng" dirty="0" smtClean="0">
                <a:solidFill>
                  <a:srgbClr val="FFFF00"/>
                </a:solidFill>
              </a:rPr>
              <a:t>Κ</a:t>
            </a:r>
            <a:r>
              <a:rPr lang="en-US" b="1" u="sng" dirty="0" smtClean="0">
                <a:solidFill>
                  <a:srgbClr val="FFFF00"/>
                </a:solidFill>
              </a:rPr>
              <a:t>α</a:t>
            </a:r>
            <a:r>
              <a:rPr lang="en-US" b="1" u="sng" dirty="0" err="1" smtClean="0">
                <a:solidFill>
                  <a:srgbClr val="FFFF00"/>
                </a:solidFill>
              </a:rPr>
              <a:t>ρκίνο</a:t>
            </a:r>
            <a:r>
              <a:rPr lang="el-GR" b="1" u="sng" dirty="0" smtClean="0">
                <a:solidFill>
                  <a:srgbClr val="FFFF00"/>
                </a:solidFill>
              </a:rPr>
              <a:t>ς </a:t>
            </a:r>
            <a:r>
              <a:rPr lang="en-US" b="1" u="sng" dirty="0" err="1" smtClean="0">
                <a:solidFill>
                  <a:srgbClr val="FFFF00"/>
                </a:solidFill>
              </a:rPr>
              <a:t>του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π</a:t>
            </a:r>
            <a:r>
              <a:rPr lang="en-US" b="1" u="sng" dirty="0" err="1">
                <a:solidFill>
                  <a:srgbClr val="FFFF00"/>
                </a:solidFill>
              </a:rPr>
              <a:t>νεύμον</a:t>
            </a:r>
            <a:r>
              <a:rPr lang="en-US" b="1" u="sng" dirty="0">
                <a:solidFill>
                  <a:srgbClr val="FFFF00"/>
                </a:solidFill>
              </a:rPr>
              <a:t>α </a:t>
            </a:r>
            <a:r>
              <a:rPr lang="en-US" b="1" dirty="0" smtClean="0">
                <a:solidFill>
                  <a:srgbClr val="37FFD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l-GR" b="1" dirty="0" smtClean="0">
                <a:solidFill>
                  <a:srgbClr val="FFFF00"/>
                </a:solidFill>
                <a:sym typeface="Wingdings"/>
              </a:rPr>
              <a:t>Ο</a:t>
            </a:r>
            <a:r>
              <a:rPr lang="en-US" b="1" dirty="0" err="1" smtClean="0">
                <a:solidFill>
                  <a:srgbClr val="FFFF00"/>
                </a:solidFill>
              </a:rPr>
              <a:t>μάδ</a:t>
            </a:r>
            <a:r>
              <a:rPr lang="en-US" b="1" dirty="0" smtClean="0">
                <a:solidFill>
                  <a:srgbClr val="FFFF00"/>
                </a:solidFill>
              </a:rPr>
              <a:t>α </a:t>
            </a:r>
            <a:r>
              <a:rPr lang="en-US" b="1" dirty="0" err="1">
                <a:solidFill>
                  <a:srgbClr val="FFFF00"/>
                </a:solidFill>
              </a:rPr>
              <a:t>νεο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en-US" b="1" dirty="0" err="1">
                <a:solidFill>
                  <a:srgbClr val="FFFF00"/>
                </a:solidFill>
              </a:rPr>
              <a:t>λ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σμάτων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56FFFB"/>
                </a:solidFill>
              </a:rPr>
              <a:t>γενετική</a:t>
            </a:r>
            <a:r>
              <a:rPr lang="en-US" b="1" dirty="0">
                <a:solidFill>
                  <a:srgbClr val="56FFFB"/>
                </a:solidFill>
              </a:rPr>
              <a:t> </a:t>
            </a:r>
            <a:r>
              <a:rPr lang="en-US" b="1" dirty="0" err="1">
                <a:solidFill>
                  <a:srgbClr val="56FFFB"/>
                </a:solidFill>
              </a:rPr>
              <a:t>ετερογένει</a:t>
            </a:r>
            <a:r>
              <a:rPr lang="en-US" b="1" dirty="0">
                <a:solidFill>
                  <a:srgbClr val="56FFFB"/>
                </a:solidFill>
              </a:rPr>
              <a:t>α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endParaRPr lang="el-GR" b="1" dirty="0" smtClean="0">
              <a:solidFill>
                <a:srgbClr val="FFFF00"/>
              </a:solidFill>
            </a:endParaRPr>
          </a:p>
          <a:p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Αυτή η διαπίστωση προάγει την ανάπτυξη αποτελεσματικότερων εξατομικευμένων θεραπειών.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l-GR" b="1" u="sng" dirty="0" smtClean="0">
                <a:solidFill>
                  <a:srgbClr val="FFFF00"/>
                </a:solidFill>
              </a:rPr>
              <a:t>Εξατομικευμένες Θεραπείες </a:t>
            </a:r>
            <a:r>
              <a:rPr lang="el-GR" b="1" dirty="0" smtClean="0">
                <a:solidFill>
                  <a:srgbClr val="37FFD6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b="1" dirty="0" smtClean="0">
                <a:solidFill>
                  <a:srgbClr val="37FFD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l-GR" b="1" u="sng" dirty="0" smtClean="0">
                <a:solidFill>
                  <a:srgbClr val="FFFF00"/>
                </a:solidFill>
                <a:sym typeface="Wingdings"/>
              </a:rPr>
              <a:t>Μοριακό προφίλ </a:t>
            </a:r>
            <a:r>
              <a:rPr lang="el-GR" b="1" dirty="0" smtClean="0">
                <a:solidFill>
                  <a:srgbClr val="FFFF00"/>
                </a:solidFill>
                <a:sym typeface="Wingdings"/>
              </a:rPr>
              <a:t>του ασθενούς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0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2" t="24479" b="-216"/>
          <a:stretch/>
        </p:blipFill>
        <p:spPr>
          <a:xfrm>
            <a:off x="819401" y="1577490"/>
            <a:ext cx="7887884" cy="5080761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1843606" y="3689906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Brambilla</a:t>
            </a:r>
            <a:r>
              <a:rPr lang="en-US" b="1" dirty="0" smtClean="0">
                <a:solidFill>
                  <a:srgbClr val="FF0000"/>
                </a:solidFill>
              </a:rPr>
              <a:t> C, </a:t>
            </a:r>
            <a:r>
              <a:rPr lang="en-US" b="1" dirty="0" err="1" smtClean="0">
                <a:solidFill>
                  <a:srgbClr val="FF0000"/>
                </a:solidFill>
              </a:rPr>
              <a:t>Clin</a:t>
            </a:r>
            <a:r>
              <a:rPr lang="en-US" b="1" dirty="0" smtClean="0">
                <a:solidFill>
                  <a:srgbClr val="FF0000"/>
                </a:solidFill>
              </a:rPr>
              <a:t> Cancer Res 2014;20:5777-86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2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ΥΠΑΡΧΕΙ </a:t>
            </a:r>
            <a:r>
              <a:rPr lang="el-GR" b="1" dirty="0" smtClean="0">
                <a:solidFill>
                  <a:srgbClr val="FF0000"/>
                </a:solidFill>
              </a:rPr>
              <a:t>ΕΤΕΡΟΓΕΝΕΙΑ</a:t>
            </a:r>
            <a:r>
              <a:rPr lang="el-GR" b="1" dirty="0" smtClean="0">
                <a:solidFill>
                  <a:srgbClr val="FFFF00"/>
                </a:solidFill>
              </a:rPr>
              <a:t> ΣΤΟ ΙΔΙΟ ΝΕΟΠΛΑΣΜΑ ΣΕ ΙΣΤΟΛΟΓΙΚΟ, ΚΥΤΤΑΡΙΚΟ, ΜΟΡΙΑΚΟ ΚΑΙ ΕΠΙΓΕΝΕΤΙΚΟ ΕΠΙΠΕΔΟ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8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c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924" b="-21924"/>
          <a:stretch>
            <a:fillRect/>
          </a:stretch>
        </p:blipFill>
        <p:spPr/>
      </p:pic>
      <p:pic>
        <p:nvPicPr>
          <p:cNvPr id="8" name="Content Placeholder 7" descr="2d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2525" b="-22525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2264248" y="6126169"/>
            <a:ext cx="642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Yoshida Y, et al., Ann </a:t>
            </a:r>
            <a:r>
              <a:rPr lang="en-US" b="1" dirty="0" err="1" smtClean="0">
                <a:solidFill>
                  <a:srgbClr val="FF0000"/>
                </a:solidFill>
              </a:rPr>
              <a:t>Thorac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Cardiovasc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Surg</a:t>
            </a:r>
            <a:r>
              <a:rPr lang="en-US" b="1" dirty="0" smtClean="0">
                <a:solidFill>
                  <a:srgbClr val="FF0000"/>
                </a:solidFill>
              </a:rPr>
              <a:t> 2014 (</a:t>
            </a:r>
            <a:r>
              <a:rPr lang="en-US" b="1" dirty="0" err="1" smtClean="0">
                <a:solidFill>
                  <a:srgbClr val="FF0000"/>
                </a:solidFill>
              </a:rPr>
              <a:t>supl</a:t>
            </a:r>
            <a:r>
              <a:rPr lang="en-US" b="1" dirty="0" smtClean="0">
                <a:solidFill>
                  <a:srgbClr val="FF0000"/>
                </a:solidFill>
              </a:rPr>
              <a:t>):582-584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9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u="sng" dirty="0" smtClean="0">
                <a:solidFill>
                  <a:srgbClr val="FF0000"/>
                </a:solidFill>
                <a:latin typeface="Calibri" charset="0"/>
              </a:rPr>
              <a:t>ΘΕΡΩΡΙΕΣ ΚΑΡΚΙΝΙΚΗΣ ΕΞΑΛΛΑΓΗΣ ΚΑΙ ΕΤΕΡΟΓΕΝΕΙΑ </a:t>
            </a:r>
          </a:p>
          <a:p>
            <a:pPr marL="0" indent="0">
              <a:buFont typeface="Arial" charset="0"/>
              <a:buNone/>
              <a:defRPr/>
            </a:pPr>
            <a:r>
              <a:rPr lang="el-GR" b="1" dirty="0" smtClean="0">
                <a:solidFill>
                  <a:srgbClr val="FFFF00"/>
                </a:solidFill>
                <a:latin typeface="Calibri" charset="0"/>
              </a:rPr>
              <a:t>(Α) θεωρία της κλωνικής εξέλιξης (</a:t>
            </a:r>
            <a:r>
              <a:rPr lang="en-US" b="1" dirty="0" smtClean="0">
                <a:solidFill>
                  <a:srgbClr val="FFFF00"/>
                </a:solidFill>
                <a:latin typeface="Calibri" charset="0"/>
              </a:rPr>
              <a:t>stochastic or clonal evolution</a:t>
            </a:r>
            <a:r>
              <a:rPr lang="el-GR" b="1" dirty="0" smtClean="0">
                <a:solidFill>
                  <a:srgbClr val="FFFF00"/>
                </a:solidFill>
                <a:latin typeface="Calibri" charset="0"/>
              </a:rPr>
              <a:t>)</a:t>
            </a:r>
            <a:endParaRPr lang="en-US" b="1" dirty="0" smtClean="0">
              <a:solidFill>
                <a:srgbClr val="FFFF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b="1" dirty="0" smtClean="0">
                <a:solidFill>
                  <a:srgbClr val="FFFF00"/>
                </a:solidFill>
                <a:latin typeface="Calibri" charset="0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Calibri" charset="0"/>
              </a:rPr>
              <a:t>B</a:t>
            </a:r>
            <a:r>
              <a:rPr lang="el-GR" b="1" dirty="0" smtClean="0">
                <a:solidFill>
                  <a:srgbClr val="FFFF00"/>
                </a:solidFill>
                <a:latin typeface="Calibri" charset="0"/>
              </a:rPr>
              <a:t>) 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θεωρία των καρκινικών αρχέγονων </a:t>
            </a:r>
            <a:endParaRPr lang="en-US" b="1" dirty="0" smtClean="0">
              <a:solidFill>
                <a:srgbClr val="FFFF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charset="0"/>
              </a:rPr>
              <a:t>     </a:t>
            </a:r>
            <a:r>
              <a:rPr lang="el-GR" b="1" dirty="0" smtClean="0">
                <a:solidFill>
                  <a:srgbClr val="FFFF00"/>
                </a:solidFill>
                <a:latin typeface="Calibri" charset="0"/>
              </a:rPr>
              <a:t>κυττάρων 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(</a:t>
            </a:r>
            <a:r>
              <a:rPr lang="en-US" b="1" dirty="0">
                <a:solidFill>
                  <a:srgbClr val="FFFF00"/>
                </a:solidFill>
                <a:latin typeface="Calibri" charset="0"/>
              </a:rPr>
              <a:t>cancer stem cells</a:t>
            </a:r>
            <a:r>
              <a:rPr lang="el-GR" b="1" dirty="0">
                <a:solidFill>
                  <a:srgbClr val="FFFF00"/>
                </a:solidFill>
                <a:latin typeface="Calibri" charset="0"/>
              </a:rPr>
              <a:t>) </a:t>
            </a:r>
            <a:endParaRPr lang="en-US" b="1" dirty="0" smtClean="0">
              <a:solidFill>
                <a:srgbClr val="FFFF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u="sng" dirty="0" smtClean="0">
                <a:solidFill>
                  <a:srgbClr val="FFFF00"/>
                </a:solidFill>
                <a:latin typeface="Calibri" charset="0"/>
              </a:rPr>
              <a:t>(</a:t>
            </a:r>
            <a:r>
              <a:rPr lang="el-GR" b="1" u="sng" dirty="0" smtClean="0">
                <a:solidFill>
                  <a:srgbClr val="FFFF00"/>
                </a:solidFill>
                <a:latin typeface="Calibri" charset="0"/>
              </a:rPr>
              <a:t>Γ) συνδιασμός (Α) και (Β)</a:t>
            </a:r>
            <a:endParaRPr lang="el-GR" b="1" u="sng" dirty="0">
              <a:solidFill>
                <a:srgbClr val="FFFF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2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3" descr="Untitled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9057" r="-49057"/>
          <a:stretch>
            <a:fillRect/>
          </a:stretch>
        </p:blipFill>
        <p:spPr>
          <a:xfrm>
            <a:off x="360925" y="676809"/>
            <a:ext cx="10855325" cy="5970588"/>
          </a:xfrm>
        </p:spPr>
      </p:pic>
    </p:spTree>
    <p:extLst>
      <p:ext uri="{BB962C8B-B14F-4D97-AF65-F5344CB8AC3E}">
        <p14:creationId xmlns:p14="http://schemas.microsoft.com/office/powerpoint/2010/main" xmlns="" val="4149740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0006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              </a:t>
            </a:r>
            <a:r>
              <a:rPr lang="el-GR" sz="3600" b="1" dirty="0" smtClean="0">
                <a:solidFill>
                  <a:srgbClr val="0000FF"/>
                </a:solidFill>
                <a:latin typeface="+mn-lt"/>
              </a:rPr>
              <a:t>ΚΑΡΚΙΝΩΜΑΤΩΣΗ ΠΕΔΙΟΥ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ΚΑΡΚΙΝΩΜΑΤΩΣΗ ΠΕΔΙΟΥ 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‘</a:t>
            </a:r>
            <a:r>
              <a:rPr lang="en-US" b="1" dirty="0">
                <a:solidFill>
                  <a:srgbClr val="FF0000"/>
                </a:solidFill>
              </a:rPr>
              <a:t>field </a:t>
            </a:r>
            <a:r>
              <a:rPr lang="en-US" b="1" dirty="0" err="1">
                <a:solidFill>
                  <a:srgbClr val="FF0000"/>
                </a:solidFill>
              </a:rPr>
              <a:t>cancerization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Μεγάλη επιθηλιακή επιφάνεια με ροπή στην ανάπτυξη καρκινωματωδών βλαβών (συνεχής ερεθισμός από έκθεση σε καρκινογόνες ουσίες)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ΑΝΑΠΤΥΞΗ </a:t>
            </a:r>
            <a:r>
              <a:rPr lang="el-GR" b="1" u="sng" dirty="0" smtClean="0">
                <a:solidFill>
                  <a:srgbClr val="FF0000"/>
                </a:solidFill>
              </a:rPr>
              <a:t>ΠΟΛΛΑΠΛΩΝ ΟΓΚΩΝ </a:t>
            </a:r>
            <a:r>
              <a:rPr lang="el-GR" b="1" dirty="0" smtClean="0">
                <a:solidFill>
                  <a:srgbClr val="FFFF00"/>
                </a:solidFill>
              </a:rPr>
              <a:t>ΤΑΥΤΟΧΡΟΝΑ ή ΔΙΑΔΟΧΙΚΑ ΣΤΗΝ ΙΔΙΑ ΕΠΙΘΗΛΙΑΚΗ ΕΠΙΦΑΝΕΙΑ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3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		</a:t>
            </a:r>
            <a:r>
              <a:rPr lang="el-GR" sz="3600" b="1" dirty="0" smtClean="0">
                <a:solidFill>
                  <a:srgbClr val="0000FF"/>
                </a:solidFill>
                <a:latin typeface="+mn-lt"/>
              </a:rPr>
              <a:t>ΚΑΡΚΙΝΩΜΑΤΩΣΗ </a:t>
            </a:r>
            <a:r>
              <a:rPr lang="el-GR" sz="3600" b="1" dirty="0">
                <a:solidFill>
                  <a:srgbClr val="0000FF"/>
                </a:solidFill>
                <a:latin typeface="+mn-lt"/>
              </a:rPr>
              <a:t>ΠΕΔΙΟΥ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14" y="1600200"/>
            <a:ext cx="8363982" cy="4525963"/>
          </a:xfrm>
        </p:spPr>
        <p:txBody>
          <a:bodyPr>
            <a:normAutofit fontScale="85000" lnSpcReduction="10000"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ΣΥΝΕΧΗΣ ΕΚΘΕΣΗ ΣΕ ΚΑΡΚΙΝΟΓΟΝΕΣ ΟΥΣΙΕΣ </a:t>
            </a:r>
            <a:r>
              <a:rPr lang="en-US" b="1" dirty="0" smtClean="0">
                <a:solidFill>
                  <a:srgbClr val="FFFF00"/>
                </a:solidFill>
                <a:ea typeface="Wingdings"/>
                <a:cs typeface="Wingdings"/>
                <a:sym typeface="Wingdings"/>
              </a:rPr>
              <a:t></a:t>
            </a:r>
            <a:r>
              <a:rPr lang="el-GR" b="1" dirty="0" smtClean="0">
                <a:solidFill>
                  <a:srgbClr val="FFFF00"/>
                </a:solidFill>
                <a:ea typeface="Wingdings"/>
                <a:cs typeface="Wingdings"/>
                <a:sym typeface="Wingdings"/>
              </a:rPr>
              <a:t> ΑΝΑΠΤΥΞΗ </a:t>
            </a:r>
            <a:r>
              <a:rPr lang="el-GR" b="1" u="sng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ΠΟΛΛΑΠΛΩΝ</a:t>
            </a:r>
            <a:r>
              <a:rPr lang="el-GR" b="1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l-GR" b="1" u="sng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ΞΕΧΩΡΙΣΤΩΝ</a:t>
            </a:r>
            <a:r>
              <a:rPr lang="el-GR" b="1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 ΔΥΣΠΛΑΣΤΙΚΩΝ ΕΣΤΙΩΝ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l-GR" b="1" dirty="0" smtClean="0">
                <a:solidFill>
                  <a:srgbClr val="FFFF00"/>
                </a:solidFill>
              </a:rPr>
              <a:t>δεν προέρχονται από ένα κυτταρικό κλώνο αλλά μοιράζονται παρόμοιες γενετικές αλλαγές σαν αποτέλεσμα κοινής καρκινογόνου επίδρασης</a:t>
            </a:r>
            <a:r>
              <a:rPr lang="en-US" b="1" dirty="0" smtClean="0">
                <a:solidFill>
                  <a:srgbClr val="FFFF00"/>
                </a:solidFill>
              </a:rPr>
              <a:t>) </a:t>
            </a:r>
            <a:r>
              <a:rPr lang="en-US" b="1" dirty="0" smtClean="0">
                <a:solidFill>
                  <a:srgbClr val="FFFF00"/>
                </a:solidFill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ΜΙΑ ή ΠΕΡΙΣΣΟΤΕΡΕΣ ΕΣΤΙΕΣ ΜΠΟΡΕΙ ΝΑ </a:t>
            </a:r>
            <a:r>
              <a:rPr lang="el-GR" b="1" u="sng" dirty="0" smtClean="0">
                <a:solidFill>
                  <a:srgbClr val="FF0000"/>
                </a:solidFill>
              </a:rPr>
              <a:t>ΕΞΕΛΙΧΘΟΥΝ</a:t>
            </a:r>
            <a:r>
              <a:rPr lang="el-GR" b="1" dirty="0" smtClean="0">
                <a:solidFill>
                  <a:srgbClr val="FF0000"/>
                </a:solidFill>
              </a:rPr>
              <a:t> ΣΕ ΚΑΡΚΙΝΟ</a:t>
            </a:r>
          </a:p>
          <a:p>
            <a:r>
              <a:rPr lang="el-GR" b="1" u="sng" dirty="0">
                <a:solidFill>
                  <a:srgbClr val="0000FF"/>
                </a:solidFill>
              </a:rPr>
              <a:t>ΜΟΡΙΑΚΕΣ ΑΠΟΚΛΙΣΕΙΣ </a:t>
            </a:r>
            <a:r>
              <a:rPr lang="el-GR" b="1" dirty="0">
                <a:solidFill>
                  <a:srgbClr val="FFFF00"/>
                </a:solidFill>
              </a:rPr>
              <a:t>ΟΔΗΓΟΥΝ ΣΕ ΥΠΟΚΛΩΝΙΚΟΥΣ ΠΛΗΘΥΣΜΟΥΣ ΜΕ ΔΥΝΑΤΟΤΗΤΑ ΠΕΡΑΙΤΕΡΩ ΠΟΛΛΑΠΛΑΣΙΑΣΜΟΥ ΚΑΙ </a:t>
            </a:r>
            <a:r>
              <a:rPr lang="el-GR" b="1" u="sng" dirty="0">
                <a:solidFill>
                  <a:srgbClr val="0000FF"/>
                </a:solidFill>
              </a:rPr>
              <a:t>ΕΞΕΛΙΞΗΣ</a:t>
            </a:r>
            <a:r>
              <a:rPr lang="el-GR" b="1" dirty="0">
                <a:solidFill>
                  <a:srgbClr val="FFFF00"/>
                </a:solidFill>
              </a:rPr>
              <a:t> ΤΗΣ ΙΣΤΟΛΟΓΙΚΗΣ ΑΛΛΟΙΩΣΗΣ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198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029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00FF"/>
                </a:solidFill>
                <a:latin typeface="+mn-lt"/>
              </a:rPr>
              <a:t>ΑΙΤΙΑ ΚΑΡΚΙΝΙΚΗΣ ΕΤΕΡΟΓΕΝΕΙΑΣ 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b="1" u="sng" dirty="0" smtClean="0">
                <a:solidFill>
                  <a:srgbClr val="FF0000"/>
                </a:solidFill>
              </a:rPr>
              <a:t>ΚΑΡΚΙΝΩΜΑΤΩΣΗ ΠΕΔΙΟΥ </a:t>
            </a:r>
            <a:r>
              <a:rPr lang="el-GR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TUMOR CANCERIZATION)</a:t>
            </a:r>
          </a:p>
          <a:p>
            <a:r>
              <a:rPr lang="el-GR" sz="2800" b="1" u="sng" dirty="0" smtClean="0">
                <a:solidFill>
                  <a:srgbClr val="FF0000"/>
                </a:solidFill>
              </a:rPr>
              <a:t>ΚΑΡΚΙΝΙΚΑ ΑΡΧΕΓΟΝΑ ΚΥΤΤΑΡΑ </a:t>
            </a:r>
            <a:r>
              <a:rPr lang="el-GR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CANCER STEM CELLS</a:t>
            </a:r>
            <a:r>
              <a:rPr lang="el-GR" sz="2800" b="1" dirty="0" smtClean="0">
                <a:solidFill>
                  <a:srgbClr val="FFFF00"/>
                </a:solidFill>
              </a:rPr>
              <a:t>,</a:t>
            </a:r>
            <a:r>
              <a:rPr lang="en-US" sz="2800" b="1" dirty="0" smtClean="0">
                <a:solidFill>
                  <a:srgbClr val="FFFF00"/>
                </a:solidFill>
              </a:rPr>
              <a:t> CSCs</a:t>
            </a:r>
            <a:r>
              <a:rPr lang="el-GR" sz="2800" b="1" dirty="0" smtClean="0">
                <a:solidFill>
                  <a:srgbClr val="FFFF00"/>
                </a:solidFill>
              </a:rPr>
              <a:t>,ΚΑΚ)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l-GR" sz="2800" b="1" u="sng" dirty="0" smtClean="0">
                <a:solidFill>
                  <a:srgbClr val="FF0000"/>
                </a:solidFill>
              </a:rPr>
              <a:t>ΓΟΝΙΔΙΩΜΑΤΙΚΗ ΑΣΤΑΘΕΙΑ </a:t>
            </a:r>
            <a:r>
              <a:rPr lang="el-GR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genomic instability</a:t>
            </a:r>
            <a:r>
              <a:rPr lang="el-GR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l-GR" sz="2800" b="1" u="sng" dirty="0" smtClean="0">
                <a:solidFill>
                  <a:srgbClr val="FF0000"/>
                </a:solidFill>
              </a:rPr>
              <a:t>ΕΠΙΓΕΝΕΤΙΚΕΣ ΜΕΤΑΒΟΛΛΕΣ </a:t>
            </a:r>
            <a:r>
              <a:rPr lang="el-GR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epigenetic aberrations</a:t>
            </a:r>
            <a:r>
              <a:rPr lang="el-GR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l-GR" sz="2800" b="1" u="sng" dirty="0" smtClean="0">
                <a:solidFill>
                  <a:srgbClr val="FF0000"/>
                </a:solidFill>
              </a:rPr>
              <a:t>ΜΙΚΡΟΠΕΡΙΒΑΛΛΟΝ ΤΟΥ ΟΓΚΟΥ </a:t>
            </a:r>
            <a:r>
              <a:rPr lang="el-GR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tumor microenvironment</a:t>
            </a:r>
            <a:r>
              <a:rPr lang="el-GR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l-GR" b="1" u="sng" dirty="0" smtClean="0">
                <a:solidFill>
                  <a:srgbClr val="FF0000"/>
                </a:solidFill>
              </a:rPr>
              <a:t>ΕΤΕΡΟΓΕΝΕΙΑ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ΤΟΥ ΟΓΚΟΥ ΣΤΟΝ </a:t>
            </a:r>
            <a:r>
              <a:rPr lang="el-GR" b="1" u="sng" dirty="0" smtClean="0">
                <a:solidFill>
                  <a:srgbClr val="FF0000"/>
                </a:solidFill>
              </a:rPr>
              <a:t>ΤΟΠΟ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ΚΑΙ ΣΤΟ </a:t>
            </a:r>
            <a:r>
              <a:rPr lang="el-GR" b="1" u="sng" dirty="0" smtClean="0">
                <a:solidFill>
                  <a:srgbClr val="FF0000"/>
                </a:solidFill>
              </a:rPr>
              <a:t>ΧΡΟΝΟ</a:t>
            </a:r>
            <a:r>
              <a:rPr lang="el-GR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l-GR" b="1" u="sng" dirty="0" smtClean="0">
                <a:solidFill>
                  <a:srgbClr val="FF0000"/>
                </a:solidFill>
              </a:rPr>
              <a:t>ΑΝΤΟΧΗ</a:t>
            </a:r>
            <a:r>
              <a:rPr lang="el-GR" b="1" dirty="0" smtClean="0">
                <a:solidFill>
                  <a:srgbClr val="FFFF00"/>
                </a:solidFill>
              </a:rPr>
              <a:t> ΣΤΗ ΚΛΑΣΣΙΚΗ ΑΙ ΣΤΟΧΕΥΜΕΝΗ </a:t>
            </a:r>
            <a:r>
              <a:rPr lang="el-GR" b="1" u="sng" dirty="0" smtClean="0">
                <a:solidFill>
                  <a:srgbClr val="FF0000"/>
                </a:solidFill>
              </a:rPr>
              <a:t>ΘΕΡΑΠΕΥΤΙΚΗ ΠΑΡΕΜΒΑΣΗ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06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20" y="960181"/>
            <a:ext cx="7886700" cy="1325563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00FF"/>
                </a:solidFill>
                <a:latin typeface="+mn-lt"/>
              </a:rPr>
              <a:t>ΓΟΝΙΔΙΩΜΑΤΙΚΗ ΚΑΙ ΧΡΩΜΟΣΩΜΙΚΗ ΑΣΤΑΘΕΙΑ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20" y="2235363"/>
            <a:ext cx="7886700" cy="4351338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Σε φυσιολογικά κύτταρα </a:t>
            </a:r>
            <a:r>
              <a:rPr lang="el-GR" b="1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 smtClean="0">
                <a:sym typeface="Wingdings" pitchFamily="2" charset="2"/>
              </a:rPr>
              <a:t> </a:t>
            </a:r>
            <a:r>
              <a:rPr lang="el-GR" b="1" dirty="0">
                <a:solidFill>
                  <a:srgbClr val="FFFF00"/>
                </a:solidFill>
                <a:sym typeface="Wingdings" pitchFamily="2" charset="2"/>
              </a:rPr>
              <a:t>το γονιδίωμα αντιγράφεται με </a:t>
            </a:r>
            <a:r>
              <a:rPr lang="el-GR" b="1" u="sng" dirty="0">
                <a:solidFill>
                  <a:srgbClr val="FF0000"/>
                </a:solidFill>
                <a:sym typeface="Wingdings" pitchFamily="2" charset="2"/>
              </a:rPr>
              <a:t>μεγάλη πιστότητα </a:t>
            </a:r>
            <a:r>
              <a:rPr lang="el-GR" b="1" dirty="0">
                <a:solidFill>
                  <a:srgbClr val="FFFF00"/>
                </a:solidFill>
                <a:sym typeface="Wingdings" pitchFamily="2" charset="2"/>
              </a:rPr>
              <a:t>και οι μεταλλάξεις είναι σε </a:t>
            </a:r>
            <a:r>
              <a:rPr lang="el-GR" b="1" u="sng" dirty="0">
                <a:solidFill>
                  <a:srgbClr val="FF0000"/>
                </a:solidFill>
                <a:sym typeface="Wingdings" pitchFamily="2" charset="2"/>
              </a:rPr>
              <a:t>ανεκτό επίπεδο </a:t>
            </a:r>
            <a:r>
              <a:rPr lang="el-GR" b="1" dirty="0">
                <a:solidFill>
                  <a:srgbClr val="FFFF00"/>
                </a:solidFill>
                <a:sym typeface="Wingdings" pitchFamily="2" charset="2"/>
              </a:rPr>
              <a:t>[αυστηροί εγγενείς μηχανισμοί ελέγχου όπως επιδιόρθωση αποκοπής βάσης και νουκλεοτιδίων, επισκευή αναντιστοιχίας, συντήρηση τελομερών και αποκατάσταση διπλής έλικας] 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6" y="7959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latin typeface="+mn-lt"/>
              </a:rPr>
              <a:t/>
            </a:r>
            <a:br>
              <a:rPr lang="el-GR" sz="3600" b="1" dirty="0" smtClean="0">
                <a:latin typeface="+mn-lt"/>
              </a:rPr>
            </a:br>
            <a:r>
              <a:rPr lang="el-GR" sz="4000" b="1" dirty="0" smtClean="0">
                <a:solidFill>
                  <a:srgbClr val="0000FF"/>
                </a:solidFill>
                <a:latin typeface="+mn-lt"/>
              </a:rPr>
              <a:t>ΓΟΝΙΔΙΩΜΑΤΙΚΗ </a:t>
            </a:r>
            <a:r>
              <a:rPr lang="el-GR" sz="4000" b="1" dirty="0">
                <a:solidFill>
                  <a:srgbClr val="0000FF"/>
                </a:solidFill>
                <a:latin typeface="+mn-lt"/>
              </a:rPr>
              <a:t>ΚΑΙ ΧΡΩΜΟΣΩΜΙΚΗ ΑΣΤΑΘΕΙΑ</a:t>
            </a:r>
            <a:endParaRPr lang="en-US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70" y="230727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Δυσλειτουργία εγγενών μηχανισμών ελέγχου </a:t>
            </a:r>
            <a:r>
              <a:rPr lang="el-GR" b="1" dirty="0" smtClean="0">
                <a:solidFill>
                  <a:srgbClr val="FFFF00"/>
                </a:solidFill>
              </a:rPr>
              <a:t>αυξάνεται </a:t>
            </a:r>
            <a:r>
              <a:rPr lang="el-GR" b="1" dirty="0">
                <a:solidFill>
                  <a:srgbClr val="FFFF00"/>
                </a:solidFill>
              </a:rPr>
              <a:t>σημαντικά ο</a:t>
            </a:r>
            <a:r>
              <a:rPr lang="el-GR" b="1" dirty="0" smtClean="0">
                <a:solidFill>
                  <a:srgbClr val="FFFF00"/>
                </a:solidFill>
              </a:rPr>
              <a:t> ρυθμός ανάπτυξης μεταλλάξεων </a:t>
            </a:r>
            <a:r>
              <a:rPr lang="el-GR" b="1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/>
              <a:t> </a:t>
            </a:r>
            <a:r>
              <a:rPr lang="el-GR" b="1" dirty="0" smtClean="0">
                <a:solidFill>
                  <a:srgbClr val="FFFF00"/>
                </a:solidFill>
              </a:rPr>
              <a:t>επιτάχυνση της διαδικασίας </a:t>
            </a:r>
            <a:r>
              <a:rPr lang="el-GR" b="1" dirty="0">
                <a:solidFill>
                  <a:srgbClr val="FFFF00"/>
                </a:solidFill>
              </a:rPr>
              <a:t>της κλωνικής εξέλιξης </a:t>
            </a:r>
            <a:r>
              <a:rPr lang="el-GR" b="1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/>
              <a:t> </a:t>
            </a:r>
            <a:r>
              <a:rPr lang="el-GR" b="1" u="sng" dirty="0" smtClean="0">
                <a:solidFill>
                  <a:srgbClr val="FF0000"/>
                </a:solidFill>
              </a:rPr>
              <a:t>ΚΑΡΚΙΝΟΓΕΝΕΣΗ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και </a:t>
            </a:r>
            <a:r>
              <a:rPr lang="el-GR" b="1" u="sng" dirty="0" smtClean="0">
                <a:solidFill>
                  <a:srgbClr val="FF0000"/>
                </a:solidFill>
              </a:rPr>
              <a:t>ΑΥΞΗΜΕΝΗ ΕΤΕΡΟΓΕΝΕΙΑ ΤΟΥ ΟΓΚΟΥ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74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9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940" b="-12940"/>
          <a:stretch>
            <a:fillRect/>
          </a:stretch>
        </p:blipFill>
        <p:spPr>
          <a:xfrm>
            <a:off x="14112" y="682625"/>
            <a:ext cx="9060931" cy="5830332"/>
          </a:xfrm>
        </p:spPr>
      </p:pic>
      <p:sp>
        <p:nvSpPr>
          <p:cNvPr id="5" name="TextBox 4"/>
          <p:cNvSpPr txBox="1"/>
          <p:nvPr/>
        </p:nvSpPr>
        <p:spPr>
          <a:xfrm>
            <a:off x="3524250" y="6143625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Bansal</a:t>
            </a:r>
            <a:r>
              <a:rPr lang="en-US" b="1" dirty="0" smtClean="0">
                <a:solidFill>
                  <a:srgbClr val="FF0000"/>
                </a:solidFill>
              </a:rPr>
              <a:t> P, et al., Frontiers in Oncology 2016;Vol 6: art 112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latin typeface="+mn-lt"/>
              </a:rPr>
              <a:t/>
            </a:r>
            <a:br>
              <a:rPr lang="el-GR" sz="3600" b="1" dirty="0" smtClean="0">
                <a:latin typeface="+mn-lt"/>
              </a:rPr>
            </a:br>
            <a:r>
              <a:rPr lang="el-GR" sz="4000" b="1" dirty="0" smtClean="0">
                <a:solidFill>
                  <a:srgbClr val="0000FF"/>
                </a:solidFill>
                <a:latin typeface="+mn-lt"/>
              </a:rPr>
              <a:t>ΕΠΙΓΕΝΕΤΙΚΕΣ ΑΝΩΜΑΛΙΕΣ</a:t>
            </a:r>
            <a:endParaRPr lang="en-US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Η γονιδιακή έκφραση και οι φαινοτυπικές μεταβολές των καρκινικών κυττάρων μπορούν να επηρεαστούν από </a:t>
            </a:r>
            <a:r>
              <a:rPr lang="el-GR" b="1" dirty="0">
                <a:solidFill>
                  <a:srgbClr val="FF0000"/>
                </a:solidFill>
              </a:rPr>
              <a:t>επιγενετικές ανωμαλίες </a:t>
            </a:r>
            <a:r>
              <a:rPr lang="el-GR" b="1" dirty="0">
                <a:solidFill>
                  <a:srgbClr val="FFFF00"/>
                </a:solidFill>
              </a:rPr>
              <a:t>[μη φυσιολογική μεθυλίωση του DNA σε CpG, μη ρυθμισμένη τροποποίηση ιστόνης, αλλοιώσεις στις ρυθμιστικές οδούς</a:t>
            </a:r>
            <a:r>
              <a:rPr lang="el-GR" b="1" dirty="0" smtClean="0">
                <a:solidFill>
                  <a:srgbClr val="FFFF00"/>
                </a:solidFill>
              </a:rPr>
              <a:t>]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161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latin typeface="+mn-lt"/>
              </a:rPr>
              <a:t/>
            </a:r>
            <a:br>
              <a:rPr lang="el-GR" sz="3600" b="1" dirty="0" smtClean="0">
                <a:latin typeface="+mn-lt"/>
              </a:rPr>
            </a:br>
            <a:r>
              <a:rPr lang="el-GR" sz="4000" b="1" dirty="0" smtClean="0">
                <a:solidFill>
                  <a:srgbClr val="0000FF"/>
                </a:solidFill>
                <a:latin typeface="+mn-lt"/>
              </a:rPr>
              <a:t>ΕΠΙΓΕΝΕΤΙΚΕΣ </a:t>
            </a:r>
            <a:r>
              <a:rPr lang="el-GR" sz="4000" b="1" dirty="0">
                <a:solidFill>
                  <a:srgbClr val="0000FF"/>
                </a:solidFill>
                <a:latin typeface="+mn-lt"/>
              </a:rPr>
              <a:t>ΑΝΩΜΑΛΙΕΣ</a:t>
            </a:r>
            <a:endParaRPr lang="en-US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Οι επιγενετικές μεταβολές </a:t>
            </a:r>
            <a:r>
              <a:rPr lang="el-GR" b="1" dirty="0">
                <a:solidFill>
                  <a:srgbClr val="FFFF00"/>
                </a:solidFill>
              </a:rPr>
              <a:t>είναι </a:t>
            </a:r>
            <a:r>
              <a:rPr lang="el-GR" b="1" u="sng" dirty="0">
                <a:solidFill>
                  <a:srgbClr val="FFFF00"/>
                </a:solidFill>
              </a:rPr>
              <a:t>αναστρέψιμες</a:t>
            </a:r>
            <a:r>
              <a:rPr lang="el-GR" b="1" dirty="0">
                <a:solidFill>
                  <a:srgbClr val="FFFF00"/>
                </a:solidFill>
              </a:rPr>
              <a:t> και </a:t>
            </a:r>
            <a:r>
              <a:rPr lang="el-GR" b="1" u="sng" dirty="0" smtClean="0">
                <a:solidFill>
                  <a:srgbClr val="FFFF00"/>
                </a:solidFill>
              </a:rPr>
              <a:t>περισσότερο ευμετάβλητες </a:t>
            </a:r>
            <a:r>
              <a:rPr lang="el-GR" b="1" dirty="0" smtClean="0">
                <a:solidFill>
                  <a:srgbClr val="FFFF00"/>
                </a:solidFill>
              </a:rPr>
              <a:t>σχετιζόμενες με  </a:t>
            </a:r>
            <a:r>
              <a:rPr lang="el-GR" b="1" dirty="0">
                <a:solidFill>
                  <a:srgbClr val="FFFF00"/>
                </a:solidFill>
              </a:rPr>
              <a:t>περιβαλλοντικές συνθήκες </a:t>
            </a:r>
            <a:r>
              <a:rPr lang="el-GR" b="1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 smtClean="0">
                <a:sym typeface="Wingdings" pitchFamily="2" charset="2"/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περαιτέρω </a:t>
            </a:r>
            <a:r>
              <a:rPr lang="el-GR" b="1" dirty="0">
                <a:solidFill>
                  <a:srgbClr val="FFFF00"/>
                </a:solidFill>
              </a:rPr>
              <a:t>πολυπλοκότητα στην </a:t>
            </a:r>
            <a:r>
              <a:rPr lang="el-GR" b="1" u="sng" dirty="0">
                <a:solidFill>
                  <a:srgbClr val="FFFF00"/>
                </a:solidFill>
              </a:rPr>
              <a:t>ετερογένεια </a:t>
            </a:r>
            <a:r>
              <a:rPr lang="el-GR" b="1" dirty="0">
                <a:solidFill>
                  <a:srgbClr val="FFFF00"/>
                </a:solidFill>
              </a:rPr>
              <a:t>του όγκου </a:t>
            </a:r>
            <a:r>
              <a:rPr lang="el-GR" b="1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αντοχή στη φαρμακευτική αγωγή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664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latin typeface="+mn-lt"/>
              </a:rPr>
              <a:t/>
            </a:r>
            <a:br>
              <a:rPr lang="el-GR" sz="3600" b="1" dirty="0" smtClean="0">
                <a:latin typeface="+mn-lt"/>
              </a:rPr>
            </a:br>
            <a:r>
              <a:rPr lang="el-GR" sz="4000" b="1" dirty="0" smtClean="0">
                <a:solidFill>
                  <a:srgbClr val="0000FF"/>
                </a:solidFill>
                <a:latin typeface="+mn-lt"/>
              </a:rPr>
              <a:t>ΕΠΙΓΕΝΕΤΙΚΕΣ </a:t>
            </a:r>
            <a:r>
              <a:rPr lang="el-GR" sz="4000" b="1" dirty="0">
                <a:solidFill>
                  <a:srgbClr val="0000FF"/>
                </a:solidFill>
                <a:latin typeface="+mn-lt"/>
              </a:rPr>
              <a:t>ΑΝΩΜΑΛΙΕΣ</a:t>
            </a:r>
            <a:endParaRPr lang="en-US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Η «κατάσταση» (δυνατότητα  τροποποίησης) των ιστονών και μεταβολές </a:t>
            </a:r>
            <a:r>
              <a:rPr lang="el-GR" b="1" dirty="0">
                <a:solidFill>
                  <a:srgbClr val="FFFF00"/>
                </a:solidFill>
              </a:rPr>
              <a:t>των ενζυμικών </a:t>
            </a:r>
            <a:r>
              <a:rPr lang="el-GR" b="1" dirty="0" smtClean="0">
                <a:solidFill>
                  <a:srgbClr val="FFFF00"/>
                </a:solidFill>
              </a:rPr>
              <a:t>τροποποιητών τους </a:t>
            </a:r>
            <a:r>
              <a:rPr lang="el-GR" b="1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>
                <a:solidFill>
                  <a:srgbClr val="FFFF00"/>
                </a:solidFill>
              </a:rPr>
              <a:t> π</a:t>
            </a:r>
            <a:r>
              <a:rPr lang="el-GR" b="1" dirty="0" smtClean="0">
                <a:solidFill>
                  <a:srgbClr val="FFFF00"/>
                </a:solidFill>
              </a:rPr>
              <a:t>ρόγνωση </a:t>
            </a:r>
            <a:r>
              <a:rPr lang="el-GR" b="1" dirty="0">
                <a:solidFill>
                  <a:srgbClr val="FFFF00"/>
                </a:solidFill>
              </a:rPr>
              <a:t>ή </a:t>
            </a:r>
            <a:r>
              <a:rPr lang="el-GR" b="1" dirty="0" smtClean="0">
                <a:solidFill>
                  <a:srgbClr val="FFFF00"/>
                </a:solidFill>
              </a:rPr>
              <a:t>υποτροπή σε ασθενείς </a:t>
            </a:r>
            <a:r>
              <a:rPr lang="el-GR" b="1" dirty="0">
                <a:solidFill>
                  <a:srgbClr val="FFFF00"/>
                </a:solidFill>
              </a:rPr>
              <a:t>με </a:t>
            </a:r>
            <a:r>
              <a:rPr lang="el-GR" b="1" dirty="0" smtClean="0">
                <a:solidFill>
                  <a:srgbClr val="FFFF00"/>
                </a:solidFill>
              </a:rPr>
              <a:t>καρκίνο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568123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latin typeface="+mn-lt"/>
              </a:rPr>
              <a:t/>
            </a:r>
            <a:br>
              <a:rPr lang="el-GR" sz="3600" b="1" dirty="0" smtClean="0">
                <a:latin typeface="+mn-lt"/>
              </a:rPr>
            </a:br>
            <a:r>
              <a:rPr lang="el-GR" sz="4000" b="1" dirty="0" smtClean="0">
                <a:solidFill>
                  <a:srgbClr val="0000FF"/>
                </a:solidFill>
                <a:latin typeface="+mn-lt"/>
              </a:rPr>
              <a:t>ΜΙΚΡΟΠΕΡΙΒΑΛΛΟΝ</a:t>
            </a:r>
            <a:r>
              <a:rPr lang="el-GR" sz="36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13" y="1576046"/>
            <a:ext cx="8791915" cy="4525963"/>
          </a:xfrm>
        </p:spPr>
        <p:txBody>
          <a:bodyPr>
            <a:normAutofit lnSpcReduction="10000"/>
          </a:bodyPr>
          <a:lstStyle/>
          <a:p>
            <a:endParaRPr lang="el-GR" b="1" dirty="0" smtClean="0"/>
          </a:p>
          <a:p>
            <a:r>
              <a:rPr lang="el-GR" b="1" dirty="0">
                <a:solidFill>
                  <a:srgbClr val="FF0000"/>
                </a:solidFill>
              </a:rPr>
              <a:t>Μικροπεριβάλλον του όγκου </a:t>
            </a:r>
            <a:r>
              <a:rPr lang="el-GR" b="1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>
                <a:solidFill>
                  <a:srgbClr val="0000FF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αποδιοργανωμένα στρωματικά κύτταρα που περιλαμβάνουν ινοβλάστες, αγγειακά κύτταρα και ανοσοκύτταρα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r>
              <a:rPr lang="el-GR" b="1" dirty="0">
                <a:solidFill>
                  <a:srgbClr val="FFFF00"/>
                </a:solidFill>
              </a:rPr>
              <a:t>Το αγγειακό δίκτυο των όγκων χαρακτηρίζεται από </a:t>
            </a:r>
            <a:r>
              <a:rPr lang="el-GR" b="1" u="sng" dirty="0">
                <a:solidFill>
                  <a:srgbClr val="FFFF00"/>
                </a:solidFill>
              </a:rPr>
              <a:t>δυσρυθμισμένη αγγειογένεση </a:t>
            </a:r>
            <a:r>
              <a:rPr lang="el-GR" b="1" dirty="0">
                <a:solidFill>
                  <a:srgbClr val="FFFF00"/>
                </a:solidFill>
              </a:rPr>
              <a:t>και </a:t>
            </a:r>
            <a:r>
              <a:rPr lang="el-GR" b="1" u="sng" dirty="0">
                <a:solidFill>
                  <a:srgbClr val="FFFF00"/>
                </a:solidFill>
              </a:rPr>
              <a:t>αναδιοργάνωση</a:t>
            </a:r>
            <a:r>
              <a:rPr lang="el-GR" b="1" dirty="0">
                <a:solidFill>
                  <a:srgbClr val="FFFF00"/>
                </a:solidFill>
              </a:rPr>
              <a:t> υπάρχοντων αγγείων </a:t>
            </a:r>
            <a:r>
              <a:rPr lang="el-GR" b="1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b="1" dirty="0"/>
              <a:t> </a:t>
            </a:r>
            <a:r>
              <a:rPr lang="el-GR" b="1" dirty="0">
                <a:solidFill>
                  <a:srgbClr val="FF0000"/>
                </a:solidFill>
              </a:rPr>
              <a:t>ετερογένεια </a:t>
            </a:r>
            <a:r>
              <a:rPr lang="el-GR" b="1" dirty="0" smtClean="0">
                <a:solidFill>
                  <a:srgbClr val="FF0000"/>
                </a:solidFill>
              </a:rPr>
              <a:t>όγκου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675973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5" y="69060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0000FF"/>
                </a:solidFill>
                <a:latin typeface="+mn-lt"/>
              </a:rPr>
              <a:t>ΜΙΚΡΟΠΕΡΙΒΑΛΛΟΝ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Content Placeholder 3" descr="3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882" r="-7882"/>
          <a:stretch>
            <a:fillRect/>
          </a:stretch>
        </p:blipFill>
        <p:spPr>
          <a:xfrm>
            <a:off x="628650" y="2044555"/>
            <a:ext cx="7886700" cy="4351338"/>
          </a:xfrm>
        </p:spPr>
      </p:pic>
      <p:sp>
        <p:nvSpPr>
          <p:cNvPr id="5" name="TextBox 4"/>
          <p:cNvSpPr txBox="1"/>
          <p:nvPr/>
        </p:nvSpPr>
        <p:spPr>
          <a:xfrm>
            <a:off x="2798589" y="6480308"/>
            <a:ext cx="5113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Korkaya</a:t>
            </a:r>
            <a:r>
              <a:rPr lang="en-US" b="1" dirty="0" smtClean="0">
                <a:solidFill>
                  <a:srgbClr val="FF0000"/>
                </a:solidFill>
              </a:rPr>
              <a:t> H, et al. J </a:t>
            </a:r>
            <a:r>
              <a:rPr lang="en-US" b="1" dirty="0" err="1" smtClean="0">
                <a:solidFill>
                  <a:srgbClr val="FF0000"/>
                </a:solidFill>
              </a:rPr>
              <a:t>Clin</a:t>
            </a:r>
            <a:r>
              <a:rPr lang="en-US" b="1" dirty="0" smtClean="0">
                <a:solidFill>
                  <a:srgbClr val="FF0000"/>
                </a:solidFill>
              </a:rPr>
              <a:t> Invest 2011;121:</a:t>
            </a:r>
            <a:r>
              <a:rPr lang="en-US" b="1" dirty="0">
                <a:solidFill>
                  <a:srgbClr val="FF0000"/>
                </a:solidFill>
              </a:rPr>
              <a:t>3804–</a:t>
            </a:r>
            <a:r>
              <a:rPr lang="en-US" b="1" dirty="0" smtClean="0">
                <a:solidFill>
                  <a:srgbClr val="FF0000"/>
                </a:solidFill>
              </a:rPr>
              <a:t>3809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66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261" r="-28261"/>
          <a:stretch>
            <a:fillRect/>
          </a:stretch>
        </p:blipFill>
        <p:spPr>
          <a:xfrm>
            <a:off x="-450670" y="921912"/>
            <a:ext cx="10577178" cy="5817040"/>
          </a:xfrm>
        </p:spPr>
      </p:pic>
      <p:sp>
        <p:nvSpPr>
          <p:cNvPr id="5" name="Rectangle 4"/>
          <p:cNvSpPr/>
          <p:nvPr/>
        </p:nvSpPr>
        <p:spPr>
          <a:xfrm rot="5400000">
            <a:off x="5906440" y="3713282"/>
            <a:ext cx="568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Weis and </a:t>
            </a:r>
            <a:r>
              <a:rPr lang="en-US" b="1" dirty="0" err="1">
                <a:solidFill>
                  <a:srgbClr val="FF0000"/>
                </a:solidFill>
              </a:rPr>
              <a:t>Cheresh</a:t>
            </a:r>
            <a:r>
              <a:rPr lang="en-US" b="1" dirty="0">
                <a:solidFill>
                  <a:srgbClr val="FF0000"/>
                </a:solidFill>
              </a:rPr>
              <a:t>. Nature Medicine 2011;17:1359-1370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397" y="-1422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0000FF"/>
                </a:solidFill>
                <a:latin typeface="+mn-lt"/>
              </a:rPr>
              <a:t>ΜΙΚΡΟΠΕΡΙΒΑΛΛΟΝ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0058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 descr="Untitled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736" r="-15736"/>
          <a:stretch>
            <a:fillRect/>
          </a:stretch>
        </p:blipFill>
        <p:spPr>
          <a:xfrm>
            <a:off x="310589" y="983373"/>
            <a:ext cx="9352524" cy="5142790"/>
          </a:xfrm>
        </p:spPr>
      </p:pic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3766141" y="6227201"/>
            <a:ext cx="631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Huang Z, et al. Oncotarget,2015;37:39550-39563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790" y="121387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0000FF"/>
                </a:solidFill>
                <a:latin typeface="+mn-lt"/>
              </a:rPr>
              <a:t>ΜΙΚΡΟΠΕΡΙΒΑΛΛΟΝ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537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759" r="-21759"/>
          <a:stretch>
            <a:fillRect/>
          </a:stretch>
        </p:blipFill>
        <p:spPr>
          <a:xfrm>
            <a:off x="457200" y="1600206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017795" y="6126169"/>
            <a:ext cx="6159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Liu J, et al. Experimental </a:t>
            </a:r>
            <a:r>
              <a:rPr lang="en-US" b="1" dirty="0">
                <a:solidFill>
                  <a:srgbClr val="FF0000"/>
                </a:solidFill>
              </a:rPr>
              <a:t>&amp; Molecular Medicine </a:t>
            </a:r>
            <a:r>
              <a:rPr lang="en-US" b="1" dirty="0" smtClean="0">
                <a:solidFill>
                  <a:srgbClr val="FF0000"/>
                </a:solidFill>
              </a:rPr>
              <a:t>2018; 50:e416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5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2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744" r="-51744"/>
          <a:stretch>
            <a:fillRect/>
          </a:stretch>
        </p:blipFill>
        <p:spPr>
          <a:xfrm>
            <a:off x="0" y="1097321"/>
            <a:ext cx="9144000" cy="5028848"/>
          </a:xfrm>
        </p:spPr>
      </p:pic>
      <p:sp>
        <p:nvSpPr>
          <p:cNvPr id="2" name="TextBox 1"/>
          <p:cNvSpPr txBox="1"/>
          <p:nvPr/>
        </p:nvSpPr>
        <p:spPr>
          <a:xfrm>
            <a:off x="4611078" y="6280985"/>
            <a:ext cx="496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Tsuchiya</a:t>
            </a:r>
            <a:r>
              <a:rPr lang="tr-TR" b="1" dirty="0" smtClean="0">
                <a:solidFill>
                  <a:srgbClr val="FF0000"/>
                </a:solidFill>
              </a:rPr>
              <a:t> A, et al., </a:t>
            </a:r>
            <a:r>
              <a:rPr lang="tr-TR" b="1" dirty="0" err="1" smtClean="0">
                <a:solidFill>
                  <a:srgbClr val="FF0000"/>
                </a:solidFill>
              </a:rPr>
              <a:t>Heliyon</a:t>
            </a:r>
            <a:r>
              <a:rPr lang="tr-TR" b="1" dirty="0" smtClean="0">
                <a:solidFill>
                  <a:srgbClr val="FF0000"/>
                </a:solidFill>
              </a:rPr>
              <a:t> 2019;5: e01325</a:t>
            </a:r>
            <a:endParaRPr lang="tr-TR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080" y="-45679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solidFill>
                  <a:srgbClr val="0000FF"/>
                </a:solidFill>
                <a:latin typeface="+mn-lt"/>
              </a:rPr>
              <a:t>ΕΤΕΡΟΓΕΝΕΙΑ ΜΕΤΑ ΤΗ ΘΕΡΑΠΕΙΑ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3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3" r="-463"/>
          <a:stretch>
            <a:fillRect/>
          </a:stretch>
        </p:blipFill>
        <p:spPr>
          <a:xfrm>
            <a:off x="457200" y="1600206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180152" y="6126239"/>
            <a:ext cx="549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Ravegnini</a:t>
            </a:r>
            <a:r>
              <a:rPr lang="en-US" b="1" dirty="0" smtClean="0">
                <a:solidFill>
                  <a:srgbClr val="FF0000"/>
                </a:solidFill>
              </a:rPr>
              <a:t> G, et al., </a:t>
            </a:r>
            <a:r>
              <a:rPr lang="en-US" b="1" dirty="0" err="1" smtClean="0">
                <a:solidFill>
                  <a:srgbClr val="FF0000"/>
                </a:solidFill>
              </a:rPr>
              <a:t>Ther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Adv</a:t>
            </a:r>
            <a:r>
              <a:rPr lang="en-US" b="1" dirty="0">
                <a:solidFill>
                  <a:srgbClr val="FF0000"/>
                </a:solidFill>
              </a:rPr>
              <a:t> Med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2019</a:t>
            </a:r>
            <a:r>
              <a:rPr lang="en-US" b="1" dirty="0">
                <a:solidFill>
                  <a:srgbClr val="FF0000"/>
                </a:solidFill>
              </a:rPr>
              <a:t>;</a:t>
            </a:r>
            <a:r>
              <a:rPr lang="en-US" b="1" dirty="0" smtClean="0">
                <a:solidFill>
                  <a:srgbClr val="FF0000"/>
                </a:solidFill>
              </a:rPr>
              <a:t> 11</a:t>
            </a:r>
            <a:r>
              <a:rPr lang="en-US" b="1" dirty="0">
                <a:solidFill>
                  <a:srgbClr val="FF0000"/>
                </a:solidFill>
              </a:rPr>
              <a:t>: 1–19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1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covery_medicine_no_74_daniel_v_t_catenacci_figure_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581" r="-18581"/>
          <a:stretch>
            <a:fillRect/>
          </a:stretch>
        </p:blipFill>
        <p:spPr>
          <a:xfrm>
            <a:off x="-825096" y="385552"/>
            <a:ext cx="11022934" cy="6062189"/>
          </a:xfrm>
        </p:spPr>
      </p:pic>
    </p:spTree>
    <p:extLst>
      <p:ext uri="{BB962C8B-B14F-4D97-AF65-F5344CB8AC3E}">
        <p14:creationId xmlns:p14="http://schemas.microsoft.com/office/powerpoint/2010/main" xmlns="" val="1260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5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l-GR" sz="3600" b="1" dirty="0" smtClean="0">
                <a:solidFill>
                  <a:srgbClr val="000000"/>
                </a:solidFill>
                <a:latin typeface="+mn-lt"/>
              </a:rPr>
            </a:br>
            <a:r>
              <a:rPr lang="el-GR" sz="4000" b="1" dirty="0" smtClean="0">
                <a:solidFill>
                  <a:srgbClr val="0000FF"/>
                </a:solidFill>
                <a:latin typeface="+mn-lt"/>
              </a:rPr>
              <a:t>ΥΓΡΗ ΒΙΟΨΙΑ</a:t>
            </a:r>
            <a:endParaRPr lang="en-US" sz="4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" name="Content Placeholder 5" descr="BB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004" r="-16004"/>
          <a:stretch>
            <a:fillRect/>
          </a:stretch>
        </p:blipFill>
        <p:spPr>
          <a:xfrm>
            <a:off x="-912083" y="941056"/>
            <a:ext cx="10959511" cy="5595935"/>
          </a:xfrm>
        </p:spPr>
      </p:pic>
      <p:sp>
        <p:nvSpPr>
          <p:cNvPr id="7" name="Rectangle 6"/>
          <p:cNvSpPr/>
          <p:nvPr/>
        </p:nvSpPr>
        <p:spPr>
          <a:xfrm>
            <a:off x="4572000" y="6488668"/>
            <a:ext cx="455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Yoneda</a:t>
            </a:r>
            <a:r>
              <a:rPr lang="en-US" b="1" dirty="0">
                <a:solidFill>
                  <a:srgbClr val="FF0000"/>
                </a:solidFill>
              </a:rPr>
              <a:t> K, et al. Surgery Today 2018 (in press)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AAA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614" b="-16614"/>
          <a:stretch>
            <a:fillRect/>
          </a:stretch>
        </p:blipFill>
        <p:spPr>
          <a:xfrm>
            <a:off x="-38626" y="1076074"/>
            <a:ext cx="9182625" cy="5050090"/>
          </a:xfrm>
        </p:spPr>
      </p:pic>
      <p:sp>
        <p:nvSpPr>
          <p:cNvPr id="5" name="Rectangle 4"/>
          <p:cNvSpPr/>
          <p:nvPr/>
        </p:nvSpPr>
        <p:spPr>
          <a:xfrm>
            <a:off x="4572000" y="6480127"/>
            <a:ext cx="455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Yoneda</a:t>
            </a:r>
            <a:r>
              <a:rPr lang="en-US" b="1" dirty="0">
                <a:solidFill>
                  <a:srgbClr val="FF0000"/>
                </a:solidFill>
              </a:rPr>
              <a:t> K, et al. Surgery Today 2018 (in press)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68" y="521828"/>
            <a:ext cx="881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00FF"/>
                </a:solidFill>
              </a:rPr>
              <a:t>ΥΓΡΗ ΒΙΟΨΙΑ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9230" y="5511448"/>
            <a:ext cx="58035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</a:rPr>
              <a:t>..................ΜΕ </a:t>
            </a:r>
            <a:r>
              <a:rPr lang="el-GR" sz="3200" b="1" dirty="0">
                <a:solidFill>
                  <a:srgbClr val="FFFF00"/>
                </a:solidFill>
              </a:rPr>
              <a:t>ή ΧΩΡΙΣ </a:t>
            </a:r>
            <a:r>
              <a:rPr lang="el-GR" sz="3200" b="1" dirty="0" smtClean="0">
                <a:solidFill>
                  <a:srgbClr val="FFFF00"/>
                </a:solidFill>
              </a:rPr>
              <a:t>ΚΥΤΤΑΡΑ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2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1879" b="-21879"/>
          <a:stretch>
            <a:fillRect/>
          </a:stretch>
        </p:blipFill>
        <p:spPr>
          <a:xfrm>
            <a:off x="0" y="1109640"/>
            <a:ext cx="9143999" cy="4956951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577709" y="6147233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Moding</a:t>
            </a:r>
            <a:r>
              <a:rPr lang="de-DE" sz="2000" b="1" dirty="0" smtClean="0">
                <a:solidFill>
                  <a:srgbClr val="FF0000"/>
                </a:solidFill>
              </a:rPr>
              <a:t> EJ, et al., Lung </a:t>
            </a:r>
            <a:r>
              <a:rPr lang="de-DE" sz="2000" b="1" dirty="0" err="1" smtClean="0">
                <a:solidFill>
                  <a:srgbClr val="FF0000"/>
                </a:solidFill>
              </a:rPr>
              <a:t>Cancer</a:t>
            </a:r>
            <a:r>
              <a:rPr lang="de-DE" sz="2000" b="1" dirty="0" smtClean="0">
                <a:solidFill>
                  <a:srgbClr val="FF0000"/>
                </a:solidFill>
              </a:rPr>
              <a:t> 2018;119:42</a:t>
            </a:r>
            <a:r>
              <a:rPr lang="de-DE" sz="2000" b="1" dirty="0">
                <a:solidFill>
                  <a:srgbClr val="FF0000"/>
                </a:solidFill>
              </a:rPr>
              <a:t>–47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2855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l-GR" sz="3600" b="1" dirty="0" smtClean="0">
                <a:solidFill>
                  <a:srgbClr val="000000"/>
                </a:solidFill>
                <a:latin typeface="+mn-lt"/>
              </a:rPr>
            </a:br>
            <a:r>
              <a:rPr lang="el-GR" sz="3600" b="1" dirty="0" smtClean="0">
                <a:solidFill>
                  <a:srgbClr val="0000FF"/>
                </a:solidFill>
                <a:latin typeface="+mn-lt"/>
              </a:rPr>
              <a:t>ΥΓΡΗ ΒΙΟΨΙΑ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6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3" b="-413"/>
          <a:stretch>
            <a:fillRect/>
          </a:stretch>
        </p:blipFill>
        <p:spPr>
          <a:xfrm>
            <a:off x="457200" y="1600206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2637683" y="6340308"/>
            <a:ext cx="6643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Liu J, et al. Experimental &amp; Molecular Medicine 2018; 50:e416;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737" y="354451"/>
            <a:ext cx="5151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0000FF"/>
                </a:solidFill>
              </a:rPr>
              <a:t>ΕΡΕΥΝΑ ΚΑΙ ΕΤΕΡΟΓΕΝΕΙΑ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2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37FFD6"/>
                </a:solidFill>
              </a:rPr>
              <a:t>Μεταλλάξεις του ΕΠΙΔΕΡΜΙΔΙΚΟΥ ΑΥΞΗΤΙΚΟΥ ΠΑΡΑΓΟΝΤΑ </a:t>
            </a:r>
            <a:r>
              <a:rPr lang="en-US" sz="3600" b="1" dirty="0" smtClean="0">
                <a:solidFill>
                  <a:srgbClr val="37FFD6"/>
                </a:solidFill>
              </a:rPr>
              <a:t>(EGFR)</a:t>
            </a:r>
            <a:endParaRPr lang="en-US" sz="3600" b="1" dirty="0">
              <a:solidFill>
                <a:srgbClr val="37FF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Μ</a:t>
            </a:r>
            <a:r>
              <a:rPr lang="en-US" b="1" dirty="0" err="1" smtClean="0">
                <a:solidFill>
                  <a:srgbClr val="FFFF00"/>
                </a:solidFill>
              </a:rPr>
              <a:t>έλος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της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οικογένει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του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ErbB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υ</a:t>
            </a:r>
            <a:r>
              <a:rPr lang="en-US" b="1" dirty="0">
                <a:solidFill>
                  <a:srgbClr val="FFFF00"/>
                </a:solidFill>
              </a:rPr>
              <a:t>π</a:t>
            </a:r>
            <a:r>
              <a:rPr lang="en-US" b="1" dirty="0" err="1">
                <a:solidFill>
                  <a:srgbClr val="FFFF00"/>
                </a:solidFill>
              </a:rPr>
              <a:t>οδοχέων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με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ενεργότητ</a:t>
            </a:r>
            <a:r>
              <a:rPr lang="en-US" b="1" dirty="0">
                <a:solidFill>
                  <a:srgbClr val="FFFF00"/>
                </a:solidFill>
              </a:rPr>
              <a:t>α </a:t>
            </a:r>
            <a:r>
              <a:rPr lang="el-GR" b="1" dirty="0" smtClean="0">
                <a:solidFill>
                  <a:srgbClr val="FFFF00"/>
                </a:solidFill>
              </a:rPr>
              <a:t> Τυροσινικής Κινάσης (</a:t>
            </a:r>
            <a:r>
              <a:rPr lang="en-US" b="1" dirty="0" smtClean="0">
                <a:solidFill>
                  <a:srgbClr val="FFFF00"/>
                </a:solidFill>
              </a:rPr>
              <a:t>TK</a:t>
            </a:r>
            <a:r>
              <a:rPr lang="el-GR" b="1" dirty="0" smtClean="0">
                <a:solidFill>
                  <a:srgbClr val="FFFF00"/>
                </a:solidFill>
              </a:rPr>
              <a:t>).</a:t>
            </a:r>
          </a:p>
          <a:p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smtClean="0">
                <a:solidFill>
                  <a:srgbClr val="FFFF00"/>
                </a:solidFill>
              </a:rPr>
              <a:t>Ο </a:t>
            </a:r>
            <a:r>
              <a:rPr lang="en-US" b="1" dirty="0" smtClean="0">
                <a:solidFill>
                  <a:srgbClr val="FFFF00"/>
                </a:solidFill>
              </a:rPr>
              <a:t>EGFR</a:t>
            </a:r>
            <a:r>
              <a:rPr lang="el-GR" b="1" dirty="0" smtClean="0">
                <a:solidFill>
                  <a:srgbClr val="FFFF00"/>
                </a:solidFill>
              </a:rPr>
              <a:t> είναι διαμεμβρανικός υποδοχέας της ΤΚ και ενεργοποιεί κρίσιμης σημασίας μονοπάτι για τη ρύθμιση του κυτταρικού πολλαπλασιασμού.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9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37FFD6"/>
                </a:solidFill>
              </a:rPr>
              <a:t>Μεταλλάξεις του ΕΠΙΔΕΡΜΙΔΙΚΟΥ ΑΥΞΗΤΙΚΟΥ ΠΑΡΑΓΟΝΤΑ </a:t>
            </a:r>
            <a:r>
              <a:rPr lang="en-US" sz="3600" b="1" dirty="0">
                <a:solidFill>
                  <a:srgbClr val="37FFD6"/>
                </a:solidFill>
              </a:rPr>
              <a:t>(EGFR)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Ο </a:t>
            </a:r>
            <a:r>
              <a:rPr lang="en-US" b="1" dirty="0">
                <a:solidFill>
                  <a:srgbClr val="FFFF00"/>
                </a:solidFill>
              </a:rPr>
              <a:t>EGFR</a:t>
            </a:r>
            <a:r>
              <a:rPr lang="el-GR" b="1" dirty="0">
                <a:solidFill>
                  <a:srgbClr val="FFFF00"/>
                </a:solidFill>
              </a:rPr>
              <a:t> ενεργοποιείται στο </a:t>
            </a:r>
            <a:r>
              <a:rPr lang="en-US" b="1" dirty="0">
                <a:solidFill>
                  <a:srgbClr val="FFFF00"/>
                </a:solidFill>
              </a:rPr>
              <a:t>ΜΜΚΠ</a:t>
            </a:r>
            <a:r>
              <a:rPr lang="el-GR" b="1" dirty="0">
                <a:solidFill>
                  <a:srgbClr val="FFFF00"/>
                </a:solidFill>
              </a:rPr>
              <a:t> και συχνά μεταλάσσεται.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Οι πιό συχνές μεταλλάξεις του  </a:t>
            </a:r>
            <a:r>
              <a:rPr lang="en-US" b="1" dirty="0">
                <a:solidFill>
                  <a:srgbClr val="FFFF00"/>
                </a:solidFill>
              </a:rPr>
              <a:t>EGFR</a:t>
            </a:r>
            <a:r>
              <a:rPr lang="el-GR" b="1" dirty="0">
                <a:solidFill>
                  <a:srgbClr val="FFFF00"/>
                </a:solidFill>
              </a:rPr>
              <a:t> αναφέρονται στα εξόνια 19, 20 και 21 </a:t>
            </a:r>
            <a:r>
              <a:rPr lang="en-US" b="1" dirty="0" err="1">
                <a:solidFill>
                  <a:srgbClr val="FFFF00"/>
                </a:solidFill>
              </a:rPr>
              <a:t>κ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είν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π</a:t>
            </a:r>
            <a:r>
              <a:rPr lang="en-US" b="1" dirty="0" err="1">
                <a:solidFill>
                  <a:srgbClr val="FFFF00"/>
                </a:solidFill>
              </a:rPr>
              <a:t>ερισσότερο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συχνές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στο</a:t>
            </a:r>
            <a:r>
              <a:rPr lang="en-US" b="1" dirty="0">
                <a:solidFill>
                  <a:srgbClr val="FFFF00"/>
                </a:solidFill>
              </a:rPr>
              <a:t> α</a:t>
            </a:r>
            <a:r>
              <a:rPr lang="en-US" b="1" dirty="0" err="1">
                <a:solidFill>
                  <a:srgbClr val="FFFF00"/>
                </a:solidFill>
              </a:rPr>
              <a:t>δενοκ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ρκίνωμ</a:t>
            </a:r>
            <a:r>
              <a:rPr lang="en-US" b="1" dirty="0">
                <a:solidFill>
                  <a:srgbClr val="FFFF00"/>
                </a:solidFill>
              </a:rPr>
              <a:t>α, </a:t>
            </a:r>
            <a:r>
              <a:rPr lang="en-US" b="1" dirty="0" err="1">
                <a:solidFill>
                  <a:srgbClr val="FFFF00"/>
                </a:solidFill>
              </a:rPr>
              <a:t>σε</a:t>
            </a: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Ασιάτες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κ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ι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σε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ελ</a:t>
            </a:r>
            <a:r>
              <a:rPr lang="en-US" b="1" dirty="0">
                <a:solidFill>
                  <a:srgbClr val="FFFF00"/>
                </a:solidFill>
              </a:rPr>
              <a:t>α</a:t>
            </a:r>
            <a:r>
              <a:rPr lang="en-US" b="1" dirty="0" err="1">
                <a:solidFill>
                  <a:srgbClr val="FFFF00"/>
                </a:solidFill>
              </a:rPr>
              <a:t>φρείς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ή </a:t>
            </a:r>
            <a:r>
              <a:rPr lang="en-US" b="1" dirty="0" err="1">
                <a:solidFill>
                  <a:srgbClr val="FFFF00"/>
                </a:solidFill>
              </a:rPr>
              <a:t>μη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κ</a:t>
            </a:r>
            <a:r>
              <a:rPr lang="en-US" b="1" dirty="0">
                <a:solidFill>
                  <a:srgbClr val="FFFF00"/>
                </a:solidFill>
              </a:rPr>
              <a:t>απ</a:t>
            </a:r>
            <a:r>
              <a:rPr lang="en-US" b="1" dirty="0" err="1">
                <a:solidFill>
                  <a:srgbClr val="FFFF00"/>
                </a:solidFill>
              </a:rPr>
              <a:t>νιστές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92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1608</Words>
  <Application>Microsoft Macintosh PowerPoint</Application>
  <PresentationFormat>Προβολή στην οθόνη (4:3)</PresentationFormat>
  <Paragraphs>175</Paragraphs>
  <Slides>73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4" baseType="lpstr">
      <vt:lpstr>Office Theme</vt:lpstr>
      <vt:lpstr>ΜΟΡΙΑΚΗ ΤΑΞΙΝΟΜΗΣΗ ΚΑΡΚΙΝΟΥ ΤΟΥ ΠΝΕΥΜΟΝΑ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Μεταλλάξεις του ΕΠΙΔΕΡΜΙΔΙΚΟΥ ΑΥΞΗΤΙΚΟΥ ΠΑΡΑΓΟΝΤΑ (EGFR)</vt:lpstr>
      <vt:lpstr>Μεταλλάξεις του ΕΠΙΔΕΡΜΙΔΙΚΟΥ ΑΥΞΗΤΙΚΟΥ ΠΑΡΑΓΟΝΤΑ (EGFR)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EML4-ALK Διαμετάθεση</vt:lpstr>
      <vt:lpstr>Διαφάνεια 22</vt:lpstr>
      <vt:lpstr>Διαφάνεια 23</vt:lpstr>
      <vt:lpstr>PATTERNS OF ALK IHC POSITIVITY</vt:lpstr>
      <vt:lpstr>PATTERNS OF ALK IHC POSITIVITY</vt:lpstr>
      <vt:lpstr>Διαφάνεια 26</vt:lpstr>
      <vt:lpstr>ROS1 rearrangements</vt:lpstr>
      <vt:lpstr>Frequencies of different ROS1 fusion partners </vt:lpstr>
      <vt:lpstr>PATTERNS OF ROS1 IHC POSITIVITY</vt:lpstr>
      <vt:lpstr>PATTERNS OF ROS1 IHC POSITIVITY</vt:lpstr>
      <vt:lpstr>PATTERNS OF ROS1 IHC POSITIVITY</vt:lpstr>
      <vt:lpstr>ROS1 IHC ON CYTOLOGY</vt:lpstr>
      <vt:lpstr>FALSE POSITIVE ROS1 IHC RESULTS</vt:lpstr>
      <vt:lpstr>Examples of different FISH signal patterns using ROS1 break-apart assays</vt:lpstr>
      <vt:lpstr>K-RAS</vt:lpstr>
      <vt:lpstr>K-RAS</vt:lpstr>
      <vt:lpstr>K-RAS</vt:lpstr>
      <vt:lpstr>Μεταλλάξεις του BRAF</vt:lpstr>
      <vt:lpstr>VEGF</vt:lpstr>
      <vt:lpstr>Διαφάνεια 40</vt:lpstr>
      <vt:lpstr>Διαφάνεια 41</vt:lpstr>
      <vt:lpstr>Υποδοχέας του αυξητικού παράγοντα ηπατοκυττάρου (c-MET) </vt:lpstr>
      <vt:lpstr>Διαφάνεια 43</vt:lpstr>
      <vt:lpstr>Διαφάνεια 44</vt:lpstr>
      <vt:lpstr>Διαφάνεια 45</vt:lpstr>
      <vt:lpstr> Tumor molecular profiling of NSCLC patients using next generation sequencing </vt:lpstr>
      <vt:lpstr>ΕΤΕΡΟΓΕΝΕΙΑ ΚΑΙ ΚΑΡΚΙΝΟΣ ΠΝΕΥΜΟΝΑ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              ΚΑΡΚΙΝΩΜΑΤΩΣΗ ΠΕΔΙΟΥ</vt:lpstr>
      <vt:lpstr>  ΚΑΡΚΙΝΩΜΑΤΩΣΗ ΠΕΔΙΟΥ</vt:lpstr>
      <vt:lpstr>ΑΙΤΙΑ ΚΑΡΚΙΝΙΚΗΣ ΕΤΕΡΟΓΕΝΕΙΑΣ </vt:lpstr>
      <vt:lpstr>ΓΟΝΙΔΙΩΜΑΤΙΚΗ ΚΑΙ ΧΡΩΜΟΣΩΜΙΚΗ ΑΣΤΑΘΕΙΑ</vt:lpstr>
      <vt:lpstr> ΓΟΝΙΔΙΩΜΑΤΙΚΗ ΚΑΙ ΧΡΩΜΟΣΩΜΙΚΗ ΑΣΤΑΘΕΙΑ</vt:lpstr>
      <vt:lpstr> ΕΠΙΓΕΝΕΤΙΚΕΣ ΑΝΩΜΑΛΙΕΣ</vt:lpstr>
      <vt:lpstr> ΕΠΙΓΕΝΕΤΙΚΕΣ ΑΝΩΜΑΛΙΕΣ</vt:lpstr>
      <vt:lpstr> ΕΠΙΓΕΝΕΤΙΚΕΣ ΑΝΩΜΑΛΙΕΣ</vt:lpstr>
      <vt:lpstr> ΜΙΚΡΟΠΕΡΙΒΑΛΛΟΝ </vt:lpstr>
      <vt:lpstr>ΜΙΚΡΟΠΕΡΙΒΑΛΛΟΝ</vt:lpstr>
      <vt:lpstr>ΜΙΚΡΟΠΕΡΙΒΑΛΛΟΝ</vt:lpstr>
      <vt:lpstr>ΜΙΚΡΟΠΕΡΙΒΑΛΛΟΝ</vt:lpstr>
      <vt:lpstr>Διαφάνεια 67</vt:lpstr>
      <vt:lpstr>ΕΤΕΡΟΓΕΝΕΙΑ ΜΕΤΑ ΤΗ ΘΕΡΑΠΕΙΑ</vt:lpstr>
      <vt:lpstr>Διαφάνεια 69</vt:lpstr>
      <vt:lpstr> ΥΓΡΗ ΒΙΟΨΙΑ</vt:lpstr>
      <vt:lpstr>Διαφάνεια 71</vt:lpstr>
      <vt:lpstr>Moding EJ, et al., Lung Cancer 2018;119:42–47  </vt:lpstr>
      <vt:lpstr>Διαφάνεια 73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Gram03</cp:lastModifiedBy>
  <cp:revision>51</cp:revision>
  <dcterms:created xsi:type="dcterms:W3CDTF">2019-05-06T13:33:34Z</dcterms:created>
  <dcterms:modified xsi:type="dcterms:W3CDTF">2019-05-08T07:12:02Z</dcterms:modified>
</cp:coreProperties>
</file>