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A066-60E1-4137-BEDD-7BBF72A45E0B}" type="datetimeFigureOut">
              <a:rPr lang="el-GR" smtClean="0"/>
              <a:pPr/>
              <a:t>25/4/2020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ED0E-8249-4D9B-B5DF-633288CB6C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A066-60E1-4137-BEDD-7BBF72A45E0B}" type="datetimeFigureOut">
              <a:rPr lang="el-GR" smtClean="0"/>
              <a:pPr/>
              <a:t>25/4/2020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ED0E-8249-4D9B-B5DF-633288CB6C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A066-60E1-4137-BEDD-7BBF72A45E0B}" type="datetimeFigureOut">
              <a:rPr lang="el-GR" smtClean="0"/>
              <a:pPr/>
              <a:t>25/4/2020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ED0E-8249-4D9B-B5DF-633288CB6C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A066-60E1-4137-BEDD-7BBF72A45E0B}" type="datetimeFigureOut">
              <a:rPr lang="el-GR" smtClean="0"/>
              <a:pPr/>
              <a:t>25/4/2020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ED0E-8249-4D9B-B5DF-633288CB6C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A066-60E1-4137-BEDD-7BBF72A45E0B}" type="datetimeFigureOut">
              <a:rPr lang="el-GR" smtClean="0"/>
              <a:pPr/>
              <a:t>25/4/2020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ED0E-8249-4D9B-B5DF-633288CB6C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A066-60E1-4137-BEDD-7BBF72A45E0B}" type="datetimeFigureOut">
              <a:rPr lang="el-GR" smtClean="0"/>
              <a:pPr/>
              <a:t>25/4/2020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ED0E-8249-4D9B-B5DF-633288CB6C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A066-60E1-4137-BEDD-7BBF72A45E0B}" type="datetimeFigureOut">
              <a:rPr lang="el-GR" smtClean="0"/>
              <a:pPr/>
              <a:t>25/4/2020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ED0E-8249-4D9B-B5DF-633288CB6C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A066-60E1-4137-BEDD-7BBF72A45E0B}" type="datetimeFigureOut">
              <a:rPr lang="el-GR" smtClean="0"/>
              <a:pPr/>
              <a:t>25/4/2020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ED0E-8249-4D9B-B5DF-633288CB6C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A066-60E1-4137-BEDD-7BBF72A45E0B}" type="datetimeFigureOut">
              <a:rPr lang="el-GR" smtClean="0"/>
              <a:pPr/>
              <a:t>25/4/2020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ED0E-8249-4D9B-B5DF-633288CB6C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A066-60E1-4137-BEDD-7BBF72A45E0B}" type="datetimeFigureOut">
              <a:rPr lang="el-GR" smtClean="0"/>
              <a:pPr/>
              <a:t>25/4/2020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ED0E-8249-4D9B-B5DF-633288CB6C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A066-60E1-4137-BEDD-7BBF72A45E0B}" type="datetimeFigureOut">
              <a:rPr lang="el-GR" smtClean="0"/>
              <a:pPr/>
              <a:t>25/4/2020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ED0E-8249-4D9B-B5DF-633288CB6C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A066-60E1-4137-BEDD-7BBF72A45E0B}" type="datetimeFigureOut">
              <a:rPr lang="el-GR" smtClean="0"/>
              <a:pPr/>
              <a:t>25/4/2020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ED0E-8249-4D9B-B5DF-633288CB6C6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576" y="620688"/>
            <a:ext cx="7772400" cy="1512887"/>
          </a:xfrm>
        </p:spPr>
        <p:txBody>
          <a:bodyPr>
            <a:normAutofit fontScale="90000"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/>
              <a:t/>
            </a:r>
            <a:br>
              <a:rPr lang="el-GR" sz="2800" b="1" dirty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/>
              <a:t/>
            </a:r>
            <a:br>
              <a:rPr lang="el-GR" sz="2800" b="1" dirty="0"/>
            </a:br>
            <a:r>
              <a:rPr lang="el-GR" sz="2000" b="1" dirty="0" smtClean="0"/>
              <a:t>ΕΘΝΙΚΟΝ ΚΑΙ ΚΑΠΟΔΙΣΤΡΙΑΚΟΝ ΠΑΝΕΠΙΣΤΗΜΙΟΝ ΑΘΗΝΩΝ</a:t>
            </a:r>
            <a:br>
              <a:rPr lang="el-GR" sz="2000" b="1" dirty="0" smtClean="0"/>
            </a:br>
            <a:r>
              <a:rPr lang="el-GR" sz="2000" b="1" dirty="0" smtClean="0"/>
              <a:t>ΙΑΤΡΙΚΗ ΣΧΟΛΗ</a:t>
            </a:r>
            <a:br>
              <a:rPr lang="el-GR" sz="2000" b="1" dirty="0" smtClean="0"/>
            </a:br>
            <a:r>
              <a:rPr lang="el-GR" sz="2000" b="1" dirty="0" smtClean="0"/>
              <a:t>Α’ ΕΡΓΑΣΤΗΡΙΟ ΠΑΘΟΛΟΓΙΚΗΣ ΑΝΑΤΟΜΙΚΗΣ</a:t>
            </a:r>
            <a:br>
              <a:rPr lang="el-GR" sz="2000" b="1" dirty="0" smtClean="0"/>
            </a:br>
            <a:r>
              <a:rPr lang="el-GR" sz="2000" b="1" dirty="0" smtClean="0"/>
              <a:t>ΓΕΝΙΚΟ ΝΟΣΟΚΟΜΕΙΟ ΑΘΗΝΩΝ «ΛΑΪΚΟ»</a:t>
            </a:r>
            <a:br>
              <a:rPr lang="el-GR" sz="20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3100" b="1" dirty="0" smtClean="0">
                <a:solidFill>
                  <a:srgbClr val="0070C0"/>
                </a:solidFill>
              </a:rPr>
              <a:t>ΑΤΕΛΕΚΤΑΣΙΑ – ΒΡΟΓΧΕΚΤΑΣΙΑ – </a:t>
            </a:r>
            <a:r>
              <a:rPr lang="en-US" sz="3100" b="1" dirty="0" smtClean="0">
                <a:solidFill>
                  <a:srgbClr val="0070C0"/>
                </a:solidFill>
              </a:rPr>
              <a:t>ARDS </a:t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l-GR" sz="3100" b="1" dirty="0" smtClean="0">
                <a:solidFill>
                  <a:srgbClr val="0070C0"/>
                </a:solidFill>
              </a:rPr>
              <a:t>ΑΓΓΕΙΑΚΕΣ 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l-GR" sz="3100" b="1" dirty="0" smtClean="0">
                <a:solidFill>
                  <a:srgbClr val="0070C0"/>
                </a:solidFill>
              </a:rPr>
              <a:t>ΒΛΑΒΕΣ ΠΝΕΥΜΟΝΑ</a:t>
            </a:r>
            <a:br>
              <a:rPr lang="el-GR" sz="3100" b="1" dirty="0" smtClean="0">
                <a:solidFill>
                  <a:srgbClr val="0070C0"/>
                </a:solidFill>
              </a:rPr>
            </a:br>
            <a:r>
              <a:rPr lang="el-GR" sz="3100" b="1" dirty="0" smtClean="0">
                <a:solidFill>
                  <a:srgbClr val="0070C0"/>
                </a:solidFill>
              </a:rPr>
              <a:t>ΠΑΘΗΣΕΙΣ ΥΠΕΖΩΚΟΤΑ</a:t>
            </a:r>
            <a:br>
              <a:rPr lang="el-GR" sz="3100" b="1" dirty="0" smtClean="0">
                <a:solidFill>
                  <a:srgbClr val="0070C0"/>
                </a:solidFill>
              </a:rPr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endParaRPr lang="el-GR" sz="2800" b="1" dirty="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4581128"/>
            <a:ext cx="6400800" cy="1752600"/>
          </a:xfrm>
        </p:spPr>
        <p:txBody>
          <a:bodyPr/>
          <a:lstStyle/>
          <a:p>
            <a:pPr eaLnBrk="1" hangingPunct="1"/>
            <a:r>
              <a:rPr lang="el-GR" sz="2000" b="1" dirty="0" smtClean="0">
                <a:solidFill>
                  <a:schemeClr val="tx1"/>
                </a:solidFill>
              </a:rPr>
              <a:t>Νικόλαος </a:t>
            </a:r>
            <a:r>
              <a:rPr lang="el-GR" sz="2000" b="1" dirty="0" err="1" smtClean="0">
                <a:solidFill>
                  <a:schemeClr val="tx1"/>
                </a:solidFill>
              </a:rPr>
              <a:t>Καβαντζάς</a:t>
            </a:r>
            <a:endParaRPr lang="el-GR" sz="20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l-GR" sz="2000" b="1" dirty="0" smtClean="0">
                <a:solidFill>
                  <a:schemeClr val="tx1"/>
                </a:solidFill>
              </a:rPr>
              <a:t>Καθηγητής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/>
              <a:t>ΑΓΓΕΙΑΚΕΣ ΒΛΑΒΕΣ ΠΝΕΥΜΟΝΑ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el-GR" sz="2000" smtClean="0"/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1) Πνευμονική υπέρταση </a:t>
            </a:r>
          </a:p>
          <a:p>
            <a:pPr marL="609600" indent="-609600" eaLnBrk="1" hangingPunct="1">
              <a:buFontTx/>
              <a:buNone/>
            </a:pPr>
            <a:endParaRPr lang="el-GR" sz="2000" smtClean="0"/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2) Πνευμονική εμβολή και έμφρακτο</a:t>
            </a:r>
          </a:p>
          <a:p>
            <a:pPr marL="609600" indent="-609600" eaLnBrk="1" hangingPunct="1">
              <a:buFontTx/>
              <a:buNone/>
            </a:pPr>
            <a:endParaRPr lang="el-GR" sz="2000" smtClean="0"/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3) Υπεραιμία και πνευμονική στάση  - Πνευμονικό οίδημα</a:t>
            </a:r>
          </a:p>
          <a:p>
            <a:pPr marL="609600" indent="-609600" eaLnBrk="1" hangingPunct="1">
              <a:buFontTx/>
              <a:buNone/>
            </a:pPr>
            <a:endParaRPr lang="el-GR" sz="2000" smtClean="0"/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4) Σύνδρομο διάχυτης πνευμονικής αιμορραγίας</a:t>
            </a:r>
          </a:p>
          <a:p>
            <a:pPr marL="609600" indent="-609600" eaLnBrk="1" hangingPunct="1">
              <a:buFontTx/>
              <a:buNone/>
            </a:pPr>
            <a:endParaRPr lang="el-GR" sz="2000" smtClean="0"/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5) Αποφρακτική νόσος πνευμονικών φλεβών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/>
              <a:t>ΠΝΕΥΜΟΝΙΚΗ ΥΠΕΡΤΑΣΗ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507412" cy="53292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sz="1600" dirty="0" smtClean="0"/>
              <a:t>1. </a:t>
            </a:r>
            <a:r>
              <a:rPr lang="el-GR" sz="1600" b="1" dirty="0" smtClean="0"/>
              <a:t>Πρωτοπαθής ή ιδιοπαθής</a:t>
            </a:r>
            <a:r>
              <a:rPr lang="el-GR" sz="1600" dirty="0" smtClean="0"/>
              <a:t> (χωρίς να προϋπάρχει καρδιοπάθεια ή πνευμονοπάθεια)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2. </a:t>
            </a:r>
            <a:r>
              <a:rPr lang="el-GR" sz="1600" b="1" dirty="0" smtClean="0"/>
              <a:t>Δευτεροπαθής </a:t>
            </a:r>
            <a:r>
              <a:rPr lang="el-GR" sz="1600" dirty="0" smtClean="0"/>
              <a:t>(λόγω μεταβολής της </a:t>
            </a:r>
            <a:r>
              <a:rPr lang="el-GR" sz="1600" dirty="0" err="1" smtClean="0"/>
              <a:t>ενδαυλικής</a:t>
            </a:r>
            <a:r>
              <a:rPr lang="el-GR" sz="1600" dirty="0" smtClean="0"/>
              <a:t> πίεσης)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    Παρατηρείται σε:</a:t>
            </a:r>
          </a:p>
          <a:p>
            <a:pPr eaLnBrk="1" hangingPunct="1"/>
            <a:r>
              <a:rPr lang="el-GR" sz="1600" dirty="0" smtClean="0"/>
              <a:t> Συγγενείς καρδιοπάθειες </a:t>
            </a:r>
          </a:p>
          <a:p>
            <a:pPr eaLnBrk="1" hangingPunct="1"/>
            <a:r>
              <a:rPr lang="el-GR" sz="1600" dirty="0" smtClean="0"/>
              <a:t> Εμβολή πνευμονικής αρτηρίας</a:t>
            </a:r>
          </a:p>
          <a:p>
            <a:pPr eaLnBrk="1" hangingPunct="1"/>
            <a:r>
              <a:rPr lang="el-GR" sz="1600" dirty="0" smtClean="0"/>
              <a:t> Αριστερή καρδιακή ανεπάρκεια</a:t>
            </a:r>
          </a:p>
          <a:p>
            <a:pPr eaLnBrk="1" hangingPunct="1"/>
            <a:r>
              <a:rPr lang="el-GR" sz="1600" dirty="0" smtClean="0"/>
              <a:t> </a:t>
            </a:r>
            <a:r>
              <a:rPr lang="el-GR" sz="1600" dirty="0" err="1" smtClean="0"/>
              <a:t>Βαλβιδοπάθεια</a:t>
            </a:r>
            <a:r>
              <a:rPr lang="el-GR" sz="1600" dirty="0" smtClean="0"/>
              <a:t> της αορτής</a:t>
            </a:r>
          </a:p>
          <a:p>
            <a:pPr eaLnBrk="1" hangingPunct="1"/>
            <a:r>
              <a:rPr lang="el-GR" sz="1600" dirty="0" smtClean="0"/>
              <a:t> Χρόνιες πνευμονοπάθειες 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       (π.χ. χρόνια βρογχίτιδα, πνευμονικό εμφύσημα)</a:t>
            </a:r>
          </a:p>
          <a:p>
            <a:pPr eaLnBrk="1" hangingPunct="1"/>
            <a:r>
              <a:rPr lang="el-GR" sz="1600" dirty="0" smtClean="0"/>
              <a:t> Πνευμοκονίαση</a:t>
            </a:r>
          </a:p>
          <a:p>
            <a:pPr eaLnBrk="1" hangingPunct="1"/>
            <a:r>
              <a:rPr lang="el-GR" sz="1600" dirty="0" smtClean="0"/>
              <a:t> Ιδιοπαθή διάμεση </a:t>
            </a:r>
            <a:r>
              <a:rPr lang="el-GR" sz="1600" dirty="0" err="1" smtClean="0"/>
              <a:t>ίνωση</a:t>
            </a:r>
            <a:endParaRPr lang="el-GR" sz="1600" dirty="0" smtClean="0"/>
          </a:p>
          <a:p>
            <a:pPr eaLnBrk="1" hangingPunct="1"/>
            <a:r>
              <a:rPr lang="el-GR" sz="1600" dirty="0" smtClean="0"/>
              <a:t> </a:t>
            </a:r>
            <a:r>
              <a:rPr lang="el-GR" sz="1600" dirty="0" err="1" smtClean="0"/>
              <a:t>Σαρκοείδωση</a:t>
            </a:r>
            <a:endParaRPr lang="el-GR" sz="1600" dirty="0" smtClean="0"/>
          </a:p>
          <a:p>
            <a:pPr eaLnBrk="1" hangingPunct="1"/>
            <a:r>
              <a:rPr lang="el-GR" sz="1600" dirty="0" smtClean="0"/>
              <a:t> Φυματίωση</a:t>
            </a:r>
          </a:p>
          <a:p>
            <a:pPr eaLnBrk="1" hangingPunct="1"/>
            <a:r>
              <a:rPr lang="el-GR" sz="1600" dirty="0" smtClean="0"/>
              <a:t> Αγγειακές βλάβες</a:t>
            </a:r>
          </a:p>
          <a:p>
            <a:pPr eaLnBrk="1" hangingPunct="1">
              <a:buFontTx/>
              <a:buNone/>
            </a:pPr>
            <a:r>
              <a:rPr lang="el-GR" sz="1600" b="1" dirty="0" smtClean="0"/>
              <a:t>Ιστολογική εικόνα: </a:t>
            </a:r>
            <a:r>
              <a:rPr lang="el-GR" sz="1600" dirty="0" smtClean="0"/>
              <a:t>Υπερπλασία του έσω χιτώνα και </a:t>
            </a:r>
            <a:r>
              <a:rPr lang="el-GR" sz="1600" dirty="0" err="1" smtClean="0"/>
              <a:t>υπερτοφία</a:t>
            </a:r>
            <a:r>
              <a:rPr lang="el-GR" sz="1600" dirty="0" smtClean="0"/>
              <a:t> του μέσου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χιτώνα των </a:t>
            </a:r>
            <a:r>
              <a:rPr lang="el-GR" sz="1600" dirty="0" err="1" smtClean="0"/>
              <a:t>αρτηριδίων</a:t>
            </a:r>
            <a:r>
              <a:rPr lang="el-GR" sz="1600" dirty="0" smtClean="0"/>
              <a:t> με φαινόμενα διάτασης των αρτηριών.</a:t>
            </a:r>
          </a:p>
          <a:p>
            <a:pPr eaLnBrk="1" hangingPunct="1">
              <a:buFontTx/>
              <a:buNone/>
            </a:pPr>
            <a:r>
              <a:rPr lang="el-GR" sz="1600" b="1" dirty="0" err="1" smtClean="0"/>
              <a:t>Παθοφυσιολογική</a:t>
            </a:r>
            <a:r>
              <a:rPr lang="el-GR" sz="1600" b="1" dirty="0" smtClean="0"/>
              <a:t> εικόνα: </a:t>
            </a:r>
            <a:r>
              <a:rPr lang="el-GR" sz="1600" dirty="0" smtClean="0"/>
              <a:t>Αύξηση πίεσης στην πνευμονική αρτηρία               Δεξιά καρδιακή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ανεπάρκεια, φλεβικές θρομβώσεις.  </a:t>
            </a:r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6300192" y="6165304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/>
              <a:t>ΠΝΕΥΜΟΝΙΚΗ ΥΠΕΡΤΑΣΗ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000" b="1" i="1" dirty="0" smtClean="0"/>
              <a:t>Αίτια</a:t>
            </a:r>
          </a:p>
          <a:p>
            <a:pPr marL="609600" indent="-609600" eaLnBrk="1" hangingPunct="1">
              <a:buFontTx/>
              <a:buNone/>
            </a:pPr>
            <a:r>
              <a:rPr lang="el-GR" sz="1800" dirty="0" smtClean="0"/>
              <a:t>1. </a:t>
            </a:r>
            <a:r>
              <a:rPr lang="el-GR" sz="1600" dirty="0" smtClean="0"/>
              <a:t>Μορφολογικές ανωμαλίες πνευμονικών αρτηριών 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2. Αύξηση όγκου αίματος προς τη μικρή κυκλοφορία (π.χ. σε συγγενούς αιτιολογίας 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    διαφυγή αίματος από αριστερά προς τα δεξιά)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3. Αύξηση της αντίστασης στη ροή του αίματος μέσα στην πνευμονική κυκλοφορία λόγω 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    κωλύματος προ της κοίτης των πνευμονικών τριχοειδών (</a:t>
            </a:r>
            <a:r>
              <a:rPr lang="el-GR" sz="1600" dirty="0" err="1" smtClean="0"/>
              <a:t>προτριχοειδική</a:t>
            </a:r>
            <a:r>
              <a:rPr lang="el-GR" sz="1600" dirty="0" smtClean="0"/>
              <a:t> πνευμονική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    υπέρταση) ή μετά την κοίτη των πνευμονικών τριχοειδών (</a:t>
            </a:r>
            <a:r>
              <a:rPr lang="el-GR" sz="1600" dirty="0" err="1" smtClean="0"/>
              <a:t>μετατριχοειδική</a:t>
            </a:r>
            <a:r>
              <a:rPr lang="el-GR" sz="1600" dirty="0" smtClean="0"/>
              <a:t> πνευμονική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    υπέρταση)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4. Υποτροπιάζουσες πνευμονικές εμβολές 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5. Λειτουργική αντίσταση στην αρτηριακή ροή (</a:t>
            </a:r>
            <a:r>
              <a:rPr lang="el-GR" sz="1600" dirty="0" err="1" smtClean="0"/>
              <a:t>αγγειοσύσπαση</a:t>
            </a:r>
            <a:r>
              <a:rPr lang="el-GR" sz="1600" dirty="0" smtClean="0"/>
              <a:t>)                  </a:t>
            </a:r>
            <a:r>
              <a:rPr lang="el-GR" sz="1600" dirty="0" err="1" smtClean="0"/>
              <a:t>υποξαιμία</a:t>
            </a:r>
            <a:r>
              <a:rPr lang="el-GR" sz="1600" dirty="0" smtClean="0"/>
              <a:t>             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    πνευμονική υπέρταση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6. Καρδιακής αιτιολογίας πνευμονική υπέρταση (αριστερή καρδιακή </a:t>
            </a:r>
            <a:r>
              <a:rPr lang="el-GR" sz="1600" dirty="0" err="1" smtClean="0"/>
              <a:t>ανεπάρκεια,στένωση</a:t>
            </a:r>
            <a:endParaRPr lang="el-GR" sz="1600" dirty="0" smtClean="0"/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    μιτροειδούς)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7. Ιδιοπαθής (αγνώστου αιτιολογίας -      τόνου πνευμονικών αρτηριών)</a:t>
            </a:r>
          </a:p>
          <a:p>
            <a:pPr marL="609600" indent="-609600" eaLnBrk="1" hangingPunct="1">
              <a:buFontTx/>
              <a:buNone/>
            </a:pPr>
            <a:endParaRPr lang="el-GR" sz="1600" dirty="0" smtClean="0"/>
          </a:p>
        </p:txBody>
      </p:sp>
      <p:sp>
        <p:nvSpPr>
          <p:cNvPr id="36868" name="Line 6"/>
          <p:cNvSpPr>
            <a:spLocks noChangeShapeType="1"/>
          </p:cNvSpPr>
          <p:nvPr/>
        </p:nvSpPr>
        <p:spPr bwMode="auto">
          <a:xfrm>
            <a:off x="3995738" y="5516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69" name="Line 7"/>
          <p:cNvSpPr>
            <a:spLocks noChangeShapeType="1"/>
          </p:cNvSpPr>
          <p:nvPr/>
        </p:nvSpPr>
        <p:spPr bwMode="auto">
          <a:xfrm flipV="1">
            <a:off x="3851920" y="551723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0" name="Line 8"/>
          <p:cNvSpPr>
            <a:spLocks noChangeShapeType="1"/>
          </p:cNvSpPr>
          <p:nvPr/>
        </p:nvSpPr>
        <p:spPr bwMode="auto">
          <a:xfrm>
            <a:off x="6372225" y="4581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>
            <a:off x="6084168" y="450912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2" name="Line 10"/>
          <p:cNvSpPr>
            <a:spLocks noChangeShapeType="1"/>
          </p:cNvSpPr>
          <p:nvPr/>
        </p:nvSpPr>
        <p:spPr bwMode="auto">
          <a:xfrm>
            <a:off x="7812088" y="45085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/>
              <a:t>ΠΝΕΥΜΟΝΙΚΗ ΥΠΕΡΤΑΣΗ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000" b="1" i="1" dirty="0" smtClean="0"/>
              <a:t>Μορφολογικές ανωμαλίες πνευμονικών αρτηριών</a:t>
            </a:r>
          </a:p>
          <a:p>
            <a:pPr marL="609600" indent="-609600" algn="ctr" eaLnBrk="1" hangingPunct="1">
              <a:buFontTx/>
              <a:buNone/>
            </a:pPr>
            <a:endParaRPr lang="el-GR" sz="2000" b="1" i="1" dirty="0" smtClean="0"/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1.Υπερτροφία του μέσου χιτώνα των πνευμονικών αρτηριών και η εμφάνιση 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    λείων μυϊκών ινών στα πνευμονικά </a:t>
            </a:r>
            <a:r>
              <a:rPr lang="el-GR" sz="1600" dirty="0" err="1" smtClean="0"/>
              <a:t>αρτηριόλια</a:t>
            </a:r>
            <a:endParaRPr lang="el-GR" sz="1600" dirty="0" smtClean="0"/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2. Υπερπλασία του έσω χιτώνα των πνευμονικών αρτηριών και επίταση της υπερτροφίας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    του μέσου χιτώνα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3. </a:t>
            </a:r>
            <a:r>
              <a:rPr lang="el-GR" sz="1600" dirty="0" err="1" smtClean="0"/>
              <a:t>Ίνωση</a:t>
            </a:r>
            <a:r>
              <a:rPr lang="el-GR" sz="1600" dirty="0" smtClean="0"/>
              <a:t> του έσω χιτώνα των πνευμονικών αρτηριών και των </a:t>
            </a:r>
            <a:r>
              <a:rPr lang="el-GR" sz="1600" dirty="0" err="1" smtClean="0"/>
              <a:t>αρτηριολίων</a:t>
            </a:r>
            <a:r>
              <a:rPr lang="el-GR" sz="1600" dirty="0" smtClean="0"/>
              <a:t>        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   απόφραξη αυλού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4. Σχηματισμός </a:t>
            </a:r>
            <a:r>
              <a:rPr lang="el-GR" sz="1600" dirty="0" err="1" smtClean="0"/>
              <a:t>πλεξοειδών</a:t>
            </a:r>
            <a:r>
              <a:rPr lang="el-GR" sz="1600" dirty="0" smtClean="0"/>
              <a:t> βλαβών σε συνδυασμό με τη διάταση και τη λέπτυνση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    των πνευμονικών αρτηριών</a:t>
            </a:r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5. Ρήξη πνευμονικών αρτηριών            παρεγχυματική αιμορραγία και </a:t>
            </a:r>
            <a:r>
              <a:rPr lang="el-GR" sz="1600" dirty="0" err="1" smtClean="0"/>
              <a:t>αιμοσιδήρωση</a:t>
            </a:r>
            <a:endParaRPr lang="el-GR" sz="1600" dirty="0" smtClean="0"/>
          </a:p>
          <a:p>
            <a:pPr marL="609600" indent="-609600" eaLnBrk="1" hangingPunct="1">
              <a:buFontTx/>
              <a:buNone/>
            </a:pPr>
            <a:r>
              <a:rPr lang="el-GR" sz="1600" dirty="0" smtClean="0"/>
              <a:t>6. </a:t>
            </a:r>
            <a:r>
              <a:rPr lang="el-GR" sz="1600" dirty="0" err="1" smtClean="0"/>
              <a:t>Ινιδοειδής</a:t>
            </a:r>
            <a:r>
              <a:rPr lang="el-GR" sz="1600" dirty="0" smtClean="0"/>
              <a:t> νέκρωση αρτηριών και </a:t>
            </a:r>
            <a:r>
              <a:rPr lang="el-GR" sz="1600" dirty="0" err="1" smtClean="0"/>
              <a:t>αρτηριολίων</a:t>
            </a:r>
            <a:endParaRPr lang="el-GR" sz="1600" dirty="0" smtClean="0"/>
          </a:p>
          <a:p>
            <a:pPr marL="609600" indent="-609600" eaLnBrk="1" hangingPunct="1">
              <a:buFontTx/>
              <a:buNone/>
            </a:pPr>
            <a:endParaRPr lang="el-GR" sz="1600" dirty="0" smtClean="0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6948264" y="3645024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>
            <a:off x="3131840" y="486916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b="1" smtClean="0"/>
              <a:t>ΠΝΕΥΜΟΝΙΚΗ ΥΠΕΡΤΑΣΗ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l-GR" sz="2000" b="1" smtClean="0"/>
          </a:p>
          <a:p>
            <a:pPr eaLnBrk="1" hangingPunct="1">
              <a:buFontTx/>
              <a:buNone/>
            </a:pPr>
            <a:r>
              <a:rPr lang="el-GR" sz="2000" smtClean="0"/>
              <a:t>Σε κάθε βαθμό</a:t>
            </a:r>
            <a:r>
              <a:rPr lang="el-GR" sz="2400" smtClean="0"/>
              <a:t> </a:t>
            </a:r>
            <a:r>
              <a:rPr lang="el-GR" sz="2000" smtClean="0"/>
              <a:t>πνευμονικής υπέρτασης, η αρτηριοσκλήρυνση είναι</a:t>
            </a:r>
          </a:p>
          <a:p>
            <a:pPr eaLnBrk="1" hangingPunct="1">
              <a:buFontTx/>
              <a:buNone/>
            </a:pPr>
            <a:r>
              <a:rPr lang="el-GR" sz="2000" smtClean="0"/>
              <a:t>εντονότερη στις μεγαλύτερου μεγέθους πνευμονικές αρτηρίες </a:t>
            </a:r>
          </a:p>
          <a:p>
            <a:pPr eaLnBrk="1" hangingPunct="1">
              <a:buFontTx/>
              <a:buNone/>
            </a:pPr>
            <a:endParaRPr lang="el-GR" sz="2000" smtClean="0"/>
          </a:p>
          <a:p>
            <a:pPr eaLnBrk="1" hangingPunct="1">
              <a:buFontTx/>
              <a:buNone/>
            </a:pPr>
            <a:endParaRPr lang="el-GR" sz="2000" smtClean="0"/>
          </a:p>
          <a:p>
            <a:pPr eaLnBrk="1" hangingPunct="1">
              <a:buFontTx/>
              <a:buNone/>
            </a:pPr>
            <a:r>
              <a:rPr lang="el-GR" sz="2000" smtClean="0"/>
              <a:t>				</a:t>
            </a:r>
          </a:p>
          <a:p>
            <a:pPr eaLnBrk="1" hangingPunct="1">
              <a:buFontTx/>
              <a:buNone/>
            </a:pPr>
            <a:r>
              <a:rPr lang="el-GR" sz="2000" smtClean="0"/>
              <a:t>			  Υπερτροφία δεξιάς κοιλίας</a:t>
            </a:r>
          </a:p>
          <a:p>
            <a:pPr eaLnBrk="1" hangingPunct="1">
              <a:buFontTx/>
              <a:buNone/>
            </a:pPr>
            <a:r>
              <a:rPr lang="el-GR" sz="2000" smtClean="0"/>
              <a:t>			     (πνευμονική καρδιά)</a:t>
            </a:r>
          </a:p>
        </p:txBody>
      </p:sp>
      <p:sp>
        <p:nvSpPr>
          <p:cNvPr id="38916" name="Line 5"/>
          <p:cNvSpPr>
            <a:spLocks noChangeShapeType="1"/>
          </p:cNvSpPr>
          <p:nvPr/>
        </p:nvSpPr>
        <p:spPr bwMode="auto">
          <a:xfrm>
            <a:off x="4067175" y="28527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el-GR" sz="2400" b="1" smtClean="0"/>
              <a:t>ΠΝΕΥΜΟΝΙΚΗ ΕΜΒΟΛΗ ΚΑΙ ΕΜΦΡΑΚΤΟ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52562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sz="1800" b="1" dirty="0" smtClean="0"/>
              <a:t>			      1. ΠΝΕΥΜΟΝΙΚΟ ΕΜΦΡΑΚΤΟ</a:t>
            </a:r>
            <a:endParaRPr lang="el-GR" sz="1800" dirty="0" smtClean="0"/>
          </a:p>
          <a:p>
            <a:pPr eaLnBrk="1" hangingPunct="1">
              <a:buFontTx/>
              <a:buNone/>
            </a:pPr>
            <a:r>
              <a:rPr lang="el-GR" sz="1800" dirty="0" smtClean="0"/>
              <a:t>Η κατάσταση κατά την οποία παρατηρείται απόφραξη των πνευμονικών αρτηριών</a:t>
            </a:r>
          </a:p>
          <a:p>
            <a:pPr eaLnBrk="1" hangingPunct="1">
              <a:buFontTx/>
              <a:buNone/>
            </a:pPr>
            <a:r>
              <a:rPr lang="el-GR" sz="1800" dirty="0" smtClean="0"/>
              <a:t>είτε λόγω τοπικής θρόμβωσης, είτε συχνότερα από έμβολο που έχει σχηματιστεί</a:t>
            </a:r>
          </a:p>
          <a:p>
            <a:pPr eaLnBrk="1" hangingPunct="1">
              <a:buFontTx/>
              <a:buNone/>
            </a:pPr>
            <a:r>
              <a:rPr lang="el-GR" sz="1800" dirty="0" smtClean="0"/>
              <a:t>στις φλέβες των κάτω άκρων ή τις λαγόνιες</a:t>
            </a:r>
          </a:p>
          <a:p>
            <a:pPr eaLnBrk="1" hangingPunct="1">
              <a:buFontTx/>
              <a:buNone/>
            </a:pPr>
            <a:endParaRPr lang="el-GR" sz="1800" dirty="0" smtClean="0"/>
          </a:p>
          <a:p>
            <a:pPr eaLnBrk="1" hangingPunct="1">
              <a:buFontTx/>
              <a:buNone/>
            </a:pPr>
            <a:r>
              <a:rPr lang="el-GR" sz="1800" b="1" dirty="0" smtClean="0"/>
              <a:t>Αίτια:</a:t>
            </a:r>
          </a:p>
          <a:p>
            <a:pPr eaLnBrk="1" hangingPunct="1"/>
            <a:r>
              <a:rPr lang="el-GR" sz="1800" b="1" dirty="0" smtClean="0"/>
              <a:t> </a:t>
            </a:r>
            <a:r>
              <a:rPr lang="el-GR" sz="1800" dirty="0" smtClean="0"/>
              <a:t>Συμφορητική καρδιακή ανεπάρκεια </a:t>
            </a:r>
          </a:p>
          <a:p>
            <a:pPr eaLnBrk="1" hangingPunct="1"/>
            <a:r>
              <a:rPr lang="el-GR" sz="1800" dirty="0" smtClean="0"/>
              <a:t> Αγγειακή ανεπάρκεια</a:t>
            </a:r>
          </a:p>
          <a:p>
            <a:pPr eaLnBrk="1" hangingPunct="1"/>
            <a:r>
              <a:rPr lang="el-GR" sz="1800" dirty="0" smtClean="0"/>
              <a:t>Σηψαιμία</a:t>
            </a:r>
          </a:p>
          <a:p>
            <a:pPr eaLnBrk="1" hangingPunct="1"/>
            <a:r>
              <a:rPr lang="el-GR" sz="1800" dirty="0" smtClean="0"/>
              <a:t>Χρόνια </a:t>
            </a:r>
            <a:r>
              <a:rPr lang="el-GR" sz="1800" dirty="0" err="1" smtClean="0"/>
              <a:t>κατακεκλιμένοι</a:t>
            </a:r>
            <a:r>
              <a:rPr lang="el-GR" sz="1800" dirty="0" smtClean="0"/>
              <a:t> ασθενείς </a:t>
            </a:r>
          </a:p>
          <a:p>
            <a:pPr eaLnBrk="1" hangingPunct="1">
              <a:buFontTx/>
              <a:buNone/>
            </a:pPr>
            <a:r>
              <a:rPr lang="el-GR" sz="1800" b="1" dirty="0" smtClean="0"/>
              <a:t>Ιστολογική εικόνα:</a:t>
            </a:r>
          </a:p>
          <a:p>
            <a:pPr eaLnBrk="1" hangingPunct="1">
              <a:buFontTx/>
              <a:buNone/>
            </a:pPr>
            <a:r>
              <a:rPr lang="el-GR" sz="1800" dirty="0" smtClean="0"/>
              <a:t> Πνευμονικό </a:t>
            </a:r>
            <a:r>
              <a:rPr lang="el-GR" sz="1800" dirty="0" err="1" smtClean="0"/>
              <a:t>έμφρακτο</a:t>
            </a:r>
            <a:r>
              <a:rPr lang="el-GR" sz="1800" dirty="0" smtClean="0"/>
              <a:t>          Εντός 24-48 ωρών στάση εντός των κυψελιδικών</a:t>
            </a:r>
          </a:p>
          <a:p>
            <a:pPr eaLnBrk="1" hangingPunct="1">
              <a:buFontTx/>
              <a:buNone/>
            </a:pPr>
            <a:r>
              <a:rPr lang="el-GR" sz="1800" dirty="0" smtClean="0"/>
              <a:t> τριχοειδών             Πλήρωση των κυψελίδων με αιμορραγικό περιεχόμενο          </a:t>
            </a:r>
          </a:p>
          <a:p>
            <a:pPr eaLnBrk="1" hangingPunct="1">
              <a:buFontTx/>
              <a:buNone/>
            </a:pPr>
            <a:r>
              <a:rPr lang="el-GR" sz="1800" dirty="0" smtClean="0"/>
              <a:t>Πηκτική νέκρωση των κυψελιδικών διαφραγμάτων                       Μετά 1 εβδομάδα</a:t>
            </a:r>
          </a:p>
          <a:p>
            <a:pPr eaLnBrk="1" hangingPunct="1">
              <a:buFontTx/>
              <a:buNone/>
            </a:pPr>
            <a:r>
              <a:rPr lang="el-GR" sz="1800" dirty="0" smtClean="0"/>
              <a:t>οργάνωση της νεκρωτικής περιοχής.</a:t>
            </a:r>
            <a:endParaRPr lang="el-GR" sz="1800" b="1" dirty="0" smtClean="0"/>
          </a:p>
          <a:p>
            <a:pPr eaLnBrk="1" hangingPunct="1">
              <a:buFontTx/>
              <a:buNone/>
            </a:pPr>
            <a:endParaRPr lang="el-GR" sz="1800" b="1" dirty="0" smtClean="0"/>
          </a:p>
        </p:txBody>
      </p:sp>
      <p:sp>
        <p:nvSpPr>
          <p:cNvPr id="39940" name="Line 5"/>
          <p:cNvSpPr>
            <a:spLocks noChangeShapeType="1"/>
          </p:cNvSpPr>
          <p:nvPr/>
        </p:nvSpPr>
        <p:spPr bwMode="auto">
          <a:xfrm>
            <a:off x="1403648" y="5517232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9941" name="Line 6"/>
          <p:cNvSpPr>
            <a:spLocks noChangeShapeType="1"/>
          </p:cNvSpPr>
          <p:nvPr/>
        </p:nvSpPr>
        <p:spPr bwMode="auto">
          <a:xfrm>
            <a:off x="2483768" y="515719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9942" name="Line 7"/>
          <p:cNvSpPr>
            <a:spLocks noChangeShapeType="1"/>
          </p:cNvSpPr>
          <p:nvPr/>
        </p:nvSpPr>
        <p:spPr bwMode="auto">
          <a:xfrm>
            <a:off x="7236296" y="551723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9943" name="Line 8"/>
          <p:cNvSpPr>
            <a:spLocks noChangeShapeType="1"/>
          </p:cNvSpPr>
          <p:nvPr/>
        </p:nvSpPr>
        <p:spPr bwMode="auto">
          <a:xfrm>
            <a:off x="5148064" y="5805264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/>
              <a:t>ΠΝΕΥΜΟΝΙΚΗ ΕΜΒΟΛΗ ΚΑΙ ΕΜΦΡΑΚΤΟ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l-GR" sz="1800" b="1" smtClean="0"/>
              <a:t>2.ΠΝΕΥΜΟΝΙΚΗ ΕΜΒΟΛΗ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800" b="1" smtClean="0"/>
              <a:t>Ορισμός: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800" smtClean="0"/>
              <a:t>Η μεταφορά με την κυκλοφορία οποιουδήποτε υλικού (θρόμβος, λίπος, αέρας,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800" smtClean="0"/>
              <a:t>άζωτο, αμνιακό υγρό) και η ενσφήνωση του στον κορμό ή σε κλάδο της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800" smtClean="0"/>
              <a:t>πνευμονικής αρτηρίας.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800" i="1" smtClean="0"/>
              <a:t>Ιπαστί εμβολή: θανατηφόρος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1800" i="1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800" b="1" smtClean="0"/>
              <a:t>Αίτια:</a:t>
            </a:r>
          </a:p>
          <a:p>
            <a:pPr marL="609600" indent="-609600" eaLnBrk="1" hangingPunct="1">
              <a:lnSpc>
                <a:spcPct val="95000"/>
              </a:lnSpc>
            </a:pPr>
            <a:r>
              <a:rPr lang="el-GR" sz="1800" smtClean="0"/>
              <a:t>Κατάγματα επιμήκων οστών</a:t>
            </a:r>
          </a:p>
          <a:p>
            <a:pPr marL="609600" indent="-609600" eaLnBrk="1" hangingPunct="1">
              <a:lnSpc>
                <a:spcPct val="95000"/>
              </a:lnSpc>
            </a:pPr>
            <a:r>
              <a:rPr lang="el-GR" sz="1800" smtClean="0"/>
              <a:t> Παρατεταμένη κατάκλιση  ή ακινησία</a:t>
            </a:r>
          </a:p>
          <a:p>
            <a:pPr marL="609600" indent="-609600" eaLnBrk="1" hangingPunct="1">
              <a:lnSpc>
                <a:spcPct val="95000"/>
              </a:lnSpc>
            </a:pPr>
            <a:r>
              <a:rPr lang="el-GR" sz="1800" smtClean="0"/>
              <a:t> Προχωρημένη ηλικία </a:t>
            </a:r>
          </a:p>
          <a:p>
            <a:pPr marL="609600" indent="-609600" eaLnBrk="1" hangingPunct="1">
              <a:lnSpc>
                <a:spcPct val="95000"/>
              </a:lnSpc>
            </a:pPr>
            <a:r>
              <a:rPr lang="el-GR" sz="1800" smtClean="0"/>
              <a:t> Παχυσαρκία</a:t>
            </a:r>
          </a:p>
          <a:p>
            <a:pPr marL="609600" indent="-609600" eaLnBrk="1" hangingPunct="1">
              <a:lnSpc>
                <a:spcPct val="95000"/>
              </a:lnSpc>
            </a:pPr>
            <a:r>
              <a:rPr lang="el-GR" sz="1800" smtClean="0"/>
              <a:t> Ορισμένα κακοήθη νεοπλάσματα (π.χ.</a:t>
            </a:r>
            <a:r>
              <a:rPr lang="en-US" sz="1800" smtClean="0"/>
              <a:t> Ca </a:t>
            </a:r>
            <a:r>
              <a:rPr lang="el-GR" sz="1800" smtClean="0"/>
              <a:t>παγκρέατος)  </a:t>
            </a:r>
          </a:p>
          <a:p>
            <a:pPr marL="609600" indent="-609600" eaLnBrk="1" hangingPunct="1">
              <a:lnSpc>
                <a:spcPct val="95000"/>
              </a:lnSpc>
              <a:buFontTx/>
              <a:buNone/>
            </a:pPr>
            <a:r>
              <a:rPr lang="el-GR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/>
              <a:t>ΥΠΕΡΑΙΜΙΑ ΚΑΙ ΠΝΕΥΜΟΝΙΚΗ ΣΤΑΣΗ – ΠΝΕΥΜΟΝΙΚΟ ΟΙΔΗΜΑ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l-GR" sz="1800" b="1" dirty="0" smtClean="0"/>
          </a:p>
          <a:p>
            <a:pPr eaLnBrk="1" hangingPunct="1">
              <a:buFontTx/>
              <a:buNone/>
            </a:pPr>
            <a:r>
              <a:rPr lang="el-GR" sz="1800" b="1" dirty="0" smtClean="0"/>
              <a:t>Υπεραιμία πνευμόνων:</a:t>
            </a:r>
          </a:p>
          <a:p>
            <a:pPr eaLnBrk="1" hangingPunct="1">
              <a:buFontTx/>
              <a:buNone/>
            </a:pPr>
            <a:endParaRPr lang="el-GR" sz="1800" b="1" dirty="0" smtClean="0"/>
          </a:p>
          <a:p>
            <a:pPr eaLnBrk="1" hangingPunct="1"/>
            <a:r>
              <a:rPr lang="el-GR" sz="1800" b="1" dirty="0" smtClean="0"/>
              <a:t> </a:t>
            </a:r>
            <a:r>
              <a:rPr lang="el-GR" sz="1800" dirty="0" smtClean="0"/>
              <a:t>Ενεργητική</a:t>
            </a:r>
          </a:p>
          <a:p>
            <a:pPr eaLnBrk="1" hangingPunct="1"/>
            <a:r>
              <a:rPr lang="el-GR" sz="1800" dirty="0" smtClean="0"/>
              <a:t> Παθητική ή πνευμονική στάση</a:t>
            </a:r>
          </a:p>
          <a:p>
            <a:pPr eaLnBrk="1" hangingPunct="1">
              <a:buFontTx/>
              <a:buNone/>
            </a:pPr>
            <a:endParaRPr lang="el-GR" sz="1800" b="1" dirty="0" smtClean="0"/>
          </a:p>
          <a:p>
            <a:pPr eaLnBrk="1" hangingPunct="1">
              <a:buFontTx/>
              <a:buNone/>
            </a:pPr>
            <a:r>
              <a:rPr lang="el-GR" sz="1800" b="1" dirty="0" smtClean="0"/>
              <a:t>Ενεργητική: </a:t>
            </a:r>
            <a:r>
              <a:rPr lang="el-GR" sz="1800" dirty="0" smtClean="0"/>
              <a:t>Σε ερεθιστική επίδραση αερίων, υγρών ή </a:t>
            </a:r>
            <a:r>
              <a:rPr lang="el-GR" sz="1800" dirty="0" err="1" smtClean="0"/>
              <a:t>κόνεων</a:t>
            </a:r>
            <a:r>
              <a:rPr lang="el-GR" sz="1800" dirty="0" smtClean="0"/>
              <a:t>  (διεύρυνση</a:t>
            </a:r>
          </a:p>
          <a:p>
            <a:pPr eaLnBrk="1" hangingPunct="1">
              <a:buFontTx/>
              <a:buNone/>
            </a:pPr>
            <a:r>
              <a:rPr lang="el-GR" sz="1800" dirty="0" smtClean="0"/>
              <a:t>	                πνευμονικών αγγείων                     πνευμονικό οίδημα)</a:t>
            </a:r>
          </a:p>
          <a:p>
            <a:pPr eaLnBrk="1" hangingPunct="1">
              <a:buFontTx/>
              <a:buNone/>
            </a:pPr>
            <a:endParaRPr lang="el-GR" sz="1800" dirty="0" smtClean="0"/>
          </a:p>
          <a:p>
            <a:pPr eaLnBrk="1" hangingPunct="1">
              <a:buFontTx/>
              <a:buNone/>
            </a:pPr>
            <a:r>
              <a:rPr lang="el-GR" sz="1800" b="1" dirty="0" smtClean="0"/>
              <a:t>Παθητική: </a:t>
            </a:r>
            <a:r>
              <a:rPr lang="el-GR" sz="1800" dirty="0" smtClean="0"/>
              <a:t>Σε αριστερή καρδιακή ανεπάρκεια (στάση αίματος             πίεσης</a:t>
            </a:r>
          </a:p>
          <a:p>
            <a:pPr eaLnBrk="1" hangingPunct="1">
              <a:buFontTx/>
              <a:buNone/>
            </a:pPr>
            <a:r>
              <a:rPr lang="el-GR" sz="1800" dirty="0" smtClean="0"/>
              <a:t>		 εντός των κυψελιδικών τριχοειδών                         διάταση αυτών </a:t>
            </a:r>
          </a:p>
          <a:p>
            <a:pPr eaLnBrk="1" hangingPunct="1">
              <a:buFontTx/>
              <a:buNone/>
            </a:pPr>
            <a:r>
              <a:rPr lang="el-GR" sz="1800" dirty="0" smtClean="0"/>
              <a:t> 		 </a:t>
            </a:r>
            <a:r>
              <a:rPr lang="el-GR" sz="1800" dirty="0" err="1" smtClean="0"/>
              <a:t>διίδρωση</a:t>
            </a:r>
            <a:r>
              <a:rPr lang="el-GR" sz="1800" dirty="0" smtClean="0"/>
              <a:t> πρωτεϊνούχου υγρού εντός των κυψελίδων               </a:t>
            </a:r>
          </a:p>
          <a:p>
            <a:pPr eaLnBrk="1" hangingPunct="1">
              <a:buFontTx/>
              <a:buNone/>
            </a:pPr>
            <a:r>
              <a:rPr lang="el-GR" sz="1800" dirty="0" smtClean="0"/>
              <a:t>               πνευμονικό οίδημα                                 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3851920" y="4077072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6372200" y="4797152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990" name="Line 8"/>
          <p:cNvSpPr>
            <a:spLocks noChangeShapeType="1"/>
          </p:cNvSpPr>
          <p:nvPr/>
        </p:nvSpPr>
        <p:spPr bwMode="auto">
          <a:xfrm flipV="1">
            <a:off x="6876256" y="465313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991" name="Line 9"/>
          <p:cNvSpPr>
            <a:spLocks noChangeShapeType="1"/>
          </p:cNvSpPr>
          <p:nvPr/>
        </p:nvSpPr>
        <p:spPr bwMode="auto">
          <a:xfrm>
            <a:off x="4860032" y="5085184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992" name="Line 10"/>
          <p:cNvSpPr>
            <a:spLocks noChangeShapeType="1"/>
          </p:cNvSpPr>
          <p:nvPr/>
        </p:nvSpPr>
        <p:spPr bwMode="auto">
          <a:xfrm>
            <a:off x="7667625" y="50847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993" name="Line 12"/>
          <p:cNvSpPr>
            <a:spLocks noChangeShapeType="1"/>
          </p:cNvSpPr>
          <p:nvPr/>
        </p:nvSpPr>
        <p:spPr bwMode="auto">
          <a:xfrm>
            <a:off x="6877050" y="54451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000" b="1" smtClean="0"/>
              <a:t>ΣΥΝΔΡΟΜΟ ΟΞΕΙΑΣ ΑΝΑΠΝΕΥΣΤΙΚΗΣ ΔΥΣΧΕΡΕΙΑΣ ΤΟΥ ΕΝΗΛΙΚΑ (</a:t>
            </a:r>
            <a:r>
              <a:rPr lang="en-US" sz="2000" b="1" smtClean="0"/>
              <a:t>ARDS)</a:t>
            </a:r>
            <a:endParaRPr lang="el-GR" sz="2000" b="1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sz="2000" smtClean="0"/>
              <a:t>Χαρακτηρίζεται από οξεία κυψελιδική βλάβη με πνευμονικό οίδημα και</a:t>
            </a:r>
          </a:p>
          <a:p>
            <a:pPr eaLnBrk="1" hangingPunct="1">
              <a:buFontTx/>
              <a:buNone/>
            </a:pPr>
            <a:r>
              <a:rPr lang="el-GR" sz="2000" smtClean="0"/>
              <a:t>αναπνευστική ανεπάρκεια.</a:t>
            </a:r>
          </a:p>
          <a:p>
            <a:pPr eaLnBrk="1" hangingPunct="1">
              <a:buFontTx/>
              <a:buNone/>
            </a:pPr>
            <a:endParaRPr lang="el-GR" sz="2000" smtClean="0"/>
          </a:p>
          <a:p>
            <a:pPr eaLnBrk="1" hangingPunct="1">
              <a:buFontTx/>
              <a:buNone/>
            </a:pPr>
            <a:r>
              <a:rPr lang="el-GR" sz="2000" b="1" smtClean="0"/>
              <a:t>Αίτια:</a:t>
            </a:r>
          </a:p>
          <a:p>
            <a:pPr eaLnBrk="1" hangingPunct="1"/>
            <a:r>
              <a:rPr lang="el-GR" sz="2000" smtClean="0"/>
              <a:t>Σηψαιμία</a:t>
            </a:r>
          </a:p>
          <a:p>
            <a:pPr eaLnBrk="1" hangingPunct="1"/>
            <a:r>
              <a:rPr lang="el-GR" sz="2000" smtClean="0"/>
              <a:t>Παγκρεατίτιδα</a:t>
            </a:r>
          </a:p>
          <a:p>
            <a:pPr eaLnBrk="1" hangingPunct="1"/>
            <a:r>
              <a:rPr lang="el-GR" sz="2000" smtClean="0"/>
              <a:t>Εκτεταμένα εγκαύματα</a:t>
            </a:r>
          </a:p>
          <a:p>
            <a:pPr eaLnBrk="1" hangingPunct="1"/>
            <a:r>
              <a:rPr lang="el-GR" sz="2000" smtClean="0"/>
              <a:t>Σοβαρές πνευμονικές λοιμώξεις</a:t>
            </a:r>
          </a:p>
          <a:p>
            <a:pPr eaLnBrk="1" hangingPunct="1"/>
            <a:r>
              <a:rPr lang="el-GR" sz="2000" smtClean="0"/>
              <a:t>Εισπνοή χημικών ερεθιστικών ουσιών</a:t>
            </a:r>
          </a:p>
          <a:p>
            <a:pPr eaLnBrk="1" hangingPunct="1"/>
            <a:r>
              <a:rPr lang="el-GR" sz="2000" smtClean="0"/>
              <a:t>Υπερβολική λήψη φαρμάκων </a:t>
            </a:r>
          </a:p>
          <a:p>
            <a:pPr eaLnBrk="1" hangingPunct="1"/>
            <a:r>
              <a:rPr lang="el-GR" sz="2000" smtClean="0"/>
              <a:t>Αφυλακτικό </a:t>
            </a:r>
            <a:r>
              <a:rPr lang="en-US" sz="2000" smtClean="0"/>
              <a:t>shock</a:t>
            </a:r>
            <a:r>
              <a:rPr lang="el-GR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l.yimg.com/g/images/spaceou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4" descr="http://l.yimg.com/g/images/spaceou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4 - Ορθογώνιο"/>
          <p:cNvSpPr>
            <a:spLocks noChangeArrowheads="1"/>
          </p:cNvSpPr>
          <p:nvPr/>
        </p:nvSpPr>
        <p:spPr bwMode="auto">
          <a:xfrm>
            <a:off x="1403350" y="5876925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https://www.flickr.com/photos/pulmonary_pathology/4564039878/</a:t>
            </a:r>
            <a:endParaRPr lang="el-GR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000" b="1" smtClean="0"/>
              <a:t>ΑΤΕΛΕΚΤΑΣΙΑ ΠΝΕΥΜΟΝΑ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l-GR" sz="2000" b="1" i="1" smtClean="0"/>
              <a:t>Ορισμός</a:t>
            </a:r>
          </a:p>
          <a:p>
            <a:pPr eaLnBrk="1" hangingPunct="1">
              <a:buFontTx/>
              <a:buNone/>
            </a:pPr>
            <a:endParaRPr lang="el-GR" sz="2000" smtClean="0"/>
          </a:p>
          <a:p>
            <a:pPr eaLnBrk="1" hangingPunct="1">
              <a:buFontTx/>
              <a:buNone/>
            </a:pPr>
            <a:endParaRPr lang="el-GR" sz="2000" smtClean="0"/>
          </a:p>
          <a:p>
            <a:pPr eaLnBrk="1" hangingPunct="1">
              <a:buFontTx/>
              <a:buNone/>
            </a:pPr>
            <a:r>
              <a:rPr lang="el-GR" sz="2000" smtClean="0"/>
              <a:t>Η κατάσταση κατά την οποία δεν παρατηρείται έκπτυξη των κυψελίδων. </a:t>
            </a:r>
          </a:p>
          <a:p>
            <a:pPr eaLnBrk="1" hangingPunct="1">
              <a:buFontTx/>
              <a:buNone/>
            </a:pPr>
            <a:r>
              <a:rPr lang="el-GR" sz="2000" smtClean="0"/>
              <a:t>Οι κυψελίδες εμφανίζουν σύμπτωση του τοιχώματός τους και η παραμέ-</a:t>
            </a:r>
          </a:p>
          <a:p>
            <a:pPr eaLnBrk="1" hangingPunct="1">
              <a:buFontTx/>
              <a:buNone/>
            </a:pPr>
            <a:r>
              <a:rPr lang="el-GR" sz="2000" smtClean="0"/>
              <a:t>νουσα κοιλότητα είναι σχισμοειδής.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/>
              <a:t>ΣΥΝΔΡΟΜΑ ΔΙΑΧΥΤΗΣ ΠΝΕΥΜΟΝΙΚΗΣ  ΑΙΜΟΡΡΑΓΙΑΣ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el-GR" sz="2000" smtClean="0"/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1. </a:t>
            </a:r>
            <a:r>
              <a:rPr lang="el-GR" sz="2000" smtClean="0"/>
              <a:t>Σύνδρομο </a:t>
            </a:r>
            <a:r>
              <a:rPr lang="en-US" sz="2000" smtClean="0"/>
              <a:t>Goodpasture</a:t>
            </a:r>
          </a:p>
          <a:p>
            <a:pPr marL="609600" indent="-609600" eaLnBrk="1" hangingPunct="1">
              <a:buFontTx/>
              <a:buNone/>
            </a:pPr>
            <a:endParaRPr lang="en-US" sz="2000" smtClean="0"/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2. </a:t>
            </a:r>
            <a:r>
              <a:rPr lang="el-GR" sz="2000" smtClean="0"/>
              <a:t>Ιδιοπαθής πνευμονική αιμοσιδήρωση</a:t>
            </a:r>
          </a:p>
          <a:p>
            <a:pPr marL="609600" indent="-609600" eaLnBrk="1" hangingPunct="1">
              <a:buFontTx/>
              <a:buNone/>
            </a:pPr>
            <a:endParaRPr lang="el-GR" sz="2000" smtClean="0"/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3. Πνευμονική αγγειίτιδα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/>
              <a:t>ΣΥΝΔΡΟΜΟ </a:t>
            </a:r>
            <a:r>
              <a:rPr lang="en-US" sz="2400" b="1" smtClean="0"/>
              <a:t>GOODPASTURE</a:t>
            </a:r>
            <a:endParaRPr lang="el-GR" sz="2400" b="1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1800" b="1" smtClean="0"/>
              <a:t>Περιλαμβάνει:</a:t>
            </a:r>
          </a:p>
          <a:p>
            <a:pPr eaLnBrk="1" hangingPunct="1">
              <a:lnSpc>
                <a:spcPct val="90000"/>
              </a:lnSpc>
            </a:pPr>
            <a:r>
              <a:rPr lang="el-GR" sz="1800" smtClean="0"/>
              <a:t> Τη διάμεση αιμορραγική πνευμονίτιδα</a:t>
            </a:r>
          </a:p>
          <a:p>
            <a:pPr eaLnBrk="1" hangingPunct="1">
              <a:lnSpc>
                <a:spcPct val="90000"/>
              </a:lnSpc>
            </a:pPr>
            <a:r>
              <a:rPr lang="el-GR" sz="1800" smtClean="0"/>
              <a:t> Την υπερπλαστική ταχέως εξελισσόμενη σπειραματονεφρίτιδα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1800" b="1" smtClean="0"/>
              <a:t>Παθογένεια:</a:t>
            </a:r>
          </a:p>
          <a:p>
            <a:pPr eaLnBrk="1" hangingPunct="1">
              <a:lnSpc>
                <a:spcPct val="90000"/>
              </a:lnSpc>
            </a:pPr>
            <a:r>
              <a:rPr lang="el-GR" sz="1800" b="1" smtClean="0"/>
              <a:t> </a:t>
            </a:r>
            <a:r>
              <a:rPr lang="el-GR" sz="1800" smtClean="0"/>
              <a:t>Ανάπτυξη αυτοαντισωμάτων έναντι αντιγόνων της βασικής μεμβράνης των κυψελίδων και των σπειραμάτων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1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1800" b="1" smtClean="0"/>
              <a:t>Ιστολογική εικόνα:</a:t>
            </a:r>
          </a:p>
          <a:p>
            <a:pPr eaLnBrk="1" hangingPunct="1">
              <a:lnSpc>
                <a:spcPct val="90000"/>
              </a:lnSpc>
            </a:pPr>
            <a:r>
              <a:rPr lang="el-GR" sz="1800" b="1" smtClean="0"/>
              <a:t> </a:t>
            </a:r>
            <a:r>
              <a:rPr lang="el-GR" sz="1800" smtClean="0"/>
              <a:t>Εστιακές νεκρώσεις του κυψελιδικού τοιχώματος</a:t>
            </a:r>
          </a:p>
          <a:p>
            <a:pPr eaLnBrk="1" hangingPunct="1">
              <a:lnSpc>
                <a:spcPct val="90000"/>
              </a:lnSpc>
            </a:pPr>
            <a:r>
              <a:rPr lang="el-GR" sz="1800" smtClean="0"/>
              <a:t> Ενδοκυψελιδική αιμορραγία</a:t>
            </a:r>
          </a:p>
          <a:p>
            <a:pPr eaLnBrk="1" hangingPunct="1">
              <a:lnSpc>
                <a:spcPct val="90000"/>
              </a:lnSpc>
            </a:pPr>
            <a:r>
              <a:rPr lang="el-GR" sz="1800" smtClean="0"/>
              <a:t> Άφθονα σιδηρούχα μακροφάγα</a:t>
            </a:r>
          </a:p>
          <a:p>
            <a:pPr eaLnBrk="1" hangingPunct="1">
              <a:lnSpc>
                <a:spcPct val="90000"/>
              </a:lnSpc>
            </a:pPr>
            <a:r>
              <a:rPr lang="el-GR" sz="1800" smtClean="0"/>
              <a:t>Υπερτοφία πνευμονοκυττάρων</a:t>
            </a:r>
          </a:p>
          <a:p>
            <a:pPr eaLnBrk="1" hangingPunct="1">
              <a:lnSpc>
                <a:spcPct val="90000"/>
              </a:lnSpc>
            </a:pPr>
            <a:endParaRPr lang="el-GR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1800" b="1" smtClean="0"/>
              <a:t>Θεραπεία:</a:t>
            </a:r>
          </a:p>
          <a:p>
            <a:pPr eaLnBrk="1" hangingPunct="1">
              <a:lnSpc>
                <a:spcPct val="90000"/>
              </a:lnSpc>
            </a:pPr>
            <a:r>
              <a:rPr lang="el-GR" sz="1800" b="1" smtClean="0"/>
              <a:t> </a:t>
            </a:r>
            <a:r>
              <a:rPr lang="el-GR" sz="1800" smtClean="0"/>
              <a:t>Εφαρμογή ανασοκαταστολής</a:t>
            </a:r>
            <a:endParaRPr lang="el-GR" sz="1800" b="1" smtClean="0"/>
          </a:p>
          <a:p>
            <a:pPr eaLnBrk="1" hangingPunct="1">
              <a:lnSpc>
                <a:spcPct val="90000"/>
              </a:lnSpc>
            </a:pPr>
            <a:endParaRPr lang="el-GR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000" b="1" smtClean="0"/>
              <a:t>ΙΔΙΟΠΑΘΗΣ ΠΝΕΥΜΟΝΙΚΗ ΑΙΜΟΣΙΔΗΡΩΣΗ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el-GR" sz="2000" smtClean="0"/>
              <a:t> Αγνώστου αιτιολογίας</a:t>
            </a:r>
          </a:p>
          <a:p>
            <a:pPr eaLnBrk="1" hangingPunct="1">
              <a:buFontTx/>
              <a:buNone/>
            </a:pPr>
            <a:endParaRPr lang="el-GR" sz="2000" smtClean="0"/>
          </a:p>
          <a:p>
            <a:pPr eaLnBrk="1" hangingPunct="1"/>
            <a:r>
              <a:rPr lang="el-GR" sz="2000" smtClean="0"/>
              <a:t>Συνηθέστερη σε παιδιά</a:t>
            </a:r>
          </a:p>
          <a:p>
            <a:pPr eaLnBrk="1" hangingPunct="1">
              <a:buFontTx/>
              <a:buNone/>
            </a:pPr>
            <a:r>
              <a:rPr lang="el-GR" sz="2000" smtClean="0"/>
              <a:t> </a:t>
            </a:r>
          </a:p>
          <a:p>
            <a:pPr eaLnBrk="1" hangingPunct="1"/>
            <a:r>
              <a:rPr lang="el-GR" sz="2000" smtClean="0"/>
              <a:t>Κλινική εικόνα: Παραγωγικός βήχας, αιμόπτυση, αναιμία, απώλεια</a:t>
            </a:r>
          </a:p>
          <a:p>
            <a:pPr eaLnBrk="1" hangingPunct="1">
              <a:buFontTx/>
              <a:buNone/>
            </a:pPr>
            <a:r>
              <a:rPr lang="el-GR" sz="2000" smtClean="0"/>
              <a:t>       βάρους</a:t>
            </a:r>
          </a:p>
          <a:p>
            <a:pPr eaLnBrk="1" hangingPunct="1"/>
            <a:endParaRPr lang="el-GR" sz="2000" smtClean="0"/>
          </a:p>
          <a:p>
            <a:pPr eaLnBrk="1" hangingPunct="1"/>
            <a:r>
              <a:rPr lang="el-GR" sz="2000" smtClean="0"/>
              <a:t>Ιστολογική εικόνα: Ενδοκυψελιδική αιμορραγία, άφθονα σιδηρούχα μακροφάγα, ίνωση μεσοκυψελιδικών διαφραγμάτων</a:t>
            </a:r>
          </a:p>
          <a:p>
            <a:pPr eaLnBrk="1" hangingPunct="1"/>
            <a:endParaRPr lang="el-GR" sz="2000" smtClean="0"/>
          </a:p>
          <a:p>
            <a:pPr eaLnBrk="1" hangingPunct="1"/>
            <a:r>
              <a:rPr lang="el-GR" sz="2000" smtClean="0"/>
              <a:t>Δ.Δ. από σύνδρομο</a:t>
            </a:r>
            <a:r>
              <a:rPr lang="en-US" sz="2000" smtClean="0"/>
              <a:t> Goodpasture</a:t>
            </a:r>
            <a:r>
              <a:rPr lang="el-GR" sz="2000" smtClean="0"/>
              <a:t>: Ηλεκτρονικό μικροσκόπιο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/>
              <a:t>ΠΝΕΥΜΟΝΙΚΗ ΑΓΓΕΙΙΤΙΔΑ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z="2000" smtClean="0"/>
          </a:p>
          <a:p>
            <a:pPr eaLnBrk="1" hangingPunct="1"/>
            <a:r>
              <a:rPr lang="el-GR" sz="2000" smtClean="0"/>
              <a:t> Νεκρωτική φλεγμονή των πνευμονικών τριχοειδών</a:t>
            </a:r>
          </a:p>
          <a:p>
            <a:pPr eaLnBrk="1" hangingPunct="1"/>
            <a:endParaRPr lang="el-GR" sz="2000" smtClean="0"/>
          </a:p>
          <a:p>
            <a:pPr eaLnBrk="1" hangingPunct="1"/>
            <a:r>
              <a:rPr lang="el-GR" sz="2000" smtClean="0"/>
              <a:t>Ενδοκυψελιδική αιμορραγία</a:t>
            </a:r>
          </a:p>
          <a:p>
            <a:pPr eaLnBrk="1" hangingPunct="1"/>
            <a:endParaRPr lang="el-GR" sz="2000" smtClean="0"/>
          </a:p>
          <a:p>
            <a:pPr eaLnBrk="1" hangingPunct="1"/>
            <a:r>
              <a:rPr lang="el-GR" sz="2000" smtClean="0"/>
              <a:t>Παρατηρείται στην κοκκιωμάτωση </a:t>
            </a:r>
            <a:r>
              <a:rPr lang="en-US" sz="2000" smtClean="0"/>
              <a:t>Wegener,</a:t>
            </a:r>
            <a:r>
              <a:rPr lang="el-GR" sz="2000" smtClean="0"/>
              <a:t>στην οζώδη πολυαρτηρίτιδα ή στο συστηματικό ερυθηματώδη λύκο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/>
              <a:t>ΑΠΟΦΡΑΚΤΙΚΗ ΝΟΣΟΣ ΠΝΕΥΜΟΝΚΩΝ ΦΛΕΒΩΝ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000" dirty="0" smtClean="0"/>
              <a:t> Συνηθέστερη σε παιδιά &lt;15 ετών</a:t>
            </a:r>
          </a:p>
          <a:p>
            <a:pPr eaLnBrk="1" hangingPunct="1"/>
            <a:endParaRPr lang="el-GR" sz="2000" dirty="0" smtClean="0"/>
          </a:p>
          <a:p>
            <a:pPr eaLnBrk="1" hangingPunct="1"/>
            <a:r>
              <a:rPr lang="el-GR" sz="2000" dirty="0" smtClean="0"/>
              <a:t> Χαρακτηριστική θρόμβωση μικρών φλεβών </a:t>
            </a:r>
          </a:p>
          <a:p>
            <a:pPr eaLnBrk="1" hangingPunct="1"/>
            <a:endParaRPr lang="el-GR" sz="2000" dirty="0" smtClean="0"/>
          </a:p>
          <a:p>
            <a:pPr eaLnBrk="1" hangingPunct="1"/>
            <a:r>
              <a:rPr lang="el-GR" sz="2000" dirty="0" smtClean="0"/>
              <a:t> Αιτιολογία: πιθανόν ανοσολογικής αρχής</a:t>
            </a:r>
          </a:p>
          <a:p>
            <a:pPr eaLnBrk="1" hangingPunct="1"/>
            <a:endParaRPr lang="el-GR" sz="2000" dirty="0" smtClean="0"/>
          </a:p>
          <a:p>
            <a:pPr eaLnBrk="1" hangingPunct="1"/>
            <a:r>
              <a:rPr lang="el-GR" sz="2000" dirty="0" smtClean="0"/>
              <a:t> </a:t>
            </a:r>
            <a:r>
              <a:rPr lang="el-GR" sz="2000" dirty="0" err="1" smtClean="0"/>
              <a:t>Παθοφυσιολογική</a:t>
            </a:r>
            <a:r>
              <a:rPr lang="el-GR" sz="2000" dirty="0" smtClean="0"/>
              <a:t>: - Πνευμονική υπέρταση            Υπερτροφία δεξιάς </a:t>
            </a:r>
          </a:p>
          <a:p>
            <a:pPr eaLnBrk="1" hangingPunct="1">
              <a:buFontTx/>
              <a:buNone/>
            </a:pPr>
            <a:r>
              <a:rPr lang="el-GR" sz="2000" dirty="0" smtClean="0"/>
              <a:t>                                                                                                  κοιλίας</a:t>
            </a:r>
          </a:p>
          <a:p>
            <a:pPr eaLnBrk="1" hangingPunct="1">
              <a:buFontTx/>
              <a:buNone/>
            </a:pPr>
            <a:r>
              <a:rPr lang="el-GR" sz="2000" dirty="0" smtClean="0"/>
              <a:t>			          - Πνευμονική στάση και οίδημα</a:t>
            </a:r>
          </a:p>
          <a:p>
            <a:pPr eaLnBrk="1" hangingPunct="1">
              <a:buFontTx/>
              <a:buNone/>
            </a:pPr>
            <a:r>
              <a:rPr lang="el-GR" sz="2000" dirty="0" smtClean="0"/>
              <a:t>			          - Διάμεση </a:t>
            </a:r>
            <a:r>
              <a:rPr lang="el-GR" sz="2000" dirty="0" err="1" smtClean="0"/>
              <a:t>ίνωση</a:t>
            </a:r>
            <a:endParaRPr lang="el-GR" sz="2000" dirty="0" smtClean="0"/>
          </a:p>
          <a:p>
            <a:pPr eaLnBrk="1" hangingPunct="1">
              <a:buFontTx/>
              <a:buNone/>
            </a:pPr>
            <a:r>
              <a:rPr lang="el-GR" sz="2000" dirty="0" smtClean="0"/>
              <a:t>			         -  </a:t>
            </a:r>
            <a:r>
              <a:rPr lang="el-GR" sz="2000" dirty="0" err="1" smtClean="0"/>
              <a:t>Αιμοσιδήρωση</a:t>
            </a:r>
            <a:endParaRPr lang="el-GR" sz="2000" dirty="0" smtClean="0"/>
          </a:p>
          <a:p>
            <a:pPr eaLnBrk="1" hangingPunct="1">
              <a:buFontTx/>
              <a:buNone/>
            </a:pPr>
            <a:r>
              <a:rPr lang="el-GR" sz="2000" dirty="0" smtClean="0"/>
              <a:t>			         - Διάταση λεμφαγγείων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5580112" y="4005064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819522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ΠΑΘΗΣΕΙΣ ΤΟΥ ΥΠΕΖΩΚΟΤΑ</a:t>
            </a:r>
            <a:endParaRPr lang="el-GR" sz="28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6840760" cy="1296144"/>
          </a:xfrm>
        </p:spPr>
        <p:txBody>
          <a:bodyPr>
            <a:normAutofit fontScale="85000"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Μεταβολές του περιεχομένου της </a:t>
            </a:r>
            <a:r>
              <a:rPr lang="el-GR" sz="2400" dirty="0" err="1" smtClean="0">
                <a:solidFill>
                  <a:schemeClr val="tx1"/>
                </a:solidFill>
              </a:rPr>
              <a:t>υπεζωκοτικής</a:t>
            </a:r>
            <a:r>
              <a:rPr lang="el-GR" sz="2400" dirty="0" smtClean="0">
                <a:solidFill>
                  <a:schemeClr val="tx1"/>
                </a:solidFill>
              </a:rPr>
              <a:t> κοιλότητας</a:t>
            </a:r>
          </a:p>
          <a:p>
            <a:pPr algn="l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Φλεγμονές</a:t>
            </a:r>
          </a:p>
          <a:p>
            <a:pPr algn="l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Όγκοι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794519"/>
          </a:xfrm>
        </p:spPr>
        <p:txBody>
          <a:bodyPr>
            <a:normAutofit/>
          </a:bodyPr>
          <a:lstStyle/>
          <a:p>
            <a:r>
              <a:rPr lang="el-GR" sz="2000" b="1" dirty="0" smtClean="0"/>
              <a:t>ΜΕΤΑΒΟΛΕΣ ΤΟΥ ΠΕΡΙΕΧΟΜΕΝΟΥ ΤΗΣ ΥΠΕΖΩΚΟΤΙΚΗΣ ΚΟΙΛΟΤΗΤΑΣ</a:t>
            </a:r>
            <a:endParaRPr lang="el-GR" sz="20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400800" cy="17526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Πνευμοθώρακας</a:t>
            </a:r>
          </a:p>
          <a:p>
            <a:pPr algn="l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Υδροθώρακας</a:t>
            </a:r>
          </a:p>
          <a:p>
            <a:pPr algn="l">
              <a:buFont typeface="Wingdings" pitchFamily="2" charset="2"/>
              <a:buChar char="§"/>
            </a:pPr>
            <a:r>
              <a:rPr lang="el-GR" sz="2400" dirty="0" err="1" smtClean="0">
                <a:solidFill>
                  <a:schemeClr val="tx1"/>
                </a:solidFill>
              </a:rPr>
              <a:t>Πυοθώρακας</a:t>
            </a:r>
            <a:endParaRPr lang="el-GR" sz="24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l-GR" sz="2400" dirty="0" err="1" smtClean="0">
                <a:solidFill>
                  <a:schemeClr val="tx1"/>
                </a:solidFill>
              </a:rPr>
              <a:t>Αιμοθώρακας</a:t>
            </a:r>
            <a:endParaRPr lang="el-GR" sz="24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l-GR" sz="2400" dirty="0" err="1" smtClean="0">
                <a:solidFill>
                  <a:schemeClr val="tx1"/>
                </a:solidFill>
              </a:rPr>
              <a:t>Χυλοθώρακας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/>
          <a:lstStyle/>
          <a:p>
            <a:r>
              <a:rPr lang="el-GR" sz="2400" dirty="0" smtClean="0"/>
              <a:t>ΠΝΕΥΜΟΘΩΡΑΚΑΣ</a:t>
            </a:r>
            <a:endParaRPr lang="el-GR" sz="2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1800200"/>
          </a:xfrm>
        </p:spPr>
        <p:txBody>
          <a:bodyPr/>
          <a:lstStyle/>
          <a:p>
            <a:r>
              <a:rPr lang="el-GR" sz="1800" i="1" dirty="0" smtClean="0">
                <a:solidFill>
                  <a:schemeClr val="tx1"/>
                </a:solidFill>
              </a:rPr>
              <a:t>Ανάλογα με την </a:t>
            </a:r>
            <a:r>
              <a:rPr lang="el-GR" sz="1800" i="1" dirty="0" err="1" smtClean="0">
                <a:solidFill>
                  <a:schemeClr val="tx1"/>
                </a:solidFill>
              </a:rPr>
              <a:t>παθογένεση</a:t>
            </a:r>
            <a:r>
              <a:rPr lang="en-US" sz="1800" i="1" dirty="0" smtClean="0">
                <a:solidFill>
                  <a:schemeClr val="tx1"/>
                </a:solidFill>
              </a:rPr>
              <a:t>:</a:t>
            </a:r>
            <a:endParaRPr lang="el-GR" sz="1800" i="1" dirty="0" smtClean="0">
              <a:solidFill>
                <a:schemeClr val="tx1"/>
              </a:solidFill>
            </a:endParaRPr>
          </a:p>
          <a:p>
            <a:endParaRPr lang="el-GR" sz="1800" dirty="0" smtClean="0">
              <a:solidFill>
                <a:schemeClr val="tx1"/>
              </a:solidFill>
            </a:endParaRPr>
          </a:p>
          <a:p>
            <a:r>
              <a:rPr lang="el-GR" sz="1800" dirty="0" smtClean="0">
                <a:solidFill>
                  <a:schemeClr val="tx1"/>
                </a:solidFill>
              </a:rPr>
              <a:t>Α. Τραυματικός (Τραυματισμός, </a:t>
            </a:r>
            <a:r>
              <a:rPr lang="el-GR" sz="1800" dirty="0" err="1" smtClean="0">
                <a:solidFill>
                  <a:schemeClr val="tx1"/>
                </a:solidFill>
              </a:rPr>
              <a:t>ιατρογενής</a:t>
            </a:r>
            <a:r>
              <a:rPr lang="el-GR" sz="1800" dirty="0" smtClean="0">
                <a:solidFill>
                  <a:schemeClr val="tx1"/>
                </a:solidFill>
              </a:rPr>
              <a:t> βλάβη)</a:t>
            </a:r>
          </a:p>
          <a:p>
            <a:r>
              <a:rPr lang="el-GR" sz="1800" dirty="0" smtClean="0">
                <a:solidFill>
                  <a:schemeClr val="tx1"/>
                </a:solidFill>
              </a:rPr>
              <a:t>Β. Αυτόματος (</a:t>
            </a:r>
            <a:r>
              <a:rPr lang="el-GR" sz="1800" dirty="0" err="1" smtClean="0">
                <a:solidFill>
                  <a:schemeClr val="tx1"/>
                </a:solidFill>
              </a:rPr>
              <a:t>εμφυσηματική</a:t>
            </a:r>
            <a:r>
              <a:rPr lang="el-GR" sz="1800" dirty="0" smtClean="0">
                <a:solidFill>
                  <a:schemeClr val="tx1"/>
                </a:solidFill>
              </a:rPr>
              <a:t> κύστη)</a:t>
            </a:r>
          </a:p>
          <a:p>
            <a:r>
              <a:rPr lang="el-GR" sz="1800" dirty="0" smtClean="0">
                <a:solidFill>
                  <a:schemeClr val="tx1"/>
                </a:solidFill>
              </a:rPr>
              <a:t>Γ. Ιδιοπαθής (αναπτυξιακή ανωμαλία)</a:t>
            </a:r>
            <a:endParaRPr lang="el-G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20080"/>
          </a:xfrm>
        </p:spPr>
        <p:txBody>
          <a:bodyPr/>
          <a:lstStyle/>
          <a:p>
            <a:r>
              <a:rPr lang="el-GR" sz="2000" b="1" dirty="0" smtClean="0"/>
              <a:t>ΛΟΙΠΕΣ ΜΕΤΑΒΟΛΕΣ ΤΟΥ ΠΕΡΙΕΧΟΜΕΝΟΥ ΤΗΣ ΥΠΕΖΩΚΟΤΙΚΗΣ ΚΟΙΛΟΤΗΤΑΣ</a:t>
            </a:r>
            <a:endParaRPr lang="el-GR" sz="20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1752600"/>
          </a:xfrm>
        </p:spPr>
        <p:txBody>
          <a:bodyPr>
            <a:noAutofit/>
          </a:bodyPr>
          <a:lstStyle/>
          <a:p>
            <a:r>
              <a:rPr lang="el-GR" sz="1800" dirty="0" err="1" smtClean="0">
                <a:solidFill>
                  <a:schemeClr val="tx1"/>
                </a:solidFill>
              </a:rPr>
              <a:t>Διίδρωμα</a:t>
            </a:r>
            <a:r>
              <a:rPr lang="el-GR" sz="1800" dirty="0" smtClean="0">
                <a:solidFill>
                  <a:schemeClr val="tx1"/>
                </a:solidFill>
              </a:rPr>
              <a:t> (λεύκωμα &lt;3</a:t>
            </a:r>
            <a:r>
              <a:rPr lang="en-US" sz="1800" dirty="0" smtClean="0">
                <a:solidFill>
                  <a:schemeClr val="tx1"/>
                </a:solidFill>
              </a:rPr>
              <a:t>g</a:t>
            </a:r>
            <a:r>
              <a:rPr lang="el-GR" sz="1800" dirty="0" smtClean="0">
                <a:solidFill>
                  <a:schemeClr val="tx1"/>
                </a:solidFill>
              </a:rPr>
              <a:t>/</a:t>
            </a:r>
            <a:r>
              <a:rPr lang="en-US" sz="1800" dirty="0" smtClean="0">
                <a:solidFill>
                  <a:schemeClr val="tx1"/>
                </a:solidFill>
              </a:rPr>
              <a:t>ml) </a:t>
            </a:r>
            <a:r>
              <a:rPr lang="el-GR" sz="1800" dirty="0" smtClean="0">
                <a:solidFill>
                  <a:schemeClr val="tx1"/>
                </a:solidFill>
              </a:rPr>
              <a:t>– Εξίδρωμα</a:t>
            </a: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l-GR" sz="1800" dirty="0" smtClean="0">
                <a:solidFill>
                  <a:schemeClr val="tx1"/>
                </a:solidFill>
              </a:rPr>
              <a:t>λεύκωμα &gt;</a:t>
            </a:r>
            <a:r>
              <a:rPr lang="en-US" sz="1800" dirty="0" smtClean="0">
                <a:solidFill>
                  <a:schemeClr val="tx1"/>
                </a:solidFill>
              </a:rPr>
              <a:t>3g/ml)</a:t>
            </a:r>
            <a:endParaRPr lang="el-GR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</a:rPr>
              <a:t>Υδροθώρακας (παθήσεις καρδιάς, νεφρών, ήπατος)</a:t>
            </a:r>
          </a:p>
          <a:p>
            <a:pPr algn="l"/>
            <a:endParaRPr lang="el-GR" sz="1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l-GR" sz="1800" dirty="0" err="1" smtClean="0">
                <a:solidFill>
                  <a:schemeClr val="tx1"/>
                </a:solidFill>
              </a:rPr>
              <a:t>Πυοθώρακας</a:t>
            </a:r>
            <a:r>
              <a:rPr lang="el-GR" sz="1800" dirty="0" smtClean="0">
                <a:solidFill>
                  <a:schemeClr val="tx1"/>
                </a:solidFill>
              </a:rPr>
              <a:t> (</a:t>
            </a:r>
            <a:r>
              <a:rPr lang="el-GR" sz="1800" dirty="0" err="1" smtClean="0">
                <a:solidFill>
                  <a:schemeClr val="tx1"/>
                </a:solidFill>
              </a:rPr>
              <a:t>βακτηριακή</a:t>
            </a:r>
            <a:r>
              <a:rPr lang="el-GR" sz="1800" dirty="0" smtClean="0">
                <a:solidFill>
                  <a:schemeClr val="tx1"/>
                </a:solidFill>
              </a:rPr>
              <a:t> λοίμωξη) → </a:t>
            </a:r>
            <a:r>
              <a:rPr lang="el-GR" sz="1800" dirty="0" err="1" smtClean="0">
                <a:solidFill>
                  <a:schemeClr val="tx1"/>
                </a:solidFill>
              </a:rPr>
              <a:t>Υπεζωκοτικό</a:t>
            </a:r>
            <a:r>
              <a:rPr lang="el-GR" sz="1800" dirty="0" smtClean="0">
                <a:solidFill>
                  <a:schemeClr val="tx1"/>
                </a:solidFill>
              </a:rPr>
              <a:t> εμπύημα</a:t>
            </a:r>
          </a:p>
          <a:p>
            <a:pPr algn="l"/>
            <a:endParaRPr lang="el-GR" sz="1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l-GR" sz="1800" dirty="0" err="1" smtClean="0">
                <a:solidFill>
                  <a:schemeClr val="tx1"/>
                </a:solidFill>
              </a:rPr>
              <a:t>Αιμοθώρακας</a:t>
            </a:r>
            <a:r>
              <a:rPr lang="el-GR" sz="1800" dirty="0" smtClean="0">
                <a:solidFill>
                  <a:schemeClr val="tx1"/>
                </a:solidFill>
              </a:rPr>
              <a:t> (τραυματισμός, κακοήθεια, φυματίωση, </a:t>
            </a:r>
            <a:r>
              <a:rPr lang="el-GR" sz="1800" dirty="0" err="1" smtClean="0">
                <a:solidFill>
                  <a:schemeClr val="tx1"/>
                </a:solidFill>
              </a:rPr>
              <a:t>έμφρακτο</a:t>
            </a:r>
            <a:r>
              <a:rPr lang="el-GR" sz="1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l-GR" sz="1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l-GR" sz="1800" dirty="0" err="1" smtClean="0">
                <a:solidFill>
                  <a:schemeClr val="tx1"/>
                </a:solidFill>
              </a:rPr>
              <a:t>Χυλοθώρακας</a:t>
            </a:r>
            <a:r>
              <a:rPr lang="el-GR" sz="1800" dirty="0" smtClean="0">
                <a:solidFill>
                  <a:schemeClr val="tx1"/>
                </a:solidFill>
              </a:rPr>
              <a:t> (τραυματισμός ή </a:t>
            </a:r>
            <a:r>
              <a:rPr lang="el-GR" sz="1800" dirty="0" err="1" smtClean="0">
                <a:solidFill>
                  <a:schemeClr val="tx1"/>
                </a:solidFill>
              </a:rPr>
              <a:t>νεοπλασματικές</a:t>
            </a:r>
            <a:r>
              <a:rPr lang="el-GR" sz="1800" dirty="0" smtClean="0">
                <a:solidFill>
                  <a:schemeClr val="tx1"/>
                </a:solidFill>
              </a:rPr>
              <a:t> αλλοιώσεις του θωρακικού πόρου ή κλάδων του)</a:t>
            </a:r>
            <a:endParaRPr lang="el-G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650503"/>
          </a:xfrm>
        </p:spPr>
        <p:txBody>
          <a:bodyPr>
            <a:normAutofit fontScale="90000"/>
          </a:bodyPr>
          <a:lstStyle/>
          <a:p>
            <a:r>
              <a:rPr lang="el-GR" sz="2000" b="1" dirty="0" smtClean="0"/>
              <a:t>ΦΛΕΓΜΟΝΕΣ ΤΟΥ ΥΠΕΖΩΚΟΤΑ (ΠΛΕΥΡΙΤΙΔΕΣ)</a:t>
            </a:r>
            <a:br>
              <a:rPr lang="el-GR" sz="2000" b="1" dirty="0" smtClean="0"/>
            </a:br>
            <a:r>
              <a:rPr lang="el-GR" sz="2000" b="1" dirty="0" smtClean="0"/>
              <a:t/>
            </a:r>
            <a:br>
              <a:rPr lang="el-GR" sz="2000" b="1" dirty="0" smtClean="0"/>
            </a:br>
            <a:r>
              <a:rPr lang="el-GR" sz="1400" dirty="0" smtClean="0"/>
              <a:t>[</a:t>
            </a:r>
            <a:r>
              <a:rPr lang="el-GR" sz="1400" i="1" dirty="0" smtClean="0"/>
              <a:t>Αποτελούν την απάντηση του υπεζωκότα σε διάφορες βλαπτικές επιδράσεις (συνήθως από παθήσεις γειτονικών οργάνων και ιδιαίτερα των πνευμόνων)</a:t>
            </a:r>
            <a:r>
              <a:rPr lang="el-GR" sz="1400" dirty="0" smtClean="0"/>
              <a:t>]</a:t>
            </a:r>
            <a:endParaRPr lang="el-GR" sz="1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288032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l-GR" sz="1800" dirty="0" err="1" smtClean="0">
                <a:solidFill>
                  <a:schemeClr val="tx1"/>
                </a:solidFill>
              </a:rPr>
              <a:t>Ινιδώδης</a:t>
            </a:r>
            <a:r>
              <a:rPr lang="el-GR" sz="1800" dirty="0" smtClean="0">
                <a:solidFill>
                  <a:schemeClr val="tx1"/>
                </a:solidFill>
              </a:rPr>
              <a:t>-</a:t>
            </a:r>
            <a:r>
              <a:rPr lang="el-GR" sz="1800" dirty="0" err="1" smtClean="0">
                <a:solidFill>
                  <a:schemeClr val="tx1"/>
                </a:solidFill>
              </a:rPr>
              <a:t>Οροϊνιδώδης</a:t>
            </a:r>
            <a:endParaRPr lang="el-GR" sz="1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</a:rPr>
              <a:t>Πυώδης</a:t>
            </a:r>
          </a:p>
          <a:p>
            <a:pPr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</a:rPr>
              <a:t>Αιμορραγική</a:t>
            </a:r>
          </a:p>
          <a:p>
            <a:pPr algn="l">
              <a:buFont typeface="Wingdings" pitchFamily="2" charset="2"/>
              <a:buChar char="§"/>
            </a:pPr>
            <a:r>
              <a:rPr lang="el-GR" sz="1800" dirty="0" err="1" smtClean="0">
                <a:solidFill>
                  <a:schemeClr val="tx1"/>
                </a:solidFill>
              </a:rPr>
              <a:t>Κοκκιωματώδης</a:t>
            </a:r>
            <a:endParaRPr lang="el-G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Î£ÏÎµÏÎ¹ÎºÎ® ÎµÎ¹ÎºÏÎ½Î±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27651" name="Picture 4" descr="File:Atelectasis (556888114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476250"/>
            <a:ext cx="6480175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3 - Ορθογώνιο"/>
          <p:cNvSpPr>
            <a:spLocks noChangeArrowheads="1"/>
          </p:cNvSpPr>
          <p:nvPr/>
        </p:nvSpPr>
        <p:spPr bwMode="auto">
          <a:xfrm>
            <a:off x="1331913" y="4941888"/>
            <a:ext cx="4572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https://commons.wikimedia.org/wiki/File:Atelectasis_(5568881144).jpg</a:t>
            </a:r>
            <a:endParaRPr lang="el-GR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el-GR" sz="2000" b="1" dirty="0" smtClean="0"/>
              <a:t>ΟΓΚΟΙ ΥΠΕΖΩΚΟΤΑ</a:t>
            </a:r>
            <a:endParaRPr lang="el-GR" sz="20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344816" cy="1752600"/>
          </a:xfrm>
        </p:spPr>
        <p:txBody>
          <a:bodyPr>
            <a:normAutofit fontScale="250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el-GR" sz="8000" dirty="0" smtClean="0">
                <a:solidFill>
                  <a:schemeClr val="tx1"/>
                </a:solidFill>
              </a:rPr>
              <a:t>Καλοήθεις (μονήρης ινώδης όγκος, λιπώματα κλπ)</a:t>
            </a:r>
          </a:p>
          <a:p>
            <a:pPr algn="l"/>
            <a:endParaRPr lang="el-GR" sz="80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l-GR" sz="8000" dirty="0" smtClean="0">
                <a:solidFill>
                  <a:schemeClr val="tx1"/>
                </a:solidFill>
              </a:rPr>
              <a:t>Κακοήθεις</a:t>
            </a:r>
            <a:r>
              <a:rPr lang="en-US" sz="8000" dirty="0" smtClean="0">
                <a:solidFill>
                  <a:schemeClr val="tx1"/>
                </a:solidFill>
              </a:rPr>
              <a:t>:</a:t>
            </a:r>
            <a:endParaRPr lang="el-GR" sz="8000" dirty="0" smtClean="0">
              <a:solidFill>
                <a:schemeClr val="tx1"/>
              </a:solidFill>
            </a:endParaRPr>
          </a:p>
          <a:p>
            <a:pPr algn="l"/>
            <a:endParaRPr lang="en-US" sz="8000" dirty="0" smtClean="0">
              <a:solidFill>
                <a:schemeClr val="tx1"/>
              </a:solidFill>
            </a:endParaRPr>
          </a:p>
          <a:p>
            <a:pPr algn="l"/>
            <a:r>
              <a:rPr lang="el-GR" sz="8000" dirty="0" smtClean="0">
                <a:solidFill>
                  <a:schemeClr val="tx1"/>
                </a:solidFill>
              </a:rPr>
              <a:t>α. </a:t>
            </a:r>
            <a:r>
              <a:rPr lang="el-GR" sz="8000" i="1" dirty="0" smtClean="0">
                <a:solidFill>
                  <a:schemeClr val="tx1"/>
                </a:solidFill>
              </a:rPr>
              <a:t>Πρωτοπαθείς</a:t>
            </a:r>
            <a:r>
              <a:rPr lang="el-GR" sz="8000" dirty="0" smtClean="0">
                <a:solidFill>
                  <a:schemeClr val="tx1"/>
                </a:solidFill>
              </a:rPr>
              <a:t> (</a:t>
            </a:r>
            <a:r>
              <a:rPr lang="el-GR" sz="8000" dirty="0" err="1" smtClean="0">
                <a:solidFill>
                  <a:srgbClr val="FF0000"/>
                </a:solidFill>
              </a:rPr>
              <a:t>Μεσοθηλίωμα</a:t>
            </a:r>
            <a:r>
              <a:rPr lang="el-GR" sz="8000" dirty="0" smtClean="0">
                <a:solidFill>
                  <a:srgbClr val="FF0000"/>
                </a:solidFill>
              </a:rPr>
              <a:t> </a:t>
            </a:r>
            <a:r>
              <a:rPr lang="el-GR" sz="8000" dirty="0" smtClean="0">
                <a:solidFill>
                  <a:schemeClr val="tx1"/>
                </a:solidFill>
              </a:rPr>
              <a:t>→ Διάχυτο ή εντοπισμένο)</a:t>
            </a:r>
          </a:p>
          <a:p>
            <a:r>
              <a:rPr lang="el-GR" sz="8000" dirty="0" smtClean="0">
                <a:solidFill>
                  <a:srgbClr val="002060"/>
                </a:solidFill>
              </a:rPr>
              <a:t>Διάχυτο</a:t>
            </a:r>
            <a:r>
              <a:rPr lang="el-GR" sz="8000" dirty="0" smtClean="0">
                <a:solidFill>
                  <a:schemeClr val="tx1"/>
                </a:solidFill>
              </a:rPr>
              <a:t> → Επιθηλιακό, </a:t>
            </a:r>
            <a:r>
              <a:rPr lang="el-GR" sz="8000" dirty="0" err="1" smtClean="0">
                <a:solidFill>
                  <a:schemeClr val="tx1"/>
                </a:solidFill>
              </a:rPr>
              <a:t>Σαρκωματοειδές</a:t>
            </a:r>
            <a:r>
              <a:rPr lang="el-GR" sz="8000" dirty="0" smtClean="0">
                <a:solidFill>
                  <a:schemeClr val="tx1"/>
                </a:solidFill>
              </a:rPr>
              <a:t>, Μικτό ή διφασικό</a:t>
            </a:r>
          </a:p>
          <a:p>
            <a:endParaRPr lang="el-GR" sz="8000" dirty="0" smtClean="0">
              <a:solidFill>
                <a:schemeClr val="tx1"/>
              </a:solidFill>
            </a:endParaRPr>
          </a:p>
          <a:p>
            <a:pPr algn="l"/>
            <a:r>
              <a:rPr lang="el-GR" sz="8000" dirty="0" smtClean="0">
                <a:solidFill>
                  <a:schemeClr val="tx1"/>
                </a:solidFill>
              </a:rPr>
              <a:t>β. </a:t>
            </a:r>
            <a:r>
              <a:rPr lang="el-GR" sz="8000" i="1" dirty="0" smtClean="0">
                <a:solidFill>
                  <a:schemeClr val="tx1"/>
                </a:solidFill>
              </a:rPr>
              <a:t>Δευτεροπαθείς</a:t>
            </a:r>
            <a:r>
              <a:rPr lang="el-GR" sz="8000" dirty="0" smtClean="0">
                <a:solidFill>
                  <a:schemeClr val="tx1"/>
                </a:solidFill>
              </a:rPr>
              <a:t> (πνεύμονας, μαστός, στόμαχος, πάγκρεας, </a:t>
            </a:r>
          </a:p>
          <a:p>
            <a:pPr algn="l"/>
            <a:r>
              <a:rPr lang="el-GR" sz="8000" dirty="0" smtClean="0">
                <a:solidFill>
                  <a:schemeClr val="tx1"/>
                </a:solidFill>
              </a:rPr>
              <a:t>                                ήπαρ, παχύ έντερο, νεφροί, ενδοκρινείς)</a:t>
            </a:r>
          </a:p>
          <a:p>
            <a:endParaRPr lang="el-G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000" b="1" smtClean="0"/>
              <a:t>ΤΥΠΟΙ ΑΤΕΛΕΚΤΑΣΙΑΣ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sz="1600" dirty="0" smtClean="0"/>
              <a:t>α) </a:t>
            </a:r>
            <a:r>
              <a:rPr lang="el-GR" sz="1600" dirty="0" err="1" smtClean="0"/>
              <a:t>Ατελεκτασία</a:t>
            </a:r>
            <a:r>
              <a:rPr lang="el-GR" sz="1600" dirty="0" smtClean="0"/>
              <a:t> από απόφραξη βρόγχου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     </a:t>
            </a:r>
            <a:r>
              <a:rPr lang="el-GR" sz="1600" u="sng" dirty="0" smtClean="0"/>
              <a:t>Αίτια:</a:t>
            </a:r>
            <a:r>
              <a:rPr lang="el-GR" sz="1600" dirty="0" smtClean="0"/>
              <a:t> </a:t>
            </a:r>
            <a:r>
              <a:rPr lang="el-GR" sz="1600" dirty="0" err="1" smtClean="0"/>
              <a:t>Βλέννη</a:t>
            </a:r>
            <a:r>
              <a:rPr lang="el-GR" sz="1600" dirty="0" smtClean="0"/>
              <a:t>, </a:t>
            </a:r>
            <a:r>
              <a:rPr lang="el-GR" sz="1600" dirty="0" err="1" smtClean="0"/>
              <a:t>βλεννοπυώδες</a:t>
            </a:r>
            <a:r>
              <a:rPr lang="el-GR" sz="1600" dirty="0" smtClean="0"/>
              <a:t> βύσμα (βρογχεκτασία, βρογχίτιδα), </a:t>
            </a:r>
            <a:r>
              <a:rPr lang="el-GR" sz="1600" dirty="0" err="1" smtClean="0"/>
              <a:t>εισρόφηση</a:t>
            </a:r>
            <a:endParaRPr lang="el-GR" sz="1600" dirty="0" smtClean="0"/>
          </a:p>
          <a:p>
            <a:pPr eaLnBrk="1" hangingPunct="1">
              <a:buFontTx/>
              <a:buNone/>
            </a:pPr>
            <a:r>
              <a:rPr lang="el-GR" sz="1600" dirty="0" smtClean="0"/>
              <a:t>     ξένου σώματος, όγκοι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β) </a:t>
            </a:r>
            <a:r>
              <a:rPr lang="el-GR" sz="1600" dirty="0" err="1" smtClean="0"/>
              <a:t>Ατελεκτασία</a:t>
            </a:r>
            <a:r>
              <a:rPr lang="el-GR" sz="1600" dirty="0" smtClean="0"/>
              <a:t> από συμπίεση του πνευμονικού παρεγχύματος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    </a:t>
            </a:r>
            <a:r>
              <a:rPr lang="el-GR" sz="1600" u="sng" dirty="0" smtClean="0"/>
              <a:t>Αίτια: </a:t>
            </a:r>
            <a:r>
              <a:rPr lang="el-GR" sz="1600" dirty="0" smtClean="0"/>
              <a:t>Άθροιση υγρού ή αέρα στην </a:t>
            </a:r>
            <a:r>
              <a:rPr lang="el-GR" sz="1600" dirty="0" err="1" smtClean="0"/>
              <a:t>υπεζωκοτική</a:t>
            </a:r>
            <a:r>
              <a:rPr lang="en-US" sz="1600" dirty="0" smtClean="0"/>
              <a:t> </a:t>
            </a:r>
            <a:r>
              <a:rPr lang="el-GR" sz="1600" dirty="0" smtClean="0"/>
              <a:t>κοιλότητα, ενδοθωρακικοί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    όγκοι, χρόνια </a:t>
            </a:r>
            <a:r>
              <a:rPr lang="el-GR" sz="1600" dirty="0" err="1" smtClean="0"/>
              <a:t>κατακεκλιμένοι</a:t>
            </a:r>
            <a:r>
              <a:rPr lang="el-GR" sz="1600" dirty="0" smtClean="0"/>
              <a:t> ασθενείς 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γ) </a:t>
            </a:r>
            <a:r>
              <a:rPr lang="el-GR" sz="1600" dirty="0" err="1" smtClean="0"/>
              <a:t>Μικροατελεκτασία</a:t>
            </a:r>
            <a:r>
              <a:rPr lang="el-GR" sz="1600" dirty="0" smtClean="0"/>
              <a:t>: Οφείλεται στην έλλειψη του </a:t>
            </a:r>
            <a:r>
              <a:rPr lang="el-GR" sz="1600" dirty="0" err="1" smtClean="0"/>
              <a:t>επιφανειοδραστικού</a:t>
            </a:r>
            <a:r>
              <a:rPr lang="el-GR" sz="1600" dirty="0" smtClean="0"/>
              <a:t> παράγοντα (</a:t>
            </a:r>
            <a:r>
              <a:rPr lang="en-US" sz="1600" dirty="0" smtClean="0"/>
              <a:t>surfactant)</a:t>
            </a:r>
            <a:r>
              <a:rPr lang="el-GR" sz="1600" dirty="0" smtClean="0"/>
              <a:t>             </a:t>
            </a:r>
          </a:p>
          <a:p>
            <a:pPr eaLnBrk="1" hangingPunct="1">
              <a:buFontTx/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                                    Σύνδρομο αναπνευστικής δυσχέρειας ενηλίκων και νεογνών  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δ) </a:t>
            </a:r>
            <a:r>
              <a:rPr lang="el-GR" sz="1600" dirty="0" err="1" smtClean="0"/>
              <a:t>Ατελεκτασία</a:t>
            </a:r>
            <a:r>
              <a:rPr lang="el-GR" sz="1600" dirty="0" smtClean="0"/>
              <a:t> εκ συσπάσεως: Σε </a:t>
            </a:r>
            <a:r>
              <a:rPr lang="el-GR" sz="1600" dirty="0" err="1" smtClean="0"/>
              <a:t>ίνωση</a:t>
            </a:r>
            <a:r>
              <a:rPr lang="el-GR" sz="1600" dirty="0" smtClean="0"/>
              <a:t> (π.χ. διάμεσες πνευμονοπάθειες) όπου παρατηρείται γενικευμένη απώλεια της ελαστικότητας του πνευμονικού παρεγχύματος.</a:t>
            </a:r>
          </a:p>
          <a:p>
            <a:pPr eaLnBrk="1" hangingPunct="1">
              <a:buFontTx/>
              <a:buNone/>
            </a:pPr>
            <a:r>
              <a:rPr lang="el-GR" sz="1600" u="sng" dirty="0" smtClean="0"/>
              <a:t>Σημείωση: </a:t>
            </a:r>
            <a:r>
              <a:rPr lang="el-GR" sz="1600" dirty="0" err="1" smtClean="0"/>
              <a:t>Αντιρροπιστικά</a:t>
            </a:r>
            <a:r>
              <a:rPr lang="el-GR" sz="1600" dirty="0" smtClean="0"/>
              <a:t>, είναι δυνατόν να αναπτυχθεί εμφύσημα σε παρακείμενες της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		 </a:t>
            </a:r>
            <a:r>
              <a:rPr lang="el-GR" sz="1600" dirty="0" err="1" smtClean="0"/>
              <a:t>ατελεκτασίας</a:t>
            </a:r>
            <a:r>
              <a:rPr lang="el-GR" sz="1600" dirty="0" smtClean="0"/>
              <a:t> θέσεις.</a:t>
            </a:r>
          </a:p>
          <a:p>
            <a:pPr eaLnBrk="1" hangingPunct="1">
              <a:buFontTx/>
              <a:buNone/>
            </a:pPr>
            <a:r>
              <a:rPr lang="el-GR" sz="1600" u="sng" dirty="0" smtClean="0"/>
              <a:t>Πρόγνωση: </a:t>
            </a:r>
            <a:r>
              <a:rPr lang="el-GR" sz="1600" dirty="0" smtClean="0"/>
              <a:t>Όλα τα είδη </a:t>
            </a:r>
            <a:r>
              <a:rPr lang="el-GR" sz="1600" dirty="0" err="1" smtClean="0"/>
              <a:t>ατελεκτασίας</a:t>
            </a:r>
            <a:r>
              <a:rPr lang="el-GR" sz="1600" dirty="0" smtClean="0"/>
              <a:t> είναι δυνητικά αναστρέψιμα πλην της </a:t>
            </a:r>
            <a:r>
              <a:rPr lang="el-GR" sz="1600" dirty="0" err="1" smtClean="0"/>
              <a:t>ατελεκτασίας</a:t>
            </a:r>
            <a:endParaRPr lang="el-GR" sz="1600" dirty="0" smtClean="0"/>
          </a:p>
          <a:p>
            <a:pPr eaLnBrk="1" hangingPunct="1">
              <a:buFontTx/>
              <a:buNone/>
            </a:pPr>
            <a:r>
              <a:rPr lang="el-GR" sz="1600" dirty="0" smtClean="0"/>
              <a:t>		  εκ συσπάσεως.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979712" y="386104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/>
              <a:t>ΒΡΟΓΧΕΚΤΑΣΙΑ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l-GR" sz="2000" b="1" i="1" smtClean="0"/>
              <a:t>Ορισμός</a:t>
            </a:r>
          </a:p>
          <a:p>
            <a:pPr eaLnBrk="1" hangingPunct="1">
              <a:buFontTx/>
              <a:buNone/>
            </a:pPr>
            <a:endParaRPr lang="el-GR" sz="2000" b="1" i="1" smtClean="0"/>
          </a:p>
          <a:p>
            <a:pPr eaLnBrk="1" hangingPunct="1">
              <a:buFontTx/>
              <a:buNone/>
            </a:pPr>
            <a:endParaRPr lang="el-GR" sz="2000" smtClean="0"/>
          </a:p>
          <a:p>
            <a:pPr eaLnBrk="1" hangingPunct="1">
              <a:buFontTx/>
              <a:buNone/>
            </a:pPr>
            <a:r>
              <a:rPr lang="el-GR" sz="2000" smtClean="0"/>
              <a:t>Η μόνιμη, μη αναστρέψιμη διάταση των βρόγχων που οφείλεται σε</a:t>
            </a:r>
          </a:p>
          <a:p>
            <a:pPr eaLnBrk="1" hangingPunct="1">
              <a:buFontTx/>
              <a:buNone/>
            </a:pPr>
            <a:r>
              <a:rPr lang="el-GR" sz="2000" smtClean="0"/>
              <a:t>καταστροφή του μυϊκού και του συνδετικού ιστού του τοιχώματός τους.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000" b="1" smtClean="0"/>
              <a:t>ΚΑΤΑΣΤΑΣΕΙΣ ΠΟΥ ΠΡΟΔΙΑΘΕΤΟΥΝ ΣΕ ΒΡΟΓΧΕΚΤΑΣΙΑ</a:t>
            </a:r>
            <a:r>
              <a:rPr lang="el-GR" sz="2400" b="1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507412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2000" dirty="0" smtClean="0"/>
              <a:t>1) Βρογχική απόφραξη (αίτια: όγκοι, ξένα σώματα ή </a:t>
            </a:r>
            <a:r>
              <a:rPr lang="el-GR" sz="2000" dirty="0" err="1" smtClean="0"/>
              <a:t>βλέννη</a:t>
            </a:r>
            <a:r>
              <a:rPr lang="el-GR" sz="2000" dirty="0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2000" dirty="0" smtClean="0"/>
              <a:t>2) Συγγενείς ή κληρονομικές παθήσεις (αίτια: κυστική </a:t>
            </a:r>
            <a:r>
              <a:rPr lang="el-GR" sz="2000" dirty="0" err="1" smtClean="0"/>
              <a:t>ίνωση</a:t>
            </a:r>
            <a:r>
              <a:rPr lang="el-GR" sz="2000" dirty="0" smtClean="0"/>
              <a:t>, διάφορες</a:t>
            </a:r>
            <a:r>
              <a:rPr lang="en-US" sz="20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</a:t>
            </a:r>
            <a:r>
              <a:rPr lang="el-GR" sz="2000" dirty="0" err="1" smtClean="0"/>
              <a:t>ανοσοανεπάρκειες</a:t>
            </a:r>
            <a:r>
              <a:rPr lang="el-GR" sz="2000" dirty="0" smtClean="0"/>
              <a:t> ιδιαίτερα </a:t>
            </a:r>
            <a:r>
              <a:rPr lang="el-GR" sz="2000" dirty="0" err="1" smtClean="0"/>
              <a:t>ανοσοσφαιρινών</a:t>
            </a:r>
            <a:r>
              <a:rPr lang="el-GR" sz="2000" dirty="0" smtClean="0"/>
              <a:t>, σύνδρομο</a:t>
            </a:r>
            <a:r>
              <a:rPr lang="en-US" sz="2000" dirty="0" smtClean="0"/>
              <a:t> </a:t>
            </a:r>
            <a:r>
              <a:rPr lang="en-US" sz="2000" dirty="0" err="1" smtClean="0"/>
              <a:t>Kartagener</a:t>
            </a: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              </a:t>
            </a:r>
            <a:r>
              <a:rPr lang="el-GR" sz="2000" dirty="0" smtClean="0"/>
              <a:t>  αναστροφή σπλάγχνων, βρογχεκτασία, χρόνια </a:t>
            </a:r>
            <a:r>
              <a:rPr lang="el-GR" sz="2000" dirty="0" err="1" smtClean="0"/>
              <a:t>ρινοκολπίτιδα</a:t>
            </a:r>
            <a:r>
              <a:rPr lang="el-GR" sz="2000" dirty="0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2000" dirty="0" smtClean="0"/>
              <a:t>3) Νεκρωτικές ή πυώδες πνευμονίες (οφειλόμενες σε μικρόβια, ιούς)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2000" dirty="0" smtClean="0"/>
              <a:t>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2000" dirty="0" smtClean="0"/>
          </a:p>
        </p:txBody>
      </p:sp>
      <p:sp>
        <p:nvSpPr>
          <p:cNvPr id="30724" name="Line 6"/>
          <p:cNvSpPr>
            <a:spLocks noChangeShapeType="1"/>
          </p:cNvSpPr>
          <p:nvPr/>
        </p:nvSpPr>
        <p:spPr bwMode="auto">
          <a:xfrm flipV="1">
            <a:off x="971600" y="386104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000" b="1" smtClean="0"/>
              <a:t>ΒΡΟΓΧΕΚΤΑΣΙΑ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sz="2000" b="1" dirty="0" smtClean="0"/>
              <a:t>Εντόπιση:</a:t>
            </a:r>
          </a:p>
          <a:p>
            <a:pPr eaLnBrk="1" hangingPunct="1">
              <a:buFontTx/>
              <a:buNone/>
            </a:pPr>
            <a:r>
              <a:rPr lang="el-GR" sz="2000" dirty="0" smtClean="0"/>
              <a:t>Συνήθως στους κάτω λοβούς  </a:t>
            </a:r>
            <a:r>
              <a:rPr lang="el-GR" sz="2000" dirty="0" err="1" smtClean="0"/>
              <a:t>αμφοτερόπλευρα</a:t>
            </a:r>
            <a:endParaRPr lang="el-GR" sz="2000" dirty="0" smtClean="0"/>
          </a:p>
          <a:p>
            <a:pPr eaLnBrk="1" hangingPunct="1">
              <a:buFontTx/>
              <a:buNone/>
            </a:pPr>
            <a:endParaRPr lang="el-GR" sz="2000" dirty="0" smtClean="0"/>
          </a:p>
          <a:p>
            <a:pPr eaLnBrk="1" hangingPunct="1">
              <a:buFontTx/>
              <a:buNone/>
            </a:pPr>
            <a:r>
              <a:rPr lang="el-GR" sz="2000" b="1" dirty="0" smtClean="0"/>
              <a:t>Ιστολογική εικόνα:</a:t>
            </a:r>
          </a:p>
          <a:p>
            <a:pPr eaLnBrk="1" hangingPunct="1"/>
            <a:r>
              <a:rPr lang="el-GR" sz="2000" dirty="0" smtClean="0"/>
              <a:t> Διάταση βρόγχων</a:t>
            </a:r>
          </a:p>
          <a:p>
            <a:pPr eaLnBrk="1" hangingPunct="1"/>
            <a:r>
              <a:rPr lang="el-GR" sz="2000" dirty="0" smtClean="0"/>
              <a:t> Πλήρωση των βρόγχων με </a:t>
            </a:r>
            <a:r>
              <a:rPr lang="el-GR" sz="2000" dirty="0" err="1" smtClean="0"/>
              <a:t>βλέννη</a:t>
            </a:r>
            <a:r>
              <a:rPr lang="el-GR" sz="2000" dirty="0" smtClean="0"/>
              <a:t> και πολυμορφοπύρηνα λευκοκύτταρα</a:t>
            </a:r>
          </a:p>
          <a:p>
            <a:pPr eaLnBrk="1" hangingPunct="1"/>
            <a:r>
              <a:rPr lang="el-GR" sz="2000" dirty="0" smtClean="0"/>
              <a:t> Στοιχεία χρόνιας φλεγμονής (λεμφοκύτταρα) στο πέριξ πνευμονικό </a:t>
            </a:r>
          </a:p>
          <a:p>
            <a:pPr eaLnBrk="1" hangingPunct="1">
              <a:buFontTx/>
              <a:buNone/>
            </a:pPr>
            <a:r>
              <a:rPr lang="el-GR" sz="2000" dirty="0" smtClean="0"/>
              <a:t>       παρέγχυμα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library.med.utah.edu/WebPath/jpeg1/LUNG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333375"/>
            <a:ext cx="5832475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2 - Ορθογώνιο"/>
          <p:cNvSpPr>
            <a:spLocks noChangeArrowheads="1"/>
          </p:cNvSpPr>
          <p:nvPr/>
        </p:nvSpPr>
        <p:spPr bwMode="auto">
          <a:xfrm>
            <a:off x="1692275" y="4508500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https://library.med.utah.edu/WebPath/LUNGHTML/LUNG054.html</a:t>
            </a:r>
            <a:endParaRPr lang="el-GR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000" b="1" smtClean="0"/>
              <a:t>ΣΥΓΓΕΝΕΙΣ ΑΝΩΜΑΛΙΕΣ ΠΝΕΥΜΟΝΑ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35975" cy="50403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2000" smtClean="0"/>
              <a:t>1. </a:t>
            </a:r>
            <a:r>
              <a:rPr lang="el-GR" sz="1600" b="1" smtClean="0"/>
              <a:t>Συγγενές λοβιακό εμφύσημα </a:t>
            </a:r>
            <a:r>
              <a:rPr lang="el-GR" sz="1600" smtClean="0"/>
              <a:t>(οφείλεται σε απόφραξη βρόγχου λόγω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600" smtClean="0"/>
              <a:t>    υποπλασίας ή απλασίας του βρογχικού βλεννογόνου)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16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600" smtClean="0"/>
              <a:t>2. </a:t>
            </a:r>
            <a:r>
              <a:rPr lang="el-GR" sz="1600" b="1" smtClean="0"/>
              <a:t>Πνευμονικό απόλυμα </a:t>
            </a:r>
            <a:r>
              <a:rPr lang="el-GR" sz="1600" smtClean="0"/>
              <a:t>(μάζα απομονωμένου, μη λειτουργικού πνευμονικού ιστού)</a:t>
            </a:r>
            <a:r>
              <a:rPr lang="el-GR" sz="1600" b="1" smtClean="0"/>
              <a:t> </a:t>
            </a:r>
            <a:r>
              <a:rPr lang="el-GR" sz="160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16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600" smtClean="0"/>
              <a:t>3. </a:t>
            </a:r>
            <a:r>
              <a:rPr lang="el-GR" sz="1600" b="1" smtClean="0"/>
              <a:t>Συγγενής αδενωματοειδής διαμαρτία διάπλασης </a:t>
            </a:r>
            <a:r>
              <a:rPr lang="el-GR" sz="1600" smtClean="0"/>
              <a:t>(</a:t>
            </a:r>
            <a:r>
              <a:rPr lang="el-GR" sz="1600" b="1" smtClean="0"/>
              <a:t> </a:t>
            </a:r>
            <a:r>
              <a:rPr lang="el-GR" sz="1600" smtClean="0"/>
              <a:t>αποτελείται από διαφόρου βαθμού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600" smtClean="0"/>
              <a:t>   κυστικές αλλοιώσεις, οι οποίες αποτελούνται από μικροσκοπικούς σωληνώδεις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600" smtClean="0"/>
              <a:t>    σχηματισμούς, που επενδύονται από κυβοειδές επιθήλιο και έχουν τοίχωμα από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600" smtClean="0"/>
              <a:t>   διαπλεκόμενες δεσμίδες λείου μυϊκού ιστού)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16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600" smtClean="0"/>
              <a:t>4. </a:t>
            </a:r>
            <a:r>
              <a:rPr lang="el-GR" sz="1600" b="1" smtClean="0"/>
              <a:t>Βρογχογενείς κύστεις </a:t>
            </a:r>
            <a:r>
              <a:rPr lang="el-GR" sz="1600" smtClean="0"/>
              <a:t>(προέρχονται από επικουρικές πνευμονικές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600" smtClean="0"/>
              <a:t>   κάλυκες και επενδύονται από βρογχικό επιθήλο. Στο τοίχωμα των κύστεων υπάρχει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600" smtClean="0"/>
              <a:t>   χόνδρος.)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16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600" smtClean="0"/>
              <a:t>5. </a:t>
            </a:r>
            <a:r>
              <a:rPr lang="el-GR" sz="1600" b="1" smtClean="0"/>
              <a:t>Βρογχοπνευμονική δυσπλασία</a:t>
            </a:r>
            <a:r>
              <a:rPr lang="el-GR" sz="1600" smtClean="0"/>
              <a:t> (οργάνωση διάχυτης κυψελιδικής βλάβης οφειλόμενης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600" smtClean="0"/>
              <a:t>    στην τοξικότητα του οξυγόνου. Δημιουργείται πυρηνοπρωτεϊνική υαλοειδής μεμβράνη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1600" smtClean="0"/>
              <a:t>    που επενδύει τις κυψελίδες).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1250</Words>
  <Application>Microsoft Office PowerPoint</Application>
  <PresentationFormat>Προβολή στην οθόνη (4:3)</PresentationFormat>
  <Paragraphs>292</Paragraphs>
  <Slides>30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Θέμα του Office</vt:lpstr>
      <vt:lpstr>      ΕΘΝΙΚΟΝ ΚΑΙ ΚΑΠΟΔΙΣΤΡΙΑΚΟΝ ΠΑΝΕΠΙΣΤΗΜΙΟΝ ΑΘΗΝΩΝ ΙΑΤΡΙΚΗ ΣΧΟΛΗ Α’ ΕΡΓΑΣΤΗΡΙΟ ΠΑΘΟΛΟΓΙΚΗΣ ΑΝΑΤΟΜΙΚΗΣ ΓΕΝΙΚΟ ΝΟΣΟΚΟΜΕΙΟ ΑΘΗΝΩΝ «ΛΑΪΚΟ»   ΑΤΕΛΕΚΤΑΣΙΑ – ΒΡΟΓΧΕΚΤΑΣΙΑ – ARDS  ΑΓΓΕΙΑΚΕΣ  ΒΛΑΒΕΣ ΠΝΕΥΜΟΝΑ ΠΑΘΗΣΕΙΣ ΥΠΕΖΩΚΟΤΑ    </vt:lpstr>
      <vt:lpstr>ΑΤΕΛΕΚΤΑΣΙΑ ΠΝΕΥΜΟΝΑ</vt:lpstr>
      <vt:lpstr>Διαφάνεια 3</vt:lpstr>
      <vt:lpstr>ΤΥΠΟΙ ΑΤΕΛΕΚΤΑΣΙΑΣ</vt:lpstr>
      <vt:lpstr>ΒΡΟΓΧΕΚΤΑΣΙΑ</vt:lpstr>
      <vt:lpstr>ΚΑΤΑΣΤΑΣΕΙΣ ΠΟΥ ΠΡΟΔΙΑΘΕΤΟΥΝ ΣΕ ΒΡΟΓΧΕΚΤΑΣΙΑ </vt:lpstr>
      <vt:lpstr>ΒΡΟΓΧΕΚΤΑΣΙΑ</vt:lpstr>
      <vt:lpstr>Διαφάνεια 8</vt:lpstr>
      <vt:lpstr>ΣΥΓΓΕΝΕΙΣ ΑΝΩΜΑΛΙΕΣ ΠΝΕΥΜΟΝΑ</vt:lpstr>
      <vt:lpstr>ΑΓΓΕΙΑΚΕΣ ΒΛΑΒΕΣ ΠΝΕΥΜΟΝΑ</vt:lpstr>
      <vt:lpstr>ΠΝΕΥΜΟΝΙΚΗ ΥΠΕΡΤΑΣΗ</vt:lpstr>
      <vt:lpstr>ΠΝΕΥΜΟΝΙΚΗ ΥΠΕΡΤΑΣΗ</vt:lpstr>
      <vt:lpstr>ΠΝΕΥΜΟΝΙΚΗ ΥΠΕΡΤΑΣΗ</vt:lpstr>
      <vt:lpstr>ΠΝΕΥΜΟΝΙΚΗ ΥΠΕΡΤΑΣΗ</vt:lpstr>
      <vt:lpstr>ΠΝΕΥΜΟΝΙΚΗ ΕΜΒΟΛΗ ΚΑΙ ΕΜΦΡΑΚΤΟ</vt:lpstr>
      <vt:lpstr>ΠΝΕΥΜΟΝΙΚΗ ΕΜΒΟΛΗ ΚΑΙ ΕΜΦΡΑΚΤΟ</vt:lpstr>
      <vt:lpstr>ΥΠΕΡΑΙΜΙΑ ΚΑΙ ΠΝΕΥΜΟΝΙΚΗ ΣΤΑΣΗ – ΠΝΕΥΜΟΝΙΚΟ ΟΙΔΗΜΑ </vt:lpstr>
      <vt:lpstr>ΣΥΝΔΡΟΜΟ ΟΞΕΙΑΣ ΑΝΑΠΝΕΥΣΤΙΚΗΣ ΔΥΣΧΕΡΕΙΑΣ ΤΟΥ ΕΝΗΛΙΚΑ (ARDS)</vt:lpstr>
      <vt:lpstr>Διαφάνεια 19</vt:lpstr>
      <vt:lpstr>ΣΥΝΔΡΟΜΑ ΔΙΑΧΥΤΗΣ ΠΝΕΥΜΟΝΙΚΗΣ  ΑΙΜΟΡΡΑΓΙΑΣ </vt:lpstr>
      <vt:lpstr>ΣΥΝΔΡΟΜΟ GOODPASTURE</vt:lpstr>
      <vt:lpstr>ΙΔΙΟΠΑΘΗΣ ΠΝΕΥΜΟΝΙΚΗ ΑΙΜΟΣΙΔΗΡΩΣΗ</vt:lpstr>
      <vt:lpstr>ΠΝΕΥΜΟΝΙΚΗ ΑΓΓΕΙΙΤΙΔΑ</vt:lpstr>
      <vt:lpstr>ΑΠΟΦΡΑΚΤΙΚΗ ΝΟΣΟΣ ΠΝΕΥΜΟΝΚΩΝ ΦΛΕΒΩΝ</vt:lpstr>
      <vt:lpstr>ΠΑΘΗΣΕΙΣ ΤΟΥ ΥΠΕΖΩΚΟΤΑ</vt:lpstr>
      <vt:lpstr>ΜΕΤΑΒΟΛΕΣ ΤΟΥ ΠΕΡΙΕΧΟΜΕΝΟΥ ΤΗΣ ΥΠΕΖΩΚΟΤΙΚΗΣ ΚΟΙΛΟΤΗΤΑΣ</vt:lpstr>
      <vt:lpstr>ΠΝΕΥΜΟΘΩΡΑΚΑΣ</vt:lpstr>
      <vt:lpstr>ΛΟΙΠΕΣ ΜΕΤΑΒΟΛΕΣ ΤΟΥ ΠΕΡΙΕΧΟΜΕΝΟΥ ΤΗΣ ΥΠΕΖΩΚΟΤΙΚΗΣ ΚΟΙΛΟΤΗΤΑΣ</vt:lpstr>
      <vt:lpstr>ΦΛΕΓΜΟΝΕΣ ΤΟΥ ΥΠΕΖΩΚΟΤΑ (ΠΛΕΥΡΙΤΙΔΕΣ)  [Αποτελούν την απάντηση του υπεζωκότα σε διάφορες βλαπτικές επιδράσεις (συνήθως από παθήσεις γειτονικών οργάνων και ιδιαίτερα των πνευμόνων)]</vt:lpstr>
      <vt:lpstr>ΟΓΚΟΙ ΥΠΕΖΩΚΟΤΑ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ΑΤΕΛΕΚΤΑΣΙΑ ΠΝΕΥΜΟΝΑ</dc:title>
  <dc:creator>Nikolaos Kavantzas</dc:creator>
  <cp:lastModifiedBy>Yiannis</cp:lastModifiedBy>
  <cp:revision>3</cp:revision>
  <dcterms:created xsi:type="dcterms:W3CDTF">2020-04-24T07:12:30Z</dcterms:created>
  <dcterms:modified xsi:type="dcterms:W3CDTF">2020-04-25T11:37:44Z</dcterms:modified>
</cp:coreProperties>
</file>