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67" r:id="rId3"/>
    <p:sldId id="268" r:id="rId4"/>
    <p:sldId id="269" r:id="rId5"/>
    <p:sldId id="294" r:id="rId6"/>
    <p:sldId id="286" r:id="rId7"/>
    <p:sldId id="287" r:id="rId8"/>
    <p:sldId id="288" r:id="rId9"/>
    <p:sldId id="289" r:id="rId10"/>
    <p:sldId id="306" r:id="rId11"/>
    <p:sldId id="335" r:id="rId12"/>
    <p:sldId id="336" r:id="rId13"/>
    <p:sldId id="258" r:id="rId14"/>
    <p:sldId id="312" r:id="rId15"/>
    <p:sldId id="285" r:id="rId16"/>
    <p:sldId id="259" r:id="rId17"/>
    <p:sldId id="261" r:id="rId18"/>
    <p:sldId id="295" r:id="rId19"/>
    <p:sldId id="284" r:id="rId20"/>
    <p:sldId id="302" r:id="rId21"/>
    <p:sldId id="303" r:id="rId22"/>
    <p:sldId id="309" r:id="rId23"/>
    <p:sldId id="334" r:id="rId24"/>
    <p:sldId id="296" r:id="rId25"/>
    <p:sldId id="298" r:id="rId26"/>
    <p:sldId id="304" r:id="rId27"/>
    <p:sldId id="305" r:id="rId28"/>
    <p:sldId id="310" r:id="rId29"/>
    <p:sldId id="333" r:id="rId30"/>
    <p:sldId id="297" r:id="rId31"/>
    <p:sldId id="301" r:id="rId32"/>
    <p:sldId id="313" r:id="rId33"/>
    <p:sldId id="311" r:id="rId34"/>
    <p:sldId id="300" r:id="rId35"/>
    <p:sldId id="331" r:id="rId36"/>
    <p:sldId id="332" r:id="rId37"/>
    <p:sldId id="330" r:id="rId38"/>
    <p:sldId id="290"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9933"/>
    <a:srgbClr val="FF6600"/>
    <a:srgbClr val="FF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2609" autoAdjust="0"/>
  </p:normalViewPr>
  <p:slideViewPr>
    <p:cSldViewPr>
      <p:cViewPr varScale="1">
        <p:scale>
          <a:sx n="60" d="100"/>
          <a:sy n="60" d="100"/>
        </p:scale>
        <p:origin x="2083" y="5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8A558242-AE86-4DED-AC4F-75AEA9160D59}"/>
    <pc:docChg chg="modSld">
      <pc:chgData name="Γεωργία-Ελένη Θωμοπούλου" userId="f50e4f197289d2d2" providerId="LiveId" clId="{8A558242-AE86-4DED-AC4F-75AEA9160D59}" dt="2022-10-20T10:18:35.971" v="110"/>
      <pc:docMkLst>
        <pc:docMk/>
      </pc:docMkLst>
      <pc:sldChg chg="modNotesTx">
        <pc:chgData name="Γεωργία-Ελένη Θωμοπούλου" userId="f50e4f197289d2d2" providerId="LiveId" clId="{8A558242-AE86-4DED-AC4F-75AEA9160D59}" dt="2022-10-20T10:11:59.804" v="15" actId="20577"/>
        <pc:sldMkLst>
          <pc:docMk/>
          <pc:sldMk cId="0" sldId="258"/>
        </pc:sldMkLst>
      </pc:sldChg>
      <pc:sldChg chg="modSp mod">
        <pc:chgData name="Γεωργία-Ελένη Θωμοπούλου" userId="f50e4f197289d2d2" providerId="LiveId" clId="{8A558242-AE86-4DED-AC4F-75AEA9160D59}" dt="2022-10-20T10:10:53.760" v="1" actId="14100"/>
        <pc:sldMkLst>
          <pc:docMk/>
          <pc:sldMk cId="2042557828" sldId="306"/>
        </pc:sldMkLst>
        <pc:picChg chg="mod">
          <ac:chgData name="Γεωργία-Ελένη Θωμοπούλου" userId="f50e4f197289d2d2" providerId="LiveId" clId="{8A558242-AE86-4DED-AC4F-75AEA9160D59}" dt="2022-10-20T10:10:53.760" v="1" actId="14100"/>
          <ac:picMkLst>
            <pc:docMk/>
            <pc:sldMk cId="2042557828" sldId="306"/>
            <ac:picMk id="10" creationId="{2D757756-1412-4BB5-E923-3240587C812C}"/>
          </ac:picMkLst>
        </pc:picChg>
      </pc:sldChg>
      <pc:sldChg chg="addSp modSp mod modNotesTx">
        <pc:chgData name="Γεωργία-Ελένη Θωμοπούλου" userId="f50e4f197289d2d2" providerId="LiveId" clId="{8A558242-AE86-4DED-AC4F-75AEA9160D59}" dt="2022-10-20T10:17:03.109" v="107" actId="1076"/>
        <pc:sldMkLst>
          <pc:docMk/>
          <pc:sldMk cId="398571281" sldId="310"/>
        </pc:sldMkLst>
        <pc:picChg chg="mod">
          <ac:chgData name="Γεωργία-Ελένη Θωμοπούλου" userId="f50e4f197289d2d2" providerId="LiveId" clId="{8A558242-AE86-4DED-AC4F-75AEA9160D59}" dt="2022-10-20T10:15:17.360" v="20" actId="14100"/>
          <ac:picMkLst>
            <pc:docMk/>
            <pc:sldMk cId="398571281" sldId="310"/>
            <ac:picMk id="3" creationId="{2386B6BC-44AD-DD3B-0C82-9C8CA7356E0C}"/>
          </ac:picMkLst>
        </pc:picChg>
        <pc:picChg chg="mod">
          <ac:chgData name="Γεωργία-Ελένη Θωμοπούλου" userId="f50e4f197289d2d2" providerId="LiveId" clId="{8A558242-AE86-4DED-AC4F-75AEA9160D59}" dt="2022-10-20T10:15:23.680" v="22" actId="14100"/>
          <ac:picMkLst>
            <pc:docMk/>
            <pc:sldMk cId="398571281" sldId="310"/>
            <ac:picMk id="9" creationId="{084C9E8A-CA9F-ADF0-5059-B112B047A782}"/>
          </ac:picMkLst>
        </pc:picChg>
        <pc:picChg chg="add mod">
          <ac:chgData name="Γεωργία-Ελένη Θωμοπούλου" userId="f50e4f197289d2d2" providerId="LiveId" clId="{8A558242-AE86-4DED-AC4F-75AEA9160D59}" dt="2022-10-20T10:17:03.109" v="107" actId="1076"/>
          <ac:picMkLst>
            <pc:docMk/>
            <pc:sldMk cId="398571281" sldId="310"/>
            <ac:picMk id="1026" creationId="{8706FEED-34C9-4F3B-7495-E345797995E0}"/>
          </ac:picMkLst>
        </pc:picChg>
        <pc:picChg chg="mod">
          <ac:chgData name="Γεωργία-Ελένη Θωμοπούλου" userId="f50e4f197289d2d2" providerId="LiveId" clId="{8A558242-AE86-4DED-AC4F-75AEA9160D59}" dt="2022-10-20T10:15:37.016" v="25" actId="1076"/>
          <ac:picMkLst>
            <pc:docMk/>
            <pc:sldMk cId="398571281" sldId="310"/>
            <ac:picMk id="15361" creationId="{00000000-0000-0000-0000-000000000000}"/>
          </ac:picMkLst>
        </pc:picChg>
      </pc:sldChg>
      <pc:sldChg chg="modSp mod">
        <pc:chgData name="Γεωργία-Ελένη Θωμοπούλου" userId="f50e4f197289d2d2" providerId="LiveId" clId="{8A558242-AE86-4DED-AC4F-75AEA9160D59}" dt="2022-10-20T10:18:35.971" v="110"/>
        <pc:sldMkLst>
          <pc:docMk/>
          <pc:sldMk cId="0" sldId="330"/>
        </pc:sldMkLst>
        <pc:spChg chg="mod">
          <ac:chgData name="Γεωργία-Ελένη Θωμοπούλου" userId="f50e4f197289d2d2" providerId="LiveId" clId="{8A558242-AE86-4DED-AC4F-75AEA9160D59}" dt="2022-10-20T10:18:35.971" v="110"/>
          <ac:spMkLst>
            <pc:docMk/>
            <pc:sldMk cId="0" sldId="330"/>
            <ac:spMk id="3" creationId="{00000000-0000-0000-0000-000000000000}"/>
          </ac:spMkLst>
        </pc:spChg>
      </pc:sldChg>
      <pc:sldChg chg="modSp">
        <pc:chgData name="Γεωργία-Ελένη Θωμοπούλου" userId="f50e4f197289d2d2" providerId="LiveId" clId="{8A558242-AE86-4DED-AC4F-75AEA9160D59}" dt="2022-10-20T10:11:25.932" v="2"/>
        <pc:sldMkLst>
          <pc:docMk/>
          <pc:sldMk cId="1693594309" sldId="335"/>
        </pc:sldMkLst>
        <pc:spChg chg="mod">
          <ac:chgData name="Γεωργία-Ελένη Θωμοπούλου" userId="f50e4f197289d2d2" providerId="LiveId" clId="{8A558242-AE86-4DED-AC4F-75AEA9160D59}" dt="2022-10-20T10:11:25.932" v="2"/>
          <ac:spMkLst>
            <pc:docMk/>
            <pc:sldMk cId="1693594309" sldId="335"/>
            <ac:spMk id="2" creationId="{397CE288-B4DE-2A3E-40D3-695FDE2BE0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13/10/2023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Αξίζει να αναφερθεί ότι, αριστερά και δεξιά, από μπροστά μπορεί κανείς να ακροαστεί τον άνω και τον μέσο δεξιό πνευμονικό λοβό, ενώ από πίσω, λίγο τον άνω και κυρίως τον κάτω πνευμονικό λοβό.</a:t>
            </a:r>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val="393030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Τ</a:t>
            </a:r>
            <a:r>
              <a:rPr lang="en-US" b="1" dirty="0"/>
              <a:t>V</a:t>
            </a:r>
            <a:r>
              <a:rPr lang="en-US" dirty="0"/>
              <a:t> : </a:t>
            </a:r>
            <a:r>
              <a:rPr lang="el-GR" dirty="0" err="1"/>
              <a:t>επανακυκλούμενος</a:t>
            </a:r>
            <a:r>
              <a:rPr lang="el-GR" dirty="0"/>
              <a:t> όγκος</a:t>
            </a:r>
            <a:r>
              <a:rPr lang="en-US" dirty="0"/>
              <a:t>, </a:t>
            </a:r>
            <a:r>
              <a:rPr lang="el-GR" dirty="0"/>
              <a:t> </a:t>
            </a:r>
            <a:r>
              <a:rPr lang="en-US" b="1" dirty="0"/>
              <a:t>RV</a:t>
            </a:r>
            <a:r>
              <a:rPr lang="en-US" dirty="0"/>
              <a:t> : </a:t>
            </a:r>
            <a:r>
              <a:rPr lang="el-GR" dirty="0"/>
              <a:t>εφεδρικός όγκος, εισπνευστικός (</a:t>
            </a:r>
            <a:r>
              <a:rPr lang="en-US" dirty="0"/>
              <a:t>IRV) </a:t>
            </a:r>
            <a:r>
              <a:rPr lang="el-GR" dirty="0"/>
              <a:t> ή </a:t>
            </a:r>
            <a:r>
              <a:rPr lang="el-GR" dirty="0" err="1"/>
              <a:t>εκπνευστικός</a:t>
            </a:r>
            <a:r>
              <a:rPr lang="en-US" dirty="0"/>
              <a:t> (ERV)</a:t>
            </a:r>
            <a:r>
              <a:rPr lang="el-GR" dirty="0"/>
              <a:t>, </a:t>
            </a:r>
            <a:r>
              <a:rPr lang="en-US" b="1" dirty="0"/>
              <a:t>RV</a:t>
            </a:r>
            <a:r>
              <a:rPr lang="en-US" dirty="0"/>
              <a:t> : </a:t>
            </a:r>
            <a:r>
              <a:rPr lang="el-GR" dirty="0"/>
              <a:t>υπολειπόμενος όγκος,</a:t>
            </a:r>
            <a:r>
              <a:rPr lang="el-GR" baseline="0" dirty="0"/>
              <a:t> </a:t>
            </a:r>
            <a:r>
              <a:rPr lang="en-US" b="1" dirty="0"/>
              <a:t>IC</a:t>
            </a:r>
            <a:r>
              <a:rPr lang="en-US" dirty="0"/>
              <a:t> :</a:t>
            </a:r>
            <a:r>
              <a:rPr lang="el-GR" dirty="0"/>
              <a:t> εισπνευστική χωρητικότητα, </a:t>
            </a:r>
            <a:r>
              <a:rPr lang="en-US" b="1" dirty="0"/>
              <a:t>FRC</a:t>
            </a:r>
            <a:r>
              <a:rPr lang="en-US" dirty="0"/>
              <a:t> : </a:t>
            </a:r>
            <a:r>
              <a:rPr lang="el-GR" dirty="0"/>
              <a:t>λειτουργική υπολειπόμενη χωρητικότητα,</a:t>
            </a:r>
            <a:r>
              <a:rPr lang="el-GR" baseline="0" dirty="0"/>
              <a:t> </a:t>
            </a:r>
            <a:r>
              <a:rPr lang="el-GR" dirty="0"/>
              <a:t> (</a:t>
            </a:r>
            <a:r>
              <a:rPr lang="en-US" dirty="0"/>
              <a:t>F)</a:t>
            </a:r>
            <a:r>
              <a:rPr lang="en-US" b="1" dirty="0"/>
              <a:t>VC</a:t>
            </a:r>
            <a:r>
              <a:rPr lang="en-US" dirty="0"/>
              <a:t> :  </a:t>
            </a:r>
            <a:r>
              <a:rPr lang="el-GR" dirty="0"/>
              <a:t>ζωτική χωρητικότητα, </a:t>
            </a:r>
            <a:r>
              <a:rPr lang="en-US" b="1" dirty="0"/>
              <a:t>TLC</a:t>
            </a:r>
            <a:r>
              <a:rPr lang="en-US" dirty="0"/>
              <a:t> : </a:t>
            </a:r>
            <a:r>
              <a:rPr lang="el-GR" dirty="0"/>
              <a:t> ολική πνευμονική χωρητικότητα </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15</a:t>
            </a:fld>
            <a:endParaRPr lang="el-GR"/>
          </a:p>
        </p:txBody>
      </p:sp>
    </p:spTree>
    <p:extLst>
      <p:ext uri="{BB962C8B-B14F-4D97-AF65-F5344CB8AC3E}">
        <p14:creationId xmlns:p14="http://schemas.microsoft.com/office/powerpoint/2010/main" val="338422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4EE6DE4-E7B4-ACFB-A9DF-B460365642EC}"/>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5123" name="Notes Placeholder 2">
            <a:extLst>
              <a:ext uri="{FF2B5EF4-FFF2-40B4-BE49-F238E27FC236}">
                <a16:creationId xmlns:a16="http://schemas.microsoft.com/office/drawing/2014/main" id="{8DC83029-D514-B085-9FA9-E025A983455C}"/>
              </a:ext>
            </a:extLst>
          </p:cNvPr>
          <p:cNvSpPr>
            <a:spLocks noGrp="1" noChangeArrowheads="1"/>
          </p:cNvSpPr>
          <p:nvPr>
            <p:ph type="body" idx="1"/>
            <p:custDataLst>
              <p:tags r:id="rId2"/>
            </p:custDataLst>
          </p:nvPr>
        </p:nvSpPr>
        <p:spPr>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124" name="Slide Number Placeholder 3">
            <a:extLst>
              <a:ext uri="{FF2B5EF4-FFF2-40B4-BE49-F238E27FC236}">
                <a16:creationId xmlns:a16="http://schemas.microsoft.com/office/drawing/2014/main" id="{18A77214-3394-6CD9-3631-9E2B1991AFAA}"/>
              </a:ext>
            </a:extLst>
          </p:cNvPr>
          <p:cNvSpPr>
            <a:spLocks noGrp="1" noChangeArrowheads="1"/>
          </p:cNvSpPr>
          <p:nvPr>
            <p:ph type="sldNum" sz="quarter" idx="5"/>
            <p:custDataLst>
              <p:tags r:id="rId3"/>
            </p:custDataLst>
          </p:nvPr>
        </p:nvSpPr>
        <p:spPr>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chor="t"/>
          <a:lstStyle/>
          <a:p>
            <a:fld id="{F017C8C9-9779-428A-AE9F-56FAA956828F}" type="slidenum">
              <a:rPr lang="en-US" altLang="en-US"/>
              <a:pPr/>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ARDS</a:t>
            </a:r>
            <a:r>
              <a:rPr lang="en-US" dirty="0"/>
              <a:t>.</a:t>
            </a:r>
            <a:r>
              <a:rPr lang="el-GR" dirty="0"/>
              <a:t> </a:t>
            </a:r>
          </a:p>
          <a:p>
            <a:pPr marL="228600" indent="-228600">
              <a:buAutoNum type="arabicPeriod"/>
            </a:pPr>
            <a:endParaRPr lang="el-GR" dirty="0"/>
          </a:p>
          <a:p>
            <a:pPr marL="228600" indent="-228600">
              <a:buAutoNum type="arabicPeriod"/>
            </a:pPr>
            <a:r>
              <a:rPr lang="el-GR" dirty="0"/>
              <a:t>Βλάβη στην </a:t>
            </a:r>
            <a:r>
              <a:rPr lang="el-GR" dirty="0" err="1"/>
              <a:t>κυψελιδοτριχοειδική</a:t>
            </a:r>
            <a:r>
              <a:rPr lang="el-GR" dirty="0"/>
              <a:t> μεμβράνη οδηγεί σε </a:t>
            </a:r>
            <a:r>
              <a:rPr lang="el-GR" b="1" dirty="0" err="1"/>
              <a:t>εξαγγείωση</a:t>
            </a:r>
            <a:r>
              <a:rPr lang="el-GR" dirty="0"/>
              <a:t> </a:t>
            </a:r>
            <a:r>
              <a:rPr lang="el-GR" b="1" dirty="0"/>
              <a:t>πρωτεϊνών και υγρού </a:t>
            </a:r>
            <a:r>
              <a:rPr lang="el-GR" dirty="0"/>
              <a:t>στις κυψελίδες</a:t>
            </a:r>
            <a:r>
              <a:rPr lang="en-US" dirty="0"/>
              <a:t> </a:t>
            </a:r>
            <a:r>
              <a:rPr lang="el-GR" dirty="0"/>
              <a:t>(μεμβράνες υαλίνης)</a:t>
            </a:r>
            <a:r>
              <a:rPr lang="en-US" dirty="0"/>
              <a:t>.</a:t>
            </a:r>
            <a:r>
              <a:rPr lang="el-GR" dirty="0"/>
              <a:t> </a:t>
            </a:r>
          </a:p>
          <a:p>
            <a:pPr marL="228600" indent="-228600">
              <a:buAutoNum type="arabicPeriod"/>
            </a:pPr>
            <a:endParaRPr lang="el-GR" dirty="0"/>
          </a:p>
          <a:p>
            <a:pPr marL="228600" indent="-228600">
              <a:buAutoNum type="arabicPeriod"/>
            </a:pPr>
            <a:r>
              <a:rPr lang="el-GR" dirty="0"/>
              <a:t>Υποστηρικτική.  Αντιμετώπιση του αιτίου. Οξυγόνο. Η </a:t>
            </a:r>
            <a:r>
              <a:rPr lang="el-GR" b="1" dirty="0"/>
              <a:t>διασωλήνωση</a:t>
            </a:r>
            <a:r>
              <a:rPr lang="el-GR" dirty="0"/>
              <a:t> μπορεί, λόγω θετικών πιέσεων, να ανοίξει προηγουμένως κλειστά αναπνευστικά </a:t>
            </a:r>
            <a:r>
              <a:rPr lang="el-GR" dirty="0" err="1"/>
              <a:t>βρογχιόλια</a:t>
            </a:r>
            <a:r>
              <a:rPr lang="el-GR" dirty="0"/>
              <a:t>.</a:t>
            </a:r>
          </a:p>
        </p:txBody>
      </p:sp>
      <p:sp>
        <p:nvSpPr>
          <p:cNvPr id="4" name="Slide Number Placeholder 3"/>
          <p:cNvSpPr>
            <a:spLocks noGrp="1"/>
          </p:cNvSpPr>
          <p:nvPr>
            <p:ph type="sldNum" sz="quarter" idx="5"/>
          </p:nvPr>
        </p:nvSpPr>
        <p:spPr/>
        <p:txBody>
          <a:bodyPr/>
          <a:lstStyle/>
          <a:p>
            <a:fld id="{6D4DA58D-6B5B-40E7-A049-1E26DC491510}" type="slidenum">
              <a:rPr lang="el-GR" smtClean="0"/>
              <a:pPr/>
              <a:t>19</a:t>
            </a:fld>
            <a:endParaRPr lang="el-GR"/>
          </a:p>
        </p:txBody>
      </p:sp>
    </p:spTree>
    <p:extLst>
      <p:ext uri="{BB962C8B-B14F-4D97-AF65-F5344CB8AC3E}">
        <p14:creationId xmlns:p14="http://schemas.microsoft.com/office/powerpoint/2010/main" val="4982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a:t>Διογκωμένος και αυξημένης</a:t>
            </a:r>
            <a:r>
              <a:rPr lang="el-GR" b="1" baseline="0" dirty="0"/>
              <a:t> σύστασης (</a:t>
            </a:r>
            <a:r>
              <a:rPr lang="el-GR" b="1" dirty="0"/>
              <a:t>συμπτυγμένος) πνεύμονας στο</a:t>
            </a:r>
            <a:r>
              <a:rPr lang="en-US" b="1" dirty="0"/>
              <a:t> ARDS</a:t>
            </a:r>
            <a:r>
              <a:rPr lang="el-GR" b="1" dirty="0"/>
              <a:t> , υαλοειδείς (</a:t>
            </a:r>
            <a:r>
              <a:rPr lang="el-GR" b="1" dirty="0" err="1"/>
              <a:t>υαλινώδεις</a:t>
            </a:r>
            <a:r>
              <a:rPr lang="el-GR" b="1" dirty="0"/>
              <a:t>) μεμβράνες </a:t>
            </a:r>
            <a:r>
              <a:rPr lang="el-GR" b="0" dirty="0"/>
              <a:t>( </a:t>
            </a:r>
            <a:r>
              <a:rPr lang="el-GR" b="0" dirty="0" err="1"/>
              <a:t>δεξ</a:t>
            </a:r>
            <a:r>
              <a:rPr lang="el-GR" b="0" dirty="0"/>
              <a:t>. εικόνες ).</a:t>
            </a:r>
          </a:p>
          <a:p>
            <a:endParaRPr lang="el-GR" dirty="0"/>
          </a:p>
          <a:p>
            <a:r>
              <a:rPr lang="el-GR" dirty="0"/>
              <a:t>Η </a:t>
            </a:r>
            <a:r>
              <a:rPr lang="el-GR" b="1" dirty="0"/>
              <a:t>διάγνωση</a:t>
            </a:r>
            <a:r>
              <a:rPr lang="el-GR" dirty="0"/>
              <a:t> του ARDS βασίζεται στην κλινική εκδήλωσή του και η </a:t>
            </a:r>
            <a:r>
              <a:rPr lang="el-GR" b="1" dirty="0"/>
              <a:t>σοβαρότητά</a:t>
            </a:r>
            <a:r>
              <a:rPr lang="el-GR" dirty="0"/>
              <a:t> του αξιολογείται με την </a:t>
            </a:r>
            <a:r>
              <a:rPr lang="el-GR" b="1" dirty="0"/>
              <a:t>αναλογία της αρτηριακής μερικής πίεσης του οξυγόνου προς το κλάσμα του εισπνεόμενου οξυγόνου (PaO2 / FiO2).</a:t>
            </a:r>
          </a:p>
        </p:txBody>
      </p:sp>
      <p:sp>
        <p:nvSpPr>
          <p:cNvPr id="4" name="Slide Number Placeholder 3"/>
          <p:cNvSpPr>
            <a:spLocks noGrp="1"/>
          </p:cNvSpPr>
          <p:nvPr>
            <p:ph type="sldNum" sz="quarter" idx="5"/>
          </p:nvPr>
        </p:nvSpPr>
        <p:spPr/>
        <p:txBody>
          <a:bodyPr/>
          <a:lstStyle/>
          <a:p>
            <a:fld id="{6D4DA58D-6B5B-40E7-A049-1E26DC491510}" type="slidenum">
              <a:rPr lang="el-GR" smtClean="0"/>
              <a:pPr/>
              <a:t>21</a:t>
            </a:fld>
            <a:endParaRPr lang="el-GR"/>
          </a:p>
        </p:txBody>
      </p:sp>
    </p:spTree>
    <p:extLst>
      <p:ext uri="{BB962C8B-B14F-4D97-AF65-F5344CB8AC3E}">
        <p14:creationId xmlns:p14="http://schemas.microsoft.com/office/powerpoint/2010/main" val="173393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effectLst>
                  <a:outerShdw blurRad="38100" dist="38100" dir="2700000" algn="tl">
                    <a:srgbClr val="000000">
                      <a:alpha val="43137"/>
                    </a:srgbClr>
                  </a:outerShdw>
                </a:effectLst>
              </a:rPr>
              <a:t>Η </a:t>
            </a:r>
            <a:r>
              <a:rPr lang="el-GR" dirty="0" err="1">
                <a:effectLst>
                  <a:outerShdw blurRad="38100" dist="38100" dir="2700000" algn="tl">
                    <a:srgbClr val="000000">
                      <a:alpha val="43137"/>
                    </a:srgbClr>
                  </a:outerShdw>
                </a:effectLst>
              </a:rPr>
              <a:t>ιστοπαθολογία</a:t>
            </a:r>
            <a:r>
              <a:rPr lang="el-GR" dirty="0">
                <a:effectLst>
                  <a:outerShdw blurRad="38100" dist="38100" dir="2700000" algn="tl">
                    <a:srgbClr val="000000">
                      <a:alpha val="43137"/>
                    </a:srgbClr>
                  </a:outerShdw>
                </a:effectLst>
              </a:rPr>
              <a:t> της ΔΚΒ εξελίσσεται από την </a:t>
            </a:r>
            <a:r>
              <a:rPr lang="el-GR" b="1" dirty="0">
                <a:effectLst>
                  <a:outerShdw blurRad="38100" dist="38100" dir="2700000" algn="tl">
                    <a:srgbClr val="000000">
                      <a:alpha val="43137"/>
                    </a:srgbClr>
                  </a:outerShdw>
                </a:effectLst>
              </a:rPr>
              <a:t>εξιδρωματική (οξεία) φάση διαμέσου της πολλαπλασιαστικής / οργανωτικής (</a:t>
            </a:r>
            <a:r>
              <a:rPr lang="el-GR" b="1" dirty="0" err="1">
                <a:effectLst>
                  <a:outerShdw blurRad="38100" dist="38100" dir="2700000" algn="tl">
                    <a:srgbClr val="000000">
                      <a:alpha val="43137"/>
                    </a:srgbClr>
                  </a:outerShdw>
                </a:effectLst>
              </a:rPr>
              <a:t>υποξείας</a:t>
            </a:r>
            <a:r>
              <a:rPr lang="el-GR" b="1" dirty="0">
                <a:effectLst>
                  <a:outerShdw blurRad="38100" dist="38100" dir="2700000" algn="tl">
                    <a:srgbClr val="000000">
                      <a:alpha val="43137"/>
                    </a:srgbClr>
                  </a:outerShdw>
                </a:effectLst>
              </a:rPr>
              <a:t>) φάσης στη χρόνια </a:t>
            </a:r>
            <a:r>
              <a:rPr lang="el-GR" b="1" dirty="0" err="1">
                <a:effectLst>
                  <a:outerShdw blurRad="38100" dist="38100" dir="2700000" algn="tl">
                    <a:srgbClr val="000000">
                      <a:alpha val="43137"/>
                    </a:srgbClr>
                  </a:outerShdw>
                </a:effectLst>
              </a:rPr>
              <a:t>ινωτική</a:t>
            </a:r>
            <a:r>
              <a:rPr lang="el-GR" b="1" dirty="0">
                <a:effectLst>
                  <a:outerShdw blurRad="38100" dist="38100" dir="2700000" algn="tl">
                    <a:srgbClr val="000000">
                      <a:alpha val="43137"/>
                    </a:srgbClr>
                  </a:outerShdw>
                </a:effectLst>
              </a:rPr>
              <a:t> φάση </a:t>
            </a:r>
            <a:r>
              <a:rPr lang="el-GR" dirty="0">
                <a:effectLst>
                  <a:outerShdw blurRad="38100" dist="38100" dir="2700000" algn="tl">
                    <a:srgbClr val="000000">
                      <a:alpha val="43137"/>
                    </a:srgbClr>
                  </a:outerShdw>
                </a:effectLst>
              </a:rPr>
              <a:t>που αντιστοιχεί περίπου στην όλη διάρκεια του ARDS.</a:t>
            </a:r>
          </a:p>
          <a:p>
            <a:endParaRPr lang="el-GR" dirty="0">
              <a:effectLst>
                <a:outerShdw blurRad="38100" dist="38100" dir="2700000" algn="tl">
                  <a:srgbClr val="000000">
                    <a:alpha val="43137"/>
                  </a:srgbClr>
                </a:outerShdw>
              </a:effectLst>
            </a:endParaRPr>
          </a:p>
          <a:p>
            <a:r>
              <a:rPr lang="el-GR" dirty="0"/>
              <a:t>Το ARDS μπορεί να παρουσιαστεί με </a:t>
            </a:r>
            <a:r>
              <a:rPr lang="el-GR" dirty="0" err="1"/>
              <a:t>οργανούμενη</a:t>
            </a:r>
            <a:r>
              <a:rPr lang="el-GR" dirty="0"/>
              <a:t> ΔΚΒ και οξεία </a:t>
            </a:r>
            <a:r>
              <a:rPr lang="el-GR" dirty="0" err="1"/>
              <a:t>ινιδώδη</a:t>
            </a:r>
            <a:r>
              <a:rPr lang="el-GR" dirty="0"/>
              <a:t> </a:t>
            </a:r>
            <a:r>
              <a:rPr lang="el-GR" dirty="0" err="1"/>
              <a:t>οργανούμενη</a:t>
            </a:r>
            <a:r>
              <a:rPr lang="el-GR" dirty="0"/>
              <a:t> πνευμονία, επίσης. Η ΔΚΒ μπορεί να θεωρηθεί ως μια </a:t>
            </a:r>
            <a:r>
              <a:rPr lang="el-GR" i="1" dirty="0"/>
              <a:t>μη</a:t>
            </a:r>
            <a:r>
              <a:rPr lang="el-GR" dirty="0"/>
              <a:t> ειδική εκδήλωση της εναγώνιας φάσης και της καταπληξίας-σοκ.</a:t>
            </a:r>
            <a:endParaRPr lang="el-GR" dirty="0">
              <a:effectLst>
                <a:outerShdw blurRad="38100" dist="38100" dir="2700000" algn="tl">
                  <a:srgbClr val="000000">
                    <a:alpha val="43137"/>
                  </a:srgbClr>
                </a:outerShdw>
              </a:effectLst>
            </a:endParaRPr>
          </a:p>
          <a:p>
            <a:endParaRPr lang="el-GR" dirty="0"/>
          </a:p>
          <a:p>
            <a:r>
              <a:rPr lang="el-GR" i="1" dirty="0"/>
              <a:t>Δεν</a:t>
            </a:r>
            <a:r>
              <a:rPr lang="el-GR" dirty="0"/>
              <a:t> δείχνουν </a:t>
            </a:r>
            <a:r>
              <a:rPr lang="el-GR" i="1" dirty="0"/>
              <a:t>όλα</a:t>
            </a:r>
            <a:r>
              <a:rPr lang="el-GR" dirty="0"/>
              <a:t> τα ARDS πρότυπο ΔΚΒ. </a:t>
            </a:r>
          </a:p>
          <a:p>
            <a:endParaRPr lang="el-GR" dirty="0"/>
          </a:p>
          <a:p>
            <a:r>
              <a:rPr lang="el-GR" dirty="0"/>
              <a:t>Αν και </a:t>
            </a:r>
            <a:r>
              <a:rPr lang="el-GR" i="1" dirty="0"/>
              <a:t>σπάνια</a:t>
            </a:r>
            <a:r>
              <a:rPr lang="el-GR" dirty="0"/>
              <a:t> εκτελείται, η </a:t>
            </a:r>
            <a:r>
              <a:rPr lang="el-GR" b="1" dirty="0"/>
              <a:t>βιοψία πνεύμονα </a:t>
            </a:r>
            <a:r>
              <a:rPr lang="el-GR" dirty="0"/>
              <a:t>μπορεί να είναι χρήσιμη για τη σωστή  εντατική φροντίδα και την εκτίμηση της πρόγνωσης σε ασθενείς με ARDS. Η </a:t>
            </a:r>
            <a:r>
              <a:rPr lang="el-GR" b="1" dirty="0"/>
              <a:t>ανοικτή</a:t>
            </a:r>
            <a:r>
              <a:rPr lang="el-GR" dirty="0"/>
              <a:t> βιοψία πνεύμονα παρείχε ειδική διάγνωση στο 56 - 84% των ασθενών με ARDS και σχετίστηκε με τροποποίηση της θεραπείας  στο 73% των περιπτώσεων</a:t>
            </a:r>
            <a:r>
              <a:rPr lang="en-US" dirty="0"/>
              <a:t> ARDS</a:t>
            </a:r>
            <a:r>
              <a:rPr lang="el-GR" dirty="0"/>
              <a:t> (</a:t>
            </a:r>
            <a:r>
              <a:rPr lang="el-GR" dirty="0" err="1"/>
              <a:t>Ann</a:t>
            </a:r>
            <a:r>
              <a:rPr lang="el-GR" dirty="0"/>
              <a:t> </a:t>
            </a:r>
            <a:r>
              <a:rPr lang="el-GR" dirty="0" err="1"/>
              <a:t>Thorac</a:t>
            </a:r>
            <a:r>
              <a:rPr lang="el-GR" dirty="0"/>
              <a:t> </a:t>
            </a:r>
            <a:r>
              <a:rPr lang="el-GR" dirty="0" err="1"/>
              <a:t>Surg</a:t>
            </a:r>
            <a:r>
              <a:rPr lang="el-GR" dirty="0"/>
              <a:t> 2014;98:1254, </a:t>
            </a:r>
            <a:r>
              <a:rPr lang="el-GR" dirty="0" err="1"/>
              <a:t>Crit</a:t>
            </a:r>
            <a:r>
              <a:rPr lang="el-GR" dirty="0"/>
              <a:t> </a:t>
            </a:r>
            <a:r>
              <a:rPr lang="el-GR" dirty="0" err="1"/>
              <a:t>Care</a:t>
            </a:r>
            <a:r>
              <a:rPr lang="el-GR" dirty="0"/>
              <a:t> 2015;19:228, </a:t>
            </a:r>
            <a:r>
              <a:rPr lang="el-GR" dirty="0" err="1"/>
              <a:t>Intensive</a:t>
            </a:r>
            <a:r>
              <a:rPr lang="el-GR" dirty="0"/>
              <a:t> </a:t>
            </a:r>
            <a:r>
              <a:rPr lang="el-GR" dirty="0" err="1"/>
              <a:t>Care</a:t>
            </a:r>
            <a:r>
              <a:rPr lang="el-GR" dirty="0"/>
              <a:t> </a:t>
            </a:r>
            <a:r>
              <a:rPr lang="el-GR" dirty="0" err="1"/>
              <a:t>Med</a:t>
            </a:r>
            <a:r>
              <a:rPr lang="el-GR" dirty="0"/>
              <a:t> 2015;41:222 ).</a:t>
            </a:r>
          </a:p>
          <a:p>
            <a:r>
              <a:rPr lang="el-GR" b="1" dirty="0"/>
              <a:t>Το ARDS με ΔΚΒ σχετίζεται με χειρότερη πρόγνωση. </a:t>
            </a:r>
            <a:endParaRPr lang="en-US" b="1" dirty="0"/>
          </a:p>
          <a:p>
            <a:r>
              <a:rPr lang="el-GR" dirty="0"/>
              <a:t>Εξετάστε προσεκτικά τη δυνατότητα να πάρετε  βιοψία πνεύμονα, εάν υπάρχει υψηλή πρόβλεψη για </a:t>
            </a:r>
            <a:r>
              <a:rPr lang="el-GR" dirty="0" err="1"/>
              <a:t>αναστρεψιμότητα</a:t>
            </a:r>
            <a:r>
              <a:rPr lang="el-GR" baseline="0" dirty="0"/>
              <a:t> της κατάστασης</a:t>
            </a:r>
            <a:r>
              <a:rPr lang="el-GR" dirty="0"/>
              <a:t> και ο κίνδυνος της εμπειρικής έναντι μιας πιο ειδικής θεραπείας είναι</a:t>
            </a:r>
            <a:r>
              <a:rPr lang="el-GR" baseline="0" dirty="0"/>
              <a:t> αξιόλογος</a:t>
            </a:r>
            <a:r>
              <a:rPr lang="el-GR" dirty="0"/>
              <a:t> (</a:t>
            </a:r>
            <a:r>
              <a:rPr lang="el-GR" dirty="0" err="1"/>
              <a:t>Chest</a:t>
            </a:r>
            <a:r>
              <a:rPr lang="el-GR" dirty="0"/>
              <a:t> 2015;148:1073).</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22</a:t>
            </a:fld>
            <a:endParaRPr lang="el-GR"/>
          </a:p>
        </p:txBody>
      </p:sp>
    </p:spTree>
    <p:extLst>
      <p:ext uri="{BB962C8B-B14F-4D97-AF65-F5344CB8AC3E}">
        <p14:creationId xmlns:p14="http://schemas.microsoft.com/office/powerpoint/2010/main" val="3135065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i="1" dirty="0"/>
              <a:t>Μη </a:t>
            </a:r>
            <a:r>
              <a:rPr lang="el-GR" i="1" dirty="0" err="1"/>
              <a:t>τυροειδοποιούμενα</a:t>
            </a:r>
            <a:r>
              <a:rPr lang="el-GR" i="1" dirty="0"/>
              <a:t>  </a:t>
            </a:r>
            <a:r>
              <a:rPr lang="el-GR" b="1" i="0" dirty="0"/>
              <a:t>άνοσα</a:t>
            </a:r>
            <a:r>
              <a:rPr lang="el-GR" i="1" dirty="0"/>
              <a:t> </a:t>
            </a:r>
            <a:r>
              <a:rPr lang="el-GR" b="1" dirty="0"/>
              <a:t>κοκκιώματα.</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24</a:t>
            </a:fld>
            <a:endParaRPr lang="el-GR"/>
          </a:p>
        </p:txBody>
      </p:sp>
    </p:spTree>
    <p:extLst>
      <p:ext uri="{BB962C8B-B14F-4D97-AF65-F5344CB8AC3E}">
        <p14:creationId xmlns:p14="http://schemas.microsoft.com/office/powerpoint/2010/main" val="326172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err="1"/>
              <a:t>Σαρκοείδωση</a:t>
            </a:r>
            <a:endParaRPr lang="el-GR" b="1" dirty="0"/>
          </a:p>
          <a:p>
            <a:pPr marL="228600" indent="-228600">
              <a:buAutoNum type="arabicPeriod"/>
            </a:pPr>
            <a:endParaRPr lang="el-GR" dirty="0"/>
          </a:p>
          <a:p>
            <a:pPr marL="228600" indent="-228600">
              <a:buAutoNum type="arabicPeriod"/>
            </a:pPr>
            <a:r>
              <a:rPr lang="el-GR" dirty="0"/>
              <a:t>Φυματίωση, άλλα </a:t>
            </a:r>
            <a:r>
              <a:rPr lang="el-GR" dirty="0" err="1"/>
              <a:t>μυκοβακτηρίδια</a:t>
            </a:r>
            <a:r>
              <a:rPr lang="el-GR" dirty="0"/>
              <a:t>, μύκητες, </a:t>
            </a:r>
            <a:r>
              <a:rPr lang="el-GR" dirty="0" err="1"/>
              <a:t>βηρυλλίωση</a:t>
            </a:r>
            <a:r>
              <a:rPr lang="el-GR" dirty="0"/>
              <a:t>, κοκκιωμάτωση με </a:t>
            </a:r>
            <a:r>
              <a:rPr lang="el-GR" dirty="0" err="1"/>
              <a:t>πολυαγγειίτιδα</a:t>
            </a:r>
            <a:r>
              <a:rPr lang="el-GR" dirty="0"/>
              <a:t>.</a:t>
            </a:r>
            <a:r>
              <a:rPr lang="en-US" dirty="0"/>
              <a:t> </a:t>
            </a:r>
            <a:r>
              <a:rPr lang="el-GR" dirty="0"/>
              <a:t>Στα</a:t>
            </a:r>
            <a:r>
              <a:rPr lang="el-GR" baseline="0" dirty="0"/>
              <a:t> </a:t>
            </a:r>
            <a:r>
              <a:rPr lang="el-GR" baseline="0" dirty="0" err="1"/>
              <a:t>κοκκιωματώδη</a:t>
            </a:r>
            <a:r>
              <a:rPr lang="el-GR" baseline="0" dirty="0"/>
              <a:t> νοσήματα</a:t>
            </a:r>
            <a:r>
              <a:rPr lang="en-US" baseline="0" dirty="0"/>
              <a:t>,</a:t>
            </a:r>
            <a:r>
              <a:rPr lang="el-GR" baseline="0" dirty="0"/>
              <a:t> η πιθανώς </a:t>
            </a:r>
            <a:r>
              <a:rPr lang="el-GR" baseline="0" dirty="0" err="1"/>
              <a:t>ανευρισκόμενη</a:t>
            </a:r>
            <a:r>
              <a:rPr lang="el-GR" baseline="0" dirty="0"/>
              <a:t> </a:t>
            </a:r>
            <a:r>
              <a:rPr lang="el-GR" baseline="0" dirty="0" err="1"/>
              <a:t>υπερασβεστιαμία</a:t>
            </a:r>
            <a:r>
              <a:rPr lang="el-GR" baseline="0" dirty="0"/>
              <a:t> οφείλεται σε αυξημένη δράση της βιταμίνης </a:t>
            </a:r>
            <a:r>
              <a:rPr lang="en-US" baseline="0" dirty="0"/>
              <a:t>D.</a:t>
            </a:r>
            <a:endParaRPr lang="el-GR" dirty="0"/>
          </a:p>
          <a:p>
            <a:pPr marL="228600" indent="-228600">
              <a:buAutoNum type="arabicPeriod"/>
            </a:pPr>
            <a:endParaRPr lang="el-GR" dirty="0"/>
          </a:p>
          <a:p>
            <a:pPr marL="228600" indent="-228600">
              <a:buAutoNum type="arabicPeriod"/>
            </a:pPr>
            <a:r>
              <a:rPr lang="el-GR" dirty="0"/>
              <a:t>Δέρμα [οζώδες ερύθημα, </a:t>
            </a:r>
            <a:r>
              <a:rPr lang="el-GR" dirty="0" err="1"/>
              <a:t>χειμετλοειδής</a:t>
            </a:r>
            <a:r>
              <a:rPr lang="el-GR" dirty="0"/>
              <a:t> λύκος</a:t>
            </a:r>
            <a:r>
              <a:rPr lang="en-US" dirty="0"/>
              <a:t> </a:t>
            </a:r>
            <a:r>
              <a:rPr lang="el-GR" dirty="0"/>
              <a:t>(μετά από έκθεση σε κρύο)], περιφερική νευροπάθεια, </a:t>
            </a:r>
            <a:r>
              <a:rPr lang="el-GR" dirty="0" err="1"/>
              <a:t>ιριδοκυκλίτιδα</a:t>
            </a:r>
            <a:r>
              <a:rPr lang="el-GR" dirty="0"/>
              <a:t>, αρθρίτιδα, μυοκαρδιοπάθεια, διάμεση πνευμονοπάθεια, διόγκωση παρωτίδων, </a:t>
            </a:r>
            <a:r>
              <a:rPr lang="el-GR" dirty="0" err="1"/>
              <a:t>ηπατοσπληνομεγαλία</a:t>
            </a:r>
            <a:r>
              <a:rPr lang="el-GR" dirty="0"/>
              <a:t>, </a:t>
            </a:r>
            <a:r>
              <a:rPr lang="el-GR" dirty="0" err="1"/>
              <a:t>λεμφαδενοπάθεια</a:t>
            </a:r>
            <a:r>
              <a:rPr lang="el-GR" dirty="0"/>
              <a:t>.</a:t>
            </a:r>
          </a:p>
          <a:p>
            <a:pPr marL="228600" indent="-228600">
              <a:buAutoNum type="arabicPeriod"/>
            </a:pPr>
            <a:endParaRPr lang="el-GR"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25</a:t>
            </a:fld>
            <a:endParaRPr lang="el-GR"/>
          </a:p>
        </p:txBody>
      </p:sp>
    </p:spTree>
    <p:extLst>
      <p:ext uri="{BB962C8B-B14F-4D97-AF65-F5344CB8AC3E}">
        <p14:creationId xmlns:p14="http://schemas.microsoft.com/office/powerpoint/2010/main" val="4138471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Σαρκοείδωση</a:t>
            </a:r>
            <a:r>
              <a:rPr lang="el-GR" dirty="0"/>
              <a:t> στις </a:t>
            </a:r>
            <a:r>
              <a:rPr lang="el-GR" b="1" dirty="0"/>
              <a:t>πύλες</a:t>
            </a:r>
            <a:r>
              <a:rPr lang="el-GR" dirty="0"/>
              <a:t> των πνευμόνων. </a:t>
            </a:r>
            <a:r>
              <a:rPr lang="el-GR" b="1" dirty="0"/>
              <a:t>Άνοσα κοκκιώματα</a:t>
            </a:r>
            <a:r>
              <a:rPr lang="en-US" b="1" dirty="0"/>
              <a:t> </a:t>
            </a:r>
            <a:r>
              <a:rPr lang="el-GR" dirty="0"/>
              <a:t>εντός του πνευμονικού παρεγχύματος και συρρέοντα</a:t>
            </a:r>
            <a:r>
              <a:rPr lang="el-GR" baseline="0" dirty="0"/>
              <a:t> </a:t>
            </a:r>
            <a:r>
              <a:rPr lang="el-GR" dirty="0"/>
              <a:t>στους λεμφαδένες των πνευμονικών πυλών ( </a:t>
            </a:r>
            <a:r>
              <a:rPr lang="el-GR" dirty="0" err="1"/>
              <a:t>δεξ</a:t>
            </a:r>
            <a:r>
              <a:rPr lang="el-GR" dirty="0"/>
              <a:t>. εικόνες ).</a:t>
            </a:r>
          </a:p>
          <a:p>
            <a:r>
              <a:rPr lang="el-GR" dirty="0"/>
              <a:t>Αριστερές εικόνες, κατά φύση.</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27</a:t>
            </a:fld>
            <a:endParaRPr lang="el-GR"/>
          </a:p>
        </p:txBody>
      </p:sp>
    </p:spTree>
    <p:extLst>
      <p:ext uri="{BB962C8B-B14F-4D97-AF65-F5344CB8AC3E}">
        <p14:creationId xmlns:p14="http://schemas.microsoft.com/office/powerpoint/2010/main" val="361137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29</a:t>
            </a:fld>
            <a:endParaRPr lang="el-GR"/>
          </a:p>
        </p:txBody>
      </p:sp>
    </p:spTree>
    <p:extLst>
      <p:ext uri="{BB962C8B-B14F-4D97-AF65-F5344CB8AC3E}">
        <p14:creationId xmlns:p14="http://schemas.microsoft.com/office/powerpoint/2010/main" val="274234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30</a:t>
            </a:fld>
            <a:endParaRPr lang="el-GR"/>
          </a:p>
        </p:txBody>
      </p:sp>
    </p:spTree>
    <p:extLst>
      <p:ext uri="{BB962C8B-B14F-4D97-AF65-F5344CB8AC3E}">
        <p14:creationId xmlns:p14="http://schemas.microsoft.com/office/powerpoint/2010/main" val="337696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εικόνα της αξονικής είναι στο επίπεδο των </a:t>
            </a:r>
            <a:r>
              <a:rPr lang="el-GR" b="1" dirty="0"/>
              <a:t>πνευμονικών πυλών </a:t>
            </a:r>
            <a:r>
              <a:rPr lang="el-GR" dirty="0"/>
              <a:t>στον θώρακα</a:t>
            </a:r>
            <a:r>
              <a:rPr lang="en-US" dirty="0"/>
              <a:t> </a:t>
            </a:r>
            <a:r>
              <a:rPr lang="el-GR" dirty="0"/>
              <a:t>και στην εικόνα περιγράφονται οι φυσιολογικές δομές.</a:t>
            </a:r>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val="2498113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Πνευμονική εμβολή</a:t>
            </a:r>
          </a:p>
          <a:p>
            <a:pPr marL="228600" indent="-228600">
              <a:buAutoNum type="arabicPeriod"/>
            </a:pPr>
            <a:endParaRPr lang="el-GR" dirty="0"/>
          </a:p>
          <a:p>
            <a:pPr marL="228600" indent="-228600">
              <a:buAutoNum type="arabicPeriod"/>
            </a:pPr>
            <a:r>
              <a:rPr lang="el-GR" dirty="0"/>
              <a:t>Λόγω παρουσίας διακλαδώσεων (</a:t>
            </a:r>
            <a:r>
              <a:rPr lang="en-US" dirty="0"/>
              <a:t>shunt</a:t>
            </a:r>
            <a:r>
              <a:rPr lang="el-GR" dirty="0"/>
              <a:t>), οπότε αερίζονται περιοχές του πνεύμονα που όμως </a:t>
            </a:r>
            <a:r>
              <a:rPr lang="el-GR" i="1" dirty="0"/>
              <a:t>δεν</a:t>
            </a:r>
            <a:r>
              <a:rPr lang="el-GR" dirty="0"/>
              <a:t> </a:t>
            </a:r>
            <a:r>
              <a:rPr lang="el-GR" dirty="0" err="1"/>
              <a:t>αιματώνονται</a:t>
            </a:r>
            <a:r>
              <a:rPr lang="el-GR" dirty="0"/>
              <a:t>.</a:t>
            </a:r>
            <a:endParaRPr lang="en-US" dirty="0"/>
          </a:p>
          <a:p>
            <a:pPr marL="228600" indent="-228600">
              <a:buAutoNum type="arabicPeriod"/>
            </a:pPr>
            <a:endParaRPr lang="en-US" dirty="0"/>
          </a:p>
          <a:p>
            <a:pPr marL="228600" indent="-228600">
              <a:buAutoNum type="arabicPeriod"/>
            </a:pPr>
            <a:r>
              <a:rPr lang="el-GR" dirty="0"/>
              <a:t>Επί μεγάλων εμβόλων, αυξάνονται πολύ οι αντιστάσεις της πνευμονικής κυκλοφορίας και η καρδιά της ασθενούς </a:t>
            </a:r>
            <a:r>
              <a:rPr lang="el-GR" i="1" dirty="0"/>
              <a:t>δεν</a:t>
            </a:r>
            <a:r>
              <a:rPr lang="el-GR" dirty="0"/>
              <a:t> μπορεί να ανταποκριθεί.</a:t>
            </a:r>
          </a:p>
          <a:p>
            <a:pPr marL="228600" indent="-228600">
              <a:buAutoNum type="arabicPeriod"/>
            </a:pPr>
            <a:endParaRPr lang="el-GR" dirty="0"/>
          </a:p>
          <a:p>
            <a:pPr marL="228600" indent="-228600">
              <a:buAutoNum type="arabicPeriod"/>
            </a:pPr>
            <a:r>
              <a:rPr lang="el-GR" dirty="0"/>
              <a:t>Τα δ-διμερή είναι προϊόν </a:t>
            </a:r>
            <a:r>
              <a:rPr lang="el-GR" b="1" dirty="0"/>
              <a:t>αποδόμησης του ινώδους</a:t>
            </a:r>
            <a:r>
              <a:rPr lang="el-GR" dirty="0"/>
              <a:t>, που είναι </a:t>
            </a:r>
            <a:r>
              <a:rPr lang="el-GR" b="1" dirty="0"/>
              <a:t>συστατικό θρόμβων</a:t>
            </a:r>
            <a:r>
              <a:rPr lang="el-GR" dirty="0"/>
              <a:t>. Παρουσία μεγάλων θρόμβων στον οργανισμό </a:t>
            </a:r>
            <a:r>
              <a:rPr lang="el-GR" b="1" dirty="0"/>
              <a:t>αυξάνει </a:t>
            </a:r>
            <a:r>
              <a:rPr lang="el-GR" dirty="0"/>
              <a:t>την ποσότητα των δ-διμερών.</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31</a:t>
            </a:fld>
            <a:endParaRPr lang="el-GR"/>
          </a:p>
        </p:txBody>
      </p:sp>
    </p:spTree>
    <p:extLst>
      <p:ext uri="{BB962C8B-B14F-4D97-AF65-F5344CB8AC3E}">
        <p14:creationId xmlns:p14="http://schemas.microsoft.com/office/powerpoint/2010/main" val="328861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Πνευμονική εμβολή</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33</a:t>
            </a:fld>
            <a:endParaRPr lang="el-GR"/>
          </a:p>
        </p:txBody>
      </p:sp>
    </p:spTree>
    <p:extLst>
      <p:ext uri="{BB962C8B-B14F-4D97-AF65-F5344CB8AC3E}">
        <p14:creationId xmlns:p14="http://schemas.microsoft.com/office/powerpoint/2010/main" val="3563072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ΠΝΕΥΜΟΝΙΚΗ ΥΠΕΡΤΑΣΗ</a:t>
            </a:r>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35</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36</a:t>
            </a:fld>
            <a:endParaRPr lang="el-GR"/>
          </a:p>
        </p:txBody>
      </p:sp>
    </p:spTree>
    <p:extLst>
      <p:ext uri="{BB962C8B-B14F-4D97-AF65-F5344CB8AC3E}">
        <p14:creationId xmlns:p14="http://schemas.microsoft.com/office/powerpoint/2010/main" val="214835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Αρ</a:t>
            </a:r>
            <a:r>
              <a:rPr lang="el-GR" dirty="0"/>
              <a:t>. </a:t>
            </a:r>
            <a:r>
              <a:rPr lang="el-GR" dirty="0" err="1"/>
              <a:t>εικ</a:t>
            </a:r>
            <a:r>
              <a:rPr lang="el-GR" dirty="0"/>
              <a:t>. </a:t>
            </a:r>
            <a:r>
              <a:rPr lang="en-US" dirty="0"/>
              <a:t>: </a:t>
            </a:r>
            <a:r>
              <a:rPr lang="el-GR" dirty="0" err="1"/>
              <a:t>κ.φ</a:t>
            </a:r>
            <a:r>
              <a:rPr lang="el-GR" dirty="0"/>
              <a:t>.</a:t>
            </a:r>
          </a:p>
          <a:p>
            <a:r>
              <a:rPr lang="el-GR" dirty="0" err="1"/>
              <a:t>Δεξ</a:t>
            </a:r>
            <a:r>
              <a:rPr lang="el-GR" dirty="0"/>
              <a:t>. </a:t>
            </a:r>
            <a:r>
              <a:rPr lang="el-GR" dirty="0" err="1"/>
              <a:t>εικ</a:t>
            </a:r>
            <a:r>
              <a:rPr lang="el-GR" dirty="0"/>
              <a:t>. </a:t>
            </a:r>
            <a:r>
              <a:rPr lang="en-US" dirty="0"/>
              <a:t>: </a:t>
            </a:r>
            <a:r>
              <a:rPr lang="el-GR" dirty="0"/>
              <a:t>η ακτινογραφία του ασθενούς. Έχει μια </a:t>
            </a:r>
            <a:r>
              <a:rPr lang="el-GR" b="1" dirty="0"/>
              <a:t>σκίαση</a:t>
            </a:r>
            <a:r>
              <a:rPr lang="el-GR" dirty="0"/>
              <a:t> (άσπρο δηλαδή διήθημα) στο δεξιό άνω πνευμονικό πεδίο, </a:t>
            </a:r>
            <a:r>
              <a:rPr lang="el-GR" dirty="0" err="1"/>
              <a:t>συνηγορητική</a:t>
            </a:r>
            <a:r>
              <a:rPr lang="el-GR" dirty="0"/>
              <a:t> </a:t>
            </a:r>
            <a:r>
              <a:rPr lang="el-GR" b="1" dirty="0"/>
              <a:t>πνευμονίας στον δεξιό άνω λοβό</a:t>
            </a:r>
            <a:r>
              <a:rPr lang="el-GR" dirty="0"/>
              <a:t>, καθώς περιγράφεται σαφώς η μεσολόβια σχισμή.</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6</a:t>
            </a:fld>
            <a:endParaRPr lang="el-GR"/>
          </a:p>
        </p:txBody>
      </p:sp>
    </p:spTree>
    <p:extLst>
      <p:ext uri="{BB962C8B-B14F-4D97-AF65-F5344CB8AC3E}">
        <p14:creationId xmlns:p14="http://schemas.microsoft.com/office/powerpoint/2010/main" val="313510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Σκίαση</a:t>
            </a:r>
            <a:r>
              <a:rPr lang="el-GR" dirty="0"/>
              <a:t> στο δεξιό άνω πνευμονικό πεδίο.</a:t>
            </a:r>
          </a:p>
          <a:p>
            <a:pPr marL="228600" indent="-228600">
              <a:buAutoNum type="arabicPeriod"/>
            </a:pPr>
            <a:endParaRPr lang="el-GR" dirty="0"/>
          </a:p>
          <a:p>
            <a:pPr marL="228600" indent="-228600">
              <a:buAutoNum type="arabicPeriod"/>
            </a:pPr>
            <a:r>
              <a:rPr lang="el-GR" dirty="0"/>
              <a:t> </a:t>
            </a:r>
            <a:r>
              <a:rPr lang="en-US" dirty="0"/>
              <a:t>S. pneumoniae, H. influenza, M. pneumoniae, Chlamydia pneumoniae, S. aureus, Moraxella catarrhalis, </a:t>
            </a:r>
            <a:r>
              <a:rPr lang="en-US" dirty="0" err="1"/>
              <a:t>Klebs</a:t>
            </a:r>
            <a:r>
              <a:rPr lang="en-US" dirty="0"/>
              <a:t>. </a:t>
            </a:r>
            <a:r>
              <a:rPr lang="el-GR" dirty="0"/>
              <a:t>, </a:t>
            </a:r>
            <a:r>
              <a:rPr lang="en-US" dirty="0"/>
              <a:t>L.</a:t>
            </a:r>
            <a:r>
              <a:rPr lang="el-GR" dirty="0"/>
              <a:t> </a:t>
            </a:r>
            <a:r>
              <a:rPr lang="en-US" dirty="0"/>
              <a:t>pneumophila, I</a:t>
            </a:r>
            <a:r>
              <a:rPr lang="el-GR" dirty="0" err="1"/>
              <a:t>οί</a:t>
            </a:r>
            <a:r>
              <a:rPr lang="en-US" dirty="0"/>
              <a:t> </a:t>
            </a:r>
            <a:r>
              <a:rPr lang="el-GR" dirty="0"/>
              <a:t>[γρίπης και αναπνευστικός</a:t>
            </a:r>
            <a:r>
              <a:rPr lang="el-GR" baseline="0" dirty="0"/>
              <a:t> </a:t>
            </a:r>
            <a:r>
              <a:rPr lang="el-GR" baseline="0" dirty="0" err="1"/>
              <a:t>συγκυτιακός</a:t>
            </a:r>
            <a:r>
              <a:rPr lang="el-GR" baseline="0" dirty="0"/>
              <a:t> ιός (</a:t>
            </a:r>
            <a:r>
              <a:rPr lang="en-US" dirty="0"/>
              <a:t>RSV)</a:t>
            </a:r>
            <a:r>
              <a:rPr lang="el-GR" dirty="0"/>
              <a:t>].</a:t>
            </a:r>
          </a:p>
          <a:p>
            <a:pPr marL="228600" indent="-228600">
              <a:buAutoNum type="arabicPeriod"/>
            </a:pPr>
            <a:endParaRPr lang="el-GR" dirty="0"/>
          </a:p>
          <a:p>
            <a:pPr marL="228600" indent="-228600">
              <a:buAutoNum type="arabicPeriod"/>
            </a:pPr>
            <a:r>
              <a:rPr lang="el-GR" dirty="0"/>
              <a:t>Μικροσκοπική </a:t>
            </a:r>
            <a:r>
              <a:rPr lang="el-GR" dirty="0">
                <a:effectLst>
                  <a:outerShdw blurRad="38100" dist="38100" dir="2700000" algn="tl">
                    <a:srgbClr val="000000">
                      <a:alpha val="43137"/>
                    </a:srgbClr>
                  </a:outerShdw>
                </a:effectLst>
              </a:rPr>
              <a:t>κυτταρολογική εξέταση πτυέλων </a:t>
            </a:r>
            <a:r>
              <a:rPr lang="el-GR" dirty="0"/>
              <a:t>και καλλιέργεια </a:t>
            </a:r>
            <a:r>
              <a:rPr lang="el-GR" dirty="0">
                <a:effectLst>
                  <a:outerShdw blurRad="38100" dist="38100" dir="2700000" algn="tl">
                    <a:srgbClr val="000000">
                      <a:alpha val="43137"/>
                    </a:srgbClr>
                  </a:outerShdw>
                </a:effectLst>
              </a:rPr>
              <a:t>πτυέλων</a:t>
            </a:r>
            <a:r>
              <a:rPr lang="el-GR" dirty="0"/>
              <a:t>, αντιγόνα ούρων, μικροβιακή καλλιέργεια αίματος.</a:t>
            </a:r>
          </a:p>
          <a:p>
            <a:pPr marL="228600" indent="-228600">
              <a:buAutoNum type="arabicPeriod"/>
            </a:pPr>
            <a:endParaRPr lang="el-GR" dirty="0"/>
          </a:p>
          <a:p>
            <a:pPr marL="228600" indent="-228600">
              <a:buAutoNum type="arabicPeriod"/>
            </a:pPr>
            <a:r>
              <a:rPr lang="el-GR" b="1" dirty="0"/>
              <a:t>ΠΥΩΔΕΣ</a:t>
            </a:r>
            <a:r>
              <a:rPr lang="el-GR" dirty="0"/>
              <a:t> ΕΞΙΔΡΩΜΑ</a:t>
            </a:r>
            <a:r>
              <a:rPr lang="en-US" dirty="0"/>
              <a:t>: </a:t>
            </a:r>
            <a:r>
              <a:rPr lang="el-GR" dirty="0"/>
              <a:t>Νεκρά κύτταρα του οργανισμού (πολυμορφοπύρηνα, επιθηλιακά), μικρόβια και </a:t>
            </a:r>
            <a:r>
              <a:rPr lang="el-GR" dirty="0" err="1"/>
              <a:t>πρωτείνες</a:t>
            </a:r>
            <a:r>
              <a:rPr lang="el-GR" dirty="0"/>
              <a:t> του φλεγμονώδους εξιδρώματος.</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7</a:t>
            </a:fld>
            <a:endParaRPr lang="el-GR"/>
          </a:p>
        </p:txBody>
      </p:sp>
    </p:spTree>
    <p:extLst>
      <p:ext uri="{BB962C8B-B14F-4D97-AF65-F5344CB8AC3E}">
        <p14:creationId xmlns:p14="http://schemas.microsoft.com/office/powerpoint/2010/main" val="153190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Αρ</a:t>
            </a:r>
            <a:r>
              <a:rPr lang="el-GR" dirty="0"/>
              <a:t>. εικόνες</a:t>
            </a:r>
            <a:r>
              <a:rPr lang="en-US" dirty="0"/>
              <a:t>:</a:t>
            </a:r>
            <a:r>
              <a:rPr lang="el-GR" dirty="0"/>
              <a:t> κατά φύση. </a:t>
            </a:r>
          </a:p>
          <a:p>
            <a:r>
              <a:rPr lang="el-GR" dirty="0" err="1"/>
              <a:t>Δεξ</a:t>
            </a:r>
            <a:r>
              <a:rPr lang="el-GR" dirty="0"/>
              <a:t>. εικόνες</a:t>
            </a:r>
            <a:r>
              <a:rPr lang="en-US" dirty="0"/>
              <a:t>:</a:t>
            </a:r>
            <a:r>
              <a:rPr lang="el-GR" dirty="0"/>
              <a:t> </a:t>
            </a:r>
            <a:r>
              <a:rPr lang="el-GR" b="1" dirty="0"/>
              <a:t>ΟΞΕΙΑ λοβώδης πνευμονία</a:t>
            </a:r>
            <a:r>
              <a:rPr lang="el-GR" dirty="0"/>
              <a:t>.</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9</a:t>
            </a:fld>
            <a:endParaRPr lang="el-GR"/>
          </a:p>
        </p:txBody>
      </p:sp>
    </p:spTree>
    <p:extLst>
      <p:ext uri="{BB962C8B-B14F-4D97-AF65-F5344CB8AC3E}">
        <p14:creationId xmlns:p14="http://schemas.microsoft.com/office/powerpoint/2010/main" val="107500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Κυρίαρχα τα </a:t>
            </a:r>
            <a:r>
              <a:rPr lang="el-GR" b="1" dirty="0"/>
              <a:t>ουδετερόφιλα,</a:t>
            </a:r>
            <a:r>
              <a:rPr lang="el-GR" dirty="0"/>
              <a:t> αναμεμιγμένα με </a:t>
            </a:r>
            <a:r>
              <a:rPr lang="el-GR" dirty="0" err="1"/>
              <a:t>μακροφάγα</a:t>
            </a:r>
            <a:r>
              <a:rPr lang="el-GR" dirty="0"/>
              <a:t>, δίκτυο </a:t>
            </a:r>
            <a:r>
              <a:rPr lang="el-GR" dirty="0" err="1"/>
              <a:t>ινικής</a:t>
            </a:r>
            <a:r>
              <a:rPr lang="el-GR" dirty="0"/>
              <a:t> και </a:t>
            </a:r>
            <a:r>
              <a:rPr lang="el-GR" dirty="0" err="1"/>
              <a:t>αποφολιδωμένα</a:t>
            </a:r>
            <a:r>
              <a:rPr lang="el-GR" dirty="0"/>
              <a:t> </a:t>
            </a:r>
            <a:r>
              <a:rPr lang="el-GR" dirty="0" err="1"/>
              <a:t>πνευμονοκύτταρα</a:t>
            </a:r>
            <a:r>
              <a:rPr lang="el-GR" dirty="0"/>
              <a:t> από τις κυψελίδες.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10</a:t>
            </a:fld>
            <a:endParaRPr lang="el-GR"/>
          </a:p>
        </p:txBody>
      </p:sp>
    </p:spTree>
    <p:extLst>
      <p:ext uri="{BB962C8B-B14F-4D97-AF65-F5344CB8AC3E}">
        <p14:creationId xmlns:p14="http://schemas.microsoft.com/office/powerpoint/2010/main" val="399950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0" kern="1200" dirty="0">
                <a:solidFill>
                  <a:schemeClr val="tx1"/>
                </a:solidFill>
                <a:latin typeface="+mn-lt"/>
                <a:ea typeface="+mn-ea"/>
                <a:cs typeface="+mn-cs"/>
              </a:rPr>
              <a:t>Στα δεξιά, πλάγια </a:t>
            </a:r>
            <a:r>
              <a:rPr lang="el-GR" sz="1200" b="0" i="0" u="none" strike="noStrike" kern="1200" dirty="0">
                <a:solidFill>
                  <a:schemeClr val="tx1"/>
                </a:solidFill>
                <a:latin typeface="+mn-lt"/>
                <a:ea typeface="+mn-ea"/>
                <a:cs typeface="+mn-cs"/>
              </a:rPr>
              <a:t>ακτινογραφία</a:t>
            </a:r>
            <a:r>
              <a:rPr lang="el-GR" sz="1200" b="0" i="0" kern="1200" dirty="0">
                <a:solidFill>
                  <a:schemeClr val="tx1"/>
                </a:solidFill>
                <a:latin typeface="+mn-lt"/>
                <a:ea typeface="+mn-ea"/>
                <a:cs typeface="+mn-cs"/>
              </a:rPr>
              <a:t> θώρακος ασθενούς με εμφύσημα. Ο</a:t>
            </a:r>
            <a:r>
              <a:rPr lang="el-GR" sz="1200" b="0" i="0" kern="1200" baseline="0" dirty="0">
                <a:solidFill>
                  <a:schemeClr val="tx1"/>
                </a:solidFill>
                <a:latin typeface="+mn-lt"/>
                <a:ea typeface="+mn-ea"/>
                <a:cs typeface="+mn-cs"/>
              </a:rPr>
              <a:t> θώρακας</a:t>
            </a:r>
            <a:r>
              <a:rPr lang="el-GR" sz="1200" b="0" i="0" kern="1200" dirty="0">
                <a:solidFill>
                  <a:schemeClr val="tx1"/>
                </a:solidFill>
                <a:latin typeface="+mn-lt"/>
                <a:ea typeface="+mn-ea"/>
                <a:cs typeface="+mn-cs"/>
              </a:rPr>
              <a:t> έχει σχήμα βαρελιού και το </a:t>
            </a:r>
            <a:r>
              <a:rPr lang="el-GR" sz="1200" b="0" i="0" u="none" strike="noStrike" kern="1200" dirty="0">
                <a:solidFill>
                  <a:schemeClr val="tx1"/>
                </a:solidFill>
                <a:latin typeface="+mn-lt"/>
                <a:ea typeface="+mn-ea"/>
                <a:cs typeface="+mn-cs"/>
              </a:rPr>
              <a:t>διάφραγμα</a:t>
            </a:r>
            <a:r>
              <a:rPr lang="el-GR" sz="1200" b="0" i="0" u="none" strike="noStrike"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είναι επίπεδο.</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12</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a:t>
            </a:r>
            <a:r>
              <a:rPr lang="el-GR" dirty="0"/>
              <a:t>ρ. </a:t>
            </a:r>
            <a:r>
              <a:rPr lang="el-GR" dirty="0" err="1"/>
              <a:t>εικ</a:t>
            </a:r>
            <a:r>
              <a:rPr lang="el-GR" dirty="0"/>
              <a:t>. </a:t>
            </a:r>
            <a:r>
              <a:rPr lang="en-US" dirty="0"/>
              <a:t>: </a:t>
            </a:r>
            <a:r>
              <a:rPr lang="el-GR" dirty="0"/>
              <a:t>κατά φύση</a:t>
            </a:r>
          </a:p>
          <a:p>
            <a:r>
              <a:rPr lang="el-GR" dirty="0"/>
              <a:t>Άλλες εικόνες. </a:t>
            </a:r>
            <a:r>
              <a:rPr lang="en-US" dirty="0"/>
              <a:t>: </a:t>
            </a:r>
            <a:r>
              <a:rPr lang="el-GR" dirty="0"/>
              <a:t> εμφύσημα, </a:t>
            </a:r>
            <a:r>
              <a:rPr lang="el-GR" dirty="0" err="1"/>
              <a:t>κεντρολοβι</a:t>
            </a:r>
            <a:r>
              <a:rPr lang="el-GR" dirty="0"/>
              <a:t>(</a:t>
            </a:r>
            <a:r>
              <a:rPr lang="el-GR" dirty="0" err="1"/>
              <a:t>δι</a:t>
            </a:r>
            <a:r>
              <a:rPr lang="el-GR" dirty="0"/>
              <a:t>)</a:t>
            </a:r>
            <a:r>
              <a:rPr lang="el-GR" dirty="0" err="1"/>
              <a:t>ακό</a:t>
            </a:r>
            <a:r>
              <a:rPr lang="el-GR" dirty="0"/>
              <a:t> (</a:t>
            </a:r>
            <a:r>
              <a:rPr lang="el-GR" dirty="0" err="1"/>
              <a:t>δεξ</a:t>
            </a:r>
            <a:r>
              <a:rPr lang="el-GR" dirty="0"/>
              <a:t>. εικόνα)</a:t>
            </a: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13</a:t>
            </a:fld>
            <a:endParaRPr lang="el-GR"/>
          </a:p>
        </p:txBody>
      </p:sp>
    </p:spTree>
    <p:extLst>
      <p:ext uri="{BB962C8B-B14F-4D97-AF65-F5344CB8AC3E}">
        <p14:creationId xmlns:p14="http://schemas.microsoft.com/office/powerpoint/2010/main" val="375803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Εμφύσημα</a:t>
            </a:r>
          </a:p>
          <a:p>
            <a:pPr marL="228600" indent="-228600">
              <a:buAutoNum type="arabicPeriod"/>
            </a:pPr>
            <a:endParaRPr lang="el-GR" dirty="0"/>
          </a:p>
          <a:p>
            <a:pPr marL="228600" indent="-228600">
              <a:buAutoNum type="arabicPeriod"/>
            </a:pPr>
            <a:r>
              <a:rPr lang="el-GR" dirty="0"/>
              <a:t>Αυξημένη δραστικότητα </a:t>
            </a:r>
            <a:r>
              <a:rPr lang="el-GR" dirty="0" err="1"/>
              <a:t>πρωτεασών</a:t>
            </a:r>
            <a:r>
              <a:rPr lang="el-GR" dirty="0"/>
              <a:t> (</a:t>
            </a:r>
            <a:r>
              <a:rPr lang="el-GR" dirty="0" err="1"/>
              <a:t>μεταλλοπρωτεϊνάσες</a:t>
            </a:r>
            <a:r>
              <a:rPr lang="el-GR" dirty="0"/>
              <a:t>, όπως η </a:t>
            </a:r>
            <a:r>
              <a:rPr lang="el-GR" dirty="0" err="1"/>
              <a:t>ελαστάση</a:t>
            </a:r>
            <a:r>
              <a:rPr lang="el-GR" dirty="0"/>
              <a:t> των </a:t>
            </a:r>
            <a:r>
              <a:rPr lang="el-GR" dirty="0" err="1"/>
              <a:t>ουδετεροφίλων</a:t>
            </a:r>
            <a:r>
              <a:rPr lang="el-GR" dirty="0"/>
              <a:t>) με μειωμένη δραστικότητα των </a:t>
            </a:r>
            <a:r>
              <a:rPr lang="el-GR" dirty="0" err="1"/>
              <a:t>αντιπρωτεασών</a:t>
            </a:r>
            <a:r>
              <a:rPr lang="el-GR" dirty="0"/>
              <a:t> π</a:t>
            </a:r>
            <a:r>
              <a:rPr lang="en-US" dirty="0"/>
              <a:t>.</a:t>
            </a:r>
            <a:r>
              <a:rPr lang="el-GR" dirty="0"/>
              <a:t>χ</a:t>
            </a:r>
            <a:r>
              <a:rPr lang="en-US" dirty="0"/>
              <a:t>.</a:t>
            </a:r>
            <a:r>
              <a:rPr lang="el-GR" dirty="0"/>
              <a:t> α1 </a:t>
            </a:r>
            <a:r>
              <a:rPr lang="el-GR" dirty="0" err="1"/>
              <a:t>αντιθρυψίνης</a:t>
            </a:r>
            <a:r>
              <a:rPr lang="el-GR" dirty="0"/>
              <a:t>.</a:t>
            </a:r>
            <a:endParaRPr lang="en-US" dirty="0"/>
          </a:p>
          <a:p>
            <a:pPr marL="228600" indent="-228600">
              <a:buAutoNum type="arabicPeriod"/>
            </a:pPr>
            <a:endParaRPr lang="en-US" dirty="0"/>
          </a:p>
          <a:p>
            <a:pPr marL="228600" indent="-228600">
              <a:buAutoNum type="arabicPeriod"/>
            </a:pPr>
            <a:r>
              <a:rPr lang="el-GR" dirty="0"/>
              <a:t>Κάπνισμα, περιβαλλοντική ρύπανση, επαγγελματικές νόσοι π.χ. ανθράκωση, γενετικά αίτια π.χ. έλλειψη α1 </a:t>
            </a:r>
            <a:r>
              <a:rPr lang="el-GR" dirty="0" err="1"/>
              <a:t>αντιθρυψίνης</a:t>
            </a:r>
            <a:r>
              <a:rPr lang="el-GR" dirty="0"/>
              <a:t>.</a:t>
            </a:r>
          </a:p>
          <a:p>
            <a:pPr marL="228600" indent="-228600">
              <a:buAutoNum type="arabicPeriod"/>
            </a:pPr>
            <a:endParaRPr lang="el-GR" dirty="0"/>
          </a:p>
          <a:p>
            <a:pPr marL="228600" indent="-228600">
              <a:buAutoNum type="arabicPeriod"/>
            </a:pPr>
            <a:r>
              <a:rPr lang="el-GR" dirty="0"/>
              <a:t>Δεν υπάρχει. Διακοπή καπνίσματος, οξυγονοθεραπεία κατ’ </a:t>
            </a:r>
            <a:r>
              <a:rPr lang="el-GR" dirty="0" err="1"/>
              <a:t>οίκον</a:t>
            </a:r>
            <a:r>
              <a:rPr lang="el-GR" dirty="0"/>
              <a:t>, βρογχοδιασταλτικά, α1 </a:t>
            </a:r>
            <a:r>
              <a:rPr lang="el-GR" dirty="0" err="1"/>
              <a:t>αντιθρυψίνη</a:t>
            </a:r>
            <a:r>
              <a:rPr lang="el-GR" dirty="0"/>
              <a:t>, </a:t>
            </a:r>
            <a:r>
              <a:rPr lang="el-GR" dirty="0" err="1"/>
              <a:t>ογκομειωτικά</a:t>
            </a:r>
            <a:r>
              <a:rPr lang="el-GR" dirty="0"/>
              <a:t> χειρουργεία, μεταμόσχευση</a:t>
            </a:r>
            <a:r>
              <a:rPr lang="en-US" dirty="0"/>
              <a:t>.</a:t>
            </a:r>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14</a:t>
            </a:fld>
            <a:endParaRPr lang="el-GR"/>
          </a:p>
        </p:txBody>
      </p:sp>
    </p:spTree>
    <p:extLst>
      <p:ext uri="{BB962C8B-B14F-4D97-AF65-F5344CB8AC3E}">
        <p14:creationId xmlns:p14="http://schemas.microsoft.com/office/powerpoint/2010/main" val="37076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9949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13/10/2023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25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13/10/2023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25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13/10/2023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0CA7-343E-B714-4391-945FE43F63FD}"/>
              </a:ext>
            </a:extLst>
          </p:cNvPr>
          <p:cNvSpPr>
            <a:spLocks noGrp="1"/>
          </p:cNvSpPr>
          <p:nvPr>
            <p:ph type="title"/>
          </p:nvPr>
        </p:nvSpPr>
        <p:spPr>
          <a:xfrm>
            <a:off x="457200" y="-171400"/>
            <a:ext cx="8229600" cy="2650306"/>
          </a:xfrm>
        </p:spPr>
        <p:txBody>
          <a:bodyPr>
            <a:normAutofit fontScale="90000"/>
          </a:bodyPr>
          <a:lstStyle/>
          <a:p>
            <a:r>
              <a:rPr lang="el-GR" dirty="0" err="1"/>
              <a:t>Κλινικο-παθολογοανατομική</a:t>
            </a:r>
            <a:r>
              <a:rPr lang="el-GR" dirty="0"/>
              <a:t> συζήτηση περιστατικών </a:t>
            </a:r>
            <a:br>
              <a:rPr lang="el-GR" dirty="0"/>
            </a:br>
            <a:r>
              <a:rPr lang="el-GR" i="1" dirty="0"/>
              <a:t>μη</a:t>
            </a:r>
            <a:r>
              <a:rPr lang="el-GR" dirty="0"/>
              <a:t> </a:t>
            </a:r>
            <a:r>
              <a:rPr lang="el-GR" dirty="0" err="1"/>
              <a:t>νεοπλασματικών</a:t>
            </a:r>
            <a:r>
              <a:rPr lang="el-GR" dirty="0"/>
              <a:t> νόσων </a:t>
            </a:r>
            <a:br>
              <a:rPr lang="el-GR" dirty="0"/>
            </a:br>
            <a:r>
              <a:rPr lang="el-GR" dirty="0"/>
              <a:t>του αναπνευστικού συστήματος</a:t>
            </a:r>
          </a:p>
        </p:txBody>
      </p:sp>
      <p:sp>
        <p:nvSpPr>
          <p:cNvPr id="3" name="Content Placeholder 2">
            <a:extLst>
              <a:ext uri="{FF2B5EF4-FFF2-40B4-BE49-F238E27FC236}">
                <a16:creationId xmlns:a16="http://schemas.microsoft.com/office/drawing/2014/main" id="{3847E65A-9B58-D7B9-21DC-CE301B1DC881}"/>
              </a:ext>
            </a:extLst>
          </p:cNvPr>
          <p:cNvSpPr>
            <a:spLocks noGrp="1"/>
          </p:cNvSpPr>
          <p:nvPr>
            <p:ph idx="1"/>
          </p:nvPr>
        </p:nvSpPr>
        <p:spPr>
          <a:xfrm>
            <a:off x="0" y="4451102"/>
            <a:ext cx="9144000" cy="2650306"/>
          </a:xfrm>
        </p:spPr>
        <p:txBody>
          <a:bodyPr>
            <a:normAutofit/>
          </a:bodyPr>
          <a:lstStyle/>
          <a:p>
            <a:endParaRPr lang="el-GR" dirty="0"/>
          </a:p>
          <a:p>
            <a:endParaRPr lang="el-GR" dirty="0"/>
          </a:p>
          <a:p>
            <a:r>
              <a:rPr lang="el-GR" sz="2500" dirty="0"/>
              <a:t>Ανδρέας Χ. </a:t>
            </a:r>
            <a:r>
              <a:rPr lang="el-GR" sz="2500" dirty="0" err="1"/>
              <a:t>Λάζαρης</a:t>
            </a:r>
            <a:r>
              <a:rPr lang="el-GR" sz="2500" dirty="0"/>
              <a:t> - Ιατρός, </a:t>
            </a:r>
            <a:r>
              <a:rPr lang="el-GR" sz="2500" dirty="0" err="1"/>
              <a:t>Ιστοπαθολόγος</a:t>
            </a:r>
            <a:endParaRPr lang="el-GR" sz="2500" dirty="0"/>
          </a:p>
          <a:p>
            <a:r>
              <a:rPr lang="el-GR" sz="2500" dirty="0"/>
              <a:t>Χαράλαμπος Χ. Μυλωνάς - Ιατρός, </a:t>
            </a:r>
            <a:r>
              <a:rPr lang="en-US" sz="2500" dirty="0"/>
              <a:t>E</a:t>
            </a:r>
            <a:r>
              <a:rPr lang="el-GR" sz="2500" dirty="0" err="1"/>
              <a:t>ιδικευόμενος</a:t>
            </a:r>
            <a:r>
              <a:rPr lang="el-GR" sz="2500" dirty="0"/>
              <a:t> Παθολογίας</a:t>
            </a:r>
          </a:p>
        </p:txBody>
      </p:sp>
      <p:pic>
        <p:nvPicPr>
          <p:cNvPr id="1028" name="Picture 4" descr="Unhealthy sick lungs cartoon character smoking cigarette and hookah. Human respiratory  system internal organ blows smoke and having poor health. Bad dangerous  habit addiction vector illustration 2698562 Vector Art at Vecteezy">
            <a:extLst>
              <a:ext uri="{FF2B5EF4-FFF2-40B4-BE49-F238E27FC236}">
                <a16:creationId xmlns:a16="http://schemas.microsoft.com/office/drawing/2014/main" id="{D47F7936-4973-D97E-111F-406A4B0696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364" y="2390328"/>
            <a:ext cx="3923928" cy="285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67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7CE288-B4DE-2A3E-40D3-695FDE2BE0C2}"/>
              </a:ext>
            </a:extLst>
          </p:cNvPr>
          <p:cNvSpPr>
            <a:spLocks noGrp="1"/>
          </p:cNvSpPr>
          <p:nvPr>
            <p:ph type="title"/>
          </p:nvPr>
        </p:nvSpPr>
        <p:spPr>
          <a:xfrm>
            <a:off x="0" y="0"/>
            <a:ext cx="9144000" cy="1052736"/>
          </a:xfrm>
        </p:spPr>
        <p:txBody>
          <a:bodyPr>
            <a:normAutofit/>
          </a:bodyPr>
          <a:lstStyle/>
          <a:p>
            <a:r>
              <a:rPr lang="en-US" sz="2800" dirty="0"/>
              <a:t>T</a:t>
            </a:r>
            <a:r>
              <a:rPr lang="el-GR" sz="2800" dirty="0" err="1"/>
              <a:t>αυτοποίηση</a:t>
            </a:r>
            <a:r>
              <a:rPr lang="el-GR" sz="2800" dirty="0"/>
              <a:t> έμμορφων και άμορφων συστατικών φλεγμονώδους εξιδρώματος </a:t>
            </a:r>
            <a:r>
              <a:rPr lang="el-GR" sz="2800" dirty="0">
                <a:effectLst>
                  <a:outerShdw blurRad="38100" dist="38100" dir="2700000" algn="tl">
                    <a:srgbClr val="000000">
                      <a:alpha val="43137"/>
                    </a:srgbClr>
                  </a:outerShdw>
                </a:effectLst>
              </a:rPr>
              <a:t>οξείας </a:t>
            </a:r>
            <a:r>
              <a:rPr lang="el-GR" sz="2800" dirty="0" err="1">
                <a:effectLst>
                  <a:outerShdw blurRad="38100" dist="38100" dir="2700000" algn="tl">
                    <a:srgbClr val="000000">
                      <a:alpha val="43137"/>
                    </a:srgbClr>
                  </a:outerShdw>
                </a:effectLst>
              </a:rPr>
              <a:t>βακτηριακής</a:t>
            </a:r>
            <a:r>
              <a:rPr lang="el-GR" sz="2800" dirty="0">
                <a:effectLst>
                  <a:outerShdw blurRad="38100" dist="38100" dir="2700000" algn="tl">
                    <a:srgbClr val="000000">
                      <a:alpha val="43137"/>
                    </a:srgbClr>
                  </a:outerShdw>
                </a:effectLst>
              </a:rPr>
              <a:t> πνευμονίας</a:t>
            </a:r>
          </a:p>
        </p:txBody>
      </p:sp>
      <p:pic>
        <p:nvPicPr>
          <p:cNvPr id="1026" name="Picture 2" descr="Pathology Outlines - Acute pneumonia">
            <a:extLst>
              <a:ext uri="{FF2B5EF4-FFF2-40B4-BE49-F238E27FC236}">
                <a16:creationId xmlns:a16="http://schemas.microsoft.com/office/drawing/2014/main" id="{D0E7B063-26B0-B006-7EF3-9B47F3D40C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44559" y="1913049"/>
            <a:ext cx="5568619" cy="4176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thology Outlines - Acute pneumonia">
            <a:extLst>
              <a:ext uri="{FF2B5EF4-FFF2-40B4-BE49-F238E27FC236}">
                <a16:creationId xmlns:a16="http://schemas.microsoft.com/office/drawing/2014/main" id="{23DA1CC5-C265-5DD2-535D-B1D79266EF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63609" y="2022779"/>
            <a:ext cx="5568621" cy="395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9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EF9EF3-08E9-F889-23A9-9CC892AB6ED5}"/>
              </a:ext>
            </a:extLst>
          </p:cNvPr>
          <p:cNvSpPr>
            <a:spLocks noGrp="1"/>
          </p:cNvSpPr>
          <p:nvPr>
            <p:ph type="title"/>
          </p:nvPr>
        </p:nvSpPr>
        <p:spPr>
          <a:xfrm>
            <a:off x="0" y="274638"/>
            <a:ext cx="9144000" cy="1282154"/>
          </a:xfrm>
        </p:spPr>
        <p:txBody>
          <a:bodyPr>
            <a:noAutofit/>
          </a:bodyPr>
          <a:lstStyle/>
          <a:p>
            <a:r>
              <a:rPr lang="el-GR" sz="2800" b="1" spc="300" dirty="0"/>
              <a:t>Ιογενής</a:t>
            </a:r>
            <a:r>
              <a:rPr lang="el-GR" sz="2800" b="1" dirty="0"/>
              <a:t> πνευμονία</a:t>
            </a:r>
            <a:r>
              <a:rPr lang="el-GR" sz="2800" dirty="0"/>
              <a:t>:</a:t>
            </a:r>
            <a:br>
              <a:rPr lang="en-US" sz="2800" dirty="0"/>
            </a:br>
            <a:r>
              <a:rPr lang="el-GR" sz="2800" dirty="0"/>
              <a:t>Χαρακτηρίζεται από </a:t>
            </a:r>
            <a:r>
              <a:rPr lang="el-GR" sz="2800" i="1" dirty="0">
                <a:effectLst>
                  <a:outerShdw blurRad="38100" dist="38100" dir="2700000" algn="tl">
                    <a:srgbClr val="000000">
                      <a:alpha val="43137"/>
                    </a:srgbClr>
                  </a:outerShdw>
                </a:effectLst>
              </a:rPr>
              <a:t>διάμεση</a:t>
            </a:r>
            <a:r>
              <a:rPr lang="el-GR" sz="2800" dirty="0"/>
              <a:t> </a:t>
            </a:r>
            <a:r>
              <a:rPr lang="el-GR" sz="2800" b="1" spc="300" dirty="0" err="1"/>
              <a:t>μονοπυρηνική</a:t>
            </a:r>
            <a:r>
              <a:rPr lang="el-GR" sz="2800" dirty="0"/>
              <a:t> φλεγμονώδη διήθηση, συμπεριλαμβανομένων λεμφοκυττάρων, </a:t>
            </a:r>
            <a:r>
              <a:rPr lang="el-GR" sz="2800" dirty="0" err="1"/>
              <a:t>μακροφάγων</a:t>
            </a:r>
            <a:r>
              <a:rPr lang="el-GR" sz="2800" dirty="0"/>
              <a:t> και περιστασιακών πλασματοκυττάρων.</a:t>
            </a:r>
          </a:p>
        </p:txBody>
      </p:sp>
      <p:pic>
        <p:nvPicPr>
          <p:cNvPr id="2050" name="Picture 2">
            <a:extLst>
              <a:ext uri="{FF2B5EF4-FFF2-40B4-BE49-F238E27FC236}">
                <a16:creationId xmlns:a16="http://schemas.microsoft.com/office/drawing/2014/main" id="{432C68B2-B145-B810-F658-4AD1635EBC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103" y="1916832"/>
            <a:ext cx="6999794" cy="466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9060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0" y="785794"/>
            <a:ext cx="8820472" cy="5539978"/>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 </a:t>
            </a:r>
          </a:p>
          <a:p>
            <a:r>
              <a:rPr lang="el-GR" sz="2400" dirty="0">
                <a:latin typeface="Arial" panose="020B0604020202020204" pitchFamily="34" charset="0"/>
                <a:cs typeface="Arial" panose="020B0604020202020204" pitchFamily="34" charset="0"/>
              </a:rPr>
              <a:t>Άνδρας </a:t>
            </a:r>
            <a:r>
              <a:rPr lang="en-US" sz="2400" dirty="0">
                <a:latin typeface="Arial" panose="020B0604020202020204" pitchFamily="34" charset="0"/>
                <a:cs typeface="Arial" panose="020B0604020202020204" pitchFamily="34" charset="0"/>
              </a:rPr>
              <a:t>63 </a:t>
            </a:r>
            <a:r>
              <a:rPr lang="el-GR" sz="2400" dirty="0">
                <a:latin typeface="Arial" panose="020B0604020202020204" pitchFamily="34" charset="0"/>
                <a:cs typeface="Arial" panose="020B0604020202020204" pitchFamily="34" charset="0"/>
              </a:rPr>
              <a:t>ετών, </a:t>
            </a:r>
            <a:r>
              <a:rPr lang="el-GR" sz="2400" b="1" dirty="0">
                <a:latin typeface="Arial" panose="020B0604020202020204" pitchFamily="34" charset="0"/>
                <a:cs typeface="Arial" panose="020B0604020202020204" pitchFamily="34" charset="0"/>
              </a:rPr>
              <a:t>καπνιστής</a:t>
            </a:r>
            <a:r>
              <a:rPr lang="el-GR" sz="2400" dirty="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Επιδεινούμενη δύσπνοια από 5ετίας.</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a:t>
            </a:r>
          </a:p>
          <a:p>
            <a:r>
              <a:rPr lang="el-GR" sz="2400" b="1" dirty="0">
                <a:latin typeface="Arial" panose="020B0604020202020204" pitchFamily="34" charset="0"/>
                <a:cs typeface="Arial" panose="020B0604020202020204" pitchFamily="34" charset="0"/>
              </a:rPr>
              <a:t>Απίσχναση</a:t>
            </a:r>
            <a:r>
              <a:rPr lang="el-GR" sz="2400" dirty="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Διογκωμένος θώρακας</a:t>
            </a:r>
            <a:r>
              <a:rPr lang="el-GR"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τυμπανικότητα</a:t>
            </a:r>
            <a:r>
              <a:rPr lang="el-GR" sz="2400" dirty="0">
                <a:latin typeface="Arial" panose="020B0604020202020204" pitchFamily="34" charset="0"/>
                <a:cs typeface="Arial" panose="020B0604020202020204" pitchFamily="34" charset="0"/>
              </a:rPr>
              <a:t> στην επίκρουση</a:t>
            </a:r>
            <a:r>
              <a:rPr lang="el-GR" sz="2400" b="1" dirty="0">
                <a:latin typeface="Arial" panose="020B0604020202020204" pitchFamily="34" charset="0"/>
                <a:cs typeface="Arial" panose="020B0604020202020204" pitchFamily="34" charset="0"/>
              </a:rPr>
              <a:t>, μειωμένο κυψελιδικό αναπνευστικό ψιθύρισμα.</a:t>
            </a:r>
          </a:p>
          <a:p>
            <a:endParaRPr lang="el-GR" sz="2400" b="1"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έλεγχος:</a:t>
            </a:r>
          </a:p>
          <a:p>
            <a:r>
              <a:rPr lang="el-GR" sz="2400" dirty="0">
                <a:latin typeface="Arial" panose="020B0604020202020204" pitchFamily="34" charset="0"/>
                <a:cs typeface="Arial" panose="020B0604020202020204" pitchFamily="34" charset="0"/>
              </a:rPr>
              <a:t>Αυξημένος αιματοκρίτης </a:t>
            </a:r>
          </a:p>
          <a:p>
            <a:endParaRPr lang="el-GR" sz="2200" dirty="0">
              <a:latin typeface="Arial" panose="020B0604020202020204" pitchFamily="34" charset="0"/>
              <a:cs typeface="Arial" panose="020B0604020202020204" pitchFamily="34" charset="0"/>
            </a:endParaRPr>
          </a:p>
          <a:p>
            <a:r>
              <a:rPr lang="el-GR" sz="2200" b="1" u="sng" dirty="0">
                <a:latin typeface="Arial" panose="020B0604020202020204" pitchFamily="34" charset="0"/>
                <a:cs typeface="Arial" panose="020B0604020202020204" pitchFamily="34" charset="0"/>
              </a:rPr>
              <a:t>Απεικόνιση:</a:t>
            </a:r>
          </a:p>
          <a:p>
            <a:endParaRPr lang="el-GR" sz="22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a:xfrm>
            <a:off x="457200" y="0"/>
            <a:ext cx="8229600" cy="857232"/>
          </a:xfrm>
        </p:spPr>
        <p:txBody>
          <a:bodyPr/>
          <a:lstStyle/>
          <a:p>
            <a:r>
              <a:rPr lang="el-GR" dirty="0"/>
              <a:t>Περιστατικό 2</a:t>
            </a:r>
          </a:p>
        </p:txBody>
      </p:sp>
      <p:pic>
        <p:nvPicPr>
          <p:cNvPr id="4" name="Picture 3">
            <a:extLst>
              <a:ext uri="{FF2B5EF4-FFF2-40B4-BE49-F238E27FC236}">
                <a16:creationId xmlns:a16="http://schemas.microsoft.com/office/drawing/2014/main" id="{ACFA341F-8BCA-4315-59B1-103E6BA8D936}"/>
              </a:ext>
            </a:extLst>
          </p:cNvPr>
          <p:cNvPicPr>
            <a:picLocks noChangeAspect="1"/>
          </p:cNvPicPr>
          <p:nvPr/>
        </p:nvPicPr>
        <p:blipFill>
          <a:blip r:embed="rId3" cstate="print"/>
          <a:stretch>
            <a:fillRect/>
          </a:stretch>
        </p:blipFill>
        <p:spPr>
          <a:xfrm>
            <a:off x="2214546" y="4643446"/>
            <a:ext cx="1897876" cy="1857388"/>
          </a:xfrm>
          <a:prstGeom prst="rect">
            <a:avLst/>
          </a:prstGeom>
        </p:spPr>
      </p:pic>
      <p:pic>
        <p:nvPicPr>
          <p:cNvPr id="6" name="Picture 5">
            <a:extLst>
              <a:ext uri="{FF2B5EF4-FFF2-40B4-BE49-F238E27FC236}">
                <a16:creationId xmlns:a16="http://schemas.microsoft.com/office/drawing/2014/main" id="{B4B4F6C5-27D0-328A-68B0-CF239A63FFC1}"/>
              </a:ext>
            </a:extLst>
          </p:cNvPr>
          <p:cNvPicPr>
            <a:picLocks noChangeAspect="1"/>
          </p:cNvPicPr>
          <p:nvPr/>
        </p:nvPicPr>
        <p:blipFill>
          <a:blip r:embed="rId4" cstate="print"/>
          <a:stretch>
            <a:fillRect/>
          </a:stretch>
        </p:blipFill>
        <p:spPr>
          <a:xfrm>
            <a:off x="4286248" y="3786189"/>
            <a:ext cx="2143140" cy="2904813"/>
          </a:xfrm>
          <a:prstGeom prst="rect">
            <a:avLst/>
          </a:prstGeom>
        </p:spPr>
      </p:pic>
      <p:pic>
        <p:nvPicPr>
          <p:cNvPr id="41986" name="Picture 2" descr="https://upload.wikimedia.org/wikipedia/commons/thumb/9/9a/Barrowchest.JPG/800px-Barrowchest.JPG"/>
          <p:cNvPicPr>
            <a:picLocks noChangeAspect="1" noChangeArrowheads="1"/>
          </p:cNvPicPr>
          <p:nvPr/>
        </p:nvPicPr>
        <p:blipFill>
          <a:blip r:embed="rId5" cstate="print"/>
          <a:srcRect/>
          <a:stretch>
            <a:fillRect/>
          </a:stretch>
        </p:blipFill>
        <p:spPr bwMode="auto">
          <a:xfrm>
            <a:off x="6500826" y="3786190"/>
            <a:ext cx="2428892" cy="287520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270">
            <a:extLst>
              <a:ext uri="{FF2B5EF4-FFF2-40B4-BE49-F238E27FC236}">
                <a16:creationId xmlns:a16="http://schemas.microsoft.com/office/drawing/2014/main" id="{1EE8EC6B-0FFD-048C-4B26-585F56E1AA18}"/>
              </a:ext>
            </a:extLst>
          </p:cNvPr>
          <p:cNvPicPr>
            <a:picLocks noChangeAspect="1" noChangeArrowheads="1"/>
          </p:cNvPicPr>
          <p:nvPr/>
        </p:nvPicPr>
        <p:blipFill>
          <a:blip r:embed="rId3" cstate="print"/>
          <a:srcRect/>
          <a:stretch>
            <a:fillRect/>
          </a:stretch>
        </p:blipFill>
        <p:spPr bwMode="auto">
          <a:xfrm>
            <a:off x="2147689" y="3970708"/>
            <a:ext cx="3718173" cy="2655710"/>
          </a:xfrm>
          <a:prstGeom prst="rect">
            <a:avLst/>
          </a:prstGeom>
          <a:noFill/>
          <a:ln w="9525">
            <a:noFill/>
            <a:miter lim="800000"/>
            <a:headEnd/>
            <a:tailEnd/>
          </a:ln>
        </p:spPr>
      </p:pic>
      <p:pic>
        <p:nvPicPr>
          <p:cNvPr id="5" name="Picture 4" descr="res250">
            <a:extLst>
              <a:ext uri="{FF2B5EF4-FFF2-40B4-BE49-F238E27FC236}">
                <a16:creationId xmlns:a16="http://schemas.microsoft.com/office/drawing/2014/main" id="{F9E88A2C-C320-81AB-FD98-6196B6E69448}"/>
              </a:ext>
            </a:extLst>
          </p:cNvPr>
          <p:cNvPicPr>
            <a:picLocks noChangeAspect="1" noChangeArrowheads="1"/>
          </p:cNvPicPr>
          <p:nvPr/>
        </p:nvPicPr>
        <p:blipFill>
          <a:blip r:embed="rId4" cstate="print"/>
          <a:srcRect/>
          <a:stretch>
            <a:fillRect/>
          </a:stretch>
        </p:blipFill>
        <p:spPr bwMode="auto">
          <a:xfrm rot="16200000">
            <a:off x="2947931" y="1231615"/>
            <a:ext cx="3133808" cy="2130554"/>
          </a:xfrm>
          <a:prstGeom prst="rect">
            <a:avLst/>
          </a:prstGeom>
          <a:noFill/>
          <a:ln w="9525">
            <a:noFill/>
            <a:miter lim="800000"/>
            <a:headEnd/>
            <a:tailEnd/>
          </a:ln>
        </p:spPr>
      </p:pic>
      <p:pic>
        <p:nvPicPr>
          <p:cNvPr id="6" name="Picture 5">
            <a:extLst>
              <a:ext uri="{FF2B5EF4-FFF2-40B4-BE49-F238E27FC236}">
                <a16:creationId xmlns:a16="http://schemas.microsoft.com/office/drawing/2014/main" id="{398C0321-29C7-6374-37B9-B2D5D8101054}"/>
              </a:ext>
            </a:extLst>
          </p:cNvPr>
          <p:cNvPicPr>
            <a:picLocks noChangeAspect="1"/>
          </p:cNvPicPr>
          <p:nvPr/>
        </p:nvPicPr>
        <p:blipFill>
          <a:blip r:embed="rId5" cstate="print"/>
          <a:stretch>
            <a:fillRect/>
          </a:stretch>
        </p:blipFill>
        <p:spPr>
          <a:xfrm>
            <a:off x="105762" y="1559437"/>
            <a:ext cx="2822574" cy="2298966"/>
          </a:xfrm>
          <a:prstGeom prst="rect">
            <a:avLst/>
          </a:prstGeom>
        </p:spPr>
      </p:pic>
      <p:pic>
        <p:nvPicPr>
          <p:cNvPr id="7" name="Content Placeholder 2">
            <a:extLst>
              <a:ext uri="{FF2B5EF4-FFF2-40B4-BE49-F238E27FC236}">
                <a16:creationId xmlns:a16="http://schemas.microsoft.com/office/drawing/2014/main" id="{27611960-2BF8-942F-14C1-1C94B05F4C45}"/>
              </a:ext>
            </a:extLst>
          </p:cNvPr>
          <p:cNvPicPr>
            <a:picLocks noGrp="1" noChangeAspect="1"/>
          </p:cNvPicPr>
          <p:nvPr/>
        </p:nvPicPr>
        <p:blipFill>
          <a:blip r:embed="rId6" cstate="print">
            <a:extLst>
              <a:ext uri="{28A0092B-C50C-407E-A947-70E740481C1C}">
                <a14:useLocalDpi xmlns:a14="http://schemas.microsoft.com/office/drawing/2010/main" val="0"/>
              </a:ext>
            </a:extLst>
          </a:blip>
          <a:srcRect t="-6597" b="-6597"/>
          <a:stretch>
            <a:fillRect/>
          </a:stretch>
        </p:blipFill>
        <p:spPr>
          <a:xfrm>
            <a:off x="105762" y="4149080"/>
            <a:ext cx="2003829" cy="2160240"/>
          </a:xfrm>
          <a:prstGeom prst="rect">
            <a:avLst/>
          </a:prstGeom>
        </p:spPr>
      </p:pic>
      <p:sp>
        <p:nvSpPr>
          <p:cNvPr id="8" name="TextBox 7">
            <a:extLst>
              <a:ext uri="{FF2B5EF4-FFF2-40B4-BE49-F238E27FC236}">
                <a16:creationId xmlns:a16="http://schemas.microsoft.com/office/drawing/2014/main" id="{E14716AD-1551-DECC-A421-2DE22F18C14A}"/>
              </a:ext>
            </a:extLst>
          </p:cNvPr>
          <p:cNvSpPr txBox="1"/>
          <p:nvPr/>
        </p:nvSpPr>
        <p:spPr>
          <a:xfrm>
            <a:off x="0" y="91745"/>
            <a:ext cx="9144000" cy="553998"/>
          </a:xfrm>
          <a:prstGeom prst="rect">
            <a:avLst/>
          </a:prstGeom>
          <a:noFill/>
        </p:spPr>
        <p:txBody>
          <a:bodyPr wrap="square" rtlCol="0">
            <a:spAutoFit/>
          </a:bodyPr>
          <a:lstStyle/>
          <a:p>
            <a:pPr algn="ctr"/>
            <a:r>
              <a:rPr lang="el-GR" sz="3000" dirty="0" err="1">
                <a:latin typeface="Arial" panose="020B0604020202020204" pitchFamily="34" charset="0"/>
                <a:cs typeface="Arial" panose="020B0604020202020204" pitchFamily="34" charset="0"/>
              </a:rPr>
              <a:t>Νεκροτομικό</a:t>
            </a:r>
            <a:r>
              <a:rPr lang="el-GR" sz="3000" dirty="0">
                <a:latin typeface="Arial" panose="020B0604020202020204" pitchFamily="34" charset="0"/>
                <a:cs typeface="Arial" panose="020B0604020202020204" pitchFamily="34" charset="0"/>
              </a:rPr>
              <a:t> παρασκεύασμα, δεξιές εικόνες</a:t>
            </a:r>
          </a:p>
        </p:txBody>
      </p:sp>
      <p:pic>
        <p:nvPicPr>
          <p:cNvPr id="1026" name="Picture 2">
            <a:extLst>
              <a:ext uri="{FF2B5EF4-FFF2-40B4-BE49-F238E27FC236}">
                <a16:creationId xmlns:a16="http://schemas.microsoft.com/office/drawing/2014/main" id="{6266DD24-0C5E-52F8-2B09-C452F6ECE9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542029" y="3859417"/>
            <a:ext cx="3612355" cy="2173057"/>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descr="Εικόνα που περιέχει κείμενο, ψωμί&#10;&#10;Περιγραφή που δημιουργήθηκε αυτόματα">
            <a:extLst>
              <a:ext uri="{FF2B5EF4-FFF2-40B4-BE49-F238E27FC236}">
                <a16:creationId xmlns:a16="http://schemas.microsoft.com/office/drawing/2014/main" id="{9496A587-5D4F-3303-FA4A-0D7CF9F64A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8177" y="729987"/>
            <a:ext cx="3380061" cy="2286512"/>
          </a:xfrm>
          <a:prstGeom prst="rect">
            <a:avLst/>
          </a:prstGeom>
        </p:spPr>
      </p:pic>
    </p:spTree>
    <p:extLst>
      <p:ext uri="{BB962C8B-B14F-4D97-AF65-F5344CB8AC3E}">
        <p14:creationId xmlns:p14="http://schemas.microsoft.com/office/powerpoint/2010/main" val="1751275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5C1F01-74BE-9924-8BBF-9BD82C8B27AF}"/>
              </a:ext>
            </a:extLst>
          </p:cNvPr>
          <p:cNvSpPr txBox="1"/>
          <p:nvPr/>
        </p:nvSpPr>
        <p:spPr>
          <a:xfrm>
            <a:off x="1043608" y="1048955"/>
            <a:ext cx="7632848" cy="4708981"/>
          </a:xfrm>
          <a:prstGeom prst="rect">
            <a:avLst/>
          </a:prstGeom>
          <a:noFill/>
        </p:spPr>
        <p:txBody>
          <a:bodyPr wrap="square" rtlCol="0">
            <a:spAutoFit/>
          </a:bodyPr>
          <a:lstStyle/>
          <a:p>
            <a:pPr marL="342900" indent="-342900">
              <a:buAutoNum type="arabicPeriod"/>
            </a:pPr>
            <a:r>
              <a:rPr lang="el-GR" sz="2500" dirty="0">
                <a:latin typeface="Arial" panose="020B0604020202020204" pitchFamily="34" charset="0"/>
                <a:cs typeface="Arial" panose="020B0604020202020204" pitchFamily="34" charset="0"/>
              </a:rPr>
              <a:t>Ποιο είναι το πρόβλημα του ασθενούς;</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 Ποιος ο </a:t>
            </a:r>
            <a:r>
              <a:rPr lang="el-GR" sz="2500" dirty="0" err="1">
                <a:latin typeface="Arial" panose="020B0604020202020204" pitchFamily="34" charset="0"/>
                <a:cs typeface="Arial" panose="020B0604020202020204" pitchFamily="34" charset="0"/>
              </a:rPr>
              <a:t>παθοφυσιολογικός</a:t>
            </a:r>
            <a:r>
              <a:rPr lang="el-GR" sz="2500" dirty="0">
                <a:latin typeface="Arial" panose="020B0604020202020204" pitchFamily="34" charset="0"/>
                <a:cs typeface="Arial" panose="020B0604020202020204" pitchFamily="34" charset="0"/>
              </a:rPr>
              <a:t> μηχανισμός της νόσου;</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Ποιοι οι παράγοντες κινδύνου;</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Ποια η θεραπεία;</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93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85BDB7-9431-B709-E41B-42821A09D562}"/>
              </a:ext>
            </a:extLst>
          </p:cNvPr>
          <p:cNvSpPr txBox="1"/>
          <p:nvPr/>
        </p:nvSpPr>
        <p:spPr>
          <a:xfrm>
            <a:off x="0" y="44623"/>
            <a:ext cx="8964488" cy="523220"/>
          </a:xfrm>
          <a:prstGeom prst="rect">
            <a:avLst/>
          </a:prstGeom>
          <a:noFill/>
        </p:spPr>
        <p:txBody>
          <a:bodyPr wrap="square" rtlCol="0">
            <a:spAutoFit/>
          </a:bodyPr>
          <a:lstStyle/>
          <a:p>
            <a:pPr algn="ctr"/>
            <a:r>
              <a:rPr lang="el-GR" sz="2800" dirty="0" err="1"/>
              <a:t>Σπιρομέτρηση</a:t>
            </a:r>
            <a:r>
              <a:rPr lang="el-GR" sz="2800" dirty="0"/>
              <a:t>, λειτουργικός έλεγχος αναπνοής</a:t>
            </a:r>
          </a:p>
        </p:txBody>
      </p:sp>
      <p:pic>
        <p:nvPicPr>
          <p:cNvPr id="1026" name="Picture 2" descr="Pulmonary Function Tests | Concise Medical Knowledge">
            <a:extLst>
              <a:ext uri="{FF2B5EF4-FFF2-40B4-BE49-F238E27FC236}">
                <a16:creationId xmlns:a16="http://schemas.microsoft.com/office/drawing/2014/main" id="{04E4D385-0DBD-E6B2-FCEE-9FCD74DA9A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98657"/>
            <a:ext cx="5796136" cy="36427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piration Lab: Lung Diseases (obstructive/restrictive)">
            <a:extLst>
              <a:ext uri="{FF2B5EF4-FFF2-40B4-BE49-F238E27FC236}">
                <a16:creationId xmlns:a16="http://schemas.microsoft.com/office/drawing/2014/main" id="{5FAB0891-7B34-2AB8-A41C-3850D519D1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908720"/>
            <a:ext cx="273630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piration Lab: Lung Diseases (obstructive/restrictive)">
            <a:extLst>
              <a:ext uri="{FF2B5EF4-FFF2-40B4-BE49-F238E27FC236}">
                <a16:creationId xmlns:a16="http://schemas.microsoft.com/office/drawing/2014/main" id="{2EBE9514-BBAA-63A8-229C-E03A2E7384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3933056"/>
            <a:ext cx="273630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617 Spirometry Images, Stock Photos &amp; Vectors | Shutterstock">
            <a:extLst>
              <a:ext uri="{FF2B5EF4-FFF2-40B4-BE49-F238E27FC236}">
                <a16:creationId xmlns:a16="http://schemas.microsoft.com/office/drawing/2014/main" id="{F5B87A2A-D4A2-143A-7362-BBE0A920F4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648" y="980728"/>
            <a:ext cx="3586238" cy="1916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Placeholder 2">
            <a:extLst>
              <a:ext uri="{FF2B5EF4-FFF2-40B4-BE49-F238E27FC236}">
                <a16:creationId xmlns:a16="http://schemas.microsoft.com/office/drawing/2014/main" id="{E6BED05F-2453-5EAE-F96A-8A0977F8D1E5}"/>
              </a:ext>
            </a:extLst>
          </p:cNvPr>
          <p:cNvSpPr>
            <a:spLocks noChangeArrowheads="1"/>
          </p:cNvSpPr>
          <p:nvPr/>
        </p:nvSpPr>
        <p:spPr bwMode="auto">
          <a:xfrm>
            <a:off x="-180528" y="44624"/>
            <a:ext cx="9034016" cy="140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p>
            <a:r>
              <a:rPr lang="en-US" altLang="el-GR" sz="1200" dirty="0">
                <a:latin typeface="Helvetica" panose="020B0604020202020204" pitchFamily="34" charset="0"/>
                <a:cs typeface="Helvetica" panose="020B0604020202020204" pitchFamily="34" charset="0"/>
              </a:rPr>
              <a:t>Arch </a:t>
            </a:r>
            <a:r>
              <a:rPr lang="en-US" altLang="el-GR" sz="1200" dirty="0" err="1">
                <a:latin typeface="Helvetica" panose="020B0604020202020204" pitchFamily="34" charset="0"/>
                <a:cs typeface="Helvetica" panose="020B0604020202020204" pitchFamily="34" charset="0"/>
              </a:rPr>
              <a:t>Pathol</a:t>
            </a:r>
            <a:r>
              <a:rPr lang="en-US" altLang="el-GR" sz="1200" dirty="0">
                <a:latin typeface="Helvetica" panose="020B0604020202020204" pitchFamily="34" charset="0"/>
                <a:cs typeface="Helvetica" panose="020B0604020202020204" pitchFamily="34" charset="0"/>
              </a:rPr>
              <a:t> Lab Med. 2016;140(12):1423-1428. doi:10.5858/arpa.2015-0455-RS</a:t>
            </a:r>
          </a:p>
        </p:txBody>
      </p:sp>
      <p:sp>
        <p:nvSpPr>
          <p:cNvPr id="9" name="Text Placeholder 2">
            <a:extLst>
              <a:ext uri="{FF2B5EF4-FFF2-40B4-BE49-F238E27FC236}">
                <a16:creationId xmlns:a16="http://schemas.microsoft.com/office/drawing/2014/main" id="{323DEB40-C659-2149-B8F3-AEB887D12FB0}"/>
              </a:ext>
            </a:extLst>
          </p:cNvPr>
          <p:cNvSpPr txBox="1"/>
          <p:nvPr/>
        </p:nvSpPr>
        <p:spPr bwMode="auto">
          <a:xfrm>
            <a:off x="0" y="4929198"/>
            <a:ext cx="9144000" cy="1509702"/>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pPr>
            <a:r>
              <a:rPr lang="en-US" altLang="el-GR" sz="1050" dirty="0">
                <a:latin typeface="Helvetica" panose="020B0604020202020204" pitchFamily="34" charset="0"/>
                <a:cs typeface="Helvetica" panose="020B0604020202020204" pitchFamily="34" charset="0"/>
              </a:rPr>
              <a:t>Figure 1. Paper-mounted section illustrating a lung lobule.
Figure 2. A, Gross photograph of a lung lobule with centrilobular destruction. B, High-resolution computerized tomography image showing the radiologic correlate with “holes” in the center of the lung lobules.
Figure 3. A, Gross photograph of a lung lobule with </a:t>
            </a:r>
            <a:r>
              <a:rPr lang="en-US" altLang="el-GR" sz="1050" dirty="0" err="1">
                <a:latin typeface="Helvetica" panose="020B0604020202020204" pitchFamily="34" charset="0"/>
                <a:cs typeface="Helvetica" panose="020B0604020202020204" pitchFamily="34" charset="0"/>
              </a:rPr>
              <a:t>panlobular</a:t>
            </a:r>
            <a:r>
              <a:rPr lang="en-US" altLang="el-GR" sz="1050" dirty="0">
                <a:latin typeface="Helvetica" panose="020B0604020202020204" pitchFamily="34" charset="0"/>
                <a:cs typeface="Helvetica" panose="020B0604020202020204" pitchFamily="34" charset="0"/>
              </a:rPr>
              <a:t> destruction. B, High-resolution computed tomography image showing the radiologic correlate with the entire lobule destroyed.
Figure 4. A, Paper-mounted section illustrating </a:t>
            </a:r>
            <a:r>
              <a:rPr lang="en-US" altLang="el-GR" sz="1050" dirty="0" err="1">
                <a:latin typeface="Helvetica" panose="020B0604020202020204" pitchFamily="34" charset="0"/>
                <a:cs typeface="Helvetica" panose="020B0604020202020204" pitchFamily="34" charset="0"/>
              </a:rPr>
              <a:t>paraseptal</a:t>
            </a:r>
            <a:r>
              <a:rPr lang="en-US" altLang="el-GR" sz="1050" dirty="0">
                <a:latin typeface="Helvetica" panose="020B0604020202020204" pitchFamily="34" charset="0"/>
                <a:cs typeface="Helvetica" panose="020B0604020202020204" pitchFamily="34" charset="0"/>
              </a:rPr>
              <a:t> emphysema. B, High-resolution computed tomography correlate showing a large space in the subpleural position.
Figure 5. First-generation respiratory bronchiole with macrophages within the airway lumen and also within the adjacent alveolar airspaces (hematoxylin-eosin, original magnification ×4.5).
Figure 6. </a:t>
            </a:r>
            <a:r>
              <a:rPr lang="en-US" altLang="el-GR" sz="1050"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Muscularization of the normally poorly muscularized small arteries/arterioles adjacent to alveolar ducts </a:t>
            </a:r>
            <a:r>
              <a:rPr lang="en-US" altLang="el-GR" sz="1050" dirty="0">
                <a:latin typeface="Helvetica" panose="020B0604020202020204" pitchFamily="34" charset="0"/>
                <a:cs typeface="Helvetica" panose="020B0604020202020204" pitchFamily="34" charset="0"/>
              </a:rPr>
              <a:t>(immunohistochemistry for smooth muscle actin, original magnification ×20).
</a:t>
            </a:r>
          </a:p>
        </p:txBody>
      </p:sp>
      <p:sp>
        <p:nvSpPr>
          <p:cNvPr id="2055" name="Footer Placeholder 3">
            <a:extLst>
              <a:ext uri="{FF2B5EF4-FFF2-40B4-BE49-F238E27FC236}">
                <a16:creationId xmlns:a16="http://schemas.microsoft.com/office/drawing/2014/main" id="{8214197A-D449-B7FF-AC03-AC1B3FE53F7A}"/>
              </a:ext>
            </a:extLst>
          </p:cNvPr>
          <p:cNvSpPr>
            <a:spLocks noChangeArrowheads="1"/>
          </p:cNvSpPr>
          <p:nvPr/>
        </p:nvSpPr>
        <p:spPr bwMode="auto">
          <a:xfrm>
            <a:off x="2257425" y="6438900"/>
            <a:ext cx="68865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lIns="180000" tIns="0" rIns="180000" bIns="0" anchor="ctr"/>
          <a:lstStyle/>
          <a:p>
            <a:pPr algn="r" eaLnBrk="0" hangingPunct="0">
              <a:spcAft>
                <a:spcPts val="600"/>
              </a:spcAft>
            </a:pPr>
            <a:endParaRPr lang="en-US" altLang="en-US" sz="1000">
              <a:solidFill>
                <a:srgbClr val="2A2A2A"/>
              </a:solidFill>
            </a:endParaRPr>
          </a:p>
        </p:txBody>
      </p:sp>
      <p:pic>
        <p:nvPicPr>
          <p:cNvPr id="2056" name="New picture">
            <a:extLst>
              <a:ext uri="{FF2B5EF4-FFF2-40B4-BE49-F238E27FC236}">
                <a16:creationId xmlns:a16="http://schemas.microsoft.com/office/drawing/2014/main" id="{BFA87AF7-1F3F-D87B-DDF7-105D1EBDCA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260648"/>
            <a:ext cx="4558213" cy="45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31C767BB-1A74-65CB-6136-575E7C6FD9A9}"/>
              </a:ext>
            </a:extLst>
          </p:cNvPr>
          <p:cNvSpPr txBox="1"/>
          <p:nvPr/>
        </p:nvSpPr>
        <p:spPr>
          <a:xfrm>
            <a:off x="5004048" y="311316"/>
            <a:ext cx="4139951" cy="1200329"/>
          </a:xfrm>
          <a:prstGeom prst="rect">
            <a:avLst/>
          </a:prstGeom>
          <a:noFill/>
        </p:spPr>
        <p:txBody>
          <a:bodyPr wrap="square">
            <a:spAutoFit/>
          </a:bodyPr>
          <a:lstStyle/>
          <a:p>
            <a:pPr algn="just"/>
            <a:r>
              <a:rPr lang="el-GR" dirty="0"/>
              <a:t>Τα πνευμονικά λόβια/</a:t>
            </a:r>
            <a:r>
              <a:rPr lang="el-GR" dirty="0" err="1"/>
              <a:t>λοβίδια</a:t>
            </a:r>
            <a:r>
              <a:rPr lang="el-GR" dirty="0"/>
              <a:t> αποτελούν  </a:t>
            </a:r>
            <a:r>
              <a:rPr lang="el-GR" dirty="0">
                <a:effectLst>
                  <a:outerShdw blurRad="38100" dist="38100" dir="2700000" algn="tl">
                    <a:srgbClr val="000000">
                      <a:alpha val="43137"/>
                    </a:srgbClr>
                  </a:outerShdw>
                </a:effectLst>
              </a:rPr>
              <a:t>εξαγωνικές</a:t>
            </a:r>
            <a:r>
              <a:rPr lang="el-GR" dirty="0"/>
              <a:t> υποδιαιρέσεις των πνευμόνων που είναι οι </a:t>
            </a:r>
            <a:r>
              <a:rPr lang="el-GR" u="sng" dirty="0"/>
              <a:t>μικρότερες</a:t>
            </a:r>
            <a:r>
              <a:rPr lang="el-GR" dirty="0"/>
              <a:t> υποδιαιρέσεις</a:t>
            </a:r>
            <a:r>
              <a:rPr lang="en-US" dirty="0"/>
              <a:t>,</a:t>
            </a:r>
            <a:r>
              <a:rPr lang="el-GR" dirty="0"/>
              <a:t> </a:t>
            </a:r>
            <a:r>
              <a:rPr lang="el-GR" u="sng" dirty="0"/>
              <a:t>ορατές</a:t>
            </a:r>
            <a:r>
              <a:rPr lang="el-GR" dirty="0"/>
              <a:t> με γυμνό μάτι.</a:t>
            </a:r>
          </a:p>
        </p:txBody>
      </p:sp>
      <p:pic>
        <p:nvPicPr>
          <p:cNvPr id="1026" name="Picture 2" descr="Secondary pulmonary lobule | Radiology Reference Article | Radiopaedia.org">
            <a:extLst>
              <a:ext uri="{FF2B5EF4-FFF2-40B4-BE49-F238E27FC236}">
                <a16:creationId xmlns:a16="http://schemas.microsoft.com/office/drawing/2014/main" id="{FC56BC6E-CB42-C645-6270-F5B953A939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2265" y="1507628"/>
            <a:ext cx="1783918" cy="17839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3ADEBAE-255F-B3AB-8E87-DB88599CDA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3461055"/>
            <a:ext cx="1320596" cy="1320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891C1F-315E-FD77-4A61-3CDA98EC30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1946" y="3461054"/>
            <a:ext cx="1320595" cy="1320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383E691-8B85-CCD7-8F78-DBC7D9F52B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3859" y="3490889"/>
            <a:ext cx="1290760" cy="1290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fade">
                                      <p:cBhvr>
                                        <p:cTn id="10" dur="500"/>
                                        <p:tgtEl>
                                          <p:spTgt spid="20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467544" y="1489422"/>
            <a:ext cx="8424936"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Άνδρας 34 ετών διακομίσθηκε  στο νοσοκομείο</a:t>
            </a:r>
            <a:r>
              <a:rPr lang="en-US" sz="2000" dirty="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αφού ενεπλάκη σε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τροχαίο δυστύχημα</a:t>
            </a:r>
            <a:r>
              <a:rPr lang="el-GR" sz="2000" dirty="0">
                <a:solidFill>
                  <a:prstClr val="black"/>
                </a:solidFill>
                <a:latin typeface="Arial" panose="020B0604020202020204" pitchFamily="34" charset="0"/>
                <a:cs typeface="Arial" panose="020B0604020202020204" pitchFamily="34" charset="0"/>
              </a:rPr>
              <a:t> με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αμβλεία</a:t>
            </a:r>
            <a:r>
              <a:rPr lang="el-GR" sz="2000" dirty="0">
                <a:solidFill>
                  <a:prstClr val="black"/>
                </a:solidFill>
                <a:latin typeface="Arial" panose="020B0604020202020204" pitchFamily="34" charset="0"/>
                <a:cs typeface="Arial" panose="020B0604020202020204" pitchFamily="34" charset="0"/>
              </a:rPr>
              <a:t>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κάκωση </a:t>
            </a:r>
            <a:r>
              <a:rPr lang="el-GR" sz="2000" dirty="0">
                <a:solidFill>
                  <a:prstClr val="black"/>
                </a:solidFill>
                <a:latin typeface="Arial" panose="020B0604020202020204" pitchFamily="34" charset="0"/>
                <a:cs typeface="Arial" panose="020B0604020202020204" pitchFamily="34" charset="0"/>
              </a:rPr>
              <a:t>σε θώρακα και κοιλιά.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Υπόταση, ταχυκαρδία</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λίγα</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ακροαστικά στους πνεύμονες,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διάχυτες εκχυμώσεις σε θώρακα και κοιλιά </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ευαισθησία</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στη ψηλάφηση του θώρακα.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Χαμηλός αιματοκρίτης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Απεικόνιση: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Ρήξη </a:t>
            </a:r>
            <a:r>
              <a:rPr lang="el-GR" sz="20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σπληνός</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στην αξονική,</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κατάγματα πλευρών και </a:t>
            </a:r>
            <a:r>
              <a:rPr lang="el-GR" sz="2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πνευμονική</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0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θλάση</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l-GR" sz="24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p:txBody>
          <a:bodyPr/>
          <a:lstStyle/>
          <a:p>
            <a:r>
              <a:rPr lang="el-GR" dirty="0"/>
              <a:t>Περιστατικό 3</a:t>
            </a:r>
          </a:p>
        </p:txBody>
      </p:sp>
      <p:pic>
        <p:nvPicPr>
          <p:cNvPr id="2050" name="Picture 2" descr="Pulmonary contusion | Radiology Reference Article | Radiopaedia.org">
            <a:extLst>
              <a:ext uri="{FF2B5EF4-FFF2-40B4-BE49-F238E27FC236}">
                <a16:creationId xmlns:a16="http://schemas.microsoft.com/office/drawing/2014/main" id="{EA8B65B1-9A72-5623-6339-8653D1FB16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3902273"/>
            <a:ext cx="2681089" cy="268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14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cute respiratory distress syndrome | Radiology Reference Article |  Radiopaedia.org">
            <a:extLst>
              <a:ext uri="{FF2B5EF4-FFF2-40B4-BE49-F238E27FC236}">
                <a16:creationId xmlns:a16="http://schemas.microsoft.com/office/drawing/2014/main" id="{E2647689-562C-E474-4B87-83959B318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181" y="2464061"/>
            <a:ext cx="4277307" cy="4277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26E35D-86C2-51E5-D20D-2FDA04656DEA}"/>
              </a:ext>
            </a:extLst>
          </p:cNvPr>
          <p:cNvSpPr txBox="1"/>
          <p:nvPr/>
        </p:nvSpPr>
        <p:spPr>
          <a:xfrm>
            <a:off x="1475656" y="116632"/>
            <a:ext cx="6768752" cy="630942"/>
          </a:xfrm>
          <a:prstGeom prst="rect">
            <a:avLst/>
          </a:prstGeom>
          <a:noFill/>
        </p:spPr>
        <p:txBody>
          <a:bodyPr wrap="square" rtlCol="0">
            <a:spAutoFit/>
          </a:bodyPr>
          <a:lstStyle/>
          <a:p>
            <a:pPr algn="ctr"/>
            <a:r>
              <a:rPr lang="el-GR" sz="3500" dirty="0"/>
              <a:t>Λίγες μέρες μετά….</a:t>
            </a:r>
          </a:p>
        </p:txBody>
      </p:sp>
      <p:pic>
        <p:nvPicPr>
          <p:cNvPr id="3078" name="Picture 6" descr="Acute respiratory distress syndrome | Radiology Reference Article |  Radiopaedia.org">
            <a:extLst>
              <a:ext uri="{FF2B5EF4-FFF2-40B4-BE49-F238E27FC236}">
                <a16:creationId xmlns:a16="http://schemas.microsoft.com/office/drawing/2014/main" id="{4F199C68-6486-12DB-B103-09858E36DC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9" y="747574"/>
            <a:ext cx="4470793" cy="3833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88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8CC69B-3713-4DB7-948E-94F7F8B5BC73}"/>
              </a:ext>
            </a:extLst>
          </p:cNvPr>
          <p:cNvSpPr txBox="1"/>
          <p:nvPr/>
        </p:nvSpPr>
        <p:spPr>
          <a:xfrm>
            <a:off x="683568" y="1124744"/>
            <a:ext cx="7776864" cy="3539430"/>
          </a:xfrm>
          <a:prstGeom prst="rect">
            <a:avLst/>
          </a:prstGeom>
          <a:noFill/>
        </p:spPr>
        <p:txBody>
          <a:bodyPr wrap="square" rtlCol="0">
            <a:spAutoFit/>
          </a:bodyPr>
          <a:lstStyle/>
          <a:p>
            <a:pPr marL="457200" indent="-457200">
              <a:buAutoNum type="arabicPeriod"/>
            </a:pPr>
            <a:r>
              <a:rPr lang="el-GR" sz="2800" dirty="0"/>
              <a:t>Ποιο είναι το σύνδρομο που ανέπτυξε ο ασθενής;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Ποια είναι η υποκείμενη </a:t>
            </a:r>
            <a:r>
              <a:rPr lang="el-GR" sz="2800" dirty="0" err="1"/>
              <a:t>παθοφυσιολογία</a:t>
            </a:r>
            <a:r>
              <a:rPr lang="el-GR" sz="2800" dirty="0"/>
              <a:t>;</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Ποια η θεραπεία;</a:t>
            </a:r>
          </a:p>
        </p:txBody>
      </p:sp>
    </p:spTree>
    <p:extLst>
      <p:ext uri="{BB962C8B-B14F-4D97-AF65-F5344CB8AC3E}">
        <p14:creationId xmlns:p14="http://schemas.microsoft.com/office/powerpoint/2010/main" val="362563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a16="http://schemas.microsoft.com/office/drawing/2014/main" id="{4EEC6EC2-E3FB-0E1F-F20B-52EC52FEECF4}"/>
              </a:ext>
            </a:extLst>
          </p:cNvPr>
          <p:cNvSpPr>
            <a:spLocks noGrp="1"/>
          </p:cNvSpPr>
          <p:nvPr>
            <p:ph idx="1"/>
          </p:nvPr>
        </p:nvSpPr>
        <p:spPr>
          <a:xfrm>
            <a:off x="457200" y="2924944"/>
            <a:ext cx="8229600" cy="4813995"/>
          </a:xfrm>
        </p:spPr>
        <p:txBody>
          <a:bodyPr/>
          <a:lstStyle/>
          <a:p>
            <a:endParaRPr lang="el-GR" dirty="0"/>
          </a:p>
          <a:p>
            <a:r>
              <a:rPr lang="el-GR" dirty="0"/>
              <a:t>5 κλινικά περιστατικά για </a:t>
            </a:r>
            <a:r>
              <a:rPr lang="el-GR" b="1" dirty="0"/>
              <a:t>συζήτηση</a:t>
            </a:r>
          </a:p>
          <a:p>
            <a:endParaRPr lang="el-GR" dirty="0"/>
          </a:p>
          <a:p>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a16="http://schemas.microsoft.com/office/drawing/2014/main" id="{A87B045B-46B3-27B8-4368-0D3C9679D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412" y="1386622"/>
            <a:ext cx="3059832" cy="2042378"/>
          </a:xfrm>
          <a:prstGeom prst="rect">
            <a:avLst/>
          </a:prstGeom>
        </p:spPr>
      </p:pic>
    </p:spTree>
    <p:extLst>
      <p:ext uri="{BB962C8B-B14F-4D97-AF65-F5344CB8AC3E}">
        <p14:creationId xmlns:p14="http://schemas.microsoft.com/office/powerpoint/2010/main" val="148014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8C059B-3EC1-8944-C2E3-50B50FCA1BB0}"/>
              </a:ext>
            </a:extLst>
          </p:cNvPr>
          <p:cNvSpPr txBox="1"/>
          <p:nvPr/>
        </p:nvSpPr>
        <p:spPr>
          <a:xfrm>
            <a:off x="1259632" y="476672"/>
            <a:ext cx="6768752" cy="553998"/>
          </a:xfrm>
          <a:prstGeom prst="rect">
            <a:avLst/>
          </a:prstGeom>
          <a:noFill/>
        </p:spPr>
        <p:txBody>
          <a:bodyPr wrap="square" rtlCol="0">
            <a:spAutoFit/>
          </a:bodyPr>
          <a:lstStyle/>
          <a:p>
            <a:pPr algn="ctr"/>
            <a:r>
              <a:rPr lang="en-US" sz="3000" b="1" dirty="0"/>
              <a:t>ARDS</a:t>
            </a:r>
            <a:r>
              <a:rPr lang="el-GR" sz="3000" b="1" dirty="0"/>
              <a:t>: </a:t>
            </a:r>
            <a:r>
              <a:rPr lang="el-GR" sz="3000" dirty="0"/>
              <a:t>ίδια κατάληξη πολλών αιτιών</a:t>
            </a:r>
          </a:p>
        </p:txBody>
      </p:sp>
      <p:pic>
        <p:nvPicPr>
          <p:cNvPr id="7" name="Picture 6">
            <a:extLst>
              <a:ext uri="{FF2B5EF4-FFF2-40B4-BE49-F238E27FC236}">
                <a16:creationId xmlns:a16="http://schemas.microsoft.com/office/drawing/2014/main" id="{C63E7990-48E4-317D-1464-53506FB67465}"/>
              </a:ext>
            </a:extLst>
          </p:cNvPr>
          <p:cNvPicPr>
            <a:picLocks noChangeAspect="1"/>
          </p:cNvPicPr>
          <p:nvPr/>
        </p:nvPicPr>
        <p:blipFill>
          <a:blip r:embed="rId2" cstate="print"/>
          <a:stretch>
            <a:fillRect/>
          </a:stretch>
        </p:blipFill>
        <p:spPr>
          <a:xfrm>
            <a:off x="467544" y="1796233"/>
            <a:ext cx="8397120" cy="4153047"/>
          </a:xfrm>
          <a:prstGeom prst="rect">
            <a:avLst/>
          </a:prstGeom>
        </p:spPr>
      </p:pic>
    </p:spTree>
    <p:extLst>
      <p:ext uri="{BB962C8B-B14F-4D97-AF65-F5344CB8AC3E}">
        <p14:creationId xmlns:p14="http://schemas.microsoft.com/office/powerpoint/2010/main" val="371425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cute Respiratory Distress Syndrome (ARDS) - Respiratory - Medbullets Step 1">
            <a:extLst>
              <a:ext uri="{FF2B5EF4-FFF2-40B4-BE49-F238E27FC236}">
                <a16:creationId xmlns:a16="http://schemas.microsoft.com/office/drawing/2014/main" id="{15EB68E3-5CDA-E577-6FA3-7D633155BF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501008"/>
            <a:ext cx="4398814" cy="3297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99088DA-0339-8EA4-A304-40D82A56BF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59" y="267166"/>
            <a:ext cx="4846209" cy="31577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B3D39E-A069-BC5B-0073-75A017149AB8}"/>
              </a:ext>
            </a:extLst>
          </p:cNvPr>
          <p:cNvPicPr>
            <a:picLocks noChangeAspect="1"/>
          </p:cNvPicPr>
          <p:nvPr/>
        </p:nvPicPr>
        <p:blipFill>
          <a:blip r:embed="rId5" cstate="print"/>
          <a:stretch>
            <a:fillRect/>
          </a:stretch>
        </p:blipFill>
        <p:spPr>
          <a:xfrm>
            <a:off x="233829" y="225227"/>
            <a:ext cx="3928395" cy="3199649"/>
          </a:xfrm>
          <a:prstGeom prst="rect">
            <a:avLst/>
          </a:prstGeom>
        </p:spPr>
      </p:pic>
      <p:pic>
        <p:nvPicPr>
          <p:cNvPr id="3" name="Content Placeholder 2">
            <a:extLst>
              <a:ext uri="{FF2B5EF4-FFF2-40B4-BE49-F238E27FC236}">
                <a16:creationId xmlns:a16="http://schemas.microsoft.com/office/drawing/2014/main" id="{71FF97ED-91F6-4A8A-6DCF-628BA1D6A332}"/>
              </a:ext>
            </a:extLst>
          </p:cNvPr>
          <p:cNvPicPr>
            <a:picLocks noGrp="1" noChangeAspect="1"/>
          </p:cNvPicPr>
          <p:nvPr/>
        </p:nvPicPr>
        <p:blipFill>
          <a:blip r:embed="rId6" cstate="print">
            <a:extLst>
              <a:ext uri="{28A0092B-C50C-407E-A947-70E740481C1C}">
                <a14:useLocalDpi xmlns:a14="http://schemas.microsoft.com/office/drawing/2010/main" val="0"/>
              </a:ext>
            </a:extLst>
          </a:blip>
          <a:srcRect t="-6597" b="-6597"/>
          <a:stretch>
            <a:fillRect/>
          </a:stretch>
        </p:blipFill>
        <p:spPr>
          <a:xfrm>
            <a:off x="611560" y="3295144"/>
            <a:ext cx="3300007" cy="3557593"/>
          </a:xfrm>
          <a:prstGeom prst="rect">
            <a:avLst/>
          </a:prstGeom>
        </p:spPr>
      </p:pic>
    </p:spTree>
    <p:extLst>
      <p:ext uri="{BB962C8B-B14F-4D97-AF65-F5344CB8AC3E}">
        <p14:creationId xmlns:p14="http://schemas.microsoft.com/office/powerpoint/2010/main" val="1827172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7FB9E3-1B16-1649-1FA5-01D7F95A3343}"/>
              </a:ext>
            </a:extLst>
          </p:cNvPr>
          <p:cNvSpPr>
            <a:spLocks noGrp="1"/>
          </p:cNvSpPr>
          <p:nvPr>
            <p:ph type="title"/>
          </p:nvPr>
        </p:nvSpPr>
        <p:spPr>
          <a:xfrm>
            <a:off x="0" y="0"/>
            <a:ext cx="9144000" cy="836712"/>
          </a:xfrm>
        </p:spPr>
        <p:txBody>
          <a:bodyPr>
            <a:noAutofit/>
          </a:bodyPr>
          <a:lstStyle/>
          <a:p>
            <a:r>
              <a:rPr lang="el-GR" sz="3200" dirty="0"/>
              <a:t>Διάχυτη κυψελιδική βλάβη (ΔΚΒ)</a:t>
            </a:r>
            <a:r>
              <a:rPr lang="en-US" sz="3200" dirty="0"/>
              <a:t>, </a:t>
            </a:r>
            <a:r>
              <a:rPr lang="el-GR" sz="3200" dirty="0"/>
              <a:t>υπό </a:t>
            </a:r>
            <a:r>
              <a:rPr lang="el-GR" sz="3200" dirty="0">
                <a:effectLst>
                  <a:outerShdw blurRad="38100" dist="38100" dir="2700000" algn="tl">
                    <a:srgbClr val="000000">
                      <a:alpha val="43137"/>
                    </a:srgbClr>
                  </a:outerShdw>
                </a:effectLst>
              </a:rPr>
              <a:t>οργάνωση.</a:t>
            </a:r>
          </a:p>
        </p:txBody>
      </p:sp>
      <p:pic>
        <p:nvPicPr>
          <p:cNvPr id="1026" name="Picture 2" descr="Pathology Outlines - ARDS / DAD">
            <a:extLst>
              <a:ext uri="{FF2B5EF4-FFF2-40B4-BE49-F238E27FC236}">
                <a16:creationId xmlns:a16="http://schemas.microsoft.com/office/drawing/2014/main" id="{A42A7684-8004-19E9-72FF-3DD1249A97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5873" y="1740087"/>
            <a:ext cx="5904584" cy="3953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thology Outlines - ARDS / DAD">
            <a:extLst>
              <a:ext uri="{FF2B5EF4-FFF2-40B4-BE49-F238E27FC236}">
                <a16:creationId xmlns:a16="http://schemas.microsoft.com/office/drawing/2014/main" id="{DD4DB714-B310-0C03-4426-441A873A15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62146"/>
            <a:ext cx="4276190" cy="3207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thology Outlines - ARDS / DAD">
            <a:extLst>
              <a:ext uri="{FF2B5EF4-FFF2-40B4-BE49-F238E27FC236}">
                <a16:creationId xmlns:a16="http://schemas.microsoft.com/office/drawing/2014/main" id="{D67C4E45-3AAB-E397-3992-CF37B53E2B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721058"/>
            <a:ext cx="3566395" cy="267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714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261864" y="620688"/>
            <a:ext cx="8424936" cy="50629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latin typeface="Arial" panose="020B0604020202020204" pitchFamily="34" charset="0"/>
                <a:cs typeface="Arial" panose="020B0604020202020204" pitchFamily="34" charset="0"/>
              </a:rPr>
              <a:t>Γυναίκα 43 ετών, προσέρχεται για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πυρετό από 2μήνου</a:t>
            </a:r>
            <a:r>
              <a:rPr lang="el-GR" sz="2300" dirty="0">
                <a:solidFill>
                  <a:prstClr val="black"/>
                </a:solidFill>
                <a:latin typeface="Arial" panose="020B0604020202020204" pitchFamily="34" charset="0"/>
                <a:cs typeface="Arial" panose="020B0604020202020204" pitchFamily="34" charset="0"/>
              </a:rPr>
              <a:t>, με διάχυτες μυαλγίες και νυχτερινές εφιδρώσεις.</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Arial" panose="020B0604020202020204" pitchFamily="34" charset="0"/>
                <a:cs typeface="Arial" panose="020B0604020202020204" pitchFamily="34" charset="0"/>
              </a:rPr>
              <a:t> </a:t>
            </a:r>
            <a:r>
              <a:rPr lang="el-GR" sz="2300" dirty="0">
                <a:solidFill>
                  <a:prstClr val="black"/>
                </a:solidFill>
                <a:latin typeface="Arial" panose="020B0604020202020204" pitchFamily="34" charset="0"/>
                <a:cs typeface="Arial" panose="020B0604020202020204" pitchFamily="34" charset="0"/>
              </a:rPr>
              <a:t> </a:t>
            </a: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Χωρίς ιδιαίτερα ευρήματα.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Φυσιολογικά λευκά αιμοσφαίρια</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αυξημένη </a:t>
            </a: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CRP</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αυξημένο </a:t>
            </a:r>
            <a:r>
              <a:rPr lang="el-GR" sz="2300"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ασβέστιο</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ορού.</a:t>
            </a:r>
            <a:endPar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Απεικόνιση: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a:xfrm>
            <a:off x="457200" y="-171400"/>
            <a:ext cx="8229600" cy="1143000"/>
          </a:xfrm>
        </p:spPr>
        <p:txBody>
          <a:bodyPr/>
          <a:lstStyle/>
          <a:p>
            <a:r>
              <a:rPr lang="el-GR" dirty="0"/>
              <a:t>Περιστατικό 4</a:t>
            </a:r>
          </a:p>
        </p:txBody>
      </p:sp>
      <p:pic>
        <p:nvPicPr>
          <p:cNvPr id="2" name="Picture 1">
            <a:extLst>
              <a:ext uri="{FF2B5EF4-FFF2-40B4-BE49-F238E27FC236}">
                <a16:creationId xmlns:a16="http://schemas.microsoft.com/office/drawing/2014/main" id="{19C790E8-F45B-F790-3E2A-8818FF4BA39A}"/>
              </a:ext>
            </a:extLst>
          </p:cNvPr>
          <p:cNvPicPr>
            <a:picLocks noChangeAspect="1"/>
          </p:cNvPicPr>
          <p:nvPr/>
        </p:nvPicPr>
        <p:blipFill>
          <a:blip r:embed="rId2" cstate="print"/>
          <a:stretch>
            <a:fillRect/>
          </a:stretch>
        </p:blipFill>
        <p:spPr>
          <a:xfrm>
            <a:off x="2943547" y="4221088"/>
            <a:ext cx="2420541" cy="2368903"/>
          </a:xfrm>
          <a:prstGeom prst="rect">
            <a:avLst/>
          </a:prstGeom>
        </p:spPr>
      </p:pic>
      <p:pic>
        <p:nvPicPr>
          <p:cNvPr id="6148" name="Picture 4" descr="Sarcoidosis - Respiratory - Medbullets Step 1">
            <a:extLst>
              <a:ext uri="{FF2B5EF4-FFF2-40B4-BE49-F238E27FC236}">
                <a16:creationId xmlns:a16="http://schemas.microsoft.com/office/drawing/2014/main" id="{A7CFDB9C-E86D-0CF7-8BD7-F1B349A300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221088"/>
            <a:ext cx="2479452" cy="236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88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EA6D6-1F7A-82E6-7E40-C41DD09E0D47}"/>
              </a:ext>
            </a:extLst>
          </p:cNvPr>
          <p:cNvSpPr txBox="1"/>
          <p:nvPr/>
        </p:nvSpPr>
        <p:spPr>
          <a:xfrm>
            <a:off x="0" y="188640"/>
            <a:ext cx="9144000" cy="1015663"/>
          </a:xfrm>
          <a:prstGeom prst="rect">
            <a:avLst/>
          </a:prstGeom>
          <a:noFill/>
        </p:spPr>
        <p:txBody>
          <a:bodyPr wrap="square" rtlCol="0">
            <a:spAutoFit/>
          </a:bodyPr>
          <a:lstStyle/>
          <a:p>
            <a:pPr algn="ctr"/>
            <a:r>
              <a:rPr lang="el-GR" sz="3000" dirty="0" err="1"/>
              <a:t>Διαβρογχική</a:t>
            </a:r>
            <a:r>
              <a:rPr lang="el-GR" sz="3000" dirty="0"/>
              <a:t> βιοψία λεμφαδένα πνευμονικής πύλης </a:t>
            </a:r>
          </a:p>
          <a:p>
            <a:pPr algn="ctr"/>
            <a:endParaRPr lang="el-GR" sz="3000" dirty="0"/>
          </a:p>
        </p:txBody>
      </p:sp>
      <p:pic>
        <p:nvPicPr>
          <p:cNvPr id="2" name="Picture 2">
            <a:extLst>
              <a:ext uri="{FF2B5EF4-FFF2-40B4-BE49-F238E27FC236}">
                <a16:creationId xmlns:a16="http://schemas.microsoft.com/office/drawing/2014/main" id="{8C5E0442-21A2-D592-F1DF-C2790A6BC94E}"/>
              </a:ext>
            </a:extLst>
          </p:cNvPr>
          <p:cNvPicPr>
            <a:picLocks noChangeAspect="1" noChangeArrowheads="1"/>
          </p:cNvPicPr>
          <p:nvPr/>
        </p:nvPicPr>
        <p:blipFill>
          <a:blip r:embed="rId3" cstate="print"/>
          <a:srcRect/>
          <a:stretch>
            <a:fillRect/>
          </a:stretch>
        </p:blipFill>
        <p:spPr bwMode="auto">
          <a:xfrm rot="16200000">
            <a:off x="1965426" y="-373137"/>
            <a:ext cx="5213149" cy="8064896"/>
          </a:xfrm>
          <a:prstGeom prst="rect">
            <a:avLst/>
          </a:prstGeom>
          <a:noFill/>
          <a:ln w="9525">
            <a:noFill/>
            <a:miter lim="800000"/>
            <a:headEnd/>
            <a:tailEnd/>
          </a:ln>
        </p:spPr>
      </p:pic>
    </p:spTree>
    <p:extLst>
      <p:ext uri="{BB962C8B-B14F-4D97-AF65-F5344CB8AC3E}">
        <p14:creationId xmlns:p14="http://schemas.microsoft.com/office/powerpoint/2010/main" val="781861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423EF7-EBB7-D124-3ECD-58D2C7A8EE3E}"/>
              </a:ext>
            </a:extLst>
          </p:cNvPr>
          <p:cNvSpPr txBox="1"/>
          <p:nvPr/>
        </p:nvSpPr>
        <p:spPr>
          <a:xfrm>
            <a:off x="863080" y="908720"/>
            <a:ext cx="8280920" cy="4524315"/>
          </a:xfrm>
          <a:prstGeom prst="rect">
            <a:avLst/>
          </a:prstGeom>
          <a:noFill/>
        </p:spPr>
        <p:txBody>
          <a:bodyPr wrap="square" rtlCol="0">
            <a:spAutoFit/>
          </a:bodyPr>
          <a:lstStyle/>
          <a:p>
            <a:pPr marL="457200" indent="-457200">
              <a:buAutoNum type="arabicPeriod"/>
            </a:pPr>
            <a:r>
              <a:rPr lang="el-GR" sz="2400" dirty="0"/>
              <a:t>Ποια είναι η διάγνωσή σας;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άλλα νοσήματα πρέπει να σκεφτούμε, βλέποντας τη βιοψία της ασθενούς; Πού οφείλεται η </a:t>
            </a:r>
            <a:r>
              <a:rPr lang="el-GR" sz="2400" dirty="0" err="1"/>
              <a:t>υπερασβεστιαιμία</a:t>
            </a:r>
            <a:r>
              <a:rPr lang="el-GR" sz="2400" dirty="0"/>
              <a:t> της</a:t>
            </a:r>
            <a:r>
              <a:rPr lang="en-US" sz="2400" dirty="0"/>
              <a:t>;</a:t>
            </a: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a:t>
            </a:r>
            <a:r>
              <a:rPr lang="el-GR" sz="2400" dirty="0">
                <a:effectLst>
                  <a:outerShdw blurRad="38100" dist="38100" dir="2700000" algn="tl">
                    <a:srgbClr val="000000">
                      <a:alpha val="43137"/>
                    </a:srgbClr>
                  </a:outerShdw>
                </a:effectLst>
              </a:rPr>
              <a:t>άλλα</a:t>
            </a:r>
            <a:r>
              <a:rPr lang="el-GR" sz="2400" dirty="0"/>
              <a:t> συστήματα μπορεί να επηρεάσει η νόσος;</a:t>
            </a:r>
          </a:p>
          <a:p>
            <a:pPr marL="457200" indent="-457200">
              <a:buAutoNum type="arabicPeriod"/>
            </a:pPr>
            <a:endParaRPr lang="el-GR" sz="2400" dirty="0"/>
          </a:p>
          <a:p>
            <a:endParaRPr lang="el-GR" sz="2400" dirty="0"/>
          </a:p>
          <a:p>
            <a:pPr marL="457200" indent="-457200">
              <a:buAutoNum type="arabicPeriod"/>
            </a:pPr>
            <a:endParaRPr lang="el-GR" sz="2400" dirty="0"/>
          </a:p>
        </p:txBody>
      </p:sp>
    </p:spTree>
    <p:extLst>
      <p:ext uri="{BB962C8B-B14F-4D97-AF65-F5344CB8AC3E}">
        <p14:creationId xmlns:p14="http://schemas.microsoft.com/office/powerpoint/2010/main" val="1171409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DF] Granulomatous lung disease: an approach to the differential diagnosis.  | Semantic Scholar">
            <a:extLst>
              <a:ext uri="{FF2B5EF4-FFF2-40B4-BE49-F238E27FC236}">
                <a16:creationId xmlns:a16="http://schemas.microsoft.com/office/drawing/2014/main" id="{A14A0328-6D43-2C35-0EA0-358DCB311E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6681" y="374001"/>
            <a:ext cx="5579615" cy="610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329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6B6BC-44AD-DD3B-0C82-9C8CA7356E0C}"/>
              </a:ext>
            </a:extLst>
          </p:cNvPr>
          <p:cNvPicPr>
            <a:picLocks noChangeAspect="1"/>
          </p:cNvPicPr>
          <p:nvPr/>
        </p:nvPicPr>
        <p:blipFill>
          <a:blip r:embed="rId3" cstate="print"/>
          <a:stretch>
            <a:fillRect/>
          </a:stretch>
        </p:blipFill>
        <p:spPr>
          <a:xfrm>
            <a:off x="134859" y="105228"/>
            <a:ext cx="2852966" cy="2323720"/>
          </a:xfrm>
          <a:prstGeom prst="rect">
            <a:avLst/>
          </a:prstGeom>
        </p:spPr>
      </p:pic>
      <p:pic>
        <p:nvPicPr>
          <p:cNvPr id="9" name="Content Placeholder 2">
            <a:extLst>
              <a:ext uri="{FF2B5EF4-FFF2-40B4-BE49-F238E27FC236}">
                <a16:creationId xmlns:a16="http://schemas.microsoft.com/office/drawing/2014/main" id="{084C9E8A-CA9F-ADF0-5059-B112B047A782}"/>
              </a:ext>
            </a:extLst>
          </p:cNvPr>
          <p:cNvPicPr>
            <a:picLocks noGrp="1" noChangeAspect="1"/>
          </p:cNvPicPr>
          <p:nvPr/>
        </p:nvPicPr>
        <p:blipFill>
          <a:blip r:embed="rId4" cstate="print">
            <a:extLst>
              <a:ext uri="{28A0092B-C50C-407E-A947-70E740481C1C}">
                <a14:useLocalDpi xmlns:a14="http://schemas.microsoft.com/office/drawing/2010/main" val="0"/>
              </a:ext>
            </a:extLst>
          </a:blip>
          <a:srcRect t="-6597" b="-6597"/>
          <a:stretch>
            <a:fillRect/>
          </a:stretch>
        </p:blipFill>
        <p:spPr>
          <a:xfrm>
            <a:off x="155447" y="2348880"/>
            <a:ext cx="2832378" cy="3053463"/>
          </a:xfrm>
          <a:prstGeom prst="rect">
            <a:avLst/>
          </a:prstGeom>
        </p:spPr>
      </p:pic>
      <p:pic>
        <p:nvPicPr>
          <p:cNvPr id="15361" name="Picture 1" descr="C:\Users\user\Desktop\Pathology Outlines - Sarcoidosis_files\lungnontumorsarcoidosisli02.jpg"/>
          <p:cNvPicPr>
            <a:picLocks noChangeAspect="1" noChangeArrowheads="1"/>
          </p:cNvPicPr>
          <p:nvPr/>
        </p:nvPicPr>
        <p:blipFill>
          <a:blip r:embed="rId5" cstate="print"/>
          <a:srcRect/>
          <a:stretch>
            <a:fillRect/>
          </a:stretch>
        </p:blipFill>
        <p:spPr bwMode="auto">
          <a:xfrm>
            <a:off x="6605913" y="4049391"/>
            <a:ext cx="3323901" cy="2780997"/>
          </a:xfrm>
          <a:prstGeom prst="rect">
            <a:avLst/>
          </a:prstGeom>
          <a:noFill/>
        </p:spPr>
      </p:pic>
      <p:pic>
        <p:nvPicPr>
          <p:cNvPr id="4" name="Picture 3">
            <a:extLst>
              <a:ext uri="{FF2B5EF4-FFF2-40B4-BE49-F238E27FC236}">
                <a16:creationId xmlns:a16="http://schemas.microsoft.com/office/drawing/2014/main" id="{6CBA8B6B-C584-3ED6-52FE-A205A036B46E}"/>
              </a:ext>
            </a:extLst>
          </p:cNvPr>
          <p:cNvPicPr>
            <a:picLocks noChangeAspect="1"/>
          </p:cNvPicPr>
          <p:nvPr/>
        </p:nvPicPr>
        <p:blipFill>
          <a:blip r:embed="rId6" cstate="print"/>
          <a:stretch>
            <a:fillRect/>
          </a:stretch>
        </p:blipFill>
        <p:spPr>
          <a:xfrm>
            <a:off x="4355976" y="189831"/>
            <a:ext cx="4195645" cy="3859560"/>
          </a:xfrm>
          <a:prstGeom prst="rect">
            <a:avLst/>
          </a:prstGeom>
        </p:spPr>
      </p:pic>
      <p:pic>
        <p:nvPicPr>
          <p:cNvPr id="1026" name="Picture 2" descr="Pulmonary Sarcoidosis: Typical and Atypical Manifestations at  High-Resolution CT with Pathologic Correlation | RadioGraphics">
            <a:extLst>
              <a:ext uri="{FF2B5EF4-FFF2-40B4-BE49-F238E27FC236}">
                <a16:creationId xmlns:a16="http://schemas.microsoft.com/office/drawing/2014/main" id="{8706FEED-34C9-4F3B-7495-E345797995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5768" y="4065171"/>
            <a:ext cx="3447902" cy="276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143372" y="1500174"/>
            <a:ext cx="5000628" cy="4429156"/>
          </a:xfrm>
        </p:spPr>
        <p:txBody>
          <a:bodyPr>
            <a:normAutofit/>
          </a:bodyPr>
          <a:lstStyle/>
          <a:p>
            <a:r>
              <a:rPr lang="el-GR" sz="1600" dirty="0"/>
              <a:t>Σωμάτιο </a:t>
            </a:r>
            <a:r>
              <a:rPr lang="en-US" sz="1600" dirty="0" err="1"/>
              <a:t>Schaumann</a:t>
            </a:r>
            <a:r>
              <a:rPr lang="en-US" sz="1600" dirty="0"/>
              <a:t> </a:t>
            </a:r>
            <a:r>
              <a:rPr lang="el-GR" sz="1600" dirty="0"/>
              <a:t>και </a:t>
            </a:r>
            <a:r>
              <a:rPr lang="en-US" sz="1600" dirty="0"/>
              <a:t> </a:t>
            </a:r>
            <a:r>
              <a:rPr lang="el-GR" sz="1600" dirty="0"/>
              <a:t>αστεροειδές σωμάτιο,  </a:t>
            </a:r>
            <a:br>
              <a:rPr lang="el-GR" sz="1600" dirty="0"/>
            </a:br>
            <a:r>
              <a:rPr lang="el-GR" sz="1600" dirty="0"/>
              <a:t>επί  </a:t>
            </a:r>
            <a:r>
              <a:rPr lang="el-GR" sz="1600" dirty="0" err="1"/>
              <a:t>σαρκοείδωσης</a:t>
            </a:r>
            <a:r>
              <a:rPr lang="el-GR" sz="1600" dirty="0"/>
              <a:t>.</a:t>
            </a:r>
          </a:p>
        </p:txBody>
      </p:sp>
      <p:pic>
        <p:nvPicPr>
          <p:cNvPr id="72706" name="Picture 2" descr="C:\Users\user\Desktop\Pathology Outlines - Sarcoidosis_files\sarcoid lymph node micro asteroid body.jpg"/>
          <p:cNvPicPr>
            <a:picLocks noChangeAspect="1" noChangeArrowheads="1"/>
          </p:cNvPicPr>
          <p:nvPr/>
        </p:nvPicPr>
        <p:blipFill>
          <a:blip r:embed="rId2" cstate="print"/>
          <a:srcRect/>
          <a:stretch>
            <a:fillRect/>
          </a:stretch>
        </p:blipFill>
        <p:spPr bwMode="auto">
          <a:xfrm rot="5400000">
            <a:off x="6414350" y="4229856"/>
            <a:ext cx="2647968" cy="2189265"/>
          </a:xfrm>
          <a:prstGeom prst="rect">
            <a:avLst/>
          </a:prstGeom>
          <a:noFill/>
        </p:spPr>
      </p:pic>
      <p:pic>
        <p:nvPicPr>
          <p:cNvPr id="72707" name="Picture 3" descr="C:\Users\user\Desktop\Pathology Outlines - Sarcoidosis_files\lungnontumorsarcoidosisli01.jpg"/>
          <p:cNvPicPr>
            <a:picLocks noChangeAspect="1" noChangeArrowheads="1"/>
          </p:cNvPicPr>
          <p:nvPr/>
        </p:nvPicPr>
        <p:blipFill>
          <a:blip r:embed="rId3" cstate="print"/>
          <a:srcRect/>
          <a:stretch>
            <a:fillRect/>
          </a:stretch>
        </p:blipFill>
        <p:spPr bwMode="auto">
          <a:xfrm>
            <a:off x="214282" y="142852"/>
            <a:ext cx="3929090" cy="3287338"/>
          </a:xfrm>
          <a:prstGeom prst="rect">
            <a:avLst/>
          </a:prstGeom>
          <a:noFill/>
        </p:spPr>
      </p:pic>
      <p:pic>
        <p:nvPicPr>
          <p:cNvPr id="72708" name="Picture 4" descr="C:\Users\user\Desktop\Pathology Outlines - Sarcoidosis_files\lungnontumorsarcoidosisli03.jpg"/>
          <p:cNvPicPr>
            <a:picLocks noChangeAspect="1" noChangeArrowheads="1"/>
          </p:cNvPicPr>
          <p:nvPr/>
        </p:nvPicPr>
        <p:blipFill>
          <a:blip r:embed="rId4" cstate="print"/>
          <a:srcRect/>
          <a:stretch>
            <a:fillRect/>
          </a:stretch>
        </p:blipFill>
        <p:spPr bwMode="auto">
          <a:xfrm>
            <a:off x="214282" y="3570662"/>
            <a:ext cx="3929090" cy="3287338"/>
          </a:xfrm>
          <a:prstGeom prst="rect">
            <a:avLst/>
          </a:prstGeom>
          <a:noFill/>
        </p:spPr>
      </p:pic>
      <p:sp>
        <p:nvSpPr>
          <p:cNvPr id="6" name="5 - Ορθογώνιο"/>
          <p:cNvSpPr/>
          <p:nvPr/>
        </p:nvSpPr>
        <p:spPr>
          <a:xfrm>
            <a:off x="4214810" y="285728"/>
            <a:ext cx="4929190" cy="3108543"/>
          </a:xfrm>
          <a:prstGeom prst="rect">
            <a:avLst/>
          </a:prstGeom>
        </p:spPr>
        <p:txBody>
          <a:bodyPr wrap="square">
            <a:spAutoFit/>
          </a:bodyPr>
          <a:lstStyle/>
          <a:p>
            <a:pPr algn="just"/>
            <a:r>
              <a:rPr lang="el-GR" sz="1400" b="1" i="1" dirty="0"/>
              <a:t>Μη</a:t>
            </a:r>
            <a:r>
              <a:rPr lang="el-GR" sz="1400" b="1" dirty="0"/>
              <a:t> </a:t>
            </a:r>
            <a:r>
              <a:rPr lang="el-GR" sz="1400" b="1" dirty="0" err="1"/>
              <a:t>τυροειδοποιούμενα</a:t>
            </a:r>
            <a:r>
              <a:rPr lang="el-GR" sz="1400" b="1" dirty="0"/>
              <a:t>, συρρέοντα άνοσα κοκκιώματα </a:t>
            </a:r>
            <a:r>
              <a:rPr lang="el-GR" sz="1400" dirty="0"/>
              <a:t>με σφιχτά διατασσόμενα </a:t>
            </a:r>
            <a:r>
              <a:rPr lang="el-GR" sz="1400" dirty="0" err="1"/>
              <a:t>επιθηλιοειδή</a:t>
            </a:r>
            <a:r>
              <a:rPr lang="el-GR" sz="1400" dirty="0"/>
              <a:t> κύτταρα, </a:t>
            </a:r>
            <a:r>
              <a:rPr lang="el-GR" sz="1400" dirty="0" err="1"/>
              <a:t>γιγαντοκύτταρα</a:t>
            </a:r>
            <a:r>
              <a:rPr lang="el-GR" sz="1400" dirty="0"/>
              <a:t>  πιθανώς τύπου </a:t>
            </a:r>
            <a:r>
              <a:rPr lang="el-GR" sz="1400" dirty="0" err="1"/>
              <a:t>Langhans</a:t>
            </a:r>
            <a:r>
              <a:rPr lang="el-GR" sz="1400" dirty="0"/>
              <a:t> και Τ-λεμφοκύτταρα, συνήθως στο διάμεσο υπόστρωμα, παρακείμενα </a:t>
            </a:r>
            <a:r>
              <a:rPr lang="el-GR" sz="1400" dirty="0" err="1"/>
              <a:t>βρογχιολίων</a:t>
            </a:r>
            <a:r>
              <a:rPr lang="el-GR" sz="1400" dirty="0"/>
              <a:t>, γύρω και μέσα στα τοιχώματα των αγγείων, στον υπεζωκότα και στα διαφράγματα του συνδετικού ιστού. Μπορεί επίσης να παρατηρηθεί </a:t>
            </a:r>
            <a:r>
              <a:rPr lang="el-GR" sz="1400" dirty="0" err="1"/>
              <a:t>υαλίνωση</a:t>
            </a:r>
            <a:r>
              <a:rPr lang="el-GR" sz="1400" dirty="0"/>
              <a:t>, διάχυτη διάμεση </a:t>
            </a:r>
            <a:r>
              <a:rPr lang="el-GR" sz="1400" dirty="0" err="1"/>
              <a:t>ίνωση</a:t>
            </a:r>
            <a:r>
              <a:rPr lang="el-GR" sz="1400" dirty="0"/>
              <a:t>, </a:t>
            </a:r>
            <a:r>
              <a:rPr lang="el-GR" sz="1400" i="1" dirty="0" err="1"/>
              <a:t>ινωδοειδής</a:t>
            </a:r>
            <a:r>
              <a:rPr lang="el-GR" sz="1400" i="1" dirty="0"/>
              <a:t> (</a:t>
            </a:r>
            <a:r>
              <a:rPr lang="el-GR" sz="1400" dirty="0"/>
              <a:t>όχι τυροειδής</a:t>
            </a:r>
            <a:r>
              <a:rPr lang="el-GR" sz="1400" i="1" dirty="0"/>
              <a:t>)</a:t>
            </a:r>
            <a:r>
              <a:rPr lang="el-GR" sz="1400" dirty="0"/>
              <a:t> νέκρωση, </a:t>
            </a:r>
            <a:r>
              <a:rPr lang="el-GR" sz="1400" dirty="0" err="1"/>
              <a:t>ίνωση</a:t>
            </a:r>
            <a:r>
              <a:rPr lang="el-GR" sz="1400" dirty="0"/>
              <a:t> εντός των κοκκιωμάτων, </a:t>
            </a:r>
            <a:r>
              <a:rPr lang="el-GR" sz="1400" dirty="0" err="1"/>
              <a:t>ενδο</a:t>
            </a:r>
            <a:r>
              <a:rPr lang="el-GR" sz="1400" dirty="0"/>
              <a:t>- και </a:t>
            </a:r>
            <a:r>
              <a:rPr lang="el-GR" sz="1400" dirty="0" err="1"/>
              <a:t>εξωκυτταρικά</a:t>
            </a:r>
            <a:r>
              <a:rPr lang="el-GR" sz="1400" dirty="0"/>
              <a:t> εγκλείσματα &amp; </a:t>
            </a:r>
            <a:r>
              <a:rPr lang="el-GR" sz="1400" dirty="0" err="1"/>
              <a:t>υπεζωκοτική</a:t>
            </a:r>
            <a:r>
              <a:rPr lang="el-GR" sz="1400" dirty="0"/>
              <a:t> προσβολή (στο 10%). Σωμάτια </a:t>
            </a:r>
            <a:r>
              <a:rPr lang="el-GR" sz="1400" dirty="0" err="1"/>
              <a:t>Schaumann</a:t>
            </a:r>
            <a:r>
              <a:rPr lang="el-GR" sz="1400" dirty="0"/>
              <a:t>: </a:t>
            </a:r>
            <a:r>
              <a:rPr lang="el-GR" sz="1400" dirty="0" err="1"/>
              <a:t>ελασματοποιημένα</a:t>
            </a:r>
            <a:r>
              <a:rPr lang="el-GR" sz="1400" dirty="0"/>
              <a:t> συμπυκνώματα ασβεστίου και πρωτεΐνης. Αστεροειδή σωμάτια : εγκλείσματα δίκην αστεριών σε </a:t>
            </a:r>
            <a:r>
              <a:rPr lang="el-GR" sz="1400" dirty="0" err="1"/>
              <a:t>γιγαντοκύτταρα</a:t>
            </a:r>
            <a:r>
              <a:rPr lang="el-GR" sz="1400" dirty="0"/>
              <a:t>, στο 60% των κοκκιωμάτων. Κανένα από τα δύο </a:t>
            </a:r>
            <a:r>
              <a:rPr lang="el-GR" sz="1400" i="1" dirty="0"/>
              <a:t>δεν </a:t>
            </a:r>
            <a:r>
              <a:rPr lang="el-GR" sz="1400" dirty="0"/>
              <a:t>είναι ειδικό για τη </a:t>
            </a:r>
            <a:r>
              <a:rPr lang="el-GR" sz="1400" dirty="0" err="1"/>
              <a:t>σαρκοειδωση</a:t>
            </a:r>
            <a:r>
              <a:rPr lang="el-GR" sz="1400" dirty="0"/>
              <a:t> (επίσης  απαντούν στη </a:t>
            </a:r>
            <a:r>
              <a:rPr lang="el-GR" sz="1400" dirty="0" err="1"/>
              <a:t>βηρυλλίωση</a:t>
            </a:r>
            <a:r>
              <a:rPr lang="el-GR" sz="1400" dirty="0"/>
              <a:t>).</a:t>
            </a:r>
          </a:p>
        </p:txBody>
      </p:sp>
      <p:pic>
        <p:nvPicPr>
          <p:cNvPr id="72710" name="Picture 6" descr="Sarcoidosis - Schaumann body | Schaumnann bodies, sometimes … | Flickr"/>
          <p:cNvPicPr>
            <a:picLocks noChangeAspect="1" noChangeArrowheads="1"/>
          </p:cNvPicPr>
          <p:nvPr/>
        </p:nvPicPr>
        <p:blipFill>
          <a:blip r:embed="rId5" cstate="print"/>
          <a:srcRect/>
          <a:stretch>
            <a:fillRect/>
          </a:stretch>
        </p:blipFill>
        <p:spPr bwMode="auto">
          <a:xfrm rot="5400000">
            <a:off x="4092799" y="4336829"/>
            <a:ext cx="2690599" cy="201794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395536" y="1340768"/>
            <a:ext cx="8424936"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Μία γυναίκα 2</a:t>
            </a:r>
            <a:r>
              <a:rPr kumimoji="0" lang="en-US"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ετών προσέρχεται αιτιώμενη </a:t>
            </a:r>
            <a:r>
              <a:rPr kumimoji="0" lang="el-GR" sz="24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δύσπνοια από ωρών και έντονη αδυναμία</a:t>
            </a:r>
            <a:r>
              <a:rPr lang="el-GR" sz="24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l-GR" sz="24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Ταχυπνοϊκή</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με 85% κορεσμό οξυγόνου</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υποτασική</a:t>
            </a:r>
            <a:r>
              <a:rPr lang="el-GR" sz="24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4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ταχύκαρδη</a:t>
            </a:r>
            <a:r>
              <a:rPr lang="el-GR" sz="2400" dirty="0">
                <a:solidFill>
                  <a:prstClr val="black"/>
                </a:solidFill>
                <a:latin typeface="Arial" panose="020B0604020202020204" pitchFamily="34" charset="0"/>
                <a:cs typeface="Arial" panose="020B0604020202020204" pitchFamily="34" charset="0"/>
              </a:rPr>
              <a:t>, </a:t>
            </a:r>
            <a:r>
              <a:rPr lang="el-GR" sz="2400" i="1" dirty="0">
                <a:solidFill>
                  <a:prstClr val="black"/>
                </a:solidFill>
                <a:latin typeface="Arial" panose="020B0604020202020204" pitchFamily="34" charset="0"/>
                <a:cs typeface="Arial" panose="020B0604020202020204" pitchFamily="34" charset="0"/>
              </a:rPr>
              <a:t>χωρίς</a:t>
            </a:r>
            <a:r>
              <a:rPr lang="el-GR" sz="2400" dirty="0">
                <a:solidFill>
                  <a:prstClr val="black"/>
                </a:solidFill>
                <a:latin typeface="Arial" panose="020B0604020202020204" pitchFamily="34" charset="0"/>
                <a:cs typeface="Arial" panose="020B0604020202020204" pitchFamily="34" charset="0"/>
              </a:rPr>
              <a:t> </a:t>
            </a:r>
            <a:r>
              <a:rPr lang="el-GR" sz="2400" i="1" dirty="0">
                <a:solidFill>
                  <a:prstClr val="black"/>
                </a:solidFill>
                <a:latin typeface="Arial" panose="020B0604020202020204" pitchFamily="34" charset="0"/>
                <a:cs typeface="Arial" panose="020B0604020202020204" pitchFamily="34" charset="0"/>
              </a:rPr>
              <a:t>ευρήματα από την ακρόαση των πνευμόνων.</a:t>
            </a:r>
            <a:endParaRPr kumimoji="0" lang="el-GR"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dirty="0">
                <a:solidFill>
                  <a:prstClr val="black"/>
                </a:solidFill>
                <a:latin typeface="Arial" panose="020B0604020202020204" pitchFamily="34" charset="0"/>
                <a:cs typeface="Arial" panose="020B0604020202020204" pitchFamily="34" charset="0"/>
              </a:rPr>
              <a:t>Αυξημένα δ-διμερή</a:t>
            </a:r>
            <a:endPar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p:txBody>
          <a:bodyPr/>
          <a:lstStyle/>
          <a:p>
            <a:r>
              <a:rPr lang="el-GR" dirty="0"/>
              <a:t>Περιστατικό 5</a:t>
            </a:r>
          </a:p>
        </p:txBody>
      </p:sp>
      <p:pic>
        <p:nvPicPr>
          <p:cNvPr id="2" name="Picture 1">
            <a:extLst>
              <a:ext uri="{FF2B5EF4-FFF2-40B4-BE49-F238E27FC236}">
                <a16:creationId xmlns:a16="http://schemas.microsoft.com/office/drawing/2014/main" id="{6E365F94-408A-640F-844D-11B978FB0339}"/>
              </a:ext>
            </a:extLst>
          </p:cNvPr>
          <p:cNvPicPr>
            <a:picLocks noChangeAspect="1"/>
          </p:cNvPicPr>
          <p:nvPr/>
        </p:nvPicPr>
        <p:blipFill>
          <a:blip r:embed="rId3" cstate="print"/>
          <a:stretch>
            <a:fillRect/>
          </a:stretch>
        </p:blipFill>
        <p:spPr>
          <a:xfrm>
            <a:off x="5364088" y="3939201"/>
            <a:ext cx="2880320" cy="2818873"/>
          </a:xfrm>
          <a:prstGeom prst="rect">
            <a:avLst/>
          </a:prstGeom>
        </p:spPr>
      </p:pic>
    </p:spTree>
    <p:extLst>
      <p:ext uri="{BB962C8B-B14F-4D97-AF65-F5344CB8AC3E}">
        <p14:creationId xmlns:p14="http://schemas.microsoft.com/office/powerpoint/2010/main" val="396412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D355-7714-C143-3027-70AB0CA6914B}"/>
              </a:ext>
            </a:extLst>
          </p:cNvPr>
          <p:cNvSpPr>
            <a:spLocks noGrp="1"/>
          </p:cNvSpPr>
          <p:nvPr>
            <p:ph type="title"/>
          </p:nvPr>
        </p:nvSpPr>
        <p:spPr>
          <a:xfrm>
            <a:off x="-1476672" y="-27384"/>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id="{EC4E4AC4-0E14-2C9F-A5CA-4E272DDC0521}"/>
              </a:ext>
            </a:extLst>
          </p:cNvPr>
          <p:cNvSpPr>
            <a:spLocks noGrp="1"/>
          </p:cNvSpPr>
          <p:nvPr>
            <p:ph idx="1"/>
          </p:nvPr>
        </p:nvSpPr>
        <p:spPr>
          <a:xfrm>
            <a:off x="5796136" y="3717032"/>
            <a:ext cx="3168352" cy="3240360"/>
          </a:xfrm>
        </p:spPr>
        <p:txBody>
          <a:bodyPr>
            <a:normAutofit/>
          </a:bodyPr>
          <a:lstStyle/>
          <a:p>
            <a:pPr marL="0" indent="0">
              <a:buNone/>
            </a:pPr>
            <a:r>
              <a:rPr lang="el-GR" sz="2600" b="1" u="sng" dirty="0"/>
              <a:t>Κλινική εξέταση</a:t>
            </a:r>
            <a:r>
              <a:rPr lang="el-GR" sz="2600" dirty="0"/>
              <a:t>: Επισκόπηση, ψηλάφηση, επίκρουση, ακρόαση </a:t>
            </a:r>
            <a:r>
              <a:rPr lang="el-GR" sz="2600" b="1" dirty="0"/>
              <a:t>όλων </a:t>
            </a:r>
            <a:r>
              <a:rPr lang="el-GR" sz="2600" dirty="0"/>
              <a:t> των συστημάτων του ασθενούς.</a:t>
            </a:r>
          </a:p>
          <a:p>
            <a:endParaRPr lang="el-GR" sz="2600" dirty="0"/>
          </a:p>
        </p:txBody>
      </p:sp>
      <p:pic>
        <p:nvPicPr>
          <p:cNvPr id="1026" name="Picture 2" descr="The Importance of Knowing a Patient's Health History (And How to Simplify  the Process) - Today's RDH">
            <a:extLst>
              <a:ext uri="{FF2B5EF4-FFF2-40B4-BE49-F238E27FC236}">
                <a16:creationId xmlns:a16="http://schemas.microsoft.com/office/drawing/2014/main" id="{6A828281-A090-9103-316D-F008BA5F66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860715"/>
            <a:ext cx="3528392" cy="2352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37041C-BD3C-261B-40EF-722C24CCCB3B}"/>
              </a:ext>
            </a:extLst>
          </p:cNvPr>
          <p:cNvSpPr txBox="1"/>
          <p:nvPr/>
        </p:nvSpPr>
        <p:spPr>
          <a:xfrm>
            <a:off x="539552" y="1213009"/>
            <a:ext cx="4536504" cy="2215991"/>
          </a:xfrm>
          <a:prstGeom prst="rect">
            <a:avLst/>
          </a:prstGeom>
          <a:noFill/>
        </p:spPr>
        <p:txBody>
          <a:bodyPr wrap="square" rtlCol="0">
            <a:spAutoFit/>
          </a:bodyPr>
          <a:lstStyle/>
          <a:p>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endParaRPr lang="el-GR" dirty="0"/>
          </a:p>
        </p:txBody>
      </p:sp>
      <p:pic>
        <p:nvPicPr>
          <p:cNvPr id="7" name="Picture 6">
            <a:extLst>
              <a:ext uri="{FF2B5EF4-FFF2-40B4-BE49-F238E27FC236}">
                <a16:creationId xmlns:a16="http://schemas.microsoft.com/office/drawing/2014/main" id="{D4B70632-88E5-5056-36D9-9643DCE2D0E7}"/>
              </a:ext>
            </a:extLst>
          </p:cNvPr>
          <p:cNvPicPr>
            <a:picLocks noChangeAspect="1"/>
          </p:cNvPicPr>
          <p:nvPr/>
        </p:nvPicPr>
        <p:blipFill>
          <a:blip r:embed="rId4" cstate="print"/>
          <a:stretch>
            <a:fillRect/>
          </a:stretch>
        </p:blipFill>
        <p:spPr>
          <a:xfrm>
            <a:off x="251520" y="4005064"/>
            <a:ext cx="5385077" cy="2292468"/>
          </a:xfrm>
          <a:prstGeom prst="rect">
            <a:avLst/>
          </a:prstGeom>
        </p:spPr>
      </p:pic>
    </p:spTree>
    <p:extLst>
      <p:ext uri="{BB962C8B-B14F-4D97-AF65-F5344CB8AC3E}">
        <p14:creationId xmlns:p14="http://schemas.microsoft.com/office/powerpoint/2010/main" val="190916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80F4-6EBE-5D32-88F4-DA1957420464}"/>
              </a:ext>
            </a:extLst>
          </p:cNvPr>
          <p:cNvSpPr>
            <a:spLocks noGrp="1"/>
          </p:cNvSpPr>
          <p:nvPr>
            <p:ph type="title"/>
          </p:nvPr>
        </p:nvSpPr>
        <p:spPr>
          <a:xfrm>
            <a:off x="457200" y="413792"/>
            <a:ext cx="8229600" cy="1143000"/>
          </a:xfrm>
        </p:spPr>
        <p:txBody>
          <a:bodyPr>
            <a:normAutofit/>
          </a:bodyPr>
          <a:lstStyle/>
          <a:p>
            <a:r>
              <a:rPr lang="el-GR" sz="3000" dirty="0"/>
              <a:t>Αξονική τομογραφία θώρακος</a:t>
            </a:r>
          </a:p>
        </p:txBody>
      </p:sp>
      <p:pic>
        <p:nvPicPr>
          <p:cNvPr id="5" name="Picture 2">
            <a:extLst>
              <a:ext uri="{FF2B5EF4-FFF2-40B4-BE49-F238E27FC236}">
                <a16:creationId xmlns:a16="http://schemas.microsoft.com/office/drawing/2014/main" id="{9B853695-3AF7-F508-C7E7-C3FEE3AA3D67}"/>
              </a:ext>
            </a:extLst>
          </p:cNvPr>
          <p:cNvPicPr>
            <a:picLocks noChangeAspect="1" noChangeArrowheads="1"/>
          </p:cNvPicPr>
          <p:nvPr/>
        </p:nvPicPr>
        <p:blipFill>
          <a:blip r:embed="rId3" cstate="print"/>
          <a:srcRect/>
          <a:stretch>
            <a:fillRect/>
          </a:stretch>
        </p:blipFill>
        <p:spPr bwMode="auto">
          <a:xfrm>
            <a:off x="4932040" y="2204864"/>
            <a:ext cx="4043536" cy="3449225"/>
          </a:xfrm>
          <a:prstGeom prst="rect">
            <a:avLst/>
          </a:prstGeom>
          <a:noFill/>
          <a:ln w="9525">
            <a:noFill/>
            <a:miter lim="800000"/>
            <a:headEnd/>
            <a:tailEnd/>
          </a:ln>
        </p:spPr>
      </p:pic>
      <p:pic>
        <p:nvPicPr>
          <p:cNvPr id="9" name="Picture 8">
            <a:extLst>
              <a:ext uri="{FF2B5EF4-FFF2-40B4-BE49-F238E27FC236}">
                <a16:creationId xmlns:a16="http://schemas.microsoft.com/office/drawing/2014/main" id="{20A59705-3E79-FC6B-7E3E-2B3D4FA159D6}"/>
              </a:ext>
            </a:extLst>
          </p:cNvPr>
          <p:cNvPicPr>
            <a:picLocks noChangeAspect="1"/>
          </p:cNvPicPr>
          <p:nvPr/>
        </p:nvPicPr>
        <p:blipFill>
          <a:blip r:embed="rId4" cstate="print"/>
          <a:stretch>
            <a:fillRect/>
          </a:stretch>
        </p:blipFill>
        <p:spPr>
          <a:xfrm>
            <a:off x="179512" y="2204864"/>
            <a:ext cx="4525416" cy="3464772"/>
          </a:xfrm>
          <a:prstGeom prst="rect">
            <a:avLst/>
          </a:prstGeom>
        </p:spPr>
      </p:pic>
    </p:spTree>
    <p:extLst>
      <p:ext uri="{BB962C8B-B14F-4D97-AF65-F5344CB8AC3E}">
        <p14:creationId xmlns:p14="http://schemas.microsoft.com/office/powerpoint/2010/main" val="1238366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CDE204-745D-A656-7550-6DC17624ABEE}"/>
              </a:ext>
            </a:extLst>
          </p:cNvPr>
          <p:cNvSpPr txBox="1"/>
          <p:nvPr/>
        </p:nvSpPr>
        <p:spPr>
          <a:xfrm>
            <a:off x="755576" y="908720"/>
            <a:ext cx="7776864" cy="4708981"/>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η νόσος της ασθενούς;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Αφού οι πνεύμονες είναι καθαροί, για ποιο λόγο η ασθενής έχει χαμηλό οξυγόνο; </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Γιατί έχει χαμηλή πίεση;</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Γιατί έχει αυξημένα δ-διμερή;</a:t>
            </a:r>
          </a:p>
          <a:p>
            <a:pPr marL="457200" indent="-457200">
              <a:buAutoNum type="arabicPeriod"/>
            </a:pPr>
            <a:endParaRPr lang="el-GR" sz="1800"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4148735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xamining the Heart">
            <a:extLst>
              <a:ext uri="{FF2B5EF4-FFF2-40B4-BE49-F238E27FC236}">
                <a16:creationId xmlns:a16="http://schemas.microsoft.com/office/drawing/2014/main" id="{EC7276F5-599C-0270-6D90-DA53ADC3D33A}"/>
              </a:ext>
            </a:extLst>
          </p:cNvPr>
          <p:cNvSpPr>
            <a:spLocks noChangeAspect="1" noChangeArrowheads="1"/>
          </p:cNvSpPr>
          <p:nvPr/>
        </p:nvSpPr>
        <p:spPr bwMode="auto">
          <a:xfrm>
            <a:off x="2928023" y="4104406"/>
            <a:ext cx="594441" cy="594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74" name="Picture 2">
            <a:extLst>
              <a:ext uri="{FF2B5EF4-FFF2-40B4-BE49-F238E27FC236}">
                <a16:creationId xmlns:a16="http://schemas.microsoft.com/office/drawing/2014/main" id="{5AB55BF3-C27F-ACA2-E32C-9DDF215C3C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6632"/>
            <a:ext cx="6689396" cy="655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465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F148A-0518-DAF9-5040-4A81B72441C6}"/>
              </a:ext>
            </a:extLst>
          </p:cNvPr>
          <p:cNvPicPr>
            <a:picLocks noChangeAspect="1" noChangeArrowheads="1"/>
          </p:cNvPicPr>
          <p:nvPr/>
        </p:nvPicPr>
        <p:blipFill>
          <a:blip r:embed="rId3" cstate="print"/>
          <a:srcRect/>
          <a:stretch>
            <a:fillRect/>
          </a:stretch>
        </p:blipFill>
        <p:spPr bwMode="auto">
          <a:xfrm>
            <a:off x="176064" y="1628800"/>
            <a:ext cx="3572065" cy="4212468"/>
          </a:xfrm>
          <a:prstGeom prst="rect">
            <a:avLst/>
          </a:prstGeom>
          <a:noFill/>
          <a:ln w="9525">
            <a:noFill/>
            <a:miter lim="800000"/>
            <a:headEnd/>
            <a:tailEnd/>
          </a:ln>
        </p:spPr>
      </p:pic>
      <p:pic>
        <p:nvPicPr>
          <p:cNvPr id="4" name="Picture 3">
            <a:extLst>
              <a:ext uri="{FF2B5EF4-FFF2-40B4-BE49-F238E27FC236}">
                <a16:creationId xmlns:a16="http://schemas.microsoft.com/office/drawing/2014/main" id="{B7043401-F1BB-770D-1759-94C9F9DFE2DA}"/>
              </a:ext>
            </a:extLst>
          </p:cNvPr>
          <p:cNvPicPr>
            <a:picLocks noChangeAspect="1"/>
          </p:cNvPicPr>
          <p:nvPr/>
        </p:nvPicPr>
        <p:blipFill>
          <a:blip r:embed="rId4" cstate="print"/>
          <a:stretch>
            <a:fillRect/>
          </a:stretch>
        </p:blipFill>
        <p:spPr>
          <a:xfrm>
            <a:off x="3882802" y="2006841"/>
            <a:ext cx="5236692" cy="3582399"/>
          </a:xfrm>
          <a:prstGeom prst="rect">
            <a:avLst/>
          </a:prstGeom>
        </p:spPr>
      </p:pic>
    </p:spTree>
    <p:extLst>
      <p:ext uri="{BB962C8B-B14F-4D97-AF65-F5344CB8AC3E}">
        <p14:creationId xmlns:p14="http://schemas.microsoft.com/office/powerpoint/2010/main" val="800568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097220"/>
          </a:xfrm>
        </p:spPr>
        <p:txBody>
          <a:bodyPr>
            <a:normAutofit fontScale="90000"/>
          </a:bodyPr>
          <a:lstStyle/>
          <a:p>
            <a:r>
              <a:rPr lang="el-GR" sz="4000" b="1" dirty="0"/>
              <a:t>Μαζική</a:t>
            </a:r>
            <a:r>
              <a:rPr lang="el-GR" sz="4000" dirty="0"/>
              <a:t> πνευμονική </a:t>
            </a:r>
            <a:r>
              <a:rPr lang="el-GR" sz="4000" dirty="0" err="1"/>
              <a:t>θρομβοεμβολή</a:t>
            </a:r>
            <a:r>
              <a:rPr lang="el-GR" sz="4000" dirty="0"/>
              <a:t>.</a:t>
            </a:r>
            <a:br>
              <a:rPr lang="el-GR" sz="4000" dirty="0"/>
            </a:br>
            <a:r>
              <a:rPr lang="el-GR" sz="4000" dirty="0" err="1"/>
              <a:t>Νεκροτομικό</a:t>
            </a:r>
            <a:r>
              <a:rPr lang="el-GR" sz="4000" dirty="0"/>
              <a:t> παρασκεύασμα.</a:t>
            </a:r>
            <a:br>
              <a:rPr lang="el-GR" dirty="0"/>
            </a:br>
            <a:endParaRPr lang="el-GR" dirty="0"/>
          </a:p>
        </p:txBody>
      </p:sp>
      <p:pic>
        <p:nvPicPr>
          <p:cNvPr id="1026" name="Picture 2" descr="C:\Users\user\Desktop\Pathology Outlines - Infarct _ pulmonary emboli_files\lungnontumorinfarctTwitterImage.jpg"/>
          <p:cNvPicPr>
            <a:picLocks noChangeAspect="1" noChangeArrowheads="1"/>
          </p:cNvPicPr>
          <p:nvPr/>
        </p:nvPicPr>
        <p:blipFill>
          <a:blip r:embed="rId2" cstate="print"/>
          <a:srcRect/>
          <a:stretch>
            <a:fillRect/>
          </a:stretch>
        </p:blipFill>
        <p:spPr bwMode="auto">
          <a:xfrm>
            <a:off x="142844" y="3714752"/>
            <a:ext cx="4215150" cy="2857520"/>
          </a:xfrm>
          <a:prstGeom prst="rect">
            <a:avLst/>
          </a:prstGeom>
          <a:noFill/>
        </p:spPr>
      </p:pic>
      <p:pic>
        <p:nvPicPr>
          <p:cNvPr id="1028" name="Picture 4" descr="https://webpath.med.utah.edu/jpeg1/LUNG062.jpg"/>
          <p:cNvPicPr>
            <a:picLocks noChangeAspect="1" noChangeArrowheads="1"/>
          </p:cNvPicPr>
          <p:nvPr/>
        </p:nvPicPr>
        <p:blipFill>
          <a:blip r:embed="rId3" cstate="print"/>
          <a:srcRect/>
          <a:stretch>
            <a:fillRect/>
          </a:stretch>
        </p:blipFill>
        <p:spPr bwMode="auto">
          <a:xfrm>
            <a:off x="4572000" y="3714752"/>
            <a:ext cx="4357718" cy="2861914"/>
          </a:xfrm>
          <a:prstGeom prst="rect">
            <a:avLst/>
          </a:prstGeom>
          <a:noFill/>
        </p:spPr>
      </p:pic>
      <p:sp>
        <p:nvSpPr>
          <p:cNvPr id="5" name="4 - Ορθογώνιο"/>
          <p:cNvSpPr/>
          <p:nvPr/>
        </p:nvSpPr>
        <p:spPr>
          <a:xfrm>
            <a:off x="0" y="908720"/>
            <a:ext cx="9144000" cy="2862322"/>
          </a:xfrm>
          <a:prstGeom prst="rect">
            <a:avLst/>
          </a:prstGeom>
        </p:spPr>
        <p:txBody>
          <a:bodyPr wrap="square">
            <a:spAutoFit/>
          </a:bodyPr>
          <a:lstStyle/>
          <a:p>
            <a:pPr algn="just"/>
            <a:r>
              <a:rPr lang="el-GR" sz="2000" dirty="0"/>
              <a:t>Εδώ είναι μια «εμβολή σαν σαμάρι/σέλα» που γεφυρώνει την πνευμονική αρτηρία από την καρδιά, καθώς η πρώτη χωρίζεται σε δεξιά και αριστερή κύρια πνευμονική αρτηρία. Ένα τέτοιο έμβολο δίκην σέλας είναι αιτία </a:t>
            </a:r>
            <a:r>
              <a:rPr lang="el-GR" sz="2000" b="1" dirty="0"/>
              <a:t>αιφνίδιου θανάτου</a:t>
            </a:r>
            <a:r>
              <a:rPr lang="el-GR" sz="2000" dirty="0"/>
              <a:t>. Αυτός ο θρόμβος-έμβολο εμφανίζει την τυπική μακροσκοπική εμφάνιση. Η επιφάνεια είναι κάπως ακανόνιστη και υπάρχουν περιοχές με ανοιχτή καφέ έως λευκόφαια χροιά, αναμεμειγμένες με </a:t>
            </a:r>
            <a:r>
              <a:rPr lang="el-GR" sz="2000" dirty="0" err="1"/>
              <a:t>βαθυέρυθρες</a:t>
            </a:r>
            <a:r>
              <a:rPr lang="el-GR" sz="2000" dirty="0"/>
              <a:t> περιοχές. Ο θρόμβος έχει συχνά το </a:t>
            </a:r>
            <a:r>
              <a:rPr lang="el-GR" sz="2000" dirty="0">
                <a:effectLst>
                  <a:outerShdw blurRad="38100" dist="38100" dir="2700000" algn="tl">
                    <a:srgbClr val="000000">
                      <a:alpha val="43137"/>
                    </a:srgbClr>
                  </a:outerShdw>
                </a:effectLst>
              </a:rPr>
              <a:t>περίγραμμα</a:t>
            </a:r>
            <a:r>
              <a:rPr lang="el-GR" sz="2000" dirty="0"/>
              <a:t> της φλέβας στην οποία σχηματίστηκε. Η </a:t>
            </a:r>
            <a:r>
              <a:rPr lang="el-GR" sz="2000" b="1" dirty="0"/>
              <a:t>μαζική</a:t>
            </a:r>
            <a:r>
              <a:rPr lang="en-US" sz="2000" b="1" dirty="0"/>
              <a:t> </a:t>
            </a:r>
            <a:r>
              <a:rPr lang="el-GR" sz="2000" b="1" dirty="0"/>
              <a:t>πνευμονική</a:t>
            </a:r>
            <a:r>
              <a:rPr lang="en-US" sz="2000" b="1" dirty="0"/>
              <a:t> </a:t>
            </a:r>
            <a:r>
              <a:rPr lang="el-GR" sz="2000" b="1" dirty="0"/>
              <a:t>εμβολή</a:t>
            </a:r>
            <a:r>
              <a:rPr lang="el-GR" sz="2000" dirty="0"/>
              <a:t>,</a:t>
            </a:r>
            <a:r>
              <a:rPr lang="en-US" sz="2000" dirty="0"/>
              <a:t> </a:t>
            </a:r>
            <a:r>
              <a:rPr lang="el-GR" sz="2000" dirty="0"/>
              <a:t>τουτέστιν η απόφραξη &gt; 50-60%</a:t>
            </a:r>
            <a:r>
              <a:rPr lang="en-US" sz="2000" dirty="0"/>
              <a:t> </a:t>
            </a:r>
            <a:r>
              <a:rPr lang="el-GR" sz="2000" dirty="0"/>
              <a:t>της πνευμονικής αγγειακής</a:t>
            </a:r>
            <a:r>
              <a:rPr lang="en-US" sz="2000" dirty="0"/>
              <a:t> </a:t>
            </a:r>
            <a:r>
              <a:rPr lang="el-GR" sz="2000" dirty="0"/>
              <a:t>κοίτης, συνεπάγεται </a:t>
            </a:r>
            <a:r>
              <a:rPr lang="el-GR" sz="2000" b="1" dirty="0"/>
              <a:t>οξεία κάμψη της δεξιάς  καρδιάς </a:t>
            </a:r>
            <a:r>
              <a:rPr lang="el-GR" sz="2000" dirty="0"/>
              <a:t>και συχνά αιφνίδιο θάνατο.</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71744"/>
          </a:xfrm>
        </p:spPr>
        <p:txBody>
          <a:bodyPr>
            <a:noAutofit/>
          </a:bodyPr>
          <a:lstStyle/>
          <a:p>
            <a:r>
              <a:rPr lang="el-GR" sz="1400" dirty="0" err="1"/>
              <a:t>Αριστερά,παρατηρήστε</a:t>
            </a:r>
            <a:r>
              <a:rPr lang="el-GR" sz="1400" dirty="0"/>
              <a:t> τη μικροσκοπική εμφάνιση μιας </a:t>
            </a:r>
            <a:r>
              <a:rPr lang="el-GR" sz="1400" dirty="0">
                <a:effectLst>
                  <a:outerShdw blurRad="38100" dist="38100" dir="2700000" algn="tl">
                    <a:srgbClr val="000000">
                      <a:alpha val="43137"/>
                    </a:srgbClr>
                  </a:outerShdw>
                </a:effectLst>
              </a:rPr>
              <a:t>πνευμονικής </a:t>
            </a:r>
            <a:r>
              <a:rPr lang="el-GR" sz="1400" dirty="0" err="1">
                <a:effectLst>
                  <a:outerShdw blurRad="38100" dist="38100" dir="2700000" algn="tl">
                    <a:srgbClr val="000000">
                      <a:alpha val="43137"/>
                    </a:srgbClr>
                  </a:outerShdw>
                </a:effectLst>
              </a:rPr>
              <a:t>θρομβοεμβολής</a:t>
            </a:r>
            <a:r>
              <a:rPr lang="el-GR" sz="1400" dirty="0">
                <a:effectLst>
                  <a:outerShdw blurRad="38100" dist="38100" dir="2700000" algn="tl">
                    <a:srgbClr val="000000">
                      <a:alpha val="43137"/>
                    </a:srgbClr>
                  </a:outerShdw>
                </a:effectLst>
              </a:rPr>
              <a:t> </a:t>
            </a:r>
            <a:r>
              <a:rPr lang="el-GR" sz="1400" dirty="0"/>
              <a:t>σε μια </a:t>
            </a:r>
            <a:r>
              <a:rPr lang="el-GR" sz="1400" b="1" dirty="0"/>
              <a:t>μεγάλη</a:t>
            </a:r>
            <a:r>
              <a:rPr lang="el-GR" sz="1400" dirty="0"/>
              <a:t> πνευμονική αρτηρία. Υπάρχουν </a:t>
            </a:r>
            <a:r>
              <a:rPr lang="el-GR" sz="1400" dirty="0" err="1"/>
              <a:t>διαπλεκόμενες</a:t>
            </a:r>
            <a:r>
              <a:rPr lang="el-GR" sz="1400" dirty="0"/>
              <a:t> περιοχές ανοιχτού ροζ και κόκκινου χρώματος που αντιστοιχούν  στις «γραμμές του </a:t>
            </a:r>
            <a:r>
              <a:rPr lang="el-GR" sz="1400" dirty="0" err="1"/>
              <a:t>Zahn</a:t>
            </a:r>
            <a:r>
              <a:rPr lang="el-GR" sz="1400" dirty="0"/>
              <a:t>», χαρακτηριστικές  θρόμβου. Αυτές οι γραμμές αντιπροσωπεύουν στρώματα ερυθρών αιμοσφαιρίων, αιμοπεταλίων και ινώδους που δημιουργούνται στο αγγείο, καθώς σχηματίζεται ο θρόμβος.</a:t>
            </a:r>
            <a:br>
              <a:rPr lang="el-GR" sz="1400" dirty="0"/>
            </a:br>
            <a:r>
              <a:rPr lang="el-GR" sz="1400" dirty="0"/>
              <a:t>Στη μεσαία </a:t>
            </a:r>
            <a:r>
              <a:rPr lang="el-GR" sz="1400" dirty="0" err="1"/>
              <a:t>εικ</a:t>
            </a:r>
            <a:r>
              <a:rPr lang="el-GR" sz="1400" dirty="0"/>
              <a:t>.  ένας θρόμβος-έμβολο αποφράσει μια πνευμονική αρτηρία. Με την πάροδο του χρόνου, εάν ο ασθενής επιβιώσει, ο θρόμβος-έμβολο θα υποστεί οργάνωση και λύση.</a:t>
            </a:r>
            <a:br>
              <a:rPr lang="el-GR" sz="1400" dirty="0"/>
            </a:br>
            <a:r>
              <a:rPr lang="el-GR" sz="1400" dirty="0"/>
              <a:t>Δεξιά, οι ινώδεις ταινίες του συνδετικού ιστού σε αυτόν τον </a:t>
            </a:r>
            <a:r>
              <a:rPr lang="el-GR" sz="1400" dirty="0" err="1"/>
              <a:t>επανασηραγγούμενο</a:t>
            </a:r>
            <a:r>
              <a:rPr lang="el-GR" sz="1400" dirty="0"/>
              <a:t> κλάδο πνευμονικής αρτηρίας υποδεικνύουν οργάνωση μιας παλαιότερης πνευμονικής </a:t>
            </a:r>
            <a:r>
              <a:rPr lang="el-GR" sz="1400" dirty="0" err="1"/>
              <a:t>θρομβοεμβολής</a:t>
            </a:r>
            <a:r>
              <a:rPr lang="el-GR" sz="1400" dirty="0"/>
              <a:t>. </a:t>
            </a:r>
            <a:br>
              <a:rPr lang="el-GR" sz="1400" dirty="0"/>
            </a:br>
            <a:r>
              <a:rPr lang="el-GR" sz="1400" dirty="0"/>
              <a:t>Εάν </a:t>
            </a:r>
            <a:r>
              <a:rPr lang="el-GR" sz="1400" dirty="0">
                <a:effectLst>
                  <a:outerShdw blurRad="38100" dist="38100" dir="2700000" algn="tl">
                    <a:srgbClr val="000000">
                      <a:alpha val="43137"/>
                    </a:srgbClr>
                  </a:outerShdw>
                </a:effectLst>
              </a:rPr>
              <a:t>πολλές πνευμονικές αρτηρίες </a:t>
            </a:r>
            <a:r>
              <a:rPr lang="el-GR" sz="1400" dirty="0"/>
              <a:t>εμπλέκονται σε αυτή τη διαδικασία, τι μπορεί να προκληθεί</a:t>
            </a:r>
            <a:r>
              <a:rPr lang="en-US" sz="1400" dirty="0"/>
              <a:t>;</a:t>
            </a:r>
            <a:br>
              <a:rPr lang="el-GR" sz="1400" dirty="0"/>
            </a:br>
            <a:endParaRPr lang="el-GR" sz="1400" dirty="0"/>
          </a:p>
        </p:txBody>
      </p:sp>
      <p:pic>
        <p:nvPicPr>
          <p:cNvPr id="2049" name="Picture 1" descr="C:\Users\user\Desktop\LUNG065.jpg"/>
          <p:cNvPicPr>
            <a:picLocks noChangeAspect="1" noChangeArrowheads="1"/>
          </p:cNvPicPr>
          <p:nvPr/>
        </p:nvPicPr>
        <p:blipFill>
          <a:blip r:embed="rId3" cstate="print"/>
          <a:srcRect/>
          <a:stretch>
            <a:fillRect/>
          </a:stretch>
        </p:blipFill>
        <p:spPr bwMode="auto">
          <a:xfrm rot="16200000">
            <a:off x="-604451" y="3033286"/>
            <a:ext cx="4357718" cy="2863129"/>
          </a:xfrm>
          <a:prstGeom prst="rect">
            <a:avLst/>
          </a:prstGeom>
          <a:noFill/>
        </p:spPr>
      </p:pic>
      <p:pic>
        <p:nvPicPr>
          <p:cNvPr id="2050" name="Picture 2" descr="C:\Users\user\Desktop\LUNG066.jpg"/>
          <p:cNvPicPr>
            <a:picLocks noChangeAspect="1" noChangeArrowheads="1"/>
          </p:cNvPicPr>
          <p:nvPr/>
        </p:nvPicPr>
        <p:blipFill>
          <a:blip r:embed="rId4" cstate="print"/>
          <a:srcRect/>
          <a:stretch>
            <a:fillRect/>
          </a:stretch>
        </p:blipFill>
        <p:spPr bwMode="auto">
          <a:xfrm rot="5400000">
            <a:off x="2320004" y="3037789"/>
            <a:ext cx="4357719" cy="2854126"/>
          </a:xfrm>
          <a:prstGeom prst="rect">
            <a:avLst/>
          </a:prstGeom>
          <a:noFill/>
        </p:spPr>
      </p:pic>
      <p:pic>
        <p:nvPicPr>
          <p:cNvPr id="2051" name="Picture 3" descr="C:\Users\user\Desktop\LUNG120.jpg"/>
          <p:cNvPicPr>
            <a:picLocks noChangeAspect="1" noChangeArrowheads="1"/>
          </p:cNvPicPr>
          <p:nvPr/>
        </p:nvPicPr>
        <p:blipFill>
          <a:blip r:embed="rId5" cstate="print"/>
          <a:srcRect/>
          <a:stretch>
            <a:fillRect/>
          </a:stretch>
        </p:blipFill>
        <p:spPr bwMode="auto">
          <a:xfrm rot="16200000">
            <a:off x="5308078" y="3050113"/>
            <a:ext cx="4429158" cy="290091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808355"/>
            <a:ext cx="9144000" cy="5906770"/>
          </a:xfrm>
        </p:spPr>
        <p:txBody>
          <a:bodyPr>
            <a:noAutofit/>
          </a:bodyPr>
          <a:lstStyle/>
          <a:p>
            <a:r>
              <a:rPr lang="el-GR" sz="1800" b="1" dirty="0"/>
              <a:t>Κανάλι </a:t>
            </a:r>
            <a:r>
              <a:rPr lang="en-US" sz="1800" b="1" dirty="0"/>
              <a:t>YouTube </a:t>
            </a:r>
            <a:r>
              <a:rPr lang="el-GR" sz="1800" b="1" dirty="0"/>
              <a:t>« Ανδρέας Χ. </a:t>
            </a:r>
            <a:r>
              <a:rPr lang="el-GR" sz="1800" b="1" dirty="0" err="1"/>
              <a:t>Λάζαρης</a:t>
            </a:r>
            <a:r>
              <a:rPr lang="el-GR" sz="1800" b="1" dirty="0"/>
              <a:t> </a:t>
            </a:r>
            <a:r>
              <a:rPr lang="en-US" sz="1800" b="1" dirty="0"/>
              <a:t>:</a:t>
            </a:r>
            <a:r>
              <a:rPr lang="el-GR" sz="1800" b="1" dirty="0"/>
              <a:t> ΙΣΤΟΠΑΘΟΛΟΓΙΑ»  - 12</a:t>
            </a:r>
            <a:r>
              <a:rPr lang="el-GR" sz="1800" b="1" baseline="30000" dirty="0"/>
              <a:t>η</a:t>
            </a:r>
            <a:r>
              <a:rPr lang="el-GR" sz="1800" b="1" dirty="0"/>
              <a:t> λίστα</a:t>
            </a:r>
            <a:r>
              <a:rPr lang="en-US" sz="1800" b="1" dirty="0"/>
              <a:t> (</a:t>
            </a:r>
            <a:r>
              <a:rPr lang="el-GR" sz="1800" b="1" dirty="0"/>
              <a:t>πέραν του παρόντος </a:t>
            </a:r>
            <a:r>
              <a:rPr lang="el-GR" sz="1800" b="1" dirty="0" err="1"/>
              <a:t>διαδραστικού</a:t>
            </a:r>
            <a:r>
              <a:rPr lang="el-GR" sz="1800" b="1" dirty="0"/>
              <a:t> μαθήματος)</a:t>
            </a:r>
            <a:r>
              <a:rPr lang="en-US" sz="1800" b="1" dirty="0"/>
              <a:t>: </a:t>
            </a:r>
            <a:r>
              <a:rPr lang="el-GR" sz="1800" b="1" dirty="0"/>
              <a:t> </a:t>
            </a:r>
          </a:p>
          <a:p>
            <a:pPr>
              <a:buNone/>
            </a:pPr>
            <a:r>
              <a:rPr lang="el-GR" sz="1800" dirty="0"/>
              <a:t>      - Αρχεία  βίντεο </a:t>
            </a:r>
            <a:r>
              <a:rPr lang="el-GR" sz="1800" dirty="0" err="1"/>
              <a:t>κλινικο</a:t>
            </a:r>
            <a:r>
              <a:rPr lang="el-GR" sz="1800" dirty="0"/>
              <a:t>-</a:t>
            </a:r>
            <a:r>
              <a:rPr lang="el-GR" sz="1800" dirty="0" err="1"/>
              <a:t>παθολογοανατομικής</a:t>
            </a:r>
            <a:r>
              <a:rPr lang="el-GR" sz="1800" dirty="0"/>
              <a:t>  παρουσίασης περιστατικών  με τίτλους «</a:t>
            </a:r>
            <a:r>
              <a:rPr lang="el-GR" sz="1800" dirty="0">
                <a:effectLst>
                  <a:outerShdw blurRad="38100" dist="38100" dir="2700000" algn="tl">
                    <a:srgbClr val="000000">
                      <a:alpha val="43137"/>
                    </a:srgbClr>
                  </a:outerShdw>
                </a:effectLst>
              </a:rPr>
              <a:t>ΜΗ ΝΕΟΠΛΑΣΜΑΤΙΚΕΣ ΝΟΣΟΙ ΠΝΕΥΜΟΝΩΝ</a:t>
            </a:r>
            <a:r>
              <a:rPr lang="el-GR" sz="1800" dirty="0"/>
              <a:t>» &amp; «</a:t>
            </a:r>
            <a:r>
              <a:rPr lang="el-GR" sz="1800" dirty="0">
                <a:effectLst>
                  <a:outerShdw blurRad="38100" dist="38100" dir="2700000" algn="tl">
                    <a:srgbClr val="000000">
                      <a:alpha val="43137"/>
                    </a:srgbClr>
                  </a:outerShdw>
                </a:effectLst>
              </a:rPr>
              <a:t>ΝΟΣΟΙ ΠΝΕΥΜΟΝΩΝ ΝΕΟΠΛΑΣΜΑΤΙΚΕΣ ΚΑΙ ΜΗ</a:t>
            </a:r>
            <a:r>
              <a:rPr lang="el-GR" sz="1800" dirty="0"/>
              <a:t>» (αντίστοιχα αρχεία </a:t>
            </a:r>
            <a:r>
              <a:rPr lang="en-US" sz="1800" i="1" dirty="0"/>
              <a:t>ppt</a:t>
            </a:r>
            <a:r>
              <a:rPr lang="en-US" sz="1800" dirty="0"/>
              <a:t>, </a:t>
            </a:r>
            <a:r>
              <a:rPr lang="el-GR" sz="1800" dirty="0"/>
              <a:t>βλ. όλα τα παρακάτω αρχεία </a:t>
            </a:r>
            <a:r>
              <a:rPr lang="en-US" sz="1800" dirty="0" err="1"/>
              <a:t>ppt</a:t>
            </a:r>
            <a:r>
              <a:rPr lang="en-US" sz="1800" dirty="0"/>
              <a:t>).</a:t>
            </a:r>
            <a:endParaRPr lang="el-GR" sz="1800" dirty="0"/>
          </a:p>
          <a:p>
            <a:pPr>
              <a:buNone/>
            </a:pPr>
            <a:r>
              <a:rPr lang="el-GR" sz="1800" dirty="0"/>
              <a:t>      - Δύο αρχεία βίντεο σειράς "</a:t>
            </a:r>
            <a:r>
              <a:rPr lang="el-GR" sz="1800" b="1" dirty="0"/>
              <a:t>ΞΕΚΙΝΑΜΕ ΑΠΟ ΤΗΝ ΕΙΚΟΝΑ</a:t>
            </a:r>
            <a:r>
              <a:rPr lang="el-GR" sz="1800" dirty="0"/>
              <a:t>“ με τίτλους</a:t>
            </a:r>
            <a:r>
              <a:rPr lang="en-US" sz="1800" dirty="0"/>
              <a:t>:</a:t>
            </a:r>
            <a:r>
              <a:rPr lang="el-GR" sz="1800" dirty="0"/>
              <a:t> «ΝΟΣΟΙ ΤΟΥ ΠΝΕΥΜΟΝΑ  Α’ &amp; Β’ Μέρος». </a:t>
            </a:r>
          </a:p>
          <a:p>
            <a:pPr>
              <a:buNone/>
            </a:pPr>
            <a:r>
              <a:rPr lang="el-GR" sz="1800" dirty="0"/>
              <a:t>      - Αρχεία βίντεο διά ζώσης μαθημάτων, με τίτλους «ΚΑΡΚΙΝΟΣ ΤΟΥ ΠΝΕΥΜΟΝΑ» &amp; «ΟΙ ΟΓΚΟΙ ΤΟΥ ΠΝΕΥΜΟΝΑ ΚΑΙ ΤΟΥ ΘΩΡΑΚΑ ΒΑΣΕΙ ΤΗΣ ΜΟΡΦΟΛΟΓΙΑΣ ΤΟΥΣ ΣΤΟ ΜΙΚΡΟΣΚΟΠΙΟ ».</a:t>
            </a:r>
          </a:p>
          <a:p>
            <a:pPr>
              <a:buNone/>
            </a:pPr>
            <a:endParaRPr lang="el-GR" sz="1800" dirty="0"/>
          </a:p>
          <a:p>
            <a:r>
              <a:rPr lang="el-GR" sz="1800" b="1" dirty="0"/>
              <a:t>Ηλεκτρονικό χαρτοφυλάκιο μαθήματος «ΠΑΘΟΛΟΓΙΚΗ ΑΝΑΤΟΜΙΚΗ» -</a:t>
            </a:r>
            <a:r>
              <a:rPr lang="en-US" sz="1800" b="1" dirty="0"/>
              <a:t> K</a:t>
            </a:r>
            <a:r>
              <a:rPr lang="el-GR" sz="1800" b="1" dirty="0" err="1"/>
              <a:t>ατάλογος</a:t>
            </a:r>
            <a:r>
              <a:rPr lang="el-GR" sz="1800" b="1" dirty="0"/>
              <a:t> αρχείων </a:t>
            </a:r>
            <a:r>
              <a:rPr lang="en-US" sz="1800" b="1" dirty="0"/>
              <a:t>5.0</a:t>
            </a:r>
            <a:r>
              <a:rPr lang="el-GR" sz="1800" b="1" dirty="0"/>
              <a:t>2 (πέραν του παρόντος αρχείου)</a:t>
            </a:r>
            <a:r>
              <a:rPr lang="en-US" sz="1800" b="1" dirty="0"/>
              <a:t>:</a:t>
            </a:r>
            <a:r>
              <a:rPr lang="en-US" sz="1800" dirty="0"/>
              <a:t> </a:t>
            </a:r>
            <a:endParaRPr lang="el-GR" sz="1800" dirty="0"/>
          </a:p>
          <a:p>
            <a:pPr>
              <a:buNone/>
            </a:pPr>
            <a:r>
              <a:rPr lang="el-GR" sz="1800" dirty="0"/>
              <a:t>     -</a:t>
            </a:r>
            <a:r>
              <a:rPr lang="en-US" sz="1800" dirty="0"/>
              <a:t>A</a:t>
            </a:r>
            <a:r>
              <a:rPr lang="el-GR" sz="1800" dirty="0" err="1"/>
              <a:t>ρχεία</a:t>
            </a:r>
            <a:r>
              <a:rPr lang="el-GR" sz="1800" dirty="0"/>
              <a:t> </a:t>
            </a:r>
            <a:r>
              <a:rPr lang="en-US" sz="1800" i="1" dirty="0"/>
              <a:t>ppt</a:t>
            </a:r>
            <a:r>
              <a:rPr lang="en-US" sz="1800" dirty="0"/>
              <a:t> </a:t>
            </a:r>
            <a:r>
              <a:rPr lang="el-GR" sz="1800" dirty="0"/>
              <a:t>Α. Χ. </a:t>
            </a:r>
            <a:r>
              <a:rPr lang="el-GR" sz="1800" dirty="0" err="1"/>
              <a:t>Λάζαρη</a:t>
            </a:r>
            <a:r>
              <a:rPr lang="el-GR" sz="1800" dirty="0"/>
              <a:t> </a:t>
            </a:r>
          </a:p>
          <a:p>
            <a:pPr>
              <a:buNone/>
            </a:pPr>
            <a:r>
              <a:rPr lang="el-GR" sz="1800" dirty="0"/>
              <a:t>       « Ι. ΙΣΤΟΛΟΓΙΚΑ ΠΡΟΤΥΠΑ ΠΝΕΥΜΟΝΙΚΗΣ ΒΛΑΒΗΣ – ΙΙ. ΧΡΟΝΙΑ ΑΠΟΦΡΑΚΤΙΚΗ ΠΝΕΥΜΟΝΟΠΑΘΕΙΑ (ΧΑΠ) »</a:t>
            </a:r>
          </a:p>
          <a:p>
            <a:pPr>
              <a:buNone/>
            </a:pPr>
            <a:r>
              <a:rPr lang="el-GR" sz="1800" dirty="0"/>
              <a:t>       « ΣΥΝΔΡΟΜΟ ΟΞΕΙΑΣ ΑΝΑΠΝΕΥΣΤΙΚΗΣ ΔΥΣΧΕΡΕΙΑΣ – ΠΕΡΙΟΡΙΣΤΙΚΕΣ ΠΝΕΥΜΟΝΟΠΑΘΕΙΕΣ »</a:t>
            </a:r>
          </a:p>
          <a:p>
            <a:pPr>
              <a:buNone/>
            </a:pPr>
            <a:r>
              <a:rPr lang="el-GR" sz="1800" dirty="0"/>
              <a:t>       « ΠΝΕΥΜΟΝΙΚΕΣ ΛΟΙΜΩΞΕΙΣ »</a:t>
            </a:r>
          </a:p>
          <a:p>
            <a:pPr>
              <a:buNone/>
            </a:pPr>
            <a:r>
              <a:rPr lang="el-GR" sz="1800" dirty="0"/>
              <a:t>       « ΣΥΖΗΤΗΣΗ ΠΕΡΙΣΤΑΤΙΚΩΝ ΠΝΕΥΜΟΝΙΚΟΥ ΚΑΡΚΙΝΟΥ »</a:t>
            </a:r>
          </a:p>
          <a:p>
            <a:pPr>
              <a:buNone/>
            </a:pPr>
            <a:r>
              <a:rPr lang="el-GR" sz="1800" dirty="0"/>
              <a:t>     </a:t>
            </a:r>
          </a:p>
        </p:txBody>
      </p:sp>
      <p:sp>
        <p:nvSpPr>
          <p:cNvPr id="4" name="Title 1"/>
          <p:cNvSpPr>
            <a:spLocks noGrp="1"/>
          </p:cNvSpPr>
          <p:nvPr>
            <p:ph type="title"/>
          </p:nvPr>
        </p:nvSpPr>
        <p:spPr>
          <a:xfrm>
            <a:off x="457200" y="0"/>
            <a:ext cx="8229600" cy="714356"/>
          </a:xfrm>
        </p:spPr>
        <p:txBody>
          <a:bodyPr>
            <a:normAutofit fontScale="90000"/>
          </a:bodyPr>
          <a:lstStyle/>
          <a:p>
            <a:r>
              <a:rPr lang="el-GR" dirty="0"/>
              <a:t>Περαιτέρω μελέτη για τις </a:t>
            </a:r>
            <a:r>
              <a:rPr lang="el-GR" b="1" dirty="0"/>
              <a:t>εξετάσεις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nge is the end result of all true learning ~ Leo Buscaglia | by Sophie  Benshitta Maven | Medium">
            <a:extLst>
              <a:ext uri="{FF2B5EF4-FFF2-40B4-BE49-F238E27FC236}">
                <a16:creationId xmlns:a16="http://schemas.microsoft.com/office/drawing/2014/main" id="{A6833DD0-C995-379B-F374-7B623F48C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120" y="1556792"/>
            <a:ext cx="7236296" cy="361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43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1886-7BDB-0DBD-4B4A-56F6117AFEE7}"/>
              </a:ext>
            </a:extLst>
          </p:cNvPr>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id="{9DAF7E6D-3FEF-2BC0-3E03-4C2E9D012939}"/>
              </a:ext>
            </a:extLst>
          </p:cNvPr>
          <p:cNvSpPr>
            <a:spLocks noGrp="1"/>
          </p:cNvSpPr>
          <p:nvPr>
            <p:ph idx="1"/>
          </p:nvPr>
        </p:nvSpPr>
        <p:spPr>
          <a:xfrm>
            <a:off x="35496" y="2852936"/>
            <a:ext cx="3960440" cy="3384376"/>
          </a:xfrm>
        </p:spPr>
        <p:txBody>
          <a:bodyPr>
            <a:normAutofit lnSpcReduction="10000"/>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υπέρηχοι, αξονικές/μαγνητικές τομογραφίες, εξετάσεις πυρηνικής ιατρικής, αγγειογραφίες</a:t>
            </a:r>
          </a:p>
          <a:p>
            <a:endParaRPr lang="el-GR" dirty="0"/>
          </a:p>
        </p:txBody>
      </p:sp>
      <p:pic>
        <p:nvPicPr>
          <p:cNvPr id="2050" name="Picture 2" descr="Medical: Sterile Urine Sample And Blood Test Stock Photo, Picture And  Royalty Free Image. Image 31383237.">
            <a:extLst>
              <a:ext uri="{FF2B5EF4-FFF2-40B4-BE49-F238E27FC236}">
                <a16:creationId xmlns:a16="http://schemas.microsoft.com/office/drawing/2014/main" id="{82D14AF5-3948-2F31-2293-AF97839599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3400" y="692696"/>
            <a:ext cx="2829000" cy="1884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5ACFF9-1A03-DAC7-A2A7-877CAE07182E}"/>
              </a:ext>
            </a:extLst>
          </p:cNvPr>
          <p:cNvSpPr txBox="1"/>
          <p:nvPr/>
        </p:nvSpPr>
        <p:spPr>
          <a:xfrm>
            <a:off x="35496" y="1052736"/>
            <a:ext cx="5112568" cy="2769989"/>
          </a:xfrm>
          <a:prstGeom prst="rect">
            <a:avLst/>
          </a:prstGeom>
          <a:noFill/>
        </p:spPr>
        <p:txBody>
          <a:bodyPr wrap="square" rtlCol="0">
            <a:spAutoFit/>
          </a:bodyPr>
          <a:lstStyle/>
          <a:p>
            <a:r>
              <a:rPr lang="el-GR" sz="2600" b="1" u="sng" dirty="0"/>
              <a:t>Εργαστηριακά</a:t>
            </a:r>
            <a:r>
              <a:rPr lang="el-GR" sz="2600" dirty="0"/>
              <a:t>: αιματολογικός, βιοχημικός, </a:t>
            </a:r>
            <a:r>
              <a:rPr lang="el-GR" sz="2600" dirty="0" err="1"/>
              <a:t>βιοψικός</a:t>
            </a:r>
            <a:r>
              <a:rPr lang="el-GR" sz="2600" dirty="0"/>
              <a:t>, κυτταρολογικός, ανοσολογικός και μικροβιολογικός έλεγχος.</a:t>
            </a:r>
          </a:p>
          <a:p>
            <a:endParaRPr lang="el-GR" sz="2600" dirty="0"/>
          </a:p>
          <a:p>
            <a:endParaRPr lang="en-US" sz="2600" b="1" u="sng" dirty="0"/>
          </a:p>
          <a:p>
            <a:endParaRPr lang="el-GR" dirty="0"/>
          </a:p>
        </p:txBody>
      </p:sp>
      <p:pic>
        <p:nvPicPr>
          <p:cNvPr id="8" name="Picture 7">
            <a:extLst>
              <a:ext uri="{FF2B5EF4-FFF2-40B4-BE49-F238E27FC236}">
                <a16:creationId xmlns:a16="http://schemas.microsoft.com/office/drawing/2014/main" id="{BD8B6956-B853-441F-EDB8-02AF3ECB5519}"/>
              </a:ext>
            </a:extLst>
          </p:cNvPr>
          <p:cNvPicPr>
            <a:picLocks noChangeAspect="1"/>
          </p:cNvPicPr>
          <p:nvPr/>
        </p:nvPicPr>
        <p:blipFill>
          <a:blip r:embed="rId4" cstate="print"/>
          <a:stretch>
            <a:fillRect/>
          </a:stretch>
        </p:blipFill>
        <p:spPr>
          <a:xfrm>
            <a:off x="3658606" y="2937262"/>
            <a:ext cx="5449898" cy="3291073"/>
          </a:xfrm>
          <a:prstGeom prst="rect">
            <a:avLst/>
          </a:prstGeom>
        </p:spPr>
      </p:pic>
    </p:spTree>
    <p:extLst>
      <p:ext uri="{BB962C8B-B14F-4D97-AF65-F5344CB8AC3E}">
        <p14:creationId xmlns:p14="http://schemas.microsoft.com/office/powerpoint/2010/main" val="361225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1AD1-C0D4-A18F-8437-885A6DDE665F}"/>
              </a:ext>
            </a:extLst>
          </p:cNvPr>
          <p:cNvSpPr>
            <a:spLocks noGrp="1"/>
          </p:cNvSpPr>
          <p:nvPr>
            <p:ph type="title"/>
          </p:nvPr>
        </p:nvSpPr>
        <p:spPr>
          <a:xfrm>
            <a:off x="323528" y="0"/>
            <a:ext cx="8229600" cy="476672"/>
          </a:xfrm>
        </p:spPr>
        <p:txBody>
          <a:bodyPr>
            <a:normAutofit fontScale="90000"/>
          </a:bodyPr>
          <a:lstStyle/>
          <a:p>
            <a:r>
              <a:rPr lang="el-GR" dirty="0"/>
              <a:t>Περιστατικό 1</a:t>
            </a:r>
          </a:p>
        </p:txBody>
      </p:sp>
      <p:sp>
        <p:nvSpPr>
          <p:cNvPr id="4" name="TextBox 3">
            <a:extLst>
              <a:ext uri="{FF2B5EF4-FFF2-40B4-BE49-F238E27FC236}">
                <a16:creationId xmlns:a16="http://schemas.microsoft.com/office/drawing/2014/main" id="{EBA6F5A0-72B0-6145-6701-DABEC2152B92}"/>
              </a:ext>
            </a:extLst>
          </p:cNvPr>
          <p:cNvSpPr txBox="1"/>
          <p:nvPr/>
        </p:nvSpPr>
        <p:spPr>
          <a:xfrm>
            <a:off x="0" y="548680"/>
            <a:ext cx="9144000" cy="5816977"/>
          </a:xfrm>
          <a:prstGeom prst="rect">
            <a:avLst/>
          </a:prstGeom>
          <a:noFill/>
        </p:spPr>
        <p:txBody>
          <a:bodyPr wrap="square" rtlCol="0">
            <a:spAutoFit/>
          </a:bodyPr>
          <a:lstStyle/>
          <a:p>
            <a:pPr algn="just"/>
            <a:r>
              <a:rPr lang="el-GR" sz="2400" b="1" u="sng" dirty="0">
                <a:latin typeface="Arial" panose="020B0604020202020204" pitchFamily="34" charset="0"/>
                <a:cs typeface="Arial" panose="020B0604020202020204" pitchFamily="34" charset="0"/>
              </a:rPr>
              <a:t>Ιστορικό:</a:t>
            </a:r>
            <a:r>
              <a:rPr lang="el-GR" sz="2400" dirty="0">
                <a:latin typeface="Arial" panose="020B0604020202020204" pitchFamily="34" charset="0"/>
                <a:cs typeface="Arial" panose="020B0604020202020204" pitchFamily="34" charset="0"/>
              </a:rPr>
              <a:t> </a:t>
            </a:r>
          </a:p>
          <a:p>
            <a:pPr algn="just"/>
            <a:r>
              <a:rPr lang="el-GR" sz="2400" dirty="0">
                <a:latin typeface="Arial" panose="020B0604020202020204" pitchFamily="34" charset="0"/>
                <a:cs typeface="Arial" panose="020B0604020202020204" pitchFamily="34" charset="0"/>
              </a:rPr>
              <a:t>Άνδρας 83 ετών, αναφέρει </a:t>
            </a:r>
            <a:r>
              <a:rPr lang="el-GR" sz="2400" b="1" dirty="0">
                <a:latin typeface="Arial" panose="020B0604020202020204" pitchFamily="34" charset="0"/>
                <a:cs typeface="Arial" panose="020B0604020202020204" pitchFamily="34" charset="0"/>
              </a:rPr>
              <a:t>πυρετό</a:t>
            </a:r>
            <a:r>
              <a:rPr lang="el-GR" sz="2400" dirty="0">
                <a:latin typeface="Arial" panose="020B0604020202020204" pitchFamily="34" charset="0"/>
                <a:cs typeface="Arial" panose="020B0604020202020204" pitchFamily="34" charset="0"/>
              </a:rPr>
              <a:t> από </a:t>
            </a:r>
            <a:r>
              <a:rPr lang="el-GR" sz="2400" b="1" dirty="0">
                <a:latin typeface="Arial" panose="020B0604020202020204" pitchFamily="34" charset="0"/>
                <a:cs typeface="Arial" panose="020B0604020202020204" pitchFamily="34" charset="0"/>
              </a:rPr>
              <a:t>3ημέρου</a:t>
            </a:r>
            <a:r>
              <a:rPr lang="el-GR" sz="2400" dirty="0">
                <a:latin typeface="Arial" panose="020B0604020202020204" pitchFamily="34" charset="0"/>
                <a:cs typeface="Arial" panose="020B0604020202020204" pitchFamily="34" charset="0"/>
              </a:rPr>
              <a:t> και </a:t>
            </a:r>
            <a:r>
              <a:rPr lang="el-GR" sz="2400" b="1" dirty="0">
                <a:latin typeface="Arial" panose="020B0604020202020204" pitchFamily="34" charset="0"/>
                <a:cs typeface="Arial" panose="020B0604020202020204" pitchFamily="34" charset="0"/>
              </a:rPr>
              <a:t>παραγωγικό βήχα </a:t>
            </a:r>
            <a:r>
              <a:rPr lang="el-GR" sz="2400" dirty="0">
                <a:latin typeface="Arial" panose="020B0604020202020204" pitchFamily="34" charset="0"/>
                <a:cs typeface="Arial" panose="020B0604020202020204" pitchFamily="34" charset="0"/>
              </a:rPr>
              <a:t>με </a:t>
            </a:r>
            <a:r>
              <a:rPr lang="el-GR" sz="2400" b="1" dirty="0">
                <a:latin typeface="Arial" panose="020B0604020202020204" pitchFamily="34" charset="0"/>
                <a:cs typeface="Arial" panose="020B0604020202020204" pitchFamily="34" charset="0"/>
              </a:rPr>
              <a:t>κιτρινοπράσινα πτύελα</a:t>
            </a:r>
            <a:r>
              <a:rPr lang="el-GR" sz="2400" dirty="0">
                <a:latin typeface="Arial" panose="020B0604020202020204" pitchFamily="34" charset="0"/>
                <a:cs typeface="Arial" panose="020B0604020202020204" pitchFamily="34" charset="0"/>
              </a:rPr>
              <a:t>.</a:t>
            </a:r>
          </a:p>
          <a:p>
            <a:pPr algn="just"/>
            <a:endParaRPr lang="el-GR" sz="2400" dirty="0">
              <a:latin typeface="Arial" panose="020B0604020202020204" pitchFamily="34" charset="0"/>
              <a:cs typeface="Arial" panose="020B0604020202020204" pitchFamily="34" charset="0"/>
            </a:endParaRPr>
          </a:p>
          <a:p>
            <a:pPr algn="just"/>
            <a:r>
              <a:rPr lang="el-GR" sz="2400" b="1" u="sng" dirty="0">
                <a:latin typeface="Arial" panose="020B0604020202020204" pitchFamily="34" charset="0"/>
                <a:cs typeface="Arial" panose="020B0604020202020204" pitchFamily="34" charset="0"/>
              </a:rPr>
              <a:t>Κλινική εξέταση: </a:t>
            </a:r>
          </a:p>
          <a:p>
            <a:pPr algn="just"/>
            <a:r>
              <a:rPr lang="el-GR" sz="2400" dirty="0">
                <a:latin typeface="Arial" panose="020B0604020202020204" pitchFamily="34" charset="0"/>
                <a:cs typeface="Arial" panose="020B0604020202020204" pitchFamily="34" charset="0"/>
              </a:rPr>
              <a:t>Εμπύρετος (</a:t>
            </a:r>
            <a:r>
              <a:rPr lang="el-GR" sz="2400" b="1" dirty="0">
                <a:latin typeface="Arial" panose="020B0604020202020204" pitchFamily="34" charset="0"/>
                <a:cs typeface="Arial" panose="020B0604020202020204" pitchFamily="34" charset="0"/>
              </a:rPr>
              <a:t>39</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⁰C)</a:t>
            </a:r>
            <a:r>
              <a:rPr lang="el-GR" sz="2400" dirty="0">
                <a:latin typeface="Arial" panose="020B0604020202020204" pitchFamily="34" charset="0"/>
                <a:cs typeface="Arial" panose="020B0604020202020204" pitchFamily="34" charset="0"/>
              </a:rPr>
              <a:t>, με </a:t>
            </a:r>
            <a:r>
              <a:rPr lang="el-GR" sz="2400" b="1" dirty="0">
                <a:latin typeface="Arial" panose="020B0604020202020204" pitchFamily="34" charset="0"/>
                <a:cs typeface="Arial" panose="020B0604020202020204" pitchFamily="34" charset="0"/>
              </a:rPr>
              <a:t>κορεσμό οξυγόνου 90% </a:t>
            </a:r>
            <a:r>
              <a:rPr lang="el-GR" sz="2400" dirty="0">
                <a:latin typeface="Arial" panose="020B0604020202020204" pitchFamily="34" charset="0"/>
                <a:cs typeface="Arial" panose="020B0604020202020204" pitchFamily="34" charset="0"/>
              </a:rPr>
              <a:t>(</a:t>
            </a:r>
            <a:r>
              <a:rPr lang="el-GR" sz="2400" dirty="0" err="1">
                <a:latin typeface="Arial" panose="020B0604020202020204" pitchFamily="34" charset="0"/>
                <a:cs typeface="Arial" panose="020B0604020202020204" pitchFamily="34" charset="0"/>
              </a:rPr>
              <a:t>φ.τ</a:t>
            </a:r>
            <a:r>
              <a:rPr lang="el-GR" sz="2400" dirty="0">
                <a:latin typeface="Arial" panose="020B0604020202020204" pitchFamily="34" charset="0"/>
                <a:cs typeface="Arial" panose="020B0604020202020204" pitchFamily="34" charset="0"/>
              </a:rPr>
              <a:t>. &gt;94%) και </a:t>
            </a:r>
            <a:r>
              <a:rPr lang="el-GR" sz="2400" b="1" dirty="0">
                <a:latin typeface="Arial" panose="020B0604020202020204" pitchFamily="34" charset="0"/>
                <a:cs typeface="Arial" panose="020B0604020202020204" pitchFamily="34" charset="0"/>
              </a:rPr>
              <a:t>35</a:t>
            </a:r>
            <a:r>
              <a:rPr lang="el-GR" sz="2400" dirty="0">
                <a:latin typeface="Arial" panose="020B0604020202020204" pitchFamily="34" charset="0"/>
                <a:cs typeface="Arial" panose="020B0604020202020204" pitchFamily="34" charset="0"/>
              </a:rPr>
              <a:t> αναπνοές/λεπτό (</a:t>
            </a:r>
            <a:r>
              <a:rPr lang="el-GR" sz="2400" dirty="0" err="1">
                <a:latin typeface="Arial" panose="020B0604020202020204" pitchFamily="34" charset="0"/>
                <a:cs typeface="Arial" panose="020B0604020202020204" pitchFamily="34" charset="0"/>
              </a:rPr>
              <a:t>φ.τ</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 10-12). Στην ακρόαση: άφθονοι </a:t>
            </a:r>
            <a:r>
              <a:rPr lang="el-GR" sz="2400" b="1" dirty="0" err="1">
                <a:latin typeface="Arial" panose="020B0604020202020204" pitchFamily="34" charset="0"/>
                <a:cs typeface="Arial" panose="020B0604020202020204" pitchFamily="34" charset="0"/>
              </a:rPr>
              <a:t>τελο</a:t>
            </a:r>
            <a:r>
              <a:rPr lang="el-GR" sz="2400" b="1" dirty="0">
                <a:latin typeface="Arial" panose="020B0604020202020204" pitchFamily="34" charset="0"/>
                <a:cs typeface="Arial" panose="020B0604020202020204" pitchFamily="34" charset="0"/>
              </a:rPr>
              <a:t>-εισπνευστικοί </a:t>
            </a:r>
            <a:r>
              <a:rPr lang="el-GR" sz="2400" b="1" dirty="0" err="1">
                <a:latin typeface="Arial" panose="020B0604020202020204" pitchFamily="34" charset="0"/>
                <a:cs typeface="Arial" panose="020B0604020202020204" pitchFamily="34" charset="0"/>
              </a:rPr>
              <a:t>τρίζοντες</a:t>
            </a:r>
            <a:r>
              <a:rPr lang="el-GR" sz="2400" b="1"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στο δεξιό άνω πνευμονικό πεδίο, με συνοδό </a:t>
            </a:r>
            <a:r>
              <a:rPr lang="el-GR" sz="2400" b="1" dirty="0">
                <a:latin typeface="Arial" panose="020B0604020202020204" pitchFamily="34" charset="0"/>
                <a:cs typeface="Arial" panose="020B0604020202020204" pitchFamily="34" charset="0"/>
              </a:rPr>
              <a:t>βρογχική αναπνοή </a:t>
            </a:r>
            <a:r>
              <a:rPr lang="el-GR" sz="2000" dirty="0">
                <a:latin typeface="Arial" panose="020B0604020202020204" pitchFamily="34" charset="0"/>
                <a:cs typeface="Arial" panose="020B0604020202020204" pitchFamily="34" charset="0"/>
              </a:rPr>
              <a:t>[ </a:t>
            </a:r>
            <a:r>
              <a:rPr lang="el-GR" sz="2000" b="0" i="0" dirty="0">
                <a:solidFill>
                  <a:srgbClr val="494949"/>
                </a:solidFill>
                <a:effectLst/>
                <a:latin typeface="Verdana" panose="020B0604030504040204" pitchFamily="34" charset="0"/>
              </a:rPr>
              <a:t>το </a:t>
            </a:r>
            <a:r>
              <a:rPr lang="el-GR" sz="2000" b="0" dirty="0">
                <a:solidFill>
                  <a:srgbClr val="494949"/>
                </a:solidFill>
                <a:effectLst/>
                <a:latin typeface="Verdana" panose="020B0604030504040204" pitchFamily="34" charset="0"/>
              </a:rPr>
              <a:t>αναπνευστικό ψιθύρισμα </a:t>
            </a:r>
            <a:r>
              <a:rPr lang="el-GR" sz="2000" b="0" i="0" dirty="0">
                <a:solidFill>
                  <a:srgbClr val="494949"/>
                </a:solidFill>
                <a:effectLst/>
                <a:latin typeface="Verdana" panose="020B0604030504040204" pitchFamily="34" charset="0"/>
              </a:rPr>
              <a:t>παράγεται στις διαδρομές του αέρα δια μέσου φυσιολογικού παρεγχύματος, αντίθετα με ψιθυρίσματα που διαδίδονται μέσω </a:t>
            </a:r>
            <a:r>
              <a:rPr lang="el-GR" sz="2000" b="0" i="0" u="sng" dirty="0">
                <a:solidFill>
                  <a:srgbClr val="494949"/>
                </a:solidFill>
                <a:effectLst/>
                <a:latin typeface="Verdana" panose="020B0604030504040204" pitchFamily="34" charset="0"/>
              </a:rPr>
              <a:t>πυκνωτικού</a:t>
            </a:r>
            <a:r>
              <a:rPr lang="el-GR" sz="2000" b="0" i="0" dirty="0">
                <a:solidFill>
                  <a:srgbClr val="494949"/>
                </a:solidFill>
                <a:effectLst/>
                <a:latin typeface="Verdana" panose="020B0604030504040204" pitchFamily="34" charset="0"/>
              </a:rPr>
              <a:t> παρεγχύματος (βρογχική αναπνοή)]. </a:t>
            </a:r>
            <a:endParaRPr lang="el-GR" sz="2000" b="1" dirty="0">
              <a:latin typeface="Arial" panose="020B0604020202020204" pitchFamily="34" charset="0"/>
              <a:cs typeface="Arial" panose="020B0604020202020204" pitchFamily="34" charset="0"/>
            </a:endParaRPr>
          </a:p>
          <a:p>
            <a:pPr algn="just"/>
            <a:endParaRPr lang="el-GR" sz="2400" dirty="0">
              <a:latin typeface="Arial" panose="020B0604020202020204" pitchFamily="34" charset="0"/>
              <a:cs typeface="Arial" panose="020B0604020202020204" pitchFamily="34" charset="0"/>
            </a:endParaRPr>
          </a:p>
          <a:p>
            <a:pPr algn="just"/>
            <a:r>
              <a:rPr lang="el-GR" sz="2400" b="1" u="sng" dirty="0">
                <a:latin typeface="Arial" panose="020B0604020202020204" pitchFamily="34" charset="0"/>
                <a:cs typeface="Arial" panose="020B0604020202020204" pitchFamily="34" charset="0"/>
              </a:rPr>
              <a:t>Εργαστηριακός έλεγχος</a:t>
            </a:r>
            <a:r>
              <a:rPr lang="el-GR" sz="2400" dirty="0">
                <a:latin typeface="Arial" panose="020B0604020202020204" pitchFamily="34" charset="0"/>
                <a:cs typeface="Arial" panose="020B0604020202020204" pitchFamily="34" charset="0"/>
              </a:rPr>
              <a:t>: </a:t>
            </a:r>
          </a:p>
          <a:p>
            <a:pPr algn="just"/>
            <a:r>
              <a:rPr lang="el-GR" sz="2400" b="1" dirty="0" err="1">
                <a:latin typeface="Arial" panose="020B0604020202020204" pitchFamily="34" charset="0"/>
                <a:cs typeface="Arial" panose="020B0604020202020204" pitchFamily="34" charset="0"/>
              </a:rPr>
              <a:t>Λευκοκυττάρωση</a:t>
            </a:r>
            <a:r>
              <a:rPr lang="el-GR" sz="2400" dirty="0">
                <a:latin typeface="Arial" panose="020B0604020202020204" pitchFamily="34" charset="0"/>
                <a:cs typeface="Arial" panose="020B0604020202020204" pitchFamily="34" charset="0"/>
              </a:rPr>
              <a:t> με </a:t>
            </a:r>
            <a:r>
              <a:rPr lang="el-GR" sz="2400" b="1" dirty="0" err="1">
                <a:latin typeface="Arial" panose="020B0604020202020204" pitchFamily="34" charset="0"/>
                <a:cs typeface="Arial" panose="020B0604020202020204" pitchFamily="34" charset="0"/>
              </a:rPr>
              <a:t>πολυμορφοπυρηνικό</a:t>
            </a:r>
            <a:r>
              <a:rPr lang="el-GR" sz="2400" dirty="0">
                <a:latin typeface="Arial" panose="020B0604020202020204" pitchFamily="34" charset="0"/>
                <a:cs typeface="Arial" panose="020B0604020202020204" pitchFamily="34" charset="0"/>
              </a:rPr>
              <a:t> τύπο, </a:t>
            </a:r>
            <a:r>
              <a:rPr lang="el-GR" sz="2400" b="1" dirty="0">
                <a:latin typeface="Arial" panose="020B0604020202020204" pitchFamily="34" charset="0"/>
                <a:cs typeface="Arial" panose="020B0604020202020204" pitchFamily="34" charset="0"/>
              </a:rPr>
              <a:t>αυξημένη</a:t>
            </a:r>
            <a:r>
              <a:rPr lang="en-US" sz="2400" b="1" dirty="0">
                <a:latin typeface="Arial" panose="020B0604020202020204" pitchFamily="34" charset="0"/>
                <a:cs typeface="Arial" panose="020B0604020202020204" pitchFamily="34" charset="0"/>
              </a:rPr>
              <a:t> CRP</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2196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1DC2-7E2B-5EC2-BAB4-0A813FAE3F11}"/>
              </a:ext>
            </a:extLst>
          </p:cNvPr>
          <p:cNvSpPr>
            <a:spLocks noGrp="1"/>
          </p:cNvSpPr>
          <p:nvPr>
            <p:ph type="title"/>
          </p:nvPr>
        </p:nvSpPr>
        <p:spPr>
          <a:xfrm>
            <a:off x="0" y="53752"/>
            <a:ext cx="9144000" cy="1143000"/>
          </a:xfrm>
        </p:spPr>
        <p:txBody>
          <a:bodyPr>
            <a:normAutofit fontScale="90000"/>
          </a:bodyPr>
          <a:lstStyle/>
          <a:p>
            <a:r>
              <a:rPr lang="el-GR" dirty="0"/>
              <a:t>Απλή ακτινογραφία θώρακα</a:t>
            </a:r>
            <a:br>
              <a:rPr lang="el-GR" dirty="0"/>
            </a:br>
            <a:r>
              <a:rPr lang="el-GR" dirty="0"/>
              <a:t> (παθολογική, δεξιά)</a:t>
            </a:r>
          </a:p>
        </p:txBody>
      </p:sp>
      <p:pic>
        <p:nvPicPr>
          <p:cNvPr id="3" name="Picture 2">
            <a:extLst>
              <a:ext uri="{FF2B5EF4-FFF2-40B4-BE49-F238E27FC236}">
                <a16:creationId xmlns:a16="http://schemas.microsoft.com/office/drawing/2014/main" id="{637C9F23-570F-5BC4-87D2-114F16E5DD6C}"/>
              </a:ext>
            </a:extLst>
          </p:cNvPr>
          <p:cNvPicPr>
            <a:picLocks noChangeAspect="1" noChangeArrowheads="1"/>
          </p:cNvPicPr>
          <p:nvPr/>
        </p:nvPicPr>
        <p:blipFill>
          <a:blip r:embed="rId3" cstate="print"/>
          <a:srcRect/>
          <a:stretch>
            <a:fillRect/>
          </a:stretch>
        </p:blipFill>
        <p:spPr bwMode="auto">
          <a:xfrm>
            <a:off x="4688243" y="1484784"/>
            <a:ext cx="4227863" cy="5050844"/>
          </a:xfrm>
          <a:prstGeom prst="rect">
            <a:avLst/>
          </a:prstGeom>
          <a:noFill/>
          <a:ln w="9525">
            <a:noFill/>
            <a:miter lim="800000"/>
            <a:headEnd/>
            <a:tailEnd/>
          </a:ln>
        </p:spPr>
      </p:pic>
      <p:pic>
        <p:nvPicPr>
          <p:cNvPr id="7" name="Picture 6">
            <a:extLst>
              <a:ext uri="{FF2B5EF4-FFF2-40B4-BE49-F238E27FC236}">
                <a16:creationId xmlns:a16="http://schemas.microsoft.com/office/drawing/2014/main" id="{E225191A-DF3C-C034-560C-86144267A38F}"/>
              </a:ext>
            </a:extLst>
          </p:cNvPr>
          <p:cNvPicPr>
            <a:picLocks noChangeAspect="1"/>
          </p:cNvPicPr>
          <p:nvPr/>
        </p:nvPicPr>
        <p:blipFill>
          <a:blip r:embed="rId4" cstate="print"/>
          <a:stretch>
            <a:fillRect/>
          </a:stretch>
        </p:blipFill>
        <p:spPr>
          <a:xfrm>
            <a:off x="227894" y="1724110"/>
            <a:ext cx="4373852" cy="4280543"/>
          </a:xfrm>
          <a:prstGeom prst="rect">
            <a:avLst/>
          </a:prstGeom>
        </p:spPr>
      </p:pic>
    </p:spTree>
    <p:extLst>
      <p:ext uri="{BB962C8B-B14F-4D97-AF65-F5344CB8AC3E}">
        <p14:creationId xmlns:p14="http://schemas.microsoft.com/office/powerpoint/2010/main" val="203723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75B59-3AB0-9030-FC46-C120DD314445}"/>
              </a:ext>
            </a:extLst>
          </p:cNvPr>
          <p:cNvSpPr txBox="1"/>
          <p:nvPr/>
        </p:nvSpPr>
        <p:spPr>
          <a:xfrm>
            <a:off x="683568" y="1124744"/>
            <a:ext cx="8136904" cy="4524315"/>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Τί παρατηρείτε στην ακτινογραφία θώρακος;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2. Ποιοι μικροοργανισμοί ευθύνονται συνήθως για αυτή τη λοίμωξη;</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3. Πώς μπορούμε να βρούμε το υπεύθυνο παθογόνο;</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4.  Τί εμπεριέχεται στα κιτρινοπράσινα πτύελα/φλέματα του ασθενούς;</a:t>
            </a:r>
          </a:p>
        </p:txBody>
      </p:sp>
    </p:spTree>
    <p:extLst>
      <p:ext uri="{BB962C8B-B14F-4D97-AF65-F5344CB8AC3E}">
        <p14:creationId xmlns:p14="http://schemas.microsoft.com/office/powerpoint/2010/main" val="206872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6B24-0388-C149-17AC-57494C74D818}"/>
              </a:ext>
            </a:extLst>
          </p:cNvPr>
          <p:cNvSpPr>
            <a:spLocks noGrp="1"/>
          </p:cNvSpPr>
          <p:nvPr>
            <p:ph type="title"/>
          </p:nvPr>
        </p:nvSpPr>
        <p:spPr>
          <a:xfrm>
            <a:off x="457200" y="125760"/>
            <a:ext cx="8229600" cy="1143000"/>
          </a:xfrm>
        </p:spPr>
        <p:txBody>
          <a:bodyPr>
            <a:normAutofit/>
          </a:bodyPr>
          <a:lstStyle/>
          <a:p>
            <a:r>
              <a:rPr lang="el-GR" sz="3000" dirty="0"/>
              <a:t>Κριτήρια παραπομπής σε νοσοκομείο</a:t>
            </a:r>
          </a:p>
        </p:txBody>
      </p:sp>
      <p:pic>
        <p:nvPicPr>
          <p:cNvPr id="2050" name="Picture 2" descr="Community-Acquired Pneumonia in the Emergency Department (Infectious  Disease CME) | Calculated Decisions">
            <a:extLst>
              <a:ext uri="{FF2B5EF4-FFF2-40B4-BE49-F238E27FC236}">
                <a16:creationId xmlns:a16="http://schemas.microsoft.com/office/drawing/2014/main" id="{00D5F00E-6162-B26A-ECBA-2DD67224E0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718" y="1196752"/>
            <a:ext cx="5477594" cy="523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1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95E024-5613-EFEE-3D63-EE51E4713E8C}"/>
              </a:ext>
            </a:extLst>
          </p:cNvPr>
          <p:cNvPicPr>
            <a:picLocks noChangeAspect="1" noChangeArrowheads="1"/>
          </p:cNvPicPr>
          <p:nvPr/>
        </p:nvPicPr>
        <p:blipFill>
          <a:blip r:embed="rId3" cstate="print"/>
          <a:srcRect/>
          <a:stretch>
            <a:fillRect/>
          </a:stretch>
        </p:blipFill>
        <p:spPr bwMode="auto">
          <a:xfrm rot="10800000">
            <a:off x="4932040" y="116633"/>
            <a:ext cx="3958549" cy="3871136"/>
          </a:xfrm>
          <a:prstGeom prst="rect">
            <a:avLst/>
          </a:prstGeom>
          <a:noFill/>
          <a:ln w="9525">
            <a:noFill/>
            <a:miter lim="800000"/>
            <a:headEnd/>
            <a:tailEnd/>
          </a:ln>
          <a:scene3d>
            <a:camera prst="orthographicFront">
              <a:rot lat="0" lon="10799978" rev="0"/>
            </a:camera>
            <a:lightRig rig="threePt" dir="t"/>
          </a:scene3d>
        </p:spPr>
      </p:pic>
      <p:pic>
        <p:nvPicPr>
          <p:cNvPr id="8" name="Picture 7">
            <a:extLst>
              <a:ext uri="{FF2B5EF4-FFF2-40B4-BE49-F238E27FC236}">
                <a16:creationId xmlns:a16="http://schemas.microsoft.com/office/drawing/2014/main" id="{E6E5DDFE-84E8-C84D-FB1E-7D53170BAB77}"/>
              </a:ext>
            </a:extLst>
          </p:cNvPr>
          <p:cNvPicPr>
            <a:picLocks noChangeAspect="1"/>
          </p:cNvPicPr>
          <p:nvPr/>
        </p:nvPicPr>
        <p:blipFill>
          <a:blip r:embed="rId4" cstate="print"/>
          <a:stretch>
            <a:fillRect/>
          </a:stretch>
        </p:blipFill>
        <p:spPr>
          <a:xfrm>
            <a:off x="179512" y="116632"/>
            <a:ext cx="4752818" cy="3871136"/>
          </a:xfrm>
          <a:prstGeom prst="rect">
            <a:avLst/>
          </a:prstGeom>
        </p:spPr>
      </p:pic>
      <p:pic>
        <p:nvPicPr>
          <p:cNvPr id="9" name="Content Placeholder 2">
            <a:extLst>
              <a:ext uri="{FF2B5EF4-FFF2-40B4-BE49-F238E27FC236}">
                <a16:creationId xmlns:a16="http://schemas.microsoft.com/office/drawing/2014/main" id="{F181F3FE-D0BE-BAA8-6E2E-7C8FAA209625}"/>
              </a:ext>
            </a:extLst>
          </p:cNvPr>
          <p:cNvPicPr>
            <a:picLocks noGrp="1" noChangeAspect="1"/>
          </p:cNvPicPr>
          <p:nvPr/>
        </p:nvPicPr>
        <p:blipFill>
          <a:blip r:embed="rId5" cstate="print">
            <a:extLst>
              <a:ext uri="{28A0092B-C50C-407E-A947-70E740481C1C}">
                <a14:useLocalDpi xmlns:a14="http://schemas.microsoft.com/office/drawing/2010/main" val="0"/>
              </a:ext>
            </a:extLst>
          </a:blip>
          <a:srcRect t="-6597" b="-6597"/>
          <a:stretch>
            <a:fillRect/>
          </a:stretch>
        </p:blipFill>
        <p:spPr>
          <a:xfrm>
            <a:off x="971600" y="3901759"/>
            <a:ext cx="2967980" cy="3199649"/>
          </a:xfrm>
          <a:prstGeom prst="rect">
            <a:avLst/>
          </a:prstGeom>
        </p:spPr>
      </p:pic>
      <p:pic>
        <p:nvPicPr>
          <p:cNvPr id="10" name="Content Placeholder 3">
            <a:extLst>
              <a:ext uri="{FF2B5EF4-FFF2-40B4-BE49-F238E27FC236}">
                <a16:creationId xmlns:a16="http://schemas.microsoft.com/office/drawing/2014/main" id="{2D757756-1412-4BB5-E923-3240587C812C}"/>
              </a:ext>
            </a:extLst>
          </p:cNvPr>
          <p:cNvPicPr>
            <a:picLocks noGrp="1" noChangeAspect="1"/>
          </p:cNvPicPr>
          <p:nvPr/>
        </p:nvPicPr>
        <p:blipFill>
          <a:blip r:embed="rId6" cstate="print">
            <a:extLst>
              <a:ext uri="{28A0092B-C50C-407E-A947-70E740481C1C}">
                <a14:useLocalDpi xmlns:a14="http://schemas.microsoft.com/office/drawing/2010/main" val="0"/>
              </a:ext>
            </a:extLst>
          </a:blip>
          <a:srcRect t="13344" b="13344"/>
          <a:stretch>
            <a:fillRect/>
          </a:stretch>
        </p:blipFill>
        <p:spPr>
          <a:xfrm>
            <a:off x="4211960" y="4149080"/>
            <a:ext cx="4713580" cy="2592288"/>
          </a:xfrm>
          <a:prstGeom prst="rect">
            <a:avLst/>
          </a:prstGeom>
        </p:spPr>
      </p:pic>
    </p:spTree>
    <p:extLst>
      <p:ext uri="{BB962C8B-B14F-4D97-AF65-F5344CB8AC3E}">
        <p14:creationId xmlns:p14="http://schemas.microsoft.com/office/powerpoint/2010/main" val="2042557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2"/>
</p:tagLst>
</file>

<file path=ppt/tags/tag2.xml><?xml version="1.0" encoding="utf-8"?>
<p:tagLst xmlns:a="http://schemas.openxmlformats.org/drawingml/2006/main" xmlns:r="http://schemas.openxmlformats.org/officeDocument/2006/relationships" xmlns:p="http://schemas.openxmlformats.org/presentationml/2006/main">
  <p:tag name="AS_UNIQUEID" val="13"/>
</p:tagLst>
</file>

<file path=ppt/tags/tag3.xml><?xml version="1.0" encoding="utf-8"?>
<p:tagLst xmlns:a="http://schemas.openxmlformats.org/drawingml/2006/main" xmlns:r="http://schemas.openxmlformats.org/officeDocument/2006/relationships" xmlns:p="http://schemas.openxmlformats.org/presentationml/2006/main">
  <p:tag name="AS_UNIQUEID" val="1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2288</Words>
  <Application>Microsoft Office PowerPoint</Application>
  <PresentationFormat>Προβολή στην οθόνη (4:3)</PresentationFormat>
  <Paragraphs>233</Paragraphs>
  <Slides>37</Slides>
  <Notes>23</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2</vt:i4>
      </vt:variant>
      <vt:variant>
        <vt:lpstr>Τίτλοι διαφανειών</vt:lpstr>
      </vt:variant>
      <vt:variant>
        <vt:i4>37</vt:i4>
      </vt:variant>
    </vt:vector>
  </HeadingPairs>
  <TitlesOfParts>
    <vt:vector size="43" baseType="lpstr">
      <vt:lpstr>Arial</vt:lpstr>
      <vt:lpstr>Calibri</vt:lpstr>
      <vt:lpstr>Helvetica</vt:lpstr>
      <vt:lpstr>Verdana</vt:lpstr>
      <vt:lpstr>Θέμα του Office</vt:lpstr>
      <vt:lpstr>1_Θέμα του Office</vt:lpstr>
      <vt:lpstr>Κλινικο-παθολογοανατομική συζήτηση περιστατικών  μη νεοπλασματικών νόσων  του αναπνευστικού συστήματος</vt:lpstr>
      <vt:lpstr>Δομή και σκοπός</vt:lpstr>
      <vt:lpstr>Βασικές γνώσεις</vt:lpstr>
      <vt:lpstr>Βασικές γνώσεις</vt:lpstr>
      <vt:lpstr>Περιστατικό 1</vt:lpstr>
      <vt:lpstr>Απλή ακτινογραφία θώρακα  (παθολογική, δεξιά)</vt:lpstr>
      <vt:lpstr>Παρουσίαση του PowerPoint</vt:lpstr>
      <vt:lpstr>Κριτήρια παραπομπής σε νοσοκομείο</vt:lpstr>
      <vt:lpstr>Παρουσίαση του PowerPoint</vt:lpstr>
      <vt:lpstr>Tαυτοποίηση έμμορφων και άμορφων συστατικών φλεγμονώδους εξιδρώματος οξείας βακτηριακής πνευμονίας</vt:lpstr>
      <vt:lpstr>Ιογενής πνευμονία: Χαρακτηρίζεται από διάμεση μονοπυρηνική φλεγμονώδη διήθηση, συμπεριλαμβανομένων λεμφοκυττάρων, μακροφάγων και περιστασιακών πλασματοκυττάρων.</vt:lpstr>
      <vt:lpstr>Περιστατικό 2</vt:lpstr>
      <vt:lpstr>Παρουσίαση του PowerPoint</vt:lpstr>
      <vt:lpstr>Παρουσίαση του PowerPoint</vt:lpstr>
      <vt:lpstr>Παρουσίαση του PowerPoint</vt:lpstr>
      <vt:lpstr>Παρουσίαση του PowerPoint</vt:lpstr>
      <vt:lpstr>Περιστατικό 3</vt:lpstr>
      <vt:lpstr>Παρουσίαση του PowerPoint</vt:lpstr>
      <vt:lpstr>Παρουσίαση του PowerPoint</vt:lpstr>
      <vt:lpstr>Παρουσίαση του PowerPoint</vt:lpstr>
      <vt:lpstr>Παρουσίαση του PowerPoint</vt:lpstr>
      <vt:lpstr>Διάχυτη κυψελιδική βλάβη (ΔΚΒ), υπό οργάνωση.</vt:lpstr>
      <vt:lpstr>Περιστατικό 4</vt:lpstr>
      <vt:lpstr>Παρουσίαση του PowerPoint</vt:lpstr>
      <vt:lpstr>Παρουσίαση του PowerPoint</vt:lpstr>
      <vt:lpstr>Παρουσίαση του PowerPoint</vt:lpstr>
      <vt:lpstr>Παρουσίαση του PowerPoint</vt:lpstr>
      <vt:lpstr>Σωμάτιο Schaumann και  αστεροειδές σωμάτιο,   επί  σαρκοείδωσης.</vt:lpstr>
      <vt:lpstr>Περιστατικό 5</vt:lpstr>
      <vt:lpstr>Αξονική τομογραφία θώρακος</vt:lpstr>
      <vt:lpstr>Παρουσίαση του PowerPoint</vt:lpstr>
      <vt:lpstr>Παρουσίαση του PowerPoint</vt:lpstr>
      <vt:lpstr>Παρουσίαση του PowerPoint</vt:lpstr>
      <vt:lpstr>Μαζική πνευμονική θρομβοεμβολή. Νεκροτομικό παρασκεύασμα. </vt:lpstr>
      <vt:lpstr>Αριστερά,παρατηρήστε τη μικροσκοπική εμφάνιση μιας πνευμονικής θρομβοεμβολής σε μια μεγάλη πνευμονική αρτηρία. Υπάρχουν διαπλεκόμενες περιοχές ανοιχτού ροζ και κόκκινου χρώματος που αντιστοιχούν  στις «γραμμές του Zahn», χαρακτηριστικές  θρόμβου. Αυτές οι γραμμές αντιπροσωπεύουν στρώματα ερυθρών αιμοσφαιρίων, αιμοπεταλίων και ινώδους που δημιουργούνται στο αγγείο, καθώς σχηματίζεται ο θρόμβος. Στη μεσαία εικ.  ένας θρόμβος-έμβολο αποφράσει μια πνευμονική αρτηρία. Με την πάροδο του χρόνου, εάν ο ασθενής επιβιώσει, ο θρόμβος-έμβολο θα υποστεί οργάνωση και λύση. Δεξιά, οι ινώδεις ταινίες του συνδετικού ιστού σε αυτόν τον επανασηραγγούμενο κλάδο πνευμονικής αρτηρίας υποδεικνύουν οργάνωση μιας παλαιότερης πνευμονικής θρομβοεμβολής.  Εάν πολλές πνευμονικές αρτηρίες εμπλέκονται σε αυτή τη διαδικασία, τι μπορεί να προκληθεί; </vt:lpstr>
      <vt:lpstr>Περαιτέρω μελέτη για τις εξετάσεις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108</cp:revision>
  <dcterms:created xsi:type="dcterms:W3CDTF">2021-08-02T10:33:48Z</dcterms:created>
  <dcterms:modified xsi:type="dcterms:W3CDTF">2023-10-13T07:32:30Z</dcterms:modified>
</cp:coreProperties>
</file>