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7" d="100"/>
          <a:sy n="37" d="100"/>
        </p:scale>
        <p:origin x="35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Γεωργία-Ελένη Θωμοπούλου" userId="f50e4f197289d2d2" providerId="LiveId" clId="{348C2395-C2E4-4399-9147-76B92A981978}"/>
    <pc:docChg chg="modSld">
      <pc:chgData name="Γεωργία-Ελένη Θωμοπούλου" userId="f50e4f197289d2d2" providerId="LiveId" clId="{348C2395-C2E4-4399-9147-76B92A981978}" dt="2022-10-13T11:24:02.447" v="91" actId="14100"/>
      <pc:docMkLst>
        <pc:docMk/>
      </pc:docMkLst>
      <pc:sldChg chg="modSp mod">
        <pc:chgData name="Γεωργία-Ελένη Θωμοπούλου" userId="f50e4f197289d2d2" providerId="LiveId" clId="{348C2395-C2E4-4399-9147-76B92A981978}" dt="2022-10-09T06:08:34.753" v="54" actId="20577"/>
        <pc:sldMkLst>
          <pc:docMk/>
          <pc:sldMk cId="0" sldId="261"/>
        </pc:sldMkLst>
        <pc:spChg chg="mod">
          <ac:chgData name="Γεωργία-Ελένη Θωμοπούλου" userId="f50e4f197289d2d2" providerId="LiveId" clId="{348C2395-C2E4-4399-9147-76B92A981978}" dt="2022-10-09T06:08:34.753" v="54" actId="20577"/>
          <ac:spMkLst>
            <pc:docMk/>
            <pc:sldMk cId="0" sldId="261"/>
            <ac:spMk id="171" creationId="{00000000-0000-0000-0000-000000000000}"/>
          </ac:spMkLst>
        </pc:spChg>
      </pc:sldChg>
      <pc:sldChg chg="modSp mod">
        <pc:chgData name="Γεωργία-Ελένη Θωμοπούλου" userId="f50e4f197289d2d2" providerId="LiveId" clId="{348C2395-C2E4-4399-9147-76B92A981978}" dt="2022-10-13T11:24:02.447" v="91" actId="14100"/>
        <pc:sldMkLst>
          <pc:docMk/>
          <pc:sldMk cId="0" sldId="266"/>
        </pc:sldMkLst>
        <pc:spChg chg="mod">
          <ac:chgData name="Γεωργία-Ελένη Θωμοπούλου" userId="f50e4f197289d2d2" providerId="LiveId" clId="{348C2395-C2E4-4399-9147-76B92A981978}" dt="2022-10-13T11:24:02.447" v="91" actId="14100"/>
          <ac:spMkLst>
            <pc:docMk/>
            <pc:sldMk cId="0" sldId="266"/>
            <ac:spMk id="19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lose-up of wild plants growing between rocks"/>
          <p:cNvSpPr>
            <a:spLocks noGrp="1"/>
          </p:cNvSpPr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Large rock formation under dark clouds with a dirt road in the foreground"/>
          <p:cNvSpPr>
            <a:spLocks noGrp="1"/>
          </p:cNvSpPr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Close-up of a wild plant growing between lava rocks"/>
          <p:cNvSpPr>
            <a:spLocks noGrp="1"/>
          </p:cNvSpPr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waterfall surrounded by a green rocky landscape"/>
          <p:cNvSpPr>
            <a:spLocks noGrp="1"/>
          </p:cNvSpPr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een, hilly landscape"/>
          <p:cNvSpPr>
            <a:spLocks noGrp="1"/>
          </p:cNvSpPr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Moss-covered rocks"/>
          <p:cNvSpPr>
            <a:spLocks noGrp="1"/>
          </p:cNvSpPr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Large rock formation under dark clouds with a dirt road in the foreground"/>
          <p:cNvSpPr>
            <a:spLocks noGrp="1"/>
          </p:cNvSpPr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ΑΛΕΞΑΝΔΡΟΣ ΠΑΠΑΔΟΠΟΥΛΟΣ, ΙΑΤΡΙΚΗ ΕΚΠΑ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ΑΛΕΞΑΝΔΡΟΣ ΠΑΠΑΔΟΠΟΥΛΟΣ, ΙΑΤΡΙΚΗ ΕΚΠΑ</a:t>
            </a:r>
          </a:p>
        </p:txBody>
      </p:sp>
      <p:sp>
        <p:nvSpPr>
          <p:cNvPr id="152" name="Θύμωμα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Θύμωμα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4965" y="1768959"/>
            <a:ext cx="9669569" cy="10178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2902" y="1761348"/>
            <a:ext cx="9669568" cy="101933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5498" y="1585260"/>
            <a:ext cx="15533004" cy="11694133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νεκρωση"/>
          <p:cNvSpPr txBox="1"/>
          <p:nvPr/>
        </p:nvSpPr>
        <p:spPr>
          <a:xfrm>
            <a:off x="120771" y="6494329"/>
            <a:ext cx="3795622" cy="1804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825500">
              <a:defRPr sz="3600" b="1"/>
            </a:lvl1pPr>
          </a:lstStyle>
          <a:p>
            <a:r>
              <a:rPr lang="en-US" dirty="0"/>
              <a:t>E</a:t>
            </a:r>
            <a:r>
              <a:rPr lang="el-GR" dirty="0" err="1"/>
              <a:t>στία</a:t>
            </a:r>
            <a:r>
              <a:rPr lang="el-GR" dirty="0"/>
              <a:t> </a:t>
            </a:r>
            <a:r>
              <a:rPr dirty="0"/>
              <a:t>ν</a:t>
            </a:r>
            <a:r>
              <a:rPr lang="el-GR" dirty="0"/>
              <a:t>έ</a:t>
            </a:r>
            <a:r>
              <a:rPr dirty="0" err="1"/>
              <a:t>κρωση</a:t>
            </a:r>
            <a:r>
              <a:rPr lang="el-GR" dirty="0"/>
              <a:t>ς σε άτυπο θύμωμα τύπου Α</a:t>
            </a:r>
            <a:endParaRPr dirty="0"/>
          </a:p>
        </p:txBody>
      </p:sp>
      <p:sp>
        <p:nvSpPr>
          <p:cNvPr id="192" name="Shape"/>
          <p:cNvSpPr/>
          <p:nvPr/>
        </p:nvSpPr>
        <p:spPr>
          <a:xfrm>
            <a:off x="9450849" y="3956731"/>
            <a:ext cx="7176109" cy="72204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73" y="2165"/>
                </a:moveTo>
                <a:lnTo>
                  <a:pt x="1356" y="2491"/>
                </a:lnTo>
                <a:lnTo>
                  <a:pt x="844" y="4404"/>
                </a:lnTo>
                <a:lnTo>
                  <a:pt x="616" y="7568"/>
                </a:lnTo>
                <a:lnTo>
                  <a:pt x="0" y="12899"/>
                </a:lnTo>
                <a:lnTo>
                  <a:pt x="2545" y="15889"/>
                </a:lnTo>
                <a:lnTo>
                  <a:pt x="7385" y="19537"/>
                </a:lnTo>
                <a:lnTo>
                  <a:pt x="10478" y="21600"/>
                </a:lnTo>
                <a:lnTo>
                  <a:pt x="13577" y="19800"/>
                </a:lnTo>
                <a:lnTo>
                  <a:pt x="16976" y="19115"/>
                </a:lnTo>
                <a:lnTo>
                  <a:pt x="21600" y="13848"/>
                </a:lnTo>
                <a:lnTo>
                  <a:pt x="20961" y="9703"/>
                </a:lnTo>
                <a:lnTo>
                  <a:pt x="19751" y="7894"/>
                </a:lnTo>
                <a:lnTo>
                  <a:pt x="17362" y="6274"/>
                </a:lnTo>
                <a:lnTo>
                  <a:pt x="16263" y="4674"/>
                </a:lnTo>
                <a:lnTo>
                  <a:pt x="13784" y="3848"/>
                </a:lnTo>
                <a:lnTo>
                  <a:pt x="10836" y="0"/>
                </a:lnTo>
                <a:lnTo>
                  <a:pt x="3223" y="3005"/>
                </a:lnTo>
                <a:lnTo>
                  <a:pt x="2373" y="2165"/>
                </a:lnTo>
                <a:close/>
              </a:path>
            </a:pathLst>
          </a:custGeom>
          <a:solidFill>
            <a:schemeClr val="accent3">
              <a:alpha val="2301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Γενικά - επιδημιολογία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Γενικά - επιδημιολογία </a:t>
            </a:r>
          </a:p>
        </p:txBody>
      </p:sp>
      <p:sp>
        <p:nvSpPr>
          <p:cNvPr id="155" name="Καρκίνος επιθηλιακης προέλευσης (θυμικα επιθηλιακα κύτταρα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l-GR" b="1" u="sng" dirty="0"/>
              <a:t>Νεόπλασμα </a:t>
            </a:r>
            <a:r>
              <a:rPr b="1" u="sng" dirty="0"/>
              <a:t>επ</a:t>
            </a:r>
            <a:r>
              <a:rPr b="1" u="sng" dirty="0" err="1"/>
              <a:t>ιθηλι</a:t>
            </a:r>
            <a:r>
              <a:rPr b="1" u="sng" dirty="0"/>
              <a:t>ακ</a:t>
            </a:r>
            <a:r>
              <a:rPr lang="el-GR" b="1" u="sng" dirty="0"/>
              <a:t>ή</a:t>
            </a:r>
            <a:r>
              <a:rPr b="1" u="sng" dirty="0"/>
              <a:t>ς</a:t>
            </a:r>
            <a:r>
              <a:rPr dirty="0"/>
              <a:t> προέλευσης </a:t>
            </a:r>
            <a:r>
              <a:rPr sz="3300" b="1" dirty="0"/>
              <a:t>(</a:t>
            </a:r>
            <a:r>
              <a:rPr sz="3300" b="1" dirty="0" err="1"/>
              <a:t>θυμικ</a:t>
            </a:r>
            <a:r>
              <a:rPr lang="el-GR" sz="3300" b="1" dirty="0"/>
              <a:t>ά</a:t>
            </a:r>
            <a:r>
              <a:rPr sz="3300" b="1" dirty="0"/>
              <a:t> </a:t>
            </a:r>
            <a:r>
              <a:rPr sz="3300" b="1" u="sng" dirty="0"/>
              <a:t>επ</a:t>
            </a:r>
            <a:r>
              <a:rPr sz="3300" b="1" u="sng" dirty="0" err="1"/>
              <a:t>ιθηλι</a:t>
            </a:r>
            <a:r>
              <a:rPr sz="3300" b="1" u="sng" dirty="0"/>
              <a:t>ακ</a:t>
            </a:r>
            <a:r>
              <a:rPr lang="el-GR" sz="3300" b="1" u="sng" dirty="0"/>
              <a:t>ά</a:t>
            </a:r>
            <a:r>
              <a:rPr sz="3300" b="1" dirty="0"/>
              <a:t> κύτταρα)</a:t>
            </a:r>
          </a:p>
          <a:p>
            <a:r>
              <a:rPr dirty="0" err="1"/>
              <a:t>Εντο</a:t>
            </a:r>
            <a:r>
              <a:rPr dirty="0"/>
              <a:t>πίζεται στο </a:t>
            </a:r>
            <a:r>
              <a:rPr i="1" dirty="0"/>
              <a:t>πρόσθιο</a:t>
            </a:r>
            <a:r>
              <a:rPr dirty="0"/>
              <a:t> μεσοθωρ</a:t>
            </a:r>
            <a:r>
              <a:rPr lang="el-GR" dirty="0"/>
              <a:t>ά</a:t>
            </a:r>
            <a:r>
              <a:rPr dirty="0" err="1"/>
              <a:t>κιο</a:t>
            </a:r>
            <a:r>
              <a:rPr lang="el-GR" dirty="0"/>
              <a:t>.</a:t>
            </a:r>
            <a:endParaRPr dirty="0"/>
          </a:p>
          <a:p>
            <a:r>
              <a:rPr dirty="0"/>
              <a:t>Κα</a:t>
            </a:r>
            <a:r>
              <a:rPr dirty="0" err="1"/>
              <a:t>λοήθης</a:t>
            </a:r>
            <a:r>
              <a:rPr dirty="0"/>
              <a:t> 70%  Κα</a:t>
            </a:r>
            <a:r>
              <a:rPr dirty="0" err="1"/>
              <a:t>κοήθης</a:t>
            </a:r>
            <a:r>
              <a:rPr dirty="0"/>
              <a:t> 30% </a:t>
            </a:r>
          </a:p>
          <a:p>
            <a:endParaRPr dirty="0"/>
          </a:p>
          <a:p>
            <a:r>
              <a:rPr dirty="0"/>
              <a:t>15% α</a:t>
            </a:r>
            <a:r>
              <a:rPr dirty="0" err="1"/>
              <a:t>σθενών</a:t>
            </a:r>
            <a:r>
              <a:rPr dirty="0"/>
              <a:t> </a:t>
            </a:r>
            <a:r>
              <a:rPr dirty="0" err="1"/>
              <a:t>με</a:t>
            </a:r>
            <a:r>
              <a:rPr dirty="0"/>
              <a:t> </a:t>
            </a:r>
            <a:r>
              <a:rPr lang="el-GR" dirty="0" err="1"/>
              <a:t>βαρειά</a:t>
            </a:r>
            <a:r>
              <a:rPr lang="el-GR" dirty="0"/>
              <a:t> </a:t>
            </a:r>
            <a:r>
              <a:rPr dirty="0" err="1"/>
              <a:t>μυ</a:t>
            </a:r>
            <a:r>
              <a:rPr dirty="0"/>
              <a:t>ασθένεια </a:t>
            </a:r>
            <a:r>
              <a:rPr lang="el-GR" dirty="0"/>
              <a:t>(</a:t>
            </a:r>
            <a:r>
              <a:rPr dirty="0"/>
              <a:t>gravis</a:t>
            </a:r>
            <a:r>
              <a:rPr lang="el-GR" dirty="0"/>
              <a:t>)</a:t>
            </a:r>
            <a:r>
              <a:rPr dirty="0"/>
              <a:t> έχουν θ</a:t>
            </a:r>
            <a:r>
              <a:rPr lang="el-GR" dirty="0"/>
              <a:t>ύ</a:t>
            </a:r>
            <a:r>
              <a:rPr dirty="0" err="1"/>
              <a:t>μωμ</a:t>
            </a:r>
            <a:r>
              <a:rPr dirty="0"/>
              <a:t>α</a:t>
            </a:r>
            <a:r>
              <a:rPr lang="el-GR" dirty="0"/>
              <a:t>.</a:t>
            </a:r>
            <a:endParaRPr dirty="0"/>
          </a:p>
          <a:p>
            <a:r>
              <a:rPr dirty="0"/>
              <a:t>65-75% α</a:t>
            </a:r>
            <a:r>
              <a:rPr dirty="0" err="1"/>
              <a:t>σθενών</a:t>
            </a:r>
            <a:r>
              <a:rPr dirty="0"/>
              <a:t> </a:t>
            </a:r>
            <a:r>
              <a:rPr dirty="0" err="1"/>
              <a:t>με</a:t>
            </a:r>
            <a:r>
              <a:rPr dirty="0"/>
              <a:t> θ</a:t>
            </a:r>
            <a:r>
              <a:rPr lang="el-GR" dirty="0"/>
              <a:t>ύ</a:t>
            </a:r>
            <a:r>
              <a:rPr dirty="0" err="1"/>
              <a:t>μωμ</a:t>
            </a:r>
            <a:r>
              <a:rPr dirty="0"/>
              <a:t>α έχουν αντιδραστική οζωδη υπερπλασία (B-cell) στον θ</a:t>
            </a:r>
            <a:r>
              <a:rPr lang="el-GR" dirty="0"/>
              <a:t>ύ</a:t>
            </a:r>
            <a:r>
              <a:rPr dirty="0" err="1"/>
              <a:t>μο</a:t>
            </a:r>
            <a:r>
              <a:rPr lang="el-GR" dirty="0"/>
              <a:t>.</a:t>
            </a:r>
            <a:endParaRPr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ιστολογικα χαρακτηριστικ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ιστολογικα χαρακτηριστικά</a:t>
            </a:r>
          </a:p>
        </p:txBody>
      </p:sp>
      <p:sp>
        <p:nvSpPr>
          <p:cNvPr id="158" name="Λοβωδης αρχιτεκτονική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rPr dirty="0" err="1"/>
              <a:t>Λο</a:t>
            </a:r>
            <a:r>
              <a:rPr dirty="0"/>
              <a:t>β</a:t>
            </a:r>
            <a:r>
              <a:rPr lang="el-GR" dirty="0"/>
              <a:t>ώ</a:t>
            </a:r>
            <a:r>
              <a:rPr dirty="0" err="1"/>
              <a:t>δης</a:t>
            </a:r>
            <a:r>
              <a:rPr dirty="0"/>
              <a:t> α</a:t>
            </a:r>
            <a:r>
              <a:rPr dirty="0" err="1"/>
              <a:t>ρχιτεκτονική</a:t>
            </a:r>
            <a:endParaRPr dirty="0"/>
          </a:p>
          <a:p>
            <a:r>
              <a:rPr dirty="0" err="1"/>
              <a:t>Μετ</a:t>
            </a:r>
            <a:r>
              <a:rPr dirty="0"/>
              <a:t>αξύ </a:t>
            </a:r>
            <a:r>
              <a:rPr lang="el-GR" dirty="0"/>
              <a:t>των </a:t>
            </a:r>
            <a:r>
              <a:rPr dirty="0" err="1"/>
              <a:t>λο</a:t>
            </a:r>
            <a:r>
              <a:rPr dirty="0"/>
              <a:t>β</a:t>
            </a:r>
            <a:r>
              <a:rPr lang="el-GR" dirty="0"/>
              <a:t>ί</a:t>
            </a:r>
            <a:r>
              <a:rPr dirty="0" err="1"/>
              <a:t>ων</a:t>
            </a:r>
            <a:r>
              <a:rPr dirty="0"/>
              <a:t> βρίσκονται οι ιν</a:t>
            </a:r>
            <a:r>
              <a:rPr lang="el-GR" dirty="0"/>
              <a:t>ώ</a:t>
            </a:r>
            <a:r>
              <a:rPr dirty="0" err="1"/>
              <a:t>δεις</a:t>
            </a:r>
            <a:r>
              <a:rPr dirty="0"/>
              <a:t> τα</a:t>
            </a:r>
            <a:r>
              <a:rPr dirty="0" err="1"/>
              <a:t>ινίες</a:t>
            </a:r>
            <a:r>
              <a:rPr lang="el-GR" dirty="0"/>
              <a:t>.</a:t>
            </a:r>
            <a:endParaRPr dirty="0"/>
          </a:p>
          <a:p>
            <a:r>
              <a:rPr dirty="0" err="1"/>
              <a:t>Αντιδρ</a:t>
            </a:r>
            <a:r>
              <a:rPr dirty="0"/>
              <a:t>αστικά θυμοκ</a:t>
            </a:r>
            <a:r>
              <a:rPr lang="el-GR" dirty="0"/>
              <a:t>ύ</a:t>
            </a:r>
            <a:r>
              <a:rPr dirty="0" err="1"/>
              <a:t>ττ</a:t>
            </a:r>
            <a:r>
              <a:rPr dirty="0"/>
              <a:t>αρα</a:t>
            </a:r>
          </a:p>
        </p:txBody>
      </p:sp>
      <p:pic>
        <p:nvPicPr>
          <p:cNvPr id="15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7827" y="4248504"/>
            <a:ext cx="10966238" cy="8256012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Shape"/>
          <p:cNvSpPr/>
          <p:nvPr/>
        </p:nvSpPr>
        <p:spPr>
          <a:xfrm>
            <a:off x="18531114" y="7158733"/>
            <a:ext cx="2421178" cy="39269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832" y="21536"/>
                </a:moveTo>
                <a:lnTo>
                  <a:pt x="7774" y="21600"/>
                </a:lnTo>
                <a:lnTo>
                  <a:pt x="10865" y="20886"/>
                </a:lnTo>
                <a:lnTo>
                  <a:pt x="13734" y="19859"/>
                </a:lnTo>
                <a:cubicBezTo>
                  <a:pt x="14330" y="19594"/>
                  <a:pt x="14898" y="19306"/>
                  <a:pt x="15434" y="18996"/>
                </a:cubicBezTo>
                <a:cubicBezTo>
                  <a:pt x="15737" y="18821"/>
                  <a:pt x="16029" y="18640"/>
                  <a:pt x="16311" y="18452"/>
                </a:cubicBezTo>
                <a:cubicBezTo>
                  <a:pt x="16592" y="18264"/>
                  <a:pt x="16863" y="18070"/>
                  <a:pt x="17122" y="17870"/>
                </a:cubicBezTo>
                <a:lnTo>
                  <a:pt x="19220" y="16258"/>
                </a:lnTo>
                <a:lnTo>
                  <a:pt x="20392" y="14720"/>
                </a:lnTo>
                <a:lnTo>
                  <a:pt x="21434" y="12355"/>
                </a:lnTo>
                <a:lnTo>
                  <a:pt x="21600" y="9090"/>
                </a:lnTo>
                <a:lnTo>
                  <a:pt x="21255" y="7280"/>
                </a:lnTo>
                <a:lnTo>
                  <a:pt x="20236" y="5721"/>
                </a:lnTo>
                <a:lnTo>
                  <a:pt x="18561" y="3855"/>
                </a:lnTo>
                <a:lnTo>
                  <a:pt x="15879" y="1450"/>
                </a:lnTo>
                <a:lnTo>
                  <a:pt x="13898" y="584"/>
                </a:lnTo>
                <a:lnTo>
                  <a:pt x="11196" y="0"/>
                </a:lnTo>
                <a:lnTo>
                  <a:pt x="5967" y="1450"/>
                </a:lnTo>
                <a:lnTo>
                  <a:pt x="2277" y="4727"/>
                </a:lnTo>
                <a:lnTo>
                  <a:pt x="447" y="7310"/>
                </a:lnTo>
                <a:lnTo>
                  <a:pt x="0" y="12849"/>
                </a:lnTo>
                <a:lnTo>
                  <a:pt x="594" y="17408"/>
                </a:lnTo>
                <a:cubicBezTo>
                  <a:pt x="387" y="18355"/>
                  <a:pt x="766" y="19315"/>
                  <a:pt x="1655" y="20098"/>
                </a:cubicBezTo>
                <a:cubicBezTo>
                  <a:pt x="2429" y="20779"/>
                  <a:pt x="3545" y="21285"/>
                  <a:pt x="4832" y="21536"/>
                </a:cubicBezTo>
                <a:close/>
              </a:path>
            </a:pathLst>
          </a:custGeom>
          <a:solidFill>
            <a:schemeClr val="accent6">
              <a:alpha val="2419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1" name="Shape"/>
          <p:cNvSpPr/>
          <p:nvPr/>
        </p:nvSpPr>
        <p:spPr>
          <a:xfrm>
            <a:off x="15789324" y="7732390"/>
            <a:ext cx="2600626" cy="44556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763"/>
                </a:moveTo>
                <a:lnTo>
                  <a:pt x="4047" y="19611"/>
                </a:lnTo>
                <a:lnTo>
                  <a:pt x="9711" y="21600"/>
                </a:lnTo>
                <a:lnTo>
                  <a:pt x="14141" y="20944"/>
                </a:lnTo>
                <a:lnTo>
                  <a:pt x="19204" y="19855"/>
                </a:lnTo>
                <a:lnTo>
                  <a:pt x="20411" y="17538"/>
                </a:lnTo>
                <a:lnTo>
                  <a:pt x="21560" y="15345"/>
                </a:lnTo>
                <a:lnTo>
                  <a:pt x="21600" y="12528"/>
                </a:lnTo>
                <a:lnTo>
                  <a:pt x="21600" y="10574"/>
                </a:lnTo>
                <a:lnTo>
                  <a:pt x="21600" y="7990"/>
                </a:lnTo>
                <a:lnTo>
                  <a:pt x="21198" y="5748"/>
                </a:lnTo>
                <a:lnTo>
                  <a:pt x="20663" y="3770"/>
                </a:lnTo>
                <a:lnTo>
                  <a:pt x="19237" y="2011"/>
                </a:lnTo>
                <a:lnTo>
                  <a:pt x="17143" y="904"/>
                </a:lnTo>
                <a:lnTo>
                  <a:pt x="14234" y="47"/>
                </a:lnTo>
                <a:lnTo>
                  <a:pt x="11591" y="0"/>
                </a:lnTo>
                <a:lnTo>
                  <a:pt x="9066" y="1562"/>
                </a:lnTo>
                <a:lnTo>
                  <a:pt x="6354" y="3574"/>
                </a:lnTo>
                <a:lnTo>
                  <a:pt x="4473" y="6101"/>
                </a:lnTo>
                <a:lnTo>
                  <a:pt x="2623" y="9144"/>
                </a:lnTo>
                <a:lnTo>
                  <a:pt x="1574" y="12184"/>
                </a:lnTo>
                <a:lnTo>
                  <a:pt x="649" y="15332"/>
                </a:lnTo>
                <a:lnTo>
                  <a:pt x="0" y="16763"/>
                </a:lnTo>
                <a:close/>
              </a:path>
            </a:pathLst>
          </a:custGeom>
          <a:solidFill>
            <a:schemeClr val="accent6">
              <a:satOff val="15236"/>
              <a:lumOff val="17673"/>
              <a:alpha val="3211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2" name="Shape"/>
          <p:cNvSpPr/>
          <p:nvPr/>
        </p:nvSpPr>
        <p:spPr>
          <a:xfrm>
            <a:off x="13053977" y="4219303"/>
            <a:ext cx="8897083" cy="83105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632" y="20231"/>
                </a:moveTo>
                <a:lnTo>
                  <a:pt x="12494" y="19203"/>
                </a:lnTo>
                <a:lnTo>
                  <a:pt x="12846" y="18085"/>
                </a:lnTo>
                <a:lnTo>
                  <a:pt x="12999" y="16872"/>
                </a:lnTo>
                <a:lnTo>
                  <a:pt x="12999" y="15532"/>
                </a:lnTo>
                <a:lnTo>
                  <a:pt x="13036" y="13695"/>
                </a:lnTo>
                <a:lnTo>
                  <a:pt x="12957" y="12272"/>
                </a:lnTo>
                <a:lnTo>
                  <a:pt x="12788" y="11215"/>
                </a:lnTo>
                <a:lnTo>
                  <a:pt x="12177" y="10044"/>
                </a:lnTo>
                <a:lnTo>
                  <a:pt x="11835" y="9611"/>
                </a:lnTo>
                <a:lnTo>
                  <a:pt x="10933" y="9037"/>
                </a:lnTo>
                <a:lnTo>
                  <a:pt x="10157" y="8749"/>
                </a:lnTo>
                <a:lnTo>
                  <a:pt x="9758" y="7557"/>
                </a:lnTo>
                <a:lnTo>
                  <a:pt x="9672" y="6389"/>
                </a:lnTo>
                <a:lnTo>
                  <a:pt x="9293" y="4529"/>
                </a:lnTo>
                <a:lnTo>
                  <a:pt x="9042" y="3820"/>
                </a:lnTo>
                <a:lnTo>
                  <a:pt x="8502" y="3224"/>
                </a:lnTo>
                <a:lnTo>
                  <a:pt x="5840" y="2765"/>
                </a:lnTo>
                <a:lnTo>
                  <a:pt x="2883" y="3219"/>
                </a:lnTo>
                <a:lnTo>
                  <a:pt x="1516" y="4015"/>
                </a:lnTo>
                <a:lnTo>
                  <a:pt x="0" y="3617"/>
                </a:lnTo>
                <a:lnTo>
                  <a:pt x="2422" y="2722"/>
                </a:lnTo>
                <a:lnTo>
                  <a:pt x="5277" y="1784"/>
                </a:lnTo>
                <a:lnTo>
                  <a:pt x="8245" y="1513"/>
                </a:lnTo>
                <a:lnTo>
                  <a:pt x="10471" y="1703"/>
                </a:lnTo>
                <a:lnTo>
                  <a:pt x="11238" y="1018"/>
                </a:lnTo>
                <a:lnTo>
                  <a:pt x="11991" y="0"/>
                </a:lnTo>
                <a:lnTo>
                  <a:pt x="13868" y="344"/>
                </a:lnTo>
                <a:lnTo>
                  <a:pt x="14488" y="3779"/>
                </a:lnTo>
                <a:lnTo>
                  <a:pt x="15843" y="5503"/>
                </a:lnTo>
                <a:lnTo>
                  <a:pt x="16621" y="6643"/>
                </a:lnTo>
                <a:lnTo>
                  <a:pt x="16049" y="7227"/>
                </a:lnTo>
                <a:lnTo>
                  <a:pt x="14523" y="8542"/>
                </a:lnTo>
                <a:lnTo>
                  <a:pt x="13741" y="9644"/>
                </a:lnTo>
                <a:lnTo>
                  <a:pt x="13288" y="10721"/>
                </a:lnTo>
                <a:lnTo>
                  <a:pt x="13324" y="12925"/>
                </a:lnTo>
                <a:lnTo>
                  <a:pt x="13368" y="15805"/>
                </a:lnTo>
                <a:lnTo>
                  <a:pt x="13620" y="17163"/>
                </a:lnTo>
                <a:lnTo>
                  <a:pt x="14316" y="18028"/>
                </a:lnTo>
                <a:lnTo>
                  <a:pt x="15382" y="18055"/>
                </a:lnTo>
                <a:lnTo>
                  <a:pt x="17025" y="17165"/>
                </a:lnTo>
                <a:lnTo>
                  <a:pt x="18489" y="15867"/>
                </a:lnTo>
                <a:lnTo>
                  <a:pt x="19000" y="14311"/>
                </a:lnTo>
                <a:lnTo>
                  <a:pt x="19259" y="11006"/>
                </a:lnTo>
                <a:lnTo>
                  <a:pt x="18329" y="9136"/>
                </a:lnTo>
                <a:lnTo>
                  <a:pt x="16918" y="7629"/>
                </a:lnTo>
                <a:lnTo>
                  <a:pt x="16866" y="7020"/>
                </a:lnTo>
                <a:lnTo>
                  <a:pt x="18575" y="7951"/>
                </a:lnTo>
                <a:lnTo>
                  <a:pt x="20626" y="7616"/>
                </a:lnTo>
                <a:lnTo>
                  <a:pt x="21600" y="7555"/>
                </a:lnTo>
                <a:lnTo>
                  <a:pt x="21129" y="8771"/>
                </a:lnTo>
                <a:lnTo>
                  <a:pt x="19854" y="9788"/>
                </a:lnTo>
                <a:lnTo>
                  <a:pt x="19635" y="10370"/>
                </a:lnTo>
                <a:lnTo>
                  <a:pt x="19623" y="11855"/>
                </a:lnTo>
                <a:lnTo>
                  <a:pt x="19512" y="13297"/>
                </a:lnTo>
                <a:lnTo>
                  <a:pt x="19065" y="14761"/>
                </a:lnTo>
                <a:lnTo>
                  <a:pt x="19211" y="15714"/>
                </a:lnTo>
                <a:lnTo>
                  <a:pt x="21331" y="16798"/>
                </a:lnTo>
                <a:lnTo>
                  <a:pt x="21133" y="17318"/>
                </a:lnTo>
                <a:lnTo>
                  <a:pt x="20008" y="16918"/>
                </a:lnTo>
                <a:lnTo>
                  <a:pt x="19223" y="18040"/>
                </a:lnTo>
                <a:lnTo>
                  <a:pt x="18201" y="17311"/>
                </a:lnTo>
                <a:lnTo>
                  <a:pt x="16908" y="17654"/>
                </a:lnTo>
                <a:lnTo>
                  <a:pt x="15801" y="18349"/>
                </a:lnTo>
                <a:lnTo>
                  <a:pt x="13605" y="19768"/>
                </a:lnTo>
                <a:lnTo>
                  <a:pt x="12274" y="20761"/>
                </a:lnTo>
                <a:lnTo>
                  <a:pt x="11811" y="21459"/>
                </a:lnTo>
                <a:lnTo>
                  <a:pt x="9782" y="21600"/>
                </a:lnTo>
                <a:lnTo>
                  <a:pt x="6706" y="21434"/>
                </a:lnTo>
                <a:lnTo>
                  <a:pt x="5301" y="20304"/>
                </a:lnTo>
                <a:lnTo>
                  <a:pt x="6052" y="18344"/>
                </a:lnTo>
                <a:lnTo>
                  <a:pt x="8959" y="20338"/>
                </a:lnTo>
                <a:lnTo>
                  <a:pt x="10162" y="20728"/>
                </a:lnTo>
                <a:lnTo>
                  <a:pt x="11632" y="20231"/>
                </a:lnTo>
                <a:close/>
              </a:path>
            </a:pathLst>
          </a:custGeom>
          <a:solidFill>
            <a:schemeClr val="accent5">
              <a:alpha val="41084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866" y="1119621"/>
            <a:ext cx="15244268" cy="11476758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Αντιδραστικά λεμφοκύτταρα"/>
          <p:cNvSpPr txBox="1"/>
          <p:nvPr/>
        </p:nvSpPr>
        <p:spPr>
          <a:xfrm>
            <a:off x="387836" y="6254978"/>
            <a:ext cx="3690661" cy="1206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700"/>
            </a:lvl1pPr>
          </a:lstStyle>
          <a:p>
            <a:r>
              <a:t>Αντιδραστικά λεμφοκύτταρα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Συμπτώματα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Συμπτώματα</a:t>
            </a:r>
          </a:p>
        </p:txBody>
      </p:sp>
      <p:sp>
        <p:nvSpPr>
          <p:cNvPr id="168" name="Κανένα σύμπτωμα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Κανένα σύμπτωμα </a:t>
            </a:r>
          </a:p>
          <a:p>
            <a:r>
              <a:t>Μυϊκή αδυναμία </a:t>
            </a:r>
          </a:p>
          <a:p>
            <a:r>
              <a:t>Δυσκολία στην κατάποση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Προγνωστικά στοιχεία - θεραπεία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Προγνωστικά στοιχεία - θεραπεία </a:t>
            </a:r>
          </a:p>
        </p:txBody>
      </p:sp>
      <p:sp>
        <p:nvSpPr>
          <p:cNvPr id="171" name="Grad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l-GR" dirty="0"/>
              <a:t> Βαθμός κακοήθειας</a:t>
            </a:r>
            <a:r>
              <a:rPr dirty="0"/>
              <a:t> </a:t>
            </a:r>
            <a:r>
              <a:rPr lang="el-GR" dirty="0"/>
              <a:t>(</a:t>
            </a:r>
            <a:r>
              <a:rPr lang="en-US" dirty="0"/>
              <a:t>grade)</a:t>
            </a:r>
            <a:endParaRPr dirty="0"/>
          </a:p>
          <a:p>
            <a:r>
              <a:rPr lang="el-GR" dirty="0"/>
              <a:t>Στάδιο</a:t>
            </a:r>
            <a:r>
              <a:rPr dirty="0"/>
              <a:t> (TNM stage; previously </a:t>
            </a:r>
            <a:r>
              <a:rPr dirty="0" err="1"/>
              <a:t>Masaoka</a:t>
            </a:r>
            <a:r>
              <a:rPr dirty="0"/>
              <a:t>-Koga stage) </a:t>
            </a:r>
          </a:p>
          <a:p>
            <a:r>
              <a:rPr dirty="0"/>
              <a:t>Μ</a:t>
            </a:r>
            <a:r>
              <a:rPr lang="el-GR" dirty="0"/>
              <a:t>έ</a:t>
            </a:r>
            <a:r>
              <a:rPr dirty="0" err="1"/>
              <a:t>γεθος</a:t>
            </a:r>
            <a:r>
              <a:rPr dirty="0"/>
              <a:t> </a:t>
            </a:r>
            <a:r>
              <a:rPr lang="el-GR" dirty="0"/>
              <a:t>ό</a:t>
            </a:r>
            <a:r>
              <a:rPr dirty="0" err="1"/>
              <a:t>γκου</a:t>
            </a:r>
            <a:r>
              <a:rPr dirty="0"/>
              <a:t>, </a:t>
            </a:r>
            <a:r>
              <a:rPr dirty="0" err="1"/>
              <a:t>ηλικ</a:t>
            </a:r>
            <a:r>
              <a:rPr lang="el-GR" dirty="0"/>
              <a:t>ί</a:t>
            </a:r>
            <a:r>
              <a:rPr dirty="0"/>
              <a:t>α α</a:t>
            </a:r>
            <a:r>
              <a:rPr dirty="0" err="1"/>
              <a:t>σθενο</a:t>
            </a:r>
            <a:r>
              <a:rPr lang="el-GR" dirty="0"/>
              <a:t>ύ</a:t>
            </a:r>
            <a:r>
              <a:rPr dirty="0"/>
              <a:t>ς, β</a:t>
            </a:r>
            <a:r>
              <a:rPr lang="el-GR" dirty="0"/>
              <a:t>ά</a:t>
            </a:r>
            <a:r>
              <a:rPr dirty="0" err="1"/>
              <a:t>ρος</a:t>
            </a:r>
            <a:r>
              <a:rPr dirty="0"/>
              <a:t> ασθενούς</a:t>
            </a:r>
          </a:p>
          <a:p>
            <a:endParaRPr dirty="0"/>
          </a:p>
          <a:p>
            <a:r>
              <a:rPr dirty="0" err="1"/>
              <a:t>Εκτομή</a:t>
            </a:r>
            <a:r>
              <a:rPr dirty="0"/>
              <a:t> θ</a:t>
            </a:r>
            <a:r>
              <a:rPr lang="el-GR" dirty="0"/>
              <a:t>ύ</a:t>
            </a:r>
            <a:r>
              <a:rPr dirty="0" err="1"/>
              <a:t>μου</a:t>
            </a:r>
            <a:r>
              <a:rPr dirty="0"/>
              <a:t> α</a:t>
            </a:r>
            <a:r>
              <a:rPr dirty="0" err="1"/>
              <a:t>δέν</a:t>
            </a:r>
            <a:r>
              <a:rPr dirty="0"/>
              <a:t>α </a:t>
            </a:r>
          </a:p>
          <a:p>
            <a:r>
              <a:rPr dirty="0" err="1"/>
              <a:t>Χημειοθερ</a:t>
            </a:r>
            <a:r>
              <a:rPr dirty="0"/>
              <a:t>απεία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171" y="3466312"/>
            <a:ext cx="19331658" cy="6783376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Προγνωστικά στοιχεία - θεραπεία"/>
          <p:cNvSpPr txBox="1"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/>
          <a:p>
            <a:r>
              <a:t>Προγνωστικά στοιχεία - θεραπεία </a:t>
            </a:r>
          </a:p>
        </p:txBody>
      </p:sp>
      <p:sp>
        <p:nvSpPr>
          <p:cNvPr id="175" name="Microscope"/>
          <p:cNvSpPr/>
          <p:nvPr/>
        </p:nvSpPr>
        <p:spPr>
          <a:xfrm>
            <a:off x="3593056" y="4034163"/>
            <a:ext cx="402662" cy="5767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758" y="0"/>
                </a:moveTo>
                <a:lnTo>
                  <a:pt x="5450" y="778"/>
                </a:lnTo>
                <a:lnTo>
                  <a:pt x="6641" y="3247"/>
                </a:lnTo>
                <a:lnTo>
                  <a:pt x="5792" y="3446"/>
                </a:lnTo>
                <a:lnTo>
                  <a:pt x="6104" y="4092"/>
                </a:lnTo>
                <a:cubicBezTo>
                  <a:pt x="6260" y="4416"/>
                  <a:pt x="6045" y="4765"/>
                  <a:pt x="5610" y="4922"/>
                </a:cubicBezTo>
                <a:cubicBezTo>
                  <a:pt x="2282" y="6123"/>
                  <a:pt x="0" y="8548"/>
                  <a:pt x="0" y="11338"/>
                </a:cubicBezTo>
                <a:cubicBezTo>
                  <a:pt x="0" y="13653"/>
                  <a:pt x="1568" y="15716"/>
                  <a:pt x="4002" y="17038"/>
                </a:cubicBezTo>
                <a:cubicBezTo>
                  <a:pt x="4586" y="17355"/>
                  <a:pt x="4834" y="17888"/>
                  <a:pt x="4600" y="18378"/>
                </a:cubicBezTo>
                <a:lnTo>
                  <a:pt x="4184" y="19249"/>
                </a:lnTo>
                <a:lnTo>
                  <a:pt x="1504" y="19249"/>
                </a:lnTo>
                <a:lnTo>
                  <a:pt x="383" y="21600"/>
                </a:lnTo>
                <a:lnTo>
                  <a:pt x="21600" y="21600"/>
                </a:lnTo>
                <a:lnTo>
                  <a:pt x="20479" y="19249"/>
                </a:lnTo>
                <a:lnTo>
                  <a:pt x="11598" y="19249"/>
                </a:lnTo>
                <a:lnTo>
                  <a:pt x="10562" y="17077"/>
                </a:lnTo>
                <a:lnTo>
                  <a:pt x="11571" y="16839"/>
                </a:lnTo>
                <a:lnTo>
                  <a:pt x="11765" y="17236"/>
                </a:lnTo>
                <a:cubicBezTo>
                  <a:pt x="11884" y="17482"/>
                  <a:pt x="13400" y="17349"/>
                  <a:pt x="15152" y="16937"/>
                </a:cubicBezTo>
                <a:cubicBezTo>
                  <a:pt x="16905" y="16524"/>
                  <a:pt x="18230" y="15990"/>
                  <a:pt x="18111" y="15743"/>
                </a:cubicBezTo>
                <a:lnTo>
                  <a:pt x="17339" y="14141"/>
                </a:lnTo>
                <a:lnTo>
                  <a:pt x="9985" y="15870"/>
                </a:lnTo>
                <a:lnTo>
                  <a:pt x="9392" y="14628"/>
                </a:lnTo>
                <a:lnTo>
                  <a:pt x="18738" y="12430"/>
                </a:lnTo>
                <a:lnTo>
                  <a:pt x="18157" y="11225"/>
                </a:lnTo>
                <a:lnTo>
                  <a:pt x="8816" y="13422"/>
                </a:lnTo>
                <a:cubicBezTo>
                  <a:pt x="8484" y="12824"/>
                  <a:pt x="7243" y="12835"/>
                  <a:pt x="6947" y="13456"/>
                </a:cubicBezTo>
                <a:lnTo>
                  <a:pt x="6503" y="14386"/>
                </a:lnTo>
                <a:cubicBezTo>
                  <a:pt x="6304" y="14804"/>
                  <a:pt x="5529" y="14924"/>
                  <a:pt x="5109" y="14596"/>
                </a:cubicBezTo>
                <a:cubicBezTo>
                  <a:pt x="4000" y="13729"/>
                  <a:pt x="3324" y="12589"/>
                  <a:pt x="3324" y="11338"/>
                </a:cubicBezTo>
                <a:cubicBezTo>
                  <a:pt x="3324" y="9736"/>
                  <a:pt x="4435" y="8310"/>
                  <a:pt x="6145" y="7417"/>
                </a:cubicBezTo>
                <a:cubicBezTo>
                  <a:pt x="6760" y="7095"/>
                  <a:pt x="7648" y="7292"/>
                  <a:pt x="7893" y="7801"/>
                </a:cubicBezTo>
                <a:lnTo>
                  <a:pt x="8198" y="8499"/>
                </a:lnTo>
                <a:cubicBezTo>
                  <a:pt x="7412" y="8705"/>
                  <a:pt x="6996" y="9308"/>
                  <a:pt x="7266" y="9868"/>
                </a:cubicBezTo>
                <a:lnTo>
                  <a:pt x="7411" y="10170"/>
                </a:lnTo>
                <a:lnTo>
                  <a:pt x="10048" y="9550"/>
                </a:lnTo>
                <a:lnTo>
                  <a:pt x="11155" y="11844"/>
                </a:lnTo>
                <a:lnTo>
                  <a:pt x="13852" y="11208"/>
                </a:lnTo>
                <a:lnTo>
                  <a:pt x="12745" y="8916"/>
                </a:lnTo>
                <a:lnTo>
                  <a:pt x="15302" y="8314"/>
                </a:lnTo>
                <a:lnTo>
                  <a:pt x="15157" y="8012"/>
                </a:lnTo>
                <a:cubicBezTo>
                  <a:pt x="14886" y="7450"/>
                  <a:pt x="14024" y="7146"/>
                  <a:pt x="13218" y="7317"/>
                </a:cubicBezTo>
                <a:lnTo>
                  <a:pt x="10821" y="2265"/>
                </a:lnTo>
                <a:lnTo>
                  <a:pt x="9949" y="2469"/>
                </a:lnTo>
                <a:lnTo>
                  <a:pt x="8758" y="0"/>
                </a:lnTo>
                <a:close/>
                <a:moveTo>
                  <a:pt x="7777" y="15736"/>
                </a:moveTo>
                <a:cubicBezTo>
                  <a:pt x="8266" y="15736"/>
                  <a:pt x="8661" y="16014"/>
                  <a:pt x="8661" y="16355"/>
                </a:cubicBezTo>
                <a:cubicBezTo>
                  <a:pt x="8661" y="16696"/>
                  <a:pt x="8266" y="16972"/>
                  <a:pt x="7777" y="16972"/>
                </a:cubicBezTo>
                <a:cubicBezTo>
                  <a:pt x="7288" y="16972"/>
                  <a:pt x="6891" y="16696"/>
                  <a:pt x="6891" y="16355"/>
                </a:cubicBezTo>
                <a:cubicBezTo>
                  <a:pt x="6891" y="16014"/>
                  <a:pt x="7288" y="15736"/>
                  <a:pt x="7777" y="15736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6" name="Line"/>
          <p:cNvSpPr/>
          <p:nvPr/>
        </p:nvSpPr>
        <p:spPr>
          <a:xfrm flipH="1">
            <a:off x="4031392" y="4504602"/>
            <a:ext cx="583532" cy="1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headEnd type="arrow"/>
            <a:tailEnd type="arrow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Δ.Δ.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Δ.Δ.</a:t>
            </a:r>
          </a:p>
        </p:txBody>
      </p:sp>
      <p:pic>
        <p:nvPicPr>
          <p:cNvPr id="17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14" y="2438319"/>
            <a:ext cx="19116972" cy="100552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065" y="2063806"/>
            <a:ext cx="14035870" cy="9588388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Δ.Δ."/>
          <p:cNvSpPr txBox="1">
            <a:spLocks noGrp="1"/>
          </p:cNvSpPr>
          <p:nvPr>
            <p:ph type="title" idx="4294967295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Δ.Δ.</a:t>
            </a:r>
          </a:p>
        </p:txBody>
      </p:sp>
      <p:sp>
        <p:nvSpPr>
          <p:cNvPr id="183" name="Erlenmeyer Flask"/>
          <p:cNvSpPr/>
          <p:nvPr/>
        </p:nvSpPr>
        <p:spPr>
          <a:xfrm>
            <a:off x="3371918" y="5421880"/>
            <a:ext cx="602044" cy="8669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94" h="21600" extrusionOk="0">
                <a:moveTo>
                  <a:pt x="7609" y="0"/>
                </a:moveTo>
                <a:cubicBezTo>
                  <a:pt x="7178" y="0"/>
                  <a:pt x="6826" y="248"/>
                  <a:pt x="6826" y="552"/>
                </a:cubicBezTo>
                <a:cubicBezTo>
                  <a:pt x="6826" y="856"/>
                  <a:pt x="7178" y="1104"/>
                  <a:pt x="7609" y="1104"/>
                </a:cubicBezTo>
                <a:lnTo>
                  <a:pt x="7978" y="1104"/>
                </a:lnTo>
                <a:lnTo>
                  <a:pt x="7978" y="5587"/>
                </a:lnTo>
                <a:lnTo>
                  <a:pt x="53" y="20785"/>
                </a:lnTo>
                <a:cubicBezTo>
                  <a:pt x="-153" y="21181"/>
                  <a:pt x="264" y="21600"/>
                  <a:pt x="863" y="21600"/>
                </a:cubicBezTo>
                <a:lnTo>
                  <a:pt x="20433" y="21600"/>
                </a:lnTo>
                <a:cubicBezTo>
                  <a:pt x="21032" y="21600"/>
                  <a:pt x="21447" y="21181"/>
                  <a:pt x="21241" y="20785"/>
                </a:cubicBezTo>
                <a:lnTo>
                  <a:pt x="13318" y="5587"/>
                </a:lnTo>
                <a:lnTo>
                  <a:pt x="13318" y="1104"/>
                </a:lnTo>
                <a:lnTo>
                  <a:pt x="13687" y="1104"/>
                </a:lnTo>
                <a:cubicBezTo>
                  <a:pt x="14119" y="1104"/>
                  <a:pt x="14470" y="856"/>
                  <a:pt x="14470" y="552"/>
                </a:cubicBezTo>
                <a:cubicBezTo>
                  <a:pt x="14470" y="248"/>
                  <a:pt x="14119" y="0"/>
                  <a:pt x="13687" y="0"/>
                </a:cubicBezTo>
                <a:lnTo>
                  <a:pt x="7609" y="0"/>
                </a:lnTo>
                <a:close/>
                <a:moveTo>
                  <a:pt x="9109" y="7347"/>
                </a:moveTo>
                <a:lnTo>
                  <a:pt x="12202" y="7347"/>
                </a:lnTo>
                <a:lnTo>
                  <a:pt x="12202" y="7725"/>
                </a:lnTo>
                <a:lnTo>
                  <a:pt x="9109" y="7725"/>
                </a:lnTo>
                <a:lnTo>
                  <a:pt x="9109" y="7347"/>
                </a:lnTo>
                <a:close/>
                <a:moveTo>
                  <a:pt x="10498" y="8383"/>
                </a:moveTo>
                <a:lnTo>
                  <a:pt x="12199" y="8383"/>
                </a:lnTo>
                <a:lnTo>
                  <a:pt x="12199" y="8761"/>
                </a:lnTo>
                <a:lnTo>
                  <a:pt x="10498" y="8761"/>
                </a:lnTo>
                <a:lnTo>
                  <a:pt x="10498" y="8383"/>
                </a:lnTo>
                <a:close/>
                <a:moveTo>
                  <a:pt x="10498" y="9420"/>
                </a:moveTo>
                <a:lnTo>
                  <a:pt x="12199" y="9420"/>
                </a:lnTo>
                <a:lnTo>
                  <a:pt x="12199" y="9798"/>
                </a:lnTo>
                <a:lnTo>
                  <a:pt x="10498" y="9798"/>
                </a:lnTo>
                <a:lnTo>
                  <a:pt x="10498" y="9420"/>
                </a:lnTo>
                <a:close/>
                <a:moveTo>
                  <a:pt x="10496" y="10457"/>
                </a:moveTo>
                <a:lnTo>
                  <a:pt x="12197" y="10457"/>
                </a:lnTo>
                <a:lnTo>
                  <a:pt x="12197" y="10834"/>
                </a:lnTo>
                <a:lnTo>
                  <a:pt x="10496" y="10834"/>
                </a:lnTo>
                <a:lnTo>
                  <a:pt x="10496" y="10457"/>
                </a:lnTo>
                <a:close/>
                <a:moveTo>
                  <a:pt x="9104" y="11494"/>
                </a:moveTo>
                <a:lnTo>
                  <a:pt x="12197" y="11494"/>
                </a:lnTo>
                <a:lnTo>
                  <a:pt x="12197" y="11870"/>
                </a:lnTo>
                <a:lnTo>
                  <a:pt x="9104" y="11870"/>
                </a:lnTo>
                <a:lnTo>
                  <a:pt x="9104" y="11494"/>
                </a:lnTo>
                <a:close/>
                <a:moveTo>
                  <a:pt x="10494" y="12530"/>
                </a:moveTo>
                <a:lnTo>
                  <a:pt x="12195" y="12530"/>
                </a:lnTo>
                <a:lnTo>
                  <a:pt x="12195" y="12906"/>
                </a:lnTo>
                <a:lnTo>
                  <a:pt x="10494" y="12906"/>
                </a:lnTo>
                <a:lnTo>
                  <a:pt x="10494" y="12530"/>
                </a:lnTo>
                <a:close/>
                <a:moveTo>
                  <a:pt x="10494" y="13566"/>
                </a:moveTo>
                <a:lnTo>
                  <a:pt x="12195" y="13566"/>
                </a:lnTo>
                <a:lnTo>
                  <a:pt x="12195" y="13944"/>
                </a:lnTo>
                <a:lnTo>
                  <a:pt x="10494" y="13944"/>
                </a:lnTo>
                <a:lnTo>
                  <a:pt x="10494" y="13566"/>
                </a:lnTo>
                <a:close/>
                <a:moveTo>
                  <a:pt x="10491" y="14602"/>
                </a:moveTo>
                <a:lnTo>
                  <a:pt x="12195" y="14602"/>
                </a:lnTo>
                <a:lnTo>
                  <a:pt x="12192" y="14980"/>
                </a:lnTo>
                <a:lnTo>
                  <a:pt x="10491" y="14980"/>
                </a:lnTo>
                <a:lnTo>
                  <a:pt x="10491" y="14602"/>
                </a:lnTo>
                <a:close/>
                <a:moveTo>
                  <a:pt x="9099" y="15638"/>
                </a:moveTo>
                <a:lnTo>
                  <a:pt x="12192" y="15638"/>
                </a:lnTo>
                <a:lnTo>
                  <a:pt x="12192" y="16016"/>
                </a:lnTo>
                <a:lnTo>
                  <a:pt x="9099" y="16016"/>
                </a:lnTo>
                <a:lnTo>
                  <a:pt x="9099" y="15638"/>
                </a:lnTo>
                <a:close/>
                <a:moveTo>
                  <a:pt x="10489" y="16674"/>
                </a:moveTo>
                <a:lnTo>
                  <a:pt x="12192" y="16674"/>
                </a:lnTo>
                <a:lnTo>
                  <a:pt x="12190" y="17052"/>
                </a:lnTo>
                <a:lnTo>
                  <a:pt x="10489" y="17052"/>
                </a:lnTo>
                <a:lnTo>
                  <a:pt x="10489" y="16674"/>
                </a:lnTo>
                <a:close/>
                <a:moveTo>
                  <a:pt x="10489" y="17710"/>
                </a:moveTo>
                <a:lnTo>
                  <a:pt x="12190" y="17710"/>
                </a:lnTo>
                <a:lnTo>
                  <a:pt x="12190" y="18088"/>
                </a:lnTo>
                <a:lnTo>
                  <a:pt x="10489" y="18088"/>
                </a:lnTo>
                <a:lnTo>
                  <a:pt x="10489" y="17710"/>
                </a:lnTo>
                <a:close/>
                <a:moveTo>
                  <a:pt x="10489" y="18746"/>
                </a:moveTo>
                <a:lnTo>
                  <a:pt x="12190" y="18746"/>
                </a:lnTo>
                <a:lnTo>
                  <a:pt x="12187" y="19124"/>
                </a:lnTo>
                <a:lnTo>
                  <a:pt x="10486" y="19124"/>
                </a:lnTo>
                <a:lnTo>
                  <a:pt x="10489" y="18746"/>
                </a:lnTo>
                <a:close/>
                <a:moveTo>
                  <a:pt x="9095" y="19783"/>
                </a:moveTo>
                <a:lnTo>
                  <a:pt x="12187" y="19783"/>
                </a:lnTo>
                <a:lnTo>
                  <a:pt x="12187" y="20161"/>
                </a:lnTo>
                <a:lnTo>
                  <a:pt x="9095" y="20161"/>
                </a:lnTo>
                <a:lnTo>
                  <a:pt x="9095" y="19783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84" name="Line Line" descr="Line 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456874" y="5697052"/>
            <a:ext cx="3727229" cy="762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164</Words>
  <Application>Microsoft Office PowerPoint</Application>
  <PresentationFormat>Προσαρμογή</PresentationFormat>
  <Paragraphs>29</Paragraphs>
  <Slides>11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11</vt:i4>
      </vt:variant>
    </vt:vector>
  </HeadingPairs>
  <TitlesOfParts>
    <vt:vector size="14" baseType="lpstr">
      <vt:lpstr>Helvetica Neue</vt:lpstr>
      <vt:lpstr>Helvetica Neue Medium</vt:lpstr>
      <vt:lpstr>20_BasicBlack</vt:lpstr>
      <vt:lpstr>Θύμωμα</vt:lpstr>
      <vt:lpstr>Γενικά - επιδημιολογία </vt:lpstr>
      <vt:lpstr>ιστολογικα χαρακτηριστικά</vt:lpstr>
      <vt:lpstr>Παρουσίαση του PowerPoint</vt:lpstr>
      <vt:lpstr>Συμπτώματα</vt:lpstr>
      <vt:lpstr>Προγνωστικά στοιχεία - θεραπεία </vt:lpstr>
      <vt:lpstr>Προγνωστικά στοιχεία - θεραπεία </vt:lpstr>
      <vt:lpstr>Δ.Δ.</vt:lpstr>
      <vt:lpstr>Δ.Δ.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Θύμωμα</dc:title>
  <dc:creator>Θωμοπούλου Γεωργία</dc:creator>
  <cp:lastModifiedBy>Γεωργία-Ελένη Θωμοπούλου</cp:lastModifiedBy>
  <cp:revision>1</cp:revision>
  <dcterms:modified xsi:type="dcterms:W3CDTF">2022-10-13T11:24:15Z</dcterms:modified>
</cp:coreProperties>
</file>