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1_455D93C7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58" r:id="rId7"/>
    <p:sldId id="276" r:id="rId8"/>
    <p:sldId id="262" r:id="rId9"/>
    <p:sldId id="272" r:id="rId10"/>
    <p:sldId id="273" r:id="rId11"/>
    <p:sldId id="274" r:id="rId12"/>
    <p:sldId id="275" r:id="rId13"/>
    <p:sldId id="277" r:id="rId14"/>
    <p:sldId id="278" r:id="rId15"/>
    <p:sldId id="279" r:id="rId16"/>
    <p:sldId id="280" r:id="rId17"/>
    <p:sldId id="281" r:id="rId18"/>
    <p:sldId id="283" r:id="rId19"/>
    <p:sldId id="282" r:id="rId20"/>
    <p:sldId id="26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388E38-C9B6-6CC4-6F3D-3C24834A4675}" name="Dimitrios Papamichelakis" initials="DP" userId="Dimitrios Papamichelaki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1C489F-9AD0-4AFC-AB0E-10B8F7DCB436}" v="32" dt="2022-10-08T13:28:42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25" autoAdjust="0"/>
    <p:restoredTop sz="90704" autoAdjust="0"/>
  </p:normalViewPr>
  <p:slideViewPr>
    <p:cSldViewPr snapToGrid="0">
      <p:cViewPr varScale="1">
        <p:scale>
          <a:sx n="79" d="100"/>
          <a:sy n="79" d="100"/>
        </p:scale>
        <p:origin x="5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12"/>
    </p:cViewPr>
  </p:sorterViewPr>
  <p:notesViewPr>
    <p:cSldViewPr snapToGrid="0">
      <p:cViewPr>
        <p:scale>
          <a:sx n="1" d="2"/>
          <a:sy n="1" d="2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modernComment_111_455D93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61DA0DE-C9C2-4057-8D6C-BE8ABA6D02CE}" authorId="{6D388E38-C9B6-6CC4-6F3D-3C24834A4675}" created="2022-10-06T10:10:56.67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63760583" sldId="273"/>
      <ac:spMk id="30" creationId="{49972FB3-5A7F-865F-1E12-D42DEEE2EB64}"/>
      <ac:txMk cp="134" len="9">
        <ac:context len="189" hash="2839773164"/>
      </ac:txMk>
    </ac:txMkLst>
    <p188:pos x="2519398" y="2489727"/>
    <p188:txBody>
      <a:bodyPr/>
      <a:lstStyle/>
      <a:p>
        <a:r>
          <a:rPr lang="en-US"/>
          <a:t>Δομή από ινώδη συνδετικό ιστό που βρίσκεται σε πολλές καρκινικές δομές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10/13/2022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5"/>
            <a:ext cx="10515600" cy="3744913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6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6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8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3" y="6356350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5"/>
            <a:ext cx="2895600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5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63800" y="6356350"/>
            <a:ext cx="3479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>
            <a:off x="6953250" y="-25401"/>
            <a:ext cx="5238750" cy="6902451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148840"/>
            <a:ext cx="4179570" cy="1715531"/>
          </a:xfrm>
        </p:spPr>
        <p:txBody>
          <a:bodyPr anchor="b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3962003"/>
            <a:ext cx="4179570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1"/>
            <a:ext cx="10515600" cy="3744913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4" y="2809875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3"/>
            <a:ext cx="6696074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4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699" y="6356350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50" y="6356350"/>
            <a:ext cx="169545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4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4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4"/>
            <a:ext cx="231770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0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2" y="3809747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5" y="3654378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5999" y="3809747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0" y="3809747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2" y="5668583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6" y="5668583"/>
            <a:ext cx="181347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0" y="5668583"/>
            <a:ext cx="184412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microsoft.com/office/2018/10/relationships/comments" Target="../comments/modernComment_111_455D93C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4134" y="4070773"/>
            <a:ext cx="6461760" cy="1486269"/>
          </a:xfrm>
        </p:spPr>
        <p:txBody>
          <a:bodyPr/>
          <a:lstStyle/>
          <a:p>
            <a:r>
              <a:rPr lang="el-GR" dirty="0" err="1"/>
              <a:t>σκληρυντικο</a:t>
            </a:r>
            <a:r>
              <a:rPr lang="el-GR" dirty="0"/>
              <a:t> </a:t>
            </a:r>
            <a:r>
              <a:rPr lang="el-GR" dirty="0" err="1"/>
              <a:t>πνευμονοκυτωμα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4134" y="5557042"/>
            <a:ext cx="5424371" cy="1078071"/>
          </a:xfrm>
        </p:spPr>
        <p:txBody>
          <a:bodyPr>
            <a:normAutofit lnSpcReduction="10000"/>
          </a:bodyPr>
          <a:lstStyle/>
          <a:p>
            <a:r>
              <a:rPr lang="el-GR" sz="1800" dirty="0" err="1"/>
              <a:t>Κατσαλάς</a:t>
            </a:r>
            <a:r>
              <a:rPr lang="el-GR" sz="1800" dirty="0"/>
              <a:t> Γεώργιος </a:t>
            </a:r>
          </a:p>
          <a:p>
            <a:r>
              <a:rPr lang="el-GR" sz="1800" dirty="0"/>
              <a:t>Παπαδημητράκης Δημοσθένης</a:t>
            </a:r>
          </a:p>
          <a:p>
            <a:r>
              <a:rPr lang="el-GR" sz="1800" dirty="0"/>
              <a:t>Παπαμιχελάκης Δημήτριος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FA34-83C1-DE81-EAC0-CF479EB9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62652"/>
            <a:ext cx="5932964" cy="1325563"/>
          </a:xfrm>
        </p:spPr>
        <p:txBody>
          <a:bodyPr/>
          <a:lstStyle/>
          <a:p>
            <a:r>
              <a:rPr lang="el-GR" dirty="0" err="1"/>
              <a:t>Αιμορραγικο</a:t>
            </a:r>
            <a:r>
              <a:rPr lang="el-GR" dirty="0"/>
              <a:t> </a:t>
            </a:r>
            <a:r>
              <a:rPr lang="el-GR" dirty="0" err="1"/>
              <a:t>προτυπο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1A3E07F-0DEA-810D-8FBA-76A6B9EC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9663026-51D5-727A-4AFB-FD334BC0F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588" y="1488215"/>
            <a:ext cx="3976412" cy="5364519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:a16="http://schemas.microsoft.com/office/drawing/2014/main" id="{51E9CD05-63AF-714C-096D-F491FDD83BA6}"/>
              </a:ext>
            </a:extLst>
          </p:cNvPr>
          <p:cNvSpPr txBox="1">
            <a:spLocks/>
          </p:cNvSpPr>
          <p:nvPr/>
        </p:nvSpPr>
        <p:spPr>
          <a:xfrm>
            <a:off x="1097694" y="1800905"/>
            <a:ext cx="4967412" cy="2558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«Λίμνες Αίματος»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Χαρακτηριστικά χρόνιας φλεγμονής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(</a:t>
            </a:r>
            <a:r>
              <a:rPr lang="el-GR" sz="2000" dirty="0" err="1"/>
              <a:t>Ιστιοκύτταρα</a:t>
            </a:r>
            <a:r>
              <a:rPr lang="el-GR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4810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FA34-83C1-DE81-EAC0-CF479EB9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62652"/>
            <a:ext cx="5932964" cy="1325563"/>
          </a:xfrm>
        </p:spPr>
        <p:txBody>
          <a:bodyPr/>
          <a:lstStyle/>
          <a:p>
            <a:r>
              <a:rPr lang="el-GR" dirty="0" err="1"/>
              <a:t>Σκληρυντικο</a:t>
            </a:r>
            <a:r>
              <a:rPr lang="el-GR" dirty="0"/>
              <a:t> </a:t>
            </a:r>
            <a:r>
              <a:rPr lang="el-GR" dirty="0" err="1"/>
              <a:t>προτυπο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1A3E07F-0DEA-810D-8FBA-76A6B9EC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51E9CD05-63AF-714C-096D-F491FDD83BA6}"/>
              </a:ext>
            </a:extLst>
          </p:cNvPr>
          <p:cNvSpPr txBox="1">
            <a:spLocks/>
          </p:cNvSpPr>
          <p:nvPr/>
        </p:nvSpPr>
        <p:spPr>
          <a:xfrm>
            <a:off x="1097694" y="1800905"/>
            <a:ext cx="4967412" cy="3898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b="1" dirty="0"/>
              <a:t>Σκληρυντικό</a:t>
            </a:r>
            <a:r>
              <a:rPr lang="el-GR" sz="2000" dirty="0"/>
              <a:t> στρώμα που μπορεί να συνέχεται με το βρογχικό επιθήλιο.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Ίνες κολλαγόνου με λιγοστούς πυρήνες.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Αυλοί μικρών αγγείων ορατοί στις σκληρυντικές περιοχές.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09C2A-B6BB-1BA4-87B3-CB7CE6DAB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648" y="1800905"/>
            <a:ext cx="5057095" cy="5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09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1A3E07F-0DEA-810D-8FBA-76A6B9EC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6F42C-A74E-6B50-25C5-7C190F7B7C40}"/>
              </a:ext>
            </a:extLst>
          </p:cNvPr>
          <p:cNvSpPr txBox="1">
            <a:spLocks/>
          </p:cNvSpPr>
          <p:nvPr/>
        </p:nvSpPr>
        <p:spPr>
          <a:xfrm>
            <a:off x="145657" y="89013"/>
            <a:ext cx="5919449" cy="2427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Χαρακτηριστικά φλεγμονής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Συχνή διήθηση του αιμορραγικού ιστού από νησίδες </a:t>
            </a:r>
            <a:r>
              <a:rPr lang="el-GR" sz="2000" b="1" u="sng" dirty="0" err="1"/>
              <a:t>θηλώδους</a:t>
            </a:r>
            <a:r>
              <a:rPr lang="el-GR" sz="2000" b="1" u="sng" dirty="0"/>
              <a:t> </a:t>
            </a:r>
            <a:r>
              <a:rPr lang="el-GR" sz="2000" dirty="0"/>
              <a:t>ιστού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Ήρεμα πολυγωνικά κύτταρα με άφθονο </a:t>
            </a:r>
            <a:r>
              <a:rPr lang="el-GR" sz="2000" dirty="0" err="1"/>
              <a:t>ηωσινόφιλο</a:t>
            </a:r>
            <a:r>
              <a:rPr lang="el-GR" sz="2000" dirty="0"/>
              <a:t> κυτταρόπλασμα και ακαθόριστα κυτταρικά όρια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err="1"/>
              <a:t>Μονόστοιβο</a:t>
            </a:r>
            <a:r>
              <a:rPr lang="el-GR" sz="2000" dirty="0"/>
              <a:t> κυβοειδές επιθήλιο   </a:t>
            </a:r>
          </a:p>
        </p:txBody>
      </p:sp>
      <p:pic>
        <p:nvPicPr>
          <p:cNvPr id="1026" name="Picture 2" descr="Sclerosing pneumocytoma Case 232 | Sclerosing pneumocytoma, … | Flickr">
            <a:extLst>
              <a:ext uri="{FF2B5EF4-FFF2-40B4-BE49-F238E27FC236}">
                <a16:creationId xmlns:a16="http://schemas.microsoft.com/office/drawing/2014/main" id="{1202E4EC-D48D-02C0-B0EE-B8B38BF38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93624" y="1528571"/>
            <a:ext cx="5934747" cy="4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lerosing pneumocytoma Case 232 | Sclerosing pneumocytoma, … | Flickr">
            <a:extLst>
              <a:ext uri="{FF2B5EF4-FFF2-40B4-BE49-F238E27FC236}">
                <a16:creationId xmlns:a16="http://schemas.microsoft.com/office/drawing/2014/main" id="{00ACA3E8-AE67-E1BA-633C-9BC8EAF1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85" y="2589451"/>
            <a:ext cx="5572715" cy="41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FFB5A-6C20-8AE6-8BDB-D8B1D4F1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1328" y="162653"/>
            <a:ext cx="5178902" cy="719380"/>
          </a:xfrm>
        </p:spPr>
        <p:txBody>
          <a:bodyPr/>
          <a:lstStyle/>
          <a:p>
            <a:r>
              <a:rPr lang="el-GR" dirty="0" err="1"/>
              <a:t>ΘΗΛΩΔεσ</a:t>
            </a:r>
            <a:r>
              <a:rPr lang="el-GR" dirty="0"/>
              <a:t> </a:t>
            </a:r>
            <a:r>
              <a:rPr lang="el-GR" dirty="0" err="1"/>
              <a:t>προτυπο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03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FA34-83C1-DE81-EAC0-CF479EB9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0508" y="162652"/>
            <a:ext cx="5932964" cy="1325563"/>
          </a:xfrm>
        </p:spPr>
        <p:txBody>
          <a:bodyPr/>
          <a:lstStyle/>
          <a:p>
            <a:r>
              <a:rPr lang="el-GR" dirty="0" err="1"/>
              <a:t>Συμπαγεσ</a:t>
            </a:r>
            <a:r>
              <a:rPr lang="el-GR" dirty="0"/>
              <a:t> </a:t>
            </a:r>
            <a:r>
              <a:rPr lang="el-GR" dirty="0" err="1"/>
              <a:t>προτυπο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C1A3E07F-0DEA-810D-8FBA-76A6B9EC6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6F42C-A74E-6B50-25C5-7C190F7B7C40}"/>
              </a:ext>
            </a:extLst>
          </p:cNvPr>
          <p:cNvSpPr txBox="1">
            <a:spLocks/>
          </p:cNvSpPr>
          <p:nvPr/>
        </p:nvSpPr>
        <p:spPr>
          <a:xfrm>
            <a:off x="1097694" y="1800905"/>
            <a:ext cx="4967412" cy="3898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l-GR" sz="2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B165A4-B773-0DBB-5973-33FA847BFA33}"/>
              </a:ext>
            </a:extLst>
          </p:cNvPr>
          <p:cNvSpPr txBox="1">
            <a:spLocks/>
          </p:cNvSpPr>
          <p:nvPr/>
        </p:nvSpPr>
        <p:spPr>
          <a:xfrm>
            <a:off x="1250094" y="1800905"/>
            <a:ext cx="4967412" cy="38988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Στρογγυλά κύτταρα, ήρεμα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Απουσία πυρηνικού </a:t>
            </a:r>
            <a:r>
              <a:rPr lang="el-GR" sz="2000" dirty="0" err="1"/>
              <a:t>πλειομορφισμού</a:t>
            </a:r>
            <a:r>
              <a:rPr lang="el-GR" sz="2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6C8C11-E3D3-3AC9-4FD0-AB4806DA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249" y="1792978"/>
            <a:ext cx="4410752" cy="506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13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78B0-ED92-7B86-3DD8-F7CCA2A0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Διαφοροδιαγνωση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9050E-61CC-31A5-E9D0-A224AEA50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4" y="3619500"/>
            <a:ext cx="5343525" cy="2301240"/>
          </a:xfrm>
        </p:spPr>
        <p:txBody>
          <a:bodyPr>
            <a:noAutofit/>
          </a:bodyPr>
          <a:lstStyle/>
          <a:p>
            <a:r>
              <a:rPr lang="el-GR" dirty="0"/>
              <a:t>Ομοιάζει ιδιαίτερα με το καλώς διαφοροποιημένο αδενοκαρκίνωμα, τον καρκινοειδή όγκο και το αιμαγγείωμα.</a:t>
            </a:r>
          </a:p>
          <a:p>
            <a:r>
              <a:rPr lang="el-GR" dirty="0"/>
              <a:t>Απαραίτητη η </a:t>
            </a:r>
            <a:r>
              <a:rPr lang="el-GR" dirty="0" err="1"/>
              <a:t>ανοσοϊστοχημική</a:t>
            </a:r>
            <a:r>
              <a:rPr lang="el-GR" dirty="0"/>
              <a:t> χρώση έναντι:</a:t>
            </a:r>
          </a:p>
          <a:p>
            <a:r>
              <a:rPr lang="en-US" dirty="0"/>
              <a:t>TTF1</a:t>
            </a:r>
          </a:p>
          <a:p>
            <a:r>
              <a:rPr lang="en-US" dirty="0"/>
              <a:t>Ki-67</a:t>
            </a:r>
          </a:p>
          <a:p>
            <a:r>
              <a:rPr lang="en-US" dirty="0"/>
              <a:t>EMA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EA116-3FDA-F7E0-B081-8416CAC0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848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5E178-0E51-28CE-594F-62B10787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1AB8-931B-8A51-BB72-C602C1BB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0572AC-8D4E-1344-3268-F3F61ED289E5}"/>
              </a:ext>
            </a:extLst>
          </p:cNvPr>
          <p:cNvSpPr txBox="1">
            <a:spLocks/>
          </p:cNvSpPr>
          <p:nvPr/>
        </p:nvSpPr>
        <p:spPr>
          <a:xfrm>
            <a:off x="6469515" y="0"/>
            <a:ext cx="5343525" cy="2301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TTF1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817A9D-C138-B5EC-1AFD-951537FCD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329" y="1038871"/>
            <a:ext cx="7873672" cy="579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7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5E178-0E51-28CE-594F-62B10787F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1AB8-931B-8A51-BB72-C602C1BB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5FA675-E29E-82A0-36F6-DEB85E54F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529" y="1012685"/>
            <a:ext cx="7885471" cy="584531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70572AC-8D4E-1344-3268-F3F61ED289E5}"/>
              </a:ext>
            </a:extLst>
          </p:cNvPr>
          <p:cNvSpPr txBox="1">
            <a:spLocks/>
          </p:cNvSpPr>
          <p:nvPr/>
        </p:nvSpPr>
        <p:spPr>
          <a:xfrm>
            <a:off x="6469515" y="0"/>
            <a:ext cx="5343525" cy="2301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4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FC28-E0BD-4387-B8BE-9965D1A57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875" y="1671639"/>
            <a:ext cx="5111750" cy="1204912"/>
          </a:xfrm>
        </p:spPr>
        <p:txBody>
          <a:bodyPr/>
          <a:lstStyle/>
          <a:p>
            <a:r>
              <a:rPr lang="el-GR" dirty="0" err="1"/>
              <a:t>Ευχαριστουμε</a:t>
            </a:r>
            <a:r>
              <a:rPr lang="el-GR" dirty="0"/>
              <a:t> για την </a:t>
            </a:r>
            <a:r>
              <a:rPr lang="el-GR" dirty="0" err="1"/>
              <a:t>προσοχη</a:t>
            </a:r>
            <a:r>
              <a:rPr lang="el-GR" dirty="0"/>
              <a:t> </a:t>
            </a:r>
            <a:r>
              <a:rPr lang="el-GR" dirty="0" err="1"/>
              <a:t>σασ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B8313-9270-4128-8674-3A3E42B80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6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5859-10C9-4588-9727-B9362E26C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282098"/>
            <a:ext cx="289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1D7E5-EF66-4BCD-8DAA-E9061157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1851660"/>
            <a:ext cx="4335780" cy="4061460"/>
          </a:xfrm>
        </p:spPr>
        <p:txBody>
          <a:bodyPr>
            <a:normAutofit/>
          </a:bodyPr>
          <a:lstStyle/>
          <a:p>
            <a:r>
              <a:rPr lang="el-GR" sz="1800" dirty="0"/>
              <a:t>Ταξινόμηση </a:t>
            </a:r>
          </a:p>
          <a:p>
            <a:r>
              <a:rPr lang="el-GR" sz="1800" dirty="0"/>
              <a:t>Επιδημιολογία</a:t>
            </a:r>
          </a:p>
          <a:p>
            <a:r>
              <a:rPr lang="el-GR" sz="1800" dirty="0"/>
              <a:t>Αιτιολογία</a:t>
            </a:r>
          </a:p>
          <a:p>
            <a:r>
              <a:rPr lang="el-GR" sz="1800" dirty="0"/>
              <a:t>Συμπτώματα</a:t>
            </a:r>
          </a:p>
          <a:p>
            <a:r>
              <a:rPr lang="el-GR" sz="1800" dirty="0"/>
              <a:t>Μικροσκοπικά Ευρήματα</a:t>
            </a:r>
          </a:p>
          <a:p>
            <a:r>
              <a:rPr lang="el-GR" sz="1800" dirty="0"/>
              <a:t>Διαφοροδιάγνωση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5BAF8-EA80-4AD4-8D83-5960C299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/>
          <a:p>
            <a:r>
              <a:rPr lang="el-GR" dirty="0"/>
              <a:t>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C19884-873C-4D13-BE6D-318CF07B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/>
          <a:p>
            <a:r>
              <a:rPr lang="el-GR" dirty="0" err="1"/>
              <a:t>Σκληρωτικο</a:t>
            </a:r>
            <a:r>
              <a:rPr lang="el-GR" dirty="0"/>
              <a:t>/</a:t>
            </a:r>
            <a:r>
              <a:rPr lang="el-GR" dirty="0" err="1"/>
              <a:t>σκληρυντικο</a:t>
            </a:r>
            <a:r>
              <a:rPr lang="el-GR" dirty="0"/>
              <a:t> </a:t>
            </a:r>
            <a:r>
              <a:rPr lang="el-GR" dirty="0" err="1"/>
              <a:t>πνευμονοκυττωμα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1F00-87A7-45A6-8029-B097FA72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19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31C-311B-46F7-A865-6C3AF6B0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1671639"/>
            <a:ext cx="5111750" cy="1204912"/>
          </a:xfrm>
        </p:spPr>
        <p:txBody>
          <a:bodyPr>
            <a:normAutofit/>
          </a:bodyPr>
          <a:lstStyle/>
          <a:p>
            <a:r>
              <a:rPr lang="el-GR" sz="3600" dirty="0" err="1"/>
              <a:t>Ταξινομηση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232F9-FD00-464A-9F17-619C91AEF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3"/>
            <a:ext cx="5111750" cy="2223191"/>
          </a:xfrm>
        </p:spPr>
        <p:txBody>
          <a:bodyPr>
            <a:normAutofit/>
          </a:bodyPr>
          <a:lstStyle/>
          <a:p>
            <a:r>
              <a:rPr lang="el-GR" sz="1800" dirty="0"/>
              <a:t>Σύμφωνα με </a:t>
            </a:r>
            <a:r>
              <a:rPr lang="el-GR" sz="1800" i="1" dirty="0"/>
              <a:t>παλιά</a:t>
            </a:r>
            <a:r>
              <a:rPr lang="el-GR" sz="1800" dirty="0"/>
              <a:t> ταξινόμηση </a:t>
            </a:r>
            <a:r>
              <a:rPr lang="el-GR" sz="1800" dirty="0" err="1"/>
              <a:t>κατατασόταν</a:t>
            </a:r>
            <a:r>
              <a:rPr lang="el-GR" sz="1800" dirty="0"/>
              <a:t> στους ετερογενείς όγκους και καλείτο πνευμονικό σκληρυντικό </a:t>
            </a:r>
            <a:r>
              <a:rPr lang="el-GR" sz="1800" i="1" dirty="0"/>
              <a:t>αιμαγγείωμα </a:t>
            </a:r>
          </a:p>
          <a:p>
            <a:r>
              <a:rPr lang="en-US" sz="1800" dirty="0"/>
              <a:t>WHO </a:t>
            </a:r>
            <a:r>
              <a:rPr lang="en-US" sz="1800" b="1" dirty="0"/>
              <a:t>2015</a:t>
            </a:r>
            <a:r>
              <a:rPr lang="en-US" sz="1800" dirty="0"/>
              <a:t>: </a:t>
            </a:r>
            <a:r>
              <a:rPr lang="el-GR" sz="1800" dirty="0"/>
              <a:t>Αδενώματα -&gt; </a:t>
            </a:r>
            <a:r>
              <a:rPr lang="el-GR" sz="1800" dirty="0" err="1"/>
              <a:t>Καλόηθες</a:t>
            </a:r>
            <a:r>
              <a:rPr lang="el-GR" sz="1800" dirty="0"/>
              <a:t> Νεόπλασμα</a:t>
            </a: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12647-CCB2-45E2-A9CB-A868F490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219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1787E-7110-4989-B0B8-DD4E0ACC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22720A6-94FE-6DC6-92AB-031EC61F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/>
          <a:p>
            <a:r>
              <a:rPr lang="el-GR" dirty="0" err="1"/>
              <a:t>Σκληρωτικο</a:t>
            </a:r>
            <a:r>
              <a:rPr lang="el-GR" dirty="0"/>
              <a:t>/</a:t>
            </a:r>
            <a:r>
              <a:rPr lang="el-GR" dirty="0" err="1"/>
              <a:t>σκληρυντικο</a:t>
            </a:r>
            <a:r>
              <a:rPr lang="el-GR" dirty="0"/>
              <a:t> </a:t>
            </a:r>
            <a:r>
              <a:rPr lang="el-GR" dirty="0" err="1"/>
              <a:t>πνευμονοκυττωμα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16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DBDB2-FFD6-2751-A54A-77855882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99" y="661035"/>
            <a:ext cx="6696075" cy="1909763"/>
          </a:xfrm>
        </p:spPr>
        <p:txBody>
          <a:bodyPr>
            <a:normAutofit/>
          </a:bodyPr>
          <a:lstStyle/>
          <a:p>
            <a:r>
              <a:rPr lang="el-GR" sz="3600" dirty="0" err="1"/>
              <a:t>Επιδημιολογια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AA2A9-AF40-E597-A1E0-E25A637DF4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Σπάνιο καλοήθες νεόπλασμα πνεύμονα (2-3%)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5:1 αναλογία γυναίκες προς άντρες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Προσβάλλει ευρύ φάσμα ηλικιών με την πλειονότητα να απαντά στα 50 έτη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Αυξημένη επίπτωση σε Ασιατικούς πληθυσμούς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F2A38-8049-FB98-2AAE-E2436E86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3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5F11-B7B9-4B80-8C6A-A8A7A7190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337930"/>
            <a:ext cx="4179570" cy="1715531"/>
          </a:xfrm>
        </p:spPr>
        <p:txBody>
          <a:bodyPr/>
          <a:lstStyle/>
          <a:p>
            <a:r>
              <a:rPr lang="el-GR" dirty="0" err="1"/>
              <a:t>Αιτιολογια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8AFAA9-633A-475C-B8ED-840A34F72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50" y="2570525"/>
            <a:ext cx="4967412" cy="2558067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Πιθανή προέλευση από τα </a:t>
            </a:r>
            <a:r>
              <a:rPr lang="el-GR" sz="2000" dirty="0" err="1"/>
              <a:t>πνευμονοκύτταρα</a:t>
            </a:r>
            <a:r>
              <a:rPr lang="en-US" sz="2000" dirty="0"/>
              <a:t> </a:t>
            </a:r>
            <a:r>
              <a:rPr lang="el-GR" sz="2000" dirty="0"/>
              <a:t>τύπου ΙΙ και το </a:t>
            </a:r>
            <a:r>
              <a:rPr lang="el-GR" sz="2000" dirty="0" err="1"/>
              <a:t>εμβρυονικό</a:t>
            </a:r>
            <a:r>
              <a:rPr lang="el-GR" sz="2000" dirty="0"/>
              <a:t> αναπνευστικό επιθήλιο.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Δυνητικά εκφράζει μεταλλαγμένη </a:t>
            </a:r>
            <a:r>
              <a:rPr lang="en-US" sz="2000" dirty="0"/>
              <a:t>p53.</a:t>
            </a:r>
          </a:p>
        </p:txBody>
      </p:sp>
    </p:spTree>
    <p:extLst>
      <p:ext uri="{BB962C8B-B14F-4D97-AF65-F5344CB8AC3E}">
        <p14:creationId xmlns:p14="http://schemas.microsoft.com/office/powerpoint/2010/main" val="37972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EEC6E-463D-60B5-78A0-3874C501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244" y="301169"/>
            <a:ext cx="8421688" cy="1325563"/>
          </a:xfrm>
        </p:spPr>
        <p:txBody>
          <a:bodyPr/>
          <a:lstStyle/>
          <a:p>
            <a:r>
              <a:rPr lang="el-GR" dirty="0" err="1"/>
              <a:t>Συμπτωματα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9D36C-D85C-AACF-EE1D-1B588FD88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124756"/>
            <a:ext cx="2882475" cy="8239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ή με μη ειδικά αναπνευστικά συμπτώματα</a:t>
            </a:r>
          </a:p>
          <a:p>
            <a:r>
              <a:rPr lang="el-GR" dirty="0"/>
              <a:t>(Βήχας,</a:t>
            </a:r>
            <a:r>
              <a:rPr lang="en-US" dirty="0"/>
              <a:t> </a:t>
            </a:r>
            <a:r>
              <a:rPr lang="el-GR" dirty="0"/>
              <a:t>πτύελα, βράχυνση της αναπνοής, άλγος στο θώρακα και αιμόπτυση)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08A83-ECBF-56BD-D711-709228D2B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86621" y="3422649"/>
            <a:ext cx="2896671" cy="8239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Τυπικά μεμονωμένο </a:t>
            </a:r>
            <a:r>
              <a:rPr lang="el-GR" b="1" dirty="0"/>
              <a:t>οζίδιο</a:t>
            </a:r>
            <a:r>
              <a:rPr lang="el-GR" dirty="0"/>
              <a:t> σε ακτινογραφία θώρακος</a:t>
            </a:r>
            <a:endParaRPr lang="en-US" dirty="0"/>
          </a:p>
        </p:txBody>
      </p:sp>
      <p:pic>
        <p:nvPicPr>
          <p:cNvPr id="17" name="Content Placeholder 16" descr="A picture containing x-ray film, blur&#10;&#10;Description automatically generated">
            <a:extLst>
              <a:ext uri="{FF2B5EF4-FFF2-40B4-BE49-F238E27FC236}">
                <a16:creationId xmlns:a16="http://schemas.microsoft.com/office/drawing/2014/main" id="{C88C0E45-2170-BF05-866F-D4FB50B6F0D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82435" y="967494"/>
            <a:ext cx="4420086" cy="5262733"/>
          </a:xfr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19DF9A-3A5A-1F10-ACCE-3DF9B482A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3C87F7C-1E05-19D5-3555-C32D9438DD74}"/>
              </a:ext>
            </a:extLst>
          </p:cNvPr>
          <p:cNvSpPr txBox="1">
            <a:spLocks/>
          </p:cNvSpPr>
          <p:nvPr/>
        </p:nvSpPr>
        <p:spPr>
          <a:xfrm>
            <a:off x="838200" y="1708976"/>
            <a:ext cx="2882475" cy="11493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Συνήθως πλήρως </a:t>
            </a:r>
            <a:r>
              <a:rPr lang="el-GR" dirty="0" err="1"/>
              <a:t>ασυμπτωματικός</a:t>
            </a:r>
            <a:r>
              <a:rPr lang="el-GR" dirty="0"/>
              <a:t> ο ασθενής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18499A-8EB6-0E8F-C6AD-A74D9E9D0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908" y="4372684"/>
            <a:ext cx="2375294" cy="18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8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DD14-317D-D816-85DB-1390680E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53977"/>
            <a:ext cx="8421688" cy="1325563"/>
          </a:xfrm>
        </p:spPr>
        <p:txBody>
          <a:bodyPr/>
          <a:lstStyle/>
          <a:p>
            <a:r>
              <a:rPr lang="el-GR" dirty="0" err="1"/>
              <a:t>Συμπτωματα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B32E8FC0-4424-A745-0A4C-ABD82535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9972FB3-5A7F-865F-1E12-D42DEEE2EB64}"/>
              </a:ext>
            </a:extLst>
          </p:cNvPr>
          <p:cNvSpPr txBox="1">
            <a:spLocks/>
          </p:cNvSpPr>
          <p:nvPr/>
        </p:nvSpPr>
        <p:spPr>
          <a:xfrm>
            <a:off x="1059180" y="2217740"/>
            <a:ext cx="3268979" cy="40230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ΑΞΟΝΙΚΗ ΤΟΜΟΓΡΑΦΙΑ</a:t>
            </a:r>
            <a:br>
              <a:rPr lang="el-GR" dirty="0"/>
            </a:br>
            <a:r>
              <a:rPr lang="el-GR" dirty="0"/>
              <a:t>με σκιαγραφικό</a:t>
            </a:r>
          </a:p>
          <a:p>
            <a:r>
              <a:rPr lang="el-GR" dirty="0"/>
              <a:t>Οζίδιο (80%) ή μάζα (20%) με μέση διάμετρο 22,7</a:t>
            </a:r>
            <a:r>
              <a:rPr lang="en-US" dirty="0"/>
              <a:t>mm</a:t>
            </a:r>
            <a:endParaRPr lang="el-GR" dirty="0"/>
          </a:p>
          <a:p>
            <a:r>
              <a:rPr lang="el-GR" dirty="0"/>
              <a:t>1, 2 ή περισσότερες αλλοιώσεις</a:t>
            </a:r>
          </a:p>
          <a:p>
            <a:r>
              <a:rPr lang="el-GR" dirty="0"/>
              <a:t>Ευρήματα: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Οριακές </a:t>
            </a:r>
            <a:r>
              <a:rPr lang="el-GR" dirty="0" err="1"/>
              <a:t>ψευδοκάψες</a:t>
            </a:r>
            <a:endParaRPr lang="el-G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Υπερκείμενα αγγεία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Εικόνα άλως περιφερειακά</a:t>
            </a:r>
          </a:p>
          <a:p>
            <a:endParaRPr lang="el-GR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654926D-789D-5697-FEDE-13B9F1AD5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899" y="1014415"/>
            <a:ext cx="5575053" cy="2514794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5E17E22-1390-2943-A998-5752EC8F075A}"/>
              </a:ext>
            </a:extLst>
          </p:cNvPr>
          <p:cNvCxnSpPr/>
          <p:nvPr/>
        </p:nvCxnSpPr>
        <p:spPr>
          <a:xfrm>
            <a:off x="6883496" y="1678481"/>
            <a:ext cx="371104" cy="43345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8D0EBE-1532-E23D-8AC5-061FB39391BA}"/>
              </a:ext>
            </a:extLst>
          </p:cNvPr>
          <p:cNvCxnSpPr>
            <a:cxnSpLocks/>
          </p:cNvCxnSpPr>
          <p:nvPr/>
        </p:nvCxnSpPr>
        <p:spPr>
          <a:xfrm>
            <a:off x="9570523" y="1999779"/>
            <a:ext cx="411677" cy="435921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B0A1FECB-1DF7-38A4-E8E5-F7677040F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899" y="3867562"/>
            <a:ext cx="1701087" cy="19489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6AE6E0-775C-9FCC-041B-2601B05F2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523" y="3743176"/>
            <a:ext cx="2059864" cy="239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05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913B017-C6BB-0F71-1330-89700CE03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CFE6789-2388-A82C-1583-95C9CCB8B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" y="339772"/>
            <a:ext cx="5704767" cy="57517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A47B91-7689-1A8C-E8D2-683AB8624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062" y="339772"/>
            <a:ext cx="3974418" cy="3027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AE147DD-9A25-DD59-836C-525DDE5B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62" y="3521300"/>
            <a:ext cx="3974418" cy="257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09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DA2EB-C11B-B6AC-70AF-B5853BD5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020445"/>
            <a:ext cx="3192780" cy="1325563"/>
          </a:xfrm>
        </p:spPr>
        <p:txBody>
          <a:bodyPr/>
          <a:lstStyle/>
          <a:p>
            <a:r>
              <a:rPr lang="el-GR" dirty="0" err="1"/>
              <a:t>Μικροσκοπικα</a:t>
            </a:r>
            <a:r>
              <a:rPr lang="el-GR" dirty="0"/>
              <a:t> </a:t>
            </a:r>
            <a:r>
              <a:rPr lang="el-GR" dirty="0" err="1"/>
              <a:t>ΕυρΗματα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3BC3E-899B-7594-713E-135E2D460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924175"/>
            <a:ext cx="5173980" cy="3263265"/>
          </a:xfrm>
        </p:spPr>
        <p:txBody>
          <a:bodyPr/>
          <a:lstStyle/>
          <a:p>
            <a:r>
              <a:rPr lang="el-GR" sz="1800" dirty="0"/>
              <a:t>4 πρότυπα (τουλάχιστον 1 από 4 , συνήθως 3 από 4)</a:t>
            </a:r>
            <a:br>
              <a:rPr lang="el-GR" dirty="0"/>
            </a:br>
            <a:r>
              <a:rPr lang="el-GR" dirty="0"/>
              <a:t>	</a:t>
            </a:r>
            <a:r>
              <a:rPr lang="el-GR" sz="1600" dirty="0" err="1"/>
              <a:t>Θηλώδες</a:t>
            </a:r>
            <a:br>
              <a:rPr lang="el-GR" sz="1600" dirty="0"/>
            </a:br>
            <a:r>
              <a:rPr lang="el-GR" sz="1600" dirty="0"/>
              <a:t>	Σκληρυντικό</a:t>
            </a:r>
            <a:br>
              <a:rPr lang="el-GR" sz="1600" dirty="0"/>
            </a:br>
            <a:r>
              <a:rPr lang="el-GR" sz="1600" dirty="0"/>
              <a:t>	Συμπαγές</a:t>
            </a:r>
            <a:br>
              <a:rPr lang="el-GR" sz="1600" dirty="0"/>
            </a:br>
            <a:r>
              <a:rPr lang="el-GR" sz="1600" dirty="0"/>
              <a:t>	Αιμορραγικό</a:t>
            </a:r>
          </a:p>
          <a:p>
            <a:endParaRPr lang="el-G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04697-E9F1-CFBE-0F59-5D604E9D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82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Presentation_tm67328976_Win32_LW_SL_v3" id="{B5A5B451-F186-4F05-917D-430247B33515}" vid="{C0610F80-F57F-4E6B-A096-3AEBDD5FC5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47a76ff2-acf7-463b-a2d2-531f3a0c9e3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3468A107EB7D204AB7F6501FDF3FB892" ma:contentTypeVersion="14" ma:contentTypeDescription="Δημιουργία νέου εγγράφου" ma:contentTypeScope="" ma:versionID="2dfc535c8cca3032c1cc9696dfe33349">
  <xsd:schema xmlns:xsd="http://www.w3.org/2001/XMLSchema" xmlns:xs="http://www.w3.org/2001/XMLSchema" xmlns:p="http://schemas.microsoft.com/office/2006/metadata/properties" xmlns:ns3="47a76ff2-acf7-463b-a2d2-531f3a0c9e3f" xmlns:ns4="0e49d57c-dd88-4f2e-a214-37e9e7924fca" targetNamespace="http://schemas.microsoft.com/office/2006/metadata/properties" ma:root="true" ma:fieldsID="ade6038964fc0c00a5dfc6dca8d9ad8a" ns3:_="" ns4:_="">
    <xsd:import namespace="47a76ff2-acf7-463b-a2d2-531f3a0c9e3f"/>
    <xsd:import namespace="0e49d57c-dd88-4f2e-a214-37e9e7924f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6ff2-acf7-463b-a2d2-531f3a0c9e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9d57c-dd88-4f2e-a214-37e9e7924f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Κοινή χρήση κατακερματισμού υπόδειξης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C43685-694E-4579-B109-3C418D49DA65}">
  <ds:schemaRefs>
    <ds:schemaRef ds:uri="http://purl.org/dc/dcmitype/"/>
    <ds:schemaRef ds:uri="http://schemas.microsoft.com/office/2006/metadata/properties"/>
    <ds:schemaRef ds:uri="http://purl.org/dc/elements/1.1/"/>
    <ds:schemaRef ds:uri="47a76ff2-acf7-463b-a2d2-531f3a0c9e3f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0e49d57c-dd88-4f2e-a214-37e9e7924fc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FD6FE22-81A0-4500-AFD0-342D21BB9A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93AAB1-1834-4523-8BF5-D4235314B1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6ff2-acf7-463b-a2d2-531f3a0c9e3f"/>
    <ds:schemaRef ds:uri="0e49d57c-dd88-4f2e-a214-37e9e7924f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Minimalist presentation</Template>
  <TotalTime>241</TotalTime>
  <Words>318</Words>
  <Application>Microsoft Office PowerPoint</Application>
  <PresentationFormat>Ευρεία οθόνη</PresentationFormat>
  <Paragraphs>83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Calibri</vt:lpstr>
      <vt:lpstr>Tenorite</vt:lpstr>
      <vt:lpstr>Office Theme</vt:lpstr>
      <vt:lpstr>σκληρυντικο πνευμονοκυτωμα</vt:lpstr>
      <vt:lpstr>AGENDA</vt:lpstr>
      <vt:lpstr>Ταξινομηση</vt:lpstr>
      <vt:lpstr>Επιδημιολογια</vt:lpstr>
      <vt:lpstr>Αιτιολογια</vt:lpstr>
      <vt:lpstr>Συμπτωματα</vt:lpstr>
      <vt:lpstr>Συμπτωματα</vt:lpstr>
      <vt:lpstr>Παρουσίαση του PowerPoint</vt:lpstr>
      <vt:lpstr>Μικροσκοπικα ΕυρΗματα</vt:lpstr>
      <vt:lpstr>Αιμορραγικο προτυπο</vt:lpstr>
      <vt:lpstr>Σκληρυντικο προτυπο</vt:lpstr>
      <vt:lpstr>ΘΗΛΩΔεσ προτυπο</vt:lpstr>
      <vt:lpstr>Συμπαγεσ προτυπο</vt:lpstr>
      <vt:lpstr>Διαφοροδιαγνωση</vt:lpstr>
      <vt:lpstr>Παρουσίαση του PowerPoint</vt:lpstr>
      <vt:lpstr>Παρουσίαση του PowerPoint</vt:lpstr>
      <vt:lpstr>Ευχαριστουμε για την προσοχη σασ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smd2000118@o365.uoa.gr</dc:creator>
  <cp:lastModifiedBy>Γεωργία-Ελένη Θωμοπούλου</cp:lastModifiedBy>
  <cp:revision>5</cp:revision>
  <dcterms:created xsi:type="dcterms:W3CDTF">2022-10-06T09:07:27Z</dcterms:created>
  <dcterms:modified xsi:type="dcterms:W3CDTF">2022-10-13T11:10:20Z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0x0101003468A107EB7D204AB7F6501FDF3FB892</vt:lpwstr>
  </property>
</Properties>
</file>