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6" r:id="rId2"/>
    <p:sldMasterId id="2147483868" r:id="rId3"/>
    <p:sldMasterId id="2147483880" r:id="rId4"/>
    <p:sldMasterId id="2147483892" r:id="rId5"/>
  </p:sldMasterIdLst>
  <p:sldIdLst>
    <p:sldId id="259" r:id="rId6"/>
    <p:sldId id="286" r:id="rId7"/>
    <p:sldId id="289" r:id="rId8"/>
    <p:sldId id="262" r:id="rId9"/>
    <p:sldId id="283" r:id="rId10"/>
    <p:sldId id="277" r:id="rId11"/>
    <p:sldId id="280" r:id="rId12"/>
    <p:sldId id="296" r:id="rId13"/>
    <p:sldId id="274" r:id="rId14"/>
    <p:sldId id="265" r:id="rId15"/>
    <p:sldId id="295" r:id="rId16"/>
    <p:sldId id="292" r:id="rId17"/>
    <p:sldId id="268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75814-3599-49E6-8E5F-6F2D32F9F2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3B25E4-C314-4CCC-8656-47302CE4B026}" type="parTrans" cxnId="{B3DAE3CF-C250-46D1-90E9-0B2A468406E3}">
      <dgm:prSet/>
      <dgm:spPr/>
      <dgm:t>
        <a:bodyPr/>
        <a:lstStyle/>
        <a:p>
          <a:endParaRPr lang="en-US"/>
        </a:p>
      </dgm:t>
    </dgm:pt>
    <dgm:pt modelId="{740C10A5-77B0-430A-A9E9-75BC25549721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ru-RU" dirty="0" err="1"/>
            <a:t>Το</a:t>
          </a:r>
          <a:r>
            <a:rPr lang="ru-RU" dirty="0"/>
            <a:t> α</a:t>
          </a:r>
          <a:r>
            <a:rPr lang="ru-RU" dirty="0" err="1"/>
            <a:t>δενοκ</a:t>
          </a:r>
          <a:r>
            <a:rPr lang="ru-RU" dirty="0"/>
            <a:t>αρκίνωμα του πνεύμονα αποτελεί  υπ</a:t>
          </a:r>
          <a:r>
            <a:rPr lang="el-GR" dirty="0" err="1"/>
            <a:t>οποικιλία</a:t>
          </a:r>
          <a:r>
            <a:rPr lang="ru-RU" dirty="0"/>
            <a:t> </a:t>
          </a:r>
          <a:r>
            <a:rPr lang="ru-RU" dirty="0" err="1"/>
            <a:t>του</a:t>
          </a:r>
          <a:r>
            <a:rPr lang="ru-RU" dirty="0"/>
            <a:t> </a:t>
          </a:r>
          <a:r>
            <a:rPr lang="ru-RU" b="1" i="1" dirty="0" err="1"/>
            <a:t>μη</a:t>
          </a:r>
          <a:r>
            <a:rPr lang="ru-RU" b="1" i="1" dirty="0"/>
            <a:t> </a:t>
          </a:r>
          <a:r>
            <a:rPr lang="ru-RU" b="1" i="1" dirty="0" err="1"/>
            <a:t>μικροκυττ</a:t>
          </a:r>
          <a:r>
            <a:rPr lang="ru-RU" b="1" i="1" dirty="0"/>
            <a:t>αρικού καρκίνου</a:t>
          </a:r>
          <a:r>
            <a:rPr lang="ru-RU" dirty="0"/>
            <a:t> (ΜΜΚΠ)</a:t>
          </a:r>
          <a:r>
            <a:rPr lang="el-GR" dirty="0"/>
            <a:t>.</a:t>
          </a:r>
          <a:endParaRPr lang="en-US" dirty="0"/>
        </a:p>
      </dgm:t>
    </dgm:pt>
    <dgm:pt modelId="{20D02B0E-B94D-4BC8-9366-1039563D9D40}" type="sibTrans" cxnId="{B3DAE3CF-C250-46D1-90E9-0B2A468406E3}">
      <dgm:prSet/>
      <dgm:spPr/>
      <dgm:t>
        <a:bodyPr/>
        <a:lstStyle/>
        <a:p>
          <a:endParaRPr lang="en-US"/>
        </a:p>
      </dgm:t>
    </dgm:pt>
    <dgm:pt modelId="{DFA6F69D-11BC-45D7-83E4-F5FBF2B7B435}" type="parTrans" cxnId="{360378E6-87A2-40DC-B626-714A23710DDD}">
      <dgm:prSet/>
      <dgm:spPr/>
      <dgm:t>
        <a:bodyPr/>
        <a:lstStyle/>
        <a:p>
          <a:endParaRPr lang="en-US"/>
        </a:p>
      </dgm:t>
    </dgm:pt>
    <dgm:pt modelId="{F951330F-1A99-4272-81A5-691FE6EA9D39}">
      <dgm:prSet/>
      <dgm:spPr>
        <a:solidFill>
          <a:schemeClr val="accent2">
            <a:hueOff val="-319382"/>
            <a:satOff val="-299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ru-RU" dirty="0"/>
            <a:t>Απ</a:t>
          </a:r>
          <a:r>
            <a:rPr lang="ru-RU" dirty="0" err="1"/>
            <a:t>οτελεί</a:t>
          </a:r>
          <a:r>
            <a:rPr lang="ru-RU" dirty="0"/>
            <a:t> </a:t>
          </a:r>
          <a:r>
            <a:rPr lang="ru-RU" dirty="0" err="1"/>
            <a:t>τη</a:t>
          </a:r>
          <a:r>
            <a:rPr lang="ru-RU" dirty="0"/>
            <a:t> </a:t>
          </a:r>
          <a:r>
            <a:rPr lang="ru-RU" b="1" i="1" dirty="0" err="1"/>
            <a:t>συχνότερη</a:t>
          </a:r>
          <a:r>
            <a:rPr lang="ru-RU" b="1" i="1" dirty="0"/>
            <a:t> </a:t>
          </a:r>
          <a:r>
            <a:rPr lang="ru-RU" b="1" i="1" dirty="0" err="1"/>
            <a:t>μορφή</a:t>
          </a:r>
          <a:r>
            <a:rPr lang="ru-RU" dirty="0"/>
            <a:t> </a:t>
          </a:r>
          <a:r>
            <a:rPr lang="ru-RU" dirty="0" err="1"/>
            <a:t>του</a:t>
          </a:r>
          <a:r>
            <a:rPr lang="ru-RU" dirty="0"/>
            <a:t> κα</a:t>
          </a:r>
          <a:r>
            <a:rPr lang="ru-RU" dirty="0" err="1"/>
            <a:t>ρκίνου</a:t>
          </a:r>
          <a:r>
            <a:rPr lang="ru-RU" dirty="0"/>
            <a:t> </a:t>
          </a:r>
          <a:r>
            <a:rPr lang="ru-RU" dirty="0" err="1"/>
            <a:t>του</a:t>
          </a:r>
          <a:r>
            <a:rPr lang="ru-RU" dirty="0"/>
            <a:t> π</a:t>
          </a:r>
          <a:r>
            <a:rPr lang="ru-RU" dirty="0" err="1"/>
            <a:t>νεύμον</a:t>
          </a:r>
          <a:r>
            <a:rPr lang="ru-RU" dirty="0"/>
            <a:t>α (40-50%)</a:t>
          </a:r>
          <a:r>
            <a:rPr lang="el-GR" dirty="0"/>
            <a:t>.</a:t>
          </a:r>
          <a:endParaRPr lang="en-US" dirty="0"/>
        </a:p>
      </dgm:t>
    </dgm:pt>
    <dgm:pt modelId="{0CC52B40-0706-4B1E-A4B1-A4A4DD98E348}" type="sibTrans" cxnId="{360378E6-87A2-40DC-B626-714A23710DDD}">
      <dgm:prSet/>
      <dgm:spPr/>
      <dgm:t>
        <a:bodyPr/>
        <a:lstStyle/>
        <a:p>
          <a:endParaRPr lang="en-US"/>
        </a:p>
      </dgm:t>
    </dgm:pt>
    <dgm:pt modelId="{0DDBFBCE-433C-4298-B27A-B70459FCDC3A}" type="parTrans" cxnId="{7D3852D1-53F9-40CA-A469-7F24A8BD1ECE}">
      <dgm:prSet/>
      <dgm:spPr/>
      <dgm:t>
        <a:bodyPr/>
        <a:lstStyle/>
        <a:p>
          <a:endParaRPr lang="en-US"/>
        </a:p>
      </dgm:t>
    </dgm:pt>
    <dgm:pt modelId="{01C5005A-73CE-4AA7-A472-A35D2C0046F9}">
      <dgm:prSet/>
      <dgm:spPr>
        <a:solidFill>
          <a:schemeClr val="accent2">
            <a:hueOff val="-638765"/>
            <a:satOff val="-59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ru-RU" dirty="0"/>
            <a:t>Η </a:t>
          </a:r>
          <a:r>
            <a:rPr lang="ru-RU" dirty="0" err="1"/>
            <a:t>ιστολογική</a:t>
          </a:r>
          <a:r>
            <a:rPr lang="ru-RU" dirty="0"/>
            <a:t> </a:t>
          </a:r>
          <a:r>
            <a:rPr lang="ru-RU" dirty="0" err="1"/>
            <a:t>εξέτ</a:t>
          </a:r>
          <a:r>
            <a:rPr lang="ru-RU" dirty="0"/>
            <a:t>αση αναδεικνύει δομές παρόμοιες με </a:t>
          </a:r>
          <a:r>
            <a:rPr lang="el-GR" b="1" dirty="0"/>
            <a:t>αδένες</a:t>
          </a:r>
          <a:r>
            <a:rPr lang="el-GR" dirty="0"/>
            <a:t>/</a:t>
          </a:r>
          <a:r>
            <a:rPr lang="ru-RU" b="1" i="1" dirty="0"/>
            <a:t>α</a:t>
          </a:r>
          <a:r>
            <a:rPr lang="ru-RU" b="1" i="1" dirty="0" err="1"/>
            <a:t>δένι</a:t>
          </a:r>
          <a:r>
            <a:rPr lang="ru-RU" b="1" i="1" dirty="0"/>
            <a:t>α</a:t>
          </a:r>
          <a:r>
            <a:rPr lang="ru-RU" dirty="0"/>
            <a:t>, ορισμένες φορές </a:t>
          </a:r>
          <a:r>
            <a:rPr lang="ru-RU" b="1" i="1" dirty="0"/>
            <a:t>βλεννοπαραγωγά</a:t>
          </a:r>
          <a:r>
            <a:rPr lang="el-GR" b="1" i="1" dirty="0"/>
            <a:t>.</a:t>
          </a:r>
          <a:endParaRPr lang="en-US" dirty="0"/>
        </a:p>
      </dgm:t>
    </dgm:pt>
    <dgm:pt modelId="{299FD47C-0890-4A8E-B462-CB64DF5A3D4A}" type="sibTrans" cxnId="{7D3852D1-53F9-40CA-A469-7F24A8BD1ECE}">
      <dgm:prSet/>
      <dgm:spPr/>
      <dgm:t>
        <a:bodyPr/>
        <a:lstStyle/>
        <a:p>
          <a:endParaRPr lang="en-US"/>
        </a:p>
      </dgm:t>
    </dgm:pt>
    <dgm:pt modelId="{EA86D64E-7F99-4FFB-955E-570F96AAD596}" type="parTrans" cxnId="{2838E291-4B9C-4BC6-98B4-21F141D8C9C5}">
      <dgm:prSet/>
      <dgm:spPr/>
      <dgm:t>
        <a:bodyPr/>
        <a:lstStyle/>
        <a:p>
          <a:endParaRPr lang="en-US"/>
        </a:p>
      </dgm:t>
    </dgm:pt>
    <dgm:pt modelId="{40A38AA3-4908-4039-BF20-A96F4A416C31}">
      <dgm:prSet/>
      <dgm:spPr>
        <a:solidFill>
          <a:schemeClr val="accent2">
            <a:hueOff val="-958147"/>
            <a:satOff val="-897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 rtl="0"/>
          <a:r>
            <a:rPr lang="ru-RU" dirty="0" err="1"/>
            <a:t>Ως</a:t>
          </a:r>
          <a:r>
            <a:rPr lang="ru-RU" dirty="0"/>
            <a:t> π</a:t>
          </a:r>
          <a:r>
            <a:rPr lang="ru-RU" dirty="0" err="1"/>
            <a:t>ρος</a:t>
          </a:r>
          <a:r>
            <a:rPr lang="ru-RU" dirty="0"/>
            <a:t> </a:t>
          </a:r>
          <a:r>
            <a:rPr lang="ru-RU" dirty="0" err="1"/>
            <a:t>την</a:t>
          </a:r>
          <a:r>
            <a:rPr lang="ru-RU" dirty="0"/>
            <a:t> α</a:t>
          </a:r>
          <a:r>
            <a:rPr lang="ru-RU" dirty="0" err="1"/>
            <a:t>νοσοϊστοχημεί</a:t>
          </a:r>
          <a:r>
            <a:rPr lang="ru-RU" dirty="0"/>
            <a:t>α</a:t>
          </a:r>
          <a:r>
            <a:rPr lang="el-GR" dirty="0"/>
            <a:t>, αυτό </a:t>
          </a:r>
          <a:r>
            <a:rPr lang="ru-RU" dirty="0"/>
            <a:t> </a:t>
          </a:r>
          <a:r>
            <a:rPr lang="ru-RU" dirty="0" err="1"/>
            <a:t>είν</a:t>
          </a:r>
          <a:r>
            <a:rPr lang="ru-RU" dirty="0"/>
            <a:t>αι </a:t>
          </a:r>
          <a:r>
            <a:rPr lang="ru-RU" b="1" i="1" dirty="0"/>
            <a:t>TTF-1+, NapsinA+, κυτταροκερατίνη 7+ και κυτταροκερατίνη 20-</a:t>
          </a:r>
          <a:endParaRPr lang="en-US" dirty="0"/>
        </a:p>
      </dgm:t>
    </dgm:pt>
    <dgm:pt modelId="{12DCCF77-3659-46F6-ACAA-5522893F119D}" type="sibTrans" cxnId="{2838E291-4B9C-4BC6-98B4-21F141D8C9C5}">
      <dgm:prSet/>
      <dgm:spPr/>
      <dgm:t>
        <a:bodyPr/>
        <a:lstStyle/>
        <a:p>
          <a:endParaRPr lang="en-US"/>
        </a:p>
      </dgm:t>
    </dgm:pt>
    <dgm:pt modelId="{5C2FD615-83D1-4202-97FE-EA66BFFD761F}" type="parTrans" cxnId="{B546AC9F-44A4-4BAC-98FE-4D6EC8BB70B5}">
      <dgm:prSet/>
      <dgm:spPr/>
      <dgm:t>
        <a:bodyPr/>
        <a:lstStyle/>
        <a:p>
          <a:endParaRPr lang="en-US"/>
        </a:p>
      </dgm:t>
    </dgm:pt>
    <dgm:pt modelId="{07D986A7-6DB7-4DF8-AB2F-27575B76266C}">
      <dgm:prSet/>
      <dgm:spPr>
        <a:solidFill>
          <a:schemeClr val="accent2">
            <a:hueOff val="-1277530"/>
            <a:satOff val="-1196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ru-RU" err="1"/>
            <a:t>Έχει δύο υποκατηγορίες:</a:t>
          </a:r>
          <a:endParaRPr lang="en-US"/>
        </a:p>
      </dgm:t>
    </dgm:pt>
    <dgm:pt modelId="{61037E09-CB51-4C94-8C1F-9EF664DF9EA3}" type="parTrans" cxnId="{95FA9841-91A1-464A-8273-8FF6BF2076D9}">
      <dgm:prSet/>
      <dgm:spPr/>
      <dgm:t>
        <a:bodyPr/>
        <a:lstStyle/>
        <a:p>
          <a:endParaRPr lang="en-US"/>
        </a:p>
      </dgm:t>
    </dgm:pt>
    <dgm:pt modelId="{865A97BF-FAD0-45D0-9DD7-221DBD064986}">
      <dgm:prSet/>
      <dgm:spPr>
        <a:noFill/>
        <a:ln>
          <a:noFill/>
        </a:ln>
      </dgm:spPr>
      <dgm:t>
        <a:bodyPr/>
        <a:lstStyle/>
        <a:p>
          <a:r>
            <a:rPr lang="ru-RU" dirty="0"/>
            <a:t> </a:t>
          </a:r>
          <a:r>
            <a:rPr lang="ru-RU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Ελάχιστ</a:t>
          </a:r>
          <a:r>
            <a: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</a:t>
          </a:r>
          <a:r>
            <a:rPr lang="ru-RU" dirty="0"/>
            <a:t> Διηθητικό Αδενοκαρκίνωμα</a:t>
          </a:r>
          <a:endParaRPr lang="en-US" dirty="0"/>
        </a:p>
      </dgm:t>
    </dgm:pt>
    <dgm:pt modelId="{73111478-DC5D-457C-BA95-1A72150CA765}" type="sibTrans" cxnId="{95FA9841-91A1-464A-8273-8FF6BF2076D9}">
      <dgm:prSet/>
      <dgm:spPr/>
      <dgm:t>
        <a:bodyPr/>
        <a:lstStyle/>
        <a:p>
          <a:endParaRPr lang="en-US"/>
        </a:p>
      </dgm:t>
    </dgm:pt>
    <dgm:pt modelId="{59A25D9C-AE36-4C8C-A1D5-7512CEC6975E}" type="parTrans" cxnId="{3F405799-464D-4636-AD37-043DDE214B0B}">
      <dgm:prSet/>
      <dgm:spPr/>
      <dgm:t>
        <a:bodyPr/>
        <a:lstStyle/>
        <a:p>
          <a:endParaRPr lang="en-US"/>
        </a:p>
      </dgm:t>
    </dgm:pt>
    <dgm:pt modelId="{110E83B2-C599-4A81-933E-4B491CF9B773}">
      <dgm:prSet/>
      <dgm:spPr>
        <a:noFill/>
        <a:ln>
          <a:noFill/>
        </a:ln>
      </dgm:spPr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Διηθητικό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Αδενοκ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αρκίνωμα</a:t>
          </a:r>
          <a:r>
            <a:rPr lang="ru-RU" dirty="0"/>
            <a:t>, το οποίο έχει ορισμένους </a:t>
          </a:r>
          <a:r>
            <a:rPr lang="ru-RU" b="1" i="1" dirty="0"/>
            <a:t>μορφολογικούς υπότυπους</a:t>
          </a:r>
          <a:endParaRPr lang="en-US" dirty="0"/>
        </a:p>
      </dgm:t>
    </dgm:pt>
    <dgm:pt modelId="{5800D3EB-4734-4E35-A77D-FD0B2BA7C446}" type="parTrans" cxnId="{D4196853-C19A-43C8-A75E-2985848733E0}">
      <dgm:prSet/>
      <dgm:spPr/>
      <dgm:t>
        <a:bodyPr/>
        <a:lstStyle/>
        <a:p>
          <a:endParaRPr lang="en-US"/>
        </a:p>
      </dgm:t>
    </dgm:pt>
    <dgm:pt modelId="{143DF20C-D9A3-4A57-A02C-67900324C216}">
      <dgm:prSet/>
      <dgm:spPr>
        <a:noFill/>
        <a:ln>
          <a:noFill/>
        </a:ln>
      </dgm:spPr>
      <dgm:t>
        <a:bodyPr/>
        <a:lstStyle/>
        <a:p>
          <a:r>
            <a:rPr lang="ru-RU" b="1" i="1" err="1"/>
            <a:t>Λεπιοειδές (lepidic)</a:t>
          </a:r>
          <a:endParaRPr lang="en-US"/>
        </a:p>
      </dgm:t>
    </dgm:pt>
    <dgm:pt modelId="{1CCD7D8A-4C24-42F2-87F4-1875FB36E502}" type="sibTrans" cxnId="{D4196853-C19A-43C8-A75E-2985848733E0}">
      <dgm:prSet/>
      <dgm:spPr/>
      <dgm:t>
        <a:bodyPr/>
        <a:lstStyle/>
        <a:p>
          <a:endParaRPr lang="en-US"/>
        </a:p>
      </dgm:t>
    </dgm:pt>
    <dgm:pt modelId="{4690ADA6-DB4F-4AD8-89E3-EBA85F0F882F}" type="parTrans" cxnId="{8355EEF2-FCAF-4AC8-9029-145CB95986E4}">
      <dgm:prSet/>
      <dgm:spPr/>
      <dgm:t>
        <a:bodyPr/>
        <a:lstStyle/>
        <a:p>
          <a:endParaRPr lang="en-US"/>
        </a:p>
      </dgm:t>
    </dgm:pt>
    <dgm:pt modelId="{AC023386-D61B-4CBF-8CCC-519392CF9D76}">
      <dgm:prSet/>
      <dgm:spPr>
        <a:noFill/>
        <a:ln>
          <a:noFill/>
        </a:ln>
      </dgm:spPr>
      <dgm:t>
        <a:bodyPr/>
        <a:lstStyle/>
        <a:p>
          <a:r>
            <a:rPr lang="ru-RU" b="1" i="1" err="1"/>
            <a:t>Κυψελιδώδες</a:t>
          </a:r>
          <a:endParaRPr lang="en-US" err="1"/>
        </a:p>
      </dgm:t>
    </dgm:pt>
    <dgm:pt modelId="{C43F63FE-EA9F-4200-BC77-38E6AEE71CC0}" type="sibTrans" cxnId="{8355EEF2-FCAF-4AC8-9029-145CB95986E4}">
      <dgm:prSet/>
      <dgm:spPr/>
      <dgm:t>
        <a:bodyPr/>
        <a:lstStyle/>
        <a:p>
          <a:endParaRPr lang="en-US"/>
        </a:p>
      </dgm:t>
    </dgm:pt>
    <dgm:pt modelId="{1703F3B3-5710-498B-889D-A1BE41E31A7B}" type="parTrans" cxnId="{161FCC3D-F9F2-4248-B844-8CD18D7CFD86}">
      <dgm:prSet/>
      <dgm:spPr/>
      <dgm:t>
        <a:bodyPr/>
        <a:lstStyle/>
        <a:p>
          <a:endParaRPr lang="en-US"/>
        </a:p>
      </dgm:t>
    </dgm:pt>
    <dgm:pt modelId="{442CD885-C3B4-463F-AFD9-3CF287611EBF}">
      <dgm:prSet/>
      <dgm:spPr>
        <a:noFill/>
        <a:ln>
          <a:noFill/>
        </a:ln>
      </dgm:spPr>
      <dgm:t>
        <a:bodyPr/>
        <a:lstStyle/>
        <a:p>
          <a:r>
            <a:rPr lang="ru-RU" b="1" i="1" err="1"/>
            <a:t>Θηλώδες</a:t>
          </a:r>
          <a:endParaRPr lang="en-US" err="1"/>
        </a:p>
      </dgm:t>
    </dgm:pt>
    <dgm:pt modelId="{8B3EC2FF-AB90-452B-B757-75362C38D32C}" type="sibTrans" cxnId="{161FCC3D-F9F2-4248-B844-8CD18D7CFD86}">
      <dgm:prSet/>
      <dgm:spPr/>
      <dgm:t>
        <a:bodyPr/>
        <a:lstStyle/>
        <a:p>
          <a:endParaRPr lang="en-US"/>
        </a:p>
      </dgm:t>
    </dgm:pt>
    <dgm:pt modelId="{5B0DBC7C-BAB7-42D0-8AA2-639DFE3A98AE}" type="parTrans" cxnId="{DA110E0D-12BA-414A-A406-1136739546D0}">
      <dgm:prSet/>
      <dgm:spPr/>
      <dgm:t>
        <a:bodyPr/>
        <a:lstStyle/>
        <a:p>
          <a:endParaRPr lang="en-US"/>
        </a:p>
      </dgm:t>
    </dgm:pt>
    <dgm:pt modelId="{5B5E9928-FEDE-4E54-A7B1-2432ED78BAB6}">
      <dgm:prSet/>
      <dgm:spPr>
        <a:noFill/>
        <a:ln>
          <a:noFill/>
        </a:ln>
      </dgm:spPr>
      <dgm:t>
        <a:bodyPr/>
        <a:lstStyle/>
        <a:p>
          <a:pPr rtl="0"/>
          <a:r>
            <a:rPr lang="ru-RU" b="1" i="1" err="1"/>
            <a:t>Μικροθηλώδες </a:t>
          </a:r>
          <a:endParaRPr lang="en-US"/>
        </a:p>
      </dgm:t>
    </dgm:pt>
    <dgm:pt modelId="{80301973-E4E6-48F0-A89B-CB6A6AAB63B8}" type="sibTrans" cxnId="{DA110E0D-12BA-414A-A406-1136739546D0}">
      <dgm:prSet/>
      <dgm:spPr/>
      <dgm:t>
        <a:bodyPr/>
        <a:lstStyle/>
        <a:p>
          <a:endParaRPr lang="en-US"/>
        </a:p>
      </dgm:t>
    </dgm:pt>
    <dgm:pt modelId="{973FF54B-17F2-4EF2-B14B-66321D8AF13B}" type="parTrans" cxnId="{E197AD37-76B0-4AF8-A22D-F6CF666CE0BB}">
      <dgm:prSet/>
      <dgm:spPr/>
      <dgm:t>
        <a:bodyPr/>
        <a:lstStyle/>
        <a:p>
          <a:endParaRPr lang="en-US"/>
        </a:p>
      </dgm:t>
    </dgm:pt>
    <dgm:pt modelId="{BC54622A-64AA-4707-B75F-84F79F4894C9}">
      <dgm:prSet/>
      <dgm:spPr>
        <a:noFill/>
        <a:ln>
          <a:noFill/>
        </a:ln>
      </dgm:spPr>
      <dgm:t>
        <a:bodyPr/>
        <a:lstStyle/>
        <a:p>
          <a:r>
            <a:rPr lang="ru-RU" b="1" i="1" err="1"/>
            <a:t>Συμπαγές</a:t>
          </a:r>
          <a:endParaRPr lang="en-US" err="1"/>
        </a:p>
      </dgm:t>
    </dgm:pt>
    <dgm:pt modelId="{A260F7EC-9077-480E-84DE-52118641094F}" type="sibTrans" cxnId="{E197AD37-76B0-4AF8-A22D-F6CF666CE0BB}">
      <dgm:prSet/>
      <dgm:spPr/>
      <dgm:t>
        <a:bodyPr/>
        <a:lstStyle/>
        <a:p>
          <a:endParaRPr lang="en-US"/>
        </a:p>
      </dgm:t>
    </dgm:pt>
    <dgm:pt modelId="{698F35C6-891B-4812-B1D6-DCF720DEA84B}" type="parTrans" cxnId="{99DE3872-9FD9-4B10-B5F3-30E347191541}">
      <dgm:prSet/>
      <dgm:spPr/>
      <dgm:t>
        <a:bodyPr/>
        <a:lstStyle/>
        <a:p>
          <a:endParaRPr lang="en-US"/>
        </a:p>
      </dgm:t>
    </dgm:pt>
    <dgm:pt modelId="{B1A1D10E-F26E-43BB-927D-DA0D036183D0}">
      <dgm:prSet/>
      <dgm:spPr>
        <a:noFill/>
        <a:ln>
          <a:noFill/>
        </a:ln>
      </dgm:spPr>
      <dgm:t>
        <a:bodyPr/>
        <a:lstStyle/>
        <a:p>
          <a:r>
            <a:rPr lang="ru-RU" b="0" i="1" dirty="0"/>
            <a:t>Σπ</a:t>
          </a:r>
          <a:r>
            <a:rPr lang="ru-RU" b="0" i="1" dirty="0" err="1"/>
            <a:t>άνιοι</a:t>
          </a:r>
          <a:r>
            <a:rPr lang="ru-RU" b="0" i="1" dirty="0"/>
            <a:t> υπ</a:t>
          </a:r>
          <a:r>
            <a:rPr lang="ru-RU" b="0" i="1" dirty="0" err="1"/>
            <a:t>ότυ</a:t>
          </a:r>
          <a:r>
            <a:rPr lang="ru-RU" b="0" i="1" dirty="0"/>
            <a:t>ποι (</a:t>
          </a:r>
          <a:r>
            <a:rPr lang="el-GR" b="0" i="1" dirty="0"/>
            <a:t> το </a:t>
          </a:r>
          <a:r>
            <a:rPr lang="ru-RU" b="0" i="1" dirty="0" err="1"/>
            <a:t>διηθητικό</a:t>
          </a:r>
          <a:r>
            <a:rPr lang="ru-RU" b="0" i="1" dirty="0"/>
            <a:t> βλεννώδες αδενοκαρκίνωμα, το κολλοειδές</a:t>
          </a:r>
          <a:r>
            <a:rPr lang="el-GR" b="0" i="1" dirty="0"/>
            <a:t>,</a:t>
          </a:r>
          <a:r>
            <a:rPr lang="ru-RU" b="0" i="1" dirty="0"/>
            <a:t> </a:t>
          </a:r>
          <a:r>
            <a:rPr lang="ru-RU" b="0" i="1" dirty="0" err="1"/>
            <a:t>το</a:t>
          </a:r>
          <a:r>
            <a:rPr lang="ru-RU" b="0" i="1" dirty="0"/>
            <a:t> εμβρυϊκό αδενοκαρκίνωμα, και το εντερικού τύπου αδενοκαρκίνωμα)</a:t>
          </a:r>
          <a:endParaRPr lang="en-US" b="0" dirty="0"/>
        </a:p>
      </dgm:t>
    </dgm:pt>
    <dgm:pt modelId="{DA8D515D-3EC4-4912-8766-833BA91BFCE6}" type="sibTrans" cxnId="{99DE3872-9FD9-4B10-B5F3-30E347191541}">
      <dgm:prSet/>
      <dgm:spPr/>
      <dgm:t>
        <a:bodyPr/>
        <a:lstStyle/>
        <a:p>
          <a:endParaRPr lang="en-US"/>
        </a:p>
      </dgm:t>
    </dgm:pt>
    <dgm:pt modelId="{3A06AA6C-F4E4-4DB8-AC1C-7AE6B0B9038C}" type="sibTrans" cxnId="{3F405799-464D-4636-AD37-043DDE214B0B}">
      <dgm:prSet/>
      <dgm:spPr/>
      <dgm:t>
        <a:bodyPr/>
        <a:lstStyle/>
        <a:p>
          <a:endParaRPr lang="en-US"/>
        </a:p>
      </dgm:t>
    </dgm:pt>
    <dgm:pt modelId="{87102F61-D7E8-49B9-98ED-03FA2C28A8D7}" type="sibTrans" cxnId="{B546AC9F-44A4-4BAC-98FE-4D6EC8BB70B5}">
      <dgm:prSet/>
      <dgm:spPr/>
      <dgm:t>
        <a:bodyPr/>
        <a:lstStyle/>
        <a:p>
          <a:endParaRPr lang="en-US"/>
        </a:p>
      </dgm:t>
    </dgm:pt>
    <dgm:pt modelId="{ADA04AE5-9BD0-4F70-BD48-A74D6ED4DBD7}" type="pres">
      <dgm:prSet presAssocID="{14A75814-3599-49E6-8E5F-6F2D32F9F2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DDD6F31-38F4-4BD7-9286-AD8A1057BEA8}" type="pres">
      <dgm:prSet presAssocID="{740C10A5-77B0-430A-A9E9-75BC255497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0036A0-08E2-4A62-B085-4911ECCCAB83}" type="pres">
      <dgm:prSet presAssocID="{20D02B0E-B94D-4BC8-9366-1039563D9D40}" presName="spacer" presStyleCnt="0"/>
      <dgm:spPr/>
    </dgm:pt>
    <dgm:pt modelId="{75E6FD0F-7FBB-464D-AC14-D683C2EDDD81}" type="pres">
      <dgm:prSet presAssocID="{F951330F-1A99-4272-81A5-691FE6EA9D3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7D66E2-0F13-4B25-A034-EE77D8708531}" type="pres">
      <dgm:prSet presAssocID="{0CC52B40-0706-4B1E-A4B1-A4A4DD98E348}" presName="spacer" presStyleCnt="0"/>
      <dgm:spPr/>
    </dgm:pt>
    <dgm:pt modelId="{9651651F-B9D9-4CD7-BD7D-879274CF5807}" type="pres">
      <dgm:prSet presAssocID="{01C5005A-73CE-4AA7-A472-A35D2C0046F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F60F1B-787A-4023-91C0-C3528C1A1C6D}" type="pres">
      <dgm:prSet presAssocID="{299FD47C-0890-4A8E-B462-CB64DF5A3D4A}" presName="spacer" presStyleCnt="0"/>
      <dgm:spPr/>
    </dgm:pt>
    <dgm:pt modelId="{1700F2D2-7EF9-49F7-B7E2-295BFB3E266B}" type="pres">
      <dgm:prSet presAssocID="{40A38AA3-4908-4039-BF20-A96F4A416C3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47A79A-0325-4A75-9F07-6A5F5AAF1739}" type="pres">
      <dgm:prSet presAssocID="{12DCCF77-3659-46F6-ACAA-5522893F119D}" presName="spacer" presStyleCnt="0"/>
      <dgm:spPr/>
    </dgm:pt>
    <dgm:pt modelId="{E6820BF5-2420-44CD-80D4-EFC5F1337F2A}" type="pres">
      <dgm:prSet presAssocID="{07D986A7-6DB7-4DF8-AB2F-27575B76266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BE4B41-B3E8-44EB-B474-089073DACB6E}" type="pres">
      <dgm:prSet presAssocID="{07D986A7-6DB7-4DF8-AB2F-27575B76266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9FE84E6-D591-448C-B06B-20A508750597}" type="presOf" srcId="{BC54622A-64AA-4707-B75F-84F79F4894C9}" destId="{9EBE4B41-B3E8-44EB-B474-089073DACB6E}" srcOrd="0" destOrd="6" presId="urn:microsoft.com/office/officeart/2005/8/layout/vList2"/>
    <dgm:cxn modelId="{493C7AB5-99C9-48AC-9294-018376A0B38A}" type="presOf" srcId="{40A38AA3-4908-4039-BF20-A96F4A416C31}" destId="{1700F2D2-7EF9-49F7-B7E2-295BFB3E266B}" srcOrd="0" destOrd="0" presId="urn:microsoft.com/office/officeart/2005/8/layout/vList2"/>
    <dgm:cxn modelId="{D4196853-C19A-43C8-A75E-2985848733E0}" srcId="{110E83B2-C599-4A81-933E-4B491CF9B773}" destId="{143DF20C-D9A3-4A57-A02C-67900324C216}" srcOrd="0" destOrd="0" parTransId="{5800D3EB-4734-4E35-A77D-FD0B2BA7C446}" sibTransId="{1CCD7D8A-4C24-42F2-87F4-1875FB36E502}"/>
    <dgm:cxn modelId="{B546AC9F-44A4-4BAC-98FE-4D6EC8BB70B5}" srcId="{14A75814-3599-49E6-8E5F-6F2D32F9F2FA}" destId="{07D986A7-6DB7-4DF8-AB2F-27575B76266C}" srcOrd="4" destOrd="0" parTransId="{5C2FD615-83D1-4202-97FE-EA66BFFD761F}" sibTransId="{87102F61-D7E8-49B9-98ED-03FA2C28A8D7}"/>
    <dgm:cxn modelId="{304B07F1-612F-4390-AA0D-4E85F0E36A40}" type="presOf" srcId="{5B5E9928-FEDE-4E54-A7B1-2432ED78BAB6}" destId="{9EBE4B41-B3E8-44EB-B474-089073DACB6E}" srcOrd="0" destOrd="5" presId="urn:microsoft.com/office/officeart/2005/8/layout/vList2"/>
    <dgm:cxn modelId="{360378E6-87A2-40DC-B626-714A23710DDD}" srcId="{14A75814-3599-49E6-8E5F-6F2D32F9F2FA}" destId="{F951330F-1A99-4272-81A5-691FE6EA9D39}" srcOrd="1" destOrd="0" parTransId="{DFA6F69D-11BC-45D7-83E4-F5FBF2B7B435}" sibTransId="{0CC52B40-0706-4B1E-A4B1-A4A4DD98E348}"/>
    <dgm:cxn modelId="{DA110E0D-12BA-414A-A406-1136739546D0}" srcId="{110E83B2-C599-4A81-933E-4B491CF9B773}" destId="{5B5E9928-FEDE-4E54-A7B1-2432ED78BAB6}" srcOrd="3" destOrd="0" parTransId="{5B0DBC7C-BAB7-42D0-8AA2-639DFE3A98AE}" sibTransId="{80301973-E4E6-48F0-A89B-CB6A6AAB63B8}"/>
    <dgm:cxn modelId="{E29BB806-6693-435C-81B4-0799ED4987F3}" type="presOf" srcId="{07D986A7-6DB7-4DF8-AB2F-27575B76266C}" destId="{E6820BF5-2420-44CD-80D4-EFC5F1337F2A}" srcOrd="0" destOrd="0" presId="urn:microsoft.com/office/officeart/2005/8/layout/vList2"/>
    <dgm:cxn modelId="{4717FE16-C437-4282-B702-B4AB707A221D}" type="presOf" srcId="{AC023386-D61B-4CBF-8CCC-519392CF9D76}" destId="{9EBE4B41-B3E8-44EB-B474-089073DACB6E}" srcOrd="0" destOrd="3" presId="urn:microsoft.com/office/officeart/2005/8/layout/vList2"/>
    <dgm:cxn modelId="{8355EEF2-FCAF-4AC8-9029-145CB95986E4}" srcId="{110E83B2-C599-4A81-933E-4B491CF9B773}" destId="{AC023386-D61B-4CBF-8CCC-519392CF9D76}" srcOrd="1" destOrd="0" parTransId="{4690ADA6-DB4F-4AD8-89E3-EBA85F0F882F}" sibTransId="{C43F63FE-EA9F-4200-BC77-38E6AEE71CC0}"/>
    <dgm:cxn modelId="{161FCC3D-F9F2-4248-B844-8CD18D7CFD86}" srcId="{110E83B2-C599-4A81-933E-4B491CF9B773}" destId="{442CD885-C3B4-463F-AFD9-3CF287611EBF}" srcOrd="2" destOrd="0" parTransId="{1703F3B3-5710-498B-889D-A1BE41E31A7B}" sibTransId="{8B3EC2FF-AB90-452B-B757-75362C38D32C}"/>
    <dgm:cxn modelId="{7D3852D1-53F9-40CA-A469-7F24A8BD1ECE}" srcId="{14A75814-3599-49E6-8E5F-6F2D32F9F2FA}" destId="{01C5005A-73CE-4AA7-A472-A35D2C0046F9}" srcOrd="2" destOrd="0" parTransId="{0DDBFBCE-433C-4298-B27A-B70459FCDC3A}" sibTransId="{299FD47C-0890-4A8E-B462-CB64DF5A3D4A}"/>
    <dgm:cxn modelId="{A0565569-D408-4E77-B601-90ADFA7F353C}" type="presOf" srcId="{865A97BF-FAD0-45D0-9DD7-221DBD064986}" destId="{9EBE4B41-B3E8-44EB-B474-089073DACB6E}" srcOrd="0" destOrd="0" presId="urn:microsoft.com/office/officeart/2005/8/layout/vList2"/>
    <dgm:cxn modelId="{95FA9841-91A1-464A-8273-8FF6BF2076D9}" srcId="{07D986A7-6DB7-4DF8-AB2F-27575B76266C}" destId="{865A97BF-FAD0-45D0-9DD7-221DBD064986}" srcOrd="0" destOrd="0" parTransId="{61037E09-CB51-4C94-8C1F-9EF664DF9EA3}" sibTransId="{73111478-DC5D-457C-BA95-1A72150CA765}"/>
    <dgm:cxn modelId="{C35D328E-7AD6-4D1B-B9B7-48E51E8C72D0}" type="presOf" srcId="{14A75814-3599-49E6-8E5F-6F2D32F9F2FA}" destId="{ADA04AE5-9BD0-4F70-BD48-A74D6ED4DBD7}" srcOrd="0" destOrd="0" presId="urn:microsoft.com/office/officeart/2005/8/layout/vList2"/>
    <dgm:cxn modelId="{1041C75D-9AB2-4453-8479-F5E57D54F2C8}" type="presOf" srcId="{110E83B2-C599-4A81-933E-4B491CF9B773}" destId="{9EBE4B41-B3E8-44EB-B474-089073DACB6E}" srcOrd="0" destOrd="1" presId="urn:microsoft.com/office/officeart/2005/8/layout/vList2"/>
    <dgm:cxn modelId="{F6A80BAB-2B8C-46B2-BE95-94E4972F0DC5}" type="presOf" srcId="{F951330F-1A99-4272-81A5-691FE6EA9D39}" destId="{75E6FD0F-7FBB-464D-AC14-D683C2EDDD81}" srcOrd="0" destOrd="0" presId="urn:microsoft.com/office/officeart/2005/8/layout/vList2"/>
    <dgm:cxn modelId="{790C105B-03AD-47C5-9DE8-ECC43F3DF03F}" type="presOf" srcId="{740C10A5-77B0-430A-A9E9-75BC25549721}" destId="{2DDD6F31-38F4-4BD7-9286-AD8A1057BEA8}" srcOrd="0" destOrd="0" presId="urn:microsoft.com/office/officeart/2005/8/layout/vList2"/>
    <dgm:cxn modelId="{99DE3872-9FD9-4B10-B5F3-30E347191541}" srcId="{110E83B2-C599-4A81-933E-4B491CF9B773}" destId="{B1A1D10E-F26E-43BB-927D-DA0D036183D0}" srcOrd="5" destOrd="0" parTransId="{698F35C6-891B-4812-B1D6-DCF720DEA84B}" sibTransId="{DA8D515D-3EC4-4912-8766-833BA91BFCE6}"/>
    <dgm:cxn modelId="{3F405799-464D-4636-AD37-043DDE214B0B}" srcId="{07D986A7-6DB7-4DF8-AB2F-27575B76266C}" destId="{110E83B2-C599-4A81-933E-4B491CF9B773}" srcOrd="1" destOrd="0" parTransId="{59A25D9C-AE36-4C8C-A1D5-7512CEC6975E}" sibTransId="{3A06AA6C-F4E4-4DB8-AC1C-7AE6B0B9038C}"/>
    <dgm:cxn modelId="{E197AD37-76B0-4AF8-A22D-F6CF666CE0BB}" srcId="{110E83B2-C599-4A81-933E-4B491CF9B773}" destId="{BC54622A-64AA-4707-B75F-84F79F4894C9}" srcOrd="4" destOrd="0" parTransId="{973FF54B-17F2-4EF2-B14B-66321D8AF13B}" sibTransId="{A260F7EC-9077-480E-84DE-52118641094F}"/>
    <dgm:cxn modelId="{9897ED34-8246-43FD-B70A-31CD0094EB89}" type="presOf" srcId="{B1A1D10E-F26E-43BB-927D-DA0D036183D0}" destId="{9EBE4B41-B3E8-44EB-B474-089073DACB6E}" srcOrd="0" destOrd="7" presId="urn:microsoft.com/office/officeart/2005/8/layout/vList2"/>
    <dgm:cxn modelId="{656CFFC3-1227-49D9-92DF-6729F183CD8D}" type="presOf" srcId="{442CD885-C3B4-463F-AFD9-3CF287611EBF}" destId="{9EBE4B41-B3E8-44EB-B474-089073DACB6E}" srcOrd="0" destOrd="4" presId="urn:microsoft.com/office/officeart/2005/8/layout/vList2"/>
    <dgm:cxn modelId="{5A3EB1D9-19E8-46CE-9497-61A2FDB4F1BB}" type="presOf" srcId="{01C5005A-73CE-4AA7-A472-A35D2C0046F9}" destId="{9651651F-B9D9-4CD7-BD7D-879274CF5807}" srcOrd="0" destOrd="0" presId="urn:microsoft.com/office/officeart/2005/8/layout/vList2"/>
    <dgm:cxn modelId="{2838E291-4B9C-4BC6-98B4-21F141D8C9C5}" srcId="{14A75814-3599-49E6-8E5F-6F2D32F9F2FA}" destId="{40A38AA3-4908-4039-BF20-A96F4A416C31}" srcOrd="3" destOrd="0" parTransId="{EA86D64E-7F99-4FFB-955E-570F96AAD596}" sibTransId="{12DCCF77-3659-46F6-ACAA-5522893F119D}"/>
    <dgm:cxn modelId="{B3DAE3CF-C250-46D1-90E9-0B2A468406E3}" srcId="{14A75814-3599-49E6-8E5F-6F2D32F9F2FA}" destId="{740C10A5-77B0-430A-A9E9-75BC25549721}" srcOrd="0" destOrd="0" parTransId="{D73B25E4-C314-4CCC-8656-47302CE4B026}" sibTransId="{20D02B0E-B94D-4BC8-9366-1039563D9D40}"/>
    <dgm:cxn modelId="{E148678D-C36C-4F72-AD8D-DE6813E0410E}" type="presOf" srcId="{143DF20C-D9A3-4A57-A02C-67900324C216}" destId="{9EBE4B41-B3E8-44EB-B474-089073DACB6E}" srcOrd="0" destOrd="2" presId="urn:microsoft.com/office/officeart/2005/8/layout/vList2"/>
    <dgm:cxn modelId="{3F45A453-5B07-407B-8067-A2666173D0CF}" type="presParOf" srcId="{ADA04AE5-9BD0-4F70-BD48-A74D6ED4DBD7}" destId="{2DDD6F31-38F4-4BD7-9286-AD8A1057BEA8}" srcOrd="0" destOrd="0" presId="urn:microsoft.com/office/officeart/2005/8/layout/vList2"/>
    <dgm:cxn modelId="{97762066-6887-4351-A3CB-1FB862AF1150}" type="presParOf" srcId="{ADA04AE5-9BD0-4F70-BD48-A74D6ED4DBD7}" destId="{6C0036A0-08E2-4A62-B085-4911ECCCAB83}" srcOrd="1" destOrd="0" presId="urn:microsoft.com/office/officeart/2005/8/layout/vList2"/>
    <dgm:cxn modelId="{759646D1-BA10-4244-9A38-71D5D93C0F07}" type="presParOf" srcId="{ADA04AE5-9BD0-4F70-BD48-A74D6ED4DBD7}" destId="{75E6FD0F-7FBB-464D-AC14-D683C2EDDD81}" srcOrd="2" destOrd="0" presId="urn:microsoft.com/office/officeart/2005/8/layout/vList2"/>
    <dgm:cxn modelId="{7E7D90B9-518D-45C4-B291-C2E69558253D}" type="presParOf" srcId="{ADA04AE5-9BD0-4F70-BD48-A74D6ED4DBD7}" destId="{167D66E2-0F13-4B25-A034-EE77D8708531}" srcOrd="3" destOrd="0" presId="urn:microsoft.com/office/officeart/2005/8/layout/vList2"/>
    <dgm:cxn modelId="{55F10C19-CB7D-4948-B094-AB8D368AB64F}" type="presParOf" srcId="{ADA04AE5-9BD0-4F70-BD48-A74D6ED4DBD7}" destId="{9651651F-B9D9-4CD7-BD7D-879274CF5807}" srcOrd="4" destOrd="0" presId="urn:microsoft.com/office/officeart/2005/8/layout/vList2"/>
    <dgm:cxn modelId="{6721EC44-5638-4EB6-80AD-71F2481774BA}" type="presParOf" srcId="{ADA04AE5-9BD0-4F70-BD48-A74D6ED4DBD7}" destId="{DEF60F1B-787A-4023-91C0-C3528C1A1C6D}" srcOrd="5" destOrd="0" presId="urn:microsoft.com/office/officeart/2005/8/layout/vList2"/>
    <dgm:cxn modelId="{C654FE7D-80D7-4E2B-A89A-32F7FA341E73}" type="presParOf" srcId="{ADA04AE5-9BD0-4F70-BD48-A74D6ED4DBD7}" destId="{1700F2D2-7EF9-49F7-B7E2-295BFB3E266B}" srcOrd="6" destOrd="0" presId="urn:microsoft.com/office/officeart/2005/8/layout/vList2"/>
    <dgm:cxn modelId="{1FE26B55-AF47-4270-B736-20267BC1BD81}" type="presParOf" srcId="{ADA04AE5-9BD0-4F70-BD48-A74D6ED4DBD7}" destId="{3847A79A-0325-4A75-9F07-6A5F5AAF1739}" srcOrd="7" destOrd="0" presId="urn:microsoft.com/office/officeart/2005/8/layout/vList2"/>
    <dgm:cxn modelId="{1606F31B-2539-40BD-8E62-FA6DFE44CF8B}" type="presParOf" srcId="{ADA04AE5-9BD0-4F70-BD48-A74D6ED4DBD7}" destId="{E6820BF5-2420-44CD-80D4-EFC5F1337F2A}" srcOrd="8" destOrd="0" presId="urn:microsoft.com/office/officeart/2005/8/layout/vList2"/>
    <dgm:cxn modelId="{6FBB4B83-F54E-4CCC-8AA2-0C59B2E958DA}" type="presParOf" srcId="{ADA04AE5-9BD0-4F70-BD48-A74D6ED4DBD7}" destId="{9EBE4B41-B3E8-44EB-B474-089073DACB6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D6F31-38F4-4BD7-9286-AD8A1057BEA8}">
      <dsp:nvSpPr>
        <dsp:cNvPr id="0" name=""/>
        <dsp:cNvSpPr/>
      </dsp:nvSpPr>
      <dsp:spPr>
        <a:xfrm>
          <a:off x="0" y="173207"/>
          <a:ext cx="6800636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Το</a:t>
          </a:r>
          <a:r>
            <a:rPr lang="ru-RU" sz="1800" kern="1200" dirty="0"/>
            <a:t> α</a:t>
          </a:r>
          <a:r>
            <a:rPr lang="ru-RU" sz="1800" kern="1200" dirty="0" err="1"/>
            <a:t>δενοκ</a:t>
          </a:r>
          <a:r>
            <a:rPr lang="ru-RU" sz="1800" kern="1200" dirty="0"/>
            <a:t>αρκίνωμα του πνεύμονα αποτελεί  υπ</a:t>
          </a:r>
          <a:r>
            <a:rPr lang="el-GR" sz="1800" kern="1200" dirty="0" err="1"/>
            <a:t>οποικιλία</a:t>
          </a:r>
          <a:r>
            <a:rPr lang="ru-RU" sz="1800" kern="1200" dirty="0"/>
            <a:t> </a:t>
          </a:r>
          <a:r>
            <a:rPr lang="ru-RU" sz="1800" kern="1200" dirty="0" err="1"/>
            <a:t>του</a:t>
          </a:r>
          <a:r>
            <a:rPr lang="ru-RU" sz="1800" kern="1200" dirty="0"/>
            <a:t> </a:t>
          </a:r>
          <a:r>
            <a:rPr lang="ru-RU" sz="1800" b="1" i="1" kern="1200" dirty="0" err="1"/>
            <a:t>μη</a:t>
          </a:r>
          <a:r>
            <a:rPr lang="ru-RU" sz="1800" b="1" i="1" kern="1200" dirty="0"/>
            <a:t> </a:t>
          </a:r>
          <a:r>
            <a:rPr lang="ru-RU" sz="1800" b="1" i="1" kern="1200" dirty="0" err="1"/>
            <a:t>μικροκυττ</a:t>
          </a:r>
          <a:r>
            <a:rPr lang="ru-RU" sz="1800" b="1" i="1" kern="1200" dirty="0"/>
            <a:t>αρικού καρκίνου</a:t>
          </a:r>
          <a:r>
            <a:rPr lang="ru-RU" sz="1800" kern="1200" dirty="0"/>
            <a:t> (ΜΜΚΠ)</a:t>
          </a:r>
          <a:r>
            <a:rPr lang="el-GR" sz="1800" kern="1200" dirty="0"/>
            <a:t>.</a:t>
          </a:r>
          <a:endParaRPr lang="en-US" sz="1800" kern="1200" dirty="0"/>
        </a:p>
      </dsp:txBody>
      <dsp:txXfrm>
        <a:off x="0" y="173207"/>
        <a:ext cx="6800636" cy="694980"/>
      </dsp:txXfrm>
    </dsp:sp>
    <dsp:sp modelId="{75E6FD0F-7FBB-464D-AC14-D683C2EDDD81}">
      <dsp:nvSpPr>
        <dsp:cNvPr id="0" name=""/>
        <dsp:cNvSpPr/>
      </dsp:nvSpPr>
      <dsp:spPr>
        <a:xfrm>
          <a:off x="0" y="920027"/>
          <a:ext cx="6800636" cy="694980"/>
        </a:xfrm>
        <a:prstGeom prst="roundRect">
          <a:avLst/>
        </a:prstGeom>
        <a:solidFill>
          <a:schemeClr val="accent2">
            <a:hueOff val="-319382"/>
            <a:satOff val="-299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Απ</a:t>
          </a:r>
          <a:r>
            <a:rPr lang="ru-RU" sz="1800" kern="1200" dirty="0" err="1"/>
            <a:t>οτελεί</a:t>
          </a:r>
          <a:r>
            <a:rPr lang="ru-RU" sz="1800" kern="1200" dirty="0"/>
            <a:t> </a:t>
          </a:r>
          <a:r>
            <a:rPr lang="ru-RU" sz="1800" kern="1200" dirty="0" err="1"/>
            <a:t>τη</a:t>
          </a:r>
          <a:r>
            <a:rPr lang="ru-RU" sz="1800" kern="1200" dirty="0"/>
            <a:t> </a:t>
          </a:r>
          <a:r>
            <a:rPr lang="ru-RU" sz="1800" b="1" i="1" kern="1200" dirty="0" err="1"/>
            <a:t>συχνότερη</a:t>
          </a:r>
          <a:r>
            <a:rPr lang="ru-RU" sz="1800" b="1" i="1" kern="1200" dirty="0"/>
            <a:t> </a:t>
          </a:r>
          <a:r>
            <a:rPr lang="ru-RU" sz="1800" b="1" i="1" kern="1200" dirty="0" err="1"/>
            <a:t>μορφή</a:t>
          </a:r>
          <a:r>
            <a:rPr lang="ru-RU" sz="1800" kern="1200" dirty="0"/>
            <a:t> </a:t>
          </a:r>
          <a:r>
            <a:rPr lang="ru-RU" sz="1800" kern="1200" dirty="0" err="1"/>
            <a:t>του</a:t>
          </a:r>
          <a:r>
            <a:rPr lang="ru-RU" sz="1800" kern="1200" dirty="0"/>
            <a:t> κα</a:t>
          </a:r>
          <a:r>
            <a:rPr lang="ru-RU" sz="1800" kern="1200" dirty="0" err="1"/>
            <a:t>ρκίνου</a:t>
          </a:r>
          <a:r>
            <a:rPr lang="ru-RU" sz="1800" kern="1200" dirty="0"/>
            <a:t> </a:t>
          </a:r>
          <a:r>
            <a:rPr lang="ru-RU" sz="1800" kern="1200" dirty="0" err="1"/>
            <a:t>του</a:t>
          </a:r>
          <a:r>
            <a:rPr lang="ru-RU" sz="1800" kern="1200" dirty="0"/>
            <a:t> π</a:t>
          </a:r>
          <a:r>
            <a:rPr lang="ru-RU" sz="1800" kern="1200" dirty="0" err="1"/>
            <a:t>νεύμον</a:t>
          </a:r>
          <a:r>
            <a:rPr lang="ru-RU" sz="1800" kern="1200" dirty="0"/>
            <a:t>α (40-50%)</a:t>
          </a:r>
          <a:r>
            <a:rPr lang="el-GR" sz="1800" kern="1200" dirty="0"/>
            <a:t>.</a:t>
          </a:r>
          <a:endParaRPr lang="en-US" sz="1800" kern="1200" dirty="0"/>
        </a:p>
      </dsp:txBody>
      <dsp:txXfrm>
        <a:off x="0" y="920027"/>
        <a:ext cx="6800636" cy="694980"/>
      </dsp:txXfrm>
    </dsp:sp>
    <dsp:sp modelId="{9651651F-B9D9-4CD7-BD7D-879274CF5807}">
      <dsp:nvSpPr>
        <dsp:cNvPr id="0" name=""/>
        <dsp:cNvSpPr/>
      </dsp:nvSpPr>
      <dsp:spPr>
        <a:xfrm>
          <a:off x="0" y="1666847"/>
          <a:ext cx="6800636" cy="694980"/>
        </a:xfrm>
        <a:prstGeom prst="roundRect">
          <a:avLst/>
        </a:prstGeom>
        <a:solidFill>
          <a:schemeClr val="accent2">
            <a:hueOff val="-638765"/>
            <a:satOff val="-59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Η </a:t>
          </a:r>
          <a:r>
            <a:rPr lang="ru-RU" sz="1800" kern="1200" dirty="0" err="1"/>
            <a:t>ιστολογική</a:t>
          </a:r>
          <a:r>
            <a:rPr lang="ru-RU" sz="1800" kern="1200" dirty="0"/>
            <a:t> </a:t>
          </a:r>
          <a:r>
            <a:rPr lang="ru-RU" sz="1800" kern="1200" dirty="0" err="1"/>
            <a:t>εξέτ</a:t>
          </a:r>
          <a:r>
            <a:rPr lang="ru-RU" sz="1800" kern="1200" dirty="0"/>
            <a:t>αση αναδεικνύει δομές παρόμοιες με </a:t>
          </a:r>
          <a:r>
            <a:rPr lang="el-GR" sz="1800" b="1" kern="1200" dirty="0"/>
            <a:t>αδένες</a:t>
          </a:r>
          <a:r>
            <a:rPr lang="el-GR" sz="1800" kern="1200" dirty="0"/>
            <a:t>/</a:t>
          </a:r>
          <a:r>
            <a:rPr lang="ru-RU" sz="1800" b="1" i="1" kern="1200" dirty="0"/>
            <a:t>α</a:t>
          </a:r>
          <a:r>
            <a:rPr lang="ru-RU" sz="1800" b="1" i="1" kern="1200" dirty="0" err="1"/>
            <a:t>δένι</a:t>
          </a:r>
          <a:r>
            <a:rPr lang="ru-RU" sz="1800" b="1" i="1" kern="1200" dirty="0"/>
            <a:t>α</a:t>
          </a:r>
          <a:r>
            <a:rPr lang="ru-RU" sz="1800" kern="1200" dirty="0"/>
            <a:t>, ορισμένες φορές </a:t>
          </a:r>
          <a:r>
            <a:rPr lang="ru-RU" sz="1800" b="1" i="1" kern="1200" dirty="0"/>
            <a:t>βλεννοπαραγωγά</a:t>
          </a:r>
          <a:r>
            <a:rPr lang="el-GR" sz="1800" b="1" i="1" kern="1200" dirty="0"/>
            <a:t>.</a:t>
          </a:r>
          <a:endParaRPr lang="en-US" sz="1800" kern="1200" dirty="0"/>
        </a:p>
      </dsp:txBody>
      <dsp:txXfrm>
        <a:off x="0" y="1666847"/>
        <a:ext cx="6800636" cy="694980"/>
      </dsp:txXfrm>
    </dsp:sp>
    <dsp:sp modelId="{1700F2D2-7EF9-49F7-B7E2-295BFB3E266B}">
      <dsp:nvSpPr>
        <dsp:cNvPr id="0" name=""/>
        <dsp:cNvSpPr/>
      </dsp:nvSpPr>
      <dsp:spPr>
        <a:xfrm>
          <a:off x="0" y="2413667"/>
          <a:ext cx="6800636" cy="694980"/>
        </a:xfrm>
        <a:prstGeom prst="roundRect">
          <a:avLst/>
        </a:prstGeom>
        <a:solidFill>
          <a:schemeClr val="accent2">
            <a:hueOff val="-958147"/>
            <a:satOff val="-897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Ως</a:t>
          </a:r>
          <a:r>
            <a:rPr lang="ru-RU" sz="1800" kern="1200" dirty="0"/>
            <a:t> π</a:t>
          </a:r>
          <a:r>
            <a:rPr lang="ru-RU" sz="1800" kern="1200" dirty="0" err="1"/>
            <a:t>ρος</a:t>
          </a:r>
          <a:r>
            <a:rPr lang="ru-RU" sz="1800" kern="1200" dirty="0"/>
            <a:t> </a:t>
          </a:r>
          <a:r>
            <a:rPr lang="ru-RU" sz="1800" kern="1200" dirty="0" err="1"/>
            <a:t>την</a:t>
          </a:r>
          <a:r>
            <a:rPr lang="ru-RU" sz="1800" kern="1200" dirty="0"/>
            <a:t> α</a:t>
          </a:r>
          <a:r>
            <a:rPr lang="ru-RU" sz="1800" kern="1200" dirty="0" err="1"/>
            <a:t>νοσοϊστοχημεί</a:t>
          </a:r>
          <a:r>
            <a:rPr lang="ru-RU" sz="1800" kern="1200" dirty="0"/>
            <a:t>α</a:t>
          </a:r>
          <a:r>
            <a:rPr lang="el-GR" sz="1800" kern="1200" dirty="0"/>
            <a:t>, αυτό </a:t>
          </a:r>
          <a:r>
            <a:rPr lang="ru-RU" sz="1800" kern="1200" dirty="0"/>
            <a:t> </a:t>
          </a:r>
          <a:r>
            <a:rPr lang="ru-RU" sz="1800" kern="1200" dirty="0" err="1"/>
            <a:t>είν</a:t>
          </a:r>
          <a:r>
            <a:rPr lang="ru-RU" sz="1800" kern="1200" dirty="0"/>
            <a:t>αι </a:t>
          </a:r>
          <a:r>
            <a:rPr lang="ru-RU" sz="1800" b="1" i="1" kern="1200" dirty="0"/>
            <a:t>TTF-1+, NapsinA+, κυτταροκερατίνη 7+ και κυτταροκερατίνη 20-</a:t>
          </a:r>
          <a:endParaRPr lang="en-US" sz="1800" kern="1200" dirty="0"/>
        </a:p>
      </dsp:txBody>
      <dsp:txXfrm>
        <a:off x="0" y="2413667"/>
        <a:ext cx="6800636" cy="694980"/>
      </dsp:txXfrm>
    </dsp:sp>
    <dsp:sp modelId="{E6820BF5-2420-44CD-80D4-EFC5F1337F2A}">
      <dsp:nvSpPr>
        <dsp:cNvPr id="0" name=""/>
        <dsp:cNvSpPr/>
      </dsp:nvSpPr>
      <dsp:spPr>
        <a:xfrm>
          <a:off x="0" y="3160487"/>
          <a:ext cx="6800636" cy="694980"/>
        </a:xfrm>
        <a:prstGeom prst="roundRect">
          <a:avLst/>
        </a:prstGeom>
        <a:solidFill>
          <a:schemeClr val="accent2">
            <a:hueOff val="-1277530"/>
            <a:satOff val="-1196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err="1"/>
            <a:t>Έχει δύο υποκατηγορίες:</a:t>
          </a:r>
          <a:endParaRPr lang="en-US" sz="1800" kern="1200"/>
        </a:p>
      </dsp:txBody>
      <dsp:txXfrm>
        <a:off x="0" y="3160487"/>
        <a:ext cx="6800636" cy="694980"/>
      </dsp:txXfrm>
    </dsp:sp>
    <dsp:sp modelId="{9EBE4B41-B3E8-44EB-B474-089073DACB6E}">
      <dsp:nvSpPr>
        <dsp:cNvPr id="0" name=""/>
        <dsp:cNvSpPr/>
      </dsp:nvSpPr>
      <dsp:spPr>
        <a:xfrm>
          <a:off x="0" y="3855467"/>
          <a:ext cx="6800636" cy="219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 </a:t>
          </a:r>
          <a:r>
            <a:rPr lang="ru-RU" sz="14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Ελάχιστ</a:t>
          </a:r>
          <a:r>
            <a:rPr lang="ru-RU" sz="14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</a:t>
          </a:r>
          <a:r>
            <a:rPr lang="ru-RU" sz="1400" kern="1200" dirty="0"/>
            <a:t> Διηθητικό Αδενοκαρκίνωμα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Διηθητικό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Αδενοκ</a:t>
          </a: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αρκίνωμα</a:t>
          </a:r>
          <a:r>
            <a:rPr lang="ru-RU" sz="1400" kern="1200" dirty="0"/>
            <a:t>, το οποίο έχει ορισμένους </a:t>
          </a:r>
          <a:r>
            <a:rPr lang="ru-RU" sz="1400" b="1" i="1" kern="1200" dirty="0"/>
            <a:t>μορφολογικούς υπότυπους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1" kern="1200" err="1"/>
            <a:t>Λεπιοειδές (lepidic)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1" kern="1200" err="1"/>
            <a:t>Κυψελιδώδες</a:t>
          </a:r>
          <a:endParaRPr lang="en-US" sz="1400" kern="1200" err="1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1" kern="1200" err="1"/>
            <a:t>Θηλώδες</a:t>
          </a:r>
          <a:endParaRPr lang="en-US" sz="1400" kern="1200" err="1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1" kern="1200" err="1"/>
            <a:t>Μικροθηλώδες 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1" kern="1200" err="1"/>
            <a:t>Συμπαγές</a:t>
          </a:r>
          <a:endParaRPr lang="en-US" sz="1400" kern="1200" err="1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i="1" kern="1200" dirty="0"/>
            <a:t>Σπ</a:t>
          </a:r>
          <a:r>
            <a:rPr lang="ru-RU" sz="1400" b="0" i="1" kern="1200" dirty="0" err="1"/>
            <a:t>άνιοι</a:t>
          </a:r>
          <a:r>
            <a:rPr lang="ru-RU" sz="1400" b="0" i="1" kern="1200" dirty="0"/>
            <a:t> υπ</a:t>
          </a:r>
          <a:r>
            <a:rPr lang="ru-RU" sz="1400" b="0" i="1" kern="1200" dirty="0" err="1"/>
            <a:t>ότυ</a:t>
          </a:r>
          <a:r>
            <a:rPr lang="ru-RU" sz="1400" b="0" i="1" kern="1200" dirty="0"/>
            <a:t>ποι (</a:t>
          </a:r>
          <a:r>
            <a:rPr lang="el-GR" sz="1400" b="0" i="1" kern="1200" dirty="0"/>
            <a:t> το </a:t>
          </a:r>
          <a:r>
            <a:rPr lang="ru-RU" sz="1400" b="0" i="1" kern="1200" dirty="0" err="1"/>
            <a:t>διηθητικό</a:t>
          </a:r>
          <a:r>
            <a:rPr lang="ru-RU" sz="1400" b="0" i="1" kern="1200" dirty="0"/>
            <a:t> βλεννώδες αδενοκαρκίνωμα, το κολλοειδές</a:t>
          </a:r>
          <a:r>
            <a:rPr lang="el-GR" sz="1400" b="0" i="1" kern="1200" dirty="0"/>
            <a:t>,</a:t>
          </a:r>
          <a:r>
            <a:rPr lang="ru-RU" sz="1400" b="0" i="1" kern="1200" dirty="0"/>
            <a:t> </a:t>
          </a:r>
          <a:r>
            <a:rPr lang="ru-RU" sz="1400" b="0" i="1" kern="1200" dirty="0" err="1"/>
            <a:t>το</a:t>
          </a:r>
          <a:r>
            <a:rPr lang="ru-RU" sz="1400" b="0" i="1" kern="1200" dirty="0"/>
            <a:t> εμβρυϊκό αδενοκαρκίνωμα, και το εντερικού τύπου αδενοκαρκίνωμα)</a:t>
          </a:r>
          <a:endParaRPr lang="en-US" sz="1400" b="0" kern="1200" dirty="0"/>
        </a:p>
      </dsp:txBody>
      <dsp:txXfrm>
        <a:off x="0" y="3855467"/>
        <a:ext cx="6800636" cy="2198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A67B63-7AE1-4C1F-80B2-266FE7E0F5A8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F3AF03-2AF5-4A05-B376-F0D01F579F8F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99D600-FC00-4382-9B42-F3FF25C37FC3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4" flipH="1">
            <a:off x="977627" y="481134"/>
            <a:ext cx="9378187" cy="5238589"/>
          </a:xfrm>
          <a:custGeom>
            <a:avLst/>
            <a:gdLst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8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4" flipH="1">
            <a:off x="1010574" y="456230"/>
            <a:ext cx="9378187" cy="5238589"/>
          </a:xfrm>
          <a:custGeom>
            <a:avLst/>
            <a:gdLst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8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7725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4352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0892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613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4744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7137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826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4486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5A2150-E66B-49C5-8D8B-7DA138B2A10E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7075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95665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2053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4" flipH="1">
            <a:off x="977627" y="481134"/>
            <a:ext cx="9378187" cy="5238589"/>
          </a:xfrm>
          <a:custGeom>
            <a:avLst/>
            <a:gdLst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8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4" flipH="1">
            <a:off x="1010574" y="456230"/>
            <a:ext cx="9378187" cy="5238589"/>
          </a:xfrm>
          <a:custGeom>
            <a:avLst/>
            <a:gdLst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8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7725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4352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0892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6131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4744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7137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826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D77814-1390-4CC8-B09E-9FE2FADC937D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44863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7075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95665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2053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4" flipH="1">
            <a:off x="977627" y="481134"/>
            <a:ext cx="9378187" cy="5238589"/>
          </a:xfrm>
          <a:custGeom>
            <a:avLst/>
            <a:gdLst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8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4" flipH="1">
            <a:off x="1010574" y="456230"/>
            <a:ext cx="9378187" cy="5238589"/>
          </a:xfrm>
          <a:custGeom>
            <a:avLst/>
            <a:gdLst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8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77252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4352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08922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613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474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7137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C0D4173-8DED-4E90-95E6-4909E4ADE857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8263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44863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7075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95665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2053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96A35EAA-ED80-4FF1-942C-82B1D483AF60}"/>
              </a:ext>
            </a:extLst>
          </p:cNvPr>
          <p:cNvSpPr/>
          <p:nvPr/>
        </p:nvSpPr>
        <p:spPr>
          <a:xfrm rot="21133684" flipH="1">
            <a:off x="977627" y="481134"/>
            <a:ext cx="9378187" cy="5238589"/>
          </a:xfrm>
          <a:custGeom>
            <a:avLst/>
            <a:gdLst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8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415F49B-3CBC-46CF-AFB5-988852D0479E}"/>
              </a:ext>
            </a:extLst>
          </p:cNvPr>
          <p:cNvSpPr/>
          <p:nvPr/>
        </p:nvSpPr>
        <p:spPr>
          <a:xfrm rot="21133684" flipH="1">
            <a:off x="1010574" y="456230"/>
            <a:ext cx="9378187" cy="5238589"/>
          </a:xfrm>
          <a:custGeom>
            <a:avLst/>
            <a:gdLst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8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77252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4352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708922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613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4744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95BC8B59-0054-4D4B-B474-8F54A77618E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71377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8263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4486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70758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95665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2053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F3EBC7A-27C3-4472-90EB-FFE13A501ED4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EA4476C-9136-4607-BD11-606C805854D8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5C177C1-210A-402B-B9E0-B1E2747369E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6988C6F-AD9E-4CA0-AF3D-2552D0FC8CE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5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5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5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691109-F4F8-4597-962C-A4F4B796063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7FAD9F-AEE9-406E-B720-57D2B9DB28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5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ologyoutlines.com/topic/lungtumoradenolepidic.html" TargetMode="External"/><Relationship Id="rId2" Type="http://schemas.openxmlformats.org/officeDocument/2006/relationships/hyperlink" Target="https://www.pathologyoutlines.com/topic/lungtumoradenocarcinoma.html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google.com/url?sa=t&amp;source=web&amp;rct=j&amp;url=https://pergamos.lib.uoa.gr/uoa/dl/frontend/file/lib/default/data/2878473/theFile&amp;ved=2ahUKEwjjj9Wttcb6AhVSXvEDHfJbBR4QFnoECCIQAQ&amp;usg=AOvVaw0bFrmTfjaMe9jktpBzWMkQ" TargetMode="External"/><Relationship Id="rId5" Type="http://schemas.openxmlformats.org/officeDocument/2006/relationships/hyperlink" Target="https://www.pathologyoutlines.com/topic/lungtumorbronchAAH.html" TargetMode="External"/><Relationship Id="rId4" Type="http://schemas.openxmlformats.org/officeDocument/2006/relationships/hyperlink" Target="https://www.pathologyoutlines.com/topic/lungtumoradenominimallyinvasiv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xmlns="" id="{3D6A03ED-7B7A-4C88-8FFC-A4D862447D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53975754-B125-4FFC-9140-F88A16E3D0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2C673667-46AA-4DF0-A85B-F7D6E52DB8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  <a:gd name="connsiteX16" fmla="*/ 3749352 w 3755903"/>
              <a:gd name="connsiteY16" fmla="*/ 3256428 h 3729114"/>
              <a:gd name="connsiteX17" fmla="*/ 3751780 w 3835616"/>
              <a:gd name="connsiteY17" fmla="*/ 3256428 h 3731978"/>
              <a:gd name="connsiteX18" fmla="*/ 3837690 w 3837690"/>
              <a:gd name="connsiteY18" fmla="*/ 3223110 h 3729804"/>
              <a:gd name="connsiteX19" fmla="*/ 3841661 w 3841661"/>
              <a:gd name="connsiteY19" fmla="*/ 3216378 h 3729312"/>
              <a:gd name="connsiteX20" fmla="*/ 3831599 w 3831600"/>
              <a:gd name="connsiteY20" fmla="*/ 3236277 h 3729312"/>
              <a:gd name="connsiteX21" fmla="*/ 3809999 w 3810000"/>
              <a:gd name="connsiteY21" fmla="*/ 3236277 h 3729312"/>
              <a:gd name="connsiteX22" fmla="*/ 3809999 w 3810000"/>
              <a:gd name="connsiteY22" fmla="*/ 3236277 h 3729312"/>
              <a:gd name="connsiteX23" fmla="*/ 3809999 w 3810000"/>
              <a:gd name="connsiteY23" fmla="*/ 3236277 h 3736003"/>
              <a:gd name="connsiteX24" fmla="*/ 3809999 w 3810000"/>
              <a:gd name="connsiteY24" fmla="*/ 3236277 h 3971765"/>
              <a:gd name="connsiteX25" fmla="*/ 3809999 w 3810000"/>
              <a:gd name="connsiteY25" fmla="*/ 3236277 h 3971765"/>
              <a:gd name="connsiteX26" fmla="*/ 3809999 w 3810000"/>
              <a:gd name="connsiteY26" fmla="*/ 3236277 h 3971765"/>
              <a:gd name="connsiteX27" fmla="*/ 3809999 w 3810000"/>
              <a:gd name="connsiteY27" fmla="*/ 3236277 h 3971765"/>
              <a:gd name="connsiteX28" fmla="*/ 3809999 w 3810000"/>
              <a:gd name="connsiteY28" fmla="*/ 3288377 h 4023865"/>
              <a:gd name="connsiteX29" fmla="*/ 3809999 w 3810000"/>
              <a:gd name="connsiteY29" fmla="*/ 3287872 h 4023360"/>
              <a:gd name="connsiteX30" fmla="*/ 3809999 w 3810000"/>
              <a:gd name="connsiteY30" fmla="*/ 3287872 h 4023360"/>
              <a:gd name="connsiteX31" fmla="*/ 3809999 w 3810000"/>
              <a:gd name="connsiteY31" fmla="*/ 3287872 h 4023360"/>
              <a:gd name="connsiteX32" fmla="*/ 3809999 w 3810000"/>
              <a:gd name="connsiteY32" fmla="*/ 3287872 h 4023360"/>
              <a:gd name="connsiteX33" fmla="*/ 3809999 w 3810000"/>
              <a:gd name="connsiteY33" fmla="*/ 3287872 h 4023360"/>
              <a:gd name="connsiteX34" fmla="*/ 3810000 w 3810000"/>
              <a:gd name="connsiteY34" fmla="*/ 3291840 h 4023360"/>
              <a:gd name="connsiteX35" fmla="*/ 3810000 w 3810000"/>
              <a:gd name="connsiteY35" fmla="*/ 3291840 h 4023360"/>
              <a:gd name="connsiteX36" fmla="*/ 3820160 w 3820160"/>
              <a:gd name="connsiteY36" fmla="*/ 3078480 h 4023360"/>
              <a:gd name="connsiteX37" fmla="*/ 3820160 w 3820160"/>
              <a:gd name="connsiteY37" fmla="*/ 3078480 h 4023360"/>
              <a:gd name="connsiteX38" fmla="*/ 3820160 w 3820160"/>
              <a:gd name="connsiteY38" fmla="*/ 3078480 h 4023360"/>
              <a:gd name="connsiteX39" fmla="*/ 3820160 w 3820160"/>
              <a:gd name="connsiteY39" fmla="*/ 307848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42" fmla="*/ 3637280 w 3637280"/>
              <a:gd name="connsiteY42" fmla="*/ 3688080 h 4023360"/>
              <a:gd name="connsiteX43" fmla="*/ 3637280 w 3637280"/>
              <a:gd name="connsiteY43" fmla="*/ 368808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A6C1F2A2-D184-49FB-99E6-B2EE7A52C0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  <a:gd name="connsiteX16" fmla="*/ 3749352 w 3755903"/>
              <a:gd name="connsiteY16" fmla="*/ 3256428 h 3729114"/>
              <a:gd name="connsiteX17" fmla="*/ 3751780 w 3835616"/>
              <a:gd name="connsiteY17" fmla="*/ 3256428 h 3731978"/>
              <a:gd name="connsiteX18" fmla="*/ 3837690 w 3837690"/>
              <a:gd name="connsiteY18" fmla="*/ 3223110 h 3729804"/>
              <a:gd name="connsiteX19" fmla="*/ 3841661 w 3841661"/>
              <a:gd name="connsiteY19" fmla="*/ 3216378 h 3729312"/>
              <a:gd name="connsiteX20" fmla="*/ 3831599 w 3831600"/>
              <a:gd name="connsiteY20" fmla="*/ 3236277 h 3729312"/>
              <a:gd name="connsiteX21" fmla="*/ 3809999 w 3810000"/>
              <a:gd name="connsiteY21" fmla="*/ 3236277 h 3729312"/>
              <a:gd name="connsiteX22" fmla="*/ 3809999 w 3810000"/>
              <a:gd name="connsiteY22" fmla="*/ 3236277 h 3729312"/>
              <a:gd name="connsiteX23" fmla="*/ 3809999 w 3810000"/>
              <a:gd name="connsiteY23" fmla="*/ 3236277 h 3736003"/>
              <a:gd name="connsiteX24" fmla="*/ 3809999 w 3810000"/>
              <a:gd name="connsiteY24" fmla="*/ 3236277 h 3971765"/>
              <a:gd name="connsiteX25" fmla="*/ 3809999 w 3810000"/>
              <a:gd name="connsiteY25" fmla="*/ 3236277 h 3971765"/>
              <a:gd name="connsiteX26" fmla="*/ 3809999 w 3810000"/>
              <a:gd name="connsiteY26" fmla="*/ 3236277 h 3971765"/>
              <a:gd name="connsiteX27" fmla="*/ 3809999 w 3810000"/>
              <a:gd name="connsiteY27" fmla="*/ 3236277 h 3971765"/>
              <a:gd name="connsiteX28" fmla="*/ 3809999 w 3810000"/>
              <a:gd name="connsiteY28" fmla="*/ 3288377 h 4023865"/>
              <a:gd name="connsiteX29" fmla="*/ 3809999 w 3810000"/>
              <a:gd name="connsiteY29" fmla="*/ 3287872 h 4023360"/>
              <a:gd name="connsiteX30" fmla="*/ 3809999 w 3810000"/>
              <a:gd name="connsiteY30" fmla="*/ 3287872 h 4023360"/>
              <a:gd name="connsiteX31" fmla="*/ 3809999 w 3810000"/>
              <a:gd name="connsiteY31" fmla="*/ 3287872 h 4023360"/>
              <a:gd name="connsiteX32" fmla="*/ 3809999 w 3810000"/>
              <a:gd name="connsiteY32" fmla="*/ 3287872 h 4023360"/>
              <a:gd name="connsiteX33" fmla="*/ 3809999 w 3810000"/>
              <a:gd name="connsiteY33" fmla="*/ 3287872 h 4023360"/>
              <a:gd name="connsiteX34" fmla="*/ 3810000 w 3810000"/>
              <a:gd name="connsiteY34" fmla="*/ 3291840 h 4023360"/>
              <a:gd name="connsiteX35" fmla="*/ 3810000 w 3810000"/>
              <a:gd name="connsiteY35" fmla="*/ 3291840 h 4023360"/>
              <a:gd name="connsiteX36" fmla="*/ 3820160 w 3820160"/>
              <a:gd name="connsiteY36" fmla="*/ 3078480 h 4023360"/>
              <a:gd name="connsiteX37" fmla="*/ 3820160 w 3820160"/>
              <a:gd name="connsiteY37" fmla="*/ 3078480 h 4023360"/>
              <a:gd name="connsiteX38" fmla="*/ 3820160 w 3820160"/>
              <a:gd name="connsiteY38" fmla="*/ 3078480 h 4023360"/>
              <a:gd name="connsiteX39" fmla="*/ 3820160 w 3820160"/>
              <a:gd name="connsiteY39" fmla="*/ 307848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42" fmla="*/ 3637280 w 3637280"/>
              <a:gd name="connsiteY42" fmla="*/ 3688080 h 4023360"/>
              <a:gd name="connsiteX43" fmla="*/ 3637280 w 3637280"/>
              <a:gd name="connsiteY43" fmla="*/ 368808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872" y="750899"/>
            <a:ext cx="3605841" cy="19750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b="1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ΑΔΕΝΟΚΑΡΚΙΝΩΜΑ ΠΝΕΥΜΟΝΑ</a:t>
            </a:r>
            <a:r>
              <a:rPr lang="el-GR" sz="2600" b="1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l-GR" sz="2600" b="1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2600" b="1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Πρόδρομη αλλοίωση</a:t>
            </a:r>
            <a:br>
              <a:rPr lang="el-GR" sz="2600" b="1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2600" b="1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Πρότυπα</a:t>
            </a:r>
            <a:br>
              <a:rPr lang="el-GR" sz="2600" b="1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2600" b="1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Αερογενής</a:t>
            </a:r>
            <a:r>
              <a:rPr lang="el-GR" sz="2600" b="1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διασπορά</a:t>
            </a:r>
            <a:endParaRPr lang="en-US" sz="2600" b="1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D9585C-B23D-E83D-38EA-43EE8FE9F8FD}"/>
              </a:ext>
            </a:extLst>
          </p:cNvPr>
          <p:cNvSpPr txBox="1"/>
          <p:nvPr/>
        </p:nvSpPr>
        <p:spPr>
          <a:xfrm>
            <a:off x="408042" y="3604990"/>
            <a:ext cx="3359161" cy="321156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/>
              <a:t>Μπαμπ</a:t>
            </a:r>
            <a:r>
              <a:rPr lang="en-US" sz="1700" b="1" spc="50" dirty="0" err="1"/>
              <a:t>άτσικου</a:t>
            </a:r>
            <a:r>
              <a:rPr lang="en-US" sz="1700" b="1" spc="50" dirty="0"/>
              <a:t> Βα</a:t>
            </a:r>
            <a:r>
              <a:rPr lang="en-US" sz="1700" b="1" spc="50" dirty="0" err="1"/>
              <a:t>σιλική</a:t>
            </a:r>
            <a:endParaRPr lang="en-US" sz="1700" b="1" spc="50" dirty="0"/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 err="1"/>
              <a:t>Μουσούλη</a:t>
            </a:r>
            <a:r>
              <a:rPr lang="en-US" sz="1700" b="1" spc="50" dirty="0"/>
              <a:t> Μα</a:t>
            </a:r>
            <a:r>
              <a:rPr lang="en-US" sz="1700" b="1" spc="50" dirty="0" err="1"/>
              <a:t>ρί</a:t>
            </a:r>
            <a:r>
              <a:rPr lang="en-US" sz="1700" b="1" spc="50" dirty="0"/>
              <a:t>α 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 err="1"/>
              <a:t>Αγγ</a:t>
            </a:r>
            <a:r>
              <a:rPr lang="el-GR" sz="1700" b="1" spc="50" dirty="0"/>
              <a:t>ε</a:t>
            </a:r>
            <a:r>
              <a:rPr lang="en-US" sz="1700" b="1" spc="50" dirty="0"/>
              <a:t>λ</a:t>
            </a:r>
            <a:r>
              <a:rPr lang="el-GR" sz="1700" b="1" spc="50" dirty="0"/>
              <a:t>ή</a:t>
            </a:r>
            <a:r>
              <a:rPr lang="en-US" sz="1700" b="1" spc="50" dirty="0"/>
              <a:t> Βα</a:t>
            </a:r>
            <a:r>
              <a:rPr lang="en-US" sz="1700" b="1" spc="50" dirty="0" err="1"/>
              <a:t>σιλική</a:t>
            </a:r>
            <a:endParaRPr lang="en-US" sz="1700" b="1" spc="50" dirty="0"/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 err="1"/>
              <a:t>Στού</a:t>
            </a:r>
            <a:r>
              <a:rPr lang="en-US" sz="1700" b="1" spc="50" dirty="0"/>
              <a:t>πιν Σεργκέι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/>
              <a:t>Μα</a:t>
            </a:r>
            <a:r>
              <a:rPr lang="en-US" sz="1700" b="1" spc="50" dirty="0" err="1"/>
              <a:t>ρτίν</a:t>
            </a:r>
            <a:r>
              <a:rPr lang="en-US" sz="1700" b="1" spc="50" dirty="0"/>
              <a:t>α Κοζαρέβσκα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/>
              <a:t>Καρα</a:t>
            </a:r>
            <a:r>
              <a:rPr lang="en-US" sz="1700" b="1" spc="50" dirty="0" err="1"/>
              <a:t>γιάννη</a:t>
            </a:r>
            <a:r>
              <a:rPr lang="en-US" sz="1700" b="1" spc="50" dirty="0"/>
              <a:t> </a:t>
            </a:r>
            <a:r>
              <a:rPr lang="en-US" sz="1700" b="1" spc="50" dirty="0" err="1"/>
              <a:t>Αικ</a:t>
            </a:r>
            <a:r>
              <a:rPr lang="en-US" sz="1700" b="1" spc="50" dirty="0"/>
              <a:t>ατερίνη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 err="1"/>
              <a:t>Τάντση</a:t>
            </a:r>
            <a:r>
              <a:rPr lang="en-US" sz="1700" b="1" spc="50" dirty="0"/>
              <a:t> </a:t>
            </a:r>
            <a:r>
              <a:rPr lang="en-US" sz="1700" b="1" spc="50" dirty="0" err="1"/>
              <a:t>Έλεν</a:t>
            </a:r>
            <a:r>
              <a:rPr lang="en-US" sz="1700" b="1" spc="50" dirty="0"/>
              <a:t>α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 err="1"/>
              <a:t>Δερεδάκη</a:t>
            </a:r>
            <a:r>
              <a:rPr lang="en-US" sz="1700" b="1" spc="50" dirty="0"/>
              <a:t> </a:t>
            </a:r>
            <a:r>
              <a:rPr lang="en-US" sz="1700" b="1" spc="50" dirty="0" err="1"/>
              <a:t>Ιωάνν</a:t>
            </a:r>
            <a:r>
              <a:rPr lang="en-US" sz="1700" b="1" spc="50" dirty="0"/>
              <a:t>α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r>
              <a:rPr lang="en-US" sz="1700" b="1" spc="50" dirty="0" err="1"/>
              <a:t>Νεκτάριος</a:t>
            </a:r>
            <a:r>
              <a:rPr lang="en-US" sz="1700" b="1" spc="50" dirty="0"/>
              <a:t> Μπ</a:t>
            </a:r>
            <a:r>
              <a:rPr lang="el-GR" sz="1700" b="1" spc="50" dirty="0" err="1"/>
              <a:t>ελιμεζάκης</a:t>
            </a:r>
            <a:endParaRPr lang="en-US" sz="1700" b="1" spc="50" dirty="0"/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endParaRPr lang="en-US" sz="1700" b="1" spc="50" dirty="0"/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Wingdings"/>
              <a:buChar char="v"/>
            </a:pPr>
            <a:endParaRPr lang="en-US" sz="1700" b="1" spc="5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700" b="1" spc="50" dirty="0"/>
          </a:p>
        </p:txBody>
      </p:sp>
      <p:pic>
        <p:nvPicPr>
          <p:cNvPr id="1028" name="Picture 4" descr="Pathology Outlines - Adenocarcinoma overview">
            <a:extLst>
              <a:ext uri="{FF2B5EF4-FFF2-40B4-BE49-F238E27FC236}">
                <a16:creationId xmlns:a16="http://schemas.microsoft.com/office/drawing/2014/main" xmlns="" id="{CD67D2F5-84B0-B62D-DC65-4EDD7528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336" y="845389"/>
            <a:ext cx="6550385" cy="49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3D6A03ED-7B7A-4C88-8FFC-A4D862447D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17BE4-55AC-4FAA-EA03-E90F283719B4}"/>
              </a:ext>
            </a:extLst>
          </p:cNvPr>
          <p:cNvSpPr txBox="1"/>
          <p:nvPr/>
        </p:nvSpPr>
        <p:spPr>
          <a:xfrm>
            <a:off x="7409057" y="747906"/>
            <a:ext cx="4468821" cy="20587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i="1" u="sng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Μικροθηλώδες αδενοκαρκίνωμα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53975754-B125-4FFC-9140-F88A16E3D0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2835A6-9CE7-8DCA-E12C-ED33165709A6}"/>
              </a:ext>
            </a:extLst>
          </p:cNvPr>
          <p:cNvSpPr txBox="1"/>
          <p:nvPr/>
        </p:nvSpPr>
        <p:spPr>
          <a:xfrm>
            <a:off x="7476572" y="3661993"/>
            <a:ext cx="4332073" cy="310515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b="1" spc="50" dirty="0">
                <a:latin typeface="Times New Roman"/>
                <a:cs typeface="Arial"/>
              </a:rPr>
              <a:t>Τα κα</a:t>
            </a:r>
            <a:r>
              <a:rPr lang="en-US" b="1" spc="50" dirty="0" err="1">
                <a:latin typeface="Times New Roman"/>
                <a:cs typeface="Arial"/>
              </a:rPr>
              <a:t>ρκινικά</a:t>
            </a:r>
            <a:r>
              <a:rPr lang="en-US" b="1" spc="50" dirty="0">
                <a:latin typeface="Times New Roman"/>
                <a:cs typeface="Arial"/>
              </a:rPr>
              <a:t> </a:t>
            </a:r>
            <a:r>
              <a:rPr lang="en-US" b="1" spc="50" dirty="0" err="1">
                <a:latin typeface="Times New Roman"/>
                <a:cs typeface="Arial"/>
              </a:rPr>
              <a:t>κύττ</a:t>
            </a:r>
            <a:r>
              <a:rPr lang="en-US" b="1" spc="50" dirty="0">
                <a:latin typeface="Times New Roman"/>
                <a:cs typeface="Arial"/>
              </a:rPr>
              <a:t>αρα σχηματίζουν ψευδοθηλές ή θυσάνους, οι οποίοι </a:t>
            </a:r>
            <a:r>
              <a:rPr lang="el-GR" b="1" spc="50" dirty="0">
                <a:latin typeface="Times New Roman"/>
                <a:cs typeface="Arial"/>
              </a:rPr>
              <a:t>κατά κανόνα </a:t>
            </a:r>
            <a:r>
              <a:rPr lang="en-US" b="1" spc="50" dirty="0" err="1">
                <a:latin typeface="Times New Roman"/>
                <a:cs typeface="Arial"/>
              </a:rPr>
              <a:t>στερούντ</a:t>
            </a:r>
            <a:r>
              <a:rPr lang="en-US" b="1" spc="50" dirty="0">
                <a:latin typeface="Times New Roman"/>
                <a:cs typeface="Arial"/>
              </a:rPr>
              <a:t>αι ινοαγγειακ</a:t>
            </a:r>
            <a:r>
              <a:rPr lang="el-GR" b="1" spc="50" dirty="0" err="1">
                <a:latin typeface="Times New Roman"/>
                <a:cs typeface="Arial"/>
              </a:rPr>
              <a:t>ού</a:t>
            </a:r>
            <a:r>
              <a:rPr lang="en-US" b="1" spc="50" dirty="0">
                <a:latin typeface="Times New Roman"/>
                <a:cs typeface="Arial"/>
              </a:rPr>
              <a:t> </a:t>
            </a:r>
            <a:r>
              <a:rPr lang="en-US" b="1" spc="50" dirty="0" err="1">
                <a:latin typeface="Times New Roman"/>
                <a:cs typeface="Arial"/>
              </a:rPr>
              <a:t>άξον</a:t>
            </a:r>
            <a:r>
              <a:rPr lang="en-US" b="1" spc="50" dirty="0">
                <a:latin typeface="Times New Roman"/>
                <a:cs typeface="Arial"/>
              </a:rPr>
              <a:t>α.</a:t>
            </a:r>
            <a:endParaRPr lang="ru-RU" dirty="0">
              <a:latin typeface="Times New Roman"/>
              <a:cs typeface="Arial"/>
            </a:endParaRP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b="1" spc="50" dirty="0">
                <a:latin typeface="Times New Roman"/>
                <a:cs typeface="Arial"/>
              </a:rPr>
              <a:t> Μπ</a:t>
            </a:r>
            <a:r>
              <a:rPr lang="en-US" b="1" spc="50" dirty="0" err="1">
                <a:latin typeface="Times New Roman"/>
                <a:cs typeface="Arial"/>
              </a:rPr>
              <a:t>ορεί</a:t>
            </a:r>
            <a:r>
              <a:rPr lang="en-US" b="1" spc="50" dirty="0">
                <a:latin typeface="Times New Roman"/>
                <a:cs typeface="Arial"/>
              </a:rPr>
              <a:t> να παρα</a:t>
            </a:r>
            <a:r>
              <a:rPr lang="en-US" b="1" spc="50" dirty="0" err="1">
                <a:latin typeface="Times New Roman"/>
                <a:cs typeface="Arial"/>
              </a:rPr>
              <a:t>τηρούντ</a:t>
            </a:r>
            <a:r>
              <a:rPr lang="en-US" b="1" spc="50" dirty="0">
                <a:latin typeface="Times New Roman"/>
                <a:cs typeface="Arial"/>
              </a:rPr>
              <a:t>αι ψαμμώδη σωμάτια. 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b="1" spc="50" dirty="0" err="1">
                <a:latin typeface="Times New Roman"/>
                <a:cs typeface="Arial"/>
              </a:rPr>
              <a:t>Έν</a:t>
            </a:r>
            <a:r>
              <a:rPr lang="en-US" b="1" spc="50" dirty="0">
                <a:latin typeface="Times New Roman"/>
                <a:cs typeface="Arial"/>
              </a:rPr>
              <a:t>α μικροθηλώδες αδενοκαρκίνωμα πνεύμονα έχει χαρακτηριστικά κακή πρόγνωση</a:t>
            </a:r>
            <a:r>
              <a:rPr lang="el-GR" b="1" spc="50" dirty="0">
                <a:latin typeface="Times New Roman"/>
                <a:cs typeface="Arial"/>
              </a:rPr>
              <a:t>,</a:t>
            </a:r>
            <a:r>
              <a:rPr lang="en-US" b="1" spc="50" dirty="0">
                <a:latin typeface="Times New Roman"/>
                <a:cs typeface="Arial"/>
              </a:rPr>
              <a:t> ακόμη και σε πρώιμο στάδιο.</a:t>
            </a:r>
            <a:endParaRPr lang="en-US" dirty="0">
              <a:latin typeface="Times New Roman"/>
              <a:cs typeface="Arial"/>
            </a:endParaRP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b="1" spc="50" dirty="0">
                <a:latin typeface="Times New Roman"/>
                <a:cs typeface="Arial"/>
              </a:rPr>
              <a:t>TTF1+ και CK7+</a:t>
            </a: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b="1" spc="50" dirty="0">
                <a:latin typeface="Times New Roman"/>
                <a:cs typeface="Arial"/>
              </a:rPr>
              <a:t>PAX8-, CK20-, ER-, PR- και WT1-</a:t>
            </a:r>
            <a:endParaRPr lang="en-US" sz="2000" b="1" spc="50" dirty="0">
              <a:latin typeface="Times New Roman"/>
              <a:cs typeface="Arial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600" b="1" spc="50" dirty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 dirty="0">
              <a:cs typeface="Arial"/>
            </a:endParaRPr>
          </a:p>
          <a:p>
            <a:pPr marL="285750" indent="-285750" algn="ctr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b="1" spc="50" dirty="0">
              <a:cs typeface="Arial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 dirty="0">
              <a:cs typeface="Arial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 dirty="0">
              <a:cs typeface="Arial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 dirty="0">
              <a:cs typeface="Arial"/>
            </a:endParaRPr>
          </a:p>
        </p:txBody>
      </p:sp>
      <p:pic>
        <p:nvPicPr>
          <p:cNvPr id="1026" name="Picture 2" descr="Micropapillary Adenocarcinoma of the lung: Recent updates and literature  review">
            <a:extLst>
              <a:ext uri="{FF2B5EF4-FFF2-40B4-BE49-F238E27FC236}">
                <a16:creationId xmlns:a16="http://schemas.microsoft.com/office/drawing/2014/main" xmlns="" id="{89126ACB-B1E2-DC16-33B4-1078A8F4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75" y="1165052"/>
            <a:ext cx="5606869" cy="41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078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3D6A03ED-7B7A-4C88-8FFC-A4D862447D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17BE4-55AC-4FAA-EA03-E90F283719B4}"/>
              </a:ext>
            </a:extLst>
          </p:cNvPr>
          <p:cNvSpPr txBox="1"/>
          <p:nvPr/>
        </p:nvSpPr>
        <p:spPr>
          <a:xfrm>
            <a:off x="7366789" y="1135186"/>
            <a:ext cx="4468821" cy="11432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l-GR" sz="2400" b="1" i="1" u="sng" spc="100">
                <a:solidFill>
                  <a:prstClr val="black"/>
                </a:solidFill>
                <a:latin typeface="The Serif Hand"/>
              </a:rPr>
              <a:t>Συμπαγές αδενοκαρκίνωμα</a:t>
            </a:r>
            <a:endParaRPr kumimoji="0" lang="en-US" sz="2400" b="1" i="1" u="sng" strike="noStrike" kern="1200" cap="none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Serif Hand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53975754-B125-4FFC-9140-F88A16E3D0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2835A6-9CE7-8DCA-E12C-ED33165709A6}"/>
              </a:ext>
            </a:extLst>
          </p:cNvPr>
          <p:cNvSpPr txBox="1"/>
          <p:nvPr/>
        </p:nvSpPr>
        <p:spPr>
          <a:xfrm>
            <a:off x="7142888" y="2351939"/>
            <a:ext cx="4332073" cy="22798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endParaRPr lang="el-GR" sz="20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000" b="1" spc="50" dirty="0">
                <a:latin typeface="Times New Roman"/>
                <a:cs typeface="Times New Roman"/>
              </a:rPr>
              <a:t>TTF-1 (+), </a:t>
            </a:r>
            <a:r>
              <a:rPr lang="en-US" sz="2000" b="1" spc="50" dirty="0" err="1">
                <a:latin typeface="Times New Roman"/>
                <a:cs typeface="Times New Roman"/>
              </a:rPr>
              <a:t>Napsin</a:t>
            </a:r>
            <a:r>
              <a:rPr lang="en-US" sz="2000" b="1" spc="50" dirty="0">
                <a:latin typeface="Times New Roman"/>
                <a:cs typeface="Times New Roman"/>
              </a:rPr>
              <a:t> A (+), CK7 (+)</a:t>
            </a:r>
            <a:r>
              <a:rPr lang="el-GR" sz="2000" b="1" spc="50" dirty="0">
                <a:latin typeface="Times New Roman"/>
                <a:cs typeface="Times New Roman"/>
              </a:rPr>
              <a:t>,</a:t>
            </a:r>
            <a:r>
              <a:rPr lang="en-US" sz="2000" b="1" spc="50" dirty="0">
                <a:latin typeface="Times New Roman"/>
                <a:cs typeface="Times New Roman"/>
              </a:rPr>
              <a:t> P40 (-)</a:t>
            </a:r>
            <a:endParaRPr lang="el-GR" sz="2000" b="1" spc="50" dirty="0">
              <a:latin typeface="Times New Roman"/>
              <a:cs typeface="Times New Roman"/>
            </a:endParaRP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2000" b="1" spc="50" dirty="0">
                <a:latin typeface="Times New Roman"/>
                <a:cs typeface="Times New Roman"/>
              </a:rPr>
              <a:t>Υψηλόβαθμη κακοήθεια, νεκρώσεις.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2000" dirty="0">
                <a:latin typeface="Times New Roman"/>
                <a:cs typeface="Arial"/>
              </a:rPr>
              <a:t>Στο συμπαγές πρότυπο</a:t>
            </a:r>
            <a:r>
              <a:rPr lang="en-US" sz="2000" dirty="0">
                <a:latin typeface="Times New Roman"/>
                <a:cs typeface="Arial"/>
              </a:rPr>
              <a:t>,</a:t>
            </a:r>
            <a:r>
              <a:rPr lang="el-GR" sz="2000" dirty="0">
                <a:latin typeface="Times New Roman"/>
                <a:cs typeface="Arial"/>
              </a:rPr>
              <a:t> τα καρκινικά κύτταρα δεν φαίνεται να ακολουθούν κάποιο συγκεκριμένο αρχιτεκτονικό πρότυπο κατά την ανάπτυξή τους. Εδώ συμπεριλαμβάνονται τα κακώς διαφοροποιημένα και τα μορφολογικώς  αδιαφοροποίητα </a:t>
            </a:r>
            <a:r>
              <a:rPr lang="el-GR" sz="2000" dirty="0" err="1">
                <a:latin typeface="Times New Roman"/>
                <a:cs typeface="Arial"/>
              </a:rPr>
              <a:t>αδενοκαρκινώματα</a:t>
            </a:r>
            <a:r>
              <a:rPr lang="el-GR" sz="2000" dirty="0">
                <a:latin typeface="Times New Roman"/>
                <a:cs typeface="Arial"/>
              </a:rPr>
              <a:t> πνεύμονα.</a:t>
            </a:r>
            <a:endParaRPr lang="el-GR" sz="1600" b="1" spc="50" dirty="0">
              <a:latin typeface="Times New Roman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AD40A1-364B-D28E-1F34-539950FF9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17" y="1571136"/>
            <a:ext cx="6242777" cy="4691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8C2434-8C1D-D00C-3F6F-44AEDA609848}"/>
              </a:ext>
            </a:extLst>
          </p:cNvPr>
          <p:cNvSpPr txBox="1"/>
          <p:nvPr/>
        </p:nvSpPr>
        <p:spPr>
          <a:xfrm>
            <a:off x="403284" y="367994"/>
            <a:ext cx="6517220" cy="120314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l-GR" b="1" i="0" u="none" strike="noStrike" cap="none" spc="5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Άρρην, 68 ετών</a:t>
            </a:r>
            <a:endParaRPr lang="el-GR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l-GR" b="1" i="0" u="none" strike="noStrike" cap="none" spc="5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Εξαίρεση ύποπτου όζου άνω λοβού ΑΡ πνεύμονα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0" lang="el-GR" b="1" i="0" u="none" strike="noStrike" cap="none" spc="5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αχεία</a:t>
            </a:r>
            <a:r>
              <a:rPr kumimoji="0" lang="el-GR" b="1" i="0" u="none" strike="noStrike" cap="none" spc="5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βιοψία: (+) για κακοήθεια, </a:t>
            </a:r>
            <a:r>
              <a:rPr kumimoji="0" lang="el-GR" b="1" i="1" u="none" strike="noStrike" cap="none" spc="5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μη</a:t>
            </a:r>
            <a:r>
              <a:rPr kumimoji="0" lang="el-GR" b="1" i="0" u="none" strike="noStrike" cap="none" spc="5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b="1" i="0" u="none" strike="noStrike" cap="none" spc="5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μικροκυτταρικό</a:t>
            </a:r>
            <a:r>
              <a:rPr kumimoji="0" lang="el-GR" b="1" i="0" u="none" strike="noStrike" cap="none" spc="5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καρκίνωμα πνεύμονα </a:t>
            </a:r>
            <a:endParaRPr kumimoji="0" lang="en-US" b="1" i="0" u="none" strike="noStrike" cap="none" spc="5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35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18A5383-6435-461A-93D5-74653A3C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220337"/>
            <a:ext cx="10333075" cy="1752003"/>
          </a:xfrm>
        </p:spPr>
        <p:txBody>
          <a:bodyPr/>
          <a:lstStyle/>
          <a:p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Βιβλιογραφία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31C2070-4901-4A98-8DA5-615CCFB84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575412"/>
            <a:ext cx="10333074" cy="434160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https://www.pathologyoutlines.com/topic/lungtumoradenocarcinoma.html</a:t>
            </a:r>
            <a:endParaRPr lang="el-GR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https://www.pathologyoutlines.com/topic/lungtumoradenolepidic.html</a:t>
            </a:r>
            <a:endParaRPr lang="el-GR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https://www.pathologyoutlines.com/topic/lungtumoradenominimallyinvasive.html</a:t>
            </a:r>
            <a:endParaRPr lang="el-GR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https://www.pathologyoutlines.com/topic/lungtumorbronchAAH.html</a:t>
            </a:r>
            <a:endParaRPr lang="el-GR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hlinkClick r:id="rId6"/>
              </a:rPr>
              <a:t>https://www.google.com/url?sa=t&amp;source=web&amp;rct=j&amp;url=https://pergamos.lib.uoa.gr/uoa/dl/frontend/file/lib/default/data/2878473/theFile&amp;ved=2ahUKEwjjj9Wttcb6AhVSXvEDHfJbBR4QFnoECCIQAQ&amp;usg=AOvVaw0bFrmTfjaMe9jktpBzWMkQ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6370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Микрообласть с химическая фласксами">
            <a:extLst>
              <a:ext uri="{FF2B5EF4-FFF2-40B4-BE49-F238E27FC236}">
                <a16:creationId xmlns:a16="http://schemas.microsoft.com/office/drawing/2014/main" xmlns="" id="{72C711E7-C2CC-EE17-1876-96922E2F6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5218"/>
            <a:ext cx="6993699" cy="6858000"/>
          </a:xfrm>
          <a:prstGeom prst="rect">
            <a:avLst/>
          </a:prstGeom>
        </p:spPr>
      </p:pic>
      <p:sp>
        <p:nvSpPr>
          <p:cNvPr id="3" name="Пузырек для мыслей: облако 2">
            <a:extLst>
              <a:ext uri="{FF2B5EF4-FFF2-40B4-BE49-F238E27FC236}">
                <a16:creationId xmlns:a16="http://schemas.microsoft.com/office/drawing/2014/main" xmlns="" id="{54E7B247-038C-32E9-A7C6-B9408C1A57FC}"/>
              </a:ext>
            </a:extLst>
          </p:cNvPr>
          <p:cNvSpPr/>
          <p:nvPr/>
        </p:nvSpPr>
        <p:spPr>
          <a:xfrm rot="1440000">
            <a:off x="3350711" y="582331"/>
            <a:ext cx="3958167" cy="3534832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92464129-4FC6-3BAA-3FA5-C4911D6D18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2002" y="1275177"/>
            <a:ext cx="2518602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71CAE0-66F2-EA4E-B561-E2D9D13EBEE5}"/>
              </a:ext>
            </a:extLst>
          </p:cNvPr>
          <p:cNvSpPr txBox="1"/>
          <p:nvPr/>
        </p:nvSpPr>
        <p:spPr>
          <a:xfrm>
            <a:off x="8034130" y="2462695"/>
            <a:ext cx="401706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err="1">
                <a:latin typeface="Comic Sans MS"/>
              </a:rPr>
              <a:t>Ευχαριστούμε για την προσοχή σας!</a:t>
            </a: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xmlns="" val="347269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17BE4-55AC-4FAA-EA03-E90F283719B4}"/>
              </a:ext>
            </a:extLst>
          </p:cNvPr>
          <p:cNvSpPr txBox="1"/>
          <p:nvPr/>
        </p:nvSpPr>
        <p:spPr>
          <a:xfrm>
            <a:off x="7409057" y="747906"/>
            <a:ext cx="4468821" cy="20587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i="1" u="sng" kern="1200" spc="1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2835A6-9CE7-8DCA-E12C-ED33165709A6}"/>
              </a:ext>
            </a:extLst>
          </p:cNvPr>
          <p:cNvSpPr txBox="1"/>
          <p:nvPr/>
        </p:nvSpPr>
        <p:spPr>
          <a:xfrm>
            <a:off x="7413942" y="2997200"/>
            <a:ext cx="4332073" cy="3216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4F2A7D4-8DD5-4184-A00D-D3721D71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/>
              <a:t>Άτυπη αδενωματώδης υπερπλασία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CB2903-D6C1-4A18-839D-6FB20CA9A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1742536"/>
            <a:ext cx="4999077" cy="2898474"/>
          </a:xfrm>
        </p:spPr>
        <p:txBody>
          <a:bodyPr>
            <a:normAutofit fontScale="55000" lnSpcReduction="20000"/>
          </a:bodyPr>
          <a:lstStyle/>
          <a:p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Ορισμός</a:t>
            </a:r>
            <a:r>
              <a:rPr 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γενικά</a:t>
            </a:r>
            <a:endParaRPr lang="en-US" sz="3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Η άτυπη </a:t>
            </a:r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αδενωματώδης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υπερπλασία (ΑΑΥ) είναι ένας μικρός, εντοπισμένος πολλαπλασιασμός άτυπων </a:t>
            </a:r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πνευμονοκυττάρων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(συνήθως ≤ 5 </a:t>
            </a:r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mm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) που επενδύουν άθικτους κυψελιδικούς χώρους.</a:t>
            </a:r>
          </a:p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Η AA</a:t>
            </a:r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αναγνωρίζεται ως </a:t>
            </a:r>
            <a:r>
              <a:rPr lang="el-GR" sz="33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πρόδρομη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βλάβη του διηθητικού </a:t>
            </a:r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αδενοκαρκινώματος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C96D698-2BC9-4E5D-B2D0-C456DE61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1742536"/>
            <a:ext cx="5072743" cy="2891202"/>
          </a:xfrm>
        </p:spPr>
        <p:txBody>
          <a:bodyPr>
            <a:normAutofit fontScale="55000" lnSpcReduction="20000"/>
          </a:bodyPr>
          <a:lstStyle/>
          <a:p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Μικροσκοπικά Χαρακτηριστικά:</a:t>
            </a:r>
          </a:p>
          <a:p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Διακρίνεται από το κυψελιδικό παρέγχυμα λόγω του πολλαπλασιασμού </a:t>
            </a:r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άτυπων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πνευμονοκυττάρων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Σχηματίζει μια ασυνεχή μονή στιβάδα κυττάρων</a:t>
            </a: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Το περιβάλλον παρέγχυμα πρέπει να στερείται ουσιαστικής φλεγμονής ή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ίνωσης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93DBF88F-2524-416A-99D4-640800E6D290}"/>
              </a:ext>
            </a:extLst>
          </p:cNvPr>
          <p:cNvSpPr txBox="1"/>
          <p:nvPr/>
        </p:nvSpPr>
        <p:spPr>
          <a:xfrm>
            <a:off x="986250" y="3899140"/>
            <a:ext cx="10067097" cy="232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Διαφορική Διάγνωση</a:t>
            </a:r>
          </a:p>
          <a:p>
            <a:pPr algn="ctr"/>
            <a:r>
              <a:rPr lang="el-GR" sz="1500" b="0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Αδενοκαρκίνωμα</a:t>
            </a:r>
            <a:r>
              <a:rPr lang="el-GR" sz="1500" b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500" b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in situ</a:t>
            </a:r>
          </a:p>
          <a:p>
            <a:pPr algn="ctr"/>
            <a:r>
              <a:rPr lang="en-US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Το </a:t>
            </a:r>
            <a:r>
              <a:rPr lang="el-GR" sz="15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αδενοκαρκίνωμα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l-GR" sz="15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situ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(AIS) είναι συνήθως </a:t>
            </a:r>
            <a:r>
              <a:rPr lang="el-G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5 </a:t>
            </a:r>
            <a:r>
              <a:rPr lang="el-GR" sz="15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mm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ctr"/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Το AIS εμφανίζει συνήθως μια πιο οξεία (απότομη) διαχωριστική γραμμή από το πέριξ πνευμονικό παρέγχυμα.</a:t>
            </a:r>
          </a:p>
          <a:p>
            <a:pPr algn="ctr"/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en-US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Η διάκριση μεταξύ AIS και AA</a:t>
            </a:r>
            <a:r>
              <a:rPr lang="en-US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μπορεί να είναι δύσκολη σε ορισμένες περιπτώσεις, καθώς υπάρχει επικάλυψη στη μορφολογία</a:t>
            </a:r>
            <a:r>
              <a:rPr lang="en-US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ωστόσο, αυτό έχει περιορισμένη κλινική σημασία στις περισσότερες περιπτώσεις, καθώς και οι δύο βλάβες θεραπεύονται με χειρουργική </a:t>
            </a:r>
            <a:r>
              <a:rPr lang="el-GR" sz="15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εκτομή</a:t>
            </a:r>
            <a:r>
              <a:rPr lang="el-GR" sz="15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15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114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EEC6063-BF3B-4D91-AD40-BDB805449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096696"/>
            <a:ext cx="4968875" cy="814387"/>
          </a:xfrm>
        </p:spPr>
        <p:txBody>
          <a:bodyPr>
            <a:normAutofit/>
          </a:bodyPr>
          <a:lstStyle/>
          <a:p>
            <a:r>
              <a:rPr lang="el-GR">
                <a:latin typeface="Calibri Light" panose="020F0302020204030204" pitchFamily="34" charset="0"/>
                <a:cs typeface="Calibri Light" panose="020F0302020204030204" pitchFamily="34" charset="0"/>
              </a:rPr>
              <a:t>Άτυπη αδενωματώδης υπερπλασία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5224A8A3-4BD7-43F2-AE8C-8E3AB59D1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4324" y="1096696"/>
            <a:ext cx="5087034" cy="814387"/>
          </a:xfrm>
        </p:spPr>
        <p:txBody>
          <a:bodyPr>
            <a:normAutofit/>
          </a:bodyPr>
          <a:lstStyle/>
          <a:p>
            <a:r>
              <a:rPr lang="el-GR" err="1">
                <a:latin typeface="Calibri Light" panose="020F0302020204030204" pitchFamily="34" charset="0"/>
                <a:cs typeface="Calibri Light" panose="020F0302020204030204" pitchFamily="34" charset="0"/>
              </a:rPr>
              <a:t>Αδενοκαρκίνωμα </a:t>
            </a: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in situ</a:t>
            </a:r>
            <a:endParaRPr lang="el-G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9F1F015F-B425-4BA1-869E-BAEA5B3A68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b="10425"/>
          <a:stretch>
            <a:fillRect/>
          </a:stretch>
        </p:blipFill>
        <p:spPr>
          <a:xfrm>
            <a:off x="6397668" y="2137033"/>
            <a:ext cx="4854489" cy="3553354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35B9D23F-84CE-43E1-A3CB-4365A740C6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28700" y="2137033"/>
            <a:ext cx="4968875" cy="35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109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BF7BC237-77DF-4DFB-94F7-DB493EDA1C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E22EA1-5BCD-A155-F7AB-FDD57E3F0359}"/>
              </a:ext>
            </a:extLst>
          </p:cNvPr>
          <p:cNvSpPr txBox="1"/>
          <p:nvPr/>
        </p:nvSpPr>
        <p:spPr>
          <a:xfrm>
            <a:off x="467370" y="974869"/>
            <a:ext cx="4207576" cy="49082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Γενικές Πληροφορίες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800" b="1" kern="1200" spc="1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xmlns="" id="{25DFA8F3-F019-8C22-ED5B-0842DDBDA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56746642"/>
              </p:ext>
            </p:extLst>
          </p:nvPr>
        </p:nvGraphicFramePr>
        <p:xfrm>
          <a:off x="5081150" y="367684"/>
          <a:ext cx="6800636" cy="622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59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17BE4-55AC-4FAA-EA03-E90F283719B4}"/>
              </a:ext>
            </a:extLst>
          </p:cNvPr>
          <p:cNvSpPr txBox="1"/>
          <p:nvPr/>
        </p:nvSpPr>
        <p:spPr>
          <a:xfrm>
            <a:off x="7409057" y="747906"/>
            <a:ext cx="4468821" cy="20587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i="1" u="sng" kern="1200" spc="1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2835A6-9CE7-8DCA-E12C-ED33165709A6}"/>
              </a:ext>
            </a:extLst>
          </p:cNvPr>
          <p:cNvSpPr txBox="1"/>
          <p:nvPr/>
        </p:nvSpPr>
        <p:spPr>
          <a:xfrm>
            <a:off x="7413942" y="2997200"/>
            <a:ext cx="4332073" cy="3216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4F2A7D4-8DD5-4184-A00D-D3721D71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i="1" dirty="0"/>
              <a:t>Ελάχιστα</a:t>
            </a:r>
            <a:r>
              <a:rPr lang="el-GR" sz="4000" dirty="0"/>
              <a:t> διηθητικό </a:t>
            </a:r>
            <a:r>
              <a:rPr lang="el-GR" sz="4000" dirty="0" err="1"/>
              <a:t>αδενοκαρκίνωμα</a:t>
            </a:r>
            <a:endParaRPr lang="el-GR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CB2903-D6C1-4A18-839D-6FB20CA9A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1742536"/>
            <a:ext cx="4999077" cy="2898474"/>
          </a:xfrm>
        </p:spPr>
        <p:txBody>
          <a:bodyPr>
            <a:normAutofit fontScale="55000" lnSpcReduction="20000"/>
          </a:bodyPr>
          <a:lstStyle/>
          <a:p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Ορισμός</a:t>
            </a:r>
            <a:r>
              <a:rPr 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γενικά</a:t>
            </a:r>
          </a:p>
          <a:p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Πρωτοπαθές </a:t>
            </a:r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αδενοκαρκίνωμα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του πνεύμονα με μέγεθος 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≤ 3 </a:t>
            </a:r>
            <a:r>
              <a:rPr lang="el-GR" sz="3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cm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στη μεγαλύτερη διάσταση, με περιοχή 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≤ 0,5 </a:t>
            </a:r>
            <a:r>
              <a:rPr lang="el-GR" sz="3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cm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είτε 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με </a:t>
            </a:r>
            <a:r>
              <a:rPr lang="el-GR" sz="3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στρωματική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 διήθηση 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είτε με 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μη </a:t>
            </a:r>
            <a:r>
              <a:rPr lang="el-GR" sz="3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λεπιοειδές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 πρότυπο ανάπτυξης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C96D698-2BC9-4E5D-B2D0-C456DE61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1742536"/>
            <a:ext cx="5072743" cy="2891202"/>
          </a:xfrm>
        </p:spPr>
        <p:txBody>
          <a:bodyPr>
            <a:normAutofit fontScale="55000" lnSpcReduction="20000"/>
          </a:bodyPr>
          <a:lstStyle/>
          <a:p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Μικροσκοπικά Χαρακτηριστικά:</a:t>
            </a:r>
          </a:p>
          <a:p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Η διηθητική συνιστώσα μπορεί να είναι οποιουδήποτε άλλου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υποτύπου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, εκτός του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λεπιοειδούς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Δεν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υπάρχει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λεμφαγγειακή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διήθηση, νέκρωση του όγκου ή διήθηση στον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υπεζωκότα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Συνήθως μη βλεννώδεις όγκοι, αλλά σπάνια μπορεί να εμφανιστούν και βλεννώδεις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τέτιοι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όγκοι. 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93DBF88F-2524-416A-99D4-640800E6D290}"/>
              </a:ext>
            </a:extLst>
          </p:cNvPr>
          <p:cNvSpPr txBox="1"/>
          <p:nvPr/>
        </p:nvSpPr>
        <p:spPr>
          <a:xfrm>
            <a:off x="6281056" y="4641010"/>
            <a:ext cx="4772291" cy="158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500">
                <a:latin typeface="Calibri Light" panose="020F0302020204030204" pitchFamily="34" charset="0"/>
                <a:cs typeface="Calibri Light" panose="020F0302020204030204" pitchFamily="34" charset="0"/>
              </a:rPr>
              <a:t>Διαφορική Διάγνωση</a:t>
            </a:r>
          </a:p>
          <a:p>
            <a:pPr algn="ctr"/>
            <a:r>
              <a:rPr lang="el-GR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- Λεπιοειδές Αδενοκαρκίνωμα</a:t>
            </a:r>
          </a:p>
          <a:p>
            <a:pPr algn="ctr"/>
            <a:r>
              <a:rPr lang="el-GR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- Αδενοκαρκίνωμα </a:t>
            </a:r>
            <a:r>
              <a:rPr lang="en-US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in situ</a:t>
            </a:r>
            <a:endParaRPr lang="el-GR" sz="1500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l-GR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- Άτυπη αδενωματώδης υπερπλασία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C2E1E3-985D-4196-893B-2B916A287F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832" y="3253623"/>
            <a:ext cx="5534372" cy="27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060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17BE4-55AC-4FAA-EA03-E90F283719B4}"/>
              </a:ext>
            </a:extLst>
          </p:cNvPr>
          <p:cNvSpPr txBox="1"/>
          <p:nvPr/>
        </p:nvSpPr>
        <p:spPr>
          <a:xfrm>
            <a:off x="7409057" y="747906"/>
            <a:ext cx="4468821" cy="20587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i="1" u="sng" kern="1200" spc="1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2835A6-9CE7-8DCA-E12C-ED33165709A6}"/>
              </a:ext>
            </a:extLst>
          </p:cNvPr>
          <p:cNvSpPr txBox="1"/>
          <p:nvPr/>
        </p:nvSpPr>
        <p:spPr>
          <a:xfrm>
            <a:off x="7413942" y="2997200"/>
            <a:ext cx="4332073" cy="3216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spc="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4F2A7D4-8DD5-4184-A00D-D3721D71F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err="1"/>
              <a:t>Λεπιοειδές αδενοκαρκίνωμα</a:t>
            </a:r>
            <a:endParaRPr lang="el-GR" sz="4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CB2903-D6C1-4A18-839D-6FB20CA9A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1742536"/>
            <a:ext cx="4999077" cy="2898474"/>
          </a:xfrm>
        </p:spPr>
        <p:txBody>
          <a:bodyPr>
            <a:normAutofit fontScale="47500" lnSpcReduction="20000"/>
          </a:bodyPr>
          <a:lstStyle/>
          <a:p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Ορισμός</a:t>
            </a:r>
            <a:r>
              <a:rPr lang="en-US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l-GR" sz="3300" dirty="0">
                <a:latin typeface="Calibri Light" panose="020F0302020204030204" pitchFamily="34" charset="0"/>
                <a:cs typeface="Calibri Light" panose="020F0302020204030204" pitchFamily="34" charset="0"/>
              </a:rPr>
              <a:t>γενικά</a:t>
            </a:r>
          </a:p>
          <a:p>
            <a:pPr lvl="0"/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Αδενοκαρκίνωμα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πνεύμονα με </a:t>
            </a:r>
            <a:r>
              <a:rPr lang="el-GR" sz="33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κυρίαρχο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λεπιοειδές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πρότυπο ανάπτυξης &amp; τουλάχιστον ένα από τα παρακάτω:</a:t>
            </a:r>
          </a:p>
          <a:p>
            <a:pPr lvl="1"/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&gt; 0.5 </a:t>
            </a:r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cm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διήθηση του στρώματος (από άλλο πρότυπο)  </a:t>
            </a:r>
          </a:p>
          <a:p>
            <a:pPr lvl="1"/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Μέγεθος &gt; 3 </a:t>
            </a:r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cm 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σε μέγιστη διάμετρο με ≤ 0.5 </a:t>
            </a:r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cm 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διήθηση του στρώματος </a:t>
            </a:r>
          </a:p>
          <a:p>
            <a:pPr lvl="1"/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Λεμφική, αγγειακή ή </a:t>
            </a:r>
            <a:r>
              <a:rPr lang="el-GR" sz="33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υπεζωκοτική</a:t>
            </a:r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διήθηση </a:t>
            </a:r>
          </a:p>
          <a:p>
            <a:pPr lvl="1"/>
            <a:r>
              <a:rPr lang="el-GR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Νέκρωση στον όγκο</a:t>
            </a:r>
          </a:p>
          <a:p>
            <a:pPr lvl="1"/>
            <a:r>
              <a:rPr lang="el-GR" sz="33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Αερογενή</a:t>
            </a:r>
            <a:r>
              <a:rPr lang="el-GR" sz="33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διασπορά</a:t>
            </a:r>
            <a:endParaRPr lang="en-US" sz="33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05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C96D698-2BC9-4E5D-B2D0-C456DE61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1742536"/>
            <a:ext cx="5072743" cy="2891202"/>
          </a:xfrm>
        </p:spPr>
        <p:txBody>
          <a:bodyPr>
            <a:normAutofit fontScale="47500" lnSpcReduction="20000"/>
          </a:bodyPr>
          <a:lstStyle/>
          <a:p>
            <a:r>
              <a:rPr lang="el-GR" dirty="0">
                <a:latin typeface="Calibri Light" panose="020F0302020204030204" pitchFamily="34" charset="0"/>
                <a:cs typeface="Calibri Light" panose="020F0302020204030204" pitchFamily="34" charset="0"/>
              </a:rPr>
              <a:t>Μικροσκοπικά Χαρακτηριστικά:</a:t>
            </a: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Άτυπα τύπου ΙΙ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πνευμονοκύτταρα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, άτυπα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ροπαλοειδή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κύτταρα επενδύουν τα τοιχώματα των κυψελίδων, </a:t>
            </a:r>
            <a:r>
              <a:rPr lang="el-GR" b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χωρίς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σύνθετη αρχιτεκτονική, </a:t>
            </a:r>
            <a:r>
              <a:rPr lang="el-GR" b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χωρίς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λεμφική και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περινευρική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διήθηση</a:t>
            </a:r>
          </a:p>
          <a:p>
            <a:r>
              <a:rPr lang="en-US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Κυτταρική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ατυπία</a:t>
            </a:r>
            <a:endParaRPr lang="el-GR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- Το διηθητικό στοιχείο μπορεί να οριστεί ως διήθηση του στρώματος ή ως παρουσία οποιουδήποτε άλλου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υποτύπου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, πέραν του </a:t>
            </a:r>
            <a:r>
              <a:rPr lang="el-GR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λεπιοειδούς</a:t>
            </a:r>
            <a:r>
              <a:rPr lang="el-GR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l-GR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93DBF88F-2524-416A-99D4-640800E6D290}"/>
              </a:ext>
            </a:extLst>
          </p:cNvPr>
          <p:cNvSpPr txBox="1"/>
          <p:nvPr/>
        </p:nvSpPr>
        <p:spPr>
          <a:xfrm>
            <a:off x="986250" y="4641010"/>
            <a:ext cx="10067097" cy="158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500">
                <a:latin typeface="Calibri Light" panose="020F0302020204030204" pitchFamily="34" charset="0"/>
                <a:cs typeface="Calibri Light" panose="020F0302020204030204" pitchFamily="34" charset="0"/>
              </a:rPr>
              <a:t>Διαφορική Διάγνωση</a:t>
            </a:r>
          </a:p>
          <a:p>
            <a:pPr algn="ctr"/>
            <a:r>
              <a:rPr lang="el-GR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- Ελάχιστα διηθητικό αδενοκαρκίνωμα</a:t>
            </a:r>
          </a:p>
          <a:p>
            <a:pPr algn="ctr"/>
            <a:r>
              <a:rPr lang="el-GR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- Αδενοκαρκίνωμα </a:t>
            </a:r>
            <a:r>
              <a:rPr lang="en-US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in situ</a:t>
            </a:r>
            <a:endParaRPr lang="el-GR" sz="1500" b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l-GR" sz="1500" b="0">
                <a:latin typeface="Calibri Light" panose="020F0302020204030204" pitchFamily="34" charset="0"/>
                <a:cs typeface="Calibri Light" panose="020F0302020204030204" pitchFamily="34" charset="0"/>
              </a:rPr>
              <a:t>- Άτυπη αδενωματώδης υπερπλασία</a:t>
            </a:r>
          </a:p>
        </p:txBody>
      </p:sp>
    </p:spTree>
    <p:extLst>
      <p:ext uri="{BB962C8B-B14F-4D97-AF65-F5344CB8AC3E}">
        <p14:creationId xmlns:p14="http://schemas.microsoft.com/office/powerpoint/2010/main" xmlns="" val="4096078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A4D3B7-EBB2-47F3-BA0E-D740E29FA7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7027" y="461078"/>
            <a:ext cx="10032068" cy="57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305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E6FE11-A7D5-E0CD-9046-C83A20BD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710" y="1090323"/>
            <a:ext cx="4996949" cy="65221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err="1">
                <a:cs typeface="Arial"/>
              </a:rPr>
              <a:t>Κυψελιδώδες</a:t>
            </a:r>
            <a:r>
              <a:rPr lang="ru-RU" i="1" u="sng" dirty="0">
                <a:cs typeface="Arial"/>
              </a:rPr>
              <a:t> α</a:t>
            </a:r>
            <a:r>
              <a:rPr lang="ru-RU" i="1" u="sng" dirty="0" err="1">
                <a:cs typeface="Arial"/>
              </a:rPr>
              <a:t>δενοκ</a:t>
            </a:r>
            <a:r>
              <a:rPr lang="ru-RU" i="1" u="sng" dirty="0">
                <a:cs typeface="Arial"/>
              </a:rPr>
              <a:t>αρκίνωμα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83CD8E-CE55-9BB5-54BD-F11855F7B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9709" y="1880558"/>
            <a:ext cx="4996949" cy="43635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ru-RU" dirty="0" err="1">
                <a:latin typeface="Times New Roman"/>
                <a:cs typeface="Arial"/>
              </a:rPr>
              <a:t>Κυψελιδικό</a:t>
            </a:r>
            <a:r>
              <a:rPr lang="ru-RU" dirty="0">
                <a:latin typeface="Times New Roman"/>
                <a:cs typeface="Arial"/>
              </a:rPr>
              <a:t> π</a:t>
            </a:r>
            <a:r>
              <a:rPr lang="ru-RU" dirty="0" err="1">
                <a:latin typeface="Times New Roman"/>
                <a:cs typeface="Arial"/>
              </a:rPr>
              <a:t>ρότυ</a:t>
            </a:r>
            <a:r>
              <a:rPr lang="ru-RU" dirty="0">
                <a:latin typeface="Times New Roman"/>
                <a:cs typeface="Arial"/>
              </a:rPr>
              <a:t>πο που παρουσιάζει αδενικούς σχηματισμούς </a:t>
            </a:r>
            <a:r>
              <a:rPr lang="el-GR" dirty="0">
                <a:latin typeface="Times New Roman"/>
                <a:cs typeface="Arial"/>
              </a:rPr>
              <a:t>μ</a:t>
            </a:r>
            <a:r>
              <a:rPr lang="ru-RU" dirty="0">
                <a:latin typeface="Times New Roman"/>
                <a:cs typeface="Arial"/>
              </a:rPr>
              <a:t>ε μορφή ακανόνιστων </a:t>
            </a:r>
            <a:r>
              <a:rPr lang="el-GR" dirty="0">
                <a:latin typeface="Times New Roman"/>
                <a:cs typeface="Arial"/>
              </a:rPr>
              <a:t>καρκινικών </a:t>
            </a:r>
            <a:r>
              <a:rPr lang="ru-RU" dirty="0" err="1">
                <a:latin typeface="Times New Roman"/>
                <a:cs typeface="Arial"/>
              </a:rPr>
              <a:t>σωλην</a:t>
            </a:r>
            <a:r>
              <a:rPr lang="ru-RU" dirty="0">
                <a:latin typeface="Times New Roman"/>
                <a:cs typeface="Arial"/>
              </a:rPr>
              <a:t>αρίων</a:t>
            </a:r>
            <a:r>
              <a:rPr lang="el-GR" dirty="0">
                <a:latin typeface="Times New Roman"/>
                <a:cs typeface="Arial"/>
              </a:rPr>
              <a:t>.</a:t>
            </a:r>
            <a:endParaRPr lang="ru-RU" dirty="0">
              <a:latin typeface="Times New Roman"/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dirty="0" err="1">
                <a:latin typeface="Times New Roman"/>
                <a:cs typeface="Arial"/>
              </a:rPr>
              <a:t>Στρογγυλοί-ωοειδείς</a:t>
            </a:r>
            <a:r>
              <a:rPr lang="ru-RU" dirty="0">
                <a:latin typeface="Times New Roman"/>
                <a:cs typeface="Arial"/>
              </a:rPr>
              <a:t> κα</a:t>
            </a:r>
            <a:r>
              <a:rPr lang="ru-RU" dirty="0" err="1">
                <a:latin typeface="Times New Roman"/>
                <a:cs typeface="Arial"/>
              </a:rPr>
              <a:t>ρκινικοί</a:t>
            </a:r>
            <a:r>
              <a:rPr lang="ru-RU" dirty="0">
                <a:latin typeface="Times New Roman"/>
                <a:cs typeface="Arial"/>
              </a:rPr>
              <a:t> α</a:t>
            </a:r>
            <a:r>
              <a:rPr lang="ru-RU" dirty="0" err="1">
                <a:latin typeface="Times New Roman"/>
                <a:cs typeface="Arial"/>
              </a:rPr>
              <a:t>δένες</a:t>
            </a:r>
            <a:r>
              <a:rPr lang="ru-RU" dirty="0">
                <a:latin typeface="Times New Roman"/>
                <a:cs typeface="Arial"/>
              </a:rPr>
              <a:t> </a:t>
            </a:r>
            <a:r>
              <a:rPr lang="ru-RU" dirty="0" err="1">
                <a:latin typeface="Times New Roman"/>
                <a:cs typeface="Arial"/>
              </a:rPr>
              <a:t>διηθούν</a:t>
            </a:r>
            <a:r>
              <a:rPr lang="ru-RU" dirty="0">
                <a:latin typeface="Times New Roman"/>
                <a:cs typeface="Arial"/>
              </a:rPr>
              <a:t> </a:t>
            </a:r>
            <a:r>
              <a:rPr lang="ru-RU" dirty="0" err="1">
                <a:latin typeface="Times New Roman"/>
                <a:cs typeface="Arial"/>
              </a:rPr>
              <a:t>το</a:t>
            </a:r>
            <a:r>
              <a:rPr lang="ru-RU" dirty="0">
                <a:latin typeface="Times New Roman"/>
                <a:cs typeface="Arial"/>
              </a:rPr>
              <a:t> </a:t>
            </a:r>
            <a:r>
              <a:rPr lang="ru-RU" dirty="0" err="1">
                <a:latin typeface="Times New Roman"/>
                <a:cs typeface="Arial"/>
              </a:rPr>
              <a:t>στρώμ</a:t>
            </a:r>
            <a:r>
              <a:rPr lang="ru-RU" dirty="0">
                <a:latin typeface="Times New Roman"/>
                <a:cs typeface="Arial"/>
              </a:rPr>
              <a:t>α που συνήθως είναι ινώδες</a:t>
            </a:r>
            <a:r>
              <a:rPr lang="el-GR" dirty="0">
                <a:latin typeface="Times New Roman"/>
                <a:cs typeface="Arial"/>
              </a:rPr>
              <a:t>.</a:t>
            </a:r>
            <a:endParaRPr lang="ru-RU" dirty="0">
              <a:latin typeface="Times New Roman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l-GR" dirty="0" err="1">
                <a:latin typeface="Times New Roman"/>
                <a:cs typeface="Arial"/>
              </a:rPr>
              <a:t>Διακρί</a:t>
            </a:r>
            <a:r>
              <a:rPr lang="ru-RU" dirty="0" err="1">
                <a:latin typeface="Times New Roman"/>
                <a:cs typeface="Arial"/>
              </a:rPr>
              <a:t>νοντ</a:t>
            </a:r>
            <a:r>
              <a:rPr lang="ru-RU" dirty="0">
                <a:latin typeface="Times New Roman"/>
                <a:cs typeface="Arial"/>
              </a:rPr>
              <a:t>αι </a:t>
            </a:r>
            <a:r>
              <a:rPr lang="el-GR" dirty="0">
                <a:latin typeface="Times New Roman"/>
                <a:cs typeface="Arial"/>
              </a:rPr>
              <a:t>άλλοι, εξ ορισμού </a:t>
            </a:r>
            <a:r>
              <a:rPr lang="ru-RU" dirty="0" err="1">
                <a:latin typeface="Times New Roman"/>
                <a:cs typeface="Arial"/>
              </a:rPr>
              <a:t>υψηλό</a:t>
            </a:r>
            <a:r>
              <a:rPr lang="ru-RU" dirty="0">
                <a:latin typeface="Times New Roman"/>
                <a:cs typeface="Arial"/>
              </a:rPr>
              <a:t>βαθμης κακοήθειας υπότυποι</a:t>
            </a:r>
            <a:r>
              <a:rPr lang="el-GR" dirty="0">
                <a:latin typeface="Times New Roman"/>
                <a:cs typeface="Arial"/>
              </a:rPr>
              <a:t> ( βλ. παρακάτω</a:t>
            </a:r>
            <a:r>
              <a:rPr lang="en-US" dirty="0">
                <a:latin typeface="Times New Roman"/>
                <a:cs typeface="Arial"/>
              </a:rPr>
              <a:t>:</a:t>
            </a:r>
            <a:r>
              <a:rPr lang="el-GR" dirty="0">
                <a:latin typeface="Times New Roman"/>
                <a:cs typeface="Arial"/>
              </a:rPr>
              <a:t> συμπαγής, </a:t>
            </a:r>
            <a:r>
              <a:rPr lang="el-GR" dirty="0" err="1">
                <a:latin typeface="Times New Roman"/>
                <a:cs typeface="Arial"/>
              </a:rPr>
              <a:t>μικροθηλώδης</a:t>
            </a:r>
            <a:r>
              <a:rPr lang="el-GR" dirty="0">
                <a:latin typeface="Times New Roman"/>
                <a:cs typeface="Arial"/>
              </a:rPr>
              <a:t> ).</a:t>
            </a:r>
            <a:endParaRPr lang="ru-RU" dirty="0">
              <a:latin typeface="Times New Roman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ru-RU" dirty="0" err="1">
                <a:latin typeface="Times New Roman"/>
                <a:cs typeface="Arial"/>
              </a:rPr>
              <a:t>Σημ</a:t>
            </a:r>
            <a:r>
              <a:rPr lang="ru-RU" dirty="0">
                <a:latin typeface="Times New Roman"/>
                <a:cs typeface="Arial"/>
              </a:rPr>
              <a:t>αντική η αποσ</a:t>
            </a:r>
            <a:r>
              <a:rPr lang="el-GR" dirty="0">
                <a:latin typeface="Times New Roman"/>
                <a:cs typeface="Arial"/>
              </a:rPr>
              <a:t>α</a:t>
            </a:r>
            <a:r>
              <a:rPr lang="ru-RU" dirty="0" err="1">
                <a:latin typeface="Times New Roman"/>
                <a:cs typeface="Arial"/>
              </a:rPr>
              <a:t>φήνιση</a:t>
            </a:r>
            <a:r>
              <a:rPr lang="ru-RU" dirty="0">
                <a:latin typeface="Times New Roman"/>
                <a:cs typeface="Arial"/>
              </a:rPr>
              <a:t> </a:t>
            </a:r>
            <a:r>
              <a:rPr lang="ru-RU" dirty="0" err="1">
                <a:latin typeface="Times New Roman"/>
                <a:cs typeface="Arial"/>
              </a:rPr>
              <a:t>της</a:t>
            </a:r>
            <a:r>
              <a:rPr lang="ru-RU" dirty="0">
                <a:latin typeface="Times New Roman"/>
                <a:cs typeface="Arial"/>
              </a:rPr>
              <a:t> π</a:t>
            </a:r>
            <a:r>
              <a:rPr lang="ru-RU" dirty="0" err="1">
                <a:latin typeface="Times New Roman"/>
                <a:cs typeface="Arial"/>
              </a:rPr>
              <a:t>ρο</a:t>
            </a:r>
            <a:r>
              <a:rPr lang="el-GR" dirty="0">
                <a:latin typeface="Times New Roman"/>
                <a:cs typeface="Arial"/>
              </a:rPr>
              <a:t>έ</a:t>
            </a:r>
            <a:r>
              <a:rPr lang="ru-RU" dirty="0" err="1">
                <a:latin typeface="Times New Roman"/>
                <a:cs typeface="Arial"/>
              </a:rPr>
              <a:t>λε</a:t>
            </a:r>
            <a:r>
              <a:rPr lang="el-GR" dirty="0">
                <a:latin typeface="Times New Roman"/>
                <a:cs typeface="Arial"/>
              </a:rPr>
              <a:t>υ</a:t>
            </a:r>
            <a:r>
              <a:rPr lang="ru-RU" dirty="0" err="1">
                <a:latin typeface="Times New Roman"/>
                <a:cs typeface="Arial"/>
              </a:rPr>
              <a:t>σής</a:t>
            </a:r>
            <a:r>
              <a:rPr lang="ru-RU" dirty="0">
                <a:latin typeface="Times New Roman"/>
                <a:cs typeface="Arial"/>
              </a:rPr>
              <a:t> </a:t>
            </a:r>
            <a:r>
              <a:rPr lang="ru-RU" dirty="0" err="1">
                <a:latin typeface="Times New Roman"/>
                <a:cs typeface="Arial"/>
              </a:rPr>
              <a:t>του</a:t>
            </a:r>
            <a:r>
              <a:rPr lang="el-GR" dirty="0">
                <a:latin typeface="Times New Roman"/>
                <a:cs typeface="Arial"/>
              </a:rPr>
              <a:t> καρκινώματος</a:t>
            </a:r>
            <a:r>
              <a:rPr lang="ru-RU" dirty="0">
                <a:latin typeface="Times New Roman"/>
                <a:cs typeface="Arial"/>
              </a:rPr>
              <a:t>. </a:t>
            </a:r>
          </a:p>
          <a:p>
            <a:r>
              <a:rPr lang="el-GR" dirty="0">
                <a:latin typeface="Times New Roman"/>
                <a:cs typeface="Arial"/>
              </a:rPr>
              <a:t>     </a:t>
            </a:r>
            <a:r>
              <a:rPr lang="ru-RU" dirty="0" err="1">
                <a:latin typeface="Times New Roman"/>
                <a:cs typeface="Arial"/>
              </a:rPr>
              <a:t>Πρωτο</a:t>
            </a:r>
            <a:r>
              <a:rPr lang="ru-RU" dirty="0">
                <a:latin typeface="Times New Roman"/>
                <a:cs typeface="Arial"/>
              </a:rPr>
              <a:t>παθ</a:t>
            </a:r>
            <a:r>
              <a:rPr lang="el-GR" dirty="0">
                <a:latin typeface="Times New Roman"/>
                <a:cs typeface="Arial"/>
              </a:rPr>
              <a:t>έ</a:t>
            </a:r>
            <a:r>
              <a:rPr lang="ru-RU" dirty="0">
                <a:latin typeface="Times New Roman"/>
                <a:cs typeface="Arial"/>
              </a:rPr>
              <a:t>ς/Μεταστατικό </a:t>
            </a:r>
            <a:r>
              <a:rPr lang="el-GR" dirty="0">
                <a:latin typeface="Times New Roman"/>
                <a:cs typeface="Arial"/>
              </a:rPr>
              <a:t>? </a:t>
            </a:r>
            <a:r>
              <a:rPr lang="ru-RU" dirty="0">
                <a:latin typeface="Times New Roman"/>
                <a:cs typeface="Arial"/>
              </a:rPr>
              <a:t>= </a:t>
            </a:r>
            <a:endParaRPr lang="el-GR" dirty="0">
              <a:latin typeface="Times New Roman"/>
              <a:cs typeface="Arial"/>
            </a:endParaRPr>
          </a:p>
          <a:p>
            <a:r>
              <a:rPr lang="el-GR" dirty="0">
                <a:latin typeface="Times New Roman"/>
                <a:cs typeface="Arial"/>
              </a:rPr>
              <a:t>     </a:t>
            </a:r>
            <a:r>
              <a:rPr lang="ru-RU" dirty="0">
                <a:latin typeface="Times New Roman"/>
                <a:cs typeface="Arial"/>
              </a:rPr>
              <a:t>κα</a:t>
            </a:r>
            <a:r>
              <a:rPr lang="ru-RU" dirty="0" err="1">
                <a:latin typeface="Times New Roman"/>
                <a:cs typeface="Arial"/>
              </a:rPr>
              <a:t>λό</a:t>
            </a:r>
            <a:r>
              <a:rPr lang="ru-RU" dirty="0">
                <a:latin typeface="Times New Roman"/>
                <a:cs typeface="Arial"/>
              </a:rPr>
              <a:t> ιστορικό!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Arial"/>
              </a:rPr>
              <a:t>TTF1+, βα</a:t>
            </a:r>
            <a:r>
              <a:rPr lang="ru-RU" dirty="0" err="1">
                <a:latin typeface="Times New Roman"/>
                <a:cs typeface="Arial"/>
              </a:rPr>
              <a:t>σικός</a:t>
            </a:r>
            <a:r>
              <a:rPr lang="ru-RU" dirty="0">
                <a:latin typeface="Times New Roman"/>
                <a:cs typeface="Arial"/>
              </a:rPr>
              <a:t> κα</a:t>
            </a:r>
            <a:r>
              <a:rPr lang="ru-RU" dirty="0" err="1">
                <a:latin typeface="Times New Roman"/>
                <a:cs typeface="Arial"/>
              </a:rPr>
              <a:t>ρκινικός</a:t>
            </a:r>
            <a:r>
              <a:rPr lang="ru-RU" dirty="0">
                <a:latin typeface="Times New Roman"/>
                <a:cs typeface="Arial"/>
              </a:rPr>
              <a:t> </a:t>
            </a:r>
            <a:r>
              <a:rPr lang="ru-RU" dirty="0" err="1">
                <a:latin typeface="Times New Roman"/>
                <a:cs typeface="Arial"/>
              </a:rPr>
              <a:t>δείκτης</a:t>
            </a:r>
            <a:r>
              <a:rPr lang="el-GR" dirty="0">
                <a:latin typeface="Times New Roman"/>
                <a:cs typeface="Arial"/>
              </a:rPr>
              <a:t> </a:t>
            </a:r>
            <a:r>
              <a:rPr lang="el-GR" dirty="0" err="1">
                <a:latin typeface="Times New Roman"/>
                <a:cs typeface="Arial"/>
              </a:rPr>
              <a:t>αδενοκαρκινώματος</a:t>
            </a:r>
            <a:r>
              <a:rPr lang="el-GR" dirty="0">
                <a:latin typeface="Times New Roman"/>
                <a:cs typeface="Arial"/>
              </a:rPr>
              <a:t> κυρίως του πνεύμονα</a:t>
            </a:r>
            <a:endParaRPr lang="ru-RU" dirty="0">
              <a:latin typeface="Times New Roman"/>
              <a:cs typeface="Arial"/>
            </a:endParaRPr>
          </a:p>
          <a:p>
            <a:endParaRPr lang="ru-RU" sz="1600" dirty="0">
              <a:latin typeface="Times New Roman"/>
              <a:cs typeface="Arial"/>
            </a:endParaRPr>
          </a:p>
        </p:txBody>
      </p:sp>
      <p:pic>
        <p:nvPicPr>
          <p:cNvPr id="3" name="Рисунок 4" descr="Изображение выглядит как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96978E34-D0EE-E63C-82FE-F96D48C5C7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231" y="1092011"/>
            <a:ext cx="5216768" cy="47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604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AAE2DA9-9BAF-4D46-BC97-20425C532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42D2C6CA-56BB-4A08-A1E2-342F83955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28" fmla="*/ 9680053 w 11499601"/>
              <a:gd name="connsiteY28" fmla="*/ 0 h 6250474"/>
              <a:gd name="connsiteX29" fmla="*/ 9680053 w 11499601"/>
              <a:gd name="connsiteY29" fmla="*/ 0 h 6250474"/>
              <a:gd name="connsiteX30" fmla="*/ 9680053 w 11499601"/>
              <a:gd name="connsiteY30" fmla="*/ 0 h 6250474"/>
              <a:gd name="connsiteX31" fmla="*/ 9680053 w 11499601"/>
              <a:gd name="connsiteY31" fmla="*/ 0 h 6250474"/>
              <a:gd name="connsiteX32" fmla="*/ 9680053 w 11499601"/>
              <a:gd name="connsiteY32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3D6A03ED-7B7A-4C88-8FFC-A4D862447D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17BE4-55AC-4FAA-EA03-E90F283719B4}"/>
              </a:ext>
            </a:extLst>
          </p:cNvPr>
          <p:cNvSpPr txBox="1"/>
          <p:nvPr/>
        </p:nvSpPr>
        <p:spPr>
          <a:xfrm>
            <a:off x="7383326" y="389461"/>
            <a:ext cx="4468821" cy="20587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l-GR" sz="3700" b="1" i="1" u="sng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n-ea"/>
                <a:cs typeface="+mn-cs"/>
              </a:rPr>
              <a:t>Θ</a:t>
            </a:r>
            <a:r>
              <a:rPr kumimoji="0" lang="en-US" sz="3700" b="1" i="1" u="sng" strike="noStrike" kern="1200" cap="none" spc="10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n-ea"/>
                <a:cs typeface="+mn-cs"/>
              </a:rPr>
              <a:t>ηλώδες αδενοκαρκίνωμα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53975754-B125-4FFC-9140-F88A16E3D0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The Hand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2835A6-9CE7-8DCA-E12C-ED33165709A6}"/>
              </a:ext>
            </a:extLst>
          </p:cNvPr>
          <p:cNvSpPr txBox="1"/>
          <p:nvPr/>
        </p:nvSpPr>
        <p:spPr>
          <a:xfrm>
            <a:off x="7383326" y="2516788"/>
            <a:ext cx="4616017" cy="1828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1600" b="1" spc="50" dirty="0">
                <a:latin typeface="Times New Roman"/>
                <a:cs typeface="Times New Roman"/>
              </a:rPr>
              <a:t>Αδενικοί </a:t>
            </a:r>
            <a:r>
              <a:rPr lang="el-GR" sz="1600" b="1" spc="50" dirty="0" err="1">
                <a:latin typeface="Times New Roman"/>
                <a:cs typeface="Times New Roman"/>
              </a:rPr>
              <a:t>θηλώσεις</a:t>
            </a:r>
            <a:r>
              <a:rPr lang="el-GR" sz="1600" b="1" spc="50" dirty="0">
                <a:latin typeface="Times New Roman"/>
                <a:cs typeface="Times New Roman"/>
              </a:rPr>
              <a:t>/</a:t>
            </a:r>
            <a:r>
              <a:rPr lang="el-GR" sz="1600" b="1" spc="50" dirty="0" err="1">
                <a:latin typeface="Times New Roman"/>
                <a:cs typeface="Times New Roman"/>
              </a:rPr>
              <a:t>λαχνωτοί</a:t>
            </a:r>
            <a:r>
              <a:rPr lang="el-GR" sz="1600" b="1" spc="50" dirty="0">
                <a:latin typeface="Times New Roman"/>
                <a:cs typeface="Times New Roman"/>
              </a:rPr>
              <a:t> σχηματισμοί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1600" b="1" spc="50" dirty="0" err="1">
                <a:latin typeface="Times New Roman"/>
                <a:cs typeface="Times New Roman"/>
              </a:rPr>
              <a:t>Αγγειοσυνδετικοί</a:t>
            </a:r>
            <a:r>
              <a:rPr lang="el-GR" sz="1600" b="1" spc="50" dirty="0">
                <a:latin typeface="Times New Roman"/>
                <a:cs typeface="Times New Roman"/>
              </a:rPr>
              <a:t> </a:t>
            </a:r>
            <a:r>
              <a:rPr lang="el-GR" sz="1600" b="1" spc="50" dirty="0" err="1">
                <a:latin typeface="Times New Roman"/>
                <a:cs typeface="Times New Roman"/>
              </a:rPr>
              <a:t>άξονεςωστις</a:t>
            </a:r>
            <a:r>
              <a:rPr lang="el-GR" sz="1600" b="1" spc="50" dirty="0">
                <a:latin typeface="Times New Roman"/>
                <a:cs typeface="Times New Roman"/>
              </a:rPr>
              <a:t> θηλές των  κακοήθων κυττάρων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1600" b="1" spc="50" dirty="0">
                <a:latin typeface="Times New Roman"/>
                <a:cs typeface="Times New Roman"/>
              </a:rPr>
              <a:t>Μέτρια κυτταρική </a:t>
            </a:r>
            <a:r>
              <a:rPr lang="el-GR" sz="1600" b="1" spc="50" dirty="0" err="1">
                <a:latin typeface="Times New Roman"/>
                <a:cs typeface="Times New Roman"/>
              </a:rPr>
              <a:t>ατυπία</a:t>
            </a:r>
            <a:r>
              <a:rPr lang="en-US" sz="1600" b="1" spc="50" dirty="0">
                <a:latin typeface="Times New Roman"/>
                <a:cs typeface="Times New Roman"/>
              </a:rPr>
              <a:t> –</a:t>
            </a:r>
            <a:r>
              <a:rPr lang="el-GR" sz="1600" b="1" spc="50" dirty="0">
                <a:latin typeface="Times New Roman"/>
                <a:cs typeface="Times New Roman"/>
              </a:rPr>
              <a:t> </a:t>
            </a:r>
            <a:r>
              <a:rPr lang="en-US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spc="50" dirty="0">
                <a:latin typeface="Times New Roman"/>
                <a:cs typeface="Times New Roman"/>
              </a:rPr>
              <a:t>Grade II</a:t>
            </a:r>
            <a:endParaRPr lang="el-GR" sz="1600" b="1" spc="50" dirty="0">
              <a:latin typeface="Times New Roman"/>
              <a:cs typeface="Times New Roman"/>
            </a:endParaRP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600" b="1" spc="50" dirty="0">
                <a:latin typeface="Times New Roman"/>
                <a:cs typeface="Times New Roman"/>
              </a:rPr>
              <a:t>TTF-1 (+), </a:t>
            </a:r>
            <a:r>
              <a:rPr lang="en-US" sz="1600" b="1" spc="50" dirty="0" err="1">
                <a:latin typeface="Times New Roman"/>
                <a:cs typeface="Times New Roman"/>
              </a:rPr>
              <a:t>Napsin</a:t>
            </a:r>
            <a:r>
              <a:rPr lang="en-US" sz="1600" b="1" spc="50" dirty="0">
                <a:latin typeface="Times New Roman"/>
                <a:cs typeface="Times New Roman"/>
              </a:rPr>
              <a:t> A (+), CK7 (+)</a:t>
            </a:r>
            <a:r>
              <a:rPr lang="el-GR" sz="1600" b="1" spc="50" dirty="0">
                <a:latin typeface="Times New Roman"/>
                <a:cs typeface="Times New Roman"/>
              </a:rPr>
              <a:t>,</a:t>
            </a:r>
            <a:r>
              <a:rPr lang="en-US" sz="1600" b="1" spc="50" dirty="0">
                <a:latin typeface="Times New Roman"/>
                <a:cs typeface="Times New Roman"/>
              </a:rPr>
              <a:t> P40 (-)</a:t>
            </a:r>
            <a:endParaRPr lang="el-GR" sz="1600" b="1" spc="50" dirty="0">
              <a:latin typeface="Times New Roman"/>
              <a:cs typeface="Times New Roman"/>
            </a:endParaRP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endParaRPr lang="el-GR" sz="16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33BCBD-A147-69E9-6565-4F9731FC34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72" y="904907"/>
            <a:ext cx="6028735" cy="4752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C2F463-1FBE-4D78-C35D-BE0B1D7D7460}"/>
              </a:ext>
            </a:extLst>
          </p:cNvPr>
          <p:cNvSpPr txBox="1"/>
          <p:nvPr/>
        </p:nvSpPr>
        <p:spPr>
          <a:xfrm>
            <a:off x="7413684" y="4610225"/>
            <a:ext cx="4513473" cy="16527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ΔΔ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θυρεοειδούς: ΤΤ</a:t>
            </a:r>
            <a:r>
              <a:rPr lang="en-US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F-1 (+) </a:t>
            </a: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1600" b="1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θυροσφαιρίνη</a:t>
            </a: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</a:t>
            </a:r>
            <a:endParaRPr lang="en-US" sz="16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1600" b="1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Ακανθοκυτταρικό</a:t>
            </a: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πνεύμονα: </a:t>
            </a:r>
            <a:r>
              <a:rPr lang="en-US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P40(+)</a:t>
            </a:r>
          </a:p>
          <a:p>
            <a:pPr marL="285750" marR="0" lvl="0" indent="-28575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l-GR" sz="1600" b="1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Νευροενδοκρινικά</a:t>
            </a: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νεοπλάσματα </a:t>
            </a:r>
            <a:r>
              <a:rPr lang="en-US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πνεύμονα: </a:t>
            </a:r>
            <a:r>
              <a:rPr lang="el-GR" sz="1600" b="1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νευροενδοκρινικοί</a:t>
            </a:r>
            <a:r>
              <a:rPr lang="el-GR" sz="16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δείκτες (+)</a:t>
            </a:r>
          </a:p>
        </p:txBody>
      </p:sp>
    </p:spTree>
    <p:extLst>
      <p:ext uri="{BB962C8B-B14F-4D97-AF65-F5344CB8AC3E}">
        <p14:creationId xmlns:p14="http://schemas.microsoft.com/office/powerpoint/2010/main" xmlns="" val="303935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9"/>
  <p:tag name="AS_OS" val="Unix 5.13.0.1022"/>
  <p:tag name="AS_RELEASE_DATE" val="2021.04.14"/>
  <p:tag name="AS_TITLE" val="Aspose.Slides for .NET Standard 2.0"/>
  <p:tag name="AS_VERSION" val="2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Arial" pitchFamily="34" charset="0"/>
        <a:cs typeface="Arial" pitchFamily="34" charset="0"/>
      </a:majorFont>
      <a:minorFont>
        <a:latin typeface="The Hand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ppt/theme/theme3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Arial" pitchFamily="34" charset="0"/>
        <a:cs typeface="Arial" pitchFamily="34" charset="0"/>
      </a:majorFont>
      <a:minorFont>
        <a:latin typeface="The Hand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ppt/theme/theme4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Arial" pitchFamily="34" charset="0"/>
        <a:cs typeface="Arial" pitchFamily="34" charset="0"/>
      </a:majorFont>
      <a:minorFont>
        <a:latin typeface="The Hand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ppt/theme/theme5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Arial" pitchFamily="34" charset="0"/>
        <a:cs typeface="Arial" pitchFamily="34" charset="0"/>
      </a:majorFont>
      <a:minorFont>
        <a:latin typeface="The Hand"/>
        <a:ea typeface="Arial" pitchFamily="34" charset="0"/>
        <a:cs typeface="Arial" pitchFamily="34" charset="0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609</Words>
  <Application>Microsoft Office PowerPoint</Application>
  <PresentationFormat>Προσαρμογή</PresentationFormat>
  <Paragraphs>109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Office Theme</vt:lpstr>
      <vt:lpstr>ChitchatVTI</vt:lpstr>
      <vt:lpstr>ChitchatVTI</vt:lpstr>
      <vt:lpstr>ChitchatVTI</vt:lpstr>
      <vt:lpstr>ChitchatVTI</vt:lpstr>
      <vt:lpstr>ΑΔΕΝΟΚΑΡΚΙΝΩΜΑ ΠΝΕΥΜΟΝΑ Πρόδρομη αλλοίωση Πρότυπα Αερογενής διασπορά</vt:lpstr>
      <vt:lpstr>Άτυπη αδενωματώδης υπερπλασία</vt:lpstr>
      <vt:lpstr>Διαφάνεια 3</vt:lpstr>
      <vt:lpstr>Διαφάνεια 4</vt:lpstr>
      <vt:lpstr>Ελάχιστα διηθητικό αδενοκαρκίνωμα</vt:lpstr>
      <vt:lpstr>Λεπιοειδές αδενοκαρκίνωμα</vt:lpstr>
      <vt:lpstr>Διαφάνεια 7</vt:lpstr>
      <vt:lpstr>Κυψελιδώδες αδενοκαρκίνωμα</vt:lpstr>
      <vt:lpstr>Διαφάνεια 9</vt:lpstr>
      <vt:lpstr>Διαφάνεια 10</vt:lpstr>
      <vt:lpstr>Διαφάνεια 11</vt:lpstr>
      <vt:lpstr>Βιβλιογραφία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ΑΔΕΝΟΚΑΡΚΙΝΩΜΑ ΠΝΕΥΜΟΝΑ</dc:title>
  <dc:creator>Θωμοπούλου Γεωργία</dc:creator>
  <cp:lastModifiedBy>User</cp:lastModifiedBy>
  <cp:revision>5</cp:revision>
  <cp:lastPrinted>2022-10-09T17:18:42Z</cp:lastPrinted>
  <dcterms:created xsi:type="dcterms:W3CDTF">2022-10-09T17:18:42Z</dcterms:created>
  <dcterms:modified xsi:type="dcterms:W3CDTF">2022-10-13T14:33:32Z</dcterms:modified>
</cp:coreProperties>
</file>