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7" r:id="rId3"/>
    <p:sldId id="258" r:id="rId4"/>
    <p:sldId id="259" r:id="rId5"/>
    <p:sldId id="261" r:id="rId6"/>
    <p:sldId id="260" r:id="rId7"/>
    <p:sldId id="262" r:id="rId8"/>
    <p:sldId id="263" r:id="rId9"/>
    <p:sldId id="264" r:id="rId10"/>
    <p:sldId id="265" r:id="rId11"/>
    <p:sldId id="266" r:id="rId12"/>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494" y="-90"/>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CDFA03-0C2F-4CBF-A937-9C138B6BC34A}" type="datetimeFigureOut">
              <a:rPr lang="el-GR" smtClean="0"/>
              <a:pPr/>
              <a:t>13/10/2022</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B40ABF0-D3A8-4EAC-A58D-D1D6937F7EA9}"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6CE95619-7D95-4307-A25F-2A584D952731}" type="slidenum">
              <a:rPr lang="el-GR" smtClean="0"/>
              <a:pPr/>
              <a:t>10</a:t>
            </a:fld>
            <a:endParaRPr lang="el-GR"/>
          </a:p>
        </p:txBody>
      </p:sp>
    </p:spTree>
    <p:extLst>
      <p:ext uri="{BB962C8B-B14F-4D97-AF65-F5344CB8AC3E}">
        <p14:creationId xmlns="" xmlns:p14="http://schemas.microsoft.com/office/powerpoint/2010/main" val="28702629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a:t>Kλικ για επεξεργασία του τίτλου</a:t>
            </a: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p>
        </p:txBody>
      </p:sp>
      <p:sp>
        <p:nvSpPr>
          <p:cNvPr id="4" name="3 - Θέση ημερομηνίας"/>
          <p:cNvSpPr>
            <a:spLocks noGrp="1"/>
          </p:cNvSpPr>
          <p:nvPr>
            <p:ph type="dt" sz="half" idx="10"/>
          </p:nvPr>
        </p:nvSpPr>
        <p:spPr/>
        <p:txBody>
          <a:bodyPr/>
          <a:lstStyle/>
          <a:p>
            <a:fld id="{8225ACD9-651F-43F3-90D9-84501D429A2F}" type="datetimeFigureOut">
              <a:rPr lang="el-GR" smtClean="0"/>
              <a:pPr/>
              <a:t>13/10/2022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824A0879-20B6-4B1F-A072-8890CD0AF62F}"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8225ACD9-651F-43F3-90D9-84501D429A2F}" type="datetimeFigureOut">
              <a:rPr lang="el-GR" smtClean="0"/>
              <a:pPr/>
              <a:t>13/10/2022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824A0879-20B6-4B1F-A072-8890CD0AF62F}"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8225ACD9-651F-43F3-90D9-84501D429A2F}" type="datetimeFigureOut">
              <a:rPr lang="el-GR" smtClean="0"/>
              <a:pPr/>
              <a:t>13/10/2022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824A0879-20B6-4B1F-A072-8890CD0AF62F}"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8225ACD9-651F-43F3-90D9-84501D429A2F}" type="datetimeFigureOut">
              <a:rPr lang="el-GR" smtClean="0"/>
              <a:pPr/>
              <a:t>13/10/2022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824A0879-20B6-4B1F-A072-8890CD0AF62F}"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a:t>Kλικ για επεξεργασία του τίτλου</a:t>
            </a: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8225ACD9-651F-43F3-90D9-84501D429A2F}" type="datetimeFigureOut">
              <a:rPr lang="el-GR" smtClean="0"/>
              <a:pPr/>
              <a:t>13/10/2022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824A0879-20B6-4B1F-A072-8890CD0AF62F}"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ημερομηνίας"/>
          <p:cNvSpPr>
            <a:spLocks noGrp="1"/>
          </p:cNvSpPr>
          <p:nvPr>
            <p:ph type="dt" sz="half" idx="10"/>
          </p:nvPr>
        </p:nvSpPr>
        <p:spPr/>
        <p:txBody>
          <a:bodyPr/>
          <a:lstStyle/>
          <a:p>
            <a:fld id="{8225ACD9-651F-43F3-90D9-84501D429A2F}" type="datetimeFigureOut">
              <a:rPr lang="el-GR" smtClean="0"/>
              <a:pPr/>
              <a:t>13/10/2022</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824A0879-20B6-4B1F-A072-8890CD0AF62F}"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6 - Θέση ημερομηνίας"/>
          <p:cNvSpPr>
            <a:spLocks noGrp="1"/>
          </p:cNvSpPr>
          <p:nvPr>
            <p:ph type="dt" sz="half" idx="10"/>
          </p:nvPr>
        </p:nvSpPr>
        <p:spPr/>
        <p:txBody>
          <a:bodyPr/>
          <a:lstStyle/>
          <a:p>
            <a:fld id="{8225ACD9-651F-43F3-90D9-84501D429A2F}" type="datetimeFigureOut">
              <a:rPr lang="el-GR" smtClean="0"/>
              <a:pPr/>
              <a:t>13/10/2022</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824A0879-20B6-4B1F-A072-8890CD0AF62F}"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ημερομηνίας"/>
          <p:cNvSpPr>
            <a:spLocks noGrp="1"/>
          </p:cNvSpPr>
          <p:nvPr>
            <p:ph type="dt" sz="half" idx="10"/>
          </p:nvPr>
        </p:nvSpPr>
        <p:spPr/>
        <p:txBody>
          <a:bodyPr/>
          <a:lstStyle/>
          <a:p>
            <a:fld id="{8225ACD9-651F-43F3-90D9-84501D429A2F}" type="datetimeFigureOut">
              <a:rPr lang="el-GR" smtClean="0"/>
              <a:pPr/>
              <a:t>13/10/2022</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824A0879-20B6-4B1F-A072-8890CD0AF62F}"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8225ACD9-651F-43F3-90D9-84501D429A2F}" type="datetimeFigureOut">
              <a:rPr lang="el-GR" smtClean="0"/>
              <a:pPr/>
              <a:t>13/10/2022</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824A0879-20B6-4B1F-A072-8890CD0AF62F}"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a:t>Kλικ για επεξεργασία του τίτλου</a:t>
            </a: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8225ACD9-651F-43F3-90D9-84501D429A2F}" type="datetimeFigureOut">
              <a:rPr lang="el-GR" smtClean="0"/>
              <a:pPr/>
              <a:t>13/10/2022</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824A0879-20B6-4B1F-A072-8890CD0AF62F}"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8225ACD9-651F-43F3-90D9-84501D429A2F}" type="datetimeFigureOut">
              <a:rPr lang="el-GR" smtClean="0"/>
              <a:pPr/>
              <a:t>13/10/2022</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824A0879-20B6-4B1F-A072-8890CD0AF62F}"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a:t>Kλικ για επεξεργασία του τίτλου</a:t>
            </a: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25ACD9-651F-43F3-90D9-84501D429A2F}" type="datetimeFigureOut">
              <a:rPr lang="el-GR" smtClean="0"/>
              <a:pPr/>
              <a:t>13/10/2022</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4A0879-20B6-4B1F-A072-8890CD0AF62F}"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980729"/>
            <a:ext cx="7772400" cy="2619722"/>
          </a:xfrm>
        </p:spPr>
        <p:txBody>
          <a:bodyPr>
            <a:normAutofit/>
          </a:bodyPr>
          <a:lstStyle/>
          <a:p>
            <a:r>
              <a:rPr lang="el-GR" dirty="0"/>
              <a:t>ΝΕΥΡΟΕΝΔΟΚΡΙΝΙΚΑ </a:t>
            </a:r>
            <a:r>
              <a:rPr lang="el-GR" b="1" dirty="0"/>
              <a:t>ΚΑΡΚΙΝΩΜΑΤΑ</a:t>
            </a:r>
            <a:r>
              <a:rPr lang="el-GR" dirty="0"/>
              <a:t> ΤΟΥ ΠΝΕΥΜΟΝΑ ΥΨΗΛΟΒΑΘΜΗΣ ΚΑΚΟΗΘΕΙΑΣ</a:t>
            </a:r>
          </a:p>
        </p:txBody>
      </p:sp>
      <p:sp>
        <p:nvSpPr>
          <p:cNvPr id="3" name="2 - Υπότιτλος"/>
          <p:cNvSpPr>
            <a:spLocks noGrp="1"/>
          </p:cNvSpPr>
          <p:nvPr>
            <p:ph type="subTitle" idx="1"/>
          </p:nvPr>
        </p:nvSpPr>
        <p:spPr>
          <a:xfrm>
            <a:off x="1371600" y="3501008"/>
            <a:ext cx="6400800" cy="2880320"/>
          </a:xfrm>
        </p:spPr>
        <p:txBody>
          <a:bodyPr>
            <a:normAutofit fontScale="92500" lnSpcReduction="20000"/>
          </a:bodyPr>
          <a:lstStyle/>
          <a:p>
            <a:r>
              <a:rPr lang="el-GR" b="1" dirty="0" err="1"/>
              <a:t>Μικροκυτταρικό</a:t>
            </a:r>
            <a:r>
              <a:rPr lang="el-GR" b="1" dirty="0"/>
              <a:t> καρκίνωμα</a:t>
            </a:r>
          </a:p>
          <a:p>
            <a:r>
              <a:rPr lang="el-GR" dirty="0" err="1"/>
              <a:t>Γκέγκα</a:t>
            </a:r>
            <a:r>
              <a:rPr lang="el-GR" dirty="0"/>
              <a:t> </a:t>
            </a:r>
            <a:r>
              <a:rPr lang="el-GR" dirty="0" smtClean="0"/>
              <a:t>Φλοριάν</a:t>
            </a:r>
          </a:p>
          <a:p>
            <a:endParaRPr lang="el-GR" dirty="0" smtClean="0"/>
          </a:p>
          <a:p>
            <a:r>
              <a:rPr lang="el-GR" dirty="0" err="1" smtClean="0">
                <a:effectLst>
                  <a:outerShdw blurRad="38100" dist="38100" dir="2700000" algn="tl">
                    <a:srgbClr val="000000">
                      <a:alpha val="43137"/>
                    </a:srgbClr>
                  </a:outerShdw>
                </a:effectLst>
              </a:rPr>
              <a:t>Μεγαλοκυτταρικό</a:t>
            </a:r>
            <a:r>
              <a:rPr lang="el-GR" dirty="0" smtClean="0">
                <a:effectLst>
                  <a:outerShdw blurRad="38100" dist="38100" dir="2700000" algn="tl">
                    <a:srgbClr val="000000">
                      <a:alpha val="43137"/>
                    </a:srgbClr>
                  </a:outerShdw>
                </a:effectLst>
              </a:rPr>
              <a:t> </a:t>
            </a:r>
            <a:r>
              <a:rPr lang="el-GR" dirty="0" err="1" smtClean="0">
                <a:effectLst>
                  <a:outerShdw blurRad="38100" dist="38100" dir="2700000" algn="tl">
                    <a:srgbClr val="000000">
                      <a:alpha val="43137"/>
                    </a:srgbClr>
                  </a:outerShdw>
                </a:effectLst>
              </a:rPr>
              <a:t>νευροενδοκρινικό</a:t>
            </a:r>
            <a:r>
              <a:rPr lang="el-GR" dirty="0" smtClean="0">
                <a:effectLst>
                  <a:outerShdw blurRad="38100" dist="38100" dir="2700000" algn="tl">
                    <a:srgbClr val="000000">
                      <a:alpha val="43137"/>
                    </a:srgbClr>
                  </a:outerShdw>
                </a:effectLst>
              </a:rPr>
              <a:t> καρκίνωμα</a:t>
            </a:r>
            <a:endParaRPr lang="el-GR" dirty="0" smtClean="0">
              <a:effectLst>
                <a:outerShdw blurRad="38100" dist="38100" dir="2700000" algn="tl">
                  <a:srgbClr val="000000">
                    <a:alpha val="43137"/>
                  </a:srgbClr>
                </a:outerShdw>
              </a:effectLst>
            </a:endParaRPr>
          </a:p>
          <a:p>
            <a:r>
              <a:rPr lang="el-GR" dirty="0" smtClean="0"/>
              <a:t>Γεώργιος </a:t>
            </a:r>
            <a:r>
              <a:rPr lang="el-GR" dirty="0" err="1" smtClean="0"/>
              <a:t>Σκεπετάρης</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19D7A668-5DCD-2658-0DFB-7D1D816C3754}"/>
              </a:ext>
            </a:extLst>
          </p:cNvPr>
          <p:cNvSpPr>
            <a:spLocks noGrp="1"/>
          </p:cNvSpPr>
          <p:nvPr>
            <p:ph type="title"/>
          </p:nvPr>
        </p:nvSpPr>
        <p:spPr>
          <a:xfrm>
            <a:off x="661560" y="137000"/>
            <a:ext cx="7820880" cy="1086056"/>
          </a:xfrm>
        </p:spPr>
        <p:txBody>
          <a:bodyPr/>
          <a:lstStyle/>
          <a:p>
            <a:r>
              <a:rPr lang="el-GR" dirty="0"/>
              <a:t>Κλινικό Περιστατικό </a:t>
            </a:r>
          </a:p>
        </p:txBody>
      </p:sp>
      <p:sp>
        <p:nvSpPr>
          <p:cNvPr id="3" name="Θέση περιεχομένου 2">
            <a:extLst>
              <a:ext uri="{FF2B5EF4-FFF2-40B4-BE49-F238E27FC236}">
                <a16:creationId xmlns="" xmlns:a16="http://schemas.microsoft.com/office/drawing/2014/main" id="{D9D6299C-887F-5733-C39B-D2A587F67DFA}"/>
              </a:ext>
            </a:extLst>
          </p:cNvPr>
          <p:cNvSpPr>
            <a:spLocks noGrp="1"/>
          </p:cNvSpPr>
          <p:nvPr>
            <p:ph idx="1"/>
          </p:nvPr>
        </p:nvSpPr>
        <p:spPr>
          <a:xfrm>
            <a:off x="0" y="1052736"/>
            <a:ext cx="9143999" cy="4921344"/>
          </a:xfrm>
        </p:spPr>
        <p:txBody>
          <a:bodyPr>
            <a:noAutofit/>
          </a:bodyPr>
          <a:lstStyle/>
          <a:p>
            <a:pPr marL="342900" marR="0" lvl="0" indent="-342900" algn="just" defTabSz="914400" rtl="0" eaLnBrk="0" fontAlgn="base" latinLnBrk="0" hangingPunct="0">
              <a:lnSpc>
                <a:spcPct val="100000"/>
              </a:lnSpc>
              <a:spcBef>
                <a:spcPct val="20000"/>
              </a:spcBef>
              <a:spcAft>
                <a:spcPct val="0"/>
              </a:spcAft>
              <a:buClrTx/>
              <a:buSzTx/>
              <a:buFontTx/>
              <a:buChar char="•"/>
              <a:tabLst/>
              <a:defRPr/>
            </a:pPr>
            <a:r>
              <a:rPr lang="el-GR" sz="1800" dirty="0"/>
              <a:t>Άνδρας 66 ετών, εργάτης σε </a:t>
            </a:r>
            <a:r>
              <a:rPr lang="el-GR" sz="1800" b="1" dirty="0"/>
              <a:t>βιομηχανία</a:t>
            </a:r>
            <a:r>
              <a:rPr lang="el-GR" sz="1800" dirty="0"/>
              <a:t>, </a:t>
            </a:r>
            <a:r>
              <a:rPr lang="el-GR" sz="1800" dirty="0" smtClean="0"/>
              <a:t>βαρύς </a:t>
            </a:r>
            <a:r>
              <a:rPr lang="el-GR" sz="1800" b="1" dirty="0"/>
              <a:t>καπνιστής</a:t>
            </a:r>
            <a:r>
              <a:rPr lang="el-GR" sz="1800" dirty="0"/>
              <a:t> από την εφηβική του ηλικία  προσέρχεται στο τμήμα μας με ιστορικό συνεχιζόμενης διαλείπουσας </a:t>
            </a:r>
            <a:r>
              <a:rPr lang="el-GR" sz="1800" b="1" dirty="0"/>
              <a:t>αιμόπτυσης </a:t>
            </a:r>
            <a:r>
              <a:rPr lang="el-GR" sz="1800" dirty="0" smtClean="0"/>
              <a:t>από</a:t>
            </a:r>
            <a:r>
              <a:rPr lang="el-GR" sz="1800" b="1" dirty="0" smtClean="0"/>
              <a:t> </a:t>
            </a:r>
            <a:r>
              <a:rPr lang="el-GR" sz="1800" dirty="0" smtClean="0"/>
              <a:t>2</a:t>
            </a:r>
            <a:r>
              <a:rPr lang="el-GR" sz="1800" b="1" dirty="0" smtClean="0"/>
              <a:t> </a:t>
            </a:r>
            <a:r>
              <a:rPr lang="el-GR" sz="1800" dirty="0"/>
              <a:t>εβδομάδων</a:t>
            </a:r>
            <a:r>
              <a:rPr lang="el-GR" sz="1800" b="1" dirty="0"/>
              <a:t> </a:t>
            </a:r>
            <a:r>
              <a:rPr lang="el-GR" sz="1800" dirty="0"/>
              <a:t>πριν</a:t>
            </a:r>
            <a:r>
              <a:rPr lang="el-GR" sz="1800" b="1" dirty="0"/>
              <a:t> </a:t>
            </a:r>
            <a:r>
              <a:rPr lang="el-GR" sz="1800" dirty="0"/>
              <a:t>την</a:t>
            </a:r>
            <a:r>
              <a:rPr lang="el-GR" sz="1800" b="1" dirty="0"/>
              <a:t> </a:t>
            </a:r>
            <a:r>
              <a:rPr lang="el-GR" sz="1800" dirty="0"/>
              <a:t>εισαγωγή</a:t>
            </a:r>
            <a:r>
              <a:rPr lang="el-GR" sz="1800" b="1" dirty="0"/>
              <a:t> </a:t>
            </a:r>
            <a:r>
              <a:rPr lang="el-GR" sz="1800" dirty="0"/>
              <a:t>του</a:t>
            </a:r>
            <a:r>
              <a:rPr lang="el-GR" sz="1800" b="1" dirty="0"/>
              <a:t> </a:t>
            </a:r>
            <a:r>
              <a:rPr lang="el-GR" sz="1800" dirty="0"/>
              <a:t>, </a:t>
            </a:r>
            <a:r>
              <a:rPr lang="el-GR" sz="1800" b="1" dirty="0"/>
              <a:t>δύσπνοιας</a:t>
            </a:r>
            <a:r>
              <a:rPr lang="el-GR" sz="1800" dirty="0"/>
              <a:t>, </a:t>
            </a:r>
            <a:r>
              <a:rPr lang="el-GR" sz="1800" b="1" dirty="0" smtClean="0"/>
              <a:t>θωρακικού</a:t>
            </a:r>
            <a:r>
              <a:rPr lang="el-GR" sz="1800" dirty="0" smtClean="0"/>
              <a:t> </a:t>
            </a:r>
            <a:r>
              <a:rPr lang="el-GR" sz="1800" b="1" dirty="0" smtClean="0"/>
              <a:t>άλγους</a:t>
            </a:r>
            <a:r>
              <a:rPr lang="el-GR" sz="1800" dirty="0" smtClean="0"/>
              <a:t> </a:t>
            </a:r>
            <a:r>
              <a:rPr lang="el-GR" sz="1800" dirty="0"/>
              <a:t>. Τον τελευταίο μήνα αναφέρει </a:t>
            </a:r>
            <a:r>
              <a:rPr lang="el-GR" sz="1800" b="1" dirty="0"/>
              <a:t>απώλεια</a:t>
            </a:r>
            <a:r>
              <a:rPr lang="el-GR" sz="1800" dirty="0"/>
              <a:t> </a:t>
            </a:r>
            <a:r>
              <a:rPr lang="el-GR" sz="1800" b="1" dirty="0"/>
              <a:t>βάρους</a:t>
            </a:r>
            <a:r>
              <a:rPr lang="el-GR" sz="1800" dirty="0"/>
              <a:t> άνω των 3 κιλών και </a:t>
            </a:r>
            <a:r>
              <a:rPr lang="el-GR" sz="1800" b="1" dirty="0"/>
              <a:t>αίσθημα</a:t>
            </a:r>
            <a:r>
              <a:rPr lang="el-GR" sz="1800" dirty="0"/>
              <a:t> </a:t>
            </a:r>
            <a:r>
              <a:rPr lang="el-GR" sz="1800" b="1" dirty="0"/>
              <a:t>εξάντλησης</a:t>
            </a:r>
            <a:r>
              <a:rPr lang="el-GR" sz="1800" dirty="0"/>
              <a:t>. Επίσης, </a:t>
            </a:r>
            <a:r>
              <a:rPr lang="el-GR" sz="1800" dirty="0" smtClean="0"/>
              <a:t>το </a:t>
            </a:r>
            <a:r>
              <a:rPr lang="el-GR" sz="1800" dirty="0"/>
              <a:t>προηγούμενο ιατρικό του ιστορικό περιελάμβανε ελεγχόμενη κολπική μαρμαρυγή με μόνιμη εμφύτευση βηματοδότη και μόσχευμα στεφανιαίας παράκαμψης.</a:t>
            </a:r>
          </a:p>
          <a:p>
            <a:pPr marL="342900" marR="0" lvl="0" indent="-342900" algn="just" defTabSz="914400" rtl="0" eaLnBrk="0" fontAlgn="base" latinLnBrk="0" hangingPunct="0">
              <a:lnSpc>
                <a:spcPct val="100000"/>
              </a:lnSpc>
              <a:spcBef>
                <a:spcPct val="20000"/>
              </a:spcBef>
              <a:spcAft>
                <a:spcPct val="0"/>
              </a:spcAft>
              <a:buClrTx/>
              <a:buSzTx/>
              <a:buFontTx/>
              <a:buChar char="•"/>
              <a:tabLst/>
              <a:defRPr/>
            </a:pPr>
            <a:endParaRPr lang="el-GR" sz="1800" dirty="0"/>
          </a:p>
          <a:p>
            <a:pPr marL="342900" marR="0" lvl="0" indent="-342900" algn="just" defTabSz="914400" rtl="0" eaLnBrk="0" fontAlgn="base" latinLnBrk="0" hangingPunct="0">
              <a:lnSpc>
                <a:spcPct val="100000"/>
              </a:lnSpc>
              <a:spcBef>
                <a:spcPct val="20000"/>
              </a:spcBef>
              <a:spcAft>
                <a:spcPct val="0"/>
              </a:spcAft>
              <a:buClrTx/>
              <a:buSzTx/>
              <a:buFontTx/>
              <a:buChar char="•"/>
              <a:tabLst/>
              <a:defRPr/>
            </a:pPr>
            <a:r>
              <a:rPr lang="el-GR" sz="1800" dirty="0"/>
              <a:t>Κατά την φυσική του εξέταση, πρόκειται για έναν καχεκτικό, αγχωμένο ασθενή με μειωμένους αναπνευστικούς ήχους στην αριστερή πλευρά του πνεύμονα.</a:t>
            </a:r>
          </a:p>
          <a:p>
            <a:pPr marL="342900" marR="0" lvl="0" indent="-342900" algn="just" defTabSz="914400" rtl="0" eaLnBrk="0" fontAlgn="base" latinLnBrk="0" hangingPunct="0">
              <a:lnSpc>
                <a:spcPct val="100000"/>
              </a:lnSpc>
              <a:spcBef>
                <a:spcPct val="20000"/>
              </a:spcBef>
              <a:spcAft>
                <a:spcPct val="0"/>
              </a:spcAft>
              <a:buClrTx/>
              <a:buSzTx/>
              <a:buFontTx/>
              <a:buChar char="•"/>
              <a:tabLst/>
              <a:defRPr/>
            </a:pPr>
            <a:endParaRPr lang="el-GR" sz="1800" dirty="0"/>
          </a:p>
          <a:p>
            <a:pPr marL="342900" marR="0" lvl="0" indent="-342900" algn="just" defTabSz="914400" rtl="0" eaLnBrk="0" fontAlgn="base" latinLnBrk="0" hangingPunct="0">
              <a:lnSpc>
                <a:spcPct val="100000"/>
              </a:lnSpc>
              <a:spcBef>
                <a:spcPct val="20000"/>
              </a:spcBef>
              <a:spcAft>
                <a:spcPct val="0"/>
              </a:spcAft>
              <a:buClrTx/>
              <a:buSzTx/>
              <a:buFontTx/>
              <a:buChar char="•"/>
              <a:tabLst/>
              <a:defRPr/>
            </a:pPr>
            <a:r>
              <a:rPr lang="el-GR" sz="1800" dirty="0"/>
              <a:t> Η ακτινογραφία θώρακος κατά την εισαγωγή έδειξε </a:t>
            </a:r>
            <a:r>
              <a:rPr lang="el-GR" sz="1800" b="1" dirty="0"/>
              <a:t>συμπαγή μάζα στον άνω αριστερό λοβό</a:t>
            </a:r>
            <a:r>
              <a:rPr lang="el-GR" sz="1800" dirty="0"/>
              <a:t>. Περαιτέρω απεικονιστική αξιολόγηση με ολοκληρωμένη τομογραφία εκπομπής </a:t>
            </a:r>
            <a:r>
              <a:rPr lang="el-GR" sz="1800" dirty="0" err="1"/>
              <a:t>φθοριοδεοξυγλυκόζης</a:t>
            </a:r>
            <a:r>
              <a:rPr lang="el-GR" sz="1800" dirty="0"/>
              <a:t>-ποζιτρονίου (PET) και αξονική υπολογιστική τομογραφία (CT) θώρακα αποκάλυψε μάζα αριστερού άνω λοβού με διάμετρο 4,6 cm με υψηλή τυποποιημένη τιμή πρόσληψης (SUV:25,6) και σχετιζόμενη μεγέθυνση στο πλευρικό πλευρό κόμβος (SUV:20.1) καθώς και </a:t>
            </a:r>
            <a:r>
              <a:rPr lang="el-GR" sz="1800" dirty="0" err="1"/>
              <a:t>προαγγειακή</a:t>
            </a:r>
            <a:r>
              <a:rPr lang="el-GR" sz="1800" dirty="0"/>
              <a:t> </a:t>
            </a:r>
            <a:r>
              <a:rPr lang="el-GR" sz="1800" dirty="0" err="1"/>
              <a:t>μεσοθωρακική</a:t>
            </a:r>
            <a:r>
              <a:rPr lang="el-GR" sz="1800" dirty="0"/>
              <a:t> </a:t>
            </a:r>
            <a:r>
              <a:rPr lang="el-GR" sz="1800" dirty="0" err="1" smtClean="0"/>
              <a:t>λεμφαδενική</a:t>
            </a:r>
            <a:r>
              <a:rPr lang="el-GR" sz="1800" dirty="0" smtClean="0"/>
              <a:t> </a:t>
            </a:r>
            <a:r>
              <a:rPr lang="el-GR" sz="1800" dirty="0"/>
              <a:t>προσβολή (SUV:7.8). Πραγματοποιήθηκε βρογχοσκόπηση με οπτικές ίνες και οι κατευθυνόμενες με ακτινοσκόπηση </a:t>
            </a:r>
            <a:r>
              <a:rPr lang="el-GR" sz="1800" b="1" dirty="0" err="1"/>
              <a:t>διαβρογχικές</a:t>
            </a:r>
            <a:r>
              <a:rPr lang="el-GR" sz="1800" b="1" dirty="0"/>
              <a:t> βιοψίες </a:t>
            </a:r>
            <a:r>
              <a:rPr lang="el-GR" sz="1800" dirty="0"/>
              <a:t>ήταν </a:t>
            </a:r>
            <a:r>
              <a:rPr lang="el-GR" sz="1800" dirty="0" smtClean="0"/>
              <a:t>θετικές και </a:t>
            </a:r>
            <a:r>
              <a:rPr lang="el-GR" sz="1800" b="1" dirty="0" smtClean="0"/>
              <a:t>ενδεικτικές </a:t>
            </a:r>
            <a:r>
              <a:rPr lang="el-GR" sz="1800" b="1" dirty="0"/>
              <a:t>για </a:t>
            </a:r>
            <a:r>
              <a:rPr lang="el-GR" sz="1800" b="1" dirty="0" err="1"/>
              <a:t>μεγαλοκυτταρικό</a:t>
            </a:r>
            <a:r>
              <a:rPr lang="el-GR" sz="1800" b="1" dirty="0"/>
              <a:t> νευροενδοκρινικό καρκίνωμα</a:t>
            </a:r>
            <a:r>
              <a:rPr lang="el-GR" sz="1800" dirty="0"/>
              <a:t>. Η </a:t>
            </a:r>
            <a:r>
              <a:rPr lang="el-GR" sz="1800" dirty="0" smtClean="0"/>
              <a:t>πρόσθετη διερεύνηση </a:t>
            </a:r>
            <a:r>
              <a:rPr lang="el-GR" sz="1800" dirty="0"/>
              <a:t>με αξονική τομογραφία κοιλίας και εγκεφάλου και σάρωση οστών δεν ανίχνευσε </a:t>
            </a:r>
            <a:r>
              <a:rPr lang="el-GR" sz="1800" dirty="0" err="1"/>
              <a:t>εξωθωρακικές</a:t>
            </a:r>
            <a:r>
              <a:rPr lang="el-GR" sz="1800" dirty="0"/>
              <a:t> </a:t>
            </a:r>
            <a:r>
              <a:rPr lang="el-GR" sz="1800" dirty="0" smtClean="0"/>
              <a:t>μεταστάσεις.</a:t>
            </a:r>
            <a:endParaRPr lang="el-GR" sz="1800" dirty="0"/>
          </a:p>
        </p:txBody>
      </p:sp>
    </p:spTree>
    <p:extLst>
      <p:ext uri="{BB962C8B-B14F-4D97-AF65-F5344CB8AC3E}">
        <p14:creationId xmlns="" xmlns:p14="http://schemas.microsoft.com/office/powerpoint/2010/main" val="17294637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1BB83A6E-CF44-05E9-E040-2950D13A1B89}"/>
              </a:ext>
            </a:extLst>
          </p:cNvPr>
          <p:cNvSpPr>
            <a:spLocks noGrp="1"/>
          </p:cNvSpPr>
          <p:nvPr>
            <p:ph type="title"/>
          </p:nvPr>
        </p:nvSpPr>
        <p:spPr>
          <a:xfrm>
            <a:off x="385860" y="-1358898"/>
            <a:ext cx="7820880" cy="1086056"/>
          </a:xfrm>
        </p:spPr>
        <p:txBody>
          <a:bodyPr>
            <a:normAutofit fontScale="90000"/>
          </a:bodyPr>
          <a:lstStyle/>
          <a:p>
            <a:r>
              <a:rPr lang="el-GR" dirty="0"/>
              <a:t/>
            </a:r>
            <a:br>
              <a:rPr lang="el-GR" dirty="0"/>
            </a:br>
            <a:endParaRPr lang="el-GR" dirty="0"/>
          </a:p>
        </p:txBody>
      </p:sp>
      <p:sp>
        <p:nvSpPr>
          <p:cNvPr id="3" name="Θέση περιεχομένου 2">
            <a:extLst>
              <a:ext uri="{FF2B5EF4-FFF2-40B4-BE49-F238E27FC236}">
                <a16:creationId xmlns="" xmlns:a16="http://schemas.microsoft.com/office/drawing/2014/main" id="{E39B4F6C-37F5-CAEA-2924-F3EB4654C69C}"/>
              </a:ext>
            </a:extLst>
          </p:cNvPr>
          <p:cNvSpPr>
            <a:spLocks noGrp="1"/>
          </p:cNvSpPr>
          <p:nvPr>
            <p:ph idx="1"/>
          </p:nvPr>
        </p:nvSpPr>
        <p:spPr>
          <a:xfrm>
            <a:off x="553499" y="332656"/>
            <a:ext cx="7820881" cy="5047993"/>
          </a:xfrm>
        </p:spPr>
        <p:txBody>
          <a:bodyPr>
            <a:noAutofit/>
          </a:bodyPr>
          <a:lstStyle/>
          <a:p>
            <a:pPr algn="just"/>
            <a:r>
              <a:rPr lang="el-GR" altLang="el-GR" sz="2000" dirty="0"/>
              <a:t>Η βρογχοσκόπηση ανέδειξε ορισμένες </a:t>
            </a:r>
            <a:r>
              <a:rPr lang="el-GR" altLang="el-GR" sz="2000" dirty="0" err="1"/>
              <a:t>λευκάζουσες</a:t>
            </a:r>
            <a:r>
              <a:rPr lang="en-US" altLang="el-GR" sz="2000" dirty="0"/>
              <a:t>,</a:t>
            </a:r>
            <a:r>
              <a:rPr lang="el-GR" altLang="el-GR" sz="2000" dirty="0"/>
              <a:t> </a:t>
            </a:r>
            <a:r>
              <a:rPr lang="el-GR" altLang="el-GR" sz="2000" dirty="0" err="1"/>
              <a:t>παχυσμένες</a:t>
            </a:r>
            <a:r>
              <a:rPr lang="el-GR" altLang="el-GR" sz="2000" dirty="0"/>
              <a:t> περιοχές του βλεννογόνου των βρόγχων </a:t>
            </a:r>
            <a:r>
              <a:rPr lang="el-GR" altLang="el-GR" sz="2000" dirty="0" err="1"/>
              <a:t>απόπου</a:t>
            </a:r>
            <a:r>
              <a:rPr lang="el-GR" altLang="el-GR" sz="2000" dirty="0"/>
              <a:t> ελήφθησαν βιοψίες</a:t>
            </a:r>
            <a:r>
              <a:rPr lang="en-US" altLang="el-GR" sz="2000" dirty="0"/>
              <a:t>,</a:t>
            </a:r>
            <a:r>
              <a:rPr lang="el-GR" altLang="el-GR" sz="2000" dirty="0"/>
              <a:t>  καθώς και </a:t>
            </a:r>
            <a:r>
              <a:rPr lang="el-GR" altLang="el-GR" sz="2000" b="1" dirty="0"/>
              <a:t>ευμεγέθη, </a:t>
            </a:r>
            <a:r>
              <a:rPr lang="el-GR" altLang="el-GR" sz="2000" b="1" dirty="0" err="1"/>
              <a:t>πολυποειδή</a:t>
            </a:r>
            <a:r>
              <a:rPr lang="el-GR" altLang="el-GR" sz="2000" b="1" dirty="0"/>
              <a:t> μάζα </a:t>
            </a:r>
            <a:r>
              <a:rPr lang="el-GR" altLang="el-GR" sz="2000" b="1" dirty="0" err="1"/>
              <a:t>αποφράσσουσα</a:t>
            </a:r>
            <a:r>
              <a:rPr lang="el-GR" altLang="el-GR" sz="2000" b="1" dirty="0"/>
              <a:t> τον βρόγχο του αριστερού άνω λοβού.  </a:t>
            </a:r>
            <a:r>
              <a:rPr lang="el-GR" altLang="el-GR" sz="2000" dirty="0"/>
              <a:t>Διερευνήθηκε</a:t>
            </a:r>
            <a:r>
              <a:rPr lang="el-GR" altLang="el-GR" sz="2000" b="1" dirty="0"/>
              <a:t> </a:t>
            </a:r>
            <a:r>
              <a:rPr lang="el-GR" altLang="el-GR" sz="2000" dirty="0"/>
              <a:t>με ειδικό εξοπλισμό και το </a:t>
            </a:r>
            <a:r>
              <a:rPr lang="el-GR" altLang="el-GR" sz="2000" dirty="0" err="1"/>
              <a:t>μεσοθωράκιο</a:t>
            </a:r>
            <a:r>
              <a:rPr lang="el-GR" altLang="el-GR" sz="2000" dirty="0"/>
              <a:t>, από διογκωμένο λεμφαδένα </a:t>
            </a:r>
            <a:r>
              <a:rPr lang="el-GR" altLang="el-GR" sz="2000" dirty="0" smtClean="0"/>
              <a:t>εκ του </a:t>
            </a:r>
            <a:r>
              <a:rPr lang="el-GR" altLang="el-GR" sz="2000" dirty="0"/>
              <a:t>οποίου ελήφθη </a:t>
            </a:r>
            <a:r>
              <a:rPr lang="el-GR" altLang="el-GR" sz="2000" dirty="0" err="1"/>
              <a:t>βιοπτικό</a:t>
            </a:r>
            <a:r>
              <a:rPr lang="el-GR" altLang="el-GR" sz="2000" dirty="0"/>
              <a:t> υλικό (</a:t>
            </a:r>
            <a:r>
              <a:rPr lang="el-GR" altLang="el-GR" sz="2000" dirty="0" err="1"/>
              <a:t>διαβρογχική</a:t>
            </a:r>
            <a:r>
              <a:rPr lang="el-GR" altLang="el-GR" sz="2000" dirty="0"/>
              <a:t> παρακέντηση υπό </a:t>
            </a:r>
            <a:r>
              <a:rPr lang="el-GR" altLang="el-GR" sz="2000" dirty="0" err="1"/>
              <a:t>υπερηχογραφική</a:t>
            </a:r>
            <a:r>
              <a:rPr lang="el-GR" altLang="el-GR" sz="2000" dirty="0"/>
              <a:t> καθοδήγηση ).</a:t>
            </a:r>
          </a:p>
          <a:p>
            <a:pPr algn="just"/>
            <a:endParaRPr lang="el-GR" altLang="el-GR" sz="2000" dirty="0"/>
          </a:p>
          <a:p>
            <a:pPr algn="just"/>
            <a:r>
              <a:rPr lang="el-GR" altLang="el-GR" sz="2000" dirty="0"/>
              <a:t>Έτσι η </a:t>
            </a:r>
            <a:r>
              <a:rPr lang="el-GR" altLang="el-GR" sz="2000" dirty="0" smtClean="0"/>
              <a:t>νόσος </a:t>
            </a:r>
            <a:r>
              <a:rPr lang="el-GR" altLang="el-GR" sz="2000" dirty="0"/>
              <a:t>ταξινομήθηκε </a:t>
            </a:r>
            <a:r>
              <a:rPr lang="en-US" altLang="el-GR" sz="2000" dirty="0"/>
              <a:t>IV </a:t>
            </a:r>
            <a:r>
              <a:rPr lang="el-GR" altLang="el-GR" sz="2000" dirty="0"/>
              <a:t>σταδίου </a:t>
            </a:r>
            <a:r>
              <a:rPr lang="en-US" altLang="el-GR" sz="2000" dirty="0"/>
              <a:t>LCNEC </a:t>
            </a:r>
            <a:r>
              <a:rPr lang="el-GR" altLang="el-GR" sz="2000" dirty="0"/>
              <a:t>του πνεύμονα.</a:t>
            </a:r>
          </a:p>
          <a:p>
            <a:pPr algn="just"/>
            <a:endParaRPr lang="el-GR" sz="2000" dirty="0"/>
          </a:p>
          <a:p>
            <a:pPr algn="just"/>
            <a:r>
              <a:rPr lang="el-GR" sz="2000" dirty="0"/>
              <a:t>Καθώς ο όγκος ήταν τεχνικά εξαιρέσιμος με προσβολή </a:t>
            </a:r>
            <a:r>
              <a:rPr lang="el-GR" sz="2000" dirty="0" err="1"/>
              <a:t>μονοζωνικού</a:t>
            </a:r>
            <a:r>
              <a:rPr lang="el-GR" sz="2000" dirty="0"/>
              <a:t> </a:t>
            </a:r>
            <a:r>
              <a:rPr lang="el-GR" sz="2000" dirty="0" err="1"/>
              <a:t>μεσοθωρακικού</a:t>
            </a:r>
            <a:r>
              <a:rPr lang="el-GR" sz="2000" dirty="0"/>
              <a:t> κόμβου (ελάχιστη νόσος N2), η επαγωγική χημειοθεραπεία με βάση την πλατίνα άρχισε να </a:t>
            </a:r>
            <a:r>
              <a:rPr lang="el-GR" sz="2000" dirty="0" smtClean="0"/>
              <a:t>τον κάνει να υποχωρεί</a:t>
            </a:r>
            <a:r>
              <a:rPr lang="el-GR" sz="2000" dirty="0"/>
              <a:t>, διευκολύνοντας και απλοποιώντας έτσι την επακόλουθη χειρουργική διαδικασία. Η </a:t>
            </a:r>
            <a:r>
              <a:rPr lang="el-GR" sz="2000" dirty="0" smtClean="0"/>
              <a:t>υποβάθμιση του όγκου μετά από τη  χημειοθεραπεία αναγνωρίστηκε </a:t>
            </a:r>
            <a:r>
              <a:rPr lang="el-GR" sz="2000" dirty="0"/>
              <a:t>με μια νέα σάρωση PET/CT και ο ασθενής υποβλήθηκε σε αριστερή άνω </a:t>
            </a:r>
            <a:r>
              <a:rPr lang="el-GR" sz="2000" dirty="0" err="1"/>
              <a:t>λοβεκτομή</a:t>
            </a:r>
            <a:r>
              <a:rPr lang="el-GR" sz="2000" dirty="0"/>
              <a:t> με ταυτόχρονη </a:t>
            </a:r>
            <a:r>
              <a:rPr lang="el-GR" sz="2000" dirty="0" err="1"/>
              <a:t>λεμφαδενική</a:t>
            </a:r>
            <a:r>
              <a:rPr lang="el-GR" sz="2000" dirty="0"/>
              <a:t> ανατομή </a:t>
            </a:r>
            <a:r>
              <a:rPr lang="el-GR" sz="2000" dirty="0" smtClean="0"/>
              <a:t> </a:t>
            </a:r>
            <a:r>
              <a:rPr lang="el-GR" sz="2000" dirty="0"/>
              <a:t>του </a:t>
            </a:r>
            <a:r>
              <a:rPr lang="el-GR" sz="2000" dirty="0" err="1" smtClean="0"/>
              <a:t>μεσοθωρακίου</a:t>
            </a:r>
            <a:r>
              <a:rPr lang="el-GR" sz="2000" dirty="0" smtClean="0"/>
              <a:t>.</a:t>
            </a:r>
            <a:endParaRPr lang="el-GR" sz="2000" dirty="0"/>
          </a:p>
        </p:txBody>
      </p:sp>
    </p:spTree>
    <p:extLst>
      <p:ext uri="{BB962C8B-B14F-4D97-AF65-F5344CB8AC3E}">
        <p14:creationId xmlns="" xmlns:p14="http://schemas.microsoft.com/office/powerpoint/2010/main" val="11675159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fontScale="92500" lnSpcReduction="20000"/>
          </a:bodyPr>
          <a:lstStyle/>
          <a:p>
            <a:r>
              <a:rPr lang="el-GR" dirty="0"/>
              <a:t>Το </a:t>
            </a:r>
            <a:r>
              <a:rPr lang="el-GR" b="1" dirty="0" err="1"/>
              <a:t>μικροκυτταρικό</a:t>
            </a:r>
            <a:r>
              <a:rPr lang="el-GR" b="1" dirty="0"/>
              <a:t> καρκίνωμα του πνεύμονα </a:t>
            </a:r>
            <a:r>
              <a:rPr lang="el-GR" dirty="0"/>
              <a:t>αποτελεί ένα από τα κλασικά νεοπλάσματα που αναπτύσσονται στο παρέγχυμα του πνεύμονα. Πρόκειται για έναν καρκίνο ο οποίος χαρακτηρίζεται από </a:t>
            </a:r>
            <a:r>
              <a:rPr lang="el-GR" b="1" dirty="0"/>
              <a:t>μεγάλη επιθετικότητα</a:t>
            </a:r>
            <a:r>
              <a:rPr lang="el-GR" dirty="0"/>
              <a:t>. Αυτό γιατί τα κύτταρα του </a:t>
            </a:r>
            <a:r>
              <a:rPr lang="el-GR" dirty="0">
                <a:effectLst>
                  <a:outerShdw blurRad="38100" dist="38100" dir="2700000" algn="tl">
                    <a:srgbClr val="000000">
                      <a:alpha val="43137"/>
                    </a:srgbClr>
                  </a:outerShdw>
                </a:effectLst>
              </a:rPr>
              <a:t>διαιρούνται ταχύτατα </a:t>
            </a:r>
            <a:r>
              <a:rPr lang="el-GR" dirty="0"/>
              <a:t>και δίνει </a:t>
            </a:r>
            <a:r>
              <a:rPr lang="el-GR" dirty="0">
                <a:effectLst>
                  <a:outerShdw blurRad="38100" dist="38100" dir="2700000" algn="tl">
                    <a:srgbClr val="000000">
                      <a:alpha val="43137"/>
                    </a:srgbClr>
                  </a:outerShdw>
                </a:effectLst>
              </a:rPr>
              <a:t>πολλές απομακρυσμένες μεταστάσεις </a:t>
            </a:r>
            <a:r>
              <a:rPr lang="el-GR" dirty="0"/>
              <a:t>σε θώρακα, εγκέφαλο και μυελό των οστών, αλλά και διηθούν δομές (πχ λεμφαδένες), συνήθως </a:t>
            </a:r>
            <a:r>
              <a:rPr lang="el-GR" i="1" dirty="0"/>
              <a:t>πριν καν διαγνωστεί η πρωτοπαθής εστία του πνεύμονα (στο 70% των περιπτώσεων).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332656"/>
            <a:ext cx="8229600" cy="6480720"/>
          </a:xfrm>
        </p:spPr>
        <p:txBody>
          <a:bodyPr>
            <a:normAutofit fontScale="77500" lnSpcReduction="20000"/>
          </a:bodyPr>
          <a:lstStyle/>
          <a:p>
            <a:r>
              <a:rPr lang="el-GR" dirty="0"/>
              <a:t>Η κοινή συμπτωματολογία των </a:t>
            </a:r>
            <a:r>
              <a:rPr lang="el-GR" dirty="0" err="1"/>
              <a:t>νοσούντων</a:t>
            </a:r>
            <a:r>
              <a:rPr lang="el-GR" dirty="0"/>
              <a:t> περιλαμβάνει βήχα, δύσπνοια, αιμόπτυση, πόνο στον θώρακα, απώλεια όρεξης και ανεξήγητη απώλεια βάρους, καθώς και αίσθημα κόπωσης. </a:t>
            </a:r>
          </a:p>
          <a:p>
            <a:r>
              <a:rPr lang="el-GR" dirty="0"/>
              <a:t>Ιδιαίτερο ενδιαφέρον, ως παθολογική οντότητα, έχει το </a:t>
            </a:r>
            <a:r>
              <a:rPr lang="el-GR" dirty="0">
                <a:effectLst>
                  <a:outerShdw blurRad="38100" dist="38100" dir="2700000" algn="tl">
                    <a:srgbClr val="000000">
                      <a:alpha val="43137"/>
                    </a:srgbClr>
                  </a:outerShdw>
                </a:effectLst>
              </a:rPr>
              <a:t>σύνδρομο άνω κοίλης φλέβας</a:t>
            </a:r>
            <a:r>
              <a:rPr lang="el-GR" dirty="0"/>
              <a:t>. Σε ορισμένες παθήσεις του πνεύμονα ή επί παρουσίας μορφωμάτων του </a:t>
            </a:r>
            <a:r>
              <a:rPr lang="el-GR" dirty="0" err="1"/>
              <a:t>μεσοθωρακίου</a:t>
            </a:r>
            <a:r>
              <a:rPr lang="el-GR" dirty="0"/>
              <a:t> αυξάνεται η πίεση του τελευταίου με αποτέλεσμα να συμπιέζεται η άνω κοίλη φλέβα που αποχετεύει την κεφαλή, τον τράχηλο, τον θώρακα και τα άνω άκρα. Άρα, σε αυτά τα σημεία παρατηρούμε οίδημα, βήχα, δύσπνοια, διάταση των αγγείων και κυάνωση. </a:t>
            </a:r>
          </a:p>
          <a:p>
            <a:r>
              <a:rPr lang="el-GR" dirty="0"/>
              <a:t>Αξίζει να αναφερθεί επίσης το </a:t>
            </a:r>
            <a:r>
              <a:rPr lang="el-GR" dirty="0" err="1">
                <a:effectLst>
                  <a:outerShdw blurRad="38100" dist="38100" dir="2700000" algn="tl">
                    <a:srgbClr val="000000">
                      <a:alpha val="43137"/>
                    </a:srgbClr>
                  </a:outerShdw>
                </a:effectLst>
              </a:rPr>
              <a:t>παρανεοπλασματικό</a:t>
            </a:r>
            <a:r>
              <a:rPr lang="el-GR" dirty="0">
                <a:effectLst>
                  <a:outerShdw blurRad="38100" dist="38100" dir="2700000" algn="tl">
                    <a:srgbClr val="000000">
                      <a:alpha val="43137"/>
                    </a:srgbClr>
                  </a:outerShdw>
                </a:effectLst>
              </a:rPr>
              <a:t> σύνδρομο,</a:t>
            </a:r>
            <a:r>
              <a:rPr lang="el-GR" dirty="0"/>
              <a:t> όπου το νεόπλασμα «προσπαθεί να μιμηθεί» έναν ενδοκρινή αδένα και εκκρίνει ανάλογες ουσίες με αυτόν, με πιο κοινές την ACTH (προκαλώντας το σύνδρομο </a:t>
            </a:r>
            <a:r>
              <a:rPr lang="el-GR" dirty="0" err="1"/>
              <a:t>Cushing</a:t>
            </a:r>
            <a:r>
              <a:rPr lang="el-GR" dirty="0"/>
              <a:t>) και την ADH (με την υπερβολική έκκρισή της να προκαλεί </a:t>
            </a:r>
            <a:r>
              <a:rPr lang="el-GR" dirty="0" err="1"/>
              <a:t>υπονατριαιμία</a:t>
            </a:r>
            <a:r>
              <a:rPr lang="el-GR" dirty="0"/>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260648"/>
            <a:ext cx="9144000" cy="6597352"/>
          </a:xfrm>
        </p:spPr>
        <p:txBody>
          <a:bodyPr>
            <a:normAutofit fontScale="62500" lnSpcReduction="20000"/>
          </a:bodyPr>
          <a:lstStyle/>
          <a:p>
            <a:r>
              <a:rPr lang="el-GR" dirty="0"/>
              <a:t>Σημαντικό βήμα στη διάγνωση αποτελεί η κυτταρολογική ανάλυση των </a:t>
            </a:r>
            <a:r>
              <a:rPr lang="el-GR" b="1" dirty="0"/>
              <a:t>πτυέλων</a:t>
            </a:r>
            <a:r>
              <a:rPr lang="el-GR" dirty="0"/>
              <a:t> του ασθενούς. Δηλαδή ζητάμε από την ασθενή να βήξει, συλλέγουμε την εκκρινόμενη </a:t>
            </a:r>
            <a:r>
              <a:rPr lang="el-GR" dirty="0" err="1"/>
              <a:t>βλέννη</a:t>
            </a:r>
            <a:r>
              <a:rPr lang="el-GR" dirty="0"/>
              <a:t>  και την στέλνουμε για εργαστηριακή αξιολόγηση, όπου μπορεί να ανιχνευτούν μικρόβια ή, στην προκειμένη περίπτωση, καρκινικά κύτταρα. </a:t>
            </a:r>
          </a:p>
          <a:p>
            <a:r>
              <a:rPr lang="el-GR" dirty="0"/>
              <a:t>Προχωράμε σε διάφορες μεθόδους συλλογής κυττάρων η ιστού (όπου μας ενδιαφέρει όχι μόνο το κύτταρο αλλά και η αρχιτεκτονική του ιστού, η σύνδεση δηλαδή με άλλα κύτταρα και το </a:t>
            </a:r>
            <a:r>
              <a:rPr lang="el-GR" dirty="0" err="1"/>
              <a:t>εξωκυττάριο</a:t>
            </a:r>
            <a:r>
              <a:rPr lang="el-GR" dirty="0"/>
              <a:t> στοιχείο, τα αγγεία κτλ.): </a:t>
            </a:r>
          </a:p>
          <a:p>
            <a:pPr>
              <a:buNone/>
            </a:pPr>
            <a:r>
              <a:rPr lang="el-GR" dirty="0"/>
              <a:t>      ● Με βιοψία μέσω λεπτής βελόνης (FNA), γίνεται μικρή τομή στον θώρακα και εισέρχεται στο ύποπτο τμήμα του πνεύμονα μια λεπτή βελόνα που συλλέγει υλικό. Για ακρίβεια, αυτή η μέθοδος συνοδεύεται από μια απεικονιστική μέθοδο. Μετά θα απεικονιστεί ξανά ο θώρακας σε περίπτωση πρόκλησης πνευμοθώρακα, λόγω κακής εισχώρησης της βελόνας. </a:t>
            </a:r>
          </a:p>
          <a:p>
            <a:pPr>
              <a:buNone/>
            </a:pPr>
            <a:r>
              <a:rPr lang="el-GR" dirty="0"/>
              <a:t>     ● Βρογχοσκόπηση. Είναι μια δοκιμασία στην οποία εισέρχεται ένας εύκαμπτος σωλήνας στους κατώτερους αεραγωγούς από το στόμα ή τη μύτη και αφαιρεί κομμάτι ιστού από τον πνεύμονα, για εξέταση. </a:t>
            </a:r>
          </a:p>
          <a:p>
            <a:pPr>
              <a:buNone/>
            </a:pPr>
            <a:r>
              <a:rPr lang="el-GR" dirty="0"/>
              <a:t>     ● </a:t>
            </a:r>
            <a:r>
              <a:rPr lang="el-GR" dirty="0" err="1"/>
              <a:t>Θωρακοσκόπηση</a:t>
            </a:r>
            <a:r>
              <a:rPr lang="el-GR" dirty="0"/>
              <a:t> και </a:t>
            </a:r>
            <a:r>
              <a:rPr lang="el-GR" dirty="0" err="1"/>
              <a:t>μεσοθωρακοσκόπηση</a:t>
            </a:r>
            <a:r>
              <a:rPr lang="el-GR" dirty="0"/>
              <a:t> είναι δύο χειρουργικές μέθοδοι κατά τις οποίες γίνεται μια τομή σε μεσοπλεύριο διάστημα και άνωθεν του στέρνου, αντίστοιχα. Με έναν λεπτό σωλήνα με φως (που στη μια περίπτωση λέγεται </a:t>
            </a:r>
            <a:r>
              <a:rPr lang="el-GR" dirty="0" err="1"/>
              <a:t>θωρακοσκόπιο</a:t>
            </a:r>
            <a:r>
              <a:rPr lang="el-GR" dirty="0"/>
              <a:t>, ενώ στην άλλη </a:t>
            </a:r>
            <a:r>
              <a:rPr lang="el-GR" dirty="0" err="1"/>
              <a:t>μεσοθωρακοσκόπιο</a:t>
            </a:r>
            <a:r>
              <a:rPr lang="el-GR" dirty="0"/>
              <a:t>) ελέγχονται ο θώρακας και το </a:t>
            </a:r>
            <a:r>
              <a:rPr lang="el-GR" dirty="0" err="1"/>
              <a:t>μεσοθωράκιο</a:t>
            </a:r>
            <a:r>
              <a:rPr lang="el-GR" dirty="0"/>
              <a:t> αντίστοιχα, για τυχόν αλλοιώσεις και με τη βοήθεια ενός εργαλείου και στις δύο περιπτώσεις συλλέγεται ιστός και τοπικοί λεμφαδένες. </a:t>
            </a:r>
          </a:p>
          <a:p>
            <a:pPr>
              <a:buNone/>
            </a:pPr>
            <a:r>
              <a:rPr lang="el-GR" dirty="0"/>
              <a:t>     ●Τέλος, έχουμε την θωρακοκέντηση, κατά την οποία μέσω βελόνας συλλέγουμε </a:t>
            </a:r>
            <a:r>
              <a:rPr lang="el-GR" dirty="0" err="1"/>
              <a:t>υπεζωκοτικό</a:t>
            </a:r>
            <a:r>
              <a:rPr lang="el-GR" dirty="0"/>
              <a:t> υγρό και το εξετάζουμε κυτταρολογικά για πιθανή ύπαρξη καρκινικών κυττάρων, ως αποτέλεσμα διήθησης της </a:t>
            </a:r>
            <a:r>
              <a:rPr lang="el-GR" dirty="0" err="1"/>
              <a:t>υπεζωκοτικής</a:t>
            </a:r>
            <a:r>
              <a:rPr lang="el-GR" dirty="0"/>
              <a:t> κοιλότητας.</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404664"/>
            <a:ext cx="9144000" cy="6552728"/>
          </a:xfrm>
        </p:spPr>
        <p:txBody>
          <a:bodyPr>
            <a:normAutofit fontScale="55000" lnSpcReduction="20000"/>
          </a:bodyPr>
          <a:lstStyle/>
          <a:p>
            <a:r>
              <a:rPr lang="el-GR" dirty="0"/>
              <a:t>Είμαστε πια σε θέση, έχοντας αρκετά δείγματα του αλλοιωμένου ιστού, να προχωρήσουμε σε μικροσκοπική του παρατήρηση, ώστε να παρατηρήσουμε τα ιδιαίτερα χαρακτηριστικά του και να δώσουμε την τελική διάγνωση. </a:t>
            </a:r>
          </a:p>
          <a:p>
            <a:endParaRPr lang="el-GR" dirty="0"/>
          </a:p>
          <a:p>
            <a:r>
              <a:rPr lang="el-GR" dirty="0"/>
              <a:t>Αρχίζουμε λοιπόν με τα χαρακτηριστικά των ίδιων των καρκινικών κυττάρων που προσβάλλουν τον πνεύμονα στον συγκεκριμένο καρκίνο. 1. Συνήθως βρίσκονται στον </a:t>
            </a:r>
            <a:r>
              <a:rPr lang="el-GR" dirty="0" err="1"/>
              <a:t>υποβλεννογόνο</a:t>
            </a:r>
            <a:r>
              <a:rPr lang="el-GR" dirty="0"/>
              <a:t> του πνεύμονα 2. Πρόκειται για </a:t>
            </a:r>
            <a:r>
              <a:rPr lang="el-GR" dirty="0" err="1"/>
              <a:t>νευροενδοκρινικό</a:t>
            </a:r>
            <a:r>
              <a:rPr lang="el-GR" dirty="0"/>
              <a:t> νεόπλασμα, άρα προέρχεται από φυσιολογικά </a:t>
            </a:r>
            <a:r>
              <a:rPr lang="el-GR" dirty="0" err="1"/>
              <a:t>νευροενδοκρινή</a:t>
            </a:r>
            <a:r>
              <a:rPr lang="el-GR" dirty="0"/>
              <a:t> κύτταρα, τα οποία εκκρίνουν ουσίες που θα χρησιμοποιηθούν ως διαγνωστικοί δείκτες </a:t>
            </a:r>
            <a:r>
              <a:rPr lang="el-GR" dirty="0" err="1"/>
              <a:t>ανοσοϊστοχημικά</a:t>
            </a:r>
            <a:r>
              <a:rPr lang="el-GR" dirty="0"/>
              <a:t>. 3. Τα ίδια τα κύτταρα έχουν μικρό κυκλικό σχήμα με μεγάλους πυρήνες, έντονα σκούρα μπλε χρωματισμένους, και σχεδόν καθόλου κυτταρόπλασμα (κλάσμα πυρήνα/κυτταρόπλασμα μεγάλο) 4. Η χρωματίνη είναι εμφανής, χωρίς όμως εμφανή </a:t>
            </a:r>
            <a:r>
              <a:rPr lang="el-GR" dirty="0" err="1"/>
              <a:t>πυρήνια</a:t>
            </a:r>
            <a:r>
              <a:rPr lang="el-GR" dirty="0"/>
              <a:t>. 5. Παρατηρείται επίσης το φαινόμενο </a:t>
            </a:r>
            <a:r>
              <a:rPr lang="el-GR" dirty="0" err="1"/>
              <a:t>Azzopardi</a:t>
            </a:r>
            <a:r>
              <a:rPr lang="el-GR" dirty="0"/>
              <a:t>, κατά το οποίο </a:t>
            </a:r>
            <a:r>
              <a:rPr lang="el-GR" dirty="0" err="1"/>
              <a:t>βασίφιλο</a:t>
            </a:r>
            <a:r>
              <a:rPr lang="el-GR" dirty="0"/>
              <a:t> πυρηνικό υλικό επενδύει αγγειακά τοιχώματα που έχουν διηθηθεί από το καρκίνωμα. 6. Υπάρχουν μεμονωμένες ή εστιακές αποπτώσεις και νεκρώσεις, καθώς και μεγάλος αριθμός μιτώσεων. </a:t>
            </a:r>
          </a:p>
          <a:p>
            <a:pPr>
              <a:buNone/>
            </a:pPr>
            <a:r>
              <a:rPr lang="el-GR" dirty="0"/>
              <a:t>       7. </a:t>
            </a:r>
            <a:r>
              <a:rPr lang="el-GR" dirty="0" err="1"/>
              <a:t>Ανοσοϊστοχημεία</a:t>
            </a:r>
            <a:r>
              <a:rPr lang="el-GR" dirty="0"/>
              <a:t>. Θετικοί είναι οι δείκτες για </a:t>
            </a:r>
            <a:r>
              <a:rPr lang="el-GR" dirty="0" err="1"/>
              <a:t>συναπτοφυσίνη</a:t>
            </a:r>
            <a:r>
              <a:rPr lang="el-GR" dirty="0"/>
              <a:t>, </a:t>
            </a:r>
            <a:r>
              <a:rPr lang="el-GR" dirty="0" err="1"/>
              <a:t>χρωμογρανίνη</a:t>
            </a:r>
            <a:r>
              <a:rPr lang="el-GR" dirty="0"/>
              <a:t> Α, INSM 1(υψηλή ειδικότητα, χαμηλή ευαισθησία) και CD-56, ενώ συνήθως θετικοί είναι οι CK7, CK8. </a:t>
            </a:r>
          </a:p>
          <a:p>
            <a:pPr>
              <a:buNone/>
            </a:pPr>
            <a:r>
              <a:rPr lang="el-GR" dirty="0"/>
              <a:t>       Σημαντικός είναι ο παράγοντας Ki-67, που αποτελεί έναν δείκτη πολλαπλασιασμού.</a:t>
            </a:r>
          </a:p>
          <a:p>
            <a:pPr>
              <a:buNone/>
            </a:pPr>
            <a:r>
              <a:rPr lang="el-GR" dirty="0"/>
              <a:t>       Αρνητικοί είναι οι δείκτες: p40, p63, CK20, PAX8, </a:t>
            </a:r>
            <a:r>
              <a:rPr lang="el-GR" dirty="0" err="1"/>
              <a:t>ναψίνη</a:t>
            </a:r>
            <a:r>
              <a:rPr lang="el-GR" dirty="0"/>
              <a:t>, CD-57 και CD-138 . </a:t>
            </a:r>
          </a:p>
          <a:p>
            <a:pPr>
              <a:buNone/>
            </a:pPr>
            <a:endParaRPr lang="el-GR" dirty="0"/>
          </a:p>
          <a:p>
            <a:pPr>
              <a:buNone/>
            </a:pPr>
            <a:r>
              <a:rPr lang="el-GR" dirty="0"/>
              <a:t>      Η αρχιτεκτονική του ιστού έχει πολλά χαρακτηριστικά κοινά στα διάφορα </a:t>
            </a:r>
            <a:r>
              <a:rPr lang="el-GR" dirty="0" err="1"/>
              <a:t>νευροενδοκρινικά</a:t>
            </a:r>
            <a:r>
              <a:rPr lang="el-GR" dirty="0"/>
              <a:t> καρκινώματα . Πρόκειται εν προκειμένω  για συμπαγές διάχυτο νεόπλασμα από μικρά ομοιόμορφα κύτταρα, χωρίς οργανοειδές πρότυπο ανάπτυξης.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0"/>
            <a:ext cx="9144000" cy="6858000"/>
          </a:xfrm>
        </p:spPr>
        <p:txBody>
          <a:bodyPr>
            <a:normAutofit lnSpcReduction="10000"/>
          </a:bodyPr>
          <a:lstStyle/>
          <a:p>
            <a:r>
              <a:rPr lang="el-GR" dirty="0"/>
              <a:t>Στο </a:t>
            </a:r>
            <a:r>
              <a:rPr lang="el-GR" b="1" dirty="0" err="1"/>
              <a:t>μικροκυτταρικό</a:t>
            </a:r>
            <a:r>
              <a:rPr lang="el-GR" dirty="0"/>
              <a:t> καρκίνωμα του πνεύμονα η αλλοίωση βρίσκεται κυρίως </a:t>
            </a:r>
            <a:r>
              <a:rPr lang="el-GR" b="1" dirty="0"/>
              <a:t>κεντρικά</a:t>
            </a:r>
            <a:r>
              <a:rPr lang="el-GR" dirty="0"/>
              <a:t> (στους βρόγχους ή την πύλη του πνεύμονα και διηθεί λεμφαδένες της περιοχής που είναι πλούσια σε </a:t>
            </a:r>
            <a:r>
              <a:rPr lang="el-GR" dirty="0" err="1"/>
              <a:t>αγγείωση</a:t>
            </a:r>
            <a:r>
              <a:rPr lang="el-GR" dirty="0"/>
              <a:t> και λεμφική παροχέτευση. Αντίθετα, το </a:t>
            </a:r>
            <a:r>
              <a:rPr lang="el-GR" b="1" dirty="0" err="1">
                <a:solidFill>
                  <a:srgbClr val="FF0000"/>
                </a:solidFill>
              </a:rPr>
              <a:t>μεγαλοκυτταρικό</a:t>
            </a:r>
            <a:r>
              <a:rPr lang="el-GR" b="1" dirty="0">
                <a:solidFill>
                  <a:srgbClr val="FF0000"/>
                </a:solidFill>
              </a:rPr>
              <a:t> </a:t>
            </a:r>
            <a:r>
              <a:rPr lang="el-GR" b="1" dirty="0" err="1">
                <a:solidFill>
                  <a:srgbClr val="FF0000"/>
                </a:solidFill>
              </a:rPr>
              <a:t>νευροενδοκρινικό</a:t>
            </a:r>
            <a:r>
              <a:rPr lang="el-GR" b="1" dirty="0">
                <a:solidFill>
                  <a:srgbClr val="FF0000"/>
                </a:solidFill>
              </a:rPr>
              <a:t> καρκίνωμα </a:t>
            </a:r>
            <a:r>
              <a:rPr lang="el-GR" dirty="0"/>
              <a:t>εντοπίζεται συνήθως </a:t>
            </a:r>
            <a:r>
              <a:rPr lang="el-GR" b="1" dirty="0">
                <a:solidFill>
                  <a:srgbClr val="FF0000"/>
                </a:solidFill>
              </a:rPr>
              <a:t>περιφερικά</a:t>
            </a:r>
            <a:r>
              <a:rPr lang="el-GR" dirty="0">
                <a:solidFill>
                  <a:srgbClr val="FF0000"/>
                </a:solidFill>
              </a:rPr>
              <a:t> </a:t>
            </a:r>
            <a:r>
              <a:rPr lang="el-GR" dirty="0"/>
              <a:t>στον πνεύμονα, αποτελείται δε, από </a:t>
            </a:r>
            <a:r>
              <a:rPr lang="el-GR" dirty="0">
                <a:solidFill>
                  <a:srgbClr val="FF0000"/>
                </a:solidFill>
              </a:rPr>
              <a:t>μεγαλύτερα κύτταρα με περισσότερο κυτταρόπλασμα και προβάλλοντα </a:t>
            </a:r>
            <a:r>
              <a:rPr lang="el-GR" dirty="0" err="1">
                <a:solidFill>
                  <a:srgbClr val="FF0000"/>
                </a:solidFill>
              </a:rPr>
              <a:t>πυρήνια</a:t>
            </a:r>
            <a:r>
              <a:rPr lang="el-GR" dirty="0">
                <a:solidFill>
                  <a:srgbClr val="FF0000"/>
                </a:solidFill>
              </a:rPr>
              <a:t>.</a:t>
            </a:r>
          </a:p>
          <a:p>
            <a:r>
              <a:rPr lang="el-GR" dirty="0"/>
              <a:t>Τα κύτταρα του </a:t>
            </a:r>
            <a:r>
              <a:rPr lang="el-GR" b="1" dirty="0" err="1"/>
              <a:t>μικροκυτταρικού</a:t>
            </a:r>
            <a:r>
              <a:rPr lang="el-GR" b="1" dirty="0"/>
              <a:t> καρκινώματος </a:t>
            </a:r>
            <a:r>
              <a:rPr lang="el-GR" dirty="0"/>
              <a:t>πράγματι έχουν μικρό μέγεθος και αποτελούνται εξ ολοκλήρου σχεδόν από τον πολύ </a:t>
            </a:r>
            <a:r>
              <a:rPr lang="el-GR" dirty="0" err="1"/>
              <a:t>βαθυχρωματικό</a:t>
            </a:r>
            <a:r>
              <a:rPr lang="el-GR" dirty="0"/>
              <a:t> μπλε πυρήνα τους, στον οποίο </a:t>
            </a:r>
            <a:r>
              <a:rPr lang="el-GR" i="1" dirty="0"/>
              <a:t>δεν</a:t>
            </a:r>
            <a:r>
              <a:rPr lang="el-GR" dirty="0"/>
              <a:t> διακρίνονται </a:t>
            </a:r>
            <a:r>
              <a:rPr lang="el-GR" dirty="0" err="1"/>
              <a:t>πυρήνια</a:t>
            </a:r>
            <a:r>
              <a:rPr lang="el-GR" dirty="0"/>
              <a:t>.</a:t>
            </a:r>
            <a:endParaRPr lang="el-GR" dirty="0">
              <a:solidFill>
                <a:srgbClr val="FF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260648"/>
            <a:ext cx="9144000" cy="6597352"/>
          </a:xfrm>
        </p:spPr>
        <p:txBody>
          <a:bodyPr>
            <a:normAutofit fontScale="55000" lnSpcReduction="20000"/>
          </a:bodyPr>
          <a:lstStyle/>
          <a:p>
            <a:pPr algn="just">
              <a:buNone/>
            </a:pPr>
            <a:r>
              <a:rPr lang="el-GR" dirty="0"/>
              <a:t>       Την διάγνωση ακολουθούν τεχνικές που αποσκοπούν στο να </a:t>
            </a:r>
            <a:r>
              <a:rPr lang="el-GR" dirty="0" err="1"/>
              <a:t>σταδιοποιήσουν</a:t>
            </a:r>
            <a:r>
              <a:rPr lang="el-GR" dirty="0"/>
              <a:t> τη νόσο ακριβέστερα, ώστε να δοθεί στο ασθενή η κατάλληλη θεραπεία, καθώς, ομολογουμένως ,κάθε ασθενής έχει ξεχωριστή ανταπόκριση στη θεραπεία, ανάλογα με το στάδιο της νόσου και το προσωπικό του υπόβαθρο (ατομικό και οικογενειακό ιστορικό, γενετικό υπόβαθρο, συνήθειες, συνθήκες εργασίας κτλ.). </a:t>
            </a:r>
          </a:p>
          <a:p>
            <a:pPr algn="just">
              <a:buNone/>
            </a:pPr>
            <a:endParaRPr lang="el-GR" dirty="0"/>
          </a:p>
          <a:p>
            <a:pPr algn="just">
              <a:buNone/>
            </a:pPr>
            <a:r>
              <a:rPr lang="el-GR" dirty="0"/>
              <a:t>      ● Για τον συγκεκριμένο καρκίνο αδρά τον διαχωρίζουμε σε περιορισμένο και εκτεταμένο στάδιο: μέσω ακτινογραφίας παρατηρούμε την αρχική αλλοίωση. Καθίσταται όμως λίγο δυσδιάκριτη λόγω της κεντρικής εμφάνισής της, επειδή επικαλύπτεται από τα υπόλοιπα μορφώματα του </a:t>
            </a:r>
            <a:r>
              <a:rPr lang="el-GR" dirty="0" err="1"/>
              <a:t>μεσοθωρακίου</a:t>
            </a:r>
            <a:r>
              <a:rPr lang="el-GR" dirty="0"/>
              <a:t>, όπως την σπονδυλική στήλη, οπίσθια, και την καρδιά. Έπειτα, για απομακρυσμένες μεταστάσεις χρησιμοποιούμε αξονική τομογραφία εγκεφάλου και θώρακα, μαγνητική εγκεφάλου και σπινθηρογράφημα οστών. Με αυτόν τον τρόπο ανιχνεύουμε την πρόοδο της νόσου και δίνουμε την κατάλληλη θεραπεία. Προχωρημένη είναι η νόσος που έχει χορηγήσει μεταστάσεις σε απομακρυσμένες περιοχές, ενώ διηθήσεις τοπικού ιστού, αγγείων και λεμφαδένων μέχρι τους </a:t>
            </a:r>
            <a:r>
              <a:rPr lang="el-GR" dirty="0" err="1"/>
              <a:t>υποκλειδίους</a:t>
            </a:r>
            <a:r>
              <a:rPr lang="el-GR" dirty="0"/>
              <a:t> είναι στο πλαίσιο του περιορισμένου </a:t>
            </a:r>
            <a:r>
              <a:rPr lang="el-GR" dirty="0" err="1"/>
              <a:t>μικροκυτταρικού</a:t>
            </a:r>
            <a:r>
              <a:rPr lang="el-GR" dirty="0"/>
              <a:t> καρκινώματος. </a:t>
            </a:r>
          </a:p>
          <a:p>
            <a:pPr algn="just">
              <a:buNone/>
            </a:pPr>
            <a:r>
              <a:rPr lang="el-GR" dirty="0"/>
              <a:t>      ● Για την θεραπεία: Ο καρκίνος, λόγω της ταχείας του εξάπλωσης, καθίσταται μη χειρουργήσιμος αλλά για κάθε περίπτωση έχουμε: 1. Για περιορισμένη νόσο έχουμε συνδυασμό χημειοθεραπείας και ακτινοθεραπείας, με χειρουργική επέμβαση και πάλι χημειοθεραπεία-ακτινοθεραπεία και ακτινοθεραπεία στον εγκέφαλο για κυρίως προληπτικούς λόγους. 2. Για εκτεταμένη νόσο λόγω των πολλαπλών μεταστάσεων έχουμε συνδυασμό χημειοθεραπείας, ακτινοθεραπεία στα σημεία μετάστασης για ανακούφιση και έπειτα ακτινοθεραπεία. 3. Υπάρχουν κι άλλες εναλλακτικές θεραπείες όπως ανοσοθεραπεία, θεραπεία με </a:t>
            </a:r>
            <a:r>
              <a:rPr lang="el-GR" dirty="0" err="1"/>
              <a:t>laser</a:t>
            </a:r>
            <a:r>
              <a:rPr lang="el-GR" dirty="0"/>
              <a:t> και η τοποθέτηση </a:t>
            </a:r>
            <a:r>
              <a:rPr lang="el-GR" dirty="0" err="1"/>
              <a:t>stent</a:t>
            </a:r>
            <a:r>
              <a:rPr lang="el-GR" dirty="0"/>
              <a:t> (δεν πρόκειται ακριβώς για θεραπεία αλλά διάνοιξη των αεραγωγών που έχουν αποφραχθεί από τον καρκίνο), καθώς και κλινικές δοκιμές. </a:t>
            </a:r>
          </a:p>
          <a:p>
            <a:pPr algn="just">
              <a:buNone/>
            </a:pPr>
            <a:r>
              <a:rPr lang="el-GR" dirty="0"/>
              <a:t>      Ο συγκεκριμένος τύπος καρκίνου μπορεί να υποτροπιάσει και να αυξηθεί ξανά, επομένως πρέπει οι ασθενείς να ελέγχονται τακτικά.</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980728"/>
          </a:xfrm>
        </p:spPr>
        <p:txBody>
          <a:bodyPr>
            <a:noAutofit/>
          </a:bodyPr>
          <a:lstStyle/>
          <a:p>
            <a:r>
              <a:rPr lang="el-GR" sz="3600" dirty="0" err="1"/>
              <a:t>Μικροκυτταρικό</a:t>
            </a:r>
            <a:r>
              <a:rPr lang="el-GR" sz="3600" dirty="0"/>
              <a:t>/</a:t>
            </a:r>
            <a:r>
              <a:rPr lang="el-GR" sz="3600" dirty="0" err="1">
                <a:solidFill>
                  <a:srgbClr val="FF0000"/>
                </a:solidFill>
              </a:rPr>
              <a:t>Μεγαλοκυτταρικό</a:t>
            </a:r>
            <a:r>
              <a:rPr lang="el-GR" sz="3600" dirty="0">
                <a:solidFill>
                  <a:srgbClr val="FF0000"/>
                </a:solidFill>
              </a:rPr>
              <a:t> </a:t>
            </a:r>
            <a:r>
              <a:rPr lang="el-GR" sz="3600" dirty="0" err="1"/>
              <a:t>νευροενδοκρινικό</a:t>
            </a:r>
            <a:r>
              <a:rPr lang="el-GR" sz="3600" dirty="0"/>
              <a:t> καρκίνωμα του πνεύμονα</a:t>
            </a:r>
          </a:p>
        </p:txBody>
      </p:sp>
      <p:pic>
        <p:nvPicPr>
          <p:cNvPr id="1026" name="Picture 2"/>
          <p:cNvPicPr>
            <a:picLocks noChangeAspect="1" noChangeArrowheads="1"/>
          </p:cNvPicPr>
          <p:nvPr/>
        </p:nvPicPr>
        <p:blipFill>
          <a:blip r:embed="rId2" cstate="print"/>
          <a:srcRect/>
          <a:stretch>
            <a:fillRect/>
          </a:stretch>
        </p:blipFill>
        <p:spPr bwMode="auto">
          <a:xfrm rot="16200000">
            <a:off x="-594483" y="1898741"/>
            <a:ext cx="5542190" cy="3994199"/>
          </a:xfrm>
          <a:prstGeom prst="rect">
            <a:avLst/>
          </a:prstGeom>
          <a:noFill/>
          <a:ln w="9525">
            <a:noFill/>
            <a:miter lim="800000"/>
            <a:headEnd/>
            <a:tailEnd/>
          </a:ln>
        </p:spPr>
      </p:pic>
      <p:pic>
        <p:nvPicPr>
          <p:cNvPr id="1028" name="Picture 4"/>
          <p:cNvPicPr>
            <a:picLocks noChangeAspect="1" noChangeArrowheads="1"/>
          </p:cNvPicPr>
          <p:nvPr/>
        </p:nvPicPr>
        <p:blipFill>
          <a:blip r:embed="rId3" cstate="print"/>
          <a:srcRect/>
          <a:stretch>
            <a:fillRect/>
          </a:stretch>
        </p:blipFill>
        <p:spPr bwMode="auto">
          <a:xfrm rot="5400000">
            <a:off x="4273749" y="1927051"/>
            <a:ext cx="5493046" cy="3888432"/>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FF4F1B1F-38C9-4BA3-8793-E2B6FC978C0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solidFill>
            <a:srgbClr val="000000"/>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Μικροσκοπική προβολή κυττάρων">
            <a:extLst>
              <a:ext uri="{FF2B5EF4-FFF2-40B4-BE49-F238E27FC236}">
                <a16:creationId xmlns="" xmlns:a16="http://schemas.microsoft.com/office/drawing/2014/main" id="{880FB647-4BD2-04DB-58A3-1A5322BC9787}"/>
              </a:ext>
            </a:extLst>
          </p:cNvPr>
          <p:cNvPicPr>
            <a:picLocks noChangeAspect="1"/>
          </p:cNvPicPr>
          <p:nvPr/>
        </p:nvPicPr>
        <p:blipFill rotWithShape="1">
          <a:blip r:embed="rId2" cstate="print">
            <a:alphaModFix amt="40000"/>
          </a:blip>
          <a:srcRect t="142" b="15272"/>
          <a:stretch/>
        </p:blipFill>
        <p:spPr>
          <a:xfrm>
            <a:off x="5117" y="10"/>
            <a:ext cx="9143999" cy="6857990"/>
          </a:xfrm>
          <a:prstGeom prst="rect">
            <a:avLst/>
          </a:prstGeom>
        </p:spPr>
      </p:pic>
      <p:sp>
        <p:nvSpPr>
          <p:cNvPr id="2" name="Τίτλος 1">
            <a:extLst>
              <a:ext uri="{FF2B5EF4-FFF2-40B4-BE49-F238E27FC236}">
                <a16:creationId xmlns="" xmlns:a16="http://schemas.microsoft.com/office/drawing/2014/main" id="{7E6767C0-17BD-3A12-D2DD-52C75BFD1C18}"/>
              </a:ext>
            </a:extLst>
          </p:cNvPr>
          <p:cNvSpPr>
            <a:spLocks noGrp="1"/>
          </p:cNvSpPr>
          <p:nvPr>
            <p:ph type="ctrTitle"/>
          </p:nvPr>
        </p:nvSpPr>
        <p:spPr>
          <a:xfrm>
            <a:off x="1972268" y="1256046"/>
            <a:ext cx="5221539" cy="1884207"/>
          </a:xfrm>
        </p:spPr>
        <p:txBody>
          <a:bodyPr anchor="b">
            <a:normAutofit fontScale="90000"/>
          </a:bodyPr>
          <a:lstStyle/>
          <a:p>
            <a:pPr algn="ctr">
              <a:lnSpc>
                <a:spcPct val="90000"/>
              </a:lnSpc>
              <a:spcAft>
                <a:spcPts val="800"/>
              </a:spcAft>
            </a:pPr>
            <a:r>
              <a:rPr lang="el-GR" sz="3000" b="1" dirty="0" smtClean="0">
                <a:solidFill>
                  <a:srgbClr val="FFFFFF"/>
                </a:solidFill>
                <a:effectLst/>
                <a:latin typeface="Times New Roman" panose="02020603050405020304" pitchFamily="18" charset="0"/>
                <a:ea typeface="Arial" panose="020B0604020202020204" pitchFamily="34" charset="0"/>
                <a:cs typeface="Times New Roman" panose="02020603050405020304" pitchFamily="18" charset="0"/>
              </a:rPr>
              <a:t>Ενδείξεις </a:t>
            </a:r>
            <a:r>
              <a:rPr lang="el-GR" sz="3000" b="1" dirty="0" err="1" smtClean="0">
                <a:solidFill>
                  <a:srgbClr val="FFFFFF"/>
                </a:solidFill>
                <a:effectLst/>
                <a:latin typeface="Times New Roman" panose="02020603050405020304" pitchFamily="18" charset="0"/>
                <a:ea typeface="Arial" panose="020B0604020202020204" pitchFamily="34" charset="0"/>
                <a:cs typeface="Times New Roman" panose="02020603050405020304" pitchFamily="18" charset="0"/>
              </a:rPr>
              <a:t>Νευροενδοκρινικού</a:t>
            </a:r>
            <a:r>
              <a:rPr lang="el-GR" sz="3000" b="1" dirty="0" smtClean="0">
                <a:solidFill>
                  <a:srgbClr val="FFFFFF"/>
                </a:solidFill>
                <a:effectLst/>
                <a:latin typeface="Times New Roman" panose="02020603050405020304" pitchFamily="18" charset="0"/>
                <a:ea typeface="Arial" panose="020B0604020202020204" pitchFamily="34" charset="0"/>
                <a:cs typeface="Times New Roman" panose="02020603050405020304" pitchFamily="18" charset="0"/>
              </a:rPr>
              <a:t> Καρκινώματος </a:t>
            </a:r>
            <a:r>
              <a:rPr lang="el-GR" sz="3000" b="1" dirty="0" smtClean="0">
                <a:solidFill>
                  <a:srgbClr val="FFFFFF"/>
                </a:solidFill>
                <a:effectLst/>
                <a:latin typeface="Times New Roman" panose="02020603050405020304" pitchFamily="18" charset="0"/>
                <a:ea typeface="Arial" panose="020B0604020202020204" pitchFamily="34" charset="0"/>
                <a:cs typeface="Times New Roman" panose="02020603050405020304" pitchFamily="18" charset="0"/>
              </a:rPr>
              <a:t>Πνεύμονα </a:t>
            </a:r>
            <a:r>
              <a:rPr lang="el-GR" sz="3000" b="1" dirty="0" smtClean="0">
                <a:solidFill>
                  <a:srgbClr val="FFFFFF"/>
                </a:solidFill>
                <a:effectLst/>
                <a:latin typeface="Times New Roman" panose="02020603050405020304" pitchFamily="18" charset="0"/>
                <a:ea typeface="Arial" panose="020B0604020202020204" pitchFamily="34" charset="0"/>
                <a:cs typeface="Times New Roman" panose="02020603050405020304" pitchFamily="18" charset="0"/>
              </a:rPr>
              <a:t>από </a:t>
            </a:r>
            <a:r>
              <a:rPr lang="el-GR" sz="3000" b="1" dirty="0">
                <a:solidFill>
                  <a:srgbClr val="FFFFFF"/>
                </a:solidFill>
                <a:latin typeface="Times New Roman" panose="02020603050405020304" pitchFamily="18" charset="0"/>
                <a:ea typeface="Arial" panose="020B0604020202020204" pitchFamily="34" charset="0"/>
                <a:cs typeface="Times New Roman" panose="02020603050405020304" pitchFamily="18" charset="0"/>
              </a:rPr>
              <a:t>Μ</a:t>
            </a:r>
            <a:r>
              <a:rPr lang="el-GR" sz="3000" b="1" dirty="0" smtClean="0">
                <a:solidFill>
                  <a:srgbClr val="FFFFFF"/>
                </a:solidFill>
                <a:effectLst/>
                <a:latin typeface="Times New Roman" panose="02020603050405020304" pitchFamily="18" charset="0"/>
                <a:ea typeface="Arial" panose="020B0604020202020204" pitchFamily="34" charset="0"/>
                <a:cs typeface="Times New Roman" panose="02020603050405020304" pitchFamily="18" charset="0"/>
              </a:rPr>
              <a:t>εγάλα </a:t>
            </a:r>
            <a:r>
              <a:rPr lang="el-GR" sz="3000" b="1" dirty="0">
                <a:solidFill>
                  <a:srgbClr val="FFFFFF"/>
                </a:solidFill>
                <a:latin typeface="Times New Roman" panose="02020603050405020304" pitchFamily="18" charset="0"/>
                <a:ea typeface="Arial" panose="020B0604020202020204" pitchFamily="34" charset="0"/>
                <a:cs typeface="Times New Roman" panose="02020603050405020304" pitchFamily="18" charset="0"/>
              </a:rPr>
              <a:t>Κ</a:t>
            </a:r>
            <a:r>
              <a:rPr lang="el-GR" sz="3000" b="1" dirty="0" smtClean="0">
                <a:solidFill>
                  <a:srgbClr val="FFFFFF"/>
                </a:solidFill>
                <a:effectLst/>
                <a:latin typeface="Times New Roman" panose="02020603050405020304" pitchFamily="18" charset="0"/>
                <a:ea typeface="Arial" panose="020B0604020202020204" pitchFamily="34" charset="0"/>
                <a:cs typeface="Times New Roman" panose="02020603050405020304" pitchFamily="18" charset="0"/>
              </a:rPr>
              <a:t>ύτταρα </a:t>
            </a:r>
            <a:r>
              <a:rPr lang="el-GR" sz="3000" b="1" dirty="0" smtClean="0">
                <a:solidFill>
                  <a:srgbClr val="FFFFFF"/>
                </a:solidFill>
                <a:effectLst/>
                <a:latin typeface="Times New Roman" panose="02020603050405020304" pitchFamily="18" charset="0"/>
                <a:ea typeface="Arial" panose="020B0604020202020204" pitchFamily="34" charset="0"/>
                <a:cs typeface="Times New Roman" panose="02020603050405020304" pitchFamily="18" charset="0"/>
              </a:rPr>
              <a:t>σε βιοψία.</a:t>
            </a:r>
            <a:br>
              <a:rPr lang="el-GR" sz="3000" b="1" dirty="0" smtClean="0">
                <a:solidFill>
                  <a:srgbClr val="FFFFFF"/>
                </a:solidFill>
                <a:effectLst/>
                <a:latin typeface="Times New Roman" panose="02020603050405020304" pitchFamily="18" charset="0"/>
                <a:ea typeface="Arial" panose="020B0604020202020204" pitchFamily="34" charset="0"/>
                <a:cs typeface="Times New Roman" panose="02020603050405020304" pitchFamily="18" charset="0"/>
              </a:rPr>
            </a:br>
            <a:r>
              <a:rPr lang="el-GR" sz="3000" b="1" dirty="0" smtClean="0">
                <a:solidFill>
                  <a:srgbClr val="FFFFFF"/>
                </a:solidFill>
                <a:effectLst/>
                <a:latin typeface="Times New Roman" panose="02020603050405020304" pitchFamily="18" charset="0"/>
                <a:ea typeface="Arial" panose="020B0604020202020204" pitchFamily="34" charset="0"/>
                <a:cs typeface="Times New Roman" panose="02020603050405020304" pitchFamily="18" charset="0"/>
              </a:rPr>
              <a:t/>
            </a:r>
            <a:br>
              <a:rPr lang="el-GR" sz="3000" b="1" dirty="0" smtClean="0">
                <a:solidFill>
                  <a:srgbClr val="FFFFFF"/>
                </a:solidFill>
                <a:effectLst/>
                <a:latin typeface="Times New Roman" panose="02020603050405020304" pitchFamily="18" charset="0"/>
                <a:ea typeface="Arial" panose="020B0604020202020204" pitchFamily="34" charset="0"/>
                <a:cs typeface="Times New Roman" panose="02020603050405020304" pitchFamily="18" charset="0"/>
              </a:rPr>
            </a:br>
            <a:r>
              <a:rPr lang="el-GR" sz="3000" b="1" dirty="0" smtClean="0">
                <a:solidFill>
                  <a:srgbClr val="FFFFFF"/>
                </a:solidFill>
                <a:effectLst/>
                <a:latin typeface="Times New Roman" panose="02020603050405020304" pitchFamily="18" charset="0"/>
                <a:ea typeface="Arial" panose="020B0604020202020204" pitchFamily="34" charset="0"/>
                <a:cs typeface="Times New Roman" panose="02020603050405020304" pitchFamily="18" charset="0"/>
              </a:rPr>
              <a:t>(</a:t>
            </a:r>
            <a:r>
              <a:rPr lang="en-US" sz="3000" b="1" dirty="0">
                <a:solidFill>
                  <a:srgbClr val="FFFFFF"/>
                </a:solidFill>
                <a:effectLst/>
                <a:latin typeface="Times New Roman" panose="02020603050405020304" pitchFamily="18" charset="0"/>
                <a:ea typeface="Arial" panose="020B0604020202020204" pitchFamily="34" charset="0"/>
                <a:cs typeface="Times New Roman" panose="02020603050405020304" pitchFamily="18" charset="0"/>
              </a:rPr>
              <a:t>Lung Large Cell Neuroendocrine Carcinoma L-LCNEC)</a:t>
            </a:r>
            <a:r>
              <a:rPr lang="el-GR" sz="3000"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
            </a:r>
            <a:br>
              <a:rPr lang="el-GR" sz="3000"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br>
            <a:endParaRPr lang="el-GR" sz="3000" dirty="0">
              <a:solidFill>
                <a:srgbClr val="FFFFFF"/>
              </a:solidFill>
            </a:endParaRPr>
          </a:p>
        </p:txBody>
      </p:sp>
      <p:sp>
        <p:nvSpPr>
          <p:cNvPr id="3" name="Υπότιτλος 2">
            <a:extLst>
              <a:ext uri="{FF2B5EF4-FFF2-40B4-BE49-F238E27FC236}">
                <a16:creationId xmlns="" xmlns:a16="http://schemas.microsoft.com/office/drawing/2014/main" id="{70266640-D23A-C0F2-1AC2-E4FDF21CEC91}"/>
              </a:ext>
            </a:extLst>
          </p:cNvPr>
          <p:cNvSpPr>
            <a:spLocks noGrp="1"/>
          </p:cNvSpPr>
          <p:nvPr>
            <p:ph type="subTitle" idx="1"/>
          </p:nvPr>
        </p:nvSpPr>
        <p:spPr>
          <a:xfrm>
            <a:off x="2108893" y="5159228"/>
            <a:ext cx="4936448" cy="746640"/>
          </a:xfrm>
        </p:spPr>
        <p:txBody>
          <a:bodyPr>
            <a:normAutofit/>
          </a:bodyPr>
          <a:lstStyle/>
          <a:p>
            <a:pPr algn="ctr"/>
            <a:r>
              <a:rPr lang="el-GR" dirty="0" smtClean="0">
                <a:solidFill>
                  <a:srgbClr val="FFFFFF"/>
                </a:solidFill>
                <a:latin typeface="Times New Roman" panose="02020603050405020304" pitchFamily="18" charset="0"/>
                <a:cs typeface="Times New Roman" panose="02020603050405020304" pitchFamily="18" charset="0"/>
              </a:rPr>
              <a:t>Γεώργιος </a:t>
            </a:r>
            <a:r>
              <a:rPr lang="el-GR" dirty="0" err="1" smtClean="0">
                <a:solidFill>
                  <a:srgbClr val="FFFFFF"/>
                </a:solidFill>
                <a:latin typeface="Times New Roman" panose="02020603050405020304" pitchFamily="18" charset="0"/>
                <a:cs typeface="Times New Roman" panose="02020603050405020304" pitchFamily="18" charset="0"/>
              </a:rPr>
              <a:t>Σκεπετάρης</a:t>
            </a:r>
            <a:r>
              <a:rPr lang="el-GR" dirty="0" smtClean="0">
                <a:solidFill>
                  <a:srgbClr val="FFFFFF"/>
                </a:solidFill>
              </a:rPr>
              <a:t> </a:t>
            </a:r>
            <a:endParaRPr lang="el-GR" dirty="0">
              <a:solidFill>
                <a:srgbClr val="FFFFFF"/>
              </a:solidFill>
            </a:endParaRPr>
          </a:p>
        </p:txBody>
      </p:sp>
      <p:cxnSp>
        <p:nvCxnSpPr>
          <p:cNvPr id="11" name="Straight Connector 10">
            <a:extLst>
              <a:ext uri="{FF2B5EF4-FFF2-40B4-BE49-F238E27FC236}">
                <a16:creationId xmlns="" xmlns:a16="http://schemas.microsoft.com/office/drawing/2014/main" id="{6B5C80BC-C547-4FD8-9B68-6A9207F0858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4576168" y="3481804"/>
            <a:ext cx="0" cy="13107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989799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TotalTime>
  <Words>1530</Words>
  <Application>Microsoft Office PowerPoint</Application>
  <PresentationFormat>Προβολή στην οθόνη (4:3)</PresentationFormat>
  <Paragraphs>47</Paragraphs>
  <Slides>11</Slides>
  <Notes>1</Notes>
  <HiddenSlides>0</HiddenSlides>
  <MMClips>0</MMClips>
  <ScaleCrop>false</ScaleCrop>
  <HeadingPairs>
    <vt:vector size="4" baseType="variant">
      <vt:variant>
        <vt:lpstr>Θέμα</vt:lpstr>
      </vt:variant>
      <vt:variant>
        <vt:i4>1</vt:i4>
      </vt:variant>
      <vt:variant>
        <vt:lpstr>Τίτλοι διαφανειών</vt:lpstr>
      </vt:variant>
      <vt:variant>
        <vt:i4>11</vt:i4>
      </vt:variant>
    </vt:vector>
  </HeadingPairs>
  <TitlesOfParts>
    <vt:vector size="12" baseType="lpstr">
      <vt:lpstr>Θέμα του Office</vt:lpstr>
      <vt:lpstr>ΝΕΥΡΟΕΝΔΟΚΡΙΝΙΚΑ ΚΑΡΚΙΝΩΜΑΤΑ ΤΟΥ ΠΝΕΥΜΟΝΑ ΥΨΗΛΟΒΑΘΜΗΣ ΚΑΚΟΗΘΕΙΑΣ</vt:lpstr>
      <vt:lpstr>Διαφάνεια 2</vt:lpstr>
      <vt:lpstr>Διαφάνεια 3</vt:lpstr>
      <vt:lpstr>Διαφάνεια 4</vt:lpstr>
      <vt:lpstr>Διαφάνεια 5</vt:lpstr>
      <vt:lpstr>Διαφάνεια 6</vt:lpstr>
      <vt:lpstr>Διαφάνεια 7</vt:lpstr>
      <vt:lpstr>Μικροκυτταρικό/Μεγαλοκυτταρικό νευροενδοκρινικό καρκίνωμα του πνεύμονα</vt:lpstr>
      <vt:lpstr>Ενδείξεις Νευροενδοκρινικού Καρκινώματος Πνεύμονα από Μεγάλα Κύτταρα σε βιοψία.  (Lung Large Cell Neuroendocrine Carcinoma L-LCNEC) </vt:lpstr>
      <vt:lpstr>Κλινικό Περιστατικό </vt:lpstr>
      <vt:lpstr>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ΝΕΥΡΟΕΝΔΟΚΡΙΝΙΚΑ ΚΑΡΚΙΝΩΜΑΤΑ ΤΟΥ ΠΝΕΥΜΟΝΑ ΥΨΗΛΟΒΑΘΜΗΣ ΚΑΚΟΗΘΕΙΑΣ</dc:title>
  <dc:creator>User</dc:creator>
  <cp:lastModifiedBy>User</cp:lastModifiedBy>
  <cp:revision>16</cp:revision>
  <dcterms:created xsi:type="dcterms:W3CDTF">2022-10-13T03:54:00Z</dcterms:created>
  <dcterms:modified xsi:type="dcterms:W3CDTF">2022-10-13T14:25:14Z</dcterms:modified>
</cp:coreProperties>
</file>