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390" r:id="rId5"/>
    <p:sldId id="259" r:id="rId6"/>
    <p:sldId id="263" r:id="rId7"/>
    <p:sldId id="260" r:id="rId8"/>
    <p:sldId id="393" r:id="rId9"/>
    <p:sldId id="266" r:id="rId10"/>
    <p:sldId id="347" r:id="rId11"/>
    <p:sldId id="267" r:id="rId12"/>
    <p:sldId id="351" r:id="rId13"/>
    <p:sldId id="392" r:id="rId14"/>
    <p:sldId id="268" r:id="rId15"/>
    <p:sldId id="270" r:id="rId16"/>
    <p:sldId id="391" r:id="rId17"/>
    <p:sldId id="394" r:id="rId18"/>
    <p:sldId id="395" r:id="rId19"/>
    <p:sldId id="396" r:id="rId20"/>
    <p:sldId id="389" r:id="rId21"/>
    <p:sldId id="275" r:id="rId22"/>
    <p:sldId id="39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6FF"/>
    <a:srgbClr val="F5FF74"/>
    <a:srgbClr val="447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39" autoAdjust="0"/>
  </p:normalViewPr>
  <p:slideViewPr>
    <p:cSldViewPr snapToGrid="0" snapToObjects="1"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5543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264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538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397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05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163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854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46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332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64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649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B0493-FD33-214B-9668-268F04E4C086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2A49D-DC4F-A144-8723-D329C064B8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29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175" y="987425"/>
            <a:ext cx="7772400" cy="1767576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F5FF74"/>
                </a:solidFill>
              </a:rPr>
              <a:t/>
            </a:r>
            <a:br>
              <a:rPr lang="el-GR" b="1" dirty="0" smtClean="0">
                <a:solidFill>
                  <a:srgbClr val="F5FF74"/>
                </a:solidFill>
              </a:rPr>
            </a:br>
            <a:r>
              <a:rPr lang="el-GR" sz="2800" b="1" dirty="0" smtClean="0">
                <a:solidFill>
                  <a:srgbClr val="F5FF74"/>
                </a:solidFill>
              </a:rPr>
              <a:t>ΕΘΝΙΚΟ ΚΑΙ ΚΑΠΟΔΙΣΤΡΙΑΚΟ ΠΑΝΕΠΙΣΤΗΜΙΟ ΑΘΗΝΩΝ</a:t>
            </a:r>
            <a:br>
              <a:rPr lang="el-GR" sz="2800" b="1" dirty="0" smtClean="0">
                <a:solidFill>
                  <a:srgbClr val="F5FF74"/>
                </a:solidFill>
              </a:rPr>
            </a:br>
            <a:r>
              <a:rPr lang="el-GR" sz="2800" b="1" dirty="0" smtClean="0">
                <a:solidFill>
                  <a:srgbClr val="F5FF74"/>
                </a:solidFill>
              </a:rPr>
              <a:t>ΙΑΤΡΙΚΗ ΣΧΟΛΗ</a:t>
            </a:r>
            <a:br>
              <a:rPr lang="el-GR" sz="2800" b="1" dirty="0" smtClean="0">
                <a:solidFill>
                  <a:srgbClr val="F5FF74"/>
                </a:solidFill>
              </a:rPr>
            </a:br>
            <a:r>
              <a:rPr lang="el-GR" sz="2800" b="1" dirty="0" smtClean="0">
                <a:solidFill>
                  <a:srgbClr val="F5FF74"/>
                </a:solidFill>
              </a:rPr>
              <a:t>Α’ ΕΡΓΑΣΤΗΡΙΟ ΠΑΘΟΛΟΓΙΚΗΣ ΑΝΑΤΟΜΙΚΗΣ</a:t>
            </a:r>
            <a:br>
              <a:rPr lang="el-GR" sz="2800" b="1" dirty="0" smtClean="0">
                <a:solidFill>
                  <a:srgbClr val="F5FF74"/>
                </a:solidFill>
              </a:rPr>
            </a:br>
            <a:r>
              <a:rPr lang="el-GR" sz="2800" b="1" dirty="0" smtClean="0">
                <a:solidFill>
                  <a:srgbClr val="F5FF74"/>
                </a:solidFill>
              </a:rPr>
              <a:t>ΓΕΝΙΚΟ ΝΟΣΟΚΟΜΕΙΟ ΑΘΗΝΩΝ ΛΑΪΚΟ</a:t>
            </a:r>
            <a:r>
              <a:rPr lang="el-GR" b="1" dirty="0" smtClean="0">
                <a:solidFill>
                  <a:srgbClr val="F5FF74"/>
                </a:solidFill>
              </a:rPr>
              <a:t/>
            </a:r>
            <a:br>
              <a:rPr lang="el-GR" b="1" dirty="0" smtClean="0">
                <a:solidFill>
                  <a:srgbClr val="F5FF74"/>
                </a:solidFill>
              </a:rPr>
            </a:br>
            <a:r>
              <a:rPr lang="el-GR" b="1" dirty="0" smtClean="0">
                <a:solidFill>
                  <a:srgbClr val="F5FF74"/>
                </a:solidFill>
              </a:rPr>
              <a:t/>
            </a:r>
            <a:br>
              <a:rPr lang="el-GR" b="1" dirty="0" smtClean="0">
                <a:solidFill>
                  <a:srgbClr val="F5FF74"/>
                </a:solidFill>
              </a:rPr>
            </a:br>
            <a:r>
              <a:rPr lang="el-GR" b="1" dirty="0" smtClean="0">
                <a:solidFill>
                  <a:srgbClr val="F5FF74"/>
                </a:solidFill>
              </a:rPr>
              <a:t/>
            </a:r>
            <a:br>
              <a:rPr lang="el-GR" b="1" dirty="0" smtClean="0">
                <a:solidFill>
                  <a:srgbClr val="F5FF74"/>
                </a:solidFill>
              </a:rPr>
            </a:br>
            <a:r>
              <a:rPr lang="el-GR" b="1" dirty="0" smtClean="0">
                <a:solidFill>
                  <a:srgbClr val="F5FF74"/>
                </a:solidFill>
              </a:rPr>
              <a:t> ΠΝΕΥΜΟΝΙΕΣ</a:t>
            </a:r>
            <a:br>
              <a:rPr lang="el-GR" b="1" dirty="0" smtClean="0">
                <a:solidFill>
                  <a:srgbClr val="F5FF74"/>
                </a:solidFill>
              </a:rPr>
            </a:br>
            <a:endParaRPr lang="en-US" b="1" dirty="0">
              <a:solidFill>
                <a:srgbClr val="F5FF7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091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l-GR" b="1" dirty="0" smtClean="0">
              <a:solidFill>
                <a:srgbClr val="F5FF74"/>
              </a:solidFill>
            </a:endParaRPr>
          </a:p>
          <a:p>
            <a:endParaRPr lang="el-GR" b="1" dirty="0" smtClean="0">
              <a:solidFill>
                <a:srgbClr val="F5FF74"/>
              </a:solidFill>
            </a:endParaRPr>
          </a:p>
          <a:p>
            <a:r>
              <a:rPr lang="el-GR" b="1" dirty="0" smtClean="0">
                <a:solidFill>
                  <a:srgbClr val="F5FF74"/>
                </a:solidFill>
              </a:rPr>
              <a:t>Νικόλαος </a:t>
            </a:r>
            <a:r>
              <a:rPr lang="el-GR" b="1" dirty="0" err="1" smtClean="0">
                <a:solidFill>
                  <a:srgbClr val="F5FF74"/>
                </a:solidFill>
              </a:rPr>
              <a:t>Καβαντζάς</a:t>
            </a:r>
            <a:endParaRPr lang="el-GR" b="1" dirty="0" smtClean="0">
              <a:solidFill>
                <a:srgbClr val="F5FF74"/>
              </a:solidFill>
            </a:endParaRPr>
          </a:p>
          <a:p>
            <a:r>
              <a:rPr lang="el-GR" b="1" dirty="0" smtClean="0">
                <a:solidFill>
                  <a:srgbClr val="F5FF74"/>
                </a:solidFill>
              </a:rPr>
              <a:t>Καθηγητής</a:t>
            </a:r>
            <a:endParaRPr lang="en-US" b="1" dirty="0">
              <a:solidFill>
                <a:srgbClr val="F5FF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3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b="1" dirty="0" smtClean="0">
                <a:solidFill>
                  <a:srgbClr val="FFFF00"/>
                </a:solidFill>
              </a:rPr>
              <a:t>Στάδια λοβώδους πνευμονίας (2)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7503"/>
            <a:ext cx="8229600" cy="561049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8000"/>
                </a:solidFill>
              </a:rPr>
              <a:t> </a:t>
            </a:r>
            <a:endParaRPr lang="el-GR" dirty="0" smtClean="0"/>
          </a:p>
          <a:p>
            <a:r>
              <a:rPr lang="el-GR" sz="5800" dirty="0" smtClean="0"/>
              <a:t>Στάδιο της </a:t>
            </a:r>
            <a:r>
              <a:rPr lang="el-GR" sz="5800" dirty="0" err="1" smtClean="0"/>
              <a:t>φαιάς</a:t>
            </a:r>
            <a:r>
              <a:rPr lang="el-GR" sz="5800" dirty="0" smtClean="0"/>
              <a:t> </a:t>
            </a:r>
            <a:r>
              <a:rPr lang="el-GR" sz="5800" dirty="0" err="1" smtClean="0"/>
              <a:t>ηπάτωσης</a:t>
            </a:r>
            <a:r>
              <a:rPr lang="el-GR" sz="5800" dirty="0" smtClean="0"/>
              <a:t> – 3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έως 4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ημέρα (</a:t>
            </a:r>
            <a:r>
              <a:rPr lang="el-GR" sz="5800" dirty="0" err="1" smtClean="0"/>
              <a:t>ενδοκυψελιδικό</a:t>
            </a:r>
            <a:r>
              <a:rPr lang="el-GR" sz="5800" dirty="0" smtClean="0"/>
              <a:t> δίκτυο άφθονης </a:t>
            </a:r>
            <a:r>
              <a:rPr lang="el-GR" sz="5800" dirty="0" err="1" smtClean="0"/>
              <a:t>ινικής</a:t>
            </a:r>
            <a:r>
              <a:rPr lang="el-GR" sz="5800" dirty="0" smtClean="0"/>
              <a:t>, μεγάλος αριθμός λευκοκυττάρων, καταστροφή </a:t>
            </a:r>
            <a:r>
              <a:rPr lang="el-GR" sz="5800" dirty="0" err="1" smtClean="0"/>
              <a:t>ερυθροκυττάρων</a:t>
            </a:r>
            <a:r>
              <a:rPr lang="el-GR" sz="5800" dirty="0" smtClean="0"/>
              <a:t>)</a:t>
            </a:r>
            <a:endParaRPr lang="en-US" sz="5800" dirty="0" smtClean="0"/>
          </a:p>
          <a:p>
            <a:r>
              <a:rPr lang="el-GR" sz="5800" dirty="0" smtClean="0"/>
              <a:t>Στάδιο της </a:t>
            </a:r>
            <a:r>
              <a:rPr lang="el-GR" sz="5800" dirty="0" err="1" smtClean="0"/>
              <a:t>ωχράς</a:t>
            </a:r>
            <a:r>
              <a:rPr lang="el-GR" sz="5800" dirty="0" smtClean="0"/>
              <a:t> </a:t>
            </a:r>
            <a:r>
              <a:rPr lang="el-GR" sz="5800" dirty="0" err="1" smtClean="0"/>
              <a:t>ηπάτωσης</a:t>
            </a:r>
            <a:r>
              <a:rPr lang="el-GR" sz="5800" dirty="0" smtClean="0"/>
              <a:t> – 6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έως 8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ημέρα (</a:t>
            </a:r>
            <a:r>
              <a:rPr lang="el-GR" sz="5800" dirty="0" err="1" smtClean="0"/>
              <a:t>Ενδοκυψελιδικό</a:t>
            </a:r>
            <a:r>
              <a:rPr lang="el-GR" sz="5800" dirty="0" smtClean="0"/>
              <a:t> δίκτυο </a:t>
            </a:r>
            <a:r>
              <a:rPr lang="el-GR" sz="5800" dirty="0" err="1" smtClean="0"/>
              <a:t>ινικής</a:t>
            </a:r>
            <a:r>
              <a:rPr lang="el-GR" sz="5800" dirty="0" smtClean="0"/>
              <a:t>, πυκνές συλλογές λευκοκυττάρων, αρχίζει η αποδόμηση </a:t>
            </a:r>
            <a:r>
              <a:rPr lang="el-GR" sz="5800" dirty="0" err="1" smtClean="0"/>
              <a:t>ουδετεροφίλων</a:t>
            </a:r>
            <a:r>
              <a:rPr lang="el-GR" sz="5800" dirty="0" smtClean="0"/>
              <a:t> και ερυθρών από τα </a:t>
            </a:r>
            <a:r>
              <a:rPr lang="el-GR" sz="5800" dirty="0" err="1" smtClean="0"/>
              <a:t>μακροφάγα</a:t>
            </a:r>
            <a:r>
              <a:rPr lang="el-GR" sz="5800" dirty="0" smtClean="0"/>
              <a:t>)</a:t>
            </a:r>
          </a:p>
          <a:p>
            <a:r>
              <a:rPr lang="el-GR" sz="5800" dirty="0" smtClean="0"/>
              <a:t>Στάδιο της λύσης – 9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έως 11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ή 14</a:t>
            </a:r>
            <a:r>
              <a:rPr lang="el-GR" sz="5800" baseline="30000" dirty="0" smtClean="0"/>
              <a:t>η</a:t>
            </a:r>
            <a:r>
              <a:rPr lang="el-GR" sz="5800" dirty="0" smtClean="0"/>
              <a:t> ημέρα (άφθονα </a:t>
            </a:r>
            <a:r>
              <a:rPr lang="el-GR" sz="5800" dirty="0" err="1" smtClean="0"/>
              <a:t>μακροφάγα</a:t>
            </a:r>
            <a:r>
              <a:rPr lang="el-GR" sz="5800" dirty="0" smtClean="0"/>
              <a:t> στις κυψελίδες </a:t>
            </a:r>
            <a:r>
              <a:rPr lang="el-GR" sz="5800" dirty="0" err="1" smtClean="0"/>
              <a:t>φαγοκυτταρώνουν</a:t>
            </a:r>
            <a:r>
              <a:rPr lang="el-GR" sz="5800" dirty="0" smtClean="0"/>
              <a:t> τα </a:t>
            </a:r>
            <a:r>
              <a:rPr lang="el-GR" sz="5800" dirty="0" err="1" smtClean="0"/>
              <a:t>αποδομηθέντα</a:t>
            </a:r>
            <a:r>
              <a:rPr lang="el-GR" sz="5800" dirty="0" smtClean="0"/>
              <a:t> κυτταρικά στοιχεία. Το εξίδρωμα ρευστοποιείται και είτε απορροφάται στην κυκλοφορία είτε αποβάλλεται με την απόχρεμψη). </a:t>
            </a:r>
            <a:endParaRPr lang="en-US" sz="5800" dirty="0" smtClean="0"/>
          </a:p>
          <a:p>
            <a:pPr>
              <a:buNone/>
            </a:pP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94911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ΒΡΟΓΧΟΠΝΕΥΜΟΝΙΑ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Προσβολή τμήματος ή τμημάτων </a:t>
            </a:r>
            <a:r>
              <a:rPr lang="el-GR" b="1" dirty="0" smtClean="0">
                <a:solidFill>
                  <a:srgbClr val="FFFF00"/>
                </a:solidFill>
              </a:rPr>
              <a:t>λοβού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ή λοβών </a:t>
            </a:r>
            <a:r>
              <a:rPr lang="el-GR" b="1" dirty="0" smtClean="0">
                <a:solidFill>
                  <a:srgbClr val="FFFF00"/>
                </a:solidFill>
              </a:rPr>
              <a:t>πνεύμονα με συμμετοχή τόσο των κυψελίδων όσο και των αεραγωγών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Συνηθέστεροι μικροοργανισμοί</a:t>
            </a:r>
            <a:r>
              <a:rPr lang="en-US" b="1" dirty="0" smtClean="0">
                <a:solidFill>
                  <a:srgbClr val="FFFF00"/>
                </a:solidFill>
              </a:rPr>
              <a:t>:</a:t>
            </a:r>
            <a:r>
              <a:rPr lang="el-GR" b="1" dirty="0" smtClean="0">
                <a:solidFill>
                  <a:srgbClr val="FFFF00"/>
                </a:solidFill>
              </a:rPr>
              <a:t>  στρεπτόκοκκος, σταφυλόκοκκος, </a:t>
            </a:r>
            <a:r>
              <a:rPr lang="el-GR" b="1" dirty="0" err="1" smtClean="0">
                <a:solidFill>
                  <a:srgbClr val="FFFF00"/>
                </a:solidFill>
              </a:rPr>
              <a:t>αιμόφιλος</a:t>
            </a:r>
            <a:r>
              <a:rPr lang="el-GR" b="1" dirty="0" smtClean="0">
                <a:solidFill>
                  <a:srgbClr val="FFFF00"/>
                </a:solidFill>
              </a:rPr>
              <a:t> της γρίπης, </a:t>
            </a:r>
            <a:r>
              <a:rPr lang="el-GR" b="1" dirty="0" err="1" smtClean="0">
                <a:solidFill>
                  <a:srgbClr val="FFFF00"/>
                </a:solidFill>
              </a:rPr>
              <a:t>πρωτέας</a:t>
            </a:r>
            <a:r>
              <a:rPr lang="el-GR" b="1" dirty="0" smtClean="0">
                <a:solidFill>
                  <a:srgbClr val="FFFF00"/>
                </a:solidFill>
              </a:rPr>
              <a:t>, </a:t>
            </a:r>
            <a:r>
              <a:rPr lang="el-GR" b="1" dirty="0" err="1" smtClean="0">
                <a:solidFill>
                  <a:srgbClr val="FFFF00"/>
                </a:solidFill>
              </a:rPr>
              <a:t>ψευδομονάδα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b="1" dirty="0" err="1" smtClean="0">
                <a:solidFill>
                  <a:srgbClr val="FFFF00"/>
                </a:solidFill>
              </a:rPr>
              <a:t>Πνευμονοκύστη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Carinii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l-GR" b="1" dirty="0" smtClean="0">
                <a:solidFill>
                  <a:srgbClr val="FFFF00"/>
                </a:solidFill>
              </a:rPr>
              <a:t>(σε </a:t>
            </a:r>
            <a:r>
              <a:rPr lang="el-GR" b="1" dirty="0" err="1" smtClean="0">
                <a:solidFill>
                  <a:srgbClr val="FFFF00"/>
                </a:solidFill>
              </a:rPr>
              <a:t>ανοσοκατασταλμένους</a:t>
            </a:r>
            <a:r>
              <a:rPr lang="el-GR" b="1" dirty="0" smtClean="0">
                <a:solidFill>
                  <a:srgbClr val="FFFF00"/>
                </a:solidFill>
              </a:rPr>
              <a:t> ασθενείς και ασθενείς με </a:t>
            </a:r>
            <a:r>
              <a:rPr lang="en-US" b="1" dirty="0" smtClean="0">
                <a:solidFill>
                  <a:srgbClr val="FFFF00"/>
                </a:solidFill>
              </a:rPr>
              <a:t>AIDS</a:t>
            </a:r>
            <a:r>
              <a:rPr lang="el-GR" b="1" dirty="0" smtClean="0">
                <a:solidFill>
                  <a:srgbClr val="FFFF00"/>
                </a:solidFill>
              </a:rPr>
              <a:t>)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Αναερόβια μικρόβια (Από </a:t>
            </a:r>
            <a:r>
              <a:rPr lang="el-GR" b="1" dirty="0" err="1" smtClean="0">
                <a:solidFill>
                  <a:srgbClr val="FFFF00"/>
                </a:solidFill>
              </a:rPr>
              <a:t>εισρόφηση</a:t>
            </a:r>
            <a:r>
              <a:rPr lang="el-GR" b="1" dirty="0" smtClean="0">
                <a:solidFill>
                  <a:srgbClr val="FFFF00"/>
                </a:solidFill>
              </a:rPr>
              <a:t> γαστρικού υγρού → κεραυνοβόλος βρογχοπνευμονία)</a:t>
            </a:r>
          </a:p>
          <a:p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359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library.med.utah.edu/WebPath/jpeg1/LUNG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6707" y="504961"/>
            <a:ext cx="3972288" cy="60212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73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library.med.utah.edu/WebPath/jpeg1/LUNG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8775" y="694965"/>
            <a:ext cx="3789408" cy="5744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ΒΡΟΓΧΟΠΝΕΥΜΟΝΙΑ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Μικροσκοπικά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Πολλαπλές, ακανόνιστα εκτεινόμενες, μερικές φορές συρρέουσες εστίες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Πολυμορφοπύρηνα λευκοκύτταρα</a:t>
            </a:r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085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774fig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67" b="135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800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ΕΠΙΠΛΟΚΕΣ ΛΟΙΜΩΔΩΝ ΠΝΕΥΜΟΝΙΩΝ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Αποφρακτική βρογχιολίτιδα-</a:t>
            </a:r>
            <a:r>
              <a:rPr lang="el-GR" dirty="0" err="1" smtClean="0"/>
              <a:t>οργανούμενη</a:t>
            </a:r>
            <a:r>
              <a:rPr lang="el-GR" dirty="0" smtClean="0"/>
              <a:t> πνευμονία</a:t>
            </a:r>
          </a:p>
          <a:p>
            <a:r>
              <a:rPr lang="el-GR" dirty="0" smtClean="0"/>
              <a:t>Απόστημα πνεύμονα</a:t>
            </a:r>
          </a:p>
          <a:p>
            <a:r>
              <a:rPr lang="el-GR" dirty="0" smtClean="0"/>
              <a:t>Πλευρίτιδα</a:t>
            </a:r>
          </a:p>
          <a:p>
            <a:r>
              <a:rPr lang="el-GR" dirty="0" smtClean="0"/>
              <a:t>Πλευριτικό εμπύημα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library.med.utah.edu/WebPath/jpeg1/LUNG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320" y="199936"/>
            <a:ext cx="4236629" cy="642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library.med.utah.edu/WebPath/jpeg1/LUNG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298221"/>
            <a:ext cx="3988435" cy="603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library.med.utah.edu/WebPath/jpeg1/LUNG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2" y="945253"/>
            <a:ext cx="7986757" cy="5245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solidFill>
                  <a:srgbClr val="FF0000"/>
                </a:solidFill>
              </a:rPr>
              <a:t>ΠΝΕΥΜΟΝΙΑ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FF00"/>
                </a:solidFill>
              </a:rPr>
              <a:t>Οξεία ή Χρόνια Φλεγμονή του Πνευμονικού παρεγχύματος, λοιμώδους, χημικής, φυσικής ή ανοσολογικής αιτιολογίας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l-GR" dirty="0" smtClean="0">
                <a:solidFill>
                  <a:srgbClr val="FFFF00"/>
                </a:solidFill>
              </a:rPr>
              <a:t>παθογένειας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r>
              <a:rPr lang="el-GR" dirty="0" smtClean="0">
                <a:solidFill>
                  <a:srgbClr val="FFFF00"/>
                </a:solidFill>
              </a:rPr>
              <a:t>, που καταλαμβάνει τον κυψελιδικό χώρο ή και το διάμεσο ιστό</a:t>
            </a:r>
          </a:p>
          <a:p>
            <a:pPr>
              <a:buNone/>
            </a:pPr>
            <a:endParaRPr lang="el-G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36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 ΛΟΙΜΩΔΕΙΣ ΠΝΕΥΜΟΝΙΕΣ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Λιποειδική</a:t>
            </a:r>
            <a:r>
              <a:rPr lang="el-GR" dirty="0" smtClean="0"/>
              <a:t> πνευμονία</a:t>
            </a:r>
          </a:p>
          <a:p>
            <a:r>
              <a:rPr lang="el-GR" dirty="0" smtClean="0"/>
              <a:t>Χημική </a:t>
            </a:r>
            <a:r>
              <a:rPr lang="el-GR" dirty="0" err="1" smtClean="0"/>
              <a:t>πνευμονίτιδα</a:t>
            </a:r>
            <a:endParaRPr lang="el-GR" dirty="0" smtClean="0"/>
          </a:p>
          <a:p>
            <a:r>
              <a:rPr lang="el-GR" dirty="0" smtClean="0"/>
              <a:t>Αιμορραγική </a:t>
            </a:r>
            <a:r>
              <a:rPr lang="el-GR" dirty="0" err="1" smtClean="0"/>
              <a:t>πνευμονίτιδα</a:t>
            </a:r>
            <a:endParaRPr lang="el-GR" dirty="0" smtClean="0"/>
          </a:p>
          <a:p>
            <a:r>
              <a:rPr lang="el-GR" dirty="0" err="1" smtClean="0"/>
              <a:t>Ηωσινοφιλική</a:t>
            </a:r>
            <a:r>
              <a:rPr lang="el-GR" dirty="0" smtClean="0"/>
              <a:t> πνευμονία</a:t>
            </a:r>
          </a:p>
          <a:p>
            <a:r>
              <a:rPr lang="el-GR" dirty="0" err="1" smtClean="0"/>
              <a:t>Πνευμονίτιδα</a:t>
            </a:r>
            <a:r>
              <a:rPr lang="el-GR" dirty="0" smtClean="0"/>
              <a:t> από υπερευαισθησία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584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Λιποειδική</a:t>
            </a:r>
            <a:r>
              <a:rPr lang="el-GR" dirty="0" smtClean="0"/>
              <a:t> Πνευμονία</a:t>
            </a:r>
            <a:endParaRPr lang="en-US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933303"/>
            <a:ext cx="8229600" cy="4525963"/>
          </a:xfrm>
        </p:spPr>
        <p:txBody>
          <a:bodyPr/>
          <a:lstStyle/>
          <a:p>
            <a:r>
              <a:rPr lang="el-GR" dirty="0" smtClean="0"/>
              <a:t>Εξωγενής (μετά από </a:t>
            </a:r>
            <a:r>
              <a:rPr lang="el-GR" dirty="0" err="1" smtClean="0"/>
              <a:t>εισρόφηση</a:t>
            </a:r>
            <a:r>
              <a:rPr lang="el-GR" dirty="0" smtClean="0"/>
              <a:t> ελαιωδών ουσιών)</a:t>
            </a:r>
          </a:p>
          <a:p>
            <a:r>
              <a:rPr lang="el-GR" dirty="0" smtClean="0"/>
              <a:t>Ενδογενής (μετά από απελευθέρωση ενδογενών λιποειδών από κατεστραμμένους ιστούς)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401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library.med.utah.edu/WebPath/jpeg1/LUNG0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892" y="1043717"/>
            <a:ext cx="7816940" cy="5133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ΠΝΕΥΜΟΝΙΕΣ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rgbClr val="002060"/>
                </a:solidFill>
              </a:rPr>
              <a:t>Διαίρεση ανάλογα με την εντόπιση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l-GR" dirty="0" smtClean="0">
              <a:solidFill>
                <a:srgbClr val="002060"/>
              </a:solidFill>
            </a:endParaRPr>
          </a:p>
          <a:p>
            <a:endParaRPr lang="el-GR" dirty="0" smtClean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Παρεγχυματώδεις (όταν το εξίδρωμα είναι </a:t>
            </a:r>
            <a:r>
              <a:rPr lang="el-GR" dirty="0" err="1" smtClean="0">
                <a:solidFill>
                  <a:srgbClr val="FFFF00"/>
                </a:solidFill>
              </a:rPr>
              <a:t>ενδοκυψελιδικό</a:t>
            </a:r>
            <a:r>
              <a:rPr lang="el-GR" dirty="0" smtClean="0">
                <a:solidFill>
                  <a:srgbClr val="FFFF00"/>
                </a:solidFill>
              </a:rPr>
              <a:t>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Διάμεσες (όταν οι αλλοιώσεις παρατηρούνται κυρίως στα μεσοκυψελιδικά διαφραγμάτια)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80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ΠΝΕΥΜΟΝΙΕΣ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Διαίρεση ανάλογα με την αιτιολογία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None/>
            </a:pPr>
            <a:endParaRPr lang="el-GR" dirty="0" smtClean="0"/>
          </a:p>
          <a:p>
            <a:pPr>
              <a:buFontTx/>
              <a:buChar char="-"/>
            </a:pPr>
            <a:r>
              <a:rPr lang="el-GR" dirty="0" smtClean="0"/>
              <a:t>Λοιμώδεις Πνευμονίες </a:t>
            </a:r>
          </a:p>
          <a:p>
            <a:pPr>
              <a:buFontTx/>
              <a:buChar char="-"/>
            </a:pPr>
            <a:r>
              <a:rPr lang="el-GR" dirty="0" smtClean="0"/>
              <a:t>Μη Λοιμώδεις Πνευμονίες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9269"/>
            <a:ext cx="8229600" cy="3357155"/>
          </a:xfrm>
        </p:spPr>
        <p:txBody>
          <a:bodyPr>
            <a:normAutofit fontScale="90000"/>
          </a:bodyPr>
          <a:lstStyle/>
          <a:p>
            <a:pPr algn="l"/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ΠΑΡΕΓΧΥΜΑΤΩΔΕΙΣ ΠΝΕΥΜΟΝΙΕΣ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- Λοβώδεις Πνευμονίες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>- Βρογχοπνευμονίες</a:t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</a:rPr>
              <a:t/>
            </a:r>
            <a:br>
              <a:rPr lang="el-GR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4000" b="1" dirty="0" smtClean="0">
                <a:solidFill>
                  <a:srgbClr val="1D16FF"/>
                </a:solidFill>
              </a:rPr>
              <a:t>ΠΑΘΟΓΕΝΕΙΑ ΛΟΙΜΩΔΩΝ ΠΝΕΥΜΟΝΙΩΝ</a:t>
            </a:r>
            <a:r>
              <a:rPr lang="en-US" sz="4000" b="1" dirty="0" smtClean="0">
                <a:solidFill>
                  <a:srgbClr val="1D16FF"/>
                </a:solidFill>
              </a:rPr>
              <a:t/>
            </a:r>
            <a:br>
              <a:rPr lang="en-US" sz="4000" b="1" dirty="0" smtClean="0">
                <a:solidFill>
                  <a:srgbClr val="1D16FF"/>
                </a:solidFill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Οι βαθύτεροι βρόγχοι είναι στείροι μικροβίων σε υγιή άτομα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Οι αυτόματα εμφανιζόμενες πνευμονίες ευνοούνται από </a:t>
            </a:r>
            <a:r>
              <a:rPr lang="el-GR" u="sng" dirty="0" smtClean="0">
                <a:solidFill>
                  <a:srgbClr val="FFFF00"/>
                </a:solidFill>
              </a:rPr>
              <a:t>έκθεση σε μικροβιακούς παράγοντες</a:t>
            </a:r>
            <a:r>
              <a:rPr lang="el-GR" dirty="0" smtClean="0">
                <a:solidFill>
                  <a:srgbClr val="FFFF00"/>
                </a:solidFill>
              </a:rPr>
              <a:t> με έντονη λοιμογόνο ισχύ, γενική πτώση της </a:t>
            </a:r>
            <a:r>
              <a:rPr lang="el-GR" u="sng" dirty="0" smtClean="0">
                <a:solidFill>
                  <a:srgbClr val="FFFF00"/>
                </a:solidFill>
              </a:rPr>
              <a:t>άμυνας</a:t>
            </a:r>
            <a:r>
              <a:rPr lang="el-GR" dirty="0" smtClean="0">
                <a:solidFill>
                  <a:srgbClr val="FFFF00"/>
                </a:solidFill>
              </a:rPr>
              <a:t> του οργανισμού, </a:t>
            </a:r>
            <a:r>
              <a:rPr lang="el-GR" u="sng" dirty="0" smtClean="0">
                <a:solidFill>
                  <a:srgbClr val="FFFF00"/>
                </a:solidFill>
              </a:rPr>
              <a:t>διαταραχή του τοπικού αμυντικού συστήματος</a:t>
            </a:r>
            <a:r>
              <a:rPr lang="el-GR" dirty="0" smtClean="0">
                <a:solidFill>
                  <a:srgbClr val="FFFF00"/>
                </a:solidFill>
              </a:rPr>
              <a:t> ή προηγηθείσα </a:t>
            </a:r>
            <a:r>
              <a:rPr lang="el-GR" u="sng" dirty="0" smtClean="0">
                <a:solidFill>
                  <a:srgbClr val="FFFF00"/>
                </a:solidFill>
              </a:rPr>
              <a:t>ιογενή λοίμωξη</a:t>
            </a:r>
            <a:endParaRPr lang="en-US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4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Λοβώδης Πνευμονία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7177"/>
            <a:ext cx="8229600" cy="4525963"/>
          </a:xfrm>
          <a:noFill/>
          <a:ln>
            <a:noFill/>
          </a:ln>
        </p:spPr>
        <p:txBody>
          <a:bodyPr/>
          <a:lstStyle/>
          <a:p>
            <a:r>
              <a:rPr lang="el-GR" dirty="0" err="1" smtClean="0">
                <a:solidFill>
                  <a:srgbClr val="FFFF00"/>
                </a:solidFill>
              </a:rPr>
              <a:t>Πνευμονιόκοκκος</a:t>
            </a:r>
            <a:r>
              <a:rPr lang="el-GR" dirty="0" smtClean="0">
                <a:solidFill>
                  <a:srgbClr val="FFFF00"/>
                </a:solidFill>
              </a:rPr>
              <a:t> (90%), </a:t>
            </a:r>
            <a:r>
              <a:rPr lang="el-GR" dirty="0" err="1" smtClean="0">
                <a:solidFill>
                  <a:srgbClr val="FFFF00"/>
                </a:solidFill>
              </a:rPr>
              <a:t>κλεμπσιέλλα</a:t>
            </a:r>
            <a:r>
              <a:rPr lang="el-GR" dirty="0" smtClean="0">
                <a:solidFill>
                  <a:srgbClr val="FFFF00"/>
                </a:solidFill>
              </a:rPr>
              <a:t> της πνευμονίας, χρυσίζων σταφυλόκοκκος, 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    Gram(-) </a:t>
            </a:r>
            <a:r>
              <a:rPr lang="el-GR" dirty="0" smtClean="0">
                <a:solidFill>
                  <a:srgbClr val="FFFF00"/>
                </a:solidFill>
              </a:rPr>
              <a:t>όπως η </a:t>
            </a:r>
            <a:r>
              <a:rPr lang="el-GR" dirty="0" err="1" smtClean="0">
                <a:solidFill>
                  <a:srgbClr val="FFFF00"/>
                </a:solidFill>
              </a:rPr>
              <a:t>ψευδομονάδα</a:t>
            </a:r>
            <a:r>
              <a:rPr lang="el-GR" dirty="0" smtClean="0">
                <a:solidFill>
                  <a:srgbClr val="FFFF00"/>
                </a:solidFill>
              </a:rPr>
              <a:t> και ο </a:t>
            </a:r>
            <a:r>
              <a:rPr lang="el-GR" dirty="0" err="1" smtClean="0">
                <a:solidFill>
                  <a:srgbClr val="FFFF00"/>
                </a:solidFill>
              </a:rPr>
              <a:t>πρωτέας</a:t>
            </a:r>
            <a:endParaRPr lang="el-GR" dirty="0">
              <a:solidFill>
                <a:srgbClr val="FFFF00"/>
              </a:solidFill>
            </a:endParaRPr>
          </a:p>
          <a:p>
            <a:r>
              <a:rPr lang="el-GR" dirty="0" smtClean="0">
                <a:solidFill>
                  <a:srgbClr val="FFFF00"/>
                </a:solidFill>
              </a:rPr>
              <a:t>Προσβολή συνήθως ολόκληρου λοβού πνεύμονα</a:t>
            </a:r>
          </a:p>
          <a:p>
            <a:endParaRPr lang="el-GR" dirty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8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library.med.utah.edu/WebPath/jpeg1/LUNG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446" y="498192"/>
            <a:ext cx="3962309" cy="6006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FFFF00"/>
                </a:solidFill>
              </a:rPr>
              <a:t>Στάδια Λοβώδους </a:t>
            </a:r>
            <a:r>
              <a:rPr lang="el-GR" b="1" dirty="0" smtClean="0">
                <a:solidFill>
                  <a:srgbClr val="FFFF00"/>
                </a:solidFill>
              </a:rPr>
              <a:t>Πνευμονίας (1) </a:t>
            </a:r>
            <a:r>
              <a:rPr lang="el-GR" b="1" dirty="0"/>
              <a:t/>
            </a:r>
            <a:br>
              <a:rPr lang="el-GR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Στάδιο της υπεραιμίας – Τις πρώτες ώρες (διεύρυνση των κυψελιδικών τριχοειδών και μικρός αριθμός </a:t>
            </a:r>
            <a:r>
              <a:rPr lang="el-GR" dirty="0" err="1" smtClean="0"/>
              <a:t>ουδετεροφίλων</a:t>
            </a:r>
            <a:r>
              <a:rPr lang="el-GR" dirty="0" smtClean="0"/>
              <a:t> εντός των κυψελίδων)</a:t>
            </a:r>
          </a:p>
          <a:p>
            <a:r>
              <a:rPr lang="el-GR" dirty="0" smtClean="0"/>
              <a:t>Στάδιο της ερυθράς </a:t>
            </a:r>
            <a:r>
              <a:rPr lang="el-GR" dirty="0" err="1" smtClean="0"/>
              <a:t>ηπάτωσης</a:t>
            </a:r>
            <a:r>
              <a:rPr lang="el-GR" dirty="0" smtClean="0"/>
              <a:t> – 2</a:t>
            </a:r>
            <a:r>
              <a:rPr lang="el-GR" baseline="30000" dirty="0" smtClean="0"/>
              <a:t>η</a:t>
            </a:r>
            <a:r>
              <a:rPr lang="el-GR" dirty="0" smtClean="0"/>
              <a:t> έως 3</a:t>
            </a:r>
            <a:r>
              <a:rPr lang="el-GR" baseline="30000" dirty="0" smtClean="0"/>
              <a:t>η</a:t>
            </a:r>
            <a:r>
              <a:rPr lang="el-GR" dirty="0" smtClean="0"/>
              <a:t> ημέρα (οι κυψελίδες πληρούνται από </a:t>
            </a:r>
            <a:r>
              <a:rPr lang="el-GR" dirty="0" err="1" smtClean="0"/>
              <a:t>εξαγγειωθέντα</a:t>
            </a:r>
            <a:r>
              <a:rPr lang="el-GR" dirty="0" smtClean="0"/>
              <a:t> ερυθρά αιμοσφαίρια, </a:t>
            </a:r>
            <a:r>
              <a:rPr lang="el-GR" dirty="0" err="1" smtClean="0"/>
              <a:t>ινική</a:t>
            </a:r>
            <a:r>
              <a:rPr lang="el-GR" dirty="0" smtClean="0"/>
              <a:t> και αύξηση του αριθμού των </a:t>
            </a:r>
            <a:r>
              <a:rPr lang="el-GR" dirty="0" err="1" smtClean="0"/>
              <a:t>ουδετεροφίλων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63089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399</Words>
  <Application>Microsoft Office PowerPoint</Application>
  <PresentationFormat>Προβολή στην οθόνη (4:3)</PresentationFormat>
  <Paragraphs>58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Office Theme</vt:lpstr>
      <vt:lpstr> ΕΘΝΙΚΟ ΚΑΙ ΚΑΠΟΔΙΣΤΡΙΑΚΟ ΠΑΝΕΠΙΣΤΗΜΙΟ ΑΘΗΝΩΝ ΙΑΤΡΙΚΗ ΣΧΟΛΗ Α’ ΕΡΓΑΣΤΗΡΙΟ ΠΑΘΟΛΟΓΙΚΗΣ ΑΝΑΤΟΜΙΚΗΣ ΓΕΝΙΚΟ ΝΟΣΟΚΟΜΕΙΟ ΑΘΗΝΩΝ ΛΑΪΚΟ    ΠΝΕΥΜΟΝΙΕΣ </vt:lpstr>
      <vt:lpstr>ΠΝΕΥΜΟΝΙΑ</vt:lpstr>
      <vt:lpstr>ΠΝΕΥΜΟΝΙΕΣ</vt:lpstr>
      <vt:lpstr>ΠΝΕΥΜΟΝΙΕΣ </vt:lpstr>
      <vt:lpstr>         ΠΑΡΕΓΧΥΜΑΤΩΔΕΙΣ ΠΝΕΥΜΟΝΙΕΣ   - Λοβώδεις Πνευμονίες - Βρογχοπνευμονίες       </vt:lpstr>
      <vt:lpstr>ΠΑΘΟΓΕΝΕΙΑ ΛΟΙΜΩΔΩΝ ΠΝΕΥΜΟΝΙΩΝ </vt:lpstr>
      <vt:lpstr>Λοβώδης Πνευμονία</vt:lpstr>
      <vt:lpstr>Διαφάνεια 8</vt:lpstr>
      <vt:lpstr>Στάδια Λοβώδους Πνευμονίας (1)  </vt:lpstr>
      <vt:lpstr>Στάδια λοβώδους πνευμονίας (2) </vt:lpstr>
      <vt:lpstr>ΒΡΟΓΧΟΠΝΕΥΜΟΝΙΑ</vt:lpstr>
      <vt:lpstr>Διαφάνεια 12</vt:lpstr>
      <vt:lpstr>Διαφάνεια 13</vt:lpstr>
      <vt:lpstr>ΒΡΟΓΧΟΠΝΕΥΜΟΝΙΑ</vt:lpstr>
      <vt:lpstr>Διαφάνεια 15</vt:lpstr>
      <vt:lpstr>ΕΠΙΠΛΟΚΕΣ ΛΟΙΜΩΔΩΝ ΠΝΕΥΜΟΝΙΩΝ</vt:lpstr>
      <vt:lpstr>Διαφάνεια 17</vt:lpstr>
      <vt:lpstr>Διαφάνεια 18</vt:lpstr>
      <vt:lpstr>Διαφάνεια 19</vt:lpstr>
      <vt:lpstr>ΜΗ ΛΟΙΜΩΔΕΙΣ ΠΝΕΥΜΟΝΙΕΣ</vt:lpstr>
      <vt:lpstr>Λιποειδική Πνευμονία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STAMATIS</dc:creator>
  <cp:lastModifiedBy>SONY</cp:lastModifiedBy>
  <cp:revision>120</cp:revision>
  <dcterms:created xsi:type="dcterms:W3CDTF">2012-11-14T08:12:58Z</dcterms:created>
  <dcterms:modified xsi:type="dcterms:W3CDTF">2015-12-08T21:21:37Z</dcterms:modified>
</cp:coreProperties>
</file>