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7" r:id="rId2"/>
    <p:sldId id="484" r:id="rId3"/>
    <p:sldId id="485" r:id="rId4"/>
    <p:sldId id="486" r:id="rId5"/>
    <p:sldId id="390" r:id="rId6"/>
    <p:sldId id="488" r:id="rId7"/>
    <p:sldId id="450" r:id="rId8"/>
    <p:sldId id="489" r:id="rId9"/>
    <p:sldId id="451" r:id="rId10"/>
    <p:sldId id="452" r:id="rId11"/>
    <p:sldId id="453" r:id="rId12"/>
    <p:sldId id="491" r:id="rId13"/>
    <p:sldId id="494" r:id="rId14"/>
    <p:sldId id="495" r:id="rId15"/>
    <p:sldId id="497" r:id="rId16"/>
    <p:sldId id="498" r:id="rId17"/>
    <p:sldId id="455" r:id="rId18"/>
    <p:sldId id="490" r:id="rId19"/>
    <p:sldId id="496" r:id="rId20"/>
    <p:sldId id="499" r:id="rId21"/>
    <p:sldId id="500" r:id="rId22"/>
    <p:sldId id="501" r:id="rId23"/>
    <p:sldId id="502" r:id="rId24"/>
    <p:sldId id="503" r:id="rId25"/>
    <p:sldId id="504" r:id="rId26"/>
    <p:sldId id="507" r:id="rId27"/>
    <p:sldId id="476" r:id="rId28"/>
    <p:sldId id="443" r:id="rId29"/>
    <p:sldId id="508" r:id="rId30"/>
    <p:sldId id="487" r:id="rId31"/>
    <p:sldId id="440" r:id="rId32"/>
    <p:sldId id="441" r:id="rId33"/>
    <p:sldId id="436" r:id="rId34"/>
    <p:sldId id="437" r:id="rId35"/>
    <p:sldId id="438" r:id="rId36"/>
    <p:sldId id="439" r:id="rId37"/>
    <p:sldId id="435" r:id="rId38"/>
    <p:sldId id="492" r:id="rId39"/>
    <p:sldId id="444" r:id="rId40"/>
    <p:sldId id="385" r:id="rId41"/>
    <p:sldId id="44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6FF"/>
    <a:srgbClr val="F5FF74"/>
    <a:srgbClr val="447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34597" autoAdjust="0"/>
    <p:restoredTop sz="86372" autoAdjust="0"/>
  </p:normalViewPr>
  <p:slideViewPr>
    <p:cSldViewPr snapToGrid="0" snapToObjects="1">
      <p:cViewPr varScale="1">
        <p:scale>
          <a:sx n="80" d="100"/>
          <a:sy n="80" d="100"/>
        </p:scale>
        <p:origin x="-9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4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7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5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41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6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41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9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9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ΜΙΚΡΟΣΚΟΠΙΚΗ ΑΣΚΗΣΗ ΑΝΑΠΝΕΥΣΤΙΚΟΥ ΣΥΣΤΗΜΑΤΟΣ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Στάμος Θεοχάρης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93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8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72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403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getIT_8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  <p:pic>
        <p:nvPicPr>
          <p:cNvPr id="8" name="Content Placeholder 3" descr="getIT_8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1334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1074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getIT_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  <p:pic>
        <p:nvPicPr>
          <p:cNvPr id="8" name="Content Placeholder 3" descr="getIT_17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6333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144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etIT_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3901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021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1924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getIT_1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  <p:pic>
        <p:nvPicPr>
          <p:cNvPr id="8" name="Content Placeholder 6" descr="getIT_1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6568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ΙΣΤΟΛΟΓΙΑ ΠΝΕΥΜΟΝΑ (Ι)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8" descr="b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0" b="-7040"/>
          <a:stretch>
            <a:fillRect/>
          </a:stretch>
        </p:blipFill>
        <p:spPr>
          <a:xfrm rot="10800000">
            <a:off x="81405" y="1600198"/>
            <a:ext cx="4495800" cy="4846727"/>
          </a:xfrm>
        </p:spPr>
      </p:pic>
      <p:pic>
        <p:nvPicPr>
          <p:cNvPr id="3" name="Content Placeholder 2" descr="b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97" b="-6597"/>
          <a:stretch>
            <a:fillRect/>
          </a:stretch>
        </p:blipFill>
        <p:spPr>
          <a:xfrm>
            <a:off x="4648200" y="1600200"/>
            <a:ext cx="4495800" cy="4846725"/>
          </a:xfrm>
        </p:spPr>
      </p:pic>
    </p:spTree>
    <p:extLst>
      <p:ext uri="{BB962C8B-B14F-4D97-AF65-F5344CB8AC3E}">
        <p14:creationId xmlns:p14="http://schemas.microsoft.com/office/powerpoint/2010/main" val="193665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etIT_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0663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etIT_1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  <p:pic>
        <p:nvPicPr>
          <p:cNvPr id="6" name="Content Placeholder 5" descr="getIT_1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3196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etIT_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4883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etIT_1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  <p:pic>
        <p:nvPicPr>
          <p:cNvPr id="6" name="Content Placeholder 5" descr="getIT_1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4929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etIT_2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  <p:pic>
        <p:nvPicPr>
          <p:cNvPr id="6" name="Content Placeholder 5" descr="getIT_2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8396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3267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getIT_1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  <p:pic>
        <p:nvPicPr>
          <p:cNvPr id="11" name="Content Placeholder 3" descr="getIT_1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424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2830513"/>
            <a:ext cx="9032875" cy="11430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Φλεγμονώδους αιτιολογίας αλλοιώσεις</a:t>
            </a:r>
            <a:br>
              <a:rPr lang="el-GR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36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neumonia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11" r="-2281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Content Placeholder 5" descr="3785991243_657a92b23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9" r="-661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ΙΣΤΟΛΟΓΙΑ ΠΝΕΥΜΟΝΑ </a:t>
            </a:r>
            <a:r>
              <a:rPr lang="el-GR" sz="2800" b="1" dirty="0" smtClean="0">
                <a:solidFill>
                  <a:srgbClr val="FF0000"/>
                </a:solidFill>
              </a:rPr>
              <a:t>(ΙΙ</a:t>
            </a:r>
            <a:r>
              <a:rPr lang="el-GR" sz="2800" b="1" dirty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b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6406"/>
          <a:stretch>
            <a:fillRect/>
          </a:stretch>
        </p:blipFill>
        <p:spPr>
          <a:xfrm rot="10800000">
            <a:off x="457200" y="1600200"/>
            <a:ext cx="4038600" cy="4525963"/>
          </a:xfrm>
        </p:spPr>
      </p:pic>
      <p:pic>
        <p:nvPicPr>
          <p:cNvPr id="8" name="Content Placeholder 7" descr="b5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 rot="10800000"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02835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ΙΣΤΟΛΟΓΙΑ ΠΝΕΥΜΟΝΑ </a:t>
            </a:r>
            <a:r>
              <a:rPr lang="el-GR" sz="2800" b="1" dirty="0" smtClean="0">
                <a:solidFill>
                  <a:srgbClr val="FF0000"/>
                </a:solidFill>
              </a:rPr>
              <a:t>(ΙΙ</a:t>
            </a:r>
            <a:r>
              <a:rPr lang="el-GR" sz="2800" b="1" dirty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b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6406"/>
          <a:stretch>
            <a:fillRect/>
          </a:stretch>
        </p:blipFill>
        <p:spPr>
          <a:xfrm rot="10800000">
            <a:off x="457200" y="1600200"/>
            <a:ext cx="4038600" cy="4525963"/>
          </a:xfrm>
        </p:spPr>
      </p:pic>
      <p:pic>
        <p:nvPicPr>
          <p:cNvPr id="8" name="Content Placeholder 7" descr="b5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 rot="10800000"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68539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8" r="-1098"/>
          <a:stretch>
            <a:fillRect/>
          </a:stretch>
        </p:blipFill>
        <p:spPr>
          <a:xfrm>
            <a:off x="-113879" y="490015"/>
            <a:ext cx="9333521" cy="5133077"/>
          </a:xfrm>
        </p:spPr>
      </p:pic>
      <p:sp>
        <p:nvSpPr>
          <p:cNvPr id="5" name="TextBox 4"/>
          <p:cNvSpPr txBox="1"/>
          <p:nvPr/>
        </p:nvSpPr>
        <p:spPr>
          <a:xfrm>
            <a:off x="2867980" y="6072484"/>
            <a:ext cx="6123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Blondonnet</a:t>
            </a:r>
            <a:r>
              <a:rPr lang="en-US" b="1" dirty="0" smtClean="0">
                <a:solidFill>
                  <a:srgbClr val="FF0000"/>
                </a:solidFill>
              </a:rPr>
              <a:t> R, et al. Disease Markers. 2016</a:t>
            </a:r>
            <a:r>
              <a:rPr lang="en-US" b="1" dirty="0">
                <a:solidFill>
                  <a:srgbClr val="FF0000"/>
                </a:solidFill>
              </a:rPr>
              <a:t>;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Article ID 3501373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Στάδια Λοβώδους Πνευμονίας </a:t>
            </a:r>
            <a:br>
              <a:rPr lang="el-GR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b="1" dirty="0" smtClean="0">
                <a:solidFill>
                  <a:srgbClr val="FFFF00"/>
                </a:solidFill>
              </a:rPr>
              <a:t>Χρονική εξέλιξη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Τύπος Φλεγμονής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Ιστολογικά χαρακτηριστικά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6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Συμφόρηση </a:t>
            </a:r>
            <a:r>
              <a:rPr lang="en-US" b="1" dirty="0" smtClean="0">
                <a:solidFill>
                  <a:srgbClr val="FF0000"/>
                </a:solidFill>
              </a:rPr>
              <a:t>/ </a:t>
            </a:r>
            <a:r>
              <a:rPr lang="el-GR" b="1" dirty="0" smtClean="0">
                <a:solidFill>
                  <a:srgbClr val="FF0000"/>
                </a:solidFill>
              </a:rPr>
              <a:t>Υπεραιμία</a:t>
            </a:r>
          </a:p>
          <a:p>
            <a:r>
              <a:rPr lang="el-GR" dirty="0" smtClean="0">
                <a:solidFill>
                  <a:srgbClr val="FFFF00"/>
                </a:solidFill>
              </a:rPr>
              <a:t>Ώρες</a:t>
            </a:r>
          </a:p>
          <a:p>
            <a:r>
              <a:rPr lang="el-GR" dirty="0" smtClean="0">
                <a:solidFill>
                  <a:srgbClr val="FFFF00"/>
                </a:solidFill>
              </a:rPr>
              <a:t>Ορώδης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l-GR" dirty="0" smtClean="0">
              <a:solidFill>
                <a:srgbClr val="FFFF00"/>
              </a:solidFill>
            </a:endParaRPr>
          </a:p>
          <a:p>
            <a:r>
              <a:rPr lang="el-GR" dirty="0" smtClean="0">
                <a:solidFill>
                  <a:srgbClr val="FFFF00"/>
                </a:solidFill>
              </a:rPr>
              <a:t>Υπεραιμία τριχοειδών, ενδοκυψελιδικό οίδημα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8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</a:rPr>
              <a:t>Στάδιο ερυθράς ηπατώσεως</a:t>
            </a:r>
          </a:p>
          <a:p>
            <a:r>
              <a:rPr lang="el-GR" dirty="0">
                <a:solidFill>
                  <a:srgbClr val="FFFF00"/>
                </a:solidFill>
              </a:rPr>
              <a:t>Περίπου 2</a:t>
            </a:r>
            <a:r>
              <a:rPr lang="el-GR" baseline="30000" dirty="0">
                <a:solidFill>
                  <a:srgbClr val="FFFF00"/>
                </a:solidFill>
              </a:rPr>
              <a:t>η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l-GR" dirty="0">
                <a:solidFill>
                  <a:srgbClr val="FFFF00"/>
                </a:solidFill>
              </a:rPr>
              <a:t>3</a:t>
            </a:r>
            <a:r>
              <a:rPr lang="el-GR" baseline="30000" dirty="0">
                <a:solidFill>
                  <a:srgbClr val="FFFF00"/>
                </a:solidFill>
              </a:rPr>
              <a:t>η</a:t>
            </a:r>
            <a:r>
              <a:rPr lang="el-GR" dirty="0">
                <a:solidFill>
                  <a:srgbClr val="FFFF00"/>
                </a:solidFill>
              </a:rPr>
              <a:t>  μέρα </a:t>
            </a:r>
          </a:p>
          <a:p>
            <a:r>
              <a:rPr lang="el-GR" dirty="0">
                <a:solidFill>
                  <a:srgbClr val="FFFF00"/>
                </a:solidFill>
              </a:rPr>
              <a:t>Αιμορραγική Φλεγμονή</a:t>
            </a:r>
          </a:p>
          <a:p>
            <a:r>
              <a:rPr lang="el-GR" dirty="0">
                <a:solidFill>
                  <a:srgbClr val="FFFF00"/>
                </a:solidFill>
              </a:rPr>
              <a:t>Υπεραιμία τριχοειδών, ενδοκυψελιδικό δίκτυο φλεγμονής με ερυθροκύτταρα </a:t>
            </a:r>
          </a:p>
          <a:p>
            <a:endParaRPr lang="el-GR" dirty="0"/>
          </a:p>
        </p:txBody>
      </p:sp>
      <p:pic>
        <p:nvPicPr>
          <p:cNvPr id="5" name="Content Placeholder 3" descr="774fig0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241" b="-24241"/>
          <a:stretch>
            <a:fillRect/>
          </a:stretch>
        </p:blipFill>
        <p:spPr>
          <a:xfrm>
            <a:off x="4511434" y="1600200"/>
            <a:ext cx="4495800" cy="5038336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</a:rPr>
              <a:t>Στάδιο Φαιάς ηπατώσεως</a:t>
            </a:r>
          </a:p>
          <a:p>
            <a:r>
              <a:rPr lang="el-GR" dirty="0">
                <a:solidFill>
                  <a:srgbClr val="FFFF00"/>
                </a:solidFill>
              </a:rPr>
              <a:t>Περίπου 4</a:t>
            </a:r>
            <a:r>
              <a:rPr lang="el-GR" baseline="30000" dirty="0">
                <a:solidFill>
                  <a:srgbClr val="FFFF00"/>
                </a:solidFill>
              </a:rPr>
              <a:t>η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l-GR" dirty="0">
                <a:solidFill>
                  <a:srgbClr val="FFFF00"/>
                </a:solidFill>
              </a:rPr>
              <a:t>6</a:t>
            </a:r>
            <a:r>
              <a:rPr lang="el-GR" baseline="30000" dirty="0">
                <a:solidFill>
                  <a:srgbClr val="FFFF00"/>
                </a:solidFill>
              </a:rPr>
              <a:t>η</a:t>
            </a:r>
            <a:r>
              <a:rPr lang="el-GR" dirty="0">
                <a:solidFill>
                  <a:srgbClr val="FFFF00"/>
                </a:solidFill>
              </a:rPr>
              <a:t>  μέρα </a:t>
            </a:r>
          </a:p>
          <a:p>
            <a:r>
              <a:rPr lang="el-GR" dirty="0">
                <a:solidFill>
                  <a:srgbClr val="FFFF00"/>
                </a:solidFill>
              </a:rPr>
              <a:t>Ινιδώδης Φλεγμονή</a:t>
            </a:r>
          </a:p>
          <a:p>
            <a:r>
              <a:rPr lang="el-GR" dirty="0">
                <a:solidFill>
                  <a:srgbClr val="FFFF00"/>
                </a:solidFill>
              </a:rPr>
              <a:t>Ενδοκυψελιδικό δίκτυο ινικής, μετανάστευση λευκοκυττάρων, καταστροφή ερυθροκυττάρων</a:t>
            </a:r>
            <a:endParaRPr lang="en-US" dirty="0">
              <a:solidFill>
                <a:srgbClr val="FFFF00"/>
              </a:solidFill>
            </a:endParaRPr>
          </a:p>
          <a:p>
            <a:endParaRPr lang="el-GR" dirty="0"/>
          </a:p>
        </p:txBody>
      </p:sp>
      <p:pic>
        <p:nvPicPr>
          <p:cNvPr id="5" name="Content Placeholder 3" descr="10-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95" b="-24695"/>
          <a:stretch>
            <a:fillRect/>
          </a:stretch>
        </p:blipFill>
        <p:spPr>
          <a:xfrm>
            <a:off x="4452820" y="1600200"/>
            <a:ext cx="4495800" cy="5038336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</a:rPr>
              <a:t>Στάδιο Ωχράς ηπατώσεως</a:t>
            </a:r>
          </a:p>
          <a:p>
            <a:r>
              <a:rPr lang="el-GR" dirty="0">
                <a:solidFill>
                  <a:srgbClr val="FFFF00"/>
                </a:solidFill>
              </a:rPr>
              <a:t>Περίπου 7</a:t>
            </a:r>
            <a:r>
              <a:rPr lang="el-GR" baseline="30000" dirty="0">
                <a:solidFill>
                  <a:srgbClr val="FFFF00"/>
                </a:solidFill>
              </a:rPr>
              <a:t>η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l-GR" dirty="0">
                <a:solidFill>
                  <a:srgbClr val="FFFF00"/>
                </a:solidFill>
              </a:rPr>
              <a:t>8</a:t>
            </a:r>
            <a:r>
              <a:rPr lang="el-GR" baseline="30000" dirty="0">
                <a:solidFill>
                  <a:srgbClr val="FFFF00"/>
                </a:solidFill>
              </a:rPr>
              <a:t>η</a:t>
            </a:r>
            <a:r>
              <a:rPr lang="el-GR" dirty="0">
                <a:solidFill>
                  <a:srgbClr val="FFFF00"/>
                </a:solidFill>
              </a:rPr>
              <a:t>  μέρα </a:t>
            </a:r>
          </a:p>
          <a:p>
            <a:r>
              <a:rPr lang="el-GR" dirty="0">
                <a:solidFill>
                  <a:srgbClr val="FFFF00"/>
                </a:solidFill>
              </a:rPr>
              <a:t>Πυώδης Φλεγμονή</a:t>
            </a:r>
          </a:p>
          <a:p>
            <a:r>
              <a:rPr lang="el-GR" dirty="0">
                <a:solidFill>
                  <a:srgbClr val="FFFF00"/>
                </a:solidFill>
              </a:rPr>
              <a:t>Ενδοκυψελιδικό δίκτυο ινικής, πυκνές συλλογές λευκοκυττάρων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3" descr="lung0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>
          <a:xfrm>
            <a:off x="4648199" y="1639276"/>
            <a:ext cx="4342941" cy="4867031"/>
          </a:xfrm>
        </p:spPr>
      </p:pic>
    </p:spTree>
    <p:extLst>
      <p:ext uri="{BB962C8B-B14F-4D97-AF65-F5344CB8AC3E}">
        <p14:creationId xmlns:p14="http://schemas.microsoft.com/office/powerpoint/2010/main" val="4238105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</a:rPr>
              <a:t>Στάδιο Λύσεως</a:t>
            </a:r>
          </a:p>
          <a:p>
            <a:r>
              <a:rPr lang="el-GR" dirty="0">
                <a:solidFill>
                  <a:srgbClr val="FFFF00"/>
                </a:solidFill>
              </a:rPr>
              <a:t>Περίπου 9</a:t>
            </a:r>
            <a:r>
              <a:rPr lang="el-GR" baseline="30000" dirty="0">
                <a:solidFill>
                  <a:srgbClr val="FFFF00"/>
                </a:solidFill>
              </a:rPr>
              <a:t>η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-</a:t>
            </a:r>
            <a:r>
              <a:rPr lang="el-GR" dirty="0">
                <a:solidFill>
                  <a:srgbClr val="FFFF00"/>
                </a:solidFill>
              </a:rPr>
              <a:t>11</a:t>
            </a:r>
            <a:r>
              <a:rPr lang="el-GR" baseline="30000" dirty="0">
                <a:solidFill>
                  <a:srgbClr val="FFFF00"/>
                </a:solidFill>
              </a:rPr>
              <a:t>η</a:t>
            </a:r>
            <a:r>
              <a:rPr lang="el-GR" dirty="0">
                <a:solidFill>
                  <a:srgbClr val="FFFF00"/>
                </a:solidFill>
              </a:rPr>
              <a:t>  (14</a:t>
            </a:r>
            <a:r>
              <a:rPr lang="el-GR" baseline="30000" dirty="0">
                <a:solidFill>
                  <a:srgbClr val="FFFF00"/>
                </a:solidFill>
              </a:rPr>
              <a:t>η</a:t>
            </a:r>
            <a:r>
              <a:rPr lang="el-GR" dirty="0">
                <a:solidFill>
                  <a:srgbClr val="FFFF00"/>
                </a:solidFill>
              </a:rPr>
              <a:t>)μέρα </a:t>
            </a:r>
          </a:p>
          <a:p>
            <a:r>
              <a:rPr lang="el-GR" dirty="0">
                <a:solidFill>
                  <a:srgbClr val="FFFF00"/>
                </a:solidFill>
              </a:rPr>
              <a:t>Απορροφητική Φλεγμονή</a:t>
            </a:r>
          </a:p>
          <a:p>
            <a:r>
              <a:rPr lang="el-GR" dirty="0">
                <a:solidFill>
                  <a:srgbClr val="FFFF00"/>
                </a:solidFill>
              </a:rPr>
              <a:t>Αποκομιδή του εξιδρώματος μέσω των λεμφαγγείων ή των βρόγχων. Αναγέννηση του επιθηλίου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3" descr="lung0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71" b="-33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930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Πλήρης αποκατάσταση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>
                <a:solidFill>
                  <a:srgbClr val="FFFF00"/>
                </a:solidFill>
              </a:rPr>
              <a:t>Κανονικός πνευμονικός ιστός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6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472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ΟΡΓΑΝΟΥΜΕΝΗ ΒΡΟΓΧΟΠΝΕΥΜΟΝΙΑ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7.66a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b="13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260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x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5" r="-24565"/>
          <a:stretch>
            <a:fillRect/>
          </a:stretch>
        </p:blipFill>
        <p:spPr>
          <a:xfrm>
            <a:off x="-1093788" y="-9525"/>
            <a:ext cx="11155363" cy="6135688"/>
          </a:xfrm>
        </p:spPr>
      </p:pic>
      <p:sp>
        <p:nvSpPr>
          <p:cNvPr id="5" name="Rectangle 4"/>
          <p:cNvSpPr/>
          <p:nvPr/>
        </p:nvSpPr>
        <p:spPr>
          <a:xfrm>
            <a:off x="929357" y="6147281"/>
            <a:ext cx="7976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Minutti</a:t>
            </a:r>
            <a:r>
              <a:rPr lang="en-US" b="1" dirty="0">
                <a:solidFill>
                  <a:srgbClr val="FF0000"/>
                </a:solidFill>
              </a:rPr>
              <a:t> CM, et al. Seminars in Cell &amp; Developmental Biology; </a:t>
            </a:r>
            <a:r>
              <a:rPr lang="en-US" b="1" dirty="0" smtClean="0">
                <a:solidFill>
                  <a:srgbClr val="FF0000"/>
                </a:solidFill>
              </a:rPr>
              <a:t>2017;61</a:t>
            </a:r>
            <a:r>
              <a:rPr lang="en-US" b="1" dirty="0">
                <a:solidFill>
                  <a:srgbClr val="FF0000"/>
                </a:solidFill>
              </a:rPr>
              <a:t>:3-11</a:t>
            </a:r>
          </a:p>
        </p:txBody>
      </p:sp>
    </p:spTree>
    <p:extLst>
      <p:ext uri="{BB962C8B-B14F-4D97-AF65-F5344CB8AC3E}">
        <p14:creationId xmlns:p14="http://schemas.microsoft.com/office/powerpoint/2010/main" val="347534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ΥΑΛΟΕΙΔΕΙΣ ΜΕΜΒΡΑΝΕΣ</a:t>
            </a:r>
            <a:r>
              <a:rPr lang="en-US" sz="3600" b="1" dirty="0">
                <a:solidFill>
                  <a:srgbClr val="FF0000"/>
                </a:solidFill>
              </a:rPr>
              <a:t/>
            </a:r>
            <a:br>
              <a:rPr lang="en-US" sz="3600" b="1" dirty="0">
                <a:solidFill>
                  <a:srgbClr val="FF0000"/>
                </a:solidFill>
              </a:rPr>
            </a:br>
            <a:endParaRPr lang="en-US" sz="3600" dirty="0"/>
          </a:p>
        </p:txBody>
      </p:sp>
      <p:pic>
        <p:nvPicPr>
          <p:cNvPr id="4" name="Content Placeholder 3" descr="7.66b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b="13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438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ΥΑΛΟΕΙΔΕΙΣ ΜΕΜΒΡΑΝΕΣ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b30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90" b="-25690"/>
          <a:stretch>
            <a:fillRect/>
          </a:stretch>
        </p:blipFill>
        <p:spPr/>
      </p:pic>
      <p:pic>
        <p:nvPicPr>
          <p:cNvPr id="8" name="Content Placeholder 7" descr="b3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38" b="-24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137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Αγγειακής αιτιολογίας αλλοιώσεις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Φλεγμονώδους αιτιολογίας αλλοιώσεις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Νόσος υαλοειδούς μεμβράνης ή σύνδρομο αναπνευστικής δυσχέρειας νεογών και ενηλίκων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Κακοήθη νεοπλάσματα πνεύμονα</a:t>
            </a:r>
          </a:p>
        </p:txBody>
      </p:sp>
    </p:spTree>
    <p:extLst>
      <p:ext uri="{BB962C8B-B14F-4D97-AF65-F5344CB8AC3E}">
        <p14:creationId xmlns:p14="http://schemas.microsoft.com/office/powerpoint/2010/main" val="84452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25" y="29575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l-GR" b="1" dirty="0" smtClean="0">
                <a:solidFill>
                  <a:srgbClr val="FF0000"/>
                </a:solidFill>
              </a:rPr>
              <a:t>Αγγειακής </a:t>
            </a:r>
            <a:r>
              <a:rPr lang="el-GR" b="1" dirty="0">
                <a:solidFill>
                  <a:srgbClr val="FF0000"/>
                </a:solidFill>
              </a:rPr>
              <a:t>αιτιολογίας αλλοιώσεις</a:t>
            </a:r>
            <a:br>
              <a:rPr lang="el-GR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3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7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8108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getIT_7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  <p:pic>
        <p:nvPicPr>
          <p:cNvPr id="8" name="Content Placeholder 3" descr="getIT_7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07" b="-2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5122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IT_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3074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</TotalTime>
  <Words>184</Words>
  <Application>Microsoft Macintosh PowerPoint</Application>
  <PresentationFormat>On-screen Show (4:3)</PresentationFormat>
  <Paragraphs>45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ΜΙΚΡΟΣΚΟΠΙΚΗ ΑΣΚΗΣΗ ΑΝΑΠΝΕΥΣΤΙΚΟΥ ΣΥΣΤΗΜΑΤΟΣ</vt:lpstr>
      <vt:lpstr>ΙΣΤΟΛΟΓΙΑ ΠΝΕΥΜΟΝΑ (Ι)</vt:lpstr>
      <vt:lpstr>ΙΣΤΟΛΟΓΙΑ ΠΝΕΥΜΟΝΑ (ΙΙ)</vt:lpstr>
      <vt:lpstr>PowerPoint Presentation</vt:lpstr>
      <vt:lpstr>PowerPoint Presentation</vt:lpstr>
      <vt:lpstr> Αγγειακής αιτιολογίας αλλοιώσεις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Φλεγμονώδους αιτιολογίας αλλοιώσεις </vt:lpstr>
      <vt:lpstr>PowerPoint Presentation</vt:lpstr>
      <vt:lpstr>ΙΣΤΟΛΟΓΙΑ ΠΝΕΥΜΟΝΑ (ΙΙ)</vt:lpstr>
      <vt:lpstr>PowerPoint Presentation</vt:lpstr>
      <vt:lpstr>Στάδια Λοβώδους Πνευμονίας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ΟΡΓΑΝΟΥΜΕΝΗ ΒΡΟΓΧΟΠΝΕΥΜΟΝΙΑ </vt:lpstr>
      <vt:lpstr>ΥΑΛΟΕΙΔΕΙΣ ΜΕΜΒΡΑΝΕΣ </vt:lpstr>
      <vt:lpstr>ΥΑΛΟΕΙΔΕΙΣ ΜΕΜΒΡΑΝΕΣ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STAMATIS</dc:creator>
  <cp:lastModifiedBy>User</cp:lastModifiedBy>
  <cp:revision>171</cp:revision>
  <dcterms:created xsi:type="dcterms:W3CDTF">2012-11-14T08:12:58Z</dcterms:created>
  <dcterms:modified xsi:type="dcterms:W3CDTF">2020-05-21T09:08:11Z</dcterms:modified>
</cp:coreProperties>
</file>