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2"/>
  </p:notesMasterIdLst>
  <p:sldIdLst>
    <p:sldId id="267" r:id="rId3"/>
    <p:sldId id="268" r:id="rId4"/>
    <p:sldId id="269" r:id="rId5"/>
    <p:sldId id="294" r:id="rId6"/>
    <p:sldId id="256" r:id="rId7"/>
    <p:sldId id="286" r:id="rId8"/>
    <p:sldId id="287" r:id="rId9"/>
    <p:sldId id="288" r:id="rId10"/>
    <p:sldId id="306" r:id="rId11"/>
    <p:sldId id="335" r:id="rId12"/>
    <p:sldId id="289" r:id="rId13"/>
    <p:sldId id="258" r:id="rId14"/>
    <p:sldId id="334" r:id="rId15"/>
    <p:sldId id="308" r:id="rId16"/>
    <p:sldId id="285" r:id="rId17"/>
    <p:sldId id="259" r:id="rId18"/>
    <p:sldId id="270" r:id="rId19"/>
    <p:sldId id="295" r:id="rId20"/>
    <p:sldId id="301" r:id="rId21"/>
    <p:sldId id="302" r:id="rId22"/>
    <p:sldId id="336" r:id="rId23"/>
    <p:sldId id="265" r:id="rId24"/>
    <p:sldId id="337" r:id="rId25"/>
    <p:sldId id="264" r:id="rId26"/>
    <p:sldId id="340" r:id="rId27"/>
    <p:sldId id="339" r:id="rId28"/>
    <p:sldId id="341" r:id="rId29"/>
    <p:sldId id="338" r:id="rId30"/>
    <p:sldId id="296" r:id="rId31"/>
    <p:sldId id="278" r:id="rId32"/>
    <p:sldId id="304" r:id="rId33"/>
    <p:sldId id="310" r:id="rId34"/>
    <p:sldId id="305" r:id="rId35"/>
    <p:sldId id="297" r:id="rId36"/>
    <p:sldId id="311" r:id="rId37"/>
    <p:sldId id="299" r:id="rId38"/>
    <p:sldId id="300" r:id="rId39"/>
    <p:sldId id="330" r:id="rId40"/>
    <p:sldId id="290" r:id="rId4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9966"/>
    <a:srgbClr val="FF9933"/>
    <a:srgbClr val="FF6600"/>
    <a:srgbClr val="FF3300"/>
    <a:srgbClr val="CC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725" autoAdjust="0"/>
  </p:normalViewPr>
  <p:slideViewPr>
    <p:cSldViewPr>
      <p:cViewPr>
        <p:scale>
          <a:sx n="70" d="100"/>
          <a:sy n="70" d="100"/>
        </p:scale>
        <p:origin x="-2004" y="-37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75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19T18:31:12.68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2/10/2023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Ανεύρυσμα</a:t>
            </a:r>
            <a:r>
              <a:rPr lang="el-GR" dirty="0"/>
              <a:t>.</a:t>
            </a:r>
          </a:p>
          <a:p>
            <a:pPr marL="228600" indent="-228600">
              <a:buAutoNum type="arabicPeriod"/>
            </a:pPr>
            <a:endParaRPr lang="el-GR" dirty="0"/>
          </a:p>
          <a:p>
            <a:pPr marL="228600" indent="-228600">
              <a:buAutoNum type="arabicPeriod"/>
            </a:pPr>
            <a:r>
              <a:rPr lang="el-GR" dirty="0"/>
              <a:t>Ο δεξιός νεφρός είναι </a:t>
            </a:r>
            <a:r>
              <a:rPr lang="el-GR" b="1" dirty="0"/>
              <a:t>ατροφικός</a:t>
            </a:r>
            <a:r>
              <a:rPr lang="el-GR" dirty="0"/>
              <a:t> (πιθανώς λόγω στένωσης της σύστοιχης νεφρικής αρτηρίας, </a:t>
            </a:r>
            <a:r>
              <a:rPr lang="el-GR" dirty="0" smtClean="0"/>
              <a:t>εν προκειμένω </a:t>
            </a:r>
            <a:r>
              <a:rPr lang="el-GR" dirty="0" err="1" smtClean="0"/>
              <a:t>αθηροσκληρυντικής</a:t>
            </a:r>
            <a:r>
              <a:rPr lang="el-GR" dirty="0" smtClean="0"/>
              <a:t> </a:t>
            </a:r>
            <a:r>
              <a:rPr lang="el-GR" dirty="0"/>
              <a:t>αιτιολογίας,  με επακόλουθο τη χρόνια </a:t>
            </a:r>
            <a:r>
              <a:rPr lang="el-GR" dirty="0" err="1"/>
              <a:t>υπο</a:t>
            </a:r>
            <a:r>
              <a:rPr lang="el-GR" dirty="0"/>
              <a:t>-αιμάτωση του δεξιού νεφρού).</a:t>
            </a:r>
          </a:p>
          <a:p>
            <a:pPr marL="228600" indent="-228600">
              <a:buAutoNum type="arabicPeriod"/>
            </a:pPr>
            <a:endParaRPr lang="el-GR" dirty="0"/>
          </a:p>
          <a:p>
            <a:pPr marL="228600" indent="-228600">
              <a:buAutoNum type="arabicPeriod"/>
            </a:pPr>
            <a:r>
              <a:rPr lang="el-GR" dirty="0"/>
              <a:t>Η </a:t>
            </a:r>
            <a:r>
              <a:rPr lang="el-GR" b="1" dirty="0" err="1"/>
              <a:t>αθηροσκλήρυνση</a:t>
            </a:r>
            <a:r>
              <a:rPr lang="el-GR" dirty="0"/>
              <a:t>.</a:t>
            </a:r>
          </a:p>
          <a:p>
            <a:pPr marL="228600" indent="-228600">
              <a:buAutoNum type="arabicPeriod"/>
            </a:pPr>
            <a:endParaRPr lang="el-GR" dirty="0"/>
          </a:p>
          <a:p>
            <a:pPr marL="228600" indent="-228600">
              <a:buAutoNum type="arabicPeriod"/>
            </a:pPr>
            <a:r>
              <a:rPr lang="el-GR" dirty="0"/>
              <a:t>Κάπνισμα, </a:t>
            </a:r>
            <a:r>
              <a:rPr lang="el-GR" dirty="0" err="1"/>
              <a:t>υπερχοληστερολαιμία</a:t>
            </a:r>
            <a:r>
              <a:rPr lang="el-GR" dirty="0"/>
              <a:t>, </a:t>
            </a:r>
            <a:r>
              <a:rPr lang="el-GR" dirty="0" err="1"/>
              <a:t>υπερτριγλυκεριδαιμία</a:t>
            </a:r>
            <a:r>
              <a:rPr lang="el-GR" dirty="0"/>
              <a:t>, μειωμένη άσκηση, παχυσαρκία, διαβήτης, υπέρταση</a:t>
            </a:r>
            <a:r>
              <a:rPr lang="el-GR" dirty="0" smtClean="0"/>
              <a:t>, κληρονομικότητα</a:t>
            </a:r>
            <a:r>
              <a:rPr lang="el-GR" dirty="0"/>
              <a:t>.</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8</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0" kern="1200" dirty="0" smtClean="0">
                <a:solidFill>
                  <a:schemeClr val="tx1"/>
                </a:solidFill>
                <a:latin typeface="+mn-lt"/>
                <a:ea typeface="+mn-ea"/>
                <a:cs typeface="+mn-cs"/>
              </a:rPr>
              <a:t>Το οίδημα κατατάσσεται ανάλογα με τον τύπο του (ζυμώδες, μη ζυμώδες, σκληρό) την έκτασή του, την εντόπισή του, τη συμμετρική κατανομή του, τον βαθμό υποχώρησης που εμφανίζει κατά την πίεση που ασκείται.</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34</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35</a:t>
            </a:fld>
            <a:endParaRPr lang="el-GR"/>
          </a:p>
        </p:txBody>
      </p:sp>
    </p:spTree>
    <p:extLst>
      <p:ext uri="{BB962C8B-B14F-4D97-AF65-F5344CB8AC3E}">
        <p14:creationId xmlns="" xmlns:p14="http://schemas.microsoft.com/office/powerpoint/2010/main" val="285202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Τετραλογία </a:t>
            </a:r>
            <a:r>
              <a:rPr lang="en-US" b="1" dirty="0" err="1" smtClean="0"/>
              <a:t>Fallot</a:t>
            </a:r>
            <a:r>
              <a:rPr lang="el-GR" dirty="0" smtClean="0"/>
              <a:t>.</a:t>
            </a:r>
            <a:endParaRPr lang="el-GR" dirty="0"/>
          </a:p>
          <a:p>
            <a:pPr marL="228600" indent="-228600">
              <a:buAutoNum type="arabicPeriod"/>
            </a:pPr>
            <a:endParaRPr lang="el-GR" dirty="0"/>
          </a:p>
          <a:p>
            <a:pPr marL="228600" indent="-228600">
              <a:buAutoNum type="arabicPeriod"/>
            </a:pPr>
            <a:r>
              <a:rPr lang="el-GR" dirty="0"/>
              <a:t>Λόγω του ότι </a:t>
            </a:r>
            <a:r>
              <a:rPr lang="el-GR" dirty="0" smtClean="0"/>
              <a:t>υπάρχει </a:t>
            </a:r>
            <a:r>
              <a:rPr lang="el-GR" b="1" dirty="0"/>
              <a:t>διαφυγή από δεξιά προς τα αριστερά</a:t>
            </a:r>
            <a:r>
              <a:rPr lang="el-GR" dirty="0"/>
              <a:t>, </a:t>
            </a:r>
            <a:r>
              <a:rPr lang="el-GR" dirty="0" smtClean="0"/>
              <a:t> </a:t>
            </a:r>
            <a:r>
              <a:rPr lang="el-GR" b="1" i="1" dirty="0"/>
              <a:t>μη</a:t>
            </a:r>
            <a:r>
              <a:rPr lang="el-GR" b="1" dirty="0"/>
              <a:t> </a:t>
            </a:r>
            <a:r>
              <a:rPr lang="el-GR" b="1" dirty="0" smtClean="0"/>
              <a:t> οξυγονωμένο </a:t>
            </a:r>
            <a:r>
              <a:rPr lang="el-GR" b="1" dirty="0"/>
              <a:t>αίμα </a:t>
            </a:r>
            <a:r>
              <a:rPr lang="el-GR" b="1" dirty="0" smtClean="0"/>
              <a:t>περνάει </a:t>
            </a:r>
            <a:r>
              <a:rPr lang="el-GR" b="1" dirty="0"/>
              <a:t>στην κυκλοφορία</a:t>
            </a:r>
            <a:r>
              <a:rPr lang="el-GR" dirty="0"/>
              <a:t>. Στην </a:t>
            </a:r>
            <a:r>
              <a:rPr lang="el-GR" b="1" dirty="0" err="1"/>
              <a:t>οκλαδόν</a:t>
            </a:r>
            <a:r>
              <a:rPr lang="el-GR" b="1" dirty="0"/>
              <a:t> θέση</a:t>
            </a:r>
            <a:r>
              <a:rPr lang="el-GR" dirty="0"/>
              <a:t>, αυξάνεται η φλεβική επιστροφή, άρα περισσότερο αίμα γυρνάει στην καρδιά. </a:t>
            </a:r>
            <a:r>
              <a:rPr lang="el-GR" u="sng" dirty="0"/>
              <a:t>Αυξάνονται όμως επίσης και οι περιφερικές αντιστάσεις</a:t>
            </a:r>
            <a:r>
              <a:rPr lang="el-GR" dirty="0"/>
              <a:t>, οπότε </a:t>
            </a:r>
            <a:r>
              <a:rPr lang="el-GR" u="sng" dirty="0">
                <a:effectLst>
                  <a:outerShdw blurRad="38100" dist="38100" dir="2700000" algn="tl">
                    <a:srgbClr val="000000">
                      <a:alpha val="43137"/>
                    </a:srgbClr>
                  </a:outerShdw>
                </a:effectLst>
              </a:rPr>
              <a:t>και μεγαλύτερο ποσοστό αίματος περνάει στην πνευμονική αρτηρία</a:t>
            </a:r>
            <a:r>
              <a:rPr lang="el-GR" dirty="0"/>
              <a:t> σε σχέση με προηγουμένως, οπότε και οξυγονώνεται καλύτερα το αίμα.</a:t>
            </a:r>
          </a:p>
          <a:p>
            <a:pPr marL="228600" indent="-228600">
              <a:buAutoNum type="arabicPeriod"/>
            </a:pPr>
            <a:endParaRPr lang="el-GR" dirty="0"/>
          </a:p>
          <a:p>
            <a:pPr marL="228600" indent="-228600">
              <a:buAutoNum type="arabicPeriod"/>
            </a:pPr>
            <a:r>
              <a:rPr lang="el-GR" dirty="0"/>
              <a:t>Στη </a:t>
            </a:r>
            <a:r>
              <a:rPr lang="el-GR" dirty="0" smtClean="0"/>
              <a:t> </a:t>
            </a:r>
            <a:r>
              <a:rPr lang="el-GR" spc="300" dirty="0" smtClean="0"/>
              <a:t>χρόνια </a:t>
            </a:r>
            <a:r>
              <a:rPr lang="el-GR" spc="300" dirty="0" err="1"/>
              <a:t>υποξία</a:t>
            </a:r>
            <a:r>
              <a:rPr lang="el-GR" spc="300" dirty="0"/>
              <a:t> </a:t>
            </a:r>
            <a:r>
              <a:rPr lang="el-GR" dirty="0"/>
              <a:t>(όπως </a:t>
            </a:r>
            <a:r>
              <a:rPr lang="el-GR" dirty="0" smtClean="0"/>
              <a:t>εξάλλου συμβαίνει </a:t>
            </a:r>
            <a:r>
              <a:rPr lang="el-GR" dirty="0"/>
              <a:t>και σε χρόνιους </a:t>
            </a:r>
            <a:r>
              <a:rPr lang="el-GR" dirty="0" err="1" smtClean="0"/>
              <a:t>βρογχιτιδικούς</a:t>
            </a:r>
            <a:r>
              <a:rPr lang="el-GR" dirty="0" smtClean="0"/>
              <a:t> ασθενείς, καπνιστές) </a:t>
            </a:r>
            <a:r>
              <a:rPr lang="el-GR" dirty="0"/>
              <a:t>.</a:t>
            </a:r>
          </a:p>
          <a:p>
            <a:pPr marL="228600" indent="-228600">
              <a:buAutoNum type="arabicPeriod"/>
            </a:pPr>
            <a:endParaRPr lang="el-GR" dirty="0"/>
          </a:p>
          <a:p>
            <a:pPr marL="228600" indent="-228600">
              <a:buAutoNum type="arabicPeriod"/>
            </a:pPr>
            <a:r>
              <a:rPr lang="el-GR" dirty="0"/>
              <a:t>Διότι πλέον ανέπτυξε </a:t>
            </a:r>
            <a:r>
              <a:rPr lang="el-GR" b="1" dirty="0"/>
              <a:t>καρδιακή ανεπάρκεια </a:t>
            </a:r>
            <a:r>
              <a:rPr lang="el-GR" dirty="0"/>
              <a:t>λόγω του </a:t>
            </a:r>
            <a:r>
              <a:rPr lang="el-GR" b="1" dirty="0" smtClean="0"/>
              <a:t>χρόνια </a:t>
            </a:r>
            <a:r>
              <a:rPr lang="el-GR" b="1" dirty="0"/>
              <a:t>αυξημένου καρδιακού έργου. </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36</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a:t>Τετραλογία </a:t>
            </a:r>
            <a:r>
              <a:rPr lang="en-US" b="1" dirty="0"/>
              <a:t>Fallot</a:t>
            </a:r>
            <a:r>
              <a:rPr lang="en-US" dirty="0"/>
              <a:t>: 1. M</a:t>
            </a:r>
            <a:r>
              <a:rPr lang="el-GR" dirty="0" err="1"/>
              <a:t>εσοκοιλιακή</a:t>
            </a:r>
            <a:r>
              <a:rPr lang="el-GR" dirty="0"/>
              <a:t> επικοινωνία 2. Απόφραξη του στομίου εξόδου της δεξιάς κοιλίας (</a:t>
            </a:r>
            <a:r>
              <a:rPr lang="el-GR" dirty="0" err="1"/>
              <a:t>υποβαλβιδική</a:t>
            </a:r>
            <a:r>
              <a:rPr lang="el-GR" dirty="0"/>
              <a:t> στένωση της πνευμονικής βαλβίδας) 3. Η αορτή </a:t>
            </a:r>
            <a:r>
              <a:rPr lang="el-GR" dirty="0" err="1"/>
              <a:t>εφιππεύει</a:t>
            </a:r>
            <a:r>
              <a:rPr lang="el-GR" dirty="0"/>
              <a:t> τη </a:t>
            </a:r>
            <a:r>
              <a:rPr lang="el-GR" dirty="0" err="1"/>
              <a:t>μεσοκοιλιακή</a:t>
            </a:r>
            <a:r>
              <a:rPr lang="el-GR" dirty="0"/>
              <a:t> επικοινωνία 4. Υπερτροφία της δεξιάς κοιλίας.</a:t>
            </a:r>
          </a:p>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37</a:t>
            </a:fld>
            <a:endParaRPr lang="el-GR"/>
          </a:p>
        </p:txBody>
      </p:sp>
    </p:spTree>
    <p:extLst>
      <p:ext uri="{BB962C8B-B14F-4D97-AF65-F5344CB8AC3E}">
        <p14:creationId xmlns="" xmlns:p14="http://schemas.microsoft.com/office/powerpoint/2010/main" val="95916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228600" indent="-228600">
              <a:buNone/>
            </a:pPr>
            <a:r>
              <a:rPr lang="el-GR" dirty="0" smtClean="0"/>
              <a:t>                                                    </a:t>
            </a:r>
            <a:r>
              <a:rPr lang="el-GR" b="1" dirty="0" smtClean="0"/>
              <a:t>ΙΣΤΟΠΑΘΟΛΟΓΙΑ ΑΝΕΥΡΥΣΜΑΤΟΣ</a:t>
            </a:r>
          </a:p>
          <a:p>
            <a:pPr marL="228600" indent="-228600">
              <a:buAutoNum type="arabicPeriod"/>
            </a:pPr>
            <a:endParaRPr lang="el-GR" dirty="0" smtClean="0"/>
          </a:p>
          <a:p>
            <a:pPr marL="228600" indent="-228600">
              <a:buAutoNum type="arabicPeriod"/>
            </a:pPr>
            <a:r>
              <a:rPr lang="el-GR" dirty="0" smtClean="0"/>
              <a:t>Κατάτμηση </a:t>
            </a:r>
            <a:r>
              <a:rPr lang="el-GR" dirty="0"/>
              <a:t>ελαστικών ινών ( χρώση </a:t>
            </a:r>
            <a:r>
              <a:rPr lang="en-US" dirty="0"/>
              <a:t>Elastic – van </a:t>
            </a:r>
            <a:r>
              <a:rPr lang="en-US" dirty="0" err="1"/>
              <a:t>Gieson</a:t>
            </a:r>
            <a:r>
              <a:rPr lang="en-US" dirty="0"/>
              <a:t> )</a:t>
            </a:r>
            <a:r>
              <a:rPr lang="el-GR" dirty="0"/>
              <a:t>.</a:t>
            </a:r>
            <a:endParaRPr lang="en-US" dirty="0"/>
          </a:p>
          <a:p>
            <a:pPr marL="228600" indent="-228600">
              <a:buAutoNum type="arabicPeriod"/>
            </a:pPr>
            <a:r>
              <a:rPr lang="el-GR" dirty="0"/>
              <a:t>Κυστική εκφύλιση του μέσου χιτώνα.</a:t>
            </a:r>
          </a:p>
          <a:p>
            <a:pPr marL="228600" indent="-228600">
              <a:buAutoNum type="arabicPeriod"/>
            </a:pPr>
            <a:r>
              <a:rPr lang="el-GR" dirty="0"/>
              <a:t>Φλεγμονώδες διήθημα στον έξω χιτώνα και πάχυνση των αγγείων του αγγείου.</a:t>
            </a:r>
          </a:p>
          <a:p>
            <a:pPr marL="228600" indent="-228600">
              <a:buAutoNum type="arabicPeriod"/>
            </a:pPr>
            <a:r>
              <a:rPr lang="el-GR" b="1" dirty="0"/>
              <a:t>Διαχωριστικό ανεύρυσμα</a:t>
            </a:r>
            <a:r>
              <a:rPr lang="el-GR" dirty="0"/>
              <a:t>.</a:t>
            </a:r>
            <a:r>
              <a:rPr lang="el-GR" b="0" i="0" dirty="0">
                <a:solidFill>
                  <a:srgbClr val="000000"/>
                </a:solidFill>
                <a:effectLst/>
                <a:latin typeface="Roboto" panose="020B0604020202020204" pitchFamily="2" charset="0"/>
              </a:rPr>
              <a:t> Η ύπαρξη ανευρύσματος αορτής αυξάνει τον κίνδυνο εμφάνισης </a:t>
            </a:r>
            <a:r>
              <a:rPr lang="el-GR" b="1" i="0" dirty="0">
                <a:solidFill>
                  <a:srgbClr val="000000"/>
                </a:solidFill>
                <a:effectLst/>
                <a:latin typeface="Roboto" panose="020B0604020202020204" pitchFamily="2" charset="0"/>
              </a:rPr>
              <a:t>διαχωρισμού ή ρήξης </a:t>
            </a:r>
            <a:r>
              <a:rPr lang="el-GR" b="0" i="0" dirty="0">
                <a:solidFill>
                  <a:srgbClr val="000000"/>
                </a:solidFill>
                <a:effectLst/>
                <a:latin typeface="Roboto" panose="020B0604020202020204" pitchFamily="2" charset="0"/>
              </a:rPr>
              <a:t>της αορτής. Ο αορτικός διαχωρισμός εμφανίζεται όταν αναπτύσσεται ένα σχίσιμο στον έσω χιτώνα του τοιχώματος της αορτής. Αυτό προκαλεί </a:t>
            </a:r>
            <a:r>
              <a:rPr lang="el-GR" b="0" i="0" dirty="0" smtClean="0">
                <a:solidFill>
                  <a:srgbClr val="000000"/>
                </a:solidFill>
                <a:effectLst/>
                <a:latin typeface="Roboto" panose="020B0604020202020204" pitchFamily="2" charset="0"/>
              </a:rPr>
              <a:t>τον </a:t>
            </a:r>
            <a:r>
              <a:rPr lang="el-GR" b="0" i="0" dirty="0">
                <a:solidFill>
                  <a:srgbClr val="000000"/>
                </a:solidFill>
                <a:effectLst/>
                <a:latin typeface="Roboto" panose="020B0604020202020204" pitchFamily="2" charset="0"/>
              </a:rPr>
              <a:t>διαχωρισμό ενός ή περισσοτέρων από τα στρώματα του τοιχώματος της αορτής, πράγμα που τελικά αποδυναμώνει το </a:t>
            </a:r>
            <a:r>
              <a:rPr lang="el-GR" b="0" i="0" dirty="0" smtClean="0">
                <a:solidFill>
                  <a:srgbClr val="000000"/>
                </a:solidFill>
                <a:effectLst/>
                <a:latin typeface="Roboto" panose="020B0604020202020204" pitchFamily="2" charset="0"/>
              </a:rPr>
              <a:t>τοίχωμά </a:t>
            </a:r>
            <a:r>
              <a:rPr lang="el-GR" b="0" i="0" dirty="0">
                <a:solidFill>
                  <a:srgbClr val="000000"/>
                </a:solidFill>
                <a:effectLst/>
                <a:latin typeface="Roboto" panose="020B0604020202020204" pitchFamily="2" charset="0"/>
              </a:rPr>
              <a:t>της.</a:t>
            </a:r>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10</a:t>
            </a:fld>
            <a:endParaRPr lang="el-GR"/>
          </a:p>
        </p:txBody>
      </p:sp>
    </p:spTree>
    <p:extLst>
      <p:ext uri="{BB962C8B-B14F-4D97-AF65-F5344CB8AC3E}">
        <p14:creationId xmlns="" xmlns:p14="http://schemas.microsoft.com/office/powerpoint/2010/main" val="5048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l-GR" altLang="en-US" dirty="0" err="1"/>
              <a:t>Προσβολ</a:t>
            </a:r>
            <a:r>
              <a:rPr lang="en-US" dirty="0"/>
              <a:t>ή </a:t>
            </a:r>
            <a:r>
              <a:rPr lang="en-US" u="sng" dirty="0" err="1"/>
              <a:t>μικρού</a:t>
            </a:r>
            <a:r>
              <a:rPr lang="en-US" u="sng" dirty="0"/>
              <a:t> </a:t>
            </a:r>
            <a:r>
              <a:rPr lang="en-US" u="sng" dirty="0" err="1"/>
              <a:t>και</a:t>
            </a:r>
            <a:r>
              <a:rPr lang="en-US" u="sng" dirty="0"/>
              <a:t> </a:t>
            </a:r>
            <a:r>
              <a:rPr lang="en-US" u="sng" dirty="0" err="1"/>
              <a:t>μεσαίου</a:t>
            </a:r>
            <a:r>
              <a:rPr lang="en-US" u="sng" dirty="0"/>
              <a:t> </a:t>
            </a:r>
            <a:r>
              <a:rPr lang="en-US" u="sng" dirty="0" err="1"/>
              <a:t>μεγέθους</a:t>
            </a:r>
            <a:r>
              <a:rPr lang="en-US" u="sng" dirty="0"/>
              <a:t> </a:t>
            </a:r>
            <a:r>
              <a:rPr lang="en-US" u="sng" dirty="0" err="1"/>
              <a:t>αρτηριών</a:t>
            </a:r>
            <a:r>
              <a:rPr lang="en-US" u="sng" dirty="0"/>
              <a:t> </a:t>
            </a:r>
            <a:r>
              <a:rPr lang="en-US" dirty="0" err="1"/>
              <a:t>με</a:t>
            </a:r>
            <a:r>
              <a:rPr lang="en-US" dirty="0"/>
              <a:t> </a:t>
            </a:r>
            <a:r>
              <a:rPr lang="en-US" b="1" dirty="0" err="1"/>
              <a:t>διατοιχωματική</a:t>
            </a:r>
            <a:r>
              <a:rPr lang="en-US" b="1" dirty="0"/>
              <a:t> </a:t>
            </a:r>
            <a:r>
              <a:rPr lang="en-US" b="1" dirty="0" err="1"/>
              <a:t>και</a:t>
            </a:r>
            <a:r>
              <a:rPr lang="en-US" b="1" dirty="0"/>
              <a:t> </a:t>
            </a:r>
            <a:r>
              <a:rPr lang="en-US" b="1" dirty="0" err="1"/>
              <a:t>περιαγγειακή</a:t>
            </a:r>
            <a:r>
              <a:rPr lang="en-US" b="1" dirty="0"/>
              <a:t> </a:t>
            </a:r>
            <a:r>
              <a:rPr lang="en-US" b="1" dirty="0" err="1"/>
              <a:t>διήθηση</a:t>
            </a:r>
            <a:r>
              <a:rPr lang="en-US" b="1" dirty="0"/>
              <a:t> </a:t>
            </a:r>
            <a:r>
              <a:rPr lang="en-US" b="1" dirty="0" err="1"/>
              <a:t>λεμφοκυττάρων</a:t>
            </a:r>
            <a:r>
              <a:rPr lang="en-US" b="1" dirty="0"/>
              <a:t>, </a:t>
            </a:r>
            <a:r>
              <a:rPr lang="en-US" b="1" dirty="0" err="1"/>
              <a:t>ιστιοκυττάρων</a:t>
            </a:r>
            <a:r>
              <a:rPr lang="en-US" b="1" dirty="0"/>
              <a:t> </a:t>
            </a:r>
            <a:r>
              <a:rPr lang="en-US" b="1" dirty="0" err="1"/>
              <a:t>και</a:t>
            </a:r>
            <a:r>
              <a:rPr lang="en-US" b="1" dirty="0"/>
              <a:t> </a:t>
            </a:r>
            <a:r>
              <a:rPr lang="en-US" b="1" dirty="0" err="1"/>
              <a:t>γιγαν</a:t>
            </a:r>
            <a:r>
              <a:rPr lang="el-GR" altLang="en-US" b="1" dirty="0"/>
              <a:t>το</a:t>
            </a:r>
            <a:r>
              <a:rPr lang="en-US" b="1" dirty="0" err="1"/>
              <a:t>κυττάρων</a:t>
            </a:r>
            <a:r>
              <a:rPr lang="el-GR" altLang="en-US" b="1" dirty="0"/>
              <a:t>.</a:t>
            </a:r>
            <a:endParaRPr lang="en-US" b="1" dirty="0"/>
          </a:p>
          <a:p>
            <a:r>
              <a:rPr lang="en-US" dirty="0"/>
              <a:t>Η </a:t>
            </a:r>
            <a:r>
              <a:rPr lang="en-US" dirty="0" err="1"/>
              <a:t>ελαστική</a:t>
            </a:r>
            <a:r>
              <a:rPr lang="en-US" dirty="0"/>
              <a:t> </a:t>
            </a:r>
            <a:r>
              <a:rPr lang="en-US" dirty="0" err="1"/>
              <a:t>χρώση</a:t>
            </a:r>
            <a:r>
              <a:rPr lang="en-US" dirty="0"/>
              <a:t> </a:t>
            </a:r>
            <a:r>
              <a:rPr lang="en-US" dirty="0" err="1"/>
              <a:t>δείχνει</a:t>
            </a:r>
            <a:r>
              <a:rPr lang="en-US" dirty="0"/>
              <a:t> </a:t>
            </a:r>
            <a:r>
              <a:rPr lang="en-US" b="1" dirty="0" err="1"/>
              <a:t>κατακερματισμό</a:t>
            </a:r>
            <a:r>
              <a:rPr lang="en-US" b="1" dirty="0"/>
              <a:t> </a:t>
            </a:r>
            <a:r>
              <a:rPr lang="en-US" b="1" dirty="0" err="1"/>
              <a:t>των</a:t>
            </a:r>
            <a:r>
              <a:rPr lang="en-US" b="1" dirty="0"/>
              <a:t> </a:t>
            </a:r>
            <a:r>
              <a:rPr lang="en-US" b="1" dirty="0" err="1"/>
              <a:t>ελαστικών</a:t>
            </a:r>
            <a:r>
              <a:rPr lang="en-US" b="1" dirty="0"/>
              <a:t> </a:t>
            </a:r>
            <a:r>
              <a:rPr lang="en-US" b="1" dirty="0" err="1"/>
              <a:t>ινών</a:t>
            </a:r>
            <a:r>
              <a:rPr lang="en-US" b="1" dirty="0"/>
              <a:t> </a:t>
            </a:r>
            <a:r>
              <a:rPr lang="en-US" b="1" dirty="0" err="1"/>
              <a:t>στο</a:t>
            </a:r>
            <a:r>
              <a:rPr lang="en-US" b="1" dirty="0"/>
              <a:t> </a:t>
            </a:r>
            <a:r>
              <a:rPr lang="en-US" b="1" dirty="0" err="1"/>
              <a:t>τοίχωμα</a:t>
            </a:r>
            <a:r>
              <a:rPr lang="en-US" b="1" dirty="0"/>
              <a:t> </a:t>
            </a:r>
            <a:r>
              <a:rPr lang="en-US" b="1" dirty="0" err="1"/>
              <a:t>του</a:t>
            </a:r>
            <a:r>
              <a:rPr lang="en-US" b="1" dirty="0"/>
              <a:t> </a:t>
            </a:r>
            <a:r>
              <a:rPr lang="en-US" b="1" dirty="0" err="1"/>
              <a:t>αγγείου</a:t>
            </a:r>
            <a:r>
              <a:rPr lang="el-GR" altLang="en-US"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Κροταφική αρτηρίτιδα</a:t>
            </a:r>
            <a:r>
              <a:rPr lang="el-GR" dirty="0"/>
              <a:t>.</a:t>
            </a:r>
          </a:p>
          <a:p>
            <a:pPr marL="228600" indent="-228600">
              <a:buAutoNum type="arabicPeriod"/>
            </a:pPr>
            <a:endParaRPr lang="el-GR" dirty="0"/>
          </a:p>
          <a:p>
            <a:pPr marL="228600" indent="-228600">
              <a:buAutoNum type="arabicPeriod"/>
            </a:pPr>
            <a:r>
              <a:rPr lang="el-GR" i="1" dirty="0"/>
              <a:t>Αρνητικά</a:t>
            </a:r>
            <a:r>
              <a:rPr lang="el-GR" dirty="0"/>
              <a:t>, σε αντίθεση με τον Λύκο (για τα ΑΝΑ) και τις αγγειίτιδες μικρών αγγείων (για τα </a:t>
            </a:r>
            <a:r>
              <a:rPr lang="en-US" dirty="0"/>
              <a:t>ANCA)</a:t>
            </a:r>
            <a:r>
              <a:rPr lang="el-GR" dirty="0"/>
              <a:t>.</a:t>
            </a:r>
            <a:endParaRPr lang="en-US" dirty="0"/>
          </a:p>
          <a:p>
            <a:pPr marL="228600" indent="-228600">
              <a:buAutoNum type="arabicPeriod"/>
            </a:pPr>
            <a:endParaRPr lang="en-US" dirty="0"/>
          </a:p>
          <a:p>
            <a:pPr marL="228600" indent="-228600">
              <a:buAutoNum type="arabicPeriod"/>
            </a:pPr>
            <a:r>
              <a:rPr lang="el-GR" dirty="0"/>
              <a:t>Η </a:t>
            </a:r>
            <a:r>
              <a:rPr lang="el-GR" b="1" dirty="0"/>
              <a:t>τύφλωση</a:t>
            </a:r>
            <a:r>
              <a:rPr lang="el-GR" dirty="0"/>
              <a:t>.</a:t>
            </a:r>
          </a:p>
          <a:p>
            <a:pPr marL="228600" indent="-228600">
              <a:buAutoNum type="arabicPeriod"/>
            </a:pPr>
            <a:endParaRPr lang="el-GR" dirty="0"/>
          </a:p>
          <a:p>
            <a:pPr marL="228600" indent="-228600">
              <a:buAutoNum type="arabicPeriod"/>
            </a:pPr>
            <a:r>
              <a:rPr lang="el-GR" b="1" dirty="0"/>
              <a:t>Κορτικοειδή</a:t>
            </a:r>
            <a:r>
              <a:rPr lang="el-GR" dirty="0"/>
              <a:t>.</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Έμφραγμα του μυοκαρδίου </a:t>
            </a:r>
            <a:r>
              <a:rPr lang="el-GR" dirty="0"/>
              <a:t>και </a:t>
            </a:r>
            <a:r>
              <a:rPr lang="el-GR" u="sng" dirty="0">
                <a:effectLst/>
              </a:rPr>
              <a:t>ρήξη θηλοειδούς μυός </a:t>
            </a:r>
            <a:r>
              <a:rPr lang="el-GR" dirty="0"/>
              <a:t>με επακόλουθη </a:t>
            </a:r>
            <a:r>
              <a:rPr lang="el-GR" b="1" dirty="0"/>
              <a:t>οξεία ανεπάρκεια της μιτροειδούς βαλβίδας</a:t>
            </a:r>
            <a:r>
              <a:rPr lang="el-GR" dirty="0"/>
              <a:t>.</a:t>
            </a:r>
            <a:r>
              <a:rPr lang="el-GR" b="0" i="0" dirty="0">
                <a:solidFill>
                  <a:srgbClr val="000000"/>
                </a:solidFill>
                <a:effectLst/>
                <a:latin typeface="Times New Roman" panose="02020603050405020304" pitchFamily="18" charset="0"/>
              </a:rPr>
              <a:t> </a:t>
            </a:r>
            <a:r>
              <a:rPr lang="el-GR" b="0" i="0" dirty="0" smtClean="0">
                <a:solidFill>
                  <a:srgbClr val="000000"/>
                </a:solidFill>
                <a:effectLst/>
                <a:latin typeface="Times New Roman" panose="02020603050405020304" pitchFamily="18" charset="0"/>
              </a:rPr>
              <a:t>[Μέσα </a:t>
            </a:r>
            <a:r>
              <a:rPr lang="el-GR" b="0" i="0" dirty="0">
                <a:solidFill>
                  <a:srgbClr val="000000"/>
                </a:solidFill>
                <a:effectLst/>
                <a:latin typeface="Times New Roman" panose="02020603050405020304" pitchFamily="18" charset="0"/>
              </a:rPr>
              <a:t>στις δύο κοιλιακές καρδιακές κοιλότητες φυσιολογικά υπάρχουν προεκβολές του καρδιακού μυός ( </a:t>
            </a:r>
            <a:r>
              <a:rPr lang="el-GR" b="1" i="0" dirty="0">
                <a:solidFill>
                  <a:srgbClr val="000000"/>
                </a:solidFill>
                <a:effectLst/>
                <a:latin typeface="Times New Roman" panose="02020603050405020304" pitchFamily="18" charset="0"/>
              </a:rPr>
              <a:t>θηλοειδείς μύες </a:t>
            </a:r>
            <a:r>
              <a:rPr lang="el-GR" b="0" i="0" dirty="0">
                <a:solidFill>
                  <a:srgbClr val="000000"/>
                </a:solidFill>
                <a:effectLst/>
                <a:latin typeface="Times New Roman" panose="02020603050405020304" pitchFamily="18" charset="0"/>
              </a:rPr>
              <a:t>), οι οποίες κατευθύνονται προς τις κολποκοιλιακές βαλβίδες. Οι θηλοειδείς μύες αποτελούν το σημείο συνάντησης των </a:t>
            </a:r>
            <a:r>
              <a:rPr lang="el-GR" b="1" i="0" dirty="0" err="1">
                <a:solidFill>
                  <a:srgbClr val="000000"/>
                </a:solidFill>
                <a:effectLst/>
                <a:latin typeface="Times New Roman" panose="02020603050405020304" pitchFamily="18" charset="0"/>
              </a:rPr>
              <a:t>τενόντιων</a:t>
            </a:r>
            <a:r>
              <a:rPr lang="el-GR" b="1" i="0" dirty="0">
                <a:solidFill>
                  <a:srgbClr val="000000"/>
                </a:solidFill>
                <a:effectLst/>
                <a:latin typeface="Times New Roman" panose="02020603050405020304" pitchFamily="18" charset="0"/>
              </a:rPr>
              <a:t> χορδών</a:t>
            </a:r>
            <a:r>
              <a:rPr lang="el-GR" b="0" i="0" dirty="0">
                <a:solidFill>
                  <a:srgbClr val="000000"/>
                </a:solidFill>
                <a:effectLst/>
                <a:latin typeface="Times New Roman" panose="02020603050405020304" pitchFamily="18" charset="0"/>
              </a:rPr>
              <a:t>, που συνδέουν τις </a:t>
            </a:r>
            <a:r>
              <a:rPr lang="el-GR" b="0" i="0" dirty="0" err="1">
                <a:solidFill>
                  <a:srgbClr val="000000"/>
                </a:solidFill>
                <a:effectLst/>
                <a:latin typeface="Times New Roman" panose="02020603050405020304" pitchFamily="18" charset="0"/>
              </a:rPr>
              <a:t>γλωχίνες</a:t>
            </a:r>
            <a:r>
              <a:rPr lang="el-GR" b="0" i="0" dirty="0">
                <a:solidFill>
                  <a:srgbClr val="000000"/>
                </a:solidFill>
                <a:effectLst/>
                <a:latin typeface="Times New Roman" panose="02020603050405020304" pitchFamily="18" charset="0"/>
              </a:rPr>
              <a:t> των κολποκοιλιακών βαλβίδων με το υποκείμενο τοίχωμα των κοιλιών</a:t>
            </a:r>
            <a:r>
              <a:rPr lang="el-GR" b="0" i="0" dirty="0" smtClean="0">
                <a:solidFill>
                  <a:srgbClr val="000000"/>
                </a:solidFill>
                <a:effectLst/>
                <a:latin typeface="Times New Roman" panose="02020603050405020304" pitchFamily="18" charset="0"/>
              </a:rPr>
              <a:t>.]</a:t>
            </a:r>
            <a:endParaRPr lang="el-GR" dirty="0"/>
          </a:p>
          <a:p>
            <a:pPr marL="228600" indent="-228600">
              <a:buAutoNum type="arabicPeriod"/>
            </a:pPr>
            <a:endParaRPr lang="el-GR" dirty="0"/>
          </a:p>
          <a:p>
            <a:pPr marL="228600" indent="-228600">
              <a:buAutoNum type="arabicPeriod"/>
            </a:pPr>
            <a:r>
              <a:rPr lang="el-GR" dirty="0"/>
              <a:t>Γιατί η εισροή </a:t>
            </a:r>
            <a:r>
              <a:rPr lang="el-GR" dirty="0" err="1"/>
              <a:t>ουδετεροφίλων</a:t>
            </a:r>
            <a:r>
              <a:rPr lang="el-GR" dirty="0"/>
              <a:t> και </a:t>
            </a:r>
            <a:r>
              <a:rPr lang="el-GR" dirty="0" err="1"/>
              <a:t>μακροφάγων</a:t>
            </a:r>
            <a:r>
              <a:rPr lang="el-GR" dirty="0"/>
              <a:t> </a:t>
            </a:r>
            <a:r>
              <a:rPr lang="el-GR" i="1" dirty="0" err="1" smtClean="0"/>
              <a:t>αποδομεί</a:t>
            </a:r>
            <a:r>
              <a:rPr lang="el-GR" dirty="0" smtClean="0"/>
              <a:t> </a:t>
            </a:r>
            <a:r>
              <a:rPr lang="el-GR" dirty="0" smtClean="0"/>
              <a:t> τον </a:t>
            </a:r>
            <a:r>
              <a:rPr lang="el-GR" dirty="0" err="1"/>
              <a:t>εμφραγματικό</a:t>
            </a:r>
            <a:r>
              <a:rPr lang="el-GR" dirty="0"/>
              <a:t> ιστό (νεκρά κύτταρα και </a:t>
            </a:r>
            <a:r>
              <a:rPr lang="el-GR" dirty="0" err="1"/>
              <a:t>εξωκυττάριο</a:t>
            </a:r>
            <a:r>
              <a:rPr lang="el-GR" dirty="0"/>
              <a:t> στρώμα) και στη θέση </a:t>
            </a:r>
            <a:r>
              <a:rPr lang="el-GR" dirty="0" smtClean="0"/>
              <a:t>του σχηματίζεται </a:t>
            </a:r>
            <a:r>
              <a:rPr lang="el-GR" dirty="0"/>
              <a:t>ο </a:t>
            </a:r>
            <a:r>
              <a:rPr lang="el-GR" b="1" dirty="0"/>
              <a:t>πρώιμος</a:t>
            </a:r>
            <a:r>
              <a:rPr lang="el-GR" dirty="0"/>
              <a:t> φλεγμονώδης  κοκκιώδης ιστός (και όχι ουλή). Μεγαλύτερος κίνδυνος είναι στις </a:t>
            </a:r>
            <a:r>
              <a:rPr lang="el-GR" b="1" dirty="0"/>
              <a:t>5-7 ημέρες </a:t>
            </a:r>
            <a:r>
              <a:rPr lang="el-GR" dirty="0"/>
              <a:t>για </a:t>
            </a:r>
            <a:r>
              <a:rPr lang="el-GR" b="1" dirty="0"/>
              <a:t>μηχανικές επιπλοκές</a:t>
            </a:r>
            <a:r>
              <a:rPr lang="el-GR" dirty="0"/>
              <a:t>, αλλά μπορούν να</a:t>
            </a:r>
            <a:r>
              <a:rPr lang="en-US" dirty="0"/>
              <a:t> </a:t>
            </a:r>
            <a:r>
              <a:rPr lang="el-GR" dirty="0"/>
              <a:t>γίνουν από την 1</a:t>
            </a:r>
            <a:r>
              <a:rPr lang="el-GR" baseline="30000" dirty="0"/>
              <a:t>η</a:t>
            </a:r>
            <a:r>
              <a:rPr lang="el-GR" dirty="0"/>
              <a:t> ημέρα έως τις 2 εβδομάδες.</a:t>
            </a:r>
          </a:p>
          <a:p>
            <a:pPr marL="228600" indent="-228600">
              <a:buAutoNum type="arabicPeriod"/>
            </a:pPr>
            <a:endParaRPr lang="el-GR" dirty="0"/>
          </a:p>
          <a:p>
            <a:pPr marL="228600" indent="-228600">
              <a:buAutoNum type="arabicPeriod"/>
            </a:pPr>
            <a:r>
              <a:rPr lang="el-GR" dirty="0"/>
              <a:t>Η </a:t>
            </a:r>
            <a:r>
              <a:rPr lang="el-GR" b="1" dirty="0" err="1"/>
              <a:t>τροπονίνη</a:t>
            </a:r>
            <a:r>
              <a:rPr lang="el-GR" b="1" dirty="0"/>
              <a:t> που απελευθερώνεται από </a:t>
            </a:r>
            <a:r>
              <a:rPr lang="el-GR" b="1" dirty="0" smtClean="0"/>
              <a:t>τον νεκρό </a:t>
            </a:r>
            <a:r>
              <a:rPr lang="el-GR" b="1" dirty="0" err="1"/>
              <a:t>μυοκαρδιακό</a:t>
            </a:r>
            <a:r>
              <a:rPr lang="el-GR" b="1" dirty="0"/>
              <a:t> ιστό μπορεί να μείνει αυξημένη για 7-10 ημέρες</a:t>
            </a:r>
            <a:r>
              <a:rPr lang="el-GR" dirty="0"/>
              <a:t>, ενώ η </a:t>
            </a:r>
            <a:r>
              <a:rPr lang="en-US" dirty="0"/>
              <a:t>CK-MB</a:t>
            </a:r>
            <a:r>
              <a:rPr lang="el-GR" dirty="0"/>
              <a:t> κάνει κορύφωση στην 1 μέρα και στις 3 μέρες επιστρέφει στο φυσιολογικό.</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20</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25</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ιστολογική διάγνωση της </a:t>
            </a:r>
            <a:r>
              <a:rPr lang="el-GR" b="1" dirty="0"/>
              <a:t>λεμφοκυτταρικής (ιογενούς) μυοκαρδίτιδας </a:t>
            </a:r>
            <a:r>
              <a:rPr lang="el-GR" dirty="0"/>
              <a:t>στην </a:t>
            </a:r>
            <a:r>
              <a:rPr lang="el-GR" dirty="0" err="1"/>
              <a:t>ενδομυοκαρδιακή</a:t>
            </a:r>
            <a:r>
              <a:rPr lang="el-GR" dirty="0"/>
              <a:t> βιοψία απαιτεί την παρουσία </a:t>
            </a:r>
            <a:r>
              <a:rPr lang="el-GR" u="sng" dirty="0">
                <a:effectLst>
                  <a:outerShdw blurRad="38100" dist="38100" dir="2700000" algn="tl">
                    <a:srgbClr val="000000">
                      <a:alpha val="43137"/>
                    </a:srgbClr>
                  </a:outerShdw>
                </a:effectLst>
              </a:rPr>
              <a:t>ενός πλούσιου σε </a:t>
            </a:r>
            <a:r>
              <a:rPr lang="el-GR" b="1" u="sng" dirty="0">
                <a:effectLst>
                  <a:outerShdw blurRad="38100" dist="38100" dir="2700000" algn="tl">
                    <a:srgbClr val="000000">
                      <a:alpha val="43137"/>
                    </a:srgbClr>
                  </a:outerShdw>
                </a:effectLst>
              </a:rPr>
              <a:t>λεμφοκύτταρα</a:t>
            </a:r>
            <a:r>
              <a:rPr lang="el-GR" u="sng" dirty="0">
                <a:effectLst>
                  <a:outerShdw blurRad="38100" dist="38100" dir="2700000" algn="tl">
                    <a:srgbClr val="000000">
                      <a:alpha val="43137"/>
                    </a:srgbClr>
                  </a:outerShdw>
                </a:effectLst>
              </a:rPr>
              <a:t>, φλεγμονώδους διηθήματος που </a:t>
            </a:r>
            <a:r>
              <a:rPr lang="el-GR" b="1" u="sng" dirty="0">
                <a:effectLst>
                  <a:outerShdw blurRad="38100" dist="38100" dir="2700000" algn="tl">
                    <a:srgbClr val="000000">
                      <a:alpha val="43137"/>
                    </a:srgbClr>
                  </a:outerShdw>
                </a:effectLst>
              </a:rPr>
              <a:t>σχετίζεται</a:t>
            </a:r>
            <a:r>
              <a:rPr lang="el-GR" u="sng" dirty="0">
                <a:effectLst>
                  <a:outerShdw blurRad="38100" dist="38100" dir="2700000" algn="tl">
                    <a:srgbClr val="000000">
                      <a:alpha val="43137"/>
                    </a:srgbClr>
                  </a:outerShdw>
                </a:effectLst>
              </a:rPr>
              <a:t> με </a:t>
            </a:r>
            <a:r>
              <a:rPr lang="el-GR" b="1" u="sng" dirty="0">
                <a:effectLst>
                  <a:outerShdw blurRad="38100" dist="38100" dir="2700000" algn="tl">
                    <a:srgbClr val="000000">
                      <a:alpha val="43137"/>
                    </a:srgbClr>
                  </a:outerShdw>
                </a:effectLst>
              </a:rPr>
              <a:t>εκφυλισμό ή νέκρωση των </a:t>
            </a:r>
            <a:r>
              <a:rPr lang="el-GR" b="1" u="sng" dirty="0" err="1" smtClean="0">
                <a:effectLst>
                  <a:outerShdw blurRad="38100" dist="38100" dir="2700000" algn="tl">
                    <a:srgbClr val="000000">
                      <a:alpha val="43137"/>
                    </a:srgbClr>
                  </a:outerShdw>
                </a:effectLst>
              </a:rPr>
              <a:t>μυοκυττάρων</a:t>
            </a:r>
            <a:r>
              <a:rPr lang="el-GR" b="1" u="sng" dirty="0" smtClean="0">
                <a:effectLst>
                  <a:outerShdw blurRad="38100" dist="38100" dir="2700000" algn="tl">
                    <a:srgbClr val="000000">
                      <a:alpha val="43137"/>
                    </a:srgbClr>
                  </a:outerShdw>
                </a:effectLst>
              </a:rPr>
              <a:t>, </a:t>
            </a:r>
            <a:r>
              <a:rPr lang="el-GR" b="1" u="sng" dirty="0" err="1" smtClean="0">
                <a:effectLst>
                  <a:outerShdw blurRad="38100" dist="38100" dir="2700000" algn="tl">
                    <a:srgbClr val="000000">
                      <a:alpha val="43137"/>
                    </a:srgbClr>
                  </a:outerShdw>
                </a:effectLst>
              </a:rPr>
              <a:t>εξού</a:t>
            </a:r>
            <a:r>
              <a:rPr lang="el-GR" b="1" u="sng" dirty="0" smtClean="0">
                <a:effectLst>
                  <a:outerShdw blurRad="38100" dist="38100" dir="2700000" algn="tl">
                    <a:srgbClr val="000000">
                      <a:alpha val="43137"/>
                    </a:srgbClr>
                  </a:outerShdw>
                </a:effectLst>
              </a:rPr>
              <a:t> οι αυξημένες τιμές </a:t>
            </a:r>
            <a:r>
              <a:rPr lang="el-GR" b="1" u="sng" dirty="0" err="1" smtClean="0">
                <a:effectLst>
                  <a:outerShdw blurRad="38100" dist="38100" dir="2700000" algn="tl">
                    <a:srgbClr val="000000">
                      <a:alpha val="43137"/>
                    </a:srgbClr>
                  </a:outerShdw>
                </a:effectLst>
              </a:rPr>
              <a:t>τροπονίνης</a:t>
            </a:r>
            <a:r>
              <a:rPr lang="el-GR" b="1" u="sng" dirty="0" smtClean="0">
                <a:effectLst>
                  <a:outerShdw blurRad="38100" dist="38100" dir="2700000" algn="tl">
                    <a:srgbClr val="000000">
                      <a:alpha val="43137"/>
                    </a:srgbClr>
                  </a:outerShdw>
                </a:effectLst>
              </a:rPr>
              <a:t> στον </a:t>
            </a:r>
            <a:r>
              <a:rPr lang="el-GR" b="1" u="sng" dirty="0" err="1" smtClean="0">
                <a:effectLst>
                  <a:outerShdw blurRad="38100" dist="38100" dir="2700000" algn="tl">
                    <a:srgbClr val="000000">
                      <a:alpha val="43137"/>
                    </a:srgbClr>
                  </a:outerShdw>
                </a:effectLst>
              </a:rPr>
              <a:t>ορό</a:t>
            </a:r>
            <a:r>
              <a:rPr lang="el-GR" u="none" dirty="0" err="1" smtClean="0">
                <a:effectLst/>
              </a:rPr>
              <a:t>.</a:t>
            </a:r>
            <a:r>
              <a:rPr lang="el-GR" dirty="0" err="1" smtClean="0"/>
              <a:t>Το</a:t>
            </a:r>
            <a:r>
              <a:rPr lang="el-GR" dirty="0" smtClean="0"/>
              <a:t> </a:t>
            </a:r>
            <a:r>
              <a:rPr lang="el-GR" dirty="0"/>
              <a:t>διήθημα είναι τυπικά κυρίως </a:t>
            </a:r>
            <a:r>
              <a:rPr lang="el-GR" b="1" dirty="0"/>
              <a:t>λεμφοκυτταρικό</a:t>
            </a:r>
            <a:r>
              <a:rPr lang="el-GR" dirty="0"/>
              <a:t>, με μικρότερες ποσότητες πλασματοκυττάρων, </a:t>
            </a:r>
            <a:r>
              <a:rPr lang="el-GR" dirty="0" err="1"/>
              <a:t>μακροφάγων</a:t>
            </a:r>
            <a:r>
              <a:rPr lang="el-GR" dirty="0"/>
              <a:t> και ουδετερόφιλων. Τα χαρακτηριστικά του τραυματισμού και της φλεγμονώδους διήθησης θα πρέπει να είναι </a:t>
            </a:r>
            <a:r>
              <a:rPr lang="el-GR" i="1" dirty="0"/>
              <a:t>διαφορετικά</a:t>
            </a:r>
            <a:r>
              <a:rPr lang="el-GR" dirty="0"/>
              <a:t> </a:t>
            </a:r>
            <a:r>
              <a:rPr lang="el-GR" dirty="0" smtClean="0"/>
              <a:t> από </a:t>
            </a:r>
            <a:r>
              <a:rPr lang="el-GR" dirty="0"/>
              <a:t>εκείνα της </a:t>
            </a:r>
            <a:r>
              <a:rPr lang="el-GR" i="1" dirty="0"/>
              <a:t>ισχαιμικής </a:t>
            </a:r>
            <a:r>
              <a:rPr lang="el-GR" i="1" dirty="0" smtClean="0"/>
              <a:t>βλάβης  </a:t>
            </a:r>
            <a:r>
              <a:rPr lang="el-GR" dirty="0"/>
              <a:t>και των </a:t>
            </a:r>
            <a:r>
              <a:rPr lang="el-GR" i="1" dirty="0"/>
              <a:t>τοξικών βλαβών όπως η τοξικότητα του μυοκαρδίου από </a:t>
            </a:r>
            <a:r>
              <a:rPr lang="el-GR" i="1" dirty="0" err="1" smtClean="0"/>
              <a:t>κατεχολαμίνες</a:t>
            </a:r>
            <a:r>
              <a:rPr lang="el-GR" dirty="0" smtClean="0"/>
              <a:t>. Οι χαμηλές συγκεντρώσεις </a:t>
            </a:r>
            <a:r>
              <a:rPr lang="el-GR" dirty="0" err="1" smtClean="0"/>
              <a:t>κατεχολαμινών</a:t>
            </a:r>
            <a:r>
              <a:rPr lang="el-GR" dirty="0" smtClean="0"/>
              <a:t> διεγείρουν την καρδιά προάγοντας τις κινήσεις Ca2+, ενώ οι </a:t>
            </a:r>
            <a:r>
              <a:rPr lang="el-GR" u="sng" dirty="0" smtClean="0">
                <a:effectLst>
                  <a:outerShdw blurRad="38100" dist="38100" dir="2700000" algn="tl">
                    <a:srgbClr val="000000">
                      <a:alpha val="43137"/>
                    </a:srgbClr>
                  </a:outerShdw>
                </a:effectLst>
              </a:rPr>
              <a:t>υπερβολικές ποσότητες </a:t>
            </a:r>
            <a:r>
              <a:rPr lang="el-GR" u="sng" dirty="0" err="1" smtClean="0">
                <a:effectLst>
                  <a:outerShdw blurRad="38100" dist="38100" dir="2700000" algn="tl">
                    <a:srgbClr val="000000">
                      <a:alpha val="43137"/>
                    </a:srgbClr>
                  </a:outerShdw>
                </a:effectLst>
              </a:rPr>
              <a:t>κατεχολαμινών</a:t>
            </a:r>
            <a:r>
              <a:rPr lang="el-GR" dirty="0" smtClean="0"/>
              <a:t> προκαλούν καρδιακή δυσλειτουργία προκαλώντας ενδοκυτταρική υπερφόρτωση Ca2+ στις</a:t>
            </a:r>
            <a:r>
              <a:rPr lang="el-GR" baseline="0" dirty="0" smtClean="0"/>
              <a:t> </a:t>
            </a:r>
            <a:r>
              <a:rPr lang="el-GR" baseline="0" dirty="0" err="1" smtClean="0"/>
              <a:t>μυοκαρδιακές</a:t>
            </a:r>
            <a:r>
              <a:rPr lang="el-GR" baseline="0" dirty="0" smtClean="0"/>
              <a:t> ίνες</a:t>
            </a:r>
            <a:r>
              <a:rPr lang="el-GR" dirty="0" smtClean="0"/>
              <a:t>. Τα </a:t>
            </a:r>
            <a:r>
              <a:rPr lang="el-GR" dirty="0"/>
              <a:t>φλεγμονώδη διηθήματα της λεμφοκυτταρικής μυοκαρδίτιδας τυπικά </a:t>
            </a:r>
            <a:r>
              <a:rPr lang="el-GR" i="1" dirty="0"/>
              <a:t>δεν</a:t>
            </a:r>
            <a:r>
              <a:rPr lang="el-GR" dirty="0"/>
              <a:t> είναι πλούσια σε </a:t>
            </a:r>
            <a:r>
              <a:rPr lang="el-GR" dirty="0" err="1"/>
              <a:t>ηωσινόφιλα</a:t>
            </a:r>
            <a:r>
              <a:rPr lang="el-GR" dirty="0"/>
              <a:t>, η παρουσία των οποίων υποδηλώνει άλλες οντότητες συμπεριλαμβανομένης της μυοκαρδίτιδας </a:t>
            </a:r>
            <a:r>
              <a:rPr lang="el-GR" dirty="0" smtClean="0"/>
              <a:t> εξ </a:t>
            </a:r>
            <a:r>
              <a:rPr lang="el-GR" dirty="0"/>
              <a:t>υπερευαισθησίας. </a:t>
            </a:r>
          </a:p>
          <a:p>
            <a:endParaRPr lang="el-GR" dirty="0"/>
          </a:p>
          <a:p>
            <a:r>
              <a:rPr lang="el-GR" dirty="0"/>
              <a:t>Η παρουσία λεμφοκυτταρικού διηθήματος </a:t>
            </a:r>
            <a:r>
              <a:rPr lang="el-GR" b="1" i="1" dirty="0"/>
              <a:t>χωρίς</a:t>
            </a:r>
            <a:r>
              <a:rPr lang="el-GR" dirty="0"/>
              <a:t> σχετιζόμενη </a:t>
            </a:r>
            <a:r>
              <a:rPr lang="el-GR" dirty="0" err="1"/>
              <a:t>μυοκυτταρική</a:t>
            </a:r>
            <a:r>
              <a:rPr lang="el-GR" dirty="0"/>
              <a:t> εκφύλιση ή </a:t>
            </a:r>
            <a:r>
              <a:rPr lang="el-GR" dirty="0" smtClean="0"/>
              <a:t>αποδόμηση/νέκρωση </a:t>
            </a:r>
            <a:r>
              <a:rPr lang="el-GR" b="1" i="1" dirty="0"/>
              <a:t>δεν </a:t>
            </a:r>
            <a:r>
              <a:rPr lang="el-GR" dirty="0"/>
              <a:t>είναι διαγνωστική της λεμφοκυτταρικής μυοκαρδίτιδας και τυπικά περιγράφεται ως «</a:t>
            </a:r>
            <a:r>
              <a:rPr lang="el-GR" i="1" dirty="0" smtClean="0">
                <a:effectLst>
                  <a:outerShdw blurRad="38100" dist="38100" dir="2700000" algn="tl">
                    <a:srgbClr val="000000">
                      <a:alpha val="43137"/>
                    </a:srgbClr>
                  </a:outerShdw>
                </a:effectLst>
              </a:rPr>
              <a:t>οριακή </a:t>
            </a:r>
            <a:r>
              <a:rPr lang="el-GR" dirty="0" smtClean="0"/>
              <a:t> </a:t>
            </a:r>
            <a:r>
              <a:rPr lang="el-GR" dirty="0"/>
              <a:t>μυοκαρδίτιδα». Τα μικροσκοπικά χαρακτηριστικά της </a:t>
            </a:r>
            <a:r>
              <a:rPr lang="el-GR" i="1" dirty="0"/>
              <a:t>οριακής</a:t>
            </a:r>
            <a:r>
              <a:rPr lang="el-GR" dirty="0"/>
              <a:t> </a:t>
            </a:r>
            <a:r>
              <a:rPr lang="el-GR" dirty="0" smtClean="0"/>
              <a:t> μυοκαρδίτιδας </a:t>
            </a:r>
            <a:r>
              <a:rPr lang="el-GR" dirty="0" smtClean="0"/>
              <a:t> δεν </a:t>
            </a:r>
            <a:r>
              <a:rPr lang="el-GR" dirty="0"/>
              <a:t>είναι συγκεκριμένα. Λόγω του δειγματοληπτικού λάθους, άλλες οντότητες όπως η </a:t>
            </a:r>
            <a:r>
              <a:rPr lang="el-GR" dirty="0" err="1"/>
              <a:t>σαρκοείδωση</a:t>
            </a:r>
            <a:r>
              <a:rPr lang="el-GR" dirty="0"/>
              <a:t> και η τοξικότητα από </a:t>
            </a:r>
            <a:r>
              <a:rPr lang="el-GR" dirty="0" smtClean="0"/>
              <a:t>σταθερά</a:t>
            </a:r>
            <a:r>
              <a:rPr lang="el-GR" baseline="0" dirty="0" smtClean="0"/>
              <a:t> υψηλά επίπεδα </a:t>
            </a:r>
            <a:r>
              <a:rPr lang="el-GR" dirty="0" err="1" smtClean="0"/>
              <a:t>κατεχολαμινών</a:t>
            </a:r>
            <a:r>
              <a:rPr lang="el-GR" baseline="0" dirty="0" smtClean="0"/>
              <a:t> π.χ. εκκρινόμενων από ένα </a:t>
            </a:r>
            <a:r>
              <a:rPr lang="el-GR" baseline="0" dirty="0" err="1" smtClean="0"/>
              <a:t>φαιοχρωμοκύτωμα</a:t>
            </a:r>
            <a:r>
              <a:rPr lang="el-GR" baseline="0" dirty="0" smtClean="0"/>
              <a:t> ή </a:t>
            </a:r>
            <a:r>
              <a:rPr lang="el-GR" baseline="0" dirty="0" err="1" smtClean="0"/>
              <a:t>παραγαγγλίωμα</a:t>
            </a:r>
            <a:r>
              <a:rPr lang="el-GR" dirty="0" smtClean="0"/>
              <a:t> </a:t>
            </a:r>
            <a:r>
              <a:rPr lang="el-GR" dirty="0"/>
              <a:t>θα μπορούσαν να ευθύνονται για τα </a:t>
            </a:r>
            <a:r>
              <a:rPr lang="el-GR" dirty="0" err="1"/>
              <a:t>ιστοπαθολογικά</a:t>
            </a:r>
            <a:r>
              <a:rPr lang="el-GR" dirty="0"/>
              <a:t> ευρήματα της </a:t>
            </a:r>
            <a:r>
              <a:rPr lang="el-GR" dirty="0" err="1"/>
              <a:t>ενδομυοκαρδιακής</a:t>
            </a:r>
            <a:r>
              <a:rPr lang="el-GR" dirty="0"/>
              <a:t> βιοψίας.</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30</a:t>
            </a:fld>
            <a:endParaRPr lang="el-GR"/>
          </a:p>
        </p:txBody>
      </p:sp>
    </p:spTree>
    <p:extLst>
      <p:ext uri="{BB962C8B-B14F-4D97-AF65-F5344CB8AC3E}">
        <p14:creationId xmlns="" xmlns:p14="http://schemas.microsoft.com/office/powerpoint/2010/main" val="3710067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Μυοκαρδίτιδα.</a:t>
            </a:r>
          </a:p>
          <a:p>
            <a:pPr marL="228600" indent="-228600">
              <a:buAutoNum type="arabicPeriod"/>
            </a:pPr>
            <a:endParaRPr lang="el-GR" dirty="0"/>
          </a:p>
          <a:p>
            <a:pPr marL="228600" indent="-228600">
              <a:buAutoNum type="arabicPeriod"/>
            </a:pPr>
            <a:r>
              <a:rPr lang="el-GR" dirty="0"/>
              <a:t>Η </a:t>
            </a:r>
            <a:r>
              <a:rPr lang="el-GR" b="1" dirty="0"/>
              <a:t>φλεγμονή</a:t>
            </a:r>
            <a:r>
              <a:rPr lang="el-GR" dirty="0"/>
              <a:t> του μυοκαρδίου προδιαθέτει σε </a:t>
            </a:r>
            <a:r>
              <a:rPr lang="el-GR" b="1" dirty="0"/>
              <a:t>καρδιακές </a:t>
            </a:r>
            <a:r>
              <a:rPr lang="el-GR" b="1" dirty="0" err="1" smtClean="0"/>
              <a:t>αρρυθμίες</a:t>
            </a:r>
            <a:r>
              <a:rPr lang="el-GR" b="0" dirty="0" err="1" smtClean="0"/>
              <a:t>∙</a:t>
            </a:r>
            <a:r>
              <a:rPr lang="el-GR" b="0" dirty="0" smtClean="0"/>
              <a:t> </a:t>
            </a:r>
            <a:r>
              <a:rPr lang="el-GR" dirty="0" smtClean="0"/>
              <a:t>επίσης, </a:t>
            </a:r>
            <a:r>
              <a:rPr lang="el-GR" dirty="0"/>
              <a:t>στην περίπτωση του ασθενούς </a:t>
            </a:r>
            <a:r>
              <a:rPr lang="el-GR" dirty="0" smtClean="0"/>
              <a:t>μας, </a:t>
            </a:r>
            <a:r>
              <a:rPr lang="el-GR" dirty="0"/>
              <a:t>τον οδήγησε σε </a:t>
            </a:r>
            <a:r>
              <a:rPr lang="el-GR" b="1" dirty="0"/>
              <a:t>αριστερή</a:t>
            </a:r>
            <a:r>
              <a:rPr lang="el-GR" dirty="0"/>
              <a:t> (πλευριτικές συλλογές και δύσπνοια) και </a:t>
            </a:r>
            <a:r>
              <a:rPr lang="el-GR" b="1" dirty="0"/>
              <a:t>δεξιά</a:t>
            </a:r>
            <a:r>
              <a:rPr lang="el-GR" dirty="0"/>
              <a:t> </a:t>
            </a:r>
            <a:r>
              <a:rPr lang="el-GR" b="1" dirty="0"/>
              <a:t>καρδιακή ανεπάρκεια </a:t>
            </a:r>
            <a:r>
              <a:rPr lang="el-GR" dirty="0"/>
              <a:t>(οιδήματα κάτω </a:t>
            </a:r>
            <a:r>
              <a:rPr lang="el-GR" dirty="0" smtClean="0"/>
              <a:t>άκρων).</a:t>
            </a:r>
            <a:endParaRPr lang="el-GR" dirty="0"/>
          </a:p>
          <a:p>
            <a:pPr marL="228600" indent="-228600">
              <a:buAutoNum type="arabicPeriod"/>
            </a:pPr>
            <a:endParaRPr lang="el-GR" dirty="0"/>
          </a:p>
          <a:p>
            <a:pPr marL="228600" indent="-228600">
              <a:buAutoNum type="arabicPeriod"/>
            </a:pPr>
            <a:r>
              <a:rPr lang="en-US" b="1" dirty="0"/>
              <a:t>Coxsackie B</a:t>
            </a:r>
            <a:r>
              <a:rPr lang="en-US" dirty="0"/>
              <a:t>, ECHO, CMV, HIV, </a:t>
            </a:r>
            <a:r>
              <a:rPr lang="el-GR" b="1" dirty="0" err="1" smtClean="0"/>
              <a:t>αδενοϊός</a:t>
            </a:r>
            <a:r>
              <a:rPr lang="el-GR" b="1" baseline="0" dirty="0" smtClean="0"/>
              <a:t> (</a:t>
            </a:r>
            <a:r>
              <a:rPr lang="en-US" b="1" dirty="0" smtClean="0"/>
              <a:t>adenovirus</a:t>
            </a:r>
            <a:r>
              <a:rPr lang="el-GR" b="1" dirty="0" smtClean="0"/>
              <a:t>)</a:t>
            </a:r>
            <a:r>
              <a:rPr lang="en-US" dirty="0" smtClean="0"/>
              <a:t>, </a:t>
            </a:r>
            <a:r>
              <a:rPr lang="el-GR" dirty="0" smtClean="0"/>
              <a:t>ιοί γρίπης (</a:t>
            </a:r>
            <a:r>
              <a:rPr lang="en-US" dirty="0" smtClean="0"/>
              <a:t>influenza</a:t>
            </a:r>
            <a:r>
              <a:rPr lang="el-GR" dirty="0" smtClean="0"/>
              <a:t>), </a:t>
            </a:r>
            <a:r>
              <a:rPr lang="el-GR" dirty="0"/>
              <a:t>αλλά υπάρχουν και </a:t>
            </a:r>
            <a:r>
              <a:rPr lang="el-GR" dirty="0" err="1"/>
              <a:t>βακτηριακά</a:t>
            </a:r>
            <a:r>
              <a:rPr lang="el-GR" dirty="0"/>
              <a:t> και παρασιτικά αίτια.</a:t>
            </a:r>
          </a:p>
          <a:p>
            <a:pPr marL="228600" indent="-228600">
              <a:buAutoNum type="arabicPeriod"/>
            </a:pPr>
            <a:endParaRPr lang="el-GR" dirty="0"/>
          </a:p>
          <a:p>
            <a:pPr marL="228600" indent="-228600">
              <a:buAutoNum type="arabicPeriod"/>
            </a:pPr>
            <a:r>
              <a:rPr lang="el-GR" u="sng" dirty="0"/>
              <a:t>Αντισώματα στον </a:t>
            </a:r>
            <a:r>
              <a:rPr lang="el-GR" b="1" u="sng" dirty="0"/>
              <a:t>ορό</a:t>
            </a:r>
            <a:r>
              <a:rPr lang="el-GR" u="sng" dirty="0"/>
              <a:t> σε αυξανόμενους τίτλους, </a:t>
            </a:r>
            <a:r>
              <a:rPr lang="el-GR" u="sng" dirty="0" err="1"/>
              <a:t>ανοσοϊστοχημικές</a:t>
            </a:r>
            <a:r>
              <a:rPr lang="el-GR" u="sng" dirty="0"/>
              <a:t> χρώσεις ή μοριακές τεχνικές στον </a:t>
            </a:r>
            <a:r>
              <a:rPr lang="el-GR" b="1" u="sng" dirty="0"/>
              <a:t>ιστό.</a:t>
            </a:r>
          </a:p>
          <a:p>
            <a:endParaRPr lang="el-GR" u="sng"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31</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a:t>
            </a:r>
            <a:r>
              <a:rPr lang="el-GR" b="1" dirty="0"/>
              <a:t>διάγνωση της μυοκαρδίτιδας </a:t>
            </a:r>
            <a:r>
              <a:rPr lang="el-GR" dirty="0"/>
              <a:t>απαιτεί την παρουσία </a:t>
            </a:r>
            <a:r>
              <a:rPr lang="el-GR" u="sng" dirty="0"/>
              <a:t>φλεγμονώδους </a:t>
            </a:r>
            <a:r>
              <a:rPr lang="el-GR" u="sng" dirty="0" smtClean="0"/>
              <a:t>διήθησης</a:t>
            </a:r>
            <a:r>
              <a:rPr lang="el-GR" u="none" baseline="0" dirty="0" smtClean="0"/>
              <a:t> </a:t>
            </a:r>
            <a:r>
              <a:rPr lang="el-GR" u="none" dirty="0" smtClean="0"/>
              <a:t>καθώς</a:t>
            </a:r>
            <a:r>
              <a:rPr lang="el-GR" dirty="0" smtClean="0"/>
              <a:t> </a:t>
            </a:r>
            <a:r>
              <a:rPr lang="el-GR" b="1" dirty="0"/>
              <a:t>και</a:t>
            </a:r>
            <a:r>
              <a:rPr lang="el-GR" dirty="0"/>
              <a:t> την </a:t>
            </a:r>
            <a:r>
              <a:rPr lang="el-GR" u="sng" dirty="0" smtClean="0"/>
              <a:t>αποδόμηση </a:t>
            </a:r>
            <a:r>
              <a:rPr lang="el-GR" u="sng" dirty="0" err="1"/>
              <a:t>μυοκυττάρων</a:t>
            </a:r>
            <a:r>
              <a:rPr lang="el-GR" dirty="0"/>
              <a:t>, </a:t>
            </a:r>
            <a:r>
              <a:rPr lang="el-GR" dirty="0" smtClean="0"/>
              <a:t>τη </a:t>
            </a:r>
            <a:r>
              <a:rPr lang="el-GR" u="sng" dirty="0" smtClean="0"/>
              <a:t>νέκρωση</a:t>
            </a:r>
            <a:r>
              <a:rPr lang="el-GR" dirty="0" smtClean="0"/>
              <a:t> </a:t>
            </a:r>
            <a:r>
              <a:rPr lang="el-GR" dirty="0"/>
              <a:t>ή </a:t>
            </a:r>
            <a:r>
              <a:rPr lang="el-GR" u="sng" dirty="0"/>
              <a:t>εκφυλιστικές αλλαγές αυτών</a:t>
            </a:r>
            <a:r>
              <a:rPr lang="el-GR" dirty="0"/>
              <a:t>. Σε </a:t>
            </a:r>
            <a:r>
              <a:rPr lang="el-GR" dirty="0" smtClean="0"/>
              <a:t>αυτήν </a:t>
            </a:r>
            <a:r>
              <a:rPr lang="el-GR" dirty="0"/>
              <a:t>την περίπτωση ιογενούς μυοκαρδίτιδας, το διήθημα είναι κυρίως </a:t>
            </a:r>
            <a:r>
              <a:rPr lang="el-GR" b="1" dirty="0"/>
              <a:t>λεμφοκυτταρικό</a:t>
            </a:r>
            <a:r>
              <a:rPr lang="el-GR" dirty="0"/>
              <a:t>·</a:t>
            </a:r>
            <a:r>
              <a:rPr lang="en-US" dirty="0"/>
              <a:t> </a:t>
            </a:r>
            <a:r>
              <a:rPr lang="el-GR" dirty="0"/>
              <a:t>πρόκειται για μια </a:t>
            </a:r>
            <a:r>
              <a:rPr lang="el-GR" b="1" dirty="0" smtClean="0"/>
              <a:t>διάσπαρτη </a:t>
            </a:r>
            <a:r>
              <a:rPr lang="el-GR" b="0" dirty="0" smtClean="0"/>
              <a:t>(όχι διάχυτη)  </a:t>
            </a:r>
            <a:r>
              <a:rPr lang="el-GR" b="1" dirty="0" smtClean="0"/>
              <a:t>εκτεταμένη </a:t>
            </a:r>
            <a:r>
              <a:rPr lang="el-GR" b="1" dirty="0"/>
              <a:t>λεμφοκυτταρική διήθηση μαζί</a:t>
            </a:r>
            <a:r>
              <a:rPr lang="el-GR" dirty="0"/>
              <a:t> με </a:t>
            </a:r>
            <a:r>
              <a:rPr lang="el-GR" b="1" dirty="0" smtClean="0"/>
              <a:t>εκφύλιση</a:t>
            </a:r>
            <a:r>
              <a:rPr lang="el-GR" b="1" baseline="0" dirty="0" smtClean="0"/>
              <a:t> </a:t>
            </a:r>
            <a:r>
              <a:rPr lang="el-GR" b="1" dirty="0" err="1" smtClean="0"/>
              <a:t>μυοκυττάρων</a:t>
            </a:r>
            <a:r>
              <a:rPr lang="el-GR" b="1" dirty="0" smtClean="0"/>
              <a:t> </a:t>
            </a:r>
            <a:r>
              <a:rPr lang="el-GR" b="1" dirty="0"/>
              <a:t>και </a:t>
            </a:r>
            <a:r>
              <a:rPr lang="el-GR" b="1" dirty="0" smtClean="0"/>
              <a:t>νέκρωσή</a:t>
            </a:r>
            <a:r>
              <a:rPr lang="el-GR" b="1" baseline="0" dirty="0" smtClean="0"/>
              <a:t> τους</a:t>
            </a:r>
            <a:r>
              <a:rPr lang="el-GR" dirty="0" smtClean="0"/>
              <a:t>. </a:t>
            </a:r>
            <a:r>
              <a:rPr lang="el-GR" dirty="0"/>
              <a:t>Η </a:t>
            </a:r>
            <a:r>
              <a:rPr lang="el-GR" b="1" dirty="0"/>
              <a:t>λεμφοκυτταρική μυοκαρδίτιδα </a:t>
            </a:r>
            <a:r>
              <a:rPr lang="el-GR" dirty="0"/>
              <a:t>είναι </a:t>
            </a:r>
            <a:r>
              <a:rPr lang="el-GR" u="sng" dirty="0"/>
              <a:t>συνήθως</a:t>
            </a:r>
            <a:r>
              <a:rPr lang="el-GR" u="none" dirty="0"/>
              <a:t> </a:t>
            </a:r>
            <a:r>
              <a:rPr lang="el-GR" b="1" dirty="0"/>
              <a:t>δευτερογενής σε ιογενή λοίμωξη</a:t>
            </a:r>
            <a:r>
              <a:rPr lang="el-GR" dirty="0"/>
              <a:t>. Ο </a:t>
            </a:r>
            <a:r>
              <a:rPr lang="el-GR" u="sng" dirty="0" err="1"/>
              <a:t>αδενοϊός</a:t>
            </a:r>
            <a:r>
              <a:rPr lang="el-GR" dirty="0"/>
              <a:t> και οι </a:t>
            </a:r>
            <a:r>
              <a:rPr lang="el-GR" u="sng" dirty="0"/>
              <a:t>ιοί </a:t>
            </a:r>
            <a:r>
              <a:rPr lang="el-GR" u="sng" dirty="0" err="1"/>
              <a:t>coxsackie</a:t>
            </a:r>
            <a:r>
              <a:rPr lang="el-GR" u="none" dirty="0"/>
              <a:t> </a:t>
            </a:r>
            <a:r>
              <a:rPr lang="el-GR" dirty="0"/>
              <a:t>είναι οι πιο συχνά εμπλεκόμενοι ιοί.</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32</a:t>
            </a:fld>
            <a:endParaRPr lang="el-GR"/>
          </a:p>
        </p:txBody>
      </p:sp>
    </p:spTree>
    <p:extLst>
      <p:ext uri="{BB962C8B-B14F-4D97-AF65-F5344CB8AC3E}">
        <p14:creationId xmlns="" xmlns:p14="http://schemas.microsoft.com/office/powerpoint/2010/main" val="341488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hasCustomPrompt="1"/>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hasCustomPrompt="1"/>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idx="1" hasCustomPrompt="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idx="1" hasCustomPrompt="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hasCustomPrompt="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περιεχομένου"/>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2/10/2023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9966"/>
            </a:gs>
            <a:gs pos="49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2/10/2023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accent6">
                <a:lumMod val="60000"/>
                <a:lumOff val="40000"/>
                <a:alpha val="85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2/10/2023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file:///C:\Users\User\AppData\Local\Temp\wps\INetCache\a08a08fefea8328ee1364ee103553288"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hyperlink" Target="http://library.med.utah.edu/WebPath/webpath.html"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8.xml"/><Relationship Id="rId1" Type="http://schemas.openxmlformats.org/officeDocument/2006/relationships/vmlDrawing" Target="../drawings/vmlDrawing1.v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comments" Target="../comments/comment1.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2650306"/>
          </a:xfrm>
        </p:spPr>
        <p:txBody>
          <a:bodyPr>
            <a:normAutofit fontScale="90000"/>
          </a:bodyPr>
          <a:lstStyle/>
          <a:p>
            <a:r>
              <a:rPr lang="el-GR" dirty="0" err="1"/>
              <a:t>Κλινικο-παθολογοανατομική </a:t>
            </a:r>
            <a:br>
              <a:rPr lang="el-GR" dirty="0" err="1"/>
            </a:br>
            <a:r>
              <a:rPr lang="el-GR" dirty="0" err="1"/>
              <a:t>συζήτηση περιστατικών </a:t>
            </a:r>
            <a:br>
              <a:rPr lang="el-GR" dirty="0" err="1"/>
            </a:br>
            <a:r>
              <a:rPr lang="el-GR" dirty="0" err="1"/>
              <a:t>νόσων του κυκλοφορικού συστήματος</a:t>
            </a:r>
            <a:r>
              <a:rPr lang="el-GR" dirty="0"/>
              <a:t> </a:t>
            </a:r>
          </a:p>
        </p:txBody>
      </p:sp>
      <p:sp>
        <p:nvSpPr>
          <p:cNvPr id="3" name="Content Placeholder 2"/>
          <p:cNvSpPr>
            <a:spLocks noGrp="1"/>
          </p:cNvSpPr>
          <p:nvPr>
            <p:ph idx="1"/>
          </p:nvPr>
        </p:nvSpPr>
        <p:spPr>
          <a:xfrm>
            <a:off x="323214" y="4198620"/>
            <a:ext cx="8820785" cy="2903220"/>
          </a:xfrm>
        </p:spPr>
        <p:txBody>
          <a:bodyPr>
            <a:normAutofit/>
          </a:bodyPr>
          <a:lstStyle/>
          <a:p>
            <a:endParaRPr lang="el-GR" dirty="0"/>
          </a:p>
          <a:p>
            <a:endParaRPr lang="el-GR" dirty="0"/>
          </a:p>
          <a:p>
            <a:r>
              <a:rPr lang="el-GR" sz="2500" dirty="0"/>
              <a:t>Ανδρέας Χ. </a:t>
            </a:r>
            <a:r>
              <a:rPr lang="el-GR" sz="2500" dirty="0" err="1"/>
              <a:t>Λάζαρης</a:t>
            </a:r>
            <a:r>
              <a:rPr lang="el-GR" sz="2500" dirty="0"/>
              <a:t>. Ιατρός - Ι</a:t>
            </a:r>
            <a:r>
              <a:rPr lang="el-GR" sz="2500" dirty="0" err="1"/>
              <a:t>στοπαθολόγος</a:t>
            </a:r>
            <a:endParaRPr lang="el-GR" sz="2500" dirty="0"/>
          </a:p>
          <a:p>
            <a:r>
              <a:rPr lang="el-GR" sz="2500" dirty="0"/>
              <a:t> Χαράλαμπος Χ. Μυλωνάς</a:t>
            </a:r>
            <a:r>
              <a:rPr lang="en-US" sz="2500" dirty="0"/>
              <a:t>.</a:t>
            </a:r>
            <a:r>
              <a:rPr lang="el-GR" sz="2500" dirty="0"/>
              <a:t> Ιατρός - </a:t>
            </a:r>
            <a:r>
              <a:rPr lang="en-US" sz="2500" dirty="0"/>
              <a:t>E</a:t>
            </a:r>
            <a:r>
              <a:rPr lang="el-GR" sz="2500" dirty="0" err="1"/>
              <a:t>ιδικευόμενος</a:t>
            </a:r>
            <a:r>
              <a:rPr lang="el-GR" sz="2500" dirty="0"/>
              <a:t> Παθολογίας</a:t>
            </a:r>
          </a:p>
        </p:txBody>
      </p:sp>
      <p:pic>
        <p:nvPicPr>
          <p:cNvPr id="1030" name="Picture 6" descr="Effects of Drugs &amp; Alcohol on the Circulatory System"/>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55776" y="2564904"/>
            <a:ext cx="3810000" cy="254317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18F7D88F-E5CA-8B9C-DBCB-11BD1C4809F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2152" y="134084"/>
            <a:ext cx="4355257" cy="3312368"/>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a:extLst>
              <a:ext uri="{FF2B5EF4-FFF2-40B4-BE49-F238E27FC236}">
                <a16:creationId xmlns="" xmlns:a16="http://schemas.microsoft.com/office/drawing/2014/main" id="{E258C486-1AEE-CE90-A06F-F1B67FB0E75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98595" y="134084"/>
            <a:ext cx="4383253" cy="329491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a:extLst>
              <a:ext uri="{FF2B5EF4-FFF2-40B4-BE49-F238E27FC236}">
                <a16:creationId xmlns="" xmlns:a16="http://schemas.microsoft.com/office/drawing/2014/main" id="{480C1C6C-A4BD-01ED-B6B2-AD2C1B59CB9D}"/>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2152" y="3488668"/>
            <a:ext cx="4355257" cy="3347002"/>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a:extLst>
              <a:ext uri="{FF2B5EF4-FFF2-40B4-BE49-F238E27FC236}">
                <a16:creationId xmlns="" xmlns:a16="http://schemas.microsoft.com/office/drawing/2014/main" id="{B3898D5F-0401-E88B-A2F8-D73A0D230251}"/>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98595" y="3488668"/>
            <a:ext cx="4383253" cy="334700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57186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fontScale="90000"/>
          </a:bodyPr>
          <a:lstStyle/>
          <a:p>
            <a:r>
              <a:rPr lang="el-GR" sz="3000" b="1" dirty="0"/>
              <a:t>Επιπλοκές </a:t>
            </a:r>
            <a:r>
              <a:rPr lang="el-GR" sz="3000" b="1" dirty="0" err="1"/>
              <a:t>αθηροσκλήρυνσης</a:t>
            </a:r>
            <a:r>
              <a:rPr lang="el-GR" sz="3000" b="1" dirty="0"/>
              <a:t/>
            </a:r>
            <a:br>
              <a:rPr lang="el-GR" sz="3000" b="1" dirty="0"/>
            </a:br>
            <a:r>
              <a:rPr lang="el-GR" sz="3000" dirty="0"/>
              <a:t>-οξείες/χρόνιες- </a:t>
            </a:r>
            <a:br>
              <a:rPr lang="el-GR" sz="3000" dirty="0"/>
            </a:br>
            <a:r>
              <a:rPr lang="el-GR" sz="3000" dirty="0"/>
              <a:t>με βάση το αγγείο που πάσχει</a:t>
            </a:r>
          </a:p>
        </p:txBody>
      </p:sp>
      <p:pic>
        <p:nvPicPr>
          <p:cNvPr id="5122" name="Picture 2" descr="Atherosclerosis | Nature Reviews Disease Primers"/>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1311970"/>
            <a:ext cx="7364629" cy="542939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536" y="1340768"/>
            <a:ext cx="8424936" cy="6186309"/>
          </a:xfrm>
          <a:prstGeom prst="rect">
            <a:avLst/>
          </a:prstGeom>
          <a:noFill/>
        </p:spPr>
        <p:txBody>
          <a:bodyPr wrap="square" rtlCol="0">
            <a:spAutoFit/>
          </a:bodyPr>
          <a:lstStyle/>
          <a:p>
            <a:r>
              <a:rPr lang="el-GR" sz="2400" b="1" u="sng" dirty="0">
                <a:latin typeface="Arial" panose="020B0604020202020204" pitchFamily="34" charset="0"/>
                <a:cs typeface="Arial" panose="020B0604020202020204" pitchFamily="34" charset="0"/>
              </a:rPr>
              <a:t>Ιστορικό: </a:t>
            </a:r>
          </a:p>
          <a:p>
            <a:r>
              <a:rPr lang="el-GR" sz="2400" dirty="0">
                <a:latin typeface="Arial" panose="020B0604020202020204" pitchFamily="34" charset="0"/>
                <a:cs typeface="Arial" panose="020B0604020202020204" pitchFamily="34" charset="0"/>
              </a:rPr>
              <a:t>Άνδρας </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67</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ετών.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Πυρετός από μηνός</a:t>
            </a:r>
            <a:r>
              <a:rPr lang="el-GR" sz="2400" dirty="0">
                <a:latin typeface="Arial" panose="020B0604020202020204" pitchFamily="34" charset="0"/>
                <a:cs typeface="Arial" panose="020B0604020202020204" pitchFamily="34" charset="0"/>
              </a:rPr>
              <a:t>, αδυναμία, μυαλγίες, απώλεια βάρους, </a:t>
            </a:r>
            <a:r>
              <a:rPr lang="el-GR" sz="2400" b="1" dirty="0">
                <a:latin typeface="Arial" panose="020B0604020202020204" pitchFamily="34" charset="0"/>
                <a:cs typeface="Arial" panose="020B0604020202020204" pitchFamily="34" charset="0"/>
              </a:rPr>
              <a:t>κεφαλαλγία</a:t>
            </a:r>
            <a:r>
              <a:rPr lang="el-GR" sz="2400" dirty="0">
                <a:latin typeface="Arial" panose="020B0604020202020204" pitchFamily="34" charset="0"/>
                <a:cs typeface="Arial" panose="020B0604020202020204" pitchFamily="34" charset="0"/>
              </a:rPr>
              <a:t>.</a:t>
            </a: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Κλινική εξέταση:</a:t>
            </a:r>
          </a:p>
          <a:p>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Πόνος</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σε ψηλάφηση κροταφικών αρτηριών, με φύσημα κατά την ακρόασή τους.</a:t>
            </a: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Εργαστηριακός έλεγχος:</a:t>
            </a:r>
          </a:p>
          <a:p>
            <a:r>
              <a:rPr lang="el-GR" sz="2200" dirty="0">
                <a:latin typeface="Arial" panose="020B0604020202020204" pitchFamily="34" charset="0"/>
                <a:cs typeface="Arial" panose="020B0604020202020204" pitchFamily="34" charset="0"/>
              </a:rPr>
              <a:t>Αναιμία, </a:t>
            </a:r>
            <a:r>
              <a:rPr lang="el-GR"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αυξημένη ταχύτητα καθίζησης ερυθρών αιμοσφαιρίων και </a:t>
            </a:r>
            <a:r>
              <a:rPr lang="en-US" altLang="el-GR"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CRP</a:t>
            </a:r>
            <a:r>
              <a:rPr lang="el-GR" altLang="el-GR"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l-GR" sz="2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r>
              <a:rPr lang="el-GR" sz="2200" b="1" u="sng" dirty="0">
                <a:latin typeface="Arial" panose="020B0604020202020204" pitchFamily="34" charset="0"/>
                <a:cs typeface="Arial" panose="020B0604020202020204" pitchFamily="34" charset="0"/>
              </a:rPr>
              <a:t>Απεικόνιση:</a:t>
            </a:r>
          </a:p>
          <a:p>
            <a:r>
              <a:rPr lang="el-GR" sz="2200" dirty="0">
                <a:latin typeface="Arial" panose="020B0604020202020204" pitchFamily="34" charset="0"/>
                <a:cs typeface="Arial" panose="020B0604020202020204" pitchFamily="34" charset="0"/>
              </a:rPr>
              <a:t>Αξονικές τομογραφίες εγκεφάλου/θώρακα/κοιλιάς, χωρίς ευρήματα.</a:t>
            </a: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p:cNvSpPr>
            <a:spLocks noGrp="1"/>
          </p:cNvSpPr>
          <p:nvPr>
            <p:ph type="title"/>
          </p:nvPr>
        </p:nvSpPr>
        <p:spPr/>
        <p:txBody>
          <a:bodyPr/>
          <a:lstStyle/>
          <a:p>
            <a:r>
              <a:rPr lang="el-GR" dirty="0"/>
              <a:t>Περιστατικό 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traoperative image of a temporal artery biopsy (left side). The most symptomatic artery is usually selected for biopsy and is most likely to show evidence of pathological findings. Size of specimen &gt;1 cm. "/>
          <p:cNvPicPr>
            <a:picLocks noGrp="1" noChangeAspect="1" noChangeArrowheads="1"/>
          </p:cNvPicPr>
          <p:nvPr>
            <p:ph sz="half"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605" y="404495"/>
            <a:ext cx="8326755" cy="624014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4932045" y="267970"/>
            <a:ext cx="4155440" cy="6322695"/>
          </a:xfrm>
          <a:prstGeom prst="rect">
            <a:avLst/>
          </a:prstGeom>
        </p:spPr>
      </p:pic>
      <p:pic>
        <p:nvPicPr>
          <p:cNvPr id="101" name="Content Placeholder 100"/>
          <p:cNvPicPr>
            <a:picLocks noGrp="1" noChangeAspect="1"/>
          </p:cNvPicPr>
          <p:nvPr>
            <p:ph sz="half" idx="1"/>
          </p:nvPr>
        </p:nvPicPr>
        <p:blipFill>
          <a:blip r:embed="rId4" cstate="print"/>
          <a:stretch>
            <a:fillRect/>
          </a:stretch>
        </p:blipFill>
        <p:spPr>
          <a:xfrm>
            <a:off x="251460" y="3356610"/>
            <a:ext cx="4531995" cy="3364230"/>
          </a:xfrm>
          <a:prstGeom prst="rect">
            <a:avLst/>
          </a:prstGeom>
          <a:noFill/>
          <a:ln w="9525">
            <a:noFill/>
          </a:ln>
        </p:spPr>
      </p:pic>
      <p:pic>
        <p:nvPicPr>
          <p:cNvPr id="102" name="Picture 101"/>
          <p:cNvPicPr/>
          <p:nvPr/>
        </p:nvPicPr>
        <p:blipFill>
          <a:blip r:link="rId5"/>
          <a:stretch>
            <a:fillRect/>
          </a:stretch>
        </p:blipFill>
        <p:spPr>
          <a:xfrm>
            <a:off x="4572000" y="3429000"/>
            <a:ext cx="0" cy="0"/>
          </a:xfrm>
          <a:prstGeom prst="rect">
            <a:avLst/>
          </a:prstGeom>
          <a:noFill/>
          <a:ln w="9525">
            <a:noFill/>
          </a:ln>
        </p:spPr>
      </p:pic>
      <p:pic>
        <p:nvPicPr>
          <p:cNvPr id="3" name="Content Placeholder 2"/>
          <p:cNvPicPr>
            <a:picLocks noGrp="1" noChangeAspect="1"/>
          </p:cNvPicPr>
          <p:nvPr>
            <p:ph sz="half" idx="2"/>
          </p:nvPr>
        </p:nvPicPr>
        <p:blipFill>
          <a:blip r:embed="rId6" cstate="print"/>
          <a:stretch>
            <a:fillRect/>
          </a:stretch>
        </p:blipFill>
        <p:spPr>
          <a:xfrm>
            <a:off x="179705" y="116205"/>
            <a:ext cx="4618355" cy="30175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5616" y="548680"/>
            <a:ext cx="7632848" cy="5863144"/>
          </a:xfrm>
          <a:prstGeom prst="rect">
            <a:avLst/>
          </a:prstGeom>
          <a:noFill/>
        </p:spPr>
        <p:txBody>
          <a:bodyPr wrap="square" rtlCol="0">
            <a:spAutoFit/>
          </a:bodyPr>
          <a:lstStyle/>
          <a:p>
            <a:pPr marL="342900" indent="-342900">
              <a:buAutoNum type="arabicPeriod"/>
            </a:pPr>
            <a:r>
              <a:rPr lang="el-GR" sz="2500" dirty="0">
                <a:latin typeface="Arial" panose="020B0604020202020204" pitchFamily="34" charset="0"/>
                <a:cs typeface="Arial" panose="020B0604020202020204" pitchFamily="34" charset="0"/>
              </a:rPr>
              <a:t>Ποιο είναι το πρόβλημα του ασθενούς;</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 Αν στέλναμε αντιπυρηνικά αντισώματα (ΑΝΑ) και αντισώματα έναντι κυτταροπλάσματος </a:t>
            </a:r>
            <a:r>
              <a:rPr lang="el-GR" sz="2500" dirty="0" err="1">
                <a:latin typeface="Arial" panose="020B0604020202020204" pitchFamily="34" charset="0"/>
                <a:cs typeface="Arial" panose="020B0604020202020204" pitchFamily="34" charset="0"/>
              </a:rPr>
              <a:t>ουδετεροφίλων</a:t>
            </a:r>
            <a:r>
              <a:rPr lang="en-US" sz="2500" dirty="0">
                <a:latin typeface="Arial" panose="020B0604020202020204" pitchFamily="34" charset="0"/>
                <a:cs typeface="Arial" panose="020B0604020202020204" pitchFamily="34" charset="0"/>
              </a:rPr>
              <a:t> (ANCA)</a:t>
            </a:r>
            <a:r>
              <a:rPr lang="el-GR" sz="2500" dirty="0">
                <a:latin typeface="Arial" panose="020B0604020202020204" pitchFamily="34" charset="0"/>
                <a:cs typeface="Arial" panose="020B0604020202020204" pitchFamily="34" charset="0"/>
              </a:rPr>
              <a:t>, </a:t>
            </a:r>
            <a:endParaRPr lang="el-GR" sz="2500" dirty="0" smtClean="0">
              <a:latin typeface="Arial" panose="020B0604020202020204" pitchFamily="34" charset="0"/>
              <a:cs typeface="Arial" panose="020B0604020202020204" pitchFamily="34" charset="0"/>
            </a:endParaRPr>
          </a:p>
          <a:p>
            <a:pPr marL="342900" indent="-342900"/>
            <a:r>
              <a:rPr lang="el-GR" sz="2500" dirty="0" smtClean="0">
                <a:latin typeface="Arial" panose="020B0604020202020204" pitchFamily="34" charset="0"/>
                <a:cs typeface="Arial" panose="020B0604020202020204" pitchFamily="34" charset="0"/>
              </a:rPr>
              <a:t>    τί </a:t>
            </a:r>
            <a:r>
              <a:rPr lang="el-GR" sz="2500" dirty="0">
                <a:latin typeface="Arial" panose="020B0604020202020204" pitchFamily="34" charset="0"/>
                <a:cs typeface="Arial" panose="020B0604020202020204" pitchFamily="34" charset="0"/>
              </a:rPr>
              <a:t>απάντηση θα περιμέναμε;</a:t>
            </a:r>
          </a:p>
          <a:p>
            <a:pPr marL="342900" indent="-342900">
              <a:buAutoNum type="arabicPeriod"/>
            </a:pP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Ποια σοβαρή (και συνήθως μη αναστρέψιμη) επιπλοκή μπορεί να προκύψει από τη νόσο αυτή;</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Ποια η θεραπεία;</a:t>
            </a:r>
            <a:endParaRPr lang="en-US"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12 Revised International Chapel Hill Consensus Conference Nomenclature of  Vasculitides - Jennette - 2013 - Arthritis &amp;amp; Rheumatism - Wiley Online  Librar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988257"/>
            <a:ext cx="7359120" cy="553708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403648" y="260648"/>
            <a:ext cx="6408712" cy="523220"/>
          </a:xfrm>
          <a:prstGeom prst="rect">
            <a:avLst/>
          </a:prstGeom>
          <a:noFill/>
        </p:spPr>
        <p:txBody>
          <a:bodyPr wrap="square" rtlCol="0">
            <a:spAutoFit/>
          </a:bodyPr>
          <a:lstStyle/>
          <a:p>
            <a:pPr algn="ctr"/>
            <a:r>
              <a:rPr lang="el-GR" sz="2800" b="1" u="sng" dirty="0"/>
              <a:t>Αγγειίτιδες</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1196753"/>
            <a:ext cx="7772400" cy="2403698"/>
          </a:xfrm>
        </p:spPr>
        <p:txBody>
          <a:bodyPr/>
          <a:lstStyle/>
          <a:p>
            <a:r>
              <a:rPr lang="el-GR" dirty="0"/>
              <a:t>ΚΑΡΔΙΑ</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89422"/>
            <a:ext cx="8892480" cy="50774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defRPr/>
            </a:pPr>
            <a:r>
              <a:rPr lang="el-GR" sz="2000" dirty="0">
                <a:solidFill>
                  <a:prstClr val="black"/>
                </a:solidFill>
                <a:latin typeface="Arial" panose="020B0604020202020204" pitchFamily="34" charset="0"/>
                <a:cs typeface="Arial" panose="020B0604020202020204" pitchFamily="34" charset="0"/>
              </a:rPr>
              <a:t>Γυναίκα 54</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ετών, υπερτασική, καπνίστρια, εμφανίζει </a:t>
            </a:r>
            <a:r>
              <a:rPr lang="el-GR" sz="2000" b="1" dirty="0">
                <a:solidFill>
                  <a:prstClr val="black"/>
                </a:solidFill>
                <a:latin typeface="Arial" panose="020B0604020202020204" pitchFamily="34" charset="0"/>
                <a:cs typeface="Arial" panose="020B0604020202020204" pitchFamily="34" charset="0"/>
              </a:rPr>
              <a:t>π</a:t>
            </a:r>
            <a:r>
              <a:rPr kumimoji="0" lang="el-GR"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ροκάρδιο</a:t>
            </a:r>
            <a:r>
              <a:rPr kumimoji="0" lang="el-G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άλγος με αντανάκλαση στον τράχηλο.</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Δεν</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πάει </a:t>
            </a:r>
            <a:r>
              <a:rPr kumimoji="0" lang="el-GR"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στον </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γιατρό και </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l-GR" sz="2000" b="0"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μέρες∙</a:t>
            </a:r>
            <a:r>
              <a:rPr kumimoji="0" lang="el-GR" sz="2000" b="0"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μετά </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έχει </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σοβαρή δύσπνοια</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οπότε διακομίζεται επειγόντως σε νοσοκομείο.</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r>
              <a:rPr lang="el-GR" sz="2000" b="1" u="sng"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Υπόταση, ταχυκαρδία, συστολικό καρδιακό φύσημα στη μιτροειδή βαλβίδα και </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άφθονα ακροαστικά στους πνεύμονες</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Αυξημένη </a:t>
            </a:r>
            <a:r>
              <a:rPr kumimoji="0" lang="el-GR"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τροπονίνη</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Απεικόνιση:</a:t>
            </a: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Οξύ πνευμονικό οίδημα</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στην ακτινογραφία.</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p:cNvSpPr>
            <a:spLocks noGrp="1"/>
          </p:cNvSpPr>
          <p:nvPr>
            <p:ph type="title"/>
          </p:nvPr>
        </p:nvSpPr>
        <p:spPr/>
        <p:txBody>
          <a:bodyPr/>
          <a:lstStyle/>
          <a:p>
            <a:r>
              <a:rPr lang="el-GR" dirty="0"/>
              <a:t>Περιστατικό 3</a:t>
            </a:r>
          </a:p>
        </p:txBody>
      </p:sp>
      <p:pic>
        <p:nvPicPr>
          <p:cNvPr id="4098" name="Picture 2" descr="1,003 Normal chest xray Images, Stock Photos &amp; Vectors ..."/>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47864" y="4005064"/>
            <a:ext cx="2702769" cy="2455479"/>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Cardiogenic pulmonary edema | Radiology Case | Radiopaedia.or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56176" y="4005064"/>
            <a:ext cx="2843215" cy="243801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fade">
                                      <p:cBhvr>
                                        <p:cTn id="1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504056"/>
          </a:xfrm>
        </p:spPr>
        <p:txBody>
          <a:bodyPr>
            <a:normAutofit fontScale="90000"/>
          </a:bodyPr>
          <a:lstStyle/>
          <a:p>
            <a:r>
              <a:rPr lang="el-GR" sz="3000" dirty="0" err="1" smtClean="0"/>
              <a:t>Νεκροτομικό</a:t>
            </a:r>
            <a:r>
              <a:rPr lang="el-GR" sz="3000" dirty="0" smtClean="0"/>
              <a:t> παρασκεύασμα καρδιάς</a:t>
            </a:r>
            <a:endParaRPr lang="el-GR" sz="3000" dirty="0"/>
          </a:p>
        </p:txBody>
      </p:sp>
      <p:pic>
        <p:nvPicPr>
          <p:cNvPr id="4" name="Picture 2"/>
          <p:cNvPicPr>
            <a:picLocks noChangeAspect="1" noChangeArrowheads="1"/>
          </p:cNvPicPr>
          <p:nvPr/>
        </p:nvPicPr>
        <p:blipFill>
          <a:blip r:embed="rId2" cstate="print"/>
          <a:srcRect/>
          <a:stretch>
            <a:fillRect/>
          </a:stretch>
        </p:blipFill>
        <p:spPr bwMode="auto">
          <a:xfrm>
            <a:off x="885819" y="980728"/>
            <a:ext cx="3257563" cy="5473057"/>
          </a:xfrm>
          <a:prstGeom prst="rect">
            <a:avLst/>
          </a:prstGeom>
          <a:noFill/>
          <a:ln w="9525">
            <a:noFill/>
            <a:miter lim="800000"/>
            <a:headEnd/>
            <a:tailEnd/>
          </a:ln>
        </p:spPr>
      </p:pic>
      <p:pic>
        <p:nvPicPr>
          <p:cNvPr id="5" name="Picture 13" descr="flh130">
            <a:extLst>
              <a:ext uri="{FF2B5EF4-FFF2-40B4-BE49-F238E27FC236}">
                <a16:creationId xmlns="" xmlns:a16="http://schemas.microsoft.com/office/drawing/2014/main" id="{330FAB42-25E1-35B4-F13A-EE7FA3BB246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37291" y="567562"/>
            <a:ext cx="4185541" cy="297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2" descr="flhk1280">
            <a:extLst>
              <a:ext uri="{FF2B5EF4-FFF2-40B4-BE49-F238E27FC236}">
                <a16:creationId xmlns="" xmlns:a16="http://schemas.microsoft.com/office/drawing/2014/main" id="{C80A29C3-506F-8057-B1DF-D8D4BB31A6D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37291" y="3717256"/>
            <a:ext cx="4185541" cy="2989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p:cNvSpPr>
            <a:spLocks noGrp="1"/>
          </p:cNvSpPr>
          <p:nvPr>
            <p:ph idx="1"/>
          </p:nvPr>
        </p:nvSpPr>
        <p:spPr>
          <a:xfrm>
            <a:off x="457200" y="2852936"/>
            <a:ext cx="8229600" cy="4886003"/>
          </a:xfrm>
        </p:spPr>
        <p:txBody>
          <a:bodyPr/>
          <a:lstStyle/>
          <a:p>
            <a:endParaRPr lang="el-GR" dirty="0"/>
          </a:p>
          <a:p>
            <a:r>
              <a:rPr lang="el-GR" dirty="0"/>
              <a:t>5 κλινικά περιστατικά για </a:t>
            </a:r>
            <a:r>
              <a:rPr lang="el-GR" b="1" dirty="0"/>
              <a:t>συζήτηση</a:t>
            </a:r>
          </a:p>
          <a:p>
            <a:endParaRPr lang="el-GR" dirty="0"/>
          </a:p>
          <a:p>
            <a:r>
              <a:rPr lang="el-GR" dirty="0"/>
              <a:t>Στόχος όχι η πλήρης  κάλυψη της διδακτέας ύλης της Παθολογικής Ανατομικής, αλλά η κατανόηση και η διασύνδεσή της με την κλινική πράξη.</a:t>
            </a:r>
          </a:p>
        </p:txBody>
      </p:sp>
      <p:pic>
        <p:nvPicPr>
          <p:cNvPr id="5" name="Picture 4" descr="Dart arrow in the center of dartboard"/>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08412" y="1386622"/>
            <a:ext cx="3059832" cy="20423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1124744"/>
            <a:ext cx="7776864" cy="4154984"/>
          </a:xfrm>
          <a:prstGeom prst="rect">
            <a:avLst/>
          </a:prstGeom>
          <a:noFill/>
        </p:spPr>
        <p:txBody>
          <a:bodyPr wrap="square" rtlCol="0">
            <a:spAutoFit/>
          </a:bodyPr>
          <a:lstStyle/>
          <a:p>
            <a:pPr marL="457200" indent="-457200">
              <a:buAutoNum type="arabicPeriod"/>
            </a:pPr>
            <a:r>
              <a:rPr lang="el-GR" sz="2400" dirty="0"/>
              <a:t>Πώς το </a:t>
            </a:r>
            <a:r>
              <a:rPr lang="el-GR" sz="2400" dirty="0" err="1"/>
              <a:t>νεκροτομικό</a:t>
            </a:r>
            <a:r>
              <a:rPr lang="el-GR" sz="2400" dirty="0"/>
              <a:t> εύρημα εξηγεί την κλινική εικόνα της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Γιατί το γεγονός αυτό συνέβη την 3</a:t>
            </a:r>
            <a:r>
              <a:rPr lang="el-GR" sz="2400" baseline="30000" dirty="0"/>
              <a:t>η</a:t>
            </a:r>
            <a:r>
              <a:rPr lang="el-GR" sz="2400" dirty="0"/>
              <a:t> μέρα και όχι από την αρχή των συμπτωμάτων της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Η αυξημένη </a:t>
            </a:r>
            <a:r>
              <a:rPr lang="el-GR" sz="2400" dirty="0" err="1"/>
              <a:t>τροπονίνη</a:t>
            </a:r>
            <a:r>
              <a:rPr lang="el-GR" sz="2400" dirty="0"/>
              <a:t> σημαίνει ότι έπαθε νέο έμφραγμα </a:t>
            </a:r>
            <a:r>
              <a:rPr lang="el-GR" sz="2400" dirty="0" smtClean="0"/>
              <a:t>σήμερα </a:t>
            </a:r>
            <a:r>
              <a:rPr lang="el-GR" sz="2400" dirty="0"/>
              <a:t>ή όχι;</a:t>
            </a:r>
          </a:p>
          <a:p>
            <a:pPr marL="457200" indent="-457200">
              <a:buAutoNum type="arabicPeriod"/>
            </a:pPr>
            <a:endParaRPr lang="el-G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 xmlns:a16="http://schemas.microsoft.com/office/drawing/2014/main" id="{33F0B1FC-5FA0-E15C-EBD6-3A3447D1D3D2}"/>
              </a:ext>
            </a:extLst>
          </p:cNvPr>
          <p:cNvSpPr>
            <a:spLocks noGrp="1" noChangeArrowheads="1"/>
          </p:cNvSpPr>
          <p:nvPr>
            <p:ph type="title"/>
          </p:nvPr>
        </p:nvSpPr>
        <p:spPr/>
        <p:txBody>
          <a:bodyPr/>
          <a:lstStyle/>
          <a:p>
            <a:pPr eaLnBrk="1" hangingPunct="1">
              <a:defRPr/>
            </a:pPr>
            <a:r>
              <a:rPr lang="el-GR" sz="2800" b="1">
                <a:latin typeface="Comic Sans MS" pitchFamily="66" charset="0"/>
              </a:rPr>
              <a:t>Στεφανιαία αθηροσκλήρυνση </a:t>
            </a:r>
            <a:br>
              <a:rPr lang="el-GR" sz="2800" b="1">
                <a:latin typeface="Comic Sans MS" pitchFamily="66" charset="0"/>
              </a:rPr>
            </a:br>
            <a:r>
              <a:rPr lang="el-GR" sz="2800" b="1">
                <a:latin typeface="Comic Sans MS" pitchFamily="66" charset="0"/>
              </a:rPr>
              <a:t>με στένωση αυλού κατά 50%</a:t>
            </a:r>
          </a:p>
        </p:txBody>
      </p:sp>
      <p:pic>
        <p:nvPicPr>
          <p:cNvPr id="5123" name="Picture 3" descr="CV005">
            <a:extLst>
              <a:ext uri="{FF2B5EF4-FFF2-40B4-BE49-F238E27FC236}">
                <a16:creationId xmlns="" xmlns:a16="http://schemas.microsoft.com/office/drawing/2014/main" id="{8BF1AB36-A965-90A4-D3EC-11052DCE2FAD}"/>
              </a:ext>
            </a:extLst>
          </p:cNvPr>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a:off x="539750" y="1412875"/>
            <a:ext cx="8064500" cy="5184775"/>
          </a:xfr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a:extLst>
              <a:ext uri="{FF2B5EF4-FFF2-40B4-BE49-F238E27FC236}">
                <a16:creationId xmlns="" xmlns:a16="http://schemas.microsoft.com/office/drawing/2014/main" id="{30D2BD92-2D2F-CF9A-058F-6F9C01387729}"/>
              </a:ext>
            </a:extLst>
          </p:cNvPr>
          <p:cNvSpPr>
            <a:spLocks noGrp="1" noChangeArrowheads="1"/>
          </p:cNvSpPr>
          <p:nvPr>
            <p:ph type="title"/>
          </p:nvPr>
        </p:nvSpPr>
        <p:spPr/>
        <p:txBody>
          <a:bodyPr/>
          <a:lstStyle/>
          <a:p>
            <a:pPr eaLnBrk="1" hangingPunct="1">
              <a:defRPr/>
            </a:pPr>
            <a:r>
              <a:rPr lang="el-GR" sz="2800" b="1">
                <a:latin typeface="Comic Sans MS" pitchFamily="66" charset="0"/>
              </a:rPr>
              <a:t>Οξεία θρόμβωση στεφανιαίας αρτηρίας</a:t>
            </a:r>
          </a:p>
        </p:txBody>
      </p:sp>
      <p:pic>
        <p:nvPicPr>
          <p:cNvPr id="27651" name="Picture 6" descr="CV009">
            <a:extLst>
              <a:ext uri="{FF2B5EF4-FFF2-40B4-BE49-F238E27FC236}">
                <a16:creationId xmlns="" xmlns:a16="http://schemas.microsoft.com/office/drawing/2014/main" id="{1069BA12-8DFC-CDAA-6AEF-45DF2F4FC237}"/>
              </a:ext>
            </a:extLst>
          </p:cNvPr>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a:xfrm rot="5400000">
            <a:off x="-723050" y="2315337"/>
            <a:ext cx="5549537" cy="3456384"/>
          </a:xfrm>
          <a:noFill/>
          <a:extLst>
            <a:ext uri="{909E8E84-426E-40DD-AFC4-6F175D3DCCD1}">
              <a14:hiddenFill xmlns="" xmlns:a14="http://schemas.microsoft.com/office/drawing/2010/main">
                <a:solidFill>
                  <a:srgbClr val="FFFFFF"/>
                </a:solidFill>
              </a14:hiddenFill>
            </a:ext>
          </a:extLst>
        </p:spPr>
      </p:pic>
      <p:pic>
        <p:nvPicPr>
          <p:cNvPr id="2" name="Picture 3">
            <a:extLst>
              <a:ext uri="{FF2B5EF4-FFF2-40B4-BE49-F238E27FC236}">
                <a16:creationId xmlns="" xmlns:a16="http://schemas.microsoft.com/office/drawing/2014/main" id="{8B3CD5AA-E6EE-D58A-41F6-3EB4A1FB6DCB}"/>
              </a:ext>
            </a:extLst>
          </p:cNvPr>
          <p:cNvPicPr>
            <a:picLocks noChangeAspect="1"/>
          </p:cNvPicPr>
          <p:nvPr/>
        </p:nvPicPr>
        <p:blipFill>
          <a:blip r:embed="rId3" cstate="print"/>
          <a:stretch>
            <a:fillRect/>
          </a:stretch>
        </p:blipFill>
        <p:spPr>
          <a:xfrm>
            <a:off x="4452382" y="1268760"/>
            <a:ext cx="4378088" cy="547260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64FC4CD-4E18-AC39-F360-3385C8E42D54}"/>
              </a:ext>
            </a:extLst>
          </p:cNvPr>
          <p:cNvSpPr>
            <a:spLocks noGrp="1"/>
          </p:cNvSpPr>
          <p:nvPr>
            <p:ph type="title"/>
          </p:nvPr>
        </p:nvSpPr>
        <p:spPr>
          <a:xfrm>
            <a:off x="0" y="274638"/>
            <a:ext cx="9144000" cy="1143000"/>
          </a:xfrm>
        </p:spPr>
        <p:txBody>
          <a:bodyPr>
            <a:noAutofit/>
          </a:bodyPr>
          <a:lstStyle/>
          <a:p>
            <a:pPr algn="just"/>
            <a:r>
              <a:rPr lang="el-GR" sz="2000" dirty="0"/>
              <a:t>Ο </a:t>
            </a:r>
            <a:r>
              <a:rPr lang="el-GR" sz="2000" dirty="0">
                <a:effectLst>
                  <a:outerShdw blurRad="38100" dist="38100" dir="2700000" algn="tl">
                    <a:srgbClr val="000000">
                      <a:alpha val="43137"/>
                    </a:srgbClr>
                  </a:outerShdw>
                </a:effectLst>
              </a:rPr>
              <a:t>φυσιολογικός</a:t>
            </a:r>
            <a:r>
              <a:rPr lang="el-GR" sz="2000" dirty="0"/>
              <a:t> καρδιακός μυς </a:t>
            </a:r>
            <a:r>
              <a:rPr lang="el-GR" sz="2000" dirty="0" smtClean="0"/>
              <a:t>στην </a:t>
            </a:r>
            <a:r>
              <a:rPr lang="el-GR" sz="2000" dirty="0"/>
              <a:t>επιμήκη τομή αποτελεί ένα </a:t>
            </a:r>
            <a:r>
              <a:rPr lang="el-GR" sz="2000" dirty="0" err="1">
                <a:effectLst>
                  <a:outerShdw blurRad="38100" dist="38100" dir="2700000" algn="tl">
                    <a:srgbClr val="000000">
                      <a:alpha val="43137"/>
                    </a:srgbClr>
                  </a:outerShdw>
                </a:effectLst>
              </a:rPr>
              <a:t>συγκύτιο</a:t>
            </a:r>
            <a:r>
              <a:rPr lang="el-GR" sz="2000" dirty="0"/>
              <a:t> εξειδικευμένων </a:t>
            </a:r>
            <a:r>
              <a:rPr lang="el-GR" sz="2000" dirty="0">
                <a:effectLst>
                  <a:outerShdw blurRad="38100" dist="38100" dir="2700000" algn="tl">
                    <a:srgbClr val="000000">
                      <a:alpha val="43137"/>
                    </a:srgbClr>
                  </a:outerShdw>
                </a:effectLst>
              </a:rPr>
              <a:t>γραμμωτών</a:t>
            </a:r>
            <a:r>
              <a:rPr lang="el-GR" sz="2000" dirty="0"/>
              <a:t> </a:t>
            </a:r>
            <a:r>
              <a:rPr lang="el-GR" sz="2000" dirty="0" err="1"/>
              <a:t>μυοκαρδιακών</a:t>
            </a:r>
            <a:r>
              <a:rPr lang="el-GR" sz="2000" dirty="0"/>
              <a:t> ινών με </a:t>
            </a:r>
            <a:r>
              <a:rPr lang="el-GR" sz="2000" dirty="0">
                <a:effectLst>
                  <a:outerShdw blurRad="38100" dist="38100" dir="2700000" algn="tl">
                    <a:srgbClr val="000000">
                      <a:alpha val="43137"/>
                    </a:srgbClr>
                  </a:outerShdw>
                </a:effectLst>
              </a:rPr>
              <a:t>κεντρικούς πυρήνες</a:t>
            </a:r>
            <a:r>
              <a:rPr lang="el-GR" sz="2000" dirty="0"/>
              <a:t>. </a:t>
            </a:r>
            <a:r>
              <a:rPr lang="el-GR" sz="2000" i="1" u="sng" dirty="0"/>
              <a:t>Αχνοί</a:t>
            </a:r>
            <a:r>
              <a:rPr lang="el-GR" sz="2000" dirty="0"/>
              <a:t> ροζ </a:t>
            </a:r>
            <a:r>
              <a:rPr lang="el-GR" sz="2000" dirty="0">
                <a:effectLst>
                  <a:outerShdw blurRad="38100" dist="38100" dir="2700000" algn="tl">
                    <a:srgbClr val="000000">
                      <a:alpha val="43137"/>
                    </a:srgbClr>
                  </a:outerShdw>
                </a:effectLst>
              </a:rPr>
              <a:t>παρεμβαλλόμενοι </a:t>
            </a:r>
            <a:r>
              <a:rPr lang="el-GR" sz="2000" dirty="0" smtClean="0">
                <a:effectLst>
                  <a:outerShdw blurRad="38100" dist="38100" dir="2700000" algn="tl">
                    <a:srgbClr val="000000">
                      <a:alpha val="43137"/>
                    </a:srgbClr>
                  </a:outerShdw>
                </a:effectLst>
              </a:rPr>
              <a:t>δίσκοι </a:t>
            </a:r>
            <a:r>
              <a:rPr lang="el-GR" sz="2000" dirty="0" smtClean="0"/>
              <a:t>διασχίζουν </a:t>
            </a:r>
            <a:r>
              <a:rPr lang="el-GR" sz="2000" dirty="0"/>
              <a:t>μερικές από τις ίνες. Τα ερυθρά αιμοσφαίρια διατάσσονται σε έναν στοίχο στα τριχοειδή αγγεία μεταξύ των ινών.</a:t>
            </a:r>
          </a:p>
        </p:txBody>
      </p:sp>
      <p:pic>
        <p:nvPicPr>
          <p:cNvPr id="4" name="Εικόνα 3">
            <a:extLst>
              <a:ext uri="{FF2B5EF4-FFF2-40B4-BE49-F238E27FC236}">
                <a16:creationId xmlns="" xmlns:a16="http://schemas.microsoft.com/office/drawing/2014/main" id="{D211851E-7DD9-BB59-6D1F-4FCC9FEB235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4117" y="1556792"/>
            <a:ext cx="7653750" cy="5026570"/>
          </a:xfrm>
          <a:prstGeom prst="rect">
            <a:avLst/>
          </a:prstGeom>
        </p:spPr>
      </p:pic>
    </p:spTree>
    <p:extLst>
      <p:ext uri="{BB962C8B-B14F-4D97-AF65-F5344CB8AC3E}">
        <p14:creationId xmlns="" xmlns:p14="http://schemas.microsoft.com/office/powerpoint/2010/main" val="3375036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04664"/>
            <a:ext cx="9144000" cy="288032"/>
          </a:xfrm>
        </p:spPr>
        <p:txBody>
          <a:bodyPr>
            <a:noAutofit/>
          </a:bodyPr>
          <a:lstStyle/>
          <a:p>
            <a:r>
              <a:rPr lang="en-US" sz="1400" dirty="0"/>
              <a:t>A</a:t>
            </a:r>
            <a:r>
              <a:rPr lang="el-GR" sz="1400" dirty="0" err="1"/>
              <a:t>ντιστοιχίστε</a:t>
            </a:r>
            <a:r>
              <a:rPr lang="el-GR" sz="1400" dirty="0"/>
              <a:t> μία προς μία τις παρακάτω εικονιζόμενες </a:t>
            </a:r>
            <a:r>
              <a:rPr lang="el-GR" sz="1400" dirty="0" err="1"/>
              <a:t>ιστοπαθολογικές</a:t>
            </a:r>
            <a:r>
              <a:rPr lang="el-GR" sz="1400" dirty="0"/>
              <a:t> μεταβολές </a:t>
            </a:r>
            <a:r>
              <a:rPr lang="el-GR" sz="1400" b="1" dirty="0"/>
              <a:t>περιοχών εμφραγμάτων μυοκαρδίου </a:t>
            </a:r>
            <a:r>
              <a:rPr lang="el-GR" sz="1400" dirty="0"/>
              <a:t>με τα εξής </a:t>
            </a:r>
            <a:r>
              <a:rPr lang="el-GR" sz="1400" b="1" dirty="0"/>
              <a:t>χρονικά σημεία </a:t>
            </a:r>
            <a:r>
              <a:rPr lang="en-US" sz="1400" b="1" dirty="0"/>
              <a:t> </a:t>
            </a:r>
            <a:r>
              <a:rPr lang="el-GR" sz="1400" dirty="0"/>
              <a:t>από της </a:t>
            </a:r>
            <a:r>
              <a:rPr lang="el-GR" sz="1400" b="1" dirty="0"/>
              <a:t>εγκαταστάσεώς</a:t>
            </a:r>
            <a:r>
              <a:rPr lang="el-GR" sz="1400" dirty="0"/>
              <a:t> τους, εξηγώντας τις επιλογές σας </a:t>
            </a:r>
            <a:r>
              <a:rPr lang="en-US" sz="1400" dirty="0"/>
              <a:t>: </a:t>
            </a:r>
            <a:r>
              <a:rPr lang="el-GR" sz="1400" dirty="0"/>
              <a:t/>
            </a:r>
            <a:br>
              <a:rPr lang="el-GR" sz="1400" dirty="0"/>
            </a:br>
            <a:r>
              <a:rPr lang="el-GR" sz="1400" b="1" dirty="0"/>
              <a:t>μετά από 30’ περίπου,  μετά 24 ώρες,  μετά  10 ημέρες,  μετά 7 εβδομάδες.</a:t>
            </a:r>
            <a:r>
              <a:rPr lang="el-GR" sz="1400" dirty="0"/>
              <a:t/>
            </a:r>
            <a:br>
              <a:rPr lang="el-GR" sz="1400" dirty="0"/>
            </a:br>
            <a:r>
              <a:rPr lang="en-US" sz="1600" dirty="0"/>
              <a:t/>
            </a:r>
            <a:br>
              <a:rPr lang="en-US" sz="1600" dirty="0"/>
            </a:br>
            <a:endParaRPr lang="el-GR" sz="1600" dirty="0"/>
          </a:p>
        </p:txBody>
      </p:sp>
      <p:pic>
        <p:nvPicPr>
          <p:cNvPr id="58370" name="Picture 2" descr="C:\Users\KAV-AGRO\Desktop\Heart_MyocardialInfarction15_resized.jpg"/>
          <p:cNvPicPr>
            <a:picLocks noChangeAspect="1" noChangeArrowheads="1"/>
          </p:cNvPicPr>
          <p:nvPr/>
        </p:nvPicPr>
        <p:blipFill>
          <a:blip r:embed="rId2" cstate="print"/>
          <a:srcRect/>
          <a:stretch>
            <a:fillRect/>
          </a:stretch>
        </p:blipFill>
        <p:spPr bwMode="auto">
          <a:xfrm>
            <a:off x="251520" y="764704"/>
            <a:ext cx="3888432" cy="2917623"/>
          </a:xfrm>
          <a:prstGeom prst="rect">
            <a:avLst/>
          </a:prstGeom>
          <a:noFill/>
        </p:spPr>
      </p:pic>
      <p:pic>
        <p:nvPicPr>
          <p:cNvPr id="58371" name="Picture 3" descr="C:\Users\KAV-AGRO\Desktop\Heart_MyocardialInfarction20_Myocytolysis.jpg"/>
          <p:cNvPicPr>
            <a:picLocks noChangeAspect="1" noChangeArrowheads="1"/>
          </p:cNvPicPr>
          <p:nvPr/>
        </p:nvPicPr>
        <p:blipFill>
          <a:blip r:embed="rId3" cstate="print"/>
          <a:srcRect/>
          <a:stretch>
            <a:fillRect/>
          </a:stretch>
        </p:blipFill>
        <p:spPr bwMode="auto">
          <a:xfrm>
            <a:off x="4788024" y="764704"/>
            <a:ext cx="3965078" cy="2862875"/>
          </a:xfrm>
          <a:prstGeom prst="rect">
            <a:avLst/>
          </a:prstGeom>
          <a:noFill/>
        </p:spPr>
      </p:pic>
      <p:pic>
        <p:nvPicPr>
          <p:cNvPr id="58372" name="Picture 4" descr="C:\Users\KAV-AGRO\Desktop\Heart_MyocardialInfarction16_resized.jpg"/>
          <p:cNvPicPr>
            <a:picLocks noChangeAspect="1" noChangeArrowheads="1"/>
          </p:cNvPicPr>
          <p:nvPr/>
        </p:nvPicPr>
        <p:blipFill>
          <a:blip r:embed="rId4" cstate="print"/>
          <a:srcRect/>
          <a:stretch>
            <a:fillRect/>
          </a:stretch>
        </p:blipFill>
        <p:spPr bwMode="auto">
          <a:xfrm>
            <a:off x="4788024" y="3717032"/>
            <a:ext cx="3960440" cy="2940006"/>
          </a:xfrm>
          <a:prstGeom prst="rect">
            <a:avLst/>
          </a:prstGeom>
          <a:noFill/>
        </p:spPr>
      </p:pic>
      <p:pic>
        <p:nvPicPr>
          <p:cNvPr id="58373" name="Picture 5" descr="C:\Users\KAV-AGRO\Desktop\Heart_MyocardialInfarction_InterstitialFibrosis.jpg"/>
          <p:cNvPicPr>
            <a:picLocks noChangeAspect="1" noChangeArrowheads="1"/>
          </p:cNvPicPr>
          <p:nvPr/>
        </p:nvPicPr>
        <p:blipFill>
          <a:blip r:embed="rId5" cstate="print"/>
          <a:srcRect/>
          <a:stretch>
            <a:fillRect/>
          </a:stretch>
        </p:blipFill>
        <p:spPr bwMode="auto">
          <a:xfrm>
            <a:off x="251520" y="3789039"/>
            <a:ext cx="3888432" cy="2807535"/>
          </a:xfrm>
          <a:prstGeom prst="rect">
            <a:avLst/>
          </a:prstGeom>
          <a:noFill/>
        </p:spPr>
      </p:pic>
      <p:sp>
        <p:nvSpPr>
          <p:cNvPr id="7" name="6 - Ορθογώνιο"/>
          <p:cNvSpPr/>
          <p:nvPr/>
        </p:nvSpPr>
        <p:spPr>
          <a:xfrm>
            <a:off x="5076056" y="4005064"/>
            <a:ext cx="2880320" cy="1323439"/>
          </a:xfrm>
          <a:prstGeom prst="rect">
            <a:avLst/>
          </a:prstGeom>
        </p:spPr>
        <p:txBody>
          <a:bodyPr wrap="square">
            <a:spAutoFit/>
          </a:bodyPr>
          <a:lstStyle/>
          <a:p>
            <a:r>
              <a:rPr lang="el-GR" sz="2000" b="1" spc="300" dirty="0">
                <a:solidFill>
                  <a:srgbClr val="002060"/>
                </a:solidFill>
              </a:rPr>
              <a:t>Μετά 24 ώρες</a:t>
            </a:r>
            <a:r>
              <a:rPr lang="en-US" sz="2000" b="1" spc="300" dirty="0">
                <a:solidFill>
                  <a:srgbClr val="002060"/>
                </a:solidFill>
              </a:rPr>
              <a:t>: </a:t>
            </a:r>
            <a:r>
              <a:rPr lang="el-GR" sz="2000" b="1" spc="300" dirty="0">
                <a:solidFill>
                  <a:srgbClr val="002060"/>
                </a:solidFill>
              </a:rPr>
              <a:t>Πηκτική νέκρωση με διήθηση από ουδετερόφιλα</a:t>
            </a:r>
          </a:p>
        </p:txBody>
      </p:sp>
      <p:sp>
        <p:nvSpPr>
          <p:cNvPr id="8" name="7 - Ορθογώνιο"/>
          <p:cNvSpPr/>
          <p:nvPr/>
        </p:nvSpPr>
        <p:spPr>
          <a:xfrm>
            <a:off x="5076056" y="2060848"/>
            <a:ext cx="2808312" cy="1323439"/>
          </a:xfrm>
          <a:prstGeom prst="rect">
            <a:avLst/>
          </a:prstGeom>
        </p:spPr>
        <p:txBody>
          <a:bodyPr wrap="square">
            <a:spAutoFit/>
          </a:bodyPr>
          <a:lstStyle/>
          <a:p>
            <a:r>
              <a:rPr lang="el-GR" sz="2000" b="1" spc="300" dirty="0">
                <a:solidFill>
                  <a:srgbClr val="002060"/>
                </a:solidFill>
              </a:rPr>
              <a:t>Μετά από 30’ περίπου</a:t>
            </a:r>
            <a:r>
              <a:rPr lang="en-US" sz="2000" b="1" spc="300" dirty="0">
                <a:solidFill>
                  <a:srgbClr val="002060"/>
                </a:solidFill>
              </a:rPr>
              <a:t>: </a:t>
            </a:r>
            <a:r>
              <a:rPr lang="el-GR" sz="2000" b="1" spc="300" dirty="0">
                <a:solidFill>
                  <a:srgbClr val="002060"/>
                </a:solidFill>
              </a:rPr>
              <a:t>Θολερή εξοίδηση του </a:t>
            </a:r>
            <a:r>
              <a:rPr lang="el-GR" sz="2000" b="1" spc="300" dirty="0" err="1">
                <a:solidFill>
                  <a:srgbClr val="002060"/>
                </a:solidFill>
              </a:rPr>
              <a:t>σαρκοπλάσματος</a:t>
            </a:r>
            <a:endParaRPr lang="el-GR" sz="2000" b="1" spc="300" dirty="0">
              <a:solidFill>
                <a:srgbClr val="002060"/>
              </a:solidFill>
            </a:endParaRPr>
          </a:p>
        </p:txBody>
      </p:sp>
      <p:sp>
        <p:nvSpPr>
          <p:cNvPr id="9" name="8 - Ορθογώνιο"/>
          <p:cNvSpPr/>
          <p:nvPr/>
        </p:nvSpPr>
        <p:spPr>
          <a:xfrm>
            <a:off x="1187625" y="692696"/>
            <a:ext cx="3168352" cy="1938992"/>
          </a:xfrm>
          <a:prstGeom prst="rect">
            <a:avLst/>
          </a:prstGeom>
        </p:spPr>
        <p:txBody>
          <a:bodyPr wrap="square">
            <a:spAutoFit/>
          </a:bodyPr>
          <a:lstStyle/>
          <a:p>
            <a:r>
              <a:rPr lang="el-GR" sz="2000" b="1" spc="300" dirty="0">
                <a:solidFill>
                  <a:srgbClr val="002060"/>
                </a:solidFill>
              </a:rPr>
              <a:t>Μετά  10 ημέρες</a:t>
            </a:r>
            <a:r>
              <a:rPr lang="en-US" sz="2000" b="1" spc="300" dirty="0">
                <a:solidFill>
                  <a:srgbClr val="002060"/>
                </a:solidFill>
              </a:rPr>
              <a:t> :  </a:t>
            </a:r>
            <a:r>
              <a:rPr lang="el-GR" sz="2000" b="1" spc="300" dirty="0" smtClean="0">
                <a:solidFill>
                  <a:srgbClr val="002060"/>
                </a:solidFill>
              </a:rPr>
              <a:t>Προχωρημένος σχηματισμός </a:t>
            </a:r>
            <a:r>
              <a:rPr lang="el-GR" sz="2000" b="1" spc="300" dirty="0">
                <a:solidFill>
                  <a:srgbClr val="002060"/>
                </a:solidFill>
              </a:rPr>
              <a:t>κοκκιώδους ιστού  με δημιουργία τριχοειδών αγγείων</a:t>
            </a:r>
            <a:r>
              <a:rPr lang="en-US" sz="2000" b="1" spc="300" dirty="0">
                <a:solidFill>
                  <a:srgbClr val="002060"/>
                </a:solidFill>
              </a:rPr>
              <a:t> </a:t>
            </a:r>
            <a:endParaRPr lang="el-GR" sz="2000" b="1" spc="300" dirty="0">
              <a:solidFill>
                <a:srgbClr val="002060"/>
              </a:solidFill>
            </a:endParaRPr>
          </a:p>
        </p:txBody>
      </p:sp>
      <p:sp>
        <p:nvSpPr>
          <p:cNvPr id="10" name="9 - Ορθογώνιο"/>
          <p:cNvSpPr/>
          <p:nvPr/>
        </p:nvSpPr>
        <p:spPr>
          <a:xfrm>
            <a:off x="1907704" y="4437112"/>
            <a:ext cx="1584176" cy="1015663"/>
          </a:xfrm>
          <a:prstGeom prst="rect">
            <a:avLst/>
          </a:prstGeom>
        </p:spPr>
        <p:txBody>
          <a:bodyPr wrap="square">
            <a:spAutoFit/>
          </a:bodyPr>
          <a:lstStyle/>
          <a:p>
            <a:r>
              <a:rPr lang="el-GR" sz="2000" b="1" dirty="0">
                <a:solidFill>
                  <a:srgbClr val="002060"/>
                </a:solidFill>
              </a:rPr>
              <a:t>Μετά 7 εβδομάδες</a:t>
            </a:r>
            <a:r>
              <a:rPr lang="en-US" sz="2000" b="1" dirty="0">
                <a:solidFill>
                  <a:srgbClr val="002060"/>
                </a:solidFill>
              </a:rPr>
              <a:t>: </a:t>
            </a:r>
            <a:r>
              <a:rPr lang="el-GR" sz="2000" b="1" spc="600" dirty="0" err="1">
                <a:solidFill>
                  <a:srgbClr val="002060"/>
                </a:solidFill>
              </a:rPr>
              <a:t>Ίνωση</a:t>
            </a:r>
            <a:endParaRPr lang="el-GR" sz="2000" b="1" spc="6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18440" y="3356992"/>
            <a:ext cx="8547100" cy="3792705"/>
          </a:xfrm>
          <a:prstGeom prst="rect">
            <a:avLst/>
          </a:prstGeom>
        </p:spPr>
        <p:txBody>
          <a:bodyPr vert="horz" wrap="square" lIns="0" tIns="12065" rIns="0" bIns="0" rtlCol="0">
            <a:spAutoFit/>
          </a:bodyPr>
          <a:lstStyle/>
          <a:p>
            <a:pPr marL="380365" marR="685800" indent="-355600">
              <a:lnSpc>
                <a:spcPct val="100000"/>
              </a:lnSpc>
              <a:spcBef>
                <a:spcPts val="95"/>
              </a:spcBef>
              <a:buClr>
                <a:srgbClr val="990099"/>
              </a:buClr>
              <a:buFont typeface="Wingdings"/>
              <a:buChar char=""/>
              <a:tabLst>
                <a:tab pos="380365" algn="l"/>
                <a:tab pos="381000" algn="l"/>
              </a:tabLst>
            </a:pPr>
            <a:r>
              <a:rPr sz="1600" spc="-5" dirty="0">
                <a:latin typeface="Comic Sans MS"/>
                <a:cs typeface="Comic Sans MS"/>
              </a:rPr>
              <a:t>Η</a:t>
            </a:r>
            <a:r>
              <a:rPr sz="1600" spc="-10" dirty="0">
                <a:latin typeface="Comic Sans MS"/>
                <a:cs typeface="Comic Sans MS"/>
              </a:rPr>
              <a:t> </a:t>
            </a:r>
            <a:r>
              <a:rPr sz="1600" spc="-5" dirty="0">
                <a:solidFill>
                  <a:srgbClr val="990099"/>
                </a:solidFill>
                <a:latin typeface="Comic Sans MS"/>
                <a:cs typeface="Comic Sans MS"/>
              </a:rPr>
              <a:t>επαναιμάτωση</a:t>
            </a:r>
            <a:r>
              <a:rPr sz="1600" spc="50" dirty="0">
                <a:solidFill>
                  <a:srgbClr val="990099"/>
                </a:solidFill>
                <a:latin typeface="Comic Sans MS"/>
                <a:cs typeface="Comic Sans MS"/>
              </a:rPr>
              <a:t> </a:t>
            </a:r>
            <a:r>
              <a:rPr sz="1600" spc="-5" dirty="0">
                <a:solidFill>
                  <a:srgbClr val="990099"/>
                </a:solidFill>
                <a:latin typeface="Comic Sans MS"/>
                <a:cs typeface="Comic Sans MS"/>
              </a:rPr>
              <a:t>σε</a:t>
            </a:r>
            <a:r>
              <a:rPr sz="1600" spc="20" dirty="0">
                <a:solidFill>
                  <a:srgbClr val="990099"/>
                </a:solidFill>
                <a:latin typeface="Comic Sans MS"/>
                <a:cs typeface="Comic Sans MS"/>
              </a:rPr>
              <a:t> </a:t>
            </a:r>
            <a:r>
              <a:rPr sz="1600" spc="-5" dirty="0">
                <a:solidFill>
                  <a:srgbClr val="990099"/>
                </a:solidFill>
                <a:latin typeface="Comic Sans MS"/>
                <a:cs typeface="Comic Sans MS"/>
              </a:rPr>
              <a:t>διάστημα</a:t>
            </a:r>
            <a:r>
              <a:rPr sz="1600" spc="40" dirty="0">
                <a:solidFill>
                  <a:srgbClr val="990099"/>
                </a:solidFill>
                <a:latin typeface="Comic Sans MS"/>
                <a:cs typeface="Comic Sans MS"/>
              </a:rPr>
              <a:t> </a:t>
            </a:r>
            <a:r>
              <a:rPr sz="1600" spc="-5" dirty="0">
                <a:solidFill>
                  <a:srgbClr val="990099"/>
                </a:solidFill>
                <a:effectLst>
                  <a:outerShdw blurRad="38100" dist="38100" dir="2700000" algn="tl">
                    <a:srgbClr val="000000">
                      <a:alpha val="43137"/>
                    </a:srgbClr>
                  </a:outerShdw>
                </a:effectLst>
                <a:latin typeface="Comic Sans MS"/>
                <a:cs typeface="Comic Sans MS"/>
              </a:rPr>
              <a:t>15-20 min</a:t>
            </a:r>
            <a:r>
              <a:rPr sz="1600" spc="10" dirty="0">
                <a:solidFill>
                  <a:srgbClr val="990099"/>
                </a:solidFill>
                <a:effectLst>
                  <a:outerShdw blurRad="38100" dist="38100" dir="2700000" algn="tl">
                    <a:srgbClr val="000000">
                      <a:alpha val="43137"/>
                    </a:srgbClr>
                  </a:outerShdw>
                </a:effectLst>
                <a:latin typeface="Comic Sans MS"/>
                <a:cs typeface="Comic Sans MS"/>
              </a:rPr>
              <a:t> </a:t>
            </a:r>
            <a:r>
              <a:rPr sz="1600" spc="-5" dirty="0">
                <a:latin typeface="Comic Sans MS"/>
                <a:cs typeface="Comic Sans MS"/>
              </a:rPr>
              <a:t>από</a:t>
            </a:r>
            <a:r>
              <a:rPr sz="1600" spc="15" dirty="0">
                <a:latin typeface="Comic Sans MS"/>
                <a:cs typeface="Comic Sans MS"/>
              </a:rPr>
              <a:t> </a:t>
            </a:r>
            <a:r>
              <a:rPr sz="1600" spc="-10" dirty="0">
                <a:latin typeface="Comic Sans MS"/>
                <a:cs typeface="Comic Sans MS"/>
              </a:rPr>
              <a:t>την</a:t>
            </a:r>
            <a:r>
              <a:rPr sz="1600" spc="10" dirty="0">
                <a:latin typeface="Comic Sans MS"/>
                <a:cs typeface="Comic Sans MS"/>
              </a:rPr>
              <a:t> </a:t>
            </a:r>
            <a:r>
              <a:rPr sz="1600" spc="-5" dirty="0">
                <a:latin typeface="Comic Sans MS"/>
                <a:cs typeface="Comic Sans MS"/>
              </a:rPr>
              <a:t>έναρξη</a:t>
            </a:r>
            <a:r>
              <a:rPr sz="1600" spc="40" dirty="0">
                <a:latin typeface="Comic Sans MS"/>
                <a:cs typeface="Comic Sans MS"/>
              </a:rPr>
              <a:t> </a:t>
            </a:r>
            <a:r>
              <a:rPr sz="1600" spc="-10" dirty="0">
                <a:latin typeface="Comic Sans MS"/>
                <a:cs typeface="Comic Sans MS"/>
              </a:rPr>
              <a:t>της </a:t>
            </a:r>
            <a:r>
              <a:rPr sz="1600" spc="-640" dirty="0">
                <a:latin typeface="Comic Sans MS"/>
                <a:cs typeface="Comic Sans MS"/>
              </a:rPr>
              <a:t> </a:t>
            </a:r>
            <a:r>
              <a:rPr sz="1600" spc="-10" dirty="0">
                <a:latin typeface="Comic Sans MS"/>
                <a:cs typeface="Comic Sans MS"/>
              </a:rPr>
              <a:t>ισχαιμίας</a:t>
            </a:r>
            <a:r>
              <a:rPr sz="1600" spc="35" dirty="0">
                <a:latin typeface="Comic Sans MS"/>
                <a:cs typeface="Comic Sans MS"/>
              </a:rPr>
              <a:t> </a:t>
            </a:r>
            <a:r>
              <a:rPr sz="1600" spc="-5" dirty="0">
                <a:solidFill>
                  <a:srgbClr val="990099"/>
                </a:solidFill>
                <a:latin typeface="Comic Sans MS"/>
                <a:cs typeface="Comic Sans MS"/>
              </a:rPr>
              <a:t>προλαμβάνει</a:t>
            </a:r>
            <a:r>
              <a:rPr sz="1600" spc="50" dirty="0">
                <a:solidFill>
                  <a:srgbClr val="990099"/>
                </a:solidFill>
                <a:latin typeface="Comic Sans MS"/>
                <a:cs typeface="Comic Sans MS"/>
              </a:rPr>
              <a:t> </a:t>
            </a:r>
            <a:r>
              <a:rPr sz="1600" spc="-5" dirty="0">
                <a:solidFill>
                  <a:srgbClr val="990099"/>
                </a:solidFill>
                <a:latin typeface="Comic Sans MS"/>
                <a:cs typeface="Comic Sans MS"/>
              </a:rPr>
              <a:t>τη</a:t>
            </a:r>
            <a:r>
              <a:rPr sz="1600" spc="10" dirty="0">
                <a:solidFill>
                  <a:srgbClr val="990099"/>
                </a:solidFill>
                <a:latin typeface="Comic Sans MS"/>
                <a:cs typeface="Comic Sans MS"/>
              </a:rPr>
              <a:t> </a:t>
            </a:r>
            <a:r>
              <a:rPr sz="1600" spc="-10" dirty="0" err="1">
                <a:solidFill>
                  <a:srgbClr val="990099"/>
                </a:solidFill>
                <a:latin typeface="Comic Sans MS"/>
                <a:cs typeface="Comic Sans MS"/>
              </a:rPr>
              <a:t>νέκρωση</a:t>
            </a:r>
            <a:r>
              <a:rPr sz="1600" spc="-10" dirty="0" smtClean="0">
                <a:latin typeface="Comic Sans MS"/>
                <a:cs typeface="Comic Sans MS"/>
              </a:rPr>
              <a:t>.</a:t>
            </a:r>
            <a:endParaRPr lang="el-GR" sz="1600" spc="-10" dirty="0" smtClean="0">
              <a:latin typeface="Comic Sans MS"/>
              <a:cs typeface="Comic Sans MS"/>
            </a:endParaRPr>
          </a:p>
          <a:p>
            <a:pPr marL="380365" marR="685800" indent="-355600">
              <a:lnSpc>
                <a:spcPct val="100000"/>
              </a:lnSpc>
              <a:spcBef>
                <a:spcPts val="95"/>
              </a:spcBef>
              <a:buClr>
                <a:srgbClr val="990099"/>
              </a:buClr>
              <a:tabLst>
                <a:tab pos="380365" algn="l"/>
                <a:tab pos="381000" algn="l"/>
              </a:tabLst>
            </a:pPr>
            <a:endParaRPr sz="1600" dirty="0">
              <a:latin typeface="Comic Sans MS"/>
              <a:cs typeface="Comic Sans MS"/>
            </a:endParaRPr>
          </a:p>
          <a:p>
            <a:pPr marL="380365" marR="1688464">
              <a:lnSpc>
                <a:spcPct val="100000"/>
              </a:lnSpc>
            </a:pPr>
            <a:r>
              <a:rPr sz="1600" spc="-5" dirty="0">
                <a:solidFill>
                  <a:srgbClr val="990099"/>
                </a:solidFill>
                <a:latin typeface="Comic Sans MS"/>
                <a:cs typeface="Comic Sans MS"/>
              </a:rPr>
              <a:t>Αν</a:t>
            </a:r>
            <a:r>
              <a:rPr sz="1600" dirty="0">
                <a:solidFill>
                  <a:srgbClr val="990099"/>
                </a:solidFill>
                <a:latin typeface="Comic Sans MS"/>
                <a:cs typeface="Comic Sans MS"/>
              </a:rPr>
              <a:t> </a:t>
            </a:r>
            <a:r>
              <a:rPr sz="1600" spc="-5" dirty="0">
                <a:solidFill>
                  <a:srgbClr val="990099"/>
                </a:solidFill>
                <a:latin typeface="Comic Sans MS"/>
                <a:cs typeface="Comic Sans MS"/>
              </a:rPr>
              <a:t>καθυστερήσει,</a:t>
            </a:r>
            <a:r>
              <a:rPr sz="1600" spc="50" dirty="0">
                <a:solidFill>
                  <a:srgbClr val="990099"/>
                </a:solidFill>
                <a:latin typeface="Comic Sans MS"/>
                <a:cs typeface="Comic Sans MS"/>
              </a:rPr>
              <a:t> </a:t>
            </a:r>
            <a:r>
              <a:rPr sz="1600" spc="-5" dirty="0">
                <a:solidFill>
                  <a:srgbClr val="990099"/>
                </a:solidFill>
                <a:latin typeface="Comic Sans MS"/>
                <a:cs typeface="Comic Sans MS"/>
              </a:rPr>
              <a:t>η</a:t>
            </a:r>
            <a:r>
              <a:rPr sz="1600" dirty="0">
                <a:solidFill>
                  <a:srgbClr val="990099"/>
                </a:solidFill>
                <a:latin typeface="Comic Sans MS"/>
                <a:cs typeface="Comic Sans MS"/>
              </a:rPr>
              <a:t> </a:t>
            </a:r>
            <a:r>
              <a:rPr sz="1600" spc="-10" dirty="0">
                <a:solidFill>
                  <a:srgbClr val="990099"/>
                </a:solidFill>
                <a:latin typeface="Comic Sans MS"/>
                <a:cs typeface="Comic Sans MS"/>
              </a:rPr>
              <a:t>νέκρωση</a:t>
            </a:r>
            <a:r>
              <a:rPr sz="1600" spc="35" dirty="0">
                <a:solidFill>
                  <a:srgbClr val="990099"/>
                </a:solidFill>
                <a:latin typeface="Comic Sans MS"/>
                <a:cs typeface="Comic Sans MS"/>
              </a:rPr>
              <a:t> </a:t>
            </a:r>
            <a:r>
              <a:rPr sz="1600" spc="-5" dirty="0">
                <a:solidFill>
                  <a:srgbClr val="990099"/>
                </a:solidFill>
                <a:latin typeface="Comic Sans MS"/>
                <a:cs typeface="Comic Sans MS"/>
              </a:rPr>
              <a:t>δεν</a:t>
            </a:r>
            <a:r>
              <a:rPr sz="1600" spc="30" dirty="0">
                <a:solidFill>
                  <a:srgbClr val="990099"/>
                </a:solidFill>
                <a:latin typeface="Comic Sans MS"/>
                <a:cs typeface="Comic Sans MS"/>
              </a:rPr>
              <a:t> </a:t>
            </a:r>
            <a:r>
              <a:rPr sz="1600" spc="-5" dirty="0">
                <a:solidFill>
                  <a:srgbClr val="990099"/>
                </a:solidFill>
                <a:latin typeface="Comic Sans MS"/>
                <a:cs typeface="Comic Sans MS"/>
              </a:rPr>
              <a:t>αποφεύγεται</a:t>
            </a:r>
            <a:r>
              <a:rPr sz="1600" spc="-5" dirty="0">
                <a:latin typeface="Comic Sans MS"/>
                <a:cs typeface="Comic Sans MS"/>
              </a:rPr>
              <a:t>,</a:t>
            </a:r>
            <a:r>
              <a:rPr sz="1600" spc="50" dirty="0">
                <a:latin typeface="Comic Sans MS"/>
                <a:cs typeface="Comic Sans MS"/>
              </a:rPr>
              <a:t> </a:t>
            </a:r>
            <a:r>
              <a:rPr sz="1600" spc="-5" dirty="0">
                <a:latin typeface="Comic Sans MS"/>
                <a:cs typeface="Comic Sans MS"/>
              </a:rPr>
              <a:t>αλλά </a:t>
            </a:r>
            <a:r>
              <a:rPr sz="1600" spc="-640" dirty="0">
                <a:latin typeface="Comic Sans MS"/>
                <a:cs typeface="Comic Sans MS"/>
              </a:rPr>
              <a:t> </a:t>
            </a:r>
            <a:r>
              <a:rPr sz="1600" spc="-10" dirty="0">
                <a:latin typeface="Comic Sans MS"/>
                <a:cs typeface="Comic Sans MS"/>
              </a:rPr>
              <a:t>κάποια</a:t>
            </a:r>
            <a:r>
              <a:rPr sz="1600" spc="25" dirty="0">
                <a:latin typeface="Comic Sans MS"/>
                <a:cs typeface="Comic Sans MS"/>
              </a:rPr>
              <a:t> </a:t>
            </a:r>
            <a:r>
              <a:rPr sz="1600" spc="-5" dirty="0">
                <a:latin typeface="Comic Sans MS"/>
                <a:cs typeface="Comic Sans MS"/>
              </a:rPr>
              <a:t>μυοκύτταρα</a:t>
            </a:r>
            <a:r>
              <a:rPr sz="1600" spc="40" dirty="0">
                <a:latin typeface="Comic Sans MS"/>
                <a:cs typeface="Comic Sans MS"/>
              </a:rPr>
              <a:t> </a:t>
            </a:r>
            <a:r>
              <a:rPr sz="1600" spc="-5" dirty="0">
                <a:latin typeface="Comic Sans MS"/>
                <a:cs typeface="Comic Sans MS"/>
              </a:rPr>
              <a:t>διασώζονται.</a:t>
            </a:r>
            <a:endParaRPr sz="1600" dirty="0">
              <a:latin typeface="Comic Sans MS"/>
              <a:cs typeface="Comic Sans MS"/>
            </a:endParaRPr>
          </a:p>
          <a:p>
            <a:pPr marL="380365" marR="17780" indent="-355600">
              <a:lnSpc>
                <a:spcPct val="100000"/>
              </a:lnSpc>
              <a:spcBef>
                <a:spcPts val="900"/>
              </a:spcBef>
              <a:buClr>
                <a:srgbClr val="990099"/>
              </a:buClr>
              <a:buFont typeface="Wingdings"/>
              <a:buChar char=""/>
              <a:tabLst>
                <a:tab pos="380365" algn="l"/>
                <a:tab pos="381000" algn="l"/>
              </a:tabLst>
            </a:pPr>
            <a:r>
              <a:rPr sz="1600" spc="-5" dirty="0">
                <a:latin typeface="Comic Sans MS"/>
                <a:cs typeface="Comic Sans MS"/>
              </a:rPr>
              <a:t>Αν</a:t>
            </a:r>
            <a:r>
              <a:rPr sz="1600" spc="5" dirty="0">
                <a:latin typeface="Comic Sans MS"/>
                <a:cs typeface="Comic Sans MS"/>
              </a:rPr>
              <a:t> </a:t>
            </a:r>
            <a:r>
              <a:rPr sz="1600" spc="-5" dirty="0">
                <a:latin typeface="Comic Sans MS"/>
                <a:cs typeface="Comic Sans MS"/>
              </a:rPr>
              <a:t>η</a:t>
            </a:r>
            <a:r>
              <a:rPr sz="1600" spc="5" dirty="0">
                <a:latin typeface="Comic Sans MS"/>
                <a:cs typeface="Comic Sans MS"/>
              </a:rPr>
              <a:t> </a:t>
            </a:r>
            <a:r>
              <a:rPr sz="1600" spc="-5" dirty="0">
                <a:latin typeface="Comic Sans MS"/>
                <a:cs typeface="Comic Sans MS"/>
              </a:rPr>
              <a:t>επαναιμάτωση</a:t>
            </a:r>
            <a:r>
              <a:rPr sz="1600" spc="55" dirty="0">
                <a:latin typeface="Comic Sans MS"/>
                <a:cs typeface="Comic Sans MS"/>
              </a:rPr>
              <a:t> </a:t>
            </a:r>
            <a:r>
              <a:rPr sz="1600" spc="-10" dirty="0">
                <a:latin typeface="Comic Sans MS"/>
                <a:cs typeface="Comic Sans MS"/>
              </a:rPr>
              <a:t>γίνει</a:t>
            </a:r>
            <a:r>
              <a:rPr sz="1600" spc="20" dirty="0">
                <a:latin typeface="Comic Sans MS"/>
                <a:cs typeface="Comic Sans MS"/>
              </a:rPr>
              <a:t> </a:t>
            </a:r>
            <a:r>
              <a:rPr sz="1600" spc="-5" dirty="0">
                <a:latin typeface="Comic Sans MS"/>
                <a:cs typeface="Comic Sans MS"/>
              </a:rPr>
              <a:t>σε</a:t>
            </a:r>
            <a:r>
              <a:rPr sz="1600" spc="10" dirty="0">
                <a:latin typeface="Comic Sans MS"/>
                <a:cs typeface="Comic Sans MS"/>
              </a:rPr>
              <a:t> </a:t>
            </a:r>
            <a:r>
              <a:rPr sz="1600" dirty="0">
                <a:latin typeface="Comic Sans MS"/>
                <a:cs typeface="Comic Sans MS"/>
              </a:rPr>
              <a:t>2-4</a:t>
            </a:r>
            <a:r>
              <a:rPr sz="1600" spc="10" dirty="0">
                <a:latin typeface="Comic Sans MS"/>
                <a:cs typeface="Comic Sans MS"/>
              </a:rPr>
              <a:t> </a:t>
            </a:r>
            <a:r>
              <a:rPr sz="1600" spc="-10" dirty="0">
                <a:latin typeface="Comic Sans MS"/>
                <a:cs typeface="Comic Sans MS"/>
              </a:rPr>
              <a:t>ώρες,</a:t>
            </a:r>
            <a:r>
              <a:rPr sz="1600" spc="25" dirty="0">
                <a:latin typeface="Comic Sans MS"/>
                <a:cs typeface="Comic Sans MS"/>
              </a:rPr>
              <a:t> </a:t>
            </a:r>
            <a:r>
              <a:rPr sz="1600" spc="-5" dirty="0">
                <a:latin typeface="Comic Sans MS"/>
                <a:cs typeface="Comic Sans MS"/>
              </a:rPr>
              <a:t>επιταχύνεται</a:t>
            </a:r>
            <a:r>
              <a:rPr sz="1600" spc="40" dirty="0">
                <a:latin typeface="Comic Sans MS"/>
                <a:cs typeface="Comic Sans MS"/>
              </a:rPr>
              <a:t> </a:t>
            </a:r>
            <a:r>
              <a:rPr sz="1600" spc="-5" dirty="0">
                <a:latin typeface="Comic Sans MS"/>
                <a:cs typeface="Comic Sans MS"/>
              </a:rPr>
              <a:t>η</a:t>
            </a:r>
            <a:r>
              <a:rPr sz="1600" spc="5" dirty="0">
                <a:latin typeface="Comic Sans MS"/>
                <a:cs typeface="Comic Sans MS"/>
              </a:rPr>
              <a:t> </a:t>
            </a:r>
            <a:r>
              <a:rPr sz="1600" spc="-5" dirty="0">
                <a:latin typeface="Comic Sans MS"/>
                <a:cs typeface="Comic Sans MS"/>
              </a:rPr>
              <a:t>αποδόμηση </a:t>
            </a:r>
            <a:r>
              <a:rPr sz="1600" spc="-640" dirty="0">
                <a:latin typeface="Comic Sans MS"/>
                <a:cs typeface="Comic Sans MS"/>
              </a:rPr>
              <a:t> </a:t>
            </a:r>
            <a:r>
              <a:rPr sz="1600" spc="-10" dirty="0">
                <a:latin typeface="Comic Sans MS"/>
                <a:cs typeface="Comic Sans MS"/>
              </a:rPr>
              <a:t>μυοκυτάρων</a:t>
            </a:r>
            <a:r>
              <a:rPr sz="1600" spc="45" dirty="0">
                <a:latin typeface="Comic Sans MS"/>
                <a:cs typeface="Comic Sans MS"/>
              </a:rPr>
              <a:t> </a:t>
            </a:r>
            <a:r>
              <a:rPr sz="1600" spc="-5" dirty="0">
                <a:latin typeface="Comic Sans MS"/>
                <a:cs typeface="Comic Sans MS"/>
              </a:rPr>
              <a:t>που</a:t>
            </a:r>
            <a:r>
              <a:rPr sz="1600" spc="30" dirty="0">
                <a:latin typeface="Comic Sans MS"/>
                <a:cs typeface="Comic Sans MS"/>
              </a:rPr>
              <a:t> </a:t>
            </a:r>
            <a:r>
              <a:rPr sz="1600" spc="-5" dirty="0">
                <a:latin typeface="Comic Sans MS"/>
                <a:cs typeface="Comic Sans MS"/>
              </a:rPr>
              <a:t>έχουν</a:t>
            </a:r>
            <a:r>
              <a:rPr sz="1600" spc="35" dirty="0">
                <a:latin typeface="Comic Sans MS"/>
                <a:cs typeface="Comic Sans MS"/>
              </a:rPr>
              <a:t> </a:t>
            </a:r>
            <a:r>
              <a:rPr sz="1600" spc="-5" dirty="0" err="1">
                <a:latin typeface="Comic Sans MS"/>
                <a:cs typeface="Comic Sans MS"/>
              </a:rPr>
              <a:t>υποστεί</a:t>
            </a:r>
            <a:r>
              <a:rPr sz="1600" spc="50" dirty="0">
                <a:latin typeface="Comic Sans MS"/>
                <a:cs typeface="Comic Sans MS"/>
              </a:rPr>
              <a:t> </a:t>
            </a:r>
            <a:r>
              <a:rPr sz="1600" spc="-5" dirty="0" err="1" smtClean="0">
                <a:latin typeface="Comic Sans MS"/>
                <a:cs typeface="Comic Sans MS"/>
              </a:rPr>
              <a:t>μη</a:t>
            </a:r>
            <a:r>
              <a:rPr lang="el-GR" sz="1600" spc="-5" dirty="0" smtClean="0">
                <a:latin typeface="Comic Sans MS"/>
                <a:cs typeface="Comic Sans MS"/>
              </a:rPr>
              <a:t> </a:t>
            </a:r>
            <a:r>
              <a:rPr sz="1600" spc="-5" dirty="0" err="1" smtClean="0">
                <a:latin typeface="Comic Sans MS"/>
                <a:cs typeface="Comic Sans MS"/>
              </a:rPr>
              <a:t>αναστρέψιμες</a:t>
            </a:r>
            <a:r>
              <a:rPr sz="1600" spc="45" dirty="0" smtClean="0">
                <a:latin typeface="Comic Sans MS"/>
                <a:cs typeface="Comic Sans MS"/>
              </a:rPr>
              <a:t> </a:t>
            </a:r>
            <a:r>
              <a:rPr sz="1600" spc="-5" dirty="0">
                <a:latin typeface="Comic Sans MS"/>
                <a:cs typeface="Comic Sans MS"/>
              </a:rPr>
              <a:t>αλλοιώσεις </a:t>
            </a:r>
            <a:r>
              <a:rPr sz="1600" dirty="0">
                <a:latin typeface="Comic Sans MS"/>
                <a:cs typeface="Comic Sans MS"/>
              </a:rPr>
              <a:t> </a:t>
            </a:r>
            <a:r>
              <a:rPr sz="1600" spc="-5" dirty="0">
                <a:latin typeface="Comic Sans MS"/>
                <a:cs typeface="Comic Sans MS"/>
              </a:rPr>
              <a:t>(</a:t>
            </a:r>
            <a:r>
              <a:rPr sz="1600" u="sng" spc="-5" dirty="0">
                <a:latin typeface="Comic Sans MS"/>
                <a:cs typeface="Comic Sans MS"/>
              </a:rPr>
              <a:t>ζώνη συστολής</a:t>
            </a:r>
            <a:r>
              <a:rPr sz="1600" spc="-5" dirty="0">
                <a:latin typeface="Comic Sans MS"/>
                <a:cs typeface="Comic Sans MS"/>
              </a:rPr>
              <a:t>:</a:t>
            </a:r>
            <a:r>
              <a:rPr sz="1600" spc="45" dirty="0">
                <a:latin typeface="Comic Sans MS"/>
                <a:cs typeface="Comic Sans MS"/>
              </a:rPr>
              <a:t> </a:t>
            </a:r>
            <a:r>
              <a:rPr sz="1600" spc="-10" dirty="0">
                <a:latin typeface="Comic Sans MS"/>
                <a:cs typeface="Comic Sans MS"/>
              </a:rPr>
              <a:t>ιδιαίτερα</a:t>
            </a:r>
            <a:r>
              <a:rPr sz="1600" spc="45" dirty="0">
                <a:latin typeface="Comic Sans MS"/>
                <a:cs typeface="Comic Sans MS"/>
              </a:rPr>
              <a:t> </a:t>
            </a:r>
            <a:r>
              <a:rPr sz="1600" spc="-5" dirty="0">
                <a:latin typeface="Comic Sans MS"/>
                <a:cs typeface="Comic Sans MS"/>
              </a:rPr>
              <a:t>έντονη</a:t>
            </a:r>
            <a:r>
              <a:rPr sz="1600" spc="35" dirty="0">
                <a:latin typeface="Comic Sans MS"/>
                <a:cs typeface="Comic Sans MS"/>
              </a:rPr>
              <a:t> </a:t>
            </a:r>
            <a:r>
              <a:rPr sz="1600" spc="-5" dirty="0">
                <a:latin typeface="Comic Sans MS"/>
                <a:cs typeface="Comic Sans MS"/>
              </a:rPr>
              <a:t>σύσπαση</a:t>
            </a:r>
            <a:r>
              <a:rPr sz="1600" spc="45" dirty="0">
                <a:latin typeface="Comic Sans MS"/>
                <a:cs typeface="Comic Sans MS"/>
              </a:rPr>
              <a:t> </a:t>
            </a:r>
            <a:r>
              <a:rPr sz="1600" spc="-5" dirty="0">
                <a:latin typeface="Comic Sans MS"/>
                <a:cs typeface="Comic Sans MS"/>
              </a:rPr>
              <a:t>των</a:t>
            </a:r>
            <a:r>
              <a:rPr sz="1600" spc="20" dirty="0">
                <a:latin typeface="Comic Sans MS"/>
                <a:cs typeface="Comic Sans MS"/>
              </a:rPr>
              <a:t> </a:t>
            </a:r>
            <a:r>
              <a:rPr sz="1600" spc="-5" dirty="0">
                <a:latin typeface="Comic Sans MS"/>
                <a:cs typeface="Comic Sans MS"/>
              </a:rPr>
              <a:t>μυοϊνιδίων</a:t>
            </a:r>
            <a:r>
              <a:rPr sz="1600" spc="60" dirty="0">
                <a:latin typeface="Comic Sans MS"/>
                <a:cs typeface="Comic Sans MS"/>
              </a:rPr>
              <a:t> </a:t>
            </a:r>
            <a:r>
              <a:rPr sz="1600" spc="-10" dirty="0">
                <a:latin typeface="Comic Sans MS"/>
                <a:cs typeface="Comic Sans MS"/>
              </a:rPr>
              <a:t>λόγω </a:t>
            </a:r>
            <a:r>
              <a:rPr sz="1600" spc="-5" dirty="0">
                <a:latin typeface="Comic Sans MS"/>
                <a:cs typeface="Comic Sans MS"/>
              </a:rPr>
              <a:t> έκθεσης</a:t>
            </a:r>
            <a:r>
              <a:rPr sz="1600" spc="5" dirty="0">
                <a:latin typeface="Comic Sans MS"/>
                <a:cs typeface="Comic Sans MS"/>
              </a:rPr>
              <a:t> </a:t>
            </a:r>
            <a:r>
              <a:rPr sz="1600" spc="-5" dirty="0">
                <a:latin typeface="Comic Sans MS"/>
                <a:cs typeface="Comic Sans MS"/>
              </a:rPr>
              <a:t>στις</a:t>
            </a:r>
            <a:r>
              <a:rPr sz="1600" spc="25" dirty="0">
                <a:latin typeface="Comic Sans MS"/>
                <a:cs typeface="Comic Sans MS"/>
              </a:rPr>
              <a:t> </a:t>
            </a:r>
            <a:r>
              <a:rPr sz="1600" spc="-10" dirty="0">
                <a:latin typeface="Comic Sans MS"/>
                <a:cs typeface="Comic Sans MS"/>
              </a:rPr>
              <a:t>υψηλές</a:t>
            </a:r>
            <a:r>
              <a:rPr sz="1600" spc="25" dirty="0">
                <a:latin typeface="Comic Sans MS"/>
                <a:cs typeface="Comic Sans MS"/>
              </a:rPr>
              <a:t> </a:t>
            </a:r>
            <a:r>
              <a:rPr sz="1600" spc="-5" dirty="0">
                <a:latin typeface="Comic Sans MS"/>
                <a:cs typeface="Comic Sans MS"/>
              </a:rPr>
              <a:t>συγκεντρώσεις</a:t>
            </a:r>
            <a:r>
              <a:rPr sz="1600" spc="50" dirty="0">
                <a:latin typeface="Comic Sans MS"/>
                <a:cs typeface="Comic Sans MS"/>
              </a:rPr>
              <a:t> </a:t>
            </a:r>
            <a:r>
              <a:rPr sz="1600" dirty="0">
                <a:latin typeface="Comic Sans MS"/>
                <a:cs typeface="Comic Sans MS"/>
              </a:rPr>
              <a:t>Ca</a:t>
            </a:r>
            <a:r>
              <a:rPr sz="1600" baseline="24904" dirty="0">
                <a:latin typeface="Comic Sans MS"/>
                <a:cs typeface="Comic Sans MS"/>
              </a:rPr>
              <a:t>++</a:t>
            </a:r>
            <a:r>
              <a:rPr sz="1600" spc="330" baseline="24904" dirty="0">
                <a:latin typeface="Comic Sans MS"/>
                <a:cs typeface="Comic Sans MS"/>
              </a:rPr>
              <a:t> </a:t>
            </a:r>
            <a:r>
              <a:rPr sz="1600" spc="-10" dirty="0">
                <a:latin typeface="Comic Sans MS"/>
                <a:cs typeface="Comic Sans MS"/>
              </a:rPr>
              <a:t>του</a:t>
            </a:r>
            <a:r>
              <a:rPr sz="1600" spc="20" dirty="0">
                <a:latin typeface="Comic Sans MS"/>
                <a:cs typeface="Comic Sans MS"/>
              </a:rPr>
              <a:t> </a:t>
            </a:r>
            <a:r>
              <a:rPr sz="1600" spc="-5" dirty="0">
                <a:latin typeface="Comic Sans MS"/>
                <a:cs typeface="Comic Sans MS"/>
              </a:rPr>
              <a:t>πλάσματος).</a:t>
            </a:r>
            <a:endParaRPr sz="1600" dirty="0">
              <a:latin typeface="Comic Sans MS"/>
              <a:cs typeface="Comic Sans MS"/>
            </a:endParaRPr>
          </a:p>
          <a:p>
            <a:pPr marL="380365" indent="-355600">
              <a:lnSpc>
                <a:spcPct val="100000"/>
              </a:lnSpc>
              <a:spcBef>
                <a:spcPts val="905"/>
              </a:spcBef>
              <a:buClr>
                <a:srgbClr val="990099"/>
              </a:buClr>
              <a:buFont typeface="Wingdings"/>
              <a:buChar char=""/>
              <a:tabLst>
                <a:tab pos="380365" algn="l"/>
                <a:tab pos="381000" algn="l"/>
              </a:tabLst>
            </a:pPr>
            <a:r>
              <a:rPr sz="1600" spc="-5" dirty="0" err="1">
                <a:latin typeface="Comic Sans MS"/>
                <a:cs typeface="Comic Sans MS"/>
              </a:rPr>
              <a:t>Κυτταρική</a:t>
            </a:r>
            <a:r>
              <a:rPr sz="1600" spc="40" dirty="0">
                <a:latin typeface="Comic Sans MS"/>
                <a:cs typeface="Comic Sans MS"/>
              </a:rPr>
              <a:t> </a:t>
            </a:r>
            <a:r>
              <a:rPr sz="1600" spc="-10" dirty="0" err="1" smtClean="0">
                <a:latin typeface="Comic Sans MS"/>
                <a:cs typeface="Comic Sans MS"/>
              </a:rPr>
              <a:t>βλάβη</a:t>
            </a:r>
            <a:r>
              <a:rPr lang="en-US" sz="1600" spc="-10" dirty="0" smtClean="0">
                <a:latin typeface="Comic Sans MS"/>
                <a:cs typeface="Comic Sans MS"/>
              </a:rPr>
              <a:t> </a:t>
            </a:r>
            <a:r>
              <a:rPr lang="el-GR" sz="1600" spc="-10" dirty="0" smtClean="0">
                <a:latin typeface="Comic Sans MS"/>
                <a:cs typeface="Comic Sans MS"/>
              </a:rPr>
              <a:t>στο πλαίσιο της </a:t>
            </a:r>
            <a:r>
              <a:rPr lang="el-GR" sz="1600" spc="-10" dirty="0" err="1" smtClean="0">
                <a:latin typeface="Comic Sans MS"/>
                <a:cs typeface="Comic Sans MS"/>
              </a:rPr>
              <a:t>επαναιμάτωσης</a:t>
            </a:r>
            <a:r>
              <a:rPr sz="1600" spc="25" dirty="0" smtClean="0">
                <a:latin typeface="Comic Sans MS"/>
                <a:cs typeface="Comic Sans MS"/>
              </a:rPr>
              <a:t> </a:t>
            </a:r>
            <a:r>
              <a:rPr sz="1600" spc="-10" dirty="0">
                <a:latin typeface="Comic Sans MS"/>
                <a:cs typeface="Comic Sans MS"/>
              </a:rPr>
              <a:t>(reperfusion</a:t>
            </a:r>
            <a:r>
              <a:rPr sz="1600" spc="40" dirty="0">
                <a:latin typeface="Comic Sans MS"/>
                <a:cs typeface="Comic Sans MS"/>
              </a:rPr>
              <a:t> </a:t>
            </a:r>
            <a:r>
              <a:rPr sz="1600" spc="-10" dirty="0">
                <a:latin typeface="Comic Sans MS"/>
                <a:cs typeface="Comic Sans MS"/>
              </a:rPr>
              <a:t>injury)</a:t>
            </a:r>
            <a:r>
              <a:rPr sz="1600" spc="25" dirty="0">
                <a:latin typeface="Comic Sans MS"/>
                <a:cs typeface="Comic Sans MS"/>
              </a:rPr>
              <a:t> </a:t>
            </a:r>
            <a:r>
              <a:rPr sz="1600" spc="-10" dirty="0">
                <a:latin typeface="Comic Sans MS"/>
                <a:cs typeface="Comic Sans MS"/>
              </a:rPr>
              <a:t>λόγω</a:t>
            </a:r>
            <a:r>
              <a:rPr sz="1600" spc="35" dirty="0">
                <a:latin typeface="Comic Sans MS"/>
                <a:cs typeface="Comic Sans MS"/>
              </a:rPr>
              <a:t> </a:t>
            </a:r>
            <a:r>
              <a:rPr sz="1600" spc="-5" dirty="0">
                <a:latin typeface="Comic Sans MS"/>
                <a:cs typeface="Comic Sans MS"/>
              </a:rPr>
              <a:t>παραγωγής</a:t>
            </a:r>
            <a:endParaRPr sz="1600" dirty="0">
              <a:latin typeface="Comic Sans MS"/>
              <a:cs typeface="Comic Sans MS"/>
            </a:endParaRPr>
          </a:p>
          <a:p>
            <a:pPr marL="380365">
              <a:lnSpc>
                <a:spcPct val="100000"/>
              </a:lnSpc>
            </a:pPr>
            <a:r>
              <a:rPr sz="1600" spc="-5" dirty="0">
                <a:latin typeface="Comic Sans MS"/>
                <a:cs typeface="Comic Sans MS"/>
              </a:rPr>
              <a:t>ελευθέρων</a:t>
            </a:r>
            <a:r>
              <a:rPr sz="1600" spc="25" dirty="0">
                <a:latin typeface="Comic Sans MS"/>
                <a:cs typeface="Comic Sans MS"/>
              </a:rPr>
              <a:t> </a:t>
            </a:r>
            <a:r>
              <a:rPr sz="1600" spc="-5" dirty="0">
                <a:latin typeface="Comic Sans MS"/>
                <a:cs typeface="Comic Sans MS"/>
              </a:rPr>
              <a:t>ριζών</a:t>
            </a:r>
            <a:r>
              <a:rPr sz="1600" spc="5" dirty="0">
                <a:latin typeface="Comic Sans MS"/>
                <a:cs typeface="Comic Sans MS"/>
              </a:rPr>
              <a:t> </a:t>
            </a:r>
            <a:r>
              <a:rPr sz="1600" spc="-5" dirty="0">
                <a:latin typeface="Comic Sans MS"/>
                <a:cs typeface="Comic Sans MS"/>
              </a:rPr>
              <a:t>οξυγόνου</a:t>
            </a:r>
            <a:r>
              <a:rPr sz="1600" spc="30" dirty="0">
                <a:latin typeface="Comic Sans MS"/>
                <a:cs typeface="Comic Sans MS"/>
              </a:rPr>
              <a:t> </a:t>
            </a:r>
            <a:r>
              <a:rPr sz="1600" spc="-5" dirty="0">
                <a:latin typeface="Comic Sans MS"/>
                <a:cs typeface="Comic Sans MS"/>
              </a:rPr>
              <a:t>(</a:t>
            </a:r>
            <a:r>
              <a:rPr sz="1600" spc="-5" dirty="0" err="1">
                <a:latin typeface="Comic Sans MS"/>
                <a:cs typeface="Comic Sans MS"/>
              </a:rPr>
              <a:t>πηγή</a:t>
            </a:r>
            <a:r>
              <a:rPr sz="1600" dirty="0">
                <a:latin typeface="Comic Sans MS"/>
                <a:cs typeface="Comic Sans MS"/>
              </a:rPr>
              <a:t> </a:t>
            </a:r>
            <a:r>
              <a:rPr lang="en-US" sz="1600" spc="-5" dirty="0" smtClean="0">
                <a:latin typeface="Comic Sans MS"/>
                <a:cs typeface="Comic Sans MS"/>
              </a:rPr>
              <a:t>;</a:t>
            </a:r>
            <a:r>
              <a:rPr sz="1600" spc="-5" dirty="0" smtClean="0">
                <a:latin typeface="Comic Sans MS"/>
                <a:cs typeface="Comic Sans MS"/>
              </a:rPr>
              <a:t>)</a:t>
            </a:r>
            <a:r>
              <a:rPr lang="el-GR" sz="1600" spc="-5" dirty="0" smtClean="0">
                <a:latin typeface="Comic Sans MS"/>
                <a:cs typeface="Comic Sans MS"/>
              </a:rPr>
              <a:t>.</a:t>
            </a:r>
            <a:endParaRPr sz="1600" dirty="0">
              <a:latin typeface="Comic Sans MS"/>
              <a:cs typeface="Comic Sans MS"/>
            </a:endParaRPr>
          </a:p>
          <a:p>
            <a:pPr marL="380365" marR="582930" indent="-355600">
              <a:lnSpc>
                <a:spcPct val="100000"/>
              </a:lnSpc>
              <a:spcBef>
                <a:spcPts val="900"/>
              </a:spcBef>
              <a:buClr>
                <a:srgbClr val="990099"/>
              </a:buClr>
              <a:buFont typeface="Wingdings"/>
              <a:buChar char=""/>
              <a:tabLst>
                <a:tab pos="380365" algn="l"/>
                <a:tab pos="381000" algn="l"/>
              </a:tabLst>
            </a:pPr>
            <a:r>
              <a:rPr sz="1600" spc="-5" dirty="0">
                <a:effectLst>
                  <a:outerShdw blurRad="38100" dist="38100" dir="2700000" algn="tl">
                    <a:srgbClr val="000000">
                      <a:alpha val="43137"/>
                    </a:srgbClr>
                  </a:outerShdw>
                </a:effectLst>
                <a:latin typeface="Comic Sans MS"/>
                <a:cs typeface="Comic Sans MS"/>
              </a:rPr>
              <a:t>Δυσ</a:t>
            </a:r>
            <a:r>
              <a:rPr sz="1600" spc="-5" dirty="0">
                <a:latin typeface="Comic Sans MS"/>
                <a:cs typeface="Comic Sans MS"/>
              </a:rPr>
              <a:t>λειτουργία</a:t>
            </a:r>
            <a:r>
              <a:rPr sz="1600" spc="50" dirty="0">
                <a:latin typeface="Comic Sans MS"/>
                <a:cs typeface="Comic Sans MS"/>
              </a:rPr>
              <a:t> </a:t>
            </a:r>
            <a:r>
              <a:rPr sz="1600" spc="-10" dirty="0">
                <a:latin typeface="Comic Sans MS"/>
                <a:cs typeface="Comic Sans MS"/>
              </a:rPr>
              <a:t>των</a:t>
            </a:r>
            <a:r>
              <a:rPr sz="1600" spc="5" dirty="0">
                <a:latin typeface="Comic Sans MS"/>
                <a:cs typeface="Comic Sans MS"/>
              </a:rPr>
              <a:t> </a:t>
            </a:r>
            <a:r>
              <a:rPr sz="1600" spc="-5" dirty="0">
                <a:latin typeface="Comic Sans MS"/>
                <a:cs typeface="Comic Sans MS"/>
              </a:rPr>
              <a:t>διασωθέντων</a:t>
            </a:r>
            <a:r>
              <a:rPr sz="1600" spc="40" dirty="0">
                <a:latin typeface="Comic Sans MS"/>
                <a:cs typeface="Comic Sans MS"/>
              </a:rPr>
              <a:t> </a:t>
            </a:r>
            <a:r>
              <a:rPr sz="1600" spc="-5" dirty="0">
                <a:latin typeface="Comic Sans MS"/>
                <a:cs typeface="Comic Sans MS"/>
              </a:rPr>
              <a:t>μυοκυττάρων</a:t>
            </a:r>
            <a:r>
              <a:rPr sz="1600" spc="55" dirty="0">
                <a:latin typeface="Comic Sans MS"/>
                <a:cs typeface="Comic Sans MS"/>
              </a:rPr>
              <a:t> </a:t>
            </a:r>
            <a:r>
              <a:rPr sz="1600" spc="-10" dirty="0">
                <a:latin typeface="Comic Sans MS"/>
                <a:cs typeface="Comic Sans MS"/>
              </a:rPr>
              <a:t>(prolonged </a:t>
            </a:r>
            <a:r>
              <a:rPr sz="1600" spc="-5" dirty="0">
                <a:latin typeface="Comic Sans MS"/>
                <a:cs typeface="Comic Sans MS"/>
              </a:rPr>
              <a:t> postischemic</a:t>
            </a:r>
            <a:r>
              <a:rPr sz="1600" spc="15" dirty="0">
                <a:latin typeface="Comic Sans MS"/>
                <a:cs typeface="Comic Sans MS"/>
              </a:rPr>
              <a:t> </a:t>
            </a:r>
            <a:r>
              <a:rPr sz="1600" spc="-10" dirty="0">
                <a:latin typeface="Comic Sans MS"/>
                <a:cs typeface="Comic Sans MS"/>
              </a:rPr>
              <a:t>ventricular</a:t>
            </a:r>
            <a:r>
              <a:rPr sz="1600" spc="45" dirty="0">
                <a:latin typeface="Comic Sans MS"/>
                <a:cs typeface="Comic Sans MS"/>
              </a:rPr>
              <a:t> </a:t>
            </a:r>
            <a:r>
              <a:rPr sz="1600" spc="-5" dirty="0">
                <a:latin typeface="Comic Sans MS"/>
                <a:cs typeface="Comic Sans MS"/>
              </a:rPr>
              <a:t>dysfunction)</a:t>
            </a:r>
            <a:r>
              <a:rPr sz="1600" spc="40" dirty="0">
                <a:latin typeface="Comic Sans MS"/>
                <a:cs typeface="Comic Sans MS"/>
              </a:rPr>
              <a:t> </a:t>
            </a:r>
            <a:r>
              <a:rPr sz="1600" spc="-10" dirty="0">
                <a:latin typeface="Comic Sans MS"/>
                <a:cs typeface="Comic Sans MS"/>
              </a:rPr>
              <a:t>λόγω</a:t>
            </a:r>
            <a:r>
              <a:rPr sz="1600" spc="15" dirty="0">
                <a:latin typeface="Comic Sans MS"/>
                <a:cs typeface="Comic Sans MS"/>
              </a:rPr>
              <a:t> </a:t>
            </a:r>
            <a:r>
              <a:rPr sz="1600" spc="-10" dirty="0">
                <a:latin typeface="Comic Sans MS"/>
                <a:cs typeface="Comic Sans MS"/>
              </a:rPr>
              <a:t>βιοχημικών</a:t>
            </a:r>
            <a:r>
              <a:rPr sz="1600" spc="50" dirty="0">
                <a:latin typeface="Comic Sans MS"/>
                <a:cs typeface="Comic Sans MS"/>
              </a:rPr>
              <a:t> </a:t>
            </a:r>
            <a:r>
              <a:rPr sz="1600" spc="-10" dirty="0">
                <a:latin typeface="Comic Sans MS"/>
                <a:cs typeface="Comic Sans MS"/>
              </a:rPr>
              <a:t>και </a:t>
            </a:r>
            <a:r>
              <a:rPr sz="1600" spc="-645" dirty="0">
                <a:latin typeface="Comic Sans MS"/>
                <a:cs typeface="Comic Sans MS"/>
              </a:rPr>
              <a:t> </a:t>
            </a:r>
            <a:r>
              <a:rPr sz="1600" spc="-5" dirty="0" err="1">
                <a:latin typeface="Comic Sans MS"/>
                <a:cs typeface="Comic Sans MS"/>
              </a:rPr>
              <a:t>λειτουργικών</a:t>
            </a:r>
            <a:r>
              <a:rPr sz="1600" spc="40" dirty="0">
                <a:latin typeface="Comic Sans MS"/>
                <a:cs typeface="Comic Sans MS"/>
              </a:rPr>
              <a:t> </a:t>
            </a:r>
            <a:r>
              <a:rPr sz="1600" spc="-5" dirty="0" err="1" smtClean="0">
                <a:latin typeface="Comic Sans MS"/>
                <a:cs typeface="Comic Sans MS"/>
              </a:rPr>
              <a:t>διαταραχών</a:t>
            </a:r>
            <a:r>
              <a:rPr lang="el-GR" sz="1600" spc="-5" dirty="0" smtClean="0">
                <a:latin typeface="Comic Sans MS"/>
                <a:cs typeface="Comic Sans MS"/>
              </a:rPr>
              <a:t> τους</a:t>
            </a:r>
            <a:r>
              <a:rPr sz="1600" spc="-5" dirty="0" smtClean="0">
                <a:latin typeface="Comic Sans MS"/>
                <a:cs typeface="Comic Sans MS"/>
              </a:rPr>
              <a:t>.</a:t>
            </a:r>
            <a:endParaRPr sz="1600" dirty="0">
              <a:latin typeface="Comic Sans MS"/>
              <a:cs typeface="Comic Sans MS"/>
            </a:endParaRPr>
          </a:p>
          <a:p>
            <a:pPr marR="162560" algn="r">
              <a:lnSpc>
                <a:spcPct val="100000"/>
              </a:lnSpc>
              <a:spcBef>
                <a:spcPts val="2180"/>
              </a:spcBef>
            </a:pPr>
            <a:r>
              <a:rPr sz="1200" dirty="0">
                <a:solidFill>
                  <a:srgbClr val="888888"/>
                </a:solidFill>
                <a:latin typeface="Calibri"/>
                <a:cs typeface="Calibri"/>
              </a:rPr>
              <a:t>44</a:t>
            </a:r>
            <a:endParaRPr sz="1200" dirty="0">
              <a:latin typeface="Calibri"/>
              <a:cs typeface="Calibri"/>
            </a:endParaRPr>
          </a:p>
        </p:txBody>
      </p:sp>
      <p:grpSp>
        <p:nvGrpSpPr>
          <p:cNvPr id="3" name="object 3"/>
          <p:cNvGrpSpPr/>
          <p:nvPr/>
        </p:nvGrpSpPr>
        <p:grpSpPr>
          <a:xfrm>
            <a:off x="1345805" y="2276872"/>
            <a:ext cx="6914515" cy="1080119"/>
            <a:chOff x="1345805" y="51815"/>
            <a:chExt cx="6914515" cy="1149350"/>
          </a:xfrm>
        </p:grpSpPr>
        <p:pic>
          <p:nvPicPr>
            <p:cNvPr id="4" name="object 4"/>
            <p:cNvPicPr/>
            <p:nvPr/>
          </p:nvPicPr>
          <p:blipFill>
            <a:blip r:embed="rId3" cstate="print"/>
            <a:stretch>
              <a:fillRect/>
            </a:stretch>
          </p:blipFill>
          <p:spPr>
            <a:xfrm>
              <a:off x="1345805" y="252521"/>
              <a:ext cx="2703267" cy="437903"/>
            </a:xfrm>
            <a:prstGeom prst="rect">
              <a:avLst/>
            </a:prstGeom>
          </p:spPr>
        </p:pic>
        <p:pic>
          <p:nvPicPr>
            <p:cNvPr id="5" name="object 5"/>
            <p:cNvPicPr/>
            <p:nvPr/>
          </p:nvPicPr>
          <p:blipFill>
            <a:blip r:embed="rId4" cstate="print"/>
            <a:stretch>
              <a:fillRect/>
            </a:stretch>
          </p:blipFill>
          <p:spPr>
            <a:xfrm>
              <a:off x="3944112" y="51815"/>
              <a:ext cx="3346703" cy="661415"/>
            </a:xfrm>
            <a:prstGeom prst="rect">
              <a:avLst/>
            </a:prstGeom>
          </p:spPr>
        </p:pic>
        <p:pic>
          <p:nvPicPr>
            <p:cNvPr id="6" name="object 6"/>
            <p:cNvPicPr/>
            <p:nvPr/>
          </p:nvPicPr>
          <p:blipFill>
            <a:blip r:embed="rId5" cstate="print"/>
            <a:stretch>
              <a:fillRect/>
            </a:stretch>
          </p:blipFill>
          <p:spPr>
            <a:xfrm>
              <a:off x="6926580" y="51815"/>
              <a:ext cx="1333500" cy="661415"/>
            </a:xfrm>
            <a:prstGeom prst="rect">
              <a:avLst/>
            </a:prstGeom>
          </p:spPr>
        </p:pic>
        <p:pic>
          <p:nvPicPr>
            <p:cNvPr id="7" name="object 7"/>
            <p:cNvPicPr/>
            <p:nvPr/>
          </p:nvPicPr>
          <p:blipFill>
            <a:blip r:embed="rId6" cstate="print"/>
            <a:stretch>
              <a:fillRect/>
            </a:stretch>
          </p:blipFill>
          <p:spPr>
            <a:xfrm>
              <a:off x="2022348" y="539496"/>
              <a:ext cx="2910840" cy="661415"/>
            </a:xfrm>
            <a:prstGeom prst="rect">
              <a:avLst/>
            </a:prstGeom>
          </p:spPr>
        </p:pic>
        <p:pic>
          <p:nvPicPr>
            <p:cNvPr id="8" name="object 8"/>
            <p:cNvPicPr/>
            <p:nvPr/>
          </p:nvPicPr>
          <p:blipFill>
            <a:blip r:embed="rId7" cstate="print"/>
            <a:stretch>
              <a:fillRect/>
            </a:stretch>
          </p:blipFill>
          <p:spPr>
            <a:xfrm>
              <a:off x="4568952" y="539496"/>
              <a:ext cx="2587752" cy="661415"/>
            </a:xfrm>
            <a:prstGeom prst="rect">
              <a:avLst/>
            </a:prstGeom>
          </p:spPr>
        </p:pic>
      </p:grpSp>
      <p:sp>
        <p:nvSpPr>
          <p:cNvPr id="9" name="8 - Ορθογώνιο"/>
          <p:cNvSpPr/>
          <p:nvPr/>
        </p:nvSpPr>
        <p:spPr>
          <a:xfrm>
            <a:off x="0" y="0"/>
            <a:ext cx="9144000" cy="3108543"/>
          </a:xfrm>
          <a:prstGeom prst="rect">
            <a:avLst/>
          </a:prstGeom>
        </p:spPr>
        <p:txBody>
          <a:bodyPr wrap="square">
            <a:spAutoFit/>
          </a:bodyPr>
          <a:lstStyle/>
          <a:p>
            <a:pPr algn="just"/>
            <a:r>
              <a:rPr lang="el-GR" sz="2000" dirty="0" smtClean="0"/>
              <a:t>H </a:t>
            </a:r>
            <a:r>
              <a:rPr lang="el-GR" sz="2000" dirty="0" smtClean="0">
                <a:effectLst>
                  <a:outerShdw blurRad="38100" dist="38100" dir="2700000" algn="tl">
                    <a:srgbClr val="000000">
                      <a:alpha val="43137"/>
                    </a:srgbClr>
                  </a:outerShdw>
                </a:effectLst>
              </a:rPr>
              <a:t>ρήξη της </a:t>
            </a:r>
            <a:r>
              <a:rPr lang="el-GR" sz="2000" dirty="0" err="1" smtClean="0">
                <a:effectLst>
                  <a:outerShdw blurRad="38100" dist="38100" dir="2700000" algn="tl">
                    <a:srgbClr val="000000">
                      <a:alpha val="43137"/>
                    </a:srgbClr>
                  </a:outerShdw>
                </a:effectLst>
              </a:rPr>
              <a:t>αθηρωματικής</a:t>
            </a:r>
            <a:r>
              <a:rPr lang="el-GR" sz="2000" dirty="0" smtClean="0">
                <a:effectLst>
                  <a:outerShdw blurRad="38100" dist="38100" dir="2700000" algn="tl">
                    <a:srgbClr val="000000">
                      <a:alpha val="43137"/>
                    </a:srgbClr>
                  </a:outerShdw>
                </a:effectLst>
              </a:rPr>
              <a:t> πλάκας </a:t>
            </a:r>
            <a:r>
              <a:rPr lang="el-GR" sz="2000" dirty="0" smtClean="0"/>
              <a:t>σε μια </a:t>
            </a:r>
            <a:r>
              <a:rPr lang="el-GR" sz="2000" dirty="0" smtClean="0">
                <a:effectLst>
                  <a:outerShdw blurRad="38100" dist="38100" dir="2700000" algn="tl">
                    <a:srgbClr val="000000">
                      <a:alpha val="43137"/>
                    </a:srgbClr>
                  </a:outerShdw>
                </a:effectLst>
              </a:rPr>
              <a:t>στεφανιαία αρτηρία </a:t>
            </a:r>
            <a:r>
              <a:rPr lang="el-GR" sz="2000" dirty="0" smtClean="0"/>
              <a:t>οδηγεί στη δημιουργία </a:t>
            </a:r>
            <a:r>
              <a:rPr lang="el-GR" sz="2000" b="1" u="sng" dirty="0" smtClean="0"/>
              <a:t>αποφρακτικού θρόμβου</a:t>
            </a:r>
            <a:r>
              <a:rPr lang="el-GR" sz="2000" b="1" dirty="0" smtClean="0"/>
              <a:t> που είναι η </a:t>
            </a:r>
            <a:r>
              <a:rPr lang="el-GR" sz="2000" b="1" u="sng" dirty="0" smtClean="0">
                <a:effectLst>
                  <a:outerShdw blurRad="38100" dist="38100" dir="2700000" algn="tl">
                    <a:srgbClr val="000000">
                      <a:alpha val="43137"/>
                    </a:srgbClr>
                  </a:outerShdw>
                </a:effectLst>
              </a:rPr>
              <a:t>συχνότερη</a:t>
            </a:r>
            <a:r>
              <a:rPr lang="el-GR" sz="2000" b="1" dirty="0" smtClean="0"/>
              <a:t> αιτία </a:t>
            </a:r>
            <a:r>
              <a:rPr lang="el-GR" sz="2000" b="1" dirty="0" err="1" smtClean="0"/>
              <a:t>μυοκαρδιακού</a:t>
            </a:r>
            <a:r>
              <a:rPr lang="el-GR" sz="2000" b="1" dirty="0" smtClean="0"/>
              <a:t> </a:t>
            </a:r>
            <a:r>
              <a:rPr lang="el-GR" sz="2000" b="1" dirty="0" err="1" smtClean="0"/>
              <a:t>εμφράκτου</a:t>
            </a:r>
            <a:r>
              <a:rPr lang="el-GR" sz="2000" dirty="0" smtClean="0"/>
              <a:t>. H τυπική </a:t>
            </a:r>
            <a:r>
              <a:rPr lang="el-GR" sz="2000" u="sng" dirty="0" err="1" smtClean="0"/>
              <a:t>HKΓφική</a:t>
            </a:r>
            <a:r>
              <a:rPr lang="el-GR" sz="2000" u="sng" dirty="0" smtClean="0"/>
              <a:t> εικόνα </a:t>
            </a:r>
            <a:r>
              <a:rPr lang="el-GR" sz="2000" dirty="0" smtClean="0"/>
              <a:t>σε συνδυασμό με τα </a:t>
            </a:r>
            <a:r>
              <a:rPr lang="el-GR" sz="2000" u="sng" dirty="0" smtClean="0"/>
              <a:t>κλασικά συμπτώματα</a:t>
            </a:r>
            <a:r>
              <a:rPr lang="el-GR" sz="2000" dirty="0" smtClean="0"/>
              <a:t> οδηγούν στη </a:t>
            </a:r>
            <a:r>
              <a:rPr lang="el-GR" sz="2000" b="1" dirty="0" smtClean="0"/>
              <a:t>διάγνωση του οξέος εμφράγματος </a:t>
            </a:r>
            <a:r>
              <a:rPr lang="el-GR" sz="2000" dirty="0" smtClean="0"/>
              <a:t>του μυοκαρδίου με </a:t>
            </a:r>
            <a:r>
              <a:rPr lang="el-GR" sz="2000" u="sng" dirty="0" smtClean="0"/>
              <a:t>ανάσπαση του ST</a:t>
            </a:r>
            <a:r>
              <a:rPr lang="el-GR" sz="2000" dirty="0" smtClean="0"/>
              <a:t>. </a:t>
            </a:r>
            <a:r>
              <a:rPr lang="el-GR" sz="2000" dirty="0" err="1" smtClean="0"/>
              <a:t>Oι</a:t>
            </a:r>
            <a:r>
              <a:rPr lang="el-GR" sz="2000" dirty="0" smtClean="0"/>
              <a:t> εν λόγω ασθενείς που προσέρχονται στο νοσοκομείο είναι υποψήφιοι για </a:t>
            </a:r>
            <a:r>
              <a:rPr lang="el-GR" sz="2000" b="1" dirty="0" err="1" smtClean="0">
                <a:effectLst>
                  <a:outerShdw blurRad="38100" dist="38100" dir="2700000" algn="tl">
                    <a:srgbClr val="000000">
                      <a:alpha val="43137"/>
                    </a:srgbClr>
                  </a:outerShdw>
                </a:effectLst>
              </a:rPr>
              <a:t>επαναιμάτωση</a:t>
            </a:r>
            <a:r>
              <a:rPr lang="el-GR" sz="2000" dirty="0" smtClean="0">
                <a:effectLst>
                  <a:outerShdw blurRad="38100" dist="38100" dir="2700000" algn="tl">
                    <a:srgbClr val="000000">
                      <a:alpha val="43137"/>
                    </a:srgbClr>
                  </a:outerShdw>
                </a:effectLst>
              </a:rPr>
              <a:t> είτε με άμεση φαρμακευτική </a:t>
            </a:r>
            <a:r>
              <a:rPr lang="el-GR" sz="2000" dirty="0" err="1" smtClean="0">
                <a:effectLst>
                  <a:outerShdw blurRad="38100" dist="38100" dir="2700000" algn="tl">
                    <a:srgbClr val="000000">
                      <a:alpha val="43137"/>
                    </a:srgbClr>
                  </a:outerShdw>
                </a:effectLst>
              </a:rPr>
              <a:t>θρομβόλυση</a:t>
            </a:r>
            <a:r>
              <a:rPr lang="el-GR" sz="2000" dirty="0" smtClean="0">
                <a:effectLst>
                  <a:outerShdw blurRad="38100" dist="38100" dir="2700000" algn="tl">
                    <a:srgbClr val="000000">
                      <a:alpha val="43137"/>
                    </a:srgbClr>
                  </a:outerShdw>
                </a:effectLst>
              </a:rPr>
              <a:t> είτε με εφαρμογή άμεσης αγγειοπλαστικής</a:t>
            </a:r>
            <a:r>
              <a:rPr lang="el-GR" sz="2000" dirty="0" smtClean="0"/>
              <a:t>, εφόσον </a:t>
            </a:r>
            <a:r>
              <a:rPr lang="el-GR" sz="2000" i="1" dirty="0" smtClean="0">
                <a:effectLst>
                  <a:outerShdw blurRad="38100" dist="38100" dir="2700000" algn="tl">
                    <a:srgbClr val="000000">
                      <a:alpha val="43137"/>
                    </a:srgbClr>
                  </a:outerShdw>
                </a:effectLst>
              </a:rPr>
              <a:t>δεν</a:t>
            </a:r>
            <a:r>
              <a:rPr lang="el-GR" sz="2000" dirty="0" smtClean="0"/>
              <a:t> έχουν παρέλθει </a:t>
            </a:r>
            <a:r>
              <a:rPr lang="el-GR" sz="2000" i="1" dirty="0" smtClean="0"/>
              <a:t>περισσότερες από 12 ώρες </a:t>
            </a:r>
            <a:r>
              <a:rPr lang="el-GR" sz="2000" dirty="0" smtClean="0"/>
              <a:t>από την έναρξη των συμπτωμάτων. </a:t>
            </a:r>
            <a:r>
              <a:rPr lang="el-GR" dirty="0" smtClean="0"/>
              <a:t/>
            </a:r>
            <a:br>
              <a:rPr lang="el-GR" dirty="0" smtClean="0"/>
            </a:br>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62" y="259079"/>
            <a:ext cx="9153525" cy="6537959"/>
            <a:chOff x="-4762" y="259079"/>
            <a:chExt cx="9153525" cy="6537959"/>
          </a:xfrm>
        </p:grpSpPr>
        <p:pic>
          <p:nvPicPr>
            <p:cNvPr id="3" name="object 3"/>
            <p:cNvPicPr/>
            <p:nvPr/>
          </p:nvPicPr>
          <p:blipFill>
            <a:blip r:embed="rId2" cstate="print"/>
            <a:stretch>
              <a:fillRect/>
            </a:stretch>
          </p:blipFill>
          <p:spPr>
            <a:xfrm>
              <a:off x="0" y="259079"/>
              <a:ext cx="9144000" cy="6537959"/>
            </a:xfrm>
            <a:prstGeom prst="rect">
              <a:avLst/>
            </a:prstGeom>
          </p:spPr>
        </p:pic>
        <p:pic>
          <p:nvPicPr>
            <p:cNvPr id="4" name="object 4"/>
            <p:cNvPicPr/>
            <p:nvPr/>
          </p:nvPicPr>
          <p:blipFill>
            <a:blip r:embed="rId3" cstate="print"/>
            <a:stretch>
              <a:fillRect/>
            </a:stretch>
          </p:blipFill>
          <p:spPr>
            <a:xfrm>
              <a:off x="0" y="427037"/>
              <a:ext cx="9144000" cy="6003925"/>
            </a:xfrm>
            <a:prstGeom prst="rect">
              <a:avLst/>
            </a:prstGeom>
          </p:spPr>
        </p:pic>
        <p:sp>
          <p:nvSpPr>
            <p:cNvPr id="5" name="object 5"/>
            <p:cNvSpPr/>
            <p:nvPr/>
          </p:nvSpPr>
          <p:spPr>
            <a:xfrm>
              <a:off x="0" y="422275"/>
              <a:ext cx="9144000" cy="6013450"/>
            </a:xfrm>
            <a:custGeom>
              <a:avLst/>
              <a:gdLst/>
              <a:ahLst/>
              <a:cxnLst/>
              <a:rect l="l" t="t" r="r" b="b"/>
              <a:pathLst>
                <a:path w="9144000" h="6013450">
                  <a:moveTo>
                    <a:pt x="0" y="6013450"/>
                  </a:moveTo>
                  <a:lnTo>
                    <a:pt x="9144000" y="6013450"/>
                  </a:lnTo>
                </a:path>
                <a:path w="9144000" h="6013450">
                  <a:moveTo>
                    <a:pt x="9144000" y="0"/>
                  </a:moveTo>
                  <a:lnTo>
                    <a:pt x="0" y="0"/>
                  </a:lnTo>
                </a:path>
              </a:pathLst>
            </a:custGeom>
            <a:ln w="9525">
              <a:solidFill>
                <a:srgbClr val="0000FF"/>
              </a:solidFill>
            </a:ln>
          </p:spPr>
          <p:txBody>
            <a:bodyPr wrap="square" lIns="0" tIns="0" rIns="0" bIns="0" rtlCol="0"/>
            <a:lstStyle/>
            <a:p>
              <a:endParaRPr/>
            </a:p>
          </p:txBody>
        </p:sp>
      </p:grpSp>
      <p:sp>
        <p:nvSpPr>
          <p:cNvPr id="6" name="object 6"/>
          <p:cNvSpPr txBox="1"/>
          <p:nvPr/>
        </p:nvSpPr>
        <p:spPr>
          <a:xfrm>
            <a:off x="1403648" y="5918708"/>
            <a:ext cx="6552728" cy="320601"/>
          </a:xfrm>
          <a:prstGeom prst="rect">
            <a:avLst/>
          </a:prstGeom>
        </p:spPr>
        <p:txBody>
          <a:bodyPr vert="horz" wrap="square" lIns="0" tIns="12700" rIns="0" bIns="0" rtlCol="0">
            <a:spAutoFit/>
          </a:bodyPr>
          <a:lstStyle/>
          <a:p>
            <a:pPr marL="12700">
              <a:lnSpc>
                <a:spcPct val="100000"/>
              </a:lnSpc>
              <a:spcBef>
                <a:spcPts val="100"/>
              </a:spcBef>
            </a:pPr>
            <a:r>
              <a:rPr lang="el-GR" sz="2000" spc="-5" dirty="0" smtClean="0">
                <a:latin typeface="Comic Sans MS"/>
                <a:cs typeface="Comic Sans MS"/>
              </a:rPr>
              <a:t>       </a:t>
            </a:r>
            <a:r>
              <a:rPr sz="2000" spc="-5" dirty="0" err="1" smtClean="0">
                <a:latin typeface="Comic Sans MS"/>
                <a:cs typeface="Comic Sans MS"/>
              </a:rPr>
              <a:t>Ζώνες</a:t>
            </a:r>
            <a:r>
              <a:rPr sz="2000" spc="-40" dirty="0" smtClean="0">
                <a:latin typeface="Comic Sans MS"/>
                <a:cs typeface="Comic Sans MS"/>
              </a:rPr>
              <a:t> </a:t>
            </a:r>
            <a:r>
              <a:rPr sz="2000" dirty="0">
                <a:latin typeface="Comic Sans MS"/>
                <a:cs typeface="Comic Sans MS"/>
              </a:rPr>
              <a:t>συστολής</a:t>
            </a:r>
            <a:r>
              <a:rPr sz="2000" spc="-60" dirty="0">
                <a:latin typeface="Comic Sans MS"/>
                <a:cs typeface="Comic Sans MS"/>
              </a:rPr>
              <a:t> </a:t>
            </a:r>
            <a:r>
              <a:rPr sz="2000" dirty="0">
                <a:latin typeface="Comic Sans MS"/>
                <a:cs typeface="Comic Sans MS"/>
              </a:rPr>
              <a:t>(</a:t>
            </a:r>
            <a:r>
              <a:rPr sz="2000" dirty="0" smtClean="0">
                <a:latin typeface="Comic Sans MS"/>
                <a:cs typeface="Comic Sans MS"/>
              </a:rPr>
              <a:t>12-24</a:t>
            </a:r>
            <a:r>
              <a:rPr lang="el-GR" sz="2000" dirty="0" smtClean="0">
                <a:latin typeface="Comic Sans MS"/>
                <a:cs typeface="Comic Sans MS"/>
              </a:rPr>
              <a:t> ώρες μετά το έμφραγμα</a:t>
            </a:r>
            <a:r>
              <a:rPr sz="2000" dirty="0" smtClean="0">
                <a:latin typeface="Comic Sans MS"/>
                <a:cs typeface="Comic Sans MS"/>
              </a:rPr>
              <a:t>)</a:t>
            </a:r>
            <a:endParaRPr sz="2000" dirty="0">
              <a:latin typeface="Comic Sans MS"/>
              <a:cs typeface="Comic Sans MS"/>
            </a:endParaRPr>
          </a:p>
        </p:txBody>
      </p:sp>
      <p:sp>
        <p:nvSpPr>
          <p:cNvPr id="7" name="object 7"/>
          <p:cNvSpPr/>
          <p:nvPr/>
        </p:nvSpPr>
        <p:spPr>
          <a:xfrm>
            <a:off x="3944874" y="1592706"/>
            <a:ext cx="1625600" cy="2217420"/>
          </a:xfrm>
          <a:custGeom>
            <a:avLst/>
            <a:gdLst/>
            <a:ahLst/>
            <a:cxnLst/>
            <a:rect l="l" t="t" r="r" b="b"/>
            <a:pathLst>
              <a:path w="1625600" h="2217420">
                <a:moveTo>
                  <a:pt x="253619" y="2089658"/>
                </a:moveTo>
                <a:lnTo>
                  <a:pt x="218528" y="2104720"/>
                </a:lnTo>
                <a:lnTo>
                  <a:pt x="35052" y="1676400"/>
                </a:lnTo>
                <a:lnTo>
                  <a:pt x="0" y="1691386"/>
                </a:lnTo>
                <a:lnTo>
                  <a:pt x="183591" y="2119719"/>
                </a:lnTo>
                <a:lnTo>
                  <a:pt x="148590" y="2134743"/>
                </a:lnTo>
                <a:lnTo>
                  <a:pt x="246126" y="2217293"/>
                </a:lnTo>
                <a:lnTo>
                  <a:pt x="250812" y="2137283"/>
                </a:lnTo>
                <a:lnTo>
                  <a:pt x="253619" y="2089658"/>
                </a:lnTo>
                <a:close/>
              </a:path>
              <a:path w="1625600" h="2217420">
                <a:moveTo>
                  <a:pt x="1625219" y="413258"/>
                </a:moveTo>
                <a:lnTo>
                  <a:pt x="1590128" y="428320"/>
                </a:lnTo>
                <a:lnTo>
                  <a:pt x="1406652" y="0"/>
                </a:lnTo>
                <a:lnTo>
                  <a:pt x="1371600" y="14986"/>
                </a:lnTo>
                <a:lnTo>
                  <a:pt x="1555191" y="443318"/>
                </a:lnTo>
                <a:lnTo>
                  <a:pt x="1520190" y="458343"/>
                </a:lnTo>
                <a:lnTo>
                  <a:pt x="1617726" y="540893"/>
                </a:lnTo>
                <a:lnTo>
                  <a:pt x="1622412" y="460883"/>
                </a:lnTo>
                <a:lnTo>
                  <a:pt x="1625219" y="413258"/>
                </a:lnTo>
                <a:close/>
              </a:path>
            </a:pathLst>
          </a:custGeom>
          <a:solidFill>
            <a:srgbClr val="000000"/>
          </a:solidFill>
        </p:spPr>
        <p:txBody>
          <a:bodyPr wrap="square" lIns="0" tIns="0" rIns="0" bIns="0" rtlCol="0"/>
          <a:lstStyle/>
          <a:p>
            <a:endParaRPr/>
          </a:p>
        </p:txBody>
      </p:sp>
      <p:sp>
        <p:nvSpPr>
          <p:cNvPr id="8" name="object 8"/>
          <p:cNvSpPr txBox="1"/>
          <p:nvPr/>
        </p:nvSpPr>
        <p:spPr>
          <a:xfrm>
            <a:off x="4723003" y="501776"/>
            <a:ext cx="4375785" cy="239395"/>
          </a:xfrm>
          <a:prstGeom prst="rect">
            <a:avLst/>
          </a:prstGeom>
        </p:spPr>
        <p:txBody>
          <a:bodyPr vert="horz" wrap="square" lIns="0" tIns="13335" rIns="0" bIns="0" rtlCol="0">
            <a:spAutoFit/>
          </a:bodyPr>
          <a:lstStyle/>
          <a:p>
            <a:pPr marL="12700">
              <a:lnSpc>
                <a:spcPct val="100000"/>
              </a:lnSpc>
              <a:spcBef>
                <a:spcPts val="105"/>
              </a:spcBef>
            </a:pPr>
            <a:r>
              <a:rPr sz="1400" spc="-5" dirty="0">
                <a:latin typeface="Comic Sans MS"/>
                <a:cs typeface="Comic Sans MS"/>
                <a:hlinkClick r:id="rId4"/>
              </a:rPr>
              <a:t>http://library.med.utah.edu/WebPath/webpath.html</a:t>
            </a:r>
            <a:endParaRPr sz="1400">
              <a:latin typeface="Comic Sans MS"/>
              <a:cs typeface="Comic Sans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7367008" cy="6857999"/>
            </a:xfrm>
            <a:prstGeom prst="rect">
              <a:avLst/>
            </a:prstGeom>
          </p:spPr>
        </p:pic>
        <p:pic>
          <p:nvPicPr>
            <p:cNvPr id="4" name="object 4"/>
            <p:cNvPicPr/>
            <p:nvPr/>
          </p:nvPicPr>
          <p:blipFill>
            <a:blip r:embed="rId3" cstate="print"/>
            <a:stretch>
              <a:fillRect/>
            </a:stretch>
          </p:blipFill>
          <p:spPr>
            <a:xfrm>
              <a:off x="142875" y="71499"/>
              <a:ext cx="6858000" cy="6751574"/>
            </a:xfrm>
            <a:prstGeom prst="rect">
              <a:avLst/>
            </a:prstGeom>
          </p:spPr>
        </p:pic>
        <p:sp>
          <p:nvSpPr>
            <p:cNvPr id="5" name="object 5"/>
            <p:cNvSpPr/>
            <p:nvPr/>
          </p:nvSpPr>
          <p:spPr>
            <a:xfrm>
              <a:off x="138112" y="66737"/>
              <a:ext cx="6867525" cy="6761480"/>
            </a:xfrm>
            <a:custGeom>
              <a:avLst/>
              <a:gdLst/>
              <a:ahLst/>
              <a:cxnLst/>
              <a:rect l="l" t="t" r="r" b="b"/>
              <a:pathLst>
                <a:path w="6867525" h="6761480">
                  <a:moveTo>
                    <a:pt x="0" y="6761099"/>
                  </a:moveTo>
                  <a:lnTo>
                    <a:pt x="6867525" y="6761099"/>
                  </a:lnTo>
                  <a:lnTo>
                    <a:pt x="6867525" y="0"/>
                  </a:lnTo>
                  <a:lnTo>
                    <a:pt x="0" y="0"/>
                  </a:lnTo>
                  <a:lnTo>
                    <a:pt x="0" y="6761099"/>
                  </a:lnTo>
                  <a:close/>
                </a:path>
              </a:pathLst>
            </a:custGeom>
            <a:ln w="9525">
              <a:solidFill>
                <a:srgbClr val="0000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6978395" y="2028444"/>
              <a:ext cx="2165604" cy="461772"/>
            </a:xfrm>
            <a:prstGeom prst="rect">
              <a:avLst/>
            </a:prstGeom>
          </p:spPr>
        </p:pic>
        <p:pic>
          <p:nvPicPr>
            <p:cNvPr id="7" name="object 7"/>
            <p:cNvPicPr/>
            <p:nvPr/>
          </p:nvPicPr>
          <p:blipFill>
            <a:blip r:embed="rId5" cstate="print"/>
            <a:stretch>
              <a:fillRect/>
            </a:stretch>
          </p:blipFill>
          <p:spPr>
            <a:xfrm>
              <a:off x="6934200" y="2363723"/>
              <a:ext cx="2209800" cy="461772"/>
            </a:xfrm>
            <a:prstGeom prst="rect">
              <a:avLst/>
            </a:prstGeom>
          </p:spPr>
        </p:pic>
        <p:pic>
          <p:nvPicPr>
            <p:cNvPr id="8" name="object 8"/>
            <p:cNvPicPr/>
            <p:nvPr/>
          </p:nvPicPr>
          <p:blipFill>
            <a:blip r:embed="rId6" cstate="print"/>
            <a:stretch>
              <a:fillRect/>
            </a:stretch>
          </p:blipFill>
          <p:spPr>
            <a:xfrm>
              <a:off x="7685531" y="2699004"/>
              <a:ext cx="922020" cy="461772"/>
            </a:xfrm>
            <a:prstGeom prst="rect">
              <a:avLst/>
            </a:prstGeom>
          </p:spPr>
        </p:pic>
        <p:pic>
          <p:nvPicPr>
            <p:cNvPr id="9" name="object 9"/>
            <p:cNvPicPr/>
            <p:nvPr/>
          </p:nvPicPr>
          <p:blipFill>
            <a:blip r:embed="rId7" cstate="print"/>
            <a:stretch>
              <a:fillRect/>
            </a:stretch>
          </p:blipFill>
          <p:spPr>
            <a:xfrm>
              <a:off x="7085076" y="3034283"/>
              <a:ext cx="2001012" cy="461772"/>
            </a:xfrm>
            <a:prstGeom prst="rect">
              <a:avLst/>
            </a:prstGeom>
          </p:spPr>
        </p:pic>
        <p:pic>
          <p:nvPicPr>
            <p:cNvPr id="10" name="object 10"/>
            <p:cNvPicPr/>
            <p:nvPr/>
          </p:nvPicPr>
          <p:blipFill>
            <a:blip r:embed="rId8" cstate="print"/>
            <a:stretch>
              <a:fillRect/>
            </a:stretch>
          </p:blipFill>
          <p:spPr>
            <a:xfrm>
              <a:off x="7193280" y="3366515"/>
              <a:ext cx="1783079" cy="464820"/>
            </a:xfrm>
            <a:prstGeom prst="rect">
              <a:avLst/>
            </a:prstGeom>
          </p:spPr>
        </p:pic>
      </p:grpSp>
      <p:grpSp>
        <p:nvGrpSpPr>
          <p:cNvPr id="12" name="object 12"/>
          <p:cNvGrpSpPr/>
          <p:nvPr/>
        </p:nvGrpSpPr>
        <p:grpSpPr>
          <a:xfrm>
            <a:off x="130175" y="5845175"/>
            <a:ext cx="1525905" cy="525780"/>
            <a:chOff x="130175" y="5845175"/>
            <a:chExt cx="1525905" cy="525780"/>
          </a:xfrm>
        </p:grpSpPr>
        <p:sp>
          <p:nvSpPr>
            <p:cNvPr id="13" name="object 13"/>
            <p:cNvSpPr/>
            <p:nvPr/>
          </p:nvSpPr>
          <p:spPr>
            <a:xfrm>
              <a:off x="142875" y="5857875"/>
              <a:ext cx="1500505" cy="500380"/>
            </a:xfrm>
            <a:custGeom>
              <a:avLst/>
              <a:gdLst/>
              <a:ahLst/>
              <a:cxnLst/>
              <a:rect l="l" t="t" r="r" b="b"/>
              <a:pathLst>
                <a:path w="1500505" h="500379">
                  <a:moveTo>
                    <a:pt x="1416812" y="0"/>
                  </a:moveTo>
                  <a:lnTo>
                    <a:pt x="83350" y="0"/>
                  </a:lnTo>
                  <a:lnTo>
                    <a:pt x="50904" y="6549"/>
                  </a:lnTo>
                  <a:lnTo>
                    <a:pt x="24410" y="24410"/>
                  </a:lnTo>
                  <a:lnTo>
                    <a:pt x="6549" y="50904"/>
                  </a:lnTo>
                  <a:lnTo>
                    <a:pt x="0" y="83350"/>
                  </a:lnTo>
                  <a:lnTo>
                    <a:pt x="0" y="416712"/>
                  </a:lnTo>
                  <a:lnTo>
                    <a:pt x="6549" y="449157"/>
                  </a:lnTo>
                  <a:lnTo>
                    <a:pt x="24410" y="475651"/>
                  </a:lnTo>
                  <a:lnTo>
                    <a:pt x="50904" y="493513"/>
                  </a:lnTo>
                  <a:lnTo>
                    <a:pt x="83350" y="500062"/>
                  </a:lnTo>
                  <a:lnTo>
                    <a:pt x="1416812" y="500062"/>
                  </a:lnTo>
                  <a:lnTo>
                    <a:pt x="1449298" y="493513"/>
                  </a:lnTo>
                  <a:lnTo>
                    <a:pt x="1475819" y="475651"/>
                  </a:lnTo>
                  <a:lnTo>
                    <a:pt x="1493696" y="449157"/>
                  </a:lnTo>
                  <a:lnTo>
                    <a:pt x="1500251" y="416712"/>
                  </a:lnTo>
                  <a:lnTo>
                    <a:pt x="1500251" y="83350"/>
                  </a:lnTo>
                  <a:lnTo>
                    <a:pt x="1493696" y="50904"/>
                  </a:lnTo>
                  <a:lnTo>
                    <a:pt x="1475819" y="24410"/>
                  </a:lnTo>
                  <a:lnTo>
                    <a:pt x="1449298" y="6549"/>
                  </a:lnTo>
                  <a:lnTo>
                    <a:pt x="1416812" y="0"/>
                  </a:lnTo>
                  <a:close/>
                </a:path>
              </a:pathLst>
            </a:custGeom>
            <a:solidFill>
              <a:srgbClr val="FFFFFF"/>
            </a:solidFill>
          </p:spPr>
          <p:txBody>
            <a:bodyPr wrap="square" lIns="0" tIns="0" rIns="0" bIns="0" rtlCol="0"/>
            <a:lstStyle/>
            <a:p>
              <a:endParaRPr/>
            </a:p>
          </p:txBody>
        </p:sp>
        <p:sp>
          <p:nvSpPr>
            <p:cNvPr id="14" name="object 14"/>
            <p:cNvSpPr/>
            <p:nvPr/>
          </p:nvSpPr>
          <p:spPr>
            <a:xfrm>
              <a:off x="142875" y="5857875"/>
              <a:ext cx="1500505" cy="500380"/>
            </a:xfrm>
            <a:custGeom>
              <a:avLst/>
              <a:gdLst/>
              <a:ahLst/>
              <a:cxnLst/>
              <a:rect l="l" t="t" r="r" b="b"/>
              <a:pathLst>
                <a:path w="1500505" h="500379">
                  <a:moveTo>
                    <a:pt x="0" y="83350"/>
                  </a:moveTo>
                  <a:lnTo>
                    <a:pt x="6549" y="50904"/>
                  </a:lnTo>
                  <a:lnTo>
                    <a:pt x="24410" y="24410"/>
                  </a:lnTo>
                  <a:lnTo>
                    <a:pt x="50904" y="6549"/>
                  </a:lnTo>
                  <a:lnTo>
                    <a:pt x="83350" y="0"/>
                  </a:lnTo>
                  <a:lnTo>
                    <a:pt x="1416812" y="0"/>
                  </a:lnTo>
                  <a:lnTo>
                    <a:pt x="1449298" y="6549"/>
                  </a:lnTo>
                  <a:lnTo>
                    <a:pt x="1475819" y="24410"/>
                  </a:lnTo>
                  <a:lnTo>
                    <a:pt x="1493696" y="50904"/>
                  </a:lnTo>
                  <a:lnTo>
                    <a:pt x="1500251" y="83350"/>
                  </a:lnTo>
                  <a:lnTo>
                    <a:pt x="1500251" y="416712"/>
                  </a:lnTo>
                  <a:lnTo>
                    <a:pt x="1493696" y="449157"/>
                  </a:lnTo>
                  <a:lnTo>
                    <a:pt x="1475819" y="475651"/>
                  </a:lnTo>
                  <a:lnTo>
                    <a:pt x="1449298" y="493513"/>
                  </a:lnTo>
                  <a:lnTo>
                    <a:pt x="1416812" y="500062"/>
                  </a:lnTo>
                  <a:lnTo>
                    <a:pt x="83350" y="500062"/>
                  </a:lnTo>
                  <a:lnTo>
                    <a:pt x="50904" y="493513"/>
                  </a:lnTo>
                  <a:lnTo>
                    <a:pt x="24410" y="475651"/>
                  </a:lnTo>
                  <a:lnTo>
                    <a:pt x="6549" y="449157"/>
                  </a:lnTo>
                  <a:lnTo>
                    <a:pt x="0" y="416712"/>
                  </a:lnTo>
                  <a:lnTo>
                    <a:pt x="0" y="83350"/>
                  </a:lnTo>
                  <a:close/>
                </a:path>
              </a:pathLst>
            </a:custGeom>
            <a:ln w="25400">
              <a:solidFill>
                <a:srgbClr val="385D89"/>
              </a:solidFill>
            </a:ln>
          </p:spPr>
          <p:txBody>
            <a:bodyPr wrap="square" lIns="0" tIns="0" rIns="0" bIns="0" rtlCol="0"/>
            <a:lstStyle/>
            <a:p>
              <a:endParaRPr/>
            </a:p>
          </p:txBody>
        </p:sp>
      </p:grpSp>
      <p:sp>
        <p:nvSpPr>
          <p:cNvPr id="15" name="object 15"/>
          <p:cNvSpPr txBox="1"/>
          <p:nvPr/>
        </p:nvSpPr>
        <p:spPr>
          <a:xfrm>
            <a:off x="302463" y="5848908"/>
            <a:ext cx="1182370" cy="506730"/>
          </a:xfrm>
          <a:prstGeom prst="rect">
            <a:avLst/>
          </a:prstGeom>
        </p:spPr>
        <p:txBody>
          <a:bodyPr vert="horz" wrap="square" lIns="0" tIns="13335" rIns="0" bIns="0" rtlCol="0">
            <a:spAutoFit/>
          </a:bodyPr>
          <a:lstStyle/>
          <a:p>
            <a:pPr algn="ctr">
              <a:lnSpc>
                <a:spcPct val="100000"/>
              </a:lnSpc>
              <a:spcBef>
                <a:spcPts val="105"/>
              </a:spcBef>
            </a:pPr>
            <a:r>
              <a:rPr sz="1050" dirty="0">
                <a:solidFill>
                  <a:srgbClr val="FF0000"/>
                </a:solidFill>
                <a:effectLst>
                  <a:outerShdw blurRad="38100" dist="38100" dir="2700000" algn="tl">
                    <a:srgbClr val="000000">
                      <a:alpha val="43137"/>
                    </a:srgbClr>
                  </a:outerShdw>
                </a:effectLst>
                <a:latin typeface="Comic Sans MS"/>
                <a:cs typeface="Comic Sans MS"/>
              </a:rPr>
              <a:t>Αιμορραγικό</a:t>
            </a:r>
          </a:p>
          <a:p>
            <a:pPr algn="ctr">
              <a:lnSpc>
                <a:spcPct val="100000"/>
              </a:lnSpc>
            </a:pPr>
            <a:r>
              <a:rPr sz="1050" dirty="0">
                <a:latin typeface="Comic Sans MS"/>
                <a:cs typeface="Comic Sans MS"/>
              </a:rPr>
              <a:t>έμφρακτο</a:t>
            </a:r>
            <a:r>
              <a:rPr sz="1050" spc="-80" dirty="0">
                <a:latin typeface="Comic Sans MS"/>
                <a:cs typeface="Comic Sans MS"/>
              </a:rPr>
              <a:t> </a:t>
            </a:r>
            <a:r>
              <a:rPr sz="1050" dirty="0">
                <a:latin typeface="Comic Sans MS"/>
                <a:cs typeface="Comic Sans MS"/>
              </a:rPr>
              <a:t>προσθίου</a:t>
            </a:r>
          </a:p>
          <a:p>
            <a:pPr algn="ctr">
              <a:lnSpc>
                <a:spcPct val="100000"/>
              </a:lnSpc>
            </a:pPr>
            <a:r>
              <a:rPr sz="1050" spc="-5" dirty="0">
                <a:latin typeface="Comic Sans MS"/>
                <a:cs typeface="Comic Sans MS"/>
              </a:rPr>
              <a:t>τοιχώματος</a:t>
            </a:r>
            <a:endParaRPr sz="1050" dirty="0">
              <a:latin typeface="Comic Sans MS"/>
              <a:cs typeface="Comic Sans MS"/>
            </a:endParaRPr>
          </a:p>
        </p:txBody>
      </p:sp>
      <p:grpSp>
        <p:nvGrpSpPr>
          <p:cNvPr id="16" name="object 16"/>
          <p:cNvGrpSpPr/>
          <p:nvPr/>
        </p:nvGrpSpPr>
        <p:grpSpPr>
          <a:xfrm>
            <a:off x="1209128" y="5695619"/>
            <a:ext cx="7019290" cy="889635"/>
            <a:chOff x="1209128" y="5695619"/>
            <a:chExt cx="7019290" cy="889635"/>
          </a:xfrm>
        </p:grpSpPr>
        <p:sp>
          <p:nvSpPr>
            <p:cNvPr id="17" name="object 17"/>
            <p:cNvSpPr/>
            <p:nvPr/>
          </p:nvSpPr>
          <p:spPr>
            <a:xfrm>
              <a:off x="1209128" y="5695619"/>
              <a:ext cx="362585" cy="175895"/>
            </a:xfrm>
            <a:custGeom>
              <a:avLst/>
              <a:gdLst/>
              <a:ahLst/>
              <a:cxnLst/>
              <a:rect l="l" t="t" r="r" b="b"/>
              <a:pathLst>
                <a:path w="362584" h="175895">
                  <a:moveTo>
                    <a:pt x="281838" y="36239"/>
                  </a:moveTo>
                  <a:lnTo>
                    <a:pt x="0" y="148983"/>
                  </a:lnTo>
                  <a:lnTo>
                    <a:pt x="10617" y="175514"/>
                  </a:lnTo>
                  <a:lnTo>
                    <a:pt x="292421" y="62800"/>
                  </a:lnTo>
                  <a:lnTo>
                    <a:pt x="309864" y="40405"/>
                  </a:lnTo>
                  <a:lnTo>
                    <a:pt x="281838" y="36239"/>
                  </a:lnTo>
                  <a:close/>
                </a:path>
                <a:path w="362584" h="175895">
                  <a:moveTo>
                    <a:pt x="344146" y="16624"/>
                  </a:moveTo>
                  <a:lnTo>
                    <a:pt x="330873" y="16624"/>
                  </a:lnTo>
                  <a:lnTo>
                    <a:pt x="341541" y="43154"/>
                  </a:lnTo>
                  <a:lnTo>
                    <a:pt x="292421" y="62800"/>
                  </a:lnTo>
                  <a:lnTo>
                    <a:pt x="259118" y="105587"/>
                  </a:lnTo>
                  <a:lnTo>
                    <a:pt x="260261" y="114566"/>
                  </a:lnTo>
                  <a:lnTo>
                    <a:pt x="272707" y="124269"/>
                  </a:lnTo>
                  <a:lnTo>
                    <a:pt x="281597" y="123164"/>
                  </a:lnTo>
                  <a:lnTo>
                    <a:pt x="362496" y="19354"/>
                  </a:lnTo>
                  <a:lnTo>
                    <a:pt x="344146" y="16624"/>
                  </a:lnTo>
                  <a:close/>
                </a:path>
                <a:path w="362584" h="175895">
                  <a:moveTo>
                    <a:pt x="309864" y="40405"/>
                  </a:moveTo>
                  <a:lnTo>
                    <a:pt x="292421" y="62800"/>
                  </a:lnTo>
                  <a:lnTo>
                    <a:pt x="339381" y="44018"/>
                  </a:lnTo>
                  <a:lnTo>
                    <a:pt x="334175" y="44018"/>
                  </a:lnTo>
                  <a:lnTo>
                    <a:pt x="309864" y="40405"/>
                  </a:lnTo>
                  <a:close/>
                </a:path>
                <a:path w="362584" h="175895">
                  <a:moveTo>
                    <a:pt x="324904" y="21094"/>
                  </a:moveTo>
                  <a:lnTo>
                    <a:pt x="309864" y="40405"/>
                  </a:lnTo>
                  <a:lnTo>
                    <a:pt x="334175" y="44018"/>
                  </a:lnTo>
                  <a:lnTo>
                    <a:pt x="324904" y="21094"/>
                  </a:lnTo>
                  <a:close/>
                </a:path>
                <a:path w="362584" h="175895">
                  <a:moveTo>
                    <a:pt x="332670" y="21094"/>
                  </a:moveTo>
                  <a:lnTo>
                    <a:pt x="324904" y="21094"/>
                  </a:lnTo>
                  <a:lnTo>
                    <a:pt x="334175" y="44018"/>
                  </a:lnTo>
                  <a:lnTo>
                    <a:pt x="339381" y="44018"/>
                  </a:lnTo>
                  <a:lnTo>
                    <a:pt x="341541" y="43154"/>
                  </a:lnTo>
                  <a:lnTo>
                    <a:pt x="332670" y="21094"/>
                  </a:lnTo>
                  <a:close/>
                </a:path>
                <a:path w="362584" h="175895">
                  <a:moveTo>
                    <a:pt x="330873" y="16624"/>
                  </a:moveTo>
                  <a:lnTo>
                    <a:pt x="281838" y="36239"/>
                  </a:lnTo>
                  <a:lnTo>
                    <a:pt x="309864" y="40405"/>
                  </a:lnTo>
                  <a:lnTo>
                    <a:pt x="324904" y="21094"/>
                  </a:lnTo>
                  <a:lnTo>
                    <a:pt x="332670" y="21094"/>
                  </a:lnTo>
                  <a:lnTo>
                    <a:pt x="330873" y="16624"/>
                  </a:lnTo>
                  <a:close/>
                </a:path>
                <a:path w="362584" h="175895">
                  <a:moveTo>
                    <a:pt x="232321" y="0"/>
                  </a:moveTo>
                  <a:lnTo>
                    <a:pt x="225082" y="5384"/>
                  </a:lnTo>
                  <a:lnTo>
                    <a:pt x="222796" y="20993"/>
                  </a:lnTo>
                  <a:lnTo>
                    <a:pt x="228130" y="28257"/>
                  </a:lnTo>
                  <a:lnTo>
                    <a:pt x="281838" y="36239"/>
                  </a:lnTo>
                  <a:lnTo>
                    <a:pt x="330873" y="16624"/>
                  </a:lnTo>
                  <a:lnTo>
                    <a:pt x="344146" y="16624"/>
                  </a:lnTo>
                  <a:lnTo>
                    <a:pt x="232321" y="0"/>
                  </a:lnTo>
                  <a:close/>
                </a:path>
              </a:pathLst>
            </a:custGeom>
            <a:solidFill>
              <a:srgbClr val="000000"/>
            </a:solidFill>
          </p:spPr>
          <p:txBody>
            <a:bodyPr wrap="square" lIns="0" tIns="0" rIns="0" bIns="0" rtlCol="0"/>
            <a:lstStyle/>
            <a:p>
              <a:endParaRPr/>
            </a:p>
          </p:txBody>
        </p:sp>
        <p:sp>
          <p:nvSpPr>
            <p:cNvPr id="18" name="object 18"/>
            <p:cNvSpPr/>
            <p:nvPr/>
          </p:nvSpPr>
          <p:spPr>
            <a:xfrm>
              <a:off x="5929376" y="5786437"/>
              <a:ext cx="2286000" cy="786130"/>
            </a:xfrm>
            <a:custGeom>
              <a:avLst/>
              <a:gdLst/>
              <a:ahLst/>
              <a:cxnLst/>
              <a:rect l="l" t="t" r="r" b="b"/>
              <a:pathLst>
                <a:path w="2286000" h="786129">
                  <a:moveTo>
                    <a:pt x="2154935" y="0"/>
                  </a:moveTo>
                  <a:lnTo>
                    <a:pt x="130937" y="0"/>
                  </a:lnTo>
                  <a:lnTo>
                    <a:pt x="79938" y="10292"/>
                  </a:lnTo>
                  <a:lnTo>
                    <a:pt x="38322" y="38360"/>
                  </a:lnTo>
                  <a:lnTo>
                    <a:pt x="10279" y="79992"/>
                  </a:lnTo>
                  <a:lnTo>
                    <a:pt x="0" y="130975"/>
                  </a:lnTo>
                  <a:lnTo>
                    <a:pt x="0" y="654837"/>
                  </a:lnTo>
                  <a:lnTo>
                    <a:pt x="10279" y="705820"/>
                  </a:lnTo>
                  <a:lnTo>
                    <a:pt x="38322" y="747452"/>
                  </a:lnTo>
                  <a:lnTo>
                    <a:pt x="79938" y="775520"/>
                  </a:lnTo>
                  <a:lnTo>
                    <a:pt x="130937" y="785812"/>
                  </a:lnTo>
                  <a:lnTo>
                    <a:pt x="2154935" y="785812"/>
                  </a:lnTo>
                  <a:lnTo>
                    <a:pt x="2205954" y="775520"/>
                  </a:lnTo>
                  <a:lnTo>
                    <a:pt x="2247614" y="747452"/>
                  </a:lnTo>
                  <a:lnTo>
                    <a:pt x="2275701" y="705820"/>
                  </a:lnTo>
                  <a:lnTo>
                    <a:pt x="2286000" y="654837"/>
                  </a:lnTo>
                  <a:lnTo>
                    <a:pt x="2285873" y="130975"/>
                  </a:lnTo>
                  <a:lnTo>
                    <a:pt x="2275647" y="79992"/>
                  </a:lnTo>
                  <a:lnTo>
                    <a:pt x="2247598" y="38360"/>
                  </a:lnTo>
                  <a:lnTo>
                    <a:pt x="2205952" y="10292"/>
                  </a:lnTo>
                  <a:lnTo>
                    <a:pt x="2154935" y="0"/>
                  </a:lnTo>
                  <a:close/>
                </a:path>
              </a:pathLst>
            </a:custGeom>
            <a:solidFill>
              <a:srgbClr val="FFFFFF"/>
            </a:solidFill>
          </p:spPr>
          <p:txBody>
            <a:bodyPr wrap="square" lIns="0" tIns="0" rIns="0" bIns="0" rtlCol="0"/>
            <a:lstStyle/>
            <a:p>
              <a:endParaRPr/>
            </a:p>
          </p:txBody>
        </p:sp>
        <p:sp>
          <p:nvSpPr>
            <p:cNvPr id="19" name="object 19"/>
            <p:cNvSpPr/>
            <p:nvPr/>
          </p:nvSpPr>
          <p:spPr>
            <a:xfrm>
              <a:off x="5929376" y="5786437"/>
              <a:ext cx="2286000" cy="786130"/>
            </a:xfrm>
            <a:custGeom>
              <a:avLst/>
              <a:gdLst/>
              <a:ahLst/>
              <a:cxnLst/>
              <a:rect l="l" t="t" r="r" b="b"/>
              <a:pathLst>
                <a:path w="2286000" h="786129">
                  <a:moveTo>
                    <a:pt x="0" y="130975"/>
                  </a:moveTo>
                  <a:lnTo>
                    <a:pt x="10279" y="79992"/>
                  </a:lnTo>
                  <a:lnTo>
                    <a:pt x="38322" y="38360"/>
                  </a:lnTo>
                  <a:lnTo>
                    <a:pt x="79938" y="10292"/>
                  </a:lnTo>
                  <a:lnTo>
                    <a:pt x="130937" y="0"/>
                  </a:lnTo>
                  <a:lnTo>
                    <a:pt x="2154935" y="0"/>
                  </a:lnTo>
                  <a:lnTo>
                    <a:pt x="2205952" y="10292"/>
                  </a:lnTo>
                  <a:lnTo>
                    <a:pt x="2247598" y="38360"/>
                  </a:lnTo>
                  <a:lnTo>
                    <a:pt x="2275647" y="79992"/>
                  </a:lnTo>
                  <a:lnTo>
                    <a:pt x="2285873" y="130975"/>
                  </a:lnTo>
                  <a:lnTo>
                    <a:pt x="2286000" y="654837"/>
                  </a:lnTo>
                  <a:lnTo>
                    <a:pt x="2275701" y="705820"/>
                  </a:lnTo>
                  <a:lnTo>
                    <a:pt x="2247614" y="747452"/>
                  </a:lnTo>
                  <a:lnTo>
                    <a:pt x="2205954" y="775520"/>
                  </a:lnTo>
                  <a:lnTo>
                    <a:pt x="2154935" y="785812"/>
                  </a:lnTo>
                  <a:lnTo>
                    <a:pt x="130937" y="785812"/>
                  </a:lnTo>
                  <a:lnTo>
                    <a:pt x="79938" y="775520"/>
                  </a:lnTo>
                  <a:lnTo>
                    <a:pt x="38322" y="747452"/>
                  </a:lnTo>
                  <a:lnTo>
                    <a:pt x="10279" y="705820"/>
                  </a:lnTo>
                  <a:lnTo>
                    <a:pt x="0" y="654837"/>
                  </a:lnTo>
                  <a:lnTo>
                    <a:pt x="0" y="130975"/>
                  </a:lnTo>
                  <a:close/>
                </a:path>
              </a:pathLst>
            </a:custGeom>
            <a:ln w="25400">
              <a:solidFill>
                <a:srgbClr val="385D89"/>
              </a:solidFill>
            </a:ln>
          </p:spPr>
          <p:txBody>
            <a:bodyPr wrap="square" lIns="0" tIns="0" rIns="0" bIns="0" rtlCol="0"/>
            <a:lstStyle/>
            <a:p>
              <a:endParaRPr/>
            </a:p>
          </p:txBody>
        </p:sp>
      </p:grpSp>
      <p:sp>
        <p:nvSpPr>
          <p:cNvPr id="20" name="object 20"/>
          <p:cNvSpPr txBox="1"/>
          <p:nvPr/>
        </p:nvSpPr>
        <p:spPr>
          <a:xfrm>
            <a:off x="6012160" y="5840374"/>
            <a:ext cx="2088232" cy="672620"/>
          </a:xfrm>
          <a:prstGeom prst="rect">
            <a:avLst/>
          </a:prstGeom>
        </p:spPr>
        <p:txBody>
          <a:bodyPr vert="horz" wrap="square" lIns="0" tIns="13335" rIns="0" bIns="0" rtlCol="0">
            <a:spAutoFit/>
          </a:bodyPr>
          <a:lstStyle/>
          <a:p>
            <a:pPr algn="ctr">
              <a:lnSpc>
                <a:spcPct val="100000"/>
              </a:lnSpc>
              <a:spcBef>
                <a:spcPts val="105"/>
              </a:spcBef>
            </a:pPr>
            <a:r>
              <a:rPr sz="1050" dirty="0" err="1">
                <a:effectLst>
                  <a:outerShdw blurRad="38100" dist="38100" dir="2700000" algn="tl">
                    <a:srgbClr val="000000">
                      <a:alpha val="43137"/>
                    </a:srgbClr>
                  </a:outerShdw>
                </a:effectLst>
                <a:latin typeface="Comic Sans MS"/>
                <a:cs typeface="Comic Sans MS"/>
              </a:rPr>
              <a:t>Νέκρωση</a:t>
            </a:r>
            <a:r>
              <a:rPr sz="1050" spc="-70" dirty="0">
                <a:effectLst>
                  <a:outerShdw blurRad="38100" dist="38100" dir="2700000" algn="tl">
                    <a:srgbClr val="000000">
                      <a:alpha val="43137"/>
                    </a:srgbClr>
                  </a:outerShdw>
                </a:effectLst>
                <a:latin typeface="Comic Sans MS"/>
                <a:cs typeface="Comic Sans MS"/>
              </a:rPr>
              <a:t> </a:t>
            </a:r>
            <a:r>
              <a:rPr sz="1050" dirty="0" err="1" smtClean="0">
                <a:effectLst>
                  <a:outerShdw blurRad="38100" dist="38100" dir="2700000" algn="tl">
                    <a:srgbClr val="000000">
                      <a:alpha val="43137"/>
                    </a:srgbClr>
                  </a:outerShdw>
                </a:effectLst>
                <a:latin typeface="Comic Sans MS"/>
                <a:cs typeface="Comic Sans MS"/>
              </a:rPr>
              <a:t>μυοκαρδίου</a:t>
            </a:r>
            <a:endParaRPr lang="el-GR" sz="1050" dirty="0" smtClean="0">
              <a:effectLst>
                <a:outerShdw blurRad="38100" dist="38100" dir="2700000" algn="tl">
                  <a:srgbClr val="000000">
                    <a:alpha val="43137"/>
                  </a:srgbClr>
                </a:outerShdw>
              </a:effectLst>
              <a:latin typeface="Comic Sans MS"/>
              <a:cs typeface="Comic Sans MS"/>
            </a:endParaRPr>
          </a:p>
          <a:p>
            <a:pPr algn="ctr">
              <a:lnSpc>
                <a:spcPct val="100000"/>
              </a:lnSpc>
              <a:spcBef>
                <a:spcPts val="105"/>
              </a:spcBef>
            </a:pPr>
            <a:r>
              <a:rPr sz="1050" spc="-60" dirty="0" smtClean="0">
                <a:effectLst>
                  <a:outerShdw blurRad="38100" dist="38100" dir="2700000" algn="tl">
                    <a:srgbClr val="000000">
                      <a:alpha val="43137"/>
                    </a:srgbClr>
                  </a:outerShdw>
                </a:effectLst>
                <a:latin typeface="Comic Sans MS"/>
                <a:cs typeface="Comic Sans MS"/>
              </a:rPr>
              <a:t> </a:t>
            </a:r>
            <a:r>
              <a:rPr sz="1050" dirty="0" err="1" smtClean="0">
                <a:effectLst>
                  <a:outerShdw blurRad="38100" dist="38100" dir="2700000" algn="tl">
                    <a:srgbClr val="000000">
                      <a:alpha val="43137"/>
                    </a:srgbClr>
                  </a:outerShdw>
                </a:effectLst>
                <a:latin typeface="Comic Sans MS"/>
                <a:cs typeface="Comic Sans MS"/>
              </a:rPr>
              <a:t>με</a:t>
            </a:r>
            <a:r>
              <a:rPr lang="el-GR" sz="1050" dirty="0" smtClean="0">
                <a:effectLst>
                  <a:outerShdw blurRad="38100" dist="38100" dir="2700000" algn="tl">
                    <a:srgbClr val="000000">
                      <a:alpha val="43137"/>
                    </a:srgbClr>
                  </a:outerShdw>
                </a:effectLst>
                <a:latin typeface="Comic Sans MS"/>
                <a:cs typeface="Comic Sans MS"/>
              </a:rPr>
              <a:t> </a:t>
            </a:r>
            <a:r>
              <a:rPr sz="1050" dirty="0" err="1" smtClean="0">
                <a:effectLst>
                  <a:outerShdw blurRad="38100" dist="38100" dir="2700000" algn="tl">
                    <a:srgbClr val="000000">
                      <a:alpha val="43137"/>
                    </a:srgbClr>
                  </a:outerShdw>
                </a:effectLst>
                <a:latin typeface="Comic Sans MS"/>
                <a:cs typeface="Comic Sans MS"/>
              </a:rPr>
              <a:t>αιμορραγία</a:t>
            </a:r>
            <a:r>
              <a:rPr sz="1050" spc="-35" dirty="0" smtClean="0">
                <a:effectLst>
                  <a:outerShdw blurRad="38100" dist="38100" dir="2700000" algn="tl">
                    <a:srgbClr val="000000">
                      <a:alpha val="43137"/>
                    </a:srgbClr>
                  </a:outerShdw>
                </a:effectLst>
                <a:latin typeface="Comic Sans MS"/>
                <a:cs typeface="Comic Sans MS"/>
              </a:rPr>
              <a:t> </a:t>
            </a:r>
            <a:r>
              <a:rPr sz="1050" dirty="0">
                <a:effectLst>
                  <a:outerShdw blurRad="38100" dist="38100" dir="2700000" algn="tl">
                    <a:srgbClr val="000000">
                      <a:alpha val="43137"/>
                    </a:srgbClr>
                  </a:outerShdw>
                </a:effectLst>
                <a:latin typeface="Comic Sans MS"/>
                <a:cs typeface="Comic Sans MS"/>
              </a:rPr>
              <a:t>και</a:t>
            </a:r>
            <a:r>
              <a:rPr sz="1050" spc="-30" dirty="0">
                <a:effectLst>
                  <a:outerShdw blurRad="38100" dist="38100" dir="2700000" algn="tl">
                    <a:srgbClr val="000000">
                      <a:alpha val="43137"/>
                    </a:srgbClr>
                  </a:outerShdw>
                </a:effectLst>
                <a:latin typeface="Comic Sans MS"/>
                <a:cs typeface="Comic Sans MS"/>
              </a:rPr>
              <a:t> </a:t>
            </a:r>
            <a:r>
              <a:rPr sz="1050" dirty="0">
                <a:effectLst>
                  <a:outerShdw blurRad="38100" dist="38100" dir="2700000" algn="tl">
                    <a:srgbClr val="000000">
                      <a:alpha val="43137"/>
                    </a:srgbClr>
                  </a:outerShdw>
                </a:effectLst>
                <a:latin typeface="Comic Sans MS"/>
                <a:cs typeface="Comic Sans MS"/>
              </a:rPr>
              <a:t>ζώνες</a:t>
            </a:r>
            <a:r>
              <a:rPr sz="1050" spc="-30" dirty="0">
                <a:effectLst>
                  <a:outerShdw blurRad="38100" dist="38100" dir="2700000" algn="tl">
                    <a:srgbClr val="000000">
                      <a:alpha val="43137"/>
                    </a:srgbClr>
                  </a:outerShdw>
                </a:effectLst>
                <a:latin typeface="Comic Sans MS"/>
                <a:cs typeface="Comic Sans MS"/>
              </a:rPr>
              <a:t> </a:t>
            </a:r>
            <a:r>
              <a:rPr sz="1050" spc="-5" dirty="0">
                <a:effectLst>
                  <a:outerShdw blurRad="38100" dist="38100" dir="2700000" algn="tl">
                    <a:srgbClr val="000000">
                      <a:alpha val="43137"/>
                    </a:srgbClr>
                  </a:outerShdw>
                </a:effectLst>
                <a:latin typeface="Comic Sans MS"/>
                <a:cs typeface="Comic Sans MS"/>
              </a:rPr>
              <a:t>συστολής</a:t>
            </a:r>
            <a:endParaRPr sz="1050" dirty="0">
              <a:effectLst>
                <a:outerShdw blurRad="38100" dist="38100" dir="2700000" algn="tl">
                  <a:srgbClr val="000000">
                    <a:alpha val="43137"/>
                  </a:srgbClr>
                </a:outerShdw>
              </a:effectLst>
              <a:latin typeface="Comic Sans MS"/>
              <a:cs typeface="Comic Sans MS"/>
            </a:endParaRPr>
          </a:p>
          <a:p>
            <a:pPr marL="1270" algn="ctr">
              <a:lnSpc>
                <a:spcPct val="100000"/>
              </a:lnSpc>
            </a:pPr>
            <a:r>
              <a:rPr sz="1050" dirty="0">
                <a:latin typeface="Comic Sans MS"/>
                <a:cs typeface="Comic Sans MS"/>
              </a:rPr>
              <a:t>(εμφανείς</a:t>
            </a:r>
            <a:r>
              <a:rPr sz="1050" spc="-35" dirty="0">
                <a:latin typeface="Comic Sans MS"/>
                <a:cs typeface="Comic Sans MS"/>
              </a:rPr>
              <a:t> </a:t>
            </a:r>
            <a:r>
              <a:rPr sz="1050" spc="-5" dirty="0">
                <a:latin typeface="Comic Sans MS"/>
                <a:cs typeface="Comic Sans MS"/>
              </a:rPr>
              <a:t>υπερηωσινόφιλες</a:t>
            </a:r>
            <a:endParaRPr sz="1050" dirty="0">
              <a:latin typeface="Comic Sans MS"/>
              <a:cs typeface="Comic Sans MS"/>
            </a:endParaRPr>
          </a:p>
          <a:p>
            <a:pPr marL="1270" algn="ctr">
              <a:lnSpc>
                <a:spcPct val="100000"/>
              </a:lnSpc>
            </a:pPr>
            <a:r>
              <a:rPr sz="1050" dirty="0">
                <a:latin typeface="Comic Sans MS"/>
                <a:cs typeface="Comic Sans MS"/>
              </a:rPr>
              <a:t>ζώνες)</a:t>
            </a:r>
            <a:r>
              <a:rPr sz="1050" spc="-65" dirty="0">
                <a:latin typeface="Comic Sans MS"/>
                <a:cs typeface="Comic Sans MS"/>
              </a:rPr>
              <a:t> </a:t>
            </a:r>
            <a:r>
              <a:rPr sz="1050" spc="-5" dirty="0">
                <a:latin typeface="Comic Sans MS"/>
                <a:cs typeface="Comic Sans MS"/>
              </a:rPr>
              <a:t>[τοξο]</a:t>
            </a:r>
            <a:endParaRPr sz="1050" dirty="0">
              <a:latin typeface="Comic Sans MS"/>
              <a:cs typeface="Comic Sans M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1437" y="0"/>
            <a:ext cx="8964930" cy="6781798"/>
            <a:chOff x="71437" y="0"/>
            <a:chExt cx="8964930" cy="6781798"/>
          </a:xfrm>
        </p:grpSpPr>
        <p:pic>
          <p:nvPicPr>
            <p:cNvPr id="3" name="object 3"/>
            <p:cNvPicPr/>
            <p:nvPr/>
          </p:nvPicPr>
          <p:blipFill>
            <a:blip r:embed="rId2" cstate="print"/>
            <a:stretch>
              <a:fillRect/>
            </a:stretch>
          </p:blipFill>
          <p:spPr>
            <a:xfrm>
              <a:off x="501389" y="0"/>
              <a:ext cx="8365249" cy="5937513"/>
            </a:xfrm>
            <a:prstGeom prst="rect">
              <a:avLst/>
            </a:prstGeom>
          </p:spPr>
        </p:pic>
        <p:pic>
          <p:nvPicPr>
            <p:cNvPr id="4" name="object 4"/>
            <p:cNvPicPr/>
            <p:nvPr/>
          </p:nvPicPr>
          <p:blipFill>
            <a:blip r:embed="rId3" cstate="print"/>
            <a:stretch>
              <a:fillRect/>
            </a:stretch>
          </p:blipFill>
          <p:spPr>
            <a:xfrm>
              <a:off x="674814" y="0"/>
              <a:ext cx="7826248" cy="5572125"/>
            </a:xfrm>
            <a:prstGeom prst="rect">
              <a:avLst/>
            </a:prstGeom>
          </p:spPr>
        </p:pic>
        <p:sp>
          <p:nvSpPr>
            <p:cNvPr id="5" name="object 5"/>
            <p:cNvSpPr/>
            <p:nvPr/>
          </p:nvSpPr>
          <p:spPr>
            <a:xfrm>
              <a:off x="665162" y="0"/>
              <a:ext cx="7840980" cy="5577205"/>
            </a:xfrm>
            <a:custGeom>
              <a:avLst/>
              <a:gdLst/>
              <a:ahLst/>
              <a:cxnLst/>
              <a:rect l="l" t="t" r="r" b="b"/>
              <a:pathLst>
                <a:path w="7840980" h="5577205">
                  <a:moveTo>
                    <a:pt x="0" y="5576824"/>
                  </a:moveTo>
                  <a:lnTo>
                    <a:pt x="7840726" y="5576824"/>
                  </a:lnTo>
                  <a:lnTo>
                    <a:pt x="7840726" y="0"/>
                  </a:lnTo>
                </a:path>
                <a:path w="7840980" h="5577205">
                  <a:moveTo>
                    <a:pt x="0" y="0"/>
                  </a:moveTo>
                  <a:lnTo>
                    <a:pt x="0" y="5064123"/>
                  </a:lnTo>
                </a:path>
              </a:pathLst>
            </a:custGeom>
            <a:ln w="9525">
              <a:solidFill>
                <a:srgbClr val="0000FF"/>
              </a:solidFill>
            </a:ln>
          </p:spPr>
          <p:txBody>
            <a:bodyPr wrap="square" lIns="0" tIns="0" rIns="0" bIns="0" rtlCol="0"/>
            <a:lstStyle/>
            <a:p>
              <a:endParaRPr/>
            </a:p>
          </p:txBody>
        </p:sp>
        <p:sp>
          <p:nvSpPr>
            <p:cNvPr id="6" name="object 6"/>
            <p:cNvSpPr/>
            <p:nvPr/>
          </p:nvSpPr>
          <p:spPr>
            <a:xfrm>
              <a:off x="71437" y="5064123"/>
              <a:ext cx="8964930" cy="1717675"/>
            </a:xfrm>
            <a:custGeom>
              <a:avLst/>
              <a:gdLst/>
              <a:ahLst/>
              <a:cxnLst/>
              <a:rect l="l" t="t" r="r" b="b"/>
              <a:pathLst>
                <a:path w="8964930" h="1717675">
                  <a:moveTo>
                    <a:pt x="8964549" y="0"/>
                  </a:moveTo>
                  <a:lnTo>
                    <a:pt x="0" y="0"/>
                  </a:lnTo>
                  <a:lnTo>
                    <a:pt x="0" y="1717674"/>
                  </a:lnTo>
                  <a:lnTo>
                    <a:pt x="8964549" y="1717674"/>
                  </a:lnTo>
                  <a:lnTo>
                    <a:pt x="8964549" y="0"/>
                  </a:lnTo>
                  <a:close/>
                </a:path>
              </a:pathLst>
            </a:custGeom>
            <a:solidFill>
              <a:srgbClr val="FFFFFF"/>
            </a:solidFill>
          </p:spPr>
          <p:txBody>
            <a:bodyPr wrap="square" lIns="0" tIns="0" rIns="0" bIns="0" rtlCol="0"/>
            <a:lstStyle/>
            <a:p>
              <a:endParaRPr/>
            </a:p>
          </p:txBody>
        </p:sp>
        <p:pic>
          <p:nvPicPr>
            <p:cNvPr id="11" name="object 11"/>
            <p:cNvPicPr/>
            <p:nvPr/>
          </p:nvPicPr>
          <p:blipFill>
            <a:blip r:embed="rId4" cstate="print"/>
            <a:stretch>
              <a:fillRect/>
            </a:stretch>
          </p:blipFill>
          <p:spPr>
            <a:xfrm>
              <a:off x="2531364" y="5059679"/>
              <a:ext cx="364236" cy="356616"/>
            </a:xfrm>
            <a:prstGeom prst="rect">
              <a:avLst/>
            </a:prstGeom>
          </p:spPr>
        </p:pic>
      </p:grpSp>
      <p:sp>
        <p:nvSpPr>
          <p:cNvPr id="17" name="object 17"/>
          <p:cNvSpPr txBox="1"/>
          <p:nvPr/>
        </p:nvSpPr>
        <p:spPr>
          <a:xfrm>
            <a:off x="0" y="5157192"/>
            <a:ext cx="9143999" cy="1631216"/>
          </a:xfrm>
          <a:prstGeom prst="rect">
            <a:avLst/>
          </a:prstGeom>
        </p:spPr>
        <p:txBody>
          <a:bodyPr vert="horz" wrap="square" lIns="0" tIns="25400" rIns="0" bIns="0" rtlCol="0">
            <a:spAutoFit/>
          </a:bodyPr>
          <a:lstStyle/>
          <a:p>
            <a:pPr algn="ctr">
              <a:lnSpc>
                <a:spcPct val="100000"/>
              </a:lnSpc>
              <a:spcBef>
                <a:spcPts val="200"/>
              </a:spcBef>
            </a:pPr>
            <a:r>
              <a:rPr sz="1600" spc="-10" dirty="0">
                <a:solidFill>
                  <a:srgbClr val="0000FF"/>
                </a:solidFill>
                <a:latin typeface="Comic Sans MS"/>
                <a:cs typeface="Comic Sans MS"/>
              </a:rPr>
              <a:t>Οξύ</a:t>
            </a:r>
            <a:r>
              <a:rPr sz="1600" spc="5" dirty="0">
                <a:solidFill>
                  <a:srgbClr val="0000FF"/>
                </a:solidFill>
                <a:latin typeface="Comic Sans MS"/>
                <a:cs typeface="Comic Sans MS"/>
              </a:rPr>
              <a:t> </a:t>
            </a:r>
            <a:r>
              <a:rPr sz="1600" spc="-5" dirty="0">
                <a:solidFill>
                  <a:srgbClr val="0000FF"/>
                </a:solidFill>
                <a:latin typeface="Comic Sans MS"/>
                <a:cs typeface="Comic Sans MS"/>
              </a:rPr>
              <a:t>έμφρακτο</a:t>
            </a:r>
            <a:r>
              <a:rPr sz="1600" spc="10" dirty="0">
                <a:solidFill>
                  <a:srgbClr val="0000FF"/>
                </a:solidFill>
                <a:latin typeface="Comic Sans MS"/>
                <a:cs typeface="Comic Sans MS"/>
              </a:rPr>
              <a:t> </a:t>
            </a:r>
            <a:r>
              <a:rPr sz="1600" spc="-5" dirty="0">
                <a:solidFill>
                  <a:srgbClr val="0000FF"/>
                </a:solidFill>
                <a:latin typeface="Comic Sans MS"/>
                <a:cs typeface="Comic Sans MS"/>
              </a:rPr>
              <a:t>του</a:t>
            </a:r>
            <a:r>
              <a:rPr sz="1600" spc="5" dirty="0">
                <a:solidFill>
                  <a:srgbClr val="0000FF"/>
                </a:solidFill>
                <a:latin typeface="Comic Sans MS"/>
                <a:cs typeface="Comic Sans MS"/>
              </a:rPr>
              <a:t> </a:t>
            </a:r>
            <a:r>
              <a:rPr sz="1600" spc="-5" dirty="0">
                <a:solidFill>
                  <a:srgbClr val="0000FF"/>
                </a:solidFill>
                <a:latin typeface="Comic Sans MS"/>
                <a:cs typeface="Comic Sans MS"/>
              </a:rPr>
              <a:t>οπισθιο-πλαγίου</a:t>
            </a:r>
            <a:r>
              <a:rPr sz="1600" spc="-10" dirty="0">
                <a:solidFill>
                  <a:srgbClr val="0000FF"/>
                </a:solidFill>
                <a:latin typeface="Comic Sans MS"/>
                <a:cs typeface="Comic Sans MS"/>
              </a:rPr>
              <a:t> τοιχώματος</a:t>
            </a:r>
            <a:r>
              <a:rPr sz="1600" spc="10" dirty="0">
                <a:solidFill>
                  <a:srgbClr val="0000FF"/>
                </a:solidFill>
                <a:latin typeface="Comic Sans MS"/>
                <a:cs typeface="Comic Sans MS"/>
              </a:rPr>
              <a:t> </a:t>
            </a:r>
            <a:r>
              <a:rPr sz="1600" spc="-5" dirty="0">
                <a:solidFill>
                  <a:srgbClr val="0000FF"/>
                </a:solidFill>
                <a:latin typeface="Comic Sans MS"/>
                <a:cs typeface="Comic Sans MS"/>
              </a:rPr>
              <a:t>της</a:t>
            </a:r>
            <a:r>
              <a:rPr sz="1600" spc="-10" dirty="0">
                <a:solidFill>
                  <a:srgbClr val="0000FF"/>
                </a:solidFill>
                <a:latin typeface="Comic Sans MS"/>
                <a:cs typeface="Comic Sans MS"/>
              </a:rPr>
              <a:t> </a:t>
            </a:r>
            <a:r>
              <a:rPr sz="1600" spc="-5" dirty="0">
                <a:solidFill>
                  <a:srgbClr val="0000FF"/>
                </a:solidFill>
                <a:latin typeface="Comic Sans MS"/>
                <a:cs typeface="Comic Sans MS"/>
              </a:rPr>
              <a:t>αριστερής κοιλίας</a:t>
            </a:r>
            <a:r>
              <a:rPr sz="1600" spc="15" dirty="0">
                <a:solidFill>
                  <a:srgbClr val="0000FF"/>
                </a:solidFill>
                <a:latin typeface="Comic Sans MS"/>
                <a:cs typeface="Comic Sans MS"/>
              </a:rPr>
              <a:t> </a:t>
            </a:r>
            <a:r>
              <a:rPr sz="1600" spc="-5" dirty="0">
                <a:latin typeface="Comic Sans MS"/>
                <a:cs typeface="Comic Sans MS"/>
              </a:rPr>
              <a:t>(περιοχές</a:t>
            </a:r>
            <a:r>
              <a:rPr sz="1600" spc="10" dirty="0">
                <a:latin typeface="Comic Sans MS"/>
                <a:cs typeface="Comic Sans MS"/>
              </a:rPr>
              <a:t> </a:t>
            </a:r>
            <a:r>
              <a:rPr sz="1600" spc="-5" dirty="0">
                <a:latin typeface="Comic Sans MS"/>
                <a:cs typeface="Comic Sans MS"/>
              </a:rPr>
              <a:t>νέκρωσης</a:t>
            </a:r>
            <a:r>
              <a:rPr sz="1600" spc="5" dirty="0">
                <a:latin typeface="Comic Sans MS"/>
                <a:cs typeface="Comic Sans MS"/>
              </a:rPr>
              <a:t> </a:t>
            </a:r>
            <a:r>
              <a:rPr sz="1600" i="1" spc="-5" dirty="0">
                <a:effectLst>
                  <a:outerShdw blurRad="38100" dist="38100" dir="2700000" algn="tl">
                    <a:srgbClr val="000000">
                      <a:alpha val="43137"/>
                    </a:srgbClr>
                  </a:outerShdw>
                </a:effectLst>
                <a:latin typeface="Comic Sans MS"/>
                <a:cs typeface="Comic Sans MS"/>
              </a:rPr>
              <a:t>δεν</a:t>
            </a:r>
            <a:endParaRPr sz="1600" i="1" dirty="0">
              <a:effectLst>
                <a:outerShdw blurRad="38100" dist="38100" dir="2700000" algn="tl">
                  <a:srgbClr val="000000">
                    <a:alpha val="43137"/>
                  </a:srgbClr>
                </a:outerShdw>
              </a:effectLst>
              <a:latin typeface="Comic Sans MS"/>
              <a:cs typeface="Comic Sans MS"/>
            </a:endParaRPr>
          </a:p>
          <a:p>
            <a:pPr marL="269875" marR="263525" algn="ctr">
              <a:lnSpc>
                <a:spcPts val="2110"/>
              </a:lnSpc>
              <a:spcBef>
                <a:spcPts val="105"/>
              </a:spcBef>
            </a:pPr>
            <a:r>
              <a:rPr sz="1600" spc="-5" dirty="0">
                <a:latin typeface="Comic Sans MS"/>
                <a:cs typeface="Comic Sans MS"/>
              </a:rPr>
              <a:t>χρωματίζονται</a:t>
            </a:r>
            <a:r>
              <a:rPr sz="1600" spc="-10" dirty="0">
                <a:latin typeface="Comic Sans MS"/>
                <a:cs typeface="Comic Sans MS"/>
              </a:rPr>
              <a:t> </a:t>
            </a:r>
            <a:r>
              <a:rPr sz="1600" spc="-5" dirty="0">
                <a:latin typeface="Comic Sans MS"/>
                <a:cs typeface="Comic Sans MS"/>
              </a:rPr>
              <a:t>με</a:t>
            </a:r>
            <a:r>
              <a:rPr sz="1600" spc="15" dirty="0">
                <a:latin typeface="Comic Sans MS"/>
                <a:cs typeface="Comic Sans MS"/>
              </a:rPr>
              <a:t> </a:t>
            </a:r>
            <a:r>
              <a:rPr sz="1600" spc="-10" dirty="0">
                <a:latin typeface="Comic Sans MS"/>
                <a:cs typeface="Comic Sans MS"/>
              </a:rPr>
              <a:t>triphenyl</a:t>
            </a:r>
            <a:r>
              <a:rPr sz="1600" spc="25" dirty="0">
                <a:latin typeface="Comic Sans MS"/>
                <a:cs typeface="Comic Sans MS"/>
              </a:rPr>
              <a:t> </a:t>
            </a:r>
            <a:r>
              <a:rPr sz="1600" spc="-5" dirty="0">
                <a:latin typeface="Comic Sans MS"/>
                <a:cs typeface="Comic Sans MS"/>
              </a:rPr>
              <a:t>tetrazolium</a:t>
            </a:r>
            <a:r>
              <a:rPr sz="1600" spc="25" dirty="0">
                <a:latin typeface="Comic Sans MS"/>
                <a:cs typeface="Comic Sans MS"/>
              </a:rPr>
              <a:t> </a:t>
            </a:r>
            <a:r>
              <a:rPr sz="1600" spc="-5" dirty="0">
                <a:latin typeface="Comic Sans MS"/>
                <a:cs typeface="Comic Sans MS"/>
              </a:rPr>
              <a:t>chloride</a:t>
            </a:r>
            <a:r>
              <a:rPr sz="1600" spc="20" dirty="0">
                <a:latin typeface="Comic Sans MS"/>
                <a:cs typeface="Comic Sans MS"/>
              </a:rPr>
              <a:t> </a:t>
            </a:r>
            <a:r>
              <a:rPr sz="1650" i="1" spc="-25" dirty="0">
                <a:latin typeface="Comic Sans MS"/>
                <a:cs typeface="Comic Sans MS"/>
              </a:rPr>
              <a:t>(τόξο)</a:t>
            </a:r>
            <a:r>
              <a:rPr sz="1650" i="1" spc="-5" dirty="0">
                <a:latin typeface="Comic Sans MS"/>
                <a:cs typeface="Comic Sans MS"/>
              </a:rPr>
              <a:t> </a:t>
            </a:r>
            <a:r>
              <a:rPr sz="1600" spc="-5" dirty="0">
                <a:latin typeface="Comic Sans MS"/>
                <a:cs typeface="Comic Sans MS"/>
              </a:rPr>
              <a:t>(η</a:t>
            </a:r>
            <a:r>
              <a:rPr sz="1600" dirty="0">
                <a:latin typeface="Comic Sans MS"/>
                <a:cs typeface="Comic Sans MS"/>
              </a:rPr>
              <a:t> </a:t>
            </a:r>
            <a:r>
              <a:rPr sz="1600" spc="-5" dirty="0">
                <a:latin typeface="Comic Sans MS"/>
                <a:cs typeface="Comic Sans MS"/>
              </a:rPr>
              <a:t>έλλειψη</a:t>
            </a:r>
            <a:r>
              <a:rPr sz="1600" spc="10" dirty="0">
                <a:latin typeface="Comic Sans MS"/>
                <a:cs typeface="Comic Sans MS"/>
              </a:rPr>
              <a:t> </a:t>
            </a:r>
            <a:r>
              <a:rPr sz="1600" spc="-5" dirty="0">
                <a:latin typeface="Comic Sans MS"/>
                <a:cs typeface="Comic Sans MS"/>
              </a:rPr>
              <a:t>χρώσης</a:t>
            </a:r>
            <a:r>
              <a:rPr sz="1600" spc="10" dirty="0">
                <a:latin typeface="Comic Sans MS"/>
                <a:cs typeface="Comic Sans MS"/>
              </a:rPr>
              <a:t> </a:t>
            </a:r>
            <a:r>
              <a:rPr sz="1600" spc="-10" dirty="0">
                <a:latin typeface="Comic Sans MS"/>
                <a:cs typeface="Comic Sans MS"/>
              </a:rPr>
              <a:t>οφείλεται</a:t>
            </a:r>
            <a:r>
              <a:rPr sz="1600" spc="20" dirty="0">
                <a:latin typeface="Comic Sans MS"/>
                <a:cs typeface="Comic Sans MS"/>
              </a:rPr>
              <a:t> </a:t>
            </a:r>
            <a:r>
              <a:rPr sz="1600" spc="-5" dirty="0">
                <a:latin typeface="Comic Sans MS"/>
                <a:cs typeface="Comic Sans MS"/>
              </a:rPr>
              <a:t>στη </a:t>
            </a:r>
            <a:r>
              <a:rPr sz="1600" spc="-465" dirty="0">
                <a:latin typeface="Comic Sans MS"/>
                <a:cs typeface="Comic Sans MS"/>
              </a:rPr>
              <a:t> </a:t>
            </a:r>
            <a:r>
              <a:rPr sz="1600" spc="-5" dirty="0">
                <a:latin typeface="Comic Sans MS"/>
                <a:cs typeface="Comic Sans MS"/>
              </a:rPr>
              <a:t>διαρροή</a:t>
            </a:r>
            <a:r>
              <a:rPr sz="1600" spc="-20" dirty="0">
                <a:latin typeface="Comic Sans MS"/>
                <a:cs typeface="Comic Sans MS"/>
              </a:rPr>
              <a:t> </a:t>
            </a:r>
            <a:r>
              <a:rPr sz="1600" spc="-5" dirty="0">
                <a:latin typeface="Comic Sans MS"/>
                <a:cs typeface="Comic Sans MS"/>
              </a:rPr>
              <a:t>της</a:t>
            </a:r>
            <a:r>
              <a:rPr sz="1600" spc="-10" dirty="0">
                <a:latin typeface="Comic Sans MS"/>
                <a:cs typeface="Comic Sans MS"/>
              </a:rPr>
              <a:t> </a:t>
            </a:r>
            <a:r>
              <a:rPr sz="1600" spc="-5" dirty="0">
                <a:latin typeface="Comic Sans MS"/>
                <a:cs typeface="Comic Sans MS"/>
              </a:rPr>
              <a:t>γαλακτικής</a:t>
            </a:r>
            <a:r>
              <a:rPr sz="1600" dirty="0">
                <a:latin typeface="Comic Sans MS"/>
                <a:cs typeface="Comic Sans MS"/>
              </a:rPr>
              <a:t> </a:t>
            </a:r>
            <a:r>
              <a:rPr sz="1600" spc="-5" dirty="0">
                <a:latin typeface="Comic Sans MS"/>
                <a:cs typeface="Comic Sans MS"/>
              </a:rPr>
              <a:t>δεϋδρογενάσης</a:t>
            </a:r>
            <a:r>
              <a:rPr sz="1600" spc="5" dirty="0">
                <a:latin typeface="Comic Sans MS"/>
                <a:cs typeface="Comic Sans MS"/>
              </a:rPr>
              <a:t> </a:t>
            </a:r>
            <a:r>
              <a:rPr sz="1600" spc="-10" dirty="0">
                <a:latin typeface="Comic Sans MS"/>
                <a:cs typeface="Comic Sans MS"/>
              </a:rPr>
              <a:t>μετά</a:t>
            </a:r>
            <a:r>
              <a:rPr sz="1600" spc="20" dirty="0">
                <a:latin typeface="Comic Sans MS"/>
                <a:cs typeface="Comic Sans MS"/>
              </a:rPr>
              <a:t> </a:t>
            </a:r>
            <a:r>
              <a:rPr sz="1600" spc="-10" dirty="0">
                <a:latin typeface="Comic Sans MS"/>
                <a:cs typeface="Comic Sans MS"/>
              </a:rPr>
              <a:t>τον</a:t>
            </a:r>
            <a:r>
              <a:rPr sz="1600" spc="-15" dirty="0">
                <a:latin typeface="Comic Sans MS"/>
                <a:cs typeface="Comic Sans MS"/>
              </a:rPr>
              <a:t> </a:t>
            </a:r>
            <a:r>
              <a:rPr sz="1600" spc="-5" dirty="0">
                <a:latin typeface="Comic Sans MS"/>
                <a:cs typeface="Comic Sans MS"/>
              </a:rPr>
              <a:t>κυτταρικό θάνατο).</a:t>
            </a:r>
            <a:r>
              <a:rPr sz="1600" spc="-10" dirty="0">
                <a:latin typeface="Comic Sans MS"/>
                <a:cs typeface="Comic Sans MS"/>
              </a:rPr>
              <a:t> </a:t>
            </a:r>
            <a:r>
              <a:rPr sz="1600" spc="-5" dirty="0">
                <a:latin typeface="Comic Sans MS"/>
                <a:cs typeface="Comic Sans MS"/>
              </a:rPr>
              <a:t>Η</a:t>
            </a:r>
            <a:r>
              <a:rPr sz="1600" spc="15" dirty="0">
                <a:latin typeface="Comic Sans MS"/>
                <a:cs typeface="Comic Sans MS"/>
              </a:rPr>
              <a:t> </a:t>
            </a:r>
            <a:r>
              <a:rPr sz="1600" spc="-5" dirty="0">
                <a:solidFill>
                  <a:srgbClr val="0000FF"/>
                </a:solidFill>
                <a:latin typeface="Comic Sans MS"/>
                <a:cs typeface="Comic Sans MS"/>
              </a:rPr>
              <a:t>ουλή</a:t>
            </a:r>
            <a:r>
              <a:rPr sz="1600" dirty="0">
                <a:solidFill>
                  <a:srgbClr val="0000FF"/>
                </a:solidFill>
                <a:latin typeface="Comic Sans MS"/>
                <a:cs typeface="Comic Sans MS"/>
              </a:rPr>
              <a:t> </a:t>
            </a:r>
            <a:r>
              <a:rPr sz="1600" spc="-5" dirty="0">
                <a:latin typeface="Comic Sans MS"/>
                <a:cs typeface="Comic Sans MS"/>
              </a:rPr>
              <a:t>στο πρόσθιο</a:t>
            </a:r>
            <a:endParaRPr sz="1600" dirty="0">
              <a:latin typeface="Comic Sans MS"/>
              <a:cs typeface="Comic Sans MS"/>
            </a:endParaRPr>
          </a:p>
          <a:p>
            <a:pPr marL="12700" marR="5080" algn="ctr">
              <a:lnSpc>
                <a:spcPts val="2110"/>
              </a:lnSpc>
              <a:spcBef>
                <a:spcPts val="5"/>
              </a:spcBef>
            </a:pPr>
            <a:r>
              <a:rPr sz="1600" spc="-5" dirty="0">
                <a:latin typeface="Comic Sans MS"/>
                <a:cs typeface="Comic Sans MS"/>
              </a:rPr>
              <a:t>τοίχωμα</a:t>
            </a:r>
            <a:r>
              <a:rPr sz="1600" spc="-10" dirty="0">
                <a:latin typeface="Comic Sans MS"/>
                <a:cs typeface="Comic Sans MS"/>
              </a:rPr>
              <a:t> </a:t>
            </a:r>
            <a:r>
              <a:rPr sz="1600" spc="-5" dirty="0">
                <a:latin typeface="Comic Sans MS"/>
                <a:cs typeface="Comic Sans MS"/>
              </a:rPr>
              <a:t>υποδηλώνει</a:t>
            </a:r>
            <a:r>
              <a:rPr sz="1600" spc="5" dirty="0">
                <a:latin typeface="Comic Sans MS"/>
                <a:cs typeface="Comic Sans MS"/>
              </a:rPr>
              <a:t> </a:t>
            </a:r>
            <a:r>
              <a:rPr sz="1600" spc="-5" dirty="0">
                <a:latin typeface="Comic Sans MS"/>
                <a:cs typeface="Comic Sans MS"/>
              </a:rPr>
              <a:t>παλαιό</a:t>
            </a:r>
            <a:r>
              <a:rPr sz="1600" dirty="0">
                <a:latin typeface="Comic Sans MS"/>
                <a:cs typeface="Comic Sans MS"/>
              </a:rPr>
              <a:t> </a:t>
            </a:r>
            <a:r>
              <a:rPr sz="1600" spc="-5" dirty="0">
                <a:latin typeface="Comic Sans MS"/>
                <a:cs typeface="Comic Sans MS"/>
              </a:rPr>
              <a:t>έμφρακτο</a:t>
            </a:r>
            <a:r>
              <a:rPr sz="1600" spc="10" dirty="0">
                <a:latin typeface="Comic Sans MS"/>
                <a:cs typeface="Comic Sans MS"/>
              </a:rPr>
              <a:t> </a:t>
            </a:r>
            <a:r>
              <a:rPr sz="1650" i="1" spc="-30" dirty="0">
                <a:latin typeface="Comic Sans MS"/>
                <a:cs typeface="Comic Sans MS"/>
              </a:rPr>
              <a:t>(κεφαλή</a:t>
            </a:r>
            <a:r>
              <a:rPr sz="1650" i="1" spc="-5" dirty="0">
                <a:latin typeface="Comic Sans MS"/>
                <a:cs typeface="Comic Sans MS"/>
              </a:rPr>
              <a:t> </a:t>
            </a:r>
            <a:r>
              <a:rPr sz="1650" i="1" spc="-30" dirty="0">
                <a:latin typeface="Comic Sans MS"/>
                <a:cs typeface="Comic Sans MS"/>
              </a:rPr>
              <a:t>βέλους)</a:t>
            </a:r>
            <a:r>
              <a:rPr sz="1600" spc="-30" dirty="0">
                <a:latin typeface="Comic Sans MS"/>
                <a:cs typeface="Comic Sans MS"/>
              </a:rPr>
              <a:t>.</a:t>
            </a:r>
            <a:r>
              <a:rPr sz="1600" spc="20" dirty="0">
                <a:latin typeface="Comic Sans MS"/>
                <a:cs typeface="Comic Sans MS"/>
              </a:rPr>
              <a:t> </a:t>
            </a:r>
            <a:r>
              <a:rPr sz="1600" spc="-5" dirty="0">
                <a:latin typeface="Comic Sans MS"/>
                <a:cs typeface="Comic Sans MS"/>
              </a:rPr>
              <a:t>Η</a:t>
            </a:r>
            <a:r>
              <a:rPr sz="1600" spc="5" dirty="0">
                <a:latin typeface="Comic Sans MS"/>
                <a:cs typeface="Comic Sans MS"/>
              </a:rPr>
              <a:t> </a:t>
            </a:r>
            <a:r>
              <a:rPr sz="1600" spc="-5" dirty="0">
                <a:latin typeface="Comic Sans MS"/>
                <a:cs typeface="Comic Sans MS"/>
              </a:rPr>
              <a:t>αιμορραγία</a:t>
            </a:r>
            <a:r>
              <a:rPr sz="1600" spc="10" dirty="0">
                <a:latin typeface="Comic Sans MS"/>
                <a:cs typeface="Comic Sans MS"/>
              </a:rPr>
              <a:t> </a:t>
            </a:r>
            <a:r>
              <a:rPr sz="1600" spc="-10" dirty="0">
                <a:latin typeface="Comic Sans MS"/>
                <a:cs typeface="Comic Sans MS"/>
              </a:rPr>
              <a:t>του</a:t>
            </a:r>
            <a:r>
              <a:rPr sz="1600" dirty="0">
                <a:latin typeface="Comic Sans MS"/>
                <a:cs typeface="Comic Sans MS"/>
              </a:rPr>
              <a:t> </a:t>
            </a:r>
            <a:r>
              <a:rPr sz="1600" spc="-10" dirty="0">
                <a:latin typeface="Comic Sans MS"/>
                <a:cs typeface="Comic Sans MS"/>
              </a:rPr>
              <a:t>μυοκαρδίου</a:t>
            </a:r>
            <a:r>
              <a:rPr sz="1600" spc="30" dirty="0">
                <a:latin typeface="Comic Sans MS"/>
                <a:cs typeface="Comic Sans MS"/>
              </a:rPr>
              <a:t> </a:t>
            </a:r>
            <a:r>
              <a:rPr sz="1600" spc="-5" dirty="0">
                <a:latin typeface="Comic Sans MS"/>
                <a:cs typeface="Comic Sans MS"/>
              </a:rPr>
              <a:t>στο</a:t>
            </a:r>
            <a:r>
              <a:rPr sz="1600" spc="-10" dirty="0">
                <a:latin typeface="Comic Sans MS"/>
                <a:cs typeface="Comic Sans MS"/>
              </a:rPr>
              <a:t> δεξιό </a:t>
            </a:r>
            <a:r>
              <a:rPr sz="1600" spc="-465" dirty="0">
                <a:latin typeface="Comic Sans MS"/>
                <a:cs typeface="Comic Sans MS"/>
              </a:rPr>
              <a:t> </a:t>
            </a:r>
            <a:r>
              <a:rPr sz="1600" spc="-10" dirty="0">
                <a:latin typeface="Comic Sans MS"/>
                <a:cs typeface="Comic Sans MS"/>
              </a:rPr>
              <a:t>χείλος</a:t>
            </a:r>
            <a:r>
              <a:rPr sz="1600" dirty="0">
                <a:latin typeface="Comic Sans MS"/>
                <a:cs typeface="Comic Sans MS"/>
              </a:rPr>
              <a:t> </a:t>
            </a:r>
            <a:r>
              <a:rPr sz="1600" spc="-5" dirty="0">
                <a:latin typeface="Comic Sans MS"/>
                <a:cs typeface="Comic Sans MS"/>
              </a:rPr>
              <a:t>του</a:t>
            </a:r>
            <a:r>
              <a:rPr sz="1600" spc="10" dirty="0">
                <a:latin typeface="Comic Sans MS"/>
                <a:cs typeface="Comic Sans MS"/>
              </a:rPr>
              <a:t> </a:t>
            </a:r>
            <a:r>
              <a:rPr sz="1600" spc="-5" dirty="0" err="1">
                <a:latin typeface="Comic Sans MS"/>
                <a:cs typeface="Comic Sans MS"/>
              </a:rPr>
              <a:t>εμφράκτου</a:t>
            </a:r>
            <a:r>
              <a:rPr sz="1600" spc="20" dirty="0">
                <a:latin typeface="Comic Sans MS"/>
                <a:cs typeface="Comic Sans MS"/>
              </a:rPr>
              <a:t> </a:t>
            </a:r>
            <a:r>
              <a:rPr sz="1600" spc="-5" dirty="0" err="1" smtClean="0">
                <a:latin typeface="Comic Sans MS"/>
                <a:cs typeface="Comic Sans MS"/>
              </a:rPr>
              <a:t>οφείλεται</a:t>
            </a:r>
            <a:r>
              <a:rPr sz="1600" spc="15" dirty="0" smtClean="0">
                <a:latin typeface="Comic Sans MS"/>
                <a:cs typeface="Comic Sans MS"/>
              </a:rPr>
              <a:t> </a:t>
            </a:r>
            <a:r>
              <a:rPr sz="1600" spc="-5" dirty="0" err="1">
                <a:latin typeface="Comic Sans MS"/>
                <a:cs typeface="Comic Sans MS"/>
              </a:rPr>
              <a:t>στη</a:t>
            </a:r>
            <a:r>
              <a:rPr sz="1600" spc="15" dirty="0">
                <a:latin typeface="Comic Sans MS"/>
                <a:cs typeface="Comic Sans MS"/>
              </a:rPr>
              <a:t> </a:t>
            </a:r>
            <a:r>
              <a:rPr lang="el-GR" sz="1600" spc="-5" dirty="0" smtClean="0">
                <a:solidFill>
                  <a:srgbClr val="0000FF"/>
                </a:solidFill>
                <a:latin typeface="Comic Sans MS"/>
                <a:cs typeface="Comic Sans MS"/>
              </a:rPr>
              <a:t> </a:t>
            </a:r>
            <a:r>
              <a:rPr lang="el-GR" sz="1600" b="1" spc="-5" dirty="0" smtClean="0">
                <a:solidFill>
                  <a:srgbClr val="0000FF"/>
                </a:solidFill>
                <a:latin typeface="Comic Sans MS"/>
                <a:cs typeface="Comic Sans MS"/>
              </a:rPr>
              <a:t>ρήξη</a:t>
            </a:r>
            <a:r>
              <a:rPr lang="el-GR" sz="1600" spc="-5" dirty="0" smtClean="0">
                <a:solidFill>
                  <a:srgbClr val="0000FF"/>
                </a:solidFill>
                <a:latin typeface="Comic Sans MS"/>
                <a:cs typeface="Comic Sans MS"/>
              </a:rPr>
              <a:t> της  κοιλίας </a:t>
            </a:r>
          </a:p>
          <a:p>
            <a:pPr marL="12700" marR="5080" algn="ctr">
              <a:lnSpc>
                <a:spcPts val="2110"/>
              </a:lnSpc>
              <a:spcBef>
                <a:spcPts val="5"/>
              </a:spcBef>
            </a:pPr>
            <a:r>
              <a:rPr lang="el-GR" sz="1600" spc="-10" dirty="0" smtClean="0">
                <a:latin typeface="Comic Sans MS"/>
                <a:cs typeface="Comic Sans MS"/>
              </a:rPr>
              <a:t>η οποία </a:t>
            </a:r>
            <a:r>
              <a:rPr sz="1600" spc="-5" dirty="0" err="1" smtClean="0">
                <a:latin typeface="Comic Sans MS"/>
                <a:cs typeface="Comic Sans MS"/>
              </a:rPr>
              <a:t>αποτελεί</a:t>
            </a:r>
            <a:r>
              <a:rPr sz="1600" dirty="0" smtClean="0">
                <a:latin typeface="Comic Sans MS"/>
                <a:cs typeface="Comic Sans MS"/>
              </a:rPr>
              <a:t> </a:t>
            </a:r>
            <a:r>
              <a:rPr lang="el-GR" sz="1600" i="1" spc="-5" dirty="0" smtClean="0">
                <a:latin typeface="Comic Sans MS"/>
                <a:cs typeface="Comic Sans MS"/>
              </a:rPr>
              <a:t>άλλη</a:t>
            </a:r>
            <a:r>
              <a:rPr sz="1600" spc="-10" dirty="0" smtClean="0">
                <a:latin typeface="Comic Sans MS"/>
                <a:cs typeface="Comic Sans MS"/>
              </a:rPr>
              <a:t> </a:t>
            </a:r>
            <a:r>
              <a:rPr lang="el-GR" sz="1600" spc="-10" dirty="0" smtClean="0">
                <a:latin typeface="Comic Sans MS"/>
                <a:cs typeface="Comic Sans MS"/>
              </a:rPr>
              <a:t>μια</a:t>
            </a:r>
            <a:r>
              <a:rPr lang="el-GR" sz="1600" spc="-5" dirty="0" smtClean="0">
                <a:latin typeface="Comic Sans MS"/>
                <a:cs typeface="Comic Sans MS"/>
              </a:rPr>
              <a:t> αιτία</a:t>
            </a:r>
            <a:r>
              <a:rPr lang="el-GR" sz="1600" dirty="0" smtClean="0">
                <a:latin typeface="Comic Sans MS"/>
                <a:cs typeface="Comic Sans MS"/>
              </a:rPr>
              <a:t> </a:t>
            </a:r>
            <a:r>
              <a:rPr lang="el-GR" sz="1600" spc="-10" dirty="0" smtClean="0">
                <a:latin typeface="Comic Sans MS"/>
                <a:cs typeface="Comic Sans MS"/>
              </a:rPr>
              <a:t>θανάτου λόγω </a:t>
            </a:r>
            <a:r>
              <a:rPr lang="el-GR" sz="1600" spc="-10" dirty="0" smtClean="0">
                <a:latin typeface="Comic Sans MS"/>
                <a:cs typeface="Comic Sans MS"/>
              </a:rPr>
              <a:t>μηχανικής επιπλοκής στους </a:t>
            </a:r>
            <a:r>
              <a:rPr lang="el-GR" sz="1600" spc="-10" dirty="0" err="1" smtClean="0">
                <a:latin typeface="Comic Sans MS"/>
                <a:cs typeface="Comic Sans MS"/>
              </a:rPr>
              <a:t>εμφραγματίες</a:t>
            </a:r>
            <a:r>
              <a:rPr sz="1600" spc="-5" dirty="0" smtClean="0">
                <a:latin typeface="Comic Sans MS"/>
                <a:cs typeface="Comic Sans MS"/>
              </a:rPr>
              <a:t>.</a:t>
            </a:r>
            <a:endParaRPr sz="1600" dirty="0">
              <a:latin typeface="Comic Sans MS"/>
              <a:cs typeface="Comic Sans MS"/>
            </a:endParaRPr>
          </a:p>
        </p:txBody>
      </p:sp>
      <p:sp>
        <p:nvSpPr>
          <p:cNvPr id="9" name="1 - Τίτλος"/>
          <p:cNvSpPr txBox="1">
            <a:spLocks/>
          </p:cNvSpPr>
          <p:nvPr/>
        </p:nvSpPr>
        <p:spPr>
          <a:xfrm>
            <a:off x="0" y="0"/>
            <a:ext cx="3465513" cy="1435100"/>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Εκτίμηση </a:t>
            </a:r>
            <a:r>
              <a:rPr kumimoji="0" lang="el-GR" sz="1600" b="0"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mj-lt"/>
                <a:ea typeface="+mj-ea"/>
                <a:cs typeface="+mj-cs"/>
              </a:rPr>
              <a:t>νεκροτομικού</a:t>
            </a:r>
            <a:r>
              <a:rPr kumimoji="0" lang="el-GR" sz="16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t>
            </a:r>
            <a:r>
              <a:rPr kumimoji="0" lang="el-GR" sz="1600" b="0"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mj-lt"/>
                <a:ea typeface="+mj-ea"/>
                <a:cs typeface="+mj-cs"/>
              </a:rPr>
              <a:t>πρασκευάσματος</a:t>
            </a:r>
            <a:r>
              <a:rPr kumimoji="0" lang="el-GR" sz="16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30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άλλης </a:t>
            </a:r>
            <a:r>
              <a:rPr kumimoji="0" lang="el-GR" sz="16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περίπτωσης</a:t>
            </a:r>
            <a:endParaRPr kumimoji="0" lang="el-GR" sz="1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864" y="620688"/>
            <a:ext cx="8424936" cy="6832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defRPr/>
            </a:pPr>
            <a:r>
              <a:rPr lang="el-GR" sz="2300" dirty="0">
                <a:solidFill>
                  <a:prstClr val="black"/>
                </a:solidFill>
                <a:latin typeface="Arial" panose="020B0604020202020204" pitchFamily="34" charset="0"/>
                <a:cs typeface="Arial" panose="020B0604020202020204" pitchFamily="34" charset="0"/>
              </a:rPr>
              <a:t>Άνδρας 39 ετών, προσέρχεται για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θωρακικό άλγος </a:t>
            </a:r>
            <a:r>
              <a:rPr lang="el-GR" sz="2300" dirty="0">
                <a:solidFill>
                  <a:prstClr val="black"/>
                </a:solidFill>
                <a:latin typeface="Arial" panose="020B0604020202020204" pitchFamily="34" charset="0"/>
                <a:cs typeface="Arial" panose="020B0604020202020204" pitchFamily="34" charset="0"/>
              </a:rPr>
              <a:t>και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δύσπνοια</a:t>
            </a:r>
            <a:r>
              <a:rPr lang="el-GR" sz="2300" dirty="0">
                <a:solidFill>
                  <a:prstClr val="black"/>
                </a:solidFill>
                <a:latin typeface="Arial" panose="020B0604020202020204" pitchFamily="34" charset="0"/>
                <a:cs typeface="Arial" panose="020B0604020202020204" pitchFamily="34" charset="0"/>
              </a:rPr>
              <a:t> από ημερών. Προ </a:t>
            </a:r>
            <a:r>
              <a:rPr lang="el-GR" sz="2300" i="1" u="sng" dirty="0">
                <a:solidFill>
                  <a:prstClr val="black"/>
                </a:solidFill>
                <a:latin typeface="Arial" panose="020B0604020202020204" pitchFamily="34" charset="0"/>
                <a:cs typeface="Arial" panose="020B0604020202020204" pitchFamily="34" charset="0"/>
              </a:rPr>
              <a:t>2 εβδομάδων</a:t>
            </a:r>
            <a:r>
              <a:rPr lang="el-GR" sz="2300" dirty="0">
                <a:solidFill>
                  <a:prstClr val="black"/>
                </a:solidFill>
                <a:latin typeface="Arial" panose="020B0604020202020204" pitchFamily="34" charset="0"/>
                <a:cs typeface="Arial" panose="020B0604020202020204" pitchFamily="34" charset="0"/>
              </a:rPr>
              <a:t>, αναφέρει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ιογενή συνδρομή </a:t>
            </a:r>
            <a:r>
              <a:rPr lang="el-GR" sz="2300" dirty="0">
                <a:solidFill>
                  <a:prstClr val="black"/>
                </a:solidFill>
                <a:latin typeface="Arial" panose="020B0604020202020204" pitchFamily="34" charset="0"/>
                <a:cs typeface="Arial" panose="020B0604020202020204" pitchFamily="34" charset="0"/>
              </a:rPr>
              <a:t>με πυρετό και μυαλγίες.</a:t>
            </a:r>
          </a:p>
          <a:p>
            <a:pPr marL="0" marR="0" lvl="0" indent="0" algn="l" defTabSz="914400" rtl="0" eaLnBrk="1" fontAlgn="auto" latinLnBrk="0" hangingPunct="1">
              <a:lnSpc>
                <a:spcPct val="100000"/>
              </a:lnSpc>
              <a:spcBef>
                <a:spcPts val="0"/>
              </a:spcBef>
              <a:spcAft>
                <a:spcPts val="0"/>
              </a:spcAft>
              <a:buClrTx/>
              <a:buSzTx/>
              <a:buFontTx/>
              <a:buNone/>
              <a:defRPr/>
            </a:pPr>
            <a:r>
              <a:rPr lang="en-US" sz="2300" dirty="0">
                <a:solidFill>
                  <a:prstClr val="black"/>
                </a:solidFill>
                <a:latin typeface="Arial" panose="020B0604020202020204" pitchFamily="34" charset="0"/>
                <a:cs typeface="Arial" panose="020B0604020202020204" pitchFamily="34" charset="0"/>
              </a:rPr>
              <a:t> </a:t>
            </a:r>
            <a:r>
              <a:rPr lang="el-GR" sz="2300" dirty="0">
                <a:solidFill>
                  <a:prstClr val="black"/>
                </a:solidFill>
                <a:latin typeface="Arial" panose="020B0604020202020204" pitchFamily="34" charset="0"/>
                <a:cs typeface="Arial" panose="020B0604020202020204" pitchFamily="34" charset="0"/>
              </a:rPr>
              <a:t> </a:t>
            </a: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defRPr/>
            </a:pPr>
            <a:r>
              <a:rPr lang="el-GR" sz="2300" b="1" dirty="0" err="1">
                <a:solidFill>
                  <a:prstClr val="black"/>
                </a:solidFill>
                <a:latin typeface="Arial" panose="020B0604020202020204" pitchFamily="34" charset="0"/>
                <a:cs typeface="Arial" panose="020B0604020202020204" pitchFamily="34" charset="0"/>
              </a:rPr>
              <a:t>Άρυθμοι</a:t>
            </a:r>
            <a:r>
              <a:rPr lang="el-GR" sz="2300" dirty="0">
                <a:solidFill>
                  <a:prstClr val="black"/>
                </a:solidFill>
                <a:latin typeface="Arial" panose="020B0604020202020204" pitchFamily="34" charset="0"/>
                <a:cs typeface="Arial" panose="020B0604020202020204" pitchFamily="34" charset="0"/>
              </a:rPr>
              <a:t> καρδιακοί τόνοι,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οίδημα κάτω άκρων</a:t>
            </a:r>
            <a:r>
              <a:rPr lang="el-GR" sz="2300" dirty="0">
                <a:solidFill>
                  <a:prstClr val="black"/>
                </a:solidFill>
                <a:latin typeface="Arial" panose="020B0604020202020204" pitchFamily="34" charset="0"/>
                <a:cs typeface="Arial" panose="020B0604020202020204" pitchFamily="34" charset="0"/>
              </a:rPr>
              <a:t>, μείωση αναπνευστικού ψιθυρίσματος στις </a:t>
            </a:r>
            <a:r>
              <a:rPr lang="el-GR" sz="2300" dirty="0" smtClean="0">
                <a:solidFill>
                  <a:prstClr val="black"/>
                </a:solidFill>
                <a:latin typeface="Arial" panose="020B0604020202020204" pitchFamily="34" charset="0"/>
                <a:cs typeface="Arial" panose="020B0604020202020204" pitchFamily="34" charset="0"/>
              </a:rPr>
              <a:t>βάσεις </a:t>
            </a:r>
            <a:r>
              <a:rPr lang="el-GR" sz="2300" dirty="0" smtClean="0">
                <a:solidFill>
                  <a:prstClr val="black"/>
                </a:solidFill>
                <a:latin typeface="Arial" panose="020B0604020202020204" pitchFamily="34" charset="0"/>
                <a:cs typeface="Arial" panose="020B0604020202020204" pitchFamily="34" charset="0"/>
              </a:rPr>
              <a:t>τ</a:t>
            </a:r>
            <a:r>
              <a:rPr lang="el-GR" sz="2300" dirty="0" smtClean="0">
                <a:solidFill>
                  <a:prstClr val="black"/>
                </a:solidFill>
                <a:latin typeface="Arial" panose="020B0604020202020204" pitchFamily="34" charset="0"/>
                <a:cs typeface="Arial" panose="020B0604020202020204" pitchFamily="34" charset="0"/>
              </a:rPr>
              <a:t>ων πνευμόνων ως επί </a:t>
            </a:r>
            <a:r>
              <a:rPr lang="el-GR" sz="2300" dirty="0">
                <a:solidFill>
                  <a:prstClr val="black"/>
                </a:solidFill>
                <a:latin typeface="Arial" panose="020B0604020202020204" pitchFamily="34" charset="0"/>
                <a:cs typeface="Arial" panose="020B0604020202020204" pitchFamily="34" charset="0"/>
              </a:rPr>
              <a:t>πλευριτικών συλλογών.</a:t>
            </a: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Αυξημένη </a:t>
            </a:r>
            <a:r>
              <a:rPr kumimoji="0" lang="el-GR" sz="23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1" i="0" u="none" strike="noStrike" kern="1200" cap="none" spc="30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τροπονίνη</a:t>
            </a:r>
            <a:r>
              <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αυξημένοι δείκτες φλεγμονής</a:t>
            </a: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λευκά αιμοσφαίρια, </a:t>
            </a:r>
            <a:r>
              <a:rPr kumimoji="0" lang="en-US"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CRP)</a:t>
            </a:r>
            <a:endPar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Απεικόνιση:</a:t>
            </a:r>
          </a:p>
          <a:p>
            <a:pPr marL="0" marR="0" lvl="0" indent="0" algn="l" defTabSz="914400" rtl="0" eaLnBrk="1" fontAlgn="auto" latinLnBrk="0" hangingPunct="1">
              <a:lnSpc>
                <a:spcPct val="100000"/>
              </a:lnSpc>
              <a:spcBef>
                <a:spcPts val="0"/>
              </a:spcBef>
              <a:spcAft>
                <a:spcPts val="0"/>
              </a:spcAft>
              <a:buClrTx/>
              <a:buSzTx/>
              <a:buFontTx/>
              <a:buNone/>
              <a:defRPr/>
            </a:pPr>
            <a:r>
              <a:rPr lang="el-GR" sz="2300" dirty="0">
                <a:solidFill>
                  <a:prstClr val="black"/>
                </a:solidFill>
                <a:latin typeface="Arial" panose="020B0604020202020204" pitchFamily="34" charset="0"/>
                <a:cs typeface="Arial" panose="020B0604020202020204" pitchFamily="34" charset="0"/>
              </a:rPr>
              <a:t>Υπερηχογράφημα καρδιάς με </a:t>
            </a:r>
            <a:r>
              <a:rPr lang="el-GR" sz="2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σοβαρά επηρεασμένη συστολική λειτουργία, με υποκινησίες τοιχωμάτων. </a:t>
            </a:r>
            <a:endParaRPr kumimoji="0" lang="el-GR" sz="23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p:cNvSpPr>
            <a:spLocks noGrp="1"/>
          </p:cNvSpPr>
          <p:nvPr>
            <p:ph type="title"/>
          </p:nvPr>
        </p:nvSpPr>
        <p:spPr>
          <a:xfrm>
            <a:off x="457200" y="-171400"/>
            <a:ext cx="8229600" cy="1143000"/>
          </a:xfrm>
        </p:spPr>
        <p:txBody>
          <a:bodyPr/>
          <a:lstStyle/>
          <a:p>
            <a:r>
              <a:rPr lang="el-GR" dirty="0"/>
              <a:t>Περιστατικό 4</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672" y="-27384"/>
            <a:ext cx="8229600" cy="1143000"/>
          </a:xfrm>
        </p:spPr>
        <p:txBody>
          <a:bodyPr>
            <a:normAutofit/>
          </a:bodyPr>
          <a:lstStyle/>
          <a:p>
            <a:r>
              <a:rPr lang="el-GR" sz="3500" dirty="0"/>
              <a:t>Βασικές γνώσεις</a:t>
            </a:r>
          </a:p>
        </p:txBody>
      </p:sp>
      <p:sp>
        <p:nvSpPr>
          <p:cNvPr id="3" name="Content Placeholder 2"/>
          <p:cNvSpPr>
            <a:spLocks noGrp="1"/>
          </p:cNvSpPr>
          <p:nvPr>
            <p:ph idx="1"/>
          </p:nvPr>
        </p:nvSpPr>
        <p:spPr>
          <a:xfrm>
            <a:off x="5364088" y="3717032"/>
            <a:ext cx="3168352" cy="3240360"/>
          </a:xfrm>
        </p:spPr>
        <p:txBody>
          <a:bodyPr>
            <a:normAutofit/>
          </a:bodyPr>
          <a:lstStyle/>
          <a:p>
            <a:pPr marL="0" indent="0">
              <a:buNone/>
            </a:pPr>
            <a:r>
              <a:rPr lang="el-GR" sz="2600" b="1" u="sng" dirty="0"/>
              <a:t>Κλινική εξέταση</a:t>
            </a:r>
            <a:r>
              <a:rPr lang="el-GR" sz="2600" dirty="0"/>
              <a:t>: Επισκόπηση, ψηλάφηση, επίκρουση, ακρόαση </a:t>
            </a:r>
            <a:r>
              <a:rPr lang="el-GR" sz="2600" b="1" dirty="0"/>
              <a:t>όλων</a:t>
            </a:r>
            <a:r>
              <a:rPr lang="el-GR" sz="2600" dirty="0"/>
              <a:t> των συστημάτων του ασθενούς.</a:t>
            </a:r>
          </a:p>
          <a:p>
            <a:endParaRPr lang="el-GR" sz="2600" dirty="0"/>
          </a:p>
        </p:txBody>
      </p:sp>
      <p:pic>
        <p:nvPicPr>
          <p:cNvPr id="1026" name="Picture 2" descr="The Importance of Knowing a Patient's Health History (And How to Simplify  the Process) - Today's RD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148064" y="860715"/>
            <a:ext cx="3528392" cy="235226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39552" y="1213009"/>
            <a:ext cx="4536504" cy="2215991"/>
          </a:xfrm>
          <a:prstGeom prst="rect">
            <a:avLst/>
          </a:prstGeom>
          <a:noFill/>
        </p:spPr>
        <p:txBody>
          <a:bodyPr wrap="square" rtlCol="0">
            <a:spAutoFit/>
          </a:bodyPr>
          <a:lstStyle/>
          <a:p>
            <a:r>
              <a:rPr lang="el-GR" sz="2400" b="1" u="sng" dirty="0"/>
              <a:t>Ιστορικό</a:t>
            </a:r>
            <a:r>
              <a:rPr lang="el-GR" sz="2400" dirty="0"/>
              <a:t>: Πληροφορίες που μπορεί να αποκομίσει ο ιατρός από τον ασθενή και τους οικείους του σχετικά με το πρόβλημα του ασθενούς.</a:t>
            </a:r>
          </a:p>
          <a:p>
            <a:endParaRPr lang="el-GR" dirty="0"/>
          </a:p>
        </p:txBody>
      </p:sp>
      <p:pic>
        <p:nvPicPr>
          <p:cNvPr id="1030" name="Picture 6" descr="Physical examination - Knowledge @ AMBOS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04256" y="3861048"/>
            <a:ext cx="4011760" cy="267450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07504" y="656783"/>
            <a:ext cx="4680520" cy="6167973"/>
          </a:xfrm>
          <a:prstGeom prst="rect">
            <a:avLst/>
          </a:prstGeom>
          <a:noFill/>
          <a:ln w="9525">
            <a:noFill/>
            <a:miter lim="800000"/>
            <a:headEnd/>
            <a:tailEnd/>
          </a:ln>
        </p:spPr>
      </p:pic>
      <p:sp>
        <p:nvSpPr>
          <p:cNvPr id="4" name="Title 3"/>
          <p:cNvSpPr>
            <a:spLocks noGrp="1"/>
          </p:cNvSpPr>
          <p:nvPr>
            <p:ph type="title"/>
          </p:nvPr>
        </p:nvSpPr>
        <p:spPr>
          <a:xfrm>
            <a:off x="107504" y="-315416"/>
            <a:ext cx="9036496" cy="1143000"/>
          </a:xfrm>
        </p:spPr>
        <p:txBody>
          <a:bodyPr>
            <a:normAutofit/>
          </a:bodyPr>
          <a:lstStyle/>
          <a:p>
            <a:r>
              <a:rPr lang="el-GR" sz="2600" dirty="0" err="1"/>
              <a:t>Ενδομυοκαρδιακή</a:t>
            </a:r>
            <a:r>
              <a:rPr lang="el-GR" sz="2600" dirty="0"/>
              <a:t> βιοψία </a:t>
            </a:r>
          </a:p>
        </p:txBody>
      </p:sp>
      <p:pic>
        <p:nvPicPr>
          <p:cNvPr id="3" name="Εικόνα 2">
            <a:extLst>
              <a:ext uri="{FF2B5EF4-FFF2-40B4-BE49-F238E27FC236}">
                <a16:creationId xmlns="" xmlns:a16="http://schemas.microsoft.com/office/drawing/2014/main" id="{E64C9699-34C1-9100-EE35-2381D2762A5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32040" y="656782"/>
            <a:ext cx="4055962" cy="3060249"/>
          </a:xfrm>
          <a:prstGeom prst="rect">
            <a:avLst/>
          </a:prstGeom>
        </p:spPr>
      </p:pic>
      <p:pic>
        <p:nvPicPr>
          <p:cNvPr id="6" name="Εικόνα 5">
            <a:extLst>
              <a:ext uri="{FF2B5EF4-FFF2-40B4-BE49-F238E27FC236}">
                <a16:creationId xmlns="" xmlns:a16="http://schemas.microsoft.com/office/drawing/2014/main" id="{AEA49048-E395-691E-74FC-2CAB9108880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45688" y="3751036"/>
            <a:ext cx="4077803" cy="304242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3080" y="908720"/>
            <a:ext cx="8280920" cy="5262979"/>
          </a:xfrm>
          <a:prstGeom prst="rect">
            <a:avLst/>
          </a:prstGeom>
          <a:noFill/>
        </p:spPr>
        <p:txBody>
          <a:bodyPr wrap="square" rtlCol="0">
            <a:spAutoFit/>
          </a:bodyPr>
          <a:lstStyle/>
          <a:p>
            <a:pPr marL="457200" indent="-457200">
              <a:buAutoNum type="arabicPeriod"/>
            </a:pPr>
            <a:r>
              <a:rPr lang="el-GR" sz="2400" dirty="0"/>
              <a:t>Ποια είναι η διάγνωσή σας;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Μπορείτε να εξηγήσετε τα κλινικά ευρήματα του ασθενούς; (</a:t>
            </a:r>
            <a:r>
              <a:rPr lang="el-GR" sz="2400" dirty="0" err="1" smtClean="0"/>
              <a:t>άρυθμοι</a:t>
            </a:r>
            <a:r>
              <a:rPr lang="el-GR" sz="2400" dirty="0" smtClean="0"/>
              <a:t> </a:t>
            </a:r>
            <a:r>
              <a:rPr lang="el-GR" sz="2400" dirty="0"/>
              <a:t>καρδιακοί τόνοι, οιδήματα κάτω άκρων, πλευριτικές συλλογές, δύσπνοια, θωρακικό άλγος)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είναι συνήθη λοιμώδη αίτια που προκαλούν αυτή τη νόσο;</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Ποιες εξετάσεις μπορείτε να στείλετε για να βρείτε το υπεύθυνο μικρόβιο;</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23727" y="188640"/>
            <a:ext cx="5081689"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 xmlns:a16="http://schemas.microsoft.com/office/drawing/2014/main" id="{4468FBFF-9581-CCC1-C5D2-41C26437F14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2571" y="3789040"/>
            <a:ext cx="4898503" cy="2880320"/>
          </a:xfrm>
          <a:prstGeom prst="rect">
            <a:avLst/>
          </a:prstGeom>
        </p:spPr>
      </p:pic>
      <p:pic>
        <p:nvPicPr>
          <p:cNvPr id="7" name="Εικόνα 6">
            <a:extLst>
              <a:ext uri="{FF2B5EF4-FFF2-40B4-BE49-F238E27FC236}">
                <a16:creationId xmlns="" xmlns:a16="http://schemas.microsoft.com/office/drawing/2014/main" id="{2CF088A2-B44F-18B7-8688-C47C50152EB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148063" y="3772300"/>
            <a:ext cx="3862745" cy="289705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4066" y="831054"/>
            <a:ext cx="8112390" cy="576629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691680" y="188640"/>
            <a:ext cx="6264696" cy="492443"/>
          </a:xfrm>
          <a:prstGeom prst="rect">
            <a:avLst/>
          </a:prstGeom>
          <a:noFill/>
        </p:spPr>
        <p:txBody>
          <a:bodyPr wrap="square" rtlCol="0">
            <a:spAutoFit/>
          </a:bodyPr>
          <a:lstStyle/>
          <a:p>
            <a:pPr algn="ctr"/>
            <a:r>
              <a:rPr lang="el-GR" sz="2600" dirty="0" smtClean="0"/>
              <a:t>Αίτια  μυοκαρδίτιδας</a:t>
            </a:r>
            <a:endParaRPr lang="el-GR" sz="2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9949"/>
            <a:ext cx="9396536"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l-G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4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Ένα </a:t>
            </a:r>
            <a:r>
              <a:rPr lang="el-GR" sz="2400" b="1" dirty="0">
                <a:solidFill>
                  <a:prstClr val="black"/>
                </a:solidFill>
                <a:latin typeface="Arial" panose="020B0604020202020204" pitchFamily="34" charset="0"/>
                <a:cs typeface="Arial" panose="020B0604020202020204" pitchFamily="34" charset="0"/>
              </a:rPr>
              <a:t>13</a:t>
            </a:r>
            <a:r>
              <a:rPr lang="el-GR" sz="2400" dirty="0">
                <a:solidFill>
                  <a:prstClr val="black"/>
                </a:solidFill>
                <a:latin typeface="Arial" panose="020B0604020202020204" pitchFamily="34" charset="0"/>
                <a:cs typeface="Arial" panose="020B0604020202020204" pitchFamily="34" charset="0"/>
              </a:rPr>
              <a:t>χρονο αγόρι ήταν </a:t>
            </a:r>
            <a:r>
              <a:rPr lang="el-GR" sz="2400" b="1" i="1" dirty="0" err="1">
                <a:solidFill>
                  <a:prstClr val="black"/>
                </a:solidFill>
                <a:latin typeface="Arial" panose="020B0604020202020204" pitchFamily="34" charset="0"/>
                <a:cs typeface="Arial" panose="020B0604020202020204" pitchFamily="34" charset="0"/>
              </a:rPr>
              <a:t>κυανωτικό</a:t>
            </a:r>
            <a:r>
              <a:rPr lang="el-GR" sz="2400" b="1" dirty="0">
                <a:solidFill>
                  <a:prstClr val="black"/>
                </a:solidFill>
                <a:latin typeface="Arial" panose="020B0604020202020204" pitchFamily="34" charset="0"/>
                <a:cs typeface="Arial" panose="020B0604020202020204" pitchFamily="34" charset="0"/>
              </a:rPr>
              <a:t> από τη γέννησή </a:t>
            </a:r>
            <a:r>
              <a:rPr lang="el-GR" sz="2400" b="1" dirty="0" smtClean="0">
                <a:solidFill>
                  <a:prstClr val="black"/>
                </a:solidFill>
                <a:latin typeface="Arial" panose="020B0604020202020204" pitchFamily="34" charset="0"/>
                <a:cs typeface="Arial" panose="020B0604020202020204" pitchFamily="34" charset="0"/>
              </a:rPr>
              <a:t>του </a:t>
            </a:r>
            <a:r>
              <a:rPr lang="el-GR" sz="2400" dirty="0">
                <a:solidFill>
                  <a:prstClr val="black"/>
                </a:solidFill>
                <a:latin typeface="Arial" panose="020B0604020202020204" pitchFamily="34" charset="0"/>
                <a:cs typeface="Arial" panose="020B0604020202020204" pitchFamily="34" charset="0"/>
              </a:rPr>
              <a:t>με </a:t>
            </a:r>
            <a:r>
              <a:rPr lang="el-GR" sz="2400" b="1" dirty="0" smtClean="0">
                <a:solidFill>
                  <a:prstClr val="black"/>
                </a:solidFill>
                <a:latin typeface="Arial" panose="020B0604020202020204" pitchFamily="34" charset="0"/>
                <a:cs typeface="Arial" panose="020B0604020202020204" pitchFamily="34" charset="0"/>
              </a:rPr>
              <a:t>βελτίωση</a:t>
            </a:r>
            <a:r>
              <a:rPr lang="el-GR" sz="2400" dirty="0" smtClean="0">
                <a:solidFill>
                  <a:prstClr val="black"/>
                </a:solidFill>
                <a:latin typeface="Arial" panose="020B0604020202020204" pitchFamily="34" charset="0"/>
                <a:cs typeface="Arial" panose="020B0604020202020204" pitchFamily="34" charset="0"/>
              </a:rPr>
              <a:t>, </a:t>
            </a:r>
            <a:r>
              <a:rPr lang="el-GR" sz="2400" dirty="0">
                <a:solidFill>
                  <a:prstClr val="black"/>
                </a:solidFill>
                <a:latin typeface="Arial" panose="020B0604020202020204" pitchFamily="34" charset="0"/>
                <a:cs typeface="Arial" panose="020B0604020202020204" pitchFamily="34" charset="0"/>
              </a:rPr>
              <a:t>όταν κάθεται </a:t>
            </a:r>
            <a:r>
              <a:rPr lang="el-GR" sz="2400" b="1" dirty="0">
                <a:solidFill>
                  <a:prstClr val="black"/>
                </a:solidFill>
                <a:latin typeface="Arial" panose="020B0604020202020204" pitchFamily="34" charset="0"/>
                <a:cs typeface="Arial" panose="020B0604020202020204" pitchFamily="34" charset="0"/>
              </a:rPr>
              <a:t>οκλαδόν</a:t>
            </a:r>
            <a:r>
              <a:rPr lang="el-GR" sz="2400" dirty="0">
                <a:solidFill>
                  <a:prstClr val="black"/>
                </a:solidFill>
                <a:latin typeface="Arial" panose="020B0604020202020204" pitchFamily="34" charset="0"/>
                <a:cs typeface="Arial" panose="020B0604020202020204" pitchFamily="34" charset="0"/>
              </a:rPr>
              <a:t>. Σταδιακά εμφάνισε </a:t>
            </a:r>
            <a:r>
              <a:rPr lang="el-GR" sz="2400"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επιδεινούμενο οίδημα κάτω άκρων </a:t>
            </a:r>
            <a:r>
              <a:rPr lang="el-GR" sz="24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και δύσπνοια.</a:t>
            </a:r>
            <a:endParaRPr kumimoji="0" lang="el-GR" sz="24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Κυανωτικό</a:t>
            </a:r>
            <a:r>
              <a:rPr lang="el-GR" sz="2400" dirty="0">
                <a:solidFill>
                  <a:prstClr val="black"/>
                </a:solidFill>
                <a:latin typeface="Arial" panose="020B0604020202020204" pitchFamily="34" charset="0"/>
                <a:cs typeface="Arial" panose="020B0604020202020204" pitchFamily="34" charset="0"/>
              </a:rPr>
              <a:t>, με </a:t>
            </a:r>
            <a:r>
              <a:rPr lang="el-GR" sz="2400" b="1" dirty="0">
                <a:solidFill>
                  <a:prstClr val="black"/>
                </a:solidFill>
                <a:latin typeface="Arial" panose="020B0604020202020204" pitchFamily="34" charset="0"/>
                <a:cs typeface="Arial" panose="020B0604020202020204" pitchFamily="34" charset="0"/>
              </a:rPr>
              <a:t>φύσημα</a:t>
            </a:r>
            <a:r>
              <a:rPr lang="el-GR" sz="2400" dirty="0">
                <a:solidFill>
                  <a:prstClr val="black"/>
                </a:solidFill>
                <a:latin typeface="Arial" panose="020B0604020202020204" pitchFamily="34" charset="0"/>
                <a:cs typeface="Arial" panose="020B0604020202020204" pitchFamily="34" charset="0"/>
              </a:rPr>
              <a:t> κατά την ακρόαση της καρδιάς, </a:t>
            </a:r>
            <a:r>
              <a:rPr lang="el-GR" sz="2400"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ηπατομεγαλία </a:t>
            </a:r>
            <a:r>
              <a:rPr lang="el-GR" sz="2400" i="1" dirty="0">
                <a:solidFill>
                  <a:prstClr val="black"/>
                </a:solidFill>
                <a:latin typeface="Arial" panose="020B0604020202020204" pitchFamily="34" charset="0"/>
                <a:cs typeface="Arial" panose="020B0604020202020204" pitchFamily="34" charset="0"/>
              </a:rPr>
              <a:t>και </a:t>
            </a:r>
            <a:r>
              <a:rPr lang="el-GR" sz="2400"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ζυμώδη οιδήματα κάτω άκρων</a:t>
            </a:r>
            <a:r>
              <a:rPr lang="el-GR" sz="2400" i="1" dirty="0">
                <a:solidFill>
                  <a:prstClr val="black"/>
                </a:solidFill>
                <a:latin typeface="Arial" panose="020B0604020202020204" pitchFamily="34" charset="0"/>
                <a:cs typeface="Arial" panose="020B0604020202020204" pitchFamily="34" charset="0"/>
              </a:rPr>
              <a:t>.</a:t>
            </a:r>
            <a:endParaRPr kumimoji="0" lang="el-GR"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l-G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defRPr/>
            </a:pPr>
            <a:r>
              <a:rPr lang="el-GR" sz="2400" spc="3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Αυξημένος αιματοκρίτης </a:t>
            </a:r>
            <a:endParaRPr kumimoji="0" lang="el-GR" sz="2400" b="0" u="none"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defRPr/>
            </a:pPr>
            <a:r>
              <a:rPr lang="el-GR" sz="2800" b="1" dirty="0"/>
              <a:t>Μεταμόσχευση καρδιάς</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p:cNvSpPr>
            <a:spLocks noGrp="1"/>
          </p:cNvSpPr>
          <p:nvPr>
            <p:ph type="title"/>
          </p:nvPr>
        </p:nvSpPr>
        <p:spPr/>
        <p:txBody>
          <a:bodyPr/>
          <a:lstStyle/>
          <a:p>
            <a:r>
              <a:rPr lang="el-GR" dirty="0"/>
              <a:t>Περιστατικό 5</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xamining the Heart"/>
          <p:cNvSpPr>
            <a:spLocks noChangeAspect="1" noChangeArrowheads="1"/>
          </p:cNvSpPr>
          <p:nvPr/>
        </p:nvSpPr>
        <p:spPr bwMode="auto">
          <a:xfrm>
            <a:off x="2928023" y="4104406"/>
            <a:ext cx="594441" cy="59444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el-GR"/>
          </a:p>
        </p:txBody>
      </p:sp>
      <p:pic>
        <p:nvPicPr>
          <p:cNvPr id="2052" name="Picture 4" descr="CARDIOVASCULAR SYSTE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4827" y="1700808"/>
            <a:ext cx="4551189" cy="38267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6" name="Picture 2" descr="Anatomy of Tetralogy of Fallot | SpringerLink"/>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0094" y="967622"/>
            <a:ext cx="3917511" cy="50456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 Box 1"/>
          <p:cNvSpPr txBox="1"/>
          <p:nvPr/>
        </p:nvSpPr>
        <p:spPr>
          <a:xfrm>
            <a:off x="366395" y="5620385"/>
            <a:ext cx="4061460" cy="368300"/>
          </a:xfrm>
          <a:prstGeom prst="rect">
            <a:avLst/>
          </a:prstGeom>
          <a:noFill/>
        </p:spPr>
        <p:txBody>
          <a:bodyPr wrap="square" rtlCol="0">
            <a:spAutoFit/>
          </a:bodyPr>
          <a:lstStyle/>
          <a:p>
            <a:pPr algn="ctr"/>
            <a:r>
              <a:rPr lang="el-GR" b="1"/>
              <a:t>ΦΥΣΙΟΛΟΓΙΚΗ</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908720"/>
            <a:ext cx="8136904" cy="6740307"/>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Ποια συγγενή καρδιοπάθεια εμφάνιζε το παιδί;</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Γιατί εμφάνιζε κυάνωση βελτιούμενη με την </a:t>
            </a:r>
            <a:r>
              <a:rPr lang="el-GR" sz="2400" dirty="0" err="1">
                <a:latin typeface="Arial" panose="020B0604020202020204" pitchFamily="34" charset="0"/>
                <a:cs typeface="Arial" panose="020B0604020202020204" pitchFamily="34" charset="0"/>
              </a:rPr>
              <a:t>οκλαδόν</a:t>
            </a:r>
            <a:r>
              <a:rPr lang="el-GR" sz="2400" dirty="0">
                <a:latin typeface="Arial" panose="020B0604020202020204" pitchFamily="34" charset="0"/>
                <a:cs typeface="Arial" panose="020B0604020202020204" pitchFamily="34" charset="0"/>
              </a:rPr>
              <a:t> θέση;</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Πού οφείλεται ο αυξημένος αιματοκρίτης;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Γιατί το παιδί άρχισε να έχει οιδήματα κάτω άκρων και δύσπνοια, οπότε και χρειάστηκε τελικά μεταμόσχευση καρδιάς;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etralogy of Fallot: Symptoms, Treatment and Outlook"/>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3674" y="291022"/>
            <a:ext cx="4632659" cy="6184514"/>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Εικόνα 2">
            <a:extLst>
              <a:ext uri="{FF2B5EF4-FFF2-40B4-BE49-F238E27FC236}">
                <a16:creationId xmlns="" xmlns:a16="http://schemas.microsoft.com/office/drawing/2014/main" id="{A6B4A2B8-06BF-8606-64C9-6ED83934F52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64088" y="291022"/>
            <a:ext cx="3240360" cy="359369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808355"/>
            <a:ext cx="9144000" cy="5906770"/>
          </a:xfrm>
        </p:spPr>
        <p:txBody>
          <a:bodyPr>
            <a:noAutofit/>
          </a:bodyPr>
          <a:lstStyle/>
          <a:p>
            <a:r>
              <a:rPr lang="el-GR" sz="2400" b="1" dirty="0"/>
              <a:t>Κανάλι </a:t>
            </a:r>
            <a:r>
              <a:rPr lang="en-US" sz="2400" b="1" dirty="0"/>
              <a:t>YouTube </a:t>
            </a:r>
            <a:r>
              <a:rPr lang="el-GR" sz="2400" b="1" dirty="0"/>
              <a:t>« Ανδρέας Χ. </a:t>
            </a:r>
            <a:r>
              <a:rPr lang="el-GR" sz="2400" b="1" dirty="0" err="1"/>
              <a:t>Λάζαρης</a:t>
            </a:r>
            <a:r>
              <a:rPr lang="el-GR" sz="2400" b="1" dirty="0"/>
              <a:t> </a:t>
            </a:r>
            <a:r>
              <a:rPr lang="en-US" sz="2400" b="1" dirty="0"/>
              <a:t>:</a:t>
            </a:r>
            <a:r>
              <a:rPr lang="el-GR" sz="2400" b="1" dirty="0"/>
              <a:t> </a:t>
            </a:r>
            <a:r>
              <a:rPr lang="el-GR" sz="2400" b="1" dirty="0" smtClean="0"/>
              <a:t>ΙΣΤΟΠΑΘΟΛΟΓΙΑ »  </a:t>
            </a:r>
            <a:r>
              <a:rPr lang="el-GR" sz="2400" b="1" dirty="0"/>
              <a:t>- 11</a:t>
            </a:r>
            <a:r>
              <a:rPr lang="el-GR" sz="2400" b="1" baseline="30000" dirty="0"/>
              <a:t>η</a:t>
            </a:r>
            <a:r>
              <a:rPr lang="el-GR" sz="2400" b="1" dirty="0"/>
              <a:t> </a:t>
            </a:r>
            <a:r>
              <a:rPr lang="el-GR" sz="2400" b="1" dirty="0" smtClean="0"/>
              <a:t>λίστα. </a:t>
            </a:r>
            <a:r>
              <a:rPr lang="el-GR" sz="2400" b="1" i="1" dirty="0" smtClean="0"/>
              <a:t>Πέραν</a:t>
            </a:r>
            <a:r>
              <a:rPr lang="el-GR" sz="2400" b="1" dirty="0" smtClean="0"/>
              <a:t> του παρόντος </a:t>
            </a:r>
            <a:r>
              <a:rPr lang="el-GR" sz="2400" b="1" dirty="0" err="1" smtClean="0"/>
              <a:t>διαδραστικού</a:t>
            </a:r>
            <a:r>
              <a:rPr lang="el-GR" sz="2400" b="1" dirty="0" smtClean="0"/>
              <a:t> μαθήματος</a:t>
            </a:r>
            <a:r>
              <a:rPr lang="en-US" sz="2400" b="1" dirty="0" smtClean="0"/>
              <a:t>: </a:t>
            </a:r>
            <a:r>
              <a:rPr lang="el-GR" sz="2400" b="1" dirty="0" smtClean="0"/>
              <a:t> </a:t>
            </a:r>
            <a:endParaRPr lang="el-GR" sz="2400" b="1" dirty="0"/>
          </a:p>
          <a:p>
            <a:pPr>
              <a:buNone/>
            </a:pPr>
            <a:r>
              <a:rPr lang="el-GR" sz="2000" dirty="0"/>
              <a:t>      </a:t>
            </a:r>
            <a:r>
              <a:rPr lang="el-GR" sz="2000" dirty="0">
                <a:solidFill>
                  <a:srgbClr val="002060"/>
                </a:solidFill>
              </a:rPr>
              <a:t>- Αρχεία  βίντεο </a:t>
            </a:r>
            <a:r>
              <a:rPr lang="el-GR" sz="2000" dirty="0" err="1">
                <a:solidFill>
                  <a:srgbClr val="002060"/>
                </a:solidFill>
              </a:rPr>
              <a:t>κλινικο</a:t>
            </a:r>
            <a:r>
              <a:rPr lang="el-GR" sz="2000" dirty="0">
                <a:solidFill>
                  <a:srgbClr val="002060"/>
                </a:solidFill>
              </a:rPr>
              <a:t>-</a:t>
            </a:r>
            <a:r>
              <a:rPr lang="el-GR" sz="2000" dirty="0" err="1">
                <a:solidFill>
                  <a:srgbClr val="002060"/>
                </a:solidFill>
              </a:rPr>
              <a:t>παθολοανατομικής</a:t>
            </a:r>
            <a:r>
              <a:rPr lang="el-GR" sz="2000" dirty="0">
                <a:solidFill>
                  <a:srgbClr val="002060"/>
                </a:solidFill>
              </a:rPr>
              <a:t>  παρουσίασης περιστατικών  με τίτλους «ΝΟΣΟΙ ΚΥΚΛΟΦΟΡΙΚΟΥ ΣΥΣΤΗΜΑΤΟΣ Μέρη Α’-ΣΤ’» (αντίστοιχα αρχεία </a:t>
            </a:r>
            <a:r>
              <a:rPr lang="en-US" sz="2000" i="1" dirty="0">
                <a:solidFill>
                  <a:srgbClr val="002060"/>
                </a:solidFill>
              </a:rPr>
              <a:t>ppt</a:t>
            </a:r>
            <a:r>
              <a:rPr lang="en-US" sz="2000" dirty="0">
                <a:solidFill>
                  <a:srgbClr val="002060"/>
                </a:solidFill>
              </a:rPr>
              <a:t>, </a:t>
            </a:r>
            <a:r>
              <a:rPr lang="el-GR" sz="2000" dirty="0">
                <a:solidFill>
                  <a:srgbClr val="002060"/>
                </a:solidFill>
              </a:rPr>
              <a:t>βλ. παρακάτω</a:t>
            </a:r>
            <a:r>
              <a:rPr lang="en-US" sz="2000" dirty="0">
                <a:solidFill>
                  <a:srgbClr val="002060"/>
                </a:solidFill>
              </a:rPr>
              <a:t>).</a:t>
            </a:r>
            <a:endParaRPr lang="el-GR" sz="2000" dirty="0">
              <a:solidFill>
                <a:srgbClr val="002060"/>
              </a:solidFill>
            </a:endParaRPr>
          </a:p>
          <a:p>
            <a:pPr>
              <a:buNone/>
            </a:pPr>
            <a:r>
              <a:rPr lang="el-GR" sz="2000" dirty="0"/>
              <a:t>      - Τέσσερα αρχεία βίντεο σειράς "ΞΕΚΙΝΑΜΕ ΑΠΟ ΤΗΝ ΕΙΚΟΝΑ“ με τίτλους</a:t>
            </a:r>
            <a:r>
              <a:rPr lang="en-US" sz="2000" dirty="0"/>
              <a:t>: </a:t>
            </a:r>
            <a:r>
              <a:rPr lang="el-GR" sz="2000" dirty="0"/>
              <a:t>ΑΙΜΟΔΥΝΑΜΙΚΕΣ ΔΙΑΤΑΡΑΧΕΣ, ΝΟΣΟΙ ΑΙΜΟΦΟΡΩΝ ΑΓΓΕΙΩΝ, ΝΟΣΟΙ ΤΗΣ ΚΑΡΔΙΑΣ  Α’ &amp; Β’ Μέρος. </a:t>
            </a:r>
          </a:p>
          <a:p>
            <a:pPr>
              <a:buNone/>
            </a:pPr>
            <a:r>
              <a:rPr lang="el-GR" sz="2000" dirty="0"/>
              <a:t>      - Αρχείο βίντεο διά ζώσης μαθήματος, με τίτλο «ΜΙΚΡΟΣΚΟΠΗΣΗ ΙΣΤΟΛΟΓΙΚΩΝ ΠΛΑΚΙΔΙΩΝ ΜΕ ΝΟΣΟΥΣ ΤΟΥ ΚΥΚΛΟΦΟΡΙΚΟΥ ΣΥΣΤΗΜΑΤΟΣ».</a:t>
            </a:r>
          </a:p>
          <a:p>
            <a:pPr>
              <a:buNone/>
            </a:pPr>
            <a:endParaRPr lang="el-GR" sz="2000" dirty="0"/>
          </a:p>
          <a:p>
            <a:r>
              <a:rPr lang="el-GR" sz="2400" b="1" dirty="0"/>
              <a:t>Ηλεκτρονικό χαρτοφυλάκιο μαθήματος «ΠΑΘΟΛΟΓΙΚΗ ΑΝΑΤΟΜΙΚΗ» -</a:t>
            </a:r>
            <a:r>
              <a:rPr lang="en-US" sz="2400" b="1" dirty="0"/>
              <a:t> K</a:t>
            </a:r>
            <a:r>
              <a:rPr lang="el-GR" sz="2400" b="1" dirty="0" err="1"/>
              <a:t>ατάλογος</a:t>
            </a:r>
            <a:r>
              <a:rPr lang="el-GR" sz="2400" b="1" dirty="0"/>
              <a:t> αρχείων </a:t>
            </a:r>
            <a:r>
              <a:rPr lang="en-US" sz="2400" b="1" dirty="0" smtClean="0"/>
              <a:t>5.01</a:t>
            </a:r>
            <a:r>
              <a:rPr lang="el-GR" sz="2400" b="1" dirty="0" smtClean="0"/>
              <a:t>, </a:t>
            </a:r>
            <a:r>
              <a:rPr lang="el-GR" sz="2400" b="1" i="1" dirty="0" smtClean="0"/>
              <a:t>πέραν</a:t>
            </a:r>
            <a:r>
              <a:rPr lang="el-GR" sz="2400" b="1" dirty="0" smtClean="0"/>
              <a:t> του παρόντος</a:t>
            </a:r>
            <a:r>
              <a:rPr lang="en-US" sz="2400" b="1" dirty="0" smtClean="0"/>
              <a:t>:</a:t>
            </a:r>
            <a:r>
              <a:rPr lang="en-US" sz="2400" dirty="0" smtClean="0"/>
              <a:t> </a:t>
            </a:r>
            <a:endParaRPr lang="el-GR" sz="2400" dirty="0"/>
          </a:p>
          <a:p>
            <a:pPr>
              <a:buNone/>
            </a:pPr>
            <a:r>
              <a:rPr lang="el-GR" sz="2000" dirty="0"/>
              <a:t>     -</a:t>
            </a:r>
            <a:r>
              <a:rPr lang="en-US" sz="2000" dirty="0">
                <a:solidFill>
                  <a:srgbClr val="002060"/>
                </a:solidFill>
              </a:rPr>
              <a:t>A</a:t>
            </a:r>
            <a:r>
              <a:rPr lang="el-GR" sz="2000" dirty="0" err="1">
                <a:solidFill>
                  <a:srgbClr val="002060"/>
                </a:solidFill>
              </a:rPr>
              <a:t>ρχεία</a:t>
            </a:r>
            <a:r>
              <a:rPr lang="el-GR" sz="2000" dirty="0">
                <a:solidFill>
                  <a:srgbClr val="002060"/>
                </a:solidFill>
              </a:rPr>
              <a:t> </a:t>
            </a:r>
            <a:r>
              <a:rPr lang="en-US" sz="2000" i="1" dirty="0" err="1">
                <a:solidFill>
                  <a:srgbClr val="002060"/>
                </a:solidFill>
              </a:rPr>
              <a:t>ppt</a:t>
            </a:r>
            <a:r>
              <a:rPr lang="en-US" sz="2000" dirty="0">
                <a:solidFill>
                  <a:srgbClr val="002060"/>
                </a:solidFill>
              </a:rPr>
              <a:t> </a:t>
            </a:r>
            <a:r>
              <a:rPr lang="el-GR" sz="2000" dirty="0">
                <a:solidFill>
                  <a:srgbClr val="002060"/>
                </a:solidFill>
              </a:rPr>
              <a:t>«ΚΛΙΝΙΚΟ-ΠΑΘΟΛΟΓΟΑΝΑΤΟΜΙΚΟ ΦΡΟΝΤΙΣΤΗΡΙΑΚΟ ΜΑΘΗΜΑ ΓΙΑ  ΤΙΣ ΝΟΣΟΥΣ ΤΟΥ ΚΥΚΛΟΦΟΡΙΚΟΥ ΣΥΣΤΗΜΑΤΟΣ - Μέρη Α’ &amp; Β’».</a:t>
            </a:r>
          </a:p>
          <a:p>
            <a:pPr>
              <a:buNone/>
            </a:pPr>
            <a:r>
              <a:rPr lang="el-GR" sz="2000" dirty="0"/>
              <a:t>     - Από τα «ΠΑΛΑΙΟΤΕΡΑ ΕΓΓΡΑΦΑ»</a:t>
            </a:r>
            <a:r>
              <a:rPr lang="en-US" sz="2000" dirty="0"/>
              <a:t>: E</a:t>
            </a:r>
            <a:r>
              <a:rPr lang="el-GR" sz="2000" dirty="0"/>
              <a:t>ΠΙΠΛΟΚΕΣ ΑΘΗΡΟΣΚΛΗΡΥΝΣΗΣ</a:t>
            </a:r>
            <a:r>
              <a:rPr lang="en-US" sz="2000" dirty="0"/>
              <a:t>: </a:t>
            </a:r>
            <a:r>
              <a:rPr lang="el-GR" sz="2000" dirty="0" err="1"/>
              <a:t>Ιστοπαθολογική</a:t>
            </a:r>
            <a:r>
              <a:rPr lang="el-GR" sz="2000" dirty="0"/>
              <a:t> θεώρηση.</a:t>
            </a:r>
            <a:r>
              <a:rPr lang="el-GR" sz="2400" dirty="0"/>
              <a:t/>
            </a:r>
            <a:br>
              <a:rPr lang="el-GR" sz="2400" dirty="0"/>
            </a:br>
            <a:endParaRPr lang="el-GR" sz="2400" dirty="0"/>
          </a:p>
        </p:txBody>
      </p:sp>
      <p:sp>
        <p:nvSpPr>
          <p:cNvPr id="4" name="Title 1"/>
          <p:cNvSpPr>
            <a:spLocks noGrp="1"/>
          </p:cNvSpPr>
          <p:nvPr>
            <p:ph type="title"/>
          </p:nvPr>
        </p:nvSpPr>
        <p:spPr>
          <a:xfrm>
            <a:off x="457200" y="0"/>
            <a:ext cx="8229600" cy="714356"/>
          </a:xfrm>
        </p:spPr>
        <p:txBody>
          <a:bodyPr>
            <a:normAutofit fontScale="90000"/>
          </a:bodyPr>
          <a:lstStyle/>
          <a:p>
            <a:r>
              <a:rPr lang="el-GR" dirty="0"/>
              <a:t>Περαιτέρω μελέτη για τις εξετάσεις</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the Sea-Language: Sailing Terms in Britannica's First Edition |  Britannic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19672" y="188640"/>
            <a:ext cx="6048672" cy="453650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2 - Υπότιτλος"/>
          <p:cNvSpPr txBox="1">
            <a:spLocks/>
          </p:cNvSpPr>
          <p:nvPr/>
        </p:nvSpPr>
        <p:spPr>
          <a:xfrm>
            <a:off x="611560" y="4797152"/>
            <a:ext cx="7776864" cy="2060848"/>
          </a:xfrm>
          <a:prstGeom prst="rect">
            <a:avLst/>
          </a:prstGeom>
        </p:spPr>
        <p:txBody>
          <a:bodyPr>
            <a:normAutofit fontScale="85000"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l-GR" sz="3200" b="0" i="0" u="none" strike="noStrike" kern="1200" cap="none" spc="0" normalizeH="0" baseline="0" noProof="0" dirty="0" smtClean="0">
                <a:ln>
                  <a:noFill/>
                </a:ln>
                <a:solidFill>
                  <a:srgbClr val="002060"/>
                </a:solidFill>
                <a:effectLst/>
                <a:uLnTx/>
                <a:uFillTx/>
                <a:latin typeface="+mn-lt"/>
                <a:ea typeface="+mn-ea"/>
                <a:cs typeface="+mn-cs"/>
              </a:rPr>
              <a:t>Όποιος σπουδάζει Ιατρική χωρίς συγγράμματα, ταξιδεύει σε αχαρτογράφητα </a:t>
            </a:r>
            <a:r>
              <a:rPr kumimoji="0" lang="el-GR" sz="3200" b="0" i="0" u="none" strike="noStrike" kern="1200" cap="none" spc="0" normalizeH="0" baseline="0" noProof="0" dirty="0" err="1" smtClean="0">
                <a:ln>
                  <a:noFill/>
                </a:ln>
                <a:solidFill>
                  <a:srgbClr val="002060"/>
                </a:solidFill>
                <a:effectLst/>
                <a:uLnTx/>
                <a:uFillTx/>
                <a:latin typeface="+mn-lt"/>
                <a:ea typeface="+mn-ea"/>
                <a:cs typeface="+mn-cs"/>
              </a:rPr>
              <a:t>ύδατα∙</a:t>
            </a:r>
            <a:r>
              <a:rPr kumimoji="0" lang="el-GR" sz="3200" b="0" i="0" u="none" strike="noStrike" kern="1200" cap="none" spc="0" normalizeH="0" baseline="0" noProof="0" dirty="0" smtClean="0">
                <a:ln>
                  <a:noFill/>
                </a:ln>
                <a:solidFill>
                  <a:srgbClr val="002060"/>
                </a:solidFill>
                <a:effectLst/>
                <a:uLnTx/>
                <a:uFillTx/>
                <a:latin typeface="+mn-lt"/>
                <a:ea typeface="+mn-ea"/>
                <a:cs typeface="+mn-cs"/>
              </a:rPr>
              <a:t> </a:t>
            </a: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l-GR" sz="3200" b="0" i="0" u="none" strike="noStrike" kern="1200" cap="none" spc="0" normalizeH="0" baseline="0" noProof="0" dirty="0" smtClean="0">
                <a:ln>
                  <a:noFill/>
                </a:ln>
                <a:solidFill>
                  <a:srgbClr val="002060"/>
                </a:solidFill>
                <a:effectLst/>
                <a:uLnTx/>
                <a:uFillTx/>
                <a:latin typeface="+mn-lt"/>
                <a:ea typeface="+mn-ea"/>
                <a:cs typeface="+mn-cs"/>
              </a:rPr>
              <a:t>όποιος όμως σπουδάζει Ιατρική χωρίς να ασχολείται </a:t>
            </a:r>
            <a:r>
              <a:rPr kumimoji="0" lang="el-GR" sz="32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n-lt"/>
                <a:ea typeface="+mn-ea"/>
                <a:cs typeface="+mn-cs"/>
              </a:rPr>
              <a:t>ουσιαστικά</a:t>
            </a:r>
            <a:r>
              <a:rPr kumimoji="0" lang="el-GR" sz="3200" b="0" i="0" u="none" strike="noStrike" kern="1200" cap="none" spc="0" normalizeH="0" baseline="0" noProof="0" dirty="0" smtClean="0">
                <a:ln>
                  <a:noFill/>
                </a:ln>
                <a:solidFill>
                  <a:srgbClr val="002060"/>
                </a:solidFill>
                <a:effectLst/>
                <a:uLnTx/>
                <a:uFillTx/>
                <a:latin typeface="+mn-lt"/>
                <a:ea typeface="+mn-ea"/>
                <a:cs typeface="+mn-cs"/>
              </a:rPr>
              <a:t>, </a:t>
            </a:r>
            <a:r>
              <a:rPr kumimoji="0" lang="el-GR" sz="3200" b="0"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mn-lt"/>
                <a:ea typeface="+mn-ea"/>
                <a:cs typeface="+mn-cs"/>
              </a:rPr>
              <a:t>πρακτικά δηλ</a:t>
            </a:r>
            <a:r>
              <a:rPr kumimoji="0" lang="el-GR" sz="3200" b="0" i="0" u="none" strike="noStrike" kern="1200" cap="none" spc="0" normalizeH="0" baseline="0" noProof="0" dirty="0" smtClean="0">
                <a:ln>
                  <a:noFill/>
                </a:ln>
                <a:solidFill>
                  <a:srgbClr val="002060"/>
                </a:solidFill>
                <a:effectLst/>
                <a:uLnTx/>
                <a:uFillTx/>
                <a:latin typeface="+mn-lt"/>
                <a:ea typeface="+mn-ea"/>
                <a:cs typeface="+mn-cs"/>
              </a:rPr>
              <a:t>.,  με ασθενείς, δεν βγαίνει </a:t>
            </a:r>
            <a:r>
              <a:rPr kumimoji="0" lang="el-GR" sz="3200" b="0" i="1" u="none" strike="noStrike" kern="1200" cap="none" spc="0" normalizeH="0" baseline="0" noProof="0" dirty="0" smtClean="0">
                <a:ln>
                  <a:noFill/>
                </a:ln>
                <a:solidFill>
                  <a:srgbClr val="002060"/>
                </a:solidFill>
                <a:effectLst/>
                <a:uLnTx/>
                <a:uFillTx/>
                <a:latin typeface="+mn-lt"/>
                <a:ea typeface="+mn-ea"/>
                <a:cs typeface="+mn-cs"/>
              </a:rPr>
              <a:t>ποτέ</a:t>
            </a:r>
            <a:r>
              <a:rPr kumimoji="0" lang="el-GR" sz="3200" b="0" i="0" u="none" strike="noStrike" kern="1200" cap="none" spc="0" normalizeH="0" baseline="0" noProof="0" dirty="0" smtClean="0">
                <a:ln>
                  <a:noFill/>
                </a:ln>
                <a:solidFill>
                  <a:srgbClr val="002060"/>
                </a:solidFill>
                <a:effectLst/>
                <a:uLnTx/>
                <a:uFillTx/>
                <a:latin typeface="+mn-lt"/>
                <a:ea typeface="+mn-ea"/>
                <a:cs typeface="+mn-cs"/>
              </a:rPr>
              <a:t> στη θάλασσα…</a:t>
            </a:r>
            <a:endParaRPr kumimoji="0" lang="el-GR" sz="3200" b="0"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680" y="-27384"/>
            <a:ext cx="822960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panose="020F0502020204030204"/>
                <a:ea typeface="+mj-ea"/>
                <a:cs typeface="+mj-cs"/>
              </a:rPr>
              <a:t>Βασικές γνώσεις</a:t>
            </a:r>
            <a:endParaRPr lang="el-GR" dirty="0"/>
          </a:p>
        </p:txBody>
      </p:sp>
      <p:sp>
        <p:nvSpPr>
          <p:cNvPr id="3" name="Content Placeholder 2"/>
          <p:cNvSpPr>
            <a:spLocks noGrp="1"/>
          </p:cNvSpPr>
          <p:nvPr>
            <p:ph idx="1"/>
          </p:nvPr>
        </p:nvSpPr>
        <p:spPr>
          <a:xfrm>
            <a:off x="539552" y="2852936"/>
            <a:ext cx="3960440" cy="3384376"/>
          </a:xfrm>
        </p:spPr>
        <p:txBody>
          <a:bodyPr>
            <a:normAutofit lnSpcReduction="10000"/>
          </a:bodyPr>
          <a:lstStyle/>
          <a:p>
            <a:endParaRPr lang="en-US" sz="2600" b="1" u="sng" dirty="0"/>
          </a:p>
          <a:p>
            <a:endParaRPr lang="en-US" sz="2600" b="1" u="sng" dirty="0"/>
          </a:p>
          <a:p>
            <a:pPr marL="0" indent="0">
              <a:buNone/>
            </a:pPr>
            <a:r>
              <a:rPr lang="el-GR" sz="2600" b="1" u="sng" dirty="0"/>
              <a:t>Απεικονίσεις</a:t>
            </a:r>
            <a:r>
              <a:rPr lang="el-GR" sz="2600" dirty="0"/>
              <a:t>: ακτινογραφίες, υπέρηχοι, αξονικές/μαγνητικές τομογραφίες, εξετάσεις πυρηνικής ιατρικής, αγγειογραφίες.</a:t>
            </a:r>
          </a:p>
          <a:p>
            <a:endParaRPr lang="el-GR" dirty="0"/>
          </a:p>
        </p:txBody>
      </p:sp>
      <p:pic>
        <p:nvPicPr>
          <p:cNvPr id="2050" name="Picture 2" descr="Medical: Sterile Urine Sample And Blood Test Stock Photo, Picture And  Royalty Free Image. Image 31383237."/>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43400" y="692696"/>
            <a:ext cx="2829000" cy="188452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39552" y="1052736"/>
            <a:ext cx="5112568" cy="2369880"/>
          </a:xfrm>
          <a:prstGeom prst="rect">
            <a:avLst/>
          </a:prstGeom>
          <a:noFill/>
        </p:spPr>
        <p:txBody>
          <a:bodyPr wrap="square" rtlCol="0">
            <a:spAutoFit/>
          </a:bodyPr>
          <a:lstStyle/>
          <a:p>
            <a:r>
              <a:rPr lang="el-GR" sz="2600" b="1" u="sng" dirty="0"/>
              <a:t>Εργαστηριακά</a:t>
            </a:r>
            <a:r>
              <a:rPr lang="el-GR" sz="2600" dirty="0"/>
              <a:t>: αιματολογικός, βιοχημικός, ανοσολογικός και μικροβιολογικός έλεγχος.</a:t>
            </a:r>
          </a:p>
          <a:p>
            <a:endParaRPr lang="el-GR" sz="2600" dirty="0"/>
          </a:p>
          <a:p>
            <a:endParaRPr lang="en-US" sz="2600" b="1" u="sng" dirty="0"/>
          </a:p>
          <a:p>
            <a:endParaRPr lang="el-G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lstStyle/>
          <a:p>
            <a:r>
              <a:rPr lang="el-GR" dirty="0"/>
              <a:t>ΑΙΜΟΦΟΡΑ  ΑΓΓΕΙΑ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lstStyle/>
          <a:p>
            <a:r>
              <a:rPr lang="el-GR" dirty="0"/>
              <a:t>Περιστατικό 1</a:t>
            </a:r>
          </a:p>
        </p:txBody>
      </p:sp>
      <p:sp>
        <p:nvSpPr>
          <p:cNvPr id="4" name="TextBox 3"/>
          <p:cNvSpPr txBox="1"/>
          <p:nvPr/>
        </p:nvSpPr>
        <p:spPr>
          <a:xfrm>
            <a:off x="467544" y="1628800"/>
            <a:ext cx="7920880" cy="4892675"/>
          </a:xfrm>
          <a:prstGeom prst="rect">
            <a:avLst/>
          </a:prstGeom>
          <a:noFill/>
        </p:spPr>
        <p:txBody>
          <a:bodyPr wrap="square" rtlCol="0">
            <a:spAutoFit/>
          </a:bodyPr>
          <a:lstStyle/>
          <a:p>
            <a:r>
              <a:rPr lang="el-GR" sz="2400" b="1" u="sng" dirty="0">
                <a:latin typeface="Arial" panose="020B0604020202020204" pitchFamily="34" charset="0"/>
                <a:cs typeface="Arial" panose="020B0604020202020204" pitchFamily="34" charset="0"/>
              </a:rPr>
              <a:t>Ιστορικό:</a:t>
            </a:r>
            <a:r>
              <a:rPr lang="el-GR" sz="2400" dirty="0">
                <a:latin typeface="Arial" panose="020B0604020202020204" pitchFamily="34" charset="0"/>
                <a:cs typeface="Arial" panose="020B0604020202020204" pitchFamily="34" charset="0"/>
              </a:rPr>
              <a:t> </a:t>
            </a:r>
          </a:p>
          <a:p>
            <a:r>
              <a:rPr lang="el-GR" sz="2400" dirty="0">
                <a:latin typeface="Arial" panose="020B0604020202020204" pitchFamily="34" charset="0"/>
                <a:cs typeface="Arial" panose="020B0604020202020204" pitchFamily="34" charset="0"/>
              </a:rPr>
              <a:t>Άνδρας </a:t>
            </a:r>
            <a:r>
              <a:rPr lang="en-US" sz="2400" dirty="0">
                <a:latin typeface="Arial" panose="020B0604020202020204" pitchFamily="34" charset="0"/>
                <a:cs typeface="Arial" panose="020B0604020202020204" pitchFamily="34" charset="0"/>
              </a:rPr>
              <a:t>6</a:t>
            </a:r>
            <a:r>
              <a:rPr lang="el-GR" sz="2400" dirty="0">
                <a:latin typeface="Arial" panose="020B0604020202020204" pitchFamily="34" charset="0"/>
                <a:cs typeface="Arial" panose="020B0604020202020204" pitchFamily="34" charset="0"/>
              </a:rPr>
              <a:t>5 ετών, αναφέρει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διαλείπουσα χωλότητα</a:t>
            </a:r>
            <a:r>
              <a:rPr lang="el-GR" sz="2400" dirty="0">
                <a:latin typeface="Arial" panose="020B0604020202020204" pitchFamily="34" charset="0"/>
                <a:cs typeface="Arial" panose="020B0604020202020204" pitchFamily="34" charset="0"/>
              </a:rPr>
              <a:t>,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προοδευτικά </a:t>
            </a:r>
            <a:r>
              <a:rPr lang="el-G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επιδεινούμενη, </a:t>
            </a:r>
            <a:r>
              <a:rPr lang="el-GR" sz="2400" i="1" dirty="0">
                <a:latin typeface="Arial" panose="020B0604020202020204" pitchFamily="34" charset="0"/>
                <a:cs typeface="Arial" panose="020B0604020202020204" pitchFamily="34" charset="0"/>
              </a:rPr>
              <a:t>από ετών</a:t>
            </a:r>
            <a:r>
              <a:rPr lang="el-GR" sz="2400" dirty="0">
                <a:latin typeface="Arial" panose="020B0604020202020204" pitchFamily="34" charset="0"/>
                <a:cs typeface="Arial" panose="020B0604020202020204" pitchFamily="34" charset="0"/>
              </a:rPr>
              <a:t>.</a:t>
            </a: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Κλινική εξέταση: </a:t>
            </a:r>
          </a:p>
          <a:p>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Παχύσαρκος</a:t>
            </a:r>
            <a:r>
              <a:rPr lang="el-GR" sz="2400" dirty="0">
                <a:latin typeface="Arial" panose="020B0604020202020204" pitchFamily="34" charset="0"/>
                <a:cs typeface="Arial" panose="020B0604020202020204" pitchFamily="34" charset="0"/>
              </a:rPr>
              <a:t>, με πίεση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150/100</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mmHg</a:t>
            </a:r>
            <a:r>
              <a:rPr lang="el-GR" sz="2400" dirty="0">
                <a:latin typeface="Arial" panose="020B0604020202020204" pitchFamily="34" charset="0"/>
                <a:cs typeface="Arial" panose="020B0604020202020204" pitchFamily="34" charset="0"/>
              </a:rPr>
              <a:t>.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Ψυχρά κάτω άκρα, με οριακά ψηλαφητό σφυγμό στις μηριαίες αρτηρίες</a:t>
            </a:r>
            <a:r>
              <a:rPr lang="el-GR" sz="2400" dirty="0">
                <a:latin typeface="Arial" panose="020B0604020202020204" pitchFamily="34" charset="0"/>
                <a:cs typeface="Arial" panose="020B0604020202020204" pitchFamily="34" charset="0"/>
              </a:rPr>
              <a:t>. </a:t>
            </a:r>
            <a:r>
              <a:rPr lang="el-GR" sz="2400" b="1" dirty="0">
                <a:latin typeface="Arial" panose="020B0604020202020204" pitchFamily="34" charset="0"/>
                <a:cs typeface="Arial" panose="020B0604020202020204" pitchFamily="34" charset="0"/>
              </a:rPr>
              <a:t>Ψηλαφητή, σφύζουσα μάζα στο </a:t>
            </a:r>
            <a:r>
              <a:rPr lang="el-GR" sz="2400" b="1" dirty="0" err="1">
                <a:latin typeface="Arial" panose="020B0604020202020204" pitchFamily="34" charset="0"/>
                <a:cs typeface="Arial" panose="020B0604020202020204" pitchFamily="34" charset="0"/>
              </a:rPr>
              <a:t>επιγάστριο</a:t>
            </a:r>
            <a:r>
              <a:rPr lang="el-GR" sz="2400" b="1" dirty="0">
                <a:latin typeface="Arial" panose="020B0604020202020204" pitchFamily="34" charset="0"/>
                <a:cs typeface="Arial" panose="020B0604020202020204" pitchFamily="34" charset="0"/>
              </a:rPr>
              <a:t>.</a:t>
            </a:r>
          </a:p>
          <a:p>
            <a:endParaRPr lang="el-GR" sz="2400" dirty="0">
              <a:latin typeface="Arial" panose="020B0604020202020204" pitchFamily="34" charset="0"/>
              <a:cs typeface="Arial" panose="020B0604020202020204" pitchFamily="34" charset="0"/>
            </a:endParaRPr>
          </a:p>
          <a:p>
            <a:r>
              <a:rPr lang="el-GR" sz="2400" b="1" u="sng" dirty="0">
                <a:latin typeface="Arial" panose="020B0604020202020204" pitchFamily="34" charset="0"/>
                <a:cs typeface="Arial" panose="020B0604020202020204" pitchFamily="34" charset="0"/>
              </a:rPr>
              <a:t>Εργαστηριακός </a:t>
            </a:r>
            <a:r>
              <a:rPr lang="el-GR" sz="2400" b="1" u="sng" dirty="0" smtClean="0">
                <a:latin typeface="Arial" panose="020B0604020202020204" pitchFamily="34" charset="0"/>
                <a:cs typeface="Arial" panose="020B0604020202020204" pitchFamily="34" charset="0"/>
              </a:rPr>
              <a:t>έλεγχος ορού</a:t>
            </a:r>
            <a:r>
              <a:rPr lang="el-GR" sz="2400" dirty="0" smtClean="0">
                <a:latin typeface="Arial" panose="020B0604020202020204" pitchFamily="34" charset="0"/>
                <a:cs typeface="Arial" panose="020B0604020202020204" pitchFamily="34" charset="0"/>
              </a:rPr>
              <a:t>: </a:t>
            </a:r>
            <a:endParaRPr lang="el-GR" sz="2400" dirty="0">
              <a:latin typeface="Arial" panose="020B0604020202020204" pitchFamily="34" charset="0"/>
              <a:cs typeface="Arial" panose="020B0604020202020204" pitchFamily="34" charset="0"/>
            </a:endParaRPr>
          </a:p>
          <a:p>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Σ</a:t>
            </a:r>
            <a:r>
              <a:rPr lang="el-G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άκχαρο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νηστείας </a:t>
            </a:r>
            <a:r>
              <a:rPr lang="el-G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210 </a:t>
            </a:r>
            <a:r>
              <a:rPr lang="en-US"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mg/dl </a:t>
            </a:r>
            <a:r>
              <a:rPr lang="en-US" sz="2400" dirty="0">
                <a:latin typeface="Arial" panose="020B0604020202020204" pitchFamily="34" charset="0"/>
                <a:cs typeface="Arial" panose="020B0604020202020204" pitchFamily="34" charset="0"/>
              </a:rPr>
              <a:t>(</a:t>
            </a:r>
            <a:r>
              <a:rPr lang="el-GR" sz="2400" dirty="0" err="1">
                <a:latin typeface="Arial" panose="020B0604020202020204" pitchFamily="34" charset="0"/>
                <a:cs typeface="Arial" panose="020B0604020202020204" pitchFamily="34" charset="0"/>
              </a:rPr>
              <a:t>φ.τ.</a:t>
            </a:r>
            <a:r>
              <a:rPr lang="el-GR" sz="2400" dirty="0">
                <a:latin typeface="Arial" panose="020B0604020202020204" pitchFamily="34" charset="0"/>
                <a:cs typeface="Arial" panose="020B0604020202020204" pitchFamily="34" charset="0"/>
              </a:rPr>
              <a:t> &lt; 126 </a:t>
            </a:r>
            <a:r>
              <a:rPr lang="en-US" sz="2400" dirty="0">
                <a:latin typeface="Arial" panose="020B0604020202020204" pitchFamily="34" charset="0"/>
                <a:cs typeface="Arial" panose="020B0604020202020204" pitchFamily="34" charset="0"/>
              </a:rPr>
              <a:t>mg/dl</a:t>
            </a:r>
            <a:r>
              <a:rPr lang="el-GR" sz="2400" dirty="0">
                <a:latin typeface="Arial" panose="020B0604020202020204" pitchFamily="34" charset="0"/>
                <a:cs typeface="Arial" panose="020B0604020202020204" pitchFamily="34" charset="0"/>
              </a:rPr>
              <a:t>), </a:t>
            </a:r>
            <a:r>
              <a:rPr lang="el-GR" sz="24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Κ</a:t>
            </a:r>
            <a:r>
              <a:rPr lang="el-GR" sz="2400"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ρεατινίνη</a:t>
            </a:r>
            <a:r>
              <a:rPr lang="el-GR" sz="24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mg/dl </a:t>
            </a:r>
            <a:r>
              <a:rPr lang="el-GR" sz="2400" dirty="0">
                <a:latin typeface="Arial" panose="020B0604020202020204" pitchFamily="34" charset="0"/>
                <a:cs typeface="Arial" panose="020B0604020202020204" pitchFamily="34" charset="0"/>
              </a:rPr>
              <a:t>(</a:t>
            </a:r>
            <a:r>
              <a:rPr lang="el-GR" sz="2400" dirty="0" err="1">
                <a:latin typeface="Arial" panose="020B0604020202020204" pitchFamily="34" charset="0"/>
                <a:cs typeface="Arial" panose="020B0604020202020204" pitchFamily="34" charset="0"/>
              </a:rPr>
              <a:t>φ.τ.</a:t>
            </a:r>
            <a:r>
              <a:rPr lang="el-GR" sz="2400" dirty="0">
                <a:latin typeface="Arial" panose="020B0604020202020204" pitchFamily="34" charset="0"/>
                <a:cs typeface="Arial" panose="020B0604020202020204" pitchFamily="34" charset="0"/>
              </a:rPr>
              <a:t> &lt; 1,2</a:t>
            </a:r>
            <a:r>
              <a:rPr lang="en-US" sz="2400" dirty="0">
                <a:latin typeface="Arial" panose="020B0604020202020204" pitchFamily="34" charset="0"/>
                <a:cs typeface="Arial" panose="020B0604020202020204" pitchFamily="34" charset="0"/>
              </a:rPr>
              <a:t>mg/dl</a:t>
            </a:r>
            <a:r>
              <a:rPr lang="el-GR" sz="2400" dirty="0">
                <a:latin typeface="Arial" panose="020B0604020202020204" pitchFamily="34" charset="0"/>
                <a:cs typeface="Arial" panose="020B0604020202020204" pitchFamily="34" charset="0"/>
              </a:rPr>
              <a:t>).</a:t>
            </a:r>
          </a:p>
          <a:p>
            <a:endParaRPr lang="el-GR" sz="240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lstStyle/>
          <a:p>
            <a:r>
              <a:rPr lang="el-GR" dirty="0"/>
              <a:t>Αξονική τομογραφία</a:t>
            </a:r>
          </a:p>
        </p:txBody>
      </p:sp>
      <p:pic>
        <p:nvPicPr>
          <p:cNvPr id="4098" name="Picture 2" descr="Abdominal aortic aneurysm stock photo. Image of heart - 115451636"/>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87223" y="2156806"/>
            <a:ext cx="2956777" cy="3082354"/>
          </a:xfrm>
          <a:prstGeom prst="rect">
            <a:avLst/>
          </a:prstGeom>
          <a:noFill/>
          <a:extLst>
            <a:ext uri="{909E8E84-426E-40DD-AFC4-6F175D3DCCD1}">
              <a14:hiddenFill xmlns="" xmlns:a14="http://schemas.microsoft.com/office/drawing/2010/main">
                <a:solidFill>
                  <a:srgbClr val="FFFFFF"/>
                </a:solidFill>
              </a14:hiddenFill>
            </a:ext>
          </a:extLst>
        </p:spPr>
      </p:pic>
      <p:pic>
        <p:nvPicPr>
          <p:cNvPr id="4102" name="Picture 6" descr="Abdominal aortic aneurysm | Radiology Reference Article | Radiopaedia.or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1196752"/>
            <a:ext cx="5849441" cy="500246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1124744"/>
            <a:ext cx="8136904" cy="4524315"/>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Τί εύρημα παρατηρείτε στην αορτή του ασθενούς;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r>
              <a:rPr lang="el-GR" sz="2400" dirty="0">
                <a:latin typeface="Arial" panose="020B0604020202020204" pitchFamily="34" charset="0"/>
                <a:cs typeface="Arial" panose="020B0604020202020204" pitchFamily="34" charset="0"/>
              </a:rPr>
              <a:t>2. Πώς </a:t>
            </a:r>
            <a:r>
              <a:rPr lang="el-GR" sz="2400" dirty="0" smtClean="0">
                <a:latin typeface="Arial" panose="020B0604020202020204" pitchFamily="34" charset="0"/>
                <a:cs typeface="Arial" panose="020B0604020202020204" pitchFamily="34" charset="0"/>
              </a:rPr>
              <a:t>εξηγείτε, </a:t>
            </a:r>
            <a:r>
              <a:rPr lang="el-GR" sz="2400" dirty="0">
                <a:latin typeface="Arial" panose="020B0604020202020204" pitchFamily="34" charset="0"/>
                <a:cs typeface="Arial" panose="020B0604020202020204" pitchFamily="34" charset="0"/>
              </a:rPr>
              <a:t>με βάση την </a:t>
            </a:r>
            <a:r>
              <a:rPr lang="el-GR" sz="2400" dirty="0" smtClean="0">
                <a:latin typeface="Arial" panose="020B0604020202020204" pitchFamily="34" charset="0"/>
                <a:cs typeface="Arial" panose="020B0604020202020204" pitchFamily="34" charset="0"/>
              </a:rPr>
              <a:t>απεικόνιση, </a:t>
            </a:r>
            <a:r>
              <a:rPr lang="el-GR" sz="2400" dirty="0">
                <a:latin typeface="Arial" panose="020B0604020202020204" pitchFamily="34" charset="0"/>
                <a:cs typeface="Arial" panose="020B0604020202020204" pitchFamily="34" charset="0"/>
              </a:rPr>
              <a:t>την επιδεινωμένη νεφρική λειτουργία του ασθενούς; </a:t>
            </a: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dirty="0">
                <a:latin typeface="Arial" panose="020B0604020202020204" pitchFamily="34" charset="0"/>
                <a:cs typeface="Arial" panose="020B0604020202020204" pitchFamily="34" charset="0"/>
              </a:rPr>
              <a:t>3. Ποιος είναι ο κοινός </a:t>
            </a:r>
            <a:r>
              <a:rPr lang="el-GR" sz="2400" dirty="0" err="1">
                <a:latin typeface="Arial" panose="020B0604020202020204" pitchFamily="34" charset="0"/>
                <a:cs typeface="Arial" panose="020B0604020202020204" pitchFamily="34" charset="0"/>
              </a:rPr>
              <a:t>παθογενετικός</a:t>
            </a:r>
            <a:r>
              <a:rPr lang="el-GR" sz="2400" dirty="0">
                <a:latin typeface="Arial" panose="020B0604020202020204" pitchFamily="34" charset="0"/>
                <a:cs typeface="Arial" panose="020B0604020202020204" pitchFamily="34" charset="0"/>
              </a:rPr>
              <a:t> μηχανισμός </a:t>
            </a:r>
            <a:r>
              <a:rPr lang="el-GR" sz="2400" dirty="0" smtClean="0">
                <a:latin typeface="Arial" panose="020B0604020202020204" pitchFamily="34" charset="0"/>
                <a:cs typeface="Arial" panose="020B0604020202020204" pitchFamily="34" charset="0"/>
              </a:rPr>
              <a:t>στις </a:t>
            </a:r>
            <a:r>
              <a:rPr lang="el-GR" sz="2400" dirty="0">
                <a:latin typeface="Arial" panose="020B0604020202020204" pitchFamily="34" charset="0"/>
                <a:cs typeface="Arial" panose="020B0604020202020204" pitchFamily="34" charset="0"/>
              </a:rPr>
              <a:t>δύο αυτές καταστάσεις;</a:t>
            </a: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r>
              <a:rPr lang="el-GR" sz="2400" dirty="0">
                <a:latin typeface="Arial" panose="020B0604020202020204" pitchFamily="34" charset="0"/>
                <a:cs typeface="Arial" panose="020B0604020202020204" pitchFamily="34" charset="0"/>
              </a:rPr>
              <a:t>4. Ποιοι οι παράγοντες κινδύνου;</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755576" y="404664"/>
            <a:ext cx="3343275" cy="6248400"/>
          </a:xfrm>
          <a:prstGeom prst="rect">
            <a:avLst/>
          </a:prstGeom>
          <a:noFill/>
          <a:ln w="9525">
            <a:noFill/>
            <a:miter lim="800000"/>
            <a:headEnd/>
            <a:tailEnd/>
          </a:ln>
        </p:spPr>
      </p:pic>
      <p:sp>
        <p:nvSpPr>
          <p:cNvPr id="2" name="Τίτλος 1">
            <a:extLst>
              <a:ext uri="{FF2B5EF4-FFF2-40B4-BE49-F238E27FC236}">
                <a16:creationId xmlns="" xmlns:a16="http://schemas.microsoft.com/office/drawing/2014/main" id="{08708734-0513-3AE7-EE2D-FD7B7C78575A}"/>
              </a:ext>
            </a:extLst>
          </p:cNvPr>
          <p:cNvSpPr>
            <a:spLocks noGrp="1"/>
          </p:cNvSpPr>
          <p:nvPr>
            <p:ph type="title"/>
          </p:nvPr>
        </p:nvSpPr>
        <p:spPr>
          <a:xfrm>
            <a:off x="4211960" y="5731454"/>
            <a:ext cx="4474840" cy="1126546"/>
          </a:xfrm>
        </p:spPr>
        <p:txBody>
          <a:bodyPr>
            <a:normAutofit/>
          </a:bodyPr>
          <a:lstStyle/>
          <a:p>
            <a:r>
              <a:rPr lang="el-GR" sz="2400" dirty="0" err="1"/>
              <a:t>Αθηροσκληρυντικό</a:t>
            </a:r>
            <a:r>
              <a:rPr lang="el-GR" sz="2400" dirty="0"/>
              <a:t> ανεύρυσμα με </a:t>
            </a:r>
            <a:r>
              <a:rPr lang="el-GR" sz="2400" dirty="0" err="1"/>
              <a:t>τοιχωματικό</a:t>
            </a:r>
            <a:r>
              <a:rPr lang="el-GR" sz="2400" dirty="0"/>
              <a:t> θρόμβο.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2058</Words>
  <Application>Microsoft Office PowerPoint</Application>
  <PresentationFormat>Προβολή στην οθόνη (4:3)</PresentationFormat>
  <Paragraphs>240</Paragraphs>
  <Slides>39</Slides>
  <Notes>13</Notes>
  <HiddenSlides>0</HiddenSlides>
  <MMClips>0</MMClips>
  <ScaleCrop>false</ScaleCrop>
  <HeadingPairs>
    <vt:vector size="4" baseType="variant">
      <vt:variant>
        <vt:lpstr>Θέμα</vt:lpstr>
      </vt:variant>
      <vt:variant>
        <vt:i4>2</vt:i4>
      </vt:variant>
      <vt:variant>
        <vt:lpstr>Τίτλοι διαφανειών</vt:lpstr>
      </vt:variant>
      <vt:variant>
        <vt:i4>39</vt:i4>
      </vt:variant>
    </vt:vector>
  </HeadingPairs>
  <TitlesOfParts>
    <vt:vector size="41" baseType="lpstr">
      <vt:lpstr>Θέμα του Office</vt:lpstr>
      <vt:lpstr>1_Θέμα του Office</vt:lpstr>
      <vt:lpstr>Κλινικο-παθολογοανατομική  συζήτηση περιστατικών  νόσων του κυκλοφορικού συστήματος </vt:lpstr>
      <vt:lpstr>Δομή και σκοπός</vt:lpstr>
      <vt:lpstr>Βασικές γνώσεις</vt:lpstr>
      <vt:lpstr>Βασικές γνώσεις</vt:lpstr>
      <vt:lpstr>ΑΙΜΟΦΟΡΑ  ΑΓΓΕΙΑ </vt:lpstr>
      <vt:lpstr>Περιστατικό 1</vt:lpstr>
      <vt:lpstr>Αξονική τομογραφία</vt:lpstr>
      <vt:lpstr>Διαφάνεια 8</vt:lpstr>
      <vt:lpstr>Αθηροσκληρυντικό ανεύρυσμα με τοιχωματικό θρόμβο.</vt:lpstr>
      <vt:lpstr>Διαφάνεια 10</vt:lpstr>
      <vt:lpstr>Επιπλοκές αθηροσκλήρυνσης -οξείες/χρόνιες-  με βάση το αγγείο που πάσχει</vt:lpstr>
      <vt:lpstr>Περιστατικό 2</vt:lpstr>
      <vt:lpstr>Διαφάνεια 13</vt:lpstr>
      <vt:lpstr>Διαφάνεια 14</vt:lpstr>
      <vt:lpstr>Διαφάνεια 15</vt:lpstr>
      <vt:lpstr>Διαφάνεια 16</vt:lpstr>
      <vt:lpstr>ΚΑΡΔΙΑ</vt:lpstr>
      <vt:lpstr>Περιστατικό 3</vt:lpstr>
      <vt:lpstr>Νεκροτομικό παρασκεύασμα καρδιάς</vt:lpstr>
      <vt:lpstr>Διαφάνεια 20</vt:lpstr>
      <vt:lpstr>Στεφανιαία αθηροσκλήρυνση  με στένωση αυλού κατά 50%</vt:lpstr>
      <vt:lpstr>Οξεία θρόμβωση στεφανιαίας αρτηρίας</vt:lpstr>
      <vt:lpstr>Ο φυσιολογικός καρδιακός μυς στην επιμήκη τομή αποτελεί ένα συγκύτιο εξειδικευμένων γραμμωτών μυοκαρδιακών ινών με κεντρικούς πυρήνες. Αχνοί ροζ παρεμβαλλόμενοι δίσκοι διασχίζουν μερικές από τις ίνες. Τα ερυθρά αιμοσφαίρια διατάσσονται σε έναν στοίχο στα τριχοειδή αγγεία μεταξύ των ινών.</vt:lpstr>
      <vt:lpstr>Aντιστοιχίστε μία προς μία τις παρακάτω εικονιζόμενες ιστοπαθολογικές μεταβολές περιοχών εμφραγμάτων μυοκαρδίου με τα εξής χρονικά σημεία  από της εγκαταστάσεώς τους, εξηγώντας τις επιλογές σας :  μετά από 30’ περίπου,  μετά 24 ώρες,  μετά  10 ημέρες,  μετά 7 εβδομάδες.  </vt:lpstr>
      <vt:lpstr>Διαφάνεια 25</vt:lpstr>
      <vt:lpstr>Διαφάνεια 26</vt:lpstr>
      <vt:lpstr>Διαφάνεια 27</vt:lpstr>
      <vt:lpstr>Διαφάνεια 28</vt:lpstr>
      <vt:lpstr>Περιστατικό 4</vt:lpstr>
      <vt:lpstr>Ενδομυοκαρδιακή βιοψία </vt:lpstr>
      <vt:lpstr>Διαφάνεια 31</vt:lpstr>
      <vt:lpstr>Διαφάνεια 32</vt:lpstr>
      <vt:lpstr>Διαφάνεια 33</vt:lpstr>
      <vt:lpstr>Περιστατικό 5</vt:lpstr>
      <vt:lpstr>Διαφάνεια 35</vt:lpstr>
      <vt:lpstr>Διαφάνεια 36</vt:lpstr>
      <vt:lpstr>Διαφάνεια 37</vt:lpstr>
      <vt:lpstr>Περαιτέρω μελέτη για τις εξετάσεις</vt:lpstr>
      <vt:lpstr>Διαφάνεια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67</cp:revision>
  <dcterms:created xsi:type="dcterms:W3CDTF">2021-08-02T10:33:00Z</dcterms:created>
  <dcterms:modified xsi:type="dcterms:W3CDTF">2023-10-02T06:00:14Z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0B9BBE881F5D47BCAF85AA2901026867</vt:lpwstr>
  </property>
  <property fmtid="{D5CDD505-2E9C-101B-9397-08002B2CF9AE}" pid="3" name="KSOProductBuildVer">
    <vt:lpwstr>1033-11.2.0.11341</vt:lpwstr>
  </property>
</Properties>
</file>