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AC04"/>
    <a:srgbClr val="4CA9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120" y="43"/>
      </p:cViewPr>
      <p:guideLst/>
    </p:cSldViewPr>
  </p:slideViewPr>
  <p:notesTextViewPr>
    <p:cViewPr>
      <p:scale>
        <a:sx n="1" d="1"/>
        <a:sy n="1" d="1"/>
      </p:scale>
      <p:origin x="0" y="0"/>
    </p:cViewPr>
  </p:notesTextViewPr>
  <p:sorterViewPr>
    <p:cViewPr>
      <p:scale>
        <a:sx n="100" d="100"/>
        <a:sy n="100" d="100"/>
      </p:scale>
      <p:origin x="0" y="-270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0B8540-8386-0A3D-5B49-914ED82E9D56}"/>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8289422-1B2D-6226-097C-B93C9BE33A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A336CFB6-76B3-4D1A-551D-DA4FEA6F5753}"/>
              </a:ext>
            </a:extLst>
          </p:cNvPr>
          <p:cNvSpPr>
            <a:spLocks noGrp="1"/>
          </p:cNvSpPr>
          <p:nvPr>
            <p:ph type="dt" sz="half" idx="10"/>
          </p:nvPr>
        </p:nvSpPr>
        <p:spPr/>
        <p:txBody>
          <a:bodyPr/>
          <a:lstStyle/>
          <a:p>
            <a:fld id="{771EB889-FAC9-4DDD-84B2-C7553C0BBECB}" type="datetimeFigureOut">
              <a:rPr lang="el-GR" smtClean="0"/>
              <a:t>7/5/2024</a:t>
            </a:fld>
            <a:endParaRPr lang="el-GR"/>
          </a:p>
        </p:txBody>
      </p:sp>
      <p:sp>
        <p:nvSpPr>
          <p:cNvPr id="5" name="Θέση υποσέλιδου 4">
            <a:extLst>
              <a:ext uri="{FF2B5EF4-FFF2-40B4-BE49-F238E27FC236}">
                <a16:creationId xmlns:a16="http://schemas.microsoft.com/office/drawing/2014/main" id="{B9537931-F0A1-383A-729F-B105439CD24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72CB350-8E8D-DA26-A1F9-C9538ED9FF5C}"/>
              </a:ext>
            </a:extLst>
          </p:cNvPr>
          <p:cNvSpPr>
            <a:spLocks noGrp="1"/>
          </p:cNvSpPr>
          <p:nvPr>
            <p:ph type="sldNum" sz="quarter" idx="12"/>
          </p:nvPr>
        </p:nvSpPr>
        <p:spPr/>
        <p:txBody>
          <a:bodyPr/>
          <a:lstStyle/>
          <a:p>
            <a:fld id="{84152ABE-DF55-4355-A2AA-A824DCBFD16E}" type="slidenum">
              <a:rPr lang="el-GR" smtClean="0"/>
              <a:t>‹#›</a:t>
            </a:fld>
            <a:endParaRPr lang="el-GR"/>
          </a:p>
        </p:txBody>
      </p:sp>
    </p:spTree>
    <p:extLst>
      <p:ext uri="{BB962C8B-B14F-4D97-AF65-F5344CB8AC3E}">
        <p14:creationId xmlns:p14="http://schemas.microsoft.com/office/powerpoint/2010/main" val="4021838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E74DA4-E9F7-E6F6-EC1B-28214D08732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296850A8-F76F-084B-70DA-4E9A41D89CB1}"/>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9056FBC-7B32-3D2D-70D9-8BAC040D5809}"/>
              </a:ext>
            </a:extLst>
          </p:cNvPr>
          <p:cNvSpPr>
            <a:spLocks noGrp="1"/>
          </p:cNvSpPr>
          <p:nvPr>
            <p:ph type="dt" sz="half" idx="10"/>
          </p:nvPr>
        </p:nvSpPr>
        <p:spPr/>
        <p:txBody>
          <a:bodyPr/>
          <a:lstStyle/>
          <a:p>
            <a:fld id="{771EB889-FAC9-4DDD-84B2-C7553C0BBECB}" type="datetimeFigureOut">
              <a:rPr lang="el-GR" smtClean="0"/>
              <a:t>7/5/2024</a:t>
            </a:fld>
            <a:endParaRPr lang="el-GR"/>
          </a:p>
        </p:txBody>
      </p:sp>
      <p:sp>
        <p:nvSpPr>
          <p:cNvPr id="5" name="Θέση υποσέλιδου 4">
            <a:extLst>
              <a:ext uri="{FF2B5EF4-FFF2-40B4-BE49-F238E27FC236}">
                <a16:creationId xmlns:a16="http://schemas.microsoft.com/office/drawing/2014/main" id="{A5B05C42-A3D6-C047-C65A-795D183E397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907169F-4A59-FCFD-F21E-C07731AE50E8}"/>
              </a:ext>
            </a:extLst>
          </p:cNvPr>
          <p:cNvSpPr>
            <a:spLocks noGrp="1"/>
          </p:cNvSpPr>
          <p:nvPr>
            <p:ph type="sldNum" sz="quarter" idx="12"/>
          </p:nvPr>
        </p:nvSpPr>
        <p:spPr/>
        <p:txBody>
          <a:bodyPr/>
          <a:lstStyle/>
          <a:p>
            <a:fld id="{84152ABE-DF55-4355-A2AA-A824DCBFD16E}" type="slidenum">
              <a:rPr lang="el-GR" smtClean="0"/>
              <a:t>‹#›</a:t>
            </a:fld>
            <a:endParaRPr lang="el-GR"/>
          </a:p>
        </p:txBody>
      </p:sp>
    </p:spTree>
    <p:extLst>
      <p:ext uri="{BB962C8B-B14F-4D97-AF65-F5344CB8AC3E}">
        <p14:creationId xmlns:p14="http://schemas.microsoft.com/office/powerpoint/2010/main" val="2943808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9A9356BF-6EC0-D2EE-6D0B-CE113DCF9001}"/>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934D53A-98BE-A0A0-7381-ABB069C1B8A6}"/>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AC6475B-A85B-A3E9-95D9-1D1061BB6DF8}"/>
              </a:ext>
            </a:extLst>
          </p:cNvPr>
          <p:cNvSpPr>
            <a:spLocks noGrp="1"/>
          </p:cNvSpPr>
          <p:nvPr>
            <p:ph type="dt" sz="half" idx="10"/>
          </p:nvPr>
        </p:nvSpPr>
        <p:spPr/>
        <p:txBody>
          <a:bodyPr/>
          <a:lstStyle/>
          <a:p>
            <a:fld id="{771EB889-FAC9-4DDD-84B2-C7553C0BBECB}" type="datetimeFigureOut">
              <a:rPr lang="el-GR" smtClean="0"/>
              <a:t>7/5/2024</a:t>
            </a:fld>
            <a:endParaRPr lang="el-GR"/>
          </a:p>
        </p:txBody>
      </p:sp>
      <p:sp>
        <p:nvSpPr>
          <p:cNvPr id="5" name="Θέση υποσέλιδου 4">
            <a:extLst>
              <a:ext uri="{FF2B5EF4-FFF2-40B4-BE49-F238E27FC236}">
                <a16:creationId xmlns:a16="http://schemas.microsoft.com/office/drawing/2014/main" id="{9847C59C-2EBD-6D33-6E5C-BED049A8912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5BFB4A8-F50C-8D3D-CE8A-31CA4543D0BA}"/>
              </a:ext>
            </a:extLst>
          </p:cNvPr>
          <p:cNvSpPr>
            <a:spLocks noGrp="1"/>
          </p:cNvSpPr>
          <p:nvPr>
            <p:ph type="sldNum" sz="quarter" idx="12"/>
          </p:nvPr>
        </p:nvSpPr>
        <p:spPr/>
        <p:txBody>
          <a:bodyPr/>
          <a:lstStyle/>
          <a:p>
            <a:fld id="{84152ABE-DF55-4355-A2AA-A824DCBFD16E}" type="slidenum">
              <a:rPr lang="el-GR" smtClean="0"/>
              <a:t>‹#›</a:t>
            </a:fld>
            <a:endParaRPr lang="el-GR"/>
          </a:p>
        </p:txBody>
      </p:sp>
    </p:spTree>
    <p:extLst>
      <p:ext uri="{BB962C8B-B14F-4D97-AF65-F5344CB8AC3E}">
        <p14:creationId xmlns:p14="http://schemas.microsoft.com/office/powerpoint/2010/main" val="294474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206AB3-E265-84F7-DB44-9619D26BC9A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EABE868-0A2A-1D22-A41B-2B90A5A4D172}"/>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C2B716C-72B8-1AFD-7119-344082518B3E}"/>
              </a:ext>
            </a:extLst>
          </p:cNvPr>
          <p:cNvSpPr>
            <a:spLocks noGrp="1"/>
          </p:cNvSpPr>
          <p:nvPr>
            <p:ph type="dt" sz="half" idx="10"/>
          </p:nvPr>
        </p:nvSpPr>
        <p:spPr/>
        <p:txBody>
          <a:bodyPr/>
          <a:lstStyle/>
          <a:p>
            <a:fld id="{771EB889-FAC9-4DDD-84B2-C7553C0BBECB}" type="datetimeFigureOut">
              <a:rPr lang="el-GR" smtClean="0"/>
              <a:t>7/5/2024</a:t>
            </a:fld>
            <a:endParaRPr lang="el-GR"/>
          </a:p>
        </p:txBody>
      </p:sp>
      <p:sp>
        <p:nvSpPr>
          <p:cNvPr id="5" name="Θέση υποσέλιδου 4">
            <a:extLst>
              <a:ext uri="{FF2B5EF4-FFF2-40B4-BE49-F238E27FC236}">
                <a16:creationId xmlns:a16="http://schemas.microsoft.com/office/drawing/2014/main" id="{806A0CDA-7331-0004-FB7A-CBE0EF41775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1AD8B40-A57B-ED3A-ADE1-6044BBA19011}"/>
              </a:ext>
            </a:extLst>
          </p:cNvPr>
          <p:cNvSpPr>
            <a:spLocks noGrp="1"/>
          </p:cNvSpPr>
          <p:nvPr>
            <p:ph type="sldNum" sz="quarter" idx="12"/>
          </p:nvPr>
        </p:nvSpPr>
        <p:spPr/>
        <p:txBody>
          <a:bodyPr/>
          <a:lstStyle/>
          <a:p>
            <a:fld id="{84152ABE-DF55-4355-A2AA-A824DCBFD16E}" type="slidenum">
              <a:rPr lang="el-GR" smtClean="0"/>
              <a:t>‹#›</a:t>
            </a:fld>
            <a:endParaRPr lang="el-GR"/>
          </a:p>
        </p:txBody>
      </p:sp>
    </p:spTree>
    <p:extLst>
      <p:ext uri="{BB962C8B-B14F-4D97-AF65-F5344CB8AC3E}">
        <p14:creationId xmlns:p14="http://schemas.microsoft.com/office/powerpoint/2010/main" val="2241448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11F6FB-2B70-9CBE-B468-DC21A8D1F892}"/>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6824E25-8F37-6DDB-6E93-75A0101E82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05262A2D-39C6-C6D8-FF25-3D3A9407C70C}"/>
              </a:ext>
            </a:extLst>
          </p:cNvPr>
          <p:cNvSpPr>
            <a:spLocks noGrp="1"/>
          </p:cNvSpPr>
          <p:nvPr>
            <p:ph type="dt" sz="half" idx="10"/>
          </p:nvPr>
        </p:nvSpPr>
        <p:spPr/>
        <p:txBody>
          <a:bodyPr/>
          <a:lstStyle/>
          <a:p>
            <a:fld id="{771EB889-FAC9-4DDD-84B2-C7553C0BBECB}" type="datetimeFigureOut">
              <a:rPr lang="el-GR" smtClean="0"/>
              <a:t>7/5/2024</a:t>
            </a:fld>
            <a:endParaRPr lang="el-GR"/>
          </a:p>
        </p:txBody>
      </p:sp>
      <p:sp>
        <p:nvSpPr>
          <p:cNvPr id="5" name="Θέση υποσέλιδου 4">
            <a:extLst>
              <a:ext uri="{FF2B5EF4-FFF2-40B4-BE49-F238E27FC236}">
                <a16:creationId xmlns:a16="http://schemas.microsoft.com/office/drawing/2014/main" id="{ABA25537-009F-D5EE-6B6D-8A7465F9F12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CE885D0-3ECE-CB4A-5EE1-2FB91FA78E83}"/>
              </a:ext>
            </a:extLst>
          </p:cNvPr>
          <p:cNvSpPr>
            <a:spLocks noGrp="1"/>
          </p:cNvSpPr>
          <p:nvPr>
            <p:ph type="sldNum" sz="quarter" idx="12"/>
          </p:nvPr>
        </p:nvSpPr>
        <p:spPr/>
        <p:txBody>
          <a:bodyPr/>
          <a:lstStyle/>
          <a:p>
            <a:fld id="{84152ABE-DF55-4355-A2AA-A824DCBFD16E}" type="slidenum">
              <a:rPr lang="el-GR" smtClean="0"/>
              <a:t>‹#›</a:t>
            </a:fld>
            <a:endParaRPr lang="el-GR"/>
          </a:p>
        </p:txBody>
      </p:sp>
    </p:spTree>
    <p:extLst>
      <p:ext uri="{BB962C8B-B14F-4D97-AF65-F5344CB8AC3E}">
        <p14:creationId xmlns:p14="http://schemas.microsoft.com/office/powerpoint/2010/main" val="1967332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0C87D3-0266-3566-BDCE-9D75BF4B17B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0547036-D185-E59C-C0BE-30A1B3CB3E71}"/>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17877604-85CB-FBC1-80A9-2B84C26F5A59}"/>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9990C135-3FA7-5427-218F-55834A5684DD}"/>
              </a:ext>
            </a:extLst>
          </p:cNvPr>
          <p:cNvSpPr>
            <a:spLocks noGrp="1"/>
          </p:cNvSpPr>
          <p:nvPr>
            <p:ph type="dt" sz="half" idx="10"/>
          </p:nvPr>
        </p:nvSpPr>
        <p:spPr/>
        <p:txBody>
          <a:bodyPr/>
          <a:lstStyle/>
          <a:p>
            <a:fld id="{771EB889-FAC9-4DDD-84B2-C7553C0BBECB}" type="datetimeFigureOut">
              <a:rPr lang="el-GR" smtClean="0"/>
              <a:t>7/5/2024</a:t>
            </a:fld>
            <a:endParaRPr lang="el-GR"/>
          </a:p>
        </p:txBody>
      </p:sp>
      <p:sp>
        <p:nvSpPr>
          <p:cNvPr id="6" name="Θέση υποσέλιδου 5">
            <a:extLst>
              <a:ext uri="{FF2B5EF4-FFF2-40B4-BE49-F238E27FC236}">
                <a16:creationId xmlns:a16="http://schemas.microsoft.com/office/drawing/2014/main" id="{4DEE4056-9A7A-699A-1F0A-9FAEC2606A7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22977FC-F89F-BBD4-04FA-F8AF56DF2FD0}"/>
              </a:ext>
            </a:extLst>
          </p:cNvPr>
          <p:cNvSpPr>
            <a:spLocks noGrp="1"/>
          </p:cNvSpPr>
          <p:nvPr>
            <p:ph type="sldNum" sz="quarter" idx="12"/>
          </p:nvPr>
        </p:nvSpPr>
        <p:spPr/>
        <p:txBody>
          <a:bodyPr/>
          <a:lstStyle/>
          <a:p>
            <a:fld id="{84152ABE-DF55-4355-A2AA-A824DCBFD16E}" type="slidenum">
              <a:rPr lang="el-GR" smtClean="0"/>
              <a:t>‹#›</a:t>
            </a:fld>
            <a:endParaRPr lang="el-GR"/>
          </a:p>
        </p:txBody>
      </p:sp>
    </p:spTree>
    <p:extLst>
      <p:ext uri="{BB962C8B-B14F-4D97-AF65-F5344CB8AC3E}">
        <p14:creationId xmlns:p14="http://schemas.microsoft.com/office/powerpoint/2010/main" val="3137078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86E020-C265-3D6B-C140-121671F5F668}"/>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AA92F45-601D-961E-1BAD-F3BE4A97AF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657E54F9-D7AA-275D-5EC4-D893212A6830}"/>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8AD58AC2-CAA1-BF5C-8B63-580D0012C3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FEBDE777-4CE2-BE9A-BC9D-2130374FA8A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5611D3AC-9E9F-F38D-E8B4-79C4DDD85DB2}"/>
              </a:ext>
            </a:extLst>
          </p:cNvPr>
          <p:cNvSpPr>
            <a:spLocks noGrp="1"/>
          </p:cNvSpPr>
          <p:nvPr>
            <p:ph type="dt" sz="half" idx="10"/>
          </p:nvPr>
        </p:nvSpPr>
        <p:spPr/>
        <p:txBody>
          <a:bodyPr/>
          <a:lstStyle/>
          <a:p>
            <a:fld id="{771EB889-FAC9-4DDD-84B2-C7553C0BBECB}" type="datetimeFigureOut">
              <a:rPr lang="el-GR" smtClean="0"/>
              <a:t>7/5/2024</a:t>
            </a:fld>
            <a:endParaRPr lang="el-GR"/>
          </a:p>
        </p:txBody>
      </p:sp>
      <p:sp>
        <p:nvSpPr>
          <p:cNvPr id="8" name="Θέση υποσέλιδου 7">
            <a:extLst>
              <a:ext uri="{FF2B5EF4-FFF2-40B4-BE49-F238E27FC236}">
                <a16:creationId xmlns:a16="http://schemas.microsoft.com/office/drawing/2014/main" id="{DE9FF644-7AC1-52D6-83FB-8390E07E766B}"/>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45083AE8-C8D1-1791-05CF-7569B3B3489E}"/>
              </a:ext>
            </a:extLst>
          </p:cNvPr>
          <p:cNvSpPr>
            <a:spLocks noGrp="1"/>
          </p:cNvSpPr>
          <p:nvPr>
            <p:ph type="sldNum" sz="quarter" idx="12"/>
          </p:nvPr>
        </p:nvSpPr>
        <p:spPr/>
        <p:txBody>
          <a:bodyPr/>
          <a:lstStyle/>
          <a:p>
            <a:fld id="{84152ABE-DF55-4355-A2AA-A824DCBFD16E}" type="slidenum">
              <a:rPr lang="el-GR" smtClean="0"/>
              <a:t>‹#›</a:t>
            </a:fld>
            <a:endParaRPr lang="el-GR"/>
          </a:p>
        </p:txBody>
      </p:sp>
    </p:spTree>
    <p:extLst>
      <p:ext uri="{BB962C8B-B14F-4D97-AF65-F5344CB8AC3E}">
        <p14:creationId xmlns:p14="http://schemas.microsoft.com/office/powerpoint/2010/main" val="280337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6B288D-4395-235F-500C-55F3826DEC8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3D221F0D-69D9-605C-A508-BC6E65039D65}"/>
              </a:ext>
            </a:extLst>
          </p:cNvPr>
          <p:cNvSpPr>
            <a:spLocks noGrp="1"/>
          </p:cNvSpPr>
          <p:nvPr>
            <p:ph type="dt" sz="half" idx="10"/>
          </p:nvPr>
        </p:nvSpPr>
        <p:spPr/>
        <p:txBody>
          <a:bodyPr/>
          <a:lstStyle/>
          <a:p>
            <a:fld id="{771EB889-FAC9-4DDD-84B2-C7553C0BBECB}" type="datetimeFigureOut">
              <a:rPr lang="el-GR" smtClean="0"/>
              <a:t>7/5/2024</a:t>
            </a:fld>
            <a:endParaRPr lang="el-GR"/>
          </a:p>
        </p:txBody>
      </p:sp>
      <p:sp>
        <p:nvSpPr>
          <p:cNvPr id="4" name="Θέση υποσέλιδου 3">
            <a:extLst>
              <a:ext uri="{FF2B5EF4-FFF2-40B4-BE49-F238E27FC236}">
                <a16:creationId xmlns:a16="http://schemas.microsoft.com/office/drawing/2014/main" id="{249D6CF9-7DA0-6974-41AE-4EB933D7265E}"/>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89CC445C-AE9C-A27F-767B-A8C07432B013}"/>
              </a:ext>
            </a:extLst>
          </p:cNvPr>
          <p:cNvSpPr>
            <a:spLocks noGrp="1"/>
          </p:cNvSpPr>
          <p:nvPr>
            <p:ph type="sldNum" sz="quarter" idx="12"/>
          </p:nvPr>
        </p:nvSpPr>
        <p:spPr/>
        <p:txBody>
          <a:bodyPr/>
          <a:lstStyle/>
          <a:p>
            <a:fld id="{84152ABE-DF55-4355-A2AA-A824DCBFD16E}" type="slidenum">
              <a:rPr lang="el-GR" smtClean="0"/>
              <a:t>‹#›</a:t>
            </a:fld>
            <a:endParaRPr lang="el-GR"/>
          </a:p>
        </p:txBody>
      </p:sp>
    </p:spTree>
    <p:extLst>
      <p:ext uri="{BB962C8B-B14F-4D97-AF65-F5344CB8AC3E}">
        <p14:creationId xmlns:p14="http://schemas.microsoft.com/office/powerpoint/2010/main" val="207939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758B5E9B-6FD7-37BD-BA83-9BB9A605515C}"/>
              </a:ext>
            </a:extLst>
          </p:cNvPr>
          <p:cNvSpPr>
            <a:spLocks noGrp="1"/>
          </p:cNvSpPr>
          <p:nvPr>
            <p:ph type="dt" sz="half" idx="10"/>
          </p:nvPr>
        </p:nvSpPr>
        <p:spPr/>
        <p:txBody>
          <a:bodyPr/>
          <a:lstStyle/>
          <a:p>
            <a:fld id="{771EB889-FAC9-4DDD-84B2-C7553C0BBECB}" type="datetimeFigureOut">
              <a:rPr lang="el-GR" smtClean="0"/>
              <a:t>7/5/2024</a:t>
            </a:fld>
            <a:endParaRPr lang="el-GR"/>
          </a:p>
        </p:txBody>
      </p:sp>
      <p:sp>
        <p:nvSpPr>
          <p:cNvPr id="3" name="Θέση υποσέλιδου 2">
            <a:extLst>
              <a:ext uri="{FF2B5EF4-FFF2-40B4-BE49-F238E27FC236}">
                <a16:creationId xmlns:a16="http://schemas.microsoft.com/office/drawing/2014/main" id="{8DF9AFBD-C994-9B68-942A-864FD5C55F25}"/>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6AE8617B-E331-77C2-9FA4-E72E74EBBFDB}"/>
              </a:ext>
            </a:extLst>
          </p:cNvPr>
          <p:cNvSpPr>
            <a:spLocks noGrp="1"/>
          </p:cNvSpPr>
          <p:nvPr>
            <p:ph type="sldNum" sz="quarter" idx="12"/>
          </p:nvPr>
        </p:nvSpPr>
        <p:spPr/>
        <p:txBody>
          <a:bodyPr/>
          <a:lstStyle/>
          <a:p>
            <a:fld id="{84152ABE-DF55-4355-A2AA-A824DCBFD16E}" type="slidenum">
              <a:rPr lang="el-GR" smtClean="0"/>
              <a:t>‹#›</a:t>
            </a:fld>
            <a:endParaRPr lang="el-GR"/>
          </a:p>
        </p:txBody>
      </p:sp>
    </p:spTree>
    <p:extLst>
      <p:ext uri="{BB962C8B-B14F-4D97-AF65-F5344CB8AC3E}">
        <p14:creationId xmlns:p14="http://schemas.microsoft.com/office/powerpoint/2010/main" val="867133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29B584-3B8C-5BC3-1560-550202870B5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05477EA-54FA-E4E3-2327-8C7FA12462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032F3A85-B4D4-9CC7-5754-65C0C8C99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EF67D022-CB53-13EF-A894-244EADC9346B}"/>
              </a:ext>
            </a:extLst>
          </p:cNvPr>
          <p:cNvSpPr>
            <a:spLocks noGrp="1"/>
          </p:cNvSpPr>
          <p:nvPr>
            <p:ph type="dt" sz="half" idx="10"/>
          </p:nvPr>
        </p:nvSpPr>
        <p:spPr/>
        <p:txBody>
          <a:bodyPr/>
          <a:lstStyle/>
          <a:p>
            <a:fld id="{771EB889-FAC9-4DDD-84B2-C7553C0BBECB}" type="datetimeFigureOut">
              <a:rPr lang="el-GR" smtClean="0"/>
              <a:t>7/5/2024</a:t>
            </a:fld>
            <a:endParaRPr lang="el-GR"/>
          </a:p>
        </p:txBody>
      </p:sp>
      <p:sp>
        <p:nvSpPr>
          <p:cNvPr id="6" name="Θέση υποσέλιδου 5">
            <a:extLst>
              <a:ext uri="{FF2B5EF4-FFF2-40B4-BE49-F238E27FC236}">
                <a16:creationId xmlns:a16="http://schemas.microsoft.com/office/drawing/2014/main" id="{674791FB-D789-6809-7DC1-BDB853F4F20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874496E-1E49-F3D4-217B-F3295990B3DB}"/>
              </a:ext>
            </a:extLst>
          </p:cNvPr>
          <p:cNvSpPr>
            <a:spLocks noGrp="1"/>
          </p:cNvSpPr>
          <p:nvPr>
            <p:ph type="sldNum" sz="quarter" idx="12"/>
          </p:nvPr>
        </p:nvSpPr>
        <p:spPr/>
        <p:txBody>
          <a:bodyPr/>
          <a:lstStyle/>
          <a:p>
            <a:fld id="{84152ABE-DF55-4355-A2AA-A824DCBFD16E}" type="slidenum">
              <a:rPr lang="el-GR" smtClean="0"/>
              <a:t>‹#›</a:t>
            </a:fld>
            <a:endParaRPr lang="el-GR"/>
          </a:p>
        </p:txBody>
      </p:sp>
    </p:spTree>
    <p:extLst>
      <p:ext uri="{BB962C8B-B14F-4D97-AF65-F5344CB8AC3E}">
        <p14:creationId xmlns:p14="http://schemas.microsoft.com/office/powerpoint/2010/main" val="1045854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8FC3A1-8E02-0348-F106-99F554287F8E}"/>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76DA71C-8834-E115-CA3C-4C9144D064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8DD72DA-1733-6BFC-E44C-90988149CB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89C963A-CE43-68F8-7E10-B412DAF80A08}"/>
              </a:ext>
            </a:extLst>
          </p:cNvPr>
          <p:cNvSpPr>
            <a:spLocks noGrp="1"/>
          </p:cNvSpPr>
          <p:nvPr>
            <p:ph type="dt" sz="half" idx="10"/>
          </p:nvPr>
        </p:nvSpPr>
        <p:spPr/>
        <p:txBody>
          <a:bodyPr/>
          <a:lstStyle/>
          <a:p>
            <a:fld id="{771EB889-FAC9-4DDD-84B2-C7553C0BBECB}" type="datetimeFigureOut">
              <a:rPr lang="el-GR" smtClean="0"/>
              <a:t>7/5/2024</a:t>
            </a:fld>
            <a:endParaRPr lang="el-GR"/>
          </a:p>
        </p:txBody>
      </p:sp>
      <p:sp>
        <p:nvSpPr>
          <p:cNvPr id="6" name="Θέση υποσέλιδου 5">
            <a:extLst>
              <a:ext uri="{FF2B5EF4-FFF2-40B4-BE49-F238E27FC236}">
                <a16:creationId xmlns:a16="http://schemas.microsoft.com/office/drawing/2014/main" id="{8C4828BE-7641-A5ED-01B6-2A1D6B07F87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7DB3DE8-84DE-FCB9-1C5C-A506AA87183A}"/>
              </a:ext>
            </a:extLst>
          </p:cNvPr>
          <p:cNvSpPr>
            <a:spLocks noGrp="1"/>
          </p:cNvSpPr>
          <p:nvPr>
            <p:ph type="sldNum" sz="quarter" idx="12"/>
          </p:nvPr>
        </p:nvSpPr>
        <p:spPr/>
        <p:txBody>
          <a:bodyPr/>
          <a:lstStyle/>
          <a:p>
            <a:fld id="{84152ABE-DF55-4355-A2AA-A824DCBFD16E}" type="slidenum">
              <a:rPr lang="el-GR" smtClean="0"/>
              <a:t>‹#›</a:t>
            </a:fld>
            <a:endParaRPr lang="el-GR"/>
          </a:p>
        </p:txBody>
      </p:sp>
    </p:spTree>
    <p:extLst>
      <p:ext uri="{BB962C8B-B14F-4D97-AF65-F5344CB8AC3E}">
        <p14:creationId xmlns:p14="http://schemas.microsoft.com/office/powerpoint/2010/main" val="2168048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68AC04">
                <a:alpha val="88235"/>
              </a:srgbClr>
            </a:gs>
            <a:gs pos="55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22F1BAA6-3E5A-A7B7-F67C-8A0B745E60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F70D7FB-13CE-04B3-0C60-2A6BC07DB7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E93A357-13A3-2E71-1B58-0BCEDE7513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1EB889-FAC9-4DDD-84B2-C7553C0BBECB}" type="datetimeFigureOut">
              <a:rPr lang="el-GR" smtClean="0"/>
              <a:t>7/5/2024</a:t>
            </a:fld>
            <a:endParaRPr lang="el-GR"/>
          </a:p>
        </p:txBody>
      </p:sp>
      <p:sp>
        <p:nvSpPr>
          <p:cNvPr id="5" name="Θέση υποσέλιδου 4">
            <a:extLst>
              <a:ext uri="{FF2B5EF4-FFF2-40B4-BE49-F238E27FC236}">
                <a16:creationId xmlns:a16="http://schemas.microsoft.com/office/drawing/2014/main" id="{7C6262D2-C6BE-9C13-B696-9F3122F47A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D0763AED-E10B-E7D3-C689-59F1E2BB55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52ABE-DF55-4355-A2AA-A824DCBFD16E}" type="slidenum">
              <a:rPr lang="el-GR" smtClean="0"/>
              <a:t>‹#›</a:t>
            </a:fld>
            <a:endParaRPr lang="el-GR"/>
          </a:p>
        </p:txBody>
      </p:sp>
    </p:spTree>
    <p:extLst>
      <p:ext uri="{BB962C8B-B14F-4D97-AF65-F5344CB8AC3E}">
        <p14:creationId xmlns:p14="http://schemas.microsoft.com/office/powerpoint/2010/main" val="2335865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28C6847-7624-A95E-BF89-99D961A2F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863" y="98460"/>
            <a:ext cx="2298235" cy="3896260"/>
          </a:xfrm>
          <a:prstGeom prst="rect">
            <a:avLst/>
          </a:prstGeom>
        </p:spPr>
      </p:pic>
      <p:sp>
        <p:nvSpPr>
          <p:cNvPr id="4" name="TextBox 3">
            <a:extLst>
              <a:ext uri="{FF2B5EF4-FFF2-40B4-BE49-F238E27FC236}">
                <a16:creationId xmlns:a16="http://schemas.microsoft.com/office/drawing/2014/main" id="{96F0A575-525B-201B-816C-D8ADA692D431}"/>
              </a:ext>
            </a:extLst>
          </p:cNvPr>
          <p:cNvSpPr txBox="1"/>
          <p:nvPr/>
        </p:nvSpPr>
        <p:spPr>
          <a:xfrm>
            <a:off x="2558374" y="98460"/>
            <a:ext cx="9633626" cy="4062651"/>
          </a:xfrm>
          <a:prstGeom prst="rect">
            <a:avLst/>
          </a:prstGeom>
          <a:noFill/>
        </p:spPr>
        <p:txBody>
          <a:bodyPr wrap="square">
            <a:spAutoFit/>
          </a:bodyPr>
          <a:lstStyle/>
          <a:p>
            <a:r>
              <a:rPr lang="en-US" sz="2400" dirty="0"/>
              <a:t>A 62-year-old man has noted the enlargement of the right upper back skin lesion shown over the past 5 months.</a:t>
            </a:r>
          </a:p>
          <a:p>
            <a:endParaRPr lang="en-US" sz="2400" dirty="0"/>
          </a:p>
          <a:p>
            <a:r>
              <a:rPr lang="en-US" sz="2400" dirty="0"/>
              <a:t>What features suggest that this is malignant?</a:t>
            </a:r>
          </a:p>
          <a:p>
            <a:endParaRPr lang="en-US" sz="2400" dirty="0"/>
          </a:p>
          <a:p>
            <a:r>
              <a:rPr lang="en-US" sz="2400" dirty="0"/>
              <a:t>What is a biopsy specimen likely to show?</a:t>
            </a:r>
          </a:p>
          <a:p>
            <a:endParaRPr lang="en-US" sz="2400" dirty="0"/>
          </a:p>
          <a:p>
            <a:r>
              <a:rPr lang="en-US" sz="2400" dirty="0"/>
              <a:t>What is the major risk factor?</a:t>
            </a:r>
          </a:p>
          <a:p>
            <a:endParaRPr lang="en-US" sz="2400" dirty="0"/>
          </a:p>
          <a:p>
            <a:r>
              <a:rPr lang="en-US" sz="2400" dirty="0"/>
              <a:t>What is the prognosis?</a:t>
            </a:r>
          </a:p>
          <a:p>
            <a:endParaRPr lang="en-US" dirty="0"/>
          </a:p>
        </p:txBody>
      </p:sp>
      <p:sp>
        <p:nvSpPr>
          <p:cNvPr id="6" name="TextBox 5">
            <a:extLst>
              <a:ext uri="{FF2B5EF4-FFF2-40B4-BE49-F238E27FC236}">
                <a16:creationId xmlns:a16="http://schemas.microsoft.com/office/drawing/2014/main" id="{943CEAA8-ADF9-A938-253F-24859AF34B6C}"/>
              </a:ext>
            </a:extLst>
          </p:cNvPr>
          <p:cNvSpPr txBox="1"/>
          <p:nvPr/>
        </p:nvSpPr>
        <p:spPr>
          <a:xfrm>
            <a:off x="0" y="4066162"/>
            <a:ext cx="12191999" cy="2957270"/>
          </a:xfrm>
          <a:prstGeom prst="rect">
            <a:avLst/>
          </a:prstGeom>
          <a:noFill/>
        </p:spPr>
        <p:txBody>
          <a:bodyPr wrap="square">
            <a:spAutoFit/>
          </a:bodyPr>
          <a:lstStyle/>
          <a:p>
            <a:pPr algn="just"/>
            <a:r>
              <a:rPr lang="en-US" sz="2000" b="1" dirty="0"/>
              <a:t>Rapid increase in size</a:t>
            </a:r>
            <a:r>
              <a:rPr lang="en-US" sz="2000" dirty="0"/>
              <a:t>, </a:t>
            </a:r>
            <a:r>
              <a:rPr lang="en-US" sz="2000" b="1" dirty="0"/>
              <a:t>irregular borders </a:t>
            </a:r>
            <a:r>
              <a:rPr lang="en-US" sz="2000" dirty="0"/>
              <a:t>(▾), and </a:t>
            </a:r>
            <a:r>
              <a:rPr lang="en-US" sz="2000" b="1" dirty="0"/>
              <a:t>irregular pigmentation </a:t>
            </a:r>
            <a:r>
              <a:rPr lang="en-US" sz="2000" dirty="0"/>
              <a:t>(▸) suggest that this is a malignant </a:t>
            </a:r>
            <a:r>
              <a:rPr lang="en-US" sz="2000" b="1" dirty="0"/>
              <a:t>melanoma</a:t>
            </a:r>
            <a:r>
              <a:rPr lang="en-US" sz="2000" dirty="0"/>
              <a:t>.</a:t>
            </a:r>
          </a:p>
          <a:p>
            <a:pPr algn="just"/>
            <a:r>
              <a:rPr lang="en-US" sz="2000" dirty="0">
                <a:effectLst>
                  <a:outerShdw blurRad="38100" dist="38100" dir="2700000" algn="tl">
                    <a:srgbClr val="000000">
                      <a:alpha val="43137"/>
                    </a:srgbClr>
                  </a:outerShdw>
                </a:effectLst>
              </a:rPr>
              <a:t>Micro</a:t>
            </a:r>
            <a:r>
              <a:rPr lang="en-US" sz="2000" dirty="0"/>
              <a:t>scopic features include </a:t>
            </a:r>
            <a:r>
              <a:rPr lang="en-US" sz="2000" b="1" dirty="0"/>
              <a:t>hyperchromatic</a:t>
            </a:r>
            <a:r>
              <a:rPr lang="en-US" sz="2000" dirty="0"/>
              <a:t> and </a:t>
            </a:r>
            <a:r>
              <a:rPr lang="en-US" sz="2000" b="1" dirty="0"/>
              <a:t>pleomorphic polygonal </a:t>
            </a:r>
            <a:r>
              <a:rPr lang="en-US" sz="2000" dirty="0"/>
              <a:t>and </a:t>
            </a:r>
            <a:r>
              <a:rPr lang="en-US" sz="2000" b="1" dirty="0"/>
              <a:t>spindle cells</a:t>
            </a:r>
            <a:r>
              <a:rPr lang="en-US" sz="2000" dirty="0"/>
              <a:t>, </a:t>
            </a:r>
            <a:r>
              <a:rPr lang="en-US" sz="2000" i="1" dirty="0"/>
              <a:t>often</a:t>
            </a:r>
            <a:r>
              <a:rPr lang="en-US" sz="2000" dirty="0"/>
              <a:t> with </a:t>
            </a:r>
            <a:r>
              <a:rPr lang="en-US" sz="2000" b="1" dirty="0"/>
              <a:t>cytoplasmic melanin granules.</a:t>
            </a:r>
          </a:p>
          <a:p>
            <a:pPr algn="just"/>
            <a:r>
              <a:rPr lang="en-US" sz="2000" dirty="0">
                <a:effectLst>
                  <a:outerShdw blurRad="38100" dist="38100" dir="2700000" algn="tl">
                    <a:srgbClr val="000000">
                      <a:alpha val="43137"/>
                    </a:srgbClr>
                  </a:outerShdw>
                </a:effectLst>
              </a:rPr>
              <a:t>Prolonged exposure to ultraviolet light</a:t>
            </a:r>
            <a:r>
              <a:rPr lang="en-US" sz="2000" dirty="0"/>
              <a:t>, particularly UV</a:t>
            </a:r>
            <a:r>
              <a:rPr lang="en-US" sz="2000" dirty="0">
                <a:effectLst>
                  <a:outerShdw blurRad="38100" dist="38100" dir="2700000" algn="tl">
                    <a:srgbClr val="000000">
                      <a:alpha val="43137"/>
                    </a:srgbClr>
                  </a:outerShdw>
                </a:effectLst>
              </a:rPr>
              <a:t>B</a:t>
            </a:r>
            <a:r>
              <a:rPr lang="en-US" sz="2000" dirty="0"/>
              <a:t>, induces </a:t>
            </a:r>
            <a:r>
              <a:rPr lang="en-US" sz="2000" dirty="0">
                <a:effectLst>
                  <a:outerShdw blurRad="38100" dist="38100" dir="2700000" algn="tl">
                    <a:srgbClr val="000000">
                      <a:alpha val="43137"/>
                    </a:srgbClr>
                  </a:outerShdw>
                </a:effectLst>
              </a:rPr>
              <a:t>pyrimidine dimers </a:t>
            </a:r>
            <a:r>
              <a:rPr lang="en-US" sz="2000" dirty="0"/>
              <a:t>and increases the risk for melanoma.</a:t>
            </a:r>
          </a:p>
          <a:p>
            <a:pPr algn="just"/>
            <a:r>
              <a:rPr lang="en-US" sz="2000" b="1" dirty="0"/>
              <a:t>Prognosis </a:t>
            </a:r>
            <a:r>
              <a:rPr lang="en-US" sz="2000" dirty="0"/>
              <a:t>depends on the </a:t>
            </a:r>
            <a:r>
              <a:rPr lang="en-US" sz="2000" b="1" dirty="0"/>
              <a:t>size</a:t>
            </a:r>
            <a:r>
              <a:rPr lang="en-US" sz="2000" dirty="0"/>
              <a:t> and particularly on the </a:t>
            </a:r>
            <a:r>
              <a:rPr lang="en-US" sz="2000" b="1" spc="300" dirty="0"/>
              <a:t>depth of invasion</a:t>
            </a:r>
            <a:r>
              <a:rPr lang="en-US" sz="2000" dirty="0"/>
              <a:t>. Lesions </a:t>
            </a:r>
            <a:r>
              <a:rPr lang="en-US" sz="2000" i="1" dirty="0">
                <a:effectLst>
                  <a:outerShdw blurRad="38100" dist="38100" dir="2700000" algn="tl">
                    <a:srgbClr val="000000">
                      <a:alpha val="43137"/>
                    </a:srgbClr>
                  </a:outerShdw>
                </a:effectLst>
              </a:rPr>
              <a:t>less than 0.75 mm deep </a:t>
            </a:r>
            <a:r>
              <a:rPr lang="en-US" sz="2000" dirty="0"/>
              <a:t>have a </a:t>
            </a:r>
            <a:r>
              <a:rPr lang="en-US" sz="2000" dirty="0">
                <a:effectLst>
                  <a:outerShdw blurRad="38100" dist="38100" dir="2700000" algn="tl">
                    <a:srgbClr val="000000">
                      <a:alpha val="43137"/>
                    </a:srgbClr>
                  </a:outerShdw>
                </a:effectLst>
              </a:rPr>
              <a:t>good</a:t>
            </a:r>
            <a:r>
              <a:rPr lang="en-US" sz="2000" dirty="0"/>
              <a:t> prognosis (&gt;95% 5-year survival); lesions </a:t>
            </a:r>
            <a:r>
              <a:rPr lang="en-US" sz="2000" u="sng" dirty="0"/>
              <a:t>more than 1.5 mm deep</a:t>
            </a:r>
            <a:r>
              <a:rPr lang="en-US" sz="2000" dirty="0"/>
              <a:t> have a </a:t>
            </a:r>
            <a:r>
              <a:rPr lang="en-US" sz="2000" u="sng" dirty="0"/>
              <a:t>poor</a:t>
            </a:r>
            <a:r>
              <a:rPr lang="en-US" sz="2000" dirty="0"/>
              <a:t> prognosis (&lt;50% 5-year survival).</a:t>
            </a:r>
            <a:endParaRPr lang="el-GR" sz="2000" dirty="0"/>
          </a:p>
        </p:txBody>
      </p:sp>
    </p:spTree>
    <p:extLst>
      <p:ext uri="{BB962C8B-B14F-4D97-AF65-F5344CB8AC3E}">
        <p14:creationId xmlns:p14="http://schemas.microsoft.com/office/powerpoint/2010/main" val="91202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3F32FE0-D531-3BFE-D533-D5CB532C0F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1507" y="97275"/>
            <a:ext cx="3942470" cy="6673608"/>
          </a:xfrm>
          <a:prstGeom prst="rect">
            <a:avLst/>
          </a:prstGeom>
        </p:spPr>
      </p:pic>
      <p:sp>
        <p:nvSpPr>
          <p:cNvPr id="4" name="TextBox 3">
            <a:extLst>
              <a:ext uri="{FF2B5EF4-FFF2-40B4-BE49-F238E27FC236}">
                <a16:creationId xmlns:a16="http://schemas.microsoft.com/office/drawing/2014/main" id="{9A360D3B-7029-7C41-36FC-B9049CAF1B16}"/>
              </a:ext>
            </a:extLst>
          </p:cNvPr>
          <p:cNvSpPr txBox="1"/>
          <p:nvPr/>
        </p:nvSpPr>
        <p:spPr>
          <a:xfrm>
            <a:off x="0" y="0"/>
            <a:ext cx="8161507" cy="2554545"/>
          </a:xfrm>
          <a:prstGeom prst="rect">
            <a:avLst/>
          </a:prstGeom>
          <a:noFill/>
        </p:spPr>
        <p:txBody>
          <a:bodyPr wrap="square">
            <a:spAutoFit/>
          </a:bodyPr>
          <a:lstStyle/>
          <a:p>
            <a:pPr algn="just"/>
            <a:r>
              <a:rPr lang="en-US" sz="2000" dirty="0"/>
              <a:t>A 35-year-old woman has 17 pale tan to dark-brown lesions on her torso and her upper extremities. They range from macules to small papules that are 2 to 6 mm in diameter. They have smooth borders and uniform pigmentation. The microscopic appearance of one lesion is shown.</a:t>
            </a:r>
          </a:p>
          <a:p>
            <a:pPr algn="just"/>
            <a:r>
              <a:rPr lang="en-US" sz="2000" dirty="0"/>
              <a:t>What is your diagnosis?</a:t>
            </a:r>
          </a:p>
          <a:p>
            <a:pPr algn="just"/>
            <a:r>
              <a:rPr lang="en-US" sz="2000" dirty="0"/>
              <a:t>What is the cell of origin?</a:t>
            </a:r>
          </a:p>
          <a:p>
            <a:pPr algn="just"/>
            <a:r>
              <a:rPr lang="en-US" sz="2000" dirty="0"/>
              <a:t>Is there a risk for malignancy?</a:t>
            </a:r>
          </a:p>
          <a:p>
            <a:pPr algn="just"/>
            <a:r>
              <a:rPr lang="en-US" sz="2000" dirty="0"/>
              <a:t>How do these lesions mature?</a:t>
            </a:r>
            <a:endParaRPr lang="el-GR" sz="2000" dirty="0"/>
          </a:p>
        </p:txBody>
      </p:sp>
      <p:sp>
        <p:nvSpPr>
          <p:cNvPr id="6" name="TextBox 5">
            <a:extLst>
              <a:ext uri="{FF2B5EF4-FFF2-40B4-BE49-F238E27FC236}">
                <a16:creationId xmlns:a16="http://schemas.microsoft.com/office/drawing/2014/main" id="{30D60A4D-4A73-C6A5-A286-D637B2C785B2}"/>
              </a:ext>
            </a:extLst>
          </p:cNvPr>
          <p:cNvSpPr txBox="1"/>
          <p:nvPr/>
        </p:nvSpPr>
        <p:spPr>
          <a:xfrm>
            <a:off x="1" y="2431915"/>
            <a:ext cx="8161506" cy="4655559"/>
          </a:xfrm>
          <a:prstGeom prst="rect">
            <a:avLst/>
          </a:prstGeom>
          <a:noFill/>
        </p:spPr>
        <p:txBody>
          <a:bodyPr wrap="square">
            <a:spAutoFit/>
          </a:bodyPr>
          <a:lstStyle/>
          <a:p>
            <a:pPr algn="just"/>
            <a:r>
              <a:rPr lang="en-US" sz="2400" dirty="0"/>
              <a:t>These are </a:t>
            </a:r>
            <a:r>
              <a:rPr lang="en-US" sz="2400" dirty="0">
                <a:effectLst>
                  <a:outerShdw blurRad="38100" dist="38100" dir="2700000" algn="tl">
                    <a:srgbClr val="000000">
                      <a:alpha val="43137"/>
                    </a:srgbClr>
                  </a:outerShdw>
                </a:effectLst>
              </a:rPr>
              <a:t>common, benign, </a:t>
            </a:r>
            <a:r>
              <a:rPr lang="en-US" sz="2400" b="1" spc="600" dirty="0">
                <a:effectLst>
                  <a:outerShdw blurRad="38100" dist="38100" dir="2700000" algn="tl">
                    <a:srgbClr val="000000">
                      <a:alpha val="43137"/>
                    </a:srgbClr>
                  </a:outerShdw>
                </a:effectLst>
              </a:rPr>
              <a:t>melanocytic nevi</a:t>
            </a:r>
            <a:r>
              <a:rPr lang="en-US" sz="2400" dirty="0"/>
              <a:t>.</a:t>
            </a:r>
          </a:p>
          <a:p>
            <a:pPr algn="just"/>
            <a:r>
              <a:rPr lang="en-US" sz="2400" dirty="0">
                <a:effectLst>
                  <a:outerShdw blurRad="38100" dist="38100" dir="2700000" algn="tl">
                    <a:srgbClr val="000000">
                      <a:alpha val="43137"/>
                    </a:srgbClr>
                  </a:outerShdw>
                </a:effectLst>
              </a:rPr>
              <a:t>Melanocytes</a:t>
            </a:r>
            <a:r>
              <a:rPr lang="en-US" sz="2400" dirty="0"/>
              <a:t> are </a:t>
            </a:r>
            <a:r>
              <a:rPr lang="en-US" sz="2400" dirty="0">
                <a:effectLst>
                  <a:outerShdw blurRad="38100" dist="38100" dir="2700000" algn="tl">
                    <a:srgbClr val="000000">
                      <a:alpha val="43137"/>
                    </a:srgbClr>
                  </a:outerShdw>
                </a:effectLst>
              </a:rPr>
              <a:t>normally interspersed in the epidermis </a:t>
            </a:r>
            <a:r>
              <a:rPr lang="en-US" sz="2400" dirty="0"/>
              <a:t>with keratinocytes. A </a:t>
            </a:r>
            <a:r>
              <a:rPr lang="en-US" sz="2400" b="1" dirty="0"/>
              <a:t>nevus</a:t>
            </a:r>
            <a:r>
              <a:rPr lang="en-US" sz="2400" dirty="0"/>
              <a:t> </a:t>
            </a:r>
            <a:r>
              <a:rPr lang="en-US" sz="2400" spc="300" dirty="0"/>
              <a:t>typically</a:t>
            </a:r>
            <a:r>
              <a:rPr lang="en-US" sz="2400" dirty="0"/>
              <a:t> contains </a:t>
            </a:r>
            <a:r>
              <a:rPr lang="en-US" sz="2400" b="1" dirty="0"/>
              <a:t>round, transformed melanocytes that proliferate in </a:t>
            </a:r>
            <a:r>
              <a:rPr lang="en-US" sz="2400" b="1" u="sng" dirty="0"/>
              <a:t>nests</a:t>
            </a:r>
            <a:r>
              <a:rPr lang="en-US" sz="2400" dirty="0"/>
              <a:t> (▸).</a:t>
            </a:r>
          </a:p>
          <a:p>
            <a:pPr algn="just"/>
            <a:r>
              <a:rPr lang="en-US" sz="2400" dirty="0"/>
              <a:t>There is </a:t>
            </a:r>
            <a:r>
              <a:rPr lang="en-US" sz="2400" b="1" i="1" dirty="0">
                <a:effectLst>
                  <a:outerShdw blurRad="38100" dist="38100" dir="2700000" algn="tl">
                    <a:srgbClr val="000000">
                      <a:alpha val="43137"/>
                    </a:srgbClr>
                  </a:outerShdw>
                </a:effectLst>
              </a:rPr>
              <a:t>no</a:t>
            </a:r>
            <a:r>
              <a:rPr lang="en-US" sz="2400" dirty="0">
                <a:effectLst>
                  <a:outerShdw blurRad="38100" dist="38100" dir="2700000" algn="tl">
                    <a:srgbClr val="000000">
                      <a:alpha val="43137"/>
                    </a:srgbClr>
                  </a:outerShdw>
                </a:effectLst>
              </a:rPr>
              <a:t> risk for malignancy</a:t>
            </a:r>
            <a:r>
              <a:rPr lang="en-US" sz="2400" dirty="0"/>
              <a:t>. Melanocytic nevi are </a:t>
            </a:r>
            <a:r>
              <a:rPr lang="en-US" sz="2400" i="1" dirty="0">
                <a:effectLst>
                  <a:outerShdw blurRad="38100" dist="38100" dir="2700000" algn="tl">
                    <a:srgbClr val="000000">
                      <a:alpha val="43137"/>
                    </a:srgbClr>
                  </a:outerShdw>
                </a:effectLst>
              </a:rPr>
              <a:t>not</a:t>
            </a:r>
            <a:r>
              <a:rPr lang="en-US" sz="2400" dirty="0">
                <a:effectLst>
                  <a:outerShdw blurRad="38100" dist="38100" dir="2700000" algn="tl">
                    <a:srgbClr val="000000">
                      <a:alpha val="43137"/>
                    </a:srgbClr>
                  </a:outerShdw>
                </a:effectLst>
              </a:rPr>
              <a:t> precursors to melanoma</a:t>
            </a:r>
            <a:r>
              <a:rPr lang="en-US" sz="2400" dirty="0"/>
              <a:t>, although they </a:t>
            </a:r>
            <a:r>
              <a:rPr lang="en-US" sz="2400" dirty="0">
                <a:effectLst>
                  <a:outerShdw blurRad="38100" dist="38100" dir="2700000" algn="tl">
                    <a:srgbClr val="000000">
                      <a:alpha val="43137"/>
                    </a:srgbClr>
                  </a:outerShdw>
                </a:effectLst>
              </a:rPr>
              <a:t>must be distinguished from melanoma.</a:t>
            </a:r>
          </a:p>
          <a:p>
            <a:pPr algn="just"/>
            <a:r>
              <a:rPr lang="en-US" sz="2400" b="1" dirty="0"/>
              <a:t>Common nevi </a:t>
            </a:r>
            <a:r>
              <a:rPr lang="en-US" sz="2400" dirty="0"/>
              <a:t>tend to undergo </a:t>
            </a:r>
            <a:r>
              <a:rPr lang="en-US" sz="2400" b="1" dirty="0"/>
              <a:t>maturation</a:t>
            </a:r>
            <a:r>
              <a:rPr lang="en-US" sz="2400" dirty="0"/>
              <a:t>. Melanocytic cells are </a:t>
            </a:r>
            <a:r>
              <a:rPr lang="en-US" sz="2400" dirty="0">
                <a:effectLst>
                  <a:outerShdw blurRad="38100" dist="38100" dir="2700000" algn="tl">
                    <a:srgbClr val="000000">
                      <a:alpha val="43137"/>
                    </a:srgbClr>
                  </a:outerShdw>
                </a:effectLst>
              </a:rPr>
              <a:t>initially</a:t>
            </a:r>
            <a:r>
              <a:rPr lang="en-US" sz="2400" dirty="0"/>
              <a:t> found at the </a:t>
            </a:r>
            <a:r>
              <a:rPr lang="en-US" sz="2400" dirty="0">
                <a:effectLst>
                  <a:outerShdw blurRad="38100" dist="38100" dir="2700000" algn="tl">
                    <a:srgbClr val="000000">
                      <a:alpha val="43137"/>
                    </a:srgbClr>
                  </a:outerShdw>
                </a:effectLst>
              </a:rPr>
              <a:t>dermal-epidermal junction </a:t>
            </a:r>
            <a:r>
              <a:rPr lang="en-US" sz="2400" dirty="0"/>
              <a:t>(</a:t>
            </a:r>
            <a:r>
              <a:rPr lang="en-US" sz="2400" spc="300" dirty="0"/>
              <a:t>junctional </a:t>
            </a:r>
            <a:r>
              <a:rPr lang="en-US" sz="2400" dirty="0"/>
              <a:t>nevus), but they later </a:t>
            </a:r>
            <a:r>
              <a:rPr lang="en-US" sz="2400" dirty="0">
                <a:effectLst>
                  <a:outerShdw blurRad="38100" dist="38100" dir="2700000" algn="tl">
                    <a:srgbClr val="000000">
                      <a:alpha val="43137"/>
                    </a:srgbClr>
                  </a:outerShdw>
                </a:effectLst>
              </a:rPr>
              <a:t>extend into the dermis </a:t>
            </a:r>
            <a:r>
              <a:rPr lang="en-US" sz="2400" dirty="0"/>
              <a:t>(</a:t>
            </a:r>
            <a:r>
              <a:rPr lang="en-US" sz="2400" spc="300" dirty="0"/>
              <a:t>compound</a:t>
            </a:r>
            <a:r>
              <a:rPr lang="en-US" sz="2400" dirty="0"/>
              <a:t> nevus), and they are eventually found </a:t>
            </a:r>
            <a:r>
              <a:rPr lang="en-US" sz="2400" dirty="0">
                <a:effectLst>
                  <a:outerShdw blurRad="38100" dist="38100" dir="2700000" algn="tl">
                    <a:srgbClr val="000000">
                      <a:alpha val="43137"/>
                    </a:srgbClr>
                  </a:outerShdw>
                </a:effectLst>
              </a:rPr>
              <a:t>entirely within the dermis </a:t>
            </a:r>
            <a:r>
              <a:rPr lang="en-US" sz="2400" dirty="0"/>
              <a:t>(</a:t>
            </a:r>
            <a:r>
              <a:rPr lang="en-US" sz="2400" spc="300" dirty="0"/>
              <a:t>intradermal</a:t>
            </a:r>
            <a:r>
              <a:rPr lang="en-US" sz="2400" dirty="0"/>
              <a:t> nevus).</a:t>
            </a:r>
            <a:endParaRPr lang="el-GR" sz="2400" dirty="0"/>
          </a:p>
        </p:txBody>
      </p:sp>
    </p:spTree>
    <p:extLst>
      <p:ext uri="{BB962C8B-B14F-4D97-AF65-F5344CB8AC3E}">
        <p14:creationId xmlns:p14="http://schemas.microsoft.com/office/powerpoint/2010/main" val="2817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BBC20C5-0CB8-0BF5-5146-B27A878297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53" y="53502"/>
            <a:ext cx="3456549" cy="6726677"/>
          </a:xfrm>
          <a:prstGeom prst="rect">
            <a:avLst/>
          </a:prstGeom>
        </p:spPr>
      </p:pic>
      <p:sp>
        <p:nvSpPr>
          <p:cNvPr id="4" name="TextBox 3">
            <a:extLst>
              <a:ext uri="{FF2B5EF4-FFF2-40B4-BE49-F238E27FC236}">
                <a16:creationId xmlns:a16="http://schemas.microsoft.com/office/drawing/2014/main" id="{7906F772-1A42-CC08-473A-1B1CF01D8E7B}"/>
              </a:ext>
            </a:extLst>
          </p:cNvPr>
          <p:cNvSpPr txBox="1"/>
          <p:nvPr/>
        </p:nvSpPr>
        <p:spPr>
          <a:xfrm>
            <a:off x="3559001" y="-107004"/>
            <a:ext cx="8530546" cy="2677656"/>
          </a:xfrm>
          <a:prstGeom prst="rect">
            <a:avLst/>
          </a:prstGeom>
          <a:noFill/>
        </p:spPr>
        <p:txBody>
          <a:bodyPr wrap="square">
            <a:spAutoFit/>
          </a:bodyPr>
          <a:lstStyle/>
          <a:p>
            <a:pPr algn="just"/>
            <a:r>
              <a:rPr lang="en-US" sz="2400" dirty="0"/>
              <a:t>A 66-year-old man with a 5-year history of a slowly enlarging nonpigmented nodule on his ear pinna now states that it bleeds easily when scratched. A wide excision is performed and is shown.</a:t>
            </a:r>
          </a:p>
          <a:p>
            <a:pPr algn="just"/>
            <a:endParaRPr lang="el-GR" sz="2400" dirty="0"/>
          </a:p>
          <a:p>
            <a:pPr algn="just"/>
            <a:r>
              <a:rPr lang="en-US" sz="2400" dirty="0"/>
              <a:t>What is your diagnosis?</a:t>
            </a:r>
          </a:p>
          <a:p>
            <a:pPr algn="just"/>
            <a:endParaRPr lang="el-GR" sz="2400" dirty="0"/>
          </a:p>
          <a:p>
            <a:pPr algn="just"/>
            <a:r>
              <a:rPr lang="en-US" sz="2400" dirty="0"/>
              <a:t>What are the risk factors?</a:t>
            </a:r>
            <a:endParaRPr lang="el-GR" sz="2400" dirty="0"/>
          </a:p>
        </p:txBody>
      </p:sp>
      <p:sp>
        <p:nvSpPr>
          <p:cNvPr id="6" name="TextBox 5">
            <a:extLst>
              <a:ext uri="{FF2B5EF4-FFF2-40B4-BE49-F238E27FC236}">
                <a16:creationId xmlns:a16="http://schemas.microsoft.com/office/drawing/2014/main" id="{7ABF99E0-6129-7772-F0D3-85B0B51C5CA0}"/>
              </a:ext>
            </a:extLst>
          </p:cNvPr>
          <p:cNvSpPr txBox="1"/>
          <p:nvPr/>
        </p:nvSpPr>
        <p:spPr>
          <a:xfrm>
            <a:off x="3559001" y="2538919"/>
            <a:ext cx="8632998" cy="4401205"/>
          </a:xfrm>
          <a:prstGeom prst="rect">
            <a:avLst/>
          </a:prstGeom>
          <a:noFill/>
        </p:spPr>
        <p:txBody>
          <a:bodyPr wrap="square">
            <a:spAutoFit/>
          </a:bodyPr>
          <a:lstStyle/>
          <a:p>
            <a:pPr algn="just"/>
            <a:r>
              <a:rPr lang="en-US" sz="2800" dirty="0"/>
              <a:t>This </a:t>
            </a:r>
            <a:r>
              <a:rPr lang="en-US" sz="2800" dirty="0">
                <a:effectLst>
                  <a:outerShdw blurRad="38100" dist="38100" dir="2700000" algn="tl">
                    <a:srgbClr val="000000">
                      <a:alpha val="43137"/>
                    </a:srgbClr>
                  </a:outerShdw>
                </a:effectLst>
              </a:rPr>
              <a:t>raised, rough, nodular </a:t>
            </a:r>
            <a:r>
              <a:rPr lang="en-US" sz="2800" dirty="0"/>
              <a:t>lesion (▾) is a </a:t>
            </a:r>
            <a:r>
              <a:rPr lang="en-US" sz="2800" b="1" dirty="0"/>
              <a:t>squamous cell carcinoma</a:t>
            </a:r>
            <a:r>
              <a:rPr lang="en-US" sz="2800" dirty="0"/>
              <a:t>. Note the </a:t>
            </a:r>
            <a:r>
              <a:rPr lang="en-US" sz="2800" dirty="0">
                <a:effectLst>
                  <a:outerShdw blurRad="38100" dist="38100" dir="2700000" algn="tl">
                    <a:srgbClr val="000000">
                      <a:alpha val="43137"/>
                    </a:srgbClr>
                  </a:outerShdw>
                </a:effectLst>
              </a:rPr>
              <a:t>extent of excision </a:t>
            </a:r>
            <a:r>
              <a:rPr lang="en-US" sz="2800" dirty="0"/>
              <a:t>(ear removal); this is an extremely invasive malignancy with a propensity for </a:t>
            </a:r>
            <a:r>
              <a:rPr lang="en-US" sz="2800" dirty="0">
                <a:effectLst>
                  <a:outerShdw blurRad="38100" dist="38100" dir="2700000" algn="tl">
                    <a:srgbClr val="000000">
                      <a:alpha val="43137"/>
                    </a:srgbClr>
                  </a:outerShdw>
                </a:effectLst>
              </a:rPr>
              <a:t>local recurrence </a:t>
            </a:r>
            <a:r>
              <a:rPr lang="en-US" sz="2800" dirty="0"/>
              <a:t>or </a:t>
            </a:r>
            <a:r>
              <a:rPr lang="en-US" sz="2800" dirty="0">
                <a:effectLst>
                  <a:outerShdw blurRad="38100" dist="38100" dir="2700000" algn="tl">
                    <a:srgbClr val="000000">
                      <a:alpha val="43137"/>
                    </a:srgbClr>
                  </a:outerShdw>
                </a:effectLst>
              </a:rPr>
              <a:t>metastasis</a:t>
            </a:r>
            <a:r>
              <a:rPr lang="en-US" sz="2800" dirty="0"/>
              <a:t> if </a:t>
            </a:r>
            <a:r>
              <a:rPr lang="en-US" sz="2800" i="1" dirty="0"/>
              <a:t>not</a:t>
            </a:r>
            <a:r>
              <a:rPr lang="en-US" sz="2800" dirty="0"/>
              <a:t> adequately excised. </a:t>
            </a:r>
            <a:r>
              <a:rPr lang="en-US" sz="2800" u="sng" dirty="0"/>
              <a:t>Melanoma</a:t>
            </a:r>
            <a:r>
              <a:rPr lang="en-US" sz="2800" dirty="0"/>
              <a:t> and </a:t>
            </a:r>
            <a:r>
              <a:rPr lang="en-US" sz="2800" u="sng" dirty="0"/>
              <a:t>basal cell carcinoma</a:t>
            </a:r>
            <a:r>
              <a:rPr lang="en-US" sz="2800" dirty="0"/>
              <a:t> are other malignancies that can manifest as </a:t>
            </a:r>
            <a:r>
              <a:rPr lang="en-US" sz="2800" u="sng" dirty="0">
                <a:effectLst>
                  <a:outerShdw blurRad="38100" dist="38100" dir="2700000" algn="tl">
                    <a:srgbClr val="000000">
                      <a:alpha val="43137"/>
                    </a:srgbClr>
                  </a:outerShdw>
                </a:effectLst>
              </a:rPr>
              <a:t>nodular</a:t>
            </a:r>
            <a:r>
              <a:rPr lang="en-US" sz="2800" dirty="0"/>
              <a:t> lesions.</a:t>
            </a:r>
            <a:endParaRPr lang="el-GR" sz="2800" dirty="0"/>
          </a:p>
          <a:p>
            <a:pPr algn="just"/>
            <a:endParaRPr lang="en-US" sz="2800" dirty="0"/>
          </a:p>
          <a:p>
            <a:pPr algn="just"/>
            <a:r>
              <a:rPr lang="en-US" sz="2800" b="1" dirty="0"/>
              <a:t>Sun exposure </a:t>
            </a:r>
            <a:r>
              <a:rPr lang="en-US" sz="2800" dirty="0"/>
              <a:t>is the most likely risk factor. Individuals who are </a:t>
            </a:r>
            <a:r>
              <a:rPr lang="en-US" sz="2800" dirty="0">
                <a:effectLst>
                  <a:outerShdw blurRad="38100" dist="38100" dir="2700000" algn="tl">
                    <a:srgbClr val="000000">
                      <a:alpha val="43137"/>
                    </a:srgbClr>
                  </a:outerShdw>
                </a:effectLst>
              </a:rPr>
              <a:t>immunocompromised</a:t>
            </a:r>
            <a:r>
              <a:rPr lang="en-US" sz="2800" dirty="0"/>
              <a:t> (e.g., transplant recipients) are also at risk.</a:t>
            </a:r>
            <a:endParaRPr lang="el-GR" sz="2800" dirty="0"/>
          </a:p>
        </p:txBody>
      </p:sp>
    </p:spTree>
    <p:extLst>
      <p:ext uri="{BB962C8B-B14F-4D97-AF65-F5344CB8AC3E}">
        <p14:creationId xmlns:p14="http://schemas.microsoft.com/office/powerpoint/2010/main" val="107129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34FEB81-238B-9B59-030C-643921326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60" y="107003"/>
            <a:ext cx="4413653" cy="6682903"/>
          </a:xfrm>
          <a:prstGeom prst="rect">
            <a:avLst/>
          </a:prstGeom>
        </p:spPr>
      </p:pic>
      <p:sp>
        <p:nvSpPr>
          <p:cNvPr id="4" name="TextBox 3">
            <a:extLst>
              <a:ext uri="{FF2B5EF4-FFF2-40B4-BE49-F238E27FC236}">
                <a16:creationId xmlns:a16="http://schemas.microsoft.com/office/drawing/2014/main" id="{5DB55D67-17C1-37F1-985F-5AADF47FA0B5}"/>
              </a:ext>
            </a:extLst>
          </p:cNvPr>
          <p:cNvSpPr txBox="1"/>
          <p:nvPr/>
        </p:nvSpPr>
        <p:spPr>
          <a:xfrm>
            <a:off x="4519312" y="107003"/>
            <a:ext cx="7672687" cy="2831544"/>
          </a:xfrm>
          <a:prstGeom prst="rect">
            <a:avLst/>
          </a:prstGeom>
          <a:noFill/>
        </p:spPr>
        <p:txBody>
          <a:bodyPr wrap="square">
            <a:spAutoFit/>
          </a:bodyPr>
          <a:lstStyle/>
          <a:p>
            <a:pPr algn="just"/>
            <a:r>
              <a:rPr lang="en-US" sz="2000" dirty="0"/>
              <a:t>A 52-year-old woman with a 3-year history of a 2-cm, slowly enlarging, irregular, ulcerated, nodular lesion on her upper eyelid presents for resection. The microscopic appearance of the lesion is shown.</a:t>
            </a:r>
          </a:p>
          <a:p>
            <a:pPr algn="just"/>
            <a:r>
              <a:rPr lang="en-US" sz="2000" dirty="0"/>
              <a:t>What is your diagnosis?</a:t>
            </a:r>
          </a:p>
          <a:p>
            <a:pPr algn="just"/>
            <a:r>
              <a:rPr lang="en-US" sz="2000" dirty="0"/>
              <a:t>What form of environmental radiant energy induces this lesion?</a:t>
            </a:r>
          </a:p>
          <a:p>
            <a:pPr algn="just"/>
            <a:r>
              <a:rPr lang="en-US" sz="2000" dirty="0"/>
              <a:t>What pathways normally prevent this neoplastic event?</a:t>
            </a:r>
          </a:p>
          <a:p>
            <a:pPr algn="just"/>
            <a:r>
              <a:rPr lang="en-US" sz="2000" dirty="0"/>
              <a:t>What genetic condition predisposes affected individuals to having multiple such lesions?</a:t>
            </a:r>
          </a:p>
          <a:p>
            <a:endParaRPr lang="en-US" dirty="0"/>
          </a:p>
        </p:txBody>
      </p:sp>
      <p:sp>
        <p:nvSpPr>
          <p:cNvPr id="6" name="TextBox 5">
            <a:extLst>
              <a:ext uri="{FF2B5EF4-FFF2-40B4-BE49-F238E27FC236}">
                <a16:creationId xmlns:a16="http://schemas.microsoft.com/office/drawing/2014/main" id="{379A4C5B-0417-CAA2-83DB-055198ED278A}"/>
              </a:ext>
            </a:extLst>
          </p:cNvPr>
          <p:cNvSpPr txBox="1"/>
          <p:nvPr/>
        </p:nvSpPr>
        <p:spPr>
          <a:xfrm>
            <a:off x="4519312" y="2791837"/>
            <a:ext cx="7672687" cy="4093428"/>
          </a:xfrm>
          <a:prstGeom prst="rect">
            <a:avLst/>
          </a:prstGeom>
          <a:noFill/>
        </p:spPr>
        <p:txBody>
          <a:bodyPr wrap="square">
            <a:spAutoFit/>
          </a:bodyPr>
          <a:lstStyle/>
          <a:p>
            <a:pPr algn="just"/>
            <a:r>
              <a:rPr lang="en-US" sz="2000" dirty="0">
                <a:effectLst>
                  <a:outerShdw blurRad="38100" dist="38100" dir="2700000" algn="tl">
                    <a:srgbClr val="000000">
                      <a:alpha val="43137"/>
                    </a:srgbClr>
                  </a:outerShdw>
                </a:effectLst>
              </a:rPr>
              <a:t>Large</a:t>
            </a:r>
            <a:r>
              <a:rPr lang="en-US" sz="2000" dirty="0"/>
              <a:t>, </a:t>
            </a:r>
            <a:r>
              <a:rPr lang="en-US" sz="2000" spc="600" dirty="0">
                <a:effectLst>
                  <a:outerShdw blurRad="38100" dist="38100" dir="2700000" algn="tl">
                    <a:srgbClr val="000000">
                      <a:alpha val="43137"/>
                    </a:srgbClr>
                  </a:outerShdw>
                </a:effectLst>
              </a:rPr>
              <a:t>pink</a:t>
            </a:r>
            <a:r>
              <a:rPr lang="en-US" sz="2000" dirty="0"/>
              <a:t>, </a:t>
            </a:r>
            <a:r>
              <a:rPr lang="en-US" sz="2000" dirty="0">
                <a:effectLst>
                  <a:outerShdw blurRad="38100" dist="38100" dir="2700000" algn="tl">
                    <a:srgbClr val="000000">
                      <a:alpha val="43137"/>
                    </a:srgbClr>
                  </a:outerShdw>
                </a:effectLst>
              </a:rPr>
              <a:t>polygonal </a:t>
            </a:r>
            <a:r>
              <a:rPr lang="en-US" sz="2000" dirty="0"/>
              <a:t>cells of </a:t>
            </a:r>
            <a:r>
              <a:rPr lang="en-US" sz="2000" b="1" dirty="0"/>
              <a:t>squamous cell carcinoma </a:t>
            </a:r>
            <a:r>
              <a:rPr lang="en-US" sz="2000" dirty="0">
                <a:effectLst>
                  <a:outerShdw blurRad="38100" dist="38100" dir="2700000" algn="tl">
                    <a:srgbClr val="000000">
                      <a:alpha val="43137"/>
                    </a:srgbClr>
                  </a:outerShdw>
                </a:effectLst>
              </a:rPr>
              <a:t>infiltrate</a:t>
            </a:r>
            <a:r>
              <a:rPr lang="en-US" sz="2000" dirty="0"/>
              <a:t> (◂) </a:t>
            </a:r>
            <a:r>
              <a:rPr lang="en-US" sz="2000" i="1" dirty="0"/>
              <a:t>into the dermis</a:t>
            </a:r>
            <a:r>
              <a:rPr lang="en-US" sz="2000" dirty="0"/>
              <a:t>.</a:t>
            </a:r>
          </a:p>
          <a:p>
            <a:pPr algn="just"/>
            <a:r>
              <a:rPr lang="en-US" sz="2000" b="1" dirty="0"/>
              <a:t>Ultraviolet</a:t>
            </a:r>
            <a:r>
              <a:rPr lang="en-US" sz="2000" dirty="0"/>
              <a:t> (UV) </a:t>
            </a:r>
            <a:r>
              <a:rPr lang="en-US" sz="2000" b="1" dirty="0"/>
              <a:t>light</a:t>
            </a:r>
            <a:r>
              <a:rPr lang="en-US" sz="2000" dirty="0"/>
              <a:t> from </a:t>
            </a:r>
            <a:r>
              <a:rPr lang="en-US" sz="2000" b="1" dirty="0"/>
              <a:t>sun</a:t>
            </a:r>
            <a:r>
              <a:rPr lang="en-US" sz="2000" dirty="0"/>
              <a:t> exposure is responsible for this condition. UV</a:t>
            </a:r>
            <a:r>
              <a:rPr lang="en-US" sz="2000" b="1" dirty="0"/>
              <a:t>B</a:t>
            </a:r>
            <a:r>
              <a:rPr lang="en-US" sz="2000" dirty="0"/>
              <a:t> rays are the most carcinogenic.</a:t>
            </a:r>
          </a:p>
          <a:p>
            <a:pPr algn="just"/>
            <a:r>
              <a:rPr lang="en-US" sz="2000" dirty="0"/>
              <a:t>UV light induces </a:t>
            </a:r>
            <a:r>
              <a:rPr lang="en-US" sz="2000" dirty="0">
                <a:effectLst>
                  <a:outerShdw blurRad="38100" dist="38100" dir="2700000" algn="tl">
                    <a:srgbClr val="000000">
                      <a:alpha val="43137"/>
                    </a:srgbClr>
                  </a:outerShdw>
                </a:effectLst>
              </a:rPr>
              <a:t>pyrimidine dimer </a:t>
            </a:r>
            <a:r>
              <a:rPr lang="en-US" sz="2000" dirty="0"/>
              <a:t>formation in DNA; this is a process that is </a:t>
            </a:r>
            <a:r>
              <a:rPr lang="en-US" sz="2000" dirty="0">
                <a:effectLst>
                  <a:outerShdw blurRad="38100" dist="38100" dir="2700000" algn="tl">
                    <a:srgbClr val="000000">
                      <a:alpha val="43137"/>
                    </a:srgbClr>
                  </a:outerShdw>
                </a:effectLst>
              </a:rPr>
              <a:t>ordinarily efficiently repaired </a:t>
            </a:r>
            <a:r>
              <a:rPr lang="en-US" sz="2000" dirty="0"/>
              <a:t>by nucleotide excision and base pair reinsertion. UV light induces </a:t>
            </a:r>
            <a:r>
              <a:rPr lang="en-US" sz="2000" b="1" dirty="0"/>
              <a:t>p53 protein</a:t>
            </a:r>
            <a:r>
              <a:rPr lang="en-US" sz="2000" dirty="0"/>
              <a:t>, which </a:t>
            </a:r>
            <a:r>
              <a:rPr lang="en-US" sz="2000" dirty="0">
                <a:effectLst>
                  <a:outerShdw blurRad="38100" dist="38100" dir="2700000" algn="tl">
                    <a:srgbClr val="000000">
                      <a:alpha val="43137"/>
                    </a:srgbClr>
                  </a:outerShdw>
                </a:effectLst>
              </a:rPr>
              <a:t>arrests the cell cycle </a:t>
            </a:r>
            <a:r>
              <a:rPr lang="en-US" sz="2000" dirty="0"/>
              <a:t>until repair can be effected. However, </a:t>
            </a:r>
            <a:r>
              <a:rPr lang="en-US" sz="2000" b="1" dirty="0"/>
              <a:t>recurring sun exposure </a:t>
            </a:r>
            <a:r>
              <a:rPr lang="en-US" sz="2000" dirty="0"/>
              <a:t>eventually results in </a:t>
            </a:r>
            <a:r>
              <a:rPr lang="en-US" sz="2000" b="1" dirty="0"/>
              <a:t>errors</a:t>
            </a:r>
            <a:r>
              <a:rPr lang="en-US" sz="2000" dirty="0"/>
              <a:t> that are </a:t>
            </a:r>
            <a:r>
              <a:rPr lang="en-US" sz="2000" b="1" i="1" dirty="0"/>
              <a:t>not</a:t>
            </a:r>
            <a:r>
              <a:rPr lang="en-US" sz="2000" dirty="0"/>
              <a:t> corrected before cell division occurs. In addition, UV light </a:t>
            </a:r>
            <a:r>
              <a:rPr lang="en-US" sz="2000" b="1" dirty="0"/>
              <a:t>depresses the immune surveillance </a:t>
            </a:r>
            <a:r>
              <a:rPr lang="en-US" sz="2000" dirty="0"/>
              <a:t>function of </a:t>
            </a:r>
            <a:r>
              <a:rPr lang="en-US" sz="2000" dirty="0">
                <a:effectLst>
                  <a:outerShdw blurRad="38100" dist="38100" dir="2700000" algn="tl">
                    <a:srgbClr val="000000">
                      <a:alpha val="43137"/>
                    </a:srgbClr>
                  </a:outerShdw>
                </a:effectLst>
              </a:rPr>
              <a:t>epidermal dendritic (Langerhans) cells</a:t>
            </a:r>
            <a:r>
              <a:rPr lang="en-US" sz="2000" dirty="0"/>
              <a:t>.</a:t>
            </a:r>
          </a:p>
          <a:p>
            <a:pPr algn="just"/>
            <a:r>
              <a:rPr lang="en-US" sz="2000" dirty="0">
                <a:effectLst>
                  <a:outerShdw blurRad="38100" dist="38100" dir="2700000" algn="tl">
                    <a:srgbClr val="000000">
                      <a:alpha val="43137"/>
                    </a:srgbClr>
                  </a:outerShdw>
                </a:effectLst>
              </a:rPr>
              <a:t>Xeroderma pigmentosum </a:t>
            </a:r>
            <a:r>
              <a:rPr lang="en-US" sz="2000" dirty="0"/>
              <a:t>is an </a:t>
            </a:r>
            <a:r>
              <a:rPr lang="en-US" sz="2000" dirty="0">
                <a:effectLst>
                  <a:outerShdw blurRad="38100" dist="38100" dir="2700000" algn="tl">
                    <a:srgbClr val="000000">
                      <a:alpha val="43137"/>
                    </a:srgbClr>
                  </a:outerShdw>
                </a:effectLst>
              </a:rPr>
              <a:t>autosomal-recessive condition </a:t>
            </a:r>
            <a:r>
              <a:rPr lang="en-US" sz="2000" dirty="0"/>
              <a:t>that involves </a:t>
            </a:r>
            <a:r>
              <a:rPr lang="en-US" sz="2000" dirty="0">
                <a:effectLst>
                  <a:outerShdw blurRad="38100" dist="38100" dir="2700000" algn="tl">
                    <a:srgbClr val="000000">
                      <a:alpha val="43137"/>
                    </a:srgbClr>
                  </a:outerShdw>
                </a:effectLst>
              </a:rPr>
              <a:t>mutations in DNA excision repair genes</a:t>
            </a:r>
            <a:r>
              <a:rPr lang="en-US" sz="2000" dirty="0"/>
              <a:t>.</a:t>
            </a:r>
            <a:endParaRPr lang="el-GR" sz="2000" dirty="0"/>
          </a:p>
        </p:txBody>
      </p:sp>
    </p:spTree>
    <p:extLst>
      <p:ext uri="{BB962C8B-B14F-4D97-AF65-F5344CB8AC3E}">
        <p14:creationId xmlns:p14="http://schemas.microsoft.com/office/powerpoint/2010/main" val="161818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F61B677-B984-3930-8825-E81E5423F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3411" y="116732"/>
            <a:ext cx="3876526" cy="6624536"/>
          </a:xfrm>
          <a:prstGeom prst="rect">
            <a:avLst/>
          </a:prstGeom>
        </p:spPr>
      </p:pic>
      <p:sp>
        <p:nvSpPr>
          <p:cNvPr id="4" name="TextBox 3">
            <a:extLst>
              <a:ext uri="{FF2B5EF4-FFF2-40B4-BE49-F238E27FC236}">
                <a16:creationId xmlns:a16="http://schemas.microsoft.com/office/drawing/2014/main" id="{DC89817F-52A4-613E-003C-0D0F730C3E8B}"/>
              </a:ext>
            </a:extLst>
          </p:cNvPr>
          <p:cNvSpPr txBox="1"/>
          <p:nvPr/>
        </p:nvSpPr>
        <p:spPr>
          <a:xfrm>
            <a:off x="0" y="0"/>
            <a:ext cx="8233411" cy="2308324"/>
          </a:xfrm>
          <a:prstGeom prst="rect">
            <a:avLst/>
          </a:prstGeom>
          <a:noFill/>
        </p:spPr>
        <p:txBody>
          <a:bodyPr wrap="square">
            <a:spAutoFit/>
          </a:bodyPr>
          <a:lstStyle/>
          <a:p>
            <a:pPr algn="just"/>
            <a:r>
              <a:rPr lang="en-US" sz="2400" dirty="0"/>
              <a:t>A 30-year-old woman with the recent onset of the red, oozing area shown reports that, by week's end, the area has evolved to raised, scaling plaques.</a:t>
            </a:r>
          </a:p>
          <a:p>
            <a:pPr algn="just"/>
            <a:r>
              <a:rPr lang="en-US" sz="2400" dirty="0"/>
              <a:t>What is your diagnosis?</a:t>
            </a:r>
          </a:p>
          <a:p>
            <a:pPr algn="just"/>
            <a:r>
              <a:rPr lang="en-US" sz="2400" dirty="0"/>
              <a:t>What could cause this lesion?</a:t>
            </a:r>
          </a:p>
          <a:p>
            <a:pPr algn="just"/>
            <a:r>
              <a:rPr lang="en-US" sz="2400" dirty="0"/>
              <a:t>What is a potential complication?</a:t>
            </a:r>
            <a:endParaRPr lang="el-GR" sz="2400" dirty="0"/>
          </a:p>
        </p:txBody>
      </p:sp>
      <p:sp>
        <p:nvSpPr>
          <p:cNvPr id="6" name="TextBox 5">
            <a:extLst>
              <a:ext uri="{FF2B5EF4-FFF2-40B4-BE49-F238E27FC236}">
                <a16:creationId xmlns:a16="http://schemas.microsoft.com/office/drawing/2014/main" id="{ED9C562C-DE12-203C-532D-EDC38F2A6589}"/>
              </a:ext>
            </a:extLst>
          </p:cNvPr>
          <p:cNvSpPr txBox="1"/>
          <p:nvPr/>
        </p:nvSpPr>
        <p:spPr>
          <a:xfrm>
            <a:off x="0" y="2159540"/>
            <a:ext cx="8233411" cy="4980875"/>
          </a:xfrm>
          <a:prstGeom prst="rect">
            <a:avLst/>
          </a:prstGeom>
          <a:noFill/>
        </p:spPr>
        <p:txBody>
          <a:bodyPr wrap="square">
            <a:spAutoFit/>
          </a:bodyPr>
          <a:lstStyle/>
          <a:p>
            <a:pPr algn="just"/>
            <a:r>
              <a:rPr lang="en-US" sz="2800" b="1" spc="600" dirty="0"/>
              <a:t>Eczema</a:t>
            </a:r>
            <a:r>
              <a:rPr lang="en-US" sz="2800" dirty="0"/>
              <a:t> is a general term for the </a:t>
            </a:r>
            <a:r>
              <a:rPr lang="en-US" sz="2800" dirty="0">
                <a:effectLst>
                  <a:outerShdw blurRad="38100" dist="38100" dir="2700000" algn="tl">
                    <a:srgbClr val="000000">
                      <a:alpha val="43137"/>
                    </a:srgbClr>
                  </a:outerShdw>
                </a:effectLst>
              </a:rPr>
              <a:t>acute appearance of red, oozing, and crusted lesions</a:t>
            </a:r>
            <a:r>
              <a:rPr lang="en-US" sz="2800" dirty="0"/>
              <a:t> (▸) that, in time, become </a:t>
            </a:r>
            <a:r>
              <a:rPr lang="en-US" sz="2800" dirty="0">
                <a:effectLst>
                  <a:outerShdw blurRad="38100" dist="38100" dir="2700000" algn="tl">
                    <a:srgbClr val="000000">
                      <a:alpha val="43137"/>
                    </a:srgbClr>
                  </a:outerShdw>
                </a:effectLst>
              </a:rPr>
              <a:t>scaling plaques</a:t>
            </a:r>
            <a:r>
              <a:rPr lang="en-US" sz="2800" dirty="0"/>
              <a:t>.</a:t>
            </a:r>
            <a:endParaRPr lang="el-GR" sz="2800" dirty="0"/>
          </a:p>
          <a:p>
            <a:pPr algn="just"/>
            <a:endParaRPr lang="en-US" sz="2800" dirty="0"/>
          </a:p>
          <a:p>
            <a:pPr algn="just"/>
            <a:r>
              <a:rPr lang="en-US" sz="2800" dirty="0"/>
              <a:t>Taking a </a:t>
            </a:r>
            <a:r>
              <a:rPr lang="en-US" sz="2800" b="1" dirty="0"/>
              <a:t>patient history </a:t>
            </a:r>
            <a:r>
              <a:rPr lang="en-US" sz="2800" dirty="0"/>
              <a:t>can help to identify potential causes, including </a:t>
            </a:r>
            <a:r>
              <a:rPr lang="en-US" sz="2800" dirty="0">
                <a:effectLst>
                  <a:outerShdw blurRad="38100" dist="38100" dir="2700000" algn="tl">
                    <a:srgbClr val="000000">
                      <a:alpha val="43137"/>
                    </a:srgbClr>
                  </a:outerShdw>
                </a:effectLst>
              </a:rPr>
              <a:t>contact dermatitis, atopic dermatitis, insect bite, drug reaction, chemical exposure</a:t>
            </a:r>
            <a:r>
              <a:rPr lang="en-US" sz="2800" dirty="0"/>
              <a:t>, and </a:t>
            </a:r>
            <a:r>
              <a:rPr lang="en-US" sz="2800" dirty="0">
                <a:effectLst>
                  <a:outerShdw blurRad="38100" dist="38100" dir="2700000" algn="tl">
                    <a:srgbClr val="000000">
                      <a:alpha val="43137"/>
                    </a:srgbClr>
                  </a:outerShdw>
                </a:effectLst>
              </a:rPr>
              <a:t>photosensitivity</a:t>
            </a:r>
            <a:r>
              <a:rPr lang="en-US" sz="2800" dirty="0"/>
              <a:t>.</a:t>
            </a:r>
            <a:endParaRPr lang="el-GR" sz="2800" dirty="0"/>
          </a:p>
          <a:p>
            <a:pPr algn="just"/>
            <a:endParaRPr lang="en-US" sz="2800" dirty="0"/>
          </a:p>
          <a:p>
            <a:pPr algn="just"/>
            <a:r>
              <a:rPr lang="en-US" sz="2800" dirty="0">
                <a:effectLst>
                  <a:outerShdw blurRad="38100" dist="38100" dir="2700000" algn="tl">
                    <a:srgbClr val="000000">
                      <a:alpha val="43137"/>
                    </a:srgbClr>
                  </a:outerShdw>
                </a:effectLst>
              </a:rPr>
              <a:t>Bacterial </a:t>
            </a:r>
            <a:r>
              <a:rPr lang="en-US" sz="2800" i="1" dirty="0">
                <a:effectLst>
                  <a:outerShdw blurRad="38100" dist="38100" dir="2700000" algn="tl">
                    <a:srgbClr val="000000">
                      <a:alpha val="43137"/>
                    </a:srgbClr>
                  </a:outerShdw>
                </a:effectLst>
              </a:rPr>
              <a:t>super</a:t>
            </a:r>
            <a:r>
              <a:rPr lang="en-US" sz="2800" dirty="0">
                <a:effectLst>
                  <a:outerShdw blurRad="38100" dist="38100" dir="2700000" algn="tl">
                    <a:srgbClr val="000000">
                      <a:alpha val="43137"/>
                    </a:srgbClr>
                  </a:outerShdw>
                </a:effectLst>
              </a:rPr>
              <a:t>infection </a:t>
            </a:r>
            <a:r>
              <a:rPr lang="en-US" sz="2800" dirty="0"/>
              <a:t>can occur as a result of the </a:t>
            </a:r>
            <a:r>
              <a:rPr lang="en-US" sz="2800" dirty="0">
                <a:effectLst>
                  <a:outerShdw blurRad="38100" dist="38100" dir="2700000" algn="tl">
                    <a:srgbClr val="000000">
                      <a:alpha val="43137"/>
                    </a:srgbClr>
                  </a:outerShdw>
                </a:effectLst>
              </a:rPr>
              <a:t>compromise </a:t>
            </a:r>
            <a:r>
              <a:rPr lang="en-US" sz="2800" dirty="0"/>
              <a:t>of the otherwise intact epidermal barrier.</a:t>
            </a:r>
            <a:endParaRPr lang="el-GR" sz="2800" dirty="0"/>
          </a:p>
        </p:txBody>
      </p:sp>
    </p:spTree>
    <p:extLst>
      <p:ext uri="{BB962C8B-B14F-4D97-AF65-F5344CB8AC3E}">
        <p14:creationId xmlns:p14="http://schemas.microsoft.com/office/powerpoint/2010/main" val="88399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147862B-407C-0EBD-B5A4-15982D965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5376" y="107004"/>
            <a:ext cx="4444043" cy="6643991"/>
          </a:xfrm>
          <a:prstGeom prst="rect">
            <a:avLst/>
          </a:prstGeom>
        </p:spPr>
      </p:pic>
      <p:sp>
        <p:nvSpPr>
          <p:cNvPr id="4" name="TextBox 3">
            <a:extLst>
              <a:ext uri="{FF2B5EF4-FFF2-40B4-BE49-F238E27FC236}">
                <a16:creationId xmlns:a16="http://schemas.microsoft.com/office/drawing/2014/main" id="{54793793-B8D0-6919-FAF5-A6DF8BC4E797}"/>
              </a:ext>
            </a:extLst>
          </p:cNvPr>
          <p:cNvSpPr txBox="1"/>
          <p:nvPr/>
        </p:nvSpPr>
        <p:spPr>
          <a:xfrm>
            <a:off x="1" y="1"/>
            <a:ext cx="7625376" cy="2246769"/>
          </a:xfrm>
          <a:prstGeom prst="rect">
            <a:avLst/>
          </a:prstGeom>
          <a:noFill/>
        </p:spPr>
        <p:txBody>
          <a:bodyPr wrap="square">
            <a:spAutoFit/>
          </a:bodyPr>
          <a:lstStyle/>
          <a:p>
            <a:pPr algn="just"/>
            <a:r>
              <a:rPr lang="en-US" sz="2000" dirty="0"/>
              <a:t>A 25-year-old woman who has been prescribed carbamazepine for a seizure disorder develops a papulovesicular skin rash with the microscopic appearance shown.</a:t>
            </a:r>
          </a:p>
          <a:p>
            <a:pPr algn="just"/>
            <a:r>
              <a:rPr lang="en-US" sz="2000" dirty="0"/>
              <a:t>What is the general term for this histologic appearance?</a:t>
            </a:r>
          </a:p>
          <a:p>
            <a:pPr algn="just"/>
            <a:r>
              <a:rPr lang="en-US" sz="2000" dirty="0"/>
              <a:t>Describe the microscopic changes.</a:t>
            </a:r>
          </a:p>
          <a:p>
            <a:pPr algn="just"/>
            <a:r>
              <a:rPr lang="en-US" sz="2000" dirty="0"/>
              <a:t>What inflammatory cell types play a role in the pathogenesis of this condition?</a:t>
            </a:r>
            <a:endParaRPr lang="el-GR" sz="2000" dirty="0"/>
          </a:p>
        </p:txBody>
      </p:sp>
      <p:sp>
        <p:nvSpPr>
          <p:cNvPr id="6" name="TextBox 5">
            <a:extLst>
              <a:ext uri="{FF2B5EF4-FFF2-40B4-BE49-F238E27FC236}">
                <a16:creationId xmlns:a16="http://schemas.microsoft.com/office/drawing/2014/main" id="{D026056D-5A8A-970C-19C4-CFF977E15640}"/>
              </a:ext>
            </a:extLst>
          </p:cNvPr>
          <p:cNvSpPr txBox="1"/>
          <p:nvPr/>
        </p:nvSpPr>
        <p:spPr>
          <a:xfrm>
            <a:off x="0" y="2353773"/>
            <a:ext cx="7625375" cy="4524315"/>
          </a:xfrm>
          <a:prstGeom prst="rect">
            <a:avLst/>
          </a:prstGeom>
          <a:noFill/>
        </p:spPr>
        <p:txBody>
          <a:bodyPr wrap="square">
            <a:spAutoFit/>
          </a:bodyPr>
          <a:lstStyle/>
          <a:p>
            <a:pPr algn="just"/>
            <a:r>
              <a:rPr lang="en-US" sz="2400" dirty="0"/>
              <a:t>This is </a:t>
            </a:r>
            <a:r>
              <a:rPr lang="el-GR" sz="2400" dirty="0"/>
              <a:t> </a:t>
            </a:r>
            <a:r>
              <a:rPr lang="en-US" sz="2400" b="1" spc="600" dirty="0"/>
              <a:t>acute</a:t>
            </a:r>
            <a:r>
              <a:rPr lang="en-US" sz="2400" b="1" dirty="0"/>
              <a:t> eczematous dermatitis</a:t>
            </a:r>
            <a:r>
              <a:rPr lang="en-US" sz="2400" dirty="0"/>
              <a:t>.</a:t>
            </a:r>
          </a:p>
          <a:p>
            <a:pPr algn="just"/>
            <a:r>
              <a:rPr lang="en-US" sz="2400" dirty="0"/>
              <a:t>The </a:t>
            </a:r>
            <a:r>
              <a:rPr lang="en-US" sz="2400" dirty="0">
                <a:effectLst>
                  <a:outerShdw blurRad="38100" dist="38100" dir="2700000" algn="tl">
                    <a:srgbClr val="000000">
                      <a:alpha val="43137"/>
                    </a:srgbClr>
                  </a:outerShdw>
                </a:effectLst>
              </a:rPr>
              <a:t>epidermis</a:t>
            </a:r>
            <a:r>
              <a:rPr lang="en-US" sz="2400" dirty="0"/>
              <a:t> has </a:t>
            </a:r>
            <a:r>
              <a:rPr lang="en-US" sz="2400" b="1" dirty="0"/>
              <a:t>extensive edema </a:t>
            </a:r>
            <a:r>
              <a:rPr lang="en-US" sz="2400" dirty="0"/>
              <a:t>with </a:t>
            </a:r>
            <a:r>
              <a:rPr lang="en-US" sz="2400" b="1" dirty="0"/>
              <a:t>spongiosis</a:t>
            </a:r>
            <a:r>
              <a:rPr lang="en-US" sz="2400" dirty="0"/>
              <a:t> and </a:t>
            </a:r>
            <a:r>
              <a:rPr lang="en-US" sz="2400" b="1" dirty="0"/>
              <a:t>spongiotic vesicles </a:t>
            </a:r>
            <a:r>
              <a:rPr lang="en-US" sz="2400" dirty="0"/>
              <a:t>(▸) filled with </a:t>
            </a:r>
            <a:r>
              <a:rPr lang="en-US" sz="2400" b="1" dirty="0"/>
              <a:t>fluid</a:t>
            </a:r>
            <a:r>
              <a:rPr lang="en-US" sz="2400" dirty="0"/>
              <a:t>.</a:t>
            </a:r>
          </a:p>
          <a:p>
            <a:pPr algn="just"/>
            <a:r>
              <a:rPr lang="en-US" sz="2400" dirty="0">
                <a:effectLst>
                  <a:outerShdw blurRad="38100" dist="38100" dir="2700000" algn="tl">
                    <a:srgbClr val="000000">
                      <a:alpha val="43137"/>
                    </a:srgbClr>
                  </a:outerShdw>
                </a:effectLst>
              </a:rPr>
              <a:t>Epidermal Langerhans cells </a:t>
            </a:r>
            <a:r>
              <a:rPr lang="en-US" sz="2400" dirty="0"/>
              <a:t>present </a:t>
            </a:r>
            <a:r>
              <a:rPr lang="en-US" sz="2400" dirty="0">
                <a:effectLst>
                  <a:outerShdw blurRad="38100" dist="38100" dir="2700000" algn="tl">
                    <a:srgbClr val="000000">
                      <a:alpha val="43137"/>
                    </a:srgbClr>
                  </a:outerShdw>
                </a:effectLst>
              </a:rPr>
              <a:t>antigen to CD4+ helper T lymphocytes</a:t>
            </a:r>
            <a:r>
              <a:rPr lang="en-US" sz="2400" dirty="0"/>
              <a:t>, which become </a:t>
            </a:r>
            <a:r>
              <a:rPr lang="en-US" sz="2400" dirty="0">
                <a:effectLst>
                  <a:outerShdw blurRad="38100" dist="38100" dir="2700000" algn="tl">
                    <a:srgbClr val="000000">
                      <a:alpha val="43137"/>
                    </a:srgbClr>
                  </a:outerShdw>
                </a:effectLst>
              </a:rPr>
              <a:t>activated</a:t>
            </a:r>
            <a:r>
              <a:rPr lang="en-US" sz="2400" dirty="0"/>
              <a:t> and </a:t>
            </a:r>
            <a:r>
              <a:rPr lang="en-US" sz="2400" dirty="0">
                <a:effectLst>
                  <a:outerShdw blurRad="38100" dist="38100" dir="2700000" algn="tl">
                    <a:srgbClr val="000000">
                      <a:alpha val="43137"/>
                    </a:srgbClr>
                  </a:outerShdw>
                </a:effectLst>
              </a:rPr>
              <a:t>secrete cytokines</a:t>
            </a:r>
            <a:r>
              <a:rPr lang="en-US" sz="2400" dirty="0"/>
              <a:t> (type </a:t>
            </a:r>
            <a:r>
              <a:rPr lang="en-US" sz="2400" dirty="0">
                <a:effectLst>
                  <a:outerShdw blurRad="38100" dist="38100" dir="2700000" algn="tl">
                    <a:srgbClr val="000000">
                      <a:alpha val="43137"/>
                    </a:srgbClr>
                  </a:outerShdw>
                </a:effectLst>
              </a:rPr>
              <a:t>IV</a:t>
            </a:r>
            <a:r>
              <a:rPr lang="en-US" sz="2400" dirty="0"/>
              <a:t> hypersensitivity). </a:t>
            </a:r>
            <a:r>
              <a:rPr lang="en-US" sz="2400" dirty="0">
                <a:effectLst>
                  <a:outerShdw blurRad="38100" dist="38100" dir="2700000" algn="tl">
                    <a:srgbClr val="000000">
                      <a:alpha val="43137"/>
                    </a:srgbClr>
                  </a:outerShdw>
                </a:effectLst>
              </a:rPr>
              <a:t>Some CD4+ cells </a:t>
            </a:r>
            <a:r>
              <a:rPr lang="en-US" sz="2400" dirty="0"/>
              <a:t>become </a:t>
            </a:r>
            <a:r>
              <a:rPr lang="en-US" sz="2400" dirty="0">
                <a:effectLst>
                  <a:outerShdw blurRad="38100" dist="38100" dir="2700000" algn="tl">
                    <a:srgbClr val="000000">
                      <a:alpha val="43137"/>
                    </a:srgbClr>
                  </a:outerShdw>
                </a:effectLst>
              </a:rPr>
              <a:t>memory cells </a:t>
            </a:r>
            <a:r>
              <a:rPr lang="en-US" sz="2400" dirty="0"/>
              <a:t>so that </a:t>
            </a:r>
            <a:r>
              <a:rPr lang="en-US" sz="2400" dirty="0">
                <a:effectLst>
                  <a:outerShdw blurRad="38100" dist="38100" dir="2700000" algn="tl">
                    <a:srgbClr val="000000">
                      <a:alpha val="43137"/>
                    </a:srgbClr>
                  </a:outerShdw>
                </a:effectLst>
              </a:rPr>
              <a:t>antigen </a:t>
            </a:r>
            <a:r>
              <a:rPr lang="en-US" sz="2400" i="1" u="sng" dirty="0">
                <a:effectLst>
                  <a:outerShdw blurRad="38100" dist="38100" dir="2700000" algn="tl">
                    <a:srgbClr val="000000">
                      <a:alpha val="43137"/>
                    </a:srgbClr>
                  </a:outerShdw>
                </a:effectLst>
              </a:rPr>
              <a:t>re</a:t>
            </a:r>
            <a:r>
              <a:rPr lang="en-US" sz="2400" dirty="0">
                <a:effectLst>
                  <a:outerShdw blurRad="38100" dist="38100" dir="2700000" algn="tl">
                    <a:srgbClr val="000000">
                      <a:alpha val="43137"/>
                    </a:srgbClr>
                  </a:outerShdw>
                </a:effectLst>
              </a:rPr>
              <a:t>-exposure </a:t>
            </a:r>
            <a:r>
              <a:rPr lang="en-US" sz="2400" dirty="0"/>
              <a:t>results in a </a:t>
            </a:r>
            <a:r>
              <a:rPr lang="en-US" sz="2400" spc="300" dirty="0">
                <a:effectLst>
                  <a:outerShdw blurRad="38100" dist="38100" dir="2700000" algn="tl">
                    <a:srgbClr val="000000">
                      <a:alpha val="43137"/>
                    </a:srgbClr>
                  </a:outerShdw>
                </a:effectLst>
              </a:rPr>
              <a:t>more rapid and exuberant inflammatory response</a:t>
            </a:r>
            <a:r>
              <a:rPr lang="en-US" sz="2400" dirty="0"/>
              <a:t>. </a:t>
            </a:r>
            <a:r>
              <a:rPr lang="en-US" sz="2400" dirty="0">
                <a:effectLst>
                  <a:outerShdw blurRad="38100" dist="38100" dir="2700000" algn="tl">
                    <a:srgbClr val="000000">
                      <a:alpha val="43137"/>
                    </a:srgbClr>
                  </a:outerShdw>
                </a:effectLst>
              </a:rPr>
              <a:t>Perivascular T cells </a:t>
            </a:r>
            <a:r>
              <a:rPr lang="en-US" sz="2400" dirty="0"/>
              <a:t>secrete inflammatory mediators that </a:t>
            </a:r>
            <a:r>
              <a:rPr lang="en-US" sz="2400" dirty="0">
                <a:effectLst>
                  <a:outerShdw blurRad="38100" dist="38100" dir="2700000" algn="tl">
                    <a:srgbClr val="000000">
                      <a:alpha val="43137"/>
                    </a:srgbClr>
                  </a:outerShdw>
                </a:effectLst>
              </a:rPr>
              <a:t>act on endothelial cells </a:t>
            </a:r>
            <a:r>
              <a:rPr lang="en-US" sz="2400" dirty="0"/>
              <a:t>to promote </a:t>
            </a:r>
            <a:r>
              <a:rPr lang="en-US" sz="2400" dirty="0">
                <a:effectLst>
                  <a:outerShdw blurRad="38100" dist="38100" dir="2700000" algn="tl">
                    <a:srgbClr val="000000">
                      <a:alpha val="43137"/>
                    </a:srgbClr>
                  </a:outerShdw>
                </a:effectLst>
              </a:rPr>
              <a:t>increased permeability </a:t>
            </a:r>
            <a:r>
              <a:rPr lang="en-US" sz="2400" dirty="0"/>
              <a:t>and </a:t>
            </a:r>
            <a:r>
              <a:rPr lang="en-US" sz="2400" dirty="0">
                <a:effectLst>
                  <a:outerShdw blurRad="38100" dist="38100" dir="2700000" algn="tl">
                    <a:srgbClr val="000000">
                      <a:alpha val="43137"/>
                    </a:srgbClr>
                  </a:outerShdw>
                </a:effectLst>
              </a:rPr>
              <a:t>inflammatory cell egress </a:t>
            </a:r>
            <a:r>
              <a:rPr lang="en-US" sz="2400" dirty="0"/>
              <a:t>(e.g., an </a:t>
            </a:r>
            <a:r>
              <a:rPr lang="en-US" sz="2400" dirty="0">
                <a:effectLst>
                  <a:outerShdw blurRad="38100" dist="38100" dir="2700000" algn="tl">
                    <a:srgbClr val="000000">
                      <a:alpha val="43137"/>
                    </a:srgbClr>
                  </a:outerShdw>
                </a:effectLst>
              </a:rPr>
              <a:t>exudate</a:t>
            </a:r>
            <a:r>
              <a:rPr lang="en-US" sz="2400" dirty="0"/>
              <a:t>).</a:t>
            </a:r>
            <a:endParaRPr lang="el-GR" sz="2400" dirty="0"/>
          </a:p>
        </p:txBody>
      </p:sp>
    </p:spTree>
    <p:extLst>
      <p:ext uri="{BB962C8B-B14F-4D97-AF65-F5344CB8AC3E}">
        <p14:creationId xmlns:p14="http://schemas.microsoft.com/office/powerpoint/2010/main" val="135280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B0B3C3F-DA38-6C3A-2B08-0E26E00B1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04669" y="-779716"/>
            <a:ext cx="3462252" cy="5248289"/>
          </a:xfrm>
          <a:prstGeom prst="rect">
            <a:avLst/>
          </a:prstGeom>
        </p:spPr>
      </p:pic>
      <p:sp>
        <p:nvSpPr>
          <p:cNvPr id="4" name="TextBox 3">
            <a:extLst>
              <a:ext uri="{FF2B5EF4-FFF2-40B4-BE49-F238E27FC236}">
                <a16:creationId xmlns:a16="http://schemas.microsoft.com/office/drawing/2014/main" id="{41E6EA1D-25DD-9249-ABCC-80F67A2442AF}"/>
              </a:ext>
            </a:extLst>
          </p:cNvPr>
          <p:cNvSpPr txBox="1"/>
          <p:nvPr/>
        </p:nvSpPr>
        <p:spPr>
          <a:xfrm>
            <a:off x="5359939" y="113302"/>
            <a:ext cx="6832061" cy="3754874"/>
          </a:xfrm>
          <a:prstGeom prst="rect">
            <a:avLst/>
          </a:prstGeom>
          <a:noFill/>
        </p:spPr>
        <p:txBody>
          <a:bodyPr wrap="square">
            <a:spAutoFit/>
          </a:bodyPr>
          <a:lstStyle/>
          <a:p>
            <a:pPr algn="just"/>
            <a:r>
              <a:rPr lang="en-US" sz="2000" dirty="0"/>
              <a:t>A 20-year-old man has symmetrically distributed lesions similar to those shown over his elbows, knees, and scalp. These are fine, dry, silvery-white scales, and the skin underneath is red and glossy. Scratching makes these lesions more likely to appear.</a:t>
            </a:r>
          </a:p>
          <a:p>
            <a:pPr algn="just"/>
            <a:r>
              <a:rPr lang="en-US" sz="2000" dirty="0"/>
              <a:t>What is your diagnosis?</a:t>
            </a:r>
          </a:p>
          <a:p>
            <a:pPr algn="just"/>
            <a:endParaRPr lang="en-US" sz="2000" dirty="0"/>
          </a:p>
          <a:p>
            <a:pPr algn="just"/>
            <a:r>
              <a:rPr lang="en-US" sz="2000" dirty="0"/>
              <a:t>What are the risk factors for this condition?</a:t>
            </a:r>
          </a:p>
          <a:p>
            <a:pPr algn="just"/>
            <a:endParaRPr lang="en-US" sz="2000" dirty="0"/>
          </a:p>
          <a:p>
            <a:pPr algn="just"/>
            <a:r>
              <a:rPr lang="en-US" sz="2000" dirty="0"/>
              <a:t>What can happen to this patient's fingernails?</a:t>
            </a:r>
          </a:p>
          <a:p>
            <a:pPr algn="just"/>
            <a:endParaRPr lang="en-US" sz="2000" dirty="0"/>
          </a:p>
          <a:p>
            <a:pPr algn="just"/>
            <a:r>
              <a:rPr lang="en-US" sz="2000" dirty="0"/>
              <a:t>What joint disease may be associated with this?</a:t>
            </a:r>
          </a:p>
          <a:p>
            <a:endParaRPr lang="en-US" dirty="0"/>
          </a:p>
        </p:txBody>
      </p:sp>
      <p:sp>
        <p:nvSpPr>
          <p:cNvPr id="6" name="TextBox 5">
            <a:extLst>
              <a:ext uri="{FF2B5EF4-FFF2-40B4-BE49-F238E27FC236}">
                <a16:creationId xmlns:a16="http://schemas.microsoft.com/office/drawing/2014/main" id="{FD035327-FE78-163D-A15D-0BDC43152C2F}"/>
              </a:ext>
            </a:extLst>
          </p:cNvPr>
          <p:cNvSpPr txBox="1"/>
          <p:nvPr/>
        </p:nvSpPr>
        <p:spPr>
          <a:xfrm>
            <a:off x="0" y="3686783"/>
            <a:ext cx="12192000" cy="3046988"/>
          </a:xfrm>
          <a:prstGeom prst="rect">
            <a:avLst/>
          </a:prstGeom>
          <a:noFill/>
        </p:spPr>
        <p:txBody>
          <a:bodyPr wrap="square">
            <a:spAutoFit/>
          </a:bodyPr>
          <a:lstStyle/>
          <a:p>
            <a:pPr algn="just"/>
            <a:r>
              <a:rPr lang="en-US" sz="2400" dirty="0"/>
              <a:t>This is  </a:t>
            </a:r>
            <a:r>
              <a:rPr lang="en-US" sz="2400" b="1" spc="600" dirty="0"/>
              <a:t>plaque psoriasis</a:t>
            </a:r>
            <a:r>
              <a:rPr lang="en-US" sz="2400" dirty="0"/>
              <a:t>.</a:t>
            </a:r>
          </a:p>
          <a:p>
            <a:pPr algn="just"/>
            <a:r>
              <a:rPr lang="en-US" sz="2400" dirty="0"/>
              <a:t>In addition to </a:t>
            </a:r>
            <a:r>
              <a:rPr lang="en-US" sz="2400" dirty="0">
                <a:effectLst>
                  <a:outerShdw blurRad="38100" dist="38100" dir="2700000" algn="tl">
                    <a:srgbClr val="000000">
                      <a:alpha val="43137"/>
                    </a:srgbClr>
                  </a:outerShdw>
                </a:effectLst>
              </a:rPr>
              <a:t>skin trauma </a:t>
            </a:r>
            <a:r>
              <a:rPr lang="en-US" sz="2400" dirty="0"/>
              <a:t>(Koebner phenomenon), </a:t>
            </a:r>
            <a:r>
              <a:rPr lang="en-US" sz="2400" dirty="0">
                <a:effectLst>
                  <a:outerShdw blurRad="38100" dist="38100" dir="2700000" algn="tl">
                    <a:srgbClr val="000000">
                      <a:alpha val="43137"/>
                    </a:srgbClr>
                  </a:outerShdw>
                </a:effectLst>
              </a:rPr>
              <a:t>emotional stress, cigarette smoking, alcohol consumption</a:t>
            </a:r>
            <a:r>
              <a:rPr lang="en-US" sz="2400" dirty="0"/>
              <a:t>, and </a:t>
            </a:r>
            <a:r>
              <a:rPr lang="en-US" sz="2400" dirty="0">
                <a:effectLst>
                  <a:outerShdw blurRad="38100" dist="38100" dir="2700000" algn="tl">
                    <a:srgbClr val="000000">
                      <a:alpha val="43137"/>
                    </a:srgbClr>
                  </a:outerShdw>
                </a:effectLst>
              </a:rPr>
              <a:t>drugs</a:t>
            </a:r>
            <a:r>
              <a:rPr lang="en-US" sz="2400" dirty="0"/>
              <a:t> such as nonsteroidal anti-inflammatory drugs </a:t>
            </a:r>
            <a:r>
              <a:rPr lang="en-US" sz="2400" dirty="0">
                <a:effectLst>
                  <a:outerShdw blurRad="38100" dist="38100" dir="2700000" algn="tl">
                    <a:srgbClr val="000000">
                      <a:alpha val="43137"/>
                    </a:srgbClr>
                  </a:outerShdw>
                </a:effectLst>
              </a:rPr>
              <a:t>increase the risk </a:t>
            </a:r>
            <a:r>
              <a:rPr lang="en-US" sz="2400" dirty="0"/>
              <a:t>for an outbreak.</a:t>
            </a:r>
          </a:p>
          <a:p>
            <a:pPr algn="just"/>
            <a:r>
              <a:rPr lang="en-US" sz="2400" dirty="0">
                <a:effectLst>
                  <a:outerShdw blurRad="38100" dist="38100" dir="2700000" algn="tl">
                    <a:srgbClr val="000000">
                      <a:alpha val="43137"/>
                    </a:srgbClr>
                  </a:outerShdw>
                </a:effectLst>
              </a:rPr>
              <a:t>Nail psoriasis </a:t>
            </a:r>
            <a:r>
              <a:rPr lang="en-US" sz="2400" dirty="0"/>
              <a:t>occurs in </a:t>
            </a:r>
            <a:r>
              <a:rPr lang="en-US" sz="2400" dirty="0">
                <a:effectLst>
                  <a:outerShdw blurRad="38100" dist="38100" dir="2700000" algn="tl">
                    <a:srgbClr val="000000">
                      <a:alpha val="43137"/>
                    </a:srgbClr>
                  </a:outerShdw>
                </a:effectLst>
              </a:rPr>
              <a:t>one third </a:t>
            </a:r>
            <a:r>
              <a:rPr lang="en-US" sz="2400" dirty="0"/>
              <a:t>of patients with this condition; it consists of </a:t>
            </a:r>
            <a:r>
              <a:rPr lang="en-US" sz="2400" dirty="0">
                <a:effectLst>
                  <a:outerShdw blurRad="38100" dist="38100" dir="2700000" algn="tl">
                    <a:srgbClr val="000000">
                      <a:alpha val="43137"/>
                    </a:srgbClr>
                  </a:outerShdw>
                </a:effectLst>
              </a:rPr>
              <a:t>yellow-brown discoloration with pitting and separation of the nail plate </a:t>
            </a:r>
            <a:r>
              <a:rPr lang="en-US" sz="2400" dirty="0"/>
              <a:t>(onycholysis).</a:t>
            </a:r>
          </a:p>
          <a:p>
            <a:pPr algn="just"/>
            <a:r>
              <a:rPr lang="en-US" sz="2400" b="1" dirty="0"/>
              <a:t>Psoriatic arthritis </a:t>
            </a:r>
            <a:r>
              <a:rPr lang="en-US" sz="2400" dirty="0"/>
              <a:t>involves the </a:t>
            </a:r>
            <a:r>
              <a:rPr lang="en-US" sz="2400" b="1" dirty="0"/>
              <a:t>distal interphalangeal joints of the hands and feet</a:t>
            </a:r>
            <a:r>
              <a:rPr lang="en-US" sz="2400" dirty="0"/>
              <a:t> being affected with inflammation </a:t>
            </a:r>
            <a:r>
              <a:rPr lang="en-US" sz="2400" i="1" dirty="0"/>
              <a:t>similar </a:t>
            </a:r>
            <a:r>
              <a:rPr lang="en-US" sz="2400" dirty="0"/>
              <a:t>to that of </a:t>
            </a:r>
            <a:r>
              <a:rPr lang="en-US" sz="2400" i="1" dirty="0"/>
              <a:t>rheumatoid arthritis</a:t>
            </a:r>
            <a:r>
              <a:rPr lang="en-US" sz="2400" dirty="0"/>
              <a:t>.</a:t>
            </a:r>
            <a:endParaRPr lang="el-GR" sz="2400" dirty="0"/>
          </a:p>
        </p:txBody>
      </p:sp>
    </p:spTree>
    <p:extLst>
      <p:ext uri="{BB962C8B-B14F-4D97-AF65-F5344CB8AC3E}">
        <p14:creationId xmlns:p14="http://schemas.microsoft.com/office/powerpoint/2010/main" val="133220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3F1B071-68AC-C94D-857E-C03D7CFE6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532491" y="1190479"/>
            <a:ext cx="6704775" cy="4460005"/>
          </a:xfrm>
          <a:prstGeom prst="rect">
            <a:avLst/>
          </a:prstGeom>
        </p:spPr>
      </p:pic>
      <p:sp>
        <p:nvSpPr>
          <p:cNvPr id="4" name="TextBox 3">
            <a:extLst>
              <a:ext uri="{FF2B5EF4-FFF2-40B4-BE49-F238E27FC236}">
                <a16:creationId xmlns:a16="http://schemas.microsoft.com/office/drawing/2014/main" id="{AEDC71BC-03BA-3A86-EA68-0916992355DB}"/>
              </a:ext>
            </a:extLst>
          </p:cNvPr>
          <p:cNvSpPr txBox="1"/>
          <p:nvPr/>
        </p:nvSpPr>
        <p:spPr>
          <a:xfrm>
            <a:off x="0" y="1"/>
            <a:ext cx="7654876" cy="2677656"/>
          </a:xfrm>
          <a:prstGeom prst="rect">
            <a:avLst/>
          </a:prstGeom>
          <a:noFill/>
        </p:spPr>
        <p:txBody>
          <a:bodyPr wrap="square">
            <a:spAutoFit/>
          </a:bodyPr>
          <a:lstStyle/>
          <a:p>
            <a:pPr algn="just"/>
            <a:r>
              <a:rPr lang="en-US" sz="2400" dirty="0"/>
              <a:t>A 58-year-old woman with 1- to 3-cm, pruritic, elevated, </a:t>
            </a:r>
            <a:r>
              <a:rPr lang="en-US" sz="2400" dirty="0" err="1"/>
              <a:t>plaquelike</a:t>
            </a:r>
            <a:r>
              <a:rPr lang="en-US" sz="2400" dirty="0"/>
              <a:t> areas of scaling skin over her genital region and her buttocks as well as under her breasts and her arms has a biopsy specimen with the microscopic appearance shown.</a:t>
            </a:r>
          </a:p>
          <a:p>
            <a:pPr algn="just"/>
            <a:r>
              <a:rPr lang="en-US" sz="2400" dirty="0"/>
              <a:t>What is your diagnosis?</a:t>
            </a:r>
          </a:p>
          <a:p>
            <a:pPr algn="just"/>
            <a:r>
              <a:rPr lang="en-US" sz="2400" dirty="0"/>
              <a:t>What is the pathogenesis?</a:t>
            </a:r>
          </a:p>
          <a:p>
            <a:pPr algn="just"/>
            <a:r>
              <a:rPr lang="en-US" sz="2400" dirty="0"/>
              <a:t>What drugs can be used to treat this disease?</a:t>
            </a:r>
            <a:endParaRPr lang="el-GR" sz="2400" dirty="0"/>
          </a:p>
        </p:txBody>
      </p:sp>
      <p:sp>
        <p:nvSpPr>
          <p:cNvPr id="6" name="TextBox 5">
            <a:extLst>
              <a:ext uri="{FF2B5EF4-FFF2-40B4-BE49-F238E27FC236}">
                <a16:creationId xmlns:a16="http://schemas.microsoft.com/office/drawing/2014/main" id="{F94343F8-D625-2140-1DCC-39EE77E569DD}"/>
              </a:ext>
            </a:extLst>
          </p:cNvPr>
          <p:cNvSpPr txBox="1"/>
          <p:nvPr/>
        </p:nvSpPr>
        <p:spPr>
          <a:xfrm>
            <a:off x="0" y="2745750"/>
            <a:ext cx="7654876" cy="4154984"/>
          </a:xfrm>
          <a:prstGeom prst="rect">
            <a:avLst/>
          </a:prstGeom>
          <a:noFill/>
        </p:spPr>
        <p:txBody>
          <a:bodyPr wrap="square">
            <a:spAutoFit/>
          </a:bodyPr>
          <a:lstStyle/>
          <a:p>
            <a:r>
              <a:rPr lang="en-US" sz="2400" dirty="0"/>
              <a:t>This is  </a:t>
            </a:r>
            <a:r>
              <a:rPr lang="en-US" sz="2400" b="1" spc="600" dirty="0"/>
              <a:t>psoriasis </a:t>
            </a:r>
            <a:r>
              <a:rPr lang="en-US" sz="2400" dirty="0"/>
              <a:t>with </a:t>
            </a:r>
            <a:r>
              <a:rPr lang="en-US" sz="2400" dirty="0">
                <a:effectLst>
                  <a:outerShdw blurRad="38100" dist="38100" dir="2700000" algn="tl">
                    <a:srgbClr val="000000">
                      <a:alpha val="43137"/>
                    </a:srgbClr>
                  </a:outerShdw>
                </a:effectLst>
              </a:rPr>
              <a:t>acanthosis</a:t>
            </a:r>
            <a:r>
              <a:rPr lang="en-US" sz="2400" dirty="0"/>
              <a:t>, with </a:t>
            </a:r>
            <a:r>
              <a:rPr lang="en-US" sz="2400" dirty="0">
                <a:effectLst>
                  <a:outerShdw blurRad="38100" dist="38100" dir="2700000" algn="tl">
                    <a:srgbClr val="000000">
                      <a:alpha val="43137"/>
                    </a:srgbClr>
                  </a:outerShdw>
                </a:effectLst>
              </a:rPr>
              <a:t>thinning</a:t>
            </a:r>
            <a:r>
              <a:rPr lang="en-US" sz="2400" dirty="0"/>
              <a:t> of the </a:t>
            </a:r>
            <a:r>
              <a:rPr lang="en-US" sz="2400" dirty="0">
                <a:effectLst>
                  <a:outerShdw blurRad="38100" dist="38100" dir="2700000" algn="tl">
                    <a:srgbClr val="000000">
                      <a:alpha val="43137"/>
                    </a:srgbClr>
                  </a:outerShdw>
                </a:effectLst>
              </a:rPr>
              <a:t>stratum granulosum </a:t>
            </a:r>
            <a:r>
              <a:rPr lang="en-US" sz="2400" dirty="0"/>
              <a:t>(▴), </a:t>
            </a:r>
            <a:r>
              <a:rPr lang="en-US" sz="2400" dirty="0">
                <a:effectLst>
                  <a:outerShdw blurRad="38100" dist="38100" dir="2700000" algn="tl">
                    <a:srgbClr val="000000">
                      <a:alpha val="43137"/>
                    </a:srgbClr>
                  </a:outerShdw>
                </a:effectLst>
              </a:rPr>
              <a:t>parakeratotic scale </a:t>
            </a:r>
            <a:r>
              <a:rPr lang="en-US" sz="2400" dirty="0"/>
              <a:t>(▾), </a:t>
            </a:r>
            <a:r>
              <a:rPr lang="en-US" sz="2400" dirty="0">
                <a:effectLst>
                  <a:outerShdw blurRad="38100" dist="38100" dir="2700000" algn="tl">
                    <a:srgbClr val="000000">
                      <a:alpha val="43137"/>
                    </a:srgbClr>
                  </a:outerShdw>
                </a:effectLst>
              </a:rPr>
              <a:t>downward elongation of the rete ridges</a:t>
            </a:r>
            <a:r>
              <a:rPr lang="en-US" sz="2400" dirty="0"/>
              <a:t> (▸), and </a:t>
            </a:r>
            <a:r>
              <a:rPr lang="en-US" sz="2400" dirty="0">
                <a:effectLst>
                  <a:outerShdw blurRad="38100" dist="38100" dir="2700000" algn="tl">
                    <a:srgbClr val="000000">
                      <a:alpha val="43137"/>
                    </a:srgbClr>
                  </a:outerShdw>
                </a:effectLst>
              </a:rPr>
              <a:t>dilated vessels </a:t>
            </a:r>
            <a:r>
              <a:rPr lang="en-US" sz="2400" dirty="0"/>
              <a:t>(◂) in the </a:t>
            </a:r>
            <a:r>
              <a:rPr lang="en-US" sz="2400" dirty="0">
                <a:effectLst>
                  <a:outerShdw blurRad="38100" dist="38100" dir="2700000" algn="tl">
                    <a:srgbClr val="000000">
                      <a:alpha val="43137"/>
                    </a:srgbClr>
                  </a:outerShdw>
                </a:effectLst>
              </a:rPr>
              <a:t>dermal papillae</a:t>
            </a:r>
            <a:r>
              <a:rPr lang="en-US" sz="2400" dirty="0"/>
              <a:t>.</a:t>
            </a:r>
          </a:p>
          <a:p>
            <a:r>
              <a:rPr lang="en-US" sz="2400" dirty="0"/>
              <a:t>This is probably a </a:t>
            </a:r>
            <a:r>
              <a:rPr lang="en-US" sz="2400" u="sng" dirty="0">
                <a:effectLst>
                  <a:outerShdw blurRad="38100" dist="38100" dir="2700000" algn="tl">
                    <a:srgbClr val="000000">
                      <a:alpha val="43137"/>
                    </a:srgbClr>
                  </a:outerShdw>
                </a:effectLst>
              </a:rPr>
              <a:t>TH1</a:t>
            </a:r>
            <a:r>
              <a:rPr lang="en-US" sz="2400" dirty="0">
                <a:effectLst>
                  <a:outerShdw blurRad="38100" dist="38100" dir="2700000" algn="tl">
                    <a:srgbClr val="000000">
                      <a:alpha val="43137"/>
                    </a:srgbClr>
                  </a:outerShdw>
                </a:effectLst>
              </a:rPr>
              <a:t> immune response </a:t>
            </a:r>
            <a:r>
              <a:rPr lang="en-US" sz="2400" dirty="0"/>
              <a:t>driven by an </a:t>
            </a:r>
            <a:r>
              <a:rPr lang="en-US" sz="2400" i="1" dirty="0">
                <a:effectLst>
                  <a:outerShdw blurRad="38100" dist="38100" dir="2700000" algn="tl">
                    <a:srgbClr val="000000">
                      <a:alpha val="43137"/>
                    </a:srgbClr>
                  </a:outerShdw>
                </a:effectLst>
              </a:rPr>
              <a:t>auto</a:t>
            </a:r>
            <a:r>
              <a:rPr lang="en-US" sz="2400" dirty="0">
                <a:effectLst>
                  <a:outerShdw blurRad="38100" dist="38100" dir="2700000" algn="tl">
                    <a:srgbClr val="000000">
                      <a:alpha val="43137"/>
                    </a:srgbClr>
                  </a:outerShdw>
                </a:effectLst>
              </a:rPr>
              <a:t>immune interaction </a:t>
            </a:r>
            <a:r>
              <a:rPr lang="en-US" sz="2400" dirty="0"/>
              <a:t>of </a:t>
            </a:r>
            <a:r>
              <a:rPr lang="en-US" sz="2400" dirty="0">
                <a:effectLst>
                  <a:outerShdw blurRad="38100" dist="38100" dir="2700000" algn="tl">
                    <a:srgbClr val="000000">
                      <a:alpha val="43137"/>
                    </a:srgbClr>
                  </a:outerShdw>
                </a:effectLst>
              </a:rPr>
              <a:t>Langerhans cells </a:t>
            </a:r>
            <a:r>
              <a:rPr lang="en-US" sz="2400" dirty="0"/>
              <a:t>and </a:t>
            </a:r>
            <a:r>
              <a:rPr lang="en-US" sz="2400" dirty="0">
                <a:effectLst>
                  <a:outerShdw blurRad="38100" dist="38100" dir="2700000" algn="tl">
                    <a:srgbClr val="000000">
                      <a:alpha val="43137"/>
                    </a:srgbClr>
                  </a:outerShdw>
                </a:effectLst>
              </a:rPr>
              <a:t>CD4+ cells</a:t>
            </a:r>
            <a:r>
              <a:rPr lang="en-US" sz="2400" dirty="0"/>
              <a:t>, with the </a:t>
            </a:r>
            <a:r>
              <a:rPr lang="en-US" sz="2400" dirty="0">
                <a:effectLst>
                  <a:outerShdw blurRad="38100" dist="38100" dir="2700000" algn="tl">
                    <a:srgbClr val="000000">
                      <a:alpha val="43137"/>
                    </a:srgbClr>
                  </a:outerShdw>
                </a:effectLst>
              </a:rPr>
              <a:t>activation of CD8+ cells </a:t>
            </a:r>
            <a:r>
              <a:rPr lang="en-US" sz="2400" dirty="0"/>
              <a:t>and the </a:t>
            </a:r>
            <a:r>
              <a:rPr lang="en-US" sz="2400" dirty="0">
                <a:effectLst>
                  <a:outerShdw blurRad="38100" dist="38100" dir="2700000" algn="tl">
                    <a:srgbClr val="000000">
                      <a:alpha val="43137"/>
                    </a:srgbClr>
                  </a:outerShdw>
                </a:effectLst>
              </a:rPr>
              <a:t>release</a:t>
            </a:r>
            <a:r>
              <a:rPr lang="en-US" sz="2400" dirty="0"/>
              <a:t> of </a:t>
            </a:r>
            <a:r>
              <a:rPr lang="en-US" sz="2400" dirty="0">
                <a:effectLst>
                  <a:outerShdw blurRad="38100" dist="38100" dir="2700000" algn="tl">
                    <a:srgbClr val="000000">
                      <a:alpha val="43137"/>
                    </a:srgbClr>
                  </a:outerShdw>
                </a:effectLst>
              </a:rPr>
              <a:t>cytokine</a:t>
            </a:r>
            <a:r>
              <a:rPr lang="en-US" sz="2400" dirty="0"/>
              <a:t>s such as </a:t>
            </a:r>
            <a:r>
              <a:rPr lang="en-US" sz="2400" dirty="0">
                <a:effectLst>
                  <a:outerShdw blurRad="38100" dist="38100" dir="2700000" algn="tl">
                    <a:srgbClr val="000000">
                      <a:alpha val="43137"/>
                    </a:srgbClr>
                  </a:outerShdw>
                </a:effectLst>
              </a:rPr>
              <a:t>tumor necrosis factor </a:t>
            </a:r>
            <a:r>
              <a:rPr lang="en-US" sz="2400" dirty="0"/>
              <a:t>(TNF).</a:t>
            </a:r>
          </a:p>
          <a:p>
            <a:r>
              <a:rPr lang="en-US" sz="2400" dirty="0">
                <a:effectLst>
                  <a:outerShdw blurRad="38100" dist="38100" dir="2700000" algn="tl">
                    <a:srgbClr val="000000">
                      <a:alpha val="43137"/>
                    </a:srgbClr>
                  </a:outerShdw>
                </a:effectLst>
              </a:rPr>
              <a:t>Topical corticosteroids, psoralens with phototherapy, and systemic immunosuppressants</a:t>
            </a:r>
            <a:r>
              <a:rPr lang="en-US" sz="2400" dirty="0"/>
              <a:t> such as methotrexate are used to treat this condition.</a:t>
            </a:r>
            <a:endParaRPr lang="el-GR" sz="2400" dirty="0"/>
          </a:p>
        </p:txBody>
      </p:sp>
    </p:spTree>
    <p:extLst>
      <p:ext uri="{BB962C8B-B14F-4D97-AF65-F5344CB8AC3E}">
        <p14:creationId xmlns:p14="http://schemas.microsoft.com/office/powerpoint/2010/main" val="229349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D04E4A5-0CD1-57BB-3A71-4072898B6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91" y="61297"/>
            <a:ext cx="3850911" cy="6735406"/>
          </a:xfrm>
          <a:prstGeom prst="rect">
            <a:avLst/>
          </a:prstGeom>
        </p:spPr>
      </p:pic>
      <p:sp>
        <p:nvSpPr>
          <p:cNvPr id="4" name="TextBox 3">
            <a:extLst>
              <a:ext uri="{FF2B5EF4-FFF2-40B4-BE49-F238E27FC236}">
                <a16:creationId xmlns:a16="http://schemas.microsoft.com/office/drawing/2014/main" id="{2B3AC6CC-59CC-2D34-DBFC-43A7576D08E8}"/>
              </a:ext>
            </a:extLst>
          </p:cNvPr>
          <p:cNvSpPr txBox="1"/>
          <p:nvPr/>
        </p:nvSpPr>
        <p:spPr>
          <a:xfrm>
            <a:off x="3939700" y="0"/>
            <a:ext cx="8438749" cy="1938992"/>
          </a:xfrm>
          <a:prstGeom prst="rect">
            <a:avLst/>
          </a:prstGeom>
          <a:noFill/>
        </p:spPr>
        <p:txBody>
          <a:bodyPr wrap="square">
            <a:spAutoFit/>
          </a:bodyPr>
          <a:lstStyle/>
          <a:p>
            <a:pPr algn="just"/>
            <a:r>
              <a:rPr lang="en-US" sz="2000" dirty="0"/>
              <a:t>A 35-year-old man who is being treated with a cephalosporin for an upper respiratory tract infection develops the lesions shown over the extensor surfaces of his extremities as well as his palms, neck, and face. They subside in 3 weeks.</a:t>
            </a:r>
          </a:p>
          <a:p>
            <a:pPr algn="just"/>
            <a:r>
              <a:rPr lang="en-US" sz="2000" dirty="0"/>
              <a:t>What is your diagnosis? What is the immunologic basis for this condition?</a:t>
            </a:r>
          </a:p>
          <a:p>
            <a:pPr algn="just"/>
            <a:r>
              <a:rPr lang="en-US" sz="2000" dirty="0"/>
              <a:t>What can precede the development of this lesion?</a:t>
            </a:r>
            <a:endParaRPr lang="el-GR" sz="2000" dirty="0"/>
          </a:p>
        </p:txBody>
      </p:sp>
      <p:sp>
        <p:nvSpPr>
          <p:cNvPr id="6" name="TextBox 5">
            <a:extLst>
              <a:ext uri="{FF2B5EF4-FFF2-40B4-BE49-F238E27FC236}">
                <a16:creationId xmlns:a16="http://schemas.microsoft.com/office/drawing/2014/main" id="{639D231F-F15C-CB03-E5F0-178CD6041AD1}"/>
              </a:ext>
            </a:extLst>
          </p:cNvPr>
          <p:cNvSpPr txBox="1"/>
          <p:nvPr/>
        </p:nvSpPr>
        <p:spPr>
          <a:xfrm>
            <a:off x="3939700" y="1938992"/>
            <a:ext cx="8252300" cy="4893647"/>
          </a:xfrm>
          <a:prstGeom prst="rect">
            <a:avLst/>
          </a:prstGeom>
          <a:noFill/>
        </p:spPr>
        <p:txBody>
          <a:bodyPr wrap="square">
            <a:spAutoFit/>
          </a:bodyPr>
          <a:lstStyle/>
          <a:p>
            <a:pPr algn="just"/>
            <a:r>
              <a:rPr lang="en-US" sz="2400" dirty="0"/>
              <a:t>This is </a:t>
            </a:r>
            <a:r>
              <a:rPr lang="en-US" sz="2400" b="1" spc="300" dirty="0"/>
              <a:t>erythema multiforme </a:t>
            </a:r>
            <a:r>
              <a:rPr lang="en-US" sz="2400" dirty="0"/>
              <a:t>with the </a:t>
            </a:r>
            <a:r>
              <a:rPr lang="en-US" sz="2400" dirty="0">
                <a:effectLst>
                  <a:outerShdw blurRad="38100" dist="38100" dir="2700000" algn="tl">
                    <a:srgbClr val="000000">
                      <a:alpha val="43137"/>
                    </a:srgbClr>
                  </a:outerShdw>
                </a:effectLst>
              </a:rPr>
              <a:t>classic targetoid lesions </a:t>
            </a:r>
            <a:r>
              <a:rPr lang="en-US" sz="2400" dirty="0"/>
              <a:t>exhibiting </a:t>
            </a:r>
            <a:r>
              <a:rPr lang="en-US" sz="2400" dirty="0">
                <a:effectLst>
                  <a:outerShdw blurRad="38100" dist="38100" dir="2700000" algn="tl">
                    <a:srgbClr val="000000">
                      <a:alpha val="43137"/>
                    </a:srgbClr>
                  </a:outerShdw>
                </a:effectLst>
              </a:rPr>
              <a:t>a central pale vesicle </a:t>
            </a:r>
            <a:r>
              <a:rPr lang="en-US" sz="2400" dirty="0"/>
              <a:t>(▴) </a:t>
            </a:r>
            <a:r>
              <a:rPr lang="en-US" sz="2400" dirty="0">
                <a:effectLst>
                  <a:outerShdw blurRad="38100" dist="38100" dir="2700000" algn="tl">
                    <a:srgbClr val="000000">
                      <a:alpha val="43137"/>
                    </a:srgbClr>
                  </a:outerShdw>
                </a:effectLst>
              </a:rPr>
              <a:t>surrounded by a zone of erythema </a:t>
            </a:r>
            <a:r>
              <a:rPr lang="en-US" sz="2400" dirty="0"/>
              <a:t>(▾). </a:t>
            </a:r>
            <a:r>
              <a:rPr lang="en-US" sz="2400" dirty="0">
                <a:effectLst>
                  <a:outerShdw blurRad="38100" dist="38100" dir="2700000" algn="tl">
                    <a:srgbClr val="000000">
                      <a:alpha val="43137"/>
                    </a:srgbClr>
                  </a:outerShdw>
                </a:effectLst>
              </a:rPr>
              <a:t>Macules, papules, vesicles</a:t>
            </a:r>
            <a:r>
              <a:rPr lang="en-US" sz="2400" dirty="0"/>
              <a:t>, and </a:t>
            </a:r>
            <a:r>
              <a:rPr lang="en-US" sz="2400" dirty="0">
                <a:effectLst>
                  <a:outerShdw blurRad="38100" dist="38100" dir="2700000" algn="tl">
                    <a:srgbClr val="000000">
                      <a:alpha val="43137"/>
                    </a:srgbClr>
                  </a:outerShdw>
                </a:effectLst>
              </a:rPr>
              <a:t>bullae</a:t>
            </a:r>
            <a:r>
              <a:rPr lang="en-US" sz="2400" dirty="0"/>
              <a:t> </a:t>
            </a:r>
            <a:r>
              <a:rPr lang="en-US" sz="2400" u="sng" dirty="0"/>
              <a:t>can</a:t>
            </a:r>
            <a:r>
              <a:rPr lang="en-US" sz="2400" dirty="0"/>
              <a:t> also occur with this “multiform” condition.</a:t>
            </a:r>
          </a:p>
          <a:p>
            <a:pPr algn="just"/>
            <a:r>
              <a:rPr lang="en-US" sz="2400" b="1" dirty="0"/>
              <a:t>Erythema multiforme </a:t>
            </a:r>
            <a:r>
              <a:rPr lang="en-US" sz="2400" dirty="0"/>
              <a:t>is a </a:t>
            </a:r>
            <a:r>
              <a:rPr lang="en-US" sz="2400" dirty="0">
                <a:effectLst>
                  <a:outerShdw blurRad="38100" dist="38100" dir="2700000" algn="tl">
                    <a:srgbClr val="000000">
                      <a:alpha val="43137"/>
                    </a:srgbClr>
                  </a:outerShdw>
                </a:effectLst>
              </a:rPr>
              <a:t>delayed-type hypersensitivity reaction</a:t>
            </a:r>
            <a:r>
              <a:rPr lang="en-US" sz="2400" dirty="0"/>
              <a:t>, typically </a:t>
            </a:r>
            <a:r>
              <a:rPr lang="en-US" sz="2400" i="1" dirty="0"/>
              <a:t>against</a:t>
            </a:r>
            <a:r>
              <a:rPr lang="en-US" sz="2400" dirty="0"/>
              <a:t> an </a:t>
            </a:r>
            <a:r>
              <a:rPr lang="en-US" sz="2400" i="1" dirty="0"/>
              <a:t>agent</a:t>
            </a:r>
            <a:r>
              <a:rPr lang="en-US" sz="2400" dirty="0"/>
              <a:t> that </a:t>
            </a:r>
            <a:r>
              <a:rPr lang="en-US" sz="2400" i="1" dirty="0" err="1">
                <a:effectLst>
                  <a:outerShdw blurRad="38100" dist="38100" dir="2700000" algn="tl">
                    <a:srgbClr val="000000">
                      <a:alpha val="43137"/>
                    </a:srgbClr>
                  </a:outerShdw>
                </a:effectLst>
              </a:rPr>
              <a:t>haptenates</a:t>
            </a:r>
            <a:r>
              <a:rPr lang="en-US" sz="2400" i="1" dirty="0">
                <a:effectLst>
                  <a:outerShdw blurRad="38100" dist="38100" dir="2700000" algn="tl">
                    <a:srgbClr val="000000">
                      <a:alpha val="43137"/>
                    </a:srgbClr>
                  </a:outerShdw>
                </a:effectLst>
              </a:rPr>
              <a:t> self-proteins </a:t>
            </a:r>
            <a:r>
              <a:rPr lang="en-US" sz="2400" dirty="0"/>
              <a:t>and </a:t>
            </a:r>
            <a:r>
              <a:rPr lang="en-US" sz="2400" i="1" dirty="0">
                <a:effectLst>
                  <a:outerShdw blurRad="38100" dist="38100" dir="2700000" algn="tl">
                    <a:srgbClr val="000000">
                      <a:alpha val="43137"/>
                    </a:srgbClr>
                  </a:outerShdw>
                </a:effectLst>
              </a:rPr>
              <a:t>elicits an inflammatory response</a:t>
            </a:r>
            <a:r>
              <a:rPr lang="en-US" sz="2400" dirty="0"/>
              <a:t>.</a:t>
            </a:r>
          </a:p>
          <a:p>
            <a:pPr algn="just"/>
            <a:r>
              <a:rPr lang="en-US" sz="2400" u="sng" dirty="0"/>
              <a:t>Preceding infections </a:t>
            </a:r>
            <a:r>
              <a:rPr lang="en-US" sz="2400" dirty="0"/>
              <a:t>include herpes simplex virus, Mycoplasma, and many bacteria and fungi. </a:t>
            </a:r>
            <a:r>
              <a:rPr lang="en-US" sz="2400" u="sng" dirty="0"/>
              <a:t>Drugs</a:t>
            </a:r>
            <a:r>
              <a:rPr lang="en-US" sz="2400" dirty="0"/>
              <a:t> such as antibiotics, anticonvulsants, antipyretics, and antituberculosis agents have been implicated. An </a:t>
            </a:r>
            <a:r>
              <a:rPr lang="en-US" sz="2400" u="sng" dirty="0"/>
              <a:t>underlying carcinoma or lymphoma</a:t>
            </a:r>
            <a:r>
              <a:rPr lang="en-US" sz="2400" dirty="0"/>
              <a:t> may be present, or this may also occur with a </a:t>
            </a:r>
            <a:r>
              <a:rPr lang="en-US" sz="2400" u="sng" dirty="0"/>
              <a:t>collagen vascular disease </a:t>
            </a:r>
            <a:r>
              <a:rPr lang="en-US" sz="2400" dirty="0"/>
              <a:t>such as systemic lupus erythematosus.</a:t>
            </a:r>
            <a:endParaRPr lang="el-GR" sz="2400" dirty="0"/>
          </a:p>
        </p:txBody>
      </p:sp>
    </p:spTree>
    <p:extLst>
      <p:ext uri="{BB962C8B-B14F-4D97-AF65-F5344CB8AC3E}">
        <p14:creationId xmlns:p14="http://schemas.microsoft.com/office/powerpoint/2010/main" val="73237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40D808F-BE78-1DDB-C368-638DC290A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31" y="84531"/>
            <a:ext cx="3757995" cy="6673553"/>
          </a:xfrm>
          <a:prstGeom prst="rect">
            <a:avLst/>
          </a:prstGeom>
        </p:spPr>
      </p:pic>
      <p:sp>
        <p:nvSpPr>
          <p:cNvPr id="4" name="TextBox 3">
            <a:extLst>
              <a:ext uri="{FF2B5EF4-FFF2-40B4-BE49-F238E27FC236}">
                <a16:creationId xmlns:a16="http://schemas.microsoft.com/office/drawing/2014/main" id="{BB033C2D-4BCB-A215-816E-BBA1EB40A5D6}"/>
              </a:ext>
            </a:extLst>
          </p:cNvPr>
          <p:cNvSpPr txBox="1"/>
          <p:nvPr/>
        </p:nvSpPr>
        <p:spPr>
          <a:xfrm>
            <a:off x="3842425" y="99916"/>
            <a:ext cx="8349575" cy="2523768"/>
          </a:xfrm>
          <a:prstGeom prst="rect">
            <a:avLst/>
          </a:prstGeom>
          <a:noFill/>
        </p:spPr>
        <p:txBody>
          <a:bodyPr wrap="square">
            <a:spAutoFit/>
          </a:bodyPr>
          <a:lstStyle/>
          <a:p>
            <a:pPr algn="just"/>
            <a:r>
              <a:rPr lang="en-US" sz="2000" dirty="0"/>
              <a:t>A 47-year-old woman begins treatment with a sulfonamide for a fever and sore throat, and she develops symmetric erythematous skin lesions on her face and torso 2 days later. These progress to flaccid bullae that slough. The microscopic appearance of a biopsy specimen of a lesion is shown.</a:t>
            </a:r>
          </a:p>
          <a:p>
            <a:pPr algn="just"/>
            <a:r>
              <a:rPr lang="en-US" sz="2000" dirty="0"/>
              <a:t>What is your diagnosis?</a:t>
            </a:r>
          </a:p>
          <a:p>
            <a:pPr algn="just"/>
            <a:r>
              <a:rPr lang="en-US" sz="2000" dirty="0"/>
              <a:t>What similar condition has mucosal involvement?</a:t>
            </a:r>
          </a:p>
          <a:p>
            <a:pPr algn="just"/>
            <a:r>
              <a:rPr lang="en-US" sz="2000" dirty="0"/>
              <a:t>How serious is this condition?</a:t>
            </a:r>
          </a:p>
          <a:p>
            <a:endParaRPr lang="en-US" dirty="0"/>
          </a:p>
        </p:txBody>
      </p:sp>
      <p:sp>
        <p:nvSpPr>
          <p:cNvPr id="6" name="TextBox 5">
            <a:extLst>
              <a:ext uri="{FF2B5EF4-FFF2-40B4-BE49-F238E27FC236}">
                <a16:creationId xmlns:a16="http://schemas.microsoft.com/office/drawing/2014/main" id="{65BE9F88-FD1E-CAEB-CFC5-D884212AE4EC}"/>
              </a:ext>
            </a:extLst>
          </p:cNvPr>
          <p:cNvSpPr txBox="1"/>
          <p:nvPr/>
        </p:nvSpPr>
        <p:spPr>
          <a:xfrm>
            <a:off x="3842423" y="2336393"/>
            <a:ext cx="8349575" cy="4524315"/>
          </a:xfrm>
          <a:prstGeom prst="rect">
            <a:avLst/>
          </a:prstGeom>
          <a:noFill/>
        </p:spPr>
        <p:txBody>
          <a:bodyPr wrap="square">
            <a:spAutoFit/>
          </a:bodyPr>
          <a:lstStyle/>
          <a:p>
            <a:pPr algn="just"/>
            <a:r>
              <a:rPr lang="en-US" sz="2400" dirty="0"/>
              <a:t>This is </a:t>
            </a:r>
            <a:r>
              <a:rPr lang="en-US" sz="2400" b="1" spc="600" dirty="0"/>
              <a:t>toxic epidermal necrolysis </a:t>
            </a:r>
            <a:r>
              <a:rPr lang="en-US" sz="2400" dirty="0"/>
              <a:t>(</a:t>
            </a:r>
            <a:r>
              <a:rPr lang="en-US" sz="2400" b="1" dirty="0"/>
              <a:t>TEN</a:t>
            </a:r>
            <a:r>
              <a:rPr lang="en-US" sz="2400" dirty="0"/>
              <a:t>). Note the </a:t>
            </a:r>
            <a:r>
              <a:rPr lang="en-US" sz="2400" b="1" dirty="0"/>
              <a:t>necrosis</a:t>
            </a:r>
            <a:r>
              <a:rPr lang="en-US" sz="2400" dirty="0"/>
              <a:t> (▸) of the epidermal keratinocytes and the </a:t>
            </a:r>
            <a:r>
              <a:rPr lang="en-US" sz="2400" b="1" dirty="0"/>
              <a:t>separation of the epidermis at the dermal-epidermal junction</a:t>
            </a:r>
            <a:r>
              <a:rPr lang="en-US" sz="2400" dirty="0"/>
              <a:t> (▴). This is the </a:t>
            </a:r>
            <a:r>
              <a:rPr lang="en-US" sz="2400" b="1" dirty="0"/>
              <a:t>most severe </a:t>
            </a:r>
            <a:r>
              <a:rPr lang="en-US" sz="2400" dirty="0"/>
              <a:t>variant of </a:t>
            </a:r>
            <a:r>
              <a:rPr lang="en-US" sz="2400" b="1" dirty="0"/>
              <a:t>erythema multiforme</a:t>
            </a:r>
            <a:r>
              <a:rPr lang="en-US" sz="2400" dirty="0"/>
              <a:t>, and it is usually associated with </a:t>
            </a:r>
            <a:r>
              <a:rPr lang="en-US" sz="2400" dirty="0">
                <a:effectLst>
                  <a:outerShdw blurRad="38100" dist="38100" dir="2700000" algn="tl">
                    <a:srgbClr val="000000">
                      <a:alpha val="43137"/>
                    </a:srgbClr>
                  </a:outerShdw>
                </a:effectLst>
              </a:rPr>
              <a:t>prior drug therapy</a:t>
            </a:r>
            <a:r>
              <a:rPr lang="en-US" sz="2400" dirty="0"/>
              <a:t>.</a:t>
            </a:r>
          </a:p>
          <a:p>
            <a:pPr algn="just"/>
            <a:endParaRPr lang="en-US" sz="2400" dirty="0"/>
          </a:p>
          <a:p>
            <a:pPr algn="just"/>
            <a:r>
              <a:rPr lang="en-US" sz="2400" b="1" dirty="0"/>
              <a:t>Stevens-Johnson syndrome </a:t>
            </a:r>
            <a:r>
              <a:rPr lang="en-US" sz="2400" dirty="0"/>
              <a:t>(SJS) has </a:t>
            </a:r>
            <a:r>
              <a:rPr lang="en-US" sz="2400" b="1" spc="300" dirty="0"/>
              <a:t>mucosal</a:t>
            </a:r>
            <a:r>
              <a:rPr lang="en-US" sz="2400" b="1" dirty="0"/>
              <a:t> involvement </a:t>
            </a:r>
            <a:r>
              <a:rPr lang="en-US" sz="2400" dirty="0"/>
              <a:t>that typically affects the oral cavity, the conjunctiva, the urethra, and the genital and perianal regions.</a:t>
            </a:r>
          </a:p>
          <a:p>
            <a:pPr algn="just"/>
            <a:endParaRPr lang="en-US" sz="2400" dirty="0"/>
          </a:p>
          <a:p>
            <a:pPr algn="just"/>
            <a:r>
              <a:rPr lang="en-US" sz="2400" dirty="0"/>
              <a:t>The </a:t>
            </a:r>
            <a:r>
              <a:rPr lang="en-US" sz="2400" b="1" dirty="0"/>
              <a:t>mortality rate </a:t>
            </a:r>
            <a:r>
              <a:rPr lang="en-US" sz="2400" dirty="0"/>
              <a:t>with SJS can be </a:t>
            </a:r>
            <a:r>
              <a:rPr lang="en-US" sz="2400" dirty="0">
                <a:effectLst>
                  <a:outerShdw blurRad="38100" dist="38100" dir="2700000" algn="tl">
                    <a:srgbClr val="000000">
                      <a:alpha val="43137"/>
                    </a:srgbClr>
                  </a:outerShdw>
                </a:effectLst>
              </a:rPr>
              <a:t>5%</a:t>
            </a:r>
            <a:r>
              <a:rPr lang="en-US" sz="2400" dirty="0"/>
              <a:t>, and the mortality rate with </a:t>
            </a:r>
            <a:r>
              <a:rPr lang="en-US" sz="2400" b="1" dirty="0"/>
              <a:t>TEN</a:t>
            </a:r>
            <a:r>
              <a:rPr lang="en-US" sz="2400" dirty="0"/>
              <a:t> can be </a:t>
            </a:r>
            <a:r>
              <a:rPr lang="en-US" sz="2400" b="1" dirty="0"/>
              <a:t>40%</a:t>
            </a:r>
            <a:r>
              <a:rPr lang="en-US" sz="2400" dirty="0"/>
              <a:t>.</a:t>
            </a:r>
            <a:endParaRPr lang="el-GR" sz="2400" dirty="0"/>
          </a:p>
        </p:txBody>
      </p:sp>
    </p:spTree>
    <p:extLst>
      <p:ext uri="{BB962C8B-B14F-4D97-AF65-F5344CB8AC3E}">
        <p14:creationId xmlns:p14="http://schemas.microsoft.com/office/powerpoint/2010/main" val="61661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7C81A36-8112-A50A-114F-5226F02DC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1501" y="97277"/>
            <a:ext cx="4305614" cy="6682902"/>
          </a:xfrm>
          <a:prstGeom prst="rect">
            <a:avLst/>
          </a:prstGeom>
        </p:spPr>
      </p:pic>
      <p:sp>
        <p:nvSpPr>
          <p:cNvPr id="4" name="TextBox 3">
            <a:extLst>
              <a:ext uri="{FF2B5EF4-FFF2-40B4-BE49-F238E27FC236}">
                <a16:creationId xmlns:a16="http://schemas.microsoft.com/office/drawing/2014/main" id="{2DED7756-BC7D-D0F4-0119-4A616A6BC4DD}"/>
              </a:ext>
            </a:extLst>
          </p:cNvPr>
          <p:cNvSpPr txBox="1"/>
          <p:nvPr/>
        </p:nvSpPr>
        <p:spPr>
          <a:xfrm>
            <a:off x="0" y="0"/>
            <a:ext cx="7791501" cy="3046988"/>
          </a:xfrm>
          <a:prstGeom prst="rect">
            <a:avLst/>
          </a:prstGeom>
          <a:noFill/>
        </p:spPr>
        <p:txBody>
          <a:bodyPr wrap="square">
            <a:spAutoFit/>
          </a:bodyPr>
          <a:lstStyle/>
          <a:p>
            <a:pPr algn="just"/>
            <a:r>
              <a:rPr lang="en-US" sz="2400" dirty="0"/>
              <a:t>A 16-year-old boy has a 5-year history of the lesions shown. He reports that they subsequently regressed over the course of a year. There is no associated pain, swelling, itching, or redness.</a:t>
            </a:r>
          </a:p>
          <a:p>
            <a:pPr algn="just"/>
            <a:r>
              <a:rPr lang="en-US" sz="2400" dirty="0"/>
              <a:t>What is your diagnosis?</a:t>
            </a:r>
          </a:p>
          <a:p>
            <a:pPr algn="just"/>
            <a:r>
              <a:rPr lang="en-US" sz="2400" dirty="0"/>
              <a:t>What are similar lesions on the palms or soles called?</a:t>
            </a:r>
          </a:p>
          <a:p>
            <a:pPr algn="just"/>
            <a:r>
              <a:rPr lang="en-US" sz="2400" dirty="0"/>
              <a:t>What grossly similar lesion may appear in the genital region?</a:t>
            </a:r>
          </a:p>
          <a:p>
            <a:pPr algn="just"/>
            <a:r>
              <a:rPr lang="en-US" sz="2400" dirty="0"/>
              <a:t>Why did these lesions spontaneously regress?</a:t>
            </a:r>
            <a:endParaRPr lang="el-GR" sz="2400" dirty="0"/>
          </a:p>
        </p:txBody>
      </p:sp>
      <p:sp>
        <p:nvSpPr>
          <p:cNvPr id="6" name="TextBox 5">
            <a:extLst>
              <a:ext uri="{FF2B5EF4-FFF2-40B4-BE49-F238E27FC236}">
                <a16:creationId xmlns:a16="http://schemas.microsoft.com/office/drawing/2014/main" id="{7394FF65-67A5-7909-A76A-913577BE47AF}"/>
              </a:ext>
            </a:extLst>
          </p:cNvPr>
          <p:cNvSpPr txBox="1"/>
          <p:nvPr/>
        </p:nvSpPr>
        <p:spPr>
          <a:xfrm>
            <a:off x="1" y="3142034"/>
            <a:ext cx="7791500" cy="4154984"/>
          </a:xfrm>
          <a:prstGeom prst="rect">
            <a:avLst/>
          </a:prstGeom>
          <a:noFill/>
        </p:spPr>
        <p:txBody>
          <a:bodyPr wrap="square">
            <a:spAutoFit/>
          </a:bodyPr>
          <a:lstStyle/>
          <a:p>
            <a:pPr algn="just"/>
            <a:r>
              <a:rPr lang="en-US" sz="2400" dirty="0"/>
              <a:t>These </a:t>
            </a:r>
            <a:r>
              <a:rPr lang="en-US" sz="2400" dirty="0">
                <a:effectLst>
                  <a:outerShdw blurRad="38100" dist="38100" dir="2700000" algn="tl">
                    <a:srgbClr val="000000">
                      <a:alpha val="43137"/>
                    </a:srgbClr>
                  </a:outerShdw>
                </a:effectLst>
              </a:rPr>
              <a:t>rough-surfaced tan </a:t>
            </a:r>
            <a:r>
              <a:rPr lang="en-US" sz="2400" dirty="0"/>
              <a:t>lesions (◂) are </a:t>
            </a:r>
            <a:r>
              <a:rPr lang="en-US" sz="2400" b="1" dirty="0"/>
              <a:t>common warts</a:t>
            </a:r>
            <a:r>
              <a:rPr lang="en-US" sz="2400" dirty="0"/>
              <a:t>, or </a:t>
            </a:r>
            <a:r>
              <a:rPr lang="en-US" sz="2400" b="1" dirty="0"/>
              <a:t>verruca vulgaris</a:t>
            </a:r>
            <a:r>
              <a:rPr lang="en-US" sz="2400" dirty="0"/>
              <a:t>.</a:t>
            </a:r>
          </a:p>
          <a:p>
            <a:pPr algn="just"/>
            <a:r>
              <a:rPr lang="en-US" sz="2400" dirty="0">
                <a:effectLst>
                  <a:outerShdw blurRad="38100" dist="38100" dir="2700000" algn="tl">
                    <a:srgbClr val="000000">
                      <a:alpha val="43137"/>
                    </a:srgbClr>
                  </a:outerShdw>
                </a:effectLst>
              </a:rPr>
              <a:t>Verruca </a:t>
            </a:r>
            <a:r>
              <a:rPr lang="en-US" sz="2400" i="1" dirty="0">
                <a:effectLst>
                  <a:outerShdw blurRad="38100" dist="38100" dir="2700000" algn="tl">
                    <a:srgbClr val="000000">
                      <a:alpha val="43137"/>
                    </a:srgbClr>
                  </a:outerShdw>
                </a:effectLst>
              </a:rPr>
              <a:t>plantaris</a:t>
            </a:r>
            <a:r>
              <a:rPr lang="en-US" sz="2400" dirty="0">
                <a:effectLst>
                  <a:outerShdw blurRad="38100" dist="38100" dir="2700000" algn="tl">
                    <a:srgbClr val="000000">
                      <a:alpha val="43137"/>
                    </a:srgbClr>
                  </a:outerShdw>
                </a:effectLst>
              </a:rPr>
              <a:t> </a:t>
            </a:r>
            <a:r>
              <a:rPr lang="en-US" sz="2400" dirty="0"/>
              <a:t>occurs on the </a:t>
            </a:r>
            <a:r>
              <a:rPr lang="en-US" sz="2400" i="1" dirty="0"/>
              <a:t>soles</a:t>
            </a:r>
            <a:r>
              <a:rPr lang="en-US" sz="2400" dirty="0"/>
              <a:t>; </a:t>
            </a:r>
            <a:r>
              <a:rPr lang="en-US" sz="2400" dirty="0">
                <a:effectLst>
                  <a:outerShdw blurRad="38100" dist="38100" dir="2700000" algn="tl">
                    <a:srgbClr val="000000">
                      <a:alpha val="43137"/>
                    </a:srgbClr>
                  </a:outerShdw>
                </a:effectLst>
              </a:rPr>
              <a:t>verruca </a:t>
            </a:r>
            <a:r>
              <a:rPr lang="en-US" sz="2400" i="1" dirty="0">
                <a:effectLst>
                  <a:outerShdw blurRad="38100" dist="38100" dir="2700000" algn="tl">
                    <a:srgbClr val="000000">
                      <a:alpha val="43137"/>
                    </a:srgbClr>
                  </a:outerShdw>
                </a:effectLst>
              </a:rPr>
              <a:t>palmaris</a:t>
            </a:r>
            <a:r>
              <a:rPr lang="en-US" sz="2400" dirty="0">
                <a:effectLst>
                  <a:outerShdw blurRad="38100" dist="38100" dir="2700000" algn="tl">
                    <a:srgbClr val="000000">
                      <a:alpha val="43137"/>
                    </a:srgbClr>
                  </a:outerShdw>
                </a:effectLst>
              </a:rPr>
              <a:t> </a:t>
            </a:r>
            <a:r>
              <a:rPr lang="en-US" sz="2400" dirty="0"/>
              <a:t>occurs on the </a:t>
            </a:r>
            <a:r>
              <a:rPr lang="en-US" sz="2400" i="1" dirty="0"/>
              <a:t>palms</a:t>
            </a:r>
            <a:r>
              <a:rPr lang="en-US" sz="2400" dirty="0"/>
              <a:t>.</a:t>
            </a:r>
          </a:p>
          <a:p>
            <a:pPr algn="just"/>
            <a:r>
              <a:rPr lang="en-US" sz="2400" u="sng" dirty="0" err="1"/>
              <a:t>Condylomata</a:t>
            </a:r>
            <a:r>
              <a:rPr lang="en-US" sz="2400" u="sng" dirty="0"/>
              <a:t> acuminata (venereal warts</a:t>
            </a:r>
            <a:r>
              <a:rPr lang="en-US" sz="2400" dirty="0"/>
              <a:t>) occur in the </a:t>
            </a:r>
            <a:r>
              <a:rPr lang="en-US" sz="2400" u="sng" dirty="0"/>
              <a:t>genital region</a:t>
            </a:r>
            <a:r>
              <a:rPr lang="en-US" sz="2400" dirty="0"/>
              <a:t>.</a:t>
            </a:r>
          </a:p>
          <a:p>
            <a:pPr algn="just"/>
            <a:r>
              <a:rPr lang="en-US" sz="2400" dirty="0">
                <a:effectLst>
                  <a:outerShdw blurRad="38100" dist="38100" dir="2700000" algn="tl">
                    <a:srgbClr val="000000">
                      <a:alpha val="43137"/>
                    </a:srgbClr>
                  </a:outerShdw>
                </a:effectLst>
              </a:rPr>
              <a:t>Regression</a:t>
            </a:r>
            <a:r>
              <a:rPr lang="en-US" sz="2400" dirty="0"/>
              <a:t> is associated with the </a:t>
            </a:r>
            <a:r>
              <a:rPr lang="en-US" sz="2400" dirty="0">
                <a:effectLst>
                  <a:outerShdw blurRad="38100" dist="38100" dir="2700000" algn="tl">
                    <a:srgbClr val="000000">
                      <a:alpha val="43137"/>
                    </a:srgbClr>
                  </a:outerShdw>
                </a:effectLst>
              </a:rPr>
              <a:t>development of cytotoxic T cells</a:t>
            </a:r>
            <a:r>
              <a:rPr lang="en-US" sz="2400" dirty="0"/>
              <a:t> that are capable of </a:t>
            </a:r>
            <a:r>
              <a:rPr lang="en-US" sz="2400" dirty="0">
                <a:effectLst>
                  <a:outerShdw blurRad="38100" dist="38100" dir="2700000" algn="tl">
                    <a:srgbClr val="000000">
                      <a:alpha val="43137"/>
                    </a:srgbClr>
                  </a:outerShdw>
                </a:effectLst>
              </a:rPr>
              <a:t>eradicating infected cells</a:t>
            </a:r>
            <a:r>
              <a:rPr lang="en-US" sz="2400" dirty="0"/>
              <a:t>. </a:t>
            </a:r>
            <a:r>
              <a:rPr lang="en-US" sz="2400" dirty="0">
                <a:effectLst>
                  <a:outerShdw blurRad="38100" dist="38100" dir="2700000" algn="tl">
                    <a:srgbClr val="000000">
                      <a:alpha val="43137"/>
                    </a:srgbClr>
                  </a:outerShdw>
                </a:effectLst>
              </a:rPr>
              <a:t>Circulating neutralizing antibodies</a:t>
            </a:r>
            <a:r>
              <a:rPr lang="en-US" sz="2400" dirty="0"/>
              <a:t> may also participate by </a:t>
            </a:r>
            <a:r>
              <a:rPr lang="en-US" sz="2400" dirty="0">
                <a:effectLst>
                  <a:outerShdw blurRad="38100" dist="38100" dir="2700000" algn="tl">
                    <a:srgbClr val="000000">
                      <a:alpha val="43137"/>
                    </a:srgbClr>
                  </a:outerShdw>
                </a:effectLst>
              </a:rPr>
              <a:t>preventing viral spread.</a:t>
            </a:r>
          </a:p>
          <a:p>
            <a:pPr algn="just"/>
            <a:endParaRPr lang="el-GR" sz="2400" dirty="0"/>
          </a:p>
        </p:txBody>
      </p:sp>
    </p:spTree>
    <p:extLst>
      <p:ext uri="{BB962C8B-B14F-4D97-AF65-F5344CB8AC3E}">
        <p14:creationId xmlns:p14="http://schemas.microsoft.com/office/powerpoint/2010/main" val="69709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E382017-0910-57ED-6495-0B45CA894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35" y="116731"/>
            <a:ext cx="3849222" cy="6671987"/>
          </a:xfrm>
          <a:prstGeom prst="rect">
            <a:avLst/>
          </a:prstGeom>
        </p:spPr>
      </p:pic>
      <p:sp>
        <p:nvSpPr>
          <p:cNvPr id="4" name="TextBox 3">
            <a:extLst>
              <a:ext uri="{FF2B5EF4-FFF2-40B4-BE49-F238E27FC236}">
                <a16:creationId xmlns:a16="http://schemas.microsoft.com/office/drawing/2014/main" id="{7ECE1AE4-5F90-D84D-1A2D-26A268E89535}"/>
              </a:ext>
            </a:extLst>
          </p:cNvPr>
          <p:cNvSpPr txBox="1"/>
          <p:nvPr/>
        </p:nvSpPr>
        <p:spPr>
          <a:xfrm>
            <a:off x="3959156" y="116732"/>
            <a:ext cx="8232843" cy="2308324"/>
          </a:xfrm>
          <a:prstGeom prst="rect">
            <a:avLst/>
          </a:prstGeom>
          <a:noFill/>
        </p:spPr>
        <p:txBody>
          <a:bodyPr wrap="square">
            <a:spAutoFit/>
          </a:bodyPr>
          <a:lstStyle/>
          <a:p>
            <a:pPr algn="just"/>
            <a:r>
              <a:rPr lang="en-US" dirty="0"/>
              <a:t>A 44-year-old woman has noted an enlarging brown and black skin nodule on her left upper arm that bleeds easily with even minor trauma. On examination, the lesion has irregular borders and surface ulceration. A biopsy specimen has the microscopic appearance shown (Fontana-Masson stain).</a:t>
            </a:r>
          </a:p>
          <a:p>
            <a:pPr algn="just"/>
            <a:r>
              <a:rPr lang="en-US" dirty="0"/>
              <a:t>What is the diagnosis?</a:t>
            </a:r>
          </a:p>
          <a:p>
            <a:pPr algn="just"/>
            <a:r>
              <a:rPr lang="en-US" dirty="0"/>
              <a:t>What molecular alterations are likely present?</a:t>
            </a:r>
          </a:p>
          <a:p>
            <a:pPr algn="just"/>
            <a:r>
              <a:rPr lang="en-US" dirty="0"/>
              <a:t>How is this lesion most likely to spread?</a:t>
            </a:r>
          </a:p>
          <a:p>
            <a:endParaRPr lang="en-US" dirty="0"/>
          </a:p>
        </p:txBody>
      </p:sp>
      <p:sp>
        <p:nvSpPr>
          <p:cNvPr id="6" name="TextBox 5">
            <a:extLst>
              <a:ext uri="{FF2B5EF4-FFF2-40B4-BE49-F238E27FC236}">
                <a16:creationId xmlns:a16="http://schemas.microsoft.com/office/drawing/2014/main" id="{1DB4614F-5243-C079-4A38-D9F263426FC6}"/>
              </a:ext>
            </a:extLst>
          </p:cNvPr>
          <p:cNvSpPr txBox="1"/>
          <p:nvPr/>
        </p:nvSpPr>
        <p:spPr>
          <a:xfrm>
            <a:off x="3959154" y="2120630"/>
            <a:ext cx="8232843" cy="4524315"/>
          </a:xfrm>
          <a:prstGeom prst="rect">
            <a:avLst/>
          </a:prstGeom>
          <a:noFill/>
        </p:spPr>
        <p:txBody>
          <a:bodyPr wrap="square">
            <a:spAutoFit/>
          </a:bodyPr>
          <a:lstStyle/>
          <a:p>
            <a:pPr algn="just"/>
            <a:r>
              <a:rPr lang="en-US" sz="2400" dirty="0"/>
              <a:t>The </a:t>
            </a:r>
            <a:r>
              <a:rPr lang="en-US" sz="2400" b="1" dirty="0"/>
              <a:t>large pleomorphic polygonal cells </a:t>
            </a:r>
            <a:r>
              <a:rPr lang="en-US" sz="2400" dirty="0"/>
              <a:t>(▸) have </a:t>
            </a:r>
            <a:r>
              <a:rPr lang="en-US" sz="2400" b="1" dirty="0"/>
              <a:t>abundant brown melanin</a:t>
            </a:r>
            <a:r>
              <a:rPr lang="en-US" sz="2400" dirty="0"/>
              <a:t> within their </a:t>
            </a:r>
            <a:r>
              <a:rPr lang="en-US" sz="2400" b="1" dirty="0"/>
              <a:t>cytoplasm</a:t>
            </a:r>
            <a:r>
              <a:rPr lang="en-US" sz="2400" dirty="0"/>
              <a:t>; this is consistent with a malignant </a:t>
            </a:r>
            <a:r>
              <a:rPr lang="en-US" sz="2400" b="1" dirty="0"/>
              <a:t>melanoma.</a:t>
            </a:r>
          </a:p>
          <a:p>
            <a:pPr algn="just"/>
            <a:r>
              <a:rPr lang="en-US" sz="2400" dirty="0"/>
              <a:t>The </a:t>
            </a:r>
            <a:r>
              <a:rPr lang="en-US" sz="2400" b="1" dirty="0"/>
              <a:t>p16/INK4A gene </a:t>
            </a:r>
            <a:r>
              <a:rPr lang="en-US" sz="2400" dirty="0"/>
              <a:t>that encodes for </a:t>
            </a:r>
            <a:r>
              <a:rPr lang="en-US" sz="2400" b="1" dirty="0"/>
              <a:t>CDNK2</a:t>
            </a:r>
            <a:r>
              <a:rPr lang="en-US" sz="2400" dirty="0"/>
              <a:t> is frequently </a:t>
            </a:r>
            <a:r>
              <a:rPr lang="en-US" sz="2400" b="1" dirty="0"/>
              <a:t>deleted</a:t>
            </a:r>
            <a:r>
              <a:rPr lang="en-US" sz="2400" dirty="0"/>
              <a:t>, particularly when there is a </a:t>
            </a:r>
            <a:r>
              <a:rPr lang="en-US" sz="2400" dirty="0">
                <a:effectLst>
                  <a:outerShdw blurRad="38100" dist="38100" dir="2700000" algn="tl">
                    <a:srgbClr val="000000">
                      <a:alpha val="43137"/>
                    </a:srgbClr>
                  </a:outerShdw>
                </a:effectLst>
              </a:rPr>
              <a:t>family</a:t>
            </a:r>
            <a:r>
              <a:rPr lang="en-US" sz="2400" dirty="0"/>
              <a:t> history of melanoma. </a:t>
            </a:r>
            <a:r>
              <a:rPr lang="en-US" sz="2400" dirty="0">
                <a:effectLst>
                  <a:outerShdw blurRad="38100" dist="38100" dir="2700000" algn="tl">
                    <a:srgbClr val="000000">
                      <a:alpha val="43137"/>
                    </a:srgbClr>
                  </a:outerShdw>
                </a:effectLst>
              </a:rPr>
              <a:t>Mutations </a:t>
            </a:r>
            <a:r>
              <a:rPr lang="en-US" sz="2400" dirty="0"/>
              <a:t>that involve the </a:t>
            </a:r>
            <a:r>
              <a:rPr lang="en-US" sz="2400" dirty="0">
                <a:effectLst>
                  <a:outerShdw blurRad="38100" dist="38100" dir="2700000" algn="tl">
                    <a:srgbClr val="000000">
                      <a:alpha val="43137"/>
                    </a:srgbClr>
                  </a:outerShdw>
                </a:effectLst>
              </a:rPr>
              <a:t>CDK4</a:t>
            </a:r>
            <a:r>
              <a:rPr lang="en-US" sz="2400" dirty="0"/>
              <a:t> and </a:t>
            </a:r>
            <a:r>
              <a:rPr lang="en-US" sz="2400" dirty="0">
                <a:effectLst>
                  <a:outerShdw blurRad="38100" dist="38100" dir="2700000" algn="tl">
                    <a:srgbClr val="000000">
                      <a:alpha val="43137"/>
                    </a:srgbClr>
                  </a:outerShdw>
                </a:effectLst>
              </a:rPr>
              <a:t>BRAF genes </a:t>
            </a:r>
            <a:r>
              <a:rPr lang="en-US" sz="2400" dirty="0"/>
              <a:t>may also occur.</a:t>
            </a:r>
          </a:p>
          <a:p>
            <a:pPr algn="just"/>
            <a:r>
              <a:rPr lang="en-US" sz="2400" dirty="0"/>
              <a:t>When the melanoma begins a </a:t>
            </a:r>
            <a:r>
              <a:rPr lang="en-US" sz="2400" b="1" u="sng" spc="600" dirty="0"/>
              <a:t>vertical</a:t>
            </a:r>
            <a:r>
              <a:rPr lang="en-US" sz="2400" b="1" dirty="0"/>
              <a:t> growth phase</a:t>
            </a:r>
            <a:r>
              <a:rPr lang="en-US" sz="2400" dirty="0"/>
              <a:t>, </a:t>
            </a:r>
            <a:r>
              <a:rPr lang="en-US" sz="2400" b="1" dirty="0"/>
              <a:t>metastases </a:t>
            </a:r>
            <a:r>
              <a:rPr lang="en-US" sz="2400" dirty="0"/>
              <a:t>are more likely to occur. </a:t>
            </a:r>
          </a:p>
          <a:p>
            <a:pPr algn="just"/>
            <a:r>
              <a:rPr lang="en-US" sz="2400" dirty="0"/>
              <a:t>Of all malignancies, melanomas have the </a:t>
            </a:r>
            <a:r>
              <a:rPr lang="en-US" sz="2400" b="1" dirty="0"/>
              <a:t>greatest potential to metastasize</a:t>
            </a:r>
            <a:r>
              <a:rPr lang="en-US" sz="2400" dirty="0"/>
              <a:t> to </a:t>
            </a:r>
            <a:r>
              <a:rPr lang="en-US" sz="2400" b="1" i="1" dirty="0"/>
              <a:t>many different </a:t>
            </a:r>
            <a:r>
              <a:rPr lang="en-US" sz="2400" dirty="0"/>
              <a:t>sites (e.g., </a:t>
            </a:r>
            <a:r>
              <a:rPr lang="en-US" sz="2400" i="1" dirty="0"/>
              <a:t>brain, heart, spleen</a:t>
            </a:r>
            <a:r>
              <a:rPr lang="en-US" sz="2400" dirty="0"/>
              <a:t>), although the </a:t>
            </a:r>
            <a:r>
              <a:rPr lang="en-US" sz="2400" b="1" dirty="0"/>
              <a:t>initial metastases </a:t>
            </a:r>
            <a:r>
              <a:rPr lang="en-US" sz="2400" dirty="0"/>
              <a:t>are </a:t>
            </a:r>
            <a:r>
              <a:rPr lang="en-US" sz="2400" b="1" dirty="0"/>
              <a:t>often</a:t>
            </a:r>
            <a:r>
              <a:rPr lang="en-US" sz="2400" dirty="0"/>
              <a:t> to </a:t>
            </a:r>
            <a:r>
              <a:rPr lang="en-US" sz="2400" b="1" dirty="0"/>
              <a:t>regional lymph nodes.</a:t>
            </a:r>
            <a:endParaRPr lang="el-GR" sz="2400" b="1" dirty="0"/>
          </a:p>
        </p:txBody>
      </p:sp>
    </p:spTree>
    <p:extLst>
      <p:ext uri="{BB962C8B-B14F-4D97-AF65-F5344CB8AC3E}">
        <p14:creationId xmlns:p14="http://schemas.microsoft.com/office/powerpoint/2010/main" val="66228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837F3E4-6444-EAFE-C229-5B87880FA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0282" y="77821"/>
            <a:ext cx="4433866" cy="6702357"/>
          </a:xfrm>
          <a:prstGeom prst="rect">
            <a:avLst/>
          </a:prstGeom>
        </p:spPr>
      </p:pic>
      <p:sp>
        <p:nvSpPr>
          <p:cNvPr id="4" name="TextBox 3">
            <a:extLst>
              <a:ext uri="{FF2B5EF4-FFF2-40B4-BE49-F238E27FC236}">
                <a16:creationId xmlns:a16="http://schemas.microsoft.com/office/drawing/2014/main" id="{C0631526-2A5E-DD9D-638D-645CF41B7C1C}"/>
              </a:ext>
            </a:extLst>
          </p:cNvPr>
          <p:cNvSpPr txBox="1"/>
          <p:nvPr/>
        </p:nvSpPr>
        <p:spPr>
          <a:xfrm>
            <a:off x="1" y="0"/>
            <a:ext cx="7660282" cy="2215991"/>
          </a:xfrm>
          <a:prstGeom prst="rect">
            <a:avLst/>
          </a:prstGeom>
          <a:noFill/>
        </p:spPr>
        <p:txBody>
          <a:bodyPr wrap="square">
            <a:spAutoFit/>
          </a:bodyPr>
          <a:lstStyle/>
          <a:p>
            <a:pPr algn="just"/>
            <a:r>
              <a:rPr lang="en-US" sz="2400" dirty="0"/>
              <a:t>A 10-year-old girl with a 0.6-cm, dark tan, roughened papule on the dorsum of her left hand has it resected. The microscopic appearance is shown.</a:t>
            </a:r>
          </a:p>
          <a:p>
            <a:pPr algn="just"/>
            <a:r>
              <a:rPr lang="en-US" sz="2400" dirty="0"/>
              <a:t>What is your diagnosis?</a:t>
            </a:r>
          </a:p>
          <a:p>
            <a:pPr algn="just"/>
            <a:r>
              <a:rPr lang="en-US" sz="2400" dirty="0"/>
              <a:t>What is the pathogenesis?</a:t>
            </a:r>
          </a:p>
          <a:p>
            <a:endParaRPr lang="en-US" dirty="0"/>
          </a:p>
        </p:txBody>
      </p:sp>
      <p:sp>
        <p:nvSpPr>
          <p:cNvPr id="6" name="TextBox 5">
            <a:extLst>
              <a:ext uri="{FF2B5EF4-FFF2-40B4-BE49-F238E27FC236}">
                <a16:creationId xmlns:a16="http://schemas.microsoft.com/office/drawing/2014/main" id="{61BE09AC-554E-C443-7DAB-A6D9DF2179DC}"/>
              </a:ext>
            </a:extLst>
          </p:cNvPr>
          <p:cNvSpPr txBox="1"/>
          <p:nvPr/>
        </p:nvSpPr>
        <p:spPr>
          <a:xfrm>
            <a:off x="0" y="2003898"/>
            <a:ext cx="7660281" cy="4832092"/>
          </a:xfrm>
          <a:prstGeom prst="rect">
            <a:avLst/>
          </a:prstGeom>
          <a:noFill/>
        </p:spPr>
        <p:txBody>
          <a:bodyPr wrap="square">
            <a:spAutoFit/>
          </a:bodyPr>
          <a:lstStyle/>
          <a:p>
            <a:pPr algn="just"/>
            <a:r>
              <a:rPr lang="en-US" sz="2800" dirty="0"/>
              <a:t>This </a:t>
            </a:r>
            <a:r>
              <a:rPr lang="en-US" sz="2800" b="1" dirty="0"/>
              <a:t>verruca vulgaris </a:t>
            </a:r>
            <a:r>
              <a:rPr lang="en-US" sz="2800" dirty="0"/>
              <a:t>has </a:t>
            </a:r>
            <a:r>
              <a:rPr lang="en-US" sz="2800" dirty="0">
                <a:effectLst>
                  <a:outerShdw blurRad="38100" dist="38100" dir="2700000" algn="tl">
                    <a:srgbClr val="000000">
                      <a:alpha val="43137"/>
                    </a:srgbClr>
                  </a:outerShdw>
                </a:effectLst>
              </a:rPr>
              <a:t>papillomatous epidermal hyperplasia</a:t>
            </a:r>
            <a:r>
              <a:rPr lang="en-US" sz="2800" dirty="0"/>
              <a:t> (▸) with </a:t>
            </a:r>
            <a:r>
              <a:rPr lang="en-US" sz="2800" dirty="0">
                <a:effectLst>
                  <a:outerShdw blurRad="38100" dist="38100" dir="2700000" algn="tl">
                    <a:srgbClr val="000000">
                      <a:alpha val="43137"/>
                    </a:srgbClr>
                  </a:outerShdw>
                </a:effectLst>
              </a:rPr>
              <a:t>marked overlying hyperkeratosis</a:t>
            </a:r>
            <a:r>
              <a:rPr lang="en-US" sz="2800" dirty="0"/>
              <a:t> (♦). The </a:t>
            </a:r>
            <a:r>
              <a:rPr lang="en-US" sz="2800" b="1" dirty="0"/>
              <a:t>viral cytopathic effect </a:t>
            </a:r>
            <a:r>
              <a:rPr lang="en-US" sz="2800" dirty="0"/>
              <a:t>is marked by </a:t>
            </a:r>
            <a:r>
              <a:rPr lang="en-US" sz="2800" b="1" dirty="0"/>
              <a:t>koilocytotic change </a:t>
            </a:r>
            <a:r>
              <a:rPr lang="en-US" sz="2800" dirty="0"/>
              <a:t>(cytoplasmic vacuolization [◂]) in the </a:t>
            </a:r>
            <a:r>
              <a:rPr lang="en-US" sz="2800" b="1" dirty="0"/>
              <a:t>keratinocytes</a:t>
            </a:r>
            <a:r>
              <a:rPr lang="en-US" sz="2800" dirty="0"/>
              <a:t>.</a:t>
            </a:r>
          </a:p>
          <a:p>
            <a:pPr algn="just"/>
            <a:r>
              <a:rPr lang="en-US" sz="2800" dirty="0">
                <a:effectLst>
                  <a:outerShdw blurRad="38100" dist="38100" dir="2700000" algn="tl">
                    <a:srgbClr val="000000">
                      <a:alpha val="43137"/>
                    </a:srgbClr>
                  </a:outerShdw>
                </a:effectLst>
              </a:rPr>
              <a:t>Human papillomavirus (HPV) infection </a:t>
            </a:r>
            <a:r>
              <a:rPr lang="en-US" sz="2800" dirty="0"/>
              <a:t>causes these lesions by </a:t>
            </a:r>
            <a:r>
              <a:rPr lang="en-US" sz="2800" dirty="0">
                <a:effectLst>
                  <a:outerShdw blurRad="38100" dist="38100" dir="2700000" algn="tl">
                    <a:srgbClr val="000000">
                      <a:alpha val="43137"/>
                    </a:srgbClr>
                  </a:outerShdw>
                </a:effectLst>
              </a:rPr>
              <a:t>driving keratinocyte proliferation</a:t>
            </a:r>
            <a:r>
              <a:rPr lang="en-US" sz="2800" dirty="0"/>
              <a:t>. There are </a:t>
            </a:r>
            <a:r>
              <a:rPr lang="en-US" sz="2800" u="sng" dirty="0"/>
              <a:t>many subtypes</a:t>
            </a:r>
            <a:r>
              <a:rPr lang="en-US" sz="2800" dirty="0"/>
              <a:t>, a few of which are also linked to </a:t>
            </a:r>
            <a:r>
              <a:rPr lang="en-US" sz="2800" i="1" dirty="0"/>
              <a:t>dysplasia</a:t>
            </a:r>
            <a:r>
              <a:rPr lang="en-US" sz="2800" dirty="0"/>
              <a:t> and </a:t>
            </a:r>
            <a:r>
              <a:rPr lang="en-US" sz="2800" i="1" dirty="0"/>
              <a:t>carcinoma</a:t>
            </a:r>
            <a:r>
              <a:rPr lang="en-US" sz="2800" dirty="0"/>
              <a:t>, including subtypes </a:t>
            </a:r>
            <a:r>
              <a:rPr lang="en-US" sz="2800" i="1" dirty="0"/>
              <a:t>16</a:t>
            </a:r>
            <a:r>
              <a:rPr lang="en-US" sz="2800" dirty="0"/>
              <a:t> and </a:t>
            </a:r>
            <a:r>
              <a:rPr lang="en-US" sz="2800" i="1" dirty="0"/>
              <a:t>18</a:t>
            </a:r>
            <a:r>
              <a:rPr lang="en-US" sz="2800" dirty="0"/>
              <a:t> in </a:t>
            </a:r>
            <a:r>
              <a:rPr lang="en-US" sz="2800" i="1" dirty="0"/>
              <a:t>cervical carcinoma</a:t>
            </a:r>
            <a:r>
              <a:rPr lang="en-US" sz="2800" dirty="0"/>
              <a:t>. </a:t>
            </a:r>
            <a:r>
              <a:rPr lang="en-US" sz="2800" b="1" dirty="0"/>
              <a:t>Venereal warts </a:t>
            </a:r>
            <a:r>
              <a:rPr lang="en-US" sz="2800" dirty="0"/>
              <a:t>are most often associated with subtypes </a:t>
            </a:r>
            <a:r>
              <a:rPr lang="en-US" sz="2800" b="1" dirty="0"/>
              <a:t>6</a:t>
            </a:r>
            <a:r>
              <a:rPr lang="en-US" sz="2800" dirty="0"/>
              <a:t> and </a:t>
            </a:r>
            <a:r>
              <a:rPr lang="en-US" sz="2800" b="1" dirty="0"/>
              <a:t>11</a:t>
            </a:r>
            <a:r>
              <a:rPr lang="en-US" sz="2800" dirty="0"/>
              <a:t>.</a:t>
            </a:r>
            <a:endParaRPr lang="el-GR" sz="2800" dirty="0"/>
          </a:p>
        </p:txBody>
      </p:sp>
    </p:spTree>
    <p:extLst>
      <p:ext uri="{BB962C8B-B14F-4D97-AF65-F5344CB8AC3E}">
        <p14:creationId xmlns:p14="http://schemas.microsoft.com/office/powerpoint/2010/main" val="420721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31E8D41-BA0D-94AB-0C10-D51692E22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860" y="93488"/>
            <a:ext cx="6495339" cy="3734998"/>
          </a:xfrm>
          <a:prstGeom prst="rect">
            <a:avLst/>
          </a:prstGeom>
        </p:spPr>
      </p:pic>
      <p:sp>
        <p:nvSpPr>
          <p:cNvPr id="4" name="TextBox 3">
            <a:extLst>
              <a:ext uri="{FF2B5EF4-FFF2-40B4-BE49-F238E27FC236}">
                <a16:creationId xmlns:a16="http://schemas.microsoft.com/office/drawing/2014/main" id="{CEDB8EBA-987E-654A-901E-77144C040F6F}"/>
              </a:ext>
            </a:extLst>
          </p:cNvPr>
          <p:cNvSpPr txBox="1"/>
          <p:nvPr/>
        </p:nvSpPr>
        <p:spPr>
          <a:xfrm>
            <a:off x="1" y="194554"/>
            <a:ext cx="5612860" cy="3477875"/>
          </a:xfrm>
          <a:prstGeom prst="rect">
            <a:avLst/>
          </a:prstGeom>
          <a:noFill/>
        </p:spPr>
        <p:txBody>
          <a:bodyPr wrap="square">
            <a:spAutoFit/>
          </a:bodyPr>
          <a:lstStyle/>
          <a:p>
            <a:pPr algn="just"/>
            <a:r>
              <a:rPr lang="en-US" sz="2000" dirty="0"/>
              <a:t>A 78-year-old man enjoys sport fishing, and he spends many hours outdoors. He has noted that the lesion shown has been slowly enlarging for the past 4 years.</a:t>
            </a:r>
          </a:p>
          <a:p>
            <a:pPr algn="just"/>
            <a:endParaRPr lang="en-US" sz="2000" dirty="0"/>
          </a:p>
          <a:p>
            <a:pPr algn="just"/>
            <a:r>
              <a:rPr lang="en-US" sz="2000" dirty="0"/>
              <a:t>What is the diagnosis?</a:t>
            </a:r>
          </a:p>
          <a:p>
            <a:pPr algn="just"/>
            <a:endParaRPr lang="en-US" sz="2000" dirty="0"/>
          </a:p>
          <a:p>
            <a:pPr algn="just"/>
            <a:r>
              <a:rPr lang="en-US" sz="2000" dirty="0"/>
              <a:t>What is the major risk factor for this lesion, and what is the molecular mechanism for its growth?</a:t>
            </a:r>
          </a:p>
          <a:p>
            <a:pPr algn="just"/>
            <a:endParaRPr lang="en-US" sz="2000" dirty="0"/>
          </a:p>
          <a:p>
            <a:pPr algn="just"/>
            <a:r>
              <a:rPr lang="en-US" sz="2000" dirty="0"/>
              <a:t>How is this treated?</a:t>
            </a:r>
            <a:endParaRPr lang="el-GR" sz="2000" dirty="0"/>
          </a:p>
        </p:txBody>
      </p:sp>
      <p:sp>
        <p:nvSpPr>
          <p:cNvPr id="6" name="TextBox 5">
            <a:extLst>
              <a:ext uri="{FF2B5EF4-FFF2-40B4-BE49-F238E27FC236}">
                <a16:creationId xmlns:a16="http://schemas.microsoft.com/office/drawing/2014/main" id="{CFDA490F-E4AA-70B3-605E-8D05408422FD}"/>
              </a:ext>
            </a:extLst>
          </p:cNvPr>
          <p:cNvSpPr txBox="1"/>
          <p:nvPr/>
        </p:nvSpPr>
        <p:spPr>
          <a:xfrm>
            <a:off x="0" y="3828486"/>
            <a:ext cx="12191999" cy="3148054"/>
          </a:xfrm>
          <a:prstGeom prst="rect">
            <a:avLst/>
          </a:prstGeom>
          <a:noFill/>
        </p:spPr>
        <p:txBody>
          <a:bodyPr wrap="square">
            <a:spAutoFit/>
          </a:bodyPr>
          <a:lstStyle/>
          <a:p>
            <a:pPr algn="just"/>
            <a:r>
              <a:rPr lang="en-US" sz="2400" dirty="0"/>
              <a:t>This lower eyelid </a:t>
            </a:r>
            <a:r>
              <a:rPr lang="en-US" sz="2400" dirty="0">
                <a:effectLst>
                  <a:outerShdw blurRad="38100" dist="38100" dir="2700000" algn="tl">
                    <a:srgbClr val="000000">
                      <a:alpha val="43137"/>
                    </a:srgbClr>
                  </a:outerShdw>
                </a:effectLst>
              </a:rPr>
              <a:t>nodular</a:t>
            </a:r>
            <a:r>
              <a:rPr lang="en-US" sz="2400" dirty="0"/>
              <a:t> skin lesion with </a:t>
            </a:r>
            <a:r>
              <a:rPr lang="en-US" sz="2400" b="1" dirty="0"/>
              <a:t>central ulceration </a:t>
            </a:r>
            <a:r>
              <a:rPr lang="en-US" sz="2400" dirty="0"/>
              <a:t>(▴) is typical of </a:t>
            </a:r>
            <a:r>
              <a:rPr lang="en-US" sz="2400" b="1" dirty="0"/>
              <a:t>basal cell carcinoma</a:t>
            </a:r>
            <a:r>
              <a:rPr lang="en-US" sz="2400" dirty="0"/>
              <a:t>.</a:t>
            </a:r>
          </a:p>
          <a:p>
            <a:pPr algn="just"/>
            <a:r>
              <a:rPr lang="en-US" sz="2400" b="1" dirty="0"/>
              <a:t>Sun exposure </a:t>
            </a:r>
            <a:r>
              <a:rPr lang="en-US" sz="2400" dirty="0"/>
              <a:t>is the major risk factor. </a:t>
            </a:r>
            <a:r>
              <a:rPr lang="en-US" sz="2400" dirty="0">
                <a:effectLst>
                  <a:outerShdw blurRad="38100" dist="38100" dir="2700000" algn="tl">
                    <a:srgbClr val="000000">
                      <a:alpha val="43137"/>
                    </a:srgbClr>
                  </a:outerShdw>
                </a:effectLst>
              </a:rPr>
              <a:t>Ultraviolet light</a:t>
            </a:r>
            <a:r>
              <a:rPr lang="en-US" sz="2400" dirty="0"/>
              <a:t>, mainly UV</a:t>
            </a:r>
            <a:r>
              <a:rPr lang="en-US" sz="2400" dirty="0">
                <a:effectLst>
                  <a:outerShdw blurRad="38100" dist="38100" dir="2700000" algn="tl">
                    <a:srgbClr val="000000">
                      <a:alpha val="43137"/>
                    </a:srgbClr>
                  </a:outerShdw>
                </a:effectLst>
              </a:rPr>
              <a:t>B</a:t>
            </a:r>
            <a:r>
              <a:rPr lang="en-US" sz="2400" dirty="0"/>
              <a:t>, induces </a:t>
            </a:r>
            <a:r>
              <a:rPr lang="en-US" sz="2400" dirty="0">
                <a:effectLst>
                  <a:outerShdw blurRad="38100" dist="38100" dir="2700000" algn="tl">
                    <a:srgbClr val="000000">
                      <a:alpha val="43137"/>
                    </a:srgbClr>
                  </a:outerShdw>
                </a:effectLst>
              </a:rPr>
              <a:t>pyrimidine dimer </a:t>
            </a:r>
            <a:r>
              <a:rPr lang="en-US" sz="2400" dirty="0"/>
              <a:t>formation in DNA. </a:t>
            </a:r>
            <a:r>
              <a:rPr lang="en-US" sz="2400" i="1" dirty="0"/>
              <a:t>Nucleotide excision repair pathways </a:t>
            </a:r>
            <a:r>
              <a:rPr lang="en-US" sz="2400" dirty="0"/>
              <a:t>are </a:t>
            </a:r>
            <a:r>
              <a:rPr lang="en-US" sz="2400" i="1" dirty="0">
                <a:effectLst>
                  <a:outerShdw blurRad="38100" dist="38100" dir="2700000" algn="tl">
                    <a:srgbClr val="000000">
                      <a:alpha val="43137"/>
                    </a:srgbClr>
                  </a:outerShdw>
                </a:effectLst>
              </a:rPr>
              <a:t>overwhelmed</a:t>
            </a:r>
            <a:r>
              <a:rPr lang="en-US" sz="2400" dirty="0"/>
              <a:t> by ongoing UVB damage.</a:t>
            </a:r>
          </a:p>
          <a:p>
            <a:pPr algn="just"/>
            <a:r>
              <a:rPr lang="en-US" sz="2400" dirty="0"/>
              <a:t>Treatment requires </a:t>
            </a:r>
            <a:r>
              <a:rPr lang="en-US" sz="2400" u="sng" dirty="0">
                <a:effectLst>
                  <a:outerShdw blurRad="38100" dist="38100" dir="2700000" algn="tl">
                    <a:srgbClr val="000000">
                      <a:alpha val="43137"/>
                    </a:srgbClr>
                  </a:outerShdw>
                </a:effectLst>
              </a:rPr>
              <a:t>complete</a:t>
            </a:r>
            <a:r>
              <a:rPr lang="en-US" sz="2400" dirty="0">
                <a:effectLst>
                  <a:outerShdw blurRad="38100" dist="38100" dir="2700000" algn="tl">
                    <a:srgbClr val="000000">
                      <a:alpha val="43137"/>
                    </a:srgbClr>
                  </a:outerShdw>
                </a:effectLst>
              </a:rPr>
              <a:t> surgical excision</a:t>
            </a:r>
            <a:r>
              <a:rPr lang="en-US" sz="2400" dirty="0"/>
              <a:t>. The </a:t>
            </a:r>
            <a:r>
              <a:rPr lang="en-US" sz="2400" dirty="0">
                <a:effectLst>
                  <a:outerShdw blurRad="38100" dist="38100" dir="2700000" algn="tl">
                    <a:srgbClr val="000000">
                      <a:alpha val="43137"/>
                    </a:srgbClr>
                  </a:outerShdw>
                </a:effectLst>
              </a:rPr>
              <a:t>careful assessment of the margins </a:t>
            </a:r>
            <a:r>
              <a:rPr lang="en-US" sz="2400" dirty="0"/>
              <a:t>(typically with </a:t>
            </a:r>
            <a:r>
              <a:rPr lang="en-US" sz="2400" dirty="0">
                <a:effectLst>
                  <a:outerShdw blurRad="38100" dist="38100" dir="2700000" algn="tl">
                    <a:srgbClr val="000000">
                      <a:alpha val="43137"/>
                    </a:srgbClr>
                  </a:outerShdw>
                </a:effectLst>
              </a:rPr>
              <a:t>frozen section examination </a:t>
            </a:r>
            <a:r>
              <a:rPr lang="en-US" sz="2400" dirty="0"/>
              <a:t>at the </a:t>
            </a:r>
            <a:r>
              <a:rPr lang="en-US" sz="2400" dirty="0">
                <a:effectLst>
                  <a:outerShdw blurRad="38100" dist="38100" dir="2700000" algn="tl">
                    <a:srgbClr val="000000">
                      <a:alpha val="43137"/>
                    </a:srgbClr>
                  </a:outerShdw>
                </a:effectLst>
              </a:rPr>
              <a:t>time of surgery</a:t>
            </a:r>
            <a:r>
              <a:rPr lang="en-US" sz="2400" dirty="0"/>
              <a:t>) can </a:t>
            </a:r>
            <a:r>
              <a:rPr lang="en-US" sz="2400" i="1" dirty="0"/>
              <a:t>limit</a:t>
            </a:r>
            <a:r>
              <a:rPr lang="en-US" sz="2400" dirty="0"/>
              <a:t> the </a:t>
            </a:r>
            <a:r>
              <a:rPr lang="en-US" sz="2400" dirty="0">
                <a:effectLst>
                  <a:outerShdw blurRad="38100" dist="38100" dir="2700000" algn="tl">
                    <a:srgbClr val="000000">
                      <a:alpha val="43137"/>
                    </a:srgbClr>
                  </a:outerShdw>
                </a:effectLst>
              </a:rPr>
              <a:t>amount of tissue removed </a:t>
            </a:r>
            <a:r>
              <a:rPr lang="en-US" sz="2400" dirty="0"/>
              <a:t>in critical areas such as the eyelid, where function must be maintained.</a:t>
            </a:r>
            <a:endParaRPr lang="el-GR" sz="2400" dirty="0"/>
          </a:p>
        </p:txBody>
      </p:sp>
    </p:spTree>
    <p:extLst>
      <p:ext uri="{BB962C8B-B14F-4D97-AF65-F5344CB8AC3E}">
        <p14:creationId xmlns:p14="http://schemas.microsoft.com/office/powerpoint/2010/main" val="383033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843B053-B8D5-F1EA-9F99-73593A1DA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0312" y="77820"/>
            <a:ext cx="4379048" cy="6712086"/>
          </a:xfrm>
          <a:prstGeom prst="rect">
            <a:avLst/>
          </a:prstGeom>
        </p:spPr>
      </p:pic>
      <p:sp>
        <p:nvSpPr>
          <p:cNvPr id="4" name="TextBox 3">
            <a:extLst>
              <a:ext uri="{FF2B5EF4-FFF2-40B4-BE49-F238E27FC236}">
                <a16:creationId xmlns:a16="http://schemas.microsoft.com/office/drawing/2014/main" id="{6C12B73D-E17A-FC69-04FE-6F9375A7E7F3}"/>
              </a:ext>
            </a:extLst>
          </p:cNvPr>
          <p:cNvSpPr txBox="1"/>
          <p:nvPr/>
        </p:nvSpPr>
        <p:spPr>
          <a:xfrm>
            <a:off x="0" y="-87549"/>
            <a:ext cx="7700313" cy="2611317"/>
          </a:xfrm>
          <a:prstGeom prst="rect">
            <a:avLst/>
          </a:prstGeom>
          <a:noFill/>
        </p:spPr>
        <p:txBody>
          <a:bodyPr wrap="square">
            <a:spAutoFit/>
          </a:bodyPr>
          <a:lstStyle/>
          <a:p>
            <a:pPr algn="just"/>
            <a:r>
              <a:rPr lang="en-US" sz="2000" dirty="0"/>
              <a:t>A 69-year-old woman has a 6-year history of a slowly enlarging pearly pink papule on the helix of her left ear. The lesion is excised; its microscopic appearance is shown.</a:t>
            </a:r>
          </a:p>
          <a:p>
            <a:pPr algn="just"/>
            <a:r>
              <a:rPr lang="en-US" sz="2000" dirty="0"/>
              <a:t>What normal skin cells do these tumor cells mimic?</a:t>
            </a:r>
          </a:p>
          <a:p>
            <a:pPr algn="just"/>
            <a:r>
              <a:rPr lang="en-US" sz="2000" dirty="0"/>
              <a:t>What could happen if this lesion was not removed?</a:t>
            </a:r>
          </a:p>
          <a:p>
            <a:pPr algn="just"/>
            <a:r>
              <a:rPr lang="en-US" sz="2000" dirty="0"/>
              <a:t>Name the predisposing inherited disorders of DNA repair genes and the PTCH gene.</a:t>
            </a:r>
          </a:p>
          <a:p>
            <a:endParaRPr lang="en-US" dirty="0"/>
          </a:p>
        </p:txBody>
      </p:sp>
      <p:sp>
        <p:nvSpPr>
          <p:cNvPr id="6" name="TextBox 5">
            <a:extLst>
              <a:ext uri="{FF2B5EF4-FFF2-40B4-BE49-F238E27FC236}">
                <a16:creationId xmlns:a16="http://schemas.microsoft.com/office/drawing/2014/main" id="{8649136E-FA37-4B37-3EC6-F946DAF97A52}"/>
              </a:ext>
            </a:extLst>
          </p:cNvPr>
          <p:cNvSpPr txBox="1"/>
          <p:nvPr/>
        </p:nvSpPr>
        <p:spPr>
          <a:xfrm>
            <a:off x="-87548" y="2052536"/>
            <a:ext cx="7787860" cy="5170646"/>
          </a:xfrm>
          <a:prstGeom prst="rect">
            <a:avLst/>
          </a:prstGeom>
          <a:noFill/>
        </p:spPr>
        <p:txBody>
          <a:bodyPr wrap="square">
            <a:spAutoFit/>
          </a:bodyPr>
          <a:lstStyle/>
          <a:p>
            <a:pPr algn="just"/>
            <a:r>
              <a:rPr lang="en-US" sz="2400" dirty="0"/>
              <a:t>The </a:t>
            </a:r>
            <a:r>
              <a:rPr lang="en-US" sz="2400" b="1" dirty="0"/>
              <a:t>dark-blue</a:t>
            </a:r>
            <a:r>
              <a:rPr lang="en-US" sz="2400" dirty="0"/>
              <a:t> cells in </a:t>
            </a:r>
            <a:r>
              <a:rPr lang="en-US" sz="2400" b="1" dirty="0"/>
              <a:t>nests</a:t>
            </a:r>
            <a:r>
              <a:rPr lang="en-US" sz="2400" dirty="0"/>
              <a:t> (♦) dropping </a:t>
            </a:r>
            <a:r>
              <a:rPr lang="en-US" sz="2400" b="1" dirty="0"/>
              <a:t>into</a:t>
            </a:r>
            <a:r>
              <a:rPr lang="en-US" sz="2400" dirty="0"/>
              <a:t> the dermis </a:t>
            </a:r>
            <a:r>
              <a:rPr lang="en-US" sz="2400" b="1" i="1" spc="300" dirty="0"/>
              <a:t>mimic</a:t>
            </a:r>
            <a:r>
              <a:rPr lang="en-US" sz="2400" b="1" i="1" dirty="0"/>
              <a:t> the normal basal cells </a:t>
            </a:r>
            <a:r>
              <a:rPr lang="en-US" sz="2400" dirty="0"/>
              <a:t>(▸) of the epidermis.</a:t>
            </a:r>
          </a:p>
          <a:p>
            <a:pPr algn="just"/>
            <a:r>
              <a:rPr lang="en-US" sz="2400" b="1" dirty="0"/>
              <a:t>Basal cell carcinoma </a:t>
            </a:r>
            <a:r>
              <a:rPr lang="en-US" sz="2400" dirty="0"/>
              <a:t>remains </a:t>
            </a:r>
            <a:r>
              <a:rPr lang="en-US" sz="2400" b="1" dirty="0"/>
              <a:t>localized</a:t>
            </a:r>
            <a:r>
              <a:rPr lang="en-US" sz="2400" dirty="0"/>
              <a:t> for a </a:t>
            </a:r>
            <a:r>
              <a:rPr lang="en-US" sz="2400" b="1" dirty="0"/>
              <a:t>long time</a:t>
            </a:r>
            <a:r>
              <a:rPr lang="en-US" sz="2400" dirty="0"/>
              <a:t>, but it </a:t>
            </a:r>
            <a:r>
              <a:rPr lang="en-US" sz="2400" b="1" dirty="0"/>
              <a:t>slowly invades </a:t>
            </a:r>
            <a:r>
              <a:rPr lang="en-US" sz="2400" dirty="0"/>
              <a:t>adjacent tissue. </a:t>
            </a:r>
            <a:r>
              <a:rPr lang="en-US" sz="2400" dirty="0">
                <a:effectLst>
                  <a:outerShdw blurRad="38100" dist="38100" dir="2700000" algn="tl">
                    <a:srgbClr val="000000">
                      <a:alpha val="43137"/>
                    </a:srgbClr>
                  </a:outerShdw>
                </a:effectLst>
              </a:rPr>
              <a:t>Extensive local invasion </a:t>
            </a:r>
            <a:r>
              <a:rPr lang="en-US" sz="2400" dirty="0"/>
              <a:t>may make </a:t>
            </a:r>
            <a:r>
              <a:rPr lang="en-US" sz="2400" i="1" dirty="0"/>
              <a:t>complete</a:t>
            </a:r>
            <a:r>
              <a:rPr lang="en-US" sz="2400" dirty="0"/>
              <a:t> </a:t>
            </a:r>
            <a:r>
              <a:rPr lang="en-US" sz="2400" i="1" dirty="0"/>
              <a:t>excision</a:t>
            </a:r>
            <a:r>
              <a:rPr lang="en-US" sz="2400" dirty="0"/>
              <a:t> </a:t>
            </a:r>
            <a:r>
              <a:rPr lang="en-US" sz="2400" i="1" dirty="0">
                <a:effectLst>
                  <a:outerShdw blurRad="38100" dist="38100" dir="2700000" algn="tl">
                    <a:srgbClr val="000000">
                      <a:alpha val="43137"/>
                    </a:srgbClr>
                  </a:outerShdw>
                </a:effectLst>
              </a:rPr>
              <a:t>difficult</a:t>
            </a:r>
            <a:r>
              <a:rPr lang="en-US" sz="2400" dirty="0"/>
              <a:t>. These tumors </a:t>
            </a:r>
            <a:r>
              <a:rPr lang="en-US" sz="2400" b="1" u="sng" dirty="0"/>
              <a:t>rarely metastasize</a:t>
            </a:r>
            <a:r>
              <a:rPr lang="en-US" sz="2400" dirty="0"/>
              <a:t>. </a:t>
            </a:r>
            <a:r>
              <a:rPr lang="en-US" sz="2400" dirty="0">
                <a:effectLst>
                  <a:outerShdw blurRad="38100" dist="38100" dir="2700000" algn="tl">
                    <a:srgbClr val="000000">
                      <a:alpha val="43137"/>
                    </a:srgbClr>
                  </a:outerShdw>
                </a:effectLst>
              </a:rPr>
              <a:t>Xeroderma pigmentosum</a:t>
            </a:r>
            <a:r>
              <a:rPr lang="en-US" sz="2400" dirty="0"/>
              <a:t>, which is an autosomal-recessive condition, arises from mutation in </a:t>
            </a:r>
            <a:r>
              <a:rPr lang="en-US" sz="2400" dirty="0">
                <a:effectLst>
                  <a:outerShdw blurRad="38100" dist="38100" dir="2700000" algn="tl">
                    <a:srgbClr val="000000">
                      <a:alpha val="43137"/>
                    </a:srgbClr>
                  </a:outerShdw>
                </a:effectLst>
              </a:rPr>
              <a:t>one of several</a:t>
            </a:r>
            <a:r>
              <a:rPr lang="en-US" sz="2400" dirty="0"/>
              <a:t> genes (</a:t>
            </a:r>
            <a:r>
              <a:rPr lang="en-US" sz="2400" dirty="0" err="1"/>
              <a:t>XPa</a:t>
            </a:r>
            <a:r>
              <a:rPr lang="en-US" sz="2400" dirty="0"/>
              <a:t> through </a:t>
            </a:r>
            <a:r>
              <a:rPr lang="en-US" sz="2400" dirty="0" err="1"/>
              <a:t>XPg</a:t>
            </a:r>
            <a:r>
              <a:rPr lang="en-US" sz="2400" dirty="0"/>
              <a:t>) that </a:t>
            </a:r>
            <a:r>
              <a:rPr lang="en-US" sz="2400" dirty="0">
                <a:effectLst>
                  <a:outerShdw blurRad="38100" dist="38100" dir="2700000" algn="tl">
                    <a:srgbClr val="000000">
                      <a:alpha val="43137"/>
                    </a:srgbClr>
                  </a:outerShdw>
                </a:effectLst>
              </a:rPr>
              <a:t>direct DNA nucleotide excision repair (NER) pathways</a:t>
            </a:r>
            <a:r>
              <a:rPr lang="en-US" sz="2400" dirty="0"/>
              <a:t>. The autosomal-dominant </a:t>
            </a:r>
            <a:r>
              <a:rPr lang="en-US" sz="2400" dirty="0">
                <a:effectLst>
                  <a:outerShdw blurRad="38100" dist="38100" dir="2700000" algn="tl">
                    <a:srgbClr val="000000">
                      <a:alpha val="43137"/>
                    </a:srgbClr>
                  </a:outerShdw>
                </a:effectLst>
              </a:rPr>
              <a:t>nevoid basal cell nevus syndrome </a:t>
            </a:r>
            <a:r>
              <a:rPr lang="en-US" sz="2400" dirty="0"/>
              <a:t>(</a:t>
            </a:r>
            <a:r>
              <a:rPr lang="en-US" sz="2400" dirty="0" err="1"/>
              <a:t>Gorlin</a:t>
            </a:r>
            <a:r>
              <a:rPr lang="en-US" sz="2400" dirty="0"/>
              <a:t> syndrome) involves </a:t>
            </a:r>
            <a:r>
              <a:rPr lang="en-US" sz="2400" i="1" dirty="0"/>
              <a:t>germline</a:t>
            </a:r>
            <a:r>
              <a:rPr lang="en-US" sz="2400" dirty="0"/>
              <a:t> </a:t>
            </a:r>
            <a:r>
              <a:rPr lang="en-US" sz="2400" dirty="0">
                <a:effectLst>
                  <a:outerShdw blurRad="38100" dist="38100" dir="2700000" algn="tl">
                    <a:srgbClr val="000000">
                      <a:alpha val="43137"/>
                    </a:srgbClr>
                  </a:outerShdw>
                </a:effectLst>
              </a:rPr>
              <a:t>mutation of the PTCH gene</a:t>
            </a:r>
            <a:r>
              <a:rPr lang="en-US" sz="2400" dirty="0"/>
              <a:t>, which normally </a:t>
            </a:r>
            <a:r>
              <a:rPr lang="en-US" sz="2400" i="1" dirty="0"/>
              <a:t>in</a:t>
            </a:r>
            <a:r>
              <a:rPr lang="en-US" sz="2400" dirty="0"/>
              <a:t>activates the SMO transmembrane protein that upregulates transcription factors.</a:t>
            </a:r>
          </a:p>
          <a:p>
            <a:pPr algn="just"/>
            <a:endParaRPr lang="el-GR" dirty="0"/>
          </a:p>
        </p:txBody>
      </p:sp>
    </p:spTree>
    <p:extLst>
      <p:ext uri="{BB962C8B-B14F-4D97-AF65-F5344CB8AC3E}">
        <p14:creationId xmlns:p14="http://schemas.microsoft.com/office/powerpoint/2010/main" val="31941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1CE081E-8696-909B-73EC-7ED4FA0C9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34" y="97277"/>
            <a:ext cx="4445011" cy="6678538"/>
          </a:xfrm>
          <a:prstGeom prst="rect">
            <a:avLst/>
          </a:prstGeom>
        </p:spPr>
      </p:pic>
      <p:sp>
        <p:nvSpPr>
          <p:cNvPr id="4" name="TextBox 3">
            <a:extLst>
              <a:ext uri="{FF2B5EF4-FFF2-40B4-BE49-F238E27FC236}">
                <a16:creationId xmlns:a16="http://schemas.microsoft.com/office/drawing/2014/main" id="{1EF35355-B419-5322-C4A5-1DBB1308E242}"/>
              </a:ext>
            </a:extLst>
          </p:cNvPr>
          <p:cNvSpPr txBox="1"/>
          <p:nvPr/>
        </p:nvSpPr>
        <p:spPr>
          <a:xfrm>
            <a:off x="4552545" y="97277"/>
            <a:ext cx="7639455" cy="2585323"/>
          </a:xfrm>
          <a:prstGeom prst="rect">
            <a:avLst/>
          </a:prstGeom>
          <a:noFill/>
        </p:spPr>
        <p:txBody>
          <a:bodyPr wrap="square">
            <a:spAutoFit/>
          </a:bodyPr>
          <a:lstStyle/>
          <a:p>
            <a:pPr algn="just"/>
            <a:r>
              <a:rPr lang="en-US" dirty="0"/>
              <a:t>A 77-year-old woman has had minimal sun exposure to her trunk, where the lesions shown are found. Similar lesions appear on her head and neck. They have slowly increased in size over the past 14 years.</a:t>
            </a:r>
          </a:p>
          <a:p>
            <a:pPr algn="just"/>
            <a:r>
              <a:rPr lang="en-US" dirty="0"/>
              <a:t>Are these lesions benign or malignant?</a:t>
            </a:r>
          </a:p>
          <a:p>
            <a:pPr algn="just"/>
            <a:r>
              <a:rPr lang="en-US" dirty="0"/>
              <a:t>What might you see on inspection with a magnifying lens?</a:t>
            </a:r>
          </a:p>
          <a:p>
            <a:pPr algn="just"/>
            <a:r>
              <a:rPr lang="en-US" dirty="0"/>
              <a:t>What could happen with excoriation?</a:t>
            </a:r>
          </a:p>
          <a:p>
            <a:pPr algn="just"/>
            <a:r>
              <a:rPr lang="en-US" dirty="0"/>
              <a:t>What would the appearance of many lesions suggest in a patient with an underlying malignancy?</a:t>
            </a:r>
          </a:p>
          <a:p>
            <a:endParaRPr lang="en-US" dirty="0"/>
          </a:p>
        </p:txBody>
      </p:sp>
      <p:sp>
        <p:nvSpPr>
          <p:cNvPr id="6" name="TextBox 5">
            <a:extLst>
              <a:ext uri="{FF2B5EF4-FFF2-40B4-BE49-F238E27FC236}">
                <a16:creationId xmlns:a16="http://schemas.microsoft.com/office/drawing/2014/main" id="{FD2577BD-1FB0-AAAB-960E-C9FC0492793C}"/>
              </a:ext>
            </a:extLst>
          </p:cNvPr>
          <p:cNvSpPr txBox="1"/>
          <p:nvPr/>
        </p:nvSpPr>
        <p:spPr>
          <a:xfrm>
            <a:off x="4552545" y="2413338"/>
            <a:ext cx="7639454" cy="4524315"/>
          </a:xfrm>
          <a:prstGeom prst="rect">
            <a:avLst/>
          </a:prstGeom>
          <a:noFill/>
        </p:spPr>
        <p:txBody>
          <a:bodyPr wrap="square">
            <a:spAutoFit/>
          </a:bodyPr>
          <a:lstStyle/>
          <a:p>
            <a:pPr algn="just"/>
            <a:r>
              <a:rPr lang="en-US" sz="2400" dirty="0"/>
              <a:t>These </a:t>
            </a:r>
            <a:r>
              <a:rPr lang="en-US" sz="2400" b="1" dirty="0"/>
              <a:t>seborrheic keratoses </a:t>
            </a:r>
            <a:r>
              <a:rPr lang="en-US" sz="2400" dirty="0"/>
              <a:t>(▾) have </a:t>
            </a:r>
            <a:r>
              <a:rPr lang="en-US" sz="2400" u="sng" dirty="0">
                <a:effectLst>
                  <a:outerShdw blurRad="38100" dist="38100" dir="2700000" algn="tl">
                    <a:srgbClr val="000000">
                      <a:alpha val="43137"/>
                    </a:srgbClr>
                  </a:outerShdw>
                </a:effectLst>
              </a:rPr>
              <a:t>smooth, regular </a:t>
            </a:r>
            <a:r>
              <a:rPr lang="en-US" sz="2400" dirty="0">
                <a:effectLst>
                  <a:outerShdw blurRad="38100" dist="38100" dir="2700000" algn="tl">
                    <a:srgbClr val="000000">
                      <a:alpha val="43137"/>
                    </a:srgbClr>
                  </a:outerShdw>
                </a:effectLst>
              </a:rPr>
              <a:t>borders </a:t>
            </a:r>
            <a:r>
              <a:rPr lang="en-US" sz="2400" dirty="0"/>
              <a:t>and </a:t>
            </a:r>
            <a:r>
              <a:rPr lang="en-US" sz="2400" b="1" u="sng" dirty="0"/>
              <a:t>uniform</a:t>
            </a:r>
            <a:r>
              <a:rPr lang="en-US" sz="2400" b="1" dirty="0"/>
              <a:t> pigment distribution</a:t>
            </a:r>
            <a:r>
              <a:rPr lang="en-US" sz="2400" dirty="0"/>
              <a:t>, which are </a:t>
            </a:r>
            <a:r>
              <a:rPr lang="en-US" sz="2400" b="1" spc="600" dirty="0">
                <a:effectLst>
                  <a:outerShdw blurRad="38100" dist="38100" dir="2700000" algn="tl">
                    <a:srgbClr val="000000">
                      <a:alpha val="43137"/>
                    </a:srgbClr>
                  </a:outerShdw>
                </a:effectLst>
              </a:rPr>
              <a:t>benign</a:t>
            </a:r>
            <a:r>
              <a:rPr lang="en-US" sz="2400" dirty="0"/>
              <a:t> characteristics. They appear </a:t>
            </a:r>
            <a:r>
              <a:rPr lang="en-US" sz="2400" b="1" dirty="0"/>
              <a:t>coinlike</a:t>
            </a:r>
            <a:r>
              <a:rPr lang="en-US" sz="2400" dirty="0"/>
              <a:t>, as though they were “</a:t>
            </a:r>
            <a:r>
              <a:rPr lang="en-US" sz="2400" b="1" dirty="0"/>
              <a:t>stuck</a:t>
            </a:r>
            <a:r>
              <a:rPr lang="en-US" sz="2400" dirty="0"/>
              <a:t> on” the surface.</a:t>
            </a:r>
          </a:p>
          <a:p>
            <a:pPr algn="just"/>
            <a:endParaRPr lang="en-US" sz="2400" dirty="0"/>
          </a:p>
          <a:p>
            <a:pPr algn="just"/>
            <a:r>
              <a:rPr lang="en-US" sz="2400" dirty="0"/>
              <a:t>There are often </a:t>
            </a:r>
            <a:r>
              <a:rPr lang="en-US" sz="2400" dirty="0" err="1">
                <a:effectLst>
                  <a:outerShdw blurRad="38100" dist="38100" dir="2700000" algn="tl">
                    <a:srgbClr val="000000">
                      <a:alpha val="43137"/>
                    </a:srgbClr>
                  </a:outerShdw>
                </a:effectLst>
              </a:rPr>
              <a:t>porelike</a:t>
            </a:r>
            <a:r>
              <a:rPr lang="en-US" sz="2400" dirty="0">
                <a:effectLst>
                  <a:outerShdw blurRad="38100" dist="38100" dir="2700000" algn="tl">
                    <a:srgbClr val="000000">
                      <a:alpha val="43137"/>
                    </a:srgbClr>
                  </a:outerShdw>
                </a:effectLst>
              </a:rPr>
              <a:t> ostia </a:t>
            </a:r>
            <a:r>
              <a:rPr lang="en-US" sz="2400" dirty="0"/>
              <a:t>that are </a:t>
            </a:r>
            <a:r>
              <a:rPr lang="en-US" sz="2400" b="1" dirty="0"/>
              <a:t>filled with keratin</a:t>
            </a:r>
            <a:r>
              <a:rPr lang="en-US" sz="2400" dirty="0"/>
              <a:t>.</a:t>
            </a:r>
          </a:p>
          <a:p>
            <a:pPr algn="just"/>
            <a:r>
              <a:rPr lang="en-US" sz="2400" dirty="0"/>
              <a:t>Excoriation or scratching can produce </a:t>
            </a:r>
            <a:r>
              <a:rPr lang="en-US" sz="2400" dirty="0">
                <a:effectLst>
                  <a:outerShdw blurRad="38100" dist="38100" dir="2700000" algn="tl">
                    <a:srgbClr val="000000">
                      <a:alpha val="43137"/>
                    </a:srgbClr>
                  </a:outerShdw>
                </a:effectLst>
              </a:rPr>
              <a:t>local hemorrhage </a:t>
            </a:r>
            <a:r>
              <a:rPr lang="en-US" sz="2400" dirty="0"/>
              <a:t>and increase the </a:t>
            </a:r>
            <a:r>
              <a:rPr lang="en-US" sz="2400" i="1" dirty="0"/>
              <a:t>risk for secondary infection</a:t>
            </a:r>
            <a:r>
              <a:rPr lang="en-US" sz="2400" dirty="0"/>
              <a:t>.</a:t>
            </a:r>
          </a:p>
          <a:p>
            <a:pPr algn="just"/>
            <a:r>
              <a:rPr lang="en-US" sz="2400" dirty="0"/>
              <a:t>The </a:t>
            </a:r>
            <a:r>
              <a:rPr lang="en-US" sz="2400" dirty="0">
                <a:effectLst>
                  <a:outerShdw blurRad="38100" dist="38100" dir="2700000" algn="tl">
                    <a:srgbClr val="000000">
                      <a:alpha val="43137"/>
                    </a:srgbClr>
                  </a:outerShdw>
                </a:effectLst>
              </a:rPr>
              <a:t>paraneoplastic syndrome </a:t>
            </a:r>
            <a:r>
              <a:rPr lang="en-US" sz="2400" dirty="0"/>
              <a:t>(</a:t>
            </a:r>
            <a:r>
              <a:rPr lang="en-US" sz="2400" dirty="0" err="1"/>
              <a:t>Leser-Trélat</a:t>
            </a:r>
            <a:r>
              <a:rPr lang="en-US" sz="2400" dirty="0"/>
              <a:t> sign) results from </a:t>
            </a:r>
            <a:r>
              <a:rPr lang="en-US" sz="2400" dirty="0">
                <a:effectLst>
                  <a:outerShdw blurRad="38100" dist="38100" dir="2700000" algn="tl">
                    <a:srgbClr val="000000">
                      <a:alpha val="43137"/>
                    </a:srgbClr>
                  </a:outerShdw>
                </a:effectLst>
              </a:rPr>
              <a:t>excessive transforming growth factor-α production by neoplastic cells</a:t>
            </a:r>
            <a:r>
              <a:rPr lang="en-US" sz="2400" dirty="0"/>
              <a:t>, which drives the </a:t>
            </a:r>
            <a:r>
              <a:rPr lang="en-US" sz="2400" dirty="0">
                <a:effectLst>
                  <a:outerShdw blurRad="38100" dist="38100" dir="2700000" algn="tl">
                    <a:srgbClr val="000000">
                      <a:alpha val="43137"/>
                    </a:srgbClr>
                  </a:outerShdw>
                </a:effectLst>
              </a:rPr>
              <a:t>explosive appearance of seborrheic keratoses.</a:t>
            </a:r>
            <a:endParaRPr lang="el-GR"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713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B096E72-6E02-0761-076E-F10895DF3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4808" y="74816"/>
            <a:ext cx="5466944" cy="3590679"/>
          </a:xfrm>
          <a:prstGeom prst="rect">
            <a:avLst/>
          </a:prstGeom>
        </p:spPr>
      </p:pic>
      <p:sp>
        <p:nvSpPr>
          <p:cNvPr id="4" name="TextBox 3">
            <a:extLst>
              <a:ext uri="{FF2B5EF4-FFF2-40B4-BE49-F238E27FC236}">
                <a16:creationId xmlns:a16="http://schemas.microsoft.com/office/drawing/2014/main" id="{A7453DD5-CD16-D1E6-4FFC-8835F09AD6B2}"/>
              </a:ext>
            </a:extLst>
          </p:cNvPr>
          <p:cNvSpPr txBox="1"/>
          <p:nvPr/>
        </p:nvSpPr>
        <p:spPr>
          <a:xfrm>
            <a:off x="1" y="0"/>
            <a:ext cx="6614808" cy="4062651"/>
          </a:xfrm>
          <a:prstGeom prst="rect">
            <a:avLst/>
          </a:prstGeom>
          <a:noFill/>
        </p:spPr>
        <p:txBody>
          <a:bodyPr wrap="square">
            <a:spAutoFit/>
          </a:bodyPr>
          <a:lstStyle/>
          <a:p>
            <a:pPr algn="just"/>
            <a:r>
              <a:rPr lang="en-US" sz="2000" dirty="0"/>
              <a:t>A 62-year-old man has 12 slowly enlarging, sharply demarcated, uniformly dark-brown skin lesions that range from 0.3 to 1 cm and that appear on his face, trunk, and upper arms. The microscopic appearance of the lesions is shown.</a:t>
            </a:r>
          </a:p>
          <a:p>
            <a:pPr algn="just"/>
            <a:endParaRPr lang="en-US" sz="2000" dirty="0"/>
          </a:p>
          <a:p>
            <a:pPr algn="just"/>
            <a:r>
              <a:rPr lang="en-US" sz="2000" dirty="0"/>
              <a:t>Describe the findings.</a:t>
            </a:r>
          </a:p>
          <a:p>
            <a:pPr algn="just"/>
            <a:endParaRPr lang="en-US" sz="2000" dirty="0"/>
          </a:p>
          <a:p>
            <a:pPr algn="just"/>
            <a:r>
              <a:rPr lang="en-US" sz="2000" dirty="0"/>
              <a:t>What is the most likely risk factor?</a:t>
            </a:r>
          </a:p>
          <a:p>
            <a:pPr algn="just"/>
            <a:endParaRPr lang="en-US" sz="2000" dirty="0"/>
          </a:p>
          <a:p>
            <a:pPr algn="just"/>
            <a:r>
              <a:rPr lang="en-US" sz="2000" dirty="0"/>
              <a:t>What additional change seen here in the dermis is associated with sun exposure?</a:t>
            </a:r>
          </a:p>
          <a:p>
            <a:endParaRPr lang="en-US" dirty="0"/>
          </a:p>
        </p:txBody>
      </p:sp>
      <p:sp>
        <p:nvSpPr>
          <p:cNvPr id="6" name="TextBox 5">
            <a:extLst>
              <a:ext uri="{FF2B5EF4-FFF2-40B4-BE49-F238E27FC236}">
                <a16:creationId xmlns:a16="http://schemas.microsoft.com/office/drawing/2014/main" id="{2F6210E9-A24B-8250-3416-E23044555E29}"/>
              </a:ext>
            </a:extLst>
          </p:cNvPr>
          <p:cNvSpPr txBox="1"/>
          <p:nvPr/>
        </p:nvSpPr>
        <p:spPr>
          <a:xfrm>
            <a:off x="0" y="3842426"/>
            <a:ext cx="12192000" cy="3108543"/>
          </a:xfrm>
          <a:prstGeom prst="rect">
            <a:avLst/>
          </a:prstGeom>
          <a:noFill/>
        </p:spPr>
        <p:txBody>
          <a:bodyPr wrap="square">
            <a:spAutoFit/>
          </a:bodyPr>
          <a:lstStyle/>
          <a:p>
            <a:pPr algn="just"/>
            <a:r>
              <a:rPr lang="en-US" sz="2800" dirty="0"/>
              <a:t>This seborrheic keratosis has an </a:t>
            </a:r>
            <a:r>
              <a:rPr lang="en-US" sz="2800" spc="600" dirty="0">
                <a:effectLst>
                  <a:outerShdw blurRad="38100" dist="38100" dir="2700000" algn="tl">
                    <a:srgbClr val="000000">
                      <a:alpha val="43137"/>
                    </a:srgbClr>
                  </a:outerShdw>
                </a:effectLst>
              </a:rPr>
              <a:t>exophytic</a:t>
            </a:r>
            <a:r>
              <a:rPr lang="en-US" sz="2800" dirty="0">
                <a:effectLst>
                  <a:outerShdw blurRad="38100" dist="38100" dir="2700000" algn="tl">
                    <a:srgbClr val="000000">
                      <a:alpha val="43137"/>
                    </a:srgbClr>
                  </a:outerShdw>
                </a:effectLst>
              </a:rPr>
              <a:t> growth pattern </a:t>
            </a:r>
            <a:r>
              <a:rPr lang="en-US" sz="2800" dirty="0"/>
              <a:t>of </a:t>
            </a:r>
            <a:r>
              <a:rPr lang="en-US" sz="2800" dirty="0">
                <a:effectLst>
                  <a:outerShdw blurRad="38100" dist="38100" dir="2700000" algn="tl">
                    <a:srgbClr val="000000">
                      <a:alpha val="43137"/>
                    </a:srgbClr>
                  </a:outerShdw>
                </a:effectLst>
              </a:rPr>
              <a:t>sheets of basal-like cells</a:t>
            </a:r>
            <a:r>
              <a:rPr lang="en-US" sz="2800" dirty="0"/>
              <a:t> (▸) with </a:t>
            </a:r>
            <a:r>
              <a:rPr lang="en-US" sz="2800" dirty="0">
                <a:effectLst>
                  <a:outerShdw blurRad="38100" dist="38100" dir="2700000" algn="tl">
                    <a:srgbClr val="000000">
                      <a:alpha val="43137"/>
                    </a:srgbClr>
                  </a:outerShdw>
                </a:effectLst>
              </a:rPr>
              <a:t>pronounced keratin production </a:t>
            </a:r>
            <a:r>
              <a:rPr lang="en-US" sz="2800" dirty="0"/>
              <a:t>that </a:t>
            </a:r>
            <a:r>
              <a:rPr lang="en-US" sz="2800" dirty="0">
                <a:effectLst>
                  <a:outerShdw blurRad="38100" dist="38100" dir="2700000" algn="tl">
                    <a:srgbClr val="000000">
                      <a:alpha val="43137"/>
                    </a:srgbClr>
                  </a:outerShdw>
                </a:effectLst>
              </a:rPr>
              <a:t>invaginates</a:t>
            </a:r>
            <a:r>
              <a:rPr lang="en-US" sz="2800" dirty="0"/>
              <a:t> and produces </a:t>
            </a:r>
            <a:r>
              <a:rPr lang="en-US" sz="2800" b="1" dirty="0"/>
              <a:t>keratin-filled horn cysts </a:t>
            </a:r>
            <a:r>
              <a:rPr lang="en-US" sz="2800" dirty="0"/>
              <a:t>(▾).</a:t>
            </a:r>
          </a:p>
          <a:p>
            <a:pPr algn="just"/>
            <a:r>
              <a:rPr lang="en-US" sz="2800" dirty="0"/>
              <a:t>These lesions accompany </a:t>
            </a:r>
            <a:r>
              <a:rPr lang="en-US" sz="2800" b="1" dirty="0"/>
              <a:t>aging</a:t>
            </a:r>
            <a:r>
              <a:rPr lang="en-US" sz="2800" dirty="0"/>
              <a:t>. They are </a:t>
            </a:r>
            <a:r>
              <a:rPr lang="en-US" sz="2800" i="1" dirty="0"/>
              <a:t>less common </a:t>
            </a:r>
            <a:r>
              <a:rPr lang="en-US" sz="2800" dirty="0"/>
              <a:t>in individuals with </a:t>
            </a:r>
            <a:r>
              <a:rPr lang="en-US" sz="2800" i="1" dirty="0"/>
              <a:t>more darkly pigmented skin.</a:t>
            </a:r>
          </a:p>
          <a:p>
            <a:pPr algn="just"/>
            <a:r>
              <a:rPr lang="en-US" sz="2800" dirty="0"/>
              <a:t>The </a:t>
            </a:r>
            <a:r>
              <a:rPr lang="en-US" sz="2800" dirty="0">
                <a:effectLst>
                  <a:outerShdw blurRad="38100" dist="38100" dir="2700000" algn="tl">
                    <a:srgbClr val="000000">
                      <a:alpha val="43137"/>
                    </a:srgbClr>
                  </a:outerShdw>
                </a:effectLst>
              </a:rPr>
              <a:t>dermis</a:t>
            </a:r>
            <a:r>
              <a:rPr lang="en-US" sz="2800" dirty="0"/>
              <a:t> shows </a:t>
            </a:r>
            <a:r>
              <a:rPr lang="en-US" sz="2800" dirty="0">
                <a:effectLst>
                  <a:outerShdw blurRad="38100" dist="38100" dir="2700000" algn="tl">
                    <a:srgbClr val="000000">
                      <a:alpha val="43137"/>
                    </a:srgbClr>
                  </a:outerShdw>
                </a:effectLst>
              </a:rPr>
              <a:t>homogeneous blue-gray elastic fibers (elastosis) </a:t>
            </a:r>
            <a:r>
              <a:rPr lang="en-US" sz="2800" dirty="0"/>
              <a:t>that are characteristic of </a:t>
            </a:r>
            <a:r>
              <a:rPr lang="en-US" sz="2800" dirty="0">
                <a:effectLst>
                  <a:outerShdw blurRad="38100" dist="38100" dir="2700000" algn="tl">
                    <a:srgbClr val="000000">
                      <a:alpha val="43137"/>
                    </a:srgbClr>
                  </a:outerShdw>
                </a:effectLst>
              </a:rPr>
              <a:t>actinic (sun) damage </a:t>
            </a:r>
            <a:r>
              <a:rPr lang="en-US" sz="2800" dirty="0"/>
              <a:t>(♦).</a:t>
            </a:r>
            <a:endParaRPr lang="el-GR" sz="2800" dirty="0"/>
          </a:p>
        </p:txBody>
      </p:sp>
    </p:spTree>
    <p:extLst>
      <p:ext uri="{BB962C8B-B14F-4D97-AF65-F5344CB8AC3E}">
        <p14:creationId xmlns:p14="http://schemas.microsoft.com/office/powerpoint/2010/main" val="15885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1539A37-B48B-AEF8-CA9E-40F60959F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17" y="102140"/>
            <a:ext cx="6184594" cy="3555460"/>
          </a:xfrm>
          <a:prstGeom prst="rect">
            <a:avLst/>
          </a:prstGeom>
        </p:spPr>
      </p:pic>
      <p:sp>
        <p:nvSpPr>
          <p:cNvPr id="4" name="TextBox 3">
            <a:extLst>
              <a:ext uri="{FF2B5EF4-FFF2-40B4-BE49-F238E27FC236}">
                <a16:creationId xmlns:a16="http://schemas.microsoft.com/office/drawing/2014/main" id="{E5D0C272-263F-3F46-783A-75AA7F030FF4}"/>
              </a:ext>
            </a:extLst>
          </p:cNvPr>
          <p:cNvSpPr txBox="1"/>
          <p:nvPr/>
        </p:nvSpPr>
        <p:spPr>
          <a:xfrm>
            <a:off x="6292211" y="102141"/>
            <a:ext cx="5899787" cy="3477875"/>
          </a:xfrm>
          <a:prstGeom prst="rect">
            <a:avLst/>
          </a:prstGeom>
          <a:noFill/>
        </p:spPr>
        <p:txBody>
          <a:bodyPr wrap="square">
            <a:spAutoFit/>
          </a:bodyPr>
          <a:lstStyle/>
          <a:p>
            <a:pPr algn="just"/>
            <a:r>
              <a:rPr lang="en-US" sz="2000" dirty="0"/>
              <a:t>A 55-year-old man with painful oral mucosal erosions from ruptured bullae develops flaccid skin blisters filled with clear fluid on his scalp, axilla, and inguinal regions over the following 3 months. The immunofluorescent staining pattern for IgG of one biopsy specimen from a lesion is shown.</a:t>
            </a:r>
          </a:p>
          <a:p>
            <a:pPr algn="just"/>
            <a:endParaRPr lang="en-US" sz="2000" dirty="0"/>
          </a:p>
          <a:p>
            <a:pPr algn="just"/>
            <a:endParaRPr lang="en-US" sz="2000" dirty="0"/>
          </a:p>
          <a:p>
            <a:pPr algn="just"/>
            <a:r>
              <a:rPr lang="en-US" sz="2000" dirty="0"/>
              <a:t>What is your diagnosis?</a:t>
            </a:r>
          </a:p>
          <a:p>
            <a:pPr algn="just"/>
            <a:r>
              <a:rPr lang="en-US" sz="2000" dirty="0"/>
              <a:t>What does the autoantibody in this disease recognize?</a:t>
            </a:r>
          </a:p>
          <a:p>
            <a:pPr algn="just"/>
            <a:r>
              <a:rPr lang="en-US" sz="2000" dirty="0"/>
              <a:t>How do the blisters form?</a:t>
            </a:r>
            <a:endParaRPr lang="el-GR" sz="2000" dirty="0"/>
          </a:p>
        </p:txBody>
      </p:sp>
      <p:sp>
        <p:nvSpPr>
          <p:cNvPr id="6" name="TextBox 5">
            <a:extLst>
              <a:ext uri="{FF2B5EF4-FFF2-40B4-BE49-F238E27FC236}">
                <a16:creationId xmlns:a16="http://schemas.microsoft.com/office/drawing/2014/main" id="{810BA99B-D00F-DF11-92FE-B634A582F591}"/>
              </a:ext>
            </a:extLst>
          </p:cNvPr>
          <p:cNvSpPr txBox="1"/>
          <p:nvPr/>
        </p:nvSpPr>
        <p:spPr>
          <a:xfrm>
            <a:off x="-2" y="3811012"/>
            <a:ext cx="12192000" cy="3046988"/>
          </a:xfrm>
          <a:prstGeom prst="rect">
            <a:avLst/>
          </a:prstGeom>
          <a:noFill/>
        </p:spPr>
        <p:txBody>
          <a:bodyPr wrap="square">
            <a:spAutoFit/>
          </a:bodyPr>
          <a:lstStyle/>
          <a:p>
            <a:pPr algn="just"/>
            <a:r>
              <a:rPr lang="en-US" sz="2400" dirty="0"/>
              <a:t>This patient has </a:t>
            </a:r>
            <a:r>
              <a:rPr lang="en-US" sz="2400" b="1" dirty="0"/>
              <a:t>pemphigus vulgaris</a:t>
            </a:r>
            <a:r>
              <a:rPr lang="en-US" sz="2400" dirty="0"/>
              <a:t>. There is a </a:t>
            </a:r>
            <a:r>
              <a:rPr lang="en-US" sz="2400" b="1" dirty="0"/>
              <a:t>lacelike (“reticular”) pattern </a:t>
            </a:r>
            <a:r>
              <a:rPr lang="en-US" sz="2400" dirty="0"/>
              <a:t>(▴) of </a:t>
            </a:r>
            <a:r>
              <a:rPr lang="en-US" sz="2400" b="1" dirty="0"/>
              <a:t>immunofluorescent staining around the  </a:t>
            </a:r>
            <a:r>
              <a:rPr lang="en-US" sz="2400" b="1" spc="600" dirty="0"/>
              <a:t>individual keratinocytes</a:t>
            </a:r>
            <a:r>
              <a:rPr lang="en-US" sz="2400" dirty="0"/>
              <a:t>.</a:t>
            </a:r>
          </a:p>
          <a:p>
            <a:pPr algn="just"/>
            <a:r>
              <a:rPr lang="en-US" sz="2400" dirty="0"/>
              <a:t>The autoantibody recognizes </a:t>
            </a:r>
            <a:r>
              <a:rPr lang="en-US" sz="2400" b="1" dirty="0"/>
              <a:t>desmoglein-3</a:t>
            </a:r>
            <a:r>
              <a:rPr lang="en-US" sz="2400" dirty="0"/>
              <a:t>, a </a:t>
            </a:r>
            <a:r>
              <a:rPr lang="en-US" sz="2400" dirty="0">
                <a:effectLst>
                  <a:outerShdw blurRad="38100" dist="38100" dir="2700000" algn="tl">
                    <a:srgbClr val="000000">
                      <a:alpha val="43137"/>
                    </a:srgbClr>
                  </a:outerShdw>
                </a:effectLst>
              </a:rPr>
              <a:t>component of the desmosomes </a:t>
            </a:r>
            <a:r>
              <a:rPr lang="en-US" sz="2400" dirty="0"/>
              <a:t>that </a:t>
            </a:r>
            <a:r>
              <a:rPr lang="en-US" sz="2400" dirty="0">
                <a:effectLst>
                  <a:outerShdw blurRad="38100" dist="38100" dir="2700000" algn="tl">
                    <a:srgbClr val="000000">
                      <a:alpha val="43137"/>
                    </a:srgbClr>
                  </a:outerShdw>
                </a:effectLst>
              </a:rPr>
              <a:t>hold keratinocytes together</a:t>
            </a:r>
            <a:r>
              <a:rPr lang="en-US" sz="2400" dirty="0"/>
              <a:t> in the stratum spinosum.</a:t>
            </a:r>
          </a:p>
          <a:p>
            <a:pPr algn="just"/>
            <a:r>
              <a:rPr lang="en-US" sz="2400" b="1" dirty="0"/>
              <a:t>Bound antibody on the surface of keratinocytes </a:t>
            </a:r>
            <a:r>
              <a:rPr lang="en-US" sz="2400" u="sng" dirty="0"/>
              <a:t>activates them</a:t>
            </a:r>
            <a:r>
              <a:rPr lang="en-US" sz="2400" dirty="0"/>
              <a:t> to </a:t>
            </a:r>
            <a:r>
              <a:rPr lang="en-US" sz="2400" b="1" dirty="0"/>
              <a:t>release a urokinase-like plasminogen activator</a:t>
            </a:r>
            <a:r>
              <a:rPr lang="en-US" sz="2400" dirty="0"/>
              <a:t> (serine protease) that </a:t>
            </a:r>
            <a:r>
              <a:rPr lang="en-US" sz="2400" b="1" i="1" dirty="0"/>
              <a:t>degrades desmosome junctions</a:t>
            </a:r>
            <a:r>
              <a:rPr lang="en-US" sz="2400" dirty="0"/>
              <a:t>. This leads to </a:t>
            </a:r>
            <a:r>
              <a:rPr lang="en-US" sz="2400" b="1" spc="600" dirty="0">
                <a:effectLst>
                  <a:outerShdw blurRad="38100" dist="38100" dir="2700000" algn="tl">
                    <a:srgbClr val="000000">
                      <a:alpha val="43137"/>
                    </a:srgbClr>
                  </a:outerShdw>
                </a:effectLst>
              </a:rPr>
              <a:t>acantholysis</a:t>
            </a:r>
            <a:r>
              <a:rPr lang="en-US" sz="2400" dirty="0"/>
              <a:t> (▾) as the </a:t>
            </a:r>
            <a:r>
              <a:rPr lang="en-US" sz="2400" i="1" dirty="0">
                <a:effectLst>
                  <a:outerShdw blurRad="38100" dist="38100" dir="2700000" algn="tl">
                    <a:srgbClr val="000000">
                      <a:alpha val="43137"/>
                    </a:srgbClr>
                  </a:outerShdw>
                </a:effectLst>
              </a:rPr>
              <a:t>epidermal cells lose adhesion</a:t>
            </a:r>
            <a:r>
              <a:rPr lang="en-US" sz="2400" dirty="0"/>
              <a:t>. The </a:t>
            </a:r>
            <a:r>
              <a:rPr lang="en-US" sz="2400" b="1" dirty="0"/>
              <a:t>blister</a:t>
            </a:r>
            <a:r>
              <a:rPr lang="en-US" sz="2400" dirty="0"/>
              <a:t> that forms is usually </a:t>
            </a:r>
            <a:r>
              <a:rPr lang="en-US" sz="2400" b="1" u="sng" dirty="0"/>
              <a:t>above</a:t>
            </a:r>
            <a:r>
              <a:rPr lang="en-US" sz="2400" b="1" dirty="0"/>
              <a:t> the basal layer </a:t>
            </a:r>
            <a:r>
              <a:rPr lang="en-US" sz="2400" dirty="0"/>
              <a:t>of cells.</a:t>
            </a:r>
            <a:endParaRPr lang="el-GR" sz="2400" dirty="0"/>
          </a:p>
        </p:txBody>
      </p:sp>
    </p:spTree>
    <p:extLst>
      <p:ext uri="{BB962C8B-B14F-4D97-AF65-F5344CB8AC3E}">
        <p14:creationId xmlns:p14="http://schemas.microsoft.com/office/powerpoint/2010/main" val="330578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190CE42-124D-685B-C2DF-DDCBEA6207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59" y="116731"/>
            <a:ext cx="5671007" cy="3312269"/>
          </a:xfrm>
          <a:prstGeom prst="rect">
            <a:avLst/>
          </a:prstGeom>
        </p:spPr>
      </p:pic>
      <p:sp>
        <p:nvSpPr>
          <p:cNvPr id="4" name="TextBox 3">
            <a:extLst>
              <a:ext uri="{FF2B5EF4-FFF2-40B4-BE49-F238E27FC236}">
                <a16:creationId xmlns:a16="http://schemas.microsoft.com/office/drawing/2014/main" id="{C66F39A2-6BB4-992C-7664-E304526718E5}"/>
              </a:ext>
            </a:extLst>
          </p:cNvPr>
          <p:cNvSpPr txBox="1"/>
          <p:nvPr/>
        </p:nvSpPr>
        <p:spPr>
          <a:xfrm>
            <a:off x="5865779" y="78058"/>
            <a:ext cx="6326222" cy="3477875"/>
          </a:xfrm>
          <a:prstGeom prst="rect">
            <a:avLst/>
          </a:prstGeom>
          <a:noFill/>
        </p:spPr>
        <p:txBody>
          <a:bodyPr wrap="square">
            <a:spAutoFit/>
          </a:bodyPr>
          <a:lstStyle/>
          <a:p>
            <a:pPr algn="just"/>
            <a:r>
              <a:rPr lang="en-US" sz="2000" dirty="0"/>
              <a:t>A 65-year-old woman has had skin blisters for 2 years. Recurrent crops of tense bullae 3 cm or less in diameter appear on her abdomen, groin, thighs, and forearms. They always spontaneously regress, and they heal without scarring. The immunofluorescent microscopic appearance of one such lesion that has been stained for IgG (or C3) is shown.</a:t>
            </a:r>
          </a:p>
          <a:p>
            <a:pPr algn="just"/>
            <a:endParaRPr lang="en-US" sz="2000" dirty="0"/>
          </a:p>
          <a:p>
            <a:pPr algn="just"/>
            <a:r>
              <a:rPr lang="en-US" sz="2000" dirty="0"/>
              <a:t>What is your diagnosis?</a:t>
            </a:r>
          </a:p>
          <a:p>
            <a:pPr algn="just"/>
            <a:r>
              <a:rPr lang="en-US" sz="2000" dirty="0"/>
              <a:t>What immune mechanism is involved?</a:t>
            </a:r>
          </a:p>
          <a:p>
            <a:pPr algn="just"/>
            <a:r>
              <a:rPr lang="en-US" sz="2000" dirty="0"/>
              <a:t>How do the bullae form?</a:t>
            </a:r>
            <a:endParaRPr lang="el-GR" sz="2000" dirty="0"/>
          </a:p>
        </p:txBody>
      </p:sp>
      <p:sp>
        <p:nvSpPr>
          <p:cNvPr id="6" name="TextBox 5">
            <a:extLst>
              <a:ext uri="{FF2B5EF4-FFF2-40B4-BE49-F238E27FC236}">
                <a16:creationId xmlns:a16="http://schemas.microsoft.com/office/drawing/2014/main" id="{D3F95C4C-0249-8D33-EF6B-68031E3731A9}"/>
              </a:ext>
            </a:extLst>
          </p:cNvPr>
          <p:cNvSpPr txBox="1"/>
          <p:nvPr/>
        </p:nvSpPr>
        <p:spPr>
          <a:xfrm>
            <a:off x="0" y="3555933"/>
            <a:ext cx="12192000" cy="3046988"/>
          </a:xfrm>
          <a:prstGeom prst="rect">
            <a:avLst/>
          </a:prstGeom>
          <a:noFill/>
        </p:spPr>
        <p:txBody>
          <a:bodyPr wrap="square">
            <a:spAutoFit/>
          </a:bodyPr>
          <a:lstStyle/>
          <a:p>
            <a:pPr algn="just"/>
            <a:r>
              <a:rPr lang="en-US" sz="2400" dirty="0"/>
              <a:t>This patient has </a:t>
            </a:r>
            <a:r>
              <a:rPr lang="en-US" sz="2400" b="1" dirty="0"/>
              <a:t>bullous pemphigoid</a:t>
            </a:r>
            <a:r>
              <a:rPr lang="en-US" sz="2400" dirty="0"/>
              <a:t>. There is </a:t>
            </a:r>
            <a:r>
              <a:rPr lang="en-US" sz="2400" b="1" dirty="0"/>
              <a:t>linear staining </a:t>
            </a:r>
            <a:r>
              <a:rPr lang="en-US" sz="2400" dirty="0"/>
              <a:t>(◂) at the </a:t>
            </a:r>
            <a:r>
              <a:rPr lang="en-US" sz="2400" b="1" spc="300" dirty="0"/>
              <a:t>dermal-epidermal junction</a:t>
            </a:r>
            <a:r>
              <a:rPr lang="en-US" sz="2400" dirty="0"/>
              <a:t> for </a:t>
            </a:r>
            <a:r>
              <a:rPr lang="en-US" sz="2400" b="1" dirty="0"/>
              <a:t>IgG</a:t>
            </a:r>
            <a:r>
              <a:rPr lang="en-US" sz="2400" dirty="0"/>
              <a:t> and </a:t>
            </a:r>
            <a:r>
              <a:rPr lang="en-US" sz="2400" b="1" dirty="0"/>
              <a:t>complement</a:t>
            </a:r>
            <a:r>
              <a:rPr lang="en-US" sz="2400" dirty="0"/>
              <a:t>.</a:t>
            </a:r>
          </a:p>
          <a:p>
            <a:pPr algn="just"/>
            <a:r>
              <a:rPr lang="en-US" sz="2400" b="1" dirty="0"/>
              <a:t>IgG </a:t>
            </a:r>
            <a:r>
              <a:rPr lang="en-US" sz="2400" b="1" i="1" dirty="0"/>
              <a:t>auto</a:t>
            </a:r>
            <a:r>
              <a:rPr lang="en-US" sz="2400" b="1" dirty="0"/>
              <a:t>antibodies </a:t>
            </a:r>
            <a:r>
              <a:rPr lang="en-US" sz="2400" dirty="0"/>
              <a:t>are directed </a:t>
            </a:r>
            <a:r>
              <a:rPr lang="en-US" sz="2400" dirty="0">
                <a:effectLst>
                  <a:outerShdw blurRad="38100" dist="38100" dir="2700000" algn="tl">
                    <a:srgbClr val="000000">
                      <a:alpha val="43137"/>
                    </a:srgbClr>
                  </a:outerShdw>
                </a:effectLst>
              </a:rPr>
              <a:t>against hemidesmosome proteins</a:t>
            </a:r>
            <a:r>
              <a:rPr lang="en-US" sz="2400" dirty="0"/>
              <a:t> at the </a:t>
            </a:r>
            <a:r>
              <a:rPr lang="en-US" sz="2400" b="1" dirty="0"/>
              <a:t>dermal-epidermal junction</a:t>
            </a:r>
            <a:r>
              <a:rPr lang="en-US" sz="2400" dirty="0"/>
              <a:t> (e.g., BPAg2 [type XVII collagen], a </a:t>
            </a:r>
            <a:r>
              <a:rPr lang="en-US" sz="2400" dirty="0" err="1"/>
              <a:t>transmembranous</a:t>
            </a:r>
            <a:r>
              <a:rPr lang="en-US" sz="2400" dirty="0"/>
              <a:t> protein with a collagenous extracellular domain).</a:t>
            </a:r>
          </a:p>
          <a:p>
            <a:pPr algn="just"/>
            <a:r>
              <a:rPr lang="en-US" sz="2400" b="1" dirty="0"/>
              <a:t>Immune-mediated basement membrane damage </a:t>
            </a:r>
            <a:r>
              <a:rPr lang="en-US" sz="2400" dirty="0"/>
              <a:t>(via complement activation and through the activity of Fc receptor–bearing inflammatory cells) leads to </a:t>
            </a:r>
            <a:r>
              <a:rPr lang="en-US" sz="2400" b="1" dirty="0"/>
              <a:t>hemidesmosome degradation </a:t>
            </a:r>
            <a:r>
              <a:rPr lang="en-US" sz="2400" dirty="0"/>
              <a:t>and </a:t>
            </a:r>
            <a:r>
              <a:rPr lang="en-US" sz="2400" b="1" i="1" u="sng" dirty="0"/>
              <a:t>sub</a:t>
            </a:r>
            <a:r>
              <a:rPr lang="en-US" sz="2400" b="1" dirty="0"/>
              <a:t>epidermal separation</a:t>
            </a:r>
            <a:r>
              <a:rPr lang="en-US" sz="2400" dirty="0"/>
              <a:t>.</a:t>
            </a:r>
            <a:endParaRPr lang="el-GR" sz="2400" dirty="0"/>
          </a:p>
        </p:txBody>
      </p:sp>
    </p:spTree>
    <p:extLst>
      <p:ext uri="{BB962C8B-B14F-4D97-AF65-F5344CB8AC3E}">
        <p14:creationId xmlns:p14="http://schemas.microsoft.com/office/powerpoint/2010/main" val="116356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7915E46-1E5A-D5D7-F614-E6B22152D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79" y="107003"/>
            <a:ext cx="3988910" cy="6672626"/>
          </a:xfrm>
          <a:prstGeom prst="rect">
            <a:avLst/>
          </a:prstGeom>
        </p:spPr>
      </p:pic>
      <p:sp>
        <p:nvSpPr>
          <p:cNvPr id="4" name="TextBox 3">
            <a:extLst>
              <a:ext uri="{FF2B5EF4-FFF2-40B4-BE49-F238E27FC236}">
                <a16:creationId xmlns:a16="http://schemas.microsoft.com/office/drawing/2014/main" id="{69BBAF5B-5FD0-B586-549B-6E338819121D}"/>
              </a:ext>
            </a:extLst>
          </p:cNvPr>
          <p:cNvSpPr txBox="1"/>
          <p:nvPr/>
        </p:nvSpPr>
        <p:spPr>
          <a:xfrm>
            <a:off x="4075887" y="-77821"/>
            <a:ext cx="8116113" cy="2601589"/>
          </a:xfrm>
          <a:prstGeom prst="rect">
            <a:avLst/>
          </a:prstGeom>
          <a:noFill/>
        </p:spPr>
        <p:txBody>
          <a:bodyPr wrap="square">
            <a:spAutoFit/>
          </a:bodyPr>
          <a:lstStyle/>
          <a:p>
            <a:pPr algn="just"/>
            <a:r>
              <a:rPr lang="en-US" sz="2000" dirty="0"/>
              <a:t>A 51-year-old woman has had the calf lesion shown here, without any change in its appearance, for as long as she can remember.</a:t>
            </a:r>
          </a:p>
          <a:p>
            <a:pPr algn="just"/>
            <a:r>
              <a:rPr lang="en-US" sz="2000" dirty="0"/>
              <a:t>What is your diagnosis?</a:t>
            </a:r>
          </a:p>
          <a:p>
            <a:pPr algn="just"/>
            <a:r>
              <a:rPr lang="en-US" sz="2000" dirty="0"/>
              <a:t>What is this lesion called if it is present from birth?</a:t>
            </a:r>
          </a:p>
          <a:p>
            <a:pPr algn="just"/>
            <a:r>
              <a:rPr lang="en-US" sz="2000" dirty="0"/>
              <a:t>What similar pink-red lesion is found in children?</a:t>
            </a:r>
          </a:p>
          <a:p>
            <a:pPr algn="just"/>
            <a:r>
              <a:rPr lang="en-US" sz="2000" dirty="0"/>
              <a:t>What condition should be considered in the setting of hundreds of such lesions?</a:t>
            </a:r>
          </a:p>
          <a:p>
            <a:endParaRPr lang="en-US" dirty="0"/>
          </a:p>
        </p:txBody>
      </p:sp>
      <p:sp>
        <p:nvSpPr>
          <p:cNvPr id="6" name="TextBox 5">
            <a:extLst>
              <a:ext uri="{FF2B5EF4-FFF2-40B4-BE49-F238E27FC236}">
                <a16:creationId xmlns:a16="http://schemas.microsoft.com/office/drawing/2014/main" id="{E2A0EFEE-4999-73F3-D2F3-39BF67A0998C}"/>
              </a:ext>
            </a:extLst>
          </p:cNvPr>
          <p:cNvSpPr txBox="1"/>
          <p:nvPr/>
        </p:nvSpPr>
        <p:spPr>
          <a:xfrm>
            <a:off x="4075887" y="2003899"/>
            <a:ext cx="8116112" cy="4893647"/>
          </a:xfrm>
          <a:prstGeom prst="rect">
            <a:avLst/>
          </a:prstGeom>
          <a:noFill/>
        </p:spPr>
        <p:txBody>
          <a:bodyPr wrap="square">
            <a:spAutoFit/>
          </a:bodyPr>
          <a:lstStyle/>
          <a:p>
            <a:pPr algn="just"/>
            <a:r>
              <a:rPr lang="en-US" sz="2400" dirty="0"/>
              <a:t>This </a:t>
            </a:r>
            <a:r>
              <a:rPr lang="en-US" sz="2400" dirty="0">
                <a:effectLst>
                  <a:outerShdw blurRad="38100" dist="38100" dir="2700000" algn="tl">
                    <a:srgbClr val="000000">
                      <a:alpha val="43137"/>
                    </a:srgbClr>
                  </a:outerShdw>
                </a:effectLst>
              </a:rPr>
              <a:t>pigmented</a:t>
            </a:r>
            <a:r>
              <a:rPr lang="en-US" sz="2400" dirty="0"/>
              <a:t> lesion with </a:t>
            </a:r>
            <a:r>
              <a:rPr lang="en-US" sz="2400" b="1" spc="300" dirty="0">
                <a:effectLst>
                  <a:outerShdw blurRad="38100" dist="38100" dir="2700000" algn="tl">
                    <a:srgbClr val="000000">
                      <a:alpha val="43137"/>
                    </a:srgbClr>
                  </a:outerShdw>
                </a:effectLst>
              </a:rPr>
              <a:t>sharp</a:t>
            </a:r>
            <a:r>
              <a:rPr lang="en-US" sz="2400" dirty="0">
                <a:effectLst>
                  <a:outerShdw blurRad="38100" dist="38100" dir="2700000" algn="tl">
                    <a:srgbClr val="000000">
                      <a:alpha val="43137"/>
                    </a:srgbClr>
                  </a:outerShdw>
                </a:effectLst>
              </a:rPr>
              <a:t> borders </a:t>
            </a:r>
            <a:r>
              <a:rPr lang="en-US" sz="2400" dirty="0"/>
              <a:t>(◂) is a </a:t>
            </a:r>
            <a:r>
              <a:rPr lang="en-US" sz="2400" b="1" spc="600" dirty="0"/>
              <a:t>nevus</a:t>
            </a:r>
            <a:r>
              <a:rPr lang="en-US" sz="2400" dirty="0"/>
              <a:t>. Most common nevi are </a:t>
            </a:r>
            <a:r>
              <a:rPr lang="en-US" sz="2400" dirty="0">
                <a:effectLst>
                  <a:outerShdw blurRad="38100" dist="38100" dir="2700000" algn="tl">
                    <a:srgbClr val="000000">
                      <a:alpha val="43137"/>
                    </a:srgbClr>
                  </a:outerShdw>
                </a:effectLst>
              </a:rPr>
              <a:t>less than 6 mm </a:t>
            </a:r>
            <a:r>
              <a:rPr lang="en-US" sz="2400" dirty="0"/>
              <a:t>in diameter.</a:t>
            </a:r>
          </a:p>
          <a:p>
            <a:pPr algn="just"/>
            <a:endParaRPr lang="en-US" sz="2400" dirty="0"/>
          </a:p>
          <a:p>
            <a:pPr algn="just"/>
            <a:r>
              <a:rPr lang="en-US" sz="2400" b="1" dirty="0"/>
              <a:t>Congenital</a:t>
            </a:r>
            <a:r>
              <a:rPr lang="en-US" sz="2400" dirty="0"/>
              <a:t> nevus.</a:t>
            </a:r>
          </a:p>
          <a:p>
            <a:pPr algn="just"/>
            <a:endParaRPr lang="en-US" sz="2400" dirty="0"/>
          </a:p>
          <a:p>
            <a:pPr algn="just"/>
            <a:r>
              <a:rPr lang="en-US" sz="2400" b="1"/>
              <a:t>Spitz</a:t>
            </a:r>
            <a:r>
              <a:rPr lang="en-US" sz="2400"/>
              <a:t> nevus.</a:t>
            </a:r>
            <a:endParaRPr lang="en-US" sz="2400" dirty="0"/>
          </a:p>
          <a:p>
            <a:pPr algn="just"/>
            <a:endParaRPr lang="en-US" sz="2400" dirty="0"/>
          </a:p>
          <a:p>
            <a:pPr algn="just"/>
            <a:r>
              <a:rPr lang="en-US" sz="2400" b="1" dirty="0"/>
              <a:t>Dysplastic nevi</a:t>
            </a:r>
            <a:r>
              <a:rPr lang="en-US" sz="2400" dirty="0"/>
              <a:t>, which are also called BK moles (these are the first letters of the surnames of the two families first described as having such lesions). These nevi are </a:t>
            </a:r>
            <a:r>
              <a:rPr lang="en-US" sz="2400" b="1" spc="300" dirty="0"/>
              <a:t>larger</a:t>
            </a:r>
            <a:r>
              <a:rPr lang="en-US" sz="2400" dirty="0"/>
              <a:t> than most acquired nevi; they have a </a:t>
            </a:r>
            <a:r>
              <a:rPr lang="en-US" sz="2400" dirty="0">
                <a:effectLst>
                  <a:outerShdw blurRad="38100" dist="38100" dir="2700000" algn="tl">
                    <a:srgbClr val="000000">
                      <a:alpha val="43137"/>
                    </a:srgbClr>
                  </a:outerShdw>
                </a:effectLst>
              </a:rPr>
              <a:t>tendency</a:t>
            </a:r>
            <a:r>
              <a:rPr lang="en-US" sz="2400" dirty="0"/>
              <a:t> to occur in </a:t>
            </a:r>
            <a:r>
              <a:rPr lang="en-US" sz="2400" i="1" dirty="0">
                <a:effectLst>
                  <a:outerShdw blurRad="38100" dist="38100" dir="2700000" algn="tl">
                    <a:srgbClr val="000000">
                      <a:alpha val="43137"/>
                    </a:srgbClr>
                  </a:outerShdw>
                </a:effectLst>
              </a:rPr>
              <a:t>non–sun-exposed </a:t>
            </a:r>
            <a:r>
              <a:rPr lang="en-US" sz="2400" dirty="0">
                <a:effectLst>
                  <a:outerShdw blurRad="38100" dist="38100" dir="2700000" algn="tl">
                    <a:srgbClr val="000000">
                      <a:alpha val="43137"/>
                    </a:srgbClr>
                  </a:outerShdw>
                </a:effectLst>
              </a:rPr>
              <a:t>areas</a:t>
            </a:r>
            <a:r>
              <a:rPr lang="en-US" sz="2400" dirty="0"/>
              <a:t>, and they carry a </a:t>
            </a:r>
            <a:r>
              <a:rPr lang="en-US" sz="2400" b="1" dirty="0"/>
              <a:t>risk</a:t>
            </a:r>
            <a:r>
              <a:rPr lang="en-US" sz="2400" dirty="0"/>
              <a:t> of developing into malignant </a:t>
            </a:r>
            <a:r>
              <a:rPr lang="en-US" sz="2400" b="1" dirty="0"/>
              <a:t>melanoma</a:t>
            </a:r>
            <a:r>
              <a:rPr lang="en-US" sz="2400" dirty="0"/>
              <a:t>.</a:t>
            </a:r>
            <a:endParaRPr lang="el-GR" sz="2400" dirty="0"/>
          </a:p>
        </p:txBody>
      </p:sp>
    </p:spTree>
    <p:extLst>
      <p:ext uri="{BB962C8B-B14F-4D97-AF65-F5344CB8AC3E}">
        <p14:creationId xmlns:p14="http://schemas.microsoft.com/office/powerpoint/2010/main" val="181156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3211</Words>
  <Application>Microsoft Office PowerPoint</Application>
  <PresentationFormat>Ευρεία οθόνη</PresentationFormat>
  <Paragraphs>176</Paragraphs>
  <Slides>20</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20</vt:i4>
      </vt:variant>
    </vt:vector>
  </HeadingPairs>
  <TitlesOfParts>
    <vt:vector size="24" baseType="lpstr">
      <vt:lpstr>Arial</vt:lpstr>
      <vt:lpstr>Calibri</vt:lpstr>
      <vt:lpstr>Calibri Light</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14</cp:revision>
  <dcterms:created xsi:type="dcterms:W3CDTF">2024-04-19T06:54:40Z</dcterms:created>
  <dcterms:modified xsi:type="dcterms:W3CDTF">2024-05-07T05:12:26Z</dcterms:modified>
</cp:coreProperties>
</file>