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9" r:id="rId3"/>
    <p:sldId id="267" r:id="rId4"/>
    <p:sldId id="268" r:id="rId5"/>
    <p:sldId id="270" r:id="rId6"/>
    <p:sldId id="264" r:id="rId7"/>
    <p:sldId id="285" r:id="rId8"/>
    <p:sldId id="286" r:id="rId9"/>
    <p:sldId id="287" r:id="rId10"/>
    <p:sldId id="271" r:id="rId11"/>
    <p:sldId id="277" r:id="rId12"/>
    <p:sldId id="283" r:id="rId13"/>
    <p:sldId id="272" r:id="rId14"/>
    <p:sldId id="276" r:id="rId15"/>
    <p:sldId id="273" r:id="rId16"/>
    <p:sldId id="266" r:id="rId17"/>
    <p:sldId id="263" r:id="rId18"/>
    <p:sldId id="274" r:id="rId19"/>
    <p:sldId id="279" r:id="rId20"/>
    <p:sldId id="284" r:id="rId21"/>
    <p:sldId id="275" r:id="rId22"/>
    <p:sldId id="281" r:id="rId23"/>
    <p:sldId id="257" r:id="rId24"/>
    <p:sldId id="259" r:id="rId25"/>
    <p:sldId id="261" r:id="rId26"/>
    <p:sldId id="258" r:id="rId27"/>
    <p:sldId id="260" r:id="rId2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522" y="-14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E9F0A58E-68E1-4B5E-8C66-6E9261CCBA0E}" type="datetimeFigureOut">
              <a:rPr lang="el-GR" smtClean="0"/>
              <a:pPr/>
              <a:t>5/12/2020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D9FAAFD-8A74-401A-B087-4FF381616D40}"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9F0A58E-68E1-4B5E-8C66-6E9261CCBA0E}" type="datetimeFigureOut">
              <a:rPr lang="el-GR" smtClean="0"/>
              <a:pPr/>
              <a:t>5/12/2020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D9FAAFD-8A74-401A-B087-4FF381616D40}"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9F0A58E-68E1-4B5E-8C66-6E9261CCBA0E}" type="datetimeFigureOut">
              <a:rPr lang="el-GR" smtClean="0"/>
              <a:pPr/>
              <a:t>5/12/2020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D9FAAFD-8A74-401A-B087-4FF381616D40}"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E9F0A58E-68E1-4B5E-8C66-6E9261CCBA0E}" type="datetimeFigureOut">
              <a:rPr lang="el-GR" smtClean="0"/>
              <a:pPr/>
              <a:t>5/12/2020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D9FAAFD-8A74-401A-B087-4FF381616D40}"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E9F0A58E-68E1-4B5E-8C66-6E9261CCBA0E}" type="datetimeFigureOut">
              <a:rPr lang="el-GR" smtClean="0"/>
              <a:pPr/>
              <a:t>5/12/2020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D9FAAFD-8A74-401A-B087-4FF381616D40}"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E9F0A58E-68E1-4B5E-8C66-6E9261CCBA0E}" type="datetimeFigureOut">
              <a:rPr lang="el-GR" smtClean="0"/>
              <a:pPr/>
              <a:t>5/12/2020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D9FAAFD-8A74-401A-B087-4FF381616D40}"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E9F0A58E-68E1-4B5E-8C66-6E9261CCBA0E}" type="datetimeFigureOut">
              <a:rPr lang="el-GR" smtClean="0"/>
              <a:pPr/>
              <a:t>5/12/2020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8D9FAAFD-8A74-401A-B087-4FF381616D40}"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E9F0A58E-68E1-4B5E-8C66-6E9261CCBA0E}" type="datetimeFigureOut">
              <a:rPr lang="el-GR" smtClean="0"/>
              <a:pPr/>
              <a:t>5/12/2020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8D9FAAFD-8A74-401A-B087-4FF381616D40}"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9F0A58E-68E1-4B5E-8C66-6E9261CCBA0E}" type="datetimeFigureOut">
              <a:rPr lang="el-GR" smtClean="0"/>
              <a:pPr/>
              <a:t>5/12/2020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8D9FAAFD-8A74-401A-B087-4FF381616D40}"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9F0A58E-68E1-4B5E-8C66-6E9261CCBA0E}" type="datetimeFigureOut">
              <a:rPr lang="el-GR" smtClean="0"/>
              <a:pPr/>
              <a:t>5/12/2020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D9FAAFD-8A74-401A-B087-4FF381616D40}"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9F0A58E-68E1-4B5E-8C66-6E9261CCBA0E}" type="datetimeFigureOut">
              <a:rPr lang="el-GR" smtClean="0"/>
              <a:pPr/>
              <a:t>5/12/2020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D9FAAFD-8A74-401A-B087-4FF381616D40}"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75">
          <a:fgClr>
            <a:schemeClr val="accent6">
              <a:lumMod val="20000"/>
              <a:lumOff val="80000"/>
            </a:schemeClr>
          </a:fgClr>
          <a:bgClr>
            <a:schemeClr val="accent2">
              <a:lumMod val="60000"/>
              <a:lumOff val="40000"/>
            </a:schemeClr>
          </a:bgClr>
        </a:patt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0A58E-68E1-4B5E-8C66-6E9261CCBA0E}" type="datetimeFigureOut">
              <a:rPr lang="el-GR" smtClean="0"/>
              <a:pPr/>
              <a:t>5/12/2020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9FAAFD-8A74-401A-B087-4FF381616D40}"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44" y="0"/>
            <a:ext cx="4857784" cy="928670"/>
          </a:xfrm>
        </p:spPr>
        <p:txBody>
          <a:bodyPr>
            <a:noAutofit/>
          </a:bodyPr>
          <a:lstStyle/>
          <a:p>
            <a:r>
              <a:rPr lang="el-GR" sz="2800" dirty="0" smtClean="0"/>
              <a:t>ΣΠΙΛΟΜΕΛΑΝΟΚΥΤΤΑΡΙΚΟΣ ΧΟΡΙΑΚΟΣ ΣΠΙΛΟΣ </a:t>
            </a:r>
            <a:endParaRPr lang="el-GR" sz="2800" dirty="0"/>
          </a:p>
        </p:txBody>
      </p:sp>
      <p:sp>
        <p:nvSpPr>
          <p:cNvPr id="4" name="3 - Θέση κειμένου"/>
          <p:cNvSpPr>
            <a:spLocks noGrp="1"/>
          </p:cNvSpPr>
          <p:nvPr>
            <p:ph type="body" sz="half" idx="2"/>
          </p:nvPr>
        </p:nvSpPr>
        <p:spPr>
          <a:xfrm>
            <a:off x="0" y="1214422"/>
            <a:ext cx="4714876" cy="5643578"/>
          </a:xfrm>
        </p:spPr>
        <p:txBody>
          <a:bodyPr>
            <a:normAutofit/>
          </a:bodyPr>
          <a:lstStyle/>
          <a:p>
            <a:r>
              <a:rPr lang="el-GR" sz="2400" dirty="0" smtClean="0"/>
              <a:t>Εμφάνιση συνήθως μετά την εφηβεία.</a:t>
            </a:r>
          </a:p>
          <a:p>
            <a:r>
              <a:rPr lang="el-GR" sz="2400" dirty="0" smtClean="0"/>
              <a:t>Ογκίδιο, επίπεδο, </a:t>
            </a:r>
            <a:r>
              <a:rPr lang="el-GR" sz="2400" dirty="0" err="1" smtClean="0"/>
              <a:t>μισχωτό</a:t>
            </a:r>
            <a:r>
              <a:rPr lang="el-GR" sz="2400" dirty="0" smtClean="0"/>
              <a:t> ή </a:t>
            </a:r>
            <a:r>
              <a:rPr lang="el-GR" sz="2400" dirty="0" err="1" smtClean="0"/>
              <a:t>θηλώδες</a:t>
            </a:r>
            <a:r>
              <a:rPr lang="el-GR" sz="2400" dirty="0" smtClean="0"/>
              <a:t>, συχνά φέρον τρίχες.</a:t>
            </a:r>
          </a:p>
          <a:p>
            <a:r>
              <a:rPr lang="el-GR" sz="2400" dirty="0" smtClean="0"/>
              <a:t>Χρώματος σάρκας  («κρεατοελιά») ή ελαφρώς κεχρωσμένο (προϊόντως του χρόνου).  </a:t>
            </a:r>
          </a:p>
          <a:p>
            <a:r>
              <a:rPr lang="el-GR" sz="2400" dirty="0" smtClean="0"/>
              <a:t>Η </a:t>
            </a:r>
            <a:r>
              <a:rPr lang="el-GR" sz="2400" dirty="0" err="1"/>
              <a:t>μ</a:t>
            </a:r>
            <a:r>
              <a:rPr lang="el-GR" sz="2400" dirty="0" err="1" smtClean="0"/>
              <a:t>ελάγχρωση</a:t>
            </a:r>
            <a:r>
              <a:rPr lang="el-GR" sz="2400" dirty="0" smtClean="0"/>
              <a:t> μπορεί να αφορά  σε κηλίδες έως 1 εκατοστό.</a:t>
            </a:r>
          </a:p>
          <a:p>
            <a:r>
              <a:rPr lang="el-GR" sz="2400" dirty="0" smtClean="0"/>
              <a:t>Σπάνια εξαλλάσσεται.</a:t>
            </a:r>
          </a:p>
          <a:p>
            <a:r>
              <a:rPr lang="el-GR" sz="2400" dirty="0" smtClean="0"/>
              <a:t>Σπάνια </a:t>
            </a:r>
            <a:r>
              <a:rPr lang="el-GR" sz="2400" dirty="0" err="1" smtClean="0"/>
              <a:t>εγκεφαλοειδής</a:t>
            </a:r>
            <a:r>
              <a:rPr lang="el-GR" sz="2400" dirty="0" smtClean="0"/>
              <a:t> διαμόρφωση, οπότε πιθανώς συγγενούς αιτιολογίας.</a:t>
            </a:r>
            <a:endParaRPr lang="el-GR" sz="2400" dirty="0"/>
          </a:p>
        </p:txBody>
      </p:sp>
      <p:pic>
        <p:nvPicPr>
          <p:cNvPr id="19458" name="Picture 2" descr="http://pathologyoutlines.com/wick/breast/nevusintradermalpolypoidskinclinical.jpg"/>
          <p:cNvPicPr>
            <a:picLocks noChangeAspect="1" noChangeArrowheads="1"/>
          </p:cNvPicPr>
          <p:nvPr/>
        </p:nvPicPr>
        <p:blipFill>
          <a:blip r:embed="rId2" cstate="print"/>
          <a:srcRect/>
          <a:stretch>
            <a:fillRect/>
          </a:stretch>
        </p:blipFill>
        <p:spPr bwMode="auto">
          <a:xfrm>
            <a:off x="5357818" y="0"/>
            <a:ext cx="3286148" cy="2619035"/>
          </a:xfrm>
          <a:prstGeom prst="rect">
            <a:avLst/>
          </a:prstGeom>
          <a:noFill/>
        </p:spPr>
      </p:pic>
      <p:pic>
        <p:nvPicPr>
          <p:cNvPr id="19460" name="Picture 4" descr="http://escholarship.org/uc/item/7p43w59j/1.jpg"/>
          <p:cNvPicPr>
            <a:picLocks noChangeAspect="1" noChangeArrowheads="1"/>
          </p:cNvPicPr>
          <p:nvPr/>
        </p:nvPicPr>
        <p:blipFill>
          <a:blip r:embed="rId3" cstate="print"/>
          <a:srcRect/>
          <a:stretch>
            <a:fillRect/>
          </a:stretch>
        </p:blipFill>
        <p:spPr bwMode="auto">
          <a:xfrm>
            <a:off x="4645267" y="2714596"/>
            <a:ext cx="4498733" cy="41434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2492896"/>
          </a:xfrm>
        </p:spPr>
        <p:txBody>
          <a:bodyPr>
            <a:normAutofit fontScale="90000"/>
          </a:bodyPr>
          <a:lstStyle/>
          <a:p>
            <a:r>
              <a:rPr lang="el-GR" dirty="0" smtClean="0"/>
              <a:t>Κακοήθης φακίδα</a:t>
            </a:r>
            <a:r>
              <a:rPr lang="en-US" dirty="0" smtClean="0"/>
              <a:t/>
            </a:r>
            <a:br>
              <a:rPr lang="en-US" dirty="0" smtClean="0"/>
            </a:br>
            <a:r>
              <a:rPr lang="en-US" sz="1600" dirty="0" smtClean="0"/>
              <a:t>H </a:t>
            </a:r>
            <a:r>
              <a:rPr lang="el-GR" sz="1600" dirty="0" smtClean="0"/>
              <a:t>κακοήθης φακίδα και το αντίστοιχο </a:t>
            </a:r>
            <a:r>
              <a:rPr lang="el-GR" sz="1600" dirty="0" smtClean="0"/>
              <a:t>αυτής, </a:t>
            </a:r>
            <a:r>
              <a:rPr lang="el-GR" sz="1600" dirty="0" smtClean="0"/>
              <a:t>μελάνωμα  </a:t>
            </a:r>
            <a:r>
              <a:rPr lang="el-GR" sz="1600" dirty="0" smtClean="0"/>
              <a:t>παρατηρούνται </a:t>
            </a:r>
            <a:r>
              <a:rPr lang="el-GR" sz="1600" dirty="0"/>
              <a:t>σχεδόν αποκλειστικά στο </a:t>
            </a:r>
            <a:r>
              <a:rPr lang="el-GR" sz="1600" dirty="0" smtClean="0"/>
              <a:t>δέρμα του </a:t>
            </a:r>
            <a:r>
              <a:rPr lang="el-GR" sz="1600" dirty="0" smtClean="0">
                <a:effectLst>
                  <a:outerShdw blurRad="38100" dist="38100" dir="2700000" algn="tl">
                    <a:srgbClr val="000000">
                      <a:alpha val="43137"/>
                    </a:srgbClr>
                  </a:outerShdw>
                </a:effectLst>
              </a:rPr>
              <a:t>προσώπου</a:t>
            </a:r>
            <a:r>
              <a:rPr lang="el-GR" sz="1600" dirty="0" smtClean="0"/>
              <a:t> </a:t>
            </a:r>
            <a:r>
              <a:rPr lang="el-GR" sz="1600" dirty="0">
                <a:effectLst>
                  <a:outerShdw blurRad="38100" dist="38100" dir="2700000" algn="tl">
                    <a:srgbClr val="000000">
                      <a:alpha val="43137"/>
                    </a:srgbClr>
                  </a:outerShdw>
                </a:effectLst>
              </a:rPr>
              <a:t>ηλικιωμένων</a:t>
            </a:r>
            <a:r>
              <a:rPr lang="el-GR" sz="1600" dirty="0"/>
              <a:t> </a:t>
            </a:r>
            <a:r>
              <a:rPr lang="el-GR" sz="1600" dirty="0" smtClean="0"/>
              <a:t> ατόμων της λευκής φυλής, που </a:t>
            </a:r>
            <a:r>
              <a:rPr lang="el-GR" sz="1600" dirty="0"/>
              <a:t>έχει υποστεί </a:t>
            </a:r>
            <a:r>
              <a:rPr lang="el-GR" sz="1600" dirty="0" smtClean="0"/>
              <a:t>χρόνια αλλοίωση από την ηλιακή ακτινοβολία. Η κακοήθης φακίδα αντιστοιχεί στην </a:t>
            </a:r>
            <a:r>
              <a:rPr lang="el-GR" sz="1600" dirty="0" err="1" smtClean="0"/>
              <a:t>ενδοεπιδερμιδική</a:t>
            </a:r>
            <a:r>
              <a:rPr lang="el-GR" sz="1600" dirty="0" smtClean="0"/>
              <a:t>  </a:t>
            </a:r>
            <a:r>
              <a:rPr lang="el-GR" sz="1600" dirty="0"/>
              <a:t>φάση, ενώ </a:t>
            </a:r>
            <a:r>
              <a:rPr lang="el-GR" sz="1600" dirty="0" smtClean="0"/>
              <a:t>το μελάνωμα επί κακοήθους φακίδας διαγιγνώσκεται όταν διαπιστώνεται σαφής διήθηση του χορίου. </a:t>
            </a:r>
            <a:r>
              <a:rPr lang="el-GR" sz="1600" dirty="0"/>
              <a:t>Μικροσκοπικά, </a:t>
            </a:r>
            <a:r>
              <a:rPr lang="el-GR" sz="1600" dirty="0" smtClean="0"/>
              <a:t>η κακοήθης φακίδα </a:t>
            </a:r>
            <a:r>
              <a:rPr lang="el-GR" sz="1600" dirty="0"/>
              <a:t>αποτελείται από </a:t>
            </a:r>
            <a:r>
              <a:rPr lang="el-GR" sz="1600" dirty="0" smtClean="0"/>
              <a:t>συρρέοντα, άτυπα </a:t>
            </a:r>
            <a:r>
              <a:rPr lang="el-GR" sz="1600" dirty="0" err="1" smtClean="0"/>
              <a:t>μελανοκύτταρα</a:t>
            </a:r>
            <a:r>
              <a:rPr lang="el-GR" sz="1600" dirty="0" smtClean="0"/>
              <a:t>, σε σειρά ή σε φωλιές,  διατασσόμενα </a:t>
            </a:r>
            <a:r>
              <a:rPr lang="el-GR" sz="1600" dirty="0"/>
              <a:t>στο </a:t>
            </a:r>
            <a:r>
              <a:rPr lang="el-GR" sz="1600" u="sng" dirty="0">
                <a:effectLst>
                  <a:outerShdw blurRad="38100" dist="38100" dir="2700000" algn="tl">
                    <a:srgbClr val="000000">
                      <a:alpha val="43137"/>
                    </a:srgbClr>
                  </a:outerShdw>
                </a:effectLst>
              </a:rPr>
              <a:t>βασικό τμήμα </a:t>
            </a:r>
            <a:r>
              <a:rPr lang="el-GR" sz="1600" dirty="0"/>
              <a:t>της επιδερμίδας. Η </a:t>
            </a:r>
            <a:r>
              <a:rPr lang="el-GR" sz="1600" dirty="0" err="1" smtClean="0"/>
              <a:t>παζετοειδής</a:t>
            </a:r>
            <a:r>
              <a:rPr lang="el-GR" sz="1600" dirty="0" smtClean="0"/>
              <a:t> εξάπλωση είναι </a:t>
            </a:r>
            <a:r>
              <a:rPr lang="el-GR" sz="1600" dirty="0"/>
              <a:t>ασυνήθιστη σε πρώιμη φάση, αλλά μπορεί να </a:t>
            </a:r>
            <a:r>
              <a:rPr lang="el-GR" sz="1600" dirty="0" smtClean="0"/>
              <a:t>παρατηρηθεί, </a:t>
            </a:r>
            <a:r>
              <a:rPr lang="el-GR" sz="1600" dirty="0"/>
              <a:t>όταν αναπτύσσεται </a:t>
            </a:r>
            <a:r>
              <a:rPr lang="el-GR" sz="1600" dirty="0" smtClean="0"/>
              <a:t> εισβολή των </a:t>
            </a:r>
            <a:r>
              <a:rPr lang="el-GR" sz="1600" dirty="0" err="1" smtClean="0"/>
              <a:t>μελανοκυττάρων</a:t>
            </a:r>
            <a:r>
              <a:rPr lang="el-GR" sz="1600" dirty="0" smtClean="0"/>
              <a:t> στο χόριο. </a:t>
            </a:r>
            <a:r>
              <a:rPr lang="el-GR" sz="1600" dirty="0"/>
              <a:t>Τα κύτταρα είναι συχνά </a:t>
            </a:r>
            <a:r>
              <a:rPr lang="el-GR" sz="1600" dirty="0" smtClean="0"/>
              <a:t>διατεταγμένα </a:t>
            </a:r>
            <a:r>
              <a:rPr lang="el-GR" sz="1600" dirty="0" smtClean="0">
                <a:effectLst>
                  <a:outerShdw blurRad="38100" dist="38100" dir="2700000" algn="tl">
                    <a:srgbClr val="000000">
                      <a:alpha val="43137"/>
                    </a:srgbClr>
                  </a:outerShdw>
                </a:effectLst>
              </a:rPr>
              <a:t>κάθετα</a:t>
            </a:r>
            <a:r>
              <a:rPr lang="el-GR" sz="1600" dirty="0" smtClean="0"/>
              <a:t> ως προς την </a:t>
            </a:r>
            <a:r>
              <a:rPr lang="el-GR" sz="1600" dirty="0"/>
              <a:t>επιφάνεια. Τα </a:t>
            </a:r>
            <a:r>
              <a:rPr lang="el-GR" sz="1600" dirty="0" err="1"/>
              <a:t>μελανοκύτταρα</a:t>
            </a:r>
            <a:r>
              <a:rPr lang="el-GR" sz="1600" dirty="0"/>
              <a:t> παρουσιάζουν εμφανή </a:t>
            </a:r>
            <a:r>
              <a:rPr lang="el-GR" sz="1600" dirty="0">
                <a:effectLst>
                  <a:outerShdw blurRad="38100" dist="38100" dir="2700000" algn="tl">
                    <a:srgbClr val="000000">
                      <a:alpha val="43137"/>
                    </a:srgbClr>
                  </a:outerShdw>
                </a:effectLst>
              </a:rPr>
              <a:t>τεχνητή </a:t>
            </a:r>
            <a:r>
              <a:rPr lang="el-GR" sz="1600" dirty="0" smtClean="0">
                <a:effectLst>
                  <a:outerShdw blurRad="38100" dist="38100" dir="2700000" algn="tl">
                    <a:srgbClr val="000000">
                      <a:alpha val="43137"/>
                    </a:srgbClr>
                  </a:outerShdw>
                </a:effectLst>
              </a:rPr>
              <a:t>συρρίκνωση </a:t>
            </a:r>
            <a:r>
              <a:rPr lang="el-GR" sz="1600" dirty="0">
                <a:effectLst>
                  <a:outerShdw blurRad="38100" dist="38100" dir="2700000" algn="tl">
                    <a:srgbClr val="000000">
                      <a:alpha val="43137"/>
                    </a:srgbClr>
                  </a:outerShdw>
                </a:effectLst>
              </a:rPr>
              <a:t>του </a:t>
            </a:r>
            <a:r>
              <a:rPr lang="el-GR" sz="1600" dirty="0" smtClean="0">
                <a:effectLst>
                  <a:outerShdw blurRad="38100" dist="38100" dir="2700000" algn="tl">
                    <a:srgbClr val="000000">
                      <a:alpha val="43137"/>
                    </a:srgbClr>
                  </a:outerShdw>
                </a:effectLst>
              </a:rPr>
              <a:t>κυτταροπλάσματός τους</a:t>
            </a:r>
            <a:r>
              <a:rPr lang="el-GR" sz="1600" dirty="0" smtClean="0"/>
              <a:t>. </a:t>
            </a:r>
            <a:r>
              <a:rPr lang="el-GR" sz="1600" dirty="0"/>
              <a:t>Ο πυρηνικός πολυμορφισμός και </a:t>
            </a:r>
            <a:r>
              <a:rPr lang="el-GR" sz="1600" dirty="0" smtClean="0"/>
              <a:t>οι πολυπύρηνες κυτταρικές μορφές  παρατηρούνται συχνά.</a:t>
            </a:r>
            <a:endParaRPr lang="el-GR" sz="1600" dirty="0"/>
          </a:p>
        </p:txBody>
      </p:sp>
      <p:pic>
        <p:nvPicPr>
          <p:cNvPr id="1026" name="Picture 2" descr="C:\Users\Νεφέλη\Desktop\Skin_Melanocytic_LentigoMaligna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5094136" y="2978872"/>
            <a:ext cx="4356328"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Νεφέλη\Desktop\DFKCv3AXoAEH4R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19" y="2685701"/>
            <a:ext cx="5508612"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6906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Κλινικά προειδοποιητικά </a:t>
            </a:r>
            <a:r>
              <a:rPr lang="el-GR" dirty="0" smtClean="0"/>
              <a:t>σημεία</a:t>
            </a:r>
            <a:r>
              <a:rPr lang="en-US" dirty="0" smtClean="0"/>
              <a:t> </a:t>
            </a:r>
            <a:r>
              <a:rPr lang="el-GR" dirty="0" smtClean="0"/>
              <a:t>μελανώματος</a:t>
            </a:r>
            <a:endParaRPr lang="el-GR" dirty="0"/>
          </a:p>
        </p:txBody>
      </p:sp>
      <p:sp>
        <p:nvSpPr>
          <p:cNvPr id="3" name="Θέση περιεχομένου 2"/>
          <p:cNvSpPr>
            <a:spLocks noGrp="1"/>
          </p:cNvSpPr>
          <p:nvPr>
            <p:ph idx="1"/>
          </p:nvPr>
        </p:nvSpPr>
        <p:spPr>
          <a:xfrm>
            <a:off x="457200" y="1600200"/>
            <a:ext cx="8229600" cy="4925144"/>
          </a:xfrm>
        </p:spPr>
        <p:txBody>
          <a:bodyPr>
            <a:normAutofit/>
          </a:bodyPr>
          <a:lstStyle/>
          <a:p>
            <a:r>
              <a:rPr lang="el-GR" dirty="0"/>
              <a:t>Αλλαγή του χρώματος </a:t>
            </a:r>
            <a:r>
              <a:rPr lang="el-GR" dirty="0" smtClean="0"/>
              <a:t>μιας </a:t>
            </a:r>
            <a:r>
              <a:rPr lang="el-GR" dirty="0" err="1" smtClean="0"/>
              <a:t>κεχρωσμένης</a:t>
            </a:r>
            <a:r>
              <a:rPr lang="el-GR" dirty="0" smtClean="0"/>
              <a:t> αλλοίωσης του δέρματος</a:t>
            </a:r>
            <a:endParaRPr lang="el-GR" dirty="0"/>
          </a:p>
          <a:p>
            <a:r>
              <a:rPr lang="el-GR" dirty="0" smtClean="0"/>
              <a:t>Διόγκωση προϋπάρχοντος σπίλου</a:t>
            </a:r>
            <a:endParaRPr lang="el-GR" dirty="0"/>
          </a:p>
          <a:p>
            <a:r>
              <a:rPr lang="el-GR" dirty="0"/>
              <a:t>Κνησμός ή πόνος </a:t>
            </a:r>
            <a:r>
              <a:rPr lang="el-GR" dirty="0" smtClean="0"/>
              <a:t>σε σπίλο</a:t>
            </a:r>
            <a:endParaRPr lang="el-GR" dirty="0"/>
          </a:p>
          <a:p>
            <a:r>
              <a:rPr lang="el-GR" dirty="0"/>
              <a:t>Ανάπτυξη </a:t>
            </a:r>
            <a:r>
              <a:rPr lang="el-GR" dirty="0" smtClean="0"/>
              <a:t>νέας, </a:t>
            </a:r>
            <a:r>
              <a:rPr lang="el-GR" dirty="0" err="1" smtClean="0"/>
              <a:t>κεχρωσμένης</a:t>
            </a:r>
            <a:r>
              <a:rPr lang="el-GR" dirty="0" smtClean="0"/>
              <a:t> </a:t>
            </a:r>
            <a:r>
              <a:rPr lang="el-GR" dirty="0"/>
              <a:t>αλλοιώσεως στην ενήλικη ζωή</a:t>
            </a:r>
          </a:p>
          <a:p>
            <a:r>
              <a:rPr lang="el-GR" dirty="0" smtClean="0"/>
              <a:t>Ανώμαλα χείλη </a:t>
            </a:r>
            <a:r>
              <a:rPr lang="el-GR" dirty="0" err="1" smtClean="0"/>
              <a:t>κεχρωσμένης</a:t>
            </a:r>
            <a:r>
              <a:rPr lang="el-GR" dirty="0" smtClean="0"/>
              <a:t> αλλοίωσης</a:t>
            </a:r>
            <a:endParaRPr lang="el-GR" dirty="0"/>
          </a:p>
          <a:p>
            <a:r>
              <a:rPr lang="el-GR" dirty="0" smtClean="0"/>
              <a:t>Ποικιλοχρωμία </a:t>
            </a:r>
            <a:r>
              <a:rPr lang="el-GR" dirty="0" err="1" smtClean="0"/>
              <a:t>κεχρωσμένης</a:t>
            </a:r>
            <a:r>
              <a:rPr lang="el-GR" dirty="0" smtClean="0"/>
              <a:t> αλλοίωσης</a:t>
            </a:r>
            <a:endParaRPr lang="el-GR" dirty="0"/>
          </a:p>
        </p:txBody>
      </p:sp>
    </p:spTree>
    <p:extLst>
      <p:ext uri="{BB962C8B-B14F-4D97-AF65-F5344CB8AC3E}">
        <p14:creationId xmlns:p14="http://schemas.microsoft.com/office/powerpoint/2010/main" val="37594904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44624"/>
            <a:ext cx="8229600" cy="1008112"/>
          </a:xfrm>
        </p:spPr>
        <p:txBody>
          <a:bodyPr>
            <a:normAutofit/>
          </a:bodyPr>
          <a:lstStyle/>
          <a:p>
            <a:r>
              <a:rPr lang="el-GR" sz="2900" dirty="0">
                <a:solidFill>
                  <a:prstClr val="black"/>
                </a:solidFill>
              </a:rPr>
              <a:t>Χρήσιμα χαρακτηριστικά που </a:t>
            </a:r>
            <a:r>
              <a:rPr lang="el-GR" sz="2900" b="1" dirty="0">
                <a:solidFill>
                  <a:prstClr val="black"/>
                </a:solidFill>
              </a:rPr>
              <a:t>διαφοροποιούν </a:t>
            </a:r>
            <a:br>
              <a:rPr lang="el-GR" sz="2900" b="1" dirty="0">
                <a:solidFill>
                  <a:prstClr val="black"/>
                </a:solidFill>
              </a:rPr>
            </a:br>
            <a:r>
              <a:rPr lang="el-GR" sz="2900" dirty="0">
                <a:solidFill>
                  <a:prstClr val="black"/>
                </a:solidFill>
              </a:rPr>
              <a:t>το μελάνωμα από τις καλοήθεις αλλοιώσεις</a:t>
            </a:r>
            <a:endParaRPr lang="el-GR" dirty="0"/>
          </a:p>
        </p:txBody>
      </p:sp>
      <p:sp>
        <p:nvSpPr>
          <p:cNvPr id="3" name="Θέση περιεχομένου 2"/>
          <p:cNvSpPr>
            <a:spLocks noGrp="1"/>
          </p:cNvSpPr>
          <p:nvPr>
            <p:ph idx="1"/>
          </p:nvPr>
        </p:nvSpPr>
        <p:spPr>
          <a:xfrm>
            <a:off x="0" y="1340768"/>
            <a:ext cx="9144000" cy="5517232"/>
          </a:xfrm>
        </p:spPr>
        <p:txBody>
          <a:bodyPr>
            <a:normAutofit fontScale="77500" lnSpcReduction="20000"/>
          </a:bodyPr>
          <a:lstStyle/>
          <a:p>
            <a:r>
              <a:rPr lang="el-GR" b="1" dirty="0"/>
              <a:t>Α</a:t>
            </a:r>
            <a:r>
              <a:rPr lang="el-GR" dirty="0"/>
              <a:t>συμμετρία</a:t>
            </a:r>
          </a:p>
          <a:p>
            <a:r>
              <a:rPr lang="el-GR" dirty="0" err="1" smtClean="0">
                <a:effectLst>
                  <a:outerShdw blurRad="38100" dist="38100" dir="2700000" algn="tl">
                    <a:srgbClr val="000000">
                      <a:alpha val="43137"/>
                    </a:srgbClr>
                  </a:outerShdw>
                </a:effectLst>
              </a:rPr>
              <a:t>Ατυπία</a:t>
            </a:r>
            <a:endParaRPr lang="el-GR" dirty="0">
              <a:effectLst>
                <a:outerShdw blurRad="38100" dist="38100" dir="2700000" algn="tl">
                  <a:srgbClr val="000000">
                    <a:alpha val="43137"/>
                  </a:srgbClr>
                </a:outerShdw>
              </a:effectLst>
            </a:endParaRPr>
          </a:p>
          <a:p>
            <a:r>
              <a:rPr lang="el-GR" dirty="0" smtClean="0"/>
              <a:t>Ζωνοειδής </a:t>
            </a:r>
            <a:r>
              <a:rPr lang="el-GR" dirty="0"/>
              <a:t>χρόνια </a:t>
            </a:r>
            <a:r>
              <a:rPr lang="el-GR" dirty="0" smtClean="0"/>
              <a:t>φλεγμονώδης διήθηση </a:t>
            </a:r>
            <a:r>
              <a:rPr lang="el-GR" dirty="0"/>
              <a:t>στο χόριο</a:t>
            </a:r>
          </a:p>
          <a:p>
            <a:r>
              <a:rPr lang="el-GR" dirty="0">
                <a:effectLst>
                  <a:outerShdw blurRad="38100" dist="38100" dir="2700000" algn="tl">
                    <a:srgbClr val="000000">
                      <a:alpha val="43137"/>
                    </a:srgbClr>
                  </a:outerShdw>
                </a:effectLst>
              </a:rPr>
              <a:t>Έλλειψη</a:t>
            </a:r>
            <a:r>
              <a:rPr lang="el-GR" dirty="0"/>
              <a:t> ωρίμανσης των </a:t>
            </a:r>
            <a:r>
              <a:rPr lang="el-GR" dirty="0" err="1" smtClean="0"/>
              <a:t>νεοπλασματικών</a:t>
            </a:r>
            <a:r>
              <a:rPr lang="el-GR" dirty="0" smtClean="0"/>
              <a:t> </a:t>
            </a:r>
            <a:r>
              <a:rPr lang="el-GR" dirty="0"/>
              <a:t>κυττάρων </a:t>
            </a:r>
            <a:r>
              <a:rPr lang="el-GR" dirty="0" smtClean="0"/>
              <a:t>του χορίου</a:t>
            </a:r>
            <a:endParaRPr lang="el-GR" dirty="0"/>
          </a:p>
          <a:p>
            <a:r>
              <a:rPr lang="el-GR" dirty="0" smtClean="0"/>
              <a:t>Πλευρική</a:t>
            </a:r>
            <a:r>
              <a:rPr lang="en-US" dirty="0" smtClean="0"/>
              <a:t> (</a:t>
            </a:r>
            <a:r>
              <a:rPr lang="el-GR" dirty="0" smtClean="0"/>
              <a:t>πλάγια</a:t>
            </a:r>
            <a:r>
              <a:rPr lang="en-US" dirty="0" smtClean="0"/>
              <a:t>)</a:t>
            </a:r>
            <a:r>
              <a:rPr lang="el-GR" dirty="0" smtClean="0"/>
              <a:t> </a:t>
            </a:r>
            <a:r>
              <a:rPr lang="el-GR" dirty="0"/>
              <a:t>επέκταση </a:t>
            </a:r>
            <a:r>
              <a:rPr lang="el-GR" dirty="0">
                <a:effectLst>
                  <a:outerShdw blurRad="38100" dist="38100" dir="2700000" algn="tl">
                    <a:srgbClr val="000000">
                      <a:alpha val="43137"/>
                    </a:srgbClr>
                  </a:outerShdw>
                </a:effectLst>
              </a:rPr>
              <a:t>μεμονωμένων</a:t>
            </a:r>
            <a:r>
              <a:rPr lang="el-GR" dirty="0"/>
              <a:t> </a:t>
            </a:r>
            <a:r>
              <a:rPr lang="el-GR" dirty="0" err="1"/>
              <a:t>μελανοκυττάρων</a:t>
            </a:r>
            <a:endParaRPr lang="el-GR" dirty="0"/>
          </a:p>
          <a:p>
            <a:r>
              <a:rPr lang="el-GR" dirty="0" err="1"/>
              <a:t>Μ</a:t>
            </a:r>
            <a:r>
              <a:rPr lang="el-GR" dirty="0" err="1" smtClean="0"/>
              <a:t>ελανοκύτταρα</a:t>
            </a:r>
            <a:r>
              <a:rPr lang="el-GR" dirty="0" smtClean="0"/>
              <a:t> </a:t>
            </a:r>
            <a:r>
              <a:rPr lang="el-GR" dirty="0"/>
              <a:t>με </a:t>
            </a:r>
            <a:r>
              <a:rPr lang="el-GR" dirty="0" smtClean="0"/>
              <a:t>διαυγές </a:t>
            </a:r>
            <a:r>
              <a:rPr lang="el-GR" dirty="0"/>
              <a:t>κυτταρόπλασμα και </a:t>
            </a:r>
            <a:r>
              <a:rPr lang="el-GR" dirty="0" smtClean="0"/>
              <a:t>λεπτή κατανομή της πυρηνικής χρωματίνης,  </a:t>
            </a:r>
            <a:r>
              <a:rPr lang="el-GR" dirty="0"/>
              <a:t>νέκρωση </a:t>
            </a:r>
            <a:r>
              <a:rPr lang="el-GR" dirty="0" smtClean="0"/>
              <a:t>μεμονωμένων </a:t>
            </a:r>
            <a:r>
              <a:rPr lang="el-GR" dirty="0" err="1" smtClean="0"/>
              <a:t>μελανοκυττάρων</a:t>
            </a:r>
            <a:r>
              <a:rPr lang="el-GR" dirty="0" smtClean="0"/>
              <a:t> </a:t>
            </a:r>
            <a:r>
              <a:rPr lang="el-GR" dirty="0"/>
              <a:t>(σε </a:t>
            </a:r>
            <a:r>
              <a:rPr lang="el-GR" dirty="0" smtClean="0"/>
              <a:t>αντιπαραβολή </a:t>
            </a:r>
            <a:r>
              <a:rPr lang="el-GR" dirty="0"/>
              <a:t>με </a:t>
            </a:r>
            <a:r>
              <a:rPr lang="el-GR" dirty="0" smtClean="0"/>
              <a:t>τα </a:t>
            </a:r>
            <a:r>
              <a:rPr lang="el-GR" dirty="0" err="1" smtClean="0"/>
              <a:t>ηωσινοφιλικά</a:t>
            </a:r>
            <a:r>
              <a:rPr lang="el-GR" dirty="0" smtClean="0"/>
              <a:t> σωμάτια υαλίνης στους σπίλους του </a:t>
            </a:r>
            <a:r>
              <a:rPr lang="el-GR" dirty="0" err="1"/>
              <a:t>Spitz</a:t>
            </a:r>
            <a:r>
              <a:rPr lang="el-GR" dirty="0"/>
              <a:t>)</a:t>
            </a:r>
          </a:p>
          <a:p>
            <a:r>
              <a:rPr lang="el-GR" dirty="0"/>
              <a:t>Οι </a:t>
            </a:r>
            <a:r>
              <a:rPr lang="el-GR" dirty="0" err="1"/>
              <a:t>μιτωτικές</a:t>
            </a:r>
            <a:r>
              <a:rPr lang="el-GR" dirty="0"/>
              <a:t> </a:t>
            </a:r>
            <a:r>
              <a:rPr lang="el-GR" dirty="0" smtClean="0"/>
              <a:t>διαιρέσεις των </a:t>
            </a:r>
            <a:r>
              <a:rPr lang="el-GR" dirty="0" err="1" smtClean="0"/>
              <a:t>μελανοκυττάρων</a:t>
            </a:r>
            <a:r>
              <a:rPr lang="el-GR" dirty="0" smtClean="0"/>
              <a:t> (ιδιαίτερα οι </a:t>
            </a:r>
            <a:r>
              <a:rPr lang="el-GR" dirty="0" smtClean="0">
                <a:effectLst>
                  <a:outerShdw blurRad="38100" dist="38100" dir="2700000" algn="tl">
                    <a:srgbClr val="000000">
                      <a:alpha val="43137"/>
                    </a:srgbClr>
                  </a:outerShdw>
                </a:effectLst>
              </a:rPr>
              <a:t>άτυπες </a:t>
            </a:r>
            <a:r>
              <a:rPr lang="el-GR" dirty="0" smtClean="0"/>
              <a:t>μορφές τους)</a:t>
            </a:r>
            <a:endParaRPr lang="el-GR" dirty="0"/>
          </a:p>
          <a:p>
            <a:r>
              <a:rPr lang="el-GR" dirty="0" err="1"/>
              <a:t>Πλειομορφισμός</a:t>
            </a:r>
            <a:r>
              <a:rPr lang="el-GR" dirty="0"/>
              <a:t> </a:t>
            </a:r>
            <a:r>
              <a:rPr lang="el-GR" dirty="0" smtClean="0"/>
              <a:t>των </a:t>
            </a:r>
            <a:r>
              <a:rPr lang="el-GR" dirty="0" err="1" smtClean="0"/>
              <a:t>μελανοκυττάρων</a:t>
            </a:r>
            <a:r>
              <a:rPr lang="el-GR" dirty="0" smtClean="0"/>
              <a:t> </a:t>
            </a:r>
            <a:endParaRPr lang="el-GR" dirty="0"/>
          </a:p>
          <a:p>
            <a:r>
              <a:rPr lang="el-GR" dirty="0" smtClean="0"/>
              <a:t>Ασαφής  </a:t>
            </a:r>
            <a:r>
              <a:rPr lang="el-GR" dirty="0"/>
              <a:t>οριοθέτηση του </a:t>
            </a:r>
            <a:r>
              <a:rPr lang="el-GR" dirty="0" err="1" smtClean="0"/>
              <a:t>ενδοεπιδερμιδικού</a:t>
            </a:r>
            <a:r>
              <a:rPr lang="el-GR" dirty="0" smtClean="0"/>
              <a:t> </a:t>
            </a:r>
            <a:r>
              <a:rPr lang="el-GR" dirty="0"/>
              <a:t>συστατικού</a:t>
            </a:r>
          </a:p>
          <a:p>
            <a:r>
              <a:rPr lang="el-GR" dirty="0"/>
              <a:t>Παρουσία </a:t>
            </a:r>
            <a:r>
              <a:rPr lang="el-GR" dirty="0" err="1"/>
              <a:t>χρωμοσωμικών</a:t>
            </a:r>
            <a:r>
              <a:rPr lang="el-GR" dirty="0"/>
              <a:t> </a:t>
            </a:r>
            <a:r>
              <a:rPr lang="el-GR" dirty="0" smtClean="0"/>
              <a:t>προσθηκών </a:t>
            </a:r>
            <a:r>
              <a:rPr lang="el-GR" dirty="0"/>
              <a:t>ή </a:t>
            </a:r>
            <a:r>
              <a:rPr lang="el-GR" dirty="0" smtClean="0"/>
              <a:t>ελλειμμάτων</a:t>
            </a:r>
            <a:endParaRPr lang="el-GR" dirty="0"/>
          </a:p>
          <a:p>
            <a:r>
              <a:rPr lang="el-GR" dirty="0" err="1" smtClean="0">
                <a:effectLst>
                  <a:outerShdw blurRad="38100" dist="38100" dir="2700000" algn="tl">
                    <a:srgbClr val="000000">
                      <a:alpha val="43137"/>
                    </a:srgbClr>
                  </a:outerShdw>
                </a:effectLst>
              </a:rPr>
              <a:t>Δι</a:t>
            </a:r>
            <a:r>
              <a:rPr lang="el-GR" dirty="0" smtClean="0">
                <a:effectLst>
                  <a:outerShdw blurRad="38100" dist="38100" dir="2700000" algn="tl">
                    <a:srgbClr val="000000">
                      <a:alpha val="43137"/>
                    </a:srgbClr>
                  </a:outerShdw>
                </a:effectLst>
              </a:rPr>
              <a:t>-</a:t>
            </a:r>
            <a:r>
              <a:rPr lang="el-GR" dirty="0" err="1" smtClean="0">
                <a:effectLst>
                  <a:outerShdw blurRad="38100" dist="38100" dir="2700000" algn="tl">
                    <a:srgbClr val="000000">
                      <a:alpha val="43137"/>
                    </a:srgbClr>
                  </a:outerShdw>
                </a:effectLst>
              </a:rPr>
              <a:t>επιδερμιδική</a:t>
            </a:r>
            <a:r>
              <a:rPr lang="el-GR" dirty="0" smtClean="0">
                <a:effectLst>
                  <a:outerShdw blurRad="38100" dist="38100" dir="2700000" algn="tl">
                    <a:srgbClr val="000000">
                      <a:alpha val="43137"/>
                    </a:srgbClr>
                  </a:outerShdw>
                </a:effectLst>
              </a:rPr>
              <a:t> </a:t>
            </a:r>
            <a:r>
              <a:rPr lang="el-GR" dirty="0">
                <a:effectLst>
                  <a:outerShdw blurRad="38100" dist="38100" dir="2700000" algn="tl">
                    <a:srgbClr val="000000">
                      <a:alpha val="43137"/>
                    </a:srgbClr>
                  </a:outerShdw>
                </a:effectLst>
              </a:rPr>
              <a:t>μετανάστευση </a:t>
            </a:r>
            <a:r>
              <a:rPr lang="el-GR" dirty="0" err="1"/>
              <a:t>μελανοκυττάρων</a:t>
            </a:r>
            <a:endParaRPr lang="el-GR" dirty="0"/>
          </a:p>
        </p:txBody>
      </p:sp>
    </p:spTree>
    <p:extLst>
      <p:ext uri="{BB962C8B-B14F-4D97-AF65-F5344CB8AC3E}">
        <p14:creationId xmlns:p14="http://schemas.microsoft.com/office/powerpoint/2010/main" val="77424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404665"/>
            <a:ext cx="5364088" cy="2376264"/>
          </a:xfrm>
        </p:spPr>
        <p:txBody>
          <a:bodyPr>
            <a:normAutofit fontScale="90000"/>
          </a:bodyPr>
          <a:lstStyle/>
          <a:p>
            <a:r>
              <a:rPr lang="el-GR" sz="3100" b="1" dirty="0" smtClean="0"/>
              <a:t>Μελάνωμα </a:t>
            </a:r>
            <a:r>
              <a:rPr lang="en-US" sz="3100" b="1" dirty="0" smtClean="0"/>
              <a:t>in situ</a:t>
            </a:r>
            <a:r>
              <a:rPr lang="el-GR" dirty="0" smtClean="0"/>
              <a:t/>
            </a:r>
            <a:br>
              <a:rPr lang="el-GR" dirty="0" smtClean="0"/>
            </a:br>
            <a:r>
              <a:rPr lang="el-GR" sz="1300" dirty="0" smtClean="0"/>
              <a:t>( συμπεριλαμβάνει την </a:t>
            </a:r>
            <a:r>
              <a:rPr lang="el-GR" sz="1300" b="1" dirty="0" smtClean="0"/>
              <a:t>κακοήθη φακίδα</a:t>
            </a:r>
            <a:r>
              <a:rPr lang="el-GR" sz="1300" dirty="0" smtClean="0"/>
              <a:t>, το </a:t>
            </a:r>
            <a:r>
              <a:rPr lang="el-GR" sz="1300" b="1" dirty="0" smtClean="0"/>
              <a:t>επιφανειακά επεκτεινόμενο μελάνωμα</a:t>
            </a:r>
            <a:r>
              <a:rPr lang="el-GR" sz="1300" dirty="0" smtClean="0"/>
              <a:t> –το οποίο μπορεί να μεταπίπτει σε </a:t>
            </a:r>
            <a:r>
              <a:rPr lang="el-GR" sz="1300" dirty="0" err="1" smtClean="0"/>
              <a:t>μικροδιηθητικό</a:t>
            </a:r>
            <a:r>
              <a:rPr lang="el-GR" sz="1300" dirty="0" smtClean="0"/>
              <a:t> και διηθητικό,- και το </a:t>
            </a:r>
            <a:r>
              <a:rPr lang="el-GR" sz="1300" b="1" dirty="0" err="1" smtClean="0"/>
              <a:t>φακιδώδες</a:t>
            </a:r>
            <a:r>
              <a:rPr lang="el-GR" sz="1300" dirty="0" smtClean="0"/>
              <a:t> </a:t>
            </a:r>
            <a:r>
              <a:rPr lang="el-GR" sz="1300" b="1" dirty="0" smtClean="0"/>
              <a:t>μελάνωμα των άκρων </a:t>
            </a:r>
            <a:r>
              <a:rPr lang="el-GR" sz="1300" dirty="0" smtClean="0"/>
              <a:t>).</a:t>
            </a:r>
            <a:br>
              <a:rPr lang="el-GR" sz="1300" dirty="0" smtClean="0"/>
            </a:br>
            <a:r>
              <a:rPr lang="el-GR" sz="1300" dirty="0"/>
              <a:t/>
            </a:r>
            <a:br>
              <a:rPr lang="el-GR" sz="1300" dirty="0"/>
            </a:br>
            <a:r>
              <a:rPr lang="el-GR" sz="1300" b="1" spc="600" dirty="0"/>
              <a:t>Επιφανειακά επεκτεινόμενο μελάνωμα</a:t>
            </a:r>
            <a:br>
              <a:rPr lang="el-GR" sz="1300" b="1" spc="600" dirty="0"/>
            </a:br>
            <a:r>
              <a:rPr lang="en-US" sz="1300" dirty="0" smtClean="0"/>
              <a:t/>
            </a:r>
            <a:br>
              <a:rPr lang="en-US" sz="1300" dirty="0" smtClean="0"/>
            </a:br>
            <a:r>
              <a:rPr lang="el-GR" sz="1300" dirty="0" smtClean="0"/>
              <a:t>Άτυπα  </a:t>
            </a:r>
            <a:r>
              <a:rPr lang="el-GR" sz="1300" dirty="0" err="1"/>
              <a:t>μελανοκύτταρα</a:t>
            </a:r>
            <a:r>
              <a:rPr lang="el-GR" sz="1300" dirty="0"/>
              <a:t> στην </a:t>
            </a:r>
            <a:r>
              <a:rPr lang="el-GR" sz="1300" dirty="0" smtClean="0"/>
              <a:t>επιδερμίδα, εδώ χωρίς διήθηση του χορίου</a:t>
            </a:r>
            <a:r>
              <a:rPr lang="en-US" sz="1300" dirty="0" smtClean="0"/>
              <a:t/>
            </a:r>
            <a:br>
              <a:rPr lang="en-US" sz="1300" dirty="0" smtClean="0"/>
            </a:br>
            <a:r>
              <a:rPr lang="el-GR" sz="1300" dirty="0" smtClean="0"/>
              <a:t> (ανατομικό επίπεδο κατά </a:t>
            </a:r>
            <a:r>
              <a:rPr lang="en-US" sz="1300" dirty="0" smtClean="0"/>
              <a:t>Clark I) </a:t>
            </a:r>
            <a:r>
              <a:rPr lang="el-GR" sz="1300" dirty="0"/>
              <a:t/>
            </a:r>
            <a:br>
              <a:rPr lang="el-GR" sz="1300" dirty="0"/>
            </a:br>
            <a:r>
              <a:rPr lang="el-GR" sz="1300" dirty="0" smtClean="0"/>
              <a:t>Συνήθης η </a:t>
            </a:r>
            <a:r>
              <a:rPr lang="el-GR" sz="1300" dirty="0" smtClean="0"/>
              <a:t> « </a:t>
            </a:r>
            <a:r>
              <a:rPr lang="el-GR" sz="1300" dirty="0" smtClean="0"/>
              <a:t>απορρόφηση » </a:t>
            </a:r>
            <a:r>
              <a:rPr lang="el-GR" sz="1300" dirty="0" smtClean="0"/>
              <a:t>της </a:t>
            </a:r>
            <a:r>
              <a:rPr lang="el-GR" sz="1300" dirty="0" smtClean="0"/>
              <a:t>επιδερμίδας </a:t>
            </a:r>
            <a:br>
              <a:rPr lang="el-GR" sz="1300" dirty="0" smtClean="0"/>
            </a:br>
            <a:r>
              <a:rPr lang="el-GR" sz="1300" dirty="0" smtClean="0"/>
              <a:t>(με εστιακή απουσία των προβολών/καταδύσεών της στο </a:t>
            </a:r>
            <a:r>
              <a:rPr lang="el-GR" sz="1300" dirty="0" err="1" smtClean="0"/>
              <a:t>θηλώδες</a:t>
            </a:r>
            <a:r>
              <a:rPr lang="el-GR" sz="1300" dirty="0" smtClean="0"/>
              <a:t> χόριο)</a:t>
            </a:r>
            <a:r>
              <a:rPr lang="el-GR" sz="1300" dirty="0"/>
              <a:t/>
            </a:r>
            <a:br>
              <a:rPr lang="el-GR" sz="1300" dirty="0"/>
            </a:br>
            <a:r>
              <a:rPr lang="el-GR" sz="1300" dirty="0"/>
              <a:t>Κυριαρχία </a:t>
            </a:r>
            <a:r>
              <a:rPr lang="el-GR" sz="1300" dirty="0">
                <a:effectLst>
                  <a:outerShdw blurRad="38100" dist="38100" dir="2700000" algn="tl">
                    <a:srgbClr val="000000">
                      <a:alpha val="43137"/>
                    </a:srgbClr>
                  </a:outerShdw>
                </a:effectLst>
              </a:rPr>
              <a:t>μεμονωμένων</a:t>
            </a:r>
            <a:r>
              <a:rPr lang="el-GR" sz="1300" dirty="0"/>
              <a:t> </a:t>
            </a:r>
            <a:r>
              <a:rPr lang="el-GR" sz="1300" dirty="0" err="1" smtClean="0"/>
              <a:t>μελανοκυττάρων</a:t>
            </a:r>
            <a:r>
              <a:rPr lang="el-GR" sz="1300" dirty="0" smtClean="0"/>
              <a:t> έναντι εκείνων σε φωλιές.</a:t>
            </a:r>
            <a:r>
              <a:rPr lang="el-GR" sz="1300" dirty="0"/>
              <a:t/>
            </a:r>
            <a:br>
              <a:rPr lang="el-GR" sz="1300" dirty="0"/>
            </a:br>
            <a:r>
              <a:rPr lang="el-GR" sz="1300" dirty="0"/>
              <a:t>Συρρέουσα ανάπτυξη </a:t>
            </a:r>
            <a:r>
              <a:rPr lang="el-GR" sz="1300" dirty="0" err="1"/>
              <a:t>μελανοκυττάρων</a:t>
            </a:r>
            <a:r>
              <a:rPr lang="el-GR" sz="1300" dirty="0"/>
              <a:t> </a:t>
            </a:r>
            <a:r>
              <a:rPr lang="el-GR" sz="1300" dirty="0" smtClean="0"/>
              <a:t/>
            </a:r>
            <a:br>
              <a:rPr lang="el-GR" sz="1300" dirty="0" smtClean="0"/>
            </a:br>
            <a:r>
              <a:rPr lang="el-GR" sz="1300" dirty="0" smtClean="0"/>
              <a:t>κατά </a:t>
            </a:r>
            <a:r>
              <a:rPr lang="el-GR" sz="1300" dirty="0"/>
              <a:t>μήκος της </a:t>
            </a:r>
            <a:r>
              <a:rPr lang="el-GR" sz="1300" dirty="0" err="1" smtClean="0"/>
              <a:t>χοριοεπιδερμικής</a:t>
            </a:r>
            <a:r>
              <a:rPr lang="el-GR" sz="1300" dirty="0" smtClean="0"/>
              <a:t>  συμβολής. </a:t>
            </a:r>
            <a:r>
              <a:rPr lang="el-GR" sz="1300" dirty="0" err="1" smtClean="0">
                <a:effectLst>
                  <a:outerShdw blurRad="38100" dist="38100" dir="2700000" algn="tl">
                    <a:srgbClr val="000000">
                      <a:alpha val="43137"/>
                    </a:srgbClr>
                  </a:outerShdw>
                </a:effectLst>
              </a:rPr>
              <a:t>Παζετοειδής</a:t>
            </a:r>
            <a:r>
              <a:rPr lang="el-GR" sz="1300" dirty="0" smtClean="0">
                <a:effectLst>
                  <a:outerShdw blurRad="38100" dist="38100" dir="2700000" algn="tl">
                    <a:srgbClr val="000000">
                      <a:alpha val="43137"/>
                    </a:srgbClr>
                  </a:outerShdw>
                </a:effectLst>
              </a:rPr>
              <a:t> διασπορά</a:t>
            </a:r>
            <a:r>
              <a:rPr lang="el-GR" sz="1300" dirty="0" smtClean="0"/>
              <a:t>.</a:t>
            </a:r>
            <a:r>
              <a:rPr lang="el-GR" sz="1300" dirty="0"/>
              <a:t/>
            </a:r>
            <a:br>
              <a:rPr lang="el-GR" sz="1300" dirty="0"/>
            </a:br>
            <a:r>
              <a:rPr lang="el-GR" sz="1300" dirty="0">
                <a:effectLst>
                  <a:outerShdw blurRad="38100" dist="38100" dir="2700000" algn="tl">
                    <a:srgbClr val="000000">
                      <a:alpha val="43137"/>
                    </a:srgbClr>
                  </a:outerShdw>
                </a:effectLst>
              </a:rPr>
              <a:t>Συμμετοχή των </a:t>
            </a:r>
            <a:r>
              <a:rPr lang="el-GR" sz="1300" dirty="0" err="1" smtClean="0">
                <a:effectLst>
                  <a:outerShdw blurRad="38100" dist="38100" dir="2700000" algn="tl">
                    <a:srgbClr val="000000">
                      <a:alpha val="43137"/>
                    </a:srgbClr>
                  </a:outerShdw>
                </a:effectLst>
              </a:rPr>
              <a:t>εξαρτηματικών</a:t>
            </a:r>
            <a:r>
              <a:rPr lang="el-GR" sz="1300" dirty="0" smtClean="0">
                <a:effectLst>
                  <a:outerShdw blurRad="38100" dist="38100" dir="2700000" algn="tl">
                    <a:srgbClr val="000000">
                      <a:alpha val="43137"/>
                    </a:srgbClr>
                  </a:outerShdw>
                </a:effectLst>
              </a:rPr>
              <a:t> δομών </a:t>
            </a:r>
            <a:r>
              <a:rPr lang="el-GR" sz="1300" dirty="0" smtClean="0"/>
              <a:t>του δέρματος.</a:t>
            </a:r>
            <a:r>
              <a:rPr lang="en-US" sz="1300" dirty="0" smtClean="0"/>
              <a:t/>
            </a:r>
            <a:br>
              <a:rPr lang="en-US" sz="1300" dirty="0" smtClean="0"/>
            </a:br>
            <a:r>
              <a:rPr lang="en-US" sz="1300" dirty="0"/>
              <a:t/>
            </a:r>
            <a:br>
              <a:rPr lang="en-US" sz="1300" dirty="0"/>
            </a:br>
            <a:endParaRPr lang="el-GR" sz="1300" dirty="0"/>
          </a:p>
        </p:txBody>
      </p:sp>
      <p:pic>
        <p:nvPicPr>
          <p:cNvPr id="1026" name="Picture 2" descr="C:\Users\Νεφέλη\Desktop\Skin_Melanoma_SuperficialSpreading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987042"/>
            <a:ext cx="6378698" cy="40914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Νεφέλη\Desktop\20865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16632"/>
            <a:ext cx="36195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περιεχομένου 2"/>
          <p:cNvSpPr txBox="1">
            <a:spLocks/>
          </p:cNvSpPr>
          <p:nvPr/>
        </p:nvSpPr>
        <p:spPr>
          <a:xfrm>
            <a:off x="6486202" y="2859832"/>
            <a:ext cx="2657797" cy="3998168"/>
          </a:xfrm>
          <a:prstGeom prst="rect">
            <a:avLst/>
          </a:prstGeom>
        </p:spPr>
        <p:txBody>
          <a:bodyPr>
            <a:normAutofit fontScale="3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b="1" dirty="0" smtClean="0"/>
              <a:t>       </a:t>
            </a:r>
            <a:r>
              <a:rPr lang="el-GR" sz="3700" b="1" dirty="0" smtClean="0"/>
              <a:t>Επιφανειακά επεκτεινόμενο μελάνωμα</a:t>
            </a:r>
          </a:p>
          <a:p>
            <a:endParaRPr lang="el-GR" sz="3700" dirty="0"/>
          </a:p>
          <a:p>
            <a:r>
              <a:rPr lang="en-US" sz="3700" dirty="0" smtClean="0"/>
              <a:t>T</a:t>
            </a:r>
            <a:r>
              <a:rPr lang="el-GR" sz="3700" dirty="0" err="1" smtClean="0"/>
              <a:t>αυτοποιείται</a:t>
            </a:r>
            <a:r>
              <a:rPr lang="el-GR" sz="3700" dirty="0" smtClean="0"/>
              <a:t> με βάση το συστατικό της </a:t>
            </a:r>
            <a:r>
              <a:rPr lang="el-GR" sz="3700" b="1" dirty="0" smtClean="0"/>
              <a:t>επιφανειακής</a:t>
            </a:r>
            <a:r>
              <a:rPr lang="el-GR" sz="3700" dirty="0" smtClean="0"/>
              <a:t> -ακτινικής ανάπτυξης (δεν έχει καμία σχέση με το επίπεδο διήθησης του χορίου)</a:t>
            </a:r>
          </a:p>
          <a:p>
            <a:r>
              <a:rPr lang="el-GR" sz="3700" dirty="0" smtClean="0"/>
              <a:t>Το μη διηθητικό (</a:t>
            </a:r>
            <a:r>
              <a:rPr lang="el-GR" sz="3700" dirty="0" err="1" smtClean="0"/>
              <a:t>ενδοεπιδερμιδικό</a:t>
            </a:r>
            <a:r>
              <a:rPr lang="el-GR" sz="3700" dirty="0" smtClean="0"/>
              <a:t>) συστατικό  εμφανίζει </a:t>
            </a:r>
            <a:r>
              <a:rPr lang="el-GR" sz="3700" b="1" dirty="0" smtClean="0"/>
              <a:t>ασυμμετρία</a:t>
            </a:r>
            <a:r>
              <a:rPr lang="el-GR" sz="3700" dirty="0" smtClean="0"/>
              <a:t> και κακή οριοθέτηση, ακανόνιστη </a:t>
            </a:r>
            <a:r>
              <a:rPr lang="el-GR" sz="3700" dirty="0" err="1" smtClean="0"/>
              <a:t>ακάνθωση</a:t>
            </a:r>
            <a:r>
              <a:rPr lang="el-GR" sz="3700" dirty="0" smtClean="0"/>
              <a:t>, ακανόνιστο </a:t>
            </a:r>
            <a:r>
              <a:rPr lang="el-GR" sz="3700" dirty="0" err="1" smtClean="0"/>
              <a:t>φακιδώδη</a:t>
            </a:r>
            <a:r>
              <a:rPr lang="el-GR" sz="3700" dirty="0" smtClean="0"/>
              <a:t> και </a:t>
            </a:r>
            <a:r>
              <a:rPr lang="el-GR" sz="3700" dirty="0" err="1" smtClean="0"/>
              <a:t>εμφωλεασμένο</a:t>
            </a:r>
            <a:r>
              <a:rPr lang="el-GR" sz="3700" dirty="0" smtClean="0"/>
              <a:t> </a:t>
            </a:r>
            <a:r>
              <a:rPr lang="el-GR" sz="3700" dirty="0" err="1" smtClean="0"/>
              <a:t>μελανοκυτταρικό</a:t>
            </a:r>
            <a:r>
              <a:rPr lang="el-GR" sz="3700" dirty="0" smtClean="0"/>
              <a:t> πολλαπλασιασμό, </a:t>
            </a:r>
            <a:r>
              <a:rPr lang="el-GR" sz="3700" b="1" dirty="0" smtClean="0"/>
              <a:t>ομοιόμορφα</a:t>
            </a:r>
            <a:r>
              <a:rPr lang="el-GR" sz="3700" dirty="0" smtClean="0"/>
              <a:t> </a:t>
            </a:r>
            <a:r>
              <a:rPr lang="el-GR" sz="3700" b="1" dirty="0" smtClean="0"/>
              <a:t>άτυπα </a:t>
            </a:r>
            <a:r>
              <a:rPr lang="el-GR" sz="3700" b="1" dirty="0" err="1" smtClean="0"/>
              <a:t>μελανοκύτταρα</a:t>
            </a:r>
            <a:r>
              <a:rPr lang="el-GR" sz="3700" b="1" dirty="0" smtClean="0"/>
              <a:t> σε φωλιές </a:t>
            </a:r>
            <a:r>
              <a:rPr lang="el-GR" sz="3700" dirty="0" smtClean="0"/>
              <a:t>και </a:t>
            </a:r>
            <a:r>
              <a:rPr lang="el-GR" sz="3700" b="1" dirty="0" err="1" smtClean="0"/>
              <a:t>παζετοειδή</a:t>
            </a:r>
            <a:r>
              <a:rPr lang="el-GR" sz="3700" b="1" dirty="0" smtClean="0"/>
              <a:t> κύτταρα</a:t>
            </a:r>
          </a:p>
          <a:p>
            <a:r>
              <a:rPr lang="el-GR" sz="3700" dirty="0" smtClean="0"/>
              <a:t>Επίσης,  πιθανή διήθηση στο χόριο,  </a:t>
            </a:r>
            <a:r>
              <a:rPr lang="el-GR" sz="3700" b="1" dirty="0" smtClean="0"/>
              <a:t>πυρηνικός </a:t>
            </a:r>
            <a:r>
              <a:rPr lang="el-GR" sz="3700" b="1" dirty="0" err="1" smtClean="0"/>
              <a:t>πλειομορφισμός</a:t>
            </a:r>
            <a:r>
              <a:rPr lang="el-GR" sz="3700" dirty="0" smtClean="0"/>
              <a:t>,  </a:t>
            </a:r>
            <a:r>
              <a:rPr lang="el-GR" sz="3700" dirty="0" err="1" smtClean="0"/>
              <a:t>μελαγχρωστική</a:t>
            </a:r>
            <a:r>
              <a:rPr lang="el-GR" sz="3700" dirty="0" smtClean="0"/>
              <a:t>  σκόνη ,  απόπτωση μεμονωμένων </a:t>
            </a:r>
            <a:r>
              <a:rPr lang="el-GR" sz="3700" dirty="0" err="1" smtClean="0"/>
              <a:t>μελανοκυττάρων</a:t>
            </a:r>
            <a:r>
              <a:rPr lang="el-GR" sz="3700" dirty="0" smtClean="0"/>
              <a:t> και </a:t>
            </a:r>
            <a:r>
              <a:rPr lang="el-GR" sz="3700" dirty="0" err="1" smtClean="0"/>
              <a:t>κεχρωσμένη</a:t>
            </a:r>
            <a:r>
              <a:rPr lang="el-GR" sz="3700" dirty="0" smtClean="0"/>
              <a:t> </a:t>
            </a:r>
            <a:r>
              <a:rPr lang="el-GR" sz="3700" dirty="0" err="1" smtClean="0"/>
              <a:t>παρακεράτωση</a:t>
            </a:r>
            <a:r>
              <a:rPr lang="el-GR" sz="3700" dirty="0" smtClean="0"/>
              <a:t>.</a:t>
            </a:r>
            <a:endParaRPr lang="el-GR" sz="3700" dirty="0"/>
          </a:p>
        </p:txBody>
      </p:sp>
    </p:spTree>
    <p:extLst>
      <p:ext uri="{BB962C8B-B14F-4D97-AF65-F5344CB8AC3E}">
        <p14:creationId xmlns:p14="http://schemas.microsoft.com/office/powerpoint/2010/main" val="2735139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6021288"/>
            <a:ext cx="9144000" cy="720080"/>
          </a:xfrm>
        </p:spPr>
        <p:txBody>
          <a:bodyPr>
            <a:normAutofit/>
          </a:bodyPr>
          <a:lstStyle/>
          <a:p>
            <a:r>
              <a:rPr lang="en-US" sz="3600" dirty="0"/>
              <a:t>E</a:t>
            </a:r>
            <a:r>
              <a:rPr lang="el-GR" sz="3600" dirty="0" err="1"/>
              <a:t>πιφανειακά</a:t>
            </a:r>
            <a:r>
              <a:rPr lang="el-GR" sz="3600" dirty="0"/>
              <a:t> επεκτεινόμενο μελάνωμα</a:t>
            </a:r>
          </a:p>
        </p:txBody>
      </p:sp>
      <p:pic>
        <p:nvPicPr>
          <p:cNvPr id="2050" name="Picture 2" descr="C:\Users\Νεφέλη\Desktop\DFU3bXNXkAAy_V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8856984" cy="590465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Νεφέλη\Desktop\DFU3db1XoAEP5_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1"/>
            <a:ext cx="8964488" cy="597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93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7"/>
            <a:ext cx="4716016" cy="3080891"/>
          </a:xfrm>
        </p:spPr>
        <p:txBody>
          <a:bodyPr>
            <a:normAutofit fontScale="90000"/>
          </a:bodyPr>
          <a:lstStyle/>
          <a:p>
            <a:r>
              <a:rPr lang="en-US" sz="2000" b="1" dirty="0" smtClean="0"/>
              <a:t>E</a:t>
            </a:r>
            <a:r>
              <a:rPr lang="el-GR" sz="2000" b="1" dirty="0" err="1" smtClean="0"/>
              <a:t>πιφανειακά</a:t>
            </a:r>
            <a:r>
              <a:rPr lang="el-GR" sz="2000" b="1" dirty="0" smtClean="0"/>
              <a:t> επεκτεινόμενο μελάνωμα</a:t>
            </a:r>
            <a:r>
              <a:rPr lang="en-US" sz="2400" b="1" dirty="0" smtClean="0"/>
              <a:t/>
            </a:r>
            <a:br>
              <a:rPr lang="en-US" sz="2400" b="1" dirty="0" smtClean="0"/>
            </a:br>
            <a:r>
              <a:rPr lang="el-GR" sz="1800" dirty="0" smtClean="0"/>
              <a:t>Δεξιά</a:t>
            </a:r>
            <a:r>
              <a:rPr lang="en-US" sz="1800" dirty="0" smtClean="0"/>
              <a:t>:  </a:t>
            </a:r>
            <a:r>
              <a:rPr lang="el-GR" sz="1800" dirty="0" err="1" smtClean="0"/>
              <a:t>μικροδιήθηση</a:t>
            </a:r>
            <a:r>
              <a:rPr lang="el-GR" sz="1800" dirty="0" smtClean="0"/>
              <a:t> του </a:t>
            </a:r>
            <a:r>
              <a:rPr lang="el-GR" sz="1800" dirty="0" err="1" smtClean="0"/>
              <a:t>θηλώδους</a:t>
            </a:r>
            <a:r>
              <a:rPr lang="el-GR" sz="1800" dirty="0" smtClean="0"/>
              <a:t> χορίου </a:t>
            </a:r>
            <a:br>
              <a:rPr lang="el-GR" sz="1800" dirty="0" smtClean="0"/>
            </a:br>
            <a:r>
              <a:rPr lang="en-US" sz="1800" dirty="0" smtClean="0"/>
              <a:t>( </a:t>
            </a:r>
            <a:r>
              <a:rPr lang="el-GR" sz="1800" dirty="0" smtClean="0"/>
              <a:t>ανατομικού επιπέδου </a:t>
            </a:r>
            <a:r>
              <a:rPr lang="en-US" sz="1800" dirty="0"/>
              <a:t>2</a:t>
            </a:r>
            <a:r>
              <a:rPr lang="el-GR" sz="1800" dirty="0" smtClean="0"/>
              <a:t> κατά </a:t>
            </a:r>
            <a:r>
              <a:rPr lang="en-US" sz="1800" dirty="0" smtClean="0"/>
              <a:t>Clark).</a:t>
            </a:r>
            <a:br>
              <a:rPr lang="en-US" sz="1800" dirty="0" smtClean="0"/>
            </a:br>
            <a:r>
              <a:rPr lang="en-US" sz="1800" dirty="0" smtClean="0"/>
              <a:t>K</a:t>
            </a:r>
            <a:r>
              <a:rPr lang="el-GR" sz="1800" dirty="0" err="1" smtClean="0"/>
              <a:t>άτω</a:t>
            </a:r>
            <a:r>
              <a:rPr lang="en-US" sz="1800" dirty="0" smtClean="0"/>
              <a:t>: </a:t>
            </a:r>
            <a:r>
              <a:rPr lang="el-GR" sz="1800" dirty="0" smtClean="0"/>
              <a:t>ακτινωτή </a:t>
            </a:r>
            <a:r>
              <a:rPr lang="el-GR" sz="1800" dirty="0"/>
              <a:t>φάση ενός </a:t>
            </a:r>
            <a:r>
              <a:rPr lang="el-GR" sz="1800" dirty="0" smtClean="0"/>
              <a:t>επιφανειακ</a:t>
            </a:r>
            <a:r>
              <a:rPr lang="el-GR" sz="1800" dirty="0"/>
              <a:t>ά</a:t>
            </a:r>
            <a:r>
              <a:rPr lang="el-GR" sz="1800" dirty="0" smtClean="0"/>
              <a:t> επεκτεινόμενου </a:t>
            </a:r>
            <a:r>
              <a:rPr lang="el-GR" sz="1800" dirty="0"/>
              <a:t>μελανώματος που αποτελείται από μεγάλες φωλιές πολύ άτυπων </a:t>
            </a:r>
            <a:r>
              <a:rPr lang="el-GR" sz="1800" dirty="0" err="1"/>
              <a:t>μελανοκυττάρων</a:t>
            </a:r>
            <a:r>
              <a:rPr lang="el-GR" sz="1800" dirty="0"/>
              <a:t> με άφθονη χρωστική μελανίνης </a:t>
            </a:r>
            <a:r>
              <a:rPr lang="el-GR" sz="1800" dirty="0" smtClean="0"/>
              <a:t>κατά τη </a:t>
            </a:r>
            <a:r>
              <a:rPr lang="el-GR" sz="1800" dirty="0" err="1" smtClean="0"/>
              <a:t>χοριοεπιδερμική</a:t>
            </a:r>
            <a:r>
              <a:rPr lang="el-GR" sz="1800" dirty="0" smtClean="0"/>
              <a:t> συμβολή. </a:t>
            </a:r>
            <a:r>
              <a:rPr lang="el-GR" sz="1800" dirty="0"/>
              <a:t>Μικρά συσσωματώματα και μεμονωμένα κύτταρα φαίνονται να εισβάλλουν στο </a:t>
            </a:r>
            <a:r>
              <a:rPr lang="el-GR" sz="1800" dirty="0" err="1"/>
              <a:t>θηλώδες</a:t>
            </a:r>
            <a:r>
              <a:rPr lang="el-GR" sz="1800" dirty="0"/>
              <a:t> χόριο. </a:t>
            </a:r>
            <a:r>
              <a:rPr lang="el-GR" sz="1800" dirty="0" smtClean="0"/>
              <a:t>Πολλά </a:t>
            </a:r>
            <a:r>
              <a:rPr lang="el-GR" sz="1800" dirty="0" err="1" smtClean="0"/>
              <a:t>μελανοφάγα</a:t>
            </a:r>
            <a:r>
              <a:rPr lang="el-GR" sz="1800" dirty="0" smtClean="0"/>
              <a:t> </a:t>
            </a:r>
            <a:r>
              <a:rPr lang="el-GR" sz="1800" dirty="0" err="1" smtClean="0"/>
              <a:t>ιστιοκύτταρα</a:t>
            </a:r>
            <a:r>
              <a:rPr lang="el-GR" sz="1800" dirty="0" smtClean="0"/>
              <a:t> </a:t>
            </a:r>
            <a:r>
              <a:rPr lang="el-GR" sz="1800" dirty="0"/>
              <a:t>είναι επίσης </a:t>
            </a:r>
            <a:r>
              <a:rPr lang="el-GR" sz="1800" dirty="0" smtClean="0"/>
              <a:t>παρόντα στο χόριο.</a:t>
            </a:r>
            <a:r>
              <a:rPr lang="en-US" sz="1800" dirty="0" smtClean="0"/>
              <a:t/>
            </a:r>
            <a:br>
              <a:rPr lang="en-US" sz="1800" dirty="0" smtClean="0"/>
            </a:br>
            <a:r>
              <a:rPr lang="en-US" sz="1800" dirty="0" smtClean="0"/>
              <a:t/>
            </a:r>
            <a:br>
              <a:rPr lang="en-US" sz="1800" dirty="0" smtClean="0"/>
            </a:br>
            <a:r>
              <a:rPr lang="en-US" sz="2400" b="1" dirty="0" smtClean="0"/>
              <a:t/>
            </a:r>
            <a:br>
              <a:rPr lang="en-US" sz="2400" b="1" dirty="0" smtClean="0"/>
            </a:br>
            <a:endParaRPr lang="el-GR" sz="2400" b="1" dirty="0"/>
          </a:p>
        </p:txBody>
      </p:sp>
      <p:pic>
        <p:nvPicPr>
          <p:cNvPr id="2050" name="Picture 2" descr="C:\Users\Νεφέλη\Desktop\Skin_Melanoma_SuperficialSpreading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999236"/>
            <a:ext cx="5328592" cy="37628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Νεφέλη\Desktop\Skin_Melanoma_SuperficialSpreading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51123"/>
            <a:ext cx="4668304" cy="331090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Νεφέλη\Desktop\Skin_Melanoma_SuperficialSpreading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3" y="3573016"/>
            <a:ext cx="3530565"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5877272"/>
            <a:ext cx="3300152"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Τίτλος 1"/>
          <p:cNvSpPr txBox="1">
            <a:spLocks/>
          </p:cNvSpPr>
          <p:nvPr/>
        </p:nvSpPr>
        <p:spPr>
          <a:xfrm>
            <a:off x="6228184" y="5517232"/>
            <a:ext cx="1728192" cy="576064"/>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Clark </a:t>
            </a:r>
            <a:r>
              <a:rPr lang="en-US" sz="2800" b="1" dirty="0" smtClean="0"/>
              <a:t>1</a:t>
            </a:r>
            <a:r>
              <a:rPr lang="el-GR" sz="2800" b="1" dirty="0" smtClean="0"/>
              <a:t> </a:t>
            </a:r>
            <a:r>
              <a:rPr lang="en-US" sz="2800" b="1" dirty="0" smtClean="0"/>
              <a:t> </a:t>
            </a:r>
            <a:r>
              <a:rPr lang="el-GR" sz="2800" b="1" dirty="0" smtClean="0"/>
              <a:t>(</a:t>
            </a:r>
            <a:r>
              <a:rPr lang="en-US" sz="2800" b="1" dirty="0" smtClean="0"/>
              <a:t>in situ</a:t>
            </a:r>
            <a:r>
              <a:rPr lang="el-GR" sz="2800" b="1" dirty="0" smtClean="0"/>
              <a:t>)</a:t>
            </a:r>
            <a:r>
              <a:rPr lang="en-US" sz="2800" b="1" dirty="0" smtClean="0"/>
              <a:t> </a:t>
            </a:r>
            <a:r>
              <a:rPr lang="en-US" dirty="0" smtClean="0"/>
              <a:t> </a:t>
            </a:r>
            <a:endParaRPr lang="el-GR" dirty="0"/>
          </a:p>
        </p:txBody>
      </p:sp>
      <p:sp>
        <p:nvSpPr>
          <p:cNvPr id="9" name="Τίτλος 1"/>
          <p:cNvSpPr txBox="1">
            <a:spLocks/>
          </p:cNvSpPr>
          <p:nvPr/>
        </p:nvSpPr>
        <p:spPr>
          <a:xfrm>
            <a:off x="5436096" y="2348880"/>
            <a:ext cx="1368152" cy="792088"/>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Clark 2</a:t>
            </a:r>
            <a:endParaRPr lang="el-GR" b="1" dirty="0"/>
          </a:p>
        </p:txBody>
      </p:sp>
    </p:spTree>
    <p:extLst>
      <p:ext uri="{BB962C8B-B14F-4D97-AF65-F5344CB8AC3E}">
        <p14:creationId xmlns:p14="http://schemas.microsoft.com/office/powerpoint/2010/main" val="40267647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28" y="0"/>
            <a:ext cx="4143372" cy="1071546"/>
          </a:xfrm>
        </p:spPr>
        <p:txBody>
          <a:bodyPr>
            <a:normAutofit fontScale="90000"/>
          </a:bodyPr>
          <a:lstStyle/>
          <a:p>
            <a:r>
              <a:rPr lang="el-GR" dirty="0" smtClean="0"/>
              <a:t>ΜΟΡΦΕΣ ΜΕΛΑΝΩΜΑΤΩΝ</a:t>
            </a:r>
            <a:endParaRPr lang="el-GR" dirty="0"/>
          </a:p>
        </p:txBody>
      </p:sp>
      <p:pic>
        <p:nvPicPr>
          <p:cNvPr id="2051" name="Picture 3" descr="C:\Users\αγαπουλακι\Desktop\ssm f0029-02.jpg"/>
          <p:cNvPicPr>
            <a:picLocks noChangeAspect="1" noChangeArrowheads="1"/>
          </p:cNvPicPr>
          <p:nvPr/>
        </p:nvPicPr>
        <p:blipFill>
          <a:blip r:embed="rId2" cstate="print"/>
          <a:srcRect/>
          <a:stretch>
            <a:fillRect/>
          </a:stretch>
        </p:blipFill>
        <p:spPr bwMode="auto">
          <a:xfrm rot="5400000">
            <a:off x="4351374" y="2077991"/>
            <a:ext cx="5370474" cy="3500462"/>
          </a:xfrm>
          <a:prstGeom prst="rect">
            <a:avLst/>
          </a:prstGeom>
          <a:noFill/>
        </p:spPr>
      </p:pic>
      <p:pic>
        <p:nvPicPr>
          <p:cNvPr id="2052" name="Picture 4" descr="C:\Users\αγαπουλακι\Desktop\Histology-showing-superficial-spreading-component-of-malignant-melanoma.png"/>
          <p:cNvPicPr>
            <a:picLocks noChangeAspect="1" noChangeArrowheads="1"/>
          </p:cNvPicPr>
          <p:nvPr/>
        </p:nvPicPr>
        <p:blipFill>
          <a:blip r:embed="rId3" cstate="print"/>
          <a:srcRect/>
          <a:stretch>
            <a:fillRect/>
          </a:stretch>
        </p:blipFill>
        <p:spPr bwMode="auto">
          <a:xfrm>
            <a:off x="142844" y="3071810"/>
            <a:ext cx="4868600" cy="3500462"/>
          </a:xfrm>
          <a:prstGeom prst="rect">
            <a:avLst/>
          </a:prstGeom>
          <a:noFill/>
        </p:spPr>
      </p:pic>
      <p:pic>
        <p:nvPicPr>
          <p:cNvPr id="2053" name="Picture 5" descr="C:\Users\αγαπουλακι\Desktop\Skin_Melanocytic_LentigoMaligna9.jpg"/>
          <p:cNvPicPr>
            <a:picLocks noChangeAspect="1" noChangeArrowheads="1"/>
          </p:cNvPicPr>
          <p:nvPr/>
        </p:nvPicPr>
        <p:blipFill>
          <a:blip r:embed="rId4" cstate="print"/>
          <a:srcRect/>
          <a:stretch>
            <a:fillRect/>
          </a:stretch>
        </p:blipFill>
        <p:spPr bwMode="auto">
          <a:xfrm>
            <a:off x="143332" y="106162"/>
            <a:ext cx="4868112" cy="2786058"/>
          </a:xfrm>
          <a:prstGeom prst="rect">
            <a:avLst/>
          </a:prstGeom>
          <a:noFill/>
        </p:spPr>
      </p:pic>
      <p:sp>
        <p:nvSpPr>
          <p:cNvPr id="7" name="Title 1"/>
          <p:cNvSpPr txBox="1">
            <a:spLocks/>
          </p:cNvSpPr>
          <p:nvPr/>
        </p:nvSpPr>
        <p:spPr>
          <a:xfrm>
            <a:off x="457200" y="1484784"/>
            <a:ext cx="3538736" cy="1086960"/>
          </a:xfrm>
          <a:prstGeom prst="rect">
            <a:avLst/>
          </a:prstGeom>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solidFill>
                <a:effectLst/>
                <a:uLnTx/>
                <a:uFillTx/>
                <a:latin typeface="+mj-lt"/>
                <a:ea typeface="+mj-ea"/>
                <a:cs typeface="+mj-cs"/>
              </a:rPr>
              <a:t>Κακοήθης φακίδα</a:t>
            </a:r>
            <a:endParaRPr kumimoji="0" lang="el-GR"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8" name="Title 1"/>
          <p:cNvSpPr txBox="1">
            <a:spLocks/>
          </p:cNvSpPr>
          <p:nvPr/>
        </p:nvSpPr>
        <p:spPr>
          <a:xfrm>
            <a:off x="214282" y="5072074"/>
            <a:ext cx="4714908" cy="1285884"/>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b="1" spc="300" dirty="0" smtClean="0">
                <a:latin typeface="+mj-lt"/>
                <a:ea typeface="+mj-ea"/>
                <a:cs typeface="+mj-cs"/>
              </a:rPr>
              <a:t>Επιφανειακά επεκτεινόμενο μελάνωμα </a:t>
            </a:r>
            <a:r>
              <a:rPr lang="en-US" sz="2800" b="1" u="sng" spc="300" dirty="0" smtClean="0">
                <a:latin typeface="+mj-lt"/>
                <a:ea typeface="+mj-ea"/>
                <a:cs typeface="+mj-cs"/>
              </a:rPr>
              <a:t>in situ</a:t>
            </a:r>
            <a:endParaRPr kumimoji="0" lang="el-GR" sz="2800" b="1" i="0" u="sng" strike="noStrike" kern="1200" cap="none" spc="300" normalizeH="0" baseline="0" noProof="0" dirty="0">
              <a:ln>
                <a:noFill/>
              </a:ln>
              <a:solidFill>
                <a:schemeClr val="tx1"/>
              </a:solidFill>
              <a:effectLst/>
              <a:uLnTx/>
              <a:uFillTx/>
              <a:latin typeface="+mj-lt"/>
              <a:ea typeface="+mj-ea"/>
              <a:cs typeface="+mj-cs"/>
            </a:endParaRPr>
          </a:p>
        </p:txBody>
      </p:sp>
      <p:sp>
        <p:nvSpPr>
          <p:cNvPr id="9" name="Title 1"/>
          <p:cNvSpPr txBox="1">
            <a:spLocks/>
          </p:cNvSpPr>
          <p:nvPr/>
        </p:nvSpPr>
        <p:spPr>
          <a:xfrm>
            <a:off x="5286380" y="5224474"/>
            <a:ext cx="3857620" cy="1633526"/>
          </a:xfrm>
          <a:prstGeom prst="rect">
            <a:avLst/>
          </a:prstGeom>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b="1" spc="300" dirty="0" smtClean="0">
                <a:latin typeface="+mj-lt"/>
                <a:ea typeface="+mj-ea"/>
                <a:cs typeface="+mj-cs"/>
              </a:rPr>
              <a:t>Επιφανειακά επεκτεινόμενο μελάνωμα με κάθετη φάση ανάπτυξης, επιπέδου </a:t>
            </a:r>
            <a:r>
              <a:rPr lang="el-GR" sz="2800" b="1" u="sng" spc="300" dirty="0" smtClean="0">
                <a:latin typeface="+mj-lt"/>
                <a:ea typeface="+mj-ea"/>
                <a:cs typeface="+mj-cs"/>
              </a:rPr>
              <a:t>3</a:t>
            </a:r>
            <a:r>
              <a:rPr lang="el-GR" sz="2800" b="1" spc="300" dirty="0" smtClean="0">
                <a:latin typeface="+mj-lt"/>
                <a:ea typeface="+mj-ea"/>
                <a:cs typeface="+mj-cs"/>
              </a:rPr>
              <a:t> κατά </a:t>
            </a:r>
            <a:r>
              <a:rPr lang="en-US" sz="2800" b="1" spc="300" dirty="0" smtClean="0">
                <a:latin typeface="+mj-lt"/>
                <a:ea typeface="+mj-ea"/>
                <a:cs typeface="+mj-cs"/>
              </a:rPr>
              <a:t>Clark</a:t>
            </a:r>
            <a:endParaRPr kumimoji="0" lang="el-GR" sz="2800" b="1" i="0" u="none" strike="noStrike" kern="1200" cap="none" spc="30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643306" cy="714356"/>
          </a:xfrm>
        </p:spPr>
        <p:txBody>
          <a:bodyPr>
            <a:normAutofit fontScale="90000"/>
          </a:bodyPr>
          <a:lstStyle/>
          <a:p>
            <a:r>
              <a:rPr lang="el-GR" sz="2800" spc="600" dirty="0" smtClean="0"/>
              <a:t>ΟΖΩΔΕΣ </a:t>
            </a:r>
            <a:r>
              <a:rPr lang="el-GR" sz="2800" dirty="0" smtClean="0"/>
              <a:t>ΜΕΛΑΝΩΜΑ</a:t>
            </a:r>
            <a:r>
              <a:rPr lang="el-GR" dirty="0" smtClean="0"/>
              <a:t> </a:t>
            </a:r>
            <a:endParaRPr lang="el-GR" dirty="0"/>
          </a:p>
        </p:txBody>
      </p:sp>
      <p:sp>
        <p:nvSpPr>
          <p:cNvPr id="4" name="3 - Θέση κειμένου"/>
          <p:cNvSpPr>
            <a:spLocks noGrp="1"/>
          </p:cNvSpPr>
          <p:nvPr>
            <p:ph type="body" sz="half" idx="2"/>
          </p:nvPr>
        </p:nvSpPr>
        <p:spPr>
          <a:xfrm>
            <a:off x="1" y="1214422"/>
            <a:ext cx="3357554" cy="5643578"/>
          </a:xfrm>
        </p:spPr>
        <p:txBody>
          <a:bodyPr>
            <a:normAutofit/>
          </a:bodyPr>
          <a:lstStyle/>
          <a:p>
            <a:r>
              <a:rPr lang="el-GR" sz="2000" dirty="0" smtClean="0"/>
              <a:t>Άνδρας 63 ετών.</a:t>
            </a:r>
          </a:p>
          <a:p>
            <a:r>
              <a:rPr lang="el-GR" sz="2000" dirty="0" smtClean="0"/>
              <a:t>Ογκίδιο δέρματος κορμού ή κάτω άκρων.</a:t>
            </a:r>
          </a:p>
          <a:p>
            <a:r>
              <a:rPr lang="el-GR" sz="2000" dirty="0" smtClean="0"/>
              <a:t>Ταχεία ανάπτυξη.</a:t>
            </a:r>
          </a:p>
          <a:p>
            <a:r>
              <a:rPr lang="el-GR" sz="2000" dirty="0" smtClean="0"/>
              <a:t>Τάση για υποτροπή (ακόμα και αν ο λεμφαδένας-φρουρός είναι ελεύθερος) και μετάσταση. </a:t>
            </a:r>
          </a:p>
          <a:p>
            <a:r>
              <a:rPr lang="el-GR" sz="2000" dirty="0" smtClean="0">
                <a:effectLst>
                  <a:outerShdw blurRad="38100" dist="38100" dir="2700000" algn="tl">
                    <a:srgbClr val="000000">
                      <a:alpha val="43137"/>
                    </a:srgbClr>
                  </a:outerShdw>
                </a:effectLst>
              </a:rPr>
              <a:t>Ομαλό οζίδιο </a:t>
            </a:r>
            <a:r>
              <a:rPr lang="el-GR" sz="2000" dirty="0" smtClean="0"/>
              <a:t>που καλύπτεται από  κανονική επιδερμίδα, ή  </a:t>
            </a:r>
            <a:r>
              <a:rPr lang="el-GR" sz="2000" dirty="0" err="1" smtClean="0"/>
              <a:t>υπεγερμένη</a:t>
            </a:r>
            <a:r>
              <a:rPr lang="el-GR" sz="2000" dirty="0" smtClean="0"/>
              <a:t>  μπλε-μαύρη πλάκα ή </a:t>
            </a:r>
            <a:r>
              <a:rPr lang="el-GR" sz="2000" dirty="0" err="1" smtClean="0"/>
              <a:t>εξηλκωμένη</a:t>
            </a:r>
            <a:r>
              <a:rPr lang="el-GR" sz="2000" dirty="0" smtClean="0"/>
              <a:t>  </a:t>
            </a:r>
            <a:r>
              <a:rPr lang="el-GR" sz="2000" dirty="0" err="1" smtClean="0"/>
              <a:t>πολυποειδής</a:t>
            </a:r>
            <a:r>
              <a:rPr lang="el-GR" sz="2000" dirty="0" smtClean="0"/>
              <a:t> μάζα.</a:t>
            </a:r>
          </a:p>
          <a:p>
            <a:r>
              <a:rPr lang="el-GR" sz="2000" dirty="0" smtClean="0"/>
              <a:t>Συνήθως δεν υπάρχει παρακείμενη  επίπεδη συνιστώσα.</a:t>
            </a:r>
            <a:endParaRPr lang="el-GR" sz="2000" dirty="0"/>
          </a:p>
        </p:txBody>
      </p:sp>
      <p:pic>
        <p:nvPicPr>
          <p:cNvPr id="21506" name="Picture 2" descr="http://www.dermis.net/bilder/CD046/550px/img0064.jpg"/>
          <p:cNvPicPr>
            <a:picLocks noChangeAspect="1" noChangeArrowheads="1"/>
          </p:cNvPicPr>
          <p:nvPr/>
        </p:nvPicPr>
        <p:blipFill>
          <a:blip r:embed="rId2" cstate="print"/>
          <a:srcRect/>
          <a:stretch>
            <a:fillRect/>
          </a:stretch>
        </p:blipFill>
        <p:spPr bwMode="auto">
          <a:xfrm>
            <a:off x="4286248" y="-1285908"/>
            <a:ext cx="4857752" cy="4000528"/>
          </a:xfrm>
          <a:prstGeom prst="rect">
            <a:avLst/>
          </a:prstGeom>
          <a:noFill/>
        </p:spPr>
      </p:pic>
      <p:pic>
        <p:nvPicPr>
          <p:cNvPr id="21508" name="Picture 4" descr="http://www.cancercouncil.com.au/wp-content/uploads/2013/01/Nodular-Melanoma-2.jpg"/>
          <p:cNvPicPr>
            <a:picLocks noChangeAspect="1" noChangeArrowheads="1"/>
          </p:cNvPicPr>
          <p:nvPr/>
        </p:nvPicPr>
        <p:blipFill>
          <a:blip r:embed="rId3" cstate="print"/>
          <a:srcRect/>
          <a:stretch>
            <a:fillRect/>
          </a:stretch>
        </p:blipFill>
        <p:spPr bwMode="auto">
          <a:xfrm>
            <a:off x="4286248" y="2429766"/>
            <a:ext cx="4857752" cy="4428233"/>
          </a:xfrm>
          <a:prstGeom prst="rect">
            <a:avLst/>
          </a:prstGeom>
          <a:noFill/>
        </p:spPr>
      </p:pic>
      <p:pic>
        <p:nvPicPr>
          <p:cNvPr id="21510" name="Picture 6" descr="http://drkim.com/wp-content/uploads/2015/05/nodular-melanoma.jpg"/>
          <p:cNvPicPr>
            <a:picLocks noChangeAspect="1" noChangeArrowheads="1"/>
          </p:cNvPicPr>
          <p:nvPr/>
        </p:nvPicPr>
        <p:blipFill>
          <a:blip r:embed="rId4" cstate="print"/>
          <a:srcRect/>
          <a:stretch>
            <a:fillRect/>
          </a:stretch>
        </p:blipFill>
        <p:spPr bwMode="auto">
          <a:xfrm>
            <a:off x="3357554" y="1928802"/>
            <a:ext cx="2800350" cy="22383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805772" y="0"/>
            <a:ext cx="4284984" cy="1570899"/>
          </a:xfrm>
        </p:spPr>
        <p:txBody>
          <a:bodyPr>
            <a:normAutofit fontScale="90000"/>
          </a:bodyPr>
          <a:lstStyle/>
          <a:p>
            <a:r>
              <a:rPr lang="el-GR" dirty="0" smtClean="0"/>
              <a:t>Οζώδες μελάνωμα</a:t>
            </a:r>
            <a:r>
              <a:rPr lang="en-US" dirty="0" smtClean="0"/>
              <a:t/>
            </a:r>
            <a:br>
              <a:rPr lang="en-US" dirty="0" smtClean="0"/>
            </a:br>
            <a:r>
              <a:rPr lang="el-GR" sz="1600" dirty="0" smtClean="0"/>
              <a:t>Πρώιμη, κάθετη φάση ανάπτυξης. Απουσία </a:t>
            </a:r>
            <a:r>
              <a:rPr lang="en-US" sz="1600" dirty="0" smtClean="0"/>
              <a:t>in situ </a:t>
            </a:r>
            <a:r>
              <a:rPr lang="el-GR" sz="1600" dirty="0" smtClean="0"/>
              <a:t>συστατικού. Εντός του χορίου συμπαγές </a:t>
            </a:r>
            <a:r>
              <a:rPr lang="el-GR" sz="1600" dirty="0" err="1" smtClean="0"/>
              <a:t>οζίο</a:t>
            </a:r>
            <a:r>
              <a:rPr lang="el-GR" sz="1600" dirty="0" smtClean="0"/>
              <a:t> με </a:t>
            </a:r>
            <a:r>
              <a:rPr lang="el-GR" sz="1600" dirty="0" err="1" smtClean="0"/>
              <a:t>απωστικά</a:t>
            </a:r>
            <a:r>
              <a:rPr lang="el-GR" sz="1600" dirty="0" smtClean="0"/>
              <a:t> (!) όρια. Συχνά </a:t>
            </a:r>
            <a:r>
              <a:rPr lang="el-GR" sz="1600" dirty="0" err="1" smtClean="0"/>
              <a:t>επιθηλιόμορφα</a:t>
            </a:r>
            <a:r>
              <a:rPr lang="el-GR" sz="1600" dirty="0" smtClean="0"/>
              <a:t> τα κακοήθη </a:t>
            </a:r>
            <a:r>
              <a:rPr lang="el-GR" sz="1600" dirty="0" err="1" smtClean="0"/>
              <a:t>μελανοκύτταρα</a:t>
            </a:r>
            <a:r>
              <a:rPr lang="el-GR" sz="1600" dirty="0" smtClean="0"/>
              <a:t>. </a:t>
            </a:r>
            <a:endParaRPr lang="el-GR" dirty="0"/>
          </a:p>
        </p:txBody>
      </p:sp>
      <p:pic>
        <p:nvPicPr>
          <p:cNvPr id="1026" name="Picture 2" descr="C:\Users\Νεφέλη\Desktop\nodular melanoma A (4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08502" y="1112658"/>
            <a:ext cx="6240016" cy="46800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Νεφέλη\Desktop\nodular melanoma G (40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355976" y="2218971"/>
            <a:ext cx="5184576"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Βέλος προς τα επάνω 2"/>
          <p:cNvSpPr/>
          <p:nvPr/>
        </p:nvSpPr>
        <p:spPr>
          <a:xfrm>
            <a:off x="7712940" y="2303934"/>
            <a:ext cx="121158" cy="43204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918232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260648"/>
          </a:xfrm>
        </p:spPr>
        <p:txBody>
          <a:bodyPr>
            <a:normAutofit fontScale="90000"/>
          </a:bodyPr>
          <a:lstStyle/>
          <a:p>
            <a:r>
              <a:rPr lang="el-GR" sz="2400" dirty="0" smtClean="0"/>
              <a:t>Προγνωστικές παράμετροι μελανώματος</a:t>
            </a:r>
            <a:endParaRPr lang="el-GR" sz="2400" dirty="0"/>
          </a:p>
        </p:txBody>
      </p:sp>
      <p:sp>
        <p:nvSpPr>
          <p:cNvPr id="3" name="Θέση περιεχομένου 2"/>
          <p:cNvSpPr>
            <a:spLocks noGrp="1"/>
          </p:cNvSpPr>
          <p:nvPr>
            <p:ph idx="1"/>
          </p:nvPr>
        </p:nvSpPr>
        <p:spPr>
          <a:xfrm>
            <a:off x="0" y="260648"/>
            <a:ext cx="9144000" cy="6984776"/>
          </a:xfrm>
        </p:spPr>
        <p:txBody>
          <a:bodyPr>
            <a:noAutofit/>
          </a:bodyPr>
          <a:lstStyle/>
          <a:p>
            <a:r>
              <a:rPr lang="el-GR" sz="1400" dirty="0"/>
              <a:t>Υψηλό </a:t>
            </a:r>
            <a:r>
              <a:rPr lang="el-GR" sz="1400" b="1" dirty="0"/>
              <a:t>πάχος </a:t>
            </a:r>
            <a:r>
              <a:rPr lang="el-GR" sz="1400" b="1" dirty="0" smtClean="0"/>
              <a:t>κατά </a:t>
            </a:r>
            <a:r>
              <a:rPr lang="el-GR" sz="1400" b="1" dirty="0" err="1" smtClean="0"/>
              <a:t>Breslow</a:t>
            </a:r>
            <a:r>
              <a:rPr lang="el-GR" sz="1400" b="1" dirty="0" smtClean="0"/>
              <a:t> </a:t>
            </a:r>
            <a:r>
              <a:rPr lang="el-GR" sz="1400" dirty="0"/>
              <a:t>(</a:t>
            </a:r>
            <a:r>
              <a:rPr lang="el-GR" sz="1400" dirty="0" smtClean="0"/>
              <a:t>κάθετης φάσης) και συνεπαγόμενη </a:t>
            </a:r>
            <a:r>
              <a:rPr lang="el-GR" sz="1400" b="1" dirty="0" smtClean="0"/>
              <a:t>υψηλή κατηγορία Τ </a:t>
            </a:r>
            <a:r>
              <a:rPr lang="el-GR" sz="1400" dirty="0" smtClean="0"/>
              <a:t>στον </a:t>
            </a:r>
            <a:r>
              <a:rPr lang="el-GR" sz="1400" dirty="0"/>
              <a:t>πρωτογενή </a:t>
            </a:r>
            <a:r>
              <a:rPr lang="el-GR" sz="1400" dirty="0" smtClean="0"/>
              <a:t>όγκο</a:t>
            </a:r>
            <a:r>
              <a:rPr lang="en-US" sz="1400" dirty="0" smtClean="0"/>
              <a:t>.</a:t>
            </a:r>
            <a:r>
              <a:rPr lang="el-GR" sz="1400" dirty="0"/>
              <a:t> Το πάχος </a:t>
            </a:r>
            <a:r>
              <a:rPr lang="el-GR" sz="1400" dirty="0" smtClean="0"/>
              <a:t>κατά </a:t>
            </a:r>
            <a:r>
              <a:rPr lang="el-GR" sz="1400" dirty="0" err="1"/>
              <a:t>Breslow</a:t>
            </a:r>
            <a:r>
              <a:rPr lang="el-GR" sz="1400" dirty="0"/>
              <a:t> μετράται </a:t>
            </a:r>
            <a:r>
              <a:rPr lang="el-GR" sz="1400" dirty="0" smtClean="0"/>
              <a:t>σε χιλ. από </a:t>
            </a:r>
            <a:r>
              <a:rPr lang="el-GR" sz="1400" dirty="0"/>
              <a:t>την κορυφή </a:t>
            </a:r>
            <a:r>
              <a:rPr lang="el-GR" sz="1400" dirty="0" smtClean="0"/>
              <a:t>της </a:t>
            </a:r>
            <a:r>
              <a:rPr lang="el-GR" sz="1400" dirty="0"/>
              <a:t>κοκκώδους </a:t>
            </a:r>
            <a:r>
              <a:rPr lang="el-GR" sz="1400" dirty="0" smtClean="0"/>
              <a:t>στοιβάδας </a:t>
            </a:r>
            <a:r>
              <a:rPr lang="el-GR" sz="1400" dirty="0"/>
              <a:t>της επιδερμίδας (ή, εάν η επιφάνεια </a:t>
            </a:r>
            <a:r>
              <a:rPr lang="el-GR" sz="1400" dirty="0" smtClean="0"/>
              <a:t>του μελανώματος είναι </a:t>
            </a:r>
            <a:r>
              <a:rPr lang="el-GR" sz="1400" dirty="0" err="1" smtClean="0"/>
              <a:t>εξελκωμένη</a:t>
            </a:r>
            <a:r>
              <a:rPr lang="el-GR" sz="1400" dirty="0"/>
              <a:t>, από τη βάση </a:t>
            </a:r>
            <a:r>
              <a:rPr lang="el-GR" sz="1400" dirty="0" smtClean="0"/>
              <a:t>της εξέλκωσης) </a:t>
            </a:r>
            <a:r>
              <a:rPr lang="el-GR" sz="1400" dirty="0"/>
              <a:t>έως το βαθύτερο </a:t>
            </a:r>
            <a:r>
              <a:rPr lang="el-GR" sz="1400" dirty="0" smtClean="0"/>
              <a:t>διηθητικό </a:t>
            </a:r>
            <a:r>
              <a:rPr lang="el-GR" sz="1400" dirty="0"/>
              <a:t>κύτταρο κατά μήκος της ευρείας βάσης του </a:t>
            </a:r>
            <a:r>
              <a:rPr lang="el-GR" sz="1400" dirty="0" smtClean="0"/>
              <a:t>μελανώματος.</a:t>
            </a:r>
          </a:p>
          <a:p>
            <a:pPr marL="0" indent="0">
              <a:buNone/>
            </a:pPr>
            <a:r>
              <a:rPr lang="el-GR" sz="1000" dirty="0" smtClean="0"/>
              <a:t>            Υπάρχουν </a:t>
            </a:r>
            <a:r>
              <a:rPr lang="el-GR" sz="1000" dirty="0"/>
              <a:t>6 κύρια </a:t>
            </a:r>
            <a:r>
              <a:rPr lang="el-GR" sz="1000" dirty="0" smtClean="0"/>
              <a:t>στάδια, ανάλογα του </a:t>
            </a:r>
            <a:r>
              <a:rPr lang="el-GR" sz="1000" dirty="0"/>
              <a:t>πάχους </a:t>
            </a:r>
            <a:r>
              <a:rPr lang="el-GR" sz="1000" dirty="0" smtClean="0"/>
              <a:t>κάθε μελανώματος, από </a:t>
            </a:r>
            <a:r>
              <a:rPr lang="el-GR" sz="1000" dirty="0" err="1" smtClean="0"/>
              <a:t>Tis</a:t>
            </a:r>
            <a:r>
              <a:rPr lang="el-GR" sz="1000" dirty="0" smtClean="0"/>
              <a:t> </a:t>
            </a:r>
            <a:r>
              <a:rPr lang="el-GR" sz="1000" dirty="0"/>
              <a:t>σε T4.</a:t>
            </a:r>
          </a:p>
          <a:p>
            <a:pPr marL="0" indent="0">
              <a:buNone/>
            </a:pPr>
            <a:r>
              <a:rPr lang="el-GR" sz="1000" dirty="0" smtClean="0"/>
              <a:t>            Το </a:t>
            </a:r>
            <a:r>
              <a:rPr lang="el-GR" sz="1000" b="1" dirty="0" smtClean="0"/>
              <a:t>Τ</a:t>
            </a:r>
            <a:r>
              <a:rPr lang="en-US" sz="1000" b="1" dirty="0" smtClean="0"/>
              <a:t>is</a:t>
            </a:r>
            <a:r>
              <a:rPr lang="el-GR" sz="1000" b="1" dirty="0" smtClean="0"/>
              <a:t> </a:t>
            </a:r>
            <a:r>
              <a:rPr lang="el-GR" sz="1000" dirty="0" smtClean="0"/>
              <a:t>(μελάνωμα </a:t>
            </a:r>
            <a:r>
              <a:rPr lang="en-US" sz="1000" dirty="0" smtClean="0"/>
              <a:t>in situ</a:t>
            </a:r>
            <a:r>
              <a:rPr lang="el-GR" sz="1000" dirty="0" smtClean="0"/>
              <a:t>) σημαίνει </a:t>
            </a:r>
            <a:r>
              <a:rPr lang="el-GR" sz="1000" dirty="0"/>
              <a:t>ότι τα κύτταρα του μελανώματος είναι μόνο  </a:t>
            </a:r>
            <a:r>
              <a:rPr lang="el-GR" sz="1000" dirty="0" err="1" smtClean="0"/>
              <a:t>ενδοεπιδερμιδικώς</a:t>
            </a:r>
            <a:r>
              <a:rPr lang="el-GR" sz="1000" dirty="0" smtClean="0"/>
              <a:t>.</a:t>
            </a:r>
            <a:endParaRPr lang="el-GR" sz="1000" dirty="0"/>
          </a:p>
          <a:p>
            <a:pPr marL="0" indent="0">
              <a:buNone/>
            </a:pPr>
            <a:r>
              <a:rPr lang="el-GR" sz="1000" dirty="0" smtClean="0"/>
              <a:t>            Το T0 </a:t>
            </a:r>
            <a:r>
              <a:rPr lang="el-GR" sz="1000" dirty="0"/>
              <a:t>σημαίνει ότι </a:t>
            </a:r>
            <a:r>
              <a:rPr lang="el-GR" sz="1000" i="1" dirty="0"/>
              <a:t>δεν</a:t>
            </a:r>
            <a:r>
              <a:rPr lang="el-GR" sz="1000" dirty="0"/>
              <a:t> </a:t>
            </a:r>
            <a:r>
              <a:rPr lang="el-GR" sz="1000" dirty="0" smtClean="0"/>
              <a:t>ανιχνεύονται </a:t>
            </a:r>
            <a:r>
              <a:rPr lang="el-GR" sz="1000" dirty="0"/>
              <a:t>κύτταρα </a:t>
            </a:r>
            <a:r>
              <a:rPr lang="el-GR" sz="1000" dirty="0" smtClean="0"/>
              <a:t>μελανώματος στην υποτιθέμενη πρωτοπαθή εστία του μελανώματος.</a:t>
            </a:r>
            <a:endParaRPr lang="el-GR" sz="1000" dirty="0"/>
          </a:p>
          <a:p>
            <a:pPr marL="0" indent="0">
              <a:buNone/>
            </a:pPr>
            <a:r>
              <a:rPr lang="el-GR" sz="1000" dirty="0" smtClean="0"/>
              <a:t>            Το </a:t>
            </a:r>
            <a:r>
              <a:rPr lang="el-GR" sz="1000" b="1" dirty="0"/>
              <a:t>Τ1 </a:t>
            </a:r>
            <a:r>
              <a:rPr lang="el-GR" sz="1000" dirty="0"/>
              <a:t>σημαίνει ότι το μελάνωμα έχει πάχος </a:t>
            </a:r>
            <a:r>
              <a:rPr lang="el-GR" sz="1000" b="1" dirty="0"/>
              <a:t>1 </a:t>
            </a:r>
            <a:r>
              <a:rPr lang="el-GR" sz="1000" b="1" dirty="0" smtClean="0"/>
              <a:t>χιλ. </a:t>
            </a:r>
            <a:r>
              <a:rPr lang="el-GR" sz="1000" b="1" dirty="0"/>
              <a:t>ή λιγότερο</a:t>
            </a:r>
            <a:r>
              <a:rPr lang="el-GR" sz="1000" dirty="0"/>
              <a:t>. Διαχωρίζεται σε T1a και </a:t>
            </a:r>
            <a:r>
              <a:rPr lang="el-GR" sz="1000" dirty="0" smtClean="0"/>
              <a:t>T1b. </a:t>
            </a:r>
          </a:p>
          <a:p>
            <a:pPr marL="0" indent="0">
              <a:buNone/>
            </a:pPr>
            <a:r>
              <a:rPr lang="el-GR" sz="1000" dirty="0"/>
              <a:t> </a:t>
            </a:r>
            <a:r>
              <a:rPr lang="el-GR" sz="1000" dirty="0" smtClean="0"/>
              <a:t>           Το Τ1</a:t>
            </a:r>
            <a:r>
              <a:rPr lang="en-US" sz="1000" dirty="0" smtClean="0"/>
              <a:t>a</a:t>
            </a:r>
            <a:r>
              <a:rPr lang="el-GR" sz="1000" dirty="0" smtClean="0"/>
              <a:t> </a:t>
            </a:r>
            <a:r>
              <a:rPr lang="el-GR" sz="1000" dirty="0"/>
              <a:t>σημαίνει ότι το μελάνωμα έχει πάχος μικρότερο από 0,8 </a:t>
            </a:r>
            <a:r>
              <a:rPr lang="el-GR" sz="1000" dirty="0" smtClean="0"/>
              <a:t>χιλ. </a:t>
            </a:r>
            <a:r>
              <a:rPr lang="el-GR" sz="1000" dirty="0"/>
              <a:t>και </a:t>
            </a:r>
            <a:r>
              <a:rPr lang="el-GR" sz="1000" dirty="0" smtClean="0"/>
              <a:t> η επιδερμίδα  </a:t>
            </a:r>
            <a:r>
              <a:rPr lang="el-GR" sz="1000" dirty="0"/>
              <a:t>πάνω από </a:t>
            </a:r>
            <a:r>
              <a:rPr lang="el-GR" sz="1000" dirty="0" smtClean="0"/>
              <a:t>το μελάνωμα </a:t>
            </a:r>
            <a:r>
              <a:rPr lang="el-GR" sz="1000" i="1" dirty="0" smtClean="0"/>
              <a:t>δεν</a:t>
            </a:r>
            <a:r>
              <a:rPr lang="el-GR" sz="1000" dirty="0" smtClean="0"/>
              <a:t> </a:t>
            </a:r>
            <a:r>
              <a:rPr lang="el-GR" sz="1000" dirty="0"/>
              <a:t>φαίνεται </a:t>
            </a:r>
            <a:r>
              <a:rPr lang="el-GR" sz="1000" dirty="0" err="1" smtClean="0"/>
              <a:t>εξελκωμένη</a:t>
            </a:r>
            <a:r>
              <a:rPr lang="el-GR" sz="1000" dirty="0" smtClean="0"/>
              <a:t>, κατά τη μικροσκόπηση.</a:t>
            </a:r>
            <a:endParaRPr lang="el-GR" sz="1000" dirty="0"/>
          </a:p>
          <a:p>
            <a:pPr marL="0" indent="0">
              <a:buNone/>
            </a:pPr>
            <a:r>
              <a:rPr lang="el-GR" sz="1000" dirty="0" smtClean="0"/>
              <a:t>            Το </a:t>
            </a:r>
            <a:r>
              <a:rPr lang="el-GR" sz="1000" dirty="0"/>
              <a:t>T1b σημαίνει </a:t>
            </a:r>
            <a:r>
              <a:rPr lang="el-GR" sz="1000" dirty="0" smtClean="0"/>
              <a:t>είτε ότι  το </a:t>
            </a:r>
            <a:r>
              <a:rPr lang="el-GR" sz="1000" dirty="0"/>
              <a:t>μελάνωμα έχει πάχος μικρότερο από </a:t>
            </a:r>
            <a:r>
              <a:rPr lang="el-GR" sz="1000" dirty="0" smtClean="0"/>
              <a:t>0,8 χιλ</a:t>
            </a:r>
            <a:r>
              <a:rPr lang="el-GR" sz="1000" dirty="0" smtClean="0"/>
              <a:t>., αλλά </a:t>
            </a:r>
            <a:r>
              <a:rPr lang="el-GR" sz="1000" dirty="0" smtClean="0"/>
              <a:t>είναι </a:t>
            </a:r>
            <a:r>
              <a:rPr lang="el-GR" sz="1000" dirty="0" err="1" smtClean="0"/>
              <a:t>εξελκωμένο</a:t>
            </a:r>
            <a:r>
              <a:rPr lang="el-GR" sz="1000" dirty="0" smtClean="0"/>
              <a:t> είτε ότι το </a:t>
            </a:r>
            <a:r>
              <a:rPr lang="el-GR" sz="1000" dirty="0"/>
              <a:t>μελάνωμα είναι μεταξύ </a:t>
            </a:r>
            <a:r>
              <a:rPr lang="el-GR" sz="1000" dirty="0" smtClean="0"/>
              <a:t>0,8 χιλ. </a:t>
            </a:r>
            <a:r>
              <a:rPr lang="el-GR" sz="1000" dirty="0"/>
              <a:t>και </a:t>
            </a:r>
            <a:r>
              <a:rPr lang="el-GR" sz="1000" dirty="0" smtClean="0"/>
              <a:t>1,0 χιλ. </a:t>
            </a:r>
            <a:r>
              <a:rPr lang="el-GR" sz="1000" dirty="0"/>
              <a:t>και μπορεί να </a:t>
            </a:r>
            <a:r>
              <a:rPr lang="el-GR" sz="1000" dirty="0" smtClean="0"/>
              <a:t>   είναι </a:t>
            </a:r>
            <a:r>
              <a:rPr lang="el-GR" sz="1000" dirty="0"/>
              <a:t>ή να μην </a:t>
            </a:r>
            <a:r>
              <a:rPr lang="el-GR" sz="1000" dirty="0" smtClean="0"/>
              <a:t>είναι </a:t>
            </a:r>
            <a:r>
              <a:rPr lang="el-GR" sz="1000" dirty="0" err="1" smtClean="0"/>
              <a:t>εξελκωμένο</a:t>
            </a:r>
            <a:r>
              <a:rPr lang="el-GR" sz="1000" dirty="0" smtClean="0"/>
              <a:t>.</a:t>
            </a:r>
            <a:endParaRPr lang="el-GR" sz="1000" dirty="0"/>
          </a:p>
          <a:p>
            <a:pPr marL="0" indent="0">
              <a:buNone/>
            </a:pPr>
            <a:r>
              <a:rPr lang="el-GR" sz="1000" dirty="0" smtClean="0"/>
              <a:t>            Το </a:t>
            </a:r>
            <a:r>
              <a:rPr lang="el-GR" sz="1000" b="1" dirty="0"/>
              <a:t>Τ2 </a:t>
            </a:r>
            <a:r>
              <a:rPr lang="el-GR" sz="1000" dirty="0"/>
              <a:t>σημαίνει ότι το μελάνωμα έχει πάχος </a:t>
            </a:r>
            <a:r>
              <a:rPr lang="el-GR" sz="1000" b="1" dirty="0"/>
              <a:t>μεταξύ 1 </a:t>
            </a:r>
            <a:r>
              <a:rPr lang="el-GR" sz="1000" b="1" dirty="0" smtClean="0"/>
              <a:t>χιλ. </a:t>
            </a:r>
            <a:r>
              <a:rPr lang="el-GR" sz="1000" b="1" dirty="0"/>
              <a:t>και 2 </a:t>
            </a:r>
            <a:r>
              <a:rPr lang="el-GR" sz="1000" b="1" dirty="0" smtClean="0"/>
              <a:t>χιλ.</a:t>
            </a:r>
            <a:endParaRPr lang="el-GR" sz="1000" b="1" dirty="0"/>
          </a:p>
          <a:p>
            <a:pPr marL="0" indent="0">
              <a:buNone/>
            </a:pPr>
            <a:r>
              <a:rPr lang="el-GR" sz="1000" dirty="0" smtClean="0"/>
              <a:t>            Το </a:t>
            </a:r>
            <a:r>
              <a:rPr lang="el-GR" sz="1000" b="1" dirty="0"/>
              <a:t>Τ3 </a:t>
            </a:r>
            <a:r>
              <a:rPr lang="el-GR" sz="1000" dirty="0"/>
              <a:t>σημαίνει ότι το μελάνωμα έχει πάχος </a:t>
            </a:r>
            <a:r>
              <a:rPr lang="el-GR" sz="1000" b="1" dirty="0"/>
              <a:t>μεταξύ 2 </a:t>
            </a:r>
            <a:r>
              <a:rPr lang="el-GR" sz="1000" b="1" dirty="0" smtClean="0"/>
              <a:t>χιλ. </a:t>
            </a:r>
            <a:r>
              <a:rPr lang="el-GR" sz="1000" b="1" dirty="0"/>
              <a:t>και 4 </a:t>
            </a:r>
            <a:r>
              <a:rPr lang="el-GR" sz="1000" b="1" dirty="0" smtClean="0"/>
              <a:t>χιλ.</a:t>
            </a:r>
            <a:endParaRPr lang="el-GR" sz="1000" b="1" dirty="0"/>
          </a:p>
          <a:p>
            <a:pPr marL="0" indent="0">
              <a:buNone/>
            </a:pPr>
            <a:r>
              <a:rPr lang="el-GR" sz="1000" dirty="0" smtClean="0"/>
              <a:t>            Το </a:t>
            </a:r>
            <a:r>
              <a:rPr lang="el-GR" sz="1000" b="1" dirty="0"/>
              <a:t>Τ4 </a:t>
            </a:r>
            <a:r>
              <a:rPr lang="el-GR" sz="1000" dirty="0"/>
              <a:t>σημαίνει ότι το μελάνωμα έχει πάχος </a:t>
            </a:r>
            <a:r>
              <a:rPr lang="el-GR" sz="1000" b="1" dirty="0"/>
              <a:t>μεγαλύτερο από 4 </a:t>
            </a:r>
            <a:r>
              <a:rPr lang="el-GR" sz="1000" b="1" dirty="0" smtClean="0"/>
              <a:t>χιλ.</a:t>
            </a:r>
            <a:endParaRPr lang="el-GR" sz="1000" b="1" dirty="0"/>
          </a:p>
          <a:p>
            <a:pPr marL="0" indent="0">
              <a:buNone/>
            </a:pPr>
            <a:r>
              <a:rPr lang="el-GR" sz="1000" dirty="0" smtClean="0"/>
              <a:t>            Τα μελανώματα </a:t>
            </a:r>
            <a:r>
              <a:rPr lang="el-GR" sz="1000" dirty="0"/>
              <a:t>Τ2 </a:t>
            </a:r>
            <a:r>
              <a:rPr lang="el-GR" sz="1000" dirty="0" smtClean="0"/>
              <a:t> έως και </a:t>
            </a:r>
            <a:r>
              <a:rPr lang="el-GR" sz="1000" dirty="0"/>
              <a:t>Τ4 περαιτέρω </a:t>
            </a:r>
            <a:r>
              <a:rPr lang="el-GR" sz="1000" dirty="0" smtClean="0"/>
              <a:t>διαιρούνται </a:t>
            </a:r>
            <a:r>
              <a:rPr lang="el-GR" sz="1000" dirty="0"/>
              <a:t>σε </a:t>
            </a:r>
            <a:r>
              <a:rPr lang="en-US" sz="1000" dirty="0" smtClean="0"/>
              <a:t>a</a:t>
            </a:r>
            <a:r>
              <a:rPr lang="el-GR" sz="1000" dirty="0" smtClean="0"/>
              <a:t> </a:t>
            </a:r>
            <a:r>
              <a:rPr lang="el-GR" sz="1000" dirty="0"/>
              <a:t>και </a:t>
            </a:r>
            <a:r>
              <a:rPr lang="en-US" sz="1000" dirty="0"/>
              <a:t>b</a:t>
            </a:r>
            <a:r>
              <a:rPr lang="el-GR" sz="1000" dirty="0" smtClean="0"/>
              <a:t>, </a:t>
            </a:r>
            <a:r>
              <a:rPr lang="el-GR" sz="1000" dirty="0"/>
              <a:t>ανάλογα με το εάν είναι </a:t>
            </a:r>
            <a:r>
              <a:rPr lang="el-GR" sz="1000" dirty="0" err="1" smtClean="0"/>
              <a:t>εξελκωμένα</a:t>
            </a:r>
            <a:r>
              <a:rPr lang="el-GR" sz="1000" dirty="0" smtClean="0"/>
              <a:t> </a:t>
            </a:r>
            <a:r>
              <a:rPr lang="el-GR" sz="1000" dirty="0"/>
              <a:t>ή όχι. </a:t>
            </a:r>
            <a:r>
              <a:rPr lang="el-GR" sz="1000" dirty="0" smtClean="0"/>
              <a:t>Η υποκατηγορία </a:t>
            </a:r>
            <a:r>
              <a:rPr lang="en-US" sz="1000" dirty="0" smtClean="0"/>
              <a:t>a</a:t>
            </a:r>
            <a:r>
              <a:rPr lang="el-GR" sz="1000" dirty="0" smtClean="0"/>
              <a:t> στερείται  εξέλκωσης , ενώ στη </a:t>
            </a:r>
            <a:r>
              <a:rPr lang="en-US" sz="1000" dirty="0"/>
              <a:t>b</a:t>
            </a:r>
            <a:r>
              <a:rPr lang="el-GR" sz="1000" dirty="0" smtClean="0"/>
              <a:t> υπάρχει εξέλκωση.</a:t>
            </a:r>
            <a:endParaRPr lang="el-GR" sz="1000" dirty="0"/>
          </a:p>
          <a:p>
            <a:r>
              <a:rPr lang="el-GR" sz="1400" dirty="0" smtClean="0"/>
              <a:t>Προχωρημένο </a:t>
            </a:r>
            <a:r>
              <a:rPr lang="el-GR" sz="1400" dirty="0"/>
              <a:t>επίπεδο </a:t>
            </a:r>
            <a:r>
              <a:rPr lang="el-GR" sz="1400" dirty="0" smtClean="0"/>
              <a:t>διήθησης κατά </a:t>
            </a:r>
            <a:r>
              <a:rPr lang="el-GR" sz="1400" dirty="0" err="1" smtClean="0"/>
              <a:t>Clark</a:t>
            </a:r>
            <a:endParaRPr lang="el-GR" sz="1400" dirty="0"/>
          </a:p>
          <a:p>
            <a:r>
              <a:rPr lang="el-GR" sz="1400" dirty="0"/>
              <a:t>Αγγειακή </a:t>
            </a:r>
            <a:r>
              <a:rPr lang="el-GR" sz="1400" dirty="0" smtClean="0"/>
              <a:t>διήθηση</a:t>
            </a:r>
            <a:endParaRPr lang="el-GR" sz="1400" dirty="0"/>
          </a:p>
          <a:p>
            <a:r>
              <a:rPr lang="el-GR" sz="1400" dirty="0"/>
              <a:t>Υψηλό στάδιο </a:t>
            </a:r>
            <a:r>
              <a:rPr lang="el-GR" sz="1400" dirty="0" smtClean="0"/>
              <a:t> κατά TNM</a:t>
            </a:r>
            <a:endParaRPr lang="el-GR" sz="1400" dirty="0"/>
          </a:p>
          <a:p>
            <a:r>
              <a:rPr lang="el-GR" sz="1400" dirty="0" smtClean="0"/>
              <a:t>Άρρεν φύλο</a:t>
            </a:r>
            <a:endParaRPr lang="el-GR" sz="1400" dirty="0"/>
          </a:p>
          <a:p>
            <a:r>
              <a:rPr lang="el-GR" sz="1400" dirty="0" smtClean="0"/>
              <a:t>Υψηλός </a:t>
            </a:r>
            <a:r>
              <a:rPr lang="el-GR" sz="1400" dirty="0" err="1" smtClean="0"/>
              <a:t>μιτωτικός</a:t>
            </a:r>
            <a:r>
              <a:rPr lang="el-GR" sz="1400" dirty="0" smtClean="0"/>
              <a:t> δείκτης, ήτοι </a:t>
            </a:r>
            <a:r>
              <a:rPr lang="el-GR" sz="1400" dirty="0"/>
              <a:t>ά</a:t>
            </a:r>
            <a:r>
              <a:rPr lang="el-GR" sz="1400" dirty="0" smtClean="0"/>
              <a:t>νω των 4 μιτώσεων ανά </a:t>
            </a:r>
            <a:r>
              <a:rPr lang="el-GR" sz="1400" dirty="0" err="1" smtClean="0"/>
              <a:t>τετρ</a:t>
            </a:r>
            <a:r>
              <a:rPr lang="el-GR" sz="1400" dirty="0" smtClean="0"/>
              <a:t>. χιλ. του μελανώματος. Ο ενδιάμεσος </a:t>
            </a:r>
            <a:r>
              <a:rPr lang="el-GR" sz="1400" dirty="0" err="1" smtClean="0"/>
              <a:t>μιτωτικός</a:t>
            </a:r>
            <a:r>
              <a:rPr lang="el-GR" sz="1400" dirty="0" smtClean="0"/>
              <a:t> δείκτης ορίζεται στις 1-4 μιτώσεις ανά </a:t>
            </a:r>
            <a:r>
              <a:rPr lang="el-GR" sz="1400" dirty="0" err="1" smtClean="0"/>
              <a:t>τετρ</a:t>
            </a:r>
            <a:r>
              <a:rPr lang="el-GR" sz="1400" dirty="0" smtClean="0"/>
              <a:t>. </a:t>
            </a:r>
            <a:r>
              <a:rPr lang="el-GR" sz="1400" dirty="0"/>
              <a:t>χ</a:t>
            </a:r>
            <a:r>
              <a:rPr lang="el-GR" sz="1400" dirty="0" smtClean="0"/>
              <a:t>ιλ. και ο χαμηλός στις &lt; 1 μίτωση ανά </a:t>
            </a:r>
            <a:r>
              <a:rPr lang="el-GR" sz="1400" dirty="0" err="1" smtClean="0"/>
              <a:t>τετρ</a:t>
            </a:r>
            <a:r>
              <a:rPr lang="el-GR" sz="1400" dirty="0" smtClean="0"/>
              <a:t>. </a:t>
            </a:r>
            <a:r>
              <a:rPr lang="el-GR" sz="1400" dirty="0"/>
              <a:t>χ</a:t>
            </a:r>
            <a:r>
              <a:rPr lang="el-GR" sz="1400" dirty="0" smtClean="0"/>
              <a:t>ιλ. </a:t>
            </a:r>
            <a:endParaRPr lang="el-GR" sz="1400" dirty="0"/>
          </a:p>
          <a:p>
            <a:r>
              <a:rPr lang="el-GR" sz="1400" b="1" dirty="0"/>
              <a:t>Ε</a:t>
            </a:r>
            <a:r>
              <a:rPr lang="el-GR" sz="1400" b="1" dirty="0" smtClean="0"/>
              <a:t>ξέλκωση </a:t>
            </a:r>
            <a:endParaRPr lang="el-GR" sz="1400" b="1" dirty="0"/>
          </a:p>
          <a:p>
            <a:r>
              <a:rPr lang="el-GR" sz="1400" dirty="0" smtClean="0"/>
              <a:t>Μικροσκοπικές </a:t>
            </a:r>
            <a:r>
              <a:rPr lang="el-GR" sz="1400" dirty="0" err="1" smtClean="0"/>
              <a:t>δορυφόρες</a:t>
            </a:r>
            <a:r>
              <a:rPr lang="el-GR" sz="1400" dirty="0" smtClean="0"/>
              <a:t> εστίες (</a:t>
            </a:r>
            <a:r>
              <a:rPr lang="el-GR" sz="1400" dirty="0" err="1" smtClean="0"/>
              <a:t>νεοπλασματικές</a:t>
            </a:r>
            <a:r>
              <a:rPr lang="el-GR" sz="1400" dirty="0" smtClean="0"/>
              <a:t> φωλιές  μεγέθους 50 </a:t>
            </a:r>
            <a:r>
              <a:rPr lang="el-GR" sz="1400" dirty="0"/>
              <a:t>μικρά ή </a:t>
            </a:r>
            <a:r>
              <a:rPr lang="el-GR" sz="1400" dirty="0" smtClean="0"/>
              <a:t>μεγαλύτερες,  διαχωρισμένες </a:t>
            </a:r>
            <a:r>
              <a:rPr lang="el-GR" sz="1400" dirty="0"/>
              <a:t>από την κύρια μάζα </a:t>
            </a:r>
            <a:r>
              <a:rPr lang="el-GR" sz="1400" dirty="0" smtClean="0"/>
              <a:t>του μελανώματος)</a:t>
            </a:r>
            <a:endParaRPr lang="el-GR" sz="1400" dirty="0"/>
          </a:p>
          <a:p>
            <a:r>
              <a:rPr lang="el-GR" sz="1400" dirty="0" smtClean="0"/>
              <a:t>Το βαθύτερο επίπεδο </a:t>
            </a:r>
            <a:r>
              <a:rPr lang="el-GR" sz="1400" dirty="0" smtClean="0"/>
              <a:t>διήθησης κατά </a:t>
            </a:r>
            <a:r>
              <a:rPr lang="en-US" sz="1400" dirty="0" smtClean="0"/>
              <a:t>Clark</a:t>
            </a:r>
            <a:r>
              <a:rPr lang="el-GR" sz="1400" dirty="0" smtClean="0"/>
              <a:t> </a:t>
            </a:r>
            <a:r>
              <a:rPr lang="el-GR" sz="1400" dirty="0" smtClean="0"/>
              <a:t>, ειδικά για μελανώματα </a:t>
            </a:r>
            <a:r>
              <a:rPr lang="el-GR" sz="1400" dirty="0">
                <a:effectLst>
                  <a:outerShdw blurRad="38100" dist="38100" dir="2700000" algn="tl">
                    <a:srgbClr val="000000">
                      <a:alpha val="43137"/>
                    </a:srgbClr>
                  </a:outerShdw>
                </a:effectLst>
              </a:rPr>
              <a:t>Τ1</a:t>
            </a:r>
          </a:p>
          <a:p>
            <a:r>
              <a:rPr lang="el-GR" sz="1400" dirty="0" smtClean="0"/>
              <a:t>Υψηλ</a:t>
            </a:r>
            <a:r>
              <a:rPr lang="el-GR" sz="1400" dirty="0"/>
              <a:t>ή</a:t>
            </a:r>
            <a:r>
              <a:rPr lang="el-GR" sz="1400" dirty="0" smtClean="0"/>
              <a:t> </a:t>
            </a:r>
            <a:r>
              <a:rPr lang="el-GR" sz="1400" dirty="0" smtClean="0"/>
              <a:t>επί τοις εκατό </a:t>
            </a:r>
            <a:r>
              <a:rPr lang="el-GR" sz="1400" dirty="0" smtClean="0"/>
              <a:t>αναλογία της </a:t>
            </a:r>
            <a:r>
              <a:rPr lang="el-GR" sz="1400" dirty="0" smtClean="0"/>
              <a:t>μεταστ</a:t>
            </a:r>
            <a:r>
              <a:rPr lang="el-GR" sz="1400" dirty="0" smtClean="0"/>
              <a:t>ατική</a:t>
            </a:r>
            <a:r>
              <a:rPr lang="el-GR" sz="1400" dirty="0" smtClean="0"/>
              <a:t>ς </a:t>
            </a:r>
            <a:r>
              <a:rPr lang="el-GR" sz="1400" dirty="0" smtClean="0"/>
              <a:t>περιοχής επί του  συνολικού όγκου </a:t>
            </a:r>
            <a:r>
              <a:rPr lang="el-GR" sz="1400" dirty="0" smtClean="0"/>
              <a:t>του λεμφαδένα φρουρού</a:t>
            </a:r>
            <a:endParaRPr lang="el-GR" sz="1400" dirty="0"/>
          </a:p>
          <a:p>
            <a:r>
              <a:rPr lang="el-GR" sz="1400" dirty="0" smtClean="0"/>
              <a:t>Θετικοί </a:t>
            </a:r>
            <a:r>
              <a:rPr lang="el-GR" sz="1400" dirty="0"/>
              <a:t>λεμφαδένες </a:t>
            </a:r>
            <a:r>
              <a:rPr lang="el-GR" sz="1400" dirty="0" smtClean="0"/>
              <a:t>πλην του φρουρού</a:t>
            </a:r>
            <a:endParaRPr lang="el-GR" sz="1400" dirty="0"/>
          </a:p>
          <a:p>
            <a:r>
              <a:rPr lang="el-GR" sz="1400" dirty="0" smtClean="0"/>
              <a:t>Υποστροφή</a:t>
            </a:r>
            <a:endParaRPr lang="el-GR" sz="1400" dirty="0"/>
          </a:p>
          <a:p>
            <a:r>
              <a:rPr lang="el-GR" sz="1400" dirty="0"/>
              <a:t>Λεμφοκύτταρα </a:t>
            </a:r>
            <a:r>
              <a:rPr lang="el-GR" sz="1400" dirty="0" smtClean="0"/>
              <a:t>εντός του </a:t>
            </a:r>
            <a:r>
              <a:rPr lang="el-GR" sz="1400" dirty="0" err="1" smtClean="0"/>
              <a:t>νεοπλασματικού</a:t>
            </a:r>
            <a:r>
              <a:rPr lang="el-GR" sz="1400" dirty="0" smtClean="0"/>
              <a:t> παρεγχύματος</a:t>
            </a:r>
            <a:endParaRPr lang="el-GR" sz="1400" dirty="0"/>
          </a:p>
        </p:txBody>
      </p:sp>
    </p:spTree>
    <p:extLst>
      <p:ext uri="{BB962C8B-B14F-4D97-AF65-F5344CB8AC3E}">
        <p14:creationId xmlns:p14="http://schemas.microsoft.com/office/powerpoint/2010/main" val="16697280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124744"/>
          </a:xfrm>
        </p:spPr>
        <p:txBody>
          <a:bodyPr>
            <a:normAutofit fontScale="90000"/>
          </a:bodyPr>
          <a:lstStyle/>
          <a:p>
            <a:r>
              <a:rPr lang="el-GR" sz="2700" dirty="0" smtClean="0">
                <a:effectLst>
                  <a:outerShdw blurRad="38100" dist="38100" dir="2700000" algn="tl">
                    <a:srgbClr val="000000">
                      <a:alpha val="43137"/>
                    </a:srgbClr>
                  </a:outerShdw>
                </a:effectLst>
              </a:rPr>
              <a:t>Γνήσιος </a:t>
            </a:r>
            <a:r>
              <a:rPr lang="el-GR" sz="2700" dirty="0" err="1" smtClean="0">
                <a:effectLst>
                  <a:outerShdw blurRad="38100" dist="38100" dir="2700000" algn="tl">
                    <a:srgbClr val="000000">
                      <a:alpha val="43137"/>
                    </a:srgbClr>
                  </a:outerShdw>
                </a:effectLst>
              </a:rPr>
              <a:t>χοριακός</a:t>
            </a:r>
            <a:r>
              <a:rPr lang="el-GR" sz="2700" dirty="0" smtClean="0">
                <a:effectLst>
                  <a:outerShdw blurRad="38100" dist="38100" dir="2700000" algn="tl">
                    <a:srgbClr val="000000">
                      <a:alpha val="43137"/>
                    </a:srgbClr>
                  </a:outerShdw>
                </a:effectLst>
              </a:rPr>
              <a:t> </a:t>
            </a:r>
            <a:r>
              <a:rPr lang="el-GR" sz="2700" dirty="0" err="1" smtClean="0"/>
              <a:t>σπιλομελανοκυτταρικός</a:t>
            </a:r>
            <a:r>
              <a:rPr lang="el-GR" sz="2700" dirty="0" smtClean="0"/>
              <a:t> σπίλος</a:t>
            </a:r>
            <a:br>
              <a:rPr lang="el-GR" sz="2700" dirty="0" smtClean="0"/>
            </a:br>
            <a:r>
              <a:rPr lang="el-GR" sz="1800" dirty="0" smtClean="0"/>
              <a:t>Μικρές φωλιές </a:t>
            </a:r>
            <a:r>
              <a:rPr lang="el-GR" sz="1800" dirty="0" err="1" smtClean="0"/>
              <a:t>σπιλομελανοκυττάρων</a:t>
            </a:r>
            <a:r>
              <a:rPr lang="el-GR" sz="1800" dirty="0" smtClean="0"/>
              <a:t> στο χόριο, συνήθως με </a:t>
            </a:r>
            <a:r>
              <a:rPr lang="el-GR" sz="1800" dirty="0" err="1" smtClean="0"/>
              <a:t>περι</a:t>
            </a:r>
            <a:r>
              <a:rPr lang="el-GR" sz="1800" dirty="0" smtClean="0"/>
              <a:t>-</a:t>
            </a:r>
            <a:r>
              <a:rPr lang="el-GR" sz="1800" dirty="0" err="1" smtClean="0"/>
              <a:t>τριχο</a:t>
            </a:r>
            <a:r>
              <a:rPr lang="el-GR" sz="1800" dirty="0" smtClean="0"/>
              <a:t>-σμηγματογόνο </a:t>
            </a:r>
            <a:r>
              <a:rPr lang="el-GR" sz="1800" dirty="0" smtClean="0"/>
              <a:t>κατανομή. </a:t>
            </a:r>
            <a:r>
              <a:rPr lang="el-GR" sz="1800" i="1" dirty="0" smtClean="0"/>
              <a:t>Απουσία</a:t>
            </a:r>
            <a:r>
              <a:rPr lang="el-GR" sz="1800" dirty="0" smtClean="0"/>
              <a:t> </a:t>
            </a:r>
            <a:r>
              <a:rPr lang="el-GR" sz="1800" dirty="0" smtClean="0"/>
              <a:t>συνδεσμικού συστατικού. </a:t>
            </a:r>
            <a:r>
              <a:rPr lang="el-GR" sz="1800" dirty="0" smtClean="0"/>
              <a:t>Η   </a:t>
            </a:r>
            <a:r>
              <a:rPr lang="el-GR" sz="1800" spc="300" dirty="0" smtClean="0">
                <a:effectLst>
                  <a:outerShdw blurRad="38100" dist="38100" dir="2700000" algn="tl">
                    <a:srgbClr val="000000">
                      <a:alpha val="43137"/>
                    </a:srgbClr>
                  </a:outerShdw>
                </a:effectLst>
              </a:rPr>
              <a:t>βασική </a:t>
            </a:r>
            <a:r>
              <a:rPr lang="en-US" sz="1800" spc="300" dirty="0" smtClean="0">
                <a:effectLst>
                  <a:outerShdw blurRad="38100" dist="38100" dir="2700000" algn="tl">
                    <a:srgbClr val="000000">
                      <a:alpha val="43137"/>
                    </a:srgbClr>
                  </a:outerShdw>
                </a:effectLst>
              </a:rPr>
              <a:t>(</a:t>
            </a:r>
            <a:r>
              <a:rPr lang="el-GR" sz="1800" spc="300" dirty="0" smtClean="0">
                <a:effectLst>
                  <a:outerShdw blurRad="38100" dist="38100" dir="2700000" algn="tl">
                    <a:srgbClr val="000000">
                      <a:alpha val="43137"/>
                    </a:srgbClr>
                  </a:outerShdw>
                </a:effectLst>
              </a:rPr>
              <a:t>βαθύτερη)</a:t>
            </a:r>
            <a:r>
              <a:rPr lang="el-GR" sz="1800" dirty="0" smtClean="0">
                <a:effectLst>
                  <a:outerShdw blurRad="38100" dist="38100" dir="2700000" algn="tl">
                    <a:srgbClr val="000000">
                      <a:alpha val="43137"/>
                    </a:srgbClr>
                  </a:outerShdw>
                </a:effectLst>
              </a:rPr>
              <a:t> μοίρα  </a:t>
            </a:r>
            <a:r>
              <a:rPr lang="el-GR" sz="1800" dirty="0" smtClean="0"/>
              <a:t>του </a:t>
            </a:r>
            <a:r>
              <a:rPr lang="el-GR" sz="1800" dirty="0" smtClean="0"/>
              <a:t>σπίλου συνήθως λιγότερο </a:t>
            </a:r>
            <a:r>
              <a:rPr lang="el-GR" sz="1800" dirty="0" err="1" smtClean="0"/>
              <a:t>κεχρωσμένη</a:t>
            </a:r>
            <a:r>
              <a:rPr lang="el-GR" sz="1800" dirty="0"/>
              <a:t>,</a:t>
            </a:r>
            <a:r>
              <a:rPr lang="el-GR" sz="1800" dirty="0" smtClean="0"/>
              <a:t> με λιγότερη κυτταρική παρουσία</a:t>
            </a:r>
            <a:r>
              <a:rPr lang="en-US" sz="1800" dirty="0" smtClean="0"/>
              <a:t>,</a:t>
            </a:r>
            <a:r>
              <a:rPr lang="el-GR" sz="1800" dirty="0"/>
              <a:t> </a:t>
            </a:r>
            <a:r>
              <a:rPr lang="el-GR" sz="1800" dirty="0" smtClean="0"/>
              <a:t>με </a:t>
            </a:r>
            <a:r>
              <a:rPr lang="el-GR" sz="1800" b="1" dirty="0" smtClean="0"/>
              <a:t>ωρίμανση</a:t>
            </a:r>
            <a:r>
              <a:rPr lang="el-GR" sz="1800" dirty="0" smtClean="0"/>
              <a:t> των </a:t>
            </a:r>
            <a:r>
              <a:rPr lang="el-GR" sz="1800" dirty="0" err="1" smtClean="0"/>
              <a:t>σπιλομελανοκυττάρων</a:t>
            </a:r>
            <a:r>
              <a:rPr lang="el-GR" sz="1800" dirty="0" smtClean="0"/>
              <a:t> και </a:t>
            </a:r>
            <a:r>
              <a:rPr lang="el-GR" sz="1800" dirty="0" smtClean="0"/>
              <a:t/>
            </a:r>
            <a:br>
              <a:rPr lang="el-GR" sz="1800" dirty="0" smtClean="0"/>
            </a:br>
            <a:r>
              <a:rPr lang="el-GR" sz="1800" b="1" dirty="0" smtClean="0"/>
              <a:t>απουσία </a:t>
            </a:r>
            <a:r>
              <a:rPr lang="el-GR" sz="1800" b="1" dirty="0" smtClean="0"/>
              <a:t>μιτώσεων</a:t>
            </a:r>
            <a:r>
              <a:rPr lang="el-GR" sz="1800" dirty="0" smtClean="0"/>
              <a:t>. </a:t>
            </a:r>
            <a:endParaRPr lang="el-GR" sz="1800" dirty="0"/>
          </a:p>
        </p:txBody>
      </p:sp>
      <p:pic>
        <p:nvPicPr>
          <p:cNvPr id="2050" name="Picture 2" descr="C:\Users\Νεφέλη\Desktop\melanocytic_intradermal_nevus_low_pow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287342"/>
            <a:ext cx="2803501" cy="302433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Νεφέλη\Desktop\skintumordermalunn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580346" y="1900375"/>
            <a:ext cx="5442818" cy="41795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Νεφέλη\Desktop\skintumordermalunna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335" y="4311678"/>
            <a:ext cx="3213383" cy="2422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997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Μέτρηση </a:t>
            </a:r>
            <a:r>
              <a:rPr lang="el-GR" dirty="0" err="1" smtClean="0"/>
              <a:t>μιτωτικής</a:t>
            </a:r>
            <a:r>
              <a:rPr lang="el-GR" dirty="0" smtClean="0"/>
              <a:t> δραστηριότητας κακοήθων </a:t>
            </a:r>
            <a:r>
              <a:rPr lang="el-GR" dirty="0" err="1" smtClean="0"/>
              <a:t>μελανοκυττάρων</a:t>
            </a:r>
            <a:r>
              <a:rPr lang="el-GR" dirty="0" smtClean="0"/>
              <a:t> </a:t>
            </a:r>
            <a:endParaRPr lang="el-GR" dirty="0"/>
          </a:p>
        </p:txBody>
      </p:sp>
      <p:pic>
        <p:nvPicPr>
          <p:cNvPr id="3074" name="Picture 2" descr="C:\Users\Νεφέλη\Desktop\OR-32-06-2735-g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556792"/>
            <a:ext cx="6736883" cy="504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8564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484784"/>
          </a:xfrm>
        </p:spPr>
        <p:txBody>
          <a:bodyPr>
            <a:normAutofit fontScale="90000"/>
          </a:bodyPr>
          <a:lstStyle/>
          <a:p>
            <a:r>
              <a:rPr lang="el-GR" sz="3600" dirty="0" smtClean="0"/>
              <a:t>Υποστροφή μελανώματος</a:t>
            </a:r>
            <a:r>
              <a:rPr lang="en-US" sz="3600" dirty="0" smtClean="0"/>
              <a:t>.</a:t>
            </a:r>
            <a:r>
              <a:rPr lang="el-GR" sz="3600" dirty="0" smtClean="0"/>
              <a:t/>
            </a:r>
            <a:br>
              <a:rPr lang="el-GR" sz="3600" dirty="0" smtClean="0"/>
            </a:br>
            <a:r>
              <a:rPr lang="el-GR" sz="3600" dirty="0" smtClean="0"/>
              <a:t>Αμφιλεγόμενη κλινική σημασία</a:t>
            </a:r>
            <a:r>
              <a:rPr lang="en-US" sz="3600" dirty="0" smtClean="0"/>
              <a:t>.</a:t>
            </a:r>
            <a:r>
              <a:rPr lang="el-GR" sz="3600" dirty="0" smtClean="0"/>
              <a:t> </a:t>
            </a:r>
            <a:r>
              <a:rPr lang="el-GR" dirty="0" smtClean="0"/>
              <a:t/>
            </a:r>
            <a:br>
              <a:rPr lang="el-GR" dirty="0" smtClean="0"/>
            </a:br>
            <a:endParaRPr lang="el-GR" dirty="0"/>
          </a:p>
        </p:txBody>
      </p:sp>
      <p:pic>
        <p:nvPicPr>
          <p:cNvPr id="1026" name="Picture 2" descr="C:\Users\Νεφέλη\Desktop\b7-2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86807" y="1794325"/>
            <a:ext cx="5760640" cy="41334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Νεφέλη\Desktop\Skin_Melanoma_Regression5_resiz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997576" y="1918473"/>
            <a:ext cx="5757359"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154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Προγνωστικές παράμετροι σε υποομάδες ασθενών με μελάνωμα</a:t>
            </a:r>
            <a:endParaRPr lang="el-GR" dirty="0"/>
          </a:p>
        </p:txBody>
      </p:sp>
      <p:sp>
        <p:nvSpPr>
          <p:cNvPr id="3" name="Θέση περιεχομένου 2"/>
          <p:cNvSpPr>
            <a:spLocks noGrp="1"/>
          </p:cNvSpPr>
          <p:nvPr>
            <p:ph idx="1"/>
          </p:nvPr>
        </p:nvSpPr>
        <p:spPr>
          <a:xfrm>
            <a:off x="0" y="1772816"/>
            <a:ext cx="9144000" cy="4896544"/>
          </a:xfrm>
        </p:spPr>
        <p:txBody>
          <a:bodyPr>
            <a:normAutofit fontScale="77500" lnSpcReduction="20000"/>
          </a:bodyPr>
          <a:lstStyle/>
          <a:p>
            <a:r>
              <a:rPr lang="el-GR" dirty="0"/>
              <a:t>Για τους ασθενείς με </a:t>
            </a:r>
            <a:r>
              <a:rPr lang="el-GR" b="1" dirty="0"/>
              <a:t>εντοπισμένο μελάνωμα</a:t>
            </a:r>
            <a:r>
              <a:rPr lang="el-GR" dirty="0"/>
              <a:t>, οι σημαντικότεροι προγνωστικοί παράγοντες είναι το </a:t>
            </a:r>
            <a:r>
              <a:rPr lang="el-GR" b="1" dirty="0"/>
              <a:t>πάχος</a:t>
            </a:r>
            <a:r>
              <a:rPr lang="el-GR" dirty="0"/>
              <a:t> και η </a:t>
            </a:r>
            <a:r>
              <a:rPr lang="el-GR" b="1" dirty="0"/>
              <a:t>εξέλκωση</a:t>
            </a:r>
            <a:r>
              <a:rPr lang="el-GR" dirty="0"/>
              <a:t> του </a:t>
            </a:r>
            <a:r>
              <a:rPr lang="el-GR" dirty="0" smtClean="0"/>
              <a:t>όγκου.</a:t>
            </a:r>
            <a:endParaRPr lang="el-GR" dirty="0"/>
          </a:p>
          <a:p>
            <a:r>
              <a:rPr lang="el-GR" dirty="0"/>
              <a:t>Για τους ασθενείς με </a:t>
            </a:r>
            <a:r>
              <a:rPr lang="el-GR" b="1" dirty="0" err="1" smtClean="0"/>
              <a:t>λεμφαδενικές</a:t>
            </a:r>
            <a:r>
              <a:rPr lang="el-GR" b="1" dirty="0" smtClean="0"/>
              <a:t> </a:t>
            </a:r>
            <a:r>
              <a:rPr lang="el-GR" b="1" dirty="0"/>
              <a:t>μεταστάσεις</a:t>
            </a:r>
            <a:r>
              <a:rPr lang="el-GR" dirty="0"/>
              <a:t>, οι σημαντικότεροι προγνωστικοί παράγοντες είναι ο </a:t>
            </a:r>
            <a:r>
              <a:rPr lang="el-GR" b="1" dirty="0"/>
              <a:t>αριθμός</a:t>
            </a:r>
            <a:r>
              <a:rPr lang="el-GR" dirty="0"/>
              <a:t> των μεταστατικών </a:t>
            </a:r>
            <a:r>
              <a:rPr lang="el-GR" dirty="0" smtClean="0"/>
              <a:t>λεμφαδένων, η ανιχνευόμενη </a:t>
            </a:r>
            <a:r>
              <a:rPr lang="el-GR" dirty="0" err="1" smtClean="0"/>
              <a:t>λεμφαδενική</a:t>
            </a:r>
            <a:r>
              <a:rPr lang="el-GR" dirty="0" smtClean="0"/>
              <a:t> </a:t>
            </a:r>
            <a:r>
              <a:rPr lang="el-GR" b="1" dirty="0" err="1" smtClean="0"/>
              <a:t>μικρο</a:t>
            </a:r>
            <a:r>
              <a:rPr lang="el-GR" dirty="0" err="1" smtClean="0"/>
              <a:t>μετάσταση</a:t>
            </a:r>
            <a:r>
              <a:rPr lang="el-GR" dirty="0" smtClean="0"/>
              <a:t> έναντι της ανιχνευόμενης </a:t>
            </a:r>
            <a:r>
              <a:rPr lang="el-GR" dirty="0" err="1" smtClean="0"/>
              <a:t>λεμφαδενικής</a:t>
            </a:r>
            <a:r>
              <a:rPr lang="el-GR" dirty="0" smtClean="0"/>
              <a:t> </a:t>
            </a:r>
            <a:r>
              <a:rPr lang="el-GR" b="1" dirty="0" err="1" smtClean="0"/>
              <a:t>μακρο</a:t>
            </a:r>
            <a:r>
              <a:rPr lang="el-GR" dirty="0" err="1" smtClean="0"/>
              <a:t>μετάστασης</a:t>
            </a:r>
            <a:r>
              <a:rPr lang="el-GR" dirty="0" smtClean="0"/>
              <a:t> και </a:t>
            </a:r>
            <a:r>
              <a:rPr lang="el-GR" dirty="0"/>
              <a:t>η παρουσία ή η απουσία </a:t>
            </a:r>
            <a:r>
              <a:rPr lang="el-GR" b="1" dirty="0" smtClean="0"/>
              <a:t>εξέλκωσης</a:t>
            </a:r>
            <a:r>
              <a:rPr lang="el-GR" dirty="0" smtClean="0"/>
              <a:t> </a:t>
            </a:r>
            <a:r>
              <a:rPr lang="el-GR" dirty="0" smtClean="0"/>
              <a:t>στην πρωτοπαθή εστία του μελανώματος.</a:t>
            </a:r>
            <a:endParaRPr lang="el-GR" dirty="0" smtClean="0"/>
          </a:p>
          <a:p>
            <a:endParaRPr lang="el-GR" dirty="0"/>
          </a:p>
          <a:p>
            <a:r>
              <a:rPr lang="el-GR" dirty="0"/>
              <a:t>Σημείωση: </a:t>
            </a:r>
            <a:r>
              <a:rPr lang="el-GR" dirty="0" smtClean="0"/>
              <a:t>Καταγράφεται </a:t>
            </a:r>
            <a:r>
              <a:rPr lang="el-GR" dirty="0"/>
              <a:t>άριστη συμφωνία μεταξύ </a:t>
            </a:r>
            <a:r>
              <a:rPr lang="el-GR" dirty="0" err="1" smtClean="0"/>
              <a:t>ιστοπαθολόγων</a:t>
            </a:r>
            <a:r>
              <a:rPr lang="el-GR" dirty="0" smtClean="0"/>
              <a:t> </a:t>
            </a:r>
            <a:r>
              <a:rPr lang="el-GR" dirty="0"/>
              <a:t>για την εκτίμηση του πάχους του </a:t>
            </a:r>
            <a:r>
              <a:rPr lang="el-GR" dirty="0" smtClean="0"/>
              <a:t>μελανώματος, την παρουσία εξέλκωσης και τη </a:t>
            </a:r>
            <a:r>
              <a:rPr lang="el-GR" dirty="0" err="1" smtClean="0"/>
              <a:t>μιτωτική</a:t>
            </a:r>
            <a:r>
              <a:rPr lang="el-GR" dirty="0" smtClean="0"/>
              <a:t> δραστηριότητα των κακοήθων </a:t>
            </a:r>
            <a:r>
              <a:rPr lang="el-GR" dirty="0" err="1" smtClean="0"/>
              <a:t>μελανοκυττάρων</a:t>
            </a:r>
            <a:endParaRPr lang="el-GR" dirty="0"/>
          </a:p>
        </p:txBody>
      </p:sp>
    </p:spTree>
    <p:extLst>
      <p:ext uri="{BB962C8B-B14F-4D97-AF65-F5344CB8AC3E}">
        <p14:creationId xmlns:p14="http://schemas.microsoft.com/office/powerpoint/2010/main" val="38833321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286116" cy="1000108"/>
          </a:xfrm>
        </p:spPr>
        <p:txBody>
          <a:bodyPr>
            <a:noAutofit/>
          </a:bodyPr>
          <a:lstStyle/>
          <a:p>
            <a:r>
              <a:rPr lang="el-GR" sz="2800" dirty="0" smtClean="0"/>
              <a:t>Ινώδες </a:t>
            </a:r>
            <a:r>
              <a:rPr lang="el-GR" sz="2800" dirty="0" err="1" smtClean="0"/>
              <a:t>ιστιοκύτωμα</a:t>
            </a:r>
            <a:endParaRPr lang="el-GR" sz="2800" dirty="0"/>
          </a:p>
        </p:txBody>
      </p:sp>
      <p:sp>
        <p:nvSpPr>
          <p:cNvPr id="4" name="3 - Θέση κειμένου"/>
          <p:cNvSpPr>
            <a:spLocks noGrp="1"/>
          </p:cNvSpPr>
          <p:nvPr>
            <p:ph type="body" sz="half" idx="2"/>
          </p:nvPr>
        </p:nvSpPr>
        <p:spPr>
          <a:xfrm>
            <a:off x="0" y="1428736"/>
            <a:ext cx="3214678" cy="5286412"/>
          </a:xfrm>
        </p:spPr>
        <p:txBody>
          <a:bodyPr>
            <a:normAutofit/>
          </a:bodyPr>
          <a:lstStyle/>
          <a:p>
            <a:r>
              <a:rPr lang="el-GR" sz="2000" dirty="0" smtClean="0"/>
              <a:t>Αλλοιώσεις στο δέρμα των ποδιών </a:t>
            </a:r>
            <a:r>
              <a:rPr lang="el-GR" sz="2000" dirty="0" smtClean="0"/>
              <a:t>γυναικών, 20-50 </a:t>
            </a:r>
            <a:r>
              <a:rPr lang="el-GR" sz="2000" dirty="0" smtClean="0"/>
              <a:t>ετών. Πιθανός ο συσχετισμός με προηγηθέν τραύμα.</a:t>
            </a:r>
          </a:p>
          <a:p>
            <a:r>
              <a:rPr lang="el-GR" sz="2000" dirty="0" smtClean="0"/>
              <a:t>Καφέ </a:t>
            </a:r>
            <a:r>
              <a:rPr lang="el-GR" sz="2000" dirty="0" smtClean="0"/>
              <a:t>(του </a:t>
            </a:r>
            <a:r>
              <a:rPr lang="el-GR" sz="2000" dirty="0" smtClean="0"/>
              <a:t>τύπου της ηλιοθεραπείας-</a:t>
            </a:r>
            <a:r>
              <a:rPr lang="en-US" sz="2000" dirty="0" smtClean="0"/>
              <a:t>tan)</a:t>
            </a:r>
            <a:r>
              <a:rPr lang="el-GR" sz="2000" dirty="0" smtClean="0"/>
              <a:t> ή ροζ-κόκκινου χρώματος, σταθερές, κινητές, ανώδυνες βλατίδες </a:t>
            </a:r>
            <a:r>
              <a:rPr lang="el-GR" sz="2000" dirty="0" err="1" smtClean="0"/>
              <a:t>μ.δ</a:t>
            </a:r>
            <a:r>
              <a:rPr lang="el-GR" sz="2000" dirty="0" smtClean="0"/>
              <a:t>. έως 2 εκ. εντός του χορίου</a:t>
            </a:r>
            <a:r>
              <a:rPr lang="en-US" sz="2000" dirty="0" smtClean="0"/>
              <a:t>, </a:t>
            </a:r>
            <a:r>
              <a:rPr lang="el-GR" sz="2000" dirty="0" err="1" smtClean="0"/>
              <a:t>προϊόντως</a:t>
            </a:r>
            <a:r>
              <a:rPr lang="el-GR" sz="2000" dirty="0" smtClean="0"/>
              <a:t> του χρόνου </a:t>
            </a:r>
            <a:r>
              <a:rPr lang="en-US" sz="2000" dirty="0" smtClean="0"/>
              <a:t> &gt; 5 </a:t>
            </a:r>
            <a:r>
              <a:rPr lang="el-GR" sz="2000" dirty="0" smtClean="0"/>
              <a:t>εκ.</a:t>
            </a:r>
          </a:p>
          <a:p>
            <a:r>
              <a:rPr lang="el-GR" sz="2000" dirty="0" smtClean="0"/>
              <a:t>Επίπεδες ή </a:t>
            </a:r>
            <a:r>
              <a:rPr lang="el-GR" sz="2000" dirty="0" err="1" smtClean="0"/>
              <a:t>πολυποειδείς</a:t>
            </a:r>
            <a:r>
              <a:rPr lang="el-GR" sz="2000" dirty="0" smtClean="0"/>
              <a:t>, σε σχήμα θόλου ή συμπιεσμένες. </a:t>
            </a:r>
            <a:endParaRPr lang="el-GR" sz="2000" dirty="0"/>
          </a:p>
        </p:txBody>
      </p:sp>
      <p:pic>
        <p:nvPicPr>
          <p:cNvPr id="1026" name="Picture 2" descr="http://pathologyoutlines.com/wick/breast/dermatofibromaclinical2.jpg"/>
          <p:cNvPicPr>
            <a:picLocks noChangeAspect="1" noChangeArrowheads="1"/>
          </p:cNvPicPr>
          <p:nvPr/>
        </p:nvPicPr>
        <p:blipFill>
          <a:blip r:embed="rId2" cstate="print"/>
          <a:srcRect/>
          <a:stretch>
            <a:fillRect/>
          </a:stretch>
        </p:blipFill>
        <p:spPr bwMode="auto">
          <a:xfrm>
            <a:off x="3357554" y="-571528"/>
            <a:ext cx="2776311" cy="2357430"/>
          </a:xfrm>
          <a:prstGeom prst="rect">
            <a:avLst/>
          </a:prstGeom>
          <a:noFill/>
        </p:spPr>
      </p:pic>
      <p:pic>
        <p:nvPicPr>
          <p:cNvPr id="1028" name="Picture 4" descr="http://pathologyoutlines.com/wick/breast/dermatofibromaskinclinical.jpg"/>
          <p:cNvPicPr>
            <a:picLocks noChangeAspect="1" noChangeArrowheads="1"/>
          </p:cNvPicPr>
          <p:nvPr/>
        </p:nvPicPr>
        <p:blipFill>
          <a:blip r:embed="rId3" cstate="print"/>
          <a:srcRect/>
          <a:stretch>
            <a:fillRect/>
          </a:stretch>
        </p:blipFill>
        <p:spPr bwMode="auto">
          <a:xfrm>
            <a:off x="3357554" y="1928802"/>
            <a:ext cx="2786082" cy="2274152"/>
          </a:xfrm>
          <a:prstGeom prst="rect">
            <a:avLst/>
          </a:prstGeom>
          <a:noFill/>
        </p:spPr>
      </p:pic>
      <p:pic>
        <p:nvPicPr>
          <p:cNvPr id="1030" name="Picture 6" descr="http://pathologyoutlines.com/wick/softtissue/dermatofibromaclinical.jpg"/>
          <p:cNvPicPr>
            <a:picLocks noChangeAspect="1" noChangeArrowheads="1"/>
          </p:cNvPicPr>
          <p:nvPr/>
        </p:nvPicPr>
        <p:blipFill>
          <a:blip r:embed="rId4" cstate="print"/>
          <a:srcRect/>
          <a:stretch>
            <a:fillRect/>
          </a:stretch>
        </p:blipFill>
        <p:spPr bwMode="auto">
          <a:xfrm>
            <a:off x="3357554" y="4429132"/>
            <a:ext cx="2786083" cy="2298518"/>
          </a:xfrm>
          <a:prstGeom prst="rect">
            <a:avLst/>
          </a:prstGeom>
          <a:noFill/>
        </p:spPr>
      </p:pic>
      <p:pic>
        <p:nvPicPr>
          <p:cNvPr id="1032" name="Picture 8" descr="http://missinglink.ucsf.edu/lm/DermatologyGlossary/img/Dermatology%20Glossary/Glossary%20Clinical%20Images/Dimple_Sign-dermatofibroma-LL.jpg"/>
          <p:cNvPicPr>
            <a:picLocks noChangeAspect="1" noChangeArrowheads="1"/>
          </p:cNvPicPr>
          <p:nvPr/>
        </p:nvPicPr>
        <p:blipFill>
          <a:blip r:embed="rId5" cstate="print"/>
          <a:srcRect/>
          <a:stretch>
            <a:fillRect/>
          </a:stretch>
        </p:blipFill>
        <p:spPr bwMode="auto">
          <a:xfrm rot="5400000">
            <a:off x="5747278" y="1925105"/>
            <a:ext cx="3893091" cy="2900353"/>
          </a:xfrm>
          <a:prstGeom prst="rect">
            <a:avLst/>
          </a:prstGeom>
          <a:noFill/>
        </p:spPr>
      </p:pic>
      <p:sp>
        <p:nvSpPr>
          <p:cNvPr id="9" name="8 - Ορθογώνιο"/>
          <p:cNvSpPr/>
          <p:nvPr/>
        </p:nvSpPr>
        <p:spPr>
          <a:xfrm>
            <a:off x="6286513" y="4429132"/>
            <a:ext cx="2857488" cy="923330"/>
          </a:xfrm>
          <a:prstGeom prst="rect">
            <a:avLst/>
          </a:prstGeom>
        </p:spPr>
        <p:txBody>
          <a:bodyPr wrap="square">
            <a:spAutoFit/>
          </a:bodyPr>
          <a:lstStyle/>
          <a:p>
            <a:r>
              <a:rPr lang="el-GR" dirty="0" smtClean="0"/>
              <a:t>Πιθανώς ζαρώνει όταν συμπιέζεται κατά μήκος των ορίων του.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3008313" cy="928670"/>
          </a:xfrm>
        </p:spPr>
        <p:txBody>
          <a:bodyPr>
            <a:normAutofit/>
          </a:bodyPr>
          <a:lstStyle/>
          <a:p>
            <a:r>
              <a:rPr lang="el-GR" sz="2400" dirty="0" err="1" smtClean="0"/>
              <a:t>Σμηγματορροϊκή</a:t>
            </a:r>
            <a:r>
              <a:rPr lang="el-GR" sz="2400" dirty="0" smtClean="0"/>
              <a:t> </a:t>
            </a:r>
            <a:r>
              <a:rPr lang="el-GR" sz="2400" dirty="0" err="1" smtClean="0"/>
              <a:t>κεράτωση</a:t>
            </a:r>
            <a:endParaRPr lang="el-GR" sz="2400" dirty="0"/>
          </a:p>
        </p:txBody>
      </p:sp>
      <p:sp>
        <p:nvSpPr>
          <p:cNvPr id="4" name="3 - Θέση κειμένου"/>
          <p:cNvSpPr>
            <a:spLocks noGrp="1"/>
          </p:cNvSpPr>
          <p:nvPr>
            <p:ph type="body" sz="half" idx="2"/>
          </p:nvPr>
        </p:nvSpPr>
        <p:spPr>
          <a:xfrm>
            <a:off x="0" y="1000108"/>
            <a:ext cx="3929058" cy="5857892"/>
          </a:xfrm>
        </p:spPr>
        <p:txBody>
          <a:bodyPr>
            <a:normAutofit/>
          </a:bodyPr>
          <a:lstStyle/>
          <a:p>
            <a:r>
              <a:rPr lang="el-GR" sz="1800" dirty="0" smtClean="0"/>
              <a:t>Κοινή δερματική αλλοίωση</a:t>
            </a:r>
          </a:p>
          <a:p>
            <a:r>
              <a:rPr lang="el-GR" sz="1800" dirty="0" smtClean="0"/>
              <a:t>● Συνήθως άτομα ηλικίας &gt;40 ετών</a:t>
            </a:r>
          </a:p>
          <a:p>
            <a:r>
              <a:rPr lang="el-GR" sz="1800" dirty="0" smtClean="0"/>
              <a:t>●  </a:t>
            </a:r>
            <a:r>
              <a:rPr lang="el-GR" sz="1800" dirty="0"/>
              <a:t>Κ</a:t>
            </a:r>
            <a:r>
              <a:rPr lang="el-GR" sz="1800" dirty="0" smtClean="0"/>
              <a:t>αλοήθεις, αν και μπορούν να συνυπάρχουν με  άλλες αλλοιώσεις, κακοήθεις</a:t>
            </a:r>
          </a:p>
          <a:p>
            <a:r>
              <a:rPr lang="el-GR" sz="1800" dirty="0" smtClean="0"/>
              <a:t>● Συνήθως στον κορμό, κεφαλή-τράχηλο και στα άκρα</a:t>
            </a:r>
          </a:p>
          <a:p>
            <a:r>
              <a:rPr lang="el-GR" sz="1800" dirty="0" smtClean="0"/>
              <a:t>● Μόνο σε  δέρμα που φέρει τρίχες</a:t>
            </a:r>
          </a:p>
          <a:p>
            <a:r>
              <a:rPr lang="el-GR" sz="1800" dirty="0" smtClean="0"/>
              <a:t>● </a:t>
            </a:r>
            <a:r>
              <a:rPr lang="el-GR" sz="1800" i="1" dirty="0" smtClean="0"/>
              <a:t>Δεν</a:t>
            </a:r>
            <a:r>
              <a:rPr lang="el-GR" sz="1800" dirty="0" smtClean="0"/>
              <a:t> </a:t>
            </a:r>
            <a:r>
              <a:rPr lang="el-GR" sz="1800" dirty="0" smtClean="0"/>
              <a:t>σχετίζεται με τον HPV </a:t>
            </a:r>
          </a:p>
          <a:p>
            <a:endParaRPr lang="el-GR" sz="1800" dirty="0"/>
          </a:p>
          <a:p>
            <a:r>
              <a:rPr lang="el-GR" sz="1800" dirty="0" err="1" smtClean="0"/>
              <a:t>Εξωφυτικές</a:t>
            </a:r>
            <a:r>
              <a:rPr lang="el-GR" sz="1800" dirty="0" smtClean="0"/>
              <a:t> , απότομα </a:t>
            </a:r>
            <a:r>
              <a:rPr lang="el-GR" sz="1800" dirty="0" err="1" smtClean="0"/>
              <a:t>αφοριζόμενες</a:t>
            </a:r>
            <a:r>
              <a:rPr lang="el-GR" sz="1800" dirty="0" smtClean="0"/>
              <a:t> , </a:t>
            </a:r>
            <a:r>
              <a:rPr lang="el-GR" sz="1800" dirty="0" err="1" smtClean="0"/>
              <a:t>μελαγχρωματικές</a:t>
            </a:r>
            <a:r>
              <a:rPr lang="el-GR" sz="1800" dirty="0" smtClean="0"/>
              <a:t>  βλάβες που προεξέχουν  από την επιφάνεια του δέρματος, φαίνεται να είναι </a:t>
            </a:r>
            <a:r>
              <a:rPr lang="el-GR" sz="1800" dirty="0" smtClean="0"/>
              <a:t>κολλημένες </a:t>
            </a:r>
            <a:r>
              <a:rPr lang="el-GR" sz="1800" dirty="0" smtClean="0"/>
              <a:t>στο δέρμα.</a:t>
            </a:r>
          </a:p>
          <a:p>
            <a:endParaRPr lang="el-GR" sz="1800" dirty="0" smtClean="0"/>
          </a:p>
          <a:p>
            <a:r>
              <a:rPr lang="el-GR" sz="1800" dirty="0" smtClean="0"/>
              <a:t> Μονήρεις  ή πολλαπλές, μαλθακής σύστασης,   χροιάς μαύρης-</a:t>
            </a:r>
            <a:r>
              <a:rPr lang="en-US" sz="1800" dirty="0" smtClean="0"/>
              <a:t>tan, </a:t>
            </a:r>
            <a:r>
              <a:rPr lang="el-GR" sz="1800" dirty="0" smtClean="0"/>
              <a:t>με  "λιπαρή" επιφάνεια.</a:t>
            </a:r>
            <a:endParaRPr lang="el-GR" sz="1800" dirty="0"/>
          </a:p>
        </p:txBody>
      </p:sp>
      <p:pic>
        <p:nvPicPr>
          <p:cNvPr id="16386" name="Picture 2" descr="http://www.healthline.com/hlcmsresource/images/Clinical-Large-Images/648x364_Seborrheic-Keratosis.jpg"/>
          <p:cNvPicPr>
            <a:picLocks noChangeAspect="1" noChangeArrowheads="1"/>
          </p:cNvPicPr>
          <p:nvPr/>
        </p:nvPicPr>
        <p:blipFill>
          <a:blip r:embed="rId2" cstate="print"/>
          <a:srcRect/>
          <a:stretch>
            <a:fillRect/>
          </a:stretch>
        </p:blipFill>
        <p:spPr bwMode="auto">
          <a:xfrm>
            <a:off x="4000496" y="0"/>
            <a:ext cx="6172200" cy="3467100"/>
          </a:xfrm>
          <a:prstGeom prst="rect">
            <a:avLst/>
          </a:prstGeom>
          <a:noFill/>
        </p:spPr>
      </p:pic>
      <p:pic>
        <p:nvPicPr>
          <p:cNvPr id="16388" name="Picture 4" descr="http://images.medicinenet.com/images/slideshow/adult_skin_s19.jpg"/>
          <p:cNvPicPr>
            <a:picLocks noChangeAspect="1" noChangeArrowheads="1"/>
          </p:cNvPicPr>
          <p:nvPr/>
        </p:nvPicPr>
        <p:blipFill>
          <a:blip r:embed="rId3" cstate="print"/>
          <a:srcRect/>
          <a:stretch>
            <a:fillRect/>
          </a:stretch>
        </p:blipFill>
        <p:spPr bwMode="auto">
          <a:xfrm>
            <a:off x="4286248" y="3667124"/>
            <a:ext cx="4695825" cy="31908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465513" cy="857232"/>
          </a:xfrm>
        </p:spPr>
        <p:txBody>
          <a:bodyPr>
            <a:normAutofit/>
          </a:bodyPr>
          <a:lstStyle/>
          <a:p>
            <a:r>
              <a:rPr lang="el-GR" sz="2400" dirty="0" err="1" smtClean="0"/>
              <a:t>Βασικοκυτταρικό</a:t>
            </a:r>
            <a:r>
              <a:rPr lang="el-GR" sz="2400" dirty="0" smtClean="0"/>
              <a:t> καρκίνωμα </a:t>
            </a:r>
            <a:r>
              <a:rPr lang="el-GR" sz="2400" dirty="0" smtClean="0"/>
              <a:t>δέρματος</a:t>
            </a:r>
            <a:endParaRPr lang="el-GR" sz="2400" dirty="0"/>
          </a:p>
        </p:txBody>
      </p:sp>
      <p:sp>
        <p:nvSpPr>
          <p:cNvPr id="4" name="3 - Θέση κειμένου"/>
          <p:cNvSpPr>
            <a:spLocks noGrp="1"/>
          </p:cNvSpPr>
          <p:nvPr>
            <p:ph type="body" sz="half" idx="2"/>
          </p:nvPr>
        </p:nvSpPr>
        <p:spPr>
          <a:xfrm>
            <a:off x="1" y="1000108"/>
            <a:ext cx="3357554" cy="5857892"/>
          </a:xfrm>
        </p:spPr>
        <p:txBody>
          <a:bodyPr>
            <a:normAutofit lnSpcReduction="10000"/>
          </a:bodyPr>
          <a:lstStyle/>
          <a:p>
            <a:r>
              <a:rPr lang="el-GR" sz="2400" dirty="0" smtClean="0"/>
              <a:t>Κυρίως σε </a:t>
            </a:r>
            <a:r>
              <a:rPr lang="el-GR" sz="2400" dirty="0" err="1" smtClean="0"/>
              <a:t>ηλιοεκτιθέμενο</a:t>
            </a:r>
            <a:r>
              <a:rPr lang="el-GR" sz="2400" dirty="0" smtClean="0"/>
              <a:t> δέρμα, φέρον τρίχες (π.χ. </a:t>
            </a:r>
            <a:r>
              <a:rPr lang="el-GR" sz="2400" dirty="0" smtClean="0"/>
              <a:t>κεφαλή-τράχηλος</a:t>
            </a:r>
            <a:r>
              <a:rPr lang="el-GR" sz="2400" dirty="0" smtClean="0"/>
              <a:t>).</a:t>
            </a:r>
          </a:p>
          <a:p>
            <a:endParaRPr lang="el-GR" sz="2400" dirty="0"/>
          </a:p>
          <a:p>
            <a:r>
              <a:rPr lang="el-GR" sz="2400" dirty="0" smtClean="0"/>
              <a:t>Ερυθρές-</a:t>
            </a:r>
            <a:r>
              <a:rPr lang="en-US" sz="2400" dirty="0" smtClean="0"/>
              <a:t>tan </a:t>
            </a:r>
            <a:r>
              <a:rPr lang="el-GR" sz="2400" dirty="0" smtClean="0"/>
              <a:t>ή ροζ βλατίδες ή οζίδια, με ή χωρίς  κεντρική  εξέλκωση, συχνά με </a:t>
            </a:r>
            <a:r>
              <a:rPr lang="el-GR" sz="2400" dirty="0" err="1" smtClean="0"/>
              <a:t>ευρυαγγείες</a:t>
            </a:r>
            <a:r>
              <a:rPr lang="el-GR" sz="2400" dirty="0" smtClean="0"/>
              <a:t> (προβάλλοντα αγγεία του χορίου).</a:t>
            </a:r>
          </a:p>
          <a:p>
            <a:r>
              <a:rPr lang="el-GR" sz="2400" dirty="0" smtClean="0"/>
              <a:t>Ατροφική ,  σκληρυσμένη ουλή με διηθητικούς ιστολογικούς χαρακτήρες.</a:t>
            </a:r>
          </a:p>
          <a:p>
            <a:endParaRPr lang="el-GR" sz="2400" dirty="0"/>
          </a:p>
        </p:txBody>
      </p:sp>
      <p:pic>
        <p:nvPicPr>
          <p:cNvPr id="18434" name="Picture 2" descr="http://www.aafp.org/afp/2004/1015/afp20041015p1481-f2.jpg"/>
          <p:cNvPicPr>
            <a:picLocks noChangeAspect="1" noChangeArrowheads="1"/>
          </p:cNvPicPr>
          <p:nvPr/>
        </p:nvPicPr>
        <p:blipFill>
          <a:blip r:embed="rId2" cstate="print"/>
          <a:srcRect/>
          <a:stretch>
            <a:fillRect/>
          </a:stretch>
        </p:blipFill>
        <p:spPr bwMode="auto">
          <a:xfrm>
            <a:off x="3143240" y="214290"/>
            <a:ext cx="2857500" cy="2028826"/>
          </a:xfrm>
          <a:prstGeom prst="rect">
            <a:avLst/>
          </a:prstGeom>
          <a:noFill/>
        </p:spPr>
      </p:pic>
      <p:pic>
        <p:nvPicPr>
          <p:cNvPr id="18436" name="Picture 4" descr="http://www.aafp.org/afp/2004/1015/afp20041015p1481-f3.jpg"/>
          <p:cNvPicPr>
            <a:picLocks noChangeAspect="1" noChangeArrowheads="1"/>
          </p:cNvPicPr>
          <p:nvPr/>
        </p:nvPicPr>
        <p:blipFill>
          <a:blip r:embed="rId3" cstate="print"/>
          <a:srcRect/>
          <a:stretch>
            <a:fillRect/>
          </a:stretch>
        </p:blipFill>
        <p:spPr bwMode="auto">
          <a:xfrm>
            <a:off x="6072198" y="214290"/>
            <a:ext cx="2857500" cy="2028826"/>
          </a:xfrm>
          <a:prstGeom prst="rect">
            <a:avLst/>
          </a:prstGeom>
          <a:noFill/>
        </p:spPr>
      </p:pic>
      <p:pic>
        <p:nvPicPr>
          <p:cNvPr id="18438" name="Picture 6" descr="http://www.aafp.org/afp/2004/1015/afp20041015p1481-f4.jpg"/>
          <p:cNvPicPr>
            <a:picLocks noChangeAspect="1" noChangeArrowheads="1"/>
          </p:cNvPicPr>
          <p:nvPr/>
        </p:nvPicPr>
        <p:blipFill>
          <a:blip r:embed="rId4" cstate="print"/>
          <a:srcRect/>
          <a:stretch>
            <a:fillRect/>
          </a:stretch>
        </p:blipFill>
        <p:spPr bwMode="auto">
          <a:xfrm>
            <a:off x="3143240" y="2428868"/>
            <a:ext cx="2857500" cy="2028826"/>
          </a:xfrm>
          <a:prstGeom prst="rect">
            <a:avLst/>
          </a:prstGeom>
          <a:noFill/>
        </p:spPr>
      </p:pic>
      <p:pic>
        <p:nvPicPr>
          <p:cNvPr id="18440" name="Picture 8" descr="http://www.aafp.org/afp/2004/1015/afp20041015p1481-f5.jpg"/>
          <p:cNvPicPr>
            <a:picLocks noChangeAspect="1" noChangeArrowheads="1"/>
          </p:cNvPicPr>
          <p:nvPr/>
        </p:nvPicPr>
        <p:blipFill>
          <a:blip r:embed="rId5" cstate="print"/>
          <a:srcRect/>
          <a:stretch>
            <a:fillRect/>
          </a:stretch>
        </p:blipFill>
        <p:spPr bwMode="auto">
          <a:xfrm>
            <a:off x="6072198" y="2428868"/>
            <a:ext cx="2857500" cy="2028826"/>
          </a:xfrm>
          <a:prstGeom prst="rect">
            <a:avLst/>
          </a:prstGeom>
          <a:noFill/>
        </p:spPr>
      </p:pic>
      <p:sp>
        <p:nvSpPr>
          <p:cNvPr id="9" name="3 - Θέση κειμένου"/>
          <p:cNvSpPr txBox="1">
            <a:spLocks/>
          </p:cNvSpPr>
          <p:nvPr/>
        </p:nvSpPr>
        <p:spPr>
          <a:xfrm>
            <a:off x="3428992" y="4500570"/>
            <a:ext cx="5715008" cy="235743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Κατά σειρά</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K</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εντρική</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εξέλκωση με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υπεγερμένα</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 χείλη.</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Κηρώδους υφής, υπό πίεση.</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Οζώδες με </a:t>
            </a:r>
            <a:r>
              <a:rPr kumimoji="0" lang="el-GR" sz="2400" b="0" i="0" u="none" strike="noStrike" kern="1200" cap="none" spc="0" normalizeH="0" baseline="0" noProof="0" dirty="0" err="1" smtClean="0">
                <a:ln>
                  <a:noFill/>
                </a:ln>
                <a:solidFill>
                  <a:schemeClr val="tx1"/>
                </a:solidFill>
                <a:effectLst/>
                <a:uLnTx/>
                <a:uFillTx/>
                <a:latin typeface="+mn-lt"/>
                <a:ea typeface="+mn-ea"/>
                <a:cs typeface="+mn-cs"/>
              </a:rPr>
              <a:t>ευρυαγγείες</a:t>
            </a:r>
            <a:r>
              <a:rPr kumimoji="0" lang="el-GR" sz="2400" b="0" i="0" u="none" strike="noStrike" kern="1200" cap="none" spc="0" normalizeH="0" baseline="0" noProof="0" dirty="0" smtClean="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400" b="0" i="0" u="none" strike="noStrike" kern="1200" cap="none" spc="0" normalizeH="0" baseline="0" noProof="0" dirty="0" smtClean="0">
                <a:ln>
                  <a:noFill/>
                </a:ln>
                <a:solidFill>
                  <a:schemeClr val="tx1"/>
                </a:solidFill>
                <a:effectLst/>
                <a:uLnTx/>
                <a:uFillTx/>
                <a:latin typeface="+mn-lt"/>
                <a:ea typeface="+mn-ea"/>
                <a:cs typeface="+mn-cs"/>
              </a:rPr>
              <a:t>Ατροφικό-εύθρυπτο. </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0"/>
            <a:ext cx="3251231" cy="857232"/>
          </a:xfrm>
        </p:spPr>
        <p:txBody>
          <a:bodyPr>
            <a:normAutofit/>
          </a:bodyPr>
          <a:lstStyle/>
          <a:p>
            <a:r>
              <a:rPr lang="el-GR" sz="2800" dirty="0" smtClean="0"/>
              <a:t>Ακτινική </a:t>
            </a:r>
            <a:r>
              <a:rPr lang="el-GR" sz="2800" dirty="0" err="1" smtClean="0"/>
              <a:t>κεράτωση</a:t>
            </a:r>
            <a:r>
              <a:rPr lang="el-GR" sz="2800" dirty="0" smtClean="0"/>
              <a:t> </a:t>
            </a:r>
            <a:endParaRPr lang="el-GR" sz="2800" dirty="0"/>
          </a:p>
        </p:txBody>
      </p:sp>
      <p:sp>
        <p:nvSpPr>
          <p:cNvPr id="4" name="3 - Θέση κειμένου"/>
          <p:cNvSpPr>
            <a:spLocks noGrp="1"/>
          </p:cNvSpPr>
          <p:nvPr>
            <p:ph type="body" sz="half" idx="2"/>
          </p:nvPr>
        </p:nvSpPr>
        <p:spPr>
          <a:xfrm>
            <a:off x="0" y="857232"/>
            <a:ext cx="3465513" cy="6000768"/>
          </a:xfrm>
        </p:spPr>
        <p:txBody>
          <a:bodyPr>
            <a:normAutofit/>
          </a:bodyPr>
          <a:lstStyle/>
          <a:p>
            <a:r>
              <a:rPr lang="el-GR" sz="2400" dirty="0" smtClean="0"/>
              <a:t>Δερματικές  λεπιδώδεις αλλοιώσεις σε χρονίως </a:t>
            </a:r>
            <a:r>
              <a:rPr lang="el-GR" sz="2400" dirty="0" err="1" smtClean="0"/>
              <a:t>ηλιοεκτιθέμενες</a:t>
            </a:r>
            <a:r>
              <a:rPr lang="el-GR" sz="2400" dirty="0" smtClean="0"/>
              <a:t> περιοχές ( πρόσωπο, βραχίονες, ραχιαία επιφάνεια χειρών), </a:t>
            </a:r>
            <a:r>
              <a:rPr lang="el-GR" sz="2400" dirty="0" err="1" smtClean="0"/>
              <a:t>αφοριζόμενες</a:t>
            </a:r>
            <a:r>
              <a:rPr lang="el-GR" sz="2400" dirty="0" smtClean="0"/>
              <a:t>, χροιάς καφέ-</a:t>
            </a:r>
            <a:r>
              <a:rPr lang="en-US" sz="2400" dirty="0" smtClean="0"/>
              <a:t>tan,</a:t>
            </a:r>
            <a:r>
              <a:rPr lang="el-GR" sz="2400" dirty="0" smtClean="0"/>
              <a:t> κόκκινης ή εκείνης του δέρματος , με υφή γυαλόχαρτου και πιθανό σχηματισμό δερματικού κέρατος λόγω </a:t>
            </a:r>
            <a:r>
              <a:rPr lang="el-GR" sz="2400" dirty="0" err="1" smtClean="0"/>
              <a:t>εκσεσημασμένης</a:t>
            </a:r>
            <a:r>
              <a:rPr lang="el-GR" sz="2400" dirty="0" smtClean="0"/>
              <a:t> </a:t>
            </a:r>
            <a:r>
              <a:rPr lang="el-GR" sz="2400" dirty="0" err="1" smtClean="0"/>
              <a:t>παρακεράτωσης</a:t>
            </a:r>
            <a:r>
              <a:rPr lang="el-GR" sz="2400" dirty="0"/>
              <a:t>.</a:t>
            </a:r>
          </a:p>
        </p:txBody>
      </p:sp>
      <p:pic>
        <p:nvPicPr>
          <p:cNvPr id="15362" name="Picture 2" descr="http://dermnetnz.org/lesions/img/sk5.jpg"/>
          <p:cNvPicPr>
            <a:picLocks noChangeAspect="1" noChangeArrowheads="1"/>
          </p:cNvPicPr>
          <p:nvPr/>
        </p:nvPicPr>
        <p:blipFill>
          <a:blip r:embed="rId2" cstate="print"/>
          <a:srcRect/>
          <a:stretch>
            <a:fillRect/>
          </a:stretch>
        </p:blipFill>
        <p:spPr bwMode="auto">
          <a:xfrm>
            <a:off x="4429123" y="0"/>
            <a:ext cx="4190997" cy="3143248"/>
          </a:xfrm>
          <a:prstGeom prst="rect">
            <a:avLst/>
          </a:prstGeom>
          <a:noFill/>
        </p:spPr>
      </p:pic>
      <p:pic>
        <p:nvPicPr>
          <p:cNvPr id="15364" name="Picture 4" descr="http://dermnetnz.org/lesions/img/s/sk3.jpg"/>
          <p:cNvPicPr>
            <a:picLocks noChangeAspect="1" noChangeArrowheads="1"/>
          </p:cNvPicPr>
          <p:nvPr/>
        </p:nvPicPr>
        <p:blipFill>
          <a:blip r:embed="rId3" cstate="print"/>
          <a:srcRect/>
          <a:stretch>
            <a:fillRect/>
          </a:stretch>
        </p:blipFill>
        <p:spPr bwMode="auto">
          <a:xfrm>
            <a:off x="3571868" y="3214686"/>
            <a:ext cx="3048000" cy="3048001"/>
          </a:xfrm>
          <a:prstGeom prst="rect">
            <a:avLst/>
          </a:prstGeom>
          <a:noFill/>
        </p:spPr>
      </p:pic>
      <p:pic>
        <p:nvPicPr>
          <p:cNvPr id="15366" name="Picture 6" descr="http://dermnetnz.org/lesions/img/s/sk4.jpg"/>
          <p:cNvPicPr>
            <a:picLocks noChangeAspect="1" noChangeArrowheads="1"/>
          </p:cNvPicPr>
          <p:nvPr/>
        </p:nvPicPr>
        <p:blipFill>
          <a:blip r:embed="rId4" cstate="print"/>
          <a:srcRect/>
          <a:stretch>
            <a:fillRect/>
          </a:stretch>
        </p:blipFill>
        <p:spPr bwMode="auto">
          <a:xfrm rot="5400000">
            <a:off x="6188285" y="3670079"/>
            <a:ext cx="3643338" cy="27325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143372" cy="714356"/>
          </a:xfrm>
        </p:spPr>
        <p:txBody>
          <a:bodyPr>
            <a:noAutofit/>
          </a:bodyPr>
          <a:lstStyle/>
          <a:p>
            <a:r>
              <a:rPr lang="el-GR" sz="2400" dirty="0" err="1" smtClean="0"/>
              <a:t>Ακανθοκυτταρικό</a:t>
            </a:r>
            <a:r>
              <a:rPr lang="el-GR" sz="2400" dirty="0" smtClean="0"/>
              <a:t> καρκίνωμα</a:t>
            </a:r>
            <a:endParaRPr lang="el-GR" sz="2400" dirty="0"/>
          </a:p>
        </p:txBody>
      </p:sp>
      <p:sp>
        <p:nvSpPr>
          <p:cNvPr id="4" name="3 - Θέση κειμένου"/>
          <p:cNvSpPr>
            <a:spLocks noGrp="1"/>
          </p:cNvSpPr>
          <p:nvPr>
            <p:ph type="body" sz="half" idx="2"/>
          </p:nvPr>
        </p:nvSpPr>
        <p:spPr>
          <a:xfrm>
            <a:off x="1" y="857232"/>
            <a:ext cx="3357554" cy="6000768"/>
          </a:xfrm>
        </p:spPr>
        <p:txBody>
          <a:bodyPr>
            <a:normAutofit lnSpcReduction="10000"/>
          </a:bodyPr>
          <a:lstStyle/>
          <a:p>
            <a:r>
              <a:rPr lang="el-GR" sz="3200" dirty="0" smtClean="0"/>
              <a:t>Άνδρες &gt; 60 ετών</a:t>
            </a:r>
          </a:p>
          <a:p>
            <a:r>
              <a:rPr lang="el-GR" sz="3200" dirty="0" smtClean="0"/>
              <a:t>Δέρμα προσώπου, πτερυγίου </a:t>
            </a:r>
            <a:r>
              <a:rPr lang="el-GR" sz="3200" dirty="0" err="1" smtClean="0"/>
              <a:t>ώ</a:t>
            </a:r>
            <a:r>
              <a:rPr lang="el-GR" sz="3200" dirty="0" err="1" smtClean="0"/>
              <a:t>των</a:t>
            </a:r>
            <a:r>
              <a:rPr lang="el-GR" sz="3200" dirty="0" smtClean="0"/>
              <a:t>, κεφαλής, ραχιαίας επιφάνειας χεριών.</a:t>
            </a:r>
          </a:p>
          <a:p>
            <a:r>
              <a:rPr lang="el-GR" sz="3200" dirty="0" smtClean="0"/>
              <a:t>Είτε λεπτή λευκή πλάκα είτε φολιδωτή </a:t>
            </a:r>
            <a:r>
              <a:rPr lang="el-GR" sz="3200" dirty="0" err="1" smtClean="0"/>
              <a:t>ερυθηματώδης</a:t>
            </a:r>
            <a:r>
              <a:rPr lang="el-GR" sz="3200" dirty="0" smtClean="0"/>
              <a:t> βλατίδα, </a:t>
            </a:r>
            <a:r>
              <a:rPr lang="el-GR" sz="3200" dirty="0" err="1" smtClean="0"/>
              <a:t>σκληράς</a:t>
            </a:r>
            <a:r>
              <a:rPr lang="el-GR" sz="3200" dirty="0" smtClean="0"/>
              <a:t> σύστασης </a:t>
            </a:r>
            <a:r>
              <a:rPr lang="el-GR" sz="3200" dirty="0" err="1" smtClean="0"/>
              <a:t>οζίο</a:t>
            </a:r>
            <a:r>
              <a:rPr lang="el-GR" sz="3200" dirty="0" smtClean="0"/>
              <a:t> ή έλκος.</a:t>
            </a:r>
            <a:endParaRPr lang="el-GR" sz="3200" dirty="0"/>
          </a:p>
        </p:txBody>
      </p:sp>
      <p:pic>
        <p:nvPicPr>
          <p:cNvPr id="17410" name="Picture 2" descr="An external file that holds a picture, illustration, etc.&#10;Object name is JCAS-5-3-g002.jpg"/>
          <p:cNvPicPr>
            <a:picLocks noChangeAspect="1" noChangeArrowheads="1"/>
          </p:cNvPicPr>
          <p:nvPr/>
        </p:nvPicPr>
        <p:blipFill>
          <a:blip r:embed="rId2" cstate="print"/>
          <a:srcRect/>
          <a:stretch>
            <a:fillRect/>
          </a:stretch>
        </p:blipFill>
        <p:spPr bwMode="auto">
          <a:xfrm>
            <a:off x="4643438" y="285728"/>
            <a:ext cx="4143372" cy="3104064"/>
          </a:xfrm>
          <a:prstGeom prst="rect">
            <a:avLst/>
          </a:prstGeom>
          <a:noFill/>
        </p:spPr>
      </p:pic>
      <p:pic>
        <p:nvPicPr>
          <p:cNvPr id="17412" name="Picture 4" descr="http://escholarship.org/uc/item/9nt2n9jq/horn2.jpeg"/>
          <p:cNvPicPr>
            <a:picLocks noChangeAspect="1" noChangeArrowheads="1"/>
          </p:cNvPicPr>
          <p:nvPr/>
        </p:nvPicPr>
        <p:blipFill>
          <a:blip r:embed="rId3" cstate="print"/>
          <a:srcRect/>
          <a:stretch>
            <a:fillRect/>
          </a:stretch>
        </p:blipFill>
        <p:spPr bwMode="auto">
          <a:xfrm>
            <a:off x="4429124" y="3643314"/>
            <a:ext cx="4547717" cy="30051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417638"/>
          </a:xfrm>
        </p:spPr>
        <p:txBody>
          <a:bodyPr>
            <a:normAutofit fontScale="90000"/>
          </a:bodyPr>
          <a:lstStyle/>
          <a:p>
            <a:r>
              <a:rPr lang="el-GR" dirty="0" smtClean="0">
                <a:effectLst>
                  <a:outerShdw blurRad="38100" dist="38100" dir="2700000" algn="tl">
                    <a:srgbClr val="000000">
                      <a:alpha val="43137"/>
                    </a:srgbClr>
                  </a:outerShdw>
                </a:effectLst>
                <a:latin typeface="+mn-lt"/>
              </a:rPr>
              <a:t>Συνδεσμικός</a:t>
            </a:r>
            <a:r>
              <a:rPr lang="el-GR" dirty="0" smtClean="0">
                <a:latin typeface="+mn-lt"/>
              </a:rPr>
              <a:t> σπίλος</a:t>
            </a:r>
            <a:br>
              <a:rPr lang="el-GR" dirty="0" smtClean="0">
                <a:latin typeface="+mn-lt"/>
              </a:rPr>
            </a:br>
            <a:r>
              <a:rPr lang="el-GR" sz="2000" dirty="0" smtClean="0">
                <a:latin typeface="+mn-lt"/>
              </a:rPr>
              <a:t>Στρογγυλοποιημένες φωλιές </a:t>
            </a:r>
            <a:r>
              <a:rPr lang="el-GR" sz="2000" dirty="0" err="1" smtClean="0">
                <a:latin typeface="+mn-lt"/>
              </a:rPr>
              <a:t>σπιλομελανοκυττάρων</a:t>
            </a:r>
            <a:r>
              <a:rPr lang="el-GR" sz="2000" dirty="0" smtClean="0">
                <a:latin typeface="+mn-lt"/>
              </a:rPr>
              <a:t>, </a:t>
            </a:r>
            <a:r>
              <a:rPr lang="en-US" sz="2000" dirty="0" smtClean="0">
                <a:latin typeface="+mn-lt"/>
              </a:rPr>
              <a:t> </a:t>
            </a:r>
            <a:r>
              <a:rPr lang="el-GR" sz="2000" dirty="0" smtClean="0">
                <a:latin typeface="+mn-lt"/>
              </a:rPr>
              <a:t>περιοριζόμενες αποκλειστικά στο </a:t>
            </a:r>
            <a:r>
              <a:rPr lang="el-GR" sz="2000" dirty="0" smtClean="0">
                <a:effectLst>
                  <a:outerShdw blurRad="38100" dist="38100" dir="2700000" algn="tl">
                    <a:srgbClr val="000000">
                      <a:alpha val="43137"/>
                    </a:srgbClr>
                  </a:outerShdw>
                </a:effectLst>
                <a:latin typeface="+mn-lt"/>
              </a:rPr>
              <a:t>βασικό </a:t>
            </a:r>
            <a:r>
              <a:rPr lang="el-GR" sz="2000" dirty="0" err="1" smtClean="0">
                <a:effectLst>
                  <a:outerShdw blurRad="38100" dist="38100" dir="2700000" algn="tl">
                    <a:srgbClr val="000000">
                      <a:alpha val="43137"/>
                    </a:srgbClr>
                  </a:outerShdw>
                </a:effectLst>
                <a:latin typeface="+mn-lt"/>
              </a:rPr>
              <a:t>επιδερμιδικό</a:t>
            </a:r>
            <a:r>
              <a:rPr lang="el-GR" sz="2000" dirty="0" smtClean="0">
                <a:effectLst>
                  <a:outerShdw blurRad="38100" dist="38100" dir="2700000" algn="tl">
                    <a:srgbClr val="000000">
                      <a:alpha val="43137"/>
                    </a:srgbClr>
                  </a:outerShdw>
                </a:effectLst>
                <a:latin typeface="+mn-lt"/>
              </a:rPr>
              <a:t> τμήμα</a:t>
            </a:r>
            <a:r>
              <a:rPr lang="el-GR" sz="2000" dirty="0" smtClean="0">
                <a:latin typeface="+mn-lt"/>
              </a:rPr>
              <a:t>, ύπερθεν της </a:t>
            </a:r>
            <a:r>
              <a:rPr lang="el-GR" sz="2000" dirty="0" err="1" smtClean="0">
                <a:latin typeface="+mn-lt"/>
              </a:rPr>
              <a:t>χοριοεπιδερμιδικής</a:t>
            </a:r>
            <a:r>
              <a:rPr lang="el-GR" sz="2000" dirty="0" smtClean="0">
                <a:latin typeface="+mn-lt"/>
              </a:rPr>
              <a:t> συμβολής, </a:t>
            </a:r>
            <a:r>
              <a:rPr lang="el-GR" sz="2000" dirty="0" err="1" smtClean="0">
                <a:latin typeface="+mn-lt"/>
              </a:rPr>
              <a:t>εξορμώμενες</a:t>
            </a:r>
            <a:r>
              <a:rPr lang="el-GR" sz="2000" dirty="0" smtClean="0">
                <a:latin typeface="+mn-lt"/>
              </a:rPr>
              <a:t> από τις άκρες  των προβολών/καταδύσεων της επιδερμίδας εντός του </a:t>
            </a:r>
            <a:r>
              <a:rPr lang="el-GR" sz="2000" dirty="0" err="1" smtClean="0">
                <a:latin typeface="+mn-lt"/>
              </a:rPr>
              <a:t>θηλώδους</a:t>
            </a:r>
            <a:r>
              <a:rPr lang="el-GR" sz="2000" dirty="0" smtClean="0">
                <a:latin typeface="+mn-lt"/>
              </a:rPr>
              <a:t> χορίου.  Ποικίλου βαθμού συνυπάρχουσα  </a:t>
            </a:r>
            <a:r>
              <a:rPr lang="el-GR" sz="2000" dirty="0" err="1" smtClean="0">
                <a:latin typeface="+mn-lt"/>
              </a:rPr>
              <a:t>φακιδώδης</a:t>
            </a:r>
            <a:r>
              <a:rPr lang="el-GR" sz="2000" dirty="0" smtClean="0">
                <a:latin typeface="+mn-lt"/>
              </a:rPr>
              <a:t> </a:t>
            </a:r>
            <a:r>
              <a:rPr lang="el-GR" sz="2000" dirty="0" err="1" smtClean="0">
                <a:latin typeface="+mn-lt"/>
              </a:rPr>
              <a:t>μελανοκυτταρική</a:t>
            </a:r>
            <a:r>
              <a:rPr lang="el-GR" sz="2000" dirty="0" smtClean="0">
                <a:latin typeface="+mn-lt"/>
              </a:rPr>
              <a:t> υπερπλασία. </a:t>
            </a:r>
            <a:endParaRPr lang="el-GR" sz="2000" dirty="0">
              <a:latin typeface="+mn-lt"/>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648" y="1628800"/>
            <a:ext cx="5590299"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734875" y="2690061"/>
            <a:ext cx="586693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2947" y="4293096"/>
            <a:ext cx="1379333"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67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16632"/>
            <a:ext cx="9144000" cy="1584176"/>
          </a:xfrm>
        </p:spPr>
        <p:txBody>
          <a:bodyPr>
            <a:normAutofit fontScale="90000"/>
          </a:bodyPr>
          <a:lstStyle/>
          <a:p>
            <a:r>
              <a:rPr lang="el-GR" b="1" dirty="0" smtClean="0"/>
              <a:t>Σύνθετος</a:t>
            </a:r>
            <a:r>
              <a:rPr lang="el-GR" dirty="0" smtClean="0"/>
              <a:t> σπίλος</a:t>
            </a:r>
            <a:br>
              <a:rPr lang="el-GR" dirty="0" smtClean="0"/>
            </a:br>
            <a:r>
              <a:rPr lang="el-GR" sz="2000" dirty="0" smtClean="0"/>
              <a:t>Μία, </a:t>
            </a:r>
            <a:r>
              <a:rPr lang="el-GR" sz="2000" dirty="0"/>
              <a:t>δ</a:t>
            </a:r>
            <a:r>
              <a:rPr lang="el-GR" sz="2000" dirty="0" smtClean="0"/>
              <a:t>ιακριτή ιστολογική ποικιλία (όχι συνδυασμός δύο ποικιλιών)</a:t>
            </a:r>
            <a:br>
              <a:rPr lang="el-GR" sz="2000" dirty="0" smtClean="0"/>
            </a:br>
            <a:r>
              <a:rPr lang="el-GR" sz="2000" dirty="0" smtClean="0"/>
              <a:t> </a:t>
            </a:r>
            <a:br>
              <a:rPr lang="el-GR" sz="2000" dirty="0" smtClean="0"/>
            </a:br>
            <a:r>
              <a:rPr lang="el-GR" sz="2000" dirty="0" smtClean="0"/>
              <a:t>στην οποία συνυπάρχουν </a:t>
            </a:r>
            <a:r>
              <a:rPr lang="el-GR" sz="2000" dirty="0" err="1" smtClean="0"/>
              <a:t>επιδερμιδικό</a:t>
            </a:r>
            <a:r>
              <a:rPr lang="el-GR" sz="2000" dirty="0" smtClean="0"/>
              <a:t> και </a:t>
            </a:r>
            <a:r>
              <a:rPr lang="el-GR" sz="2000" dirty="0" err="1" smtClean="0"/>
              <a:t>χοριακό</a:t>
            </a:r>
            <a:r>
              <a:rPr lang="el-GR" sz="2000" dirty="0" smtClean="0"/>
              <a:t> συστατικό. </a:t>
            </a:r>
            <a:endParaRPr lang="el-GR" sz="2000" dirty="0"/>
          </a:p>
        </p:txBody>
      </p:sp>
      <p:pic>
        <p:nvPicPr>
          <p:cNvPr id="3074" name="Picture 2" descr="C:\Users\Νεφέλη\Desktop\20582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45" y="2204862"/>
            <a:ext cx="4585063" cy="347499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Νεφέλη\Desktop\Compound_nevus_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204862"/>
            <a:ext cx="4248472" cy="3474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908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 y="836712"/>
            <a:ext cx="4254799" cy="4101730"/>
          </a:xfrm>
        </p:spPr>
        <p:txBody>
          <a:bodyPr>
            <a:normAutofit fontScale="90000"/>
          </a:bodyPr>
          <a:lstStyle/>
          <a:p>
            <a:r>
              <a:rPr lang="el-GR" sz="4000" dirty="0" err="1" smtClean="0">
                <a:effectLst>
                  <a:outerShdw blurRad="38100" dist="38100" dir="2700000" algn="tl">
                    <a:srgbClr val="000000">
                      <a:alpha val="43137"/>
                    </a:srgbClr>
                  </a:outerShdw>
                </a:effectLst>
              </a:rPr>
              <a:t>Δυσπλαστικός</a:t>
            </a:r>
            <a:r>
              <a:rPr lang="el-GR" sz="4000" dirty="0" smtClean="0"/>
              <a:t> σπίλος</a:t>
            </a:r>
            <a:r>
              <a:rPr lang="en-US" sz="4000" dirty="0" smtClean="0"/>
              <a:t/>
            </a:r>
            <a:br>
              <a:rPr lang="en-US" sz="4000" dirty="0" smtClean="0"/>
            </a:br>
            <a:r>
              <a:rPr lang="el-GR" sz="2400" dirty="0" smtClean="0"/>
              <a:t>Πλαϊνή γεφύρωση των προβολών/καταδύσεων της επιδερμίδας εντός του </a:t>
            </a:r>
            <a:r>
              <a:rPr lang="el-GR" sz="2400" dirty="0" err="1" smtClean="0"/>
              <a:t>θηλώδους</a:t>
            </a:r>
            <a:r>
              <a:rPr lang="el-GR" sz="2400" dirty="0" smtClean="0"/>
              <a:t> χορίου· στο τελευταίο, πεταλοειδής </a:t>
            </a:r>
            <a:r>
              <a:rPr lang="el-GR" sz="2400" dirty="0" err="1" smtClean="0"/>
              <a:t>ίνωση</a:t>
            </a:r>
            <a:r>
              <a:rPr lang="el-GR" sz="2400" dirty="0" smtClean="0"/>
              <a:t>. </a:t>
            </a:r>
            <a:br>
              <a:rPr lang="el-GR" sz="2400" dirty="0" smtClean="0"/>
            </a:br>
            <a:r>
              <a:rPr lang="el-GR" sz="2400" dirty="0" smtClean="0"/>
              <a:t>Μέτρια πυρηνική </a:t>
            </a:r>
            <a:r>
              <a:rPr lang="el-GR" sz="2400" dirty="0" err="1" smtClean="0"/>
              <a:t>ατυπία</a:t>
            </a:r>
            <a:r>
              <a:rPr lang="el-GR" sz="2400" dirty="0" smtClean="0"/>
              <a:t> με απλώς διακριτά </a:t>
            </a:r>
            <a:r>
              <a:rPr lang="el-GR" sz="2400" dirty="0" err="1" smtClean="0"/>
              <a:t>πυρήνια</a:t>
            </a:r>
            <a:r>
              <a:rPr lang="el-GR" sz="2400" dirty="0" smtClean="0"/>
              <a:t> . Το συνδεσμικό συστατικό υπερβαίνει σε έκταση το </a:t>
            </a:r>
            <a:r>
              <a:rPr lang="el-GR" sz="2400" dirty="0" err="1" smtClean="0"/>
              <a:t>χοριακό</a:t>
            </a:r>
            <a:r>
              <a:rPr lang="el-GR" sz="2400" dirty="0" smtClean="0"/>
              <a:t> (φαινόμενο του ώμου). </a:t>
            </a:r>
            <a:br>
              <a:rPr lang="el-GR" sz="2400" dirty="0" smtClean="0"/>
            </a:br>
            <a:r>
              <a:rPr lang="en-US" dirty="0" smtClean="0"/>
              <a:t/>
            </a:r>
            <a:br>
              <a:rPr lang="en-US" dirty="0" smtClean="0"/>
            </a:br>
            <a:r>
              <a:rPr lang="en-US" dirty="0" smtClean="0"/>
              <a:t/>
            </a:r>
            <a:br>
              <a:rPr lang="en-US" dirty="0" smtClean="0"/>
            </a:br>
            <a:r>
              <a:rPr lang="en-US" dirty="0" smtClean="0"/>
              <a:t/>
            </a:r>
            <a:br>
              <a:rPr lang="en-US" dirty="0" smtClean="0"/>
            </a:br>
            <a:endParaRPr lang="el-GR"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77" y="3537014"/>
            <a:ext cx="4227889" cy="3132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3921" y="3169726"/>
            <a:ext cx="4698152" cy="3537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6" y="-99392"/>
            <a:ext cx="4728105" cy="315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6130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5794"/>
          </a:xfrm>
        </p:spPr>
        <p:txBody>
          <a:bodyPr>
            <a:normAutofit/>
          </a:bodyPr>
          <a:lstStyle/>
          <a:p>
            <a:r>
              <a:rPr lang="el-GR" b="1" dirty="0" smtClean="0"/>
              <a:t>ΣΠΙΛΟΜΕΛΑΝΟΚΥΤΤΑΡΙΚΟΙ</a:t>
            </a:r>
            <a:r>
              <a:rPr lang="el-GR" dirty="0" smtClean="0"/>
              <a:t> ΣΠΙΛΟΙ </a:t>
            </a:r>
            <a:endParaRPr lang="el-GR" dirty="0"/>
          </a:p>
        </p:txBody>
      </p:sp>
      <p:pic>
        <p:nvPicPr>
          <p:cNvPr id="1027" name="Picture 3" descr="C:\Users\αγαπουλακι\Desktop\melanocytic_junctional_nevus_.jpg"/>
          <p:cNvPicPr>
            <a:picLocks noChangeAspect="1" noChangeArrowheads="1"/>
          </p:cNvPicPr>
          <p:nvPr/>
        </p:nvPicPr>
        <p:blipFill>
          <a:blip r:embed="rId2" cstate="print"/>
          <a:srcRect/>
          <a:stretch>
            <a:fillRect/>
          </a:stretch>
        </p:blipFill>
        <p:spPr bwMode="auto">
          <a:xfrm>
            <a:off x="0" y="785794"/>
            <a:ext cx="5214974" cy="2798168"/>
          </a:xfrm>
          <a:prstGeom prst="rect">
            <a:avLst/>
          </a:prstGeom>
          <a:noFill/>
        </p:spPr>
      </p:pic>
      <p:pic>
        <p:nvPicPr>
          <p:cNvPr id="1028" name="Picture 4" descr="C:\Users\αγαπουλακι\Desktop\Compound_nevus_3.jpg"/>
          <p:cNvPicPr>
            <a:picLocks noChangeAspect="1" noChangeArrowheads="1"/>
          </p:cNvPicPr>
          <p:nvPr/>
        </p:nvPicPr>
        <p:blipFill>
          <a:blip r:embed="rId3" cstate="print"/>
          <a:srcRect/>
          <a:stretch>
            <a:fillRect/>
          </a:stretch>
        </p:blipFill>
        <p:spPr bwMode="auto">
          <a:xfrm>
            <a:off x="0" y="3792615"/>
            <a:ext cx="5143536" cy="3065385"/>
          </a:xfrm>
          <a:prstGeom prst="rect">
            <a:avLst/>
          </a:prstGeom>
          <a:noFill/>
        </p:spPr>
      </p:pic>
      <p:pic>
        <p:nvPicPr>
          <p:cNvPr id="1029" name="Picture 5" descr="C:\Users\αγαπουλακι\Desktop\135-2.jpg"/>
          <p:cNvPicPr>
            <a:picLocks noChangeAspect="1" noChangeArrowheads="1"/>
          </p:cNvPicPr>
          <p:nvPr/>
        </p:nvPicPr>
        <p:blipFill>
          <a:blip r:embed="rId4" cstate="print"/>
          <a:srcRect/>
          <a:stretch>
            <a:fillRect/>
          </a:stretch>
        </p:blipFill>
        <p:spPr bwMode="auto">
          <a:xfrm>
            <a:off x="5357818" y="785794"/>
            <a:ext cx="3786183" cy="2571768"/>
          </a:xfrm>
          <a:prstGeom prst="rect">
            <a:avLst/>
          </a:prstGeom>
          <a:noFill/>
        </p:spPr>
      </p:pic>
      <p:sp>
        <p:nvSpPr>
          <p:cNvPr id="7" name="Title 1"/>
          <p:cNvSpPr txBox="1">
            <a:spLocks/>
          </p:cNvSpPr>
          <p:nvPr/>
        </p:nvSpPr>
        <p:spPr>
          <a:xfrm>
            <a:off x="5572132" y="3286124"/>
            <a:ext cx="3571868" cy="428628"/>
          </a:xfrm>
          <a:prstGeom prst="rect">
            <a:avLst/>
          </a:prstGeom>
        </p:spPr>
        <p:txBody>
          <a:bodyPr vert="horz" lIns="91440" tIns="45720" rIns="91440" bIns="45720" rtlCol="0"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Γνήσιος χοριακός σπίλος</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itle 1"/>
          <p:cNvSpPr txBox="1">
            <a:spLocks/>
          </p:cNvSpPr>
          <p:nvPr/>
        </p:nvSpPr>
        <p:spPr>
          <a:xfrm>
            <a:off x="214282" y="3857628"/>
            <a:ext cx="1571636" cy="785818"/>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Σύνθετος</a:t>
            </a:r>
            <a:r>
              <a:rPr kumimoji="0" lang="el-GR" sz="2400" b="0" i="0" u="none" strike="noStrike" kern="1200" cap="none" spc="0" normalizeH="0" baseline="0" noProof="0" dirty="0" smtClean="0">
                <a:ln>
                  <a:noFill/>
                </a:ln>
                <a:solidFill>
                  <a:schemeClr val="tx1"/>
                </a:solidFill>
                <a:effectLst/>
                <a:uLnTx/>
                <a:uFillTx/>
                <a:latin typeface="+mj-lt"/>
                <a:ea typeface="+mj-ea"/>
                <a:cs typeface="+mj-cs"/>
              </a:rPr>
              <a:t> σπίλος</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Title 1"/>
          <p:cNvSpPr txBox="1">
            <a:spLocks/>
          </p:cNvSpPr>
          <p:nvPr/>
        </p:nvSpPr>
        <p:spPr>
          <a:xfrm>
            <a:off x="366682" y="1000108"/>
            <a:ext cx="1919302" cy="785818"/>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dirty="0" smtClean="0">
                <a:latin typeface="+mj-lt"/>
                <a:ea typeface="+mj-ea"/>
                <a:cs typeface="+mj-cs"/>
              </a:rPr>
              <a:t>Συνδεσμικός</a:t>
            </a:r>
            <a:r>
              <a:rPr kumimoji="0" lang="el-GR" sz="2400" b="0" i="0" u="none" strike="noStrike" kern="1200" cap="none" spc="0" normalizeH="0" baseline="0" noProof="0" dirty="0" smtClean="0">
                <a:ln>
                  <a:noFill/>
                </a:ln>
                <a:solidFill>
                  <a:schemeClr val="tx1"/>
                </a:solidFill>
                <a:effectLst/>
                <a:uLnTx/>
                <a:uFillTx/>
                <a:latin typeface="+mj-lt"/>
                <a:ea typeface="+mj-ea"/>
                <a:cs typeface="+mj-cs"/>
              </a:rPr>
              <a:t> σπίλος</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pic>
        <p:nvPicPr>
          <p:cNvPr id="1030" name="Picture 6" descr="C:\Users\αγαπουλακι\Desktop\skintumormelanocyticdysplasticnevusAndea01.jpg"/>
          <p:cNvPicPr>
            <a:picLocks noChangeAspect="1" noChangeArrowheads="1"/>
          </p:cNvPicPr>
          <p:nvPr/>
        </p:nvPicPr>
        <p:blipFill>
          <a:blip r:embed="rId5" cstate="print"/>
          <a:srcRect/>
          <a:stretch>
            <a:fillRect/>
          </a:stretch>
        </p:blipFill>
        <p:spPr bwMode="auto">
          <a:xfrm>
            <a:off x="5286380" y="4357694"/>
            <a:ext cx="3857620" cy="2088867"/>
          </a:xfrm>
          <a:prstGeom prst="rect">
            <a:avLst/>
          </a:prstGeom>
          <a:noFill/>
        </p:spPr>
      </p:pic>
      <p:sp>
        <p:nvSpPr>
          <p:cNvPr id="11" name="Title 1"/>
          <p:cNvSpPr txBox="1">
            <a:spLocks/>
          </p:cNvSpPr>
          <p:nvPr/>
        </p:nvSpPr>
        <p:spPr>
          <a:xfrm>
            <a:off x="5214974" y="6357958"/>
            <a:ext cx="4081426" cy="500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smtClean="0">
                <a:ln>
                  <a:noFill/>
                </a:ln>
                <a:solidFill>
                  <a:schemeClr val="tx1"/>
                </a:solidFill>
                <a:effectLst/>
                <a:uLnTx/>
                <a:uFillTx/>
                <a:latin typeface="+mj-lt"/>
                <a:ea typeface="+mj-ea"/>
                <a:cs typeface="+mj-cs"/>
              </a:rPr>
              <a:t>Δυσπλαστικός σπίλος</a:t>
            </a:r>
            <a:endParaRPr kumimoji="0" lang="el-GR"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036496" cy="1124744"/>
          </a:xfrm>
        </p:spPr>
        <p:txBody>
          <a:bodyPr>
            <a:noAutofit/>
          </a:bodyPr>
          <a:lstStyle/>
          <a:p>
            <a:r>
              <a:rPr lang="el-GR" sz="2800" b="1" dirty="0" smtClean="0"/>
              <a:t>Σπίλος της </a:t>
            </a:r>
            <a:r>
              <a:rPr lang="en-US" sz="2800" b="1" dirty="0" smtClean="0"/>
              <a:t>Spitz</a:t>
            </a:r>
            <a:r>
              <a:rPr lang="en-US" sz="2800" dirty="0" smtClean="0"/>
              <a:t/>
            </a:r>
            <a:br>
              <a:rPr lang="en-US" sz="2800" dirty="0" smtClean="0"/>
            </a:br>
            <a:r>
              <a:rPr lang="en-US" sz="2800" dirty="0" smtClean="0"/>
              <a:t>M</a:t>
            </a:r>
            <a:r>
              <a:rPr lang="el-GR" sz="2800" dirty="0" err="1" smtClean="0"/>
              <a:t>ικρή</a:t>
            </a:r>
            <a:r>
              <a:rPr lang="el-GR" sz="2800" dirty="0" smtClean="0"/>
              <a:t>, συμμετρική αλλοίωση, χροιάς ροζ-καστανής (αρ.).</a:t>
            </a:r>
            <a:br>
              <a:rPr lang="el-GR" sz="2800" dirty="0" smtClean="0"/>
            </a:br>
            <a:r>
              <a:rPr lang="el-GR" sz="2800" dirty="0" smtClean="0"/>
              <a:t>Στο αυτί παιδιού (</a:t>
            </a:r>
            <a:r>
              <a:rPr lang="el-GR" sz="2800" dirty="0" err="1" smtClean="0"/>
              <a:t>δεξ</a:t>
            </a:r>
            <a:r>
              <a:rPr lang="el-GR" sz="2800" dirty="0" smtClean="0"/>
              <a:t>.)</a:t>
            </a:r>
            <a:endParaRPr lang="el-GR" sz="2800" dirty="0"/>
          </a:p>
        </p:txBody>
      </p:sp>
      <p:pic>
        <p:nvPicPr>
          <p:cNvPr id="1026" name="Picture 2"/>
          <p:cNvPicPr>
            <a:picLocks noChangeAspect="1" noChangeArrowheads="1"/>
          </p:cNvPicPr>
          <p:nvPr/>
        </p:nvPicPr>
        <p:blipFill>
          <a:blip r:embed="rId2" cstate="print"/>
          <a:srcRect/>
          <a:stretch>
            <a:fillRect/>
          </a:stretch>
        </p:blipFill>
        <p:spPr bwMode="auto">
          <a:xfrm rot="5400000">
            <a:off x="-855153" y="2231417"/>
            <a:ext cx="5472610" cy="3403280"/>
          </a:xfrm>
          <a:prstGeom prst="rect">
            <a:avLst/>
          </a:prstGeom>
          <a:noFill/>
          <a:ln w="9525">
            <a:noFill/>
            <a:miter lim="800000"/>
            <a:headEnd/>
            <a:tailEnd/>
          </a:ln>
          <a:effectLst/>
        </p:spPr>
      </p:pic>
      <p:pic>
        <p:nvPicPr>
          <p:cNvPr id="1027" name="Picture 3" descr="C:\Users\User\Desktop\1048885-1059623-1398.jpg"/>
          <p:cNvPicPr>
            <a:picLocks noChangeAspect="1" noChangeArrowheads="1"/>
          </p:cNvPicPr>
          <p:nvPr/>
        </p:nvPicPr>
        <p:blipFill>
          <a:blip r:embed="rId3" cstate="print"/>
          <a:srcRect/>
          <a:stretch>
            <a:fillRect/>
          </a:stretch>
        </p:blipFill>
        <p:spPr bwMode="auto">
          <a:xfrm>
            <a:off x="3779912" y="1196752"/>
            <a:ext cx="5196057" cy="54006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9144000" cy="936104"/>
          </a:xfrm>
        </p:spPr>
        <p:txBody>
          <a:bodyPr>
            <a:noAutofit/>
          </a:bodyPr>
          <a:lstStyle/>
          <a:p>
            <a:r>
              <a:rPr lang="el-GR" sz="2000" b="1" dirty="0" smtClean="0"/>
              <a:t>Σπίλος της </a:t>
            </a:r>
            <a:r>
              <a:rPr lang="en-US" sz="2000" b="1" dirty="0" smtClean="0"/>
              <a:t>Spitz</a:t>
            </a:r>
            <a:r>
              <a:rPr lang="en-US" sz="2000" dirty="0" smtClean="0"/>
              <a:t/>
            </a:r>
            <a:br>
              <a:rPr lang="en-US" sz="2000" dirty="0" smtClean="0"/>
            </a:br>
            <a:r>
              <a:rPr lang="el-GR" sz="2000" dirty="0"/>
              <a:t> Η κλασική ποικιλία του σπίλου της </a:t>
            </a:r>
            <a:r>
              <a:rPr lang="el-GR" sz="2000" dirty="0" err="1"/>
              <a:t>Spitz</a:t>
            </a:r>
            <a:r>
              <a:rPr lang="el-GR" sz="2000" dirty="0"/>
              <a:t> αντιστοιχεί σε </a:t>
            </a:r>
            <a:r>
              <a:rPr lang="el-GR" sz="2000" i="1" dirty="0"/>
              <a:t>συνήθως μονήρη, σύνθετο σπίλο</a:t>
            </a:r>
            <a:r>
              <a:rPr lang="el-GR" sz="2000" dirty="0"/>
              <a:t>, μεγίστης διαμέτρου έως 5-6 </a:t>
            </a:r>
            <a:r>
              <a:rPr lang="el-GR" sz="2000" dirty="0" smtClean="0"/>
              <a:t>χιλ.</a:t>
            </a:r>
            <a:r>
              <a:rPr lang="el-GR" sz="2000" dirty="0" smtClean="0"/>
              <a:t>, </a:t>
            </a:r>
            <a:r>
              <a:rPr lang="el-GR" sz="2000" dirty="0"/>
              <a:t>στον κορμό και κυρίως στα άκρα </a:t>
            </a:r>
            <a:r>
              <a:rPr lang="el-GR" sz="2000" b="1" dirty="0"/>
              <a:t>νέων ατόμων</a:t>
            </a:r>
            <a:r>
              <a:rPr lang="el-GR" sz="2000" dirty="0"/>
              <a:t>, αποτελούμενο από </a:t>
            </a:r>
            <a:r>
              <a:rPr lang="el-GR" sz="2000" dirty="0" err="1">
                <a:effectLst>
                  <a:outerShdw blurRad="38100" dist="38100" dir="2700000" algn="tl">
                    <a:srgbClr val="000000">
                      <a:alpha val="43137"/>
                    </a:srgbClr>
                  </a:outerShdw>
                </a:effectLst>
              </a:rPr>
              <a:t>ατρακτόμορφα</a:t>
            </a:r>
            <a:r>
              <a:rPr lang="el-GR" sz="2000" dirty="0"/>
              <a:t> και </a:t>
            </a:r>
            <a:r>
              <a:rPr lang="el-GR" sz="2000" dirty="0" err="1">
                <a:effectLst>
                  <a:outerShdw blurRad="38100" dist="38100" dir="2700000" algn="tl">
                    <a:srgbClr val="000000">
                      <a:alpha val="43137"/>
                    </a:srgbClr>
                  </a:outerShdw>
                </a:effectLst>
              </a:rPr>
              <a:t>επιθηλιοειδή</a:t>
            </a:r>
            <a:r>
              <a:rPr lang="el-GR" sz="2000" dirty="0"/>
              <a:t> </a:t>
            </a:r>
            <a:r>
              <a:rPr lang="el-GR" sz="2000" dirty="0" smtClean="0"/>
              <a:t>κύτταρα. </a:t>
            </a:r>
            <a:r>
              <a:rPr lang="en-US" sz="2000" dirty="0" smtClean="0"/>
              <a:t/>
            </a:r>
            <a:br>
              <a:rPr lang="en-US" sz="2000" dirty="0" smtClean="0"/>
            </a:br>
            <a:endParaRPr lang="el-GR" sz="2000" dirty="0"/>
          </a:p>
        </p:txBody>
      </p:sp>
      <p:sp>
        <p:nvSpPr>
          <p:cNvPr id="4" name="3 - Ορθογώνιο"/>
          <p:cNvSpPr/>
          <p:nvPr/>
        </p:nvSpPr>
        <p:spPr>
          <a:xfrm>
            <a:off x="4355976" y="1268760"/>
            <a:ext cx="4788024" cy="5632311"/>
          </a:xfrm>
          <a:prstGeom prst="rect">
            <a:avLst/>
          </a:prstGeom>
        </p:spPr>
        <p:txBody>
          <a:bodyPr wrap="square">
            <a:spAutoFit/>
          </a:bodyPr>
          <a:lstStyle/>
          <a:p>
            <a:pPr algn="just"/>
            <a:r>
              <a:rPr lang="el-GR" sz="1200" dirty="0"/>
              <a:t>- Αρχιτεκτονική </a:t>
            </a:r>
            <a:r>
              <a:rPr lang="el-GR" sz="1200" b="1" dirty="0"/>
              <a:t>συμμετρία</a:t>
            </a:r>
            <a:r>
              <a:rPr lang="el-GR" sz="1200" dirty="0"/>
              <a:t>, </a:t>
            </a:r>
            <a:r>
              <a:rPr lang="el-GR" sz="1200" dirty="0" err="1" smtClean="0"/>
              <a:t>πολυποειδής</a:t>
            </a:r>
            <a:r>
              <a:rPr lang="el-GR" sz="1200" dirty="0" smtClean="0"/>
              <a:t> </a:t>
            </a:r>
            <a:r>
              <a:rPr lang="el-GR" sz="1200" dirty="0"/>
              <a:t>διαμόρφωση ή διαμόρφωση τύπου θόλου </a:t>
            </a:r>
            <a:r>
              <a:rPr lang="el-GR" sz="1200" dirty="0" smtClean="0"/>
              <a:t> </a:t>
            </a:r>
            <a:r>
              <a:rPr lang="el-GR" sz="1200" dirty="0"/>
              <a:t>και </a:t>
            </a:r>
            <a:r>
              <a:rPr lang="el-GR" sz="1200" dirty="0">
                <a:effectLst>
                  <a:outerShdw blurRad="38100" dist="38100" dir="2700000" algn="tl">
                    <a:srgbClr val="000000">
                      <a:alpha val="43137"/>
                    </a:srgbClr>
                  </a:outerShdw>
                </a:effectLst>
              </a:rPr>
              <a:t>σαφή πλευρικά (περιφερικά) </a:t>
            </a:r>
            <a:r>
              <a:rPr lang="el-GR" sz="1200" dirty="0" smtClean="0">
                <a:effectLst>
                  <a:outerShdw blurRad="38100" dist="38100" dir="2700000" algn="tl">
                    <a:srgbClr val="000000">
                      <a:alpha val="43137"/>
                    </a:srgbClr>
                  </a:outerShdw>
                </a:effectLst>
              </a:rPr>
              <a:t>όρια</a:t>
            </a:r>
            <a:r>
              <a:rPr lang="el-GR" sz="1200" dirty="0" smtClean="0"/>
              <a:t>. </a:t>
            </a:r>
            <a:r>
              <a:rPr lang="el-GR" sz="1200" dirty="0" err="1">
                <a:effectLst>
                  <a:outerShdw blurRad="38100" dist="38100" dir="2700000" algn="tl">
                    <a:srgbClr val="000000">
                      <a:alpha val="43137"/>
                    </a:srgbClr>
                  </a:outerShdw>
                </a:effectLst>
              </a:rPr>
              <a:t>Φωλεόμορφη</a:t>
            </a:r>
            <a:r>
              <a:rPr lang="el-GR" sz="1200" dirty="0"/>
              <a:t> κυρίως </a:t>
            </a:r>
            <a:r>
              <a:rPr lang="el-GR" sz="1200" dirty="0">
                <a:effectLst>
                  <a:outerShdw blurRad="38100" dist="38100" dir="2700000" algn="tl">
                    <a:srgbClr val="000000">
                      <a:alpha val="43137"/>
                    </a:srgbClr>
                  </a:outerShdw>
                </a:effectLst>
              </a:rPr>
              <a:t>ανάπτυξη</a:t>
            </a:r>
            <a:r>
              <a:rPr lang="el-GR" sz="1200" dirty="0"/>
              <a:t>, συχνά με περιφερική απόσπαση των </a:t>
            </a:r>
            <a:r>
              <a:rPr lang="el-GR" sz="1200" dirty="0" err="1"/>
              <a:t>μελανοκυττάρων</a:t>
            </a:r>
            <a:r>
              <a:rPr lang="el-GR" sz="1200" dirty="0"/>
              <a:t> από τα προσκείμενα </a:t>
            </a:r>
            <a:r>
              <a:rPr lang="el-GR" sz="1200" dirty="0" err="1"/>
              <a:t>κερατινοκύτταρα</a:t>
            </a:r>
            <a:r>
              <a:rPr lang="el-GR" sz="1200" dirty="0"/>
              <a:t> και σχηματισμό </a:t>
            </a:r>
            <a:r>
              <a:rPr lang="el-GR" sz="1200" dirty="0">
                <a:effectLst>
                  <a:outerShdw blurRad="38100" dist="38100" dir="2700000" algn="tl">
                    <a:srgbClr val="000000">
                      <a:alpha val="43137"/>
                    </a:srgbClr>
                  </a:outerShdw>
                </a:effectLst>
              </a:rPr>
              <a:t>ενδιάμεσου </a:t>
            </a:r>
            <a:r>
              <a:rPr lang="el-GR" sz="1200" dirty="0" err="1">
                <a:effectLst>
                  <a:outerShdw blurRad="38100" dist="38100" dir="2700000" algn="tl">
                    <a:srgbClr val="000000">
                      <a:alpha val="43137"/>
                    </a:srgbClr>
                  </a:outerShdw>
                </a:effectLst>
              </a:rPr>
              <a:t>σχισμοειδούς</a:t>
            </a:r>
            <a:r>
              <a:rPr lang="el-GR" sz="1200" dirty="0">
                <a:effectLst>
                  <a:outerShdw blurRad="38100" dist="38100" dir="2700000" algn="tl">
                    <a:srgbClr val="000000">
                      <a:alpha val="43137"/>
                    </a:srgbClr>
                  </a:outerShdw>
                </a:effectLst>
              </a:rPr>
              <a:t> κενού </a:t>
            </a:r>
            <a:r>
              <a:rPr lang="el-GR" sz="1200" dirty="0" smtClean="0">
                <a:effectLst>
                  <a:outerShdw blurRad="38100" dist="38100" dir="2700000" algn="tl">
                    <a:srgbClr val="000000">
                      <a:alpha val="43137"/>
                    </a:srgbClr>
                  </a:outerShdw>
                </a:effectLst>
              </a:rPr>
              <a:t>χώρου</a:t>
            </a:r>
            <a:r>
              <a:rPr lang="el-GR" sz="1200" dirty="0" smtClean="0"/>
              <a:t>. Προβάλλουσες </a:t>
            </a:r>
            <a:r>
              <a:rPr lang="el-GR" sz="1200" dirty="0" err="1"/>
              <a:t>φωλεές</a:t>
            </a:r>
            <a:r>
              <a:rPr lang="el-GR" sz="1200" dirty="0"/>
              <a:t> </a:t>
            </a:r>
            <a:r>
              <a:rPr lang="el-GR" sz="1200" dirty="0" err="1"/>
              <a:t>σπιλοκυττάρων</a:t>
            </a:r>
            <a:r>
              <a:rPr lang="el-GR" sz="1200" dirty="0"/>
              <a:t>, συχνά ποικίλου σχήματος και μεγέθους, με </a:t>
            </a:r>
            <a:r>
              <a:rPr lang="el-GR" sz="1200" dirty="0" err="1">
                <a:effectLst>
                  <a:outerShdw blurRad="38100" dist="38100" dir="2700000" algn="tl">
                    <a:srgbClr val="000000">
                      <a:alpha val="43137"/>
                    </a:srgbClr>
                  </a:outerShdw>
                </a:effectLst>
              </a:rPr>
              <a:t>κυτταροβρίθεια</a:t>
            </a:r>
            <a:r>
              <a:rPr lang="el-GR" sz="1200" dirty="0"/>
              <a:t>. </a:t>
            </a:r>
          </a:p>
          <a:p>
            <a:pPr algn="just"/>
            <a:r>
              <a:rPr lang="el-GR" sz="1200" dirty="0"/>
              <a:t>- Τα δίκην πούρου, </a:t>
            </a:r>
            <a:r>
              <a:rPr lang="el-GR" sz="1200" dirty="0" err="1">
                <a:effectLst>
                  <a:outerShdw blurRad="38100" dist="38100" dir="2700000" algn="tl">
                    <a:srgbClr val="000000">
                      <a:alpha val="43137"/>
                    </a:srgbClr>
                  </a:outerShdw>
                </a:effectLst>
              </a:rPr>
              <a:t>ατρακτόμορφα</a:t>
            </a:r>
            <a:r>
              <a:rPr lang="el-GR" sz="1200" dirty="0"/>
              <a:t> κύτταρα συχνά διατάσσονται σε δεσμίδες στις θηλές του </a:t>
            </a:r>
            <a:r>
              <a:rPr lang="el-GR" sz="1200" dirty="0" err="1"/>
              <a:t>επιπολής</a:t>
            </a:r>
            <a:r>
              <a:rPr lang="el-GR" sz="1200" dirty="0"/>
              <a:t> χορίου, με </a:t>
            </a:r>
            <a:r>
              <a:rPr lang="el-GR" sz="1200" dirty="0">
                <a:effectLst>
                  <a:outerShdw blurRad="38100" dist="38100" dir="2700000" algn="tl">
                    <a:srgbClr val="000000">
                      <a:alpha val="43137"/>
                    </a:srgbClr>
                  </a:outerShdw>
                </a:effectLst>
              </a:rPr>
              <a:t>κάθετη διάταξη </a:t>
            </a:r>
            <a:r>
              <a:rPr lang="el-GR" sz="1200" dirty="0"/>
              <a:t>ως προς την </a:t>
            </a:r>
            <a:r>
              <a:rPr lang="el-GR" sz="1200" dirty="0" smtClean="0"/>
              <a:t>επιδερμίδα. </a:t>
            </a:r>
            <a:r>
              <a:rPr lang="el-GR" sz="1200" dirty="0"/>
              <a:t>Οι πυρήνες τους είναι ωοειδείς, </a:t>
            </a:r>
            <a:r>
              <a:rPr lang="el-GR" sz="1200" dirty="0" err="1"/>
              <a:t>υποστρόγγυλοι</a:t>
            </a:r>
            <a:r>
              <a:rPr lang="el-GR" sz="1200" dirty="0"/>
              <a:t> ή ατρακτοειδείς, με συχνά εμφανές, μικρό </a:t>
            </a:r>
            <a:r>
              <a:rPr lang="el-GR" sz="1200" dirty="0" err="1"/>
              <a:t>πυρήνιο</a:t>
            </a:r>
            <a:r>
              <a:rPr lang="el-GR" sz="1200" dirty="0"/>
              <a:t> και </a:t>
            </a:r>
            <a:r>
              <a:rPr lang="el-GR" sz="1200" dirty="0" err="1"/>
              <a:t>λεπτοκοκκιώδη</a:t>
            </a:r>
            <a:r>
              <a:rPr lang="el-GR" sz="1200" dirty="0"/>
              <a:t> χρωματίνη. </a:t>
            </a:r>
          </a:p>
          <a:p>
            <a:pPr algn="just"/>
            <a:r>
              <a:rPr lang="el-GR" sz="1200" dirty="0"/>
              <a:t>- Συνήθης η υπερπλασία της επιδερμίδας, με </a:t>
            </a:r>
            <a:r>
              <a:rPr lang="el-GR" sz="1200" dirty="0" err="1"/>
              <a:t>ακάνθωση</a:t>
            </a:r>
            <a:r>
              <a:rPr lang="el-GR" sz="1200" dirty="0"/>
              <a:t> και συνοδό </a:t>
            </a:r>
            <a:r>
              <a:rPr lang="el-GR" sz="1200" dirty="0" err="1"/>
              <a:t>υπερκοκκίωση</a:t>
            </a:r>
            <a:r>
              <a:rPr lang="el-GR" sz="1200" dirty="0"/>
              <a:t>. </a:t>
            </a:r>
          </a:p>
          <a:p>
            <a:pPr algn="just"/>
            <a:r>
              <a:rPr lang="el-GR" sz="1200" dirty="0"/>
              <a:t>- Συχνή ανεύρεση μεγάλου μεγέθους, θετικών στη χρώση PAS, </a:t>
            </a:r>
            <a:r>
              <a:rPr lang="el-GR" sz="1200" b="1" dirty="0"/>
              <a:t>έντονα </a:t>
            </a:r>
            <a:r>
              <a:rPr lang="el-GR" sz="1200" b="1" dirty="0" err="1"/>
              <a:t>ηωσινόφιλων</a:t>
            </a:r>
            <a:r>
              <a:rPr lang="el-GR" sz="1200" b="1" dirty="0"/>
              <a:t> σφαιρικών δομών</a:t>
            </a:r>
            <a:r>
              <a:rPr lang="el-GR" sz="1200" dirty="0"/>
              <a:t> στις επιφανειακές </a:t>
            </a:r>
            <a:r>
              <a:rPr lang="el-GR" sz="1200" dirty="0" err="1"/>
              <a:t>φωλεές</a:t>
            </a:r>
            <a:r>
              <a:rPr lang="el-GR" sz="1200" dirty="0"/>
              <a:t> ή και στη </a:t>
            </a:r>
            <a:r>
              <a:rPr lang="el-GR" sz="1200" dirty="0" err="1"/>
              <a:t>χοριοεπιδερμιδική</a:t>
            </a:r>
            <a:r>
              <a:rPr lang="el-GR" sz="1200" dirty="0"/>
              <a:t> συμβολή, τα οποία αντιστοιχούν σε </a:t>
            </a:r>
            <a:r>
              <a:rPr lang="el-GR" sz="1200" dirty="0" err="1"/>
              <a:t>αποπτωτικά</a:t>
            </a:r>
            <a:r>
              <a:rPr lang="el-GR" sz="1200" dirty="0"/>
              <a:t> </a:t>
            </a:r>
            <a:r>
              <a:rPr lang="el-GR" sz="1200" dirty="0" err="1"/>
              <a:t>κερατινοκύτταρα</a:t>
            </a:r>
            <a:r>
              <a:rPr lang="el-GR" sz="1200" dirty="0"/>
              <a:t> </a:t>
            </a:r>
            <a:r>
              <a:rPr lang="el-GR" sz="1200" dirty="0" smtClean="0"/>
              <a:t>(“</a:t>
            </a:r>
            <a:r>
              <a:rPr lang="el-GR" sz="1200" dirty="0"/>
              <a:t>σωμάτια </a:t>
            </a:r>
            <a:r>
              <a:rPr lang="el-GR" sz="1200" dirty="0" err="1"/>
              <a:t>Kamino</a:t>
            </a:r>
            <a:r>
              <a:rPr lang="el-GR" sz="1200" dirty="0" smtClean="0"/>
              <a:t>”). </a:t>
            </a:r>
            <a:endParaRPr lang="el-GR" sz="1200" dirty="0"/>
          </a:p>
          <a:p>
            <a:pPr algn="just"/>
            <a:r>
              <a:rPr lang="el-GR" sz="1200" dirty="0"/>
              <a:t>- </a:t>
            </a:r>
            <a:r>
              <a:rPr lang="el-GR" sz="1200" dirty="0">
                <a:effectLst>
                  <a:outerShdw blurRad="38100" dist="38100" dir="2700000" algn="tl">
                    <a:srgbClr val="000000">
                      <a:alpha val="43137"/>
                    </a:srgbClr>
                  </a:outerShdw>
                </a:effectLst>
              </a:rPr>
              <a:t>Απούσες ή σπάνιες, τυπικές μιτώσεις στο </a:t>
            </a:r>
            <a:r>
              <a:rPr lang="el-GR" sz="1200" dirty="0" err="1">
                <a:effectLst>
                  <a:outerShdw blurRad="38100" dist="38100" dir="2700000" algn="tl">
                    <a:srgbClr val="000000">
                      <a:alpha val="43137"/>
                    </a:srgbClr>
                  </a:outerShdw>
                </a:effectLst>
              </a:rPr>
              <a:t>χοριακό</a:t>
            </a:r>
            <a:r>
              <a:rPr lang="el-GR" sz="1200" dirty="0">
                <a:effectLst>
                  <a:outerShdw blurRad="38100" dist="38100" dir="2700000" algn="tl">
                    <a:srgbClr val="000000">
                      <a:alpha val="43137"/>
                    </a:srgbClr>
                  </a:outerShdw>
                </a:effectLst>
              </a:rPr>
              <a:t> στοιχείο </a:t>
            </a:r>
            <a:r>
              <a:rPr lang="el-GR" sz="1200" dirty="0"/>
              <a:t>της βλάβης (</a:t>
            </a:r>
            <a:r>
              <a:rPr lang="el-GR" sz="1200" dirty="0" smtClean="0"/>
              <a:t>0-2/τετραγ. </a:t>
            </a:r>
            <a:r>
              <a:rPr lang="el-GR" sz="1200" dirty="0"/>
              <a:t>χ</a:t>
            </a:r>
            <a:r>
              <a:rPr lang="el-GR" sz="1200" dirty="0" smtClean="0"/>
              <a:t>ιλ.).</a:t>
            </a:r>
            <a:endParaRPr lang="el-GR" sz="1200" dirty="0"/>
          </a:p>
          <a:p>
            <a:pPr algn="just"/>
            <a:r>
              <a:rPr lang="el-GR" sz="1200" dirty="0"/>
              <a:t>- Στις περισσότερες περιπτώσεις, παρατηρείται </a:t>
            </a:r>
            <a:r>
              <a:rPr lang="el-GR" sz="1200" b="1" dirty="0"/>
              <a:t>ωρίμανση</a:t>
            </a:r>
            <a:r>
              <a:rPr lang="el-GR" sz="1200" dirty="0"/>
              <a:t> (μείωση του μεγέθους των φωλεών των </a:t>
            </a:r>
            <a:r>
              <a:rPr lang="el-GR" sz="1200" dirty="0" err="1"/>
              <a:t>μελανοκυττάρων</a:t>
            </a:r>
            <a:r>
              <a:rPr lang="el-GR" sz="1200" dirty="0"/>
              <a:t>) στη βαθύτερη μοίρα του </a:t>
            </a:r>
            <a:r>
              <a:rPr lang="el-GR" sz="1200" dirty="0" smtClean="0"/>
              <a:t>όγκου. </a:t>
            </a:r>
            <a:endParaRPr lang="el-GR" sz="1200" dirty="0"/>
          </a:p>
          <a:p>
            <a:pPr algn="just"/>
            <a:r>
              <a:rPr lang="el-GR" sz="1200" dirty="0"/>
              <a:t>- Στο 10% των περιπτώσεων, σε θέσεις επαφής των </a:t>
            </a:r>
            <a:r>
              <a:rPr lang="el-GR" sz="1200" dirty="0" err="1"/>
              <a:t>μελανοκυττάρων</a:t>
            </a:r>
            <a:r>
              <a:rPr lang="el-GR" sz="1200" dirty="0"/>
              <a:t> με την υπερκείμενη επιδερμίδα, αναγνωρίζεται λέπτυνση του επιθηλίου, με ατροφία, εξάλειψη των φυσιολογικών </a:t>
            </a:r>
            <a:r>
              <a:rPr lang="el-GR" sz="1200" dirty="0" err="1"/>
              <a:t>επιδερμιδικών</a:t>
            </a:r>
            <a:r>
              <a:rPr lang="el-GR" sz="1200" dirty="0"/>
              <a:t> καταδύσεων και </a:t>
            </a:r>
            <a:r>
              <a:rPr lang="el-GR" sz="1200" dirty="0" err="1"/>
              <a:t>ασαφοποίηση</a:t>
            </a:r>
            <a:r>
              <a:rPr lang="el-GR" sz="1200" dirty="0"/>
              <a:t> των βασικών και </a:t>
            </a:r>
            <a:r>
              <a:rPr lang="el-GR" sz="1200" dirty="0" err="1"/>
              <a:t>παραβασικών</a:t>
            </a:r>
            <a:r>
              <a:rPr lang="el-GR" sz="1200" dirty="0"/>
              <a:t> κυττάρων, με </a:t>
            </a:r>
            <a:r>
              <a:rPr lang="el-GR" sz="1200" dirty="0" smtClean="0"/>
              <a:t>επακόλουθη </a:t>
            </a:r>
            <a:r>
              <a:rPr lang="el-GR" sz="1200" dirty="0"/>
              <a:t>εικόνα μιμούμενη μελάνωμα. </a:t>
            </a:r>
          </a:p>
          <a:p>
            <a:pPr algn="just"/>
            <a:r>
              <a:rPr lang="el-GR" sz="1200" dirty="0"/>
              <a:t>Η αφαίρεση της αλλοίωσης οφείλει να είναι </a:t>
            </a:r>
            <a:r>
              <a:rPr lang="el-GR" sz="1200" b="1" dirty="0"/>
              <a:t>πλήρης</a:t>
            </a:r>
            <a:r>
              <a:rPr lang="el-GR" sz="1200" dirty="0"/>
              <a:t> και συνιστάται </a:t>
            </a:r>
            <a:r>
              <a:rPr lang="el-GR" sz="1200" b="1" dirty="0"/>
              <a:t>κλινική παρακολούθηση των πασχόντων</a:t>
            </a:r>
            <a:r>
              <a:rPr lang="el-GR" sz="1200" dirty="0"/>
              <a:t>, ιδιαίτερα μετά την ηλικία των 10 ετών. </a:t>
            </a:r>
          </a:p>
        </p:txBody>
      </p:sp>
      <p:pic>
        <p:nvPicPr>
          <p:cNvPr id="3" name="Picture 2" descr="C:\Users\User\Desktop\spitz-nevus.png"/>
          <p:cNvPicPr>
            <a:picLocks noChangeAspect="1" noChangeArrowheads="1"/>
          </p:cNvPicPr>
          <p:nvPr/>
        </p:nvPicPr>
        <p:blipFill>
          <a:blip r:embed="rId2" cstate="print"/>
          <a:srcRect/>
          <a:stretch>
            <a:fillRect/>
          </a:stretch>
        </p:blipFill>
        <p:spPr bwMode="auto">
          <a:xfrm>
            <a:off x="323528" y="1196752"/>
            <a:ext cx="3960440" cy="3602474"/>
          </a:xfrm>
          <a:prstGeom prst="rect">
            <a:avLst/>
          </a:prstGeom>
          <a:noFill/>
        </p:spPr>
      </p:pic>
      <p:pic>
        <p:nvPicPr>
          <p:cNvPr id="2051" name="Picture 3" descr="C:\Users\User\Desktop\skintumorspitz4.jpg"/>
          <p:cNvPicPr>
            <a:picLocks noChangeAspect="1" noChangeArrowheads="1"/>
          </p:cNvPicPr>
          <p:nvPr/>
        </p:nvPicPr>
        <p:blipFill>
          <a:blip r:embed="rId3" cstate="print"/>
          <a:srcRect/>
          <a:stretch>
            <a:fillRect/>
          </a:stretch>
        </p:blipFill>
        <p:spPr bwMode="auto">
          <a:xfrm>
            <a:off x="971600" y="4869160"/>
            <a:ext cx="2520280" cy="189981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04664"/>
          </a:xfrm>
        </p:spPr>
        <p:txBody>
          <a:bodyPr>
            <a:normAutofit fontScale="90000"/>
          </a:bodyPr>
          <a:lstStyle/>
          <a:p>
            <a:r>
              <a:rPr lang="el-GR" b="1" dirty="0" smtClean="0"/>
              <a:t>Σπίλος της </a:t>
            </a:r>
            <a:r>
              <a:rPr lang="en-US" b="1" dirty="0" smtClean="0"/>
              <a:t>Spitz</a:t>
            </a:r>
            <a:endParaRPr lang="el-GR" dirty="0"/>
          </a:p>
        </p:txBody>
      </p:sp>
      <p:pic>
        <p:nvPicPr>
          <p:cNvPr id="1026" name="Picture 2" descr="C:\Users\User\Desktop\6f055d3dfe72fcf0759e4f751f0fe9c6.jpg"/>
          <p:cNvPicPr>
            <a:picLocks noChangeAspect="1" noChangeArrowheads="1"/>
          </p:cNvPicPr>
          <p:nvPr/>
        </p:nvPicPr>
        <p:blipFill>
          <a:blip r:embed="rId2" cstate="print"/>
          <a:srcRect/>
          <a:stretch>
            <a:fillRect/>
          </a:stretch>
        </p:blipFill>
        <p:spPr bwMode="auto">
          <a:xfrm>
            <a:off x="611560" y="3212976"/>
            <a:ext cx="4320480" cy="3416549"/>
          </a:xfrm>
          <a:prstGeom prst="rect">
            <a:avLst/>
          </a:prstGeom>
          <a:noFill/>
        </p:spPr>
      </p:pic>
      <p:pic>
        <p:nvPicPr>
          <p:cNvPr id="4" name="Picture 2" descr="C:\Users\User\Desktop\getpic-img.jpg"/>
          <p:cNvPicPr>
            <a:picLocks noChangeAspect="1" noChangeArrowheads="1"/>
          </p:cNvPicPr>
          <p:nvPr/>
        </p:nvPicPr>
        <p:blipFill>
          <a:blip r:embed="rId3" cstate="print"/>
          <a:srcRect/>
          <a:stretch>
            <a:fillRect/>
          </a:stretch>
        </p:blipFill>
        <p:spPr bwMode="auto">
          <a:xfrm>
            <a:off x="5940152" y="3356992"/>
            <a:ext cx="2568903" cy="3240360"/>
          </a:xfrm>
          <a:prstGeom prst="rect">
            <a:avLst/>
          </a:prstGeom>
          <a:noFill/>
        </p:spPr>
      </p:pic>
      <p:pic>
        <p:nvPicPr>
          <p:cNvPr id="1027" name="Picture 3" descr="C:\Users\User\Desktop\getpic-img.jpg"/>
          <p:cNvPicPr>
            <a:picLocks noChangeAspect="1" noChangeArrowheads="1"/>
          </p:cNvPicPr>
          <p:nvPr/>
        </p:nvPicPr>
        <p:blipFill>
          <a:blip r:embed="rId4" cstate="print"/>
          <a:srcRect/>
          <a:stretch>
            <a:fillRect/>
          </a:stretch>
        </p:blipFill>
        <p:spPr bwMode="auto">
          <a:xfrm>
            <a:off x="1259632" y="476672"/>
            <a:ext cx="6096000" cy="265747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TotalTime>
  <Words>1441</Words>
  <Application>Microsoft Office PowerPoint</Application>
  <PresentationFormat>Προβολή στην οθόνη (4:3)</PresentationFormat>
  <Paragraphs>132</Paragraphs>
  <Slides>27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27</vt:i4>
      </vt:variant>
    </vt:vector>
  </HeadingPairs>
  <TitlesOfParts>
    <vt:vector size="28" baseType="lpstr">
      <vt:lpstr>Θέμα του Office</vt:lpstr>
      <vt:lpstr>ΣΠΙΛΟΜΕΛΑΝΟΚΥΤΤΑΡΙΚΟΣ ΧΟΡΙΑΚΟΣ ΣΠΙΛΟΣ </vt:lpstr>
      <vt:lpstr>Γνήσιος χοριακός σπιλομελανοκυτταρικός σπίλος Μικρές φωλιές σπιλομελανοκυττάρων στο χόριο, συνήθως με περι-τριχο-σμηγματογόνο κατανομή. Απουσία συνδεσμικού συστατικού. Η   βασική (βαθύτερη) μοίρα  του σπίλου συνήθως λιγότερο κεχρωσμένη, με λιγότερη κυτταρική παρουσία, με ωρίμανση των σπιλομελανοκυττάρων και  απουσία μιτώσεων. </vt:lpstr>
      <vt:lpstr>Συνδεσμικός σπίλος Στρογγυλοποιημένες φωλιές σπιλομελανοκυττάρων,  περιοριζόμενες αποκλειστικά στο βασικό επιδερμιδικό τμήμα, ύπερθεν της χοριοεπιδερμιδικής συμβολής, εξορμώμενες από τις άκρες  των προβολών/καταδύσεων της επιδερμίδας εντός του θηλώδους χορίου.  Ποικίλου βαθμού συνυπάρχουσα  φακιδώδης μελανοκυτταρική υπερπλασία. </vt:lpstr>
      <vt:lpstr>Σύνθετος σπίλος Μία, διακριτή ιστολογική ποικιλία (όχι συνδυασμός δύο ποικιλιών)   στην οποία συνυπάρχουν επιδερμιδικό και χοριακό συστατικό. </vt:lpstr>
      <vt:lpstr>Δυσπλαστικός σπίλος Πλαϊνή γεφύρωση των προβολών/καταδύσεων της επιδερμίδας εντός του θηλώδους χορίου· στο τελευταίο, πεταλοειδής ίνωση.  Μέτρια πυρηνική ατυπία με απλώς διακριτά πυρήνια . Το συνδεσμικό συστατικό υπερβαίνει σε έκταση το χοριακό (φαινόμενο του ώμου).     </vt:lpstr>
      <vt:lpstr>ΣΠΙΛΟΜΕΛΑΝΟΚΥΤΤΑΡΙΚΟΙ ΣΠΙΛΟΙ </vt:lpstr>
      <vt:lpstr>Σπίλος της Spitz Mικρή, συμμετρική αλλοίωση, χροιάς ροζ-καστανής (αρ.). Στο αυτί παιδιού (δεξ.)</vt:lpstr>
      <vt:lpstr>Σπίλος της Spitz  Η κλασική ποικιλία του σπίλου της Spitz αντιστοιχεί σε συνήθως μονήρη, σύνθετο σπίλο, μεγίστης διαμέτρου έως 5-6 χιλ., στον κορμό και κυρίως στα άκρα νέων ατόμων, αποτελούμενο από ατρακτόμορφα και επιθηλιοειδή κύτταρα.  </vt:lpstr>
      <vt:lpstr>Σπίλος της Spitz</vt:lpstr>
      <vt:lpstr>Κακοήθης φακίδα H κακοήθης φακίδα και το αντίστοιχο αυτής, μελάνωμα  παρατηρούνται σχεδόν αποκλειστικά στο δέρμα του προσώπου ηλικιωμένων  ατόμων της λευκής φυλής, που έχει υποστεί χρόνια αλλοίωση από την ηλιακή ακτινοβολία. Η κακοήθης φακίδα αντιστοιχεί στην ενδοεπιδερμιδική  φάση, ενώ το μελάνωμα επί κακοήθους φακίδας διαγιγνώσκεται όταν διαπιστώνεται σαφής διήθηση του χορίου. Μικροσκοπικά, η κακοήθης φακίδα αποτελείται από συρρέοντα, άτυπα μελανοκύτταρα, σε σειρά ή σε φωλιές,  διατασσόμενα στο βασικό τμήμα της επιδερμίδας. Η παζετοειδής εξάπλωση είναι ασυνήθιστη σε πρώιμη φάση, αλλά μπορεί να παρατηρηθεί, όταν αναπτύσσεται  εισβολή των μελανοκυττάρων στο χόριο. Τα κύτταρα είναι συχνά διατεταγμένα κάθετα ως προς την επιφάνεια. Τα μελανοκύτταρα παρουσιάζουν εμφανή τεχνητή συρρίκνωση του κυτταροπλάσματός τους. Ο πυρηνικός πολυμορφισμός και οι πολυπύρηνες κυτταρικές μορφές  παρατηρούνται συχνά.</vt:lpstr>
      <vt:lpstr>Κλινικά προειδοποιητικά σημεία μελανώματος</vt:lpstr>
      <vt:lpstr>Χρήσιμα χαρακτηριστικά που διαφοροποιούν  το μελάνωμα από τις καλοήθεις αλλοιώσεις</vt:lpstr>
      <vt:lpstr>Μελάνωμα in situ ( συμπεριλαμβάνει την κακοήθη φακίδα, το επιφανειακά επεκτεινόμενο μελάνωμα –το οποίο μπορεί να μεταπίπτει σε μικροδιηθητικό και διηθητικό,- και το φακιδώδες μελάνωμα των άκρων ).  Επιφανειακά επεκτεινόμενο μελάνωμα  Άτυπα  μελανοκύτταρα στην επιδερμίδα, εδώ χωρίς διήθηση του χορίου  (ανατομικό επίπεδο κατά Clark I)  Συνήθης η  « απορρόφηση » της επιδερμίδας  (με εστιακή απουσία των προβολών/καταδύσεών της στο θηλώδες χόριο) Κυριαρχία μεμονωμένων μελανοκυττάρων έναντι εκείνων σε φωλιές. Συρρέουσα ανάπτυξη μελανοκυττάρων  κατά μήκος της χοριοεπιδερμικής  συμβολής. Παζετοειδής διασπορά. Συμμετοχή των εξαρτηματικών δομών του δέρματος.  </vt:lpstr>
      <vt:lpstr>Eπιφανειακά επεκτεινόμενο μελάνωμα</vt:lpstr>
      <vt:lpstr>Eπιφανειακά επεκτεινόμενο μελάνωμα Δεξιά:  μικροδιήθηση του θηλώδους χορίου  ( ανατομικού επιπέδου 2 κατά Clark). Kάτω: ακτινωτή φάση ενός επιφανειακά επεκτεινόμενου μελανώματος που αποτελείται από μεγάλες φωλιές πολύ άτυπων μελανοκυττάρων με άφθονη χρωστική μελανίνης κατά τη χοριοεπιδερμική συμβολή. Μικρά συσσωματώματα και μεμονωμένα κύτταρα φαίνονται να εισβάλλουν στο θηλώδες χόριο. Πολλά μελανοφάγα ιστιοκύτταρα είναι επίσης παρόντα στο χόριο.   </vt:lpstr>
      <vt:lpstr>ΜΟΡΦΕΣ ΜΕΛΑΝΩΜΑΤΩΝ</vt:lpstr>
      <vt:lpstr>ΟΖΩΔΕΣ ΜΕΛΑΝΩΜΑ </vt:lpstr>
      <vt:lpstr>Οζώδες μελάνωμα Πρώιμη, κάθετη φάση ανάπτυξης. Απουσία in situ συστατικού. Εντός του χορίου συμπαγές οζίο με απωστικά (!) όρια. Συχνά επιθηλιόμορφα τα κακοήθη μελανοκύτταρα. </vt:lpstr>
      <vt:lpstr>Προγνωστικές παράμετροι μελανώματος</vt:lpstr>
      <vt:lpstr>Μέτρηση μιτωτικής δραστηριότητας κακοήθων μελανοκυττάρων </vt:lpstr>
      <vt:lpstr>Υποστροφή μελανώματος. Αμφιλεγόμενη κλινική σημασία.  </vt:lpstr>
      <vt:lpstr>Προγνωστικές παράμετροι σε υποομάδες ασθενών με μελάνωμα</vt:lpstr>
      <vt:lpstr>Ινώδες ιστιοκύτωμα</vt:lpstr>
      <vt:lpstr>Σμηγματορροϊκή κεράτωση</vt:lpstr>
      <vt:lpstr>Βασικοκυτταρικό καρκίνωμα δέρματος</vt:lpstr>
      <vt:lpstr>Ακτινική κεράτωση </vt:lpstr>
      <vt:lpstr>Ακανθοκυτταρικό καρκίνωμα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KAV-AGRO</dc:creator>
  <cp:lastModifiedBy>Νεφέλη</cp:lastModifiedBy>
  <cp:revision>95</cp:revision>
  <dcterms:created xsi:type="dcterms:W3CDTF">2016-05-25T06:39:59Z</dcterms:created>
  <dcterms:modified xsi:type="dcterms:W3CDTF">2020-12-05T15:24:11Z</dcterms:modified>
</cp:coreProperties>
</file>