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 showGuides="1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6795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0977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07024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2546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32806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60989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63746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8820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239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0157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4480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289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3075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9602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986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247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723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4ED939-E3BA-40CA-A391-081DCD10767A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21FE1-0102-4A21-BCF2-A6B4646748D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52538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ECC14D6-36C6-D164-5556-36131620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2138083"/>
            <a:ext cx="8947522" cy="1613646"/>
          </a:xfrm>
        </p:spPr>
        <p:txBody>
          <a:bodyPr/>
          <a:lstStyle/>
          <a:p>
            <a:pPr algn="ctr"/>
            <a:r>
              <a:rPr lang="el-GR" sz="1600" dirty="0" smtClean="0"/>
              <a:t>ΠΑΘΟΛΟΓΙΚΗ ΑΝΑΤΟΜΙΚΗ Ι</a:t>
            </a:r>
            <a:r>
              <a:rPr lang="el-GR" sz="4800" cap="small" dirty="0" smtClean="0"/>
              <a:t/>
            </a:r>
            <a:br>
              <a:rPr lang="el-GR" sz="4800" cap="small" dirty="0" smtClean="0"/>
            </a:br>
            <a:r>
              <a:rPr lang="el-GR" sz="4800" cap="small" dirty="0" smtClean="0"/>
              <a:t>ΠΡΟΒΑΛΛΟΝ </a:t>
            </a:r>
            <a:r>
              <a:rPr lang="el-GR" sz="4800" cap="small" dirty="0"/>
              <a:t>ΔΕΡΜΑΤΟΪΝΟΣΑΡΚΩΜΑ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03312" y="4397188"/>
            <a:ext cx="4396339" cy="1859150"/>
          </a:xfrm>
        </p:spPr>
        <p:txBody>
          <a:bodyPr/>
          <a:lstStyle/>
          <a:p>
            <a:pPr marL="0" indent="0">
              <a:buNone/>
            </a:pPr>
            <a:r>
              <a:rPr lang="el-GR" sz="2000" u="sng" cap="all" dirty="0" err="1" smtClean="0"/>
              <a:t>Προπτυχιακοι</a:t>
            </a:r>
            <a:r>
              <a:rPr lang="el-GR" sz="2000" u="sng" cap="all" dirty="0" smtClean="0"/>
              <a:t> </a:t>
            </a:r>
            <a:r>
              <a:rPr lang="el-GR" sz="2000" u="sng" cap="all" dirty="0" err="1" smtClean="0"/>
              <a:t>φοιτητεσ</a:t>
            </a:r>
            <a:endParaRPr lang="el-GR" sz="2000" u="sng" cap="all" dirty="0" smtClean="0"/>
          </a:p>
          <a:p>
            <a:pPr marL="0" indent="0">
              <a:buNone/>
            </a:pPr>
            <a:r>
              <a:rPr lang="el-GR" b="1" cap="small" dirty="0" err="1" smtClean="0"/>
              <a:t>Ιφιγενεια</a:t>
            </a:r>
            <a:r>
              <a:rPr lang="el-GR" b="1" cap="small" dirty="0" smtClean="0"/>
              <a:t> </a:t>
            </a:r>
            <a:r>
              <a:rPr lang="el-GR" b="1" cap="small" dirty="0" err="1" smtClean="0"/>
              <a:t>Αυγουστη</a:t>
            </a:r>
            <a:endParaRPr lang="el-GR" b="1" cap="small" dirty="0" smtClean="0"/>
          </a:p>
          <a:p>
            <a:pPr marL="0" indent="0">
              <a:buNone/>
            </a:pPr>
            <a:r>
              <a:rPr lang="el-GR" b="1" cap="small" dirty="0" err="1" smtClean="0"/>
              <a:t>Νικολαος</a:t>
            </a:r>
            <a:r>
              <a:rPr lang="el-GR" b="1" cap="small" dirty="0" smtClean="0"/>
              <a:t> </a:t>
            </a:r>
            <a:r>
              <a:rPr lang="el-GR" b="1" cap="small" dirty="0" err="1" smtClean="0"/>
              <a:t>Ξενο</a:t>
            </a:r>
            <a:r>
              <a:rPr lang="el-GR" sz="1400" b="1" cap="small" dirty="0" err="1" smtClean="0"/>
              <a:t>Σ</a:t>
            </a:r>
            <a:endParaRPr lang="el-GR" sz="1400" b="1" cap="small" dirty="0" smtClean="0"/>
          </a:p>
          <a:p>
            <a:pPr marL="0" indent="0">
              <a:buNone/>
            </a:pPr>
            <a:r>
              <a:rPr lang="el-GR" b="1" cap="small" dirty="0" err="1" smtClean="0"/>
              <a:t>Χριστινα</a:t>
            </a:r>
            <a:r>
              <a:rPr lang="el-GR" b="1" cap="small" dirty="0" smtClean="0"/>
              <a:t> </a:t>
            </a:r>
            <a:r>
              <a:rPr lang="el-GR" b="1" cap="small" dirty="0" err="1" smtClean="0"/>
              <a:t>Τσανταρλιωτη</a:t>
            </a:r>
            <a:endParaRPr lang="el-GR" b="1" cap="smal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073" y="187060"/>
            <a:ext cx="908383" cy="14265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09107" y="484729"/>
            <a:ext cx="2678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/>
              <a:t>ΕΛΛΗΝΙΚΗ ΔΗΜΟΚΡΑΤΙΑ</a:t>
            </a:r>
          </a:p>
          <a:p>
            <a:r>
              <a:rPr lang="el-GR" sz="1400" dirty="0"/>
              <a:t>Εθνικόν και </a:t>
            </a:r>
            <a:r>
              <a:rPr lang="el-GR" sz="1400" dirty="0" smtClean="0"/>
              <a:t>Καποδιστριακόν</a:t>
            </a:r>
          </a:p>
          <a:p>
            <a:r>
              <a:rPr lang="el-GR" sz="1400" dirty="0" smtClean="0"/>
              <a:t>Πανεπιστήμιον Αθηνών</a:t>
            </a:r>
          </a:p>
          <a:p>
            <a:r>
              <a:rPr lang="el-GR" sz="1400" dirty="0" smtClean="0"/>
              <a:t>Ιατρική Σχολή Αθηνών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xmlns="" val="319097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770ACBF-1176-2379-4F91-EAD316BA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44500"/>
            <a:r>
              <a:rPr lang="el-GR" cap="small" dirty="0" err="1" smtClean="0"/>
              <a:t>ΟρισμοΣ</a:t>
            </a:r>
            <a:r>
              <a:rPr lang="el-GR" cap="small" dirty="0" smtClean="0"/>
              <a:t> </a:t>
            </a:r>
            <a:r>
              <a:rPr lang="el-GR" cap="small" dirty="0" smtClean="0"/>
              <a:t>- </a:t>
            </a:r>
            <a:r>
              <a:rPr lang="el-GR" cap="small" dirty="0" err="1" smtClean="0"/>
              <a:t>ΓενικεΣ</a:t>
            </a:r>
            <a:r>
              <a:rPr lang="el-GR" cap="small" dirty="0" smtClean="0"/>
              <a:t> </a:t>
            </a:r>
            <a:r>
              <a:rPr lang="el-GR" cap="small" dirty="0" err="1" smtClean="0"/>
              <a:t>ΠληροφοριεΣ</a:t>
            </a:r>
            <a:endParaRPr lang="el-GR" cap="small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BE8E075-C36D-3A11-6EEE-1C9F4DDF2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6494276" cy="41957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b="1" dirty="0"/>
              <a:t>Τοπικά</a:t>
            </a:r>
            <a:r>
              <a:rPr lang="el-GR" dirty="0"/>
              <a:t> επιθετικό, </a:t>
            </a:r>
            <a:r>
              <a:rPr lang="el-GR" dirty="0" err="1"/>
              <a:t>επιπολής</a:t>
            </a:r>
            <a:r>
              <a:rPr lang="el-GR" dirty="0"/>
              <a:t>, </a:t>
            </a:r>
            <a:r>
              <a:rPr lang="el-GR" dirty="0" err="1"/>
              <a:t>μεσεγχυματικό</a:t>
            </a:r>
            <a:r>
              <a:rPr lang="el-GR" dirty="0"/>
              <a:t> νεόπλασμα </a:t>
            </a:r>
            <a:r>
              <a:rPr lang="el-GR" dirty="0" err="1"/>
              <a:t>ινοβλαστικής</a:t>
            </a:r>
            <a:r>
              <a:rPr lang="el-GR" dirty="0"/>
              <a:t> αρχής.</a:t>
            </a:r>
          </a:p>
          <a:p>
            <a:pPr marL="0" indent="0" algn="just">
              <a:buNone/>
            </a:pPr>
            <a:endParaRPr lang="el-GR" dirty="0"/>
          </a:p>
          <a:p>
            <a:pPr algn="just"/>
            <a:r>
              <a:rPr lang="el-GR" dirty="0"/>
              <a:t>Σχεδόν όλες οι περιπτώσεις περιέχουν συγχωνεύσεις γονιδίων π.χ. </a:t>
            </a:r>
            <a:r>
              <a:rPr lang="el-GR" dirty="0" err="1"/>
              <a:t>COL1A1</a:t>
            </a:r>
            <a:r>
              <a:rPr lang="el-GR" dirty="0"/>
              <a:t> με τον </a:t>
            </a:r>
            <a:r>
              <a:rPr lang="el-GR" dirty="0" err="1"/>
              <a:t>PDGFB</a:t>
            </a:r>
            <a:r>
              <a:rPr lang="el-GR" dirty="0"/>
              <a:t> (αυξητικός </a:t>
            </a:r>
            <a:r>
              <a:rPr lang="el-GR" dirty="0" err="1"/>
              <a:t>αιμοπεταλιακός</a:t>
            </a:r>
            <a:r>
              <a:rPr lang="el-GR" dirty="0"/>
              <a:t> παράγοντας Β)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το πιο συχνό προϊόν συγχώνευσης γονιδίων. </a:t>
            </a:r>
          </a:p>
          <a:p>
            <a:pPr marL="0" indent="0" algn="just">
              <a:buNone/>
            </a:pPr>
            <a:endParaRPr lang="el-GR" dirty="0"/>
          </a:p>
          <a:p>
            <a:pPr algn="just"/>
            <a:r>
              <a:rPr lang="el-GR" dirty="0" err="1"/>
              <a:t>Ινοσαρκωματώδης</a:t>
            </a:r>
            <a:r>
              <a:rPr lang="el-GR" dirty="0"/>
              <a:t> εξαλλαγή (δηλαδή η </a:t>
            </a:r>
            <a:r>
              <a:rPr lang="el-GR" dirty="0" smtClean="0"/>
              <a:t>μετατροπή</a:t>
            </a:r>
            <a:r>
              <a:rPr lang="el-GR" dirty="0" smtClean="0"/>
              <a:t> </a:t>
            </a:r>
            <a:r>
              <a:rPr lang="el-GR" dirty="0"/>
              <a:t>του </a:t>
            </a:r>
            <a:r>
              <a:rPr lang="el-GR" dirty="0" smtClean="0"/>
              <a:t>σε</a:t>
            </a:r>
            <a:r>
              <a:rPr lang="el-GR" dirty="0" smtClean="0"/>
              <a:t> </a:t>
            </a:r>
            <a:r>
              <a:rPr lang="el-GR" dirty="0"/>
              <a:t>ΙΝΟΣΑΡΚΩΜΑ) </a:t>
            </a:r>
            <a:r>
              <a:rPr lang="el-GR" dirty="0" smtClean="0">
                <a:sym typeface="Wingdings" panose="05000000000000000000" pitchFamily="2" charset="2"/>
              </a:rPr>
              <a:t>επιφέρει</a:t>
            </a:r>
            <a:r>
              <a:rPr lang="el-GR" dirty="0" smtClean="0">
                <a:sym typeface="Wingdings" panose="05000000000000000000" pitchFamily="2" charset="2"/>
              </a:rPr>
              <a:t> </a:t>
            </a:r>
            <a:r>
              <a:rPr lang="el-GR" dirty="0" smtClean="0"/>
              <a:t>αυξημένο κίνδυνο </a:t>
            </a:r>
            <a:r>
              <a:rPr lang="el-GR" dirty="0"/>
              <a:t>υποτροπής ή μετάστασης.</a:t>
            </a:r>
          </a:p>
          <a:p>
            <a:pPr marL="0" indent="0" algn="just">
              <a:buNone/>
            </a:pPr>
            <a:endParaRPr lang="el-GR" dirty="0"/>
          </a:p>
          <a:p>
            <a:pPr algn="just"/>
            <a:r>
              <a:rPr lang="el-GR" dirty="0"/>
              <a:t>Η </a:t>
            </a:r>
            <a:r>
              <a:rPr lang="el-GR" dirty="0" err="1"/>
              <a:t>ινοσαρκωματώδης</a:t>
            </a:r>
            <a:r>
              <a:rPr lang="el-GR" dirty="0"/>
              <a:t> εξαλλαγή παρουσιάζει γενικά μεγαλύτερη </a:t>
            </a:r>
            <a:r>
              <a:rPr lang="el-GR" dirty="0" err="1"/>
              <a:t>ατυπία</a:t>
            </a:r>
            <a:r>
              <a:rPr lang="el-GR" dirty="0"/>
              <a:t> και </a:t>
            </a:r>
            <a:r>
              <a:rPr lang="el-GR" dirty="0" err="1"/>
              <a:t>μιτωτική</a:t>
            </a:r>
            <a:r>
              <a:rPr lang="el-GR" dirty="0"/>
              <a:t> </a:t>
            </a:r>
            <a:r>
              <a:rPr lang="el-GR" dirty="0" smtClean="0"/>
              <a:t>δραστηριότητα, στο μικροσκόπιο. 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018260" y="2060575"/>
            <a:ext cx="3164851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412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824CBF3-539F-B98F-8B65-CE116D7A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44500"/>
            <a:r>
              <a:rPr lang="el-GR" cap="small" dirty="0" err="1" smtClean="0"/>
              <a:t>Κλινικα</a:t>
            </a:r>
            <a:r>
              <a:rPr lang="el-GR" cap="small" dirty="0" smtClean="0"/>
              <a:t> </a:t>
            </a:r>
            <a:r>
              <a:rPr lang="el-GR" cap="small" dirty="0" err="1" smtClean="0"/>
              <a:t>Στοιχεια</a:t>
            </a:r>
            <a:r>
              <a:rPr lang="en-US" cap="small" dirty="0" smtClean="0"/>
              <a:t> </a:t>
            </a:r>
            <a:r>
              <a:rPr lang="el-GR" cap="small" dirty="0" smtClean="0"/>
              <a:t>-</a:t>
            </a:r>
            <a:r>
              <a:rPr lang="en-US" cap="small" dirty="0" smtClean="0"/>
              <a:t> </a:t>
            </a:r>
            <a:r>
              <a:rPr lang="el-GR" cap="small" dirty="0" err="1" smtClean="0"/>
              <a:t>Ταξινομηση</a:t>
            </a:r>
            <a:endParaRPr lang="el-GR" cap="small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7245159-D128-7837-DEB8-7E1AF96AF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 err="1"/>
              <a:t>Εξωφυτικό</a:t>
            </a:r>
            <a:r>
              <a:rPr lang="el-GR" dirty="0"/>
              <a:t>, οζώδες, δερματικό νεόπλασμα.</a:t>
            </a:r>
          </a:p>
          <a:p>
            <a:pPr marL="0" indent="0" algn="just">
              <a:buNone/>
            </a:pPr>
            <a:endParaRPr lang="el-GR" dirty="0"/>
          </a:p>
          <a:p>
            <a:pPr algn="just"/>
            <a:r>
              <a:rPr lang="el-GR" dirty="0"/>
              <a:t>Στην αρχή μπορεί να είναι επίπεδο με </a:t>
            </a:r>
            <a:r>
              <a:rPr lang="el-GR" dirty="0" smtClean="0"/>
              <a:t>εμμένουσα, </a:t>
            </a:r>
            <a:r>
              <a:rPr lang="el-GR" dirty="0"/>
              <a:t>βραδεία ανάπτυξη, (συνήθως για αρκετά χρόνια</a:t>
            </a:r>
            <a:r>
              <a:rPr lang="el-GR" dirty="0" smtClean="0"/>
              <a:t>)∙ </a:t>
            </a:r>
            <a:r>
              <a:rPr lang="el-GR" dirty="0"/>
              <a:t>ξαφνικά εξελίσσεται και μεγαλώνει.</a:t>
            </a:r>
          </a:p>
          <a:p>
            <a:pPr marL="0" indent="0" algn="just">
              <a:buNone/>
            </a:pPr>
            <a:endParaRPr lang="el-GR" dirty="0"/>
          </a:p>
          <a:p>
            <a:pPr algn="just"/>
            <a:r>
              <a:rPr lang="el-GR" dirty="0"/>
              <a:t>Η εξέλιξή του μπορεί να </a:t>
            </a:r>
            <a:r>
              <a:rPr lang="el-GR" dirty="0" smtClean="0"/>
              <a:t>περιλαμβάνει </a:t>
            </a:r>
            <a:r>
              <a:rPr lang="el-GR" dirty="0" err="1" smtClean="0"/>
              <a:t>ινοσαρκωματώδη</a:t>
            </a:r>
            <a:r>
              <a:rPr lang="el-GR" dirty="0" smtClean="0"/>
              <a:t> </a:t>
            </a:r>
            <a:r>
              <a:rPr lang="el-GR" dirty="0"/>
              <a:t>εξαλλαγή.</a:t>
            </a:r>
          </a:p>
          <a:p>
            <a:pPr marL="0" indent="0" algn="just">
              <a:buNone/>
            </a:pPr>
            <a:endParaRPr lang="el-GR" dirty="0"/>
          </a:p>
          <a:p>
            <a:pPr algn="just"/>
            <a:r>
              <a:rPr lang="en-US" dirty="0" smtClean="0"/>
              <a:t>T</a:t>
            </a:r>
            <a:r>
              <a:rPr lang="el-GR" dirty="0" smtClean="0"/>
              <a:t>ο προβάλλον </a:t>
            </a:r>
            <a:r>
              <a:rPr lang="el-GR" dirty="0" err="1" smtClean="0"/>
              <a:t>δερματοϊνοσάρκωμα</a:t>
            </a:r>
            <a:r>
              <a:rPr lang="el-GR" dirty="0" smtClean="0"/>
              <a:t> αποβαίνει διάχυτα θετικό σε διάφορους </a:t>
            </a:r>
            <a:r>
              <a:rPr lang="en-US" dirty="0" smtClean="0"/>
              <a:t>a</a:t>
            </a:r>
            <a:r>
              <a:rPr lang="el-GR" dirty="0" err="1" smtClean="0"/>
              <a:t>νοσοδείκτες</a:t>
            </a:r>
            <a:r>
              <a:rPr lang="el-GR" dirty="0" smtClean="0"/>
              <a:t>, κυρίως στο </a:t>
            </a:r>
            <a:r>
              <a:rPr lang="en-US" dirty="0" smtClean="0"/>
              <a:t>CD34</a:t>
            </a:r>
            <a:r>
              <a:rPr lang="el-GR" dirty="0" smtClean="0"/>
              <a:t>, αντίθετα με το 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 err="1"/>
              <a:t>δερματοΐνωμα</a:t>
            </a:r>
            <a:r>
              <a:rPr lang="el-GR" dirty="0"/>
              <a:t>. Σημαντικό στοιχείο για τη </a:t>
            </a:r>
            <a:r>
              <a:rPr lang="el-GR" dirty="0" err="1"/>
              <a:t>διαφοροδιάγνωσή</a:t>
            </a:r>
            <a:r>
              <a:rPr lang="el-GR" dirty="0"/>
              <a:t> τους. </a:t>
            </a:r>
          </a:p>
        </p:txBody>
      </p:sp>
    </p:spTree>
    <p:extLst>
      <p:ext uri="{BB962C8B-B14F-4D97-AF65-F5344CB8AC3E}">
        <p14:creationId xmlns:p14="http://schemas.microsoft.com/office/powerpoint/2010/main" xmlns="" val="287537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D15CD2D-F7F5-042B-00EF-144356AF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44500"/>
            <a:r>
              <a:rPr lang="el-GR" cap="small" dirty="0" err="1" smtClean="0"/>
              <a:t>Προγνωστικοι</a:t>
            </a:r>
            <a:r>
              <a:rPr lang="el-GR" cap="small" dirty="0" smtClean="0"/>
              <a:t> </a:t>
            </a:r>
            <a:r>
              <a:rPr lang="el-GR" cap="small" dirty="0" err="1" smtClean="0"/>
              <a:t>Παραγοντεσ</a:t>
            </a:r>
            <a:endParaRPr lang="el-GR" cap="small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CFAD204-22E3-9905-D3FE-5199B3EE0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/>
              <a:t>Η ατελής εξαίρεση προδικάζει υποτροπή (μπορεί να ξαναβγεί, αν δεν έχει γίνει αφαίρεση επί υγιών ιστών). </a:t>
            </a:r>
          </a:p>
          <a:p>
            <a:pPr algn="just"/>
            <a:r>
              <a:rPr lang="el-GR" dirty="0"/>
              <a:t>Οι μεταστάσεις </a:t>
            </a:r>
            <a:r>
              <a:rPr lang="el-GR" dirty="0" smtClean="0"/>
              <a:t>αν ποτέ συμβούν, αυτό γίνεται  </a:t>
            </a:r>
            <a:r>
              <a:rPr lang="el-GR" dirty="0"/>
              <a:t>μετά από πολλαπλές, τοπικές υποτροπές. </a:t>
            </a:r>
          </a:p>
          <a:p>
            <a:pPr algn="just"/>
            <a:r>
              <a:rPr lang="el-GR" dirty="0"/>
              <a:t>Παράγοντες, που συσχετίζονται με δυσμενή ολική επιβίωση: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l-GR" dirty="0"/>
              <a:t>η </a:t>
            </a:r>
            <a:r>
              <a:rPr lang="el-GR" dirty="0" smtClean="0"/>
              <a:t>προχωρη</a:t>
            </a:r>
            <a:r>
              <a:rPr lang="el-GR" dirty="0" smtClean="0"/>
              <a:t>μένη </a:t>
            </a:r>
            <a:r>
              <a:rPr lang="el-GR" dirty="0"/>
              <a:t>ηλικία, 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l-GR" dirty="0"/>
              <a:t>το άρρεν φύλλο,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l-GR" dirty="0"/>
              <a:t>το μέγεθος του </a:t>
            </a:r>
            <a:r>
              <a:rPr lang="el-GR" dirty="0" smtClean="0"/>
              <a:t>όγκου</a:t>
            </a:r>
            <a:endParaRPr lang="el-GR" dirty="0"/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="" xmlns:a16="http://schemas.microsoft.com/office/drawing/2014/main" id="{7CFAD204-22E3-9905-D3FE-5199B3EE0F6B}"/>
              </a:ext>
            </a:extLst>
          </p:cNvPr>
          <p:cNvSpPr txBox="1">
            <a:spLocks/>
          </p:cNvSpPr>
          <p:nvPr/>
        </p:nvSpPr>
        <p:spPr>
          <a:xfrm>
            <a:off x="6096000" y="1405720"/>
            <a:ext cx="4903694" cy="4937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8857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C50CEE3-8B95-D8EE-F008-61B80B19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44500"/>
            <a:r>
              <a:rPr lang="el-GR" cap="small" dirty="0" err="1" smtClean="0"/>
              <a:t>Ιστολογικα</a:t>
            </a:r>
            <a:r>
              <a:rPr lang="el-GR" cap="small" dirty="0" smtClean="0"/>
              <a:t> </a:t>
            </a:r>
            <a:r>
              <a:rPr lang="el-GR" cap="small" dirty="0" err="1" smtClean="0"/>
              <a:t>Χαρακτηριστικα</a:t>
            </a:r>
            <a:r>
              <a:rPr lang="en-US" cap="small" dirty="0" smtClean="0"/>
              <a:t> I</a:t>
            </a:r>
            <a:endParaRPr lang="el-GR" cap="small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5FCC4547-CBF7-3FB7-3712-145CCCF0E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Επικεντρώνεται στο χόριο ή </a:t>
            </a:r>
            <a:r>
              <a:rPr lang="el-GR" dirty="0" smtClean="0"/>
              <a:t>στον </a:t>
            </a:r>
            <a:r>
              <a:rPr lang="el-GR" dirty="0"/>
              <a:t>υποδόριο </a:t>
            </a:r>
            <a:r>
              <a:rPr lang="el-GR" dirty="0" smtClean="0"/>
              <a:t>λιπώδη ιστό </a:t>
            </a:r>
            <a:r>
              <a:rPr lang="el-GR" dirty="0"/>
              <a:t>και χαρακτηρίζεται από </a:t>
            </a:r>
            <a:r>
              <a:rPr lang="el-GR" dirty="0" err="1"/>
              <a:t>ατρακτόμορφα</a:t>
            </a:r>
            <a:r>
              <a:rPr lang="el-GR" dirty="0"/>
              <a:t> κύτταρα με </a:t>
            </a:r>
            <a:r>
              <a:rPr lang="el-GR" dirty="0" err="1"/>
              <a:t>πλεξοειδές</a:t>
            </a:r>
            <a:r>
              <a:rPr lang="el-GR" dirty="0"/>
              <a:t> ή σπειροειδές πρότυπο. </a:t>
            </a:r>
          </a:p>
          <a:p>
            <a:r>
              <a:rPr lang="el-GR" dirty="0"/>
              <a:t>Κυτταρόπλασμα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άφθονο και </a:t>
            </a:r>
            <a:r>
              <a:rPr lang="el-GR" dirty="0" err="1"/>
              <a:t>ηωσινόφιλο</a:t>
            </a:r>
            <a:r>
              <a:rPr lang="el-GR" dirty="0"/>
              <a:t>. </a:t>
            </a:r>
          </a:p>
          <a:p>
            <a:r>
              <a:rPr lang="el-GR" dirty="0"/>
              <a:t>Πυρήνες 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dirty="0"/>
              <a:t> </a:t>
            </a:r>
            <a:r>
              <a:rPr lang="el-GR" dirty="0" err="1"/>
              <a:t>μονόμορφοι</a:t>
            </a:r>
            <a:r>
              <a:rPr lang="el-GR" dirty="0"/>
              <a:t> (μοιάζουν μεταξύ τους) και ωοειδείς </a:t>
            </a:r>
            <a:r>
              <a:rPr lang="el-GR" dirty="0" smtClean="0"/>
              <a:t>έως επιμηκυμένοι, </a:t>
            </a:r>
            <a:r>
              <a:rPr lang="el-GR" dirty="0"/>
              <a:t>με ποικίλη </a:t>
            </a:r>
            <a:r>
              <a:rPr lang="el-GR" dirty="0" err="1"/>
              <a:t>μιτωτική</a:t>
            </a:r>
            <a:r>
              <a:rPr lang="el-GR" dirty="0"/>
              <a:t> δραστηριότητα. </a:t>
            </a:r>
          </a:p>
          <a:p>
            <a:r>
              <a:rPr lang="el-GR" dirty="0"/>
              <a:t>Ο </a:t>
            </a:r>
            <a:r>
              <a:rPr lang="el-GR" dirty="0" smtClean="0"/>
              <a:t>κυτταρικός πληθυσμός του όγκου δεν </a:t>
            </a:r>
            <a:r>
              <a:rPr lang="el-GR" dirty="0"/>
              <a:t>είναι πολύ </a:t>
            </a:r>
            <a:r>
              <a:rPr lang="el-GR" dirty="0" err="1"/>
              <a:t>βασεόφιλος</a:t>
            </a:r>
            <a:r>
              <a:rPr lang="el-GR" dirty="0"/>
              <a:t>, υπάρχει κυτταρόπλασμα και </a:t>
            </a:r>
            <a:r>
              <a:rPr lang="el-GR" dirty="0" smtClean="0"/>
              <a:t>αναγνωρίζονται αγγεία. Τα εξαρτήματα </a:t>
            </a:r>
            <a:r>
              <a:rPr lang="el-GR" dirty="0"/>
              <a:t>(ιδρωτοποιοί αδένες, </a:t>
            </a:r>
            <a:r>
              <a:rPr lang="el-GR" dirty="0" err="1"/>
              <a:t>τριχοθυλάκια</a:t>
            </a:r>
            <a:r>
              <a:rPr lang="el-GR" dirty="0"/>
              <a:t> και σμηγματογόνοι αδένες) </a:t>
            </a:r>
            <a:r>
              <a:rPr lang="el-GR" dirty="0" smtClean="0"/>
              <a:t> </a:t>
            </a:r>
            <a:r>
              <a:rPr lang="el-GR" dirty="0"/>
              <a:t>κανονικά διασώζονται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/>
              <a:t>Το στρώμα μπορεί να είναι </a:t>
            </a:r>
            <a:r>
              <a:rPr lang="el-GR" dirty="0" err="1"/>
              <a:t>κολλαγονώδες</a:t>
            </a:r>
            <a:r>
              <a:rPr lang="el-GR" dirty="0"/>
              <a:t>, </a:t>
            </a:r>
            <a:r>
              <a:rPr lang="el-GR" dirty="0" err="1"/>
              <a:t>μυξοειδές</a:t>
            </a:r>
            <a:r>
              <a:rPr lang="el-GR" dirty="0"/>
              <a:t> ή </a:t>
            </a:r>
            <a:r>
              <a:rPr lang="el-GR" dirty="0" err="1"/>
              <a:t>μικροκυστικό</a:t>
            </a:r>
            <a:r>
              <a:rPr lang="el-GR" dirty="0"/>
              <a:t>.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31397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63538"/>
            <a:r>
              <a:rPr lang="el-GR" cap="small" dirty="0" err="1"/>
              <a:t>Ιστολογικα</a:t>
            </a:r>
            <a:r>
              <a:rPr lang="el-GR" cap="small" dirty="0"/>
              <a:t> </a:t>
            </a:r>
            <a:r>
              <a:rPr lang="el-GR" cap="small" dirty="0" err="1" smtClean="0"/>
              <a:t>Χαρακτηριστικα</a:t>
            </a:r>
            <a:r>
              <a:rPr lang="en-US" cap="small" dirty="0" smtClean="0"/>
              <a:t> II</a:t>
            </a:r>
            <a:endParaRPr lang="el-G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όγκοι διηθούν και διευρύνουν τα ινώδη </a:t>
            </a:r>
            <a:r>
              <a:rPr lang="el-GR" dirty="0" err="1" smtClean="0"/>
              <a:t>διαφραγμάτια</a:t>
            </a:r>
            <a:r>
              <a:rPr lang="el-GR" dirty="0" smtClean="0"/>
              <a:t> εντός του υποδόριου λιπώδους ιστού. </a:t>
            </a:r>
            <a:r>
              <a:rPr lang="el-GR" dirty="0"/>
              <a:t>Η διείσδυση ανάμεσα στα λόβια του λιπώδους ιστού, </a:t>
            </a:r>
            <a:r>
              <a:rPr lang="el-GR" dirty="0" smtClean="0"/>
              <a:t>το</a:t>
            </a:r>
            <a:r>
              <a:rPr lang="el-GR" dirty="0"/>
              <a:t>υ</a:t>
            </a:r>
            <a:r>
              <a:rPr lang="el-GR" dirty="0" smtClean="0"/>
              <a:t> </a:t>
            </a:r>
            <a:r>
              <a:rPr lang="el-GR" dirty="0"/>
              <a:t>δίνει ένα πρότυπο “</a:t>
            </a:r>
            <a:r>
              <a:rPr lang="el-GR" dirty="0" err="1" smtClean="0"/>
              <a:t>μελισσοκηρήθρας</a:t>
            </a:r>
            <a:r>
              <a:rPr lang="el-GR" dirty="0"/>
              <a:t>”.</a:t>
            </a:r>
          </a:p>
          <a:p>
            <a:endParaRPr lang="el-G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281" y="3240105"/>
            <a:ext cx="4242340" cy="3207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3621" y="3239122"/>
            <a:ext cx="4260273" cy="32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38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AABDDDC-C1E9-1C06-D190-82F74D84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44500"/>
            <a:r>
              <a:rPr lang="el-GR" cap="small" dirty="0" err="1" smtClean="0"/>
              <a:t>Διαφοροδιαγνωση</a:t>
            </a:r>
            <a:endParaRPr lang="el-GR" cap="small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BCCA83F-32C1-E5F4-4205-B45F47897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</a:t>
            </a:r>
            <a:r>
              <a:rPr lang="el-GR" dirty="0" smtClean="0"/>
              <a:t>το </a:t>
            </a:r>
            <a:r>
              <a:rPr lang="el-GR" dirty="0" err="1" smtClean="0"/>
              <a:t>δερματοΐνωμα</a:t>
            </a:r>
            <a:r>
              <a:rPr lang="el-GR" dirty="0" smtClean="0"/>
              <a:t> </a:t>
            </a:r>
            <a:r>
              <a:rPr lang="el-GR" dirty="0"/>
              <a:t>(δεν </a:t>
            </a:r>
            <a:r>
              <a:rPr lang="el-GR" dirty="0" smtClean="0"/>
              <a:t>εκφράζονται</a:t>
            </a:r>
            <a:r>
              <a:rPr lang="el-GR" dirty="0" smtClean="0"/>
              <a:t> </a:t>
            </a:r>
            <a:r>
              <a:rPr lang="el-GR" dirty="0"/>
              <a:t>διάχυτα διάφοροι θετικοί </a:t>
            </a:r>
            <a:r>
              <a:rPr lang="el-GR" dirty="0" err="1" smtClean="0"/>
              <a:t>ανοσοδείκτες</a:t>
            </a:r>
            <a:r>
              <a:rPr lang="el-GR" dirty="0"/>
              <a:t>),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Με </a:t>
            </a:r>
            <a:r>
              <a:rPr lang="el-GR" dirty="0" smtClean="0"/>
              <a:t>το </a:t>
            </a:r>
            <a:r>
              <a:rPr lang="el-GR" dirty="0" err="1" smtClean="0"/>
              <a:t>κυτταροβριθές</a:t>
            </a:r>
            <a:r>
              <a:rPr lang="el-GR" dirty="0" smtClean="0"/>
              <a:t> ινώδες </a:t>
            </a:r>
            <a:r>
              <a:rPr lang="el-GR" dirty="0" err="1" smtClean="0"/>
              <a:t>ιστιοκύττωμα</a:t>
            </a:r>
            <a:r>
              <a:rPr lang="el-GR" dirty="0" smtClean="0"/>
              <a:t> </a:t>
            </a:r>
            <a:r>
              <a:rPr lang="el-GR" dirty="0"/>
              <a:t>(υπάρχει παγίδευση </a:t>
            </a:r>
            <a:r>
              <a:rPr lang="el-GR" dirty="0" smtClean="0"/>
              <a:t>κολλαγόνου, περιφερικά),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Με </a:t>
            </a:r>
            <a:r>
              <a:rPr lang="el-GR" dirty="0" smtClean="0"/>
              <a:t>το δερματικό </a:t>
            </a:r>
            <a:r>
              <a:rPr lang="el-GR" dirty="0" err="1"/>
              <a:t>λειομυοσάρκωμα</a:t>
            </a:r>
            <a:r>
              <a:rPr lang="el-GR" dirty="0"/>
              <a:t>,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Με </a:t>
            </a:r>
            <a:r>
              <a:rPr lang="el-GR" dirty="0" smtClean="0"/>
              <a:t>τον μονήρη </a:t>
            </a:r>
            <a:r>
              <a:rPr lang="el-GR" dirty="0"/>
              <a:t>ινώδη όγκο (που βγάζει </a:t>
            </a:r>
            <a:r>
              <a:rPr lang="el-GR" dirty="0" err="1"/>
              <a:t>ανοσοϊστοχημικά</a:t>
            </a:r>
            <a:r>
              <a:rPr lang="el-GR" dirty="0"/>
              <a:t> το STAT6).</a:t>
            </a:r>
          </a:p>
        </p:txBody>
      </p:sp>
    </p:spTree>
    <p:extLst>
      <p:ext uri="{BB962C8B-B14F-4D97-AF65-F5344CB8AC3E}">
        <p14:creationId xmlns:p14="http://schemas.microsoft.com/office/powerpoint/2010/main" xmlns="" val="282724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12140"/>
            <a:ext cx="12192000" cy="1315367"/>
          </a:xfrm>
        </p:spPr>
        <p:txBody>
          <a:bodyPr/>
          <a:lstStyle/>
          <a:p>
            <a:pPr algn="ctr"/>
            <a:r>
              <a:rPr lang="el-GR" dirty="0" smtClean="0"/>
              <a:t>ΕΥΧΑΡΙΣΤΟΥΜΕ ΠΟΛΥ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4793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</TotalTime>
  <Words>385</Words>
  <Application>Microsoft Office PowerPoint</Application>
  <PresentationFormat>Προσαρμογή</PresentationFormat>
  <Paragraphs>49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Ion</vt:lpstr>
      <vt:lpstr>ΠΑΘΟΛΟΓΙΚΗ ΑΝΑΤΟΜΙΚΗ Ι ΠΡΟΒΑΛΛΟΝ ΔΕΡΜΑΤΟΪΝΟΣΑΡΚΩΜΑ</vt:lpstr>
      <vt:lpstr>ΟρισμοΣ - ΓενικεΣ ΠληροφοριεΣ</vt:lpstr>
      <vt:lpstr>Κλινικα Στοιχεια - Ταξινομηση</vt:lpstr>
      <vt:lpstr>Προγνωστικοι Παραγοντεσ</vt:lpstr>
      <vt:lpstr>Ιστολογικα Χαρακτηριστικα I</vt:lpstr>
      <vt:lpstr>Ιστολογικα Χαρακτηριστικα II</vt:lpstr>
      <vt:lpstr>Διαφοροδιαγνωση</vt:lpstr>
      <vt:lpstr>ΕΥΧΑΡΙΣΤΟΥΜΕ ΠΟΛΥ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ΠΡΟΒΑΛΛΟΝ ΔΕΡΜΑΤΟΪΝΟΣΑΡΚΩΜΑ</dc:title>
  <dc:creator>Ifigeneia Avgousti</dc:creator>
  <cp:lastModifiedBy>User</cp:lastModifiedBy>
  <cp:revision>22</cp:revision>
  <dcterms:created xsi:type="dcterms:W3CDTF">2023-04-20T16:38:23Z</dcterms:created>
  <dcterms:modified xsi:type="dcterms:W3CDTF">2023-04-23T16:54:36Z</dcterms:modified>
</cp:coreProperties>
</file>