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>
      <p:cViewPr>
        <p:scale>
          <a:sx n="40" d="100"/>
          <a:sy n="40" d="100"/>
        </p:scale>
        <p:origin x="-2466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9447972-8F1C-9F66-19FE-AA2A9144E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BCFAB634-103D-15A2-8F25-492C5EBB0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147A53B-4A05-DF9E-D6C2-AC88CC01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2D93-937D-054A-BC3C-220E952C2F5D}" type="datetimeFigureOut">
              <a:rPr lang="el-GR" smtClean="0"/>
              <a:pPr/>
              <a:t>22/4/2023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AA542DF-13C5-4403-76BE-924E9612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2F4BE69-3D7B-3F47-8D7D-AFD3C9E8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96E-E75B-384C-A376-B700048005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909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C165B07-B7D7-2742-5426-AC3E00A9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7A6DFB98-C6DA-5A35-4647-EEFB35682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1E7B244-575F-2F20-4676-B8A2C9DA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2D93-937D-054A-BC3C-220E952C2F5D}" type="datetimeFigureOut">
              <a:rPr lang="el-GR" smtClean="0"/>
              <a:pPr/>
              <a:t>22/4/2023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90519C0-B4CA-C110-F2B4-525DF6388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DCFF3B2-F445-4C73-F16D-4CBCF8DC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96E-E75B-384C-A376-B700048005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909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266BAF6D-A12E-6D95-BFCA-0A889E730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64BDD221-2B0C-2517-FB02-A8D2665BF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E3125CF-7E9F-026C-7EB7-BEF4746B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2D93-937D-054A-BC3C-220E952C2F5D}" type="datetimeFigureOut">
              <a:rPr lang="el-GR" smtClean="0"/>
              <a:pPr/>
              <a:t>22/4/2023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043B3D9-69E4-12B2-BC67-AED48AE0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F013184-5B2F-1BBD-27CD-CF1FAD73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96E-E75B-384C-A376-B700048005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7623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4E78C4D-D7DF-4928-1771-C6942F93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D9CC8E5-B860-6E45-CBF2-C1BCC86FB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86CBA6AB-A036-904D-2336-6F0D37CA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2D93-937D-054A-BC3C-220E952C2F5D}" type="datetimeFigureOut">
              <a:rPr lang="el-GR" smtClean="0"/>
              <a:pPr/>
              <a:t>22/4/2023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419F407-EF1A-E165-052B-4010D162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2C990C2-46D2-8297-6F20-49F2A898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96E-E75B-384C-A376-B700048005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708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270BB2E-FAC5-E535-BAB2-7E247D7D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E6A0735A-B849-A091-DADF-9D3657C34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8854834-E5B5-18B3-9DBF-82955CFF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2D93-937D-054A-BC3C-220E952C2F5D}" type="datetimeFigureOut">
              <a:rPr lang="el-GR" smtClean="0"/>
              <a:pPr/>
              <a:t>22/4/2023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3ADF624-A47F-1D7C-9596-0BC7E7F5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8E712DF-294C-7402-AE0E-45AADF6D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96E-E75B-384C-A376-B700048005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11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5E3DE5-0782-0E0C-ACAB-B8043DD22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9E8010A-8D81-B369-27D3-6F471CDCF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59A024D6-EAA0-7A90-7254-C58A96411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8757D57E-7F8C-457C-E4E5-C629B776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2D93-937D-054A-BC3C-220E952C2F5D}" type="datetimeFigureOut">
              <a:rPr lang="el-GR" smtClean="0"/>
              <a:pPr/>
              <a:t>22/4/2023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12722F36-0D66-7C20-583B-3760B003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89964E7E-13DA-68D4-BD75-1F2C68A8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96E-E75B-384C-A376-B700048005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2352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2AF74DC-5F2B-72AF-BAF4-2A10D676B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D6994B0D-DF46-C473-49FD-C9A5676C1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34D783CA-7299-8F16-A2DF-ABAD2A40F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8539E701-7469-AE22-B679-12D7CDBCB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DFF3A274-EAAD-F225-D0E2-04A88B42C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D77B8E15-2C22-B466-E4A5-4D3B86CA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2D93-937D-054A-BC3C-220E952C2F5D}" type="datetimeFigureOut">
              <a:rPr lang="el-GR" smtClean="0"/>
              <a:pPr/>
              <a:t>22/4/2023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8CA5FE97-C0C9-F2C6-1941-3C51E775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995C1BF5-E9B9-B58A-AEA1-CD6E66B7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96E-E75B-384C-A376-B700048005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4264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E1A6EBB-1D1F-95A7-F89D-3C6DD64E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6E20EA5D-E158-605A-764A-E53F91CA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2D93-937D-054A-BC3C-220E952C2F5D}" type="datetimeFigureOut">
              <a:rPr lang="el-GR" smtClean="0"/>
              <a:pPr/>
              <a:t>22/4/2023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76FF85FA-302F-D08C-9ED7-2490CEA1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C0419B57-0AD2-2387-99CB-D87283B1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96E-E75B-384C-A376-B700048005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5432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F9B607DE-0285-C003-79E7-484A622C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2D93-937D-054A-BC3C-220E952C2F5D}" type="datetimeFigureOut">
              <a:rPr lang="el-GR" smtClean="0"/>
              <a:pPr/>
              <a:t>22/4/2023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0B3D7B6D-714A-5E2C-CD5C-C8CDC399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A36D0E72-A73D-5227-B6F4-3AEDB46A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96E-E75B-384C-A376-B700048005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272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FEC221B-F89D-526A-4E8B-CD056517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FCB81DB-D4B5-1E0B-0F5D-8CDB1FB79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FA06FDE-13C3-2BDF-B667-C44E7A213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E71768EE-AFA6-2616-198E-53C0B4A3B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2D93-937D-054A-BC3C-220E952C2F5D}" type="datetimeFigureOut">
              <a:rPr lang="el-GR" smtClean="0"/>
              <a:pPr/>
              <a:t>22/4/2023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0B817D43-127E-D7C3-5B4A-A016AEC6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556D623-323F-671B-A5C8-6532FD34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96E-E75B-384C-A376-B700048005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6863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C7EFBB1-C4D3-B16B-5FA5-D52F58BA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B41EEE52-44EF-91EE-088C-8BB1A1701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A6DCEF31-BD9D-DA7E-B0D5-F9530D7B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FF7BC65-5CDB-4B01-08A1-52BD86B5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2D93-937D-054A-BC3C-220E952C2F5D}" type="datetimeFigureOut">
              <a:rPr lang="el-GR" smtClean="0"/>
              <a:pPr/>
              <a:t>22/4/2023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3A96C6F0-61B2-898F-7756-693D8691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295C174A-7061-3CE4-4265-C4F12785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D696E-E75B-384C-A376-B700048005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9278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6A52C8F4-06DA-05D8-0811-48563C42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7897C8E6-1935-28DE-B5B9-C3791A44A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173609E-ED4B-F7E8-048C-39D6AF7B7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2D93-937D-054A-BC3C-220E952C2F5D}" type="datetimeFigureOut">
              <a:rPr lang="el-GR" smtClean="0"/>
              <a:pPr/>
              <a:t>22/4/2023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5EAED64-3877-4787-E93F-2C9AD431C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3A4EB67-8D33-C5D2-7D3F-5A0EE753F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D696E-E75B-384C-A376-B7000480052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442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πουλόβερ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A09CB5B-1E78-D43F-061A-18CBB40C1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4142" b="60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1257385-D92B-17AF-A9E8-4024F0544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ΒΑΣΙΚΟΚΥΤΤΑΡΙΚΟ ΚΑΡΚΙΝΩΜΑ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014A0676-3262-E104-00FD-E9BC1004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3158" y="5531004"/>
            <a:ext cx="9144000" cy="1098395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rgbClr val="FFFFFF"/>
                </a:solidFill>
              </a:rPr>
              <a:t>ΑΓΓΕΛΙΚΗ ΣΙΑΦΑΚΑ </a:t>
            </a:r>
          </a:p>
          <a:p>
            <a:r>
              <a:rPr lang="el-GR" dirty="0">
                <a:solidFill>
                  <a:srgbClr val="FFFFFF"/>
                </a:solidFill>
              </a:rPr>
              <a:t>ΔΕΣΠΟΙΝΑ ΣΙΔΗΡΑ</a:t>
            </a:r>
          </a:p>
          <a:p>
            <a:r>
              <a:rPr lang="el-GR" dirty="0">
                <a:solidFill>
                  <a:srgbClr val="FFFFFF"/>
                </a:solidFill>
              </a:rPr>
              <a:t>ΦΩΤΕΙΝΗ ΤΟΥΡΝΗ</a:t>
            </a:r>
          </a:p>
        </p:txBody>
      </p:sp>
    </p:spTree>
    <p:extLst>
      <p:ext uri="{BB962C8B-B14F-4D97-AF65-F5344CB8AC3E}">
        <p14:creationId xmlns:p14="http://schemas.microsoft.com/office/powerpoint/2010/main" xmlns="" val="2681557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59BC159-EB52-6094-597C-23313467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l-GR" dirty="0"/>
              <a:t>ΒΑΣΙΚΑ ΣΤΟΙΧΕΙΑ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A8A1420-EC9B-C4C9-42E4-CCD014A9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97" y="1635465"/>
            <a:ext cx="4619621" cy="3843666"/>
          </a:xfrm>
        </p:spPr>
        <p:txBody>
          <a:bodyPr>
            <a:noAutofit/>
          </a:bodyPr>
          <a:lstStyle/>
          <a:p>
            <a:r>
              <a:rPr lang="el-GR" sz="1800" dirty="0"/>
              <a:t>Προέρχεται από επιθήλιο </a:t>
            </a:r>
            <a:r>
              <a:rPr lang="el-GR" sz="1800" dirty="0" err="1"/>
              <a:t>θυλακιώδες</a:t>
            </a:r>
            <a:r>
              <a:rPr lang="el-GR" sz="1800" dirty="0"/>
              <a:t> ή </a:t>
            </a:r>
            <a:r>
              <a:rPr lang="el-GR" sz="1800" dirty="0" err="1"/>
              <a:t>διαθυλακιώδες</a:t>
            </a:r>
            <a:r>
              <a:rPr lang="el-GR" sz="1800" dirty="0"/>
              <a:t> </a:t>
            </a:r>
          </a:p>
          <a:p>
            <a:r>
              <a:rPr lang="el-GR" sz="1800" dirty="0"/>
              <a:t>Το </a:t>
            </a: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πιο σύνηθες </a:t>
            </a:r>
            <a:r>
              <a:rPr lang="el-GR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κακόηθες</a:t>
            </a: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νεόπλασμα του δέρματος</a:t>
            </a:r>
          </a:p>
          <a:p>
            <a:r>
              <a:rPr lang="el-GR" sz="1800" b="1" dirty="0"/>
              <a:t>Τοπικά </a:t>
            </a:r>
            <a:r>
              <a:rPr lang="el-GR" sz="1800" dirty="0"/>
              <a:t>επιθετική πορεία </a:t>
            </a:r>
          </a:p>
          <a:p>
            <a:r>
              <a:rPr lang="el-GR" sz="1800" dirty="0" smtClean="0"/>
              <a:t>Χαμηλότατη </a:t>
            </a:r>
            <a:r>
              <a:rPr lang="el-GR" sz="1800" dirty="0"/>
              <a:t>συσχέτιση με </a:t>
            </a:r>
            <a:r>
              <a:rPr lang="el-GR" sz="1800" dirty="0" smtClean="0"/>
              <a:t>θάνατο</a:t>
            </a:r>
            <a:r>
              <a:rPr lang="en-US" sz="1800" dirty="0" smtClean="0"/>
              <a:t>, </a:t>
            </a:r>
            <a:r>
              <a:rPr lang="el-GR" sz="1800" dirty="0" smtClean="0"/>
              <a:t>σπανιότατες </a:t>
            </a:r>
            <a:r>
              <a:rPr lang="el-GR" sz="1800" dirty="0"/>
              <a:t>μεταστάσεις σε πνεύμονα και οστά</a:t>
            </a:r>
          </a:p>
          <a:p>
            <a:r>
              <a:rPr lang="el-GR" sz="1800" dirty="0" smtClean="0"/>
              <a:t>Συσχέτιση, επί πολλαπλής  ανάπτυξης, </a:t>
            </a:r>
            <a:r>
              <a:rPr lang="el-GR" sz="1800" dirty="0"/>
              <a:t>με πολλαπλά γενετικά σύνδρομα όπως το σύνδρομο </a:t>
            </a:r>
            <a:r>
              <a:rPr lang="en-US" sz="1800" dirty="0" err="1"/>
              <a:t>Gorlin</a:t>
            </a:r>
            <a:r>
              <a:rPr lang="el-GR" sz="1800" dirty="0"/>
              <a:t> και </a:t>
            </a:r>
            <a:r>
              <a:rPr lang="el-GR" sz="1800" dirty="0" err="1"/>
              <a:t>μελαγχρωστικό</a:t>
            </a:r>
            <a:r>
              <a:rPr lang="el-GR" sz="1800" dirty="0"/>
              <a:t> </a:t>
            </a:r>
            <a:r>
              <a:rPr lang="el-GR" sz="1800" dirty="0" err="1"/>
              <a:t>ξηρόδερμα</a:t>
            </a:r>
            <a:r>
              <a:rPr lang="el-GR" sz="1800" dirty="0"/>
              <a:t> </a:t>
            </a:r>
          </a:p>
          <a:p>
            <a:r>
              <a:rPr lang="el-GR" sz="1800" dirty="0"/>
              <a:t>ΑΠΑΡΑΙΤΗΤΑ ΧΑΡΑΚΤΗΡΙΣΤΙΚΑ: </a:t>
            </a:r>
            <a:r>
              <a:rPr lang="el-GR" sz="1800" dirty="0" smtClean="0"/>
              <a:t>διηθητικές </a:t>
            </a:r>
            <a:r>
              <a:rPr lang="el-GR" sz="1800" dirty="0" err="1" smtClean="0"/>
              <a:t>φωλ</a:t>
            </a:r>
            <a:r>
              <a:rPr lang="el-GR" sz="1800" dirty="0" err="1" smtClean="0"/>
              <a:t>εέ</a:t>
            </a:r>
            <a:r>
              <a:rPr lang="el-GR" sz="1800" dirty="0" err="1" smtClean="0"/>
              <a:t>ς</a:t>
            </a:r>
            <a:r>
              <a:rPr lang="el-GR" sz="1800" dirty="0" smtClean="0"/>
              <a:t> </a:t>
            </a:r>
            <a:r>
              <a:rPr lang="el-GR" sz="1800" dirty="0" err="1"/>
              <a:t>βασικόμορφων</a:t>
            </a:r>
            <a:r>
              <a:rPr lang="el-GR" sz="1800" dirty="0"/>
              <a:t> </a:t>
            </a:r>
            <a:r>
              <a:rPr lang="el-GR" sz="1800" dirty="0" smtClean="0"/>
              <a:t>( με ελάχιστο, </a:t>
            </a:r>
            <a:r>
              <a:rPr lang="el-GR" sz="1800" dirty="0" err="1"/>
              <a:t>βασεόφιλο</a:t>
            </a:r>
            <a:r>
              <a:rPr lang="el-GR" sz="1800" dirty="0"/>
              <a:t> κυτταρόπλασμα) κυττάρων με </a:t>
            </a:r>
            <a:r>
              <a:rPr lang="el-GR" sz="1800" dirty="0" err="1" smtClean="0"/>
              <a:t>πασσαλοειδή</a:t>
            </a:r>
            <a:r>
              <a:rPr lang="el-GR" sz="1800" dirty="0" smtClean="0"/>
              <a:t> </a:t>
            </a:r>
            <a:r>
              <a:rPr lang="el-GR" sz="1800" dirty="0"/>
              <a:t>διάταξη </a:t>
            </a:r>
            <a:r>
              <a:rPr lang="el-GR" sz="1800" dirty="0" smtClean="0"/>
              <a:t>περιφερικά, με </a:t>
            </a:r>
            <a:r>
              <a:rPr lang="el-GR" sz="1800" dirty="0" err="1" smtClean="0"/>
              <a:t>ινωμυξοειδές</a:t>
            </a:r>
            <a:r>
              <a:rPr lang="el-GR" sz="1800" dirty="0" smtClean="0"/>
              <a:t> στρώμα.</a:t>
            </a:r>
            <a:endParaRPr lang="el-GR" sz="1800" dirty="0"/>
          </a:p>
        </p:txBody>
      </p:sp>
      <p:pic>
        <p:nvPicPr>
          <p:cNvPr id="5" name="Εικόνα 4" descr="Εικόνα που περιέχει πουλόβερ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BF7CDD2-7A42-474A-379C-C12CD8829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67" r="1439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64227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16D1124-81CC-9D63-F7F0-D461DEE7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l-GR" sz="2800" dirty="0">
                <a:solidFill>
                  <a:srgbClr val="FFFFFF"/>
                </a:solidFill>
              </a:rPr>
              <a:t>ΜΑΚΡΟΣΚΟΠΙΚΗ ΕΙΚΟΝΑ</a:t>
            </a:r>
          </a:p>
        </p:txBody>
      </p:sp>
      <p:pic>
        <p:nvPicPr>
          <p:cNvPr id="4" name="Εικόνα 3" descr="Εικόνα που περιέχει εσωτερικός χώρος, κοντά, φαγωμένο, επιδόρπι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2C18864-5683-3488-0AC7-13FBB4299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334294"/>
            <a:ext cx="6780700" cy="41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544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226808E-5228-58BA-4A5E-C58AB899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ΠΡΟΓΝΩΣΤΙΚΟΙ ΠΑΡΑΓΟΝΤΕΣ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13E685B-F993-5737-14F3-9A04F1836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l-GR" dirty="0"/>
              <a:t>ΙΣΤΟΛΟΓΙΚΟΙ ΤΥΠΟΙ ΣΧΕΤΙΖΟΜΕΝΟΙ ΜΕ ΤΟΝ ΚΙΝΔΥΝΟ ΤΟΠΙΚΗΣ ΥΠΟΤΡΟΠΗΣ: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l-GR" dirty="0"/>
              <a:t>1)</a:t>
            </a:r>
            <a:r>
              <a:rPr lang="el-GR" u="sng" dirty="0"/>
              <a:t>Χαμηλού κινδύνου</a:t>
            </a:r>
            <a:r>
              <a:rPr lang="el-GR" dirty="0"/>
              <a:t>: οζώδης, </a:t>
            </a:r>
            <a:r>
              <a:rPr lang="el-GR" dirty="0" err="1"/>
              <a:t>επιπολής</a:t>
            </a:r>
            <a:r>
              <a:rPr lang="el-GR" dirty="0"/>
              <a:t>, </a:t>
            </a:r>
            <a:r>
              <a:rPr lang="el-GR" dirty="0" err="1"/>
              <a:t>μελαγχρωστικός</a:t>
            </a:r>
            <a:r>
              <a:rPr lang="el-GR" dirty="0"/>
              <a:t> και </a:t>
            </a:r>
            <a:r>
              <a:rPr lang="el-GR" dirty="0" err="1" smtClean="0"/>
              <a:t>χοανο</a:t>
            </a:r>
            <a:r>
              <a:rPr lang="el-GR" dirty="0" err="1" smtClean="0"/>
              <a:t>κυστικός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n-US" dirty="0" err="1"/>
              <a:t>infundibulocystic</a:t>
            </a:r>
            <a:r>
              <a:rPr lang="el-GR" dirty="0"/>
              <a:t>), </a:t>
            </a:r>
            <a:r>
              <a:rPr lang="el-GR" dirty="0" err="1"/>
              <a:t>ινοεπιθηλιακός</a:t>
            </a:r>
            <a:r>
              <a:rPr lang="el-GR" dirty="0"/>
              <a:t>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l-GR" dirty="0"/>
              <a:t>2)</a:t>
            </a:r>
            <a:r>
              <a:rPr lang="el-GR" u="sng" dirty="0"/>
              <a:t>Υψηλού κινδύνου</a:t>
            </a:r>
            <a:r>
              <a:rPr lang="el-GR" dirty="0"/>
              <a:t>: </a:t>
            </a:r>
            <a:r>
              <a:rPr lang="el-G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βασικοακανθώδες</a:t>
            </a:r>
            <a:r>
              <a:rPr lang="el-GR" dirty="0"/>
              <a:t>, δίκην </a:t>
            </a:r>
            <a:r>
              <a:rPr lang="el-GR" dirty="0" err="1" smtClean="0"/>
              <a:t>μορφέως</a:t>
            </a:r>
            <a:r>
              <a:rPr lang="el-GR" dirty="0" smtClean="0"/>
              <a:t>/σκληρυντικό</a:t>
            </a:r>
            <a:r>
              <a:rPr lang="el-GR" dirty="0"/>
              <a:t>, </a:t>
            </a:r>
            <a:r>
              <a:rPr lang="el-GR" dirty="0" err="1"/>
              <a:t>χυλοειδές</a:t>
            </a:r>
            <a:r>
              <a:rPr lang="el-GR" dirty="0"/>
              <a:t>, διηθητικό, με </a:t>
            </a:r>
            <a:r>
              <a:rPr lang="el-GR" dirty="0" err="1"/>
              <a:t>σαρκωματοειδή</a:t>
            </a:r>
            <a:r>
              <a:rPr lang="el-GR" dirty="0"/>
              <a:t> διαφοροποίηση και </a:t>
            </a:r>
            <a:r>
              <a:rPr lang="el-GR" dirty="0" err="1"/>
              <a:t>μικροοζώδες</a:t>
            </a:r>
            <a:endParaRPr lang="el-GR" dirty="0"/>
          </a:p>
          <a:p>
            <a:pPr>
              <a:spcAft>
                <a:spcPts val="600"/>
              </a:spcAft>
            </a:pPr>
            <a:r>
              <a:rPr lang="el-GR" dirty="0"/>
              <a:t>ΑΦΟΡΙΖΟΜΕΝΑ ΟΡΙΑ ΟΓΚΟΥ</a:t>
            </a:r>
          </a:p>
          <a:p>
            <a:pPr>
              <a:spcAft>
                <a:spcPts val="600"/>
              </a:spcAft>
            </a:pPr>
            <a:r>
              <a:rPr lang="el-GR" dirty="0"/>
              <a:t>ΠΑΡΟΥΣΙΑ ΠΕΡΙΝΕΥΡΙΚΩΝ ΚΑΙ ΛΕΜΦΑΓΓΕΙΑΚΩΝ ΔΙΗΘΗΣΕΩΝ </a:t>
            </a:r>
          </a:p>
          <a:p>
            <a:pPr>
              <a:spcAft>
                <a:spcPts val="600"/>
              </a:spcAft>
            </a:pPr>
            <a:r>
              <a:rPr lang="el-GR" dirty="0"/>
              <a:t>ΚΑΤΑΣΤΑΣΗ ΟΡΙΩΝ ΕΚΤΟΜΗΣ </a:t>
            </a:r>
          </a:p>
          <a:p>
            <a:pPr>
              <a:spcAft>
                <a:spcPts val="600"/>
              </a:spcAft>
            </a:pPr>
            <a:r>
              <a:rPr lang="el-GR" dirty="0"/>
              <a:t>ΜΕΓΕΘΟΣ ΚΑΙ ΕΝΤΟΠΙΣΗ ΟΓΚΟΥ</a:t>
            </a:r>
          </a:p>
          <a:p>
            <a:pPr>
              <a:spcAft>
                <a:spcPts val="600"/>
              </a:spcAft>
            </a:pPr>
            <a:r>
              <a:rPr lang="el-GR" dirty="0"/>
              <a:t>ΙΣΤΟΡΙΚΟ ΚΑΡΚΙΝΟΥ ΔΕΡΜΑΤΟΣ ΠΛΗΝ ΜΕΛΑΝΩΜΑΤΟΣ</a:t>
            </a:r>
          </a:p>
          <a:p>
            <a:pPr>
              <a:spcAft>
                <a:spcPts val="600"/>
              </a:spcAft>
            </a:pPr>
            <a:r>
              <a:rPr lang="el-GR" dirty="0"/>
              <a:t>ΑΚΤΙΝΟΘΕΡΑΠΕΙΑ ΚΑΙ ΦΩΤΟΘΕΡΑΠΕΙΑ ΓΙΑ ΤΗ ΨΩΡΙΑΣΗ</a:t>
            </a:r>
          </a:p>
          <a:p>
            <a:pPr>
              <a:spcAft>
                <a:spcPts val="600"/>
              </a:spcAft>
            </a:pPr>
            <a:r>
              <a:rPr lang="el-GR" dirty="0"/>
              <a:t>ΑΝΟΣΟΚΑΤΑΣΤΟΛΗ</a:t>
            </a:r>
          </a:p>
          <a:p>
            <a:pPr>
              <a:spcAft>
                <a:spcPts val="600"/>
              </a:spcAft>
            </a:pPr>
            <a:endParaRPr lang="el-GR" dirty="0"/>
          </a:p>
          <a:p>
            <a:pPr marL="457200" lvl="1" indent="0">
              <a:spcAft>
                <a:spcPts val="600"/>
              </a:spcAft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4288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33CE98A-3DFF-82B1-AD3A-A2680F3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1"/>
            <a:ext cx="11879179" cy="1251283"/>
          </a:xfrm>
        </p:spPr>
        <p:txBody>
          <a:bodyPr/>
          <a:lstStyle/>
          <a:p>
            <a:r>
              <a:rPr lang="el-GR" dirty="0"/>
              <a:t>ΥΠΟΤΥΠΟΙ ΜΕ ΒΑΣΗ ΤΗΝ ΙΣΤΟΛΟΓΙΚΗ ΕΙΚΟΝΑ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B971ED4-0B85-7309-B568-DAB1207BA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8463"/>
            <a:ext cx="10515600" cy="523850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l-GR" dirty="0"/>
              <a:t>Οζώδες και </a:t>
            </a:r>
            <a:r>
              <a:rPr lang="el-GR" dirty="0" err="1"/>
              <a:t>οζοκυστικό</a:t>
            </a:r>
            <a:endParaRPr lang="el-GR" dirty="0"/>
          </a:p>
          <a:p>
            <a:pPr marL="514350" indent="-514350">
              <a:lnSpc>
                <a:spcPct val="10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l-GR" dirty="0"/>
              <a:t>Αδενοειδές </a:t>
            </a:r>
            <a:endParaRPr lang="en-US" dirty="0"/>
          </a:p>
          <a:p>
            <a:pPr marL="514350" indent="-514350">
              <a:lnSpc>
                <a:spcPct val="100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l-GR" dirty="0" err="1" smtClean="0"/>
              <a:t>Βασικο</a:t>
            </a:r>
            <a:r>
              <a:rPr lang="el-GR" dirty="0" smtClean="0"/>
              <a:t>-ακανθώδες </a:t>
            </a:r>
            <a:r>
              <a:rPr lang="el-GR" dirty="0"/>
              <a:t>(διφασικός όγκος)</a:t>
            </a:r>
          </a:p>
        </p:txBody>
      </p:sp>
      <p:pic>
        <p:nvPicPr>
          <p:cNvPr id="2052" name="Picture 4" descr="C:\Users\User\Desktop\skintumornonmelanocyticbccmicro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7435" y="981575"/>
            <a:ext cx="3977260" cy="2916657"/>
          </a:xfrm>
          <a:prstGeom prst="rect">
            <a:avLst/>
          </a:prstGeom>
          <a:noFill/>
        </p:spPr>
      </p:pic>
      <p:pic>
        <p:nvPicPr>
          <p:cNvPr id="2053" name="Picture 5" descr="C:\Users\User\Desktop\skintumornonmelanocyticbccmicro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2294" y="4130089"/>
            <a:ext cx="4459706" cy="2380833"/>
          </a:xfrm>
          <a:prstGeom prst="rect">
            <a:avLst/>
          </a:prstGeom>
          <a:noFill/>
        </p:spPr>
      </p:pic>
      <p:pic>
        <p:nvPicPr>
          <p:cNvPr id="2054" name="Picture 6" descr="C:\Users\User\Desktop\skintumornonmelanocyticbccmicro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16704" y="3565736"/>
            <a:ext cx="3671885" cy="2447923"/>
          </a:xfrm>
          <a:prstGeom prst="rect">
            <a:avLst/>
          </a:prstGeom>
          <a:noFill/>
        </p:spPr>
      </p:pic>
      <p:pic>
        <p:nvPicPr>
          <p:cNvPr id="2055" name="Picture 7" descr="C:\Users\User\Desktop\skintumornonmelanocyticbccmicro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5495" y="3581400"/>
            <a:ext cx="4688669" cy="2578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900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A4BABCC-7D37-0EAC-2E6E-9BD7FF2C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ΑΝΟΣΟΪΣΤΟΧΗΜΙΚΕΣ ΧΡΩΣΕΙΣ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AC970DD-8878-BEDF-0E60-51549FA641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>
                <a:solidFill>
                  <a:srgbClr val="00B050"/>
                </a:solidFill>
              </a:rPr>
              <a:t>ΘΕΤΙΚΕΣ: 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" dirty="0"/>
              <a:t>CK AE1 / AE3 (100%),</a:t>
            </a:r>
            <a:endParaRPr lang="el-GR" dirty="0"/>
          </a:p>
          <a:p>
            <a:pPr marL="0" indent="0">
              <a:buNone/>
            </a:pPr>
            <a:r>
              <a:rPr lang="en" dirty="0"/>
              <a:t>BerEP4 (80 - 100%) </a:t>
            </a:r>
            <a:endParaRPr lang="el-GR" dirty="0"/>
          </a:p>
          <a:p>
            <a:pPr marL="0" indent="0">
              <a:buNone/>
            </a:pPr>
            <a:r>
              <a:rPr lang="en" dirty="0"/>
              <a:t>p63 (100%)</a:t>
            </a:r>
            <a:endParaRPr lang="el-GR" dirty="0"/>
          </a:p>
          <a:p>
            <a:pPr marL="0" indent="0">
              <a:buNone/>
            </a:pPr>
            <a:r>
              <a:rPr lang="en" dirty="0"/>
              <a:t>CAM 5.2 (20 - 95%)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Υποδοχείς </a:t>
            </a:r>
            <a:r>
              <a:rPr lang="el-GR" dirty="0"/>
              <a:t>ανδρογόνων</a:t>
            </a:r>
            <a:r>
              <a:rPr lang="en" dirty="0"/>
              <a:t> (33 - 66%)</a:t>
            </a:r>
            <a:endParaRPr lang="el-GR" dirty="0"/>
          </a:p>
          <a:p>
            <a:pPr marL="0" indent="0">
              <a:buNone/>
            </a:pPr>
            <a:r>
              <a:rPr lang="en" dirty="0"/>
              <a:t>p53 (74.5 - 83%)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n" dirty="0" smtClean="0"/>
              <a:t>34</a:t>
            </a:r>
            <a:r>
              <a:rPr lang="el-GR" dirty="0" smtClean="0"/>
              <a:t>β</a:t>
            </a:r>
            <a:r>
              <a:rPr lang="en" dirty="0" smtClean="0"/>
              <a:t>E12</a:t>
            </a:r>
            <a:r>
              <a:rPr lang="en" dirty="0"/>
              <a:t> (</a:t>
            </a:r>
            <a:r>
              <a:rPr lang="el-GR" dirty="0"/>
              <a:t>υψηλού μοριακού βάρους</a:t>
            </a:r>
            <a:r>
              <a:rPr lang="en" dirty="0"/>
              <a:t> CK)</a:t>
            </a:r>
            <a:endParaRPr lang="el-GR" dirty="0"/>
          </a:p>
          <a:p>
            <a:pPr marL="0" indent="0">
              <a:buNone/>
            </a:pPr>
            <a:r>
              <a:rPr lang="en" dirty="0"/>
              <a:t>BCL2 (</a:t>
            </a:r>
            <a:r>
              <a:rPr lang="el-GR" dirty="0"/>
              <a:t>διάχυτο </a:t>
            </a:r>
            <a:r>
              <a:rPr lang="el-GR" dirty="0" smtClean="0"/>
              <a:t>πρότυπο</a:t>
            </a:r>
            <a:r>
              <a:rPr lang="en" dirty="0" smtClean="0"/>
              <a:t>)</a:t>
            </a:r>
            <a:endParaRPr lang="el-GR" dirty="0"/>
          </a:p>
          <a:p>
            <a:pPr marL="0" indent="0">
              <a:buNone/>
            </a:pPr>
            <a:r>
              <a:rPr lang="en" dirty="0"/>
              <a:t>CD10 (</a:t>
            </a:r>
            <a:r>
              <a:rPr lang="el-GR" dirty="0"/>
              <a:t>θετικό στα καρκινικά κύτταρα και αρνητικό στο στρώμα</a:t>
            </a:r>
            <a:r>
              <a:rPr lang="en" dirty="0"/>
              <a:t>) 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2B1B2280-B17C-4B1A-9C73-6B9460D572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>
                <a:solidFill>
                  <a:srgbClr val="FF0000"/>
                </a:solidFill>
              </a:rPr>
              <a:t>ΑΡΝΗΤΙΚΕΣ:</a:t>
            </a:r>
          </a:p>
          <a:p>
            <a:pPr marL="0" indent="0">
              <a:buNone/>
            </a:pPr>
            <a:r>
              <a:rPr lang="en" dirty="0"/>
              <a:t>CK20</a:t>
            </a:r>
            <a:endParaRPr lang="el-GR" dirty="0"/>
          </a:p>
          <a:p>
            <a:pPr marL="0" indent="0">
              <a:buNone/>
            </a:pPr>
            <a:r>
              <a:rPr lang="en" dirty="0"/>
              <a:t>adipophilin</a:t>
            </a:r>
            <a:endParaRPr lang="el-GR" dirty="0"/>
          </a:p>
          <a:p>
            <a:pPr marL="0" indent="0">
              <a:buNone/>
            </a:pPr>
            <a:r>
              <a:rPr lang="en" dirty="0"/>
              <a:t>SOX10</a:t>
            </a:r>
            <a:endParaRPr lang="el-GR" dirty="0"/>
          </a:p>
          <a:p>
            <a:pPr marL="0" indent="0">
              <a:buNone/>
            </a:pPr>
            <a:r>
              <a:rPr lang="en" dirty="0"/>
              <a:t>S100</a:t>
            </a:r>
            <a:endParaRPr lang="el-GR" dirty="0"/>
          </a:p>
          <a:p>
            <a:pPr marL="0" indent="0">
              <a:buNone/>
            </a:pPr>
            <a:r>
              <a:rPr lang="en" dirty="0" err="1"/>
              <a:t>MelanA</a:t>
            </a:r>
            <a:r>
              <a:rPr lang="en" dirty="0"/>
              <a:t> </a:t>
            </a:r>
            <a:r>
              <a:rPr lang="el-GR" dirty="0"/>
              <a:t>/</a:t>
            </a:r>
            <a:r>
              <a:rPr lang="en" dirty="0"/>
              <a:t>MART1</a:t>
            </a:r>
            <a:endParaRPr lang="el-GR" dirty="0"/>
          </a:p>
          <a:p>
            <a:pPr marL="0" indent="0">
              <a:buNone/>
            </a:pPr>
            <a:r>
              <a:rPr lang="en" dirty="0"/>
              <a:t>HMB45</a:t>
            </a:r>
            <a:endParaRPr lang="el-GR" dirty="0"/>
          </a:p>
          <a:p>
            <a:pPr marL="0" indent="0">
              <a:buNone/>
            </a:pPr>
            <a:r>
              <a:rPr lang="en" dirty="0"/>
              <a:t>CD34</a:t>
            </a:r>
            <a:endParaRPr lang="el-GR" dirty="0"/>
          </a:p>
          <a:p>
            <a:pPr marL="0" indent="0">
              <a:buNone/>
            </a:pPr>
            <a:r>
              <a:rPr lang="en" dirty="0"/>
              <a:t>CD44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4821510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183</Words>
  <Application>Microsoft Office PowerPoint</Application>
  <PresentationFormat>Προσαρμογή</PresentationFormat>
  <Paragraphs>48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ΒΑΣΙΚΟΚΥΤΤΑΡΙΚΟ ΚΑΡΚΙΝΩΜΑ</vt:lpstr>
      <vt:lpstr>ΒΑΣΙΚΑ ΣΤΟΙΧΕΙΑ </vt:lpstr>
      <vt:lpstr>ΜΑΚΡΟΣΚΟΠΙΚΗ ΕΙΚΟΝΑ</vt:lpstr>
      <vt:lpstr>ΠΡΟΓΝΩΣΤΙΚΟΙ ΠΑΡΑΓΟΝΤΕΣ</vt:lpstr>
      <vt:lpstr>ΥΠΟΤΥΠΟΙ ΜΕ ΒΑΣΗ ΤΗΝ ΙΣΤΟΛΟΓΙΚΗ ΕΙΚΟΝΑ</vt:lpstr>
      <vt:lpstr>ΑΝΟΣΟΪΣΤΟΧΗΜΙΚΕΣ ΧΡΩΣΕΙΣ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ΒΑΣΙΚΟΚΥΤΤΑΡΙΚΟ ΚΑΡΚΙΝΩΜΑ</dc:title>
  <dc:creator>despinasidirag@gmail.com</dc:creator>
  <cp:lastModifiedBy>User</cp:lastModifiedBy>
  <cp:revision>6</cp:revision>
  <dcterms:created xsi:type="dcterms:W3CDTF">2023-04-22T12:07:04Z</dcterms:created>
  <dcterms:modified xsi:type="dcterms:W3CDTF">2023-04-22T14:37:42Z</dcterms:modified>
</cp:coreProperties>
</file>