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9" r:id="rId8"/>
    <p:sldId id="265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57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35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91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1278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871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12383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472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888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28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09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68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36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62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58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77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16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2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4C4D-FAE1-484B-9273-899992356563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BDB25FB-BDCB-4A33-BA9F-C3EB92463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54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thologyoutlines.com/topic/skintumormelanocyticmelanom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B266365-9F39-C737-B645-E67116DC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443318"/>
            <a:ext cx="10058400" cy="1407458"/>
          </a:xfrm>
        </p:spPr>
        <p:txBody>
          <a:bodyPr>
            <a:normAutofit/>
          </a:bodyPr>
          <a:lstStyle/>
          <a:p>
            <a:r>
              <a:rPr lang="el-GR" sz="5400" b="1" dirty="0">
                <a:latin typeface="Bookman Old Style" panose="02050604050505020204" pitchFamily="18" charset="0"/>
              </a:rPr>
              <a:t>Διηθητικό Μελάνωμα </a:t>
            </a:r>
            <a:endParaRPr lang="en-US" sz="5400" b="1" dirty="0">
              <a:latin typeface="Bookman Old Style" panose="020506040505050202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5943E44E-F086-D212-C10E-287F04E1E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229379"/>
          </a:xfrm>
        </p:spPr>
        <p:txBody>
          <a:bodyPr>
            <a:noAutofit/>
          </a:bodyPr>
          <a:lstStyle/>
          <a:p>
            <a:r>
              <a:rPr lang="el-GR" sz="2000" dirty="0"/>
              <a:t>Κατσόγιαννης Δημήτρης</a:t>
            </a:r>
          </a:p>
          <a:p>
            <a:r>
              <a:rPr lang="el-GR" sz="2000" dirty="0" err="1"/>
              <a:t>Μάγκου</a:t>
            </a:r>
            <a:r>
              <a:rPr lang="el-GR" sz="2000" dirty="0"/>
              <a:t> Μαρία-Στεφανία</a:t>
            </a:r>
          </a:p>
          <a:p>
            <a:r>
              <a:rPr lang="el-GR" sz="2000" dirty="0"/>
              <a:t>Μαροπάκη Ελευθερία</a:t>
            </a:r>
          </a:p>
          <a:p>
            <a:r>
              <a:rPr lang="el-GR" sz="2000" dirty="0"/>
              <a:t>Σερίφης Χριστόφορος</a:t>
            </a:r>
            <a:endParaRPr lang="en-US" sz="20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995E1AED-BFB5-DEA7-7314-44A129A53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51" y="3612775"/>
            <a:ext cx="5500357" cy="30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69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D73BB68-D4F9-BF05-DDDD-5F0A6509C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494" y="3164541"/>
            <a:ext cx="8650941" cy="796646"/>
          </a:xfrm>
        </p:spPr>
        <p:txBody>
          <a:bodyPr>
            <a:normAutofit/>
          </a:bodyPr>
          <a:lstStyle/>
          <a:p>
            <a:pPr algn="ctr"/>
            <a:r>
              <a:rPr lang="el-GR" sz="3200" b="1" i="1" dirty="0">
                <a:latin typeface="Bookman Old Style" panose="02050604050505020204" pitchFamily="18" charset="0"/>
              </a:rPr>
              <a:t>Ευχαριστούμε για την προσοχή σας!</a:t>
            </a:r>
            <a:endParaRPr lang="en-US" sz="32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74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568128D-2392-E308-6F96-F2052961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7693"/>
            <a:ext cx="8596668" cy="1587320"/>
          </a:xfrm>
        </p:spPr>
        <p:txBody>
          <a:bodyPr>
            <a:normAutofit/>
          </a:bodyPr>
          <a:lstStyle/>
          <a:p>
            <a:r>
              <a:rPr lang="el-GR" sz="3200" b="1" dirty="0">
                <a:latin typeface="Bookman Old Style" panose="02050604050505020204" pitchFamily="18" charset="0"/>
              </a:rPr>
              <a:t>Ορισμός και βασικά χαρακτηριστικά</a:t>
            </a:r>
            <a:endParaRPr lang="en-US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F4A11CF-A4BD-B689-7498-571B4F6B6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74282"/>
            <a:ext cx="8596668" cy="5496025"/>
          </a:xfrm>
        </p:spPr>
        <p:txBody>
          <a:bodyPr>
            <a:normAutofit lnSpcReduction="10000"/>
          </a:bodyPr>
          <a:lstStyle/>
          <a:p>
            <a:endParaRPr lang="el-G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l-GR" sz="24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Κακοήθης </a:t>
            </a:r>
            <a:r>
              <a:rPr lang="el-GR" sz="2400" b="0" i="1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μελανοκυτταρικός</a:t>
            </a:r>
            <a:r>
              <a:rPr lang="el-GR" sz="24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όγκος που προκύπτει από </a:t>
            </a:r>
            <a:r>
              <a:rPr lang="el-GR" sz="2400" b="0" i="1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μελανοκύτταρα</a:t>
            </a:r>
            <a:r>
              <a:rPr lang="el-GR" sz="24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στο δέρμα, σε βλεννογόνους (π.χ. γαστρεντερικός σωλήνας) και από αυτόχθονα (ιθαγενή) </a:t>
            </a:r>
            <a:r>
              <a:rPr lang="el-GR" sz="2400" b="0" i="1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μελανοκύτταρα</a:t>
            </a:r>
            <a:r>
              <a:rPr lang="el-GR" sz="24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24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σε</a:t>
            </a:r>
            <a:r>
              <a:rPr lang="el-GR" sz="24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πολλά εσωτερικά όργανα (π.χ. ΚΝΣ κ.λπ.).</a:t>
            </a:r>
          </a:p>
          <a:p>
            <a:pPr algn="just"/>
            <a:endParaRPr lang="el-GR" sz="24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33401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Ευθύνεται για την πλειονότητα των θανάτων λόγω κακοήθους νεοπλασίας του δέρματος.</a:t>
            </a:r>
          </a:p>
          <a:p>
            <a:pPr marL="33401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l-GR" sz="24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33401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Το </a:t>
            </a:r>
            <a:r>
              <a:rPr lang="el-GR" sz="2400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βάθος (πάχος)  διήθησης κατά </a:t>
            </a:r>
            <a:r>
              <a:rPr lang="el-GR" sz="2400" b="0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Breslow</a:t>
            </a:r>
            <a:r>
              <a:rPr lang="el-GR" sz="2400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είναι ο σημαντικότερος προγνωστικός παράγοντας</a:t>
            </a:r>
          </a:p>
          <a:p>
            <a:pPr marL="33401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l-GR" sz="24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33401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4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Ο έλεγχος μετάλλαξης BRAF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συνιστάται για ασθενείς με </a:t>
            </a:r>
            <a:r>
              <a:rPr lang="el-GR" sz="24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μελανώματα  κλινικών σταδίων 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III – IV.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590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B2D8B24-205F-521D-CF5E-F398E5CD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/>
          <a:lstStyle/>
          <a:p>
            <a:r>
              <a:rPr lang="el-GR" b="1" dirty="0">
                <a:latin typeface="Bookman Old Style" panose="02050604050505020204" pitchFamily="18" charset="0"/>
              </a:rPr>
              <a:t>Κλινικά χαρακτηριστικά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E559703-C8BD-FAD4-89F9-FBC65D10F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8266"/>
            <a:ext cx="8596668" cy="6299734"/>
          </a:xfrm>
        </p:spPr>
        <p:txBody>
          <a:bodyPr>
            <a:noAutofit/>
          </a:bodyPr>
          <a:lstStyle/>
          <a:p>
            <a:pPr marL="391160" indent="-3429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Επίπεδη, ελαφρώς ανυψωμένη, οζώδης, </a:t>
            </a:r>
            <a:r>
              <a:rPr lang="el-GR" sz="16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πολυποειδής</a:t>
            </a:r>
            <a:r>
              <a:rPr lang="el-GR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, συχνά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σκουρόχρωμη </a:t>
            </a:r>
            <a:r>
              <a:rPr lang="el-GR" sz="16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μελαγχρωστική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αλλοίωση</a:t>
            </a:r>
          </a:p>
          <a:p>
            <a:pPr marL="219710" indent="-1714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  Μπορεί να είναι </a:t>
            </a:r>
            <a:r>
              <a:rPr lang="el-GR" sz="16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αχρωστικό</a:t>
            </a:r>
            <a:r>
              <a:rPr lang="el-GR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  <a:endParaRPr lang="el-GR" sz="16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391160" indent="-3429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Κανόνας </a:t>
            </a:r>
            <a:r>
              <a:rPr lang="el-GR" sz="16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ABCDE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6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(</a:t>
            </a:r>
            <a:r>
              <a:rPr lang="en-US" sz="16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ισχύει για </a:t>
            </a:r>
            <a:r>
              <a:rPr lang="el-GR" sz="16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επιφανειακά επεκτεινόμενο/</a:t>
            </a:r>
            <a:r>
              <a:rPr lang="el-GR" sz="1600" b="0" i="0" u="none" strike="noStrike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εξαπλούμενο</a:t>
            </a:r>
            <a:r>
              <a:rPr lang="el-GR" sz="16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μελάνωμα, 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μελάνωμα επί κακοήθους </a:t>
            </a:r>
            <a:r>
              <a:rPr lang="el-GR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φακίδας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μελάνωμα </a:t>
            </a:r>
            <a:r>
              <a:rPr lang="el-GR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των </a:t>
            </a:r>
            <a:r>
              <a:rPr lang="el-GR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άκρων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)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Ασυμμετρία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Ανώμαλα </a:t>
            </a:r>
            <a:r>
              <a:rPr lang="el-GR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όρια</a:t>
            </a:r>
            <a:endParaRPr lang="el-GR" b="0" i="1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Παραλλαγή στο χρώμα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Διάμετρος (&gt; 6 </a:t>
            </a:r>
            <a:r>
              <a:rPr lang="el-GR" b="0" i="1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mm</a:t>
            </a: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)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Εξέλιξη</a:t>
            </a:r>
          </a:p>
          <a:p>
            <a:pPr marL="219710" indent="-1714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Δερματοσκοπικά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ευρήματα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Άτυπο </a:t>
            </a:r>
            <a:r>
              <a:rPr lang="el-GR" b="0" i="1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χρωστικό </a:t>
            </a: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δίκτυο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Μπλε </a:t>
            </a:r>
            <a:r>
              <a:rPr lang="el-GR" b="0" i="1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λευκ</a:t>
            </a:r>
            <a:r>
              <a:rPr lang="el-GR" i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άζον</a:t>
            </a: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πέπλο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Άτυπο αγγειακό </a:t>
            </a:r>
            <a:r>
              <a:rPr lang="el-GR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πρότυπο</a:t>
            </a:r>
            <a:endParaRPr lang="el-GR" b="0" i="1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Απότομη διακοπή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Άτυπες κουκκίδες ή σφαιρίδια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Παρουσία </a:t>
            </a:r>
            <a:r>
              <a:rPr lang="el-GR" b="0" i="1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ψευδοποδιών</a:t>
            </a:r>
            <a:endParaRPr lang="el-GR" b="0" i="1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Ακτινωτ</a:t>
            </a:r>
            <a:r>
              <a:rPr lang="el-GR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ή ροή</a:t>
            </a:r>
            <a:endParaRPr lang="el-GR" b="0" i="1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Γαλακτοκόκκινες</a:t>
            </a: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περιοχές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Λαμπερές λευκές δομές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Δομές παλινδρόμησης/υποστροφής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Αποχρωματισμός που μοιάζει με ουλή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Πρότυπο</a:t>
            </a: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πολλαπλών συστατικών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Περισσότερα από 4 χρώματα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b="0" i="1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Δερματοσκοπικά</a:t>
            </a:r>
            <a:r>
              <a:rPr lang="el-GR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συστήματα βαθμολόγησης</a:t>
            </a:r>
            <a:endParaRPr lang="en-US" dirty="0"/>
          </a:p>
        </p:txBody>
      </p:sp>
      <p:pic>
        <p:nvPicPr>
          <p:cNvPr id="1027" name="Picture 3" descr="C:\Users\User\Desktop\Illustration-of-ABCDE-criteria-for-skin-cancer-det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365" y="1818168"/>
            <a:ext cx="7042166" cy="3693685"/>
          </a:xfrm>
          <a:prstGeom prst="rect">
            <a:avLst/>
          </a:prstGeom>
          <a:noFill/>
        </p:spPr>
      </p:pic>
      <p:pic>
        <p:nvPicPr>
          <p:cNvPr id="1028" name="Picture 4" descr="C:\Users\User\Desktop\abcde-melanoma-graphic-8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6996" y="-1"/>
            <a:ext cx="1259692" cy="180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2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B45429C-9E5A-40F0-0ABE-AFEEB00E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845"/>
          </a:xfrm>
        </p:spPr>
        <p:txBody>
          <a:bodyPr/>
          <a:lstStyle/>
          <a:p>
            <a:r>
              <a:rPr lang="el-GR" b="1" dirty="0">
                <a:latin typeface="Bookman Old Style" panose="02050604050505020204" pitchFamily="18" charset="0"/>
              </a:rPr>
              <a:t>Προγνωστικοί παράγοντες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11C34E41-4D4D-895E-27FD-9A71D6C0E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733171"/>
            <a:ext cx="4185623" cy="806845"/>
          </a:xfrm>
        </p:spPr>
        <p:txBody>
          <a:bodyPr/>
          <a:lstStyle/>
          <a:p>
            <a:pPr algn="ctr"/>
            <a:r>
              <a:rPr lang="el-GR" sz="1600" b="1" i="1" u="sng" dirty="0">
                <a:latin typeface="Bookman Old Style" panose="02050604050505020204" pitchFamily="18" charset="0"/>
              </a:rPr>
              <a:t>Ευνοϊκοί προγνωστικοί παράγοντες</a:t>
            </a:r>
            <a:endParaRPr lang="en-US" sz="1600" b="1" i="1" u="sng" dirty="0">
              <a:latin typeface="Bookman Old Style" panose="02050604050505020204" pitchFamily="18" charset="0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xmlns="" id="{87936D01-9BF5-BEB6-CEE2-D7BEBFF3B2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93091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Νεαρή ηλικία</a:t>
            </a:r>
          </a:p>
          <a:p>
            <a:pPr marL="93091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l-GR" sz="18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93091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Θήλυ φύλο</a:t>
            </a:r>
          </a:p>
          <a:p>
            <a:pPr marL="93091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l-GR" sz="18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93091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Τοποθεσίες χαμηλού κινδύνου: </a:t>
            </a:r>
            <a:r>
              <a:rPr lang="el-GR" sz="18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άκρα (εν γένει)</a:t>
            </a:r>
            <a:endParaRPr lang="el-GR" sz="18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93091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l-GR" sz="18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93091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Μελανώματα σε πρώιμο στάδιο</a:t>
            </a:r>
          </a:p>
          <a:p>
            <a:pPr marL="93091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l-GR" sz="18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93091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00"/>
                </a:solidFill>
                <a:latin typeface="Bookman Old Style" panose="02050604050505020204" pitchFamily="18" charset="0"/>
              </a:rPr>
              <a:t>Άφθονα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λεμφοκύτταρα </a:t>
            </a:r>
            <a:r>
              <a:rPr lang="el-GR" sz="1800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εντός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του όγκου</a:t>
            </a:r>
          </a:p>
          <a:p>
            <a:endParaRPr lang="en-US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xmlns="" id="{B30C5249-EEC9-A372-C0DB-AF75F5FC1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724211"/>
            <a:ext cx="4185618" cy="806845"/>
          </a:xfrm>
        </p:spPr>
        <p:txBody>
          <a:bodyPr/>
          <a:lstStyle/>
          <a:p>
            <a:r>
              <a:rPr lang="el-GR" sz="1600" b="1" i="1" u="sng" dirty="0">
                <a:latin typeface="Bookman Old Style" panose="02050604050505020204" pitchFamily="18" charset="0"/>
              </a:rPr>
              <a:t>Δυσμενείς προγνωστικοί παράγοντες</a:t>
            </a:r>
            <a:endParaRPr lang="en-US" sz="1600" b="1" i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xmlns="" id="{DEA0A8AA-082B-803B-1CCA-C7AD1526D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540017"/>
            <a:ext cx="5724928" cy="4317984"/>
          </a:xfrm>
        </p:spPr>
        <p:txBody>
          <a:bodyPr>
            <a:noAutofit/>
          </a:bodyPr>
          <a:lstStyle/>
          <a:p>
            <a:pPr marL="98806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Ηλικιωμένοι ασθενείς</a:t>
            </a:r>
          </a:p>
          <a:p>
            <a:pPr marL="98806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Άρρεν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φύλο </a:t>
            </a:r>
          </a:p>
          <a:p>
            <a:pPr marL="98806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Τοποθεσίες υψηλού κινδύνου: πλάτη, άνω βραχίονας, κεφάλι και λαιμός και </a:t>
            </a:r>
            <a:r>
              <a:rPr lang="el-GR" sz="1600" b="0" i="1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ορισμένες 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θέσεις των άκρων</a:t>
            </a:r>
          </a:p>
          <a:p>
            <a:pPr marL="98806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Υψηλό βάθος διήθησης κατά </a:t>
            </a:r>
            <a:r>
              <a:rPr lang="el-GR" sz="16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Breslow</a:t>
            </a:r>
            <a:endParaRPr lang="el-GR" sz="16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98806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Θετική βιοψία φρουρού λεμφαδένα</a:t>
            </a:r>
          </a:p>
          <a:p>
            <a:pPr marL="98806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Υψηλός </a:t>
            </a:r>
            <a:r>
              <a:rPr lang="el-GR" sz="16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μιτωτικός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δείκτης στο χόριο</a:t>
            </a:r>
          </a:p>
          <a:p>
            <a:pPr marL="98806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Εξέλκωση</a:t>
            </a:r>
          </a:p>
          <a:p>
            <a:pPr marL="98806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Απόντα ή ολίγα λεμφοκύτταρα που διεισδύουν στον όγκο </a:t>
            </a:r>
          </a:p>
          <a:p>
            <a:pPr marL="98806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Παρουσία </a:t>
            </a:r>
            <a:r>
              <a:rPr lang="el-GR" sz="16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μικροδορυφόρων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εστιών</a:t>
            </a:r>
          </a:p>
          <a:p>
            <a:pPr marL="98806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Λεμφαγγειακή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διήθηση</a:t>
            </a:r>
          </a:p>
          <a:p>
            <a:pPr marL="98806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Νευροτροπισμός (τοπική υποτροπή)</a:t>
            </a:r>
          </a:p>
          <a:p>
            <a:pPr marL="98806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Ιστολογικός </a:t>
            </a:r>
            <a:r>
              <a:rPr lang="el-GR" sz="16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υπότυπος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(το αμιγές  </a:t>
            </a:r>
            <a:r>
              <a:rPr lang="el-GR" sz="16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δεσμοπλαστικό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μελάνωμα και το μελάνωμα </a:t>
            </a:r>
            <a:r>
              <a:rPr lang="el-GR" sz="16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Spitz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μπορεί να έχουν </a:t>
            </a:r>
            <a:r>
              <a:rPr lang="el-GR" sz="1600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καλύτερη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πρόγνωση</a:t>
            </a:r>
            <a:r>
              <a:rPr lang="el-GR" sz="16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9828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32C0F4E-9571-CB4C-42EE-1AC468EE0F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419" y="0"/>
            <a:ext cx="10058400" cy="625643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Bookman Old Style" panose="02050604050505020204" pitchFamily="18" charset="0"/>
              </a:rPr>
              <a:t>Μικροσκοπική περιγραφή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xmlns="" id="{90CF1528-0343-998E-FDAC-FDF0A6D2DB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857" y="625644"/>
            <a:ext cx="10606087" cy="6232356"/>
          </a:xfrm>
        </p:spPr>
        <p:txBody>
          <a:bodyPr>
            <a:normAutofit fontScale="92500" lnSpcReduction="10000"/>
          </a:bodyPr>
          <a:lstStyle/>
          <a:p>
            <a:pPr marL="219710" indent="-1714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Ιστολογικά χαρακτηριστικά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Διάμετρος μελανώματος &gt; 6 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χιλ.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Ασυμμετρία (εκτιμάται σε μικρή μεγέθυνση)</a:t>
            </a:r>
          </a:p>
          <a:p>
            <a:pPr marL="219710" indent="-1714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l-GR" sz="1300" b="1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219710" indent="-1714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300" b="1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Επιδερμιδικά</a:t>
            </a: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ευρήματα / in </a:t>
            </a:r>
            <a:r>
              <a:rPr lang="el-GR" sz="1300" b="1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situ</a:t>
            </a: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μελάνωμα</a:t>
            </a:r>
          </a:p>
          <a:p>
            <a:pPr marL="628650" lvl="1" indent="-171450"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Ασαφώς καθορισμένα όρια και </a:t>
            </a:r>
            <a:r>
              <a:rPr lang="el-GR" sz="13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παζετοειδής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 διασπορά 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μελανοκυττάρων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ειδικά στα ανώτερα στρώματα της 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επιδερμίδας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628650" lvl="1" indent="-1714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l-GR" sz="1300" b="1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336042" indent="-171450"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                  Εξέλκωση</a:t>
            </a:r>
            <a:endParaRPr lang="el-GR" sz="130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200150" lvl="2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Συρρέουσα ανάπτυξη</a:t>
            </a:r>
          </a:p>
          <a:p>
            <a:pPr marL="1200150" lvl="2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Παράλειψη εμπλοκής περιοχών</a:t>
            </a:r>
          </a:p>
          <a:p>
            <a:pPr marL="1200150" lvl="2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Φωλιές διαφορετικού μεγέθους και σχήματος</a:t>
            </a:r>
          </a:p>
          <a:p>
            <a:pPr marL="1200150" lvl="2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Ακανόνιστη κατανομή φωλιών, συρροή τους</a:t>
            </a:r>
          </a:p>
          <a:p>
            <a:pPr marL="1200150" lvl="2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Μη προσκολλημένη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διάταξη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μελανοκυττάρων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33401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l-GR" sz="1300" b="1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33401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3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Χοριακό</a:t>
            </a:r>
            <a:r>
              <a:rPr lang="el-GR" sz="13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συστατικό</a:t>
            </a:r>
          </a:p>
          <a:p>
            <a:pPr marL="628650" lvl="1" indent="-171450" algn="just" fontAlgn="base">
              <a:spcBef>
                <a:spcPts val="0"/>
              </a:spcBef>
              <a:spcAft>
                <a:spcPts val="0"/>
              </a:spcAft>
            </a:pPr>
            <a:r>
              <a:rPr lang="el-GR" sz="1300" b="1" i="1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Φάση ακτινικής ανάπτυξης</a:t>
            </a:r>
          </a:p>
          <a:p>
            <a:pPr marL="1200150" lvl="2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Εισβολή μεμονωμένων κυττάρων ή μικρών φωλιών στο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θηλώδες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χόριο.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628650" lvl="1" indent="-171450" algn="just" fontAlgn="base">
              <a:spcBef>
                <a:spcPts val="0"/>
              </a:spcBef>
              <a:spcAft>
                <a:spcPts val="0"/>
              </a:spcAft>
            </a:pPr>
            <a:r>
              <a:rPr lang="el-GR" sz="1300" b="1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Φάση κάθετης ανάπτυξης</a:t>
            </a:r>
          </a:p>
          <a:p>
            <a:pPr marL="1200150" lvl="2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Πρώιμη φάση κατακόρυφης ανάπτυξης: κυρίαρχη φωλιά εντός του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θηλώδους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χορίου (διαστελλόμενη φωλιά μεγαλύτερη από οποιεσδήποτε συνδεσμικές φωλιές)</a:t>
            </a:r>
          </a:p>
          <a:p>
            <a:pPr marL="1200150" lvl="2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Πολύπλοκο και ασύμμετρο 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πρότυπο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ανάπτυξης (ακανόνιστες φωλιές / δεσμίδες)</a:t>
            </a:r>
          </a:p>
          <a:p>
            <a:pPr marL="1200150" lvl="2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Διαστελλόμενο πρότυπο ανάπτυξης (σαν 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στρώση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)</a:t>
            </a:r>
          </a:p>
          <a:p>
            <a:pPr marL="1200150" lvl="2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Απουσία ωρίμανσης (έλλειψη μειούμενου μεγέθους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μελανοκυττάρων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/φωλιών από την κορυφή έως τη βάση της βλάβης)</a:t>
            </a:r>
          </a:p>
          <a:p>
            <a:pPr marL="1200150" lvl="2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Αυξημένη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μιτωτική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δραστηριότητα στο χόριο (&gt; 1 μίτωση/mm²)</a:t>
            </a:r>
          </a:p>
          <a:p>
            <a:pPr marL="1200150" lvl="2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Νέκρωση όγκου</a:t>
            </a:r>
          </a:p>
          <a:p>
            <a:pPr marL="33401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l-GR" sz="1300" b="1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33401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Κυτταρολογικά χαρακτηριστικά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Κύτταρο </a:t>
            </a:r>
            <a:r>
              <a:rPr lang="el-GR" sz="13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επιθηλιόμορφο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 ή </a:t>
            </a:r>
            <a:r>
              <a:rPr lang="el-GR" sz="13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ατρακτόμορφο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Πυρηνικός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πλειομορφισμός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 (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Πυρηνική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διλογκωση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υπερχρωμία, 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α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δρό ακανόνιστο 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πρότυπο κατανομής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χρωματίνης με περιφερική συμπύκνωση</a:t>
            </a:r>
            <a:r>
              <a:rPr lang="el-GR" sz="1300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εξέχοντα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ηωσινόφιλα</a:t>
            </a:r>
            <a:r>
              <a:rPr lang="el-GR" sz="1300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πυρήνια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σκονισμένο χρωματισμένο κυτταρόπλασμα)</a:t>
            </a:r>
          </a:p>
          <a:p>
            <a:pPr marL="33401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l-GR" sz="1300" b="1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334010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300" b="1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Στρωματικές</a:t>
            </a: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3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μεταβολ</a:t>
            </a: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ές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Μεταβλητή φλεγμονώδης διήθηση (ζωηρή, μη ζωηρή, απούσα)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Δερματική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ίνωση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Ακανόνιστη κατανομή χρωστικής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647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540FCCF-7BBB-7A27-BAB6-0066642A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173581"/>
          </a:xfrm>
        </p:spPr>
        <p:txBody>
          <a:bodyPr>
            <a:normAutofit/>
          </a:bodyPr>
          <a:lstStyle/>
          <a:p>
            <a:r>
              <a:rPr lang="el-GR" sz="4400" b="1" dirty="0">
                <a:latin typeface="Bookman Old Style" panose="02050604050505020204" pitchFamily="18" charset="0"/>
              </a:rPr>
              <a:t>Ιστολογική ταξινόμηση </a:t>
            </a:r>
            <a:endParaRPr lang="en-US" sz="4400" b="1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2431543-225F-6370-B3B9-EB31119BF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87" y="856648"/>
            <a:ext cx="10058400" cy="6001352"/>
          </a:xfrm>
        </p:spPr>
        <p:txBody>
          <a:bodyPr>
            <a:normAutofit lnSpcReduction="10000"/>
          </a:bodyPr>
          <a:lstStyle/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Επιφανειακά επεκτεινόμενο/ </a:t>
            </a:r>
            <a:r>
              <a:rPr lang="el-GR" sz="1300" b="1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εξαπλούμενο</a:t>
            </a: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US" sz="1300" b="1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300" b="1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μελάνωμα </a:t>
            </a: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(SSM)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1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Ο πιο συνηθισμένος </a:t>
            </a:r>
            <a:r>
              <a:rPr lang="el-GR" sz="1300" b="1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υπότυπος</a:t>
            </a:r>
            <a:endParaRPr lang="el-GR" sz="1300" b="1" i="1" u="none" strike="noStrike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σύμμετρος πολλαπλασιασμός άτυπων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μελανοκυττάρων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Κυρίαρχες 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συνδεσμικές </a:t>
            </a:r>
            <a:r>
              <a:rPr lang="el-GR" sz="13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μονάδες</a:t>
            </a:r>
            <a:r>
              <a:rPr lang="el-GR" sz="1300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l-GR" sz="1300" b="0" i="0" u="none" strike="noStrike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μελανοκυττάρων</a:t>
            </a:r>
            <a:r>
              <a:rPr lang="el-GR" sz="13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παρά φωλιές.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Προεξέχουσα </a:t>
            </a:r>
            <a:r>
              <a:rPr lang="el-GR" sz="13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παζετοειδής</a:t>
            </a:r>
            <a:r>
              <a:rPr lang="el-GR" sz="1300" b="1" i="0" u="none" strike="noStrik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εξάπλωση 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( σε εμβαδόν &gt; 0,5 mm²)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Μετάλλαξη </a:t>
            </a:r>
            <a:r>
              <a:rPr lang="el-GR" sz="13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BRAF V600E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628650" lvl="1" indent="-1714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300" b="1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Κακόηθες</a:t>
            </a: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μελάνωμα </a:t>
            </a:r>
            <a:r>
              <a:rPr lang="el-GR" sz="13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επί κακοήθους φακίδας</a:t>
            </a: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(LMM)</a:t>
            </a:r>
          </a:p>
          <a:p>
            <a:pPr marL="1085850" lvl="2" indent="-1714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Ηλικιωμένοι ασθενείς με δέρμα που έχει υποστεί χρόνια βλάβη από τον 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ήλιο.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085850" lvl="2" indent="-1714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Συρρέουσα ανάπτυξη μεμονωμένων μονάδων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μελανοκυττάρων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κατά μήκος της </a:t>
            </a:r>
            <a:r>
              <a:rPr lang="el-GR" sz="13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χοριο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επιδερμικής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συμβολής και σχηματισμός μικρών φωλιών (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φακιδώδες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 πρότυπο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).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085850" lvl="2" indent="-1714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Συρρέουσες οριζόντιες διατεταγμένες φωλιές μεταβλητού μεγέθους και σχήματος (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 δίκην σπίλου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/ μοτίβο που μοιάζει με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δυσπλαστικό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σπίλο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).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085850" lvl="2" indent="-1714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Επέκταση στους θύλακες των 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τριχών.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085850" lvl="2" indent="-1714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Εξέχουσα ηλιακή </a:t>
            </a:r>
            <a:r>
              <a:rPr lang="el-GR" sz="1300" b="0" i="0" u="none" strike="noStrike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ελάστωση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085850" lvl="2" indent="-1714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Χοριακή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εισβολή άτυπων </a:t>
            </a:r>
            <a:r>
              <a:rPr lang="el-GR" sz="1300" b="0" i="0" u="none" strike="noStrike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μελανοκυττάρων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085850" lvl="2" indent="-1714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Μετάλλαξη </a:t>
            </a:r>
            <a:r>
              <a:rPr lang="el-GR" sz="13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BRAF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non-V600E, </a:t>
            </a:r>
            <a:r>
              <a:rPr lang="el-GR" sz="13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NRAS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ή </a:t>
            </a:r>
            <a:r>
              <a:rPr lang="el-GR" sz="1300" b="0" i="1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KIT.</a:t>
            </a:r>
            <a:endParaRPr lang="el-GR" sz="1300" b="0" i="1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085850" lvl="2" indent="-1714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3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Φακιδώδες</a:t>
            </a:r>
            <a:r>
              <a:rPr lang="el-GR" sz="13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μελάνωμα των άκρων</a:t>
            </a: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(ALM)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Συνηθέστερα στους Αφρικανούς της Καραϊβικής και στους Ασιάτες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Εντόπιση σε </a:t>
            </a:r>
            <a:r>
              <a:rPr lang="el-GR" sz="1300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παλάμες, πέλματα και κάτω από τα νύχια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Ασύμμετρος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φακιδώδης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εξεργασία &gt; 7 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mm.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Μ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ελανοκύτταρα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κυρίως στις άκρες των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cristae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profunda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intermedia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Εμπλοκή του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εκκρινούς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πόρου.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Μετάλλαξη </a:t>
            </a:r>
            <a:r>
              <a:rPr lang="el-GR" sz="1300" b="0" i="1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KIT.</a:t>
            </a:r>
            <a:endParaRPr lang="el-GR" sz="1300" b="0" i="1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914400" lvl="2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Οζώδες μελάνωμα (ΝΜ)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Χωρίς 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κανόνα ABCDE 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Χωρίς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ακτινική φάση ανάπτυξης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Το συνδε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σμ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ικό συστατικό </a:t>
            </a:r>
            <a:r>
              <a:rPr lang="el-GR" sz="13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όχι πέρα 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​​από το </a:t>
            </a:r>
            <a:r>
              <a:rPr lang="el-GR" sz="13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χοριακό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συστατικό.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Οζώδης </a:t>
            </a:r>
            <a:r>
              <a:rPr lang="el-GR" sz="13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χορ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ιακός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πολλαπλασιασμός άτυπων </a:t>
            </a:r>
            <a:r>
              <a:rPr lang="el-GR" sz="1300" b="0" i="0" u="none" strike="noStrike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μελανοκυττάρων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AEE02C60-A7E7-4B98-375A-C1D35F265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3710" y="4234413"/>
            <a:ext cx="16859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08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9460"/>
          </a:xfrm>
        </p:spPr>
        <p:txBody>
          <a:bodyPr/>
          <a:lstStyle/>
          <a:p>
            <a:r>
              <a:rPr lang="el-GR" dirty="0" smtClean="0"/>
              <a:t>    ΕΠΙΦΑΝΕΙΑΚΑ ΕΠΕΚΤΕΙΝΟΜΕΝΟ ΜΕΛΑΝΩΜΑ</a:t>
            </a:r>
            <a:endParaRPr lang="el-GR" dirty="0"/>
          </a:p>
        </p:txBody>
      </p:sp>
      <p:pic>
        <p:nvPicPr>
          <p:cNvPr id="2050" name="Picture 2" descr="C:\Users\User\Desktop\Screensho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77" y="563637"/>
            <a:ext cx="4348998" cy="3093963"/>
          </a:xfrm>
          <a:prstGeom prst="rect">
            <a:avLst/>
          </a:prstGeom>
          <a:noFill/>
        </p:spPr>
      </p:pic>
      <p:pic>
        <p:nvPicPr>
          <p:cNvPr id="2051" name="Picture 3" descr="C:\Users\User\Desktop\Screensho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97" y="3695478"/>
            <a:ext cx="5310969" cy="3013666"/>
          </a:xfrm>
          <a:prstGeom prst="rect">
            <a:avLst/>
          </a:prstGeom>
          <a:noFill/>
        </p:spPr>
      </p:pic>
      <p:pic>
        <p:nvPicPr>
          <p:cNvPr id="2052" name="Picture 4" descr="C:\Users\User\Desktop\Screenshot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860" y="565630"/>
            <a:ext cx="4049578" cy="3049440"/>
          </a:xfrm>
          <a:prstGeom prst="rect">
            <a:avLst/>
          </a:prstGeom>
          <a:noFill/>
        </p:spPr>
      </p:pic>
      <p:pic>
        <p:nvPicPr>
          <p:cNvPr id="2053" name="Picture 5" descr="C:\Users\User\Desktop\Screenshot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968187" y="1148680"/>
            <a:ext cx="4662062" cy="3516206"/>
          </a:xfrm>
          <a:prstGeom prst="rect">
            <a:avLst/>
          </a:prstGeom>
          <a:noFill/>
        </p:spPr>
      </p:pic>
      <p:pic>
        <p:nvPicPr>
          <p:cNvPr id="2054" name="Picture 6" descr="C:\Users\User\Desktop\Screenshot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8299" y="3953018"/>
            <a:ext cx="3653542" cy="2766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ABA83B1-2E3C-84B4-4304-CC473BDEE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67376"/>
            <a:ext cx="8596668" cy="739734"/>
          </a:xfrm>
        </p:spPr>
        <p:txBody>
          <a:bodyPr/>
          <a:lstStyle/>
          <a:p>
            <a:r>
              <a:rPr lang="el-GR" b="1" dirty="0">
                <a:latin typeface="Bookman Old Style" panose="02050604050505020204" pitchFamily="18" charset="0"/>
              </a:rPr>
              <a:t>Ασυνήθιστες παραλλαγές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8939277-FAA4-0A85-0C23-C491C01AD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77" y="548640"/>
            <a:ext cx="10058400" cy="6140918"/>
          </a:xfrm>
        </p:spPr>
        <p:txBody>
          <a:bodyPr>
            <a:normAutofit/>
          </a:bodyPr>
          <a:lstStyle/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300" b="1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Δεσμοπλαστικό</a:t>
            </a: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μελάνωμα (DM)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Ηλικιωμένοι ασθενείς σε δέρμα που έχει υποστεί χρόνια βλάβη από τον ήλιο.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Λεπτός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ουλοειδής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υποκυτταρικός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χοριακός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πολλαπλασιασμός </a:t>
            </a:r>
            <a:r>
              <a:rPr lang="el-GR" sz="13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ατρακτόμορφων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κυττάρων.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Μπορεί να είναι πλειόμορφο 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μελάνωμα, </a:t>
            </a:r>
            <a:r>
              <a:rPr lang="el-GR" sz="1300" b="0" i="0" u="none" strike="noStrike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ατρακτοκυτταρικό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σαν 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σάρκωμα, 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 μόνο μερική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δεσμοπλασία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Άτυπος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φακιδώδης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συνδεσμικός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μελανοκυτταρικός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πολλαπλασιασμός σε ~50%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Περιαγγειακές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λεμφοκυτταρικές  συναθροίσεις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Νευροτροπισμός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Μπορεί να είναι 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αμιγές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ή μεικτό (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δηλ.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συνυπάρχον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με συμβατικό μελάνωμα)</a:t>
            </a:r>
          </a:p>
          <a:p>
            <a:pPr marL="1657350" lvl="3" indent="-28575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l-GR" sz="13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Καθαρό: 90% ή περισσότερο, </a:t>
            </a:r>
            <a:r>
              <a:rPr lang="el-GR" sz="1300" b="0" i="1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δεσμοπλαστικός</a:t>
            </a:r>
            <a:r>
              <a:rPr lang="el-GR" sz="13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τύπος</a:t>
            </a:r>
          </a:p>
          <a:p>
            <a:pPr marL="1657350" lvl="3" indent="-28575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l-GR" sz="13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Μικτό: περισσότερο από 10% , συμβατικός ή </a:t>
            </a:r>
            <a:r>
              <a:rPr lang="el-GR" sz="1300" b="0" i="1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ατρακτοκυτταρικός</a:t>
            </a:r>
            <a:r>
              <a:rPr lang="el-GR" sz="13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τύπος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Το 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αμιγή 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DM 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έχουν υψηλότερη τοπική υποτροπή αλλά χαμηλότερη συμμετοχή επιχώριων λεμφαδένων 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Ανοσοδείκτες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MelanA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/ MART1,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τυροσινάση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HMB45 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αρνητικοί!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NF1,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μετάλλαξη TP53 σε ~50%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Μελάνωμα </a:t>
            </a:r>
            <a:r>
              <a:rPr lang="el-GR" sz="1300" b="1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σπιλοειδές</a:t>
            </a:r>
            <a:endParaRPr lang="el-GR" sz="1300" b="1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Διαμόρφωση </a:t>
            </a:r>
            <a:r>
              <a:rPr lang="el-GR" sz="13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ακροχορδωνοειδής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 ή θολωτή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Λεπτή ασυμμετρία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Χωρίς ακτινική φάση ανάπτυξης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Μακριές και λεπτές οι </a:t>
            </a:r>
            <a:r>
              <a:rPr lang="el-GR" sz="13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επιδερμιδικές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 καταδύσεις 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λόγω γεμισμένων θηλών του χορίου: σημάδι «φουσκωμένου πουκάμισου» 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Ψευδο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-ωρίμανση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Υψηλή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μιτωτική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δραστηριότητα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300" b="1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Μελάνωμα αναπτυσσόμενο σε κυανό σπίλο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Παρουσία </a:t>
            </a:r>
            <a:r>
              <a:rPr lang="el-GR" sz="13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προϋπάρχοντος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κυανού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σπίλου στην περιφέρεια.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Υψηλή κυτταρική πυκνότητα χωρίς </a:t>
            </a:r>
            <a:r>
              <a:rPr lang="el-GR" sz="1300" dirty="0">
                <a:solidFill>
                  <a:srgbClr val="000000"/>
                </a:solidFill>
                <a:latin typeface="Bookman Old Style" panose="02050604050505020204" pitchFamily="18" charset="0"/>
              </a:rPr>
              <a:t>παρεμβαλλόμενο 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στρώμα.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Περιοχές 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νέκρωσης.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Πυρηνική απώλεια 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BAP1.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Μετάλλαξη </a:t>
            </a:r>
            <a:r>
              <a:rPr lang="el-GR" sz="13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GNAQ, GNA11, CYSLTR2, EIF1AX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300" b="0" i="1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BAP1,</a:t>
            </a:r>
            <a:r>
              <a:rPr lang="el-GR" sz="13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μετάλλαξη SF3B1 (δευτερογενές συμβάν</a:t>
            </a:r>
            <a:r>
              <a:rPr lang="el-GR" sz="1300" b="0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).</a:t>
            </a:r>
            <a:endParaRPr lang="el-GR" sz="13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3A2E0608-146A-E338-DB8D-5E7C6891D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0911" y="4360243"/>
            <a:ext cx="1824329" cy="13812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F225D77F-B79B-BE19-B9F5-9355C9435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9177" y="3429000"/>
            <a:ext cx="1576454" cy="20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61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7768CEB-D3A7-E6E5-E98F-D184CE49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Bookman Old Style" panose="02050604050505020204" pitchFamily="18" charset="0"/>
              </a:rPr>
              <a:t>Πηγή: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4D435AA-C419-22F7-9FCF-21BD59A876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666157"/>
            <a:ext cx="7720255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https://www.pathologyoutlines.com/topic/skintumormelanocyticmelanoma.html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662948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Κυλιόμενο μήνυμα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Όψη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</TotalTime>
  <Words>878</Words>
  <Application>Microsoft Office PowerPoint</Application>
  <PresentationFormat>Προσαρμογή</PresentationFormat>
  <Paragraphs>160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Όψη</vt:lpstr>
      <vt:lpstr>Διηθητικό Μελάνωμα </vt:lpstr>
      <vt:lpstr>Ορισμός και βασικά χαρακτηριστικά</vt:lpstr>
      <vt:lpstr>Κλινικά χαρακτηριστικά</vt:lpstr>
      <vt:lpstr>Προγνωστικοί παράγοντες</vt:lpstr>
      <vt:lpstr>Μικροσκοπική περιγραφή</vt:lpstr>
      <vt:lpstr>Ιστολογική ταξινόμηση </vt:lpstr>
      <vt:lpstr>    ΕΠΙΦΑΝΕΙΑΚΑ ΕΠΕΚΤΕΙΝΟΜΕΝΟ ΜΕΛΑΝΩΜΑ</vt:lpstr>
      <vt:lpstr>Ασυνήθιστες παραλλαγές</vt:lpstr>
      <vt:lpstr>Πηγή:</vt:lpstr>
      <vt:lpstr>Ευχαριστούμε για την προσοχή σας!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Διηθητικό Μελάνωμα</dc:title>
  <dc:creator>Έλλη Μαροπάκη</dc:creator>
  <cp:lastModifiedBy>User</cp:lastModifiedBy>
  <cp:revision>22</cp:revision>
  <dcterms:created xsi:type="dcterms:W3CDTF">2023-04-23T10:33:50Z</dcterms:created>
  <dcterms:modified xsi:type="dcterms:W3CDTF">2023-05-04T07:46:01Z</dcterms:modified>
</cp:coreProperties>
</file>