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4" r:id="rId4"/>
    <p:sldId id="265" r:id="rId5"/>
    <p:sldId id="257" r:id="rId6"/>
    <p:sldId id="266" r:id="rId7"/>
    <p:sldId id="259" r:id="rId8"/>
    <p:sldId id="261" r:id="rId9"/>
    <p:sldId id="26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85492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1B53A-4686-41ED-AFE6-C7001308FFCB}" v="31" dt="2023-04-21T17:35:38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93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pPr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="" xmlns:a16="http://schemas.microsoft.com/office/drawing/2014/main" id="{2D924463-4DB7-437D-85B1-7EE5042DE5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="" xmlns:a16="http://schemas.microsoft.com/office/drawing/2014/main" id="{C8884498-8C0E-4CE3-A52C-4D46CFCBD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="" xmlns:a16="http://schemas.microsoft.com/office/drawing/2014/main" id="{13CD130A-643A-4D11-9D36-1A18E7473D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8194385" y="76200"/>
            <a:ext cx="3997615" cy="6816079"/>
            <a:chOff x="8059620" y="41922"/>
            <a:chExt cx="3997615" cy="6816077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5B36C10-5167-4E97-BC4C-42E62CBDE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EBDB6D53-B040-4BE2-AAD9-F0BE56F347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23BDD47D-7A23-78E8-7CDB-C4501B23D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962" y="4003596"/>
            <a:ext cx="5416073" cy="1908932"/>
          </a:xfrm>
        </p:spPr>
        <p:txBody>
          <a:bodyPr anchor="t">
            <a:normAutofit fontScale="92500" lnSpcReduction="20000"/>
          </a:bodyPr>
          <a:lstStyle/>
          <a:p>
            <a:r>
              <a:rPr lang="el-GR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Καραγιάννη Αικατερίνη</a:t>
            </a:r>
          </a:p>
          <a:p>
            <a:r>
              <a:rPr lang="el-GR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Καρανάσου</a:t>
            </a:r>
            <a:r>
              <a:rPr lang="el-GR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Σοφία</a:t>
            </a:r>
          </a:p>
          <a:p>
            <a:r>
              <a:rPr lang="el-GR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Καραμούζης</a:t>
            </a:r>
            <a:r>
              <a:rPr lang="el-GR" sz="28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Κωνσταντίνος</a:t>
            </a:r>
            <a:endParaRPr lang="el-GR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l-GR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Καραφέρη Μαρία Ελένη</a:t>
            </a:r>
          </a:p>
        </p:txBody>
      </p:sp>
      <p:pic>
        <p:nvPicPr>
          <p:cNvPr id="4" name="Picture 2" descr="H Ιατρική... - Ιατρική Σχολή Αθηνών/ Athens Medical School | Facebook">
            <a:extLst>
              <a:ext uri="{FF2B5EF4-FFF2-40B4-BE49-F238E27FC236}">
                <a16:creationId xmlns="" xmlns:a16="http://schemas.microsoft.com/office/drawing/2014/main" id="{CBAFC66A-A68B-BD8E-8B43-64BFB63B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8281" cy="112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ABCB9B-67E3-85D0-3C29-35F0DE71D61D}"/>
              </a:ext>
            </a:extLst>
          </p:cNvPr>
          <p:cNvSpPr txBox="1"/>
          <p:nvPr/>
        </p:nvSpPr>
        <p:spPr>
          <a:xfrm>
            <a:off x="1078281" y="202233"/>
            <a:ext cx="6098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l-G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ΙΑΤΡΙΚΗ ΣΧΟΛΗ ΕΚΠΑ</a:t>
            </a:r>
          </a:p>
          <a:p>
            <a:pPr algn="l">
              <a:spcBef>
                <a:spcPts val="0"/>
              </a:spcBef>
            </a:pPr>
            <a:r>
              <a:rPr lang="el-G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ΑΚΑΔ. ΕΤΟΣ: 2022-2023</a:t>
            </a:r>
          </a:p>
          <a:p>
            <a:pPr algn="l">
              <a:spcBef>
                <a:spcPts val="0"/>
              </a:spcBef>
            </a:pPr>
            <a:r>
              <a:rPr lang="el-GR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ΜΑΘΗΜΑ: ΠΑΘΟΛΟΓΙΚΗ ΑΝΑΤΟΜΙΚΗ Ι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E1CC12FC-8B4F-8DC2-0602-80D10C015E7A}"/>
              </a:ext>
            </a:extLst>
          </p:cNvPr>
          <p:cNvSpPr txBox="1">
            <a:spLocks/>
          </p:cNvSpPr>
          <p:nvPr/>
        </p:nvSpPr>
        <p:spPr>
          <a:xfrm>
            <a:off x="5728572" y="239483"/>
            <a:ext cx="6341938" cy="9099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 algn="ctr" rtl="0" hangingPunct="0">
              <a:spcBef>
                <a:spcPts val="1417"/>
              </a:spcBef>
              <a:spcAft>
                <a:spcPts val="0"/>
              </a:spcAft>
              <a:buNone/>
              <a:tabLst/>
              <a:defRPr lang="el-G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ΕΘΕΛΟΝΤΙΚΗ ΟΜΑΔΑ ΔΙΑΔΡΑΣΤΙΚΗΣ ΜΕΛΕΤΗΣ</a:t>
            </a:r>
          </a:p>
          <a:p>
            <a:pPr algn="r" hangingPunct="1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ΙΣΤΟΛΟΓΙΚΩΝ ΠΛΑΚΙΔΙΩΝ ΟΓΚΙΔΙΩΝ ΔΕΡΜΑΤΟΣ </a:t>
            </a:r>
          </a:p>
          <a:p>
            <a:pPr algn="r" hangingPunct="1">
              <a:spcBef>
                <a:spcPts val="0"/>
              </a:spcBef>
            </a:pPr>
            <a:r>
              <a:rPr lang="el-GR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ΥΠΕΥΘΥΝΟΣ ΚΑΘΗΓΗΤΗΣ: κος ΑΝΔΡΕΑΣ Χ. ΛΑΖΑΡΗΣ</a:t>
            </a:r>
            <a:endParaRPr lang="en-US" sz="18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0822F09B-ADAB-665D-50A9-9C9C67606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298" y="1904673"/>
            <a:ext cx="10836164" cy="134371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Κοινός Επίκτητος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πιλο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μελανοκυτταρικός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πίλος</a:t>
            </a:r>
            <a:br>
              <a:rPr lang="el-GR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acquired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nevus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92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56D0BB-97A3-C2B1-772E-45702FDFE9BE}"/>
              </a:ext>
            </a:extLst>
          </p:cNvPr>
          <p:cNvSpPr txBox="1"/>
          <p:nvPr/>
        </p:nvSpPr>
        <p:spPr>
          <a:xfrm>
            <a:off x="1383067" y="3075057"/>
            <a:ext cx="9425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Σας ευχαριστούμε για την προσοχή σας!</a:t>
            </a:r>
          </a:p>
        </p:txBody>
      </p:sp>
    </p:spTree>
    <p:extLst>
      <p:ext uri="{BB962C8B-B14F-4D97-AF65-F5344CB8AC3E}">
        <p14:creationId xmlns="" xmlns:p14="http://schemas.microsoft.com/office/powerpoint/2010/main" val="391329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143C4C8-C904-6A58-429E-7F3726A9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1A15B5F-137D-A1E3-15F9-E95A6F44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3" y="1949450"/>
            <a:ext cx="6732219" cy="4195763"/>
          </a:xfrm>
        </p:spPr>
        <p:txBody>
          <a:bodyPr/>
          <a:lstStyle/>
          <a:p>
            <a:pPr algn="just">
              <a:buClr>
                <a:srgbClr val="985492"/>
              </a:buClr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Σπιλο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μελανοκυτταρικός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σπίλος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Συγγενής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επίκτητος </a:t>
            </a:r>
            <a:r>
              <a:rPr lang="el-GR" sz="2400" b="1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καλοήθης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πολλαπλασιασμός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σπιλο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μελανοκυττάρων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985492"/>
              </a:buClr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περισσότεροι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σπιλο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μελανοκυτταρικοί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σπίλοι εμφανίζονται κατά την εφηβεία ή την ενήλικο ζωή (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επίκτητοι σπίλοι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3B6469E-DFEF-8D67-BF84-01063EA71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60" t="26216" r="6732" b="2945"/>
          <a:stretch/>
        </p:blipFill>
        <p:spPr bwMode="auto">
          <a:xfrm>
            <a:off x="7914442" y="2036291"/>
            <a:ext cx="3860030" cy="3453944"/>
          </a:xfrm>
          <a:prstGeom prst="rect">
            <a:avLst/>
          </a:prstGeom>
          <a:noFill/>
          <a:ln w="25400">
            <a:solidFill>
              <a:srgbClr val="98549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35FAB3-2C92-79A6-BDB7-A41A1D98688B}"/>
              </a:ext>
            </a:extLst>
          </p:cNvPr>
          <p:cNvSpPr txBox="1"/>
          <p:nvPr/>
        </p:nvSpPr>
        <p:spPr>
          <a:xfrm>
            <a:off x="7834541" y="5560438"/>
            <a:ext cx="393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l-GR" altLang="el-GR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Έκκεντρος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υπερμελαγχρω</a:t>
            </a:r>
            <a:r>
              <a:rPr lang="el-GR" alt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στικός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σπίλος, κλινικώς ύποπτος για μελάνωμα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E0B9D2F-15E5-76D8-E2F6-33A1FAD0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452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3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6EEEFCD-E123-2FCD-08AF-D391FA06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13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οινός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επίκτητος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σπιλο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σπίλος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097BCB5-A26C-7C81-1C5B-6EE14C3C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34510"/>
            <a:ext cx="11274612" cy="53234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85492"/>
              </a:buClr>
            </a:pP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Καλοήθης πολλαπλασιασμός (</a:t>
            </a:r>
            <a:r>
              <a:rPr lang="el-GR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σπιλο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l-GR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μελανοκυττάρων</a:t>
            </a:r>
            <a:r>
              <a:rPr lang="el-GR" sz="3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που, ανάλογα με την εντόπισή τους στην επιδερμίδα</a:t>
            </a:r>
            <a:r>
              <a:rPr lang="el-GR" sz="3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χόριο ή και στα δύο ταξινομείται ως </a:t>
            </a:r>
            <a:r>
              <a:rPr lang="el-GR" sz="3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υνδεσμικός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31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31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νδοχοριακός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1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(ενδοδερμικός) </a:t>
            </a:r>
            <a:r>
              <a:rPr lang="el-GR" sz="31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ή </a:t>
            </a:r>
            <a:r>
              <a:rPr lang="el-GR" sz="31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ύνθετος.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85492"/>
              </a:buClr>
            </a:pP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Περίπου το 1/3 των μελανωμάτων αναπτύσσονται σε έδαφος </a:t>
            </a:r>
            <a:r>
              <a:rPr lang="el-GR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καλοήθων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σπιλο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l-GR" sz="3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μελανοκυτταρικών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σπίλων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η πρόγνωση αυτών είναι ευνοϊκότερη σε σύγκριση με τα de </a:t>
            </a:r>
            <a:r>
              <a:rPr lang="el-G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αναπτυσσόμενα μελανώματα. </a:t>
            </a:r>
            <a:endParaRPr lang="el-GR" sz="31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85492"/>
              </a:buClr>
            </a:pP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εν λόγω σπίλος μπορεί να εμφανιστεί σε οποιοδήποτε σημείο, συμπεριλαμβανομένου του δέρματος των άκρων, των βλεννογόνων, εντός της μήτρας των νυχιών ή των </a:t>
            </a:r>
            <a:r>
              <a:rPr lang="el-GR" sz="31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λεμφαδένων, </a:t>
            </a:r>
            <a:r>
              <a:rPr lang="el-GR" sz="3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ενώ </a:t>
            </a:r>
            <a:r>
              <a:rPr lang="el-GR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συχνότερα εμφανίζεται σε σημεία που εκτίθενται στον ήλιο </a:t>
            </a:r>
            <a:r>
              <a:rPr lang="el-GR" sz="31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καθώς και </a:t>
            </a:r>
            <a:r>
              <a:rPr lang="el-GR" sz="3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σε ηλιακά εγκαύματα.</a:t>
            </a:r>
          </a:p>
          <a:p>
            <a:pPr algn="just">
              <a:buClr>
                <a:srgbClr val="985492"/>
              </a:buClr>
            </a:pP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μέγιστο της συχνότητας εμφάνισης εντοπίζεται κατά την τρίτη δεκαετία της ζωής, ενώ παρουσιάζεται ένας ιδιαίτερα γρήγορος ρυθμός ανάπτυξης στην εφηβεία.</a:t>
            </a:r>
          </a:p>
          <a:p>
            <a:pPr algn="just">
              <a:buClr>
                <a:srgbClr val="985492"/>
              </a:buClr>
            </a:pP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Πιο συχνός σε άνδρες και σε άτομα με φαινότυπο δέρματος </a:t>
            </a:r>
            <a:r>
              <a:rPr lang="el-GR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Fitzpatrick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και II.</a:t>
            </a:r>
          </a:p>
        </p:txBody>
      </p:sp>
    </p:spTree>
    <p:extLst>
      <p:ext uri="{BB962C8B-B14F-4D97-AF65-F5344CB8AC3E}">
        <p14:creationId xmlns="" xmlns:p14="http://schemas.microsoft.com/office/powerpoint/2010/main" val="89826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8399AF8-3BA7-B011-B735-781A5C9B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8894856" cy="1325563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Μακροσκοπική περιγραφή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77671F1-8275-84F5-C1E4-662B1FF2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8894856" cy="47561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Συνδεσμικοί σπίλοι</a:t>
            </a:r>
          </a:p>
          <a:p>
            <a:pPr>
              <a:buClr>
                <a:srgbClr val="985492"/>
              </a:buClr>
            </a:pP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Τυπικά είναι επίπεδοι ή σαν ωχρές κηλίδες, χρώματος καφέ έως σκούρο καφέ.</a:t>
            </a:r>
          </a:p>
          <a:p>
            <a:pPr>
              <a:buClr>
                <a:srgbClr val="985492"/>
              </a:buClr>
            </a:pP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6 mm, με κανονικά όρια και ομοιόμορφο δίκτυο χρωστικής υπό </a:t>
            </a:r>
            <a:r>
              <a:rPr lang="el-G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δερματοσκόπηση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985492"/>
              </a:buClr>
            </a:pPr>
            <a:endParaRPr lang="el-G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85492"/>
              </a:buClr>
              <a:buNone/>
            </a:pPr>
            <a:r>
              <a:rPr lang="el-G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Σύνθετοι σπίλοι </a:t>
            </a:r>
          </a:p>
          <a:p>
            <a:pPr>
              <a:buClr>
                <a:srgbClr val="985492"/>
              </a:buClr>
            </a:pP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ανυψωμένοι ή </a:t>
            </a:r>
            <a:r>
              <a:rPr lang="el-G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βλατιδώδεις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χρώματος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ανοιχτού καστανού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σκούρου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καφέ.</a:t>
            </a:r>
          </a:p>
          <a:p>
            <a:pPr>
              <a:buClr>
                <a:srgbClr val="985492"/>
              </a:buClr>
            </a:pP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6 </a:t>
            </a:r>
            <a:r>
              <a:rPr lang="el-G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περιστασιακά με τρίχες που εξέρχονται από μέσα τους.</a:t>
            </a:r>
          </a:p>
          <a:p>
            <a:pPr>
              <a:buClr>
                <a:srgbClr val="985492"/>
              </a:buClr>
            </a:pPr>
            <a:endParaRPr lang="el-G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85492"/>
              </a:buClr>
              <a:buNone/>
            </a:pPr>
            <a:r>
              <a:rPr lang="el-G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Ενδοδερμικοί σπίλοι</a:t>
            </a:r>
          </a:p>
          <a:p>
            <a:pPr>
              <a:buClr>
                <a:srgbClr val="985492"/>
              </a:buClr>
            </a:pP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συχνά στρογγυλοί, καλά καθορισμένοι, </a:t>
            </a:r>
            <a:r>
              <a:rPr lang="el-G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αμελανωτικοί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χροιάς ροζ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έως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κοκκινωπής-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καφέ ή χρώματος σάρκας.</a:t>
            </a:r>
          </a:p>
          <a:p>
            <a:pPr>
              <a:buClr>
                <a:srgbClr val="985492"/>
              </a:buClr>
            </a:pP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μαλακές και υπερυψωμένες βλατίδες, μερικές από τις οποίες μπορεί να φαίνονται </a:t>
            </a:r>
            <a:r>
              <a:rPr lang="el-G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κονδυλωματώδεις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θηλωματώδεις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σχήματος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θόλου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με μίσχο.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E51745FF-8F0F-85E9-6D6A-7600AD12A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828" t="24662" r="38750" b="31388"/>
          <a:stretch/>
        </p:blipFill>
        <p:spPr>
          <a:xfrm>
            <a:off x="9538712" y="79374"/>
            <a:ext cx="2590814" cy="2856515"/>
          </a:xfrm>
          <a:prstGeom prst="rect">
            <a:avLst/>
          </a:prstGeom>
          <a:solidFill>
            <a:schemeClr val="bg1"/>
          </a:solidFill>
          <a:ln w="25400">
            <a:solidFill>
              <a:srgbClr val="985492"/>
            </a:solidFill>
          </a:ln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28EA704-6854-F243-75B3-4D2529C11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291" t="30621" r="36288" b="26148"/>
          <a:stretch/>
        </p:blipFill>
        <p:spPr>
          <a:xfrm>
            <a:off x="9538712" y="3335338"/>
            <a:ext cx="2590814" cy="2809875"/>
          </a:xfrm>
          <a:prstGeom prst="rect">
            <a:avLst/>
          </a:prstGeom>
          <a:ln w="25400">
            <a:solidFill>
              <a:srgbClr val="98549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942BE2-8D0A-B7F9-B2D6-44946AFD93A0}"/>
              </a:ext>
            </a:extLst>
          </p:cNvPr>
          <p:cNvSpPr txBox="1"/>
          <p:nvPr/>
        </p:nvSpPr>
        <p:spPr>
          <a:xfrm>
            <a:off x="9538712" y="2950637"/>
            <a:ext cx="254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Συνδεσμικός σπίλος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10935B-1F04-7665-7B19-1AC7C5FEE729}"/>
              </a:ext>
            </a:extLst>
          </p:cNvPr>
          <p:cNvSpPr txBox="1"/>
          <p:nvPr/>
        </p:nvSpPr>
        <p:spPr>
          <a:xfrm>
            <a:off x="9515474" y="6193851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Συνθετος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μελανοκυτταρικός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σπίλος</a:t>
            </a:r>
          </a:p>
        </p:txBody>
      </p:sp>
    </p:spTree>
    <p:extLst>
      <p:ext uri="{BB962C8B-B14F-4D97-AF65-F5344CB8AC3E}">
        <p14:creationId xmlns="" xmlns:p14="http://schemas.microsoft.com/office/powerpoint/2010/main" val="23878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29E3F2-30ED-5F1F-3013-C1D18C7B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02920"/>
            <a:ext cx="7047006" cy="40870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Μικροσκοπική περιγραφή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0B30FC6-E353-CF39-9AB5-479CA72D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511630"/>
            <a:ext cx="7794311" cy="6346370"/>
          </a:xfrm>
        </p:spPr>
        <p:txBody>
          <a:bodyPr>
            <a:noAutofit/>
          </a:bodyPr>
          <a:lstStyle/>
          <a:p>
            <a:pPr algn="just" fontAlgn="base">
              <a:buClr>
                <a:srgbClr val="985492"/>
              </a:buClr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Καλά </a:t>
            </a:r>
            <a:r>
              <a:rPr lang="el-GR" altLang="el-GR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εμφωλεασμένος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μελανοκυτταρικός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πολλαπλασιασμός, στρογγυλών ή ωοειδών φωλιών ή θηκών στη </a:t>
            </a:r>
            <a:r>
              <a:rPr lang="el-GR" altLang="el-GR" sz="24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χοριο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επιδερμική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συμβολή. </a:t>
            </a:r>
          </a:p>
          <a:p>
            <a:pPr algn="just" fontAlgn="base">
              <a:buClr>
                <a:srgbClr val="985492"/>
              </a:buClr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Συμμετρικά από δεξιά προς τα αριστερά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ασύμμετρα από πάνω προς τα κάτω.</a:t>
            </a:r>
          </a:p>
          <a:p>
            <a:pPr algn="just" fontAlgn="base">
              <a:buClr>
                <a:srgbClr val="985492"/>
              </a:buClr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Καθώς συμβαίνει η μετανάστευση προς τα κάτω, τα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μελανοκύτταρα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διασκορπίζονται σε μεμονωμένες μονάδες και υφίστανται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φυσιολογική ωρίμανση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από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επιθηλιοειδή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(τύπου Α) σε </a:t>
            </a:r>
            <a:r>
              <a:rPr lang="el-GR" altLang="el-GR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δίκην λεμφοκυττάρων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(τύπου Β) και,</a:t>
            </a:r>
            <a:r>
              <a:rPr kumimoji="0" lang="el-GR" altLang="el-GR" sz="24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στη συνέχεια, </a:t>
            </a:r>
            <a:r>
              <a:rPr lang="el-GR" altLang="el-GR" sz="24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βαθύτερα</a:t>
            </a:r>
            <a:r>
              <a:rPr lang="el-GR" altLang="el-GR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σε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νευρικού τύπου (τύπου C). μορφολογί</a:t>
            </a:r>
            <a:r>
              <a:rPr lang="el-GR" altLang="el-GR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α.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2102A62D-2F90-927E-4EDA-2037805DF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DC84828A-F514-2321-161D-802A1C7E1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703" t="18335" r="21719" b="12777"/>
          <a:stretch/>
        </p:blipFill>
        <p:spPr>
          <a:xfrm>
            <a:off x="7718112" y="228599"/>
            <a:ext cx="4162973" cy="2782262"/>
          </a:xfrm>
          <a:prstGeom prst="rect">
            <a:avLst/>
          </a:prstGeom>
          <a:ln w="25400">
            <a:solidFill>
              <a:srgbClr val="98549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D00661-1BE6-5329-FE78-11D5F2FB772A}"/>
              </a:ext>
            </a:extLst>
          </p:cNvPr>
          <p:cNvSpPr txBox="1"/>
          <p:nvPr/>
        </p:nvSpPr>
        <p:spPr>
          <a:xfrm>
            <a:off x="7646864" y="3082751"/>
            <a:ext cx="400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Πολυπύρηνα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μελανοκύτταρα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0C78D1D7-8556-316B-6BDC-026BDC2FB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461" t="17865" r="21577" b="12880"/>
          <a:stretch/>
        </p:blipFill>
        <p:spPr>
          <a:xfrm>
            <a:off x="7718112" y="3457019"/>
            <a:ext cx="4163172" cy="2798113"/>
          </a:xfrm>
          <a:prstGeom prst="rect">
            <a:avLst/>
          </a:prstGeom>
          <a:ln w="25400">
            <a:solidFill>
              <a:srgbClr val="98549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0ADF97-1A53-611A-D491-362921B701F2}"/>
              </a:ext>
            </a:extLst>
          </p:cNvPr>
          <p:cNvSpPr txBox="1"/>
          <p:nvPr/>
        </p:nvSpPr>
        <p:spPr>
          <a:xfrm>
            <a:off x="7718112" y="6290847"/>
            <a:ext cx="4113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Καλοήθης ενδοδερμικός (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χοριακός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σπίλος</a:t>
            </a:r>
          </a:p>
        </p:txBody>
      </p:sp>
      <p:pic>
        <p:nvPicPr>
          <p:cNvPr id="5" name="Εικόνα 4" descr="Εικόνα που περιέχει πίτσα, ύφασμα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945675ED-C1A6-1A13-16F0-4B71762CB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74900"/>
            <a:ext cx="2460171" cy="165450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6ED22591-5D40-FCF2-5475-1D5CDAE41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31" y="4974900"/>
            <a:ext cx="2449521" cy="1654501"/>
          </a:xfrm>
          <a:prstGeom prst="rect">
            <a:avLst/>
          </a:prstGeom>
        </p:spPr>
      </p:pic>
      <p:pic>
        <p:nvPicPr>
          <p:cNvPr id="14" name="Εικόνα 13" descr="Εικόνα που περιέχει πίτσα, κοντά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81E46F92-BD29-2F77-AA81-03B54462FB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12" y="4974900"/>
            <a:ext cx="2428652" cy="1640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37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572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Ωρίμανση </a:t>
            </a:r>
            <a:r>
              <a:rPr lang="el-GR" sz="3600" dirty="0" smtClean="0"/>
              <a:t>ενδοδερμικού </a:t>
            </a:r>
            <a:r>
              <a:rPr lang="el-GR" sz="3600" dirty="0" err="1" smtClean="0"/>
              <a:t>σπιλομελανοκυτταρικού</a:t>
            </a:r>
            <a:r>
              <a:rPr lang="el-GR" sz="3600" dirty="0" smtClean="0"/>
              <a:t> σπίλου</a:t>
            </a:r>
            <a:endParaRPr lang="el-GR" sz="3600" dirty="0"/>
          </a:p>
        </p:txBody>
      </p:sp>
      <p:pic>
        <p:nvPicPr>
          <p:cNvPr id="1026" name="Picture 2" descr="C:\Users\User\Desktop\WhatsApp-Image-2022-01-07-at-8.56.35-AM-1024x8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30" y="1870241"/>
            <a:ext cx="4480956" cy="3614521"/>
          </a:xfrm>
          <a:prstGeom prst="rect">
            <a:avLst/>
          </a:prstGeom>
          <a:noFill/>
        </p:spPr>
      </p:pic>
      <p:pic>
        <p:nvPicPr>
          <p:cNvPr id="1027" name="Picture 3" descr="C:\Users\User\Desktop\skintumormelanocyticdermalnevusTachiban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84040" y="1627545"/>
            <a:ext cx="5449783" cy="3882970"/>
          </a:xfrm>
          <a:prstGeom prst="rect">
            <a:avLst/>
          </a:prstGeom>
          <a:noFill/>
        </p:spPr>
      </p:pic>
      <p:pic>
        <p:nvPicPr>
          <p:cNvPr id="1028" name="Picture 4" descr="C:\Users\User\Desktop\Microscopic-features-of-acquired-melanocytic-nevus-maturation-cutaneous-a-Intraderm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3811" y="859931"/>
            <a:ext cx="3411670" cy="5457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1F8A355-ACF8-B12A-AB99-A8CB48B7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7037481" cy="50659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Μικροσκοπική περιγραφή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E691F37-AAFD-718D-2E93-13124132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303284"/>
            <a:ext cx="6714463" cy="4841930"/>
          </a:xfrm>
        </p:spPr>
        <p:txBody>
          <a:bodyPr>
            <a:noAutofit/>
          </a:bodyPr>
          <a:lstStyle/>
          <a:p>
            <a:pPr algn="just" fontAlgn="base">
              <a:buClr>
                <a:srgbClr val="985492"/>
              </a:buClr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υπάρχουν πολυπύρηνα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μελανοκύτταρα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buClr>
                <a:srgbClr val="985492"/>
              </a:buClr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Οι βαθιές μιτώσεις και η βαθιά παρουσία χρωστικής  στις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μελανοκυτταρικές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φωλιές είναι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σπάνιες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buClr>
                <a:srgbClr val="985492"/>
              </a:buClr>
            </a:pP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Καμία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καταστροφή των γύρω δομών </a:t>
            </a:r>
            <a:r>
              <a:rPr lang="el-GR" altLang="el-GR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l-GR" sz="24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αμία 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σημαντική πυρηνική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μιτωτική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δραστηριότητα. </a:t>
            </a:r>
            <a:endParaRPr kumimoji="0" lang="en-US" altLang="el-GR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Clr>
                <a:srgbClr val="985492"/>
              </a:buClr>
            </a:pPr>
            <a:r>
              <a:rPr kumimoji="0" lang="el-GR" altLang="el-GR" sz="24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Ενδοδερμικός (</a:t>
            </a:r>
            <a:r>
              <a:rPr kumimoji="0" lang="el-GR" altLang="el-GR" sz="2400" b="1" i="0" u="sng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χοριακός</a:t>
            </a:r>
            <a:r>
              <a:rPr kumimoji="0" lang="el-GR" altLang="el-GR" sz="24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σπίλος:</a:t>
            </a:r>
            <a:r>
              <a:rPr kumimoji="0" lang="el-GR" altLang="el-GR" sz="2400" b="1" i="0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μελανοκυτταρικές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φωλιές </a:t>
            </a:r>
            <a:r>
              <a:rPr kumimoji="0" lang="el-GR" altLang="el-GR" sz="2400" b="0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μόνο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χόριο </a:t>
            </a:r>
            <a:endParaRPr kumimoji="0" lang="en-US" altLang="el-GR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Clr>
                <a:srgbClr val="985492"/>
              </a:buClr>
            </a:pPr>
            <a:r>
              <a:rPr kumimoji="0" lang="el-GR" altLang="el-GR" sz="2400" b="1" i="0" u="sng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Σύνθετος σπίλος: </a:t>
            </a:r>
            <a:r>
              <a:rPr kumimoji="0" lang="el-GR" altLang="el-GR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μελανοκυτταρικές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φωλιές στη </a:t>
            </a:r>
            <a:r>
              <a:rPr lang="el-GR" altLang="el-GR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συμβολή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altLang="el-GR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χορίου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και της επιδερμίδας, εντός της τελευταίας </a:t>
            </a: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χόριο.</a:t>
            </a:r>
            <a:r>
              <a:rPr kumimoji="0" lang="el-GR" altLang="el-G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l-GR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1D70158-7553-3AEE-0C2E-2ACFF1B85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624" t="18196" r="21796" b="13333"/>
          <a:stretch/>
        </p:blipFill>
        <p:spPr>
          <a:xfrm>
            <a:off x="7750390" y="242824"/>
            <a:ext cx="4104812" cy="2745824"/>
          </a:xfrm>
          <a:prstGeom prst="rect">
            <a:avLst/>
          </a:prstGeom>
          <a:solidFill>
            <a:schemeClr val="bg1"/>
          </a:solidFill>
          <a:ln w="25400">
            <a:solidFill>
              <a:srgbClr val="98549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38A0E3-8C0A-3984-FF46-B425152C011F}"/>
              </a:ext>
            </a:extLst>
          </p:cNvPr>
          <p:cNvSpPr txBox="1"/>
          <p:nvPr/>
        </p:nvSpPr>
        <p:spPr>
          <a:xfrm>
            <a:off x="7750389" y="3055586"/>
            <a:ext cx="4169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Καλοήθη </a:t>
            </a:r>
            <a:r>
              <a:rPr lang="el-G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Σπιλομελανοκύτταρα</a:t>
            </a: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6520C968-B0E1-BB24-F62A-A4BDE19A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826" t="18771" r="22013" b="13010"/>
          <a:stretch/>
        </p:blipFill>
        <p:spPr>
          <a:xfrm>
            <a:off x="7750389" y="3494717"/>
            <a:ext cx="4104811" cy="2755715"/>
          </a:xfrm>
          <a:prstGeom prst="rect">
            <a:avLst/>
          </a:prstGeom>
          <a:solidFill>
            <a:schemeClr val="bg1"/>
          </a:solidFill>
          <a:ln w="25400">
            <a:solidFill>
              <a:srgbClr val="98549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1578C6-DBC3-C4FD-2076-39648E8C654C}"/>
              </a:ext>
            </a:extLst>
          </p:cNvPr>
          <p:cNvSpPr txBox="1"/>
          <p:nvPr/>
        </p:nvSpPr>
        <p:spPr>
          <a:xfrm>
            <a:off x="7679367" y="6320231"/>
            <a:ext cx="406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Ωρίμανση κατά βάθος</a:t>
            </a:r>
          </a:p>
        </p:txBody>
      </p:sp>
    </p:spTree>
    <p:extLst>
      <p:ext uri="{BB962C8B-B14F-4D97-AF65-F5344CB8AC3E}">
        <p14:creationId xmlns="" xmlns:p14="http://schemas.microsoft.com/office/powerpoint/2010/main" val="419072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124D7-5860-A125-B149-A40A2829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08586"/>
            <a:ext cx="10895106" cy="63764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684721-FBDA-F966-D932-B954586C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714704"/>
            <a:ext cx="11939752" cy="58861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Μελάνωμα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985492"/>
              </a:buClr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απουσία ωρίμανσης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αθρόα μετανάστευση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μελανοκυττάρων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ανώτερες στιβάδες της επιδερμίδας , πυρηνικός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πλειομορφισμός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μιτώσεις, προβάλλοντα,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ηωσινόφιλα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πυρήνια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ασυμμετρία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κακώς καθορισμένα όρια, διηθητικό μοτίβο ανάπτυξης εντός της επιδερμίδας, ακανόνιστη κατανομή φωλεών.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Στρωματικές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αλλαγές: ποικίλη φλεγμονώδης αντίδραση, δερματική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ίνωση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Διατήρηση του HMB45 στις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χοριακές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φωλιές μέχρι βαθειά, ισχυρή και διάχυτη θετικότητα του PRAME (&gt; 75% θετικά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μελανοκύτταρα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4+ θετικά).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85492"/>
              </a:buClr>
              <a:buNone/>
            </a:pP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Δυσπλαστικός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σπίλος:</a:t>
            </a:r>
          </a:p>
          <a:p>
            <a:pPr>
              <a:buClr>
                <a:srgbClr val="985492"/>
              </a:buClr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πλειομορφισμός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(μικρότερος από το μελάνωμα).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φαινόμενο ώμου, γεφύρωση,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φακιδώδης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υπερπλασία στην επιδερμίδα,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ακανόνιστη κατανομή φωλεών.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Στρωματικές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αλλαγές: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ελασματ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ειδής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ινοπλασία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Μικρή αρχιτεκτονική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ατυπία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μπορεί να υπάρχει σε καλοήθεις σπίλους, όχι όμως κυτταρολογική ανωμαλία.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85492"/>
              </a:buClr>
              <a:buNone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spc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συγγενής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μελανοκυτταρικός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σπίλος:</a:t>
            </a:r>
          </a:p>
          <a:p>
            <a:pPr>
              <a:buClr>
                <a:srgbClr val="985492"/>
              </a:buClr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Τείνει να εμπλέκει το δικτυωτό χόριο.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Επέκταση των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σπιλομελανοκυττάρων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δεσμίδων κολλαγόνου και </a:t>
            </a:r>
            <a:r>
              <a:rPr lang="el-GR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γύρω από τα εξαρτήματα του δέρματος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85492"/>
              </a:buClr>
              <a:buNone/>
            </a:pP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Café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noir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κηλίδα:</a:t>
            </a:r>
          </a:p>
          <a:p>
            <a:pPr>
              <a:buClr>
                <a:srgbClr val="985492"/>
              </a:buClr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Υπερμελάγχρωση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βασικών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κυττάρων.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Απουσία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φωλεοποίησης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μελανοκυττάρων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985492"/>
              </a:buClr>
              <a:buNone/>
            </a:pP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Νευροΐνωμα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985492"/>
              </a:buClr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Πολλαπλασιασμός νευρικών ινών στο χόριο με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μαστοκύτταρα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 φόντο.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υπάρχει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μελάγχρωση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3981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124D7-5860-A125-B149-A40A2829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63405"/>
            <a:ext cx="10895106" cy="1131996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Διαφορική Διάγνωση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90051A6-3AA7-7AF8-AF34-4A848C336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8421300"/>
              </p:ext>
            </p:extLst>
          </p:nvPr>
        </p:nvGraphicFramePr>
        <p:xfrm>
          <a:off x="1188265" y="1166088"/>
          <a:ext cx="9815470" cy="552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40">
                  <a:extLst>
                    <a:ext uri="{9D8B030D-6E8A-4147-A177-3AD203B41FA5}">
                      <a16:colId xmlns="" xmlns:a16="http://schemas.microsoft.com/office/drawing/2014/main" val="2068827809"/>
                    </a:ext>
                  </a:extLst>
                </a:gridCol>
                <a:gridCol w="2076305">
                  <a:extLst>
                    <a:ext uri="{9D8B030D-6E8A-4147-A177-3AD203B41FA5}">
                      <a16:colId xmlns="" xmlns:a16="http://schemas.microsoft.com/office/drawing/2014/main" val="4266030796"/>
                    </a:ext>
                  </a:extLst>
                </a:gridCol>
                <a:gridCol w="1093549">
                  <a:extLst>
                    <a:ext uri="{9D8B030D-6E8A-4147-A177-3AD203B41FA5}">
                      <a16:colId xmlns="" xmlns:a16="http://schemas.microsoft.com/office/drawing/2014/main" val="2092791834"/>
                    </a:ext>
                  </a:extLst>
                </a:gridCol>
                <a:gridCol w="1440285">
                  <a:extLst>
                    <a:ext uri="{9D8B030D-6E8A-4147-A177-3AD203B41FA5}">
                      <a16:colId xmlns="" xmlns:a16="http://schemas.microsoft.com/office/drawing/2014/main" val="859153251"/>
                    </a:ext>
                  </a:extLst>
                </a:gridCol>
                <a:gridCol w="2311965">
                  <a:extLst>
                    <a:ext uri="{9D8B030D-6E8A-4147-A177-3AD203B41FA5}">
                      <a16:colId xmlns="" xmlns:a16="http://schemas.microsoft.com/office/drawing/2014/main" val="3877339393"/>
                    </a:ext>
                  </a:extLst>
                </a:gridCol>
                <a:gridCol w="1730526">
                  <a:extLst>
                    <a:ext uri="{9D8B030D-6E8A-4147-A177-3AD203B41FA5}">
                      <a16:colId xmlns="" xmlns:a16="http://schemas.microsoft.com/office/drawing/2014/main" val="2316055137"/>
                    </a:ext>
                  </a:extLst>
                </a:gridCol>
              </a:tblGrid>
              <a:tr h="487767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Σπιλομελανοκυτταρικός</a:t>
                      </a:r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σπίλος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Μελάνωμα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Δυσπλαστικός</a:t>
                      </a:r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σπίλος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Μικρός συγγενής </a:t>
                      </a:r>
                      <a:r>
                        <a:rPr lang="el-G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μελανοκυτταρικός</a:t>
                      </a:r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σπίλος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Νευροΐνωμα</a:t>
                      </a:r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32595"/>
                  </a:ext>
                </a:extLst>
              </a:tr>
              <a:tr h="4877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MelanA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MART1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424819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3449865"/>
                  </a:ext>
                </a:extLst>
              </a:tr>
              <a:tr h="372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3874044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HMB45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3338213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5753974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9399181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Tyrosinase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5173498"/>
                  </a:ext>
                </a:extLst>
              </a:tr>
              <a:tr h="6828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</a:p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στο </a:t>
                      </a:r>
                      <a:r>
                        <a:rPr lang="en-US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5%</a:t>
                      </a:r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12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των κυττάρων</a:t>
                      </a:r>
                      <a:endParaRPr lang="en-US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</a:p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στο &gt;10% </a:t>
                      </a:r>
                    </a:p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των κυττάρων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5608198"/>
                  </a:ext>
                </a:extLst>
              </a:tr>
              <a:tr h="487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σποραδικά +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7349457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3752072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5726549"/>
                  </a:ext>
                </a:extLst>
              </a:tr>
              <a:tr h="3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Cyclin D</a:t>
                      </a:r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01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272209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Πιτσιλωτός</Template>
  <TotalTime>249</TotalTime>
  <Words>611</Words>
  <Application>Microsoft Office PowerPoint</Application>
  <PresentationFormat>Προσαρμογή</PresentationFormat>
  <Paragraphs>121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DappledVTI</vt:lpstr>
      <vt:lpstr>Κοινός Επίκτητος (Σπιλο)μελανοκυτταρικός Σπίλος Common acquired nevus</vt:lpstr>
      <vt:lpstr>Ορισμός</vt:lpstr>
      <vt:lpstr>Kοινός επίκτητος (σπιλο)μελανοκυτταρικός σπίλος</vt:lpstr>
      <vt:lpstr>Μακροσκοπική περιγραφή</vt:lpstr>
      <vt:lpstr>Μικροσκοπική περιγραφή</vt:lpstr>
      <vt:lpstr>Ωρίμανση ενδοδερμικού σπιλομελανοκυτταρικού σπίλου</vt:lpstr>
      <vt:lpstr>Μικροσκοπική περιγραφή</vt:lpstr>
      <vt:lpstr>Διαφορική Διάγνωση</vt:lpstr>
      <vt:lpstr>Διαφορική Διάγνωση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Μαριλένα Καραφέρη</dc:creator>
  <cp:lastModifiedBy>User</cp:lastModifiedBy>
  <cp:revision>15</cp:revision>
  <dcterms:created xsi:type="dcterms:W3CDTF">2023-04-13T14:50:44Z</dcterms:created>
  <dcterms:modified xsi:type="dcterms:W3CDTF">2023-05-04T06:36:45Z</dcterms:modified>
</cp:coreProperties>
</file>