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1" r:id="rId5"/>
    <p:sldId id="262" r:id="rId6"/>
    <p:sldId id="263" r:id="rId7"/>
    <p:sldId id="264"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ACB84-409F-40B4-95C4-D7AFA15186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E79D84C-7717-4D6F-BEF0-1D144BD65848}">
      <dgm:prSet/>
      <dgm:spPr/>
      <dgm:t>
        <a:bodyPr/>
        <a:lstStyle/>
        <a:p>
          <a:r>
            <a:rPr lang="el-GR" dirty="0"/>
            <a:t>Το </a:t>
          </a:r>
          <a:r>
            <a:rPr lang="el-GR" dirty="0" err="1"/>
            <a:t>δερματοΐνωμα</a:t>
          </a:r>
          <a:r>
            <a:rPr lang="el-GR" dirty="0"/>
            <a:t> ή δερματικό</a:t>
          </a:r>
          <a:r>
            <a:rPr lang="en-US" dirty="0"/>
            <a:t> </a:t>
          </a:r>
          <a:r>
            <a:rPr lang="el-GR" dirty="0"/>
            <a:t>ινώδες </a:t>
          </a:r>
          <a:r>
            <a:rPr lang="el-GR" dirty="0" err="1"/>
            <a:t>ιστιοκύττωμα</a:t>
          </a:r>
          <a:r>
            <a:rPr lang="el-GR" dirty="0"/>
            <a:t> είναι καλοήθης δερματική βλάβη</a:t>
          </a:r>
          <a:endParaRPr lang="en-US" dirty="0"/>
        </a:p>
      </dgm:t>
    </dgm:pt>
    <dgm:pt modelId="{6C488561-1226-4019-A0F1-DFF29BA54578}" type="parTrans" cxnId="{E68AA26F-2638-4802-898B-F560E0E39CFF}">
      <dgm:prSet/>
      <dgm:spPr/>
      <dgm:t>
        <a:bodyPr/>
        <a:lstStyle/>
        <a:p>
          <a:endParaRPr lang="en-US"/>
        </a:p>
      </dgm:t>
    </dgm:pt>
    <dgm:pt modelId="{E7C3EAF2-5864-4069-A6A1-F3DACA50127E}" type="sibTrans" cxnId="{E68AA26F-2638-4802-898B-F560E0E39CFF}">
      <dgm:prSet/>
      <dgm:spPr/>
      <dgm:t>
        <a:bodyPr/>
        <a:lstStyle/>
        <a:p>
          <a:endParaRPr lang="en-US"/>
        </a:p>
      </dgm:t>
    </dgm:pt>
    <dgm:pt modelId="{374E4BD0-6F83-4957-8B42-36383B05D7AA}">
      <dgm:prSet/>
      <dgm:spPr/>
      <dgm:t>
        <a:bodyPr/>
        <a:lstStyle/>
        <a:p>
          <a:r>
            <a:rPr lang="el-GR" dirty="0"/>
            <a:t>Επικεντρώνεται στο χόριο </a:t>
          </a:r>
          <a:endParaRPr lang="en-US" dirty="0"/>
        </a:p>
      </dgm:t>
    </dgm:pt>
    <dgm:pt modelId="{87FDF3D9-069C-46CC-9B5B-5B2AD5A42FED}" type="parTrans" cxnId="{33114627-532C-410B-9FC3-F0FF56CBAC79}">
      <dgm:prSet/>
      <dgm:spPr/>
      <dgm:t>
        <a:bodyPr/>
        <a:lstStyle/>
        <a:p>
          <a:endParaRPr lang="en-US"/>
        </a:p>
      </dgm:t>
    </dgm:pt>
    <dgm:pt modelId="{03EF2958-6026-4CF6-9799-264F82CFFF7D}" type="sibTrans" cxnId="{33114627-532C-410B-9FC3-F0FF56CBAC79}">
      <dgm:prSet/>
      <dgm:spPr/>
      <dgm:t>
        <a:bodyPr/>
        <a:lstStyle/>
        <a:p>
          <a:endParaRPr lang="en-US"/>
        </a:p>
      </dgm:t>
    </dgm:pt>
    <dgm:pt modelId="{155FAF14-7781-4054-B517-64CF7D6CFE55}">
      <dgm:prSet/>
      <dgm:spPr/>
      <dgm:t>
        <a:bodyPr/>
        <a:lstStyle/>
        <a:p>
          <a:r>
            <a:rPr lang="el-GR" dirty="0"/>
            <a:t>Εμφανίζει </a:t>
          </a:r>
          <a:r>
            <a:rPr lang="el-GR" dirty="0" err="1"/>
            <a:t>ιστιοκυτταρική</a:t>
          </a:r>
          <a:r>
            <a:rPr lang="el-GR" dirty="0"/>
            <a:t> και </a:t>
          </a:r>
          <a:r>
            <a:rPr lang="el-GR" dirty="0" err="1"/>
            <a:t>ινοβλαστική</a:t>
          </a:r>
          <a:r>
            <a:rPr lang="el-GR" dirty="0"/>
            <a:t> διαφοροποίηση</a:t>
          </a:r>
          <a:endParaRPr lang="en-US" dirty="0"/>
        </a:p>
      </dgm:t>
    </dgm:pt>
    <dgm:pt modelId="{D173194C-4D23-4924-9181-6B1E935139A2}" type="parTrans" cxnId="{B225348E-B766-462F-BCC5-C1808B07FD45}">
      <dgm:prSet/>
      <dgm:spPr/>
      <dgm:t>
        <a:bodyPr/>
        <a:lstStyle/>
        <a:p>
          <a:endParaRPr lang="en-US"/>
        </a:p>
      </dgm:t>
    </dgm:pt>
    <dgm:pt modelId="{A4236EE7-39A7-44D2-B7FD-26DF57B530C7}" type="sibTrans" cxnId="{B225348E-B766-462F-BCC5-C1808B07FD45}">
      <dgm:prSet/>
      <dgm:spPr/>
      <dgm:t>
        <a:bodyPr/>
        <a:lstStyle/>
        <a:p>
          <a:endParaRPr lang="en-US"/>
        </a:p>
      </dgm:t>
    </dgm:pt>
    <dgm:pt modelId="{C1919B40-A6E8-466B-9B44-94FBE3EEEC46}">
      <dgm:prSet/>
      <dgm:spPr/>
      <dgm:t>
        <a:bodyPr/>
        <a:lstStyle/>
        <a:p>
          <a:r>
            <a:rPr lang="el-GR" dirty="0"/>
            <a:t>Η φύση της αλλοίωσης </a:t>
          </a:r>
          <a:r>
            <a:rPr lang="el-GR" dirty="0" err="1"/>
            <a:t>μπορείνα</a:t>
          </a:r>
          <a:r>
            <a:rPr lang="el-GR" dirty="0"/>
            <a:t> είναι  αντιδραστική ή </a:t>
          </a:r>
          <a:r>
            <a:rPr lang="el-GR" dirty="0" err="1"/>
            <a:t>νεοπλασματική</a:t>
          </a:r>
          <a:r>
            <a:rPr lang="el-GR" dirty="0"/>
            <a:t>.</a:t>
          </a:r>
        </a:p>
      </dgm:t>
    </dgm:pt>
    <dgm:pt modelId="{56556AAF-1062-41C1-BA1D-063851768BBF}" type="parTrans" cxnId="{B3DDF996-E5BF-4318-BABC-B1B428255EB1}">
      <dgm:prSet/>
      <dgm:spPr/>
      <dgm:t>
        <a:bodyPr/>
        <a:lstStyle/>
        <a:p>
          <a:endParaRPr lang="en-US"/>
        </a:p>
      </dgm:t>
    </dgm:pt>
    <dgm:pt modelId="{6F08C11C-6D54-40C4-A6B2-D3066A138F3A}" type="sibTrans" cxnId="{B3DDF996-E5BF-4318-BABC-B1B428255EB1}">
      <dgm:prSet/>
      <dgm:spPr/>
      <dgm:t>
        <a:bodyPr/>
        <a:lstStyle/>
        <a:p>
          <a:endParaRPr lang="en-US"/>
        </a:p>
      </dgm:t>
    </dgm:pt>
    <dgm:pt modelId="{C88E6603-A470-498A-8962-9DC7BD8597EE}">
      <dgm:prSet/>
      <dgm:spPr/>
      <dgm:t>
        <a:bodyPr/>
        <a:lstStyle/>
        <a:p>
          <a:r>
            <a:rPr lang="el-GR" dirty="0"/>
            <a:t>Συνήθως εμφανίζεται σε  περιφερικές θέσεις των άκρων (πόδια, χέρια και λιγότερο συχνά στον  κορμό)</a:t>
          </a:r>
        </a:p>
      </dgm:t>
    </dgm:pt>
    <dgm:pt modelId="{455B521A-09E0-4AB4-911E-FA1D411F0CD0}" type="parTrans" cxnId="{577CA3C4-D61A-4DB0-93B6-66A517B12F6E}">
      <dgm:prSet/>
      <dgm:spPr/>
      <dgm:t>
        <a:bodyPr/>
        <a:lstStyle/>
        <a:p>
          <a:endParaRPr lang="en-US"/>
        </a:p>
      </dgm:t>
    </dgm:pt>
    <dgm:pt modelId="{C5B5D7C0-4E1F-4DF3-BD2E-0EC754B742F6}" type="sibTrans" cxnId="{577CA3C4-D61A-4DB0-93B6-66A517B12F6E}">
      <dgm:prSet/>
      <dgm:spPr/>
      <dgm:t>
        <a:bodyPr/>
        <a:lstStyle/>
        <a:p>
          <a:endParaRPr lang="en-US"/>
        </a:p>
      </dgm:t>
    </dgm:pt>
    <dgm:pt modelId="{76707947-113B-43C8-910B-7338B8B20C61}" type="pres">
      <dgm:prSet presAssocID="{114ACB84-409F-40B4-95C4-D7AFA15186C1}" presName="linear" presStyleCnt="0">
        <dgm:presLayoutVars>
          <dgm:animLvl val="lvl"/>
          <dgm:resizeHandles val="exact"/>
        </dgm:presLayoutVars>
      </dgm:prSet>
      <dgm:spPr/>
    </dgm:pt>
    <dgm:pt modelId="{2664F767-3929-4B4F-806C-EB5836C54EB1}" type="pres">
      <dgm:prSet presAssocID="{0E79D84C-7717-4D6F-BEF0-1D144BD65848}" presName="parentText" presStyleLbl="node1" presStyleIdx="0" presStyleCnt="5" custLinFactNeighborX="-62" custLinFactNeighborY="23513">
        <dgm:presLayoutVars>
          <dgm:chMax val="0"/>
          <dgm:bulletEnabled val="1"/>
        </dgm:presLayoutVars>
      </dgm:prSet>
      <dgm:spPr/>
    </dgm:pt>
    <dgm:pt modelId="{B46940DE-6AD2-4EDE-8894-19AF9EE83CEC}" type="pres">
      <dgm:prSet presAssocID="{E7C3EAF2-5864-4069-A6A1-F3DACA50127E}" presName="spacer" presStyleCnt="0"/>
      <dgm:spPr/>
    </dgm:pt>
    <dgm:pt modelId="{43A96311-FE1A-4B19-8CF1-CA1B4EBFBB84}" type="pres">
      <dgm:prSet presAssocID="{374E4BD0-6F83-4957-8B42-36383B05D7AA}" presName="parentText" presStyleLbl="node1" presStyleIdx="1" presStyleCnt="5">
        <dgm:presLayoutVars>
          <dgm:chMax val="0"/>
          <dgm:bulletEnabled val="1"/>
        </dgm:presLayoutVars>
      </dgm:prSet>
      <dgm:spPr/>
    </dgm:pt>
    <dgm:pt modelId="{77E18C5E-C828-46DF-862B-770ECE805AC2}" type="pres">
      <dgm:prSet presAssocID="{03EF2958-6026-4CF6-9799-264F82CFFF7D}" presName="spacer" presStyleCnt="0"/>
      <dgm:spPr/>
    </dgm:pt>
    <dgm:pt modelId="{5252A480-2788-446A-B1D3-D25154F9B258}" type="pres">
      <dgm:prSet presAssocID="{155FAF14-7781-4054-B517-64CF7D6CFE55}" presName="parentText" presStyleLbl="node1" presStyleIdx="2" presStyleCnt="5">
        <dgm:presLayoutVars>
          <dgm:chMax val="0"/>
          <dgm:bulletEnabled val="1"/>
        </dgm:presLayoutVars>
      </dgm:prSet>
      <dgm:spPr/>
    </dgm:pt>
    <dgm:pt modelId="{DA95510B-520C-4116-AED6-8F22ABCBD5AA}" type="pres">
      <dgm:prSet presAssocID="{A4236EE7-39A7-44D2-B7FD-26DF57B530C7}" presName="spacer" presStyleCnt="0"/>
      <dgm:spPr/>
    </dgm:pt>
    <dgm:pt modelId="{2B06FC71-E6CB-452D-91F7-C50E82CFB3FD}" type="pres">
      <dgm:prSet presAssocID="{C1919B40-A6E8-466B-9B44-94FBE3EEEC46}" presName="parentText" presStyleLbl="node1" presStyleIdx="3" presStyleCnt="5">
        <dgm:presLayoutVars>
          <dgm:chMax val="0"/>
          <dgm:bulletEnabled val="1"/>
        </dgm:presLayoutVars>
      </dgm:prSet>
      <dgm:spPr/>
    </dgm:pt>
    <dgm:pt modelId="{B19A2B15-D783-4D68-8B13-5A19017059DC}" type="pres">
      <dgm:prSet presAssocID="{6F08C11C-6D54-40C4-A6B2-D3066A138F3A}" presName="spacer" presStyleCnt="0"/>
      <dgm:spPr/>
    </dgm:pt>
    <dgm:pt modelId="{3A07573F-EA7C-488D-AE89-A15385372D0F}" type="pres">
      <dgm:prSet presAssocID="{C88E6603-A470-498A-8962-9DC7BD8597EE}" presName="parentText" presStyleLbl="node1" presStyleIdx="4" presStyleCnt="5">
        <dgm:presLayoutVars>
          <dgm:chMax val="0"/>
          <dgm:bulletEnabled val="1"/>
        </dgm:presLayoutVars>
      </dgm:prSet>
      <dgm:spPr/>
    </dgm:pt>
  </dgm:ptLst>
  <dgm:cxnLst>
    <dgm:cxn modelId="{B3DE2212-D9E0-4B4A-B715-2933842B0058}" type="presOf" srcId="{114ACB84-409F-40B4-95C4-D7AFA15186C1}" destId="{76707947-113B-43C8-910B-7338B8B20C61}" srcOrd="0" destOrd="0" presId="urn:microsoft.com/office/officeart/2005/8/layout/vList2"/>
    <dgm:cxn modelId="{33114627-532C-410B-9FC3-F0FF56CBAC79}" srcId="{114ACB84-409F-40B4-95C4-D7AFA15186C1}" destId="{374E4BD0-6F83-4957-8B42-36383B05D7AA}" srcOrd="1" destOrd="0" parTransId="{87FDF3D9-069C-46CC-9B5B-5B2AD5A42FED}" sibTransId="{03EF2958-6026-4CF6-9799-264F82CFFF7D}"/>
    <dgm:cxn modelId="{B674B568-75C1-46B7-BD1B-66DFFCF1909A}" type="presOf" srcId="{0E79D84C-7717-4D6F-BEF0-1D144BD65848}" destId="{2664F767-3929-4B4F-806C-EB5836C54EB1}" srcOrd="0" destOrd="0" presId="urn:microsoft.com/office/officeart/2005/8/layout/vList2"/>
    <dgm:cxn modelId="{E68AA26F-2638-4802-898B-F560E0E39CFF}" srcId="{114ACB84-409F-40B4-95C4-D7AFA15186C1}" destId="{0E79D84C-7717-4D6F-BEF0-1D144BD65848}" srcOrd="0" destOrd="0" parTransId="{6C488561-1226-4019-A0F1-DFF29BA54578}" sibTransId="{E7C3EAF2-5864-4069-A6A1-F3DACA50127E}"/>
    <dgm:cxn modelId="{E0271283-2A6F-4362-83F9-311E1B7E04E4}" type="presOf" srcId="{155FAF14-7781-4054-B517-64CF7D6CFE55}" destId="{5252A480-2788-446A-B1D3-D25154F9B258}" srcOrd="0" destOrd="0" presId="urn:microsoft.com/office/officeart/2005/8/layout/vList2"/>
    <dgm:cxn modelId="{B225348E-B766-462F-BCC5-C1808B07FD45}" srcId="{114ACB84-409F-40B4-95C4-D7AFA15186C1}" destId="{155FAF14-7781-4054-B517-64CF7D6CFE55}" srcOrd="2" destOrd="0" parTransId="{D173194C-4D23-4924-9181-6B1E935139A2}" sibTransId="{A4236EE7-39A7-44D2-B7FD-26DF57B530C7}"/>
    <dgm:cxn modelId="{B3DDF996-E5BF-4318-BABC-B1B428255EB1}" srcId="{114ACB84-409F-40B4-95C4-D7AFA15186C1}" destId="{C1919B40-A6E8-466B-9B44-94FBE3EEEC46}" srcOrd="3" destOrd="0" parTransId="{56556AAF-1062-41C1-BA1D-063851768BBF}" sibTransId="{6F08C11C-6D54-40C4-A6B2-D3066A138F3A}"/>
    <dgm:cxn modelId="{3DB073B8-134B-48FE-8519-0B4277C290ED}" type="presOf" srcId="{C88E6603-A470-498A-8962-9DC7BD8597EE}" destId="{3A07573F-EA7C-488D-AE89-A15385372D0F}" srcOrd="0" destOrd="0" presId="urn:microsoft.com/office/officeart/2005/8/layout/vList2"/>
    <dgm:cxn modelId="{4C6817C4-D346-4117-84C0-83C9CDA7F7C2}" type="presOf" srcId="{374E4BD0-6F83-4957-8B42-36383B05D7AA}" destId="{43A96311-FE1A-4B19-8CF1-CA1B4EBFBB84}" srcOrd="0" destOrd="0" presId="urn:microsoft.com/office/officeart/2005/8/layout/vList2"/>
    <dgm:cxn modelId="{577CA3C4-D61A-4DB0-93B6-66A517B12F6E}" srcId="{114ACB84-409F-40B4-95C4-D7AFA15186C1}" destId="{C88E6603-A470-498A-8962-9DC7BD8597EE}" srcOrd="4" destOrd="0" parTransId="{455B521A-09E0-4AB4-911E-FA1D411F0CD0}" sibTransId="{C5B5D7C0-4E1F-4DF3-BD2E-0EC754B742F6}"/>
    <dgm:cxn modelId="{FEE6EEE2-857B-4120-8915-70575E593991}" type="presOf" srcId="{C1919B40-A6E8-466B-9B44-94FBE3EEEC46}" destId="{2B06FC71-E6CB-452D-91F7-C50E82CFB3FD}" srcOrd="0" destOrd="0" presId="urn:microsoft.com/office/officeart/2005/8/layout/vList2"/>
    <dgm:cxn modelId="{909F0CC4-42B4-4802-A0C3-9C9854C16573}" type="presParOf" srcId="{76707947-113B-43C8-910B-7338B8B20C61}" destId="{2664F767-3929-4B4F-806C-EB5836C54EB1}" srcOrd="0" destOrd="0" presId="urn:microsoft.com/office/officeart/2005/8/layout/vList2"/>
    <dgm:cxn modelId="{BC694C75-8817-4F1C-94AC-5EF7FC1C0F00}" type="presParOf" srcId="{76707947-113B-43C8-910B-7338B8B20C61}" destId="{B46940DE-6AD2-4EDE-8894-19AF9EE83CEC}" srcOrd="1" destOrd="0" presId="urn:microsoft.com/office/officeart/2005/8/layout/vList2"/>
    <dgm:cxn modelId="{34158035-AFF8-4A0E-A44B-9B02F94C5DBA}" type="presParOf" srcId="{76707947-113B-43C8-910B-7338B8B20C61}" destId="{43A96311-FE1A-4B19-8CF1-CA1B4EBFBB84}" srcOrd="2" destOrd="0" presId="urn:microsoft.com/office/officeart/2005/8/layout/vList2"/>
    <dgm:cxn modelId="{B5921572-F1DD-4E67-A0C3-96A269E489E8}" type="presParOf" srcId="{76707947-113B-43C8-910B-7338B8B20C61}" destId="{77E18C5E-C828-46DF-862B-770ECE805AC2}" srcOrd="3" destOrd="0" presId="urn:microsoft.com/office/officeart/2005/8/layout/vList2"/>
    <dgm:cxn modelId="{AA901107-9A50-465B-B64F-DDABDDB60C65}" type="presParOf" srcId="{76707947-113B-43C8-910B-7338B8B20C61}" destId="{5252A480-2788-446A-B1D3-D25154F9B258}" srcOrd="4" destOrd="0" presId="urn:microsoft.com/office/officeart/2005/8/layout/vList2"/>
    <dgm:cxn modelId="{81455C08-07C6-42C2-8475-CD2851A52763}" type="presParOf" srcId="{76707947-113B-43C8-910B-7338B8B20C61}" destId="{DA95510B-520C-4116-AED6-8F22ABCBD5AA}" srcOrd="5" destOrd="0" presId="urn:microsoft.com/office/officeart/2005/8/layout/vList2"/>
    <dgm:cxn modelId="{8BC75320-EC72-4250-B725-FDCF71FFD646}" type="presParOf" srcId="{76707947-113B-43C8-910B-7338B8B20C61}" destId="{2B06FC71-E6CB-452D-91F7-C50E82CFB3FD}" srcOrd="6" destOrd="0" presId="urn:microsoft.com/office/officeart/2005/8/layout/vList2"/>
    <dgm:cxn modelId="{F6005B84-DD7C-4ECE-A92F-DBD335378FBE}" type="presParOf" srcId="{76707947-113B-43C8-910B-7338B8B20C61}" destId="{B19A2B15-D783-4D68-8B13-5A19017059DC}" srcOrd="7" destOrd="0" presId="urn:microsoft.com/office/officeart/2005/8/layout/vList2"/>
    <dgm:cxn modelId="{E99BED23-6324-4CEA-BFA7-0C6DF9B21909}" type="presParOf" srcId="{76707947-113B-43C8-910B-7338B8B20C61}" destId="{3A07573F-EA7C-488D-AE89-A15385372D0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56A8DF-78E4-4C98-AC7E-AA16EBB8F9DB}" type="doc">
      <dgm:prSet loTypeId="urn:microsoft.com/office/officeart/2005/8/layout/hierarchy1" loCatId="hierarchy" qsTypeId="urn:microsoft.com/office/officeart/2005/8/quickstyle/simple2" qsCatId="simple" csTypeId="urn:microsoft.com/office/officeart/2005/8/colors/colorful5" csCatId="colorful" phldr="1"/>
      <dgm:spPr/>
      <dgm:t>
        <a:bodyPr/>
        <a:lstStyle/>
        <a:p>
          <a:endParaRPr lang="en-US"/>
        </a:p>
      </dgm:t>
    </dgm:pt>
    <dgm:pt modelId="{E556455C-945D-443A-ADB7-C30EA49FAE82}">
      <dgm:prSet/>
      <dgm:spPr/>
      <dgm:t>
        <a:bodyPr/>
        <a:lstStyle/>
        <a:p>
          <a:r>
            <a:rPr lang="el-GR" dirty="0"/>
            <a:t>Περιφερικό δίκτυο χρωστικής και κεντρική  λευκή κηλίδα δίκην ουλής (πάνω </a:t>
          </a:r>
          <a:r>
            <a:rPr lang="el-GR" dirty="0" err="1"/>
            <a:t>δεξ</a:t>
          </a:r>
          <a:r>
            <a:rPr lang="el-GR" dirty="0"/>
            <a:t>.)</a:t>
          </a:r>
          <a:endParaRPr lang="en-US" dirty="0"/>
        </a:p>
      </dgm:t>
    </dgm:pt>
    <dgm:pt modelId="{E3D9D7B8-0C4D-4BB4-82B2-4D585FE5E13D}" type="parTrans" cxnId="{0E586585-1B49-44CB-B6AD-8057EBB0E6B6}">
      <dgm:prSet/>
      <dgm:spPr/>
      <dgm:t>
        <a:bodyPr/>
        <a:lstStyle/>
        <a:p>
          <a:endParaRPr lang="en-US"/>
        </a:p>
      </dgm:t>
    </dgm:pt>
    <dgm:pt modelId="{FB992DEE-145F-44E7-989A-4D36E075D480}" type="sibTrans" cxnId="{0E586585-1B49-44CB-B6AD-8057EBB0E6B6}">
      <dgm:prSet/>
      <dgm:spPr/>
      <dgm:t>
        <a:bodyPr/>
        <a:lstStyle/>
        <a:p>
          <a:endParaRPr lang="en-US"/>
        </a:p>
      </dgm:t>
    </dgm:pt>
    <dgm:pt modelId="{00E3D257-6E06-46C9-8A84-402709456A37}">
      <dgm:prSet/>
      <dgm:spPr/>
      <dgm:t>
        <a:bodyPr/>
        <a:lstStyle/>
        <a:p>
          <a:r>
            <a:rPr lang="el-GR" dirty="0"/>
            <a:t>Ανώδυνο</a:t>
          </a:r>
        </a:p>
        <a:p>
          <a:r>
            <a:rPr lang="el-GR" dirty="0"/>
            <a:t>Η εμφάνισή του μπορεί να ποικίλλει:</a:t>
          </a:r>
        </a:p>
        <a:p>
          <a:r>
            <a:rPr lang="el-GR" dirty="0"/>
            <a:t>Μέγεθος: 5</a:t>
          </a:r>
          <a:r>
            <a:rPr lang="en-GB" dirty="0"/>
            <a:t>mm-2cm</a:t>
          </a:r>
        </a:p>
        <a:p>
          <a:r>
            <a:rPr lang="el-GR" dirty="0"/>
            <a:t>Μεταβλητό χρώμα και σχήμα</a:t>
          </a:r>
          <a:endParaRPr lang="en-US" dirty="0"/>
        </a:p>
      </dgm:t>
    </dgm:pt>
    <dgm:pt modelId="{43B74D5B-CD92-4FF3-A113-FEE12FA6E03E}" type="parTrans" cxnId="{41B85CE5-BAC5-4245-9D99-5F59F0E71AB8}">
      <dgm:prSet/>
      <dgm:spPr/>
      <dgm:t>
        <a:bodyPr/>
        <a:lstStyle/>
        <a:p>
          <a:endParaRPr lang="en-US"/>
        </a:p>
      </dgm:t>
    </dgm:pt>
    <dgm:pt modelId="{3E399FB2-0607-44E0-81B8-AF6FCC6BF91A}" type="sibTrans" cxnId="{41B85CE5-BAC5-4245-9D99-5F59F0E71AB8}">
      <dgm:prSet/>
      <dgm:spPr/>
      <dgm:t>
        <a:bodyPr/>
        <a:lstStyle/>
        <a:p>
          <a:endParaRPr lang="en-US"/>
        </a:p>
      </dgm:t>
    </dgm:pt>
    <dgm:pt modelId="{7634C986-D967-4251-BE58-1A7573EA99CD}" type="pres">
      <dgm:prSet presAssocID="{B956A8DF-78E4-4C98-AC7E-AA16EBB8F9DB}" presName="hierChild1" presStyleCnt="0">
        <dgm:presLayoutVars>
          <dgm:chPref val="1"/>
          <dgm:dir/>
          <dgm:animOne val="branch"/>
          <dgm:animLvl val="lvl"/>
          <dgm:resizeHandles/>
        </dgm:presLayoutVars>
      </dgm:prSet>
      <dgm:spPr/>
    </dgm:pt>
    <dgm:pt modelId="{C267F1B6-1555-4C57-BB04-538772E6608C}" type="pres">
      <dgm:prSet presAssocID="{E556455C-945D-443A-ADB7-C30EA49FAE82}" presName="hierRoot1" presStyleCnt="0"/>
      <dgm:spPr/>
    </dgm:pt>
    <dgm:pt modelId="{702D10B8-E81A-490F-A884-849AA5777AB4}" type="pres">
      <dgm:prSet presAssocID="{E556455C-945D-443A-ADB7-C30EA49FAE82}" presName="composite" presStyleCnt="0"/>
      <dgm:spPr/>
    </dgm:pt>
    <dgm:pt modelId="{D6648D0C-09F4-4EE0-A682-5F5D28D37942}" type="pres">
      <dgm:prSet presAssocID="{E556455C-945D-443A-ADB7-C30EA49FAE82}" presName="background" presStyleLbl="node0" presStyleIdx="0" presStyleCnt="2"/>
      <dgm:spPr/>
    </dgm:pt>
    <dgm:pt modelId="{30CB3378-45BB-47CB-915C-702F3DD57EA7}" type="pres">
      <dgm:prSet presAssocID="{E556455C-945D-443A-ADB7-C30EA49FAE82}" presName="text" presStyleLbl="fgAcc0" presStyleIdx="0" presStyleCnt="2">
        <dgm:presLayoutVars>
          <dgm:chPref val="3"/>
        </dgm:presLayoutVars>
      </dgm:prSet>
      <dgm:spPr/>
    </dgm:pt>
    <dgm:pt modelId="{7E558992-722B-43BD-9DEF-5F8E190412BE}" type="pres">
      <dgm:prSet presAssocID="{E556455C-945D-443A-ADB7-C30EA49FAE82}" presName="hierChild2" presStyleCnt="0"/>
      <dgm:spPr/>
    </dgm:pt>
    <dgm:pt modelId="{E96B033A-42FC-4B64-9931-164748B44BFA}" type="pres">
      <dgm:prSet presAssocID="{00E3D257-6E06-46C9-8A84-402709456A37}" presName="hierRoot1" presStyleCnt="0"/>
      <dgm:spPr/>
    </dgm:pt>
    <dgm:pt modelId="{7BFF7470-A656-4AD4-8E69-705B5747592B}" type="pres">
      <dgm:prSet presAssocID="{00E3D257-6E06-46C9-8A84-402709456A37}" presName="composite" presStyleCnt="0"/>
      <dgm:spPr/>
    </dgm:pt>
    <dgm:pt modelId="{C4C9B9C2-CD72-4721-AD4F-9BF896D589F1}" type="pres">
      <dgm:prSet presAssocID="{00E3D257-6E06-46C9-8A84-402709456A37}" presName="background" presStyleLbl="node0" presStyleIdx="1" presStyleCnt="2"/>
      <dgm:spPr/>
    </dgm:pt>
    <dgm:pt modelId="{C35F0EA1-00BD-459B-AB96-94C3C85BB918}" type="pres">
      <dgm:prSet presAssocID="{00E3D257-6E06-46C9-8A84-402709456A37}" presName="text" presStyleLbl="fgAcc0" presStyleIdx="1" presStyleCnt="2">
        <dgm:presLayoutVars>
          <dgm:chPref val="3"/>
        </dgm:presLayoutVars>
      </dgm:prSet>
      <dgm:spPr/>
    </dgm:pt>
    <dgm:pt modelId="{2A59BD9C-83F5-41EA-B862-65B4E3D9F9B2}" type="pres">
      <dgm:prSet presAssocID="{00E3D257-6E06-46C9-8A84-402709456A37}" presName="hierChild2" presStyleCnt="0"/>
      <dgm:spPr/>
    </dgm:pt>
  </dgm:ptLst>
  <dgm:cxnLst>
    <dgm:cxn modelId="{B3C0A019-9738-4B8B-B32C-B0BE0D70020E}" type="presOf" srcId="{00E3D257-6E06-46C9-8A84-402709456A37}" destId="{C35F0EA1-00BD-459B-AB96-94C3C85BB918}" srcOrd="0" destOrd="0" presId="urn:microsoft.com/office/officeart/2005/8/layout/hierarchy1"/>
    <dgm:cxn modelId="{4359FF40-DB20-4079-B38E-3E3C281CA26D}" type="presOf" srcId="{E556455C-945D-443A-ADB7-C30EA49FAE82}" destId="{30CB3378-45BB-47CB-915C-702F3DD57EA7}" srcOrd="0" destOrd="0" presId="urn:microsoft.com/office/officeart/2005/8/layout/hierarchy1"/>
    <dgm:cxn modelId="{0C91A271-2663-4318-9FF7-1CDCC1D8EA2E}" type="presOf" srcId="{B956A8DF-78E4-4C98-AC7E-AA16EBB8F9DB}" destId="{7634C986-D967-4251-BE58-1A7573EA99CD}" srcOrd="0" destOrd="0" presId="urn:microsoft.com/office/officeart/2005/8/layout/hierarchy1"/>
    <dgm:cxn modelId="{0E586585-1B49-44CB-B6AD-8057EBB0E6B6}" srcId="{B956A8DF-78E4-4C98-AC7E-AA16EBB8F9DB}" destId="{E556455C-945D-443A-ADB7-C30EA49FAE82}" srcOrd="0" destOrd="0" parTransId="{E3D9D7B8-0C4D-4BB4-82B2-4D585FE5E13D}" sibTransId="{FB992DEE-145F-44E7-989A-4D36E075D480}"/>
    <dgm:cxn modelId="{41B85CE5-BAC5-4245-9D99-5F59F0E71AB8}" srcId="{B956A8DF-78E4-4C98-AC7E-AA16EBB8F9DB}" destId="{00E3D257-6E06-46C9-8A84-402709456A37}" srcOrd="1" destOrd="0" parTransId="{43B74D5B-CD92-4FF3-A113-FEE12FA6E03E}" sibTransId="{3E399FB2-0607-44E0-81B8-AF6FCC6BF91A}"/>
    <dgm:cxn modelId="{4C09424C-B277-4F48-8D7F-13BCD908A6C2}" type="presParOf" srcId="{7634C986-D967-4251-BE58-1A7573EA99CD}" destId="{C267F1B6-1555-4C57-BB04-538772E6608C}" srcOrd="0" destOrd="0" presId="urn:microsoft.com/office/officeart/2005/8/layout/hierarchy1"/>
    <dgm:cxn modelId="{DFFAC063-D56A-44B3-91AB-773D413498C6}" type="presParOf" srcId="{C267F1B6-1555-4C57-BB04-538772E6608C}" destId="{702D10B8-E81A-490F-A884-849AA5777AB4}" srcOrd="0" destOrd="0" presId="urn:microsoft.com/office/officeart/2005/8/layout/hierarchy1"/>
    <dgm:cxn modelId="{9DD23E33-E540-4722-9FB6-23283672D751}" type="presParOf" srcId="{702D10B8-E81A-490F-A884-849AA5777AB4}" destId="{D6648D0C-09F4-4EE0-A682-5F5D28D37942}" srcOrd="0" destOrd="0" presId="urn:microsoft.com/office/officeart/2005/8/layout/hierarchy1"/>
    <dgm:cxn modelId="{8674D70D-DB82-43C1-BF57-C4B2AE591AFA}" type="presParOf" srcId="{702D10B8-E81A-490F-A884-849AA5777AB4}" destId="{30CB3378-45BB-47CB-915C-702F3DD57EA7}" srcOrd="1" destOrd="0" presId="urn:microsoft.com/office/officeart/2005/8/layout/hierarchy1"/>
    <dgm:cxn modelId="{87B29F06-0FF7-410D-B919-08D3BB6109A8}" type="presParOf" srcId="{C267F1B6-1555-4C57-BB04-538772E6608C}" destId="{7E558992-722B-43BD-9DEF-5F8E190412BE}" srcOrd="1" destOrd="0" presId="urn:microsoft.com/office/officeart/2005/8/layout/hierarchy1"/>
    <dgm:cxn modelId="{F071A9B9-B9CA-4F3E-BF22-890C3A95703B}" type="presParOf" srcId="{7634C986-D967-4251-BE58-1A7573EA99CD}" destId="{E96B033A-42FC-4B64-9931-164748B44BFA}" srcOrd="1" destOrd="0" presId="urn:microsoft.com/office/officeart/2005/8/layout/hierarchy1"/>
    <dgm:cxn modelId="{A01039CE-938F-4726-803E-96B88AE52206}" type="presParOf" srcId="{E96B033A-42FC-4B64-9931-164748B44BFA}" destId="{7BFF7470-A656-4AD4-8E69-705B5747592B}" srcOrd="0" destOrd="0" presId="urn:microsoft.com/office/officeart/2005/8/layout/hierarchy1"/>
    <dgm:cxn modelId="{2EFF2C32-AA8A-4EDD-AECD-5432C1B06F3C}" type="presParOf" srcId="{7BFF7470-A656-4AD4-8E69-705B5747592B}" destId="{C4C9B9C2-CD72-4721-AD4F-9BF896D589F1}" srcOrd="0" destOrd="0" presId="urn:microsoft.com/office/officeart/2005/8/layout/hierarchy1"/>
    <dgm:cxn modelId="{51737E0F-E0BC-4149-9682-F03D070AA38E}" type="presParOf" srcId="{7BFF7470-A656-4AD4-8E69-705B5747592B}" destId="{C35F0EA1-00BD-459B-AB96-94C3C85BB918}" srcOrd="1" destOrd="0" presId="urn:microsoft.com/office/officeart/2005/8/layout/hierarchy1"/>
    <dgm:cxn modelId="{CEFFEFDE-1B1D-4C0A-9A63-14CD2F5A6AAA}" type="presParOf" srcId="{E96B033A-42FC-4B64-9931-164748B44BFA}" destId="{2A59BD9C-83F5-41EA-B862-65B4E3D9F9B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220F59-4FA3-4098-A021-16101CDCC386}"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8F9B5C7D-2DF4-4F04-9C70-CECAA7ECA7E2}">
      <dgm:prSet/>
      <dgm:spPr/>
      <dgm:t>
        <a:bodyPr/>
        <a:lstStyle/>
        <a:p>
          <a:r>
            <a:rPr lang="el-GR"/>
            <a:t>Προβάλλον δερματοϊνωσάρκωμα</a:t>
          </a:r>
          <a:endParaRPr lang="en-US"/>
        </a:p>
      </dgm:t>
    </dgm:pt>
    <dgm:pt modelId="{4192DB49-96E4-45F5-9508-2A2E91CBE91D}" type="parTrans" cxnId="{1FADC9FA-EEE0-4F03-AE5B-3AD016659619}">
      <dgm:prSet/>
      <dgm:spPr/>
      <dgm:t>
        <a:bodyPr/>
        <a:lstStyle/>
        <a:p>
          <a:endParaRPr lang="en-US"/>
        </a:p>
      </dgm:t>
    </dgm:pt>
    <dgm:pt modelId="{E6B6E411-5369-4216-B5BB-3EA2B57A3EB8}" type="sibTrans" cxnId="{1FADC9FA-EEE0-4F03-AE5B-3AD016659619}">
      <dgm:prSet/>
      <dgm:spPr/>
      <dgm:t>
        <a:bodyPr/>
        <a:lstStyle/>
        <a:p>
          <a:endParaRPr lang="en-US"/>
        </a:p>
      </dgm:t>
    </dgm:pt>
    <dgm:pt modelId="{44A9E237-68C2-499A-B07A-DCF7DFDB1924}">
      <dgm:prSet/>
      <dgm:spPr/>
      <dgm:t>
        <a:bodyPr/>
        <a:lstStyle/>
        <a:p>
          <a:r>
            <a:rPr lang="el-GR" dirty="0"/>
            <a:t>Μελάνωμα (δεσμοπλαστικός τύπος)</a:t>
          </a:r>
          <a:endParaRPr lang="en-US" dirty="0"/>
        </a:p>
      </dgm:t>
    </dgm:pt>
    <dgm:pt modelId="{670CC21A-DE02-4A68-AAFE-88ED27EEF46E}" type="parTrans" cxnId="{28140A8E-1A8F-427A-9360-A19AC8BFC456}">
      <dgm:prSet/>
      <dgm:spPr/>
      <dgm:t>
        <a:bodyPr/>
        <a:lstStyle/>
        <a:p>
          <a:endParaRPr lang="en-US"/>
        </a:p>
      </dgm:t>
    </dgm:pt>
    <dgm:pt modelId="{DA6AFBF9-76D3-4715-A363-40D57ACF9941}" type="sibTrans" cxnId="{28140A8E-1A8F-427A-9360-A19AC8BFC456}">
      <dgm:prSet/>
      <dgm:spPr/>
      <dgm:t>
        <a:bodyPr/>
        <a:lstStyle/>
        <a:p>
          <a:endParaRPr lang="en-US"/>
        </a:p>
      </dgm:t>
    </dgm:pt>
    <dgm:pt modelId="{9625FEDF-FBD9-4E50-9D60-99D3B90DA1E7}">
      <dgm:prSet/>
      <dgm:spPr/>
      <dgm:t>
        <a:bodyPr/>
        <a:lstStyle/>
        <a:p>
          <a:r>
            <a:rPr lang="el-GR" dirty="0"/>
            <a:t>Δεματομυοϊνωμα</a:t>
          </a:r>
          <a:endParaRPr lang="en-US" dirty="0"/>
        </a:p>
      </dgm:t>
    </dgm:pt>
    <dgm:pt modelId="{7E6A3C09-88B8-4D63-B47D-1101C4C78D91}" type="parTrans" cxnId="{878101C1-BDEA-412E-99B0-B55BB9B89CBC}">
      <dgm:prSet/>
      <dgm:spPr/>
      <dgm:t>
        <a:bodyPr/>
        <a:lstStyle/>
        <a:p>
          <a:endParaRPr lang="en-US"/>
        </a:p>
      </dgm:t>
    </dgm:pt>
    <dgm:pt modelId="{531A1679-FF56-4EDB-837D-E84E65E95FB5}" type="sibTrans" cxnId="{878101C1-BDEA-412E-99B0-B55BB9B89CBC}">
      <dgm:prSet/>
      <dgm:spPr/>
      <dgm:t>
        <a:bodyPr/>
        <a:lstStyle/>
        <a:p>
          <a:endParaRPr lang="en-US"/>
        </a:p>
      </dgm:t>
    </dgm:pt>
    <dgm:pt modelId="{502FEDC8-8E80-4E76-AA13-252A2EE50E91}">
      <dgm:prSet/>
      <dgm:spPr/>
      <dgm:t>
        <a:bodyPr/>
        <a:lstStyle/>
        <a:p>
          <a:r>
            <a:rPr lang="el-GR" dirty="0" err="1"/>
            <a:t>Νευρίνωμα</a:t>
          </a:r>
          <a:endParaRPr lang="en-US" dirty="0"/>
        </a:p>
      </dgm:t>
    </dgm:pt>
    <dgm:pt modelId="{E4F6FA31-BFFF-4489-86FB-5D7FAE1DE2D5}" type="parTrans" cxnId="{886D6030-02C5-45D7-A6A0-5C99D13937A6}">
      <dgm:prSet/>
      <dgm:spPr/>
      <dgm:t>
        <a:bodyPr/>
        <a:lstStyle/>
        <a:p>
          <a:endParaRPr lang="en-US"/>
        </a:p>
      </dgm:t>
    </dgm:pt>
    <dgm:pt modelId="{482EB472-D66F-4277-A17C-8B7D7251E3F7}" type="sibTrans" cxnId="{886D6030-02C5-45D7-A6A0-5C99D13937A6}">
      <dgm:prSet/>
      <dgm:spPr/>
      <dgm:t>
        <a:bodyPr/>
        <a:lstStyle/>
        <a:p>
          <a:endParaRPr lang="en-US"/>
        </a:p>
      </dgm:t>
    </dgm:pt>
    <dgm:pt modelId="{E7E02CB2-1C68-4C4D-A731-1389A4DDD454}" type="pres">
      <dgm:prSet presAssocID="{2D220F59-4FA3-4098-A021-16101CDCC386}" presName="linear" presStyleCnt="0">
        <dgm:presLayoutVars>
          <dgm:animLvl val="lvl"/>
          <dgm:resizeHandles val="exact"/>
        </dgm:presLayoutVars>
      </dgm:prSet>
      <dgm:spPr/>
    </dgm:pt>
    <dgm:pt modelId="{25608004-57B9-4C25-8B48-B0092A878271}" type="pres">
      <dgm:prSet presAssocID="{8F9B5C7D-2DF4-4F04-9C70-CECAA7ECA7E2}" presName="parentText" presStyleLbl="node1" presStyleIdx="0" presStyleCnt="4">
        <dgm:presLayoutVars>
          <dgm:chMax val="0"/>
          <dgm:bulletEnabled val="1"/>
        </dgm:presLayoutVars>
      </dgm:prSet>
      <dgm:spPr/>
    </dgm:pt>
    <dgm:pt modelId="{E9641E02-586D-43BE-9228-A97BB4C556F6}" type="pres">
      <dgm:prSet presAssocID="{E6B6E411-5369-4216-B5BB-3EA2B57A3EB8}" presName="spacer" presStyleCnt="0"/>
      <dgm:spPr/>
    </dgm:pt>
    <dgm:pt modelId="{89536784-7F25-419C-93BB-E91C509643E6}" type="pres">
      <dgm:prSet presAssocID="{44A9E237-68C2-499A-B07A-DCF7DFDB1924}" presName="parentText" presStyleLbl="node1" presStyleIdx="1" presStyleCnt="4">
        <dgm:presLayoutVars>
          <dgm:chMax val="0"/>
          <dgm:bulletEnabled val="1"/>
        </dgm:presLayoutVars>
      </dgm:prSet>
      <dgm:spPr/>
    </dgm:pt>
    <dgm:pt modelId="{45AFB180-E581-46B5-B425-A62DE0EA6CAE}" type="pres">
      <dgm:prSet presAssocID="{DA6AFBF9-76D3-4715-A363-40D57ACF9941}" presName="spacer" presStyleCnt="0"/>
      <dgm:spPr/>
    </dgm:pt>
    <dgm:pt modelId="{905A6E0E-937F-46A3-8880-C5632A87031A}" type="pres">
      <dgm:prSet presAssocID="{9625FEDF-FBD9-4E50-9D60-99D3B90DA1E7}" presName="parentText" presStyleLbl="node1" presStyleIdx="2" presStyleCnt="4">
        <dgm:presLayoutVars>
          <dgm:chMax val="0"/>
          <dgm:bulletEnabled val="1"/>
        </dgm:presLayoutVars>
      </dgm:prSet>
      <dgm:spPr/>
    </dgm:pt>
    <dgm:pt modelId="{461ED0B6-A697-48C9-8C92-63DE7C2A6F04}" type="pres">
      <dgm:prSet presAssocID="{531A1679-FF56-4EDB-837D-E84E65E95FB5}" presName="spacer" presStyleCnt="0"/>
      <dgm:spPr/>
    </dgm:pt>
    <dgm:pt modelId="{F1016C64-FBEF-4C12-938E-6192C5AF346A}" type="pres">
      <dgm:prSet presAssocID="{502FEDC8-8E80-4E76-AA13-252A2EE50E91}" presName="parentText" presStyleLbl="node1" presStyleIdx="3" presStyleCnt="4">
        <dgm:presLayoutVars>
          <dgm:chMax val="0"/>
          <dgm:bulletEnabled val="1"/>
        </dgm:presLayoutVars>
      </dgm:prSet>
      <dgm:spPr/>
    </dgm:pt>
  </dgm:ptLst>
  <dgm:cxnLst>
    <dgm:cxn modelId="{CC8E9926-E078-423D-8629-CD79273A0F00}" type="presOf" srcId="{2D220F59-4FA3-4098-A021-16101CDCC386}" destId="{E7E02CB2-1C68-4C4D-A731-1389A4DDD454}" srcOrd="0" destOrd="0" presId="urn:microsoft.com/office/officeart/2005/8/layout/vList2"/>
    <dgm:cxn modelId="{886D6030-02C5-45D7-A6A0-5C99D13937A6}" srcId="{2D220F59-4FA3-4098-A021-16101CDCC386}" destId="{502FEDC8-8E80-4E76-AA13-252A2EE50E91}" srcOrd="3" destOrd="0" parTransId="{E4F6FA31-BFFF-4489-86FB-5D7FAE1DE2D5}" sibTransId="{482EB472-D66F-4277-A17C-8B7D7251E3F7}"/>
    <dgm:cxn modelId="{5F26CF66-D94D-4286-94EE-F64DD24A6850}" type="presOf" srcId="{44A9E237-68C2-499A-B07A-DCF7DFDB1924}" destId="{89536784-7F25-419C-93BB-E91C509643E6}" srcOrd="0" destOrd="0" presId="urn:microsoft.com/office/officeart/2005/8/layout/vList2"/>
    <dgm:cxn modelId="{F957A869-B57F-4571-A4B1-EE3C4FD8B88B}" type="presOf" srcId="{9625FEDF-FBD9-4E50-9D60-99D3B90DA1E7}" destId="{905A6E0E-937F-46A3-8880-C5632A87031A}" srcOrd="0" destOrd="0" presId="urn:microsoft.com/office/officeart/2005/8/layout/vList2"/>
    <dgm:cxn modelId="{28140A8E-1A8F-427A-9360-A19AC8BFC456}" srcId="{2D220F59-4FA3-4098-A021-16101CDCC386}" destId="{44A9E237-68C2-499A-B07A-DCF7DFDB1924}" srcOrd="1" destOrd="0" parTransId="{670CC21A-DE02-4A68-AAFE-88ED27EEF46E}" sibTransId="{DA6AFBF9-76D3-4715-A363-40D57ACF9941}"/>
    <dgm:cxn modelId="{878101C1-BDEA-412E-99B0-B55BB9B89CBC}" srcId="{2D220F59-4FA3-4098-A021-16101CDCC386}" destId="{9625FEDF-FBD9-4E50-9D60-99D3B90DA1E7}" srcOrd="2" destOrd="0" parTransId="{7E6A3C09-88B8-4D63-B47D-1101C4C78D91}" sibTransId="{531A1679-FF56-4EDB-837D-E84E65E95FB5}"/>
    <dgm:cxn modelId="{0EE772D2-8896-468D-B460-1CDA21D27810}" type="presOf" srcId="{502FEDC8-8E80-4E76-AA13-252A2EE50E91}" destId="{F1016C64-FBEF-4C12-938E-6192C5AF346A}" srcOrd="0" destOrd="0" presId="urn:microsoft.com/office/officeart/2005/8/layout/vList2"/>
    <dgm:cxn modelId="{6DBC87ED-206A-45AC-B167-080C4EB7E9A4}" type="presOf" srcId="{8F9B5C7D-2DF4-4F04-9C70-CECAA7ECA7E2}" destId="{25608004-57B9-4C25-8B48-B0092A878271}" srcOrd="0" destOrd="0" presId="urn:microsoft.com/office/officeart/2005/8/layout/vList2"/>
    <dgm:cxn modelId="{1FADC9FA-EEE0-4F03-AE5B-3AD016659619}" srcId="{2D220F59-4FA3-4098-A021-16101CDCC386}" destId="{8F9B5C7D-2DF4-4F04-9C70-CECAA7ECA7E2}" srcOrd="0" destOrd="0" parTransId="{4192DB49-96E4-45F5-9508-2A2E91CBE91D}" sibTransId="{E6B6E411-5369-4216-B5BB-3EA2B57A3EB8}"/>
    <dgm:cxn modelId="{46F114C4-273D-41A3-BE54-410D0F080F9A}" type="presParOf" srcId="{E7E02CB2-1C68-4C4D-A731-1389A4DDD454}" destId="{25608004-57B9-4C25-8B48-B0092A878271}" srcOrd="0" destOrd="0" presId="urn:microsoft.com/office/officeart/2005/8/layout/vList2"/>
    <dgm:cxn modelId="{1B5E9AB3-64F6-4162-BF19-10A40DF78CC2}" type="presParOf" srcId="{E7E02CB2-1C68-4C4D-A731-1389A4DDD454}" destId="{E9641E02-586D-43BE-9228-A97BB4C556F6}" srcOrd="1" destOrd="0" presId="urn:microsoft.com/office/officeart/2005/8/layout/vList2"/>
    <dgm:cxn modelId="{DB2E8443-5493-461C-8814-8C60F1DC2924}" type="presParOf" srcId="{E7E02CB2-1C68-4C4D-A731-1389A4DDD454}" destId="{89536784-7F25-419C-93BB-E91C509643E6}" srcOrd="2" destOrd="0" presId="urn:microsoft.com/office/officeart/2005/8/layout/vList2"/>
    <dgm:cxn modelId="{36C701EB-E850-4391-AACE-93694C294CF8}" type="presParOf" srcId="{E7E02CB2-1C68-4C4D-A731-1389A4DDD454}" destId="{45AFB180-E581-46B5-B425-A62DE0EA6CAE}" srcOrd="3" destOrd="0" presId="urn:microsoft.com/office/officeart/2005/8/layout/vList2"/>
    <dgm:cxn modelId="{3B468776-45E6-446F-AFAF-FA41A029249A}" type="presParOf" srcId="{E7E02CB2-1C68-4C4D-A731-1389A4DDD454}" destId="{905A6E0E-937F-46A3-8880-C5632A87031A}" srcOrd="4" destOrd="0" presId="urn:microsoft.com/office/officeart/2005/8/layout/vList2"/>
    <dgm:cxn modelId="{90F12BE6-1448-4243-B243-96CD49E6BF87}" type="presParOf" srcId="{E7E02CB2-1C68-4C4D-A731-1389A4DDD454}" destId="{461ED0B6-A697-48C9-8C92-63DE7C2A6F04}" srcOrd="5" destOrd="0" presId="urn:microsoft.com/office/officeart/2005/8/layout/vList2"/>
    <dgm:cxn modelId="{4EA7C045-F1EB-4463-8A1A-B82A08869555}" type="presParOf" srcId="{E7E02CB2-1C68-4C4D-A731-1389A4DDD454}" destId="{F1016C64-FBEF-4C12-938E-6192C5AF346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4F767-3929-4B4F-806C-EB5836C54EB1}">
      <dsp:nvSpPr>
        <dsp:cNvPr id="0" name=""/>
        <dsp:cNvSpPr/>
      </dsp:nvSpPr>
      <dsp:spPr>
        <a:xfrm>
          <a:off x="0" y="38112"/>
          <a:ext cx="6451109" cy="5569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Το </a:t>
          </a:r>
          <a:r>
            <a:rPr lang="el-GR" sz="1400" kern="1200" dirty="0" err="1"/>
            <a:t>δερματοΐνωμα</a:t>
          </a:r>
          <a:r>
            <a:rPr lang="el-GR" sz="1400" kern="1200" dirty="0"/>
            <a:t> ή δερματικό</a:t>
          </a:r>
          <a:r>
            <a:rPr lang="en-US" sz="1400" kern="1200" dirty="0"/>
            <a:t> </a:t>
          </a:r>
          <a:r>
            <a:rPr lang="el-GR" sz="1400" kern="1200" dirty="0"/>
            <a:t>ινώδες </a:t>
          </a:r>
          <a:r>
            <a:rPr lang="el-GR" sz="1400" kern="1200" dirty="0" err="1"/>
            <a:t>ιστιοκύττωμα</a:t>
          </a:r>
          <a:r>
            <a:rPr lang="el-GR" sz="1400" kern="1200" dirty="0"/>
            <a:t> είναι καλοήθης δερματική βλάβη</a:t>
          </a:r>
          <a:endParaRPr lang="en-US" sz="1400" kern="1200" dirty="0"/>
        </a:p>
      </dsp:txBody>
      <dsp:txXfrm>
        <a:off x="27187" y="65299"/>
        <a:ext cx="6396735" cy="502546"/>
      </dsp:txXfrm>
    </dsp:sp>
    <dsp:sp modelId="{43A96311-FE1A-4B19-8CF1-CA1B4EBFBB84}">
      <dsp:nvSpPr>
        <dsp:cNvPr id="0" name=""/>
        <dsp:cNvSpPr/>
      </dsp:nvSpPr>
      <dsp:spPr>
        <a:xfrm>
          <a:off x="0" y="625871"/>
          <a:ext cx="6451109" cy="5569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Επικεντρώνεται στο χόριο </a:t>
          </a:r>
          <a:endParaRPr lang="en-US" sz="1400" kern="1200" dirty="0"/>
        </a:p>
      </dsp:txBody>
      <dsp:txXfrm>
        <a:off x="27187" y="653058"/>
        <a:ext cx="6396735" cy="502546"/>
      </dsp:txXfrm>
    </dsp:sp>
    <dsp:sp modelId="{5252A480-2788-446A-B1D3-D25154F9B258}">
      <dsp:nvSpPr>
        <dsp:cNvPr id="0" name=""/>
        <dsp:cNvSpPr/>
      </dsp:nvSpPr>
      <dsp:spPr>
        <a:xfrm>
          <a:off x="0" y="1223112"/>
          <a:ext cx="6451109" cy="5569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Εμφανίζει </a:t>
          </a:r>
          <a:r>
            <a:rPr lang="el-GR" sz="1400" kern="1200" dirty="0" err="1"/>
            <a:t>ιστιοκυτταρική</a:t>
          </a:r>
          <a:r>
            <a:rPr lang="el-GR" sz="1400" kern="1200" dirty="0"/>
            <a:t> και </a:t>
          </a:r>
          <a:r>
            <a:rPr lang="el-GR" sz="1400" kern="1200" dirty="0" err="1"/>
            <a:t>ινοβλαστική</a:t>
          </a:r>
          <a:r>
            <a:rPr lang="el-GR" sz="1400" kern="1200" dirty="0"/>
            <a:t> διαφοροποίηση</a:t>
          </a:r>
          <a:endParaRPr lang="en-US" sz="1400" kern="1200" dirty="0"/>
        </a:p>
      </dsp:txBody>
      <dsp:txXfrm>
        <a:off x="27187" y="1250299"/>
        <a:ext cx="6396735" cy="502546"/>
      </dsp:txXfrm>
    </dsp:sp>
    <dsp:sp modelId="{2B06FC71-E6CB-452D-91F7-C50E82CFB3FD}">
      <dsp:nvSpPr>
        <dsp:cNvPr id="0" name=""/>
        <dsp:cNvSpPr/>
      </dsp:nvSpPr>
      <dsp:spPr>
        <a:xfrm>
          <a:off x="0" y="1820351"/>
          <a:ext cx="6451109" cy="5569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Η φύση της αλλοίωσης </a:t>
          </a:r>
          <a:r>
            <a:rPr lang="el-GR" sz="1400" kern="1200" dirty="0" err="1"/>
            <a:t>μπορείνα</a:t>
          </a:r>
          <a:r>
            <a:rPr lang="el-GR" sz="1400" kern="1200" dirty="0"/>
            <a:t> είναι  αντιδραστική ή </a:t>
          </a:r>
          <a:r>
            <a:rPr lang="el-GR" sz="1400" kern="1200" dirty="0" err="1"/>
            <a:t>νεοπλασματική</a:t>
          </a:r>
          <a:r>
            <a:rPr lang="el-GR" sz="1400" kern="1200" dirty="0"/>
            <a:t>.</a:t>
          </a:r>
        </a:p>
      </dsp:txBody>
      <dsp:txXfrm>
        <a:off x="27187" y="1847538"/>
        <a:ext cx="6396735" cy="502546"/>
      </dsp:txXfrm>
    </dsp:sp>
    <dsp:sp modelId="{3A07573F-EA7C-488D-AE89-A15385372D0F}">
      <dsp:nvSpPr>
        <dsp:cNvPr id="0" name=""/>
        <dsp:cNvSpPr/>
      </dsp:nvSpPr>
      <dsp:spPr>
        <a:xfrm>
          <a:off x="0" y="2417592"/>
          <a:ext cx="6451109" cy="5569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Συνήθως εμφανίζεται σε  περιφερικές θέσεις των άκρων (πόδια, χέρια και λιγότερο συχνά στον  κορμό)</a:t>
          </a:r>
        </a:p>
      </dsp:txBody>
      <dsp:txXfrm>
        <a:off x="27187" y="2444779"/>
        <a:ext cx="6396735" cy="502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48D0C-09F4-4EE0-A682-5F5D28D37942}">
      <dsp:nvSpPr>
        <dsp:cNvPr id="0" name=""/>
        <dsp:cNvSpPr/>
      </dsp:nvSpPr>
      <dsp:spPr>
        <a:xfrm>
          <a:off x="787" y="613813"/>
          <a:ext cx="2764086" cy="1755194"/>
        </a:xfrm>
        <a:prstGeom prst="roundRect">
          <a:avLst>
            <a:gd name="adj" fmla="val 10000"/>
          </a:avLst>
        </a:prstGeom>
        <a:solidFill>
          <a:schemeClr val="accent4">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0CB3378-45BB-47CB-915C-702F3DD57EA7}">
      <dsp:nvSpPr>
        <dsp:cNvPr id="0" name=""/>
        <dsp:cNvSpPr/>
      </dsp:nvSpPr>
      <dsp:spPr>
        <a:xfrm>
          <a:off x="307908" y="905578"/>
          <a:ext cx="2764086" cy="1755194"/>
        </a:xfrm>
        <a:prstGeom prst="roundRect">
          <a:avLst>
            <a:gd name="adj" fmla="val 10000"/>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Περιφερικό δίκτυο χρωστικής και κεντρική  λευκή κηλίδα δίκην ουλής (πάνω </a:t>
          </a:r>
          <a:r>
            <a:rPr lang="el-GR" sz="1600" kern="1200" dirty="0" err="1"/>
            <a:t>δεξ</a:t>
          </a:r>
          <a:r>
            <a:rPr lang="el-GR" sz="1600" kern="1200" dirty="0"/>
            <a:t>.)</a:t>
          </a:r>
          <a:endParaRPr lang="en-US" sz="1600" kern="1200" dirty="0"/>
        </a:p>
      </dsp:txBody>
      <dsp:txXfrm>
        <a:off x="359316" y="956986"/>
        <a:ext cx="2661270" cy="1652378"/>
      </dsp:txXfrm>
    </dsp:sp>
    <dsp:sp modelId="{C4C9B9C2-CD72-4721-AD4F-9BF896D589F1}">
      <dsp:nvSpPr>
        <dsp:cNvPr id="0" name=""/>
        <dsp:cNvSpPr/>
      </dsp:nvSpPr>
      <dsp:spPr>
        <a:xfrm>
          <a:off x="3379114" y="613813"/>
          <a:ext cx="2764086" cy="1755194"/>
        </a:xfrm>
        <a:prstGeom prst="roundRect">
          <a:avLst>
            <a:gd name="adj" fmla="val 10000"/>
          </a:avLst>
        </a:prstGeom>
        <a:solidFill>
          <a:schemeClr val="accent4">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35F0EA1-00BD-459B-AB96-94C3C85BB918}">
      <dsp:nvSpPr>
        <dsp:cNvPr id="0" name=""/>
        <dsp:cNvSpPr/>
      </dsp:nvSpPr>
      <dsp:spPr>
        <a:xfrm>
          <a:off x="3686235" y="905578"/>
          <a:ext cx="2764086" cy="1755194"/>
        </a:xfrm>
        <a:prstGeom prst="roundRect">
          <a:avLst>
            <a:gd name="adj" fmla="val 10000"/>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Ανώδυνο</a:t>
          </a:r>
        </a:p>
        <a:p>
          <a:pPr marL="0" lvl="0" indent="0" algn="ctr" defTabSz="711200">
            <a:lnSpc>
              <a:spcPct val="90000"/>
            </a:lnSpc>
            <a:spcBef>
              <a:spcPct val="0"/>
            </a:spcBef>
            <a:spcAft>
              <a:spcPct val="35000"/>
            </a:spcAft>
            <a:buNone/>
          </a:pPr>
          <a:r>
            <a:rPr lang="el-GR" sz="1600" kern="1200" dirty="0"/>
            <a:t>Η εμφάνισή του μπορεί να ποικίλλει:</a:t>
          </a:r>
        </a:p>
        <a:p>
          <a:pPr marL="0" lvl="0" indent="0" algn="ctr" defTabSz="711200">
            <a:lnSpc>
              <a:spcPct val="90000"/>
            </a:lnSpc>
            <a:spcBef>
              <a:spcPct val="0"/>
            </a:spcBef>
            <a:spcAft>
              <a:spcPct val="35000"/>
            </a:spcAft>
            <a:buNone/>
          </a:pPr>
          <a:r>
            <a:rPr lang="el-GR" sz="1600" kern="1200" dirty="0"/>
            <a:t>Μέγεθος: 5</a:t>
          </a:r>
          <a:r>
            <a:rPr lang="en-GB" sz="1600" kern="1200" dirty="0"/>
            <a:t>mm-2cm</a:t>
          </a:r>
        </a:p>
        <a:p>
          <a:pPr marL="0" lvl="0" indent="0" algn="ctr" defTabSz="711200">
            <a:lnSpc>
              <a:spcPct val="90000"/>
            </a:lnSpc>
            <a:spcBef>
              <a:spcPct val="0"/>
            </a:spcBef>
            <a:spcAft>
              <a:spcPct val="35000"/>
            </a:spcAft>
            <a:buNone/>
          </a:pPr>
          <a:r>
            <a:rPr lang="el-GR" sz="1600" kern="1200" dirty="0"/>
            <a:t>Μεταβλητό χρώμα και σχήμα</a:t>
          </a:r>
          <a:endParaRPr lang="en-US" sz="1600" kern="1200" dirty="0"/>
        </a:p>
      </dsp:txBody>
      <dsp:txXfrm>
        <a:off x="3737643" y="956986"/>
        <a:ext cx="2661270" cy="1652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08004-57B9-4C25-8B48-B0092A878271}">
      <dsp:nvSpPr>
        <dsp:cNvPr id="0" name=""/>
        <dsp:cNvSpPr/>
      </dsp:nvSpPr>
      <dsp:spPr>
        <a:xfrm>
          <a:off x="0" y="730170"/>
          <a:ext cx="7315200" cy="839474"/>
        </a:xfrm>
        <a:prstGeom prst="round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l-GR" sz="3500" kern="1200"/>
            <a:t>Προβάλλον δερματοϊνωσάρκωμα</a:t>
          </a:r>
          <a:endParaRPr lang="en-US" sz="3500" kern="1200"/>
        </a:p>
      </dsp:txBody>
      <dsp:txXfrm>
        <a:off x="40980" y="771150"/>
        <a:ext cx="7233240" cy="757514"/>
      </dsp:txXfrm>
    </dsp:sp>
    <dsp:sp modelId="{89536784-7F25-419C-93BB-E91C509643E6}">
      <dsp:nvSpPr>
        <dsp:cNvPr id="0" name=""/>
        <dsp:cNvSpPr/>
      </dsp:nvSpPr>
      <dsp:spPr>
        <a:xfrm>
          <a:off x="0" y="1670445"/>
          <a:ext cx="7315200" cy="839474"/>
        </a:xfrm>
        <a:prstGeom prst="round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l-GR" sz="3500" kern="1200" dirty="0"/>
            <a:t>Μελάνωμα (δεσμοπλαστικός τύπος)</a:t>
          </a:r>
          <a:endParaRPr lang="en-US" sz="3500" kern="1200" dirty="0"/>
        </a:p>
      </dsp:txBody>
      <dsp:txXfrm>
        <a:off x="40980" y="1711425"/>
        <a:ext cx="7233240" cy="757514"/>
      </dsp:txXfrm>
    </dsp:sp>
    <dsp:sp modelId="{905A6E0E-937F-46A3-8880-C5632A87031A}">
      <dsp:nvSpPr>
        <dsp:cNvPr id="0" name=""/>
        <dsp:cNvSpPr/>
      </dsp:nvSpPr>
      <dsp:spPr>
        <a:xfrm>
          <a:off x="0" y="2610720"/>
          <a:ext cx="7315200" cy="839474"/>
        </a:xfrm>
        <a:prstGeom prst="round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l-GR" sz="3500" kern="1200" dirty="0"/>
            <a:t>Δεματομυοϊνωμα</a:t>
          </a:r>
          <a:endParaRPr lang="en-US" sz="3500" kern="1200" dirty="0"/>
        </a:p>
      </dsp:txBody>
      <dsp:txXfrm>
        <a:off x="40980" y="2651700"/>
        <a:ext cx="7233240" cy="757514"/>
      </dsp:txXfrm>
    </dsp:sp>
    <dsp:sp modelId="{F1016C64-FBEF-4C12-938E-6192C5AF346A}">
      <dsp:nvSpPr>
        <dsp:cNvPr id="0" name=""/>
        <dsp:cNvSpPr/>
      </dsp:nvSpPr>
      <dsp:spPr>
        <a:xfrm>
          <a:off x="0" y="3550994"/>
          <a:ext cx="7315200" cy="839474"/>
        </a:xfrm>
        <a:prstGeom prst="round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l-GR" sz="3500" kern="1200" dirty="0" err="1"/>
            <a:t>Νευρίνωμα</a:t>
          </a:r>
          <a:endParaRPr lang="en-US" sz="3500" kern="1200" dirty="0"/>
        </a:p>
      </dsp:txBody>
      <dsp:txXfrm>
        <a:off x="40980" y="3591974"/>
        <a:ext cx="7233240" cy="7575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038D663-D157-4288-B0F5-27952C3D7E00}" type="datetimeFigureOut">
              <a:rPr lang="el-GR" smtClean="0"/>
              <a:t>24/4/2023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CD6D18-FB21-4FF4-9A3A-0CD5F0846850}" type="slidenum">
              <a:rPr lang="el-GR" smtClean="0"/>
              <a:t>‹#›</a:t>
            </a:fld>
            <a:endParaRPr lang="el-GR"/>
          </a:p>
        </p:txBody>
      </p:sp>
    </p:spTree>
    <p:extLst>
      <p:ext uri="{BB962C8B-B14F-4D97-AF65-F5344CB8AC3E}">
        <p14:creationId xmlns:p14="http://schemas.microsoft.com/office/powerpoint/2010/main" val="1044899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038D663-D157-4288-B0F5-27952C3D7E00}" type="datetimeFigureOut">
              <a:rPr lang="el-GR" smtClean="0"/>
              <a:t>24/4/2023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CCD6D18-FB21-4FF4-9A3A-0CD5F0846850}" type="slidenum">
              <a:rPr lang="el-GR" smtClean="0"/>
              <a:t>‹#›</a:t>
            </a:fld>
            <a:endParaRPr lang="el-GR"/>
          </a:p>
        </p:txBody>
      </p:sp>
    </p:spTree>
    <p:extLst>
      <p:ext uri="{BB962C8B-B14F-4D97-AF65-F5344CB8AC3E}">
        <p14:creationId xmlns:p14="http://schemas.microsoft.com/office/powerpoint/2010/main" val="278743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038D663-D157-4288-B0F5-27952C3D7E00}" type="datetimeFigureOut">
              <a:rPr lang="el-GR" smtClean="0"/>
              <a:t>24/4/2023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CCD6D18-FB21-4FF4-9A3A-0CD5F0846850}" type="slidenum">
              <a:rPr lang="el-GR" smtClean="0"/>
              <a:t>‹#›</a:t>
            </a:fld>
            <a:endParaRPr lang="el-GR"/>
          </a:p>
        </p:txBody>
      </p:sp>
    </p:spTree>
    <p:extLst>
      <p:ext uri="{BB962C8B-B14F-4D97-AF65-F5344CB8AC3E}">
        <p14:creationId xmlns:p14="http://schemas.microsoft.com/office/powerpoint/2010/main" val="319652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038D663-D157-4288-B0F5-27952C3D7E00}" type="datetimeFigureOut">
              <a:rPr lang="el-GR" smtClean="0"/>
              <a:t>24/4/2023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CD6D18-FB21-4FF4-9A3A-0CD5F0846850}" type="slidenum">
              <a:rPr lang="el-GR" smtClean="0"/>
              <a:t>‹#›</a:t>
            </a:fld>
            <a:endParaRPr lang="el-GR"/>
          </a:p>
        </p:txBody>
      </p:sp>
    </p:spTree>
    <p:extLst>
      <p:ext uri="{BB962C8B-B14F-4D97-AF65-F5344CB8AC3E}">
        <p14:creationId xmlns:p14="http://schemas.microsoft.com/office/powerpoint/2010/main" val="389760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038D663-D157-4288-B0F5-27952C3D7E00}" type="datetimeFigureOut">
              <a:rPr lang="el-GR" smtClean="0"/>
              <a:t>24/4/2023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CD6D18-FB21-4FF4-9A3A-0CD5F0846850}" type="slidenum">
              <a:rPr lang="el-GR" smtClean="0"/>
              <a:t>‹#›</a:t>
            </a:fld>
            <a:endParaRPr lang="el-GR"/>
          </a:p>
        </p:txBody>
      </p:sp>
    </p:spTree>
    <p:extLst>
      <p:ext uri="{BB962C8B-B14F-4D97-AF65-F5344CB8AC3E}">
        <p14:creationId xmlns:p14="http://schemas.microsoft.com/office/powerpoint/2010/main" val="312792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8" name="Date Placeholder 7"/>
          <p:cNvSpPr>
            <a:spLocks noGrp="1"/>
          </p:cNvSpPr>
          <p:nvPr>
            <p:ph type="dt" sz="half" idx="10"/>
          </p:nvPr>
        </p:nvSpPr>
        <p:spPr/>
        <p:txBody>
          <a:bodyPr/>
          <a:lstStyle/>
          <a:p>
            <a:fld id="{B038D663-D157-4288-B0F5-27952C3D7E00}" type="datetimeFigureOut">
              <a:rPr lang="el-GR" smtClean="0"/>
              <a:t>24/4/2023</a:t>
            </a:fld>
            <a:endParaRPr lang="el-GR"/>
          </a:p>
        </p:txBody>
      </p:sp>
      <p:sp>
        <p:nvSpPr>
          <p:cNvPr id="9" name="Footer Placeholder 8"/>
          <p:cNvSpPr>
            <a:spLocks noGrp="1"/>
          </p:cNvSpPr>
          <p:nvPr>
            <p:ph type="ftr" sz="quarter" idx="11"/>
          </p:nvPr>
        </p:nvSpPr>
        <p:spPr/>
        <p:txBody>
          <a:bodyPr/>
          <a:lstStyle/>
          <a:p>
            <a:endParaRPr lang="el-GR"/>
          </a:p>
        </p:txBody>
      </p:sp>
      <p:sp>
        <p:nvSpPr>
          <p:cNvPr id="10" name="Slide Number Placeholder 9"/>
          <p:cNvSpPr>
            <a:spLocks noGrp="1"/>
          </p:cNvSpPr>
          <p:nvPr>
            <p:ph type="sldNum" sz="quarter" idx="12"/>
          </p:nvPr>
        </p:nvSpPr>
        <p:spPr/>
        <p:txBody>
          <a:bodyPr/>
          <a:lstStyle/>
          <a:p>
            <a:fld id="{CCCD6D18-FB21-4FF4-9A3A-0CD5F0846850}" type="slidenum">
              <a:rPr lang="el-GR" smtClean="0"/>
              <a:t>‹#›</a:t>
            </a:fld>
            <a:endParaRPr lang="el-GR"/>
          </a:p>
        </p:txBody>
      </p:sp>
    </p:spTree>
    <p:extLst>
      <p:ext uri="{BB962C8B-B14F-4D97-AF65-F5344CB8AC3E}">
        <p14:creationId xmlns:p14="http://schemas.microsoft.com/office/powerpoint/2010/main" val="53569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2" name="Date Placeholder 1"/>
          <p:cNvSpPr>
            <a:spLocks noGrp="1"/>
          </p:cNvSpPr>
          <p:nvPr>
            <p:ph type="dt" sz="half" idx="10"/>
          </p:nvPr>
        </p:nvSpPr>
        <p:spPr/>
        <p:txBody>
          <a:bodyPr/>
          <a:lstStyle/>
          <a:p>
            <a:fld id="{B038D663-D157-4288-B0F5-27952C3D7E00}" type="datetimeFigureOut">
              <a:rPr lang="el-GR" smtClean="0"/>
              <a:t>24/4/2023</a:t>
            </a:fld>
            <a:endParaRPr lang="el-GR"/>
          </a:p>
        </p:txBody>
      </p:sp>
      <p:sp>
        <p:nvSpPr>
          <p:cNvPr id="11" name="Footer Placeholder 10"/>
          <p:cNvSpPr>
            <a:spLocks noGrp="1"/>
          </p:cNvSpPr>
          <p:nvPr>
            <p:ph type="ftr" sz="quarter" idx="11"/>
          </p:nvPr>
        </p:nvSpPr>
        <p:spPr/>
        <p:txBody>
          <a:bodyPr/>
          <a:lstStyle/>
          <a:p>
            <a:endParaRPr lang="el-GR"/>
          </a:p>
        </p:txBody>
      </p:sp>
      <p:sp>
        <p:nvSpPr>
          <p:cNvPr id="12" name="Slide Number Placeholder 11"/>
          <p:cNvSpPr>
            <a:spLocks noGrp="1"/>
          </p:cNvSpPr>
          <p:nvPr>
            <p:ph type="sldNum" sz="quarter" idx="12"/>
          </p:nvPr>
        </p:nvSpPr>
        <p:spPr/>
        <p:txBody>
          <a:bodyPr/>
          <a:lstStyle/>
          <a:p>
            <a:fld id="{CCCD6D18-FB21-4FF4-9A3A-0CD5F0846850}" type="slidenum">
              <a:rPr lang="el-GR" smtClean="0"/>
              <a:t>‹#›</a:t>
            </a:fld>
            <a:endParaRPr lang="el-GR"/>
          </a:p>
        </p:txBody>
      </p:sp>
    </p:spTree>
    <p:extLst>
      <p:ext uri="{BB962C8B-B14F-4D97-AF65-F5344CB8AC3E}">
        <p14:creationId xmlns:p14="http://schemas.microsoft.com/office/powerpoint/2010/main" val="323022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2" name="Date Placeholder 1"/>
          <p:cNvSpPr>
            <a:spLocks noGrp="1"/>
          </p:cNvSpPr>
          <p:nvPr>
            <p:ph type="dt" sz="half" idx="10"/>
          </p:nvPr>
        </p:nvSpPr>
        <p:spPr/>
        <p:txBody>
          <a:bodyPr/>
          <a:lstStyle/>
          <a:p>
            <a:fld id="{B038D663-D157-4288-B0F5-27952C3D7E00}" type="datetimeFigureOut">
              <a:rPr lang="el-GR" smtClean="0"/>
              <a:t>24/4/2023</a:t>
            </a:fld>
            <a:endParaRPr lang="el-GR"/>
          </a:p>
        </p:txBody>
      </p:sp>
      <p:sp>
        <p:nvSpPr>
          <p:cNvPr id="7" name="Footer Placeholder 6"/>
          <p:cNvSpPr>
            <a:spLocks noGrp="1"/>
          </p:cNvSpPr>
          <p:nvPr>
            <p:ph type="ftr" sz="quarter" idx="11"/>
          </p:nvPr>
        </p:nvSpPr>
        <p:spPr/>
        <p:txBody>
          <a:bodyPr/>
          <a:lstStyle/>
          <a:p>
            <a:endParaRPr lang="el-GR"/>
          </a:p>
        </p:txBody>
      </p:sp>
      <p:sp>
        <p:nvSpPr>
          <p:cNvPr id="8" name="Slide Number Placeholder 7"/>
          <p:cNvSpPr>
            <a:spLocks noGrp="1"/>
          </p:cNvSpPr>
          <p:nvPr>
            <p:ph type="sldNum" sz="quarter" idx="12"/>
          </p:nvPr>
        </p:nvSpPr>
        <p:spPr/>
        <p:txBody>
          <a:bodyPr/>
          <a:lstStyle/>
          <a:p>
            <a:fld id="{CCCD6D18-FB21-4FF4-9A3A-0CD5F0846850}" type="slidenum">
              <a:rPr lang="el-GR" smtClean="0"/>
              <a:t>‹#›</a:t>
            </a:fld>
            <a:endParaRPr lang="el-GR"/>
          </a:p>
        </p:txBody>
      </p:sp>
    </p:spTree>
    <p:extLst>
      <p:ext uri="{BB962C8B-B14F-4D97-AF65-F5344CB8AC3E}">
        <p14:creationId xmlns:p14="http://schemas.microsoft.com/office/powerpoint/2010/main" val="129642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038D663-D157-4288-B0F5-27952C3D7E00}" type="datetimeFigureOut">
              <a:rPr lang="el-GR" smtClean="0"/>
              <a:t>24/4/2023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CCD6D18-FB21-4FF4-9A3A-0CD5F0846850}" type="slidenum">
              <a:rPr lang="el-GR" smtClean="0"/>
              <a:t>‹#›</a:t>
            </a:fld>
            <a:endParaRPr lang="el-GR"/>
          </a:p>
        </p:txBody>
      </p:sp>
    </p:spTree>
    <p:extLst>
      <p:ext uri="{BB962C8B-B14F-4D97-AF65-F5344CB8AC3E}">
        <p14:creationId xmlns:p14="http://schemas.microsoft.com/office/powerpoint/2010/main" val="251728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p>
            <a:fld id="{B038D663-D157-4288-B0F5-27952C3D7E00}" type="datetimeFigureOut">
              <a:rPr lang="el-GR" smtClean="0"/>
              <a:t>24/4/2023</a:t>
            </a:fld>
            <a:endParaRPr lang="el-GR"/>
          </a:p>
        </p:txBody>
      </p:sp>
      <p:sp>
        <p:nvSpPr>
          <p:cNvPr id="9" name="Footer Placeholder 8"/>
          <p:cNvSpPr>
            <a:spLocks noGrp="1"/>
          </p:cNvSpPr>
          <p:nvPr>
            <p:ph type="ftr" sz="quarter" idx="11"/>
          </p:nvPr>
        </p:nvSpPr>
        <p:spPr/>
        <p:txBody>
          <a:bodyPr/>
          <a:lstStyle/>
          <a:p>
            <a:endParaRPr lang="el-GR"/>
          </a:p>
        </p:txBody>
      </p:sp>
      <p:sp>
        <p:nvSpPr>
          <p:cNvPr id="10" name="Slide Number Placeholder 9"/>
          <p:cNvSpPr>
            <a:spLocks noGrp="1"/>
          </p:cNvSpPr>
          <p:nvPr>
            <p:ph type="sldNum" sz="quarter" idx="12"/>
          </p:nvPr>
        </p:nvSpPr>
        <p:spPr/>
        <p:txBody>
          <a:bodyPr/>
          <a:lstStyle/>
          <a:p>
            <a:fld id="{CCCD6D18-FB21-4FF4-9A3A-0CD5F0846850}" type="slidenum">
              <a:rPr lang="el-GR" smtClean="0"/>
              <a:t>‹#›</a:t>
            </a:fld>
            <a:endParaRPr lang="el-GR"/>
          </a:p>
        </p:txBody>
      </p:sp>
    </p:spTree>
    <p:extLst>
      <p:ext uri="{BB962C8B-B14F-4D97-AF65-F5344CB8AC3E}">
        <p14:creationId xmlns:p14="http://schemas.microsoft.com/office/powerpoint/2010/main" val="335704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p>
            <a:fld id="{B038D663-D157-4288-B0F5-27952C3D7E00}" type="datetimeFigureOut">
              <a:rPr lang="el-GR" smtClean="0"/>
              <a:t>24/4/2023</a:t>
            </a:fld>
            <a:endParaRPr lang="el-GR"/>
          </a:p>
        </p:txBody>
      </p:sp>
      <p:sp>
        <p:nvSpPr>
          <p:cNvPr id="9" name="Footer Placeholder 8"/>
          <p:cNvSpPr>
            <a:spLocks noGrp="1"/>
          </p:cNvSpPr>
          <p:nvPr>
            <p:ph type="ftr" sz="quarter" idx="11"/>
          </p:nvPr>
        </p:nvSpPr>
        <p:spPr>
          <a:xfrm>
            <a:off x="3499101" y="6356350"/>
            <a:ext cx="5911517" cy="365125"/>
          </a:xfrm>
        </p:spPr>
        <p:txBody>
          <a:bodyPr/>
          <a:lstStyle/>
          <a:p>
            <a:endParaRPr lang="el-GR"/>
          </a:p>
        </p:txBody>
      </p:sp>
      <p:sp>
        <p:nvSpPr>
          <p:cNvPr id="10" name="Slide Number Placeholder 9"/>
          <p:cNvSpPr>
            <a:spLocks noGrp="1"/>
          </p:cNvSpPr>
          <p:nvPr>
            <p:ph type="sldNum" sz="quarter" idx="12"/>
          </p:nvPr>
        </p:nvSpPr>
        <p:spPr/>
        <p:txBody>
          <a:bodyPr/>
          <a:lstStyle/>
          <a:p>
            <a:fld id="{CCCD6D18-FB21-4FF4-9A3A-0CD5F0846850}" type="slidenum">
              <a:rPr lang="el-GR" smtClean="0"/>
              <a:t>‹#›</a:t>
            </a:fld>
            <a:endParaRPr lang="el-GR"/>
          </a:p>
        </p:txBody>
      </p:sp>
    </p:spTree>
    <p:extLst>
      <p:ext uri="{BB962C8B-B14F-4D97-AF65-F5344CB8AC3E}">
        <p14:creationId xmlns:p14="http://schemas.microsoft.com/office/powerpoint/2010/main" val="211823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038D663-D157-4288-B0F5-27952C3D7E00}" type="datetimeFigureOut">
              <a:rPr lang="el-GR" smtClean="0"/>
              <a:t>24/4/2023</a:t>
            </a:fld>
            <a:endParaRPr lang="el-G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l-G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CCCD6D18-FB21-4FF4-9A3A-0CD5F0846850}" type="slidenum">
              <a:rPr lang="el-GR" smtClean="0"/>
              <a:t>‹#›</a:t>
            </a:fld>
            <a:endParaRPr lang="el-GR"/>
          </a:p>
        </p:txBody>
      </p:sp>
    </p:spTree>
    <p:extLst>
      <p:ext uri="{BB962C8B-B14F-4D97-AF65-F5344CB8AC3E}">
        <p14:creationId xmlns:p14="http://schemas.microsoft.com/office/powerpoint/2010/main" val="794680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E874FC-E24C-41E7-D9BB-5DBE2DFB52CE}"/>
              </a:ext>
            </a:extLst>
          </p:cNvPr>
          <p:cNvSpPr>
            <a:spLocks noGrp="1"/>
          </p:cNvSpPr>
          <p:nvPr>
            <p:ph type="ctrTitle"/>
          </p:nvPr>
        </p:nvSpPr>
        <p:spPr>
          <a:xfrm>
            <a:off x="649970" y="-1370107"/>
            <a:ext cx="8960560" cy="3255264"/>
          </a:xfrm>
        </p:spPr>
        <p:txBody>
          <a:bodyPr>
            <a:normAutofit/>
          </a:bodyPr>
          <a:lstStyle/>
          <a:p>
            <a:r>
              <a:rPr lang="el-GR" sz="2000" b="1" dirty="0">
                <a:latin typeface="Arial" panose="020B0604020202020204" pitchFamily="34" charset="0"/>
                <a:cs typeface="Arial" panose="020B0604020202020204" pitchFamily="34" charset="0"/>
              </a:rPr>
              <a:t>ΕΘΝΙΚΟ ΚΑΙ ΚΑΠΟΔΙΣΤΡΙΑΚΟ ΠΑΝΕΠΙΣΤΗΜΙΟ ΑΘΗΝΩΝ</a:t>
            </a:r>
            <a:br>
              <a:rPr lang="el-GR" sz="2000" b="1" dirty="0">
                <a:latin typeface="Arial" panose="020B0604020202020204" pitchFamily="34" charset="0"/>
                <a:cs typeface="Arial" panose="020B0604020202020204" pitchFamily="34" charset="0"/>
              </a:rPr>
            </a:br>
            <a:r>
              <a:rPr lang="el-GR" sz="2000" b="1" dirty="0">
                <a:latin typeface="Arial" panose="020B0604020202020204" pitchFamily="34" charset="0"/>
                <a:cs typeface="Arial" panose="020B0604020202020204" pitchFamily="34" charset="0"/>
              </a:rPr>
              <a:t>ΙΑΤΡΙΚΗ ΣΧΟΛΗ </a:t>
            </a:r>
            <a:br>
              <a:rPr lang="el-GR" sz="2000" b="1" dirty="0">
                <a:latin typeface="Arial" panose="020B0604020202020204" pitchFamily="34" charset="0"/>
                <a:cs typeface="Arial" panose="020B0604020202020204" pitchFamily="34" charset="0"/>
              </a:rPr>
            </a:br>
            <a:r>
              <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Α΄ ΕΡΓΑΣΤΗΡΙΟ ΠΑΘΟΛΟΓΙΚΗΣ ΑΝΑΤΟΜΙΚΗΣ</a:t>
            </a:r>
            <a:endParaRPr lang="el-GR" sz="2000" dirty="0"/>
          </a:p>
        </p:txBody>
      </p:sp>
      <p:sp>
        <p:nvSpPr>
          <p:cNvPr id="3" name="Υπότιτλος 2">
            <a:extLst>
              <a:ext uri="{FF2B5EF4-FFF2-40B4-BE49-F238E27FC236}">
                <a16:creationId xmlns:a16="http://schemas.microsoft.com/office/drawing/2014/main" id="{B05BF702-1212-A6A3-8E7A-B48CD30EEE15}"/>
              </a:ext>
            </a:extLst>
          </p:cNvPr>
          <p:cNvSpPr>
            <a:spLocks noGrp="1"/>
          </p:cNvSpPr>
          <p:nvPr>
            <p:ph type="subTitle" idx="1"/>
          </p:nvPr>
        </p:nvSpPr>
        <p:spPr>
          <a:xfrm>
            <a:off x="649970" y="2971800"/>
            <a:ext cx="7315200" cy="914400"/>
          </a:xfrm>
        </p:spPr>
        <p:txBody>
          <a:bodyPr>
            <a:normAutofit fontScale="70000" lnSpcReduction="20000"/>
          </a:bodyPr>
          <a:lstStyle/>
          <a:p>
            <a:r>
              <a:rPr lang="el-GR" sz="9600" dirty="0">
                <a:latin typeface="Arial" panose="020B0604020202020204" pitchFamily="34" charset="0"/>
                <a:cs typeface="Arial" panose="020B0604020202020204" pitchFamily="34" charset="0"/>
              </a:rPr>
              <a:t>ΔΕΡΜΑΤΟΪΝΩΜΑ</a:t>
            </a:r>
          </a:p>
          <a:p>
            <a:endParaRPr lang="el-GR" dirty="0"/>
          </a:p>
        </p:txBody>
      </p:sp>
      <p:sp>
        <p:nvSpPr>
          <p:cNvPr id="5" name="TextBox 4">
            <a:extLst>
              <a:ext uri="{FF2B5EF4-FFF2-40B4-BE49-F238E27FC236}">
                <a16:creationId xmlns:a16="http://schemas.microsoft.com/office/drawing/2014/main" id="{0EDFB02E-A142-4555-F8E2-B5A1D70374CE}"/>
              </a:ext>
            </a:extLst>
          </p:cNvPr>
          <p:cNvSpPr txBox="1"/>
          <p:nvPr/>
        </p:nvSpPr>
        <p:spPr>
          <a:xfrm>
            <a:off x="454090" y="4993142"/>
            <a:ext cx="6096000" cy="923330"/>
          </a:xfrm>
          <a:prstGeom prst="rect">
            <a:avLst/>
          </a:prstGeom>
          <a:noFill/>
        </p:spPr>
        <p:txBody>
          <a:bodyPr wrap="square">
            <a:spAutoFit/>
          </a:bodyPr>
          <a:lstStyle/>
          <a:p>
            <a:pPr algn="l"/>
            <a:r>
              <a:rPr lang="el-GR" sz="1800" dirty="0">
                <a:latin typeface="Arial" panose="020B0604020202020204" pitchFamily="34" charset="0"/>
                <a:cs typeface="Arial" panose="020B0604020202020204" pitchFamily="34" charset="0"/>
              </a:rPr>
              <a:t>ΑΝΤΩΝΑΡΑΚΗ ΜΑΡΙΝΑ</a:t>
            </a:r>
          </a:p>
          <a:p>
            <a:pPr algn="l"/>
            <a:r>
              <a:rPr lang="el-GR" sz="1800" dirty="0">
                <a:latin typeface="Arial" panose="020B0604020202020204" pitchFamily="34" charset="0"/>
                <a:cs typeface="Arial" panose="020B0604020202020204" pitchFamily="34" charset="0"/>
              </a:rPr>
              <a:t>ΓΕΩΡΓΙΟΥ ΕΛΕΥΘΕΡΙΑ</a:t>
            </a:r>
          </a:p>
          <a:p>
            <a:pPr algn="l"/>
            <a:r>
              <a:rPr lang="el-GR" sz="1800" dirty="0">
                <a:latin typeface="Arial" panose="020B0604020202020204" pitchFamily="34" charset="0"/>
                <a:cs typeface="Arial" panose="020B0604020202020204" pitchFamily="34" charset="0"/>
              </a:rPr>
              <a:t>ΑΥΓΕΡΙΝΟΥ ΚΑΤΕΡΙΝΑ</a:t>
            </a:r>
          </a:p>
        </p:txBody>
      </p:sp>
    </p:spTree>
    <p:extLst>
      <p:ext uri="{BB962C8B-B14F-4D97-AF65-F5344CB8AC3E}">
        <p14:creationId xmlns:p14="http://schemas.microsoft.com/office/powerpoint/2010/main" val="252384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D1BC6890-2962-D1D1-A26E-4D6A1195713A}"/>
              </a:ext>
            </a:extLst>
          </p:cNvPr>
          <p:cNvSpPr>
            <a:spLocks noGrp="1"/>
          </p:cNvSpPr>
          <p:nvPr>
            <p:ph type="ctrTitle"/>
          </p:nvPr>
        </p:nvSpPr>
        <p:spPr>
          <a:xfrm>
            <a:off x="1069849" y="1298448"/>
            <a:ext cx="3258688" cy="3255264"/>
          </a:xfrm>
        </p:spPr>
        <p:txBody>
          <a:bodyPr>
            <a:normAutofit/>
          </a:bodyPr>
          <a:lstStyle/>
          <a:p>
            <a:r>
              <a:rPr lang="en-US" sz="3200" dirty="0"/>
              <a:t>ΤΙ ΕΙΝΑΙ ΤΟ ΔΕΡΜΑΤΟΪΝΩΜΑ;</a:t>
            </a:r>
            <a:endParaRPr lang="el-GR" sz="3200" dirty="0"/>
          </a:p>
        </p:txBody>
      </p:sp>
      <p:pic>
        <p:nvPicPr>
          <p:cNvPr id="8" name="Εικόνα 7" descr="Εικόνα που περιέχει κοντά&#10;&#10;Περιγραφή που δημιουργήθηκε αυτόματα">
            <a:extLst>
              <a:ext uri="{FF2B5EF4-FFF2-40B4-BE49-F238E27FC236}">
                <a16:creationId xmlns:a16="http://schemas.microsoft.com/office/drawing/2014/main" id="{1AEE0679-A5C8-AFB5-96B8-8A7C37F81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640" y="1045157"/>
            <a:ext cx="6367271" cy="4759534"/>
          </a:xfrm>
          <a:prstGeom prst="rect">
            <a:avLst/>
          </a:prstGeom>
        </p:spPr>
      </p:pic>
      <p:sp>
        <p:nvSpPr>
          <p:cNvPr id="17" name="Rectangle 16">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Θέση περιεχομένου 3">
            <a:extLst>
              <a:ext uri="{FF2B5EF4-FFF2-40B4-BE49-F238E27FC236}">
                <a16:creationId xmlns:a16="http://schemas.microsoft.com/office/drawing/2014/main" id="{E81210A7-769E-3521-5068-846D31BEDA7D}"/>
              </a:ext>
            </a:extLst>
          </p:cNvPr>
          <p:cNvGraphicFramePr>
            <a:graphicFrameLocks/>
          </p:cNvGraphicFramePr>
          <p:nvPr>
            <p:extLst>
              <p:ext uri="{D42A27DB-BD31-4B8C-83A1-F6EECF244321}">
                <p14:modId xmlns:p14="http://schemas.microsoft.com/office/powerpoint/2010/main" val="3046829943"/>
              </p:ext>
            </p:extLst>
          </p:nvPr>
        </p:nvGraphicFramePr>
        <p:xfrm>
          <a:off x="300688" y="2434107"/>
          <a:ext cx="6451109" cy="3003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EE868BB-5F86-F260-7828-15DA3C157039}"/>
              </a:ext>
            </a:extLst>
          </p:cNvPr>
          <p:cNvSpPr txBox="1"/>
          <p:nvPr/>
        </p:nvSpPr>
        <p:spPr>
          <a:xfrm>
            <a:off x="378229" y="130601"/>
            <a:ext cx="7328857" cy="646331"/>
          </a:xfrm>
          <a:prstGeom prst="rect">
            <a:avLst/>
          </a:prstGeom>
          <a:noFill/>
        </p:spPr>
        <p:txBody>
          <a:bodyPr wrap="square" rtlCol="0">
            <a:spAutoFit/>
          </a:bodyPr>
          <a:lstStyle/>
          <a:p>
            <a:r>
              <a:rPr lang="el-GR" sz="3600" dirty="0">
                <a:solidFill>
                  <a:schemeClr val="bg2">
                    <a:lumMod val="50000"/>
                  </a:schemeClr>
                </a:solidFill>
              </a:rPr>
              <a:t>ΤΙ ΕΙΝΑΙ ΤΟ ΔΕΡΜΑΤΟΪΝΩΜΑ;</a:t>
            </a:r>
          </a:p>
        </p:txBody>
      </p:sp>
    </p:spTree>
    <p:extLst>
      <p:ext uri="{BB962C8B-B14F-4D97-AF65-F5344CB8AC3E}">
        <p14:creationId xmlns:p14="http://schemas.microsoft.com/office/powerpoint/2010/main" val="43612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Εικόνα 5" descr="Εικόνα που περιέχει κείμενο&#10;&#10;Περιγραφή που δημιουργήθηκε αυτόματα">
            <a:extLst>
              <a:ext uri="{FF2B5EF4-FFF2-40B4-BE49-F238E27FC236}">
                <a16:creationId xmlns:a16="http://schemas.microsoft.com/office/drawing/2014/main" id="{7872DF89-8843-654B-CF22-813E9B520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2944" y="2012144"/>
            <a:ext cx="3778286" cy="2824268"/>
          </a:xfrm>
          <a:prstGeom prst="rect">
            <a:avLst/>
          </a:prstGeom>
        </p:spPr>
      </p:pic>
      <p:sp>
        <p:nvSpPr>
          <p:cNvPr id="19" name="Rectangle 18">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Υπότιτλος 2">
            <a:extLst>
              <a:ext uri="{FF2B5EF4-FFF2-40B4-BE49-F238E27FC236}">
                <a16:creationId xmlns:a16="http://schemas.microsoft.com/office/drawing/2014/main" id="{E6BCBFCD-4CD0-B567-9B9F-7F8F5B4B3A34}"/>
              </a:ext>
            </a:extLst>
          </p:cNvPr>
          <p:cNvSpPr>
            <a:spLocks noGrp="1"/>
          </p:cNvSpPr>
          <p:nvPr>
            <p:ph type="subTitle" idx="4294967295"/>
          </p:nvPr>
        </p:nvSpPr>
        <p:spPr>
          <a:xfrm>
            <a:off x="0" y="1404938"/>
            <a:ext cx="7315200" cy="914400"/>
          </a:xfrm>
        </p:spPr>
        <p:txBody>
          <a:bodyPr>
            <a:normAutofit fontScale="85000" lnSpcReduction="20000"/>
          </a:bodyPr>
          <a:lstStyle/>
          <a:p>
            <a:r>
              <a:rPr lang="el-GR" sz="4400" dirty="0">
                <a:solidFill>
                  <a:schemeClr val="bg1"/>
                </a:solidFill>
              </a:rPr>
              <a:t>ΜΑΚΡΟΣΚΟΠΙΚΗ - ΚΛΙΝΙΚΗ  ΕΙΚΟΝΑ</a:t>
            </a:r>
          </a:p>
        </p:txBody>
      </p:sp>
      <p:graphicFrame>
        <p:nvGraphicFramePr>
          <p:cNvPr id="4" name="Θέση περιεχομένου 2">
            <a:extLst>
              <a:ext uri="{FF2B5EF4-FFF2-40B4-BE49-F238E27FC236}">
                <a16:creationId xmlns:a16="http://schemas.microsoft.com/office/drawing/2014/main" id="{48068CC4-9837-DE9F-3CCC-DB907E7E11F1}"/>
              </a:ext>
            </a:extLst>
          </p:cNvPr>
          <p:cNvGraphicFramePr>
            <a:graphicFrameLocks noGrp="1"/>
          </p:cNvGraphicFramePr>
          <p:nvPr>
            <p:ph idx="4294967295"/>
            <p:extLst>
              <p:ext uri="{D42A27DB-BD31-4B8C-83A1-F6EECF244321}">
                <p14:modId xmlns:p14="http://schemas.microsoft.com/office/powerpoint/2010/main" val="2170404984"/>
              </p:ext>
            </p:extLst>
          </p:nvPr>
        </p:nvGraphicFramePr>
        <p:xfrm>
          <a:off x="289248" y="2510395"/>
          <a:ext cx="6451109"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665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6" name="Rectangle 25">
            <a:extLst>
              <a:ext uri="{FF2B5EF4-FFF2-40B4-BE49-F238E27FC236}">
                <a16:creationId xmlns:a16="http://schemas.microsoft.com/office/drawing/2014/main" id="{17AD4738-6130-415F-BA58-176DA3000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67643AF-5083-45CE-BA04-BFB1A37D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464638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Θέση κειμένου 3">
            <a:extLst>
              <a:ext uri="{FF2B5EF4-FFF2-40B4-BE49-F238E27FC236}">
                <a16:creationId xmlns:a16="http://schemas.microsoft.com/office/drawing/2014/main" id="{C717F5BA-62ED-FF18-6B90-43C322675878}"/>
              </a:ext>
            </a:extLst>
          </p:cNvPr>
          <p:cNvSpPr>
            <a:spLocks noGrp="1"/>
          </p:cNvSpPr>
          <p:nvPr>
            <p:ph type="body" sz="half" idx="2"/>
          </p:nvPr>
        </p:nvSpPr>
        <p:spPr>
          <a:xfrm>
            <a:off x="4969800" y="1123836"/>
            <a:ext cx="6194685" cy="4805201"/>
          </a:xfrm>
        </p:spPr>
        <p:txBody>
          <a:bodyPr vert="horz" lIns="91440" tIns="45720" rIns="91440" bIns="45720" rtlCol="0" anchor="t">
            <a:normAutofit/>
          </a:bodyPr>
          <a:lstStyle/>
          <a:p>
            <a:pPr indent="-182880">
              <a:lnSpc>
                <a:spcPct val="90000"/>
              </a:lnSpc>
              <a:buFont typeface="Wingdings 2" pitchFamily="18" charset="2"/>
              <a:buChar char=""/>
            </a:pPr>
            <a:endParaRPr lang="en-US" dirty="0">
              <a:solidFill>
                <a:schemeClr val="tx1">
                  <a:lumMod val="65000"/>
                  <a:lumOff val="35000"/>
                </a:schemeClr>
              </a:solidFill>
            </a:endParaRPr>
          </a:p>
        </p:txBody>
      </p:sp>
      <p:sp>
        <p:nvSpPr>
          <p:cNvPr id="30" name="Rectangle 29">
            <a:extLst>
              <a:ext uri="{FF2B5EF4-FFF2-40B4-BE49-F238E27FC236}">
                <a16:creationId xmlns:a16="http://schemas.microsoft.com/office/drawing/2014/main" id="{CC7E0005-C596-4A5C-BAFA-6C5CFA03A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Τίτλος 1">
            <a:extLst>
              <a:ext uri="{FF2B5EF4-FFF2-40B4-BE49-F238E27FC236}">
                <a16:creationId xmlns:a16="http://schemas.microsoft.com/office/drawing/2014/main" id="{A4250B00-D04C-8109-DC58-3E99578AE27D}"/>
              </a:ext>
            </a:extLst>
          </p:cNvPr>
          <p:cNvSpPr txBox="1">
            <a:spLocks/>
          </p:cNvSpPr>
          <p:nvPr/>
        </p:nvSpPr>
        <p:spPr>
          <a:xfrm>
            <a:off x="205274" y="90154"/>
            <a:ext cx="7341746" cy="67184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a:lstStyle>
          <a:p>
            <a:r>
              <a:rPr lang="el-GR" sz="2800" b="1" dirty="0">
                <a:ln w="0"/>
                <a:solidFill>
                  <a:schemeClr val="accent3">
                    <a:lumMod val="75000"/>
                  </a:schemeClr>
                </a:solidFill>
                <a:effectLst>
                  <a:outerShdw blurRad="38100" dist="19050" dir="2700000" algn="tl" rotWithShape="0">
                    <a:schemeClr val="dk1">
                      <a:alpha val="40000"/>
                    </a:schemeClr>
                  </a:outerShdw>
                </a:effectLst>
              </a:rPr>
              <a:t>ΜΙΚΡΟΣΚΟΠΙΚΑ ΧΑΡΑΚΤΗΡΙΣΤΙΚΑ</a:t>
            </a:r>
          </a:p>
        </p:txBody>
      </p:sp>
      <p:sp>
        <p:nvSpPr>
          <p:cNvPr id="6" name="Θέση περιεχομένου 2">
            <a:extLst>
              <a:ext uri="{FF2B5EF4-FFF2-40B4-BE49-F238E27FC236}">
                <a16:creationId xmlns:a16="http://schemas.microsoft.com/office/drawing/2014/main" id="{61AB2A2E-BB90-900E-7FD3-B5B17B2FB3D1}"/>
              </a:ext>
            </a:extLst>
          </p:cNvPr>
          <p:cNvSpPr>
            <a:spLocks noGrp="1"/>
          </p:cNvSpPr>
          <p:nvPr>
            <p:ph type="title"/>
          </p:nvPr>
        </p:nvSpPr>
        <p:spPr>
          <a:xfrm>
            <a:off x="261938" y="1123950"/>
            <a:ext cx="4205287" cy="4805363"/>
          </a:xfrm>
        </p:spPr>
        <p:txBody>
          <a:bodyPr anchor="t">
            <a:noAutofit/>
          </a:bodyPr>
          <a:lstStyle/>
          <a:p>
            <a:pPr marL="285750" indent="-285750">
              <a:buFont typeface="Arial" panose="020B0604020202020204" pitchFamily="34" charset="0"/>
              <a:buChar char="•"/>
            </a:pPr>
            <a:r>
              <a:rPr lang="el-GR" sz="1800" dirty="0">
                <a:solidFill>
                  <a:srgbClr val="FFFFFF"/>
                </a:solidFill>
              </a:rPr>
              <a:t>Η αλλοίωση είναι συμμετρική και εντοπισμένη στο χόριο.</a:t>
            </a:r>
          </a:p>
          <a:p>
            <a:pPr marL="285750" indent="-285750">
              <a:buFont typeface="Arial" panose="020B0604020202020204" pitchFamily="34" charset="0"/>
              <a:buChar char="•"/>
            </a:pPr>
            <a:r>
              <a:rPr lang="el-GR" sz="1800" dirty="0">
                <a:solidFill>
                  <a:srgbClr val="FFFFFF"/>
                </a:solidFill>
              </a:rPr>
              <a:t>Το πρότυπο ανάπτυξης είναι διάχυτο </a:t>
            </a:r>
            <a:r>
              <a:rPr lang="el-GR" sz="1800" dirty="0"/>
              <a:t>ή</a:t>
            </a:r>
            <a:r>
              <a:rPr lang="el-GR" sz="1800" dirty="0">
                <a:solidFill>
                  <a:srgbClr val="FFFFFF"/>
                </a:solidFill>
              </a:rPr>
              <a:t> δικτυωτό.</a:t>
            </a:r>
          </a:p>
          <a:p>
            <a:pPr marL="285750" indent="-285750">
              <a:buFont typeface="Arial" panose="020B0604020202020204" pitchFamily="34" charset="0"/>
              <a:buChar char="•"/>
            </a:pPr>
            <a:r>
              <a:rPr lang="el-GR" sz="1800" dirty="0">
                <a:solidFill>
                  <a:srgbClr val="FFFFFF"/>
                </a:solidFill>
              </a:rPr>
              <a:t>Οζώδης πολλαπλασιασμός ινοβλαστών και </a:t>
            </a:r>
            <a:r>
              <a:rPr lang="el-GR" sz="1800" dirty="0" err="1">
                <a:solidFill>
                  <a:srgbClr val="FFFFFF"/>
                </a:solidFill>
              </a:rPr>
              <a:t>ιστιοκυττάρων</a:t>
            </a:r>
            <a:r>
              <a:rPr lang="el-GR" sz="1800" dirty="0">
                <a:solidFill>
                  <a:srgbClr val="FFFFFF"/>
                </a:solidFill>
              </a:rPr>
              <a:t>.</a:t>
            </a:r>
          </a:p>
          <a:p>
            <a:pPr marL="285750" indent="-285750">
              <a:buFont typeface="Arial" panose="020B0604020202020204" pitchFamily="34" charset="0"/>
              <a:buChar char="•"/>
            </a:pPr>
            <a:r>
              <a:rPr lang="el-GR" sz="1800" dirty="0">
                <a:solidFill>
                  <a:srgbClr val="FFFFFF"/>
                </a:solidFill>
              </a:rPr>
              <a:t>Ατρακτοειδή κύτταρα με λεπτούς και επιμήκεις πυρήνες, μυτερά άκρα και </a:t>
            </a:r>
            <a:r>
              <a:rPr lang="el-GR" sz="1800" dirty="0" err="1">
                <a:solidFill>
                  <a:srgbClr val="FFFFFF"/>
                </a:solidFill>
              </a:rPr>
              <a:t>ηωσινόφιλο</a:t>
            </a:r>
            <a:r>
              <a:rPr lang="el-GR" sz="1800" dirty="0">
                <a:solidFill>
                  <a:srgbClr val="FFFFFF"/>
                </a:solidFill>
              </a:rPr>
              <a:t> κυτταρόπλασμα.</a:t>
            </a:r>
          </a:p>
          <a:p>
            <a:pPr marL="285750" indent="-285750">
              <a:buFont typeface="Arial" panose="020B0604020202020204" pitchFamily="34" charset="0"/>
              <a:buChar char="•"/>
            </a:pPr>
            <a:r>
              <a:rPr lang="el-GR" sz="1800" dirty="0" err="1">
                <a:solidFill>
                  <a:srgbClr val="FFFFFF"/>
                </a:solidFill>
              </a:rPr>
              <a:t>Ιστιοκύτταρα</a:t>
            </a:r>
            <a:r>
              <a:rPr lang="el-GR" sz="1800" dirty="0">
                <a:solidFill>
                  <a:srgbClr val="FFFFFF"/>
                </a:solidFill>
              </a:rPr>
              <a:t> με στρογγυλό πυρήνα και άφθονο κυτταρόπλασμα.</a:t>
            </a:r>
          </a:p>
          <a:p>
            <a:pPr marL="285750" indent="-285750">
              <a:buFont typeface="Arial" panose="020B0604020202020204" pitchFamily="34" charset="0"/>
              <a:buChar char="•"/>
            </a:pPr>
            <a:r>
              <a:rPr lang="el-GR" sz="1800" dirty="0">
                <a:solidFill>
                  <a:srgbClr val="FFFFFF"/>
                </a:solidFill>
              </a:rPr>
              <a:t>Η </a:t>
            </a:r>
            <a:r>
              <a:rPr lang="el-GR" sz="1800" dirty="0" err="1">
                <a:solidFill>
                  <a:srgbClr val="FFFFFF"/>
                </a:solidFill>
              </a:rPr>
              <a:t>μιτωτική</a:t>
            </a:r>
            <a:r>
              <a:rPr lang="el-GR" sz="1800" dirty="0">
                <a:solidFill>
                  <a:srgbClr val="FFFFFF"/>
                </a:solidFill>
              </a:rPr>
              <a:t> δραστηριότητα ποικίλλει.</a:t>
            </a:r>
          </a:p>
          <a:p>
            <a:pPr marL="285750" indent="-285750">
              <a:buFont typeface="Arial" panose="020B0604020202020204" pitchFamily="34" charset="0"/>
              <a:buChar char="•"/>
            </a:pPr>
            <a:r>
              <a:rPr lang="el-GR" sz="1800" dirty="0">
                <a:solidFill>
                  <a:srgbClr val="FFFFFF"/>
                </a:solidFill>
              </a:rPr>
              <a:t>Μπορεί να υπάρχουν </a:t>
            </a:r>
            <a:r>
              <a:rPr lang="el-GR" sz="1800" dirty="0" err="1">
                <a:solidFill>
                  <a:srgbClr val="FFFFFF"/>
                </a:solidFill>
              </a:rPr>
              <a:t>γιγαντοκύτταρα</a:t>
            </a:r>
            <a:r>
              <a:rPr lang="el-GR" sz="1800" dirty="0">
                <a:solidFill>
                  <a:srgbClr val="FFFFFF"/>
                </a:solidFill>
              </a:rPr>
              <a:t> </a:t>
            </a:r>
            <a:r>
              <a:rPr lang="en-US" sz="1800" dirty="0">
                <a:solidFill>
                  <a:srgbClr val="FFFFFF"/>
                </a:solidFill>
              </a:rPr>
              <a:t>Touton</a:t>
            </a:r>
            <a:r>
              <a:rPr lang="el-GR" sz="1800" dirty="0">
                <a:solidFill>
                  <a:srgbClr val="FFFFFF"/>
                </a:solidFill>
              </a:rPr>
              <a:t>.</a:t>
            </a:r>
            <a:endParaRPr lang="en-US" sz="1800" dirty="0">
              <a:solidFill>
                <a:srgbClr val="FFFFFF"/>
              </a:solidFill>
            </a:endParaRPr>
          </a:p>
          <a:p>
            <a:pPr marL="285750" indent="-285750">
              <a:buFont typeface="Arial" panose="020B0604020202020204" pitchFamily="34" charset="0"/>
              <a:buChar char="•"/>
            </a:pPr>
            <a:r>
              <a:rPr lang="el-GR" sz="1800" dirty="0"/>
              <a:t>Εγκλωβισμένο</a:t>
            </a:r>
            <a:r>
              <a:rPr lang="el-GR" sz="1800" dirty="0">
                <a:solidFill>
                  <a:srgbClr val="FFFFFF"/>
                </a:solidFill>
              </a:rPr>
              <a:t> κολλαγόνο στην περιφέρεια του </a:t>
            </a:r>
            <a:r>
              <a:rPr lang="el-GR" sz="1800" dirty="0" err="1">
                <a:solidFill>
                  <a:srgbClr val="FFFFFF"/>
                </a:solidFill>
              </a:rPr>
              <a:t>δερματοϊνώματος</a:t>
            </a:r>
            <a:r>
              <a:rPr lang="el-GR" sz="1800" dirty="0">
                <a:solidFill>
                  <a:srgbClr val="FFFFFF"/>
                </a:solidFill>
              </a:rPr>
              <a:t>.</a:t>
            </a:r>
          </a:p>
          <a:p>
            <a:pPr marL="285750" indent="-285750">
              <a:buFont typeface="Arial" panose="020B0604020202020204" pitchFamily="34" charset="0"/>
              <a:buChar char="•"/>
            </a:pPr>
            <a:r>
              <a:rPr lang="el-GR" sz="1800" dirty="0">
                <a:solidFill>
                  <a:srgbClr val="FFFFFF"/>
                </a:solidFill>
              </a:rPr>
              <a:t>Ζώνη </a:t>
            </a:r>
            <a:r>
              <a:rPr lang="en-US" sz="1800" dirty="0" err="1">
                <a:solidFill>
                  <a:srgbClr val="FFFFFF"/>
                </a:solidFill>
              </a:rPr>
              <a:t>Grenz</a:t>
            </a:r>
            <a:r>
              <a:rPr lang="el-GR" sz="1800" dirty="0">
                <a:solidFill>
                  <a:srgbClr val="FFFFFF"/>
                </a:solidFill>
              </a:rPr>
              <a:t>, το </a:t>
            </a:r>
            <a:r>
              <a:rPr lang="el-GR" sz="1800" dirty="0" err="1">
                <a:solidFill>
                  <a:srgbClr val="FFFFFF"/>
                </a:solidFill>
              </a:rPr>
              <a:t>θηλώδες</a:t>
            </a:r>
            <a:r>
              <a:rPr lang="el-GR" sz="1800" dirty="0">
                <a:solidFill>
                  <a:srgbClr val="FFFFFF"/>
                </a:solidFill>
              </a:rPr>
              <a:t> χόριο παραμένει ανέπαφο.</a:t>
            </a:r>
          </a:p>
          <a:p>
            <a:pPr marL="285750" indent="-285750">
              <a:buFont typeface="Arial" panose="020B0604020202020204" pitchFamily="34" charset="0"/>
              <a:buChar char="•"/>
            </a:pPr>
            <a:r>
              <a:rPr lang="el-GR" sz="1800" dirty="0">
                <a:solidFill>
                  <a:srgbClr val="FFFFFF"/>
                </a:solidFill>
              </a:rPr>
              <a:t>Αυξημένη μελάγχρωση στη βασική στιβάδα της επιδερμίδας.</a:t>
            </a:r>
          </a:p>
          <a:p>
            <a:pPr marL="285750" indent="-285750">
              <a:buFont typeface="Arial" panose="020B0604020202020204" pitchFamily="34" charset="0"/>
              <a:buChar char="•"/>
            </a:pPr>
            <a:r>
              <a:rPr lang="el-GR" sz="1800" dirty="0">
                <a:solidFill>
                  <a:srgbClr val="FFFFFF"/>
                </a:solidFill>
              </a:rPr>
              <a:t>Σχετικώς αφοριζόμενο πρότυπο, με ανώμαλα όρια, αλλά χωρίς κάψα</a:t>
            </a:r>
          </a:p>
          <a:p>
            <a:pPr marL="285750" indent="-285750">
              <a:buFont typeface="Arial" panose="020B0604020202020204" pitchFamily="34" charset="0"/>
              <a:buChar char="•"/>
            </a:pPr>
            <a:r>
              <a:rPr lang="el-GR" sz="1800" dirty="0">
                <a:solidFill>
                  <a:srgbClr val="FFFFFF"/>
                </a:solidFill>
              </a:rPr>
              <a:t>Μπορεί να συνυπάρχουν φλεγμονώδη κύτταρα</a:t>
            </a:r>
          </a:p>
        </p:txBody>
      </p:sp>
      <p:pic>
        <p:nvPicPr>
          <p:cNvPr id="8" name="Εικόνα 7" descr="Εικόνα που περιέχει μοβ&#10;&#10;Περιγραφή που δημιουργήθηκε αυτόματα">
            <a:extLst>
              <a:ext uri="{FF2B5EF4-FFF2-40B4-BE49-F238E27FC236}">
                <a16:creationId xmlns:a16="http://schemas.microsoft.com/office/drawing/2014/main" id="{41FCAE69-3EFD-CAD3-0466-94B143181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4318" y="1123836"/>
            <a:ext cx="6782388" cy="4762913"/>
          </a:xfrm>
          <a:prstGeom prst="rect">
            <a:avLst/>
          </a:prstGeom>
        </p:spPr>
      </p:pic>
    </p:spTree>
    <p:extLst>
      <p:ext uri="{BB962C8B-B14F-4D97-AF65-F5344CB8AC3E}">
        <p14:creationId xmlns:p14="http://schemas.microsoft.com/office/powerpoint/2010/main" val="391921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12">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6" name="Rectangle 16">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8">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Τίτλος 1">
            <a:extLst>
              <a:ext uri="{FF2B5EF4-FFF2-40B4-BE49-F238E27FC236}">
                <a16:creationId xmlns:a16="http://schemas.microsoft.com/office/drawing/2014/main" id="{E8DB7136-6721-38FF-C20B-6E0F71D99EF1}"/>
              </a:ext>
            </a:extLst>
          </p:cNvPr>
          <p:cNvSpPr>
            <a:spLocks noGrp="1"/>
          </p:cNvSpPr>
          <p:nvPr>
            <p:ph type="title"/>
          </p:nvPr>
        </p:nvSpPr>
        <p:spPr>
          <a:xfrm>
            <a:off x="1600200" y="1087438"/>
            <a:ext cx="8983663" cy="1000125"/>
          </a:xfrm>
        </p:spPr>
        <p:txBody>
          <a:bodyPr>
            <a:normAutofit/>
          </a:bodyPr>
          <a:lstStyle/>
          <a:p>
            <a:r>
              <a:rPr lang="el-GR" dirty="0"/>
              <a:t>ΑΝΟΣΟΪΣΤΟΧΗΜΕΙΑ</a:t>
            </a:r>
          </a:p>
        </p:txBody>
      </p:sp>
      <p:sp>
        <p:nvSpPr>
          <p:cNvPr id="6" name="Τίτλος 1">
            <a:extLst>
              <a:ext uri="{FF2B5EF4-FFF2-40B4-BE49-F238E27FC236}">
                <a16:creationId xmlns:a16="http://schemas.microsoft.com/office/drawing/2014/main" id="{4B393EED-E615-5080-22B3-54AFC62B42DE}"/>
              </a:ext>
            </a:extLst>
          </p:cNvPr>
          <p:cNvSpPr>
            <a:spLocks noGrp="1"/>
          </p:cNvSpPr>
          <p:nvPr>
            <p:ph type="body" sz="half" idx="2"/>
          </p:nvPr>
        </p:nvSpPr>
        <p:spPr>
          <a:xfrm>
            <a:off x="1600200" y="2535238"/>
            <a:ext cx="8983663" cy="3554412"/>
          </a:xfrm>
        </p:spPr>
        <p:txBody>
          <a:bodyPr>
            <a:normAutofit/>
          </a:bodyPr>
          <a:lstStyle/>
          <a:p>
            <a:r>
              <a:rPr lang="en-US" sz="2400" dirty="0">
                <a:solidFill>
                  <a:schemeClr val="tx1"/>
                </a:solidFill>
              </a:rPr>
              <a:t>CD163</a:t>
            </a:r>
          </a:p>
          <a:p>
            <a:r>
              <a:rPr lang="en-US" sz="2400" dirty="0">
                <a:solidFill>
                  <a:schemeClr val="tx1"/>
                </a:solidFill>
              </a:rPr>
              <a:t>CD34 </a:t>
            </a:r>
            <a:r>
              <a:rPr lang="el-GR" sz="2400" dirty="0">
                <a:solidFill>
                  <a:schemeClr val="tx1"/>
                </a:solidFill>
              </a:rPr>
              <a:t>είναι θετικό στην περιφέρεια και αρνητικό στο κέντρο (στο </a:t>
            </a:r>
            <a:r>
              <a:rPr lang="el-GR" sz="2400" dirty="0" err="1">
                <a:solidFill>
                  <a:schemeClr val="tx1"/>
                </a:solidFill>
              </a:rPr>
              <a:t>προβάλλον</a:t>
            </a:r>
            <a:r>
              <a:rPr lang="el-GR" sz="2400" dirty="0">
                <a:solidFill>
                  <a:schemeClr val="tx1"/>
                </a:solidFill>
              </a:rPr>
              <a:t> </a:t>
            </a:r>
            <a:r>
              <a:rPr lang="el-GR" sz="2400" dirty="0" err="1">
                <a:solidFill>
                  <a:schemeClr val="tx1"/>
                </a:solidFill>
              </a:rPr>
              <a:t>δερματοϊνοσάρκωμα</a:t>
            </a:r>
            <a:r>
              <a:rPr lang="el-GR" sz="2400" dirty="0">
                <a:solidFill>
                  <a:schemeClr val="tx1"/>
                </a:solidFill>
              </a:rPr>
              <a:t> είναι διάχυτο σε όλη του την έκταση).</a:t>
            </a:r>
          </a:p>
          <a:p>
            <a:endParaRPr lang="el-GR" dirty="0"/>
          </a:p>
        </p:txBody>
      </p:sp>
    </p:spTree>
    <p:extLst>
      <p:ext uri="{BB962C8B-B14F-4D97-AF65-F5344CB8AC3E}">
        <p14:creationId xmlns:p14="http://schemas.microsoft.com/office/powerpoint/2010/main" val="198414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1">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15">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DA15450E-04CE-79AD-0546-F2CB560D0307}"/>
              </a:ext>
            </a:extLst>
          </p:cNvPr>
          <p:cNvSpPr txBox="1"/>
          <p:nvPr/>
        </p:nvSpPr>
        <p:spPr>
          <a:xfrm>
            <a:off x="252919" y="1123837"/>
            <a:ext cx="2947482" cy="460118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spc="-60" dirty="0">
                <a:solidFill>
                  <a:srgbClr val="FFFFFF"/>
                </a:solidFill>
                <a:latin typeface="+mj-lt"/>
                <a:ea typeface="+mj-ea"/>
                <a:cs typeface="+mj-cs"/>
              </a:rPr>
              <a:t>ΔΙΑΦΟΡΙΚΗ ΔΙΑΓΝΩΣΗ</a:t>
            </a:r>
          </a:p>
        </p:txBody>
      </p:sp>
      <p:sp>
        <p:nvSpPr>
          <p:cNvPr id="25" name="Rectangle 19">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Θέση περιεχομένου 2">
            <a:extLst>
              <a:ext uri="{FF2B5EF4-FFF2-40B4-BE49-F238E27FC236}">
                <a16:creationId xmlns:a16="http://schemas.microsoft.com/office/drawing/2014/main" id="{E444993A-9D64-6C3A-7175-F0994AE8C786}"/>
              </a:ext>
            </a:extLst>
          </p:cNvPr>
          <p:cNvGraphicFramePr>
            <a:graphicFrameLocks/>
          </p:cNvGraphicFramePr>
          <p:nvPr>
            <p:extLst>
              <p:ext uri="{D42A27DB-BD31-4B8C-83A1-F6EECF244321}">
                <p14:modId xmlns:p14="http://schemas.microsoft.com/office/powerpoint/2010/main" val="466673818"/>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656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78A4B3-6BBF-066F-6B47-E5CAB3B91745}"/>
              </a:ext>
            </a:extLst>
          </p:cNvPr>
          <p:cNvSpPr txBox="1"/>
          <p:nvPr/>
        </p:nvSpPr>
        <p:spPr>
          <a:xfrm>
            <a:off x="4165600" y="1787943"/>
            <a:ext cx="6096000" cy="2677656"/>
          </a:xfrm>
          <a:prstGeom prst="rect">
            <a:avLst/>
          </a:prstGeom>
          <a:noFill/>
        </p:spPr>
        <p:txBody>
          <a:bodyPr wrap="square">
            <a:spAutoFit/>
          </a:bodyPr>
          <a:lstStyle/>
          <a:p>
            <a:pPr marL="285750" indent="-285750">
              <a:buClr>
                <a:schemeClr val="tx2"/>
              </a:buClr>
              <a:buFont typeface="Arial" panose="020B0604020202020204" pitchFamily="34" charset="0"/>
              <a:buChar char="•"/>
            </a:pPr>
            <a:r>
              <a:rPr lang="el-GR" sz="2400" dirty="0"/>
              <a:t>Η διάγνωση γίνεται με τον συνδυασμό κλινικών και ιστολογικών ευρημάτων. </a:t>
            </a:r>
          </a:p>
          <a:p>
            <a:pPr marL="285750" indent="-285750">
              <a:buClr>
                <a:schemeClr val="tx2"/>
              </a:buClr>
              <a:buFont typeface="Arial" panose="020B0604020202020204" pitchFamily="34" charset="0"/>
              <a:buChar char="•"/>
            </a:pPr>
            <a:r>
              <a:rPr lang="el-GR" sz="2400" dirty="0"/>
              <a:t>Η θεραπεία πραγματοποιείται με πλήρη </a:t>
            </a:r>
            <a:r>
              <a:rPr lang="el-GR" sz="2400" dirty="0" err="1"/>
              <a:t>εκτομή</a:t>
            </a:r>
            <a:r>
              <a:rPr lang="el-GR" sz="2400" dirty="0"/>
              <a:t> της αλλοίωσης. </a:t>
            </a:r>
          </a:p>
          <a:p>
            <a:pPr marL="285750" indent="-285750">
              <a:buClr>
                <a:schemeClr val="tx2"/>
              </a:buClr>
              <a:buFont typeface="Arial" panose="020B0604020202020204" pitchFamily="34" charset="0"/>
              <a:buChar char="•"/>
            </a:pPr>
            <a:r>
              <a:rPr lang="el-GR" sz="2400" dirty="0"/>
              <a:t>Η ευρεία τοπική </a:t>
            </a:r>
            <a:r>
              <a:rPr lang="el-GR" sz="2400" dirty="0" err="1"/>
              <a:t>εκτομή</a:t>
            </a:r>
            <a:r>
              <a:rPr lang="el-GR" sz="2400" dirty="0"/>
              <a:t> είναι  επαρκής  για την  πρόληψη της υποτροπής. </a:t>
            </a:r>
          </a:p>
          <a:p>
            <a:pPr marL="285750" indent="-285750">
              <a:buClr>
                <a:schemeClr val="tx2"/>
              </a:buClr>
              <a:buFont typeface="Arial" panose="020B0604020202020204" pitchFamily="34" charset="0"/>
              <a:buChar char="•"/>
            </a:pPr>
            <a:r>
              <a:rPr lang="el-GR" sz="2400" dirty="0"/>
              <a:t>Έχει αναφερθεί αυτόματη υποστροφή. </a:t>
            </a:r>
            <a:endParaRPr lang="en-US" sz="2400" dirty="0"/>
          </a:p>
        </p:txBody>
      </p:sp>
      <p:sp>
        <p:nvSpPr>
          <p:cNvPr id="6" name="Τίτλος 5">
            <a:extLst>
              <a:ext uri="{FF2B5EF4-FFF2-40B4-BE49-F238E27FC236}">
                <a16:creationId xmlns:a16="http://schemas.microsoft.com/office/drawing/2014/main" id="{CFD0284C-175A-1D9E-F432-5D9E9288D4D0}"/>
              </a:ext>
            </a:extLst>
          </p:cNvPr>
          <p:cNvSpPr>
            <a:spLocks noGrp="1"/>
          </p:cNvSpPr>
          <p:nvPr>
            <p:ph type="title"/>
          </p:nvPr>
        </p:nvSpPr>
        <p:spPr/>
        <p:txBody>
          <a:bodyPr/>
          <a:lstStyle/>
          <a:p>
            <a:r>
              <a:rPr lang="el-GR" dirty="0"/>
              <a:t>ΔΙΑΓΝΩΣΗ ΚΑΙ ΘΕΡΑΠΕΙΑ</a:t>
            </a:r>
          </a:p>
        </p:txBody>
      </p:sp>
    </p:spTree>
    <p:extLst>
      <p:ext uri="{BB962C8B-B14F-4D97-AF65-F5344CB8AC3E}">
        <p14:creationId xmlns:p14="http://schemas.microsoft.com/office/powerpoint/2010/main" val="343493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Shape 14">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76A6507E-1B94-9FC5-0402-FBDCA41AB9CC}"/>
              </a:ext>
            </a:extLst>
          </p:cNvPr>
          <p:cNvSpPr>
            <a:spLocks noGrp="1"/>
          </p:cNvSpPr>
          <p:nvPr>
            <p:ph type="title"/>
          </p:nvPr>
        </p:nvSpPr>
        <p:spPr>
          <a:xfrm>
            <a:off x="1069849" y="1298448"/>
            <a:ext cx="7056444" cy="3255264"/>
          </a:xfrm>
        </p:spPr>
        <p:txBody>
          <a:bodyPr vert="horz" lIns="91440" tIns="45720" rIns="91440" bIns="45720" rtlCol="0" anchor="b">
            <a:normAutofit/>
          </a:bodyPr>
          <a:lstStyle/>
          <a:p>
            <a:pPr algn="r"/>
            <a:r>
              <a:rPr lang="el-GR" sz="5900" spc="-100" dirty="0">
                <a:solidFill>
                  <a:schemeClr val="accent1"/>
                </a:solidFill>
              </a:rPr>
              <a:t>ΕΥΧΑΡΙΣΤΟΥΜΕ ΠΟΛΥ</a:t>
            </a:r>
            <a:endParaRPr lang="en-US" sz="5900" spc="-100" dirty="0">
              <a:solidFill>
                <a:schemeClr val="accent1"/>
              </a:solidFill>
            </a:endParaRPr>
          </a:p>
        </p:txBody>
      </p:sp>
    </p:spTree>
    <p:extLst>
      <p:ext uri="{BB962C8B-B14F-4D97-AF65-F5344CB8AC3E}">
        <p14:creationId xmlns:p14="http://schemas.microsoft.com/office/powerpoint/2010/main" val="374337284"/>
      </p:ext>
    </p:extLst>
  </p:cSld>
  <p:clrMapOvr>
    <a:masterClrMapping/>
  </p:clrMapOvr>
</p:sld>
</file>

<file path=ppt/theme/theme1.xml><?xml version="1.0" encoding="utf-8"?>
<a:theme xmlns:a="http://schemas.openxmlformats.org/drawingml/2006/main" name="Πλαίσιο">
  <a:themeElements>
    <a:clrScheme name="Ζεστό μπλε">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Πλαίσιο">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Πλαίσιο">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Πλαίσιο</Template>
  <TotalTime>46</TotalTime>
  <Words>283</Words>
  <Application>Microsoft Office PowerPoint</Application>
  <PresentationFormat>Ευρεία οθόνη</PresentationFormat>
  <Paragraphs>45</Paragraphs>
  <Slides>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8</vt:i4>
      </vt:variant>
    </vt:vector>
  </HeadingPairs>
  <TitlesOfParts>
    <vt:vector size="12" baseType="lpstr">
      <vt:lpstr>Arial</vt:lpstr>
      <vt:lpstr>Corbel</vt:lpstr>
      <vt:lpstr>Wingdings 2</vt:lpstr>
      <vt:lpstr>Πλαίσιο</vt:lpstr>
      <vt:lpstr>ΕΘΝΙΚΟ ΚΑΙ ΚΑΠΟΔΙΣΤΡΙΑΚΟ ΠΑΝΕΠΙΣΤΗΜΙΟ ΑΘΗΝΩΝ ΙΑΤΡΙΚΗ ΣΧΟΛΗ  Α΄ ΕΡΓΑΣΤΗΡΙΟ ΠΑΘΟΛΟΓΙΚΗΣ ΑΝΑΤΟΜΙΚΗΣ</vt:lpstr>
      <vt:lpstr>ΤΙ ΕΙΝΑΙ ΤΟ ΔΕΡΜΑΤΟΪΝΩΜΑ;</vt:lpstr>
      <vt:lpstr>Παρουσίαση του PowerPoint</vt:lpstr>
      <vt:lpstr>Η αλλοίωση είναι συμμετρική και εντοπισμένη στο χόριο. Το πρότυπο ανάπτυξης είναι διάχυτο ή δικτυωτό. Οζώδης πολλαπλασιασμός ινοβλαστών και ιστιοκυττάρων. Ατρακτοειδή κύτταρα με λεπτούς και επιμήκεις πυρήνες, μυτερά άκρα και ηωσινόφιλο κυτταρόπλασμα. Ιστιοκύτταρα με στρογγυλό πυρήνα και άφθονο κυτταρόπλασμα. Η μιτωτική δραστηριότητα ποικίλλει. Μπορεί να υπάρχουν γιγαντοκύτταρα Touton. Εγκλωβισμένο κολλαγόνο στην περιφέρεια του δερματοϊνώματος. Ζώνη Grenz, το θηλώδες χόριο παραμένει ανέπαφο. Αυξημένη μελάγχρωση στη βασική στιβάδα της επιδερμίδας. Σχετικώς αφοριζόμενο πρότυπο, με ανώμαλα όρια, αλλά χωρίς κάψα Μπορεί να συνυπάρχουν φλεγμονώδη κύτταρα</vt:lpstr>
      <vt:lpstr>ΑΝΟΣΟΪΣΤΟΧΗΜΕΙΑ</vt:lpstr>
      <vt:lpstr>Παρουσίαση του PowerPoint</vt:lpstr>
      <vt:lpstr>ΔΙΑΓΝΩΣΗ ΚΑΙ ΘΕΡΑΠΕΙΑ</vt:lpstr>
      <vt:lpstr>ΕΥΧΑΡΙΣΤΟΥΜΕ ΠΟΛΥ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ΕΘΝΙΚΟ ΚΑΙ ΚΑΠΟΔΙΣΤΡΙΑΚΟ ΠΑΝΕΠΙΣΤΗΜΙΟ ΑΘΗΝΩΝ ΙΑΤΡΙΚΗ ΣΧΟΛΗ  Α΄ ΕΡΓΑΣΤΗΡΙΟ ΠΑΘΟΛΟΓΙΚΗΣ ΑΝΑΤΟΜΙΚΗΣ</dc:title>
  <dc:creator>Ελευθερία Γεωργίου</dc:creator>
  <cp:lastModifiedBy>alazaris@o365.uoa.gr</cp:lastModifiedBy>
  <cp:revision>6</cp:revision>
  <dcterms:created xsi:type="dcterms:W3CDTF">2023-04-23T17:18:14Z</dcterms:created>
  <dcterms:modified xsi:type="dcterms:W3CDTF">2023-04-24T06:28:16Z</dcterms:modified>
</cp:coreProperties>
</file>