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7013D7-0E40-FFC5-FE8C-6EEAC1B67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A9BE0A-9097-F9DE-A295-E95FDF475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233009-447C-EA45-B46C-26CDD100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B4BC10-49AF-B428-4338-FEF7A036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E80057-7583-DE50-9010-41BFB55B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57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E173D7-02AF-8C27-2D03-487CA7AF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070466-6E91-0AF8-B75E-BD305BB16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8E4B3B-2DFF-F625-1938-988126C3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068944-9E6A-709E-D990-4295CF91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342713-D351-D353-1A24-0DEE151B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89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083D44F-84B2-A285-96C3-87D1DF2E0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E601F56-E823-403D-F20F-BEDEF55AA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669DBA-F76B-ADCB-A929-9168AC77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FC1E7B-D1F1-7182-48C4-47751F68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DCBD0A-A800-51F2-B890-4FAD0306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7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EB26D-F49C-D99E-589F-180F7FB7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AAE101-E7DC-2D5B-79A5-795F92F4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486BB5-3ED2-3B1D-2CFA-8B3AFF0B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3F504D-D2D1-F834-5AA2-74B8D5B6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8654ED-2B84-9D44-E3A0-F939937F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09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5B577F-3A8A-AC6D-FFB9-BD70716B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0FC08D9-4D6F-B717-1FE2-8114483C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50FAF3-100E-E9C5-95FC-FE3F6BDD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B03CF0-6DF3-0108-3A07-D720AFEC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086C9B-0FD5-8609-86EC-F10DD173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00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FAEC32-658B-B37F-9024-0096DB08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0D09D1-89C6-43CC-BB27-404652C88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99FA0FF-00A6-F125-6AB2-17DF25C76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5F0A02-CDFC-CAB6-FD37-EF9A2D9A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4B9A6C-67E0-0F02-9F45-DB48D4E1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FB61437-E440-221C-B54C-E88A2454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30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7CB49E-3F1F-BDBA-0202-0C4F6A1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B4DE9E-1734-F6EE-EDB7-A9229A850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7CA864E-0A2B-8E29-2965-86D1FE15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C85BA1A-2920-A338-8359-10C212251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B6723EC-A53B-B68B-CD8F-881502B1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980462D-31BE-65F4-0614-29B848C3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93E5D9F-4BAD-8F9F-A0C7-5EAA54FC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C243EB0-1D9F-9303-F2AF-003A9764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00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74D7A-1949-3418-EB61-563A7EEA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803808D-4BDB-41DD-E73D-2EA79272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E3D25E5-6BB7-235C-F9EF-34624802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01D3022-26A9-668B-1BE3-CE67E48F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450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8D05BCA-B45F-9A96-8F26-178AAD72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136BE0E-61BE-868A-5050-F4105526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DE2AEF-E465-3F75-D2EE-86420813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320B37-2798-EF6C-6A90-223A5D09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565BDE-5271-69A5-FDAD-A9AAE2A0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778C9A-99C4-EF60-F60F-026EA1F09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225A59-87DA-6A51-A152-F4F7546B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0787F0D-BD88-6407-146B-FFE00DE4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FF83632-F692-CD3C-4993-283008E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85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FAF2B6-45CB-197C-4E95-36007576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65C9515-4163-C3EC-3460-F69A4C563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1D1C279-2E03-585A-6CC4-0EA6288F5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D88B98-123E-B665-7FFD-D5D77D34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46ABCC-ED97-10DC-8C87-F69C6145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EF92B8-AE04-A5D9-0934-FF3E2DAF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0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5FEC2C7-7549-582C-1882-93D8906A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0059DE-FA7B-F715-64C2-F05F9799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450F9E-C674-2EA4-3D69-B06DEDD4C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0329-6E12-E547-9CAD-28AB27FAC481}" type="datetimeFigureOut">
              <a:rPr lang="el-GR" smtClean="0"/>
              <a:t>29/05/24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3A3714-D1F0-618E-7852-2884ED324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2C2EBD-4E2F-F4E5-BDE2-8250486F2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0E30-4513-3342-B0A9-0EFBFEED81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4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377743-B6B0-B8A4-6EBB-3C180F2D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4"/>
            <a:ext cx="9144000" cy="915044"/>
          </a:xfrm>
        </p:spPr>
        <p:txBody>
          <a:bodyPr>
            <a:normAutofit fontScale="90000"/>
          </a:bodyPr>
          <a:lstStyle/>
          <a:p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πέμφιγα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3D6D789-52CE-FBD3-0E1F-D8DAB5692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7277"/>
            <a:ext cx="9144000" cy="3128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περιστατικού στο πλαίσιο της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διαδραστικής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μελέτης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ιστοπαθολογίας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δερματοπαθειών 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Υπεύθυνος καθηγητής: Α.Χ.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Λάζαρης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Φοιτήτριες: Αυγέρη Ελένη,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Μπαταγιάννη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Μαρία </a:t>
            </a:r>
          </a:p>
        </p:txBody>
      </p:sp>
    </p:spTree>
    <p:extLst>
      <p:ext uri="{BB962C8B-B14F-4D97-AF65-F5344CB8AC3E}">
        <p14:creationId xmlns:p14="http://schemas.microsoft.com/office/powerpoint/2010/main" val="26394831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8149A-670D-2BA0-32B4-E11BF4E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5" y="345989"/>
            <a:ext cx="10515600" cy="3886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Κλινική εικόνα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216C37-C344-BBF1-1D1E-FE880ED3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330"/>
            <a:ext cx="10515600" cy="5733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Γυναίκα 57 ετών προσέρχεται στο δερματολογικό ιατρείο με τα εξής </a:t>
            </a:r>
            <a:r>
              <a:rPr lang="el-GR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συμπτώματα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Μεγάλες επώδυνες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ελκώσεις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φουσκάλες με ορώδες υγρό στο δέρμα και στην στοματική περιοχή, οι οποίες σπάνε εύκολα και αφήνουν ερυθρές πληγές.</a:t>
            </a:r>
          </a:p>
          <a:p>
            <a:pPr algn="just">
              <a:lnSpc>
                <a:spcPct val="100000"/>
              </a:lnSpc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Δυσκολία στην κατάποση λόγω των παραπάνω ευρημάτων</a:t>
            </a:r>
          </a:p>
          <a:p>
            <a:pPr algn="just">
              <a:lnSpc>
                <a:spcPct val="100000"/>
              </a:lnSpc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εμφανίζει κνησμό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Ιστορικό:</a:t>
            </a:r>
            <a:r>
              <a:rPr lang="en-US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Ατομικό ιστορικό ελεύθερο</a:t>
            </a:r>
            <a:endParaRPr lang="el-GR" sz="2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μακροσκοπική εξέταση 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την εξής εικόνα: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219F8512-C1C8-EBB3-7C05-53CC6D3D0EC0}"/>
              </a:ext>
            </a:extLst>
          </p:cNvPr>
          <p:cNvGrpSpPr/>
          <p:nvPr/>
        </p:nvGrpSpPr>
        <p:grpSpPr>
          <a:xfrm>
            <a:off x="1888629" y="3875865"/>
            <a:ext cx="3583460" cy="2735000"/>
            <a:chOff x="2261286" y="3862139"/>
            <a:chExt cx="3583460" cy="2735000"/>
          </a:xfrm>
        </p:grpSpPr>
        <p:pic>
          <p:nvPicPr>
            <p:cNvPr id="1028" name="Picture 4" descr="Pemphigus Vulgaris: Causes, Symptoms, and Treatment">
              <a:extLst>
                <a:ext uri="{FF2B5EF4-FFF2-40B4-BE49-F238E27FC236}">
                  <a16:creationId xmlns:a16="http://schemas.microsoft.com/office/drawing/2014/main" id="{DC0D8599-F5CD-3B64-BA1E-7C814CDE0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85"/>
            <a:stretch/>
          </p:blipFill>
          <p:spPr bwMode="auto">
            <a:xfrm>
              <a:off x="2642172" y="3862139"/>
              <a:ext cx="2880268" cy="236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9211F1-E517-46C5-C49F-C2321B9F9B83}"/>
                </a:ext>
              </a:extLst>
            </p:cNvPr>
            <p:cNvSpPr txBox="1"/>
            <p:nvPr/>
          </p:nvSpPr>
          <p:spPr>
            <a:xfrm>
              <a:off x="2261286" y="6227807"/>
              <a:ext cx="3583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Ερυθρές πληγές μετά την απόξεση </a:t>
              </a:r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6EDCF9F5-94D5-142A-292C-554866B4EC0E}"/>
              </a:ext>
            </a:extLst>
          </p:cNvPr>
          <p:cNvGrpSpPr/>
          <p:nvPr/>
        </p:nvGrpSpPr>
        <p:grpSpPr>
          <a:xfrm>
            <a:off x="6807544" y="2356139"/>
            <a:ext cx="4546256" cy="4397431"/>
            <a:chOff x="6669562" y="3862139"/>
            <a:chExt cx="3261152" cy="3011999"/>
          </a:xfrm>
        </p:grpSpPr>
        <p:pic>
          <p:nvPicPr>
            <p:cNvPr id="1026" name="Picture 2" descr="Pemphigus vulgaris - NHS">
              <a:extLst>
                <a:ext uri="{FF2B5EF4-FFF2-40B4-BE49-F238E27FC236}">
                  <a16:creationId xmlns:a16="http://schemas.microsoft.com/office/drawing/2014/main" id="{549405BE-C050-1956-D71E-87233FC30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019" y="3862139"/>
              <a:ext cx="2880268" cy="236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E4B223-3218-672C-358A-52B89D61DDE4}"/>
                </a:ext>
              </a:extLst>
            </p:cNvPr>
            <p:cNvSpPr txBox="1"/>
            <p:nvPr/>
          </p:nvSpPr>
          <p:spPr>
            <a:xfrm>
              <a:off x="6669562" y="6227807"/>
              <a:ext cx="3261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Βλάβες στην στοματική κοιλότητα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64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8149A-670D-2BA0-32B4-E11BF4E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5" y="345989"/>
            <a:ext cx="10515600" cy="3886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Στοιχεία για την κοινή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πέμφιγα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216C37-C344-BBF1-1D1E-FE880ED3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330"/>
            <a:ext cx="10515600" cy="57335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l-GR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Βιοχημικός μηχανισμός: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διαταραχή υπερευαισθησίας τύπου ΙΙ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Παραγωγή </a:t>
            </a: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 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αντισωμάτων έναντι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δεσμογλεΐνης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 των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δεσμοσωμάτων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κινδύνου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Μέση ηλικία και άνω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εμφανίζεται σε άτομα από την Μέση Ανατολή και μέλη της εβραϊκής φυλής.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Διάγνωση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την κλινική εικόνα και τον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ανοσοφθορισμό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έναντι των </a:t>
            </a: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 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αντισωμάτων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Πρόγνωση και επιπλοκές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Ευαισθησία σε λοιμώξεις του δέρματος οι οποίες μπορεί να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διασπαρούν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αιματογενώς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οδηγώντας σε σήψη.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Υποσιτισμός λόγω του πόνου στη στοματική κοιλότητα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Ενδεχομένως θανατηφόρα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θεραπεία με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στεροειδή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ανοσοκατασταλτικά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την φλεγμονή δεν εξαλείφει την ασθένεια, αλλά την ελέγχει.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3B4524E-A08F-46F3-712F-7C018C67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555" y="734625"/>
            <a:ext cx="3215150" cy="21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48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8149A-670D-2BA0-32B4-E11BF4E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5" y="345989"/>
            <a:ext cx="10515600" cy="3886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Βιοψία και ιστολογική εικόνα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216C37-C344-BBF1-1D1E-FE880ED3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9" y="877330"/>
            <a:ext cx="11248221" cy="57335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από λήψη βιοψίας, η εικόνα στο μικροσκόπιο εμφανίζει τα εξής χαρακτηριστικά:</a:t>
            </a:r>
          </a:p>
          <a:p>
            <a:pPr algn="just">
              <a:lnSpc>
                <a:spcPct val="100000"/>
              </a:lnSpc>
            </a:pP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Υπερβασική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ακανθόλυση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κύτταρα της βασικής στοιβάδας παραμένουν προσκολλημένα με την βασική μεμβράνη, δίνοντας το χαρακτηριστικό σημείο ταφόπλακας.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CB583F3F-1560-86BC-7095-D7AD13CD2EA1}"/>
              </a:ext>
            </a:extLst>
          </p:cNvPr>
          <p:cNvGrpSpPr/>
          <p:nvPr/>
        </p:nvGrpSpPr>
        <p:grpSpPr>
          <a:xfrm>
            <a:off x="600330" y="2684164"/>
            <a:ext cx="5676902" cy="3738669"/>
            <a:chOff x="600330" y="2684165"/>
            <a:chExt cx="5676902" cy="3511982"/>
          </a:xfrm>
        </p:grpSpPr>
        <p:pic>
          <p:nvPicPr>
            <p:cNvPr id="10" name="Θέση περιεχομένου 7">
              <a:extLst>
                <a:ext uri="{FF2B5EF4-FFF2-40B4-BE49-F238E27FC236}">
                  <a16:creationId xmlns:a16="http://schemas.microsoft.com/office/drawing/2014/main" id="{32677C38-54C5-491F-4C63-3C37D7E2F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373" t="27352" r="9080" b="7115"/>
            <a:stretch/>
          </p:blipFill>
          <p:spPr>
            <a:xfrm>
              <a:off x="1076069" y="2684165"/>
              <a:ext cx="4884006" cy="31426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3B449-9E19-D7F3-2F80-4A1AC3179F7F}"/>
                </a:ext>
              </a:extLst>
            </p:cNvPr>
            <p:cNvSpPr txBox="1"/>
            <p:nvPr/>
          </p:nvSpPr>
          <p:spPr>
            <a:xfrm>
              <a:off x="600330" y="5826815"/>
              <a:ext cx="5676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Υπερβασικ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φυσαλίδα</a:t>
              </a: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5C44765C-F762-2D9E-2327-DFD1A3C6335D}"/>
              </a:ext>
            </a:extLst>
          </p:cNvPr>
          <p:cNvGrpSpPr/>
          <p:nvPr/>
        </p:nvGrpSpPr>
        <p:grpSpPr>
          <a:xfrm>
            <a:off x="6707664" y="2684165"/>
            <a:ext cx="4884006" cy="3738668"/>
            <a:chOff x="6707664" y="2684165"/>
            <a:chExt cx="4884006" cy="351198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B654FC7-B24B-2103-1A5C-87323E307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78342" y="1813487"/>
              <a:ext cx="3142649" cy="48840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2B3988-9AEE-C418-813A-3542AEF51580}"/>
                </a:ext>
              </a:extLst>
            </p:cNvPr>
            <p:cNvSpPr txBox="1"/>
            <p:nvPr/>
          </p:nvSpPr>
          <p:spPr>
            <a:xfrm>
              <a:off x="7018638" y="5826813"/>
              <a:ext cx="4335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Βασικά κύτταρα δίκην ταφόπλακας </a:t>
              </a:r>
            </a:p>
          </p:txBody>
        </p:sp>
      </p:grpSp>
      <p:sp>
        <p:nvSpPr>
          <p:cNvPr id="27" name="Εναλλακτική διεργασία 26">
            <a:extLst>
              <a:ext uri="{FF2B5EF4-FFF2-40B4-BE49-F238E27FC236}">
                <a16:creationId xmlns:a16="http://schemas.microsoft.com/office/drawing/2014/main" id="{52293F20-5A3C-0CA9-7B45-C68683F56709}"/>
              </a:ext>
            </a:extLst>
          </p:cNvPr>
          <p:cNvSpPr/>
          <p:nvPr/>
        </p:nvSpPr>
        <p:spPr>
          <a:xfrm rot="18858589">
            <a:off x="2166624" y="2670968"/>
            <a:ext cx="1242573" cy="3280802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id="{7106C3F0-AD78-9A9E-76E3-22E495C9CFFD}"/>
              </a:ext>
            </a:extLst>
          </p:cNvPr>
          <p:cNvCxnSpPr>
            <a:cxnSpLocks/>
          </p:cNvCxnSpPr>
          <p:nvPr/>
        </p:nvCxnSpPr>
        <p:spPr>
          <a:xfrm flipV="1">
            <a:off x="9240900" y="5173869"/>
            <a:ext cx="40269" cy="66776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id="{22DD17F6-A2E0-28D7-8105-5D916BFCE9A3}"/>
              </a:ext>
            </a:extLst>
          </p:cNvPr>
          <p:cNvCxnSpPr>
            <a:cxnSpLocks/>
          </p:cNvCxnSpPr>
          <p:nvPr/>
        </p:nvCxnSpPr>
        <p:spPr>
          <a:xfrm flipH="1" flipV="1">
            <a:off x="9900745" y="5053359"/>
            <a:ext cx="535674" cy="72313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3C45BF19-1B64-A77A-0901-C5C5F483EAE8}"/>
              </a:ext>
            </a:extLst>
          </p:cNvPr>
          <p:cNvCxnSpPr>
            <a:cxnSpLocks/>
          </p:cNvCxnSpPr>
          <p:nvPr/>
        </p:nvCxnSpPr>
        <p:spPr>
          <a:xfrm flipV="1">
            <a:off x="8355307" y="5053359"/>
            <a:ext cx="446918" cy="63415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8149A-670D-2BA0-32B4-E11BF4E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5" y="345989"/>
            <a:ext cx="10515600" cy="3886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Βιοψία και ιστολογική εικόνα</a:t>
            </a: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D1DFD87B-E1A0-070C-76B0-6F30858B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2364"/>
            <a:ext cx="11353800" cy="561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Επίσης παρατηρήθηκαν: </a:t>
            </a:r>
          </a:p>
          <a:p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Έντονο φλεγμονώδες υπόστρωμα με πλασματοκύτταρα (ενδεικτικά χρόνιας φλεγμονής)</a:t>
            </a: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ΔΔ</a:t>
            </a: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Νόσος </a:t>
            </a: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Grover, 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νόσος</a:t>
            </a: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Darier,</a:t>
            </a:r>
          </a:p>
          <a:p>
            <a:pPr marL="0" indent="0">
              <a:buNone/>
            </a:pP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μυρμηγκιώδες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δυσκεράτωμα</a:t>
            </a:r>
            <a:r>
              <a:rPr lang="el-GR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νόσος </a:t>
            </a:r>
            <a:r>
              <a:rPr lang="en-US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Hailey-Hailey.</a:t>
            </a:r>
            <a:endParaRPr lang="el-GR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0C3407E1-9462-3A75-856A-D13718799BD7}"/>
              </a:ext>
            </a:extLst>
          </p:cNvPr>
          <p:cNvGrpSpPr/>
          <p:nvPr/>
        </p:nvGrpSpPr>
        <p:grpSpPr>
          <a:xfrm>
            <a:off x="714620" y="2685570"/>
            <a:ext cx="4774960" cy="4437565"/>
            <a:chOff x="1823452" y="2190500"/>
            <a:chExt cx="3635566" cy="4608079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6B4C3866-BD8D-4698-EF00-C074F7D8C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308" y="2190500"/>
              <a:ext cx="3381855" cy="396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8A2100-31B2-D9BE-14A4-79E070D3AFFB}"/>
                </a:ext>
              </a:extLst>
            </p:cNvPr>
            <p:cNvSpPr txBox="1"/>
            <p:nvPr/>
          </p:nvSpPr>
          <p:spPr>
            <a:xfrm>
              <a:off x="1823452" y="6152248"/>
              <a:ext cx="3635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Θηλές στο χόριο και φλεγμονώδες υπόστρωμα</a:t>
              </a:r>
            </a:p>
          </p:txBody>
        </p:sp>
      </p:grpSp>
      <p:sp>
        <p:nvSpPr>
          <p:cNvPr id="19" name="Έλλειψη 18">
            <a:extLst>
              <a:ext uri="{FF2B5EF4-FFF2-40B4-BE49-F238E27FC236}">
                <a16:creationId xmlns:a16="http://schemas.microsoft.com/office/drawing/2014/main" id="{BA90EE17-E308-E5C1-BEF6-291EE918C324}"/>
              </a:ext>
            </a:extLst>
          </p:cNvPr>
          <p:cNvSpPr/>
          <p:nvPr/>
        </p:nvSpPr>
        <p:spPr>
          <a:xfrm>
            <a:off x="2589815" y="3438776"/>
            <a:ext cx="1024569" cy="9805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8B7AEAE6-D16B-631D-7F4D-6EB415B27BD1}"/>
              </a:ext>
            </a:extLst>
          </p:cNvPr>
          <p:cNvGrpSpPr/>
          <p:nvPr/>
        </p:nvGrpSpPr>
        <p:grpSpPr>
          <a:xfrm>
            <a:off x="6868681" y="2253038"/>
            <a:ext cx="3712685" cy="4376711"/>
            <a:chOff x="6914756" y="2003887"/>
            <a:chExt cx="3712685" cy="4981756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08A6CAA9-AFE3-768C-4E11-F20E4AE87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72" y="2003887"/>
              <a:ext cx="3381854" cy="396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C76F7-78EE-8BC0-B454-1B9F45A47064}"/>
                </a:ext>
              </a:extLst>
            </p:cNvPr>
            <p:cNvSpPr txBox="1"/>
            <p:nvPr/>
          </p:nvSpPr>
          <p:spPr>
            <a:xfrm>
              <a:off x="6914756" y="5934670"/>
              <a:ext cx="3712685" cy="105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Κύτταρα φλεγμονώδους υποστρώματος (σε κύκλο βρίσκεται ένα πλασματοκύτταρο)</a:t>
              </a:r>
            </a:p>
          </p:txBody>
        </p:sp>
      </p:grpSp>
      <p:sp>
        <p:nvSpPr>
          <p:cNvPr id="22" name="Έλλειψη 21">
            <a:extLst>
              <a:ext uri="{FF2B5EF4-FFF2-40B4-BE49-F238E27FC236}">
                <a16:creationId xmlns:a16="http://schemas.microsoft.com/office/drawing/2014/main" id="{DBF4B946-5E60-B0A7-83EB-CAFDC8B96D97}"/>
              </a:ext>
            </a:extLst>
          </p:cNvPr>
          <p:cNvSpPr/>
          <p:nvPr/>
        </p:nvSpPr>
        <p:spPr>
          <a:xfrm>
            <a:off x="8482988" y="3929027"/>
            <a:ext cx="242371" cy="3467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4CC78246-B6B8-AC4A-42BB-C27E8EAE9D23}"/>
              </a:ext>
            </a:extLst>
          </p:cNvPr>
          <p:cNvCxnSpPr>
            <a:cxnSpLocks/>
          </p:cNvCxnSpPr>
          <p:nvPr/>
        </p:nvCxnSpPr>
        <p:spPr>
          <a:xfrm flipV="1">
            <a:off x="7888077" y="4188006"/>
            <a:ext cx="572877" cy="2533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6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31D242-BF9D-215C-18D3-0FBDFC6D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8303"/>
            <a:ext cx="10515600" cy="3328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ευχαριστούμε 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πολύ!</a:t>
            </a:r>
          </a:p>
        </p:txBody>
      </p:sp>
    </p:spTree>
    <p:extLst>
      <p:ext uri="{BB962C8B-B14F-4D97-AF65-F5344CB8AC3E}">
        <p14:creationId xmlns:p14="http://schemas.microsoft.com/office/powerpoint/2010/main" val="11933864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294</Words>
  <Application>Microsoft Office PowerPoint</Application>
  <PresentationFormat>Ευρεία οθόνη</PresentationFormat>
  <Paragraphs>42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Θέμα του Office</vt:lpstr>
      <vt:lpstr> Κοινή πέμφιγα</vt:lpstr>
      <vt:lpstr>Κλινική εικόνα</vt:lpstr>
      <vt:lpstr>Στοιχεία για την κοινή πέμφιγα</vt:lpstr>
      <vt:lpstr>Βιοψία και ιστολογική εικόνα</vt:lpstr>
      <vt:lpstr>Βιοψία και ιστολογική εικόνα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Κοινή πέμφιγα</dc:title>
  <dc:creator>Microsoft Office User</dc:creator>
  <cp:lastModifiedBy>BScustomer@outlook.com.gr</cp:lastModifiedBy>
  <cp:revision>8</cp:revision>
  <dcterms:created xsi:type="dcterms:W3CDTF">2024-05-16T07:24:10Z</dcterms:created>
  <dcterms:modified xsi:type="dcterms:W3CDTF">2024-05-29T13:09:59Z</dcterms:modified>
</cp:coreProperties>
</file>