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0" r:id="rId2"/>
    <p:sldId id="263" r:id="rId3"/>
    <p:sldId id="266" r:id="rId4"/>
    <p:sldId id="265" r:id="rId5"/>
    <p:sldId id="267" r:id="rId6"/>
    <p:sldId id="264" r:id="rId7"/>
    <p:sldId id="268" r:id="rId8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25A8"/>
    <a:srgbClr val="8648AD"/>
    <a:srgbClr val="67229A"/>
    <a:srgbClr val="B887FB"/>
    <a:srgbClr val="D2A7FF"/>
    <a:srgbClr val="DBC2FF"/>
    <a:srgbClr val="4D127D"/>
    <a:srgbClr val="B182F3"/>
    <a:srgbClr val="875DB2"/>
    <a:srgbClr val="834A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CD96A8-35C3-4B7D-957B-05D0FE32D93D}" v="23" dt="2024-05-20T14:36:33.2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Στυλ με θέμα 1 - Έμφαση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8D230F3-CF80-4859-8CE7-A43EE81993B5}" styleName="Φωτεινό στυλ 1 - Έμφαση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Φωτεινό στυλ 3 - Έμφαση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0A15C55-8517-42AA-B614-E9B94910E393}" styleName="Μεσαίο στυλ 2 - Έμφαση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Στυλ με θέμα 1 - Έμφαση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588"/>
  </p:normalViewPr>
  <p:slideViewPr>
    <p:cSldViewPr>
      <p:cViewPr varScale="1">
        <p:scale>
          <a:sx n="79" d="100"/>
          <a:sy n="79" d="100"/>
        </p:scale>
        <p:origin x="1382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teini Sofou" userId="4713e87731138126" providerId="LiveId" clId="{ECCD96A8-35C3-4B7D-957B-05D0FE32D93D}"/>
    <pc:docChg chg="custSel modSld">
      <pc:chgData name="Foteini Sofou" userId="4713e87731138126" providerId="LiveId" clId="{ECCD96A8-35C3-4B7D-957B-05D0FE32D93D}" dt="2024-05-20T15:19:45.908" v="97" actId="478"/>
      <pc:docMkLst>
        <pc:docMk/>
      </pc:docMkLst>
      <pc:sldChg chg="addSp delSp modSp mod">
        <pc:chgData name="Foteini Sofou" userId="4713e87731138126" providerId="LiveId" clId="{ECCD96A8-35C3-4B7D-957B-05D0FE32D93D}" dt="2024-05-20T15:19:45.908" v="97" actId="478"/>
        <pc:sldMkLst>
          <pc:docMk/>
          <pc:sldMk cId="3989502261" sldId="260"/>
        </pc:sldMkLst>
        <pc:spChg chg="add del mod">
          <ac:chgData name="Foteini Sofou" userId="4713e87731138126" providerId="LiveId" clId="{ECCD96A8-35C3-4B7D-957B-05D0FE32D93D}" dt="2024-05-20T15:19:43.416" v="95" actId="478"/>
          <ac:spMkLst>
            <pc:docMk/>
            <pc:sldMk cId="3989502261" sldId="260"/>
            <ac:spMk id="2" creationId="{27200355-3FF6-37E0-034E-997EEB131C80}"/>
          </ac:spMkLst>
        </pc:spChg>
        <pc:spChg chg="add del mod">
          <ac:chgData name="Foteini Sofou" userId="4713e87731138126" providerId="LiveId" clId="{ECCD96A8-35C3-4B7D-957B-05D0FE32D93D}" dt="2024-05-20T15:19:45.908" v="97" actId="478"/>
          <ac:spMkLst>
            <pc:docMk/>
            <pc:sldMk cId="3989502261" sldId="260"/>
            <ac:spMk id="3" creationId="{97831299-C708-C259-A7EA-B7C13D0E85BD}"/>
          </ac:spMkLst>
        </pc:spChg>
        <pc:spChg chg="mod">
          <ac:chgData name="Foteini Sofou" userId="4713e87731138126" providerId="LiveId" clId="{ECCD96A8-35C3-4B7D-957B-05D0FE32D93D}" dt="2024-05-20T14:37:38.995" v="91" actId="1076"/>
          <ac:spMkLst>
            <pc:docMk/>
            <pc:sldMk cId="3989502261" sldId="260"/>
            <ac:spMk id="11" creationId="{91A64759-B489-19B8-9DDA-5092878A6252}"/>
          </ac:spMkLst>
        </pc:spChg>
        <pc:spChg chg="mod">
          <ac:chgData name="Foteini Sofou" userId="4713e87731138126" providerId="LiveId" clId="{ECCD96A8-35C3-4B7D-957B-05D0FE32D93D}" dt="2024-05-20T14:36:44.708" v="87" actId="1076"/>
          <ac:spMkLst>
            <pc:docMk/>
            <pc:sldMk cId="3989502261" sldId="260"/>
            <ac:spMk id="13" creationId="{B39E386A-DA93-9452-B35F-1CB610B0F21A}"/>
          </ac:spMkLst>
        </pc:spChg>
        <pc:picChg chg="mod">
          <ac:chgData name="Foteini Sofou" userId="4713e87731138126" providerId="LiveId" clId="{ECCD96A8-35C3-4B7D-957B-05D0FE32D93D}" dt="2024-05-20T14:37:42.636" v="92" actId="14100"/>
          <ac:picMkLst>
            <pc:docMk/>
            <pc:sldMk cId="3989502261" sldId="260"/>
            <ac:picMk id="9" creationId="{3933868B-DF64-C6C0-C986-395A9C71637D}"/>
          </ac:picMkLst>
        </pc:picChg>
      </pc:sldChg>
      <pc:sldChg chg="modAnim">
        <pc:chgData name="Foteini Sofou" userId="4713e87731138126" providerId="LiveId" clId="{ECCD96A8-35C3-4B7D-957B-05D0FE32D93D}" dt="2024-05-20T14:20:21.712" v="2"/>
        <pc:sldMkLst>
          <pc:docMk/>
          <pc:sldMk cId="4027899581" sldId="265"/>
        </pc:sldMkLst>
      </pc:sldChg>
      <pc:sldChg chg="modSp mod">
        <pc:chgData name="Foteini Sofou" userId="4713e87731138126" providerId="LiveId" clId="{ECCD96A8-35C3-4B7D-957B-05D0FE32D93D}" dt="2024-05-20T14:19:10.446" v="0" actId="1076"/>
        <pc:sldMkLst>
          <pc:docMk/>
          <pc:sldMk cId="2457447858" sldId="266"/>
        </pc:sldMkLst>
        <pc:picChg chg="mod">
          <ac:chgData name="Foteini Sofou" userId="4713e87731138126" providerId="LiveId" clId="{ECCD96A8-35C3-4B7D-957B-05D0FE32D93D}" dt="2024-05-20T14:19:10.446" v="0" actId="1076"/>
          <ac:picMkLst>
            <pc:docMk/>
            <pc:sldMk cId="2457447858" sldId="266"/>
            <ac:picMk id="5" creationId="{12D20BDE-96D1-DEA2-A64E-41F764506618}"/>
          </ac:picMkLst>
        </pc:picChg>
      </pc:sldChg>
      <pc:sldChg chg="modAnim">
        <pc:chgData name="Foteini Sofou" userId="4713e87731138126" providerId="LiveId" clId="{ECCD96A8-35C3-4B7D-957B-05D0FE32D93D}" dt="2024-05-20T14:20:17.377" v="1"/>
        <pc:sldMkLst>
          <pc:docMk/>
          <pc:sldMk cId="2757067415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0849D-DE37-7E48-B454-AE5511A85F6B}" type="datetimeFigureOut">
              <a:rPr lang="el-GR" smtClean="0"/>
              <a:t>20/5/2024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06C60-7D0D-1F4B-94F4-0CE58A6C7DDA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8870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l-GR" sz="1200" b="1" i="0" u="none" strike="noStrike" dirty="0">
                <a:solidFill>
                  <a:srgbClr val="452459"/>
                </a:solidFill>
                <a:effectLst/>
                <a:latin typeface="YAFcfhdOoGk 0"/>
              </a:rPr>
              <a:t>Ορισμός-παθογένεια :</a:t>
            </a:r>
            <a:endParaRPr lang="el-GR" sz="1200" b="0" i="0" u="none" strike="noStrike" dirty="0">
              <a:solidFill>
                <a:srgbClr val="452459"/>
              </a:solidFill>
              <a:effectLst/>
              <a:latin typeface="YAFcfhdOoGk 0"/>
            </a:endParaRPr>
          </a:p>
          <a:p>
            <a:pPr algn="l"/>
            <a:r>
              <a:rPr lang="el-GR" sz="120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Αυτοάνοση</a:t>
            </a:r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προσβολή επιδερμίδας, του τριχωτού της </a:t>
            </a:r>
            <a:r>
              <a:rPr lang="el-GR" sz="120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κεφαλης</a:t>
            </a:r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, των ονύχων και του πλακώδους επιθηλίου βλεννογόνων (στοματική κοιλότητα, γλώσσα, τριχωτό της κεφαλής, γεννητική χώρα), άγνωστης αιτιολογίας.7</a:t>
            </a:r>
          </a:p>
          <a:p>
            <a:pPr algn="l"/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Ο </a:t>
            </a:r>
            <a:r>
              <a:rPr lang="el-GR" sz="120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επιχείλιος</a:t>
            </a:r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λειχήνας μπορεί να ενεργοποιηθεί από: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200" b="0" i="0" u="none" strike="noStrike" dirty="0">
                <a:solidFill>
                  <a:srgbClr val="452459"/>
                </a:solidFill>
                <a:effectLst/>
              </a:rPr>
              <a:t>Λοίμωξη από ηπατίτιδα </a:t>
            </a:r>
            <a:r>
              <a:rPr lang="tr-TR" sz="1200" b="0" i="0" u="none" strike="noStrike" dirty="0">
                <a:solidFill>
                  <a:srgbClr val="452459"/>
                </a:solidFill>
                <a:effectLst/>
              </a:rPr>
              <a:t>C.</a:t>
            </a:r>
            <a:endParaRPr lang="tr-TR" sz="12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200" b="0" i="0" u="none" strike="noStrike" dirty="0">
                <a:solidFill>
                  <a:srgbClr val="452459"/>
                </a:solidFill>
                <a:effectLst/>
              </a:rPr>
              <a:t>Αναλγητικά και άλλα φάρμακα.</a:t>
            </a:r>
            <a:endParaRPr lang="el-GR" sz="1200" b="0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200" b="0" i="0" u="none" strike="noStrike" dirty="0">
                <a:solidFill>
                  <a:srgbClr val="452459"/>
                </a:solidFill>
                <a:effectLst/>
              </a:rPr>
              <a:t>Αλλεργική αντίδραση στο μέταλλο των οδοντικών σφραγισμάτων.8</a:t>
            </a:r>
            <a:endParaRPr lang="el-GR" sz="1200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l-GR" sz="1200" b="1" i="0" u="none" strike="noStrike" dirty="0">
                <a:solidFill>
                  <a:srgbClr val="452459"/>
                </a:solidFill>
                <a:effectLst/>
                <a:latin typeface="YAFcfhdOoGk 0"/>
              </a:rPr>
              <a:t>Στοματικός Βλεννογόνος: </a:t>
            </a:r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Εκδηλώνεται με ένα χαρακτηριστικό δαντελωτό </a:t>
            </a:r>
            <a:r>
              <a:rPr lang="el-GR" sz="120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λευκωπό</a:t>
            </a:r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μοτίβο που αποτελούν τις “ραβδώσεις </a:t>
            </a:r>
            <a:r>
              <a:rPr lang="tr-TR" sz="120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Wickham</a:t>
            </a:r>
            <a:r>
              <a:rPr lang="tr-T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” (</a:t>
            </a:r>
            <a:r>
              <a:rPr lang="tr-TR" sz="120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Wickham</a:t>
            </a:r>
            <a:r>
              <a:rPr lang="tr-T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</a:t>
            </a:r>
            <a:r>
              <a:rPr lang="tr-TR" sz="120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striae</a:t>
            </a:r>
            <a:r>
              <a:rPr lang="tr-T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) </a:t>
            </a:r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και συνοδεύεται από </a:t>
            </a:r>
            <a:r>
              <a:rPr lang="el-GR" sz="120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ερυθηματώδεις</a:t>
            </a:r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βλάβες, ή σε πιο επιθετικές περιπτώσεις εκτεταμένες διαβρώσεις.2</a:t>
            </a:r>
          </a:p>
          <a:p>
            <a:pPr algn="l"/>
            <a:r>
              <a:rPr lang="el-GR" sz="1200" b="1" i="0" u="none" strike="noStrike" dirty="0">
                <a:solidFill>
                  <a:srgbClr val="452459"/>
                </a:solidFill>
                <a:effectLst/>
                <a:latin typeface="YAFcfhdOoGk 0"/>
              </a:rPr>
              <a:t>Δερματικός Ομαλός Λειχήνας:</a:t>
            </a:r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 Παρουσιάζει κλασικά πολυγωνικές εξαιρετικά κνησμώδεις, πυώδεις βλατίδες ιώδους χροιάς (μπορεί να εμφανίζονται και ελαφρώς </a:t>
            </a:r>
            <a:r>
              <a:rPr lang="el-GR" sz="120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απολεπιστικές</a:t>
            </a:r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) , που ξεκινούν από μικρές και καθώς αυτές συνενώνονται ενδέχεται να σχηματίζουν πλάκες, που τελικά συγχωνεύονται και εξελίσσονται σε ένα γενικευμένο διηθημένο εξάνθημα του δέρματος. Επιπλέον, συχνά παρουσιάζεται </a:t>
            </a:r>
            <a:r>
              <a:rPr lang="el-GR" sz="120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υπερμελάγχρωση</a:t>
            </a:r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με διάχυτο καφέ και γκρίζο μοτίβο.</a:t>
            </a:r>
          </a:p>
          <a:p>
            <a:pPr algn="l"/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Συχνότερα σε </a:t>
            </a:r>
            <a:r>
              <a:rPr lang="el-GR" sz="120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καμπτικές</a:t>
            </a:r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επιφάνειες των άκρων.</a:t>
            </a:r>
          </a:p>
          <a:p>
            <a:pPr algn="l"/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Αυτόματη ίαση, διαρκεί περίπου 1-2 έτη.</a:t>
            </a:r>
          </a:p>
          <a:p>
            <a:pPr algn="l"/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Με την ίαση καταλείπονται </a:t>
            </a:r>
            <a:r>
              <a:rPr lang="el-GR" sz="120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υπερχρωματικές</a:t>
            </a:r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ή </a:t>
            </a:r>
            <a:r>
              <a:rPr lang="el-GR" sz="120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υποχρωματικές</a:t>
            </a:r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κηλίδες.</a:t>
            </a:r>
          </a:p>
          <a:p>
            <a:pPr algn="l"/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Φαινόμενο </a:t>
            </a:r>
            <a:r>
              <a:rPr lang="tr-TR" sz="120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Koebner</a:t>
            </a:r>
            <a:r>
              <a:rPr lang="tr-T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: </a:t>
            </a:r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επανεμφάνιση σε θέσεις τραύματος. 1</a:t>
            </a:r>
          </a:p>
          <a:p>
            <a:pPr algn="l"/>
            <a:r>
              <a:rPr lang="el-GR" sz="1200" b="1" i="0" u="none" strike="noStrike" dirty="0">
                <a:solidFill>
                  <a:srgbClr val="452459"/>
                </a:solidFill>
                <a:effectLst/>
                <a:latin typeface="YAFcfhdOoGk 0"/>
              </a:rPr>
              <a:t>Όνυχες: </a:t>
            </a:r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10 % των ασθενών με Ομαλό Λειχήνα. Κλινικά παρουσιάζει διαφορετικά πρότυπα. Όταν εμπλέκεται η μήτρα του νυχιού, τα νύχια παρουσιάζουν άπω διάσπαση του νυχιού, επιμήκεις ραβδώσεις και λέπτυνση. Επιπλέον, έχουν αναφερθεί και άλλες μεταβολές των νυχιών, όπως η αλλοιωμένη χρώση και η </a:t>
            </a:r>
            <a:r>
              <a:rPr lang="tr-TR" sz="120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onychorrhexis</a:t>
            </a:r>
            <a:r>
              <a:rPr lang="tr-T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. </a:t>
            </a:r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Η προσβολή της βάσης της ονυχικής πλάκας είναι πιο σοβαρή και παρουσιάζει έντονη </a:t>
            </a:r>
            <a:r>
              <a:rPr lang="el-GR" sz="120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ονυχύλυση</a:t>
            </a:r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και </a:t>
            </a:r>
            <a:r>
              <a:rPr lang="el-GR" sz="120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υπονύχια</a:t>
            </a:r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</a:t>
            </a:r>
            <a:r>
              <a:rPr lang="el-GR" sz="120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υπερκεράτωση</a:t>
            </a:r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, η οποία μπορεί να εξελιχθεί σε ατροφία και διάβρωση του νυχιού.9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06C60-7D0D-1F4B-94F4-0CE58A6C7DDA}" type="slidenum">
              <a:rPr lang="el-GR" smtClean="0"/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46916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Για τα μικροσκοπικά ευρήματα: </a:t>
            </a:r>
          </a:p>
          <a:p>
            <a:pPr marL="342900" indent="-2286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Υπερκεράτωση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= αύξηση της κεράτινης στιβάδας της επιδερμίδας</a:t>
            </a:r>
          </a:p>
          <a:p>
            <a:pPr marL="158750" indent="0" algn="just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	Η-μη φυσιολογική- παρουσία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κερατινοκυττάρων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στην κεράτινη στιβάδα της επιδερμίδας (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παρακεράτωση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δεν είναι τυπικό εύρημα Ομαλού 	Λειχήνα και πρέπει να έχουμε υπόψιν τις πιθανές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διαφοροδιαγνώσεις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Συνήθως εντοπίζεται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Ορθοκεράτωση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Υπερκεράτωση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χωρίς 	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παρακεράτωση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el-GR" sz="1200" b="0" dirty="0">
              <a:effectLst/>
            </a:endParaRPr>
          </a:p>
          <a:p>
            <a:pPr algn="just" rtl="0" fontAlgn="base">
              <a:spcBef>
                <a:spcPts val="120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Ακάνθωση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= πάχυνση της επιδερμίδας λόγω αύξησης του αριθμού των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κερατινοκυττάρων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της ακανθωτής στιβάδας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Σφηνοειδής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υπερκοκκίωση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= τα κοκκιώδη κύτταρα προβάλλουν σε σφηνοειδείς σχηματισμούς στην ανώτερη δικτυωτή και κεράτινη στιβάδα της επιδερμίδας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Πριονωτή οδόντωση= πριονωτές καταδύσεις/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προσεκβολές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της επιδερμίδας στο χόριο 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Λεμφοϊστιοκυτταρική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διήθηση τύπου ταινίας που αποκρύπτει τη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χοριοεπιδερμιδική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συμβολή=ζωνοειδής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διηθηση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που οφείλεται στο γεγονός ότι η φλεγμονή εντοπίζεται στο όριο χορίου- επιδερμίδας, με αποτέλεσμα η παρουσία των λεμφοκυττάρων να καθιστά ασαφή την μετάπτωση της επιδερμίδας σε χόριο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Σωμάτια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Civatte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=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Αποπτωτικά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κερατινοκύτταρα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της βασικής στιβάδας που δίνουν PAS+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ανοσοϊστοχημική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χρώση.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Επιπέδωση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των κυττάρων της βασικής στιβάδας της επιδερμίδας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Σχηματισμός τεχνητής σχισμής (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artifact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μεταξύ της επιδερμίδας και του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θηλώδους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χορίου (Χώρος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Max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Joseph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).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Χρωστική μελανίνης μέσα στα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μακροφάγα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του χορίου (ακράτεια μελανίνης).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Περιστασιακά,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υποεπιδερμιδικές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φυσαλίδες.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Παρουσία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ηωσινόφιλων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Τυπικά μπορεί να παρατηρηθεί σε υπερτροφικό ομαλό λειχήνα καθώς επίσης και σε λειχηνοειδές πρότυπο δερματικής αντίδρασης που εκδηλώνεται ως ανεπιθύμητη ενέργεια σε ορισμένα φάρμακα (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Lichenoid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Drug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Eruptions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- LDE). Το τελευταίο 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ιστολογικά ομοιάζει ιδιαίτερα με την εικόνα του ομαλού λειχήνα.</a:t>
            </a: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Σπάνια, μπορεί να εμφανίζεται λεμφοκυτταρική διήθηση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περιαγγειακά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ή γύρω από τη ρίζα των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τριχοθυλακίων</a:t>
            </a:r>
            <a:endParaRPr lang="el-GR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algn="just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endParaRPr lang="el-GR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158750" indent="0" algn="just" rtl="0" fontAlgn="base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Για ιστολογικό διαχωρισμό τύπων Ομαλού Λειχήνα:</a:t>
            </a:r>
          </a:p>
          <a:p>
            <a:pPr>
              <a:buFont typeface="+mj-lt"/>
              <a:buAutoNum type="arabicPeriod"/>
            </a:pPr>
            <a:r>
              <a:rPr lang="el-GR" dirty="0"/>
              <a:t>Ατροφικός Ομαλός Λειχήνας: Χωρίς </a:t>
            </a:r>
            <a:r>
              <a:rPr lang="el-GR" dirty="0" err="1"/>
              <a:t>ακάνθωση</a:t>
            </a:r>
            <a:r>
              <a:rPr lang="el-GR" dirty="0"/>
              <a:t>, λίγα σωμάτια </a:t>
            </a:r>
            <a:r>
              <a:rPr lang="el-GR" dirty="0" err="1"/>
              <a:t>Civatte</a:t>
            </a:r>
            <a:r>
              <a:rPr lang="el-GR" dirty="0"/>
              <a:t>, μικρή παρουσία φλεγμονωδών στοιχείων, μεγαλύτερη ακράτεια χρωστικών</a:t>
            </a:r>
          </a:p>
          <a:p>
            <a:pPr>
              <a:buFont typeface="+mj-lt"/>
              <a:buAutoNum type="arabicPeriod"/>
            </a:pPr>
            <a:r>
              <a:rPr lang="el-GR" dirty="0"/>
              <a:t>Υπερτροφικός Ομαλός Λειχήνας: Ιδιαίτερα έντονη </a:t>
            </a:r>
            <a:r>
              <a:rPr lang="el-GR" dirty="0" err="1"/>
              <a:t>υπερκεράτωση</a:t>
            </a:r>
            <a:r>
              <a:rPr lang="el-GR" dirty="0"/>
              <a:t> και </a:t>
            </a:r>
            <a:r>
              <a:rPr lang="el-GR" dirty="0" err="1"/>
              <a:t>ακάνθωση</a:t>
            </a:r>
            <a:r>
              <a:rPr lang="el-GR" dirty="0"/>
              <a:t> (</a:t>
            </a:r>
            <a:r>
              <a:rPr lang="el-GR" dirty="0" err="1"/>
              <a:t>ψευδοεπιθηλιοματώδης</a:t>
            </a:r>
            <a:r>
              <a:rPr lang="el-GR" dirty="0"/>
              <a:t> υπερπλασία - PEH =υπερπλασία της επιδερμίδας και των εξαρτημάτων του δέρματος, συχνά εμφανίζεται σε παρατεταμένη ή χρόνια φλεγμονή και σε νεοπλασίες του δέρματος) </a:t>
            </a:r>
          </a:p>
          <a:p>
            <a:pPr rtl="0" fontAlgn="base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Εξελκωμένος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(διαβρωτικός) ομαλός λειχήνας: εξέλκωση της επιδερμίδας με αλλοιώσεις λειχηνοειδούς αντίδρασης στα όρια του έλκους, συχνή η παρουσία πλασματοκυττάρων</a:t>
            </a:r>
            <a:endParaRPr lang="el-GR" sz="1200" b="0" i="0" u="none" strike="noStrike" dirty="0">
              <a:solidFill>
                <a:srgbClr val="205493"/>
              </a:solidFill>
              <a:effectLst/>
              <a:latin typeface="Roboto" panose="02000000000000000000" pitchFamily="2" charset="0"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Έγχρωμος Ομαλός Λειχήνας: πιο βαθιά η λεμφοκυτταρική διήθηση στην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χοριοεπιδερμιδική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συμβολή, με χρώση από τη μελανίνη του δέρματος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Ακτινικός Ομαλός Λειχήνας: Χρώση από μελανίνη του δέρματος και τοπική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παρακεράτωση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πιο ήπια λεμφοκυτταρική διήθηση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Φυσαλιδώδης Ομαλός Λειχήνας: Όζοι που εμφανίζουν λειχηνοειδές πρότυπο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Πεμφιγοειδής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Ομαλός Λειχήνας: Όζοι με λειχηνοειδές πρότυπο και ήπια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περιαγγειακή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λεμφοκυτταρική διήθηση, συχνή η παρουσία ουδετερόφιλων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Ομαλός Λειχήνας της στοματικής κοιλότητας: τοπική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παρακεράτωση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ελαττωμένη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ακάνθωση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σε σχέση με το φυσιολογικό δέρμα, παρουσία πλασματοκυττάρων στην διήθηση του χορίου στην επιδερμίδα</a:t>
            </a:r>
          </a:p>
          <a:p>
            <a:pPr rtl="0" fontAlgn="base"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Λειχήνας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planopilaris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 Τύπος ομαλού λειχήνα που προσβάλλει τα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τριχοθυλάκια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και στη ρίζα τους εμφανίζονται σωμάτια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Civatte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και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ίνωση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Προκαλεί μόνιμη, </a:t>
            </a:r>
            <a:r>
              <a:rPr lang="el-GR" sz="1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ουλωτική</a:t>
            </a:r>
            <a:r>
              <a:rPr lang="el-GR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αλωπεκία.  </a:t>
            </a: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06C60-7D0D-1F4B-94F4-0CE58A6C7DDA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2143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Εικόνα 1: </a:t>
            </a:r>
            <a:r>
              <a:rPr lang="el-GR" dirty="0" err="1"/>
              <a:t>Υπερκεράτωση</a:t>
            </a:r>
            <a:r>
              <a:rPr lang="el-GR" dirty="0"/>
              <a:t>, Πριονωτή οδόντωση, </a:t>
            </a:r>
            <a:r>
              <a:rPr lang="el-GR" dirty="0" err="1"/>
              <a:t>λεμφοϊστιοκυτταρική</a:t>
            </a:r>
            <a:r>
              <a:rPr lang="el-GR" dirty="0"/>
              <a:t> διήθηση τύπου ταινίας</a:t>
            </a:r>
          </a:p>
          <a:p>
            <a:r>
              <a:rPr lang="el-GR" dirty="0"/>
              <a:t>Εικόνα 2: </a:t>
            </a:r>
            <a:r>
              <a:rPr lang="el-GR" dirty="0" err="1"/>
              <a:t>Ακάνθωση</a:t>
            </a:r>
            <a:r>
              <a:rPr lang="el-GR" dirty="0"/>
              <a:t>, Σφηνοειδής </a:t>
            </a:r>
            <a:r>
              <a:rPr lang="el-GR" dirty="0" err="1"/>
              <a:t>υπερκοκκίωση</a:t>
            </a:r>
            <a:r>
              <a:rPr lang="el-GR" dirty="0"/>
              <a:t>, </a:t>
            </a:r>
            <a:r>
              <a:rPr lang="el-GR" dirty="0" err="1"/>
              <a:t>Ηωσινόφιλα</a:t>
            </a:r>
            <a:endParaRPr lang="el-GR" dirty="0"/>
          </a:p>
          <a:p>
            <a:r>
              <a:rPr lang="el-GR" dirty="0"/>
              <a:t>Εικόνα 3: </a:t>
            </a:r>
            <a:r>
              <a:rPr lang="el-GR" sz="1200" dirty="0">
                <a:solidFill>
                  <a:srgbClr val="4D127D"/>
                </a:solidFill>
              </a:rPr>
              <a:t>Σωμάτια </a:t>
            </a:r>
            <a:r>
              <a:rPr lang="tr-TR" sz="1200" dirty="0">
                <a:solidFill>
                  <a:srgbClr val="4D127D"/>
                </a:solidFill>
              </a:rPr>
              <a:t>Civatte (PAS+)</a:t>
            </a:r>
            <a:r>
              <a:rPr lang="el-GR" sz="1200" dirty="0">
                <a:solidFill>
                  <a:srgbClr val="4D127D"/>
                </a:solidFill>
              </a:rPr>
              <a:t>, Χώρος </a:t>
            </a:r>
            <a:r>
              <a:rPr lang="tr-TR" sz="1200" dirty="0">
                <a:solidFill>
                  <a:srgbClr val="4D127D"/>
                </a:solidFill>
              </a:rPr>
              <a:t>Max Joseph (artifact)</a:t>
            </a:r>
            <a:endParaRPr lang="el-GR" sz="1200" dirty="0">
              <a:solidFill>
                <a:srgbClr val="4D127D"/>
              </a:solidFill>
            </a:endParaRPr>
          </a:p>
          <a:p>
            <a:r>
              <a:rPr lang="el-GR" sz="1200" dirty="0">
                <a:solidFill>
                  <a:srgbClr val="4D127D"/>
                </a:solidFill>
              </a:rPr>
              <a:t>Εικόνα 4: Χρωστική μελανίνης σε </a:t>
            </a:r>
            <a:r>
              <a:rPr lang="el-GR" sz="1200" dirty="0" err="1">
                <a:solidFill>
                  <a:srgbClr val="4D127D"/>
                </a:solidFill>
              </a:rPr>
              <a:t>μακροφάγα</a:t>
            </a:r>
            <a:r>
              <a:rPr lang="el-GR" sz="1200" dirty="0">
                <a:solidFill>
                  <a:srgbClr val="4D127D"/>
                </a:solidFill>
              </a:rPr>
              <a:t> του χορίου, </a:t>
            </a:r>
            <a:r>
              <a:rPr lang="el-GR" sz="1200" dirty="0" err="1">
                <a:solidFill>
                  <a:srgbClr val="4D127D"/>
                </a:solidFill>
              </a:rPr>
              <a:t>περιαγγειακή</a:t>
            </a:r>
            <a:r>
              <a:rPr lang="el-GR" sz="1200" dirty="0">
                <a:solidFill>
                  <a:srgbClr val="4D127D"/>
                </a:solidFill>
              </a:rPr>
              <a:t> λεμφοκυτταρική διήθηση</a:t>
            </a:r>
            <a:endParaRPr lang="tr-TR" sz="1200" dirty="0">
              <a:solidFill>
                <a:srgbClr val="4D127D"/>
              </a:solidFill>
            </a:endParaRPr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06C60-7D0D-1F4B-94F4-0CE58A6C7DDA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3639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Εικόνα: Υπερτροφικός Ομαλός λειχήνας με ορατή </a:t>
            </a:r>
            <a:r>
              <a:rPr lang="el-GR" dirty="0" err="1"/>
              <a:t>υπερκεράτωση</a:t>
            </a:r>
            <a:r>
              <a:rPr lang="el-GR" dirty="0"/>
              <a:t>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06C60-7D0D-1F4B-94F4-0CE58A6C7DDA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90899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F04F-C45D-4591-B40A-54D4C53D4E39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74EF-E4E8-4EA8-BD2F-3D62649FA96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F04F-C45D-4591-B40A-54D4C53D4E39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74EF-E4E8-4EA8-BD2F-3D62649FA96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F04F-C45D-4591-B40A-54D4C53D4E39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74EF-E4E8-4EA8-BD2F-3D62649FA96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F04F-C45D-4591-B40A-54D4C53D4E39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74EF-E4E8-4EA8-BD2F-3D62649FA96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F04F-C45D-4591-B40A-54D4C53D4E39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74EF-E4E8-4EA8-BD2F-3D62649FA96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F04F-C45D-4591-B40A-54D4C53D4E39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74EF-E4E8-4EA8-BD2F-3D62649FA96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F04F-C45D-4591-B40A-54D4C53D4E39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74EF-E4E8-4EA8-BD2F-3D62649FA96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F04F-C45D-4591-B40A-54D4C53D4E39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74EF-E4E8-4EA8-BD2F-3D62649FA96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F04F-C45D-4591-B40A-54D4C53D4E39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74EF-E4E8-4EA8-BD2F-3D62649FA96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F04F-C45D-4591-B40A-54D4C53D4E39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74EF-E4E8-4EA8-BD2F-3D62649FA96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5F04F-C45D-4591-B40A-54D4C53D4E39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F74EF-E4E8-4EA8-BD2F-3D62649FA96B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5F04F-C45D-4591-B40A-54D4C53D4E39}" type="datetimeFigureOut">
              <a:rPr lang="el-GR" smtClean="0"/>
              <a:pPr/>
              <a:t>20/5/2024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F74EF-E4E8-4EA8-BD2F-3D62649FA96B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jaad.2019.01.023" TargetMode="External"/><Relationship Id="rId13" Type="http://schemas.openxmlformats.org/officeDocument/2006/relationships/hyperlink" Target="http://slidecenter.med.uoa.gr/SlideCenter/share" TargetMode="External"/><Relationship Id="rId18" Type="http://schemas.microsoft.com/office/2007/relationships/hdphoto" Target="../media/hdphoto5.wdp"/><Relationship Id="rId3" Type="http://schemas.openxmlformats.org/officeDocument/2006/relationships/hyperlink" Target="https://doi.org/10.1111/odi.13741" TargetMode="External"/><Relationship Id="rId7" Type="http://schemas.openxmlformats.org/officeDocument/2006/relationships/hyperlink" Target="https://www.mayoclinic.org/diseases-conditions/lichen-planus/symptoms-causes/syc-20351378#:~:text=Lichen%20planus%20(LIE%2Dkun%20PLAY" TargetMode="External"/><Relationship Id="rId12" Type="http://schemas.openxmlformats.org/officeDocument/2006/relationships/hyperlink" Target="http://slidecenter.med.uoa.gr/SlideCenter/instantviewer/instantviewer?SldID=818a46df274613d06f390d5a3a2beddc" TargetMode="External"/><Relationship Id="rId17" Type="http://schemas.openxmlformats.org/officeDocument/2006/relationships/image" Target="../media/image15.png"/><Relationship Id="rId2" Type="http://schemas.openxmlformats.org/officeDocument/2006/relationships/hyperlink" Target="https://doi.org/10.1136/bcr-2015-213923" TargetMode="Externa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11/ddg.14565" TargetMode="External"/><Relationship Id="rId11" Type="http://schemas.openxmlformats.org/officeDocument/2006/relationships/hyperlink" Target="https://doi.org/10.1097/dad.0b013e3181fcfb47" TargetMode="External"/><Relationship Id="rId5" Type="http://schemas.openxmlformats.org/officeDocument/2006/relationships/hyperlink" Target="https://doi.org/10.1016/j.oooo.2016.05.004" TargetMode="External"/><Relationship Id="rId15" Type="http://schemas.openxmlformats.org/officeDocument/2006/relationships/image" Target="../media/image13.svg"/><Relationship Id="rId10" Type="http://schemas.openxmlformats.org/officeDocument/2006/relationships/hyperlink" Target="https://doi.org/10.1111/jdv.18879" TargetMode="External"/><Relationship Id="rId4" Type="http://schemas.openxmlformats.org/officeDocument/2006/relationships/hyperlink" Target="https://doi.org/10.1007/s00105-017-4117-y" TargetMode="External"/><Relationship Id="rId9" Type="http://schemas.openxmlformats.org/officeDocument/2006/relationships/hyperlink" Target="https://www.pathologyoutlines.com/topic/skinnontumorlichenplanus.html" TargetMode="External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Θέση περιεχομένου 4">
            <a:extLst>
              <a:ext uri="{FF2B5EF4-FFF2-40B4-BE49-F238E27FC236}">
                <a16:creationId xmlns:a16="http://schemas.microsoft.com/office/drawing/2014/main" id="{3933868B-DF64-C6C0-C986-395A9C716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18" t="30431" r="17338" b="15470"/>
          <a:stretch/>
        </p:blipFill>
        <p:spPr>
          <a:xfrm>
            <a:off x="-1" y="575975"/>
            <a:ext cx="9144001" cy="590465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A64759-B489-19B8-9DDA-5092878A6252}"/>
              </a:ext>
            </a:extLst>
          </p:cNvPr>
          <p:cNvSpPr txBox="1"/>
          <p:nvPr/>
        </p:nvSpPr>
        <p:spPr>
          <a:xfrm>
            <a:off x="2141477" y="1895527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600" b="1" i="0" u="none" strike="noStrike" dirty="0">
                <a:solidFill>
                  <a:schemeClr val="bg1"/>
                </a:solidFill>
                <a:effectLst/>
              </a:rPr>
              <a:t>Ομαλός Λειχήνας</a:t>
            </a:r>
            <a:endParaRPr lang="el-GR" sz="36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9E386A-DA93-9452-B35F-1CB610B0F21A}"/>
              </a:ext>
            </a:extLst>
          </p:cNvPr>
          <p:cNvSpPr txBox="1"/>
          <p:nvPr/>
        </p:nvSpPr>
        <p:spPr>
          <a:xfrm>
            <a:off x="413285" y="2469467"/>
            <a:ext cx="8208912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l-GR" b="1" i="0" u="none" strike="noStrike" dirty="0">
              <a:effectLst/>
            </a:endParaRPr>
          </a:p>
          <a:p>
            <a:pPr algn="ctr"/>
            <a:r>
              <a:rPr lang="el-GR" sz="1600" b="1" i="0" u="none" strike="noStrike" dirty="0">
                <a:solidFill>
                  <a:schemeClr val="bg1"/>
                </a:solidFill>
                <a:effectLst/>
              </a:rPr>
              <a:t>ΟΜ﻿ΑΔΑ ΔΙΑΔΡΑΣΤΙΚΗΣ ΜΕΛΕΤΗΣ ΔΕΡΜΑΤΟΠΑΘΕΙΩΝ, ΑΚΑΔ. ΕΤΟΣ 2023-2024</a:t>
            </a:r>
          </a:p>
          <a:p>
            <a:pPr algn="ctr"/>
            <a:endParaRPr lang="el-GR" sz="1400" b="1" dirty="0">
              <a:solidFill>
                <a:schemeClr val="bg1"/>
              </a:solidFill>
            </a:endParaRPr>
          </a:p>
          <a:p>
            <a:pPr algn="ctr"/>
            <a:endParaRPr lang="el-GR" sz="1400" b="1" dirty="0">
              <a:solidFill>
                <a:schemeClr val="bg1"/>
              </a:solidFill>
            </a:endParaRPr>
          </a:p>
          <a:p>
            <a:pPr algn="ctr"/>
            <a:endParaRPr lang="en-US" sz="1400" b="1" i="0" u="none" strike="noStrike" dirty="0">
              <a:solidFill>
                <a:schemeClr val="bg1"/>
              </a:solidFill>
              <a:effectLst/>
            </a:endParaRPr>
          </a:p>
          <a:p>
            <a:pPr algn="ctr"/>
            <a:r>
              <a:rPr lang="el-GR" sz="1700" b="0" i="0" u="sng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Υπεύθυνος Καθηγητής</a:t>
            </a:r>
            <a:r>
              <a:rPr lang="el-GR" sz="1700" b="0" i="0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 </a:t>
            </a:r>
            <a:r>
              <a:rPr lang="el-GR" sz="17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: Ανδρέας Χ. </a:t>
            </a:r>
            <a:r>
              <a:rPr lang="el-GR" sz="1700" b="0" i="0" u="none" strike="noStrike" dirty="0" err="1">
                <a:solidFill>
                  <a:schemeClr val="bg1">
                    <a:lumMod val="95000"/>
                  </a:schemeClr>
                </a:solidFill>
                <a:effectLst/>
              </a:rPr>
              <a:t>Λάζαρης</a:t>
            </a:r>
            <a:r>
              <a:rPr lang="el-GR" sz="1700" b="0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 Καθηγητής Παθολογικής Ανατομικής</a:t>
            </a:r>
            <a:endParaRPr lang="el-GR" sz="1700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l-GR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endParaRPr lang="el-GR" b="1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l-GR" b="1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Επιμέλεια των προπτυχιακών φοιτητριών : </a:t>
            </a:r>
          </a:p>
          <a:p>
            <a:pPr algn="ctr"/>
            <a:r>
              <a:rPr lang="el-GR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Αγγελοπούλου Κωνσταντίνα </a:t>
            </a:r>
            <a:r>
              <a:rPr lang="el-GR" b="1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  -    </a:t>
            </a:r>
            <a:r>
              <a:rPr lang="el-GR" sz="2000" b="1" i="0" u="none" strike="noStrike" dirty="0">
                <a:solidFill>
                  <a:schemeClr val="bg1">
                    <a:lumMod val="95000"/>
                  </a:schemeClr>
                </a:solidFill>
                <a:effectLst/>
              </a:rPr>
              <a:t>Σοφού Φωτεινή</a:t>
            </a:r>
            <a:endParaRPr lang="el-GR" b="1" i="0" u="none" strike="noStrike" dirty="0">
              <a:solidFill>
                <a:schemeClr val="bg1">
                  <a:lumMod val="9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89502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Θέση περιεχομένου 23">
            <a:extLst>
              <a:ext uri="{FF2B5EF4-FFF2-40B4-BE49-F238E27FC236}">
                <a16:creationId xmlns:a16="http://schemas.microsoft.com/office/drawing/2014/main" id="{54C806DC-D3A3-D7F5-67EE-DA2F41896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47" t="30144" r="46051" b="12869"/>
          <a:stretch/>
        </p:blipFill>
        <p:spPr>
          <a:xfrm>
            <a:off x="-1" y="1484784"/>
            <a:ext cx="4860033" cy="5373216"/>
          </a:xfrm>
        </p:spPr>
      </p:pic>
      <p:pic>
        <p:nvPicPr>
          <p:cNvPr id="2" name="Θέση περιεχομένου 4">
            <a:extLst>
              <a:ext uri="{FF2B5EF4-FFF2-40B4-BE49-F238E27FC236}">
                <a16:creationId xmlns:a16="http://schemas.microsoft.com/office/drawing/2014/main" id="{EB4CCE32-5381-DCCB-2161-7A06436BCE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21" t="38816" r="24070" b="18227"/>
          <a:stretch/>
        </p:blipFill>
        <p:spPr>
          <a:xfrm>
            <a:off x="4860032" y="0"/>
            <a:ext cx="428396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E25A87-67C8-5BE1-8DAC-0067D7ED78FA}"/>
              </a:ext>
            </a:extLst>
          </p:cNvPr>
          <p:cNvSpPr txBox="1"/>
          <p:nvPr/>
        </p:nvSpPr>
        <p:spPr>
          <a:xfrm>
            <a:off x="5292080" y="908720"/>
            <a:ext cx="3384376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1200" b="1" i="0" u="none" strike="noStrike" dirty="0">
                <a:solidFill>
                  <a:srgbClr val="452459"/>
                </a:solidFill>
                <a:effectLst/>
                <a:latin typeface="YAFcfhdOoGk 0"/>
              </a:rPr>
              <a:t>Στοματικός Βλεννογόνος: </a:t>
            </a:r>
            <a:endParaRPr lang="en-US" sz="1200" b="1" i="0" u="none" strike="noStrike" dirty="0">
              <a:solidFill>
                <a:srgbClr val="452459"/>
              </a:solidFill>
              <a:effectLst/>
              <a:latin typeface="YAFcfhdOoGk 0"/>
            </a:endParaRPr>
          </a:p>
          <a:p>
            <a:pPr algn="just"/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Εκδηλώνεται με ένα χαρακτηριστικό δαντελωτό </a:t>
            </a:r>
            <a:r>
              <a:rPr lang="el-GR" sz="105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λευκωπό</a:t>
            </a:r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μοτίβο που αποτελούν </a:t>
            </a:r>
            <a:r>
              <a:rPr lang="el-GR" sz="1050" dirty="0">
                <a:solidFill>
                  <a:srgbClr val="452459"/>
                </a:solidFill>
                <a:latin typeface="YAFcfhdOoGk 0"/>
              </a:rPr>
              <a:t>οι</a:t>
            </a:r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“ραβδώσεις </a:t>
            </a:r>
            <a:r>
              <a:rPr lang="tr-TR" sz="105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Wickham</a:t>
            </a:r>
            <a:r>
              <a:rPr lang="tr-T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” (</a:t>
            </a:r>
            <a:r>
              <a:rPr lang="tr-TR" sz="105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Wickham</a:t>
            </a:r>
            <a:r>
              <a:rPr lang="tr-T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</a:t>
            </a:r>
            <a:r>
              <a:rPr lang="tr-TR" sz="105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striae</a:t>
            </a:r>
            <a:r>
              <a:rPr lang="tr-T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) </a:t>
            </a:r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και συνοδεύεται από </a:t>
            </a:r>
            <a:r>
              <a:rPr lang="el-GR" sz="105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ερυθηματώδεις</a:t>
            </a:r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βλάβες</a:t>
            </a:r>
            <a:r>
              <a:rPr lang="el-GR" sz="1050" dirty="0">
                <a:solidFill>
                  <a:srgbClr val="452459"/>
                </a:solidFill>
                <a:latin typeface="YAFcfhdOoGk 0"/>
              </a:rPr>
              <a:t> </a:t>
            </a:r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ή, σε πιο επιθετικές περιπτώσεις, εκτεταμένες διαβρώσεις.2</a:t>
            </a:r>
            <a:endParaRPr lang="en-US" sz="1050" b="0" i="0" u="none" strike="noStrike" dirty="0">
              <a:solidFill>
                <a:srgbClr val="452459"/>
              </a:solidFill>
              <a:effectLst/>
              <a:latin typeface="YAFcfhdOoGk 0"/>
            </a:endParaRPr>
          </a:p>
          <a:p>
            <a:pPr algn="just"/>
            <a:endParaRPr lang="el-GR" sz="1050" b="0" i="0" u="none" strike="noStrike" dirty="0">
              <a:solidFill>
                <a:srgbClr val="452459"/>
              </a:solidFill>
              <a:effectLst/>
              <a:latin typeface="YAFcfhdOoGk 0"/>
            </a:endParaRPr>
          </a:p>
          <a:p>
            <a:pPr algn="just"/>
            <a:r>
              <a:rPr lang="el-GR" sz="1200" b="1" i="0" u="none" strike="noStrike" dirty="0">
                <a:solidFill>
                  <a:srgbClr val="452459"/>
                </a:solidFill>
                <a:effectLst/>
                <a:latin typeface="YAFcfhdOoGk 0"/>
              </a:rPr>
              <a:t>Δερματικός Ομαλός Λειχήνας:</a:t>
            </a:r>
            <a:r>
              <a:rPr lang="el-GR" sz="120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 </a:t>
            </a:r>
            <a:endParaRPr lang="en-US" sz="1200" b="0" i="0" u="none" strike="noStrike" dirty="0">
              <a:solidFill>
                <a:srgbClr val="452459"/>
              </a:solidFill>
              <a:effectLst/>
              <a:latin typeface="YAFcfhdOoGk 0"/>
            </a:endParaRPr>
          </a:p>
          <a:p>
            <a:pPr algn="just"/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Παρουσιάζει κλασικά πολυγωνικές, εξαιρετικά κνησμώδεις, πυώδεις βλατίδες ιώδους χροιάς (μπορεί να εμφανίζονται και ελαφρώς </a:t>
            </a:r>
            <a:r>
              <a:rPr lang="el-GR" sz="105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απολεπιστικές</a:t>
            </a:r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) , που ξεκινούν από μικρές και, καθώς αυτές συνενώνονται, ενδέχεται να σχηματίζουν πλάκες, που τελικά συγχωνεύονται και εξελίσσονται σε ένα γενικευμένο διασπειρόμενο εξάνθημα του δέρματος. Επιπλέον, συχνά παρουσιάζεται </a:t>
            </a:r>
            <a:r>
              <a:rPr lang="el-GR" sz="105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υπερμελάγχρωση</a:t>
            </a:r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με διάχυτο καφέ και γκρίζο μοτίβο.</a:t>
            </a:r>
            <a:endParaRPr lang="en-US" sz="1050" b="0" i="0" u="none" strike="noStrike" dirty="0">
              <a:solidFill>
                <a:srgbClr val="452459"/>
              </a:solidFill>
              <a:effectLst/>
              <a:latin typeface="YAFcfhdOoGk 0"/>
            </a:endParaRPr>
          </a:p>
          <a:p>
            <a:pPr algn="just"/>
            <a:endParaRPr lang="el-GR" sz="1050" b="0" i="0" u="none" strike="noStrike" dirty="0">
              <a:solidFill>
                <a:srgbClr val="452459"/>
              </a:solidFill>
              <a:effectLst/>
              <a:latin typeface="YAFcfhdOoGk 0"/>
            </a:endParaRPr>
          </a:p>
          <a:p>
            <a:pPr algn="just"/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Συχνότερα σε </a:t>
            </a:r>
            <a:r>
              <a:rPr lang="el-GR" sz="105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καμπτικές</a:t>
            </a:r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επιφάνειες των άκρων.</a:t>
            </a:r>
            <a:endParaRPr lang="en-US" sz="1050" b="0" i="0" u="none" strike="noStrike" dirty="0">
              <a:solidFill>
                <a:srgbClr val="452459"/>
              </a:solidFill>
              <a:effectLst/>
              <a:latin typeface="YAFcfhdOoGk 0"/>
            </a:endParaRPr>
          </a:p>
          <a:p>
            <a:pPr algn="just"/>
            <a:endParaRPr lang="el-GR" sz="1050" b="0" i="0" u="none" strike="noStrike" dirty="0">
              <a:solidFill>
                <a:srgbClr val="452459"/>
              </a:solidFill>
              <a:effectLst/>
              <a:latin typeface="YAFcfhdOoGk 0"/>
            </a:endParaRPr>
          </a:p>
          <a:p>
            <a:pPr algn="just"/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Αυτόματη ίαση, διαρκεί περίπου 1-2 έτη.</a:t>
            </a:r>
          </a:p>
          <a:p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Με την ίαση καταλείπονται </a:t>
            </a:r>
            <a:r>
              <a:rPr lang="el-GR" sz="105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υπερχρωματικές</a:t>
            </a:r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ή </a:t>
            </a:r>
            <a:r>
              <a:rPr lang="el-GR" sz="105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υποχρωματικές</a:t>
            </a:r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κηλίδες.</a:t>
            </a:r>
            <a:endParaRPr lang="en-US" sz="1050" b="0" i="0" u="none" strike="noStrike" dirty="0">
              <a:solidFill>
                <a:srgbClr val="452459"/>
              </a:solidFill>
              <a:effectLst/>
              <a:latin typeface="YAFcfhdOoGk 0"/>
            </a:endParaRPr>
          </a:p>
          <a:p>
            <a:pPr algn="just"/>
            <a:endParaRPr lang="el-GR" sz="1050" b="0" i="0" u="none" strike="noStrike" dirty="0">
              <a:solidFill>
                <a:srgbClr val="452459"/>
              </a:solidFill>
              <a:effectLst/>
              <a:latin typeface="YAFcfhdOoGk 0"/>
            </a:endParaRPr>
          </a:p>
          <a:p>
            <a:pPr algn="just"/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Φαινόμενο </a:t>
            </a:r>
            <a:r>
              <a:rPr lang="tr-TR" sz="105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Koebner</a:t>
            </a:r>
            <a:r>
              <a:rPr lang="tr-T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: </a:t>
            </a:r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επανεμφάνιση σε θέσεις τραύματος. 1</a:t>
            </a:r>
            <a:endParaRPr lang="en-US" sz="1050" b="0" i="0" u="none" strike="noStrike" dirty="0">
              <a:solidFill>
                <a:srgbClr val="452459"/>
              </a:solidFill>
              <a:effectLst/>
              <a:latin typeface="YAFcfhdOoGk 0"/>
            </a:endParaRPr>
          </a:p>
          <a:p>
            <a:pPr algn="just"/>
            <a:endParaRPr lang="el-GR" sz="1050" b="0" i="0" u="none" strike="noStrike" dirty="0">
              <a:solidFill>
                <a:srgbClr val="452459"/>
              </a:solidFill>
              <a:effectLst/>
              <a:latin typeface="YAFcfhdOoGk 0"/>
            </a:endParaRPr>
          </a:p>
          <a:p>
            <a:pPr algn="just"/>
            <a:r>
              <a:rPr lang="el-GR" sz="1200" b="1" i="0" u="none" strike="noStrike" dirty="0">
                <a:solidFill>
                  <a:srgbClr val="452459"/>
                </a:solidFill>
                <a:effectLst/>
                <a:latin typeface="YAFcfhdOoGk 0"/>
              </a:rPr>
              <a:t>Όνυχες: </a:t>
            </a:r>
            <a:endParaRPr lang="en-US" sz="1200" b="1" i="0" u="none" strike="noStrike" dirty="0">
              <a:solidFill>
                <a:srgbClr val="452459"/>
              </a:solidFill>
              <a:effectLst/>
              <a:latin typeface="YAFcfhdOoGk 0"/>
            </a:endParaRPr>
          </a:p>
          <a:p>
            <a:pPr algn="just"/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10 % των ασθενών με Ομαλό Λειχήνα. Όταν εμπλέκεται η μήτρα του νυχιού, τα νύχια παρουσιάζουν άπω διάσπαση, επιμήκεις ραβδώσεις και λέπτυνση. Επιπλέον, έχουν αναφερθεί και άλλες μεταβολές, όπως η αλλοιωμένη χρώση και η </a:t>
            </a:r>
            <a:r>
              <a:rPr lang="el-GR" sz="105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ονυχορηξία</a:t>
            </a:r>
            <a:r>
              <a:rPr lang="tr-T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. </a:t>
            </a:r>
          </a:p>
          <a:p>
            <a:pPr algn="just"/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Η προσβολή της βάσης της ονυχικής πλάκας είναι πιο σοβαρή και παρουσιάζει έντονη ονυχόλυση και </a:t>
            </a:r>
            <a:r>
              <a:rPr lang="el-GR" sz="105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υπονύχια</a:t>
            </a:r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 </a:t>
            </a:r>
            <a:r>
              <a:rPr lang="el-GR" sz="1050" b="0" i="0" u="none" strike="noStrike" dirty="0" err="1">
                <a:solidFill>
                  <a:srgbClr val="452459"/>
                </a:solidFill>
                <a:effectLst/>
                <a:latin typeface="YAFcfhdOoGk 0"/>
              </a:rPr>
              <a:t>υπερκεράτωση</a:t>
            </a:r>
            <a:r>
              <a:rPr lang="el-GR" sz="1050" b="0" i="0" u="none" strike="noStrike" dirty="0">
                <a:solidFill>
                  <a:srgbClr val="452459"/>
                </a:solidFill>
                <a:effectLst/>
                <a:latin typeface="YAFcfhdOoGk 0"/>
              </a:rPr>
              <a:t>, η οποία μπορεί να εξελιχθεί σε ατροφία και διάβρωση του νυχιού.9</a:t>
            </a:r>
          </a:p>
          <a:p>
            <a:endParaRPr lang="el-GR" sz="1050" dirty="0"/>
          </a:p>
        </p:txBody>
      </p:sp>
      <p:sp>
        <p:nvSpPr>
          <p:cNvPr id="4" name="Στρογγυλεμένο ορθογώνιο 3">
            <a:extLst>
              <a:ext uri="{FF2B5EF4-FFF2-40B4-BE49-F238E27FC236}">
                <a16:creationId xmlns:a16="http://schemas.microsoft.com/office/drawing/2014/main" id="{A4550B9F-396F-618D-7C17-674B19101868}"/>
              </a:ext>
            </a:extLst>
          </p:cNvPr>
          <p:cNvSpPr/>
          <p:nvPr/>
        </p:nvSpPr>
        <p:spPr>
          <a:xfrm>
            <a:off x="107503" y="188640"/>
            <a:ext cx="4717033" cy="1152128"/>
          </a:xfrm>
          <a:prstGeom prst="roundRect">
            <a:avLst>
              <a:gd name="adj" fmla="val 19187"/>
            </a:avLst>
          </a:prstGeom>
          <a:solidFill>
            <a:srgbClr val="875DB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l-GR" sz="1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Ορισμός</a:t>
            </a:r>
            <a:r>
              <a:rPr lang="en-US" sz="1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400" b="1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l-GR" sz="1400" b="0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sz="14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Αυτοάνοση</a:t>
            </a:r>
            <a:r>
              <a:rPr lang="el-GR" sz="14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προσβολή επιδερμίδας, του τριχωτού της </a:t>
            </a:r>
            <a:r>
              <a:rPr lang="el-GR" sz="1400" b="0" i="0" u="none" strike="noStrike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κεφαλης</a:t>
            </a:r>
            <a:r>
              <a:rPr lang="el-GR" sz="14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των ονύχων και του πλακώδους επιθηλίου βλεννογόνων (στοματική κοιλότητα, γλώσσα, τριχωτό της κεφαλής, γεννητική χώρα), άγνωστης αιτιολογίας.7</a:t>
            </a:r>
          </a:p>
        </p:txBody>
      </p:sp>
    </p:spTree>
    <p:extLst>
      <p:ext uri="{BB962C8B-B14F-4D97-AF65-F5344CB8AC3E}">
        <p14:creationId xmlns:p14="http://schemas.microsoft.com/office/powerpoint/2010/main" val="321890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Στρογγυλεμένο ορθογώνιο 7">
            <a:extLst>
              <a:ext uri="{FF2B5EF4-FFF2-40B4-BE49-F238E27FC236}">
                <a16:creationId xmlns:a16="http://schemas.microsoft.com/office/drawing/2014/main" id="{80E85DAC-EF24-5829-75E2-DABE7E9379D0}"/>
              </a:ext>
            </a:extLst>
          </p:cNvPr>
          <p:cNvSpPr/>
          <p:nvPr/>
        </p:nvSpPr>
        <p:spPr>
          <a:xfrm>
            <a:off x="155850" y="116632"/>
            <a:ext cx="5703478" cy="736579"/>
          </a:xfrm>
          <a:prstGeom prst="roundRect">
            <a:avLst/>
          </a:prstGeom>
          <a:solidFill>
            <a:srgbClr val="8648AD"/>
          </a:solidFill>
          <a:ln>
            <a:solidFill>
              <a:srgbClr val="834A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bg1"/>
                </a:solidFill>
              </a:rPr>
              <a:t>Μικροσκοπική Περιγραφή</a:t>
            </a: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60875C1E-9F5C-196C-46DB-673075B2E1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36" r="29112" b="13435"/>
          <a:stretch/>
        </p:blipFill>
        <p:spPr>
          <a:xfrm>
            <a:off x="1930180" y="5742788"/>
            <a:ext cx="3168352" cy="1164836"/>
          </a:xfrm>
          <a:prstGeom prst="rect">
            <a:avLst/>
          </a:prstGeom>
        </p:spPr>
      </p:pic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A17C14DD-87E3-0B2A-5E47-1B14DC1C34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t="19203" r="24943" b="13169"/>
          <a:stretch/>
        </p:blipFill>
        <p:spPr>
          <a:xfrm>
            <a:off x="4400779" y="5741719"/>
            <a:ext cx="3168352" cy="1164835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DA463459-CB4E-41E0-6471-5522A75B881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0" t="19631" r="41264" b="13169"/>
          <a:stretch/>
        </p:blipFill>
        <p:spPr>
          <a:xfrm>
            <a:off x="6705122" y="5740649"/>
            <a:ext cx="2438878" cy="1157464"/>
          </a:xfrm>
          <a:prstGeom prst="rect">
            <a:avLst/>
          </a:prstGeom>
        </p:spPr>
      </p:pic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12D20BDE-96D1-DEA2-A64E-41F764506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82" t="64166" r="65870" b="12493"/>
          <a:stretch/>
        </p:blipFill>
        <p:spPr>
          <a:xfrm>
            <a:off x="0" y="4692805"/>
            <a:ext cx="1979778" cy="2230424"/>
          </a:xfrm>
        </p:spPr>
      </p:pic>
      <p:sp>
        <p:nvSpPr>
          <p:cNvPr id="7" name="Google Shape;98;p14">
            <a:extLst>
              <a:ext uri="{FF2B5EF4-FFF2-40B4-BE49-F238E27FC236}">
                <a16:creationId xmlns:a16="http://schemas.microsoft.com/office/drawing/2014/main" id="{F254A956-CCCD-1BD6-8874-B13CAF8E01B6}"/>
              </a:ext>
            </a:extLst>
          </p:cNvPr>
          <p:cNvSpPr txBox="1">
            <a:spLocks/>
          </p:cNvSpPr>
          <p:nvPr/>
        </p:nvSpPr>
        <p:spPr>
          <a:xfrm>
            <a:off x="155850" y="892383"/>
            <a:ext cx="8832300" cy="515157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spcBef>
                <a:spcPts val="0"/>
              </a:spcBef>
              <a:buFont typeface="Arial" pitchFamily="34" charset="0"/>
              <a:buNone/>
            </a:pPr>
            <a:r>
              <a:rPr lang="el-GR" sz="1700" dirty="0">
                <a:solidFill>
                  <a:srgbClr val="4D127D"/>
                </a:solidFill>
              </a:rPr>
              <a:t>Κατά την μικροσκοπική εξέταση </a:t>
            </a:r>
            <a:r>
              <a:rPr lang="el-GR" sz="1700" dirty="0" err="1">
                <a:solidFill>
                  <a:srgbClr val="4D127D"/>
                </a:solidFill>
              </a:rPr>
              <a:t>παθολογοανατομικού</a:t>
            </a:r>
            <a:r>
              <a:rPr lang="el-GR" sz="1700" dirty="0">
                <a:solidFill>
                  <a:srgbClr val="4D127D"/>
                </a:solidFill>
              </a:rPr>
              <a:t> παρασκευάσματος Ομαλού Λειχήνα, τυπικά παρατηρούνται:</a:t>
            </a:r>
          </a:p>
          <a:p>
            <a:pPr>
              <a:spcBef>
                <a:spcPts val="0"/>
              </a:spcBef>
            </a:pPr>
            <a:r>
              <a:rPr lang="el-GR" sz="1700" dirty="0" err="1">
                <a:solidFill>
                  <a:srgbClr val="4D127D"/>
                </a:solidFill>
              </a:rPr>
              <a:t>Υπερκεράτωση</a:t>
            </a:r>
            <a:r>
              <a:rPr lang="el-GR" sz="1700" dirty="0">
                <a:solidFill>
                  <a:srgbClr val="4D127D"/>
                </a:solidFill>
              </a:rPr>
              <a:t> ή </a:t>
            </a:r>
            <a:r>
              <a:rPr lang="el-GR" sz="1700" dirty="0" err="1">
                <a:solidFill>
                  <a:srgbClr val="4D127D"/>
                </a:solidFill>
              </a:rPr>
              <a:t>Ορθοκεράτωση</a:t>
            </a:r>
            <a:r>
              <a:rPr lang="el-GR" sz="1700" dirty="0">
                <a:solidFill>
                  <a:srgbClr val="4D127D"/>
                </a:solidFill>
              </a:rPr>
              <a:t>, σπάνια </a:t>
            </a:r>
            <a:r>
              <a:rPr lang="el-GR" sz="1700" dirty="0" err="1">
                <a:solidFill>
                  <a:srgbClr val="4D127D"/>
                </a:solidFill>
              </a:rPr>
              <a:t>Παρακεράτωση</a:t>
            </a:r>
            <a:endParaRPr lang="el-GR" sz="1700" dirty="0">
              <a:solidFill>
                <a:srgbClr val="4D127D"/>
              </a:solidFill>
            </a:endParaRPr>
          </a:p>
          <a:p>
            <a:r>
              <a:rPr lang="el-GR" sz="1700" dirty="0">
                <a:solidFill>
                  <a:srgbClr val="4D127D"/>
                </a:solidFill>
              </a:rPr>
              <a:t>Πριονωτή οδόντωση κατά την κατάδυση της επιδερμίδας στο χόριο </a:t>
            </a:r>
          </a:p>
          <a:p>
            <a:r>
              <a:rPr lang="el-GR" sz="1700" dirty="0" err="1">
                <a:solidFill>
                  <a:srgbClr val="4D127D"/>
                </a:solidFill>
              </a:rPr>
              <a:t>Λεμφοϊστιοκυτταρική</a:t>
            </a:r>
            <a:r>
              <a:rPr lang="el-GR" sz="1700" dirty="0">
                <a:solidFill>
                  <a:srgbClr val="4D127D"/>
                </a:solidFill>
              </a:rPr>
              <a:t> διήθηση τύπου ταινίας που αποκρύπτει τη </a:t>
            </a:r>
            <a:r>
              <a:rPr lang="el-GR" sz="1700" dirty="0" err="1">
                <a:solidFill>
                  <a:srgbClr val="4D127D"/>
                </a:solidFill>
              </a:rPr>
              <a:t>χοριοεπιδερμιδική</a:t>
            </a:r>
            <a:r>
              <a:rPr lang="el-GR" sz="1700" dirty="0">
                <a:solidFill>
                  <a:srgbClr val="4D127D"/>
                </a:solidFill>
              </a:rPr>
              <a:t> συμβολή</a:t>
            </a:r>
          </a:p>
          <a:p>
            <a:pPr>
              <a:spcBef>
                <a:spcPts val="0"/>
              </a:spcBef>
            </a:pPr>
            <a:r>
              <a:rPr lang="el-GR" sz="1700" dirty="0" err="1">
                <a:solidFill>
                  <a:srgbClr val="4D127D"/>
                </a:solidFill>
              </a:rPr>
              <a:t>Ακάνθωση</a:t>
            </a:r>
            <a:endParaRPr lang="el-GR" sz="1700" dirty="0">
              <a:solidFill>
                <a:srgbClr val="4D127D"/>
              </a:solidFill>
            </a:endParaRPr>
          </a:p>
          <a:p>
            <a:pPr>
              <a:spcBef>
                <a:spcPts val="0"/>
              </a:spcBef>
            </a:pPr>
            <a:r>
              <a:rPr lang="el-GR" sz="1700" dirty="0">
                <a:solidFill>
                  <a:srgbClr val="4D127D"/>
                </a:solidFill>
              </a:rPr>
              <a:t>Σφηνοειδής </a:t>
            </a:r>
            <a:r>
              <a:rPr lang="el-GR" sz="1700" dirty="0" err="1">
                <a:solidFill>
                  <a:srgbClr val="4D127D"/>
                </a:solidFill>
              </a:rPr>
              <a:t>υπερκοκκίωση</a:t>
            </a:r>
            <a:endParaRPr lang="el-GR" sz="1700" dirty="0">
              <a:solidFill>
                <a:srgbClr val="4D127D"/>
              </a:solidFill>
            </a:endParaRPr>
          </a:p>
          <a:p>
            <a:r>
              <a:rPr lang="el-GR" sz="1700" dirty="0">
                <a:solidFill>
                  <a:srgbClr val="4D127D"/>
                </a:solidFill>
              </a:rPr>
              <a:t>Παρουσία </a:t>
            </a:r>
            <a:r>
              <a:rPr lang="el-GR" sz="1700" dirty="0" err="1">
                <a:solidFill>
                  <a:srgbClr val="4D127D"/>
                </a:solidFill>
              </a:rPr>
              <a:t>ηωσινόφιλων</a:t>
            </a:r>
            <a:r>
              <a:rPr lang="el-GR" sz="1700" dirty="0">
                <a:solidFill>
                  <a:srgbClr val="4D127D"/>
                </a:solidFill>
              </a:rPr>
              <a:t> (Υπερτροφικός ομαλός λειχήνας, λειχηνοειδή φαρμακευτικά εξανθήματα/ </a:t>
            </a:r>
            <a:r>
              <a:rPr lang="tr-TR" sz="1700" dirty="0" err="1">
                <a:solidFill>
                  <a:srgbClr val="4D127D"/>
                </a:solidFill>
              </a:rPr>
              <a:t>Lichenoid</a:t>
            </a:r>
            <a:r>
              <a:rPr lang="tr-TR" sz="1700" dirty="0">
                <a:solidFill>
                  <a:srgbClr val="4D127D"/>
                </a:solidFill>
              </a:rPr>
              <a:t> </a:t>
            </a:r>
            <a:r>
              <a:rPr lang="tr-TR" sz="1700" dirty="0" err="1">
                <a:solidFill>
                  <a:srgbClr val="4D127D"/>
                </a:solidFill>
              </a:rPr>
              <a:t>Drug</a:t>
            </a:r>
            <a:r>
              <a:rPr lang="tr-TR" sz="1700" dirty="0">
                <a:solidFill>
                  <a:srgbClr val="4D127D"/>
                </a:solidFill>
              </a:rPr>
              <a:t> </a:t>
            </a:r>
            <a:r>
              <a:rPr lang="tr-TR" sz="1700" dirty="0" err="1">
                <a:solidFill>
                  <a:srgbClr val="4D127D"/>
                </a:solidFill>
              </a:rPr>
              <a:t>Eruptions</a:t>
            </a:r>
            <a:r>
              <a:rPr lang="tr-TR" sz="1700" dirty="0">
                <a:solidFill>
                  <a:srgbClr val="4D127D"/>
                </a:solidFill>
              </a:rPr>
              <a:t>- LDE)</a:t>
            </a:r>
          </a:p>
          <a:p>
            <a:r>
              <a:rPr lang="el-GR" sz="1700" dirty="0">
                <a:solidFill>
                  <a:srgbClr val="4D127D"/>
                </a:solidFill>
              </a:rPr>
              <a:t>Σωμάτια </a:t>
            </a:r>
            <a:r>
              <a:rPr lang="tr-TR" sz="1700" dirty="0" err="1">
                <a:solidFill>
                  <a:srgbClr val="4D127D"/>
                </a:solidFill>
              </a:rPr>
              <a:t>Civatte</a:t>
            </a:r>
            <a:r>
              <a:rPr lang="tr-TR" sz="1700" dirty="0">
                <a:solidFill>
                  <a:srgbClr val="4D127D"/>
                </a:solidFill>
              </a:rPr>
              <a:t> (PAS+) </a:t>
            </a:r>
          </a:p>
          <a:p>
            <a:r>
              <a:rPr lang="el-GR" sz="1700" dirty="0">
                <a:solidFill>
                  <a:srgbClr val="4D127D"/>
                </a:solidFill>
              </a:rPr>
              <a:t>Τεχνητός χώρος </a:t>
            </a:r>
            <a:r>
              <a:rPr lang="tr-TR" sz="1700" dirty="0" err="1">
                <a:solidFill>
                  <a:srgbClr val="4D127D"/>
                </a:solidFill>
              </a:rPr>
              <a:t>Max</a:t>
            </a:r>
            <a:r>
              <a:rPr lang="tr-TR" sz="1700" dirty="0">
                <a:solidFill>
                  <a:srgbClr val="4D127D"/>
                </a:solidFill>
              </a:rPr>
              <a:t> Joseph (</a:t>
            </a:r>
            <a:r>
              <a:rPr lang="tr-TR" sz="1700" dirty="0" err="1">
                <a:solidFill>
                  <a:srgbClr val="4D127D"/>
                </a:solidFill>
              </a:rPr>
              <a:t>artifact</a:t>
            </a:r>
            <a:r>
              <a:rPr lang="tr-TR" sz="1700" dirty="0">
                <a:solidFill>
                  <a:srgbClr val="4D127D"/>
                </a:solidFill>
              </a:rPr>
              <a:t>)</a:t>
            </a:r>
          </a:p>
          <a:p>
            <a:pPr>
              <a:spcBef>
                <a:spcPts val="0"/>
              </a:spcBef>
            </a:pPr>
            <a:r>
              <a:rPr lang="el-GR" sz="1700" dirty="0" err="1">
                <a:solidFill>
                  <a:srgbClr val="4D127D"/>
                </a:solidFill>
              </a:rPr>
              <a:t>Επιπέδωση</a:t>
            </a:r>
            <a:r>
              <a:rPr lang="el-GR" sz="1700" dirty="0">
                <a:solidFill>
                  <a:srgbClr val="4D127D"/>
                </a:solidFill>
              </a:rPr>
              <a:t> κυττάρων της βασικής στιβάδας της επιδερμίδας</a:t>
            </a:r>
          </a:p>
          <a:p>
            <a:pPr>
              <a:spcBef>
                <a:spcPts val="0"/>
              </a:spcBef>
            </a:pPr>
            <a:r>
              <a:rPr lang="el-GR" sz="1700" dirty="0">
                <a:solidFill>
                  <a:srgbClr val="4D127D"/>
                </a:solidFill>
              </a:rPr>
              <a:t>Χρωστική μελανίνης μέσα στα </a:t>
            </a:r>
            <a:r>
              <a:rPr lang="el-GR" sz="1700" dirty="0" err="1">
                <a:solidFill>
                  <a:srgbClr val="4D127D"/>
                </a:solidFill>
              </a:rPr>
              <a:t>μακροφάγα</a:t>
            </a:r>
            <a:r>
              <a:rPr lang="el-GR" sz="1700" dirty="0">
                <a:solidFill>
                  <a:srgbClr val="4D127D"/>
                </a:solidFill>
              </a:rPr>
              <a:t> του χορίου </a:t>
            </a:r>
          </a:p>
          <a:p>
            <a:pPr>
              <a:spcBef>
                <a:spcPts val="0"/>
              </a:spcBef>
            </a:pPr>
            <a:r>
              <a:rPr lang="el-GR" sz="1700" dirty="0" err="1">
                <a:solidFill>
                  <a:srgbClr val="4D127D"/>
                </a:solidFill>
              </a:rPr>
              <a:t>Υποεπιδερμιδικές</a:t>
            </a:r>
            <a:r>
              <a:rPr lang="el-GR" sz="1700" dirty="0">
                <a:solidFill>
                  <a:srgbClr val="4D127D"/>
                </a:solidFill>
              </a:rPr>
              <a:t> φυσαλίδες</a:t>
            </a:r>
          </a:p>
          <a:p>
            <a:r>
              <a:rPr lang="el-GR" sz="1700" dirty="0">
                <a:solidFill>
                  <a:srgbClr val="4D127D"/>
                </a:solidFill>
              </a:rPr>
              <a:t>Λεμφοκυτταρική διήθηση </a:t>
            </a:r>
            <a:r>
              <a:rPr lang="el-GR" sz="1700" dirty="0" err="1">
                <a:solidFill>
                  <a:srgbClr val="4D127D"/>
                </a:solidFill>
              </a:rPr>
              <a:t>περιαγγειακά</a:t>
            </a:r>
            <a:r>
              <a:rPr lang="el-GR" sz="1700" dirty="0">
                <a:solidFill>
                  <a:srgbClr val="4D127D"/>
                </a:solidFill>
              </a:rPr>
              <a:t> ή γύρω από τη ρίζα των  </a:t>
            </a:r>
            <a:r>
              <a:rPr lang="el-GR" sz="1700" dirty="0" err="1">
                <a:solidFill>
                  <a:srgbClr val="4D127D"/>
                </a:solidFill>
              </a:rPr>
              <a:t>τριχοθυλακίων</a:t>
            </a:r>
            <a:endParaRPr lang="el-GR" sz="1700" dirty="0">
              <a:solidFill>
                <a:srgbClr val="4D127D"/>
              </a:solidFill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</a:pP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245744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184A4AE2-4B6D-5B57-F779-6D7C944C29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47" y="1571334"/>
            <a:ext cx="7657101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125A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D22FCF3-48F6-AE3A-DD48-4EDD3E90EE46}"/>
              </a:ext>
            </a:extLst>
          </p:cNvPr>
          <p:cNvSpPr txBox="1"/>
          <p:nvPr/>
        </p:nvSpPr>
        <p:spPr>
          <a:xfrm>
            <a:off x="4236334" y="42826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820458AF-E694-9E39-B025-D36559813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154" y="1571334"/>
            <a:ext cx="6351689" cy="3715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125A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5C11D1C3-1F6C-7B23-027D-CB1E7A49C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378" y="612929"/>
            <a:ext cx="5391238" cy="5421784"/>
          </a:xfrm>
          <a:prstGeom prst="rect">
            <a:avLst/>
          </a:prstGeom>
          <a:noFill/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357AC852-F140-A780-EFB3-CF9CBA7670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96" y="1465372"/>
            <a:ext cx="7109801" cy="3927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125A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78995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C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59463997-7A8E-8A31-D731-C13E5AB76BE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000922-8CFA-70B6-A9DD-5E3EEE8BCDD9}"/>
              </a:ext>
            </a:extLst>
          </p:cNvPr>
          <p:cNvSpPr txBox="1"/>
          <p:nvPr/>
        </p:nvSpPr>
        <p:spPr>
          <a:xfrm>
            <a:off x="53752" y="1556792"/>
            <a:ext cx="9036496" cy="4247317"/>
          </a:xfrm>
          <a:prstGeom prst="rect">
            <a:avLst/>
          </a:prstGeom>
          <a:solidFill>
            <a:srgbClr val="DBC2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l-GR" sz="1400" dirty="0">
                <a:solidFill>
                  <a:srgbClr val="002060"/>
                </a:solidFill>
              </a:rPr>
              <a:t>Ανάλογα με την ιστολογική του εικόνα, ο ομαλός λειχήνας ταξινομείται στις ακόλουθες κατηγορίες:</a:t>
            </a:r>
          </a:p>
          <a:p>
            <a:pPr marL="457200" indent="-298450">
              <a:buSzPts val="1100"/>
              <a:buFont typeface="+mj-lt"/>
              <a:buAutoNum type="arabicPeriod"/>
              <a:defRPr/>
            </a:pPr>
            <a:r>
              <a:rPr lang="el-GR" sz="1400" b="1" dirty="0">
                <a:solidFill>
                  <a:srgbClr val="002060"/>
                </a:solidFill>
              </a:rPr>
              <a:t>Ατροφικός ομαλός λειχήνας</a:t>
            </a:r>
            <a:r>
              <a:rPr lang="el-GR" sz="1400" dirty="0">
                <a:solidFill>
                  <a:srgbClr val="002060"/>
                </a:solidFill>
              </a:rPr>
              <a:t>: Χωρίς </a:t>
            </a:r>
            <a:r>
              <a:rPr lang="el-GR" sz="1400" dirty="0" err="1">
                <a:solidFill>
                  <a:srgbClr val="002060"/>
                </a:solidFill>
              </a:rPr>
              <a:t>ακάνθωση</a:t>
            </a:r>
            <a:r>
              <a:rPr lang="el-GR" sz="1400" dirty="0">
                <a:solidFill>
                  <a:srgbClr val="002060"/>
                </a:solidFill>
              </a:rPr>
              <a:t>, λίγα σωμάτια </a:t>
            </a:r>
            <a:r>
              <a:rPr lang="el-GR" sz="1400" dirty="0" err="1">
                <a:solidFill>
                  <a:srgbClr val="002060"/>
                </a:solidFill>
              </a:rPr>
              <a:t>Civatte</a:t>
            </a:r>
            <a:r>
              <a:rPr lang="el-GR" sz="1400" dirty="0">
                <a:solidFill>
                  <a:srgbClr val="002060"/>
                </a:solidFill>
              </a:rPr>
              <a:t>, λίγα φλεγμονώδη στοιχεία</a:t>
            </a:r>
            <a:endParaRPr lang="en-US" sz="1400" dirty="0">
              <a:solidFill>
                <a:srgbClr val="002060"/>
              </a:solidFill>
            </a:endParaRPr>
          </a:p>
          <a:p>
            <a:pPr marL="457200" indent="-298450">
              <a:buSzPts val="1100"/>
              <a:buFont typeface="+mj-lt"/>
              <a:buAutoNum type="arabicPeriod"/>
              <a:defRPr/>
            </a:pPr>
            <a:r>
              <a:rPr lang="el-GR" sz="1400" b="1" dirty="0">
                <a:solidFill>
                  <a:srgbClr val="002060"/>
                </a:solidFill>
              </a:rPr>
              <a:t>Υπερτροφικός ο</a:t>
            </a:r>
            <a:r>
              <a:rPr lang="el-GR" sz="1400" b="1" kern="0" dirty="0" err="1">
                <a:solidFill>
                  <a:srgbClr val="002060"/>
                </a:solidFill>
                <a:cs typeface="Arial"/>
                <a:sym typeface="Arial"/>
              </a:rPr>
              <a:t>μαλός</a:t>
            </a:r>
            <a:r>
              <a:rPr lang="el-GR" sz="1400" b="1" kern="0" dirty="0">
                <a:solidFill>
                  <a:srgbClr val="002060"/>
                </a:solidFill>
                <a:cs typeface="Arial"/>
                <a:sym typeface="Arial"/>
              </a:rPr>
              <a:t> λειχήνας</a:t>
            </a:r>
            <a:r>
              <a:rPr lang="el-GR" sz="1400" kern="0" dirty="0">
                <a:solidFill>
                  <a:srgbClr val="002060"/>
                </a:solidFill>
                <a:cs typeface="Arial"/>
                <a:sym typeface="Arial"/>
              </a:rPr>
              <a:t>: Έντονη </a:t>
            </a:r>
            <a:r>
              <a:rPr lang="el-GR" sz="1400" kern="0" dirty="0" err="1">
                <a:solidFill>
                  <a:srgbClr val="002060"/>
                </a:solidFill>
                <a:cs typeface="Arial"/>
                <a:sym typeface="Arial"/>
              </a:rPr>
              <a:t>υπερκεράτωση</a:t>
            </a:r>
            <a:r>
              <a:rPr lang="el-GR" sz="1400" kern="0" dirty="0">
                <a:solidFill>
                  <a:srgbClr val="002060"/>
                </a:solidFill>
                <a:cs typeface="Arial"/>
                <a:sym typeface="Arial"/>
              </a:rPr>
              <a:t> και </a:t>
            </a:r>
            <a:r>
              <a:rPr lang="el-GR" sz="1400" kern="0" dirty="0" err="1">
                <a:solidFill>
                  <a:srgbClr val="002060"/>
                </a:solidFill>
                <a:cs typeface="Arial"/>
                <a:sym typeface="Arial"/>
              </a:rPr>
              <a:t>ακάνθωση</a:t>
            </a:r>
            <a:r>
              <a:rPr lang="el-GR" sz="1400" kern="0" dirty="0">
                <a:solidFill>
                  <a:srgbClr val="002060"/>
                </a:solidFill>
                <a:cs typeface="Arial"/>
                <a:sym typeface="Arial"/>
              </a:rPr>
              <a:t> (</a:t>
            </a:r>
            <a:r>
              <a:rPr lang="el-GR" sz="1400" kern="0" dirty="0" err="1">
                <a:solidFill>
                  <a:srgbClr val="002060"/>
                </a:solidFill>
                <a:cs typeface="Arial"/>
                <a:sym typeface="Arial"/>
              </a:rPr>
              <a:t>ψευδοεπιθηλιοματώδης</a:t>
            </a:r>
            <a:r>
              <a:rPr lang="el-GR" sz="1400" kern="0" dirty="0">
                <a:solidFill>
                  <a:srgbClr val="002060"/>
                </a:solidFill>
                <a:cs typeface="Arial"/>
                <a:sym typeface="Arial"/>
              </a:rPr>
              <a:t> υπερπλασία – PEH)</a:t>
            </a:r>
          </a:p>
          <a:p>
            <a:pPr marL="457200" indent="-298450">
              <a:buSzPts val="1100"/>
              <a:buFont typeface="+mj-lt"/>
              <a:buAutoNum type="arabicPeriod"/>
              <a:defRPr/>
            </a:pPr>
            <a:r>
              <a:rPr lang="el-GR" sz="1400" b="1" kern="0" dirty="0" err="1">
                <a:solidFill>
                  <a:srgbClr val="002060"/>
                </a:solidFill>
                <a:cs typeface="Arial"/>
                <a:sym typeface="Arial"/>
              </a:rPr>
              <a:t>Εξελκωμένος</a:t>
            </a:r>
            <a:r>
              <a:rPr lang="el-GR" sz="1400" b="1" kern="0" dirty="0">
                <a:solidFill>
                  <a:srgbClr val="002060"/>
                </a:solidFill>
                <a:cs typeface="Arial"/>
                <a:sym typeface="Arial"/>
              </a:rPr>
              <a:t> (διαβρωτικός) ομαλός λειχήνας</a:t>
            </a:r>
            <a:r>
              <a:rPr lang="el-GR" sz="1400" kern="0" dirty="0">
                <a:solidFill>
                  <a:srgbClr val="002060"/>
                </a:solidFill>
                <a:cs typeface="Arial"/>
                <a:sym typeface="Arial"/>
              </a:rPr>
              <a:t>: εξέλκωση της επιδερμίδας με αλλοιώσεις λειχηνοειδούς αντίδρασης στα όρια του έλκους, συχνή η παρουσία πλασματοκυττάρων</a:t>
            </a:r>
          </a:p>
          <a:p>
            <a:pPr marL="457200" indent="-298450" fontAlgn="base">
              <a:buClr>
                <a:srgbClr val="000000"/>
              </a:buClr>
              <a:buSzPts val="1100"/>
              <a:buFont typeface="+mj-lt"/>
              <a:buAutoNum type="arabicPeriod"/>
              <a:defRPr/>
            </a:pPr>
            <a:r>
              <a:rPr lang="el-GR" sz="1400" b="1" kern="0" dirty="0">
                <a:solidFill>
                  <a:srgbClr val="002060"/>
                </a:solidFill>
                <a:cs typeface="Arial"/>
                <a:sym typeface="Arial"/>
              </a:rPr>
              <a:t>Έγχρωμος ομαλός </a:t>
            </a:r>
            <a:r>
              <a:rPr lang="el-GR" sz="1400" b="1" dirty="0">
                <a:solidFill>
                  <a:srgbClr val="002060"/>
                </a:solidFill>
              </a:rPr>
              <a:t>λ</a:t>
            </a:r>
            <a:r>
              <a:rPr lang="el-GR" sz="1400" b="1" kern="0" dirty="0" err="1">
                <a:solidFill>
                  <a:srgbClr val="002060"/>
                </a:solidFill>
                <a:cs typeface="Arial"/>
                <a:sym typeface="Arial"/>
              </a:rPr>
              <a:t>ειχήνας</a:t>
            </a:r>
            <a:r>
              <a:rPr lang="el-GR" sz="1400" kern="0" dirty="0">
                <a:solidFill>
                  <a:srgbClr val="002060"/>
                </a:solidFill>
                <a:cs typeface="Arial"/>
                <a:sym typeface="Arial"/>
              </a:rPr>
              <a:t>: πιο βαθιά η λεμφοκυτταρική διήθηση στην </a:t>
            </a:r>
            <a:r>
              <a:rPr lang="el-GR" sz="1400" kern="0" dirty="0" err="1">
                <a:solidFill>
                  <a:srgbClr val="002060"/>
                </a:solidFill>
                <a:cs typeface="Arial"/>
                <a:sym typeface="Arial"/>
              </a:rPr>
              <a:t>χοριοεπιδερμιδική</a:t>
            </a:r>
            <a:r>
              <a:rPr lang="el-GR" sz="1400" kern="0" dirty="0">
                <a:solidFill>
                  <a:srgbClr val="002060"/>
                </a:solidFill>
                <a:cs typeface="Arial"/>
                <a:sym typeface="Arial"/>
              </a:rPr>
              <a:t> συμβολή, με χρώση από τη μελανίνη του δέρματος</a:t>
            </a:r>
          </a:p>
          <a:p>
            <a:pPr marL="457200" indent="-298450" fontAlgn="base">
              <a:buClr>
                <a:srgbClr val="000000"/>
              </a:buClr>
              <a:buSzPts val="1100"/>
              <a:buFont typeface="+mj-lt"/>
              <a:buAutoNum type="arabicPeriod"/>
              <a:defRPr/>
            </a:pPr>
            <a:r>
              <a:rPr lang="el-GR" sz="1400" b="1" kern="0" dirty="0">
                <a:solidFill>
                  <a:srgbClr val="002060"/>
                </a:solidFill>
                <a:cs typeface="Arial"/>
                <a:sym typeface="Arial"/>
              </a:rPr>
              <a:t>Ακτινικός ομαλός </a:t>
            </a:r>
            <a:r>
              <a:rPr lang="el-GR" sz="1400" b="1" dirty="0">
                <a:solidFill>
                  <a:srgbClr val="002060"/>
                </a:solidFill>
              </a:rPr>
              <a:t>λ</a:t>
            </a:r>
            <a:r>
              <a:rPr lang="el-GR" sz="1400" b="1" kern="0" dirty="0" err="1">
                <a:solidFill>
                  <a:srgbClr val="002060"/>
                </a:solidFill>
                <a:cs typeface="Arial"/>
                <a:sym typeface="Arial"/>
              </a:rPr>
              <a:t>ειχήνας</a:t>
            </a:r>
            <a:r>
              <a:rPr lang="el-GR" sz="1400" kern="0" dirty="0">
                <a:solidFill>
                  <a:srgbClr val="002060"/>
                </a:solidFill>
                <a:cs typeface="Arial"/>
                <a:sym typeface="Arial"/>
              </a:rPr>
              <a:t>: Χρώση από μελανίνη του δέρματος και τοπική </a:t>
            </a:r>
            <a:r>
              <a:rPr lang="el-GR" sz="1400" kern="0" dirty="0" err="1">
                <a:solidFill>
                  <a:srgbClr val="002060"/>
                </a:solidFill>
                <a:cs typeface="Arial"/>
                <a:sym typeface="Arial"/>
              </a:rPr>
              <a:t>παρακεράτωση</a:t>
            </a:r>
            <a:r>
              <a:rPr lang="el-GR" sz="1400" kern="0" dirty="0">
                <a:solidFill>
                  <a:srgbClr val="002060"/>
                </a:solidFill>
                <a:cs typeface="Arial"/>
                <a:sym typeface="Arial"/>
              </a:rPr>
              <a:t>, πιο ήπια λεμφοκυτταρική διήθηση</a:t>
            </a:r>
          </a:p>
          <a:p>
            <a:pPr marL="457200" indent="-298450" fontAlgn="base">
              <a:buClr>
                <a:srgbClr val="000000"/>
              </a:buClr>
              <a:buSzPts val="1100"/>
              <a:buFont typeface="+mj-lt"/>
              <a:buAutoNum type="arabicPeriod"/>
              <a:defRPr/>
            </a:pPr>
            <a:r>
              <a:rPr lang="el-GR" sz="1400" b="1" kern="0" dirty="0">
                <a:solidFill>
                  <a:srgbClr val="002060"/>
                </a:solidFill>
                <a:cs typeface="Arial"/>
                <a:sym typeface="Arial"/>
              </a:rPr>
              <a:t>Φυσαλιδώδης ομαλός </a:t>
            </a:r>
            <a:r>
              <a:rPr lang="el-GR" sz="1400" b="1" dirty="0">
                <a:solidFill>
                  <a:srgbClr val="002060"/>
                </a:solidFill>
              </a:rPr>
              <a:t>λ</a:t>
            </a:r>
            <a:r>
              <a:rPr lang="el-GR" sz="1400" b="1" kern="0" dirty="0" err="1">
                <a:solidFill>
                  <a:srgbClr val="002060"/>
                </a:solidFill>
                <a:cs typeface="Arial"/>
                <a:sym typeface="Arial"/>
              </a:rPr>
              <a:t>ειχήνας</a:t>
            </a:r>
            <a:r>
              <a:rPr lang="el-GR" sz="1400" kern="0" dirty="0">
                <a:solidFill>
                  <a:srgbClr val="002060"/>
                </a:solidFill>
                <a:cs typeface="Arial"/>
                <a:sym typeface="Arial"/>
              </a:rPr>
              <a:t>: Όζοι που εμφανίζουν λειχηνοειδές πρότυπο</a:t>
            </a:r>
          </a:p>
          <a:p>
            <a:pPr marL="457200" indent="-298450" fontAlgn="base">
              <a:buClr>
                <a:srgbClr val="000000"/>
              </a:buClr>
              <a:buSzPts val="1100"/>
              <a:buFont typeface="+mj-lt"/>
              <a:buAutoNum type="arabicPeriod"/>
              <a:defRPr/>
            </a:pPr>
            <a:r>
              <a:rPr lang="el-GR" sz="1400" b="1" kern="0" dirty="0" err="1">
                <a:solidFill>
                  <a:srgbClr val="002060"/>
                </a:solidFill>
                <a:cs typeface="Arial"/>
                <a:sym typeface="Arial"/>
              </a:rPr>
              <a:t>Πεμφιγοειδής</a:t>
            </a:r>
            <a:r>
              <a:rPr lang="el-GR" sz="1400" b="1" kern="0" dirty="0">
                <a:solidFill>
                  <a:srgbClr val="002060"/>
                </a:solidFill>
                <a:cs typeface="Arial"/>
                <a:sym typeface="Arial"/>
              </a:rPr>
              <a:t> ομαλός </a:t>
            </a:r>
            <a:r>
              <a:rPr lang="el-GR" sz="1400" b="1" dirty="0">
                <a:solidFill>
                  <a:srgbClr val="002060"/>
                </a:solidFill>
              </a:rPr>
              <a:t>λ</a:t>
            </a:r>
            <a:r>
              <a:rPr lang="el-GR" sz="1400" b="1" kern="0" dirty="0" err="1">
                <a:solidFill>
                  <a:srgbClr val="002060"/>
                </a:solidFill>
                <a:cs typeface="Arial"/>
                <a:sym typeface="Arial"/>
              </a:rPr>
              <a:t>ειχήνας</a:t>
            </a:r>
            <a:r>
              <a:rPr lang="el-GR" sz="1400" kern="0" dirty="0">
                <a:solidFill>
                  <a:srgbClr val="002060"/>
                </a:solidFill>
                <a:cs typeface="Arial"/>
                <a:sym typeface="Arial"/>
              </a:rPr>
              <a:t>: Όζοι με λειχηνοειδές πρότυπο και ήπια </a:t>
            </a:r>
            <a:r>
              <a:rPr lang="el-GR" sz="1400" kern="0" dirty="0" err="1">
                <a:solidFill>
                  <a:srgbClr val="002060"/>
                </a:solidFill>
                <a:cs typeface="Arial"/>
                <a:sym typeface="Arial"/>
              </a:rPr>
              <a:t>περιαγγειακή</a:t>
            </a:r>
            <a:r>
              <a:rPr lang="el-GR" sz="1400" kern="0" dirty="0">
                <a:solidFill>
                  <a:srgbClr val="002060"/>
                </a:solidFill>
                <a:cs typeface="Arial"/>
                <a:sym typeface="Arial"/>
              </a:rPr>
              <a:t> λεμφοκυτταρική διήθηση, συχνή η παρουσία ουδετερόφιλων</a:t>
            </a:r>
          </a:p>
          <a:p>
            <a:pPr marL="457200" indent="-298450" fontAlgn="base">
              <a:buClr>
                <a:srgbClr val="000000"/>
              </a:buClr>
              <a:buSzPts val="1100"/>
              <a:buFont typeface="+mj-lt"/>
              <a:buAutoNum type="arabicPeriod"/>
              <a:defRPr/>
            </a:pPr>
            <a:r>
              <a:rPr lang="el-GR" sz="1400" b="1" kern="0" dirty="0">
                <a:solidFill>
                  <a:srgbClr val="002060"/>
                </a:solidFill>
                <a:cs typeface="Arial"/>
                <a:sym typeface="Arial"/>
              </a:rPr>
              <a:t>Ομαλός Λειχήνας της στοματικής κοιλότητας</a:t>
            </a:r>
            <a:r>
              <a:rPr lang="el-GR" sz="1400" kern="0" dirty="0">
                <a:solidFill>
                  <a:srgbClr val="002060"/>
                </a:solidFill>
                <a:cs typeface="Arial"/>
                <a:sym typeface="Arial"/>
              </a:rPr>
              <a:t>: τοπική </a:t>
            </a:r>
            <a:r>
              <a:rPr lang="el-GR" sz="1400" kern="0" dirty="0" err="1">
                <a:solidFill>
                  <a:srgbClr val="002060"/>
                </a:solidFill>
                <a:cs typeface="Arial"/>
                <a:sym typeface="Arial"/>
              </a:rPr>
              <a:t>παρακεράτωση</a:t>
            </a:r>
            <a:r>
              <a:rPr lang="el-GR" sz="1400" kern="0" dirty="0">
                <a:solidFill>
                  <a:srgbClr val="002060"/>
                </a:solidFill>
                <a:cs typeface="Arial"/>
                <a:sym typeface="Arial"/>
              </a:rPr>
              <a:t>, ελαττωμένη </a:t>
            </a:r>
            <a:r>
              <a:rPr lang="el-GR" sz="1400" kern="0" dirty="0" err="1">
                <a:solidFill>
                  <a:srgbClr val="002060"/>
                </a:solidFill>
                <a:cs typeface="Arial"/>
                <a:sym typeface="Arial"/>
              </a:rPr>
              <a:t>ακάνθωση</a:t>
            </a:r>
            <a:r>
              <a:rPr lang="el-GR" sz="1400" kern="0" dirty="0">
                <a:solidFill>
                  <a:srgbClr val="002060"/>
                </a:solidFill>
                <a:cs typeface="Arial"/>
                <a:sym typeface="Arial"/>
              </a:rPr>
              <a:t> σε σχέση με το φυσιολογικό δέρμα, παρουσία πλασματοκυττάρων στην διήθηση του χορίου στην επιδερμίδα</a:t>
            </a:r>
          </a:p>
          <a:p>
            <a:pPr marL="457200" indent="-298450" fontAlgn="base">
              <a:spcAft>
                <a:spcPts val="1200"/>
              </a:spcAft>
              <a:buClr>
                <a:srgbClr val="000000"/>
              </a:buClr>
              <a:buSzPts val="1100"/>
              <a:buFont typeface="+mj-lt"/>
              <a:buAutoNum type="arabicPeriod"/>
              <a:defRPr/>
            </a:pPr>
            <a:r>
              <a:rPr lang="el-GR" sz="1400" b="1" kern="0" dirty="0">
                <a:solidFill>
                  <a:srgbClr val="002060"/>
                </a:solidFill>
                <a:cs typeface="Arial"/>
                <a:sym typeface="Arial"/>
              </a:rPr>
              <a:t>Λειχήνας </a:t>
            </a:r>
            <a:r>
              <a:rPr lang="en-US" sz="1400" b="1" kern="0" dirty="0">
                <a:solidFill>
                  <a:srgbClr val="002060"/>
                </a:solidFill>
                <a:cs typeface="Arial"/>
                <a:sym typeface="Arial"/>
              </a:rPr>
              <a:t>P</a:t>
            </a:r>
            <a:r>
              <a:rPr lang="el-GR" sz="1400" b="1" kern="0" dirty="0" err="1">
                <a:solidFill>
                  <a:srgbClr val="002060"/>
                </a:solidFill>
                <a:cs typeface="Arial"/>
                <a:sym typeface="Arial"/>
              </a:rPr>
              <a:t>lanopilaris</a:t>
            </a:r>
            <a:r>
              <a:rPr lang="el-GR" sz="1400" kern="0" dirty="0">
                <a:solidFill>
                  <a:srgbClr val="002060"/>
                </a:solidFill>
                <a:cs typeface="Arial"/>
                <a:sym typeface="Arial"/>
              </a:rPr>
              <a:t>: Τύπος ομαλού λειχήνα που προσβάλλει τα τριχοθυλάκια και στη ρίζα τους εμφανίζονται σωμάτια </a:t>
            </a:r>
            <a:r>
              <a:rPr lang="el-GR" sz="1400" kern="0" dirty="0" err="1">
                <a:solidFill>
                  <a:srgbClr val="002060"/>
                </a:solidFill>
                <a:cs typeface="Arial"/>
                <a:sym typeface="Arial"/>
              </a:rPr>
              <a:t>Civatte</a:t>
            </a:r>
            <a:r>
              <a:rPr lang="el-GR" sz="1400" kern="0" dirty="0">
                <a:solidFill>
                  <a:srgbClr val="002060"/>
                </a:solidFill>
                <a:cs typeface="Arial"/>
                <a:sym typeface="Arial"/>
              </a:rPr>
              <a:t> και </a:t>
            </a:r>
            <a:r>
              <a:rPr lang="el-GR" sz="1400" kern="0" dirty="0" err="1">
                <a:solidFill>
                  <a:srgbClr val="002060"/>
                </a:solidFill>
                <a:cs typeface="Arial"/>
                <a:sym typeface="Arial"/>
              </a:rPr>
              <a:t>ίνωση</a:t>
            </a:r>
            <a:r>
              <a:rPr lang="el-GR" sz="1400" kern="0" dirty="0">
                <a:solidFill>
                  <a:srgbClr val="002060"/>
                </a:solidFill>
                <a:cs typeface="Arial"/>
                <a:sym typeface="Arial"/>
              </a:rPr>
              <a:t>. Προκαλεί μόνιμη, </a:t>
            </a:r>
            <a:r>
              <a:rPr lang="el-GR" sz="1400" kern="0" dirty="0" err="1">
                <a:solidFill>
                  <a:srgbClr val="002060"/>
                </a:solidFill>
                <a:cs typeface="Arial"/>
                <a:sym typeface="Arial"/>
              </a:rPr>
              <a:t>ουλωτική</a:t>
            </a:r>
            <a:r>
              <a:rPr lang="el-GR" sz="1400" kern="0" dirty="0">
                <a:solidFill>
                  <a:srgbClr val="002060"/>
                </a:solidFill>
                <a:cs typeface="Arial"/>
                <a:sym typeface="Arial"/>
              </a:rPr>
              <a:t> αλωπεκία. </a:t>
            </a:r>
            <a:endParaRPr lang="en-US" sz="1400" kern="0" dirty="0">
              <a:solidFill>
                <a:srgbClr val="002060"/>
              </a:solidFill>
              <a:cs typeface="Arial"/>
              <a:sym typeface="Arial"/>
            </a:endParaRPr>
          </a:p>
          <a:p>
            <a:pPr marL="158750" fontAlgn="base">
              <a:spcAft>
                <a:spcPts val="1200"/>
              </a:spcAft>
              <a:buClr>
                <a:srgbClr val="000000"/>
              </a:buClr>
              <a:buSzPts val="1100"/>
              <a:defRPr/>
            </a:pPr>
            <a:r>
              <a:rPr lang="el-GR" sz="1200" kern="0" dirty="0">
                <a:solidFill>
                  <a:srgbClr val="002060"/>
                </a:solidFill>
                <a:latin typeface="Arial" panose="020B0604020202020204" pitchFamily="34" charset="0"/>
                <a:cs typeface="Arial"/>
                <a:sym typeface="Arial"/>
              </a:rPr>
              <a:t> 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B292EFE2-B059-9E73-B5E3-6E337928EF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296" b="10296"/>
          <a:stretch/>
        </p:blipFill>
        <p:spPr bwMode="auto">
          <a:xfrm>
            <a:off x="1080050" y="1349346"/>
            <a:ext cx="6983900" cy="4159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125A8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706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E3471AD0-44BD-8A00-8852-5AF717B90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164" t="31900" r="23390" b="11864"/>
          <a:stretch/>
        </p:blipFill>
        <p:spPr>
          <a:xfrm>
            <a:off x="0" y="0"/>
            <a:ext cx="9144000" cy="6858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32C50A-E930-542C-FA02-F1AC710B02D6}"/>
              </a:ext>
            </a:extLst>
          </p:cNvPr>
          <p:cNvSpPr txBox="1"/>
          <p:nvPr/>
        </p:nvSpPr>
        <p:spPr>
          <a:xfrm>
            <a:off x="35060" y="-110431"/>
            <a:ext cx="910894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sz="1200" dirty="0"/>
          </a:p>
          <a:p>
            <a:pPr algn="l" rtl="0">
              <a:spcBef>
                <a:spcPts val="600"/>
              </a:spcBef>
              <a:spcAft>
                <a:spcPts val="0"/>
              </a:spcAft>
            </a:pPr>
            <a:r>
              <a:rPr lang="el-GR" sz="1600" b="1" u="sng" dirty="0">
                <a:solidFill>
                  <a:srgbClr val="67229A"/>
                </a:solidFill>
              </a:rPr>
              <a:t>ΔΔ</a:t>
            </a:r>
            <a:r>
              <a:rPr lang="en-US" sz="1600" b="1" u="sng" dirty="0">
                <a:solidFill>
                  <a:srgbClr val="67229A"/>
                </a:solidFill>
              </a:rPr>
              <a:t>: </a:t>
            </a:r>
          </a:p>
          <a:p>
            <a:pPr algn="l" rtl="0">
              <a:spcBef>
                <a:spcPts val="600"/>
              </a:spcBef>
              <a:spcAft>
                <a:spcPts val="0"/>
              </a:spcAft>
            </a:pPr>
            <a:r>
              <a:rPr lang="el-GR" sz="1600" b="1" i="0" u="sng" strike="noStrike" dirty="0">
                <a:solidFill>
                  <a:srgbClr val="67229A"/>
                </a:solidFill>
                <a:effectLst/>
              </a:rPr>
              <a:t>Συστηματικός </a:t>
            </a:r>
            <a:r>
              <a:rPr lang="el-GR" sz="1600" b="1" i="0" u="sng" strike="noStrike" dirty="0" err="1">
                <a:solidFill>
                  <a:srgbClr val="67229A"/>
                </a:solidFill>
                <a:effectLst/>
              </a:rPr>
              <a:t>ερυθηματώδης</a:t>
            </a:r>
            <a:r>
              <a:rPr lang="el-GR" sz="1600" b="1" i="0" u="sng" strike="noStrike" dirty="0">
                <a:solidFill>
                  <a:srgbClr val="67229A"/>
                </a:solidFill>
                <a:effectLst/>
              </a:rPr>
              <a:t> λύκος</a:t>
            </a:r>
            <a:r>
              <a:rPr lang="el-GR" sz="1600" b="1" i="0" u="none" strike="noStrike" dirty="0">
                <a:solidFill>
                  <a:srgbClr val="67229A"/>
                </a:solidFill>
                <a:effectLst/>
              </a:rPr>
              <a:t> </a:t>
            </a:r>
          </a:p>
          <a:p>
            <a:pPr algn="l" rtl="0">
              <a:spcBef>
                <a:spcPts val="600"/>
              </a:spcBef>
              <a:spcAft>
                <a:spcPts val="0"/>
              </a:spcAft>
            </a:pPr>
            <a:r>
              <a:rPr lang="el-GR" sz="1400" dirty="0" err="1">
                <a:solidFill>
                  <a:srgbClr val="67229A"/>
                </a:solidFill>
              </a:rPr>
              <a:t>Π</a:t>
            </a:r>
            <a:r>
              <a:rPr lang="el-GR" sz="1400" b="0" i="0" u="none" strike="noStrike" dirty="0" err="1">
                <a:solidFill>
                  <a:srgbClr val="67229A"/>
                </a:solidFill>
                <a:effectLst/>
              </a:rPr>
              <a:t>ολυσυστηματική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 νόσος, </a:t>
            </a:r>
            <a:r>
              <a:rPr lang="el-GR" sz="1400" b="0" i="0" u="none" strike="noStrike" dirty="0" err="1">
                <a:solidFill>
                  <a:srgbClr val="67229A"/>
                </a:solidFill>
                <a:effectLst/>
              </a:rPr>
              <a:t>λεπιδώδεις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 βλάβες, οζώδης </a:t>
            </a:r>
            <a:r>
              <a:rPr lang="el-GR" sz="1400" b="0" i="0" u="none" strike="noStrike" dirty="0" err="1">
                <a:solidFill>
                  <a:srgbClr val="67229A"/>
                </a:solidFill>
                <a:effectLst/>
              </a:rPr>
              <a:t>υπερκεράτωση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, διάσπαρτη </a:t>
            </a:r>
            <a:r>
              <a:rPr lang="el-GR" sz="1400" b="0" i="0" u="none" strike="noStrike" dirty="0" err="1">
                <a:solidFill>
                  <a:srgbClr val="67229A"/>
                </a:solidFill>
                <a:effectLst/>
              </a:rPr>
              <a:t>περιεξαρτηματική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 λεμφοκυτταρική φλεγμονώδης διήθηση.</a:t>
            </a:r>
            <a:br>
              <a:rPr lang="el-GR" sz="1400" b="0" i="0" u="none" strike="noStrike" dirty="0">
                <a:solidFill>
                  <a:srgbClr val="67229A"/>
                </a:solidFill>
                <a:effectLst/>
              </a:rPr>
            </a:br>
            <a:br>
              <a:rPr lang="el-GR" sz="1400" b="0" i="0" u="none" strike="noStrike" dirty="0">
                <a:solidFill>
                  <a:srgbClr val="67229A"/>
                </a:solidFill>
                <a:effectLst/>
              </a:rPr>
            </a:br>
            <a:r>
              <a:rPr lang="el-GR" sz="1600" b="1" i="0" u="sng" strike="noStrike" dirty="0">
                <a:solidFill>
                  <a:srgbClr val="67229A"/>
                </a:solidFill>
                <a:effectLst/>
              </a:rPr>
              <a:t>Χρόνιος δισκοειδής  </a:t>
            </a:r>
            <a:r>
              <a:rPr lang="el-GR" sz="1600" b="1" i="0" u="sng" strike="noStrike" dirty="0" err="1">
                <a:solidFill>
                  <a:srgbClr val="67229A"/>
                </a:solidFill>
                <a:effectLst/>
              </a:rPr>
              <a:t>ερυθηματώδης</a:t>
            </a:r>
            <a:r>
              <a:rPr lang="el-GR" sz="1600" b="1" i="0" u="sng" strike="noStrike" dirty="0">
                <a:solidFill>
                  <a:srgbClr val="67229A"/>
                </a:solidFill>
                <a:effectLst/>
              </a:rPr>
              <a:t> λύκος</a:t>
            </a:r>
            <a:r>
              <a:rPr lang="el-GR" sz="1600" b="1" i="0" u="none" strike="noStrike" dirty="0">
                <a:solidFill>
                  <a:srgbClr val="67229A"/>
                </a:solidFill>
                <a:effectLst/>
              </a:rPr>
              <a:t> </a:t>
            </a:r>
          </a:p>
          <a:p>
            <a:pPr algn="l" rtl="0">
              <a:spcBef>
                <a:spcPts val="600"/>
              </a:spcBef>
              <a:spcAft>
                <a:spcPts val="0"/>
              </a:spcAft>
            </a:pP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Μπορεί να ομοιάζει με τον υπερτροφικό </a:t>
            </a:r>
            <a:r>
              <a:rPr lang="el-GR" sz="1400" b="0" i="0" u="none" strike="noStrike" dirty="0" err="1">
                <a:solidFill>
                  <a:srgbClr val="67229A"/>
                </a:solidFill>
                <a:effectLst/>
              </a:rPr>
              <a:t>υποτύπο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 του Ομαλού Λειχήνα.</a:t>
            </a:r>
          </a:p>
          <a:p>
            <a:pPr algn="l" rtl="0">
              <a:spcBef>
                <a:spcPts val="600"/>
              </a:spcBef>
              <a:spcAft>
                <a:spcPts val="0"/>
              </a:spcAft>
            </a:pPr>
            <a:br>
              <a:rPr lang="tr-TR" sz="1400" b="0" i="0" u="none" strike="noStrike" dirty="0">
                <a:solidFill>
                  <a:srgbClr val="67229A"/>
                </a:solidFill>
                <a:effectLst/>
              </a:rPr>
            </a:br>
            <a:r>
              <a:rPr lang="el-GR" sz="1600" b="1" i="0" u="sng" strike="noStrike" dirty="0">
                <a:solidFill>
                  <a:srgbClr val="67229A"/>
                </a:solidFill>
                <a:effectLst/>
              </a:rPr>
              <a:t>Λειχηνοειδής ακτινική </a:t>
            </a:r>
            <a:r>
              <a:rPr lang="el-GR" sz="1600" b="1" i="0" u="sng" strike="noStrike" dirty="0" err="1">
                <a:solidFill>
                  <a:srgbClr val="67229A"/>
                </a:solidFill>
                <a:effectLst/>
              </a:rPr>
              <a:t>κεράτωση</a:t>
            </a:r>
            <a:r>
              <a:rPr lang="el-GR" sz="1600" b="1" i="0" u="none" strike="noStrike" dirty="0">
                <a:solidFill>
                  <a:srgbClr val="67229A"/>
                </a:solidFill>
                <a:effectLst/>
              </a:rPr>
              <a:t> </a:t>
            </a:r>
            <a:r>
              <a:rPr lang="el-GR" sz="1400" b="1" dirty="0">
                <a:solidFill>
                  <a:srgbClr val="67229A"/>
                </a:solidFill>
              </a:rPr>
              <a:t> </a:t>
            </a:r>
            <a:r>
              <a:rPr lang="el-GR" sz="1400" dirty="0" err="1">
                <a:solidFill>
                  <a:srgbClr val="67229A"/>
                </a:solidFill>
              </a:rPr>
              <a:t>αφορ</a:t>
            </a:r>
            <a:r>
              <a:rPr lang="tr-TR" sz="1400" dirty="0" err="1">
                <a:solidFill>
                  <a:srgbClr val="67229A"/>
                </a:solidFill>
              </a:rPr>
              <a:t>ά</a:t>
            </a:r>
            <a:r>
              <a:rPr lang="el-GR" sz="1400" dirty="0">
                <a:solidFill>
                  <a:srgbClr val="67229A"/>
                </a:solidFill>
              </a:rPr>
              <a:t> σε 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μονήρη βλάβη, σε έδαφος φακίδας  (ή </a:t>
            </a:r>
            <a:r>
              <a:rPr lang="el-GR" sz="1400" b="0" i="0" u="none" strike="noStrike" dirty="0" err="1">
                <a:solidFill>
                  <a:srgbClr val="67229A"/>
                </a:solidFill>
                <a:effectLst/>
              </a:rPr>
              <a:t>σμηγματορροϊκής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 </a:t>
            </a:r>
            <a:r>
              <a:rPr lang="el-GR" sz="1400" b="0" i="0" u="none" strike="noStrike" dirty="0" err="1">
                <a:solidFill>
                  <a:srgbClr val="67229A"/>
                </a:solidFill>
                <a:effectLst/>
              </a:rPr>
              <a:t>κεράτωσης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), </a:t>
            </a:r>
            <a:r>
              <a:rPr lang="el-GR" sz="1400" b="0" i="0" u="sng" strike="noStrike" dirty="0" err="1">
                <a:solidFill>
                  <a:srgbClr val="67229A"/>
                </a:solidFill>
                <a:effectLst/>
              </a:rPr>
              <a:t>ατυπία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 στα </a:t>
            </a:r>
            <a:r>
              <a:rPr lang="el-GR" sz="1400" b="0" i="0" u="none" strike="noStrike" dirty="0" err="1">
                <a:solidFill>
                  <a:srgbClr val="67229A"/>
                </a:solidFill>
                <a:effectLst/>
              </a:rPr>
              <a:t>κερατινοκύτταρα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 (δυσπλασία)</a:t>
            </a:r>
            <a:r>
              <a:rPr lang="el-GR" sz="1400" dirty="0">
                <a:solidFill>
                  <a:srgbClr val="67229A"/>
                </a:solidFill>
              </a:rPr>
              <a:t>.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 Διακριτικά χαρακτηριστικά από τον λειχήνα: διάγνωση μόνο εάν πρόκειται για μονήρη βλάβη και όχι για πολλές βλατίδες και πλάκες.</a:t>
            </a:r>
          </a:p>
          <a:p>
            <a:pPr algn="l" rtl="0">
              <a:spcBef>
                <a:spcPts val="600"/>
              </a:spcBef>
              <a:spcAft>
                <a:spcPts val="0"/>
              </a:spcAft>
            </a:pPr>
            <a:br>
              <a:rPr lang="el-GR" sz="1400" b="0" i="0" u="none" strike="noStrike" dirty="0">
                <a:solidFill>
                  <a:srgbClr val="67229A"/>
                </a:solidFill>
                <a:effectLst/>
              </a:rPr>
            </a:br>
            <a:r>
              <a:rPr lang="el-GR" sz="1600" b="1" i="0" u="sng" strike="noStrike" dirty="0">
                <a:solidFill>
                  <a:srgbClr val="67229A"/>
                </a:solidFill>
                <a:effectLst/>
              </a:rPr>
              <a:t>Λειχηνοειδής φαρμακευτική αντίδραση</a:t>
            </a:r>
            <a:r>
              <a:rPr lang="el-GR" sz="1600" b="1" i="0" u="none" strike="noStrike" dirty="0">
                <a:solidFill>
                  <a:srgbClr val="67229A"/>
                </a:solidFill>
                <a:effectLst/>
              </a:rPr>
              <a:t> </a:t>
            </a:r>
          </a:p>
          <a:p>
            <a:pPr algn="l" rtl="0">
              <a:spcBef>
                <a:spcPts val="600"/>
              </a:spcBef>
              <a:spcAft>
                <a:spcPts val="0"/>
              </a:spcAft>
            </a:pP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Διακριτικά χαρακτηριστικά από τον λειχήνα: κλινικό ιστορικό του πιθανού ένοχου φαρμάκου παρόν και </a:t>
            </a:r>
            <a:r>
              <a:rPr lang="el-GR" sz="1400" b="0" i="0" u="none" strike="noStrike" dirty="0" err="1">
                <a:solidFill>
                  <a:srgbClr val="67229A"/>
                </a:solidFill>
                <a:effectLst/>
              </a:rPr>
              <a:t>ηωσινόφιλα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 γενικά, μερικές φορές πλασματοκύτταρα και </a:t>
            </a:r>
            <a:r>
              <a:rPr lang="el-GR" sz="1400" b="0" i="0" u="none" strike="noStrike" dirty="0" err="1">
                <a:solidFill>
                  <a:srgbClr val="67229A"/>
                </a:solidFill>
                <a:effectLst/>
              </a:rPr>
              <a:t>παρακεράτωση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.</a:t>
            </a:r>
            <a:endParaRPr lang="el-GR" sz="1400" dirty="0">
              <a:solidFill>
                <a:srgbClr val="67229A"/>
              </a:solidFill>
            </a:endParaRPr>
          </a:p>
          <a:p>
            <a:pPr algn="l" rtl="0">
              <a:spcBef>
                <a:spcPts val="600"/>
              </a:spcBef>
              <a:spcAft>
                <a:spcPts val="0"/>
              </a:spcAft>
            </a:pPr>
            <a:br>
              <a:rPr lang="el-GR" sz="1400" b="0" i="0" u="none" strike="noStrike" dirty="0">
                <a:solidFill>
                  <a:srgbClr val="67229A"/>
                </a:solidFill>
                <a:effectLst/>
              </a:rPr>
            </a:br>
            <a:r>
              <a:rPr lang="el-GR" sz="1600" b="1" i="0" u="sng" strike="noStrike" dirty="0">
                <a:solidFill>
                  <a:srgbClr val="67229A"/>
                </a:solidFill>
                <a:effectLst/>
              </a:rPr>
              <a:t>Δευτερογενής σύφιλη </a:t>
            </a:r>
            <a:endParaRPr lang="el-GR" sz="1600" b="1" i="0" u="none" strike="noStrike" dirty="0">
              <a:solidFill>
                <a:srgbClr val="67229A"/>
              </a:solidFill>
              <a:effectLst/>
            </a:endParaRPr>
          </a:p>
          <a:p>
            <a:pPr algn="l" rtl="0">
              <a:spcBef>
                <a:spcPts val="600"/>
              </a:spcBef>
              <a:spcAft>
                <a:spcPts val="0"/>
              </a:spcAft>
            </a:pP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Διακριτικά χαρακτηριστικά από τον φλοιό του λειχήνα: πλασματοκύτταρα και </a:t>
            </a:r>
            <a:r>
              <a:rPr lang="el-GR" sz="1400" b="0" i="0" u="none" strike="noStrike" dirty="0" err="1">
                <a:solidFill>
                  <a:srgbClr val="67229A"/>
                </a:solidFill>
                <a:effectLst/>
              </a:rPr>
              <a:t>ψωριασική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 </a:t>
            </a:r>
            <a:r>
              <a:rPr lang="el-GR" sz="1400" b="0" i="0" u="none" strike="noStrike" dirty="0" err="1">
                <a:solidFill>
                  <a:srgbClr val="67229A"/>
                </a:solidFill>
                <a:effectLst/>
              </a:rPr>
              <a:t>ακάνθωση</a:t>
            </a:r>
            <a:endParaRPr lang="el-GR" sz="1400" b="0" i="0" u="none" strike="noStrike" dirty="0">
              <a:solidFill>
                <a:srgbClr val="67229A"/>
              </a:solidFill>
              <a:effectLst/>
            </a:endParaRPr>
          </a:p>
          <a:p>
            <a:pPr algn="l" rtl="0">
              <a:spcBef>
                <a:spcPts val="600"/>
              </a:spcBef>
              <a:spcAft>
                <a:spcPts val="0"/>
              </a:spcAft>
            </a:pP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Σε σπάνια περιστατικά, η σύφιλη μπορεί να εμφανίσει λειχηνοειδή δερματίτιδα </a:t>
            </a:r>
            <a:r>
              <a:rPr lang="el-GR" sz="1400" dirty="0">
                <a:solidFill>
                  <a:srgbClr val="67229A"/>
                </a:solidFill>
              </a:rPr>
              <a:t>της </a:t>
            </a:r>
            <a:r>
              <a:rPr lang="el-GR" sz="1400" dirty="0" err="1">
                <a:solidFill>
                  <a:srgbClr val="67229A"/>
                </a:solidFill>
              </a:rPr>
              <a:t>χοριοεπιδερμιδικής</a:t>
            </a:r>
            <a:r>
              <a:rPr lang="el-GR" sz="1400" dirty="0">
                <a:solidFill>
                  <a:srgbClr val="67229A"/>
                </a:solidFill>
              </a:rPr>
              <a:t> συμβολής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 αν και οι </a:t>
            </a:r>
            <a:r>
              <a:rPr lang="el-GR" sz="1400" b="0" i="0" u="none" strike="noStrike" dirty="0" err="1">
                <a:solidFill>
                  <a:srgbClr val="67229A"/>
                </a:solidFill>
                <a:effectLst/>
              </a:rPr>
              <a:t>σπειροχαίτες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 θα απουσίαζαν με τη χρώση </a:t>
            </a:r>
            <a:r>
              <a:rPr lang="tr-TR" sz="1400" b="0" i="0" u="none" strike="noStrike" dirty="0" err="1">
                <a:solidFill>
                  <a:srgbClr val="67229A"/>
                </a:solidFill>
                <a:effectLst/>
              </a:rPr>
              <a:t>Warthin-Starry</a:t>
            </a:r>
            <a:r>
              <a:rPr lang="tr-TR" sz="1400" b="0" i="0" u="none" strike="noStrike" dirty="0">
                <a:solidFill>
                  <a:srgbClr val="67229A"/>
                </a:solidFill>
                <a:effectLst/>
              </a:rPr>
              <a:t> 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ή την </a:t>
            </a:r>
            <a:r>
              <a:rPr lang="el-GR" sz="1400" b="0" i="0" u="none" strike="noStrike" dirty="0" err="1">
                <a:solidFill>
                  <a:srgbClr val="67229A"/>
                </a:solidFill>
                <a:effectLst/>
              </a:rPr>
              <a:t>ανοσοϊστοχημεία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 έναντι του </a:t>
            </a:r>
            <a:r>
              <a:rPr lang="tr-TR" sz="1400" b="0" i="0" u="none" strike="noStrike" dirty="0">
                <a:solidFill>
                  <a:srgbClr val="67229A"/>
                </a:solidFill>
                <a:effectLst/>
              </a:rPr>
              <a:t>Treponema pallidum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.</a:t>
            </a:r>
            <a:endParaRPr lang="el-GR" sz="1400" dirty="0">
              <a:solidFill>
                <a:srgbClr val="67229A"/>
              </a:solidFill>
            </a:endParaRPr>
          </a:p>
          <a:p>
            <a:pPr algn="l" rtl="0">
              <a:spcBef>
                <a:spcPts val="600"/>
              </a:spcBef>
              <a:spcAft>
                <a:spcPts val="0"/>
              </a:spcAft>
            </a:pPr>
            <a:br>
              <a:rPr lang="tr-TR" sz="1400" b="0" i="0" u="none" strike="noStrike" dirty="0">
                <a:solidFill>
                  <a:srgbClr val="67229A"/>
                </a:solidFill>
                <a:effectLst/>
              </a:rPr>
            </a:br>
            <a:r>
              <a:rPr lang="el-GR" sz="1400" b="1" i="0" u="none" strike="noStrike" dirty="0">
                <a:solidFill>
                  <a:srgbClr val="67229A"/>
                </a:solidFill>
                <a:effectLst/>
              </a:rPr>
              <a:t>                                        </a:t>
            </a:r>
            <a:r>
              <a:rPr lang="el-GR" sz="1600" b="1" i="0" u="sng" strike="noStrike" dirty="0" err="1">
                <a:solidFill>
                  <a:srgbClr val="67229A"/>
                </a:solidFill>
                <a:effectLst/>
              </a:rPr>
              <a:t>Ποικιλόδερμα</a:t>
            </a:r>
            <a:endParaRPr lang="el-GR" sz="1600" b="1" i="0" u="none" strike="noStrike" dirty="0">
              <a:solidFill>
                <a:srgbClr val="67229A"/>
              </a:solidFill>
              <a:effectLst/>
            </a:endParaRPr>
          </a:p>
          <a:p>
            <a:pPr algn="l" rtl="0">
              <a:spcBef>
                <a:spcPts val="600"/>
              </a:spcBef>
              <a:spcAft>
                <a:spcPts val="0"/>
              </a:spcAft>
            </a:pPr>
            <a:r>
              <a:rPr lang="el-GR" sz="1400" dirty="0">
                <a:solidFill>
                  <a:srgbClr val="67229A"/>
                </a:solidFill>
              </a:rPr>
              <a:t>                                          Σ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χετίζεται με </a:t>
            </a:r>
            <a:r>
              <a:rPr lang="el-GR" sz="1400" b="0" i="0" u="none" strike="noStrike" dirty="0" err="1">
                <a:solidFill>
                  <a:srgbClr val="67229A"/>
                </a:solidFill>
                <a:effectLst/>
              </a:rPr>
              <a:t>τηλεαγγειεκτασία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, </a:t>
            </a:r>
            <a:r>
              <a:rPr lang="el-GR" sz="1400" b="0" i="0" u="none" strike="noStrike" dirty="0" err="1">
                <a:solidFill>
                  <a:srgbClr val="67229A"/>
                </a:solidFill>
                <a:effectLst/>
              </a:rPr>
              <a:t>υποχρωματισμό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 και επιφανειακή ατροφία με </a:t>
            </a:r>
            <a:r>
              <a:rPr lang="el-GR" sz="1400" b="0" i="0" u="none" strike="noStrike" dirty="0" err="1">
                <a:solidFill>
                  <a:srgbClr val="67229A"/>
                </a:solidFill>
                <a:effectLst/>
              </a:rPr>
              <a:t>επιπέδωση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 των</a:t>
            </a:r>
            <a:br>
              <a:rPr lang="el-GR" sz="1200" b="0" i="0" u="none" strike="noStrike" dirty="0">
                <a:solidFill>
                  <a:srgbClr val="67229A"/>
                </a:solidFill>
                <a:effectLst/>
              </a:rPr>
            </a:br>
            <a:br>
              <a:rPr lang="tr-TR" sz="1200" dirty="0"/>
            </a:br>
            <a:br>
              <a:rPr lang="tr-TR" sz="1200" dirty="0"/>
            </a:br>
            <a:r>
              <a:rPr lang="el-GR" sz="12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790DBC-A1B6-CB94-7F0A-DB48D1429484}"/>
              </a:ext>
            </a:extLst>
          </p:cNvPr>
          <p:cNvSpPr txBox="1"/>
          <p:nvPr/>
        </p:nvSpPr>
        <p:spPr>
          <a:xfrm>
            <a:off x="1691680" y="6165304"/>
            <a:ext cx="33783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b="0" i="0" u="none" strike="noStrike" dirty="0" err="1">
                <a:solidFill>
                  <a:srgbClr val="67229A"/>
                </a:solidFill>
                <a:effectLst/>
              </a:rPr>
              <a:t>επιδερμιδικών</a:t>
            </a:r>
            <a:r>
              <a:rPr lang="el-GR" sz="1400" b="0" i="0" u="none" strike="noStrike" dirty="0">
                <a:solidFill>
                  <a:srgbClr val="67229A"/>
                </a:solidFill>
                <a:effectLst/>
              </a:rPr>
              <a:t> καταδύσεων, </a:t>
            </a:r>
            <a:r>
              <a:rPr lang="el-GR" sz="1400" b="0" i="0" u="none" strike="noStrike" dirty="0" err="1">
                <a:solidFill>
                  <a:srgbClr val="67229A"/>
                </a:solidFill>
                <a:effectLst/>
              </a:rPr>
              <a:t>μικροσκοπικώς</a:t>
            </a:r>
            <a:r>
              <a:rPr lang="el-GR" sz="1200" dirty="0">
                <a:solidFill>
                  <a:srgbClr val="7125A8"/>
                </a:solidFill>
              </a:rPr>
              <a:t>.</a:t>
            </a:r>
            <a:endParaRPr lang="el-GR" sz="1200" b="0" i="0" u="none" strike="noStrike" dirty="0">
              <a:solidFill>
                <a:srgbClr val="7125A8"/>
              </a:solidFill>
              <a:effectLst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0532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887FB">
            <a:alpha val="4216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1">
            <a:extLst>
              <a:ext uri="{FF2B5EF4-FFF2-40B4-BE49-F238E27FC236}">
                <a16:creationId xmlns:a16="http://schemas.microsoft.com/office/drawing/2014/main" id="{9D8E0642-2E0E-0DDC-E6BD-BE9010EF3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2656"/>
            <a:ext cx="8520600" cy="607800"/>
          </a:xfrm>
        </p:spPr>
        <p:txBody>
          <a:bodyPr>
            <a:noAutofit/>
          </a:bodyPr>
          <a:lstStyle/>
          <a:p>
            <a:pPr algn="l"/>
            <a:r>
              <a:rPr lang="el-GR" sz="3600" dirty="0">
                <a:solidFill>
                  <a:srgbClr val="4D127D"/>
                </a:solidFill>
              </a:rPr>
              <a:t>Βιβλιογραφία</a:t>
            </a:r>
            <a:r>
              <a:rPr lang="en-US" sz="3600" dirty="0">
                <a:solidFill>
                  <a:srgbClr val="4D127D"/>
                </a:solidFill>
              </a:rPr>
              <a:t>…</a:t>
            </a:r>
            <a:endParaRPr lang="el-GR" sz="3600" dirty="0">
              <a:solidFill>
                <a:srgbClr val="4D127D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E93EE1-45F5-CF2D-70D5-4793CDEBF8C8}"/>
              </a:ext>
            </a:extLst>
          </p:cNvPr>
          <p:cNvSpPr txBox="1"/>
          <p:nvPr/>
        </p:nvSpPr>
        <p:spPr>
          <a:xfrm>
            <a:off x="0" y="1340768"/>
            <a:ext cx="9144000" cy="488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tr-TR" sz="1250" b="1" dirty="0">
                <a:solidFill>
                  <a:srgbClr val="4D127D"/>
                </a:solidFill>
                <a:effectLst/>
              </a:rPr>
              <a:t>1</a:t>
            </a:r>
            <a:r>
              <a:rPr lang="tr-TR" sz="1250" dirty="0">
                <a:solidFill>
                  <a:srgbClr val="4D127D"/>
                </a:solidFill>
                <a:effectLst/>
              </a:rPr>
              <a:t>.Litaiem N,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Mansour</a:t>
            </a:r>
            <a:r>
              <a:rPr lang="tr-TR" sz="1250" dirty="0">
                <a:solidFill>
                  <a:srgbClr val="4D127D"/>
                </a:solidFill>
                <a:effectLst/>
              </a:rPr>
              <a:t> Y,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Jones</a:t>
            </a:r>
            <a:r>
              <a:rPr lang="tr-TR" sz="1250" dirty="0">
                <a:solidFill>
                  <a:srgbClr val="4D127D"/>
                </a:solidFill>
                <a:effectLst/>
              </a:rPr>
              <a:t> M,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Zeglaoui</a:t>
            </a:r>
            <a:r>
              <a:rPr lang="tr-TR" sz="1250" dirty="0">
                <a:solidFill>
                  <a:srgbClr val="4D127D"/>
                </a:solidFill>
                <a:effectLst/>
              </a:rPr>
              <a:t> F.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Dermoscopic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signs</a:t>
            </a:r>
            <a:r>
              <a:rPr lang="tr-TR" sz="1250" dirty="0">
                <a:solidFill>
                  <a:srgbClr val="4D127D"/>
                </a:solidFill>
                <a:effectLst/>
              </a:rPr>
              <a:t> of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lichen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planus</a:t>
            </a:r>
            <a:r>
              <a:rPr lang="tr-TR" sz="1250" dirty="0">
                <a:solidFill>
                  <a:srgbClr val="4D127D"/>
                </a:solidFill>
                <a:effectLst/>
              </a:rPr>
              <a:t>. 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BMJ Case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Reports</a:t>
            </a:r>
            <a:r>
              <a:rPr lang="tr-TR" sz="1250" dirty="0">
                <a:solidFill>
                  <a:srgbClr val="4D127D"/>
                </a:solidFill>
                <a:effectLst/>
              </a:rPr>
              <a:t>.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Published</a:t>
            </a:r>
            <a:r>
              <a:rPr lang="tr-TR" sz="1250" dirty="0">
                <a:solidFill>
                  <a:srgbClr val="4D127D"/>
                </a:solidFill>
                <a:effectLst/>
              </a:rPr>
              <a:t> online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January</a:t>
            </a:r>
            <a:r>
              <a:rPr lang="tr-TR" sz="1250" dirty="0">
                <a:solidFill>
                  <a:srgbClr val="4D127D"/>
                </a:solidFill>
                <a:effectLst/>
              </a:rPr>
              <a:t> 11, 2016:bcr2015213923.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doi:</a:t>
            </a:r>
            <a:r>
              <a:rPr lang="tr-TR" sz="1250" dirty="0" err="1">
                <a:solidFill>
                  <a:srgbClr val="0000FF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tr-TR" sz="1250" dirty="0">
                <a:solidFill>
                  <a:srgbClr val="4D127D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://doi.org/10.1136/bcr-2015-213923</a:t>
            </a:r>
            <a:endParaRPr lang="tr-TR" sz="1250" dirty="0">
              <a:solidFill>
                <a:srgbClr val="4D127D"/>
              </a:solidFill>
              <a:effectLst/>
            </a:endParaRPr>
          </a:p>
          <a:p>
            <a:pPr algn="just">
              <a:spcBef>
                <a:spcPts val="600"/>
              </a:spcBef>
            </a:pPr>
            <a:r>
              <a:rPr lang="tr-TR" sz="1250" b="1" dirty="0">
                <a:solidFill>
                  <a:srgbClr val="4D127D"/>
                </a:solidFill>
                <a:effectLst/>
              </a:rPr>
              <a:t>2</a:t>
            </a:r>
            <a:r>
              <a:rPr lang="tr-TR" sz="1250" dirty="0">
                <a:solidFill>
                  <a:srgbClr val="4D127D"/>
                </a:solidFill>
                <a:effectLst/>
              </a:rPr>
              <a:t>.González‐Moles MÁ,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Ramos‐García</a:t>
            </a:r>
            <a:r>
              <a:rPr lang="tr-TR" sz="1250" dirty="0">
                <a:solidFill>
                  <a:srgbClr val="4D127D"/>
                </a:solidFill>
                <a:effectLst/>
              </a:rPr>
              <a:t> P,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Warnakulasuriya</a:t>
            </a:r>
            <a:r>
              <a:rPr lang="tr-TR" sz="1250" dirty="0">
                <a:solidFill>
                  <a:srgbClr val="4D127D"/>
                </a:solidFill>
                <a:effectLst/>
              </a:rPr>
              <a:t> S. An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appraisal</a:t>
            </a:r>
            <a:r>
              <a:rPr lang="tr-TR" sz="1250" dirty="0">
                <a:solidFill>
                  <a:srgbClr val="4D127D"/>
                </a:solidFill>
                <a:effectLst/>
              </a:rPr>
              <a:t> of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highest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quality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studies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reporting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malignant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transformation</a:t>
            </a:r>
            <a:r>
              <a:rPr lang="tr-TR" sz="1250" dirty="0">
                <a:solidFill>
                  <a:srgbClr val="4D127D"/>
                </a:solidFill>
                <a:effectLst/>
              </a:rPr>
              <a:t> of oral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lichen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planus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based</a:t>
            </a:r>
            <a:r>
              <a:rPr lang="tr-TR" sz="1250" dirty="0">
                <a:solidFill>
                  <a:srgbClr val="4D127D"/>
                </a:solidFill>
                <a:effectLst/>
              </a:rPr>
              <a:t> on a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systematic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review</a:t>
            </a:r>
            <a:r>
              <a:rPr lang="tr-TR" sz="1250" dirty="0">
                <a:solidFill>
                  <a:srgbClr val="4D127D"/>
                </a:solidFill>
                <a:effectLst/>
              </a:rPr>
              <a:t>. 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Oral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Diseases</a:t>
            </a:r>
            <a:r>
              <a:rPr lang="tr-TR" sz="1250" dirty="0">
                <a:solidFill>
                  <a:srgbClr val="4D127D"/>
                </a:solidFill>
                <a:effectLst/>
              </a:rPr>
              <a:t>. 2020;8.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doi:</a:t>
            </a:r>
            <a:r>
              <a:rPr lang="tr-TR" sz="1250" dirty="0" err="1">
                <a:solidFill>
                  <a:srgbClr val="0000FF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tr-TR" sz="1250" dirty="0">
                <a:solidFill>
                  <a:srgbClr val="4D127D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://doi.org/10.1111/odi.13741</a:t>
            </a:r>
            <a:endParaRPr lang="tr-TR" sz="1250" dirty="0">
              <a:solidFill>
                <a:srgbClr val="4D127D"/>
              </a:solidFill>
              <a:effectLst/>
            </a:endParaRPr>
          </a:p>
          <a:p>
            <a:pPr algn="just">
              <a:spcBef>
                <a:spcPts val="600"/>
              </a:spcBef>
            </a:pPr>
            <a:r>
              <a:rPr lang="tr-TR" sz="1250" b="1" dirty="0">
                <a:solidFill>
                  <a:srgbClr val="4D127D"/>
                </a:solidFill>
                <a:effectLst/>
              </a:rPr>
              <a:t>3</a:t>
            </a:r>
            <a:r>
              <a:rPr lang="tr-TR" sz="1250" dirty="0">
                <a:solidFill>
                  <a:srgbClr val="4D127D"/>
                </a:solidFill>
                <a:effectLst/>
              </a:rPr>
              <a:t>.Merk HF,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Vanstreels</a:t>
            </a:r>
            <a:r>
              <a:rPr lang="tr-TR" sz="1250" dirty="0">
                <a:solidFill>
                  <a:srgbClr val="4D127D"/>
                </a:solidFill>
                <a:effectLst/>
              </a:rPr>
              <a:t> L,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Megahed</a:t>
            </a:r>
            <a:r>
              <a:rPr lang="tr-TR" sz="1250" dirty="0">
                <a:solidFill>
                  <a:srgbClr val="4D127D"/>
                </a:solidFill>
                <a:effectLst/>
              </a:rPr>
              <a:t> M.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Lichenoide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Arzneimittelreaktionen</a:t>
            </a:r>
            <a:r>
              <a:rPr lang="tr-TR" sz="1250" dirty="0">
                <a:solidFill>
                  <a:srgbClr val="4D127D"/>
                </a:solidFill>
                <a:effectLst/>
              </a:rPr>
              <a:t>. 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Der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Hautarzt</a:t>
            </a:r>
            <a:r>
              <a:rPr lang="tr-TR" sz="1250" dirty="0">
                <a:solidFill>
                  <a:srgbClr val="4D127D"/>
                </a:solidFill>
                <a:effectLst/>
              </a:rPr>
              <a:t>. 2018;69(2):116-120.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doi:</a:t>
            </a:r>
            <a:r>
              <a:rPr lang="tr-TR" sz="1250" dirty="0" err="1">
                <a:solidFill>
                  <a:srgbClr val="0000FF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tr-TR" sz="1250" dirty="0">
                <a:solidFill>
                  <a:srgbClr val="4D127D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://doi.org/10.1007/s00105-017-4117-y</a:t>
            </a:r>
            <a:endParaRPr lang="tr-TR" sz="1250" dirty="0">
              <a:solidFill>
                <a:srgbClr val="4D127D"/>
              </a:solidFill>
              <a:effectLst/>
            </a:endParaRPr>
          </a:p>
          <a:p>
            <a:pPr algn="just">
              <a:spcBef>
                <a:spcPts val="600"/>
              </a:spcBef>
            </a:pPr>
            <a:r>
              <a:rPr lang="tr-TR" sz="1250" b="1" dirty="0">
                <a:solidFill>
                  <a:srgbClr val="4D127D"/>
                </a:solidFill>
                <a:effectLst/>
              </a:rPr>
              <a:t>4</a:t>
            </a:r>
            <a:r>
              <a:rPr lang="tr-TR" sz="1250" dirty="0">
                <a:solidFill>
                  <a:srgbClr val="4D127D"/>
                </a:solidFill>
                <a:effectLst/>
              </a:rPr>
              <a:t>.Cheng YSL,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Gould</a:t>
            </a:r>
            <a:r>
              <a:rPr lang="tr-TR" sz="1250" dirty="0">
                <a:solidFill>
                  <a:srgbClr val="4D127D"/>
                </a:solidFill>
                <a:effectLst/>
              </a:rPr>
              <a:t> A,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Kurago</a:t>
            </a:r>
            <a:r>
              <a:rPr lang="tr-TR" sz="1250" dirty="0">
                <a:solidFill>
                  <a:srgbClr val="4D127D"/>
                </a:solidFill>
                <a:effectLst/>
              </a:rPr>
              <a:t> Z,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Fantasia</a:t>
            </a:r>
            <a:r>
              <a:rPr lang="tr-TR" sz="1250" dirty="0">
                <a:solidFill>
                  <a:srgbClr val="4D127D"/>
                </a:solidFill>
                <a:effectLst/>
              </a:rPr>
              <a:t> J,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Muller</a:t>
            </a:r>
            <a:r>
              <a:rPr lang="tr-TR" sz="1250" dirty="0">
                <a:solidFill>
                  <a:srgbClr val="4D127D"/>
                </a:solidFill>
                <a:effectLst/>
              </a:rPr>
              <a:t> S.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Diagnosis</a:t>
            </a:r>
            <a:r>
              <a:rPr lang="tr-TR" sz="1250" dirty="0">
                <a:solidFill>
                  <a:srgbClr val="4D127D"/>
                </a:solidFill>
                <a:effectLst/>
              </a:rPr>
              <a:t> of oral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lichen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planus</a:t>
            </a:r>
            <a:r>
              <a:rPr lang="tr-TR" sz="1250" dirty="0">
                <a:solidFill>
                  <a:srgbClr val="4D127D"/>
                </a:solidFill>
                <a:effectLst/>
              </a:rPr>
              <a:t>: a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position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paper</a:t>
            </a:r>
            <a:r>
              <a:rPr lang="tr-TR" sz="1250" dirty="0">
                <a:solidFill>
                  <a:srgbClr val="4D127D"/>
                </a:solidFill>
                <a:effectLst/>
              </a:rPr>
              <a:t> of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the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American</a:t>
            </a:r>
            <a:r>
              <a:rPr lang="tr-TR" sz="1250" dirty="0">
                <a:solidFill>
                  <a:srgbClr val="4D127D"/>
                </a:solidFill>
                <a:effectLst/>
              </a:rPr>
              <a:t> Academy of Oral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and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Maxillofacial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Pathology</a:t>
            </a:r>
            <a:r>
              <a:rPr lang="tr-TR" sz="1250" dirty="0">
                <a:solidFill>
                  <a:srgbClr val="4D127D"/>
                </a:solidFill>
                <a:effectLst/>
              </a:rPr>
              <a:t>. 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Oral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Surgery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, Oral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Medicine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, Oral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Pathology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and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 Oral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Radiology</a:t>
            </a:r>
            <a:r>
              <a:rPr lang="tr-TR" sz="1250" dirty="0">
                <a:solidFill>
                  <a:srgbClr val="4D127D"/>
                </a:solidFill>
                <a:effectLst/>
              </a:rPr>
              <a:t>. 2016;122(3):332-354.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doi:</a:t>
            </a:r>
            <a:r>
              <a:rPr lang="tr-TR" sz="1250" dirty="0" err="1">
                <a:solidFill>
                  <a:srgbClr val="0000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tr-TR" sz="1250" dirty="0">
                <a:solidFill>
                  <a:srgbClr val="4D127D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://doi.org/10.1016/j.oooo.2016.05.004</a:t>
            </a:r>
            <a:endParaRPr lang="tr-TR" sz="1250" dirty="0">
              <a:solidFill>
                <a:srgbClr val="4D127D"/>
              </a:solidFill>
              <a:effectLst/>
            </a:endParaRPr>
          </a:p>
          <a:p>
            <a:pPr algn="just">
              <a:spcBef>
                <a:spcPts val="600"/>
              </a:spcBef>
            </a:pPr>
            <a:r>
              <a:rPr lang="tr-TR" sz="1250" b="1" dirty="0">
                <a:solidFill>
                  <a:srgbClr val="4D127D"/>
                </a:solidFill>
                <a:effectLst/>
              </a:rPr>
              <a:t>5</a:t>
            </a:r>
            <a:r>
              <a:rPr lang="tr-TR" sz="1250" dirty="0">
                <a:solidFill>
                  <a:srgbClr val="4D127D"/>
                </a:solidFill>
                <a:effectLst/>
              </a:rPr>
              <a:t>.Solimani F,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Forchhammer</a:t>
            </a:r>
            <a:r>
              <a:rPr lang="tr-TR" sz="1250" dirty="0">
                <a:solidFill>
                  <a:srgbClr val="4D127D"/>
                </a:solidFill>
                <a:effectLst/>
              </a:rPr>
              <a:t> S,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Schloegl</a:t>
            </a:r>
            <a:r>
              <a:rPr lang="tr-TR" sz="1250" dirty="0">
                <a:solidFill>
                  <a:srgbClr val="4D127D"/>
                </a:solidFill>
                <a:effectLst/>
              </a:rPr>
              <a:t> A,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Ghoreschi</a:t>
            </a:r>
            <a:r>
              <a:rPr lang="tr-TR" sz="1250" dirty="0">
                <a:solidFill>
                  <a:srgbClr val="4D127D"/>
                </a:solidFill>
                <a:effectLst/>
              </a:rPr>
              <a:t> K,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Meier</a:t>
            </a:r>
            <a:r>
              <a:rPr lang="tr-TR" sz="1250" dirty="0">
                <a:solidFill>
                  <a:srgbClr val="4D127D"/>
                </a:solidFill>
                <a:effectLst/>
              </a:rPr>
              <a:t> K.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Lichen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planus</a:t>
            </a:r>
            <a:r>
              <a:rPr lang="tr-TR" sz="1250" dirty="0">
                <a:solidFill>
                  <a:srgbClr val="4D127D"/>
                </a:solidFill>
                <a:effectLst/>
              </a:rPr>
              <a:t> – a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clinical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guide</a:t>
            </a:r>
            <a:r>
              <a:rPr lang="tr-TR" sz="1250" dirty="0">
                <a:solidFill>
                  <a:srgbClr val="4D127D"/>
                </a:solidFill>
                <a:effectLst/>
              </a:rPr>
              <a:t>. 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JDDG: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Journal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 der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Deutschen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Dermatologischen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Gesellschaft</a:t>
            </a:r>
            <a:r>
              <a:rPr lang="tr-TR" sz="1250" dirty="0">
                <a:solidFill>
                  <a:srgbClr val="4D127D"/>
                </a:solidFill>
                <a:effectLst/>
              </a:rPr>
              <a:t>. 2021;19(6):864-882.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doi:</a:t>
            </a:r>
            <a:r>
              <a:rPr lang="tr-TR" sz="1250" dirty="0" err="1">
                <a:solidFill>
                  <a:srgbClr val="0000FF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tr-TR" sz="1250" dirty="0">
                <a:solidFill>
                  <a:srgbClr val="4D127D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://doi.org/10.1111/ddg.14565</a:t>
            </a:r>
            <a:endParaRPr lang="tr-TR" sz="1250" dirty="0">
              <a:solidFill>
                <a:srgbClr val="4D127D"/>
              </a:solidFill>
              <a:effectLst/>
            </a:endParaRPr>
          </a:p>
          <a:p>
            <a:pPr algn="just">
              <a:spcBef>
                <a:spcPts val="600"/>
              </a:spcBef>
            </a:pPr>
            <a:r>
              <a:rPr lang="tr-TR" sz="1250" b="1" dirty="0">
                <a:solidFill>
                  <a:srgbClr val="4D127D"/>
                </a:solidFill>
                <a:effectLst/>
              </a:rPr>
              <a:t>6</a:t>
            </a:r>
            <a:r>
              <a:rPr lang="tr-TR" sz="1250" dirty="0">
                <a:solidFill>
                  <a:srgbClr val="4D127D"/>
                </a:solidFill>
                <a:effectLst/>
              </a:rPr>
              <a:t>.Lichen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planus</a:t>
            </a:r>
            <a:r>
              <a:rPr lang="tr-TR" sz="1250" dirty="0">
                <a:solidFill>
                  <a:srgbClr val="4D127D"/>
                </a:solidFill>
                <a:effectLst/>
              </a:rPr>
              <a:t> -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Symptoms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and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causes</a:t>
            </a:r>
            <a:r>
              <a:rPr lang="tr-TR" sz="1250" dirty="0">
                <a:solidFill>
                  <a:srgbClr val="4D127D"/>
                </a:solidFill>
                <a:effectLst/>
              </a:rPr>
              <a:t>. Mayo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Clinic</a:t>
            </a:r>
            <a:r>
              <a:rPr lang="tr-TR" sz="1250" dirty="0">
                <a:solidFill>
                  <a:srgbClr val="4D127D"/>
                </a:solidFill>
                <a:effectLst/>
              </a:rPr>
              <a:t>. </a:t>
            </a:r>
            <a:r>
              <a:rPr lang="tr-TR" sz="1250" dirty="0">
                <a:solidFill>
                  <a:srgbClr val="4D127D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https://www.mayoclinic.org/diseases-conditions/lichen-planus/symptoms-causes/syc-20351378#:~:text=Lichen%20planus%20(LIE%2Dkun%20PLAY</a:t>
            </a:r>
            <a:endParaRPr lang="tr-TR" sz="1250" dirty="0">
              <a:solidFill>
                <a:srgbClr val="4D127D"/>
              </a:solidFill>
              <a:effectLst/>
            </a:endParaRPr>
          </a:p>
          <a:p>
            <a:pPr algn="just">
              <a:spcBef>
                <a:spcPts val="600"/>
              </a:spcBef>
            </a:pPr>
            <a:r>
              <a:rPr lang="tr-TR" sz="1250" b="1" dirty="0">
                <a:solidFill>
                  <a:srgbClr val="4D127D"/>
                </a:solidFill>
                <a:effectLst/>
              </a:rPr>
              <a:t>7</a:t>
            </a:r>
            <a:r>
              <a:rPr lang="tr-TR" sz="1250" dirty="0">
                <a:solidFill>
                  <a:srgbClr val="4D127D"/>
                </a:solidFill>
                <a:effectLst/>
              </a:rPr>
              <a:t>.Christos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Tziotzios</a:t>
            </a:r>
            <a:r>
              <a:rPr lang="tr-TR" sz="1250" dirty="0">
                <a:solidFill>
                  <a:srgbClr val="4D127D"/>
                </a:solidFill>
                <a:effectLst/>
              </a:rPr>
              <a:t>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McGrath</a:t>
            </a:r>
            <a:r>
              <a:rPr lang="tr-TR" sz="1250" dirty="0">
                <a:solidFill>
                  <a:srgbClr val="4D127D"/>
                </a:solidFill>
                <a:effectLst/>
              </a:rPr>
              <a:t> JA,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Fenton</a:t>
            </a:r>
            <a:r>
              <a:rPr lang="tr-TR" sz="1250" dirty="0">
                <a:solidFill>
                  <a:srgbClr val="4D127D"/>
                </a:solidFill>
                <a:effectLst/>
              </a:rPr>
              <a:t> DA. Nail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lichen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planus</a:t>
            </a:r>
            <a:r>
              <a:rPr lang="tr-TR" sz="1250" dirty="0">
                <a:solidFill>
                  <a:srgbClr val="4D127D"/>
                </a:solidFill>
                <a:effectLst/>
              </a:rPr>
              <a:t>.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Journal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 of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the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American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 Academy of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Dermatology</a:t>
            </a:r>
            <a:r>
              <a:rPr lang="tr-TR" sz="1250" dirty="0">
                <a:solidFill>
                  <a:srgbClr val="4D127D"/>
                </a:solidFill>
                <a:effectLst/>
              </a:rPr>
              <a:t>. 2019;80(6):e179-e179.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doi:</a:t>
            </a:r>
            <a:r>
              <a:rPr lang="tr-TR" sz="1250" dirty="0" err="1">
                <a:solidFill>
                  <a:srgbClr val="0000FF"/>
                </a:solidFill>
                <a:effectLst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tr-TR" sz="1250" dirty="0">
                <a:solidFill>
                  <a:srgbClr val="4D127D"/>
                </a:solidFill>
                <a:effectLst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://doi.org/10.1016/j.jaad.2019.01.023</a:t>
            </a:r>
            <a:endParaRPr lang="tr-TR" sz="1250" dirty="0">
              <a:solidFill>
                <a:srgbClr val="4D127D"/>
              </a:solidFill>
              <a:effectLst/>
            </a:endParaRPr>
          </a:p>
          <a:p>
            <a:pPr algn="just">
              <a:spcBef>
                <a:spcPts val="600"/>
              </a:spcBef>
            </a:pPr>
            <a:r>
              <a:rPr lang="tr-TR" sz="1250" b="1" dirty="0">
                <a:solidFill>
                  <a:srgbClr val="4D127D"/>
                </a:solidFill>
                <a:effectLst/>
              </a:rPr>
              <a:t>8</a:t>
            </a:r>
            <a:r>
              <a:rPr lang="tr-TR" sz="1250" dirty="0">
                <a:solidFill>
                  <a:srgbClr val="4D127D"/>
                </a:solidFill>
                <a:effectLst/>
              </a:rPr>
              <a:t>.Lichen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planus</a:t>
            </a:r>
            <a:r>
              <a:rPr lang="tr-TR" sz="1250" dirty="0">
                <a:solidFill>
                  <a:srgbClr val="4D127D"/>
                </a:solidFill>
                <a:effectLst/>
              </a:rPr>
              <a:t>.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www.pathologyoutlines.com</a:t>
            </a:r>
            <a:r>
              <a:rPr lang="tr-TR" sz="1250" dirty="0">
                <a:solidFill>
                  <a:srgbClr val="4D127D"/>
                </a:solidFill>
                <a:effectLst/>
              </a:rPr>
              <a:t>. </a:t>
            </a:r>
            <a:r>
              <a:rPr lang="tr-TR" sz="1250" dirty="0">
                <a:solidFill>
                  <a:srgbClr val="4D127D"/>
                </a:solidFill>
                <a:effectLst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https://www.pathologyoutlines.com/topic/skinnontumorlichenplanus.html</a:t>
            </a:r>
            <a:endParaRPr lang="tr-TR" sz="1250" dirty="0">
              <a:solidFill>
                <a:srgbClr val="4D127D"/>
              </a:solidFill>
              <a:effectLst/>
            </a:endParaRPr>
          </a:p>
          <a:p>
            <a:pPr algn="just">
              <a:spcBef>
                <a:spcPts val="600"/>
              </a:spcBef>
            </a:pPr>
            <a:r>
              <a:rPr lang="tr-TR" sz="1250" b="1" dirty="0">
                <a:solidFill>
                  <a:srgbClr val="4D127D"/>
                </a:solidFill>
                <a:effectLst/>
              </a:rPr>
              <a:t>9</a:t>
            </a:r>
            <a:r>
              <a:rPr lang="tr-TR" sz="1250" dirty="0">
                <a:solidFill>
                  <a:srgbClr val="4D127D"/>
                </a:solidFill>
                <a:effectLst/>
              </a:rPr>
              <a:t>.Maul J,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Guillet</a:t>
            </a:r>
            <a:r>
              <a:rPr lang="tr-TR" sz="1250" dirty="0">
                <a:solidFill>
                  <a:srgbClr val="4D127D"/>
                </a:solidFill>
                <a:effectLst/>
              </a:rPr>
              <a:t> C,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Oschmann</a:t>
            </a:r>
            <a:r>
              <a:rPr lang="tr-TR" sz="1250" dirty="0">
                <a:solidFill>
                  <a:srgbClr val="4D127D"/>
                </a:solidFill>
                <a:effectLst/>
              </a:rPr>
              <a:t> A, et al.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Cutaneous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lichenoid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drug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eruptions</a:t>
            </a:r>
            <a:r>
              <a:rPr lang="tr-TR" sz="1250" dirty="0">
                <a:solidFill>
                  <a:srgbClr val="4D127D"/>
                </a:solidFill>
                <a:effectLst/>
              </a:rPr>
              <a:t>: A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narrative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review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evaluating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demographics</a:t>
            </a:r>
            <a:r>
              <a:rPr lang="tr-TR" sz="1250" dirty="0">
                <a:solidFill>
                  <a:srgbClr val="4D127D"/>
                </a:solidFill>
                <a:effectLst/>
              </a:rPr>
              <a:t>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clinical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features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and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culprit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medications</a:t>
            </a:r>
            <a:r>
              <a:rPr lang="tr-TR" sz="1250" dirty="0">
                <a:solidFill>
                  <a:srgbClr val="4D127D"/>
                </a:solidFill>
                <a:effectLst/>
              </a:rPr>
              <a:t>.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Journal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 of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the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European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 Academy of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Dermatology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and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Venereology</a:t>
            </a:r>
            <a:r>
              <a:rPr lang="tr-TR" sz="1250" dirty="0">
                <a:solidFill>
                  <a:srgbClr val="4D127D"/>
                </a:solidFill>
                <a:effectLst/>
              </a:rPr>
              <a:t>.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Published</a:t>
            </a:r>
            <a:r>
              <a:rPr lang="tr-TR" sz="1250" dirty="0">
                <a:solidFill>
                  <a:srgbClr val="4D127D"/>
                </a:solidFill>
                <a:effectLst/>
              </a:rPr>
              <a:t> online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February</a:t>
            </a:r>
            <a:r>
              <a:rPr lang="tr-TR" sz="1250" dirty="0">
                <a:solidFill>
                  <a:srgbClr val="4D127D"/>
                </a:solidFill>
                <a:effectLst/>
              </a:rPr>
              <a:t> 4, 2023.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doi:</a:t>
            </a:r>
            <a:r>
              <a:rPr lang="tr-TR" sz="1250" dirty="0" err="1">
                <a:solidFill>
                  <a:srgbClr val="0000FF"/>
                </a:solidFill>
                <a:effectLst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tr-TR" sz="1250" dirty="0">
                <a:solidFill>
                  <a:srgbClr val="4D127D"/>
                </a:solidFill>
                <a:effectLst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://doi.org/10.1111/jdv.18879</a:t>
            </a:r>
            <a:endParaRPr lang="tr-TR" sz="1250" dirty="0">
              <a:solidFill>
                <a:srgbClr val="4D127D"/>
              </a:solidFill>
              <a:effectLst/>
            </a:endParaRPr>
          </a:p>
          <a:p>
            <a:pPr algn="just">
              <a:spcBef>
                <a:spcPts val="600"/>
              </a:spcBef>
            </a:pPr>
            <a:r>
              <a:rPr lang="tr-TR" sz="1250" dirty="0">
                <a:solidFill>
                  <a:srgbClr val="4D127D"/>
                </a:solidFill>
                <a:effectLst/>
              </a:rPr>
              <a:t>10.Zayour M,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Lazova</a:t>
            </a:r>
            <a:r>
              <a:rPr lang="tr-TR" sz="1250" dirty="0">
                <a:solidFill>
                  <a:srgbClr val="4D127D"/>
                </a:solidFill>
                <a:effectLst/>
              </a:rPr>
              <a:t> R.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Pseudoepitheliomatous</a:t>
            </a:r>
            <a:r>
              <a:rPr lang="tr-TR" sz="1250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Hyperplasia</a:t>
            </a:r>
            <a:r>
              <a:rPr lang="tr-TR" sz="1250" dirty="0">
                <a:solidFill>
                  <a:srgbClr val="4D127D"/>
                </a:solidFill>
                <a:effectLst/>
              </a:rPr>
              <a:t>: A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Review</a:t>
            </a:r>
            <a:r>
              <a:rPr lang="tr-TR" sz="1250" dirty="0">
                <a:solidFill>
                  <a:srgbClr val="4D127D"/>
                </a:solidFill>
                <a:effectLst/>
              </a:rPr>
              <a:t>.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The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American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Journal</a:t>
            </a:r>
            <a:r>
              <a:rPr lang="tr-TR" sz="1250" i="1" dirty="0">
                <a:solidFill>
                  <a:srgbClr val="4D127D"/>
                </a:solidFill>
                <a:effectLst/>
              </a:rPr>
              <a:t> of </a:t>
            </a:r>
            <a:r>
              <a:rPr lang="tr-TR" sz="1250" i="1" dirty="0" err="1">
                <a:solidFill>
                  <a:srgbClr val="4D127D"/>
                </a:solidFill>
                <a:effectLst/>
              </a:rPr>
              <a:t>Dermatopathology</a:t>
            </a:r>
            <a:r>
              <a:rPr lang="tr-TR" sz="1250" dirty="0">
                <a:solidFill>
                  <a:srgbClr val="4D127D"/>
                </a:solidFill>
                <a:effectLst/>
              </a:rPr>
              <a:t>. 2011;33(2):112-126. </a:t>
            </a:r>
            <a:r>
              <a:rPr lang="tr-TR" sz="1250" dirty="0" err="1">
                <a:solidFill>
                  <a:srgbClr val="4D127D"/>
                </a:solidFill>
                <a:effectLst/>
              </a:rPr>
              <a:t>doi:</a:t>
            </a:r>
            <a:r>
              <a:rPr lang="tr-TR" sz="1250" dirty="0" err="1">
                <a:solidFill>
                  <a:srgbClr val="0000FF"/>
                </a:solidFill>
                <a:effectLst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</a:t>
            </a:r>
            <a:r>
              <a:rPr lang="tr-TR" sz="1250" dirty="0">
                <a:solidFill>
                  <a:srgbClr val="4D127D"/>
                </a:solidFill>
                <a:effectLst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://doi.org/10.1097/dad.0b013e3181fcfb47</a:t>
            </a:r>
            <a:endParaRPr lang="tr-TR" sz="1250" dirty="0">
              <a:solidFill>
                <a:srgbClr val="4D127D"/>
              </a:solidFill>
              <a:effectLst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7EA2AB-35CE-4B1E-8FDA-7C3900D720A6}"/>
              </a:ext>
            </a:extLst>
          </p:cNvPr>
          <p:cNvSpPr txBox="1"/>
          <p:nvPr/>
        </p:nvSpPr>
        <p:spPr>
          <a:xfrm>
            <a:off x="0" y="1556792"/>
            <a:ext cx="9144000" cy="2304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l-GR" sz="1250" b="1" i="0" u="none" strike="noStrike" dirty="0">
                <a:solidFill>
                  <a:srgbClr val="4D127D"/>
                </a:solidFill>
                <a:effectLst/>
              </a:rPr>
              <a:t>Εικόνες: </a:t>
            </a:r>
            <a:endParaRPr lang="el-GR" sz="1250" b="1" dirty="0">
              <a:solidFill>
                <a:srgbClr val="4D127D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l-GR" sz="1250" b="0" i="0" u="sng" strike="noStrike" dirty="0">
                <a:solidFill>
                  <a:srgbClr val="0000FF"/>
                </a:solidFill>
                <a:effectLst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01. Ομαλός λειχήνας - </a:t>
            </a:r>
            <a:r>
              <a:rPr lang="en-US" sz="1250" b="0" i="0" u="sng" strike="noStrike" dirty="0">
                <a:solidFill>
                  <a:srgbClr val="4D127D"/>
                </a:solidFill>
                <a:effectLst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InstantViewer (uoa.gr)</a:t>
            </a:r>
            <a:r>
              <a:rPr lang="en-US" sz="1250" b="0" i="0" u="none" strike="noStrike" dirty="0">
                <a:solidFill>
                  <a:srgbClr val="4D127D"/>
                </a:solidFill>
                <a:effectLst/>
              </a:rPr>
              <a:t> </a:t>
            </a:r>
            <a:r>
              <a:rPr lang="el-GR" sz="1250" b="0" i="0" u="none" strike="noStrike" dirty="0">
                <a:solidFill>
                  <a:srgbClr val="4D127D"/>
                </a:solidFill>
                <a:effectLst/>
              </a:rPr>
              <a:t>από </a:t>
            </a:r>
            <a:r>
              <a:rPr lang="en-US" sz="1250" b="0" i="0" u="sng" strike="noStrike" dirty="0">
                <a:solidFill>
                  <a:srgbClr val="4D127D"/>
                </a:solidFill>
                <a:effectLst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UOA - SlideCenter - Share</a:t>
            </a:r>
            <a:endParaRPr lang="en-US" sz="1250" b="0" i="0" u="none" strike="noStrike" dirty="0">
              <a:solidFill>
                <a:srgbClr val="4D127D"/>
              </a:solidFill>
              <a:effectLst/>
            </a:endParaRPr>
          </a:p>
          <a:p>
            <a:pPr algn="just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50" b="0" i="0" u="none" strike="noStrike" dirty="0" err="1">
                <a:solidFill>
                  <a:srgbClr val="4D127D"/>
                </a:solidFill>
                <a:effectLst/>
              </a:rPr>
              <a:t>Zayour</a:t>
            </a:r>
            <a:r>
              <a:rPr lang="en-US" sz="1250" b="0" i="0" u="none" strike="noStrike" dirty="0">
                <a:solidFill>
                  <a:srgbClr val="4D127D"/>
                </a:solidFill>
                <a:effectLst/>
              </a:rPr>
              <a:t>, M., &amp; </a:t>
            </a:r>
            <a:r>
              <a:rPr lang="en-US" sz="1250" b="0" i="0" u="none" strike="noStrike" dirty="0" err="1">
                <a:solidFill>
                  <a:srgbClr val="4D127D"/>
                </a:solidFill>
                <a:effectLst/>
              </a:rPr>
              <a:t>Lazova</a:t>
            </a:r>
            <a:r>
              <a:rPr lang="en-US" sz="1250" b="0" i="0" u="none" strike="noStrike" dirty="0">
                <a:solidFill>
                  <a:srgbClr val="4D127D"/>
                </a:solidFill>
                <a:effectLst/>
              </a:rPr>
              <a:t>, R. (2011). </a:t>
            </a:r>
            <a:r>
              <a:rPr lang="en-US" sz="1250" b="0" i="0" u="none" strike="noStrike" dirty="0" err="1">
                <a:solidFill>
                  <a:srgbClr val="4D127D"/>
                </a:solidFill>
                <a:effectLst/>
              </a:rPr>
              <a:t>Pseudoepitheliomatous</a:t>
            </a:r>
            <a:r>
              <a:rPr lang="en-US" sz="1250" b="0" i="0" u="none" strike="noStrike" dirty="0">
                <a:solidFill>
                  <a:srgbClr val="4D127D"/>
                </a:solidFill>
                <a:effectLst/>
              </a:rPr>
              <a:t> Hyperplasia: A review. </a:t>
            </a:r>
            <a:r>
              <a:rPr lang="en-US" sz="1250" b="0" i="1" u="none" strike="noStrike" dirty="0">
                <a:solidFill>
                  <a:srgbClr val="4D127D"/>
                </a:solidFill>
                <a:effectLst/>
              </a:rPr>
              <a:t></a:t>
            </a:r>
            <a:r>
              <a:rPr lang="en-US" sz="1250" i="1" dirty="0">
                <a:solidFill>
                  <a:srgbClr val="4D127D"/>
                </a:solidFill>
              </a:rPr>
              <a:t>Th</a:t>
            </a:r>
            <a:r>
              <a:rPr lang="en-US" sz="1250" b="0" i="1" u="none" strike="noStrike" dirty="0">
                <a:solidFill>
                  <a:srgbClr val="4D127D"/>
                </a:solidFill>
                <a:effectLst/>
              </a:rPr>
              <a:t>e American Journal of Dermatopathology/American Journal of Dermatopathology</a:t>
            </a:r>
            <a:r>
              <a:rPr lang="en-US" sz="1250" b="0" i="0" u="none" strike="noStrike" dirty="0">
                <a:solidFill>
                  <a:srgbClr val="4D127D"/>
                </a:solidFill>
                <a:effectLst/>
              </a:rPr>
              <a:t>, </a:t>
            </a:r>
            <a:r>
              <a:rPr lang="en-US" sz="1250" b="0" i="1" u="none" strike="noStrike" dirty="0">
                <a:solidFill>
                  <a:srgbClr val="4D127D"/>
                </a:solidFill>
                <a:effectLst/>
              </a:rPr>
              <a:t>33</a:t>
            </a:r>
            <a:r>
              <a:rPr lang="en-US" sz="1250" b="0" i="0" u="none" strike="noStrike" dirty="0">
                <a:solidFill>
                  <a:srgbClr val="4D127D"/>
                </a:solidFill>
                <a:effectLst/>
              </a:rPr>
              <a:t>(2), 112–126. https://</a:t>
            </a:r>
            <a:r>
              <a:rPr lang="en-US" sz="1250" b="0" i="0" u="none" strike="noStrike" dirty="0" err="1">
                <a:solidFill>
                  <a:srgbClr val="4D127D"/>
                </a:solidFill>
                <a:effectLst/>
              </a:rPr>
              <a:t>doi.org</a:t>
            </a:r>
            <a:r>
              <a:rPr lang="en-US" sz="1250" b="0" i="0" u="none" strike="noStrike" dirty="0">
                <a:solidFill>
                  <a:srgbClr val="4D127D"/>
                </a:solidFill>
                <a:effectLst/>
              </a:rPr>
              <a:t>/10.1097/dad.0b013e3181fcfb47</a:t>
            </a:r>
          </a:p>
          <a:p>
            <a:pPr algn="just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50" b="0" i="0" u="none" strike="noStrike" dirty="0" err="1">
                <a:solidFill>
                  <a:srgbClr val="4D127D"/>
                </a:solidFill>
                <a:effectLst/>
              </a:rPr>
              <a:t>Rutnin</a:t>
            </a:r>
            <a:r>
              <a:rPr lang="en-US" sz="1250" b="0" i="0" u="none" strike="noStrike" dirty="0">
                <a:solidFill>
                  <a:srgbClr val="4D127D"/>
                </a:solidFill>
                <a:effectLst/>
              </a:rPr>
              <a:t>, S., </a:t>
            </a:r>
            <a:r>
              <a:rPr lang="en-US" sz="1250" b="0" i="0" u="none" strike="noStrike" dirty="0" err="1">
                <a:solidFill>
                  <a:srgbClr val="4D127D"/>
                </a:solidFill>
                <a:effectLst/>
              </a:rPr>
              <a:t>Udompanich</a:t>
            </a:r>
            <a:r>
              <a:rPr lang="en-US" sz="1250" b="0" i="0" u="none" strike="noStrike" dirty="0">
                <a:solidFill>
                  <a:srgbClr val="4D127D"/>
                </a:solidFill>
                <a:effectLst/>
              </a:rPr>
              <a:t>, S., </a:t>
            </a:r>
            <a:r>
              <a:rPr lang="en-US" sz="1250" b="0" i="0" u="none" strike="noStrike" dirty="0" err="1">
                <a:solidFill>
                  <a:srgbClr val="4D127D"/>
                </a:solidFill>
                <a:effectLst/>
              </a:rPr>
              <a:t>Pratumchart</a:t>
            </a:r>
            <a:r>
              <a:rPr lang="en-US" sz="1250" b="0" i="0" u="none" strike="noStrike" dirty="0">
                <a:solidFill>
                  <a:srgbClr val="4D127D"/>
                </a:solidFill>
                <a:effectLst/>
              </a:rPr>
              <a:t>, N., </a:t>
            </a:r>
            <a:r>
              <a:rPr lang="en-US" sz="1250" b="0" i="0" u="none" strike="noStrike" dirty="0" err="1">
                <a:solidFill>
                  <a:srgbClr val="4D127D"/>
                </a:solidFill>
                <a:effectLst/>
              </a:rPr>
              <a:t>Harnchoowong</a:t>
            </a:r>
            <a:r>
              <a:rPr lang="en-US" sz="1250" b="0" i="0" u="none" strike="noStrike" dirty="0">
                <a:solidFill>
                  <a:srgbClr val="4D127D"/>
                </a:solidFill>
                <a:effectLst/>
              </a:rPr>
              <a:t>, S., &amp; </a:t>
            </a:r>
            <a:r>
              <a:rPr lang="en-US" sz="1250" b="0" i="0" u="none" strike="noStrike" dirty="0" err="1">
                <a:solidFill>
                  <a:srgbClr val="4D127D"/>
                </a:solidFill>
                <a:effectLst/>
              </a:rPr>
              <a:t>Vachiramon</a:t>
            </a:r>
            <a:r>
              <a:rPr lang="en-US" sz="1250" b="0" i="0" u="none" strike="noStrike" dirty="0">
                <a:solidFill>
                  <a:srgbClr val="4D127D"/>
                </a:solidFill>
                <a:effectLst/>
              </a:rPr>
              <a:t>, V. (2019). Ashy dermatosis and Lichen planus </a:t>
            </a:r>
            <a:r>
              <a:rPr lang="en-US" sz="1250" b="0" i="0" u="none" strike="noStrike" dirty="0" err="1">
                <a:solidFill>
                  <a:srgbClr val="4D127D"/>
                </a:solidFill>
                <a:effectLst/>
              </a:rPr>
              <a:t>pigmentosus</a:t>
            </a:r>
            <a:r>
              <a:rPr lang="en-US" sz="1250" b="0" i="0" u="none" strike="noStrike" dirty="0">
                <a:solidFill>
                  <a:srgbClr val="4D127D"/>
                </a:solidFill>
                <a:effectLst/>
              </a:rPr>
              <a:t>: the histopathological differences. </a:t>
            </a:r>
            <a:r>
              <a:rPr lang="en-US" sz="1250" b="0" i="1" u="none" strike="noStrike" dirty="0">
                <a:solidFill>
                  <a:srgbClr val="4D127D"/>
                </a:solidFill>
                <a:effectLst/>
              </a:rPr>
              <a:t>BioMed Research International</a:t>
            </a:r>
            <a:r>
              <a:rPr lang="en-US" sz="1250" b="0" i="0" u="none" strike="noStrike" dirty="0">
                <a:solidFill>
                  <a:srgbClr val="4D127D"/>
                </a:solidFill>
                <a:effectLst/>
              </a:rPr>
              <a:t>, </a:t>
            </a:r>
            <a:r>
              <a:rPr lang="en-US" sz="1250" b="0" i="1" u="none" strike="noStrike" dirty="0">
                <a:solidFill>
                  <a:srgbClr val="4D127D"/>
                </a:solidFill>
                <a:effectLst/>
              </a:rPr>
              <a:t>2019</a:t>
            </a:r>
            <a:r>
              <a:rPr lang="en-US" sz="1250" b="0" i="0" u="none" strike="noStrike" dirty="0">
                <a:solidFill>
                  <a:srgbClr val="4D127D"/>
                </a:solidFill>
                <a:effectLst/>
              </a:rPr>
              <a:t>, 1–9. https://</a:t>
            </a:r>
            <a:r>
              <a:rPr lang="en-US" sz="1250" b="0" i="0" u="none" strike="noStrike" dirty="0" err="1">
                <a:solidFill>
                  <a:srgbClr val="4D127D"/>
                </a:solidFill>
                <a:effectLst/>
              </a:rPr>
              <a:t>doi.org</a:t>
            </a:r>
            <a:r>
              <a:rPr lang="en-US" sz="1250" b="0" i="0" u="none" strike="noStrike" dirty="0">
                <a:solidFill>
                  <a:srgbClr val="4D127D"/>
                </a:solidFill>
                <a:effectLst/>
              </a:rPr>
              <a:t>/10.1155/2019/5829185</a:t>
            </a:r>
          </a:p>
          <a:p>
            <a:pPr algn="just" rtl="0" fontAlgn="base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250" b="0" i="1" u="none" strike="noStrike" dirty="0">
                <a:solidFill>
                  <a:srgbClr val="4D127D"/>
                </a:solidFill>
                <a:effectLst/>
              </a:rPr>
              <a:t>Lichen Planus histology</a:t>
            </a:r>
            <a:r>
              <a:rPr lang="en-US" sz="1250" b="0" i="0" u="none" strike="noStrike" dirty="0">
                <a:solidFill>
                  <a:srgbClr val="4D127D"/>
                </a:solidFill>
                <a:effectLst/>
              </a:rPr>
              <a:t>. (n.d.). https://</a:t>
            </a:r>
            <a:r>
              <a:rPr lang="en-US" sz="1250" b="0" i="0" u="none" strike="noStrike" dirty="0" err="1">
                <a:solidFill>
                  <a:srgbClr val="4D127D"/>
                </a:solidFill>
                <a:effectLst/>
              </a:rPr>
              <a:t>ar.inspiredpencil.com</a:t>
            </a:r>
            <a:r>
              <a:rPr lang="en-US" sz="1250" b="0" i="0" u="none" strike="noStrike" dirty="0">
                <a:solidFill>
                  <a:srgbClr val="4D127D"/>
                </a:solidFill>
                <a:effectLst/>
              </a:rPr>
              <a:t>/pictures-2023/lichen-planus-histology</a:t>
            </a:r>
          </a:p>
          <a:p>
            <a:endParaRPr lang="el-GR" sz="1250" dirty="0"/>
          </a:p>
        </p:txBody>
      </p:sp>
      <p:sp>
        <p:nvSpPr>
          <p:cNvPr id="13" name="Ορθογώνιο 12">
            <a:extLst>
              <a:ext uri="{FF2B5EF4-FFF2-40B4-BE49-F238E27FC236}">
                <a16:creationId xmlns:a16="http://schemas.microsoft.com/office/drawing/2014/main" id="{987BE7F7-6D6A-9F1F-8D6D-7389E97E9925}"/>
              </a:ext>
            </a:extLst>
          </p:cNvPr>
          <p:cNvSpPr/>
          <p:nvPr/>
        </p:nvSpPr>
        <p:spPr>
          <a:xfrm>
            <a:off x="1312984" y="863589"/>
            <a:ext cx="6571383" cy="1708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000" b="1" dirty="0">
                <a:ln w="0"/>
                <a:solidFill>
                  <a:srgbClr val="7125A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Ευχαριστούμε πολύ για την προσοχή σας!!</a:t>
            </a:r>
          </a:p>
        </p:txBody>
      </p:sp>
      <p:pic>
        <p:nvPicPr>
          <p:cNvPr id="15" name="Γραφικό 14" descr="Παλμός με συμπαγές γέμισμα">
            <a:extLst>
              <a:ext uri="{FF2B5EF4-FFF2-40B4-BE49-F238E27FC236}">
                <a16:creationId xmlns:a16="http://schemas.microsoft.com/office/drawing/2014/main" id="{5DE6DE6A-9132-B072-5C23-BE10B6A17E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408530" y="2241521"/>
            <a:ext cx="1835772" cy="1835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07E62C-28EA-B6FE-A214-1B22188EDAB5}"/>
              </a:ext>
            </a:extLst>
          </p:cNvPr>
          <p:cNvSpPr txBox="1"/>
          <p:nvPr/>
        </p:nvSpPr>
        <p:spPr>
          <a:xfrm>
            <a:off x="3995936" y="2440124"/>
            <a:ext cx="472961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4800" b="1" dirty="0">
                <a:ln w="0"/>
                <a:solidFill>
                  <a:srgbClr val="7125A8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Ερωτήσεις;</a:t>
            </a:r>
          </a:p>
        </p:txBody>
      </p:sp>
      <p:pic>
        <p:nvPicPr>
          <p:cNvPr id="1026" name="Picture 2" descr="Vlastní potisk">
            <a:extLst>
              <a:ext uri="{FF2B5EF4-FFF2-40B4-BE49-F238E27FC236}">
                <a16:creationId xmlns:a16="http://schemas.microsoft.com/office/drawing/2014/main" id="{A69697F8-9D58-394F-5611-E49FE8E2E3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61" y="1522858"/>
            <a:ext cx="3994374" cy="3994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9C7DFBEA-E20A-1FE7-AC90-5770D6FE5CA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563" b="95082" l="4923" r="89538">
                        <a14:foregroundMark x1="35077" y1="69945" x2="35077" y2="69945"/>
                        <a14:foregroundMark x1="40615" y1="95082" x2="40615" y2="95082"/>
                        <a14:foregroundMark x1="9846" y1="77049" x2="9846" y2="77049"/>
                        <a14:foregroundMark x1="4923" y1="72951" x2="4923" y2="72951"/>
                        <a14:foregroundMark x1="15385" y1="66940" x2="15385" y2="66940"/>
                        <a14:foregroundMark x1="17846" y1="68306" x2="17846" y2="683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75354" y="3228382"/>
            <a:ext cx="2577593" cy="2902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127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1" grpId="0"/>
      <p:bldP spid="11" grpId="1"/>
      <p:bldP spid="12" grpId="0"/>
      <p:bldP spid="12" grpId="1"/>
      <p:bldP spid="13" grpId="0"/>
      <p:bldP spid="3" grpId="0"/>
      <p:bldP spid="3" grpId="1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2474</TotalTime>
  <Words>2121</Words>
  <Application>Microsoft Office PowerPoint</Application>
  <PresentationFormat>Προβολή στην οθόνη (4:3)</PresentationFormat>
  <Paragraphs>133</Paragraphs>
  <Slides>7</Slides>
  <Notes>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</vt:i4>
      </vt:variant>
    </vt:vector>
  </HeadingPairs>
  <TitlesOfParts>
    <vt:vector size="12" baseType="lpstr">
      <vt:lpstr>Arial</vt:lpstr>
      <vt:lpstr>Calibri</vt:lpstr>
      <vt:lpstr>Roboto</vt:lpstr>
      <vt:lpstr>YAFcfhdOoGk 0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Βιβλιογραφία…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ΛΑΙΜΟΣ</dc:title>
  <dc:creator>mariannis</dc:creator>
  <cp:lastModifiedBy>user</cp:lastModifiedBy>
  <cp:revision>71</cp:revision>
  <dcterms:created xsi:type="dcterms:W3CDTF">2018-02-11T09:28:52Z</dcterms:created>
  <dcterms:modified xsi:type="dcterms:W3CDTF">2024-05-20T17:38:18Z</dcterms:modified>
</cp:coreProperties>
</file>