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LlZzmL1oVQZ08AqvNhUFLTRoA5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9CB"/>
    <a:srgbClr val="CC98C1"/>
    <a:srgbClr val="B291D3"/>
    <a:srgbClr val="B683E1"/>
    <a:srgbClr val="E0A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31" autoAdjust="0"/>
  </p:normalViewPr>
  <p:slideViewPr>
    <p:cSldViewPr snapToGrid="0">
      <p:cViewPr varScale="1">
        <p:scale>
          <a:sx n="63" d="100"/>
          <a:sy n="63" d="100"/>
        </p:scale>
        <p:origin x="2026"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l-G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33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21"/>
        <p:cNvGrpSpPr/>
        <p:nvPr/>
      </p:nvGrpSpPr>
      <p:grpSpPr>
        <a:xfrm>
          <a:off x="0" y="0"/>
          <a:ext cx="0" cy="0"/>
          <a:chOff x="0" y="0"/>
          <a:chExt cx="0" cy="0"/>
        </a:xfrm>
      </p:grpSpPr>
      <p:sp>
        <p:nvSpPr>
          <p:cNvPr id="22" name="Google Shape;22;p54"/>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55"/>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6"/>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6"/>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7"/>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7"/>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5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9"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8"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4"/>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B291D3">
                <a:alpha val="37000"/>
              </a:srgbClr>
            </a:gs>
            <a:gs pos="100000">
              <a:srgbClr val="FF66FF">
                <a:alpha val="75686"/>
              </a:srgbClr>
            </a:gs>
          </a:gsLst>
          <a:path path="circle">
            <a:fillToRect l="100000" t="100000"/>
          </a:path>
          <a:tileRect/>
        </a:gra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9CD6EE-9046-FA6D-4350-93EB1D17FA6D}"/>
              </a:ext>
            </a:extLst>
          </p:cNvPr>
          <p:cNvPicPr>
            <a:picLocks noChangeAspect="1"/>
          </p:cNvPicPr>
          <p:nvPr/>
        </p:nvPicPr>
        <p:blipFill>
          <a:blip r:embed="rId2"/>
          <a:stretch>
            <a:fillRect/>
          </a:stretch>
        </p:blipFill>
        <p:spPr>
          <a:xfrm>
            <a:off x="102869" y="1938992"/>
            <a:ext cx="5554981" cy="4825023"/>
          </a:xfrm>
          <a:prstGeom prst="rect">
            <a:avLst/>
          </a:prstGeom>
        </p:spPr>
      </p:pic>
      <p:sp>
        <p:nvSpPr>
          <p:cNvPr id="4" name="TextBox 3">
            <a:extLst>
              <a:ext uri="{FF2B5EF4-FFF2-40B4-BE49-F238E27FC236}">
                <a16:creationId xmlns:a16="http://schemas.microsoft.com/office/drawing/2014/main" id="{4DCE1FBF-A422-DD8F-763C-2442BF29D0B4}"/>
              </a:ext>
            </a:extLst>
          </p:cNvPr>
          <p:cNvSpPr txBox="1"/>
          <p:nvPr/>
        </p:nvSpPr>
        <p:spPr>
          <a:xfrm>
            <a:off x="0" y="0"/>
            <a:ext cx="9144000" cy="1938992"/>
          </a:xfrm>
          <a:prstGeom prst="rect">
            <a:avLst/>
          </a:prstGeom>
          <a:noFill/>
        </p:spPr>
        <p:txBody>
          <a:bodyPr wrap="square">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A 37-year-old man with an enlarging mass in his left thyroid lobe has increased serum calcitonin levels. His neck CT scan is shown. His brother and mother have similar lesions.</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is the likely diagnosis?</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gene mutation is likely?</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syndrome might he have?</a:t>
            </a:r>
            <a:endParaRPr lang="el-GR"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A36854D-6810-1FD5-E34C-92180BFC0D61}"/>
              </a:ext>
            </a:extLst>
          </p:cNvPr>
          <p:cNvSpPr txBox="1"/>
          <p:nvPr/>
        </p:nvSpPr>
        <p:spPr>
          <a:xfrm>
            <a:off x="5657850" y="891540"/>
            <a:ext cx="3486149" cy="6217087"/>
          </a:xfrm>
          <a:prstGeom prst="rect">
            <a:avLst/>
          </a:prstGeom>
          <a:noFill/>
        </p:spPr>
        <p:txBody>
          <a:bodyPr wrap="square">
            <a:spAutoFit/>
          </a:bodyPr>
          <a:lstStyle/>
          <a:p>
            <a:pPr algn="just"/>
            <a:r>
              <a:rPr lang="en-US" sz="1800" dirty="0">
                <a:latin typeface="Calibri" panose="020F0502020204030204" pitchFamily="34" charset="0"/>
                <a:ea typeface="Calibri" panose="020F0502020204030204" pitchFamily="34" charset="0"/>
                <a:cs typeface="Calibri" panose="020F0502020204030204" pitchFamily="34" charset="0"/>
              </a:rPr>
              <a:t>His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increased serum calcitonin level</a:t>
            </a:r>
            <a:r>
              <a:rPr lang="en-US" sz="1800" dirty="0">
                <a:latin typeface="Calibri" panose="020F0502020204030204" pitchFamily="34" charset="0"/>
                <a:ea typeface="Calibri" panose="020F0502020204030204" pitchFamily="34" charset="0"/>
                <a:cs typeface="Calibri" panose="020F0502020204030204" pitchFamily="34" charset="0"/>
              </a:rPr>
              <a:t> and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family history </a:t>
            </a:r>
            <a:r>
              <a:rPr lang="en-US" sz="1800" dirty="0">
                <a:latin typeface="Calibri" panose="020F0502020204030204" pitchFamily="34" charset="0"/>
                <a:ea typeface="Calibri" panose="020F0502020204030204" pitchFamily="34" charset="0"/>
                <a:cs typeface="Calibri" panose="020F0502020204030204" pitchFamily="34" charset="0"/>
              </a:rPr>
              <a:t>point to </a:t>
            </a:r>
            <a:r>
              <a:rPr lang="en-US" sz="1800" b="1" spc="300" dirty="0">
                <a:latin typeface="Calibri" panose="020F0502020204030204" pitchFamily="34" charset="0"/>
                <a:ea typeface="Calibri" panose="020F0502020204030204" pitchFamily="34" charset="0"/>
                <a:cs typeface="Calibri" panose="020F0502020204030204" pitchFamily="34" charset="0"/>
              </a:rPr>
              <a:t>medullary thyroid carcinoma</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About 25% of such tumors are familial, and most of these occur as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multiple</a:t>
            </a:r>
            <a:r>
              <a:rPr lang="en-US" sz="1800" dirty="0">
                <a:latin typeface="Calibri" panose="020F0502020204030204" pitchFamily="34" charset="0"/>
                <a:ea typeface="Calibri" panose="020F0502020204030204" pitchFamily="34" charset="0"/>
                <a:cs typeface="Calibri" panose="020F0502020204030204" pitchFamily="34" charset="0"/>
              </a:rPr>
              <a:t> masses (▪), as in this man.</a:t>
            </a:r>
          </a:p>
          <a:p>
            <a:pPr algn="just"/>
            <a:r>
              <a:rPr lang="en-US" sz="1800" dirty="0">
                <a:latin typeface="Calibri" panose="020F0502020204030204" pitchFamily="34" charset="0"/>
                <a:ea typeface="Calibri" panose="020F0502020204030204" pitchFamily="34" charset="0"/>
                <a:cs typeface="Calibri" panose="020F0502020204030204" pitchFamily="34" charset="0"/>
              </a:rPr>
              <a:t>Affected individuals likely have a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RET gene missense mutation </a:t>
            </a:r>
            <a:r>
              <a:rPr lang="en-US" sz="1800" dirty="0">
                <a:latin typeface="Calibri" panose="020F0502020204030204" pitchFamily="34" charset="0"/>
                <a:ea typeface="Calibri" panose="020F0502020204030204" pitchFamily="34" charset="0"/>
                <a:cs typeface="Calibri" panose="020F0502020204030204" pitchFamily="34" charset="0"/>
              </a:rPr>
              <a:t>coding for a receptor protein tyrosine kinase.</a:t>
            </a:r>
          </a:p>
          <a:p>
            <a:pPr algn="just"/>
            <a:endParaRPr lang="en-US" sz="1800" dirty="0">
              <a:latin typeface="Calibri" panose="020F0502020204030204" pitchFamily="34" charset="0"/>
              <a:ea typeface="Calibri" panose="020F0502020204030204" pitchFamily="34" charset="0"/>
              <a:cs typeface="Calibri" panose="020F0502020204030204" pitchFamily="34" charset="0"/>
            </a:endParaRPr>
          </a:p>
          <a:p>
            <a:pPr algn="just"/>
            <a:r>
              <a:rPr lang="en-US" dirty="0">
                <a:latin typeface="Calibri" panose="020F0502020204030204" pitchFamily="34" charset="0"/>
                <a:ea typeface="Calibri" panose="020F0502020204030204" pitchFamily="34" charset="0"/>
                <a:cs typeface="Calibri" panose="020F0502020204030204" pitchFamily="34" charset="0"/>
              </a:rPr>
              <a:t>This could be either multiple endocrine neoplasia (MEN) type </a:t>
            </a:r>
            <a:r>
              <a:rPr lang="en-US" b="1" dirty="0">
                <a:latin typeface="Calibri" panose="020F0502020204030204" pitchFamily="34" charset="0"/>
                <a:ea typeface="Calibri" panose="020F0502020204030204" pitchFamily="34" charset="0"/>
                <a:cs typeface="Calibri" panose="020F0502020204030204" pitchFamily="34" charset="0"/>
              </a:rPr>
              <a:t>IIA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Sipple</a:t>
            </a:r>
            <a:r>
              <a:rPr lang="en-US" dirty="0">
                <a:latin typeface="Calibri" panose="020F0502020204030204" pitchFamily="34" charset="0"/>
                <a:ea typeface="Calibri" panose="020F0502020204030204" pitchFamily="34" charset="0"/>
                <a:cs typeface="Calibri" panose="020F0502020204030204" pitchFamily="34" charset="0"/>
              </a:rPr>
              <a:t> syndrome</a:t>
            </a:r>
            <a:r>
              <a:rPr lang="el-GR"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i.e., thyroid cancer and noncancerous tumors of the parathyroid glands and adrenal glands) or MEN </a:t>
            </a:r>
            <a:r>
              <a:rPr lang="en-US" b="1" dirty="0">
                <a:latin typeface="Calibri" panose="020F0502020204030204" pitchFamily="34" charset="0"/>
                <a:ea typeface="Calibri" panose="020F0502020204030204" pitchFamily="34" charset="0"/>
                <a:cs typeface="Calibri" panose="020F0502020204030204" pitchFamily="34" charset="0"/>
              </a:rPr>
              <a:t>IIB</a:t>
            </a:r>
            <a:r>
              <a:rPr lang="en-US" dirty="0">
                <a:latin typeface="Calibri" panose="020F0502020204030204" pitchFamily="34" charset="0"/>
                <a:ea typeface="Calibri" panose="020F0502020204030204" pitchFamily="34" charset="0"/>
                <a:cs typeface="Calibri" panose="020F0502020204030204" pitchFamily="34" charset="0"/>
              </a:rPr>
              <a:t> i.e., medullary thyroid cancer, noncancerous tumors of the adrenal gland, and noncancerous tumors on the lips, on the tongue and in the digestive tract; marfanoid habitus or mucocutaneous ganglioneuromas. MEN 2B does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not</a:t>
            </a:r>
            <a:r>
              <a:rPr lang="en-US" dirty="0">
                <a:latin typeface="Calibri" panose="020F0502020204030204" pitchFamily="34" charset="0"/>
                <a:ea typeface="Calibri" panose="020F0502020204030204" pitchFamily="34" charset="0"/>
                <a:cs typeface="Calibri" panose="020F0502020204030204" pitchFamily="34" charset="0"/>
              </a:rPr>
              <a:t> cause problems with the </a:t>
            </a:r>
            <a:r>
              <a:rPr lang="en-US" i="1" dirty="0">
                <a:latin typeface="Calibri" panose="020F0502020204030204" pitchFamily="34" charset="0"/>
                <a:ea typeface="Calibri" panose="020F0502020204030204" pitchFamily="34" charset="0"/>
                <a:cs typeface="Calibri" panose="020F0502020204030204" pitchFamily="34" charset="0"/>
              </a:rPr>
              <a:t>parathyroid glands</a:t>
            </a:r>
            <a:r>
              <a:rPr lang="en-US" dirty="0">
                <a:latin typeface="Calibri" panose="020F0502020204030204" pitchFamily="34" charset="0"/>
                <a:ea typeface="Calibri" panose="020F0502020204030204" pitchFamily="34" charset="0"/>
                <a:cs typeface="Calibri" panose="020F0502020204030204" pitchFamily="34" charset="0"/>
              </a:rPr>
              <a:t>; parathyroid hyperplasia is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not</a:t>
            </a:r>
            <a:r>
              <a:rPr lang="en-US" dirty="0">
                <a:latin typeface="Calibri" panose="020F0502020204030204" pitchFamily="34" charset="0"/>
                <a:ea typeface="Calibri" panose="020F0502020204030204" pitchFamily="34" charset="0"/>
                <a:cs typeface="Calibri" panose="020F0502020204030204" pitchFamily="34" charset="0"/>
              </a:rPr>
              <a:t> part of MEN IIB.</a:t>
            </a:r>
            <a:endParaRPr lang="el-G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77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88548F-B497-1194-8C3D-3E1DEEF9EF5D}"/>
              </a:ext>
            </a:extLst>
          </p:cNvPr>
          <p:cNvPicPr>
            <a:picLocks noChangeAspect="1"/>
          </p:cNvPicPr>
          <p:nvPr/>
        </p:nvPicPr>
        <p:blipFill>
          <a:blip r:embed="rId2"/>
          <a:stretch>
            <a:fillRect/>
          </a:stretch>
        </p:blipFill>
        <p:spPr>
          <a:xfrm>
            <a:off x="88900" y="1576898"/>
            <a:ext cx="3429000" cy="5178233"/>
          </a:xfrm>
          <a:prstGeom prst="rect">
            <a:avLst/>
          </a:prstGeom>
        </p:spPr>
      </p:pic>
      <p:sp>
        <p:nvSpPr>
          <p:cNvPr id="4" name="TextBox 3">
            <a:extLst>
              <a:ext uri="{FF2B5EF4-FFF2-40B4-BE49-F238E27FC236}">
                <a16:creationId xmlns:a16="http://schemas.microsoft.com/office/drawing/2014/main" id="{717D012F-B891-2467-0FF0-256B6E701B14}"/>
              </a:ext>
            </a:extLst>
          </p:cNvPr>
          <p:cNvSpPr txBox="1"/>
          <p:nvPr/>
        </p:nvSpPr>
        <p:spPr>
          <a:xfrm>
            <a:off x="0" y="0"/>
            <a:ext cx="9144000" cy="1569660"/>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49-year-old woman has a 1-month history of heat intolerance, tremulousness, and tachycardia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an upper respiratory tract infection</a:t>
            </a:r>
            <a:r>
              <a:rPr lang="en-US" sz="1600" dirty="0">
                <a:latin typeface="Calibri" panose="020F0502020204030204" pitchFamily="34" charset="0"/>
                <a:cs typeface="Calibri" panose="020F0502020204030204" pitchFamily="34" charset="0"/>
              </a:rPr>
              <a:t>. A painful and diffusely enlarged thyroid is palpated. Her serum TSH level is 0.3 </a:t>
            </a:r>
            <a:r>
              <a:rPr lang="en-US" sz="1600" dirty="0" err="1">
                <a:latin typeface="Calibri" panose="020F0502020204030204" pitchFamily="34" charset="0"/>
                <a:cs typeface="Calibri" panose="020F0502020204030204" pitchFamily="34" charset="0"/>
              </a:rPr>
              <a:t>mIU</a:t>
            </a:r>
            <a:r>
              <a:rPr lang="en-US" sz="1600" dirty="0">
                <a:latin typeface="Calibri" panose="020F0502020204030204" pitchFamily="34" charset="0"/>
                <a:cs typeface="Calibri" panose="020F0502020204030204" pitchFamily="34" charset="0"/>
              </a:rPr>
              <a:t>/L (</a:t>
            </a:r>
            <a:r>
              <a:rPr lang="en-US" sz="1600" dirty="0" err="1">
                <a:latin typeface="Calibri" panose="020F0502020204030204" pitchFamily="34" charset="0"/>
                <a:cs typeface="Calibri" panose="020F0502020204030204" pitchFamily="34" charset="0"/>
              </a:rPr>
              <a:t>nl</a:t>
            </a:r>
            <a:r>
              <a:rPr lang="en-US" sz="1600" dirty="0">
                <a:latin typeface="Calibri" panose="020F0502020204030204" pitchFamily="34" charset="0"/>
                <a:cs typeface="Calibri" panose="020F0502020204030204" pitchFamily="34" charset="0"/>
              </a:rPr>
              <a:t> 0.5 to 4.7 </a:t>
            </a:r>
            <a:r>
              <a:rPr lang="en-US" sz="1600" dirty="0" err="1">
                <a:latin typeface="Calibri" panose="020F0502020204030204" pitchFamily="34" charset="0"/>
                <a:cs typeface="Calibri" panose="020F0502020204030204" pitchFamily="34" charset="0"/>
              </a:rPr>
              <a:t>mIU</a:t>
            </a:r>
            <a:r>
              <a:rPr lang="en-US" sz="1600" dirty="0">
                <a:latin typeface="Calibri" panose="020F0502020204030204" pitchFamily="34" charset="0"/>
                <a:cs typeface="Calibri" panose="020F0502020204030204" pitchFamily="34" charset="0"/>
              </a:rPr>
              <a:t>/L), and her thyroxine level is 13.4 µg/dL (</a:t>
            </a:r>
            <a:r>
              <a:rPr lang="en-US" sz="1600" dirty="0" err="1">
                <a:latin typeface="Calibri" panose="020F0502020204030204" pitchFamily="34" charset="0"/>
                <a:cs typeface="Calibri" panose="020F0502020204030204" pitchFamily="34" charset="0"/>
              </a:rPr>
              <a:t>nl</a:t>
            </a:r>
            <a:r>
              <a:rPr lang="en-US" sz="1600" dirty="0">
                <a:latin typeface="Calibri" panose="020F0502020204030204" pitchFamily="34" charset="0"/>
                <a:cs typeface="Calibri" panose="020F0502020204030204" pitchFamily="34" charset="0"/>
              </a:rPr>
              <a:t> 4.5 to 12.5 µg/dL). The microscopic appearance of a thyroid biopsy specimen is shown. Her symptoms resolve, and her laboratory tests normalize 2 months later.</a:t>
            </a:r>
          </a:p>
          <a:p>
            <a:pPr algn="just"/>
            <a:r>
              <a:rPr lang="en-US" sz="1600" dirty="0">
                <a:latin typeface="Calibri" panose="020F0502020204030204" pitchFamily="34" charset="0"/>
                <a:cs typeface="Calibri" panose="020F0502020204030204" pitchFamily="34" charset="0"/>
              </a:rPr>
              <a:t>What is the diagnosis?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Explain the laboratory findings.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is the pathogenesis of this disease?</a:t>
            </a:r>
            <a:endParaRPr lang="el-GR"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278C622-0D05-5564-75A5-53A514390B94}"/>
              </a:ext>
            </a:extLst>
          </p:cNvPr>
          <p:cNvSpPr txBox="1"/>
          <p:nvPr/>
        </p:nvSpPr>
        <p:spPr>
          <a:xfrm>
            <a:off x="3517900" y="1576898"/>
            <a:ext cx="5626100" cy="5262979"/>
          </a:xfrm>
          <a:prstGeom prst="rect">
            <a:avLst/>
          </a:prstGeom>
          <a:noFill/>
        </p:spPr>
        <p:txBody>
          <a:bodyPr wrap="square">
            <a:spAutoFit/>
          </a:bodyPr>
          <a:lstStyle/>
          <a:p>
            <a:pPr algn="just"/>
            <a:r>
              <a:rPr lang="en-US" sz="2400" b="1" dirty="0">
                <a:latin typeface="Calibri" panose="020F0502020204030204" pitchFamily="34" charset="0"/>
                <a:cs typeface="Calibri" panose="020F0502020204030204" pitchFamily="34" charset="0"/>
              </a:rPr>
              <a:t>Thyroiditis with granulomatous inflammation and giant cells </a:t>
            </a:r>
            <a:r>
              <a:rPr lang="en-US" sz="2400" dirty="0">
                <a:latin typeface="Calibri" panose="020F0502020204030204" pitchFamily="34" charset="0"/>
                <a:cs typeface="Calibri" panose="020F0502020204030204" pitchFamily="34" charset="0"/>
              </a:rPr>
              <a:t>(▴) is present; this is consistent with </a:t>
            </a:r>
            <a:r>
              <a:rPr lang="en-US" sz="2400" b="1" dirty="0">
                <a:latin typeface="Calibri" panose="020F0502020204030204" pitchFamily="34" charset="0"/>
                <a:cs typeface="Calibri" panose="020F0502020204030204" pitchFamily="34" charset="0"/>
              </a:rPr>
              <a:t>de </a:t>
            </a:r>
            <a:r>
              <a:rPr lang="en-US" sz="2400" b="1" dirty="0" err="1">
                <a:latin typeface="Calibri" panose="020F0502020204030204" pitchFamily="34" charset="0"/>
                <a:cs typeface="Calibri" panose="020F0502020204030204" pitchFamily="34" charset="0"/>
              </a:rPr>
              <a:t>Quervain</a:t>
            </a:r>
            <a:r>
              <a:rPr lang="en-US" sz="2400" b="1" dirty="0">
                <a:latin typeface="Calibri" panose="020F0502020204030204" pitchFamily="34" charset="0"/>
                <a:cs typeface="Calibri" panose="020F0502020204030204" pitchFamily="34" charset="0"/>
              </a:rPr>
              <a:t> thyroiditis.</a:t>
            </a:r>
            <a:endParaRPr lang="el-GR" sz="2400" b="1"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There is transient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a:t>
            </a:r>
            <a:r>
              <a:rPr lang="en-US" sz="2400" dirty="0">
                <a:latin typeface="Calibri" panose="020F0502020204030204" pitchFamily="34" charset="0"/>
                <a:cs typeface="Calibri" panose="020F0502020204030204" pitchFamily="34" charset="0"/>
              </a:rPr>
              <a:t>thyroidism from the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disruption of thyroid follicles </a:t>
            </a:r>
            <a:r>
              <a:rPr lang="en-US" sz="2400" dirty="0">
                <a:latin typeface="Calibri" panose="020F0502020204030204" pitchFamily="34" charset="0"/>
                <a:cs typeface="Calibri" panose="020F0502020204030204" pitchFamily="34" charset="0"/>
              </a:rPr>
              <a:t>and the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release of hormone</a:t>
            </a:r>
            <a:r>
              <a:rPr lang="en-US" sz="2400" dirty="0">
                <a:latin typeface="Calibri" panose="020F0502020204030204" pitchFamily="34" charset="0"/>
                <a:cs typeface="Calibri" panose="020F0502020204030204" pitchFamily="34" charset="0"/>
              </a:rPr>
              <a:t>. Typically, </a:t>
            </a:r>
            <a:r>
              <a:rPr lang="en-US" sz="2400" i="1" dirty="0">
                <a:latin typeface="Calibri" panose="020F0502020204030204" pitchFamily="34" charset="0"/>
                <a:cs typeface="Calibri" panose="020F0502020204030204" pitchFamily="34" charset="0"/>
              </a:rPr>
              <a:t>after the resolution of the inflammation,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completely normal thyroid function returns</a:t>
            </a:r>
            <a:r>
              <a:rPr lang="en-US" sz="2400" dirty="0">
                <a:latin typeface="Calibri" panose="020F0502020204030204" pitchFamily="34"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b="1" dirty="0">
                <a:latin typeface="Calibri" panose="020F0502020204030204" pitchFamily="34" charset="0"/>
                <a:cs typeface="Calibri" panose="020F0502020204030204" pitchFamily="34" charset="0"/>
              </a:rPr>
              <a:t>Subacute granulomatous thyroiditis</a:t>
            </a:r>
            <a:r>
              <a:rPr lang="en-US" sz="2400" dirty="0">
                <a:latin typeface="Calibri" panose="020F0502020204030204" pitchFamily="34" charset="0"/>
                <a:cs typeface="Calibri" panose="020F0502020204030204" pitchFamily="34" charset="0"/>
              </a:rPr>
              <a:t> is attributed to a </a:t>
            </a:r>
            <a:r>
              <a:rPr lang="en-US" sz="2400" b="1" dirty="0" err="1">
                <a:latin typeface="Calibri" panose="020F0502020204030204" pitchFamily="34" charset="0"/>
                <a:cs typeface="Calibri" panose="020F0502020204030204" pitchFamily="34" charset="0"/>
              </a:rPr>
              <a:t>post</a:t>
            </a:r>
            <a:r>
              <a:rPr lang="en-US" sz="2400" b="1" spc="600" dirty="0" err="1">
                <a:latin typeface="Calibri" panose="020F0502020204030204" pitchFamily="34" charset="0"/>
                <a:cs typeface="Calibri" panose="020F0502020204030204" pitchFamily="34" charset="0"/>
              </a:rPr>
              <a:t>viral</a:t>
            </a:r>
            <a:r>
              <a:rPr lang="en-US" sz="2400" dirty="0">
                <a:latin typeface="Calibri" panose="020F0502020204030204" pitchFamily="34" charset="0"/>
                <a:cs typeface="Calibri" panose="020F0502020204030204" pitchFamily="34" charset="0"/>
              </a:rPr>
              <a:t> inflammatory disorder.</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79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3CC464E-3460-D5E7-E9AB-5475E18CF7D9}"/>
              </a:ext>
            </a:extLst>
          </p:cNvPr>
          <p:cNvPicPr>
            <a:picLocks noChangeAspect="1"/>
          </p:cNvPicPr>
          <p:nvPr/>
        </p:nvPicPr>
        <p:blipFill>
          <a:blip r:embed="rId2"/>
          <a:stretch>
            <a:fillRect/>
          </a:stretch>
        </p:blipFill>
        <p:spPr>
          <a:xfrm>
            <a:off x="128210" y="2003921"/>
            <a:ext cx="5311673" cy="4377690"/>
          </a:xfrm>
          <a:prstGeom prst="rect">
            <a:avLst/>
          </a:prstGeom>
        </p:spPr>
      </p:pic>
      <p:sp>
        <p:nvSpPr>
          <p:cNvPr id="4" name="TextBox 3">
            <a:extLst>
              <a:ext uri="{FF2B5EF4-FFF2-40B4-BE49-F238E27FC236}">
                <a16:creationId xmlns:a16="http://schemas.microsoft.com/office/drawing/2014/main" id="{6D5DDCD3-4A9B-1B9B-EED3-0E256474B096}"/>
              </a:ext>
            </a:extLst>
          </p:cNvPr>
          <p:cNvSpPr txBox="1"/>
          <p:nvPr/>
        </p:nvSpPr>
        <p:spPr>
          <a:xfrm>
            <a:off x="0" y="0"/>
            <a:ext cx="9144000" cy="1631216"/>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15-year-old boy has a 5-month history of worsening headaches. He is short for his age, and he appears to be prepubertal. His brain MRI is shown.</a:t>
            </a:r>
          </a:p>
          <a:p>
            <a:pPr algn="just"/>
            <a:r>
              <a:rPr lang="en-US" sz="2000" dirty="0">
                <a:latin typeface="Calibri" panose="020F0502020204030204" pitchFamily="34" charset="0"/>
                <a:cs typeface="Calibri" panose="020F0502020204030204" pitchFamily="34" charset="0"/>
              </a:rPr>
              <a:t>What is the diagnosis?</a:t>
            </a:r>
          </a:p>
          <a:p>
            <a:pPr algn="just"/>
            <a:r>
              <a:rPr lang="en-US" sz="2000" dirty="0">
                <a:latin typeface="Calibri" panose="020F0502020204030204" pitchFamily="34" charset="0"/>
                <a:cs typeface="Calibri" panose="020F0502020204030204" pitchFamily="34" charset="0"/>
              </a:rPr>
              <a:t>Name the lesion's embryologic origin.</a:t>
            </a:r>
          </a:p>
          <a:p>
            <a:pPr algn="just"/>
            <a:r>
              <a:rPr lang="en-US" sz="2000" dirty="0">
                <a:latin typeface="Calibri" panose="020F0502020204030204" pitchFamily="34" charset="0"/>
                <a:cs typeface="Calibri" panose="020F0502020204030204" pitchFamily="34" charset="0"/>
              </a:rPr>
              <a:t>Explain this patient's clinical appearance.</a:t>
            </a:r>
            <a:endParaRPr lang="el-GR"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0D40613-0731-6CF8-3555-18EE591FD8C7}"/>
              </a:ext>
            </a:extLst>
          </p:cNvPr>
          <p:cNvSpPr txBox="1"/>
          <p:nvPr/>
        </p:nvSpPr>
        <p:spPr>
          <a:xfrm>
            <a:off x="5562599" y="990600"/>
            <a:ext cx="3581399" cy="5940088"/>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There is a </a:t>
            </a:r>
            <a:r>
              <a:rPr lang="en-US" sz="2000" b="1" dirty="0">
                <a:latin typeface="Calibri" panose="020F0502020204030204" pitchFamily="34" charset="0"/>
                <a:cs typeface="Calibri" panose="020F0502020204030204" pitchFamily="34" charset="0"/>
              </a:rPr>
              <a:t>suprasellar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focally calcified</a:t>
            </a:r>
            <a:r>
              <a:rPr lang="en-US" sz="2000" b="1" dirty="0">
                <a:latin typeface="Calibri" panose="020F0502020204030204" pitchFamily="34" charset="0"/>
                <a:cs typeface="Calibri" panose="020F0502020204030204" pitchFamily="34" charset="0"/>
              </a:rPr>
              <a:t> cystic mass </a:t>
            </a:r>
            <a:r>
              <a:rPr lang="en-US" sz="2000" dirty="0">
                <a:latin typeface="Calibri" panose="020F0502020204030204" pitchFamily="34" charset="0"/>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posterior and superior to the sphenoid sinus and extending into the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sella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which is consistent with </a:t>
            </a:r>
            <a:r>
              <a:rPr lang="el-GR" sz="2000" dirty="0">
                <a:latin typeface="Calibri" panose="020F0502020204030204" pitchFamily="34" charset="0"/>
                <a:cs typeface="Calibri" panose="020F0502020204030204" pitchFamily="34" charset="0"/>
              </a:rPr>
              <a:t> </a:t>
            </a:r>
            <a:r>
              <a:rPr lang="en-US" sz="2000" b="1" spc="300" dirty="0">
                <a:latin typeface="Calibri" panose="020F0502020204030204" pitchFamily="34" charset="0"/>
                <a:cs typeface="Calibri" panose="020F0502020204030204" pitchFamily="34" charset="0"/>
              </a:rPr>
              <a:t>craniopharyngioma</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Craniopharyngiomas are </a:t>
            </a:r>
            <a:r>
              <a:rPr lang="en-US" sz="2000" b="1" dirty="0">
                <a:latin typeface="Calibri" panose="020F0502020204030204" pitchFamily="34" charset="0"/>
                <a:cs typeface="Calibri" panose="020F0502020204030204" pitchFamily="34" charset="0"/>
              </a:rPr>
              <a:t>squamous epithelial tumors </a:t>
            </a:r>
            <a:r>
              <a:rPr lang="en-US" sz="2000" dirty="0">
                <a:latin typeface="Calibri" panose="020F0502020204030204" pitchFamily="34" charset="0"/>
                <a:cs typeface="Calibri" panose="020F0502020204030204" pitchFamily="34" charset="0"/>
              </a:rPr>
              <a:t>derived from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Rathke</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pouch remnants.</a:t>
            </a:r>
            <a:endPar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neoplasm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encroaches on normal adenohypophysis</a:t>
            </a:r>
            <a:r>
              <a:rPr lang="en-US" sz="2000" dirty="0">
                <a:latin typeface="Calibri" panose="020F0502020204030204" pitchFamily="34" charset="0"/>
                <a:cs typeface="Calibri" panose="020F0502020204030204" pitchFamily="34" charset="0"/>
              </a:rPr>
              <a:t>; this leads to 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decreased production</a:t>
            </a:r>
            <a:r>
              <a:rPr lang="en-US" sz="2000" dirty="0">
                <a:latin typeface="Calibri" panose="020F0502020204030204" pitchFamily="34" charset="0"/>
                <a:cs typeface="Calibri" panose="020F0502020204030204" pitchFamily="34" charset="0"/>
              </a:rPr>
              <a:t> of </a:t>
            </a:r>
            <a:r>
              <a:rPr lang="en-US" sz="2000" i="1" dirty="0">
                <a:latin typeface="Calibri" panose="020F0502020204030204" pitchFamily="34" charset="0"/>
                <a:cs typeface="Calibri" panose="020F0502020204030204" pitchFamily="34" charset="0"/>
              </a:rPr>
              <a:t>both growth hormone and follicle-stimulating hormone/luteinizing hormone.</a:t>
            </a:r>
            <a:endParaRPr lang="el-GR"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662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E041ED9-FF72-279A-3943-656DC9BF2DE6}"/>
              </a:ext>
            </a:extLst>
          </p:cNvPr>
          <p:cNvPicPr>
            <a:picLocks noChangeAspect="1"/>
          </p:cNvPicPr>
          <p:nvPr/>
        </p:nvPicPr>
        <p:blipFill>
          <a:blip r:embed="rId2"/>
          <a:stretch>
            <a:fillRect/>
          </a:stretch>
        </p:blipFill>
        <p:spPr>
          <a:xfrm rot="5400000">
            <a:off x="-120271" y="1839851"/>
            <a:ext cx="5163062" cy="4709160"/>
          </a:xfrm>
          <a:prstGeom prst="rect">
            <a:avLst/>
          </a:prstGeom>
        </p:spPr>
      </p:pic>
      <p:sp>
        <p:nvSpPr>
          <p:cNvPr id="4" name="TextBox 3">
            <a:extLst>
              <a:ext uri="{FF2B5EF4-FFF2-40B4-BE49-F238E27FC236}">
                <a16:creationId xmlns:a16="http://schemas.microsoft.com/office/drawing/2014/main" id="{04C71B0D-CE3D-DE14-7D7D-919C78CBDEFC}"/>
              </a:ext>
            </a:extLst>
          </p:cNvPr>
          <p:cNvSpPr txBox="1"/>
          <p:nvPr/>
        </p:nvSpPr>
        <p:spPr>
          <a:xfrm>
            <a:off x="0" y="0"/>
            <a:ext cx="9144000" cy="1785104"/>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58-year-old woman has a 7-month history of worsening headaches, constant thirst, and visual problems that she describes as “tunnel vision.” Her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serum sodium </a:t>
            </a:r>
            <a:r>
              <a:rPr lang="en-US" sz="1600" dirty="0">
                <a:latin typeface="Calibri" panose="020F0502020204030204" pitchFamily="34" charset="0"/>
                <a:cs typeface="Calibri" panose="020F0502020204030204" pitchFamily="34" charset="0"/>
              </a:rPr>
              <a:t>level is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155 mmol/L </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nl</a:t>
            </a:r>
            <a:r>
              <a:rPr lang="en-US" sz="1600" dirty="0">
                <a:latin typeface="Calibri" panose="020F0502020204030204" pitchFamily="34" charset="0"/>
                <a:cs typeface="Calibri" panose="020F0502020204030204" pitchFamily="34" charset="0"/>
              </a:rPr>
              <a:t> 135 to 146 mmol/L), and her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chloride level </a:t>
            </a:r>
            <a:r>
              <a:rPr lang="en-US" sz="1600" dirty="0">
                <a:latin typeface="Calibri" panose="020F0502020204030204" pitchFamily="34" charset="0"/>
                <a:cs typeface="Calibri" panose="020F0502020204030204" pitchFamily="34" charset="0"/>
              </a:rPr>
              <a:t>is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118 mmol/L </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nl</a:t>
            </a:r>
            <a:r>
              <a:rPr lang="en-US" sz="1600" dirty="0">
                <a:latin typeface="Calibri" panose="020F0502020204030204" pitchFamily="34" charset="0"/>
                <a:cs typeface="Calibri" panose="020F0502020204030204" pitchFamily="34" charset="0"/>
              </a:rPr>
              <a:t> 95 to 108 mmol/L), with normal potassium and CO2 levels. On examination, she has bitemporal hemianopsia. If she had come to autopsy, the causative lesion would have appeared as shown.</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could this be?</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Explain the laboratory findings.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Explain her visual symptoms.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is the prognosis?</a:t>
            </a:r>
          </a:p>
          <a:p>
            <a:endParaRPr lang="en-US" dirty="0"/>
          </a:p>
        </p:txBody>
      </p:sp>
      <p:sp>
        <p:nvSpPr>
          <p:cNvPr id="6" name="TextBox 5">
            <a:extLst>
              <a:ext uri="{FF2B5EF4-FFF2-40B4-BE49-F238E27FC236}">
                <a16:creationId xmlns:a16="http://schemas.microsoft.com/office/drawing/2014/main" id="{EA3912B7-8E58-7510-C8B8-11FFD29A653E}"/>
              </a:ext>
            </a:extLst>
          </p:cNvPr>
          <p:cNvSpPr txBox="1"/>
          <p:nvPr/>
        </p:nvSpPr>
        <p:spPr>
          <a:xfrm>
            <a:off x="4849368" y="948690"/>
            <a:ext cx="4328160" cy="5909310"/>
          </a:xfrm>
          <a:prstGeom prst="rect">
            <a:avLst/>
          </a:prstGeom>
          <a:noFill/>
        </p:spPr>
        <p:txBody>
          <a:bodyPr wrap="square">
            <a:spAutoFit/>
          </a:bodyPr>
          <a:lstStyle/>
          <a:p>
            <a:pPr algn="just"/>
            <a:endParaRPr lang="el-GR"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This mass (▸) in the region of the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sella</a:t>
            </a:r>
            <a:r>
              <a:rPr lang="en-US" sz="1800" dirty="0">
                <a:latin typeface="Calibri" panose="020F0502020204030204" pitchFamily="34" charset="0"/>
                <a:cs typeface="Calibri" panose="020F0502020204030204" pitchFamily="34" charset="0"/>
              </a:rPr>
              <a:t> could be either a craniopharyngioma or a pituitary adenoma.</a:t>
            </a:r>
            <a:endParaRPr lang="el-GR"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This patient has </a:t>
            </a:r>
            <a:r>
              <a:rPr lang="en-US" sz="1800" b="1" dirty="0">
                <a:latin typeface="Calibri" panose="020F0502020204030204" pitchFamily="34" charset="0"/>
                <a:cs typeface="Calibri" panose="020F0502020204030204" pitchFamily="34" charset="0"/>
              </a:rPr>
              <a:t>diabetes insipidus </a:t>
            </a:r>
            <a:r>
              <a:rPr lang="en-US" sz="1800" dirty="0">
                <a:latin typeface="Calibri" panose="020F0502020204030204" pitchFamily="34" charset="0"/>
                <a:cs typeface="Calibri" panose="020F0502020204030204" pitchFamily="34" charset="0"/>
              </a:rPr>
              <a:t>with </a:t>
            </a:r>
            <a:r>
              <a:rPr lang="en-US" sz="1800" b="1" i="1" u="sng" dirty="0">
                <a:latin typeface="Calibri" panose="020F0502020204030204" pitchFamily="34" charset="0"/>
                <a:cs typeface="Calibri" panose="020F0502020204030204" pitchFamily="34" charset="0"/>
              </a:rPr>
              <a:t>hyper</a:t>
            </a:r>
            <a:r>
              <a:rPr lang="en-US" sz="1800" b="1" u="sng" dirty="0">
                <a:latin typeface="Calibri" panose="020F0502020204030204" pitchFamily="34" charset="0"/>
                <a:cs typeface="Calibri" panose="020F0502020204030204" pitchFamily="34" charset="0"/>
              </a:rPr>
              <a:t>natremia</a:t>
            </a:r>
            <a:r>
              <a:rPr lang="en-US" sz="1800" dirty="0">
                <a:latin typeface="Calibri" panose="020F0502020204030204" pitchFamily="34" charset="0"/>
                <a:cs typeface="Calibri" panose="020F0502020204030204" pitchFamily="34" charset="0"/>
              </a:rPr>
              <a:t> caused by a </a:t>
            </a:r>
            <a:r>
              <a:rPr lang="en-US" sz="1800" b="1" i="1" spc="600" dirty="0">
                <a:latin typeface="Calibri" panose="020F0502020204030204" pitchFamily="34" charset="0"/>
                <a:cs typeface="Calibri" panose="020F0502020204030204" pitchFamily="34" charset="0"/>
              </a:rPr>
              <a:t>loss</a:t>
            </a:r>
            <a:r>
              <a:rPr lang="en-US" sz="1800" dirty="0">
                <a:latin typeface="Calibri" panose="020F0502020204030204" pitchFamily="34" charset="0"/>
                <a:cs typeface="Calibri" panose="020F0502020204030204" pitchFamily="34" charset="0"/>
              </a:rPr>
              <a:t> of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antidiuretic hormone secretion</a:t>
            </a:r>
            <a:r>
              <a:rPr lang="en-US" sz="1800" dirty="0">
                <a:latin typeface="Calibri" panose="020F0502020204030204" pitchFamily="34" charset="0"/>
                <a:cs typeface="Calibri" panose="020F0502020204030204" pitchFamily="34" charset="0"/>
              </a:rPr>
              <a:t> from the disruption of the hypothalamus tracts to the posterior pituitary.</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The </a:t>
            </a:r>
            <a:r>
              <a:rPr lang="en-US" sz="1800" b="1" dirty="0">
                <a:latin typeface="Calibri" panose="020F0502020204030204" pitchFamily="34" charset="0"/>
                <a:cs typeface="Calibri" panose="020F0502020204030204" pitchFamily="34" charset="0"/>
              </a:rPr>
              <a:t>bitemporal hemianopsia </a:t>
            </a:r>
            <a:r>
              <a:rPr lang="en-US" sz="1800" dirty="0">
                <a:latin typeface="Calibri" panose="020F0502020204030204" pitchFamily="34" charset="0"/>
                <a:cs typeface="Calibri" panose="020F0502020204030204" pitchFamily="34" charset="0"/>
              </a:rPr>
              <a:t>results from the </a:t>
            </a:r>
            <a:r>
              <a:rPr lang="en-US" sz="1800" b="1" dirty="0">
                <a:latin typeface="Calibri" panose="020F0502020204030204" pitchFamily="34" charset="0"/>
                <a:cs typeface="Calibri" panose="020F0502020204030204" pitchFamily="34" charset="0"/>
              </a:rPr>
              <a:t>compression of the optic chiasm </a:t>
            </a:r>
            <a:r>
              <a:rPr lang="en-US" sz="1800" dirty="0">
                <a:latin typeface="Calibri" panose="020F0502020204030204" pitchFamily="34" charset="0"/>
                <a:cs typeface="Calibri" panose="020F0502020204030204" pitchFamily="34" charset="0"/>
              </a:rPr>
              <a:t>by the mass; this affects the visual tracts from the </a:t>
            </a:r>
            <a:r>
              <a:rPr lang="en-US" sz="1800" b="1" dirty="0">
                <a:latin typeface="Calibri" panose="020F0502020204030204" pitchFamily="34" charset="0"/>
                <a:cs typeface="Calibri" panose="020F0502020204030204" pitchFamily="34" charset="0"/>
              </a:rPr>
              <a:t>medial retina</a:t>
            </a:r>
            <a:r>
              <a:rPr lang="en-US" sz="1800" dirty="0">
                <a:latin typeface="Calibri" panose="020F0502020204030204" pitchFamily="34" charset="0"/>
                <a:cs typeface="Calibri" panose="020F0502020204030204" pitchFamily="34" charset="0"/>
              </a:rPr>
              <a:t>, which perceive the </a:t>
            </a:r>
            <a:r>
              <a:rPr lang="en-US" sz="1800" b="1" dirty="0">
                <a:latin typeface="Calibri" panose="020F0502020204030204" pitchFamily="34" charset="0"/>
                <a:cs typeface="Calibri" panose="020F0502020204030204" pitchFamily="34" charset="0"/>
              </a:rPr>
              <a:t>lateral visual fields</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If it is </a:t>
            </a:r>
            <a:r>
              <a:rPr lang="en-US" sz="1800" b="1" i="1" dirty="0">
                <a:latin typeface="Calibri" panose="020F0502020204030204" pitchFamily="34" charset="0"/>
                <a:cs typeface="Calibri" panose="020F0502020204030204" pitchFamily="34" charset="0"/>
              </a:rPr>
              <a:t>less than 5 cm </a:t>
            </a:r>
            <a:r>
              <a:rPr lang="en-US" sz="1800" dirty="0">
                <a:latin typeface="Calibri" panose="020F0502020204030204" pitchFamily="34" charset="0"/>
                <a:cs typeface="Calibri" panose="020F0502020204030204" pitchFamily="34" charset="0"/>
              </a:rPr>
              <a:t>in size 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noninvasive</a:t>
            </a:r>
            <a:r>
              <a:rPr lang="en-US" sz="1800" dirty="0">
                <a:latin typeface="Calibri" panose="020F0502020204030204" pitchFamily="34" charset="0"/>
                <a:cs typeface="Calibri" panose="020F0502020204030204" pitchFamily="34" charset="0"/>
              </a:rPr>
              <a:t>, a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craniopharyngioma</a:t>
            </a:r>
            <a:r>
              <a:rPr lang="en-US" sz="1800" dirty="0">
                <a:latin typeface="Calibri" panose="020F0502020204030204" pitchFamily="34" charset="0"/>
                <a:cs typeface="Calibri" panose="020F0502020204030204" pitchFamily="34" charset="0"/>
              </a:rPr>
              <a:t> has a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prognosis</a:t>
            </a:r>
            <a:r>
              <a:rPr lang="en-US" sz="180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Pituitary adenomas </a:t>
            </a:r>
            <a:r>
              <a:rPr lang="en-US" sz="1800" dirty="0">
                <a:latin typeface="Calibri" panose="020F0502020204030204" pitchFamily="34" charset="0"/>
                <a:cs typeface="Calibri" panose="020F0502020204030204" pitchFamily="34" charset="0"/>
              </a:rPr>
              <a:t>are </a:t>
            </a:r>
            <a:r>
              <a:rPr lang="en-US" sz="1800" b="1" dirty="0">
                <a:latin typeface="Calibri" panose="020F0502020204030204" pitchFamily="34" charset="0"/>
                <a:cs typeface="Calibri" panose="020F0502020204030204" pitchFamily="34" charset="0"/>
              </a:rPr>
              <a:t>slow growing </a:t>
            </a:r>
            <a:r>
              <a:rPr lang="en-US" sz="1800" dirty="0">
                <a:latin typeface="Calibri" panose="020F0502020204030204" pitchFamily="34" charset="0"/>
                <a:cs typeface="Calibri" panose="020F0502020204030204" pitchFamily="34" charset="0"/>
              </a:rPr>
              <a:t>and generally </a:t>
            </a:r>
            <a:r>
              <a:rPr lang="en-US" sz="1800" b="1" dirty="0">
                <a:latin typeface="Calibri" panose="020F0502020204030204" pitchFamily="34" charset="0"/>
                <a:cs typeface="Calibri" panose="020F0502020204030204" pitchFamily="34" charset="0"/>
              </a:rPr>
              <a:t>noninvasive</a:t>
            </a:r>
            <a:r>
              <a:rPr lang="en-US" sz="1800" dirty="0">
                <a:latin typeface="Calibri" panose="020F0502020204030204" pitchFamily="34" charset="0"/>
                <a:cs typeface="Calibri" panose="020F0502020204030204" pitchFamily="34" charset="0"/>
              </a:rPr>
              <a:t>, and they have </a:t>
            </a:r>
            <a:r>
              <a:rPr lang="en-US" sz="1800" b="1" dirty="0">
                <a:latin typeface="Calibri" panose="020F0502020204030204" pitchFamily="34" charset="0"/>
                <a:cs typeface="Calibri" panose="020F0502020204030204" pitchFamily="34" charset="0"/>
              </a:rPr>
              <a:t>excellent prognoses</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13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16ABB7-B978-CB00-583D-0599DA9ECA90}"/>
              </a:ext>
            </a:extLst>
          </p:cNvPr>
          <p:cNvPicPr>
            <a:picLocks noChangeAspect="1"/>
          </p:cNvPicPr>
          <p:nvPr/>
        </p:nvPicPr>
        <p:blipFill>
          <a:blip r:embed="rId2"/>
          <a:stretch>
            <a:fillRect/>
          </a:stretch>
        </p:blipFill>
        <p:spPr>
          <a:xfrm>
            <a:off x="131886" y="2246769"/>
            <a:ext cx="4879347" cy="4466919"/>
          </a:xfrm>
          <a:prstGeom prst="rect">
            <a:avLst/>
          </a:prstGeom>
        </p:spPr>
      </p:pic>
      <p:sp>
        <p:nvSpPr>
          <p:cNvPr id="4" name="TextBox 3">
            <a:extLst>
              <a:ext uri="{FF2B5EF4-FFF2-40B4-BE49-F238E27FC236}">
                <a16:creationId xmlns:a16="http://schemas.microsoft.com/office/drawing/2014/main" id="{83612F33-722E-138C-01EE-FF9656FF2FC5}"/>
              </a:ext>
            </a:extLst>
          </p:cNvPr>
          <p:cNvSpPr txBox="1"/>
          <p:nvPr/>
        </p:nvSpPr>
        <p:spPr>
          <a:xfrm>
            <a:off x="0" y="0"/>
            <a:ext cx="9144000" cy="2246769"/>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35-year-old man has noted a change in his appearance, with coarse facial features and gloves that no longer fit. He also has polyarthritis with joint deformity. His brain MRI is shown.</a:t>
            </a:r>
          </a:p>
          <a:p>
            <a:pPr algn="just"/>
            <a:r>
              <a:rPr lang="en-US" sz="2000" dirty="0">
                <a:latin typeface="Calibri" panose="020F0502020204030204" pitchFamily="34" charset="0"/>
                <a:cs typeface="Calibri" panose="020F0502020204030204" pitchFamily="34" charset="0"/>
              </a:rPr>
              <a:t>What is the diagnosis?</a:t>
            </a:r>
            <a:r>
              <a:rPr lang="el-GR"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What laboratory finding is likely?</a:t>
            </a:r>
          </a:p>
          <a:p>
            <a:pPr algn="just"/>
            <a:r>
              <a:rPr lang="en-US" sz="2000" dirty="0">
                <a:latin typeface="Calibri" panose="020F0502020204030204" pitchFamily="34" charset="0"/>
                <a:cs typeface="Calibri" panose="020F0502020204030204" pitchFamily="34" charset="0"/>
              </a:rPr>
              <a:t>Explain this patient's appearance.</a:t>
            </a:r>
            <a:endParaRPr lang="el-GR"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What would a child with this lesion have?</a:t>
            </a:r>
            <a:endParaRPr lang="el-GR"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DFAEC62-9A0E-1430-3585-703026DDB853}"/>
              </a:ext>
            </a:extLst>
          </p:cNvPr>
          <p:cNvSpPr txBox="1"/>
          <p:nvPr/>
        </p:nvSpPr>
        <p:spPr>
          <a:xfrm>
            <a:off x="5143119" y="975360"/>
            <a:ext cx="4000880" cy="5632311"/>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This mass (◂) in the pituitary is enhancing; it is a </a:t>
            </a:r>
            <a:r>
              <a:rPr lang="en-US" sz="2000" b="1" u="sng" dirty="0">
                <a:latin typeface="Calibri" panose="020F0502020204030204" pitchFamily="34" charset="0"/>
                <a:cs typeface="Calibri" panose="020F0502020204030204" pitchFamily="34" charset="0"/>
              </a:rPr>
              <a:t>micro</a:t>
            </a:r>
            <a:r>
              <a:rPr lang="en-US" sz="2000" b="1" dirty="0">
                <a:latin typeface="Calibri" panose="020F0502020204030204" pitchFamily="34" charset="0"/>
                <a:cs typeface="Calibri" panose="020F0502020204030204" pitchFamily="34" charset="0"/>
              </a:rPr>
              <a:t>adenoma</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An </a:t>
            </a:r>
            <a:r>
              <a:rPr lang="en-US" sz="2000" b="1" dirty="0">
                <a:latin typeface="Calibri" panose="020F0502020204030204" pitchFamily="34" charset="0"/>
                <a:cs typeface="Calibri" panose="020F0502020204030204" pitchFamily="34" charset="0"/>
              </a:rPr>
              <a:t>elevation in growth hormone (GH) </a:t>
            </a:r>
            <a:r>
              <a:rPr lang="en-US" sz="2000" dirty="0">
                <a:latin typeface="Calibri" panose="020F0502020204030204" pitchFamily="34" charset="0"/>
                <a:cs typeface="Calibri" panose="020F0502020204030204" pitchFamily="34" charset="0"/>
              </a:rPr>
              <a:t>is likely, and </a:t>
            </a:r>
            <a:r>
              <a:rPr lang="en-US" sz="2000" u="sng" dirty="0">
                <a:latin typeface="Calibri" panose="020F0502020204030204" pitchFamily="34" charset="0"/>
                <a:cs typeface="Calibri" panose="020F0502020204030204" pitchFamily="34" charset="0"/>
              </a:rPr>
              <a:t>this</a:t>
            </a:r>
            <a:r>
              <a:rPr lang="en-US" sz="2000" dirty="0">
                <a:latin typeface="Calibri" panose="020F0502020204030204" pitchFamily="34" charset="0"/>
                <a:cs typeface="Calibri" panose="020F0502020204030204" pitchFamily="34" charset="0"/>
              </a:rPr>
              <a:t> stimulates 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hepatic production of insulin-like growth factor I (IGF-I). </a:t>
            </a:r>
            <a:r>
              <a:rPr lang="en-US" sz="2000" dirty="0">
                <a:latin typeface="Calibri" panose="020F0502020204030204" pitchFamily="34" charset="0"/>
                <a:cs typeface="Calibri" panose="020F0502020204030204" pitchFamily="34" charset="0"/>
              </a:rPr>
              <a:t>This patient may have </a:t>
            </a:r>
            <a:r>
              <a:rPr lang="en-US" sz="2000" i="1" spc="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secondary</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diabetes mellitus, with abnormal glucose tolerance.</a:t>
            </a:r>
            <a:endParaRPr lang="el-G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He has </a:t>
            </a:r>
            <a:r>
              <a:rPr lang="en-US" sz="2000" b="1" dirty="0">
                <a:latin typeface="Calibri" panose="020F0502020204030204" pitchFamily="34" charset="0"/>
                <a:cs typeface="Calibri" panose="020F0502020204030204" pitchFamily="34" charset="0"/>
              </a:rPr>
              <a:t>acromegaly</a:t>
            </a:r>
            <a:r>
              <a:rPr lang="en-US" sz="2000" dirty="0">
                <a:latin typeface="Calibri" panose="020F0502020204030204" pitchFamily="34" charset="0"/>
                <a:cs typeface="Calibri" panose="020F0502020204030204" pitchFamily="34" charset="0"/>
              </a:rPr>
              <a:t> as a result of the growth of soft tissues as well as </a:t>
            </a:r>
            <a:r>
              <a:rPr lang="en-US" sz="2000" b="1" dirty="0">
                <a:latin typeface="Calibri" panose="020F0502020204030204" pitchFamily="34" charset="0"/>
                <a:cs typeface="Calibri" panose="020F0502020204030204" pitchFamily="34" charset="0"/>
              </a:rPr>
              <a:t>hyperostosis</a:t>
            </a:r>
            <a:r>
              <a:rPr lang="en-US" sz="2000" dirty="0">
                <a:latin typeface="Calibri" panose="020F0502020204030204" pitchFamily="34" charset="0"/>
                <a:cs typeface="Calibri" panose="020F0502020204030204" pitchFamily="34" charset="0"/>
              </a:rPr>
              <a:t> with </a:t>
            </a:r>
            <a:r>
              <a:rPr lang="en-US" sz="2000" b="1" dirty="0">
                <a:latin typeface="Calibri" panose="020F0502020204030204" pitchFamily="34" charset="0"/>
                <a:cs typeface="Calibri" panose="020F0502020204030204" pitchFamily="34" charset="0"/>
              </a:rPr>
              <a:t>appositional bone enlargement.</a:t>
            </a:r>
            <a:endParaRPr lang="el-GR" sz="2000" b="1"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A </a:t>
            </a:r>
            <a:r>
              <a:rPr lang="en-US" sz="2000" b="1" spc="600" dirty="0">
                <a:latin typeface="Calibri" panose="020F0502020204030204" pitchFamily="34" charset="0"/>
                <a:cs typeface="Calibri" panose="020F0502020204030204" pitchFamily="34" charset="0"/>
              </a:rPr>
              <a:t>child</a:t>
            </a:r>
            <a:r>
              <a:rPr lang="en-US" sz="2000" dirty="0">
                <a:latin typeface="Calibri" panose="020F0502020204030204" pitchFamily="34" charset="0"/>
                <a:cs typeface="Calibri" panose="020F0502020204030204" pitchFamily="34" charset="0"/>
              </a:rPr>
              <a:t> with a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GH-secreting adenoma</a:t>
            </a:r>
            <a:r>
              <a:rPr lang="en-US" sz="2000" dirty="0">
                <a:latin typeface="Calibri" panose="020F0502020204030204" pitchFamily="34" charset="0"/>
                <a:cs typeface="Calibri" panose="020F0502020204030204" pitchFamily="34" charset="0"/>
              </a:rPr>
              <a:t> would have </a:t>
            </a:r>
            <a:r>
              <a:rPr lang="en-US" sz="2000" b="1" dirty="0">
                <a:latin typeface="Calibri" panose="020F0502020204030204" pitchFamily="34" charset="0"/>
                <a:cs typeface="Calibri" panose="020F0502020204030204" pitchFamily="34" charset="0"/>
              </a:rPr>
              <a:t>gigantism.</a:t>
            </a:r>
            <a:endParaRPr lang="el-G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9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153EF3-7E6B-C9D0-D237-BB44F8C328CD}"/>
              </a:ext>
            </a:extLst>
          </p:cNvPr>
          <p:cNvPicPr>
            <a:picLocks noChangeAspect="1"/>
          </p:cNvPicPr>
          <p:nvPr/>
        </p:nvPicPr>
        <p:blipFill>
          <a:blip r:embed="rId2"/>
          <a:stretch>
            <a:fillRect/>
          </a:stretch>
        </p:blipFill>
        <p:spPr>
          <a:xfrm rot="5400000">
            <a:off x="756149" y="1662381"/>
            <a:ext cx="4398555" cy="5657401"/>
          </a:xfrm>
          <a:prstGeom prst="rect">
            <a:avLst/>
          </a:prstGeom>
        </p:spPr>
      </p:pic>
      <p:sp>
        <p:nvSpPr>
          <p:cNvPr id="4" name="TextBox 3">
            <a:extLst>
              <a:ext uri="{FF2B5EF4-FFF2-40B4-BE49-F238E27FC236}">
                <a16:creationId xmlns:a16="http://schemas.microsoft.com/office/drawing/2014/main" id="{6895A4C3-61AE-11E2-39B6-F62B8E6035A4}"/>
              </a:ext>
            </a:extLst>
          </p:cNvPr>
          <p:cNvSpPr txBox="1"/>
          <p:nvPr/>
        </p:nvSpPr>
        <p:spPr>
          <a:xfrm>
            <a:off x="0" y="0"/>
            <a:ext cx="9144000" cy="2462213"/>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23-year-old primigravida has placental abruption at term. She is unable to lactate postpartum, and she has amenorrhea, lethargy, hyperkalemia, and hypotension. The causative lesion is shown within the </a:t>
            </a:r>
            <a:r>
              <a:rPr lang="en-US" sz="2000" dirty="0" err="1">
                <a:latin typeface="Calibri" panose="020F0502020204030204" pitchFamily="34" charset="0"/>
                <a:cs typeface="Calibri" panose="020F0502020204030204" pitchFamily="34" charset="0"/>
              </a:rPr>
              <a:t>sella</a:t>
            </a:r>
            <a:r>
              <a:rPr lang="en-US" sz="2000" dirty="0">
                <a:latin typeface="Calibri" panose="020F0502020204030204" pitchFamily="34" charset="0"/>
                <a:cs typeface="Calibri" panose="020F0502020204030204" pitchFamily="34" charset="0"/>
              </a:rPr>
              <a:t> turcica.</a:t>
            </a:r>
          </a:p>
          <a:p>
            <a:pPr algn="just"/>
            <a:r>
              <a:rPr lang="en-US" sz="2000" dirty="0">
                <a:latin typeface="Calibri" panose="020F0502020204030204" pitchFamily="34" charset="0"/>
                <a:cs typeface="Calibri" panose="020F0502020204030204" pitchFamily="34" charset="0"/>
              </a:rPr>
              <a:t>What is her diagnosis?</a:t>
            </a:r>
          </a:p>
          <a:p>
            <a:pPr algn="just"/>
            <a:r>
              <a:rPr lang="en-US" sz="2000" dirty="0">
                <a:latin typeface="Calibri" panose="020F0502020204030204" pitchFamily="34" charset="0"/>
                <a:cs typeface="Calibri" panose="020F0502020204030204" pitchFamily="34" charset="0"/>
              </a:rPr>
              <a:t>What laboratory findings could she have?</a:t>
            </a:r>
          </a:p>
          <a:p>
            <a:pPr algn="just"/>
            <a:r>
              <a:rPr lang="en-US" sz="2000" dirty="0">
                <a:latin typeface="Calibri" panose="020F0502020204030204" pitchFamily="34" charset="0"/>
                <a:cs typeface="Calibri" panose="020F0502020204030204" pitchFamily="34" charset="0"/>
              </a:rPr>
              <a:t>Why did this occur?</a:t>
            </a:r>
          </a:p>
          <a:p>
            <a:pPr algn="just"/>
            <a:r>
              <a:rPr lang="en-US" sz="2000" dirty="0">
                <a:latin typeface="Calibri" panose="020F0502020204030204" pitchFamily="34" charset="0"/>
                <a:cs typeface="Calibri" panose="020F0502020204030204" pitchFamily="34" charset="0"/>
              </a:rPr>
              <a:t>Does she have sufficient ADH?</a:t>
            </a:r>
          </a:p>
          <a:p>
            <a:endParaRPr lang="en-US" dirty="0"/>
          </a:p>
        </p:txBody>
      </p:sp>
      <p:sp>
        <p:nvSpPr>
          <p:cNvPr id="6" name="TextBox 5">
            <a:extLst>
              <a:ext uri="{FF2B5EF4-FFF2-40B4-BE49-F238E27FC236}">
                <a16:creationId xmlns:a16="http://schemas.microsoft.com/office/drawing/2014/main" id="{0D73BC08-E39B-F633-6D3F-B561CDB936F2}"/>
              </a:ext>
            </a:extLst>
          </p:cNvPr>
          <p:cNvSpPr txBox="1"/>
          <p:nvPr/>
        </p:nvSpPr>
        <p:spPr>
          <a:xfrm>
            <a:off x="5910853" y="731520"/>
            <a:ext cx="3233146" cy="5909310"/>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This patient has </a:t>
            </a:r>
            <a:r>
              <a:rPr lang="en-US" sz="1800" b="1" dirty="0">
                <a:latin typeface="Calibri" panose="020F0502020204030204" pitchFamily="34" charset="0"/>
                <a:cs typeface="Calibri" panose="020F0502020204030204" pitchFamily="34" charset="0"/>
              </a:rPr>
              <a:t>Sheehan syndrome</a:t>
            </a:r>
            <a:r>
              <a:rPr lang="en-US" sz="1800" dirty="0">
                <a:latin typeface="Calibri" panose="020F0502020204030204" pitchFamily="34" charset="0"/>
                <a:cs typeface="Calibri" panose="020F0502020204030204" pitchFamily="34" charset="0"/>
              </a:rPr>
              <a:t> as a result of </a:t>
            </a:r>
            <a:r>
              <a:rPr lang="en-US" sz="1800" b="1" dirty="0">
                <a:latin typeface="Calibri" panose="020F0502020204030204" pitchFamily="34" charset="0"/>
                <a:cs typeface="Calibri" panose="020F0502020204030204" pitchFamily="34" charset="0"/>
              </a:rPr>
              <a:t>postpartum pituitary necrosis</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b="1" dirty="0" err="1">
                <a:latin typeface="Calibri" panose="020F0502020204030204" pitchFamily="34" charset="0"/>
                <a:cs typeface="Calibri" panose="020F0502020204030204" pitchFamily="34" charset="0"/>
              </a:rPr>
              <a:t>Adenohypophyseal</a:t>
            </a:r>
            <a:r>
              <a:rPr lang="en-US" sz="1800" b="1" dirty="0">
                <a:latin typeface="Calibri" panose="020F0502020204030204" pitchFamily="34" charset="0"/>
                <a:cs typeface="Calibri" panose="020F0502020204030204" pitchFamily="34" charset="0"/>
              </a:rPr>
              <a:t> hormones </a:t>
            </a:r>
            <a:r>
              <a:rPr lang="en-US" sz="1800" dirty="0">
                <a:latin typeface="Calibri" panose="020F0502020204030204" pitchFamily="34" charset="0"/>
                <a:cs typeface="Calibri" panose="020F0502020204030204" pitchFamily="34" charset="0"/>
              </a:rPr>
              <a:t>such as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prolactin, FSH/LH, TSH, and ACTH </a:t>
            </a:r>
            <a:r>
              <a:rPr lang="en-US" sz="1800" dirty="0">
                <a:latin typeface="Calibri" panose="020F0502020204030204" pitchFamily="34" charset="0"/>
                <a:cs typeface="Calibri" panose="020F0502020204030204" pitchFamily="34" charset="0"/>
              </a:rPr>
              <a:t>are </a:t>
            </a:r>
            <a:r>
              <a:rPr lang="en-US" sz="1800" b="1" dirty="0">
                <a:latin typeface="Calibri" panose="020F0502020204030204" pitchFamily="34" charset="0"/>
                <a:cs typeface="Calibri" panose="020F0502020204030204" pitchFamily="34" charset="0"/>
              </a:rPr>
              <a:t>decreased,</a:t>
            </a:r>
            <a:r>
              <a:rPr lang="en-US" sz="1800" dirty="0">
                <a:latin typeface="Calibri" panose="020F0502020204030204" pitchFamily="34" charset="0"/>
                <a:cs typeface="Calibri" panose="020F0502020204030204" pitchFamily="34" charset="0"/>
              </a:rPr>
              <a:t> which leads to</a:t>
            </a:r>
            <a:r>
              <a:rPr lang="el-GR" sz="1800" dirty="0">
                <a:latin typeface="Calibri" panose="020F0502020204030204" pitchFamily="34" charset="0"/>
                <a:cs typeface="Calibri" panose="020F0502020204030204" pitchFamily="34" charset="0"/>
              </a:rPr>
              <a:t> </a:t>
            </a:r>
            <a:r>
              <a:rPr lang="en-US" sz="1800" b="1" spc="600" dirty="0">
                <a:latin typeface="Calibri" panose="020F0502020204030204" pitchFamily="34" charset="0"/>
                <a:cs typeface="Calibri" panose="020F0502020204030204" pitchFamily="34" charset="0"/>
              </a:rPr>
              <a:t>pan</a:t>
            </a:r>
            <a:r>
              <a:rPr lang="en-US" sz="1800" b="1" dirty="0">
                <a:latin typeface="Calibri" panose="020F0502020204030204" pitchFamily="34" charset="0"/>
                <a:cs typeface="Calibri" panose="020F0502020204030204" pitchFamily="34" charset="0"/>
              </a:rPr>
              <a:t>hypopituitarism</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During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pregnancy, hyperplasia </a:t>
            </a:r>
            <a:r>
              <a:rPr lang="en-US" sz="1800" dirty="0">
                <a:latin typeface="Calibri" panose="020F0502020204030204" pitchFamily="34" charset="0"/>
                <a:cs typeface="Calibri" panose="020F0502020204030204" pitchFamily="34" charset="0"/>
              </a:rPr>
              <a:t>of the adenohypophysis makes its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portal blood supply </a:t>
            </a:r>
            <a:r>
              <a:rPr lang="en-US" sz="1800" i="1" dirty="0">
                <a:latin typeface="Calibri" panose="020F0502020204030204" pitchFamily="34" charset="0"/>
                <a:cs typeface="Calibri" panose="020F0502020204030204" pitchFamily="34" charset="0"/>
              </a:rPr>
              <a:t>tenuous</a:t>
            </a:r>
            <a:r>
              <a:rPr lang="en-US" sz="1800" dirty="0">
                <a:latin typeface="Calibri" panose="020F0502020204030204" pitchFamily="34" charset="0"/>
                <a:cs typeface="Calibri" panose="020F0502020204030204" pitchFamily="34" charset="0"/>
              </a:rPr>
              <a:t>. When this patient had </a:t>
            </a:r>
            <a:r>
              <a:rPr lang="en-US" sz="1800" b="1" dirty="0">
                <a:latin typeface="Calibri" panose="020F0502020204030204" pitchFamily="34" charset="0"/>
                <a:cs typeface="Calibri" panose="020F0502020204030204" pitchFamily="34" charset="0"/>
              </a:rPr>
              <a:t>blood loss</a:t>
            </a:r>
            <a:r>
              <a:rPr lang="en-US" sz="1800" dirty="0">
                <a:latin typeface="Calibri" panose="020F0502020204030204" pitchFamily="34" charset="0"/>
                <a:cs typeface="Calibri" panose="020F0502020204030204" pitchFamily="34" charset="0"/>
              </a:rPr>
              <a:t> as a result of the abruption, there was </a:t>
            </a:r>
            <a:r>
              <a:rPr lang="en-US" sz="1800" b="1" dirty="0">
                <a:latin typeface="Calibri" panose="020F0502020204030204" pitchFamily="34" charset="0"/>
                <a:cs typeface="Calibri" panose="020F0502020204030204" pitchFamily="34" charset="0"/>
              </a:rPr>
              <a:t>ischemic necrosis </a:t>
            </a:r>
            <a:r>
              <a:rPr lang="en-US" sz="1800" dirty="0">
                <a:latin typeface="Calibri" panose="020F0502020204030204" pitchFamily="34" charset="0"/>
                <a:cs typeface="Calibri" panose="020F0502020204030204" pitchFamily="34" charset="0"/>
              </a:rPr>
              <a:t>and </a:t>
            </a:r>
            <a:r>
              <a:rPr lang="en-US" sz="1800" b="1" dirty="0">
                <a:latin typeface="Calibri" panose="020F0502020204030204" pitchFamily="34" charset="0"/>
                <a:cs typeface="Calibri" panose="020F0502020204030204" pitchFamily="34" charset="0"/>
              </a:rPr>
              <a:t>hemorrhage </a:t>
            </a:r>
            <a:r>
              <a:rPr lang="en-US" sz="1800" dirty="0">
                <a:latin typeface="Calibri" panose="020F0502020204030204" pitchFamily="34" charset="0"/>
                <a:cs typeface="Calibri" panose="020F0502020204030204" pitchFamily="34" charset="0"/>
              </a:rPr>
              <a:t>(▸), as shown grossly.</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Yes. The </a:t>
            </a:r>
            <a:r>
              <a:rPr lang="en-US" sz="1800" b="1" u="sng" dirty="0">
                <a:latin typeface="Calibri" panose="020F0502020204030204" pitchFamily="34" charset="0"/>
                <a:cs typeface="Calibri" panose="020F0502020204030204" pitchFamily="34" charset="0"/>
              </a:rPr>
              <a:t>neuro</a:t>
            </a:r>
            <a:r>
              <a:rPr lang="en-US" sz="1800" b="1" dirty="0">
                <a:latin typeface="Calibri" panose="020F0502020204030204" pitchFamily="34" charset="0"/>
                <a:cs typeface="Calibri" panose="020F0502020204030204" pitchFamily="34" charset="0"/>
              </a:rPr>
              <a:t>hypophysis</a:t>
            </a:r>
            <a:r>
              <a:rPr lang="en-US" sz="1800" dirty="0">
                <a:latin typeface="Calibri" panose="020F0502020204030204" pitchFamily="34" charset="0"/>
                <a:cs typeface="Calibri" panose="020F0502020204030204" pitchFamily="34" charset="0"/>
              </a:rPr>
              <a:t> has an </a:t>
            </a:r>
            <a:r>
              <a:rPr lang="en-US" sz="1800" b="1" dirty="0">
                <a:latin typeface="Calibri" panose="020F0502020204030204" pitchFamily="34" charset="0"/>
                <a:cs typeface="Calibri" panose="020F0502020204030204" pitchFamily="34" charset="0"/>
              </a:rPr>
              <a:t>arterial su</a:t>
            </a:r>
            <a:r>
              <a:rPr lang="en-US" sz="1800" dirty="0">
                <a:latin typeface="Calibri" panose="020F0502020204030204" pitchFamily="34" charset="0"/>
                <a:cs typeface="Calibri" panose="020F0502020204030204" pitchFamily="34" charset="0"/>
              </a:rPr>
              <a:t>pply that is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less likely to be compromised.</a:t>
            </a:r>
            <a:endParaRPr lang="el-GR"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52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B3DFCF6-8D72-FAF1-7F29-07403E18E9D4}"/>
              </a:ext>
            </a:extLst>
          </p:cNvPr>
          <p:cNvPicPr>
            <a:picLocks noChangeAspect="1"/>
          </p:cNvPicPr>
          <p:nvPr/>
        </p:nvPicPr>
        <p:blipFill>
          <a:blip r:embed="rId2"/>
          <a:stretch>
            <a:fillRect/>
          </a:stretch>
        </p:blipFill>
        <p:spPr>
          <a:xfrm>
            <a:off x="164355" y="1754326"/>
            <a:ext cx="5226222" cy="4920794"/>
          </a:xfrm>
          <a:prstGeom prst="rect">
            <a:avLst/>
          </a:prstGeom>
        </p:spPr>
      </p:pic>
      <p:sp>
        <p:nvSpPr>
          <p:cNvPr id="4" name="TextBox 3">
            <a:extLst>
              <a:ext uri="{FF2B5EF4-FFF2-40B4-BE49-F238E27FC236}">
                <a16:creationId xmlns:a16="http://schemas.microsoft.com/office/drawing/2014/main" id="{E9EEADAC-6934-F3FE-7C3F-F8E18DF9BB49}"/>
              </a:ext>
            </a:extLst>
          </p:cNvPr>
          <p:cNvSpPr txBox="1"/>
          <p:nvPr/>
        </p:nvSpPr>
        <p:spPr>
          <a:xfrm>
            <a:off x="0" y="0"/>
            <a:ext cx="9144000" cy="1754326"/>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31-year-old man with intermittent headache, tachycardia, tremor, and anxiety also periodically becomes hypertensive. His abdominal CT scan is shown.</a:t>
            </a:r>
          </a:p>
          <a:p>
            <a:pPr algn="just"/>
            <a:r>
              <a:rPr lang="en-US" sz="1800" dirty="0">
                <a:latin typeface="Calibri" panose="020F0502020204030204" pitchFamily="34" charset="0"/>
                <a:cs typeface="Calibri" panose="020F0502020204030204" pitchFamily="34" charset="0"/>
              </a:rPr>
              <a:t>What is the diagnosis?</a:t>
            </a:r>
          </a:p>
          <a:p>
            <a:pPr algn="just"/>
            <a:r>
              <a:rPr lang="en-US" sz="1800" dirty="0">
                <a:latin typeface="Calibri" panose="020F0502020204030204" pitchFamily="34" charset="0"/>
                <a:cs typeface="Calibri" panose="020F0502020204030204" pitchFamily="34" charset="0"/>
              </a:rPr>
              <a:t>What laboratory findings are likely?</a:t>
            </a:r>
          </a:p>
          <a:p>
            <a:pPr algn="just"/>
            <a:r>
              <a:rPr lang="en-US" sz="1800" dirty="0">
                <a:latin typeface="Calibri" panose="020F0502020204030204" pitchFamily="34" charset="0"/>
                <a:cs typeface="Calibri" panose="020F0502020204030204" pitchFamily="34" charset="0"/>
              </a:rPr>
              <a:t>Explain the symptoms.</a:t>
            </a:r>
          </a:p>
          <a:p>
            <a:pPr algn="just"/>
            <a:r>
              <a:rPr lang="en-US" sz="1800" dirty="0">
                <a:latin typeface="Calibri" panose="020F0502020204030204" pitchFamily="34" charset="0"/>
                <a:cs typeface="Calibri" panose="020F0502020204030204" pitchFamily="34" charset="0"/>
              </a:rPr>
              <a:t>Name the associated inherited disorders.</a:t>
            </a:r>
            <a:endParaRPr lang="el-GR"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B57519A-44CF-52DE-179E-D31B78BB9FFE}"/>
              </a:ext>
            </a:extLst>
          </p:cNvPr>
          <p:cNvSpPr txBox="1"/>
          <p:nvPr/>
        </p:nvSpPr>
        <p:spPr>
          <a:xfrm>
            <a:off x="5390577" y="502920"/>
            <a:ext cx="3753421" cy="6600468"/>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 </a:t>
            </a:r>
            <a:r>
              <a:rPr lang="en-US" sz="1800" b="1" dirty="0">
                <a:latin typeface="Calibri" panose="020F0502020204030204" pitchFamily="34" charset="0"/>
                <a:cs typeface="Calibri" panose="020F0502020204030204" pitchFamily="34" charset="0"/>
              </a:rPr>
              <a:t>right adrenal mass </a:t>
            </a:r>
            <a:r>
              <a:rPr lang="en-US" sz="1800" dirty="0">
                <a:latin typeface="Calibri" panose="020F0502020204030204" pitchFamily="34" charset="0"/>
                <a:cs typeface="Calibri" panose="020F0502020204030204" pitchFamily="34" charset="0"/>
              </a:rPr>
              <a:t>(▴) and the </a:t>
            </a:r>
            <a:r>
              <a:rPr lang="en-US" sz="1800" b="1" dirty="0">
                <a:latin typeface="Calibri" panose="020F0502020204030204" pitchFamily="34" charset="0"/>
                <a:cs typeface="Calibri" panose="020F0502020204030204" pitchFamily="34" charset="0"/>
              </a:rPr>
              <a:t>symptoms</a:t>
            </a:r>
            <a:r>
              <a:rPr lang="en-US" sz="1800" dirty="0">
                <a:latin typeface="Calibri" panose="020F0502020204030204" pitchFamily="34" charset="0"/>
                <a:cs typeface="Calibri" panose="020F0502020204030204" pitchFamily="34" charset="0"/>
              </a:rPr>
              <a:t> are highly suggestive of a </a:t>
            </a:r>
            <a:r>
              <a:rPr lang="en-US" sz="1800" b="1" dirty="0">
                <a:latin typeface="Calibri" panose="020F0502020204030204" pitchFamily="34" charset="0"/>
                <a:cs typeface="Calibri" panose="020F0502020204030204" pitchFamily="34" charset="0"/>
              </a:rPr>
              <a:t>pheochromocytoma</a:t>
            </a:r>
            <a:r>
              <a:rPr lang="en-US" sz="1800" dirty="0">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Ten percent </a:t>
            </a:r>
            <a:r>
              <a:rPr lang="en-US" sz="1800" dirty="0">
                <a:latin typeface="Calibri" panose="020F0502020204030204" pitchFamily="34" charset="0"/>
                <a:cs typeface="Calibri" panose="020F0502020204030204" pitchFamily="34" charset="0"/>
              </a:rPr>
              <a:t>of pheochromocytomas are malignant,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1800" dirty="0">
                <a:latin typeface="Calibri" panose="020F0502020204030204" pitchFamily="34" charset="0"/>
                <a:cs typeface="Calibri" panose="020F0502020204030204" pitchFamily="34" charset="0"/>
              </a:rPr>
              <a:t>are bilateral,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1800" dirty="0">
                <a:latin typeface="Calibri" panose="020F0502020204030204" pitchFamily="34" charset="0"/>
                <a:cs typeface="Calibri" panose="020F0502020204030204" pitchFamily="34" charset="0"/>
              </a:rPr>
              <a:t> are extra-adrenal, and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1800" dirty="0">
                <a:latin typeface="Calibri" panose="020F0502020204030204" pitchFamily="34" charset="0"/>
                <a:cs typeface="Calibri" panose="020F0502020204030204" pitchFamily="34" charset="0"/>
              </a:rPr>
              <a:t> arise as part of a familial syndrome.</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b="1" dirty="0">
                <a:latin typeface="Calibri" panose="020F0502020204030204" pitchFamily="34" charset="0"/>
                <a:cs typeface="Calibri" panose="020F0502020204030204" pitchFamily="34" charset="0"/>
              </a:rPr>
              <a:t>Elevations in urinary catecholamines, </a:t>
            </a:r>
            <a:r>
              <a:rPr lang="en-US" sz="1800" b="1" dirty="0" err="1">
                <a:latin typeface="Calibri" panose="020F0502020204030204" pitchFamily="34" charset="0"/>
                <a:cs typeface="Calibri" panose="020F0502020204030204" pitchFamily="34" charset="0"/>
              </a:rPr>
              <a:t>metanephrines</a:t>
            </a:r>
            <a:r>
              <a:rPr lang="en-US" sz="1800" b="1" dirty="0">
                <a:latin typeface="Calibri" panose="020F0502020204030204" pitchFamily="34" charset="0"/>
                <a:cs typeface="Calibri" panose="020F0502020204030204" pitchFamily="34" charset="0"/>
              </a:rPr>
              <a:t>, and vanillylmandelic acid as well as serum norepinephrine, epinephrine, and dopamine levels </a:t>
            </a:r>
            <a:r>
              <a:rPr lang="en-US" sz="1800" dirty="0">
                <a:latin typeface="Calibri" panose="020F0502020204030204" pitchFamily="34" charset="0"/>
                <a:cs typeface="Calibri" panose="020F0502020204030204" pitchFamily="34" charset="0"/>
              </a:rPr>
              <a:t>can occur.</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b="1" dirty="0">
                <a:latin typeface="Calibri" panose="020F0502020204030204" pitchFamily="34" charset="0"/>
                <a:cs typeface="Calibri" panose="020F0502020204030204" pitchFamily="34" charset="0"/>
              </a:rPr>
              <a:t>Catecholamines</a:t>
            </a:r>
            <a:r>
              <a:rPr lang="en-US" sz="1800" dirty="0">
                <a:latin typeface="Calibri" panose="020F0502020204030204" pitchFamily="34" charset="0"/>
                <a:cs typeface="Calibri" panose="020F0502020204030204" pitchFamily="34" charset="0"/>
              </a:rPr>
              <a:t> have a </a:t>
            </a:r>
            <a:r>
              <a:rPr lang="en-US" sz="1800" b="1" dirty="0">
                <a:latin typeface="Calibri" panose="020F0502020204030204" pitchFamily="34" charset="0"/>
                <a:cs typeface="Calibri" panose="020F0502020204030204" pitchFamily="34" charset="0"/>
              </a:rPr>
              <a:t>sympathomimetic</a:t>
            </a:r>
            <a:r>
              <a:rPr lang="en-US" sz="1800" dirty="0">
                <a:latin typeface="Calibri" panose="020F0502020204030204" pitchFamily="34" charset="0"/>
                <a:cs typeface="Calibri" panose="020F0502020204030204" pitchFamily="34" charset="0"/>
              </a:rPr>
              <a:t> effect with </a:t>
            </a:r>
            <a:r>
              <a:rPr lang="en-US" sz="1800" b="1" dirty="0">
                <a:latin typeface="Calibri" panose="020F0502020204030204" pitchFamily="34" charset="0"/>
                <a:cs typeface="Calibri" panose="020F0502020204030204" pitchFamily="34" charset="0"/>
              </a:rPr>
              <a:t>increased blood pressure, heart rate, and tremulousness</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b="1" dirty="0">
                <a:latin typeface="Calibri" panose="020F0502020204030204" pitchFamily="34" charset="0"/>
                <a:cs typeface="Calibri" panose="020F0502020204030204" pitchFamily="34" charset="0"/>
              </a:rPr>
              <a:t>Pheochromocytomas</a:t>
            </a:r>
            <a:r>
              <a:rPr lang="en-US" sz="1800" dirty="0">
                <a:latin typeface="Calibri" panose="020F0502020204030204" pitchFamily="34" charset="0"/>
                <a:cs typeface="Calibri" panose="020F0502020204030204" pitchFamily="34" charset="0"/>
              </a:rPr>
              <a:t> can be present in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multiple endocrine neoplasia (MEN) IIA and IIB </a:t>
            </a:r>
            <a:r>
              <a:rPr lang="en-US" sz="1800" dirty="0">
                <a:latin typeface="Calibri" panose="020F0502020204030204" pitchFamily="34" charset="0"/>
                <a:cs typeface="Calibri" panose="020F0502020204030204" pitchFamily="34" charset="0"/>
              </a:rPr>
              <a:t>and in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von Hippel–Lindau syndrome.</a:t>
            </a:r>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930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BE355FA-E1C1-833F-3674-069DCC0EDF4B}"/>
              </a:ext>
            </a:extLst>
          </p:cNvPr>
          <p:cNvPicPr>
            <a:picLocks noChangeAspect="1"/>
          </p:cNvPicPr>
          <p:nvPr/>
        </p:nvPicPr>
        <p:blipFill>
          <a:blip r:embed="rId2"/>
          <a:stretch>
            <a:fillRect/>
          </a:stretch>
        </p:blipFill>
        <p:spPr>
          <a:xfrm>
            <a:off x="67682" y="1012432"/>
            <a:ext cx="4504317" cy="5745073"/>
          </a:xfrm>
          <a:prstGeom prst="rect">
            <a:avLst/>
          </a:prstGeom>
        </p:spPr>
      </p:pic>
      <p:sp>
        <p:nvSpPr>
          <p:cNvPr id="4" name="TextBox 3">
            <a:extLst>
              <a:ext uri="{FF2B5EF4-FFF2-40B4-BE49-F238E27FC236}">
                <a16:creationId xmlns:a16="http://schemas.microsoft.com/office/drawing/2014/main" id="{64CA6C52-12A3-CB2A-21A3-F0E5AA60C232}"/>
              </a:ext>
            </a:extLst>
          </p:cNvPr>
          <p:cNvSpPr txBox="1"/>
          <p:nvPr/>
        </p:nvSpPr>
        <p:spPr>
          <a:xfrm>
            <a:off x="0" y="0"/>
            <a:ext cx="9144000" cy="1077218"/>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50-year-old man with dysphagia has a left lateral neck mass and absent activity of left cranial nerves IX, X, and XI. A left parapharyngeal space mass is resected, and the microscopic appearance is shown.</a:t>
            </a:r>
          </a:p>
          <a:p>
            <a:pPr algn="just"/>
            <a:r>
              <a:rPr lang="en-US" sz="1600" dirty="0">
                <a:latin typeface="Calibri" panose="020F0502020204030204" pitchFamily="34" charset="0"/>
                <a:cs typeface="Calibri" panose="020F0502020204030204" pitchFamily="34" charset="0"/>
              </a:rPr>
              <a:t>What is the diagnosis?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are the likely laboratory findings?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is the physiologic function of this structure?</a:t>
            </a:r>
            <a:endParaRPr lang="el-GR"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67FDA1B-1189-37C2-ECA8-904819F53A6C}"/>
              </a:ext>
            </a:extLst>
          </p:cNvPr>
          <p:cNvSpPr txBox="1"/>
          <p:nvPr/>
        </p:nvSpPr>
        <p:spPr>
          <a:xfrm>
            <a:off x="4571999" y="640080"/>
            <a:ext cx="4571999" cy="6370975"/>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These </a:t>
            </a:r>
            <a:r>
              <a:rPr lang="en-US" sz="2400" b="1" dirty="0">
                <a:latin typeface="Calibri" panose="020F0502020204030204" pitchFamily="34" charset="0"/>
                <a:cs typeface="Calibri" panose="020F0502020204030204" pitchFamily="34" charset="0"/>
              </a:rPr>
              <a:t>nests</a:t>
            </a:r>
            <a:r>
              <a:rPr lang="en-US" sz="2400" dirty="0">
                <a:latin typeface="Calibri" panose="020F0502020204030204" pitchFamily="34" charset="0"/>
                <a:cs typeface="Calibri" panose="020F0502020204030204" pitchFamily="34" charset="0"/>
              </a:rPr>
              <a:t> (▪) of </a:t>
            </a:r>
            <a:r>
              <a:rPr lang="en-US" sz="2400" b="1" dirty="0">
                <a:latin typeface="Calibri" panose="020F0502020204030204" pitchFamily="34" charset="0"/>
                <a:cs typeface="Calibri" panose="020F0502020204030204" pitchFamily="34" charset="0"/>
              </a:rPr>
              <a:t>round blue cells </a:t>
            </a:r>
            <a:r>
              <a:rPr lang="en-US" sz="2400" dirty="0">
                <a:latin typeface="Calibri" panose="020F0502020204030204" pitchFamily="34" charset="0"/>
                <a:cs typeface="Calibri" panose="020F0502020204030204" pitchFamily="34" charset="0"/>
              </a:rPr>
              <a:t>in </a:t>
            </a:r>
            <a:r>
              <a:rPr lang="en-US" sz="2400" b="1" dirty="0">
                <a:latin typeface="Calibri" panose="020F0502020204030204" pitchFamily="34" charset="0"/>
                <a:cs typeface="Calibri" panose="020F0502020204030204" pitchFamily="34" charset="0"/>
              </a:rPr>
              <a:t>this</a:t>
            </a:r>
            <a:r>
              <a:rPr lang="en-US" sz="2400" dirty="0">
                <a:latin typeface="Calibri" panose="020F0502020204030204" pitchFamily="34" charset="0"/>
                <a:cs typeface="Calibri" panose="020F0502020204030204" pitchFamily="34" charset="0"/>
              </a:rPr>
              <a:t> location indicate that this is a </a:t>
            </a:r>
            <a:r>
              <a:rPr lang="en-US" sz="2400" b="1" dirty="0">
                <a:latin typeface="Calibri" panose="020F0502020204030204" pitchFamily="34" charset="0"/>
                <a:cs typeface="Calibri" panose="020F0502020204030204" pitchFamily="34" charset="0"/>
              </a:rPr>
              <a:t>paraganglioma</a:t>
            </a:r>
            <a:r>
              <a:rPr lang="en-US" sz="2400" dirty="0">
                <a:latin typeface="Calibri" panose="020F0502020204030204" pitchFamily="34" charset="0"/>
                <a:cs typeface="Calibri" panose="020F0502020204030204" pitchFamily="34" charset="0"/>
              </a:rPr>
              <a:t>, which likely arose in the </a:t>
            </a:r>
            <a:r>
              <a:rPr lang="en-US" sz="2400" b="1" dirty="0">
                <a:latin typeface="Calibri" panose="020F0502020204030204" pitchFamily="34" charset="0"/>
                <a:cs typeface="Calibri" panose="020F0502020204030204" pitchFamily="34" charset="0"/>
              </a:rPr>
              <a:t>carotid body</a:t>
            </a:r>
            <a:r>
              <a:rPr lang="en-US" sz="2400" dirty="0">
                <a:latin typeface="Calibri" panose="020F0502020204030204" pitchFamily="34" charset="0"/>
                <a:cs typeface="Calibri" panose="020F0502020204030204" pitchFamily="34" charset="0"/>
              </a:rPr>
              <a:t>.</a:t>
            </a:r>
            <a:endParaRPr lang="el-GR" sz="24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Paragangliomas are </a:t>
            </a:r>
            <a:r>
              <a:rPr lang="en-US" sz="2400" i="1" dirty="0">
                <a:latin typeface="Calibri" panose="020F0502020204030204" pitchFamily="34" charset="0"/>
                <a:cs typeface="Calibri" panose="020F0502020204030204" pitchFamily="34" charset="0"/>
              </a:rPr>
              <a:t>unlikely</a:t>
            </a:r>
            <a:r>
              <a:rPr lang="en-US" sz="2400" dirty="0">
                <a:latin typeface="Calibri" panose="020F0502020204030204" pitchFamily="34" charset="0"/>
                <a:cs typeface="Calibri" panose="020F0502020204030204" pitchFamily="34" charset="0"/>
              </a:rPr>
              <a:t> to secrete </a:t>
            </a:r>
            <a:r>
              <a:rPr lang="en-US" sz="2400" i="1" dirty="0">
                <a:latin typeface="Calibri" panose="020F0502020204030204" pitchFamily="34" charset="0"/>
                <a:cs typeface="Calibri" panose="020F0502020204030204" pitchFamily="34" charset="0"/>
              </a:rPr>
              <a:t>significant amounts </a:t>
            </a:r>
            <a:r>
              <a:rPr lang="en-US" sz="2400" dirty="0">
                <a:latin typeface="Calibri" panose="020F0502020204030204" pitchFamily="34" charset="0"/>
                <a:cs typeface="Calibri" panose="020F0502020204030204" pitchFamily="34" charset="0"/>
              </a:rPr>
              <a:t>of </a:t>
            </a:r>
            <a:r>
              <a:rPr lang="en-US" sz="2400" i="1" dirty="0">
                <a:latin typeface="Calibri" panose="020F0502020204030204" pitchFamily="34" charset="0"/>
                <a:cs typeface="Calibri" panose="020F0502020204030204" pitchFamily="34" charset="0"/>
              </a:rPr>
              <a:t>hormone</a:t>
            </a:r>
            <a:r>
              <a:rPr lang="en-US" sz="2400" dirty="0">
                <a:latin typeface="Calibri" panose="020F0502020204030204" pitchFamily="34" charset="0"/>
                <a:cs typeface="Calibri" panose="020F0502020204030204" pitchFamily="34" charset="0"/>
              </a:rPr>
              <a:t>, even though they are of neuroendocrine origin. Nevertheless, </a:t>
            </a:r>
            <a:r>
              <a:rPr lang="en-US" sz="2400" i="1" dirty="0">
                <a:latin typeface="Calibri" panose="020F0502020204030204" pitchFamily="34" charset="0"/>
                <a:cs typeface="Calibri" panose="020F0502020204030204" pitchFamily="34" charset="0"/>
              </a:rPr>
              <a:t>some</a:t>
            </a:r>
            <a:r>
              <a:rPr lang="en-US" sz="2400" dirty="0">
                <a:latin typeface="Calibri" panose="020F0502020204030204" pitchFamily="34" charset="0"/>
                <a:cs typeface="Calibri" panose="020F0502020204030204" pitchFamily="34" charset="0"/>
              </a:rPr>
              <a:t> can secrete </a:t>
            </a:r>
            <a:r>
              <a:rPr lang="en-US" sz="2400" i="1" dirty="0">
                <a:latin typeface="Calibri" panose="020F0502020204030204" pitchFamily="34" charset="0"/>
                <a:cs typeface="Calibri" panose="020F0502020204030204" pitchFamily="34" charset="0"/>
              </a:rPr>
              <a:t>catecholamines</a:t>
            </a:r>
            <a:r>
              <a:rPr lang="en-US" sz="2400" dirty="0">
                <a:latin typeface="Calibri" panose="020F0502020204030204" pitchFamily="34" charset="0"/>
                <a:cs typeface="Calibri" panose="020F0502020204030204" pitchFamily="34" charset="0"/>
              </a:rPr>
              <a:t>, which are similar to adrenal pheochromocytomas.</a:t>
            </a:r>
            <a:endParaRPr lang="el-GR" sz="24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rPr>
              <a:t>carotid body </a:t>
            </a:r>
            <a:r>
              <a:rPr lang="en-US" sz="2400" dirty="0">
                <a:latin typeface="Calibri" panose="020F0502020204030204" pitchFamily="34" charset="0"/>
                <a:cs typeface="Calibri" panose="020F0502020204030204" pitchFamily="34" charset="0"/>
              </a:rPr>
              <a:t>is putatively a </a:t>
            </a:r>
            <a:r>
              <a:rPr lang="en-US" sz="2400" b="1" dirty="0">
                <a:latin typeface="Calibri" panose="020F0502020204030204" pitchFamily="34" charset="0"/>
                <a:cs typeface="Calibri" panose="020F0502020204030204" pitchFamily="34" charset="0"/>
              </a:rPr>
              <a:t>chemoreceptor for oxygen and carbon dioxide </a:t>
            </a:r>
            <a:r>
              <a:rPr lang="en-US" sz="2400" dirty="0">
                <a:latin typeface="Calibri" panose="020F0502020204030204" pitchFamily="34" charset="0"/>
                <a:cs typeface="Calibri" panose="020F0502020204030204" pitchFamily="34" charset="0"/>
              </a:rPr>
              <a:t>to </a:t>
            </a:r>
            <a:r>
              <a:rPr lang="en-US" sz="2400" b="1" dirty="0">
                <a:latin typeface="Calibri" panose="020F0502020204030204" pitchFamily="34" charset="0"/>
                <a:cs typeface="Calibri" panose="020F0502020204030204" pitchFamily="34" charset="0"/>
              </a:rPr>
              <a:t>stimulate brainstem respiratory centers.</a:t>
            </a:r>
            <a:endParaRPr lang="el-GR"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06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9EB7B3A-B18F-0DD0-C5FC-2557F67C6F68}"/>
              </a:ext>
            </a:extLst>
          </p:cNvPr>
          <p:cNvPicPr>
            <a:picLocks noChangeAspect="1"/>
          </p:cNvPicPr>
          <p:nvPr/>
        </p:nvPicPr>
        <p:blipFill>
          <a:blip r:embed="rId2"/>
          <a:stretch>
            <a:fillRect/>
          </a:stretch>
        </p:blipFill>
        <p:spPr>
          <a:xfrm>
            <a:off x="136823" y="1323440"/>
            <a:ext cx="3484962" cy="5416212"/>
          </a:xfrm>
          <a:prstGeom prst="rect">
            <a:avLst/>
          </a:prstGeom>
        </p:spPr>
      </p:pic>
      <p:sp>
        <p:nvSpPr>
          <p:cNvPr id="4" name="TextBox 3">
            <a:extLst>
              <a:ext uri="{FF2B5EF4-FFF2-40B4-BE49-F238E27FC236}">
                <a16:creationId xmlns:a16="http://schemas.microsoft.com/office/drawing/2014/main" id="{F0B0D522-BEA0-9836-5113-5802BB4F514F}"/>
              </a:ext>
            </a:extLst>
          </p:cNvPr>
          <p:cNvSpPr txBox="1"/>
          <p:nvPr/>
        </p:nvSpPr>
        <p:spPr>
          <a:xfrm>
            <a:off x="0" y="1"/>
            <a:ext cx="9144000" cy="1323439"/>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60-year-old man with poorly controlled hypertension has an incidental adrenal lesion found during a CT scan that was performed to assess abdominal trauma. The resected lesion is shown.</a:t>
            </a:r>
          </a:p>
          <a:p>
            <a:pPr algn="just"/>
            <a:r>
              <a:rPr lang="en-US" sz="1600" dirty="0">
                <a:latin typeface="Calibri" panose="020F0502020204030204" pitchFamily="34" charset="0"/>
                <a:cs typeface="Calibri" panose="020F0502020204030204" pitchFamily="34" charset="0"/>
              </a:rPr>
              <a:t>What is the diagnosis if he also has hypokalemia?</a:t>
            </a:r>
          </a:p>
          <a:p>
            <a:pPr algn="just"/>
            <a:r>
              <a:rPr lang="en-US" sz="1600" dirty="0">
                <a:latin typeface="Calibri" panose="020F0502020204030204" pitchFamily="34" charset="0"/>
                <a:cs typeface="Calibri" panose="020F0502020204030204" pitchFamily="34" charset="0"/>
              </a:rPr>
              <a:t>What is the diagnosis if he has glucose intolerance, plethora, and osteoporosis?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if there are no other associated findings?</a:t>
            </a:r>
            <a:endParaRPr lang="el-GR"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5B59E56-46C2-84E8-4E31-541BC8E5D1FC}"/>
              </a:ext>
            </a:extLst>
          </p:cNvPr>
          <p:cNvSpPr txBox="1"/>
          <p:nvPr/>
        </p:nvSpPr>
        <p:spPr>
          <a:xfrm>
            <a:off x="3621785" y="960120"/>
            <a:ext cx="5522215" cy="6093083"/>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This adrenal gland contains a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golden yellow mass </a:t>
            </a:r>
            <a:r>
              <a:rPr lang="en-US" sz="2400" dirty="0">
                <a:latin typeface="Calibri" panose="020F0502020204030204" pitchFamily="34" charset="0"/>
                <a:cs typeface="Calibri" panose="020F0502020204030204" pitchFamily="34" charset="0"/>
              </a:rPr>
              <a:t>(♦) with an appearance that is </a:t>
            </a:r>
            <a:r>
              <a:rPr lang="en-US" sz="2400" i="1" dirty="0">
                <a:latin typeface="Calibri" panose="020F0502020204030204" pitchFamily="34" charset="0"/>
                <a:cs typeface="Calibri" panose="020F0502020204030204" pitchFamily="34" charset="0"/>
              </a:rPr>
              <a:t>similar</a:t>
            </a:r>
            <a:r>
              <a:rPr lang="en-US" sz="2400" dirty="0">
                <a:latin typeface="Calibri" panose="020F0502020204030204" pitchFamily="34" charset="0"/>
                <a:cs typeface="Calibri" panose="020F0502020204030204" pitchFamily="34" charset="0"/>
              </a:rPr>
              <a:t> to </a:t>
            </a:r>
            <a:r>
              <a:rPr lang="en-US" sz="2400" i="1" dirty="0">
                <a:latin typeface="Calibri" panose="020F0502020204030204" pitchFamily="34" charset="0"/>
                <a:cs typeface="Calibri" panose="020F0502020204030204" pitchFamily="34" charset="0"/>
              </a:rPr>
              <a:t>adrenal cortex </a:t>
            </a:r>
            <a:r>
              <a:rPr lang="en-US" sz="2400" dirty="0">
                <a:latin typeface="Calibri" panose="020F0502020204030204" pitchFamily="34" charset="0"/>
                <a:cs typeface="Calibri" panose="020F0502020204030204" pitchFamily="34" charset="0"/>
              </a:rPr>
              <a:t>(◂); this is an </a:t>
            </a:r>
            <a:r>
              <a:rPr lang="en-US" sz="2400" b="1" spc="600" dirty="0">
                <a:latin typeface="Calibri" panose="020F0502020204030204" pitchFamily="34" charset="0"/>
                <a:cs typeface="Calibri" panose="020F0502020204030204" pitchFamily="34" charset="0"/>
              </a:rPr>
              <a:t>adenom</a:t>
            </a:r>
            <a:r>
              <a:rPr lang="en-US" sz="2400" b="1"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 If the adenoma secretes </a:t>
            </a:r>
            <a:r>
              <a:rPr lang="en-US" sz="2400" u="sng" dirty="0">
                <a:latin typeface="Calibri" panose="020F0502020204030204" pitchFamily="34" charset="0"/>
                <a:cs typeface="Calibri" panose="020F0502020204030204" pitchFamily="34" charset="0"/>
              </a:rPr>
              <a:t>aldosterone</a:t>
            </a:r>
            <a:r>
              <a:rPr lang="en-US" sz="2400" dirty="0">
                <a:latin typeface="Calibri" panose="020F0502020204030204" pitchFamily="34" charset="0"/>
                <a:cs typeface="Calibri" panose="020F0502020204030204" pitchFamily="34" charset="0"/>
              </a:rPr>
              <a:t>, </a:t>
            </a:r>
            <a:r>
              <a:rPr lang="en-US" sz="2400" u="sng" dirty="0">
                <a:latin typeface="Calibri" panose="020F0502020204030204" pitchFamily="34" charset="0"/>
                <a:cs typeface="Calibri" panose="020F0502020204030204" pitchFamily="34" charset="0"/>
              </a:rPr>
              <a:t>sodium retention and potassium excretion</a:t>
            </a:r>
            <a:r>
              <a:rPr lang="en-US" sz="2400" dirty="0">
                <a:latin typeface="Calibri" panose="020F0502020204030204" pitchFamily="34" charset="0"/>
                <a:cs typeface="Calibri" panose="020F0502020204030204" pitchFamily="34" charset="0"/>
              </a:rPr>
              <a:t> occur, thereby leading to </a:t>
            </a:r>
            <a:r>
              <a:rPr lang="en-US" sz="24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hypertension</a:t>
            </a:r>
            <a:r>
              <a:rPr lang="en-US" sz="2400" dirty="0">
                <a:latin typeface="Calibri" panose="020F0502020204030204" pitchFamily="34" charset="0"/>
                <a:cs typeface="Calibri" panose="020F0502020204030204" pitchFamily="34" charset="0"/>
              </a:rPr>
              <a:t> and </a:t>
            </a:r>
            <a:r>
              <a:rPr lang="en-US" sz="24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hypokalemia</a:t>
            </a:r>
            <a:r>
              <a:rPr lang="en-US" sz="2400" dirty="0">
                <a:latin typeface="Calibri" panose="020F0502020204030204" pitchFamily="34" charset="0"/>
                <a:cs typeface="Calibri" panose="020F0502020204030204" pitchFamily="34" charset="0"/>
              </a:rPr>
              <a:t> (Conn syndrome).</a:t>
            </a:r>
          </a:p>
          <a:p>
            <a:pPr algn="just"/>
            <a:r>
              <a:rPr lang="en-US" sz="2400" dirty="0">
                <a:latin typeface="Calibri" panose="020F0502020204030204" pitchFamily="34" charset="0"/>
                <a:cs typeface="Calibri" panose="020F0502020204030204" pitchFamily="34" charset="0"/>
              </a:rPr>
              <a:t>If the adenoma secretes </a:t>
            </a:r>
            <a:r>
              <a:rPr lang="en-US" sz="2400" b="1" dirty="0">
                <a:latin typeface="Calibri" panose="020F0502020204030204" pitchFamily="34" charset="0"/>
                <a:cs typeface="Calibri" panose="020F0502020204030204" pitchFamily="34" charset="0"/>
              </a:rPr>
              <a:t>cortisol</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Cushing syndrome </a:t>
            </a:r>
            <a:r>
              <a:rPr lang="en-US" sz="2400" dirty="0">
                <a:latin typeface="Calibri" panose="020F0502020204030204" pitchFamily="34" charset="0"/>
                <a:cs typeface="Calibri" panose="020F0502020204030204" pitchFamily="34" charset="0"/>
              </a:rPr>
              <a:t>results.</a:t>
            </a:r>
          </a:p>
          <a:p>
            <a:pPr algn="just"/>
            <a:r>
              <a:rPr lang="en-US"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Non</a:t>
            </a:r>
            <a:r>
              <a:rPr lang="en-US" sz="2400" dirty="0">
                <a:latin typeface="Calibri" panose="020F0502020204030204" pitchFamily="34" charset="0"/>
                <a:cs typeface="Calibri" panose="020F0502020204030204" pitchFamily="34" charset="0"/>
              </a:rPr>
              <a:t>functioning adrenal adenomas can typically be left alone; when they are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less than 2 cm in size,</a:t>
            </a:r>
            <a:r>
              <a:rPr lang="en-US" sz="2400" dirty="0">
                <a:latin typeface="Calibri" panose="020F0502020204030204" pitchFamily="34" charset="0"/>
                <a:cs typeface="Calibri" panose="020F0502020204030204" pitchFamily="34" charset="0"/>
              </a:rPr>
              <a:t> they are virtually always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benign</a:t>
            </a:r>
            <a:r>
              <a:rPr lang="en-US" sz="2400" dirty="0">
                <a:latin typeface="Calibri" panose="020F0502020204030204" pitchFamily="34" charset="0"/>
                <a:cs typeface="Calibri" panose="020F0502020204030204" pitchFamily="34" charset="0"/>
              </a:rPr>
              <a:t>. Such an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incidentaloma</a:t>
            </a:r>
            <a:r>
              <a:rPr lang="en-US" sz="2400" dirty="0">
                <a:latin typeface="Calibri" panose="020F0502020204030204" pitchFamily="34" charset="0"/>
                <a:cs typeface="Calibri" panose="020F0502020204030204" pitchFamily="34" charset="0"/>
              </a:rPr>
              <a:t> can be found on abdominal CT scans that are performed for other reasons.</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098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04C6745-BB9D-2C7F-E619-2C96D657850F}"/>
              </a:ext>
            </a:extLst>
          </p:cNvPr>
          <p:cNvPicPr>
            <a:picLocks noChangeAspect="1"/>
          </p:cNvPicPr>
          <p:nvPr/>
        </p:nvPicPr>
        <p:blipFill>
          <a:blip r:embed="rId2"/>
          <a:stretch>
            <a:fillRect/>
          </a:stretch>
        </p:blipFill>
        <p:spPr>
          <a:xfrm rot="16200000">
            <a:off x="-851059" y="2537677"/>
            <a:ext cx="5197398" cy="3185282"/>
          </a:xfrm>
          <a:prstGeom prst="rect">
            <a:avLst/>
          </a:prstGeom>
        </p:spPr>
      </p:pic>
      <p:sp>
        <p:nvSpPr>
          <p:cNvPr id="4" name="TextBox 3">
            <a:extLst>
              <a:ext uri="{FF2B5EF4-FFF2-40B4-BE49-F238E27FC236}">
                <a16:creationId xmlns:a16="http://schemas.microsoft.com/office/drawing/2014/main" id="{DD496FA7-9EA2-388F-7F99-6424418F8A9F}"/>
              </a:ext>
            </a:extLst>
          </p:cNvPr>
          <p:cNvSpPr txBox="1"/>
          <p:nvPr/>
        </p:nvSpPr>
        <p:spPr>
          <a:xfrm>
            <a:off x="0" y="1"/>
            <a:ext cx="9144000" cy="1569660"/>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22-year-old woman presents with pharyngitis and a severe headache, and she develops hypotension and palpable purpura within 12 hours. Schistocytes are present on her peripheral blood smear, her platelet levels are low, and her coagulation parameters are all prolonged. Despite the prompt administration of antibiotics and pressor support, she dies. The appearance of her adrenals at autopsy is shown.</a:t>
            </a:r>
          </a:p>
          <a:p>
            <a:pPr algn="just"/>
            <a:r>
              <a:rPr lang="en-US" sz="1600" dirty="0">
                <a:latin typeface="Calibri" panose="020F0502020204030204" pitchFamily="34" charset="0"/>
                <a:cs typeface="Calibri" panose="020F0502020204030204" pitchFamily="34" charset="0"/>
              </a:rPr>
              <a:t>What diagnosis is suggested by the appearance of these adrenals?</a:t>
            </a:r>
          </a:p>
          <a:p>
            <a:pPr algn="just"/>
            <a:r>
              <a:rPr lang="en-US" sz="1600" dirty="0">
                <a:latin typeface="Calibri" panose="020F0502020204030204" pitchFamily="34" charset="0"/>
                <a:cs typeface="Calibri" panose="020F0502020204030204" pitchFamily="34" charset="0"/>
              </a:rPr>
              <a:t>What did her blood culture likely grow?</a:t>
            </a:r>
            <a:endParaRPr lang="el-GR"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0623455-CE8B-12C0-AC34-6837D13D57B5}"/>
              </a:ext>
            </a:extLst>
          </p:cNvPr>
          <p:cNvSpPr txBox="1"/>
          <p:nvPr/>
        </p:nvSpPr>
        <p:spPr>
          <a:xfrm>
            <a:off x="3340282" y="1310640"/>
            <a:ext cx="5803718" cy="5632311"/>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There is </a:t>
            </a:r>
            <a:r>
              <a:rPr lang="en-US" sz="2400" b="1" dirty="0">
                <a:latin typeface="Calibri" panose="020F0502020204030204" pitchFamily="34" charset="0"/>
                <a:cs typeface="Calibri" panose="020F0502020204030204" pitchFamily="34" charset="0"/>
              </a:rPr>
              <a:t>extensive hemorrhage </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within enlarged adrenal glands.</a:t>
            </a:r>
            <a:r>
              <a:rPr lang="en-US" sz="2400" dirty="0">
                <a:latin typeface="Calibri" panose="020F0502020204030204" pitchFamily="34" charset="0"/>
                <a:cs typeface="Calibri" panose="020F0502020204030204" pitchFamily="34" charset="0"/>
              </a:rPr>
              <a:t> This is </a:t>
            </a:r>
            <a:r>
              <a:rPr lang="en-US" sz="2400" b="1" dirty="0">
                <a:latin typeface="Calibri" panose="020F0502020204030204" pitchFamily="34" charset="0"/>
                <a:cs typeface="Calibri" panose="020F0502020204030204" pitchFamily="34" charset="0"/>
              </a:rPr>
              <a:t>Waterhouse-</a:t>
            </a:r>
            <a:r>
              <a:rPr lang="en-US" sz="2400" b="1" dirty="0" err="1">
                <a:latin typeface="Calibri" panose="020F0502020204030204" pitchFamily="34" charset="0"/>
                <a:cs typeface="Calibri" panose="020F0502020204030204" pitchFamily="34" charset="0"/>
              </a:rPr>
              <a:t>Friderichsen</a:t>
            </a:r>
            <a:r>
              <a:rPr lang="en-US" sz="2400" b="1" dirty="0">
                <a:latin typeface="Calibri" panose="020F0502020204030204" pitchFamily="34" charset="0"/>
                <a:cs typeface="Calibri" panose="020F0502020204030204" pitchFamily="34" charset="0"/>
              </a:rPr>
              <a:t> syndrome</a:t>
            </a:r>
            <a:r>
              <a:rPr lang="en-US" sz="2400" dirty="0">
                <a:latin typeface="Calibri" panose="020F0502020204030204" pitchFamily="34" charset="0"/>
                <a:cs typeface="Calibri" panose="020F0502020204030204" pitchFamily="34" charset="0"/>
              </a:rPr>
              <a:t>, with </a:t>
            </a:r>
            <a:r>
              <a:rPr lang="en-US" sz="2400" b="1" dirty="0">
                <a:latin typeface="Calibri" panose="020F0502020204030204" pitchFamily="34" charset="0"/>
                <a:cs typeface="Calibri" panose="020F0502020204030204" pitchFamily="34" charset="0"/>
              </a:rPr>
              <a:t>bilateral adrenal hemorrhage </a:t>
            </a:r>
            <a:r>
              <a:rPr lang="en-US" sz="2400" b="1" u="sng" dirty="0">
                <a:latin typeface="Calibri" panose="020F0502020204030204" pitchFamily="34" charset="0"/>
                <a:cs typeface="Calibri" panose="020F0502020204030204" pitchFamily="34" charset="0"/>
              </a:rPr>
              <a:t>and</a:t>
            </a:r>
            <a:r>
              <a:rPr lang="en-US" sz="2400" b="1" dirty="0">
                <a:latin typeface="Calibri" panose="020F0502020204030204" pitchFamily="34" charset="0"/>
                <a:cs typeface="Calibri" panose="020F0502020204030204" pitchFamily="34" charset="0"/>
              </a:rPr>
              <a:t> necrosis </a:t>
            </a:r>
            <a:r>
              <a:rPr lang="en-US" sz="2400" dirty="0">
                <a:latin typeface="Calibri" panose="020F0502020204030204" pitchFamily="34" charset="0"/>
                <a:cs typeface="Calibri" panose="020F0502020204030204" pitchFamily="34" charset="0"/>
              </a:rPr>
              <a:t>leading to </a:t>
            </a:r>
            <a:r>
              <a:rPr lang="en-US" sz="2400" b="1" spc="300" dirty="0">
                <a:latin typeface="Calibri" panose="020F0502020204030204" pitchFamily="34" charset="0"/>
                <a:cs typeface="Calibri" panose="020F0502020204030204" pitchFamily="34" charset="0"/>
              </a:rPr>
              <a:t>acute</a:t>
            </a:r>
            <a:r>
              <a:rPr lang="en-US" sz="2400" b="1" dirty="0">
                <a:latin typeface="Calibri" panose="020F0502020204030204" pitchFamily="34" charset="0"/>
                <a:cs typeface="Calibri" panose="020F0502020204030204" pitchFamily="34" charset="0"/>
              </a:rPr>
              <a:t> adrenal </a:t>
            </a:r>
            <a:r>
              <a:rPr lang="en-US" sz="2400" b="1" i="1" dirty="0">
                <a:latin typeface="Calibri" panose="020F0502020204030204" pitchFamily="34" charset="0"/>
                <a:cs typeface="Calibri" panose="020F0502020204030204" pitchFamily="34" charset="0"/>
              </a:rPr>
              <a:t>in</a:t>
            </a:r>
            <a:r>
              <a:rPr lang="en-US" sz="2400" b="1" dirty="0">
                <a:latin typeface="Calibri" panose="020F0502020204030204" pitchFamily="34" charset="0"/>
                <a:cs typeface="Calibri" panose="020F0502020204030204" pitchFamily="34" charset="0"/>
              </a:rPr>
              <a:t>sufficiency</a:t>
            </a:r>
            <a:r>
              <a:rPr lang="en-US" sz="2400" dirty="0">
                <a:latin typeface="Calibri" panose="020F0502020204030204" pitchFamily="34" charset="0"/>
                <a:cs typeface="Calibri" panose="020F0502020204030204" pitchFamily="34" charset="0"/>
              </a:rPr>
              <a:t>. It typically occurs in the setting of </a:t>
            </a:r>
            <a:r>
              <a:rPr lang="en-US" sz="2400" b="1" dirty="0">
                <a:latin typeface="Calibri" panose="020F0502020204030204" pitchFamily="34" charset="0"/>
                <a:cs typeface="Calibri" panose="020F0502020204030204" pitchFamily="34" charset="0"/>
              </a:rPr>
              <a:t>disseminated intravascular coagulopathy </a:t>
            </a:r>
            <a:r>
              <a:rPr lang="en-US" sz="2400" dirty="0">
                <a:latin typeface="Calibri" panose="020F0502020204030204" pitchFamily="34" charset="0"/>
                <a:cs typeface="Calibri" panose="020F0502020204030204" pitchFamily="34" charset="0"/>
              </a:rPr>
              <a:t>as a result of </a:t>
            </a:r>
            <a:r>
              <a:rPr lang="en-US" sz="2400" b="1" dirty="0">
                <a:latin typeface="Calibri" panose="020F0502020204030204" pitchFamily="34" charset="0"/>
                <a:cs typeface="Calibri" panose="020F0502020204030204" pitchFamily="34" charset="0"/>
              </a:rPr>
              <a:t>infectious causes</a:t>
            </a:r>
            <a:r>
              <a:rPr lang="en-US" sz="2400" dirty="0">
                <a:latin typeface="Calibri" panose="020F0502020204030204" pitchFamily="34" charset="0"/>
                <a:cs typeface="Calibri" panose="020F0502020204030204" pitchFamily="34" charset="0"/>
              </a:rPr>
              <a:t>, and it results in </a:t>
            </a:r>
            <a:r>
              <a:rPr lang="en-US" sz="2400" b="1" u="sng" spc="300" dirty="0">
                <a:latin typeface="Calibri" panose="020F0502020204030204" pitchFamily="34" charset="0"/>
                <a:cs typeface="Calibri" panose="020F0502020204030204" pitchFamily="34" charset="0"/>
              </a:rPr>
              <a:t>intractable</a:t>
            </a:r>
            <a:r>
              <a:rPr lang="en-US" sz="2400" b="1" spc="300" dirty="0">
                <a:latin typeface="Calibri" panose="020F0502020204030204" pitchFamily="34" charset="0"/>
                <a:cs typeface="Calibri" panose="020F0502020204030204" pitchFamily="34" charset="0"/>
              </a:rPr>
              <a:t> </a:t>
            </a:r>
            <a:r>
              <a:rPr lang="en-US" sz="2400" b="1" i="1" spc="600" dirty="0">
                <a:latin typeface="Calibri" panose="020F0502020204030204" pitchFamily="34" charset="0"/>
                <a:cs typeface="Calibri" panose="020F0502020204030204" pitchFamily="34" charset="0"/>
              </a:rPr>
              <a:t>hypo</a:t>
            </a:r>
            <a:r>
              <a:rPr lang="en-US" sz="2400" b="1" spc="600" dirty="0">
                <a:latin typeface="Calibri" panose="020F0502020204030204" pitchFamily="34" charset="0"/>
                <a:cs typeface="Calibri" panose="020F0502020204030204" pitchFamily="34" charset="0"/>
              </a:rPr>
              <a:t>tension</a:t>
            </a:r>
            <a:r>
              <a:rPr lang="en-US" sz="2400" spc="600" dirty="0">
                <a:latin typeface="Calibri" panose="020F0502020204030204" pitchFamily="34" charset="0"/>
                <a:cs typeface="Calibri" panose="020F0502020204030204" pitchFamily="34" charset="0"/>
              </a:rPr>
              <a:t>.</a:t>
            </a:r>
            <a:endParaRPr lang="el-GR" sz="2400" spc="6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Most cases are caused by </a:t>
            </a:r>
            <a:r>
              <a:rPr lang="en-US" sz="2400" b="1" dirty="0">
                <a:latin typeface="Calibri" panose="020F0502020204030204" pitchFamily="34" charset="0"/>
                <a:cs typeface="Calibri" panose="020F0502020204030204" pitchFamily="34" charset="0"/>
              </a:rPr>
              <a:t>infection</a:t>
            </a:r>
            <a:r>
              <a:rPr lang="en-US" sz="2400" dirty="0">
                <a:latin typeface="Calibri" panose="020F0502020204030204" pitchFamily="34" charset="0"/>
                <a:cs typeface="Calibri" panose="020F0502020204030204" pitchFamily="34" charset="0"/>
              </a:rPr>
              <a:t> with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Neisseria meningitidis (meningococcus), </a:t>
            </a:r>
            <a:r>
              <a:rPr lang="en-US" sz="2400" dirty="0">
                <a:latin typeface="Calibri" panose="020F0502020204030204" pitchFamily="34" charset="0"/>
                <a:cs typeface="Calibri" panose="020F0502020204030204" pitchFamily="34" charset="0"/>
              </a:rPr>
              <a:t>although Pseudomonas, </a:t>
            </a:r>
            <a:r>
              <a:rPr lang="en-US" sz="2400" dirty="0" err="1">
                <a:latin typeface="Calibri" panose="020F0502020204030204" pitchFamily="34" charset="0"/>
                <a:cs typeface="Calibri" panose="020F0502020204030204" pitchFamily="34" charset="0"/>
              </a:rPr>
              <a:t>Haemophilus</a:t>
            </a:r>
            <a:r>
              <a:rPr lang="en-US" sz="2400" dirty="0">
                <a:latin typeface="Calibri" panose="020F0502020204030204" pitchFamily="34" charset="0"/>
                <a:cs typeface="Calibri" panose="020F0502020204030204" pitchFamily="34" charset="0"/>
              </a:rPr>
              <a:t>, Streptococcus pneumoniae, and Staphylococcus aureus can also be causative.</a:t>
            </a:r>
            <a:endParaRPr lang="el-G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1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B55799C-0BC0-75D7-9AA1-25AB2ACC0326}"/>
              </a:ext>
            </a:extLst>
          </p:cNvPr>
          <p:cNvPicPr>
            <a:picLocks noChangeAspect="1"/>
          </p:cNvPicPr>
          <p:nvPr/>
        </p:nvPicPr>
        <p:blipFill>
          <a:blip r:embed="rId2"/>
          <a:stretch>
            <a:fillRect/>
          </a:stretch>
        </p:blipFill>
        <p:spPr>
          <a:xfrm>
            <a:off x="4861560" y="1466555"/>
            <a:ext cx="4122420" cy="5279469"/>
          </a:xfrm>
          <a:prstGeom prst="rect">
            <a:avLst/>
          </a:prstGeom>
        </p:spPr>
      </p:pic>
      <p:sp>
        <p:nvSpPr>
          <p:cNvPr id="4" name="TextBox 3">
            <a:extLst>
              <a:ext uri="{FF2B5EF4-FFF2-40B4-BE49-F238E27FC236}">
                <a16:creationId xmlns:a16="http://schemas.microsoft.com/office/drawing/2014/main" id="{AB058C7F-BDEB-BE6C-E105-31FCE74F6B23}"/>
              </a:ext>
            </a:extLst>
          </p:cNvPr>
          <p:cNvSpPr txBox="1"/>
          <p:nvPr/>
        </p:nvSpPr>
        <p:spPr>
          <a:xfrm>
            <a:off x="0" y="0"/>
            <a:ext cx="9144000" cy="1692771"/>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This 66-year-old woman with a 10-year history of a progressively enlarging neck mass finally sought medical attention. Her TSH level is 4 </a:t>
            </a:r>
            <a:r>
              <a:rPr lang="en-US" sz="1800" dirty="0" err="1">
                <a:latin typeface="Calibri" panose="020F0502020204030204" pitchFamily="34" charset="0"/>
                <a:cs typeface="Calibri" panose="020F0502020204030204" pitchFamily="34" charset="0"/>
              </a:rPr>
              <a:t>mIU</a:t>
            </a:r>
            <a:r>
              <a:rPr lang="en-US" sz="1800" dirty="0">
                <a:latin typeface="Calibri" panose="020F0502020204030204" pitchFamily="34" charset="0"/>
                <a:cs typeface="Calibri" panose="020F0502020204030204" pitchFamily="34" charset="0"/>
              </a:rPr>
              <a:t>/L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0.5 to 4.7 </a:t>
            </a:r>
            <a:r>
              <a:rPr lang="en-US" sz="1800" dirty="0" err="1">
                <a:latin typeface="Calibri" panose="020F0502020204030204" pitchFamily="34" charset="0"/>
                <a:cs typeface="Calibri" panose="020F0502020204030204" pitchFamily="34" charset="0"/>
              </a:rPr>
              <a:t>mIU</a:t>
            </a:r>
            <a:r>
              <a:rPr lang="en-US" sz="1800" dirty="0">
                <a:latin typeface="Calibri" panose="020F0502020204030204" pitchFamily="34" charset="0"/>
                <a:cs typeface="Calibri" panose="020F0502020204030204" pitchFamily="34" charset="0"/>
              </a:rPr>
              <a:t>/L), and her thyroxine level is 7.8 µg/dL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4.5 to 12.5 µg/dL).</a:t>
            </a:r>
          </a:p>
          <a:p>
            <a:pPr algn="just"/>
            <a:r>
              <a:rPr lang="en-US" sz="1800" dirty="0">
                <a:latin typeface="Calibri" panose="020F0502020204030204" pitchFamily="34" charset="0"/>
                <a:cs typeface="Calibri" panose="020F0502020204030204" pitchFamily="34" charset="0"/>
              </a:rPr>
              <a:t>What is the most likely diagnosis?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nutritional deficiency can cause this finding?</a:t>
            </a:r>
          </a:p>
          <a:p>
            <a:pPr algn="just"/>
            <a:r>
              <a:rPr lang="en-US" sz="1800" dirty="0">
                <a:latin typeface="Calibri" panose="020F0502020204030204" pitchFamily="34" charset="0"/>
                <a:cs typeface="Calibri" panose="020F0502020204030204" pitchFamily="34" charset="0"/>
              </a:rPr>
              <a:t>What would accompany such a lesion in a child?</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complication may occur from this lesion?</a:t>
            </a:r>
          </a:p>
          <a:p>
            <a:endParaRPr lang="en-US" dirty="0"/>
          </a:p>
        </p:txBody>
      </p:sp>
      <p:sp>
        <p:nvSpPr>
          <p:cNvPr id="6" name="TextBox 5">
            <a:extLst>
              <a:ext uri="{FF2B5EF4-FFF2-40B4-BE49-F238E27FC236}">
                <a16:creationId xmlns:a16="http://schemas.microsoft.com/office/drawing/2014/main" id="{F97B158F-6FFD-49A1-0104-2575E85CB4B8}"/>
              </a:ext>
            </a:extLst>
          </p:cNvPr>
          <p:cNvSpPr txBox="1"/>
          <p:nvPr/>
        </p:nvSpPr>
        <p:spPr>
          <a:xfrm>
            <a:off x="0" y="1466555"/>
            <a:ext cx="4861560" cy="5324535"/>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This is a </a:t>
            </a:r>
            <a:r>
              <a:rPr lang="en-US" sz="2000" b="1" u="sng" dirty="0">
                <a:latin typeface="Calibri" panose="020F0502020204030204" pitchFamily="34" charset="0"/>
                <a:cs typeface="Calibri" panose="020F0502020204030204" pitchFamily="34" charset="0"/>
              </a:rPr>
              <a:t>multi</a:t>
            </a:r>
            <a:r>
              <a:rPr lang="en-US" sz="2000" b="1" dirty="0">
                <a:latin typeface="Calibri" panose="020F0502020204030204" pitchFamily="34" charset="0"/>
                <a:cs typeface="Calibri" panose="020F0502020204030204" pitchFamily="34" charset="0"/>
              </a:rPr>
              <a:t>nodular goiter </a:t>
            </a:r>
            <a:r>
              <a:rPr lang="en-US" sz="2000" dirty="0">
                <a:latin typeface="Calibri" panose="020F0502020204030204" pitchFamily="34" charset="0"/>
                <a:cs typeface="Calibri" panose="020F0502020204030204" pitchFamily="34" charset="0"/>
              </a:rPr>
              <a:t>(▪) that is probably the result of an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intrinsic variation </a:t>
            </a:r>
            <a:r>
              <a:rPr lang="en-US" sz="2000" dirty="0">
                <a:latin typeface="Calibri" panose="020F0502020204030204" pitchFamily="34" charset="0"/>
                <a:cs typeface="Calibri" panose="020F0502020204030204" pitchFamily="34" charset="0"/>
              </a:rPr>
              <a:t>in the responses of follicular epithelial cells to TSH. Most patients are </a:t>
            </a:r>
            <a:r>
              <a:rPr lang="en-US" sz="2000" b="1" dirty="0">
                <a:latin typeface="Calibri" panose="020F0502020204030204" pitchFamily="34" charset="0"/>
                <a:cs typeface="Calibri" panose="020F0502020204030204" pitchFamily="34" charset="0"/>
              </a:rPr>
              <a:t>eu</a:t>
            </a:r>
            <a:r>
              <a:rPr lang="en-US" sz="2000" dirty="0">
                <a:latin typeface="Calibri" panose="020F0502020204030204" pitchFamily="34" charset="0"/>
                <a:cs typeface="Calibri" panose="020F0502020204030204" pitchFamily="34" charset="0"/>
              </a:rPr>
              <a:t>thyroid.</a:t>
            </a:r>
          </a:p>
          <a:p>
            <a:pPr algn="just"/>
            <a:r>
              <a:rPr lang="en-US" sz="2000" dirty="0">
                <a:latin typeface="Calibri" panose="020F0502020204030204" pitchFamily="34" charset="0"/>
                <a:cs typeface="Calibri" panose="020F0502020204030204" pitchFamily="34" charset="0"/>
              </a:rPr>
              <a:t>In parts of the world where iodine is deficient in the diet and where patients have insufficient thyroid hormone production, this is known as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endemic</a:t>
            </a:r>
            <a:r>
              <a:rPr lang="en-US" sz="2000" dirty="0">
                <a:latin typeface="Calibri" panose="020F0502020204030204" pitchFamily="34" charset="0"/>
                <a:cs typeface="Calibri" panose="020F0502020204030204" pitchFamily="34" charset="0"/>
              </a:rPr>
              <a:t> goiter.</a:t>
            </a:r>
          </a:p>
          <a:p>
            <a:pPr algn="just"/>
            <a:r>
              <a:rPr lang="en-US" sz="2000" dirty="0">
                <a:latin typeface="Calibri" panose="020F0502020204030204" pitchFamily="34" charset="0"/>
                <a:cs typeface="Calibri" panose="020F0502020204030204" pitchFamily="34" charset="0"/>
              </a:rPr>
              <a:t>A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a:t>
            </a:r>
            <a:r>
              <a:rPr lang="en-US" sz="2000" dirty="0">
                <a:latin typeface="Calibri" panose="020F0502020204030204" pitchFamily="34" charset="0"/>
                <a:cs typeface="Calibri" panose="020F0502020204030204" pitchFamily="34" charset="0"/>
              </a:rPr>
              <a:t> with a goiter likely has an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inherited biosynthetic defect</a:t>
            </a:r>
            <a:r>
              <a:rPr lang="en-US" sz="2000" dirty="0">
                <a:latin typeface="Calibri" panose="020F0502020204030204" pitchFamily="34" charset="0"/>
                <a:cs typeface="Calibri" panose="020F0502020204030204" pitchFamily="34" charset="0"/>
              </a:rPr>
              <a:t> and would probably present with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cretinism</a:t>
            </a:r>
            <a:r>
              <a:rPr lang="en-US" sz="2000" dirty="0">
                <a:latin typeface="Calibri" panose="020F0502020204030204" pitchFamily="34" charset="0"/>
                <a:cs typeface="Calibri" panose="020F0502020204030204" pitchFamily="34" charset="0"/>
              </a:rPr>
              <a:t>.</a:t>
            </a:r>
          </a:p>
          <a:p>
            <a:pPr algn="just"/>
            <a:r>
              <a:rPr lang="en-US" sz="2000" i="1" spc="300" dirty="0">
                <a:latin typeface="Calibri" panose="020F0502020204030204" pitchFamily="34" charset="0"/>
                <a:cs typeface="Calibri" panose="020F0502020204030204" pitchFamily="34" charset="0"/>
              </a:rPr>
              <a:t>Occasionally</a:t>
            </a:r>
            <a:r>
              <a:rPr lang="en-US" sz="2000" i="1"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in a </a:t>
            </a:r>
            <a:r>
              <a:rPr lang="en-US" sz="2000" b="1" i="1" u="sng" spc="300" dirty="0">
                <a:latin typeface="Calibri" panose="020F0502020204030204" pitchFamily="34" charset="0"/>
                <a:cs typeface="Calibri" panose="020F0502020204030204" pitchFamily="34" charset="0"/>
              </a:rPr>
              <a:t>non</a:t>
            </a:r>
            <a:r>
              <a:rPr lang="en-US" sz="2000" b="1" dirty="0">
                <a:latin typeface="Calibri" panose="020F0502020204030204" pitchFamily="34" charset="0"/>
                <a:cs typeface="Calibri" panose="020F0502020204030204" pitchFamily="34" charset="0"/>
              </a:rPr>
              <a:t>toxic multinodular goiter</a:t>
            </a:r>
            <a:r>
              <a:rPr lang="en-US" sz="2000" dirty="0">
                <a:latin typeface="Calibri" panose="020F0502020204030204" pitchFamily="34" charset="0"/>
                <a:cs typeface="Calibri" panose="020F0502020204030204" pitchFamily="34" charset="0"/>
              </a:rPr>
              <a:t>, an isolated de novo mutation in the TSH-signaling pathway can cause an </a:t>
            </a:r>
            <a:r>
              <a:rPr lang="en-US" sz="2000" u="sng" dirty="0">
                <a:latin typeface="Calibri" panose="020F0502020204030204" pitchFamily="34" charset="0"/>
                <a:cs typeface="Calibri" panose="020F0502020204030204" pitchFamily="34" charset="0"/>
              </a:rPr>
              <a:t>autonomously functioning nodule (“hot” nodule) </a:t>
            </a:r>
            <a:r>
              <a:rPr lang="en-US" sz="2000" dirty="0">
                <a:latin typeface="Calibri" panose="020F0502020204030204" pitchFamily="34" charset="0"/>
                <a:cs typeface="Calibri" panose="020F0502020204030204" pitchFamily="34" charset="0"/>
              </a:rPr>
              <a:t>and result in a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toxic goiter</a:t>
            </a:r>
            <a:r>
              <a:rPr lang="en-US" sz="2000" dirty="0">
                <a:latin typeface="Calibri" panose="020F0502020204030204" pitchFamily="34" charset="0"/>
                <a:cs typeface="Calibri" panose="020F0502020204030204" pitchFamily="34" charset="0"/>
              </a:rPr>
              <a:t> (with runaway thyroid hormone production).</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39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8C2B98A-376C-65C7-94FE-519DF356058F}"/>
              </a:ext>
            </a:extLst>
          </p:cNvPr>
          <p:cNvPicPr>
            <a:picLocks noChangeAspect="1"/>
          </p:cNvPicPr>
          <p:nvPr/>
        </p:nvPicPr>
        <p:blipFill>
          <a:blip r:embed="rId2"/>
          <a:stretch>
            <a:fillRect/>
          </a:stretch>
        </p:blipFill>
        <p:spPr>
          <a:xfrm>
            <a:off x="89865" y="114300"/>
            <a:ext cx="4583250" cy="6652260"/>
          </a:xfrm>
          <a:prstGeom prst="rect">
            <a:avLst/>
          </a:prstGeom>
        </p:spPr>
      </p:pic>
      <p:sp>
        <p:nvSpPr>
          <p:cNvPr id="4" name="TextBox 3">
            <a:extLst>
              <a:ext uri="{FF2B5EF4-FFF2-40B4-BE49-F238E27FC236}">
                <a16:creationId xmlns:a16="http://schemas.microsoft.com/office/drawing/2014/main" id="{7584592C-95C1-F57B-758C-BA93665F5BB9}"/>
              </a:ext>
            </a:extLst>
          </p:cNvPr>
          <p:cNvSpPr txBox="1"/>
          <p:nvPr/>
        </p:nvSpPr>
        <p:spPr>
          <a:xfrm>
            <a:off x="4673115" y="240030"/>
            <a:ext cx="4470884" cy="2800767"/>
          </a:xfrm>
          <a:prstGeom prst="rect">
            <a:avLst/>
          </a:prstGeom>
          <a:noFill/>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A 40-year-old woman has a neck mass that is causing dysphagia, respiratory difficulty, and hoarseness from recurrent laryngeal nerve compression. She has increased 24-hour urine catecholamine levels, and her serum calcium level is 12.8 mg/dL (</a:t>
            </a:r>
            <a:r>
              <a:rPr lang="en-US" sz="1600" dirty="0" err="1">
                <a:latin typeface="Calibri" panose="020F0502020204030204" pitchFamily="34" charset="0"/>
                <a:ea typeface="Calibri" panose="020F0502020204030204" pitchFamily="34" charset="0"/>
                <a:cs typeface="Calibri" panose="020F0502020204030204" pitchFamily="34" charset="0"/>
              </a:rPr>
              <a:t>nl</a:t>
            </a:r>
            <a:r>
              <a:rPr lang="en-US" sz="1600" dirty="0">
                <a:latin typeface="Calibri" panose="020F0502020204030204" pitchFamily="34" charset="0"/>
                <a:ea typeface="Calibri" panose="020F0502020204030204" pitchFamily="34" charset="0"/>
                <a:cs typeface="Calibri" panose="020F0502020204030204" pitchFamily="34" charset="0"/>
              </a:rPr>
              <a:t> 8.5 to 10.3 mg/dL), with a normal phosphorus level. The microscopic appearance of a thyroid biopsy specimen stained with Congo red is shown.</a:t>
            </a:r>
          </a:p>
          <a:p>
            <a:pPr algn="just"/>
            <a:r>
              <a:rPr lang="en-US" sz="1600" dirty="0">
                <a:latin typeface="Calibri" panose="020F0502020204030204" pitchFamily="34" charset="0"/>
                <a:ea typeface="Calibri" panose="020F0502020204030204" pitchFamily="34" charset="0"/>
                <a:cs typeface="Calibri" panose="020F0502020204030204" pitchFamily="34" charset="0"/>
              </a:rPr>
              <a:t>Explain this microscopic appearance.</a:t>
            </a:r>
          </a:p>
          <a:p>
            <a:pPr algn="just"/>
            <a:r>
              <a:rPr lang="en-US" sz="1600" dirty="0">
                <a:latin typeface="Calibri" panose="020F0502020204030204" pitchFamily="34" charset="0"/>
                <a:ea typeface="Calibri" panose="020F0502020204030204" pitchFamily="34" charset="0"/>
                <a:cs typeface="Calibri" panose="020F0502020204030204" pitchFamily="34" charset="0"/>
              </a:rPr>
              <a:t>Explain the laboratory findings.</a:t>
            </a:r>
            <a:endParaRPr lang="el-GR"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BF44261-B32D-728B-515A-C092E2DDD40C}"/>
              </a:ext>
            </a:extLst>
          </p:cNvPr>
          <p:cNvSpPr txBox="1"/>
          <p:nvPr/>
        </p:nvSpPr>
        <p:spPr>
          <a:xfrm>
            <a:off x="4673115" y="3218973"/>
            <a:ext cx="4470884" cy="3539430"/>
          </a:xfrm>
          <a:prstGeom prst="rect">
            <a:avLst/>
          </a:prstGeom>
          <a:noFill/>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Note the </a:t>
            </a:r>
            <a:r>
              <a:rPr lang="en-US" sz="1600" b="1" dirty="0">
                <a:latin typeface="Calibri" panose="020F0502020204030204" pitchFamily="34" charset="0"/>
                <a:ea typeface="Calibri" panose="020F0502020204030204" pitchFamily="34" charset="0"/>
                <a:cs typeface="Calibri" panose="020F0502020204030204" pitchFamily="34" charset="0"/>
              </a:rPr>
              <a:t>amyloid</a:t>
            </a:r>
            <a:r>
              <a:rPr lang="en-US" sz="1600" dirty="0">
                <a:latin typeface="Calibri" panose="020F0502020204030204" pitchFamily="34" charset="0"/>
                <a:ea typeface="Calibri" panose="020F0502020204030204" pitchFamily="34" charset="0"/>
                <a:cs typeface="Calibri" panose="020F0502020204030204" pitchFamily="34" charset="0"/>
              </a:rPr>
              <a:t> (▪) deposition, which is almost certainly from </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calcitonin produced by neoplastic cells</a:t>
            </a:r>
            <a:r>
              <a:rPr lang="en-US" sz="1600" dirty="0">
                <a:latin typeface="Calibri" panose="020F0502020204030204" pitchFamily="34" charset="0"/>
                <a:ea typeface="Calibri" panose="020F0502020204030204" pitchFamily="34" charset="0"/>
                <a:cs typeface="Calibri" panose="020F0502020204030204" pitchFamily="34" charset="0"/>
              </a:rPr>
              <a:t> arising in a </a:t>
            </a:r>
            <a:r>
              <a:rPr lang="en-US" sz="1600" b="1" dirty="0">
                <a:latin typeface="Calibri" panose="020F0502020204030204" pitchFamily="34" charset="0"/>
                <a:ea typeface="Calibri" panose="020F0502020204030204" pitchFamily="34" charset="0"/>
                <a:cs typeface="Calibri" panose="020F0502020204030204" pitchFamily="34" charset="0"/>
              </a:rPr>
              <a:t>medullary carcinoma derived from parafollicular C cells. </a:t>
            </a:r>
            <a:r>
              <a:rPr lang="en-US" sz="1600" dirty="0">
                <a:latin typeface="Calibri" panose="020F0502020204030204" pitchFamily="34" charset="0"/>
                <a:ea typeface="Calibri" panose="020F0502020204030204" pitchFamily="34" charset="0"/>
                <a:cs typeface="Calibri" panose="020F0502020204030204" pitchFamily="34" charset="0"/>
              </a:rPr>
              <a:t>The </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serum calcitonin </a:t>
            </a:r>
            <a:r>
              <a:rPr lang="en-US" sz="1600" dirty="0">
                <a:latin typeface="Calibri" panose="020F0502020204030204" pitchFamily="34" charset="0"/>
                <a:ea typeface="Calibri" panose="020F0502020204030204" pitchFamily="34" charset="0"/>
                <a:cs typeface="Calibri" panose="020F0502020204030204" pitchFamily="34" charset="0"/>
              </a:rPr>
              <a:t>level is often </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elevated</a:t>
            </a:r>
            <a:r>
              <a:rPr lang="en-US" sz="1600" dirty="0">
                <a:latin typeface="Calibri" panose="020F0502020204030204" pitchFamily="34" charset="0"/>
                <a:ea typeface="Calibri" panose="020F0502020204030204" pitchFamily="34" charset="0"/>
                <a:cs typeface="Calibri" panose="020F0502020204030204" pitchFamily="34" charset="0"/>
              </a:rPr>
              <a:t> with this condition. </a:t>
            </a:r>
            <a:r>
              <a:rPr lang="en-US" sz="1600" i="1" dirty="0">
                <a:latin typeface="Calibri" panose="020F0502020204030204" pitchFamily="34" charset="0"/>
                <a:ea typeface="Calibri" panose="020F0502020204030204" pitchFamily="34" charset="0"/>
                <a:cs typeface="Calibri" panose="020F0502020204030204" pitchFamily="34" charset="0"/>
              </a:rPr>
              <a:t>Other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paraneoplastic syndromes </a:t>
            </a:r>
            <a:r>
              <a:rPr lang="en-US" sz="1600" dirty="0">
                <a:latin typeface="Calibri" panose="020F0502020204030204" pitchFamily="34" charset="0"/>
                <a:ea typeface="Calibri" panose="020F0502020204030204" pitchFamily="34" charset="0"/>
                <a:cs typeface="Calibri" panose="020F0502020204030204" pitchFamily="34" charset="0"/>
              </a:rPr>
              <a:t>may also occur (e.g., cortisol and Cushing syndrome; serotonin and carcinoid syndrome; parathyroid hormone and hypercalcemia).</a:t>
            </a:r>
          </a:p>
          <a:p>
            <a:pPr algn="just"/>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Elevated urinary catecholamine levels </a:t>
            </a:r>
            <a:r>
              <a:rPr lang="en-US" sz="1600" dirty="0">
                <a:latin typeface="Calibri" panose="020F0502020204030204" pitchFamily="34" charset="0"/>
                <a:ea typeface="Calibri" panose="020F0502020204030204" pitchFamily="34" charset="0"/>
                <a:cs typeface="Calibri" panose="020F0502020204030204" pitchFamily="34" charset="0"/>
              </a:rPr>
              <a:t>suggest </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pheochromocytoma</a:t>
            </a:r>
            <a:r>
              <a:rPr lang="en-US" sz="1600" dirty="0">
                <a:latin typeface="Calibri" panose="020F0502020204030204" pitchFamily="34" charset="0"/>
                <a:ea typeface="Calibri" panose="020F0502020204030204" pitchFamily="34" charset="0"/>
                <a:cs typeface="Calibri" panose="020F0502020204030204" pitchFamily="34" charset="0"/>
              </a:rPr>
              <a:t> and </a:t>
            </a:r>
            <a:r>
              <a:rPr lang="en-US" sz="1600" u="sng" dirty="0">
                <a:latin typeface="Calibri" panose="020F0502020204030204" pitchFamily="34" charset="0"/>
                <a:ea typeface="Calibri" panose="020F0502020204030204" pitchFamily="34" charset="0"/>
                <a:cs typeface="Calibri" panose="020F0502020204030204" pitchFamily="34" charset="0"/>
              </a:rPr>
              <a:t>elevated serum calcium parathyroid hyperplasia</a:t>
            </a:r>
            <a:r>
              <a:rPr lang="en-US" sz="1600" dirty="0">
                <a:latin typeface="Calibri" panose="020F0502020204030204" pitchFamily="34" charset="0"/>
                <a:ea typeface="Calibri" panose="020F0502020204030204" pitchFamily="34" charset="0"/>
                <a:cs typeface="Calibri" panose="020F0502020204030204" pitchFamily="34" charset="0"/>
              </a:rPr>
              <a:t>, which likely represent </a:t>
            </a:r>
            <a:r>
              <a:rPr lang="en-US" sz="1600" b="1" dirty="0">
                <a:latin typeface="Calibri" panose="020F0502020204030204" pitchFamily="34" charset="0"/>
                <a:ea typeface="Calibri" panose="020F0502020204030204" pitchFamily="34" charset="0"/>
                <a:cs typeface="Calibri" panose="020F0502020204030204" pitchFamily="34" charset="0"/>
              </a:rPr>
              <a:t>multiple endocrine neoplasia type II</a:t>
            </a:r>
            <a:r>
              <a:rPr lang="en-US" sz="1600" b="1" u="sng" dirty="0">
                <a:latin typeface="Calibri" panose="020F0502020204030204" pitchFamily="34" charset="0"/>
                <a:ea typeface="Calibri" panose="020F0502020204030204" pitchFamily="34" charset="0"/>
                <a:cs typeface="Calibri" panose="020F0502020204030204" pitchFamily="34" charset="0"/>
              </a:rPr>
              <a:t>A</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dirty="0" err="1">
                <a:latin typeface="Calibri" panose="020F0502020204030204" pitchFamily="34" charset="0"/>
                <a:ea typeface="Calibri" panose="020F0502020204030204" pitchFamily="34" charset="0"/>
                <a:cs typeface="Calibri" panose="020F0502020204030204" pitchFamily="34" charset="0"/>
              </a:rPr>
              <a:t>Sipple</a:t>
            </a:r>
            <a:r>
              <a:rPr lang="en-US" sz="1600" b="1" dirty="0">
                <a:latin typeface="Calibri" panose="020F0502020204030204" pitchFamily="34" charset="0"/>
                <a:ea typeface="Calibri" panose="020F0502020204030204" pitchFamily="34" charset="0"/>
                <a:cs typeface="Calibri" panose="020F0502020204030204" pitchFamily="34" charset="0"/>
              </a:rPr>
              <a:t> syndrome).</a:t>
            </a:r>
            <a:endParaRPr lang="el-GR" sz="1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954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8730080-C107-D98C-4DC5-3C26F0E27806}"/>
              </a:ext>
            </a:extLst>
          </p:cNvPr>
          <p:cNvPicPr>
            <a:picLocks noChangeAspect="1"/>
          </p:cNvPicPr>
          <p:nvPr/>
        </p:nvPicPr>
        <p:blipFill>
          <a:blip r:embed="rId2"/>
          <a:stretch>
            <a:fillRect/>
          </a:stretch>
        </p:blipFill>
        <p:spPr>
          <a:xfrm>
            <a:off x="140465" y="1905000"/>
            <a:ext cx="5407834" cy="4817242"/>
          </a:xfrm>
          <a:prstGeom prst="rect">
            <a:avLst/>
          </a:prstGeom>
        </p:spPr>
      </p:pic>
      <p:sp>
        <p:nvSpPr>
          <p:cNvPr id="4" name="TextBox 3">
            <a:extLst>
              <a:ext uri="{FF2B5EF4-FFF2-40B4-BE49-F238E27FC236}">
                <a16:creationId xmlns:a16="http://schemas.microsoft.com/office/drawing/2014/main" id="{B480BBE0-CBC5-F64D-E4B3-44B1080C35BF}"/>
              </a:ext>
            </a:extLst>
          </p:cNvPr>
          <p:cNvSpPr txBox="1"/>
          <p:nvPr/>
        </p:nvSpPr>
        <p:spPr>
          <a:xfrm>
            <a:off x="0" y="0"/>
            <a:ext cx="9144000" cy="2154436"/>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53-year-old woman with neck discomfort, dysphagia, and upper respiratory tract wheezing has the CT scan shown.</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What is the diagnosis?</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How can diet be related </a:t>
            </a:r>
            <a:endParaRPr lang="el-GR"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to this lesion?</a:t>
            </a:r>
            <a:r>
              <a:rPr lang="el-GR"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Could this become malignant?</a:t>
            </a:r>
          </a:p>
          <a:p>
            <a:endParaRPr lang="en-US" dirty="0"/>
          </a:p>
        </p:txBody>
      </p:sp>
      <p:sp>
        <p:nvSpPr>
          <p:cNvPr id="6" name="TextBox 5">
            <a:extLst>
              <a:ext uri="{FF2B5EF4-FFF2-40B4-BE49-F238E27FC236}">
                <a16:creationId xmlns:a16="http://schemas.microsoft.com/office/drawing/2014/main" id="{58763DE8-E07C-57A7-26BC-EF85D2F0E572}"/>
              </a:ext>
            </a:extLst>
          </p:cNvPr>
          <p:cNvSpPr txBox="1"/>
          <p:nvPr/>
        </p:nvSpPr>
        <p:spPr>
          <a:xfrm>
            <a:off x="5548299" y="350520"/>
            <a:ext cx="3595699" cy="6555641"/>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There is an </a:t>
            </a:r>
            <a:r>
              <a:rPr lang="en-US" sz="2000" b="1" dirty="0">
                <a:latin typeface="Calibri" panose="020F0502020204030204" pitchFamily="34" charset="0"/>
                <a:cs typeface="Calibri" panose="020F0502020204030204" pitchFamily="34" charset="0"/>
              </a:rPr>
              <a:t>irregular mass displacing the trachea</a:t>
            </a:r>
            <a:r>
              <a:rPr lang="en-US" sz="2000" dirty="0">
                <a:latin typeface="Calibri" panose="020F0502020204030204" pitchFamily="34" charset="0"/>
                <a:cs typeface="Calibri" panose="020F0502020204030204" pitchFamily="34" charset="0"/>
              </a:rPr>
              <a:t> (▪) to the right and </a:t>
            </a:r>
            <a:r>
              <a:rPr lang="en-US" sz="2000" b="1" dirty="0">
                <a:latin typeface="Calibri" panose="020F0502020204030204" pitchFamily="34" charset="0"/>
                <a:cs typeface="Calibri" panose="020F0502020204030204" pitchFamily="34" charset="0"/>
              </a:rPr>
              <a:t>compressing the esophagus</a:t>
            </a:r>
            <a:r>
              <a:rPr lang="en-US" sz="2000" dirty="0">
                <a:latin typeface="Calibri" panose="020F0502020204030204" pitchFamily="34" charset="0"/>
                <a:cs typeface="Calibri" panose="020F0502020204030204" pitchFamily="34" charset="0"/>
              </a:rPr>
              <a:t> posteriorly. This is likely a  </a:t>
            </a:r>
            <a:r>
              <a:rPr lang="en-US" sz="2000" b="1" spc="300" dirty="0">
                <a:latin typeface="Calibri" panose="020F0502020204030204" pitchFamily="34" charset="0"/>
                <a:cs typeface="Calibri" panose="020F0502020204030204" pitchFamily="34" charset="0"/>
              </a:rPr>
              <a:t>nodular</a:t>
            </a:r>
            <a:r>
              <a:rPr lang="en-US" sz="2000" b="1" dirty="0">
                <a:latin typeface="Calibri" panose="020F0502020204030204" pitchFamily="34" charset="0"/>
                <a:cs typeface="Calibri" panose="020F0502020204030204" pitchFamily="34" charset="0"/>
              </a:rPr>
              <a:t> goiter</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Cruciferous vegetables </a:t>
            </a:r>
            <a:r>
              <a:rPr lang="en-US" sz="2000" dirty="0">
                <a:latin typeface="Calibri" panose="020F0502020204030204" pitchFamily="34" charset="0"/>
                <a:cs typeface="Calibri" panose="020F0502020204030204" pitchFamily="34" charset="0"/>
              </a:rPr>
              <a:t>such as Brussels sprouts, cabbage, cauliflower, turnips, and cassava contain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goitrogenic compounds </a:t>
            </a:r>
            <a:r>
              <a:rPr lang="en-US" sz="2000" dirty="0">
                <a:latin typeface="Calibri" panose="020F0502020204030204" pitchFamily="34" charset="0"/>
                <a:cs typeface="Calibri" panose="020F0502020204030204" pitchFamily="34" charset="0"/>
              </a:rPr>
              <a:t>(e.g., glucosinolates) that interfere with normal thyroid hormone synthesis. </a:t>
            </a:r>
            <a:r>
              <a:rPr lang="en-US" sz="2000" i="1" dirty="0">
                <a:latin typeface="Calibri" panose="020F0502020204030204" pitchFamily="34" charset="0"/>
                <a:cs typeface="Calibri" panose="020F0502020204030204" pitchFamily="34" charset="0"/>
              </a:rPr>
              <a:t>Typical levels of consumption</a:t>
            </a:r>
            <a:r>
              <a:rPr lang="en-US" sz="2000" dirty="0">
                <a:latin typeface="Calibri" panose="020F0502020204030204" pitchFamily="34" charset="0"/>
                <a:cs typeface="Calibri" panose="020F0502020204030204" pitchFamily="34" charset="0"/>
              </a:rPr>
              <a:t> usually have </a:t>
            </a:r>
            <a:r>
              <a:rPr lang="en-US" sz="2000" i="1" dirty="0">
                <a:latin typeface="Calibri" panose="020F0502020204030204" pitchFamily="34" charset="0"/>
                <a:cs typeface="Calibri" panose="020F0502020204030204" pitchFamily="34" charset="0"/>
              </a:rPr>
              <a:t>minimal</a:t>
            </a:r>
            <a:r>
              <a:rPr lang="en-US" sz="2000" dirty="0">
                <a:latin typeface="Calibri" panose="020F0502020204030204" pitchFamily="34" charset="0"/>
                <a:cs typeface="Calibri" panose="020F0502020204030204" pitchFamily="34" charset="0"/>
              </a:rPr>
              <a:t> effect.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No. Malignancies </a:t>
            </a:r>
            <a:r>
              <a:rPr lang="en-US" sz="2000" b="1" dirty="0">
                <a:latin typeface="Calibri" panose="020F0502020204030204" pitchFamily="34" charset="0"/>
                <a:cs typeface="Calibri" panose="020F0502020204030204" pitchFamily="34" charset="0"/>
              </a:rPr>
              <a:t>do </a:t>
            </a:r>
            <a:r>
              <a:rPr lang="en-US" sz="2000" b="1" i="1" dirty="0">
                <a:latin typeface="Calibri" panose="020F0502020204030204" pitchFamily="34" charset="0"/>
                <a:cs typeface="Calibri" panose="020F0502020204030204" pitchFamily="34" charset="0"/>
              </a:rPr>
              <a:t>not</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arise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within a goiter</a:t>
            </a:r>
            <a:r>
              <a:rPr lang="en-US" sz="2000" dirty="0">
                <a:latin typeface="Calibri" panose="020F0502020204030204" pitchFamily="34" charset="0"/>
                <a:cs typeface="Calibri" panose="020F0502020204030204" pitchFamily="34" charset="0"/>
              </a:rPr>
              <a:t>. An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asymmetric nodular goiter </a:t>
            </a:r>
            <a:r>
              <a:rPr lang="en-US" sz="2000" dirty="0">
                <a:latin typeface="Calibri" panose="020F0502020204030204" pitchFamily="34" charset="0"/>
                <a:cs typeface="Calibri" panose="020F0502020204030204" pitchFamily="34" charset="0"/>
              </a:rPr>
              <a:t>like this one could grossly and radiographically </a:t>
            </a:r>
            <a:r>
              <a:rPr lang="en-US" sz="2000" i="1" dirty="0">
                <a:latin typeface="Calibri" panose="020F0502020204030204" pitchFamily="34" charset="0"/>
                <a:cs typeface="Calibri" panose="020F0502020204030204" pitchFamily="34" charset="0"/>
              </a:rPr>
              <a:t>mimic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thyroid carcinoma</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356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EE27C5-1C76-FD11-FCD9-41277344320F}"/>
              </a:ext>
            </a:extLst>
          </p:cNvPr>
          <p:cNvPicPr>
            <a:picLocks noChangeAspect="1"/>
          </p:cNvPicPr>
          <p:nvPr/>
        </p:nvPicPr>
        <p:blipFill>
          <a:blip r:embed="rId2"/>
          <a:stretch>
            <a:fillRect/>
          </a:stretch>
        </p:blipFill>
        <p:spPr>
          <a:xfrm rot="16200000">
            <a:off x="-865751" y="1007970"/>
            <a:ext cx="6722722" cy="4706781"/>
          </a:xfrm>
          <a:prstGeom prst="rect">
            <a:avLst/>
          </a:prstGeom>
        </p:spPr>
      </p:pic>
      <p:sp>
        <p:nvSpPr>
          <p:cNvPr id="4" name="TextBox 3">
            <a:extLst>
              <a:ext uri="{FF2B5EF4-FFF2-40B4-BE49-F238E27FC236}">
                <a16:creationId xmlns:a16="http://schemas.microsoft.com/office/drawing/2014/main" id="{D387EE3D-CFD3-2A35-692A-9234334993D2}"/>
              </a:ext>
            </a:extLst>
          </p:cNvPr>
          <p:cNvSpPr txBox="1"/>
          <p:nvPr/>
        </p:nvSpPr>
        <p:spPr>
          <a:xfrm>
            <a:off x="4849001" y="-1"/>
            <a:ext cx="4294999" cy="2769989"/>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A 54-year-old woman with a 6-month history of fatigue, anorexia, weight loss, skin hyperpigmentation, and diarrhea develops hypotension and lapses into a coma after a minor upper respiratory tract infection. At autopsy, her adrenals are small (▾) as compared with normal adrenals (▴).</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is a possible diagnosis?</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laboratory findings would you have expected when this patient was alive?</a:t>
            </a:r>
            <a:r>
              <a:rPr lang="el-GR" sz="16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What is the most likely cause?</a:t>
            </a:r>
          </a:p>
          <a:p>
            <a:endParaRPr lang="en-US" dirty="0"/>
          </a:p>
        </p:txBody>
      </p:sp>
      <p:sp>
        <p:nvSpPr>
          <p:cNvPr id="6" name="TextBox 5">
            <a:extLst>
              <a:ext uri="{FF2B5EF4-FFF2-40B4-BE49-F238E27FC236}">
                <a16:creationId xmlns:a16="http://schemas.microsoft.com/office/drawing/2014/main" id="{6FB87BEC-A66C-A5D8-3948-E9655D846966}"/>
              </a:ext>
            </a:extLst>
          </p:cNvPr>
          <p:cNvSpPr txBox="1"/>
          <p:nvPr/>
        </p:nvSpPr>
        <p:spPr>
          <a:xfrm>
            <a:off x="4849000" y="2377440"/>
            <a:ext cx="4294999" cy="4524315"/>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 </a:t>
            </a:r>
            <a:r>
              <a:rPr lang="en-US" sz="1800" b="1" dirty="0">
                <a:latin typeface="Calibri" panose="020F0502020204030204" pitchFamily="34" charset="0"/>
                <a:cs typeface="Calibri" panose="020F0502020204030204" pitchFamily="34" charset="0"/>
              </a:rPr>
              <a:t>clinical history </a:t>
            </a:r>
            <a:r>
              <a:rPr lang="en-US" sz="1800" dirty="0">
                <a:latin typeface="Calibri" panose="020F0502020204030204" pitchFamily="34" charset="0"/>
                <a:cs typeface="Calibri" panose="020F0502020204030204" pitchFamily="34" charset="0"/>
              </a:rPr>
              <a:t>and these </a:t>
            </a:r>
            <a:r>
              <a:rPr lang="en-US" sz="1800" b="1" dirty="0">
                <a:latin typeface="Calibri" panose="020F0502020204030204" pitchFamily="34" charset="0"/>
                <a:cs typeface="Calibri" panose="020F0502020204030204" pitchFamily="34" charset="0"/>
              </a:rPr>
              <a:t>atrophic adrenals</a:t>
            </a:r>
            <a:r>
              <a:rPr lang="en-US" sz="1800" dirty="0">
                <a:latin typeface="Calibri" panose="020F0502020204030204" pitchFamily="34" charset="0"/>
                <a:cs typeface="Calibri" panose="020F0502020204030204" pitchFamily="34" charset="0"/>
              </a:rPr>
              <a:t> are characteristic of </a:t>
            </a:r>
            <a:r>
              <a:rPr lang="en-US" sz="1800" b="1" spc="600" dirty="0">
                <a:latin typeface="Calibri" panose="020F0502020204030204" pitchFamily="34" charset="0"/>
                <a:cs typeface="Calibri" panose="020F0502020204030204" pitchFamily="34" charset="0"/>
              </a:rPr>
              <a:t>primary </a:t>
            </a:r>
            <a:r>
              <a:rPr lang="en-US" sz="1800" b="1" dirty="0">
                <a:latin typeface="Calibri" panose="020F0502020204030204" pitchFamily="34" charset="0"/>
                <a:cs typeface="Calibri" panose="020F0502020204030204" pitchFamily="34" charset="0"/>
              </a:rPr>
              <a:t>chronic adrenal </a:t>
            </a:r>
            <a:r>
              <a:rPr lang="en-US" sz="1800"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en-US" sz="1800" b="1" dirty="0">
                <a:latin typeface="Calibri" panose="020F0502020204030204" pitchFamily="34" charset="0"/>
                <a:cs typeface="Calibri" panose="020F0502020204030204" pitchFamily="34" charset="0"/>
              </a:rPr>
              <a:t>sufficiency</a:t>
            </a:r>
            <a:r>
              <a:rPr lang="en-US" sz="1800" dirty="0">
                <a:latin typeface="Calibri" panose="020F0502020204030204" pitchFamily="34" charset="0"/>
                <a:cs typeface="Calibri" panose="020F0502020204030204" pitchFamily="34" charset="0"/>
              </a:rPr>
              <a:t>, which is also known as </a:t>
            </a:r>
            <a:r>
              <a:rPr lang="en-US" sz="1800" b="1" dirty="0">
                <a:latin typeface="Calibri" panose="020F0502020204030204" pitchFamily="34" charset="0"/>
                <a:cs typeface="Calibri" panose="020F0502020204030204" pitchFamily="34" charset="0"/>
              </a:rPr>
              <a:t>Addison disease</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b="1" i="1" dirty="0">
                <a:latin typeface="Calibri" panose="020F0502020204030204" pitchFamily="34" charset="0"/>
                <a:cs typeface="Calibri" panose="020F0502020204030204" pitchFamily="34" charset="0"/>
              </a:rPr>
              <a:t>In</a:t>
            </a:r>
            <a:r>
              <a:rPr lang="en-US" sz="1800" b="1" dirty="0">
                <a:latin typeface="Calibri" panose="020F0502020204030204" pitchFamily="34" charset="0"/>
                <a:cs typeface="Calibri" panose="020F0502020204030204" pitchFamily="34" charset="0"/>
              </a:rPr>
              <a:t>adequate</a:t>
            </a:r>
            <a:r>
              <a:rPr lang="en-US" sz="1800" dirty="0">
                <a:latin typeface="Calibri" panose="020F0502020204030204" pitchFamily="34" charset="0"/>
                <a:cs typeface="Calibri" panose="020F0502020204030204" pitchFamily="34" charset="0"/>
              </a:rPr>
              <a:t> amounts of </a:t>
            </a:r>
            <a:r>
              <a:rPr lang="en-US" sz="1800" i="1" dirty="0">
                <a:latin typeface="Calibri" panose="020F0502020204030204" pitchFamily="34" charset="0"/>
                <a:cs typeface="Calibri" panose="020F0502020204030204" pitchFamily="34" charset="0"/>
              </a:rPr>
              <a:t>mineralocorticoids </a:t>
            </a:r>
            <a:r>
              <a:rPr lang="en-US" sz="1800" dirty="0">
                <a:latin typeface="Calibri" panose="020F0502020204030204" pitchFamily="34" charset="0"/>
                <a:cs typeface="Calibri" panose="020F0502020204030204" pitchFamily="34" charset="0"/>
              </a:rPr>
              <a:t>(mainly aldosterone) and </a:t>
            </a:r>
            <a:r>
              <a:rPr lang="en-US" sz="1800" u="sng" dirty="0">
                <a:latin typeface="Calibri" panose="020F0502020204030204" pitchFamily="34" charset="0"/>
                <a:cs typeface="Calibri" panose="020F0502020204030204" pitchFamily="34" charset="0"/>
              </a:rPr>
              <a:t>glucocorticoids</a:t>
            </a:r>
            <a:r>
              <a:rPr lang="en-US" sz="1800" dirty="0">
                <a:latin typeface="Calibri" panose="020F0502020204030204" pitchFamily="34" charset="0"/>
                <a:cs typeface="Calibri" panose="020F0502020204030204" pitchFamily="34" charset="0"/>
              </a:rPr>
              <a:t> result in </a:t>
            </a:r>
            <a:r>
              <a:rPr lang="en-US" sz="1800" i="1" dirty="0">
                <a:latin typeface="Calibri" panose="020F0502020204030204" pitchFamily="34" charset="0"/>
                <a:cs typeface="Calibri" panose="020F0502020204030204" pitchFamily="34" charset="0"/>
              </a:rPr>
              <a:t>hyponatremia, hyperkalemia</a:t>
            </a:r>
            <a:r>
              <a:rPr lang="en-US" sz="1800" dirty="0">
                <a:latin typeface="Calibri" panose="020F0502020204030204" pitchFamily="34" charset="0"/>
                <a:cs typeface="Calibri" panose="020F0502020204030204" pitchFamily="34" charset="0"/>
              </a:rPr>
              <a:t>, and </a:t>
            </a:r>
            <a:r>
              <a:rPr lang="en-US" sz="1800" u="sng" dirty="0">
                <a:latin typeface="Calibri" panose="020F0502020204030204" pitchFamily="34" charset="0"/>
                <a:cs typeface="Calibri" panose="020F0502020204030204" pitchFamily="34" charset="0"/>
              </a:rPr>
              <a:t>hypoglycemia</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Most cases of Addison disease are </a:t>
            </a:r>
            <a:r>
              <a:rPr lang="en-US" sz="1800" b="1" i="1" dirty="0">
                <a:latin typeface="Calibri" panose="020F0502020204030204" pitchFamily="34" charset="0"/>
                <a:cs typeface="Calibri" panose="020F0502020204030204" pitchFamily="34" charset="0"/>
              </a:rPr>
              <a:t>auto</a:t>
            </a:r>
            <a:r>
              <a:rPr lang="en-US" sz="1800" b="1" dirty="0">
                <a:latin typeface="Calibri" panose="020F0502020204030204" pitchFamily="34" charset="0"/>
                <a:cs typeface="Calibri" panose="020F0502020204030204" pitchFamily="34" charset="0"/>
              </a:rPr>
              <a:t>immune</a:t>
            </a:r>
            <a:r>
              <a:rPr lang="en-US" sz="1800" dirty="0">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Tuberculosis, AIDS, and metastatic cancer</a:t>
            </a:r>
            <a:r>
              <a:rPr lang="en-US" sz="1800" dirty="0">
                <a:latin typeface="Calibri" panose="020F0502020204030204" pitchFamily="34" charset="0"/>
                <a:cs typeface="Calibri" panose="020F0502020204030204" pitchFamily="34" charset="0"/>
              </a:rPr>
              <a:t> round out the top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a:t>
            </a:r>
            <a:r>
              <a:rPr lang="en-US" sz="1800" dirty="0">
                <a:latin typeface="Calibri" panose="020F0502020204030204" pitchFamily="34" charset="0"/>
                <a:cs typeface="Calibri" panose="020F0502020204030204" pitchFamily="34" charset="0"/>
              </a:rPr>
              <a:t> causes; lesser causes include hemochromatosis, amyloidosis, sarcoidosis, and lymphoma.</a:t>
            </a:r>
            <a:endParaRPr lang="el-G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7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44E4AE4-E855-7A52-D55B-2301E8DC247C}"/>
              </a:ext>
            </a:extLst>
          </p:cNvPr>
          <p:cNvPicPr>
            <a:picLocks noChangeAspect="1"/>
          </p:cNvPicPr>
          <p:nvPr/>
        </p:nvPicPr>
        <p:blipFill>
          <a:blip r:embed="rId3"/>
          <a:stretch>
            <a:fillRect/>
          </a:stretch>
        </p:blipFill>
        <p:spPr>
          <a:xfrm rot="16200000">
            <a:off x="-387911" y="2260867"/>
            <a:ext cx="5079557" cy="3986823"/>
          </a:xfrm>
          <a:prstGeom prst="rect">
            <a:avLst/>
          </a:prstGeom>
        </p:spPr>
      </p:pic>
      <p:sp>
        <p:nvSpPr>
          <p:cNvPr id="4" name="TextBox 3">
            <a:extLst>
              <a:ext uri="{FF2B5EF4-FFF2-40B4-BE49-F238E27FC236}">
                <a16:creationId xmlns:a16="http://schemas.microsoft.com/office/drawing/2014/main" id="{6E07E61D-EF09-141B-F43F-0DF64345CE53}"/>
              </a:ext>
            </a:extLst>
          </p:cNvPr>
          <p:cNvSpPr txBox="1"/>
          <p:nvPr/>
        </p:nvSpPr>
        <p:spPr>
          <a:xfrm>
            <a:off x="0" y="1"/>
            <a:ext cx="9144000" cy="1754326"/>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49-year-old woman with chronic mucocutaneous candidiasis and ectodermal dystrophy with skin, tooth enamel, and fingernail abnormalities also has pernicious anemia. Had we checked at this point, her adrenals would have appeared as shown.</a:t>
            </a:r>
          </a:p>
          <a:p>
            <a:pPr algn="just"/>
            <a:r>
              <a:rPr lang="en-US" sz="1800" dirty="0">
                <a:latin typeface="Calibri" panose="020F0502020204030204" pitchFamily="34" charset="0"/>
                <a:cs typeface="Calibri" panose="020F0502020204030204" pitchFamily="34" charset="0"/>
              </a:rPr>
              <a:t>What is your diagnosis?</a:t>
            </a:r>
          </a:p>
          <a:p>
            <a:pPr algn="just"/>
            <a:r>
              <a:rPr lang="en-US" sz="1800" dirty="0">
                <a:latin typeface="Calibri" panose="020F0502020204030204" pitchFamily="34" charset="0"/>
                <a:cs typeface="Calibri" panose="020F0502020204030204" pitchFamily="34" charset="0"/>
              </a:rPr>
              <a:t>What hormones are produced in the adrenals?</a:t>
            </a:r>
          </a:p>
          <a:p>
            <a:pPr algn="just"/>
            <a:r>
              <a:rPr lang="en-US" sz="1800" dirty="0">
                <a:latin typeface="Calibri" panose="020F0502020204030204" pitchFamily="34" charset="0"/>
                <a:cs typeface="Calibri" panose="020F0502020204030204" pitchFamily="34" charset="0"/>
              </a:rPr>
              <a:t>What gene mutation may she have?</a:t>
            </a:r>
            <a:endParaRPr lang="el-GR"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A6A9352-1F56-3EBE-B6D1-CB672041CE3E}"/>
              </a:ext>
            </a:extLst>
          </p:cNvPr>
          <p:cNvSpPr txBox="1"/>
          <p:nvPr/>
        </p:nvSpPr>
        <p:spPr>
          <a:xfrm>
            <a:off x="4303734" y="960120"/>
            <a:ext cx="4840266" cy="5940088"/>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There is </a:t>
            </a:r>
            <a:r>
              <a:rPr lang="en-US" sz="2000" b="1" dirty="0">
                <a:latin typeface="Calibri" panose="020F0502020204030204" pitchFamily="34" charset="0"/>
                <a:cs typeface="Calibri" panose="020F0502020204030204" pitchFamily="34" charset="0"/>
              </a:rPr>
              <a:t>marked atrophy </a:t>
            </a:r>
            <a:r>
              <a:rPr lang="en-US" sz="2000" dirty="0">
                <a:latin typeface="Calibri" panose="020F0502020204030204" pitchFamily="34" charset="0"/>
                <a:cs typeface="Calibri" panose="020F0502020204030204" pitchFamily="34" charset="0"/>
              </a:rPr>
              <a:t>of the </a:t>
            </a:r>
            <a:r>
              <a:rPr lang="en-US" sz="2000" b="1" dirty="0">
                <a:latin typeface="Calibri" panose="020F0502020204030204" pitchFamily="34" charset="0"/>
                <a:cs typeface="Calibri" panose="020F0502020204030204" pitchFamily="34" charset="0"/>
              </a:rPr>
              <a:t>adrenal cortex</a:t>
            </a:r>
            <a:r>
              <a:rPr lang="en-US" sz="2000" dirty="0">
                <a:latin typeface="Calibri" panose="020F0502020204030204" pitchFamily="34" charset="0"/>
                <a:cs typeface="Calibri" panose="020F0502020204030204" pitchFamily="34" charset="0"/>
              </a:rPr>
              <a:t> (▪), which is consistent with </a:t>
            </a:r>
            <a:r>
              <a:rPr lang="en-US" sz="2000" b="1" dirty="0">
                <a:latin typeface="Calibri" panose="020F0502020204030204" pitchFamily="34" charset="0"/>
                <a:cs typeface="Calibri" panose="020F0502020204030204" pitchFamily="34" charset="0"/>
              </a:rPr>
              <a:t>chronic adrenal </a:t>
            </a:r>
            <a:r>
              <a:rPr lang="en-US" sz="2000" b="1"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en-US" sz="2000" b="1" dirty="0">
                <a:latin typeface="Calibri" panose="020F0502020204030204" pitchFamily="34" charset="0"/>
                <a:cs typeface="Calibri" panose="020F0502020204030204" pitchFamily="34" charset="0"/>
              </a:rPr>
              <a:t>sufficiency.</a:t>
            </a:r>
            <a:endParaRPr lang="el-GR" sz="2000" b="1" dirty="0">
              <a:latin typeface="Calibri" panose="020F0502020204030204" pitchFamily="34" charset="0"/>
              <a:cs typeface="Calibri" panose="020F0502020204030204" pitchFamily="34" charset="0"/>
            </a:endParaRPr>
          </a:p>
          <a:p>
            <a:pPr algn="just"/>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a:t>
            </a:r>
            <a:r>
              <a:rPr lang="en-US" sz="2000" b="1" dirty="0">
                <a:latin typeface="Calibri" panose="020F0502020204030204" pitchFamily="34" charset="0"/>
                <a:cs typeface="Calibri" panose="020F0502020204030204" pitchFamily="34" charset="0"/>
              </a:rPr>
              <a:t>adrenal cortex </a:t>
            </a:r>
            <a:r>
              <a:rPr lang="en-US" sz="2000" dirty="0">
                <a:latin typeface="Calibri" panose="020F0502020204030204" pitchFamily="34" charset="0"/>
                <a:cs typeface="Calibri" panose="020F0502020204030204" pitchFamily="34" charset="0"/>
              </a:rPr>
              <a:t>produces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aldosterone</a:t>
            </a:r>
            <a:r>
              <a:rPr lang="en-US" sz="2000" dirty="0">
                <a:latin typeface="Calibri" panose="020F0502020204030204" pitchFamily="34" charset="0"/>
                <a:cs typeface="Calibri" panose="020F0502020204030204" pitchFamily="34" charset="0"/>
              </a:rPr>
              <a:t> (zona glomerulosa),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sex steroids </a:t>
            </a:r>
            <a:r>
              <a:rPr lang="en-US" sz="2000" dirty="0">
                <a:latin typeface="Calibri" panose="020F0502020204030204" pitchFamily="34" charset="0"/>
                <a:cs typeface="Calibri" panose="020F0502020204030204" pitchFamily="34" charset="0"/>
              </a:rPr>
              <a:t>(zona fasciculata and zona reticularis), and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glucocorticoids</a:t>
            </a:r>
            <a:r>
              <a:rPr lang="en-US" sz="2000" dirty="0">
                <a:latin typeface="Calibri" panose="020F0502020204030204" pitchFamily="34" charset="0"/>
                <a:cs typeface="Calibri" panose="020F0502020204030204" pitchFamily="34" charset="0"/>
              </a:rPr>
              <a:t> (all layers). </a:t>
            </a:r>
            <a:r>
              <a:rPr lang="en-US" sz="2000" i="1" dirty="0">
                <a:latin typeface="Calibri" panose="020F0502020204030204" pitchFamily="34" charset="0"/>
                <a:cs typeface="Calibri" panose="020F0502020204030204" pitchFamily="34" charset="0"/>
              </a:rPr>
              <a:t>Catecholamines (norepinephrine and epinephrine) come from adrenal medulla.</a:t>
            </a:r>
            <a:endParaRPr lang="el-GR" sz="2000" i="1" dirty="0">
              <a:latin typeface="Calibri" panose="020F0502020204030204" pitchFamily="34" charset="0"/>
              <a:cs typeface="Calibri" panose="020F0502020204030204" pitchFamily="34" charset="0"/>
            </a:endParaRPr>
          </a:p>
          <a:p>
            <a:pPr algn="just"/>
            <a:endParaRPr lang="el-GR" sz="2000" i="1" dirty="0">
              <a:latin typeface="Calibri" panose="020F0502020204030204" pitchFamily="34" charset="0"/>
              <a:cs typeface="Calibri" panose="020F0502020204030204" pitchFamily="34" charset="0"/>
            </a:endParaRPr>
          </a:p>
          <a:p>
            <a:pPr algn="just"/>
            <a:endParaRPr lang="en-US" sz="2000" i="1"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autoimmune regulator (AIRE) gene </a:t>
            </a:r>
            <a:r>
              <a:rPr lang="en-US" sz="2000" dirty="0">
                <a:latin typeface="Calibri" panose="020F0502020204030204" pitchFamily="34" charset="0"/>
                <a:cs typeface="Calibri" panose="020F0502020204030204" pitchFamily="34" charset="0"/>
              </a:rPr>
              <a:t>can be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mutated</a:t>
            </a:r>
            <a:r>
              <a:rPr lang="en-US" sz="2000" dirty="0">
                <a:latin typeface="Calibri" panose="020F0502020204030204" pitchFamily="34" charset="0"/>
                <a:cs typeface="Calibri" panose="020F0502020204030204" pitchFamily="34" charset="0"/>
              </a:rPr>
              <a:t> with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autoimmune polyendocrine syndrome type I. </a:t>
            </a:r>
            <a:r>
              <a:rPr lang="en-US" sz="2000" dirty="0">
                <a:latin typeface="Calibri" panose="020F0502020204030204" pitchFamily="34" charset="0"/>
                <a:cs typeface="Calibri" panose="020F0502020204030204" pitchFamily="34" charset="0"/>
              </a:rPr>
              <a:t>The </a:t>
            </a:r>
            <a:r>
              <a:rPr lang="en-US" sz="2000" b="1" i="1" spc="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auto</a:t>
            </a:r>
            <a:r>
              <a:rPr lang="en-US" sz="2000" b="1" spc="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immune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adrenal cortex</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and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other target organs </a:t>
            </a:r>
            <a:r>
              <a:rPr lang="en-US" sz="2000" dirty="0">
                <a:latin typeface="Calibri" panose="020F0502020204030204" pitchFamily="34" charset="0"/>
                <a:cs typeface="Calibri" panose="020F0502020204030204" pitchFamily="34" charset="0"/>
              </a:rPr>
              <a:t>is mediated by </a:t>
            </a:r>
            <a:r>
              <a:rPr lang="en-US" sz="2000" b="1" dirty="0">
                <a:latin typeface="Calibri" panose="020F0502020204030204" pitchFamily="34" charset="0"/>
                <a:cs typeface="Calibri" panose="020F0502020204030204" pitchFamily="34" charset="0"/>
              </a:rPr>
              <a:t>self-reactive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t>
            </a:r>
            <a:r>
              <a:rPr lang="en-US" sz="2000" b="1" dirty="0">
                <a:latin typeface="Calibri" panose="020F0502020204030204" pitchFamily="34" charset="0"/>
                <a:cs typeface="Calibri" panose="020F0502020204030204" pitchFamily="34" charset="0"/>
              </a:rPr>
              <a:t> lymphocytes.</a:t>
            </a:r>
            <a:endParaRPr lang="el-G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889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91E091-DFC2-3581-A6ED-478B50F8A022}"/>
              </a:ext>
            </a:extLst>
          </p:cNvPr>
          <p:cNvPicPr>
            <a:picLocks noChangeAspect="1"/>
          </p:cNvPicPr>
          <p:nvPr/>
        </p:nvPicPr>
        <p:blipFill>
          <a:blip r:embed="rId2"/>
          <a:stretch>
            <a:fillRect/>
          </a:stretch>
        </p:blipFill>
        <p:spPr>
          <a:xfrm>
            <a:off x="121965" y="2048256"/>
            <a:ext cx="4901893" cy="4711404"/>
          </a:xfrm>
          <a:prstGeom prst="rect">
            <a:avLst/>
          </a:prstGeom>
        </p:spPr>
      </p:pic>
      <p:sp>
        <p:nvSpPr>
          <p:cNvPr id="4" name="TextBox 3">
            <a:extLst>
              <a:ext uri="{FF2B5EF4-FFF2-40B4-BE49-F238E27FC236}">
                <a16:creationId xmlns:a16="http://schemas.microsoft.com/office/drawing/2014/main" id="{E52458CF-F8CD-1072-FB2D-B54488CFF359}"/>
              </a:ext>
            </a:extLst>
          </p:cNvPr>
          <p:cNvSpPr txBox="1"/>
          <p:nvPr/>
        </p:nvSpPr>
        <p:spPr>
          <a:xfrm>
            <a:off x="0" y="0"/>
            <a:ext cx="9144000" cy="1969770"/>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26-year-old woman with epigastric pain and hematemesis has an upper gastrointestinal endoscopy that reveals multiple antral and duodenal bulb ulcers. Her abdominal CT scan is shown.</a:t>
            </a:r>
          </a:p>
          <a:p>
            <a:pPr algn="just"/>
            <a:r>
              <a:rPr lang="en-US" sz="1800" dirty="0">
                <a:latin typeface="Calibri" panose="020F0502020204030204" pitchFamily="34" charset="0"/>
                <a:cs typeface="Calibri" panose="020F0502020204030204" pitchFamily="34" charset="0"/>
              </a:rPr>
              <a:t>What is the most likely diagnosis?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laboratory finding do you expect?</a:t>
            </a:r>
          </a:p>
          <a:p>
            <a:pPr algn="just"/>
            <a:r>
              <a:rPr lang="en-US" sz="1800" dirty="0">
                <a:latin typeface="Calibri" panose="020F0502020204030204" pitchFamily="34" charset="0"/>
                <a:cs typeface="Calibri" panose="020F0502020204030204" pitchFamily="34" charset="0"/>
              </a:rPr>
              <a:t>What other lesion could cause this? What syndrome would she have if hypercalcemia, hyperprolactinemia, and Cushing syndrome were also present?</a:t>
            </a:r>
          </a:p>
          <a:p>
            <a:endParaRPr lang="en-US" dirty="0"/>
          </a:p>
        </p:txBody>
      </p:sp>
      <p:sp>
        <p:nvSpPr>
          <p:cNvPr id="6" name="TextBox 5">
            <a:extLst>
              <a:ext uri="{FF2B5EF4-FFF2-40B4-BE49-F238E27FC236}">
                <a16:creationId xmlns:a16="http://schemas.microsoft.com/office/drawing/2014/main" id="{BB73F59E-6518-4D91-E7AD-B6EB584DF45A}"/>
              </a:ext>
            </a:extLst>
          </p:cNvPr>
          <p:cNvSpPr txBox="1"/>
          <p:nvPr/>
        </p:nvSpPr>
        <p:spPr>
          <a:xfrm>
            <a:off x="5023858" y="1584960"/>
            <a:ext cx="4120141" cy="5355312"/>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There is a </a:t>
            </a:r>
            <a:r>
              <a:rPr lang="en-US" sz="1800" b="1" dirty="0">
                <a:latin typeface="Calibri" panose="020F0502020204030204" pitchFamily="34" charset="0"/>
                <a:cs typeface="Calibri" panose="020F0502020204030204" pitchFamily="34" charset="0"/>
              </a:rPr>
              <a:t>small, discrete mass </a:t>
            </a:r>
            <a:r>
              <a:rPr lang="en-US" sz="1800" dirty="0">
                <a:latin typeface="Calibri" panose="020F0502020204030204" pitchFamily="34" charset="0"/>
                <a:cs typeface="Calibri" panose="020F0502020204030204" pitchFamily="34" charset="0"/>
              </a:rPr>
              <a:t>(▾) of the </a:t>
            </a:r>
            <a:r>
              <a:rPr lang="en-US" sz="1800" b="1" dirty="0">
                <a:latin typeface="Calibri" panose="020F0502020204030204" pitchFamily="34" charset="0"/>
                <a:cs typeface="Calibri" panose="020F0502020204030204" pitchFamily="34" charset="0"/>
              </a:rPr>
              <a:t>pancreatic tail </a:t>
            </a:r>
            <a:r>
              <a:rPr lang="en-US" sz="1800" dirty="0">
                <a:latin typeface="Calibri" panose="020F0502020204030204" pitchFamily="34" charset="0"/>
                <a:cs typeface="Calibri" panose="020F0502020204030204" pitchFamily="34" charset="0"/>
              </a:rPr>
              <a:t>that is consistent with an </a:t>
            </a:r>
            <a:r>
              <a:rPr lang="en-US" sz="1800" b="1" dirty="0">
                <a:latin typeface="Calibri" panose="020F0502020204030204" pitchFamily="34" charset="0"/>
                <a:cs typeface="Calibri" panose="020F0502020204030204" pitchFamily="34" charset="0"/>
              </a:rPr>
              <a:t>islet cell “adenoma-NET”</a:t>
            </a:r>
            <a:r>
              <a:rPr lang="en-US" sz="1800" dirty="0">
                <a:latin typeface="Calibri" panose="020F0502020204030204" pitchFamily="34" charset="0"/>
                <a:cs typeface="Calibri" panose="020F0502020204030204" pitchFamily="34" charset="0"/>
              </a:rPr>
              <a:t>; in this case, this is likely a </a:t>
            </a:r>
            <a:r>
              <a:rPr lang="en-US" sz="1800" b="1" dirty="0" err="1">
                <a:latin typeface="Calibri" panose="020F0502020204030204" pitchFamily="34" charset="0"/>
                <a:cs typeface="Calibri" panose="020F0502020204030204" pitchFamily="34" charset="0"/>
              </a:rPr>
              <a:t>gastrinoma</a:t>
            </a:r>
            <a:r>
              <a:rPr lang="en-US" sz="1800" dirty="0">
                <a:latin typeface="Calibri" panose="020F0502020204030204" pitchFamily="34" charset="0"/>
                <a:cs typeface="Calibri" panose="020F0502020204030204" pitchFamily="34" charset="0"/>
              </a:rPr>
              <a:t> that is resulting in </a:t>
            </a:r>
            <a:r>
              <a:rPr lang="en-US" sz="1800" b="1" dirty="0">
                <a:latin typeface="Calibri" panose="020F0502020204030204" pitchFamily="34" charset="0"/>
                <a:cs typeface="Calibri" panose="020F0502020204030204" pitchFamily="34" charset="0"/>
              </a:rPr>
              <a:t>Zollinger-Ellison syndrome</a:t>
            </a:r>
            <a:r>
              <a:rPr lang="en-US" sz="1800" dirty="0">
                <a:latin typeface="Calibri" panose="020F0502020204030204" pitchFamily="34" charset="0"/>
                <a:cs typeface="Calibri" panose="020F0502020204030204" pitchFamily="34" charset="0"/>
              </a:rPr>
              <a:t>. At the time of diagnosis,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more than half </a:t>
            </a:r>
            <a:r>
              <a:rPr lang="en-US" sz="1800" dirty="0">
                <a:latin typeface="Calibri" panose="020F0502020204030204" pitchFamily="34" charset="0"/>
                <a:cs typeface="Calibri" panose="020F0502020204030204" pitchFamily="34" charset="0"/>
              </a:rPr>
              <a:t>of such tumors are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locally invasive </a:t>
            </a:r>
            <a:r>
              <a:rPr lang="en-US" sz="1800" dirty="0">
                <a:latin typeface="Calibri" panose="020F0502020204030204" pitchFamily="34" charset="0"/>
                <a:cs typeface="Calibri" panose="020F0502020204030204" pitchFamily="34" charset="0"/>
              </a:rPr>
              <a:t>or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metastasized</a:t>
            </a:r>
            <a:r>
              <a:rPr lang="en-US" sz="1800" dirty="0">
                <a:latin typeface="Calibri" panose="020F0502020204030204" pitchFamily="34" charset="0"/>
                <a:cs typeface="Calibri" panose="020F0502020204030204" pitchFamily="34" charset="0"/>
              </a:rPr>
              <a:t>.</a:t>
            </a:r>
          </a:p>
          <a:p>
            <a:pPr algn="just"/>
            <a:r>
              <a:rPr lang="en-US" sz="1800" dirty="0">
                <a:latin typeface="Calibri" panose="020F0502020204030204" pitchFamily="34" charset="0"/>
                <a:cs typeface="Calibri" panose="020F0502020204030204" pitchFamily="34" charset="0"/>
              </a:rPr>
              <a:t>An </a:t>
            </a:r>
            <a:r>
              <a:rPr lang="en-US" sz="1800" b="1" dirty="0">
                <a:latin typeface="Calibri" panose="020F0502020204030204" pitchFamily="34" charset="0"/>
                <a:cs typeface="Calibri" panose="020F0502020204030204" pitchFamily="34" charset="0"/>
              </a:rPr>
              <a:t>elevated serum gastrin level</a:t>
            </a:r>
            <a:r>
              <a:rPr lang="el-GR" sz="1800" b="1" dirty="0">
                <a:latin typeface="Calibri" panose="020F0502020204030204" pitchFamily="34" charset="0"/>
                <a:cs typeface="Calibri" panose="020F0502020204030204" pitchFamily="34" charset="0"/>
              </a:rPr>
              <a:t>.</a:t>
            </a:r>
            <a:endParaRPr lang="en-US" sz="1800" b="1"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Gastrin-producing neuroendocrine cells in </a:t>
            </a:r>
            <a:r>
              <a:rPr lang="en-US" sz="1800" i="1" spc="300" dirty="0">
                <a:latin typeface="Calibri" panose="020F0502020204030204" pitchFamily="34" charset="0"/>
                <a:cs typeface="Calibri" panose="020F0502020204030204" pitchFamily="34" charset="0"/>
              </a:rPr>
              <a:t>other</a:t>
            </a:r>
            <a:r>
              <a:rPr lang="en-US" sz="1800" dirty="0">
                <a:latin typeface="Calibri" panose="020F0502020204030204" pitchFamily="34" charset="0"/>
                <a:cs typeface="Calibri" panose="020F0502020204030204" pitchFamily="34" charset="0"/>
              </a:rPr>
              <a:t> sites can form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adenomas-NETs</a:t>
            </a:r>
            <a:r>
              <a:rPr lang="en-US" sz="1800" dirty="0">
                <a:latin typeface="Calibri" panose="020F0502020204030204" pitchFamily="34" charset="0"/>
                <a:cs typeface="Calibri" panose="020F0502020204030204" pitchFamily="34" charset="0"/>
              </a:rPr>
              <a:t> in </a:t>
            </a:r>
            <a:r>
              <a:rPr lang="en-US" sz="1800" i="1" dirty="0">
                <a:latin typeface="Calibri" panose="020F0502020204030204" pitchFamily="34" charset="0"/>
                <a:cs typeface="Calibri" panose="020F0502020204030204" pitchFamily="34" charset="0"/>
              </a:rPr>
              <a:t>peripancreatic tissue</a:t>
            </a:r>
            <a:r>
              <a:rPr lang="en-US" sz="1800" dirty="0">
                <a:latin typeface="Calibri" panose="020F0502020204030204" pitchFamily="34" charset="0"/>
                <a:cs typeface="Calibri" panose="020F0502020204030204" pitchFamily="34" charset="0"/>
              </a:rPr>
              <a:t>, in the </a:t>
            </a:r>
            <a:r>
              <a:rPr lang="en-US" sz="1800" i="1" dirty="0">
                <a:latin typeface="Calibri" panose="020F0502020204030204" pitchFamily="34" charset="0"/>
                <a:cs typeface="Calibri" panose="020F0502020204030204" pitchFamily="34" charset="0"/>
              </a:rPr>
              <a:t>wall of the duodenum,</a:t>
            </a:r>
            <a:r>
              <a:rPr lang="en-US" sz="1800" dirty="0">
                <a:latin typeface="Calibri" panose="020F0502020204030204" pitchFamily="34" charset="0"/>
                <a:cs typeface="Calibri" panose="020F0502020204030204" pitchFamily="34" charset="0"/>
              </a:rPr>
              <a:t> or in </a:t>
            </a:r>
            <a:r>
              <a:rPr lang="en-US" sz="1800" i="1" dirty="0">
                <a:latin typeface="Calibri" panose="020F0502020204030204" pitchFamily="34" charset="0"/>
                <a:cs typeface="Calibri" panose="020F0502020204030204" pitchFamily="34" charset="0"/>
              </a:rPr>
              <a:t>ectopic pancreatic rests </a:t>
            </a:r>
            <a:r>
              <a:rPr lang="en-US" sz="1800" dirty="0">
                <a:latin typeface="Calibri" panose="020F0502020204030204" pitchFamily="34" charset="0"/>
                <a:cs typeface="Calibri" panose="020F0502020204030204" pitchFamily="34" charset="0"/>
              </a:rPr>
              <a:t>such as within a Meckel diverticulum.</a:t>
            </a:r>
          </a:p>
          <a:p>
            <a:pPr algn="just"/>
            <a:r>
              <a:rPr lang="en-US" sz="1800" b="1" dirty="0">
                <a:latin typeface="Calibri" panose="020F0502020204030204" pitchFamily="34" charset="0"/>
                <a:cs typeface="Calibri" panose="020F0502020204030204" pitchFamily="34" charset="0"/>
              </a:rPr>
              <a:t>Multiple endocrine neoplasia type I (MEN-I). </a:t>
            </a:r>
            <a:r>
              <a:rPr lang="en-US" sz="1800" dirty="0">
                <a:latin typeface="Calibri" panose="020F0502020204030204" pitchFamily="34" charset="0"/>
                <a:cs typeface="Calibri" panose="020F0502020204030204" pitchFamily="34" charset="0"/>
              </a:rPr>
              <a:t>A </a:t>
            </a:r>
            <a:r>
              <a:rPr lang="en-US" sz="1800" b="1" dirty="0">
                <a:latin typeface="Calibri" panose="020F0502020204030204" pitchFamily="34" charset="0"/>
                <a:cs typeface="Calibri" panose="020F0502020204030204" pitchFamily="34" charset="0"/>
              </a:rPr>
              <a:t>mutant MEN1 gene </a:t>
            </a:r>
            <a:r>
              <a:rPr lang="en-US" sz="1800" dirty="0">
                <a:latin typeface="Calibri" panose="020F0502020204030204" pitchFamily="34" charset="0"/>
                <a:cs typeface="Calibri" panose="020F0502020204030204" pitchFamily="34" charset="0"/>
              </a:rPr>
              <a:t>leads to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pituitary adenomas, islet cell neoplasms, and parathyroid hyperplasia or adenomas.</a:t>
            </a:r>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5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634DE67-3356-1F5B-B1AE-B65B08924508}"/>
              </a:ext>
            </a:extLst>
          </p:cNvPr>
          <p:cNvPicPr>
            <a:picLocks noChangeAspect="1"/>
          </p:cNvPicPr>
          <p:nvPr/>
        </p:nvPicPr>
        <p:blipFill>
          <a:blip r:embed="rId2"/>
          <a:stretch>
            <a:fillRect/>
          </a:stretch>
        </p:blipFill>
        <p:spPr>
          <a:xfrm>
            <a:off x="123507" y="1169551"/>
            <a:ext cx="3864801" cy="5624862"/>
          </a:xfrm>
          <a:prstGeom prst="rect">
            <a:avLst/>
          </a:prstGeom>
        </p:spPr>
      </p:pic>
      <p:sp>
        <p:nvSpPr>
          <p:cNvPr id="4" name="TextBox 3">
            <a:extLst>
              <a:ext uri="{FF2B5EF4-FFF2-40B4-BE49-F238E27FC236}">
                <a16:creationId xmlns:a16="http://schemas.microsoft.com/office/drawing/2014/main" id="{710A7F62-6E54-8B0A-ADC1-059831AB4227}"/>
              </a:ext>
            </a:extLst>
          </p:cNvPr>
          <p:cNvSpPr txBox="1"/>
          <p:nvPr/>
        </p:nvSpPr>
        <p:spPr>
          <a:xfrm>
            <a:off x="0" y="0"/>
            <a:ext cx="9144000" cy="1200329"/>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A 39-year-old man with a 1-year history of syncopal episodes has a pancreatic lesion that is resected; the microscopic appearance is shown.</a:t>
            </a:r>
          </a:p>
          <a:p>
            <a:r>
              <a:rPr lang="en-US" sz="1800" dirty="0">
                <a:latin typeface="Calibri" panose="020F0502020204030204" pitchFamily="34" charset="0"/>
                <a:cs typeface="Calibri" panose="020F0502020204030204" pitchFamily="34" charset="0"/>
              </a:rPr>
              <a:t>What is the diagnosis?  What laboratory findings would he have?</a:t>
            </a:r>
          </a:p>
          <a:p>
            <a:r>
              <a:rPr lang="en-US" sz="1800" dirty="0">
                <a:latin typeface="Calibri" panose="020F0502020204030204" pitchFamily="34" charset="0"/>
                <a:cs typeface="Calibri" panose="020F0502020204030204" pitchFamily="34" charset="0"/>
              </a:rPr>
              <a:t>How could you distinguish this from a factitious case?</a:t>
            </a:r>
            <a:endParaRPr lang="el-GR"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56CD26A-DA1A-E29A-3B6C-E6F5005AAB9E}"/>
              </a:ext>
            </a:extLst>
          </p:cNvPr>
          <p:cNvSpPr txBox="1"/>
          <p:nvPr/>
        </p:nvSpPr>
        <p:spPr>
          <a:xfrm>
            <a:off x="4084320" y="1169551"/>
            <a:ext cx="5059679" cy="5632311"/>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There is an </a:t>
            </a:r>
            <a:r>
              <a:rPr lang="en-US" sz="2400" b="1" dirty="0">
                <a:latin typeface="Calibri" panose="020F0502020204030204" pitchFamily="34" charset="0"/>
                <a:cs typeface="Calibri" panose="020F0502020204030204" pitchFamily="34" charset="0"/>
              </a:rPr>
              <a:t>islet cell “adenoma-NET” </a:t>
            </a:r>
            <a:r>
              <a:rPr lang="en-US" sz="2400" dirty="0">
                <a:latin typeface="Calibri" panose="020F0502020204030204" pitchFamily="34" charset="0"/>
                <a:cs typeface="Calibri" panose="020F0502020204030204" pitchFamily="34" charset="0"/>
              </a:rPr>
              <a:t>surrounded by a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fibrous capsule </a:t>
            </a:r>
            <a:r>
              <a:rPr lang="en-US" sz="2400" dirty="0">
                <a:latin typeface="Calibri" panose="020F0502020204030204" pitchFamily="34" charset="0"/>
                <a:cs typeface="Calibri" panose="020F0502020204030204" pitchFamily="34" charset="0"/>
              </a:rPr>
              <a:t>(▪), with normal pancreas below, including a single normal islet of Langerhans (♦); </a:t>
            </a:r>
            <a:r>
              <a:rPr lang="en-US" sz="2400" b="1" dirty="0">
                <a:latin typeface="Calibri" panose="020F0502020204030204" pitchFamily="34" charset="0"/>
                <a:cs typeface="Calibri" panose="020F0502020204030204" pitchFamily="34" charset="0"/>
              </a:rPr>
              <a:t>hypoglycemia</a:t>
            </a:r>
            <a:r>
              <a:rPr lang="en-US" sz="2400" dirty="0">
                <a:latin typeface="Calibri" panose="020F0502020204030204" pitchFamily="34" charset="0"/>
                <a:cs typeface="Calibri" panose="020F0502020204030204" pitchFamily="34" charset="0"/>
              </a:rPr>
              <a:t> in this patient would be the probable cause of the syncope.</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His </a:t>
            </a:r>
            <a:r>
              <a:rPr lang="en-US" sz="2400" b="1" dirty="0">
                <a:latin typeface="Calibri" panose="020F0502020204030204" pitchFamily="34" charset="0"/>
                <a:cs typeface="Calibri" panose="020F0502020204030204" pitchFamily="34" charset="0"/>
              </a:rPr>
              <a:t>plasma insulin level </a:t>
            </a:r>
            <a:r>
              <a:rPr lang="en-US" sz="2400" dirty="0">
                <a:latin typeface="Calibri" panose="020F0502020204030204" pitchFamily="34" charset="0"/>
                <a:cs typeface="Calibri" panose="020F0502020204030204" pitchFamily="34" charset="0"/>
              </a:rPr>
              <a:t>is </a:t>
            </a:r>
            <a:r>
              <a:rPr lang="en-US" sz="2400" b="1" dirty="0">
                <a:latin typeface="Calibri" panose="020F0502020204030204" pitchFamily="34" charset="0"/>
                <a:cs typeface="Calibri" panose="020F0502020204030204" pitchFamily="34" charset="0"/>
              </a:rPr>
              <a:t>increased</a:t>
            </a:r>
            <a:r>
              <a:rPr lang="en-US" sz="2400" dirty="0">
                <a:latin typeface="Calibri" panose="020F0502020204030204" pitchFamily="34" charset="0"/>
                <a:cs typeface="Calibri" panose="020F0502020204030204" pitchFamily="34" charset="0"/>
              </a:rPr>
              <a:t>, and his </a:t>
            </a:r>
            <a:r>
              <a:rPr lang="en-US" sz="2400" i="1" dirty="0">
                <a:latin typeface="Calibri" panose="020F0502020204030204" pitchFamily="34" charset="0"/>
                <a:cs typeface="Calibri" panose="020F0502020204030204" pitchFamily="34" charset="0"/>
              </a:rPr>
              <a:t>serum glucose level </a:t>
            </a:r>
            <a:r>
              <a:rPr lang="en-US" sz="2400" dirty="0">
                <a:latin typeface="Calibri" panose="020F0502020204030204" pitchFamily="34" charset="0"/>
                <a:cs typeface="Calibri" panose="020F0502020204030204" pitchFamily="34" charset="0"/>
              </a:rPr>
              <a:t>is </a:t>
            </a:r>
            <a:r>
              <a:rPr lang="en-US" sz="2400" i="1" dirty="0">
                <a:latin typeface="Calibri" panose="020F0502020204030204" pitchFamily="34" charset="0"/>
                <a:cs typeface="Calibri" panose="020F0502020204030204" pitchFamily="34" charset="0"/>
              </a:rPr>
              <a:t>decreased</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The factitious administration of insulin would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also</a:t>
            </a:r>
            <a:r>
              <a:rPr lang="en-US" sz="2400" dirty="0">
                <a:latin typeface="Calibri" panose="020F0502020204030204" pitchFamily="34" charset="0"/>
                <a:cs typeface="Calibri" panose="020F0502020204030204" pitchFamily="34" charset="0"/>
              </a:rPr>
              <a:t> produce hypoglycemia, but the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plasma C-peptide level would </a:t>
            </a:r>
            <a:r>
              <a:rPr lang="en-US" sz="2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 elevated.</a:t>
            </a:r>
            <a:endParaRPr lang="el-GR"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051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2E5E5F-D15F-B0A1-64BD-2FFC6C697BDC}"/>
              </a:ext>
            </a:extLst>
          </p:cNvPr>
          <p:cNvPicPr>
            <a:picLocks noChangeAspect="1"/>
          </p:cNvPicPr>
          <p:nvPr/>
        </p:nvPicPr>
        <p:blipFill>
          <a:blip r:embed="rId2"/>
          <a:stretch>
            <a:fillRect/>
          </a:stretch>
        </p:blipFill>
        <p:spPr>
          <a:xfrm>
            <a:off x="85343" y="2031324"/>
            <a:ext cx="4944127" cy="4613315"/>
          </a:xfrm>
          <a:prstGeom prst="rect">
            <a:avLst/>
          </a:prstGeom>
        </p:spPr>
      </p:pic>
      <p:sp>
        <p:nvSpPr>
          <p:cNvPr id="4" name="TextBox 3">
            <a:extLst>
              <a:ext uri="{FF2B5EF4-FFF2-40B4-BE49-F238E27FC236}">
                <a16:creationId xmlns:a16="http://schemas.microsoft.com/office/drawing/2014/main" id="{11874A72-01CE-5F28-C39C-9AEBB57D1FFB}"/>
              </a:ext>
            </a:extLst>
          </p:cNvPr>
          <p:cNvSpPr txBox="1"/>
          <p:nvPr/>
        </p:nvSpPr>
        <p:spPr>
          <a:xfrm>
            <a:off x="0" y="0"/>
            <a:ext cx="9058656" cy="2031325"/>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45-year-old woman has become increasingly anxious during the past year. On examination, she has right thyroid lobe enlargement. Her serum TSH level is 0.5 </a:t>
            </a:r>
            <a:r>
              <a:rPr lang="en-US" sz="1800" dirty="0" err="1">
                <a:latin typeface="Calibri" panose="020F0502020204030204" pitchFamily="34" charset="0"/>
                <a:cs typeface="Calibri" panose="020F0502020204030204" pitchFamily="34" charset="0"/>
              </a:rPr>
              <a:t>mU</a:t>
            </a:r>
            <a:r>
              <a:rPr lang="en-US" sz="1800" dirty="0">
                <a:latin typeface="Calibri" panose="020F0502020204030204" pitchFamily="34" charset="0"/>
                <a:cs typeface="Calibri" panose="020F0502020204030204" pitchFamily="34" charset="0"/>
              </a:rPr>
              <a:t>/L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0.5 to 4.7 </a:t>
            </a:r>
            <a:r>
              <a:rPr lang="en-US" sz="1800" dirty="0" err="1">
                <a:latin typeface="Calibri" panose="020F0502020204030204" pitchFamily="34" charset="0"/>
                <a:cs typeface="Calibri" panose="020F0502020204030204" pitchFamily="34" charset="0"/>
              </a:rPr>
              <a:t>mU</a:t>
            </a:r>
            <a:r>
              <a:rPr lang="en-US" sz="1800" dirty="0">
                <a:latin typeface="Calibri" panose="020F0502020204030204" pitchFamily="34" charset="0"/>
                <a:cs typeface="Calibri" panose="020F0502020204030204" pitchFamily="34" charset="0"/>
              </a:rPr>
              <a:t>/L), and her thyroxine level is 12 µg/dL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4.5 to 12.5 µg/dL). Her thyroid </a:t>
            </a:r>
            <a:r>
              <a:rPr lang="en-US" sz="1800" dirty="0" err="1">
                <a:latin typeface="Calibri" panose="020F0502020204030204" pitchFamily="34" charset="0"/>
                <a:cs typeface="Calibri" panose="020F0502020204030204" pitchFamily="34" charset="0"/>
              </a:rPr>
              <a:t>scintigraphic</a:t>
            </a:r>
            <a:r>
              <a:rPr lang="en-US" sz="1800" dirty="0">
                <a:latin typeface="Calibri" panose="020F0502020204030204" pitchFamily="34" charset="0"/>
                <a:cs typeface="Calibri" panose="020F0502020204030204" pitchFamily="34" charset="0"/>
              </a:rPr>
              <a:t> scan is shown.</a:t>
            </a:r>
          </a:p>
          <a:p>
            <a:pPr algn="just"/>
            <a:r>
              <a:rPr lang="en-US" sz="1800" dirty="0">
                <a:latin typeface="Calibri" panose="020F0502020204030204" pitchFamily="34" charset="0"/>
                <a:cs typeface="Calibri" panose="020F0502020204030204" pitchFamily="34" charset="0"/>
              </a:rPr>
              <a:t>Explain the appearance of this lesion.</a:t>
            </a:r>
          </a:p>
          <a:p>
            <a:pPr algn="just"/>
            <a:r>
              <a:rPr lang="en-US" sz="1800" dirty="0">
                <a:latin typeface="Calibri" panose="020F0502020204030204" pitchFamily="34" charset="0"/>
                <a:cs typeface="Calibri" panose="020F0502020204030204" pitchFamily="34" charset="0"/>
              </a:rPr>
              <a:t>What is this lesion most likely to be?</a:t>
            </a:r>
          </a:p>
          <a:p>
            <a:pPr algn="just"/>
            <a:r>
              <a:rPr lang="en-US" sz="1800" dirty="0">
                <a:latin typeface="Calibri" panose="020F0502020204030204" pitchFamily="34" charset="0"/>
                <a:cs typeface="Calibri" panose="020F0502020204030204" pitchFamily="34" charset="0"/>
              </a:rPr>
              <a:t>What signaling pathway likely has a gain of function mutation in this lesion?</a:t>
            </a:r>
            <a:endParaRPr lang="el-GR"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C421EBF-AA21-6E5C-4408-6C141C35E644}"/>
              </a:ext>
            </a:extLst>
          </p:cNvPr>
          <p:cNvSpPr txBox="1"/>
          <p:nvPr/>
        </p:nvSpPr>
        <p:spPr>
          <a:xfrm>
            <a:off x="5114812" y="2194560"/>
            <a:ext cx="4029187" cy="4708981"/>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 scan shows a “</a:t>
            </a:r>
            <a:r>
              <a:rPr lang="en-US" sz="2000" b="1" dirty="0">
                <a:latin typeface="Calibri" panose="020F0502020204030204" pitchFamily="34" charset="0"/>
                <a:cs typeface="Calibri" panose="020F0502020204030204" pitchFamily="34" charset="0"/>
              </a:rPr>
              <a:t>hot</a:t>
            </a:r>
            <a:r>
              <a:rPr lang="en-US" sz="2000" dirty="0">
                <a:latin typeface="Calibri" panose="020F0502020204030204" pitchFamily="34" charset="0"/>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nodule</a:t>
            </a:r>
            <a:r>
              <a:rPr lang="en-US" sz="2000" dirty="0">
                <a:latin typeface="Calibri" panose="020F0502020204030204" pitchFamily="34" charset="0"/>
                <a:cs typeface="Calibri" panose="020F0502020204030204" pitchFamily="34" charset="0"/>
              </a:rPr>
              <a:t> (▾), because it is taking up </a:t>
            </a:r>
            <a:r>
              <a:rPr lang="en-US" sz="2000" u="sng" dirty="0">
                <a:latin typeface="Calibri" panose="020F0502020204030204" pitchFamily="34" charset="0"/>
                <a:cs typeface="Calibri" panose="020F0502020204030204" pitchFamily="34" charset="0"/>
              </a:rPr>
              <a:t>more</a:t>
            </a:r>
            <a:r>
              <a:rPr lang="en-US" sz="2000" dirty="0">
                <a:latin typeface="Calibri" panose="020F0502020204030204" pitchFamily="34" charset="0"/>
                <a:cs typeface="Calibri" panose="020F0502020204030204" pitchFamily="34" charset="0"/>
              </a:rPr>
              <a:t> iodine </a:t>
            </a:r>
            <a:r>
              <a:rPr lang="en-US" sz="2000" u="sng" dirty="0">
                <a:latin typeface="Calibri" panose="020F0502020204030204" pitchFamily="34" charset="0"/>
                <a:cs typeface="Calibri" panose="020F0502020204030204" pitchFamily="34" charset="0"/>
              </a:rPr>
              <a:t>than the surrounding </a:t>
            </a:r>
            <a:r>
              <a:rPr lang="en-US" sz="2000" dirty="0">
                <a:latin typeface="Calibri" panose="020F0502020204030204" pitchFamily="34" charset="0"/>
                <a:cs typeface="Calibri" panose="020F0502020204030204" pitchFamily="34" charset="0"/>
              </a:rPr>
              <a:t>thyroid tissue.</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This is a </a:t>
            </a:r>
            <a:r>
              <a:rPr lang="en-US" sz="2000" b="1" dirty="0">
                <a:latin typeface="Calibri" panose="020F0502020204030204" pitchFamily="34" charset="0"/>
                <a:cs typeface="Calibri" panose="020F0502020204030204" pitchFamily="34" charset="0"/>
              </a:rPr>
              <a:t>follicular adenoma</a:t>
            </a:r>
            <a:r>
              <a:rPr lang="en-US" sz="2000" dirty="0">
                <a:latin typeface="Calibri" panose="020F0502020204030204" pitchFamily="34" charset="0"/>
                <a:cs typeface="Calibri" panose="020F0502020204030204" pitchFamily="34" charset="0"/>
              </a:rPr>
              <a:t>; the </a:t>
            </a:r>
            <a:r>
              <a:rPr lang="en-US" sz="2000" i="1" dirty="0">
                <a:latin typeface="Calibri" panose="020F0502020204030204" pitchFamily="34" charset="0"/>
                <a:cs typeface="Calibri" panose="020F0502020204030204" pitchFamily="34" charset="0"/>
              </a:rPr>
              <a:t>rest</a:t>
            </a:r>
            <a:r>
              <a:rPr lang="en-US" sz="2000" dirty="0">
                <a:latin typeface="Calibri" panose="020F0502020204030204" pitchFamily="34" charset="0"/>
                <a:cs typeface="Calibri" panose="020F0502020204030204" pitchFamily="34" charset="0"/>
              </a:rPr>
              <a:t> of the thyroid is </a:t>
            </a:r>
            <a:r>
              <a:rPr lang="en-US" sz="2000" i="1" dirty="0">
                <a:latin typeface="Calibri" panose="020F0502020204030204" pitchFamily="34" charset="0"/>
                <a:cs typeface="Calibri" panose="020F0502020204030204" pitchFamily="34" charset="0"/>
              </a:rPr>
              <a:t>not</a:t>
            </a:r>
            <a:r>
              <a:rPr lang="en-US" sz="2000" dirty="0">
                <a:latin typeface="Calibri" panose="020F0502020204030204" pitchFamily="34" charset="0"/>
                <a:cs typeface="Calibri" panose="020F0502020204030204" pitchFamily="34" charset="0"/>
              </a:rPr>
              <a:t> enlarged, so it is </a:t>
            </a:r>
            <a:r>
              <a:rPr lang="en-US" sz="2000" i="1" u="sng" dirty="0">
                <a:latin typeface="Calibri" panose="020F0502020204030204" pitchFamily="34" charset="0"/>
                <a:cs typeface="Calibri" panose="020F0502020204030204" pitchFamily="34" charset="0"/>
              </a:rPr>
              <a:t>not</a:t>
            </a:r>
            <a:r>
              <a:rPr lang="en-US" sz="2000" dirty="0">
                <a:latin typeface="Calibri" panose="020F0502020204030204" pitchFamily="34" charset="0"/>
                <a:cs typeface="Calibri" panose="020F0502020204030204" pitchFamily="34" charset="0"/>
              </a:rPr>
              <a:t> likely to be a </a:t>
            </a:r>
            <a:r>
              <a:rPr lang="en-US" sz="2000" i="1" dirty="0">
                <a:latin typeface="Calibri" panose="020F0502020204030204" pitchFamily="34" charset="0"/>
                <a:cs typeface="Calibri" panose="020F0502020204030204" pitchFamily="34" charset="0"/>
              </a:rPr>
              <a:t>toxic multinodular goiter.</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An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activating somatic mutation in the TSH receptor signaling pathway </a:t>
            </a:r>
            <a:r>
              <a:rPr lang="en-US" sz="2000" dirty="0">
                <a:latin typeface="Calibri" panose="020F0502020204030204" pitchFamily="34" charset="0"/>
                <a:cs typeface="Calibri" panose="020F0502020204030204" pitchFamily="34" charset="0"/>
              </a:rPr>
              <a:t>has increased 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production of cyclic adenosine monophosphate</a:t>
            </a:r>
            <a:r>
              <a:rPr lang="en-US" sz="2000" dirty="0">
                <a:latin typeface="Calibri" panose="020F0502020204030204" pitchFamily="34" charset="0"/>
                <a:cs typeface="Calibri" panose="020F0502020204030204" pitchFamily="34" charset="0"/>
              </a:rPr>
              <a:t> to </a:t>
            </a:r>
            <a:r>
              <a:rPr lang="en-US" sz="2000" b="1" dirty="0">
                <a:latin typeface="Calibri" panose="020F0502020204030204" pitchFamily="34" charset="0"/>
                <a:cs typeface="Calibri" panose="020F0502020204030204" pitchFamily="34" charset="0"/>
              </a:rPr>
              <a:t>drive follicular epithelial proliferation.</a:t>
            </a:r>
            <a:endParaRPr lang="el-GR"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3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E93054C-BC07-2BDF-676C-99FC758267CB}"/>
              </a:ext>
            </a:extLst>
          </p:cNvPr>
          <p:cNvPicPr>
            <a:picLocks noChangeAspect="1"/>
          </p:cNvPicPr>
          <p:nvPr/>
        </p:nvPicPr>
        <p:blipFill>
          <a:blip r:embed="rId2"/>
          <a:stretch>
            <a:fillRect/>
          </a:stretch>
        </p:blipFill>
        <p:spPr>
          <a:xfrm>
            <a:off x="136053" y="91440"/>
            <a:ext cx="4607956" cy="6766560"/>
          </a:xfrm>
          <a:prstGeom prst="rect">
            <a:avLst/>
          </a:prstGeom>
        </p:spPr>
      </p:pic>
      <p:sp>
        <p:nvSpPr>
          <p:cNvPr id="4" name="TextBox 3">
            <a:extLst>
              <a:ext uri="{FF2B5EF4-FFF2-40B4-BE49-F238E27FC236}">
                <a16:creationId xmlns:a16="http://schemas.microsoft.com/office/drawing/2014/main" id="{30356940-7524-32CA-0ACA-168053E32B20}"/>
              </a:ext>
            </a:extLst>
          </p:cNvPr>
          <p:cNvSpPr txBox="1"/>
          <p:nvPr/>
        </p:nvSpPr>
        <p:spPr>
          <a:xfrm>
            <a:off x="4744009" y="91440"/>
            <a:ext cx="4399991" cy="2893100"/>
          </a:xfrm>
          <a:prstGeom prst="rect">
            <a:avLst/>
          </a:prstGeom>
          <a:noFill/>
        </p:spPr>
        <p:txBody>
          <a:bodyPr wrap="square">
            <a:spAutoFit/>
          </a:bodyPr>
          <a:lstStyle/>
          <a:p>
            <a:pPr algn="just"/>
            <a:r>
              <a:rPr lang="en-US" dirty="0">
                <a:latin typeface="Calibri" panose="020F0502020204030204" pitchFamily="34" charset="0"/>
                <a:cs typeface="Calibri" panose="020F0502020204030204" pitchFamily="34" charset="0"/>
              </a:rPr>
              <a:t>A 47-year-old woman notes a nodule in her right neck that has slowly enlarged for the last 4 years. Her serum TSH level is 3.3 </a:t>
            </a:r>
            <a:r>
              <a:rPr lang="en-US" dirty="0" err="1">
                <a:latin typeface="Calibri" panose="020F0502020204030204" pitchFamily="34" charset="0"/>
                <a:cs typeface="Calibri" panose="020F0502020204030204" pitchFamily="34" charset="0"/>
              </a:rPr>
              <a:t>mU</a:t>
            </a:r>
            <a:r>
              <a:rPr lang="en-US" dirty="0">
                <a:latin typeface="Calibri" panose="020F0502020204030204" pitchFamily="34" charset="0"/>
                <a:cs typeface="Calibri" panose="020F0502020204030204" pitchFamily="34" charset="0"/>
              </a:rPr>
              <a:t>/L (</a:t>
            </a:r>
            <a:r>
              <a:rPr lang="en-US" dirty="0" err="1">
                <a:latin typeface="Calibri" panose="020F0502020204030204" pitchFamily="34" charset="0"/>
                <a:cs typeface="Calibri" panose="020F0502020204030204" pitchFamily="34" charset="0"/>
              </a:rPr>
              <a:t>nl</a:t>
            </a:r>
            <a:r>
              <a:rPr lang="en-US" dirty="0">
                <a:latin typeface="Calibri" panose="020F0502020204030204" pitchFamily="34" charset="0"/>
                <a:cs typeface="Calibri" panose="020F0502020204030204" pitchFamily="34" charset="0"/>
              </a:rPr>
              <a:t> 0.5 to 4.7 </a:t>
            </a:r>
            <a:r>
              <a:rPr lang="en-US" dirty="0" err="1">
                <a:latin typeface="Calibri" panose="020F0502020204030204" pitchFamily="34" charset="0"/>
                <a:cs typeface="Calibri" panose="020F0502020204030204" pitchFamily="34" charset="0"/>
              </a:rPr>
              <a:t>mU</a:t>
            </a:r>
            <a:r>
              <a:rPr lang="en-US" dirty="0">
                <a:latin typeface="Calibri" panose="020F0502020204030204" pitchFamily="34" charset="0"/>
                <a:cs typeface="Calibri" panose="020F0502020204030204" pitchFamily="34" charset="0"/>
              </a:rPr>
              <a:t>/L), and her thyroxine level is 7 µg/dL (</a:t>
            </a:r>
            <a:r>
              <a:rPr lang="en-US" dirty="0" err="1">
                <a:latin typeface="Calibri" panose="020F0502020204030204" pitchFamily="34" charset="0"/>
                <a:cs typeface="Calibri" panose="020F0502020204030204" pitchFamily="34" charset="0"/>
              </a:rPr>
              <a:t>nl</a:t>
            </a:r>
            <a:r>
              <a:rPr lang="en-US" dirty="0">
                <a:latin typeface="Calibri" panose="020F0502020204030204" pitchFamily="34" charset="0"/>
                <a:cs typeface="Calibri" panose="020F0502020204030204" pitchFamily="34" charset="0"/>
              </a:rPr>
              <a:t> 4.5 to 12.5 µg/dL). An ultrasound shows a 3-cm right thyroid lobe solid mass with distinct borders. The microscopic appearance of this lesion is shown.</a:t>
            </a:r>
          </a:p>
          <a:p>
            <a:pPr algn="just"/>
            <a:r>
              <a:rPr lang="en-US" dirty="0">
                <a:latin typeface="Calibri" panose="020F0502020204030204" pitchFamily="34" charset="0"/>
                <a:cs typeface="Calibri" panose="020F0502020204030204" pitchFamily="34" charset="0"/>
              </a:rPr>
              <a:t>Describe this microscopic appearance and diagnosis.</a:t>
            </a:r>
          </a:p>
          <a:p>
            <a:pPr algn="just"/>
            <a:r>
              <a:rPr lang="en-US" dirty="0">
                <a:latin typeface="Calibri" panose="020F0502020204030204" pitchFamily="34" charset="0"/>
                <a:cs typeface="Calibri" panose="020F0502020204030204" pitchFamily="34" charset="0"/>
              </a:rPr>
              <a:t>Explain the laboratory findings.</a:t>
            </a:r>
          </a:p>
          <a:p>
            <a:pPr algn="just"/>
            <a:r>
              <a:rPr lang="en-US" dirty="0">
                <a:latin typeface="Calibri" panose="020F0502020204030204" pitchFamily="34" charset="0"/>
                <a:cs typeface="Calibri" panose="020F0502020204030204" pitchFamily="34" charset="0"/>
              </a:rPr>
              <a:t>How would you explain the appearance of a lung nodule in this patient 10 years later? What mutations could be present in the cells of such a lesion?</a:t>
            </a:r>
          </a:p>
          <a:p>
            <a:endParaRPr lang="en-US" dirty="0"/>
          </a:p>
        </p:txBody>
      </p:sp>
      <p:sp>
        <p:nvSpPr>
          <p:cNvPr id="6" name="TextBox 5">
            <a:extLst>
              <a:ext uri="{FF2B5EF4-FFF2-40B4-BE49-F238E27FC236}">
                <a16:creationId xmlns:a16="http://schemas.microsoft.com/office/drawing/2014/main" id="{F78EDCD9-70CF-19CA-DA19-71118FFD0042}"/>
              </a:ext>
            </a:extLst>
          </p:cNvPr>
          <p:cNvSpPr txBox="1"/>
          <p:nvPr/>
        </p:nvSpPr>
        <p:spPr>
          <a:xfrm>
            <a:off x="4744008" y="2694432"/>
            <a:ext cx="4399991" cy="4357045"/>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There are </a:t>
            </a:r>
            <a:r>
              <a:rPr lang="en-US" sz="1800" b="1" dirty="0">
                <a:latin typeface="Calibri" panose="020F0502020204030204" pitchFamily="34" charset="0"/>
                <a:cs typeface="Calibri" panose="020F0502020204030204" pitchFamily="34" charset="0"/>
              </a:rPr>
              <a:t>uniformly sized </a:t>
            </a:r>
            <a:r>
              <a:rPr lang="en-US" sz="1800" dirty="0">
                <a:latin typeface="Calibri" panose="020F0502020204030204" pitchFamily="34" charset="0"/>
                <a:cs typeface="Calibri" panose="020F0502020204030204" pitchFamily="34" charset="0"/>
              </a:rPr>
              <a:t>epithelial cells forming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smaller-than-normal </a:t>
            </a:r>
            <a:r>
              <a:rPr lang="en-US" sz="1800" dirty="0">
                <a:latin typeface="Calibri" panose="020F0502020204030204" pitchFamily="34" charset="0"/>
                <a:cs typeface="Calibri" panose="020F0502020204030204" pitchFamily="34" charset="0"/>
              </a:rPr>
              <a:t>thyroid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follicles </a:t>
            </a:r>
            <a:r>
              <a:rPr lang="en-US" sz="1800" dirty="0">
                <a:latin typeface="Calibri" panose="020F0502020204030204" pitchFamily="34" charset="0"/>
                <a:cs typeface="Calibri" panose="020F0502020204030204" pitchFamily="34" charset="0"/>
              </a:rPr>
              <a:t>(♦). This appearance is consistent with a </a:t>
            </a:r>
            <a:r>
              <a:rPr lang="en-US" sz="1800" b="1" dirty="0">
                <a:latin typeface="Calibri" panose="020F0502020204030204" pitchFamily="34" charset="0"/>
                <a:cs typeface="Calibri" panose="020F0502020204030204" pitchFamily="34" charset="0"/>
              </a:rPr>
              <a:t>follicular adenoma</a:t>
            </a:r>
            <a:r>
              <a:rPr lang="en-US" sz="1800" dirty="0">
                <a:latin typeface="Calibri" panose="020F0502020204030204" pitchFamily="34" charset="0"/>
                <a:cs typeface="Calibri" panose="020F0502020204030204" pitchFamily="34" charset="0"/>
              </a:rPr>
              <a:t>. The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eosinophilic cytoplasm </a:t>
            </a:r>
            <a:r>
              <a:rPr lang="en-US" sz="1800" dirty="0">
                <a:latin typeface="Calibri" panose="020F0502020204030204" pitchFamily="34" charset="0"/>
                <a:cs typeface="Calibri" panose="020F0502020204030204" pitchFamily="34" charset="0"/>
              </a:rPr>
              <a:t>is described as having an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oxyphil, or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Hürthle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cell, change.</a:t>
            </a:r>
          </a:p>
          <a:p>
            <a:pPr algn="just"/>
            <a:r>
              <a:rPr lang="en-US" sz="1800" dirty="0">
                <a:latin typeface="Calibri" panose="020F0502020204030204" pitchFamily="34" charset="0"/>
                <a:cs typeface="Calibri" panose="020F0502020204030204" pitchFamily="34" charset="0"/>
              </a:rPr>
              <a:t>The normal TSH and thyroxine levels suggest that this nodule is </a:t>
            </a:r>
            <a:r>
              <a:rPr lang="en-US" sz="1800" b="1" i="1" dirty="0">
                <a:latin typeface="Calibri" panose="020F0502020204030204" pitchFamily="34" charset="0"/>
                <a:cs typeface="Calibri" panose="020F0502020204030204" pitchFamily="34" charset="0"/>
              </a:rPr>
              <a:t>not</a:t>
            </a:r>
            <a:r>
              <a:rPr lang="en-US" sz="1800" dirty="0">
                <a:latin typeface="Calibri" panose="020F0502020204030204" pitchFamily="34" charset="0"/>
                <a:cs typeface="Calibri" panose="020F0502020204030204" pitchFamily="34" charset="0"/>
              </a:rPr>
              <a:t> functioning to release excessive thyroid hormone.</a:t>
            </a:r>
          </a:p>
          <a:p>
            <a:pPr algn="just"/>
            <a:r>
              <a:rPr lang="en-US" sz="1800" dirty="0">
                <a:latin typeface="Calibri" panose="020F0502020204030204" pitchFamily="34" charset="0"/>
                <a:cs typeface="Calibri" panose="020F0502020204030204" pitchFamily="34" charset="0"/>
              </a:rPr>
              <a:t>About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1800" dirty="0">
                <a:latin typeface="Calibri" panose="020F0502020204030204" pitchFamily="34" charset="0"/>
                <a:cs typeface="Calibri" panose="020F0502020204030204" pitchFamily="34" charset="0"/>
              </a:rPr>
              <a:t> of thyroid adenomas with a follicular pattern that appear “</a:t>
            </a:r>
            <a:r>
              <a:rPr lang="en-US" sz="1800" b="1" dirty="0">
                <a:latin typeface="Calibri" panose="020F0502020204030204" pitchFamily="34" charset="0"/>
                <a:cs typeface="Calibri" panose="020F0502020204030204" pitchFamily="34" charset="0"/>
              </a:rPr>
              <a:t>cold</a:t>
            </a:r>
            <a:r>
              <a:rPr lang="en-US" sz="1800" dirty="0">
                <a:latin typeface="Calibri" panose="020F0502020204030204" pitchFamily="34" charset="0"/>
                <a:cs typeface="Calibri" panose="020F0502020204030204" pitchFamily="34" charset="0"/>
              </a:rPr>
              <a:t>” on scan eventually prove to be </a:t>
            </a:r>
            <a:r>
              <a:rPr lang="en-US" sz="1800" b="1" dirty="0">
                <a:latin typeface="Calibri" panose="020F0502020204030204" pitchFamily="34" charset="0"/>
                <a:cs typeface="Calibri" panose="020F0502020204030204" pitchFamily="34" charset="0"/>
              </a:rPr>
              <a:t>malignant</a:t>
            </a:r>
            <a:r>
              <a:rPr lang="en-US" sz="1800" dirty="0">
                <a:latin typeface="Calibri" panose="020F0502020204030204" pitchFamily="34" charset="0"/>
                <a:cs typeface="Calibri" panose="020F0502020204030204" pitchFamily="34" charset="0"/>
              </a:rPr>
              <a:t>. About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half</a:t>
            </a:r>
            <a:r>
              <a:rPr lang="en-US" sz="1800" dirty="0">
                <a:latin typeface="Calibri" panose="020F0502020204030204" pitchFamily="34" charset="0"/>
                <a:cs typeface="Calibri" panose="020F0502020204030204" pitchFamily="34" charset="0"/>
              </a:rPr>
              <a:t> of follicular carcinomas have an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RAS oncogene mutation</a:t>
            </a:r>
            <a:r>
              <a:rPr lang="en-US" sz="1800" dirty="0">
                <a:latin typeface="Calibri" panose="020F0502020204030204" pitchFamily="34" charset="0"/>
                <a:cs typeface="Calibri" panose="020F0502020204030204" pitchFamily="34" charset="0"/>
              </a:rPr>
              <a:t>; about a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third</a:t>
            </a:r>
            <a:r>
              <a:rPr lang="en-US" sz="1800" dirty="0">
                <a:latin typeface="Calibri" panose="020F0502020204030204" pitchFamily="34" charset="0"/>
                <a:cs typeface="Calibri" panose="020F0502020204030204" pitchFamily="34" charset="0"/>
              </a:rPr>
              <a:t> have a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PAX8-PPARγ1 fusion gene.</a:t>
            </a:r>
            <a:endParaRPr lang="el-GR"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58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E33EFC-7059-D791-76B4-C42BD5822DF3}"/>
              </a:ext>
            </a:extLst>
          </p:cNvPr>
          <p:cNvPicPr>
            <a:picLocks noChangeAspect="1"/>
          </p:cNvPicPr>
          <p:nvPr/>
        </p:nvPicPr>
        <p:blipFill>
          <a:blip r:embed="rId2"/>
          <a:stretch>
            <a:fillRect/>
          </a:stretch>
        </p:blipFill>
        <p:spPr>
          <a:xfrm>
            <a:off x="123272" y="1471422"/>
            <a:ext cx="5528765" cy="5258562"/>
          </a:xfrm>
          <a:prstGeom prst="rect">
            <a:avLst/>
          </a:prstGeom>
        </p:spPr>
      </p:pic>
      <p:sp>
        <p:nvSpPr>
          <p:cNvPr id="4" name="TextBox 3">
            <a:extLst>
              <a:ext uri="{FF2B5EF4-FFF2-40B4-BE49-F238E27FC236}">
                <a16:creationId xmlns:a16="http://schemas.microsoft.com/office/drawing/2014/main" id="{FB9037B2-0FDC-E34F-15AE-5F103906131E}"/>
              </a:ext>
            </a:extLst>
          </p:cNvPr>
          <p:cNvSpPr txBox="1"/>
          <p:nvPr/>
        </p:nvSpPr>
        <p:spPr>
          <a:xfrm>
            <a:off x="0" y="0"/>
            <a:ext cx="9144000" cy="1692771"/>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An obese 35-year-old woman (G6, P6) develops amenorrhea, lethargy, cold intolerance, weakness, and diffuse skin pigmentation. An MRI of her head is shown.</a:t>
            </a:r>
          </a:p>
          <a:p>
            <a:pPr algn="just"/>
            <a:r>
              <a:rPr lang="en-US" sz="1800" dirty="0">
                <a:latin typeface="Calibri" panose="020F0502020204030204" pitchFamily="34" charset="0"/>
                <a:cs typeface="Calibri" panose="020F0502020204030204" pitchFamily="34" charset="0"/>
              </a:rPr>
              <a:t>What is your diagnosis?</a:t>
            </a:r>
          </a:p>
          <a:p>
            <a:pPr algn="just"/>
            <a:r>
              <a:rPr lang="en-US" sz="1800" dirty="0">
                <a:latin typeface="Calibri" panose="020F0502020204030204" pitchFamily="34" charset="0"/>
                <a:cs typeface="Calibri" panose="020F0502020204030204" pitchFamily="34" charset="0"/>
              </a:rPr>
              <a:t>What laboratory findings are likely?</a:t>
            </a:r>
          </a:p>
          <a:p>
            <a:pPr algn="just"/>
            <a:r>
              <a:rPr lang="en-US" sz="1800" dirty="0">
                <a:latin typeface="Calibri" panose="020F0502020204030204" pitchFamily="34" charset="0"/>
                <a:cs typeface="Calibri" panose="020F0502020204030204" pitchFamily="34" charset="0"/>
              </a:rPr>
              <a:t>How might this have occurred?</a:t>
            </a:r>
          </a:p>
          <a:p>
            <a:endParaRPr lang="en-US" dirty="0"/>
          </a:p>
        </p:txBody>
      </p:sp>
      <p:sp>
        <p:nvSpPr>
          <p:cNvPr id="6" name="TextBox 5">
            <a:extLst>
              <a:ext uri="{FF2B5EF4-FFF2-40B4-BE49-F238E27FC236}">
                <a16:creationId xmlns:a16="http://schemas.microsoft.com/office/drawing/2014/main" id="{BA70E237-096F-E61A-B1E9-BC3447792F17}"/>
              </a:ext>
            </a:extLst>
          </p:cNvPr>
          <p:cNvSpPr txBox="1"/>
          <p:nvPr/>
        </p:nvSpPr>
        <p:spPr>
          <a:xfrm>
            <a:off x="5652037" y="651379"/>
            <a:ext cx="3491962" cy="5940088"/>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 </a:t>
            </a:r>
            <a:r>
              <a:rPr lang="en-US" sz="2000" i="1" dirty="0">
                <a:latin typeface="Calibri" panose="020F0502020204030204" pitchFamily="34" charset="0"/>
                <a:cs typeface="Calibri" panose="020F0502020204030204" pitchFamily="34" charset="0"/>
              </a:rPr>
              <a:t>lack of tissue</a:t>
            </a:r>
            <a:r>
              <a:rPr lang="en-US" sz="2000" dirty="0">
                <a:latin typeface="Calibri" panose="020F0502020204030204" pitchFamily="34" charset="0"/>
                <a:cs typeface="Calibri" panose="020F0502020204030204" pitchFamily="34" charset="0"/>
              </a:rPr>
              <a:t> within the </a:t>
            </a:r>
            <a:r>
              <a:rPr lang="en-US" sz="2000" i="1" dirty="0">
                <a:latin typeface="Calibri" panose="020F0502020204030204" pitchFamily="34" charset="0"/>
                <a:cs typeface="Calibri" panose="020F0502020204030204" pitchFamily="34" charset="0"/>
              </a:rPr>
              <a:t>unexpanded </a:t>
            </a:r>
            <a:r>
              <a:rPr lang="en-US" sz="2000" i="1" dirty="0" err="1">
                <a:latin typeface="Calibri" panose="020F0502020204030204" pitchFamily="34" charset="0"/>
                <a:cs typeface="Calibri" panose="020F0502020204030204" pitchFamily="34" charset="0"/>
              </a:rPr>
              <a:t>sella</a:t>
            </a:r>
            <a:r>
              <a:rPr lang="en-US" sz="2000" i="1" dirty="0">
                <a:latin typeface="Calibri" panose="020F0502020204030204" pitchFamily="34" charset="0"/>
                <a:cs typeface="Calibri" panose="020F0502020204030204" pitchFamily="34" charset="0"/>
              </a:rPr>
              <a:t> turcica </a:t>
            </a:r>
            <a:r>
              <a:rPr lang="en-US" sz="2000" dirty="0">
                <a:latin typeface="Calibri" panose="020F0502020204030204" pitchFamily="34" charset="0"/>
                <a:cs typeface="Calibri" panose="020F0502020204030204" pitchFamily="34" charset="0"/>
              </a:rPr>
              <a:t>(▴) is consistent with </a:t>
            </a:r>
            <a:r>
              <a:rPr lang="en-US" sz="2000" b="1" i="1" dirty="0">
                <a:latin typeface="Calibri" panose="020F0502020204030204" pitchFamily="34" charset="0"/>
                <a:cs typeface="Calibri" panose="020F0502020204030204" pitchFamily="34" charset="0"/>
              </a:rPr>
              <a:t>empty </a:t>
            </a:r>
            <a:r>
              <a:rPr lang="en-US" sz="2000" b="1" i="1" dirty="0" err="1">
                <a:latin typeface="Calibri" panose="020F0502020204030204" pitchFamily="34" charset="0"/>
                <a:cs typeface="Calibri" panose="020F0502020204030204" pitchFamily="34" charset="0"/>
              </a:rPr>
              <a:t>sella</a:t>
            </a:r>
            <a:r>
              <a:rPr lang="en-US" sz="2000" b="1" i="1" dirty="0">
                <a:latin typeface="Calibri" panose="020F0502020204030204" pitchFamily="34" charset="0"/>
                <a:cs typeface="Calibri" panose="020F0502020204030204" pitchFamily="34" charset="0"/>
              </a:rPr>
              <a:t> syndrome.</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This patient has </a:t>
            </a:r>
            <a:r>
              <a:rPr lang="en-US" sz="2000" b="1" spc="600" dirty="0">
                <a:latin typeface="Calibri" panose="020F0502020204030204" pitchFamily="34" charset="0"/>
                <a:cs typeface="Calibri" panose="020F0502020204030204" pitchFamily="34" charset="0"/>
              </a:rPr>
              <a:t>pan</a:t>
            </a:r>
            <a:r>
              <a:rPr lang="en-US" sz="2000" b="1" i="1" spc="300" dirty="0">
                <a:latin typeface="Calibri" panose="020F0502020204030204" pitchFamily="34" charset="0"/>
                <a:cs typeface="Calibri" panose="020F0502020204030204" pitchFamily="34" charset="0"/>
              </a:rPr>
              <a:t>hypo</a:t>
            </a:r>
            <a:r>
              <a:rPr lang="en-US" sz="2000" b="1" spc="300" dirty="0">
                <a:latin typeface="Calibri" panose="020F0502020204030204" pitchFamily="34" charset="0"/>
                <a:cs typeface="Calibri" panose="020F0502020204030204" pitchFamily="34" charset="0"/>
              </a:rPr>
              <a:t>pituitarism</a:t>
            </a:r>
            <a:r>
              <a:rPr lang="en-US" sz="2000" dirty="0">
                <a:latin typeface="Calibri" panose="020F0502020204030204" pitchFamily="34" charset="0"/>
                <a:cs typeface="Calibri" panose="020F0502020204030204" pitchFamily="34" charset="0"/>
              </a:rPr>
              <a:t> with </a:t>
            </a:r>
            <a:r>
              <a:rPr lang="en-US" sz="2000" i="1" dirty="0">
                <a:latin typeface="Calibri" panose="020F0502020204030204" pitchFamily="34" charset="0"/>
                <a:cs typeface="Calibri" panose="020F0502020204030204" pitchFamily="34" charset="0"/>
              </a:rPr>
              <a:t>hypo</a:t>
            </a:r>
            <a:r>
              <a:rPr lang="en-US" sz="2000" dirty="0">
                <a:latin typeface="Calibri" panose="020F0502020204030204" pitchFamily="34" charset="0"/>
                <a:cs typeface="Calibri" panose="020F0502020204030204" pitchFamily="34" charset="0"/>
              </a:rPr>
              <a:t>thyroidism (low TSH), adrenal </a:t>
            </a:r>
            <a:r>
              <a:rPr lang="en-US" sz="2000" i="1" dirty="0">
                <a:latin typeface="Calibri" panose="020F0502020204030204" pitchFamily="34" charset="0"/>
                <a:cs typeface="Calibri" panose="020F0502020204030204" pitchFamily="34" charset="0"/>
              </a:rPr>
              <a:t>in</a:t>
            </a:r>
            <a:r>
              <a:rPr lang="en-US" sz="2000" dirty="0">
                <a:latin typeface="Calibri" panose="020F0502020204030204" pitchFamily="34" charset="0"/>
                <a:cs typeface="Calibri" panose="020F0502020204030204" pitchFamily="34" charset="0"/>
              </a:rPr>
              <a:t>sufficiency (Addison disease, low ACTH), and amenorrhea (</a:t>
            </a:r>
            <a:r>
              <a:rPr lang="en-US" sz="2000" i="1" dirty="0">
                <a:latin typeface="Calibri" panose="020F0502020204030204" pitchFamily="34" charset="0"/>
                <a:cs typeface="Calibri" panose="020F0502020204030204" pitchFamily="34" charset="0"/>
              </a:rPr>
              <a:t>lack</a:t>
            </a:r>
            <a:r>
              <a:rPr lang="en-US" sz="2000" dirty="0">
                <a:latin typeface="Calibri" panose="020F0502020204030204" pitchFamily="34" charset="0"/>
                <a:cs typeface="Calibri" panose="020F0502020204030204" pitchFamily="34" charset="0"/>
              </a:rPr>
              <a:t> of FSH/LH).</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A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defect</a:t>
            </a:r>
            <a:r>
              <a:rPr lang="en-US" sz="2000" dirty="0">
                <a:latin typeface="Calibri" panose="020F0502020204030204" pitchFamily="34" charset="0"/>
                <a:cs typeface="Calibri" panose="020F0502020204030204" pitchFamily="34" charset="0"/>
              </a:rPr>
              <a:t> in the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diaphragma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sella</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allows for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arachnoid herniation with </a:t>
            </a:r>
            <a:r>
              <a:rPr lang="en-US" sz="20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compression atrophy of the pituitary</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Postpartum pituitary necrosis </a:t>
            </a:r>
            <a:r>
              <a:rPr lang="en-US" sz="2000" dirty="0">
                <a:latin typeface="Calibri" panose="020F0502020204030204" pitchFamily="34" charset="0"/>
                <a:cs typeface="Calibri" panose="020F0502020204030204" pitchFamily="34" charset="0"/>
              </a:rPr>
              <a:t>(Sheehan syndrome) also leads to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anterior pituitary loss</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9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77FC87C-B7C3-53AD-B6FF-3CB485BD7FDF}"/>
              </a:ext>
            </a:extLst>
          </p:cNvPr>
          <p:cNvPicPr>
            <a:picLocks noChangeAspect="1"/>
          </p:cNvPicPr>
          <p:nvPr/>
        </p:nvPicPr>
        <p:blipFill>
          <a:blip r:embed="rId2"/>
          <a:stretch>
            <a:fillRect/>
          </a:stretch>
        </p:blipFill>
        <p:spPr>
          <a:xfrm>
            <a:off x="97618" y="1999488"/>
            <a:ext cx="4103102" cy="4744212"/>
          </a:xfrm>
          <a:prstGeom prst="rect">
            <a:avLst/>
          </a:prstGeom>
        </p:spPr>
      </p:pic>
      <p:sp>
        <p:nvSpPr>
          <p:cNvPr id="4" name="TextBox 3">
            <a:extLst>
              <a:ext uri="{FF2B5EF4-FFF2-40B4-BE49-F238E27FC236}">
                <a16:creationId xmlns:a16="http://schemas.microsoft.com/office/drawing/2014/main" id="{061512F5-FBB7-CD34-9D1D-30B6808EE598}"/>
              </a:ext>
            </a:extLst>
          </p:cNvPr>
          <p:cNvSpPr txBox="1"/>
          <p:nvPr/>
        </p:nvSpPr>
        <p:spPr>
          <a:xfrm>
            <a:off x="0" y="-85344"/>
            <a:ext cx="9144000" cy="2246769"/>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13-year-old boy with headache, nausea, vertical gaze palsy, and increased thirst has a serum sodium level of 158 mmol/L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135 to 146 mmol/L), with a urine sodium level of 10 mmol/L (this is low, given his serum sodium value). His plasma osmolarity is 320 </a:t>
            </a:r>
            <a:r>
              <a:rPr lang="en-US" sz="1800" dirty="0" err="1">
                <a:latin typeface="Calibri" panose="020F0502020204030204" pitchFamily="34" charset="0"/>
                <a:cs typeface="Calibri" panose="020F0502020204030204" pitchFamily="34" charset="0"/>
              </a:rPr>
              <a:t>mOsm</a:t>
            </a:r>
            <a:r>
              <a:rPr lang="en-US" sz="1800" dirty="0">
                <a:latin typeface="Calibri" panose="020F0502020204030204" pitchFamily="34" charset="0"/>
                <a:cs typeface="Calibri" panose="020F0502020204030204" pitchFamily="34" charset="0"/>
              </a:rPr>
              <a:t>/mL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278 to 305 </a:t>
            </a:r>
            <a:r>
              <a:rPr lang="en-US" sz="1800" dirty="0" err="1">
                <a:latin typeface="Calibri" panose="020F0502020204030204" pitchFamily="34" charset="0"/>
                <a:cs typeface="Calibri" panose="020F0502020204030204" pitchFamily="34" charset="0"/>
              </a:rPr>
              <a:t>mOsm</a:t>
            </a:r>
            <a:r>
              <a:rPr lang="en-US" sz="1800" dirty="0">
                <a:latin typeface="Calibri" panose="020F0502020204030204" pitchFamily="34" charset="0"/>
                <a:cs typeface="Calibri" panose="020F0502020204030204" pitchFamily="34" charset="0"/>
              </a:rPr>
              <a:t>/mL), and his urine osmolarity is 40 </a:t>
            </a:r>
            <a:r>
              <a:rPr lang="en-US" sz="1800" dirty="0" err="1">
                <a:latin typeface="Calibri" panose="020F0502020204030204" pitchFamily="34" charset="0"/>
                <a:cs typeface="Calibri" panose="020F0502020204030204" pitchFamily="34" charset="0"/>
              </a:rPr>
              <a:t>mOsm</a:t>
            </a:r>
            <a:r>
              <a:rPr lang="en-US" sz="1800" dirty="0">
                <a:latin typeface="Calibri" panose="020F0502020204030204" pitchFamily="34" charset="0"/>
                <a:cs typeface="Calibri" panose="020F0502020204030204" pitchFamily="34" charset="0"/>
              </a:rPr>
              <a:t>/mL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50 to 1200 </a:t>
            </a:r>
            <a:r>
              <a:rPr lang="en-US" sz="1800" dirty="0" err="1">
                <a:latin typeface="Calibri" panose="020F0502020204030204" pitchFamily="34" charset="0"/>
                <a:cs typeface="Calibri" panose="020F0502020204030204" pitchFamily="34" charset="0"/>
              </a:rPr>
              <a:t>mOsm</a:t>
            </a:r>
            <a:r>
              <a:rPr lang="en-US" sz="1800" dirty="0">
                <a:latin typeface="Calibri" panose="020F0502020204030204" pitchFamily="34" charset="0"/>
                <a:cs typeface="Calibri" panose="020F0502020204030204" pitchFamily="34" charset="0"/>
              </a:rPr>
              <a:t>/mL). His brain MRI is shown.</a:t>
            </a:r>
          </a:p>
          <a:p>
            <a:pPr algn="just"/>
            <a:r>
              <a:rPr lang="en-US" sz="1800" dirty="0">
                <a:latin typeface="Calibri" panose="020F0502020204030204" pitchFamily="34" charset="0"/>
                <a:cs typeface="Calibri" panose="020F0502020204030204" pitchFamily="34" charset="0"/>
              </a:rPr>
              <a:t>What is your diagnosis?</a:t>
            </a:r>
          </a:p>
          <a:p>
            <a:pPr algn="just"/>
            <a:r>
              <a:rPr lang="en-US" sz="1800" dirty="0">
                <a:latin typeface="Calibri" panose="020F0502020204030204" pitchFamily="34" charset="0"/>
                <a:cs typeface="Calibri" panose="020F0502020204030204" pitchFamily="34" charset="0"/>
              </a:rPr>
              <a:t>Explain this patient's signs and symptoms.</a:t>
            </a:r>
          </a:p>
          <a:p>
            <a:endParaRPr lang="en-US" dirty="0"/>
          </a:p>
        </p:txBody>
      </p:sp>
      <p:sp>
        <p:nvSpPr>
          <p:cNvPr id="6" name="TextBox 5">
            <a:extLst>
              <a:ext uri="{FF2B5EF4-FFF2-40B4-BE49-F238E27FC236}">
                <a16:creationId xmlns:a16="http://schemas.microsoft.com/office/drawing/2014/main" id="{2897130F-35B7-9441-2082-A652D0882330}"/>
              </a:ext>
            </a:extLst>
          </p:cNvPr>
          <p:cNvSpPr txBox="1"/>
          <p:nvPr/>
        </p:nvSpPr>
        <p:spPr>
          <a:xfrm>
            <a:off x="4200720" y="1048512"/>
            <a:ext cx="4943280" cy="6037624"/>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There is a </a:t>
            </a:r>
            <a:r>
              <a:rPr lang="en-US" sz="2000" b="1" dirty="0">
                <a:latin typeface="Calibri" panose="020F0502020204030204" pitchFamily="34" charset="0"/>
                <a:cs typeface="Calibri" panose="020F0502020204030204" pitchFamily="34" charset="0"/>
              </a:rPr>
              <a:t>mass</a:t>
            </a:r>
            <a:r>
              <a:rPr lang="en-US" sz="2000" dirty="0">
                <a:latin typeface="Calibri" panose="020F0502020204030204" pitchFamily="34" charset="0"/>
                <a:cs typeface="Calibri" panose="020F0502020204030204" pitchFamily="34" charset="0"/>
              </a:rPr>
              <a:t> (▪) arising in the region of the </a:t>
            </a:r>
            <a:r>
              <a:rPr lang="en-US" sz="2000" b="1" dirty="0">
                <a:latin typeface="Calibri" panose="020F0502020204030204" pitchFamily="34" charset="0"/>
                <a:cs typeface="Calibri" panose="020F0502020204030204" pitchFamily="34" charset="0"/>
              </a:rPr>
              <a:t>pineal gland</a:t>
            </a:r>
            <a:r>
              <a:rPr lang="en-US" sz="2000" dirty="0">
                <a:latin typeface="Calibri" panose="020F0502020204030204" pitchFamily="34" charset="0"/>
                <a:cs typeface="Calibri" panose="020F0502020204030204" pitchFamily="34" charset="0"/>
              </a:rPr>
              <a:t>; possibilities include germinoma and </a:t>
            </a:r>
            <a:r>
              <a:rPr lang="en-US" sz="2000" b="1" dirty="0">
                <a:latin typeface="Calibri" panose="020F0502020204030204" pitchFamily="34" charset="0"/>
                <a:cs typeface="Calibri" panose="020F0502020204030204" pitchFamily="34" charset="0"/>
              </a:rPr>
              <a:t>pineocytoma.</a:t>
            </a:r>
          </a:p>
          <a:p>
            <a:pPr algn="just"/>
            <a:endParaRPr lang="en-US" sz="2000" b="1" dirty="0">
              <a:latin typeface="Calibri" panose="020F0502020204030204" pitchFamily="34" charset="0"/>
              <a:cs typeface="Calibri" panose="020F0502020204030204" pitchFamily="34" charset="0"/>
            </a:endParaRPr>
          </a:p>
          <a:p>
            <a:pPr algn="just"/>
            <a:endParaRPr lang="en-US" sz="2000" b="1" dirty="0">
              <a:latin typeface="Calibri" panose="020F0502020204030204" pitchFamily="34" charset="0"/>
              <a:cs typeface="Calibri" panose="020F0502020204030204" pitchFamily="34" charset="0"/>
            </a:endParaRPr>
          </a:p>
          <a:p>
            <a:pPr algn="just"/>
            <a:endParaRPr lang="en-US" sz="2000" b="1"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mass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compresses</a:t>
            </a:r>
            <a:r>
              <a:rPr lang="en-US" sz="2000" dirty="0">
                <a:latin typeface="Calibri" panose="020F0502020204030204" pitchFamily="34" charset="0"/>
                <a:cs typeface="Calibri" panose="020F0502020204030204" pitchFamily="34" charset="0"/>
              </a:rPr>
              <a:t> 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aqueduct of Sylvius,</a:t>
            </a:r>
            <a:r>
              <a:rPr lang="en-US" sz="2000" dirty="0">
                <a:latin typeface="Calibri" panose="020F0502020204030204" pitchFamily="34" charset="0"/>
                <a:cs typeface="Calibri" panose="020F0502020204030204" pitchFamily="34" charset="0"/>
              </a:rPr>
              <a:t> thereby causing </a:t>
            </a:r>
            <a:r>
              <a:rPr lang="en-US" sz="2000" b="1" dirty="0">
                <a:latin typeface="Calibri" panose="020F0502020204030204" pitchFamily="34" charset="0"/>
                <a:cs typeface="Calibri" panose="020F0502020204030204" pitchFamily="34" charset="0"/>
              </a:rPr>
              <a:t>obstructive hydrocephalus</a:t>
            </a:r>
            <a:r>
              <a:rPr lang="en-US" sz="2000" dirty="0">
                <a:latin typeface="Calibri" panose="020F0502020204030204" pitchFamily="34" charset="0"/>
                <a:cs typeface="Calibri" panose="020F0502020204030204" pitchFamily="34" charset="0"/>
              </a:rPr>
              <a:t> with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third</a:t>
            </a:r>
            <a:r>
              <a:rPr lang="en-US" sz="2000" dirty="0">
                <a:latin typeface="Calibri" panose="020F0502020204030204" pitchFamily="34" charset="0"/>
                <a:cs typeface="Calibri" panose="020F0502020204030204" pitchFamily="34" charset="0"/>
              </a:rPr>
              <a:t> and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lateral </a:t>
            </a:r>
            <a:r>
              <a:rPr lang="en-US" sz="2000" b="1" dirty="0">
                <a:latin typeface="Calibri" panose="020F0502020204030204" pitchFamily="34" charset="0"/>
                <a:cs typeface="Calibri" panose="020F0502020204030204" pitchFamily="34" charset="0"/>
              </a:rPr>
              <a:t>ventricular enlargement</a:t>
            </a:r>
            <a:r>
              <a:rPr lang="en-US" sz="2000" dirty="0">
                <a:latin typeface="Calibri" panose="020F0502020204030204" pitchFamily="34" charset="0"/>
                <a:cs typeface="Calibri" panose="020F0502020204030204" pitchFamily="34" charset="0"/>
              </a:rPr>
              <a:t>. </a:t>
            </a:r>
            <a:r>
              <a:rPr lang="en-US" sz="2000" u="sng" dirty="0">
                <a:latin typeface="Calibri" panose="020F0502020204030204" pitchFamily="34" charset="0"/>
                <a:cs typeface="Calibri" panose="020F0502020204030204" pitchFamily="34" charset="0"/>
              </a:rPr>
              <a:t>Compression of the superior colliculi</a:t>
            </a:r>
            <a:r>
              <a:rPr lang="en-US" sz="2000" dirty="0">
                <a:latin typeface="Calibri" panose="020F0502020204030204" pitchFamily="34" charset="0"/>
                <a:cs typeface="Calibri" panose="020F0502020204030204" pitchFamily="34" charset="0"/>
              </a:rPr>
              <a:t> causes the </a:t>
            </a:r>
            <a:r>
              <a:rPr lang="en-US" sz="2000" u="sng" dirty="0">
                <a:latin typeface="Calibri" panose="020F0502020204030204" pitchFamily="34" charset="0"/>
                <a:cs typeface="Calibri" panose="020F0502020204030204" pitchFamily="34" charset="0"/>
              </a:rPr>
              <a:t>upward gaze palsy</a:t>
            </a:r>
            <a:r>
              <a:rPr lang="en-US" sz="2000" dirty="0">
                <a:latin typeface="Calibri" panose="020F0502020204030204" pitchFamily="34" charset="0"/>
                <a:cs typeface="Calibri" panose="020F0502020204030204" pitchFamily="34" charset="0"/>
              </a:rPr>
              <a:t>. The mass also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compresses the pituitary</a:t>
            </a:r>
            <a:r>
              <a:rPr lang="en-US" sz="2000" dirty="0">
                <a:latin typeface="Calibri" panose="020F0502020204030204" pitchFamily="34" charset="0"/>
                <a:cs typeface="Calibri" panose="020F0502020204030204" pitchFamily="34" charset="0"/>
              </a:rPr>
              <a:t>, which interferes with the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posterior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pituitary production of antidiuretic hormone (ADH) </a:t>
            </a:r>
            <a:r>
              <a:rPr lang="en-US" sz="2000" dirty="0">
                <a:latin typeface="Calibri" panose="020F0502020204030204" pitchFamily="34" charset="0"/>
                <a:cs typeface="Calibri" panose="020F0502020204030204" pitchFamily="34" charset="0"/>
              </a:rPr>
              <a:t>and leads to </a:t>
            </a:r>
            <a:r>
              <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diabetes insipidus</a:t>
            </a:r>
            <a:r>
              <a:rPr lang="en-US" sz="2000" dirty="0">
                <a:latin typeface="Calibri" panose="020F0502020204030204" pitchFamily="34" charset="0"/>
                <a:cs typeface="Calibri" panose="020F0502020204030204" pitchFamily="34" charset="0"/>
              </a:rPr>
              <a:t>, with </a:t>
            </a:r>
            <a:r>
              <a:rPr lang="en-US" sz="2000" b="1" dirty="0">
                <a:latin typeface="Calibri" panose="020F0502020204030204" pitchFamily="34" charset="0"/>
                <a:cs typeface="Calibri" panose="020F0502020204030204" pitchFamily="34" charset="0"/>
              </a:rPr>
              <a:t>hypernatremia</a:t>
            </a:r>
            <a:r>
              <a:rPr lang="en-US" sz="2000" dirty="0">
                <a:latin typeface="Calibri" panose="020F0502020204030204" pitchFamily="34" charset="0"/>
                <a:cs typeface="Calibri" panose="020F0502020204030204" pitchFamily="34" charset="0"/>
              </a:rPr>
              <a:t> resulting from a </a:t>
            </a:r>
            <a:r>
              <a:rPr lang="en-US" sz="2000" b="1" dirty="0">
                <a:latin typeface="Calibri" panose="020F0502020204030204" pitchFamily="34" charset="0"/>
                <a:cs typeface="Calibri" panose="020F0502020204030204" pitchFamily="34" charset="0"/>
              </a:rPr>
              <a:t>loss of free water reabsorption </a:t>
            </a:r>
            <a:r>
              <a:rPr lang="en-US" sz="2000" dirty="0">
                <a:latin typeface="Calibri" panose="020F0502020204030204" pitchFamily="34" charset="0"/>
                <a:cs typeface="Calibri" panose="020F0502020204030204" pitchFamily="34" charset="0"/>
              </a:rPr>
              <a:t>in the </a:t>
            </a:r>
            <a:r>
              <a:rPr lang="en-US" sz="2000" b="1" dirty="0">
                <a:latin typeface="Calibri" panose="020F0502020204030204" pitchFamily="34" charset="0"/>
                <a:cs typeface="Calibri" panose="020F0502020204030204" pitchFamily="34" charset="0"/>
              </a:rPr>
              <a:t>renal collecting ducts.</a:t>
            </a:r>
            <a:endParaRPr lang="el-GR" sz="2000" b="1" dirty="0">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CB878867-0FA6-6DAB-7F18-5A8B3E9D3A52}"/>
              </a:ext>
            </a:extLst>
          </p:cNvPr>
          <p:cNvPicPr>
            <a:picLocks noChangeAspect="1"/>
          </p:cNvPicPr>
          <p:nvPr/>
        </p:nvPicPr>
        <p:blipFill>
          <a:blip r:embed="rId3"/>
          <a:stretch>
            <a:fillRect/>
          </a:stretch>
        </p:blipFill>
        <p:spPr>
          <a:xfrm>
            <a:off x="6818705" y="1716994"/>
            <a:ext cx="1753341" cy="1455974"/>
          </a:xfrm>
          <a:prstGeom prst="rect">
            <a:avLst/>
          </a:prstGeom>
        </p:spPr>
      </p:pic>
    </p:spTree>
    <p:extLst>
      <p:ext uri="{BB962C8B-B14F-4D97-AF65-F5344CB8AC3E}">
        <p14:creationId xmlns:p14="http://schemas.microsoft.com/office/powerpoint/2010/main" val="18001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A42E95D-D295-4890-5E2B-CDD2C1E15208}"/>
              </a:ext>
            </a:extLst>
          </p:cNvPr>
          <p:cNvPicPr>
            <a:picLocks noChangeAspect="1"/>
          </p:cNvPicPr>
          <p:nvPr/>
        </p:nvPicPr>
        <p:blipFill>
          <a:blip r:embed="rId2"/>
          <a:stretch>
            <a:fillRect/>
          </a:stretch>
        </p:blipFill>
        <p:spPr>
          <a:xfrm>
            <a:off x="90866" y="2154436"/>
            <a:ext cx="5547934" cy="3852732"/>
          </a:xfrm>
          <a:prstGeom prst="rect">
            <a:avLst/>
          </a:prstGeom>
        </p:spPr>
      </p:pic>
      <p:sp>
        <p:nvSpPr>
          <p:cNvPr id="4" name="TextBox 3">
            <a:extLst>
              <a:ext uri="{FF2B5EF4-FFF2-40B4-BE49-F238E27FC236}">
                <a16:creationId xmlns:a16="http://schemas.microsoft.com/office/drawing/2014/main" id="{8DC6EA1A-DB12-4402-473B-8B7FCFCC4044}"/>
              </a:ext>
            </a:extLst>
          </p:cNvPr>
          <p:cNvSpPr txBox="1"/>
          <p:nvPr/>
        </p:nvSpPr>
        <p:spPr>
          <a:xfrm>
            <a:off x="0" y="0"/>
            <a:ext cx="9144000" cy="2154436"/>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9-year-old girl with ambiguous genitalia and coarse pubic hair has the abdominal CT scan shown. Serum sodium and potassium levels are normal, and the patient is normotensive.</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What is the diagnosis?</a:t>
            </a:r>
          </a:p>
          <a:p>
            <a:pPr algn="just"/>
            <a:r>
              <a:rPr lang="en-US" sz="2000" dirty="0">
                <a:latin typeface="Calibri" panose="020F0502020204030204" pitchFamily="34" charset="0"/>
                <a:cs typeface="Calibri" panose="020F0502020204030204" pitchFamily="34" charset="0"/>
              </a:rPr>
              <a:t>Explain the biochemistry.</a:t>
            </a:r>
          </a:p>
          <a:p>
            <a:endParaRPr lang="en-US" dirty="0"/>
          </a:p>
        </p:txBody>
      </p:sp>
      <p:sp>
        <p:nvSpPr>
          <p:cNvPr id="6" name="TextBox 5">
            <a:extLst>
              <a:ext uri="{FF2B5EF4-FFF2-40B4-BE49-F238E27FC236}">
                <a16:creationId xmlns:a16="http://schemas.microsoft.com/office/drawing/2014/main" id="{19BA631B-2414-B943-9044-607B1DC560A4}"/>
              </a:ext>
            </a:extLst>
          </p:cNvPr>
          <p:cNvSpPr txBox="1"/>
          <p:nvPr/>
        </p:nvSpPr>
        <p:spPr>
          <a:xfrm>
            <a:off x="5638800" y="622300"/>
            <a:ext cx="3505200" cy="6494085"/>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The </a:t>
            </a:r>
            <a:r>
              <a:rPr lang="en-US" sz="1600" b="1" spc="600" dirty="0">
                <a:latin typeface="Calibri" panose="020F0502020204030204" pitchFamily="34" charset="0"/>
                <a:cs typeface="Calibri" panose="020F0502020204030204" pitchFamily="34" charset="0"/>
              </a:rPr>
              <a:t>bi</a:t>
            </a:r>
            <a:r>
              <a:rPr lang="en-US" sz="1600" b="1" dirty="0">
                <a:latin typeface="Calibri" panose="020F0502020204030204" pitchFamily="34" charset="0"/>
                <a:cs typeface="Calibri" panose="020F0502020204030204" pitchFamily="34" charset="0"/>
              </a:rPr>
              <a:t>laterally </a:t>
            </a:r>
            <a:r>
              <a:rPr lang="en-US" sz="1600" b="1" spc="300" dirty="0">
                <a:latin typeface="Calibri" panose="020F0502020204030204" pitchFamily="34" charset="0"/>
                <a:cs typeface="Calibri" panose="020F0502020204030204" pitchFamily="34" charset="0"/>
              </a:rPr>
              <a:t>enlarged</a:t>
            </a:r>
            <a:r>
              <a:rPr lang="en-US" sz="1600" b="1" dirty="0">
                <a:latin typeface="Calibri" panose="020F0502020204030204" pitchFamily="34" charset="0"/>
                <a:cs typeface="Calibri" panose="020F0502020204030204" pitchFamily="34" charset="0"/>
              </a:rPr>
              <a:t> adrenal glands </a:t>
            </a:r>
            <a:r>
              <a:rPr lang="en-US" sz="1600" dirty="0">
                <a:latin typeface="Calibri" panose="020F0502020204030204" pitchFamily="34" charset="0"/>
                <a:cs typeface="Calibri" panose="020F0502020204030204" pitchFamily="34" charset="0"/>
              </a:rPr>
              <a:t>(▪) are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adjacent</a:t>
            </a:r>
            <a:r>
              <a:rPr lang="en-US" sz="1600" dirty="0">
                <a:latin typeface="Calibri" panose="020F0502020204030204" pitchFamily="34" charset="0"/>
                <a:cs typeface="Calibri" panose="020F0502020204030204" pitchFamily="34" charset="0"/>
              </a:rPr>
              <a:t> to the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diaphragmatic crura.</a:t>
            </a:r>
            <a:r>
              <a:rPr lang="en-US" sz="1600" dirty="0">
                <a:latin typeface="Calibri" panose="020F0502020204030204" pitchFamily="34" charset="0"/>
                <a:cs typeface="Calibri" panose="020F0502020204030204" pitchFamily="34" charset="0"/>
              </a:rPr>
              <a:t> On the basis of the patient's clinical history, this is </a:t>
            </a:r>
            <a:r>
              <a:rPr lang="en-US" sz="1600" b="1" spc="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congenital </a:t>
            </a:r>
            <a:r>
              <a:rPr lang="en-US" sz="1600" b="1" spc="300" dirty="0">
                <a:latin typeface="Calibri" panose="020F0502020204030204" pitchFamily="34" charset="0"/>
                <a:cs typeface="Calibri" panose="020F0502020204030204" pitchFamily="34" charset="0"/>
              </a:rPr>
              <a:t>adrenal hyperplasia (CAH) with adrenogenital syndrome but without salt wasting.</a:t>
            </a:r>
          </a:p>
          <a:p>
            <a:pPr algn="just"/>
            <a:r>
              <a:rPr lang="en-US" sz="1600" dirty="0">
                <a:latin typeface="Calibri" panose="020F0502020204030204" pitchFamily="34" charset="0"/>
                <a:cs typeface="Calibri" panose="020F0502020204030204" pitchFamily="34" charset="0"/>
              </a:rPr>
              <a:t>This patient has a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a:t>
            </a:r>
            <a:r>
              <a:rPr lang="en-US" sz="1600" dirty="0">
                <a:latin typeface="Calibri" panose="020F0502020204030204" pitchFamily="34" charset="0"/>
                <a:cs typeface="Calibri" panose="020F0502020204030204" pitchFamily="34" charset="0"/>
              </a:rPr>
              <a:t> </a:t>
            </a:r>
            <a:r>
              <a:rPr lang="en-US" sz="1600"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21-hydroxylase deficiency.</a:t>
            </a:r>
            <a:r>
              <a:rPr lang="en-US" sz="1600" dirty="0">
                <a:latin typeface="Calibri" panose="020F0502020204030204" pitchFamily="34" charset="0"/>
                <a:cs typeface="Calibri" panose="020F0502020204030204" pitchFamily="34" charset="0"/>
              </a:rPr>
              <a:t> The enzyme normally converts progesterone to 11-deoxycorticosterone in the pathway to aldosterone and 17-hydroxyprogesterone to 11-deoxycortisol in the pathway to cortisol. </a:t>
            </a:r>
            <a:r>
              <a:rPr lang="en-US" sz="16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deficiency </a:t>
            </a:r>
            <a:r>
              <a:rPr lang="en-US" sz="1600" dirty="0">
                <a:latin typeface="Calibri" panose="020F0502020204030204" pitchFamily="34" charset="0"/>
                <a:cs typeface="Calibri" panose="020F0502020204030204" pitchFamily="34" charset="0"/>
              </a:rPr>
              <a:t>in the enzyme leads to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low </a:t>
            </a:r>
            <a:r>
              <a:rPr lang="en-US" sz="1600" i="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physiologically adequate levels of mineralocorticoids</a:t>
            </a:r>
            <a:r>
              <a:rPr lang="en-US" sz="1600" dirty="0">
                <a:latin typeface="Calibri" panose="020F0502020204030204" pitchFamily="34" charset="0"/>
                <a:cs typeface="Calibri" panose="020F0502020204030204" pitchFamily="34" charset="0"/>
              </a:rPr>
              <a:t> but </a:t>
            </a:r>
            <a:r>
              <a:rPr lang="en-US" sz="1600" b="1" i="1" dirty="0">
                <a:latin typeface="Calibri" panose="020F0502020204030204" pitchFamily="34" charset="0"/>
                <a:cs typeface="Calibri" panose="020F0502020204030204" pitchFamily="34" charset="0"/>
              </a:rPr>
              <a:t>inadequate cortisol levels</a:t>
            </a:r>
            <a:r>
              <a:rPr lang="en-US" sz="1600" dirty="0">
                <a:latin typeface="Calibri" panose="020F0502020204030204" pitchFamily="34" charset="0"/>
                <a:cs typeface="Calibri" panose="020F0502020204030204" pitchFamily="34" charset="0"/>
              </a:rPr>
              <a:t>. The result is </a:t>
            </a:r>
            <a:r>
              <a:rPr lang="en-US" sz="1600" b="1" dirty="0">
                <a:latin typeface="Calibri" panose="020F0502020204030204" pitchFamily="34" charset="0"/>
                <a:cs typeface="Calibri" panose="020F0502020204030204" pitchFamily="34" charset="0"/>
              </a:rPr>
              <a:t>elevated pituitary ACTH production</a:t>
            </a:r>
            <a:r>
              <a:rPr lang="en-US" sz="1600" dirty="0">
                <a:latin typeface="Calibri" panose="020F0502020204030204" pitchFamily="34" charset="0"/>
                <a:cs typeface="Calibri" panose="020F0502020204030204" pitchFamily="34" charset="0"/>
              </a:rPr>
              <a:t> and </a:t>
            </a:r>
            <a:r>
              <a:rPr lang="en-US" sz="1600" b="1" dirty="0">
                <a:latin typeface="Calibri" panose="020F0502020204030204" pitchFamily="34" charset="0"/>
                <a:cs typeface="Calibri" panose="020F0502020204030204" pitchFamily="34" charset="0"/>
              </a:rPr>
              <a:t>increased adrenal steroidogenesis </a:t>
            </a:r>
            <a:r>
              <a:rPr lang="en-US" sz="1600" dirty="0">
                <a:latin typeface="Calibri" panose="020F0502020204030204" pitchFamily="34" charset="0"/>
                <a:cs typeface="Calibri" panose="020F0502020204030204" pitchFamily="34" charset="0"/>
              </a:rPr>
              <a:t>into the only remaining pathway, which yields </a:t>
            </a:r>
            <a:r>
              <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elevated</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adrenal production of the sex steroids </a:t>
            </a:r>
            <a:r>
              <a:rPr lang="en-US" sz="1600" dirty="0">
                <a:latin typeface="Calibri" panose="020F0502020204030204" pitchFamily="34" charset="0"/>
                <a:cs typeface="Calibri" panose="020F0502020204030204" pitchFamily="34" charset="0"/>
              </a:rPr>
              <a:t>and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precocious puberty </a:t>
            </a:r>
            <a:r>
              <a:rPr lang="en-US" sz="1600" dirty="0">
                <a:latin typeface="Calibri" panose="020F0502020204030204" pitchFamily="34" charset="0"/>
                <a:cs typeface="Calibri" panose="020F0502020204030204" pitchFamily="34" charset="0"/>
              </a:rPr>
              <a:t>with the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potential for virilization.</a:t>
            </a:r>
            <a:endParaRPr lang="el-GR"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19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5865973-4C69-BB8A-A541-800796174C70}"/>
              </a:ext>
            </a:extLst>
          </p:cNvPr>
          <p:cNvPicPr>
            <a:picLocks noChangeAspect="1"/>
          </p:cNvPicPr>
          <p:nvPr/>
        </p:nvPicPr>
        <p:blipFill>
          <a:blip r:embed="rId2"/>
          <a:stretch>
            <a:fillRect/>
          </a:stretch>
        </p:blipFill>
        <p:spPr>
          <a:xfrm>
            <a:off x="4241444" y="1965359"/>
            <a:ext cx="4789992" cy="4034790"/>
          </a:xfrm>
          <a:prstGeom prst="rect">
            <a:avLst/>
          </a:prstGeom>
        </p:spPr>
      </p:pic>
      <p:sp>
        <p:nvSpPr>
          <p:cNvPr id="4" name="TextBox 3">
            <a:extLst>
              <a:ext uri="{FF2B5EF4-FFF2-40B4-BE49-F238E27FC236}">
                <a16:creationId xmlns:a16="http://schemas.microsoft.com/office/drawing/2014/main" id="{979557C5-CD2A-1DEE-BE75-AE6139DE0241}"/>
              </a:ext>
            </a:extLst>
          </p:cNvPr>
          <p:cNvSpPr txBox="1"/>
          <p:nvPr/>
        </p:nvSpPr>
        <p:spPr>
          <a:xfrm>
            <a:off x="0" y="1"/>
            <a:ext cx="9144000" cy="1846659"/>
          </a:xfrm>
          <a:prstGeom prst="rect">
            <a:avLst/>
          </a:prstGeom>
          <a:noFill/>
        </p:spPr>
        <p:txBody>
          <a:bodyPr wrap="square">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A 37-year-old woman has tachycardia and heat intolerance, with a 5-kg weight loss occurring over the course of 4 months. On examination, there is diffuse thyroid enlargement. Her thyroid scintigraphy scan is shown.</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is the diagnosis?</a:t>
            </a:r>
            <a:r>
              <a:rPr lang="el-GR" sz="2000"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What life-threatening complication could she develop?</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ocular finding might she have?</a:t>
            </a:r>
          </a:p>
          <a:p>
            <a:endParaRPr lang="en-US" dirty="0"/>
          </a:p>
        </p:txBody>
      </p:sp>
      <p:sp>
        <p:nvSpPr>
          <p:cNvPr id="6" name="TextBox 5">
            <a:extLst>
              <a:ext uri="{FF2B5EF4-FFF2-40B4-BE49-F238E27FC236}">
                <a16:creationId xmlns:a16="http://schemas.microsoft.com/office/drawing/2014/main" id="{71C91EC2-4DF0-A2F9-20DC-0BAC3CD8B77A}"/>
              </a:ext>
            </a:extLst>
          </p:cNvPr>
          <p:cNvSpPr txBox="1"/>
          <p:nvPr/>
        </p:nvSpPr>
        <p:spPr>
          <a:xfrm>
            <a:off x="0" y="1612232"/>
            <a:ext cx="4241444" cy="5324535"/>
          </a:xfrm>
          <a:prstGeom prst="rect">
            <a:avLst/>
          </a:prstGeom>
          <a:noFill/>
        </p:spPr>
        <p:txBody>
          <a:bodyPr wrap="square">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There is </a:t>
            </a:r>
            <a:r>
              <a:rPr lang="en-US" sz="2000" b="1" spc="300" dirty="0">
                <a:latin typeface="Calibri" panose="020F0502020204030204" pitchFamily="34" charset="0"/>
                <a:ea typeface="Calibri" panose="020F0502020204030204" pitchFamily="34" charset="0"/>
                <a:cs typeface="Calibri" panose="020F0502020204030204" pitchFamily="34" charset="0"/>
              </a:rPr>
              <a:t>diffusely</a:t>
            </a:r>
            <a:r>
              <a:rPr lang="en-US" sz="2000" b="1" dirty="0">
                <a:latin typeface="Calibri" panose="020F0502020204030204" pitchFamily="34" charset="0"/>
                <a:ea typeface="Calibri" panose="020F0502020204030204" pitchFamily="34" charset="0"/>
                <a:cs typeface="Calibri" panose="020F0502020204030204" pitchFamily="34" charset="0"/>
              </a:rPr>
              <a:t> increased uptake </a:t>
            </a:r>
            <a:r>
              <a:rPr lang="en-US" sz="2000" dirty="0">
                <a:latin typeface="Calibri" panose="020F0502020204030204" pitchFamily="34" charset="0"/>
                <a:ea typeface="Calibri" panose="020F0502020204030204" pitchFamily="34" charset="0"/>
                <a:cs typeface="Calibri" panose="020F0502020204030204" pitchFamily="34" charset="0"/>
              </a:rPr>
              <a:t>in the thyroid, which is typical for </a:t>
            </a:r>
            <a:r>
              <a:rPr lang="en-US" sz="2000" b="1" dirty="0">
                <a:latin typeface="Calibri" panose="020F0502020204030204" pitchFamily="34" charset="0"/>
                <a:ea typeface="Calibri" panose="020F0502020204030204" pitchFamily="34" charset="0"/>
                <a:cs typeface="Calibri" panose="020F0502020204030204" pitchFamily="34" charset="0"/>
              </a:rPr>
              <a:t>Graves disease</a:t>
            </a:r>
            <a:r>
              <a:rPr lang="en-US" sz="2000" dirty="0">
                <a:latin typeface="Calibri" panose="020F0502020204030204" pitchFamily="34" charset="0"/>
                <a:ea typeface="Calibri" panose="020F0502020204030204" pitchFamily="34" charset="0"/>
                <a:cs typeface="Calibri" panose="020F0502020204030204" pitchFamily="34" charset="0"/>
              </a:rPr>
              <a:t>. With this condition, the thyroid is usually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two to three times the normal size.</a:t>
            </a:r>
          </a:p>
          <a:p>
            <a:pPr algn="just"/>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Thyroid storm can rarely complicate Graves disease; this involves </a:t>
            </a:r>
            <a:r>
              <a:rPr lang="en-US" sz="2000" b="1" dirty="0">
                <a:latin typeface="Calibri" panose="020F0502020204030204" pitchFamily="34" charset="0"/>
                <a:ea typeface="Calibri" panose="020F0502020204030204" pitchFamily="34" charset="0"/>
                <a:cs typeface="Calibri" panose="020F0502020204030204" pitchFamily="34" charset="0"/>
              </a:rPr>
              <a:t>malignant hyperthermia and heart failure.</a:t>
            </a:r>
          </a:p>
          <a:p>
            <a:pPr algn="just"/>
            <a:endParaRPr lang="en-US" sz="2000" b="1" dirty="0">
              <a:latin typeface="Calibri" panose="020F0502020204030204" pitchFamily="34" charset="0"/>
              <a:ea typeface="Calibri" panose="020F0502020204030204" pitchFamily="34" charset="0"/>
              <a:cs typeface="Calibri" panose="020F0502020204030204" pitchFamily="34" charset="0"/>
            </a:endParaRPr>
          </a:p>
          <a:p>
            <a:pPr algn="just"/>
            <a:r>
              <a:rPr lang="en-US" sz="2000" b="1" dirty="0">
                <a:latin typeface="Calibri" panose="020F0502020204030204" pitchFamily="34" charset="0"/>
                <a:ea typeface="Calibri" panose="020F0502020204030204" pitchFamily="34" charset="0"/>
                <a:cs typeface="Calibri" panose="020F0502020204030204" pitchFamily="34" charset="0"/>
              </a:rPr>
              <a:t>Thyroid ophthalmopathy </a:t>
            </a:r>
            <a:r>
              <a:rPr lang="en-US" sz="2000" dirty="0">
                <a:latin typeface="Calibri" panose="020F0502020204030204" pitchFamily="34" charset="0"/>
                <a:ea typeface="Calibri" panose="020F0502020204030204" pitchFamily="34" charset="0"/>
                <a:cs typeface="Calibri" panose="020F0502020204030204" pitchFamily="34" charset="0"/>
              </a:rPr>
              <a:t>can involve a combination of proptosis and lid lag as a result of the increased sympathetic stimulation of the </a:t>
            </a:r>
            <a:r>
              <a:rPr lang="en-US" sz="2000" dirty="0" err="1">
                <a:latin typeface="Calibri" panose="020F0502020204030204" pitchFamily="34" charset="0"/>
                <a:ea typeface="Calibri" panose="020F0502020204030204" pitchFamily="34" charset="0"/>
                <a:cs typeface="Calibri" panose="020F0502020204030204" pitchFamily="34" charset="0"/>
              </a:rPr>
              <a:t>levator</a:t>
            </a:r>
            <a:r>
              <a:rPr lang="en-US" sz="2000" dirty="0">
                <a:latin typeface="Calibri" panose="020F0502020204030204" pitchFamily="34" charset="0"/>
                <a:ea typeface="Calibri" panose="020F0502020204030204" pitchFamily="34" charset="0"/>
                <a:cs typeface="Calibri" panose="020F0502020204030204" pitchFamily="34" charset="0"/>
              </a:rPr>
              <a:t> palpebrae superioris muscle and the periorbital deposition of hydrophilic mucopolysaccharides and fibrosis.</a:t>
            </a:r>
            <a:endParaRPr lang="el-GR"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7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0B7E8D6-D695-C2B3-92DE-0B894D5E69E2}"/>
              </a:ext>
            </a:extLst>
          </p:cNvPr>
          <p:cNvPicPr>
            <a:picLocks noChangeAspect="1"/>
          </p:cNvPicPr>
          <p:nvPr/>
        </p:nvPicPr>
        <p:blipFill>
          <a:blip r:embed="rId2"/>
          <a:stretch>
            <a:fillRect/>
          </a:stretch>
        </p:blipFill>
        <p:spPr>
          <a:xfrm>
            <a:off x="119428" y="1987296"/>
            <a:ext cx="4672928" cy="4736591"/>
          </a:xfrm>
          <a:prstGeom prst="rect">
            <a:avLst/>
          </a:prstGeom>
        </p:spPr>
      </p:pic>
      <p:sp>
        <p:nvSpPr>
          <p:cNvPr id="4" name="TextBox 3">
            <a:extLst>
              <a:ext uri="{FF2B5EF4-FFF2-40B4-BE49-F238E27FC236}">
                <a16:creationId xmlns:a16="http://schemas.microsoft.com/office/drawing/2014/main" id="{D11000A2-A98B-A378-22FA-6F6DACD961FD}"/>
              </a:ext>
            </a:extLst>
          </p:cNvPr>
          <p:cNvSpPr txBox="1"/>
          <p:nvPr/>
        </p:nvSpPr>
        <p:spPr>
          <a:xfrm>
            <a:off x="0" y="1"/>
            <a:ext cx="9144000" cy="2246769"/>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10-year-old girl has increased serum testosterone, decreased aldosterone, and increased ACTH levels. Her testosterone decreases after she is given low-dose dexamethasone (a potent glucocorticoid with very little if any, mineralocorticoid activity). Her adrenal would appear as shown (bottom) as compared with a normal organ (top).</a:t>
            </a:r>
          </a:p>
          <a:p>
            <a:pPr algn="just"/>
            <a:r>
              <a:rPr lang="en-US" sz="1800" dirty="0">
                <a:latin typeface="Calibri" panose="020F0502020204030204" pitchFamily="34" charset="0"/>
                <a:cs typeface="Calibri" panose="020F0502020204030204" pitchFamily="34" charset="0"/>
              </a:rPr>
              <a:t>What gene abnormality is likely present?</a:t>
            </a:r>
          </a:p>
          <a:p>
            <a:pPr algn="just"/>
            <a:r>
              <a:rPr lang="en-US" sz="1800" dirty="0">
                <a:latin typeface="Calibri" panose="020F0502020204030204" pitchFamily="34" charset="0"/>
                <a:cs typeface="Calibri" panose="020F0502020204030204" pitchFamily="34" charset="0"/>
              </a:rPr>
              <a:t>Explain the laboratory findings.</a:t>
            </a:r>
          </a:p>
          <a:p>
            <a:pPr algn="just"/>
            <a:r>
              <a:rPr lang="en-US" sz="1800" dirty="0">
                <a:latin typeface="Calibri" panose="020F0502020204030204" pitchFamily="34" charset="0"/>
                <a:cs typeface="Calibri" panose="020F0502020204030204" pitchFamily="34" charset="0"/>
              </a:rPr>
              <a:t>How might this be treated?</a:t>
            </a:r>
          </a:p>
          <a:p>
            <a:endParaRPr lang="en-US" dirty="0"/>
          </a:p>
        </p:txBody>
      </p:sp>
      <p:sp>
        <p:nvSpPr>
          <p:cNvPr id="6" name="TextBox 5">
            <a:extLst>
              <a:ext uri="{FF2B5EF4-FFF2-40B4-BE49-F238E27FC236}">
                <a16:creationId xmlns:a16="http://schemas.microsoft.com/office/drawing/2014/main" id="{5263AF74-2C8B-EF3B-20DE-FA6FF39F50CE}"/>
              </a:ext>
            </a:extLst>
          </p:cNvPr>
          <p:cNvSpPr txBox="1"/>
          <p:nvPr/>
        </p:nvSpPr>
        <p:spPr>
          <a:xfrm>
            <a:off x="4852156" y="1207008"/>
            <a:ext cx="4351644" cy="5632311"/>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In this form of </a:t>
            </a:r>
            <a:r>
              <a:rPr lang="en-US"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congenital</a:t>
            </a:r>
            <a:r>
              <a:rPr lang="en-US" sz="1800" b="1" dirty="0">
                <a:latin typeface="Calibri" panose="020F0502020204030204" pitchFamily="34" charset="0"/>
                <a:cs typeface="Calibri" panose="020F0502020204030204" pitchFamily="34" charset="0"/>
              </a:rPr>
              <a:t> adrenal </a:t>
            </a:r>
            <a:r>
              <a:rPr lang="en-US" sz="1800" b="1" spc="300" dirty="0">
                <a:latin typeface="Calibri" panose="020F0502020204030204" pitchFamily="34" charset="0"/>
                <a:cs typeface="Calibri" panose="020F0502020204030204" pitchFamily="34" charset="0"/>
              </a:rPr>
              <a:t>hyperplasia</a:t>
            </a:r>
            <a:r>
              <a:rPr lang="en-US" sz="1800" b="1" dirty="0">
                <a:latin typeface="Calibri" panose="020F0502020204030204" pitchFamily="34" charset="0"/>
                <a:cs typeface="Calibri" panose="020F0502020204030204" pitchFamily="34" charset="0"/>
              </a:rPr>
              <a:t> (CAH),</a:t>
            </a:r>
            <a:r>
              <a:rPr lang="en-US" sz="1800" dirty="0">
                <a:latin typeface="Calibri" panose="020F0502020204030204" pitchFamily="34" charset="0"/>
                <a:cs typeface="Calibri" panose="020F0502020204030204" pitchFamily="34" charset="0"/>
              </a:rPr>
              <a:t> the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functional CYP21B gene on chromosome 6</a:t>
            </a:r>
            <a:r>
              <a:rPr lang="en-US" sz="1800" dirty="0">
                <a:latin typeface="Calibri" panose="020F0502020204030204" pitchFamily="34" charset="0"/>
                <a:cs typeface="Calibri" panose="020F0502020204030204" pitchFamily="34" charset="0"/>
              </a:rPr>
              <a:t> is typically </a:t>
            </a:r>
            <a:r>
              <a:rPr lang="en-US" sz="1800" b="1" dirty="0">
                <a:latin typeface="Calibri" panose="020F0502020204030204" pitchFamily="34" charset="0"/>
                <a:cs typeface="Calibri" panose="020F0502020204030204" pitchFamily="34" charset="0"/>
              </a:rPr>
              <a:t>recombined with </a:t>
            </a:r>
            <a:r>
              <a:rPr lang="en-US" sz="1800" dirty="0">
                <a:latin typeface="Calibri" panose="020F0502020204030204" pitchFamily="34" charset="0"/>
                <a:cs typeface="Calibri" panose="020F0502020204030204" pitchFamily="34" charset="0"/>
              </a:rPr>
              <a:t>(and replaced by) an adjacent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non</a:t>
            </a:r>
            <a:r>
              <a:rPr lang="en-US" sz="1800" dirty="0">
                <a:latin typeface="Calibri" panose="020F0502020204030204" pitchFamily="34" charset="0"/>
                <a:cs typeface="Calibri" panose="020F0502020204030204" pitchFamily="34" charset="0"/>
              </a:rPr>
              <a:t>functional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pseudogene CYP21A</a:t>
            </a:r>
            <a:r>
              <a:rPr lang="en-US" sz="1800" dirty="0">
                <a:latin typeface="Calibri" panose="020F0502020204030204" pitchFamily="34" charset="0"/>
                <a:cs typeface="Calibri" panose="020F0502020204030204" pitchFamily="34" charset="0"/>
              </a:rPr>
              <a:t>.</a:t>
            </a:r>
          </a:p>
          <a:p>
            <a:pPr algn="just"/>
            <a:endParaRPr lang="en-US" sz="18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The </a:t>
            </a:r>
            <a:r>
              <a:rPr lang="en-US" sz="1800" b="1" dirty="0">
                <a:latin typeface="Calibri" panose="020F0502020204030204" pitchFamily="34" charset="0"/>
                <a:cs typeface="Calibri" panose="020F0502020204030204" pitchFamily="34" charset="0"/>
              </a:rPr>
              <a:t>lack of adrenal 21-hydroxylase activity</a:t>
            </a:r>
            <a:r>
              <a:rPr lang="en-US" sz="1800" dirty="0">
                <a:latin typeface="Calibri" panose="020F0502020204030204" pitchFamily="34" charset="0"/>
                <a:cs typeface="Calibri" panose="020F0502020204030204" pitchFamily="34" charset="0"/>
              </a:rPr>
              <a:t> and the subsequent </a:t>
            </a:r>
            <a:r>
              <a:rPr lang="en-US" sz="1800" b="1" u="sng" dirty="0">
                <a:latin typeface="Calibri" panose="020F0502020204030204" pitchFamily="34" charset="0"/>
                <a:cs typeface="Calibri" panose="020F0502020204030204" pitchFamily="34" charset="0"/>
              </a:rPr>
              <a:t>deficient mineralocorticoid production</a:t>
            </a:r>
            <a:r>
              <a:rPr lang="en-US" sz="1800" dirty="0">
                <a:latin typeface="Calibri" panose="020F0502020204030204" pitchFamily="34" charset="0"/>
                <a:cs typeface="Calibri" panose="020F0502020204030204" pitchFamily="34" charset="0"/>
              </a:rPr>
              <a:t> leads to </a:t>
            </a:r>
            <a:r>
              <a:rPr lang="en-US" sz="1800" b="1" dirty="0">
                <a:latin typeface="Calibri" panose="020F0502020204030204" pitchFamily="34" charset="0"/>
                <a:cs typeface="Calibri" panose="020F0502020204030204" pitchFamily="34" charset="0"/>
              </a:rPr>
              <a:t>salt wasting </a:t>
            </a:r>
            <a:r>
              <a:rPr lang="en-US" sz="1800" dirty="0">
                <a:latin typeface="Calibri" panose="020F0502020204030204" pitchFamily="34" charset="0"/>
                <a:cs typeface="Calibri" panose="020F0502020204030204" pitchFamily="34" charset="0"/>
              </a:rPr>
              <a:t>and </a:t>
            </a:r>
            <a:r>
              <a:rPr lang="en-US" sz="1800" b="1" dirty="0">
                <a:latin typeface="Calibri" panose="020F0502020204030204" pitchFamily="34" charset="0"/>
                <a:cs typeface="Calibri" panose="020F0502020204030204" pitchFamily="34" charset="0"/>
              </a:rPr>
              <a:t>hypotension</a:t>
            </a:r>
            <a:r>
              <a:rPr lang="en-US" sz="1800" dirty="0">
                <a:latin typeface="Calibri" panose="020F0502020204030204" pitchFamily="34" charset="0"/>
                <a:cs typeface="Calibri" panose="020F0502020204030204" pitchFamily="34" charset="0"/>
              </a:rPr>
              <a:t> with </a:t>
            </a:r>
            <a:r>
              <a:rPr lang="en-US" sz="1800" b="1" dirty="0">
                <a:latin typeface="Calibri" panose="020F0502020204030204" pitchFamily="34" charset="0"/>
                <a:cs typeface="Calibri" panose="020F0502020204030204" pitchFamily="34" charset="0"/>
              </a:rPr>
              <a:t>hyperkalemia</a:t>
            </a:r>
            <a:r>
              <a:rPr lang="en-US" sz="1800" dirty="0">
                <a:latin typeface="Calibri" panose="020F0502020204030204" pitchFamily="34" charset="0"/>
                <a:cs typeface="Calibri" panose="020F0502020204030204" pitchFamily="34" charset="0"/>
              </a:rPr>
              <a:t>; </a:t>
            </a:r>
            <a:r>
              <a:rPr lang="en-US" sz="1800" u="sng" dirty="0">
                <a:latin typeface="Calibri" panose="020F0502020204030204" pitchFamily="34" charset="0"/>
                <a:cs typeface="Calibri" panose="020F0502020204030204" pitchFamily="34" charset="0"/>
              </a:rPr>
              <a:t>deficient cortisol production</a:t>
            </a:r>
            <a:r>
              <a:rPr lang="en-US" sz="1800" dirty="0">
                <a:latin typeface="Calibri" panose="020F0502020204030204" pitchFamily="34" charset="0"/>
                <a:cs typeface="Calibri" panose="020F0502020204030204" pitchFamily="34" charset="0"/>
              </a:rPr>
              <a:t> leads to an </a:t>
            </a:r>
            <a:r>
              <a:rPr lang="en-US" sz="1800" u="sng" dirty="0">
                <a:latin typeface="Calibri" panose="020F0502020204030204" pitchFamily="34" charset="0"/>
                <a:cs typeface="Calibri" panose="020F0502020204030204" pitchFamily="34" charset="0"/>
              </a:rPr>
              <a:t>elevated ACTH level </a:t>
            </a:r>
            <a:r>
              <a:rPr lang="en-US" sz="1800" dirty="0">
                <a:latin typeface="Calibri" panose="020F0502020204030204" pitchFamily="34" charset="0"/>
                <a:cs typeface="Calibri" panose="020F0502020204030204" pitchFamily="34" charset="0"/>
              </a:rPr>
              <a:t>that drives </a:t>
            </a:r>
            <a:r>
              <a:rPr lang="en-US" sz="1800" b="1" u="sng" dirty="0">
                <a:latin typeface="Calibri" panose="020F0502020204030204" pitchFamily="34" charset="0"/>
                <a:cs typeface="Calibri" panose="020F0502020204030204" pitchFamily="34" charset="0"/>
              </a:rPr>
              <a:t>adrenal hyperplasia with the overproduction of sex steroids</a:t>
            </a:r>
            <a:r>
              <a:rPr lang="en-US" sz="1800" dirty="0">
                <a:latin typeface="Calibri" panose="020F0502020204030204" pitchFamily="34" charset="0"/>
                <a:cs typeface="Calibri" panose="020F0502020204030204" pitchFamily="34" charset="0"/>
              </a:rPr>
              <a:t>.</a:t>
            </a:r>
          </a:p>
          <a:p>
            <a:pPr algn="just"/>
            <a:endParaRPr lang="en-US" sz="1800" dirty="0">
              <a:latin typeface="Calibri" panose="020F0502020204030204" pitchFamily="34" charset="0"/>
              <a:cs typeface="Calibri" panose="020F0502020204030204" pitchFamily="34" charset="0"/>
            </a:endParaRPr>
          </a:p>
          <a:p>
            <a:pPr algn="just"/>
            <a:r>
              <a:rPr lang="en-US" sz="1800" b="1" dirty="0">
                <a:latin typeface="Calibri" panose="020F0502020204030204" pitchFamily="34" charset="0"/>
                <a:cs typeface="Calibri" panose="020F0502020204030204" pitchFamily="34" charset="0"/>
              </a:rPr>
              <a:t>Exogenous glucocorticoids </a:t>
            </a:r>
            <a:r>
              <a:rPr lang="en-US" sz="1800" dirty="0">
                <a:latin typeface="Calibri" panose="020F0502020204030204" pitchFamily="34" charset="0"/>
                <a:cs typeface="Calibri" panose="020F0502020204030204" pitchFamily="34" charset="0"/>
              </a:rPr>
              <a:t>replace the cortisol requirement and suppress the ACTH overproduction; </a:t>
            </a:r>
            <a:r>
              <a:rPr lang="en-US" sz="1800" b="1" dirty="0">
                <a:latin typeface="Calibri" panose="020F0502020204030204" pitchFamily="34" charset="0"/>
                <a:cs typeface="Calibri" panose="020F0502020204030204" pitchFamily="34" charset="0"/>
              </a:rPr>
              <a:t>mineralocorticoids</a:t>
            </a:r>
            <a:r>
              <a:rPr lang="en-US" sz="1800" dirty="0">
                <a:latin typeface="Calibri" panose="020F0502020204030204" pitchFamily="34" charset="0"/>
                <a:cs typeface="Calibri" panose="020F0502020204030204" pitchFamily="34" charset="0"/>
              </a:rPr>
              <a:t> must also be given to patients with the </a:t>
            </a:r>
            <a:r>
              <a:rPr lang="en-US" sz="1800" b="1" dirty="0">
                <a:latin typeface="Calibri" panose="020F0502020204030204" pitchFamily="34" charset="0"/>
                <a:cs typeface="Calibri" panose="020F0502020204030204" pitchFamily="34" charset="0"/>
              </a:rPr>
              <a:t>salt-wasting form of CAH.</a:t>
            </a:r>
            <a:endParaRPr lang="el-GR"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59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BEA9CE9-DF83-579D-D798-F2239CAC608E}"/>
              </a:ext>
            </a:extLst>
          </p:cNvPr>
          <p:cNvPicPr>
            <a:picLocks noChangeAspect="1"/>
          </p:cNvPicPr>
          <p:nvPr/>
        </p:nvPicPr>
        <p:blipFill>
          <a:blip r:embed="rId2"/>
          <a:stretch>
            <a:fillRect/>
          </a:stretch>
        </p:blipFill>
        <p:spPr>
          <a:xfrm>
            <a:off x="4491990" y="1008835"/>
            <a:ext cx="4571446" cy="5792015"/>
          </a:xfrm>
          <a:prstGeom prst="rect">
            <a:avLst/>
          </a:prstGeom>
        </p:spPr>
      </p:pic>
      <p:sp>
        <p:nvSpPr>
          <p:cNvPr id="4" name="TextBox 3">
            <a:extLst>
              <a:ext uri="{FF2B5EF4-FFF2-40B4-BE49-F238E27FC236}">
                <a16:creationId xmlns:a16="http://schemas.microsoft.com/office/drawing/2014/main" id="{12365AA3-2581-D2D7-81F6-7CA0734D3BAC}"/>
              </a:ext>
            </a:extLst>
          </p:cNvPr>
          <p:cNvSpPr txBox="1"/>
          <p:nvPr/>
        </p:nvSpPr>
        <p:spPr>
          <a:xfrm>
            <a:off x="0" y="-1"/>
            <a:ext cx="9144000" cy="1815882"/>
          </a:xfrm>
          <a:prstGeom prst="rect">
            <a:avLst/>
          </a:prstGeom>
          <a:noFill/>
        </p:spPr>
        <p:txBody>
          <a:bodyPr wrap="square">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A 40-year-old woman has tremulousness, palpitations, and congestive heart failure. Her serum thyroid-stimulating hormone (TSH) level is 0.1 </a:t>
            </a:r>
            <a:r>
              <a:rPr lang="en-US" dirty="0" err="1">
                <a:latin typeface="Calibri" panose="020F0502020204030204" pitchFamily="34" charset="0"/>
                <a:ea typeface="Calibri" panose="020F0502020204030204" pitchFamily="34" charset="0"/>
                <a:cs typeface="Calibri" panose="020F0502020204030204" pitchFamily="34" charset="0"/>
              </a:rPr>
              <a:t>mIU</a:t>
            </a:r>
            <a:r>
              <a:rPr lang="en-US" dirty="0">
                <a:latin typeface="Calibri" panose="020F0502020204030204" pitchFamily="34" charset="0"/>
                <a:ea typeface="Calibri" panose="020F0502020204030204" pitchFamily="34" charset="0"/>
                <a:cs typeface="Calibri" panose="020F0502020204030204" pitchFamily="34" charset="0"/>
              </a:rPr>
              <a:t>/L (</a:t>
            </a:r>
            <a:r>
              <a:rPr lang="en-US" dirty="0" err="1">
                <a:latin typeface="Calibri" panose="020F0502020204030204" pitchFamily="34" charset="0"/>
                <a:ea typeface="Calibri" panose="020F0502020204030204" pitchFamily="34" charset="0"/>
                <a:cs typeface="Calibri" panose="020F0502020204030204" pitchFamily="34" charset="0"/>
              </a:rPr>
              <a:t>nl</a:t>
            </a:r>
            <a:r>
              <a:rPr lang="en-US" dirty="0">
                <a:latin typeface="Calibri" panose="020F0502020204030204" pitchFamily="34" charset="0"/>
                <a:ea typeface="Calibri" panose="020F0502020204030204" pitchFamily="34" charset="0"/>
                <a:cs typeface="Calibri" panose="020F0502020204030204" pitchFamily="34" charset="0"/>
              </a:rPr>
              <a:t> 0.5 to 4.7 </a:t>
            </a:r>
            <a:r>
              <a:rPr lang="en-US" dirty="0" err="1">
                <a:latin typeface="Calibri" panose="020F0502020204030204" pitchFamily="34" charset="0"/>
                <a:ea typeface="Calibri" panose="020F0502020204030204" pitchFamily="34" charset="0"/>
                <a:cs typeface="Calibri" panose="020F0502020204030204" pitchFamily="34" charset="0"/>
              </a:rPr>
              <a:t>mIU</a:t>
            </a:r>
            <a:r>
              <a:rPr lang="en-US" dirty="0">
                <a:latin typeface="Calibri" panose="020F0502020204030204" pitchFamily="34" charset="0"/>
                <a:ea typeface="Calibri" panose="020F0502020204030204" pitchFamily="34" charset="0"/>
                <a:cs typeface="Calibri" panose="020F0502020204030204" pitchFamily="34" charset="0"/>
              </a:rPr>
              <a:t>/L), and her thyroxine level is 16 µg/dL (</a:t>
            </a:r>
            <a:r>
              <a:rPr lang="en-US" dirty="0" err="1">
                <a:latin typeface="Calibri" panose="020F0502020204030204" pitchFamily="34" charset="0"/>
                <a:ea typeface="Calibri" panose="020F0502020204030204" pitchFamily="34" charset="0"/>
                <a:cs typeface="Calibri" panose="020F0502020204030204" pitchFamily="34" charset="0"/>
              </a:rPr>
              <a:t>nl</a:t>
            </a:r>
            <a:r>
              <a:rPr lang="en-US" dirty="0">
                <a:latin typeface="Calibri" panose="020F0502020204030204" pitchFamily="34" charset="0"/>
                <a:ea typeface="Calibri" panose="020F0502020204030204" pitchFamily="34" charset="0"/>
                <a:cs typeface="Calibri" panose="020F0502020204030204" pitchFamily="34" charset="0"/>
              </a:rPr>
              <a:t> 4.5 to 12.5 µg/dL). A biopsy specimen of her thyroid is shown.</a:t>
            </a:r>
          </a:p>
          <a:p>
            <a:pPr algn="just"/>
            <a:r>
              <a:rPr lang="en-US" dirty="0">
                <a:latin typeface="Calibri" panose="020F0502020204030204" pitchFamily="34" charset="0"/>
                <a:ea typeface="Calibri" panose="020F0502020204030204" pitchFamily="34" charset="0"/>
                <a:cs typeface="Calibri" panose="020F0502020204030204" pitchFamily="34" charset="0"/>
              </a:rPr>
              <a:t>Describe this microscopic appearance. Explain the laboratory findings.</a:t>
            </a:r>
          </a:p>
          <a:p>
            <a:pPr algn="just"/>
            <a:r>
              <a:rPr lang="en-US" dirty="0">
                <a:latin typeface="Calibri" panose="020F0502020204030204" pitchFamily="34" charset="0"/>
                <a:ea typeface="Calibri" panose="020F0502020204030204" pitchFamily="34" charset="0"/>
                <a:cs typeface="Calibri" panose="020F0502020204030204" pitchFamily="34" charset="0"/>
              </a:rPr>
              <a:t>Suggest possible pharmacologic therapies and </a:t>
            </a:r>
          </a:p>
          <a:p>
            <a:pPr algn="just"/>
            <a:r>
              <a:rPr lang="en-US" dirty="0">
                <a:latin typeface="Calibri" panose="020F0502020204030204" pitchFamily="34" charset="0"/>
                <a:ea typeface="Calibri" panose="020F0502020204030204" pitchFamily="34" charset="0"/>
                <a:cs typeface="Calibri" panose="020F0502020204030204" pitchFamily="34" charset="0"/>
              </a:rPr>
              <a:t>their mechanisms of action.</a:t>
            </a:r>
          </a:p>
          <a:p>
            <a:pPr algn="just"/>
            <a:r>
              <a:rPr lang="en-US" dirty="0">
                <a:latin typeface="Calibri" panose="020F0502020204030204" pitchFamily="34" charset="0"/>
                <a:ea typeface="Calibri" panose="020F0502020204030204" pitchFamily="34" charset="0"/>
                <a:cs typeface="Calibri" panose="020F0502020204030204" pitchFamily="34" charset="0"/>
              </a:rPr>
              <a:t>What would you suspect if the TSH level was 8 </a:t>
            </a:r>
            <a:r>
              <a:rPr lang="en-US" dirty="0" err="1">
                <a:latin typeface="Calibri" panose="020F0502020204030204" pitchFamily="34" charset="0"/>
                <a:ea typeface="Calibri" panose="020F0502020204030204" pitchFamily="34" charset="0"/>
                <a:cs typeface="Calibri" panose="020F0502020204030204" pitchFamily="34" charset="0"/>
              </a:rPr>
              <a:t>mIU</a:t>
            </a:r>
            <a:r>
              <a:rPr lang="en-US" dirty="0">
                <a:latin typeface="Calibri" panose="020F0502020204030204" pitchFamily="34" charset="0"/>
                <a:ea typeface="Calibri" panose="020F0502020204030204" pitchFamily="34" charset="0"/>
                <a:cs typeface="Calibri" panose="020F0502020204030204" pitchFamily="34" charset="0"/>
              </a:rPr>
              <a:t>/L?</a:t>
            </a:r>
          </a:p>
          <a:p>
            <a:endParaRPr lang="en-US" dirty="0"/>
          </a:p>
        </p:txBody>
      </p:sp>
      <p:sp>
        <p:nvSpPr>
          <p:cNvPr id="6" name="TextBox 5">
            <a:extLst>
              <a:ext uri="{FF2B5EF4-FFF2-40B4-BE49-F238E27FC236}">
                <a16:creationId xmlns:a16="http://schemas.microsoft.com/office/drawing/2014/main" id="{F6380BCF-2026-ABA7-E87C-FE2007C13BBE}"/>
              </a:ext>
            </a:extLst>
          </p:cNvPr>
          <p:cNvSpPr txBox="1"/>
          <p:nvPr/>
        </p:nvSpPr>
        <p:spPr>
          <a:xfrm>
            <a:off x="0" y="1696453"/>
            <a:ext cx="4491991" cy="5016758"/>
          </a:xfrm>
          <a:prstGeom prst="rect">
            <a:avLst/>
          </a:prstGeom>
          <a:noFill/>
        </p:spPr>
        <p:txBody>
          <a:bodyPr wrap="square">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There is </a:t>
            </a: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diffuse</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papillary hyperplasia of the thyroid epithelium and lymphoid aggregates</a:t>
            </a:r>
            <a:r>
              <a:rPr lang="en-US" sz="2000" dirty="0">
                <a:latin typeface="Calibri" panose="020F0502020204030204" pitchFamily="34" charset="0"/>
                <a:ea typeface="Calibri" panose="020F0502020204030204" pitchFamily="34" charset="0"/>
                <a:cs typeface="Calibri" panose="020F0502020204030204" pitchFamily="34" charset="0"/>
              </a:rPr>
              <a:t> (▴), which are typical for </a:t>
            </a:r>
            <a:r>
              <a:rPr lang="en-US" sz="2000" b="1" dirty="0">
                <a:latin typeface="Calibri" panose="020F0502020204030204" pitchFamily="34" charset="0"/>
                <a:ea typeface="Calibri" panose="020F0502020204030204" pitchFamily="34" charset="0"/>
                <a:cs typeface="Calibri" panose="020F0502020204030204" pitchFamily="34" charset="0"/>
              </a:rPr>
              <a:t>Graves disease</a:t>
            </a:r>
            <a:r>
              <a:rPr lang="en-US" sz="2000" dirty="0">
                <a:latin typeface="Calibri" panose="020F0502020204030204" pitchFamily="34" charset="0"/>
                <a:ea typeface="Calibri" panose="020F0502020204030204" pitchFamily="34" charset="0"/>
                <a:cs typeface="Calibri" panose="020F0502020204030204" pitchFamily="34" charset="0"/>
              </a:rPr>
              <a:t>.</a:t>
            </a:r>
          </a:p>
          <a:p>
            <a:pPr algn="just"/>
            <a:r>
              <a:rPr lang="en-US" sz="2000" dirty="0">
                <a:latin typeface="Calibri" panose="020F0502020204030204" pitchFamily="34" charset="0"/>
                <a:ea typeface="Calibri" panose="020F0502020204030204" pitchFamily="34" charset="0"/>
                <a:cs typeface="Calibri" panose="020F0502020204030204" pitchFamily="34" charset="0"/>
              </a:rPr>
              <a:t>Increased thyroid hormone production in patients with Graves disease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elevates the serum thyroxine level,</a:t>
            </a:r>
            <a:r>
              <a:rPr lang="en-US" sz="2000" dirty="0">
                <a:latin typeface="Calibri" panose="020F0502020204030204" pitchFamily="34" charset="0"/>
                <a:ea typeface="Calibri" panose="020F0502020204030204" pitchFamily="34" charset="0"/>
                <a:cs typeface="Calibri" panose="020F0502020204030204" pitchFamily="34" charset="0"/>
              </a:rPr>
              <a:t> with </a:t>
            </a:r>
            <a:r>
              <a:rPr lang="en-US" sz="20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feedback inhibition of pituitary TSH production</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a:p>
            <a:pPr algn="just"/>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Propylthiouracil</a:t>
            </a:r>
            <a:r>
              <a:rPr lang="en-US" sz="2000" dirty="0">
                <a:latin typeface="Calibri" panose="020F0502020204030204" pitchFamily="34" charset="0"/>
                <a:ea typeface="Calibri" panose="020F0502020204030204" pitchFamily="34" charset="0"/>
                <a:cs typeface="Calibri" panose="020F0502020204030204" pitchFamily="34" charset="0"/>
              </a:rPr>
              <a:t> and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methimazole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i="1" dirty="0">
                <a:latin typeface="Calibri" panose="020F0502020204030204" pitchFamily="34" charset="0"/>
                <a:ea typeface="Calibri" panose="020F0502020204030204" pitchFamily="34" charset="0"/>
                <a:cs typeface="Calibri" panose="020F0502020204030204" pitchFamily="34" charset="0"/>
              </a:rPr>
              <a:t>inhibit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thyroid peroxidase</a:t>
            </a:r>
            <a:r>
              <a:rPr lang="en-US" sz="2000" dirty="0">
                <a:latin typeface="Calibri" panose="020F0502020204030204" pitchFamily="34" charset="0"/>
                <a:ea typeface="Calibri" panose="020F0502020204030204" pitchFamily="34" charset="0"/>
                <a:cs typeface="Calibri" panose="020F0502020204030204" pitchFamily="34" charset="0"/>
              </a:rPr>
              <a:t>, thereby </a:t>
            </a:r>
            <a:r>
              <a:rPr lang="en-US" sz="2000" i="1" dirty="0">
                <a:latin typeface="Calibri" panose="020F0502020204030204" pitchFamily="34" charset="0"/>
                <a:ea typeface="Calibri" panose="020F0502020204030204" pitchFamily="34" charset="0"/>
                <a:cs typeface="Calibri" panose="020F0502020204030204" pitchFamily="34" charset="0"/>
              </a:rPr>
              <a:t>inhibiting</a:t>
            </a:r>
            <a:r>
              <a:rPr lang="en-US" sz="2000" dirty="0">
                <a:latin typeface="Calibri" panose="020F0502020204030204" pitchFamily="34" charset="0"/>
                <a:ea typeface="Calibri" panose="020F0502020204030204" pitchFamily="34" charset="0"/>
                <a:cs typeface="Calibri" panose="020F0502020204030204" pitchFamily="34" charset="0"/>
              </a:rPr>
              <a:t> iodide oxidation and </a:t>
            </a:r>
            <a:r>
              <a:rPr lang="en-US" sz="2000" i="1" dirty="0">
                <a:latin typeface="Calibri" panose="020F0502020204030204" pitchFamily="34" charset="0"/>
                <a:ea typeface="Calibri" panose="020F0502020204030204" pitchFamily="34" charset="0"/>
                <a:cs typeface="Calibri" panose="020F0502020204030204" pitchFamily="34" charset="0"/>
              </a:rPr>
              <a:t>blocking</a:t>
            </a:r>
            <a:r>
              <a:rPr lang="en-US" sz="2000" dirty="0">
                <a:latin typeface="Calibri" panose="020F0502020204030204" pitchFamily="34" charset="0"/>
                <a:ea typeface="Calibri" panose="020F0502020204030204" pitchFamily="34" charset="0"/>
                <a:cs typeface="Calibri" panose="020F0502020204030204" pitchFamily="34" charset="0"/>
              </a:rPr>
              <a:t> its addition to the thyroglobulin protein.</a:t>
            </a:r>
          </a:p>
          <a:p>
            <a:pPr algn="just"/>
            <a:r>
              <a:rPr lang="en-US" sz="2000" dirty="0">
                <a:latin typeface="Calibri" panose="020F0502020204030204" pitchFamily="34" charset="0"/>
                <a:ea typeface="Calibri" panose="020F0502020204030204" pitchFamily="34" charset="0"/>
                <a:cs typeface="Calibri" panose="020F0502020204030204" pitchFamily="34" charset="0"/>
              </a:rPr>
              <a:t>An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elevated TSH level </a:t>
            </a:r>
            <a:r>
              <a:rPr lang="en-US" sz="2000" dirty="0">
                <a:latin typeface="Calibri" panose="020F0502020204030204" pitchFamily="34" charset="0"/>
                <a:ea typeface="Calibri" panose="020F0502020204030204" pitchFamily="34" charset="0"/>
                <a:cs typeface="Calibri" panose="020F0502020204030204" pitchFamily="34" charset="0"/>
              </a:rPr>
              <a:t>with an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elevated serum thyroxine level</a:t>
            </a:r>
            <a:r>
              <a:rPr lang="en-US" sz="2000" dirty="0">
                <a:latin typeface="Calibri" panose="020F0502020204030204" pitchFamily="34" charset="0"/>
                <a:ea typeface="Calibri" panose="020F0502020204030204" pitchFamily="34" charset="0"/>
                <a:cs typeface="Calibri" panose="020F0502020204030204" pitchFamily="34" charset="0"/>
              </a:rPr>
              <a:t> would suggest the presence of a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TSH-secreting pituitary adenoma.</a:t>
            </a:r>
            <a:endParaRPr lang="el-GR"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579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FD832D0-1716-ED07-81C9-5E063244DA9F}"/>
              </a:ext>
            </a:extLst>
          </p:cNvPr>
          <p:cNvPicPr>
            <a:picLocks noChangeAspect="1"/>
          </p:cNvPicPr>
          <p:nvPr/>
        </p:nvPicPr>
        <p:blipFill>
          <a:blip r:embed="rId2"/>
          <a:stretch>
            <a:fillRect/>
          </a:stretch>
        </p:blipFill>
        <p:spPr>
          <a:xfrm>
            <a:off x="4491990" y="2480090"/>
            <a:ext cx="4523886" cy="4209805"/>
          </a:xfrm>
          <a:prstGeom prst="rect">
            <a:avLst/>
          </a:prstGeom>
        </p:spPr>
      </p:pic>
      <p:sp>
        <p:nvSpPr>
          <p:cNvPr id="4" name="TextBox 3">
            <a:extLst>
              <a:ext uri="{FF2B5EF4-FFF2-40B4-BE49-F238E27FC236}">
                <a16:creationId xmlns:a16="http://schemas.microsoft.com/office/drawing/2014/main" id="{C68F5B44-8C7C-5FBA-48BE-B0369073B71A}"/>
              </a:ext>
            </a:extLst>
          </p:cNvPr>
          <p:cNvSpPr txBox="1"/>
          <p:nvPr/>
        </p:nvSpPr>
        <p:spPr>
          <a:xfrm>
            <a:off x="3989070" y="0"/>
            <a:ext cx="5154929" cy="2554545"/>
          </a:xfrm>
          <a:prstGeom prst="rect">
            <a:avLst/>
          </a:prstGeom>
          <a:noFill/>
        </p:spPr>
        <p:txBody>
          <a:bodyPr wrap="square">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A 44-year-old woman with a palpable left thyroid nodule has a serum TSH level of 3 </a:t>
            </a:r>
            <a:r>
              <a:rPr lang="en-US" sz="2000" dirty="0" err="1">
                <a:latin typeface="Calibri" panose="020F0502020204030204" pitchFamily="34" charset="0"/>
                <a:ea typeface="Calibri" panose="020F0502020204030204" pitchFamily="34" charset="0"/>
                <a:cs typeface="Calibri" panose="020F0502020204030204" pitchFamily="34" charset="0"/>
              </a:rPr>
              <a:t>mIU</a:t>
            </a:r>
            <a:r>
              <a:rPr lang="en-US" sz="2000" dirty="0">
                <a:latin typeface="Calibri" panose="020F0502020204030204" pitchFamily="34" charset="0"/>
                <a:ea typeface="Calibri" panose="020F0502020204030204" pitchFamily="34" charset="0"/>
                <a:cs typeface="Calibri" panose="020F0502020204030204" pitchFamily="34" charset="0"/>
              </a:rPr>
              <a:t>/L (</a:t>
            </a:r>
            <a:r>
              <a:rPr lang="en-US" sz="2000" dirty="0" err="1">
                <a:latin typeface="Calibri" panose="020F0502020204030204" pitchFamily="34" charset="0"/>
                <a:ea typeface="Calibri" panose="020F0502020204030204" pitchFamily="34" charset="0"/>
                <a:cs typeface="Calibri" panose="020F0502020204030204" pitchFamily="34" charset="0"/>
              </a:rPr>
              <a:t>nl</a:t>
            </a:r>
            <a:r>
              <a:rPr lang="en-US" sz="2000" dirty="0">
                <a:latin typeface="Calibri" panose="020F0502020204030204" pitchFamily="34" charset="0"/>
                <a:ea typeface="Calibri" panose="020F0502020204030204" pitchFamily="34" charset="0"/>
                <a:cs typeface="Calibri" panose="020F0502020204030204" pitchFamily="34" charset="0"/>
              </a:rPr>
              <a:t> 0.5 to 4.7 </a:t>
            </a:r>
            <a:r>
              <a:rPr lang="en-US" sz="2000" dirty="0" err="1">
                <a:latin typeface="Calibri" panose="020F0502020204030204" pitchFamily="34" charset="0"/>
                <a:ea typeface="Calibri" panose="020F0502020204030204" pitchFamily="34" charset="0"/>
                <a:cs typeface="Calibri" panose="020F0502020204030204" pitchFamily="34" charset="0"/>
              </a:rPr>
              <a:t>mIU</a:t>
            </a:r>
            <a:r>
              <a:rPr lang="en-US" sz="2000" dirty="0">
                <a:latin typeface="Calibri" panose="020F0502020204030204" pitchFamily="34" charset="0"/>
                <a:ea typeface="Calibri" panose="020F0502020204030204" pitchFamily="34" charset="0"/>
                <a:cs typeface="Calibri" panose="020F0502020204030204" pitchFamily="34" charset="0"/>
              </a:rPr>
              <a:t>/L) and a thyroxine level of 9 µg/dL (</a:t>
            </a:r>
            <a:r>
              <a:rPr lang="en-US" sz="2000" dirty="0" err="1">
                <a:latin typeface="Calibri" panose="020F0502020204030204" pitchFamily="34" charset="0"/>
                <a:ea typeface="Calibri" panose="020F0502020204030204" pitchFamily="34" charset="0"/>
                <a:cs typeface="Calibri" panose="020F0502020204030204" pitchFamily="34" charset="0"/>
              </a:rPr>
              <a:t>nl</a:t>
            </a:r>
            <a:r>
              <a:rPr lang="en-US" sz="2000" dirty="0">
                <a:latin typeface="Calibri" panose="020F0502020204030204" pitchFamily="34" charset="0"/>
                <a:ea typeface="Calibri" panose="020F0502020204030204" pitchFamily="34" charset="0"/>
                <a:cs typeface="Calibri" panose="020F0502020204030204" pitchFamily="34" charset="0"/>
              </a:rPr>
              <a:t> 4.5 to 12.5 µg/dL). Her thyroid scintigraphy is shown.</a:t>
            </a:r>
          </a:p>
          <a:p>
            <a:pPr algn="just"/>
            <a:r>
              <a:rPr lang="en-US" sz="2000" dirty="0">
                <a:latin typeface="Calibri" panose="020F0502020204030204" pitchFamily="34" charset="0"/>
                <a:ea typeface="Calibri" panose="020F0502020204030204" pitchFamily="34" charset="0"/>
                <a:cs typeface="Calibri" panose="020F0502020204030204" pitchFamily="34" charset="0"/>
              </a:rPr>
              <a:t>Explain the appearance of this lesion.</a:t>
            </a:r>
          </a:p>
          <a:p>
            <a:pPr algn="just"/>
            <a:r>
              <a:rPr lang="en-US" sz="2000" dirty="0">
                <a:latin typeface="Calibri" panose="020F0502020204030204" pitchFamily="34" charset="0"/>
                <a:ea typeface="Calibri" panose="020F0502020204030204" pitchFamily="34" charset="0"/>
                <a:cs typeface="Calibri" panose="020F0502020204030204" pitchFamily="34" charset="0"/>
              </a:rPr>
              <a:t>What microscopic finding do you expect to find?</a:t>
            </a:r>
            <a:endParaRPr lang="el-GR"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70F2712-13FF-44DF-4456-E9C041B1209F}"/>
              </a:ext>
            </a:extLst>
          </p:cNvPr>
          <p:cNvSpPr txBox="1"/>
          <p:nvPr/>
        </p:nvSpPr>
        <p:spPr>
          <a:xfrm>
            <a:off x="1" y="353569"/>
            <a:ext cx="3989070" cy="6370975"/>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This “</a:t>
            </a:r>
            <a:r>
              <a:rPr lang="en-US" sz="2400" b="1" dirty="0">
                <a:latin typeface="Calibri" panose="020F0502020204030204" pitchFamily="34" charset="0"/>
                <a:cs typeface="Calibri" panose="020F0502020204030204" pitchFamily="34" charset="0"/>
              </a:rPr>
              <a:t>cold</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nodule</a:t>
            </a:r>
            <a:r>
              <a:rPr lang="en-US" sz="2400" dirty="0">
                <a:latin typeface="Calibri" panose="020F0502020204030204" pitchFamily="34" charset="0"/>
                <a:cs typeface="Calibri" panose="020F0502020204030204" pitchFamily="34" charset="0"/>
              </a:rPr>
              <a:t> (◂) is making </a:t>
            </a:r>
            <a:r>
              <a:rPr lang="en-US" sz="2400" i="1" dirty="0">
                <a:latin typeface="Calibri" panose="020F0502020204030204" pitchFamily="34" charset="0"/>
                <a:cs typeface="Calibri" panose="020F0502020204030204" pitchFamily="34" charset="0"/>
              </a:rPr>
              <a:t>less</a:t>
            </a:r>
            <a:r>
              <a:rPr lang="en-US" sz="2400" dirty="0">
                <a:latin typeface="Calibri" panose="020F0502020204030204" pitchFamily="34" charset="0"/>
                <a:cs typeface="Calibri" panose="020F0502020204030204" pitchFamily="34" charset="0"/>
              </a:rPr>
              <a:t> colloid and taking up </a:t>
            </a:r>
            <a:r>
              <a:rPr lang="en-US" sz="2400" i="1" dirty="0">
                <a:latin typeface="Calibri" panose="020F0502020204030204" pitchFamily="34" charset="0"/>
                <a:cs typeface="Calibri" panose="020F0502020204030204" pitchFamily="34" charset="0"/>
              </a:rPr>
              <a:t>less</a:t>
            </a:r>
            <a:r>
              <a:rPr lang="en-US" sz="2400" dirty="0">
                <a:latin typeface="Calibri" panose="020F0502020204030204" pitchFamily="34" charset="0"/>
                <a:cs typeface="Calibri" panose="020F0502020204030204" pitchFamily="34" charset="0"/>
              </a:rPr>
              <a:t> iodine than the surrounding thyroid.</a:t>
            </a:r>
            <a:endParaRPr lang="el-GR" sz="2400" dirty="0">
              <a:latin typeface="Calibri" panose="020F0502020204030204" pitchFamily="34" charset="0"/>
              <a:cs typeface="Calibri" panose="020F0502020204030204" pitchFamily="34" charset="0"/>
            </a:endParaRP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Most </a:t>
            </a:r>
            <a:r>
              <a:rPr lang="en-US" sz="2400" b="1" dirty="0">
                <a:latin typeface="Calibri" panose="020F0502020204030204" pitchFamily="34" charset="0"/>
                <a:cs typeface="Calibri" panose="020F0502020204030204" pitchFamily="34" charset="0"/>
              </a:rPr>
              <a:t>solitary nodules </a:t>
            </a:r>
            <a:r>
              <a:rPr lang="en-US" sz="2400" dirty="0">
                <a:latin typeface="Calibri" panose="020F0502020204030204" pitchFamily="34" charset="0"/>
                <a:cs typeface="Calibri" panose="020F0502020204030204" pitchFamily="34" charset="0"/>
              </a:rPr>
              <a:t>in the thyroid are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benign</a:t>
            </a:r>
            <a:r>
              <a:rPr lang="en-US" sz="2400" dirty="0">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tumors</a:t>
            </a:r>
            <a:r>
              <a:rPr lang="en-US" sz="2400" dirty="0">
                <a:latin typeface="Calibri" panose="020F0502020204030204" pitchFamily="34" charset="0"/>
                <a:cs typeface="Calibri" panose="020F0502020204030204" pitchFamily="34" charset="0"/>
              </a:rPr>
              <a:t>,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cysts</a:t>
            </a:r>
            <a:r>
              <a:rPr lang="en-US" sz="2400" dirty="0">
                <a:latin typeface="Calibri" panose="020F0502020204030204" pitchFamily="34" charset="0"/>
                <a:cs typeface="Calibri" panose="020F0502020204030204" pitchFamily="34" charset="0"/>
              </a:rPr>
              <a:t>, or </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inflammatory lesions </a:t>
            </a:r>
            <a:r>
              <a:rPr lang="en-US" sz="2400" dirty="0">
                <a:latin typeface="Calibri" panose="020F0502020204030204" pitchFamily="34" charset="0"/>
                <a:cs typeface="Calibri" panose="020F0502020204030204" pitchFamily="34" charset="0"/>
              </a:rPr>
              <a:t>(benign lesions outnumber malignant neoplasms by 10 : 1), but a </a:t>
            </a:r>
            <a:r>
              <a:rPr lang="en-US" sz="2400" b="1" dirty="0">
                <a:latin typeface="Calibri" panose="020F0502020204030204" pitchFamily="34" charset="0"/>
                <a:cs typeface="Calibri" panose="020F0502020204030204" pitchFamily="34" charset="0"/>
              </a:rPr>
              <a:t>cold</a:t>
            </a:r>
            <a:r>
              <a:rPr lang="en-US" sz="2400" dirty="0">
                <a:latin typeface="Calibri" panose="020F0502020204030204" pitchFamily="34" charset="0"/>
                <a:cs typeface="Calibri" panose="020F0502020204030204" pitchFamily="34" charset="0"/>
              </a:rPr>
              <a:t> nodule has a </a:t>
            </a:r>
            <a:r>
              <a:rPr lang="en-US" sz="2400" b="1" dirty="0">
                <a:latin typeface="Calibri" panose="020F0502020204030204" pitchFamily="34" charset="0"/>
                <a:cs typeface="Calibri" panose="020F0502020204030204" pitchFamily="34" charset="0"/>
              </a:rPr>
              <a:t>greater likelihood </a:t>
            </a:r>
            <a:r>
              <a:rPr lang="en-US" sz="2400" dirty="0">
                <a:latin typeface="Calibri" panose="020F0502020204030204" pitchFamily="34" charset="0"/>
                <a:cs typeface="Calibri" panose="020F0502020204030204" pitchFamily="34" charset="0"/>
              </a:rPr>
              <a:t>of being </a:t>
            </a:r>
            <a:r>
              <a:rPr lang="en-US" sz="2400" b="1" dirty="0">
                <a:latin typeface="Calibri" panose="020F0502020204030204" pitchFamily="34" charset="0"/>
                <a:cs typeface="Calibri" panose="020F0502020204030204" pitchFamily="34" charset="0"/>
              </a:rPr>
              <a:t>malignant</a:t>
            </a:r>
            <a:r>
              <a:rPr lang="en-US" sz="2400" dirty="0">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Without the invasion of the capsule or the vasculature</a:t>
            </a:r>
            <a:r>
              <a:rPr lang="en-US" sz="2400" dirty="0">
                <a:latin typeface="Calibri" panose="020F0502020204030204" pitchFamily="34" charset="0"/>
                <a:cs typeface="Calibri" panose="020F0502020204030204" pitchFamily="34" charset="0"/>
              </a:rPr>
              <a:t>, this lesion is likely to be a (</a:t>
            </a:r>
            <a:r>
              <a:rPr lang="en-US" sz="2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benign)</a:t>
            </a:r>
            <a:r>
              <a:rPr lang="en-US" sz="2400"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follicular adenoma.</a:t>
            </a:r>
            <a:endParaRPr lang="el-GR" sz="24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54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D6C0DA6-C99E-BCFA-9F19-7973414379BB}"/>
              </a:ext>
            </a:extLst>
          </p:cNvPr>
          <p:cNvPicPr>
            <a:picLocks noChangeAspect="1"/>
          </p:cNvPicPr>
          <p:nvPr/>
        </p:nvPicPr>
        <p:blipFill>
          <a:blip r:embed="rId2"/>
          <a:stretch>
            <a:fillRect/>
          </a:stretch>
        </p:blipFill>
        <p:spPr>
          <a:xfrm>
            <a:off x="5229001" y="2129886"/>
            <a:ext cx="3834989" cy="4648103"/>
          </a:xfrm>
          <a:prstGeom prst="rect">
            <a:avLst/>
          </a:prstGeom>
        </p:spPr>
      </p:pic>
      <p:sp>
        <p:nvSpPr>
          <p:cNvPr id="4" name="TextBox 3">
            <a:extLst>
              <a:ext uri="{FF2B5EF4-FFF2-40B4-BE49-F238E27FC236}">
                <a16:creationId xmlns:a16="http://schemas.microsoft.com/office/drawing/2014/main" id="{12C4BDD7-ADED-B84F-EF84-14ABDE6FFD1E}"/>
              </a:ext>
            </a:extLst>
          </p:cNvPr>
          <p:cNvSpPr txBox="1"/>
          <p:nvPr/>
        </p:nvSpPr>
        <p:spPr>
          <a:xfrm>
            <a:off x="0" y="0"/>
            <a:ext cx="9144000" cy="2246769"/>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47-year-old woman with a 6-month history of palpitations, diarrhea, polyphagia, tremulousness, anxiety, and insomnia has borderline hypertension at 150/85 mm Hg. Her serum thyroid-stimulating hormone (TSH) level is 0.2 </a:t>
            </a:r>
            <a:r>
              <a:rPr lang="en-US" sz="1800" dirty="0" err="1">
                <a:latin typeface="Calibri" panose="020F0502020204030204" pitchFamily="34" charset="0"/>
                <a:cs typeface="Calibri" panose="020F0502020204030204" pitchFamily="34" charset="0"/>
              </a:rPr>
              <a:t>mIU</a:t>
            </a:r>
            <a:r>
              <a:rPr lang="en-US" sz="1800" dirty="0">
                <a:latin typeface="Calibri" panose="020F0502020204030204" pitchFamily="34" charset="0"/>
                <a:cs typeface="Calibri" panose="020F0502020204030204" pitchFamily="34" charset="0"/>
              </a:rPr>
              <a:t>/L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0.5 to 4.7 </a:t>
            </a:r>
            <a:r>
              <a:rPr lang="en-US" sz="1800" dirty="0" err="1">
                <a:latin typeface="Calibri" panose="020F0502020204030204" pitchFamily="34" charset="0"/>
                <a:cs typeface="Calibri" panose="020F0502020204030204" pitchFamily="34" charset="0"/>
              </a:rPr>
              <a:t>mIU</a:t>
            </a:r>
            <a:r>
              <a:rPr lang="en-US" sz="1800" dirty="0">
                <a:latin typeface="Calibri" panose="020F0502020204030204" pitchFamily="34" charset="0"/>
                <a:cs typeface="Calibri" panose="020F0502020204030204" pitchFamily="34" charset="0"/>
              </a:rPr>
              <a:t>/L), her thyroxine (T4) level is 6 µg/dL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4.5 to 12.5 µg/dL), and her triiodothyronine (T3) level is 380 ng/dL (</a:t>
            </a:r>
            <a:r>
              <a:rPr lang="en-US" sz="1800" dirty="0" err="1">
                <a:latin typeface="Calibri" panose="020F0502020204030204" pitchFamily="34" charset="0"/>
                <a:cs typeface="Calibri" panose="020F0502020204030204" pitchFamily="34" charset="0"/>
              </a:rPr>
              <a:t>nl</a:t>
            </a:r>
            <a:r>
              <a:rPr lang="en-US" sz="1800" dirty="0">
                <a:latin typeface="Calibri" panose="020F0502020204030204" pitchFamily="34" charset="0"/>
                <a:cs typeface="Calibri" panose="020F0502020204030204" pitchFamily="34" charset="0"/>
              </a:rPr>
              <a:t> 60 to 181 ng/dL). The gross appearance of her resected thyroid is shown.</a:t>
            </a:r>
          </a:p>
          <a:p>
            <a:pPr algn="just"/>
            <a:r>
              <a:rPr lang="en-US" sz="1800" dirty="0">
                <a:latin typeface="Calibri" panose="020F0502020204030204" pitchFamily="34" charset="0"/>
                <a:cs typeface="Calibri" panose="020F0502020204030204" pitchFamily="34" charset="0"/>
              </a:rPr>
              <a:t>What is the likely diagnosis?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Explain the laboratory findings.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Explain the patient's signs and symptoms.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Name the thyroid lesions that produce similar findings.</a:t>
            </a:r>
          </a:p>
          <a:p>
            <a:endParaRPr lang="en-US" dirty="0"/>
          </a:p>
        </p:txBody>
      </p:sp>
      <p:sp>
        <p:nvSpPr>
          <p:cNvPr id="6" name="TextBox 5">
            <a:extLst>
              <a:ext uri="{FF2B5EF4-FFF2-40B4-BE49-F238E27FC236}">
                <a16:creationId xmlns:a16="http://schemas.microsoft.com/office/drawing/2014/main" id="{2FDF45D7-3E16-81B9-70B8-DEA6B59CC787}"/>
              </a:ext>
            </a:extLst>
          </p:cNvPr>
          <p:cNvSpPr txBox="1"/>
          <p:nvPr/>
        </p:nvSpPr>
        <p:spPr>
          <a:xfrm>
            <a:off x="0" y="1954530"/>
            <a:ext cx="5229001" cy="5016758"/>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There is a </a:t>
            </a:r>
            <a:r>
              <a:rPr lang="en-US" sz="1800" b="1" dirty="0">
                <a:latin typeface="Calibri" panose="020F0502020204030204" pitchFamily="34" charset="0"/>
                <a:cs typeface="Calibri" panose="020F0502020204030204" pitchFamily="34" charset="0"/>
              </a:rPr>
              <a:t>discrete nodule </a:t>
            </a:r>
            <a:r>
              <a:rPr lang="en-US" sz="1800" dirty="0">
                <a:latin typeface="Calibri" panose="020F0502020204030204" pitchFamily="34" charset="0"/>
                <a:cs typeface="Calibri" panose="020F0502020204030204" pitchFamily="34" charset="0"/>
              </a:rPr>
              <a:t>(▪) of red-brown thyroid that is consistent with a </a:t>
            </a:r>
            <a:r>
              <a:rPr lang="en-US" sz="1800" b="1" dirty="0">
                <a:latin typeface="Calibri" panose="020F0502020204030204" pitchFamily="34" charset="0"/>
                <a:cs typeface="Calibri" panose="020F0502020204030204" pitchFamily="34" charset="0"/>
              </a:rPr>
              <a:t>benign adenoma.</a:t>
            </a:r>
            <a:endParaRPr lang="el-GR" sz="1800" b="1"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The T3 level is increased, whereas the TSH level is low; the T4 level is normal. This is consistent with a “</a:t>
            </a:r>
            <a:r>
              <a:rPr lang="en-US" sz="1800" b="1" dirty="0">
                <a:latin typeface="Calibri" panose="020F0502020204030204" pitchFamily="34" charset="0"/>
                <a:cs typeface="Calibri" panose="020F0502020204030204" pitchFamily="34" charset="0"/>
              </a:rPr>
              <a:t>toxic</a:t>
            </a:r>
            <a:r>
              <a:rPr lang="en-US" sz="1800" dirty="0">
                <a:latin typeface="Calibri" panose="020F0502020204030204" pitchFamily="34" charset="0"/>
                <a:cs typeface="Calibri" panose="020F0502020204030204" pitchFamily="34" charset="0"/>
              </a:rPr>
              <a:t>” adenoma that is </a:t>
            </a:r>
            <a:r>
              <a:rPr lang="en-US" sz="1800" b="1" dirty="0">
                <a:latin typeface="Calibri" panose="020F0502020204030204" pitchFamily="34" charset="0"/>
                <a:cs typeface="Calibri" panose="020F0502020204030204" pitchFamily="34" charset="0"/>
              </a:rPr>
              <a:t>secreting excess T3.</a:t>
            </a:r>
          </a:p>
          <a:p>
            <a:pPr algn="just"/>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Thyroxine (T4) </a:t>
            </a:r>
            <a:r>
              <a:rPr lang="en-US" sz="1200" dirty="0">
                <a:latin typeface="Calibri" panose="020F0502020204030204" pitchFamily="34" charset="0"/>
                <a:cs typeface="Calibri" panose="020F0502020204030204" pitchFamily="34" charset="0"/>
              </a:rPr>
              <a:t>is responsible for metabolism, mood, and body temperature, among other things. </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Triiodothyronine (T3)</a:t>
            </a:r>
            <a:r>
              <a:rPr lang="en-US" sz="1200" dirty="0">
                <a:latin typeface="Calibri" panose="020F0502020204030204" pitchFamily="34" charset="0"/>
                <a:cs typeface="Calibri" panose="020F0502020204030204" pitchFamily="34" charset="0"/>
              </a:rPr>
              <a:t>,</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too, is made in the thyroid gland, and it can also be made in other tissues within the body by converting T4 (in a process called deiodination) into T3. This hormone is at the center of digestive and metabolic function, and it also oversees bone health. </a:t>
            </a:r>
          </a:p>
          <a:p>
            <a:pPr algn="just"/>
            <a:r>
              <a:rPr lang="en-US" sz="1200" b="1" dirty="0">
                <a:latin typeface="Calibri" panose="020F0502020204030204" pitchFamily="34" charset="0"/>
                <a:cs typeface="Calibri" panose="020F0502020204030204" pitchFamily="34" charset="0"/>
              </a:rPr>
              <a:t>T4</a:t>
            </a:r>
            <a:r>
              <a:rPr lang="en-US" sz="1200" dirty="0">
                <a:latin typeface="Calibri" panose="020F0502020204030204" pitchFamily="34" charset="0"/>
                <a:cs typeface="Calibri" panose="020F0502020204030204" pitchFamily="34" charset="0"/>
              </a:rPr>
              <a:t> is found in the body in 2 forms: </a:t>
            </a:r>
            <a:r>
              <a:rPr lang="en-US" sz="1200" b="1" dirty="0">
                <a:latin typeface="Calibri" panose="020F0502020204030204" pitchFamily="34" charset="0"/>
                <a:cs typeface="Calibri" panose="020F0502020204030204" pitchFamily="34" charset="0"/>
              </a:rPr>
              <a:t>free T4 </a:t>
            </a:r>
            <a:r>
              <a:rPr lang="en-US" sz="1200" dirty="0">
                <a:latin typeface="Calibri" panose="020F0502020204030204" pitchFamily="34" charset="0"/>
                <a:cs typeface="Calibri" panose="020F0502020204030204" pitchFamily="34" charset="0"/>
              </a:rPr>
              <a:t>and </a:t>
            </a:r>
            <a:r>
              <a:rPr lang="en-US" sz="1200" b="1" dirty="0">
                <a:latin typeface="Calibri" panose="020F0502020204030204" pitchFamily="34" charset="0"/>
                <a:cs typeface="Calibri" panose="020F0502020204030204" pitchFamily="34" charset="0"/>
              </a:rPr>
              <a:t>bound T4</a:t>
            </a:r>
            <a:r>
              <a:rPr lang="en-US" sz="1200" dirty="0">
                <a:latin typeface="Calibri" panose="020F0502020204030204" pitchFamily="34" charset="0"/>
                <a:cs typeface="Calibri" panose="020F0502020204030204" pitchFamily="34" charset="0"/>
              </a:rPr>
              <a:t>. Free T4 travels into body tissues that use T4. Bound T4 attaches to proteins that prevent it from entering these tissues. More than 99% of T4 is bound. Because T4 is converted into another thyroid hormone called T3 (triiodothyronine), free T4 is the more important hormone to measure. Any changes show up in T4 first.</a:t>
            </a:r>
          </a:p>
          <a:p>
            <a:pPr algn="just"/>
            <a:endParaRPr lang="en-US" sz="2000" dirty="0">
              <a:latin typeface="Calibri" panose="020F0502020204030204" pitchFamily="34" charset="0"/>
              <a:cs typeface="Calibri" panose="020F0502020204030204" pitchFamily="34" charset="0"/>
            </a:endParaRPr>
          </a:p>
          <a:p>
            <a:pPr algn="just"/>
            <a:r>
              <a:rPr lang="en-US" sz="1800" dirty="0">
                <a:latin typeface="Calibri" panose="020F0502020204030204" pitchFamily="34" charset="0"/>
                <a:cs typeface="Calibri" panose="020F0502020204030204" pitchFamily="34" charset="0"/>
              </a:rPr>
              <a:t>The patient's findings are consistent with </a:t>
            </a:r>
            <a:r>
              <a:rPr lang="en-US"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thyroidism</a:t>
            </a:r>
            <a:r>
              <a:rPr lang="en-US" sz="1800" dirty="0">
                <a:latin typeface="Calibri" panose="020F0502020204030204" pitchFamily="34" charset="0"/>
                <a:cs typeface="Calibri" panose="020F0502020204030204" pitchFamily="34" charset="0"/>
              </a:rPr>
              <a:t>.</a:t>
            </a:r>
            <a:endParaRPr lang="el-GR" sz="1800" dirty="0">
              <a:latin typeface="Calibri" panose="020F0502020204030204" pitchFamily="34" charset="0"/>
              <a:cs typeface="Calibri" panose="020F0502020204030204" pitchFamily="34" charset="0"/>
            </a:endParaRPr>
          </a:p>
          <a:p>
            <a:pPr algn="just"/>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Graves disease, toxic multinodular goiter, and hyperfunctioning thyroid carcinoma </a:t>
            </a:r>
            <a:r>
              <a:rPr lang="en-US" sz="1800" dirty="0">
                <a:latin typeface="Calibri" panose="020F0502020204030204" pitchFamily="34" charset="0"/>
                <a:cs typeface="Calibri" panose="020F0502020204030204" pitchFamily="34" charset="0"/>
              </a:rPr>
              <a:t>can </a:t>
            </a:r>
            <a:r>
              <a:rPr lang="en-US" sz="1800" u="sng" dirty="0">
                <a:latin typeface="Calibri" panose="020F0502020204030204" pitchFamily="34" charset="0"/>
                <a:cs typeface="Calibri" panose="020F0502020204030204" pitchFamily="34" charset="0"/>
              </a:rPr>
              <a:t>also</a:t>
            </a:r>
            <a:r>
              <a:rPr lang="en-US" sz="1800" dirty="0">
                <a:latin typeface="Calibri" panose="020F0502020204030204" pitchFamily="34" charset="0"/>
                <a:cs typeface="Calibri" panose="020F0502020204030204" pitchFamily="34" charset="0"/>
              </a:rPr>
              <a:t> produce </a:t>
            </a:r>
            <a:r>
              <a:rPr lang="en-US"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thyroidism</a:t>
            </a:r>
            <a:r>
              <a:rPr lang="en-US" sz="1800" dirty="0"/>
              <a:t>.</a:t>
            </a:r>
            <a:endParaRPr lang="el-GR" sz="1800" dirty="0"/>
          </a:p>
        </p:txBody>
      </p:sp>
    </p:spTree>
    <p:extLst>
      <p:ext uri="{BB962C8B-B14F-4D97-AF65-F5344CB8AC3E}">
        <p14:creationId xmlns:p14="http://schemas.microsoft.com/office/powerpoint/2010/main" val="29559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636DA15-9CD1-AC85-7774-D72A8C164733}"/>
              </a:ext>
            </a:extLst>
          </p:cNvPr>
          <p:cNvPicPr>
            <a:picLocks noChangeAspect="1"/>
          </p:cNvPicPr>
          <p:nvPr/>
        </p:nvPicPr>
        <p:blipFill>
          <a:blip r:embed="rId2"/>
          <a:stretch>
            <a:fillRect/>
          </a:stretch>
        </p:blipFill>
        <p:spPr>
          <a:xfrm>
            <a:off x="90729" y="2265489"/>
            <a:ext cx="5143183" cy="3885375"/>
          </a:xfrm>
          <a:prstGeom prst="rect">
            <a:avLst/>
          </a:prstGeom>
        </p:spPr>
      </p:pic>
      <p:sp>
        <p:nvSpPr>
          <p:cNvPr id="4" name="TextBox 3">
            <a:extLst>
              <a:ext uri="{FF2B5EF4-FFF2-40B4-BE49-F238E27FC236}">
                <a16:creationId xmlns:a16="http://schemas.microsoft.com/office/drawing/2014/main" id="{9879A3C0-B837-93A2-CFCA-44359ABC4FFF}"/>
              </a:ext>
            </a:extLst>
          </p:cNvPr>
          <p:cNvSpPr txBox="1"/>
          <p:nvPr/>
        </p:nvSpPr>
        <p:spPr>
          <a:xfrm>
            <a:off x="0" y="1"/>
            <a:ext cx="9144000" cy="2154436"/>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A 46-year-old woman with left thyroid lobe enlargement and a large nontender left anterior cervical lymph node has normal TSH and thyroxine levels. Her neck CT is shown.</a:t>
            </a:r>
          </a:p>
          <a:p>
            <a:pPr algn="just"/>
            <a:r>
              <a:rPr lang="en-US" sz="2000" dirty="0">
                <a:latin typeface="Calibri" panose="020F0502020204030204" pitchFamily="34" charset="0"/>
                <a:cs typeface="Calibri" panose="020F0502020204030204" pitchFamily="34" charset="0"/>
              </a:rPr>
              <a:t>What is the likely diagnosis?</a:t>
            </a:r>
            <a:r>
              <a:rPr lang="el-GR"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Are gene mutations present?</a:t>
            </a:r>
            <a:r>
              <a:rPr lang="el-GR" sz="2000" dirty="0">
                <a:latin typeface="Calibri" panose="020F0502020204030204" pitchFamily="34" charset="0"/>
                <a:cs typeface="Calibri" panose="020F0502020204030204" pitchFamily="34" charset="0"/>
              </a:rPr>
              <a:t> </a:t>
            </a:r>
          </a:p>
          <a:p>
            <a:pPr algn="just"/>
            <a:r>
              <a:rPr lang="en-US" sz="2000" dirty="0">
                <a:latin typeface="Calibri" panose="020F0502020204030204" pitchFamily="34" charset="0"/>
                <a:cs typeface="Calibri" panose="020F0502020204030204" pitchFamily="34" charset="0"/>
              </a:rPr>
              <a:t>What is the prognosis?</a:t>
            </a:r>
          </a:p>
          <a:p>
            <a:endParaRPr lang="en-US" dirty="0"/>
          </a:p>
        </p:txBody>
      </p:sp>
      <p:sp>
        <p:nvSpPr>
          <p:cNvPr id="6" name="TextBox 5">
            <a:extLst>
              <a:ext uri="{FF2B5EF4-FFF2-40B4-BE49-F238E27FC236}">
                <a16:creationId xmlns:a16="http://schemas.microsoft.com/office/drawing/2014/main" id="{CDE7F52A-96A4-1936-A03D-FEB0747EA099}"/>
              </a:ext>
            </a:extLst>
          </p:cNvPr>
          <p:cNvSpPr txBox="1"/>
          <p:nvPr/>
        </p:nvSpPr>
        <p:spPr>
          <a:xfrm>
            <a:off x="5233912" y="707136"/>
            <a:ext cx="3910088" cy="6247864"/>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The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left</a:t>
            </a:r>
            <a:r>
              <a:rPr lang="en-US" sz="2000" dirty="0">
                <a:latin typeface="Calibri" panose="020F0502020204030204" pitchFamily="34" charset="0"/>
                <a:cs typeface="Calibri" panose="020F0502020204030204" pitchFamily="34" charset="0"/>
              </a:rPr>
              <a:t> lobe shows a </a:t>
            </a:r>
            <a:r>
              <a:rPr lang="en-US" sz="2000" b="1" dirty="0">
                <a:latin typeface="Calibri" panose="020F0502020204030204" pitchFamily="34" charset="0"/>
                <a:cs typeface="Calibri" panose="020F0502020204030204" pitchFamily="34" charset="0"/>
              </a:rPr>
              <a:t>cystic mass </a:t>
            </a:r>
            <a:r>
              <a:rPr lang="en-US" sz="2000" dirty="0">
                <a:latin typeface="Calibri" panose="020F0502020204030204" pitchFamily="34" charset="0"/>
                <a:cs typeface="Calibri" panose="020F0502020204030204" pitchFamily="34" charset="0"/>
              </a:rPr>
              <a:t>(▾) with an </a:t>
            </a:r>
            <a:r>
              <a:rPr lang="en-US" sz="2000" b="1" dirty="0">
                <a:latin typeface="Calibri" panose="020F0502020204030204" pitchFamily="34" charset="0"/>
                <a:cs typeface="Calibri" panose="020F0502020204030204" pitchFamily="34" charset="0"/>
              </a:rPr>
              <a:t>associated enlarged lymph node </a:t>
            </a:r>
            <a:r>
              <a:rPr lang="en-US" sz="2000" dirty="0">
                <a:latin typeface="Calibri" panose="020F0502020204030204" pitchFamily="34" charset="0"/>
                <a:cs typeface="Calibri" panose="020F0502020204030204" pitchFamily="34" charset="0"/>
              </a:rPr>
              <a:t>(▸). The nodal lesion is probably a </a:t>
            </a:r>
            <a:r>
              <a:rPr lang="en-US" sz="2000" b="1" dirty="0">
                <a:latin typeface="Calibri" panose="020F0502020204030204" pitchFamily="34" charset="0"/>
                <a:cs typeface="Calibri" panose="020F0502020204030204" pitchFamily="34" charset="0"/>
              </a:rPr>
              <a:t>metastasis</a:t>
            </a:r>
            <a:r>
              <a:rPr lang="en-US" sz="2000" dirty="0">
                <a:latin typeface="Calibri" panose="020F0502020204030204" pitchFamily="34" charset="0"/>
                <a:cs typeface="Calibri" panose="020F0502020204030204" pitchFamily="34" charset="0"/>
              </a:rPr>
              <a:t>, so this is a </a:t>
            </a:r>
            <a:r>
              <a:rPr lang="en-US" sz="2000" b="1" dirty="0">
                <a:latin typeface="Calibri" panose="020F0502020204030204" pitchFamily="34" charset="0"/>
                <a:cs typeface="Calibri" panose="020F0502020204030204" pitchFamily="34" charset="0"/>
              </a:rPr>
              <a:t>malignant</a:t>
            </a:r>
            <a:r>
              <a:rPr lang="en-US" sz="2000" dirty="0">
                <a:latin typeface="Calibri" panose="020F0502020204030204" pitchFamily="34" charset="0"/>
                <a:cs typeface="Calibri" panose="020F0502020204030204" pitchFamily="34" charset="0"/>
              </a:rPr>
              <a:t> thyroid tumor, most likely </a:t>
            </a:r>
            <a:r>
              <a:rPr lang="en-US" sz="2000" b="1" dirty="0">
                <a:latin typeface="Calibri" panose="020F0502020204030204" pitchFamily="34" charset="0"/>
                <a:cs typeface="Calibri" panose="020F0502020204030204" pitchFamily="34" charset="0"/>
              </a:rPr>
              <a:t>papillary carcinoma </a:t>
            </a:r>
            <a:r>
              <a:rPr lang="en-US" sz="2000" dirty="0">
                <a:latin typeface="Calibri" panose="020F0502020204030204" pitchFamily="34" charset="0"/>
                <a:cs typeface="Calibri" panose="020F0502020204030204" pitchFamily="34" charset="0"/>
              </a:rPr>
              <a:t>(75% to 85% of malignant thyroid tumors are papillary carcinomas, 10% to 20% are follicular carcinomas, 5% are medullary, and &lt;5% are anaplastic).</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Gene mutations are almost certainly present. Gene </a:t>
            </a:r>
            <a:r>
              <a:rPr lang="en-US" sz="2000" b="1" dirty="0">
                <a:latin typeface="Calibri" panose="020F0502020204030204" pitchFamily="34" charset="0"/>
                <a:cs typeface="Calibri" panose="020F0502020204030204" pitchFamily="34" charset="0"/>
              </a:rPr>
              <a:t>mutations</a:t>
            </a:r>
            <a:r>
              <a:rPr lang="en-US" sz="2000" dirty="0">
                <a:latin typeface="Calibri" panose="020F0502020204030204" pitchFamily="34" charset="0"/>
                <a:cs typeface="Calibri" panose="020F0502020204030204" pitchFamily="34" charset="0"/>
              </a:rPr>
              <a:t> in papillary carcinomas include </a:t>
            </a:r>
            <a:r>
              <a:rPr lang="en-US" sz="2000" b="1" dirty="0">
                <a:latin typeface="Calibri" panose="020F0502020204030204" pitchFamily="34" charset="0"/>
                <a:cs typeface="Calibri" panose="020F0502020204030204" pitchFamily="34" charset="0"/>
              </a:rPr>
              <a:t>RET</a:t>
            </a:r>
            <a:r>
              <a:rPr lang="en-US" sz="2000" dirty="0">
                <a:latin typeface="Calibri" panose="020F0502020204030204" pitchFamily="34" charset="0"/>
                <a:cs typeface="Calibri" panose="020F0502020204030204" pitchFamily="34" charset="0"/>
              </a:rPr>
              <a:t> and </a:t>
            </a:r>
            <a:r>
              <a:rPr lang="en-US" sz="2000" b="1" dirty="0">
                <a:latin typeface="Calibri" panose="020F0502020204030204" pitchFamily="34" charset="0"/>
                <a:cs typeface="Calibri" panose="020F0502020204030204" pitchFamily="34" charset="0"/>
              </a:rPr>
              <a:t>NTRK1</a:t>
            </a:r>
            <a:r>
              <a:rPr lang="en-US" sz="2000" dirty="0">
                <a:latin typeface="Calibri" panose="020F0502020204030204" pitchFamily="34" charset="0"/>
                <a:cs typeface="Calibri" panose="020F0502020204030204" pitchFamily="34" charset="0"/>
              </a:rPr>
              <a:t> (tyrosine kinase receptors), </a:t>
            </a:r>
            <a:r>
              <a:rPr lang="en-US" sz="2000" b="1" dirty="0">
                <a:latin typeface="Calibri" panose="020F0502020204030204" pitchFamily="34" charset="0"/>
                <a:cs typeface="Calibri" panose="020F0502020204030204" pitchFamily="34" charset="0"/>
              </a:rPr>
              <a:t>BRAF</a:t>
            </a:r>
            <a:r>
              <a:rPr lang="en-US" sz="2000" dirty="0">
                <a:latin typeface="Calibri" panose="020F0502020204030204" pitchFamily="34" charset="0"/>
                <a:cs typeface="Calibri" panose="020F0502020204030204" pitchFamily="34" charset="0"/>
              </a:rPr>
              <a:t>, and </a:t>
            </a:r>
            <a:r>
              <a:rPr lang="en-US" sz="2000" b="1" dirty="0">
                <a:latin typeface="Calibri" panose="020F0502020204030204" pitchFamily="34" charset="0"/>
                <a:cs typeface="Calibri" panose="020F0502020204030204" pitchFamily="34" charset="0"/>
              </a:rPr>
              <a:t>RAS</a:t>
            </a:r>
            <a:r>
              <a:rPr lang="en-US" sz="2000" dirty="0">
                <a:latin typeface="Calibri" panose="020F0502020204030204" pitchFamily="34" charset="0"/>
                <a:cs typeface="Calibri" panose="020F0502020204030204" pitchFamily="34" charset="0"/>
              </a:rPr>
              <a:t>.</a:t>
            </a:r>
          </a:p>
          <a:p>
            <a:pPr algn="just"/>
            <a:r>
              <a:rPr lang="en-US" sz="2000" i="1" dirty="0">
                <a:latin typeface="Calibri" panose="020F0502020204030204" pitchFamily="34" charset="0"/>
                <a:cs typeface="Calibri" panose="020F0502020204030204" pitchFamily="34" charset="0"/>
              </a:rPr>
              <a:t>Despite metastasis</a:t>
            </a:r>
            <a:r>
              <a:rPr lang="en-US" sz="2000" dirty="0">
                <a:latin typeface="Calibri" panose="020F0502020204030204" pitchFamily="34" charset="0"/>
                <a:cs typeface="Calibri" panose="020F0502020204030204" pitchFamily="34" charset="0"/>
              </a:rPr>
              <a:t>, the </a:t>
            </a:r>
            <a:r>
              <a:rPr lang="en-US" sz="2000" b="1" dirty="0">
                <a:latin typeface="Calibri" panose="020F0502020204030204" pitchFamily="34" charset="0"/>
                <a:cs typeface="Calibri" panose="020F0502020204030204" pitchFamily="34" charset="0"/>
              </a:rPr>
              <a:t>prognosis</a:t>
            </a:r>
            <a:r>
              <a:rPr lang="en-US" sz="2000" dirty="0">
                <a:latin typeface="Calibri" panose="020F0502020204030204" pitchFamily="34" charset="0"/>
                <a:cs typeface="Calibri" panose="020F0502020204030204" pitchFamily="34" charset="0"/>
              </a:rPr>
              <a:t> remains </a:t>
            </a:r>
            <a:r>
              <a:rPr lang="en-US" sz="2000" b="1" dirty="0">
                <a:latin typeface="Calibri" panose="020F0502020204030204" pitchFamily="34" charset="0"/>
                <a:cs typeface="Calibri" panose="020F0502020204030204" pitchFamily="34" charset="0"/>
              </a:rPr>
              <a:t>good</a:t>
            </a:r>
            <a:r>
              <a:rPr lang="en-US" sz="2000" dirty="0">
                <a:latin typeface="Calibri" panose="020F0502020204030204" pitchFamily="34" charset="0"/>
                <a:cs typeface="Calibri" panose="020F0502020204030204" pitchFamily="34" charset="0"/>
              </a:rPr>
              <a:t>, with a 10-year survival rate of more than 95%.</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90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855F394-D435-0821-B704-AE6944B6847C}"/>
              </a:ext>
            </a:extLst>
          </p:cNvPr>
          <p:cNvPicPr>
            <a:picLocks noChangeAspect="1"/>
          </p:cNvPicPr>
          <p:nvPr/>
        </p:nvPicPr>
        <p:blipFill>
          <a:blip r:embed="rId2"/>
          <a:stretch>
            <a:fillRect/>
          </a:stretch>
        </p:blipFill>
        <p:spPr>
          <a:xfrm>
            <a:off x="0" y="125730"/>
            <a:ext cx="5174836" cy="6606540"/>
          </a:xfrm>
          <a:prstGeom prst="rect">
            <a:avLst/>
          </a:prstGeom>
        </p:spPr>
      </p:pic>
      <p:sp>
        <p:nvSpPr>
          <p:cNvPr id="4" name="TextBox 3">
            <a:extLst>
              <a:ext uri="{FF2B5EF4-FFF2-40B4-BE49-F238E27FC236}">
                <a16:creationId xmlns:a16="http://schemas.microsoft.com/office/drawing/2014/main" id="{7315F7AF-781F-BE67-6EF8-60C344DC13AD}"/>
              </a:ext>
            </a:extLst>
          </p:cNvPr>
          <p:cNvSpPr txBox="1"/>
          <p:nvPr/>
        </p:nvSpPr>
        <p:spPr>
          <a:xfrm>
            <a:off x="5174836" y="1"/>
            <a:ext cx="3969164" cy="1815882"/>
          </a:xfrm>
          <a:prstGeom prst="rect">
            <a:avLst/>
          </a:prstGeom>
          <a:noFill/>
        </p:spPr>
        <p:txBody>
          <a:bodyPr wrap="square">
            <a:spAutoFit/>
          </a:bodyPr>
          <a:lstStyle/>
          <a:p>
            <a:pPr algn="just"/>
            <a:r>
              <a:rPr lang="en-US" dirty="0">
                <a:latin typeface="Calibri" panose="020F0502020204030204" pitchFamily="34" charset="0"/>
                <a:cs typeface="Calibri" panose="020F0502020204030204" pitchFamily="34" charset="0"/>
              </a:rPr>
              <a:t>A 49-year-old woman has a 9-month history of right neck discomfort. Scintigraphy shows a “cold” right thyroid lobe nodule. Her TSH and thyroxine levels are normal. The microscopic appearance of her resected thyroid mass is shown.</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What is your diagnosis?</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Explain the laboratory findings.</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What is a risk factor for this disease?</a:t>
            </a:r>
          </a:p>
          <a:p>
            <a:endParaRPr lang="en-US" dirty="0"/>
          </a:p>
        </p:txBody>
      </p:sp>
      <p:sp>
        <p:nvSpPr>
          <p:cNvPr id="6" name="TextBox 5">
            <a:extLst>
              <a:ext uri="{FF2B5EF4-FFF2-40B4-BE49-F238E27FC236}">
                <a16:creationId xmlns:a16="http://schemas.microsoft.com/office/drawing/2014/main" id="{598FA3B6-0D45-FA83-B9B6-CE3B89A8155D}"/>
              </a:ext>
            </a:extLst>
          </p:cNvPr>
          <p:cNvSpPr txBox="1"/>
          <p:nvPr/>
        </p:nvSpPr>
        <p:spPr>
          <a:xfrm>
            <a:off x="5174836" y="1497330"/>
            <a:ext cx="3969164" cy="5355312"/>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The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true</a:t>
            </a:r>
            <a:r>
              <a:rPr lang="en-US" sz="1800" dirty="0">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papillary pattern </a:t>
            </a:r>
            <a:r>
              <a:rPr lang="en-US" sz="1800" dirty="0">
                <a:latin typeface="Calibri" panose="020F0502020204030204" pitchFamily="34" charset="0"/>
                <a:cs typeface="Calibri" panose="020F0502020204030204" pitchFamily="34" charset="0"/>
              </a:rPr>
              <a:t>and the </a:t>
            </a:r>
            <a:r>
              <a:rPr lang="en-US" sz="1800" b="1" dirty="0">
                <a:latin typeface="Calibri" panose="020F0502020204030204" pitchFamily="34" charset="0"/>
                <a:cs typeface="Calibri" panose="020F0502020204030204" pitchFamily="34" charset="0"/>
              </a:rPr>
              <a:t>empty-appearing nuclei </a:t>
            </a:r>
            <a:r>
              <a:rPr lang="en-US" sz="1800" dirty="0">
                <a:latin typeface="Calibri" panose="020F0502020204030204" pitchFamily="34" charset="0"/>
                <a:cs typeface="Calibri" panose="020F0502020204030204" pitchFamily="34" charset="0"/>
              </a:rPr>
              <a:t>are typical for </a:t>
            </a:r>
            <a:r>
              <a:rPr lang="en-US" sz="1800" b="1" dirty="0">
                <a:latin typeface="Calibri" panose="020F0502020204030204" pitchFamily="34" charset="0"/>
                <a:cs typeface="Calibri" panose="020F0502020204030204" pitchFamily="34" charset="0"/>
              </a:rPr>
              <a:t>papillary carcinoma of the thyroid</a:t>
            </a:r>
            <a:r>
              <a:rPr lang="en-US" sz="1800" dirty="0">
                <a:latin typeface="Calibri" panose="020F0502020204030204" pitchFamily="34" charset="0"/>
                <a:cs typeface="Calibri" panose="020F0502020204030204" pitchFamily="34" charset="0"/>
              </a:rPr>
              <a:t>. Additional features include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psammoma bodies</a:t>
            </a:r>
            <a:r>
              <a:rPr lang="en-US" sz="1800" dirty="0">
                <a:latin typeface="Calibri" panose="020F0502020204030204" pitchFamily="34" charset="0"/>
                <a:cs typeface="Calibri" panose="020F0502020204030204" pitchFamily="34" charset="0"/>
              </a:rPr>
              <a:t> and, at higher magnification, nuclei with a ground-glass appearance.</a:t>
            </a:r>
          </a:p>
          <a:p>
            <a:pPr algn="just"/>
            <a:r>
              <a:rPr lang="en-US" sz="1800" dirty="0">
                <a:latin typeface="Calibri" panose="020F0502020204030204" pitchFamily="34" charset="0"/>
                <a:cs typeface="Calibri" panose="020F0502020204030204" pitchFamily="34" charset="0"/>
              </a:rPr>
              <a:t>Although this tumor is clearly </a:t>
            </a:r>
            <a:r>
              <a:rPr lang="en-US" sz="1800" i="1" dirty="0">
                <a:latin typeface="Calibri" panose="020F0502020204030204" pitchFamily="34" charset="0"/>
                <a:cs typeface="Calibri" panose="020F0502020204030204" pitchFamily="34" charset="0"/>
              </a:rPr>
              <a:t>not</a:t>
            </a:r>
            <a:r>
              <a:rPr lang="en-US" sz="1800" dirty="0">
                <a:latin typeface="Calibri" panose="020F0502020204030204" pitchFamily="34" charset="0"/>
                <a:cs typeface="Calibri" panose="020F0502020204030204" pitchFamily="34" charset="0"/>
              </a:rPr>
              <a:t> making thyroid hormone, there must be a sufficient amount of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remaining normal thyroid gland </a:t>
            </a:r>
            <a:r>
              <a:rPr lang="en-US" sz="1800" dirty="0">
                <a:latin typeface="Calibri" panose="020F0502020204030204" pitchFamily="34" charset="0"/>
                <a:cs typeface="Calibri" panose="020F0502020204030204" pitchFamily="34" charset="0"/>
              </a:rPr>
              <a:t>to maintain a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eu</a:t>
            </a:r>
            <a:r>
              <a:rPr lang="en-US" sz="1800" dirty="0">
                <a:latin typeface="Calibri" panose="020F0502020204030204" pitchFamily="34" charset="0"/>
                <a:cs typeface="Calibri" panose="020F0502020204030204" pitchFamily="34" charset="0"/>
              </a:rPr>
              <a:t>thyroid state.</a:t>
            </a:r>
          </a:p>
          <a:p>
            <a:pPr algn="just"/>
            <a:endParaRPr lang="en-US" sz="1800" dirty="0">
              <a:latin typeface="Calibri" panose="020F0502020204030204" pitchFamily="34" charset="0"/>
              <a:cs typeface="Calibri" panose="020F0502020204030204" pitchFamily="34" charset="0"/>
            </a:endParaRPr>
          </a:p>
          <a:p>
            <a:pPr algn="just"/>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Exposure to ionizing radiation</a:t>
            </a:r>
            <a:r>
              <a:rPr lang="en-US" sz="1800" dirty="0">
                <a:latin typeface="Calibri" panose="020F0502020204030204" pitchFamily="34" charset="0"/>
                <a:cs typeface="Calibri" panose="020F0502020204030204" pitchFamily="34" charset="0"/>
              </a:rPr>
              <a:t>, particularly during the first two decades of life, is a risk for thyroid carcinoma. There are also medullary thyroid carcinomas associated with MEN type II syndromes and resulting from RET mutations.</a:t>
            </a:r>
            <a:endParaRPr lang="el-G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9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6E5B890-E3BC-B33E-8380-DF945F558668}"/>
              </a:ext>
            </a:extLst>
          </p:cNvPr>
          <p:cNvPicPr>
            <a:picLocks noChangeAspect="1"/>
          </p:cNvPicPr>
          <p:nvPr/>
        </p:nvPicPr>
        <p:blipFill>
          <a:blip r:embed="rId2"/>
          <a:stretch>
            <a:fillRect/>
          </a:stretch>
        </p:blipFill>
        <p:spPr>
          <a:xfrm>
            <a:off x="113242" y="1469390"/>
            <a:ext cx="4095730" cy="5246370"/>
          </a:xfrm>
          <a:prstGeom prst="rect">
            <a:avLst/>
          </a:prstGeom>
        </p:spPr>
      </p:pic>
      <p:sp>
        <p:nvSpPr>
          <p:cNvPr id="4" name="TextBox 3">
            <a:extLst>
              <a:ext uri="{FF2B5EF4-FFF2-40B4-BE49-F238E27FC236}">
                <a16:creationId xmlns:a16="http://schemas.microsoft.com/office/drawing/2014/main" id="{4064A47F-377B-0A14-2AD6-301A25BB82C5}"/>
              </a:ext>
            </a:extLst>
          </p:cNvPr>
          <p:cNvSpPr txBox="1"/>
          <p:nvPr/>
        </p:nvSpPr>
        <p:spPr>
          <a:xfrm>
            <a:off x="0" y="0"/>
            <a:ext cx="9144000" cy="1477328"/>
          </a:xfrm>
          <a:prstGeom prst="rect">
            <a:avLst/>
          </a:prstGeom>
          <a:noFill/>
        </p:spPr>
        <p:txBody>
          <a:bodyPr wrap="square">
            <a:spAutoFit/>
          </a:bodyPr>
          <a:lstStyle/>
          <a:p>
            <a:pPr algn="just"/>
            <a:r>
              <a:rPr lang="en-US" sz="1800" dirty="0">
                <a:latin typeface="Calibri" panose="020F0502020204030204" pitchFamily="34" charset="0"/>
                <a:cs typeface="Calibri" panose="020F0502020204030204" pitchFamily="34" charset="0"/>
              </a:rPr>
              <a:t>A 52-year-old woman with a 1-year history of fatigue, apathy, and cold intolerance has a painless and diffusely enlarged thyroid. Her twin sister previously had similar symptoms. The microscopic appearance of a representative thyroid biopsy specimen is shown.</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is the diagnosis?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is the pathogenesis?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serologic tests help with the making of the diagnosis?</a:t>
            </a:r>
            <a:r>
              <a:rPr lang="el-G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What will her thyroid function be in 10 years?</a:t>
            </a:r>
            <a:endParaRPr lang="el-GR" sz="18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BFFB3F1-B8A7-44FD-7671-5C8F7522C96C}"/>
              </a:ext>
            </a:extLst>
          </p:cNvPr>
          <p:cNvSpPr txBox="1"/>
          <p:nvPr/>
        </p:nvSpPr>
        <p:spPr>
          <a:xfrm>
            <a:off x="4208972" y="1469390"/>
            <a:ext cx="4935028" cy="5324535"/>
          </a:xfrm>
          <a:prstGeom prst="rect">
            <a:avLst/>
          </a:prstGeom>
          <a:noFill/>
        </p:spPr>
        <p:txBody>
          <a:bodyPr wrap="square">
            <a:spAutoFit/>
          </a:bodyPr>
          <a:lstStyle/>
          <a:p>
            <a:pPr algn="just"/>
            <a:r>
              <a:rPr lang="en-US" sz="2000" dirty="0">
                <a:latin typeface="Calibri" panose="020F0502020204030204" pitchFamily="34" charset="0"/>
                <a:cs typeface="Calibri" panose="020F0502020204030204" pitchFamily="34" charset="0"/>
              </a:rPr>
              <a:t>This patient has </a:t>
            </a:r>
            <a:r>
              <a:rPr lang="en-US" sz="2000" b="1" dirty="0">
                <a:latin typeface="Calibri" panose="020F0502020204030204" pitchFamily="34" charset="0"/>
                <a:cs typeface="Calibri" panose="020F0502020204030204" pitchFamily="34" charset="0"/>
              </a:rPr>
              <a:t>Hashimoto thyroiditis</a:t>
            </a:r>
            <a:r>
              <a:rPr lang="en-US" sz="2000" dirty="0">
                <a:latin typeface="Calibri" panose="020F0502020204030204" pitchFamily="34" charset="0"/>
                <a:cs typeface="Calibri" panose="020F0502020204030204" pitchFamily="34" charset="0"/>
              </a:rPr>
              <a:t>, with </a:t>
            </a:r>
            <a:r>
              <a:rPr lang="en-US" sz="2000" b="1" dirty="0">
                <a:latin typeface="Calibri" panose="020F0502020204030204" pitchFamily="34" charset="0"/>
                <a:cs typeface="Calibri" panose="020F0502020204030204" pitchFamily="34" charset="0"/>
              </a:rPr>
              <a:t>dense lymphocytic infiltrate </a:t>
            </a:r>
            <a:r>
              <a:rPr lang="en-US" sz="2000" dirty="0">
                <a:latin typeface="Calibri" panose="020F0502020204030204" pitchFamily="34" charset="0"/>
                <a:cs typeface="Calibri" panose="020F0502020204030204" pitchFamily="34" charset="0"/>
              </a:rPr>
              <a:t>that includes many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lymphoid follicles with germinal centers </a:t>
            </a:r>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This has an autoimmune pathogenesis. CD8+ cells target thyroid epithelium via FAS–FAS ligand interactions; CD4+ cells elaborate cytokines such as interferon-</a:t>
            </a:r>
            <a:r>
              <a:rPr lang="el-GR" sz="2000" dirty="0">
                <a:latin typeface="Calibri" panose="020F0502020204030204" pitchFamily="34" charset="0"/>
                <a:cs typeface="Calibri" panose="020F0502020204030204" pitchFamily="34" charset="0"/>
              </a:rPr>
              <a:t>γ </a:t>
            </a:r>
            <a:r>
              <a:rPr lang="en-US" sz="2000" dirty="0">
                <a:latin typeface="Calibri" panose="020F0502020204030204" pitchFamily="34" charset="0"/>
                <a:cs typeface="Calibri" panose="020F0502020204030204" pitchFamily="34" charset="0"/>
              </a:rPr>
              <a:t>and activate macrophages, whereas B cells synthesize various </a:t>
            </a:r>
            <a:r>
              <a:rPr lang="en-US" sz="2000" i="1" dirty="0">
                <a:latin typeface="Calibri" panose="020F0502020204030204" pitchFamily="34" charset="0"/>
                <a:cs typeface="Calibri" panose="020F0502020204030204" pitchFamily="34" charset="0"/>
              </a:rPr>
              <a:t>anti</a:t>
            </a:r>
            <a:r>
              <a:rPr lang="en-US" sz="2000" dirty="0">
                <a:latin typeface="Calibri" panose="020F0502020204030204" pitchFamily="34" charset="0"/>
                <a:cs typeface="Calibri" panose="020F0502020204030204" pitchFamily="34" charset="0"/>
              </a:rPr>
              <a:t>thyroid </a:t>
            </a:r>
            <a:r>
              <a:rPr lang="en-US" sz="2000" i="1" dirty="0">
                <a:latin typeface="Calibri" panose="020F0502020204030204" pitchFamily="34" charset="0"/>
                <a:cs typeface="Calibri" panose="020F0502020204030204" pitchFamily="34" charset="0"/>
              </a:rPr>
              <a:t>auto</a:t>
            </a:r>
            <a:r>
              <a:rPr lang="en-US" sz="2000" dirty="0">
                <a:latin typeface="Calibri" panose="020F0502020204030204" pitchFamily="34" charset="0"/>
                <a:cs typeface="Calibri" panose="020F0502020204030204" pitchFamily="34" charset="0"/>
              </a:rPr>
              <a:t>antibodies.</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i="1" dirty="0">
                <a:latin typeface="Calibri" panose="020F0502020204030204" pitchFamily="34" charset="0"/>
                <a:cs typeface="Calibri" panose="020F0502020204030204" pitchFamily="34" charset="0"/>
              </a:rPr>
              <a:t>Anti</a:t>
            </a:r>
            <a:r>
              <a:rPr lang="en-US" sz="2000" dirty="0">
                <a:latin typeface="Calibri" panose="020F0502020204030204" pitchFamily="34" charset="0"/>
                <a:cs typeface="Calibri" panose="020F0502020204030204" pitchFamily="34" charset="0"/>
              </a:rPr>
              <a:t>thyroid peroxidase and </a:t>
            </a:r>
            <a:r>
              <a:rPr lang="en-US" sz="2000" i="1" dirty="0">
                <a:latin typeface="Calibri" panose="020F0502020204030204" pitchFamily="34" charset="0"/>
                <a:cs typeface="Calibri" panose="020F0502020204030204" pitchFamily="34" charset="0"/>
              </a:rPr>
              <a:t>anti</a:t>
            </a:r>
            <a:r>
              <a:rPr lang="en-US" sz="2000" dirty="0">
                <a:latin typeface="Calibri" panose="020F0502020204030204" pitchFamily="34" charset="0"/>
                <a:cs typeface="Calibri" panose="020F0502020204030204" pitchFamily="34" charset="0"/>
              </a:rPr>
              <a:t>thyroglobulin </a:t>
            </a:r>
            <a:r>
              <a:rPr lang="en-US" sz="2000" i="1" dirty="0">
                <a:latin typeface="Calibri" panose="020F0502020204030204" pitchFamily="34" charset="0"/>
                <a:cs typeface="Calibri" panose="020F0502020204030204" pitchFamily="34" charset="0"/>
              </a:rPr>
              <a:t>auto</a:t>
            </a:r>
            <a:r>
              <a:rPr lang="en-US" sz="2000" dirty="0">
                <a:latin typeface="Calibri" panose="020F0502020204030204" pitchFamily="34" charset="0"/>
                <a:cs typeface="Calibri" panose="020F0502020204030204" pitchFamily="34" charset="0"/>
              </a:rPr>
              <a:t>antibodies are often present.</a:t>
            </a:r>
            <a:endParaRPr lang="el-G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There is evolution into thyroid </a:t>
            </a:r>
            <a:r>
              <a:rPr lang="en-US" sz="2000" spc="300" dirty="0">
                <a:latin typeface="Calibri" panose="020F0502020204030204" pitchFamily="34" charset="0"/>
                <a:cs typeface="Calibri" panose="020F0502020204030204" pitchFamily="34" charset="0"/>
              </a:rPr>
              <a:t>atrophy</a:t>
            </a:r>
            <a:r>
              <a:rPr lang="en-US" sz="2000" dirty="0">
                <a:latin typeface="Calibri" panose="020F0502020204030204" pitchFamily="34" charset="0"/>
                <a:cs typeface="Calibri" panose="020F0502020204030204" pitchFamily="34" charset="0"/>
              </a:rPr>
              <a:t> with hypothyroidism.</a:t>
            </a:r>
            <a:endParaRPr lang="el-G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79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TotalTime>
  <Words>5132</Words>
  <Application>Microsoft Office PowerPoint</Application>
  <PresentationFormat>Προβολή στην οθόνη (4:3)</PresentationFormat>
  <Paragraphs>244</Paragraphs>
  <Slides>30</Slides>
  <Notes>1</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30</vt:i4>
      </vt:variant>
    </vt:vector>
  </HeadingPairs>
  <TitlesOfParts>
    <vt:vector size="33" baseType="lpstr">
      <vt:lpstr>Arial</vt:lpstr>
      <vt:lpstr>Calibri</vt:lpstr>
      <vt:lpstr>2_Θέμα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Κλινικο-παθολογοανατομική συζήτηση  περιστατικών νόσων  ενδοκρινικού συστήματος</dc:title>
  <dc:creator>User</dc:creator>
  <cp:lastModifiedBy>user</cp:lastModifiedBy>
  <cp:revision>90</cp:revision>
  <dcterms:created xsi:type="dcterms:W3CDTF">2021-08-02T10:33:48Z</dcterms:created>
  <dcterms:modified xsi:type="dcterms:W3CDTF">2024-05-26T07:56:41Z</dcterms:modified>
</cp:coreProperties>
</file>