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3" r:id="rId5"/>
    <p:sldId id="261" r:id="rId6"/>
    <p:sldId id="262" r:id="rId7"/>
    <p:sldId id="263" r:id="rId8"/>
    <p:sldId id="270" r:id="rId9"/>
    <p:sldId id="264" r:id="rId10"/>
    <p:sldId id="271" r:id="rId11"/>
    <p:sldId id="265" r:id="rId12"/>
    <p:sldId id="268" r:id="rId13"/>
    <p:sldId id="269" r:id="rId14"/>
    <p:sldId id="266" r:id="rId15"/>
    <p:sldId id="267"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19-05-12T05:09:09.528"/>
    </inkml:context>
    <inkml:brush xml:id="br0">
      <inkml:brushProperty name="width" value="0.05292" units="cm"/>
      <inkml:brushProperty name="height" value="0.05292" units="cm"/>
      <inkml:brushProperty name="color" value="#FF0000"/>
    </inkml:brush>
  </inkml:definitions>
  <inkml:trace contextRef="#ctx0" brushRef="#br0">7179 8308,'-18'0,"1"0,-1 0,18 18,-18-18,1 17,17 1,-18-18,1 0,-1 0,18 17,0 1,-18-18,1 0,-1 0,-17 0,17 0,0 0,18 18,-17-18,-1 0,1 0,-1 17,0-17,1 0,-1 0,0 18,1-18,-1 0,0 0,1 0,17 18,-18-18,0 0,18 17,-35 1,18 0,-1-18,0 17,1 1,-1-18,0 17,1-17,-1 18,0 0,1-18,-1 0,1 17,17 1,-18-18,18 18,-18-18,1 17,-1 1,0-18,1 18,-1-1,-17 1,17 0,1-1,-1-17,0 18,1-18,17 17,0 1,-18-18,0 0,1 0,17 18,-18-1,0-17,18 18,-35 0,17-1,1-17,-1 0,18 18,0 0,-17-18,-19 17,19 1,-1-18,0 17,-17 1,17-18,1 18,17-1,-18-17,1 0,-1 18,0 0,1-1,-1-17,0 0,1 18,-1-18,0 18,1-18,-1 0,18 17,-17-17,17 18,-18-18,0 0,18 17,-35-17,35 18,0 0,-18-18,1 0,-1 17,0 1,1 0,-1-18,0 17,1 1,-1 0,1-18,-1 17,0-17,18 18,-17-18,-1 0,18 18,-18-18,1 17,17 1,-18-18,18 17,-18-17,18 18,-17-18,17 18,-18-18,18 17,-17-17,-1 18,0 0,1-18,17 17,0 1,0 17,-18-35,0 18,18-1,-17-17,17 18,-18 0,0-1,18 1,0 0,-17-18,17 17,-18-17,1 18,17 0,0-1,0 1,-18-18,0 17,18 19,-17-36,-19 35,19-17,17-1,0 1,-18 0,0-18,18 17,0 1,0 0,0-1,0 1,0-1,0 1,0 0,0-1,0 1,0 0,0-1,0 1,0 0,0-1,0 1,0-1,0 1,0 0,0-1,0 1,0 0,0-1,0 1,0 0,0-1,0 1,18-1,-18 1,0 0,0-1,0 1,0 0,0-1,18 1,-1 0,1-1,0 19,-18-19,17-17,1 0,-18 18,0-1,0 1,18-18,-18 18,17-1,1-17,-1 0,1 0,-18 18,18 0,-1-18,-17 17,18-17,0 18,-1-18,-17 18,18-18,0 0,-18 17,17-17,-17 18,18-18,-1 17,1-17,0 18,-18 0,17-18,1 0,-18 17,18-17,-1 18,1-18,17 0,-17 0,-18 18,17-1,1-17,0 0,-1 0,1 0,-18-17,18 17,-1 0,1-18,0 18,-1-18,1 18,17-17,0-1,-17 18,0-18,-1 18,19 0,-19 0,1 0,0 0,-1 0,1 0,-18-17,17 17,1 0,-18-18,35 18,-17 0,0-17,-1 17,1 0,0 0,-1 0,1 0,-1 0,1 0,-18-18,0 0,18 18,-1 0,-17-17,18-1,17 0,1 1,-1-1,0 0,-17 1,-1 17,1 0,-18-18,18 18,-1 0,-17-17,18 17,-18-18,35 0,-17 1,0 17,-1 0,1 0,-1 0,1 0,-18-18,18 18,-1 0,1 0,0-18,-1 18,1-17,17 17,0 0,-17 0,0-18,17 18,-17-18,-1 18,19 0,-19 0,19 0,-19 0,1 0,17 0,-35-17,18 17,-1 0,1 0,17 0,-17 0,0 0,-1 0,18 0,-17 0,0 0,17 0,-17 0,-1 0,1 0,0 0,-1 0,1 0,-1 17,1-17,0 0,-1 18,1-18,0 0,17 18,-35-1,53 19,-18-19,-17 1,52 0,-34-1,17 1,-36-18,36 17,-35-17,17 18,0 0,-17-18,17 0,-17 0,-1 0,1 0,0 0,-18 17,17-17,1 18,0 0,-1-18,19 53,-1-36,0 1,0 17,-17-35,17 18,1-18,-1 17,18 1,-36-18,19 18,-1-1,-17-17,17 18,0-18,0 0,-17 0,-18 18,0-1,18-17,-1 0,1 0,0 18,-1-18,-17 35,18-35,17 18,-17-1,0-17,-1 18,1 0,-1-18,1 17,-18 1,18-18,-1 18,1-18,0 0,-1 17,-17 1,36-18,-19 0,-17 18,18-18,-1 0,1 17,-18 1,18-18,-1 17,-17 1,18-18,0 0,-1 18,-17-1,18-17,0 18,-1 0,1-1,-1-17,-17 36,36-19,-1 18,0-17,-17 17,0-17,17 0,0-1,-17 1,-1 17,19-17,-19-1,-17 1,18-18,0 0,-1 18,-17-1,18-17,0 0,-1 0,18 0,1 18,-1-18,-17 18,-1-18,1 0,0 0,-1 0,1 0,-1 0,1 0,0 0,-1 0,1 0,0 0,-1 0,1-18,0 18,-1 0,1 0,0 0,-1 0,1-18,-1 18,1 0,0 0,-1 0,19-35,-19 17,1 1,0 17,-1 0,1-18,-18 1,17 17,-17-18,18 18,0 0,-1 0,-17-18,0 1,0-1,18 0,-18 1,18 17,-18-18,17 0,-17 1,0-1,18 1,-18-1,35 0,-17-17,-18 17,17 1,-17-19,18 19,-18-18,0 17,18 18,-18-18,0 1,0-1,0 0,0 1,0-19,0 19,0-1,0 0,0 1,0-1,0 1,0-1,0 0,0 1,-18 17,18-18,0 0,0 1,0-1,0 0,-18 18,18-17,0-1,0 1,0-1,0 0,0 1,0-1,18 18,-18-18,0 1,18 17,-1-18,1 0,-18 1,18 17,-1 0,-17-18,0 1,18 17,0 0,-1 0,-17-18,18 0,0 1,-1 17,1 0,-1-18,1 0,0 18,-18-17,17 17,-17-18,18 18,-18-18,18 18,-1 0,1-17,-18-1,18 18,-1-18,1 18,-18-17,17-1,1 18,-18-17,18 17,-1-18,1 18,-18-18,18 18,-1 0,-17-17,18-1,0 18,-1-18,1 18,-1-17,1 17,0 0,-18-18,0 0,17 18,1 0,0 0,-18-17,0-1,17 18,1-17,-18-1,0 0,18 18,-18-17,0-1,0 0,17 18,1-17,-18-1,0 0,0 1,0-1,0 1,0-1,0 0,0 1,0-1,0 0,0 1,0-1,0 0,0 1,-18 17,18-18,-17 0,17 1,0-1,-18 18,0-17,18-1,-17 18,17-18,-18 18,0 0,18-17,0-1,-17 18,-1-18,18 1,0-1,-18 18,18-18,-17 1,-1 17,18-18,0 1,-17 17,17-18,-18 18,18-18,0 1,-18 17,18-18,0 0,-17 18,17-17,-18-1,0 0,1 18,17-17,0-1,0 1,-18 17,0-18,18 0,0 1,0-1,-17 18,-1-18,1 18,17-17,0-1,-18 18,0 0,18-18,0 1,0-1,0 0,0 1,0-18,0 17,0 0,0 1,0-1,-17 0,17 1,-18 17,18-18,0 0,-18 1,18-1,0 1,-17 17,17-18,-18 18,18-18,0 1,-18 17,1 0,17-18,0 0,-18 18,1 0,-1 0,18-17,-18-1,1 18,17-18,0 1,-18 17,0 0,1 0,17-18,-18 18,0-17,1-1,-1 0,-17 18,35-17,-18 17,1-18,-1 18,0-18,1 18,17-17,0-1,-18 18,0 0,1 0,-1-18,-17 1,0-19,17 19,0 17,-17 0,35-18,-35 1,17 17,0-18,1 18,17-18,-18 18,1-17,-1 17,0-18,1 18,-19 0,-17-18,36 18,-36-17,18-1,17 18,-17-18,-1 18,1 0,0-17,17 17,1 0,17-18,-18 18,0-17,1 17,-19-18,1 18,-18 0,18 0,17-18,-17 1,0 17,17 0,0-18,-17 18,35-18,-18 18,1 0,-18 0,-18-17,17 17,-34-18,17 0,0 18,35-17,-17 17,-18-18,36 18,-19-17,19 17,-19 0,19 0,-1 0,0 0,-17 0,0 0,0 0,-18 0,35 0,-35 0,18 0,17 0,-17 0,17 0,1 0,-1 0,0 0,1 0,-1 0,-35 17,18 1,17-18,-35 0,18 0,17 17,-17-17,0 0,17 18,1-18,-1 0,0 0,18 18,-17-18,-19 0,19 0,-36 0,35 0,-17 0,-18 17,35-17,-35 18,18-18,18 0,-1 18,0-18,1 0,-1 0,0 0,-17 0,17 0,-17 0,17 0,1 0,-1 0,1 0,-19 0,19 0,-1 0,0 0,1 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50DF97F-BF6B-4A6F-9455-CC98D754FC9D}" type="datetimeFigureOut">
              <a:rPr lang="el-GR" smtClean="0"/>
              <a:pPr/>
              <a:t>5/12/2020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273427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50DF97F-BF6B-4A6F-9455-CC98D754FC9D}" type="datetimeFigureOut">
              <a:rPr lang="el-GR" smtClean="0"/>
              <a:pPr/>
              <a:t>5/12/2020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93596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50DF97F-BF6B-4A6F-9455-CC98D754FC9D}" type="datetimeFigureOut">
              <a:rPr lang="el-GR" smtClean="0"/>
              <a:pPr/>
              <a:t>5/12/2020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284862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50DF97F-BF6B-4A6F-9455-CC98D754FC9D}" type="datetimeFigureOut">
              <a:rPr lang="el-GR" smtClean="0"/>
              <a:pPr/>
              <a:t>5/12/2020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129339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50DF97F-BF6B-4A6F-9455-CC98D754FC9D}" type="datetimeFigureOut">
              <a:rPr lang="el-GR" smtClean="0"/>
              <a:pPr/>
              <a:t>5/12/2020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361655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50DF97F-BF6B-4A6F-9455-CC98D754FC9D}" type="datetimeFigureOut">
              <a:rPr lang="el-GR" smtClean="0"/>
              <a:pPr/>
              <a:t>5/12/2020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36817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50DF97F-BF6B-4A6F-9455-CC98D754FC9D}" type="datetimeFigureOut">
              <a:rPr lang="el-GR" smtClean="0"/>
              <a:pPr/>
              <a:t>5/12/2020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316036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50DF97F-BF6B-4A6F-9455-CC98D754FC9D}" type="datetimeFigureOut">
              <a:rPr lang="el-GR" smtClean="0"/>
              <a:pPr/>
              <a:t>5/12/2020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293979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0DF97F-BF6B-4A6F-9455-CC98D754FC9D}" type="datetimeFigureOut">
              <a:rPr lang="el-GR" smtClean="0"/>
              <a:pPr/>
              <a:t>5/12/2020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26225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50DF97F-BF6B-4A6F-9455-CC98D754FC9D}" type="datetimeFigureOut">
              <a:rPr lang="el-GR" smtClean="0"/>
              <a:pPr/>
              <a:t>5/12/2020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355302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50DF97F-BF6B-4A6F-9455-CC98D754FC9D}" type="datetimeFigureOut">
              <a:rPr lang="el-GR" smtClean="0"/>
              <a:pPr/>
              <a:t>5/12/2020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228D97-AA64-47AB-B60A-EF5590B347A5}" type="slidenum">
              <a:rPr lang="el-GR" smtClean="0"/>
              <a:pPr/>
              <a:t>‹#›</a:t>
            </a:fld>
            <a:endParaRPr lang="el-GR"/>
          </a:p>
        </p:txBody>
      </p:sp>
    </p:spTree>
    <p:extLst>
      <p:ext uri="{BB962C8B-B14F-4D97-AF65-F5344CB8AC3E}">
        <p14:creationId xmlns:p14="http://schemas.microsoft.com/office/powerpoint/2010/main" val="213441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phere">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F97F-BF6B-4A6F-9455-CC98D754FC9D}" type="datetimeFigureOut">
              <a:rPr lang="el-GR" smtClean="0"/>
              <a:pPr/>
              <a:t>5/12/2020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8D97-AA64-47AB-B60A-EF5590B347A5}" type="slidenum">
              <a:rPr lang="el-GR" smtClean="0"/>
              <a:pPr/>
              <a:t>‹#›</a:t>
            </a:fld>
            <a:endParaRPr lang="el-GR"/>
          </a:p>
        </p:txBody>
      </p:sp>
    </p:spTree>
    <p:extLst>
      <p:ext uri="{BB962C8B-B14F-4D97-AF65-F5344CB8AC3E}">
        <p14:creationId xmlns:p14="http://schemas.microsoft.com/office/powerpoint/2010/main" val="3940219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customXml" Target="../ink/ink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ΠΑΘΟΛΟΓΟΑΝΑΤΟΜΙΚΕΣ ΕΙΚΟΝΕΣ ΕΠΙΝΕΦΡΙΔΙΩΝ </a:t>
            </a:r>
            <a:endParaRPr lang="el-GR" dirty="0"/>
          </a:p>
        </p:txBody>
      </p:sp>
    </p:spTree>
    <p:extLst>
      <p:ext uri="{BB962C8B-B14F-4D97-AF65-F5344CB8AC3E}">
        <p14:creationId xmlns:p14="http://schemas.microsoft.com/office/powerpoint/2010/main" val="167276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88640"/>
            <a:ext cx="8856984" cy="936104"/>
          </a:xfrm>
        </p:spPr>
        <p:txBody>
          <a:bodyPr>
            <a:noAutofit/>
          </a:bodyPr>
          <a:lstStyle/>
          <a:p>
            <a:r>
              <a:rPr lang="el-GR" sz="1800" dirty="0" smtClean="0"/>
              <a:t>Νεογνό με συγγενές </a:t>
            </a:r>
            <a:r>
              <a:rPr lang="el-GR" sz="1800" b="1" dirty="0" err="1" smtClean="0"/>
              <a:t>νευροβλάστωμα</a:t>
            </a:r>
            <a:r>
              <a:rPr lang="el-GR" sz="1800" dirty="0" smtClean="0"/>
              <a:t> του δεξιού επινεφριδίου, </a:t>
            </a:r>
            <a:r>
              <a:rPr lang="el-GR" sz="1800" dirty="0" err="1" smtClean="0"/>
              <a:t>παρεκτοπίζον</a:t>
            </a:r>
            <a:r>
              <a:rPr lang="el-GR" sz="1800" dirty="0" smtClean="0"/>
              <a:t> το ήπαρ προς τα αριστερά. Λόγω της </a:t>
            </a:r>
            <a:r>
              <a:rPr lang="el-GR" sz="1800" dirty="0" err="1" smtClean="0"/>
              <a:t>οπισθοπεριτοναϊκής</a:t>
            </a:r>
            <a:r>
              <a:rPr lang="el-GR" sz="1800" dirty="0" smtClean="0"/>
              <a:t> του ανάπτυξης, το </a:t>
            </a:r>
            <a:r>
              <a:rPr lang="el-GR" sz="1800" b="1" dirty="0" err="1" smtClean="0"/>
              <a:t>νευροβλάστωμα</a:t>
            </a:r>
            <a:r>
              <a:rPr lang="el-GR" sz="1800" dirty="0" smtClean="0"/>
              <a:t> μπορεί να αποκτήσει μεγάλο μέγεθος, πριν διαγνωσθεί. </a:t>
            </a:r>
            <a:br>
              <a:rPr lang="el-GR" sz="1800" dirty="0" smtClean="0"/>
            </a:br>
            <a:r>
              <a:rPr lang="el-GR" sz="1800" dirty="0" smtClean="0"/>
              <a:t>Ποιος μεταβολίτης αναμένεται να ανιχνευθεί στα ούρα</a:t>
            </a:r>
            <a:r>
              <a:rPr lang="en-US" sz="1800" dirty="0" smtClean="0"/>
              <a:t>;</a:t>
            </a:r>
            <a:br>
              <a:rPr lang="en-US" sz="1800" dirty="0" smtClean="0"/>
            </a:br>
            <a:endParaRPr lang="el-GR"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79" y="2950245"/>
            <a:ext cx="5725131" cy="379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Τίτλος 1"/>
          <p:cNvSpPr txBox="1">
            <a:spLocks/>
          </p:cNvSpPr>
          <p:nvPr/>
        </p:nvSpPr>
        <p:spPr>
          <a:xfrm>
            <a:off x="0" y="1268759"/>
            <a:ext cx="9144000" cy="1681485"/>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To </a:t>
            </a:r>
            <a:r>
              <a:rPr lang="el-GR" sz="2400" dirty="0" smtClean="0"/>
              <a:t> </a:t>
            </a:r>
            <a:r>
              <a:rPr lang="el-GR" sz="2400" b="1" dirty="0" err="1" smtClean="0"/>
              <a:t>ομοβανιλικό</a:t>
            </a:r>
            <a:r>
              <a:rPr lang="el-GR" sz="2400" b="1" dirty="0" smtClean="0"/>
              <a:t> οξύ </a:t>
            </a:r>
            <a:r>
              <a:rPr lang="el-GR" sz="2400" dirty="0" smtClean="0"/>
              <a:t>συνιστά έναν όψιμο μεταβολίτη του </a:t>
            </a:r>
            <a:r>
              <a:rPr lang="el-GR" sz="2400" dirty="0" err="1" smtClean="0"/>
              <a:t>βανιλυμανδελικού</a:t>
            </a:r>
            <a:r>
              <a:rPr lang="el-GR" sz="2400" dirty="0" smtClean="0"/>
              <a:t> οξέος που, με τη σειρά του,  αποτελεί μεταβολίτη της </a:t>
            </a:r>
            <a:r>
              <a:rPr lang="el-GR" sz="2400" dirty="0" err="1" smtClean="0"/>
              <a:t>επινεφρίνης</a:t>
            </a:r>
            <a:r>
              <a:rPr lang="el-GR" sz="2400" dirty="0" smtClean="0"/>
              <a:t> και </a:t>
            </a:r>
            <a:r>
              <a:rPr lang="el-GR" sz="2400" dirty="0" err="1" smtClean="0"/>
              <a:t>νορεπινεφρίνης</a:t>
            </a:r>
            <a:r>
              <a:rPr lang="el-GR" sz="2400" dirty="0" smtClean="0"/>
              <a:t>. Η αύξηση του </a:t>
            </a:r>
            <a:r>
              <a:rPr lang="el-GR" sz="2400" dirty="0" err="1" smtClean="0"/>
              <a:t>ομοβαλινικού</a:t>
            </a:r>
            <a:r>
              <a:rPr lang="el-GR" sz="2400" dirty="0" smtClean="0"/>
              <a:t> οξέος, μάλιστα, υποδηλώνει καλύτερη πρόγνωση</a:t>
            </a:r>
            <a:r>
              <a:rPr lang="en-US" sz="2400" dirty="0" smtClean="0"/>
              <a:t> </a:t>
            </a:r>
            <a:r>
              <a:rPr lang="el-GR" sz="2400" dirty="0" smtClean="0"/>
              <a:t>στους ασθενείς με </a:t>
            </a:r>
            <a:r>
              <a:rPr lang="el-GR" sz="2400" b="1" dirty="0" err="1" smtClean="0"/>
              <a:t>νευροβλάστωμα</a:t>
            </a:r>
            <a:r>
              <a:rPr lang="el-GR" sz="2400" dirty="0" smtClean="0"/>
              <a:t>.</a:t>
            </a:r>
            <a:br>
              <a:rPr lang="el-GR" sz="2400" dirty="0" smtClean="0"/>
            </a:br>
            <a:r>
              <a:rPr lang="el-GR" sz="2400" dirty="0" smtClean="0"/>
              <a:t>(</a:t>
            </a:r>
            <a:r>
              <a:rPr lang="en-US" sz="2400" dirty="0" smtClean="0"/>
              <a:t>A</a:t>
            </a:r>
            <a:r>
              <a:rPr lang="el-GR" sz="2400" dirty="0" err="1" smtClean="0"/>
              <a:t>ναφορικά</a:t>
            </a:r>
            <a:r>
              <a:rPr lang="el-GR" sz="2400" dirty="0" smtClean="0"/>
              <a:t> με </a:t>
            </a:r>
            <a:r>
              <a:rPr lang="el-GR" sz="2400" dirty="0" smtClean="0"/>
              <a:t> </a:t>
            </a:r>
            <a:r>
              <a:rPr lang="el-GR" sz="2400" i="1" spc="300" dirty="0" smtClean="0"/>
              <a:t>άλλες</a:t>
            </a:r>
            <a:r>
              <a:rPr lang="el-GR" sz="2400" dirty="0" smtClean="0"/>
              <a:t> ανιχνευόμενες ουσίες</a:t>
            </a:r>
            <a:r>
              <a:rPr lang="en-US" sz="2400" dirty="0" smtClean="0"/>
              <a:t>: </a:t>
            </a:r>
            <a:r>
              <a:rPr lang="el-GR" sz="2400" dirty="0" smtClean="0"/>
              <a:t> Η </a:t>
            </a:r>
            <a:r>
              <a:rPr lang="el-GR" sz="2400" dirty="0" err="1" smtClean="0"/>
              <a:t>δεοξυκορτιζόλη</a:t>
            </a:r>
            <a:r>
              <a:rPr lang="el-GR" sz="2400" dirty="0" smtClean="0"/>
              <a:t> και εν γένει οι </a:t>
            </a:r>
            <a:r>
              <a:rPr lang="el-GR" sz="2400" dirty="0" err="1" smtClean="0"/>
              <a:t>στεροειδείς</a:t>
            </a:r>
            <a:r>
              <a:rPr lang="el-GR" sz="2400" dirty="0" smtClean="0"/>
              <a:t> ορμόνες συντίθενται στον </a:t>
            </a:r>
            <a:r>
              <a:rPr lang="el-GR" sz="2400" dirty="0" err="1" smtClean="0"/>
              <a:t>επινεφριδιακό</a:t>
            </a:r>
            <a:r>
              <a:rPr lang="el-GR" sz="2400" dirty="0" smtClean="0"/>
              <a:t> φλοιό, όχι στον μυελό.</a:t>
            </a:r>
            <a:br>
              <a:rPr lang="el-GR" sz="2400" dirty="0" smtClean="0"/>
            </a:br>
            <a:r>
              <a:rPr lang="el-GR" sz="2400" dirty="0" smtClean="0"/>
              <a:t>Η </a:t>
            </a:r>
            <a:r>
              <a:rPr lang="el-GR" sz="2400" dirty="0" err="1" smtClean="0"/>
              <a:t>ερυθροποιητίνη</a:t>
            </a:r>
            <a:r>
              <a:rPr lang="el-GR" sz="2400" dirty="0" smtClean="0"/>
              <a:t> παράγεται στον νεφρό και μπορεί να εντάσσεται στο πλαίσιο </a:t>
            </a:r>
            <a:r>
              <a:rPr lang="el-GR" sz="2400" dirty="0" err="1" smtClean="0"/>
              <a:t>παρανεοπλασματικού</a:t>
            </a:r>
            <a:r>
              <a:rPr lang="el-GR" sz="2400" dirty="0" smtClean="0"/>
              <a:t> συνδρόμου </a:t>
            </a:r>
            <a:r>
              <a:rPr lang="el-GR" sz="2400" dirty="0" err="1" smtClean="0"/>
              <a:t>νεφροκυτταρικού</a:t>
            </a:r>
            <a:r>
              <a:rPr lang="el-GR" sz="2400" dirty="0" smtClean="0"/>
              <a:t> καρκινώματος.</a:t>
            </a:r>
            <a:br>
              <a:rPr lang="el-GR" sz="2400" dirty="0" smtClean="0"/>
            </a:br>
            <a:r>
              <a:rPr lang="el-GR" sz="2400" dirty="0" smtClean="0"/>
              <a:t>Η αυξημένη </a:t>
            </a:r>
            <a:r>
              <a:rPr lang="el-GR" sz="2400" dirty="0" err="1" smtClean="0"/>
              <a:t>νορεπινεφρίνη</a:t>
            </a:r>
            <a:r>
              <a:rPr lang="el-GR" sz="2400" dirty="0" smtClean="0"/>
              <a:t> σχετίζεται, κατά κανόνα, με </a:t>
            </a:r>
            <a:r>
              <a:rPr lang="el-GR" sz="2400" dirty="0" err="1" smtClean="0"/>
              <a:t>φαιοχρωμοκύτωμα</a:t>
            </a:r>
            <a:r>
              <a:rPr lang="el-GR" sz="2400" dirty="0" smtClean="0"/>
              <a:t>.)</a:t>
            </a:r>
            <a:endParaRPr lang="el-GR" sz="2400" dirty="0"/>
          </a:p>
        </p:txBody>
      </p:sp>
    </p:spTree>
    <p:extLst>
      <p:ext uri="{BB962C8B-B14F-4D97-AF65-F5344CB8AC3E}">
        <p14:creationId xmlns:p14="http://schemas.microsoft.com/office/powerpoint/2010/main" val="141389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64088" y="116632"/>
            <a:ext cx="3672408" cy="6552728"/>
          </a:xfrm>
        </p:spPr>
        <p:txBody>
          <a:bodyPr>
            <a:normAutofit fontScale="90000"/>
          </a:bodyPr>
          <a:lstStyle/>
          <a:p>
            <a:r>
              <a:rPr lang="el-GR" sz="2000" dirty="0" smtClean="0"/>
              <a:t>Το </a:t>
            </a:r>
            <a:r>
              <a:rPr lang="el-GR" sz="2000" b="1" dirty="0" err="1" smtClean="0"/>
              <a:t>νευροβλάστωμα</a:t>
            </a:r>
            <a:r>
              <a:rPr lang="el-GR" sz="2000" dirty="0" smtClean="0"/>
              <a:t> ανήκει στην ομάδα των </a:t>
            </a:r>
            <a:r>
              <a:rPr lang="el-GR" sz="2000" dirty="0" err="1" smtClean="0">
                <a:effectLst>
                  <a:outerShdw blurRad="38100" dist="38100" dir="2700000" algn="tl">
                    <a:srgbClr val="000000">
                      <a:alpha val="43137"/>
                    </a:srgbClr>
                  </a:outerShdw>
                </a:effectLst>
              </a:rPr>
              <a:t>βασίφιλων</a:t>
            </a:r>
            <a:r>
              <a:rPr lang="el-GR" sz="2000" dirty="0" smtClean="0">
                <a:effectLst>
                  <a:outerShdw blurRad="38100" dist="38100" dir="2700000" algn="tl">
                    <a:srgbClr val="000000">
                      <a:alpha val="43137"/>
                    </a:srgbClr>
                  </a:outerShdw>
                </a:effectLst>
              </a:rPr>
              <a:t> </a:t>
            </a:r>
            <a:r>
              <a:rPr lang="el-GR" sz="2000" dirty="0" err="1" smtClean="0">
                <a:effectLst>
                  <a:outerShdw blurRad="38100" dist="38100" dir="2700000" algn="tl">
                    <a:srgbClr val="000000">
                      <a:alpha val="43137"/>
                    </a:srgbClr>
                  </a:outerShdw>
                </a:effectLst>
              </a:rPr>
              <a:t>μικροστρογγυλοκυτταρικών</a:t>
            </a:r>
            <a:r>
              <a:rPr lang="el-GR" sz="2000" dirty="0" smtClean="0">
                <a:effectLst>
                  <a:outerShdw blurRad="38100" dist="38100" dir="2700000" algn="tl">
                    <a:srgbClr val="000000">
                      <a:alpha val="43137"/>
                    </a:srgbClr>
                  </a:outerShdw>
                </a:effectLst>
              </a:rPr>
              <a:t> όγκων </a:t>
            </a:r>
            <a:r>
              <a:rPr lang="el-GR" sz="2000" dirty="0" smtClean="0"/>
              <a:t>και, τυπικά, απαντά στις μικρές ηλικίες. </a:t>
            </a:r>
            <a:br>
              <a:rPr lang="el-GR" sz="2000" dirty="0" smtClean="0"/>
            </a:br>
            <a:r>
              <a:rPr lang="el-GR" sz="2000" dirty="0" smtClean="0"/>
              <a:t>Συχνά εμφανίζει περιοχές νέκρωσης, αποτιτανώσεις και μικροσκοπικούς ρόδακες με τα </a:t>
            </a:r>
            <a:r>
              <a:rPr lang="el-GR" sz="2000" dirty="0" err="1" smtClean="0"/>
              <a:t>νεοπλασματικά</a:t>
            </a:r>
            <a:r>
              <a:rPr lang="el-GR" sz="2000" dirty="0" smtClean="0"/>
              <a:t> κύτταρα να διατάσσονται πέριξ μιας κεντρικής περιοχής κυτταρικών </a:t>
            </a:r>
            <a:r>
              <a:rPr lang="el-GR" sz="2000" dirty="0" err="1" smtClean="0"/>
              <a:t>ινιδιακών</a:t>
            </a:r>
            <a:r>
              <a:rPr lang="el-GR" sz="2000" dirty="0" smtClean="0"/>
              <a:t> </a:t>
            </a:r>
            <a:r>
              <a:rPr lang="el-GR" sz="2000" dirty="0" smtClean="0"/>
              <a:t>προεκτάσεων· οι ρόδακες δεν συνιστούν </a:t>
            </a:r>
            <a:r>
              <a:rPr lang="el-GR" sz="2000" dirty="0" err="1" smtClean="0"/>
              <a:t>παθογνωμονικό</a:t>
            </a:r>
            <a:r>
              <a:rPr lang="el-GR" sz="2000" dirty="0" smtClean="0"/>
              <a:t> εύρημα, οπότε επιβάλλεται </a:t>
            </a:r>
            <a:r>
              <a:rPr lang="el-GR" sz="2000" dirty="0" err="1" smtClean="0"/>
              <a:t>ανοσοϊστοχημική</a:t>
            </a:r>
            <a:r>
              <a:rPr lang="el-GR" sz="2000" dirty="0" smtClean="0"/>
              <a:t> τεκμηρίωση της διάγνωσης. </a:t>
            </a:r>
            <a:r>
              <a:rPr lang="el-GR" sz="2000" dirty="0" smtClean="0"/>
              <a:t/>
            </a:r>
            <a:br>
              <a:rPr lang="el-GR" sz="2000" dirty="0" smtClean="0"/>
            </a:br>
            <a:r>
              <a:rPr lang="el-GR" sz="2000" dirty="0" smtClean="0"/>
              <a:t>Σε μεγαλύτερη μεγέθυνση, τα </a:t>
            </a:r>
            <a:r>
              <a:rPr lang="el-GR" sz="2000" dirty="0" err="1" smtClean="0"/>
              <a:t>νεοπλασματικά</a:t>
            </a:r>
            <a:r>
              <a:rPr lang="el-GR" sz="2000" dirty="0" smtClean="0"/>
              <a:t> </a:t>
            </a:r>
            <a:r>
              <a:rPr lang="el-GR" sz="2000" dirty="0" err="1" smtClean="0"/>
              <a:t>στρογγυλοκύτταρα</a:t>
            </a:r>
            <a:r>
              <a:rPr lang="el-GR" sz="2000" dirty="0" smtClean="0"/>
              <a:t> </a:t>
            </a:r>
            <a:r>
              <a:rPr lang="el-GR" sz="2000" dirty="0" smtClean="0"/>
              <a:t>του </a:t>
            </a:r>
            <a:r>
              <a:rPr lang="el-GR" sz="2000" dirty="0" err="1" smtClean="0"/>
              <a:t>νευροβλαστώματος</a:t>
            </a:r>
            <a:r>
              <a:rPr lang="el-GR" sz="2000" dirty="0" smtClean="0"/>
              <a:t> διαθέτουν </a:t>
            </a:r>
            <a:r>
              <a:rPr lang="el-GR" sz="2000" dirty="0" smtClean="0"/>
              <a:t>προβάλλοντες </a:t>
            </a:r>
            <a:r>
              <a:rPr lang="el-GR" sz="2000" dirty="0" err="1" smtClean="0"/>
              <a:t>βασίφιλους</a:t>
            </a:r>
            <a:r>
              <a:rPr lang="el-GR" sz="2000" dirty="0" smtClean="0"/>
              <a:t> πυρήνες, κοκκώδη χρωματίνη και ελάχιστο κυτταρόπλασμα.</a:t>
            </a:r>
            <a:endParaRPr lang="el-GR" sz="2000" dirty="0"/>
          </a:p>
        </p:txBody>
      </p:sp>
      <p:pic>
        <p:nvPicPr>
          <p:cNvPr id="9219" name="Picture 3" descr="C:\Users\Νεφέλη\Desktop\ΕΙΚΟΝΕΣ ΕΠΙΝΕΦΡΙΔΙΩΝ\ENDO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3196"/>
            <a:ext cx="507656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Νεφέλη\Desktop\ΕΙΚΟΝΕΣ ΕΠΙΝΕΦΡΙΔΙΩΝ\ENDO12α.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0" y="3444652"/>
            <a:ext cx="5076565"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92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48064" y="44624"/>
            <a:ext cx="3888432" cy="6813376"/>
          </a:xfrm>
        </p:spPr>
        <p:txBody>
          <a:bodyPr>
            <a:normAutofit fontScale="90000"/>
          </a:bodyPr>
          <a:lstStyle/>
          <a:p>
            <a:r>
              <a:rPr lang="el-GR" sz="1600" dirty="0" smtClean="0"/>
              <a:t>Η εξ ημισείας διατομή αυτού του νεοπλάσματος αποκαλύπτει φαιά χροιά, συγκριτικά με τον </a:t>
            </a:r>
            <a:r>
              <a:rPr lang="el-GR" sz="1600" dirty="0" err="1" smtClean="0"/>
              <a:t>συμπιεζόμενο</a:t>
            </a:r>
            <a:r>
              <a:rPr lang="el-GR" sz="1600" dirty="0" smtClean="0"/>
              <a:t> κιτρινωπό φλοιό και το μικρό υπόλειμμα επινεφριδίου κάτω δεξιά, στην πάνω εικόνα. Ο ασθενής παρουσίαζε </a:t>
            </a:r>
            <a:r>
              <a:rPr lang="el-GR" sz="1600" dirty="0" smtClean="0">
                <a:effectLst>
                  <a:outerShdw blurRad="38100" dist="38100" dir="2700000" algn="tl">
                    <a:srgbClr val="000000">
                      <a:alpha val="43137"/>
                    </a:srgbClr>
                  </a:outerShdw>
                </a:effectLst>
              </a:rPr>
              <a:t>επεισόδια υπέρτασης.</a:t>
            </a:r>
            <a:r>
              <a:rPr lang="el-GR" sz="1600" dirty="0" smtClean="0"/>
              <a:t> Πρόκειται για </a:t>
            </a:r>
            <a:r>
              <a:rPr lang="el-GR" sz="1600" dirty="0" smtClean="0"/>
              <a:t>άλλον όγκο </a:t>
            </a:r>
            <a:r>
              <a:rPr lang="el-GR" sz="1600" dirty="0" smtClean="0">
                <a:effectLst>
                  <a:outerShdw blurRad="38100" dist="38100" dir="2700000" algn="tl">
                    <a:srgbClr val="000000">
                      <a:alpha val="43137"/>
                    </a:srgbClr>
                  </a:outerShdw>
                </a:effectLst>
              </a:rPr>
              <a:t>της μυελώδους μοίρας </a:t>
            </a:r>
            <a:r>
              <a:rPr lang="el-GR" sz="1600" dirty="0" smtClean="0"/>
              <a:t>του επινεφριδίου, το </a:t>
            </a:r>
            <a:r>
              <a:rPr lang="el-GR" sz="1600" b="1" dirty="0" err="1" smtClean="0"/>
              <a:t>φαιοχρωμοκύτωμα</a:t>
            </a:r>
            <a:r>
              <a:rPr lang="el-GR" sz="1600" dirty="0" smtClean="0"/>
              <a:t>, που χαρακτηρίζεται από την αντίδραση </a:t>
            </a:r>
            <a:r>
              <a:rPr lang="el-GR" sz="1600" dirty="0" err="1" smtClean="0"/>
              <a:t>χρωμαφίνης</a:t>
            </a:r>
            <a:r>
              <a:rPr lang="el-GR" sz="1600" dirty="0" smtClean="0"/>
              <a:t> και βάφεται καφέ, όταν εμβαπτίζεται σε δίχρωμο </a:t>
            </a:r>
            <a:r>
              <a:rPr lang="el-GR" sz="1600" dirty="0" err="1" smtClean="0"/>
              <a:t>μονιμοποιητικό</a:t>
            </a:r>
            <a:r>
              <a:rPr lang="el-GR" sz="1600" dirty="0" smtClean="0"/>
              <a:t> υγρό, καθώς οξειδώνονται οι </a:t>
            </a:r>
            <a:r>
              <a:rPr lang="el-GR" sz="1600" dirty="0" err="1" smtClean="0"/>
              <a:t>κατεχολαμίνες</a:t>
            </a:r>
            <a:r>
              <a:rPr lang="el-GR" sz="1600" dirty="0" smtClean="0"/>
              <a:t> που περιέχει </a:t>
            </a:r>
            <a:br>
              <a:rPr lang="el-GR" sz="1600" dirty="0" smtClean="0"/>
            </a:br>
            <a:r>
              <a:rPr lang="el-GR" sz="1600" dirty="0" smtClean="0"/>
              <a:t>( </a:t>
            </a:r>
            <a:r>
              <a:rPr lang="el-GR" sz="1600" dirty="0" err="1" smtClean="0"/>
              <a:t>επινεφρίνη</a:t>
            </a:r>
            <a:r>
              <a:rPr lang="el-GR" sz="1600" dirty="0" smtClean="0"/>
              <a:t> και </a:t>
            </a:r>
            <a:r>
              <a:rPr lang="el-GR" sz="1600" dirty="0" err="1" smtClean="0"/>
              <a:t>νορεπινεφρίνη</a:t>
            </a:r>
            <a:r>
              <a:rPr lang="el-GR" sz="1600" dirty="0" smtClean="0"/>
              <a:t> </a:t>
            </a:r>
            <a:r>
              <a:rPr lang="el-GR" sz="1600" dirty="0"/>
              <a:t>). </a:t>
            </a:r>
            <a:r>
              <a:rPr lang="el-GR" sz="1600" dirty="0" smtClean="0"/>
              <a:t/>
            </a:r>
            <a:br>
              <a:rPr lang="el-GR" sz="1600" dirty="0" smtClean="0"/>
            </a:br>
            <a:r>
              <a:rPr lang="el-GR" sz="1600" dirty="0" smtClean="0"/>
              <a:t/>
            </a:r>
            <a:br>
              <a:rPr lang="el-GR" sz="1600" dirty="0" smtClean="0"/>
            </a:br>
            <a:r>
              <a:rPr lang="el-GR" sz="1600" b="1" dirty="0" err="1" smtClean="0"/>
              <a:t>Εξω</a:t>
            </a:r>
            <a:r>
              <a:rPr lang="el-GR" sz="1600" dirty="0" err="1" smtClean="0"/>
              <a:t>επινεφριδιακή</a:t>
            </a:r>
            <a:r>
              <a:rPr lang="el-GR" sz="1600" dirty="0" smtClean="0"/>
              <a:t> </a:t>
            </a:r>
            <a:r>
              <a:rPr lang="el-GR" sz="1600" dirty="0"/>
              <a:t>ανάπτυξη </a:t>
            </a:r>
            <a:r>
              <a:rPr lang="el-GR" sz="1600" dirty="0" err="1"/>
              <a:t>φαιοχρωμοκυτώματος</a:t>
            </a:r>
            <a:r>
              <a:rPr lang="el-GR" sz="1600" dirty="0"/>
              <a:t> απαντά κατά κανόνα στα </a:t>
            </a:r>
            <a:r>
              <a:rPr lang="el-GR" sz="1600" b="1" dirty="0"/>
              <a:t>παραγάγγλια</a:t>
            </a:r>
            <a:r>
              <a:rPr lang="el-GR" sz="1600" dirty="0"/>
              <a:t> ( καρωτιδικά σωμάτια, σωμάτια της αορτής, όργανο του </a:t>
            </a:r>
            <a:r>
              <a:rPr lang="en-US" sz="1600" dirty="0" err="1"/>
              <a:t>Zuckerkandle</a:t>
            </a:r>
            <a:r>
              <a:rPr lang="en-US" sz="1600" dirty="0"/>
              <a:t>)  </a:t>
            </a:r>
            <a:r>
              <a:rPr lang="el-GR" sz="1600" dirty="0"/>
              <a:t>και σε </a:t>
            </a:r>
            <a:r>
              <a:rPr lang="el-GR" sz="1600" dirty="0" err="1"/>
              <a:t>χρωμαφινικούς</a:t>
            </a:r>
            <a:r>
              <a:rPr lang="el-GR" sz="1600" dirty="0"/>
              <a:t> </a:t>
            </a:r>
            <a:r>
              <a:rPr lang="el-GR" sz="1600" dirty="0" smtClean="0"/>
              <a:t>ιστούς, </a:t>
            </a:r>
            <a:r>
              <a:rPr lang="el-GR" sz="1600" dirty="0"/>
              <a:t>ευρισκόμενους σε άλλες </a:t>
            </a:r>
            <a:r>
              <a:rPr lang="el-GR" sz="1600" dirty="0" smtClean="0"/>
              <a:t>θέσεις, </a:t>
            </a:r>
            <a:r>
              <a:rPr lang="el-GR" sz="1600" dirty="0"/>
              <a:t>όπως στο τοίχωμα της ουροδόχου </a:t>
            </a:r>
            <a:r>
              <a:rPr lang="el-GR" sz="1600" dirty="0" err="1" smtClean="0"/>
              <a:t>κύστης∙</a:t>
            </a:r>
            <a:r>
              <a:rPr lang="el-GR" sz="1600" dirty="0" smtClean="0"/>
              <a:t> οι εν λόγω όγκοι καλούνται </a:t>
            </a:r>
            <a:r>
              <a:rPr lang="el-GR" sz="1600" dirty="0" err="1" smtClean="0">
                <a:effectLst>
                  <a:outerShdw blurRad="38100" dist="38100" dir="2700000" algn="tl">
                    <a:srgbClr val="000000">
                      <a:alpha val="43137"/>
                    </a:srgbClr>
                  </a:outerShdw>
                </a:effectLst>
              </a:rPr>
              <a:t>παραγαγγλιώματα</a:t>
            </a:r>
            <a:r>
              <a:rPr lang="el-GR" sz="1600" dirty="0" smtClean="0"/>
              <a:t>. Πρόκειται </a:t>
            </a:r>
            <a:r>
              <a:rPr lang="el-GR" sz="1600" dirty="0"/>
              <a:t>για ιστούς </a:t>
            </a:r>
            <a:r>
              <a:rPr lang="el-GR" sz="1600" dirty="0" err="1"/>
              <a:t>εμβρυογενετικής</a:t>
            </a:r>
            <a:r>
              <a:rPr lang="el-GR" sz="1600" dirty="0"/>
              <a:t> προέλευσης από τη νευρική ακρολοφία με δυναμικό </a:t>
            </a:r>
            <a:r>
              <a:rPr lang="el-GR" sz="1600" dirty="0" err="1"/>
              <a:t>νευροενδοκρινικής</a:t>
            </a:r>
            <a:r>
              <a:rPr lang="el-GR" sz="1600" dirty="0"/>
              <a:t> λειτουργίας. </a:t>
            </a:r>
            <a:r>
              <a:rPr lang="el-GR" sz="1600" dirty="0" smtClean="0"/>
              <a:t/>
            </a:r>
            <a:br>
              <a:rPr lang="el-GR" sz="1600" dirty="0" smtClean="0"/>
            </a:br>
            <a:r>
              <a:rPr lang="el-GR" sz="1600" dirty="0" smtClean="0"/>
              <a:t/>
            </a:r>
            <a:br>
              <a:rPr lang="el-GR" sz="1600" dirty="0" smtClean="0"/>
            </a:br>
            <a:r>
              <a:rPr lang="el-GR" sz="1600" dirty="0" smtClean="0"/>
              <a:t>(</a:t>
            </a:r>
            <a:r>
              <a:rPr lang="el-GR" sz="1600" dirty="0"/>
              <a:t>Τα </a:t>
            </a:r>
            <a:r>
              <a:rPr lang="el-GR" sz="1600" dirty="0" smtClean="0"/>
              <a:t>παγκρεατικά νησίδια </a:t>
            </a:r>
            <a:r>
              <a:rPr lang="el-GR" sz="1600" dirty="0"/>
              <a:t>του </a:t>
            </a:r>
            <a:r>
              <a:rPr lang="en-US" sz="1600" dirty="0"/>
              <a:t>Langerhans, </a:t>
            </a:r>
            <a:r>
              <a:rPr lang="el-GR" sz="1600" dirty="0"/>
              <a:t>παρότι ενδοκρινικής φύσης και παρότι παράγουν ποικίλες ορμόνες, δεν παράγουν </a:t>
            </a:r>
            <a:r>
              <a:rPr lang="el-GR" sz="1600" dirty="0" err="1"/>
              <a:t>κατεχολαμίνες</a:t>
            </a:r>
            <a:r>
              <a:rPr lang="el-GR" sz="1600" dirty="0"/>
              <a:t>.)</a:t>
            </a:r>
          </a:p>
        </p:txBody>
      </p:sp>
      <p:pic>
        <p:nvPicPr>
          <p:cNvPr id="12290" name="Picture 2" descr="C:\Users\Νεφέλη\Desktop\ΕΙΚΟΝΕΣ ΕΠΙΝΕΦΡΙΔΙΩΝ\ENDO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4683920" cy="307614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Νεφέλη\Desktop\ΕΙΚΟΝΕΣ ΕΠΙΝΕΦΡΙΔΙΩΝ\ENDO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571746"/>
            <a:ext cx="4699944" cy="308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967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76" y="0"/>
            <a:ext cx="9180576" cy="1628800"/>
          </a:xfrm>
        </p:spPr>
        <p:txBody>
          <a:bodyPr>
            <a:normAutofit fontScale="90000"/>
          </a:bodyPr>
          <a:lstStyle/>
          <a:p>
            <a:pPr algn="just"/>
            <a:r>
              <a:rPr lang="el-GR" sz="2000" dirty="0" smtClean="0"/>
              <a:t>Μικροσκοπικώς, πιο σκούρα τα κύτταρα του </a:t>
            </a:r>
            <a:r>
              <a:rPr lang="el-GR" sz="2000" b="1" dirty="0" err="1" smtClean="0"/>
              <a:t>φαιοχρωμοκυτώματος</a:t>
            </a:r>
            <a:r>
              <a:rPr lang="el-GR" sz="2000" dirty="0" smtClean="0"/>
              <a:t> σε σχέση με τα υπολειμματικά κύτταρα της φλοιώδους μοίρας. Πρόκειται για μεγάλα κύτταρα με </a:t>
            </a:r>
            <a:r>
              <a:rPr lang="el-GR" sz="2000" dirty="0" err="1" smtClean="0"/>
              <a:t>ηωσινόφιλο</a:t>
            </a:r>
            <a:r>
              <a:rPr lang="el-GR" sz="2000" dirty="0" smtClean="0"/>
              <a:t> ή </a:t>
            </a:r>
            <a:r>
              <a:rPr lang="el-GR" sz="2000" dirty="0" err="1" smtClean="0"/>
              <a:t>αμφίφιλο</a:t>
            </a:r>
            <a:r>
              <a:rPr lang="el-GR" sz="2000" dirty="0" smtClean="0"/>
              <a:t> κυτταρόπλασμα, διατασσόμενα σε φωλιές με παρεμβαλλόμενα τριχοειδή. </a:t>
            </a:r>
            <a:r>
              <a:rPr lang="el-GR" sz="2000" dirty="0" err="1" smtClean="0"/>
              <a:t>Υπερμικροσκοπικώς</a:t>
            </a:r>
            <a:r>
              <a:rPr lang="el-GR" sz="2000" dirty="0" smtClean="0"/>
              <a:t>, ανευρίσκονται </a:t>
            </a:r>
            <a:r>
              <a:rPr lang="el-GR" sz="2000" dirty="0" err="1" smtClean="0"/>
              <a:t>νευροεκκριτικά</a:t>
            </a:r>
            <a:r>
              <a:rPr lang="el-GR" sz="2000" dirty="0" smtClean="0"/>
              <a:t> κοκκία, περιέχοντα </a:t>
            </a:r>
            <a:r>
              <a:rPr lang="el-GR" sz="2000" dirty="0" err="1" smtClean="0"/>
              <a:t>κατεχολαμίνες</a:t>
            </a:r>
            <a:r>
              <a:rPr lang="el-GR" sz="2000" dirty="0" smtClean="0"/>
              <a:t>. Το </a:t>
            </a:r>
            <a:r>
              <a:rPr lang="el-GR" sz="2000" b="1" dirty="0" err="1" smtClean="0"/>
              <a:t>φαιοχρωμοκύτωμα</a:t>
            </a:r>
            <a:r>
              <a:rPr lang="el-GR" sz="2000" dirty="0" smtClean="0"/>
              <a:t> αποκαλείται «όγκος του 10%», καθώς κατά αυτό το ποσοστό των περιπτώσεων είναι </a:t>
            </a:r>
            <a:r>
              <a:rPr lang="el-GR" sz="2000" dirty="0" err="1" smtClean="0"/>
              <a:t>αμφοτερόπλευρο</a:t>
            </a:r>
            <a:r>
              <a:rPr lang="el-GR" sz="2000" dirty="0" smtClean="0"/>
              <a:t>, απαντά σε παιδιά και είναι κακοήθους φύσης.  </a:t>
            </a:r>
            <a:endParaRPr lang="el-GR" sz="2000" dirty="0"/>
          </a:p>
        </p:txBody>
      </p:sp>
      <p:pic>
        <p:nvPicPr>
          <p:cNvPr id="13314" name="Picture 2" descr="C:\Users\Νεφέλη\Desktop\ΕΙΚΟΝΕΣ ΕΠΙΝΕΦΡΙΔΙΩΝ\ENDO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31461" y="2683788"/>
            <a:ext cx="4892273" cy="321434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Νεφέλη\Desktop\ΕΙΚΟΝΕΣ ΕΠΙΝΕΦΡΙΔΙΩΝ\ENDO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575852" y="2688840"/>
            <a:ext cx="4892276" cy="320423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Νεφέλη\Desktop\ΕΙΚΟΝΕΣ ΕΠΙΝΕΦΡΙΔΙΩΝ\ENDO0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132572" y="3092566"/>
            <a:ext cx="3494018" cy="229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783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216008" cy="1800200"/>
          </a:xfrm>
        </p:spPr>
        <p:txBody>
          <a:bodyPr>
            <a:noAutofit/>
          </a:bodyPr>
          <a:lstStyle/>
          <a:p>
            <a:pPr algn="l"/>
            <a:r>
              <a:rPr lang="el-GR" sz="1200" dirty="0" smtClean="0"/>
              <a:t>Η εξ ημισείας διατομή ενός επινεφριδίου (πάνω αρ.) από ασθενή </a:t>
            </a:r>
            <a:r>
              <a:rPr lang="el-GR" sz="1200" dirty="0" smtClean="0">
                <a:solidFill>
                  <a:srgbClr val="FF0000"/>
                </a:solidFill>
              </a:rPr>
              <a:t>με σύνδρομο του </a:t>
            </a:r>
            <a:r>
              <a:rPr lang="en-US" sz="1200" dirty="0" smtClean="0">
                <a:solidFill>
                  <a:srgbClr val="FF0000"/>
                </a:solidFill>
              </a:rPr>
              <a:t>Cushing</a:t>
            </a:r>
            <a:r>
              <a:rPr lang="el-GR" sz="1200" dirty="0" smtClean="0">
                <a:solidFill>
                  <a:srgbClr val="FF0000"/>
                </a:solidFill>
              </a:rPr>
              <a:t> </a:t>
            </a:r>
            <a:r>
              <a:rPr lang="el-GR" sz="1200" dirty="0" smtClean="0"/>
              <a:t>αποκαλύπτει ένα </a:t>
            </a:r>
            <a:r>
              <a:rPr lang="el-GR" sz="1200" b="1" dirty="0" smtClean="0"/>
              <a:t>αδένωμα</a:t>
            </a:r>
            <a:r>
              <a:rPr lang="el-GR" sz="1200" dirty="0" smtClean="0"/>
              <a:t> του φλοιού και λίγο εναπομείναν, ατροφικό επινεφρίδιο, στα δεξιά. Το  </a:t>
            </a:r>
            <a:r>
              <a:rPr lang="el-GR" sz="1200" b="1" dirty="0" smtClean="0"/>
              <a:t>αδένωμα</a:t>
            </a:r>
            <a:r>
              <a:rPr lang="el-GR" sz="1200" dirty="0" smtClean="0"/>
              <a:t> μακροσκοπικώς αντιστοιχεί σε συμπαγές, </a:t>
            </a:r>
            <a:r>
              <a:rPr lang="el-GR" sz="1200" dirty="0" err="1" smtClean="0"/>
              <a:t>κιτρινόφαιο</a:t>
            </a:r>
            <a:r>
              <a:rPr lang="el-GR" sz="1200" dirty="0" smtClean="0"/>
              <a:t> μόρφωμα, αντίστοιχο της μακροσκοπικής εικόνας της φλοιώδους μοίρας. Εδώ πρόκειται για καλά </a:t>
            </a:r>
            <a:r>
              <a:rPr lang="el-GR" sz="1200" dirty="0" err="1" smtClean="0"/>
              <a:t>αφοριζόμενο</a:t>
            </a:r>
            <a:r>
              <a:rPr lang="el-GR" sz="1200" dirty="0" smtClean="0"/>
              <a:t>, </a:t>
            </a:r>
            <a:r>
              <a:rPr lang="el-GR" sz="1200" dirty="0" err="1" smtClean="0"/>
              <a:t>καλόηθες</a:t>
            </a:r>
            <a:r>
              <a:rPr lang="el-GR" sz="1200" dirty="0" smtClean="0"/>
              <a:t> νεόπλασμα, </a:t>
            </a:r>
            <a:r>
              <a:rPr lang="el-GR" sz="1200" dirty="0" err="1" smtClean="0"/>
              <a:t>ιστολογικώς</a:t>
            </a:r>
            <a:r>
              <a:rPr lang="el-GR" sz="1200" dirty="0" smtClean="0"/>
              <a:t> αποτελούμενο από κύτταρα παρόμοια με εκείνα της φυσιολογικής </a:t>
            </a:r>
            <a:r>
              <a:rPr lang="el-GR" sz="1200" dirty="0" err="1" smtClean="0">
                <a:solidFill>
                  <a:srgbClr val="FF0000"/>
                </a:solidFill>
                <a:effectLst>
                  <a:outerShdw blurRad="38100" dist="38100" dir="2700000" algn="tl">
                    <a:srgbClr val="000000">
                      <a:alpha val="43137"/>
                    </a:srgbClr>
                  </a:outerShdw>
                </a:effectLst>
              </a:rPr>
              <a:t>στηλιδωτής</a:t>
            </a:r>
            <a:r>
              <a:rPr lang="el-GR" sz="1200" dirty="0" smtClean="0">
                <a:solidFill>
                  <a:srgbClr val="FF0000"/>
                </a:solidFill>
                <a:effectLst>
                  <a:outerShdw blurRad="38100" dist="38100" dir="2700000" algn="tl">
                    <a:srgbClr val="000000">
                      <a:alpha val="43137"/>
                    </a:srgbClr>
                  </a:outerShdw>
                </a:effectLst>
              </a:rPr>
              <a:t> </a:t>
            </a:r>
            <a:r>
              <a:rPr lang="el-GR" sz="1200" dirty="0" smtClean="0"/>
              <a:t>ζώνης.</a:t>
            </a:r>
            <a:br>
              <a:rPr lang="el-GR" sz="1200" dirty="0" smtClean="0"/>
            </a:br>
            <a:r>
              <a:rPr lang="el-GR" sz="1200" dirty="0" smtClean="0"/>
              <a:t>Άλλο </a:t>
            </a:r>
            <a:r>
              <a:rPr lang="el-GR" sz="1200" b="1" dirty="0" smtClean="0"/>
              <a:t>αδένωμα</a:t>
            </a:r>
            <a:r>
              <a:rPr lang="el-GR" sz="1200" dirty="0" smtClean="0"/>
              <a:t>, </a:t>
            </a:r>
            <a:r>
              <a:rPr lang="el-GR" sz="1200" dirty="0" err="1" smtClean="0"/>
              <a:t>μ.δ</a:t>
            </a:r>
            <a:r>
              <a:rPr lang="el-GR" sz="1200" dirty="0" smtClean="0"/>
              <a:t>. 1,3 εκ., (κάτω αρ.) στο αριστερό επινεφρίδιο σε υπερτασικό ασθενή, με </a:t>
            </a:r>
            <a:r>
              <a:rPr lang="el-GR" sz="1200" dirty="0" err="1" smtClean="0"/>
              <a:t>υποκαλιαιμία</a:t>
            </a:r>
            <a:r>
              <a:rPr lang="el-GR" sz="1200" dirty="0" smtClean="0"/>
              <a:t>, υψηλή </a:t>
            </a:r>
            <a:r>
              <a:rPr lang="el-GR" sz="1200" dirty="0" err="1" smtClean="0"/>
              <a:t>αλδοστερόνη</a:t>
            </a:r>
            <a:r>
              <a:rPr lang="el-GR" sz="1200" dirty="0" smtClean="0"/>
              <a:t> ορού και </a:t>
            </a:r>
            <a:r>
              <a:rPr lang="el-GR" sz="1200" i="1" dirty="0" smtClean="0"/>
              <a:t>χαμηλή </a:t>
            </a:r>
            <a:r>
              <a:rPr lang="el-GR" sz="1200" i="1" dirty="0" err="1" smtClean="0"/>
              <a:t>ρενίνη</a:t>
            </a:r>
            <a:r>
              <a:rPr lang="el-GR" sz="1200" i="1" dirty="0" smtClean="0"/>
              <a:t> ορού </a:t>
            </a:r>
            <a:r>
              <a:rPr lang="el-GR" sz="1200" dirty="0" smtClean="0"/>
              <a:t>(πρωτοπαθής </a:t>
            </a:r>
            <a:r>
              <a:rPr lang="el-GR" sz="1200" dirty="0" err="1" smtClean="0"/>
              <a:t>υπεραλδοστερονισμός</a:t>
            </a:r>
            <a:r>
              <a:rPr lang="el-GR" sz="1200" dirty="0" smtClean="0"/>
              <a:t>) λόγω εκκρίσεως </a:t>
            </a:r>
            <a:r>
              <a:rPr lang="el-GR" sz="1200" dirty="0" err="1" smtClean="0"/>
              <a:t>αλδοστερόνης</a:t>
            </a:r>
            <a:r>
              <a:rPr lang="el-GR" sz="1200" dirty="0" smtClean="0"/>
              <a:t> από το </a:t>
            </a:r>
            <a:r>
              <a:rPr lang="el-GR" sz="1200" b="1" dirty="0" smtClean="0"/>
              <a:t>αδένωμα</a:t>
            </a:r>
            <a:r>
              <a:rPr lang="el-GR" sz="1200" dirty="0" smtClean="0"/>
              <a:t> (σύνδρομο του </a:t>
            </a:r>
            <a:r>
              <a:rPr lang="en-US" sz="1200" dirty="0" smtClean="0"/>
              <a:t>Conn). ( H </a:t>
            </a:r>
            <a:r>
              <a:rPr lang="el-GR" sz="1200" dirty="0" err="1" smtClean="0"/>
              <a:t>αλδοστερόνη</a:t>
            </a:r>
            <a:r>
              <a:rPr lang="el-GR" sz="1200" dirty="0" smtClean="0"/>
              <a:t> αποτελεί μέρος του συστήματος </a:t>
            </a:r>
            <a:r>
              <a:rPr lang="el-GR" sz="1200" dirty="0" err="1" smtClean="0"/>
              <a:t>ρενίνης</a:t>
            </a:r>
            <a:r>
              <a:rPr lang="el-GR" sz="1200" dirty="0" smtClean="0"/>
              <a:t>-</a:t>
            </a:r>
            <a:r>
              <a:rPr lang="el-GR" sz="1200" dirty="0" err="1" smtClean="0"/>
              <a:t>αγγειοτενσίνης</a:t>
            </a:r>
            <a:r>
              <a:rPr lang="el-GR" sz="1200" dirty="0" smtClean="0"/>
              <a:t>.) Η εν λόγω αλλοίωση ευθύνεται για περίπου τα 2/3 των περιπτώσεων πρωτοπαθούς </a:t>
            </a:r>
            <a:r>
              <a:rPr lang="el-GR" sz="1200" dirty="0" err="1" smtClean="0"/>
              <a:t>υπεραλδοστερονισμού</a:t>
            </a:r>
            <a:r>
              <a:rPr lang="el-GR" sz="1200" dirty="0" smtClean="0"/>
              <a:t>, ενώ η </a:t>
            </a:r>
            <a:r>
              <a:rPr lang="el-GR" sz="1200" dirty="0" err="1" smtClean="0"/>
              <a:t>αμφοτερόπλευρη</a:t>
            </a:r>
            <a:r>
              <a:rPr lang="el-GR" sz="1200" dirty="0" smtClean="0"/>
              <a:t> υπερπλασία του </a:t>
            </a:r>
            <a:r>
              <a:rPr lang="el-GR" sz="1200" dirty="0" err="1" smtClean="0"/>
              <a:t>επινεφριδιακού</a:t>
            </a:r>
            <a:r>
              <a:rPr lang="el-GR" sz="1200" dirty="0" smtClean="0"/>
              <a:t> φλοιού ευθύνεται για περίπου το 30% των εν λόγω περιπτώσεων.</a:t>
            </a:r>
            <a:br>
              <a:rPr lang="el-GR" sz="1200" dirty="0" smtClean="0"/>
            </a:br>
            <a:r>
              <a:rPr lang="el-GR" sz="1200" dirty="0" smtClean="0"/>
              <a:t>Τα </a:t>
            </a:r>
            <a:r>
              <a:rPr lang="el-GR" sz="1200" b="1" dirty="0" smtClean="0"/>
              <a:t>αδενώματα</a:t>
            </a:r>
            <a:r>
              <a:rPr lang="el-GR" sz="1200" dirty="0" smtClean="0"/>
              <a:t> τυπικά </a:t>
            </a:r>
            <a:r>
              <a:rPr lang="el-GR" sz="1200" dirty="0" smtClean="0">
                <a:effectLst>
                  <a:outerShdw blurRad="38100" dist="38100" dir="2700000" algn="tl">
                    <a:srgbClr val="000000">
                      <a:alpha val="43137"/>
                    </a:srgbClr>
                  </a:outerShdw>
                </a:effectLst>
              </a:rPr>
              <a:t>δεν</a:t>
            </a:r>
            <a:r>
              <a:rPr lang="el-GR" sz="1200" dirty="0" smtClean="0"/>
              <a:t> υπερβαίνουν τα 2 εκ. σε διάμετρο κι εμφανίζουν κιτρινωπή επιφάνεια διατομής. Η πλειονότητα των νεοπλασμάτων του </a:t>
            </a:r>
            <a:r>
              <a:rPr lang="el-GR" sz="1200" dirty="0" err="1" smtClean="0"/>
              <a:t>επινεφριδιακού</a:t>
            </a:r>
            <a:r>
              <a:rPr lang="el-GR" sz="1200" dirty="0" smtClean="0"/>
              <a:t> φλοιού αντιστοιχεί σε (καλοήθη) </a:t>
            </a:r>
            <a:r>
              <a:rPr lang="el-GR" sz="1200" b="1" dirty="0" smtClean="0"/>
              <a:t>αδενώματα</a:t>
            </a:r>
            <a:r>
              <a:rPr lang="el-GR" sz="1200" dirty="0" smtClean="0"/>
              <a:t>.</a:t>
            </a:r>
            <a:endParaRPr lang="el-GR" sz="1200" dirty="0"/>
          </a:p>
        </p:txBody>
      </p:sp>
      <p:pic>
        <p:nvPicPr>
          <p:cNvPr id="10242" name="Picture 2" descr="C:\Users\Νεφέλη\Desktop\ΕΙΚΟΝΕΣ ΕΠΙΝΕΦΡΙΔΙΩΝ\ENDO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24" y="2012957"/>
            <a:ext cx="362811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Νεφέλη\Desktop\ΕΙΚΟΝΕΣ ΕΠΙΝΕΦΡΙΔΙΩΝ\ENDO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389221"/>
            <a:ext cx="3628112" cy="238274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Νεφέλη\Desktop\ΕΙΚΟΝΕΣ ΕΠΙΝΕΦΡΙΔΙΩΝ\ENDO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039688" y="2693984"/>
            <a:ext cx="4855136" cy="319822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κειμένου 3"/>
          <p:cNvSpPr txBox="1">
            <a:spLocks/>
          </p:cNvSpPr>
          <p:nvPr/>
        </p:nvSpPr>
        <p:spPr>
          <a:xfrm>
            <a:off x="3735616" y="1916832"/>
            <a:ext cx="2132528" cy="42093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800" dirty="0" smtClean="0"/>
              <a:t>Τα κύτταρα του άνω αρ. εικονιζόμενου </a:t>
            </a:r>
            <a:r>
              <a:rPr lang="el-GR" sz="1800" b="1" dirty="0" smtClean="0"/>
              <a:t>αδενώματος </a:t>
            </a:r>
            <a:r>
              <a:rPr lang="el-GR" sz="1800" dirty="0" smtClean="0"/>
              <a:t>προσομοιάζουν με τα φυσιολογικά κύτταρα της </a:t>
            </a:r>
            <a:r>
              <a:rPr lang="el-GR" sz="1800" dirty="0" err="1" smtClean="0">
                <a:solidFill>
                  <a:srgbClr val="FF0000"/>
                </a:solidFill>
              </a:rPr>
              <a:t>στηλιδωτής</a:t>
            </a:r>
            <a:r>
              <a:rPr lang="el-GR" sz="1800" dirty="0" smtClean="0"/>
              <a:t> ζώνης. Πάνω δεξιά διακρίνουμε την κάψα αυτού του καλοήθους νεοπλάσματος, τα κύτταρα του οποίου πιθανώς να εμφανίζουν ελάχιστο </a:t>
            </a:r>
            <a:r>
              <a:rPr lang="el-GR" sz="1800" dirty="0" err="1" smtClean="0"/>
              <a:t>πλειομορφισμό</a:t>
            </a:r>
            <a:r>
              <a:rPr lang="el-GR" sz="1800" dirty="0" smtClean="0"/>
              <a:t>.</a:t>
            </a:r>
            <a:endParaRPr lang="el-GR" sz="1800" dirty="0"/>
          </a:p>
        </p:txBody>
      </p:sp>
    </p:spTree>
    <p:extLst>
      <p:ext uri="{BB962C8B-B14F-4D97-AF65-F5344CB8AC3E}">
        <p14:creationId xmlns:p14="http://schemas.microsoft.com/office/powerpoint/2010/main" val="105122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4008" y="274638"/>
            <a:ext cx="4042792" cy="6394722"/>
          </a:xfrm>
        </p:spPr>
        <p:txBody>
          <a:bodyPr>
            <a:normAutofit/>
          </a:bodyPr>
          <a:lstStyle/>
          <a:p>
            <a:r>
              <a:rPr lang="el-GR" sz="2800" dirty="0" smtClean="0"/>
              <a:t>Ευμέγεθες </a:t>
            </a:r>
            <a:r>
              <a:rPr lang="el-GR" sz="2800" b="1" dirty="0" smtClean="0"/>
              <a:t>καρκίνωμα</a:t>
            </a:r>
            <a:r>
              <a:rPr lang="el-GR" sz="2800" dirty="0" smtClean="0"/>
              <a:t> του </a:t>
            </a:r>
            <a:r>
              <a:rPr lang="el-GR" sz="2800" dirty="0" err="1" smtClean="0"/>
              <a:t>επινεφριδιακού</a:t>
            </a:r>
            <a:r>
              <a:rPr lang="el-GR" sz="2800" dirty="0" smtClean="0"/>
              <a:t> φλοιού, </a:t>
            </a:r>
            <a:r>
              <a:rPr lang="el-GR" sz="2800" dirty="0" err="1" smtClean="0"/>
              <a:t>παρεκτοπίζον</a:t>
            </a:r>
            <a:r>
              <a:rPr lang="el-GR" sz="2800" dirty="0" smtClean="0"/>
              <a:t> τον νεφρό προς τα κάτω. </a:t>
            </a:r>
            <a:br>
              <a:rPr lang="el-GR" sz="2800" dirty="0" smtClean="0"/>
            </a:br>
            <a:r>
              <a:rPr lang="el-GR" sz="2800" dirty="0" smtClean="0"/>
              <a:t>Συνήθης η κάποιου βαθμού έκκριση </a:t>
            </a:r>
            <a:r>
              <a:rPr lang="el-GR" sz="2800" dirty="0" err="1" smtClean="0"/>
              <a:t>κορτικοστεροειδών</a:t>
            </a:r>
            <a:r>
              <a:rPr lang="el-GR" sz="2800" dirty="0" smtClean="0"/>
              <a:t> ή </a:t>
            </a:r>
            <a:r>
              <a:rPr lang="el-GR" sz="2800" dirty="0" smtClean="0">
                <a:effectLst>
                  <a:outerShdw blurRad="38100" dist="38100" dir="2700000" algn="tl">
                    <a:srgbClr val="000000">
                      <a:alpha val="43137"/>
                    </a:srgbClr>
                  </a:outerShdw>
                </a:effectLst>
              </a:rPr>
              <a:t>στεροειδών του φύλου</a:t>
            </a:r>
            <a:r>
              <a:rPr lang="el-GR" sz="2800" dirty="0" smtClean="0"/>
              <a:t>. Κακή η πρόγνωση, καθώς διαγιγνώσκεται σε προχωρημένο στάδιο, λόγω της </a:t>
            </a:r>
            <a:r>
              <a:rPr lang="el-GR" sz="2800" dirty="0" err="1" smtClean="0"/>
              <a:t>σιωπηράς</a:t>
            </a:r>
            <a:r>
              <a:rPr lang="el-GR" sz="2800" dirty="0" smtClean="0"/>
              <a:t>, </a:t>
            </a:r>
            <a:r>
              <a:rPr lang="el-GR" sz="2800" dirty="0" err="1" smtClean="0"/>
              <a:t>οπισθοπεριτοναϊκής</a:t>
            </a:r>
            <a:r>
              <a:rPr lang="el-GR" sz="2800" dirty="0" smtClean="0"/>
              <a:t> ανάπτυξής του.</a:t>
            </a:r>
            <a:endParaRPr lang="el-GR" sz="2800" dirty="0"/>
          </a:p>
        </p:txBody>
      </p:sp>
      <p:pic>
        <p:nvPicPr>
          <p:cNvPr id="11266" name="Picture 2" descr="C:\Users\Νεφέλη\Desktop\ΕΙΚΟΝΕΣ ΕΠΙΝΕΦΡΙΔΙΩΝ\ENDO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97" y="188640"/>
            <a:ext cx="433741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089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4624"/>
            <a:ext cx="9144000" cy="2592288"/>
          </a:xfrm>
        </p:spPr>
        <p:txBody>
          <a:bodyPr>
            <a:normAutofit fontScale="90000"/>
          </a:bodyPr>
          <a:lstStyle/>
          <a:p>
            <a:r>
              <a:rPr lang="el-GR" sz="1800" dirty="0" smtClean="0"/>
              <a:t>Υπολειμματικός </a:t>
            </a:r>
            <a:r>
              <a:rPr lang="el-GR" sz="1800" dirty="0" err="1" smtClean="0"/>
              <a:t>επινεφριδιακός</a:t>
            </a:r>
            <a:r>
              <a:rPr lang="el-GR" sz="1800" dirty="0" smtClean="0"/>
              <a:t> ιστός στο πάνω μέρος της αρ. εικόνας. Τα καρκινικά κύτταρα προσομοιάζουν με εκείνα του φυσιολογικού φλοιού, οπότε η κακοήθεια δεν μπορεί να τεκμηριωθεί μόνο βάσει των κυτταρολογικών χαρακτηριστικών ( όπως, εξάλλου, στην πλειονότητα των ενδοκρινικών νεοπλασμάτων). Η παρατηρούμενη στην κεντρική εικόνα </a:t>
            </a:r>
            <a:r>
              <a:rPr lang="el-GR" sz="1800" b="1" dirty="0" smtClean="0"/>
              <a:t>διήθηση φλεβικού κλάδου</a:t>
            </a:r>
            <a:r>
              <a:rPr lang="el-GR" sz="1800" dirty="0" smtClean="0"/>
              <a:t> και η </a:t>
            </a:r>
            <a:r>
              <a:rPr lang="el-GR" sz="1800" b="1" dirty="0" smtClean="0"/>
              <a:t>μεταστατική διασπορά </a:t>
            </a:r>
            <a:r>
              <a:rPr lang="el-GR" sz="1800" dirty="0" smtClean="0"/>
              <a:t>συνιστούν αξιόπιστα στοιχεία κακοήθειας. Η ισχυρή μεγέθυνση αποκαλύπτει πυρηνικό </a:t>
            </a:r>
            <a:r>
              <a:rPr lang="el-GR" sz="1800" dirty="0" err="1" smtClean="0"/>
              <a:t>πλειομορφισμό</a:t>
            </a:r>
            <a:r>
              <a:rPr lang="el-GR" sz="1800" dirty="0" smtClean="0"/>
              <a:t> και υπερχρωμία σε αυτό το </a:t>
            </a:r>
            <a:r>
              <a:rPr lang="el-GR" sz="1800" b="1" dirty="0" smtClean="0"/>
              <a:t>καρκίνωμα </a:t>
            </a:r>
            <a:r>
              <a:rPr lang="el-GR" sz="1800" dirty="0" smtClean="0"/>
              <a:t>του </a:t>
            </a:r>
            <a:r>
              <a:rPr lang="el-GR" sz="1800" dirty="0" err="1" smtClean="0"/>
              <a:t>επινεφριδιακού</a:t>
            </a:r>
            <a:r>
              <a:rPr lang="el-GR" sz="1800" dirty="0" smtClean="0"/>
              <a:t> φλοιού. </a:t>
            </a:r>
            <a:r>
              <a:rPr lang="el-GR" sz="1800" dirty="0"/>
              <a:t>Ό</a:t>
            </a:r>
            <a:r>
              <a:rPr lang="el-GR" sz="1800" dirty="0" smtClean="0"/>
              <a:t>μως, αφού κάποιος βαθμός </a:t>
            </a:r>
            <a:r>
              <a:rPr lang="el-GR" sz="1800" dirty="0" err="1" smtClean="0"/>
              <a:t>πλειομορφισμού</a:t>
            </a:r>
            <a:r>
              <a:rPr lang="el-GR" sz="1800" dirty="0" smtClean="0"/>
              <a:t> είναι επιτρεπτός και στα αδενώματα, οι ιστολογικοί χαρακτήρες δεν αρκούν. </a:t>
            </a:r>
            <a:br>
              <a:rPr lang="el-GR" sz="1800" dirty="0" smtClean="0"/>
            </a:br>
            <a:r>
              <a:rPr lang="el-GR" sz="1800" dirty="0" smtClean="0"/>
              <a:t>Ούτε και το μέγεθος αρκεί για τη διάγνωση, παρότι, όσο </a:t>
            </a:r>
            <a:r>
              <a:rPr lang="el-GR" sz="1800" dirty="0" smtClean="0">
                <a:effectLst>
                  <a:outerShdw blurRad="38100" dist="38100" dir="2700000" algn="tl">
                    <a:srgbClr val="000000">
                      <a:alpha val="43137"/>
                    </a:srgbClr>
                  </a:outerShdw>
                </a:effectLst>
              </a:rPr>
              <a:t>μεγαλύτερο</a:t>
            </a:r>
            <a:r>
              <a:rPr lang="el-GR" sz="1800" dirty="0" smtClean="0"/>
              <a:t> το νεόπλασμα, </a:t>
            </a:r>
            <a:br>
              <a:rPr lang="el-GR" sz="1800" dirty="0" smtClean="0"/>
            </a:br>
            <a:r>
              <a:rPr lang="el-GR" sz="1800" dirty="0" smtClean="0"/>
              <a:t>τόσο πιθανότερο να είναι </a:t>
            </a:r>
            <a:r>
              <a:rPr lang="el-GR" sz="1800" dirty="0" smtClean="0">
                <a:effectLst>
                  <a:outerShdw blurRad="38100" dist="38100" dir="2700000" algn="tl">
                    <a:srgbClr val="000000">
                      <a:alpha val="43137"/>
                    </a:srgbClr>
                  </a:outerShdw>
                </a:effectLst>
              </a:rPr>
              <a:t>κακόηθες</a:t>
            </a:r>
            <a:r>
              <a:rPr lang="el-GR" sz="1800" dirty="0" smtClean="0"/>
              <a:t>.  </a:t>
            </a:r>
            <a:br>
              <a:rPr lang="el-GR" sz="1800" dirty="0" smtClean="0"/>
            </a:br>
            <a:endParaRPr lang="el-GR" sz="1800" dirty="0"/>
          </a:p>
        </p:txBody>
      </p:sp>
      <p:pic>
        <p:nvPicPr>
          <p:cNvPr id="4" name="Picture 4" descr="C:\Users\Νεφέλη\Desktop\ΕΙΚΟΝΕΣ ΕΠΙΝΕΦΡΙΔΙΩΝ\ENDO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388019" y="3167807"/>
            <a:ext cx="4255309" cy="2795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ebpath.med.utah.edu/jpeg4/ENDO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15750" y="3161328"/>
            <a:ext cx="4214103" cy="27675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432672" y="3144395"/>
            <a:ext cx="4248476" cy="280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4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2476904"/>
          </a:xfrm>
        </p:spPr>
        <p:txBody>
          <a:bodyPr>
            <a:normAutofit/>
          </a:bodyPr>
          <a:lstStyle/>
          <a:p>
            <a:pPr algn="l"/>
            <a:r>
              <a:rPr lang="el-GR" sz="1800" dirty="0" smtClean="0"/>
              <a:t>Ο δεξιός νεφρός με το δεξιό επινεφρίδιο. Η φυσιολογική </a:t>
            </a:r>
            <a:r>
              <a:rPr lang="el-GR" sz="1800" dirty="0" err="1" smtClean="0"/>
              <a:t>οπισθοπεριτοναϊκή</a:t>
            </a:r>
            <a:r>
              <a:rPr lang="el-GR" sz="1800" dirty="0" smtClean="0"/>
              <a:t> θέση του επινεφριδίου ανάμεσα στο ήπαρ και στο νεφρό. Παρατηρήστε τον λιπώδη ιστό, μέρος του οποίου </a:t>
            </a:r>
            <a:r>
              <a:rPr lang="el-GR" sz="1800" dirty="0" err="1" smtClean="0"/>
              <a:t>ανακάμθηκε</a:t>
            </a:r>
            <a:r>
              <a:rPr lang="el-GR" sz="1800" dirty="0" smtClean="0"/>
              <a:t>, ώστε να αποκαλυφθεί ο άνω πόλος του νεφρού και το επινεφρίδιο.</a:t>
            </a:r>
            <a:br>
              <a:rPr lang="el-GR" sz="1800" dirty="0" smtClean="0"/>
            </a:br>
            <a:r>
              <a:rPr lang="el-GR" sz="1800" dirty="0"/>
              <a:t/>
            </a:r>
            <a:br>
              <a:rPr lang="el-GR" sz="1800" dirty="0"/>
            </a:br>
            <a:r>
              <a:rPr lang="el-GR" sz="1800" dirty="0" smtClean="0"/>
              <a:t>Κάθε φυσιολογικό επινεφρίδιο ζυγίζει 4-6 </a:t>
            </a:r>
            <a:r>
              <a:rPr lang="el-GR" sz="1800" dirty="0" err="1" smtClean="0"/>
              <a:t>γρ</a:t>
            </a:r>
            <a:r>
              <a:rPr lang="el-GR" sz="1800" dirty="0" smtClean="0"/>
              <a:t>. </a:t>
            </a:r>
            <a:br>
              <a:rPr lang="el-GR" sz="1800" dirty="0" smtClean="0"/>
            </a:br>
            <a:r>
              <a:rPr lang="el-GR" sz="1800" dirty="0"/>
              <a:t/>
            </a:r>
            <a:br>
              <a:rPr lang="el-GR" sz="1800" dirty="0"/>
            </a:br>
            <a:r>
              <a:rPr lang="el-GR" sz="1800" dirty="0" smtClean="0"/>
              <a:t>Στην επιφάνεια </a:t>
            </a:r>
            <a:r>
              <a:rPr lang="el-GR" sz="1800" dirty="0" smtClean="0"/>
              <a:t>διατομής, </a:t>
            </a:r>
            <a:r>
              <a:rPr lang="el-GR" sz="1800" dirty="0" smtClean="0"/>
              <a:t>διακρίνουμε τον χρυσοκίτρινης </a:t>
            </a:r>
            <a:r>
              <a:rPr lang="el-GR" sz="1800" dirty="0" smtClean="0"/>
              <a:t>χροιάς, </a:t>
            </a:r>
            <a:r>
              <a:rPr lang="el-GR" sz="1800" dirty="0" smtClean="0"/>
              <a:t>φλοιό εξωτερικά και τον </a:t>
            </a:r>
            <a:r>
              <a:rPr lang="el-GR" sz="1800" dirty="0" err="1" smtClean="0"/>
              <a:t>ερυθρόφαιο</a:t>
            </a:r>
            <a:r>
              <a:rPr lang="el-GR" sz="1800" dirty="0" smtClean="0"/>
              <a:t> μυελό, εσωτερικά. </a:t>
            </a:r>
            <a:endParaRPr lang="el-GR" sz="1800" dirty="0"/>
          </a:p>
        </p:txBody>
      </p:sp>
      <p:pic>
        <p:nvPicPr>
          <p:cNvPr id="1026" name="Picture 2" descr="C:\Users\Νεφέλη\Desktop\ΕΙΚΟΝΕΣ ΕΠΙΝΕΦΡΙΔΙΩΝ\ENDO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56" y="2731208"/>
            <a:ext cx="5616624" cy="36998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424" y="2476904"/>
            <a:ext cx="3204070" cy="210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424" y="4653136"/>
            <a:ext cx="3204070" cy="209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5">
            <p14:nvContentPartPr>
              <p14:cNvPr id="4" name="Μελάνι 3"/>
              <p14:cNvContentPartPr/>
              <p14:nvPr/>
            </p14:nvContentPartPr>
            <p14:xfrm>
              <a:off x="1733400" y="2927520"/>
              <a:ext cx="2331000" cy="1333800"/>
            </p14:xfrm>
          </p:contentPart>
        </mc:Choice>
        <mc:Fallback xmlns="">
          <p:pic>
            <p:nvPicPr>
              <p:cNvPr id="4" name="Μελάνι 3"/>
              <p:cNvPicPr/>
              <p:nvPr/>
            </p:nvPicPr>
            <p:blipFill>
              <a:blip r:embed="rId6" cstate="print"/>
              <a:stretch>
                <a:fillRect/>
              </a:stretch>
            </p:blipFill>
            <p:spPr>
              <a:xfrm>
                <a:off x="1724040" y="2918160"/>
                <a:ext cx="2349720" cy="1352520"/>
              </a:xfrm>
              <a:prstGeom prst="rect">
                <a:avLst/>
              </a:prstGeom>
            </p:spPr>
          </p:pic>
        </mc:Fallback>
      </mc:AlternateContent>
    </p:spTree>
    <p:extLst>
      <p:ext uri="{BB962C8B-B14F-4D97-AF65-F5344CB8AC3E}">
        <p14:creationId xmlns:p14="http://schemas.microsoft.com/office/powerpoint/2010/main" val="763444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844824"/>
          </a:xfrm>
        </p:spPr>
        <p:txBody>
          <a:bodyPr>
            <a:normAutofit/>
          </a:bodyPr>
          <a:lstStyle/>
          <a:p>
            <a:pPr algn="just"/>
            <a:r>
              <a:rPr lang="el-GR" sz="2000" dirty="0" smtClean="0"/>
              <a:t>Ιστολογικά, εκ των έξω προς τα έσω, διακρίνουμε τον φλοιό με τη σπειροειδή ζώνη (που παράγει και εκκρίνει την </a:t>
            </a:r>
            <a:r>
              <a:rPr lang="el-GR" sz="2000" dirty="0" err="1" smtClean="0"/>
              <a:t>αλατοκορτικοειδή</a:t>
            </a:r>
            <a:r>
              <a:rPr lang="el-GR" sz="2000" dirty="0" smtClean="0"/>
              <a:t> </a:t>
            </a:r>
            <a:r>
              <a:rPr lang="el-GR" sz="2000" dirty="0" err="1" smtClean="0"/>
              <a:t>αλδοστερόνη</a:t>
            </a:r>
            <a:r>
              <a:rPr lang="el-GR" sz="2000" dirty="0" smtClean="0"/>
              <a:t>), τη </a:t>
            </a:r>
            <a:r>
              <a:rPr lang="el-GR" sz="2000" dirty="0" err="1" smtClean="0"/>
              <a:t>στηλιδωτή</a:t>
            </a:r>
            <a:r>
              <a:rPr lang="el-GR" sz="2000" dirty="0" smtClean="0"/>
              <a:t> ζώνη (που παράγει </a:t>
            </a:r>
            <a:r>
              <a:rPr lang="el-GR" sz="2000" dirty="0" smtClean="0"/>
              <a:t>πρωτίστως </a:t>
            </a:r>
            <a:r>
              <a:rPr lang="el-GR" sz="2000" dirty="0" err="1" smtClean="0"/>
              <a:t>γλυκοκορτικοειδή</a:t>
            </a:r>
            <a:r>
              <a:rPr lang="el-GR" sz="2000" dirty="0" smtClean="0"/>
              <a:t>), τη δικτυωτή ζώνη (που παράγει πρόδρομες ουσίες ανδρογόνων) και τον μυελό που εκκρίνει </a:t>
            </a:r>
            <a:r>
              <a:rPr lang="el-GR" sz="2000" dirty="0" err="1" smtClean="0"/>
              <a:t>επινεφρίνη</a:t>
            </a:r>
            <a:r>
              <a:rPr lang="el-GR" sz="2000" dirty="0" smtClean="0"/>
              <a:t>.</a:t>
            </a:r>
            <a:endParaRPr lang="el-GR" sz="2000" dirty="0"/>
          </a:p>
        </p:txBody>
      </p:sp>
      <p:pic>
        <p:nvPicPr>
          <p:cNvPr id="4098" name="Picture 2" descr="C:\Users\Νεφέλη\Desktop\ΕΙΚΟΝΕΣ ΕΠΙΝΕΦΡΙΔΙΩΝ\ENDO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65920"/>
            <a:ext cx="7560840" cy="496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1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07504" y="116632"/>
            <a:ext cx="8928992" cy="2554545"/>
          </a:xfrm>
          <a:prstGeom prst="rect">
            <a:avLst/>
          </a:prstGeom>
        </p:spPr>
        <p:txBody>
          <a:bodyPr wrap="square">
            <a:spAutoFit/>
          </a:bodyPr>
          <a:lstStyle/>
          <a:p>
            <a:pPr algn="just"/>
            <a:r>
              <a:rPr lang="el-GR" sz="2000" dirty="0"/>
              <a:t>Η </a:t>
            </a:r>
            <a:r>
              <a:rPr lang="el-GR" sz="2000" b="1" spc="600" dirty="0" err="1"/>
              <a:t>αλδοστερόνη</a:t>
            </a:r>
            <a:r>
              <a:rPr lang="el-GR" sz="2000" dirty="0"/>
              <a:t> είναι μια </a:t>
            </a:r>
            <a:r>
              <a:rPr lang="el-GR" sz="2000" dirty="0" err="1"/>
              <a:t>στεροειδής</a:t>
            </a:r>
            <a:r>
              <a:rPr lang="el-GR" sz="2000" dirty="0"/>
              <a:t> ορμόνη της οικογένειας των </a:t>
            </a:r>
            <a:r>
              <a:rPr lang="el-GR" sz="2000" dirty="0" err="1"/>
              <a:t>αλατοκορτικοειδών</a:t>
            </a:r>
            <a:r>
              <a:rPr lang="el-GR" sz="2000" dirty="0"/>
              <a:t> που παράγεται από τη </a:t>
            </a:r>
            <a:r>
              <a:rPr lang="el-GR" sz="2000" b="1" dirty="0"/>
              <a:t>σπειροειδή ζώνη του φλοιού </a:t>
            </a:r>
            <a:r>
              <a:rPr lang="el-GR" sz="2000" dirty="0"/>
              <a:t>των επινεφριδίων. Δρα κυρίως στο άπω </a:t>
            </a:r>
            <a:r>
              <a:rPr lang="el-GR" sz="2000" dirty="0" err="1"/>
              <a:t>εσπειραμένο</a:t>
            </a:r>
            <a:r>
              <a:rPr lang="el-GR" sz="2000" dirty="0"/>
              <a:t> και το αθροιστικό σωληνάριο του </a:t>
            </a:r>
            <a:r>
              <a:rPr lang="el-GR" sz="2000" dirty="0" err="1"/>
              <a:t>νεφρώνα</a:t>
            </a:r>
            <a:r>
              <a:rPr lang="el-GR" sz="2000" dirty="0"/>
              <a:t>, τη λειτουργική μονάδα του νεφρού, και προκαλεί </a:t>
            </a:r>
            <a:r>
              <a:rPr lang="el-GR" sz="2000" b="1" dirty="0" err="1"/>
              <a:t>επαναρρόφηση</a:t>
            </a:r>
            <a:r>
              <a:rPr lang="el-GR" sz="2000" b="1" dirty="0"/>
              <a:t> νατρίου και νερού, απέκκριση καλίου </a:t>
            </a:r>
            <a:r>
              <a:rPr lang="el-GR" sz="2000" dirty="0"/>
              <a:t>και </a:t>
            </a:r>
            <a:r>
              <a:rPr lang="el-GR" sz="2000" b="1" dirty="0"/>
              <a:t>αύξηση της αρτηριακής πίεσης</a:t>
            </a:r>
            <a:r>
              <a:rPr lang="el-GR" sz="2000" dirty="0"/>
              <a:t>. Η συνολική δράση της </a:t>
            </a:r>
            <a:r>
              <a:rPr lang="el-GR" sz="2000" dirty="0" err="1"/>
              <a:t>αλδοστερόνης</a:t>
            </a:r>
            <a:r>
              <a:rPr lang="el-GR" sz="2000" dirty="0"/>
              <a:t> είναι η αύξηση της </a:t>
            </a:r>
            <a:r>
              <a:rPr lang="el-GR" sz="2000" dirty="0" err="1"/>
              <a:t>επαναρρόφησης</a:t>
            </a:r>
            <a:r>
              <a:rPr lang="el-GR" sz="2000" dirty="0"/>
              <a:t> ιόντων και νερού στο νεφρό, αυξάνοντας τον όγκο του αίματος </a:t>
            </a:r>
            <a:r>
              <a:rPr lang="el-GR" sz="2000" dirty="0" smtClean="0"/>
              <a:t>και, επομένως, </a:t>
            </a:r>
            <a:r>
              <a:rPr lang="el-GR" sz="2000" dirty="0"/>
              <a:t>την πίεση. Είναι μέρος του συστήματος </a:t>
            </a:r>
            <a:r>
              <a:rPr lang="el-GR" sz="2000" dirty="0" err="1"/>
              <a:t>ρενίνης</a:t>
            </a:r>
            <a:r>
              <a:rPr lang="el-GR" sz="2000" dirty="0"/>
              <a:t>-</a:t>
            </a:r>
            <a:r>
              <a:rPr lang="el-GR" sz="2000" dirty="0" err="1"/>
              <a:t>αγγειοτενσίνης</a:t>
            </a:r>
            <a:r>
              <a:rPr lang="el-GR" sz="2000" dirty="0"/>
              <a:t>.</a:t>
            </a:r>
          </a:p>
        </p:txBody>
      </p:sp>
      <p:sp>
        <p:nvSpPr>
          <p:cNvPr id="4" name="Ορθογώνιο 3"/>
          <p:cNvSpPr/>
          <p:nvPr/>
        </p:nvSpPr>
        <p:spPr>
          <a:xfrm>
            <a:off x="0" y="2828836"/>
            <a:ext cx="9144000" cy="3970318"/>
          </a:xfrm>
          <a:prstGeom prst="rect">
            <a:avLst/>
          </a:prstGeom>
        </p:spPr>
        <p:txBody>
          <a:bodyPr wrap="square">
            <a:spAutoFit/>
          </a:bodyPr>
          <a:lstStyle/>
          <a:p>
            <a:pPr algn="just"/>
            <a:r>
              <a:rPr lang="el-GR" dirty="0"/>
              <a:t>Η </a:t>
            </a:r>
            <a:r>
              <a:rPr lang="el-GR" dirty="0" smtClean="0"/>
              <a:t> </a:t>
            </a:r>
            <a:r>
              <a:rPr lang="el-GR" b="1" spc="600" dirty="0" err="1" smtClean="0"/>
              <a:t>κορτιζόλη</a:t>
            </a:r>
            <a:r>
              <a:rPr lang="el-GR" dirty="0" smtClean="0"/>
              <a:t> </a:t>
            </a:r>
            <a:r>
              <a:rPr lang="el-GR" dirty="0"/>
              <a:t>είναι ορμόνη, το κύριο φυσικό </a:t>
            </a:r>
            <a:r>
              <a:rPr lang="el-GR" dirty="0" err="1"/>
              <a:t>γλυκοκορτικοειδές</a:t>
            </a:r>
            <a:r>
              <a:rPr lang="el-GR" dirty="0"/>
              <a:t> που συντίθεται από τον φλοιό των επινεφριδίων. Η δραστική της μορφή είναι η </a:t>
            </a:r>
            <a:r>
              <a:rPr lang="el-GR" dirty="0" err="1"/>
              <a:t>υδροκορτιζόνη</a:t>
            </a:r>
            <a:r>
              <a:rPr lang="el-GR" dirty="0"/>
              <a:t>. Η </a:t>
            </a:r>
            <a:r>
              <a:rPr lang="el-GR" dirty="0" err="1"/>
              <a:t>κορτιζόλη</a:t>
            </a:r>
            <a:r>
              <a:rPr lang="el-GR" dirty="0"/>
              <a:t> συντίθεται στη φλοιώδη μοίρα των επινεφριδίων, από την κορτιζόνη, η οποία είναι αδρανής μέχρι να μετατραπεί στη δραστική </a:t>
            </a:r>
            <a:r>
              <a:rPr lang="el-GR" dirty="0" err="1"/>
              <a:t>υδροκορτιζόνη</a:t>
            </a:r>
            <a:r>
              <a:rPr lang="el-GR" dirty="0"/>
              <a:t>. Έχει πολλές άμεσες και έμμεσες δράσεις. Προκαλεί </a:t>
            </a:r>
            <a:r>
              <a:rPr lang="el-GR" b="1" dirty="0"/>
              <a:t>απώλεια μυϊκής μάζας</a:t>
            </a:r>
            <a:r>
              <a:rPr lang="el-GR" dirty="0"/>
              <a:t>, </a:t>
            </a:r>
            <a:r>
              <a:rPr lang="el-GR" b="1" dirty="0"/>
              <a:t>εναπόθεση λίπους</a:t>
            </a:r>
            <a:r>
              <a:rPr lang="el-GR" dirty="0"/>
              <a:t>, </a:t>
            </a:r>
            <a:r>
              <a:rPr lang="el-GR" b="1" dirty="0"/>
              <a:t>υπεργλυκαιμία</a:t>
            </a:r>
            <a:r>
              <a:rPr lang="el-GR" dirty="0"/>
              <a:t>, </a:t>
            </a:r>
            <a:r>
              <a:rPr lang="el-GR" b="1" dirty="0"/>
              <a:t>αντίσταση στην ινσουλίνη</a:t>
            </a:r>
            <a:r>
              <a:rPr lang="el-GR" dirty="0"/>
              <a:t>, </a:t>
            </a:r>
            <a:r>
              <a:rPr lang="el-GR" b="1" dirty="0"/>
              <a:t>οστεοπόρωση</a:t>
            </a:r>
            <a:r>
              <a:rPr lang="el-GR" dirty="0"/>
              <a:t>, </a:t>
            </a:r>
            <a:r>
              <a:rPr lang="el-GR" b="1" dirty="0"/>
              <a:t>καταστολή της ανοσολογικής αντίδρασης </a:t>
            </a:r>
            <a:r>
              <a:rPr lang="el-GR" dirty="0"/>
              <a:t>και </a:t>
            </a:r>
            <a:r>
              <a:rPr lang="el-GR" b="1" dirty="0"/>
              <a:t>ελαττωμένη παραγωγή συνδετικού ιστού </a:t>
            </a:r>
            <a:r>
              <a:rPr lang="el-GR" dirty="0"/>
              <a:t>που μπορεί να οδηγήσει σε φτωχή επούλωση τραυμάτων. Σε </a:t>
            </a:r>
            <a:r>
              <a:rPr lang="el-GR" dirty="0">
                <a:effectLst>
                  <a:outerShdw blurRad="38100" dist="38100" dir="2700000" algn="tl">
                    <a:srgbClr val="000000">
                      <a:alpha val="43137"/>
                    </a:srgbClr>
                  </a:outerShdw>
                </a:effectLst>
              </a:rPr>
              <a:t>υψηλές </a:t>
            </a:r>
            <a:r>
              <a:rPr lang="el-GR" dirty="0" smtClean="0">
                <a:effectLst>
                  <a:outerShdw blurRad="38100" dist="38100" dir="2700000" algn="tl">
                    <a:srgbClr val="000000">
                      <a:alpha val="43137"/>
                    </a:srgbClr>
                  </a:outerShdw>
                </a:effectLst>
              </a:rPr>
              <a:t>συγκεντρώσεις,</a:t>
            </a:r>
            <a:r>
              <a:rPr lang="el-GR" dirty="0" smtClean="0"/>
              <a:t> </a:t>
            </a:r>
            <a:r>
              <a:rPr lang="el-GR" dirty="0"/>
              <a:t>εμφανίζει </a:t>
            </a:r>
            <a:r>
              <a:rPr lang="el-GR" dirty="0" err="1">
                <a:effectLst>
                  <a:outerShdw blurRad="38100" dist="38100" dir="2700000" algn="tl">
                    <a:srgbClr val="000000">
                      <a:alpha val="43137"/>
                    </a:srgbClr>
                  </a:outerShdw>
                </a:effectLst>
              </a:rPr>
              <a:t>αλατοκορτικοειδή</a:t>
            </a:r>
            <a:r>
              <a:rPr lang="el-GR" dirty="0">
                <a:effectLst>
                  <a:outerShdw blurRad="38100" dist="38100" dir="2700000" algn="tl">
                    <a:srgbClr val="000000">
                      <a:alpha val="43137"/>
                    </a:srgbClr>
                  </a:outerShdw>
                </a:effectLst>
              </a:rPr>
              <a:t> δράση</a:t>
            </a:r>
            <a:r>
              <a:rPr lang="el-GR" dirty="0"/>
              <a:t>, προκαλώντας κατακράτηση ιόντων νατρίου και απέκκριση ιόντων καλίου από τους νεφρούς. Η </a:t>
            </a:r>
            <a:r>
              <a:rPr lang="el-GR" dirty="0" err="1"/>
              <a:t>κορτιζόλη</a:t>
            </a:r>
            <a:r>
              <a:rPr lang="el-GR" dirty="0"/>
              <a:t> είναι επίσης απαραίτητη για τη </a:t>
            </a:r>
            <a:r>
              <a:rPr lang="el-GR" b="1" dirty="0"/>
              <a:t>φυσιολογική παραγωγή </a:t>
            </a:r>
            <a:r>
              <a:rPr lang="el-GR" b="1" dirty="0" err="1"/>
              <a:t>επινεφρίνης</a:t>
            </a:r>
            <a:r>
              <a:rPr lang="el-GR" b="1" dirty="0"/>
              <a:t> </a:t>
            </a:r>
            <a:r>
              <a:rPr lang="el-GR" dirty="0"/>
              <a:t>από </a:t>
            </a:r>
            <a:r>
              <a:rPr lang="el-GR" dirty="0" smtClean="0"/>
              <a:t>τον </a:t>
            </a:r>
            <a:r>
              <a:rPr lang="el-GR" dirty="0"/>
              <a:t>μυελό των επινεφριδίων. Η </a:t>
            </a:r>
            <a:r>
              <a:rPr lang="el-GR" dirty="0" err="1"/>
              <a:t>κορτιζόλη</a:t>
            </a:r>
            <a:r>
              <a:rPr lang="el-GR" dirty="0"/>
              <a:t> θεωρείται η κατεξοχήν ορμόνη </a:t>
            </a:r>
            <a:r>
              <a:rPr lang="el-GR" b="1" dirty="0" smtClean="0"/>
              <a:t>της καταπόνησης-στρες</a:t>
            </a:r>
            <a:r>
              <a:rPr lang="el-GR" dirty="0"/>
              <a:t>. Όταν </a:t>
            </a:r>
            <a:r>
              <a:rPr lang="el-GR" dirty="0" smtClean="0"/>
              <a:t>η καταπόνηση </a:t>
            </a:r>
            <a:r>
              <a:rPr lang="el-GR" dirty="0"/>
              <a:t>αυξάνει σε υψηλά επίπεδα για μεγάλο χρονικό διάστημα ή και άνω του μέσου όρου για πολύ μεγάλο διάστημα (όπως στην κατάθλιψη) τα επίπεδα της </a:t>
            </a:r>
            <a:r>
              <a:rPr lang="el-GR" dirty="0" err="1"/>
              <a:t>κορτιζόλης</a:t>
            </a:r>
            <a:r>
              <a:rPr lang="el-GR" dirty="0"/>
              <a:t> στον οργανισμό είναι υψηλά και προκαλούν ανεπιθύμητες ενέργειες, φθείροντας τον οργανισμό.</a:t>
            </a:r>
          </a:p>
        </p:txBody>
      </p:sp>
    </p:spTree>
    <p:extLst>
      <p:ext uri="{BB962C8B-B14F-4D97-AF65-F5344CB8AC3E}">
        <p14:creationId xmlns:p14="http://schemas.microsoft.com/office/powerpoint/2010/main" val="342512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844824"/>
          </a:xfrm>
        </p:spPr>
        <p:txBody>
          <a:bodyPr>
            <a:noAutofit/>
          </a:bodyPr>
          <a:lstStyle/>
          <a:p>
            <a:pPr algn="l"/>
            <a:r>
              <a:rPr lang="el-GR" sz="1600" dirty="0" smtClean="0">
                <a:effectLst>
                  <a:outerShdw blurRad="38100" dist="38100" dir="2700000" algn="tl">
                    <a:srgbClr val="000000">
                      <a:alpha val="43137"/>
                    </a:srgbClr>
                  </a:outerShdw>
                </a:effectLst>
              </a:rPr>
              <a:t>Κεντρικά</a:t>
            </a:r>
            <a:r>
              <a:rPr lang="el-GR" sz="1600" dirty="0" smtClean="0"/>
              <a:t>, ένα </a:t>
            </a:r>
            <a:r>
              <a:rPr lang="el-GR" sz="1600" dirty="0" smtClean="0">
                <a:effectLst>
                  <a:outerShdw blurRad="38100" dist="38100" dir="2700000" algn="tl">
                    <a:srgbClr val="000000">
                      <a:alpha val="43137"/>
                    </a:srgbClr>
                  </a:outerShdw>
                </a:effectLst>
              </a:rPr>
              <a:t>φυσιολογικό</a:t>
            </a:r>
            <a:r>
              <a:rPr lang="el-GR" sz="1600" dirty="0" smtClean="0"/>
              <a:t> </a:t>
            </a:r>
            <a:r>
              <a:rPr lang="el-GR" sz="1600" dirty="0"/>
              <a:t>ζ</a:t>
            </a:r>
            <a:r>
              <a:rPr lang="el-GR" sz="1600" dirty="0" smtClean="0"/>
              <a:t>ευγάρι επινεφριδίων. </a:t>
            </a:r>
            <a:br>
              <a:rPr lang="el-GR" sz="1600" dirty="0" smtClean="0"/>
            </a:br>
            <a:r>
              <a:rPr lang="el-GR" sz="1600" dirty="0" smtClean="0"/>
              <a:t>Το πάνω ζευγάρι προέρχεται από ασθενή με ατροφία των επινεφριδίων ( είτε στο πλαίσιο νόσου του </a:t>
            </a:r>
            <a:r>
              <a:rPr lang="en-US" sz="1600" dirty="0" smtClean="0"/>
              <a:t>Addison</a:t>
            </a:r>
            <a:r>
              <a:rPr lang="el-GR" sz="1600" dirty="0" smtClean="0"/>
              <a:t> είτε στο πλαίσιο μακροχρόνιας αγωγής με </a:t>
            </a:r>
            <a:r>
              <a:rPr lang="el-GR" sz="1600" dirty="0" err="1" smtClean="0"/>
              <a:t>κορτικοστεροειδή</a:t>
            </a:r>
            <a:r>
              <a:rPr lang="el-GR" sz="1600" dirty="0" smtClean="0"/>
              <a:t>). </a:t>
            </a:r>
            <a:br>
              <a:rPr lang="el-GR" sz="1600" dirty="0" smtClean="0"/>
            </a:br>
            <a:r>
              <a:rPr lang="el-GR" sz="1600" dirty="0" smtClean="0"/>
              <a:t>Το κάτω ζευγάρι εμφανίζει υπερπλασία του </a:t>
            </a:r>
            <a:r>
              <a:rPr lang="el-GR" sz="1600" dirty="0" err="1" smtClean="0"/>
              <a:t>επινεφριδιακού</a:t>
            </a:r>
            <a:r>
              <a:rPr lang="el-GR" sz="1600" dirty="0" smtClean="0"/>
              <a:t> φλοιού, </a:t>
            </a:r>
            <a:r>
              <a:rPr lang="el-GR" sz="1600" dirty="0" err="1" smtClean="0"/>
              <a:t>άμφω</a:t>
            </a:r>
            <a:r>
              <a:rPr lang="el-GR" sz="1600" dirty="0" smtClean="0"/>
              <a:t>, είτε στο πλαίσιο υποφυσιακού αδενώματος </a:t>
            </a:r>
            <a:r>
              <a:rPr lang="el-GR" sz="1600" dirty="0" err="1" smtClean="0"/>
              <a:t>εκκρίνοντος</a:t>
            </a:r>
            <a:r>
              <a:rPr lang="el-GR" sz="1600" dirty="0" smtClean="0"/>
              <a:t> </a:t>
            </a:r>
            <a:r>
              <a:rPr lang="en-US" sz="1600" dirty="0" smtClean="0"/>
              <a:t>ACTH </a:t>
            </a:r>
            <a:r>
              <a:rPr lang="el-GR" sz="1600" dirty="0" smtClean="0"/>
              <a:t>(νόσος του </a:t>
            </a:r>
            <a:r>
              <a:rPr lang="en-US" sz="1600" dirty="0" smtClean="0"/>
              <a:t>Cushing) </a:t>
            </a:r>
            <a:r>
              <a:rPr lang="el-GR" sz="1600" dirty="0" smtClean="0"/>
              <a:t>είτε στο πλαίσιο συνδρόμου του </a:t>
            </a:r>
            <a:r>
              <a:rPr lang="en-US" sz="1600" dirty="0" smtClean="0"/>
              <a:t>Cushing </a:t>
            </a:r>
            <a:r>
              <a:rPr lang="el-GR" sz="1600" dirty="0" smtClean="0"/>
              <a:t>λόγω έκτοπης παραγωγής </a:t>
            </a:r>
            <a:r>
              <a:rPr lang="en-US" sz="1600" dirty="0" smtClean="0"/>
              <a:t>ACTH</a:t>
            </a:r>
            <a:r>
              <a:rPr lang="el-GR" sz="1600" dirty="0" smtClean="0"/>
              <a:t> είτε στο πλαίσιο ιδιοπαθούς υπερπλασίας των επινεφριδίων. </a:t>
            </a:r>
            <a:br>
              <a:rPr lang="el-GR" sz="1600" dirty="0" smtClean="0"/>
            </a:br>
            <a:endParaRPr lang="el-GR" sz="1600" dirty="0"/>
          </a:p>
        </p:txBody>
      </p:sp>
      <p:pic>
        <p:nvPicPr>
          <p:cNvPr id="5122" name="Picture 2" descr="C:\Users\Νεφέλη\Desktop\ΕΙΚΟΝΕΣ ΕΠΙΝΕΦΡΙΔΙΩΝ\ENDO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700808"/>
            <a:ext cx="769599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323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287"/>
            <a:ext cx="9144000" cy="1575639"/>
          </a:xfrm>
        </p:spPr>
        <p:txBody>
          <a:bodyPr>
            <a:normAutofit/>
          </a:bodyPr>
          <a:lstStyle/>
          <a:p>
            <a:pPr algn="just"/>
            <a:r>
              <a:rPr lang="el-GR" sz="2000" dirty="0" err="1" smtClean="0"/>
              <a:t>Ερυθρομέλανη</a:t>
            </a:r>
            <a:r>
              <a:rPr lang="el-GR" sz="2000" dirty="0" smtClean="0"/>
              <a:t> χροιά λόγω εκτενούς </a:t>
            </a:r>
            <a:r>
              <a:rPr lang="el-GR" sz="2000" dirty="0" err="1" smtClean="0"/>
              <a:t>επινεφριδιακής</a:t>
            </a:r>
            <a:r>
              <a:rPr lang="el-GR" sz="2000" dirty="0" smtClean="0"/>
              <a:t> αιμορραγίας σε βρέφος με </a:t>
            </a:r>
            <a:r>
              <a:rPr lang="el-GR" sz="2000" dirty="0" err="1" smtClean="0"/>
              <a:t>μηνιγγιτιδοκοκκαιμία</a:t>
            </a:r>
            <a:r>
              <a:rPr lang="el-GR" sz="2000" dirty="0" smtClean="0"/>
              <a:t>, </a:t>
            </a:r>
            <a:r>
              <a:rPr lang="el-GR" sz="2000" dirty="0" smtClean="0"/>
              <a:t>σχετιζόμενη με σύνδρομο </a:t>
            </a:r>
            <a:r>
              <a:rPr lang="en-US" sz="2000" dirty="0" smtClean="0"/>
              <a:t>Waterhouse-</a:t>
            </a:r>
            <a:r>
              <a:rPr lang="en-US" sz="2000" dirty="0" err="1" smtClean="0"/>
              <a:t>Friderichsen</a:t>
            </a:r>
            <a:r>
              <a:rPr lang="en-US" sz="2000" dirty="0" smtClean="0"/>
              <a:t>. A</a:t>
            </a:r>
            <a:r>
              <a:rPr lang="el-GR" sz="2000" dirty="0" err="1" smtClean="0"/>
              <a:t>ιμορραγική</a:t>
            </a:r>
            <a:r>
              <a:rPr lang="el-GR" sz="2000" dirty="0" smtClean="0"/>
              <a:t> νέκρωση και </a:t>
            </a:r>
            <a:r>
              <a:rPr lang="el-GR" sz="2000" b="1" dirty="0" smtClean="0"/>
              <a:t>οξεία</a:t>
            </a:r>
            <a:r>
              <a:rPr lang="el-GR" sz="2000" dirty="0" smtClean="0"/>
              <a:t> </a:t>
            </a:r>
            <a:r>
              <a:rPr lang="el-GR" sz="2000" dirty="0" err="1" smtClean="0"/>
              <a:t>επινεφριδιακή</a:t>
            </a:r>
            <a:r>
              <a:rPr lang="el-GR" sz="2000" dirty="0" smtClean="0"/>
              <a:t> ανεπάρκεια. Σήψη με διάχυτη </a:t>
            </a:r>
            <a:r>
              <a:rPr lang="el-GR" sz="2000" dirty="0" err="1" smtClean="0"/>
              <a:t>ενδαγγειακή</a:t>
            </a:r>
            <a:r>
              <a:rPr lang="el-GR" sz="2000" dirty="0" smtClean="0"/>
              <a:t> πήξη και έντονη πορφύρα. </a:t>
            </a:r>
            <a:endParaRPr lang="el-GR" sz="2000" dirty="0"/>
          </a:p>
        </p:txBody>
      </p:sp>
      <p:pic>
        <p:nvPicPr>
          <p:cNvPr id="6146" name="Picture 2" descr="C:\Users\Νεφέλη\Desktop\ΕΙΚΟΝΕΣ ΕΠΙΝΕΦΡΙΔΙΩΝ\ENDO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840" y="1593927"/>
            <a:ext cx="4151892" cy="271931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Νεφέλη\Desktop\ΕΙΚΟΝΕΣ ΕΠΙΝΕΦΡΙΔΙΩΝ\ENDO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28" y="4005063"/>
            <a:ext cx="4170204" cy="27399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Νεφέλη\Desktop\ΕΙΚΟΝΕΣ ΕΠΙΝΕΦΡΙΔΙΩΝ\ENDO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552752" y="2477271"/>
            <a:ext cx="5151063"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02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9144000" cy="1814473"/>
          </a:xfrm>
        </p:spPr>
        <p:txBody>
          <a:bodyPr>
            <a:normAutofit fontScale="90000"/>
          </a:bodyPr>
          <a:lstStyle/>
          <a:p>
            <a:r>
              <a:rPr lang="el-GR" sz="2400" dirty="0" err="1" smtClean="0"/>
              <a:t>Τυροειδοποιούμενο</a:t>
            </a:r>
            <a:r>
              <a:rPr lang="el-GR" sz="2400" dirty="0" smtClean="0"/>
              <a:t> φυμάτιο στο </a:t>
            </a:r>
            <a:r>
              <a:rPr lang="el-GR" sz="2400" dirty="0" smtClean="0"/>
              <a:t>επινεφρίδιο, </a:t>
            </a:r>
            <a:r>
              <a:rPr lang="el-GR" sz="2400" dirty="0" smtClean="0"/>
              <a:t>προκαλών χρόνια </a:t>
            </a:r>
            <a:r>
              <a:rPr lang="el-GR" sz="2400" dirty="0" err="1" smtClean="0"/>
              <a:t>επινεφριδιακή</a:t>
            </a:r>
            <a:r>
              <a:rPr lang="el-GR" sz="2400" dirty="0" smtClean="0"/>
              <a:t> ανεπάρκεια, η οποία, λόγω της έλλειψης κορτικοειδών, οδηγεί σε υπογλυκαιμία, </a:t>
            </a:r>
            <a:r>
              <a:rPr lang="el-GR" sz="2400" dirty="0" err="1" smtClean="0"/>
              <a:t>υπονατριαιμία</a:t>
            </a:r>
            <a:r>
              <a:rPr lang="el-GR" sz="2400" dirty="0"/>
              <a:t> </a:t>
            </a:r>
            <a:r>
              <a:rPr lang="el-GR" sz="2400" dirty="0" smtClean="0"/>
              <a:t>και </a:t>
            </a:r>
            <a:r>
              <a:rPr lang="el-GR" sz="2400" dirty="0" err="1" smtClean="0"/>
              <a:t>υπερκαλιαιμία</a:t>
            </a:r>
            <a:r>
              <a:rPr lang="el-GR" sz="2400" dirty="0" smtClean="0"/>
              <a:t>.</a:t>
            </a:r>
            <a:br>
              <a:rPr lang="el-GR" sz="2400" dirty="0" smtClean="0"/>
            </a:br>
            <a:r>
              <a:rPr lang="el-GR" sz="2400" dirty="0" smtClean="0"/>
              <a:t>Στις μέρες μας, κατά πολύ συχνότερη αιτία  </a:t>
            </a:r>
            <a:r>
              <a:rPr lang="el-GR" sz="2400" dirty="0" err="1" smtClean="0"/>
              <a:t>επινεφριδιακής</a:t>
            </a:r>
            <a:r>
              <a:rPr lang="el-GR" sz="2400" dirty="0" smtClean="0"/>
              <a:t> ανεπάρκειας συνιστά η ιδιοπαθής (μάλλον </a:t>
            </a:r>
            <a:r>
              <a:rPr lang="el-GR" sz="2400" dirty="0" err="1" smtClean="0"/>
              <a:t>αυτοάνοσης</a:t>
            </a:r>
            <a:r>
              <a:rPr lang="el-GR" sz="2400" dirty="0" smtClean="0"/>
              <a:t> αρχής) νόσος του </a:t>
            </a:r>
            <a:r>
              <a:rPr lang="en-US" sz="2400" dirty="0" smtClean="0"/>
              <a:t>Addison.</a:t>
            </a:r>
            <a:r>
              <a:rPr lang="el-GR" sz="2400" dirty="0" smtClean="0"/>
              <a:t> </a:t>
            </a:r>
            <a:endParaRPr lang="el-GR" sz="2400" dirty="0"/>
          </a:p>
        </p:txBody>
      </p:sp>
      <p:pic>
        <p:nvPicPr>
          <p:cNvPr id="7170" name="Picture 2" descr="C:\Users\Νεφέλη\Desktop\ΕΙΚΟΝΕΣ ΕΠΙΝΕΦΡΙΔΙΩΝ\ENDO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14473"/>
            <a:ext cx="7560840" cy="496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27984" y="0"/>
            <a:ext cx="4716016" cy="7101408"/>
          </a:xfrm>
        </p:spPr>
        <p:txBody>
          <a:bodyPr>
            <a:normAutofit/>
          </a:bodyPr>
          <a:lstStyle/>
          <a:p>
            <a:r>
              <a:rPr lang="el-GR" sz="3200" dirty="0" smtClean="0"/>
              <a:t>Διατομή ενός διογκωμένου επινεφριδίου</a:t>
            </a:r>
            <a:br>
              <a:rPr lang="el-GR" sz="3200" dirty="0" smtClean="0"/>
            </a:br>
            <a:r>
              <a:rPr lang="el-GR" sz="3200" dirty="0" smtClean="0"/>
              <a:t> λόγω </a:t>
            </a:r>
            <a:r>
              <a:rPr lang="el-GR" sz="3200" b="1" dirty="0" smtClean="0"/>
              <a:t>μεταστατικής διήθησής </a:t>
            </a:r>
            <a:r>
              <a:rPr lang="el-GR" sz="3200" dirty="0" smtClean="0"/>
              <a:t>του </a:t>
            </a:r>
            <a:br>
              <a:rPr lang="el-GR" sz="3200" dirty="0" smtClean="0"/>
            </a:br>
            <a:r>
              <a:rPr lang="el-GR" sz="3200" dirty="0" smtClean="0"/>
              <a:t>εντός και πέριξ υπολειμματικού χρυσοκίτρινου φλοιού. </a:t>
            </a:r>
            <a:br>
              <a:rPr lang="el-GR" sz="3200" dirty="0" smtClean="0"/>
            </a:br>
            <a:r>
              <a:rPr lang="el-GR" sz="3200" dirty="0" smtClean="0"/>
              <a:t>Σε μεταστατική </a:t>
            </a:r>
            <a:r>
              <a:rPr lang="el-GR" sz="3200" dirty="0" err="1" smtClean="0"/>
              <a:t>επινεφριδιακή</a:t>
            </a:r>
            <a:r>
              <a:rPr lang="el-GR" sz="3200" dirty="0" smtClean="0"/>
              <a:t> διήθηση, η πρωτοπαθής εστία συνήθως εντοπίζεται στον πνεύμονα. </a:t>
            </a:r>
            <a:endParaRPr lang="el-GR" sz="3200" dirty="0"/>
          </a:p>
        </p:txBody>
      </p:sp>
      <p:pic>
        <p:nvPicPr>
          <p:cNvPr id="2050" name="Picture 2" descr="C:\Users\Νεφέλη\Desktop\ΕΙΚΟΝΕΣ ΕΠΙΝΕΦΡΙΔΙΩΝ\ENDO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4392488" cy="663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14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91440"/>
            <a:ext cx="4320480" cy="6577920"/>
          </a:xfrm>
        </p:spPr>
        <p:txBody>
          <a:bodyPr>
            <a:normAutofit fontScale="90000"/>
          </a:bodyPr>
          <a:lstStyle/>
          <a:p>
            <a:r>
              <a:rPr lang="en-US" sz="2000" dirty="0" smtClean="0"/>
              <a:t>E</a:t>
            </a:r>
            <a:r>
              <a:rPr lang="el-GR" sz="2000" dirty="0" err="1" smtClean="0"/>
              <a:t>ρυθρό</a:t>
            </a:r>
            <a:r>
              <a:rPr lang="el-GR" sz="2000" dirty="0" smtClean="0"/>
              <a:t> του Κονγκό. </a:t>
            </a:r>
            <a:r>
              <a:rPr lang="el-GR" sz="2000" dirty="0" smtClean="0"/>
              <a:t/>
            </a:r>
            <a:br>
              <a:rPr lang="el-GR" sz="2000" dirty="0" smtClean="0"/>
            </a:br>
            <a:r>
              <a:rPr lang="el-GR" sz="2000" dirty="0" smtClean="0"/>
              <a:t>Εναποθέσεις </a:t>
            </a:r>
            <a:r>
              <a:rPr lang="el-GR" sz="2000" dirty="0" err="1" smtClean="0"/>
              <a:t>αμυλοειδούς</a:t>
            </a:r>
            <a:r>
              <a:rPr lang="el-GR" sz="2000" dirty="0" smtClean="0"/>
              <a:t> στον </a:t>
            </a:r>
            <a:r>
              <a:rPr lang="el-GR" sz="2000" dirty="0" err="1" smtClean="0"/>
              <a:t>επινεφριδιακό</a:t>
            </a:r>
            <a:r>
              <a:rPr lang="el-GR" sz="2000" dirty="0" smtClean="0"/>
              <a:t> φλοιό.  Επί </a:t>
            </a:r>
            <a:r>
              <a:rPr lang="el-GR" sz="2000" dirty="0" smtClean="0">
                <a:effectLst>
                  <a:outerShdw blurRad="38100" dist="38100" dir="2700000" algn="tl">
                    <a:srgbClr val="000000">
                      <a:alpha val="43137"/>
                    </a:srgbClr>
                  </a:outerShdw>
                </a:effectLst>
              </a:rPr>
              <a:t>ΑΑ</a:t>
            </a:r>
            <a:r>
              <a:rPr lang="el-GR" sz="2000" dirty="0" smtClean="0"/>
              <a:t> </a:t>
            </a:r>
            <a:r>
              <a:rPr lang="el-GR" sz="2000" dirty="0" err="1" smtClean="0"/>
              <a:t>αμυλοείδωσης</a:t>
            </a:r>
            <a:r>
              <a:rPr lang="el-GR" sz="2000" dirty="0" smtClean="0"/>
              <a:t>, πρόκειται για </a:t>
            </a:r>
            <a:br>
              <a:rPr lang="el-GR" sz="2000" dirty="0" smtClean="0"/>
            </a:br>
            <a:r>
              <a:rPr lang="el-GR" sz="2000" dirty="0" smtClean="0"/>
              <a:t>ρευματική νόσο ή χρόνια λοίμωξη.</a:t>
            </a:r>
            <a:br>
              <a:rPr lang="el-GR" sz="2000" dirty="0" smtClean="0"/>
            </a:br>
            <a:r>
              <a:rPr lang="el-GR" sz="2000" dirty="0" smtClean="0"/>
              <a:t/>
            </a:r>
            <a:br>
              <a:rPr lang="el-GR" sz="2000" dirty="0" smtClean="0"/>
            </a:br>
            <a:r>
              <a:rPr lang="el-GR" sz="2000" dirty="0" smtClean="0"/>
              <a:t>( Παρεμπιπτόντως, </a:t>
            </a:r>
            <a:br>
              <a:rPr lang="el-GR" sz="2000" dirty="0" smtClean="0"/>
            </a:br>
            <a:r>
              <a:rPr lang="el-GR" sz="2000" dirty="0" smtClean="0"/>
              <a:t>αναφορικά </a:t>
            </a:r>
            <a:r>
              <a:rPr lang="el-GR" sz="2000" dirty="0" smtClean="0"/>
              <a:t>με </a:t>
            </a:r>
            <a:r>
              <a:rPr lang="el-GR" sz="2000" dirty="0" err="1" smtClean="0"/>
              <a:t>αμυλοειδώσεις</a:t>
            </a:r>
            <a:r>
              <a:rPr lang="el-GR" sz="2000" dirty="0" smtClean="0"/>
              <a:t> σε </a:t>
            </a:r>
            <a:r>
              <a:rPr lang="el-GR" sz="2000" i="1" dirty="0" smtClean="0"/>
              <a:t>άλλες ανατομικές εντοπίσεις</a:t>
            </a:r>
            <a:r>
              <a:rPr lang="en-US" sz="2000" dirty="0" smtClean="0"/>
              <a:t>: </a:t>
            </a:r>
            <a:r>
              <a:rPr lang="en-US" sz="2000" dirty="0" smtClean="0"/>
              <a:t/>
            </a:r>
            <a:br>
              <a:rPr lang="en-US" sz="2000" dirty="0" smtClean="0"/>
            </a:br>
            <a:r>
              <a:rPr lang="el-GR" sz="2000" dirty="0" smtClean="0"/>
              <a:t>Η νόσος </a:t>
            </a:r>
            <a:r>
              <a:rPr lang="en-US" sz="2000" dirty="0" smtClean="0"/>
              <a:t>Alzheimer </a:t>
            </a:r>
            <a:r>
              <a:rPr lang="el-GR" sz="2000" dirty="0" smtClean="0"/>
              <a:t> </a:t>
            </a:r>
            <a:r>
              <a:rPr lang="el-GR" sz="2000" dirty="0" err="1" smtClean="0"/>
              <a:t>επιπλέκεται</a:t>
            </a:r>
            <a:r>
              <a:rPr lang="el-GR" sz="2000" dirty="0" smtClean="0"/>
              <a:t> με εντοπισμένη μορφή </a:t>
            </a:r>
            <a:r>
              <a:rPr lang="en-US" sz="2000" dirty="0" smtClean="0"/>
              <a:t/>
            </a:r>
            <a:br>
              <a:rPr lang="en-US" sz="2000" dirty="0" smtClean="0"/>
            </a:br>
            <a:r>
              <a:rPr lang="el-GR" sz="2000" dirty="0" smtClean="0"/>
              <a:t>εναπόθεσης </a:t>
            </a:r>
            <a:r>
              <a:rPr lang="el-GR" sz="2000" dirty="0" err="1" smtClean="0"/>
              <a:t>αμυλοειδούς</a:t>
            </a:r>
            <a:r>
              <a:rPr lang="el-GR" sz="2000" dirty="0" smtClean="0"/>
              <a:t>, </a:t>
            </a:r>
            <a:r>
              <a:rPr lang="en-US" sz="2000" dirty="0" smtClean="0"/>
              <a:t/>
            </a:r>
            <a:br>
              <a:rPr lang="en-US" sz="2000" dirty="0" smtClean="0"/>
            </a:br>
            <a:r>
              <a:rPr lang="el-GR" sz="2000" dirty="0" smtClean="0"/>
              <a:t>την </a:t>
            </a:r>
            <a:r>
              <a:rPr lang="el-GR" sz="2000" dirty="0" err="1" smtClean="0"/>
              <a:t>αμυλοειδική</a:t>
            </a:r>
            <a:r>
              <a:rPr lang="el-GR" sz="2000" dirty="0" smtClean="0"/>
              <a:t> </a:t>
            </a:r>
            <a:r>
              <a:rPr lang="el-GR" sz="2000" dirty="0" err="1" smtClean="0"/>
              <a:t>αγγειοπάθεια</a:t>
            </a:r>
            <a:r>
              <a:rPr lang="el-GR" sz="2000" dirty="0" smtClean="0"/>
              <a:t>. </a:t>
            </a:r>
            <a:br>
              <a:rPr lang="el-GR" sz="2000" dirty="0" smtClean="0"/>
            </a:br>
            <a:r>
              <a:rPr lang="el-GR" sz="2000" dirty="0" smtClean="0"/>
              <a:t>Στον σακχαρώδη διαβήτη τύπου 2, μπορεί να εναποτεθεί </a:t>
            </a:r>
            <a:r>
              <a:rPr lang="el-GR" sz="2000" dirty="0" err="1" smtClean="0"/>
              <a:t>αμυλοειδές</a:t>
            </a:r>
            <a:r>
              <a:rPr lang="el-GR" sz="2000" dirty="0" smtClean="0"/>
              <a:t> </a:t>
            </a:r>
            <a:br>
              <a:rPr lang="el-GR" sz="2000" dirty="0" smtClean="0"/>
            </a:br>
            <a:r>
              <a:rPr lang="el-GR" sz="2000" dirty="0" smtClean="0"/>
              <a:t>στα νησίδια του </a:t>
            </a:r>
            <a:r>
              <a:rPr lang="en-US" sz="2000" dirty="0" smtClean="0"/>
              <a:t>Langerhans. </a:t>
            </a:r>
            <a:br>
              <a:rPr lang="en-US" sz="2000" dirty="0" smtClean="0"/>
            </a:br>
            <a:r>
              <a:rPr lang="el-GR" sz="2000" dirty="0" smtClean="0"/>
              <a:t>Στο </a:t>
            </a:r>
            <a:r>
              <a:rPr lang="el-GR" sz="2000" dirty="0" err="1" smtClean="0"/>
              <a:t>πλασματοκύτωμα</a:t>
            </a:r>
            <a:r>
              <a:rPr lang="el-GR" sz="2000" dirty="0" smtClean="0"/>
              <a:t> ή στο πολλαπλό </a:t>
            </a:r>
            <a:r>
              <a:rPr lang="el-GR" sz="2000" dirty="0" err="1" smtClean="0"/>
              <a:t>μυέλωμα</a:t>
            </a:r>
            <a:r>
              <a:rPr lang="el-GR" sz="2000" dirty="0" smtClean="0"/>
              <a:t>, οι ελαφρές άλυσοι των πλασματοκυττάρων συντελούν στην παραγωγή </a:t>
            </a:r>
            <a:r>
              <a:rPr lang="el-GR" sz="2000" dirty="0" err="1" smtClean="0"/>
              <a:t>αμυλοειδούς</a:t>
            </a:r>
            <a:r>
              <a:rPr lang="el-GR" sz="2000" dirty="0" smtClean="0"/>
              <a:t> </a:t>
            </a:r>
            <a:r>
              <a:rPr lang="en-US" sz="2000" dirty="0" smtClean="0"/>
              <a:t>AL.</a:t>
            </a:r>
            <a:r>
              <a:rPr lang="el-GR" sz="2000" dirty="0" smtClean="0"/>
              <a:t/>
            </a:r>
            <a:br>
              <a:rPr lang="el-GR" sz="2000" dirty="0" smtClean="0"/>
            </a:br>
            <a:r>
              <a:rPr lang="el-GR" sz="2000" dirty="0" smtClean="0"/>
              <a:t>Το </a:t>
            </a:r>
            <a:r>
              <a:rPr lang="el-GR" sz="2000" dirty="0" err="1" smtClean="0"/>
              <a:t>μυελοειδές</a:t>
            </a:r>
            <a:r>
              <a:rPr lang="el-GR" sz="2000" dirty="0" smtClean="0"/>
              <a:t> καρκίνωμα του θυρεοειδούς αδένα μπορεί να εμφανίζει </a:t>
            </a:r>
            <a:r>
              <a:rPr lang="el-GR" sz="2000" dirty="0" err="1" smtClean="0"/>
              <a:t>αμυλοειδές</a:t>
            </a:r>
            <a:r>
              <a:rPr lang="el-GR" sz="2000" dirty="0" smtClean="0"/>
              <a:t> στο υπόστρωμά του. )  </a:t>
            </a:r>
            <a:endParaRPr lang="el-GR" sz="2000" dirty="0"/>
          </a:p>
        </p:txBody>
      </p:sp>
      <p:pic>
        <p:nvPicPr>
          <p:cNvPr id="8194" name="Picture 2" descr="C:\Users\Νεφέλη\Desktop\ΕΙΚΟΝΕΣ ΕΠΙΝΕΦΡΙΔΙΩΝ\ENDO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452923" y="1235709"/>
            <a:ext cx="6486625"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884</Words>
  <Application>Microsoft Office PowerPoint</Application>
  <PresentationFormat>Προβολή στην οθόνη (4:3)</PresentationFormat>
  <Paragraphs>19</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ΠΑΘΟΛΟΓΟΑΝΑΤΟΜΙΚΕΣ ΕΙΚΟΝΕΣ ΕΠΙΝΕΦΡΙΔΙΩΝ </vt:lpstr>
      <vt:lpstr>Ο δεξιός νεφρός με το δεξιό επινεφρίδιο. Η φυσιολογική οπισθοπεριτοναϊκή θέση του επινεφριδίου ανάμεσα στο ήπαρ και στο νεφρό. Παρατηρήστε τον λιπώδη ιστό, μέρος του οποίου ανακάμθηκε, ώστε να αποκαλυφθεί ο άνω πόλος του νεφρού και το επινεφρίδιο.  Κάθε φυσιολογικό επινεφρίδιο ζυγίζει 4-6 γρ.   Στην επιφάνεια διατομής, διακρίνουμε τον χρυσοκίτρινης χροιάς, φλοιό εξωτερικά και τον ερυθρόφαιο μυελό, εσωτερικά. </vt:lpstr>
      <vt:lpstr>Ιστολογικά, εκ των έξω προς τα έσω, διακρίνουμε τον φλοιό με τη σπειροειδή ζώνη (που παράγει και εκκρίνει την αλατοκορτικοειδή αλδοστερόνη), τη στηλιδωτή ζώνη (που παράγει πρωτίστως γλυκοκορτικοειδή), τη δικτυωτή ζώνη (που παράγει πρόδρομες ουσίες ανδρογόνων) και τον μυελό που εκκρίνει επινεφρίνη.</vt:lpstr>
      <vt:lpstr>Παρουσίαση του PowerPoint</vt:lpstr>
      <vt:lpstr>Κεντρικά, ένα φυσιολογικό ζευγάρι επινεφριδίων.  Το πάνω ζευγάρι προέρχεται από ασθενή με ατροφία των επινεφριδίων ( είτε στο πλαίσιο νόσου του Addison είτε στο πλαίσιο μακροχρόνιας αγωγής με κορτικοστεροειδή).  Το κάτω ζευγάρι εμφανίζει υπερπλασία του επινεφριδιακού φλοιού, άμφω, είτε στο πλαίσιο υποφυσιακού αδενώματος εκκρίνοντος ACTH (νόσος του Cushing) είτε στο πλαίσιο συνδρόμου του Cushing λόγω έκτοπης παραγωγής ACTH είτε στο πλαίσιο ιδιοπαθούς υπερπλασίας των επινεφριδίων.  </vt:lpstr>
      <vt:lpstr>Ερυθρομέλανη χροιά λόγω εκτενούς επινεφριδιακής αιμορραγίας σε βρέφος με μηνιγγιτιδοκοκκαιμία, σχετιζόμενη με σύνδρομο Waterhouse-Friderichsen. Aιμορραγική νέκρωση και οξεία επινεφριδιακή ανεπάρκεια. Σήψη με διάχυτη ενδαγγειακή πήξη και έντονη πορφύρα. </vt:lpstr>
      <vt:lpstr>Τυροειδοποιούμενο φυμάτιο στο επινεφρίδιο, προκαλών χρόνια επινεφριδιακή ανεπάρκεια, η οποία, λόγω της έλλειψης κορτικοειδών, οδηγεί σε υπογλυκαιμία, υπονατριαιμία και υπερκαλιαιμία. Στις μέρες μας, κατά πολύ συχνότερη αιτία  επινεφριδιακής ανεπάρκειας συνιστά η ιδιοπαθής (μάλλον αυτοάνοσης αρχής) νόσος του Addison. </vt:lpstr>
      <vt:lpstr>Διατομή ενός διογκωμένου επινεφριδίου  λόγω μεταστατικής διήθησής του  εντός και πέριξ υπολειμματικού χρυσοκίτρινου φλοιού.  Σε μεταστατική επινεφριδιακή διήθηση, η πρωτοπαθής εστία συνήθως εντοπίζεται στον πνεύμονα. </vt:lpstr>
      <vt:lpstr>Eρυθρό του Κονγκό.  Εναποθέσεις αμυλοειδούς στον επινεφριδιακό φλοιό.  Επί ΑΑ αμυλοείδωσης, πρόκειται για  ρευματική νόσο ή χρόνια λοίμωξη.  ( Παρεμπιπτόντως,  αναφορικά με αμυλοειδώσεις σε άλλες ανατομικές εντοπίσεις:  Η νόσος Alzheimer  επιπλέκεται με εντοπισμένη μορφή  εναπόθεσης αμυλοειδούς,  την αμυλοειδική αγγειοπάθεια.  Στον σακχαρώδη διαβήτη τύπου 2, μπορεί να εναποτεθεί αμυλοειδές  στα νησίδια του Langerhans.  Στο πλασματοκύτωμα ή στο πολλαπλό μυέλωμα, οι ελαφρές άλυσοι των πλασματοκυττάρων συντελούν στην παραγωγή αμυλοειδούς AL. Το μυελοειδές καρκίνωμα του θυρεοειδούς αδένα μπορεί να εμφανίζει αμυλοειδές στο υπόστρωμά του. )  </vt:lpstr>
      <vt:lpstr>Νεογνό με συγγενές νευροβλάστωμα του δεξιού επινεφριδίου, παρεκτοπίζον το ήπαρ προς τα αριστερά. Λόγω της οπισθοπεριτοναϊκής του ανάπτυξης, το νευροβλάστωμα μπορεί να αποκτήσει μεγάλο μέγεθος, πριν διαγνωσθεί.  Ποιος μεταβολίτης αναμένεται να ανιχνευθεί στα ούρα; </vt:lpstr>
      <vt:lpstr>Το νευροβλάστωμα ανήκει στην ομάδα των βασίφιλων μικροστρογγυλοκυτταρικών όγκων και, τυπικά, απαντά στις μικρές ηλικίες.  Συχνά εμφανίζει περιοχές νέκρωσης, αποτιτανώσεις και μικροσκοπικούς ρόδακες με τα νεοπλασματικά κύτταρα να διατάσσονται πέριξ μιας κεντρικής περιοχής κυτταρικών ινιδιακών προεκτάσεων· οι ρόδακες δεν συνιστούν παθογνωμονικό εύρημα, οπότε επιβάλλεται ανοσοϊστοχημική τεκμηρίωση της διάγνωσης.  Σε μεγαλύτερη μεγέθυνση, τα νεοπλασματικά στρογγυλοκύτταρα του νευροβλαστώματος διαθέτουν προβάλλοντες βασίφιλους πυρήνες, κοκκώδη χρωματίνη και ελάχιστο κυτταρόπλασμα.</vt:lpstr>
      <vt:lpstr>Η εξ ημισείας διατομή αυτού του νεοπλάσματος αποκαλύπτει φαιά χροιά, συγκριτικά με τον συμπιεζόμενο κιτρινωπό φλοιό και το μικρό υπόλειμμα επινεφριδίου κάτω δεξιά, στην πάνω εικόνα. Ο ασθενής παρουσίαζε επεισόδια υπέρτασης. Πρόκειται για άλλον όγκο της μυελώδους μοίρας του επινεφριδίου, το φαιοχρωμοκύτωμα, που χαρακτηρίζεται από την αντίδραση χρωμαφίνης και βάφεται καφέ, όταν εμβαπτίζεται σε δίχρωμο μονιμοποιητικό υγρό, καθώς οξειδώνονται οι κατεχολαμίνες που περιέχει  ( επινεφρίνη και νορεπινεφρίνη ).   Εξωεπινεφριδιακή ανάπτυξη φαιοχρωμοκυτώματος απαντά κατά κανόνα στα παραγάγγλια ( καρωτιδικά σωμάτια, σωμάτια της αορτής, όργανο του Zuckerkandle)  και σε χρωμαφινικούς ιστούς, ευρισκόμενους σε άλλες θέσεις, όπως στο τοίχωμα της ουροδόχου κύστης∙ οι εν λόγω όγκοι καλούνται παραγαγγλιώματα. Πρόκειται για ιστούς εμβρυογενετικής προέλευσης από τη νευρική ακρολοφία με δυναμικό νευροενδοκρινικής λειτουργίας.   (Τα παγκρεατικά νησίδια του Langerhans, παρότι ενδοκρινικής φύσης και παρότι παράγουν ποικίλες ορμόνες, δεν παράγουν κατεχολαμίνες.)</vt:lpstr>
      <vt:lpstr>Μικροσκοπικώς, πιο σκούρα τα κύτταρα του φαιοχρωμοκυτώματος σε σχέση με τα υπολειμματικά κύτταρα της φλοιώδους μοίρας. Πρόκειται για μεγάλα κύτταρα με ηωσινόφιλο ή αμφίφιλο κυτταρόπλασμα, διατασσόμενα σε φωλιές με παρεμβαλλόμενα τριχοειδή. Υπερμικροσκοπικώς, ανευρίσκονται νευροεκκριτικά κοκκία, περιέχοντα κατεχολαμίνες. Το φαιοχρωμοκύτωμα αποκαλείται «όγκος του 10%», καθώς κατά αυτό το ποσοστό των περιπτώσεων είναι αμφοτερόπλευρο, απαντά σε παιδιά και είναι κακοήθους φύσης.  </vt:lpstr>
      <vt:lpstr>Η εξ ημισείας διατομή ενός επινεφριδίου (πάνω αρ.) από ασθενή με σύνδρομο του Cushing αποκαλύπτει ένα αδένωμα του φλοιού και λίγο εναπομείναν, ατροφικό επινεφρίδιο, στα δεξιά. Το  αδένωμα μακροσκοπικώς αντιστοιχεί σε συμπαγές, κιτρινόφαιο μόρφωμα, αντίστοιχο της μακροσκοπικής εικόνας της φλοιώδους μοίρας. Εδώ πρόκειται για καλά αφοριζόμενο, καλόηθες νεόπλασμα, ιστολογικώς αποτελούμενο από κύτταρα παρόμοια με εκείνα της φυσιολογικής στηλιδωτής ζώνης. Άλλο αδένωμα, μ.δ. 1,3 εκ., (κάτω αρ.) στο αριστερό επινεφρίδιο σε υπερτασικό ασθενή, με υποκαλιαιμία, υψηλή αλδοστερόνη ορού και χαμηλή ρενίνη ορού (πρωτοπαθής υπεραλδοστερονισμός) λόγω εκκρίσεως αλδοστερόνης από το αδένωμα (σύνδρομο του Conn). ( H αλδοστερόνη αποτελεί μέρος του συστήματος ρενίνης-αγγειοτενσίνης.) Η εν λόγω αλλοίωση ευθύνεται για περίπου τα 2/3 των περιπτώσεων πρωτοπαθούς υπεραλδοστερονισμού, ενώ η αμφοτερόπλευρη υπερπλασία του επινεφριδιακού φλοιού ευθύνεται για περίπου το 30% των εν λόγω περιπτώσεων. Τα αδενώματα τυπικά δεν υπερβαίνουν τα 2 εκ. σε διάμετρο κι εμφανίζουν κιτρινωπή επιφάνεια διατομής. Η πλειονότητα των νεοπλασμάτων του επινεφριδιακού φλοιού αντιστοιχεί σε (καλοήθη) αδενώματα.</vt:lpstr>
      <vt:lpstr>Ευμέγεθες καρκίνωμα του επινεφριδιακού φλοιού, παρεκτοπίζον τον νεφρό προς τα κάτω.  Συνήθης η κάποιου βαθμού έκκριση κορτικοστεροειδών ή στεροειδών του φύλου. Κακή η πρόγνωση, καθώς διαγιγνώσκεται σε προχωρημένο στάδιο, λόγω της σιωπηράς, οπισθοπεριτοναϊκής ανάπτυξής του.</vt:lpstr>
      <vt:lpstr>Υπολειμματικός επινεφριδιακός ιστός στο πάνω μέρος της αρ. εικόνας. Τα καρκινικά κύτταρα προσομοιάζουν με εκείνα του φυσιολογικού φλοιού, οπότε η κακοήθεια δεν μπορεί να τεκμηριωθεί μόνο βάσει των κυτταρολογικών χαρακτηριστικών ( όπως, εξάλλου, στην πλειονότητα των ενδοκρινικών νεοπλασμάτων). Η παρατηρούμενη στην κεντρική εικόνα διήθηση φλεβικού κλάδου και η μεταστατική διασπορά συνιστούν αξιόπιστα στοιχεία κακοήθειας. Η ισχυρή μεγέθυνση αποκαλύπτει πυρηνικό πλειομορφισμό και υπερχρωμία σε αυτό το καρκίνωμα του επινεφριδιακού φλοιού. Όμως, αφού κάποιος βαθμός πλειομορφισμού είναι επιτρεπτός και στα αδενώματα, οι ιστολογικοί χαρακτήρες δεν αρκούν.  Ούτε και το μέγεθος αρκεί για τη διάγνωση, παρότι, όσο μεγαλύτερο το νεόπλασμα,  τόσο πιθανότερο να είναι κακόηθες.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Νεφέλη</dc:creator>
  <cp:lastModifiedBy>Νεφέλη</cp:lastModifiedBy>
  <cp:revision>33</cp:revision>
  <dcterms:created xsi:type="dcterms:W3CDTF">2019-05-11T11:20:24Z</dcterms:created>
  <dcterms:modified xsi:type="dcterms:W3CDTF">2020-12-05T14:51:20Z</dcterms:modified>
</cp:coreProperties>
</file>