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3" r:id="rId3"/>
    <p:sldId id="269" r:id="rId4"/>
    <p:sldId id="265" r:id="rId5"/>
    <p:sldId id="261" r:id="rId6"/>
    <p:sldId id="264" r:id="rId7"/>
  </p:sldIdLst>
  <p:sldSz cx="10080625" cy="5670550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86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648" y="-78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4804A93-077A-4018-9CFE-4F204C7C994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2216BE2-4C2C-4042-B468-B4EAE29047F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8C8889-FE44-4895-8C09-68DA08D2028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C09E48-C6D1-42A6-82E9-F5926D10EAF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A48284F-0914-4B23-A5CB-24F40751FB20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l-G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278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876C782-E3A6-4B43-9CF4-15D499A505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CBC2686-247C-4B81-852C-72A82C62E3F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4887BFAF-9416-4C4C-AAF5-D0E809A8598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737B98-0C9E-4EA6-89D8-77E78DDCD08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A78796-2044-4AFE-8E00-42620077977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0894AD-1A98-4146-B831-927F786F65C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BEA8DCD-7DAC-4FCF-8454-0E2518CD97CF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5606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l-G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669563-9550-4FC3-84A0-1764F838C8D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D3C5879-7685-40B1-9E22-1ECA5E812815}" type="slidenum">
              <a:rPr/>
              <a:pPr lvl="0"/>
              <a:t>2</a:t>
            </a:fld>
            <a:endParaRPr lang="el-GR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1406877-07D4-45B3-9131-CCF09C8DCC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E284AD6D-508F-428A-9A62-340AA7783A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476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81E083-9DDD-4816-B0E5-2A446DE650E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04C3893-E44A-427A-A937-4C825E73C61E}" type="slidenum">
              <a:rPr/>
              <a:pPr lvl="0"/>
              <a:t>3</a:t>
            </a:fld>
            <a:endParaRPr lang="el-GR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F5CFBF35-2317-44AA-B54C-A3B9901D62B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98E397FA-A852-4EF4-AAED-9E1A80AA419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4670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669563-9550-4FC3-84A0-1764F838C8D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D3C5879-7685-40B1-9E22-1ECA5E812815}" type="slidenum">
              <a:rPr/>
              <a:pPr lvl="0"/>
              <a:t>4</a:t>
            </a:fld>
            <a:endParaRPr lang="el-GR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1406877-07D4-45B3-9131-CCF09C8DCC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E284AD6D-508F-428A-9A62-340AA7783A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46608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81E083-9DDD-4816-B0E5-2A446DE650E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04C3893-E44A-427A-A937-4C825E73C61E}" type="slidenum">
              <a:rPr/>
              <a:pPr lvl="0"/>
              <a:t>5</a:t>
            </a:fld>
            <a:endParaRPr lang="el-GR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F5CFBF35-2317-44AA-B54C-A3B9901D62B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98E397FA-A852-4EF4-AAED-9E1A80AA419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6231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669563-9550-4FC3-84A0-1764F838C8D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D3C5879-7685-40B1-9E22-1ECA5E812815}" type="slidenum">
              <a:rPr/>
              <a:pPr lvl="0"/>
              <a:t>6</a:t>
            </a:fld>
            <a:endParaRPr lang="el-GR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1406877-07D4-45B3-9131-CCF09C8DCC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E284AD6D-508F-428A-9A62-340AA7783A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9859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7B36E-8312-47E3-BC46-A10923343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A5F3AF-BD63-4E93-8E7B-3DCE2892B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4BD335-DFB4-4ED6-A294-CBADCAED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B16F6E-B66E-4061-836C-0E7502C9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5EB628-31A5-4D0A-BD2F-EB0DA726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209C10-C0D6-47C6-A1DF-8FA059B225B8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3292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A716F-650F-427E-915E-EEFD2D79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8B96C4-0D4F-4F88-8F8F-BC767CA6F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EBBB36-FCFD-4A4F-A51C-6A503F36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40E1E-B60D-4A61-985A-90681126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32631B-BBD8-4414-B1FA-26611802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EDFD66-A59B-4C81-BCED-A6330D239D8E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6266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0214255-7687-49F1-A96E-825A045AE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2C2049-A0AF-4B36-B140-A59A7C0FC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B5CEDA-0396-4D78-A923-785FC7D7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C19E-87C7-4E91-B774-D93913348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CB433A-9358-4A49-AE8B-F1BD9D08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2D6101-7C50-4BFF-B85D-A27B9E6A03E6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276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45952-EDD1-4F5E-BAFB-8041C8B2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3CFDCB-AD0C-4E88-89EE-6146DB6B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7762FC-0C19-40E7-83AB-C539F57E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5FE095-CB20-414A-A89B-52E7B5A46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873A1D-1516-4323-90F4-815A9232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E45F30-4197-446D-BFF3-7B33FDC5AFFA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5984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231EB8-14A8-4B09-8B39-B0873B990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64BD23-9E62-4466-BF88-4E6CEED3F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CA811E-B759-433D-9D68-47CAFA3B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4B11EF-5AC6-4766-9264-499961A7E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2797CF-967A-45E1-BC77-5FAA137B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A6A6C-8225-4546-A15C-78266BD76920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171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71C53-0399-4B2D-930C-0F6BDF22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E4ADB3-0542-4493-8CF6-8D9F0FA11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C4FE2E-6062-4F6E-B868-D479733E6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74C1E3-3D0D-4EC5-8E4A-988F22BC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3BAF53-EEB5-40D8-951D-AD8611E6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E31F00-BE81-4E1A-8F5E-12D687D2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A8FBA6-B280-4339-8C6D-B366EC67E662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8915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CE5B05-5FEB-400B-9AC6-C86AB4E7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86CF5-4EB5-4E68-ACA5-4D68DD00A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8EF434-6B83-46AE-A587-39E6BFA8D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90F7F73-E5A3-40F5-BFDF-8E473C062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D83EB6-0970-4AF6-AF07-299396203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3D1CE37-EA9C-44FA-8CD2-67C79C73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0032F3-6B53-4BEC-8A30-7F2BA0AE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653995-49E2-42B3-AF26-0079B2D1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D5D1E9-C96B-4537-908B-EAC742971B1F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1874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357F4B-5D83-4D1A-82F8-EA95E751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E16673-E9E7-4B37-9F15-30C3BDE6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2A4611-D530-47A8-BA49-68081CFF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D72EFE-4871-40A2-AB68-FFB1F3AA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2BB813-9755-4AB2-B447-E1D890C63EEA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9995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2768A6-DB1F-4A5F-9968-C41BFDF7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47A5E74-5F5B-4137-83DE-C9AB3695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369D11-98D2-4C2F-BAAC-A452B839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68A13E-D30D-4658-B5BC-B9ACDED4CEBF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309725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F008A1-A0AF-430D-BFD2-515CFD48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15346D-E545-45A6-8D3F-859DDE54C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26A214-BB32-4A70-98B8-070BC7A6C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20529E-DA4C-4968-B256-EE6D4103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94227E-4D8E-4D08-8B30-5C8FF8A0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8CDC4D-7FF9-4206-A980-2B0C9007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25262-16CA-40AA-ABC9-256347DAE429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9999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4D60F7-7791-439B-AAA1-C41A1D00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7D2A40C-374B-413C-A22F-1B2860CBF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452148-FF65-4A49-B62B-C77359523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54D4FC-0B3E-419D-B700-7D326822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0BB692-BBA8-4FE7-AA77-96D526E0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42448E-28D0-478C-8003-C5F2E438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13FBCC-3443-478A-9264-26B5C9F7588E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3392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C8D9F91-C060-4538-BDC4-56208A659A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A84B28-2918-4500-BFF7-B81D520323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3F7DE2-1F1F-4BCE-A2AA-573950AEFF0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FF73F8-3D14-4323-8E04-CEA26726097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83B2D5-D73B-4A94-B190-3F27A803F3C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l-G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E42D0BD-62C4-471D-92BF-1F6051D75818}" type="slidenum">
              <a:rPr/>
              <a:pPr lvl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l-G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l-G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Regulate Your Thyroid Function Without Drugs?">
            <a:extLst>
              <a:ext uri="{FF2B5EF4-FFF2-40B4-BE49-F238E27FC236}">
                <a16:creationId xmlns:a16="http://schemas.microsoft.com/office/drawing/2014/main" xmlns="" id="{65123C44-3E11-2540-86D8-EBBBA7E2E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235075"/>
            <a:ext cx="66865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F7D577-DD14-4CED-BFCA-5DC12970E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716" y="906792"/>
            <a:ext cx="7559675" cy="153554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l-GR" sz="4000" dirty="0">
                <a:latin typeface="+mn-lt"/>
              </a:rPr>
              <a:t>Παρουσίαση Περιστατικού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CCF17CB-B5AB-4B47-92F8-4CC7918B4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2527696"/>
          </a:xfrm>
        </p:spPr>
        <p:txBody>
          <a:bodyPr>
            <a:normAutofit/>
          </a:bodyPr>
          <a:lstStyle/>
          <a:p>
            <a:r>
              <a:rPr lang="el-GR" b="1" dirty="0" err="1">
                <a:latin typeface="+mn-lt"/>
              </a:rPr>
              <a:t>Θυλακιώδες</a:t>
            </a:r>
            <a:r>
              <a:rPr lang="el-GR" b="1" dirty="0">
                <a:latin typeface="+mn-lt"/>
              </a:rPr>
              <a:t> αδένωμα</a:t>
            </a:r>
          </a:p>
          <a:p>
            <a:endParaRPr lang="el-GR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l-GR" sz="1800" dirty="0">
                <a:latin typeface="+mn-lt"/>
              </a:rPr>
              <a:t>Νεκτάριος </a:t>
            </a:r>
            <a:r>
              <a:rPr lang="el-GR" sz="1800" dirty="0" err="1">
                <a:latin typeface="+mn-lt"/>
              </a:rPr>
              <a:t>Μπελιμεζάκης</a:t>
            </a:r>
            <a:endParaRPr lang="el-GR" sz="18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l-GR" sz="1800" dirty="0">
                <a:latin typeface="+mn-lt"/>
              </a:rPr>
              <a:t>Κατερίνα Καραγιάννη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B56D437-051D-40B9-A77E-CF6B07F8E097}"/>
              </a:ext>
            </a:extLst>
          </p:cNvPr>
          <p:cNvSpPr txBox="1">
            <a:spLocks/>
          </p:cNvSpPr>
          <p:nvPr/>
        </p:nvSpPr>
        <p:spPr>
          <a:xfrm>
            <a:off x="4791504" y="281725"/>
            <a:ext cx="5026671" cy="7639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>
            <a:lvl1pPr marL="0" indent="0" algn="ctr" rtl="0" hangingPunct="0">
              <a:spcBef>
                <a:spcPts val="1417"/>
              </a:spcBef>
              <a:spcAft>
                <a:spcPts val="0"/>
              </a:spcAft>
              <a:buNone/>
              <a:tabLst/>
              <a:defRPr lang="el-G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ΕΘΕΛΟΝΤΙΚΗ ΟΜΑΔΑ ΔΙΑΔΡΑΣΤΙΚΗΣ ΜΕΛΕΤΗΣ</a:t>
            </a:r>
            <a:endParaRPr lang="en-US" sz="1600" dirty="0">
              <a:solidFill>
                <a:sysClr val="windowText" lastClr="000000"/>
              </a:solidFill>
              <a:latin typeface="+mn-lt"/>
            </a:endParaRPr>
          </a:p>
          <a:p>
            <a:pPr algn="r">
              <a:spcBef>
                <a:spcPts val="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ΙΣΤΟΛΟΓΙΚΩΝ ΠΛΑΚΙΔΙΩΝ ΝΕΟΠΛΑΣΙΑΣ</a:t>
            </a:r>
          </a:p>
          <a:p>
            <a:pPr algn="r">
              <a:spcBef>
                <a:spcPts val="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ΥΠΕΥΘΥΝΟΣ ΚΑΘΗΓΗΤΗΣ: κ. ΑΝΔΡΕΑΣ Χ. ΛΑΖΑΡΗΣ</a:t>
            </a:r>
            <a:endParaRPr lang="en-US" sz="1600" dirty="0">
              <a:solidFill>
                <a:sysClr val="windowText" lastClr="000000"/>
              </a:solidFill>
              <a:latin typeface="+mn-lt"/>
            </a:endParaRPr>
          </a:p>
          <a:p>
            <a:pPr algn="r">
              <a:spcBef>
                <a:spcPts val="0"/>
              </a:spcBef>
            </a:pPr>
            <a:endParaRPr lang="el-GR" sz="1600" dirty="0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2050" name="Picture 2" descr="H Ιατρική... - Ιατρική Σχολή Αθηνών/ Athens Medical School | Facebook">
            <a:extLst>
              <a:ext uri="{FF2B5EF4-FFF2-40B4-BE49-F238E27FC236}">
                <a16:creationId xmlns:a16="http://schemas.microsoft.com/office/drawing/2014/main" xmlns="" id="{77EC26EF-8EC4-4E1F-A728-FF187FE22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450" y="164704"/>
            <a:ext cx="998026" cy="99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23FEB0D5-C054-4EDE-BA00-322467412C52}"/>
              </a:ext>
            </a:extLst>
          </p:cNvPr>
          <p:cNvSpPr txBox="1">
            <a:spLocks/>
          </p:cNvSpPr>
          <p:nvPr/>
        </p:nvSpPr>
        <p:spPr>
          <a:xfrm>
            <a:off x="1493702" y="281725"/>
            <a:ext cx="5026671" cy="7639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>
            <a:lvl1pPr marL="0" indent="0" algn="ctr" rtl="0" hangingPunct="0">
              <a:spcBef>
                <a:spcPts val="1417"/>
              </a:spcBef>
              <a:spcAft>
                <a:spcPts val="0"/>
              </a:spcAft>
              <a:buNone/>
              <a:tabLst/>
              <a:defRPr lang="el-G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ΙΑΤΡΙΚΗ ΣΧΟΛΗ ΕΚΠΑ</a:t>
            </a:r>
          </a:p>
          <a:p>
            <a:pPr algn="l">
              <a:spcBef>
                <a:spcPts val="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ΑΚΑΔ. ΕΤΟΣ: 2021-2022</a:t>
            </a:r>
          </a:p>
          <a:p>
            <a:pPr algn="l">
              <a:spcBef>
                <a:spcPts val="0"/>
              </a:spcBef>
            </a:pPr>
            <a:r>
              <a:rPr lang="el-GR" sz="1600" dirty="0">
                <a:solidFill>
                  <a:sysClr val="windowText" lastClr="000000"/>
                </a:solidFill>
                <a:latin typeface="+mn-lt"/>
              </a:rPr>
              <a:t>ΜΑΘΗΜΑ: ΠΑΘΟΛΟΓΙΚΗ ΑΝΑΤΟΜΙΚΗ Ι</a:t>
            </a:r>
          </a:p>
        </p:txBody>
      </p:sp>
    </p:spTree>
    <p:extLst>
      <p:ext uri="{BB962C8B-B14F-4D97-AF65-F5344CB8AC3E}">
        <p14:creationId xmlns:p14="http://schemas.microsoft.com/office/powerpoint/2010/main" xmlns="" val="341881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ow To Regulate Your Thyroid Function Without Drugs?">
            <a:extLst>
              <a:ext uri="{FF2B5EF4-FFF2-40B4-BE49-F238E27FC236}">
                <a16:creationId xmlns:a16="http://schemas.microsoft.com/office/drawing/2014/main" xmlns="" id="{599A7AB6-FC9F-5BDC-0A57-73F69C918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235075"/>
            <a:ext cx="66865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D6B3F-385F-4C45-9AFF-1FE7DA24973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l-GR" dirty="0" err="1"/>
              <a:t>Θυλακιώδες</a:t>
            </a:r>
            <a:r>
              <a:rPr lang="el-GR" dirty="0"/>
              <a:t> Αδένωμα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31CE6C-17EC-4C55-95D3-76F900BF344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999640" y="1420493"/>
            <a:ext cx="8291595" cy="3288239"/>
          </a:xfrm>
        </p:spPr>
        <p:txBody>
          <a:bodyPr vert="horz" anchor="ctr">
            <a:noAutofit/>
          </a:bodyPr>
          <a:lstStyle/>
          <a:p>
            <a:pPr marL="85725" indent="-85725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  <a:t>Καλοήθης όγκος 		</a:t>
            </a:r>
            <a:r>
              <a:rPr lang="el-GR" sz="1400" b="1" i="0" spc="600" dirty="0" err="1">
                <a:solidFill>
                  <a:srgbClr val="000000"/>
                </a:solidFill>
                <a:effectLst/>
                <a:latin typeface="Liberation Sans"/>
              </a:rPr>
              <a:t>θυλακιώδης</a:t>
            </a:r>
            <a:r>
              <a:rPr lang="el-GR" sz="1400" b="1" i="0" spc="600" dirty="0">
                <a:solidFill>
                  <a:srgbClr val="000000"/>
                </a:solidFill>
                <a:effectLst/>
                <a:latin typeface="Liberation Sans"/>
              </a:rPr>
              <a:t> </a:t>
            </a:r>
            <a:r>
              <a:rPr lang="el-GR" sz="1400" b="1" i="0" dirty="0">
                <a:solidFill>
                  <a:srgbClr val="000000"/>
                </a:solidFill>
                <a:effectLst/>
                <a:latin typeface="Liberation Sans"/>
              </a:rPr>
              <a:t>διαφοροποίηση </a:t>
            </a:r>
          </a:p>
          <a:p>
            <a:pPr marL="85725" indent="-85725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b="1" u="sng" dirty="0">
                <a:solidFill>
                  <a:srgbClr val="FF0000"/>
                </a:solidFill>
                <a:latin typeface="Liberation Sans"/>
              </a:rPr>
              <a:t>Σ</a:t>
            </a:r>
            <a:r>
              <a:rPr lang="el-GR" sz="1400" b="1" i="0" u="sng" dirty="0">
                <a:solidFill>
                  <a:srgbClr val="FF0000"/>
                </a:solidFill>
                <a:effectLst/>
                <a:latin typeface="Liberation Sans"/>
              </a:rPr>
              <a:t>τερείται</a:t>
            </a:r>
            <a:r>
              <a:rPr lang="el-GR" sz="1400" b="0" i="0" u="sng" dirty="0">
                <a:solidFill>
                  <a:srgbClr val="000000"/>
                </a:solidFill>
                <a:effectLst/>
                <a:latin typeface="Liberation Sans"/>
              </a:rPr>
              <a:t> </a:t>
            </a: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  <a:t>		</a:t>
            </a:r>
            <a:r>
              <a:rPr lang="el-GR" sz="1400" b="0" i="0" dirty="0" smtClean="0">
                <a:solidFill>
                  <a:srgbClr val="000000"/>
                </a:solidFill>
                <a:effectLst/>
                <a:latin typeface="Liberation Sans"/>
              </a:rPr>
              <a:t> </a:t>
            </a: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  <a:t>καψικής και αγγειακής διήθησης </a:t>
            </a:r>
            <a:b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</a:b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  <a:t>		πυρηνικών χαρακτηριστικών του </a:t>
            </a:r>
            <a:r>
              <a:rPr lang="el-GR" sz="1400" b="0" i="0" dirty="0" err="1">
                <a:solidFill>
                  <a:srgbClr val="000000"/>
                </a:solidFill>
                <a:effectLst/>
                <a:latin typeface="Liberation Sans"/>
              </a:rPr>
              <a:t>θηλώδους</a:t>
            </a: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  <a:t> καρκινώματος</a:t>
            </a:r>
          </a:p>
          <a:p>
            <a:pPr algn="l" fontAlgn="base">
              <a:lnSpc>
                <a:spcPct val="150000"/>
              </a:lnSpc>
            </a:pPr>
            <a:r>
              <a:rPr lang="el-GR" sz="1400" dirty="0">
                <a:solidFill>
                  <a:srgbClr val="000000"/>
                </a:solidFill>
                <a:latin typeface="Liberation Sans"/>
              </a:rPr>
              <a:t>* Άτυπη μορφή </a:t>
            </a:r>
            <a:r>
              <a:rPr lang="el-GR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 	</a:t>
            </a:r>
            <a:r>
              <a:rPr lang="el-GR" sz="1400" dirty="0" err="1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πλειομορφισμός</a:t>
            </a:r>
            <a:r>
              <a:rPr lang="el-GR" sz="1400" dirty="0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 αλλά </a:t>
            </a:r>
            <a:r>
              <a:rPr lang="el-GR" sz="1400" b="1" dirty="0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απουσία </a:t>
            </a:r>
            <a:r>
              <a:rPr lang="el-GR" sz="1400" b="1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διήθησης </a:t>
            </a:r>
            <a:r>
              <a:rPr lang="el-GR" sz="1400" b="1" dirty="0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κάψας </a:t>
            </a:r>
            <a:r>
              <a:rPr lang="el-GR" sz="1400" b="1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και αγγείων, </a:t>
            </a:r>
            <a:r>
              <a:rPr lang="el-GR" sz="1400" dirty="0" err="1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κυτταροβρίθεια</a:t>
            </a:r>
            <a:r>
              <a:rPr lang="el-GR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, 			</a:t>
            </a:r>
            <a:r>
              <a:rPr lang="el-GR" sz="1400" dirty="0" err="1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μιτωτική</a:t>
            </a:r>
            <a:r>
              <a:rPr lang="el-GR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 δραστηριότητα, νέκρωση </a:t>
            </a:r>
            <a:r>
              <a:rPr lang="el-GR" sz="1400" dirty="0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– τότε τυπικά θεωρείται </a:t>
            </a:r>
            <a:r>
              <a:rPr lang="el-GR" sz="1400" dirty="0" err="1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καλόηθες</a:t>
            </a:r>
            <a:r>
              <a:rPr lang="el-GR" sz="1400" dirty="0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αλλά μπορεί </a:t>
            </a:r>
            <a:r>
              <a:rPr lang="el-GR" sz="1400" dirty="0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 να </a:t>
            </a:r>
            <a:r>
              <a:rPr lang="el-GR" sz="1400" dirty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είναι 			πρόδρομος αναπλαστικού </a:t>
            </a:r>
            <a:r>
              <a:rPr lang="el-GR" sz="1400" dirty="0" smtClean="0">
                <a:solidFill>
                  <a:srgbClr val="000000"/>
                </a:solidFill>
                <a:latin typeface="Liberation Sans"/>
                <a:sym typeface="Wingdings" panose="05000000000000000000" pitchFamily="2" charset="2"/>
              </a:rPr>
              <a:t>καρκινώματος   </a:t>
            </a:r>
            <a:endParaRPr lang="el-GR" sz="1400" i="1" dirty="0">
              <a:solidFill>
                <a:srgbClr val="000000"/>
              </a:solidFill>
              <a:effectLst/>
              <a:latin typeface="Liberation San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C9FB9E8-29BD-4B09-8F28-49C15F593F5B}"/>
              </a:ext>
            </a:extLst>
          </p:cNvPr>
          <p:cNvSpPr txBox="1"/>
          <p:nvPr/>
        </p:nvSpPr>
        <p:spPr>
          <a:xfrm>
            <a:off x="3891366" y="5424329"/>
            <a:ext cx="61892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000" i="1" dirty="0"/>
              <a:t>www.pathologyoutlines.com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344308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ow To Regulate Your Thyroid Function Without Drugs?">
            <a:extLst>
              <a:ext uri="{FF2B5EF4-FFF2-40B4-BE49-F238E27FC236}">
                <a16:creationId xmlns:a16="http://schemas.microsoft.com/office/drawing/2014/main" xmlns="" id="{985D1273-877B-C4D2-C5F7-04637EECC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235075"/>
            <a:ext cx="66865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7A75B-646F-4DE1-8DFD-80FBF95E83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l-GR" dirty="0"/>
              <a:t>Κλινικά σημεία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88680C-CA61-477B-B5DC-3C7446F501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21806"/>
            <a:ext cx="9071640" cy="3288239"/>
          </a:xfrm>
        </p:spPr>
        <p:txBody>
          <a:bodyPr vert="horz">
            <a:noAutofit/>
          </a:bodyPr>
          <a:lstStyle/>
          <a:p>
            <a:pPr marL="177800" indent="-177800" algn="l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>
                <a:latin typeface="Liberation Sans"/>
              </a:rPr>
              <a:t>Εκδηλώνεται ως </a:t>
            </a:r>
            <a:r>
              <a:rPr lang="el-GR" sz="1400" b="1" dirty="0">
                <a:latin typeface="Liberation Sans"/>
              </a:rPr>
              <a:t>χρόνια διόγκωση </a:t>
            </a:r>
            <a:r>
              <a:rPr lang="el-GR" sz="1400" dirty="0" smtClean="0">
                <a:latin typeface="Liberation Sans"/>
              </a:rPr>
              <a:t>θυρεοειδούς.</a:t>
            </a:r>
            <a:endParaRPr lang="el-GR" sz="1400" dirty="0">
              <a:latin typeface="Liberation Sans"/>
            </a:endParaRPr>
          </a:p>
          <a:p>
            <a:pPr marL="177800" indent="-177800" algn="l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b="1" dirty="0">
                <a:latin typeface="Liberation Sans"/>
              </a:rPr>
              <a:t>Μονήρης</a:t>
            </a:r>
            <a:r>
              <a:rPr lang="el-GR" sz="1400" dirty="0">
                <a:latin typeface="Liberation Sans"/>
              </a:rPr>
              <a:t> αλλοίωση: διόγκωση του ενός λοβού του θυρεοειδούς (μεγέθους </a:t>
            </a:r>
            <a:r>
              <a:rPr lang="en-US" sz="1400" dirty="0">
                <a:latin typeface="Liberation Sans"/>
              </a:rPr>
              <a:t>1 - 10 cm</a:t>
            </a:r>
            <a:r>
              <a:rPr lang="el-GR" sz="1400" dirty="0">
                <a:latin typeface="Liberation Sans"/>
              </a:rPr>
              <a:t>)</a:t>
            </a:r>
            <a:br>
              <a:rPr lang="el-GR" sz="1400" dirty="0">
                <a:latin typeface="Liberation Sans"/>
              </a:rPr>
            </a:br>
            <a:r>
              <a:rPr lang="el-GR" sz="1400" dirty="0">
                <a:latin typeface="Liberation Sans"/>
              </a:rPr>
              <a:t>Συμπίεση παρακείμενου φυσιολογικού λοβού</a:t>
            </a:r>
          </a:p>
          <a:p>
            <a:pPr algn="l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1400" dirty="0">
                <a:latin typeface="Liberation Sans"/>
              </a:rPr>
              <a:t>	</a:t>
            </a:r>
            <a:r>
              <a:rPr lang="el-GR" sz="1400" b="1" dirty="0">
                <a:solidFill>
                  <a:srgbClr val="FF0000"/>
                </a:solidFill>
                <a:latin typeface="Liberation Sans"/>
              </a:rPr>
              <a:t>≠ </a:t>
            </a:r>
            <a:r>
              <a:rPr lang="el-GR" sz="1400" dirty="0">
                <a:latin typeface="Liberation Sans"/>
              </a:rPr>
              <a:t>αν πολλαπλή </a:t>
            </a:r>
            <a:r>
              <a:rPr lang="el-GR" sz="1400" dirty="0" smtClean="0">
                <a:latin typeface="Liberation Sans"/>
              </a:rPr>
              <a:t>η  </a:t>
            </a:r>
            <a:r>
              <a:rPr lang="el-GR" sz="1400" dirty="0" err="1" smtClean="0">
                <a:latin typeface="Liberation Sans"/>
              </a:rPr>
              <a:t>θυρεοειδική</a:t>
            </a:r>
            <a:r>
              <a:rPr lang="el-GR" sz="1400" dirty="0" smtClean="0">
                <a:latin typeface="Liberation Sans"/>
              </a:rPr>
              <a:t> διόγκωση </a:t>
            </a:r>
            <a:r>
              <a:rPr lang="el-GR" sz="1400" dirty="0">
                <a:latin typeface="Liberation Sans"/>
                <a:sym typeface="Wingdings" panose="05000000000000000000" pitchFamily="2" charset="2"/>
              </a:rPr>
              <a:t> </a:t>
            </a:r>
            <a:r>
              <a:rPr lang="el-GR" sz="1400" b="1" i="1" dirty="0" err="1">
                <a:solidFill>
                  <a:srgbClr val="FF0000"/>
                </a:solidFill>
                <a:latin typeface="Liberation Sans"/>
                <a:sym typeface="Wingdings" panose="05000000000000000000" pitchFamily="2" charset="2"/>
              </a:rPr>
              <a:t>πολυοζώδης</a:t>
            </a:r>
            <a:r>
              <a:rPr lang="el-GR" sz="1400" b="1" i="1" dirty="0">
                <a:solidFill>
                  <a:srgbClr val="FF0000"/>
                </a:solidFill>
                <a:latin typeface="Liberation Sans"/>
                <a:sym typeface="Wingdings" panose="05000000000000000000" pitchFamily="2" charset="2"/>
              </a:rPr>
              <a:t> βρογχοκήλη με </a:t>
            </a:r>
            <a:r>
              <a:rPr lang="el-GR" sz="1400" b="1" i="1" dirty="0" err="1">
                <a:solidFill>
                  <a:srgbClr val="FF0000"/>
                </a:solidFill>
                <a:latin typeface="Liberation Sans"/>
                <a:sym typeface="Wingdings" panose="05000000000000000000" pitchFamily="2" charset="2"/>
              </a:rPr>
              <a:t>αδενωματο</a:t>
            </a:r>
            <a:r>
              <a:rPr lang="el-GR" sz="1400" b="1" i="1" u="sng" dirty="0" err="1">
                <a:solidFill>
                  <a:srgbClr val="FF0000"/>
                </a:solidFill>
                <a:latin typeface="Liberation Sans"/>
                <a:sym typeface="Wingdings" panose="05000000000000000000" pitchFamily="2" charset="2"/>
              </a:rPr>
              <a:t>ειδή</a:t>
            </a:r>
            <a:r>
              <a:rPr lang="el-GR" sz="1400" b="1" i="1" dirty="0">
                <a:solidFill>
                  <a:srgbClr val="FF0000"/>
                </a:solidFill>
                <a:latin typeface="Liberation Sans"/>
                <a:sym typeface="Wingdings" panose="05000000000000000000" pitchFamily="2" charset="2"/>
              </a:rPr>
              <a:t> όζο</a:t>
            </a:r>
            <a:endParaRPr lang="el-GR" sz="1400" b="1" i="1" dirty="0">
              <a:solidFill>
                <a:srgbClr val="FF0000"/>
              </a:solidFill>
              <a:latin typeface="Liberation Sans"/>
            </a:endParaRPr>
          </a:p>
          <a:p>
            <a:pPr marL="177800" indent="-177800" algn="l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>
                <a:latin typeface="Liberation Sans"/>
              </a:rPr>
              <a:t>Απουσία διαταραχής προφίλ ορμονών (</a:t>
            </a:r>
            <a:r>
              <a:rPr lang="el-GR" sz="1400" b="1" i="1" dirty="0" err="1">
                <a:latin typeface="Liberation Sans"/>
              </a:rPr>
              <a:t>ευθυρεοειδικοί</a:t>
            </a:r>
            <a:r>
              <a:rPr lang="el-GR" sz="1400" dirty="0">
                <a:latin typeface="Liberation Sans"/>
              </a:rPr>
              <a:t> </a:t>
            </a:r>
            <a:r>
              <a:rPr lang="el-GR" sz="1400" dirty="0" smtClean="0">
                <a:latin typeface="Liberation Sans"/>
              </a:rPr>
              <a:t> οι ασθενείς</a:t>
            </a:r>
            <a:r>
              <a:rPr lang="el-GR" sz="1400" dirty="0">
                <a:latin typeface="Liberation Sans"/>
              </a:rPr>
              <a:t>)</a:t>
            </a:r>
          </a:p>
          <a:p>
            <a:pPr marL="177800" indent="-177800" algn="l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l-GR" sz="1400" dirty="0">
              <a:latin typeface="Liberation Sans"/>
            </a:endParaRPr>
          </a:p>
          <a:p>
            <a:pPr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45000"/>
              <a:buNone/>
            </a:pPr>
            <a:endParaRPr lang="el-GR" sz="1400" dirty="0">
              <a:latin typeface="Liberation Sans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45000"/>
              <a:buFont typeface="StarSymbol"/>
              <a:buChar char="●"/>
            </a:pPr>
            <a:endParaRPr lang="el-GR" sz="1400" dirty="0"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73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ow To Regulate Your Thyroid Function Without Drugs?">
            <a:extLst>
              <a:ext uri="{FF2B5EF4-FFF2-40B4-BE49-F238E27FC236}">
                <a16:creationId xmlns:a16="http://schemas.microsoft.com/office/drawing/2014/main" xmlns="" id="{F5553C75-5792-732F-4AB6-76D697107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235075"/>
            <a:ext cx="66865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D6B3F-385F-4C45-9AFF-1FE7DA24973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l-GR" dirty="0"/>
              <a:t>Ιστορικό ασθενών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31CE6C-17EC-4C55-95D3-76F900BF344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59331" y="1560887"/>
            <a:ext cx="9360976" cy="3288239"/>
          </a:xfrm>
        </p:spPr>
        <p:txBody>
          <a:bodyPr vert="horz" anchor="ctr">
            <a:noAutofit/>
          </a:bodyPr>
          <a:lstStyle/>
          <a:p>
            <a:pPr marL="85725" indent="-85725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  <a:t>Γυναίκα 55 ετών</a:t>
            </a:r>
            <a:r>
              <a:rPr lang="en-US" sz="1400" dirty="0">
                <a:solidFill>
                  <a:srgbClr val="000000"/>
                </a:solidFill>
                <a:latin typeface="Liberation Sans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Liberation Sans"/>
              </a:rPr>
            </a:br>
            <a:r>
              <a:rPr lang="en-US" sz="1400" dirty="0">
                <a:solidFill>
                  <a:srgbClr val="000000"/>
                </a:solidFill>
                <a:latin typeface="Liberation Sans"/>
              </a:rPr>
              <a:t>	</a:t>
            </a:r>
            <a:r>
              <a:rPr lang="el-GR" sz="1400" b="0" i="0" dirty="0">
                <a:solidFill>
                  <a:srgbClr val="000000"/>
                </a:solidFill>
                <a:effectLst/>
                <a:latin typeface="Liberation Sans"/>
              </a:rPr>
              <a:t>ολική </a:t>
            </a: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θυρεοειδεκτομ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ή, </a:t>
            </a: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βάρους 21</a:t>
            </a:r>
            <a:r>
              <a:rPr lang="en-US" sz="1400" b="0" dirty="0">
                <a:solidFill>
                  <a:srgbClr val="000000"/>
                </a:solidFill>
                <a:latin typeface="Liberation Sans"/>
              </a:rPr>
              <a:t>gr</a:t>
            </a: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/>
            </a:r>
            <a:br>
              <a:rPr lang="el-GR" sz="1400" b="0" dirty="0">
                <a:solidFill>
                  <a:srgbClr val="000000"/>
                </a:solidFill>
                <a:latin typeface="Liberation Sans"/>
              </a:rPr>
            </a:b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	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μέγεθος </a:t>
            </a: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λοβών: </a:t>
            </a:r>
            <a:r>
              <a:rPr lang="en-US" sz="1400" b="0" dirty="0">
                <a:solidFill>
                  <a:srgbClr val="000000"/>
                </a:solidFill>
                <a:latin typeface="Liberation Sans"/>
              </a:rPr>
              <a:t>R</a:t>
            </a: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 5,5 </a:t>
            </a:r>
            <a:r>
              <a:rPr lang="en-US" sz="1400" dirty="0">
                <a:solidFill>
                  <a:srgbClr val="000000"/>
                </a:solidFill>
                <a:latin typeface="Liberation Sans"/>
              </a:rPr>
              <a:t>x 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3 </a:t>
            </a:r>
            <a:r>
              <a:rPr lang="en-US" sz="1400" dirty="0">
                <a:solidFill>
                  <a:srgbClr val="000000"/>
                </a:solidFill>
                <a:latin typeface="Liberation Sans"/>
              </a:rPr>
              <a:t>x 1,5 cm &amp; 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Liberation Sans"/>
              </a:rPr>
              <a:t>L 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4,4 </a:t>
            </a:r>
            <a:r>
              <a:rPr lang="en-US" sz="1400" dirty="0">
                <a:solidFill>
                  <a:srgbClr val="000000"/>
                </a:solidFill>
                <a:latin typeface="Liberation Sans"/>
              </a:rPr>
              <a:t>x 2,5 x 1 cm (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χωρίς μακροσκοπικές αλλοιώσεις)</a:t>
            </a:r>
          </a:p>
          <a:p>
            <a:pPr marL="85725" indent="-85725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Γυναίκα 71 ετών</a:t>
            </a:r>
            <a:br>
              <a:rPr lang="el-GR" sz="1400" b="0" dirty="0">
                <a:solidFill>
                  <a:srgbClr val="000000"/>
                </a:solidFill>
                <a:latin typeface="Liberation Sans"/>
              </a:rPr>
            </a:b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	ολική θυρεοειδεκτομή, βάρους 15</a:t>
            </a:r>
            <a:r>
              <a:rPr lang="en-US" sz="1400" b="0" dirty="0">
                <a:solidFill>
                  <a:srgbClr val="000000"/>
                </a:solidFill>
                <a:latin typeface="Liberation Sans"/>
              </a:rPr>
              <a:t>gr</a:t>
            </a:r>
            <a:br>
              <a:rPr lang="en-US" sz="1400" b="0" dirty="0">
                <a:solidFill>
                  <a:srgbClr val="000000"/>
                </a:solidFill>
                <a:latin typeface="Liberation Sans"/>
              </a:rPr>
            </a:br>
            <a:r>
              <a:rPr lang="en-US" sz="1400" b="0" dirty="0">
                <a:solidFill>
                  <a:srgbClr val="000000"/>
                </a:solidFill>
                <a:latin typeface="Liberation Sans"/>
              </a:rPr>
              <a:t>	</a:t>
            </a: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μέγεθος λοβών: </a:t>
            </a:r>
            <a:r>
              <a:rPr lang="en-US" sz="1400" b="0" dirty="0">
                <a:solidFill>
                  <a:srgbClr val="000000"/>
                </a:solidFill>
                <a:latin typeface="Liberation Sans"/>
              </a:rPr>
              <a:t>R 4 x 4 x</a:t>
            </a:r>
            <a:r>
              <a:rPr lang="el-GR" sz="1400" b="0" dirty="0">
                <a:solidFill>
                  <a:srgbClr val="000000"/>
                </a:solidFill>
                <a:latin typeface="Liberation Sans"/>
              </a:rPr>
              <a:t> 2 </a:t>
            </a:r>
            <a:r>
              <a:rPr lang="en-US" sz="1400" b="0" dirty="0">
                <a:solidFill>
                  <a:srgbClr val="000000"/>
                </a:solidFill>
                <a:latin typeface="Liberation Sans"/>
              </a:rPr>
              <a:t>cm &amp; L 2,5 x 1 x 1 cm </a:t>
            </a:r>
            <a:r>
              <a:rPr lang="en-US" sz="1400" dirty="0">
                <a:solidFill>
                  <a:srgbClr val="000000"/>
                </a:solidFill>
                <a:latin typeface="Liberation Sans"/>
              </a:rPr>
              <a:t>(</a:t>
            </a:r>
            <a:r>
              <a:rPr lang="el-GR" sz="1400" dirty="0">
                <a:solidFill>
                  <a:srgbClr val="000000"/>
                </a:solidFill>
                <a:latin typeface="Liberation Sans"/>
              </a:rPr>
              <a:t>χωρίς μακροσκοπικές αλλοιώσεις)</a:t>
            </a:r>
          </a:p>
          <a:p>
            <a:pPr algn="l" fontAlgn="base">
              <a:lnSpc>
                <a:spcPct val="150000"/>
              </a:lnSpc>
            </a:pPr>
            <a:endParaRPr lang="el-GR" sz="1400" b="0" dirty="0">
              <a:solidFill>
                <a:srgbClr val="000000"/>
              </a:solidFill>
              <a:latin typeface="Liberation San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8D8F54-53DD-4245-E61E-6EA36BB15C95}"/>
              </a:ext>
            </a:extLst>
          </p:cNvPr>
          <p:cNvSpPr txBox="1"/>
          <p:nvPr/>
        </p:nvSpPr>
        <p:spPr>
          <a:xfrm>
            <a:off x="2817284" y="4868161"/>
            <a:ext cx="478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Μονήρης</a:t>
            </a:r>
            <a:r>
              <a:rPr lang="el-GR" b="1" dirty="0"/>
              <a:t> αλλοίωση </a:t>
            </a:r>
            <a:r>
              <a:rPr lang="el-GR" b="1" dirty="0">
                <a:sym typeface="Wingdings" panose="05000000000000000000" pitchFamily="2" charset="2"/>
              </a:rPr>
              <a:t> </a:t>
            </a:r>
            <a:r>
              <a:rPr lang="el-GR" b="1" dirty="0" err="1">
                <a:sym typeface="Wingdings" panose="05000000000000000000" pitchFamily="2" charset="2"/>
              </a:rPr>
              <a:t>Θυλακιώδες</a:t>
            </a:r>
            <a:r>
              <a:rPr lang="el-GR" b="1" dirty="0">
                <a:sym typeface="Wingdings" panose="05000000000000000000" pitchFamily="2" charset="2"/>
              </a:rPr>
              <a:t> αδένωμα;</a:t>
            </a:r>
            <a:endParaRPr lang="el-GR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C534707-0D24-926A-ADE6-D3FAD328202C}"/>
              </a:ext>
            </a:extLst>
          </p:cNvPr>
          <p:cNvCxnSpPr/>
          <p:nvPr/>
        </p:nvCxnSpPr>
        <p:spPr>
          <a:xfrm>
            <a:off x="4953663" y="4102873"/>
            <a:ext cx="0" cy="6584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748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ow To Regulate Your Thyroid Function Without Drugs?">
            <a:extLst>
              <a:ext uri="{FF2B5EF4-FFF2-40B4-BE49-F238E27FC236}">
                <a16:creationId xmlns:a16="http://schemas.microsoft.com/office/drawing/2014/main" xmlns="" id="{985D1273-877B-C4D2-C5F7-04637EECC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235075"/>
            <a:ext cx="66865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7A75B-646F-4DE1-8DFD-80FBF95E83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l-GR" dirty="0"/>
              <a:t>Ιστολογικά ευρήματα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88680C-CA61-477B-B5DC-3C7446F501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Autofit/>
          </a:bodyPr>
          <a:lstStyle/>
          <a:p>
            <a:pPr marL="177800" indent="-177800" algn="l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 smtClean="0">
                <a:latin typeface="Liberation Sans"/>
              </a:rPr>
              <a:t>Λεπτή  ινώδης </a:t>
            </a:r>
            <a:r>
              <a:rPr lang="el-GR" sz="1400" b="1" dirty="0">
                <a:latin typeface="Liberation Sans"/>
              </a:rPr>
              <a:t>κάψα</a:t>
            </a:r>
            <a:r>
              <a:rPr lang="el-GR" sz="1400" dirty="0">
                <a:latin typeface="Liberation Sans"/>
              </a:rPr>
              <a:t> που περικλείει </a:t>
            </a:r>
            <a:r>
              <a:rPr lang="el-GR" sz="1400" dirty="0" smtClean="0">
                <a:latin typeface="Liberation Sans"/>
              </a:rPr>
              <a:t>πλήρως τον διογκωμένο όζο</a:t>
            </a:r>
            <a:endParaRPr lang="el-GR" sz="1400" dirty="0">
              <a:latin typeface="Liberation Sans"/>
            </a:endParaRPr>
          </a:p>
          <a:p>
            <a:pPr marL="177800" indent="-177800" algn="l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>
                <a:latin typeface="Liberation Sans"/>
              </a:rPr>
              <a:t>Αρχιτεκτονική και κυτταρολογική </a:t>
            </a:r>
            <a:r>
              <a:rPr lang="el-GR" sz="1400" b="1" dirty="0">
                <a:latin typeface="Liberation Sans"/>
              </a:rPr>
              <a:t>διαφοροποίηση</a:t>
            </a:r>
            <a:r>
              <a:rPr lang="el-GR" sz="1400" dirty="0">
                <a:latin typeface="Liberation Sans"/>
              </a:rPr>
              <a:t> </a:t>
            </a:r>
            <a:r>
              <a:rPr lang="el-GR" sz="1400" dirty="0" smtClean="0">
                <a:latin typeface="Liberation Sans"/>
              </a:rPr>
              <a:t>του αδενώματος </a:t>
            </a:r>
            <a:r>
              <a:rPr lang="el-GR" sz="1400" dirty="0">
                <a:latin typeface="Liberation Sans"/>
              </a:rPr>
              <a:t>από </a:t>
            </a:r>
            <a:r>
              <a:rPr lang="el-GR" sz="1400" dirty="0" smtClean="0">
                <a:latin typeface="Liberation Sans"/>
              </a:rPr>
              <a:t>τον παρακείμενο φυσιολογικό </a:t>
            </a:r>
            <a:r>
              <a:rPr lang="el-GR" sz="1400" dirty="0" err="1" smtClean="0">
                <a:latin typeface="Liberation Sans"/>
              </a:rPr>
              <a:t>θυρεοειδικό</a:t>
            </a:r>
            <a:r>
              <a:rPr lang="el-GR" sz="1400" dirty="0" smtClean="0">
                <a:latin typeface="Liberation Sans"/>
              </a:rPr>
              <a:t> λοβό</a:t>
            </a:r>
            <a:endParaRPr lang="el-GR" sz="1400" dirty="0">
              <a:latin typeface="Liberation Sans"/>
            </a:endParaRPr>
          </a:p>
          <a:p>
            <a:pPr marL="177800" indent="-177800" algn="l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b="1" dirty="0">
                <a:latin typeface="Liberation Sans"/>
              </a:rPr>
              <a:t>Συμπίεση</a:t>
            </a:r>
            <a:r>
              <a:rPr lang="el-GR" sz="1400" dirty="0">
                <a:latin typeface="Liberation Sans"/>
              </a:rPr>
              <a:t> παρακείμενου φυσιολογικού λοβού</a:t>
            </a:r>
          </a:p>
          <a:p>
            <a:pPr marL="177800" indent="-177800" algn="l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>
                <a:latin typeface="Liberation Sans"/>
              </a:rPr>
              <a:t>Στενά διατασσόμενα </a:t>
            </a:r>
            <a:r>
              <a:rPr lang="el-GR" sz="1400" b="1" dirty="0" smtClean="0">
                <a:latin typeface="Liberation Sans"/>
              </a:rPr>
              <a:t>θυλάκια</a:t>
            </a:r>
            <a:r>
              <a:rPr lang="el-GR" sz="1400" dirty="0" smtClean="0">
                <a:latin typeface="Liberation Sans"/>
              </a:rPr>
              <a:t> </a:t>
            </a:r>
            <a:r>
              <a:rPr lang="el-GR" sz="1400" dirty="0" smtClean="0">
                <a:latin typeface="Liberation Sans"/>
              </a:rPr>
              <a:t> </a:t>
            </a:r>
            <a:r>
              <a:rPr lang="el-GR" sz="1400" i="1" dirty="0" smtClean="0">
                <a:latin typeface="Liberation Sans"/>
              </a:rPr>
              <a:t>προσομοιάζουν </a:t>
            </a:r>
            <a:r>
              <a:rPr lang="el-GR" sz="1400" dirty="0" smtClean="0">
                <a:latin typeface="Liberation Sans"/>
              </a:rPr>
              <a:t> </a:t>
            </a:r>
            <a:r>
              <a:rPr lang="el-GR" sz="1400" dirty="0" smtClean="0">
                <a:latin typeface="Liberation Sans"/>
              </a:rPr>
              <a:t>με </a:t>
            </a:r>
            <a:r>
              <a:rPr lang="el-GR" sz="1400" dirty="0" err="1" smtClean="0">
                <a:latin typeface="Liberation Sans"/>
              </a:rPr>
              <a:t>δοκίδες</a:t>
            </a:r>
            <a:r>
              <a:rPr lang="el-GR" sz="1400" dirty="0" smtClean="0">
                <a:latin typeface="Liberation Sans"/>
              </a:rPr>
              <a:t> </a:t>
            </a:r>
            <a:r>
              <a:rPr lang="el-GR" sz="1400" dirty="0">
                <a:latin typeface="Liberation Sans"/>
              </a:rPr>
              <a:t>ή συμπαγή </a:t>
            </a:r>
            <a:r>
              <a:rPr lang="el-GR" sz="1400" dirty="0" err="1">
                <a:latin typeface="Liberation Sans"/>
              </a:rPr>
              <a:t>ταπήτια</a:t>
            </a:r>
            <a:endParaRPr lang="el-GR" sz="1400" dirty="0">
              <a:latin typeface="Liberation Sans"/>
            </a:endParaRPr>
          </a:p>
          <a:p>
            <a:pPr marL="177800" indent="-177800" algn="l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b="1" dirty="0">
                <a:latin typeface="Liberation Sans"/>
              </a:rPr>
              <a:t>Κύτταρα</a:t>
            </a:r>
            <a:r>
              <a:rPr lang="el-GR" sz="1400" dirty="0">
                <a:latin typeface="Liberation Sans"/>
              </a:rPr>
              <a:t>: κυβοειδή – χαμηλά </a:t>
            </a:r>
            <a:r>
              <a:rPr lang="el-GR" sz="1400" dirty="0" smtClean="0">
                <a:latin typeface="Liberation Sans"/>
              </a:rPr>
              <a:t>κιονοειδή</a:t>
            </a:r>
            <a:r>
              <a:rPr lang="el-GR" sz="1400" dirty="0">
                <a:latin typeface="Liberation Sans"/>
              </a:rPr>
              <a:t>, ωχρή χρώση, στρογγυλοί μη προβάλλοντες πυρήνες, σπάνιες μιτώσεις</a:t>
            </a:r>
          </a:p>
          <a:p>
            <a:pPr marL="177800" indent="-177800" algn="l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>
                <a:latin typeface="Liberation Sans"/>
              </a:rPr>
              <a:t>Συχνές δευτερογενείς μεταβολές: αιμορραγία, εναπόθεση </a:t>
            </a:r>
            <a:r>
              <a:rPr lang="el-GR" sz="1400" dirty="0" err="1" smtClean="0">
                <a:latin typeface="Liberation Sans"/>
              </a:rPr>
              <a:t>αιμοσιδηρίνης</a:t>
            </a:r>
            <a:r>
              <a:rPr lang="el-GR" sz="1400" dirty="0">
                <a:latin typeface="Liberation Sans"/>
              </a:rPr>
              <a:t>, σκλήρυνση, οίδημα, νέκρωση και κυστικές μεταβολές στο πλαίσιο εκφυλισμού</a:t>
            </a:r>
          </a:p>
          <a:p>
            <a:pPr marL="177800" indent="-177800" algn="l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b="1" dirty="0">
                <a:latin typeface="Liberation Sans"/>
              </a:rPr>
              <a:t>Πρότυπα</a:t>
            </a:r>
            <a:r>
              <a:rPr lang="el-GR" sz="1400" dirty="0">
                <a:latin typeface="Liberation Sans"/>
              </a:rPr>
              <a:t>:</a:t>
            </a:r>
            <a:r>
              <a:rPr lang="el-GR" sz="700" dirty="0">
                <a:latin typeface="Liberation Sans"/>
              </a:rPr>
              <a:t> </a:t>
            </a:r>
            <a:r>
              <a:rPr lang="el-GR" sz="1400" dirty="0">
                <a:latin typeface="Liberation Sans"/>
              </a:rPr>
              <a:t> </a:t>
            </a:r>
            <a:r>
              <a:rPr lang="el-GR" sz="1400" dirty="0" err="1">
                <a:latin typeface="Liberation Sans"/>
              </a:rPr>
              <a:t>Νορμοθυλακιώδες</a:t>
            </a:r>
            <a:r>
              <a:rPr lang="el-GR" sz="1400" dirty="0">
                <a:latin typeface="Liberation Sans"/>
              </a:rPr>
              <a:t> (απλό)</a:t>
            </a:r>
            <a:br>
              <a:rPr lang="el-GR" sz="1400" dirty="0">
                <a:latin typeface="Liberation Sans"/>
              </a:rPr>
            </a:br>
            <a:r>
              <a:rPr lang="el-GR" sz="1400" dirty="0">
                <a:latin typeface="Liberation Sans"/>
              </a:rPr>
              <a:t>	   </a:t>
            </a:r>
            <a:r>
              <a:rPr lang="el-GR" sz="1400" dirty="0" err="1">
                <a:latin typeface="Liberation Sans"/>
              </a:rPr>
              <a:t>Μακροθυλακιώδεις</a:t>
            </a:r>
            <a:r>
              <a:rPr lang="el-GR" sz="1400" dirty="0">
                <a:latin typeface="Liberation Sans"/>
              </a:rPr>
              <a:t> (κολλοειδές)- μεγάλα θυλάκια, γεμάτα κολλοειδές με </a:t>
            </a:r>
            <a:r>
              <a:rPr lang="el-GR" sz="1400" dirty="0" err="1" smtClean="0">
                <a:latin typeface="Liberation Sans"/>
              </a:rPr>
              <a:t>αποπλατυσμένο</a:t>
            </a:r>
            <a:r>
              <a:rPr lang="el-GR" sz="1400" dirty="0" smtClean="0">
                <a:latin typeface="Liberation Sans"/>
              </a:rPr>
              <a:t> </a:t>
            </a:r>
            <a:r>
              <a:rPr lang="el-GR" sz="1400" dirty="0">
                <a:latin typeface="Liberation Sans"/>
              </a:rPr>
              <a:t>επιθήλιο</a:t>
            </a:r>
            <a:br>
              <a:rPr lang="el-GR" sz="1400" dirty="0">
                <a:latin typeface="Liberation Sans"/>
              </a:rPr>
            </a:br>
            <a:r>
              <a:rPr lang="el-GR" sz="1400" dirty="0">
                <a:latin typeface="Liberation Sans"/>
              </a:rPr>
              <a:t>	   </a:t>
            </a:r>
            <a:r>
              <a:rPr lang="el-GR" sz="1400" dirty="0" err="1">
                <a:latin typeface="Liberation Sans"/>
              </a:rPr>
              <a:t>Μικροθυλακιώδεις</a:t>
            </a:r>
            <a:r>
              <a:rPr lang="el-GR" sz="1400" dirty="0">
                <a:latin typeface="Liberation Sans"/>
              </a:rPr>
              <a:t> (εμβρυϊκό)- μικρά θυλάκια, μπορεί να έχουν χαρακτηριστικά </a:t>
            </a:r>
            <a:r>
              <a:rPr lang="el-GR" sz="1400" dirty="0" err="1">
                <a:latin typeface="Liberation Sans"/>
              </a:rPr>
              <a:t>σφραγιδοκυττάρων</a:t>
            </a:r>
            <a:r>
              <a:rPr lang="el-GR" sz="1400" dirty="0">
                <a:latin typeface="Liberation Sans"/>
              </a:rPr>
              <a:t/>
            </a:r>
            <a:br>
              <a:rPr lang="el-GR" sz="1400" dirty="0">
                <a:latin typeface="Liberation Sans"/>
              </a:rPr>
            </a:br>
            <a:r>
              <a:rPr lang="el-GR" sz="1400" dirty="0">
                <a:latin typeface="Liberation Sans"/>
              </a:rPr>
              <a:t>	   </a:t>
            </a:r>
            <a:r>
              <a:rPr lang="el-GR" sz="1400" dirty="0" err="1">
                <a:latin typeface="Liberation Sans"/>
              </a:rPr>
              <a:t>Δοκιδώδες</a:t>
            </a:r>
            <a:r>
              <a:rPr lang="el-GR" sz="1400" dirty="0">
                <a:latin typeface="Liberation Sans"/>
              </a:rPr>
              <a:t> / συμπαγές (εμβρυϊκό): χορδές / </a:t>
            </a:r>
            <a:r>
              <a:rPr lang="el-GR" sz="1400" dirty="0" err="1">
                <a:latin typeface="Liberation Sans"/>
              </a:rPr>
              <a:t>δοκίδες</a:t>
            </a:r>
            <a:r>
              <a:rPr lang="el-GR" sz="1400" dirty="0">
                <a:latin typeface="Liberation Sans"/>
              </a:rPr>
              <a:t>, λίγα </a:t>
            </a:r>
            <a:r>
              <a:rPr lang="el-GR" sz="1400" dirty="0" smtClean="0">
                <a:latin typeface="Liberation Sans"/>
              </a:rPr>
              <a:t>σαφώς διακριτά θυλάκια</a:t>
            </a:r>
            <a:endParaRPr lang="el-GR" sz="1400" dirty="0">
              <a:latin typeface="Liberation Sans"/>
            </a:endParaRPr>
          </a:p>
          <a:p>
            <a:pPr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ct val="45000"/>
              <a:buNone/>
            </a:pPr>
            <a:endParaRPr lang="el-GR" sz="1400" dirty="0">
              <a:latin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22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D6B3F-385F-4C45-9AFF-1FE7DA24973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el-GR" dirty="0"/>
              <a:t>Διαφορική Διάγνωση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D8500801-A478-4715-9F6A-F712C6D76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9392628"/>
              </p:ext>
            </p:extLst>
          </p:nvPr>
        </p:nvGraphicFramePr>
        <p:xfrm>
          <a:off x="1704814" y="1329924"/>
          <a:ext cx="6842502" cy="2951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39864">
                  <a:extLst>
                    <a:ext uri="{9D8B030D-6E8A-4147-A177-3AD203B41FA5}">
                      <a16:colId xmlns:a16="http://schemas.microsoft.com/office/drawing/2014/main" xmlns="" val="1605868621"/>
                    </a:ext>
                  </a:extLst>
                </a:gridCol>
                <a:gridCol w="1061634">
                  <a:extLst>
                    <a:ext uri="{9D8B030D-6E8A-4147-A177-3AD203B41FA5}">
                      <a16:colId xmlns:a16="http://schemas.microsoft.com/office/drawing/2014/main" xmlns="" val="1712933402"/>
                    </a:ext>
                  </a:extLst>
                </a:gridCol>
                <a:gridCol w="1425844">
                  <a:extLst>
                    <a:ext uri="{9D8B030D-6E8A-4147-A177-3AD203B41FA5}">
                      <a16:colId xmlns:a16="http://schemas.microsoft.com/office/drawing/2014/main" xmlns="" val="3716802358"/>
                    </a:ext>
                  </a:extLst>
                </a:gridCol>
                <a:gridCol w="1487837">
                  <a:extLst>
                    <a:ext uri="{9D8B030D-6E8A-4147-A177-3AD203B41FA5}">
                      <a16:colId xmlns:a16="http://schemas.microsoft.com/office/drawing/2014/main" xmlns="" val="2309039838"/>
                    </a:ext>
                  </a:extLst>
                </a:gridCol>
                <a:gridCol w="1627323">
                  <a:extLst>
                    <a:ext uri="{9D8B030D-6E8A-4147-A177-3AD203B41FA5}">
                      <a16:colId xmlns:a16="http://schemas.microsoft.com/office/drawing/2014/main" xmlns="" val="3766878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err="1"/>
                        <a:t>Θυλακιώδες</a:t>
                      </a:r>
                      <a:r>
                        <a:rPr lang="el-GR" sz="1200" dirty="0"/>
                        <a:t> αδένωμα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err="1"/>
                        <a:t>Θηλώδες</a:t>
                      </a:r>
                      <a:r>
                        <a:rPr lang="el-GR" sz="1200" dirty="0"/>
                        <a:t> καρκίνωμα (</a:t>
                      </a:r>
                      <a:r>
                        <a:rPr lang="el-GR" sz="1200" dirty="0" err="1"/>
                        <a:t>θυλακιώδης</a:t>
                      </a:r>
                      <a:r>
                        <a:rPr lang="el-GR" sz="1200" dirty="0"/>
                        <a:t> </a:t>
                      </a:r>
                      <a:r>
                        <a:rPr lang="el-GR" sz="1200" dirty="0" err="1" smtClean="0"/>
                        <a:t>υποποικίλία</a:t>
                      </a:r>
                      <a:r>
                        <a:rPr lang="el-GR" sz="1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i="1" dirty="0"/>
                        <a:t>Ελάχιστα διηθητικό </a:t>
                      </a:r>
                      <a:r>
                        <a:rPr lang="el-GR" sz="1200" dirty="0" err="1"/>
                        <a:t>θυλακιώδες</a:t>
                      </a:r>
                      <a:r>
                        <a:rPr lang="el-GR" sz="1200" dirty="0"/>
                        <a:t> καρκίνωμα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Οζώδης υπερπλασία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με κυρίαρχο </a:t>
                      </a:r>
                      <a:r>
                        <a:rPr lang="el-GR" sz="1200" dirty="0" smtClean="0"/>
                        <a:t>όζο</a:t>
                      </a:r>
                      <a:endParaRPr lang="el-G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8414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err="1"/>
                        <a:t>Θυρεοσφαρίνη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+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1816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err="1"/>
                        <a:t>Κυττοκερατίνη</a:t>
                      </a:r>
                      <a:r>
                        <a:rPr lang="el-GR" sz="1200" b="1" dirty="0"/>
                        <a:t> χαμηλού ΜΒ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+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48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  <a:r>
                        <a:rPr lang="el-GR" sz="1200" b="1" dirty="0"/>
                        <a:t>Κ19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-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887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/>
                        <a:t>Άλλα χαρακτηριστικά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u="sng" dirty="0">
                          <a:solidFill>
                            <a:srgbClr val="FF0000"/>
                          </a:solidFill>
                        </a:rPr>
                        <a:t>Πυρηνικά</a:t>
                      </a:r>
                      <a:r>
                        <a:rPr lang="el-GR" sz="1100" b="1" dirty="0">
                          <a:solidFill>
                            <a:srgbClr val="FF0000"/>
                          </a:solidFill>
                        </a:rPr>
                        <a:t> χαρακτηριστικά </a:t>
                      </a:r>
                      <a:r>
                        <a:rPr lang="el-GR" sz="1100" b="1" dirty="0" err="1">
                          <a:solidFill>
                            <a:srgbClr val="FF0000"/>
                          </a:solidFill>
                        </a:rPr>
                        <a:t>θηλώδους</a:t>
                      </a:r>
                      <a:r>
                        <a:rPr lang="el-GR" sz="1100" b="1" dirty="0">
                          <a:solidFill>
                            <a:srgbClr val="FF0000"/>
                          </a:solidFill>
                        </a:rPr>
                        <a:t> καρκινώματος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dirty="0" err="1">
                          <a:solidFill>
                            <a:srgbClr val="FF0000"/>
                          </a:solidFill>
                        </a:rPr>
                        <a:t>Υπερπλαστικές</a:t>
                      </a:r>
                      <a:r>
                        <a:rPr lang="el-GR" sz="1100" b="1" dirty="0">
                          <a:solidFill>
                            <a:srgbClr val="FF0000"/>
                          </a:solidFill>
                        </a:rPr>
                        <a:t> μεταβολές </a:t>
                      </a:r>
                      <a:r>
                        <a:rPr lang="el-GR" sz="1100" b="1" u="sng" dirty="0">
                          <a:solidFill>
                            <a:srgbClr val="FF0000"/>
                          </a:solidFill>
                        </a:rPr>
                        <a:t>και αλλού </a:t>
                      </a:r>
                      <a:r>
                        <a:rPr lang="el-GR" sz="1100" b="1" dirty="0">
                          <a:solidFill>
                            <a:srgbClr val="FF0000"/>
                          </a:solidFill>
                        </a:rPr>
                        <a:t>στον 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</a:rPr>
                        <a:t>αδένα,</a:t>
                      </a:r>
                      <a:endParaRPr lang="el-GR" sz="11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l-GR" sz="1100" b="1" dirty="0">
                          <a:solidFill>
                            <a:srgbClr val="FF0000"/>
                          </a:solidFill>
                        </a:rPr>
                        <a:t>συχνά μη 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</a:rPr>
                        <a:t>πλήρως </a:t>
                      </a:r>
                      <a:r>
                        <a:rPr lang="el-GR" sz="1100" b="1" dirty="0" err="1" smtClean="0">
                          <a:solidFill>
                            <a:srgbClr val="FF0000"/>
                          </a:solidFill>
                        </a:rPr>
                        <a:t>εγκαψωμένος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</a:rPr>
                        <a:t> ο όζος</a:t>
                      </a:r>
                      <a:endParaRPr lang="el-GR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180291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C9FB9E8-29BD-4B09-8F28-49C15F593F5B}"/>
              </a:ext>
            </a:extLst>
          </p:cNvPr>
          <p:cNvSpPr txBox="1"/>
          <p:nvPr/>
        </p:nvSpPr>
        <p:spPr>
          <a:xfrm>
            <a:off x="3891366" y="5424329"/>
            <a:ext cx="61892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000" i="1" dirty="0"/>
              <a:t>www.pathologyoutlines.com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03594562"/>
      </p:ext>
    </p:extLst>
  </p:cSld>
  <p:clrMapOvr>
    <a:masterClrMapping/>
  </p:clrMapOvr>
</p:sld>
</file>

<file path=ppt/theme/theme1.xml><?xml version="1.0" encoding="utf-8"?>
<a:theme xmlns:a="http://schemas.openxmlformats.org/drawingml/2006/main" name="Προεπιλογή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3764</TotalTime>
  <Words>213</Words>
  <Application>Microsoft Office PowerPoint</Application>
  <PresentationFormat>Προσαρμογή</PresentationFormat>
  <Paragraphs>60</Paragraphs>
  <Slides>6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Προεπιλογή</vt:lpstr>
      <vt:lpstr>Παρουσίαση Περιστατικού</vt:lpstr>
      <vt:lpstr>Θυλακιώδες Αδένωμα</vt:lpstr>
      <vt:lpstr>Κλινικά σημεία</vt:lpstr>
      <vt:lpstr>Ιστορικό ασθενών</vt:lpstr>
      <vt:lpstr>Ιστολογικά ευρήματα</vt:lpstr>
      <vt:lpstr>Διαφορική Διάγνωση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Περιστατικού</dc:title>
  <dc:creator>User</dc:creator>
  <cp:lastModifiedBy>User</cp:lastModifiedBy>
  <cp:revision>41</cp:revision>
  <dcterms:created xsi:type="dcterms:W3CDTF">2022-03-09T09:20:43Z</dcterms:created>
  <dcterms:modified xsi:type="dcterms:W3CDTF">2022-05-19T06:36:00Z</dcterms:modified>
</cp:coreProperties>
</file>