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048653/" TargetMode="External"/><Relationship Id="rId2" Type="http://schemas.openxmlformats.org/officeDocument/2006/relationships/hyperlink" Target="https://www.pathologyoutlines.com/topic/thyroidht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6C1D3BE-CF52-56F0-2851-897D399CE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Υαλινοποιητικός</a:t>
            </a:r>
            <a:r>
              <a:rPr lang="el-GR" dirty="0" smtClean="0"/>
              <a:t> </a:t>
            </a:r>
            <a:r>
              <a:rPr lang="el-GR" dirty="0"/>
              <a:t>δοκιδώδης όγκος</a:t>
            </a:r>
            <a:r>
              <a:rPr lang="en-US" dirty="0"/>
              <a:t> </a:t>
            </a:r>
            <a:r>
              <a:rPr lang="el-GR" dirty="0"/>
              <a:t>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B9F25583-9BD9-3844-04B9-A847680A2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38" y="5838693"/>
            <a:ext cx="4588933" cy="903304"/>
          </a:xfrm>
        </p:spPr>
        <p:txBody>
          <a:bodyPr/>
          <a:lstStyle/>
          <a:p>
            <a:pPr algn="l"/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Σαράντης Σαράντος</a:t>
            </a:r>
          </a:p>
          <a:p>
            <a:pPr algn="l"/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Ιατρική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Σχολή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Ε.Κ.Π.Α</a:t>
            </a:r>
          </a:p>
        </p:txBody>
      </p:sp>
    </p:spTree>
    <p:extLst>
      <p:ext uri="{BB962C8B-B14F-4D97-AF65-F5344CB8AC3E}">
        <p14:creationId xmlns:p14="http://schemas.microsoft.com/office/powerpoint/2010/main" xmlns="" val="247933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2C94C62-C173-784C-723B-826D85C8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Ιστορικό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ABF63A7-2AC5-03B3-7F52-FE92D2680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Γυναίκα 47 ετών προσήλθε με δυσκολία στην </a:t>
            </a:r>
            <a:r>
              <a:rPr lang="el-GR" sz="2400" dirty="0" smtClean="0"/>
              <a:t>κατάποση.</a:t>
            </a:r>
            <a:endParaRPr lang="el-GR" sz="2400" dirty="0"/>
          </a:p>
          <a:p>
            <a:r>
              <a:rPr lang="el-GR" sz="2400" dirty="0"/>
              <a:t>Ο υπέρηχος υπέδειξε παρουσία </a:t>
            </a:r>
            <a:r>
              <a:rPr lang="el-GR" sz="2400" dirty="0" err="1"/>
              <a:t>υποστρόγγυλου</a:t>
            </a:r>
            <a:r>
              <a:rPr lang="el-GR" sz="2400" dirty="0"/>
              <a:t> όζου </a:t>
            </a:r>
            <a:r>
              <a:rPr lang="el-GR" sz="2400" dirty="0" err="1"/>
              <a:t>μ.δ</a:t>
            </a:r>
            <a:r>
              <a:rPr lang="el-GR" sz="2400" dirty="0"/>
              <a:t>. 4,2εκ στη μεσότητα και τον κάτω πόλο του δεξιού λοβού του </a:t>
            </a:r>
            <a:r>
              <a:rPr lang="el-GR" sz="2400" dirty="0" smtClean="0"/>
              <a:t>θυρεοειδούς. </a:t>
            </a:r>
            <a:endParaRPr lang="el-GR" sz="2400" dirty="0"/>
          </a:p>
          <a:p>
            <a:r>
              <a:rPr lang="el-GR" sz="2400" dirty="0"/>
              <a:t>Πραγματοποιήθηκε βιοψία και ακολούθως </a:t>
            </a:r>
            <a:r>
              <a:rPr lang="el-GR" sz="2400" dirty="0" smtClean="0"/>
              <a:t>θυρεοειδεκτομή.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15884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0ACB3C4-53A8-06B6-BEDE-E529787B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Μικροσκοπικά ευρήματα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1D1DBCF-3B7C-B08A-D2B5-EB1C07846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15403"/>
            <a:ext cx="8596668" cy="4326340"/>
          </a:xfrm>
        </p:spPr>
        <p:txBody>
          <a:bodyPr>
            <a:noAutofit/>
          </a:bodyPr>
          <a:lstStyle/>
          <a:p>
            <a:r>
              <a:rPr lang="el-GR" sz="2400" b="1" dirty="0" err="1"/>
              <a:t>Δοκιδώδες</a:t>
            </a:r>
            <a:r>
              <a:rPr lang="el-GR" sz="2400" dirty="0"/>
              <a:t> πρότυπο (</a:t>
            </a:r>
            <a:r>
              <a:rPr lang="el-GR" sz="2400" dirty="0" err="1"/>
              <a:t>δοκίδες</a:t>
            </a:r>
            <a:r>
              <a:rPr lang="el-GR" sz="2400" dirty="0"/>
              <a:t> </a:t>
            </a:r>
            <a:r>
              <a:rPr lang="el-GR" sz="2400" i="1" dirty="0"/>
              <a:t>ευθείες ή κυρτές </a:t>
            </a:r>
            <a:r>
              <a:rPr lang="el-GR" sz="2400" dirty="0"/>
              <a:t>προσδίδουν </a:t>
            </a:r>
            <a:r>
              <a:rPr lang="el-GR" sz="2400" dirty="0" smtClean="0"/>
              <a:t>μια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οργανοειδή</a:t>
            </a:r>
            <a:r>
              <a:rPr lang="el-GR" sz="2400" dirty="0" smtClean="0"/>
              <a:t> διαμόρφωση στον όγκο)</a:t>
            </a:r>
            <a:endParaRPr lang="el-GR" sz="2400" dirty="0"/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Επιμήκη</a:t>
            </a:r>
            <a:r>
              <a:rPr lang="el-GR" sz="2400" dirty="0"/>
              <a:t> ως </a:t>
            </a:r>
            <a:r>
              <a:rPr lang="el-GR" sz="2400" dirty="0" smtClean="0"/>
              <a:t>πολυγωνικά κύτταρα, </a:t>
            </a:r>
            <a:r>
              <a:rPr lang="el-GR" sz="2400" dirty="0"/>
              <a:t>ποικίλου </a:t>
            </a:r>
            <a:r>
              <a:rPr lang="el-GR" sz="2400" dirty="0" err="1"/>
              <a:t>πλειομορφισμού</a:t>
            </a:r>
            <a:r>
              <a:rPr lang="el-GR" sz="2400" dirty="0"/>
              <a:t> με ελαφρώς </a:t>
            </a:r>
            <a:r>
              <a:rPr lang="el-GR" sz="2400" dirty="0" err="1"/>
              <a:t>ηωσινόφιλο</a:t>
            </a:r>
            <a:r>
              <a:rPr lang="el-GR" sz="2400" dirty="0"/>
              <a:t> κυτταρόπλασμα το οποίο περιέχει </a:t>
            </a:r>
            <a:r>
              <a:rPr lang="el-GR" sz="2400" b="1" dirty="0" err="1"/>
              <a:t>υαλινική</a:t>
            </a:r>
            <a:r>
              <a:rPr lang="el-GR" sz="2400" b="1" dirty="0"/>
              <a:t> </a:t>
            </a:r>
            <a:r>
              <a:rPr lang="el-GR" sz="2400" b="1" dirty="0" smtClean="0"/>
              <a:t>ουσία.</a:t>
            </a:r>
            <a:endParaRPr lang="el-GR" sz="2400" b="1" dirty="0"/>
          </a:p>
          <a:p>
            <a:r>
              <a:rPr lang="el-GR" sz="2400" dirty="0"/>
              <a:t>Πυρηνικά </a:t>
            </a:r>
            <a:r>
              <a:rPr lang="el-GR" sz="2400" dirty="0" err="1"/>
              <a:t>ψευδοέγκλειστα</a:t>
            </a:r>
            <a:r>
              <a:rPr lang="el-GR" sz="2400" dirty="0"/>
              <a:t> </a:t>
            </a:r>
            <a:r>
              <a:rPr lang="el-GR" sz="2400" dirty="0" smtClean="0"/>
              <a:t>!</a:t>
            </a:r>
            <a:endParaRPr lang="el-GR" sz="2400" dirty="0"/>
          </a:p>
          <a:p>
            <a:r>
              <a:rPr lang="el-GR" sz="2400" dirty="0"/>
              <a:t>Πυρηνικές εντομές </a:t>
            </a:r>
            <a:r>
              <a:rPr lang="el-GR" sz="2400" dirty="0" smtClean="0"/>
              <a:t>!</a:t>
            </a:r>
            <a:endParaRPr lang="el-GR" sz="2400" dirty="0"/>
          </a:p>
          <a:p>
            <a:r>
              <a:rPr lang="el-GR" sz="2400" b="1" dirty="0" err="1"/>
              <a:t>Υαλινική</a:t>
            </a:r>
            <a:r>
              <a:rPr lang="el-GR" sz="2400" b="1" dirty="0"/>
              <a:t> ουσία</a:t>
            </a:r>
            <a:r>
              <a:rPr lang="el-GR" sz="2400" dirty="0"/>
              <a:t> παρούσα </a:t>
            </a:r>
            <a:r>
              <a:rPr lang="el-GR" sz="2400" b="1" dirty="0"/>
              <a:t>και</a:t>
            </a:r>
            <a:r>
              <a:rPr lang="el-GR" sz="2400" dirty="0"/>
              <a:t> στον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εξωκυττάριο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χώρο </a:t>
            </a:r>
          </a:p>
          <a:p>
            <a:r>
              <a:rPr lang="el-GR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Απουσία</a:t>
            </a:r>
            <a:r>
              <a:rPr lang="el-GR" sz="2400" dirty="0"/>
              <a:t> διήθησης της κάψας ή των αγγείων (καλοήθης όγκος)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61075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C99BBCDF-DF92-1BA6-3CEE-9E514A135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39572" b="-3078"/>
          <a:stretch/>
        </p:blipFill>
        <p:spPr>
          <a:xfrm rot="16200000">
            <a:off x="6509828" y="2915928"/>
            <a:ext cx="2342251" cy="5510949"/>
          </a:xfrm>
          <a:prstGeom prst="rect">
            <a:avLst/>
          </a:prstGeom>
        </p:spPr>
      </p:pic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40CF56A6-A128-41ED-3ACC-E67EA582A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19" b="1"/>
          <a:stretch/>
        </p:blipFill>
        <p:spPr>
          <a:xfrm rot="16200000">
            <a:off x="-701731" y="1207793"/>
            <a:ext cx="6268820" cy="4442415"/>
          </a:xfrm>
          <a:prstGeom prst="rect">
            <a:avLst/>
          </a:prstGeom>
        </p:spPr>
      </p:pic>
      <p:sp>
        <p:nvSpPr>
          <p:cNvPr id="13" name="Isosceles Triangle 8">
            <a:extLst>
              <a:ext uri="{FF2B5EF4-FFF2-40B4-BE49-F238E27FC236}">
                <a16:creationId xmlns:a16="http://schemas.microsoft.com/office/drawing/2014/main" xmlns="" id="{EDEA1E2F-218D-4172-856B-74C87C895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B9E8680A-8A01-5A29-9E22-3386E399EE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8" t="2935" r="3859" b="14747"/>
          <a:stretch/>
        </p:blipFill>
        <p:spPr>
          <a:xfrm>
            <a:off x="4925479" y="15472"/>
            <a:ext cx="6456754" cy="43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062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36B834E-A9E1-9BC8-6013-327766AC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Διαφοροδιάγνωση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455EACB-3E9D-A506-0E88-6CA871F84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Κατά τη διαφοροδιάγνωση του </a:t>
            </a:r>
            <a:r>
              <a:rPr lang="el-GR" sz="2400" dirty="0" err="1" smtClean="0"/>
              <a:t>υαλινοποιητικού</a:t>
            </a:r>
            <a:r>
              <a:rPr lang="el-GR" sz="2400" dirty="0" smtClean="0"/>
              <a:t> </a:t>
            </a:r>
            <a:r>
              <a:rPr lang="el-GR" sz="2400" dirty="0" err="1"/>
              <a:t>δοκιδώδους</a:t>
            </a:r>
            <a:r>
              <a:rPr lang="el-GR" sz="2400" dirty="0"/>
              <a:t> όγκου θα πρέπει να αποκλείονται τα εξής:</a:t>
            </a:r>
          </a:p>
          <a:p>
            <a:r>
              <a:rPr lang="el-GR" sz="2400" dirty="0" err="1"/>
              <a:t>Θηλώδες</a:t>
            </a:r>
            <a:r>
              <a:rPr lang="el-GR" sz="2400" dirty="0"/>
              <a:t> καρκίνωμα του θυρεοειδούς</a:t>
            </a:r>
          </a:p>
          <a:p>
            <a:r>
              <a:rPr lang="el-GR" sz="2400" dirty="0" err="1"/>
              <a:t>Μυελοειδές</a:t>
            </a:r>
            <a:r>
              <a:rPr lang="el-GR" sz="2400" dirty="0"/>
              <a:t> καρκίνωμα του θυρεοειδούς </a:t>
            </a:r>
          </a:p>
          <a:p>
            <a:r>
              <a:rPr lang="el-GR" sz="2400" dirty="0" err="1"/>
              <a:t>Παραγαγγλίωμα</a:t>
            </a:r>
            <a:r>
              <a:rPr lang="el-G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5886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89EEAD4-2E1E-2AE5-1382-C7D2F262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Βοηθητικές </a:t>
            </a:r>
            <a:r>
              <a:rPr lang="el-GR" dirty="0" err="1" smtClean="0"/>
              <a:t>α</a:t>
            </a:r>
            <a:r>
              <a:rPr lang="el-GR" dirty="0" err="1" smtClean="0"/>
              <a:t>νοσοϊστοχημικές</a:t>
            </a:r>
            <a:r>
              <a:rPr lang="el-GR" dirty="0" smtClean="0"/>
              <a:t> </a:t>
            </a:r>
            <a:r>
              <a:rPr lang="el-GR" dirty="0"/>
              <a:t>χρώσεις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960EC65-45E2-9C2E-C4E2-2826CFA88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939632" cy="3880773"/>
          </a:xfrm>
        </p:spPr>
        <p:txBody>
          <a:bodyPr>
            <a:normAutofit/>
          </a:bodyPr>
          <a:lstStyle/>
          <a:p>
            <a:r>
              <a:rPr lang="en-US" sz="2400" dirty="0"/>
              <a:t>TTF1</a:t>
            </a:r>
            <a:r>
              <a:rPr lang="el-GR" sz="2400" dirty="0"/>
              <a:t>, </a:t>
            </a:r>
            <a:r>
              <a:rPr lang="el-GR" sz="2400" dirty="0" err="1"/>
              <a:t>θυρεοσφαιρίνη</a:t>
            </a:r>
            <a:r>
              <a:rPr lang="el-GR" sz="2400" dirty="0"/>
              <a:t> </a:t>
            </a:r>
            <a:r>
              <a:rPr lang="el-GR" sz="2400" dirty="0" smtClean="0"/>
              <a:t>(+), έντονη εναπόθεση κολλαγόνου Ι</a:t>
            </a:r>
            <a:r>
              <a:rPr lang="en-US" sz="2400" dirty="0" smtClean="0"/>
              <a:t>V</a:t>
            </a:r>
            <a:r>
              <a:rPr lang="el-GR" sz="2400" dirty="0" smtClean="0"/>
              <a:t> πέριξ των </a:t>
            </a:r>
            <a:r>
              <a:rPr lang="el-GR" sz="2400" dirty="0" err="1" smtClean="0"/>
              <a:t>νεοπλασματικών</a:t>
            </a:r>
            <a:r>
              <a:rPr lang="el-GR" sz="2400" dirty="0" smtClean="0"/>
              <a:t> κυττάρων </a:t>
            </a:r>
            <a:endParaRPr lang="el-GR" sz="2400" dirty="0"/>
          </a:p>
          <a:p>
            <a:r>
              <a:rPr lang="el-GR" sz="2400" dirty="0" smtClean="0"/>
              <a:t>Ο </a:t>
            </a:r>
            <a:r>
              <a:rPr lang="el-GR" sz="2400" dirty="0"/>
              <a:t>δείκτης κυτταρικού πολλαπλασιασμού </a:t>
            </a:r>
            <a:r>
              <a:rPr lang="en-US" sz="2400" dirty="0"/>
              <a:t>Ki-67 (MIB-1) </a:t>
            </a:r>
            <a:r>
              <a:rPr lang="el-GR" sz="2400" dirty="0"/>
              <a:t>ανέδειξε </a:t>
            </a:r>
            <a:r>
              <a:rPr lang="el-GR" sz="2400" i="1" dirty="0" err="1"/>
              <a:t>μεμβρανικό</a:t>
            </a:r>
            <a:r>
              <a:rPr lang="el-GR" sz="2400" i="1" dirty="0"/>
              <a:t> </a:t>
            </a:r>
            <a:r>
              <a:rPr lang="el-GR" sz="2400" i="1" dirty="0" smtClean="0"/>
              <a:t>και </a:t>
            </a:r>
            <a:r>
              <a:rPr lang="el-GR" sz="2400" i="1" dirty="0" err="1" smtClean="0"/>
              <a:t>κυτταροπλασματικό</a:t>
            </a:r>
            <a:r>
              <a:rPr lang="el-GR" sz="2400" i="1" dirty="0" smtClean="0"/>
              <a:t> </a:t>
            </a:r>
            <a:r>
              <a:rPr lang="el-GR" sz="2400" dirty="0" smtClean="0"/>
              <a:t>πρότυπο </a:t>
            </a:r>
            <a:r>
              <a:rPr lang="el-GR" sz="2400" dirty="0"/>
              <a:t>χρώσης </a:t>
            </a:r>
            <a:r>
              <a:rPr lang="el-GR" sz="2400" dirty="0" smtClean="0"/>
              <a:t>στα </a:t>
            </a:r>
            <a:r>
              <a:rPr lang="el-GR" sz="2400" dirty="0" err="1"/>
              <a:t>νεοπλασματικά</a:t>
            </a:r>
            <a:r>
              <a:rPr lang="el-GR" sz="2400" dirty="0"/>
              <a:t> </a:t>
            </a:r>
            <a:r>
              <a:rPr lang="el-GR" sz="2400" dirty="0" smtClean="0"/>
              <a:t>κύτταρα</a:t>
            </a:r>
          </a:p>
          <a:p>
            <a:r>
              <a:rPr lang="en-US" sz="2400" i="1" dirty="0" smtClean="0"/>
              <a:t>CK19, HBME1, </a:t>
            </a:r>
            <a:r>
              <a:rPr lang="el-GR" sz="2400" i="1" dirty="0" err="1" smtClean="0"/>
              <a:t>καλσιτονίνη</a:t>
            </a:r>
            <a:r>
              <a:rPr lang="el-GR" sz="2400" i="1" dirty="0" smtClean="0"/>
              <a:t>, </a:t>
            </a:r>
            <a:r>
              <a:rPr lang="el-GR" sz="2400" i="1" dirty="0" err="1" smtClean="0"/>
              <a:t>χρωμογρανίνη</a:t>
            </a:r>
            <a:r>
              <a:rPr lang="el-GR" sz="2400" i="1" dirty="0" smtClean="0"/>
              <a:t>, </a:t>
            </a:r>
            <a:r>
              <a:rPr lang="en-US" sz="2400" i="1" dirty="0" smtClean="0"/>
              <a:t>CEA (</a:t>
            </a:r>
            <a:r>
              <a:rPr lang="en-US" sz="2400" b="1" i="1" dirty="0" smtClean="0"/>
              <a:t>-</a:t>
            </a:r>
            <a:r>
              <a:rPr lang="en-US" sz="2400" i="1" dirty="0" smtClean="0"/>
              <a:t>)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39448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9732FF1-BE5A-168B-5793-143E0D0B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5D8D5DF-20EC-CE99-782D-513EB6EAD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https://www.pathologyoutlines.com/topic/thyroidhtn.html</a:t>
            </a:r>
            <a:endParaRPr lang="el-GR" sz="2400" dirty="0"/>
          </a:p>
          <a:p>
            <a:r>
              <a:rPr lang="en-US" sz="2400" dirty="0">
                <a:hlinkClick r:id="rId3"/>
              </a:rPr>
              <a:t>https://www.ncbi.nlm.nih.gov/pmc/articles/PMC6048653/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4228990751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388</TotalTime>
  <Words>177</Words>
  <Application>Microsoft Office PowerPoint</Application>
  <PresentationFormat>Προσαρμογή</PresentationFormat>
  <Paragraphs>26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Όψη</vt:lpstr>
      <vt:lpstr>Υαλινοποιητικός δοκιδώδης όγκος  </vt:lpstr>
      <vt:lpstr>Ιστορικό </vt:lpstr>
      <vt:lpstr>Μικροσκοπικά ευρήματα</vt:lpstr>
      <vt:lpstr>Διαφάνεια 4</vt:lpstr>
      <vt:lpstr>Διαφοροδιάγνωση </vt:lpstr>
      <vt:lpstr>Βοηθητικές ανοσοϊστοχημικές χρώσεις </vt:lpstr>
      <vt:lpstr>Πηγές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Υαλοποιούμενος δοκιδώδης όγκος</dc:title>
  <dc:creator>smd2000207@o365.uoa.gr</dc:creator>
  <cp:lastModifiedBy>User</cp:lastModifiedBy>
  <cp:revision>13</cp:revision>
  <dcterms:created xsi:type="dcterms:W3CDTF">2022-05-13T15:13:29Z</dcterms:created>
  <dcterms:modified xsi:type="dcterms:W3CDTF">2022-05-19T07:08:00Z</dcterms:modified>
</cp:coreProperties>
</file>