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D4E7BC-D528-445C-9EB6-7274AF674945}" v="24" dt="2022-05-12T16:23:07.119"/>
    <p1510:client id="{F155012F-F036-4373-9EDC-6B172A99B415}" v="8" dt="2022-05-12T12:56:33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8" autoAdjust="0"/>
  </p:normalViewPr>
  <p:slideViewPr>
    <p:cSldViewPr snapToGrid="0">
      <p:cViewPr varScale="1">
        <p:scale>
          <a:sx n="77" d="100"/>
          <a:sy n="77" d="100"/>
        </p:scale>
        <p:origin x="-102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ED1E16-E77E-4270-A9E2-E8A23B3BF49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ADD77-7B14-4134-BD9A-F1D44EDF5B2C}">
      <dgm:prSet/>
      <dgm:spPr/>
      <dgm:t>
        <a:bodyPr/>
        <a:lstStyle/>
        <a:p>
          <a:r>
            <a:rPr lang="el-GR" dirty="0"/>
            <a:t>Πρόκειται για </a:t>
          </a:r>
          <a:r>
            <a:rPr lang="el-GR" b="1" dirty="0" err="1"/>
            <a:t>νευροενδοκρινή</a:t>
          </a:r>
          <a:r>
            <a:rPr lang="el-GR" b="1" dirty="0"/>
            <a:t> </a:t>
          </a:r>
          <a:r>
            <a:rPr lang="el-GR" b="1" dirty="0" smtClean="0"/>
            <a:t>όγκο.</a:t>
          </a:r>
          <a:endParaRPr lang="en-US" b="1" dirty="0"/>
        </a:p>
      </dgm:t>
    </dgm:pt>
    <dgm:pt modelId="{B2CC3EC5-3D7B-49AE-ABA7-AF75B6F3AC3F}" type="parTrans" cxnId="{4AD894F4-DC17-492D-914F-EED5B50CC958}">
      <dgm:prSet/>
      <dgm:spPr/>
      <dgm:t>
        <a:bodyPr/>
        <a:lstStyle/>
        <a:p>
          <a:endParaRPr lang="en-US"/>
        </a:p>
      </dgm:t>
    </dgm:pt>
    <dgm:pt modelId="{D8A8FE35-81CC-425A-B2E6-D944F38EF0A6}" type="sibTrans" cxnId="{4AD894F4-DC17-492D-914F-EED5B50CC958}">
      <dgm:prSet/>
      <dgm:spPr/>
      <dgm:t>
        <a:bodyPr/>
        <a:lstStyle/>
        <a:p>
          <a:endParaRPr lang="en-US"/>
        </a:p>
      </dgm:t>
    </dgm:pt>
    <dgm:pt modelId="{92000900-293F-4E8B-A24B-5251F4CC3833}">
      <dgm:prSet/>
      <dgm:spPr/>
      <dgm:t>
        <a:bodyPr/>
        <a:lstStyle/>
        <a:p>
          <a:r>
            <a:rPr lang="el-GR"/>
            <a:t>Από τα </a:t>
          </a:r>
          <a:r>
            <a:rPr lang="en-US"/>
            <a:t>C </a:t>
          </a:r>
          <a:r>
            <a:rPr lang="el-GR"/>
            <a:t>κύτταρα του θυρεοειδούς</a:t>
          </a:r>
          <a:endParaRPr lang="en-US"/>
        </a:p>
      </dgm:t>
    </dgm:pt>
    <dgm:pt modelId="{5BDACD57-62AD-4B41-969A-68B7001200AF}" type="parTrans" cxnId="{CFB5C219-2FCD-4AD4-8ADC-028525992CEB}">
      <dgm:prSet/>
      <dgm:spPr/>
      <dgm:t>
        <a:bodyPr/>
        <a:lstStyle/>
        <a:p>
          <a:endParaRPr lang="en-US"/>
        </a:p>
      </dgm:t>
    </dgm:pt>
    <dgm:pt modelId="{5502D961-8B62-4606-9BF7-EF6512DC1853}" type="sibTrans" cxnId="{CFB5C219-2FCD-4AD4-8ADC-028525992CEB}">
      <dgm:prSet/>
      <dgm:spPr/>
      <dgm:t>
        <a:bodyPr/>
        <a:lstStyle/>
        <a:p>
          <a:endParaRPr lang="en-US"/>
        </a:p>
      </dgm:t>
    </dgm:pt>
    <dgm:pt modelId="{BF5EB555-3DC9-480E-9EB1-8CF283C1D627}">
      <dgm:prSet/>
      <dgm:spPr/>
      <dgm:t>
        <a:bodyPr/>
        <a:lstStyle/>
        <a:p>
          <a:r>
            <a:rPr lang="el-GR" dirty="0"/>
            <a:t>Πρόκειται είτε για Σποραδικό (70%, 40-60 έτη) είτε για </a:t>
          </a:r>
          <a:r>
            <a:rPr lang="el-GR" dirty="0" err="1"/>
            <a:t>Οικογενές</a:t>
          </a:r>
          <a:r>
            <a:rPr lang="el-GR" dirty="0"/>
            <a:t> (30%, 35 έτη, γονίδιο </a:t>
          </a:r>
          <a:r>
            <a:rPr lang="en-US" dirty="0"/>
            <a:t>RET</a:t>
          </a:r>
          <a:r>
            <a:rPr lang="el-GR" dirty="0"/>
            <a:t>), ενίοτε στα πλαίσια </a:t>
          </a:r>
          <a:r>
            <a:rPr lang="en-US" dirty="0" smtClean="0"/>
            <a:t>MEN2A/B</a:t>
          </a:r>
          <a:r>
            <a:rPr lang="el-GR" dirty="0" smtClean="0"/>
            <a:t>.</a:t>
          </a:r>
          <a:endParaRPr lang="en-US" dirty="0"/>
        </a:p>
      </dgm:t>
    </dgm:pt>
    <dgm:pt modelId="{8671AC38-6DD5-4D9E-A2B5-58D2D1D8BD33}" type="parTrans" cxnId="{2577A8AD-2CD4-434B-AA68-F4E7B1C64709}">
      <dgm:prSet/>
      <dgm:spPr/>
      <dgm:t>
        <a:bodyPr/>
        <a:lstStyle/>
        <a:p>
          <a:endParaRPr lang="en-US"/>
        </a:p>
      </dgm:t>
    </dgm:pt>
    <dgm:pt modelId="{89DDE1D6-B26B-442E-A430-F55415BA037E}" type="sibTrans" cxnId="{2577A8AD-2CD4-434B-AA68-F4E7B1C64709}">
      <dgm:prSet/>
      <dgm:spPr/>
      <dgm:t>
        <a:bodyPr/>
        <a:lstStyle/>
        <a:p>
          <a:endParaRPr lang="en-US"/>
        </a:p>
      </dgm:t>
    </dgm:pt>
    <dgm:pt modelId="{092A306E-81BB-42F0-A003-4C272498A18F}">
      <dgm:prSet/>
      <dgm:spPr/>
      <dgm:t>
        <a:bodyPr/>
        <a:lstStyle/>
        <a:p>
          <a:r>
            <a:rPr lang="el-GR" dirty="0"/>
            <a:t>Υποκατηγορία του αποτελεί το </a:t>
          </a:r>
          <a:r>
            <a:rPr lang="el-GR" i="1" dirty="0" err="1" smtClean="0"/>
            <a:t>μικρο</a:t>
          </a:r>
          <a:r>
            <a:rPr lang="el-GR" dirty="0" err="1" smtClean="0"/>
            <a:t>καρκίνωμα</a:t>
          </a:r>
          <a:r>
            <a:rPr lang="el-GR" dirty="0"/>
            <a:t>: </a:t>
          </a:r>
          <a:r>
            <a:rPr lang="el-GR" dirty="0" err="1" smtClean="0"/>
            <a:t>μ.δ</a:t>
          </a:r>
          <a:r>
            <a:rPr lang="el-GR" dirty="0" smtClean="0"/>
            <a:t>. 1 </a:t>
          </a:r>
          <a:r>
            <a:rPr lang="el-GR" dirty="0"/>
            <a:t>εκ. ή </a:t>
          </a:r>
          <a:r>
            <a:rPr lang="el-GR" dirty="0" smtClean="0"/>
            <a:t>λιγότερο.</a:t>
          </a:r>
          <a:endParaRPr lang="en-US" dirty="0"/>
        </a:p>
      </dgm:t>
    </dgm:pt>
    <dgm:pt modelId="{0CDF6123-372A-49AC-9F05-EB36807EF0D8}" type="parTrans" cxnId="{D79B30BE-B939-4E93-B002-889E8D787F5D}">
      <dgm:prSet/>
      <dgm:spPr/>
      <dgm:t>
        <a:bodyPr/>
        <a:lstStyle/>
        <a:p>
          <a:endParaRPr lang="en-US"/>
        </a:p>
      </dgm:t>
    </dgm:pt>
    <dgm:pt modelId="{C6D1B1C7-DC0F-47C7-8A5C-192DF537B398}" type="sibTrans" cxnId="{D79B30BE-B939-4E93-B002-889E8D787F5D}">
      <dgm:prSet/>
      <dgm:spPr/>
      <dgm:t>
        <a:bodyPr/>
        <a:lstStyle/>
        <a:p>
          <a:endParaRPr lang="en-US"/>
        </a:p>
      </dgm:t>
    </dgm:pt>
    <dgm:pt modelId="{EEC534FB-21A2-4F14-B691-AB99D5808B42}" type="pres">
      <dgm:prSet presAssocID="{6DED1E16-E77E-4270-A9E2-E8A23B3BF49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82D12695-AA55-42E9-9B77-D7C1502BA5DB}" type="pres">
      <dgm:prSet presAssocID="{409ADD77-7B14-4134-BD9A-F1D44EDF5B2C}" presName="thickLine" presStyleLbl="alignNode1" presStyleIdx="0" presStyleCnt="4"/>
      <dgm:spPr/>
    </dgm:pt>
    <dgm:pt modelId="{9F2E974F-65F9-40CC-AE54-8ABDD5031DFC}" type="pres">
      <dgm:prSet presAssocID="{409ADD77-7B14-4134-BD9A-F1D44EDF5B2C}" presName="horz1" presStyleCnt="0"/>
      <dgm:spPr/>
    </dgm:pt>
    <dgm:pt modelId="{39B372EF-7990-4E92-8B8A-0163E2A0E67F}" type="pres">
      <dgm:prSet presAssocID="{409ADD77-7B14-4134-BD9A-F1D44EDF5B2C}" presName="tx1" presStyleLbl="revTx" presStyleIdx="0" presStyleCnt="4"/>
      <dgm:spPr/>
      <dgm:t>
        <a:bodyPr/>
        <a:lstStyle/>
        <a:p>
          <a:endParaRPr lang="el-GR"/>
        </a:p>
      </dgm:t>
    </dgm:pt>
    <dgm:pt modelId="{99569F9C-8AC8-4EF0-BC7C-2F6785DD525D}" type="pres">
      <dgm:prSet presAssocID="{409ADD77-7B14-4134-BD9A-F1D44EDF5B2C}" presName="vert1" presStyleCnt="0"/>
      <dgm:spPr/>
    </dgm:pt>
    <dgm:pt modelId="{6DE42B1A-02EE-4296-B31E-869694A8FFB6}" type="pres">
      <dgm:prSet presAssocID="{92000900-293F-4E8B-A24B-5251F4CC3833}" presName="thickLine" presStyleLbl="alignNode1" presStyleIdx="1" presStyleCnt="4"/>
      <dgm:spPr/>
    </dgm:pt>
    <dgm:pt modelId="{869F3F32-8AB9-46EC-9E92-0B66F14399A3}" type="pres">
      <dgm:prSet presAssocID="{92000900-293F-4E8B-A24B-5251F4CC3833}" presName="horz1" presStyleCnt="0"/>
      <dgm:spPr/>
    </dgm:pt>
    <dgm:pt modelId="{F04D1D8A-F296-4775-B5A1-F7F24DE71220}" type="pres">
      <dgm:prSet presAssocID="{92000900-293F-4E8B-A24B-5251F4CC3833}" presName="tx1" presStyleLbl="revTx" presStyleIdx="1" presStyleCnt="4"/>
      <dgm:spPr/>
      <dgm:t>
        <a:bodyPr/>
        <a:lstStyle/>
        <a:p>
          <a:endParaRPr lang="el-GR"/>
        </a:p>
      </dgm:t>
    </dgm:pt>
    <dgm:pt modelId="{F26F8342-A292-4D7B-B66D-40E078751E5C}" type="pres">
      <dgm:prSet presAssocID="{92000900-293F-4E8B-A24B-5251F4CC3833}" presName="vert1" presStyleCnt="0"/>
      <dgm:spPr/>
    </dgm:pt>
    <dgm:pt modelId="{9CDD6855-F122-4F78-99E6-893F31955DFB}" type="pres">
      <dgm:prSet presAssocID="{BF5EB555-3DC9-480E-9EB1-8CF283C1D627}" presName="thickLine" presStyleLbl="alignNode1" presStyleIdx="2" presStyleCnt="4"/>
      <dgm:spPr/>
    </dgm:pt>
    <dgm:pt modelId="{130C69C8-5039-4911-91E9-5EE9C4BB122F}" type="pres">
      <dgm:prSet presAssocID="{BF5EB555-3DC9-480E-9EB1-8CF283C1D627}" presName="horz1" presStyleCnt="0"/>
      <dgm:spPr/>
    </dgm:pt>
    <dgm:pt modelId="{00FBCC4F-B7E7-4ED4-9087-76643DCCB30F}" type="pres">
      <dgm:prSet presAssocID="{BF5EB555-3DC9-480E-9EB1-8CF283C1D627}" presName="tx1" presStyleLbl="revTx" presStyleIdx="2" presStyleCnt="4"/>
      <dgm:spPr/>
      <dgm:t>
        <a:bodyPr/>
        <a:lstStyle/>
        <a:p>
          <a:endParaRPr lang="el-GR"/>
        </a:p>
      </dgm:t>
    </dgm:pt>
    <dgm:pt modelId="{721E7861-776D-42B7-A37A-6B1EFAC902E3}" type="pres">
      <dgm:prSet presAssocID="{BF5EB555-3DC9-480E-9EB1-8CF283C1D627}" presName="vert1" presStyleCnt="0"/>
      <dgm:spPr/>
    </dgm:pt>
    <dgm:pt modelId="{054592A7-9B62-4986-899E-48B259651573}" type="pres">
      <dgm:prSet presAssocID="{092A306E-81BB-42F0-A003-4C272498A18F}" presName="thickLine" presStyleLbl="alignNode1" presStyleIdx="3" presStyleCnt="4"/>
      <dgm:spPr/>
    </dgm:pt>
    <dgm:pt modelId="{5E35505A-C4C3-4020-9443-80AB7E5EE8BB}" type="pres">
      <dgm:prSet presAssocID="{092A306E-81BB-42F0-A003-4C272498A18F}" presName="horz1" presStyleCnt="0"/>
      <dgm:spPr/>
    </dgm:pt>
    <dgm:pt modelId="{270930F3-84CE-4DC9-8CD0-557D33182D27}" type="pres">
      <dgm:prSet presAssocID="{092A306E-81BB-42F0-A003-4C272498A18F}" presName="tx1" presStyleLbl="revTx" presStyleIdx="3" presStyleCnt="4"/>
      <dgm:spPr/>
      <dgm:t>
        <a:bodyPr/>
        <a:lstStyle/>
        <a:p>
          <a:endParaRPr lang="el-GR"/>
        </a:p>
      </dgm:t>
    </dgm:pt>
    <dgm:pt modelId="{9BCE0651-6D45-4E31-85F5-30B9F50C67C0}" type="pres">
      <dgm:prSet presAssocID="{092A306E-81BB-42F0-A003-4C272498A18F}" presName="vert1" presStyleCnt="0"/>
      <dgm:spPr/>
    </dgm:pt>
  </dgm:ptLst>
  <dgm:cxnLst>
    <dgm:cxn modelId="{CFB5C219-2FCD-4AD4-8ADC-028525992CEB}" srcId="{6DED1E16-E77E-4270-A9E2-E8A23B3BF496}" destId="{92000900-293F-4E8B-A24B-5251F4CC3833}" srcOrd="1" destOrd="0" parTransId="{5BDACD57-62AD-4B41-969A-68B7001200AF}" sibTransId="{5502D961-8B62-4606-9BF7-EF6512DC1853}"/>
    <dgm:cxn modelId="{D79B30BE-B939-4E93-B002-889E8D787F5D}" srcId="{6DED1E16-E77E-4270-A9E2-E8A23B3BF496}" destId="{092A306E-81BB-42F0-A003-4C272498A18F}" srcOrd="3" destOrd="0" parTransId="{0CDF6123-372A-49AC-9F05-EB36807EF0D8}" sibTransId="{C6D1B1C7-DC0F-47C7-8A5C-192DF537B398}"/>
    <dgm:cxn modelId="{90D27B04-252D-4470-9555-DCA31A48679D}" type="presOf" srcId="{409ADD77-7B14-4134-BD9A-F1D44EDF5B2C}" destId="{39B372EF-7990-4E92-8B8A-0163E2A0E67F}" srcOrd="0" destOrd="0" presId="urn:microsoft.com/office/officeart/2008/layout/LinedList"/>
    <dgm:cxn modelId="{4AD894F4-DC17-492D-914F-EED5B50CC958}" srcId="{6DED1E16-E77E-4270-A9E2-E8A23B3BF496}" destId="{409ADD77-7B14-4134-BD9A-F1D44EDF5B2C}" srcOrd="0" destOrd="0" parTransId="{B2CC3EC5-3D7B-49AE-ABA7-AF75B6F3AC3F}" sibTransId="{D8A8FE35-81CC-425A-B2E6-D944F38EF0A6}"/>
    <dgm:cxn modelId="{8D644836-F50B-47E9-9650-4C8B9954A78A}" type="presOf" srcId="{6DED1E16-E77E-4270-A9E2-E8A23B3BF496}" destId="{EEC534FB-21A2-4F14-B691-AB99D5808B42}" srcOrd="0" destOrd="0" presId="urn:microsoft.com/office/officeart/2008/layout/LinedList"/>
    <dgm:cxn modelId="{F20356D1-11E8-4956-A15C-4B61FB4974B4}" type="presOf" srcId="{092A306E-81BB-42F0-A003-4C272498A18F}" destId="{270930F3-84CE-4DC9-8CD0-557D33182D27}" srcOrd="0" destOrd="0" presId="urn:microsoft.com/office/officeart/2008/layout/LinedList"/>
    <dgm:cxn modelId="{2577A8AD-2CD4-434B-AA68-F4E7B1C64709}" srcId="{6DED1E16-E77E-4270-A9E2-E8A23B3BF496}" destId="{BF5EB555-3DC9-480E-9EB1-8CF283C1D627}" srcOrd="2" destOrd="0" parTransId="{8671AC38-6DD5-4D9E-A2B5-58D2D1D8BD33}" sibTransId="{89DDE1D6-B26B-442E-A430-F55415BA037E}"/>
    <dgm:cxn modelId="{00A845B2-5C64-40FA-9FF0-E5D1597BECEF}" type="presOf" srcId="{BF5EB555-3DC9-480E-9EB1-8CF283C1D627}" destId="{00FBCC4F-B7E7-4ED4-9087-76643DCCB30F}" srcOrd="0" destOrd="0" presId="urn:microsoft.com/office/officeart/2008/layout/LinedList"/>
    <dgm:cxn modelId="{0C64C67E-1454-47E9-B89A-999ECA0AFA2E}" type="presOf" srcId="{92000900-293F-4E8B-A24B-5251F4CC3833}" destId="{F04D1D8A-F296-4775-B5A1-F7F24DE71220}" srcOrd="0" destOrd="0" presId="urn:microsoft.com/office/officeart/2008/layout/LinedList"/>
    <dgm:cxn modelId="{E7848D6F-BCAF-4108-B29C-A061489795C6}" type="presParOf" srcId="{EEC534FB-21A2-4F14-B691-AB99D5808B42}" destId="{82D12695-AA55-42E9-9B77-D7C1502BA5DB}" srcOrd="0" destOrd="0" presId="urn:microsoft.com/office/officeart/2008/layout/LinedList"/>
    <dgm:cxn modelId="{ED1AE002-1838-4DB6-968F-BB394913A8BB}" type="presParOf" srcId="{EEC534FB-21A2-4F14-B691-AB99D5808B42}" destId="{9F2E974F-65F9-40CC-AE54-8ABDD5031DFC}" srcOrd="1" destOrd="0" presId="urn:microsoft.com/office/officeart/2008/layout/LinedList"/>
    <dgm:cxn modelId="{3272A74D-CAEF-406F-A0DB-4606E347ECAB}" type="presParOf" srcId="{9F2E974F-65F9-40CC-AE54-8ABDD5031DFC}" destId="{39B372EF-7990-4E92-8B8A-0163E2A0E67F}" srcOrd="0" destOrd="0" presId="urn:microsoft.com/office/officeart/2008/layout/LinedList"/>
    <dgm:cxn modelId="{4C489728-6CC8-4EF4-92BB-1F2FC1E6E1E3}" type="presParOf" srcId="{9F2E974F-65F9-40CC-AE54-8ABDD5031DFC}" destId="{99569F9C-8AC8-4EF0-BC7C-2F6785DD525D}" srcOrd="1" destOrd="0" presId="urn:microsoft.com/office/officeart/2008/layout/LinedList"/>
    <dgm:cxn modelId="{96F7BC91-4C5E-4EEE-9471-A19019469A98}" type="presParOf" srcId="{EEC534FB-21A2-4F14-B691-AB99D5808B42}" destId="{6DE42B1A-02EE-4296-B31E-869694A8FFB6}" srcOrd="2" destOrd="0" presId="urn:microsoft.com/office/officeart/2008/layout/LinedList"/>
    <dgm:cxn modelId="{88390E93-5EEA-4EBA-AFA1-42EC493E13E2}" type="presParOf" srcId="{EEC534FB-21A2-4F14-B691-AB99D5808B42}" destId="{869F3F32-8AB9-46EC-9E92-0B66F14399A3}" srcOrd="3" destOrd="0" presId="urn:microsoft.com/office/officeart/2008/layout/LinedList"/>
    <dgm:cxn modelId="{B009C82D-8F44-4E64-99B2-45DD25769C48}" type="presParOf" srcId="{869F3F32-8AB9-46EC-9E92-0B66F14399A3}" destId="{F04D1D8A-F296-4775-B5A1-F7F24DE71220}" srcOrd="0" destOrd="0" presId="urn:microsoft.com/office/officeart/2008/layout/LinedList"/>
    <dgm:cxn modelId="{247C7104-7653-43E3-B824-3E1D62E4D30E}" type="presParOf" srcId="{869F3F32-8AB9-46EC-9E92-0B66F14399A3}" destId="{F26F8342-A292-4D7B-B66D-40E078751E5C}" srcOrd="1" destOrd="0" presId="urn:microsoft.com/office/officeart/2008/layout/LinedList"/>
    <dgm:cxn modelId="{62BC5F66-14BB-48A6-A080-7057928A3AE8}" type="presParOf" srcId="{EEC534FB-21A2-4F14-B691-AB99D5808B42}" destId="{9CDD6855-F122-4F78-99E6-893F31955DFB}" srcOrd="4" destOrd="0" presId="urn:microsoft.com/office/officeart/2008/layout/LinedList"/>
    <dgm:cxn modelId="{B5BBE5CA-1FAF-472F-8A6F-799FBAFDCE58}" type="presParOf" srcId="{EEC534FB-21A2-4F14-B691-AB99D5808B42}" destId="{130C69C8-5039-4911-91E9-5EE9C4BB122F}" srcOrd="5" destOrd="0" presId="urn:microsoft.com/office/officeart/2008/layout/LinedList"/>
    <dgm:cxn modelId="{A6CF7EB9-F62F-45FF-A1E6-71A8C274CBDD}" type="presParOf" srcId="{130C69C8-5039-4911-91E9-5EE9C4BB122F}" destId="{00FBCC4F-B7E7-4ED4-9087-76643DCCB30F}" srcOrd="0" destOrd="0" presId="urn:microsoft.com/office/officeart/2008/layout/LinedList"/>
    <dgm:cxn modelId="{80A87E0F-C127-499B-9098-26969A91BE77}" type="presParOf" srcId="{130C69C8-5039-4911-91E9-5EE9C4BB122F}" destId="{721E7861-776D-42B7-A37A-6B1EFAC902E3}" srcOrd="1" destOrd="0" presId="urn:microsoft.com/office/officeart/2008/layout/LinedList"/>
    <dgm:cxn modelId="{E21DD00B-BEEC-40A5-8669-319BF145E574}" type="presParOf" srcId="{EEC534FB-21A2-4F14-B691-AB99D5808B42}" destId="{054592A7-9B62-4986-899E-48B259651573}" srcOrd="6" destOrd="0" presId="urn:microsoft.com/office/officeart/2008/layout/LinedList"/>
    <dgm:cxn modelId="{24C1D5E3-19C4-4178-88AC-15762C668205}" type="presParOf" srcId="{EEC534FB-21A2-4F14-B691-AB99D5808B42}" destId="{5E35505A-C4C3-4020-9443-80AB7E5EE8BB}" srcOrd="7" destOrd="0" presId="urn:microsoft.com/office/officeart/2008/layout/LinedList"/>
    <dgm:cxn modelId="{F72BA992-134B-43EF-9C62-6B9779DF7932}" type="presParOf" srcId="{5E35505A-C4C3-4020-9443-80AB7E5EE8BB}" destId="{270930F3-84CE-4DC9-8CD0-557D33182D27}" srcOrd="0" destOrd="0" presId="urn:microsoft.com/office/officeart/2008/layout/LinedList"/>
    <dgm:cxn modelId="{2CBA40E9-5EE4-4713-8981-91EC20491A74}" type="presParOf" srcId="{5E35505A-C4C3-4020-9443-80AB7E5EE8BB}" destId="{9BCE0651-6D45-4E31-85F5-30B9F50C67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0E62A-676E-4343-AA3D-A04D6B4D078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D1076E-CD24-491D-991F-10ED5A503A1D}">
      <dgm:prSet/>
      <dgm:spPr/>
      <dgm:t>
        <a:bodyPr/>
        <a:lstStyle/>
        <a:p>
          <a:r>
            <a:rPr lang="el-GR" dirty="0"/>
            <a:t>Ανώδυνη </a:t>
          </a:r>
          <a:r>
            <a:rPr lang="el-GR" dirty="0" err="1"/>
            <a:t>θυρεοειδική</a:t>
          </a:r>
          <a:r>
            <a:rPr lang="el-GR" dirty="0"/>
            <a:t> μάζα που </a:t>
          </a:r>
          <a:r>
            <a:rPr lang="el-GR" i="1" dirty="0"/>
            <a:t>δεν </a:t>
          </a:r>
          <a:r>
            <a:rPr lang="el-GR" dirty="0"/>
            <a:t>προσλαμβάνει ιώδιο στο σπινθηρογράφημα.</a:t>
          </a:r>
          <a:endParaRPr lang="en-US" dirty="0"/>
        </a:p>
      </dgm:t>
    </dgm:pt>
    <dgm:pt modelId="{A9A1D8E3-58C0-4289-9DDD-990D7E442414}" type="parTrans" cxnId="{DE0C69DE-4360-4E77-A4F5-A14C0F44D4FE}">
      <dgm:prSet/>
      <dgm:spPr/>
      <dgm:t>
        <a:bodyPr/>
        <a:lstStyle/>
        <a:p>
          <a:endParaRPr lang="en-US"/>
        </a:p>
      </dgm:t>
    </dgm:pt>
    <dgm:pt modelId="{810952CF-622C-4E77-A858-787A6266ED92}" type="sibTrans" cxnId="{DE0C69DE-4360-4E77-A4F5-A14C0F44D4FE}">
      <dgm:prSet/>
      <dgm:spPr/>
      <dgm:t>
        <a:bodyPr/>
        <a:lstStyle/>
        <a:p>
          <a:endParaRPr lang="en-US"/>
        </a:p>
      </dgm:t>
    </dgm:pt>
    <dgm:pt modelId="{9AB8E1BB-04CC-4237-BDCC-9E325C0E9ED5}">
      <dgm:prSet/>
      <dgm:spPr/>
      <dgm:t>
        <a:bodyPr/>
        <a:lstStyle/>
        <a:p>
          <a:r>
            <a:rPr lang="el-GR" dirty="0" err="1"/>
            <a:t>Λεμφαδενικές</a:t>
          </a:r>
          <a:r>
            <a:rPr lang="el-GR" dirty="0"/>
            <a:t> μεταστάσεις έχει μέχρι και το 75% των ασθενών, ενώ </a:t>
          </a:r>
          <a:r>
            <a:rPr lang="el-GR" dirty="0" smtClean="0"/>
            <a:t>απομακρυσμένες, </a:t>
          </a:r>
          <a:r>
            <a:rPr lang="el-GR" dirty="0"/>
            <a:t>το 10%.</a:t>
          </a:r>
          <a:endParaRPr lang="en-US" dirty="0"/>
        </a:p>
      </dgm:t>
    </dgm:pt>
    <dgm:pt modelId="{DF90F5F7-FEC0-4680-AB42-B7F33146C692}" type="parTrans" cxnId="{315EB4C0-5329-4A49-AA8C-12283031577C}">
      <dgm:prSet/>
      <dgm:spPr/>
      <dgm:t>
        <a:bodyPr/>
        <a:lstStyle/>
        <a:p>
          <a:endParaRPr lang="en-US"/>
        </a:p>
      </dgm:t>
    </dgm:pt>
    <dgm:pt modelId="{EB1C3925-8461-4701-8B52-CC3BA480B148}" type="sibTrans" cxnId="{315EB4C0-5329-4A49-AA8C-12283031577C}">
      <dgm:prSet/>
      <dgm:spPr/>
      <dgm:t>
        <a:bodyPr/>
        <a:lstStyle/>
        <a:p>
          <a:endParaRPr lang="en-US"/>
        </a:p>
      </dgm:t>
    </dgm:pt>
    <dgm:pt modelId="{196F7921-9F26-487C-9A41-07891FE83FCF}">
      <dgm:prSet/>
      <dgm:spPr/>
      <dgm:t>
        <a:bodyPr/>
        <a:lstStyle/>
        <a:p>
          <a:r>
            <a:rPr lang="el-GR"/>
            <a:t>Η καλσιτονίνη ορού είναι αυξημένη (σχεδόν πάντα) και συσχετίζεται με το φορτίο του όγκου.</a:t>
          </a:r>
          <a:endParaRPr lang="en-US"/>
        </a:p>
      </dgm:t>
    </dgm:pt>
    <dgm:pt modelId="{C832769F-2F30-41F2-8296-06D96C82CCAF}" type="parTrans" cxnId="{607ABA7E-0A3C-4E56-B73E-BD89EFEBD58B}">
      <dgm:prSet/>
      <dgm:spPr/>
      <dgm:t>
        <a:bodyPr/>
        <a:lstStyle/>
        <a:p>
          <a:endParaRPr lang="en-US"/>
        </a:p>
      </dgm:t>
    </dgm:pt>
    <dgm:pt modelId="{5ED5FE48-CAAB-42A9-A5C9-FF4CD09EB578}" type="sibTrans" cxnId="{607ABA7E-0A3C-4E56-B73E-BD89EFEBD58B}">
      <dgm:prSet/>
      <dgm:spPr/>
      <dgm:t>
        <a:bodyPr/>
        <a:lstStyle/>
        <a:p>
          <a:endParaRPr lang="en-US"/>
        </a:p>
      </dgm:t>
    </dgm:pt>
    <dgm:pt modelId="{61FE62BC-B58B-4EE5-A5EF-E42AF72F752F}">
      <dgm:prSet/>
      <dgm:spPr/>
      <dgm:t>
        <a:bodyPr/>
        <a:lstStyle/>
        <a:p>
          <a:r>
            <a:rPr lang="el-GR" spc="3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Παρανεοπλασματικές</a:t>
          </a:r>
          <a:r>
            <a:rPr lang="el-GR" dirty="0"/>
            <a:t> εκδηλώσεις: </a:t>
          </a:r>
          <a:r>
            <a:rPr lang="el-GR" b="1" spc="600" dirty="0"/>
            <a:t>διάρροια</a:t>
          </a:r>
          <a:r>
            <a:rPr lang="el-GR" dirty="0"/>
            <a:t>, εξάψεις, σύνδρομο </a:t>
          </a:r>
          <a:r>
            <a:rPr lang="en-US" dirty="0"/>
            <a:t>Cushing</a:t>
          </a:r>
          <a:r>
            <a:rPr lang="el-GR" dirty="0"/>
            <a:t>.</a:t>
          </a:r>
          <a:endParaRPr lang="en-US" dirty="0"/>
        </a:p>
      </dgm:t>
    </dgm:pt>
    <dgm:pt modelId="{91C454DE-41C5-4CEF-86E9-4180B132B295}" type="parTrans" cxnId="{5734BB4A-0833-4839-BB8E-275D152366E4}">
      <dgm:prSet/>
      <dgm:spPr/>
      <dgm:t>
        <a:bodyPr/>
        <a:lstStyle/>
        <a:p>
          <a:endParaRPr lang="en-US"/>
        </a:p>
      </dgm:t>
    </dgm:pt>
    <dgm:pt modelId="{DCCC3B4B-8088-4ED2-BD50-02031E0DBCA0}" type="sibTrans" cxnId="{5734BB4A-0833-4839-BB8E-275D152366E4}">
      <dgm:prSet/>
      <dgm:spPr/>
      <dgm:t>
        <a:bodyPr/>
        <a:lstStyle/>
        <a:p>
          <a:endParaRPr lang="en-US"/>
        </a:p>
      </dgm:t>
    </dgm:pt>
    <dgm:pt modelId="{276848EF-68D0-4DAF-BCD3-8EBB6FBE195C}" type="pres">
      <dgm:prSet presAssocID="{AB10E62A-676E-4343-AA3D-A04D6B4D07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10D9834-E1F3-4206-A86A-5AAB708DBC68}" type="pres">
      <dgm:prSet presAssocID="{D6D1076E-CD24-491D-991F-10ED5A503A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ADAEBE-748F-4581-AC72-724B3820358D}" type="pres">
      <dgm:prSet presAssocID="{810952CF-622C-4E77-A858-787A6266ED92}" presName="spacer" presStyleCnt="0"/>
      <dgm:spPr/>
    </dgm:pt>
    <dgm:pt modelId="{FD65C045-30C6-4C7C-B9F0-94D7A70FE003}" type="pres">
      <dgm:prSet presAssocID="{9AB8E1BB-04CC-4237-BDCC-9E325C0E9ED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C4712AC-E5F5-49E3-80E4-92704D7BCC58}" type="pres">
      <dgm:prSet presAssocID="{EB1C3925-8461-4701-8B52-CC3BA480B148}" presName="spacer" presStyleCnt="0"/>
      <dgm:spPr/>
    </dgm:pt>
    <dgm:pt modelId="{1E863821-D4D6-43EA-AFA1-554C4632E62F}" type="pres">
      <dgm:prSet presAssocID="{196F7921-9F26-487C-9A41-07891FE83F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5EB780-4E95-49DF-8399-23100D72C168}" type="pres">
      <dgm:prSet presAssocID="{5ED5FE48-CAAB-42A9-A5C9-FF4CD09EB578}" presName="spacer" presStyleCnt="0"/>
      <dgm:spPr/>
    </dgm:pt>
    <dgm:pt modelId="{632C3D02-97AE-4A90-B57C-0B19FB538742}" type="pres">
      <dgm:prSet presAssocID="{61FE62BC-B58B-4EE5-A5EF-E42AF72F75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A9E77CE-A843-42BF-A88E-C5D0904CD39F}" type="presOf" srcId="{9AB8E1BB-04CC-4237-BDCC-9E325C0E9ED5}" destId="{FD65C045-30C6-4C7C-B9F0-94D7A70FE003}" srcOrd="0" destOrd="0" presId="urn:microsoft.com/office/officeart/2005/8/layout/vList2"/>
    <dgm:cxn modelId="{5734BB4A-0833-4839-BB8E-275D152366E4}" srcId="{AB10E62A-676E-4343-AA3D-A04D6B4D0789}" destId="{61FE62BC-B58B-4EE5-A5EF-E42AF72F752F}" srcOrd="3" destOrd="0" parTransId="{91C454DE-41C5-4CEF-86E9-4180B132B295}" sibTransId="{DCCC3B4B-8088-4ED2-BD50-02031E0DBCA0}"/>
    <dgm:cxn modelId="{315EB4C0-5329-4A49-AA8C-12283031577C}" srcId="{AB10E62A-676E-4343-AA3D-A04D6B4D0789}" destId="{9AB8E1BB-04CC-4237-BDCC-9E325C0E9ED5}" srcOrd="1" destOrd="0" parTransId="{DF90F5F7-FEC0-4680-AB42-B7F33146C692}" sibTransId="{EB1C3925-8461-4701-8B52-CC3BA480B148}"/>
    <dgm:cxn modelId="{4DDFE22E-515A-4D2D-87C9-D819C733CA0E}" type="presOf" srcId="{AB10E62A-676E-4343-AA3D-A04D6B4D0789}" destId="{276848EF-68D0-4DAF-BCD3-8EBB6FBE195C}" srcOrd="0" destOrd="0" presId="urn:microsoft.com/office/officeart/2005/8/layout/vList2"/>
    <dgm:cxn modelId="{607ABA7E-0A3C-4E56-B73E-BD89EFEBD58B}" srcId="{AB10E62A-676E-4343-AA3D-A04D6B4D0789}" destId="{196F7921-9F26-487C-9A41-07891FE83FCF}" srcOrd="2" destOrd="0" parTransId="{C832769F-2F30-41F2-8296-06D96C82CCAF}" sibTransId="{5ED5FE48-CAAB-42A9-A5C9-FF4CD09EB578}"/>
    <dgm:cxn modelId="{0348AEF9-2A83-4C53-BFE3-0AAA8CD23BA8}" type="presOf" srcId="{61FE62BC-B58B-4EE5-A5EF-E42AF72F752F}" destId="{632C3D02-97AE-4A90-B57C-0B19FB538742}" srcOrd="0" destOrd="0" presId="urn:microsoft.com/office/officeart/2005/8/layout/vList2"/>
    <dgm:cxn modelId="{5F852E8B-2750-4E40-B54B-A5C5478198BB}" type="presOf" srcId="{D6D1076E-CD24-491D-991F-10ED5A503A1D}" destId="{A10D9834-E1F3-4206-A86A-5AAB708DBC68}" srcOrd="0" destOrd="0" presId="urn:microsoft.com/office/officeart/2005/8/layout/vList2"/>
    <dgm:cxn modelId="{DE0C69DE-4360-4E77-A4F5-A14C0F44D4FE}" srcId="{AB10E62A-676E-4343-AA3D-A04D6B4D0789}" destId="{D6D1076E-CD24-491D-991F-10ED5A503A1D}" srcOrd="0" destOrd="0" parTransId="{A9A1D8E3-58C0-4289-9DDD-990D7E442414}" sibTransId="{810952CF-622C-4E77-A858-787A6266ED92}"/>
    <dgm:cxn modelId="{7DE8C1FD-38AD-4B69-9E2B-02FC8DA01CF7}" type="presOf" srcId="{196F7921-9F26-487C-9A41-07891FE83FCF}" destId="{1E863821-D4D6-43EA-AFA1-554C4632E62F}" srcOrd="0" destOrd="0" presId="urn:microsoft.com/office/officeart/2005/8/layout/vList2"/>
    <dgm:cxn modelId="{56610FC1-1319-4325-ACFC-9D0A2D5DFD4A}" type="presParOf" srcId="{276848EF-68D0-4DAF-BCD3-8EBB6FBE195C}" destId="{A10D9834-E1F3-4206-A86A-5AAB708DBC68}" srcOrd="0" destOrd="0" presId="urn:microsoft.com/office/officeart/2005/8/layout/vList2"/>
    <dgm:cxn modelId="{3CCCF741-83E4-4A82-83F2-521501BE1744}" type="presParOf" srcId="{276848EF-68D0-4DAF-BCD3-8EBB6FBE195C}" destId="{49ADAEBE-748F-4581-AC72-724B3820358D}" srcOrd="1" destOrd="0" presId="urn:microsoft.com/office/officeart/2005/8/layout/vList2"/>
    <dgm:cxn modelId="{0089069C-D0D9-40BC-A0C5-5FDE0F2490A0}" type="presParOf" srcId="{276848EF-68D0-4DAF-BCD3-8EBB6FBE195C}" destId="{FD65C045-30C6-4C7C-B9F0-94D7A70FE003}" srcOrd="2" destOrd="0" presId="urn:microsoft.com/office/officeart/2005/8/layout/vList2"/>
    <dgm:cxn modelId="{86C6B140-E785-4E6C-AE51-48482E5CE03D}" type="presParOf" srcId="{276848EF-68D0-4DAF-BCD3-8EBB6FBE195C}" destId="{9C4712AC-E5F5-49E3-80E4-92704D7BCC58}" srcOrd="3" destOrd="0" presId="urn:microsoft.com/office/officeart/2005/8/layout/vList2"/>
    <dgm:cxn modelId="{CA7A3456-AD11-4673-8E3F-DE98F4B5265E}" type="presParOf" srcId="{276848EF-68D0-4DAF-BCD3-8EBB6FBE195C}" destId="{1E863821-D4D6-43EA-AFA1-554C4632E62F}" srcOrd="4" destOrd="0" presId="urn:microsoft.com/office/officeart/2005/8/layout/vList2"/>
    <dgm:cxn modelId="{6E191483-619B-4DC3-ACA0-BFF38C088DDE}" type="presParOf" srcId="{276848EF-68D0-4DAF-BCD3-8EBB6FBE195C}" destId="{B85EB780-4E95-49DF-8399-23100D72C168}" srcOrd="5" destOrd="0" presId="urn:microsoft.com/office/officeart/2005/8/layout/vList2"/>
    <dgm:cxn modelId="{BE67E03A-020C-4468-B88C-2FAFA55DACDF}" type="presParOf" srcId="{276848EF-68D0-4DAF-BCD3-8EBB6FBE195C}" destId="{632C3D02-97AE-4A90-B57C-0B19FB5387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12695-AA55-42E9-9B77-D7C1502BA5DB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372EF-7990-4E92-8B8A-0163E2A0E67F}">
      <dsp:nvSpPr>
        <dsp:cNvPr id="0" name=""/>
        <dsp:cNvSpPr/>
      </dsp:nvSpPr>
      <dsp:spPr>
        <a:xfrm>
          <a:off x="0" y="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Πρόκειται για </a:t>
          </a:r>
          <a:r>
            <a:rPr lang="el-GR" sz="2600" b="1" kern="1200" dirty="0" err="1"/>
            <a:t>νευροενδοκρινή</a:t>
          </a:r>
          <a:r>
            <a:rPr lang="el-GR" sz="2600" b="1" kern="1200" dirty="0"/>
            <a:t> </a:t>
          </a:r>
          <a:r>
            <a:rPr lang="el-GR" sz="2600" b="1" kern="1200" dirty="0" smtClean="0"/>
            <a:t>όγκο.</a:t>
          </a:r>
          <a:endParaRPr lang="en-US" sz="2600" b="1" kern="1200" dirty="0"/>
        </a:p>
      </dsp:txBody>
      <dsp:txXfrm>
        <a:off x="0" y="0"/>
        <a:ext cx="10058399" cy="946520"/>
      </dsp:txXfrm>
    </dsp:sp>
    <dsp:sp modelId="{6DE42B1A-02EE-4296-B31E-869694A8FFB6}">
      <dsp:nvSpPr>
        <dsp:cNvPr id="0" name=""/>
        <dsp:cNvSpPr/>
      </dsp:nvSpPr>
      <dsp:spPr>
        <a:xfrm>
          <a:off x="0" y="94652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D1D8A-F296-4775-B5A1-F7F24DE71220}">
      <dsp:nvSpPr>
        <dsp:cNvPr id="0" name=""/>
        <dsp:cNvSpPr/>
      </dsp:nvSpPr>
      <dsp:spPr>
        <a:xfrm>
          <a:off x="0" y="94652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/>
            <a:t>Από τα </a:t>
          </a:r>
          <a:r>
            <a:rPr lang="en-US" sz="2600" kern="1200"/>
            <a:t>C </a:t>
          </a:r>
          <a:r>
            <a:rPr lang="el-GR" sz="2600" kern="1200"/>
            <a:t>κύτταρα του θυρεοειδούς</a:t>
          </a:r>
          <a:endParaRPr lang="en-US" sz="2600" kern="1200"/>
        </a:p>
      </dsp:txBody>
      <dsp:txXfrm>
        <a:off x="0" y="946520"/>
        <a:ext cx="10058399" cy="946520"/>
      </dsp:txXfrm>
    </dsp:sp>
    <dsp:sp modelId="{9CDD6855-F122-4F78-99E6-893F31955DFB}">
      <dsp:nvSpPr>
        <dsp:cNvPr id="0" name=""/>
        <dsp:cNvSpPr/>
      </dsp:nvSpPr>
      <dsp:spPr>
        <a:xfrm>
          <a:off x="0" y="189304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BCC4F-B7E7-4ED4-9087-76643DCCB30F}">
      <dsp:nvSpPr>
        <dsp:cNvPr id="0" name=""/>
        <dsp:cNvSpPr/>
      </dsp:nvSpPr>
      <dsp:spPr>
        <a:xfrm>
          <a:off x="0" y="189304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Πρόκειται είτε για Σποραδικό (70%, 40-60 έτη) είτε για </a:t>
          </a:r>
          <a:r>
            <a:rPr lang="el-GR" sz="2600" kern="1200" dirty="0" err="1"/>
            <a:t>Οικογενές</a:t>
          </a:r>
          <a:r>
            <a:rPr lang="el-GR" sz="2600" kern="1200" dirty="0"/>
            <a:t> (30%, 35 έτη, γονίδιο </a:t>
          </a:r>
          <a:r>
            <a:rPr lang="en-US" sz="2600" kern="1200" dirty="0"/>
            <a:t>RET</a:t>
          </a:r>
          <a:r>
            <a:rPr lang="el-GR" sz="2600" kern="1200" dirty="0"/>
            <a:t>), ενίοτε στα πλαίσια </a:t>
          </a:r>
          <a:r>
            <a:rPr lang="en-US" sz="2600" kern="1200" dirty="0" smtClean="0"/>
            <a:t>MEN2A/B</a:t>
          </a:r>
          <a:r>
            <a:rPr lang="el-GR" sz="2600" kern="1200" dirty="0" smtClean="0"/>
            <a:t>.</a:t>
          </a:r>
          <a:endParaRPr lang="en-US" sz="2600" kern="1200" dirty="0"/>
        </a:p>
      </dsp:txBody>
      <dsp:txXfrm>
        <a:off x="0" y="1893040"/>
        <a:ext cx="10058399" cy="946520"/>
      </dsp:txXfrm>
    </dsp:sp>
    <dsp:sp modelId="{054592A7-9B62-4986-899E-48B259651573}">
      <dsp:nvSpPr>
        <dsp:cNvPr id="0" name=""/>
        <dsp:cNvSpPr/>
      </dsp:nvSpPr>
      <dsp:spPr>
        <a:xfrm>
          <a:off x="0" y="283956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930F3-84CE-4DC9-8CD0-557D33182D27}">
      <dsp:nvSpPr>
        <dsp:cNvPr id="0" name=""/>
        <dsp:cNvSpPr/>
      </dsp:nvSpPr>
      <dsp:spPr>
        <a:xfrm>
          <a:off x="0" y="283956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Υποκατηγορία του αποτελεί το </a:t>
          </a:r>
          <a:r>
            <a:rPr lang="el-GR" sz="2600" i="1" kern="1200" dirty="0" err="1" smtClean="0"/>
            <a:t>μικρο</a:t>
          </a:r>
          <a:r>
            <a:rPr lang="el-GR" sz="2600" kern="1200" dirty="0" err="1" smtClean="0"/>
            <a:t>καρκίνωμα</a:t>
          </a:r>
          <a:r>
            <a:rPr lang="el-GR" sz="2600" kern="1200" dirty="0"/>
            <a:t>: </a:t>
          </a:r>
          <a:r>
            <a:rPr lang="el-GR" sz="2600" kern="1200" dirty="0" err="1" smtClean="0"/>
            <a:t>μ.δ</a:t>
          </a:r>
          <a:r>
            <a:rPr lang="el-GR" sz="2600" kern="1200" dirty="0" smtClean="0"/>
            <a:t>. 1 </a:t>
          </a:r>
          <a:r>
            <a:rPr lang="el-GR" sz="2600" kern="1200" dirty="0"/>
            <a:t>εκ. ή </a:t>
          </a:r>
          <a:r>
            <a:rPr lang="el-GR" sz="2600" kern="1200" dirty="0" smtClean="0"/>
            <a:t>λιγότερο.</a:t>
          </a:r>
          <a:endParaRPr lang="en-US" sz="2600" kern="1200" dirty="0"/>
        </a:p>
      </dsp:txBody>
      <dsp:txXfrm>
        <a:off x="0" y="2839560"/>
        <a:ext cx="10058399" cy="946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D9834-E1F3-4206-A86A-5AAB708DBC68}">
      <dsp:nvSpPr>
        <dsp:cNvPr id="0" name=""/>
        <dsp:cNvSpPr/>
      </dsp:nvSpPr>
      <dsp:spPr>
        <a:xfrm>
          <a:off x="0" y="727956"/>
          <a:ext cx="6797675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/>
            <a:t>Ανώδυνη </a:t>
          </a:r>
          <a:r>
            <a:rPr lang="el-GR" sz="2500" kern="1200" dirty="0" err="1"/>
            <a:t>θυρεοειδική</a:t>
          </a:r>
          <a:r>
            <a:rPr lang="el-GR" sz="2500" kern="1200" dirty="0"/>
            <a:t> μάζα που </a:t>
          </a:r>
          <a:r>
            <a:rPr lang="el-GR" sz="2500" i="1" kern="1200" dirty="0"/>
            <a:t>δεν </a:t>
          </a:r>
          <a:r>
            <a:rPr lang="el-GR" sz="2500" kern="1200" dirty="0"/>
            <a:t>προσλαμβάνει ιώδιο στο σπινθηρογράφημα.</a:t>
          </a:r>
          <a:endParaRPr lang="en-US" sz="2500" kern="1200" dirty="0"/>
        </a:p>
      </dsp:txBody>
      <dsp:txXfrm>
        <a:off x="0" y="727956"/>
        <a:ext cx="6797675" cy="994500"/>
      </dsp:txXfrm>
    </dsp:sp>
    <dsp:sp modelId="{FD65C045-30C6-4C7C-B9F0-94D7A70FE003}">
      <dsp:nvSpPr>
        <dsp:cNvPr id="0" name=""/>
        <dsp:cNvSpPr/>
      </dsp:nvSpPr>
      <dsp:spPr>
        <a:xfrm>
          <a:off x="0" y="1794456"/>
          <a:ext cx="6797675" cy="994500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err="1"/>
            <a:t>Λεμφαδενικές</a:t>
          </a:r>
          <a:r>
            <a:rPr lang="el-GR" sz="2500" kern="1200" dirty="0"/>
            <a:t> μεταστάσεις έχει μέχρι και το 75% των ασθενών, ενώ </a:t>
          </a:r>
          <a:r>
            <a:rPr lang="el-GR" sz="2500" kern="1200" dirty="0" smtClean="0"/>
            <a:t>απομακρυσμένες, </a:t>
          </a:r>
          <a:r>
            <a:rPr lang="el-GR" sz="2500" kern="1200" dirty="0"/>
            <a:t>το 10%.</a:t>
          </a:r>
          <a:endParaRPr lang="en-US" sz="2500" kern="1200" dirty="0"/>
        </a:p>
      </dsp:txBody>
      <dsp:txXfrm>
        <a:off x="0" y="1794456"/>
        <a:ext cx="6797675" cy="994500"/>
      </dsp:txXfrm>
    </dsp:sp>
    <dsp:sp modelId="{1E863821-D4D6-43EA-AFA1-554C4632E62F}">
      <dsp:nvSpPr>
        <dsp:cNvPr id="0" name=""/>
        <dsp:cNvSpPr/>
      </dsp:nvSpPr>
      <dsp:spPr>
        <a:xfrm>
          <a:off x="0" y="2860956"/>
          <a:ext cx="6797675" cy="994500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/>
            <a:t>Η καλσιτονίνη ορού είναι αυξημένη (σχεδόν πάντα) και συσχετίζεται με το φορτίο του όγκου.</a:t>
          </a:r>
          <a:endParaRPr lang="en-US" sz="2500" kern="1200"/>
        </a:p>
      </dsp:txBody>
      <dsp:txXfrm>
        <a:off x="0" y="2860956"/>
        <a:ext cx="6797675" cy="994500"/>
      </dsp:txXfrm>
    </dsp:sp>
    <dsp:sp modelId="{632C3D02-97AE-4A90-B57C-0B19FB538742}">
      <dsp:nvSpPr>
        <dsp:cNvPr id="0" name=""/>
        <dsp:cNvSpPr/>
      </dsp:nvSpPr>
      <dsp:spPr>
        <a:xfrm>
          <a:off x="0" y="3927456"/>
          <a:ext cx="6797675" cy="9945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spc="3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Παρανεοπλασματικές</a:t>
          </a:r>
          <a:r>
            <a:rPr lang="el-GR" sz="2500" kern="1200" dirty="0"/>
            <a:t> εκδηλώσεις: </a:t>
          </a:r>
          <a:r>
            <a:rPr lang="el-GR" sz="2500" b="1" kern="1200" spc="600" dirty="0"/>
            <a:t>διάρροια</a:t>
          </a:r>
          <a:r>
            <a:rPr lang="el-GR" sz="2500" kern="1200" dirty="0"/>
            <a:t>, εξάψεις, σύνδρομο </a:t>
          </a:r>
          <a:r>
            <a:rPr lang="en-US" sz="2500" kern="1200" dirty="0"/>
            <a:t>Cushing</a:t>
          </a:r>
          <a:r>
            <a:rPr lang="el-GR" sz="2500" kern="1200" dirty="0"/>
            <a:t>.</a:t>
          </a:r>
          <a:endParaRPr lang="en-US" sz="2500" kern="1200" dirty="0"/>
        </a:p>
      </dsp:txBody>
      <dsp:txXfrm>
        <a:off x="0" y="3927456"/>
        <a:ext cx="6797675" cy="99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0EC12-53F2-4D5E-8198-CD92553D5F17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AC4E7-F16D-4C65-816C-E5AECA590CD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2677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θυρεοσφαιρίνη</a:t>
            </a:r>
            <a:r>
              <a:rPr lang="el-GR" dirty="0"/>
              <a:t> πρέπει πάντα να σχετίζεται με την μορφολογία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AC4E7-F16D-4C65-816C-E5AECA590CDB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7197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l-GR" dirty="0" err="1"/>
              <a:t>Ηωσινόφιλο</a:t>
            </a:r>
            <a:r>
              <a:rPr lang="el-GR" dirty="0"/>
              <a:t> όχι </a:t>
            </a:r>
            <a:r>
              <a:rPr lang="el-GR" dirty="0" err="1"/>
              <a:t>αμφίφιλο</a:t>
            </a:r>
            <a:r>
              <a:rPr lang="el-GR" dirty="0"/>
              <a:t> κυτταρόπλασμα και δεν υπάρχουν ινώδεις ταινίες ανάμεσα στις φωλιές των κυττάρων.</a:t>
            </a:r>
          </a:p>
          <a:p>
            <a:pPr marL="228600" indent="-228600">
              <a:buFont typeface="+mj-lt"/>
              <a:buAutoNum type="arabicPeriod"/>
            </a:pPr>
            <a:r>
              <a:rPr lang="el-GR" dirty="0"/>
              <a:t>Αρνητική η </a:t>
            </a:r>
            <a:r>
              <a:rPr lang="el-GR" dirty="0" err="1"/>
              <a:t>καλσιτονίνη</a:t>
            </a:r>
            <a:r>
              <a:rPr lang="el-GR" dirty="0"/>
              <a:t> και το</a:t>
            </a:r>
            <a:r>
              <a:rPr lang="en-US" dirty="0"/>
              <a:t> </a:t>
            </a:r>
            <a:r>
              <a:rPr lang="en-US" dirty="0" smtClean="0"/>
              <a:t>CEA</a:t>
            </a:r>
            <a:r>
              <a:rPr lang="el-GR" dirty="0" smtClean="0"/>
              <a:t>.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l-GR" dirty="0" err="1"/>
              <a:t>Θυρεοσφαιρίνη</a:t>
            </a:r>
            <a:r>
              <a:rPr lang="el-GR" dirty="0"/>
              <a:t> </a:t>
            </a:r>
            <a:r>
              <a:rPr lang="el-GR" dirty="0" smtClean="0"/>
              <a:t>συχνά θετική</a:t>
            </a:r>
            <a:r>
              <a:rPr lang="el-GR" dirty="0"/>
              <a:t>, </a:t>
            </a:r>
            <a:r>
              <a:rPr lang="el-GR" dirty="0" err="1"/>
              <a:t>καλσιτονίνη</a:t>
            </a:r>
            <a:r>
              <a:rPr lang="el-GR" dirty="0"/>
              <a:t> αρνητική, χωρίς </a:t>
            </a:r>
            <a:r>
              <a:rPr lang="el-GR" dirty="0" err="1" smtClean="0"/>
              <a:t>αμυλοειδές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AC4E7-F16D-4C65-816C-E5AECA590CDB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4501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2913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9627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678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7900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6830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6869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9459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152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6490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9061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0936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5EE804-FACF-45D1-B2F3-40E3191A5C3B}" type="datetimeFigureOut">
              <a:rPr lang="el-GR" smtClean="0"/>
              <a:pPr/>
              <a:t>19/5/2022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A649AD-DA98-4CB3-BE7C-6CCEBDBE097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409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54A9F40-1667-520F-BCB6-7ACAB2B06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897751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Μυελοειδές</a:t>
            </a:r>
            <a:r>
              <a:rPr lang="el-GR" dirty="0"/>
              <a:t> Καρκίνωμα Θυρεοειδούς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CD85A207-E3B5-6A29-9B05-0E75BE041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3126" y="3348681"/>
            <a:ext cx="9144000" cy="1297460"/>
          </a:xfrm>
        </p:spPr>
        <p:txBody>
          <a:bodyPr>
            <a:normAutofit/>
          </a:bodyPr>
          <a:lstStyle/>
          <a:p>
            <a:r>
              <a:rPr lang="el-GR" sz="2400" dirty="0" err="1"/>
              <a:t>Παρουσιαση</a:t>
            </a:r>
            <a:r>
              <a:rPr lang="el-GR" sz="2400" dirty="0"/>
              <a:t> </a:t>
            </a:r>
            <a:r>
              <a:rPr lang="el-GR" sz="2400" dirty="0" err="1"/>
              <a:t>ιστολογικου</a:t>
            </a:r>
            <a:r>
              <a:rPr lang="el-GR" sz="2400" dirty="0"/>
              <a:t> </a:t>
            </a:r>
            <a:r>
              <a:rPr lang="el-GR" sz="2400" dirty="0" err="1"/>
              <a:t>πλακιδιου</a:t>
            </a:r>
            <a:endParaRPr lang="el-GR" sz="2400" dirty="0"/>
          </a:p>
          <a:p>
            <a:r>
              <a:rPr lang="el-GR" sz="2400" dirty="0" err="1"/>
              <a:t>σαβρανακησ</a:t>
            </a:r>
            <a:r>
              <a:rPr lang="el-GR" sz="2400" dirty="0"/>
              <a:t> </a:t>
            </a:r>
            <a:r>
              <a:rPr lang="el-GR" sz="2400" dirty="0" err="1" smtClean="0"/>
              <a:t>ΟρεστηΣ</a:t>
            </a:r>
            <a:r>
              <a:rPr lang="el-GR" sz="2400" dirty="0" smtClean="0"/>
              <a:t> </a:t>
            </a:r>
            <a:r>
              <a:rPr lang="el-GR" dirty="0"/>
              <a:t>– </a:t>
            </a:r>
            <a:r>
              <a:rPr lang="el-GR" dirty="0" err="1"/>
              <a:t>Σερπετσιδακη</a:t>
            </a:r>
            <a:r>
              <a:rPr lang="el-GR" dirty="0"/>
              <a:t> </a:t>
            </a:r>
            <a:r>
              <a:rPr lang="el-GR" dirty="0" err="1" smtClean="0"/>
              <a:t>Ευανθια</a:t>
            </a:r>
            <a:endParaRPr lang="el-GR" dirty="0" smtClean="0"/>
          </a:p>
          <a:p>
            <a:endParaRPr lang="el-GR" sz="2400" dirty="0" smtClean="0"/>
          </a:p>
          <a:p>
            <a:endParaRPr lang="el-GR" sz="2400" dirty="0"/>
          </a:p>
          <a:p>
            <a:endParaRPr lang="el-GR" dirty="0"/>
          </a:p>
        </p:txBody>
      </p:sp>
      <p:sp>
        <p:nvSpPr>
          <p:cNvPr id="4" name="3 - Θέση περιεχομένου"/>
          <p:cNvSpPr txBox="1">
            <a:spLocks/>
          </p:cNvSpPr>
          <p:nvPr/>
        </p:nvSpPr>
        <p:spPr>
          <a:xfrm>
            <a:off x="1097279" y="5004486"/>
            <a:ext cx="10060871" cy="956047"/>
          </a:xfrm>
          <a:prstGeom prst="rect">
            <a:avLst/>
          </a:prstGeom>
        </p:spPr>
        <p:txBody>
          <a:bodyPr/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Ευχαριστίες στην ιατρό παθολογοανατόμο Κα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Αντιγόνη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Καρακώστα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Διευθύντρια Ε.Σ.Υ.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Παθολογοανατομικό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Γ.Ν. Νικαίας «Άγιος Παντελεήμων»,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την παραχώρηση περιστατικού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μυελοειδούς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θυρεοειδικού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καρκινώματος προς μελέτη.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1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56AF750-95C0-C3E4-6395-030C09A3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l-GR"/>
              <a:t>Ορισμός – Γενικά στοιχεία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83139B73-E38F-7534-DB67-913BB6C003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586317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898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FB5993E2-C02B-4335-ABA5-D8EC465551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0B801A2-5622-4BE8-9AD2-C337A2CD00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E0F5721-58B2-CA7E-F889-420E9F12C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l-GR" sz="3600">
                <a:solidFill>
                  <a:srgbClr val="FFFFFF"/>
                </a:solidFill>
              </a:rPr>
              <a:t>Κλινική Εικόνα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7AF614F-5BC3-4086-99F5-B87C5847A0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D0FEA312-E14F-5A0B-5656-B8A833316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783176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801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="" xmlns:a16="http://schemas.microsoft.com/office/drawing/2014/main" id="{CECF0FC6-D57B-48B6-9036-F4FFD91A4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1AF2B62-4220-0D5E-DA66-F89FD39D3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accent2"/>
                </a:solidFill>
              </a:rPr>
              <a:t>Προγνωστικές Παράμετροι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2AF7AC2-4296-D90B-8418-3F06ED87E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635575"/>
            <a:ext cx="6697715" cy="3324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Δυσμενείς:</a:t>
            </a:r>
          </a:p>
          <a:p>
            <a:pPr marL="0" indent="0">
              <a:buNone/>
            </a:pPr>
            <a:r>
              <a:rPr lang="el-GR" dirty="0"/>
              <a:t>Προχωρημένο στάδιο, προχωρημένη ηλικία, ύπαρξη </a:t>
            </a:r>
            <a:r>
              <a:rPr lang="el-GR" dirty="0" err="1"/>
              <a:t>λεμφαδενικών</a:t>
            </a:r>
            <a:r>
              <a:rPr lang="el-GR" dirty="0"/>
              <a:t> μεταστάσεων, άρρεν φύλο, σποραδική μορφή, υψηλή </a:t>
            </a:r>
            <a:r>
              <a:rPr lang="el-GR" dirty="0" err="1"/>
              <a:t>μιτωτική</a:t>
            </a:r>
            <a:r>
              <a:rPr lang="el-GR" dirty="0"/>
              <a:t> δραστηριότητα και αγγειακή διήθηση.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Ευμενείς:</a:t>
            </a:r>
          </a:p>
          <a:p>
            <a:pPr marL="0" indent="0">
              <a:buNone/>
            </a:pPr>
            <a:r>
              <a:rPr lang="el-GR" dirty="0"/>
              <a:t>Νεαρή ηλικία, θήλυ φύλο, </a:t>
            </a:r>
            <a:r>
              <a:rPr lang="el-GR" dirty="0" err="1"/>
              <a:t>οικογενής</a:t>
            </a:r>
            <a:r>
              <a:rPr lang="el-GR" dirty="0"/>
              <a:t> μορφή και </a:t>
            </a:r>
            <a:r>
              <a:rPr lang="el-GR" i="1" dirty="0" err="1"/>
              <a:t>μικρο</a:t>
            </a:r>
            <a:r>
              <a:rPr lang="el-GR" dirty="0" err="1"/>
              <a:t>καρκίνωμα</a:t>
            </a:r>
            <a:r>
              <a:rPr lang="el-GR" dirty="0"/>
              <a:t>.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717A211C-5863-4303-AC3D-AEBFDF6D6A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1">
            <a:extLst>
              <a:ext uri="{FF2B5EF4-FFF2-40B4-BE49-F238E27FC236}">
                <a16:creationId xmlns="" xmlns:a16="http://schemas.microsoft.com/office/drawing/2014/main" id="{087519CD-2FFF-42E3-BB0C-FEAA828BA5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9671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="" xmlns:a16="http://schemas.microsoft.com/office/drawing/2014/main" id="{C843AFC8-D8D0-4784-B08C-6324FA88E6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854B1A56-8AFB-4D4F-8D98-1E832D6FFE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8598ABB-C9B1-3E68-2A48-3BC9ACABF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el-GR" sz="4000" dirty="0">
                <a:solidFill>
                  <a:srgbClr val="FFFFFF"/>
                </a:solidFill>
              </a:rPr>
              <a:t>Μακροσκοπικά ευρήματα</a:t>
            </a:r>
          </a:p>
        </p:txBody>
      </p:sp>
      <p:sp>
        <p:nvSpPr>
          <p:cNvPr id="27" name="Rectangle 11">
            <a:extLst>
              <a:ext uri="{FF2B5EF4-FFF2-40B4-BE49-F238E27FC236}">
                <a16:creationId xmlns="" xmlns:a16="http://schemas.microsoft.com/office/drawing/2014/main" id="{F8E828FC-05B4-4BA4-92D3-3DF79D42D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739AF33-0052-57BF-21D8-97FF93E9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Μακροσκοπικά, 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πρόκειται για μια μονήρη, </a:t>
            </a:r>
            <a:r>
              <a:rPr lang="el-GR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αφοριζόμενη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l-GR" sz="2800" i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εγκαψωμένη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φαιά αλλοίωση. </a:t>
            </a:r>
            <a:endParaRPr lang="el-GR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l-G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Οικογενής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μορφή: </a:t>
            </a:r>
            <a:r>
              <a:rPr lang="el-GR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αμφοτερόπλευρη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εντόπιση 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(και 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στους 2 λοβούς του 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θυρεοειδούς), </a:t>
            </a:r>
            <a:r>
              <a:rPr lang="el-G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με πολλαπλές εστίες.</a:t>
            </a:r>
          </a:p>
        </p:txBody>
      </p:sp>
    </p:spTree>
    <p:extLst>
      <p:ext uri="{BB962C8B-B14F-4D97-AF65-F5344CB8AC3E}">
        <p14:creationId xmlns="" xmlns:p14="http://schemas.microsoft.com/office/powerpoint/2010/main" val="6036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CB2B3E9-D1E7-FD15-661C-59B36D32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7527"/>
          </a:xfrm>
        </p:spPr>
        <p:txBody>
          <a:bodyPr/>
          <a:lstStyle/>
          <a:p>
            <a:r>
              <a:rPr lang="el-GR" dirty="0"/>
              <a:t>Μικροσκοπικά ευρήματα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="" xmlns:a16="http://schemas.microsoft.com/office/drawing/2014/main" id="{42E3FBF1-5287-4E72-C096-169F72346246}"/>
              </a:ext>
            </a:extLst>
          </p:cNvPr>
          <p:cNvSpPr txBox="1">
            <a:spLocks/>
          </p:cNvSpPr>
          <p:nvPr/>
        </p:nvSpPr>
        <p:spPr>
          <a:xfrm>
            <a:off x="1097280" y="2223231"/>
            <a:ext cx="6616831" cy="3831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/>
              <a:t>Κύτταρα: στρογγυλά, </a:t>
            </a:r>
            <a:r>
              <a:rPr lang="el-GR" sz="3000" dirty="0" err="1"/>
              <a:t>πλασματοκυτταροειδή</a:t>
            </a:r>
            <a:r>
              <a:rPr lang="el-GR" sz="3000" dirty="0"/>
              <a:t>, πολυγωνικά ή </a:t>
            </a:r>
            <a:r>
              <a:rPr lang="el-GR" sz="3000" dirty="0" err="1"/>
              <a:t>ατρακτόμορφα</a:t>
            </a:r>
            <a:r>
              <a:rPr lang="el-GR" sz="3000" dirty="0"/>
              <a:t>, τα οποία μπορεί να διατάσσονται σε: φωλιές, χορδές ή θυλάκια.</a:t>
            </a:r>
          </a:p>
          <a:p>
            <a:r>
              <a:rPr lang="el-GR" sz="3000" dirty="0"/>
              <a:t>Πυρήνες: στρογγυλοί με λεπτά (</a:t>
            </a:r>
            <a:r>
              <a:rPr lang="el-GR" sz="3000" u="sng" dirty="0"/>
              <a:t>δίκην αλατοπίπερου</a:t>
            </a:r>
            <a:r>
              <a:rPr lang="el-GR" sz="3000" dirty="0"/>
              <a:t>) και </a:t>
            </a:r>
            <a:r>
              <a:rPr lang="el-GR" sz="3000" i="1" dirty="0"/>
              <a:t>ενίοτε</a:t>
            </a:r>
            <a:r>
              <a:rPr lang="el-GR" sz="3000" dirty="0"/>
              <a:t> αδρά κατανεμημένη τη χρωματίνη. Με αδιάκριτα </a:t>
            </a:r>
            <a:r>
              <a:rPr lang="el-GR" sz="3000" dirty="0" err="1"/>
              <a:t>πυρήνια</a:t>
            </a:r>
            <a:r>
              <a:rPr lang="el-GR" sz="3000" dirty="0"/>
              <a:t>.</a:t>
            </a:r>
          </a:p>
          <a:p>
            <a:r>
              <a:rPr lang="el-GR" sz="3000" dirty="0"/>
              <a:t>Κυτταρόπλασμα: </a:t>
            </a:r>
            <a:r>
              <a:rPr lang="el-GR" sz="3000" dirty="0" err="1"/>
              <a:t>ηωσινόφιλο</a:t>
            </a:r>
            <a:r>
              <a:rPr lang="el-GR" sz="3000" dirty="0"/>
              <a:t> </a:t>
            </a:r>
            <a:r>
              <a:rPr lang="el-GR" sz="3000" dirty="0" err="1"/>
              <a:t>εώς</a:t>
            </a:r>
            <a:r>
              <a:rPr lang="el-GR" sz="3000" dirty="0"/>
              <a:t> </a:t>
            </a:r>
            <a:r>
              <a:rPr lang="el-GR" sz="3000" dirty="0" err="1"/>
              <a:t>αμφίφιλο</a:t>
            </a:r>
            <a:r>
              <a:rPr lang="el-GR" sz="3000" dirty="0"/>
              <a:t>, κοκκώδες λόγω των εκκριτικών κοκκίων.</a:t>
            </a:r>
          </a:p>
          <a:p>
            <a:r>
              <a:rPr lang="el-GR" sz="3000" dirty="0"/>
              <a:t>Στο στρώμα εναποθέσεις </a:t>
            </a:r>
            <a:r>
              <a:rPr lang="el-GR" sz="3000" u="sng" dirty="0" err="1" smtClean="0"/>
              <a:t>αμυλοειδούς</a:t>
            </a:r>
            <a:r>
              <a:rPr lang="el-GR" sz="3000" u="sng" dirty="0" smtClean="0"/>
              <a:t>.</a:t>
            </a:r>
            <a:endParaRPr lang="el-GR" sz="3000" u="sng" dirty="0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22D42B8-642D-EB9F-BAA6-86C0BFFC7A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11" y="2448833"/>
            <a:ext cx="4273124" cy="33806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748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311973C2-EB8B-452A-A698-4A252FD3AE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10162E77-11AD-44A7-84EC-40C59EEFBD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96F213F-2E35-9607-998D-8ADA0BCC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l-GR" dirty="0"/>
              <a:t>Θετικές Χρώσεις</a:t>
            </a:r>
          </a:p>
        </p:txBody>
      </p:sp>
      <p:pic>
        <p:nvPicPr>
          <p:cNvPr id="5" name="Εικόνα 4" descr="Εικόνα που περιέχει ύφασμα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3DB42A1-CA3C-431F-6A06-D3D888348F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904" b="-2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AB158E9-1B40-4CD6-95F0-95CA11DF7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6DBADE6-6075-591A-B4B3-F518CDBD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 fontScale="70000" lnSpcReduction="20000"/>
          </a:bodyPr>
          <a:lstStyle/>
          <a:p>
            <a:r>
              <a:rPr lang="el-GR" sz="4000" u="sng" dirty="0" err="1"/>
              <a:t>Καλσιτονίνη</a:t>
            </a:r>
            <a:endParaRPr lang="el-GR" sz="4000" u="sng" dirty="0"/>
          </a:p>
          <a:p>
            <a:r>
              <a:rPr lang="en-US" sz="4000" dirty="0"/>
              <a:t>CEA</a:t>
            </a:r>
          </a:p>
          <a:p>
            <a:r>
              <a:rPr lang="el-GR" sz="4000" dirty="0"/>
              <a:t>Ερυθρό του Κονγκό (για το </a:t>
            </a:r>
            <a:r>
              <a:rPr lang="el-GR" sz="4000" dirty="0" err="1"/>
              <a:t>αμυλοειδές</a:t>
            </a:r>
            <a:r>
              <a:rPr lang="el-GR" sz="4000" dirty="0"/>
              <a:t>)</a:t>
            </a:r>
          </a:p>
          <a:p>
            <a:r>
              <a:rPr lang="el-GR" sz="4000" u="sng" dirty="0" err="1"/>
              <a:t>Χρωμογρανίνη</a:t>
            </a:r>
            <a:endParaRPr lang="el-GR" sz="4000" u="sng" dirty="0"/>
          </a:p>
          <a:p>
            <a:r>
              <a:rPr lang="el-GR" sz="4000" u="sng" dirty="0" err="1"/>
              <a:t>Συναπτοφυσίνη</a:t>
            </a:r>
            <a:endParaRPr lang="el-GR" sz="4000" u="sng" dirty="0"/>
          </a:p>
          <a:p>
            <a:endParaRPr lang="el-GR" sz="4000" dirty="0"/>
          </a:p>
          <a:p>
            <a:pPr marL="0" indent="0">
              <a:buNone/>
            </a:pPr>
            <a:r>
              <a:rPr lang="el-G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Αρνητική </a:t>
            </a:r>
            <a:r>
              <a:rPr lang="el-GR" sz="4000" i="1" dirty="0"/>
              <a:t>χρώση: </a:t>
            </a:r>
            <a:r>
              <a:rPr lang="el-GR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Θυρεοσφαιρίνη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96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0C7998F-7582-DAE9-9494-B1DB8A4B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l-GR" dirty="0" err="1" smtClean="0"/>
              <a:t>Διαφοροδιάγνωση</a:t>
            </a:r>
            <a:r>
              <a:rPr lang="el-GR" dirty="0" smtClean="0"/>
              <a:t> </a:t>
            </a:r>
            <a:r>
              <a:rPr lang="el-GR" sz="3600" dirty="0" smtClean="0"/>
              <a:t>(βλ. σημειώσεις διαφάνειας) 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B17F15A-D451-D8B7-29A9-B23E7347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l-GR" dirty="0" smtClean="0"/>
              <a:t> 1.Ογκοκυτταρικό καρκίνωμα </a:t>
            </a:r>
            <a:endParaRPr lang="el-GR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dirty="0" smtClean="0"/>
              <a:t>2.Μεταστατικό </a:t>
            </a:r>
            <a:r>
              <a:rPr lang="el-GR" dirty="0" err="1"/>
              <a:t>νευροενδοκρινικό</a:t>
            </a:r>
            <a:r>
              <a:rPr lang="el-GR" dirty="0"/>
              <a:t> καρκίνωμα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dirty="0" smtClean="0"/>
              <a:t>3.Χαμηλά </a:t>
            </a:r>
            <a:r>
              <a:rPr lang="el-GR" dirty="0"/>
              <a:t>διαφοροποιημένο </a:t>
            </a:r>
            <a:r>
              <a:rPr lang="en-US" dirty="0"/>
              <a:t>Ca </a:t>
            </a:r>
            <a:r>
              <a:rPr lang="el-GR" dirty="0"/>
              <a:t>θυρεοειδούς</a:t>
            </a:r>
            <a:endParaRPr lang="en-US" dirty="0"/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="" xmlns:a16="http://schemas.microsoft.com/office/drawing/2014/main" id="{1B7B8642-86E0-334D-4DE6-9F3CD6A32505}"/>
              </a:ext>
            </a:extLst>
          </p:cNvPr>
          <p:cNvSpPr txBox="1">
            <a:spLocks/>
          </p:cNvSpPr>
          <p:nvPr/>
        </p:nvSpPr>
        <p:spPr>
          <a:xfrm>
            <a:off x="1097280" y="3944683"/>
            <a:ext cx="10515600" cy="1095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8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Θεραπεία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="" xmlns:a16="http://schemas.microsoft.com/office/drawing/2014/main" id="{1F58E447-B83D-9A84-FA0A-422F98235ECE}"/>
              </a:ext>
            </a:extLst>
          </p:cNvPr>
          <p:cNvSpPr txBox="1">
            <a:spLocks/>
          </p:cNvSpPr>
          <p:nvPr/>
        </p:nvSpPr>
        <p:spPr>
          <a:xfrm>
            <a:off x="1097280" y="5071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91440" fontAlgn="base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Ολική θυρεοειδεκτομή +/-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επιχώριος </a:t>
            </a:r>
            <a:r>
              <a:rPr lang="el-G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λεμφαδενικός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καθαρισμός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="" xmlns:a16="http://schemas.microsoft.com/office/drawing/2014/main" id="{4F36473F-74F7-090D-57A2-6AF8544429E5}"/>
              </a:ext>
            </a:extLst>
          </p:cNvPr>
          <p:cNvCxnSpPr/>
          <p:nvPr/>
        </p:nvCxnSpPr>
        <p:spPr>
          <a:xfrm>
            <a:off x="1212110" y="4884599"/>
            <a:ext cx="995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8309799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</TotalTime>
  <Words>375</Words>
  <Application>Microsoft Office PowerPoint</Application>
  <PresentationFormat>Προσαρμογή</PresentationFormat>
  <Paragraphs>51</Paragraphs>
  <Slides>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Ανασκόπηση</vt:lpstr>
      <vt:lpstr>Μυελοειδές Καρκίνωμα Θυρεοειδούς</vt:lpstr>
      <vt:lpstr>Ορισμός – Γενικά στοιχεία</vt:lpstr>
      <vt:lpstr>Κλινική Εικόνα</vt:lpstr>
      <vt:lpstr>Προγνωστικές Παράμετροι</vt:lpstr>
      <vt:lpstr>Μακροσκοπικά ευρήματα</vt:lpstr>
      <vt:lpstr>Μικροσκοπικά ευρήματα</vt:lpstr>
      <vt:lpstr>Θετικές Χρώσεις</vt:lpstr>
      <vt:lpstr>Διαφοροδιάγνωση (βλ. σημειώσεις διαφάνειας)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Μυελοειδές Καρκίνωμα Θυρεοειδούς</dc:title>
  <dc:creator>Εύα Σερπετσιδάκη</dc:creator>
  <cp:lastModifiedBy>User</cp:lastModifiedBy>
  <cp:revision>8</cp:revision>
  <dcterms:created xsi:type="dcterms:W3CDTF">2022-05-12T10:14:29Z</dcterms:created>
  <dcterms:modified xsi:type="dcterms:W3CDTF">2022-05-19T07:03:14Z</dcterms:modified>
</cp:coreProperties>
</file>