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7104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0300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563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72986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3120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54476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11187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60531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910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544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0744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8987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623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7375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5274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9535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983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8925D-AE72-486E-BE30-6A7EFC959FB7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3D30-9DDC-403A-927D-49EF5FEF3F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7143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cbi.nlm.nih.gov/pmc/articles/PMC5539411/figure/F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539411/figure/F1/" TargetMode="External"/><Relationship Id="rId2" Type="http://schemas.openxmlformats.org/officeDocument/2006/relationships/hyperlink" Target="https://www.pathologyoutlines.com/topic/thyroidglandNIFT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manticscholar.org/paper/The-%22sprinkling%22-sign-in-the-follicular-variant-of-Vanzati-Mercalli/8c5d7606b561ea8ad1bcbc4a254076268b3ff25b/figure/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CF1306-92CE-4C0E-982B-D9F47C981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309" y="2772619"/>
            <a:ext cx="8629147" cy="1373070"/>
          </a:xfrm>
        </p:spPr>
        <p:txBody>
          <a:bodyPr/>
          <a:lstStyle/>
          <a:p>
            <a:r>
              <a:rPr lang="el-GR" sz="3600" dirty="0"/>
              <a:t>Μη </a:t>
            </a:r>
            <a:r>
              <a:rPr lang="el-GR" sz="3600" dirty="0" smtClean="0"/>
              <a:t>Διηθητικός </a:t>
            </a:r>
            <a:r>
              <a:rPr lang="el-GR" sz="3600" dirty="0" err="1" smtClean="0"/>
              <a:t>Θυλακιώδης</a:t>
            </a:r>
            <a:r>
              <a:rPr lang="el-GR" sz="3600" dirty="0" smtClean="0"/>
              <a:t> </a:t>
            </a:r>
            <a:r>
              <a:rPr lang="el-GR" sz="3600" dirty="0" err="1" smtClean="0"/>
              <a:t>Θυρεοειδικός</a:t>
            </a:r>
            <a:r>
              <a:rPr lang="el-GR" sz="3600" dirty="0" smtClean="0"/>
              <a:t> Όγκος </a:t>
            </a:r>
            <a:r>
              <a:rPr lang="el-GR" sz="3600" dirty="0"/>
              <a:t>με </a:t>
            </a:r>
            <a:r>
              <a:rPr lang="el-GR" sz="3600" dirty="0" smtClean="0"/>
              <a:t>Πυρηνικά </a:t>
            </a:r>
            <a:r>
              <a:rPr lang="el-GR" sz="3600" dirty="0"/>
              <a:t>Χ</a:t>
            </a:r>
            <a:r>
              <a:rPr lang="el-GR" sz="3600" dirty="0" smtClean="0"/>
              <a:t>αρακτηριστικά </a:t>
            </a:r>
            <a:r>
              <a:rPr lang="el-GR" sz="3600" dirty="0"/>
              <a:t>Δ</a:t>
            </a:r>
            <a:r>
              <a:rPr lang="el-GR" sz="3600" dirty="0" smtClean="0"/>
              <a:t>ίκην </a:t>
            </a:r>
            <a:r>
              <a:rPr lang="el-GR" sz="3600" dirty="0" err="1" smtClean="0"/>
              <a:t>Θηλώδους</a:t>
            </a:r>
            <a:r>
              <a:rPr lang="el-GR" sz="3600" dirty="0" smtClean="0"/>
              <a:t> Καρκινώματος</a:t>
            </a:r>
            <a:endParaRPr lang="el-G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46A627-6DFC-420D-8213-3B656FB88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578922"/>
          </a:xfrm>
        </p:spPr>
        <p:txBody>
          <a:bodyPr>
            <a:normAutofit/>
          </a:bodyPr>
          <a:lstStyle/>
          <a:p>
            <a:r>
              <a:rPr lang="el-GR" dirty="0"/>
              <a:t>Εθελοντική φοιτητική ομάδα </a:t>
            </a:r>
            <a:r>
              <a:rPr lang="el-GR" dirty="0" err="1"/>
              <a:t>διαδραστικής</a:t>
            </a:r>
            <a:r>
              <a:rPr lang="el-GR" dirty="0"/>
              <a:t> μελέτης </a:t>
            </a:r>
            <a:r>
              <a:rPr lang="el-GR" dirty="0" err="1"/>
              <a:t>ιστοπαθολογίας</a:t>
            </a:r>
            <a:r>
              <a:rPr lang="el-GR" dirty="0"/>
              <a:t> των όγκων του θυρεοειδούς αδένα</a:t>
            </a:r>
          </a:p>
          <a:p>
            <a:r>
              <a:rPr lang="el-GR" dirty="0"/>
              <a:t>Ιωάννα-Γλαύκη </a:t>
            </a:r>
            <a:r>
              <a:rPr lang="el-GR" dirty="0" err="1"/>
              <a:t>Δερεδάκη</a:t>
            </a:r>
            <a:endParaRPr lang="en-US" dirty="0"/>
          </a:p>
          <a:p>
            <a:r>
              <a:rPr lang="el-GR" dirty="0"/>
              <a:t>Εαρινό Εξάμηνο 2021-2022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F995656-3111-49F9-AC2D-CAE03E3053B8}"/>
              </a:ext>
            </a:extLst>
          </p:cNvPr>
          <p:cNvSpPr txBox="1">
            <a:spLocks/>
          </p:cNvSpPr>
          <p:nvPr/>
        </p:nvSpPr>
        <p:spPr>
          <a:xfrm>
            <a:off x="9124545" y="3429001"/>
            <a:ext cx="3067455" cy="801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bg2"/>
                </a:solidFill>
              </a:rPr>
              <a:t>Non-Invasive Follicular Thyroid </a:t>
            </a:r>
            <a:r>
              <a:rPr lang="el-GR" sz="1600" dirty="0" smtClean="0">
                <a:solidFill>
                  <a:schemeClr val="bg2"/>
                </a:solidFill>
              </a:rPr>
              <a:t>Τ</a:t>
            </a:r>
            <a:r>
              <a:rPr lang="en-US" sz="1600" dirty="0" err="1" smtClean="0">
                <a:solidFill>
                  <a:schemeClr val="bg2"/>
                </a:solidFill>
              </a:rPr>
              <a:t>umor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with Papillary-like </a:t>
            </a:r>
            <a:r>
              <a:rPr lang="en-US" sz="1600" dirty="0" smtClean="0">
                <a:solidFill>
                  <a:schemeClr val="bg2"/>
                </a:solidFill>
              </a:rPr>
              <a:t>Nuclear </a:t>
            </a:r>
            <a:r>
              <a:rPr lang="en-US" sz="1600" dirty="0">
                <a:solidFill>
                  <a:schemeClr val="bg2"/>
                </a:solidFill>
              </a:rPr>
              <a:t>F</a:t>
            </a:r>
            <a:r>
              <a:rPr lang="en-US" sz="1600" dirty="0" smtClean="0">
                <a:solidFill>
                  <a:schemeClr val="bg2"/>
                </a:solidFill>
              </a:rPr>
              <a:t>eatures</a:t>
            </a:r>
            <a:r>
              <a:rPr lang="el-GR" sz="1600" dirty="0">
                <a:solidFill>
                  <a:schemeClr val="bg2"/>
                </a:solidFill>
              </a:rPr>
              <a:t/>
            </a:r>
            <a:br>
              <a:rPr lang="el-GR" sz="1600" dirty="0">
                <a:solidFill>
                  <a:schemeClr val="bg2"/>
                </a:solidFill>
              </a:rPr>
            </a:br>
            <a:r>
              <a:rPr lang="en-US" sz="1600" dirty="0">
                <a:solidFill>
                  <a:schemeClr val="bg2"/>
                </a:solidFill>
              </a:rPr>
              <a:t>(</a:t>
            </a:r>
            <a:r>
              <a:rPr lang="en-US" sz="1600" b="1" dirty="0">
                <a:solidFill>
                  <a:schemeClr val="bg2"/>
                </a:solidFill>
              </a:rPr>
              <a:t>NIFTP</a:t>
            </a:r>
            <a:r>
              <a:rPr lang="en-US" sz="1600" dirty="0">
                <a:solidFill>
                  <a:schemeClr val="bg2"/>
                </a:solidFill>
              </a:rPr>
              <a:t>)</a:t>
            </a:r>
            <a:endParaRPr lang="el-GR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20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9D2E5-3518-4B77-86FE-BC6571355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στοιχεία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F3B786-BB5C-4C9E-B704-243A58D1B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59" y="2085473"/>
            <a:ext cx="10228310" cy="455595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 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Διηθητικός </a:t>
            </a:r>
            <a:r>
              <a:rPr lang="el-G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Θυλακιώδης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Θυρεοειδικός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Όγκος </a:t>
            </a: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πυρηνικά χαρακτηριστικά δίκην </a:t>
            </a:r>
            <a:r>
              <a:rPr lang="el-GR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l-GR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ηλώδους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καρκινώματος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(NIFTP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είναι ένας </a:t>
            </a:r>
            <a:r>
              <a:rPr lang="el-GR" u="sng" dirty="0"/>
              <a:t>οριακής κακοήθειας όγκος του θυρεοειδούς αδένα</a:t>
            </a:r>
            <a:r>
              <a:rPr lang="el-GR" dirty="0"/>
              <a:t>.</a:t>
            </a:r>
          </a:p>
          <a:p>
            <a:r>
              <a:rPr lang="el-GR" dirty="0"/>
              <a:t>Πρόκειται για ένα </a:t>
            </a:r>
            <a:r>
              <a:rPr lang="el-GR" b="1" u="sng" dirty="0" err="1"/>
              <a:t>εγκαψωμένο</a:t>
            </a:r>
            <a:r>
              <a:rPr lang="el-GR" b="1" dirty="0"/>
              <a:t> ή </a:t>
            </a:r>
            <a:r>
              <a:rPr lang="el-GR" b="1" dirty="0" smtClean="0"/>
              <a:t>τουλάχιστον </a:t>
            </a:r>
            <a:r>
              <a:rPr lang="el-GR" b="1" u="sng" dirty="0" err="1" smtClean="0"/>
              <a:t>περίγραπτο</a:t>
            </a:r>
            <a:r>
              <a:rPr lang="el-GR" b="1" dirty="0" smtClean="0"/>
              <a:t> </a:t>
            </a:r>
            <a:r>
              <a:rPr lang="el-GR" dirty="0"/>
              <a:t>νεόπλασμα με </a:t>
            </a:r>
            <a:r>
              <a:rPr lang="el-GR" b="1" u="sng" dirty="0" err="1"/>
              <a:t>θυλακιώδες</a:t>
            </a:r>
            <a:r>
              <a:rPr lang="el-GR" u="sng" dirty="0"/>
              <a:t> πρότυπο ανάπτυξης</a:t>
            </a:r>
            <a:r>
              <a:rPr lang="el-GR" dirty="0"/>
              <a:t> και </a:t>
            </a:r>
            <a:r>
              <a:rPr lang="el-GR" u="sng" dirty="0"/>
              <a:t>πυρηνικά χαρακτηριστικά δίκην </a:t>
            </a:r>
            <a:r>
              <a:rPr lang="el-GR" u="sng" dirty="0" err="1"/>
              <a:t>θηλώδους</a:t>
            </a:r>
            <a:r>
              <a:rPr lang="el-GR" u="sng" dirty="0"/>
              <a:t> </a:t>
            </a:r>
            <a:r>
              <a:rPr lang="el-GR" dirty="0" err="1"/>
              <a:t>θυρεοειδικού</a:t>
            </a:r>
            <a:r>
              <a:rPr lang="el-GR" dirty="0"/>
              <a:t> καρκινώματος.</a:t>
            </a:r>
          </a:p>
          <a:p>
            <a:r>
              <a:rPr lang="el-GR" dirty="0"/>
              <a:t>Η </a:t>
            </a:r>
            <a:r>
              <a:rPr lang="el-GR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διάγνωση</a:t>
            </a:r>
            <a:r>
              <a:rPr lang="el-GR" dirty="0"/>
              <a:t> απαιτεί </a:t>
            </a:r>
            <a:r>
              <a:rPr lang="el-GR" b="1" u="sng" dirty="0" smtClean="0"/>
              <a:t>πλήρη</a:t>
            </a:r>
            <a:r>
              <a:rPr lang="el-GR" dirty="0" smtClean="0"/>
              <a:t> </a:t>
            </a:r>
            <a:r>
              <a:rPr lang="el-GR" u="sng" dirty="0" smtClean="0"/>
              <a:t>χειρουργική </a:t>
            </a:r>
            <a:r>
              <a:rPr lang="el-GR" u="sng" dirty="0" err="1"/>
              <a:t>εκτομή</a:t>
            </a:r>
            <a:r>
              <a:rPr lang="el-GR" u="sng" dirty="0"/>
              <a:t> </a:t>
            </a:r>
            <a:r>
              <a:rPr lang="el-GR" u="sng" dirty="0" smtClean="0"/>
              <a:t>της αλλοίωσης </a:t>
            </a:r>
            <a:r>
              <a:rPr lang="el-GR" dirty="0" smtClean="0"/>
              <a:t>με </a:t>
            </a:r>
            <a:r>
              <a:rPr lang="el-GR" dirty="0"/>
              <a:t>συνολική εκτίμηση της μετάβασης του όγκου στο φυσιολογικό παρέγχυμα για να </a:t>
            </a:r>
            <a:r>
              <a:rPr lang="el-GR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αποκλειστεί</a:t>
            </a:r>
            <a:r>
              <a:rPr lang="el-GR" i="1" dirty="0"/>
              <a:t> διήθηση της κάψας</a:t>
            </a:r>
            <a:r>
              <a:rPr lang="el-GR" dirty="0"/>
              <a:t>.</a:t>
            </a:r>
          </a:p>
          <a:p>
            <a:r>
              <a:rPr lang="el-GR" dirty="0"/>
              <a:t>Οι πιο συχνά </a:t>
            </a:r>
            <a:r>
              <a:rPr lang="el-GR" dirty="0" err="1"/>
              <a:t>συσχετιζόμενες</a:t>
            </a:r>
            <a:r>
              <a:rPr lang="el-GR" dirty="0"/>
              <a:t> </a:t>
            </a:r>
            <a:r>
              <a:rPr lang="el-GR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μοριακές τροποποιήσεις </a:t>
            </a:r>
            <a:r>
              <a:rPr lang="el-GR" dirty="0"/>
              <a:t>είναι </a:t>
            </a:r>
            <a:r>
              <a:rPr lang="el-GR" u="sng" dirty="0"/>
              <a:t>μεταλλάξεις </a:t>
            </a:r>
            <a:r>
              <a:rPr lang="en-US" i="1" u="sng" dirty="0"/>
              <a:t>RAS</a:t>
            </a:r>
            <a:r>
              <a:rPr lang="el-GR" i="1" dirty="0"/>
              <a:t>.</a:t>
            </a:r>
            <a:endParaRPr lang="el-GR" dirty="0"/>
          </a:p>
          <a:p>
            <a:r>
              <a:rPr lang="el-GR" dirty="0"/>
              <a:t>Παρατηρείται ήπια πορεία της νόσου με </a:t>
            </a:r>
            <a:r>
              <a:rPr lang="el-GR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εξαιρετική πρόγνωση </a:t>
            </a:r>
            <a:r>
              <a:rPr lang="el-GR" dirty="0"/>
              <a:t>για μακροπρόθεσμη επιβίωση </a:t>
            </a:r>
            <a:r>
              <a:rPr lang="el-GR" u="sng" dirty="0"/>
              <a:t>μετά από χειρουργική </a:t>
            </a:r>
            <a:r>
              <a:rPr lang="el-GR" u="sng" dirty="0" err="1"/>
              <a:t>εκτομή</a:t>
            </a:r>
            <a:r>
              <a:rPr lang="el-GR" u="sng" dirty="0"/>
              <a:t> </a:t>
            </a:r>
            <a:r>
              <a:rPr lang="el-GR" dirty="0"/>
              <a:t>του νεοπλάσματος (</a:t>
            </a:r>
            <a:r>
              <a:rPr lang="el-GR" dirty="0" err="1"/>
              <a:t>λοβεκτομή</a:t>
            </a:r>
            <a:r>
              <a:rPr lang="el-GR" dirty="0"/>
              <a:t> / μερική θυρεοειδεκτομή επαρκεί).</a:t>
            </a:r>
          </a:p>
        </p:txBody>
      </p:sp>
    </p:spTree>
    <p:extLst>
      <p:ext uri="{BB962C8B-B14F-4D97-AF65-F5344CB8AC3E}">
        <p14:creationId xmlns="" xmlns:p14="http://schemas.microsoft.com/office/powerpoint/2010/main" val="14565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59433B-8E32-43AB-9DF7-ACB46417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Μακρο</a:t>
            </a:r>
            <a:r>
              <a:rPr lang="el-GR" dirty="0"/>
              <a:t>σκοπική περιγραφή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C56214-2FFE-455D-8546-7ACCCADA6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Καλώς </a:t>
            </a:r>
            <a:r>
              <a:rPr lang="el-GR" dirty="0" err="1"/>
              <a:t>αφοριζόμενοι</a:t>
            </a:r>
            <a:r>
              <a:rPr lang="el-GR" dirty="0"/>
              <a:t>, </a:t>
            </a:r>
            <a:r>
              <a:rPr lang="el-GR" dirty="0" err="1"/>
              <a:t>εγκαψωμένοι</a:t>
            </a:r>
            <a:r>
              <a:rPr lang="el-GR" dirty="0"/>
              <a:t> συμπαγείς όζοι</a:t>
            </a:r>
          </a:p>
          <a:p>
            <a:pPr lvl="1"/>
            <a:r>
              <a:rPr lang="el-GR" dirty="0"/>
              <a:t>Μέσο μέγεθος 2-3</a:t>
            </a:r>
            <a:r>
              <a:rPr lang="en-US" dirty="0"/>
              <a:t>cm</a:t>
            </a:r>
            <a:r>
              <a:rPr lang="el-GR" dirty="0"/>
              <a:t> </a:t>
            </a:r>
            <a:r>
              <a:rPr lang="el-GR" sz="1800" dirty="0"/>
              <a:t>(μπορεί να ποικίλλει από </a:t>
            </a:r>
            <a:r>
              <a:rPr lang="el-GR" sz="1800" dirty="0" err="1"/>
              <a:t>υποεκατοστόμετρα</a:t>
            </a:r>
            <a:r>
              <a:rPr lang="el-GR" sz="1800" dirty="0"/>
              <a:t> μέχρι και 8</a:t>
            </a:r>
            <a:r>
              <a:rPr lang="en-US" sz="1800" dirty="0"/>
              <a:t>cm</a:t>
            </a:r>
            <a:r>
              <a:rPr lang="el-GR" sz="1800" dirty="0"/>
              <a:t>)</a:t>
            </a:r>
            <a:endParaRPr lang="el-GR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="" xmlns:a16="http://schemas.microsoft.com/office/drawing/2014/main" id="{D90AE760-AC1D-4F38-890E-E62F902658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165" b="50000"/>
          <a:stretch/>
        </p:blipFill>
        <p:spPr>
          <a:xfrm>
            <a:off x="680321" y="3429000"/>
            <a:ext cx="3471487" cy="3068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771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608BA-B92B-4387-BEE5-3EC33234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747" y="1074067"/>
            <a:ext cx="1620253" cy="1080938"/>
          </a:xfrm>
        </p:spPr>
        <p:txBody>
          <a:bodyPr>
            <a:noAutofit/>
          </a:bodyPr>
          <a:lstStyle/>
          <a:p>
            <a:r>
              <a:rPr lang="el-GR" sz="1600" b="1" i="1" u="sng" spc="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Μείζονα</a:t>
            </a:r>
            <a:r>
              <a:rPr lang="el-GR" sz="1600" i="1" dirty="0">
                <a:solidFill>
                  <a:schemeClr val="bg2">
                    <a:lumMod val="75000"/>
                  </a:schemeClr>
                </a:solidFill>
              </a:rPr>
              <a:t> χαρακτηριστικά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D5FA1D-61C6-49A4-8A1A-4B401466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96240"/>
            <a:ext cx="10446582" cy="4761760"/>
          </a:xfrm>
        </p:spPr>
        <p:txBody>
          <a:bodyPr>
            <a:normAutofit fontScale="92500" lnSpcReduction="10000"/>
          </a:bodyPr>
          <a:lstStyle/>
          <a:p>
            <a:r>
              <a:rPr lang="el-GR" b="1" spc="6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Θυλακιώδες</a:t>
            </a:r>
            <a:r>
              <a:rPr lang="el-GR" b="1" dirty="0"/>
              <a:t> </a:t>
            </a:r>
            <a:r>
              <a:rPr lang="el-GR" dirty="0"/>
              <a:t>πρότυπο ανάπτυξης με </a:t>
            </a:r>
            <a:r>
              <a:rPr lang="el-G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απουσία</a:t>
            </a:r>
            <a:r>
              <a:rPr lang="el-GR" b="1" u="sng" dirty="0"/>
              <a:t> θηλών </a:t>
            </a:r>
            <a:r>
              <a:rPr lang="el-GR" sz="1800" b="1" u="sng" dirty="0"/>
              <a:t>(ή </a:t>
            </a:r>
            <a:r>
              <a:rPr lang="el-GR" sz="1800" b="1" u="sng" dirty="0" smtClean="0"/>
              <a:t>παρουσία τους σε </a:t>
            </a:r>
            <a:r>
              <a:rPr lang="el-GR" sz="1800" b="1" i="1" u="sng" dirty="0" smtClean="0"/>
              <a:t>λιγότερο </a:t>
            </a:r>
            <a:r>
              <a:rPr lang="el-GR" sz="1800" b="1" i="1" u="sng" dirty="0"/>
              <a:t>από 1% </a:t>
            </a:r>
            <a:r>
              <a:rPr lang="el-GR" sz="1800" b="1" u="sng" dirty="0"/>
              <a:t>του όγκου)</a:t>
            </a:r>
          </a:p>
          <a:p>
            <a:r>
              <a:rPr lang="el-GR" u="sng" dirty="0"/>
              <a:t>Πυρηνικά χαρακτηριστικά</a:t>
            </a:r>
            <a:r>
              <a:rPr lang="el-GR" dirty="0"/>
              <a:t> </a:t>
            </a:r>
            <a:r>
              <a:rPr lang="el-G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δίκην </a:t>
            </a:r>
            <a:r>
              <a:rPr lang="el-G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θηλώδους</a:t>
            </a:r>
            <a:r>
              <a:rPr lang="el-GR" dirty="0"/>
              <a:t> </a:t>
            </a:r>
            <a:r>
              <a:rPr lang="el-GR" dirty="0" err="1"/>
              <a:t>θυρεοειδικού</a:t>
            </a:r>
            <a:r>
              <a:rPr lang="el-GR" dirty="0"/>
              <a:t> καρκινώματος:</a:t>
            </a:r>
          </a:p>
          <a:p>
            <a:pPr lvl="1"/>
            <a:r>
              <a:rPr lang="el-GR" dirty="0"/>
              <a:t>Διόγκωση πυρήνων</a:t>
            </a:r>
          </a:p>
          <a:p>
            <a:pPr lvl="1"/>
            <a:r>
              <a:rPr lang="el-GR" dirty="0"/>
              <a:t>Άδειοι πυρήνες (</a:t>
            </a:r>
            <a:r>
              <a:rPr lang="el-GR" dirty="0" err="1"/>
              <a:t>διαύγαση</a:t>
            </a:r>
            <a:r>
              <a:rPr lang="el-GR" dirty="0"/>
              <a:t> χρωματίνης) σε τομές </a:t>
            </a:r>
            <a:r>
              <a:rPr lang="el-GR" dirty="0" err="1"/>
              <a:t>Αιματοξυλίνης-Ηωσίνης</a:t>
            </a:r>
            <a:endParaRPr lang="el-GR" dirty="0"/>
          </a:p>
          <a:p>
            <a:pPr lvl="1"/>
            <a:r>
              <a:rPr lang="el-GR" dirty="0"/>
              <a:t>Επιμήκυνση</a:t>
            </a:r>
          </a:p>
          <a:p>
            <a:pPr lvl="1"/>
            <a:r>
              <a:rPr lang="el-GR" dirty="0"/>
              <a:t>Συνωστισμός και αλληλοεπικάλυψη</a:t>
            </a:r>
          </a:p>
          <a:p>
            <a:pPr lvl="1"/>
            <a:r>
              <a:rPr lang="el-GR" dirty="0"/>
              <a:t>Ανώμαλη περιφέρεια («φαγωμένο μήλο»)</a:t>
            </a:r>
          </a:p>
          <a:p>
            <a:pPr lvl="1"/>
            <a:r>
              <a:rPr lang="el-GR" dirty="0"/>
              <a:t>Εντομές</a:t>
            </a:r>
          </a:p>
          <a:p>
            <a:pPr lvl="1"/>
            <a:r>
              <a:rPr lang="el-GR" dirty="0" err="1"/>
              <a:t>Ψευδοέγκλειστα</a:t>
            </a:r>
            <a:endParaRPr lang="el-GR" dirty="0"/>
          </a:p>
          <a:p>
            <a:r>
              <a:rPr lang="el-GR" dirty="0"/>
              <a:t>Εάν </a:t>
            </a:r>
            <a:r>
              <a:rPr lang="el-GR" dirty="0" smtClean="0"/>
              <a:t>προσλαμβάνει και συμπαγές πρότυπο, </a:t>
            </a:r>
            <a:r>
              <a:rPr lang="el-GR" dirty="0"/>
              <a:t>παρατηρούνται </a:t>
            </a:r>
            <a:endParaRPr lang="el-GR" dirty="0" smtClean="0"/>
          </a:p>
          <a:p>
            <a:pPr>
              <a:buNone/>
            </a:pPr>
            <a:r>
              <a:rPr lang="el-GR" i="1" dirty="0" smtClean="0"/>
              <a:t>   </a:t>
            </a:r>
            <a:r>
              <a:rPr lang="el-GR" i="1" dirty="0" err="1" smtClean="0"/>
              <a:t>δοκιδώδεις</a:t>
            </a:r>
            <a:r>
              <a:rPr lang="el-GR" i="1" dirty="0" smtClean="0"/>
              <a:t> </a:t>
            </a:r>
            <a:r>
              <a:rPr lang="el-GR" i="1" dirty="0"/>
              <a:t>ή </a:t>
            </a:r>
            <a:r>
              <a:rPr lang="el-GR" i="1" dirty="0" err="1"/>
              <a:t>νησιδώδεις</a:t>
            </a:r>
            <a:r>
              <a:rPr lang="el-GR" i="1" dirty="0"/>
              <a:t> </a:t>
            </a:r>
            <a:br>
              <a:rPr lang="el-GR" i="1" dirty="0"/>
            </a:br>
            <a:r>
              <a:rPr lang="el-GR" i="1" dirty="0"/>
              <a:t>σχηματισμοί </a:t>
            </a:r>
            <a:r>
              <a:rPr lang="el-GR" sz="1800" dirty="0"/>
              <a:t>(συνολικά </a:t>
            </a:r>
            <a:r>
              <a:rPr lang="el-GR" sz="1800" dirty="0" smtClean="0"/>
              <a:t>όμως σε </a:t>
            </a:r>
            <a:r>
              <a:rPr lang="el-GR" sz="1800" i="1" u="sng" dirty="0" smtClean="0"/>
              <a:t>λιγότερο </a:t>
            </a:r>
            <a:r>
              <a:rPr lang="el-GR" sz="1800" i="1" u="sng" dirty="0"/>
              <a:t>από το 30% </a:t>
            </a:r>
            <a:r>
              <a:rPr lang="el-GR" sz="1800" dirty="0"/>
              <a:t>του όγκου)</a:t>
            </a:r>
          </a:p>
          <a:p>
            <a:r>
              <a:rPr lang="el-GR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Άθικτη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ινώδης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κάψα </a:t>
            </a:r>
            <a:r>
              <a:rPr lang="el-GR" dirty="0"/>
              <a:t>ποικίλης </a:t>
            </a:r>
            <a:r>
              <a:rPr lang="el-GR" dirty="0" err="1" smtClean="0"/>
              <a:t>μορφολογίας,καλώς</a:t>
            </a:r>
            <a:r>
              <a:rPr lang="el-GR" dirty="0" smtClean="0"/>
              <a:t> </a:t>
            </a:r>
            <a:r>
              <a:rPr lang="el-GR" dirty="0" err="1" smtClean="0"/>
              <a:t>αφοριζόμενη</a:t>
            </a:r>
            <a:r>
              <a:rPr lang="el-GR" dirty="0" smtClean="0"/>
              <a:t>, 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η εν λόγω αλλοίωση </a:t>
            </a:r>
            <a:r>
              <a:rPr lang="el-GR" dirty="0"/>
              <a:t>από τον παρακείμενο </a:t>
            </a:r>
            <a:r>
              <a:rPr lang="el-GR" dirty="0" err="1"/>
              <a:t>θυρεοειδικό</a:t>
            </a:r>
            <a:r>
              <a:rPr lang="el-GR" dirty="0"/>
              <a:t> </a:t>
            </a:r>
            <a:r>
              <a:rPr lang="el-GR" dirty="0" smtClean="0"/>
              <a:t>ιστό.</a:t>
            </a:r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F4EC852-3FBB-4305-8C1E-6624C599047D}"/>
              </a:ext>
            </a:extLst>
          </p:cNvPr>
          <p:cNvSpPr txBox="1">
            <a:spLocks/>
          </p:cNvSpPr>
          <p:nvPr/>
        </p:nvSpPr>
        <p:spPr>
          <a:xfrm>
            <a:off x="832721" y="9056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Μικροσκοπική περιγραφή</a:t>
            </a:r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51B64D-F24D-4D25-BEF0-5C1A0BF503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42" b="17510"/>
          <a:stretch/>
        </p:blipFill>
        <p:spPr>
          <a:xfrm>
            <a:off x="6753387" y="609601"/>
            <a:ext cx="2923517" cy="13678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68D213-9366-400E-82A2-F0E83879D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11" y="3162631"/>
            <a:ext cx="1620253" cy="12302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C8AE4AB-9842-4630-AECE-C856A3CD54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02" y="4481740"/>
            <a:ext cx="3811397" cy="238129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C89AA4F-0A1E-417C-9932-ECA3E3C8E075}"/>
              </a:ext>
            </a:extLst>
          </p:cNvPr>
          <p:cNvSpPr/>
          <p:nvPr/>
        </p:nvSpPr>
        <p:spPr>
          <a:xfrm>
            <a:off x="8380602" y="6488501"/>
            <a:ext cx="2198038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Φυσιολογικός ιστός</a:t>
            </a:r>
            <a:endParaRPr lang="en-US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8F89FDA-F9D6-4B65-9DC9-325ADA3CE12C}"/>
              </a:ext>
            </a:extLst>
          </p:cNvPr>
          <p:cNvSpPr/>
          <p:nvPr/>
        </p:nvSpPr>
        <p:spPr>
          <a:xfrm>
            <a:off x="9718246" y="4481740"/>
            <a:ext cx="247375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b="0" cap="none" spc="0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Νεοπλασματικός</a:t>
            </a:r>
            <a:r>
              <a:rPr lang="el-GR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ιστός</a:t>
            </a:r>
            <a:endParaRPr lang="en-US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690CE13-04CC-426D-BAAC-98D226618C0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78640" y="2068028"/>
            <a:ext cx="1613360" cy="2324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46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0608BA-B92B-4387-BEE5-3EC33234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1747" y="1074067"/>
            <a:ext cx="1620253" cy="1080938"/>
          </a:xfrm>
        </p:spPr>
        <p:txBody>
          <a:bodyPr>
            <a:noAutofit/>
          </a:bodyPr>
          <a:lstStyle/>
          <a:p>
            <a:r>
              <a:rPr lang="el-GR" sz="16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Ελάσσονα </a:t>
            </a:r>
            <a:r>
              <a:rPr lang="el-GR" sz="1600" i="1" dirty="0">
                <a:solidFill>
                  <a:schemeClr val="bg2">
                    <a:lumMod val="75000"/>
                  </a:schemeClr>
                </a:solidFill>
              </a:rPr>
              <a:t>χαρακτηριστικά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D5FA1D-61C6-49A4-8A1A-4B401466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36" y="2096240"/>
            <a:ext cx="7597798" cy="4593317"/>
          </a:xfrm>
        </p:spPr>
        <p:txBody>
          <a:bodyPr>
            <a:normAutofit/>
          </a:bodyPr>
          <a:lstStyle/>
          <a:p>
            <a:r>
              <a:rPr lang="el-GR" dirty="0"/>
              <a:t>Σκούρο κολλοειδές</a:t>
            </a:r>
          </a:p>
          <a:p>
            <a:r>
              <a:rPr lang="el-GR" dirty="0"/>
              <a:t>Ανώμαλα σχηματισμένα θυλάκια</a:t>
            </a:r>
          </a:p>
          <a:p>
            <a:r>
              <a:rPr lang="el-GR" dirty="0"/>
              <a:t>Σημείο ραντίσματος</a:t>
            </a:r>
          </a:p>
          <a:p>
            <a:pPr lvl="1"/>
            <a:r>
              <a:rPr lang="el-GR" sz="1800" dirty="0"/>
              <a:t>πολλαπλές </a:t>
            </a:r>
            <a:r>
              <a:rPr lang="el-GR" sz="1800" dirty="0" smtClean="0"/>
              <a:t>διάσπαρτες, μικρές, </a:t>
            </a:r>
            <a:r>
              <a:rPr lang="el-GR" sz="1800" dirty="0"/>
              <a:t>σκουρόχρωμες κηλίδες </a:t>
            </a:r>
            <a:endParaRPr lang="el-GR" sz="1800" dirty="0" smtClean="0"/>
          </a:p>
          <a:p>
            <a:pPr lvl="1">
              <a:buNone/>
            </a:pPr>
            <a:r>
              <a:rPr lang="el-GR" sz="1800" dirty="0" smtClean="0"/>
              <a:t>    ανάμεσα </a:t>
            </a:r>
            <a:r>
              <a:rPr lang="el-GR" sz="1800" dirty="0"/>
              <a:t>σε φυσιολογικού μεγέθους θυλάκια</a:t>
            </a:r>
          </a:p>
          <a:p>
            <a:r>
              <a:rPr lang="el-GR" dirty="0"/>
              <a:t>Θυλάκια αποσχισμένα από το στρώμα</a:t>
            </a:r>
          </a:p>
          <a:p>
            <a:r>
              <a:rPr lang="el-GR" dirty="0"/>
              <a:t>Πολυπύρηνα </a:t>
            </a:r>
            <a:r>
              <a:rPr lang="el-GR" dirty="0" err="1"/>
              <a:t>γιγαντοκύτταρα</a:t>
            </a:r>
            <a:r>
              <a:rPr lang="el-GR" dirty="0"/>
              <a:t> εντός των θυλακίων</a:t>
            </a:r>
          </a:p>
          <a:p>
            <a:endParaRPr lang="el-GR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BF4EC852-3FBB-4305-8C1E-6624C599047D}"/>
              </a:ext>
            </a:extLst>
          </p:cNvPr>
          <p:cNvSpPr txBox="1">
            <a:spLocks/>
          </p:cNvSpPr>
          <p:nvPr/>
        </p:nvSpPr>
        <p:spPr>
          <a:xfrm>
            <a:off x="832721" y="9056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/>
              <a:t>Μικροσκοπική περιγραφή</a:t>
            </a:r>
            <a:endParaRPr lang="el-G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CB2D2F-BEDB-48D6-907F-3283C3A80D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0" y="2057949"/>
            <a:ext cx="4267200" cy="2872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F1C1C3D-3878-4F28-AB60-6AA5C72A5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968845"/>
            <a:ext cx="2247900" cy="18902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48A9FE-D635-4DDD-BEC2-216DFD1774FF}"/>
              </a:ext>
            </a:extLst>
          </p:cNvPr>
          <p:cNvSpPr/>
          <p:nvPr/>
        </p:nvSpPr>
        <p:spPr>
          <a:xfrm>
            <a:off x="9944099" y="6465247"/>
            <a:ext cx="2247900" cy="39766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Σημείο ραντίσματος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245795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7CB40F-EDE1-43CA-A3E4-1738E5C4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4F10E-6034-4D0F-8EB7-9F77DE50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6712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dirty="0"/>
              <a:t>Η διάγνωση του </a:t>
            </a:r>
            <a:r>
              <a:rPr lang="en-US" dirty="0"/>
              <a:t>NIFTP</a:t>
            </a:r>
            <a:r>
              <a:rPr lang="el-GR" dirty="0"/>
              <a:t> είναι δυνατή </a:t>
            </a:r>
            <a:r>
              <a:rPr lang="el-GR" b="1" dirty="0"/>
              <a:t>μόνο</a:t>
            </a:r>
            <a:r>
              <a:rPr lang="el-GR" dirty="0"/>
              <a:t> σε χειρουργικά </a:t>
            </a:r>
            <a:r>
              <a:rPr lang="el-GR" dirty="0" smtClean="0"/>
              <a:t>δείγματα, </a:t>
            </a:r>
            <a:r>
              <a:rPr lang="el-GR" dirty="0"/>
              <a:t>επειδή απαιτεί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προσεκτική εκτίμηση </a:t>
            </a:r>
            <a:r>
              <a:rPr lang="el-GR" b="1" u="sng" spc="6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ολόκληρης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της κάψας. Αν </a:t>
            </a:r>
            <a:r>
              <a:rPr lang="el-GR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καθίσταται 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δυνατή η ενδελεχής μελέτη ολόκληρης της κάψας, η δόκιμη διάγνωση είναι «</a:t>
            </a:r>
            <a:r>
              <a:rPr lang="el-G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εγκαψωμένη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θυλακιώδης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ποικιλία </a:t>
            </a:r>
            <a:r>
              <a:rPr lang="el-G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θηλώδους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θυρεοειδικού</a:t>
            </a:r>
            <a:r>
              <a:rPr lang="el-GR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καρκινώματος»</a:t>
            </a:r>
            <a:endParaRPr lang="el-GR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dirty="0"/>
              <a:t>Μέχρι στιγμής </a:t>
            </a:r>
            <a:r>
              <a:rPr lang="el-GR" u="sng" dirty="0"/>
              <a:t>δεν</a:t>
            </a:r>
            <a:r>
              <a:rPr lang="el-GR" dirty="0"/>
              <a:t> υπάρχει ακριβής </a:t>
            </a:r>
            <a:r>
              <a:rPr lang="el-GR" i="1" dirty="0" err="1"/>
              <a:t>προ</a:t>
            </a:r>
            <a:r>
              <a:rPr lang="el-GR" dirty="0" err="1"/>
              <a:t>εγχειρητική</a:t>
            </a:r>
            <a:r>
              <a:rPr lang="el-GR" dirty="0"/>
              <a:t> εκτίμηση για τη διάγνωσή του.</a:t>
            </a:r>
          </a:p>
          <a:p>
            <a:r>
              <a:rPr lang="el-GR" dirty="0"/>
              <a:t>Διαγνωστικά </a:t>
            </a:r>
            <a:r>
              <a:rPr lang="el-GR" u="sng" dirty="0"/>
              <a:t>κριτήρια </a:t>
            </a:r>
            <a:r>
              <a:rPr lang="el-GR" u="sng" dirty="0" smtClean="0"/>
              <a:t>αποκλεισμού, προκειμένου να ευσταθεί η διάγνωση </a:t>
            </a:r>
            <a:r>
              <a:rPr lang="en-US" u="sng" dirty="0" smtClean="0"/>
              <a:t>NIFTP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Όχι θηλές </a:t>
            </a:r>
            <a:r>
              <a:rPr lang="el-GR" sz="1600" dirty="0" smtClean="0"/>
              <a:t>(ή, αν υπάρχουν</a:t>
            </a:r>
            <a:r>
              <a:rPr lang="en-US" sz="1600" dirty="0" smtClean="0"/>
              <a:t> </a:t>
            </a:r>
            <a:r>
              <a:rPr lang="el-GR" sz="1600" dirty="0" smtClean="0"/>
              <a:t>γνήσιες θηλές, όχι σε περισσότερο </a:t>
            </a:r>
            <a:r>
              <a:rPr lang="el-GR" sz="1600" dirty="0"/>
              <a:t>από 1% </a:t>
            </a:r>
            <a:r>
              <a:rPr lang="el-GR" sz="1600" dirty="0" smtClean="0"/>
              <a:t>επί της συνολικής έκτασης του </a:t>
            </a:r>
            <a:r>
              <a:rPr lang="el-GR" sz="1600" dirty="0"/>
              <a:t>όγκου)</a:t>
            </a:r>
            <a:endParaRPr lang="el-GR" dirty="0"/>
          </a:p>
          <a:p>
            <a:pPr lvl="1"/>
            <a:r>
              <a:rPr lang="el-GR" dirty="0"/>
              <a:t>Όχι διήθηση κάψας ή αγγείου</a:t>
            </a:r>
          </a:p>
          <a:p>
            <a:pPr lvl="1"/>
            <a:r>
              <a:rPr lang="el-GR" dirty="0"/>
              <a:t>Όχι ψαμμώδη σωμάτια</a:t>
            </a:r>
          </a:p>
          <a:p>
            <a:pPr lvl="1"/>
            <a:r>
              <a:rPr lang="el-GR" dirty="0"/>
              <a:t>Όχι </a:t>
            </a:r>
            <a:r>
              <a:rPr lang="el-GR" dirty="0" smtClean="0"/>
              <a:t>νέκρωση </a:t>
            </a:r>
            <a:r>
              <a:rPr lang="en-US" dirty="0" smtClean="0"/>
              <a:t>[</a:t>
            </a:r>
            <a:r>
              <a:rPr lang="el-GR" dirty="0" smtClean="0"/>
              <a:t>εκτός αν σχετίζεται με </a:t>
            </a:r>
            <a:r>
              <a:rPr lang="el-GR" dirty="0" smtClean="0"/>
              <a:t>προηγηθείσα </a:t>
            </a:r>
            <a:r>
              <a:rPr lang="el-GR" dirty="0" smtClean="0"/>
              <a:t>αναρροφητική βιοψία (</a:t>
            </a:r>
            <a:r>
              <a:rPr lang="en-US" dirty="0" smtClean="0"/>
              <a:t>FNA)]</a:t>
            </a:r>
            <a:endParaRPr lang="el-GR" dirty="0" smtClean="0"/>
          </a:p>
          <a:p>
            <a:pPr lvl="1"/>
            <a:r>
              <a:rPr lang="el-GR" dirty="0" smtClean="0"/>
              <a:t>Όχι ≥ 3 μιτώσεις ανά 10 ΟΠΙΜ</a:t>
            </a:r>
            <a:endParaRPr lang="el-GR" dirty="0"/>
          </a:p>
          <a:p>
            <a:pPr lvl="1"/>
            <a:r>
              <a:rPr lang="el-GR" dirty="0"/>
              <a:t>Όχι χαρακτηριστικά </a:t>
            </a:r>
            <a:r>
              <a:rPr lang="el-GR" dirty="0" smtClean="0"/>
              <a:t>κάποιας</a:t>
            </a:r>
            <a:r>
              <a:rPr lang="el-GR" dirty="0" smtClean="0"/>
              <a:t> υποποικιλίας </a:t>
            </a:r>
            <a:r>
              <a:rPr lang="el-GR" dirty="0" err="1" smtClean="0"/>
              <a:t>θηλώδους</a:t>
            </a:r>
            <a:r>
              <a:rPr lang="el-GR" dirty="0" smtClean="0"/>
              <a:t> </a:t>
            </a:r>
            <a:r>
              <a:rPr lang="el-GR" dirty="0" err="1" smtClean="0"/>
              <a:t>θυρεοειδικού</a:t>
            </a:r>
            <a:r>
              <a:rPr lang="el-GR" dirty="0" smtClean="0"/>
              <a:t> καρκινώματος</a:t>
            </a:r>
            <a:endParaRPr lang="el-GR" dirty="0"/>
          </a:p>
          <a:p>
            <a:pPr lvl="1"/>
            <a:r>
              <a:rPr lang="el-GR" dirty="0"/>
              <a:t>Όχι μεταλλάξεις </a:t>
            </a:r>
            <a:r>
              <a:rPr lang="en-US" i="1" dirty="0"/>
              <a:t>BRAF</a:t>
            </a:r>
            <a:r>
              <a:rPr lang="en-US" i="1" baseline="30000" dirty="0"/>
              <a:t>V600E</a:t>
            </a:r>
            <a:r>
              <a:rPr lang="el-GR" baseline="30000" dirty="0"/>
              <a:t> </a:t>
            </a:r>
            <a:r>
              <a:rPr lang="el-GR" dirty="0"/>
              <a:t>και </a:t>
            </a:r>
            <a:r>
              <a:rPr lang="en-US" i="1" dirty="0"/>
              <a:t>TERT</a:t>
            </a:r>
            <a:r>
              <a:rPr lang="el-GR" dirty="0"/>
              <a:t> υποκινητή</a:t>
            </a:r>
          </a:p>
          <a:p>
            <a:pPr lvl="1"/>
            <a:r>
              <a:rPr lang="el-GR" dirty="0"/>
              <a:t>Όχι απομακρυσμένες μεταστάσεις</a:t>
            </a:r>
          </a:p>
        </p:txBody>
      </p:sp>
    </p:spTree>
    <p:extLst>
      <p:ext uri="{BB962C8B-B14F-4D97-AF65-F5344CB8AC3E}">
        <p14:creationId xmlns="" xmlns:p14="http://schemas.microsoft.com/office/powerpoint/2010/main" val="4280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CB271-EA2B-43E5-895D-079FAF03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Πρόγνωση και θεραπεία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9BB38F-BB04-4CCA-8E1A-33A1945E4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411635" cy="4250194"/>
          </a:xfrm>
        </p:spPr>
        <p:txBody>
          <a:bodyPr>
            <a:normAutofit/>
          </a:bodyPr>
          <a:lstStyle/>
          <a:p>
            <a:r>
              <a:rPr lang="el-GR" u="sng" dirty="0"/>
              <a:t>Εξαιρετική πρόγνωση</a:t>
            </a:r>
          </a:p>
          <a:p>
            <a:endParaRPr lang="el-GR" dirty="0"/>
          </a:p>
          <a:p>
            <a:r>
              <a:rPr lang="el-GR" dirty="0"/>
              <a:t>Θεωρείται ότι η </a:t>
            </a:r>
            <a:r>
              <a:rPr lang="el-GR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εκτομή</a:t>
            </a:r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όγκου είναι αρκετή</a:t>
            </a:r>
            <a:r>
              <a:rPr lang="el-GR" dirty="0"/>
              <a:t>˙ </a:t>
            </a:r>
            <a:r>
              <a:rPr lang="el-GR" u="sng" dirty="0"/>
              <a:t>δεν</a:t>
            </a:r>
            <a:r>
              <a:rPr lang="el-GR" dirty="0"/>
              <a:t> χρειάζεται </a:t>
            </a:r>
            <a:r>
              <a:rPr lang="el-GR" dirty="0" smtClean="0"/>
              <a:t>περαιτέρω </a:t>
            </a:r>
            <a:r>
              <a:rPr lang="el-GR" dirty="0"/>
              <a:t>εγχείρηση ή χορήγηση ραδιενεργού ιωδίου ή θεραπεία με </a:t>
            </a:r>
            <a:r>
              <a:rPr lang="el-GR" dirty="0" err="1" smtClean="0"/>
              <a:t>θυρεοειδοτρόπο</a:t>
            </a:r>
            <a:r>
              <a:rPr lang="el-GR" dirty="0" smtClean="0"/>
              <a:t> </a:t>
            </a:r>
            <a:r>
              <a:rPr lang="el-GR" dirty="0"/>
              <a:t>ορμόνη (</a:t>
            </a:r>
            <a:r>
              <a:rPr lang="en-US" dirty="0"/>
              <a:t>TSH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383764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7A2B7-1974-4EEA-8E02-167B2D1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F69C90-F6F2-4851-9CDA-5A0ABD45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https://www.pathologyoutlines.com/topic/thyroidglandNIFTP.html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https://www.ncbi.nlm.nih.gov/pmc/articles/PMC5539411/figure/F1/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https://www.semanticscholar.org/paper/The-%22sprinkling%22-sign-in-the-follicular-variant-of-Vanzati-Mercalli/8c5d7606b561ea8ad1bcbc4a254076268b3ff25b/figure/0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7936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245</TotalTime>
  <Words>443</Words>
  <Application>Microsoft Office PowerPoint</Application>
  <PresentationFormat>Προσαρμογή</PresentationFormat>
  <Paragraphs>60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Berlin</vt:lpstr>
      <vt:lpstr>Μη Διηθητικός Θυλακιώδης Θυρεοειδικός Όγκος με Πυρηνικά Χαρακτηριστικά Δίκην Θηλώδους Καρκινώματος</vt:lpstr>
      <vt:lpstr>Βασικά στοιχεία</vt:lpstr>
      <vt:lpstr>Μακροσκοπική περιγραφή</vt:lpstr>
      <vt:lpstr>Μείζονα χαρακτηριστικά</vt:lpstr>
      <vt:lpstr>Ελάσσονα χαρακτηριστικά</vt:lpstr>
      <vt:lpstr>Διάγνωση</vt:lpstr>
      <vt:lpstr>Πρόγνωση και θεραπεία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 Διηθητικό Θυλακιώδες Θυρεοειδικό Νεόπλασμα με πυρηνικά χαρακτηριστικά δίκην Θηλώδους καρκινώματος</dc:title>
  <dc:creator>User</dc:creator>
  <cp:lastModifiedBy>User</cp:lastModifiedBy>
  <cp:revision>40</cp:revision>
  <dcterms:created xsi:type="dcterms:W3CDTF">2022-05-10T16:48:44Z</dcterms:created>
  <dcterms:modified xsi:type="dcterms:W3CDTF">2022-05-19T06:28:06Z</dcterms:modified>
</cp:coreProperties>
</file>