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02" autoAdjust="0"/>
    <p:restoredTop sz="94660"/>
  </p:normalViewPr>
  <p:slideViewPr>
    <p:cSldViewPr snapToGrid="0">
      <p:cViewPr>
        <p:scale>
          <a:sx n="70" d="100"/>
          <a:sy n="70" d="100"/>
        </p:scale>
        <p:origin x="485" y="25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C84084-389F-72EA-8A28-1F41744F3E65}"/>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B790A9F-4C74-E55E-AE43-028D7000C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92E67F1-3314-A8A4-5A12-20529BF7DCAD}"/>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5" name="Θέση υποσέλιδου 4">
            <a:extLst>
              <a:ext uri="{FF2B5EF4-FFF2-40B4-BE49-F238E27FC236}">
                <a16:creationId xmlns:a16="http://schemas.microsoft.com/office/drawing/2014/main" id="{DEAC2D2E-1914-A34A-1060-31EB3947CF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2D953D5-D8A7-7A7A-A84C-7DD9AAA4B487}"/>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85581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7E7F40-77FB-1E9E-61C6-FE212EE7C04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DF4C3A8-E3A9-9E80-FD15-5F6EDAB9DCC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2AB95E5-6A58-919C-9E6D-B6E6A25134AB}"/>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5" name="Θέση υποσέλιδου 4">
            <a:extLst>
              <a:ext uri="{FF2B5EF4-FFF2-40B4-BE49-F238E27FC236}">
                <a16:creationId xmlns:a16="http://schemas.microsoft.com/office/drawing/2014/main" id="{0F3363D5-7F10-9E7A-F00D-9DBE916686F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26E85E8-6933-7F23-C736-3A06B4A91EA0}"/>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36291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67C51D61-A575-5BAA-1A3B-4A49A085684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8C4A11B-E5B3-C085-C92B-9C70D34B11D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6837568-26ED-E631-1A38-2FE57AE3A260}"/>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5" name="Θέση υποσέλιδου 4">
            <a:extLst>
              <a:ext uri="{FF2B5EF4-FFF2-40B4-BE49-F238E27FC236}">
                <a16:creationId xmlns:a16="http://schemas.microsoft.com/office/drawing/2014/main" id="{B7EEF7FD-AE52-A6C7-5D54-3165874C989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481552C-FC19-5618-8356-DE75DE5550DE}"/>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286787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E803BC-B86A-11D6-7F11-C9B7A44CA9C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18B44C3-7156-AE7E-BCDE-BCF2B1AF319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D7F3A10-D070-9C3E-D149-985ADAA4C9C9}"/>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5" name="Θέση υποσέλιδου 4">
            <a:extLst>
              <a:ext uri="{FF2B5EF4-FFF2-40B4-BE49-F238E27FC236}">
                <a16:creationId xmlns:a16="http://schemas.microsoft.com/office/drawing/2014/main" id="{DFF2529C-8290-E63D-35AD-1CE88CB2E05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29B0001-C68B-1D3B-C54C-FEE41DEC88E7}"/>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152544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88D215-F698-2603-600B-F099B0D7FCC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4214FCA-0CE0-C712-E81B-262EC3E3E7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0163E3B-36C2-E02C-10A0-EF1668160B01}"/>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5" name="Θέση υποσέλιδου 4">
            <a:extLst>
              <a:ext uri="{FF2B5EF4-FFF2-40B4-BE49-F238E27FC236}">
                <a16:creationId xmlns:a16="http://schemas.microsoft.com/office/drawing/2014/main" id="{3FCF6287-F1A8-11E6-20D7-E11F5630A66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0548716-C957-0BDC-5F5F-3CC179F22984}"/>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1455041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D585C9-D93B-E48E-B3D7-1B27752EB1A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1E116D8-83BD-CD57-4B3E-BDE5A3B9B00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F33CBF6-90CE-308E-EBDC-9063772B7DF8}"/>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7510E59-2BDF-D1A5-B9E0-0BE802755B54}"/>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6" name="Θέση υποσέλιδου 5">
            <a:extLst>
              <a:ext uri="{FF2B5EF4-FFF2-40B4-BE49-F238E27FC236}">
                <a16:creationId xmlns:a16="http://schemas.microsoft.com/office/drawing/2014/main" id="{88239542-ACE6-E9F7-2C0A-FE02E93031B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DA87430-A445-1FAC-500E-6316C6F5AF5C}"/>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110699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CFA911-068E-6E96-6A9C-4D779F393CE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8219C5E-578B-221C-4153-2CBFCD0AE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68684A60-7490-8D95-A2E8-EB9016AE0F3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62B79E83-53B4-6105-B7C7-64DE7352A8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340E8D68-CBA3-445C-F565-BDA629EE9EB5}"/>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3754C9E-C617-A16A-0B36-2348388194B8}"/>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8" name="Θέση υποσέλιδου 7">
            <a:extLst>
              <a:ext uri="{FF2B5EF4-FFF2-40B4-BE49-F238E27FC236}">
                <a16:creationId xmlns:a16="http://schemas.microsoft.com/office/drawing/2014/main" id="{A22024B7-31C9-E05E-18BB-8A6A6AF3481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F8799E2-08E7-35FF-F6FF-F057CF42DBDB}"/>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213038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1EC599-A33D-6E55-2DFC-9F740D2C2FB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06022B95-E6B2-A697-F406-5DEB05A8153D}"/>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4" name="Θέση υποσέλιδου 3">
            <a:extLst>
              <a:ext uri="{FF2B5EF4-FFF2-40B4-BE49-F238E27FC236}">
                <a16:creationId xmlns:a16="http://schemas.microsoft.com/office/drawing/2014/main" id="{FCF9E1DA-0A9E-3684-CA08-9EAA66966EC6}"/>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3177074-B6BC-F938-1F6F-E0B3028E78DC}"/>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2969509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0F8AD73-2423-F9A9-3EE4-50238B593806}"/>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3" name="Θέση υποσέλιδου 2">
            <a:extLst>
              <a:ext uri="{FF2B5EF4-FFF2-40B4-BE49-F238E27FC236}">
                <a16:creationId xmlns:a16="http://schemas.microsoft.com/office/drawing/2014/main" id="{96E22398-2FB6-87CC-DDE9-41A6E155E63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163A570-DFA7-D408-6F42-B69CB779233C}"/>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1932898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7EDE14-7EAD-29D7-51F0-0F18AE1238C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2B779BC-9EB7-6167-8907-2CCCBC60F6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48FE35DD-0847-DC9A-3C6B-01BA73575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025A744-BB10-2BCD-852A-C956CF6AA75B}"/>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6" name="Θέση υποσέλιδου 5">
            <a:extLst>
              <a:ext uri="{FF2B5EF4-FFF2-40B4-BE49-F238E27FC236}">
                <a16:creationId xmlns:a16="http://schemas.microsoft.com/office/drawing/2014/main" id="{408D6917-3578-87CC-B433-3189B1791E0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08CB114-FB34-F17A-7DC8-7F17236EFFFE}"/>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332612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A8E5F9-D195-EF73-3201-7CE7CD706D0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6AB6C1A0-C477-2118-3600-6FE695A6B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637395F5-92D6-CAD8-4CBF-979F2772D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2C33D45-E390-C3BD-F8BF-132E5EC987E7}"/>
              </a:ext>
            </a:extLst>
          </p:cNvPr>
          <p:cNvSpPr>
            <a:spLocks noGrp="1"/>
          </p:cNvSpPr>
          <p:nvPr>
            <p:ph type="dt" sz="half" idx="10"/>
          </p:nvPr>
        </p:nvSpPr>
        <p:spPr/>
        <p:txBody>
          <a:bodyPr/>
          <a:lstStyle/>
          <a:p>
            <a:fld id="{6FA4D014-C8EE-4DA0-9D94-6442AD0F1E52}" type="datetimeFigureOut">
              <a:rPr lang="el-GR" smtClean="0"/>
              <a:t>21/4/2024</a:t>
            </a:fld>
            <a:endParaRPr lang="el-GR"/>
          </a:p>
        </p:txBody>
      </p:sp>
      <p:sp>
        <p:nvSpPr>
          <p:cNvPr id="6" name="Θέση υποσέλιδου 5">
            <a:extLst>
              <a:ext uri="{FF2B5EF4-FFF2-40B4-BE49-F238E27FC236}">
                <a16:creationId xmlns:a16="http://schemas.microsoft.com/office/drawing/2014/main" id="{C1C8D33B-FD15-60E7-A86C-E371FD89870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3A4F724-1775-AE93-E546-EA96C90569EA}"/>
              </a:ext>
            </a:extLst>
          </p:cNvPr>
          <p:cNvSpPr>
            <a:spLocks noGrp="1"/>
          </p:cNvSpPr>
          <p:nvPr>
            <p:ph type="sldNum" sz="quarter" idx="12"/>
          </p:nvPr>
        </p:nvSpPr>
        <p:spPr/>
        <p:txBody>
          <a:bodyPr/>
          <a:lstStyle/>
          <a:p>
            <a:fld id="{79474BB0-932F-4327-ADAA-753F7D5D3DE9}" type="slidenum">
              <a:rPr lang="el-GR" smtClean="0"/>
              <a:t>‹#›</a:t>
            </a:fld>
            <a:endParaRPr lang="el-GR"/>
          </a:p>
        </p:txBody>
      </p:sp>
    </p:spTree>
    <p:extLst>
      <p:ext uri="{BB962C8B-B14F-4D97-AF65-F5344CB8AC3E}">
        <p14:creationId xmlns:p14="http://schemas.microsoft.com/office/powerpoint/2010/main" val="1250726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FF07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479B2C9-918C-29E3-449E-C66E6B0B77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FC582BC-5591-A597-E552-C6B15B104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1B114E6-4E2B-AA23-6822-BE0762F79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4D014-C8EE-4DA0-9D94-6442AD0F1E52}" type="datetimeFigureOut">
              <a:rPr lang="el-GR" smtClean="0"/>
              <a:t>21/4/2024</a:t>
            </a:fld>
            <a:endParaRPr lang="el-GR"/>
          </a:p>
        </p:txBody>
      </p:sp>
      <p:sp>
        <p:nvSpPr>
          <p:cNvPr id="5" name="Θέση υποσέλιδου 4">
            <a:extLst>
              <a:ext uri="{FF2B5EF4-FFF2-40B4-BE49-F238E27FC236}">
                <a16:creationId xmlns:a16="http://schemas.microsoft.com/office/drawing/2014/main" id="{DB8475EF-1A3F-6451-B500-FA7B016F1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D4A0253-5E5D-464A-D7B4-2314A754F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74BB0-932F-4327-ADAA-753F7D5D3DE9}" type="slidenum">
              <a:rPr lang="el-GR" smtClean="0"/>
              <a:t>‹#›</a:t>
            </a:fld>
            <a:endParaRPr lang="el-GR"/>
          </a:p>
        </p:txBody>
      </p:sp>
    </p:spTree>
    <p:extLst>
      <p:ext uri="{BB962C8B-B14F-4D97-AF65-F5344CB8AC3E}">
        <p14:creationId xmlns:p14="http://schemas.microsoft.com/office/powerpoint/2010/main" val="1077200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76B4E01-53DF-65EF-64DC-90EE253AD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52" y="77820"/>
            <a:ext cx="4371279" cy="6663447"/>
          </a:xfrm>
          <a:prstGeom prst="rect">
            <a:avLst/>
          </a:prstGeom>
        </p:spPr>
      </p:pic>
      <p:sp>
        <p:nvSpPr>
          <p:cNvPr id="4" name="TextBox 3">
            <a:extLst>
              <a:ext uri="{FF2B5EF4-FFF2-40B4-BE49-F238E27FC236}">
                <a16:creationId xmlns:a16="http://schemas.microsoft.com/office/drawing/2014/main" id="{E27612DD-51D9-DE54-C4CC-322A25CD8E94}"/>
              </a:ext>
            </a:extLst>
          </p:cNvPr>
          <p:cNvSpPr txBox="1"/>
          <p:nvPr/>
        </p:nvSpPr>
        <p:spPr>
          <a:xfrm>
            <a:off x="4492131" y="-87548"/>
            <a:ext cx="7699869" cy="2246769"/>
          </a:xfrm>
          <a:prstGeom prst="rect">
            <a:avLst/>
          </a:prstGeom>
          <a:noFill/>
        </p:spPr>
        <p:txBody>
          <a:bodyPr wrap="square">
            <a:spAutoFit/>
          </a:bodyPr>
          <a:lstStyle/>
          <a:p>
            <a:pPr algn="just"/>
            <a:r>
              <a:rPr lang="en-US" sz="2000" dirty="0"/>
              <a:t>A 61-year-old woman with fever, rigors, and tachycardia has a blood culture that is positive for Enterobacter cloacae. Her peripheral blood smear is shown.</a:t>
            </a:r>
          </a:p>
          <a:p>
            <a:pPr algn="just"/>
            <a:r>
              <a:rPr lang="en-US" sz="2000" dirty="0"/>
              <a:t>What leukocytes are present in this smear?</a:t>
            </a:r>
          </a:p>
          <a:p>
            <a:pPr algn="just"/>
            <a:r>
              <a:rPr lang="en-US" sz="2000" dirty="0"/>
              <a:t>What is her total WBC count likely to be?</a:t>
            </a:r>
          </a:p>
          <a:p>
            <a:pPr algn="just"/>
            <a:r>
              <a:rPr lang="en-US" sz="2000" dirty="0"/>
              <a:t>What precursor population in her marrow is increased?</a:t>
            </a:r>
          </a:p>
          <a:p>
            <a:pPr algn="just"/>
            <a:r>
              <a:rPr lang="en-US" sz="2000" dirty="0"/>
              <a:t>What cytokines drive this process?</a:t>
            </a:r>
            <a:endParaRPr lang="el-GR" sz="2000" dirty="0"/>
          </a:p>
        </p:txBody>
      </p:sp>
      <p:sp>
        <p:nvSpPr>
          <p:cNvPr id="6" name="TextBox 5">
            <a:extLst>
              <a:ext uri="{FF2B5EF4-FFF2-40B4-BE49-F238E27FC236}">
                <a16:creationId xmlns:a16="http://schemas.microsoft.com/office/drawing/2014/main" id="{F6651610-9691-A20C-66B0-0C1EB1EDE99E}"/>
              </a:ext>
            </a:extLst>
          </p:cNvPr>
          <p:cNvSpPr txBox="1"/>
          <p:nvPr/>
        </p:nvSpPr>
        <p:spPr>
          <a:xfrm>
            <a:off x="4492129" y="2023353"/>
            <a:ext cx="7699869" cy="4893647"/>
          </a:xfrm>
          <a:prstGeom prst="rect">
            <a:avLst/>
          </a:prstGeom>
          <a:noFill/>
        </p:spPr>
        <p:txBody>
          <a:bodyPr wrap="square">
            <a:spAutoFit/>
          </a:bodyPr>
          <a:lstStyle/>
          <a:p>
            <a:pPr algn="just"/>
            <a:r>
              <a:rPr lang="en-US" sz="2400" dirty="0"/>
              <a:t>Segmented neutrophils and a </a:t>
            </a:r>
            <a:r>
              <a:rPr lang="en-US" sz="2400" b="1" dirty="0"/>
              <a:t>band</a:t>
            </a:r>
            <a:r>
              <a:rPr lang="en-US" sz="2400" dirty="0"/>
              <a:t> neutrophil can be seen.</a:t>
            </a:r>
          </a:p>
          <a:p>
            <a:pPr algn="just"/>
            <a:endParaRPr lang="en-US" sz="2400" dirty="0"/>
          </a:p>
          <a:p>
            <a:pPr algn="just"/>
            <a:r>
              <a:rPr lang="en-US" sz="2400" dirty="0"/>
              <a:t>The </a:t>
            </a:r>
            <a:r>
              <a:rPr lang="en-US" sz="2400" b="1" dirty="0"/>
              <a:t>WBC count is increased</a:t>
            </a:r>
            <a:r>
              <a:rPr lang="en-US" sz="2400" dirty="0"/>
              <a:t>, with </a:t>
            </a:r>
            <a:r>
              <a:rPr lang="en-US" sz="2400" b="1" dirty="0"/>
              <a:t>leukocytosis</a:t>
            </a:r>
            <a:r>
              <a:rPr lang="en-US" sz="2400" dirty="0"/>
              <a:t> and specifically </a:t>
            </a:r>
            <a:r>
              <a:rPr lang="en-US" sz="2400" b="1" dirty="0"/>
              <a:t>neutrophilia</a:t>
            </a:r>
            <a:r>
              <a:rPr lang="en-US" sz="2400" dirty="0"/>
              <a:t> as a consequence of her </a:t>
            </a:r>
            <a:r>
              <a:rPr lang="en-US" sz="2400" b="1" dirty="0"/>
              <a:t>sepsis</a:t>
            </a:r>
            <a:r>
              <a:rPr lang="en-US" sz="2400" dirty="0"/>
              <a:t>.</a:t>
            </a:r>
          </a:p>
          <a:p>
            <a:pPr algn="just"/>
            <a:endParaRPr lang="en-US" sz="2400" dirty="0"/>
          </a:p>
          <a:p>
            <a:pPr algn="just"/>
            <a:r>
              <a:rPr lang="en-US" sz="2400" dirty="0"/>
              <a:t>The </a:t>
            </a:r>
            <a:r>
              <a:rPr lang="en-US" sz="2400" b="1" dirty="0"/>
              <a:t>myeloid </a:t>
            </a:r>
            <a:r>
              <a:rPr lang="en-US" sz="2400" dirty="0">
                <a:effectLst>
                  <a:outerShdw blurRad="38100" dist="38100" dir="2700000" algn="tl">
                    <a:srgbClr val="000000">
                      <a:alpha val="43137"/>
                    </a:srgbClr>
                  </a:outerShdw>
                </a:effectLst>
              </a:rPr>
              <a:t>population</a:t>
            </a:r>
            <a:r>
              <a:rPr lang="en-US" sz="2400" dirty="0"/>
              <a:t> undergoes </a:t>
            </a:r>
            <a:r>
              <a:rPr lang="en-US" sz="2400" b="1" dirty="0"/>
              <a:t>hyperplasia</a:t>
            </a:r>
            <a:r>
              <a:rPr lang="en-US" sz="2400" dirty="0"/>
              <a:t> in response to the </a:t>
            </a:r>
            <a:r>
              <a:rPr lang="en-US" sz="2400" b="1" dirty="0"/>
              <a:t>infection</a:t>
            </a:r>
            <a:r>
              <a:rPr lang="en-US" sz="2400" dirty="0"/>
              <a:t>.</a:t>
            </a:r>
          </a:p>
          <a:p>
            <a:pPr algn="just"/>
            <a:endParaRPr lang="en-US" sz="2400" dirty="0"/>
          </a:p>
          <a:p>
            <a:pPr algn="just"/>
            <a:r>
              <a:rPr lang="en-US" sz="2400" spc="300" dirty="0"/>
              <a:t>Inflammatory cytokines </a:t>
            </a:r>
            <a:r>
              <a:rPr lang="en-US" sz="2400" dirty="0"/>
              <a:t>such as </a:t>
            </a:r>
            <a:r>
              <a:rPr lang="en-US" sz="2400" b="1" dirty="0"/>
              <a:t>tumor necrosis factor </a:t>
            </a:r>
            <a:r>
              <a:rPr lang="en-US" sz="2400" dirty="0"/>
              <a:t>and </a:t>
            </a:r>
            <a:r>
              <a:rPr lang="en-US" sz="2400" b="1" dirty="0"/>
              <a:t>interleukin-1</a:t>
            </a:r>
            <a:r>
              <a:rPr lang="en-US" sz="2400" dirty="0"/>
              <a:t> stimulate bone marrow </a:t>
            </a:r>
            <a:r>
              <a:rPr lang="en-US" sz="2400" dirty="0">
                <a:effectLst>
                  <a:outerShdw blurRad="38100" dist="38100" dir="2700000" algn="tl">
                    <a:srgbClr val="000000">
                      <a:alpha val="43137"/>
                    </a:srgbClr>
                  </a:outerShdw>
                </a:effectLst>
              </a:rPr>
              <a:t>stromal </a:t>
            </a:r>
            <a:r>
              <a:rPr lang="en-US" sz="2400" dirty="0"/>
              <a:t>cells to produce growth factors, such as </a:t>
            </a:r>
            <a:r>
              <a:rPr lang="en-US" sz="2400" u="sng" dirty="0"/>
              <a:t>granulocyte-macrophage colony-stimulating factor (GM-CSF)</a:t>
            </a:r>
            <a:r>
              <a:rPr lang="en-US" sz="2400" dirty="0"/>
              <a:t>, which drive </a:t>
            </a:r>
            <a:r>
              <a:rPr lang="en-US" sz="2400" u="sng" dirty="0"/>
              <a:t>myeloid proliferation</a:t>
            </a:r>
            <a:r>
              <a:rPr lang="en-US" sz="2400" dirty="0"/>
              <a:t>.</a:t>
            </a:r>
            <a:endParaRPr lang="el-GR" sz="2400" dirty="0"/>
          </a:p>
        </p:txBody>
      </p:sp>
    </p:spTree>
    <p:extLst>
      <p:ext uri="{BB962C8B-B14F-4D97-AF65-F5344CB8AC3E}">
        <p14:creationId xmlns:p14="http://schemas.microsoft.com/office/powerpoint/2010/main" val="39862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fade">
                                      <p:cBhvr>
                                        <p:cTn id="1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6AAACB9-E8E3-647A-2C62-C433C3991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49" y="126458"/>
            <a:ext cx="5373078" cy="6575899"/>
          </a:xfrm>
          <a:prstGeom prst="rect">
            <a:avLst/>
          </a:prstGeom>
        </p:spPr>
      </p:pic>
      <p:sp>
        <p:nvSpPr>
          <p:cNvPr id="4" name="TextBox 3">
            <a:extLst>
              <a:ext uri="{FF2B5EF4-FFF2-40B4-BE49-F238E27FC236}">
                <a16:creationId xmlns:a16="http://schemas.microsoft.com/office/drawing/2014/main" id="{B381F6D5-4D8E-BE91-A2CD-1D4D50236F85}"/>
              </a:ext>
            </a:extLst>
          </p:cNvPr>
          <p:cNvSpPr txBox="1"/>
          <p:nvPr/>
        </p:nvSpPr>
        <p:spPr>
          <a:xfrm>
            <a:off x="5515527" y="0"/>
            <a:ext cx="6676473" cy="3447098"/>
          </a:xfrm>
          <a:prstGeom prst="rect">
            <a:avLst/>
          </a:prstGeom>
          <a:noFill/>
        </p:spPr>
        <p:txBody>
          <a:bodyPr wrap="square">
            <a:spAutoFit/>
          </a:bodyPr>
          <a:lstStyle/>
          <a:p>
            <a:pPr algn="just"/>
            <a:r>
              <a:rPr lang="en-US" sz="2000" dirty="0"/>
              <a:t>A 44-year-old man has had painless lumps in his upper posterior neck for the past year. His head CT scan is shown.</a:t>
            </a:r>
          </a:p>
          <a:p>
            <a:pPr algn="just"/>
            <a:r>
              <a:rPr lang="en-US" sz="2000" dirty="0"/>
              <a:t>What is enlarged in this CT scan?</a:t>
            </a:r>
          </a:p>
          <a:p>
            <a:pPr algn="just"/>
            <a:r>
              <a:rPr lang="en-US" sz="2000" dirty="0"/>
              <a:t>What is the diagnosis if a biopsy specimen shows Reed-Sternberg cells?</a:t>
            </a:r>
          </a:p>
          <a:p>
            <a:pPr algn="just"/>
            <a:r>
              <a:rPr lang="en-US" sz="2000" dirty="0"/>
              <a:t>What is the diagnosis if cells mark with CD10, CD19, and CD20? How does a t(14;18) translocation affect cellular proliferation?</a:t>
            </a:r>
          </a:p>
          <a:p>
            <a:pPr algn="just"/>
            <a:r>
              <a:rPr lang="en-US" sz="2000" dirty="0"/>
              <a:t>What is the diagnosis if cells mark with CD5, CD19, CD20, and CD23?</a:t>
            </a:r>
          </a:p>
          <a:p>
            <a:endParaRPr lang="en-US" dirty="0"/>
          </a:p>
        </p:txBody>
      </p:sp>
      <p:sp>
        <p:nvSpPr>
          <p:cNvPr id="6" name="TextBox 5">
            <a:extLst>
              <a:ext uri="{FF2B5EF4-FFF2-40B4-BE49-F238E27FC236}">
                <a16:creationId xmlns:a16="http://schemas.microsoft.com/office/drawing/2014/main" id="{5CE6CC7D-356F-DCEC-3938-EE5B91B6E98C}"/>
              </a:ext>
            </a:extLst>
          </p:cNvPr>
          <p:cNvSpPr txBox="1"/>
          <p:nvPr/>
        </p:nvSpPr>
        <p:spPr>
          <a:xfrm>
            <a:off x="5515526" y="3161489"/>
            <a:ext cx="6676473" cy="3785652"/>
          </a:xfrm>
          <a:prstGeom prst="rect">
            <a:avLst/>
          </a:prstGeom>
          <a:noFill/>
        </p:spPr>
        <p:txBody>
          <a:bodyPr wrap="square">
            <a:spAutoFit/>
          </a:bodyPr>
          <a:lstStyle/>
          <a:p>
            <a:pPr algn="just"/>
            <a:r>
              <a:rPr lang="en-US" sz="2000" dirty="0"/>
              <a:t>There is </a:t>
            </a:r>
            <a:r>
              <a:rPr lang="en-US" sz="2000" dirty="0">
                <a:effectLst>
                  <a:outerShdw blurRad="38100" dist="38100" dir="2700000" algn="tl">
                    <a:srgbClr val="000000">
                      <a:alpha val="43137"/>
                    </a:srgbClr>
                  </a:outerShdw>
                </a:effectLst>
              </a:rPr>
              <a:t>right posterior cervical </a:t>
            </a:r>
            <a:r>
              <a:rPr lang="en-US" sz="2000" b="1" spc="300" dirty="0">
                <a:effectLst>
                  <a:outerShdw blurRad="38100" dist="38100" dir="2700000" algn="tl">
                    <a:srgbClr val="000000">
                      <a:alpha val="43137"/>
                    </a:srgbClr>
                  </a:outerShdw>
                </a:effectLst>
              </a:rPr>
              <a:t>lymphadenopathy</a:t>
            </a:r>
            <a:r>
              <a:rPr lang="en-US" sz="2000" dirty="0">
                <a:effectLst>
                  <a:outerShdw blurRad="38100" dist="38100" dir="2700000" algn="tl">
                    <a:srgbClr val="000000">
                      <a:alpha val="43137"/>
                    </a:srgbClr>
                  </a:outerShdw>
                </a:effectLst>
              </a:rPr>
              <a:t> </a:t>
            </a:r>
            <a:r>
              <a:rPr lang="en-US" sz="2000" dirty="0"/>
              <a:t>(■).</a:t>
            </a:r>
            <a:endParaRPr lang="el-GR" sz="2000" dirty="0"/>
          </a:p>
          <a:p>
            <a:pPr algn="just"/>
            <a:endParaRPr lang="en-US" sz="2000" dirty="0"/>
          </a:p>
          <a:p>
            <a:pPr algn="just"/>
            <a:r>
              <a:rPr lang="en-US" sz="2000" b="1" dirty="0"/>
              <a:t>Hodgkin lymphoma</a:t>
            </a:r>
            <a:endParaRPr lang="el-GR" sz="2000" b="1" dirty="0"/>
          </a:p>
          <a:p>
            <a:pPr algn="just"/>
            <a:endParaRPr lang="en-US" sz="2000" dirty="0"/>
          </a:p>
          <a:p>
            <a:pPr algn="just"/>
            <a:r>
              <a:rPr lang="en-US" sz="2000" b="1" dirty="0"/>
              <a:t>Follicular lymphoma</a:t>
            </a:r>
            <a:r>
              <a:rPr lang="en-US" sz="2000" dirty="0"/>
              <a:t>. Ninety percent of patients with this condition have a </a:t>
            </a:r>
            <a:r>
              <a:rPr lang="en-US" sz="2000" dirty="0">
                <a:effectLst>
                  <a:outerShdw blurRad="38100" dist="38100" dir="2700000" algn="tl">
                    <a:srgbClr val="000000">
                      <a:alpha val="43137"/>
                    </a:srgbClr>
                  </a:outerShdw>
                </a:effectLst>
              </a:rPr>
              <a:t>t(14;18) translocation </a:t>
            </a:r>
            <a:r>
              <a:rPr lang="en-US" sz="2000" dirty="0"/>
              <a:t>that juxtaposes the </a:t>
            </a:r>
            <a:r>
              <a:rPr lang="en-US" sz="2000" dirty="0" err="1"/>
              <a:t>IgH</a:t>
            </a:r>
            <a:r>
              <a:rPr lang="en-US" sz="2000" dirty="0"/>
              <a:t> locus on chromosome 14 with the </a:t>
            </a:r>
            <a:r>
              <a:rPr lang="en-US" sz="2000" dirty="0">
                <a:effectLst>
                  <a:outerShdw blurRad="38100" dist="38100" dir="2700000" algn="tl">
                    <a:srgbClr val="000000">
                      <a:alpha val="43137"/>
                    </a:srgbClr>
                  </a:outerShdw>
                </a:effectLst>
              </a:rPr>
              <a:t>BCL2 </a:t>
            </a:r>
            <a:r>
              <a:rPr lang="en-US" sz="2000" dirty="0"/>
              <a:t>locus on chromosome 18. This results in the </a:t>
            </a:r>
            <a:r>
              <a:rPr lang="en-US" sz="2000" b="1" dirty="0"/>
              <a:t>overexpression of BCL-2</a:t>
            </a:r>
            <a:r>
              <a:rPr lang="en-US" sz="2000" dirty="0"/>
              <a:t>, which is an </a:t>
            </a:r>
            <a:r>
              <a:rPr lang="en-US" sz="2000" i="1" dirty="0"/>
              <a:t>anti</a:t>
            </a:r>
            <a:r>
              <a:rPr lang="en-US" sz="2000" dirty="0"/>
              <a:t>apoptotic protein that </a:t>
            </a:r>
            <a:r>
              <a:rPr lang="en-US" sz="2000" dirty="0">
                <a:effectLst>
                  <a:outerShdw blurRad="38100" dist="38100" dir="2700000" algn="tl">
                    <a:srgbClr val="000000">
                      <a:alpha val="43137"/>
                    </a:srgbClr>
                  </a:outerShdw>
                </a:effectLst>
              </a:rPr>
              <a:t>promotes follicular lymphoma cell survival.</a:t>
            </a:r>
            <a:endParaRPr lang="el-GR" sz="2000" dirty="0">
              <a:effectLst>
                <a:outerShdw blurRad="38100" dist="38100" dir="2700000" algn="tl">
                  <a:srgbClr val="000000">
                    <a:alpha val="43137"/>
                  </a:srgbClr>
                </a:outerShdw>
              </a:effectLst>
            </a:endParaRPr>
          </a:p>
          <a:p>
            <a:pPr algn="just"/>
            <a:endParaRPr lang="en-US" sz="2000" dirty="0"/>
          </a:p>
          <a:p>
            <a:pPr algn="just"/>
            <a:r>
              <a:rPr lang="en-US" sz="2000" b="1" dirty="0"/>
              <a:t>Small lymphocytic lymphoma/chronic lymphocytic leukemia</a:t>
            </a:r>
            <a:endParaRPr lang="el-GR" sz="2000" b="1" dirty="0"/>
          </a:p>
        </p:txBody>
      </p:sp>
    </p:spTree>
    <p:extLst>
      <p:ext uri="{BB962C8B-B14F-4D97-AF65-F5344CB8AC3E}">
        <p14:creationId xmlns:p14="http://schemas.microsoft.com/office/powerpoint/2010/main" val="59951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A2AA538-385D-83C6-A8A0-E7E043E0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243" y="126459"/>
            <a:ext cx="3774599" cy="6585625"/>
          </a:xfrm>
          <a:prstGeom prst="rect">
            <a:avLst/>
          </a:prstGeom>
        </p:spPr>
      </p:pic>
      <p:sp>
        <p:nvSpPr>
          <p:cNvPr id="4" name="TextBox 3">
            <a:extLst>
              <a:ext uri="{FF2B5EF4-FFF2-40B4-BE49-F238E27FC236}">
                <a16:creationId xmlns:a16="http://schemas.microsoft.com/office/drawing/2014/main" id="{EE6E2362-D59D-67A7-4C6C-A025F239E315}"/>
              </a:ext>
            </a:extLst>
          </p:cNvPr>
          <p:cNvSpPr txBox="1"/>
          <p:nvPr/>
        </p:nvSpPr>
        <p:spPr>
          <a:xfrm>
            <a:off x="0" y="0"/>
            <a:ext cx="8312243" cy="2862322"/>
          </a:xfrm>
          <a:prstGeom prst="rect">
            <a:avLst/>
          </a:prstGeom>
          <a:noFill/>
        </p:spPr>
        <p:txBody>
          <a:bodyPr wrap="square">
            <a:spAutoFit/>
          </a:bodyPr>
          <a:lstStyle/>
          <a:p>
            <a:pPr algn="just"/>
            <a:r>
              <a:rPr lang="en-US" sz="2000" dirty="0"/>
              <a:t>A 38-year-old man with severe abdominal distention and air-fluid levels on a KUB radiograph undergoes emergent partial bowel resection to relieve the obstruction. There are three bulky lesions (◄) in this section of bowel; cells from these masses mark with CD19, CD20, CD10, EBV, and BCL6. A karyotype shows t(8;14). His CD4+ lymphocyte count is 100/mm3 (</a:t>
            </a:r>
            <a:r>
              <a:rPr lang="en-US" sz="2000" dirty="0" err="1"/>
              <a:t>nl</a:t>
            </a:r>
            <a:r>
              <a:rPr lang="en-US" sz="2000" dirty="0"/>
              <a:t> 490 to 1740/mm3).</a:t>
            </a:r>
          </a:p>
          <a:p>
            <a:pPr algn="just"/>
            <a:r>
              <a:rPr lang="en-US" sz="2000" dirty="0"/>
              <a:t>What is your diagnosis?</a:t>
            </a:r>
          </a:p>
          <a:p>
            <a:pPr algn="just"/>
            <a:r>
              <a:rPr lang="en-US" sz="2000" dirty="0"/>
              <a:t>Where do similar lesions in the African endemic form of this disease typically occur?</a:t>
            </a:r>
          </a:p>
          <a:p>
            <a:pPr algn="just"/>
            <a:r>
              <a:rPr lang="en-US" sz="2000" dirty="0"/>
              <a:t>Is the peripheral blood usually involved?</a:t>
            </a:r>
            <a:endParaRPr lang="el-GR" sz="2000" dirty="0"/>
          </a:p>
        </p:txBody>
      </p:sp>
      <p:sp>
        <p:nvSpPr>
          <p:cNvPr id="6" name="TextBox 5">
            <a:extLst>
              <a:ext uri="{FF2B5EF4-FFF2-40B4-BE49-F238E27FC236}">
                <a16:creationId xmlns:a16="http://schemas.microsoft.com/office/drawing/2014/main" id="{6D4B28C7-3C62-57E2-5E9D-443C839839E8}"/>
              </a:ext>
            </a:extLst>
          </p:cNvPr>
          <p:cNvSpPr txBox="1"/>
          <p:nvPr/>
        </p:nvSpPr>
        <p:spPr>
          <a:xfrm>
            <a:off x="0" y="2762655"/>
            <a:ext cx="8312243" cy="4154984"/>
          </a:xfrm>
          <a:prstGeom prst="rect">
            <a:avLst/>
          </a:prstGeom>
          <a:noFill/>
        </p:spPr>
        <p:txBody>
          <a:bodyPr wrap="square">
            <a:spAutoFit/>
          </a:bodyPr>
          <a:lstStyle/>
          <a:p>
            <a:pPr algn="just"/>
            <a:r>
              <a:rPr lang="en-US" sz="2400" dirty="0"/>
              <a:t>The cells mark as </a:t>
            </a:r>
            <a:r>
              <a:rPr lang="en-US" sz="2400" b="1" dirty="0"/>
              <a:t>Burkitt lymphoma</a:t>
            </a:r>
            <a:r>
              <a:rPr lang="en-US" sz="2400" dirty="0"/>
              <a:t>, which is likely driven by an underlying </a:t>
            </a:r>
            <a:r>
              <a:rPr lang="en-US" sz="2400" dirty="0">
                <a:effectLst>
                  <a:outerShdw blurRad="38100" dist="38100" dir="2700000" algn="tl">
                    <a:srgbClr val="000000">
                      <a:alpha val="43137"/>
                    </a:srgbClr>
                  </a:outerShdw>
                </a:effectLst>
              </a:rPr>
              <a:t>Epstein-Barr virus (EBV) infection </a:t>
            </a:r>
            <a:r>
              <a:rPr lang="en-US" sz="2400" dirty="0"/>
              <a:t>and immortalization. The </a:t>
            </a:r>
            <a:r>
              <a:rPr lang="en-US" sz="2400" i="1" dirty="0"/>
              <a:t>low CD4+ count </a:t>
            </a:r>
            <a:r>
              <a:rPr lang="en-US" sz="2400" dirty="0"/>
              <a:t>suggests </a:t>
            </a:r>
            <a:r>
              <a:rPr lang="en-US" sz="2400" i="1" dirty="0"/>
              <a:t>HIV infection with AIDS </a:t>
            </a:r>
            <a:r>
              <a:rPr lang="en-US" sz="2400" dirty="0"/>
              <a:t>as a predisposing event that </a:t>
            </a:r>
            <a:r>
              <a:rPr lang="en-US" sz="2400" i="1" dirty="0"/>
              <a:t>facilitates</a:t>
            </a:r>
            <a:r>
              <a:rPr lang="en-US" sz="2400" dirty="0"/>
              <a:t> the EBV-mediated B-cell expansion.</a:t>
            </a:r>
            <a:endParaRPr lang="el-GR" sz="2400" dirty="0"/>
          </a:p>
          <a:p>
            <a:pPr algn="just"/>
            <a:endParaRPr lang="en-US" sz="2400" dirty="0"/>
          </a:p>
          <a:p>
            <a:pPr algn="just"/>
            <a:r>
              <a:rPr lang="en-US" sz="2400" dirty="0"/>
              <a:t>The </a:t>
            </a:r>
            <a:r>
              <a:rPr lang="en-US" sz="2400" b="1" dirty="0"/>
              <a:t>mandible</a:t>
            </a:r>
            <a:r>
              <a:rPr lang="en-US" sz="2400" dirty="0"/>
              <a:t> is usually involved.</a:t>
            </a:r>
            <a:endParaRPr lang="el-GR" sz="2400" dirty="0"/>
          </a:p>
          <a:p>
            <a:pPr algn="just"/>
            <a:endParaRPr lang="en-US" sz="2400" dirty="0"/>
          </a:p>
          <a:p>
            <a:pPr algn="just"/>
            <a:r>
              <a:rPr lang="en-US" sz="2400" dirty="0"/>
              <a:t>No. </a:t>
            </a:r>
            <a:r>
              <a:rPr lang="en-US" sz="2400" b="1" dirty="0"/>
              <a:t>Most Burkitt lymphomas </a:t>
            </a:r>
            <a:r>
              <a:rPr lang="en-US" sz="2400" dirty="0"/>
              <a:t>occur at </a:t>
            </a:r>
            <a:r>
              <a:rPr lang="en-US" sz="2400" b="1" dirty="0" err="1"/>
              <a:t>extranodal</a:t>
            </a:r>
            <a:r>
              <a:rPr lang="en-US" sz="2400" b="1" dirty="0"/>
              <a:t> sites </a:t>
            </a:r>
            <a:r>
              <a:rPr lang="en-US" sz="2400" dirty="0"/>
              <a:t>(witness the </a:t>
            </a:r>
            <a:r>
              <a:rPr lang="en-US" sz="2400" dirty="0">
                <a:effectLst>
                  <a:outerShdw blurRad="38100" dist="38100" dir="2700000" algn="tl">
                    <a:srgbClr val="000000">
                      <a:alpha val="43137"/>
                    </a:srgbClr>
                  </a:outerShdw>
                </a:effectLst>
              </a:rPr>
              <a:t>bowel</a:t>
            </a:r>
            <a:r>
              <a:rPr lang="en-US" sz="2400" dirty="0"/>
              <a:t> involvement here), and the cells do </a:t>
            </a:r>
            <a:r>
              <a:rPr lang="en-US" sz="2400" i="1" dirty="0">
                <a:effectLst>
                  <a:outerShdw blurRad="38100" dist="38100" dir="2700000" algn="tl">
                    <a:srgbClr val="000000">
                      <a:alpha val="43137"/>
                    </a:srgbClr>
                  </a:outerShdw>
                </a:effectLst>
              </a:rPr>
              <a:t>not</a:t>
            </a:r>
            <a:r>
              <a:rPr lang="en-US" sz="2400" dirty="0"/>
              <a:t> usually </a:t>
            </a:r>
            <a:r>
              <a:rPr lang="en-US" sz="2400" i="1" dirty="0"/>
              <a:t>circulate</a:t>
            </a:r>
            <a:r>
              <a:rPr lang="en-US" sz="2400" dirty="0"/>
              <a:t> or </a:t>
            </a:r>
            <a:r>
              <a:rPr lang="en-US" sz="2400" i="1" dirty="0"/>
              <a:t>involve the bone marrow</a:t>
            </a:r>
            <a:r>
              <a:rPr lang="en-US" sz="2400" dirty="0"/>
              <a:t>.</a:t>
            </a:r>
            <a:endParaRPr lang="el-GR" sz="2400" dirty="0"/>
          </a:p>
        </p:txBody>
      </p:sp>
    </p:spTree>
    <p:extLst>
      <p:ext uri="{BB962C8B-B14F-4D97-AF65-F5344CB8AC3E}">
        <p14:creationId xmlns:p14="http://schemas.microsoft.com/office/powerpoint/2010/main" val="334414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D787931-A40E-8262-DBFA-C9108B14B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69154" y="-987510"/>
            <a:ext cx="4435820" cy="6683206"/>
          </a:xfrm>
          <a:prstGeom prst="rect">
            <a:avLst/>
          </a:prstGeom>
        </p:spPr>
      </p:pic>
      <p:sp>
        <p:nvSpPr>
          <p:cNvPr id="4" name="TextBox 3">
            <a:extLst>
              <a:ext uri="{FF2B5EF4-FFF2-40B4-BE49-F238E27FC236}">
                <a16:creationId xmlns:a16="http://schemas.microsoft.com/office/drawing/2014/main" id="{248FF977-1B8D-812A-7696-BB5E4EFD66CA}"/>
              </a:ext>
            </a:extLst>
          </p:cNvPr>
          <p:cNvSpPr txBox="1"/>
          <p:nvPr/>
        </p:nvSpPr>
        <p:spPr>
          <a:xfrm>
            <a:off x="6828668" y="136183"/>
            <a:ext cx="5363332" cy="4062651"/>
          </a:xfrm>
          <a:prstGeom prst="rect">
            <a:avLst/>
          </a:prstGeom>
          <a:noFill/>
        </p:spPr>
        <p:txBody>
          <a:bodyPr wrap="square">
            <a:spAutoFit/>
          </a:bodyPr>
          <a:lstStyle/>
          <a:p>
            <a:pPr algn="just"/>
            <a:r>
              <a:rPr lang="en-US" sz="2000" dirty="0"/>
              <a:t>A 59-year-old man with a 3-month history of dysphagia has a head CT scan that reveals enlargement of the lymphoid tissues in the </a:t>
            </a:r>
            <a:r>
              <a:rPr lang="en-US" sz="2000" dirty="0" err="1"/>
              <a:t>Waldeyer</a:t>
            </a:r>
            <a:r>
              <a:rPr lang="en-US" sz="2000" dirty="0"/>
              <a:t> ring. The biopsy specimen shown yields cells that </a:t>
            </a:r>
            <a:r>
              <a:rPr lang="en-US" sz="2000" dirty="0" err="1"/>
              <a:t>immunostain</a:t>
            </a:r>
            <a:r>
              <a:rPr lang="en-US" sz="2000" dirty="0"/>
              <a:t> for CD20 and BCL6. He is treated with intensive chemotherapy, and he remains in remission after 5 years.</a:t>
            </a:r>
            <a:endParaRPr lang="el-GR" sz="2000" dirty="0"/>
          </a:p>
          <a:p>
            <a:pPr algn="just"/>
            <a:endParaRPr lang="en-US" sz="2000" dirty="0"/>
          </a:p>
          <a:p>
            <a:pPr algn="just"/>
            <a:r>
              <a:rPr lang="en-US" sz="2000" dirty="0"/>
              <a:t>What form of non-Hodgkin lymphoma is present?</a:t>
            </a:r>
            <a:endParaRPr lang="el-GR" sz="2000" dirty="0"/>
          </a:p>
          <a:p>
            <a:pPr algn="just"/>
            <a:endParaRPr lang="en-US" sz="2000" dirty="0"/>
          </a:p>
          <a:p>
            <a:pPr algn="just"/>
            <a:r>
              <a:rPr lang="en-US" sz="2000" dirty="0"/>
              <a:t>What is the genetic mechanism underlying the transformation of many of these tumors?</a:t>
            </a:r>
          </a:p>
          <a:p>
            <a:endParaRPr lang="en-US" dirty="0"/>
          </a:p>
        </p:txBody>
      </p:sp>
      <p:sp>
        <p:nvSpPr>
          <p:cNvPr id="6" name="TextBox 5">
            <a:extLst>
              <a:ext uri="{FF2B5EF4-FFF2-40B4-BE49-F238E27FC236}">
                <a16:creationId xmlns:a16="http://schemas.microsoft.com/office/drawing/2014/main" id="{CA44AB23-7C76-98A0-F4BE-6AA5C12864A7}"/>
              </a:ext>
            </a:extLst>
          </p:cNvPr>
          <p:cNvSpPr txBox="1"/>
          <p:nvPr/>
        </p:nvSpPr>
        <p:spPr>
          <a:xfrm>
            <a:off x="0" y="4537442"/>
            <a:ext cx="12192000" cy="2308324"/>
          </a:xfrm>
          <a:prstGeom prst="rect">
            <a:avLst/>
          </a:prstGeom>
          <a:noFill/>
        </p:spPr>
        <p:txBody>
          <a:bodyPr wrap="square">
            <a:spAutoFit/>
          </a:bodyPr>
          <a:lstStyle/>
          <a:p>
            <a:pPr algn="just"/>
            <a:r>
              <a:rPr lang="en-US" sz="2400" dirty="0"/>
              <a:t>The large B cells and immunophenotype are consistent with </a:t>
            </a:r>
            <a:r>
              <a:rPr lang="en-US" sz="2400" b="1" dirty="0"/>
              <a:t>diffuse large B-cell lymphoma (DLBCL).</a:t>
            </a:r>
          </a:p>
          <a:p>
            <a:pPr algn="just"/>
            <a:r>
              <a:rPr lang="en-US" sz="2400" b="1" dirty="0"/>
              <a:t>BCL-6</a:t>
            </a:r>
            <a:r>
              <a:rPr lang="en-US" sz="2400" dirty="0"/>
              <a:t> is a transcription factor required for normal germinal center formation; it is </a:t>
            </a:r>
            <a:r>
              <a:rPr lang="en-US" sz="2400" dirty="0">
                <a:effectLst>
                  <a:outerShdw blurRad="38100" dist="38100" dir="2700000" algn="tl">
                    <a:srgbClr val="000000">
                      <a:alpha val="43137"/>
                    </a:srgbClr>
                  </a:outerShdw>
                </a:effectLst>
              </a:rPr>
              <a:t>normally downregulated</a:t>
            </a:r>
            <a:r>
              <a:rPr lang="en-US" sz="2400" dirty="0"/>
              <a:t> when B cells exit the germinal center. </a:t>
            </a:r>
            <a:r>
              <a:rPr lang="en-US" sz="2400" b="1" dirty="0"/>
              <a:t>BCL-6 </a:t>
            </a:r>
            <a:r>
              <a:rPr lang="en-US" sz="2400" b="1" dirty="0">
                <a:effectLst>
                  <a:outerShdw blurRad="38100" dist="38100" dir="2700000" algn="tl">
                    <a:srgbClr val="000000">
                      <a:alpha val="43137"/>
                    </a:srgbClr>
                  </a:outerShdw>
                </a:effectLst>
              </a:rPr>
              <a:t>over</a:t>
            </a:r>
            <a:r>
              <a:rPr lang="en-US" sz="2400" b="1" dirty="0"/>
              <a:t>expression </a:t>
            </a:r>
            <a:r>
              <a:rPr lang="en-US" sz="2400" dirty="0"/>
              <a:t>occurs in patients with </a:t>
            </a:r>
            <a:r>
              <a:rPr lang="en-US" sz="2400" b="1" dirty="0"/>
              <a:t>DLBCL </a:t>
            </a:r>
            <a:r>
              <a:rPr lang="en-US" sz="2400" dirty="0"/>
              <a:t>as a result of either </a:t>
            </a:r>
            <a:r>
              <a:rPr lang="en-US" sz="2400" dirty="0">
                <a:effectLst>
                  <a:outerShdw blurRad="38100" dist="38100" dir="2700000" algn="tl">
                    <a:srgbClr val="000000">
                      <a:alpha val="43137"/>
                    </a:srgbClr>
                  </a:outerShdw>
                </a:effectLst>
              </a:rPr>
              <a:t>promoter sequence mutations </a:t>
            </a:r>
            <a:r>
              <a:rPr lang="en-US" sz="2400" dirty="0"/>
              <a:t>or </a:t>
            </a:r>
            <a:r>
              <a:rPr lang="en-US" sz="2400" dirty="0">
                <a:effectLst>
                  <a:outerShdw blurRad="38100" dist="38100" dir="2700000" algn="tl">
                    <a:srgbClr val="000000">
                      <a:alpha val="43137"/>
                    </a:srgbClr>
                  </a:outerShdw>
                </a:effectLst>
              </a:rPr>
              <a:t>BCL6 translocations</a:t>
            </a:r>
            <a:r>
              <a:rPr lang="en-US" sz="2400" dirty="0"/>
              <a:t>; both may occur via the normal events involved in somatic B-cell </a:t>
            </a:r>
            <a:r>
              <a:rPr lang="en-US" sz="2400" u="sng" dirty="0">
                <a:effectLst>
                  <a:outerShdw blurRad="38100" dist="38100" dir="2700000" algn="tl">
                    <a:srgbClr val="000000">
                      <a:alpha val="43137"/>
                    </a:srgbClr>
                  </a:outerShdw>
                </a:effectLst>
              </a:rPr>
              <a:t>hyper</a:t>
            </a:r>
            <a:r>
              <a:rPr lang="en-US" sz="2400" dirty="0">
                <a:effectLst>
                  <a:outerShdw blurRad="38100" dist="38100" dir="2700000" algn="tl">
                    <a:srgbClr val="000000">
                      <a:alpha val="43137"/>
                    </a:srgbClr>
                  </a:outerShdw>
                </a:effectLst>
              </a:rPr>
              <a:t>mutation</a:t>
            </a:r>
            <a:r>
              <a:rPr lang="en-US" sz="2400" dirty="0"/>
              <a:t>.</a:t>
            </a:r>
            <a:endParaRPr lang="el-GR" sz="2400" dirty="0"/>
          </a:p>
        </p:txBody>
      </p:sp>
    </p:spTree>
    <p:extLst>
      <p:ext uri="{BB962C8B-B14F-4D97-AF65-F5344CB8AC3E}">
        <p14:creationId xmlns:p14="http://schemas.microsoft.com/office/powerpoint/2010/main" val="110142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0B96AF7-7015-F612-4136-E04301FC4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08019" y="-1329934"/>
            <a:ext cx="3803517" cy="6599576"/>
          </a:xfrm>
          <a:prstGeom prst="rect">
            <a:avLst/>
          </a:prstGeom>
        </p:spPr>
      </p:pic>
      <p:sp>
        <p:nvSpPr>
          <p:cNvPr id="4" name="TextBox 3">
            <a:extLst>
              <a:ext uri="{FF2B5EF4-FFF2-40B4-BE49-F238E27FC236}">
                <a16:creationId xmlns:a16="http://schemas.microsoft.com/office/drawing/2014/main" id="{47678C77-C387-1ED2-0D72-D0D6B99AA28C}"/>
              </a:ext>
            </a:extLst>
          </p:cNvPr>
          <p:cNvSpPr txBox="1"/>
          <p:nvPr/>
        </p:nvSpPr>
        <p:spPr>
          <a:xfrm>
            <a:off x="0" y="0"/>
            <a:ext cx="5509989" cy="3785652"/>
          </a:xfrm>
          <a:prstGeom prst="rect">
            <a:avLst/>
          </a:prstGeom>
          <a:noFill/>
        </p:spPr>
        <p:txBody>
          <a:bodyPr wrap="square">
            <a:spAutoFit/>
          </a:bodyPr>
          <a:lstStyle/>
          <a:p>
            <a:pPr algn="just"/>
            <a:r>
              <a:rPr lang="en-US" sz="2000" dirty="0"/>
              <a:t>A 66-year-old woman with polyuria and fatigue has had two bouts of pneumococcal pneumonia during the past year. A pathologic femoral fracture prompts a workup that reveals multiple bony lytic lesions, an elevated creatinine level, and nephrotic-range proteinuria. Her bone marrow biopsy specimen is shown.</a:t>
            </a:r>
            <a:endParaRPr lang="el-GR" sz="2000" dirty="0"/>
          </a:p>
          <a:p>
            <a:pPr algn="just"/>
            <a:r>
              <a:rPr lang="en-US" sz="2000" dirty="0"/>
              <a:t>What is the diagnosis?</a:t>
            </a:r>
            <a:endParaRPr lang="el-GR" sz="2000" dirty="0"/>
          </a:p>
          <a:p>
            <a:pPr algn="just"/>
            <a:endParaRPr lang="en-US" sz="2000" dirty="0"/>
          </a:p>
          <a:p>
            <a:pPr algn="just"/>
            <a:r>
              <a:rPr lang="en-US" sz="2000" dirty="0"/>
              <a:t>What is the cause of her fracture?</a:t>
            </a:r>
            <a:endParaRPr lang="el-GR" sz="2000" dirty="0"/>
          </a:p>
          <a:p>
            <a:pPr algn="just"/>
            <a:endParaRPr lang="en-US" sz="2000" dirty="0"/>
          </a:p>
          <a:p>
            <a:pPr algn="just"/>
            <a:r>
              <a:rPr lang="en-US" sz="2000" dirty="0"/>
              <a:t>Why does she have proteinuria?</a:t>
            </a:r>
            <a:endParaRPr lang="el-GR" sz="2000" dirty="0"/>
          </a:p>
        </p:txBody>
      </p:sp>
      <p:sp>
        <p:nvSpPr>
          <p:cNvPr id="6" name="TextBox 5">
            <a:extLst>
              <a:ext uri="{FF2B5EF4-FFF2-40B4-BE49-F238E27FC236}">
                <a16:creationId xmlns:a16="http://schemas.microsoft.com/office/drawing/2014/main" id="{9CA0D913-1CA9-BCB7-46ED-815E7E259FF2}"/>
              </a:ext>
            </a:extLst>
          </p:cNvPr>
          <p:cNvSpPr txBox="1"/>
          <p:nvPr/>
        </p:nvSpPr>
        <p:spPr>
          <a:xfrm>
            <a:off x="0" y="3785653"/>
            <a:ext cx="12191999" cy="3238194"/>
          </a:xfrm>
          <a:prstGeom prst="rect">
            <a:avLst/>
          </a:prstGeom>
          <a:noFill/>
        </p:spPr>
        <p:txBody>
          <a:bodyPr wrap="square">
            <a:spAutoFit/>
          </a:bodyPr>
          <a:lstStyle/>
          <a:p>
            <a:pPr algn="just"/>
            <a:r>
              <a:rPr lang="en-US" sz="2000" dirty="0"/>
              <a:t>This specimen contains </a:t>
            </a:r>
            <a:r>
              <a:rPr lang="en-US" sz="2000" dirty="0">
                <a:effectLst>
                  <a:outerShdw blurRad="38100" dist="38100" dir="2700000" algn="tl">
                    <a:srgbClr val="000000">
                      <a:alpha val="43137"/>
                    </a:srgbClr>
                  </a:outerShdw>
                </a:effectLst>
              </a:rPr>
              <a:t>more than </a:t>
            </a:r>
            <a:r>
              <a:rPr lang="en-US" sz="2000" b="1" dirty="0">
                <a:effectLst>
                  <a:outerShdw blurRad="38100" dist="38100" dir="2700000" algn="tl">
                    <a:srgbClr val="000000">
                      <a:alpha val="43137"/>
                    </a:srgbClr>
                  </a:outerShdw>
                </a:effectLst>
              </a:rPr>
              <a:t>30%</a:t>
            </a:r>
            <a:r>
              <a:rPr lang="en-US" sz="2000" dirty="0">
                <a:effectLst>
                  <a:outerShdw blurRad="38100" dist="38100" dir="2700000" algn="tl">
                    <a:srgbClr val="000000">
                      <a:alpha val="43137"/>
                    </a:srgbClr>
                  </a:outerShdw>
                </a:effectLst>
              </a:rPr>
              <a:t> plasma cells</a:t>
            </a:r>
            <a:r>
              <a:rPr lang="en-US" sz="2000" dirty="0"/>
              <a:t>, which is consistent with </a:t>
            </a:r>
            <a:r>
              <a:rPr lang="en-US" sz="2000" b="1" dirty="0"/>
              <a:t>multiple myeloma</a:t>
            </a:r>
            <a:r>
              <a:rPr lang="en-US" sz="2000" dirty="0"/>
              <a:t>. The </a:t>
            </a:r>
            <a:r>
              <a:rPr lang="en-US" sz="2000" b="1" i="1" dirty="0"/>
              <a:t>defective </a:t>
            </a:r>
            <a:r>
              <a:rPr lang="en-US" sz="2000" i="1" dirty="0">
                <a:effectLst>
                  <a:outerShdw blurRad="38100" dist="38100" dir="2700000" algn="tl">
                    <a:srgbClr val="000000">
                      <a:alpha val="43137"/>
                    </a:srgbClr>
                  </a:outerShdw>
                </a:effectLst>
              </a:rPr>
              <a:t>production of normal immunoglobulins </a:t>
            </a:r>
            <a:r>
              <a:rPr lang="en-US" sz="2000" dirty="0"/>
              <a:t>results in </a:t>
            </a:r>
            <a:r>
              <a:rPr lang="en-US" sz="2000" b="1" dirty="0"/>
              <a:t>recurrent bacterial infections</a:t>
            </a:r>
            <a:r>
              <a:rPr lang="en-US" sz="2000" dirty="0"/>
              <a:t>. </a:t>
            </a:r>
            <a:r>
              <a:rPr lang="en-US" sz="2000" b="1" dirty="0"/>
              <a:t>Hypercalcemia</a:t>
            </a:r>
            <a:r>
              <a:rPr lang="en-US" sz="2000" dirty="0"/>
              <a:t> from </a:t>
            </a:r>
            <a:r>
              <a:rPr lang="en-US" sz="2000" dirty="0">
                <a:effectLst>
                  <a:outerShdw blurRad="38100" dist="38100" dir="2700000" algn="tl">
                    <a:srgbClr val="000000">
                      <a:alpha val="43137"/>
                    </a:srgbClr>
                  </a:outerShdw>
                </a:effectLst>
              </a:rPr>
              <a:t>bone resorption</a:t>
            </a:r>
            <a:r>
              <a:rPr lang="en-US" sz="2000" dirty="0"/>
              <a:t> and </a:t>
            </a:r>
            <a:r>
              <a:rPr lang="en-US" sz="2000" b="1" dirty="0"/>
              <a:t>anemia</a:t>
            </a:r>
            <a:r>
              <a:rPr lang="en-US" sz="2000" dirty="0"/>
              <a:t> from </a:t>
            </a:r>
            <a:r>
              <a:rPr lang="en-US" sz="2000" dirty="0">
                <a:effectLst>
                  <a:outerShdw blurRad="38100" dist="38100" dir="2700000" algn="tl">
                    <a:srgbClr val="000000">
                      <a:alpha val="43137"/>
                    </a:srgbClr>
                  </a:outerShdw>
                </a:effectLst>
              </a:rPr>
              <a:t>marrow replacement </a:t>
            </a:r>
            <a:r>
              <a:rPr lang="en-US" sz="2000" dirty="0"/>
              <a:t>may be responsible for this patient's fatigue.</a:t>
            </a:r>
            <a:endParaRPr lang="el-GR" sz="2000" dirty="0"/>
          </a:p>
          <a:p>
            <a:pPr algn="just"/>
            <a:endParaRPr lang="en-US" sz="2000" dirty="0"/>
          </a:p>
          <a:p>
            <a:pPr algn="just"/>
            <a:r>
              <a:rPr lang="en-US" sz="2000" dirty="0">
                <a:effectLst>
                  <a:outerShdw blurRad="38100" dist="38100" dir="2700000" algn="tl">
                    <a:srgbClr val="000000">
                      <a:alpha val="43137"/>
                    </a:srgbClr>
                  </a:outerShdw>
                </a:effectLst>
              </a:rPr>
              <a:t>Multiple myeloma cells secrete </a:t>
            </a:r>
            <a:r>
              <a:rPr lang="en-US" sz="2000" dirty="0"/>
              <a:t>factors such as the </a:t>
            </a:r>
            <a:r>
              <a:rPr lang="en-US" sz="2000" b="1" dirty="0"/>
              <a:t>receptor activator of the NF-κβ ligand (RANKL), </a:t>
            </a:r>
            <a:r>
              <a:rPr lang="en-US" sz="2000" dirty="0"/>
              <a:t>which acts as an </a:t>
            </a:r>
            <a:r>
              <a:rPr lang="en-US" sz="2000" b="1" dirty="0"/>
              <a:t>osteoclast activating </a:t>
            </a:r>
            <a:r>
              <a:rPr lang="en-US" sz="2000" dirty="0"/>
              <a:t>factor and leads to </a:t>
            </a:r>
            <a:r>
              <a:rPr lang="en-US" sz="2000" b="1" dirty="0"/>
              <a:t>bone resorption</a:t>
            </a:r>
            <a:r>
              <a:rPr lang="en-US" sz="2000" dirty="0"/>
              <a:t>. This in turn leads to </a:t>
            </a:r>
            <a:r>
              <a:rPr lang="en-US" sz="2000" dirty="0">
                <a:effectLst>
                  <a:outerShdw blurRad="38100" dist="38100" dir="2700000" algn="tl">
                    <a:srgbClr val="000000">
                      <a:alpha val="43137"/>
                    </a:srgbClr>
                  </a:outerShdw>
                </a:effectLst>
              </a:rPr>
              <a:t>hypercalcemia</a:t>
            </a:r>
            <a:r>
              <a:rPr lang="en-US" sz="2000" dirty="0"/>
              <a:t> and the </a:t>
            </a:r>
            <a:r>
              <a:rPr lang="en-US" sz="2000" dirty="0">
                <a:effectLst>
                  <a:outerShdw blurRad="38100" dist="38100" dir="2700000" algn="tl">
                    <a:srgbClr val="000000">
                      <a:alpha val="43137"/>
                    </a:srgbClr>
                  </a:outerShdw>
                </a:effectLst>
              </a:rPr>
              <a:t>bony lytic lesions </a:t>
            </a:r>
            <a:r>
              <a:rPr lang="en-US" sz="2000" dirty="0"/>
              <a:t>that cause </a:t>
            </a:r>
            <a:r>
              <a:rPr lang="en-US" sz="2000" dirty="0">
                <a:effectLst>
                  <a:outerShdw blurRad="38100" dist="38100" dir="2700000" algn="tl">
                    <a:srgbClr val="000000">
                      <a:alpha val="43137"/>
                    </a:srgbClr>
                  </a:outerShdw>
                </a:effectLst>
              </a:rPr>
              <a:t>pathologic fractures</a:t>
            </a:r>
            <a:r>
              <a:rPr lang="en-US" sz="2000" dirty="0"/>
              <a:t>.</a:t>
            </a:r>
            <a:endParaRPr lang="el-GR" sz="2000" dirty="0"/>
          </a:p>
          <a:p>
            <a:pPr algn="just"/>
            <a:endParaRPr lang="en-US" sz="2000" dirty="0"/>
          </a:p>
          <a:p>
            <a:pPr algn="just"/>
            <a:r>
              <a:rPr lang="en-US" sz="2000" b="1" dirty="0"/>
              <a:t>Excess </a:t>
            </a:r>
            <a:r>
              <a:rPr lang="el-GR" sz="2000" b="1" dirty="0"/>
              <a:t> </a:t>
            </a:r>
            <a:r>
              <a:rPr lang="en-US" sz="2000" b="1" spc="600" dirty="0"/>
              <a:t>light</a:t>
            </a:r>
            <a:r>
              <a:rPr lang="en-US" sz="2000" b="1" dirty="0"/>
              <a:t> chains </a:t>
            </a:r>
            <a:r>
              <a:rPr lang="en-US" sz="2000" dirty="0"/>
              <a:t>produced by the </a:t>
            </a:r>
            <a:r>
              <a:rPr lang="en-US" sz="2000" dirty="0">
                <a:effectLst>
                  <a:outerShdw blurRad="38100" dist="38100" dir="2700000" algn="tl">
                    <a:srgbClr val="000000">
                      <a:alpha val="43137"/>
                    </a:srgbClr>
                  </a:outerShdw>
                </a:effectLst>
              </a:rPr>
              <a:t>myeloma cells </a:t>
            </a:r>
            <a:r>
              <a:rPr lang="en-US" sz="2000" dirty="0"/>
              <a:t>(also called </a:t>
            </a:r>
            <a:r>
              <a:rPr lang="en-US" sz="2000" dirty="0">
                <a:effectLst>
                  <a:outerShdw blurRad="38100" dist="38100" dir="2700000" algn="tl">
                    <a:srgbClr val="000000">
                      <a:alpha val="43137"/>
                    </a:srgbClr>
                  </a:outerShdw>
                </a:effectLst>
              </a:rPr>
              <a:t>Bence Jones </a:t>
            </a:r>
            <a:r>
              <a:rPr lang="en-US" sz="2000" dirty="0"/>
              <a:t>proteins) are </a:t>
            </a:r>
            <a:r>
              <a:rPr lang="en-US" sz="2000" b="1" dirty="0"/>
              <a:t>toxic</a:t>
            </a:r>
            <a:r>
              <a:rPr lang="en-US" sz="2000" dirty="0"/>
              <a:t> to the </a:t>
            </a:r>
            <a:r>
              <a:rPr lang="en-US" sz="2000" dirty="0">
                <a:effectLst>
                  <a:outerShdw blurRad="38100" dist="38100" dir="2700000" algn="tl">
                    <a:srgbClr val="000000">
                      <a:alpha val="43137"/>
                    </a:srgbClr>
                  </a:outerShdw>
                </a:effectLst>
              </a:rPr>
              <a:t>renal tubular epithelium</a:t>
            </a:r>
            <a:r>
              <a:rPr lang="en-US" sz="2000" dirty="0"/>
              <a:t>; </a:t>
            </a:r>
            <a:r>
              <a:rPr lang="en-US" sz="2000" dirty="0">
                <a:effectLst>
                  <a:outerShdw blurRad="38100" dist="38100" dir="2700000" algn="tl">
                    <a:srgbClr val="000000">
                      <a:alpha val="43137"/>
                    </a:srgbClr>
                  </a:outerShdw>
                </a:effectLst>
              </a:rPr>
              <a:t>more than 6 g/dL </a:t>
            </a:r>
            <a:r>
              <a:rPr lang="en-US" sz="2000" dirty="0"/>
              <a:t>may be present in the </a:t>
            </a:r>
            <a:r>
              <a:rPr lang="en-US" sz="2000" dirty="0">
                <a:effectLst>
                  <a:outerShdw blurRad="38100" dist="38100" dir="2700000" algn="tl">
                    <a:srgbClr val="000000">
                      <a:alpha val="43137"/>
                    </a:srgbClr>
                  </a:outerShdw>
                </a:effectLst>
              </a:rPr>
              <a:t>urine</a:t>
            </a:r>
            <a:r>
              <a:rPr lang="en-US" sz="2000" dirty="0"/>
              <a:t>.</a:t>
            </a:r>
            <a:endParaRPr lang="el-GR" sz="2000" dirty="0"/>
          </a:p>
        </p:txBody>
      </p:sp>
    </p:spTree>
    <p:extLst>
      <p:ext uri="{BB962C8B-B14F-4D97-AF65-F5344CB8AC3E}">
        <p14:creationId xmlns:p14="http://schemas.microsoft.com/office/powerpoint/2010/main" val="254170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AEC209E-903E-50EB-C419-31C7C7684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30" y="1631216"/>
            <a:ext cx="5163365" cy="5129507"/>
          </a:xfrm>
          <a:prstGeom prst="rect">
            <a:avLst/>
          </a:prstGeom>
        </p:spPr>
      </p:pic>
      <p:sp>
        <p:nvSpPr>
          <p:cNvPr id="4" name="TextBox 3">
            <a:extLst>
              <a:ext uri="{FF2B5EF4-FFF2-40B4-BE49-F238E27FC236}">
                <a16:creationId xmlns:a16="http://schemas.microsoft.com/office/drawing/2014/main" id="{1785D96C-0A98-1A52-B9A3-7FEFEFADF633}"/>
              </a:ext>
            </a:extLst>
          </p:cNvPr>
          <p:cNvSpPr txBox="1"/>
          <p:nvPr/>
        </p:nvSpPr>
        <p:spPr>
          <a:xfrm>
            <a:off x="0" y="0"/>
            <a:ext cx="12192000" cy="1631216"/>
          </a:xfrm>
          <a:prstGeom prst="rect">
            <a:avLst/>
          </a:prstGeom>
          <a:noFill/>
        </p:spPr>
        <p:txBody>
          <a:bodyPr wrap="square">
            <a:spAutoFit/>
          </a:bodyPr>
          <a:lstStyle/>
          <a:p>
            <a:pPr algn="just"/>
            <a:r>
              <a:rPr lang="en-US" sz="2000" dirty="0"/>
              <a:t>A 71-year-old woman has lower back pain, and a radiograph shows a T12 compression fracture. There is a bilateral loss of sensation over the medial palmar aspect of her hands that involves the fifth and fourth fingers. Her serum calcium level is 12.8 mg/dL (</a:t>
            </a:r>
            <a:r>
              <a:rPr lang="en-US" sz="2000" dirty="0" err="1"/>
              <a:t>nl</a:t>
            </a:r>
            <a:r>
              <a:rPr lang="en-US" sz="2000" dirty="0"/>
              <a:t> 8.5 to 10.3 mg/dL), her total protein level is 9.6 g/dL (</a:t>
            </a:r>
            <a:r>
              <a:rPr lang="en-US" sz="2000" dirty="0" err="1"/>
              <a:t>nl</a:t>
            </a:r>
            <a:r>
              <a:rPr lang="en-US" sz="2000" dirty="0"/>
              <a:t> 6 to 8.5 g/dL), and her albumin level is 4.2 g/dL (</a:t>
            </a:r>
            <a:r>
              <a:rPr lang="en-US" sz="2000" dirty="0" err="1"/>
              <a:t>nl</a:t>
            </a:r>
            <a:r>
              <a:rPr lang="en-US" sz="2000" dirty="0"/>
              <a:t> 3.5 to 5 g/dL). Her serum protein electrophoresis (SPEP) is shown.</a:t>
            </a:r>
            <a:r>
              <a:rPr lang="el-GR" sz="2000" dirty="0"/>
              <a:t> </a:t>
            </a:r>
            <a:r>
              <a:rPr lang="en-US" sz="2000" dirty="0"/>
              <a:t>What does this SPEP show?</a:t>
            </a:r>
            <a:r>
              <a:rPr lang="el-GR" sz="2000" dirty="0"/>
              <a:t> </a:t>
            </a:r>
            <a:r>
              <a:rPr lang="en-US" sz="2000" dirty="0"/>
              <a:t>Explain this patient's signs and symptoms.</a:t>
            </a:r>
            <a:r>
              <a:rPr lang="el-GR" sz="2000" dirty="0"/>
              <a:t> </a:t>
            </a:r>
            <a:r>
              <a:rPr lang="en-US" sz="2000" dirty="0"/>
              <a:t>How can this malignancy be treated?</a:t>
            </a:r>
            <a:endParaRPr lang="el-GR" sz="2000" dirty="0"/>
          </a:p>
        </p:txBody>
      </p:sp>
      <p:sp>
        <p:nvSpPr>
          <p:cNvPr id="6" name="TextBox 5">
            <a:extLst>
              <a:ext uri="{FF2B5EF4-FFF2-40B4-BE49-F238E27FC236}">
                <a16:creationId xmlns:a16="http://schemas.microsoft.com/office/drawing/2014/main" id="{8A58A990-F701-1F91-3669-47273BEF11A9}"/>
              </a:ext>
            </a:extLst>
          </p:cNvPr>
          <p:cNvSpPr txBox="1"/>
          <p:nvPr/>
        </p:nvSpPr>
        <p:spPr>
          <a:xfrm>
            <a:off x="5359940" y="1631216"/>
            <a:ext cx="6832060" cy="5392469"/>
          </a:xfrm>
          <a:prstGeom prst="rect">
            <a:avLst/>
          </a:prstGeom>
          <a:noFill/>
        </p:spPr>
        <p:txBody>
          <a:bodyPr wrap="square">
            <a:spAutoFit/>
          </a:bodyPr>
          <a:lstStyle/>
          <a:p>
            <a:pPr algn="just"/>
            <a:r>
              <a:rPr lang="en-US" sz="2400" dirty="0"/>
              <a:t>There is a </a:t>
            </a:r>
            <a:r>
              <a:rPr lang="en-US" sz="2400" b="1" dirty="0"/>
              <a:t>large “M” spike of immunoglobulin</a:t>
            </a:r>
            <a:r>
              <a:rPr lang="en-US" sz="2400" dirty="0"/>
              <a:t>, which is </a:t>
            </a:r>
            <a:r>
              <a:rPr lang="en-US" sz="2400" dirty="0">
                <a:effectLst>
                  <a:outerShdw blurRad="38100" dist="38100" dir="2700000" algn="tl">
                    <a:srgbClr val="000000">
                      <a:alpha val="43137"/>
                    </a:srgbClr>
                  </a:outerShdw>
                </a:effectLst>
              </a:rPr>
              <a:t>typical</a:t>
            </a:r>
            <a:r>
              <a:rPr lang="en-US" sz="2400" dirty="0"/>
              <a:t> for </a:t>
            </a:r>
            <a:r>
              <a:rPr lang="en-US" sz="2400" b="1" dirty="0"/>
              <a:t>multiple myeloma</a:t>
            </a:r>
            <a:r>
              <a:rPr lang="en-US" sz="2400" dirty="0"/>
              <a:t>.</a:t>
            </a:r>
            <a:endParaRPr lang="el-GR" sz="2400" dirty="0"/>
          </a:p>
          <a:p>
            <a:pPr algn="just"/>
            <a:endParaRPr lang="en-US" sz="2400" dirty="0"/>
          </a:p>
          <a:p>
            <a:pPr algn="just"/>
            <a:r>
              <a:rPr lang="en-US" sz="2400" dirty="0"/>
              <a:t>The </a:t>
            </a:r>
            <a:r>
              <a:rPr lang="en-US" sz="2400" b="1" dirty="0"/>
              <a:t>immunoglobulin light chains </a:t>
            </a:r>
            <a:r>
              <a:rPr lang="en-US" sz="2400" dirty="0"/>
              <a:t>(Bence Jones proteins) can </a:t>
            </a:r>
            <a:r>
              <a:rPr lang="en-US" sz="2400" b="1" dirty="0"/>
              <a:t>deposit</a:t>
            </a:r>
            <a:r>
              <a:rPr lang="en-US" sz="2400" dirty="0"/>
              <a:t> as </a:t>
            </a:r>
            <a:r>
              <a:rPr lang="en-US" sz="2400" b="1" dirty="0"/>
              <a:t>AL</a:t>
            </a:r>
            <a:r>
              <a:rPr lang="en-US" sz="2400" dirty="0"/>
              <a:t> chain </a:t>
            </a:r>
            <a:r>
              <a:rPr lang="en-US" sz="2400" b="1" dirty="0"/>
              <a:t>amyloidosis</a:t>
            </a:r>
            <a:r>
              <a:rPr lang="en-US" sz="2400" dirty="0"/>
              <a:t>, which causes </a:t>
            </a:r>
            <a:r>
              <a:rPr lang="en-US" sz="2400" dirty="0">
                <a:effectLst>
                  <a:outerShdw blurRad="38100" dist="38100" dir="2700000" algn="tl">
                    <a:srgbClr val="000000">
                      <a:alpha val="43137"/>
                    </a:srgbClr>
                  </a:outerShdw>
                </a:effectLst>
              </a:rPr>
              <a:t>carpal tunnel syndrome</a:t>
            </a:r>
            <a:r>
              <a:rPr lang="en-US" sz="2400" dirty="0"/>
              <a:t>.</a:t>
            </a:r>
            <a:endParaRPr lang="el-GR" sz="2400" dirty="0"/>
          </a:p>
          <a:p>
            <a:pPr algn="just"/>
            <a:endParaRPr lang="en-US" sz="2400" dirty="0"/>
          </a:p>
          <a:p>
            <a:pPr algn="just"/>
            <a:r>
              <a:rPr lang="en-US" sz="2400" dirty="0">
                <a:effectLst>
                  <a:outerShdw blurRad="38100" dist="38100" dir="2700000" algn="tl">
                    <a:srgbClr val="000000">
                      <a:alpha val="43137"/>
                    </a:srgbClr>
                  </a:outerShdw>
                </a:effectLst>
              </a:rPr>
              <a:t>Bisphosphonates</a:t>
            </a:r>
            <a:r>
              <a:rPr lang="en-US" sz="2400" dirty="0"/>
              <a:t> inhibit osteoclast activity. </a:t>
            </a:r>
            <a:r>
              <a:rPr lang="en-US" sz="2400" dirty="0">
                <a:effectLst>
                  <a:outerShdw blurRad="38100" dist="38100" dir="2700000" algn="tl">
                    <a:srgbClr val="000000">
                      <a:alpha val="43137"/>
                    </a:srgbClr>
                  </a:outerShdw>
                </a:effectLst>
              </a:rPr>
              <a:t>Bortezomib</a:t>
            </a:r>
            <a:r>
              <a:rPr lang="en-US" sz="2400" dirty="0"/>
              <a:t>, a proteasome inhibitor, blocks pro-apoptotic factor degradation. </a:t>
            </a:r>
            <a:r>
              <a:rPr lang="en-US" sz="2400" dirty="0">
                <a:effectLst>
                  <a:outerShdw blurRad="38100" dist="38100" dir="2700000" algn="tl">
                    <a:srgbClr val="000000">
                      <a:alpha val="43137"/>
                    </a:srgbClr>
                  </a:outerShdw>
                </a:effectLst>
              </a:rPr>
              <a:t>Thalidomide</a:t>
            </a:r>
            <a:r>
              <a:rPr lang="en-US" sz="2400" dirty="0"/>
              <a:t> inhibits angiogenesis and stromal cell growth while modulating the production of cytokines such as tumor necrosis factor and interleukin-6, which contribute to myeloma cell survival.</a:t>
            </a:r>
            <a:endParaRPr lang="el-GR" sz="2400" dirty="0"/>
          </a:p>
        </p:txBody>
      </p:sp>
    </p:spTree>
    <p:extLst>
      <p:ext uri="{BB962C8B-B14F-4D97-AF65-F5344CB8AC3E}">
        <p14:creationId xmlns:p14="http://schemas.microsoft.com/office/powerpoint/2010/main" val="162060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FDC3F10-13C0-1856-89AE-C232DE1F8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68" y="2013624"/>
            <a:ext cx="6453458" cy="4729197"/>
          </a:xfrm>
          <a:prstGeom prst="rect">
            <a:avLst/>
          </a:prstGeom>
        </p:spPr>
      </p:pic>
      <p:sp>
        <p:nvSpPr>
          <p:cNvPr id="4" name="TextBox 3">
            <a:extLst>
              <a:ext uri="{FF2B5EF4-FFF2-40B4-BE49-F238E27FC236}">
                <a16:creationId xmlns:a16="http://schemas.microsoft.com/office/drawing/2014/main" id="{F2D0268B-6D0F-CDAC-32B7-749565F00F57}"/>
              </a:ext>
            </a:extLst>
          </p:cNvPr>
          <p:cNvSpPr txBox="1"/>
          <p:nvPr/>
        </p:nvSpPr>
        <p:spPr>
          <a:xfrm>
            <a:off x="0" y="1"/>
            <a:ext cx="12192000" cy="2215991"/>
          </a:xfrm>
          <a:prstGeom prst="rect">
            <a:avLst/>
          </a:prstGeom>
          <a:noFill/>
        </p:spPr>
        <p:txBody>
          <a:bodyPr wrap="square">
            <a:spAutoFit/>
          </a:bodyPr>
          <a:lstStyle/>
          <a:p>
            <a:pPr algn="just"/>
            <a:r>
              <a:rPr lang="en-US" sz="2000" dirty="0"/>
              <a:t>A 40-year-old man with a 6-month history of left upper quadrant abdominal discomfort has mild pancytopenia. His abdominal CT scan is shown.</a:t>
            </a:r>
          </a:p>
          <a:p>
            <a:pPr algn="just"/>
            <a:r>
              <a:rPr lang="en-US" sz="2000" dirty="0"/>
              <a:t>Why does he have pancytopenia?</a:t>
            </a:r>
            <a:r>
              <a:rPr lang="el-GR" sz="2000" dirty="0"/>
              <a:t> </a:t>
            </a:r>
          </a:p>
          <a:p>
            <a:pPr algn="just"/>
            <a:r>
              <a:rPr lang="en-US" sz="2000" dirty="0"/>
              <a:t>What are the causes of splenomegaly?</a:t>
            </a:r>
          </a:p>
          <a:p>
            <a:pPr algn="just"/>
            <a:r>
              <a:rPr lang="en-US" sz="2000" dirty="0"/>
              <a:t>What would you suspect if this patient's marrow is fibrotic?</a:t>
            </a:r>
          </a:p>
          <a:p>
            <a:pPr algn="just"/>
            <a:r>
              <a:rPr lang="en-US" sz="2000" dirty="0"/>
              <a:t>Could the splenomegaly be due to cirrhosis?</a:t>
            </a:r>
          </a:p>
          <a:p>
            <a:endParaRPr lang="en-US" dirty="0"/>
          </a:p>
        </p:txBody>
      </p:sp>
      <p:sp>
        <p:nvSpPr>
          <p:cNvPr id="6" name="TextBox 5">
            <a:extLst>
              <a:ext uri="{FF2B5EF4-FFF2-40B4-BE49-F238E27FC236}">
                <a16:creationId xmlns:a16="http://schemas.microsoft.com/office/drawing/2014/main" id="{A077C3CA-8B57-764F-1FF5-41C246B60C52}"/>
              </a:ext>
            </a:extLst>
          </p:cNvPr>
          <p:cNvSpPr txBox="1"/>
          <p:nvPr/>
        </p:nvSpPr>
        <p:spPr>
          <a:xfrm>
            <a:off x="6579926" y="239486"/>
            <a:ext cx="5612074" cy="7017306"/>
          </a:xfrm>
          <a:prstGeom prst="rect">
            <a:avLst/>
          </a:prstGeom>
          <a:noFill/>
        </p:spPr>
        <p:txBody>
          <a:bodyPr wrap="square">
            <a:spAutoFit/>
          </a:bodyPr>
          <a:lstStyle/>
          <a:p>
            <a:pPr algn="just"/>
            <a:r>
              <a:rPr lang="en-US" sz="2400" dirty="0"/>
              <a:t>This patient has </a:t>
            </a:r>
            <a:r>
              <a:rPr lang="en-US" sz="2400" b="1" dirty="0"/>
              <a:t>splenomegaly</a:t>
            </a:r>
            <a:r>
              <a:rPr lang="en-US" sz="2400" dirty="0"/>
              <a:t> (◂). </a:t>
            </a:r>
            <a:r>
              <a:rPr lang="en-US" sz="2400" b="1" dirty="0"/>
              <a:t>Hypersplenism</a:t>
            </a:r>
            <a:r>
              <a:rPr lang="en-US" sz="2400" dirty="0"/>
              <a:t> as a result of the </a:t>
            </a:r>
            <a:r>
              <a:rPr lang="en-US" sz="2400" dirty="0">
                <a:effectLst>
                  <a:outerShdw blurRad="38100" dist="38100" dir="2700000" algn="tl">
                    <a:srgbClr val="000000">
                      <a:alpha val="43137"/>
                    </a:srgbClr>
                  </a:outerShdw>
                </a:effectLst>
              </a:rPr>
              <a:t>sequestration of circulating cells </a:t>
            </a:r>
            <a:r>
              <a:rPr lang="en-US" sz="2400" dirty="0"/>
              <a:t>causes </a:t>
            </a:r>
            <a:r>
              <a:rPr lang="en-US" sz="2400" b="1" dirty="0"/>
              <a:t>pancytopenia.</a:t>
            </a:r>
          </a:p>
          <a:p>
            <a:pPr algn="just"/>
            <a:r>
              <a:rPr lang="en-US" sz="2400" dirty="0"/>
              <a:t>Causes include </a:t>
            </a:r>
            <a:r>
              <a:rPr lang="en-US" sz="2400" b="1" dirty="0"/>
              <a:t>cirrhosis</a:t>
            </a:r>
            <a:r>
              <a:rPr lang="en-US" sz="2400" dirty="0"/>
              <a:t> of any cause, including primary hepatic and cardiogenic; </a:t>
            </a:r>
            <a:r>
              <a:rPr lang="en-US" sz="2400" b="1" dirty="0"/>
              <a:t>obstruction of the portal or splenic veins </a:t>
            </a:r>
            <a:r>
              <a:rPr lang="en-US" sz="2400" dirty="0"/>
              <a:t>(e.g., thrombosis in the setting of local inflammation) or </a:t>
            </a:r>
            <a:r>
              <a:rPr lang="en-US" sz="2400" b="1" dirty="0"/>
              <a:t>extrinsic compression </a:t>
            </a:r>
            <a:r>
              <a:rPr lang="en-US" sz="2400" dirty="0"/>
              <a:t>(e.g., by tumor); various </a:t>
            </a:r>
            <a:r>
              <a:rPr lang="en-US" sz="2400" b="1" dirty="0"/>
              <a:t>infections</a:t>
            </a:r>
            <a:r>
              <a:rPr lang="en-US" sz="2400" dirty="0"/>
              <a:t>; </a:t>
            </a:r>
            <a:r>
              <a:rPr lang="en-US" sz="2400" b="1" dirty="0"/>
              <a:t>myeloproliferative disorders</a:t>
            </a:r>
            <a:r>
              <a:rPr lang="en-US" sz="2400" dirty="0"/>
              <a:t>; </a:t>
            </a:r>
            <a:r>
              <a:rPr lang="en-US" sz="2400" b="1" dirty="0"/>
              <a:t>storage diseases</a:t>
            </a:r>
            <a:r>
              <a:rPr lang="en-US" sz="2400" dirty="0"/>
              <a:t>; and </a:t>
            </a:r>
            <a:r>
              <a:rPr lang="en-US" sz="2400" b="1" dirty="0"/>
              <a:t>amyloidosis</a:t>
            </a:r>
            <a:r>
              <a:rPr lang="en-US" sz="2400" dirty="0"/>
              <a:t>.</a:t>
            </a:r>
          </a:p>
          <a:p>
            <a:pPr algn="just"/>
            <a:r>
              <a:rPr lang="en-US" sz="2400" b="1" spc="300" dirty="0"/>
              <a:t>Myelofibrosis</a:t>
            </a:r>
            <a:r>
              <a:rPr lang="en-US" sz="2400" dirty="0"/>
              <a:t> as </a:t>
            </a:r>
            <a:r>
              <a:rPr lang="en-US" sz="2400" dirty="0">
                <a:effectLst>
                  <a:outerShdw blurRad="38100" dist="38100" dir="2700000" algn="tl">
                    <a:srgbClr val="000000">
                      <a:alpha val="43137"/>
                    </a:srgbClr>
                  </a:outerShdw>
                </a:effectLst>
              </a:rPr>
              <a:t>part</a:t>
            </a:r>
            <a:r>
              <a:rPr lang="en-US" sz="2400" dirty="0"/>
              <a:t> of a </a:t>
            </a:r>
            <a:r>
              <a:rPr lang="en-US" sz="2400" dirty="0">
                <a:effectLst>
                  <a:outerShdw blurRad="38100" dist="38100" dir="2700000" algn="tl">
                    <a:srgbClr val="000000">
                      <a:alpha val="43137"/>
                    </a:srgbClr>
                  </a:outerShdw>
                </a:effectLst>
              </a:rPr>
              <a:t>myeloproliferative disorder </a:t>
            </a:r>
            <a:r>
              <a:rPr lang="en-US" sz="2400" dirty="0"/>
              <a:t>would be suspected. The resulting </a:t>
            </a:r>
            <a:r>
              <a:rPr lang="en-US" sz="2400" b="1" dirty="0"/>
              <a:t>extramedullary hematopoiesis</a:t>
            </a:r>
            <a:r>
              <a:rPr lang="en-US" sz="2400" dirty="0"/>
              <a:t> would cause </a:t>
            </a:r>
            <a:r>
              <a:rPr lang="en-US" sz="2400" b="1" dirty="0"/>
              <a:t>splenomegaly</a:t>
            </a:r>
            <a:r>
              <a:rPr lang="en-US" sz="2400" dirty="0"/>
              <a:t>.</a:t>
            </a:r>
          </a:p>
          <a:p>
            <a:pPr algn="just"/>
            <a:r>
              <a:rPr lang="en-US" sz="2400" i="1" dirty="0"/>
              <a:t>No</a:t>
            </a:r>
            <a:r>
              <a:rPr lang="en-US" sz="2400" dirty="0"/>
              <a:t>. This patient's </a:t>
            </a:r>
            <a:r>
              <a:rPr lang="en-US" sz="2400" dirty="0">
                <a:effectLst>
                  <a:outerShdw blurRad="38100" dist="38100" dir="2700000" algn="tl">
                    <a:srgbClr val="000000">
                      <a:alpha val="43137"/>
                    </a:srgbClr>
                  </a:outerShdw>
                </a:effectLst>
              </a:rPr>
              <a:t>liver</a:t>
            </a:r>
            <a:r>
              <a:rPr lang="en-US" sz="2400" dirty="0"/>
              <a:t> is </a:t>
            </a:r>
            <a:r>
              <a:rPr lang="en-US" sz="2400" dirty="0">
                <a:effectLst>
                  <a:outerShdw blurRad="38100" dist="38100" dir="2700000" algn="tl">
                    <a:srgbClr val="000000">
                      <a:alpha val="43137"/>
                    </a:srgbClr>
                  </a:outerShdw>
                </a:effectLst>
              </a:rPr>
              <a:t>uniform</a:t>
            </a:r>
            <a:r>
              <a:rPr lang="en-US" sz="2400" dirty="0"/>
              <a:t> and does </a:t>
            </a:r>
            <a:r>
              <a:rPr lang="en-US" sz="2400" i="1" dirty="0"/>
              <a:t>not</a:t>
            </a:r>
            <a:r>
              <a:rPr lang="en-US" sz="2400" dirty="0"/>
              <a:t> show cirrhosis.</a:t>
            </a:r>
          </a:p>
          <a:p>
            <a:pPr algn="just"/>
            <a:endParaRPr lang="el-GR" dirty="0"/>
          </a:p>
        </p:txBody>
      </p:sp>
    </p:spTree>
    <p:extLst>
      <p:ext uri="{BB962C8B-B14F-4D97-AF65-F5344CB8AC3E}">
        <p14:creationId xmlns:p14="http://schemas.microsoft.com/office/powerpoint/2010/main" val="27755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379CD0C-83D3-4326-FA1D-217CF0A49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24713" y="-1583290"/>
            <a:ext cx="3606863" cy="6991647"/>
          </a:xfrm>
          <a:prstGeom prst="rect">
            <a:avLst/>
          </a:prstGeom>
        </p:spPr>
      </p:pic>
      <p:sp>
        <p:nvSpPr>
          <p:cNvPr id="4" name="TextBox 3">
            <a:extLst>
              <a:ext uri="{FF2B5EF4-FFF2-40B4-BE49-F238E27FC236}">
                <a16:creationId xmlns:a16="http://schemas.microsoft.com/office/drawing/2014/main" id="{6A331E92-EABA-7D76-716C-DC1FD5926523}"/>
              </a:ext>
            </a:extLst>
          </p:cNvPr>
          <p:cNvSpPr txBox="1"/>
          <p:nvPr/>
        </p:nvSpPr>
        <p:spPr>
          <a:xfrm>
            <a:off x="7123969" y="261256"/>
            <a:ext cx="5068032" cy="3754874"/>
          </a:xfrm>
          <a:prstGeom prst="rect">
            <a:avLst/>
          </a:prstGeom>
          <a:noFill/>
        </p:spPr>
        <p:txBody>
          <a:bodyPr wrap="square">
            <a:spAutoFit/>
          </a:bodyPr>
          <a:lstStyle/>
          <a:p>
            <a:pPr algn="just"/>
            <a:r>
              <a:rPr lang="en-US" sz="2000" dirty="0"/>
              <a:t>A 41-year-old man with a 5-month history of fatigue develops a persistent fever. He has marked splenomegaly but no lymphadenopathy, and he is </a:t>
            </a:r>
            <a:r>
              <a:rPr lang="en-US" sz="2000" dirty="0" err="1"/>
              <a:t>pancytopenic</a:t>
            </a:r>
            <a:r>
              <a:rPr lang="en-US" sz="2000" dirty="0"/>
              <a:t>. His peripheral blood smear is shown (bottom: tartrate-resistant acid phosphatase stain).</a:t>
            </a:r>
            <a:endParaRPr lang="el-GR" sz="2000" dirty="0"/>
          </a:p>
          <a:p>
            <a:pPr algn="just"/>
            <a:endParaRPr lang="en-US" sz="2000" dirty="0"/>
          </a:p>
          <a:p>
            <a:pPr algn="just"/>
            <a:r>
              <a:rPr lang="en-US" sz="2000" dirty="0"/>
              <a:t>What is your diagnosis?</a:t>
            </a:r>
          </a:p>
          <a:p>
            <a:pPr algn="just"/>
            <a:r>
              <a:rPr lang="en-US" sz="2000" dirty="0"/>
              <a:t>What is the immunophenotype of these cells?</a:t>
            </a:r>
          </a:p>
          <a:p>
            <a:pPr algn="just"/>
            <a:r>
              <a:rPr lang="en-US" sz="2000" dirty="0"/>
              <a:t>What could this patient's fever represent?</a:t>
            </a:r>
          </a:p>
          <a:p>
            <a:pPr algn="just"/>
            <a:r>
              <a:rPr lang="en-US" sz="2000" dirty="0"/>
              <a:t>What is his prognosis?</a:t>
            </a:r>
          </a:p>
          <a:p>
            <a:endParaRPr lang="en-US" dirty="0"/>
          </a:p>
        </p:txBody>
      </p:sp>
      <p:sp>
        <p:nvSpPr>
          <p:cNvPr id="6" name="TextBox 5">
            <a:extLst>
              <a:ext uri="{FF2B5EF4-FFF2-40B4-BE49-F238E27FC236}">
                <a16:creationId xmlns:a16="http://schemas.microsoft.com/office/drawing/2014/main" id="{421407E7-84AF-9DC8-D431-9DD4E30E044B}"/>
              </a:ext>
            </a:extLst>
          </p:cNvPr>
          <p:cNvSpPr txBox="1"/>
          <p:nvPr/>
        </p:nvSpPr>
        <p:spPr>
          <a:xfrm>
            <a:off x="0" y="3868119"/>
            <a:ext cx="12192000" cy="2677656"/>
          </a:xfrm>
          <a:prstGeom prst="rect">
            <a:avLst/>
          </a:prstGeom>
          <a:noFill/>
        </p:spPr>
        <p:txBody>
          <a:bodyPr wrap="square">
            <a:spAutoFit/>
          </a:bodyPr>
          <a:lstStyle/>
          <a:p>
            <a:pPr algn="just"/>
            <a:r>
              <a:rPr lang="en-US" sz="2400" dirty="0"/>
              <a:t>The </a:t>
            </a:r>
            <a:r>
              <a:rPr lang="en-US" sz="2400" b="1" dirty="0"/>
              <a:t>hairlike projections </a:t>
            </a:r>
            <a:r>
              <a:rPr lang="en-US" sz="2400" dirty="0"/>
              <a:t>from these </a:t>
            </a:r>
            <a:r>
              <a:rPr lang="en-US" sz="2400" dirty="0">
                <a:effectLst>
                  <a:outerShdw blurRad="38100" dist="38100" dir="2700000" algn="tl">
                    <a:srgbClr val="000000">
                      <a:alpha val="43137"/>
                    </a:srgbClr>
                  </a:outerShdw>
                </a:effectLst>
              </a:rPr>
              <a:t>leukocytes</a:t>
            </a:r>
            <a:r>
              <a:rPr lang="en-US" sz="2400" dirty="0"/>
              <a:t> are typical for </a:t>
            </a:r>
            <a:r>
              <a:rPr lang="en-US" sz="2400" b="1" spc="300" dirty="0">
                <a:effectLst>
                  <a:outerShdw blurRad="38100" dist="38100" dir="2700000" algn="tl">
                    <a:srgbClr val="000000">
                      <a:alpha val="43137"/>
                    </a:srgbClr>
                  </a:outerShdw>
                </a:effectLst>
              </a:rPr>
              <a:t>hairy cell leukemia (HCL).</a:t>
            </a:r>
          </a:p>
          <a:p>
            <a:pPr algn="just"/>
            <a:r>
              <a:rPr lang="en-US" sz="2400" b="1" dirty="0"/>
              <a:t>B</a:t>
            </a:r>
            <a:r>
              <a:rPr lang="en-US" sz="2400" dirty="0"/>
              <a:t> cells expressing </a:t>
            </a:r>
            <a:r>
              <a:rPr lang="en-US" sz="2400" b="1" dirty="0"/>
              <a:t>CD19, CD20</a:t>
            </a:r>
            <a:r>
              <a:rPr lang="en-US" sz="2400" dirty="0"/>
              <a:t>, and </a:t>
            </a:r>
            <a:r>
              <a:rPr lang="en-US" sz="2400" b="1" dirty="0"/>
              <a:t>surface immunoglobulin </a:t>
            </a:r>
            <a:r>
              <a:rPr lang="en-US" sz="2400" dirty="0"/>
              <a:t>as well as </a:t>
            </a:r>
            <a:r>
              <a:rPr lang="en-US" sz="2400" u="sng" dirty="0"/>
              <a:t>typical monocyte antigens CD11c and CD25</a:t>
            </a:r>
            <a:r>
              <a:rPr lang="en-US" sz="2400" dirty="0"/>
              <a:t> are present. These also classically have </a:t>
            </a:r>
            <a:r>
              <a:rPr lang="en-US" sz="2400" dirty="0">
                <a:effectLst>
                  <a:outerShdw blurRad="38100" dist="38100" dir="2700000" algn="tl">
                    <a:srgbClr val="000000">
                      <a:alpha val="43137"/>
                    </a:srgbClr>
                  </a:outerShdw>
                </a:effectLst>
              </a:rPr>
              <a:t>tartrate-resistant acid phosphatase activity</a:t>
            </a:r>
            <a:r>
              <a:rPr lang="en-US" sz="2400" dirty="0"/>
              <a:t>, as shown.</a:t>
            </a:r>
          </a:p>
          <a:p>
            <a:pPr algn="just"/>
            <a:r>
              <a:rPr lang="en-US" sz="2400" dirty="0"/>
              <a:t>The </a:t>
            </a:r>
            <a:r>
              <a:rPr lang="en-US" sz="2400" b="1" i="1" dirty="0"/>
              <a:t>reduction</a:t>
            </a:r>
            <a:r>
              <a:rPr lang="en-US" sz="2400" dirty="0"/>
              <a:t> in </a:t>
            </a:r>
            <a:r>
              <a:rPr lang="en-US" sz="2400" i="1" dirty="0"/>
              <a:t>normal leukocytes </a:t>
            </a:r>
            <a:r>
              <a:rPr lang="en-US" sz="2400" dirty="0"/>
              <a:t>(particularly </a:t>
            </a:r>
            <a:r>
              <a:rPr lang="en-US" sz="2400" i="1" dirty="0"/>
              <a:t>monocytes</a:t>
            </a:r>
            <a:r>
              <a:rPr lang="en-US" sz="2400" dirty="0"/>
              <a:t>) with HCL </a:t>
            </a:r>
            <a:r>
              <a:rPr lang="en-US" sz="2400" dirty="0">
                <a:effectLst>
                  <a:outerShdw blurRad="38100" dist="38100" dir="2700000" algn="tl">
                    <a:srgbClr val="000000">
                      <a:alpha val="43137"/>
                    </a:srgbClr>
                  </a:outerShdw>
                </a:effectLst>
              </a:rPr>
              <a:t>predisposes</a:t>
            </a:r>
            <a:r>
              <a:rPr lang="en-US" sz="2400" dirty="0"/>
              <a:t> affected individuals to </a:t>
            </a:r>
            <a:r>
              <a:rPr lang="en-US" sz="2400" dirty="0">
                <a:effectLst>
                  <a:outerShdw blurRad="38100" dist="38100" dir="2700000" algn="tl">
                    <a:srgbClr val="000000">
                      <a:alpha val="43137"/>
                    </a:srgbClr>
                  </a:outerShdw>
                </a:effectLst>
              </a:rPr>
              <a:t>infection</a:t>
            </a:r>
            <a:r>
              <a:rPr lang="en-US" sz="2400" dirty="0"/>
              <a:t>, particularly </a:t>
            </a:r>
            <a:r>
              <a:rPr lang="en-US" sz="2400" dirty="0">
                <a:effectLst>
                  <a:outerShdw blurRad="38100" dist="38100" dir="2700000" algn="tl">
                    <a:srgbClr val="000000">
                      <a:alpha val="43137"/>
                    </a:srgbClr>
                  </a:outerShdw>
                </a:effectLst>
              </a:rPr>
              <a:t>atypical mycobacterial </a:t>
            </a:r>
            <a:r>
              <a:rPr lang="en-US" sz="2400" dirty="0"/>
              <a:t>infections.</a:t>
            </a:r>
          </a:p>
          <a:p>
            <a:pPr algn="just"/>
            <a:r>
              <a:rPr lang="en-US" sz="2400" dirty="0"/>
              <a:t>With </a:t>
            </a:r>
            <a:r>
              <a:rPr lang="en-US" sz="2400" dirty="0">
                <a:effectLst>
                  <a:outerShdw blurRad="38100" dist="38100" dir="2700000" algn="tl">
                    <a:srgbClr val="000000">
                      <a:alpha val="43137"/>
                    </a:srgbClr>
                  </a:outerShdw>
                </a:effectLst>
              </a:rPr>
              <a:t>chemotherapy</a:t>
            </a:r>
            <a:r>
              <a:rPr lang="en-US" sz="2400" dirty="0"/>
              <a:t>, most patients develop </a:t>
            </a:r>
            <a:r>
              <a:rPr lang="en-US" sz="2400" dirty="0">
                <a:effectLst>
                  <a:outerShdw blurRad="38100" dist="38100" dir="2700000" algn="tl">
                    <a:srgbClr val="000000">
                      <a:alpha val="43137"/>
                    </a:srgbClr>
                  </a:outerShdw>
                </a:effectLst>
              </a:rPr>
              <a:t>long-lasting remission</a:t>
            </a:r>
            <a:r>
              <a:rPr lang="en-US" sz="2400" dirty="0"/>
              <a:t>.</a:t>
            </a:r>
            <a:endParaRPr lang="el-GR" sz="2400" dirty="0"/>
          </a:p>
        </p:txBody>
      </p:sp>
    </p:spTree>
    <p:extLst>
      <p:ext uri="{BB962C8B-B14F-4D97-AF65-F5344CB8AC3E}">
        <p14:creationId xmlns:p14="http://schemas.microsoft.com/office/powerpoint/2010/main" val="336148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8A39761-B2C6-C8B3-3EB8-FD83DE91F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628" y="127816"/>
            <a:ext cx="5421086" cy="4157165"/>
          </a:xfrm>
          <a:prstGeom prst="rect">
            <a:avLst/>
          </a:prstGeom>
        </p:spPr>
      </p:pic>
      <p:sp>
        <p:nvSpPr>
          <p:cNvPr id="4" name="TextBox 3">
            <a:extLst>
              <a:ext uri="{FF2B5EF4-FFF2-40B4-BE49-F238E27FC236}">
                <a16:creationId xmlns:a16="http://schemas.microsoft.com/office/drawing/2014/main" id="{313EF41A-195D-E844-EF18-B2CBEF48B68D}"/>
              </a:ext>
            </a:extLst>
          </p:cNvPr>
          <p:cNvSpPr txBox="1"/>
          <p:nvPr/>
        </p:nvSpPr>
        <p:spPr>
          <a:xfrm>
            <a:off x="0" y="0"/>
            <a:ext cx="6520542" cy="3693319"/>
          </a:xfrm>
          <a:prstGeom prst="rect">
            <a:avLst/>
          </a:prstGeom>
          <a:noFill/>
        </p:spPr>
        <p:txBody>
          <a:bodyPr wrap="square">
            <a:spAutoFit/>
          </a:bodyPr>
          <a:lstStyle/>
          <a:p>
            <a:pPr algn="just"/>
            <a:r>
              <a:rPr lang="en-US" sz="2400" dirty="0"/>
              <a:t>A 30-year-old man with a 2-month history of dyspnea describes intermittent chest pain with alcohol consumption. Biopsy of the lesion shown on the chest CT scan reveals bands of fibrosis and lacunar cells marking for CD15 and CD30.</a:t>
            </a:r>
            <a:endParaRPr lang="el-GR" sz="2400" dirty="0"/>
          </a:p>
          <a:p>
            <a:pPr algn="just"/>
            <a:endParaRPr lang="en-US" sz="2400" dirty="0"/>
          </a:p>
          <a:p>
            <a:pPr algn="just"/>
            <a:r>
              <a:rPr lang="en-US" sz="2400" dirty="0"/>
              <a:t>What is your diagnosis?</a:t>
            </a:r>
          </a:p>
          <a:p>
            <a:pPr algn="just"/>
            <a:r>
              <a:rPr lang="en-US" sz="2400" dirty="0"/>
              <a:t>What is the stage of this patient's disease?</a:t>
            </a:r>
          </a:p>
          <a:p>
            <a:pPr algn="just"/>
            <a:r>
              <a:rPr lang="en-US" sz="2400" dirty="0"/>
              <a:t>What is the prognosis?</a:t>
            </a:r>
          </a:p>
          <a:p>
            <a:endParaRPr lang="en-US" dirty="0"/>
          </a:p>
        </p:txBody>
      </p:sp>
      <p:sp>
        <p:nvSpPr>
          <p:cNvPr id="6" name="TextBox 5">
            <a:extLst>
              <a:ext uri="{FF2B5EF4-FFF2-40B4-BE49-F238E27FC236}">
                <a16:creationId xmlns:a16="http://schemas.microsoft.com/office/drawing/2014/main" id="{6C12BCF2-BB9E-A0E7-1A71-2AD56BB32934}"/>
              </a:ext>
            </a:extLst>
          </p:cNvPr>
          <p:cNvSpPr txBox="1"/>
          <p:nvPr/>
        </p:nvSpPr>
        <p:spPr>
          <a:xfrm>
            <a:off x="0" y="4284981"/>
            <a:ext cx="12192000" cy="2308324"/>
          </a:xfrm>
          <a:prstGeom prst="rect">
            <a:avLst/>
          </a:prstGeom>
          <a:noFill/>
        </p:spPr>
        <p:txBody>
          <a:bodyPr wrap="square">
            <a:spAutoFit/>
          </a:bodyPr>
          <a:lstStyle/>
          <a:p>
            <a:pPr algn="just"/>
            <a:r>
              <a:rPr lang="en-US" sz="2400" dirty="0"/>
              <a:t>In the </a:t>
            </a:r>
            <a:r>
              <a:rPr lang="en-US" sz="2400" dirty="0">
                <a:effectLst>
                  <a:outerShdw blurRad="38100" dist="38100" dir="2700000" algn="tl">
                    <a:srgbClr val="000000">
                      <a:alpha val="43137"/>
                    </a:srgbClr>
                  </a:outerShdw>
                </a:effectLst>
              </a:rPr>
              <a:t>subcarinal</a:t>
            </a:r>
            <a:r>
              <a:rPr lang="en-US" sz="2400" dirty="0"/>
              <a:t> region </a:t>
            </a:r>
            <a:r>
              <a:rPr lang="en-US" sz="2400" i="1" dirty="0"/>
              <a:t>between</a:t>
            </a:r>
            <a:r>
              <a:rPr lang="en-US" sz="2400" dirty="0"/>
              <a:t> the right and left main bronchi is a </a:t>
            </a:r>
            <a:r>
              <a:rPr lang="en-US" sz="2400" b="1" dirty="0"/>
              <a:t>mass (▸) of enlarged lymph nodes</a:t>
            </a:r>
            <a:r>
              <a:rPr lang="en-US" sz="2400" dirty="0"/>
              <a:t>. The </a:t>
            </a:r>
            <a:r>
              <a:rPr lang="en-US" sz="2400" dirty="0">
                <a:effectLst>
                  <a:outerShdw blurRad="38100" dist="38100" dir="2700000" algn="tl">
                    <a:srgbClr val="000000">
                      <a:alpha val="43137"/>
                    </a:srgbClr>
                  </a:outerShdw>
                </a:effectLst>
              </a:rPr>
              <a:t>chest pain symptoms </a:t>
            </a:r>
            <a:r>
              <a:rPr lang="en-US" sz="2400" dirty="0"/>
              <a:t>are a curious </a:t>
            </a:r>
            <a:r>
              <a:rPr lang="en-US" sz="2400" dirty="0">
                <a:effectLst>
                  <a:outerShdw blurRad="38100" dist="38100" dir="2700000" algn="tl">
                    <a:srgbClr val="000000">
                      <a:alpha val="43137"/>
                    </a:srgbClr>
                  </a:outerShdw>
                </a:effectLst>
              </a:rPr>
              <a:t>paraneoplastic</a:t>
            </a:r>
            <a:r>
              <a:rPr lang="en-US" sz="2400" dirty="0"/>
              <a:t> finding of </a:t>
            </a:r>
            <a:r>
              <a:rPr lang="en-US" sz="2400" b="1" dirty="0"/>
              <a:t>Hodgkin lymphoma (HL). </a:t>
            </a:r>
            <a:r>
              <a:rPr lang="en-US" sz="2400" dirty="0"/>
              <a:t>The pathology description suggests </a:t>
            </a:r>
            <a:r>
              <a:rPr lang="en-US" sz="2400" b="1" spc="600" dirty="0"/>
              <a:t>HL, nodular sclerosis type.</a:t>
            </a:r>
          </a:p>
          <a:p>
            <a:pPr algn="just"/>
            <a:r>
              <a:rPr lang="en-US" sz="2400" dirty="0"/>
              <a:t>If this is the </a:t>
            </a:r>
            <a:r>
              <a:rPr lang="en-US" sz="2400" b="1" dirty="0"/>
              <a:t>only</a:t>
            </a:r>
            <a:r>
              <a:rPr lang="en-US" sz="2400" dirty="0"/>
              <a:t> region involved, then the patient has </a:t>
            </a:r>
            <a:r>
              <a:rPr lang="en-US" sz="2400" b="1" dirty="0"/>
              <a:t>stage I</a:t>
            </a:r>
            <a:r>
              <a:rPr lang="en-US" sz="2400" dirty="0"/>
              <a:t> disease. If </a:t>
            </a:r>
            <a:r>
              <a:rPr lang="en-US" sz="2400" i="1" dirty="0"/>
              <a:t>another lymph node region</a:t>
            </a:r>
            <a:r>
              <a:rPr lang="en-US" sz="2400" dirty="0"/>
              <a:t> or </a:t>
            </a:r>
            <a:r>
              <a:rPr lang="en-US" sz="2400" i="1" dirty="0"/>
              <a:t>contiguous spread to adjacent tissue </a:t>
            </a:r>
            <a:r>
              <a:rPr lang="en-US" sz="2400" dirty="0"/>
              <a:t>is involved, then the patient has </a:t>
            </a:r>
            <a:r>
              <a:rPr lang="en-US" sz="2400" i="1" dirty="0"/>
              <a:t>stage II </a:t>
            </a:r>
            <a:r>
              <a:rPr lang="en-US" sz="2400" dirty="0"/>
              <a:t>disease.</a:t>
            </a:r>
          </a:p>
          <a:p>
            <a:pPr algn="just"/>
            <a:r>
              <a:rPr lang="en-US" sz="2400" dirty="0"/>
              <a:t>The </a:t>
            </a:r>
            <a:r>
              <a:rPr lang="en-US" sz="2400" b="1" dirty="0"/>
              <a:t>prognosis</a:t>
            </a:r>
            <a:r>
              <a:rPr lang="en-US" sz="2400" dirty="0"/>
              <a:t> of patients with HL, nodular sclerosis type, is </a:t>
            </a:r>
            <a:r>
              <a:rPr lang="en-US" sz="2400" b="1" dirty="0"/>
              <a:t>excellent</a:t>
            </a:r>
            <a:r>
              <a:rPr lang="en-US" sz="2400" dirty="0"/>
              <a:t>.</a:t>
            </a:r>
            <a:endParaRPr lang="el-GR" sz="2400" dirty="0"/>
          </a:p>
        </p:txBody>
      </p:sp>
    </p:spTree>
    <p:extLst>
      <p:ext uri="{BB962C8B-B14F-4D97-AF65-F5344CB8AC3E}">
        <p14:creationId xmlns:p14="http://schemas.microsoft.com/office/powerpoint/2010/main" val="29956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C043315-2FD5-1850-1F6F-25872D2D3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71" y="78011"/>
            <a:ext cx="4432473" cy="6696488"/>
          </a:xfrm>
          <a:prstGeom prst="rect">
            <a:avLst/>
          </a:prstGeom>
        </p:spPr>
      </p:pic>
      <p:sp>
        <p:nvSpPr>
          <p:cNvPr id="4" name="TextBox 3">
            <a:extLst>
              <a:ext uri="{FF2B5EF4-FFF2-40B4-BE49-F238E27FC236}">
                <a16:creationId xmlns:a16="http://schemas.microsoft.com/office/drawing/2014/main" id="{9EFF7DB9-D17D-80EE-36CF-5D698B795560}"/>
              </a:ext>
            </a:extLst>
          </p:cNvPr>
          <p:cNvSpPr txBox="1"/>
          <p:nvPr/>
        </p:nvSpPr>
        <p:spPr>
          <a:xfrm>
            <a:off x="4552543" y="0"/>
            <a:ext cx="7639457" cy="2554545"/>
          </a:xfrm>
          <a:prstGeom prst="rect">
            <a:avLst/>
          </a:prstGeom>
          <a:noFill/>
        </p:spPr>
        <p:txBody>
          <a:bodyPr wrap="square">
            <a:spAutoFit/>
          </a:bodyPr>
          <a:lstStyle/>
          <a:p>
            <a:pPr algn="just"/>
            <a:r>
              <a:rPr lang="en-US" sz="2000" dirty="0"/>
              <a:t>A 57-year-old man with a 3-month history of night sweats and weight loss has palpable nontender cervical and axillary lymph nodes with splenomegaly. Although a PPD test was positive in the past, it is now negative. His bone marrow biopsy specimen is shown.</a:t>
            </a:r>
          </a:p>
          <a:p>
            <a:pPr algn="just"/>
            <a:r>
              <a:rPr lang="en-US" sz="2000" dirty="0"/>
              <a:t>What is your diagnosis?</a:t>
            </a:r>
          </a:p>
          <a:p>
            <a:pPr algn="just"/>
            <a:r>
              <a:rPr lang="en-US" sz="2000" dirty="0"/>
              <a:t>What viral genome is present in these cells?</a:t>
            </a:r>
          </a:p>
          <a:p>
            <a:pPr algn="just"/>
            <a:r>
              <a:rPr lang="en-US" sz="2000" dirty="0"/>
              <a:t>What is the stage of this disease?</a:t>
            </a:r>
          </a:p>
          <a:p>
            <a:pPr algn="just"/>
            <a:r>
              <a:rPr lang="en-US" sz="2000" dirty="0"/>
              <a:t>What immunologic phenomenon explains the negative PPD test?</a:t>
            </a:r>
            <a:endParaRPr lang="el-GR" sz="2000" dirty="0"/>
          </a:p>
        </p:txBody>
      </p:sp>
      <p:sp>
        <p:nvSpPr>
          <p:cNvPr id="6" name="TextBox 5">
            <a:extLst>
              <a:ext uri="{FF2B5EF4-FFF2-40B4-BE49-F238E27FC236}">
                <a16:creationId xmlns:a16="http://schemas.microsoft.com/office/drawing/2014/main" id="{C2E8B5D9-7FC2-6ABF-8756-6FA903B441CA}"/>
              </a:ext>
            </a:extLst>
          </p:cNvPr>
          <p:cNvSpPr txBox="1"/>
          <p:nvPr/>
        </p:nvSpPr>
        <p:spPr>
          <a:xfrm>
            <a:off x="4552543" y="2632557"/>
            <a:ext cx="7639457" cy="3785652"/>
          </a:xfrm>
          <a:prstGeom prst="rect">
            <a:avLst/>
          </a:prstGeom>
          <a:noFill/>
        </p:spPr>
        <p:txBody>
          <a:bodyPr wrap="square">
            <a:spAutoFit/>
          </a:bodyPr>
          <a:lstStyle/>
          <a:p>
            <a:pPr algn="just"/>
            <a:r>
              <a:rPr lang="en-US" sz="2400" dirty="0"/>
              <a:t>There are </a:t>
            </a:r>
            <a:r>
              <a:rPr lang="en-US" sz="2400" b="1" dirty="0"/>
              <a:t>numerous Reed-Sternberg (R-S) cells </a:t>
            </a:r>
            <a:r>
              <a:rPr lang="en-US" sz="2400" dirty="0"/>
              <a:t>(▸), which are </a:t>
            </a:r>
            <a:r>
              <a:rPr lang="en-US" sz="2400" b="1" dirty="0"/>
              <a:t>diagnostic for Hodgkin lymphoma (HL). </a:t>
            </a:r>
            <a:r>
              <a:rPr lang="en-US" sz="2400" dirty="0"/>
              <a:t>Also present is a </a:t>
            </a:r>
            <a:r>
              <a:rPr lang="en-US" sz="2400" dirty="0">
                <a:effectLst>
                  <a:outerShdw blurRad="38100" dist="38100" dir="2700000" algn="tl">
                    <a:srgbClr val="000000">
                      <a:alpha val="43137"/>
                    </a:srgbClr>
                  </a:outerShdw>
                </a:effectLst>
              </a:rPr>
              <a:t>background of lymphocytes and macrophages</a:t>
            </a:r>
            <a:r>
              <a:rPr lang="en-US" sz="2400" dirty="0"/>
              <a:t>, with several </a:t>
            </a:r>
            <a:r>
              <a:rPr lang="en-US" sz="2400" dirty="0">
                <a:effectLst>
                  <a:outerShdw blurRad="38100" dist="38100" dir="2700000" algn="tl">
                    <a:srgbClr val="000000">
                      <a:alpha val="43137"/>
                    </a:srgbClr>
                  </a:outerShdw>
                </a:effectLst>
              </a:rPr>
              <a:t>mononuclear variants </a:t>
            </a:r>
            <a:r>
              <a:rPr lang="en-US" sz="2400" dirty="0"/>
              <a:t>that are typical for the </a:t>
            </a:r>
            <a:r>
              <a:rPr lang="en-US" sz="2400" b="1" dirty="0"/>
              <a:t>mixed cellularity type of HL.</a:t>
            </a:r>
          </a:p>
          <a:p>
            <a:pPr algn="just"/>
            <a:r>
              <a:rPr lang="en-US" sz="2400" dirty="0"/>
              <a:t>The R-S cells and their variants mark for </a:t>
            </a:r>
            <a:r>
              <a:rPr lang="en-US" sz="2400" b="1" dirty="0"/>
              <a:t>Epstein-Barr virus</a:t>
            </a:r>
            <a:r>
              <a:rPr lang="en-US" sz="2400" dirty="0"/>
              <a:t>.</a:t>
            </a:r>
          </a:p>
          <a:p>
            <a:pPr algn="just"/>
            <a:r>
              <a:rPr lang="en-US" sz="2400" b="1" dirty="0"/>
              <a:t>Marrow involvement </a:t>
            </a:r>
            <a:r>
              <a:rPr lang="en-US" sz="2400" dirty="0"/>
              <a:t>makes this </a:t>
            </a:r>
            <a:r>
              <a:rPr lang="en-US" sz="2400" b="1" dirty="0"/>
              <a:t>stage IV </a:t>
            </a:r>
            <a:r>
              <a:rPr lang="en-US" sz="2400" dirty="0"/>
              <a:t>disease; the patient's </a:t>
            </a:r>
            <a:r>
              <a:rPr lang="en-US" sz="2400" b="1" dirty="0"/>
              <a:t>other symptoms </a:t>
            </a:r>
            <a:r>
              <a:rPr lang="en-US" sz="2400" dirty="0"/>
              <a:t>indicate stage IV-</a:t>
            </a:r>
            <a:r>
              <a:rPr lang="en-US" sz="2400" b="1" dirty="0"/>
              <a:t>B</a:t>
            </a:r>
            <a:r>
              <a:rPr lang="en-US" sz="2400" dirty="0"/>
              <a:t> disease.</a:t>
            </a:r>
          </a:p>
          <a:p>
            <a:pPr algn="just"/>
            <a:r>
              <a:rPr lang="en-US" sz="2400" dirty="0"/>
              <a:t>The patient has </a:t>
            </a:r>
            <a:r>
              <a:rPr lang="en-US" sz="2400" b="1" dirty="0"/>
              <a:t>cutaneous anergy </a:t>
            </a:r>
            <a:r>
              <a:rPr lang="en-US" sz="2400" dirty="0"/>
              <a:t>as a result of </a:t>
            </a:r>
            <a:r>
              <a:rPr lang="en-US" sz="2400" dirty="0">
                <a:effectLst>
                  <a:outerShdw blurRad="38100" dist="38100" dir="2700000" algn="tl">
                    <a:srgbClr val="000000">
                      <a:alpha val="43137"/>
                    </a:srgbClr>
                  </a:outerShdw>
                </a:effectLst>
              </a:rPr>
              <a:t>depressed cell-mediated immunity.</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876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E57362F-CCF3-DC07-183B-4D8ABB24F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3" y="111867"/>
            <a:ext cx="4172814" cy="6634265"/>
          </a:xfrm>
          <a:prstGeom prst="rect">
            <a:avLst/>
          </a:prstGeom>
        </p:spPr>
      </p:pic>
      <p:sp>
        <p:nvSpPr>
          <p:cNvPr id="4" name="TextBox 3">
            <a:extLst>
              <a:ext uri="{FF2B5EF4-FFF2-40B4-BE49-F238E27FC236}">
                <a16:creationId xmlns:a16="http://schemas.microsoft.com/office/drawing/2014/main" id="{9AF26BFD-2796-0ADB-7E32-58AF9136D2B2}"/>
              </a:ext>
            </a:extLst>
          </p:cNvPr>
          <p:cNvSpPr txBox="1"/>
          <p:nvPr/>
        </p:nvSpPr>
        <p:spPr>
          <a:xfrm>
            <a:off x="4279346" y="-77820"/>
            <a:ext cx="7912653" cy="2831544"/>
          </a:xfrm>
          <a:prstGeom prst="rect">
            <a:avLst/>
          </a:prstGeom>
          <a:noFill/>
        </p:spPr>
        <p:txBody>
          <a:bodyPr wrap="square">
            <a:spAutoFit/>
          </a:bodyPr>
          <a:lstStyle/>
          <a:p>
            <a:pPr algn="just"/>
            <a:r>
              <a:rPr lang="en-US" sz="2000" dirty="0"/>
              <a:t>A 41-year-old man with fatigue and fevers develops cutaneous petechiae and epistaxis. His hemoglobin level is 6.7 g/dL (</a:t>
            </a:r>
            <a:r>
              <a:rPr lang="en-US" sz="2000" dirty="0" err="1"/>
              <a:t>nl</a:t>
            </a:r>
            <a:r>
              <a:rPr lang="en-US" sz="2000" dirty="0"/>
              <a:t> 13.8 to 17.2 g/dL), his platelet count is 9800/mm3 (</a:t>
            </a:r>
            <a:r>
              <a:rPr lang="en-US" sz="2000" dirty="0" err="1"/>
              <a:t>nl</a:t>
            </a:r>
            <a:r>
              <a:rPr lang="en-US" sz="2000" dirty="0"/>
              <a:t> 130,000 to 400,000/mm3), and his WBC count is 168,400/mm3 (</a:t>
            </a:r>
            <a:r>
              <a:rPr lang="en-US" sz="2000" dirty="0" err="1"/>
              <a:t>nl</a:t>
            </a:r>
            <a:r>
              <a:rPr lang="en-US" sz="2000" dirty="0"/>
              <a:t> 3800 to 10,800/mm3). His peripheral smear is shown.</a:t>
            </a:r>
          </a:p>
          <a:p>
            <a:pPr algn="just"/>
            <a:r>
              <a:rPr lang="en-US" sz="2000" dirty="0"/>
              <a:t>What form of leukemia does he have?</a:t>
            </a:r>
          </a:p>
          <a:p>
            <a:pPr algn="just"/>
            <a:r>
              <a:rPr lang="en-US" sz="2000" dirty="0"/>
              <a:t>Explain his clinical findings.</a:t>
            </a:r>
          </a:p>
          <a:p>
            <a:pPr algn="just"/>
            <a:r>
              <a:rPr lang="en-US" sz="2000" dirty="0"/>
              <a:t>What is the prognosis?</a:t>
            </a:r>
          </a:p>
          <a:p>
            <a:endParaRPr lang="en-US" dirty="0"/>
          </a:p>
        </p:txBody>
      </p:sp>
      <p:sp>
        <p:nvSpPr>
          <p:cNvPr id="6" name="TextBox 5">
            <a:extLst>
              <a:ext uri="{FF2B5EF4-FFF2-40B4-BE49-F238E27FC236}">
                <a16:creationId xmlns:a16="http://schemas.microsoft.com/office/drawing/2014/main" id="{C86F788C-FE2D-73A7-66DB-B6C68B02359A}"/>
              </a:ext>
            </a:extLst>
          </p:cNvPr>
          <p:cNvSpPr txBox="1"/>
          <p:nvPr/>
        </p:nvSpPr>
        <p:spPr>
          <a:xfrm>
            <a:off x="4279345" y="2449286"/>
            <a:ext cx="7912654" cy="4154984"/>
          </a:xfrm>
          <a:prstGeom prst="rect">
            <a:avLst/>
          </a:prstGeom>
          <a:noFill/>
        </p:spPr>
        <p:txBody>
          <a:bodyPr wrap="square">
            <a:spAutoFit/>
          </a:bodyPr>
          <a:lstStyle/>
          <a:p>
            <a:pPr algn="just"/>
            <a:r>
              <a:rPr lang="en-US" sz="2400" dirty="0"/>
              <a:t>The </a:t>
            </a:r>
            <a:r>
              <a:rPr lang="en-US" sz="2400" b="1" dirty="0"/>
              <a:t>WBCs</a:t>
            </a:r>
            <a:r>
              <a:rPr lang="en-US" sz="2400" dirty="0"/>
              <a:t> have </a:t>
            </a:r>
            <a:r>
              <a:rPr lang="en-US" sz="2400" b="1" dirty="0"/>
              <a:t>enlarged nuclei</a:t>
            </a:r>
            <a:r>
              <a:rPr lang="en-US" sz="2400" dirty="0"/>
              <a:t>, </a:t>
            </a:r>
            <a:r>
              <a:rPr lang="en-US" sz="2400" b="1" dirty="0"/>
              <a:t>multiple nucleoli</a:t>
            </a:r>
            <a:r>
              <a:rPr lang="en-US" sz="2400" dirty="0"/>
              <a:t>, and </a:t>
            </a:r>
            <a:r>
              <a:rPr lang="en-US" sz="2400" b="1" u="sng" dirty="0"/>
              <a:t>elongated condensations of abnormal azurophilic granules </a:t>
            </a:r>
            <a:r>
              <a:rPr lang="en-US" sz="2400" dirty="0"/>
              <a:t>known as </a:t>
            </a:r>
            <a:r>
              <a:rPr lang="en-US" sz="2400" b="1" u="sng" dirty="0"/>
              <a:t>Auer rods</a:t>
            </a:r>
            <a:r>
              <a:rPr lang="en-US" sz="2400" b="1" dirty="0"/>
              <a:t> </a:t>
            </a:r>
            <a:r>
              <a:rPr lang="en-US" sz="2400" dirty="0"/>
              <a:t>(◂), which are consistent with the </a:t>
            </a:r>
            <a:r>
              <a:rPr lang="en-US" sz="2400" dirty="0">
                <a:effectLst>
                  <a:outerShdw blurRad="38100" dist="38100" dir="2700000" algn="tl">
                    <a:srgbClr val="000000">
                      <a:alpha val="43137"/>
                    </a:srgbClr>
                  </a:outerShdw>
                </a:effectLst>
              </a:rPr>
              <a:t>M2 form of </a:t>
            </a:r>
            <a:r>
              <a:rPr lang="el-GR" sz="2400" dirty="0">
                <a:effectLst>
                  <a:outerShdw blurRad="38100" dist="38100" dir="2700000" algn="tl">
                    <a:srgbClr val="000000">
                      <a:alpha val="43137"/>
                    </a:srgbClr>
                  </a:outerShdw>
                </a:effectLst>
              </a:rPr>
              <a:t> </a:t>
            </a:r>
            <a:r>
              <a:rPr lang="en-US" sz="2400" b="1" spc="300" dirty="0">
                <a:effectLst>
                  <a:outerShdw blurRad="38100" dist="38100" dir="2700000" algn="tl">
                    <a:srgbClr val="000000">
                      <a:alpha val="43137"/>
                    </a:srgbClr>
                  </a:outerShdw>
                </a:effectLst>
              </a:rPr>
              <a:t>acute myelogenous </a:t>
            </a:r>
            <a:r>
              <a:rPr lang="en-US" sz="2400" dirty="0">
                <a:effectLst>
                  <a:outerShdw blurRad="38100" dist="38100" dir="2700000" algn="tl">
                    <a:srgbClr val="000000">
                      <a:alpha val="43137"/>
                    </a:srgbClr>
                  </a:outerShdw>
                </a:effectLst>
              </a:rPr>
              <a:t>leukemia (AML).</a:t>
            </a:r>
          </a:p>
          <a:p>
            <a:pPr algn="just"/>
            <a:r>
              <a:rPr lang="en-US" sz="2400" dirty="0"/>
              <a:t>The </a:t>
            </a:r>
            <a:r>
              <a:rPr lang="en-US" sz="2400" i="1" dirty="0">
                <a:effectLst>
                  <a:outerShdw blurRad="38100" dist="38100" dir="2700000" algn="tl">
                    <a:srgbClr val="000000">
                      <a:alpha val="43137"/>
                    </a:srgbClr>
                  </a:outerShdw>
                </a:effectLst>
              </a:rPr>
              <a:t>replacement</a:t>
            </a:r>
            <a:r>
              <a:rPr lang="en-US" sz="2400" dirty="0"/>
              <a:t> of this patient's </a:t>
            </a:r>
            <a:r>
              <a:rPr lang="en-US" sz="2400" i="1" dirty="0"/>
              <a:t>marrow</a:t>
            </a:r>
            <a:r>
              <a:rPr lang="en-US" sz="2400" dirty="0"/>
              <a:t> with </a:t>
            </a:r>
            <a:r>
              <a:rPr lang="en-US" sz="2400" b="1" i="1" dirty="0"/>
              <a:t>immature myeloid forms</a:t>
            </a:r>
            <a:r>
              <a:rPr lang="en-US" sz="2400" dirty="0"/>
              <a:t> leads to </a:t>
            </a:r>
            <a:r>
              <a:rPr lang="en-US" sz="2400" b="1" dirty="0"/>
              <a:t>pancytopenia</a:t>
            </a:r>
            <a:r>
              <a:rPr lang="en-US" sz="2400" dirty="0"/>
              <a:t>; </a:t>
            </a:r>
            <a:r>
              <a:rPr lang="en-US" sz="2400" b="1" dirty="0"/>
              <a:t>anemia</a:t>
            </a:r>
            <a:r>
              <a:rPr lang="en-US" sz="2400" dirty="0"/>
              <a:t> explains the </a:t>
            </a:r>
            <a:r>
              <a:rPr lang="en-US" sz="2400" dirty="0">
                <a:effectLst>
                  <a:outerShdw blurRad="38100" dist="38100" dir="2700000" algn="tl">
                    <a:srgbClr val="000000">
                      <a:alpha val="43137"/>
                    </a:srgbClr>
                  </a:outerShdw>
                </a:effectLst>
              </a:rPr>
              <a:t>fatigue</a:t>
            </a:r>
            <a:r>
              <a:rPr lang="en-US" sz="2400" dirty="0"/>
              <a:t>, and </a:t>
            </a:r>
            <a:r>
              <a:rPr lang="en-US" sz="2400" b="1" dirty="0"/>
              <a:t>thrombocytopenia</a:t>
            </a:r>
            <a:r>
              <a:rPr lang="en-US" sz="2400" dirty="0"/>
              <a:t> accounts for the </a:t>
            </a:r>
            <a:r>
              <a:rPr lang="en-US" sz="2400" dirty="0">
                <a:effectLst>
                  <a:outerShdw blurRad="38100" dist="38100" dir="2700000" algn="tl">
                    <a:srgbClr val="000000">
                      <a:alpha val="43137"/>
                    </a:srgbClr>
                  </a:outerShdw>
                </a:effectLst>
              </a:rPr>
              <a:t>bleeding </a:t>
            </a:r>
            <a:r>
              <a:rPr lang="en-US" sz="2400" dirty="0"/>
              <a:t>problems. The </a:t>
            </a:r>
            <a:r>
              <a:rPr lang="en-US" sz="2400" b="1" dirty="0"/>
              <a:t>abnormal WBCs </a:t>
            </a:r>
            <a:r>
              <a:rPr lang="en-US" sz="2400" dirty="0"/>
              <a:t>do </a:t>
            </a:r>
            <a:r>
              <a:rPr lang="en-US" sz="2400" b="1" i="1" dirty="0">
                <a:effectLst>
                  <a:outerShdw blurRad="38100" dist="38100" dir="2700000" algn="tl">
                    <a:srgbClr val="000000">
                      <a:alpha val="43137"/>
                    </a:srgbClr>
                  </a:outerShdw>
                </a:effectLst>
              </a:rPr>
              <a:t>not</a:t>
            </a:r>
            <a:r>
              <a:rPr lang="en-US" sz="2400" dirty="0"/>
              <a:t> </a:t>
            </a:r>
            <a:r>
              <a:rPr lang="en-US" sz="2400" dirty="0">
                <a:effectLst>
                  <a:outerShdw blurRad="38100" dist="38100" dir="2700000" algn="tl">
                    <a:srgbClr val="000000">
                      <a:alpha val="43137"/>
                    </a:srgbClr>
                  </a:outerShdw>
                </a:effectLst>
              </a:rPr>
              <a:t>function properly </a:t>
            </a:r>
            <a:r>
              <a:rPr lang="en-US" sz="2400" dirty="0"/>
              <a:t>for the fighting of infections.</a:t>
            </a:r>
          </a:p>
          <a:p>
            <a:pPr algn="just"/>
            <a:r>
              <a:rPr lang="en-US" sz="2400" dirty="0"/>
              <a:t>Although </a:t>
            </a:r>
            <a:r>
              <a:rPr lang="en-US" sz="2400" dirty="0">
                <a:effectLst>
                  <a:outerShdw blurRad="38100" dist="38100" dir="2700000" algn="tl">
                    <a:srgbClr val="000000">
                      <a:alpha val="43137"/>
                    </a:srgbClr>
                  </a:outerShdw>
                </a:effectLst>
              </a:rPr>
              <a:t>remission</a:t>
            </a:r>
            <a:r>
              <a:rPr lang="en-US" sz="2400" dirty="0"/>
              <a:t> may be achieved, </a:t>
            </a:r>
            <a:r>
              <a:rPr lang="en-US" sz="2400" b="1" dirty="0"/>
              <a:t>relapses</a:t>
            </a:r>
            <a:r>
              <a:rPr lang="en-US" sz="2400" dirty="0"/>
              <a:t> are common, and </a:t>
            </a:r>
            <a:r>
              <a:rPr lang="en-US" sz="2400" dirty="0">
                <a:effectLst>
                  <a:outerShdw blurRad="38100" dist="38100" dir="2700000" algn="tl">
                    <a:srgbClr val="000000">
                      <a:alpha val="43137"/>
                    </a:srgbClr>
                  </a:outerShdw>
                </a:effectLst>
              </a:rPr>
              <a:t>few</a:t>
            </a:r>
            <a:r>
              <a:rPr lang="en-US" sz="2400" dirty="0"/>
              <a:t> patients with AML are </a:t>
            </a:r>
            <a:r>
              <a:rPr lang="en-US" sz="2400" dirty="0">
                <a:effectLst>
                  <a:outerShdw blurRad="38100" dist="38100" dir="2700000" algn="tl">
                    <a:srgbClr val="000000">
                      <a:alpha val="43137"/>
                    </a:srgbClr>
                  </a:outerShdw>
                </a:effectLst>
              </a:rPr>
              <a:t>cured</a:t>
            </a:r>
            <a:r>
              <a:rPr lang="en-US" sz="2400" dirty="0"/>
              <a:t>.</a:t>
            </a:r>
            <a:endParaRPr lang="el-GR" sz="2400" dirty="0"/>
          </a:p>
        </p:txBody>
      </p:sp>
    </p:spTree>
    <p:extLst>
      <p:ext uri="{BB962C8B-B14F-4D97-AF65-F5344CB8AC3E}">
        <p14:creationId xmlns:p14="http://schemas.microsoft.com/office/powerpoint/2010/main" val="44330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47229D6-B9F7-BCE3-4074-FC669D551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6597" y="68093"/>
            <a:ext cx="4313779" cy="6721813"/>
          </a:xfrm>
          <a:prstGeom prst="rect">
            <a:avLst/>
          </a:prstGeom>
        </p:spPr>
      </p:pic>
      <p:sp>
        <p:nvSpPr>
          <p:cNvPr id="4" name="TextBox 3">
            <a:extLst>
              <a:ext uri="{FF2B5EF4-FFF2-40B4-BE49-F238E27FC236}">
                <a16:creationId xmlns:a16="http://schemas.microsoft.com/office/drawing/2014/main" id="{46D6943B-A8EB-CAEA-67DA-C376A1C5B791}"/>
              </a:ext>
            </a:extLst>
          </p:cNvPr>
          <p:cNvSpPr txBox="1"/>
          <p:nvPr/>
        </p:nvSpPr>
        <p:spPr>
          <a:xfrm>
            <a:off x="0" y="-77821"/>
            <a:ext cx="7776597" cy="2554545"/>
          </a:xfrm>
          <a:prstGeom prst="rect">
            <a:avLst/>
          </a:prstGeom>
          <a:noFill/>
        </p:spPr>
        <p:txBody>
          <a:bodyPr wrap="square">
            <a:spAutoFit/>
          </a:bodyPr>
          <a:lstStyle/>
          <a:p>
            <a:pPr algn="just"/>
            <a:r>
              <a:rPr lang="en-US" sz="2000" dirty="0"/>
              <a:t>A 25-year-old man has a normal total WBC count, but the “band count” is reportedly increased. His peripheral blood smear is shown in the upper frame.</a:t>
            </a:r>
          </a:p>
          <a:p>
            <a:pPr algn="just"/>
            <a:r>
              <a:rPr lang="en-US" sz="2000" dirty="0"/>
              <a:t>What is the diagnosis for this man?</a:t>
            </a:r>
          </a:p>
          <a:p>
            <a:pPr algn="just"/>
            <a:endParaRPr lang="en-US" sz="2000" dirty="0"/>
          </a:p>
          <a:p>
            <a:pPr algn="just"/>
            <a:r>
              <a:rPr lang="en-US" sz="2000" dirty="0"/>
              <a:t>50-year-old woman has anemia and atrophic gastritis. Her peripheral blood smear is shown in the lower frame.</a:t>
            </a:r>
          </a:p>
          <a:p>
            <a:pPr algn="just"/>
            <a:r>
              <a:rPr lang="en-US" sz="2000" dirty="0"/>
              <a:t>What is the diagnosis for this woman?</a:t>
            </a:r>
            <a:endParaRPr lang="el-GR" sz="2000" dirty="0"/>
          </a:p>
        </p:txBody>
      </p:sp>
      <p:sp>
        <p:nvSpPr>
          <p:cNvPr id="6" name="TextBox 5">
            <a:extLst>
              <a:ext uri="{FF2B5EF4-FFF2-40B4-BE49-F238E27FC236}">
                <a16:creationId xmlns:a16="http://schemas.microsoft.com/office/drawing/2014/main" id="{CE34F2E9-ED8E-CD7C-0EE1-FA51EFDBB891}"/>
              </a:ext>
            </a:extLst>
          </p:cNvPr>
          <p:cNvSpPr txBox="1"/>
          <p:nvPr/>
        </p:nvSpPr>
        <p:spPr>
          <a:xfrm>
            <a:off x="0" y="2402732"/>
            <a:ext cx="7776597" cy="4524315"/>
          </a:xfrm>
          <a:prstGeom prst="rect">
            <a:avLst/>
          </a:prstGeom>
          <a:noFill/>
        </p:spPr>
        <p:txBody>
          <a:bodyPr wrap="square">
            <a:spAutoFit/>
          </a:bodyPr>
          <a:lstStyle/>
          <a:p>
            <a:pPr algn="just"/>
            <a:r>
              <a:rPr lang="en-US" sz="2400" dirty="0"/>
              <a:t>These are </a:t>
            </a:r>
            <a:r>
              <a:rPr lang="en-US" sz="2400" b="1" dirty="0"/>
              <a:t>bilobed</a:t>
            </a:r>
            <a:r>
              <a:rPr lang="en-US" sz="2400" dirty="0"/>
              <a:t> </a:t>
            </a:r>
            <a:r>
              <a:rPr lang="en-US" sz="2400" dirty="0">
                <a:effectLst>
                  <a:outerShdw blurRad="38100" dist="38100" dir="2700000" algn="tl">
                    <a:srgbClr val="000000">
                      <a:alpha val="43137"/>
                    </a:srgbClr>
                  </a:outerShdw>
                </a:effectLst>
              </a:rPr>
              <a:t>neutrophils</a:t>
            </a:r>
            <a:r>
              <a:rPr lang="en-US" sz="2400" dirty="0"/>
              <a:t> (</a:t>
            </a:r>
            <a:r>
              <a:rPr lang="en-US" sz="2400" b="1" i="1" dirty="0"/>
              <a:t>not</a:t>
            </a:r>
            <a:r>
              <a:rPr lang="en-US" sz="2400" dirty="0"/>
              <a:t> </a:t>
            </a:r>
            <a:r>
              <a:rPr lang="en-US" sz="2400" i="1" dirty="0"/>
              <a:t>band </a:t>
            </a:r>
            <a:r>
              <a:rPr lang="en-US" sz="2400" dirty="0"/>
              <a:t>neutrophils), which are characteristic for </a:t>
            </a:r>
            <a:r>
              <a:rPr lang="en-US" sz="2400" dirty="0" err="1">
                <a:effectLst>
                  <a:outerShdw blurRad="38100" dist="38100" dir="2700000" algn="tl">
                    <a:srgbClr val="000000">
                      <a:alpha val="43137"/>
                    </a:srgbClr>
                  </a:outerShdw>
                </a:effectLst>
              </a:rPr>
              <a:t>Pelger-Huet</a:t>
            </a:r>
            <a:r>
              <a:rPr lang="en-US" sz="2400" dirty="0">
                <a:effectLst>
                  <a:outerShdw blurRad="38100" dist="38100" dir="2700000" algn="tl">
                    <a:srgbClr val="000000">
                      <a:alpha val="43137"/>
                    </a:srgbClr>
                  </a:outerShdw>
                </a:effectLst>
              </a:rPr>
              <a:t> anomaly</a:t>
            </a:r>
            <a:r>
              <a:rPr lang="en-US" sz="2400" dirty="0"/>
              <a:t>, an autosomal-dominant disorder caused by mutations in the </a:t>
            </a:r>
            <a:r>
              <a:rPr lang="en-US" sz="2400" dirty="0" err="1"/>
              <a:t>lamin</a:t>
            </a:r>
            <a:r>
              <a:rPr lang="en-US" sz="2400" dirty="0"/>
              <a:t> B receptor. Homozygotes lack any nuclear lobation and can have </a:t>
            </a:r>
            <a:r>
              <a:rPr lang="en-US" sz="2400" dirty="0">
                <a:effectLst>
                  <a:outerShdw blurRad="38100" dist="38100" dir="2700000" algn="tl">
                    <a:srgbClr val="000000">
                      <a:alpha val="43137"/>
                    </a:srgbClr>
                  </a:outerShdw>
                </a:effectLst>
              </a:rPr>
              <a:t>mild to moderate neutrophil dysfunction</a:t>
            </a:r>
            <a:r>
              <a:rPr lang="en-US" sz="2400" dirty="0"/>
              <a:t>. Pseudo-</a:t>
            </a:r>
            <a:r>
              <a:rPr lang="en-US" sz="2400" dirty="0" err="1"/>
              <a:t>pelgeroid</a:t>
            </a:r>
            <a:r>
              <a:rPr lang="en-US" sz="2400" dirty="0"/>
              <a:t> changes are seen with myeloid leukemia and myelodysplastic syndromes.</a:t>
            </a:r>
          </a:p>
          <a:p>
            <a:pPr algn="just"/>
            <a:endParaRPr lang="en-US" sz="2400" dirty="0"/>
          </a:p>
          <a:p>
            <a:pPr algn="just"/>
            <a:r>
              <a:rPr lang="en-US" sz="2400" dirty="0"/>
              <a:t>The </a:t>
            </a:r>
            <a:r>
              <a:rPr lang="en-US" sz="2400" b="1" spc="300" dirty="0" err="1">
                <a:effectLst>
                  <a:outerShdw blurRad="38100" dist="38100" dir="2700000" algn="tl">
                    <a:srgbClr val="000000">
                      <a:alpha val="43137"/>
                    </a:srgbClr>
                  </a:outerShdw>
                </a:effectLst>
              </a:rPr>
              <a:t>hypersegmented</a:t>
            </a:r>
            <a:r>
              <a:rPr lang="en-US" sz="2400" b="1" dirty="0"/>
              <a:t> neutrophil </a:t>
            </a:r>
            <a:r>
              <a:rPr lang="en-US" sz="2400" dirty="0"/>
              <a:t>is characteristic for </a:t>
            </a:r>
            <a:r>
              <a:rPr lang="en-US" sz="2400" b="1" dirty="0"/>
              <a:t>megaloblastic change</a:t>
            </a:r>
            <a:r>
              <a:rPr lang="en-US" sz="2400" dirty="0"/>
              <a:t>. This is probably a result of </a:t>
            </a:r>
            <a:r>
              <a:rPr lang="en-US" sz="2400" b="1" dirty="0"/>
              <a:t>vitamin B12 deficiency</a:t>
            </a:r>
            <a:r>
              <a:rPr lang="en-US" sz="2400" dirty="0"/>
              <a:t> given the patient's likely </a:t>
            </a:r>
            <a:r>
              <a:rPr lang="en-US" sz="2400" i="1" dirty="0"/>
              <a:t>lack of intrinsic factor </a:t>
            </a:r>
            <a:r>
              <a:rPr lang="en-US" sz="2400" dirty="0"/>
              <a:t>as a result of the </a:t>
            </a:r>
            <a:r>
              <a:rPr lang="en-US" sz="2400" i="1" dirty="0"/>
              <a:t>loss of gastric parietal cells</a:t>
            </a:r>
            <a:r>
              <a:rPr lang="en-US" sz="2400" dirty="0"/>
              <a:t>.</a:t>
            </a:r>
            <a:endParaRPr lang="el-GR" sz="2400" dirty="0"/>
          </a:p>
        </p:txBody>
      </p:sp>
    </p:spTree>
    <p:extLst>
      <p:ext uri="{BB962C8B-B14F-4D97-AF65-F5344CB8AC3E}">
        <p14:creationId xmlns:p14="http://schemas.microsoft.com/office/powerpoint/2010/main" val="20820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56CFDDE-4246-60E9-8E9D-A4DD329D2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6" y="107003"/>
            <a:ext cx="3833490" cy="6682903"/>
          </a:xfrm>
          <a:prstGeom prst="rect">
            <a:avLst/>
          </a:prstGeom>
        </p:spPr>
      </p:pic>
      <p:sp>
        <p:nvSpPr>
          <p:cNvPr id="4" name="TextBox 3">
            <a:extLst>
              <a:ext uri="{FF2B5EF4-FFF2-40B4-BE49-F238E27FC236}">
                <a16:creationId xmlns:a16="http://schemas.microsoft.com/office/drawing/2014/main" id="{BEAD5F09-6C79-958E-41C0-FEB0E0882BDA}"/>
              </a:ext>
            </a:extLst>
          </p:cNvPr>
          <p:cNvSpPr txBox="1"/>
          <p:nvPr/>
        </p:nvSpPr>
        <p:spPr>
          <a:xfrm>
            <a:off x="3964456" y="0"/>
            <a:ext cx="8302123" cy="3139321"/>
          </a:xfrm>
          <a:prstGeom prst="rect">
            <a:avLst/>
          </a:prstGeom>
          <a:noFill/>
        </p:spPr>
        <p:txBody>
          <a:bodyPr wrap="square">
            <a:spAutoFit/>
          </a:bodyPr>
          <a:lstStyle/>
          <a:p>
            <a:pPr algn="just"/>
            <a:r>
              <a:rPr lang="en-US" sz="2000" dirty="0"/>
              <a:t>A 37-year-old woman has fatigue, purpura, and prolonged menstrual periods. Her hemoglobin level is 7 g/dL (</a:t>
            </a:r>
            <a:r>
              <a:rPr lang="en-US" sz="2000" dirty="0" err="1"/>
              <a:t>nl</a:t>
            </a:r>
            <a:r>
              <a:rPr lang="en-US" sz="2000" dirty="0"/>
              <a:t> 12 to 15.6 g/dL), her platelet count is 11,100/mm3 (</a:t>
            </a:r>
            <a:r>
              <a:rPr lang="en-US" sz="2000" dirty="0" err="1"/>
              <a:t>nl</a:t>
            </a:r>
            <a:r>
              <a:rPr lang="en-US" sz="2000" dirty="0"/>
              <a:t> 130,000 to 400,000/mm3), and her WBC count is 77,910/mm3 (</a:t>
            </a:r>
            <a:r>
              <a:rPr lang="en-US" sz="2000" dirty="0" err="1"/>
              <a:t>nl</a:t>
            </a:r>
            <a:r>
              <a:rPr lang="en-US" sz="2000" dirty="0"/>
              <a:t> 3800 to 10,800/mm3). Her prothrombin time, partial thromboplastin time, and D-dimer all are markedly increased. Her peripheral blood smear is shown.</a:t>
            </a:r>
          </a:p>
          <a:p>
            <a:pPr algn="just"/>
            <a:r>
              <a:rPr lang="en-US" sz="2000" dirty="0"/>
              <a:t>What type of leukemia does she have?</a:t>
            </a:r>
          </a:p>
          <a:p>
            <a:pPr algn="just"/>
            <a:r>
              <a:rPr lang="en-US" sz="2000" dirty="0"/>
              <a:t>What cytogenetic alteration is present?</a:t>
            </a:r>
          </a:p>
          <a:p>
            <a:pPr algn="just"/>
            <a:r>
              <a:rPr lang="en-US" sz="2000" dirty="0"/>
              <a:t>What therapy is effective for the induction of remission?</a:t>
            </a:r>
          </a:p>
          <a:p>
            <a:endParaRPr lang="en-US" dirty="0"/>
          </a:p>
        </p:txBody>
      </p:sp>
      <p:sp>
        <p:nvSpPr>
          <p:cNvPr id="6" name="TextBox 5">
            <a:extLst>
              <a:ext uri="{FF2B5EF4-FFF2-40B4-BE49-F238E27FC236}">
                <a16:creationId xmlns:a16="http://schemas.microsoft.com/office/drawing/2014/main" id="{4B3BADCF-76E9-3341-D7A3-CF7B27EBCF73}"/>
              </a:ext>
            </a:extLst>
          </p:cNvPr>
          <p:cNvSpPr txBox="1"/>
          <p:nvPr/>
        </p:nvSpPr>
        <p:spPr>
          <a:xfrm>
            <a:off x="3964456" y="2928257"/>
            <a:ext cx="8227544" cy="3785652"/>
          </a:xfrm>
          <a:prstGeom prst="rect">
            <a:avLst/>
          </a:prstGeom>
          <a:noFill/>
        </p:spPr>
        <p:txBody>
          <a:bodyPr wrap="square">
            <a:spAutoFit/>
          </a:bodyPr>
          <a:lstStyle/>
          <a:p>
            <a:pPr algn="just"/>
            <a:r>
              <a:rPr lang="en-US" sz="2400" dirty="0"/>
              <a:t>The </a:t>
            </a:r>
            <a:r>
              <a:rPr lang="en-US" sz="2400" b="1" dirty="0"/>
              <a:t>large immature myeloblasts </a:t>
            </a:r>
            <a:r>
              <a:rPr lang="en-US" sz="2400" dirty="0"/>
              <a:t>with </a:t>
            </a:r>
            <a:r>
              <a:rPr lang="en-US" sz="2400" b="1" dirty="0"/>
              <a:t>nucleoli</a:t>
            </a:r>
            <a:r>
              <a:rPr lang="en-US" sz="2400" dirty="0"/>
              <a:t> and </a:t>
            </a:r>
            <a:r>
              <a:rPr lang="en-US" sz="2400" b="1" dirty="0"/>
              <a:t>many cytoplasmic red granules </a:t>
            </a:r>
            <a:r>
              <a:rPr lang="en-US" sz="2400" dirty="0"/>
              <a:t>(◂) are typical for </a:t>
            </a:r>
            <a:r>
              <a:rPr lang="en-US" sz="2400" b="1" dirty="0"/>
              <a:t>promyelocytic leukemia,</a:t>
            </a:r>
            <a:r>
              <a:rPr lang="en-US" sz="2400" dirty="0"/>
              <a:t> which is the </a:t>
            </a:r>
            <a:r>
              <a:rPr lang="en-US" sz="2400" b="1" dirty="0"/>
              <a:t>M3</a:t>
            </a:r>
            <a:r>
              <a:rPr lang="en-US" sz="2400" dirty="0"/>
              <a:t> variant of </a:t>
            </a:r>
            <a:r>
              <a:rPr lang="en-US" sz="2400" b="1" dirty="0"/>
              <a:t>acute myelogenous leukemia</a:t>
            </a:r>
            <a:r>
              <a:rPr lang="en-US" sz="2400" dirty="0"/>
              <a:t>. The release of </a:t>
            </a:r>
            <a:r>
              <a:rPr lang="en-US" sz="2400" u="sng" dirty="0">
                <a:effectLst>
                  <a:outerShdw blurRad="38100" dist="38100" dir="2700000" algn="tl">
                    <a:srgbClr val="000000">
                      <a:alpha val="43137"/>
                    </a:srgbClr>
                  </a:outerShdw>
                </a:effectLst>
              </a:rPr>
              <a:t>granules' procoagulant tissue factor </a:t>
            </a:r>
            <a:r>
              <a:rPr lang="en-US" sz="2400" dirty="0"/>
              <a:t>leads to </a:t>
            </a:r>
            <a:r>
              <a:rPr lang="en-US" sz="2400" u="sng" dirty="0">
                <a:effectLst>
                  <a:outerShdw blurRad="38100" dist="38100" dir="2700000" algn="tl">
                    <a:srgbClr val="000000">
                      <a:alpha val="43137"/>
                    </a:srgbClr>
                  </a:outerShdw>
                </a:effectLst>
              </a:rPr>
              <a:t>disseminated intravascular coagulation</a:t>
            </a:r>
            <a:r>
              <a:rPr lang="en-US" sz="2400" dirty="0"/>
              <a:t>, with </a:t>
            </a:r>
            <a:r>
              <a:rPr lang="en-US" sz="2400" u="sng" dirty="0"/>
              <a:t>schistocytes</a:t>
            </a:r>
            <a:r>
              <a:rPr lang="en-US" sz="2400" dirty="0"/>
              <a:t> (▾) and </a:t>
            </a:r>
            <a:r>
              <a:rPr lang="en-US" sz="2400" u="sng" dirty="0"/>
              <a:t>elevated D-dimer</a:t>
            </a:r>
            <a:r>
              <a:rPr lang="en-US" sz="2400" dirty="0"/>
              <a:t>.</a:t>
            </a:r>
          </a:p>
          <a:p>
            <a:pPr algn="just"/>
            <a:r>
              <a:rPr lang="en-US" sz="2400" dirty="0"/>
              <a:t>A </a:t>
            </a:r>
            <a:r>
              <a:rPr lang="en-US" sz="2400" b="1" dirty="0"/>
              <a:t>t(15:17) </a:t>
            </a:r>
            <a:r>
              <a:rPr lang="en-US" sz="2400" dirty="0"/>
              <a:t>translocation produces a </a:t>
            </a:r>
            <a:r>
              <a:rPr lang="en-US" sz="2400" b="1" dirty="0"/>
              <a:t>fusion protein </a:t>
            </a:r>
            <a:r>
              <a:rPr lang="en-US" sz="2400" dirty="0"/>
              <a:t>that </a:t>
            </a:r>
            <a:r>
              <a:rPr lang="en-US" sz="2400" i="1" dirty="0">
                <a:effectLst>
                  <a:outerShdw blurRad="38100" dist="38100" dir="2700000" algn="tl">
                    <a:srgbClr val="000000">
                      <a:alpha val="43137"/>
                    </a:srgbClr>
                  </a:outerShdw>
                </a:effectLst>
              </a:rPr>
              <a:t>stops differentiation</a:t>
            </a:r>
            <a:r>
              <a:rPr lang="en-US" sz="2400" dirty="0"/>
              <a:t> at the </a:t>
            </a:r>
            <a:r>
              <a:rPr lang="en-US" sz="2400" dirty="0">
                <a:effectLst>
                  <a:outerShdw blurRad="38100" dist="38100" dir="2700000" algn="tl">
                    <a:srgbClr val="000000">
                      <a:alpha val="43137"/>
                    </a:srgbClr>
                  </a:outerShdw>
                </a:effectLst>
              </a:rPr>
              <a:t>promyelocyte</a:t>
            </a:r>
            <a:r>
              <a:rPr lang="en-US" sz="2400" dirty="0"/>
              <a:t> stage.</a:t>
            </a:r>
          </a:p>
          <a:p>
            <a:pPr algn="just"/>
            <a:r>
              <a:rPr lang="en-US" sz="2400" dirty="0">
                <a:effectLst>
                  <a:outerShdw blurRad="38100" dist="38100" dir="2700000" algn="tl">
                    <a:srgbClr val="000000">
                      <a:alpha val="43137"/>
                    </a:srgbClr>
                  </a:outerShdw>
                </a:effectLst>
              </a:rPr>
              <a:t>All-</a:t>
            </a:r>
            <a:r>
              <a:rPr lang="en-US" sz="2400" dirty="0" err="1">
                <a:effectLst>
                  <a:outerShdw blurRad="38100" dist="38100" dir="2700000" algn="tl">
                    <a:srgbClr val="000000">
                      <a:alpha val="43137"/>
                    </a:srgbClr>
                  </a:outerShdw>
                </a:effectLst>
              </a:rPr>
              <a:t>transretinoic</a:t>
            </a:r>
            <a:r>
              <a:rPr lang="en-US" sz="2400" dirty="0">
                <a:effectLst>
                  <a:outerShdw blurRad="38100" dist="38100" dir="2700000" algn="tl">
                    <a:srgbClr val="000000">
                      <a:alpha val="43137"/>
                    </a:srgbClr>
                  </a:outerShdw>
                </a:effectLst>
              </a:rPr>
              <a:t> acid </a:t>
            </a:r>
            <a:r>
              <a:rPr lang="en-US" sz="2400" dirty="0"/>
              <a:t>(ATRA) induces a </a:t>
            </a:r>
            <a:r>
              <a:rPr lang="en-US" sz="2400" dirty="0">
                <a:effectLst>
                  <a:outerShdw blurRad="38100" dist="38100" dir="2700000" algn="tl">
                    <a:srgbClr val="000000">
                      <a:alpha val="43137"/>
                    </a:srgbClr>
                  </a:outerShdw>
                </a:effectLst>
              </a:rPr>
              <a:t>transient remission </a:t>
            </a:r>
            <a:r>
              <a:rPr lang="en-US" sz="2400" dirty="0"/>
              <a:t>in most cases by </a:t>
            </a:r>
            <a:r>
              <a:rPr lang="en-US" sz="2400" dirty="0">
                <a:effectLst>
                  <a:outerShdw blurRad="38100" dist="38100" dir="2700000" algn="tl">
                    <a:srgbClr val="000000">
                      <a:alpha val="43137"/>
                    </a:srgbClr>
                  </a:outerShdw>
                </a:effectLst>
              </a:rPr>
              <a:t>overcoming the differentiation blockade</a:t>
            </a:r>
            <a:r>
              <a:rPr lang="en-US" sz="2400" dirty="0"/>
              <a:t>.</a:t>
            </a:r>
            <a:endParaRPr lang="el-GR" sz="2400" dirty="0"/>
          </a:p>
        </p:txBody>
      </p:sp>
    </p:spTree>
    <p:extLst>
      <p:ext uri="{BB962C8B-B14F-4D97-AF65-F5344CB8AC3E}">
        <p14:creationId xmlns:p14="http://schemas.microsoft.com/office/powerpoint/2010/main" val="215605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8193B14-6774-84BC-CA09-374448779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764" y="96542"/>
            <a:ext cx="4324262" cy="6576632"/>
          </a:xfrm>
          <a:prstGeom prst="rect">
            <a:avLst/>
          </a:prstGeom>
        </p:spPr>
      </p:pic>
      <p:sp>
        <p:nvSpPr>
          <p:cNvPr id="4" name="TextBox 3">
            <a:extLst>
              <a:ext uri="{FF2B5EF4-FFF2-40B4-BE49-F238E27FC236}">
                <a16:creationId xmlns:a16="http://schemas.microsoft.com/office/drawing/2014/main" id="{EAFEF9AC-9C6C-1A5E-675D-4AABA9021A83}"/>
              </a:ext>
            </a:extLst>
          </p:cNvPr>
          <p:cNvSpPr txBox="1"/>
          <p:nvPr/>
        </p:nvSpPr>
        <p:spPr>
          <a:xfrm>
            <a:off x="1" y="0"/>
            <a:ext cx="7747764" cy="2862322"/>
          </a:xfrm>
          <a:prstGeom prst="rect">
            <a:avLst/>
          </a:prstGeom>
          <a:noFill/>
        </p:spPr>
        <p:txBody>
          <a:bodyPr wrap="square">
            <a:spAutoFit/>
          </a:bodyPr>
          <a:lstStyle/>
          <a:p>
            <a:pPr algn="just"/>
            <a:r>
              <a:rPr lang="en-US" sz="2000" dirty="0"/>
              <a:t>A 40-year-old woman who has had worsening fatigue for 1 year now presents with pneumonia. She has cutaneous petechiae and splenomegaly. Her hemoglobin level is 6 g/dL (</a:t>
            </a:r>
            <a:r>
              <a:rPr lang="en-US" sz="2000" dirty="0" err="1"/>
              <a:t>nl</a:t>
            </a:r>
            <a:r>
              <a:rPr lang="en-US" sz="2000" dirty="0"/>
              <a:t> 12 to 15.6 g/dL), her platelet count is 15,000/mm3 (</a:t>
            </a:r>
            <a:r>
              <a:rPr lang="en-US" sz="2000" dirty="0" err="1"/>
              <a:t>nl</a:t>
            </a:r>
            <a:r>
              <a:rPr lang="en-US" sz="2000" dirty="0"/>
              <a:t> 130,000 to 400,000/mm3), and her WBC count is 1000/mm3 (</a:t>
            </a:r>
            <a:r>
              <a:rPr lang="en-US" sz="2000" dirty="0" err="1"/>
              <a:t>nl</a:t>
            </a:r>
            <a:r>
              <a:rPr lang="en-US" sz="2000" dirty="0"/>
              <a:t> 3800 to 10,800/mm3). Her peripheral blood smear is shown.</a:t>
            </a:r>
          </a:p>
          <a:p>
            <a:pPr algn="just"/>
            <a:r>
              <a:rPr lang="en-US" sz="2000" dirty="0"/>
              <a:t>What abnormal RBC form is present?</a:t>
            </a:r>
          </a:p>
          <a:p>
            <a:pPr algn="just"/>
            <a:r>
              <a:rPr lang="en-US" sz="2000" dirty="0"/>
              <a:t>Why is her spleen enlarged?</a:t>
            </a:r>
          </a:p>
          <a:p>
            <a:pPr algn="just"/>
            <a:r>
              <a:rPr lang="en-US" sz="2000" dirty="0"/>
              <a:t>What is the pathophysiology of this disorder?</a:t>
            </a:r>
            <a:endParaRPr lang="el-GR" sz="2000" dirty="0"/>
          </a:p>
        </p:txBody>
      </p:sp>
      <p:sp>
        <p:nvSpPr>
          <p:cNvPr id="6" name="TextBox 5">
            <a:extLst>
              <a:ext uri="{FF2B5EF4-FFF2-40B4-BE49-F238E27FC236}">
                <a16:creationId xmlns:a16="http://schemas.microsoft.com/office/drawing/2014/main" id="{9C9F7B1A-42BD-620F-D3D3-6FDF92A7BE79}"/>
              </a:ext>
            </a:extLst>
          </p:cNvPr>
          <p:cNvSpPr txBox="1"/>
          <p:nvPr/>
        </p:nvSpPr>
        <p:spPr>
          <a:xfrm>
            <a:off x="0" y="2958864"/>
            <a:ext cx="7747763" cy="3785652"/>
          </a:xfrm>
          <a:prstGeom prst="rect">
            <a:avLst/>
          </a:prstGeom>
          <a:noFill/>
        </p:spPr>
        <p:txBody>
          <a:bodyPr wrap="square">
            <a:spAutoFit/>
          </a:bodyPr>
          <a:lstStyle/>
          <a:p>
            <a:pPr algn="just"/>
            <a:r>
              <a:rPr lang="en-US" sz="2000" b="1" dirty="0"/>
              <a:t>Teardrop-shaped RBCs (</a:t>
            </a:r>
            <a:r>
              <a:rPr lang="en-US" sz="2000" b="1" dirty="0" err="1"/>
              <a:t>dacryocytes</a:t>
            </a:r>
            <a:r>
              <a:rPr lang="en-US" sz="2000" b="1" dirty="0"/>
              <a:t>) </a:t>
            </a:r>
            <a:r>
              <a:rPr lang="en-US" sz="2000" dirty="0"/>
              <a:t>(▾) are seen in </a:t>
            </a:r>
            <a:r>
              <a:rPr lang="en-US" sz="2000" b="1" spc="600" dirty="0"/>
              <a:t>myelofibrosis,</a:t>
            </a:r>
            <a:r>
              <a:rPr lang="en-US" sz="2000" dirty="0"/>
              <a:t> which in this case represents a </a:t>
            </a:r>
            <a:r>
              <a:rPr lang="en-US" sz="2000" spc="600" dirty="0">
                <a:effectLst>
                  <a:outerShdw blurRad="38100" dist="38100" dir="2700000" algn="tl">
                    <a:srgbClr val="000000">
                      <a:alpha val="43137"/>
                    </a:srgbClr>
                  </a:outerShdw>
                </a:effectLst>
              </a:rPr>
              <a:t>primary chronic myeloproliferative </a:t>
            </a:r>
            <a:r>
              <a:rPr lang="en-US" sz="2000" dirty="0">
                <a:effectLst>
                  <a:outerShdw blurRad="38100" dist="38100" dir="2700000" algn="tl">
                    <a:srgbClr val="000000">
                      <a:alpha val="43137"/>
                    </a:srgbClr>
                  </a:outerShdw>
                </a:effectLst>
              </a:rPr>
              <a:t>disorder.</a:t>
            </a:r>
            <a:endParaRPr lang="el-GR" sz="2000" dirty="0">
              <a:effectLst>
                <a:outerShdw blurRad="38100" dist="38100" dir="2700000" algn="tl">
                  <a:srgbClr val="000000">
                    <a:alpha val="43137"/>
                  </a:srgbClr>
                </a:outerShdw>
              </a:effectLst>
            </a:endParaRPr>
          </a:p>
          <a:p>
            <a:pPr algn="just"/>
            <a:endParaRPr lang="en-US" sz="2000" dirty="0"/>
          </a:p>
          <a:p>
            <a:pPr algn="just"/>
            <a:r>
              <a:rPr lang="en-US" sz="2000" dirty="0"/>
              <a:t>When the </a:t>
            </a:r>
            <a:r>
              <a:rPr lang="en-US" sz="2000" dirty="0">
                <a:effectLst>
                  <a:outerShdw blurRad="38100" dist="38100" dir="2700000" algn="tl">
                    <a:srgbClr val="000000">
                      <a:alpha val="43137"/>
                    </a:srgbClr>
                  </a:outerShdw>
                </a:effectLst>
              </a:rPr>
              <a:t>marrow space is filled with tumor or fibrosis</a:t>
            </a:r>
            <a:r>
              <a:rPr lang="en-US" sz="2000" dirty="0"/>
              <a:t>, </a:t>
            </a:r>
            <a:r>
              <a:rPr lang="en-US" sz="2000" dirty="0">
                <a:effectLst>
                  <a:outerShdw blurRad="38100" dist="38100" dir="2700000" algn="tl">
                    <a:srgbClr val="000000">
                      <a:alpha val="43137"/>
                    </a:srgbClr>
                  </a:outerShdw>
                </a:effectLst>
              </a:rPr>
              <a:t>hematopoietic stem cells go elsewhere</a:t>
            </a:r>
            <a:r>
              <a:rPr lang="en-US" sz="2000" dirty="0"/>
              <a:t> (</a:t>
            </a:r>
            <a:r>
              <a:rPr lang="en-US" sz="2000" i="1" dirty="0"/>
              <a:t>extra</a:t>
            </a:r>
            <a:r>
              <a:rPr lang="en-US" sz="2000" dirty="0"/>
              <a:t>medullary hematopoiesis)—particularly the </a:t>
            </a:r>
            <a:r>
              <a:rPr lang="en-US" sz="2000" b="1" dirty="0"/>
              <a:t>spleen</a:t>
            </a:r>
            <a:r>
              <a:rPr lang="en-US" sz="2000" dirty="0"/>
              <a:t>—and cause </a:t>
            </a:r>
            <a:r>
              <a:rPr lang="en-US" sz="2000" b="1" dirty="0"/>
              <a:t>prominent splenomegaly</a:t>
            </a:r>
            <a:r>
              <a:rPr lang="en-US" sz="2000" dirty="0"/>
              <a:t>.</a:t>
            </a:r>
            <a:endParaRPr lang="el-GR" sz="2000" dirty="0"/>
          </a:p>
          <a:p>
            <a:pPr algn="just"/>
            <a:endParaRPr lang="en-US" sz="2000" dirty="0"/>
          </a:p>
          <a:p>
            <a:pPr algn="just"/>
            <a:r>
              <a:rPr lang="en-US" sz="2000" b="1" dirty="0"/>
              <a:t>Neoplastic megakaryocytes </a:t>
            </a:r>
            <a:r>
              <a:rPr lang="en-US" sz="2000" dirty="0"/>
              <a:t>release </a:t>
            </a:r>
            <a:r>
              <a:rPr lang="en-US" sz="2000" b="1" dirty="0"/>
              <a:t>fibrosing cytokines</a:t>
            </a:r>
            <a:r>
              <a:rPr lang="en-US" sz="2000" dirty="0"/>
              <a:t>, such as </a:t>
            </a:r>
            <a:r>
              <a:rPr lang="en-US" sz="2000" dirty="0">
                <a:effectLst>
                  <a:outerShdw blurRad="38100" dist="38100" dir="2700000" algn="tl">
                    <a:srgbClr val="000000">
                      <a:alpha val="43137"/>
                    </a:srgbClr>
                  </a:outerShdw>
                </a:effectLst>
              </a:rPr>
              <a:t>platelet-derived growth factor</a:t>
            </a:r>
            <a:r>
              <a:rPr lang="en-US" sz="2000" dirty="0"/>
              <a:t> and </a:t>
            </a:r>
            <a:r>
              <a:rPr lang="en-US" sz="2000" dirty="0">
                <a:effectLst>
                  <a:outerShdw blurRad="38100" dist="38100" dir="2700000" algn="tl">
                    <a:srgbClr val="000000">
                      <a:alpha val="43137"/>
                    </a:srgbClr>
                  </a:outerShdw>
                </a:effectLst>
              </a:rPr>
              <a:t>transforming growth factor-</a:t>
            </a:r>
            <a:r>
              <a:rPr lang="el-GR" sz="2000" dirty="0">
                <a:effectLst>
                  <a:outerShdw blurRad="38100" dist="38100" dir="2700000" algn="tl">
                    <a:srgbClr val="000000">
                      <a:alpha val="43137"/>
                    </a:srgbClr>
                  </a:outerShdw>
                </a:effectLst>
              </a:rPr>
              <a:t>β</a:t>
            </a:r>
            <a:r>
              <a:rPr lang="el-GR" sz="2000" dirty="0"/>
              <a:t>, </a:t>
            </a:r>
            <a:r>
              <a:rPr lang="en-US" sz="2000" dirty="0"/>
              <a:t>which induce </a:t>
            </a:r>
            <a:r>
              <a:rPr lang="en-US" sz="2000" i="1" dirty="0">
                <a:effectLst>
                  <a:outerShdw blurRad="38100" dist="38100" dir="2700000" algn="tl">
                    <a:srgbClr val="000000">
                      <a:alpha val="43137"/>
                    </a:srgbClr>
                  </a:outerShdw>
                </a:effectLst>
              </a:rPr>
              <a:t>non</a:t>
            </a:r>
            <a:r>
              <a:rPr lang="en-US" sz="2000" dirty="0">
                <a:effectLst>
                  <a:outerShdw blurRad="38100" dist="38100" dir="2700000" algn="tl">
                    <a:srgbClr val="000000">
                      <a:alpha val="43137"/>
                    </a:srgbClr>
                  </a:outerShdw>
                </a:effectLst>
              </a:rPr>
              <a:t>-neoplastic fibroblasts </a:t>
            </a:r>
            <a:r>
              <a:rPr lang="en-US" sz="2000" dirty="0"/>
              <a:t>in the marrow. In </a:t>
            </a:r>
            <a:r>
              <a:rPr lang="en-US" sz="2000" dirty="0">
                <a:effectLst>
                  <a:outerShdw blurRad="38100" dist="38100" dir="2700000" algn="tl">
                    <a:srgbClr val="000000">
                      <a:alpha val="43137"/>
                    </a:srgbClr>
                  </a:outerShdw>
                </a:effectLst>
              </a:rPr>
              <a:t>5% to 20% </a:t>
            </a:r>
            <a:r>
              <a:rPr lang="en-US" sz="2000" dirty="0"/>
              <a:t>of cases, </a:t>
            </a:r>
            <a:r>
              <a:rPr lang="en-US" sz="2000" dirty="0">
                <a:effectLst>
                  <a:outerShdw blurRad="38100" dist="38100" dir="2700000" algn="tl">
                    <a:srgbClr val="000000">
                      <a:alpha val="43137"/>
                    </a:srgbClr>
                  </a:outerShdw>
                </a:effectLst>
              </a:rPr>
              <a:t>transformation into acute myelogenous leukemia </a:t>
            </a:r>
            <a:r>
              <a:rPr lang="en-US" sz="2000" dirty="0"/>
              <a:t>occurs.</a:t>
            </a:r>
            <a:endParaRPr lang="el-GR" sz="2000" dirty="0"/>
          </a:p>
        </p:txBody>
      </p:sp>
    </p:spTree>
    <p:extLst>
      <p:ext uri="{BB962C8B-B14F-4D97-AF65-F5344CB8AC3E}">
        <p14:creationId xmlns:p14="http://schemas.microsoft.com/office/powerpoint/2010/main" val="38654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0DAC198-4DA2-72C7-302A-CC8B5D2E4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28" y="87547"/>
            <a:ext cx="4379978" cy="6654057"/>
          </a:xfrm>
          <a:prstGeom prst="rect">
            <a:avLst/>
          </a:prstGeom>
        </p:spPr>
      </p:pic>
      <p:sp>
        <p:nvSpPr>
          <p:cNvPr id="4" name="TextBox 3">
            <a:extLst>
              <a:ext uri="{FF2B5EF4-FFF2-40B4-BE49-F238E27FC236}">
                <a16:creationId xmlns:a16="http://schemas.microsoft.com/office/drawing/2014/main" id="{A904270A-D95D-CA9B-6187-61D789D690B0}"/>
              </a:ext>
            </a:extLst>
          </p:cNvPr>
          <p:cNvSpPr txBox="1"/>
          <p:nvPr/>
        </p:nvSpPr>
        <p:spPr>
          <a:xfrm>
            <a:off x="4572001" y="87548"/>
            <a:ext cx="7496072" cy="2523768"/>
          </a:xfrm>
          <a:prstGeom prst="rect">
            <a:avLst/>
          </a:prstGeom>
          <a:noFill/>
        </p:spPr>
        <p:txBody>
          <a:bodyPr wrap="square">
            <a:spAutoFit/>
          </a:bodyPr>
          <a:lstStyle/>
          <a:p>
            <a:pPr algn="just"/>
            <a:r>
              <a:rPr lang="en-US" sz="2000" dirty="0"/>
              <a:t>A 60-year-old man who previously underwent chemotherapy for chronic myelogenous leukemia (CML) now has pancytopenia, splenomegaly, and uric acid renal calculi. His blood smear shows </a:t>
            </a:r>
            <a:r>
              <a:rPr lang="en-US" sz="2000" dirty="0" err="1"/>
              <a:t>leukoerythroblastosis</a:t>
            </a:r>
            <a:r>
              <a:rPr lang="en-US" sz="2000" dirty="0"/>
              <a:t>. His bone marrow biopsy specimen is shown.</a:t>
            </a:r>
          </a:p>
          <a:p>
            <a:pPr algn="just"/>
            <a:r>
              <a:rPr lang="en-US" sz="2000" dirty="0"/>
              <a:t>What is the diagnosis?</a:t>
            </a:r>
          </a:p>
          <a:p>
            <a:pPr algn="just"/>
            <a:r>
              <a:rPr lang="en-US" sz="2000" dirty="0"/>
              <a:t>What is </a:t>
            </a:r>
            <a:r>
              <a:rPr lang="en-US" sz="2000" dirty="0" err="1"/>
              <a:t>leukoerythroblastosis</a:t>
            </a:r>
            <a:r>
              <a:rPr lang="en-US" sz="2000" dirty="0"/>
              <a:t>?</a:t>
            </a:r>
          </a:p>
          <a:p>
            <a:pPr algn="just"/>
            <a:r>
              <a:rPr lang="en-US" sz="2000" dirty="0"/>
              <a:t>Explain his uric acid calculi.</a:t>
            </a:r>
          </a:p>
          <a:p>
            <a:endParaRPr lang="en-US" dirty="0"/>
          </a:p>
        </p:txBody>
      </p:sp>
      <p:sp>
        <p:nvSpPr>
          <p:cNvPr id="6" name="TextBox 5">
            <a:extLst>
              <a:ext uri="{FF2B5EF4-FFF2-40B4-BE49-F238E27FC236}">
                <a16:creationId xmlns:a16="http://schemas.microsoft.com/office/drawing/2014/main" id="{D22AA5BD-132E-1A55-4C59-A825C7D48B0A}"/>
              </a:ext>
            </a:extLst>
          </p:cNvPr>
          <p:cNvSpPr txBox="1"/>
          <p:nvPr/>
        </p:nvSpPr>
        <p:spPr>
          <a:xfrm>
            <a:off x="4503906" y="2264229"/>
            <a:ext cx="7688093" cy="4524315"/>
          </a:xfrm>
          <a:prstGeom prst="rect">
            <a:avLst/>
          </a:prstGeom>
          <a:noFill/>
        </p:spPr>
        <p:txBody>
          <a:bodyPr wrap="square">
            <a:spAutoFit/>
          </a:bodyPr>
          <a:lstStyle/>
          <a:p>
            <a:pPr algn="just"/>
            <a:r>
              <a:rPr lang="en-US" sz="2400" dirty="0"/>
              <a:t>This is </a:t>
            </a:r>
            <a:r>
              <a:rPr lang="en-US" sz="2400" b="1" i="1" spc="600" dirty="0">
                <a:effectLst>
                  <a:outerShdw blurRad="38100" dist="38100" dir="2700000" algn="tl">
                    <a:srgbClr val="000000">
                      <a:alpha val="43137"/>
                    </a:srgbClr>
                  </a:outerShdw>
                </a:effectLst>
              </a:rPr>
              <a:t>secondary</a:t>
            </a:r>
            <a:r>
              <a:rPr lang="en-US" sz="2400" dirty="0"/>
              <a:t> </a:t>
            </a:r>
            <a:r>
              <a:rPr lang="en-US" sz="2400" dirty="0">
                <a:effectLst>
                  <a:outerShdw blurRad="38100" dist="38100" dir="2700000" algn="tl">
                    <a:srgbClr val="000000">
                      <a:alpha val="43137"/>
                    </a:srgbClr>
                  </a:outerShdw>
                </a:effectLst>
              </a:rPr>
              <a:t>myelofibrosis </a:t>
            </a:r>
            <a:r>
              <a:rPr lang="en-US" sz="2400" dirty="0"/>
              <a:t>(♦) resulting from </a:t>
            </a:r>
            <a:r>
              <a:rPr lang="en-US" sz="2400" dirty="0">
                <a:effectLst>
                  <a:outerShdw blurRad="38100" dist="38100" dir="2700000" algn="tl">
                    <a:srgbClr val="000000">
                      <a:alpha val="43137"/>
                    </a:srgbClr>
                  </a:outerShdw>
                </a:effectLst>
              </a:rPr>
              <a:t>neoplastic megakaryocytes </a:t>
            </a:r>
            <a:r>
              <a:rPr lang="en-US" sz="2400" dirty="0"/>
              <a:t>arising in the context of the patient's </a:t>
            </a:r>
            <a:r>
              <a:rPr lang="en-US" sz="2400" b="1" dirty="0"/>
              <a:t>CML.</a:t>
            </a:r>
            <a:endParaRPr lang="el-GR" sz="2400" b="1" dirty="0"/>
          </a:p>
          <a:p>
            <a:pPr algn="just"/>
            <a:endParaRPr lang="en-US" sz="2400" b="1" dirty="0"/>
          </a:p>
          <a:p>
            <a:pPr algn="just"/>
            <a:r>
              <a:rPr lang="en-US" sz="2400" b="1" dirty="0" err="1"/>
              <a:t>Leukoerythroblastosis</a:t>
            </a:r>
            <a:r>
              <a:rPr lang="en-US" sz="2400" dirty="0"/>
              <a:t> is the </a:t>
            </a:r>
            <a:r>
              <a:rPr lang="en-US" sz="2400" b="1" dirty="0"/>
              <a:t>presence of immature RBC and WBC forms </a:t>
            </a:r>
            <a:r>
              <a:rPr lang="en-US" sz="2400" dirty="0"/>
              <a:t>in the </a:t>
            </a:r>
            <a:r>
              <a:rPr lang="en-US" sz="2400" b="1" dirty="0"/>
              <a:t>peripheral blood</a:t>
            </a:r>
            <a:r>
              <a:rPr lang="en-US" sz="2400" dirty="0"/>
              <a:t>; it occurs with </a:t>
            </a:r>
            <a:r>
              <a:rPr lang="en-US" sz="2400" b="1" dirty="0"/>
              <a:t>marrow-ablative</a:t>
            </a:r>
            <a:r>
              <a:rPr lang="en-US" sz="2400" dirty="0"/>
              <a:t> processes, such as </a:t>
            </a:r>
            <a:r>
              <a:rPr lang="en-US" sz="2400" dirty="0">
                <a:effectLst>
                  <a:outerShdw blurRad="38100" dist="38100" dir="2700000" algn="tl">
                    <a:srgbClr val="000000">
                      <a:alpha val="43137"/>
                    </a:srgbClr>
                  </a:outerShdw>
                </a:effectLst>
              </a:rPr>
              <a:t>fibrosis</a:t>
            </a:r>
            <a:r>
              <a:rPr lang="en-US" sz="2400" dirty="0"/>
              <a:t> or </a:t>
            </a:r>
            <a:r>
              <a:rPr lang="en-US" sz="2400" dirty="0">
                <a:effectLst>
                  <a:outerShdw blurRad="38100" dist="38100" dir="2700000" algn="tl">
                    <a:srgbClr val="000000">
                      <a:alpha val="43137"/>
                    </a:srgbClr>
                  </a:outerShdw>
                </a:effectLst>
              </a:rPr>
              <a:t>tumor</a:t>
            </a:r>
            <a:r>
              <a:rPr lang="en-US" sz="2400" dirty="0"/>
              <a:t>.</a:t>
            </a:r>
            <a:endParaRPr lang="el-GR" sz="2400" dirty="0"/>
          </a:p>
          <a:p>
            <a:pPr algn="just"/>
            <a:endParaRPr lang="en-US" sz="2400" dirty="0"/>
          </a:p>
          <a:p>
            <a:pPr algn="just"/>
            <a:r>
              <a:rPr lang="en-US" sz="2400" dirty="0"/>
              <a:t>Although </a:t>
            </a:r>
            <a:r>
              <a:rPr lang="en-US" sz="2400" b="1" dirty="0"/>
              <a:t>myelofibrosis</a:t>
            </a:r>
            <a:r>
              <a:rPr lang="en-US" sz="2400" dirty="0"/>
              <a:t> leads to </a:t>
            </a:r>
            <a:r>
              <a:rPr lang="en-US" sz="2400" i="1" dirty="0">
                <a:effectLst>
                  <a:outerShdw blurRad="38100" dist="38100" dir="2700000" algn="tl">
                    <a:srgbClr val="000000">
                      <a:alpha val="43137"/>
                    </a:srgbClr>
                  </a:outerShdw>
                </a:effectLst>
              </a:rPr>
              <a:t>extra</a:t>
            </a:r>
            <a:r>
              <a:rPr lang="en-US" sz="2400" dirty="0">
                <a:effectLst>
                  <a:outerShdw blurRad="38100" dist="38100" dir="2700000" algn="tl">
                    <a:srgbClr val="000000">
                      <a:alpha val="43137"/>
                    </a:srgbClr>
                  </a:outerShdw>
                </a:effectLst>
              </a:rPr>
              <a:t>medullary hematopoiesis</a:t>
            </a:r>
            <a:r>
              <a:rPr lang="en-US" sz="2400" dirty="0"/>
              <a:t>, it tends to be </a:t>
            </a:r>
            <a:r>
              <a:rPr lang="en-US" sz="2400" b="1" dirty="0">
                <a:effectLst>
                  <a:outerShdw blurRad="38100" dist="38100" dir="2700000" algn="tl">
                    <a:srgbClr val="000000">
                      <a:alpha val="43137"/>
                    </a:srgbClr>
                  </a:outerShdw>
                </a:effectLst>
              </a:rPr>
              <a:t>in</a:t>
            </a:r>
            <a:r>
              <a:rPr lang="en-US" sz="2400" dirty="0">
                <a:effectLst>
                  <a:outerShdw blurRad="38100" dist="38100" dir="2700000" algn="tl">
                    <a:srgbClr val="000000">
                      <a:alpha val="43137"/>
                    </a:srgbClr>
                  </a:outerShdw>
                </a:effectLst>
              </a:rPr>
              <a:t>effective</a:t>
            </a:r>
            <a:r>
              <a:rPr lang="en-US" sz="2400" dirty="0"/>
              <a:t>, with </a:t>
            </a:r>
            <a:r>
              <a:rPr lang="en-US" sz="2400" dirty="0">
                <a:effectLst>
                  <a:outerShdw blurRad="38100" dist="38100" dir="2700000" algn="tl">
                    <a:srgbClr val="000000">
                      <a:alpha val="43137"/>
                    </a:srgbClr>
                  </a:outerShdw>
                </a:effectLst>
              </a:rPr>
              <a:t>high cell turnover</a:t>
            </a:r>
            <a:r>
              <a:rPr lang="en-US" sz="2400" dirty="0"/>
              <a:t> that results in </a:t>
            </a:r>
            <a:r>
              <a:rPr lang="en-US" sz="2400" dirty="0">
                <a:effectLst>
                  <a:outerShdw blurRad="38100" dist="38100" dir="2700000" algn="tl">
                    <a:srgbClr val="000000">
                      <a:alpha val="43137"/>
                    </a:srgbClr>
                  </a:outerShdw>
                </a:effectLst>
              </a:rPr>
              <a:t>increased purines </a:t>
            </a:r>
            <a:r>
              <a:rPr lang="en-US" sz="2400" dirty="0"/>
              <a:t>that get metabolized into </a:t>
            </a:r>
            <a:r>
              <a:rPr lang="en-US" sz="2400" b="1" dirty="0"/>
              <a:t>uric acid</a:t>
            </a:r>
            <a:r>
              <a:rPr lang="en-US" sz="2400" dirty="0"/>
              <a:t>.</a:t>
            </a:r>
            <a:endParaRPr lang="el-GR" sz="2400" dirty="0"/>
          </a:p>
        </p:txBody>
      </p:sp>
    </p:spTree>
    <p:extLst>
      <p:ext uri="{BB962C8B-B14F-4D97-AF65-F5344CB8AC3E}">
        <p14:creationId xmlns:p14="http://schemas.microsoft.com/office/powerpoint/2010/main" val="98692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96E4BF8-6487-516E-F604-F3A590AB5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2" y="77820"/>
            <a:ext cx="3856819" cy="6725467"/>
          </a:xfrm>
          <a:prstGeom prst="rect">
            <a:avLst/>
          </a:prstGeom>
        </p:spPr>
      </p:pic>
      <p:sp>
        <p:nvSpPr>
          <p:cNvPr id="4" name="TextBox 3">
            <a:extLst>
              <a:ext uri="{FF2B5EF4-FFF2-40B4-BE49-F238E27FC236}">
                <a16:creationId xmlns:a16="http://schemas.microsoft.com/office/drawing/2014/main" id="{26FC5137-6299-CD54-5770-8423798D6138}"/>
              </a:ext>
            </a:extLst>
          </p:cNvPr>
          <p:cNvSpPr txBox="1"/>
          <p:nvPr/>
        </p:nvSpPr>
        <p:spPr>
          <a:xfrm>
            <a:off x="3939701" y="77821"/>
            <a:ext cx="8169418" cy="2831544"/>
          </a:xfrm>
          <a:prstGeom prst="rect">
            <a:avLst/>
          </a:prstGeom>
          <a:noFill/>
        </p:spPr>
        <p:txBody>
          <a:bodyPr wrap="square">
            <a:spAutoFit/>
          </a:bodyPr>
          <a:lstStyle/>
          <a:p>
            <a:pPr algn="just"/>
            <a:r>
              <a:rPr lang="en-US" sz="2000" dirty="0"/>
              <a:t>A 45-year-old man with an 8-month history of fatigue and weight loss has marked splenomegaly. His hemoglobin level is 9 g/dL (</a:t>
            </a:r>
            <a:r>
              <a:rPr lang="en-US" sz="2000" dirty="0" err="1"/>
              <a:t>nl</a:t>
            </a:r>
            <a:r>
              <a:rPr lang="en-US" sz="2000" dirty="0"/>
              <a:t> 13.8 to 17.2 g/dL), his platelet count is 550,000/mm3 (</a:t>
            </a:r>
            <a:r>
              <a:rPr lang="en-US" sz="2000" dirty="0" err="1"/>
              <a:t>nl</a:t>
            </a:r>
            <a:r>
              <a:rPr lang="en-US" sz="2000" dirty="0"/>
              <a:t> 130,000 to 400,000/mm3), and his WBC count is 250,000/mm3 (</a:t>
            </a:r>
            <a:r>
              <a:rPr lang="en-US" sz="2000" dirty="0" err="1"/>
              <a:t>nl</a:t>
            </a:r>
            <a:r>
              <a:rPr lang="en-US" sz="2000" dirty="0"/>
              <a:t> 3800 to 10,800/mm3). His peripheral blood smear is shown.</a:t>
            </a:r>
          </a:p>
          <a:p>
            <a:pPr algn="just"/>
            <a:r>
              <a:rPr lang="en-US" sz="2000" dirty="0"/>
              <a:t>What form of leukemia does he likely have?</a:t>
            </a:r>
          </a:p>
          <a:p>
            <a:pPr algn="just"/>
            <a:r>
              <a:rPr lang="en-US" sz="2000" dirty="0"/>
              <a:t>What cytogenetic alteration is typically present?</a:t>
            </a:r>
          </a:p>
          <a:p>
            <a:pPr algn="just"/>
            <a:r>
              <a:rPr lang="en-US" sz="2000" dirty="0"/>
              <a:t>What therapy is useful for treatment?</a:t>
            </a:r>
          </a:p>
          <a:p>
            <a:endParaRPr lang="en-US" dirty="0"/>
          </a:p>
        </p:txBody>
      </p:sp>
      <p:sp>
        <p:nvSpPr>
          <p:cNvPr id="6" name="TextBox 5">
            <a:extLst>
              <a:ext uri="{FF2B5EF4-FFF2-40B4-BE49-F238E27FC236}">
                <a16:creationId xmlns:a16="http://schemas.microsoft.com/office/drawing/2014/main" id="{692AC88E-7832-6FC0-FD69-CE4CE308DB4B}"/>
              </a:ext>
            </a:extLst>
          </p:cNvPr>
          <p:cNvSpPr txBox="1"/>
          <p:nvPr/>
        </p:nvSpPr>
        <p:spPr>
          <a:xfrm>
            <a:off x="3956340" y="2648303"/>
            <a:ext cx="8252298" cy="4154984"/>
          </a:xfrm>
          <a:prstGeom prst="rect">
            <a:avLst/>
          </a:prstGeom>
          <a:noFill/>
        </p:spPr>
        <p:txBody>
          <a:bodyPr wrap="square">
            <a:spAutoFit/>
          </a:bodyPr>
          <a:lstStyle/>
          <a:p>
            <a:pPr algn="just"/>
            <a:r>
              <a:rPr lang="en-US" sz="2400" dirty="0"/>
              <a:t>This patient has </a:t>
            </a:r>
            <a:r>
              <a:rPr lang="en-US" sz="2400" b="1" dirty="0"/>
              <a:t>chronic myelogenous leukemia (CML), </a:t>
            </a:r>
            <a:r>
              <a:rPr lang="en-US" sz="2400" dirty="0"/>
              <a:t>which is one form of </a:t>
            </a:r>
            <a:r>
              <a:rPr lang="en-US" sz="2400" u="sng" dirty="0">
                <a:effectLst>
                  <a:outerShdw blurRad="38100" dist="38100" dir="2700000" algn="tl">
                    <a:srgbClr val="000000">
                      <a:alpha val="43137"/>
                    </a:srgbClr>
                  </a:outerShdw>
                </a:effectLst>
              </a:rPr>
              <a:t>chronic myeloproliferative </a:t>
            </a:r>
            <a:r>
              <a:rPr lang="en-US" sz="2400" u="sng" dirty="0"/>
              <a:t>disorder</a:t>
            </a:r>
            <a:r>
              <a:rPr lang="en-US" sz="2400" dirty="0"/>
              <a:t>. The </a:t>
            </a:r>
            <a:r>
              <a:rPr lang="en-US" sz="2400" b="1" dirty="0"/>
              <a:t>WBC count </a:t>
            </a:r>
            <a:r>
              <a:rPr lang="en-US" sz="2400" dirty="0"/>
              <a:t>is </a:t>
            </a:r>
            <a:r>
              <a:rPr lang="en-US" sz="2400" b="1" dirty="0"/>
              <a:t>markedly elevated </a:t>
            </a:r>
            <a:r>
              <a:rPr lang="en-US" sz="2400" dirty="0"/>
              <a:t>but with </a:t>
            </a:r>
            <a:r>
              <a:rPr lang="en-US" sz="2400" b="1" i="1" dirty="0"/>
              <a:t>few blasts</a:t>
            </a:r>
            <a:r>
              <a:rPr lang="en-US" sz="2400" dirty="0"/>
              <a:t>, and there are </a:t>
            </a:r>
            <a:r>
              <a:rPr lang="en-US" sz="2400" b="1" dirty="0"/>
              <a:t>many immature myeloid cells (◂), basophils, and eosinophils (▾)</a:t>
            </a:r>
            <a:r>
              <a:rPr lang="en-US" sz="2400" dirty="0"/>
              <a:t>.</a:t>
            </a:r>
          </a:p>
          <a:p>
            <a:pPr algn="just"/>
            <a:r>
              <a:rPr lang="en-US" sz="2400" b="1" dirty="0"/>
              <a:t>More than 90% of CML </a:t>
            </a:r>
            <a:r>
              <a:rPr lang="en-US" sz="2400" dirty="0"/>
              <a:t>has the </a:t>
            </a:r>
            <a:r>
              <a:rPr lang="en-US" sz="2400" b="1" dirty="0"/>
              <a:t>distinctive t(9;22) “Philadelphia chromosome” translocation.</a:t>
            </a:r>
            <a:r>
              <a:rPr lang="en-US" sz="2400" dirty="0"/>
              <a:t> This forms a </a:t>
            </a:r>
            <a:r>
              <a:rPr lang="en-US" sz="2400" dirty="0">
                <a:effectLst>
                  <a:outerShdw blurRad="38100" dist="38100" dir="2700000" algn="tl">
                    <a:srgbClr val="000000">
                      <a:alpha val="43137"/>
                    </a:srgbClr>
                  </a:outerShdw>
                </a:effectLst>
              </a:rPr>
              <a:t>BCR-ABL fusion gene </a:t>
            </a:r>
            <a:r>
              <a:rPr lang="en-US" sz="2400" dirty="0"/>
              <a:t>that results in a </a:t>
            </a:r>
            <a:r>
              <a:rPr lang="en-US" sz="2400" dirty="0">
                <a:effectLst>
                  <a:outerShdw blurRad="38100" dist="38100" dir="2700000" algn="tl">
                    <a:srgbClr val="000000">
                      <a:alpha val="43137"/>
                    </a:srgbClr>
                  </a:outerShdw>
                </a:effectLst>
              </a:rPr>
              <a:t>constitutively active tyrosine kinase </a:t>
            </a:r>
            <a:r>
              <a:rPr lang="en-US" sz="2400" dirty="0"/>
              <a:t>that </a:t>
            </a:r>
            <a:r>
              <a:rPr lang="en-US" sz="2400" dirty="0">
                <a:effectLst>
                  <a:outerShdw blurRad="38100" dist="38100" dir="2700000" algn="tl">
                    <a:srgbClr val="000000">
                      <a:alpha val="43137"/>
                    </a:srgbClr>
                  </a:outerShdw>
                </a:effectLst>
              </a:rPr>
              <a:t>inhibits </a:t>
            </a:r>
            <a:r>
              <a:rPr lang="en-US" sz="2400" i="1" dirty="0"/>
              <a:t>apoptosis</a:t>
            </a:r>
            <a:r>
              <a:rPr lang="en-US" sz="2400" dirty="0"/>
              <a:t> and </a:t>
            </a:r>
            <a:r>
              <a:rPr lang="en-US" sz="2400" dirty="0">
                <a:effectLst>
                  <a:outerShdw blurRad="38100" dist="38100" dir="2700000" algn="tl">
                    <a:srgbClr val="000000">
                      <a:alpha val="43137"/>
                    </a:srgbClr>
                  </a:outerShdw>
                </a:effectLst>
              </a:rPr>
              <a:t>drives stem cell proliferation</a:t>
            </a:r>
            <a:r>
              <a:rPr lang="en-US" sz="2400" dirty="0"/>
              <a:t>.</a:t>
            </a:r>
          </a:p>
          <a:p>
            <a:pPr algn="just"/>
            <a:r>
              <a:rPr lang="en-US" sz="2400" b="1" dirty="0"/>
              <a:t>Imatinib</a:t>
            </a:r>
            <a:r>
              <a:rPr lang="en-US" sz="2400" dirty="0"/>
              <a:t> (a selective tyrosine kinase inhibitor) induces remission in more than 90% of patients. The tumor cells </a:t>
            </a:r>
            <a:r>
              <a:rPr lang="en-US" sz="2400" dirty="0">
                <a:effectLst>
                  <a:outerShdw blurRad="38100" dist="38100" dir="2700000" algn="tl">
                    <a:srgbClr val="000000">
                      <a:alpha val="43137"/>
                    </a:srgbClr>
                  </a:outerShdw>
                </a:effectLst>
              </a:rPr>
              <a:t>frequently</a:t>
            </a:r>
            <a:r>
              <a:rPr lang="en-US" sz="2400" dirty="0"/>
              <a:t> develop </a:t>
            </a:r>
            <a:r>
              <a:rPr lang="en-US" sz="2400" dirty="0">
                <a:effectLst>
                  <a:outerShdw blurRad="38100" dist="38100" dir="2700000" algn="tl">
                    <a:srgbClr val="000000">
                      <a:alpha val="43137"/>
                    </a:srgbClr>
                  </a:outerShdw>
                </a:effectLst>
              </a:rPr>
              <a:t>kinase mutations </a:t>
            </a:r>
            <a:r>
              <a:rPr lang="en-US" sz="2400" dirty="0"/>
              <a:t>that </a:t>
            </a:r>
            <a:r>
              <a:rPr lang="en-US" sz="2400" i="1" dirty="0"/>
              <a:t>no longer </a:t>
            </a:r>
            <a:r>
              <a:rPr lang="en-US" sz="2400" dirty="0"/>
              <a:t>bind the drug.</a:t>
            </a:r>
            <a:endParaRPr lang="el-GR" sz="2400" dirty="0"/>
          </a:p>
        </p:txBody>
      </p:sp>
    </p:spTree>
    <p:extLst>
      <p:ext uri="{BB962C8B-B14F-4D97-AF65-F5344CB8AC3E}">
        <p14:creationId xmlns:p14="http://schemas.microsoft.com/office/powerpoint/2010/main" val="138617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0425B02-E5A2-BA91-A533-39CDA0E8C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284" y="85795"/>
            <a:ext cx="5442625" cy="3776840"/>
          </a:xfrm>
          <a:prstGeom prst="rect">
            <a:avLst/>
          </a:prstGeom>
        </p:spPr>
      </p:pic>
      <p:sp>
        <p:nvSpPr>
          <p:cNvPr id="4" name="TextBox 3">
            <a:extLst>
              <a:ext uri="{FF2B5EF4-FFF2-40B4-BE49-F238E27FC236}">
                <a16:creationId xmlns:a16="http://schemas.microsoft.com/office/drawing/2014/main" id="{6E44FCA9-C1E3-C63F-4FE8-42C3DFAB929A}"/>
              </a:ext>
            </a:extLst>
          </p:cNvPr>
          <p:cNvSpPr txBox="1"/>
          <p:nvPr/>
        </p:nvSpPr>
        <p:spPr>
          <a:xfrm>
            <a:off x="0" y="206829"/>
            <a:ext cx="6640284" cy="3416320"/>
          </a:xfrm>
          <a:prstGeom prst="rect">
            <a:avLst/>
          </a:prstGeom>
          <a:noFill/>
        </p:spPr>
        <p:txBody>
          <a:bodyPr wrap="square">
            <a:spAutoFit/>
          </a:bodyPr>
          <a:lstStyle/>
          <a:p>
            <a:pPr algn="just"/>
            <a:r>
              <a:rPr lang="en-US" sz="2400" dirty="0"/>
              <a:t>A 50-year-old woman has purpura, headaches, and abdominal fullness. Her hemoglobin level is 20 g/dL (</a:t>
            </a:r>
            <a:r>
              <a:rPr lang="en-US" sz="2400" dirty="0" err="1"/>
              <a:t>nl</a:t>
            </a:r>
            <a:r>
              <a:rPr lang="en-US" sz="2400" dirty="0"/>
              <a:t> 12 to 15.6 g/dL), her platelet count is 800,000/mm3 (</a:t>
            </a:r>
            <a:r>
              <a:rPr lang="en-US" sz="2400" dirty="0" err="1"/>
              <a:t>nl</a:t>
            </a:r>
            <a:r>
              <a:rPr lang="en-US" sz="2400" dirty="0"/>
              <a:t> 130,000 to 400,000/mm3), and her WBC count is 31,000/mm3 (</a:t>
            </a:r>
            <a:r>
              <a:rPr lang="en-US" sz="2400" dirty="0" err="1"/>
              <a:t>nl</a:t>
            </a:r>
            <a:r>
              <a:rPr lang="en-US" sz="2400" dirty="0"/>
              <a:t> 3800 to 10,800/mm3). Her abdominal CT scan is shown.</a:t>
            </a:r>
          </a:p>
          <a:p>
            <a:pPr algn="just"/>
            <a:r>
              <a:rPr lang="en-US" sz="2400" dirty="0"/>
              <a:t>What is the diagnosis?</a:t>
            </a:r>
          </a:p>
          <a:p>
            <a:pPr algn="just"/>
            <a:r>
              <a:rPr lang="en-US" sz="2400" dirty="0"/>
              <a:t>Explain the CT finding.</a:t>
            </a:r>
          </a:p>
          <a:p>
            <a:pPr algn="just"/>
            <a:r>
              <a:rPr lang="en-US" sz="2400" dirty="0"/>
              <a:t>What complications may occur?</a:t>
            </a:r>
            <a:endParaRPr lang="el-GR" sz="2400" dirty="0"/>
          </a:p>
        </p:txBody>
      </p:sp>
      <p:sp>
        <p:nvSpPr>
          <p:cNvPr id="6" name="TextBox 5">
            <a:extLst>
              <a:ext uri="{FF2B5EF4-FFF2-40B4-BE49-F238E27FC236}">
                <a16:creationId xmlns:a16="http://schemas.microsoft.com/office/drawing/2014/main" id="{50325887-9497-6BA7-3AE4-D7D48E6C8D6D}"/>
              </a:ext>
            </a:extLst>
          </p:cNvPr>
          <p:cNvSpPr txBox="1"/>
          <p:nvPr/>
        </p:nvSpPr>
        <p:spPr>
          <a:xfrm>
            <a:off x="0" y="3862634"/>
            <a:ext cx="12276305" cy="3046988"/>
          </a:xfrm>
          <a:prstGeom prst="rect">
            <a:avLst/>
          </a:prstGeom>
          <a:noFill/>
        </p:spPr>
        <p:txBody>
          <a:bodyPr wrap="square">
            <a:spAutoFit/>
          </a:bodyPr>
          <a:lstStyle/>
          <a:p>
            <a:pPr algn="just"/>
            <a:r>
              <a:rPr lang="en-US" sz="2400" dirty="0"/>
              <a:t>This patient has a </a:t>
            </a:r>
            <a:r>
              <a:rPr lang="en-US" sz="2400" b="1" dirty="0"/>
              <a:t>chronic myeloproliferative disorder</a:t>
            </a:r>
            <a:r>
              <a:rPr lang="en-US" sz="2400" dirty="0"/>
              <a:t>, most likely </a:t>
            </a:r>
            <a:r>
              <a:rPr lang="en-US" sz="2400" b="1" spc="600" dirty="0"/>
              <a:t>polycythemia vera</a:t>
            </a:r>
            <a:r>
              <a:rPr lang="en-US" sz="2400" dirty="0"/>
              <a:t>. Treatment typically involves long-term </a:t>
            </a:r>
            <a:r>
              <a:rPr lang="en-US" sz="2400" dirty="0">
                <a:effectLst>
                  <a:outerShdw blurRad="38100" dist="38100" dir="2700000" algn="tl">
                    <a:srgbClr val="000000">
                      <a:alpha val="43137"/>
                    </a:srgbClr>
                  </a:outerShdw>
                </a:effectLst>
              </a:rPr>
              <a:t>phlebotomy</a:t>
            </a:r>
            <a:r>
              <a:rPr lang="en-US" sz="2400" dirty="0"/>
              <a:t>, with a median survival of 10 years.</a:t>
            </a:r>
          </a:p>
          <a:p>
            <a:pPr algn="just"/>
            <a:r>
              <a:rPr lang="en-US" sz="2400" dirty="0"/>
              <a:t>The </a:t>
            </a:r>
            <a:r>
              <a:rPr lang="en-US" sz="2400" b="1" dirty="0"/>
              <a:t>neoplastic </a:t>
            </a:r>
            <a:r>
              <a:rPr lang="en-US" sz="2400" b="1" dirty="0" err="1"/>
              <a:t>pleuripotent</a:t>
            </a:r>
            <a:r>
              <a:rPr lang="en-US" sz="2400" b="1" dirty="0"/>
              <a:t> stem cells </a:t>
            </a:r>
            <a:r>
              <a:rPr lang="en-US" sz="2400" u="sng" dirty="0">
                <a:effectLst>
                  <a:outerShdw blurRad="38100" dist="38100" dir="2700000" algn="tl">
                    <a:srgbClr val="000000">
                      <a:alpha val="43137"/>
                    </a:srgbClr>
                  </a:outerShdw>
                </a:effectLst>
              </a:rPr>
              <a:t>infiltrate many organs</a:t>
            </a:r>
            <a:r>
              <a:rPr lang="en-US" sz="2400" dirty="0"/>
              <a:t>, particularly the </a:t>
            </a:r>
            <a:r>
              <a:rPr lang="en-US" sz="2400" b="1" u="sng" dirty="0"/>
              <a:t>spleen</a:t>
            </a:r>
            <a:r>
              <a:rPr lang="en-US" sz="2400" dirty="0"/>
              <a:t>, which results in </a:t>
            </a:r>
            <a:r>
              <a:rPr lang="en-US" sz="2400" b="1" dirty="0"/>
              <a:t>splenomegaly</a:t>
            </a:r>
            <a:r>
              <a:rPr lang="en-US" sz="2400" dirty="0"/>
              <a:t> (■).</a:t>
            </a:r>
          </a:p>
          <a:p>
            <a:pPr algn="just"/>
            <a:r>
              <a:rPr lang="en-US" sz="2400" dirty="0"/>
              <a:t>The </a:t>
            </a:r>
            <a:r>
              <a:rPr lang="en-US" sz="2400" b="1" dirty="0"/>
              <a:t>markedly elevated peripheral counts </a:t>
            </a:r>
            <a:r>
              <a:rPr lang="en-US" sz="2400" dirty="0"/>
              <a:t>can lead to </a:t>
            </a:r>
            <a:r>
              <a:rPr lang="en-US" sz="2400" b="1" i="1" dirty="0"/>
              <a:t>abnormal</a:t>
            </a:r>
            <a:r>
              <a:rPr lang="en-US" sz="2400" b="1" dirty="0"/>
              <a:t> blood </a:t>
            </a:r>
            <a:r>
              <a:rPr lang="en-US" sz="2400" b="1" i="1" dirty="0"/>
              <a:t>flow</a:t>
            </a:r>
            <a:r>
              <a:rPr lang="en-US" sz="2400" dirty="0"/>
              <a:t>; with </a:t>
            </a:r>
            <a:r>
              <a:rPr lang="en-US" sz="2400" b="1" i="1" dirty="0"/>
              <a:t>platelet dysfunction</a:t>
            </a:r>
            <a:r>
              <a:rPr lang="en-US" sz="2400" dirty="0"/>
              <a:t>, there is a significant </a:t>
            </a:r>
            <a:r>
              <a:rPr lang="en-US" sz="2400" b="1" u="sng" dirty="0"/>
              <a:t>risk</a:t>
            </a:r>
            <a:r>
              <a:rPr lang="en-US" sz="2400" dirty="0"/>
              <a:t> of either </a:t>
            </a:r>
            <a:r>
              <a:rPr lang="en-US" sz="2400" i="1" dirty="0">
                <a:effectLst>
                  <a:outerShdw blurRad="38100" dist="38100" dir="2700000" algn="tl">
                    <a:srgbClr val="000000">
                      <a:alpha val="43137"/>
                    </a:srgbClr>
                  </a:outerShdw>
                </a:effectLst>
              </a:rPr>
              <a:t>thrombotic or hemorrhagic </a:t>
            </a:r>
            <a:r>
              <a:rPr lang="en-US" sz="2400" dirty="0"/>
              <a:t>complications. Polycythemia vera tends to </a:t>
            </a:r>
            <a:r>
              <a:rPr lang="en-US" sz="2400" dirty="0">
                <a:effectLst>
                  <a:outerShdw blurRad="38100" dist="38100" dir="2700000" algn="tl">
                    <a:srgbClr val="000000">
                      <a:alpha val="43137"/>
                    </a:srgbClr>
                  </a:outerShdw>
                </a:effectLst>
              </a:rPr>
              <a:t>evolve</a:t>
            </a:r>
            <a:r>
              <a:rPr lang="en-US" sz="2400" dirty="0"/>
              <a:t> to a </a:t>
            </a:r>
            <a:r>
              <a:rPr lang="en-US" sz="2400" b="1" dirty="0"/>
              <a:t>burnt-out phase with myelofibrosis</a:t>
            </a:r>
            <a:r>
              <a:rPr lang="en-US" sz="2400" dirty="0"/>
              <a:t>, but it can also proceed to </a:t>
            </a:r>
            <a:r>
              <a:rPr lang="en-US" sz="2400" b="1" dirty="0"/>
              <a:t>acute myelogenous leukemia</a:t>
            </a:r>
            <a:r>
              <a:rPr lang="en-US" sz="2400" dirty="0"/>
              <a:t>.</a:t>
            </a:r>
            <a:endParaRPr lang="el-GR" sz="2400" dirty="0"/>
          </a:p>
        </p:txBody>
      </p:sp>
    </p:spTree>
    <p:extLst>
      <p:ext uri="{BB962C8B-B14F-4D97-AF65-F5344CB8AC3E}">
        <p14:creationId xmlns:p14="http://schemas.microsoft.com/office/powerpoint/2010/main" val="372484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DDDFF0F-702E-CEFA-9FEB-7173FA4F6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7" y="1595336"/>
            <a:ext cx="6507594" cy="5099181"/>
          </a:xfrm>
          <a:prstGeom prst="rect">
            <a:avLst/>
          </a:prstGeom>
        </p:spPr>
      </p:pic>
      <p:sp>
        <p:nvSpPr>
          <p:cNvPr id="4" name="TextBox 3">
            <a:extLst>
              <a:ext uri="{FF2B5EF4-FFF2-40B4-BE49-F238E27FC236}">
                <a16:creationId xmlns:a16="http://schemas.microsoft.com/office/drawing/2014/main" id="{5992BBE4-1A2E-C909-911D-DC3BA3356CB9}"/>
              </a:ext>
            </a:extLst>
          </p:cNvPr>
          <p:cNvSpPr txBox="1"/>
          <p:nvPr/>
        </p:nvSpPr>
        <p:spPr>
          <a:xfrm>
            <a:off x="0" y="163482"/>
            <a:ext cx="12191999" cy="1477328"/>
          </a:xfrm>
          <a:prstGeom prst="rect">
            <a:avLst/>
          </a:prstGeom>
          <a:noFill/>
        </p:spPr>
        <p:txBody>
          <a:bodyPr wrap="square">
            <a:spAutoFit/>
          </a:bodyPr>
          <a:lstStyle/>
          <a:p>
            <a:pPr algn="just"/>
            <a:r>
              <a:rPr lang="en-US" dirty="0"/>
              <a:t>A 24-year-old man with a 4-day history of abdominal pain, fever, diarrhea, and anorexia has the abdominal CT scan shown. His stool cultures are positive for Yersinia enterocolitica.</a:t>
            </a:r>
          </a:p>
          <a:p>
            <a:pPr algn="just"/>
            <a:r>
              <a:rPr lang="en-US" dirty="0"/>
              <a:t>What structures are enlarged (▴)?</a:t>
            </a:r>
            <a:r>
              <a:rPr lang="el-GR" dirty="0"/>
              <a:t> </a:t>
            </a:r>
            <a:r>
              <a:rPr lang="en-US" dirty="0"/>
              <a:t>What would you expect on a biopsy specimen?</a:t>
            </a:r>
          </a:p>
          <a:p>
            <a:pPr algn="just"/>
            <a:r>
              <a:rPr lang="en-US" dirty="0"/>
              <a:t>What would this patient's WBC count show?</a:t>
            </a:r>
            <a:r>
              <a:rPr lang="el-GR" dirty="0"/>
              <a:t> </a:t>
            </a:r>
            <a:r>
              <a:rPr lang="en-US" dirty="0"/>
              <a:t>What happens in the enlarged structures?</a:t>
            </a:r>
          </a:p>
          <a:p>
            <a:pPr algn="just"/>
            <a:r>
              <a:rPr lang="en-US" dirty="0"/>
              <a:t>What is the route of infection?</a:t>
            </a:r>
            <a:endParaRPr lang="el-GR" dirty="0"/>
          </a:p>
        </p:txBody>
      </p:sp>
      <p:sp>
        <p:nvSpPr>
          <p:cNvPr id="6" name="TextBox 5">
            <a:extLst>
              <a:ext uri="{FF2B5EF4-FFF2-40B4-BE49-F238E27FC236}">
                <a16:creationId xmlns:a16="http://schemas.microsoft.com/office/drawing/2014/main" id="{2B2A6C20-CDA3-C1A5-AE31-DEB7672D8F92}"/>
              </a:ext>
            </a:extLst>
          </p:cNvPr>
          <p:cNvSpPr txBox="1"/>
          <p:nvPr/>
        </p:nvSpPr>
        <p:spPr>
          <a:xfrm>
            <a:off x="6664301" y="1595336"/>
            <a:ext cx="5527699" cy="4893647"/>
          </a:xfrm>
          <a:prstGeom prst="rect">
            <a:avLst/>
          </a:prstGeom>
          <a:noFill/>
        </p:spPr>
        <p:txBody>
          <a:bodyPr wrap="square">
            <a:spAutoFit/>
          </a:bodyPr>
          <a:lstStyle/>
          <a:p>
            <a:pPr algn="just"/>
            <a:r>
              <a:rPr lang="en-US" sz="2400" dirty="0"/>
              <a:t>The </a:t>
            </a:r>
            <a:r>
              <a:rPr lang="en-US" sz="2400" dirty="0">
                <a:effectLst>
                  <a:outerShdw blurRad="38100" dist="38100" dir="2700000" algn="tl">
                    <a:srgbClr val="000000">
                      <a:alpha val="43137"/>
                    </a:srgbClr>
                  </a:outerShdw>
                </a:effectLst>
              </a:rPr>
              <a:t>enlarged mesenteric lymph nodes </a:t>
            </a:r>
            <a:r>
              <a:rPr lang="en-US" sz="2400" dirty="0"/>
              <a:t>represent a </a:t>
            </a:r>
            <a:r>
              <a:rPr lang="en-US" sz="2400" b="1" u="sng" spc="300" dirty="0">
                <a:effectLst>
                  <a:outerShdw blurRad="38100" dist="38100" dir="2700000" algn="tl">
                    <a:srgbClr val="000000">
                      <a:alpha val="43137"/>
                    </a:srgbClr>
                  </a:outerShdw>
                </a:effectLst>
              </a:rPr>
              <a:t>reactive</a:t>
            </a:r>
            <a:r>
              <a:rPr lang="en-US" sz="2400" u="sng" dirty="0">
                <a:effectLst>
                  <a:outerShdw blurRad="38100" dist="38100" dir="2700000" algn="tl">
                    <a:srgbClr val="000000">
                      <a:alpha val="43137"/>
                    </a:srgbClr>
                  </a:outerShdw>
                </a:effectLst>
              </a:rPr>
              <a:t> lymphadenitis</a:t>
            </a:r>
            <a:r>
              <a:rPr lang="en-US" sz="2400" dirty="0"/>
              <a:t>.</a:t>
            </a:r>
            <a:endParaRPr lang="el-GR" sz="2400" dirty="0"/>
          </a:p>
          <a:p>
            <a:pPr algn="just"/>
            <a:endParaRPr lang="en-US" sz="2400" dirty="0"/>
          </a:p>
          <a:p>
            <a:pPr algn="just"/>
            <a:r>
              <a:rPr lang="en-US" sz="2400" dirty="0"/>
              <a:t>The nodes exhibit </a:t>
            </a:r>
            <a:r>
              <a:rPr lang="en-US" sz="2400" dirty="0">
                <a:effectLst>
                  <a:outerShdw blurRad="38100" dist="38100" dir="2700000" algn="tl">
                    <a:srgbClr val="000000">
                      <a:alpha val="43137"/>
                    </a:srgbClr>
                  </a:outerShdw>
                </a:effectLst>
              </a:rPr>
              <a:t>large, expanded follicles with prominent germinal centers.</a:t>
            </a:r>
          </a:p>
          <a:p>
            <a:pPr algn="just"/>
            <a:r>
              <a:rPr lang="en-US" sz="2400" dirty="0"/>
              <a:t>The patient likely has </a:t>
            </a:r>
            <a:r>
              <a:rPr lang="en-US" sz="2400" b="1" dirty="0"/>
              <a:t>lymphocytosis</a:t>
            </a:r>
            <a:r>
              <a:rPr lang="en-US" sz="2400" dirty="0"/>
              <a:t> (i.e., an increased lymphocyte count).</a:t>
            </a:r>
          </a:p>
          <a:p>
            <a:pPr algn="just"/>
            <a:r>
              <a:rPr lang="en-US" sz="2400" dirty="0">
                <a:effectLst>
                  <a:outerShdw blurRad="38100" dist="38100" dir="2700000" algn="tl">
                    <a:srgbClr val="000000">
                      <a:alpha val="43137"/>
                    </a:srgbClr>
                  </a:outerShdw>
                </a:effectLst>
              </a:rPr>
              <a:t>Affinity maturation </a:t>
            </a:r>
            <a:r>
              <a:rPr lang="en-US" sz="2400" dirty="0"/>
              <a:t>occurs within germinal centers; </a:t>
            </a:r>
            <a:r>
              <a:rPr lang="en-US" sz="2400" dirty="0">
                <a:effectLst>
                  <a:outerShdw blurRad="38100" dist="38100" dir="2700000" algn="tl">
                    <a:srgbClr val="000000">
                      <a:alpha val="43137"/>
                    </a:srgbClr>
                  </a:outerShdw>
                </a:effectLst>
              </a:rPr>
              <a:t>B cells </a:t>
            </a:r>
            <a:r>
              <a:rPr lang="en-US" sz="2400" dirty="0"/>
              <a:t>that produce </a:t>
            </a:r>
            <a:r>
              <a:rPr lang="en-US" sz="2400" dirty="0">
                <a:effectLst>
                  <a:outerShdw blurRad="38100" dist="38100" dir="2700000" algn="tl">
                    <a:srgbClr val="000000">
                      <a:alpha val="43137"/>
                    </a:srgbClr>
                  </a:outerShdw>
                </a:effectLst>
              </a:rPr>
              <a:t>more specific antibody</a:t>
            </a:r>
            <a:r>
              <a:rPr lang="en-US" sz="2400" dirty="0"/>
              <a:t> are </a:t>
            </a:r>
            <a:r>
              <a:rPr lang="en-US" sz="2400" b="1" dirty="0"/>
              <a:t>progressively selected </a:t>
            </a:r>
            <a:r>
              <a:rPr lang="en-US" sz="2400" dirty="0"/>
              <a:t>and </a:t>
            </a:r>
            <a:r>
              <a:rPr lang="en-US" sz="2400" b="1" dirty="0"/>
              <a:t>expanded.</a:t>
            </a:r>
          </a:p>
          <a:p>
            <a:pPr algn="just"/>
            <a:r>
              <a:rPr lang="en-US" sz="2400" dirty="0">
                <a:effectLst>
                  <a:outerShdw blurRad="38100" dist="38100" dir="2700000" algn="tl">
                    <a:srgbClr val="000000">
                      <a:alpha val="43137"/>
                    </a:srgbClr>
                  </a:outerShdw>
                </a:effectLst>
              </a:rPr>
              <a:t>Y. enterocolitica </a:t>
            </a:r>
            <a:r>
              <a:rPr lang="en-US" sz="2400" dirty="0"/>
              <a:t>is spread by the </a:t>
            </a:r>
            <a:r>
              <a:rPr lang="en-US" sz="2400" dirty="0">
                <a:effectLst>
                  <a:outerShdw blurRad="38100" dist="38100" dir="2700000" algn="tl">
                    <a:srgbClr val="000000">
                      <a:alpha val="43137"/>
                    </a:srgbClr>
                  </a:outerShdw>
                </a:effectLst>
              </a:rPr>
              <a:t>fecal-oral route.</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412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C6C5532-8E19-37B1-4E15-D2FA1C38B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60" y="135001"/>
            <a:ext cx="4388829" cy="6615995"/>
          </a:xfrm>
          <a:prstGeom prst="rect">
            <a:avLst/>
          </a:prstGeom>
        </p:spPr>
      </p:pic>
      <p:sp>
        <p:nvSpPr>
          <p:cNvPr id="4" name="TextBox 3">
            <a:extLst>
              <a:ext uri="{FF2B5EF4-FFF2-40B4-BE49-F238E27FC236}">
                <a16:creationId xmlns:a16="http://schemas.microsoft.com/office/drawing/2014/main" id="{DBEC36D7-F9DE-4BF4-A6CF-A78FBB6E0A9D}"/>
              </a:ext>
            </a:extLst>
          </p:cNvPr>
          <p:cNvSpPr txBox="1"/>
          <p:nvPr/>
        </p:nvSpPr>
        <p:spPr>
          <a:xfrm>
            <a:off x="4533089" y="0"/>
            <a:ext cx="7658910" cy="2246769"/>
          </a:xfrm>
          <a:prstGeom prst="rect">
            <a:avLst/>
          </a:prstGeom>
          <a:noFill/>
        </p:spPr>
        <p:txBody>
          <a:bodyPr wrap="square">
            <a:spAutoFit/>
          </a:bodyPr>
          <a:lstStyle/>
          <a:p>
            <a:pPr algn="just"/>
            <a:r>
              <a:rPr lang="en-US" sz="2000" dirty="0"/>
              <a:t>A 10-year-old boy with a week-long history of right groin pain is found to have enlarged tender lymph nodes. A biopsy specimen of one of these is obtained and shown here. The pain and enlargement spontaneously subside over the next few weeks.</a:t>
            </a:r>
          </a:p>
          <a:p>
            <a:pPr algn="just"/>
            <a:r>
              <a:rPr lang="en-US" sz="2000" dirty="0"/>
              <a:t>Describe the appearance.</a:t>
            </a:r>
          </a:p>
          <a:p>
            <a:pPr algn="just"/>
            <a:r>
              <a:rPr lang="en-US" sz="2000" dirty="0"/>
              <a:t>Is this benign or malignant?</a:t>
            </a:r>
          </a:p>
          <a:p>
            <a:pPr algn="just"/>
            <a:r>
              <a:rPr lang="en-US" sz="2000" dirty="0"/>
              <a:t>How is antigen delivered to this node?</a:t>
            </a:r>
            <a:endParaRPr lang="el-GR" sz="2000" dirty="0"/>
          </a:p>
        </p:txBody>
      </p:sp>
      <p:sp>
        <p:nvSpPr>
          <p:cNvPr id="6" name="TextBox 5">
            <a:extLst>
              <a:ext uri="{FF2B5EF4-FFF2-40B4-BE49-F238E27FC236}">
                <a16:creationId xmlns:a16="http://schemas.microsoft.com/office/drawing/2014/main" id="{9FE87053-52D3-D8D5-BABA-03EC12F47E7B}"/>
              </a:ext>
            </a:extLst>
          </p:cNvPr>
          <p:cNvSpPr txBox="1"/>
          <p:nvPr/>
        </p:nvSpPr>
        <p:spPr>
          <a:xfrm>
            <a:off x="4533089" y="2091447"/>
            <a:ext cx="7658909" cy="5048969"/>
          </a:xfrm>
          <a:prstGeom prst="rect">
            <a:avLst/>
          </a:prstGeom>
          <a:noFill/>
        </p:spPr>
        <p:txBody>
          <a:bodyPr wrap="square">
            <a:spAutoFit/>
          </a:bodyPr>
          <a:lstStyle/>
          <a:p>
            <a:pPr algn="just"/>
            <a:r>
              <a:rPr lang="en-US" sz="2400" dirty="0"/>
              <a:t>The </a:t>
            </a:r>
            <a:r>
              <a:rPr lang="en-US" sz="2400" dirty="0">
                <a:effectLst>
                  <a:outerShdw blurRad="38100" dist="38100" dir="2700000" algn="tl">
                    <a:srgbClr val="000000">
                      <a:alpha val="43137"/>
                    </a:srgbClr>
                  </a:outerShdw>
                </a:effectLst>
              </a:rPr>
              <a:t>large follicle </a:t>
            </a:r>
            <a:r>
              <a:rPr lang="en-US" sz="2400" dirty="0"/>
              <a:t>has a </a:t>
            </a:r>
            <a:r>
              <a:rPr lang="en-US" sz="2400" spc="300" dirty="0">
                <a:effectLst>
                  <a:outerShdw blurRad="38100" dist="38100" dir="2700000" algn="tl">
                    <a:srgbClr val="000000">
                      <a:alpha val="43137"/>
                    </a:srgbClr>
                  </a:outerShdw>
                </a:effectLst>
              </a:rPr>
              <a:t>pale</a:t>
            </a:r>
            <a:r>
              <a:rPr lang="en-US" sz="2400" dirty="0"/>
              <a:t> </a:t>
            </a:r>
            <a:r>
              <a:rPr lang="en-US" sz="2400" dirty="0">
                <a:effectLst>
                  <a:outerShdw blurRad="38100" dist="38100" dir="2700000" algn="tl">
                    <a:srgbClr val="000000">
                      <a:alpha val="43137"/>
                    </a:srgbClr>
                  </a:outerShdw>
                </a:effectLst>
              </a:rPr>
              <a:t>germinal center </a:t>
            </a:r>
            <a:r>
              <a:rPr lang="en-US" sz="2400" dirty="0"/>
              <a:t>(◂) with </a:t>
            </a:r>
            <a:r>
              <a:rPr lang="en-US" sz="2400" dirty="0">
                <a:effectLst>
                  <a:outerShdw blurRad="38100" dist="38100" dir="2700000" algn="tl">
                    <a:srgbClr val="000000">
                      <a:alpha val="43137"/>
                    </a:srgbClr>
                  </a:outerShdw>
                </a:effectLst>
              </a:rPr>
              <a:t>enlarged, activated lymphoid cells of </a:t>
            </a:r>
            <a:r>
              <a:rPr lang="en-US" sz="2400" u="sng" dirty="0">
                <a:effectLst>
                  <a:outerShdw blurRad="38100" dist="38100" dir="2700000" algn="tl">
                    <a:srgbClr val="000000">
                      <a:alpha val="43137"/>
                    </a:srgbClr>
                  </a:outerShdw>
                </a:effectLst>
              </a:rPr>
              <a:t>all</a:t>
            </a:r>
            <a:r>
              <a:rPr lang="en-US" sz="2400" dirty="0">
                <a:effectLst>
                  <a:outerShdw blurRad="38100" dist="38100" dir="2700000" algn="tl">
                    <a:srgbClr val="000000">
                      <a:alpha val="43137"/>
                    </a:srgbClr>
                  </a:outerShdw>
                </a:effectLst>
              </a:rPr>
              <a:t> shapes and sizes </a:t>
            </a:r>
            <a:r>
              <a:rPr lang="en-US" sz="2400" dirty="0"/>
              <a:t>(</a:t>
            </a:r>
            <a:r>
              <a:rPr lang="en-US" sz="2400" dirty="0">
                <a:effectLst>
                  <a:outerShdw blurRad="38100" dist="38100" dir="2700000" algn="tl">
                    <a:srgbClr val="000000">
                      <a:alpha val="43137"/>
                    </a:srgbClr>
                  </a:outerShdw>
                </a:effectLst>
              </a:rPr>
              <a:t>poly</a:t>
            </a:r>
            <a:r>
              <a:rPr lang="en-US" sz="2400" dirty="0"/>
              <a:t>clonal response). There are also </a:t>
            </a:r>
            <a:r>
              <a:rPr lang="en-US" sz="2400" dirty="0">
                <a:effectLst>
                  <a:outerShdw blurRad="38100" dist="38100" dir="2700000" algn="tl">
                    <a:srgbClr val="000000">
                      <a:alpha val="43137"/>
                    </a:srgbClr>
                  </a:outerShdw>
                </a:effectLst>
              </a:rPr>
              <a:t>numerous macrophages </a:t>
            </a:r>
            <a:r>
              <a:rPr lang="en-US" sz="2400" dirty="0"/>
              <a:t>(▾) that contain </a:t>
            </a:r>
            <a:r>
              <a:rPr lang="en-US" sz="2400" dirty="0">
                <a:effectLst>
                  <a:outerShdw blurRad="38100" dist="38100" dir="2700000" algn="tl">
                    <a:srgbClr val="000000">
                      <a:alpha val="43137"/>
                    </a:srgbClr>
                  </a:outerShdw>
                </a:effectLst>
              </a:rPr>
              <a:t>apoptotic bodies</a:t>
            </a:r>
            <a:r>
              <a:rPr lang="en-US" sz="2400" dirty="0"/>
              <a:t>.</a:t>
            </a:r>
            <a:endParaRPr lang="el-GR" sz="2400" dirty="0"/>
          </a:p>
          <a:p>
            <a:pPr algn="just"/>
            <a:endParaRPr lang="en-US" sz="2400" dirty="0"/>
          </a:p>
          <a:p>
            <a:pPr algn="just"/>
            <a:r>
              <a:rPr lang="en-US" sz="2400" dirty="0"/>
              <a:t>This is a </a:t>
            </a:r>
            <a:r>
              <a:rPr lang="en-US" sz="2400" b="1" spc="300" dirty="0">
                <a:effectLst>
                  <a:outerShdw blurRad="38100" dist="38100" dir="2700000" algn="tl">
                    <a:srgbClr val="000000">
                      <a:alpha val="43137"/>
                    </a:srgbClr>
                  </a:outerShdw>
                </a:effectLst>
              </a:rPr>
              <a:t>benign, reactive </a:t>
            </a:r>
            <a:r>
              <a:rPr lang="en-US" sz="2400" b="1" dirty="0"/>
              <a:t>lymphadenitis</a:t>
            </a:r>
            <a:r>
              <a:rPr lang="en-US" sz="2400" dirty="0"/>
              <a:t>. </a:t>
            </a:r>
            <a:r>
              <a:rPr lang="en-US" sz="2400" i="1" dirty="0"/>
              <a:t>Malignant lymphoid proliferations</a:t>
            </a:r>
            <a:r>
              <a:rPr lang="en-US" sz="2400" dirty="0"/>
              <a:t> are </a:t>
            </a:r>
            <a:r>
              <a:rPr lang="en-US" sz="2400" i="1" dirty="0"/>
              <a:t>typically painless and monoclonal, with </a:t>
            </a:r>
            <a:r>
              <a:rPr lang="en-US" sz="2400" i="1" u="sng" dirty="0"/>
              <a:t>effacement of their architecture</a:t>
            </a:r>
            <a:r>
              <a:rPr lang="en-US" sz="2400" dirty="0"/>
              <a:t>.</a:t>
            </a:r>
            <a:endParaRPr lang="el-GR" sz="2400" dirty="0"/>
          </a:p>
          <a:p>
            <a:pPr algn="just"/>
            <a:endParaRPr lang="en-US" sz="2400" dirty="0"/>
          </a:p>
          <a:p>
            <a:pPr algn="just"/>
            <a:r>
              <a:rPr lang="en-US" sz="2400" dirty="0">
                <a:effectLst>
                  <a:outerShdw blurRad="38100" dist="38100" dir="2700000" algn="tl">
                    <a:srgbClr val="000000">
                      <a:alpha val="43137"/>
                    </a:srgbClr>
                  </a:outerShdw>
                </a:effectLst>
              </a:rPr>
              <a:t>Antigen-presenting cells </a:t>
            </a:r>
            <a:r>
              <a:rPr lang="en-US" sz="2400" dirty="0"/>
              <a:t>include </a:t>
            </a:r>
            <a:r>
              <a:rPr lang="en-US" sz="2400" dirty="0">
                <a:effectLst>
                  <a:outerShdw blurRad="38100" dist="38100" dir="2700000" algn="tl">
                    <a:srgbClr val="000000">
                      <a:alpha val="43137"/>
                    </a:srgbClr>
                  </a:outerShdw>
                </a:effectLst>
              </a:rPr>
              <a:t>macrophages and dendritic cells</a:t>
            </a:r>
            <a:r>
              <a:rPr lang="en-US" sz="2400" dirty="0"/>
              <a:t> (and, to a lesser extent, B cells); they can arrive </a:t>
            </a:r>
            <a:r>
              <a:rPr lang="en-US" sz="2400" dirty="0">
                <a:effectLst>
                  <a:outerShdw blurRad="38100" dist="38100" dir="2700000" algn="tl">
                    <a:srgbClr val="000000">
                      <a:alpha val="43137"/>
                    </a:srgbClr>
                  </a:outerShdw>
                </a:effectLst>
              </a:rPr>
              <a:t>via lymphatics from peripheral sites</a:t>
            </a:r>
            <a:r>
              <a:rPr lang="en-US" sz="2400" dirty="0"/>
              <a:t>, </a:t>
            </a:r>
            <a:r>
              <a:rPr lang="en-US" sz="2400" dirty="0">
                <a:effectLst>
                  <a:outerShdw blurRad="38100" dist="38100" dir="2700000" algn="tl">
                    <a:srgbClr val="000000">
                      <a:alpha val="43137"/>
                    </a:srgbClr>
                  </a:outerShdw>
                </a:effectLst>
              </a:rPr>
              <a:t>or</a:t>
            </a:r>
            <a:r>
              <a:rPr lang="en-US" sz="2400" dirty="0"/>
              <a:t> they can reach the node </a:t>
            </a:r>
            <a:r>
              <a:rPr lang="en-US" sz="2400" dirty="0" err="1">
                <a:effectLst>
                  <a:outerShdw blurRad="38100" dist="38100" dir="2700000" algn="tl">
                    <a:srgbClr val="000000">
                      <a:alpha val="43137"/>
                    </a:srgbClr>
                  </a:outerShdw>
                </a:effectLst>
              </a:rPr>
              <a:t>hematogenously</a:t>
            </a:r>
            <a:r>
              <a:rPr lang="en-US" sz="2400" dirty="0"/>
              <a:t>.</a:t>
            </a:r>
            <a:endParaRPr lang="el-GR" sz="2400" dirty="0"/>
          </a:p>
        </p:txBody>
      </p:sp>
    </p:spTree>
    <p:extLst>
      <p:ext uri="{BB962C8B-B14F-4D97-AF65-F5344CB8AC3E}">
        <p14:creationId xmlns:p14="http://schemas.microsoft.com/office/powerpoint/2010/main" val="395746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B4B91A8-228A-ECB4-E7AD-774346942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945" y="116731"/>
            <a:ext cx="4351913" cy="6618685"/>
          </a:xfrm>
          <a:prstGeom prst="rect">
            <a:avLst/>
          </a:prstGeom>
        </p:spPr>
      </p:pic>
      <p:sp>
        <p:nvSpPr>
          <p:cNvPr id="4" name="TextBox 3">
            <a:extLst>
              <a:ext uri="{FF2B5EF4-FFF2-40B4-BE49-F238E27FC236}">
                <a16:creationId xmlns:a16="http://schemas.microsoft.com/office/drawing/2014/main" id="{C6497FA9-D930-289F-BF7C-431CF9E7CB3F}"/>
              </a:ext>
            </a:extLst>
          </p:cNvPr>
          <p:cNvSpPr txBox="1"/>
          <p:nvPr/>
        </p:nvSpPr>
        <p:spPr>
          <a:xfrm>
            <a:off x="0" y="1"/>
            <a:ext cx="7752945" cy="2031325"/>
          </a:xfrm>
          <a:prstGeom prst="rect">
            <a:avLst/>
          </a:prstGeom>
          <a:noFill/>
        </p:spPr>
        <p:txBody>
          <a:bodyPr wrap="square">
            <a:spAutoFit/>
          </a:bodyPr>
          <a:lstStyle/>
          <a:p>
            <a:pPr algn="just"/>
            <a:r>
              <a:rPr lang="en-US" dirty="0"/>
              <a:t>A 9-year-old boy with fatigue, epistaxis, and easy </a:t>
            </a:r>
            <a:r>
              <a:rPr lang="en-US" dirty="0" err="1"/>
              <a:t>bruisability</a:t>
            </a:r>
            <a:r>
              <a:rPr lang="en-US" dirty="0"/>
              <a:t> develops pneumonia. On examination, he also has extremity bone pain, mild splenomegaly, and generalized nontender lymphadenopathy. His peripheral blood smear is shown.</a:t>
            </a:r>
          </a:p>
          <a:p>
            <a:pPr algn="just"/>
            <a:r>
              <a:rPr lang="en-US" dirty="0"/>
              <a:t>What form of leukemia does he have?</a:t>
            </a:r>
          </a:p>
          <a:p>
            <a:pPr algn="just"/>
            <a:r>
              <a:rPr lang="en-US" dirty="0"/>
              <a:t>Explain his clinical findings.</a:t>
            </a:r>
          </a:p>
          <a:p>
            <a:pPr algn="just"/>
            <a:r>
              <a:rPr lang="en-US" dirty="0"/>
              <a:t>What enzyme is expressed in these cells?</a:t>
            </a:r>
            <a:endParaRPr lang="el-GR" dirty="0"/>
          </a:p>
        </p:txBody>
      </p:sp>
      <p:sp>
        <p:nvSpPr>
          <p:cNvPr id="6" name="TextBox 5">
            <a:extLst>
              <a:ext uri="{FF2B5EF4-FFF2-40B4-BE49-F238E27FC236}">
                <a16:creationId xmlns:a16="http://schemas.microsoft.com/office/drawing/2014/main" id="{204793FA-F6DE-0B53-36BA-C2F7D289ED26}"/>
              </a:ext>
            </a:extLst>
          </p:cNvPr>
          <p:cNvSpPr txBox="1"/>
          <p:nvPr/>
        </p:nvSpPr>
        <p:spPr>
          <a:xfrm>
            <a:off x="0" y="2031326"/>
            <a:ext cx="7752945" cy="4708981"/>
          </a:xfrm>
          <a:prstGeom prst="rect">
            <a:avLst/>
          </a:prstGeom>
          <a:noFill/>
        </p:spPr>
        <p:txBody>
          <a:bodyPr wrap="square">
            <a:spAutoFit/>
          </a:bodyPr>
          <a:lstStyle/>
          <a:p>
            <a:pPr algn="just"/>
            <a:r>
              <a:rPr lang="en-US" sz="2000" dirty="0"/>
              <a:t>These cells (▾) are </a:t>
            </a:r>
            <a:r>
              <a:rPr lang="en-US" sz="2000" dirty="0">
                <a:effectLst>
                  <a:outerShdw blurRad="38100" dist="38100" dir="2700000" algn="tl">
                    <a:srgbClr val="000000">
                      <a:alpha val="43137"/>
                    </a:srgbClr>
                  </a:outerShdw>
                </a:effectLst>
              </a:rPr>
              <a:t>blasts</a:t>
            </a:r>
            <a:r>
              <a:rPr lang="en-US" sz="2000" dirty="0"/>
              <a:t> that have </a:t>
            </a:r>
            <a:r>
              <a:rPr lang="en-US" sz="2000" spc="300" dirty="0">
                <a:effectLst>
                  <a:outerShdw blurRad="38100" dist="38100" dir="2700000" algn="tl">
                    <a:srgbClr val="000000">
                      <a:alpha val="43137"/>
                    </a:srgbClr>
                  </a:outerShdw>
                </a:effectLst>
              </a:rPr>
              <a:t>minimal</a:t>
            </a:r>
            <a:r>
              <a:rPr lang="en-US" sz="2000" dirty="0">
                <a:effectLst>
                  <a:outerShdw blurRad="38100" dist="38100" dir="2700000" algn="tl">
                    <a:srgbClr val="000000">
                      <a:alpha val="43137"/>
                    </a:srgbClr>
                  </a:outerShdw>
                </a:effectLst>
              </a:rPr>
              <a:t> agranular cytoplasm with enlarged nuclei that have small nucleoli;</a:t>
            </a:r>
            <a:r>
              <a:rPr lang="en-US" sz="2000" dirty="0"/>
              <a:t> this is consistent with </a:t>
            </a:r>
            <a:r>
              <a:rPr lang="en-US" sz="2000" b="1" dirty="0"/>
              <a:t>acute lymphoblastic leukemia (ALL). Blasts </a:t>
            </a:r>
            <a:r>
              <a:rPr lang="en-US" sz="2000" dirty="0"/>
              <a:t>comprise </a:t>
            </a:r>
            <a:r>
              <a:rPr lang="en-US" sz="2000" b="1" dirty="0"/>
              <a:t>more than 25% </a:t>
            </a:r>
            <a:r>
              <a:rPr lang="en-US" sz="2000" dirty="0"/>
              <a:t>of the </a:t>
            </a:r>
            <a:r>
              <a:rPr lang="en-US" sz="2000" dirty="0">
                <a:effectLst>
                  <a:outerShdw blurRad="38100" dist="38100" dir="2700000" algn="tl">
                    <a:srgbClr val="000000">
                      <a:alpha val="43137"/>
                    </a:srgbClr>
                  </a:outerShdw>
                </a:effectLst>
              </a:rPr>
              <a:t>marrow cellularity </a:t>
            </a:r>
            <a:r>
              <a:rPr lang="en-US" sz="2000" dirty="0"/>
              <a:t>in ALL. </a:t>
            </a:r>
            <a:r>
              <a:rPr lang="en-US" sz="2000" dirty="0">
                <a:effectLst>
                  <a:outerShdw blurRad="38100" dist="38100" dir="2700000" algn="tl">
                    <a:srgbClr val="000000">
                      <a:alpha val="43137"/>
                    </a:srgbClr>
                  </a:outerShdw>
                </a:effectLst>
              </a:rPr>
              <a:t>Blasts </a:t>
            </a:r>
            <a:r>
              <a:rPr lang="en-US" sz="2000" dirty="0"/>
              <a:t>typically appear in </a:t>
            </a:r>
            <a:r>
              <a:rPr lang="en-US" sz="2000" b="1" dirty="0"/>
              <a:t>large numbers in the peripheral blood</a:t>
            </a:r>
            <a:r>
              <a:rPr lang="en-US" sz="2000" dirty="0"/>
              <a:t>; in the </a:t>
            </a:r>
            <a:r>
              <a:rPr lang="en-US" sz="2000" i="1" dirty="0"/>
              <a:t>rarer</a:t>
            </a:r>
            <a:r>
              <a:rPr lang="en-US" sz="2000" dirty="0"/>
              <a:t> cases of “aleukemic” leukemia, they </a:t>
            </a:r>
            <a:r>
              <a:rPr lang="en-US" sz="2000" i="1" dirty="0"/>
              <a:t>do not.</a:t>
            </a:r>
            <a:endParaRPr lang="el-GR" sz="2000" i="1" dirty="0"/>
          </a:p>
          <a:p>
            <a:pPr algn="just"/>
            <a:endParaRPr lang="en-US" sz="2000" i="1" dirty="0"/>
          </a:p>
          <a:p>
            <a:pPr algn="just"/>
            <a:r>
              <a:rPr lang="en-US" sz="2000" b="1" dirty="0"/>
              <a:t>Leukemic cells </a:t>
            </a:r>
            <a:r>
              <a:rPr lang="en-US" sz="2000" dirty="0"/>
              <a:t>fill the </a:t>
            </a:r>
            <a:r>
              <a:rPr lang="en-US" sz="2000" b="1" dirty="0"/>
              <a:t>marrow</a:t>
            </a:r>
            <a:r>
              <a:rPr lang="en-US" sz="2000" dirty="0"/>
              <a:t> and </a:t>
            </a:r>
            <a:r>
              <a:rPr lang="en-US" sz="2000" b="1" i="1" dirty="0">
                <a:effectLst>
                  <a:outerShdw blurRad="38100" dist="38100" dir="2700000" algn="tl">
                    <a:srgbClr val="000000">
                      <a:alpha val="43137"/>
                    </a:srgbClr>
                  </a:outerShdw>
                </a:effectLst>
              </a:rPr>
              <a:t>dis</a:t>
            </a:r>
            <a:r>
              <a:rPr lang="en-US" sz="2000" b="1" dirty="0">
                <a:effectLst>
                  <a:outerShdw blurRad="38100" dist="38100" dir="2700000" algn="tl">
                    <a:srgbClr val="000000">
                      <a:alpha val="43137"/>
                    </a:srgbClr>
                  </a:outerShdw>
                </a:effectLst>
              </a:rPr>
              <a:t>place</a:t>
            </a:r>
            <a:r>
              <a:rPr lang="en-US" sz="2000" dirty="0"/>
              <a:t> and </a:t>
            </a:r>
            <a:r>
              <a:rPr lang="en-US" sz="2000" b="1" dirty="0">
                <a:effectLst>
                  <a:outerShdw blurRad="38100" dist="38100" dir="2700000" algn="tl">
                    <a:srgbClr val="000000">
                      <a:alpha val="43137"/>
                    </a:srgbClr>
                  </a:outerShdw>
                </a:effectLst>
              </a:rPr>
              <a:t>suppress</a:t>
            </a:r>
            <a:r>
              <a:rPr lang="en-US" sz="2000" dirty="0"/>
              <a:t> the normal hematopoietic elements, thereby leading to </a:t>
            </a:r>
            <a:r>
              <a:rPr lang="en-US" sz="2000" b="1" spc="300" dirty="0"/>
              <a:t>pancytopenia</a:t>
            </a:r>
            <a:r>
              <a:rPr lang="en-US" sz="2000" dirty="0"/>
              <a:t>; the result is </a:t>
            </a:r>
            <a:r>
              <a:rPr lang="en-US" sz="2000" u="sng" spc="300" dirty="0">
                <a:effectLst>
                  <a:outerShdw blurRad="38100" dist="38100" dir="2700000" algn="tl">
                    <a:srgbClr val="000000">
                      <a:alpha val="43137"/>
                    </a:srgbClr>
                  </a:outerShdw>
                </a:effectLst>
              </a:rPr>
              <a:t>anemia with fatigue, thrombocytopenia with bleeding, and decreased myelopoiesis leading to bacterial infections</a:t>
            </a:r>
            <a:r>
              <a:rPr lang="en-US" sz="2000" spc="300" dirty="0">
                <a:effectLst>
                  <a:outerShdw blurRad="38100" dist="38100" dir="2700000" algn="tl">
                    <a:srgbClr val="000000">
                      <a:alpha val="43137"/>
                    </a:srgbClr>
                  </a:outerShdw>
                </a:effectLst>
              </a:rPr>
              <a:t>.</a:t>
            </a:r>
            <a:endParaRPr lang="el-GR" sz="2000" spc="300" dirty="0">
              <a:effectLst>
                <a:outerShdw blurRad="38100" dist="38100" dir="2700000" algn="tl">
                  <a:srgbClr val="000000">
                    <a:alpha val="43137"/>
                  </a:srgbClr>
                </a:outerShdw>
              </a:effectLst>
            </a:endParaRPr>
          </a:p>
          <a:p>
            <a:pPr algn="just"/>
            <a:endParaRPr lang="en-US" sz="2000" u="sng" spc="300" dirty="0">
              <a:effectLst>
                <a:outerShdw blurRad="38100" dist="38100" dir="2700000" algn="tl">
                  <a:srgbClr val="000000">
                    <a:alpha val="43137"/>
                  </a:srgbClr>
                </a:outerShdw>
              </a:effectLst>
            </a:endParaRPr>
          </a:p>
          <a:p>
            <a:pPr algn="just"/>
            <a:r>
              <a:rPr lang="en-US" sz="2000" b="1" dirty="0"/>
              <a:t>Terminal deoxynucleotidyl transferase (</a:t>
            </a:r>
            <a:r>
              <a:rPr lang="en-US" sz="2000" b="1" dirty="0" err="1"/>
              <a:t>TdT</a:t>
            </a:r>
            <a:r>
              <a:rPr lang="en-US" sz="2000" b="1" dirty="0"/>
              <a:t>) </a:t>
            </a:r>
            <a:r>
              <a:rPr lang="en-US" sz="2000" dirty="0"/>
              <a:t>is expressed </a:t>
            </a:r>
            <a:r>
              <a:rPr lang="en-US" sz="2000" b="1" u="sng" dirty="0"/>
              <a:t>only</a:t>
            </a:r>
            <a:r>
              <a:rPr lang="en-US" sz="2000" dirty="0"/>
              <a:t> in </a:t>
            </a:r>
            <a:r>
              <a:rPr lang="en-US" sz="2000" u="sng" dirty="0">
                <a:effectLst>
                  <a:outerShdw blurRad="38100" dist="38100" dir="2700000" algn="tl">
                    <a:srgbClr val="000000">
                      <a:alpha val="43137"/>
                    </a:srgbClr>
                  </a:outerShdw>
                </a:effectLst>
              </a:rPr>
              <a:t>pre-B </a:t>
            </a:r>
            <a:r>
              <a:rPr lang="en-US" sz="2000" dirty="0"/>
              <a:t>and </a:t>
            </a:r>
            <a:r>
              <a:rPr lang="en-US" sz="2000" u="sng" dirty="0">
                <a:effectLst>
                  <a:outerShdw blurRad="38100" dist="38100" dir="2700000" algn="tl">
                    <a:srgbClr val="000000">
                      <a:alpha val="43137"/>
                    </a:srgbClr>
                  </a:outerShdw>
                </a:effectLst>
              </a:rPr>
              <a:t>pre-T</a:t>
            </a:r>
            <a:r>
              <a:rPr lang="el-GR" sz="2000" dirty="0">
                <a:effectLst>
                  <a:outerShdw blurRad="38100" dist="38100" dir="2700000" algn="tl">
                    <a:srgbClr val="000000">
                      <a:alpha val="43137"/>
                    </a:srgbClr>
                  </a:outerShdw>
                </a:effectLst>
              </a:rPr>
              <a:t> </a:t>
            </a:r>
            <a:r>
              <a:rPr lang="en-US" sz="2000" dirty="0"/>
              <a:t> </a:t>
            </a:r>
            <a:r>
              <a:rPr lang="en-US" sz="2000" spc="600" dirty="0"/>
              <a:t>lymphoblasts</a:t>
            </a:r>
            <a:r>
              <a:rPr lang="en-US" sz="2000" dirty="0"/>
              <a:t>.</a:t>
            </a:r>
            <a:endParaRPr lang="el-GR" sz="2000" dirty="0"/>
          </a:p>
        </p:txBody>
      </p:sp>
    </p:spTree>
    <p:extLst>
      <p:ext uri="{BB962C8B-B14F-4D97-AF65-F5344CB8AC3E}">
        <p14:creationId xmlns:p14="http://schemas.microsoft.com/office/powerpoint/2010/main" val="264025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C4879A7-FCE3-55CE-4C91-8963D40F5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471" y="1521307"/>
            <a:ext cx="5119461" cy="5142139"/>
          </a:xfrm>
          <a:prstGeom prst="rect">
            <a:avLst/>
          </a:prstGeom>
        </p:spPr>
      </p:pic>
      <p:sp>
        <p:nvSpPr>
          <p:cNvPr id="4" name="TextBox 3">
            <a:extLst>
              <a:ext uri="{FF2B5EF4-FFF2-40B4-BE49-F238E27FC236}">
                <a16:creationId xmlns:a16="http://schemas.microsoft.com/office/drawing/2014/main" id="{7B2CCC52-7D9F-179A-3658-2872116C7B0F}"/>
              </a:ext>
            </a:extLst>
          </p:cNvPr>
          <p:cNvSpPr txBox="1"/>
          <p:nvPr/>
        </p:nvSpPr>
        <p:spPr>
          <a:xfrm>
            <a:off x="0" y="1"/>
            <a:ext cx="12192000" cy="1846659"/>
          </a:xfrm>
          <a:prstGeom prst="rect">
            <a:avLst/>
          </a:prstGeom>
          <a:noFill/>
        </p:spPr>
        <p:txBody>
          <a:bodyPr wrap="square">
            <a:spAutoFit/>
          </a:bodyPr>
          <a:lstStyle/>
          <a:p>
            <a:pPr algn="just"/>
            <a:r>
              <a:rPr lang="en-US" sz="2400" dirty="0"/>
              <a:t>A 6-year-old girl has a 1-month history of fatigue, headache, and vomiting. Her hemoglobin level is 8 g/dL (</a:t>
            </a:r>
            <a:r>
              <a:rPr lang="en-US" sz="2400" dirty="0" err="1"/>
              <a:t>nl</a:t>
            </a:r>
            <a:r>
              <a:rPr lang="en-US" sz="2400" dirty="0"/>
              <a:t> 12 to 15.6 g/dL), her platelet count is 56,400/µL (</a:t>
            </a:r>
            <a:r>
              <a:rPr lang="en-US" sz="2400" dirty="0" err="1"/>
              <a:t>nl</a:t>
            </a:r>
            <a:r>
              <a:rPr lang="en-US" sz="2400" dirty="0"/>
              <a:t> 130,000 to 400,000/µL), and her total WBC count is 18,270/µL (</a:t>
            </a:r>
            <a:r>
              <a:rPr lang="en-US" sz="2400" dirty="0" err="1"/>
              <a:t>nl</a:t>
            </a:r>
            <a:r>
              <a:rPr lang="en-US" sz="2400" dirty="0"/>
              <a:t> 3800 to 10,800/µL). Flow cytometry of a marrow aspirate exhibits the pattern shown.</a:t>
            </a:r>
            <a:r>
              <a:rPr lang="el-GR" sz="2400" dirty="0"/>
              <a:t> </a:t>
            </a:r>
            <a:r>
              <a:rPr lang="en-US" sz="2400" dirty="0"/>
              <a:t>What is the diagnosis?</a:t>
            </a:r>
            <a:r>
              <a:rPr lang="el-GR" sz="2400" dirty="0"/>
              <a:t> </a:t>
            </a:r>
            <a:r>
              <a:rPr lang="en-US" sz="2400" dirty="0"/>
              <a:t>What is the prognosis with chemotherapy?</a:t>
            </a:r>
          </a:p>
          <a:p>
            <a:endParaRPr lang="en-US" dirty="0"/>
          </a:p>
        </p:txBody>
      </p:sp>
      <p:sp>
        <p:nvSpPr>
          <p:cNvPr id="6" name="TextBox 5">
            <a:extLst>
              <a:ext uri="{FF2B5EF4-FFF2-40B4-BE49-F238E27FC236}">
                <a16:creationId xmlns:a16="http://schemas.microsoft.com/office/drawing/2014/main" id="{A596A7F8-383D-F038-CFD8-5DF63E847406}"/>
              </a:ext>
            </a:extLst>
          </p:cNvPr>
          <p:cNvSpPr txBox="1"/>
          <p:nvPr/>
        </p:nvSpPr>
        <p:spPr>
          <a:xfrm>
            <a:off x="0" y="1846660"/>
            <a:ext cx="6884471" cy="4524315"/>
          </a:xfrm>
          <a:prstGeom prst="rect">
            <a:avLst/>
          </a:prstGeom>
          <a:noFill/>
        </p:spPr>
        <p:txBody>
          <a:bodyPr wrap="square">
            <a:spAutoFit/>
          </a:bodyPr>
          <a:lstStyle/>
          <a:p>
            <a:pPr algn="just"/>
            <a:r>
              <a:rPr lang="en-US" sz="2400" dirty="0"/>
              <a:t>The </a:t>
            </a:r>
            <a:r>
              <a:rPr lang="en-US" sz="2400" dirty="0">
                <a:solidFill>
                  <a:srgbClr val="FF0000"/>
                </a:solidFill>
              </a:rPr>
              <a:t>red population of WBCs </a:t>
            </a:r>
            <a:r>
              <a:rPr lang="en-US" sz="2400" dirty="0"/>
              <a:t>marks for </a:t>
            </a:r>
            <a:r>
              <a:rPr lang="en-US" sz="2400" dirty="0">
                <a:solidFill>
                  <a:srgbClr val="FF0000"/>
                </a:solidFill>
              </a:rPr>
              <a:t>CD19</a:t>
            </a:r>
            <a:r>
              <a:rPr lang="en-US" sz="2400" dirty="0"/>
              <a:t> (a B-cell marker) and </a:t>
            </a:r>
            <a:r>
              <a:rPr lang="en-US" sz="2400" dirty="0">
                <a:solidFill>
                  <a:srgbClr val="FF0000"/>
                </a:solidFill>
              </a:rPr>
              <a:t>CD10</a:t>
            </a:r>
            <a:r>
              <a:rPr lang="en-US" sz="2400" dirty="0"/>
              <a:t> (a pre–B cell marker), which is consistent with </a:t>
            </a:r>
            <a:r>
              <a:rPr lang="en-US" sz="2400" b="1" spc="600" dirty="0"/>
              <a:t>acute</a:t>
            </a:r>
            <a:r>
              <a:rPr lang="en-US" sz="2400" b="1" dirty="0"/>
              <a:t> pre–B cell lymphoblastic leukemia.</a:t>
            </a:r>
            <a:r>
              <a:rPr lang="en-US" sz="2400" dirty="0"/>
              <a:t> There is a </a:t>
            </a:r>
            <a:r>
              <a:rPr lang="en-US" sz="2400" dirty="0">
                <a:solidFill>
                  <a:srgbClr val="00B050"/>
                </a:solidFill>
              </a:rPr>
              <a:t>smaller green population </a:t>
            </a:r>
            <a:r>
              <a:rPr lang="en-US" sz="2400" dirty="0"/>
              <a:t>of </a:t>
            </a:r>
            <a:r>
              <a:rPr lang="en-US" sz="2400" dirty="0">
                <a:solidFill>
                  <a:srgbClr val="00B050"/>
                </a:solidFill>
              </a:rPr>
              <a:t>normal B cells </a:t>
            </a:r>
            <a:r>
              <a:rPr lang="en-US" sz="2400" dirty="0"/>
              <a:t>with </a:t>
            </a:r>
            <a:r>
              <a:rPr lang="en-US" sz="2400" dirty="0">
                <a:solidFill>
                  <a:schemeClr val="bg1">
                    <a:lumMod val="50000"/>
                  </a:schemeClr>
                </a:solidFill>
              </a:rPr>
              <a:t>remaining normal marrow cells</a:t>
            </a:r>
            <a:r>
              <a:rPr lang="en-US" sz="2400" dirty="0"/>
              <a:t>, which are highlighted here in </a:t>
            </a:r>
            <a:r>
              <a:rPr lang="en-US" sz="2400" dirty="0">
                <a:solidFill>
                  <a:schemeClr val="bg1">
                    <a:lumMod val="50000"/>
                  </a:schemeClr>
                </a:solidFill>
              </a:rPr>
              <a:t>gray</a:t>
            </a:r>
            <a:r>
              <a:rPr lang="en-US" sz="2400" dirty="0"/>
              <a:t>.</a:t>
            </a:r>
            <a:endParaRPr lang="el-GR" sz="2400" dirty="0"/>
          </a:p>
          <a:p>
            <a:pPr algn="just"/>
            <a:endParaRPr lang="en-US" sz="2400" dirty="0"/>
          </a:p>
          <a:p>
            <a:pPr algn="just"/>
            <a:r>
              <a:rPr lang="en-US" sz="2400" dirty="0">
                <a:effectLst>
                  <a:outerShdw blurRad="38100" dist="38100" dir="2700000" algn="tl">
                    <a:srgbClr val="000000">
                      <a:alpha val="43137"/>
                    </a:srgbClr>
                  </a:outerShdw>
                </a:effectLst>
              </a:rPr>
              <a:t>This</a:t>
            </a:r>
            <a:r>
              <a:rPr lang="en-US" sz="2400" dirty="0"/>
              <a:t> patient's </a:t>
            </a:r>
            <a:r>
              <a:rPr lang="en-US" sz="2400" b="1" dirty="0"/>
              <a:t>prognosis</a:t>
            </a:r>
            <a:r>
              <a:rPr lang="en-US" sz="2400" dirty="0"/>
              <a:t> is </a:t>
            </a:r>
            <a:r>
              <a:rPr lang="en-US" sz="2400" b="1" dirty="0"/>
              <a:t>good</a:t>
            </a:r>
            <a:r>
              <a:rPr lang="en-US" sz="2400" dirty="0"/>
              <a:t>. </a:t>
            </a:r>
            <a:endParaRPr lang="el-GR" sz="2400" dirty="0"/>
          </a:p>
          <a:p>
            <a:pPr algn="just"/>
            <a:r>
              <a:rPr lang="en-US" sz="2400" i="1" dirty="0"/>
              <a:t>Worse prognostic factors </a:t>
            </a:r>
            <a:r>
              <a:rPr lang="en-US" sz="2400" dirty="0"/>
              <a:t>include an </a:t>
            </a:r>
            <a:r>
              <a:rPr lang="en-US" sz="2400" i="1" dirty="0"/>
              <a:t>age of onset of less than 2 years </a:t>
            </a:r>
            <a:r>
              <a:rPr lang="en-US" sz="2400" dirty="0"/>
              <a:t>or </a:t>
            </a:r>
            <a:r>
              <a:rPr lang="en-US" sz="2400" i="1" dirty="0"/>
              <a:t>onset during adolescence or adulthood</a:t>
            </a:r>
            <a:r>
              <a:rPr lang="en-US" sz="2400" dirty="0"/>
              <a:t>, a </a:t>
            </a:r>
            <a:r>
              <a:rPr lang="en-US" sz="2400" i="1" dirty="0"/>
              <a:t>higher WBC count</a:t>
            </a:r>
            <a:r>
              <a:rPr lang="en-US" sz="2400" dirty="0"/>
              <a:t>, and </a:t>
            </a:r>
            <a:r>
              <a:rPr lang="en-US" sz="2400" dirty="0">
                <a:effectLst>
                  <a:outerShdw blurRad="38100" dist="38100" dir="2700000" algn="tl">
                    <a:srgbClr val="000000">
                      <a:alpha val="43137"/>
                    </a:srgbClr>
                  </a:outerShdw>
                </a:effectLst>
              </a:rPr>
              <a:t>presence of the t(9;22) “Philadelphia chromosome” translocation.</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94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7684C2C-5FD9-ADAD-D685-0D0E9F0D0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35" y="126460"/>
            <a:ext cx="4407054" cy="6647062"/>
          </a:xfrm>
          <a:prstGeom prst="rect">
            <a:avLst/>
          </a:prstGeom>
        </p:spPr>
      </p:pic>
      <p:sp>
        <p:nvSpPr>
          <p:cNvPr id="4" name="TextBox 3">
            <a:extLst>
              <a:ext uri="{FF2B5EF4-FFF2-40B4-BE49-F238E27FC236}">
                <a16:creationId xmlns:a16="http://schemas.microsoft.com/office/drawing/2014/main" id="{0E7348A6-227F-8A11-CFB1-D09EA2162656}"/>
              </a:ext>
            </a:extLst>
          </p:cNvPr>
          <p:cNvSpPr txBox="1"/>
          <p:nvPr/>
        </p:nvSpPr>
        <p:spPr>
          <a:xfrm>
            <a:off x="4533089" y="0"/>
            <a:ext cx="7658912" cy="3046988"/>
          </a:xfrm>
          <a:prstGeom prst="rect">
            <a:avLst/>
          </a:prstGeom>
          <a:noFill/>
        </p:spPr>
        <p:txBody>
          <a:bodyPr wrap="square">
            <a:spAutoFit/>
          </a:bodyPr>
          <a:lstStyle/>
          <a:p>
            <a:pPr algn="just"/>
            <a:r>
              <a:rPr lang="en-US" sz="2400" dirty="0"/>
              <a:t>A 68-year-old man with a 1-year history of progressive fatigue has an enlarged spleen and nontender cervical adenopathy. His hematocrit level is 26.8% (</a:t>
            </a:r>
            <a:r>
              <a:rPr lang="en-US" sz="2400" dirty="0" err="1"/>
              <a:t>nl</a:t>
            </a:r>
            <a:r>
              <a:rPr lang="en-US" sz="2400" dirty="0"/>
              <a:t> 41% to 50%) with normal indices, his platelet count is within normal limits, and his WBC count is 36,500/µL (</a:t>
            </a:r>
            <a:r>
              <a:rPr lang="en-US" sz="2400" dirty="0" err="1"/>
              <a:t>nl</a:t>
            </a:r>
            <a:r>
              <a:rPr lang="en-US" sz="2400" dirty="0"/>
              <a:t> 3800 to 10,800/µL). His peripheral smear is shown.</a:t>
            </a:r>
          </a:p>
          <a:p>
            <a:pPr algn="just"/>
            <a:r>
              <a:rPr lang="en-US" sz="2400" dirty="0"/>
              <a:t>What is the predominant cell type shown here?</a:t>
            </a:r>
          </a:p>
          <a:p>
            <a:pPr algn="just"/>
            <a:r>
              <a:rPr lang="en-US" sz="2400" dirty="0"/>
              <a:t>What are complications of his disease?</a:t>
            </a:r>
            <a:endParaRPr lang="el-GR" sz="2400" dirty="0"/>
          </a:p>
        </p:txBody>
      </p:sp>
      <p:sp>
        <p:nvSpPr>
          <p:cNvPr id="6" name="TextBox 5">
            <a:extLst>
              <a:ext uri="{FF2B5EF4-FFF2-40B4-BE49-F238E27FC236}">
                <a16:creationId xmlns:a16="http://schemas.microsoft.com/office/drawing/2014/main" id="{A40F46BC-DCAD-5423-502B-08BAFD9BB007}"/>
              </a:ext>
            </a:extLst>
          </p:cNvPr>
          <p:cNvSpPr txBox="1"/>
          <p:nvPr/>
        </p:nvSpPr>
        <p:spPr>
          <a:xfrm>
            <a:off x="4533088" y="3046988"/>
            <a:ext cx="7658912" cy="3785652"/>
          </a:xfrm>
          <a:prstGeom prst="rect">
            <a:avLst/>
          </a:prstGeom>
          <a:noFill/>
        </p:spPr>
        <p:txBody>
          <a:bodyPr wrap="square">
            <a:spAutoFit/>
          </a:bodyPr>
          <a:lstStyle/>
          <a:p>
            <a:pPr algn="just"/>
            <a:r>
              <a:rPr lang="en-US" sz="2400" dirty="0"/>
              <a:t>This patient has </a:t>
            </a:r>
            <a:r>
              <a:rPr lang="en-US" sz="2400" b="1" spc="600" dirty="0">
                <a:effectLst>
                  <a:outerShdw blurRad="38100" dist="38100" dir="2700000" algn="tl">
                    <a:srgbClr val="000000">
                      <a:alpha val="43137"/>
                    </a:srgbClr>
                  </a:outerShdw>
                </a:effectLst>
              </a:rPr>
              <a:t>chronic</a:t>
            </a:r>
            <a:r>
              <a:rPr lang="en-US" sz="2400" dirty="0">
                <a:effectLst>
                  <a:outerShdw blurRad="38100" dist="38100" dir="2700000" algn="tl">
                    <a:srgbClr val="000000">
                      <a:alpha val="43137"/>
                    </a:srgbClr>
                  </a:outerShdw>
                </a:effectLst>
              </a:rPr>
              <a:t> lymphocytic leukemia (CLL) </a:t>
            </a:r>
            <a:r>
              <a:rPr lang="en-US" sz="2400" dirty="0"/>
              <a:t>with </a:t>
            </a:r>
            <a:r>
              <a:rPr lang="en-US" sz="2400" dirty="0">
                <a:effectLst>
                  <a:outerShdw blurRad="38100" dist="38100" dir="2700000" algn="tl">
                    <a:srgbClr val="000000">
                      <a:alpha val="43137"/>
                    </a:srgbClr>
                  </a:outerShdw>
                </a:effectLst>
              </a:rPr>
              <a:t>many small mature lymphocytes</a:t>
            </a:r>
            <a:r>
              <a:rPr lang="en-US" sz="2400" dirty="0"/>
              <a:t>. CLL is often accompanied by a </a:t>
            </a:r>
            <a:r>
              <a:rPr lang="en-US" sz="2400" dirty="0">
                <a:effectLst>
                  <a:outerShdw blurRad="38100" dist="38100" dir="2700000" algn="tl">
                    <a:srgbClr val="000000">
                      <a:alpha val="43137"/>
                    </a:srgbClr>
                  </a:outerShdw>
                </a:effectLst>
              </a:rPr>
              <a:t>tissue phase </a:t>
            </a:r>
            <a:r>
              <a:rPr lang="en-US" sz="2400" dirty="0"/>
              <a:t>known as </a:t>
            </a:r>
            <a:r>
              <a:rPr lang="en-US" sz="2400" b="1" dirty="0"/>
              <a:t>small lymphocytic lymphoma</a:t>
            </a:r>
            <a:r>
              <a:rPr lang="en-US" sz="2400" dirty="0"/>
              <a:t>, which involves the </a:t>
            </a:r>
            <a:r>
              <a:rPr lang="en-US" sz="2400" b="1" u="sng" dirty="0"/>
              <a:t>same</a:t>
            </a:r>
            <a:r>
              <a:rPr lang="en-US" sz="2400" dirty="0"/>
              <a:t> </a:t>
            </a:r>
            <a:r>
              <a:rPr lang="en-US" sz="2400" dirty="0">
                <a:effectLst>
                  <a:outerShdw blurRad="38100" dist="38100" dir="2700000" algn="tl">
                    <a:srgbClr val="000000">
                      <a:alpha val="43137"/>
                    </a:srgbClr>
                  </a:outerShdw>
                </a:effectLst>
              </a:rPr>
              <a:t>abnormal lymphocytes infiltrating the spleen, liver, and lymph nodes.</a:t>
            </a:r>
            <a:endParaRPr lang="el-GR" sz="2400" dirty="0">
              <a:effectLst>
                <a:outerShdw blurRad="38100" dist="38100" dir="2700000" algn="tl">
                  <a:srgbClr val="000000">
                    <a:alpha val="43137"/>
                  </a:srgbClr>
                </a:outerShdw>
              </a:effectLst>
            </a:endParaRPr>
          </a:p>
          <a:p>
            <a:pPr algn="just"/>
            <a:endParaRPr lang="en-US" sz="2400" dirty="0">
              <a:effectLst>
                <a:outerShdw blurRad="38100" dist="38100" dir="2700000" algn="tl">
                  <a:srgbClr val="000000">
                    <a:alpha val="43137"/>
                  </a:srgbClr>
                </a:outerShdw>
              </a:effectLst>
            </a:endParaRPr>
          </a:p>
          <a:p>
            <a:pPr algn="just"/>
            <a:r>
              <a:rPr lang="en-US" sz="2400" dirty="0">
                <a:effectLst>
                  <a:outerShdw blurRad="38100" dist="38100" dir="2700000" algn="tl">
                    <a:srgbClr val="000000">
                      <a:alpha val="43137"/>
                    </a:srgbClr>
                  </a:outerShdw>
                </a:effectLst>
              </a:rPr>
              <a:t>Tumor progression </a:t>
            </a:r>
            <a:r>
              <a:rPr lang="en-US" sz="2400" dirty="0"/>
              <a:t>is heralded by a </a:t>
            </a:r>
            <a:r>
              <a:rPr lang="en-US" sz="2400" u="sng" dirty="0"/>
              <a:t>prolymphocytic transformation with worsening </a:t>
            </a:r>
            <a:r>
              <a:rPr lang="en-US" sz="2400" u="sng" dirty="0" err="1"/>
              <a:t>cytopenias</a:t>
            </a:r>
            <a:r>
              <a:rPr lang="en-US" sz="2400" dirty="0"/>
              <a:t> (15% to 30% of patients) or a </a:t>
            </a:r>
            <a:r>
              <a:rPr lang="en-US" sz="2400" u="sng" dirty="0"/>
              <a:t>Richter transformation to a diffuse large B-cell lymphoma</a:t>
            </a:r>
            <a:r>
              <a:rPr lang="en-US" sz="2400" dirty="0"/>
              <a:t> (10% of patients).</a:t>
            </a:r>
            <a:endParaRPr lang="el-GR" sz="2400" dirty="0"/>
          </a:p>
        </p:txBody>
      </p:sp>
    </p:spTree>
    <p:extLst>
      <p:ext uri="{BB962C8B-B14F-4D97-AF65-F5344CB8AC3E}">
        <p14:creationId xmlns:p14="http://schemas.microsoft.com/office/powerpoint/2010/main" val="2511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0357C89-40B8-8A76-4307-01252A133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2" y="1880697"/>
            <a:ext cx="4937572" cy="4831388"/>
          </a:xfrm>
          <a:prstGeom prst="rect">
            <a:avLst/>
          </a:prstGeom>
        </p:spPr>
      </p:pic>
      <p:sp>
        <p:nvSpPr>
          <p:cNvPr id="4" name="TextBox 3">
            <a:extLst>
              <a:ext uri="{FF2B5EF4-FFF2-40B4-BE49-F238E27FC236}">
                <a16:creationId xmlns:a16="http://schemas.microsoft.com/office/drawing/2014/main" id="{CCE82D8C-2AA0-63C3-E87D-B00F1CD69F23}"/>
              </a:ext>
            </a:extLst>
          </p:cNvPr>
          <p:cNvSpPr txBox="1"/>
          <p:nvPr/>
        </p:nvSpPr>
        <p:spPr>
          <a:xfrm>
            <a:off x="0" y="-107004"/>
            <a:ext cx="12192000" cy="1938992"/>
          </a:xfrm>
          <a:prstGeom prst="rect">
            <a:avLst/>
          </a:prstGeom>
          <a:noFill/>
        </p:spPr>
        <p:txBody>
          <a:bodyPr wrap="square">
            <a:spAutoFit/>
          </a:bodyPr>
          <a:lstStyle/>
          <a:p>
            <a:pPr algn="just"/>
            <a:r>
              <a:rPr lang="en-US" sz="2400" dirty="0"/>
              <a:t>A 66-year-old man has anemia, hepatomegaly, and splenomegaly. His serum haptoglobin level is decreased, and his direct Coombs test is positive. Flow cytometry of his peripheral blood lymphocytes is shown.</a:t>
            </a:r>
          </a:p>
          <a:p>
            <a:pPr algn="just"/>
            <a:r>
              <a:rPr lang="en-US" sz="2400" dirty="0"/>
              <a:t>What diagnosis is suggested by flow cytometry?</a:t>
            </a:r>
          </a:p>
          <a:p>
            <a:pPr algn="just"/>
            <a:r>
              <a:rPr lang="en-US" sz="2400" dirty="0"/>
              <a:t>What complication is suggested by the positive Coombs test?</a:t>
            </a:r>
            <a:endParaRPr lang="el-GR" sz="2400" dirty="0"/>
          </a:p>
        </p:txBody>
      </p:sp>
      <p:sp>
        <p:nvSpPr>
          <p:cNvPr id="6" name="TextBox 5">
            <a:extLst>
              <a:ext uri="{FF2B5EF4-FFF2-40B4-BE49-F238E27FC236}">
                <a16:creationId xmlns:a16="http://schemas.microsoft.com/office/drawing/2014/main" id="{7207C5C7-277A-BACB-E7B9-CE668EDD2816}"/>
              </a:ext>
            </a:extLst>
          </p:cNvPr>
          <p:cNvSpPr txBox="1"/>
          <p:nvPr/>
        </p:nvSpPr>
        <p:spPr>
          <a:xfrm>
            <a:off x="5019474" y="1831988"/>
            <a:ext cx="7172525" cy="5262979"/>
          </a:xfrm>
          <a:prstGeom prst="rect">
            <a:avLst/>
          </a:prstGeom>
          <a:noFill/>
        </p:spPr>
        <p:txBody>
          <a:bodyPr wrap="square">
            <a:spAutoFit/>
          </a:bodyPr>
          <a:lstStyle/>
          <a:p>
            <a:pPr algn="just"/>
            <a:r>
              <a:rPr lang="en-US" sz="2400" b="1" dirty="0"/>
              <a:t>Chronic lymphocytic leukemia (CLL) or small lymphocytic lymphoma</a:t>
            </a:r>
            <a:r>
              <a:rPr lang="en-US" sz="2400" dirty="0"/>
              <a:t> is suggested. The </a:t>
            </a:r>
            <a:r>
              <a:rPr lang="en-US" sz="2400" dirty="0">
                <a:solidFill>
                  <a:srgbClr val="FF0000"/>
                </a:solidFill>
              </a:rPr>
              <a:t>large population</a:t>
            </a:r>
            <a:r>
              <a:rPr lang="en-US" sz="2400" dirty="0"/>
              <a:t> in red marks for </a:t>
            </a:r>
            <a:r>
              <a:rPr lang="en-US" sz="2400" dirty="0">
                <a:solidFill>
                  <a:srgbClr val="FF0000"/>
                </a:solidFill>
              </a:rPr>
              <a:t>CD20 (a pan B-cell marker) and CD5 (normally a T-cell marker, </a:t>
            </a:r>
            <a:r>
              <a:rPr lang="en-US" sz="2400" b="1" i="1" dirty="0">
                <a:solidFill>
                  <a:srgbClr val="FF0000"/>
                </a:solidFill>
              </a:rPr>
              <a:t>but</a:t>
            </a:r>
            <a:r>
              <a:rPr lang="en-US" sz="2400" dirty="0">
                <a:solidFill>
                  <a:srgbClr val="FF0000"/>
                </a:solidFill>
              </a:rPr>
              <a:t> it is present on a small population of B cells)</a:t>
            </a:r>
            <a:r>
              <a:rPr lang="en-US" sz="2400" dirty="0"/>
              <a:t>; a </a:t>
            </a:r>
            <a:r>
              <a:rPr lang="en-US" sz="2400" dirty="0">
                <a:solidFill>
                  <a:srgbClr val="00B050"/>
                </a:solidFill>
              </a:rPr>
              <a:t>few normal CD20-positive B cells (green)</a:t>
            </a:r>
            <a:r>
              <a:rPr lang="en-US" sz="2400" dirty="0"/>
              <a:t> are LAO present. The </a:t>
            </a:r>
            <a:r>
              <a:rPr lang="en-US" sz="2400" b="1" dirty="0"/>
              <a:t>abnormal leukemic cells also express CD19 and CD23 as well as </a:t>
            </a:r>
            <a:r>
              <a:rPr lang="en-US" sz="2400" b="1" i="1" dirty="0"/>
              <a:t>low</a:t>
            </a:r>
            <a:r>
              <a:rPr lang="en-US" sz="2400" b="1" dirty="0"/>
              <a:t> levels of surface immunoglobulin.</a:t>
            </a:r>
            <a:endParaRPr lang="el-GR" sz="2400" b="1" dirty="0"/>
          </a:p>
          <a:p>
            <a:pPr algn="just"/>
            <a:endParaRPr lang="en-US" sz="2400" b="1" dirty="0"/>
          </a:p>
          <a:p>
            <a:pPr algn="just"/>
            <a:r>
              <a:rPr lang="en-US" sz="2400" dirty="0"/>
              <a:t>Approximately </a:t>
            </a:r>
            <a:r>
              <a:rPr lang="en-US" sz="2400" dirty="0">
                <a:effectLst>
                  <a:outerShdw blurRad="38100" dist="38100" dir="2700000" algn="tl">
                    <a:srgbClr val="000000">
                      <a:alpha val="43137"/>
                    </a:srgbClr>
                  </a:outerShdw>
                </a:effectLst>
              </a:rPr>
              <a:t>10% to 15% of patients with CLL </a:t>
            </a:r>
            <a:r>
              <a:rPr lang="en-US" sz="2400" dirty="0"/>
              <a:t>develop </a:t>
            </a:r>
            <a:r>
              <a:rPr lang="en-US" sz="2400" dirty="0">
                <a:effectLst>
                  <a:outerShdw blurRad="38100" dist="38100" dir="2700000" algn="tl">
                    <a:srgbClr val="000000">
                      <a:alpha val="43137"/>
                    </a:srgbClr>
                  </a:outerShdw>
                </a:effectLst>
              </a:rPr>
              <a:t>autoimmune hemolytic anemia </a:t>
            </a:r>
            <a:r>
              <a:rPr lang="en-US" sz="2400" dirty="0"/>
              <a:t>with a positive Coombs test. </a:t>
            </a:r>
            <a:r>
              <a:rPr lang="en-US" sz="2400" dirty="0">
                <a:effectLst>
                  <a:outerShdw blurRad="38100" dist="38100" dir="2700000" algn="tl">
                    <a:srgbClr val="000000">
                      <a:alpha val="43137"/>
                    </a:srgbClr>
                  </a:outerShdw>
                </a:effectLst>
              </a:rPr>
              <a:t>Serum haptoglobin is depleted</a:t>
            </a:r>
            <a:r>
              <a:rPr lang="en-US" sz="2400" dirty="0"/>
              <a:t> as </a:t>
            </a:r>
            <a:r>
              <a:rPr lang="en-US" sz="2400" dirty="0">
                <a:effectLst>
                  <a:outerShdw blurRad="38100" dist="38100" dir="2700000" algn="tl">
                    <a:srgbClr val="000000">
                      <a:alpha val="43137"/>
                    </a:srgbClr>
                  </a:outerShdw>
                </a:effectLst>
              </a:rPr>
              <a:t>erythrocytes hemolyze and release their hemoglobin</a:t>
            </a:r>
            <a:r>
              <a:rPr lang="en-US" sz="2400" dirty="0"/>
              <a:t>.</a:t>
            </a:r>
          </a:p>
          <a:p>
            <a:pPr algn="just"/>
            <a:endParaRPr lang="el-GR" sz="2400" dirty="0"/>
          </a:p>
        </p:txBody>
      </p:sp>
    </p:spTree>
    <p:extLst>
      <p:ext uri="{BB962C8B-B14F-4D97-AF65-F5344CB8AC3E}">
        <p14:creationId xmlns:p14="http://schemas.microsoft.com/office/powerpoint/2010/main" val="363445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ACAF9CF-EB60-6CB4-0680-7C37A39B8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7989" y="88843"/>
            <a:ext cx="4443765" cy="6680313"/>
          </a:xfrm>
          <a:prstGeom prst="rect">
            <a:avLst/>
          </a:prstGeom>
        </p:spPr>
      </p:pic>
      <p:sp>
        <p:nvSpPr>
          <p:cNvPr id="4" name="TextBox 3">
            <a:extLst>
              <a:ext uri="{FF2B5EF4-FFF2-40B4-BE49-F238E27FC236}">
                <a16:creationId xmlns:a16="http://schemas.microsoft.com/office/drawing/2014/main" id="{3EB433DF-12EB-805B-ED7D-DCBA659EDA55}"/>
              </a:ext>
            </a:extLst>
          </p:cNvPr>
          <p:cNvSpPr txBox="1"/>
          <p:nvPr/>
        </p:nvSpPr>
        <p:spPr>
          <a:xfrm>
            <a:off x="0" y="-87549"/>
            <a:ext cx="7637989" cy="2395873"/>
          </a:xfrm>
          <a:prstGeom prst="rect">
            <a:avLst/>
          </a:prstGeom>
          <a:noFill/>
        </p:spPr>
        <p:txBody>
          <a:bodyPr wrap="square">
            <a:spAutoFit/>
          </a:bodyPr>
          <a:lstStyle/>
          <a:p>
            <a:pPr algn="just"/>
            <a:r>
              <a:rPr lang="en-US" sz="2400" dirty="0"/>
              <a:t>A 51-year-old woman has diffuse nontender lymphadenopathy. The microscopic appearance of a lymph node biopsy specimen is shown.</a:t>
            </a:r>
          </a:p>
          <a:p>
            <a:pPr algn="just"/>
            <a:r>
              <a:rPr lang="en-US" sz="2400" dirty="0"/>
              <a:t>What is the diagnosis?</a:t>
            </a:r>
          </a:p>
          <a:p>
            <a:pPr algn="just"/>
            <a:r>
              <a:rPr lang="en-US" sz="2400" dirty="0"/>
              <a:t>Transformation to what disease may occur?</a:t>
            </a:r>
          </a:p>
          <a:p>
            <a:pPr algn="just"/>
            <a:r>
              <a:rPr lang="en-US" sz="2400" dirty="0"/>
              <a:t>What is the prognosis?</a:t>
            </a:r>
            <a:endParaRPr lang="el-GR" sz="2400" dirty="0"/>
          </a:p>
        </p:txBody>
      </p:sp>
      <p:sp>
        <p:nvSpPr>
          <p:cNvPr id="6" name="TextBox 5">
            <a:extLst>
              <a:ext uri="{FF2B5EF4-FFF2-40B4-BE49-F238E27FC236}">
                <a16:creationId xmlns:a16="http://schemas.microsoft.com/office/drawing/2014/main" id="{D6562244-1E9D-A15C-CDC2-A264464842C8}"/>
              </a:ext>
            </a:extLst>
          </p:cNvPr>
          <p:cNvSpPr txBox="1"/>
          <p:nvPr/>
        </p:nvSpPr>
        <p:spPr>
          <a:xfrm>
            <a:off x="0" y="2071991"/>
            <a:ext cx="7637989" cy="4997463"/>
          </a:xfrm>
          <a:prstGeom prst="rect">
            <a:avLst/>
          </a:prstGeom>
          <a:noFill/>
        </p:spPr>
        <p:txBody>
          <a:bodyPr wrap="square">
            <a:spAutoFit/>
          </a:bodyPr>
          <a:lstStyle/>
          <a:p>
            <a:pPr algn="just"/>
            <a:r>
              <a:rPr lang="en-US" sz="2800" dirty="0"/>
              <a:t>This is a </a:t>
            </a:r>
            <a:r>
              <a:rPr lang="en-US" sz="2800" b="1" dirty="0"/>
              <a:t>follicular lymphoma</a:t>
            </a:r>
            <a:r>
              <a:rPr lang="en-US" sz="2800" dirty="0"/>
              <a:t>, which is the most common form of </a:t>
            </a:r>
            <a:r>
              <a:rPr lang="en-US" sz="2800" b="1" dirty="0"/>
              <a:t>non-Hodgkin lymphoma </a:t>
            </a:r>
            <a:r>
              <a:rPr lang="en-US" sz="2800" dirty="0"/>
              <a:t>(about 45% of cases). Note the </a:t>
            </a:r>
            <a:r>
              <a:rPr lang="el-GR" sz="2800" dirty="0"/>
              <a:t> </a:t>
            </a:r>
            <a:r>
              <a:rPr lang="en-US" sz="2800" b="1" spc="600" dirty="0"/>
              <a:t>nodular</a:t>
            </a:r>
            <a:r>
              <a:rPr lang="en-US" sz="2800" b="1" dirty="0"/>
              <a:t> expansion of the relatively </a:t>
            </a:r>
            <a:r>
              <a:rPr lang="en-US" sz="2800" b="1" dirty="0" err="1"/>
              <a:t>monomorphous</a:t>
            </a:r>
            <a:r>
              <a:rPr lang="en-US" sz="2800" b="1" dirty="0"/>
              <a:t> tumor cells.</a:t>
            </a:r>
            <a:endParaRPr lang="el-GR" sz="2800" b="1" dirty="0"/>
          </a:p>
          <a:p>
            <a:pPr algn="just"/>
            <a:endParaRPr lang="en-US" sz="2800" b="1" dirty="0"/>
          </a:p>
          <a:p>
            <a:pPr algn="just"/>
            <a:r>
              <a:rPr lang="en-US" sz="2800" dirty="0"/>
              <a:t>Approximately </a:t>
            </a:r>
            <a:r>
              <a:rPr lang="en-US" sz="2800" dirty="0">
                <a:effectLst>
                  <a:outerShdw blurRad="38100" dist="38100" dir="2700000" algn="tl">
                    <a:srgbClr val="000000">
                      <a:alpha val="43137"/>
                    </a:srgbClr>
                  </a:outerShdw>
                </a:effectLst>
              </a:rPr>
              <a:t>30% to 50% of these cases </a:t>
            </a:r>
            <a:r>
              <a:rPr lang="en-US" sz="2800" b="1" dirty="0"/>
              <a:t>transform into </a:t>
            </a:r>
            <a:r>
              <a:rPr lang="en-US" sz="2800" dirty="0">
                <a:effectLst>
                  <a:outerShdw blurRad="38100" dist="38100" dir="2700000" algn="tl">
                    <a:srgbClr val="000000">
                      <a:alpha val="43137"/>
                    </a:srgbClr>
                  </a:outerShdw>
                </a:effectLst>
              </a:rPr>
              <a:t>diffuse large B-cell lymphoma</a:t>
            </a:r>
            <a:r>
              <a:rPr lang="en-US" sz="2800" dirty="0"/>
              <a:t>.</a:t>
            </a:r>
            <a:endParaRPr lang="el-GR" sz="2800" dirty="0"/>
          </a:p>
          <a:p>
            <a:pPr algn="just"/>
            <a:endParaRPr lang="en-US" sz="2800" dirty="0"/>
          </a:p>
          <a:p>
            <a:pPr algn="just"/>
            <a:r>
              <a:rPr lang="en-US" sz="2800" b="1" dirty="0"/>
              <a:t>Low-grade lymphomas </a:t>
            </a:r>
            <a:r>
              <a:rPr lang="en-US" sz="2800" dirty="0"/>
              <a:t>tend to be </a:t>
            </a:r>
            <a:r>
              <a:rPr lang="en-US" sz="2800" b="1" dirty="0"/>
              <a:t>indolent</a:t>
            </a:r>
            <a:r>
              <a:rPr lang="en-US" sz="2800" dirty="0"/>
              <a:t>, </a:t>
            </a:r>
            <a:r>
              <a:rPr lang="en-US" sz="2800" i="1" dirty="0"/>
              <a:t>but</a:t>
            </a:r>
            <a:r>
              <a:rPr lang="en-US" sz="2800" dirty="0"/>
              <a:t> they can</a:t>
            </a:r>
            <a:r>
              <a:rPr lang="en-US" sz="2800" i="1" dirty="0"/>
              <a:t>not</a:t>
            </a:r>
            <a:r>
              <a:rPr lang="en-US" sz="2800" dirty="0"/>
              <a:t> be cured. The median length of </a:t>
            </a:r>
            <a:r>
              <a:rPr lang="en-US" sz="2800" dirty="0">
                <a:effectLst>
                  <a:outerShdw blurRad="38100" dist="38100" dir="2700000" algn="tl">
                    <a:srgbClr val="000000">
                      <a:alpha val="43137"/>
                    </a:srgbClr>
                  </a:outerShdw>
                </a:effectLst>
              </a:rPr>
              <a:t>survival is 7 to 9 years</a:t>
            </a:r>
            <a:r>
              <a:rPr lang="en-US" sz="2800" dirty="0"/>
              <a:t>.</a:t>
            </a:r>
            <a:endParaRPr lang="el-GR" sz="2800" dirty="0"/>
          </a:p>
        </p:txBody>
      </p:sp>
    </p:spTree>
    <p:extLst>
      <p:ext uri="{BB962C8B-B14F-4D97-AF65-F5344CB8AC3E}">
        <p14:creationId xmlns:p14="http://schemas.microsoft.com/office/powerpoint/2010/main" val="192495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4017</Words>
  <Application>Microsoft Office PowerPoint</Application>
  <PresentationFormat>Ευρεία οθόνη</PresentationFormat>
  <Paragraphs>201</Paragraphs>
  <Slides>24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24</vt:i4>
      </vt:variant>
    </vt:vector>
  </HeadingPairs>
  <TitlesOfParts>
    <vt:vector size="28" baseType="lpstr">
      <vt:lpstr>Arial</vt:lpstr>
      <vt:lpstr>Calibri</vt:lpstr>
      <vt:lpstr>Calibri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10</cp:revision>
  <dcterms:created xsi:type="dcterms:W3CDTF">2024-04-19T06:29:18Z</dcterms:created>
  <dcterms:modified xsi:type="dcterms:W3CDTF">2024-04-21T14:26:38Z</dcterms:modified>
</cp:coreProperties>
</file>