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1166" y="2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BBFF9-DCBD-1719-5ADE-CC6E83687AA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A45874C-F199-69B0-675E-5C167FC73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74B5AA6-9E4E-F7F6-E057-D83FE5EC1B8E}"/>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38CA04EE-4DBA-D045-B81C-679315F5534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7AD9DD-DAB5-4B6F-68C4-D267B0D3C8C6}"/>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397580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EA39D-849A-E178-942A-7F7A6CF541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CA2213A-A462-5EEF-010F-3B56901616E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FE0C65A-4D73-9774-AE03-CC3F2BA4A834}"/>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8C2E4097-13DD-EFB4-A820-29EB033BC64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B578C2-97F6-EB2F-F59B-300AEA881024}"/>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341474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6F9B537-4251-41F6-9ADB-BA2A871A6DC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10CFF05-C1D4-F1A2-96B6-554AE988605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5F9267-243D-6C49-C216-84FE005E97ED}"/>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25BA3F10-1B8C-1B16-E2C7-AF839118C5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C583326-8810-62A9-8CFE-24B73F6B0B97}"/>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120129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57705-0322-6723-6F26-A1CE5844E1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4C85D93-5DBD-9281-D2C1-15D103AF4B5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24A86A-0A63-0FEA-F415-718796EDFD0F}"/>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6332AEF3-6FE9-D493-1EA7-CC6150A7AC7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A2AEAA-7FDD-AFA7-4AA1-822A1BB4D4C0}"/>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281844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5CF423-0534-5719-EDD9-9642655896C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6B1612D-BD3C-8684-EF8A-5CD85FE0C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9ED0D51-BF76-5896-ACB0-A3CDB61DF174}"/>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FBE87E5F-249C-0383-5CAA-02741A5FCE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EFEF80-B0B5-5677-70CE-6C006F275284}"/>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199722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E06D7E-A63E-6D07-D094-C343B2554D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6D0CF98-F86B-420E-F65C-86E0FFD3340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7F5E47A-4A03-90EF-9737-7EE96D4491C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7336173-3D7F-B194-C8D1-7458F585B66B}"/>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6" name="Θέση υποσέλιδου 5">
            <a:extLst>
              <a:ext uri="{FF2B5EF4-FFF2-40B4-BE49-F238E27FC236}">
                <a16:creationId xmlns:a16="http://schemas.microsoft.com/office/drawing/2014/main" id="{E69D915F-DBF7-C8C0-BF1E-1C35D859674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A4927EB-A0AA-4FCF-9313-A6D7E54B97F9}"/>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958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DC4B5-070C-54DA-1CC1-3CD71B404FF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3E85138-0250-C457-EB90-2C958A5D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571B590-608B-495E-CE99-37A537C61C0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08B1C51-1B22-E8D5-7612-332B4CEC7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EF31B95-BC19-5DF3-15EC-9D5895F46A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96C11B3-BB9A-E152-F51C-51AC456CD455}"/>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8" name="Θέση υποσέλιδου 7">
            <a:extLst>
              <a:ext uri="{FF2B5EF4-FFF2-40B4-BE49-F238E27FC236}">
                <a16:creationId xmlns:a16="http://schemas.microsoft.com/office/drawing/2014/main" id="{DD552A0A-ECE0-32F1-8C31-BAB86A1CA28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E27983E-85A6-F38B-DC09-B17306663BC9}"/>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153083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74250E-31E6-969B-F964-9D4B83E775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FB3332D-AEF6-0DBF-26C2-654F32D0E075}"/>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4" name="Θέση υποσέλιδου 3">
            <a:extLst>
              <a:ext uri="{FF2B5EF4-FFF2-40B4-BE49-F238E27FC236}">
                <a16:creationId xmlns:a16="http://schemas.microsoft.com/office/drawing/2014/main" id="{D69434A0-DBF8-5E5F-7F65-7A57C853A61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0E263BC-B631-5F1B-2D0C-DE7D0D01F142}"/>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22449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226B051-EAEE-40CA-91AD-AFEA9D8E93AB}"/>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3" name="Θέση υποσέλιδου 2">
            <a:extLst>
              <a:ext uri="{FF2B5EF4-FFF2-40B4-BE49-F238E27FC236}">
                <a16:creationId xmlns:a16="http://schemas.microsoft.com/office/drawing/2014/main" id="{657CD229-2664-5903-4C76-F80C7442F81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958BB8D-E9E4-E884-8F5E-DFC08AB7FD02}"/>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29265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E49F6-FF3A-CC15-B152-A4D35C5C4C8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D14549B-DF46-E356-0CFE-658156700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3E2B6E4-4D81-9218-F692-245FB865B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92BA455-F36B-4E43-AA9E-4D10A09A5290}"/>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6" name="Θέση υποσέλιδου 5">
            <a:extLst>
              <a:ext uri="{FF2B5EF4-FFF2-40B4-BE49-F238E27FC236}">
                <a16:creationId xmlns:a16="http://schemas.microsoft.com/office/drawing/2014/main" id="{856F0123-2DB2-1A6B-A411-55931650B5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F5A064B-74C6-D66F-8963-DB848E9F99B0}"/>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65405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440CF4-E073-D805-4C6C-F12216D76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8E20CBE-2A79-6E19-6C31-97264B714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25BD70C-CA83-7E6B-660D-BA4E1789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7969148-3327-6860-C6B9-67134F1D20E8}"/>
              </a:ext>
            </a:extLst>
          </p:cNvPr>
          <p:cNvSpPr>
            <a:spLocks noGrp="1"/>
          </p:cNvSpPr>
          <p:nvPr>
            <p:ph type="dt" sz="half" idx="10"/>
          </p:nvPr>
        </p:nvSpPr>
        <p:spPr/>
        <p:txBody>
          <a:bodyPr/>
          <a:lstStyle/>
          <a:p>
            <a:fld id="{0CF68294-55AE-41C1-B1CF-A9B7B4AABF79}" type="datetimeFigureOut">
              <a:rPr lang="el-GR" smtClean="0"/>
              <a:t>20/4/2024</a:t>
            </a:fld>
            <a:endParaRPr lang="el-GR"/>
          </a:p>
        </p:txBody>
      </p:sp>
      <p:sp>
        <p:nvSpPr>
          <p:cNvPr id="6" name="Θέση υποσέλιδου 5">
            <a:extLst>
              <a:ext uri="{FF2B5EF4-FFF2-40B4-BE49-F238E27FC236}">
                <a16:creationId xmlns:a16="http://schemas.microsoft.com/office/drawing/2014/main" id="{ABADEF3C-43EB-CFE8-0AB7-2E7641D9E60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51E73E4-6661-E3A3-A351-756AE6E49934}"/>
              </a:ext>
            </a:extLst>
          </p:cNvPr>
          <p:cNvSpPr>
            <a:spLocks noGrp="1"/>
          </p:cNvSpPr>
          <p:nvPr>
            <p:ph type="sldNum" sz="quarter" idx="12"/>
          </p:nvPr>
        </p:nvSpPr>
        <p:spPr/>
        <p:txBody>
          <a:bodyPr/>
          <a:lstStyle/>
          <a:p>
            <a:fld id="{FDDEC0FF-BE93-41F8-A4A2-10CFF3F5E4E9}" type="slidenum">
              <a:rPr lang="el-GR" smtClean="0"/>
              <a:t>‹#›</a:t>
            </a:fld>
            <a:endParaRPr lang="el-GR"/>
          </a:p>
        </p:txBody>
      </p:sp>
    </p:spTree>
    <p:extLst>
      <p:ext uri="{BB962C8B-B14F-4D97-AF65-F5344CB8AC3E}">
        <p14:creationId xmlns:p14="http://schemas.microsoft.com/office/powerpoint/2010/main" val="164100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1DC725F-F98B-CF8D-EC30-409FD8C39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F7BCEEE-90F8-C943-0666-DACDE876D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5576BE-57E6-8EE6-CB40-DFA60D949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8294-55AE-41C1-B1CF-A9B7B4AABF79}" type="datetimeFigureOut">
              <a:rPr lang="el-GR" smtClean="0"/>
              <a:t>20/4/2024</a:t>
            </a:fld>
            <a:endParaRPr lang="el-GR"/>
          </a:p>
        </p:txBody>
      </p:sp>
      <p:sp>
        <p:nvSpPr>
          <p:cNvPr id="5" name="Θέση υποσέλιδου 4">
            <a:extLst>
              <a:ext uri="{FF2B5EF4-FFF2-40B4-BE49-F238E27FC236}">
                <a16:creationId xmlns:a16="http://schemas.microsoft.com/office/drawing/2014/main" id="{B0F1B68E-463A-C0FC-3180-D33C4D5AF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4507ED5-66BE-ED48-8BD0-DC0AF5526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EC0FF-BE93-41F8-A4A2-10CFF3F5E4E9}" type="slidenum">
              <a:rPr lang="el-GR" smtClean="0"/>
              <a:t>‹#›</a:t>
            </a:fld>
            <a:endParaRPr lang="el-GR"/>
          </a:p>
        </p:txBody>
      </p:sp>
    </p:spTree>
    <p:extLst>
      <p:ext uri="{BB962C8B-B14F-4D97-AF65-F5344CB8AC3E}">
        <p14:creationId xmlns:p14="http://schemas.microsoft.com/office/powerpoint/2010/main" val="4294126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1C40595-8436-C5D2-4668-33A442EFF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236" y="91648"/>
            <a:ext cx="4409970" cy="6647974"/>
          </a:xfrm>
          <a:prstGeom prst="rect">
            <a:avLst/>
          </a:prstGeom>
        </p:spPr>
      </p:pic>
      <p:sp>
        <p:nvSpPr>
          <p:cNvPr id="4" name="TextBox 3">
            <a:extLst>
              <a:ext uri="{FF2B5EF4-FFF2-40B4-BE49-F238E27FC236}">
                <a16:creationId xmlns:a16="http://schemas.microsoft.com/office/drawing/2014/main" id="{63D9A2BC-19F7-E1A6-4D1F-D493E3246775}"/>
              </a:ext>
            </a:extLst>
          </p:cNvPr>
          <p:cNvSpPr txBox="1"/>
          <p:nvPr/>
        </p:nvSpPr>
        <p:spPr>
          <a:xfrm>
            <a:off x="0" y="1"/>
            <a:ext cx="7683235" cy="2862322"/>
          </a:xfrm>
          <a:prstGeom prst="rect">
            <a:avLst/>
          </a:prstGeom>
          <a:noFill/>
        </p:spPr>
        <p:txBody>
          <a:bodyPr wrap="square">
            <a:spAutoFit/>
          </a:bodyPr>
          <a:lstStyle/>
          <a:p>
            <a:pPr algn="just"/>
            <a:r>
              <a:rPr lang="en-US" sz="2000" dirty="0"/>
              <a:t>A 33-year-old woman with a 4-month history of worsening fatigue has a hemoglobin level of 7 g/dL (</a:t>
            </a:r>
            <a:r>
              <a:rPr lang="en-US" sz="2000" dirty="0" err="1"/>
              <a:t>nl</a:t>
            </a:r>
            <a:r>
              <a:rPr lang="en-US" sz="2000" dirty="0"/>
              <a:t> 12 to 15.6 g/dL) and a hematocrit level of 22% (</a:t>
            </a:r>
            <a:r>
              <a:rPr lang="en-US" sz="2000" dirty="0" err="1"/>
              <a:t>nl</a:t>
            </a:r>
            <a:r>
              <a:rPr lang="en-US" sz="2000" dirty="0"/>
              <a:t> 35% to 46%); her MCV is 98 </a:t>
            </a:r>
            <a:r>
              <a:rPr lang="en-US" sz="2000" dirty="0" err="1"/>
              <a:t>fL</a:t>
            </a:r>
            <a:r>
              <a:rPr lang="en-US" sz="2000" dirty="0"/>
              <a:t> (</a:t>
            </a:r>
            <a:r>
              <a:rPr lang="en-US" sz="2000" dirty="0" err="1"/>
              <a:t>nl</a:t>
            </a:r>
            <a:r>
              <a:rPr lang="en-US" sz="2000" dirty="0"/>
              <a:t> 78 to 102 </a:t>
            </a:r>
            <a:r>
              <a:rPr lang="en-US" sz="2000" dirty="0" err="1"/>
              <a:t>fL</a:t>
            </a:r>
            <a:r>
              <a:rPr lang="en-US" sz="2000" dirty="0"/>
              <a:t>), and her WBC and platelet counts are normal. Her serum haptoglobin level is 0.3 mg/dL (</a:t>
            </a:r>
            <a:r>
              <a:rPr lang="en-US" sz="2000" dirty="0" err="1"/>
              <a:t>nl</a:t>
            </a:r>
            <a:r>
              <a:rPr lang="en-US" sz="2000" dirty="0"/>
              <a:t> 43 to 212 mg/dL), and her antinuclear antibody (ANA) test is positive. Her peripheral blood smear is shown.</a:t>
            </a:r>
          </a:p>
          <a:p>
            <a:pPr algn="just"/>
            <a:r>
              <a:rPr lang="en-US" sz="2000" dirty="0"/>
              <a:t>What is the diagnosis?</a:t>
            </a:r>
          </a:p>
          <a:p>
            <a:pPr algn="just"/>
            <a:r>
              <a:rPr lang="en-US" sz="2000" dirty="0"/>
              <a:t>What are the direct and indirect Coombs tests?</a:t>
            </a:r>
          </a:p>
          <a:p>
            <a:pPr algn="just"/>
            <a:r>
              <a:rPr lang="en-US" sz="2000" dirty="0"/>
              <a:t>What does the positive ANA result mean?</a:t>
            </a:r>
            <a:endParaRPr lang="el-GR" sz="2000" dirty="0"/>
          </a:p>
        </p:txBody>
      </p:sp>
      <p:sp>
        <p:nvSpPr>
          <p:cNvPr id="6" name="TextBox 5">
            <a:extLst>
              <a:ext uri="{FF2B5EF4-FFF2-40B4-BE49-F238E27FC236}">
                <a16:creationId xmlns:a16="http://schemas.microsoft.com/office/drawing/2014/main" id="{48CF6FCA-86EB-3E7C-0323-7C3C75F4EF77}"/>
              </a:ext>
            </a:extLst>
          </p:cNvPr>
          <p:cNvSpPr txBox="1"/>
          <p:nvPr/>
        </p:nvSpPr>
        <p:spPr>
          <a:xfrm>
            <a:off x="0" y="2953970"/>
            <a:ext cx="7683235" cy="3785652"/>
          </a:xfrm>
          <a:prstGeom prst="rect">
            <a:avLst/>
          </a:prstGeom>
          <a:noFill/>
        </p:spPr>
        <p:txBody>
          <a:bodyPr wrap="square">
            <a:spAutoFit/>
          </a:bodyPr>
          <a:lstStyle/>
          <a:p>
            <a:pPr algn="just"/>
            <a:r>
              <a:rPr lang="en-US" sz="2000" dirty="0">
                <a:effectLst>
                  <a:outerShdw blurRad="38100" dist="38100" dir="2700000" algn="tl">
                    <a:srgbClr val="000000">
                      <a:alpha val="43137"/>
                    </a:srgbClr>
                  </a:outerShdw>
                </a:effectLst>
              </a:rPr>
              <a:t>Nucleated RBCs </a:t>
            </a:r>
            <a:r>
              <a:rPr lang="en-US" sz="2000" dirty="0"/>
              <a:t>(▸), </a:t>
            </a:r>
            <a:r>
              <a:rPr lang="en-US" sz="2000" dirty="0">
                <a:effectLst>
                  <a:outerShdw blurRad="38100" dist="38100" dir="2700000" algn="tl">
                    <a:srgbClr val="000000">
                      <a:alpha val="43137"/>
                    </a:srgbClr>
                  </a:outerShdw>
                </a:effectLst>
              </a:rPr>
              <a:t>polychromasia</a:t>
            </a:r>
            <a:r>
              <a:rPr lang="en-US" sz="2000" dirty="0"/>
              <a:t> (◂), and </a:t>
            </a:r>
            <a:r>
              <a:rPr lang="en-US" sz="2000" dirty="0" err="1">
                <a:effectLst>
                  <a:outerShdw blurRad="38100" dist="38100" dir="2700000" algn="tl">
                    <a:srgbClr val="000000">
                      <a:alpha val="43137"/>
                    </a:srgbClr>
                  </a:outerShdw>
                </a:effectLst>
              </a:rPr>
              <a:t>microspherocytes</a:t>
            </a:r>
            <a:r>
              <a:rPr lang="en-US" sz="2000" dirty="0"/>
              <a:t> (▾) are features of </a:t>
            </a:r>
            <a:r>
              <a:rPr lang="en-US" sz="2000" b="1" spc="600" dirty="0"/>
              <a:t>hemolytic</a:t>
            </a:r>
            <a:r>
              <a:rPr lang="en-US" sz="2000" b="1" dirty="0"/>
              <a:t> anemia </a:t>
            </a:r>
            <a:r>
              <a:rPr lang="en-US" sz="2000" dirty="0"/>
              <a:t>that are consistent with the </a:t>
            </a:r>
            <a:r>
              <a:rPr lang="en-US" sz="2000" b="1" dirty="0"/>
              <a:t>markedly low haptoglobin </a:t>
            </a:r>
            <a:r>
              <a:rPr lang="en-US" sz="2000" dirty="0"/>
              <a:t>level. </a:t>
            </a:r>
            <a:r>
              <a:rPr lang="en-US" sz="2000" dirty="0">
                <a:effectLst>
                  <a:outerShdw blurRad="38100" dist="38100" dir="2700000" algn="tl">
                    <a:srgbClr val="000000">
                      <a:alpha val="43137"/>
                    </a:srgbClr>
                  </a:outerShdw>
                </a:effectLst>
              </a:rPr>
              <a:t>Antibody bound to RBCs </a:t>
            </a:r>
            <a:r>
              <a:rPr lang="en-US" sz="2000" dirty="0"/>
              <a:t>can lead to </a:t>
            </a:r>
            <a:r>
              <a:rPr lang="en-US" sz="2000" dirty="0">
                <a:effectLst>
                  <a:outerShdw blurRad="38100" dist="38100" dir="2700000" algn="tl">
                    <a:srgbClr val="000000">
                      <a:alpha val="43137"/>
                    </a:srgbClr>
                  </a:outerShdw>
                </a:effectLst>
              </a:rPr>
              <a:t>intravascular hemolysis </a:t>
            </a:r>
            <a:r>
              <a:rPr lang="en-US" sz="2000" dirty="0"/>
              <a:t>as a result of </a:t>
            </a:r>
            <a:r>
              <a:rPr lang="en-US" sz="2000" i="1" dirty="0"/>
              <a:t>complement-mediated</a:t>
            </a:r>
            <a:r>
              <a:rPr lang="en-US" sz="2000" dirty="0"/>
              <a:t> </a:t>
            </a:r>
            <a:r>
              <a:rPr lang="en-US" sz="2000" b="1" dirty="0"/>
              <a:t>rupture</a:t>
            </a:r>
            <a:r>
              <a:rPr lang="en-US" sz="2000" dirty="0"/>
              <a:t>; </a:t>
            </a:r>
            <a:r>
              <a:rPr lang="en-US" sz="2000" dirty="0">
                <a:effectLst>
                  <a:outerShdw blurRad="38100" dist="38100" dir="2700000" algn="tl">
                    <a:srgbClr val="000000">
                      <a:alpha val="43137"/>
                    </a:srgbClr>
                  </a:outerShdw>
                </a:effectLst>
              </a:rPr>
              <a:t>splenic macrophages </a:t>
            </a:r>
            <a:r>
              <a:rPr lang="en-US" sz="2000" dirty="0"/>
              <a:t>in the cords of </a:t>
            </a:r>
            <a:r>
              <a:rPr lang="en-US" sz="2000" dirty="0" err="1"/>
              <a:t>Billroth</a:t>
            </a:r>
            <a:r>
              <a:rPr lang="en-US" sz="2000" dirty="0"/>
              <a:t> also take “</a:t>
            </a:r>
            <a:r>
              <a:rPr lang="en-US" sz="2000" dirty="0">
                <a:effectLst>
                  <a:outerShdw blurRad="38100" dist="38100" dir="2700000" algn="tl">
                    <a:srgbClr val="000000">
                      <a:alpha val="43137"/>
                    </a:srgbClr>
                  </a:outerShdw>
                </a:effectLst>
              </a:rPr>
              <a:t>bites” out of antibody-coated RBCs</a:t>
            </a:r>
            <a:r>
              <a:rPr lang="en-US" sz="2000" dirty="0"/>
              <a:t>, thus </a:t>
            </a:r>
            <a:r>
              <a:rPr lang="en-US" sz="2000" dirty="0">
                <a:effectLst>
                  <a:outerShdw blurRad="38100" dist="38100" dir="2700000" algn="tl">
                    <a:srgbClr val="000000">
                      <a:alpha val="43137"/>
                    </a:srgbClr>
                  </a:outerShdw>
                </a:effectLst>
              </a:rPr>
              <a:t>reducing their size</a:t>
            </a:r>
            <a:r>
              <a:rPr lang="en-US" sz="2000" dirty="0"/>
              <a:t>.</a:t>
            </a:r>
          </a:p>
          <a:p>
            <a:pPr algn="just"/>
            <a:endParaRPr lang="en-US" sz="2000" dirty="0"/>
          </a:p>
          <a:p>
            <a:pPr algn="just"/>
            <a:r>
              <a:rPr lang="en-US" sz="2000" dirty="0"/>
              <a:t>The </a:t>
            </a:r>
            <a:r>
              <a:rPr lang="en-US" sz="2000" b="1" spc="300" dirty="0">
                <a:effectLst>
                  <a:outerShdw blurRad="38100" dist="38100" dir="2700000" algn="tl">
                    <a:srgbClr val="000000">
                      <a:alpha val="43137"/>
                    </a:srgbClr>
                  </a:outerShdw>
                </a:effectLst>
              </a:rPr>
              <a:t>direct</a:t>
            </a:r>
            <a:r>
              <a:rPr lang="en-US" sz="2000" dirty="0">
                <a:effectLst>
                  <a:outerShdw blurRad="38100" dist="38100" dir="2700000" algn="tl">
                    <a:srgbClr val="000000">
                      <a:alpha val="43137"/>
                    </a:srgbClr>
                  </a:outerShdw>
                </a:effectLst>
              </a:rPr>
              <a:t> Coombs test </a:t>
            </a:r>
            <a:r>
              <a:rPr lang="en-US" sz="2000" dirty="0"/>
              <a:t>detects </a:t>
            </a:r>
            <a:r>
              <a:rPr lang="en-US" sz="2000" dirty="0">
                <a:effectLst>
                  <a:outerShdw blurRad="38100" dist="38100" dir="2700000" algn="tl">
                    <a:srgbClr val="000000">
                      <a:alpha val="43137"/>
                    </a:srgbClr>
                  </a:outerShdw>
                </a:effectLst>
              </a:rPr>
              <a:t>antibody bound to RBCs</a:t>
            </a:r>
            <a:r>
              <a:rPr lang="en-US" sz="2000" dirty="0"/>
              <a:t>; the </a:t>
            </a:r>
            <a:r>
              <a:rPr lang="en-US" sz="2000" b="1" spc="300" dirty="0">
                <a:effectLst>
                  <a:outerShdw blurRad="38100" dist="38100" dir="2700000" algn="tl">
                    <a:srgbClr val="000000">
                      <a:alpha val="43137"/>
                    </a:srgbClr>
                  </a:outerShdw>
                </a:effectLst>
              </a:rPr>
              <a:t>indirect</a:t>
            </a:r>
            <a:r>
              <a:rPr lang="en-US" sz="2000" dirty="0"/>
              <a:t> </a:t>
            </a:r>
            <a:r>
              <a:rPr lang="en-US" sz="2000" dirty="0">
                <a:effectLst>
                  <a:outerShdw blurRad="38100" dist="38100" dir="2700000" algn="tl">
                    <a:srgbClr val="000000">
                      <a:alpha val="43137"/>
                    </a:srgbClr>
                  </a:outerShdw>
                </a:effectLst>
              </a:rPr>
              <a:t>Coombs test </a:t>
            </a:r>
            <a:r>
              <a:rPr lang="en-US" sz="2000" dirty="0"/>
              <a:t>detects </a:t>
            </a:r>
            <a:r>
              <a:rPr lang="en-US" sz="2000" dirty="0">
                <a:effectLst>
                  <a:outerShdw blurRad="38100" dist="38100" dir="2700000" algn="tl">
                    <a:srgbClr val="000000">
                      <a:alpha val="43137"/>
                    </a:srgbClr>
                  </a:outerShdw>
                </a:effectLst>
              </a:rPr>
              <a:t>anti-RBC antibody </a:t>
            </a:r>
            <a:r>
              <a:rPr lang="en-US" sz="2000" dirty="0"/>
              <a:t>in a patient's </a:t>
            </a:r>
            <a:r>
              <a:rPr lang="en-US" sz="2000" dirty="0">
                <a:effectLst>
                  <a:outerShdw blurRad="38100" dist="38100" dir="2700000" algn="tl">
                    <a:srgbClr val="000000">
                      <a:alpha val="43137"/>
                    </a:srgbClr>
                  </a:outerShdw>
                </a:effectLst>
              </a:rPr>
              <a:t>serum</a:t>
            </a:r>
            <a:r>
              <a:rPr lang="en-US" sz="2000" dirty="0"/>
              <a:t>.</a:t>
            </a:r>
          </a:p>
          <a:p>
            <a:pPr algn="just"/>
            <a:endParaRPr lang="en-US" sz="2000" dirty="0"/>
          </a:p>
          <a:p>
            <a:pPr algn="just"/>
            <a:r>
              <a:rPr lang="en-US" sz="2000" dirty="0"/>
              <a:t>A </a:t>
            </a:r>
            <a:r>
              <a:rPr lang="en-US" sz="2000" b="1" dirty="0"/>
              <a:t>positive ANA test </a:t>
            </a:r>
            <a:r>
              <a:rPr lang="en-US" sz="2000" dirty="0"/>
              <a:t>suggests an underlying </a:t>
            </a:r>
            <a:r>
              <a:rPr lang="en-US" sz="2000" b="1" dirty="0">
                <a:effectLst>
                  <a:outerShdw blurRad="38100" dist="38100" dir="2700000" algn="tl">
                    <a:srgbClr val="000000">
                      <a:alpha val="43137"/>
                    </a:srgbClr>
                  </a:outerShdw>
                </a:effectLst>
              </a:rPr>
              <a:t>autoimmune</a:t>
            </a:r>
            <a:r>
              <a:rPr lang="en-US" sz="2000" dirty="0">
                <a:effectLst>
                  <a:outerShdw blurRad="38100" dist="38100" dir="2700000" algn="tl">
                    <a:srgbClr val="000000">
                      <a:alpha val="43137"/>
                    </a:srgbClr>
                  </a:outerShdw>
                </a:effectLst>
              </a:rPr>
              <a:t> disease</a:t>
            </a:r>
            <a:r>
              <a:rPr lang="en-US" sz="2000" dirty="0"/>
              <a:t>, such as </a:t>
            </a:r>
            <a:r>
              <a:rPr lang="en-US" sz="2000" dirty="0">
                <a:effectLst>
                  <a:outerShdw blurRad="38100" dist="38100" dir="2700000" algn="tl">
                    <a:srgbClr val="000000">
                      <a:alpha val="43137"/>
                    </a:srgbClr>
                  </a:outerShdw>
                </a:effectLst>
              </a:rPr>
              <a:t>systemic lupus erythematosus</a:t>
            </a:r>
            <a:r>
              <a:rPr lang="en-US" sz="2000" dirty="0"/>
              <a:t>.</a:t>
            </a:r>
            <a:endParaRPr lang="el-GR" sz="2000" dirty="0"/>
          </a:p>
        </p:txBody>
      </p:sp>
    </p:spTree>
    <p:extLst>
      <p:ext uri="{BB962C8B-B14F-4D97-AF65-F5344CB8AC3E}">
        <p14:creationId xmlns:p14="http://schemas.microsoft.com/office/powerpoint/2010/main" val="33479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2882BA2-75EB-307C-D54F-54EBA67DB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6" y="2021136"/>
            <a:ext cx="4775960" cy="4749777"/>
          </a:xfrm>
          <a:prstGeom prst="rect">
            <a:avLst/>
          </a:prstGeom>
        </p:spPr>
      </p:pic>
      <p:sp>
        <p:nvSpPr>
          <p:cNvPr id="6" name="TextBox 5">
            <a:extLst>
              <a:ext uri="{FF2B5EF4-FFF2-40B4-BE49-F238E27FC236}">
                <a16:creationId xmlns:a16="http://schemas.microsoft.com/office/drawing/2014/main" id="{22CF928A-A231-DAA5-7444-2085A33AEA7F}"/>
              </a:ext>
            </a:extLst>
          </p:cNvPr>
          <p:cNvSpPr txBox="1"/>
          <p:nvPr/>
        </p:nvSpPr>
        <p:spPr>
          <a:xfrm>
            <a:off x="0" y="0"/>
            <a:ext cx="12192000" cy="1938992"/>
          </a:xfrm>
          <a:prstGeom prst="rect">
            <a:avLst/>
          </a:prstGeom>
          <a:noFill/>
        </p:spPr>
        <p:txBody>
          <a:bodyPr wrap="square">
            <a:spAutoFit/>
          </a:bodyPr>
          <a:lstStyle/>
          <a:p>
            <a:r>
              <a:rPr lang="en-US" sz="2000" dirty="0"/>
              <a:t>A 44-year-old woman develops fever, headaches, and confusion. She is anemic and thrombocytopenic, with a serum creatinine level of 5 mg/dL (</a:t>
            </a:r>
            <a:r>
              <a:rPr lang="en-US" sz="2000" dirty="0" err="1"/>
              <a:t>nl</a:t>
            </a:r>
            <a:r>
              <a:rPr lang="en-US" sz="2000" dirty="0"/>
              <a:t> ≤1.2 mg/dL) elevated D-dimer and schistocytes on a peripheral blood smear. She develops ventricular fibrillation and dies. A myocardial arteriole from her autopsy is shown.</a:t>
            </a:r>
          </a:p>
          <a:p>
            <a:r>
              <a:rPr lang="en-US" sz="2000" dirty="0"/>
              <a:t>What is your diagnosis?</a:t>
            </a:r>
          </a:p>
          <a:p>
            <a:r>
              <a:rPr lang="en-US" sz="2000" dirty="0"/>
              <a:t>What is the mechanism for this disorder?</a:t>
            </a:r>
          </a:p>
          <a:p>
            <a:r>
              <a:rPr lang="en-US" sz="2000" dirty="0"/>
              <a:t>What related disorder can accompany gastroenteritis?</a:t>
            </a:r>
            <a:endParaRPr lang="el-GR" sz="2000" dirty="0"/>
          </a:p>
        </p:txBody>
      </p:sp>
      <p:sp>
        <p:nvSpPr>
          <p:cNvPr id="8" name="TextBox 7">
            <a:extLst>
              <a:ext uri="{FF2B5EF4-FFF2-40B4-BE49-F238E27FC236}">
                <a16:creationId xmlns:a16="http://schemas.microsoft.com/office/drawing/2014/main" id="{CF66ED92-D4D9-7AC1-11ED-2CA6C3BE9550}"/>
              </a:ext>
            </a:extLst>
          </p:cNvPr>
          <p:cNvSpPr txBox="1"/>
          <p:nvPr/>
        </p:nvSpPr>
        <p:spPr>
          <a:xfrm>
            <a:off x="5704115" y="1045029"/>
            <a:ext cx="6397930" cy="5632311"/>
          </a:xfrm>
          <a:prstGeom prst="rect">
            <a:avLst/>
          </a:prstGeom>
          <a:noFill/>
        </p:spPr>
        <p:txBody>
          <a:bodyPr wrap="square">
            <a:spAutoFit/>
          </a:bodyPr>
          <a:lstStyle/>
          <a:p>
            <a:pPr algn="just"/>
            <a:r>
              <a:rPr lang="en-US" sz="2400" dirty="0"/>
              <a:t>This patient had </a:t>
            </a:r>
            <a:r>
              <a:rPr lang="en-US" sz="2400" b="1" dirty="0"/>
              <a:t>thrombotic thrombocytopenic purpura (TTP).</a:t>
            </a:r>
            <a:r>
              <a:rPr lang="en-US" sz="2400" dirty="0"/>
              <a:t> The </a:t>
            </a:r>
            <a:r>
              <a:rPr lang="en-US" sz="2400" b="1" dirty="0"/>
              <a:t>arteriole</a:t>
            </a:r>
            <a:r>
              <a:rPr lang="en-US" sz="2400" dirty="0"/>
              <a:t> contains a </a:t>
            </a:r>
            <a:r>
              <a:rPr lang="en-US" sz="2400" b="1" dirty="0"/>
              <a:t>hyaline thrombus</a:t>
            </a:r>
            <a:r>
              <a:rPr lang="en-US" sz="2400" dirty="0"/>
              <a:t> that is composed of </a:t>
            </a:r>
            <a:r>
              <a:rPr lang="en-US" sz="2400" b="1" dirty="0"/>
              <a:t>aggregated platelets.</a:t>
            </a:r>
          </a:p>
          <a:p>
            <a:pPr algn="just"/>
            <a:endParaRPr lang="en-US" sz="2400" dirty="0"/>
          </a:p>
          <a:p>
            <a:pPr algn="just"/>
            <a:r>
              <a:rPr lang="en-US" sz="2400" dirty="0"/>
              <a:t>A </a:t>
            </a:r>
            <a:r>
              <a:rPr lang="en-US" sz="2400" dirty="0">
                <a:effectLst>
                  <a:outerShdw blurRad="38100" dist="38100" dir="2700000" algn="tl">
                    <a:srgbClr val="000000">
                      <a:alpha val="43137"/>
                    </a:srgbClr>
                  </a:outerShdw>
                </a:effectLst>
              </a:rPr>
              <a:t>deficiency of metalloproteinase ADAMTS13 </a:t>
            </a:r>
            <a:r>
              <a:rPr lang="en-US" sz="2400" i="1" spc="300" dirty="0"/>
              <a:t>prevents</a:t>
            </a:r>
            <a:r>
              <a:rPr lang="en-US" sz="2400" dirty="0"/>
              <a:t> the </a:t>
            </a:r>
            <a:r>
              <a:rPr lang="en-US" sz="2400" dirty="0">
                <a:effectLst>
                  <a:outerShdw blurRad="38100" dist="38100" dir="2700000" algn="tl">
                    <a:srgbClr val="000000">
                      <a:alpha val="43137"/>
                    </a:srgbClr>
                  </a:outerShdw>
                </a:effectLst>
              </a:rPr>
              <a:t>processing of large von Willebrand factor multimers into smaller subunits</a:t>
            </a:r>
            <a:r>
              <a:rPr lang="en-US" sz="2400" dirty="0"/>
              <a:t>, which leads to </a:t>
            </a:r>
            <a:r>
              <a:rPr lang="en-US" sz="2400" i="1" spc="300" dirty="0">
                <a:effectLst>
                  <a:outerShdw blurRad="38100" dist="38100" dir="2700000" algn="tl">
                    <a:srgbClr val="000000">
                      <a:alpha val="43137"/>
                    </a:srgbClr>
                  </a:outerShdw>
                </a:effectLst>
              </a:rPr>
              <a:t>abnormal platelet aggregation and thromboses.</a:t>
            </a:r>
          </a:p>
          <a:p>
            <a:pPr algn="just"/>
            <a:endParaRPr lang="en-US" sz="2400" dirty="0"/>
          </a:p>
          <a:p>
            <a:pPr algn="just"/>
            <a:r>
              <a:rPr lang="en-US" sz="2400" b="1" dirty="0"/>
              <a:t>Hemolytic-uremic syndrome </a:t>
            </a:r>
            <a:r>
              <a:rPr lang="en-US" sz="2400" dirty="0"/>
              <a:t>caused by </a:t>
            </a:r>
            <a:r>
              <a:rPr lang="en-US" sz="2400" dirty="0">
                <a:effectLst>
                  <a:outerShdw blurRad="38100" dist="38100" dir="2700000" algn="tl">
                    <a:srgbClr val="000000">
                      <a:alpha val="43137"/>
                    </a:srgbClr>
                  </a:outerShdw>
                </a:effectLst>
              </a:rPr>
              <a:t>Shiga-like toxin </a:t>
            </a:r>
            <a:r>
              <a:rPr lang="en-US" sz="2400" dirty="0"/>
              <a:t>that </a:t>
            </a:r>
            <a:r>
              <a:rPr lang="en-US" sz="2400" b="1" dirty="0"/>
              <a:t>damages endothelium </a:t>
            </a:r>
            <a:r>
              <a:rPr lang="en-US" sz="2400" dirty="0"/>
              <a:t>is classically associated with </a:t>
            </a:r>
            <a:r>
              <a:rPr lang="en-US" sz="2400" dirty="0">
                <a:effectLst>
                  <a:outerShdw blurRad="38100" dist="38100" dir="2700000" algn="tl">
                    <a:srgbClr val="000000">
                      <a:alpha val="43137"/>
                    </a:srgbClr>
                  </a:outerShdw>
                </a:effectLst>
              </a:rPr>
              <a:t>infection caused by Escherichia coli strain O157:H7.</a:t>
            </a:r>
            <a:endParaRPr lang="el-G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90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082D75A-A94D-0523-7301-37FC08C24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56453" y="-990005"/>
            <a:ext cx="4362001" cy="6653152"/>
          </a:xfrm>
          <a:prstGeom prst="rect">
            <a:avLst/>
          </a:prstGeom>
        </p:spPr>
      </p:pic>
      <p:sp>
        <p:nvSpPr>
          <p:cNvPr id="6" name="TextBox 5">
            <a:extLst>
              <a:ext uri="{FF2B5EF4-FFF2-40B4-BE49-F238E27FC236}">
                <a16:creationId xmlns:a16="http://schemas.microsoft.com/office/drawing/2014/main" id="{FAF15F66-E726-6629-420A-7F4959845C71}"/>
              </a:ext>
            </a:extLst>
          </p:cNvPr>
          <p:cNvSpPr txBox="1"/>
          <p:nvPr/>
        </p:nvSpPr>
        <p:spPr>
          <a:xfrm>
            <a:off x="6764030" y="674913"/>
            <a:ext cx="5427969" cy="3416320"/>
          </a:xfrm>
          <a:prstGeom prst="rect">
            <a:avLst/>
          </a:prstGeom>
          <a:noFill/>
        </p:spPr>
        <p:txBody>
          <a:bodyPr wrap="square">
            <a:spAutoFit/>
          </a:bodyPr>
          <a:lstStyle/>
          <a:p>
            <a:pPr algn="just"/>
            <a:r>
              <a:rPr lang="en-US" sz="2400" dirty="0"/>
              <a:t>A 29-year-old woman with a 3-month history of easy bruising and fatigue develops pneumonia with septicemia. Her work-up involves an iliac crest bone marrow biopsy; the specimen is shown.</a:t>
            </a:r>
          </a:p>
          <a:p>
            <a:pPr algn="just"/>
            <a:r>
              <a:rPr lang="en-US" sz="2400" dirty="0"/>
              <a:t>What appearance should her marrow have?</a:t>
            </a:r>
          </a:p>
          <a:p>
            <a:pPr algn="just"/>
            <a:r>
              <a:rPr lang="en-US" sz="2400" dirty="0"/>
              <a:t>What is your diagnosis?</a:t>
            </a:r>
          </a:p>
          <a:p>
            <a:pPr algn="just"/>
            <a:r>
              <a:rPr lang="en-US" sz="2400" dirty="0"/>
              <a:t>Explain her symptoms.</a:t>
            </a:r>
            <a:endParaRPr lang="el-GR" sz="2400" dirty="0"/>
          </a:p>
        </p:txBody>
      </p:sp>
      <p:sp>
        <p:nvSpPr>
          <p:cNvPr id="8" name="TextBox 7">
            <a:extLst>
              <a:ext uri="{FF2B5EF4-FFF2-40B4-BE49-F238E27FC236}">
                <a16:creationId xmlns:a16="http://schemas.microsoft.com/office/drawing/2014/main" id="{FFD7C894-0964-E5C0-4928-D1945B8D31CA}"/>
              </a:ext>
            </a:extLst>
          </p:cNvPr>
          <p:cNvSpPr txBox="1"/>
          <p:nvPr/>
        </p:nvSpPr>
        <p:spPr>
          <a:xfrm rot="10800000" flipV="1">
            <a:off x="0" y="4461203"/>
            <a:ext cx="12191994" cy="2308324"/>
          </a:xfrm>
          <a:prstGeom prst="rect">
            <a:avLst/>
          </a:prstGeom>
          <a:noFill/>
        </p:spPr>
        <p:txBody>
          <a:bodyPr wrap="square">
            <a:spAutoFit/>
          </a:bodyPr>
          <a:lstStyle/>
          <a:p>
            <a:pPr algn="just"/>
            <a:r>
              <a:rPr lang="en-US" sz="2400" dirty="0"/>
              <a:t>At this age, the </a:t>
            </a:r>
            <a:r>
              <a:rPr lang="en-US" sz="2400" dirty="0">
                <a:effectLst>
                  <a:outerShdw blurRad="38100" dist="38100" dir="2700000" algn="tl">
                    <a:srgbClr val="000000">
                      <a:alpha val="43137"/>
                    </a:srgbClr>
                  </a:outerShdw>
                </a:effectLst>
              </a:rPr>
              <a:t>bone marrow </a:t>
            </a:r>
            <a:r>
              <a:rPr lang="en-US" sz="2400" dirty="0"/>
              <a:t>should contain </a:t>
            </a:r>
            <a:r>
              <a:rPr lang="en-US" sz="2400" dirty="0">
                <a:effectLst>
                  <a:outerShdw blurRad="38100" dist="38100" dir="2700000" algn="tl">
                    <a:srgbClr val="000000">
                      <a:alpha val="43137"/>
                    </a:srgbClr>
                  </a:outerShdw>
                </a:effectLst>
              </a:rPr>
              <a:t>at least 50% hematopoietic cells</a:t>
            </a:r>
            <a:r>
              <a:rPr lang="en-US" sz="2400" dirty="0"/>
              <a:t>; in this case, it is composed mainly of  </a:t>
            </a:r>
            <a:r>
              <a:rPr lang="en-US" sz="2400" b="1" spc="600" dirty="0"/>
              <a:t>adipocytes</a:t>
            </a:r>
            <a:r>
              <a:rPr lang="en-US" sz="2400" dirty="0"/>
              <a:t>. However, the </a:t>
            </a:r>
            <a:r>
              <a:rPr lang="en-US" sz="2400" dirty="0">
                <a:effectLst>
                  <a:outerShdw blurRad="38100" dist="38100" dir="2700000" algn="tl">
                    <a:srgbClr val="000000">
                      <a:alpha val="43137"/>
                    </a:srgbClr>
                  </a:outerShdw>
                </a:effectLst>
              </a:rPr>
              <a:t>bone</a:t>
            </a:r>
            <a:r>
              <a:rPr lang="en-US" sz="2400" dirty="0"/>
              <a:t> is </a:t>
            </a:r>
            <a:r>
              <a:rPr lang="en-US" sz="2400" dirty="0">
                <a:effectLst>
                  <a:outerShdw blurRad="38100" dist="38100" dir="2700000" algn="tl">
                    <a:srgbClr val="000000">
                      <a:alpha val="43137"/>
                    </a:srgbClr>
                  </a:outerShdw>
                </a:effectLst>
              </a:rPr>
              <a:t>normal</a:t>
            </a:r>
            <a:r>
              <a:rPr lang="en-US" sz="2400" dirty="0"/>
              <a:t>.</a:t>
            </a:r>
          </a:p>
          <a:p>
            <a:pPr algn="just"/>
            <a:r>
              <a:rPr lang="en-US" sz="2400" dirty="0"/>
              <a:t>This patient has </a:t>
            </a:r>
            <a:r>
              <a:rPr lang="en-US" sz="2400" b="1" spc="600" dirty="0">
                <a:effectLst>
                  <a:outerShdw blurRad="38100" dist="38100" dir="2700000" algn="tl">
                    <a:srgbClr val="000000">
                      <a:alpha val="43137"/>
                    </a:srgbClr>
                  </a:outerShdw>
                </a:effectLst>
              </a:rPr>
              <a:t>aplastic anemia</a:t>
            </a:r>
            <a:r>
              <a:rPr lang="en-US" sz="2400" dirty="0"/>
              <a:t>. Despite the name of this condition, </a:t>
            </a:r>
            <a:r>
              <a:rPr lang="en-US" sz="2400" b="1" i="1" dirty="0"/>
              <a:t>all</a:t>
            </a:r>
            <a:r>
              <a:rPr lang="en-US" sz="2400" dirty="0"/>
              <a:t> </a:t>
            </a:r>
            <a:r>
              <a:rPr lang="en-US" sz="2400" dirty="0">
                <a:effectLst>
                  <a:outerShdw blurRad="38100" dist="38100" dir="2700000" algn="tl">
                    <a:srgbClr val="000000">
                      <a:alpha val="43137"/>
                    </a:srgbClr>
                  </a:outerShdw>
                </a:effectLst>
              </a:rPr>
              <a:t>major hematopoietic cell lines</a:t>
            </a:r>
            <a:r>
              <a:rPr lang="en-US" sz="2400" dirty="0"/>
              <a:t> are </a:t>
            </a:r>
            <a:r>
              <a:rPr lang="en-US" sz="2400" b="1" i="1" dirty="0">
                <a:effectLst>
                  <a:outerShdw blurRad="38100" dist="38100" dir="2700000" algn="tl">
                    <a:srgbClr val="000000">
                      <a:alpha val="43137"/>
                    </a:srgbClr>
                  </a:outerShdw>
                </a:effectLst>
              </a:rPr>
              <a:t>reduced</a:t>
            </a:r>
            <a:r>
              <a:rPr lang="en-US" sz="2400" dirty="0"/>
              <a:t>.</a:t>
            </a:r>
          </a:p>
          <a:p>
            <a:pPr algn="just"/>
            <a:r>
              <a:rPr lang="en-US" sz="2400" b="1" dirty="0"/>
              <a:t>Thrombocytopenia</a:t>
            </a:r>
            <a:r>
              <a:rPr lang="en-US" sz="2400" dirty="0"/>
              <a:t> results in </a:t>
            </a:r>
            <a:r>
              <a:rPr lang="en-US" sz="2400" b="1" dirty="0"/>
              <a:t>easy bruising</a:t>
            </a:r>
            <a:r>
              <a:rPr lang="en-US" sz="2400" dirty="0"/>
              <a:t>; </a:t>
            </a:r>
            <a:r>
              <a:rPr lang="en-US" sz="2400" b="1" dirty="0"/>
              <a:t>reduced myelopoiesis </a:t>
            </a:r>
            <a:r>
              <a:rPr lang="en-US" sz="2400" dirty="0"/>
              <a:t>leads to </a:t>
            </a:r>
            <a:r>
              <a:rPr lang="en-US" sz="2400" b="1" dirty="0"/>
              <a:t>neutropenia</a:t>
            </a:r>
            <a:r>
              <a:rPr lang="en-US" sz="2400" dirty="0"/>
              <a:t> with a </a:t>
            </a:r>
            <a:r>
              <a:rPr lang="en-US" sz="2400" b="1" dirty="0"/>
              <a:t>risk for infection</a:t>
            </a:r>
            <a:r>
              <a:rPr lang="en-US" sz="2400" dirty="0"/>
              <a:t>, and </a:t>
            </a:r>
            <a:r>
              <a:rPr lang="en-US" sz="2400" b="1" dirty="0"/>
              <a:t>reduced erythropoiesis </a:t>
            </a:r>
            <a:r>
              <a:rPr lang="en-US" sz="2400" dirty="0"/>
              <a:t>causes </a:t>
            </a:r>
            <a:r>
              <a:rPr lang="en-US" sz="2400" b="1" dirty="0"/>
              <a:t>anemia with fatigue</a:t>
            </a:r>
            <a:r>
              <a:rPr lang="en-US" sz="2400" dirty="0"/>
              <a:t>.</a:t>
            </a:r>
            <a:endParaRPr lang="el-GR" sz="2400" dirty="0"/>
          </a:p>
        </p:txBody>
      </p:sp>
    </p:spTree>
    <p:extLst>
      <p:ext uri="{BB962C8B-B14F-4D97-AF65-F5344CB8AC3E}">
        <p14:creationId xmlns:p14="http://schemas.microsoft.com/office/powerpoint/2010/main" val="26884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5966937-3DCE-4050-CD90-2DE8DAA55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0" y="1469571"/>
            <a:ext cx="5501876" cy="5236029"/>
          </a:xfrm>
          <a:prstGeom prst="rect">
            <a:avLst/>
          </a:prstGeom>
        </p:spPr>
      </p:pic>
      <p:sp>
        <p:nvSpPr>
          <p:cNvPr id="6" name="TextBox 5">
            <a:extLst>
              <a:ext uri="{FF2B5EF4-FFF2-40B4-BE49-F238E27FC236}">
                <a16:creationId xmlns:a16="http://schemas.microsoft.com/office/drawing/2014/main" id="{9D751FAA-EAF8-CF88-E247-AB1EF7F54BD3}"/>
              </a:ext>
            </a:extLst>
          </p:cNvPr>
          <p:cNvSpPr txBox="1"/>
          <p:nvPr/>
        </p:nvSpPr>
        <p:spPr>
          <a:xfrm>
            <a:off x="-1" y="0"/>
            <a:ext cx="12311743" cy="1754326"/>
          </a:xfrm>
          <a:prstGeom prst="rect">
            <a:avLst/>
          </a:prstGeom>
          <a:noFill/>
        </p:spPr>
        <p:txBody>
          <a:bodyPr wrap="square">
            <a:spAutoFit/>
          </a:bodyPr>
          <a:lstStyle/>
          <a:p>
            <a:pPr algn="just"/>
            <a:r>
              <a:rPr lang="en-US" dirty="0"/>
              <a:t>A 48-year-old man with malaise, fever, and chills is found to have tachycardia and occult blood in his stools. He is also profoundly anemic, neutropenic, and thrombocytopenic, although his absolute lymphocyte count is roughly normal. A bone marrow biopsy specimen shows only fat and lymphocyte aggregates. A diagram of the possible pathogenic pathways is shown.</a:t>
            </a:r>
          </a:p>
          <a:p>
            <a:pPr algn="just"/>
            <a:r>
              <a:rPr lang="en-US" dirty="0"/>
              <a:t>Aside from an acquired intrinsic mutation of the stem cell, what could be the pathogenesis of these findings?</a:t>
            </a:r>
          </a:p>
          <a:p>
            <a:pPr algn="just"/>
            <a:r>
              <a:rPr lang="en-US" dirty="0"/>
              <a:t>What drugs can cause this? What infections might cause this?</a:t>
            </a:r>
          </a:p>
          <a:p>
            <a:endParaRPr lang="en-US" dirty="0"/>
          </a:p>
        </p:txBody>
      </p:sp>
      <p:sp>
        <p:nvSpPr>
          <p:cNvPr id="8" name="TextBox 7">
            <a:extLst>
              <a:ext uri="{FF2B5EF4-FFF2-40B4-BE49-F238E27FC236}">
                <a16:creationId xmlns:a16="http://schemas.microsoft.com/office/drawing/2014/main" id="{3AE4C86F-01D3-41EB-9384-17102D44232D}"/>
              </a:ext>
            </a:extLst>
          </p:cNvPr>
          <p:cNvSpPr txBox="1"/>
          <p:nvPr/>
        </p:nvSpPr>
        <p:spPr>
          <a:xfrm>
            <a:off x="5610805" y="1469571"/>
            <a:ext cx="6581195" cy="5324535"/>
          </a:xfrm>
          <a:prstGeom prst="rect">
            <a:avLst/>
          </a:prstGeom>
          <a:noFill/>
        </p:spPr>
        <p:txBody>
          <a:bodyPr wrap="square">
            <a:spAutoFit/>
          </a:bodyPr>
          <a:lstStyle/>
          <a:p>
            <a:pPr algn="just"/>
            <a:r>
              <a:rPr lang="en-US" sz="2000" b="1" spc="600" dirty="0">
                <a:effectLst>
                  <a:outerShdw blurRad="38100" dist="38100" dir="2700000" algn="tl">
                    <a:srgbClr val="000000">
                      <a:alpha val="43137"/>
                    </a:srgbClr>
                  </a:outerShdw>
                </a:effectLst>
              </a:rPr>
              <a:t>Pancytopenia</a:t>
            </a:r>
            <a:r>
              <a:rPr lang="en-US" sz="2000" dirty="0"/>
              <a:t> is caused by a </a:t>
            </a:r>
            <a:r>
              <a:rPr lang="en-US" sz="2000" b="1" dirty="0"/>
              <a:t>marked reduction in erythroid, myeloid, and megakaryocytic cell lines.</a:t>
            </a:r>
            <a:r>
              <a:rPr lang="en-US" sz="2000" dirty="0"/>
              <a:t> </a:t>
            </a:r>
            <a:r>
              <a:rPr lang="en-US" sz="2000" b="1" spc="600" dirty="0"/>
              <a:t>Aplastic anemia</a:t>
            </a:r>
            <a:r>
              <a:rPr lang="en-US" sz="2000" b="1" dirty="0"/>
              <a:t> </a:t>
            </a:r>
            <a:r>
              <a:rPr lang="en-US" sz="2000" dirty="0"/>
              <a:t>can result from a </a:t>
            </a:r>
            <a:r>
              <a:rPr lang="en-US" sz="2000" b="1" dirty="0"/>
              <a:t>stem cell defect </a:t>
            </a:r>
            <a:r>
              <a:rPr lang="en-US" sz="2000" dirty="0"/>
              <a:t>in the marrow, from a </a:t>
            </a:r>
            <a:r>
              <a:rPr lang="en-US" sz="2000" b="1" dirty="0"/>
              <a:t>toxin</a:t>
            </a:r>
            <a:r>
              <a:rPr lang="en-US" sz="2000" dirty="0"/>
              <a:t>, or from </a:t>
            </a:r>
            <a:r>
              <a:rPr lang="en-US" sz="2000" b="1" dirty="0"/>
              <a:t>immunologically mediated marrow suppression </a:t>
            </a:r>
            <a:r>
              <a:rPr lang="en-US" sz="2000" dirty="0"/>
              <a:t>(e.g., after infection).</a:t>
            </a:r>
          </a:p>
          <a:p>
            <a:pPr algn="just"/>
            <a:endParaRPr lang="en-US" sz="2000" dirty="0"/>
          </a:p>
          <a:p>
            <a:pPr algn="just"/>
            <a:endParaRPr lang="en-US" sz="2000" dirty="0"/>
          </a:p>
          <a:p>
            <a:pPr algn="just"/>
            <a:r>
              <a:rPr lang="en-US" sz="2000" b="1" dirty="0"/>
              <a:t>Chemotherapeutic agents </a:t>
            </a:r>
            <a:r>
              <a:rPr lang="en-US" sz="2000" dirty="0"/>
              <a:t>(e.g., vincristine, mercaptopurine) can cause this condition, and it may also result from </a:t>
            </a:r>
            <a:r>
              <a:rPr lang="en-US" sz="2000" dirty="0">
                <a:effectLst>
                  <a:outerShdw blurRad="38100" dist="38100" dir="2700000" algn="tl">
                    <a:srgbClr val="000000">
                      <a:alpha val="43137"/>
                    </a:srgbClr>
                  </a:outerShdw>
                </a:effectLst>
              </a:rPr>
              <a:t>idiosyncratic responses to small doses of antibiotics or other drugs</a:t>
            </a:r>
            <a:r>
              <a:rPr lang="en-US" sz="2000" dirty="0"/>
              <a:t> (e.g., streptomycin, trimethoprim-sulfamethoxazole, chlorpromazine).</a:t>
            </a:r>
          </a:p>
          <a:p>
            <a:pPr algn="just"/>
            <a:endParaRPr lang="en-US" sz="2000" dirty="0"/>
          </a:p>
          <a:p>
            <a:pPr algn="just"/>
            <a:endParaRPr lang="en-US" sz="2000" dirty="0"/>
          </a:p>
          <a:p>
            <a:pPr algn="just"/>
            <a:r>
              <a:rPr lang="en-US" sz="2000" b="1" dirty="0"/>
              <a:t>Infections</a:t>
            </a:r>
            <a:r>
              <a:rPr lang="en-US" sz="2000" dirty="0"/>
              <a:t> that can cause this condition include </a:t>
            </a:r>
            <a:r>
              <a:rPr lang="en-US" sz="2000" b="1" dirty="0"/>
              <a:t>viral hepatitis </a:t>
            </a:r>
            <a:r>
              <a:rPr lang="en-US" sz="2000" dirty="0"/>
              <a:t>(i.e., non-A, non-B, non-C, and non-G), </a:t>
            </a:r>
            <a:r>
              <a:rPr lang="en-US" sz="2000" b="1" dirty="0"/>
              <a:t>Epstein-Barr virus</a:t>
            </a:r>
            <a:r>
              <a:rPr lang="en-US" sz="2000" dirty="0"/>
              <a:t>, </a:t>
            </a:r>
            <a:r>
              <a:rPr lang="en-US" sz="2000" b="1" dirty="0"/>
              <a:t>cytomegalovirus, varicella-zoster virus, and parvovirus</a:t>
            </a:r>
            <a:r>
              <a:rPr lang="en-US" sz="2000" dirty="0"/>
              <a:t>.</a:t>
            </a:r>
            <a:endParaRPr lang="el-GR" sz="2000" dirty="0"/>
          </a:p>
        </p:txBody>
      </p:sp>
    </p:spTree>
    <p:extLst>
      <p:ext uri="{BB962C8B-B14F-4D97-AF65-F5344CB8AC3E}">
        <p14:creationId xmlns:p14="http://schemas.microsoft.com/office/powerpoint/2010/main" val="26623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F932CEC-50E8-04AE-0920-77F03BC27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10" y="1426027"/>
            <a:ext cx="3501216" cy="5301343"/>
          </a:xfrm>
          <a:prstGeom prst="rect">
            <a:avLst/>
          </a:prstGeom>
        </p:spPr>
      </p:pic>
      <p:sp>
        <p:nvSpPr>
          <p:cNvPr id="6" name="TextBox 5">
            <a:extLst>
              <a:ext uri="{FF2B5EF4-FFF2-40B4-BE49-F238E27FC236}">
                <a16:creationId xmlns:a16="http://schemas.microsoft.com/office/drawing/2014/main" id="{B2B0D0EB-6025-CB7E-0413-94096C757267}"/>
              </a:ext>
            </a:extLst>
          </p:cNvPr>
          <p:cNvSpPr txBox="1"/>
          <p:nvPr/>
        </p:nvSpPr>
        <p:spPr>
          <a:xfrm>
            <a:off x="0" y="1"/>
            <a:ext cx="12192000" cy="1323439"/>
          </a:xfrm>
          <a:prstGeom prst="rect">
            <a:avLst/>
          </a:prstGeom>
          <a:noFill/>
        </p:spPr>
        <p:txBody>
          <a:bodyPr wrap="square">
            <a:spAutoFit/>
          </a:bodyPr>
          <a:lstStyle/>
          <a:p>
            <a:pPr algn="just"/>
            <a:r>
              <a:rPr lang="en-US" sz="2000" dirty="0"/>
              <a:t>A 30-year-old woman presents with a 2-day history of dysuria, fever, and flank pain; she is hypotensive and tachycardic. A blood culture grows the organisms shown with Gram staining.</a:t>
            </a:r>
          </a:p>
          <a:p>
            <a:pPr algn="just"/>
            <a:r>
              <a:rPr lang="en-US" sz="2000" dirty="0"/>
              <a:t>What is suggested by the history and the Gram stain?</a:t>
            </a:r>
          </a:p>
          <a:p>
            <a:pPr algn="just"/>
            <a:r>
              <a:rPr lang="en-US" sz="2000" dirty="0"/>
              <a:t>What is the mechanism of this patient's fever and tachycardia?</a:t>
            </a:r>
            <a:endParaRPr lang="el-GR" sz="2000" dirty="0"/>
          </a:p>
        </p:txBody>
      </p:sp>
      <p:sp>
        <p:nvSpPr>
          <p:cNvPr id="8" name="TextBox 7">
            <a:extLst>
              <a:ext uri="{FF2B5EF4-FFF2-40B4-BE49-F238E27FC236}">
                <a16:creationId xmlns:a16="http://schemas.microsoft.com/office/drawing/2014/main" id="{F35384B5-71E7-08E0-6647-0351DEA27457}"/>
              </a:ext>
            </a:extLst>
          </p:cNvPr>
          <p:cNvSpPr txBox="1"/>
          <p:nvPr/>
        </p:nvSpPr>
        <p:spPr>
          <a:xfrm>
            <a:off x="3766456" y="1426027"/>
            <a:ext cx="8295333" cy="5509200"/>
          </a:xfrm>
          <a:prstGeom prst="rect">
            <a:avLst/>
          </a:prstGeom>
          <a:noFill/>
        </p:spPr>
        <p:txBody>
          <a:bodyPr wrap="square">
            <a:spAutoFit/>
          </a:bodyPr>
          <a:lstStyle/>
          <a:p>
            <a:pPr algn="just"/>
            <a:r>
              <a:rPr lang="en-US" sz="3200" dirty="0"/>
              <a:t>The </a:t>
            </a:r>
            <a:r>
              <a:rPr lang="en-US" sz="3200" b="1" dirty="0"/>
              <a:t>large gram-</a:t>
            </a:r>
            <a:r>
              <a:rPr lang="en-US" sz="3200" b="1" u="sng" dirty="0"/>
              <a:t>negative</a:t>
            </a:r>
            <a:r>
              <a:rPr lang="en-US" sz="3200" b="1" dirty="0"/>
              <a:t> bacilli </a:t>
            </a:r>
            <a:r>
              <a:rPr lang="en-US" sz="3200" dirty="0"/>
              <a:t>are typical of </a:t>
            </a:r>
            <a:r>
              <a:rPr lang="en-US" sz="3200" dirty="0">
                <a:effectLst>
                  <a:outerShdw blurRad="38100" dist="38100" dir="2700000" algn="tl">
                    <a:srgbClr val="000000">
                      <a:alpha val="43137"/>
                    </a:srgbClr>
                  </a:outerShdw>
                </a:effectLst>
              </a:rPr>
              <a:t>Enterobacteriaceae</a:t>
            </a:r>
            <a:r>
              <a:rPr lang="en-US" sz="3200" dirty="0"/>
              <a:t> such as </a:t>
            </a:r>
            <a:r>
              <a:rPr lang="en-US" sz="3200" dirty="0">
                <a:effectLst>
                  <a:outerShdw blurRad="38100" dist="38100" dir="2700000" algn="tl">
                    <a:srgbClr val="000000">
                      <a:alpha val="43137"/>
                    </a:srgbClr>
                  </a:outerShdw>
                </a:effectLst>
              </a:rPr>
              <a:t>Escherichia coli </a:t>
            </a:r>
            <a:r>
              <a:rPr lang="en-US" sz="3200" dirty="0"/>
              <a:t>with </a:t>
            </a:r>
            <a:r>
              <a:rPr lang="en-US" sz="3200" dirty="0">
                <a:effectLst>
                  <a:outerShdw blurRad="38100" dist="38100" dir="2700000" algn="tl">
                    <a:srgbClr val="000000">
                      <a:alpha val="43137"/>
                    </a:srgbClr>
                  </a:outerShdw>
                </a:effectLst>
              </a:rPr>
              <a:t>urinary tract infection</a:t>
            </a:r>
            <a:r>
              <a:rPr lang="en-US" sz="3200" dirty="0"/>
              <a:t>. The fever and flank pain with hypotension and positive blood culture suggest </a:t>
            </a:r>
            <a:r>
              <a:rPr lang="en-US" sz="3200" b="1" dirty="0"/>
              <a:t>acute pyelonephritis with septicemia.</a:t>
            </a:r>
          </a:p>
          <a:p>
            <a:pPr algn="just"/>
            <a:endParaRPr lang="en-US" sz="3200" b="1" dirty="0"/>
          </a:p>
          <a:p>
            <a:pPr algn="just"/>
            <a:r>
              <a:rPr lang="en-US" sz="3200" b="1" dirty="0"/>
              <a:t>Gram-negative bacterial cell walls </a:t>
            </a:r>
            <a:r>
              <a:rPr lang="en-US" sz="3200" dirty="0"/>
              <a:t>contain </a:t>
            </a:r>
            <a:r>
              <a:rPr lang="en-US" sz="3200" b="1" dirty="0"/>
              <a:t>lipopolysaccharide</a:t>
            </a:r>
            <a:r>
              <a:rPr lang="en-US" sz="3200" dirty="0"/>
              <a:t> with a lipid A moiety that interacts with CD14 and Toll-like receptor 4 on </a:t>
            </a:r>
            <a:r>
              <a:rPr lang="en-US" sz="3200" dirty="0">
                <a:effectLst>
                  <a:outerShdw blurRad="38100" dist="38100" dir="2700000" algn="tl">
                    <a:srgbClr val="000000">
                      <a:alpha val="43137"/>
                    </a:srgbClr>
                  </a:outerShdw>
                </a:effectLst>
              </a:rPr>
              <a:t>leukocytes</a:t>
            </a:r>
            <a:r>
              <a:rPr lang="en-US" sz="3200" dirty="0"/>
              <a:t> and </a:t>
            </a:r>
            <a:r>
              <a:rPr lang="en-US" sz="3200" dirty="0">
                <a:effectLst>
                  <a:outerShdw blurRad="38100" dist="38100" dir="2700000" algn="tl">
                    <a:srgbClr val="000000">
                      <a:alpha val="43137"/>
                    </a:srgbClr>
                  </a:outerShdw>
                </a:effectLst>
              </a:rPr>
              <a:t>macrophages</a:t>
            </a:r>
            <a:r>
              <a:rPr lang="en-US" sz="3200" dirty="0"/>
              <a:t> to </a:t>
            </a:r>
            <a:r>
              <a:rPr lang="en-US" sz="3200" b="1" dirty="0"/>
              <a:t>release tumor necrosis factor.</a:t>
            </a:r>
            <a:endParaRPr lang="el-GR" sz="3200" b="1" dirty="0"/>
          </a:p>
        </p:txBody>
      </p:sp>
    </p:spTree>
    <p:extLst>
      <p:ext uri="{BB962C8B-B14F-4D97-AF65-F5344CB8AC3E}">
        <p14:creationId xmlns:p14="http://schemas.microsoft.com/office/powerpoint/2010/main" val="38430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69FD8A9-B5F6-FE85-F4D0-25EA424BC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857" y="138430"/>
            <a:ext cx="4376057" cy="6637020"/>
          </a:xfrm>
          <a:prstGeom prst="rect">
            <a:avLst/>
          </a:prstGeom>
        </p:spPr>
      </p:pic>
      <p:sp>
        <p:nvSpPr>
          <p:cNvPr id="6" name="TextBox 5">
            <a:extLst>
              <a:ext uri="{FF2B5EF4-FFF2-40B4-BE49-F238E27FC236}">
                <a16:creationId xmlns:a16="http://schemas.microsoft.com/office/drawing/2014/main" id="{9595CD04-38CC-BEE8-3A82-039ACCA5B89C}"/>
              </a:ext>
            </a:extLst>
          </p:cNvPr>
          <p:cNvSpPr txBox="1"/>
          <p:nvPr/>
        </p:nvSpPr>
        <p:spPr>
          <a:xfrm>
            <a:off x="0" y="0"/>
            <a:ext cx="7728857" cy="2554545"/>
          </a:xfrm>
          <a:prstGeom prst="rect">
            <a:avLst/>
          </a:prstGeom>
          <a:noFill/>
        </p:spPr>
        <p:txBody>
          <a:bodyPr wrap="square">
            <a:spAutoFit/>
          </a:bodyPr>
          <a:lstStyle/>
          <a:p>
            <a:pPr algn="just"/>
            <a:r>
              <a:rPr lang="en-US" sz="2000" dirty="0"/>
              <a:t>A 79-year-old man with Klebsiella pneumoniae sepsis has a hematocrit level of 35.5% (</a:t>
            </a:r>
            <a:r>
              <a:rPr lang="en-US" sz="2000" dirty="0" err="1"/>
              <a:t>nl</a:t>
            </a:r>
            <a:r>
              <a:rPr lang="en-US" sz="2000" dirty="0"/>
              <a:t> 41% to 50%), a platelet count of 87,600/mm3 (</a:t>
            </a:r>
            <a:r>
              <a:rPr lang="en-US" sz="2000" dirty="0" err="1"/>
              <a:t>nl</a:t>
            </a:r>
            <a:r>
              <a:rPr lang="en-US" sz="2000" dirty="0"/>
              <a:t> 130,000 to 400,000/mm3), and a WBC count of 15,130/mm3 (</a:t>
            </a:r>
            <a:r>
              <a:rPr lang="en-US" sz="2000" dirty="0" err="1"/>
              <a:t>nl</a:t>
            </a:r>
            <a:r>
              <a:rPr lang="en-US" sz="2000" dirty="0"/>
              <a:t> 3800 to 10,800/mm3). His prothrombin time is 23 seconds (</a:t>
            </a:r>
            <a:r>
              <a:rPr lang="en-US" sz="2000" dirty="0" err="1"/>
              <a:t>nl</a:t>
            </a:r>
            <a:r>
              <a:rPr lang="en-US" sz="2000" dirty="0"/>
              <a:t> 10 to 12.5 seconds), his partial thromboplastin time is 57 seconds (</a:t>
            </a:r>
            <a:r>
              <a:rPr lang="en-US" sz="2000" dirty="0" err="1"/>
              <a:t>nl</a:t>
            </a:r>
            <a:r>
              <a:rPr lang="en-US" sz="2000" dirty="0"/>
              <a:t> 20 to 36 seconds), and D-dimer value is 8 µg/mL (</a:t>
            </a:r>
            <a:r>
              <a:rPr lang="en-US" sz="2000" dirty="0" err="1"/>
              <a:t>nl</a:t>
            </a:r>
            <a:r>
              <a:rPr lang="en-US" sz="2000" dirty="0"/>
              <a:t> ≤0.25 µg/mL). His peripheral blood smear shows schistocytes. His lung is shown.</a:t>
            </a:r>
          </a:p>
          <a:p>
            <a:pPr algn="just"/>
            <a:r>
              <a:rPr lang="en-US" sz="2000" dirty="0"/>
              <a:t>What is the diagnosis? What is suggested by the laboratory data?</a:t>
            </a:r>
            <a:endParaRPr lang="el-GR" sz="2000" dirty="0"/>
          </a:p>
        </p:txBody>
      </p:sp>
      <p:sp>
        <p:nvSpPr>
          <p:cNvPr id="8" name="TextBox 7">
            <a:extLst>
              <a:ext uri="{FF2B5EF4-FFF2-40B4-BE49-F238E27FC236}">
                <a16:creationId xmlns:a16="http://schemas.microsoft.com/office/drawing/2014/main" id="{03D10243-DFE2-0745-B2C1-94D0C2FE5C21}"/>
              </a:ext>
            </a:extLst>
          </p:cNvPr>
          <p:cNvSpPr txBox="1"/>
          <p:nvPr/>
        </p:nvSpPr>
        <p:spPr>
          <a:xfrm>
            <a:off x="0" y="2692974"/>
            <a:ext cx="7728857" cy="4154984"/>
          </a:xfrm>
          <a:prstGeom prst="rect">
            <a:avLst/>
          </a:prstGeom>
          <a:noFill/>
        </p:spPr>
        <p:txBody>
          <a:bodyPr wrap="square">
            <a:spAutoFit/>
          </a:bodyPr>
          <a:lstStyle/>
          <a:p>
            <a:pPr algn="just"/>
            <a:r>
              <a:rPr lang="en-US" sz="2400" dirty="0"/>
              <a:t>The lungs show </a:t>
            </a:r>
            <a:r>
              <a:rPr lang="en-US" sz="2400" b="1" dirty="0"/>
              <a:t>microvascular thrombosis </a:t>
            </a:r>
            <a:r>
              <a:rPr lang="en-US" sz="2400" dirty="0"/>
              <a:t>(■). This patient has </a:t>
            </a:r>
            <a:r>
              <a:rPr lang="en-US" sz="2400" b="1" dirty="0"/>
              <a:t>disseminated intravascular coagulation </a:t>
            </a:r>
            <a:r>
              <a:rPr lang="en-US" sz="2400" dirty="0"/>
              <a:t>(DIC) as a result of </a:t>
            </a:r>
            <a:r>
              <a:rPr lang="en-US" sz="2400" b="1" dirty="0"/>
              <a:t>gram-</a:t>
            </a:r>
            <a:r>
              <a:rPr lang="en-US" sz="2400" b="1" u="sng" dirty="0"/>
              <a:t>negative</a:t>
            </a:r>
            <a:r>
              <a:rPr lang="en-US" sz="2400" b="1" dirty="0"/>
              <a:t> sepsis</a:t>
            </a:r>
            <a:r>
              <a:rPr lang="en-US" sz="2400" dirty="0"/>
              <a:t>. In patients with DIC, </a:t>
            </a:r>
            <a:r>
              <a:rPr lang="en-US" sz="2400" b="1" dirty="0"/>
              <a:t>small fibrin thrombi </a:t>
            </a:r>
            <a:r>
              <a:rPr lang="en-US" sz="2400" dirty="0"/>
              <a:t>can form in the microcirculation; this leads to </a:t>
            </a:r>
            <a:r>
              <a:rPr lang="en-US" sz="2400" dirty="0">
                <a:effectLst>
                  <a:outerShdw blurRad="38100" dist="38100" dir="2700000" algn="tl">
                    <a:srgbClr val="000000">
                      <a:alpha val="43137"/>
                    </a:srgbClr>
                  </a:outerShdw>
                </a:effectLst>
              </a:rPr>
              <a:t>tissue ischemia</a:t>
            </a:r>
            <a:r>
              <a:rPr lang="en-US" sz="2400" dirty="0"/>
              <a:t> and </a:t>
            </a:r>
            <a:r>
              <a:rPr lang="en-US" sz="2400" dirty="0">
                <a:effectLst>
                  <a:outerShdw blurRad="38100" dist="38100" dir="2700000" algn="tl">
                    <a:srgbClr val="000000">
                      <a:alpha val="43137"/>
                    </a:srgbClr>
                  </a:outerShdw>
                </a:effectLst>
              </a:rPr>
              <a:t>RBC fragmentation (schistocytes). </a:t>
            </a:r>
            <a:r>
              <a:rPr lang="en-US" sz="2400" dirty="0"/>
              <a:t>Components of </a:t>
            </a:r>
            <a:r>
              <a:rPr lang="en-US" sz="2400" dirty="0">
                <a:effectLst>
                  <a:outerShdw blurRad="38100" dist="38100" dir="2700000" algn="tl">
                    <a:srgbClr val="000000">
                      <a:alpha val="43137"/>
                    </a:srgbClr>
                  </a:outerShdw>
                </a:effectLst>
              </a:rPr>
              <a:t>gram-positive bacteria </a:t>
            </a:r>
            <a:r>
              <a:rPr lang="en-US" sz="2400" dirty="0"/>
              <a:t>and </a:t>
            </a:r>
            <a:r>
              <a:rPr lang="en-US" sz="2400" dirty="0">
                <a:effectLst>
                  <a:outerShdw blurRad="38100" dist="38100" dir="2700000" algn="tl">
                    <a:srgbClr val="000000">
                      <a:alpha val="43137"/>
                    </a:srgbClr>
                  </a:outerShdw>
                </a:effectLst>
              </a:rPr>
              <a:t>fungi</a:t>
            </a:r>
            <a:r>
              <a:rPr lang="en-US" sz="2400" dirty="0"/>
              <a:t> can elicit </a:t>
            </a:r>
            <a:r>
              <a:rPr lang="en-US" sz="2400" dirty="0">
                <a:effectLst>
                  <a:outerShdw blurRad="38100" dist="38100" dir="2700000" algn="tl">
                    <a:srgbClr val="000000">
                      <a:alpha val="43137"/>
                    </a:srgbClr>
                  </a:outerShdw>
                </a:effectLst>
              </a:rPr>
              <a:t>similar </a:t>
            </a:r>
            <a:r>
              <a:rPr lang="en-US" sz="2400" dirty="0"/>
              <a:t>effects.</a:t>
            </a:r>
          </a:p>
          <a:p>
            <a:pPr algn="just"/>
            <a:r>
              <a:rPr lang="en-US" sz="2400" dirty="0"/>
              <a:t>Lipopolysaccharide-mediated </a:t>
            </a:r>
            <a:r>
              <a:rPr lang="en-US" sz="2400" b="1" dirty="0"/>
              <a:t>cytokine production </a:t>
            </a:r>
            <a:r>
              <a:rPr lang="en-US" sz="2400" dirty="0"/>
              <a:t>induces monocytes and endothelial cells to release </a:t>
            </a:r>
            <a:r>
              <a:rPr lang="en-US" sz="2400" b="1" dirty="0"/>
              <a:t>tissue factor</a:t>
            </a:r>
            <a:r>
              <a:rPr lang="en-US" sz="2400" dirty="0"/>
              <a:t>, which initiates the </a:t>
            </a:r>
            <a:r>
              <a:rPr lang="en-US" sz="2400" b="1" dirty="0"/>
              <a:t>widespread activation of the coagulation cascade. </a:t>
            </a:r>
            <a:r>
              <a:rPr lang="en-US" sz="2400" dirty="0"/>
              <a:t>This </a:t>
            </a:r>
            <a:r>
              <a:rPr lang="en-US" sz="2400" b="1" u="sng" spc="300" dirty="0"/>
              <a:t>consumption coagulopathy</a:t>
            </a:r>
            <a:r>
              <a:rPr lang="en-US" sz="2400" b="1" spc="300" dirty="0"/>
              <a:t> </a:t>
            </a:r>
            <a:r>
              <a:rPr lang="en-US" sz="2400" dirty="0"/>
              <a:t>leads to these findings.</a:t>
            </a:r>
            <a:endParaRPr lang="el-GR" sz="2400" dirty="0"/>
          </a:p>
        </p:txBody>
      </p:sp>
    </p:spTree>
    <p:extLst>
      <p:ext uri="{BB962C8B-B14F-4D97-AF65-F5344CB8AC3E}">
        <p14:creationId xmlns:p14="http://schemas.microsoft.com/office/powerpoint/2010/main" val="252316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70F94B2-71C2-F0AE-73B2-004C2014A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51" y="152400"/>
            <a:ext cx="4335047" cy="6564086"/>
          </a:xfrm>
          <a:prstGeom prst="rect">
            <a:avLst/>
          </a:prstGeom>
        </p:spPr>
      </p:pic>
      <p:sp>
        <p:nvSpPr>
          <p:cNvPr id="6" name="TextBox 5">
            <a:extLst>
              <a:ext uri="{FF2B5EF4-FFF2-40B4-BE49-F238E27FC236}">
                <a16:creationId xmlns:a16="http://schemas.microsoft.com/office/drawing/2014/main" id="{B0A303B0-86EA-9B92-D77E-9CCF9BE34F81}"/>
              </a:ext>
            </a:extLst>
          </p:cNvPr>
          <p:cNvSpPr txBox="1"/>
          <p:nvPr/>
        </p:nvSpPr>
        <p:spPr>
          <a:xfrm>
            <a:off x="4487098" y="1"/>
            <a:ext cx="7704902" cy="2831544"/>
          </a:xfrm>
          <a:prstGeom prst="rect">
            <a:avLst/>
          </a:prstGeom>
          <a:noFill/>
        </p:spPr>
        <p:txBody>
          <a:bodyPr wrap="square">
            <a:spAutoFit/>
          </a:bodyPr>
          <a:lstStyle/>
          <a:p>
            <a:pPr algn="just"/>
            <a:r>
              <a:rPr lang="en-US" sz="2000" dirty="0"/>
              <a:t>A week after intravenous cephalosporin treatment for pneumonia, a 93-year-old man has a hemoglobin level of 7.3 g/dL (</a:t>
            </a:r>
            <a:r>
              <a:rPr lang="en-US" sz="2000" dirty="0" err="1"/>
              <a:t>nl</a:t>
            </a:r>
            <a:r>
              <a:rPr lang="en-US" sz="2000" dirty="0"/>
              <a:t> 13.8 to 17.2 g/dL), a hematocrit level of 22.4% (</a:t>
            </a:r>
            <a:r>
              <a:rPr lang="en-US" sz="2000" dirty="0" err="1"/>
              <a:t>nl</a:t>
            </a:r>
            <a:r>
              <a:rPr lang="en-US" sz="2000" dirty="0"/>
              <a:t> 41% to 50%), normal RBC indices, and normal platelet and WBC counts. His Coombs test is positive at 37° C. His peripheral blood smear with methylene blue supravital stain is shown.</a:t>
            </a:r>
          </a:p>
          <a:p>
            <a:pPr algn="just"/>
            <a:r>
              <a:rPr lang="en-US" sz="2000" dirty="0"/>
              <a:t>What are the RBCs with irregular bluish strands?</a:t>
            </a:r>
          </a:p>
          <a:p>
            <a:pPr algn="just"/>
            <a:r>
              <a:rPr lang="en-US" sz="2000" dirty="0"/>
              <a:t>What does a positive Coombs test mean?</a:t>
            </a:r>
          </a:p>
          <a:p>
            <a:pPr algn="just"/>
            <a:r>
              <a:rPr lang="en-US" sz="2000" dirty="0"/>
              <a:t>What caused this problem?</a:t>
            </a:r>
          </a:p>
          <a:p>
            <a:endParaRPr lang="en-US" dirty="0"/>
          </a:p>
        </p:txBody>
      </p:sp>
      <p:sp>
        <p:nvSpPr>
          <p:cNvPr id="8" name="TextBox 7">
            <a:extLst>
              <a:ext uri="{FF2B5EF4-FFF2-40B4-BE49-F238E27FC236}">
                <a16:creationId xmlns:a16="http://schemas.microsoft.com/office/drawing/2014/main" id="{0D170852-A7C3-837E-849C-0B0F84C56C17}"/>
              </a:ext>
            </a:extLst>
          </p:cNvPr>
          <p:cNvSpPr txBox="1"/>
          <p:nvPr/>
        </p:nvSpPr>
        <p:spPr>
          <a:xfrm>
            <a:off x="4487097" y="2503713"/>
            <a:ext cx="7704903" cy="4401205"/>
          </a:xfrm>
          <a:prstGeom prst="rect">
            <a:avLst/>
          </a:prstGeom>
          <a:noFill/>
        </p:spPr>
        <p:txBody>
          <a:bodyPr wrap="square">
            <a:spAutoFit/>
          </a:bodyPr>
          <a:lstStyle/>
          <a:p>
            <a:pPr algn="just"/>
            <a:r>
              <a:rPr lang="en-US" sz="2000" dirty="0"/>
              <a:t>These </a:t>
            </a:r>
            <a:r>
              <a:rPr lang="en-US" sz="2000" b="1" u="sng" dirty="0"/>
              <a:t>reticulo</a:t>
            </a:r>
            <a:r>
              <a:rPr lang="en-US" sz="2000" b="1" dirty="0"/>
              <a:t>cytes</a:t>
            </a:r>
            <a:r>
              <a:rPr lang="en-US" sz="2000" dirty="0"/>
              <a:t> (◂) are </a:t>
            </a:r>
            <a:r>
              <a:rPr lang="en-US" sz="2000" b="1" dirty="0"/>
              <a:t>immature</a:t>
            </a:r>
            <a:r>
              <a:rPr lang="en-US" sz="2000" dirty="0"/>
              <a:t> </a:t>
            </a:r>
            <a:r>
              <a:rPr lang="en-US" sz="2000" dirty="0">
                <a:effectLst>
                  <a:outerShdw blurRad="38100" dist="38100" dir="2700000" algn="tl">
                    <a:srgbClr val="000000">
                      <a:alpha val="43137"/>
                    </a:srgbClr>
                  </a:outerShdw>
                </a:effectLst>
              </a:rPr>
              <a:t>forms of RBCs </a:t>
            </a:r>
            <a:r>
              <a:rPr lang="en-US" sz="2000" dirty="0"/>
              <a:t>that can be </a:t>
            </a:r>
            <a:r>
              <a:rPr lang="en-US" sz="2000" b="1" dirty="0"/>
              <a:t>prematurely released </a:t>
            </a:r>
            <a:r>
              <a:rPr lang="en-US" sz="2000" dirty="0"/>
              <a:t>into the peripheral blood in certain settings. Reticulocytosis is a </a:t>
            </a:r>
            <a:r>
              <a:rPr lang="en-US" sz="2000" b="1" dirty="0"/>
              <a:t>bone marrow response to anemia</a:t>
            </a:r>
            <a:r>
              <a:rPr lang="en-US" sz="2000" dirty="0"/>
              <a:t>; it is </a:t>
            </a:r>
            <a:r>
              <a:rPr lang="en-US" sz="2000" b="1" dirty="0"/>
              <a:t>prominent after blood loss </a:t>
            </a:r>
            <a:r>
              <a:rPr lang="en-US" sz="2000" dirty="0"/>
              <a:t>in a healthy person and in those with hemolytic anemias.</a:t>
            </a:r>
          </a:p>
          <a:p>
            <a:pPr algn="just"/>
            <a:endParaRPr lang="en-US" sz="2000" dirty="0"/>
          </a:p>
          <a:p>
            <a:pPr algn="just"/>
            <a:r>
              <a:rPr lang="en-US" sz="2000" dirty="0"/>
              <a:t>A </a:t>
            </a:r>
            <a:r>
              <a:rPr lang="en-US" sz="2000" b="1" dirty="0"/>
              <a:t>positive Coombs test </a:t>
            </a:r>
            <a:r>
              <a:rPr lang="en-US" sz="2000" dirty="0"/>
              <a:t>is consistent with </a:t>
            </a:r>
            <a:r>
              <a:rPr lang="en-US" sz="2000" b="1" dirty="0" err="1"/>
              <a:t>immunohemolytic</a:t>
            </a:r>
            <a:r>
              <a:rPr lang="en-US" sz="2000" b="1" dirty="0"/>
              <a:t> anemia, </a:t>
            </a:r>
            <a:r>
              <a:rPr lang="en-US" sz="2000" dirty="0"/>
              <a:t>and it indicates the </a:t>
            </a:r>
            <a:r>
              <a:rPr lang="en-US" sz="2000" b="1" dirty="0"/>
              <a:t>presence of antibodies </a:t>
            </a:r>
            <a:r>
              <a:rPr lang="en-US" sz="2000" dirty="0"/>
              <a:t>directed at the patient's </a:t>
            </a:r>
            <a:r>
              <a:rPr lang="en-US" sz="2000" b="1" i="1" u="sng" dirty="0"/>
              <a:t>own</a:t>
            </a:r>
            <a:r>
              <a:rPr lang="en-US" sz="2000" dirty="0"/>
              <a:t> RBCs. These can be antibodies against either </a:t>
            </a:r>
            <a:r>
              <a:rPr lang="en-US" sz="2000" dirty="0">
                <a:effectLst>
                  <a:outerShdw blurRad="38100" dist="38100" dir="2700000" algn="tl">
                    <a:srgbClr val="000000">
                      <a:alpha val="43137"/>
                    </a:srgbClr>
                  </a:outerShdw>
                </a:effectLst>
              </a:rPr>
              <a:t>intrinsic RBC antigens </a:t>
            </a:r>
            <a:r>
              <a:rPr lang="en-US" sz="2000" dirty="0"/>
              <a:t>or </a:t>
            </a:r>
            <a:r>
              <a:rPr lang="en-US" sz="2000" dirty="0">
                <a:effectLst>
                  <a:outerShdw blurRad="38100" dist="38100" dir="2700000" algn="tl">
                    <a:srgbClr val="000000">
                      <a:alpha val="43137"/>
                    </a:srgbClr>
                  </a:outerShdw>
                </a:effectLst>
              </a:rPr>
              <a:t>bound molecules (haptens).</a:t>
            </a:r>
          </a:p>
          <a:p>
            <a:pPr algn="just"/>
            <a:endParaRPr lang="en-US" sz="2000" dirty="0">
              <a:effectLst>
                <a:outerShdw blurRad="38100" dist="38100" dir="2700000" algn="tl">
                  <a:srgbClr val="000000">
                    <a:alpha val="43137"/>
                  </a:srgbClr>
                </a:outerShdw>
              </a:effectLst>
            </a:endParaRPr>
          </a:p>
          <a:p>
            <a:pPr algn="just"/>
            <a:r>
              <a:rPr lang="en-US" sz="2000" dirty="0"/>
              <a:t>This is a </a:t>
            </a:r>
            <a:r>
              <a:rPr lang="en-US" sz="2000" b="1" spc="300" dirty="0"/>
              <a:t>drug-induced</a:t>
            </a:r>
            <a:r>
              <a:rPr lang="en-US" sz="2000" dirty="0"/>
              <a:t> </a:t>
            </a:r>
            <a:r>
              <a:rPr lang="en-US" sz="2000" dirty="0">
                <a:effectLst>
                  <a:outerShdw blurRad="38100" dist="38100" dir="2700000" algn="tl">
                    <a:srgbClr val="000000">
                      <a:alpha val="43137"/>
                    </a:srgbClr>
                  </a:outerShdw>
                </a:effectLst>
              </a:rPr>
              <a:t>warm antibody </a:t>
            </a:r>
            <a:r>
              <a:rPr lang="en-US" sz="2000" b="1" dirty="0"/>
              <a:t>hemolytic anemia</a:t>
            </a:r>
            <a:r>
              <a:rPr lang="en-US" sz="2000" dirty="0"/>
              <a:t>. </a:t>
            </a:r>
            <a:r>
              <a:rPr lang="en-US" sz="2000" b="1" dirty="0"/>
              <a:t>Cephalosporins</a:t>
            </a:r>
            <a:r>
              <a:rPr lang="en-US" sz="2000" dirty="0"/>
              <a:t> and </a:t>
            </a:r>
            <a:r>
              <a:rPr lang="en-US" sz="2000" b="1" dirty="0" err="1"/>
              <a:t>penicillins</a:t>
            </a:r>
            <a:r>
              <a:rPr lang="en-US" sz="2000" dirty="0"/>
              <a:t> can bind to RBC surface proteins and act as hapten targets to </a:t>
            </a:r>
            <a:r>
              <a:rPr lang="en-US" sz="2000" i="1" dirty="0"/>
              <a:t>host</a:t>
            </a:r>
            <a:r>
              <a:rPr lang="en-US" sz="2000" dirty="0"/>
              <a:t> antibodies.</a:t>
            </a:r>
            <a:endParaRPr lang="el-GR" sz="2000" dirty="0"/>
          </a:p>
        </p:txBody>
      </p:sp>
    </p:spTree>
    <p:extLst>
      <p:ext uri="{BB962C8B-B14F-4D97-AF65-F5344CB8AC3E}">
        <p14:creationId xmlns:p14="http://schemas.microsoft.com/office/powerpoint/2010/main" val="13377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E10DC75-2462-382A-1732-F05171F8C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1" y="185057"/>
            <a:ext cx="3744145" cy="6554065"/>
          </a:xfrm>
          <a:prstGeom prst="rect">
            <a:avLst/>
          </a:prstGeom>
        </p:spPr>
      </p:pic>
      <p:sp>
        <p:nvSpPr>
          <p:cNvPr id="6" name="TextBox 5">
            <a:extLst>
              <a:ext uri="{FF2B5EF4-FFF2-40B4-BE49-F238E27FC236}">
                <a16:creationId xmlns:a16="http://schemas.microsoft.com/office/drawing/2014/main" id="{94C45BE4-6A2E-E451-FA62-B49966F00E94}"/>
              </a:ext>
            </a:extLst>
          </p:cNvPr>
          <p:cNvSpPr txBox="1"/>
          <p:nvPr/>
        </p:nvSpPr>
        <p:spPr>
          <a:xfrm>
            <a:off x="3897086" y="185057"/>
            <a:ext cx="8294914" cy="3046988"/>
          </a:xfrm>
          <a:prstGeom prst="rect">
            <a:avLst/>
          </a:prstGeom>
          <a:noFill/>
        </p:spPr>
        <p:txBody>
          <a:bodyPr wrap="square">
            <a:spAutoFit/>
          </a:bodyPr>
          <a:lstStyle/>
          <a:p>
            <a:pPr algn="just"/>
            <a:r>
              <a:rPr lang="en-US" sz="2400" dirty="0"/>
              <a:t>A 24-year-old man takes a nitrofurantoin drug for a urinary tract infection. Three days later, he develops dark brown urine. His hemoglobin level is 8.6 g/dL (</a:t>
            </a:r>
            <a:r>
              <a:rPr lang="en-US" sz="2400" dirty="0" err="1"/>
              <a:t>nl</a:t>
            </a:r>
            <a:r>
              <a:rPr lang="en-US" sz="2400" dirty="0"/>
              <a:t> 13.8 to 17.2 g/dL), with normal platelet and WBC counts. His Coombs test is negative. His peripheral blood smear with Heinz body stain is abnormal, as shown.</a:t>
            </a:r>
          </a:p>
          <a:p>
            <a:pPr algn="just"/>
            <a:r>
              <a:rPr lang="en-US" sz="2400" dirty="0"/>
              <a:t>What inherited enzyme deficiency does this patient have?</a:t>
            </a:r>
          </a:p>
          <a:p>
            <a:pPr algn="just"/>
            <a:r>
              <a:rPr lang="en-US" sz="2400" dirty="0"/>
              <a:t>Why did he develop hemoglobinuria after drug therapy?</a:t>
            </a:r>
            <a:endParaRPr lang="el-GR" sz="2400" dirty="0"/>
          </a:p>
        </p:txBody>
      </p:sp>
      <p:sp>
        <p:nvSpPr>
          <p:cNvPr id="8" name="TextBox 7">
            <a:extLst>
              <a:ext uri="{FF2B5EF4-FFF2-40B4-BE49-F238E27FC236}">
                <a16:creationId xmlns:a16="http://schemas.microsoft.com/office/drawing/2014/main" id="{CC61984D-2E9E-4E2E-7CBB-F25B3B3771BB}"/>
              </a:ext>
            </a:extLst>
          </p:cNvPr>
          <p:cNvSpPr txBox="1"/>
          <p:nvPr/>
        </p:nvSpPr>
        <p:spPr>
          <a:xfrm>
            <a:off x="3897085" y="3429000"/>
            <a:ext cx="8294914" cy="3046988"/>
          </a:xfrm>
          <a:prstGeom prst="rect">
            <a:avLst/>
          </a:prstGeom>
          <a:noFill/>
        </p:spPr>
        <p:txBody>
          <a:bodyPr wrap="square">
            <a:spAutoFit/>
          </a:bodyPr>
          <a:lstStyle/>
          <a:p>
            <a:pPr algn="just"/>
            <a:r>
              <a:rPr lang="en-US" sz="2400" dirty="0"/>
              <a:t>The </a:t>
            </a:r>
            <a:r>
              <a:rPr lang="en-US" sz="2400" b="1" dirty="0"/>
              <a:t>Heinz bodies </a:t>
            </a:r>
            <a:r>
              <a:rPr lang="en-US" sz="2400" dirty="0"/>
              <a:t>(▾) are </a:t>
            </a:r>
            <a:r>
              <a:rPr lang="en-US" sz="2400" dirty="0">
                <a:effectLst>
                  <a:outerShdw blurRad="38100" dist="38100" dir="2700000" algn="tl">
                    <a:srgbClr val="000000">
                      <a:alpha val="43137"/>
                    </a:srgbClr>
                  </a:outerShdw>
                </a:effectLst>
              </a:rPr>
              <a:t>denatured globin chains</a:t>
            </a:r>
            <a:r>
              <a:rPr lang="en-US" sz="2400" dirty="0"/>
              <a:t> from </a:t>
            </a:r>
            <a:r>
              <a:rPr lang="en-US" sz="2400" dirty="0">
                <a:effectLst>
                  <a:outerShdw blurRad="38100" dist="38100" dir="2700000" algn="tl">
                    <a:srgbClr val="000000">
                      <a:alpha val="43137"/>
                    </a:srgbClr>
                  </a:outerShdw>
                </a:effectLst>
              </a:rPr>
              <a:t>oxidant injury</a:t>
            </a:r>
            <a:r>
              <a:rPr lang="en-US" sz="2400" dirty="0"/>
              <a:t> caused by </a:t>
            </a:r>
            <a:r>
              <a:rPr lang="en-US" sz="2400" i="1" dirty="0">
                <a:effectLst>
                  <a:outerShdw blurRad="38100" dist="38100" dir="2700000" algn="tl">
                    <a:srgbClr val="000000">
                      <a:alpha val="43137"/>
                    </a:srgbClr>
                  </a:outerShdw>
                </a:effectLst>
              </a:rPr>
              <a:t>reduced</a:t>
            </a:r>
            <a:r>
              <a:rPr lang="en-US" sz="2400" dirty="0"/>
              <a:t> </a:t>
            </a:r>
            <a:r>
              <a:rPr lang="en-US" sz="2400" i="1" dirty="0"/>
              <a:t>glucose-6-phosphate dehydrogenase (G6PD) activity</a:t>
            </a:r>
            <a:r>
              <a:rPr lang="en-US" sz="2400" dirty="0"/>
              <a:t> in the RBCs. </a:t>
            </a:r>
            <a:r>
              <a:rPr lang="en-US" sz="2400" b="1" dirty="0"/>
              <a:t>G6PD deficiency </a:t>
            </a:r>
            <a:r>
              <a:rPr lang="en-US" sz="2400" dirty="0"/>
              <a:t>is an </a:t>
            </a:r>
            <a:r>
              <a:rPr lang="en-US" sz="2400" b="1" dirty="0"/>
              <a:t>X-linked recessive disorder.</a:t>
            </a:r>
          </a:p>
          <a:p>
            <a:pPr algn="just"/>
            <a:endParaRPr lang="en-US" sz="2400" dirty="0"/>
          </a:p>
          <a:p>
            <a:pPr algn="just"/>
            <a:r>
              <a:rPr lang="en-US" sz="2400" dirty="0"/>
              <a:t>In the setting of G6PD deficiency, </a:t>
            </a:r>
            <a:r>
              <a:rPr lang="en-US" sz="2400" dirty="0">
                <a:effectLst>
                  <a:outerShdw blurRad="38100" dist="38100" dir="2700000" algn="tl">
                    <a:srgbClr val="000000">
                      <a:alpha val="43137"/>
                    </a:srgbClr>
                  </a:outerShdw>
                </a:effectLst>
              </a:rPr>
              <a:t>drugs with oxidant activity </a:t>
            </a:r>
            <a:r>
              <a:rPr lang="en-US" sz="2400" dirty="0"/>
              <a:t>(e.g., nitrofurantoin, sulfa drugs, antimalarials, aspirin, phenacetin) can cause  </a:t>
            </a:r>
            <a:r>
              <a:rPr lang="en-US" sz="2400" spc="600" dirty="0">
                <a:effectLst>
                  <a:outerShdw blurRad="38100" dist="38100" dir="2700000" algn="tl">
                    <a:srgbClr val="000000">
                      <a:alpha val="43137"/>
                    </a:srgbClr>
                  </a:outerShdw>
                </a:effectLst>
              </a:rPr>
              <a:t>erythrocyte hemolysis</a:t>
            </a:r>
            <a:r>
              <a:rPr lang="en-US" sz="2400" dirty="0"/>
              <a:t>.</a:t>
            </a:r>
            <a:endParaRPr lang="el-GR" sz="2400" dirty="0"/>
          </a:p>
        </p:txBody>
      </p:sp>
    </p:spTree>
    <p:extLst>
      <p:ext uri="{BB962C8B-B14F-4D97-AF65-F5344CB8AC3E}">
        <p14:creationId xmlns:p14="http://schemas.microsoft.com/office/powerpoint/2010/main" val="18406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8F372C3-BBE4-376A-D741-58703A7B2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3" y="1595337"/>
            <a:ext cx="5826310" cy="5136204"/>
          </a:xfrm>
          <a:prstGeom prst="rect">
            <a:avLst/>
          </a:prstGeom>
        </p:spPr>
      </p:pic>
      <p:sp>
        <p:nvSpPr>
          <p:cNvPr id="4" name="TextBox 3">
            <a:extLst>
              <a:ext uri="{FF2B5EF4-FFF2-40B4-BE49-F238E27FC236}">
                <a16:creationId xmlns:a16="http://schemas.microsoft.com/office/drawing/2014/main" id="{768478E9-322A-E93D-EBFC-5ECB12ECEA70}"/>
              </a:ext>
            </a:extLst>
          </p:cNvPr>
          <p:cNvSpPr txBox="1"/>
          <p:nvPr/>
        </p:nvSpPr>
        <p:spPr>
          <a:xfrm>
            <a:off x="0" y="0"/>
            <a:ext cx="12192000" cy="1477328"/>
          </a:xfrm>
          <a:prstGeom prst="rect">
            <a:avLst/>
          </a:prstGeom>
          <a:noFill/>
        </p:spPr>
        <p:txBody>
          <a:bodyPr wrap="square">
            <a:spAutoFit/>
          </a:bodyPr>
          <a:lstStyle/>
          <a:p>
            <a:pPr algn="just"/>
            <a:r>
              <a:rPr lang="en-US" dirty="0"/>
              <a:t>A 27-year-old man has had fatigue with exertion for years. His hemoglobin level is 9 g/dL (</a:t>
            </a:r>
            <a:r>
              <a:rPr lang="en-US" dirty="0" err="1"/>
              <a:t>nl</a:t>
            </a:r>
            <a:r>
              <a:rPr lang="en-US" dirty="0"/>
              <a:t> 13.8 to 17.2 g/dL), his hematocrit level is 26% (</a:t>
            </a:r>
            <a:r>
              <a:rPr lang="en-US" dirty="0" err="1"/>
              <a:t>nl</a:t>
            </a:r>
            <a:r>
              <a:rPr lang="en-US" dirty="0"/>
              <a:t> 41% to 50%), and his MCV is 68 </a:t>
            </a:r>
            <a:r>
              <a:rPr lang="en-US" dirty="0" err="1"/>
              <a:t>fL</a:t>
            </a:r>
            <a:r>
              <a:rPr lang="en-US" dirty="0"/>
              <a:t> (</a:t>
            </a:r>
            <a:r>
              <a:rPr lang="en-US" dirty="0" err="1"/>
              <a:t>nl</a:t>
            </a:r>
            <a:r>
              <a:rPr lang="en-US" dirty="0"/>
              <a:t> 78 to 102 </a:t>
            </a:r>
            <a:r>
              <a:rPr lang="en-US" dirty="0" err="1"/>
              <a:t>fL</a:t>
            </a:r>
            <a:r>
              <a:rPr lang="en-US" dirty="0"/>
              <a:t>); his WBC and platelet counts are normal. His serum ferritin level is 720 ng/mL (</a:t>
            </a:r>
            <a:r>
              <a:rPr lang="en-US" dirty="0" err="1"/>
              <a:t>nl</a:t>
            </a:r>
            <a:r>
              <a:rPr lang="en-US" dirty="0"/>
              <a:t> 18 to 350 ng/mL). His hemoglobin electrophoresis is shown; the hemoglobin A2 (α2Aδ2) value is about 5% of the total hemoglobin (</a:t>
            </a:r>
            <a:r>
              <a:rPr lang="en-US" dirty="0" err="1"/>
              <a:t>nl</a:t>
            </a:r>
            <a:r>
              <a:rPr lang="en-US" dirty="0"/>
              <a:t> ≤2.5%), and the hemoglobin F value is also increased.</a:t>
            </a:r>
          </a:p>
          <a:p>
            <a:pPr algn="just"/>
            <a:r>
              <a:rPr lang="en-US" dirty="0"/>
              <a:t>What disease explains this presentation? Explain the hemoglobin electrophoretic pattern. Is this patient iron deficient?</a:t>
            </a:r>
            <a:endParaRPr lang="el-GR" dirty="0"/>
          </a:p>
        </p:txBody>
      </p:sp>
      <p:sp>
        <p:nvSpPr>
          <p:cNvPr id="6" name="TextBox 5">
            <a:extLst>
              <a:ext uri="{FF2B5EF4-FFF2-40B4-BE49-F238E27FC236}">
                <a16:creationId xmlns:a16="http://schemas.microsoft.com/office/drawing/2014/main" id="{C372E30E-B8A4-136D-89E6-4FFBCEF7ABE0}"/>
              </a:ext>
            </a:extLst>
          </p:cNvPr>
          <p:cNvSpPr txBox="1"/>
          <p:nvPr/>
        </p:nvSpPr>
        <p:spPr>
          <a:xfrm>
            <a:off x="5921684" y="1595337"/>
            <a:ext cx="6270316" cy="5262979"/>
          </a:xfrm>
          <a:prstGeom prst="rect">
            <a:avLst/>
          </a:prstGeom>
          <a:noFill/>
        </p:spPr>
        <p:txBody>
          <a:bodyPr wrap="square">
            <a:spAutoFit/>
          </a:bodyPr>
          <a:lstStyle/>
          <a:p>
            <a:pPr algn="just"/>
            <a:r>
              <a:rPr lang="en-US" sz="2400" b="1" dirty="0"/>
              <a:t>β-Thalassemia minor </a:t>
            </a:r>
            <a:r>
              <a:rPr lang="en-US" sz="2400" dirty="0"/>
              <a:t>results from </a:t>
            </a:r>
            <a:r>
              <a:rPr lang="en-US" sz="2400" b="1" dirty="0"/>
              <a:t>deficient β-chain synthesis</a:t>
            </a:r>
            <a:r>
              <a:rPr lang="en-US" sz="2400" dirty="0"/>
              <a:t> caused by </a:t>
            </a:r>
            <a:r>
              <a:rPr lang="en-US" sz="2400" dirty="0">
                <a:effectLst>
                  <a:outerShdw blurRad="38100" dist="38100" dir="2700000" algn="tl">
                    <a:srgbClr val="000000">
                      <a:alpha val="43137"/>
                    </a:srgbClr>
                  </a:outerShdw>
                </a:effectLst>
              </a:rPr>
              <a:t>gene point mutations </a:t>
            </a:r>
            <a:r>
              <a:rPr lang="en-US" sz="2400" dirty="0"/>
              <a:t>and </a:t>
            </a:r>
            <a:r>
              <a:rPr lang="en-US" sz="2400" dirty="0">
                <a:effectLst>
                  <a:outerShdw blurRad="38100" dist="38100" dir="2700000" algn="tl">
                    <a:srgbClr val="000000">
                      <a:alpha val="43137"/>
                    </a:srgbClr>
                  </a:outerShdw>
                </a:effectLst>
              </a:rPr>
              <a:t>unimpaired α-chain production</a:t>
            </a:r>
            <a:r>
              <a:rPr lang="en-US" sz="2400" dirty="0"/>
              <a:t>, with </a:t>
            </a:r>
            <a:r>
              <a:rPr lang="en-US" sz="2400" b="1" i="1" dirty="0"/>
              <a:t>in</a:t>
            </a:r>
            <a:r>
              <a:rPr lang="en-US" sz="2400" b="1" dirty="0"/>
              <a:t>effective erythropoiesis </a:t>
            </a:r>
            <a:r>
              <a:rPr lang="en-US" sz="2400" dirty="0"/>
              <a:t>and </a:t>
            </a:r>
            <a:r>
              <a:rPr lang="en-US" sz="2400" b="1" dirty="0"/>
              <a:t>hypochromic microcytic RBCs.</a:t>
            </a:r>
          </a:p>
          <a:p>
            <a:pPr algn="just"/>
            <a:endParaRPr lang="en-US" sz="2400" dirty="0"/>
          </a:p>
          <a:p>
            <a:pPr algn="just"/>
            <a:r>
              <a:rPr lang="en-US" sz="2400" dirty="0">
                <a:effectLst>
                  <a:outerShdw blurRad="38100" dist="38100" dir="2700000" algn="tl">
                    <a:srgbClr val="000000">
                      <a:alpha val="43137"/>
                    </a:srgbClr>
                  </a:outerShdw>
                </a:effectLst>
              </a:rPr>
              <a:t>Hemoglobin A2 </a:t>
            </a:r>
            <a:r>
              <a:rPr lang="en-US" sz="2400" dirty="0"/>
              <a:t>and </a:t>
            </a:r>
            <a:r>
              <a:rPr lang="en-US" sz="2400" dirty="0">
                <a:effectLst>
                  <a:outerShdw blurRad="38100" dist="38100" dir="2700000" algn="tl">
                    <a:srgbClr val="000000">
                      <a:alpha val="43137"/>
                    </a:srgbClr>
                  </a:outerShdw>
                </a:effectLst>
              </a:rPr>
              <a:t>fetal hemoglobin </a:t>
            </a:r>
            <a:r>
              <a:rPr lang="en-US" sz="2400" b="1" dirty="0"/>
              <a:t>increase</a:t>
            </a:r>
            <a:r>
              <a:rPr lang="en-US" sz="2400" dirty="0"/>
              <a:t> in the </a:t>
            </a:r>
            <a:r>
              <a:rPr lang="en-US" sz="2400" i="1" dirty="0"/>
              <a:t>absence of an adequate number of β chains to complex with the α chains.</a:t>
            </a:r>
          </a:p>
          <a:p>
            <a:pPr algn="just"/>
            <a:endParaRPr lang="en-US" sz="2400" dirty="0"/>
          </a:p>
          <a:p>
            <a:pPr algn="just"/>
            <a:r>
              <a:rPr lang="en-US" sz="2400" dirty="0"/>
              <a:t>No. </a:t>
            </a:r>
            <a:r>
              <a:rPr lang="en-US" sz="2400" i="1" dirty="0">
                <a:effectLst>
                  <a:outerShdw blurRad="38100" dist="38100" dir="2700000" algn="tl">
                    <a:srgbClr val="000000">
                      <a:alpha val="43137"/>
                    </a:srgbClr>
                  </a:outerShdw>
                </a:effectLst>
              </a:rPr>
              <a:t>In</a:t>
            </a:r>
            <a:r>
              <a:rPr lang="en-US" sz="2400" dirty="0">
                <a:effectLst>
                  <a:outerShdw blurRad="38100" dist="38100" dir="2700000" algn="tl">
                    <a:srgbClr val="000000">
                      <a:alpha val="43137"/>
                    </a:srgbClr>
                  </a:outerShdw>
                </a:effectLst>
              </a:rPr>
              <a:t>effective erythropoiesis </a:t>
            </a:r>
            <a:r>
              <a:rPr lang="en-US" sz="2400" dirty="0"/>
              <a:t>leads to </a:t>
            </a:r>
            <a:r>
              <a:rPr lang="en-US" sz="2400" b="1" u="sng" dirty="0">
                <a:effectLst>
                  <a:outerShdw blurRad="38100" dist="38100" dir="2700000" algn="tl">
                    <a:srgbClr val="000000">
                      <a:alpha val="43137"/>
                    </a:srgbClr>
                  </a:outerShdw>
                </a:effectLst>
              </a:rPr>
              <a:t>increased</a:t>
            </a:r>
            <a:r>
              <a:rPr lang="en-US" sz="2400" b="1" dirty="0"/>
              <a:t> iron absorption</a:t>
            </a:r>
            <a:r>
              <a:rPr lang="en-US" sz="2400" dirty="0"/>
              <a:t> and </a:t>
            </a:r>
            <a:r>
              <a:rPr lang="en-US" sz="2400" b="1" u="sng" dirty="0"/>
              <a:t>increased</a:t>
            </a:r>
            <a:r>
              <a:rPr lang="en-US" sz="2400" b="1" dirty="0"/>
              <a:t> iron stores</a:t>
            </a:r>
            <a:r>
              <a:rPr lang="en-US" sz="2400" dirty="0"/>
              <a:t>, which are reflected by the </a:t>
            </a:r>
            <a:r>
              <a:rPr lang="en-US" sz="2400" b="1" spc="300" dirty="0">
                <a:effectLst>
                  <a:outerShdw blurRad="38100" dist="38100" dir="2700000" algn="tl">
                    <a:srgbClr val="000000">
                      <a:alpha val="43137"/>
                    </a:srgbClr>
                  </a:outerShdw>
                </a:effectLst>
              </a:rPr>
              <a:t>markedly increased serum ferritin level.</a:t>
            </a:r>
            <a:endParaRPr lang="el-GR" sz="2400"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7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B4F4A19-E1F3-4B86-DF75-705CC92FB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123" y="107004"/>
            <a:ext cx="4382493" cy="6646539"/>
          </a:xfrm>
          <a:prstGeom prst="rect">
            <a:avLst/>
          </a:prstGeom>
        </p:spPr>
      </p:pic>
      <p:sp>
        <p:nvSpPr>
          <p:cNvPr id="6" name="TextBox 5">
            <a:extLst>
              <a:ext uri="{FF2B5EF4-FFF2-40B4-BE49-F238E27FC236}">
                <a16:creationId xmlns:a16="http://schemas.microsoft.com/office/drawing/2014/main" id="{14A2491A-23B6-6BC8-86E2-A7A30612FDB0}"/>
              </a:ext>
            </a:extLst>
          </p:cNvPr>
          <p:cNvSpPr txBox="1"/>
          <p:nvPr/>
        </p:nvSpPr>
        <p:spPr>
          <a:xfrm>
            <a:off x="0" y="0"/>
            <a:ext cx="7675123" cy="2246769"/>
          </a:xfrm>
          <a:prstGeom prst="rect">
            <a:avLst/>
          </a:prstGeom>
          <a:noFill/>
        </p:spPr>
        <p:txBody>
          <a:bodyPr wrap="square">
            <a:spAutoFit/>
          </a:bodyPr>
          <a:lstStyle/>
          <a:p>
            <a:pPr algn="just"/>
            <a:r>
              <a:rPr lang="en-US" sz="2000" dirty="0"/>
              <a:t>After developing mild dehydration after a diarrheal illness, a 9-year-old Bengalese girl develops sudden and severe extremity pain. She has a moderately enlarged spleen. Her hemoglobin level is 6.6 g/dL (</a:t>
            </a:r>
            <a:r>
              <a:rPr lang="en-US" sz="2000" dirty="0" err="1"/>
              <a:t>nl</a:t>
            </a:r>
            <a:r>
              <a:rPr lang="en-US" sz="2000" dirty="0"/>
              <a:t> 12 to 15.6 g/dL). Her peripheral blood smear is shown.</a:t>
            </a:r>
          </a:p>
          <a:p>
            <a:pPr algn="just"/>
            <a:r>
              <a:rPr lang="en-US" sz="2000" dirty="0"/>
              <a:t>What is the diagnosis? What would hemoglobin electrophoresis show?</a:t>
            </a:r>
          </a:p>
          <a:p>
            <a:pPr algn="just"/>
            <a:r>
              <a:rPr lang="en-US" sz="2000" dirty="0"/>
              <a:t>Why did she develop extremity pain?</a:t>
            </a:r>
          </a:p>
          <a:p>
            <a:pPr algn="just"/>
            <a:r>
              <a:rPr lang="en-US" sz="2000" dirty="0"/>
              <a:t>What biliary tract complication can occur?</a:t>
            </a:r>
            <a:endParaRPr lang="el-GR" sz="2000" dirty="0"/>
          </a:p>
        </p:txBody>
      </p:sp>
      <p:sp>
        <p:nvSpPr>
          <p:cNvPr id="8" name="TextBox 7">
            <a:extLst>
              <a:ext uri="{FF2B5EF4-FFF2-40B4-BE49-F238E27FC236}">
                <a16:creationId xmlns:a16="http://schemas.microsoft.com/office/drawing/2014/main" id="{A95396FA-AC59-82AF-BD59-D23DDA084E66}"/>
              </a:ext>
            </a:extLst>
          </p:cNvPr>
          <p:cNvSpPr txBox="1"/>
          <p:nvPr/>
        </p:nvSpPr>
        <p:spPr>
          <a:xfrm>
            <a:off x="0" y="2455437"/>
            <a:ext cx="7675123" cy="4154984"/>
          </a:xfrm>
          <a:prstGeom prst="rect">
            <a:avLst/>
          </a:prstGeom>
          <a:noFill/>
        </p:spPr>
        <p:txBody>
          <a:bodyPr wrap="square">
            <a:spAutoFit/>
          </a:bodyPr>
          <a:lstStyle/>
          <a:p>
            <a:pPr algn="just"/>
            <a:r>
              <a:rPr lang="en-US" sz="2400" b="1" dirty="0">
                <a:effectLst>
                  <a:outerShdw blurRad="38100" dist="38100" dir="2700000" algn="tl">
                    <a:srgbClr val="000000">
                      <a:alpha val="43137"/>
                    </a:srgbClr>
                  </a:outerShdw>
                </a:effectLst>
              </a:rPr>
              <a:t>Sickled</a:t>
            </a:r>
            <a:r>
              <a:rPr lang="en-US" sz="2400" dirty="0">
                <a:effectLst>
                  <a:outerShdw blurRad="38100" dist="38100" dir="2700000" algn="tl">
                    <a:srgbClr val="000000">
                      <a:alpha val="43137"/>
                    </a:srgbClr>
                  </a:outerShdw>
                </a:effectLst>
              </a:rPr>
              <a:t> RBCs </a:t>
            </a:r>
            <a:r>
              <a:rPr lang="en-US" sz="2400" dirty="0"/>
              <a:t>(▸) with </a:t>
            </a:r>
            <a:r>
              <a:rPr lang="en-US" sz="2400" b="1" dirty="0"/>
              <a:t>sickle cell anemia </a:t>
            </a:r>
            <a:r>
              <a:rPr lang="en-US" sz="2400" dirty="0"/>
              <a:t>contain </a:t>
            </a:r>
            <a:r>
              <a:rPr lang="en-US" sz="2400" dirty="0">
                <a:effectLst>
                  <a:outerShdw blurRad="38100" dist="38100" dir="2700000" algn="tl">
                    <a:srgbClr val="000000">
                      <a:alpha val="43137"/>
                    </a:srgbClr>
                  </a:outerShdw>
                </a:effectLst>
              </a:rPr>
              <a:t>more than 90% hemoglobin S (</a:t>
            </a:r>
            <a:r>
              <a:rPr lang="el-GR" sz="2400" dirty="0">
                <a:effectLst>
                  <a:outerShdw blurRad="38100" dist="38100" dir="2700000" algn="tl">
                    <a:srgbClr val="000000">
                      <a:alpha val="43137"/>
                    </a:srgbClr>
                  </a:outerShdw>
                </a:effectLst>
              </a:rPr>
              <a:t>α2β</a:t>
            </a:r>
            <a:r>
              <a:rPr lang="en-US" sz="2400" dirty="0">
                <a:effectLst>
                  <a:outerShdw blurRad="38100" dist="38100" dir="2700000" algn="tl">
                    <a:srgbClr val="000000">
                      <a:alpha val="43137"/>
                    </a:srgbClr>
                  </a:outerShdw>
                </a:effectLst>
              </a:rPr>
              <a:t>s2)</a:t>
            </a:r>
            <a:r>
              <a:rPr lang="en-US" sz="2400" dirty="0"/>
              <a:t>, some hemoglobin F (</a:t>
            </a:r>
            <a:r>
              <a:rPr lang="el-GR" sz="2400" dirty="0"/>
              <a:t>α2</a:t>
            </a:r>
            <a:r>
              <a:rPr lang="en-US" sz="2400" dirty="0"/>
              <a:t>A</a:t>
            </a:r>
            <a:r>
              <a:rPr lang="el-GR" sz="2400" dirty="0"/>
              <a:t>γ2) </a:t>
            </a:r>
            <a:r>
              <a:rPr lang="en-US" sz="2400" dirty="0"/>
              <a:t>and hemoglobin A2 (</a:t>
            </a:r>
            <a:r>
              <a:rPr lang="el-GR" sz="2400" dirty="0"/>
              <a:t>α2</a:t>
            </a:r>
            <a:r>
              <a:rPr lang="en-US" sz="2400" dirty="0"/>
              <a:t>A</a:t>
            </a:r>
            <a:r>
              <a:rPr lang="el-GR" sz="2400" dirty="0"/>
              <a:t>δ2), </a:t>
            </a:r>
            <a:r>
              <a:rPr lang="en-US" sz="2400" dirty="0"/>
              <a:t>but </a:t>
            </a:r>
            <a:r>
              <a:rPr lang="en-US" sz="2400" b="1" i="1" dirty="0"/>
              <a:t>no</a:t>
            </a:r>
            <a:r>
              <a:rPr lang="en-US" sz="2400" i="1" dirty="0"/>
              <a:t> hemoglobin A1 (</a:t>
            </a:r>
            <a:r>
              <a:rPr lang="el-GR" sz="2400" i="1" dirty="0"/>
              <a:t>α2</a:t>
            </a:r>
            <a:r>
              <a:rPr lang="en-US" sz="2400" i="1" dirty="0"/>
              <a:t>A</a:t>
            </a:r>
            <a:r>
              <a:rPr lang="el-GR" sz="2400" i="1" dirty="0"/>
              <a:t>β2</a:t>
            </a:r>
            <a:r>
              <a:rPr lang="en-US" sz="2400" i="1" dirty="0"/>
              <a:t>A).</a:t>
            </a:r>
          </a:p>
          <a:p>
            <a:pPr algn="just"/>
            <a:endParaRPr lang="en-US" sz="2400" dirty="0"/>
          </a:p>
          <a:p>
            <a:pPr algn="just"/>
            <a:r>
              <a:rPr lang="en-US" sz="2400" b="1" dirty="0"/>
              <a:t>Sickle cell crises </a:t>
            </a:r>
            <a:r>
              <a:rPr lang="en-US" sz="2400" dirty="0"/>
              <a:t>can occur with </a:t>
            </a:r>
            <a:r>
              <a:rPr lang="en-US" sz="2400" b="1" dirty="0"/>
              <a:t>reduced oxygen tension</a:t>
            </a:r>
            <a:r>
              <a:rPr lang="en-US" sz="2400" dirty="0"/>
              <a:t>, </a:t>
            </a:r>
            <a:r>
              <a:rPr lang="en-US" sz="2400" b="1" dirty="0"/>
              <a:t>infection, dehydration</a:t>
            </a:r>
            <a:r>
              <a:rPr lang="en-US" sz="2400" dirty="0"/>
              <a:t>, or </a:t>
            </a:r>
            <a:r>
              <a:rPr lang="en-US" sz="2400" b="1" dirty="0"/>
              <a:t>temperature change</a:t>
            </a:r>
            <a:r>
              <a:rPr lang="en-US" sz="2400" dirty="0"/>
              <a:t>, but </a:t>
            </a:r>
            <a:r>
              <a:rPr lang="en-US" sz="2400" dirty="0">
                <a:effectLst>
                  <a:outerShdw blurRad="38100" dist="38100" dir="2700000" algn="tl">
                    <a:srgbClr val="000000">
                      <a:alpha val="43137"/>
                    </a:srgbClr>
                  </a:outerShdw>
                </a:effectLst>
              </a:rPr>
              <a:t>often</a:t>
            </a:r>
            <a:r>
              <a:rPr lang="en-US" sz="2400" dirty="0"/>
              <a:t> </a:t>
            </a:r>
            <a:r>
              <a:rPr lang="en-US" sz="2400" i="1" dirty="0"/>
              <a:t>no</a:t>
            </a:r>
            <a:r>
              <a:rPr lang="en-US" sz="2400" dirty="0"/>
              <a:t> precipitating event can be found. </a:t>
            </a:r>
            <a:r>
              <a:rPr lang="en-US" sz="2400" b="1" dirty="0"/>
              <a:t>Vaso-occlusive crises </a:t>
            </a:r>
            <a:r>
              <a:rPr lang="en-US" sz="2400" dirty="0"/>
              <a:t>result when </a:t>
            </a:r>
            <a:r>
              <a:rPr lang="en-US" sz="2400" dirty="0">
                <a:effectLst>
                  <a:outerShdw blurRad="38100" dist="38100" dir="2700000" algn="tl">
                    <a:srgbClr val="000000">
                      <a:alpha val="43137"/>
                    </a:srgbClr>
                  </a:outerShdw>
                </a:effectLst>
              </a:rPr>
              <a:t>“sticky” sickled cells  </a:t>
            </a:r>
            <a:r>
              <a:rPr lang="en-US" sz="2400" b="1" spc="600" dirty="0"/>
              <a:t>clog</a:t>
            </a:r>
            <a:r>
              <a:rPr lang="en-US" sz="2400" dirty="0"/>
              <a:t> </a:t>
            </a:r>
            <a:r>
              <a:rPr lang="en-US" sz="2400" dirty="0">
                <a:effectLst>
                  <a:outerShdw blurRad="38100" dist="38100" dir="2700000" algn="tl">
                    <a:srgbClr val="000000">
                      <a:alpha val="43137"/>
                    </a:srgbClr>
                  </a:outerShdw>
                </a:effectLst>
              </a:rPr>
              <a:t>capillaries</a:t>
            </a:r>
            <a:r>
              <a:rPr lang="en-US" sz="2400" dirty="0"/>
              <a:t> and cause </a:t>
            </a:r>
            <a:r>
              <a:rPr lang="en-US" sz="2400" b="1" dirty="0"/>
              <a:t>tissue ischemia</a:t>
            </a:r>
            <a:r>
              <a:rPr lang="en-US" sz="2400" dirty="0"/>
              <a:t>.</a:t>
            </a:r>
          </a:p>
          <a:p>
            <a:pPr algn="just"/>
            <a:endParaRPr lang="en-US" sz="2400" dirty="0"/>
          </a:p>
          <a:p>
            <a:pPr algn="just"/>
            <a:r>
              <a:rPr lang="en-US" sz="2400" b="1" spc="600" dirty="0"/>
              <a:t>Chronic</a:t>
            </a:r>
            <a:r>
              <a:rPr lang="en-US" sz="2400" b="1" dirty="0"/>
              <a:t> hemolysis </a:t>
            </a:r>
            <a:r>
              <a:rPr lang="en-US" sz="2400" dirty="0"/>
              <a:t>leads to </a:t>
            </a:r>
            <a:r>
              <a:rPr lang="en-US" sz="2400" b="1" dirty="0"/>
              <a:t>pigmented biliary stones</a:t>
            </a:r>
            <a:r>
              <a:rPr lang="en-US" sz="2400" dirty="0"/>
              <a:t>.</a:t>
            </a:r>
            <a:endParaRPr lang="el-GR" sz="2400" dirty="0"/>
          </a:p>
        </p:txBody>
      </p:sp>
    </p:spTree>
    <p:extLst>
      <p:ext uri="{BB962C8B-B14F-4D97-AF65-F5344CB8AC3E}">
        <p14:creationId xmlns:p14="http://schemas.microsoft.com/office/powerpoint/2010/main" val="31715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860261D-989B-A2DD-4412-E5634A6C4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6" y="106801"/>
            <a:ext cx="4390948" cy="6641401"/>
          </a:xfrm>
          <a:prstGeom prst="rect">
            <a:avLst/>
          </a:prstGeom>
        </p:spPr>
      </p:pic>
      <p:sp>
        <p:nvSpPr>
          <p:cNvPr id="6" name="TextBox 5">
            <a:extLst>
              <a:ext uri="{FF2B5EF4-FFF2-40B4-BE49-F238E27FC236}">
                <a16:creationId xmlns:a16="http://schemas.microsoft.com/office/drawing/2014/main" id="{3B8F965F-E653-861E-B4BA-7A416851C918}"/>
              </a:ext>
            </a:extLst>
          </p:cNvPr>
          <p:cNvSpPr txBox="1"/>
          <p:nvPr/>
        </p:nvSpPr>
        <p:spPr>
          <a:xfrm>
            <a:off x="4513634" y="0"/>
            <a:ext cx="7678365" cy="3139321"/>
          </a:xfrm>
          <a:prstGeom prst="rect">
            <a:avLst/>
          </a:prstGeom>
          <a:noFill/>
        </p:spPr>
        <p:txBody>
          <a:bodyPr wrap="square">
            <a:spAutoFit/>
          </a:bodyPr>
          <a:lstStyle/>
          <a:p>
            <a:pPr algn="just"/>
            <a:r>
              <a:rPr lang="en-US" sz="2000" dirty="0"/>
              <a:t>A 30-year-old man from Stockholm had neonatal jaundice, and he has had a lifelong history of fatigue. His spleen is enlarged. His hemoglobin level is 11 g/dL (</a:t>
            </a:r>
            <a:r>
              <a:rPr lang="en-US" sz="2000" dirty="0" err="1"/>
              <a:t>nl</a:t>
            </a:r>
            <a:r>
              <a:rPr lang="en-US" sz="2000" dirty="0"/>
              <a:t> 13.8 to 17.2 g/dL), his hematocrit level is 31% (</a:t>
            </a:r>
            <a:r>
              <a:rPr lang="en-US" sz="2000" dirty="0" err="1"/>
              <a:t>nl</a:t>
            </a:r>
            <a:r>
              <a:rPr lang="en-US" sz="2000" dirty="0"/>
              <a:t> 41% to 50%), and his MCV is 74 </a:t>
            </a:r>
            <a:r>
              <a:rPr lang="en-US" sz="2000" dirty="0" err="1"/>
              <a:t>fL</a:t>
            </a:r>
            <a:r>
              <a:rPr lang="en-US" sz="2000" dirty="0"/>
              <a:t> (</a:t>
            </a:r>
            <a:r>
              <a:rPr lang="en-US" sz="2000" dirty="0" err="1"/>
              <a:t>nl</a:t>
            </a:r>
            <a:r>
              <a:rPr lang="en-US" sz="2000" dirty="0"/>
              <a:t> 78 to 102 </a:t>
            </a:r>
            <a:r>
              <a:rPr lang="en-US" sz="2000" dirty="0" err="1"/>
              <a:t>fL</a:t>
            </a:r>
            <a:r>
              <a:rPr lang="en-US" sz="2000" dirty="0"/>
              <a:t>). His peripheral blood smear is shown.</a:t>
            </a:r>
          </a:p>
          <a:p>
            <a:pPr algn="just"/>
            <a:r>
              <a:rPr lang="en-US" sz="2000" dirty="0"/>
              <a:t>What hemoglobinopathy is likely present?</a:t>
            </a:r>
          </a:p>
          <a:p>
            <a:pPr algn="just"/>
            <a:r>
              <a:rPr lang="en-US" sz="2000" dirty="0"/>
              <a:t>What gene mutations could this patient have?</a:t>
            </a:r>
          </a:p>
          <a:p>
            <a:pPr algn="just"/>
            <a:r>
              <a:rPr lang="en-US" sz="2000" dirty="0"/>
              <a:t>What is the inheritance pattern?</a:t>
            </a:r>
          </a:p>
          <a:p>
            <a:pPr algn="just"/>
            <a:r>
              <a:rPr lang="en-US" sz="2000" dirty="0"/>
              <a:t>What infection could precipitate an aplastic crisis?</a:t>
            </a:r>
          </a:p>
          <a:p>
            <a:endParaRPr lang="en-US" dirty="0"/>
          </a:p>
        </p:txBody>
      </p:sp>
      <p:sp>
        <p:nvSpPr>
          <p:cNvPr id="8" name="TextBox 7">
            <a:extLst>
              <a:ext uri="{FF2B5EF4-FFF2-40B4-BE49-F238E27FC236}">
                <a16:creationId xmlns:a16="http://schemas.microsoft.com/office/drawing/2014/main" id="{A10B4954-F006-F024-7CDE-A3728B120CAB}"/>
              </a:ext>
            </a:extLst>
          </p:cNvPr>
          <p:cNvSpPr txBox="1"/>
          <p:nvPr/>
        </p:nvSpPr>
        <p:spPr>
          <a:xfrm>
            <a:off x="4513634" y="2879387"/>
            <a:ext cx="7678365" cy="3785652"/>
          </a:xfrm>
          <a:prstGeom prst="rect">
            <a:avLst/>
          </a:prstGeom>
          <a:noFill/>
        </p:spPr>
        <p:txBody>
          <a:bodyPr wrap="square">
            <a:spAutoFit/>
          </a:bodyPr>
          <a:lstStyle/>
          <a:p>
            <a:pPr algn="just"/>
            <a:r>
              <a:rPr lang="en-US" sz="2400" dirty="0"/>
              <a:t>There is </a:t>
            </a:r>
            <a:r>
              <a:rPr lang="en-US" sz="2400" b="1" u="sng" dirty="0"/>
              <a:t>micro</a:t>
            </a:r>
            <a:r>
              <a:rPr lang="en-US" sz="2400" b="1" dirty="0"/>
              <a:t>cytosis</a:t>
            </a:r>
            <a:r>
              <a:rPr lang="en-US" sz="2400" dirty="0"/>
              <a:t> (</a:t>
            </a:r>
            <a:r>
              <a:rPr lang="en-US" sz="2400" dirty="0">
                <a:effectLst>
                  <a:outerShdw blurRad="38100" dist="38100" dir="2700000" algn="tl">
                    <a:srgbClr val="000000">
                      <a:alpha val="43137"/>
                    </a:srgbClr>
                  </a:outerShdw>
                </a:effectLst>
              </a:rPr>
              <a:t>many RBCs are smaller </a:t>
            </a:r>
            <a:r>
              <a:rPr lang="en-US" sz="2400" dirty="0"/>
              <a:t>[▾] than the </a:t>
            </a:r>
            <a:r>
              <a:rPr lang="en-US" sz="2400" i="1" dirty="0"/>
              <a:t>lymphocyte nucleus</a:t>
            </a:r>
            <a:r>
              <a:rPr lang="en-US" sz="2400" dirty="0"/>
              <a:t>) and </a:t>
            </a:r>
            <a:r>
              <a:rPr lang="en-US" sz="2400" b="1" u="sng" dirty="0"/>
              <a:t>sphero</a:t>
            </a:r>
            <a:r>
              <a:rPr lang="en-US" sz="2400" b="1" dirty="0"/>
              <a:t>cytosis</a:t>
            </a:r>
            <a:r>
              <a:rPr lang="en-US" sz="2400" dirty="0"/>
              <a:t>, including a </a:t>
            </a:r>
            <a:r>
              <a:rPr lang="en-US" sz="2400" i="1" dirty="0"/>
              <a:t>loss of RBC central pallor </a:t>
            </a:r>
            <a:r>
              <a:rPr lang="en-US" sz="2400" dirty="0"/>
              <a:t>(▸). </a:t>
            </a:r>
            <a:r>
              <a:rPr lang="en-US" sz="2400" dirty="0">
                <a:effectLst>
                  <a:outerShdw blurRad="38100" dist="38100" dir="2700000" algn="tl">
                    <a:srgbClr val="000000">
                      <a:alpha val="43137"/>
                    </a:srgbClr>
                  </a:outerShdw>
                </a:effectLst>
              </a:rPr>
              <a:t>Mild</a:t>
            </a:r>
            <a:r>
              <a:rPr lang="en-US" sz="2400" dirty="0"/>
              <a:t> </a:t>
            </a:r>
            <a:r>
              <a:rPr lang="en-US" sz="2400" dirty="0">
                <a:effectLst>
                  <a:outerShdw blurRad="38100" dist="38100" dir="2700000" algn="tl">
                    <a:srgbClr val="000000">
                      <a:alpha val="43137"/>
                    </a:srgbClr>
                  </a:outerShdw>
                </a:effectLst>
              </a:rPr>
              <a:t>hemolytic anemia </a:t>
            </a:r>
            <a:r>
              <a:rPr lang="en-US" sz="2400" dirty="0"/>
              <a:t>leads to </a:t>
            </a:r>
            <a:r>
              <a:rPr lang="en-US" sz="2400" dirty="0">
                <a:effectLst>
                  <a:outerShdw blurRad="38100" dist="38100" dir="2700000" algn="tl">
                    <a:srgbClr val="000000">
                      <a:alpha val="43137"/>
                    </a:srgbClr>
                  </a:outerShdw>
                </a:effectLst>
              </a:rPr>
              <a:t>compensatory </a:t>
            </a:r>
            <a:r>
              <a:rPr lang="en-US" sz="2400" u="sng" dirty="0">
                <a:effectLst>
                  <a:outerShdw blurRad="38100" dist="38100" dir="2700000" algn="tl">
                    <a:srgbClr val="000000">
                      <a:alpha val="43137"/>
                    </a:srgbClr>
                  </a:outerShdw>
                </a:effectLst>
              </a:rPr>
              <a:t>reticulo</a:t>
            </a:r>
            <a:r>
              <a:rPr lang="en-US" sz="2400" dirty="0">
                <a:effectLst>
                  <a:outerShdw blurRad="38100" dist="38100" dir="2700000" algn="tl">
                    <a:srgbClr val="000000">
                      <a:alpha val="43137"/>
                    </a:srgbClr>
                  </a:outerShdw>
                </a:effectLst>
              </a:rPr>
              <a:t>cytosis </a:t>
            </a:r>
            <a:r>
              <a:rPr lang="en-US" sz="2400" dirty="0"/>
              <a:t>(◂).</a:t>
            </a:r>
          </a:p>
          <a:p>
            <a:pPr algn="just"/>
            <a:r>
              <a:rPr lang="en-US" sz="2400" b="1" dirty="0"/>
              <a:t>Hereditary spherocytosis </a:t>
            </a:r>
            <a:r>
              <a:rPr lang="en-US" sz="2400" dirty="0"/>
              <a:t>results from </a:t>
            </a:r>
            <a:r>
              <a:rPr lang="en-US" sz="2400" dirty="0">
                <a:effectLst>
                  <a:outerShdw blurRad="38100" dist="38100" dir="2700000" algn="tl">
                    <a:srgbClr val="000000">
                      <a:alpha val="43137"/>
                    </a:srgbClr>
                  </a:outerShdw>
                </a:effectLst>
              </a:rPr>
              <a:t>RBC membrane or cytoskeletal protein defects</a:t>
            </a:r>
            <a:r>
              <a:rPr lang="en-US" sz="2400" dirty="0"/>
              <a:t> (e.g., ankyrin and </a:t>
            </a:r>
            <a:r>
              <a:rPr lang="en-US" sz="2400" dirty="0" err="1"/>
              <a:t>spectrin</a:t>
            </a:r>
            <a:r>
              <a:rPr lang="en-US" sz="2400" dirty="0"/>
              <a:t> mutations).</a:t>
            </a:r>
          </a:p>
          <a:p>
            <a:pPr algn="just"/>
            <a:r>
              <a:rPr lang="en-US" sz="2400" b="1" dirty="0"/>
              <a:t>Autosomal dominant</a:t>
            </a:r>
          </a:p>
          <a:p>
            <a:pPr algn="just"/>
            <a:r>
              <a:rPr lang="en-US" sz="2400" b="1" dirty="0"/>
              <a:t>Parvovirus</a:t>
            </a:r>
            <a:r>
              <a:rPr lang="en-US" sz="2400" dirty="0"/>
              <a:t> infection could lead to </a:t>
            </a:r>
            <a:r>
              <a:rPr lang="en-US" sz="2400" spc="300" dirty="0">
                <a:effectLst>
                  <a:outerShdw blurRad="38100" dist="38100" dir="2700000" algn="tl">
                    <a:srgbClr val="000000">
                      <a:alpha val="43137"/>
                    </a:srgbClr>
                  </a:outerShdw>
                </a:effectLst>
              </a:rPr>
              <a:t>temporary</a:t>
            </a:r>
            <a:r>
              <a:rPr lang="en-US" sz="2400" dirty="0">
                <a:effectLst>
                  <a:outerShdw blurRad="38100" dist="38100" dir="2700000" algn="tl">
                    <a:srgbClr val="000000">
                      <a:alpha val="43137"/>
                    </a:srgbClr>
                  </a:outerShdw>
                </a:effectLst>
              </a:rPr>
              <a:t> erythropoietic shutdown.</a:t>
            </a:r>
            <a:endParaRPr lang="el-G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7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A4A2616-C49C-24F9-A949-F08FCD1BA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2" y="116731"/>
            <a:ext cx="4412197" cy="6643991"/>
          </a:xfrm>
          <a:prstGeom prst="rect">
            <a:avLst/>
          </a:prstGeom>
        </p:spPr>
      </p:pic>
      <p:sp>
        <p:nvSpPr>
          <p:cNvPr id="6" name="TextBox 5">
            <a:extLst>
              <a:ext uri="{FF2B5EF4-FFF2-40B4-BE49-F238E27FC236}">
                <a16:creationId xmlns:a16="http://schemas.microsoft.com/office/drawing/2014/main" id="{2B5CC787-BEC3-49A8-C1DF-B1D2CB34C6E0}"/>
              </a:ext>
            </a:extLst>
          </p:cNvPr>
          <p:cNvSpPr txBox="1"/>
          <p:nvPr/>
        </p:nvSpPr>
        <p:spPr>
          <a:xfrm>
            <a:off x="4620637" y="116732"/>
            <a:ext cx="7458761" cy="2585323"/>
          </a:xfrm>
          <a:prstGeom prst="rect">
            <a:avLst/>
          </a:prstGeom>
          <a:noFill/>
        </p:spPr>
        <p:txBody>
          <a:bodyPr wrap="square">
            <a:spAutoFit/>
          </a:bodyPr>
          <a:lstStyle/>
          <a:p>
            <a:pPr algn="just"/>
            <a:r>
              <a:rPr lang="en-US" sz="2400" dirty="0"/>
              <a:t>A 13-year-old boy with sickle cell anemia and a lifelong history of sickle crises develops a high fever with hypotension. A positive blood culture grows the organisms that are shown here with Gram staining.</a:t>
            </a:r>
          </a:p>
          <a:p>
            <a:pPr algn="just"/>
            <a:r>
              <a:rPr lang="en-US" sz="2400" dirty="0"/>
              <a:t>What are these organisms?</a:t>
            </a:r>
          </a:p>
          <a:p>
            <a:pPr algn="just"/>
            <a:r>
              <a:rPr lang="en-US" sz="2400" dirty="0"/>
              <a:t>Why did the patient become septic?</a:t>
            </a:r>
          </a:p>
          <a:p>
            <a:endParaRPr lang="en-US" dirty="0"/>
          </a:p>
        </p:txBody>
      </p:sp>
      <p:sp>
        <p:nvSpPr>
          <p:cNvPr id="8" name="TextBox 7">
            <a:extLst>
              <a:ext uri="{FF2B5EF4-FFF2-40B4-BE49-F238E27FC236}">
                <a16:creationId xmlns:a16="http://schemas.microsoft.com/office/drawing/2014/main" id="{9C982051-C07F-3C3A-C130-0AE87DBF1A96}"/>
              </a:ext>
            </a:extLst>
          </p:cNvPr>
          <p:cNvSpPr txBox="1"/>
          <p:nvPr/>
        </p:nvSpPr>
        <p:spPr>
          <a:xfrm>
            <a:off x="4524798" y="2413338"/>
            <a:ext cx="7667201" cy="4524315"/>
          </a:xfrm>
          <a:prstGeom prst="rect">
            <a:avLst/>
          </a:prstGeom>
          <a:noFill/>
        </p:spPr>
        <p:txBody>
          <a:bodyPr wrap="square">
            <a:spAutoFit/>
          </a:bodyPr>
          <a:lstStyle/>
          <a:p>
            <a:pPr algn="just"/>
            <a:r>
              <a:rPr lang="en-US" sz="2400" dirty="0"/>
              <a:t>The </a:t>
            </a:r>
            <a:r>
              <a:rPr lang="en-US" sz="2400" dirty="0">
                <a:effectLst>
                  <a:outerShdw blurRad="38100" dist="38100" dir="2700000" algn="tl">
                    <a:srgbClr val="000000">
                      <a:alpha val="43137"/>
                    </a:srgbClr>
                  </a:outerShdw>
                </a:effectLst>
              </a:rPr>
              <a:t>Gram stain </a:t>
            </a:r>
            <a:r>
              <a:rPr lang="en-US" sz="2400" dirty="0"/>
              <a:t>shows </a:t>
            </a:r>
            <a:r>
              <a:rPr lang="en-US" sz="2400" dirty="0">
                <a:effectLst>
                  <a:outerShdw blurRad="38100" dist="38100" dir="2700000" algn="tl">
                    <a:srgbClr val="000000">
                      <a:alpha val="43137"/>
                    </a:srgbClr>
                  </a:outerShdw>
                </a:effectLst>
              </a:rPr>
              <a:t>short, slightly curved gram-</a:t>
            </a:r>
            <a:r>
              <a:rPr lang="en-US" sz="2400" u="sng" dirty="0">
                <a:effectLst>
                  <a:outerShdw blurRad="38100" dist="38100" dir="2700000" algn="tl">
                    <a:srgbClr val="000000">
                      <a:alpha val="43137"/>
                    </a:srgbClr>
                  </a:outerShdw>
                </a:effectLst>
              </a:rPr>
              <a:t>negative</a:t>
            </a:r>
            <a:r>
              <a:rPr lang="en-US" sz="2400" dirty="0">
                <a:effectLst>
                  <a:outerShdw blurRad="38100" dist="38100" dir="2700000" algn="tl">
                    <a:srgbClr val="000000">
                      <a:alpha val="43137"/>
                    </a:srgbClr>
                  </a:outerShdw>
                </a:effectLst>
              </a:rPr>
              <a:t> rods</a:t>
            </a:r>
            <a:r>
              <a:rPr lang="en-US" sz="2400" dirty="0"/>
              <a:t> that are consistent with </a:t>
            </a:r>
            <a:r>
              <a:rPr lang="en-US" sz="2400" dirty="0" err="1">
                <a:effectLst>
                  <a:outerShdw blurRad="38100" dist="38100" dir="2700000" algn="tl">
                    <a:srgbClr val="000000">
                      <a:alpha val="43137"/>
                    </a:srgbClr>
                  </a:outerShdw>
                </a:effectLst>
              </a:rPr>
              <a:t>Haemophilus</a:t>
            </a:r>
            <a:r>
              <a:rPr lang="en-US" sz="2400" dirty="0">
                <a:effectLst>
                  <a:outerShdw blurRad="38100" dist="38100" dir="2700000" algn="tl">
                    <a:srgbClr val="000000">
                      <a:alpha val="43137"/>
                    </a:srgbClr>
                  </a:outerShdw>
                </a:effectLst>
              </a:rPr>
              <a:t> influenzae</a:t>
            </a:r>
            <a:r>
              <a:rPr lang="en-US" sz="2400" dirty="0"/>
              <a:t>. </a:t>
            </a:r>
            <a:r>
              <a:rPr lang="en-US" sz="2400" b="1" dirty="0"/>
              <a:t>Sepsis</a:t>
            </a:r>
            <a:r>
              <a:rPr lang="en-US" sz="2400" dirty="0"/>
              <a:t> with </a:t>
            </a:r>
            <a:r>
              <a:rPr lang="en-US" sz="2400" dirty="0">
                <a:effectLst>
                  <a:outerShdw blurRad="38100" dist="38100" dir="2700000" algn="tl">
                    <a:srgbClr val="000000">
                      <a:alpha val="43137"/>
                    </a:srgbClr>
                  </a:outerShdw>
                </a:effectLst>
              </a:rPr>
              <a:t>H. influenzae </a:t>
            </a:r>
            <a:r>
              <a:rPr lang="en-US" sz="2400" dirty="0"/>
              <a:t>and </a:t>
            </a:r>
            <a:r>
              <a:rPr lang="en-US" sz="2400" b="1" dirty="0"/>
              <a:t>sepsis</a:t>
            </a:r>
            <a:r>
              <a:rPr lang="en-US" sz="2400" dirty="0"/>
              <a:t> with </a:t>
            </a:r>
            <a:r>
              <a:rPr lang="en-US" sz="2400" dirty="0">
                <a:effectLst>
                  <a:outerShdw blurRad="38100" dist="38100" dir="2700000" algn="tl">
                    <a:srgbClr val="000000">
                      <a:alpha val="43137"/>
                    </a:srgbClr>
                  </a:outerShdw>
                </a:effectLst>
              </a:rPr>
              <a:t>Streptococcus pneumoniae</a:t>
            </a:r>
            <a:r>
              <a:rPr lang="en-US" sz="2400" dirty="0"/>
              <a:t> are the most common causes of </a:t>
            </a:r>
            <a:r>
              <a:rPr lang="en-US" sz="2400" b="1" dirty="0"/>
              <a:t>death</a:t>
            </a:r>
            <a:r>
              <a:rPr lang="en-US" sz="2400" dirty="0"/>
              <a:t> in children with </a:t>
            </a:r>
            <a:r>
              <a:rPr lang="en-US" sz="2400" b="1" dirty="0"/>
              <a:t>sickle cell disease</a:t>
            </a:r>
            <a:r>
              <a:rPr lang="en-US" sz="2400" dirty="0"/>
              <a:t>. For unclear reasons, patients with sickle cell disease are also </a:t>
            </a:r>
            <a:r>
              <a:rPr lang="en-US" sz="2400" dirty="0">
                <a:effectLst>
                  <a:outerShdw blurRad="38100" dist="38100" dir="2700000" algn="tl">
                    <a:srgbClr val="000000">
                      <a:alpha val="43137"/>
                    </a:srgbClr>
                  </a:outerShdw>
                </a:effectLst>
              </a:rPr>
              <a:t>prone to Salmonella infections</a:t>
            </a:r>
            <a:r>
              <a:rPr lang="en-US" sz="2400" dirty="0"/>
              <a:t>, typically either </a:t>
            </a:r>
            <a:r>
              <a:rPr lang="en-US" sz="2400" b="1" dirty="0"/>
              <a:t>osteomyelitis</a:t>
            </a:r>
            <a:r>
              <a:rPr lang="en-US" sz="2400" dirty="0"/>
              <a:t> or </a:t>
            </a:r>
            <a:r>
              <a:rPr lang="en-US" sz="2400" b="1" dirty="0"/>
              <a:t>cholecystitis</a:t>
            </a:r>
            <a:r>
              <a:rPr lang="en-US" sz="2400" dirty="0"/>
              <a:t>.</a:t>
            </a:r>
          </a:p>
          <a:p>
            <a:pPr algn="just"/>
            <a:endParaRPr lang="en-US" sz="2400" dirty="0"/>
          </a:p>
          <a:p>
            <a:pPr algn="just"/>
            <a:r>
              <a:rPr lang="en-US" sz="2400" dirty="0"/>
              <a:t>By </a:t>
            </a:r>
            <a:r>
              <a:rPr lang="en-US" sz="2400" dirty="0">
                <a:effectLst>
                  <a:outerShdw blurRad="38100" dist="38100" dir="2700000" algn="tl">
                    <a:srgbClr val="000000">
                      <a:alpha val="43137"/>
                    </a:srgbClr>
                  </a:outerShdw>
                </a:effectLst>
              </a:rPr>
              <a:t>late childhood</a:t>
            </a:r>
            <a:r>
              <a:rPr lang="en-US" sz="2400" dirty="0"/>
              <a:t>, </a:t>
            </a:r>
            <a:r>
              <a:rPr lang="en-US" sz="2400" b="1" dirty="0"/>
              <a:t>multiple </a:t>
            </a:r>
            <a:r>
              <a:rPr lang="en-US" sz="2400" b="1" u="sng" dirty="0" err="1"/>
              <a:t>auto</a:t>
            </a:r>
            <a:r>
              <a:rPr lang="en-US" sz="2400" b="1" dirty="0" err="1"/>
              <a:t>infarctions</a:t>
            </a:r>
            <a:r>
              <a:rPr lang="en-US" sz="2400" b="1" dirty="0"/>
              <a:t> </a:t>
            </a:r>
            <a:r>
              <a:rPr lang="en-US" sz="2400" dirty="0"/>
              <a:t>of the </a:t>
            </a:r>
            <a:r>
              <a:rPr lang="en-US" sz="2400" b="1" dirty="0"/>
              <a:t>spleen</a:t>
            </a:r>
            <a:r>
              <a:rPr lang="en-US" sz="2400" dirty="0"/>
              <a:t> have led to </a:t>
            </a:r>
            <a:r>
              <a:rPr lang="en-US" sz="2400" i="1" dirty="0">
                <a:effectLst>
                  <a:outerShdw blurRad="38100" dist="38100" dir="2700000" algn="tl">
                    <a:srgbClr val="000000">
                      <a:alpha val="43137"/>
                    </a:srgbClr>
                  </a:outerShdw>
                </a:effectLst>
              </a:rPr>
              <a:t>markedly reduced spleen size </a:t>
            </a:r>
            <a:r>
              <a:rPr lang="en-US" sz="2400" dirty="0"/>
              <a:t>(</a:t>
            </a:r>
            <a:r>
              <a:rPr lang="en-US" sz="2400" dirty="0" err="1"/>
              <a:t>autosplenectomy</a:t>
            </a:r>
            <a:r>
              <a:rPr lang="en-US" sz="2400" dirty="0"/>
              <a:t>) so that the </a:t>
            </a:r>
            <a:r>
              <a:rPr lang="en-US" sz="2400" i="1" dirty="0"/>
              <a:t>splenic immune function</a:t>
            </a:r>
            <a:r>
              <a:rPr lang="en-US" sz="2400" dirty="0"/>
              <a:t>, which is </a:t>
            </a:r>
            <a:r>
              <a:rPr lang="en-US" sz="2400" u="sng" dirty="0"/>
              <a:t>particularly useful for encapsulated bacteria</a:t>
            </a:r>
            <a:r>
              <a:rPr lang="en-US" sz="2400" dirty="0"/>
              <a:t>, is </a:t>
            </a:r>
            <a:r>
              <a:rPr lang="en-US" sz="2400" i="1" dirty="0"/>
              <a:t>diminished</a:t>
            </a:r>
            <a:r>
              <a:rPr lang="en-US" sz="2400" dirty="0"/>
              <a:t>.</a:t>
            </a:r>
            <a:endParaRPr lang="el-GR" sz="2400" dirty="0"/>
          </a:p>
        </p:txBody>
      </p:sp>
    </p:spTree>
    <p:extLst>
      <p:ext uri="{BB962C8B-B14F-4D97-AF65-F5344CB8AC3E}">
        <p14:creationId xmlns:p14="http://schemas.microsoft.com/office/powerpoint/2010/main" val="26751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558EC0D-FA1A-5F21-644B-4709DBBFE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8" y="1468877"/>
            <a:ext cx="5814716" cy="5252935"/>
          </a:xfrm>
          <a:prstGeom prst="rect">
            <a:avLst/>
          </a:prstGeom>
        </p:spPr>
      </p:pic>
      <p:sp>
        <p:nvSpPr>
          <p:cNvPr id="6" name="TextBox 5">
            <a:extLst>
              <a:ext uri="{FF2B5EF4-FFF2-40B4-BE49-F238E27FC236}">
                <a16:creationId xmlns:a16="http://schemas.microsoft.com/office/drawing/2014/main" id="{6F8843D7-1910-C15D-F24F-54EF68028757}"/>
              </a:ext>
            </a:extLst>
          </p:cNvPr>
          <p:cNvSpPr txBox="1"/>
          <p:nvPr/>
        </p:nvSpPr>
        <p:spPr>
          <a:xfrm>
            <a:off x="0" y="136188"/>
            <a:ext cx="12192000" cy="1323439"/>
          </a:xfrm>
          <a:prstGeom prst="rect">
            <a:avLst/>
          </a:prstGeom>
          <a:noFill/>
        </p:spPr>
        <p:txBody>
          <a:bodyPr wrap="square">
            <a:spAutoFit/>
          </a:bodyPr>
          <a:lstStyle/>
          <a:p>
            <a:pPr algn="just"/>
            <a:r>
              <a:rPr lang="en-US" sz="2000" dirty="0"/>
              <a:t>A 24-year-old African-American man has a lifelong history of fatigue. His abdominal CT scan shows no apparent spleen. His hemoglobin level is 8 g/dL (</a:t>
            </a:r>
            <a:r>
              <a:rPr lang="en-US" sz="2000" dirty="0" err="1"/>
              <a:t>nl</a:t>
            </a:r>
            <a:r>
              <a:rPr lang="en-US" sz="2000" dirty="0"/>
              <a:t> 13.8 to 17.2 g/dL), his hematocrit level is 22.4% (</a:t>
            </a:r>
            <a:r>
              <a:rPr lang="en-US" sz="2000" dirty="0" err="1"/>
              <a:t>nl</a:t>
            </a:r>
            <a:r>
              <a:rPr lang="en-US" sz="2000" dirty="0"/>
              <a:t> 41% to 50%), and his MCV is 72 </a:t>
            </a:r>
            <a:r>
              <a:rPr lang="en-US" sz="2000" dirty="0" err="1"/>
              <a:t>fL</a:t>
            </a:r>
            <a:r>
              <a:rPr lang="en-US" sz="2000" dirty="0"/>
              <a:t> (</a:t>
            </a:r>
            <a:r>
              <a:rPr lang="en-US" sz="2000" dirty="0" err="1"/>
              <a:t>nl</a:t>
            </a:r>
            <a:r>
              <a:rPr lang="en-US" sz="2000" dirty="0"/>
              <a:t> 78 to 102 </a:t>
            </a:r>
            <a:r>
              <a:rPr lang="en-US" sz="2000" dirty="0" err="1"/>
              <a:t>fL</a:t>
            </a:r>
            <a:r>
              <a:rPr lang="en-US" sz="2000" dirty="0"/>
              <a:t>). A urinalysis shows hematuria. His hemoglobin electrophoresis is shown.</a:t>
            </a:r>
          </a:p>
          <a:p>
            <a:pPr algn="just"/>
            <a:r>
              <a:rPr lang="en-US" sz="2000" dirty="0"/>
              <a:t>What is the diagnosis? Explain the pathophysiology of this disease. Why is pain so common?</a:t>
            </a:r>
            <a:endParaRPr lang="el-GR" sz="2000" dirty="0"/>
          </a:p>
        </p:txBody>
      </p:sp>
      <p:sp>
        <p:nvSpPr>
          <p:cNvPr id="8" name="TextBox 7">
            <a:extLst>
              <a:ext uri="{FF2B5EF4-FFF2-40B4-BE49-F238E27FC236}">
                <a16:creationId xmlns:a16="http://schemas.microsoft.com/office/drawing/2014/main" id="{1EE6814C-A20E-E3E4-55B4-9FDE4905331B}"/>
              </a:ext>
            </a:extLst>
          </p:cNvPr>
          <p:cNvSpPr txBox="1"/>
          <p:nvPr/>
        </p:nvSpPr>
        <p:spPr>
          <a:xfrm>
            <a:off x="5926274" y="1468877"/>
            <a:ext cx="6265726" cy="5324535"/>
          </a:xfrm>
          <a:prstGeom prst="rect">
            <a:avLst/>
          </a:prstGeom>
          <a:noFill/>
        </p:spPr>
        <p:txBody>
          <a:bodyPr wrap="square">
            <a:spAutoFit/>
          </a:bodyPr>
          <a:lstStyle/>
          <a:p>
            <a:pPr algn="just"/>
            <a:r>
              <a:rPr lang="en-US" sz="2000" dirty="0"/>
              <a:t>This patient has </a:t>
            </a:r>
            <a:r>
              <a:rPr lang="en-US" sz="2000" b="1" dirty="0"/>
              <a:t>sickle cell anemia</a:t>
            </a:r>
            <a:r>
              <a:rPr lang="en-US" sz="2000" dirty="0"/>
              <a:t>. The hemoglobin electrophoresis shows a </a:t>
            </a:r>
            <a:r>
              <a:rPr lang="en-US" sz="2000" b="1" dirty="0"/>
              <a:t>large hemoglobin S peak</a:t>
            </a:r>
            <a:r>
              <a:rPr lang="en-US" sz="2000" dirty="0"/>
              <a:t>, with </a:t>
            </a:r>
            <a:r>
              <a:rPr lang="en-US" sz="2000" i="1" dirty="0"/>
              <a:t>smaller hemoglobin A2 and hemoglobin F fractions</a:t>
            </a:r>
            <a:r>
              <a:rPr lang="en-US" sz="2000" dirty="0"/>
              <a:t>.</a:t>
            </a:r>
          </a:p>
          <a:p>
            <a:pPr algn="just"/>
            <a:endParaRPr lang="en-US" sz="2000" dirty="0"/>
          </a:p>
          <a:p>
            <a:pPr algn="just"/>
            <a:r>
              <a:rPr lang="en-US" sz="2000" dirty="0"/>
              <a:t>A </a:t>
            </a:r>
            <a:r>
              <a:rPr lang="en-US" sz="2000" dirty="0">
                <a:effectLst>
                  <a:outerShdw blurRad="38100" dist="38100" dir="2700000" algn="tl">
                    <a:srgbClr val="000000">
                      <a:alpha val="43137"/>
                    </a:srgbClr>
                  </a:outerShdw>
                </a:effectLst>
              </a:rPr>
              <a:t>single nucleotide mutation </a:t>
            </a:r>
            <a:r>
              <a:rPr lang="en-US" sz="2000" dirty="0"/>
              <a:t>results in a </a:t>
            </a:r>
            <a:r>
              <a:rPr lang="en-US" sz="2000" dirty="0">
                <a:effectLst>
                  <a:outerShdw blurRad="38100" dist="38100" dir="2700000" algn="tl">
                    <a:srgbClr val="000000">
                      <a:alpha val="43137"/>
                    </a:srgbClr>
                  </a:outerShdw>
                </a:effectLst>
              </a:rPr>
              <a:t>valine-for-glutamic acid</a:t>
            </a:r>
            <a:r>
              <a:rPr lang="en-US" sz="2000" dirty="0"/>
              <a:t> substitution at the </a:t>
            </a:r>
            <a:r>
              <a:rPr lang="en-US" sz="2000" dirty="0">
                <a:effectLst>
                  <a:outerShdw blurRad="38100" dist="38100" dir="2700000" algn="tl">
                    <a:srgbClr val="000000">
                      <a:alpha val="43137"/>
                    </a:srgbClr>
                  </a:outerShdw>
                </a:effectLst>
              </a:rPr>
              <a:t>sixth position </a:t>
            </a:r>
            <a:r>
              <a:rPr lang="en-US" sz="2000" dirty="0"/>
              <a:t>in the </a:t>
            </a:r>
            <a:r>
              <a:rPr lang="en-US" sz="2000" dirty="0">
                <a:effectLst>
                  <a:outerShdw blurRad="38100" dist="38100" dir="2700000" algn="tl">
                    <a:srgbClr val="000000">
                      <a:alpha val="43137"/>
                    </a:srgbClr>
                  </a:outerShdw>
                </a:effectLst>
              </a:rPr>
              <a:t>hemoglobin β chain</a:t>
            </a:r>
            <a:r>
              <a:rPr lang="en-US" sz="2000" dirty="0"/>
              <a:t>. When an individual is </a:t>
            </a:r>
            <a:r>
              <a:rPr lang="en-US" sz="2000" b="1" dirty="0"/>
              <a:t>homozygous</a:t>
            </a:r>
            <a:r>
              <a:rPr lang="en-US" sz="2000" dirty="0"/>
              <a:t> for this mutation, the resulting </a:t>
            </a:r>
            <a:r>
              <a:rPr lang="en-US" sz="2000" dirty="0">
                <a:effectLst>
                  <a:outerShdw blurRad="38100" dist="38100" dir="2700000" algn="tl">
                    <a:srgbClr val="000000">
                      <a:alpha val="43137"/>
                    </a:srgbClr>
                  </a:outerShdw>
                </a:effectLst>
              </a:rPr>
              <a:t>hemoglobin tetramers are more hydrophobic</a:t>
            </a:r>
            <a:r>
              <a:rPr lang="en-US" sz="2000" dirty="0"/>
              <a:t> when they are </a:t>
            </a:r>
            <a:r>
              <a:rPr lang="en-US" sz="2000" dirty="0">
                <a:effectLst>
                  <a:outerShdw blurRad="38100" dist="38100" dir="2700000" algn="tl">
                    <a:srgbClr val="000000">
                      <a:alpha val="43137"/>
                    </a:srgbClr>
                  </a:outerShdw>
                </a:effectLst>
              </a:rPr>
              <a:t>deoxygenated</a:t>
            </a:r>
            <a:r>
              <a:rPr lang="en-US" sz="2000" dirty="0"/>
              <a:t>, which results in </a:t>
            </a:r>
            <a:r>
              <a:rPr lang="en-US" sz="2000" b="1" dirty="0"/>
              <a:t>aggregation</a:t>
            </a:r>
            <a:r>
              <a:rPr lang="en-US" sz="2000" dirty="0"/>
              <a:t> and </a:t>
            </a:r>
            <a:r>
              <a:rPr lang="en-US" sz="2000" b="1" dirty="0"/>
              <a:t>polymerization</a:t>
            </a:r>
            <a:r>
              <a:rPr lang="en-US" sz="2000" dirty="0"/>
              <a:t> into </a:t>
            </a:r>
            <a:r>
              <a:rPr lang="en-US" sz="2000" b="1" dirty="0"/>
              <a:t>long needle-like fibers that distort (“sickle”) the RBC</a:t>
            </a:r>
            <a:r>
              <a:rPr lang="en-US" sz="2000" dirty="0"/>
              <a:t>.</a:t>
            </a:r>
          </a:p>
          <a:p>
            <a:pPr algn="just"/>
            <a:endParaRPr lang="en-US" sz="2000" dirty="0"/>
          </a:p>
          <a:p>
            <a:pPr algn="just"/>
            <a:r>
              <a:rPr lang="en-US" sz="2000" b="1" dirty="0"/>
              <a:t>Sickling </a:t>
            </a:r>
            <a:r>
              <a:rPr lang="en-US" sz="2000" dirty="0"/>
              <a:t>makes the affected RBCs </a:t>
            </a:r>
            <a:r>
              <a:rPr lang="en-US" sz="2000" b="1" dirty="0"/>
              <a:t>prone to </a:t>
            </a:r>
            <a:r>
              <a:rPr lang="en-US" sz="2000" b="1" u="sng" dirty="0"/>
              <a:t>plugging</a:t>
            </a:r>
            <a:r>
              <a:rPr lang="en-US" sz="2000" b="1" dirty="0"/>
              <a:t> small capillaries</a:t>
            </a:r>
            <a:r>
              <a:rPr lang="en-US" sz="2000" dirty="0"/>
              <a:t>, which leads to </a:t>
            </a:r>
            <a:r>
              <a:rPr lang="en-US" sz="2000" b="1" dirty="0"/>
              <a:t>tissue hypoxia </a:t>
            </a:r>
            <a:r>
              <a:rPr lang="en-US" sz="2000" dirty="0"/>
              <a:t>and the </a:t>
            </a:r>
            <a:r>
              <a:rPr lang="en-US" sz="2000" b="1" dirty="0"/>
              <a:t>painful crises</a:t>
            </a:r>
            <a:r>
              <a:rPr lang="en-US" sz="2000" dirty="0"/>
              <a:t>. </a:t>
            </a:r>
            <a:r>
              <a:rPr lang="en-US" sz="2000" dirty="0">
                <a:effectLst>
                  <a:outerShdw blurRad="38100" dist="38100" dir="2700000" algn="tl">
                    <a:srgbClr val="000000">
                      <a:alpha val="43137"/>
                    </a:srgbClr>
                  </a:outerShdw>
                </a:effectLst>
              </a:rPr>
              <a:t>Chest, abdominal</a:t>
            </a:r>
            <a:r>
              <a:rPr lang="en-US" sz="2000" dirty="0"/>
              <a:t>, and </a:t>
            </a:r>
            <a:r>
              <a:rPr lang="en-US" sz="2000" dirty="0">
                <a:effectLst>
                  <a:outerShdw blurRad="38100" dist="38100" dir="2700000" algn="tl">
                    <a:srgbClr val="000000">
                      <a:alpha val="43137"/>
                    </a:srgbClr>
                  </a:outerShdw>
                </a:effectLst>
              </a:rPr>
              <a:t>back pain</a:t>
            </a:r>
            <a:r>
              <a:rPr lang="en-US" sz="2000" dirty="0"/>
              <a:t> are common, and there is also </a:t>
            </a:r>
            <a:r>
              <a:rPr lang="en-US" sz="2000" i="1" dirty="0">
                <a:effectLst>
                  <a:outerShdw blurRad="38100" dist="38100" dir="2700000" algn="tl">
                    <a:srgbClr val="000000">
                      <a:alpha val="43137"/>
                    </a:srgbClr>
                  </a:outerShdw>
                </a:effectLst>
              </a:rPr>
              <a:t>risk for cerebrovascular accident (“stroke”) </a:t>
            </a:r>
            <a:r>
              <a:rPr lang="en-US" sz="2000" dirty="0"/>
              <a:t>involving the brain.</a:t>
            </a:r>
            <a:endParaRPr lang="el-GR" sz="2000" dirty="0"/>
          </a:p>
        </p:txBody>
      </p:sp>
    </p:spTree>
    <p:extLst>
      <p:ext uri="{BB962C8B-B14F-4D97-AF65-F5344CB8AC3E}">
        <p14:creationId xmlns:p14="http://schemas.microsoft.com/office/powerpoint/2010/main" val="17917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50BC8C-D910-2E6F-C9CC-124DB6CBB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890" y="102088"/>
            <a:ext cx="4379825" cy="6653824"/>
          </a:xfrm>
          <a:prstGeom prst="rect">
            <a:avLst/>
          </a:prstGeom>
        </p:spPr>
      </p:pic>
      <p:sp>
        <p:nvSpPr>
          <p:cNvPr id="6" name="TextBox 5">
            <a:extLst>
              <a:ext uri="{FF2B5EF4-FFF2-40B4-BE49-F238E27FC236}">
                <a16:creationId xmlns:a16="http://schemas.microsoft.com/office/drawing/2014/main" id="{4A7EC4DC-B3A7-6CB3-16E8-B0BC98F93B53}"/>
              </a:ext>
            </a:extLst>
          </p:cNvPr>
          <p:cNvSpPr txBox="1"/>
          <p:nvPr/>
        </p:nvSpPr>
        <p:spPr>
          <a:xfrm>
            <a:off x="0" y="0"/>
            <a:ext cx="7648890" cy="2554545"/>
          </a:xfrm>
          <a:prstGeom prst="rect">
            <a:avLst/>
          </a:prstGeom>
          <a:noFill/>
        </p:spPr>
        <p:txBody>
          <a:bodyPr wrap="square">
            <a:spAutoFit/>
          </a:bodyPr>
          <a:lstStyle/>
          <a:p>
            <a:pPr algn="just"/>
            <a:r>
              <a:rPr lang="en-US" sz="2000" dirty="0"/>
              <a:t>A 54-year-old woman with an 8-month history of fatigue and exercise intolerance develops a painful, inflamed tongue and difficulty swallowing. Her hemoglobin level is 8.2 g/dL (</a:t>
            </a:r>
            <a:r>
              <a:rPr lang="en-US" sz="2000" dirty="0" err="1"/>
              <a:t>nl</a:t>
            </a:r>
            <a:r>
              <a:rPr lang="en-US" sz="2000" dirty="0"/>
              <a:t> 12 to 15.6 g/dL), her hematocrit level is 23.8% (</a:t>
            </a:r>
            <a:r>
              <a:rPr lang="en-US" sz="2000" dirty="0" err="1"/>
              <a:t>nl</a:t>
            </a:r>
            <a:r>
              <a:rPr lang="en-US" sz="2000" dirty="0"/>
              <a:t> 35% to 46%), and her MCV is 73 </a:t>
            </a:r>
            <a:r>
              <a:rPr lang="en-US" sz="2000" dirty="0" err="1"/>
              <a:t>fL</a:t>
            </a:r>
            <a:r>
              <a:rPr lang="en-US" sz="2000" dirty="0"/>
              <a:t> (</a:t>
            </a:r>
            <a:r>
              <a:rPr lang="en-US" sz="2000" dirty="0" err="1"/>
              <a:t>nl</a:t>
            </a:r>
            <a:r>
              <a:rPr lang="en-US" sz="2000" dirty="0"/>
              <a:t> 78 to 102 </a:t>
            </a:r>
            <a:r>
              <a:rPr lang="en-US" sz="2000" dirty="0" err="1"/>
              <a:t>fL</a:t>
            </a:r>
            <a:r>
              <a:rPr lang="en-US" sz="2000" dirty="0"/>
              <a:t>). Her peripheral blood smear is shown.</a:t>
            </a:r>
          </a:p>
          <a:p>
            <a:pPr algn="just"/>
            <a:r>
              <a:rPr lang="en-US" sz="2000" dirty="0"/>
              <a:t>What nutritional deficiency does she likely have?</a:t>
            </a:r>
          </a:p>
          <a:p>
            <a:pPr algn="just"/>
            <a:r>
              <a:rPr lang="en-US" sz="2000" dirty="0"/>
              <a:t>What other laboratory test findings do you expect?</a:t>
            </a:r>
          </a:p>
          <a:p>
            <a:pPr algn="just"/>
            <a:r>
              <a:rPr lang="en-US" sz="2000" dirty="0"/>
              <a:t>Why does she have difficulty swallowing?</a:t>
            </a:r>
            <a:endParaRPr lang="el-GR" sz="2000" dirty="0"/>
          </a:p>
        </p:txBody>
      </p:sp>
      <p:sp>
        <p:nvSpPr>
          <p:cNvPr id="8" name="TextBox 7">
            <a:extLst>
              <a:ext uri="{FF2B5EF4-FFF2-40B4-BE49-F238E27FC236}">
                <a16:creationId xmlns:a16="http://schemas.microsoft.com/office/drawing/2014/main" id="{1754D725-2A1E-7385-7EAB-BA0F3A8213A9}"/>
              </a:ext>
            </a:extLst>
          </p:cNvPr>
          <p:cNvSpPr txBox="1"/>
          <p:nvPr/>
        </p:nvSpPr>
        <p:spPr>
          <a:xfrm>
            <a:off x="1" y="2656633"/>
            <a:ext cx="7648890" cy="4154984"/>
          </a:xfrm>
          <a:prstGeom prst="rect">
            <a:avLst/>
          </a:prstGeom>
          <a:noFill/>
        </p:spPr>
        <p:txBody>
          <a:bodyPr wrap="square">
            <a:spAutoFit/>
          </a:bodyPr>
          <a:lstStyle/>
          <a:p>
            <a:pPr algn="just"/>
            <a:r>
              <a:rPr lang="en-US" sz="2400" dirty="0"/>
              <a:t>This patient has </a:t>
            </a:r>
            <a:r>
              <a:rPr lang="en-US" sz="2400" b="1" spc="300" dirty="0">
                <a:effectLst>
                  <a:outerShdw blurRad="38100" dist="38100" dir="2700000" algn="tl">
                    <a:srgbClr val="000000">
                      <a:alpha val="43137"/>
                    </a:srgbClr>
                  </a:outerShdw>
                </a:effectLst>
              </a:rPr>
              <a:t>iron deficiency </a:t>
            </a:r>
            <a:r>
              <a:rPr lang="en-US" sz="2400" b="1" dirty="0"/>
              <a:t>anemia</a:t>
            </a:r>
            <a:r>
              <a:rPr lang="en-US" sz="2400" dirty="0"/>
              <a:t>. Note the </a:t>
            </a:r>
            <a:r>
              <a:rPr lang="en-US" sz="2400" b="1" dirty="0"/>
              <a:t>hypochromic </a:t>
            </a:r>
            <a:r>
              <a:rPr lang="en-US" sz="2400" dirty="0"/>
              <a:t>(large central pallor) </a:t>
            </a:r>
            <a:r>
              <a:rPr lang="en-US" sz="2400" b="1" dirty="0"/>
              <a:t>microcytic RBCs </a:t>
            </a:r>
            <a:r>
              <a:rPr lang="en-US" sz="2400" dirty="0"/>
              <a:t>(▾). In an adult with iron deficiency, one should always suspect </a:t>
            </a:r>
            <a:r>
              <a:rPr lang="en-US" sz="2400" b="1" u="sng" spc="600" dirty="0"/>
              <a:t>blood loss</a:t>
            </a:r>
            <a:r>
              <a:rPr lang="en-US" sz="2400" dirty="0"/>
              <a:t>.</a:t>
            </a:r>
          </a:p>
          <a:p>
            <a:pPr algn="just"/>
            <a:r>
              <a:rPr lang="en-US" sz="2400" dirty="0"/>
              <a:t>This patient's </a:t>
            </a:r>
            <a:r>
              <a:rPr lang="en-US" sz="2400" dirty="0">
                <a:effectLst>
                  <a:outerShdw blurRad="38100" dist="38100" dir="2700000" algn="tl">
                    <a:srgbClr val="000000">
                      <a:alpha val="43137"/>
                    </a:srgbClr>
                  </a:outerShdw>
                </a:effectLst>
              </a:rPr>
              <a:t>serum iron </a:t>
            </a:r>
            <a:r>
              <a:rPr lang="en-US" sz="2400" dirty="0"/>
              <a:t>and </a:t>
            </a:r>
            <a:r>
              <a:rPr lang="en-US" sz="2400" dirty="0">
                <a:effectLst>
                  <a:outerShdw blurRad="38100" dist="38100" dir="2700000" algn="tl">
                    <a:srgbClr val="000000">
                      <a:alpha val="43137"/>
                    </a:srgbClr>
                  </a:outerShdw>
                </a:effectLst>
              </a:rPr>
              <a:t>serum ferritin </a:t>
            </a:r>
            <a:r>
              <a:rPr lang="en-US" sz="2400" dirty="0"/>
              <a:t>levels should be </a:t>
            </a:r>
            <a:r>
              <a:rPr lang="en-US" sz="2400" i="1" dirty="0">
                <a:effectLst>
                  <a:outerShdw blurRad="38100" dist="38100" dir="2700000" algn="tl">
                    <a:srgbClr val="000000">
                      <a:alpha val="43137"/>
                    </a:srgbClr>
                  </a:outerShdw>
                </a:effectLst>
              </a:rPr>
              <a:t>low</a:t>
            </a:r>
            <a:r>
              <a:rPr lang="en-US" sz="2400" dirty="0"/>
              <a:t>: her </a:t>
            </a:r>
            <a:r>
              <a:rPr lang="en-US" sz="2400" dirty="0">
                <a:effectLst>
                  <a:outerShdw blurRad="38100" dist="38100" dir="2700000" algn="tl">
                    <a:srgbClr val="000000">
                      <a:alpha val="43137"/>
                    </a:srgbClr>
                  </a:outerShdw>
                </a:effectLst>
              </a:rPr>
              <a:t>total iron binding capacity </a:t>
            </a:r>
            <a:r>
              <a:rPr lang="en-US" sz="2400" dirty="0"/>
              <a:t>is </a:t>
            </a:r>
            <a:r>
              <a:rPr lang="en-US" sz="2400" dirty="0">
                <a:effectLst>
                  <a:outerShdw blurRad="38100" dist="38100" dir="2700000" algn="tl">
                    <a:srgbClr val="000000">
                      <a:alpha val="43137"/>
                    </a:srgbClr>
                  </a:outerShdw>
                </a:effectLst>
              </a:rPr>
              <a:t>increased</a:t>
            </a:r>
            <a:r>
              <a:rPr lang="en-US" sz="2400" dirty="0"/>
              <a:t>, mainly because her </a:t>
            </a:r>
            <a:r>
              <a:rPr lang="en-US" sz="2400" dirty="0">
                <a:effectLst>
                  <a:outerShdw blurRad="38100" dist="38100" dir="2700000" algn="tl">
                    <a:srgbClr val="000000">
                      <a:alpha val="43137"/>
                    </a:srgbClr>
                  </a:outerShdw>
                </a:effectLst>
              </a:rPr>
              <a:t>transferrin saturation </a:t>
            </a:r>
            <a:r>
              <a:rPr lang="en-US" sz="2400" dirty="0"/>
              <a:t>(normal ≥33%) is also </a:t>
            </a:r>
            <a:r>
              <a:rPr lang="en-US" sz="2400" i="1" dirty="0">
                <a:effectLst>
                  <a:outerShdw blurRad="38100" dist="38100" dir="2700000" algn="tl">
                    <a:srgbClr val="000000">
                      <a:alpha val="43137"/>
                    </a:srgbClr>
                  </a:outerShdw>
                </a:effectLst>
              </a:rPr>
              <a:t>low</a:t>
            </a:r>
            <a:r>
              <a:rPr lang="en-US" sz="2400" dirty="0"/>
              <a:t>.</a:t>
            </a:r>
          </a:p>
          <a:p>
            <a:pPr algn="just"/>
            <a:r>
              <a:rPr lang="en-US" sz="2400" dirty="0">
                <a:effectLst>
                  <a:outerShdw blurRad="38100" dist="38100" dir="2700000" algn="tl">
                    <a:srgbClr val="000000">
                      <a:alpha val="43137"/>
                    </a:srgbClr>
                  </a:outerShdw>
                </a:effectLst>
              </a:rPr>
              <a:t>Glossitis, esophageal webs </a:t>
            </a:r>
            <a:r>
              <a:rPr lang="en-US" sz="2400" dirty="0"/>
              <a:t>(which can impede swallowing), and </a:t>
            </a:r>
            <a:r>
              <a:rPr lang="en-US" sz="2400" b="1" spc="600" dirty="0"/>
              <a:t>microcytic hypochromic anemia </a:t>
            </a:r>
            <a:r>
              <a:rPr lang="en-US" sz="2400" dirty="0"/>
              <a:t>constitute the triad of </a:t>
            </a:r>
            <a:r>
              <a:rPr lang="en-US" sz="2400" b="1" dirty="0"/>
              <a:t>Plummer-Vinson syndrome</a:t>
            </a:r>
            <a:r>
              <a:rPr lang="en-US" sz="2400" dirty="0"/>
              <a:t>.</a:t>
            </a:r>
            <a:endParaRPr lang="el-GR" sz="2400" dirty="0"/>
          </a:p>
        </p:txBody>
      </p:sp>
    </p:spTree>
    <p:extLst>
      <p:ext uri="{BB962C8B-B14F-4D97-AF65-F5344CB8AC3E}">
        <p14:creationId xmlns:p14="http://schemas.microsoft.com/office/powerpoint/2010/main" val="19962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63B0E4C-5A9E-51E5-F160-A614996F1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285" y="98966"/>
            <a:ext cx="4134087" cy="6660067"/>
          </a:xfrm>
          <a:prstGeom prst="rect">
            <a:avLst/>
          </a:prstGeom>
        </p:spPr>
      </p:pic>
      <p:sp>
        <p:nvSpPr>
          <p:cNvPr id="6" name="TextBox 5">
            <a:extLst>
              <a:ext uri="{FF2B5EF4-FFF2-40B4-BE49-F238E27FC236}">
                <a16:creationId xmlns:a16="http://schemas.microsoft.com/office/drawing/2014/main" id="{513673C8-D413-4B1A-38A1-CEE89BEB4BFC}"/>
              </a:ext>
            </a:extLst>
          </p:cNvPr>
          <p:cNvSpPr txBox="1"/>
          <p:nvPr/>
        </p:nvSpPr>
        <p:spPr>
          <a:xfrm>
            <a:off x="0" y="1"/>
            <a:ext cx="7927285" cy="2523768"/>
          </a:xfrm>
          <a:prstGeom prst="rect">
            <a:avLst/>
          </a:prstGeom>
          <a:noFill/>
        </p:spPr>
        <p:txBody>
          <a:bodyPr wrap="square">
            <a:spAutoFit/>
          </a:bodyPr>
          <a:lstStyle/>
          <a:p>
            <a:pPr algn="just"/>
            <a:r>
              <a:rPr lang="en-US" sz="2000" dirty="0"/>
              <a:t>A 56-year-old woman with a long history of rheumatoid arthritis has a chronic, low-grade, microcytic, hypochromic anemia. Her serum iron and transferrin levels are low, but her serum ferritin level is elevated. A bone marrow biopsy specimen stained with Prussian blue for iron is shown.</a:t>
            </a:r>
          </a:p>
          <a:p>
            <a:pPr algn="just"/>
            <a:r>
              <a:rPr lang="en-US" sz="2000" dirty="0"/>
              <a:t>What is the likely diagnosis?</a:t>
            </a:r>
          </a:p>
          <a:p>
            <a:pPr algn="just"/>
            <a:r>
              <a:rPr lang="en-US" sz="2000" dirty="0"/>
              <a:t>Why is this patient's serum ferritin level high but her serum iron level low?</a:t>
            </a:r>
          </a:p>
          <a:p>
            <a:pPr algn="just"/>
            <a:r>
              <a:rPr lang="en-US" sz="2000" dirty="0"/>
              <a:t>What is the mechanism for the anemia?</a:t>
            </a:r>
          </a:p>
          <a:p>
            <a:endParaRPr lang="en-US" dirty="0"/>
          </a:p>
        </p:txBody>
      </p:sp>
      <p:sp>
        <p:nvSpPr>
          <p:cNvPr id="8" name="TextBox 7">
            <a:extLst>
              <a:ext uri="{FF2B5EF4-FFF2-40B4-BE49-F238E27FC236}">
                <a16:creationId xmlns:a16="http://schemas.microsoft.com/office/drawing/2014/main" id="{4D009EF0-DAE3-AD5A-D260-AA1F277AEF86}"/>
              </a:ext>
            </a:extLst>
          </p:cNvPr>
          <p:cNvSpPr txBox="1"/>
          <p:nvPr/>
        </p:nvSpPr>
        <p:spPr>
          <a:xfrm>
            <a:off x="0" y="2320062"/>
            <a:ext cx="7927285" cy="4524315"/>
          </a:xfrm>
          <a:prstGeom prst="rect">
            <a:avLst/>
          </a:prstGeom>
          <a:noFill/>
        </p:spPr>
        <p:txBody>
          <a:bodyPr wrap="square">
            <a:spAutoFit/>
          </a:bodyPr>
          <a:lstStyle/>
          <a:p>
            <a:pPr algn="just"/>
            <a:r>
              <a:rPr lang="en-US" sz="2400" b="1" dirty="0"/>
              <a:t>Anemia of chronic disease </a:t>
            </a:r>
            <a:r>
              <a:rPr lang="en-US" sz="2400" dirty="0"/>
              <a:t>has a </a:t>
            </a:r>
            <a:r>
              <a:rPr lang="en-US" sz="2400" b="1" i="1" dirty="0"/>
              <a:t>low serum iron level </a:t>
            </a:r>
            <a:r>
              <a:rPr lang="en-US" sz="2400" dirty="0"/>
              <a:t>and </a:t>
            </a:r>
            <a:r>
              <a:rPr lang="en-US" sz="2400" b="1" dirty="0"/>
              <a:t>abundant stored iron</a:t>
            </a:r>
            <a:r>
              <a:rPr lang="en-US" sz="2400" dirty="0"/>
              <a:t>, typically in </a:t>
            </a:r>
            <a:r>
              <a:rPr lang="en-US" sz="2400" b="1" dirty="0"/>
              <a:t>phagocytes.</a:t>
            </a:r>
            <a:r>
              <a:rPr lang="en-US" sz="2400" dirty="0"/>
              <a:t> Note the </a:t>
            </a:r>
            <a:r>
              <a:rPr lang="en-US" sz="2400" b="1" dirty="0"/>
              <a:t>ringed </a:t>
            </a:r>
            <a:r>
              <a:rPr lang="en-US" sz="2400" b="1" dirty="0" err="1"/>
              <a:t>sideroblast</a:t>
            </a:r>
            <a:r>
              <a:rPr lang="en-US" sz="2400" b="1" dirty="0"/>
              <a:t> </a:t>
            </a:r>
            <a:r>
              <a:rPr lang="en-US" sz="2400" dirty="0"/>
              <a:t>(▾); </a:t>
            </a:r>
            <a:r>
              <a:rPr lang="en-US" sz="2400" b="1" dirty="0"/>
              <a:t>bone marrow macrophages </a:t>
            </a:r>
            <a:r>
              <a:rPr lang="en-US" sz="2400" dirty="0"/>
              <a:t>should also be </a:t>
            </a:r>
            <a:r>
              <a:rPr lang="en-US" sz="2400" b="1" dirty="0"/>
              <a:t>substantially iron replete</a:t>
            </a:r>
            <a:r>
              <a:rPr lang="en-US" sz="2400" dirty="0"/>
              <a:t>.</a:t>
            </a:r>
          </a:p>
          <a:p>
            <a:pPr algn="just"/>
            <a:endParaRPr lang="en-US" sz="2400" dirty="0"/>
          </a:p>
          <a:p>
            <a:pPr algn="just"/>
            <a:r>
              <a:rPr lang="en-US" sz="2400" dirty="0"/>
              <a:t>The </a:t>
            </a:r>
            <a:r>
              <a:rPr lang="en-US" sz="2400" b="1" dirty="0"/>
              <a:t>serum ferritin level </a:t>
            </a:r>
            <a:r>
              <a:rPr lang="en-US" sz="2400" dirty="0"/>
              <a:t>reflects </a:t>
            </a:r>
            <a:r>
              <a:rPr lang="en-US" sz="2400" b="1" dirty="0"/>
              <a:t>intracellular stores of iron</a:t>
            </a:r>
            <a:r>
              <a:rPr lang="en-US" sz="2400" dirty="0"/>
              <a:t>, which are </a:t>
            </a:r>
            <a:r>
              <a:rPr lang="en-US" sz="2400" b="1" dirty="0"/>
              <a:t>elevated</a:t>
            </a:r>
            <a:r>
              <a:rPr lang="en-US" sz="2400" dirty="0"/>
              <a:t>. </a:t>
            </a:r>
            <a:r>
              <a:rPr lang="en-US" sz="2400" u="sng" dirty="0"/>
              <a:t>Free iron</a:t>
            </a:r>
            <a:r>
              <a:rPr lang="en-US" sz="2400" dirty="0"/>
              <a:t> is </a:t>
            </a:r>
            <a:r>
              <a:rPr lang="en-US" sz="2400" i="1" u="sng" dirty="0">
                <a:effectLst>
                  <a:outerShdw blurRad="38100" dist="38100" dir="2700000" algn="tl">
                    <a:srgbClr val="000000">
                      <a:alpha val="43137"/>
                    </a:srgbClr>
                  </a:outerShdw>
                </a:effectLst>
              </a:rPr>
              <a:t>in</a:t>
            </a:r>
            <a:r>
              <a:rPr lang="en-US" sz="2400" u="sng" dirty="0"/>
              <a:t>effectively released</a:t>
            </a:r>
            <a:r>
              <a:rPr lang="en-US" sz="2400" dirty="0"/>
              <a:t> from these </a:t>
            </a:r>
            <a:r>
              <a:rPr lang="en-US" sz="2400" dirty="0">
                <a:effectLst>
                  <a:outerShdw blurRad="38100" dist="38100" dir="2700000" algn="tl">
                    <a:srgbClr val="000000">
                      <a:alpha val="43137"/>
                    </a:srgbClr>
                  </a:outerShdw>
                </a:effectLst>
              </a:rPr>
              <a:t>intracellular stores</a:t>
            </a:r>
            <a:r>
              <a:rPr lang="en-US" sz="2400" dirty="0"/>
              <a:t>.</a:t>
            </a:r>
          </a:p>
          <a:p>
            <a:pPr algn="just"/>
            <a:endParaRPr lang="en-US" sz="2400" dirty="0"/>
          </a:p>
          <a:p>
            <a:pPr algn="just"/>
            <a:r>
              <a:rPr lang="en-US" sz="2400" b="1" dirty="0"/>
              <a:t>Chronic inflammatory states </a:t>
            </a:r>
            <a:r>
              <a:rPr lang="en-US" sz="2400" dirty="0"/>
              <a:t>lead to </a:t>
            </a:r>
            <a:r>
              <a:rPr lang="en-US" sz="2400" b="1" dirty="0"/>
              <a:t>increased liver synthesis of hepcidin</a:t>
            </a:r>
            <a:r>
              <a:rPr lang="en-US" sz="2400" dirty="0"/>
              <a:t>, which </a:t>
            </a:r>
            <a:r>
              <a:rPr lang="en-US" sz="2400" i="1" dirty="0"/>
              <a:t>reduces</a:t>
            </a:r>
            <a:r>
              <a:rPr lang="en-US" sz="2400" dirty="0"/>
              <a:t> the </a:t>
            </a:r>
            <a:r>
              <a:rPr lang="en-US" sz="2400" i="1" dirty="0"/>
              <a:t>expression of </a:t>
            </a:r>
            <a:r>
              <a:rPr lang="en-US" sz="2400" i="1" dirty="0" err="1"/>
              <a:t>ferroportin</a:t>
            </a:r>
            <a:r>
              <a:rPr lang="en-US" sz="2400" i="1" dirty="0"/>
              <a:t> </a:t>
            </a:r>
            <a:r>
              <a:rPr lang="en-US" sz="2400" b="1" dirty="0"/>
              <a:t>necessary</a:t>
            </a:r>
            <a:r>
              <a:rPr lang="en-US" sz="2400" dirty="0"/>
              <a:t> for the </a:t>
            </a:r>
            <a:r>
              <a:rPr lang="en-US" sz="2400" i="1" dirty="0"/>
              <a:t>release of intracellular iron stores</a:t>
            </a:r>
            <a:r>
              <a:rPr lang="en-US" sz="2400" dirty="0"/>
              <a:t>.</a:t>
            </a:r>
            <a:endParaRPr lang="el-GR" sz="2400" dirty="0"/>
          </a:p>
        </p:txBody>
      </p:sp>
    </p:spTree>
    <p:extLst>
      <p:ext uri="{BB962C8B-B14F-4D97-AF65-F5344CB8AC3E}">
        <p14:creationId xmlns:p14="http://schemas.microsoft.com/office/powerpoint/2010/main" val="27562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AE8CF9D-DFEA-B067-6E65-377CED93D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3" y="119832"/>
            <a:ext cx="3516637" cy="6631165"/>
          </a:xfrm>
          <a:prstGeom prst="rect">
            <a:avLst/>
          </a:prstGeom>
        </p:spPr>
      </p:pic>
      <p:sp>
        <p:nvSpPr>
          <p:cNvPr id="6" name="TextBox 5">
            <a:extLst>
              <a:ext uri="{FF2B5EF4-FFF2-40B4-BE49-F238E27FC236}">
                <a16:creationId xmlns:a16="http://schemas.microsoft.com/office/drawing/2014/main" id="{7124E30C-877C-BE49-66BA-3D77FE96A4DA}"/>
              </a:ext>
            </a:extLst>
          </p:cNvPr>
          <p:cNvSpPr txBox="1"/>
          <p:nvPr/>
        </p:nvSpPr>
        <p:spPr>
          <a:xfrm>
            <a:off x="3603168" y="0"/>
            <a:ext cx="8588832" cy="3170099"/>
          </a:xfrm>
          <a:prstGeom prst="rect">
            <a:avLst/>
          </a:prstGeom>
          <a:noFill/>
        </p:spPr>
        <p:txBody>
          <a:bodyPr wrap="square">
            <a:spAutoFit/>
          </a:bodyPr>
          <a:lstStyle/>
          <a:p>
            <a:pPr algn="just"/>
            <a:r>
              <a:rPr lang="en-US" sz="2000" dirty="0"/>
              <a:t>A 17-year-old girl has had heavy menstrual periods since menarche; she also has gingival bleeding and cutaneous purpura with minimal trauma. She has abnormal platelet aggregation in the presence of </a:t>
            </a:r>
            <a:r>
              <a:rPr lang="en-US" sz="2000" dirty="0" err="1"/>
              <a:t>ristocetin</a:t>
            </a:r>
            <a:r>
              <a:rPr lang="en-US" sz="2000" dirty="0"/>
              <a:t> (her curve is shown in red as compared with the black control), although her platelets aggregate normally to ADP, collagen, and epinephrine.</a:t>
            </a:r>
          </a:p>
          <a:p>
            <a:pPr algn="just"/>
            <a:r>
              <a:rPr lang="en-US" sz="2000" dirty="0"/>
              <a:t>What is your diagnosis?</a:t>
            </a:r>
          </a:p>
          <a:p>
            <a:pPr algn="just"/>
            <a:r>
              <a:rPr lang="en-US" sz="2000" dirty="0"/>
              <a:t>What is the mechanism for her abnormal bleeding?</a:t>
            </a:r>
          </a:p>
          <a:p>
            <a:pPr algn="just"/>
            <a:r>
              <a:rPr lang="en-US" sz="2000" dirty="0"/>
              <a:t>What is the inheritance pattern?</a:t>
            </a:r>
          </a:p>
          <a:p>
            <a:pPr algn="just"/>
            <a:r>
              <a:rPr lang="en-US" sz="2000" dirty="0"/>
              <a:t>Name a (rare) disorder with the same assay but that involves abnormally large platelets.</a:t>
            </a:r>
            <a:endParaRPr lang="el-GR" sz="2000" dirty="0"/>
          </a:p>
        </p:txBody>
      </p:sp>
      <p:sp>
        <p:nvSpPr>
          <p:cNvPr id="8" name="TextBox 7">
            <a:extLst>
              <a:ext uri="{FF2B5EF4-FFF2-40B4-BE49-F238E27FC236}">
                <a16:creationId xmlns:a16="http://schemas.microsoft.com/office/drawing/2014/main" id="{15745C01-3F7A-4695-5FFE-55FAD9F8D2E2}"/>
              </a:ext>
            </a:extLst>
          </p:cNvPr>
          <p:cNvSpPr txBox="1"/>
          <p:nvPr/>
        </p:nvSpPr>
        <p:spPr>
          <a:xfrm>
            <a:off x="3603167" y="3058887"/>
            <a:ext cx="8588832" cy="3785652"/>
          </a:xfrm>
          <a:prstGeom prst="rect">
            <a:avLst/>
          </a:prstGeom>
          <a:noFill/>
        </p:spPr>
        <p:txBody>
          <a:bodyPr wrap="square">
            <a:spAutoFit/>
          </a:bodyPr>
          <a:lstStyle/>
          <a:p>
            <a:pPr algn="just"/>
            <a:r>
              <a:rPr lang="en-US" sz="2000" b="1" dirty="0" err="1"/>
              <a:t>Ristocetin</a:t>
            </a:r>
            <a:r>
              <a:rPr lang="en-US" sz="2000" dirty="0"/>
              <a:t> causes </a:t>
            </a:r>
            <a:r>
              <a:rPr lang="en-US" sz="2000" b="1" dirty="0"/>
              <a:t>von Willebrand factor (</a:t>
            </a:r>
            <a:r>
              <a:rPr lang="en-US" sz="2000" b="1" dirty="0" err="1"/>
              <a:t>vWF</a:t>
            </a:r>
            <a:r>
              <a:rPr lang="en-US" sz="2000" b="1" dirty="0"/>
              <a:t>) </a:t>
            </a:r>
            <a:r>
              <a:rPr lang="en-US" sz="2000" dirty="0"/>
              <a:t>to </a:t>
            </a:r>
            <a:r>
              <a:rPr lang="en-US" sz="2000" b="1" dirty="0"/>
              <a:t>bind</a:t>
            </a:r>
            <a:r>
              <a:rPr lang="en-US" sz="2000" dirty="0"/>
              <a:t> to </a:t>
            </a:r>
            <a:r>
              <a:rPr lang="en-US" sz="2000" dirty="0">
                <a:effectLst>
                  <a:outerShdw blurRad="38100" dist="38100" dir="2700000" algn="tl">
                    <a:srgbClr val="000000">
                      <a:alpha val="43137"/>
                    </a:srgbClr>
                  </a:outerShdw>
                </a:effectLst>
              </a:rPr>
              <a:t>platelet glycoprotein </a:t>
            </a:r>
            <a:r>
              <a:rPr lang="en-US" sz="2000" dirty="0" err="1">
                <a:effectLst>
                  <a:outerShdw blurRad="38100" dist="38100" dir="2700000" algn="tl">
                    <a:srgbClr val="000000">
                      <a:alpha val="43137"/>
                    </a:srgbClr>
                  </a:outerShdw>
                </a:effectLst>
              </a:rPr>
              <a:t>Ib</a:t>
            </a:r>
            <a:r>
              <a:rPr lang="en-US" sz="2000" dirty="0">
                <a:effectLst>
                  <a:outerShdw blurRad="38100" dist="38100" dir="2700000" algn="tl">
                    <a:srgbClr val="000000">
                      <a:alpha val="43137"/>
                    </a:srgbClr>
                  </a:outerShdw>
                </a:effectLst>
              </a:rPr>
              <a:t> receptors</a:t>
            </a:r>
            <a:r>
              <a:rPr lang="en-US" sz="2000" dirty="0"/>
              <a:t>, and it induces </a:t>
            </a:r>
            <a:r>
              <a:rPr lang="en-US" sz="2000" b="1" spc="300" dirty="0"/>
              <a:t>platelet aggregation</a:t>
            </a:r>
            <a:r>
              <a:rPr lang="en-US" sz="2000" dirty="0"/>
              <a:t>. A </a:t>
            </a:r>
            <a:r>
              <a:rPr lang="en-US" sz="2000" i="1" dirty="0">
                <a:effectLst>
                  <a:outerShdw blurRad="38100" dist="38100" dir="2700000" algn="tl">
                    <a:srgbClr val="000000">
                      <a:alpha val="43137"/>
                    </a:srgbClr>
                  </a:outerShdw>
                </a:effectLst>
              </a:rPr>
              <a:t>defective </a:t>
            </a:r>
            <a:r>
              <a:rPr lang="en-US" sz="2000" i="1" dirty="0" err="1">
                <a:effectLst>
                  <a:outerShdw blurRad="38100" dist="38100" dir="2700000" algn="tl">
                    <a:srgbClr val="000000">
                      <a:alpha val="43137"/>
                    </a:srgbClr>
                  </a:outerShdw>
                </a:effectLst>
              </a:rPr>
              <a:t>ristocetin</a:t>
            </a:r>
            <a:r>
              <a:rPr lang="en-US" sz="2000" i="1" dirty="0">
                <a:effectLst>
                  <a:outerShdw blurRad="38100" dist="38100" dir="2700000" algn="tl">
                    <a:srgbClr val="000000">
                      <a:alpha val="43137"/>
                    </a:srgbClr>
                  </a:outerShdw>
                </a:effectLst>
              </a:rPr>
              <a:t> aggregation</a:t>
            </a:r>
            <a:r>
              <a:rPr lang="en-US" sz="2000" dirty="0"/>
              <a:t> assay most commonly indicates </a:t>
            </a:r>
            <a:r>
              <a:rPr lang="en-US" sz="2000" i="1" dirty="0">
                <a:effectLst>
                  <a:outerShdw blurRad="38100" dist="38100" dir="2700000" algn="tl">
                    <a:srgbClr val="000000">
                      <a:alpha val="43137"/>
                    </a:srgbClr>
                  </a:outerShdw>
                </a:effectLst>
              </a:rPr>
              <a:t>von Willebrand disease </a:t>
            </a:r>
            <a:r>
              <a:rPr lang="en-US" sz="2000" dirty="0"/>
              <a:t>(</a:t>
            </a:r>
            <a:r>
              <a:rPr lang="en-US" sz="2000" dirty="0" err="1"/>
              <a:t>vWD</a:t>
            </a:r>
            <a:r>
              <a:rPr lang="en-US" sz="2000" dirty="0"/>
              <a:t>). </a:t>
            </a:r>
            <a:r>
              <a:rPr lang="en-US" sz="2000" dirty="0" err="1"/>
              <a:t>vWD</a:t>
            </a:r>
            <a:r>
              <a:rPr lang="en-US" sz="2000" dirty="0"/>
              <a:t> has </a:t>
            </a:r>
            <a:r>
              <a:rPr lang="en-US" sz="2000" dirty="0">
                <a:effectLst>
                  <a:outerShdw blurRad="38100" dist="38100" dir="2700000" algn="tl">
                    <a:srgbClr val="000000">
                      <a:alpha val="43137"/>
                    </a:srgbClr>
                  </a:outerShdw>
                </a:effectLst>
              </a:rPr>
              <a:t>variable</a:t>
            </a:r>
            <a:r>
              <a:rPr lang="en-US" sz="2000" dirty="0"/>
              <a:t> severity, depending on the </a:t>
            </a:r>
            <a:r>
              <a:rPr lang="en-US" sz="2000" dirty="0">
                <a:effectLst>
                  <a:outerShdw blurRad="38100" dist="38100" dir="2700000" algn="tl">
                    <a:srgbClr val="000000">
                      <a:alpha val="43137"/>
                    </a:srgbClr>
                  </a:outerShdw>
                </a:effectLst>
              </a:rPr>
              <a:t>mutation</a:t>
            </a:r>
            <a:r>
              <a:rPr lang="en-US" sz="2000" dirty="0"/>
              <a:t> present, and it affects </a:t>
            </a:r>
            <a:r>
              <a:rPr lang="en-US" sz="2000" dirty="0">
                <a:effectLst>
                  <a:outerShdw blurRad="38100" dist="38100" dir="2700000" algn="tl">
                    <a:srgbClr val="000000">
                      <a:alpha val="43137"/>
                    </a:srgbClr>
                  </a:outerShdw>
                </a:effectLst>
              </a:rPr>
              <a:t>1%</a:t>
            </a:r>
            <a:r>
              <a:rPr lang="en-US" sz="2000" dirty="0"/>
              <a:t> of the population.</a:t>
            </a:r>
          </a:p>
          <a:p>
            <a:pPr algn="just"/>
            <a:r>
              <a:rPr lang="en-US" sz="2000" b="1" dirty="0" err="1"/>
              <a:t>vWD</a:t>
            </a:r>
            <a:r>
              <a:rPr lang="en-US" sz="2000" dirty="0"/>
              <a:t> is caused by </a:t>
            </a:r>
            <a:r>
              <a:rPr lang="en-US" sz="2000" b="1" i="1" dirty="0"/>
              <a:t>decreased</a:t>
            </a:r>
            <a:r>
              <a:rPr lang="en-US" sz="2000" dirty="0"/>
              <a:t> or </a:t>
            </a:r>
            <a:r>
              <a:rPr lang="en-US" sz="2000" i="1" dirty="0">
                <a:effectLst>
                  <a:outerShdw blurRad="38100" dist="38100" dir="2700000" algn="tl">
                    <a:srgbClr val="000000">
                      <a:alpha val="43137"/>
                    </a:srgbClr>
                  </a:outerShdw>
                </a:effectLst>
              </a:rPr>
              <a:t>mutated</a:t>
            </a:r>
            <a:r>
              <a:rPr lang="en-US" sz="2000" dirty="0"/>
              <a:t> </a:t>
            </a:r>
            <a:r>
              <a:rPr lang="en-US" sz="2000" dirty="0" err="1"/>
              <a:t>vWF</a:t>
            </a:r>
            <a:r>
              <a:rPr lang="en-US" sz="2000" dirty="0"/>
              <a:t>. </a:t>
            </a:r>
            <a:r>
              <a:rPr lang="en-US" sz="2000" b="1" dirty="0"/>
              <a:t>Bleeding</a:t>
            </a:r>
            <a:r>
              <a:rPr lang="en-US" sz="2000" dirty="0"/>
              <a:t> occurs because there is </a:t>
            </a:r>
            <a:r>
              <a:rPr lang="en-US" sz="2000" b="1" dirty="0"/>
              <a:t>abnormal platelet adhesion </a:t>
            </a:r>
            <a:r>
              <a:rPr lang="en-US" sz="2000" dirty="0"/>
              <a:t>via the glycoprotein </a:t>
            </a:r>
            <a:r>
              <a:rPr lang="en-US" sz="2000" dirty="0" err="1"/>
              <a:t>Ib</a:t>
            </a:r>
            <a:r>
              <a:rPr lang="en-US" sz="2000" dirty="0"/>
              <a:t> receptors, and a </a:t>
            </a:r>
            <a:r>
              <a:rPr lang="en-US" sz="2000" i="1" dirty="0"/>
              <a:t>primary hemostatic plug fails to form</a:t>
            </a:r>
            <a:r>
              <a:rPr lang="en-US" sz="2000" dirty="0"/>
              <a:t>. Because </a:t>
            </a:r>
            <a:r>
              <a:rPr lang="en-US" sz="2000" b="1" dirty="0"/>
              <a:t>factor VIII </a:t>
            </a:r>
            <a:r>
              <a:rPr lang="en-US" sz="2000" dirty="0"/>
              <a:t>also binds to </a:t>
            </a:r>
            <a:r>
              <a:rPr lang="en-US" sz="2000" dirty="0" err="1"/>
              <a:t>vWF</a:t>
            </a:r>
            <a:r>
              <a:rPr lang="en-US" sz="2000" dirty="0"/>
              <a:t>, </a:t>
            </a:r>
            <a:r>
              <a:rPr lang="en-US" sz="2000" dirty="0">
                <a:effectLst>
                  <a:outerShdw blurRad="38100" dist="38100" dir="2700000" algn="tl">
                    <a:srgbClr val="000000">
                      <a:alpha val="43137"/>
                    </a:srgbClr>
                  </a:outerShdw>
                </a:effectLst>
              </a:rPr>
              <a:t>defective synthesis—if severe—</a:t>
            </a:r>
            <a:r>
              <a:rPr lang="en-US" sz="2000" u="sng" dirty="0"/>
              <a:t>can</a:t>
            </a:r>
            <a:r>
              <a:rPr lang="en-US" sz="2000" dirty="0"/>
              <a:t> </a:t>
            </a:r>
            <a:r>
              <a:rPr lang="en-US" sz="2000" u="sng" dirty="0"/>
              <a:t>also</a:t>
            </a:r>
            <a:r>
              <a:rPr lang="en-US" sz="2000" dirty="0"/>
              <a:t> </a:t>
            </a:r>
            <a:r>
              <a:rPr lang="en-US" sz="2000" b="1" dirty="0"/>
              <a:t>prolong</a:t>
            </a:r>
            <a:r>
              <a:rPr lang="en-US" sz="2000" dirty="0"/>
              <a:t> the </a:t>
            </a:r>
            <a:r>
              <a:rPr lang="en-US" sz="2000" dirty="0">
                <a:effectLst>
                  <a:outerShdw blurRad="38100" dist="38100" dir="2700000" algn="tl">
                    <a:srgbClr val="000000">
                      <a:alpha val="43137"/>
                    </a:srgbClr>
                  </a:outerShdw>
                </a:effectLst>
              </a:rPr>
              <a:t>partial thromboplastin time (PTT).</a:t>
            </a:r>
          </a:p>
          <a:p>
            <a:pPr algn="just"/>
            <a:r>
              <a:rPr lang="en-US" sz="2000" dirty="0" err="1"/>
              <a:t>vWD</a:t>
            </a:r>
            <a:r>
              <a:rPr lang="en-US" sz="2000" dirty="0"/>
              <a:t> is most commonly an </a:t>
            </a:r>
            <a:r>
              <a:rPr lang="en-US" sz="2000" b="1" dirty="0"/>
              <a:t>autosomal-dominant disorder</a:t>
            </a:r>
            <a:r>
              <a:rPr lang="en-US" sz="2000" dirty="0"/>
              <a:t>.</a:t>
            </a:r>
          </a:p>
          <a:p>
            <a:pPr algn="just"/>
            <a:r>
              <a:rPr lang="en-US" sz="2000" dirty="0">
                <a:effectLst>
                  <a:outerShdw blurRad="38100" dist="38100" dir="2700000" algn="tl">
                    <a:srgbClr val="000000">
                      <a:alpha val="43137"/>
                    </a:srgbClr>
                  </a:outerShdw>
                </a:effectLst>
              </a:rPr>
              <a:t>Autosomal-recessive Bernard-</a:t>
            </a:r>
            <a:r>
              <a:rPr lang="en-US" sz="2000" dirty="0" err="1">
                <a:effectLst>
                  <a:outerShdw blurRad="38100" dist="38100" dir="2700000" algn="tl">
                    <a:srgbClr val="000000">
                      <a:alpha val="43137"/>
                    </a:srgbClr>
                  </a:outerShdw>
                </a:effectLst>
              </a:rPr>
              <a:t>Soulier</a:t>
            </a:r>
            <a:r>
              <a:rPr lang="en-US" sz="2000" dirty="0">
                <a:effectLst>
                  <a:outerShdw blurRad="38100" dist="38100" dir="2700000" algn="tl">
                    <a:srgbClr val="000000">
                      <a:alpha val="43137"/>
                    </a:srgbClr>
                  </a:outerShdw>
                </a:effectLst>
              </a:rPr>
              <a:t> syndrome </a:t>
            </a:r>
            <a:r>
              <a:rPr lang="en-US" sz="2000" dirty="0"/>
              <a:t>results from </a:t>
            </a:r>
            <a:r>
              <a:rPr lang="en-US" sz="2000" i="1" dirty="0"/>
              <a:t>defective or deficient glycoprotein </a:t>
            </a:r>
            <a:r>
              <a:rPr lang="en-US" sz="2000" i="1" dirty="0" err="1"/>
              <a:t>Ib</a:t>
            </a:r>
            <a:r>
              <a:rPr lang="en-US" sz="2000" i="1" dirty="0"/>
              <a:t> receptors.</a:t>
            </a:r>
            <a:endParaRPr lang="el-GR" sz="2000" i="1" dirty="0"/>
          </a:p>
        </p:txBody>
      </p:sp>
    </p:spTree>
    <p:extLst>
      <p:ext uri="{BB962C8B-B14F-4D97-AF65-F5344CB8AC3E}">
        <p14:creationId xmlns:p14="http://schemas.microsoft.com/office/powerpoint/2010/main" val="7587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2925</Words>
  <Application>Microsoft Office PowerPoint</Application>
  <PresentationFormat>Ευρεία οθόνη</PresentationFormat>
  <Paragraphs>123</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9</cp:revision>
  <dcterms:created xsi:type="dcterms:W3CDTF">2024-04-19T06:15:45Z</dcterms:created>
  <dcterms:modified xsi:type="dcterms:W3CDTF">2024-04-20T14:15:56Z</dcterms:modified>
</cp:coreProperties>
</file>