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8"/>
  </p:notesMasterIdLst>
  <p:sldIdLst>
    <p:sldId id="267" r:id="rId3"/>
    <p:sldId id="269" r:id="rId4"/>
    <p:sldId id="294" r:id="rId5"/>
    <p:sldId id="286" r:id="rId6"/>
    <p:sldId id="348" r:id="rId7"/>
    <p:sldId id="352" r:id="rId8"/>
    <p:sldId id="288" r:id="rId9"/>
    <p:sldId id="351" r:id="rId10"/>
    <p:sldId id="289" r:id="rId11"/>
    <p:sldId id="259" r:id="rId12"/>
    <p:sldId id="258" r:id="rId13"/>
    <p:sldId id="337" r:id="rId14"/>
    <p:sldId id="285" r:id="rId15"/>
    <p:sldId id="314" r:id="rId16"/>
    <p:sldId id="315" r:id="rId17"/>
    <p:sldId id="263" r:id="rId18"/>
    <p:sldId id="306" r:id="rId19"/>
    <p:sldId id="354" r:id="rId20"/>
    <p:sldId id="356" r:id="rId21"/>
    <p:sldId id="355" r:id="rId22"/>
    <p:sldId id="265" r:id="rId23"/>
    <p:sldId id="295" r:id="rId24"/>
    <p:sldId id="284" r:id="rId25"/>
    <p:sldId id="357" r:id="rId26"/>
    <p:sldId id="302" r:id="rId27"/>
    <p:sldId id="358" r:id="rId28"/>
    <p:sldId id="262" r:id="rId29"/>
    <p:sldId id="303" r:id="rId30"/>
    <p:sldId id="290" r:id="rId31"/>
    <p:sldId id="345" r:id="rId32"/>
    <p:sldId id="296" r:id="rId33"/>
    <p:sldId id="349" r:id="rId34"/>
    <p:sldId id="359" r:id="rId35"/>
    <p:sldId id="304" r:id="rId36"/>
    <p:sldId id="338" r:id="rId37"/>
    <p:sldId id="261" r:id="rId38"/>
    <p:sldId id="335" r:id="rId39"/>
    <p:sldId id="297" r:id="rId40"/>
    <p:sldId id="350" r:id="rId41"/>
    <p:sldId id="313" r:id="rId42"/>
    <p:sldId id="360" r:id="rId43"/>
    <p:sldId id="361" r:id="rId44"/>
    <p:sldId id="311" r:id="rId45"/>
    <p:sldId id="264" r:id="rId46"/>
    <p:sldId id="353" r:id="rId4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F0D6"/>
    <a:srgbClr val="FF9933"/>
    <a:srgbClr val="FF3300"/>
    <a:srgbClr val="CC00CC"/>
    <a:srgbClr val="FF99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6645" autoAdjust="0"/>
  </p:normalViewPr>
  <p:slideViewPr>
    <p:cSldViewPr>
      <p:cViewPr varScale="1">
        <p:scale>
          <a:sx n="64" d="100"/>
          <a:sy n="64" d="100"/>
        </p:scale>
        <p:origin x="1987" y="77"/>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microsoft.com/office/2016/11/relationships/changesInfo" Target="changesInfos/changesInfo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Γεωργία-Ελένη Θωμοπούλου" userId="f50e4f197289d2d2" providerId="LiveId" clId="{ADCA02D5-7A3B-430D-9FA8-4388A8FC530C}"/>
    <pc:docChg chg="custSel addSld modSld">
      <pc:chgData name="Γεωργία-Ελένη Θωμοπούλου" userId="f50e4f197289d2d2" providerId="LiveId" clId="{ADCA02D5-7A3B-430D-9FA8-4388A8FC530C}" dt="2022-10-18T13:36:37.180" v="566" actId="14100"/>
      <pc:docMkLst>
        <pc:docMk/>
      </pc:docMkLst>
      <pc:sldChg chg="modSp mod">
        <pc:chgData name="Γεωργία-Ελένη Θωμοπούλου" userId="f50e4f197289d2d2" providerId="LiveId" clId="{ADCA02D5-7A3B-430D-9FA8-4388A8FC530C}" dt="2022-10-18T13:36:37.180" v="566" actId="14100"/>
        <pc:sldMkLst>
          <pc:docMk/>
          <pc:sldMk cId="0" sldId="259"/>
        </pc:sldMkLst>
        <pc:spChg chg="mod">
          <ac:chgData name="Γεωργία-Ελένη Θωμοπούλου" userId="f50e4f197289d2d2" providerId="LiveId" clId="{ADCA02D5-7A3B-430D-9FA8-4388A8FC530C}" dt="2022-10-18T13:36:37.180" v="566" actId="14100"/>
          <ac:spMkLst>
            <pc:docMk/>
            <pc:sldMk cId="0" sldId="259"/>
            <ac:spMk id="7" creationId="{F485BDB7-9431-B709-E41B-42821A09D562}"/>
          </ac:spMkLst>
        </pc:spChg>
      </pc:sldChg>
      <pc:sldChg chg="modSp mod">
        <pc:chgData name="Γεωργία-Ελένη Θωμοπούλου" userId="f50e4f197289d2d2" providerId="LiveId" clId="{ADCA02D5-7A3B-430D-9FA8-4388A8FC530C}" dt="2022-10-18T13:07:35.051" v="38" actId="14100"/>
        <pc:sldMkLst>
          <pc:docMk/>
          <pc:sldMk cId="1480146924" sldId="268"/>
        </pc:sldMkLst>
        <pc:spChg chg="mod">
          <ac:chgData name="Γεωργία-Ελένη Θωμοπούλου" userId="f50e4f197289d2d2" providerId="LiveId" clId="{ADCA02D5-7A3B-430D-9FA8-4388A8FC530C}" dt="2022-10-18T13:07:35.051" v="38" actId="14100"/>
          <ac:spMkLst>
            <pc:docMk/>
            <pc:sldMk cId="1480146924" sldId="268"/>
            <ac:spMk id="3" creationId="{4EEC6EC2-E3FB-0E1F-F20B-52EC52FEECF4}"/>
          </ac:spMkLst>
        </pc:spChg>
      </pc:sldChg>
      <pc:sldChg chg="modNotesTx">
        <pc:chgData name="Γεωργία-Ελένη Θωμοπούλου" userId="f50e4f197289d2d2" providerId="LiveId" clId="{ADCA02D5-7A3B-430D-9FA8-4388A8FC530C}" dt="2022-10-18T13:36:00.056" v="564" actId="20577"/>
        <pc:sldMkLst>
          <pc:docMk/>
          <pc:sldMk cId="3094930842" sldId="285"/>
        </pc:sldMkLst>
      </pc:sldChg>
      <pc:sldChg chg="modSp mod">
        <pc:chgData name="Γεωργία-Ελένη Θωμοπούλου" userId="f50e4f197289d2d2" providerId="LiveId" clId="{ADCA02D5-7A3B-430D-9FA8-4388A8FC530C}" dt="2022-10-18T13:09:22.482" v="55" actId="20577"/>
        <pc:sldMkLst>
          <pc:docMk/>
          <pc:sldMk cId="3921969012" sldId="286"/>
        </pc:sldMkLst>
        <pc:spChg chg="mod">
          <ac:chgData name="Γεωργία-Ελένη Θωμοπούλου" userId="f50e4f197289d2d2" providerId="LiveId" clId="{ADCA02D5-7A3B-430D-9FA8-4388A8FC530C}" dt="2022-10-18T13:09:22.482" v="55" actId="20577"/>
          <ac:spMkLst>
            <pc:docMk/>
            <pc:sldMk cId="3921969012" sldId="286"/>
            <ac:spMk id="4" creationId="{EBA6F5A0-72B0-6145-6701-DABEC2152B92}"/>
          </ac:spMkLst>
        </pc:spChg>
      </pc:sldChg>
      <pc:sldChg chg="modSp mod modNotesTx">
        <pc:chgData name="Γεωργία-Ελένη Θωμοπούλου" userId="f50e4f197289d2d2" providerId="LiveId" clId="{ADCA02D5-7A3B-430D-9FA8-4388A8FC530C}" dt="2022-10-18T13:14:02.236" v="191" actId="20577"/>
        <pc:sldMkLst>
          <pc:docMk/>
          <pc:sldMk cId="2037236423" sldId="287"/>
        </pc:sldMkLst>
        <pc:picChg chg="mod">
          <ac:chgData name="Γεωργία-Ελένη Θωμοπούλου" userId="f50e4f197289d2d2" providerId="LiveId" clId="{ADCA02D5-7A3B-430D-9FA8-4388A8FC530C}" dt="2022-10-18T13:10:03.499" v="59" actId="1076"/>
          <ac:picMkLst>
            <pc:docMk/>
            <pc:sldMk cId="2037236423" sldId="287"/>
            <ac:picMk id="3" creationId="{637C9F23-570F-5BC4-87D2-114F16E5DD6C}"/>
          </ac:picMkLst>
        </pc:picChg>
        <pc:picChg chg="mod">
          <ac:chgData name="Γεωργία-Ελένη Θωμοπούλου" userId="f50e4f197289d2d2" providerId="LiveId" clId="{ADCA02D5-7A3B-430D-9FA8-4388A8FC530C}" dt="2022-10-18T13:09:57.078" v="56" actId="1076"/>
          <ac:picMkLst>
            <pc:docMk/>
            <pc:sldMk cId="2037236423" sldId="287"/>
            <ac:picMk id="7" creationId="{E225191A-DF3C-C034-560C-86144267A38F}"/>
          </ac:picMkLst>
        </pc:picChg>
      </pc:sldChg>
      <pc:sldChg chg="modSp mod modNotesTx">
        <pc:chgData name="Γεωργία-Ελένη Θωμοπούλου" userId="f50e4f197289d2d2" providerId="LiveId" clId="{ADCA02D5-7A3B-430D-9FA8-4388A8FC530C}" dt="2022-10-18T13:12:13.125" v="116" actId="20577"/>
        <pc:sldMkLst>
          <pc:docMk/>
          <pc:sldMk cId="2068728101" sldId="288"/>
        </pc:sldMkLst>
        <pc:spChg chg="mod">
          <ac:chgData name="Γεωργία-Ελένη Θωμοπούλου" userId="f50e4f197289d2d2" providerId="LiveId" clId="{ADCA02D5-7A3B-430D-9FA8-4388A8FC530C}" dt="2022-10-18T13:11:00.712" v="83" actId="20577"/>
          <ac:spMkLst>
            <pc:docMk/>
            <pc:sldMk cId="2068728101" sldId="288"/>
            <ac:spMk id="4" creationId="{F0575B59-3AB0-9030-FC46-C120DD314445}"/>
          </ac:spMkLst>
        </pc:spChg>
      </pc:sldChg>
      <pc:sldChg chg="modNotesTx">
        <pc:chgData name="Γεωργία-Ελένη Θωμοπούλου" userId="f50e4f197289d2d2" providerId="LiveId" clId="{ADCA02D5-7A3B-430D-9FA8-4388A8FC530C}" dt="2022-10-18T13:23:44.152" v="394" actId="20577"/>
        <pc:sldMkLst>
          <pc:docMk/>
          <pc:sldMk cId="2042557828" sldId="306"/>
        </pc:sldMkLst>
      </pc:sldChg>
      <pc:sldChg chg="modSp mod">
        <pc:chgData name="Γεωργία-Ελένη Θωμοπούλου" userId="f50e4f197289d2d2" providerId="LiveId" clId="{ADCA02D5-7A3B-430D-9FA8-4388A8FC530C}" dt="2022-10-18T13:35:27.440" v="559" actId="14100"/>
        <pc:sldMkLst>
          <pc:docMk/>
          <pc:sldMk cId="1751275454" sldId="312"/>
        </pc:sldMkLst>
        <pc:spChg chg="mod">
          <ac:chgData name="Γεωργία-Ελένη Θωμοπούλου" userId="f50e4f197289d2d2" providerId="LiveId" clId="{ADCA02D5-7A3B-430D-9FA8-4388A8FC530C}" dt="2022-10-18T13:35:27.440" v="559" actId="14100"/>
          <ac:spMkLst>
            <pc:docMk/>
            <pc:sldMk cId="1751275454" sldId="312"/>
            <ac:spMk id="8" creationId="{E14716AD-1551-DECC-A421-2DE22F18C14A}"/>
          </ac:spMkLst>
        </pc:spChg>
      </pc:sldChg>
      <pc:sldChg chg="addSp modSp new mod modNotesTx">
        <pc:chgData name="Γεωργία-Ελένη Θωμοπούλου" userId="f50e4f197289d2d2" providerId="LiveId" clId="{ADCA02D5-7A3B-430D-9FA8-4388A8FC530C}" dt="2022-10-18T13:32:30.387" v="519" actId="20577"/>
        <pc:sldMkLst>
          <pc:docMk/>
          <pc:sldMk cId="1693594309" sldId="335"/>
        </pc:sldMkLst>
        <pc:spChg chg="mod">
          <ac:chgData name="Γεωργία-Ελένη Θωμοπούλου" userId="f50e4f197289d2d2" providerId="LiveId" clId="{ADCA02D5-7A3B-430D-9FA8-4388A8FC530C}" dt="2022-10-18T13:32:30.387" v="519" actId="20577"/>
          <ac:spMkLst>
            <pc:docMk/>
            <pc:sldMk cId="1693594309" sldId="335"/>
            <ac:spMk id="2" creationId="{397CE288-B4DE-2A3E-40D3-695FDE2BE0C2}"/>
          </ac:spMkLst>
        </pc:spChg>
        <pc:picChg chg="add mod">
          <ac:chgData name="Γεωργία-Ελένη Θωμοπούλου" userId="f50e4f197289d2d2" providerId="LiveId" clId="{ADCA02D5-7A3B-430D-9FA8-4388A8FC530C}" dt="2022-10-18T13:19:46.179" v="211" actId="14100"/>
          <ac:picMkLst>
            <pc:docMk/>
            <pc:sldMk cId="1693594309" sldId="335"/>
            <ac:picMk id="1026" creationId="{D0E7B063-26B0-B006-7EF3-9B47F3D40C11}"/>
          </ac:picMkLst>
        </pc:picChg>
        <pc:picChg chg="add mod">
          <ac:chgData name="Γεωργία-Ελένη Θωμοπούλου" userId="f50e4f197289d2d2" providerId="LiveId" clId="{ADCA02D5-7A3B-430D-9FA8-4388A8FC530C}" dt="2022-10-18T13:19:51.676" v="212" actId="14100"/>
          <ac:picMkLst>
            <pc:docMk/>
            <pc:sldMk cId="1693594309" sldId="335"/>
            <ac:picMk id="1028" creationId="{23DA1CC5-C265-5DD2-535D-B1D79266EF0F}"/>
          </ac:picMkLst>
        </pc:picChg>
      </pc:sldChg>
      <pc:sldChg chg="addSp modSp new mod">
        <pc:chgData name="Γεωργία-Ελένη Θωμοπούλου" userId="f50e4f197289d2d2" providerId="LiveId" clId="{ADCA02D5-7A3B-430D-9FA8-4388A8FC530C}" dt="2022-10-18T13:31:41.892" v="487" actId="1076"/>
        <pc:sldMkLst>
          <pc:docMk/>
          <pc:sldMk cId="829906083" sldId="336"/>
        </pc:sldMkLst>
        <pc:spChg chg="mod">
          <ac:chgData name="Γεωργία-Ελένη Θωμοπούλου" userId="f50e4f197289d2d2" providerId="LiveId" clId="{ADCA02D5-7A3B-430D-9FA8-4388A8FC530C}" dt="2022-10-18T13:31:19.631" v="483" actId="14100"/>
          <ac:spMkLst>
            <pc:docMk/>
            <pc:sldMk cId="829906083" sldId="336"/>
            <ac:spMk id="2" creationId="{FEEF9EF3-08E9-F889-23A9-9CC892AB6ED5}"/>
          </ac:spMkLst>
        </pc:spChg>
        <pc:picChg chg="add mod">
          <ac:chgData name="Γεωργία-Ελένη Θωμοπούλου" userId="f50e4f197289d2d2" providerId="LiveId" clId="{ADCA02D5-7A3B-430D-9FA8-4388A8FC530C}" dt="2022-10-18T13:31:41.892" v="487" actId="1076"/>
          <ac:picMkLst>
            <pc:docMk/>
            <pc:sldMk cId="829906083" sldId="336"/>
            <ac:picMk id="2050" creationId="{432C68B2-B145-B810-F658-4AD1635EBC77}"/>
          </ac:picMkLst>
        </pc:picChg>
      </pc:sldChg>
    </pc:docChg>
  </pc:docChgLst>
  <pc:docChgLst>
    <pc:chgData name="Γεωργία-Ελένη Θωμοπούλου" userId="f50e4f197289d2d2" providerId="LiveId" clId="{FF4F8F71-3CE4-48E4-A576-F58F8A5467A9}"/>
    <pc:docChg chg="modSld">
      <pc:chgData name="Γεωργία-Ελένη Θωμοπούλου" userId="f50e4f197289d2d2" providerId="LiveId" clId="{FF4F8F71-3CE4-48E4-A576-F58F8A5467A9}" dt="2022-10-17T14:12:45.117" v="1" actId="1076"/>
      <pc:docMkLst>
        <pc:docMk/>
      </pc:docMkLst>
      <pc:sldChg chg="modSp mod">
        <pc:chgData name="Γεωργία-Ελένη Θωμοπούλου" userId="f50e4f197289d2d2" providerId="LiveId" clId="{FF4F8F71-3CE4-48E4-A576-F58F8A5467A9}" dt="2022-10-17T14:12:45.117" v="1" actId="1076"/>
        <pc:sldMkLst>
          <pc:docMk/>
          <pc:sldMk cId="800568574" sldId="300"/>
        </pc:sldMkLst>
        <pc:picChg chg="mod">
          <ac:chgData name="Γεωργία-Ελένη Θωμοπούλου" userId="f50e4f197289d2d2" providerId="LiveId" clId="{FF4F8F71-3CE4-48E4-A576-F58F8A5467A9}" dt="2022-10-17T14:12:45.117" v="1" actId="1076"/>
          <ac:picMkLst>
            <pc:docMk/>
            <pc:sldMk cId="800568574" sldId="300"/>
            <ac:picMk id="2" creationId="{1ECF148A-0518-DAF9-5040-4A81B72441C6}"/>
          </ac:picMkLst>
        </pc:picChg>
      </pc:sldChg>
    </pc:docChg>
  </pc:docChgLst>
</pc:chgInfo>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4-11T04:53:54.94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847 445,'21'0,"43"0,-22 0,0 0,-20-43,-1 43,42 0,1-63,-22 63,22 0,-43 0,42-21,-20 21,-1-21,0 21,-21 0,1 0,-1 0,21 0,22 0,-43 0,63 0,-20 0,42 0,-43 42,43-21,-64-21,1 0,63 21,-64-21,0 0,22 64,20-64,1 0,21 0,0 0,21 21,-85-21,43 0,-1 0,1 0,42 0,-42 0,-1 0,1 0,0 0,-43 0,22 0,-43 0,21-21,0 21,43-21,-85-1,42 22,-20 0,62 0,-63 0,85 0,-21 0,21 0,0 22,-22 20,-63-42,85 0,-21 0,-22 0,-41 0,-1 0,21 0,0 0,43 0,-64 0,0 0,22 0,-1 0,22 0,-43 0,63 0,-41 0,-22 0,21 0,-21 0,1 0,-1 0,42 0,1 0,-43 0,64-21,-43 21,21 0,-20-21,-22 21,0 0,21 0,-20 0,20-22,-21 22,0 0,22 0,41-21,-20 21,-1 0,43 0,-64 0,-20 0,-22 21,-85 64,21-64,-20 64,-43 0,21-64,42 0,-20 0,-22 0,-21 1,0 20,21-21,43 0,20-21,1 0,0 0,-64 0,-42 0,-43 0,-21 0,1-21,-22 0,42 0,1-22,42 22,127 21,-22 0,-63 0,64 0,-43 0,43 0,-43 0,-63 0,-21 0,0 0,-1 0,149 0,-21 0,-1 0,-62 0,41 0,-84 0,-43 0,-41 0,-1 0,21 0,0 0,191 0,85-21,-22 21,43 0,42-21,-43 21,1-21,-64 21,-63 0,-22 0,22 0,-106 0,-43 0,-84-22,-42 22,42-21,21 0,232 21,44-21,83 21,-41 0,63 0,42 0,1 0,-1 0,-42 0,-127-21,42-21,22 42,-64-22,42 1,-21 0,22 21,20-42,-63 20,64-20,-43 42,21-21,-21-21,43-1,-64 1,0 21,21 0,0 21,-21-22,21 1,64-21,-85 21,42 0,22 21,-43 0,21-21,1-1,-107 44,-21 41,22 0,21-41,-22 20,1-21,-22 64,21-22,43-42,-21 1,21 41,0-63,21 21,-43 22,43-22,-21 0,0 21,-21-21,20 22,65-1,20-42,43 21,-21 1,21-1,-22-21,-63 0,1 0,20 0,43 0,-22 21,-21-21,-42 21,-21 0,0-21,-42 64,-43-64,42 0,-42 63,43-63,-22 0,22 43,-43-22,0 0,64 0,-1-21,-20 42,42-42,0 0,-22 0,1 0,127 0,-22 0,1 0,41 0,44 0,20 0,0 0,-21 0,-169 43,-42-43,-1 0,22 0,-64 0,43 21,-43 42,63-63,-41 0,-1 22,64-1,-43 0,43-21,21-64,21 22,22-43,-1-20,22 41,-43 0,21 1,-21 21,22 42,-65 0,-41-21,-1 21,22 0,21-43,21 22,21-21,21 20,1 1,-22 0,-21-21,-42 42,20 0,1 0,-21 0,21 0,-22 0,22 0,42 0,64 0,-43 0,64 0,42 0,22 0,-22 0,-21 0,21 0,-42 0,0 0,-22 0,-62 0,41 0,-42 0,85-21,-42 21,20 0,1 0,-43 0,43 0,-22 0,-84-21,-21 21,21 0,-43 0,43 0,-21 0,21 0,-1 0,-41 0,21 0,-1 0,22 0,-21 42,169-42,-64 0,64 0,64 0,42 0,-43 0,-21 0,-147 0,20 0,64 0,-43 0,22 0,-43 0,64 21,42 0,22 0,-1 0,-21 1,-42-22,21 0,-85 0,64 42,-64-42,1 0,-22 0,106 0,-85 0,64 0,-42 0,41 0,44 0,-22 0,-149 21,-62 85,-1-85,43 0,-22 0,1 1,-22-22,-21 21,0 0,22 0,-22 0,42-21,149 0,0 0,-22 0,22 0,-43 0,-21 0,22 0,-43 22,0-1,-43 21,-41 0,63-21,-106 64,105-64,1-21,-21 22,105-44,22 22,-43 0,22 0,-1 0,43 0,0 0,-21-21,-22 21,-20-42,-22 42,42 0,-42 0,-42-21,-21-1,21 22,-43-42,64 21,-21 0,21-21,-21-1,21 1,0 21,0-22,0 1,63 0,-41-1,62 1,-63 0,1 42,-1-22,0 1,0 0,0 21,0 0,22-21,-22 0,21-21,22 20,-1-20,-63 21,21 0,-21-1,0 1,-63 21,-1 0,1-21,-1 21,-20 0,-1 0,22 0,41 0,22-21,43-21,-1 21,0-43,1 22,-1 20,64 22,-85-21,0 0,-42 21,-64 0,1 0,63 0,21-21,63 0,-21-43,22 64,-43 0,21 0,-20 0,-1 22,0-1,-21 0,21 0,0-21,-21 21,21-21,-21 42,43-42,-22 22,-21-1,21-21,0 21,-21 21,21 22,-21-43,0 0,0 0,0 0,0 1,22-22,20 42,-21-42,21 0,-20 0,-1 0,0 0,0 0,0 0,22 0,20 0,-21 0,-20 21,-22 0,21 1,-21-1,0 21,0-21,0 0,0 22,0-22,-21 21,-1-21,22 1,-42 20,-21-21,41-21,1 42,-21 1,0-43,42 21,0 0,-22 0,1-21,0 0,21 21,-42-21,-1 64,22-43,-63 42,62-41,1-1,0-21,21 21,-21-21,42 0,64 0,-43 0,-21 0,0-21,1 21,-1 0,0 0,21 0,-21 0,1 0,41 0,22 0,-1 0,-41 0,-22 0</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4-11T04:54:12.36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0,'42'0,"0"0,-21 0,1 0</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4-11T04:54:14.44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9,'0'0,"21"0,21 0,1 0,-1 0,21 0,1 0,21 0,-22 0,-21 0,-20 0,20 0,21 0,-20 0,63 21,-22 1,-20-1,-1 0,1 0,-43-21,64 0,-64 0,21 0,22 0,-43 0,85 0,-22 0,-20 21,42 1,-43-22,22 21,-43-21</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4-11T04:54:17.20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13 0,'-21'0,"42"0,43 0,-43 0,0 0,0 0,22 0,-22 0,21 0</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8-19T09:13:54.3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577 126,'0'0,"0"0,-20-20,20 20,-20 0,20-20,-19 20,-1-19,20 19,-20-19,20 19,-20 0,20-20,0 20,-19 0,-1 0,20-20,0 20,-19 0,19 0,-20 0,0 0,20 0,-20 0,20 0,-19 0,19 0,-20 0,1 0,19 0,-20 0,20 0,-20 0,0 0,20 0,-20 0,20 0,-19 0,19 0,-19 0,-1 0,20 0,-20 0,20 20,0-20,0 0,-20 0,20 20,-20-20,20 0,0 0,0 19,-19 0,19-19,0 20,0-20,0 20,0 0,0-20,0 19,0-19,0 20,0-20,0 19,0 1,0-20,0 20,0-20,0 20,0-20,0 19,0-19,-19 0,19 20,0-20,0 0,0 20,-20-20,20 19,0 1,0-20,0 19,0-19,0 20,0 0,0-20,0 20,0-20,0 19,0-19,0 20,0-1,0-19,0 20,0-20,0 20,0 0,0-20,-20 0,20 20,0-20,0 18,0-18,0 40,0-40,0 20,0-20,0 20,0 0,0-20,0 18,0-18,0 20,0 0,0-20,0 20,0-20,0 20,0-20,20 19,-20 1,0-20,0 19,0-19,0 20,0 0,20-20,-20 0,0 20,19-20,-19 0,0 0,19 19,-19-19,20 0,-20 20,20-20,-20 19,0-19,20 0,0 0,-20 0,19 0,-19 0,0 0,19 0,-19 0,20-19,0 19,-20 0,20 0,-20 0,0 0,20 0,-20-20,19 20,-19 0,0 0,0-19,0 19,0-20,0 0,0 20,20 0,-20-20,0 20,0-19,0 19,0-20,0 1,0 19,0-20,0 20,0-20,0 0,19 20,-19 0,0-20,0 20,0 0,0-18,0 18,0-20,0 0,0 20,0 0,0 0,0-20,0 20,0 0,-19 0,19-20,0 0,0 20,0-18,0 18,0 0,19 0,-19 0,20 0,0 0,-20 0,20 0,-20-20,0 20,19 0,-19 0,20 0,-20 0,0-20,19 0,-19 20,20 0,-20-20,0 20,0-19,0-1,0 20,0 0,0 0,0-19,0 19,0-20,-20 20,20 0,0-20,0 0,-19 20,19-19,-20 19,20 0,0 0,0-20,0 1,-19 19,19 0,0-20,0 20,0 0,0-20,-20 20,20 0,-20 0,20-19,0 19,0-20,20 20,-20 0,0-20,0 20,20 0,-20 0,0 0,0-20,19 20,-19-19,20 19,-20 0,0 0,19 0,-19 0,20 0,-20 0,20 0,-20-20,20 20,-20-19,0 19,0 0,0-20,19 20,-19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CA126-7748-4C5B-8ECD-1F8B38113765}" type="datetimeFigureOut">
              <a:rPr lang="el-GR" smtClean="0"/>
              <a:pPr/>
              <a:t>1/4/2024</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DA58D-6B5B-40E7-A049-1E26DC491510}" type="slidenum">
              <a:rPr lang="el-GR" smtClean="0"/>
              <a:pPr/>
              <a:t>‹#›</a:t>
            </a:fld>
            <a:endParaRPr lang="el-GR"/>
          </a:p>
        </p:txBody>
      </p:sp>
    </p:spTree>
    <p:extLst>
      <p:ext uri="{BB962C8B-B14F-4D97-AF65-F5344CB8AC3E}">
        <p14:creationId xmlns:p14="http://schemas.microsoft.com/office/powerpoint/2010/main" val="161583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endParaRPr lang="el-GR" dirty="0"/>
          </a:p>
          <a:p>
            <a:pPr marL="0" indent="0">
              <a:buNone/>
            </a:pPr>
            <a:r>
              <a:rPr lang="el-GR" dirty="0"/>
              <a:t>1. </a:t>
            </a:r>
            <a:r>
              <a:rPr lang="el-GR" b="1" dirty="0"/>
              <a:t>Αντιδραστική λεμφαδενίτιδα</a:t>
            </a:r>
            <a:r>
              <a:rPr lang="el-GR" dirty="0"/>
              <a:t>, προφανώς λόγω </a:t>
            </a:r>
            <a:r>
              <a:rPr lang="el-GR" u="sng" dirty="0" err="1"/>
              <a:t>βακτηριακής</a:t>
            </a:r>
            <a:r>
              <a:rPr lang="el-GR" u="sng" dirty="0"/>
              <a:t> επιμόλυνσης του δέρματος </a:t>
            </a:r>
            <a:r>
              <a:rPr lang="el-GR" dirty="0"/>
              <a:t>της άκρας χειρός, εν προκειμένω</a:t>
            </a:r>
            <a:r>
              <a:rPr lang="en-US" dirty="0"/>
              <a:t>.</a:t>
            </a:r>
            <a:endParaRPr lang="el-GR" dirty="0"/>
          </a:p>
          <a:p>
            <a:pPr marL="228600" indent="-228600">
              <a:buAutoNum type="arabicPeriod" startAt="2"/>
            </a:pPr>
            <a:endParaRPr lang="el-GR" dirty="0"/>
          </a:p>
          <a:p>
            <a:pPr marL="0" indent="0">
              <a:buNone/>
            </a:pPr>
            <a:r>
              <a:rPr lang="el-GR" dirty="0"/>
              <a:t>2. Μέσω των </a:t>
            </a:r>
            <a:r>
              <a:rPr lang="el-GR" b="1" dirty="0" err="1"/>
              <a:t>ιστικών</a:t>
            </a:r>
            <a:r>
              <a:rPr lang="el-GR" b="1" dirty="0"/>
              <a:t> </a:t>
            </a:r>
            <a:r>
              <a:rPr lang="el-GR" b="1" dirty="0" err="1"/>
              <a:t>μακροφάγων</a:t>
            </a:r>
            <a:r>
              <a:rPr lang="el-GR" b="1" dirty="0"/>
              <a:t> </a:t>
            </a:r>
            <a:r>
              <a:rPr lang="el-GR" b="0" dirty="0"/>
              <a:t>στο χόριο του δέρματος </a:t>
            </a:r>
            <a:r>
              <a:rPr lang="el-GR" dirty="0"/>
              <a:t>της άκρας χείρας, τα οποία ταξίδεψαν μέσω των λεμφαγγείων στους μασχαλιαίους λεμφαδένες</a:t>
            </a:r>
            <a:r>
              <a:rPr lang="en-US" dirty="0"/>
              <a:t>.</a:t>
            </a:r>
            <a:endParaRPr lang="el-GR" dirty="0"/>
          </a:p>
          <a:p>
            <a:pPr marL="0" indent="0">
              <a:buNone/>
            </a:pPr>
            <a:endParaRPr lang="el-GR" dirty="0"/>
          </a:p>
          <a:p>
            <a:pPr marL="0" indent="0">
              <a:buNone/>
            </a:pPr>
            <a:r>
              <a:rPr lang="el-GR" dirty="0"/>
              <a:t>3. </a:t>
            </a:r>
            <a:r>
              <a:rPr lang="el-GR" b="1" dirty="0"/>
              <a:t>Αντιβιοτικά </a:t>
            </a:r>
            <a:r>
              <a:rPr lang="el-GR" dirty="0"/>
              <a:t>και, σε περίπτωση που στο σημείο νυγμού ή στους λεμφαδένες που πάσχουν, σχηματιστεί </a:t>
            </a:r>
            <a:r>
              <a:rPr lang="el-GR" b="1" dirty="0"/>
              <a:t>απόστημα</a:t>
            </a:r>
            <a:r>
              <a:rPr lang="el-GR" dirty="0"/>
              <a:t>, τότε </a:t>
            </a:r>
            <a:r>
              <a:rPr lang="el-GR" b="1" dirty="0"/>
              <a:t>διάνοιξη</a:t>
            </a:r>
            <a:r>
              <a:rPr lang="el-GR" dirty="0"/>
              <a:t> και </a:t>
            </a:r>
            <a:r>
              <a:rPr lang="el-GR" b="1" dirty="0"/>
              <a:t>παροχέτευσή</a:t>
            </a:r>
            <a:r>
              <a:rPr lang="el-GR" b="1" baseline="0" dirty="0"/>
              <a:t> του</a:t>
            </a:r>
            <a:r>
              <a:rPr lang="en-US" dirty="0"/>
              <a:t>.</a:t>
            </a:r>
            <a:endParaRPr lang="el-GR" dirty="0"/>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13</a:t>
            </a:fld>
            <a:endParaRPr lang="el-GR"/>
          </a:p>
        </p:txBody>
      </p:sp>
    </p:spTree>
    <p:extLst>
      <p:ext uri="{BB962C8B-B14F-4D97-AF65-F5344CB8AC3E}">
        <p14:creationId xmlns:p14="http://schemas.microsoft.com/office/powerpoint/2010/main" val="3707698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a:t>Αριστερά το φυσιολογικό, δεξιά το παθολογικό.</a:t>
            </a:r>
          </a:p>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18</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l-GR" dirty="0"/>
              <a:t>Αριστερά</a:t>
            </a:r>
            <a:r>
              <a:rPr lang="en-US" dirty="0"/>
              <a:t>:</a:t>
            </a:r>
            <a:r>
              <a:rPr lang="el-GR" dirty="0"/>
              <a:t> φυσιολογική</a:t>
            </a:r>
            <a:r>
              <a:rPr lang="el-GR" baseline="0" dirty="0"/>
              <a:t> αξονική και ιστολογικά </a:t>
            </a:r>
            <a:r>
              <a:rPr lang="el-GR" dirty="0"/>
              <a:t>μη</a:t>
            </a:r>
            <a:r>
              <a:rPr lang="el-GR" baseline="0" dirty="0"/>
              <a:t> </a:t>
            </a:r>
            <a:r>
              <a:rPr lang="el-GR" baseline="0" dirty="0" err="1"/>
              <a:t>νεοπλασματικός</a:t>
            </a:r>
            <a:r>
              <a:rPr lang="el-GR" baseline="0" dirty="0"/>
              <a:t> λεμφικός ιστός λεμφαδένα∙ </a:t>
            </a:r>
            <a:r>
              <a:rPr lang="el-GR" dirty="0"/>
              <a:t>δεξιά</a:t>
            </a:r>
            <a:r>
              <a:rPr lang="en-US" dirty="0"/>
              <a:t>:</a:t>
            </a:r>
            <a:r>
              <a:rPr lang="el-GR" dirty="0"/>
              <a:t> εικόνες</a:t>
            </a:r>
            <a:r>
              <a:rPr lang="el-GR" baseline="0" dirty="0"/>
              <a:t> από τον ασθενή,</a:t>
            </a:r>
            <a:r>
              <a:rPr lang="el-GR" dirty="0"/>
              <a:t> με παρουσία </a:t>
            </a:r>
            <a:r>
              <a:rPr lang="el-GR" dirty="0" err="1"/>
              <a:t>νεοπλασματικών</a:t>
            </a:r>
            <a:r>
              <a:rPr lang="el-GR" baseline="0" dirty="0"/>
              <a:t> </a:t>
            </a:r>
            <a:r>
              <a:rPr lang="el-GR" baseline="0" dirty="0" err="1"/>
              <a:t>γιγαντο</a:t>
            </a:r>
            <a:r>
              <a:rPr lang="el-GR" dirty="0" err="1"/>
              <a:t>κυττάρων</a:t>
            </a:r>
            <a:r>
              <a:rPr lang="el-GR" baseline="0" dirty="0"/>
              <a:t> </a:t>
            </a:r>
            <a:r>
              <a:rPr lang="en-US" baseline="0" dirty="0"/>
              <a:t>Hodgkin Reed-Sternberg (HRS) </a:t>
            </a:r>
            <a:r>
              <a:rPr lang="el-GR" i="1" baseline="0" dirty="0"/>
              <a:t>(εδώ</a:t>
            </a:r>
            <a:r>
              <a:rPr lang="el-GR" baseline="0" dirty="0"/>
              <a:t> </a:t>
            </a:r>
            <a:r>
              <a:rPr lang="el-GR" i="1" baseline="0" dirty="0"/>
              <a:t>όχι</a:t>
            </a:r>
            <a:r>
              <a:rPr lang="el-GR" baseline="0" dirty="0"/>
              <a:t> </a:t>
            </a:r>
            <a:r>
              <a:rPr lang="el-GR" i="1" baseline="0" dirty="0" err="1"/>
              <a:t>βοθριωτών</a:t>
            </a:r>
            <a:r>
              <a:rPr lang="el-GR" i="1" baseline="0" dirty="0"/>
              <a:t>)</a:t>
            </a:r>
            <a:r>
              <a:rPr lang="el-GR" dirty="0"/>
              <a:t>.</a:t>
            </a:r>
          </a:p>
        </p:txBody>
      </p:sp>
      <p:sp>
        <p:nvSpPr>
          <p:cNvPr id="4" name="Slide Number Placeholder 3"/>
          <p:cNvSpPr>
            <a:spLocks noGrp="1"/>
          </p:cNvSpPr>
          <p:nvPr>
            <p:ph type="sldNum" sz="quarter" idx="5"/>
          </p:nvPr>
        </p:nvSpPr>
        <p:spPr/>
        <p:txBody>
          <a:bodyPr/>
          <a:lstStyle/>
          <a:p>
            <a:fld id="{6D4DA58D-6B5B-40E7-A049-1E26DC491510}" type="slidenum">
              <a:rPr lang="el-GR" smtClean="0"/>
              <a:pPr/>
              <a:t>23</a:t>
            </a:fld>
            <a:endParaRPr lang="el-GR"/>
          </a:p>
        </p:txBody>
      </p:sp>
    </p:spTree>
    <p:extLst>
      <p:ext uri="{BB962C8B-B14F-4D97-AF65-F5344CB8AC3E}">
        <p14:creationId xmlns:p14="http://schemas.microsoft.com/office/powerpoint/2010/main" val="726836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n-US" b="1" spc="600" dirty="0"/>
              <a:t>K</a:t>
            </a:r>
            <a:r>
              <a:rPr lang="el-GR" b="1" spc="600" dirty="0" err="1"/>
              <a:t>λασικό</a:t>
            </a:r>
            <a:r>
              <a:rPr lang="el-GR" b="1" spc="0" baseline="0" dirty="0" err="1"/>
              <a:t>λ</a:t>
            </a:r>
            <a:r>
              <a:rPr lang="el-GR" b="1" dirty="0" err="1"/>
              <a:t>έμφωμα</a:t>
            </a:r>
            <a:r>
              <a:rPr lang="el-GR" b="1" dirty="0"/>
              <a:t> </a:t>
            </a:r>
            <a:r>
              <a:rPr lang="en-US" b="1" dirty="0"/>
              <a:t>Hodgkin.</a:t>
            </a:r>
            <a:endParaRPr lang="el-GR" b="1" dirty="0"/>
          </a:p>
          <a:p>
            <a:pPr marL="228600" indent="-228600">
              <a:buAutoNum type="arabicPeriod"/>
            </a:pPr>
            <a:endParaRPr lang="el-GR" dirty="0"/>
          </a:p>
          <a:p>
            <a:pPr marL="228600" indent="-228600">
              <a:buAutoNum type="arabicPeriod"/>
            </a:pPr>
            <a:r>
              <a:rPr lang="el-GR" b="1" dirty="0" err="1">
                <a:effectLst>
                  <a:outerShdw blurRad="38100" dist="38100" dir="2700000" algn="tl">
                    <a:srgbClr val="000000">
                      <a:alpha val="43137"/>
                    </a:srgbClr>
                  </a:outerShdw>
                </a:effectLst>
              </a:rPr>
              <a:t>Λεμφοπενικός</a:t>
            </a:r>
            <a:r>
              <a:rPr lang="el-GR" b="1" dirty="0">
                <a:effectLst>
                  <a:outerShdw blurRad="38100" dist="38100" dir="2700000" algn="tl">
                    <a:srgbClr val="000000">
                      <a:alpha val="43137"/>
                    </a:srgbClr>
                  </a:outerShdw>
                </a:effectLst>
              </a:rPr>
              <a:t> και μικτής </a:t>
            </a:r>
            <a:r>
              <a:rPr lang="el-GR" b="1" dirty="0" err="1">
                <a:effectLst>
                  <a:outerShdw blurRad="38100" dist="38100" dir="2700000" algn="tl">
                    <a:srgbClr val="000000">
                      <a:alpha val="43137"/>
                    </a:srgbClr>
                  </a:outerShdw>
                </a:effectLst>
              </a:rPr>
              <a:t>κυτταροβρίθειας</a:t>
            </a:r>
            <a:r>
              <a:rPr lang="en-US" dirty="0"/>
              <a:t>.</a:t>
            </a:r>
            <a:endParaRPr lang="el-GR" dirty="0"/>
          </a:p>
          <a:p>
            <a:pPr marL="228600" indent="-228600">
              <a:buAutoNum type="arabicPeriod"/>
            </a:pPr>
            <a:endParaRPr lang="el-GR" dirty="0"/>
          </a:p>
          <a:p>
            <a:pPr marL="0" indent="0">
              <a:buNone/>
            </a:pPr>
            <a:r>
              <a:rPr lang="el-GR" dirty="0"/>
              <a:t>3. Εφόσον είναι </a:t>
            </a:r>
            <a:r>
              <a:rPr lang="el-GR" b="1" dirty="0"/>
              <a:t>εντοπισμένη η νόσος </a:t>
            </a:r>
            <a:r>
              <a:rPr lang="el-GR" dirty="0"/>
              <a:t>(σταδίου ΙΑ ή ΙΙΑ)</a:t>
            </a:r>
            <a:r>
              <a:rPr lang="en-US" dirty="0"/>
              <a:t>,</a:t>
            </a:r>
            <a:r>
              <a:rPr lang="el-GR" dirty="0"/>
              <a:t> μπορούμε να μιλήσουμε για </a:t>
            </a:r>
            <a:r>
              <a:rPr lang="el-GR" b="1" dirty="0"/>
              <a:t>ίαση</a:t>
            </a:r>
            <a:r>
              <a:rPr lang="el-GR" dirty="0"/>
              <a:t> σε ποσοστό </a:t>
            </a:r>
            <a:r>
              <a:rPr lang="el-GR" b="1" dirty="0"/>
              <a:t>90%,</a:t>
            </a:r>
            <a:r>
              <a:rPr lang="el-GR" dirty="0"/>
              <a:t> με χημειοθεραπεία συν/πλην ακτινοθεραπεία.</a:t>
            </a:r>
            <a:endParaRPr lang="en-US"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25</a:t>
            </a:fld>
            <a:endParaRPr lang="el-GR"/>
          </a:p>
        </p:txBody>
      </p:sp>
    </p:spTree>
    <p:extLst>
      <p:ext uri="{BB962C8B-B14F-4D97-AF65-F5344CB8AC3E}">
        <p14:creationId xmlns:p14="http://schemas.microsoft.com/office/powerpoint/2010/main" val="49821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28</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31</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Αριστερά τα φυσιολογικά, δεξιά του ασθενούς</a:t>
            </a:r>
          </a:p>
        </p:txBody>
      </p:sp>
      <p:sp>
        <p:nvSpPr>
          <p:cNvPr id="4" name="3 - Θέση αριθμού διαφάνειας"/>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DA58D-6B5B-40E7-A049-1E26DC49151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b="1" dirty="0"/>
              <a:t>Χρόνια </a:t>
            </a:r>
            <a:r>
              <a:rPr lang="el-GR" b="1" dirty="0" err="1"/>
              <a:t>μυελογενής</a:t>
            </a:r>
            <a:r>
              <a:rPr lang="el-GR" b="1" dirty="0"/>
              <a:t> λευχαιμία.</a:t>
            </a:r>
          </a:p>
          <a:p>
            <a:pPr marL="228600" indent="-228600">
              <a:buAutoNum type="arabicPeriod"/>
            </a:pPr>
            <a:endParaRPr lang="el-GR" dirty="0"/>
          </a:p>
          <a:p>
            <a:pPr marL="228600" indent="-228600">
              <a:buAutoNum type="arabicPeriod"/>
            </a:pPr>
            <a:r>
              <a:rPr lang="el-GR" b="1" dirty="0"/>
              <a:t>Χρωμόσωμα </a:t>
            </a:r>
            <a:r>
              <a:rPr lang="en-US" b="1" dirty="0"/>
              <a:t>Philadelphia</a:t>
            </a:r>
            <a:r>
              <a:rPr lang="el-GR" b="1" dirty="0"/>
              <a:t>, </a:t>
            </a:r>
            <a:r>
              <a:rPr lang="en-US" b="1" i="0" dirty="0">
                <a:solidFill>
                  <a:srgbClr val="5F6368"/>
                </a:solidFill>
                <a:effectLst/>
                <a:latin typeface="arial" panose="020B0604020202020204" pitchFamily="34" charset="0"/>
              </a:rPr>
              <a:t>t</a:t>
            </a:r>
            <a:r>
              <a:rPr lang="en-US" b="1" i="0" dirty="0">
                <a:solidFill>
                  <a:srgbClr val="4D5156"/>
                </a:solidFill>
                <a:effectLst/>
                <a:latin typeface="arial" panose="020B0604020202020204" pitchFamily="34" charset="0"/>
              </a:rPr>
              <a:t>(</a:t>
            </a:r>
            <a:r>
              <a:rPr lang="en-US" b="1" i="0" dirty="0">
                <a:solidFill>
                  <a:srgbClr val="5F6368"/>
                </a:solidFill>
                <a:effectLst/>
                <a:latin typeface="arial" panose="020B0604020202020204" pitchFamily="34" charset="0"/>
              </a:rPr>
              <a:t>9</a:t>
            </a:r>
            <a:r>
              <a:rPr lang="en-US" b="1" i="0" dirty="0">
                <a:solidFill>
                  <a:srgbClr val="4D5156"/>
                </a:solidFill>
                <a:effectLst/>
                <a:latin typeface="arial" panose="020B0604020202020204" pitchFamily="34" charset="0"/>
              </a:rPr>
              <a:t>;</a:t>
            </a:r>
            <a:r>
              <a:rPr lang="en-US" b="1" i="0" dirty="0">
                <a:solidFill>
                  <a:srgbClr val="5F6368"/>
                </a:solidFill>
                <a:effectLst/>
                <a:latin typeface="arial" panose="020B0604020202020204" pitchFamily="34" charset="0"/>
              </a:rPr>
              <a:t>22</a:t>
            </a:r>
            <a:r>
              <a:rPr lang="en-US" b="1" i="0" dirty="0">
                <a:solidFill>
                  <a:srgbClr val="4D5156"/>
                </a:solidFill>
                <a:effectLst/>
                <a:latin typeface="arial" panose="020B0604020202020204" pitchFamily="34" charset="0"/>
              </a:rPr>
              <a:t>)</a:t>
            </a:r>
            <a:r>
              <a:rPr lang="el-GR" b="0" i="0" dirty="0">
                <a:solidFill>
                  <a:srgbClr val="4D5156"/>
                </a:solidFill>
                <a:effectLst/>
                <a:latin typeface="arial" panose="020B0604020202020204" pitchFamily="34" charset="0"/>
              </a:rPr>
              <a:t>, το </a:t>
            </a:r>
            <a:r>
              <a:rPr lang="en-US" dirty="0" err="1"/>
              <a:t>Bcl-abl</a:t>
            </a:r>
            <a:r>
              <a:rPr lang="en-US" dirty="0"/>
              <a:t> </a:t>
            </a:r>
            <a:r>
              <a:rPr lang="el-GR" dirty="0" err="1"/>
              <a:t>γονίδιο,που</a:t>
            </a:r>
            <a:r>
              <a:rPr lang="el-GR" dirty="0"/>
              <a:t> </a:t>
            </a:r>
            <a:r>
              <a:rPr lang="el-GR" dirty="0" err="1"/>
              <a:t>κωδικεύει</a:t>
            </a:r>
            <a:r>
              <a:rPr lang="el-GR" dirty="0"/>
              <a:t> </a:t>
            </a:r>
            <a:r>
              <a:rPr lang="el-GR" dirty="0" err="1"/>
              <a:t>τυροσινική</a:t>
            </a:r>
            <a:r>
              <a:rPr lang="el-GR" dirty="0"/>
              <a:t> </a:t>
            </a:r>
            <a:r>
              <a:rPr lang="el-GR" dirty="0" err="1"/>
              <a:t>κινάση</a:t>
            </a:r>
            <a:r>
              <a:rPr lang="el-GR" dirty="0"/>
              <a:t>, παράγεται ως αποτέλεσμα.</a:t>
            </a:r>
          </a:p>
          <a:p>
            <a:pPr marL="228600" indent="-228600">
              <a:buAutoNum type="arabicPeriod"/>
            </a:pPr>
            <a:endParaRPr lang="el-GR" dirty="0"/>
          </a:p>
          <a:p>
            <a:pPr marL="228600" indent="-228600">
              <a:buAutoNum type="arabicPeriod"/>
            </a:pPr>
            <a:r>
              <a:rPr lang="el-GR" dirty="0" err="1"/>
              <a:t>Ιματινίμπη</a:t>
            </a:r>
            <a:r>
              <a:rPr lang="el-GR" dirty="0"/>
              <a:t> και άλλοι αναστολείς </a:t>
            </a:r>
            <a:r>
              <a:rPr lang="el-GR" dirty="0" err="1"/>
              <a:t>τυροσινικής</a:t>
            </a:r>
            <a:r>
              <a:rPr lang="el-GR" dirty="0"/>
              <a:t> </a:t>
            </a:r>
            <a:r>
              <a:rPr lang="el-GR" dirty="0" err="1"/>
              <a:t>κινάσης</a:t>
            </a:r>
            <a:r>
              <a:rPr lang="el-GR" dirty="0"/>
              <a:t> προκαλούν (παροδική τουλάχιστον) ύφεση της νόσου στο 98% των περιπτώσεων. Σε μη ανταπόκριση ή εμφάνιση αντοχής ή σε εκτροπή σε</a:t>
            </a:r>
            <a:r>
              <a:rPr lang="en-US" dirty="0"/>
              <a:t> </a:t>
            </a:r>
            <a:r>
              <a:rPr lang="el-GR" i="1" dirty="0"/>
              <a:t>οξεία </a:t>
            </a:r>
            <a:r>
              <a:rPr lang="el-GR" dirty="0" err="1"/>
              <a:t>μυελογενή</a:t>
            </a:r>
            <a:r>
              <a:rPr lang="el-GR" dirty="0"/>
              <a:t> λευχαιμία, προχωράμε σε </a:t>
            </a:r>
            <a:r>
              <a:rPr lang="el-GR" dirty="0">
                <a:effectLst>
                  <a:outerShdw blurRad="38100" dist="38100" dir="2700000" algn="tl">
                    <a:srgbClr val="000000">
                      <a:alpha val="43137"/>
                    </a:srgbClr>
                  </a:outerShdw>
                </a:effectLst>
              </a:rPr>
              <a:t>αλλογενή</a:t>
            </a:r>
            <a:r>
              <a:rPr lang="el-GR" dirty="0"/>
              <a:t> μεταμόσχευση μυελού με </a:t>
            </a:r>
            <a:r>
              <a:rPr lang="el-GR" dirty="0" err="1"/>
              <a:t>κυτταροττοξική</a:t>
            </a:r>
            <a:r>
              <a:rPr lang="el-GR" dirty="0"/>
              <a:t> χημειοθεραπεία. </a:t>
            </a:r>
          </a:p>
        </p:txBody>
      </p:sp>
      <p:sp>
        <p:nvSpPr>
          <p:cNvPr id="4" name="Slide Number Placeholder 3"/>
          <p:cNvSpPr>
            <a:spLocks noGrp="1"/>
          </p:cNvSpPr>
          <p:nvPr>
            <p:ph type="sldNum" sz="quarter" idx="5"/>
          </p:nvPr>
        </p:nvSpPr>
        <p:spPr/>
        <p:txBody>
          <a:bodyPr/>
          <a:lstStyle/>
          <a:p>
            <a:fld id="{6D4DA58D-6B5B-40E7-A049-1E26DC491510}" type="slidenum">
              <a:rPr lang="el-GR" smtClean="0"/>
              <a:pPr/>
              <a:t>34</a:t>
            </a:fld>
            <a:endParaRPr lang="el-GR"/>
          </a:p>
        </p:txBody>
      </p:sp>
    </p:spTree>
    <p:extLst>
      <p:ext uri="{BB962C8B-B14F-4D97-AF65-F5344CB8AC3E}">
        <p14:creationId xmlns:p14="http://schemas.microsoft.com/office/powerpoint/2010/main" val="4138471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38</a:t>
            </a:fld>
            <a:endParaRPr lang="el-GR"/>
          </a:p>
        </p:txBody>
      </p:sp>
    </p:spTree>
    <p:extLst>
      <p:ext uri="{BB962C8B-B14F-4D97-AF65-F5344CB8AC3E}">
        <p14:creationId xmlns:p14="http://schemas.microsoft.com/office/powerpoint/2010/main" val="2742344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Αριστερά το φυσιολογικό, δεξιά της ασθενούς</a:t>
            </a:r>
          </a:p>
        </p:txBody>
      </p:sp>
      <p:sp>
        <p:nvSpPr>
          <p:cNvPr id="4" name="Slide Number Placeholder 3"/>
          <p:cNvSpPr>
            <a:spLocks noGrp="1"/>
          </p:cNvSpPr>
          <p:nvPr>
            <p:ph type="sldNum" sz="quarter" idx="5"/>
          </p:nvPr>
        </p:nvSpPr>
        <p:spPr/>
        <p:txBody>
          <a:bodyPr/>
          <a:lstStyle/>
          <a:p>
            <a:fld id="{6D4DA58D-6B5B-40E7-A049-1E26DC491510}" type="slidenum">
              <a:rPr lang="el-GR" smtClean="0"/>
              <a:pPr/>
              <a:t>39</a:t>
            </a:fld>
            <a:endParaRPr lang="el-GR"/>
          </a:p>
        </p:txBody>
      </p:sp>
    </p:spTree>
    <p:extLst>
      <p:ext uri="{BB962C8B-B14F-4D97-AF65-F5344CB8AC3E}">
        <p14:creationId xmlns:p14="http://schemas.microsoft.com/office/powerpoint/2010/main" val="3686119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2</a:t>
            </a:fld>
            <a:endParaRPr lang="el-GR"/>
          </a:p>
        </p:txBody>
      </p:sp>
    </p:spTree>
    <p:extLst>
      <p:ext uri="{BB962C8B-B14F-4D97-AF65-F5344CB8AC3E}">
        <p14:creationId xmlns:p14="http://schemas.microsoft.com/office/powerpoint/2010/main" val="393030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b="1" dirty="0" err="1"/>
              <a:t>Πλασματοκυτταρικό</a:t>
            </a:r>
            <a:r>
              <a:rPr lang="el-GR" b="1" dirty="0"/>
              <a:t> / </a:t>
            </a:r>
            <a:r>
              <a:rPr lang="el-GR" b="1" dirty="0" err="1"/>
              <a:t>πολλαπλούν</a:t>
            </a:r>
            <a:r>
              <a:rPr lang="el-GR" b="1" dirty="0"/>
              <a:t> </a:t>
            </a:r>
            <a:r>
              <a:rPr lang="el-GR" b="1" dirty="0" err="1"/>
              <a:t>μυέλωμα</a:t>
            </a:r>
            <a:r>
              <a:rPr lang="el-GR" b="1" dirty="0"/>
              <a:t>.</a:t>
            </a:r>
          </a:p>
          <a:p>
            <a:pPr marL="228600" indent="-228600">
              <a:buAutoNum type="arabicPeriod"/>
            </a:pPr>
            <a:endParaRPr lang="el-GR" dirty="0"/>
          </a:p>
          <a:p>
            <a:pPr marL="228600" indent="-228600">
              <a:buAutoNum type="arabicPeriod"/>
            </a:pPr>
            <a:endParaRPr lang="en-US" dirty="0"/>
          </a:p>
          <a:p>
            <a:pPr marL="228600" indent="-228600">
              <a:buAutoNum type="arabicPeriod"/>
            </a:pPr>
            <a:r>
              <a:rPr lang="el-GR" dirty="0" err="1"/>
              <a:t>Ανοσοπάρεση</a:t>
            </a:r>
            <a:r>
              <a:rPr lang="el-GR" dirty="0"/>
              <a:t> των </a:t>
            </a:r>
            <a:r>
              <a:rPr lang="el-GR" u="sng" dirty="0"/>
              <a:t>λοιπών</a:t>
            </a:r>
            <a:r>
              <a:rPr lang="el-GR" dirty="0"/>
              <a:t>, μη </a:t>
            </a:r>
            <a:r>
              <a:rPr lang="el-GR" dirty="0" err="1"/>
              <a:t>κλωνικών</a:t>
            </a:r>
            <a:r>
              <a:rPr lang="el-GR" dirty="0"/>
              <a:t> πλασματοκυττάρων,  ενώ η </a:t>
            </a:r>
            <a:r>
              <a:rPr lang="el-GR" dirty="0" err="1"/>
              <a:t>ανοσοσφαιρίνη</a:t>
            </a:r>
            <a:r>
              <a:rPr lang="el-GR" dirty="0"/>
              <a:t> από τα </a:t>
            </a:r>
            <a:r>
              <a:rPr lang="el-GR" dirty="0" err="1"/>
              <a:t>κλωνικά</a:t>
            </a:r>
            <a:r>
              <a:rPr lang="el-GR" dirty="0"/>
              <a:t> πλασματοκύτταρα ουσιαστικά </a:t>
            </a:r>
            <a:r>
              <a:rPr lang="el-GR" i="1" dirty="0"/>
              <a:t>δεν</a:t>
            </a:r>
            <a:r>
              <a:rPr lang="el-GR" dirty="0"/>
              <a:t> στοχεύει κάποιον μικροβιακό παράγοντα.</a:t>
            </a:r>
          </a:p>
          <a:p>
            <a:pPr marL="228600" indent="-228600">
              <a:buAutoNum type="arabicPeriod"/>
            </a:pPr>
            <a:endParaRPr lang="el-GR" dirty="0"/>
          </a:p>
          <a:p>
            <a:pPr marL="228600" indent="-228600">
              <a:buAutoNum type="arabicPeriod"/>
            </a:pPr>
            <a:endParaRPr lang="el-GR" dirty="0"/>
          </a:p>
          <a:p>
            <a:pPr marL="228600" indent="-228600">
              <a:buAutoNum type="arabicPeriod"/>
            </a:pPr>
            <a:r>
              <a:rPr lang="el-GR" dirty="0"/>
              <a:t>Τα πλασματοκύτταρα του </a:t>
            </a:r>
            <a:r>
              <a:rPr lang="el-GR" dirty="0" err="1"/>
              <a:t>μυελώματος</a:t>
            </a:r>
            <a:r>
              <a:rPr lang="el-GR" dirty="0"/>
              <a:t> εκκρίνουν </a:t>
            </a:r>
            <a:r>
              <a:rPr lang="en-US" b="1" dirty="0"/>
              <a:t>RANKL</a:t>
            </a:r>
            <a:r>
              <a:rPr lang="el-GR" dirty="0"/>
              <a:t>, που ενεργοποιεί τις </a:t>
            </a:r>
            <a:r>
              <a:rPr lang="el-GR" b="1" dirty="0" err="1"/>
              <a:t>οστεοκλάστες</a:t>
            </a:r>
            <a:r>
              <a:rPr lang="el-GR" dirty="0"/>
              <a:t> να </a:t>
            </a:r>
            <a:r>
              <a:rPr lang="el-GR" b="1" dirty="0" err="1"/>
              <a:t>αποδομήσουν</a:t>
            </a:r>
            <a:r>
              <a:rPr lang="el-GR" b="1" dirty="0"/>
              <a:t> τα οστά </a:t>
            </a:r>
            <a:r>
              <a:rPr lang="el-GR" dirty="0"/>
              <a:t>της ασθενούς και να </a:t>
            </a:r>
            <a:r>
              <a:rPr lang="el-GR" b="1" dirty="0"/>
              <a:t>απελευθερώσουν ασβέστιο</a:t>
            </a:r>
            <a:r>
              <a:rPr lang="el-GR" dirty="0"/>
              <a:t>. Παράλληλα με τη χημειοθεραπεία, δίνουμε και </a:t>
            </a:r>
            <a:r>
              <a:rPr lang="el-GR" dirty="0" err="1"/>
              <a:t>διφωσφονικά</a:t>
            </a:r>
            <a:r>
              <a:rPr lang="el-GR" dirty="0"/>
              <a:t>, που αναστέλλουν τη δράση των </a:t>
            </a:r>
            <a:r>
              <a:rPr lang="el-GR" dirty="0" err="1"/>
              <a:t>οστεοκλαστών</a:t>
            </a:r>
            <a:r>
              <a:rPr lang="el-GR" dirty="0"/>
              <a:t>, βοηθούν στην αναδόμηση των οστών και στον περιορισμό της </a:t>
            </a:r>
            <a:r>
              <a:rPr lang="el-GR" dirty="0" err="1"/>
              <a:t>υπερασβεστιαιμίας</a:t>
            </a: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40</a:t>
            </a:fld>
            <a:endParaRPr lang="el-GR"/>
          </a:p>
        </p:txBody>
      </p:sp>
    </p:spTree>
    <p:extLst>
      <p:ext uri="{BB962C8B-B14F-4D97-AF65-F5344CB8AC3E}">
        <p14:creationId xmlns:p14="http://schemas.microsoft.com/office/powerpoint/2010/main" val="32886167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41</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43</a:t>
            </a:fld>
            <a:endParaRPr lang="el-GR"/>
          </a:p>
        </p:txBody>
      </p:sp>
    </p:spTree>
    <p:extLst>
      <p:ext uri="{BB962C8B-B14F-4D97-AF65-F5344CB8AC3E}">
        <p14:creationId xmlns:p14="http://schemas.microsoft.com/office/powerpoint/2010/main" val="22933841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45</a:t>
            </a:fld>
            <a:endParaRPr lang="el-GR"/>
          </a:p>
        </p:txBody>
      </p:sp>
    </p:spTree>
    <p:extLst>
      <p:ext uri="{BB962C8B-B14F-4D97-AF65-F5344CB8AC3E}">
        <p14:creationId xmlns:p14="http://schemas.microsoft.com/office/powerpoint/2010/main" val="214835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a:t>
            </a:fld>
            <a:endParaRPr lang="el-GR"/>
          </a:p>
        </p:txBody>
      </p:sp>
    </p:spTree>
    <p:extLst>
      <p:ext uri="{BB962C8B-B14F-4D97-AF65-F5344CB8AC3E}">
        <p14:creationId xmlns:p14="http://schemas.microsoft.com/office/powerpoint/2010/main" val="249811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4</a:t>
            </a:fld>
            <a:endParaRPr lang="el-GR"/>
          </a:p>
        </p:txBody>
      </p:sp>
    </p:spTree>
    <p:extLst>
      <p:ext uri="{BB962C8B-B14F-4D97-AF65-F5344CB8AC3E}">
        <p14:creationId xmlns:p14="http://schemas.microsoft.com/office/powerpoint/2010/main" val="2765929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r>
              <a:rPr lang="el-GR" dirty="0"/>
              <a:t>Κάτω </a:t>
            </a:r>
            <a:r>
              <a:rPr lang="el-GR" dirty="0" err="1"/>
              <a:t>εικ</a:t>
            </a:r>
            <a:r>
              <a:rPr lang="el-GR" dirty="0"/>
              <a:t>. οι παθολογικές</a:t>
            </a:r>
            <a:r>
              <a:rPr lang="en-US" dirty="0"/>
              <a:t>: </a:t>
            </a:r>
            <a:r>
              <a:rPr lang="el-GR" dirty="0"/>
              <a:t>σπληνομεγαλία, </a:t>
            </a:r>
            <a:r>
              <a:rPr lang="el-GR" dirty="0" err="1"/>
              <a:t>υπερκυτταρικός</a:t>
            </a:r>
            <a:r>
              <a:rPr lang="el-GR" dirty="0"/>
              <a:t> οστικός</a:t>
            </a:r>
            <a:r>
              <a:rPr lang="el-GR" baseline="0" dirty="0"/>
              <a:t> μυελός.</a:t>
            </a:r>
            <a:endParaRPr lang="el-GR" dirty="0"/>
          </a:p>
        </p:txBody>
      </p:sp>
      <p:sp>
        <p:nvSpPr>
          <p:cNvPr id="4" name="Θέση αριθμού διαφάνειας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4DA58D-6B5B-40E7-A049-1E26DC491510}" type="slidenum">
              <a:rPr kumimoji="0" lang="el-G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l-G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106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28600" indent="-228600">
              <a:buAutoNum type="arabicPeriod"/>
            </a:pPr>
            <a:r>
              <a:rPr lang="el-GR" b="1" spc="600" dirty="0"/>
              <a:t>Οξεία </a:t>
            </a:r>
            <a:r>
              <a:rPr lang="el-GR" b="1" spc="600" dirty="0" err="1"/>
              <a:t>λεμφοβλαστική</a:t>
            </a:r>
            <a:r>
              <a:rPr lang="el-GR" b="1" spc="600" dirty="0"/>
              <a:t> </a:t>
            </a:r>
            <a:r>
              <a:rPr lang="el-GR" b="1" dirty="0"/>
              <a:t>λευχαιμία.</a:t>
            </a:r>
          </a:p>
          <a:p>
            <a:pPr marL="228600" indent="-228600">
              <a:buAutoNum type="arabicPeriod"/>
            </a:pPr>
            <a:endParaRPr lang="el-GR" dirty="0"/>
          </a:p>
          <a:p>
            <a:pPr marL="228600" indent="-228600">
              <a:buAutoNum type="arabicPeriod"/>
            </a:pPr>
            <a:r>
              <a:rPr lang="el-GR" b="0" u="sng" dirty="0"/>
              <a:t>Κόπωση</a:t>
            </a:r>
            <a:r>
              <a:rPr lang="el-GR" b="0" dirty="0"/>
              <a:t> από τον πολύ χαμηλό αιματοκρίτη (κάτω από 21%), </a:t>
            </a:r>
            <a:r>
              <a:rPr lang="el-GR" b="0" u="sng" dirty="0" err="1"/>
              <a:t>πετέχειες</a:t>
            </a:r>
            <a:r>
              <a:rPr lang="el-GR" b="0" dirty="0"/>
              <a:t> από τα χαμηλά αιμοπετάλια (κάτω από 50.000) και </a:t>
            </a:r>
            <a:r>
              <a:rPr lang="el-GR" b="0" u="sng" dirty="0"/>
              <a:t>πυρετός</a:t>
            </a:r>
            <a:r>
              <a:rPr lang="el-GR" b="0" dirty="0"/>
              <a:t> λόγω </a:t>
            </a:r>
            <a:r>
              <a:rPr lang="el-GR" b="0" dirty="0" err="1"/>
              <a:t>συλλοίμωξης</a:t>
            </a:r>
            <a:r>
              <a:rPr lang="el-GR" b="0" dirty="0"/>
              <a:t> λόγω των χαμηλών «δραστικών» λευκών αιμοσφαιρίων (κάτω από 1000 ουδετερόφιλα)</a:t>
            </a:r>
            <a:r>
              <a:rPr lang="en-US" b="0" dirty="0"/>
              <a:t>.</a:t>
            </a:r>
          </a:p>
          <a:p>
            <a:pPr marL="228600" indent="-228600">
              <a:buAutoNum type="arabicPeriod"/>
            </a:pPr>
            <a:endParaRPr lang="el-GR" dirty="0"/>
          </a:p>
          <a:p>
            <a:pPr marL="228600" indent="-228600">
              <a:buAutoNum type="arabicPeriod"/>
            </a:pPr>
            <a:r>
              <a:rPr lang="el-GR" dirty="0"/>
              <a:t>60-80% των νεαρών ασθενών με οξεία </a:t>
            </a:r>
            <a:r>
              <a:rPr lang="el-GR" dirty="0" err="1"/>
              <a:t>λεμφοβλαστική</a:t>
            </a:r>
            <a:r>
              <a:rPr lang="el-GR" dirty="0"/>
              <a:t> λευχαιμία θα </a:t>
            </a:r>
            <a:r>
              <a:rPr lang="el-GR" dirty="0" err="1"/>
              <a:t>ιαθούν</a:t>
            </a:r>
            <a:r>
              <a:rPr lang="el-GR" dirty="0"/>
              <a:t> κατόπιν χημειοθεραπείας συν/πλην αλλογενούς μεταμόσχευσης μυελού των οστών – η αλλογενής ή </a:t>
            </a:r>
            <a:r>
              <a:rPr lang="el-GR" dirty="0" err="1"/>
              <a:t>ετερόλογη</a:t>
            </a:r>
            <a:r>
              <a:rPr lang="el-GR" dirty="0"/>
              <a:t> μεταμόσχευση είναι η μεταμόσχευση των κυττάρων, ιστών ή οργάνων, σε ένα δέκτη από ένα γενετικά μη ταυτόσημα δότη του ιδίου είδους. </a:t>
            </a:r>
            <a:r>
              <a:rPr lang="el-GR" b="1" spc="300" dirty="0"/>
              <a:t>Κακοί</a:t>
            </a:r>
            <a:r>
              <a:rPr lang="el-GR" b="1" dirty="0"/>
              <a:t> προγνωστικοί παράγοντες </a:t>
            </a:r>
            <a:r>
              <a:rPr lang="el-GR" dirty="0"/>
              <a:t>είναι το χρωμόσωμα Φιλαδέλφειας </a:t>
            </a:r>
            <a:r>
              <a:rPr lang="en-US" dirty="0"/>
              <a:t>[t(9:22)], </a:t>
            </a:r>
            <a:r>
              <a:rPr lang="el-GR" dirty="0"/>
              <a:t>η </a:t>
            </a:r>
            <a:r>
              <a:rPr lang="el-GR" dirty="0" err="1"/>
              <a:t>υποδιπλοειδία</a:t>
            </a:r>
            <a:r>
              <a:rPr lang="el-GR" dirty="0"/>
              <a:t>, η συνύπαρξη άνω</a:t>
            </a:r>
            <a:r>
              <a:rPr lang="el-GR" baseline="0" dirty="0"/>
              <a:t> των</a:t>
            </a:r>
            <a:r>
              <a:rPr lang="el-GR" dirty="0"/>
              <a:t> πέντε </a:t>
            </a:r>
            <a:r>
              <a:rPr lang="el-GR" dirty="0" err="1"/>
              <a:t>χρωμοσωμικών</a:t>
            </a:r>
            <a:r>
              <a:rPr lang="el-GR" dirty="0"/>
              <a:t> ανωμαλιών και η </a:t>
            </a:r>
            <a:r>
              <a:rPr lang="el-GR" dirty="0" err="1"/>
              <a:t>διαμετάθεση</a:t>
            </a:r>
            <a:r>
              <a:rPr lang="el-GR" dirty="0"/>
              <a:t> </a:t>
            </a:r>
            <a:r>
              <a:rPr lang="en-US" dirty="0"/>
              <a:t>t(4:11).</a:t>
            </a: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7</a:t>
            </a:fld>
            <a:endParaRPr lang="el-GR"/>
          </a:p>
        </p:txBody>
      </p:sp>
    </p:spTree>
    <p:extLst>
      <p:ext uri="{BB962C8B-B14F-4D97-AF65-F5344CB8AC3E}">
        <p14:creationId xmlns:p14="http://schemas.microsoft.com/office/powerpoint/2010/main" val="1531903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371600" y="1143000"/>
            <a:ext cx="4114800" cy="3086100"/>
          </a:xfrm>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9</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11</a:t>
            </a:fld>
            <a:endParaRPr lang="el-GR"/>
          </a:p>
        </p:txBody>
      </p:sp>
    </p:spTree>
    <p:extLst>
      <p:ext uri="{BB962C8B-B14F-4D97-AF65-F5344CB8AC3E}">
        <p14:creationId xmlns:p14="http://schemas.microsoft.com/office/powerpoint/2010/main" val="62477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a:xfrm>
            <a:off x="1371600" y="1143000"/>
            <a:ext cx="4114800" cy="3086100"/>
          </a:xfrm>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12</a:t>
            </a:fld>
            <a:endParaRPr lang="el-GR"/>
          </a:p>
        </p:txBody>
      </p:sp>
    </p:spTree>
    <p:extLst>
      <p:ext uri="{BB962C8B-B14F-4D97-AF65-F5344CB8AC3E}">
        <p14:creationId xmlns:p14="http://schemas.microsoft.com/office/powerpoint/2010/main" val="1701711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9"/>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1/4/2024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1/4/2024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2"/>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1/4/2024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9"/>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1/4/2024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3963960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1/4/2024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3545652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4"/>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1/4/2024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374174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1/4/2024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2036439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50A2D5E-B972-4E2D-A604-29E7BAC88684}" type="datetimeFigureOut">
              <a:rPr lang="el-GR" smtClean="0"/>
              <a:pPr/>
              <a:t>1/4/2024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417339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50A2D5E-B972-4E2D-A604-29E7BAC88684}" type="datetimeFigureOut">
              <a:rPr lang="el-GR" smtClean="0"/>
              <a:pPr/>
              <a:t>1/4/2024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368252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50A2D5E-B972-4E2D-A604-29E7BAC88684}" type="datetimeFigureOut">
              <a:rPr lang="el-GR" smtClean="0"/>
              <a:pPr/>
              <a:t>1/4/2024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2060944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1/4/2024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3601546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1/4/2024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1/4/2024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3511811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1/4/2024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2970046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42"/>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42"/>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1/4/2024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val="994923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4"/>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1/4/2024</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1/4/2024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86B90BD0-E78F-43B2-BEC2-CA2652C02ADE}" type="datetimeFigureOut">
              <a:rPr lang="el-GR" smtClean="0"/>
              <a:pPr/>
              <a:t>1/4/2024</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86B90BD0-E78F-43B2-BEC2-CA2652C02ADE}" type="datetimeFigureOut">
              <a:rPr lang="el-GR" smtClean="0"/>
              <a:pPr/>
              <a:t>1/4/2024</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6B90BD0-E78F-43B2-BEC2-CA2652C02ADE}" type="datetimeFigureOut">
              <a:rPr lang="el-GR" smtClean="0"/>
              <a:pPr/>
              <a:t>1/4/2024</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2"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1/4/2024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1/4/2024</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rgbClr val="82F0D6"/>
            </a:gs>
            <a:gs pos="5000">
              <a:schemeClr val="bg1"/>
            </a:gs>
          </a:gsLst>
          <a:lin ang="8100000" scaled="1"/>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0BD0-E78F-43B2-BEC2-CA2652C02ADE}" type="datetimeFigureOut">
              <a:rPr lang="el-GR" smtClean="0"/>
              <a:pPr/>
              <a:t>1/4/2024</a:t>
            </a:fld>
            <a:endParaRPr lang="el-GR"/>
          </a:p>
        </p:txBody>
      </p:sp>
      <p:sp>
        <p:nvSpPr>
          <p:cNvPr id="5" name="4 - Θέση υποσέλιδου"/>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7C580-D3A2-4C73-81A2-19DDDEC8EAE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rgbClr val="82F0D6"/>
            </a:gs>
            <a:gs pos="5000">
              <a:schemeClr val="bg1"/>
            </a:gs>
          </a:gsLst>
          <a:lin ang="8100000" scaled="1"/>
          <a:tileRect/>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A2D5E-B972-4E2D-A604-29E7BAC88684}" type="datetimeFigureOut">
              <a:rPr lang="el-GR" smtClean="0"/>
              <a:pPr/>
              <a:t>1/4/2024</a:t>
            </a:fld>
            <a:endParaRPr lang="el-GR"/>
          </a:p>
        </p:txBody>
      </p:sp>
      <p:sp>
        <p:nvSpPr>
          <p:cNvPr id="5" name="4 - Θέση υποσέλιδου"/>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B587F-B696-4AFC-A562-EE6B238173BE}" type="slidenum">
              <a:rPr lang="el-GR" smtClean="0"/>
              <a:pPr/>
              <a:t>‹#›</a:t>
            </a:fld>
            <a:endParaRPr lang="el-GR"/>
          </a:p>
        </p:txBody>
      </p:sp>
    </p:spTree>
    <p:extLst>
      <p:ext uri="{BB962C8B-B14F-4D97-AF65-F5344CB8AC3E}">
        <p14:creationId xmlns:p14="http://schemas.microsoft.com/office/powerpoint/2010/main" val="163226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8" Type="http://schemas.openxmlformats.org/officeDocument/2006/relationships/image" Target="../media/image52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77.png"/><Relationship Id="rId1" Type="http://schemas.openxmlformats.org/officeDocument/2006/relationships/slideLayout" Target="../slideLayouts/slideLayout17.xml"/><Relationship Id="rId6" Type="http://schemas.openxmlformats.org/officeDocument/2006/relationships/image" Target="../media/image510.png"/><Relationship Id="rId5" Type="http://schemas.openxmlformats.org/officeDocument/2006/relationships/customXml" Target="../ink/ink2.xml"/><Relationship Id="rId10" Type="http://schemas.openxmlformats.org/officeDocument/2006/relationships/image" Target="../media/image53.png"/><Relationship Id="rId4" Type="http://schemas.openxmlformats.org/officeDocument/2006/relationships/image" Target="../media/image500.png"/><Relationship Id="rId9" Type="http://schemas.openxmlformats.org/officeDocument/2006/relationships/customXml" Target="../ink/ink4.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7.xml"/><Relationship Id="rId6" Type="http://schemas.openxmlformats.org/officeDocument/2006/relationships/image" Target="../media/image151.emf"/><Relationship Id="rId5" Type="http://schemas.openxmlformats.org/officeDocument/2006/relationships/customXml" Target="../ink/ink5.xml"/><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7.xml"/><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4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6.xml"/><Relationship Id="rId5" Type="http://schemas.openxmlformats.org/officeDocument/2006/relationships/image" Target="../media/image102.jpeg"/><Relationship Id="rId4" Type="http://schemas.openxmlformats.org/officeDocument/2006/relationships/image" Target="../media/image101.jpeg"/></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20CA7-343E-B714-4391-945FE43F63FD}"/>
              </a:ext>
            </a:extLst>
          </p:cNvPr>
          <p:cNvSpPr>
            <a:spLocks noGrp="1"/>
          </p:cNvSpPr>
          <p:nvPr>
            <p:ph type="title"/>
          </p:nvPr>
        </p:nvSpPr>
        <p:spPr>
          <a:xfrm>
            <a:off x="0" y="-459432"/>
            <a:ext cx="9144000" cy="2016224"/>
          </a:xfrm>
        </p:spPr>
        <p:txBody>
          <a:bodyPr>
            <a:normAutofit/>
          </a:bodyPr>
          <a:lstStyle/>
          <a:p>
            <a:r>
              <a:rPr lang="el-GR" sz="3600" dirty="0" err="1">
                <a:effectLst>
                  <a:outerShdw blurRad="38100" dist="38100" dir="2700000" algn="tl">
                    <a:srgbClr val="000000">
                      <a:alpha val="43137"/>
                    </a:srgbClr>
                  </a:outerShdw>
                </a:effectLst>
              </a:rPr>
              <a:t>Κλινικο</a:t>
            </a:r>
            <a:r>
              <a:rPr lang="el-GR" sz="3600" dirty="0">
                <a:effectLst>
                  <a:outerShdw blurRad="38100" dist="38100" dir="2700000" algn="tl">
                    <a:srgbClr val="000000">
                      <a:alpha val="43137"/>
                    </a:srgbClr>
                  </a:outerShdw>
                </a:effectLst>
              </a:rPr>
              <a:t>-</a:t>
            </a:r>
            <a:r>
              <a:rPr lang="el-GR" sz="3600" dirty="0" err="1">
                <a:effectLst>
                  <a:outerShdw blurRad="38100" dist="38100" dir="2700000" algn="tl">
                    <a:srgbClr val="000000">
                      <a:alpha val="43137"/>
                    </a:srgbClr>
                  </a:outerShdw>
                </a:effectLst>
              </a:rPr>
              <a:t>παθολογοανατομική</a:t>
            </a:r>
            <a:r>
              <a:rPr lang="el-GR" sz="3600" dirty="0">
                <a:effectLst>
                  <a:outerShdw blurRad="38100" dist="38100" dir="2700000" algn="tl">
                    <a:srgbClr val="000000">
                      <a:alpha val="43137"/>
                    </a:srgbClr>
                  </a:outerShdw>
                </a:effectLst>
              </a:rPr>
              <a:t> συζήτηση </a:t>
            </a:r>
            <a:br>
              <a:rPr lang="el-GR" sz="3600" dirty="0">
                <a:effectLst>
                  <a:outerShdw blurRad="38100" dist="38100" dir="2700000" algn="tl">
                    <a:srgbClr val="000000">
                      <a:alpha val="43137"/>
                    </a:srgbClr>
                  </a:outerShdw>
                </a:effectLst>
              </a:rPr>
            </a:br>
            <a:r>
              <a:rPr lang="el-GR" sz="3500" dirty="0">
                <a:effectLst>
                  <a:outerShdw blurRad="38100" dist="38100" dir="2700000" algn="tl">
                    <a:srgbClr val="000000">
                      <a:alpha val="43137"/>
                    </a:srgbClr>
                  </a:outerShdw>
                </a:effectLst>
              </a:rPr>
              <a:t>περιστατικών νόσων αιμοποιητικού συστήματος</a:t>
            </a:r>
          </a:p>
        </p:txBody>
      </p:sp>
      <p:sp>
        <p:nvSpPr>
          <p:cNvPr id="3" name="Content Placeholder 2">
            <a:extLst>
              <a:ext uri="{FF2B5EF4-FFF2-40B4-BE49-F238E27FC236}">
                <a16:creationId xmlns:a16="http://schemas.microsoft.com/office/drawing/2014/main" id="{3847E65A-9B58-D7B9-21DC-CE301B1DC881}"/>
              </a:ext>
            </a:extLst>
          </p:cNvPr>
          <p:cNvSpPr>
            <a:spLocks noGrp="1"/>
          </p:cNvSpPr>
          <p:nvPr>
            <p:ph idx="1"/>
          </p:nvPr>
        </p:nvSpPr>
        <p:spPr>
          <a:xfrm>
            <a:off x="0" y="4739134"/>
            <a:ext cx="9144000" cy="2650306"/>
          </a:xfrm>
        </p:spPr>
        <p:txBody>
          <a:bodyPr>
            <a:normAutofit/>
          </a:bodyPr>
          <a:lstStyle/>
          <a:p>
            <a:endParaRPr lang="el-GR" dirty="0"/>
          </a:p>
          <a:p>
            <a:endParaRPr lang="el-GR" dirty="0"/>
          </a:p>
          <a:p>
            <a:r>
              <a:rPr lang="el-GR" sz="2500" dirty="0"/>
              <a:t>Ανδρέας  Χ. </a:t>
            </a:r>
            <a:r>
              <a:rPr lang="el-GR" sz="2500" dirty="0" err="1"/>
              <a:t>Λάζαρης</a:t>
            </a:r>
            <a:r>
              <a:rPr lang="el-GR" sz="2500" dirty="0"/>
              <a:t> - Ιατρός, </a:t>
            </a:r>
            <a:r>
              <a:rPr lang="el-GR" sz="2500" dirty="0" err="1"/>
              <a:t>Ιστοπαθολόγος</a:t>
            </a:r>
            <a:endParaRPr lang="el-GR" sz="2500" dirty="0"/>
          </a:p>
          <a:p>
            <a:r>
              <a:rPr lang="el-GR" sz="2500" dirty="0"/>
              <a:t>Χαράλαμπος  Χ. Μυλωνάς - Ιατρός, </a:t>
            </a:r>
            <a:r>
              <a:rPr lang="en-US" sz="2500" dirty="0"/>
              <a:t>E</a:t>
            </a:r>
            <a:r>
              <a:rPr lang="el-GR" sz="2500" dirty="0" err="1"/>
              <a:t>ιδικευόμενος</a:t>
            </a:r>
            <a:r>
              <a:rPr lang="el-GR" sz="2500" dirty="0"/>
              <a:t> Παθολογίας</a:t>
            </a:r>
          </a:p>
        </p:txBody>
      </p:sp>
      <p:pic>
        <p:nvPicPr>
          <p:cNvPr id="5" name="Picture 4">
            <a:extLst>
              <a:ext uri="{FF2B5EF4-FFF2-40B4-BE49-F238E27FC236}">
                <a16:creationId xmlns:a16="http://schemas.microsoft.com/office/drawing/2014/main" id="{686AAA58-3C7B-DD84-BAEE-74ABB9487A8C}"/>
              </a:ext>
            </a:extLst>
          </p:cNvPr>
          <p:cNvPicPr>
            <a:picLocks noChangeAspect="1"/>
          </p:cNvPicPr>
          <p:nvPr/>
        </p:nvPicPr>
        <p:blipFill>
          <a:blip r:embed="rId3" cstate="print"/>
          <a:stretch>
            <a:fillRect/>
          </a:stretch>
        </p:blipFill>
        <p:spPr>
          <a:xfrm>
            <a:off x="107505" y="1074734"/>
            <a:ext cx="5640195" cy="4824536"/>
          </a:xfrm>
          <a:prstGeom prst="rect">
            <a:avLst/>
          </a:prstGeom>
        </p:spPr>
      </p:pic>
      <p:sp>
        <p:nvSpPr>
          <p:cNvPr id="4" name="Content Placeholder 2">
            <a:extLst>
              <a:ext uri="{FF2B5EF4-FFF2-40B4-BE49-F238E27FC236}">
                <a16:creationId xmlns:a16="http://schemas.microsoft.com/office/drawing/2014/main" id="{29D4CBD8-8120-D6AB-8796-5DA88F6A4E60}"/>
              </a:ext>
            </a:extLst>
          </p:cNvPr>
          <p:cNvSpPr txBox="1">
            <a:spLocks/>
          </p:cNvSpPr>
          <p:nvPr/>
        </p:nvSpPr>
        <p:spPr>
          <a:xfrm>
            <a:off x="5747698" y="1340769"/>
            <a:ext cx="3288797" cy="45005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l-GR" dirty="0"/>
          </a:p>
          <a:p>
            <a:pPr algn="ctr"/>
            <a:r>
              <a:rPr lang="el-GR" sz="2600" dirty="0"/>
              <a:t>Κλινικά περιστατικά για </a:t>
            </a:r>
            <a:r>
              <a:rPr lang="el-GR" sz="2600" b="1" dirty="0"/>
              <a:t>συζήτηση.</a:t>
            </a:r>
          </a:p>
          <a:p>
            <a:pPr algn="ctr"/>
            <a:endParaRPr lang="el-GR" sz="2600" dirty="0"/>
          </a:p>
          <a:p>
            <a:pPr algn="ctr"/>
            <a:r>
              <a:rPr lang="el-GR" sz="2600" dirty="0"/>
              <a:t>Σκοπός όχι η πλήρης κάλυψη της ύλης, αλλά η κατανόηση ορισμένων </a:t>
            </a:r>
            <a:r>
              <a:rPr lang="el-GR" sz="2600" dirty="0" err="1"/>
              <a:t>παθολογοανατομικών</a:t>
            </a:r>
            <a:r>
              <a:rPr lang="el-GR" sz="2600" dirty="0"/>
              <a:t> ευρημάτων και η διασύνδεσή τους με την κλινική πράξη.</a:t>
            </a:r>
          </a:p>
        </p:txBody>
      </p:sp>
    </p:spTree>
    <p:extLst>
      <p:ext uri="{BB962C8B-B14F-4D97-AF65-F5344CB8AC3E}">
        <p14:creationId xmlns:p14="http://schemas.microsoft.com/office/powerpoint/2010/main" val="314867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AA4076-FDD7-0CFE-CA93-2952E2DAEF28}"/>
              </a:ext>
            </a:extLst>
          </p:cNvPr>
          <p:cNvPicPr>
            <a:picLocks noChangeAspect="1"/>
          </p:cNvPicPr>
          <p:nvPr/>
        </p:nvPicPr>
        <p:blipFill>
          <a:blip r:embed="rId2" cstate="print"/>
          <a:stretch>
            <a:fillRect/>
          </a:stretch>
        </p:blipFill>
        <p:spPr>
          <a:xfrm>
            <a:off x="864825" y="330034"/>
            <a:ext cx="7414349" cy="619793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84BCAC-5372-BF32-1AB2-B6BF015AB1BC}"/>
              </a:ext>
            </a:extLst>
          </p:cNvPr>
          <p:cNvSpPr txBox="1"/>
          <p:nvPr/>
        </p:nvSpPr>
        <p:spPr>
          <a:xfrm>
            <a:off x="0" y="458956"/>
            <a:ext cx="8820472" cy="5940088"/>
          </a:xfrm>
          <a:prstGeom prst="rect">
            <a:avLst/>
          </a:prstGeom>
          <a:noFill/>
        </p:spPr>
        <p:txBody>
          <a:bodyPr wrap="square" rtlCol="0">
            <a:spAutoFit/>
          </a:bodyPr>
          <a:lstStyle/>
          <a:p>
            <a:r>
              <a:rPr lang="el-GR" sz="2400" b="1" u="sng" dirty="0">
                <a:cs typeface="Arial" panose="020B0604020202020204" pitchFamily="34" charset="0"/>
              </a:rPr>
              <a:t>Ιστορικό: </a:t>
            </a:r>
            <a:endParaRPr lang="en-US" sz="2400" b="1" u="sng" dirty="0">
              <a:cs typeface="Arial" panose="020B0604020202020204" pitchFamily="34" charset="0"/>
            </a:endParaRPr>
          </a:p>
          <a:p>
            <a:r>
              <a:rPr lang="el-GR" sz="2000" dirty="0">
                <a:cs typeface="Arial" panose="020B0604020202020204" pitchFamily="34" charset="0"/>
              </a:rPr>
              <a:t>Κορίτσι 12 ετών προσέρχεται λόγω </a:t>
            </a:r>
            <a:r>
              <a:rPr lang="el-GR" sz="2000" b="1" dirty="0">
                <a:cs typeface="Arial" panose="020B0604020202020204" pitchFamily="34" charset="0"/>
              </a:rPr>
              <a:t>πυρετού</a:t>
            </a:r>
            <a:r>
              <a:rPr lang="el-GR" sz="2000" dirty="0">
                <a:cs typeface="Arial" panose="020B0604020202020204" pitchFamily="34" charset="0"/>
              </a:rPr>
              <a:t> από 4ημέρου, με συνοδό </a:t>
            </a:r>
            <a:r>
              <a:rPr lang="el-GR" sz="2000" b="1" dirty="0">
                <a:cs typeface="Arial" panose="020B0604020202020204" pitchFamily="34" charset="0"/>
              </a:rPr>
              <a:t>άλγος</a:t>
            </a:r>
            <a:r>
              <a:rPr lang="el-GR" sz="2000" dirty="0">
                <a:cs typeface="Arial" panose="020B0604020202020204" pitchFamily="34" charset="0"/>
              </a:rPr>
              <a:t> και </a:t>
            </a:r>
            <a:r>
              <a:rPr lang="el-GR" sz="2000" b="1" dirty="0">
                <a:cs typeface="Arial" panose="020B0604020202020204" pitchFamily="34" charset="0"/>
              </a:rPr>
              <a:t>διόγκωση</a:t>
            </a:r>
            <a:r>
              <a:rPr lang="el-GR" sz="2000" dirty="0">
                <a:cs typeface="Arial" panose="020B0604020202020204" pitchFamily="34" charset="0"/>
              </a:rPr>
              <a:t> στη </a:t>
            </a:r>
            <a:r>
              <a:rPr lang="el-GR" sz="2000" b="1" dirty="0">
                <a:cs typeface="Arial" panose="020B0604020202020204" pitchFamily="34" charset="0"/>
              </a:rPr>
              <a:t>δεξιά μασχαλιαία χώρα</a:t>
            </a:r>
            <a:r>
              <a:rPr lang="el-GR" sz="2000" dirty="0">
                <a:cs typeface="Arial" panose="020B0604020202020204" pitchFamily="34" charset="0"/>
              </a:rPr>
              <a:t>. Προ εβδομάδος, αναφέρει </a:t>
            </a:r>
            <a:r>
              <a:rPr lang="el-GR" sz="2000" dirty="0">
                <a:effectLst>
                  <a:outerShdw blurRad="38100" dist="38100" dir="2700000" algn="tl">
                    <a:srgbClr val="000000">
                      <a:alpha val="43137"/>
                    </a:srgbClr>
                  </a:outerShdw>
                </a:effectLst>
                <a:cs typeface="Arial" panose="020B0604020202020204" pitchFamily="34" charset="0"/>
              </a:rPr>
              <a:t>νυγμό</a:t>
            </a:r>
            <a:r>
              <a:rPr lang="el-GR" sz="2000" dirty="0">
                <a:cs typeface="Arial" panose="020B0604020202020204" pitchFamily="34" charset="0"/>
              </a:rPr>
              <a:t> από αγκαθωτό θάμνο στο σύστοιχο άνω άκρο.</a:t>
            </a:r>
          </a:p>
          <a:p>
            <a:endParaRPr lang="el-GR" sz="2000" dirty="0">
              <a:cs typeface="Arial" panose="020B0604020202020204" pitchFamily="34" charset="0"/>
            </a:endParaRPr>
          </a:p>
          <a:p>
            <a:r>
              <a:rPr lang="el-GR" sz="2000" b="1" u="sng" dirty="0">
                <a:cs typeface="Arial" panose="020B0604020202020204" pitchFamily="34" charset="0"/>
              </a:rPr>
              <a:t>Κλινική εξέταση:</a:t>
            </a:r>
          </a:p>
          <a:p>
            <a:r>
              <a:rPr lang="el-GR" sz="2000" b="1" dirty="0">
                <a:cs typeface="Arial" panose="020B0604020202020204" pitchFamily="34" charset="0"/>
              </a:rPr>
              <a:t>Επώδυνος διογκωμένος λεμφαδένας </a:t>
            </a:r>
            <a:r>
              <a:rPr lang="el-GR" sz="2000" dirty="0">
                <a:cs typeface="Arial" panose="020B0604020202020204" pitchFamily="34" charset="0"/>
              </a:rPr>
              <a:t>στη μασχαλιαία χώρα. Εκδορά στο σημείο νυγμού, ερυθρή, </a:t>
            </a:r>
            <a:r>
              <a:rPr lang="el-GR" sz="2000" b="1" dirty="0">
                <a:cs typeface="Arial" panose="020B0604020202020204" pitchFamily="34" charset="0"/>
              </a:rPr>
              <a:t>πυορροούσα</a:t>
            </a:r>
            <a:r>
              <a:rPr lang="el-GR" sz="2000" dirty="0">
                <a:cs typeface="Arial" panose="020B0604020202020204" pitchFamily="34" charset="0"/>
              </a:rPr>
              <a:t>.</a:t>
            </a:r>
          </a:p>
          <a:p>
            <a:endParaRPr lang="el-GR" sz="2000" dirty="0">
              <a:cs typeface="Arial" panose="020B0604020202020204" pitchFamily="34" charset="0"/>
            </a:endParaRPr>
          </a:p>
          <a:p>
            <a:r>
              <a:rPr lang="el-GR" sz="2000" b="1" u="sng" dirty="0">
                <a:cs typeface="Arial" panose="020B0604020202020204" pitchFamily="34" charset="0"/>
              </a:rPr>
              <a:t>Εργαστηριακός έλεγχος αίματος:</a:t>
            </a:r>
          </a:p>
          <a:p>
            <a:r>
              <a:rPr lang="el-GR" sz="2000" b="1" dirty="0">
                <a:effectLst>
                  <a:outerShdw blurRad="38100" dist="38100" dir="2700000" algn="tl">
                    <a:srgbClr val="000000">
                      <a:alpha val="43137"/>
                    </a:srgbClr>
                  </a:outerShdw>
                </a:effectLst>
                <a:cs typeface="Arial" panose="020B0604020202020204" pitchFamily="34" charset="0"/>
              </a:rPr>
              <a:t>13.000</a:t>
            </a:r>
            <a:r>
              <a:rPr lang="el-GR" sz="2000" dirty="0">
                <a:cs typeface="Arial" panose="020B0604020202020204" pitchFamily="34" charset="0"/>
              </a:rPr>
              <a:t> λευκά/</a:t>
            </a:r>
            <a:r>
              <a:rPr lang="el-GR" sz="2000" dirty="0" err="1">
                <a:cs typeface="Arial" panose="020B0604020202020204" pitchFamily="34" charset="0"/>
              </a:rPr>
              <a:t>κυβ</a:t>
            </a:r>
            <a:r>
              <a:rPr lang="el-GR" sz="2000" dirty="0">
                <a:cs typeface="Arial" panose="020B0604020202020204" pitchFamily="34" charset="0"/>
              </a:rPr>
              <a:t>. χιλ.    (</a:t>
            </a:r>
            <a:r>
              <a:rPr lang="el-GR" sz="2000" dirty="0" err="1">
                <a:cs typeface="Arial" panose="020B0604020202020204" pitchFamily="34" charset="0"/>
              </a:rPr>
              <a:t>φ.τ</a:t>
            </a:r>
            <a:r>
              <a:rPr lang="el-GR" sz="2000" dirty="0">
                <a:cs typeface="Arial" panose="020B0604020202020204" pitchFamily="34" charset="0"/>
              </a:rPr>
              <a:t>.</a:t>
            </a:r>
            <a:r>
              <a:rPr lang="en-US" sz="2000" dirty="0">
                <a:cs typeface="Arial" panose="020B0604020202020204" pitchFamily="34" charset="0"/>
              </a:rPr>
              <a:t>:</a:t>
            </a:r>
            <a:r>
              <a:rPr lang="el-GR" sz="2000" dirty="0">
                <a:cs typeface="Arial" panose="020B0604020202020204" pitchFamily="34" charset="0"/>
              </a:rPr>
              <a:t> 4.000-10.000)</a:t>
            </a:r>
          </a:p>
          <a:p>
            <a:r>
              <a:rPr lang="el-GR" sz="2000" b="1" dirty="0">
                <a:effectLst>
                  <a:outerShdw blurRad="38100" dist="38100" dir="2700000" algn="tl">
                    <a:srgbClr val="000000">
                      <a:alpha val="43137"/>
                    </a:srgbClr>
                  </a:outerShdw>
                </a:effectLst>
                <a:cs typeface="Arial" panose="020B0604020202020204" pitchFamily="34" charset="0"/>
              </a:rPr>
              <a:t>90%</a:t>
            </a:r>
            <a:r>
              <a:rPr lang="el-GR" sz="2000" b="1" dirty="0">
                <a:cs typeface="Arial" panose="020B0604020202020204" pitchFamily="34" charset="0"/>
              </a:rPr>
              <a:t> πολυμορφοπύρηνα</a:t>
            </a:r>
            <a:endParaRPr lang="en-US" sz="2000" b="1" dirty="0">
              <a:cs typeface="Arial" panose="020B0604020202020204" pitchFamily="34" charset="0"/>
            </a:endParaRPr>
          </a:p>
          <a:p>
            <a:r>
              <a:rPr lang="el-GR" sz="2000" dirty="0">
                <a:cs typeface="Arial" panose="020B0604020202020204" pitchFamily="34" charset="0"/>
              </a:rPr>
              <a:t> </a:t>
            </a:r>
            <a:r>
              <a:rPr lang="en-US" sz="2000" dirty="0">
                <a:effectLst>
                  <a:outerShdw blurRad="38100" dist="38100" dir="2700000" algn="tl">
                    <a:srgbClr val="000000">
                      <a:alpha val="43137"/>
                    </a:srgbClr>
                  </a:outerShdw>
                </a:effectLst>
                <a:cs typeface="Arial" panose="020B0604020202020204" pitchFamily="34" charset="0"/>
              </a:rPr>
              <a:t>CRP</a:t>
            </a:r>
            <a:r>
              <a:rPr lang="en-US" sz="2000" dirty="0">
                <a:cs typeface="Arial" panose="020B0604020202020204" pitchFamily="34" charset="0"/>
              </a:rPr>
              <a:t> = </a:t>
            </a:r>
            <a:r>
              <a:rPr lang="el-GR" sz="2000" dirty="0">
                <a:effectLst>
                  <a:outerShdw blurRad="38100" dist="38100" dir="2700000" algn="tl">
                    <a:srgbClr val="000000">
                      <a:alpha val="43137"/>
                    </a:srgbClr>
                  </a:outerShdw>
                </a:effectLst>
                <a:cs typeface="Arial" panose="020B0604020202020204" pitchFamily="34" charset="0"/>
              </a:rPr>
              <a:t>100</a:t>
            </a:r>
            <a:r>
              <a:rPr lang="en-US" sz="2000" dirty="0">
                <a:cs typeface="Arial" panose="020B0604020202020204" pitchFamily="34" charset="0"/>
              </a:rPr>
              <a:t> mg/dL</a:t>
            </a:r>
            <a:r>
              <a:rPr lang="el-GR" sz="2000" dirty="0">
                <a:cs typeface="Arial" panose="020B0604020202020204" pitchFamily="34" charset="0"/>
              </a:rPr>
              <a:t> </a:t>
            </a:r>
            <a:r>
              <a:rPr lang="en-US" sz="2000" dirty="0">
                <a:cs typeface="Arial" panose="020B0604020202020204" pitchFamily="34" charset="0"/>
              </a:rPr>
              <a:t>(</a:t>
            </a:r>
            <a:r>
              <a:rPr lang="el-GR" sz="2000" dirty="0">
                <a:cs typeface="Arial" panose="020B0604020202020204" pitchFamily="34" charset="0"/>
              </a:rPr>
              <a:t>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&lt;5</a:t>
            </a:r>
            <a:r>
              <a:rPr lang="en-US" sz="2000" dirty="0">
                <a:cs typeface="Arial" panose="020B0604020202020204" pitchFamily="34" charset="0"/>
              </a:rPr>
              <a:t>)</a:t>
            </a:r>
            <a:endParaRPr lang="el-GR" sz="2000" dirty="0">
              <a:cs typeface="Arial" panose="020B0604020202020204" pitchFamily="34" charset="0"/>
            </a:endParaRPr>
          </a:p>
          <a:p>
            <a:endParaRPr lang="el-GR" sz="2400" b="1" u="sng" dirty="0">
              <a:cs typeface="Arial" panose="020B0604020202020204" pitchFamily="34" charset="0"/>
            </a:endParaRPr>
          </a:p>
          <a:p>
            <a:endParaRPr lang="el-GR" sz="2200" dirty="0">
              <a:latin typeface="Arial" panose="020B0604020202020204" pitchFamily="34" charset="0"/>
              <a:cs typeface="Arial" panose="020B0604020202020204" pitchFamily="34" charset="0"/>
            </a:endParaRPr>
          </a:p>
          <a:p>
            <a:endParaRPr lang="el-GR" sz="22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96682E4A-7A52-044F-44FF-6A21BCF01442}"/>
              </a:ext>
            </a:extLst>
          </p:cNvPr>
          <p:cNvSpPr>
            <a:spLocks noGrp="1"/>
          </p:cNvSpPr>
          <p:nvPr>
            <p:ph type="title"/>
          </p:nvPr>
        </p:nvSpPr>
        <p:spPr>
          <a:xfrm>
            <a:off x="457200" y="-171400"/>
            <a:ext cx="8229600" cy="792088"/>
          </a:xfrm>
        </p:spPr>
        <p:txBody>
          <a:bodyPr/>
          <a:lstStyle/>
          <a:p>
            <a:r>
              <a:rPr lang="el-GR" dirty="0"/>
              <a:t>Περιστατικό 2</a:t>
            </a:r>
            <a:r>
              <a:rPr lang="en-US" dirty="0"/>
              <a:t>o</a:t>
            </a:r>
            <a:endParaRPr lang="el-GR" dirty="0"/>
          </a:p>
        </p:txBody>
      </p:sp>
      <p:pic>
        <p:nvPicPr>
          <p:cNvPr id="4" name="Picture 3">
            <a:extLst>
              <a:ext uri="{FF2B5EF4-FFF2-40B4-BE49-F238E27FC236}">
                <a16:creationId xmlns:a16="http://schemas.microsoft.com/office/drawing/2014/main" id="{F2434828-DBB8-392C-70EE-683342F26891}"/>
              </a:ext>
            </a:extLst>
          </p:cNvPr>
          <p:cNvPicPr>
            <a:picLocks noChangeAspect="1"/>
          </p:cNvPicPr>
          <p:nvPr/>
        </p:nvPicPr>
        <p:blipFill>
          <a:blip r:embed="rId3" cstate="print"/>
          <a:stretch>
            <a:fillRect/>
          </a:stretch>
        </p:blipFill>
        <p:spPr>
          <a:xfrm>
            <a:off x="2913433" y="3936575"/>
            <a:ext cx="2778028" cy="2732785"/>
          </a:xfrm>
          <a:prstGeom prst="rect">
            <a:avLst/>
          </a:prstGeom>
        </p:spPr>
      </p:pic>
      <p:pic>
        <p:nvPicPr>
          <p:cNvPr id="7" name="Picture 6">
            <a:extLst>
              <a:ext uri="{FF2B5EF4-FFF2-40B4-BE49-F238E27FC236}">
                <a16:creationId xmlns:a16="http://schemas.microsoft.com/office/drawing/2014/main" id="{0757CE02-0801-B9FC-8B5E-F045B800BEFE}"/>
              </a:ext>
            </a:extLst>
          </p:cNvPr>
          <p:cNvPicPr>
            <a:picLocks noChangeAspect="1"/>
          </p:cNvPicPr>
          <p:nvPr/>
        </p:nvPicPr>
        <p:blipFill>
          <a:blip r:embed="rId4" cstate="print"/>
          <a:stretch>
            <a:fillRect/>
          </a:stretch>
        </p:blipFill>
        <p:spPr>
          <a:xfrm>
            <a:off x="5724128" y="2708920"/>
            <a:ext cx="3351436" cy="252028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B93263-8E63-509D-A20C-33272CCA3D0A}"/>
              </a:ext>
            </a:extLst>
          </p:cNvPr>
          <p:cNvSpPr txBox="1"/>
          <p:nvPr/>
        </p:nvSpPr>
        <p:spPr>
          <a:xfrm>
            <a:off x="0" y="116632"/>
            <a:ext cx="9144000" cy="477054"/>
          </a:xfrm>
          <a:prstGeom prst="rect">
            <a:avLst/>
          </a:prstGeom>
          <a:noFill/>
        </p:spPr>
        <p:txBody>
          <a:bodyPr wrap="square" rtlCol="0">
            <a:spAutoFit/>
          </a:bodyPr>
          <a:lstStyle/>
          <a:p>
            <a:pPr algn="ctr"/>
            <a:r>
              <a:rPr lang="el-GR" sz="2500" b="1" spc="600" dirty="0"/>
              <a:t>ΣΠΑΝΙΑ</a:t>
            </a:r>
            <a:r>
              <a:rPr lang="el-GR" sz="2500" b="1" dirty="0"/>
              <a:t> ΕΝΔΕΙΞΗ ΧΕΙΡΟΥΡΓΙΚΗΣ ΑΦΑΙΡΕΣΗΣ ΚΑΙ ΒΙΟΨΙΑΣ</a:t>
            </a:r>
          </a:p>
        </p:txBody>
      </p:sp>
      <p:pic>
        <p:nvPicPr>
          <p:cNvPr id="1026" name="Picture 2" descr="C:\Users\User\Desktop\Screenshot_1.jpg"/>
          <p:cNvPicPr>
            <a:picLocks noChangeAspect="1" noChangeArrowheads="1"/>
          </p:cNvPicPr>
          <p:nvPr/>
        </p:nvPicPr>
        <p:blipFill>
          <a:blip r:embed="rId3" cstate="print"/>
          <a:srcRect/>
          <a:stretch>
            <a:fillRect/>
          </a:stretch>
        </p:blipFill>
        <p:spPr bwMode="auto">
          <a:xfrm>
            <a:off x="0" y="548680"/>
            <a:ext cx="9144000" cy="3322864"/>
          </a:xfrm>
          <a:prstGeom prst="rect">
            <a:avLst/>
          </a:prstGeom>
          <a:noFill/>
        </p:spPr>
      </p:pic>
      <p:sp>
        <p:nvSpPr>
          <p:cNvPr id="7" name="1 - Τίτλος"/>
          <p:cNvSpPr>
            <a:spLocks noGrp="1"/>
          </p:cNvSpPr>
          <p:nvPr>
            <p:ph type="title"/>
          </p:nvPr>
        </p:nvSpPr>
        <p:spPr>
          <a:xfrm>
            <a:off x="457200" y="4005064"/>
            <a:ext cx="8229600" cy="2852936"/>
          </a:xfrm>
        </p:spPr>
        <p:txBody>
          <a:bodyPr>
            <a:normAutofit fontScale="90000"/>
          </a:bodyPr>
          <a:lstStyle/>
          <a:p>
            <a:r>
              <a:rPr lang="en-US" sz="3100" b="1" dirty="0"/>
              <a:t>O</a:t>
            </a:r>
            <a:r>
              <a:rPr lang="el-GR" sz="3100" b="1" dirty="0" err="1"/>
              <a:t>ξεία</a:t>
            </a:r>
            <a:r>
              <a:rPr lang="el-GR" sz="3100" b="1" dirty="0"/>
              <a:t> </a:t>
            </a:r>
            <a:r>
              <a:rPr lang="el-GR" sz="3100" dirty="0"/>
              <a:t>μη ειδική </a:t>
            </a:r>
            <a:r>
              <a:rPr lang="el-GR" sz="3100" b="1" dirty="0"/>
              <a:t>λεμφαδενίτιδα</a:t>
            </a:r>
            <a:br>
              <a:rPr lang="en-US" sz="3100" dirty="0"/>
            </a:br>
            <a:r>
              <a:rPr lang="el-GR" sz="2200" dirty="0"/>
              <a:t> </a:t>
            </a:r>
            <a:r>
              <a:rPr lang="el-GR" sz="2200" dirty="0">
                <a:effectLst>
                  <a:outerShdw blurRad="38100" dist="38100" dir="2700000" algn="tl">
                    <a:srgbClr val="000000">
                      <a:alpha val="43137"/>
                    </a:srgbClr>
                  </a:outerShdw>
                </a:effectLst>
              </a:rPr>
              <a:t>Οξεία φλεγμονή </a:t>
            </a:r>
            <a:r>
              <a:rPr lang="el-GR" sz="2200" dirty="0"/>
              <a:t>του εμπλεκόμενου λεμφαδένα / λεμφαδένων  </a:t>
            </a:r>
            <a:br>
              <a:rPr lang="el-GR" sz="2200" dirty="0"/>
            </a:br>
            <a:r>
              <a:rPr lang="el-GR" sz="2200" dirty="0"/>
              <a:t>λόγω </a:t>
            </a:r>
            <a:r>
              <a:rPr lang="el-GR" sz="2200" b="1" dirty="0"/>
              <a:t>λοιμώδους</a:t>
            </a:r>
            <a:r>
              <a:rPr lang="el-GR" sz="2200" dirty="0"/>
              <a:t> ή άλλης φλεγμονώδους αιτιολογίας. </a:t>
            </a:r>
            <a:br>
              <a:rPr lang="el-GR" sz="2200" dirty="0"/>
            </a:br>
            <a:r>
              <a:rPr lang="el-GR" sz="2200" dirty="0"/>
              <a:t>Διόγκωση λεμφαδένα από </a:t>
            </a:r>
            <a:r>
              <a:rPr lang="el-GR" sz="2200" b="1" dirty="0"/>
              <a:t>πυώδες εξίδρωμα </a:t>
            </a:r>
            <a:r>
              <a:rPr lang="el-GR" sz="2200" dirty="0"/>
              <a:t>αποτελούμενο από εκφυλισμένα </a:t>
            </a:r>
            <a:r>
              <a:rPr lang="el-GR" sz="2200" dirty="0">
                <a:effectLst>
                  <a:outerShdw blurRad="38100" dist="38100" dir="2700000" algn="tl">
                    <a:srgbClr val="000000">
                      <a:alpha val="43137"/>
                    </a:srgbClr>
                  </a:outerShdw>
                </a:effectLst>
              </a:rPr>
              <a:t>ουδετερόφιλα</a:t>
            </a:r>
            <a:r>
              <a:rPr lang="el-GR" sz="2200" dirty="0"/>
              <a:t>, </a:t>
            </a:r>
            <a:r>
              <a:rPr lang="el-GR" sz="2200" dirty="0">
                <a:effectLst>
                  <a:outerShdw blurRad="38100" dist="38100" dir="2700000" algn="tl">
                    <a:srgbClr val="000000">
                      <a:alpha val="43137"/>
                    </a:srgbClr>
                  </a:outerShdw>
                </a:effectLst>
              </a:rPr>
              <a:t>κυτταρική σκόνη</a:t>
            </a:r>
            <a:r>
              <a:rPr lang="el-GR" sz="2200" dirty="0"/>
              <a:t>, </a:t>
            </a:r>
            <a:r>
              <a:rPr lang="el-GR" sz="2200" dirty="0">
                <a:effectLst>
                  <a:outerShdw blurRad="38100" dist="38100" dir="2700000" algn="tl">
                    <a:srgbClr val="000000">
                      <a:alpha val="43137"/>
                    </a:srgbClr>
                  </a:outerShdw>
                </a:effectLst>
              </a:rPr>
              <a:t>πρωτεϊνούχο υγρό </a:t>
            </a:r>
            <a:r>
              <a:rPr lang="el-GR" sz="2200" dirty="0"/>
              <a:t>και </a:t>
            </a:r>
            <a:r>
              <a:rPr lang="el-GR" sz="2200" dirty="0" err="1">
                <a:effectLst>
                  <a:outerShdw blurRad="38100" dist="38100" dir="2700000" algn="tl">
                    <a:srgbClr val="000000">
                      <a:alpha val="43137"/>
                    </a:srgbClr>
                  </a:outerShdw>
                </a:effectLst>
              </a:rPr>
              <a:t>ινική</a:t>
            </a:r>
            <a:r>
              <a:rPr lang="el-GR" sz="2200" dirty="0"/>
              <a:t>. </a:t>
            </a:r>
            <a:br>
              <a:rPr lang="el-GR" sz="2200" dirty="0"/>
            </a:br>
            <a:r>
              <a:rPr lang="el-GR" sz="2200" dirty="0"/>
              <a:t> </a:t>
            </a:r>
            <a:r>
              <a:rPr lang="el-GR" sz="2200" dirty="0">
                <a:effectLst>
                  <a:outerShdw blurRad="38100" dist="38100" dir="2700000" algn="tl">
                    <a:srgbClr val="000000">
                      <a:alpha val="43137"/>
                    </a:srgbClr>
                  </a:outerShdw>
                </a:effectLst>
              </a:rPr>
              <a:t>Διογκωμένοι και επώδυνοι, μαλθακοί λεμφαδένες</a:t>
            </a:r>
            <a:r>
              <a:rPr lang="el-GR" sz="2200" dirty="0"/>
              <a:t>. Η μικροσκοπική εξέταση, εάν γίνει (σπάνια), θα δείξει διάταση του κόλπου ακολουθούμενη από συσσώρευση </a:t>
            </a:r>
            <a:r>
              <a:rPr lang="el-GR" sz="2200" b="1" dirty="0"/>
              <a:t>ουδετερόφιλων</a:t>
            </a:r>
            <a:r>
              <a:rPr lang="el-GR" sz="2200" dirty="0"/>
              <a:t>, αγγειακή διάταση και οίδημα της κάψας.</a:t>
            </a:r>
            <a:br>
              <a:rPr lang="el-GR" sz="2200" dirty="0"/>
            </a:br>
            <a:r>
              <a:rPr lang="el-GR" sz="2200" dirty="0"/>
              <a:t> Η </a:t>
            </a:r>
            <a:r>
              <a:rPr lang="el-GR" sz="2200" b="1" dirty="0" err="1"/>
              <a:t>διαπυητική</a:t>
            </a:r>
            <a:r>
              <a:rPr lang="el-GR" sz="2200" b="1" dirty="0"/>
              <a:t> φλεγμονή </a:t>
            </a:r>
            <a:r>
              <a:rPr lang="el-GR" sz="2200" dirty="0"/>
              <a:t>δηλώνει </a:t>
            </a:r>
            <a:r>
              <a:rPr lang="el-GR" sz="2200" b="1" dirty="0" err="1"/>
              <a:t>βακτηριακή</a:t>
            </a:r>
            <a:r>
              <a:rPr lang="el-GR" sz="2200" b="1" dirty="0"/>
              <a:t> </a:t>
            </a:r>
            <a:r>
              <a:rPr lang="el-GR" sz="2200" b="1" dirty="0" err="1"/>
              <a:t>αιτιοπαθογένεση</a:t>
            </a:r>
            <a:r>
              <a:rPr lang="el-GR" sz="2200" dirty="0"/>
              <a:t>.</a:t>
            </a:r>
            <a:br>
              <a:rPr lang="el-GR" sz="2200" dirty="0"/>
            </a:br>
            <a:endParaRPr lang="el-GR" sz="2200" dirty="0"/>
          </a:p>
        </p:txBody>
      </p:sp>
    </p:spTree>
    <p:extLst>
      <p:ext uri="{BB962C8B-B14F-4D97-AF65-F5344CB8AC3E}">
        <p14:creationId xmlns:p14="http://schemas.microsoft.com/office/powerpoint/2010/main" val="167307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5C1F01-74BE-9924-8BBF-9BD82C8B27AF}"/>
              </a:ext>
            </a:extLst>
          </p:cNvPr>
          <p:cNvSpPr txBox="1"/>
          <p:nvPr/>
        </p:nvSpPr>
        <p:spPr>
          <a:xfrm>
            <a:off x="1043608" y="1843081"/>
            <a:ext cx="7632848" cy="3170099"/>
          </a:xfrm>
          <a:prstGeom prst="rect">
            <a:avLst/>
          </a:prstGeom>
          <a:noFill/>
        </p:spPr>
        <p:txBody>
          <a:bodyPr wrap="square" rtlCol="0">
            <a:spAutoFit/>
          </a:bodyPr>
          <a:lstStyle/>
          <a:p>
            <a:pPr marL="342900" indent="-342900">
              <a:buAutoNum type="arabicPeriod"/>
            </a:pPr>
            <a:r>
              <a:rPr lang="el-GR" sz="2500" dirty="0">
                <a:cs typeface="Arial" panose="020B0604020202020204" pitchFamily="34" charset="0"/>
              </a:rPr>
              <a:t>Ποιο είναι το πρόβλημα της ασθενούς;</a:t>
            </a:r>
            <a:endParaRPr lang="en-US" sz="2500" dirty="0">
              <a:cs typeface="Arial" panose="020B0604020202020204" pitchFamily="34" charset="0"/>
            </a:endParaRPr>
          </a:p>
          <a:p>
            <a:pPr marL="342900" indent="-342900">
              <a:buAutoNum type="arabicPeriod"/>
            </a:pPr>
            <a:endParaRPr lang="el-GR" sz="2500" dirty="0">
              <a:cs typeface="Arial" panose="020B0604020202020204" pitchFamily="34" charset="0"/>
            </a:endParaRPr>
          </a:p>
          <a:p>
            <a:pPr marL="342900" indent="-342900">
              <a:buAutoNum type="arabicPeriod"/>
            </a:pPr>
            <a:endParaRPr lang="el-GR" sz="2500" dirty="0">
              <a:cs typeface="Arial" panose="020B0604020202020204" pitchFamily="34" charset="0"/>
            </a:endParaRPr>
          </a:p>
          <a:p>
            <a:pPr marL="342900" indent="-342900">
              <a:buAutoNum type="arabicPeriod"/>
            </a:pPr>
            <a:r>
              <a:rPr lang="el-GR" sz="2500" dirty="0">
                <a:cs typeface="Arial" panose="020B0604020202020204" pitchFamily="34" charset="0"/>
              </a:rPr>
              <a:t> Πώς έφτασαν μέχρι εκεί τα αντιγόνα;</a:t>
            </a:r>
          </a:p>
          <a:p>
            <a:pPr marL="342900" indent="-342900">
              <a:buAutoNum type="arabicPeriod"/>
            </a:pPr>
            <a:endParaRPr lang="el-GR" sz="2500" dirty="0">
              <a:cs typeface="Arial" panose="020B0604020202020204" pitchFamily="34" charset="0"/>
            </a:endParaRPr>
          </a:p>
          <a:p>
            <a:pPr marL="342900" indent="-342900">
              <a:buAutoNum type="arabicPeriod"/>
            </a:pPr>
            <a:endParaRPr lang="el-GR" sz="2500" dirty="0">
              <a:cs typeface="Arial" panose="020B0604020202020204" pitchFamily="34" charset="0"/>
            </a:endParaRPr>
          </a:p>
          <a:p>
            <a:pPr marL="342900" indent="-342900">
              <a:buAutoNum type="arabicPeriod"/>
            </a:pPr>
            <a:r>
              <a:rPr lang="el-GR" sz="2500" dirty="0">
                <a:cs typeface="Arial" panose="020B0604020202020204" pitchFamily="34" charset="0"/>
              </a:rPr>
              <a:t>Ποια η θεραπεία;</a:t>
            </a:r>
          </a:p>
          <a:p>
            <a:pPr marL="342900" indent="-342900">
              <a:buAutoNum type="arabicPeriod"/>
            </a:pPr>
            <a:endParaRPr lang="el-GR"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4930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4356"/>
          </a:xfrm>
        </p:spPr>
        <p:txBody>
          <a:bodyPr>
            <a:noAutofit/>
          </a:bodyPr>
          <a:lstStyle/>
          <a:p>
            <a:r>
              <a:rPr lang="el-GR" sz="2000" dirty="0"/>
              <a:t>Διογκωμένος λεμφαδένας γυναίκας 22 ετών, μετά από λοίμωξη ρινοφαρυγγικής χώρας</a:t>
            </a:r>
            <a:r>
              <a:rPr lang="en-US" sz="2000" dirty="0"/>
              <a:t>.</a:t>
            </a:r>
            <a:r>
              <a:rPr lang="el-GR" sz="2000" dirty="0"/>
              <a:t> </a:t>
            </a:r>
            <a:r>
              <a:rPr lang="en-US" sz="2000" dirty="0"/>
              <a:t>A</a:t>
            </a:r>
            <a:r>
              <a:rPr lang="el-GR" sz="2000" dirty="0"/>
              <a:t>υτοπεριοριζόμενη νόσος, αποδρομή μετά από ορισμένες εβδομάδες.</a:t>
            </a:r>
          </a:p>
        </p:txBody>
      </p:sp>
      <p:pic>
        <p:nvPicPr>
          <p:cNvPr id="123906" name="Picture 2" descr="Histiocytic necrotizing lymphadenitis - intermed mag.jpg"/>
          <p:cNvPicPr>
            <a:picLocks noChangeAspect="1" noChangeArrowheads="1"/>
          </p:cNvPicPr>
          <p:nvPr/>
        </p:nvPicPr>
        <p:blipFill>
          <a:blip r:embed="rId2" cstate="print"/>
          <a:srcRect/>
          <a:stretch>
            <a:fillRect/>
          </a:stretch>
        </p:blipFill>
        <p:spPr bwMode="auto">
          <a:xfrm rot="5400000">
            <a:off x="1481409" y="-552772"/>
            <a:ext cx="6143645" cy="8677899"/>
          </a:xfrm>
          <a:prstGeom prst="rect">
            <a:avLst/>
          </a:prstGeom>
          <a:noFill/>
        </p:spPr>
      </p:pic>
      <p:pic>
        <p:nvPicPr>
          <p:cNvPr id="123908" name="Picture 4" descr="http://www.cmaj.ca/content/183/1/E58/F1.large.jpg"/>
          <p:cNvPicPr>
            <a:picLocks noChangeAspect="1" noChangeArrowheads="1"/>
          </p:cNvPicPr>
          <p:nvPr/>
        </p:nvPicPr>
        <p:blipFill>
          <a:blip r:embed="rId3" cstate="print"/>
          <a:srcRect/>
          <a:stretch>
            <a:fillRect/>
          </a:stretch>
        </p:blipFill>
        <p:spPr bwMode="auto">
          <a:xfrm rot="16200000">
            <a:off x="4210898" y="1444368"/>
            <a:ext cx="5663114" cy="4203091"/>
          </a:xfrm>
          <a:prstGeom prst="rect">
            <a:avLst/>
          </a:prstGeom>
          <a:noFill/>
        </p:spPr>
      </p:pic>
      <p:sp>
        <p:nvSpPr>
          <p:cNvPr id="5" name="Title 1"/>
          <p:cNvSpPr txBox="1">
            <a:spLocks/>
          </p:cNvSpPr>
          <p:nvPr/>
        </p:nvSpPr>
        <p:spPr>
          <a:xfrm>
            <a:off x="0" y="5786454"/>
            <a:ext cx="5072066" cy="1071546"/>
          </a:xfrm>
          <a:prstGeom prst="rect">
            <a:avLst/>
          </a:prstGeom>
        </p:spPr>
        <p:txBody>
          <a:bodyPr vert="horz" lIns="91440" tIns="45720" rIns="91440" bIns="45720" rtlCol="0" anchor="ctr">
            <a:normAutofit fontScale="8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schemeClr val="tx1"/>
                </a:solidFill>
                <a:effectLst/>
                <a:uLnTx/>
                <a:uFillTx/>
                <a:latin typeface="+mj-lt"/>
                <a:ea typeface="+mj-ea"/>
                <a:cs typeface="+mj-cs"/>
              </a:rPr>
              <a:t>Ιστιοκυτταρική νεκρωτική λεμφαδενίτιδα  </a:t>
            </a:r>
            <a:r>
              <a:rPr kumimoji="0" lang="en-US" sz="2400" b="1" i="0" u="none" strike="noStrike" kern="1200" cap="none" spc="0" normalizeH="0" baseline="0" noProof="0" dirty="0">
                <a:ln>
                  <a:noFill/>
                </a:ln>
                <a:solidFill>
                  <a:schemeClr val="tx1"/>
                </a:solidFill>
                <a:effectLst/>
                <a:uLnTx/>
                <a:uFillTx/>
                <a:latin typeface="+mj-lt"/>
                <a:ea typeface="+mj-ea"/>
                <a:cs typeface="+mj-cs"/>
              </a:rPr>
              <a:t>Kikuchi</a:t>
            </a:r>
            <a:r>
              <a:rPr kumimoji="0" lang="en-US" sz="2400" b="0" i="0" u="none" strike="noStrike" kern="1200" cap="none" spc="0" normalizeH="0" baseline="0" noProof="0" dirty="0">
                <a:ln>
                  <a:noFill/>
                </a:ln>
                <a:solidFill>
                  <a:schemeClr val="tx1"/>
                </a:solidFill>
                <a:effectLst/>
                <a:uLnTx/>
                <a:uFillTx/>
                <a:latin typeface="+mj-lt"/>
                <a:ea typeface="+mj-ea"/>
                <a:cs typeface="+mj-cs"/>
              </a:rPr>
              <a:t>.  </a:t>
            </a:r>
            <a:r>
              <a:rPr kumimoji="0" lang="el-GR" sz="2400" b="0" i="0" u="none" strike="noStrike" kern="1200" cap="none" spc="0" normalizeH="0" baseline="0" noProof="0" dirty="0">
                <a:ln>
                  <a:noFill/>
                </a:ln>
                <a:solidFill>
                  <a:schemeClr val="tx1"/>
                </a:solidFill>
                <a:effectLst/>
                <a:uLnTx/>
                <a:uFillTx/>
                <a:latin typeface="+mj-lt"/>
                <a:ea typeface="+mj-ea"/>
                <a:cs typeface="+mj-cs"/>
              </a:rPr>
              <a:t>Απουσία κοκκιοκυττάρων στις εστίες της νέκρωσης (μόνο πυρηνική σκόνη)  .</a:t>
            </a:r>
          </a:p>
        </p:txBody>
      </p:sp>
      <p:pic>
        <p:nvPicPr>
          <p:cNvPr id="123910" name="Picture 6" descr="http://www.jocmr.org/index.php/JOCMR/article/viewFile/144/130/1220"/>
          <p:cNvPicPr>
            <a:picLocks noChangeAspect="1" noChangeArrowheads="1"/>
          </p:cNvPicPr>
          <p:nvPr/>
        </p:nvPicPr>
        <p:blipFill>
          <a:blip r:embed="rId4" cstate="print"/>
          <a:srcRect/>
          <a:stretch>
            <a:fillRect/>
          </a:stretch>
        </p:blipFill>
        <p:spPr bwMode="auto">
          <a:xfrm>
            <a:off x="214282" y="714355"/>
            <a:ext cx="7286676" cy="507385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blinds(horizontal)">
                                      <p:cBhvr>
                                        <p:cTn id="7" dur="500"/>
                                        <p:tgtEl>
                                          <p:spTgt spid="1239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3910"/>
                                        </p:tgtEl>
                                        <p:attrNameLst>
                                          <p:attrName>style.visibility</p:attrName>
                                        </p:attrNameLst>
                                      </p:cBhvr>
                                      <p:to>
                                        <p:strVal val="visible"/>
                                      </p:to>
                                    </p:set>
                                    <p:animEffect transition="in" filter="blinds(horizontal)">
                                      <p:cBhvr>
                                        <p:cTn id="12" dur="500"/>
                                        <p:tgtEl>
                                          <p:spTgt spid="1239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23906"/>
                                        </p:tgtEl>
                                      </p:cBhvr>
                                    </p:animEffect>
                                    <p:set>
                                      <p:cBhvr>
                                        <p:cTn id="17" dur="1" fill="hold">
                                          <p:stCondLst>
                                            <p:cond delay="499"/>
                                          </p:stCondLst>
                                        </p:cTn>
                                        <p:tgtEl>
                                          <p:spTgt spid="12390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descr="Histopathology of guinea pig lymph node in experimental brucella suis infection"/>
          <p:cNvPicPr>
            <a:picLocks noChangeAspect="1" noChangeArrowheads="1"/>
          </p:cNvPicPr>
          <p:nvPr/>
        </p:nvPicPr>
        <p:blipFill>
          <a:blip r:embed="rId2" cstate="print"/>
          <a:srcRect/>
          <a:stretch>
            <a:fillRect/>
          </a:stretch>
        </p:blipFill>
        <p:spPr bwMode="auto">
          <a:xfrm rot="16200000">
            <a:off x="-910461" y="2267758"/>
            <a:ext cx="5500702" cy="3679780"/>
          </a:xfrm>
          <a:prstGeom prst="rect">
            <a:avLst/>
          </a:prstGeom>
          <a:noFill/>
        </p:spPr>
      </p:pic>
      <p:sp>
        <p:nvSpPr>
          <p:cNvPr id="5" name="Title 1"/>
          <p:cNvSpPr>
            <a:spLocks noGrp="1"/>
          </p:cNvSpPr>
          <p:nvPr>
            <p:ph type="title"/>
          </p:nvPr>
        </p:nvSpPr>
        <p:spPr>
          <a:xfrm>
            <a:off x="0" y="0"/>
            <a:ext cx="9144000" cy="1417638"/>
          </a:xfrm>
        </p:spPr>
        <p:txBody>
          <a:bodyPr>
            <a:noAutofit/>
          </a:bodyPr>
          <a:lstStyle/>
          <a:p>
            <a:r>
              <a:rPr lang="el-GR" sz="1600" dirty="0"/>
              <a:t>Κτηνοτρόφος αιγοπροβάτων προσέρχεται με διαλείποντα, κυματοειδή πυρετό, ο οποίος εκδηλώνεται κατά τις νυχτερινές ώρες και στην συνέχεια υποχωρεί.  Συνοδεύεται από εφίδρωση, ανορεξία και κόπωση. Λευκοπενία κι αναιμία. Ακόμα,πόνοι στις αρθρώσεις, ρίγη, κεφαλαλγία και μείωση του βάρους.</a:t>
            </a:r>
            <a:r>
              <a:rPr lang="en-US" sz="1600" dirty="0"/>
              <a:t> </a:t>
            </a:r>
            <a:r>
              <a:rPr lang="el-GR" sz="1600" dirty="0"/>
              <a:t>Ορχίτιδα. Διόγκωση λεμφαδένα και ήπατος ( εικονιζόμενη βιοψία τραχηλικού λεμφαδένα ).</a:t>
            </a:r>
            <a:r>
              <a:rPr lang="en-US" sz="1600" dirty="0"/>
              <a:t> </a:t>
            </a:r>
            <a:r>
              <a:rPr lang="el-GR" sz="1600" dirty="0"/>
              <a:t>Επίχρισμα - καλλιέργεια περιφερικού αίματος.  Μικροσκοπική περιγραφή - διάγνωση.</a:t>
            </a:r>
          </a:p>
        </p:txBody>
      </p:sp>
      <p:sp>
        <p:nvSpPr>
          <p:cNvPr id="7" name="Title 1"/>
          <p:cNvSpPr txBox="1">
            <a:spLocks/>
          </p:cNvSpPr>
          <p:nvPr/>
        </p:nvSpPr>
        <p:spPr>
          <a:xfrm>
            <a:off x="3786182" y="5429264"/>
            <a:ext cx="5357818" cy="1428736"/>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i="0" u="none" strike="noStrike" kern="1200" cap="none" spc="0" normalizeH="0" baseline="0" noProof="0" dirty="0">
                <a:ln>
                  <a:noFill/>
                </a:ln>
                <a:solidFill>
                  <a:schemeClr val="tx1"/>
                </a:solidFill>
                <a:effectLst/>
                <a:uLnTx/>
                <a:uFillTx/>
                <a:latin typeface="+mj-lt"/>
                <a:ea typeface="+mj-ea"/>
                <a:cs typeface="+mj-cs"/>
              </a:rPr>
              <a:t>Κοκκιωματώδης φλεγμονή</a:t>
            </a:r>
            <a:r>
              <a:rPr kumimoji="0" lang="en-US" sz="2400" i="0" u="none" strike="noStrike" kern="1200" cap="none" spc="0" normalizeH="0" baseline="0" noProof="0" dirty="0">
                <a:ln>
                  <a:noFill/>
                </a:ln>
                <a:solidFill>
                  <a:schemeClr val="tx1"/>
                </a:solidFill>
                <a:effectLst/>
                <a:uLnTx/>
                <a:uFillTx/>
                <a:latin typeface="+mj-lt"/>
                <a:ea typeface="+mj-ea"/>
                <a:cs typeface="+mj-cs"/>
              </a:rPr>
              <a:t>:</a:t>
            </a:r>
            <a:r>
              <a:rPr kumimoji="0" lang="en-US" sz="2400" i="0" u="none" strike="noStrike" kern="1200" cap="none" spc="0" normalizeH="0" noProof="0" dirty="0">
                <a:ln>
                  <a:noFill/>
                </a:ln>
                <a:solidFill>
                  <a:schemeClr val="tx1"/>
                </a:solidFill>
                <a:effectLst/>
                <a:uLnTx/>
                <a:uFillTx/>
                <a:latin typeface="+mj-lt"/>
                <a:ea typeface="+mj-ea"/>
                <a:cs typeface="+mj-cs"/>
              </a:rPr>
              <a:t> </a:t>
            </a:r>
            <a:endParaRPr kumimoji="0" lang="el-GR" sz="2400" i="0" u="none" strike="noStrike" kern="1200" cap="none" spc="0" normalizeH="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i="0" u="none" strike="noStrike" kern="1200" cap="none" spc="0" normalizeH="0" baseline="0" noProof="0" dirty="0">
                <a:ln>
                  <a:noFill/>
                </a:ln>
                <a:solidFill>
                  <a:schemeClr val="tx1"/>
                </a:solidFill>
                <a:effectLst/>
                <a:uLnTx/>
                <a:uFillTx/>
                <a:latin typeface="+mj-lt"/>
                <a:ea typeface="+mj-ea"/>
                <a:cs typeface="+mj-cs"/>
              </a:rPr>
              <a:t>νεκρωτικά κοκκιώματα με διαπύηση,</a:t>
            </a:r>
            <a:r>
              <a:rPr kumimoji="0" lang="en-US" sz="2400" i="0" u="none" strike="noStrike" kern="1200" cap="none" spc="0" normalizeH="0" baseline="0" noProof="0" dirty="0">
                <a:ln>
                  <a:noFill/>
                </a:ln>
                <a:solidFill>
                  <a:schemeClr val="tx1"/>
                </a:solidFill>
                <a:effectLst/>
                <a:uLnTx/>
                <a:uFillTx/>
                <a:latin typeface="+mj-lt"/>
                <a:ea typeface="+mj-ea"/>
                <a:cs typeface="+mj-cs"/>
              </a:rPr>
              <a:t> </a:t>
            </a:r>
            <a:r>
              <a:rPr kumimoji="0" lang="el-GR" sz="2400" i="0" u="none" strike="noStrike" kern="1200" cap="none" spc="0" normalizeH="0" baseline="0" noProof="0" dirty="0">
                <a:ln>
                  <a:noFill/>
                </a:ln>
                <a:solidFill>
                  <a:schemeClr val="tx1"/>
                </a:solidFill>
                <a:effectLst/>
                <a:uLnTx/>
                <a:uFillTx/>
                <a:latin typeface="+mj-lt"/>
                <a:ea typeface="+mj-ea"/>
                <a:cs typeface="+mj-cs"/>
              </a:rPr>
              <a:t>πασσαλοειδώς</a:t>
            </a:r>
            <a:r>
              <a:rPr kumimoji="0" lang="el-GR" sz="2400" i="0" u="none" strike="noStrike" kern="1200" cap="none" spc="0" normalizeH="0" noProof="0" dirty="0">
                <a:ln>
                  <a:noFill/>
                </a:ln>
                <a:solidFill>
                  <a:schemeClr val="tx1"/>
                </a:solidFill>
                <a:effectLst/>
                <a:uLnTx/>
                <a:uFillTx/>
                <a:latin typeface="+mj-lt"/>
                <a:ea typeface="+mj-ea"/>
                <a:cs typeface="+mj-cs"/>
              </a:rPr>
              <a:t> διατασσόμενα</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i="0" u="none" strike="noStrike" kern="1200" cap="none" spc="0" normalizeH="0" noProof="0" dirty="0">
                <a:ln>
                  <a:noFill/>
                </a:ln>
                <a:solidFill>
                  <a:schemeClr val="tx1"/>
                </a:solidFill>
                <a:effectLst/>
                <a:uLnTx/>
                <a:uFillTx/>
                <a:latin typeface="+mj-lt"/>
                <a:ea typeface="+mj-ea"/>
                <a:cs typeface="+mj-cs"/>
              </a:rPr>
              <a:t> επιθηλιοειδή κύτταρα, διάσπαρτα γιγαντοκύτταρα.</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schemeClr val="tx1"/>
                </a:solidFill>
                <a:effectLst/>
                <a:uLnTx/>
                <a:uFillTx/>
                <a:latin typeface="+mj-lt"/>
                <a:ea typeface="+mj-ea"/>
                <a:cs typeface="+mj-cs"/>
              </a:rPr>
              <a:t> Βρουκέλλωση</a:t>
            </a:r>
          </a:p>
        </p:txBody>
      </p:sp>
      <p:pic>
        <p:nvPicPr>
          <p:cNvPr id="65538" name="Picture 2" descr="C:\Users\αγαπουλακι\Desktop\1806-3713-jbpneu-2015000004412-gf02 (1).jpg"/>
          <p:cNvPicPr>
            <a:picLocks noChangeAspect="1" noChangeArrowheads="1"/>
          </p:cNvPicPr>
          <p:nvPr/>
        </p:nvPicPr>
        <p:blipFill>
          <a:blip r:embed="rId3" cstate="print"/>
          <a:srcRect/>
          <a:stretch>
            <a:fillRect/>
          </a:stretch>
        </p:blipFill>
        <p:spPr bwMode="auto">
          <a:xfrm>
            <a:off x="3714744" y="1357298"/>
            <a:ext cx="5429256" cy="409966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l-GR" sz="2800" dirty="0"/>
              <a:t>Διογκωμένος  βουβωνικός λεμφαδένας  με </a:t>
            </a:r>
            <a:r>
              <a:rPr lang="en-US" sz="2800" dirty="0"/>
              <a:t> </a:t>
            </a:r>
            <a:r>
              <a:rPr lang="el-GR" sz="2800" dirty="0"/>
              <a:t>φουσκωτή, κίτρινη επιφάνεια διατομής σε άτομο με εκτεταμένο χρόνιο έγκζεμα με απολέπιση και </a:t>
            </a:r>
            <a:r>
              <a:rPr lang="el-GR" sz="2800" dirty="0">
                <a:effectLst>
                  <a:outerShdw blurRad="38100" dist="38100" dir="2700000" algn="tl">
                    <a:srgbClr val="000000">
                      <a:alpha val="43137"/>
                    </a:srgbClr>
                  </a:outerShdw>
                </a:effectLst>
              </a:rPr>
              <a:t>κνησμό</a:t>
            </a:r>
            <a:r>
              <a:rPr lang="el-GR" sz="2800" dirty="0"/>
              <a:t>. Βάσει και των ιστοπαθολογικών ευρημάτων, ποιά η πιθανότερη διάγνωση</a:t>
            </a:r>
            <a:r>
              <a:rPr lang="en-US" sz="2800" dirty="0"/>
              <a:t>;</a:t>
            </a:r>
            <a:endParaRPr lang="el-GR" sz="2800" dirty="0"/>
          </a:p>
        </p:txBody>
      </p:sp>
      <p:pic>
        <p:nvPicPr>
          <p:cNvPr id="17410" name="Picture 2" descr="C:\Users\αγαπουλακι\Desktop\case396image1.jpg"/>
          <p:cNvPicPr>
            <a:picLocks noChangeAspect="1" noChangeArrowheads="1"/>
          </p:cNvPicPr>
          <p:nvPr/>
        </p:nvPicPr>
        <p:blipFill>
          <a:blip r:embed="rId2" cstate="print"/>
          <a:srcRect/>
          <a:stretch>
            <a:fillRect/>
          </a:stretch>
        </p:blipFill>
        <p:spPr bwMode="auto">
          <a:xfrm rot="5400000">
            <a:off x="-495095" y="1923830"/>
            <a:ext cx="3714776" cy="2724587"/>
          </a:xfrm>
          <a:prstGeom prst="rect">
            <a:avLst/>
          </a:prstGeom>
          <a:noFill/>
        </p:spPr>
      </p:pic>
      <p:pic>
        <p:nvPicPr>
          <p:cNvPr id="17411" name="Picture 3" descr="C:\Users\αγαπουλακι\Desktop\case396image3.jpg"/>
          <p:cNvPicPr>
            <a:picLocks noChangeAspect="1" noChangeArrowheads="1"/>
          </p:cNvPicPr>
          <p:nvPr/>
        </p:nvPicPr>
        <p:blipFill>
          <a:blip r:embed="rId3" cstate="print"/>
          <a:srcRect/>
          <a:stretch>
            <a:fillRect/>
          </a:stretch>
        </p:blipFill>
        <p:spPr bwMode="auto">
          <a:xfrm rot="5400000">
            <a:off x="2285983" y="1928803"/>
            <a:ext cx="3714778" cy="2714644"/>
          </a:xfrm>
          <a:prstGeom prst="rect">
            <a:avLst/>
          </a:prstGeom>
          <a:noFill/>
        </p:spPr>
      </p:pic>
      <p:pic>
        <p:nvPicPr>
          <p:cNvPr id="17412" name="Picture 4" descr="C:\Users\αγαπουλακι\Desktop\dermatopathic lymphadenopathy lymph node micro.jpg"/>
          <p:cNvPicPr>
            <a:picLocks noChangeAspect="1" noChangeArrowheads="1"/>
          </p:cNvPicPr>
          <p:nvPr/>
        </p:nvPicPr>
        <p:blipFill>
          <a:blip r:embed="rId4" cstate="print"/>
          <a:srcRect/>
          <a:stretch>
            <a:fillRect/>
          </a:stretch>
        </p:blipFill>
        <p:spPr bwMode="auto">
          <a:xfrm>
            <a:off x="5572131" y="1428736"/>
            <a:ext cx="3571869" cy="2722460"/>
          </a:xfrm>
          <a:prstGeom prst="rect">
            <a:avLst/>
          </a:prstGeom>
          <a:noFill/>
        </p:spPr>
      </p:pic>
      <p:pic>
        <p:nvPicPr>
          <p:cNvPr id="17413" name="Picture 5" descr="C:\Users\αγαπουλακι\Desktop\getpic-img.jpg"/>
          <p:cNvPicPr>
            <a:picLocks noChangeAspect="1" noChangeArrowheads="1"/>
          </p:cNvPicPr>
          <p:nvPr/>
        </p:nvPicPr>
        <p:blipFill>
          <a:blip r:embed="rId5" cstate="print"/>
          <a:srcRect/>
          <a:stretch>
            <a:fillRect/>
          </a:stretch>
        </p:blipFill>
        <p:spPr bwMode="auto">
          <a:xfrm>
            <a:off x="5572132" y="4210045"/>
            <a:ext cx="3571868" cy="2831217"/>
          </a:xfrm>
          <a:prstGeom prst="rect">
            <a:avLst/>
          </a:prstGeom>
          <a:noFill/>
        </p:spPr>
      </p:pic>
      <p:sp>
        <p:nvSpPr>
          <p:cNvPr id="7" name="Title 1"/>
          <p:cNvSpPr txBox="1">
            <a:spLocks/>
          </p:cNvSpPr>
          <p:nvPr/>
        </p:nvSpPr>
        <p:spPr>
          <a:xfrm>
            <a:off x="0" y="5286388"/>
            <a:ext cx="5286380" cy="1000132"/>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a:ln>
                  <a:noFill/>
                </a:ln>
                <a:solidFill>
                  <a:schemeClr val="tx1"/>
                </a:solidFill>
                <a:effectLst/>
                <a:uLnTx/>
                <a:uFillTx/>
                <a:latin typeface="+mj-lt"/>
                <a:ea typeface="+mj-ea"/>
                <a:cs typeface="+mj-cs"/>
              </a:rPr>
              <a:t>Δερματοπαθητική λεμφαδενίτιδα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14356"/>
          </a:xfrm>
        </p:spPr>
        <p:txBody>
          <a:bodyPr>
            <a:noAutofit/>
          </a:bodyPr>
          <a:lstStyle/>
          <a:p>
            <a:r>
              <a:rPr lang="el-GR" sz="2000" dirty="0"/>
              <a:t>Διευρυμένη, μονήρης διόγκωση κάτω από το δέρμα τραχήλου ενήλικα. Η αφαίρεση του διογκωμένου λεμφαδένα απέβη θεραπευτική. Ιστολογική περιγραφή - διάγνωση.</a:t>
            </a:r>
          </a:p>
        </p:txBody>
      </p:sp>
      <p:pic>
        <p:nvPicPr>
          <p:cNvPr id="120834" name="Picture 2" descr="http://elobot.com/img/i205.jpg"/>
          <p:cNvPicPr>
            <a:picLocks noChangeAspect="1" noChangeArrowheads="1"/>
          </p:cNvPicPr>
          <p:nvPr/>
        </p:nvPicPr>
        <p:blipFill>
          <a:blip r:embed="rId2" cstate="print"/>
          <a:srcRect/>
          <a:stretch>
            <a:fillRect/>
          </a:stretch>
        </p:blipFill>
        <p:spPr bwMode="auto">
          <a:xfrm>
            <a:off x="428596" y="785793"/>
            <a:ext cx="3571900" cy="2678925"/>
          </a:xfrm>
          <a:prstGeom prst="rect">
            <a:avLst/>
          </a:prstGeom>
          <a:noFill/>
        </p:spPr>
      </p:pic>
      <p:sp>
        <p:nvSpPr>
          <p:cNvPr id="6" name="Title 1"/>
          <p:cNvSpPr txBox="1">
            <a:spLocks/>
          </p:cNvSpPr>
          <p:nvPr/>
        </p:nvSpPr>
        <p:spPr>
          <a:xfrm>
            <a:off x="0" y="6215082"/>
            <a:ext cx="4714876" cy="642918"/>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a:ln>
                  <a:noFill/>
                </a:ln>
                <a:solidFill>
                  <a:schemeClr val="tx1"/>
                </a:solidFill>
                <a:effectLst/>
                <a:uLnTx/>
                <a:uFillTx/>
                <a:latin typeface="+mj-lt"/>
                <a:ea typeface="+mj-ea"/>
                <a:cs typeface="+mj-cs"/>
              </a:rPr>
              <a:t>Νόσος του </a:t>
            </a:r>
            <a:r>
              <a:rPr kumimoji="0" lang="en-US" sz="4400" b="1" i="0" u="none" strike="noStrike" kern="1200" cap="none" spc="0" normalizeH="0" baseline="0" noProof="0" dirty="0" err="1">
                <a:ln>
                  <a:noFill/>
                </a:ln>
                <a:solidFill>
                  <a:schemeClr val="tx1"/>
                </a:solidFill>
                <a:effectLst/>
                <a:uLnTx/>
                <a:uFillTx/>
                <a:latin typeface="+mj-lt"/>
                <a:ea typeface="+mj-ea"/>
                <a:cs typeface="+mj-cs"/>
              </a:rPr>
              <a:t>Castleman</a:t>
            </a:r>
            <a:r>
              <a:rPr kumimoji="0" lang="el-GR" sz="4400" b="1" i="0" u="none" strike="noStrike" kern="1200" cap="none" spc="0" normalizeH="0" baseline="0" noProof="0" dirty="0">
                <a:ln>
                  <a:noFill/>
                </a:ln>
                <a:solidFill>
                  <a:schemeClr val="tx1"/>
                </a:solidFill>
                <a:effectLst/>
                <a:uLnTx/>
                <a:uFillTx/>
                <a:latin typeface="+mj-lt"/>
                <a:ea typeface="+mj-ea"/>
                <a:cs typeface="+mj-cs"/>
              </a:rPr>
              <a:t>.</a:t>
            </a:r>
          </a:p>
          <a:p>
            <a:pPr lvl="0" algn="ctr">
              <a:spcBef>
                <a:spcPct val="0"/>
              </a:spcBef>
              <a:defRPr/>
            </a:pPr>
            <a:r>
              <a:rPr lang="el-GR" sz="4800" dirty="0">
                <a:latin typeface="+mj-lt"/>
                <a:ea typeface="+mj-ea"/>
                <a:cs typeface="+mj-cs"/>
              </a:rPr>
              <a:t>Υπερπλασία βλαστικών κέντρων, </a:t>
            </a:r>
            <a:r>
              <a:rPr lang="el-GR" sz="4800" dirty="0"/>
              <a:t>εν μέρει υαλοειδοποιημένων, </a:t>
            </a:r>
            <a:r>
              <a:rPr lang="el-GR" sz="4800" dirty="0">
                <a:latin typeface="+mj-lt"/>
                <a:ea typeface="+mj-ea"/>
                <a:cs typeface="+mj-cs"/>
              </a:rPr>
              <a:t>με υπόστροφες αλλοιώσεις. Προοδευτικός εποικισμός τους από μικρά λεμφοκύτταρα του μανδύα.</a:t>
            </a:r>
            <a:endParaRPr kumimoji="0" lang="el-GR" sz="4800" b="0" i="0" u="none" strike="noStrike" kern="1200" cap="none" spc="0" normalizeH="0" baseline="0" noProof="0" dirty="0">
              <a:ln>
                <a:noFill/>
              </a:ln>
              <a:solidFill>
                <a:schemeClr val="tx1"/>
              </a:solidFill>
              <a:effectLst/>
              <a:uLnTx/>
              <a:uFillTx/>
              <a:latin typeface="+mj-lt"/>
              <a:ea typeface="+mj-ea"/>
              <a:cs typeface="+mj-cs"/>
            </a:endParaRPr>
          </a:p>
        </p:txBody>
      </p:sp>
      <p:pic>
        <p:nvPicPr>
          <p:cNvPr id="37889" name="Picture 1" descr="C:\Users\αγαπουλακι\Desktop\DI-0clCUMAEyTG_.jpg"/>
          <p:cNvPicPr>
            <a:picLocks noChangeAspect="1" noChangeArrowheads="1"/>
          </p:cNvPicPr>
          <p:nvPr/>
        </p:nvPicPr>
        <p:blipFill>
          <a:blip r:embed="rId3" cstate="print"/>
          <a:srcRect/>
          <a:stretch>
            <a:fillRect/>
          </a:stretch>
        </p:blipFill>
        <p:spPr bwMode="auto">
          <a:xfrm>
            <a:off x="428596" y="3519132"/>
            <a:ext cx="3571900" cy="2637252"/>
          </a:xfrm>
          <a:prstGeom prst="rect">
            <a:avLst/>
          </a:prstGeom>
          <a:noFill/>
        </p:spPr>
      </p:pic>
      <p:pic>
        <p:nvPicPr>
          <p:cNvPr id="37890" name="Picture 2" descr="C:\Users\αγαπουλακι\Desktop\LymphNode_CastlemansDisease4.jpg"/>
          <p:cNvPicPr>
            <a:picLocks noChangeAspect="1" noChangeArrowheads="1"/>
          </p:cNvPicPr>
          <p:nvPr/>
        </p:nvPicPr>
        <p:blipFill>
          <a:blip r:embed="rId4" cstate="print"/>
          <a:srcRect/>
          <a:stretch>
            <a:fillRect/>
          </a:stretch>
        </p:blipFill>
        <p:spPr bwMode="auto">
          <a:xfrm rot="5400000">
            <a:off x="3840495" y="1517299"/>
            <a:ext cx="5834085" cy="43710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E2933AFE-5B0B-E91C-69E3-D4D4A334A64A}"/>
              </a:ext>
            </a:extLst>
          </p:cNvPr>
          <p:cNvPicPr>
            <a:picLocks noChangeAspect="1"/>
          </p:cNvPicPr>
          <p:nvPr/>
        </p:nvPicPr>
        <p:blipFill>
          <a:blip r:embed="rId3" cstate="print"/>
          <a:stretch>
            <a:fillRect/>
          </a:stretch>
        </p:blipFill>
        <p:spPr>
          <a:xfrm>
            <a:off x="1" y="3645025"/>
            <a:ext cx="4644007" cy="3040718"/>
          </a:xfrm>
          <a:prstGeom prst="rect">
            <a:avLst/>
          </a:prstGeom>
        </p:spPr>
      </p:pic>
      <p:pic>
        <p:nvPicPr>
          <p:cNvPr id="4" name="Picture 2">
            <a:extLst>
              <a:ext uri="{FF2B5EF4-FFF2-40B4-BE49-F238E27FC236}">
                <a16:creationId xmlns:a16="http://schemas.microsoft.com/office/drawing/2014/main" id="{2A7025C0-8B9F-395A-FF38-44B458F2CF14}"/>
              </a:ext>
            </a:extLst>
          </p:cNvPr>
          <p:cNvPicPr>
            <a:picLocks noChangeAspect="1"/>
          </p:cNvPicPr>
          <p:nvPr/>
        </p:nvPicPr>
        <p:blipFill>
          <a:blip r:embed="rId4" cstate="print"/>
          <a:stretch>
            <a:fillRect/>
          </a:stretch>
        </p:blipFill>
        <p:spPr>
          <a:xfrm>
            <a:off x="4734275" y="3645024"/>
            <a:ext cx="4409725" cy="3025908"/>
          </a:xfrm>
          <a:prstGeom prst="rect">
            <a:avLst/>
          </a:prstGeom>
        </p:spPr>
      </p:pic>
      <p:pic>
        <p:nvPicPr>
          <p:cNvPr id="5" name="Picture 9">
            <a:extLst>
              <a:ext uri="{FF2B5EF4-FFF2-40B4-BE49-F238E27FC236}">
                <a16:creationId xmlns:a16="http://schemas.microsoft.com/office/drawing/2014/main" id="{4F690E67-1232-DB4F-86FE-CC414CA7DC35}"/>
              </a:ext>
            </a:extLst>
          </p:cNvPr>
          <p:cNvPicPr>
            <a:picLocks noChangeAspect="1"/>
          </p:cNvPicPr>
          <p:nvPr/>
        </p:nvPicPr>
        <p:blipFill>
          <a:blip r:embed="rId5" cstate="print"/>
          <a:stretch>
            <a:fillRect/>
          </a:stretch>
        </p:blipFill>
        <p:spPr>
          <a:xfrm>
            <a:off x="1907704" y="1196752"/>
            <a:ext cx="5455117" cy="2383467"/>
          </a:xfrm>
          <a:prstGeom prst="rect">
            <a:avLst/>
          </a:prstGeom>
        </p:spPr>
      </p:pic>
      <p:sp>
        <p:nvSpPr>
          <p:cNvPr id="6" name="5 - Τίτλος"/>
          <p:cNvSpPr>
            <a:spLocks noGrp="1"/>
          </p:cNvSpPr>
          <p:nvPr>
            <p:ph type="title"/>
          </p:nvPr>
        </p:nvSpPr>
        <p:spPr>
          <a:xfrm>
            <a:off x="0" y="188640"/>
            <a:ext cx="9144000" cy="792088"/>
          </a:xfrm>
        </p:spPr>
        <p:txBody>
          <a:bodyPr>
            <a:normAutofit fontScale="90000"/>
          </a:bodyPr>
          <a:lstStyle/>
          <a:p>
            <a:r>
              <a:rPr lang="el-GR" sz="2200" b="1" spc="600" dirty="0"/>
              <a:t>Υπερπλασία των θυλακίων/</a:t>
            </a:r>
            <a:r>
              <a:rPr lang="el-GR" sz="2200" b="1" spc="600" dirty="0" err="1"/>
              <a:t>λεμφοζιδίων</a:t>
            </a:r>
            <a:r>
              <a:rPr lang="el-GR" sz="2200" b="1" spc="600" dirty="0"/>
              <a:t> </a:t>
            </a:r>
            <a:br>
              <a:rPr lang="el-GR" sz="2200" b="1" dirty="0"/>
            </a:br>
            <a:r>
              <a:rPr lang="el-GR" sz="2200" b="1" dirty="0"/>
              <a:t>(στο πλαίσιο </a:t>
            </a:r>
            <a:r>
              <a:rPr lang="el-GR" sz="2200" b="1" spc="300" dirty="0"/>
              <a:t>αντιδραστικής</a:t>
            </a:r>
            <a:r>
              <a:rPr lang="el-GR" sz="2200" b="1" dirty="0"/>
              <a:t> </a:t>
            </a:r>
            <a:r>
              <a:rPr lang="el-GR" sz="2200" b="1" dirty="0" err="1"/>
              <a:t>λεμφαδενοπάθειας</a:t>
            </a:r>
            <a:r>
              <a:rPr lang="el-GR" sz="2200" b="1" dirty="0"/>
              <a:t>)</a:t>
            </a:r>
            <a:br>
              <a:rPr lang="el-GR" dirty="0"/>
            </a:br>
            <a:r>
              <a:rPr lang="el-GR" sz="2200" dirty="0"/>
              <a:t>οφειλόμενη σε </a:t>
            </a:r>
            <a:r>
              <a:rPr lang="el-GR" sz="2200" dirty="0">
                <a:effectLst>
                  <a:outerShdw blurRad="38100" dist="38100" dir="2700000" algn="tl">
                    <a:srgbClr val="000000">
                      <a:alpha val="43137"/>
                    </a:srgbClr>
                  </a:outerShdw>
                </a:effectLst>
              </a:rPr>
              <a:t>βακτήρια</a:t>
            </a:r>
            <a:r>
              <a:rPr lang="el-GR" sz="2200" dirty="0"/>
              <a:t>, ρευματοειδή αρθρίτιδα, λύκο, ιούς (HIV) ή σχετιζόμενη με τη νόσο </a:t>
            </a:r>
            <a:r>
              <a:rPr lang="el-GR" sz="2200" dirty="0" err="1"/>
              <a:t>Castleman</a:t>
            </a:r>
            <a:r>
              <a:rPr lang="el-GR" sz="2200" dirty="0"/>
              <a:t> ή προοδευτικό μετασχηματισμό των βλαστικών κέντρων.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1728192"/>
          </a:xfrm>
        </p:spPr>
        <p:txBody>
          <a:bodyPr>
            <a:normAutofit fontScale="90000"/>
          </a:bodyPr>
          <a:lstStyle/>
          <a:p>
            <a:r>
              <a:rPr lang="el-GR" sz="1600" b="1" spc="300" dirty="0" err="1">
                <a:effectLst>
                  <a:outerShdw blurRad="38100" dist="38100" dir="2700000" algn="tl">
                    <a:srgbClr val="000000">
                      <a:alpha val="43137"/>
                    </a:srgbClr>
                  </a:outerShdw>
                </a:effectLst>
              </a:rPr>
              <a:t>Υπερπλαστικό</a:t>
            </a:r>
            <a:r>
              <a:rPr lang="el-GR" sz="1600" b="1" spc="300" dirty="0"/>
              <a:t> </a:t>
            </a:r>
            <a:r>
              <a:rPr lang="el-GR" sz="1600" b="1" spc="300" dirty="0" err="1"/>
              <a:t>λεμφοζίδιο</a:t>
            </a:r>
            <a:r>
              <a:rPr lang="el-GR" sz="1600" b="1" spc="300" dirty="0"/>
              <a:t> </a:t>
            </a:r>
            <a:br>
              <a:rPr lang="el-GR" sz="1600" b="1" spc="300" dirty="0"/>
            </a:br>
            <a:r>
              <a:rPr lang="el-GR" sz="1600" b="1" spc="300" dirty="0"/>
              <a:t>σε αντίθεση με </a:t>
            </a:r>
            <a:r>
              <a:rPr lang="el-GR" sz="1600" b="1" spc="300" dirty="0" err="1">
                <a:effectLst>
                  <a:outerShdw blurRad="38100" dist="38100" dir="2700000" algn="tl">
                    <a:srgbClr val="000000">
                      <a:alpha val="43137"/>
                    </a:srgbClr>
                  </a:outerShdw>
                </a:effectLst>
              </a:rPr>
              <a:t>νεοπλασματικά</a:t>
            </a:r>
            <a:r>
              <a:rPr lang="el-GR" sz="1600" b="1" spc="300" dirty="0"/>
              <a:t> </a:t>
            </a:r>
            <a:r>
              <a:rPr lang="el-GR" sz="1600" b="1" spc="300" dirty="0" err="1"/>
              <a:t>λεμφοζίδια</a:t>
            </a:r>
            <a:r>
              <a:rPr lang="el-GR" sz="1600" b="1" spc="300" dirty="0"/>
              <a:t> </a:t>
            </a:r>
            <a:br>
              <a:rPr lang="en-US" sz="1600" b="1" spc="300" dirty="0"/>
            </a:br>
            <a:r>
              <a:rPr lang="el-GR" sz="1600" b="1" spc="300" dirty="0"/>
              <a:t>στο πλαίσιο </a:t>
            </a:r>
            <a:r>
              <a:rPr lang="el-GR" sz="1600" b="1" spc="300" dirty="0" err="1"/>
              <a:t>θυλακιώδους</a:t>
            </a:r>
            <a:r>
              <a:rPr lang="el-GR" sz="1600" b="1" spc="300" dirty="0"/>
              <a:t> (οζώδους)</a:t>
            </a:r>
            <a:r>
              <a:rPr lang="en-US" sz="1600" b="1" spc="300" dirty="0"/>
              <a:t> </a:t>
            </a:r>
            <a:r>
              <a:rPr lang="el-GR" sz="1600" b="1" spc="300" dirty="0"/>
              <a:t>Β μη </a:t>
            </a:r>
            <a:r>
              <a:rPr lang="en-US" sz="1600" b="1" spc="300" dirty="0"/>
              <a:t>Hodgkin </a:t>
            </a:r>
            <a:r>
              <a:rPr lang="el-GR" sz="1600" b="1" spc="300" dirty="0"/>
              <a:t> λεμφώματος</a:t>
            </a:r>
            <a:br>
              <a:rPr lang="el-GR" sz="2000" dirty="0"/>
            </a:br>
            <a:r>
              <a:rPr lang="el-GR" sz="1600" dirty="0"/>
              <a:t>Αριστερά: ένα </a:t>
            </a:r>
            <a:r>
              <a:rPr lang="el-GR" sz="1600" b="1" dirty="0" err="1"/>
              <a:t>υπερπλαστικό</a:t>
            </a:r>
            <a:r>
              <a:rPr lang="el-GR" sz="1600" dirty="0"/>
              <a:t> </a:t>
            </a:r>
            <a:r>
              <a:rPr lang="el-GR" sz="1600" dirty="0" err="1"/>
              <a:t>λεμφοζίδιο</a:t>
            </a:r>
            <a:r>
              <a:rPr lang="el-GR" sz="1600" dirty="0"/>
              <a:t> με διατήρηση της πολικότητας των κυττάρων του ήτοι μία έκκεντρη ζώνη μανδύα,  μια ωχρή ζώνη και μια σκοτεινή ζώνη (από πάνω προς τα κάτω). Μερικά </a:t>
            </a:r>
            <a:r>
              <a:rPr lang="el-GR" sz="1600" dirty="0" err="1"/>
              <a:t>μακροφάγα</a:t>
            </a:r>
            <a:r>
              <a:rPr lang="el-GR" sz="1600" dirty="0"/>
              <a:t> που </a:t>
            </a:r>
            <a:r>
              <a:rPr lang="el-GR" sz="1600" dirty="0" err="1"/>
              <a:t>φαγοκυτταρώνουν</a:t>
            </a:r>
            <a:r>
              <a:rPr lang="el-GR" sz="1600" dirty="0"/>
              <a:t> </a:t>
            </a:r>
            <a:r>
              <a:rPr lang="el-GR" sz="1600" dirty="0" err="1"/>
              <a:t>αποπτωτικά</a:t>
            </a:r>
            <a:r>
              <a:rPr lang="el-GR" sz="1600" dirty="0"/>
              <a:t> υπολείμματα είναι ορατά, ακόμη και σε αυτή τη μεγέθυνση, και είναι πιο εμφανή στη σκοτεινή ζώνη. </a:t>
            </a:r>
            <a:br>
              <a:rPr lang="el-GR" sz="1600" dirty="0"/>
            </a:br>
            <a:r>
              <a:rPr lang="el-GR" sz="1600" dirty="0"/>
              <a:t>Δεξιά </a:t>
            </a:r>
            <a:r>
              <a:rPr lang="el-GR" sz="1600" dirty="0" err="1"/>
              <a:t>εικ</a:t>
            </a:r>
            <a:r>
              <a:rPr lang="el-GR" sz="1600" dirty="0"/>
              <a:t>.: αν και αυτά τα </a:t>
            </a:r>
            <a:r>
              <a:rPr lang="el-GR" sz="1600" dirty="0" err="1"/>
              <a:t>νεοπλασματικά</a:t>
            </a:r>
            <a:r>
              <a:rPr lang="el-GR" sz="1600" dirty="0"/>
              <a:t> θυλάκια/</a:t>
            </a:r>
            <a:r>
              <a:rPr lang="el-GR" sz="1600" dirty="0" err="1"/>
              <a:t>λεμφοζίδια</a:t>
            </a:r>
            <a:r>
              <a:rPr lang="el-GR" sz="1600" dirty="0"/>
              <a:t> διατηρούν ακόμη λεπτούς μανδύες, </a:t>
            </a:r>
            <a:r>
              <a:rPr lang="el-GR" sz="1600" dirty="0">
                <a:effectLst>
                  <a:outerShdw blurRad="38100" dist="38100" dir="2700000" algn="tl">
                    <a:srgbClr val="000000">
                      <a:alpha val="43137"/>
                    </a:srgbClr>
                  </a:outerShdw>
                </a:effectLst>
              </a:rPr>
              <a:t>στερούνται</a:t>
            </a:r>
            <a:r>
              <a:rPr lang="el-GR" sz="1600" dirty="0"/>
              <a:t> κυτταρικής πολικότητας και </a:t>
            </a:r>
            <a:r>
              <a:rPr lang="el-GR" sz="1600" dirty="0" err="1"/>
              <a:t>μακροφάγων</a:t>
            </a:r>
            <a:r>
              <a:rPr lang="el-GR" sz="1600" dirty="0"/>
              <a:t> με </a:t>
            </a:r>
            <a:r>
              <a:rPr lang="el-GR" sz="1600" dirty="0" err="1"/>
              <a:t>αποπτωτικά</a:t>
            </a:r>
            <a:r>
              <a:rPr lang="el-GR" sz="1600" dirty="0"/>
              <a:t> υπολείμματα εντός του κυτταροπλάσματός τους.</a:t>
            </a:r>
          </a:p>
        </p:txBody>
      </p:sp>
      <p:pic>
        <p:nvPicPr>
          <p:cNvPr id="3074" name="Picture 2" descr="C:\Users\User\Desktop\06_12.jpg"/>
          <p:cNvPicPr>
            <a:picLocks noChangeAspect="1" noChangeArrowheads="1"/>
          </p:cNvPicPr>
          <p:nvPr/>
        </p:nvPicPr>
        <p:blipFill>
          <a:blip r:embed="rId2" cstate="print"/>
          <a:srcRect/>
          <a:stretch>
            <a:fillRect/>
          </a:stretch>
        </p:blipFill>
        <p:spPr bwMode="auto">
          <a:xfrm>
            <a:off x="395536" y="1916832"/>
            <a:ext cx="8293943" cy="47495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ED355-7714-C143-3027-70AB0CA6914B}"/>
              </a:ext>
            </a:extLst>
          </p:cNvPr>
          <p:cNvSpPr>
            <a:spLocks noGrp="1"/>
          </p:cNvSpPr>
          <p:nvPr>
            <p:ph type="title"/>
          </p:nvPr>
        </p:nvSpPr>
        <p:spPr>
          <a:xfrm>
            <a:off x="-1332656" y="-243408"/>
            <a:ext cx="8229600" cy="1143000"/>
          </a:xfrm>
        </p:spPr>
        <p:txBody>
          <a:bodyPr>
            <a:normAutofit/>
          </a:bodyPr>
          <a:lstStyle/>
          <a:p>
            <a:r>
              <a:rPr lang="el-GR" sz="3500" dirty="0"/>
              <a:t>Βασικές γνώσεις</a:t>
            </a:r>
          </a:p>
        </p:txBody>
      </p:sp>
      <p:sp>
        <p:nvSpPr>
          <p:cNvPr id="3" name="Content Placeholder 2">
            <a:extLst>
              <a:ext uri="{FF2B5EF4-FFF2-40B4-BE49-F238E27FC236}">
                <a16:creationId xmlns:a16="http://schemas.microsoft.com/office/drawing/2014/main" id="{EC4E4AC4-0E14-2C9F-A5CA-4E272DDC0521}"/>
              </a:ext>
            </a:extLst>
          </p:cNvPr>
          <p:cNvSpPr>
            <a:spLocks noGrp="1"/>
          </p:cNvSpPr>
          <p:nvPr>
            <p:ph idx="1"/>
          </p:nvPr>
        </p:nvSpPr>
        <p:spPr>
          <a:xfrm>
            <a:off x="5652120" y="4005064"/>
            <a:ext cx="3491879" cy="3240360"/>
          </a:xfrm>
        </p:spPr>
        <p:txBody>
          <a:bodyPr>
            <a:normAutofit/>
          </a:bodyPr>
          <a:lstStyle/>
          <a:p>
            <a:pPr marL="0" indent="0">
              <a:buNone/>
            </a:pPr>
            <a:r>
              <a:rPr lang="el-GR" sz="2600" b="1" u="sng" dirty="0"/>
              <a:t>Κλινική εξέταση</a:t>
            </a:r>
            <a:r>
              <a:rPr lang="el-GR" sz="2600" dirty="0"/>
              <a:t>: Επισκόπηση, ψηλάφηση, επίκρουση, ακρόαση</a:t>
            </a:r>
            <a:r>
              <a:rPr lang="el-GR" sz="2600" b="1" dirty="0"/>
              <a:t> </a:t>
            </a:r>
            <a:r>
              <a:rPr lang="el-GR" sz="2600" dirty="0"/>
              <a:t> των συστημάτων του ασθενούς.</a:t>
            </a:r>
          </a:p>
          <a:p>
            <a:endParaRPr lang="el-GR" sz="2600" dirty="0"/>
          </a:p>
        </p:txBody>
      </p:sp>
      <p:sp>
        <p:nvSpPr>
          <p:cNvPr id="4" name="TextBox 3">
            <a:extLst>
              <a:ext uri="{FF2B5EF4-FFF2-40B4-BE49-F238E27FC236}">
                <a16:creationId xmlns:a16="http://schemas.microsoft.com/office/drawing/2014/main" id="{4B37041C-BD3C-261B-40EF-722C24CCCB3B}"/>
              </a:ext>
            </a:extLst>
          </p:cNvPr>
          <p:cNvSpPr txBox="1"/>
          <p:nvPr/>
        </p:nvSpPr>
        <p:spPr>
          <a:xfrm>
            <a:off x="179512" y="692696"/>
            <a:ext cx="5400600" cy="1846659"/>
          </a:xfrm>
          <a:prstGeom prst="rect">
            <a:avLst/>
          </a:prstGeom>
          <a:noFill/>
        </p:spPr>
        <p:txBody>
          <a:bodyPr wrap="square" rtlCol="0">
            <a:spAutoFit/>
          </a:bodyPr>
          <a:lstStyle/>
          <a:p>
            <a:pPr algn="just"/>
            <a:r>
              <a:rPr lang="el-GR" sz="2400" b="1" u="sng" dirty="0"/>
              <a:t>Ιστορικό</a:t>
            </a:r>
            <a:r>
              <a:rPr lang="el-GR" sz="2400" dirty="0"/>
              <a:t>: Πληροφορίες που μπορεί να αποκομίσει ο ιατρός από τον ασθενή και τους οικείους του σχετικά με το πρόβλημα του ασθενούς.</a:t>
            </a:r>
          </a:p>
          <a:p>
            <a:endParaRPr lang="el-GR" dirty="0"/>
          </a:p>
        </p:txBody>
      </p:sp>
      <p:pic>
        <p:nvPicPr>
          <p:cNvPr id="12" name="Picture 11">
            <a:extLst>
              <a:ext uri="{FF2B5EF4-FFF2-40B4-BE49-F238E27FC236}">
                <a16:creationId xmlns:a16="http://schemas.microsoft.com/office/drawing/2014/main" id="{4C3B9385-8E39-0472-920D-2223F518E346}"/>
              </a:ext>
            </a:extLst>
          </p:cNvPr>
          <p:cNvPicPr>
            <a:picLocks noChangeAspect="1"/>
          </p:cNvPicPr>
          <p:nvPr/>
        </p:nvPicPr>
        <p:blipFill>
          <a:blip r:embed="rId3" cstate="print"/>
          <a:stretch>
            <a:fillRect/>
          </a:stretch>
        </p:blipFill>
        <p:spPr>
          <a:xfrm>
            <a:off x="5724128" y="68627"/>
            <a:ext cx="2952328" cy="3936435"/>
          </a:xfrm>
          <a:prstGeom prst="rect">
            <a:avLst/>
          </a:prstGeom>
        </p:spPr>
      </p:pic>
      <p:pic>
        <p:nvPicPr>
          <p:cNvPr id="6" name="Picture 5">
            <a:extLst>
              <a:ext uri="{FF2B5EF4-FFF2-40B4-BE49-F238E27FC236}">
                <a16:creationId xmlns:a16="http://schemas.microsoft.com/office/drawing/2014/main" id="{56B2758B-E459-B5B5-E3E0-C9A58F469CFA}"/>
              </a:ext>
            </a:extLst>
          </p:cNvPr>
          <p:cNvPicPr>
            <a:picLocks noChangeAspect="1"/>
          </p:cNvPicPr>
          <p:nvPr/>
        </p:nvPicPr>
        <p:blipFill>
          <a:blip r:embed="rId4" cstate="print"/>
          <a:stretch>
            <a:fillRect/>
          </a:stretch>
        </p:blipFill>
        <p:spPr>
          <a:xfrm>
            <a:off x="179511" y="2564904"/>
            <a:ext cx="5403683" cy="4032448"/>
          </a:xfrm>
          <a:prstGeom prst="rect">
            <a:avLst/>
          </a:prstGeom>
        </p:spPr>
      </p:pic>
    </p:spTree>
    <p:extLst>
      <p:ext uri="{BB962C8B-B14F-4D97-AF65-F5344CB8AC3E}">
        <p14:creationId xmlns:p14="http://schemas.microsoft.com/office/powerpoint/2010/main" val="1909168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2776"/>
          </a:xfrm>
        </p:spPr>
        <p:txBody>
          <a:bodyPr>
            <a:normAutofit fontScale="90000"/>
          </a:bodyPr>
          <a:lstStyle/>
          <a:p>
            <a:r>
              <a:rPr lang="el-GR" sz="1800" dirty="0"/>
              <a:t>ΔΔ από το </a:t>
            </a:r>
            <a:r>
              <a:rPr lang="el-GR" sz="1800" b="1" dirty="0" err="1"/>
              <a:t>θυλακιώδες</a:t>
            </a:r>
            <a:r>
              <a:rPr lang="el-GR" sz="1800" b="1" dirty="0"/>
              <a:t> (οζώδες) Β μη </a:t>
            </a:r>
            <a:r>
              <a:rPr lang="en-US" sz="1800" b="1" dirty="0" err="1"/>
              <a:t>Hodkin</a:t>
            </a:r>
            <a:r>
              <a:rPr lang="en-US" sz="1800" b="1" dirty="0"/>
              <a:t> </a:t>
            </a:r>
            <a:r>
              <a:rPr lang="el-GR" sz="1800" b="1" dirty="0"/>
              <a:t>λέμφωμα </a:t>
            </a:r>
            <a:r>
              <a:rPr lang="el-GR" sz="1800" dirty="0"/>
              <a:t>όπου η </a:t>
            </a:r>
            <a:r>
              <a:rPr lang="el-GR" sz="1800" dirty="0">
                <a:effectLst>
                  <a:outerShdw blurRad="38100" dist="38100" dir="2700000" algn="tl">
                    <a:srgbClr val="000000">
                      <a:alpha val="43137"/>
                    </a:srgbClr>
                  </a:outerShdw>
                </a:effectLst>
              </a:rPr>
              <a:t>αρχιτεκτονική</a:t>
            </a:r>
            <a:r>
              <a:rPr lang="el-GR" sz="1800" dirty="0"/>
              <a:t> του </a:t>
            </a:r>
            <a:r>
              <a:rPr lang="el-GR" sz="1800" dirty="0" err="1"/>
              <a:t>λεμφαδενικού</a:t>
            </a:r>
            <a:r>
              <a:rPr lang="el-GR" sz="1800" dirty="0"/>
              <a:t> παρεγχύματος έχει </a:t>
            </a:r>
            <a:r>
              <a:rPr lang="el-GR" sz="1800" dirty="0">
                <a:effectLst>
                  <a:outerShdw blurRad="38100" dist="38100" dir="2700000" algn="tl">
                    <a:srgbClr val="000000">
                      <a:alpha val="43137"/>
                    </a:srgbClr>
                  </a:outerShdw>
                </a:effectLst>
              </a:rPr>
              <a:t>καταλυθεί</a:t>
            </a:r>
            <a:r>
              <a:rPr lang="el-GR" sz="1800" dirty="0"/>
              <a:t>,  τα </a:t>
            </a:r>
            <a:r>
              <a:rPr lang="el-GR" sz="1800" dirty="0" err="1">
                <a:effectLst>
                  <a:outerShdw blurRad="38100" dist="38100" dir="2700000" algn="tl">
                    <a:srgbClr val="000000">
                      <a:alpha val="43137"/>
                    </a:srgbClr>
                  </a:outerShdw>
                </a:effectLst>
              </a:rPr>
              <a:t>λεμφοζίδια</a:t>
            </a:r>
            <a:r>
              <a:rPr lang="el-GR" sz="1800" dirty="0"/>
              <a:t> διατάσσονται </a:t>
            </a:r>
            <a:r>
              <a:rPr lang="el-GR" sz="1800" dirty="0">
                <a:effectLst>
                  <a:outerShdw blurRad="38100" dist="38100" dir="2700000" algn="tl">
                    <a:srgbClr val="000000">
                      <a:alpha val="43137"/>
                    </a:srgbClr>
                  </a:outerShdw>
                </a:effectLst>
              </a:rPr>
              <a:t>πλάτη με πλάτη </a:t>
            </a:r>
            <a:r>
              <a:rPr lang="el-GR" sz="1800" dirty="0"/>
              <a:t>και </a:t>
            </a:r>
            <a:r>
              <a:rPr lang="el-GR" sz="1800" b="1" dirty="0"/>
              <a:t>εισβάλλουν </a:t>
            </a:r>
            <a:r>
              <a:rPr lang="el-GR" sz="1800" dirty="0"/>
              <a:t>στους </a:t>
            </a:r>
            <a:r>
              <a:rPr lang="el-GR" sz="1800" dirty="0">
                <a:effectLst>
                  <a:outerShdw blurRad="38100" dist="38100" dir="2700000" algn="tl">
                    <a:srgbClr val="000000">
                      <a:alpha val="43137"/>
                    </a:srgbClr>
                  </a:outerShdw>
                </a:effectLst>
              </a:rPr>
              <a:t>πέριξ</a:t>
            </a:r>
            <a:r>
              <a:rPr lang="el-GR" sz="1800" dirty="0"/>
              <a:t> ιστούς και στην </a:t>
            </a:r>
            <a:r>
              <a:rPr lang="el-GR" sz="1800" dirty="0">
                <a:effectLst>
                  <a:outerShdw blurRad="38100" dist="38100" dir="2700000" algn="tl">
                    <a:srgbClr val="000000">
                      <a:alpha val="43137"/>
                    </a:srgbClr>
                  </a:outerShdw>
                </a:effectLst>
              </a:rPr>
              <a:t>κάψα</a:t>
            </a:r>
            <a:r>
              <a:rPr lang="el-GR" sz="1800" dirty="0"/>
              <a:t> του λεμφαδένα, </a:t>
            </a:r>
            <a:r>
              <a:rPr lang="el-GR" sz="1800" i="1" dirty="0"/>
              <a:t>δεν</a:t>
            </a:r>
            <a:r>
              <a:rPr lang="el-GR" sz="1800" dirty="0"/>
              <a:t> ανευρίσκονται </a:t>
            </a:r>
            <a:r>
              <a:rPr lang="el-GR" sz="1800" dirty="0" err="1"/>
              <a:t>μακροφάγα</a:t>
            </a:r>
            <a:r>
              <a:rPr lang="el-GR" sz="1800" dirty="0"/>
              <a:t> με </a:t>
            </a:r>
            <a:r>
              <a:rPr lang="el-GR" sz="1800" dirty="0" err="1"/>
              <a:t>φαγοκυτταρωμένα</a:t>
            </a:r>
            <a:r>
              <a:rPr lang="el-GR" sz="1800" dirty="0"/>
              <a:t> </a:t>
            </a:r>
            <a:r>
              <a:rPr lang="el-GR" sz="1800" dirty="0" err="1"/>
              <a:t>αποπτωτικά</a:t>
            </a:r>
            <a:r>
              <a:rPr lang="el-GR" sz="1800" dirty="0"/>
              <a:t> υπολείμματα,  </a:t>
            </a:r>
            <a:r>
              <a:rPr lang="el-GR" sz="1800" b="1" i="1" dirty="0"/>
              <a:t>δεν</a:t>
            </a:r>
            <a:r>
              <a:rPr lang="el-GR" sz="1800" b="1" dirty="0"/>
              <a:t> </a:t>
            </a:r>
            <a:r>
              <a:rPr lang="el-GR" sz="1800" dirty="0"/>
              <a:t>διακρίνονται οι ζώνες του μανδύα,  το κάθε </a:t>
            </a:r>
            <a:r>
              <a:rPr lang="el-GR" sz="1800" dirty="0" err="1"/>
              <a:t>λεμφωματώδες</a:t>
            </a:r>
            <a:r>
              <a:rPr lang="el-GR" sz="1800" dirty="0"/>
              <a:t> </a:t>
            </a:r>
            <a:r>
              <a:rPr lang="el-GR" sz="1800" dirty="0">
                <a:effectLst>
                  <a:outerShdw blurRad="38100" dist="38100" dir="2700000" algn="tl">
                    <a:srgbClr val="000000">
                      <a:alpha val="43137"/>
                    </a:srgbClr>
                  </a:outerShdw>
                </a:effectLst>
              </a:rPr>
              <a:t>βλαστικό κέντρο </a:t>
            </a:r>
            <a:r>
              <a:rPr lang="el-GR" sz="1800" dirty="0"/>
              <a:t>είναι </a:t>
            </a:r>
            <a:r>
              <a:rPr lang="el-GR" sz="1800" b="1" dirty="0">
                <a:effectLst>
                  <a:outerShdw blurRad="38100" dist="38100" dir="2700000" algn="tl">
                    <a:srgbClr val="000000">
                      <a:alpha val="43137"/>
                    </a:srgbClr>
                  </a:outerShdw>
                </a:effectLst>
              </a:rPr>
              <a:t>BCL2+</a:t>
            </a:r>
            <a:r>
              <a:rPr lang="el-GR" sz="1800" dirty="0"/>
              <a:t>,  τα κύτταρα των θυλακίων/</a:t>
            </a:r>
            <a:r>
              <a:rPr lang="el-GR" sz="1800" dirty="0" err="1"/>
              <a:t>λεμφοζιδίων</a:t>
            </a:r>
            <a:r>
              <a:rPr lang="el-GR" sz="1800" dirty="0"/>
              <a:t> είναι </a:t>
            </a:r>
            <a:r>
              <a:rPr lang="el-GR" sz="1800" dirty="0" err="1">
                <a:effectLst>
                  <a:outerShdw blurRad="38100" dist="38100" dir="2700000" algn="tl">
                    <a:srgbClr val="000000">
                      <a:alpha val="43137"/>
                    </a:srgbClr>
                  </a:outerShdw>
                </a:effectLst>
              </a:rPr>
              <a:t>μονοκλωνικά</a:t>
            </a:r>
            <a:r>
              <a:rPr lang="el-GR" sz="1800" dirty="0"/>
              <a:t>, </a:t>
            </a:r>
            <a:br>
              <a:rPr lang="el-GR" sz="1800" dirty="0"/>
            </a:br>
            <a:r>
              <a:rPr lang="el-GR" sz="1800" dirty="0"/>
              <a:t>είναι δε παρούσα η  </a:t>
            </a:r>
            <a:r>
              <a:rPr lang="el-GR" sz="1800" dirty="0" err="1"/>
              <a:t>χρωμοσωμική</a:t>
            </a:r>
            <a:r>
              <a:rPr lang="el-GR" sz="1800" dirty="0"/>
              <a:t> </a:t>
            </a:r>
            <a:r>
              <a:rPr lang="el-GR" sz="1800" dirty="0" err="1"/>
              <a:t>διαμετάθεση</a:t>
            </a:r>
            <a:r>
              <a:rPr lang="el-GR" sz="1800" dirty="0"/>
              <a:t> </a:t>
            </a:r>
            <a:r>
              <a:rPr lang="el-GR" sz="1800" dirty="0">
                <a:effectLst>
                  <a:outerShdw blurRad="38100" dist="38100" dir="2700000" algn="tl">
                    <a:srgbClr val="000000">
                      <a:alpha val="43137"/>
                    </a:srgbClr>
                  </a:outerShdw>
                </a:effectLst>
              </a:rPr>
              <a:t>t(14;18)</a:t>
            </a:r>
            <a:r>
              <a:rPr lang="el-GR" sz="1800" dirty="0"/>
              <a:t>.</a:t>
            </a:r>
          </a:p>
        </p:txBody>
      </p:sp>
      <p:pic>
        <p:nvPicPr>
          <p:cNvPr id="2050" name="Picture 2" descr="C:\Users\User\Desktop\02_09.jpg"/>
          <p:cNvPicPr>
            <a:picLocks noChangeAspect="1" noChangeArrowheads="1"/>
          </p:cNvPicPr>
          <p:nvPr/>
        </p:nvPicPr>
        <p:blipFill>
          <a:blip r:embed="rId2" cstate="print"/>
          <a:srcRect/>
          <a:stretch>
            <a:fillRect/>
          </a:stretch>
        </p:blipFill>
        <p:spPr bwMode="auto">
          <a:xfrm rot="16200000">
            <a:off x="405832" y="1066955"/>
            <a:ext cx="3542903" cy="4234545"/>
          </a:xfrm>
          <a:prstGeom prst="rect">
            <a:avLst/>
          </a:prstGeom>
          <a:noFill/>
        </p:spPr>
      </p:pic>
      <p:pic>
        <p:nvPicPr>
          <p:cNvPr id="2051" name="Picture 3" descr="C:\Users\User\Desktop\06_17R.jpg"/>
          <p:cNvPicPr>
            <a:picLocks noChangeAspect="1" noChangeArrowheads="1"/>
          </p:cNvPicPr>
          <p:nvPr/>
        </p:nvPicPr>
        <p:blipFill>
          <a:blip r:embed="rId3" cstate="print"/>
          <a:srcRect/>
          <a:stretch>
            <a:fillRect/>
          </a:stretch>
        </p:blipFill>
        <p:spPr bwMode="auto">
          <a:xfrm>
            <a:off x="4572000" y="1412776"/>
            <a:ext cx="4511989" cy="3528392"/>
          </a:xfrm>
          <a:prstGeom prst="rect">
            <a:avLst/>
          </a:prstGeom>
          <a:noFill/>
        </p:spPr>
      </p:pic>
      <p:sp>
        <p:nvSpPr>
          <p:cNvPr id="7" name="6 - Ορθογώνιο"/>
          <p:cNvSpPr/>
          <p:nvPr/>
        </p:nvSpPr>
        <p:spPr>
          <a:xfrm>
            <a:off x="60010" y="4941168"/>
            <a:ext cx="4294556" cy="2031325"/>
          </a:xfrm>
          <a:prstGeom prst="rect">
            <a:avLst/>
          </a:prstGeom>
        </p:spPr>
        <p:txBody>
          <a:bodyPr wrap="square">
            <a:spAutoFit/>
          </a:bodyPr>
          <a:lstStyle/>
          <a:p>
            <a:pPr algn="just"/>
            <a:r>
              <a:rPr lang="el-GR" b="1" dirty="0"/>
              <a:t>Δευτερογενές </a:t>
            </a:r>
            <a:r>
              <a:rPr lang="el-GR" b="1" dirty="0" err="1"/>
              <a:t>λεμφοζίδιο</a:t>
            </a:r>
            <a:r>
              <a:rPr lang="el-GR" dirty="0"/>
              <a:t>: η πρωτεΐνη bcl2, η οποία αναστέλλει τον προγραμματισμένο κυτταρικό θάνατο (απόπτωση), εκφράζεται έντονα στα Β λεμφοκύτταρα του μανδύα και στα γειτονικά Τ λεμφοκύτταρα, αλλά  </a:t>
            </a:r>
            <a:r>
              <a:rPr lang="el-GR" b="1" i="1" dirty="0">
                <a:effectLst>
                  <a:outerShdw blurRad="38100" dist="38100" dir="2700000" algn="tl">
                    <a:srgbClr val="000000">
                      <a:alpha val="43137"/>
                    </a:srgbClr>
                  </a:outerShdw>
                </a:effectLst>
              </a:rPr>
              <a:t>μόνο</a:t>
            </a:r>
            <a:r>
              <a:rPr lang="el-GR" b="1" dirty="0"/>
              <a:t> σε </a:t>
            </a:r>
            <a:r>
              <a:rPr lang="el-GR" b="1" i="1" dirty="0"/>
              <a:t>λίγα κύτταρα </a:t>
            </a:r>
            <a:r>
              <a:rPr lang="el-GR" dirty="0">
                <a:effectLst>
                  <a:outerShdw blurRad="38100" dist="38100" dir="2700000" algn="tl">
                    <a:srgbClr val="000000">
                      <a:alpha val="43137"/>
                    </a:srgbClr>
                  </a:outerShdw>
                </a:effectLst>
              </a:rPr>
              <a:t>στο </a:t>
            </a:r>
            <a:r>
              <a:rPr lang="el-GR" i="1" dirty="0">
                <a:effectLst>
                  <a:outerShdw blurRad="38100" dist="38100" dir="2700000" algn="tl">
                    <a:srgbClr val="000000">
                      <a:alpha val="43137"/>
                    </a:srgbClr>
                  </a:outerShdw>
                </a:effectLst>
              </a:rPr>
              <a:t>βλαστικό κέντρο</a:t>
            </a:r>
            <a:r>
              <a:rPr lang="el-GR" dirty="0">
                <a:effectLst>
                  <a:outerShdw blurRad="38100" dist="38100" dir="2700000" algn="tl">
                    <a:srgbClr val="000000">
                      <a:alpha val="43137"/>
                    </a:srgbClr>
                  </a:outerShdw>
                </a:effectLst>
              </a:rPr>
              <a:t>.</a:t>
            </a:r>
          </a:p>
        </p:txBody>
      </p:sp>
      <p:sp>
        <p:nvSpPr>
          <p:cNvPr id="8" name="7 - Ορθογώνιο"/>
          <p:cNvSpPr/>
          <p:nvPr/>
        </p:nvSpPr>
        <p:spPr>
          <a:xfrm>
            <a:off x="4499992" y="4869160"/>
            <a:ext cx="4644008" cy="2031325"/>
          </a:xfrm>
          <a:prstGeom prst="rect">
            <a:avLst/>
          </a:prstGeom>
        </p:spPr>
        <p:txBody>
          <a:bodyPr wrap="square">
            <a:spAutoFit/>
          </a:bodyPr>
          <a:lstStyle/>
          <a:p>
            <a:pPr algn="just"/>
            <a:r>
              <a:rPr lang="el-GR" b="1" dirty="0" err="1"/>
              <a:t>Θυλακιώδες</a:t>
            </a:r>
            <a:r>
              <a:rPr lang="el-GR" b="1" dirty="0"/>
              <a:t>/οζώδες Β μη </a:t>
            </a:r>
            <a:r>
              <a:rPr lang="en-US" b="1" dirty="0"/>
              <a:t>Hodgkin </a:t>
            </a:r>
            <a:r>
              <a:rPr lang="el-GR" b="1" dirty="0"/>
              <a:t>λέμφωμα </a:t>
            </a:r>
            <a:r>
              <a:rPr lang="el-GR" dirty="0"/>
              <a:t>: η πυρηνική μεμβράνη και το κυτταρόπλασμα </a:t>
            </a:r>
            <a:r>
              <a:rPr lang="el-GR" b="1" dirty="0"/>
              <a:t>αρκετών κυττάρων στα βλαστικά κέντρα</a:t>
            </a:r>
            <a:r>
              <a:rPr lang="el-GR" dirty="0"/>
              <a:t> του εικονιζόμενου </a:t>
            </a:r>
            <a:r>
              <a:rPr lang="el-GR" b="1" dirty="0" err="1"/>
              <a:t>θυλακιώδους</a:t>
            </a:r>
            <a:r>
              <a:rPr lang="el-GR" b="1" dirty="0"/>
              <a:t> λεμφώματος </a:t>
            </a:r>
            <a:r>
              <a:rPr lang="el-GR" dirty="0"/>
              <a:t>εμφανίζουν </a:t>
            </a:r>
            <a:r>
              <a:rPr lang="el-GR" b="1" dirty="0"/>
              <a:t>έντονη </a:t>
            </a:r>
            <a:r>
              <a:rPr lang="el-GR" b="1" dirty="0" err="1"/>
              <a:t>ανοσοχρώση</a:t>
            </a:r>
            <a:r>
              <a:rPr lang="el-GR" b="1" dirty="0"/>
              <a:t> της  πρωτεΐνης bcl2,</a:t>
            </a:r>
            <a:r>
              <a:rPr lang="el-GR" dirty="0"/>
              <a:t> η οποία </a:t>
            </a:r>
            <a:r>
              <a:rPr lang="el-GR" dirty="0" err="1"/>
              <a:t>υπερεκφράζεται</a:t>
            </a:r>
            <a:r>
              <a:rPr lang="el-GR" dirty="0"/>
              <a:t> συνεπεία της </a:t>
            </a:r>
            <a:r>
              <a:rPr lang="el-GR" dirty="0" err="1">
                <a:effectLst>
                  <a:outerShdw blurRad="38100" dist="38100" dir="2700000" algn="tl">
                    <a:srgbClr val="000000">
                      <a:alpha val="43137"/>
                    </a:srgbClr>
                  </a:outerShdw>
                </a:effectLst>
              </a:rPr>
              <a:t>διαμετάθεσης</a:t>
            </a:r>
            <a:r>
              <a:rPr lang="el-GR" dirty="0">
                <a:effectLst>
                  <a:outerShdw blurRad="38100" dist="38100" dir="2700000" algn="tl">
                    <a:srgbClr val="000000">
                      <a:alpha val="43137"/>
                    </a:srgbClr>
                  </a:outerShdw>
                </a:effectLst>
              </a:rPr>
              <a:t> t(14;18).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dissolve">
                                      <p:cBhvr>
                                        <p:cTn id="12" dur="500"/>
                                        <p:tgtEl>
                                          <p:spTgt spid="2051"/>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85860"/>
          </a:xfrm>
        </p:spPr>
        <p:txBody>
          <a:bodyPr>
            <a:normAutofit fontScale="90000"/>
          </a:bodyPr>
          <a:lstStyle/>
          <a:p>
            <a:r>
              <a:rPr lang="el-GR" sz="1800" dirty="0"/>
              <a:t>Σε  άρρενα 70 ετών, με πυρετό, νυχτερινούς ιδρώτες και απώλεια βάρους  διαπιστώνεται λεμφαδενοπάθεια αφορώσα περισσότερες από μία ομάδες λεμφαδένων και σπληνομεγαλία. Γίνεται </a:t>
            </a:r>
            <a:r>
              <a:rPr lang="el-GR" sz="1800" b="1" dirty="0"/>
              <a:t>βιοψία λεμφαδένα </a:t>
            </a:r>
            <a:r>
              <a:rPr lang="el-GR" sz="1800" dirty="0"/>
              <a:t>και , μετά την ιστολογική απάντηση , ακολουθεί χημειοθεραπεία. Ο μυελός των οστών συμμετέχει στη νόσο</a:t>
            </a:r>
            <a:r>
              <a:rPr lang="en-US" sz="1800" dirty="0"/>
              <a:t> </a:t>
            </a:r>
            <a:r>
              <a:rPr lang="el-GR" sz="1800" dirty="0"/>
              <a:t> ήδη  τη στιγμή της διάγνωσής της. Η νόσος υποτροπίασε με την ίδια μορφή όπως και στην αρχική της εμφάνιση κι ο ασθενής κατέληξε μια 4ετία μετά τη διάγνωση της νόσου του. Διάγνωση</a:t>
            </a:r>
            <a:r>
              <a:rPr lang="en-US" sz="1800" dirty="0"/>
              <a:t>;</a:t>
            </a:r>
            <a:endParaRPr lang="el-GR" sz="1800" dirty="0"/>
          </a:p>
        </p:txBody>
      </p:sp>
      <p:sp>
        <p:nvSpPr>
          <p:cNvPr id="3" name="Rectangle 2"/>
          <p:cNvSpPr/>
          <p:nvPr/>
        </p:nvSpPr>
        <p:spPr>
          <a:xfrm>
            <a:off x="6858016" y="1357298"/>
            <a:ext cx="2285984" cy="923330"/>
          </a:xfrm>
          <a:prstGeom prst="rect">
            <a:avLst/>
          </a:prstGeom>
        </p:spPr>
        <p:txBody>
          <a:bodyPr wrap="square">
            <a:spAutoFit/>
          </a:bodyPr>
          <a:lstStyle/>
          <a:p>
            <a:r>
              <a:rPr lang="el-GR" dirty="0"/>
              <a:t>Ανοσοφαινοτυπικώς</a:t>
            </a:r>
            <a:r>
              <a:rPr lang="en-US" dirty="0"/>
              <a:t>: </a:t>
            </a:r>
            <a:r>
              <a:rPr lang="en-US" b="1" dirty="0"/>
              <a:t>CD20+, </a:t>
            </a:r>
            <a:r>
              <a:rPr lang="en-US" dirty="0"/>
              <a:t>CD19+, </a:t>
            </a:r>
            <a:r>
              <a:rPr lang="en-GB" b="1" dirty="0"/>
              <a:t>CD5+ CD23-, </a:t>
            </a:r>
            <a:r>
              <a:rPr lang="el-GR" b="1" dirty="0"/>
              <a:t>κυκλίνη</a:t>
            </a:r>
            <a:r>
              <a:rPr lang="en-GB" b="1" dirty="0"/>
              <a:t>D1+</a:t>
            </a:r>
            <a:endParaRPr lang="el-GR" b="1" dirty="0"/>
          </a:p>
        </p:txBody>
      </p:sp>
      <p:sp>
        <p:nvSpPr>
          <p:cNvPr id="4" name="Rectangle 3"/>
          <p:cNvSpPr/>
          <p:nvPr/>
        </p:nvSpPr>
        <p:spPr>
          <a:xfrm>
            <a:off x="7000892" y="2571744"/>
            <a:ext cx="2143108" cy="923330"/>
          </a:xfrm>
          <a:prstGeom prst="rect">
            <a:avLst/>
          </a:prstGeom>
        </p:spPr>
        <p:txBody>
          <a:bodyPr wrap="square">
            <a:spAutoFit/>
          </a:bodyPr>
          <a:lstStyle/>
          <a:p>
            <a:r>
              <a:rPr lang="el-GR" dirty="0"/>
              <a:t>Χρωμοσωμική μεταβολή</a:t>
            </a:r>
            <a:r>
              <a:rPr lang="en-US" dirty="0"/>
              <a:t>: </a:t>
            </a:r>
            <a:r>
              <a:rPr lang="en-GB" b="1" dirty="0"/>
              <a:t>t(11;14)</a:t>
            </a:r>
            <a:r>
              <a:rPr lang="en-GB" dirty="0"/>
              <a:t>(q13;q32)</a:t>
            </a:r>
            <a:endParaRPr lang="el-GR" dirty="0"/>
          </a:p>
        </p:txBody>
      </p:sp>
      <p:pic>
        <p:nvPicPr>
          <p:cNvPr id="18434" name="Picture 2" descr="C:\Users\αγαπουλακι\Desktop\fig01.jpg"/>
          <p:cNvPicPr>
            <a:picLocks noChangeAspect="1" noChangeArrowheads="1"/>
          </p:cNvPicPr>
          <p:nvPr/>
        </p:nvPicPr>
        <p:blipFill>
          <a:blip r:embed="rId2" cstate="print"/>
          <a:srcRect/>
          <a:stretch>
            <a:fillRect/>
          </a:stretch>
        </p:blipFill>
        <p:spPr bwMode="auto">
          <a:xfrm>
            <a:off x="0" y="1285860"/>
            <a:ext cx="4191029" cy="3143272"/>
          </a:xfrm>
          <a:prstGeom prst="rect">
            <a:avLst/>
          </a:prstGeom>
          <a:noFill/>
        </p:spPr>
      </p:pic>
      <p:pic>
        <p:nvPicPr>
          <p:cNvPr id="18435" name="Picture 3" descr="C:\Users\αγαπουλακι\Desktop\mantle.jpg"/>
          <p:cNvPicPr>
            <a:picLocks noChangeAspect="1" noChangeArrowheads="1"/>
          </p:cNvPicPr>
          <p:nvPr/>
        </p:nvPicPr>
        <p:blipFill>
          <a:blip r:embed="rId3" cstate="print"/>
          <a:srcRect/>
          <a:stretch>
            <a:fillRect/>
          </a:stretch>
        </p:blipFill>
        <p:spPr bwMode="auto">
          <a:xfrm>
            <a:off x="4214814" y="3571876"/>
            <a:ext cx="4929186" cy="3286124"/>
          </a:xfrm>
          <a:prstGeom prst="rect">
            <a:avLst/>
          </a:prstGeom>
          <a:noFill/>
        </p:spPr>
      </p:pic>
      <p:pic>
        <p:nvPicPr>
          <p:cNvPr id="18436" name="Picture 4" descr="C:\Users\αγαπουλακι\Desktop\mantle1.jpg"/>
          <p:cNvPicPr>
            <a:picLocks noChangeAspect="1" noChangeArrowheads="1"/>
          </p:cNvPicPr>
          <p:nvPr/>
        </p:nvPicPr>
        <p:blipFill>
          <a:blip r:embed="rId4" cstate="print"/>
          <a:srcRect/>
          <a:stretch>
            <a:fillRect/>
          </a:stretch>
        </p:blipFill>
        <p:spPr bwMode="auto">
          <a:xfrm>
            <a:off x="428596" y="4391202"/>
            <a:ext cx="3357586" cy="2466798"/>
          </a:xfrm>
          <a:prstGeom prst="rect">
            <a:avLst/>
          </a:prstGeom>
          <a:noFill/>
        </p:spPr>
      </p:pic>
      <p:sp>
        <p:nvSpPr>
          <p:cNvPr id="8" name="Title 1"/>
          <p:cNvSpPr txBox="1">
            <a:spLocks/>
          </p:cNvSpPr>
          <p:nvPr/>
        </p:nvSpPr>
        <p:spPr>
          <a:xfrm>
            <a:off x="4143372" y="1285860"/>
            <a:ext cx="2928958" cy="228601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Λέμφωμα από κύτταρα του </a:t>
            </a:r>
            <a:r>
              <a:rPr kumimoji="0" lang="el-GR" sz="20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μανδύα</a:t>
            </a:r>
            <a:r>
              <a:rPr kumimoji="0" lang="el-GR" sz="2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.Ποιος ο βαθμός κακοήθειας </a:t>
            </a:r>
            <a:r>
              <a:rPr lang="en-US" sz="2000" dirty="0">
                <a:effectLst>
                  <a:outerShdw blurRad="38100" dist="38100" dir="2700000" algn="tl">
                    <a:srgbClr val="000000">
                      <a:alpha val="43137"/>
                    </a:srgbClr>
                  </a:outerShdw>
                </a:effectLst>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dirty="0">
                <a:latin typeface="+mj-lt"/>
                <a:ea typeface="+mj-ea"/>
                <a:cs typeface="+mj-cs"/>
              </a:rPr>
              <a:t>Χαμηλός-ενδιάμεσος</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84BCAC-5372-BF32-1AB2-B6BF015AB1BC}"/>
              </a:ext>
            </a:extLst>
          </p:cNvPr>
          <p:cNvSpPr txBox="1"/>
          <p:nvPr/>
        </p:nvSpPr>
        <p:spPr>
          <a:xfrm>
            <a:off x="0" y="764706"/>
            <a:ext cx="8892480"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ea typeface="+mn-ea"/>
                <a:cs typeface="Arial" panose="020B0604020202020204" pitchFamily="34" charset="0"/>
              </a:rPr>
              <a:t>Ιστορικό: </a:t>
            </a:r>
            <a:endParaRPr kumimoji="0" lang="en-US" sz="2000" b="1" i="0" u="sng"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i="0" strike="noStrike" kern="1200" cap="none" spc="0" normalizeH="0" baseline="0" noProof="0" dirty="0">
                <a:ln>
                  <a:noFill/>
                </a:ln>
                <a:solidFill>
                  <a:prstClr val="black"/>
                </a:solidFill>
                <a:effectLst/>
                <a:uLnTx/>
                <a:uFillTx/>
                <a:ea typeface="+mn-ea"/>
                <a:cs typeface="Arial" panose="020B0604020202020204" pitchFamily="34" charset="0"/>
              </a:rPr>
              <a:t>Άνδρας 30 ετών προσέρχεται λόγω </a:t>
            </a:r>
            <a:r>
              <a:rPr kumimoji="0" lang="el-GR" sz="2000" b="1" i="0" strike="noStrike" kern="1200" cap="none" spc="0" normalizeH="0" baseline="0" noProof="0" dirty="0">
                <a:ln>
                  <a:noFill/>
                </a:ln>
                <a:solidFill>
                  <a:prstClr val="black"/>
                </a:solidFill>
                <a:effectLst/>
                <a:uLnTx/>
                <a:uFillTx/>
                <a:ea typeface="+mn-ea"/>
                <a:cs typeface="Arial" panose="020B0604020202020204" pitchFamily="34" charset="0"/>
              </a:rPr>
              <a:t>διόγκωσης</a:t>
            </a:r>
            <a:r>
              <a:rPr kumimoji="0" lang="el-GR" sz="2000" i="0" strike="noStrike" kern="1200" cap="none" spc="0" normalizeH="0" baseline="0" noProof="0" dirty="0">
                <a:ln>
                  <a:noFill/>
                </a:ln>
                <a:solidFill>
                  <a:prstClr val="black"/>
                </a:solidFill>
                <a:effectLst/>
                <a:uLnTx/>
                <a:uFillTx/>
                <a:ea typeface="+mn-ea"/>
                <a:cs typeface="Arial" panose="020B0604020202020204" pitchFamily="34" charset="0"/>
              </a:rPr>
              <a:t> αριστερής </a:t>
            </a:r>
            <a:r>
              <a:rPr kumimoji="0" lang="el-GR" sz="2000" b="1" i="0" strike="noStrike" kern="1200" cap="none" spc="0" normalizeH="0" baseline="0" noProof="0" dirty="0" err="1">
                <a:ln>
                  <a:noFill/>
                </a:ln>
                <a:solidFill>
                  <a:prstClr val="black"/>
                </a:solidFill>
                <a:effectLst/>
                <a:uLnTx/>
                <a:uFillTx/>
                <a:ea typeface="+mn-ea"/>
                <a:cs typeface="Arial" panose="020B0604020202020204" pitchFamily="34" charset="0"/>
              </a:rPr>
              <a:t>υπερκλείδιας</a:t>
            </a:r>
            <a:r>
              <a:rPr kumimoji="0" lang="el-GR" sz="2000" i="0" strike="noStrike" kern="1200" cap="none" spc="0" normalizeH="0" baseline="0" noProof="0" dirty="0">
                <a:ln>
                  <a:noFill/>
                </a:ln>
                <a:solidFill>
                  <a:prstClr val="black"/>
                </a:solidFill>
                <a:effectLst/>
                <a:uLnTx/>
                <a:uFillTx/>
                <a:ea typeface="+mn-ea"/>
                <a:cs typeface="Arial" panose="020B0604020202020204" pitchFamily="34" charset="0"/>
              </a:rPr>
              <a:t> χώρας από μηνός. Από τριμήνου, αναφέρει </a:t>
            </a:r>
            <a:r>
              <a:rPr kumimoji="0" lang="el-GR" sz="20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νυχτερινές εφιδρώσεις </a:t>
            </a:r>
            <a:r>
              <a:rPr kumimoji="0" lang="el-GR" sz="2000" i="0" strike="noStrike" kern="1200" cap="none" spc="0" normalizeH="0" baseline="0" noProof="0" dirty="0">
                <a:ln>
                  <a:noFill/>
                </a:ln>
                <a:solidFill>
                  <a:prstClr val="black"/>
                </a:solidFill>
                <a:effectLst/>
                <a:uLnTx/>
                <a:uFillTx/>
                <a:ea typeface="+mn-ea"/>
                <a:cs typeface="Arial" panose="020B0604020202020204" pitchFamily="34" charset="0"/>
              </a:rPr>
              <a:t>και </a:t>
            </a:r>
            <a:r>
              <a:rPr kumimoji="0" lang="el-GR" sz="20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απώλεια βάρους</a:t>
            </a:r>
            <a:r>
              <a:rPr kumimoji="0" lang="el-GR" sz="2000" i="0" strike="noStrike" kern="1200" cap="none" spc="0" normalizeH="0" baseline="0" noProof="0" dirty="0">
                <a:ln>
                  <a:noFill/>
                </a:ln>
                <a:solidFill>
                  <a:prstClr val="black"/>
                </a:solidFill>
                <a:effectLst/>
                <a:uLnTx/>
                <a:uFillTx/>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1" i="0" u="sng"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ea typeface="+mn-ea"/>
                <a:cs typeface="Arial" panose="020B0604020202020204" pitchFamily="34" charset="0"/>
              </a:rPr>
              <a:t>Κλινική εξέταση</a:t>
            </a:r>
            <a:r>
              <a:rPr lang="el-GR" sz="2000" b="1" u="sng" dirty="0">
                <a:solidFill>
                  <a:prstClr val="black"/>
                </a:solidFill>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b="1" dirty="0">
                <a:solidFill>
                  <a:prstClr val="black"/>
                </a:solidFill>
                <a:cs typeface="Arial" panose="020B0604020202020204" pitchFamily="34" charset="0"/>
              </a:rPr>
              <a:t>Διογκωμένη ανώδυνη μάζα </a:t>
            </a:r>
            <a:r>
              <a:rPr lang="el-GR" sz="2000" dirty="0">
                <a:solidFill>
                  <a:prstClr val="black"/>
                </a:solidFill>
                <a:effectLst>
                  <a:outerShdw blurRad="38100" dist="38100" dir="2700000" algn="tl">
                    <a:srgbClr val="000000">
                      <a:alpha val="43137"/>
                    </a:srgbClr>
                  </a:outerShdw>
                </a:effectLst>
                <a:cs typeface="Arial" panose="020B0604020202020204" pitchFamily="34" charset="0"/>
              </a:rPr>
              <a:t>αριστερών</a:t>
            </a:r>
            <a:r>
              <a:rPr lang="el-GR" sz="2000" dirty="0">
                <a:solidFill>
                  <a:prstClr val="black"/>
                </a:solidFill>
                <a:cs typeface="Arial" panose="020B0604020202020204" pitchFamily="34" charset="0"/>
              </a:rPr>
              <a:t> </a:t>
            </a:r>
            <a:r>
              <a:rPr lang="el-GR" sz="2000" b="1" dirty="0" err="1">
                <a:solidFill>
                  <a:prstClr val="black"/>
                </a:solidFill>
                <a:cs typeface="Arial" panose="020B0604020202020204" pitchFamily="34" charset="0"/>
              </a:rPr>
              <a:t>υπερκλείδιων</a:t>
            </a:r>
            <a:r>
              <a:rPr lang="el-GR" sz="2000" dirty="0">
                <a:solidFill>
                  <a:prstClr val="black"/>
                </a:solidFill>
                <a:cs typeface="Arial" panose="020B0604020202020204" pitchFamily="34" charset="0"/>
              </a:rPr>
              <a:t> </a:t>
            </a:r>
            <a:r>
              <a:rPr lang="el-GR" sz="2000" b="1" dirty="0">
                <a:solidFill>
                  <a:prstClr val="black"/>
                </a:solidFill>
                <a:cs typeface="Arial" panose="020B0604020202020204" pitchFamily="34" charset="0"/>
              </a:rPr>
              <a:t>λεμφαδένων</a:t>
            </a:r>
            <a:r>
              <a:rPr lang="el-GR" sz="2000" dirty="0">
                <a:solidFill>
                  <a:prstClr val="black"/>
                </a:solidFill>
                <a:cs typeface="Arial" panose="020B0604020202020204" pitchFamily="34" charset="0"/>
              </a:rPr>
              <a:t> (μπλοκ), </a:t>
            </a:r>
            <a:r>
              <a:rPr lang="el-GR" sz="2000" b="1" dirty="0" err="1">
                <a:solidFill>
                  <a:prstClr val="black"/>
                </a:solidFill>
                <a:cs typeface="Arial" panose="020B0604020202020204" pitchFamily="34" charset="0"/>
              </a:rPr>
              <a:t>υπόσκληρη</a:t>
            </a:r>
            <a:r>
              <a:rPr lang="el-GR" sz="2000" dirty="0">
                <a:solidFill>
                  <a:prstClr val="black"/>
                </a:solidFill>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ea typeface="+mn-ea"/>
                <a:cs typeface="Arial" panose="020B0604020202020204" pitchFamily="34" charset="0"/>
              </a:rPr>
              <a:t>Εργαστηριακός έλεγχος αίματος:</a:t>
            </a:r>
          </a:p>
          <a:p>
            <a:r>
              <a:rPr lang="el-GR" sz="2000" dirty="0">
                <a:cs typeface="Arial" panose="020B0604020202020204" pitchFamily="34" charset="0"/>
              </a:rPr>
              <a:t>8000 λευκά/</a:t>
            </a:r>
            <a:r>
              <a:rPr lang="el-GR" sz="2000" dirty="0" err="1">
                <a:cs typeface="Arial" panose="020B0604020202020204" pitchFamily="34" charset="0"/>
              </a:rPr>
              <a:t>κυβ</a:t>
            </a:r>
            <a:r>
              <a:rPr lang="el-GR" sz="2000" dirty="0">
                <a:cs typeface="Arial" panose="020B0604020202020204" pitchFamily="34" charset="0"/>
              </a:rPr>
              <a:t>. χιλ.(φ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4.000-10.000)</a:t>
            </a:r>
          </a:p>
          <a:p>
            <a:endParaRPr lang="el-GR" sz="2000" dirty="0">
              <a:cs typeface="Arial" panose="020B0604020202020204" pitchFamily="34" charset="0"/>
            </a:endParaRPr>
          </a:p>
          <a:p>
            <a:r>
              <a:rPr lang="el-GR" sz="2000" dirty="0">
                <a:effectLst>
                  <a:outerShdw blurRad="38100" dist="38100" dir="2700000" algn="tl">
                    <a:srgbClr val="000000">
                      <a:alpha val="43137"/>
                    </a:srgbClr>
                  </a:outerShdw>
                </a:effectLst>
                <a:cs typeface="Arial" panose="020B0604020202020204" pitchFamily="34" charset="0"/>
              </a:rPr>
              <a:t>800 </a:t>
            </a:r>
            <a:r>
              <a:rPr lang="en-US" sz="2000" dirty="0">
                <a:effectLst>
                  <a:outerShdw blurRad="38100" dist="38100" dir="2700000" algn="tl">
                    <a:srgbClr val="000000">
                      <a:alpha val="43137"/>
                    </a:srgbClr>
                  </a:outerShdw>
                </a:effectLst>
                <a:cs typeface="Arial" panose="020B0604020202020204" pitchFamily="34" charset="0"/>
              </a:rPr>
              <a:t> </a:t>
            </a:r>
            <a:r>
              <a:rPr lang="el-GR" sz="2000" dirty="0">
                <a:effectLst>
                  <a:outerShdw blurRad="38100" dist="38100" dir="2700000" algn="tl">
                    <a:srgbClr val="000000">
                      <a:alpha val="43137"/>
                    </a:srgbClr>
                  </a:outerShdw>
                </a:effectLst>
                <a:cs typeface="Arial" panose="020B0604020202020204" pitchFamily="34" charset="0"/>
              </a:rPr>
              <a:t>τα </a:t>
            </a:r>
            <a:r>
              <a:rPr lang="el-GR" sz="2000" i="1" spc="300" dirty="0" err="1">
                <a:effectLst>
                  <a:outerShdw blurRad="38100" dist="38100" dir="2700000" algn="tl">
                    <a:srgbClr val="000000">
                      <a:alpha val="43137"/>
                    </a:srgbClr>
                  </a:outerShdw>
                </a:effectLst>
                <a:cs typeface="Arial" panose="020B0604020202020204" pitchFamily="34" charset="0"/>
              </a:rPr>
              <a:t>ηωσινόφιλα</a:t>
            </a:r>
            <a:r>
              <a:rPr lang="el-GR" sz="2000" dirty="0">
                <a:effectLst>
                  <a:outerShdw blurRad="38100" dist="38100" dir="2700000" algn="tl">
                    <a:srgbClr val="000000">
                      <a:alpha val="43137"/>
                    </a:srgbClr>
                  </a:outerShdw>
                </a:effectLst>
                <a:cs typeface="Arial" panose="020B0604020202020204" pitchFamily="34" charset="0"/>
              </a:rPr>
              <a:t>      </a:t>
            </a:r>
            <a:r>
              <a:rPr lang="el-GR" sz="2000" dirty="0">
                <a:cs typeface="Arial" panose="020B0604020202020204" pitchFamily="34" charset="0"/>
              </a:rPr>
              <a:t>(φ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&lt;500)</a:t>
            </a:r>
          </a:p>
          <a:p>
            <a:endParaRPr lang="en-US" sz="2000" dirty="0">
              <a:cs typeface="Arial" panose="020B0604020202020204" pitchFamily="34" charset="0"/>
            </a:endParaRPr>
          </a:p>
          <a:p>
            <a:r>
              <a:rPr lang="en-US" sz="2000" dirty="0" err="1">
                <a:cs typeface="Arial" panose="020B0604020202020204" pitchFamily="34" charset="0"/>
              </a:rPr>
              <a:t>Hct</a:t>
            </a:r>
            <a:r>
              <a:rPr lang="el-GR" sz="2000" dirty="0">
                <a:cs typeface="Arial" panose="020B0604020202020204" pitchFamily="34" charset="0"/>
              </a:rPr>
              <a:t> 40%                  (φ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36-45)</a:t>
            </a:r>
            <a:endParaRPr lang="en-US" sz="2000" dirty="0">
              <a:cs typeface="Arial" panose="020B0604020202020204" pitchFamily="34" charset="0"/>
            </a:endParaRPr>
          </a:p>
          <a:p>
            <a:r>
              <a:rPr lang="en-US" sz="2000" dirty="0">
                <a:cs typeface="Arial" panose="020B0604020202020204" pitchFamily="34" charset="0"/>
              </a:rPr>
              <a:t>Hb</a:t>
            </a:r>
            <a:r>
              <a:rPr lang="el-GR" sz="2000" dirty="0">
                <a:cs typeface="Arial" panose="020B0604020202020204" pitchFamily="34" charset="0"/>
              </a:rPr>
              <a:t> 13</a:t>
            </a:r>
            <a:r>
              <a:rPr lang="en-US" sz="2000" dirty="0">
                <a:cs typeface="Arial" panose="020B0604020202020204" pitchFamily="34" charset="0"/>
              </a:rPr>
              <a:t> mg/</a:t>
            </a:r>
            <a:r>
              <a:rPr lang="en-US" sz="2000" dirty="0" err="1">
                <a:cs typeface="Arial" panose="020B0604020202020204" pitchFamily="34" charset="0"/>
              </a:rPr>
              <a:t>dL</a:t>
            </a:r>
            <a:r>
              <a:rPr lang="el-GR" sz="2000" dirty="0">
                <a:cs typeface="Arial" panose="020B0604020202020204" pitchFamily="34" charset="0"/>
              </a:rPr>
              <a:t>           </a:t>
            </a:r>
            <a:r>
              <a:rPr lang="en-US" sz="2000" dirty="0">
                <a:cs typeface="Arial" panose="020B0604020202020204" pitchFamily="34" charset="0"/>
              </a:rPr>
              <a:t>(</a:t>
            </a:r>
            <a:r>
              <a:rPr lang="el-GR" sz="2000" dirty="0">
                <a:cs typeface="Arial" panose="020B0604020202020204" pitchFamily="34" charset="0"/>
              </a:rPr>
              <a:t>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a:t>
            </a:r>
            <a:r>
              <a:rPr lang="en-US" sz="2000" dirty="0">
                <a:cs typeface="Arial" panose="020B0604020202020204" pitchFamily="34" charset="0"/>
              </a:rPr>
              <a:t>12-15)</a:t>
            </a:r>
          </a:p>
          <a:p>
            <a:r>
              <a:rPr lang="el-GR" sz="2000" dirty="0">
                <a:cs typeface="Arial" panose="020B0604020202020204" pitchFamily="34" charset="0"/>
              </a:rPr>
              <a:t>300.000</a:t>
            </a:r>
            <a:r>
              <a:rPr lang="en-US" sz="2000" dirty="0">
                <a:cs typeface="Arial" panose="020B0604020202020204" pitchFamily="34" charset="0"/>
              </a:rPr>
              <a:t> PLTs </a:t>
            </a:r>
            <a:r>
              <a:rPr lang="el-GR" sz="2000" dirty="0">
                <a:cs typeface="Arial" panose="020B0604020202020204" pitchFamily="34" charset="0"/>
              </a:rPr>
              <a:t>         </a:t>
            </a:r>
            <a:r>
              <a:rPr lang="en-US" sz="2000" dirty="0">
                <a:cs typeface="Arial" panose="020B0604020202020204" pitchFamily="34" charset="0"/>
              </a:rPr>
              <a:t>(</a:t>
            </a:r>
            <a:r>
              <a:rPr lang="el-GR" sz="2000" dirty="0">
                <a:cs typeface="Arial" panose="020B0604020202020204" pitchFamily="34" charset="0"/>
              </a:rPr>
              <a:t>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a:t>
            </a:r>
            <a:r>
              <a:rPr lang="en-US" sz="2000" dirty="0">
                <a:cs typeface="Arial" panose="020B0604020202020204" pitchFamily="34" charset="0"/>
              </a:rPr>
              <a:t>250.000-400.000)</a:t>
            </a:r>
            <a:endParaRPr kumimoji="0" lang="el-GR" sz="2000" b="1" i="0" u="sng"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96682E4A-7A52-044F-44FF-6A21BCF01442}"/>
              </a:ext>
            </a:extLst>
          </p:cNvPr>
          <p:cNvSpPr>
            <a:spLocks noGrp="1"/>
          </p:cNvSpPr>
          <p:nvPr>
            <p:ph type="title"/>
          </p:nvPr>
        </p:nvSpPr>
        <p:spPr>
          <a:xfrm>
            <a:off x="457200" y="0"/>
            <a:ext cx="8229600" cy="908720"/>
          </a:xfrm>
        </p:spPr>
        <p:txBody>
          <a:bodyPr/>
          <a:lstStyle/>
          <a:p>
            <a:r>
              <a:rPr lang="el-GR" dirty="0"/>
              <a:t>Περιστατικό 3</a:t>
            </a:r>
            <a:r>
              <a:rPr lang="en-US" dirty="0"/>
              <a:t>o</a:t>
            </a:r>
            <a:endParaRPr lang="el-GR" dirty="0"/>
          </a:p>
        </p:txBody>
      </p:sp>
      <p:pic>
        <p:nvPicPr>
          <p:cNvPr id="4" name="Picture 3">
            <a:extLst>
              <a:ext uri="{FF2B5EF4-FFF2-40B4-BE49-F238E27FC236}">
                <a16:creationId xmlns:a16="http://schemas.microsoft.com/office/drawing/2014/main" id="{8AC46C11-BEB2-A872-8500-AFB012A924DC}"/>
              </a:ext>
            </a:extLst>
          </p:cNvPr>
          <p:cNvPicPr>
            <a:picLocks noChangeAspect="1"/>
          </p:cNvPicPr>
          <p:nvPr/>
        </p:nvPicPr>
        <p:blipFill>
          <a:blip r:embed="rId2" cstate="print"/>
          <a:stretch>
            <a:fillRect/>
          </a:stretch>
        </p:blipFill>
        <p:spPr>
          <a:xfrm>
            <a:off x="5004048" y="2996952"/>
            <a:ext cx="3988135" cy="2592288"/>
          </a:xfrm>
          <a:prstGeom prst="rect">
            <a:avLst/>
          </a:prstGeom>
        </p:spPr>
      </p:pic>
    </p:spTree>
    <p:extLst>
      <p:ext uri="{BB962C8B-B14F-4D97-AF65-F5344CB8AC3E}">
        <p14:creationId xmlns:p14="http://schemas.microsoft.com/office/powerpoint/2010/main" val="146014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E1EE6E-8D25-7C02-F1EF-00EB8F582230}"/>
              </a:ext>
            </a:extLst>
          </p:cNvPr>
          <p:cNvPicPr>
            <a:picLocks noChangeAspect="1"/>
          </p:cNvPicPr>
          <p:nvPr/>
        </p:nvPicPr>
        <p:blipFill>
          <a:blip r:embed="rId3" cstate="print"/>
          <a:stretch>
            <a:fillRect/>
          </a:stretch>
        </p:blipFill>
        <p:spPr>
          <a:xfrm>
            <a:off x="4240373" y="1124744"/>
            <a:ext cx="4903627" cy="2232248"/>
          </a:xfrm>
          <a:prstGeom prst="rect">
            <a:avLst/>
          </a:prstGeom>
        </p:spPr>
      </p:pic>
      <p:sp>
        <p:nvSpPr>
          <p:cNvPr id="4" name="TextBox 3">
            <a:extLst>
              <a:ext uri="{FF2B5EF4-FFF2-40B4-BE49-F238E27FC236}">
                <a16:creationId xmlns:a16="http://schemas.microsoft.com/office/drawing/2014/main" id="{81F32024-EB53-5B4B-4EC0-72639E39C560}"/>
              </a:ext>
            </a:extLst>
          </p:cNvPr>
          <p:cNvSpPr txBox="1"/>
          <p:nvPr/>
        </p:nvSpPr>
        <p:spPr>
          <a:xfrm>
            <a:off x="1187624" y="188640"/>
            <a:ext cx="7200800" cy="830997"/>
          </a:xfrm>
          <a:prstGeom prst="rect">
            <a:avLst/>
          </a:prstGeom>
          <a:noFill/>
        </p:spPr>
        <p:txBody>
          <a:bodyPr wrap="square" rtlCol="0">
            <a:spAutoFit/>
          </a:bodyPr>
          <a:lstStyle/>
          <a:p>
            <a:pPr algn="ctr"/>
            <a:r>
              <a:rPr lang="el-GR" sz="2400" b="1" dirty="0"/>
              <a:t>ΑΞΟΝΙΚΗ</a:t>
            </a:r>
            <a:r>
              <a:rPr lang="en-US" sz="2400" b="1" dirty="0"/>
              <a:t> </a:t>
            </a:r>
            <a:r>
              <a:rPr lang="el-GR" sz="2400" b="1" dirty="0"/>
              <a:t>ΤΟΜΟΓΡΑΦΙΑ ΑΝΩΤΕΡΟΥ ΘΩΡΑΚΑ </a:t>
            </a:r>
          </a:p>
          <a:p>
            <a:pPr algn="ctr"/>
            <a:r>
              <a:rPr lang="el-GR" sz="2400" b="1" dirty="0"/>
              <a:t>ΚΑΙ ΒΙΟΨΙΑ ΕΞΑΙΡΕΘΕΝΤΟΣ ΛΕΜΦΑΔΕΝΑ</a:t>
            </a:r>
          </a:p>
        </p:txBody>
      </p:sp>
      <p:pic>
        <p:nvPicPr>
          <p:cNvPr id="6" name="Picture 5">
            <a:extLst>
              <a:ext uri="{FF2B5EF4-FFF2-40B4-BE49-F238E27FC236}">
                <a16:creationId xmlns:a16="http://schemas.microsoft.com/office/drawing/2014/main" id="{C40B77A7-CC9F-B36A-DD1A-860B3F66F707}"/>
              </a:ext>
            </a:extLst>
          </p:cNvPr>
          <p:cNvPicPr>
            <a:picLocks noChangeAspect="1"/>
          </p:cNvPicPr>
          <p:nvPr/>
        </p:nvPicPr>
        <p:blipFill>
          <a:blip r:embed="rId4" cstate="print"/>
          <a:stretch>
            <a:fillRect/>
          </a:stretch>
        </p:blipFill>
        <p:spPr>
          <a:xfrm>
            <a:off x="0" y="1124744"/>
            <a:ext cx="4128392" cy="2263373"/>
          </a:xfrm>
          <a:prstGeom prst="rect">
            <a:avLst/>
          </a:prstGeom>
        </p:spPr>
      </p:pic>
      <p:pic>
        <p:nvPicPr>
          <p:cNvPr id="8" name="Picture 7">
            <a:extLst>
              <a:ext uri="{FF2B5EF4-FFF2-40B4-BE49-F238E27FC236}">
                <a16:creationId xmlns:a16="http://schemas.microsoft.com/office/drawing/2014/main" id="{05C5F68F-6108-7F86-C0CF-BFF122C5744C}"/>
              </a:ext>
            </a:extLst>
          </p:cNvPr>
          <p:cNvPicPr>
            <a:picLocks noChangeAspect="1"/>
          </p:cNvPicPr>
          <p:nvPr/>
        </p:nvPicPr>
        <p:blipFill>
          <a:blip r:embed="rId5" cstate="print"/>
          <a:stretch>
            <a:fillRect/>
          </a:stretch>
        </p:blipFill>
        <p:spPr>
          <a:xfrm>
            <a:off x="4427984" y="3573015"/>
            <a:ext cx="4668144" cy="3144855"/>
          </a:xfrm>
          <a:prstGeom prst="rect">
            <a:avLst/>
          </a:prstGeom>
        </p:spPr>
      </p:pic>
      <p:pic>
        <p:nvPicPr>
          <p:cNvPr id="1026" name="Picture 2" descr="C:\Users\User\Desktop\normal-lno-mp1.jpg"/>
          <p:cNvPicPr>
            <a:picLocks noChangeAspect="1" noChangeArrowheads="1"/>
          </p:cNvPicPr>
          <p:nvPr/>
        </p:nvPicPr>
        <p:blipFill>
          <a:blip r:embed="rId6" cstate="print"/>
          <a:srcRect/>
          <a:stretch>
            <a:fillRect/>
          </a:stretch>
        </p:blipFill>
        <p:spPr bwMode="auto">
          <a:xfrm>
            <a:off x="179512" y="3573016"/>
            <a:ext cx="4139186" cy="3096344"/>
          </a:xfrm>
          <a:prstGeom prst="rect">
            <a:avLst/>
          </a:prstGeom>
          <a:noFill/>
        </p:spPr>
      </p:pic>
    </p:spTree>
    <p:extLst>
      <p:ext uri="{BB962C8B-B14F-4D97-AF65-F5344CB8AC3E}">
        <p14:creationId xmlns:p14="http://schemas.microsoft.com/office/powerpoint/2010/main" val="1585882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6712"/>
          </a:xfrm>
        </p:spPr>
        <p:txBody>
          <a:bodyPr>
            <a:noAutofit/>
          </a:bodyPr>
          <a:lstStyle/>
          <a:p>
            <a:r>
              <a:rPr lang="el-GR" sz="3200" b="1" u="sng" spc="600" dirty="0"/>
              <a:t>Κλασικό</a:t>
            </a:r>
            <a:r>
              <a:rPr lang="el-GR" sz="3200" b="1" dirty="0"/>
              <a:t> λέμφωμα </a:t>
            </a:r>
            <a:r>
              <a:rPr lang="en-US" sz="3200" b="1" dirty="0"/>
              <a:t>Hodgkin</a:t>
            </a:r>
            <a:r>
              <a:rPr lang="el-GR" sz="3200" b="1" dirty="0"/>
              <a:t> (</a:t>
            </a:r>
            <a:r>
              <a:rPr lang="en-US" sz="3200" b="1" u="sng" dirty="0"/>
              <a:t>C</a:t>
            </a:r>
            <a:r>
              <a:rPr lang="en-US" sz="3200" b="1" dirty="0"/>
              <a:t>HL), </a:t>
            </a:r>
            <a:br>
              <a:rPr lang="el-GR" sz="3200" b="1" dirty="0"/>
            </a:br>
            <a:r>
              <a:rPr lang="el-GR" sz="3200" dirty="0"/>
              <a:t>υποομάδα </a:t>
            </a:r>
            <a:r>
              <a:rPr lang="el-GR" sz="3200" dirty="0">
                <a:effectLst>
                  <a:outerShdw blurRad="38100" dist="38100" dir="2700000" algn="tl">
                    <a:srgbClr val="000000">
                      <a:alpha val="43137"/>
                    </a:srgbClr>
                  </a:outerShdw>
                </a:effectLst>
              </a:rPr>
              <a:t>οζώδους σκλήρυνσης</a:t>
            </a:r>
          </a:p>
        </p:txBody>
      </p:sp>
      <p:sp>
        <p:nvSpPr>
          <p:cNvPr id="3" name="2 - Ορθογώνιο"/>
          <p:cNvSpPr/>
          <p:nvPr/>
        </p:nvSpPr>
        <p:spPr>
          <a:xfrm>
            <a:off x="323528" y="5733256"/>
            <a:ext cx="3600400" cy="1200329"/>
          </a:xfrm>
          <a:prstGeom prst="rect">
            <a:avLst/>
          </a:prstGeom>
        </p:spPr>
        <p:txBody>
          <a:bodyPr wrap="square">
            <a:spAutoFit/>
          </a:bodyPr>
          <a:lstStyle/>
          <a:p>
            <a:pPr algn="just"/>
            <a:r>
              <a:rPr lang="el-GR" dirty="0"/>
              <a:t>Λεμφαδένας που </a:t>
            </a:r>
            <a:r>
              <a:rPr lang="el-GR" b="1" dirty="0"/>
              <a:t>καταλύεται</a:t>
            </a:r>
            <a:r>
              <a:rPr lang="el-GR" dirty="0"/>
              <a:t> από την </a:t>
            </a:r>
            <a:r>
              <a:rPr lang="el-GR" dirty="0">
                <a:effectLst>
                  <a:outerShdw blurRad="38100" dist="38100" dir="2700000" algn="tl">
                    <a:srgbClr val="000000">
                      <a:alpha val="43137"/>
                    </a:srgbClr>
                  </a:outerShdw>
                </a:effectLst>
              </a:rPr>
              <a:t>οζώδη σκλήρυνση CHL</a:t>
            </a:r>
            <a:r>
              <a:rPr lang="el-GR" dirty="0"/>
              <a:t>, με ζώνες </a:t>
            </a:r>
            <a:r>
              <a:rPr lang="el-GR" b="1" dirty="0"/>
              <a:t>πυκνής </a:t>
            </a:r>
            <a:r>
              <a:rPr lang="el-GR" b="1" dirty="0" err="1"/>
              <a:t>ίνωσης</a:t>
            </a:r>
            <a:r>
              <a:rPr lang="el-GR" b="1" dirty="0"/>
              <a:t> </a:t>
            </a:r>
            <a:r>
              <a:rPr lang="el-GR" dirty="0"/>
              <a:t>που δημιουργούν ένα </a:t>
            </a:r>
            <a:r>
              <a:rPr lang="el-GR" b="1" dirty="0"/>
              <a:t>οζώδες πρότυπο </a:t>
            </a:r>
            <a:r>
              <a:rPr lang="el-GR" dirty="0"/>
              <a:t>(H&amp;E, 20x).</a:t>
            </a:r>
          </a:p>
        </p:txBody>
      </p:sp>
      <p:pic>
        <p:nvPicPr>
          <p:cNvPr id="2050" name="Picture 2" descr="C:\Users\User\Desktop\lymphomanonBclassicmason03.jpg"/>
          <p:cNvPicPr>
            <a:picLocks noChangeAspect="1" noChangeArrowheads="1"/>
          </p:cNvPicPr>
          <p:nvPr/>
        </p:nvPicPr>
        <p:blipFill>
          <a:blip r:embed="rId2" cstate="print"/>
          <a:srcRect/>
          <a:stretch>
            <a:fillRect/>
          </a:stretch>
        </p:blipFill>
        <p:spPr bwMode="auto">
          <a:xfrm rot="16200000">
            <a:off x="-264537" y="1640801"/>
            <a:ext cx="4704524" cy="3528393"/>
          </a:xfrm>
          <a:prstGeom prst="rect">
            <a:avLst/>
          </a:prstGeom>
          <a:noFill/>
        </p:spPr>
      </p:pic>
      <p:pic>
        <p:nvPicPr>
          <p:cNvPr id="2051" name="Picture 3" descr="C:\Users\User\Desktop\HEME110.jpg"/>
          <p:cNvPicPr>
            <a:picLocks noChangeAspect="1" noChangeArrowheads="1"/>
          </p:cNvPicPr>
          <p:nvPr/>
        </p:nvPicPr>
        <p:blipFill>
          <a:blip r:embed="rId3" cstate="print"/>
          <a:srcRect/>
          <a:stretch>
            <a:fillRect/>
          </a:stretch>
        </p:blipFill>
        <p:spPr bwMode="auto">
          <a:xfrm>
            <a:off x="4067944" y="908720"/>
            <a:ext cx="4838937" cy="3456384"/>
          </a:xfrm>
          <a:prstGeom prst="rect">
            <a:avLst/>
          </a:prstGeom>
          <a:noFill/>
        </p:spPr>
      </p:pic>
      <p:sp>
        <p:nvSpPr>
          <p:cNvPr id="6" name="5 - Ορθογώνιο"/>
          <p:cNvSpPr/>
          <p:nvPr/>
        </p:nvSpPr>
        <p:spPr>
          <a:xfrm>
            <a:off x="3923928" y="4365104"/>
            <a:ext cx="5220072" cy="2585323"/>
          </a:xfrm>
          <a:prstGeom prst="rect">
            <a:avLst/>
          </a:prstGeom>
        </p:spPr>
        <p:txBody>
          <a:bodyPr wrap="square">
            <a:spAutoFit/>
          </a:bodyPr>
          <a:lstStyle/>
          <a:p>
            <a:pPr algn="just"/>
            <a:r>
              <a:rPr lang="el-GR" dirty="0"/>
              <a:t>Πολυάριθμα διάσπαρτα </a:t>
            </a:r>
            <a:r>
              <a:rPr lang="el-GR" b="1" dirty="0"/>
              <a:t>μεγάλα </a:t>
            </a:r>
            <a:r>
              <a:rPr lang="en-US" b="1" dirty="0"/>
              <a:t> </a:t>
            </a:r>
            <a:r>
              <a:rPr lang="el-GR" b="1" dirty="0" err="1"/>
              <a:t>νεοπλασματικά</a:t>
            </a:r>
            <a:r>
              <a:rPr lang="el-GR" b="1" dirty="0"/>
              <a:t> κύτταρα</a:t>
            </a:r>
            <a:r>
              <a:rPr lang="el-GR" dirty="0"/>
              <a:t> με  </a:t>
            </a:r>
            <a:r>
              <a:rPr lang="el-GR" dirty="0">
                <a:effectLst>
                  <a:outerShdw blurRad="38100" dist="38100" dir="2700000" algn="tl">
                    <a:srgbClr val="000000">
                      <a:alpha val="43137"/>
                    </a:srgbClr>
                  </a:outerShdw>
                </a:effectLst>
              </a:rPr>
              <a:t>περιβάλλοντα τον πυρήνα τους εμφανή καθαρό χώρο</a:t>
            </a:r>
            <a:r>
              <a:rPr lang="el-GR" dirty="0"/>
              <a:t>, λόγω της μονιμοποίησης τους σε φορμόλη. Πρόκειται για τα </a:t>
            </a:r>
            <a:r>
              <a:rPr lang="el-GR" b="1" dirty="0" err="1">
                <a:effectLst>
                  <a:outerShdw blurRad="38100" dist="38100" dir="2700000" algn="tl">
                    <a:srgbClr val="000000">
                      <a:alpha val="43137"/>
                    </a:srgbClr>
                  </a:outerShdw>
                </a:effectLst>
              </a:rPr>
              <a:t>βοθριωτά</a:t>
            </a:r>
            <a:r>
              <a:rPr lang="el-GR" dirty="0"/>
              <a:t> </a:t>
            </a:r>
            <a:r>
              <a:rPr lang="el-GR" dirty="0">
                <a:effectLst>
                  <a:outerShdw blurRad="38100" dist="38100" dir="2700000" algn="tl">
                    <a:srgbClr val="000000">
                      <a:alpha val="43137"/>
                    </a:srgbClr>
                  </a:outerShdw>
                </a:effectLst>
              </a:rPr>
              <a:t>κύτταρα</a:t>
            </a:r>
            <a:r>
              <a:rPr lang="en-US" dirty="0">
                <a:effectLst>
                  <a:outerShdw blurRad="38100" dist="38100" dir="2700000" algn="tl">
                    <a:srgbClr val="000000">
                      <a:alpha val="43137"/>
                    </a:srgbClr>
                  </a:outerShdw>
                </a:effectLst>
              </a:rPr>
              <a:t> HRS</a:t>
            </a:r>
            <a:r>
              <a:rPr lang="el-GR" dirty="0">
                <a:effectLst>
                  <a:outerShdw blurRad="38100" dist="38100" dir="2700000" algn="tl">
                    <a:srgbClr val="000000">
                      <a:alpha val="43137"/>
                    </a:srgbClr>
                  </a:outerShdw>
                </a:effectLst>
              </a:rPr>
              <a:t> </a:t>
            </a:r>
            <a:r>
              <a:rPr lang="el-GR" dirty="0"/>
              <a:t>που είναι χαρακτηριστικά για την </a:t>
            </a:r>
            <a:r>
              <a:rPr lang="el-GR" dirty="0" err="1"/>
              <a:t>υπομάδα</a:t>
            </a:r>
            <a:r>
              <a:rPr lang="el-GR" dirty="0"/>
              <a:t> της </a:t>
            </a:r>
            <a:r>
              <a:rPr lang="el-GR" b="1" dirty="0"/>
              <a:t>οζώδους σκλήρυνσης </a:t>
            </a:r>
            <a:r>
              <a:rPr lang="el-GR" dirty="0"/>
              <a:t>του </a:t>
            </a:r>
            <a:r>
              <a:rPr lang="en-US" dirty="0"/>
              <a:t>CHL</a:t>
            </a:r>
            <a:r>
              <a:rPr lang="el-GR" dirty="0"/>
              <a:t>.</a:t>
            </a:r>
          </a:p>
          <a:p>
            <a:pPr algn="just"/>
            <a:r>
              <a:rPr lang="en-US" dirty="0">
                <a:effectLst>
                  <a:outerShdw blurRad="38100" dist="38100" dir="2700000" algn="tl">
                    <a:srgbClr val="000000">
                      <a:alpha val="43137"/>
                    </a:srgbClr>
                  </a:outerShdw>
                </a:effectLst>
              </a:rPr>
              <a:t>A</a:t>
            </a:r>
            <a:r>
              <a:rPr lang="el-GR" dirty="0" err="1">
                <a:effectLst>
                  <a:outerShdw blurRad="38100" dist="38100" dir="2700000" algn="tl">
                    <a:srgbClr val="000000">
                      <a:alpha val="43137"/>
                    </a:srgbClr>
                  </a:outerShdw>
                </a:effectLst>
              </a:rPr>
              <a:t>νοσοφαινότυπος</a:t>
            </a:r>
            <a:r>
              <a:rPr lang="el-GR" dirty="0">
                <a:effectLst>
                  <a:outerShdw blurRad="38100" dist="38100" dir="2700000" algn="tl">
                    <a:srgbClr val="000000">
                      <a:alpha val="43137"/>
                    </a:srgbClr>
                  </a:outerShdw>
                </a:effectLst>
              </a:rPr>
              <a:t> κυττάρων </a:t>
            </a:r>
            <a:r>
              <a:rPr lang="en-US" dirty="0">
                <a:effectLst>
                  <a:outerShdw blurRad="38100" dist="38100" dir="2700000" algn="tl">
                    <a:srgbClr val="000000">
                      <a:alpha val="43137"/>
                    </a:srgbClr>
                  </a:outerShdw>
                </a:effectLst>
              </a:rPr>
              <a:t>HRS</a:t>
            </a:r>
            <a:r>
              <a:rPr lang="el-GR" dirty="0">
                <a:effectLst>
                  <a:outerShdw blurRad="38100" dist="38100" dir="2700000" algn="tl">
                    <a:srgbClr val="000000">
                      <a:alpha val="43137"/>
                    </a:srgbClr>
                  </a:outerShdw>
                </a:effectLst>
              </a:rPr>
              <a:t> του </a:t>
            </a:r>
            <a:r>
              <a:rPr lang="en-US" b="1" u="sng" dirty="0">
                <a:effectLst>
                  <a:outerShdw blurRad="38100" dist="38100" dir="2700000" algn="tl">
                    <a:srgbClr val="000000">
                      <a:alpha val="43137"/>
                    </a:srgbClr>
                  </a:outerShdw>
                </a:effectLst>
              </a:rPr>
              <a:t>C</a:t>
            </a:r>
            <a:r>
              <a:rPr lang="en-US" dirty="0">
                <a:effectLst>
                  <a:outerShdw blurRad="38100" dist="38100" dir="2700000" algn="tl">
                    <a:srgbClr val="000000">
                      <a:alpha val="43137"/>
                    </a:srgbClr>
                  </a:outerShdw>
                </a:effectLst>
              </a:rPr>
              <a:t>HL : CD15+, CD30+, CD34-, CD45-, </a:t>
            </a:r>
            <a:r>
              <a:rPr lang="el-GR" dirty="0">
                <a:effectLst>
                  <a:outerShdw blurRad="38100" dist="38100" dir="2700000" algn="tl">
                    <a:srgbClr val="000000">
                      <a:alpha val="43137"/>
                    </a:srgbClr>
                  </a:outerShdw>
                </a:effectLst>
              </a:rPr>
              <a:t>δείκτες Β και Τ κυττάρων-, ΕΜΑ-.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8CC69B-3713-4DB7-948E-94F7F8B5BC73}"/>
              </a:ext>
            </a:extLst>
          </p:cNvPr>
          <p:cNvSpPr txBox="1"/>
          <p:nvPr/>
        </p:nvSpPr>
        <p:spPr>
          <a:xfrm>
            <a:off x="827584" y="980728"/>
            <a:ext cx="7776864" cy="6124754"/>
          </a:xfrm>
          <a:prstGeom prst="rect">
            <a:avLst/>
          </a:prstGeom>
          <a:noFill/>
        </p:spPr>
        <p:txBody>
          <a:bodyPr wrap="square" rtlCol="0">
            <a:spAutoFit/>
          </a:bodyPr>
          <a:lstStyle/>
          <a:p>
            <a:pPr marL="457200" indent="-457200">
              <a:buAutoNum type="arabicPeriod"/>
            </a:pPr>
            <a:r>
              <a:rPr lang="el-GR" sz="2800" dirty="0"/>
              <a:t>Ποιο είναι το πρόβλημα του ασθενούς;</a:t>
            </a:r>
            <a:endParaRPr lang="en-US" sz="2800" dirty="0"/>
          </a:p>
          <a:p>
            <a:pPr marL="457200" indent="-457200">
              <a:buAutoNum type="arabicPeriod"/>
            </a:pPr>
            <a:endParaRPr lang="en-US" sz="2800" dirty="0"/>
          </a:p>
          <a:p>
            <a:pPr marL="457200" indent="-457200">
              <a:buAutoNum type="arabicPeriod"/>
            </a:pPr>
            <a:endParaRPr lang="en-US" sz="2800" dirty="0"/>
          </a:p>
          <a:p>
            <a:pPr marL="457200" indent="-457200">
              <a:buAutoNum type="arabicPeriod"/>
            </a:pPr>
            <a:endParaRPr lang="el-GR" sz="2800" dirty="0"/>
          </a:p>
          <a:p>
            <a:pPr marL="457200" indent="-457200">
              <a:buAutoNum type="arabicPeriod"/>
            </a:pPr>
            <a:r>
              <a:rPr lang="el-GR" sz="2800" dirty="0"/>
              <a:t>Ποιοι ιστολογικοί τύποι έχουν </a:t>
            </a:r>
            <a:r>
              <a:rPr lang="el-GR" sz="2800" dirty="0">
                <a:effectLst>
                  <a:outerShdw blurRad="38100" dist="38100" dir="2700000" algn="tl">
                    <a:srgbClr val="000000">
                      <a:alpha val="43137"/>
                    </a:srgbClr>
                  </a:outerShdw>
                </a:effectLst>
              </a:rPr>
              <a:t>χειρότερη</a:t>
            </a:r>
            <a:r>
              <a:rPr lang="el-GR" sz="2800" dirty="0"/>
              <a:t> πρόγνωση;</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AutoNum type="arabicPeriod"/>
            </a:pPr>
            <a:r>
              <a:rPr lang="el-GR" sz="2800" dirty="0"/>
              <a:t>Ποια η πρόγνωση στον συγκεκριμένο ασθενή;</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a:p>
            <a:pPr marL="457200" indent="-457200">
              <a:buAutoNum type="arabicPeriod"/>
            </a:pPr>
            <a:endParaRPr lang="el-GR" sz="2800" dirty="0"/>
          </a:p>
        </p:txBody>
      </p:sp>
    </p:spTree>
    <p:extLst>
      <p:ext uri="{BB962C8B-B14F-4D97-AF65-F5344CB8AC3E}">
        <p14:creationId xmlns:p14="http://schemas.microsoft.com/office/powerpoint/2010/main" val="36256344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normAutofit/>
          </a:bodyPr>
          <a:lstStyle/>
          <a:p>
            <a:r>
              <a:rPr lang="el-GR" sz="2400" dirty="0"/>
              <a:t>Άλλη περίπτωση προσβεβλημένου από </a:t>
            </a:r>
            <a:r>
              <a:rPr lang="en-US" sz="2400" b="1" u="sng" dirty="0"/>
              <a:t>C</a:t>
            </a:r>
            <a:r>
              <a:rPr lang="en-US" sz="2400" b="1" dirty="0"/>
              <a:t>HL</a:t>
            </a:r>
            <a:r>
              <a:rPr lang="el-GR" sz="2400" dirty="0"/>
              <a:t>, </a:t>
            </a:r>
            <a:r>
              <a:rPr lang="el-GR" sz="2400" b="1" dirty="0"/>
              <a:t>περιφερικού</a:t>
            </a:r>
            <a:r>
              <a:rPr lang="el-GR" sz="2400" dirty="0"/>
              <a:t> λεμφαδένα </a:t>
            </a:r>
            <a:r>
              <a:rPr lang="el-GR" sz="2400" b="1" spc="300" dirty="0" err="1"/>
              <a:t>ανοσοκατασταλμένου</a:t>
            </a:r>
            <a:r>
              <a:rPr lang="el-GR" sz="2400" dirty="0"/>
              <a:t> ασθενούς</a:t>
            </a:r>
          </a:p>
        </p:txBody>
      </p:sp>
      <p:pic>
        <p:nvPicPr>
          <p:cNvPr id="3074" name="Picture 2" descr="C:\Users\User\Desktop\lymphomamixedcellularitydeleval05.jpg"/>
          <p:cNvPicPr>
            <a:picLocks noChangeAspect="1" noChangeArrowheads="1"/>
          </p:cNvPicPr>
          <p:nvPr/>
        </p:nvPicPr>
        <p:blipFill>
          <a:blip r:embed="rId2" cstate="print"/>
          <a:srcRect/>
          <a:stretch>
            <a:fillRect/>
          </a:stretch>
        </p:blipFill>
        <p:spPr bwMode="auto">
          <a:xfrm rot="16200000">
            <a:off x="-716061" y="1804293"/>
            <a:ext cx="5364163" cy="3429000"/>
          </a:xfrm>
          <a:prstGeom prst="rect">
            <a:avLst/>
          </a:prstGeom>
          <a:noFill/>
        </p:spPr>
      </p:pic>
      <p:sp>
        <p:nvSpPr>
          <p:cNvPr id="4" name="3 - Ορθογώνιο"/>
          <p:cNvSpPr/>
          <p:nvPr/>
        </p:nvSpPr>
        <p:spPr>
          <a:xfrm>
            <a:off x="-252537" y="6093296"/>
            <a:ext cx="4248473" cy="830997"/>
          </a:xfrm>
          <a:prstGeom prst="rect">
            <a:avLst/>
          </a:prstGeom>
        </p:spPr>
        <p:txBody>
          <a:bodyPr wrap="square">
            <a:spAutoFit/>
          </a:bodyPr>
          <a:lstStyle/>
          <a:p>
            <a:pPr algn="ctr"/>
            <a:r>
              <a:rPr lang="el-GR" sz="1600" b="1" dirty="0"/>
              <a:t>Διάσπαρτα κύτταρα </a:t>
            </a:r>
            <a:r>
              <a:rPr lang="en-US" sz="1600" b="1" dirty="0"/>
              <a:t>HRS </a:t>
            </a:r>
            <a:r>
              <a:rPr lang="el-GR" sz="1600" b="1" dirty="0"/>
              <a:t> </a:t>
            </a:r>
            <a:r>
              <a:rPr lang="el-GR" sz="1600" dirty="0"/>
              <a:t>μέσα σε ένα </a:t>
            </a:r>
            <a:r>
              <a:rPr lang="en-US" sz="1600" dirty="0"/>
              <a:t> </a:t>
            </a:r>
            <a:r>
              <a:rPr lang="el-GR" sz="1600" dirty="0">
                <a:effectLst>
                  <a:outerShdw blurRad="38100" dist="38100" dir="2700000" algn="tl">
                    <a:srgbClr val="000000">
                      <a:alpha val="43137"/>
                    </a:srgbClr>
                  </a:outerShdw>
                </a:effectLst>
              </a:rPr>
              <a:t>πολύμορφο,</a:t>
            </a:r>
            <a:r>
              <a:rPr lang="el-GR" sz="1600" dirty="0"/>
              <a:t> </a:t>
            </a:r>
            <a:r>
              <a:rPr lang="el-GR" sz="1600" b="1" dirty="0"/>
              <a:t>αντιδραστικό </a:t>
            </a:r>
            <a:r>
              <a:rPr lang="el-GR" sz="1600" dirty="0" err="1"/>
              <a:t>μικροπεριβάλλον</a:t>
            </a:r>
            <a:r>
              <a:rPr lang="en-US" sz="1600" dirty="0"/>
              <a:t>, </a:t>
            </a:r>
            <a:endParaRPr lang="el-GR" sz="1600" dirty="0"/>
          </a:p>
          <a:p>
            <a:pPr algn="ctr"/>
            <a:r>
              <a:rPr lang="el-GR" sz="1600" dirty="0"/>
              <a:t>με συμμετοχή </a:t>
            </a:r>
            <a:r>
              <a:rPr lang="el-GR" sz="1600" i="1" dirty="0" err="1"/>
              <a:t>ηωσινοφίλων</a:t>
            </a:r>
            <a:r>
              <a:rPr lang="el-GR" sz="1600" dirty="0"/>
              <a:t>.</a:t>
            </a:r>
          </a:p>
        </p:txBody>
      </p:sp>
      <p:pic>
        <p:nvPicPr>
          <p:cNvPr id="3075" name="Picture 3" descr="C:\Users\User\Desktop\lymphomamixedcellularitydeleval02 (1).jpg"/>
          <p:cNvPicPr>
            <a:picLocks noChangeAspect="1" noChangeArrowheads="1"/>
          </p:cNvPicPr>
          <p:nvPr/>
        </p:nvPicPr>
        <p:blipFill>
          <a:blip r:embed="rId3" cstate="print"/>
          <a:srcRect/>
          <a:stretch>
            <a:fillRect/>
          </a:stretch>
        </p:blipFill>
        <p:spPr bwMode="auto">
          <a:xfrm>
            <a:off x="3779913" y="836712"/>
            <a:ext cx="5199210" cy="3406732"/>
          </a:xfrm>
          <a:prstGeom prst="rect">
            <a:avLst/>
          </a:prstGeom>
          <a:noFill/>
        </p:spPr>
      </p:pic>
      <p:sp>
        <p:nvSpPr>
          <p:cNvPr id="7" name="6 - Ορθογώνιο"/>
          <p:cNvSpPr/>
          <p:nvPr/>
        </p:nvSpPr>
        <p:spPr>
          <a:xfrm>
            <a:off x="3635896" y="4293095"/>
            <a:ext cx="5508104" cy="1323439"/>
          </a:xfrm>
          <a:prstGeom prst="rect">
            <a:avLst/>
          </a:prstGeom>
        </p:spPr>
        <p:txBody>
          <a:bodyPr wrap="square">
            <a:spAutoFit/>
          </a:bodyPr>
          <a:lstStyle/>
          <a:p>
            <a:pPr algn="just"/>
            <a:r>
              <a:rPr lang="el-GR" sz="1600" dirty="0"/>
              <a:t>Υπό ενδιάμεση μεγέθυνση</a:t>
            </a:r>
            <a:r>
              <a:rPr lang="en-US" sz="1600"/>
              <a:t>,</a:t>
            </a:r>
            <a:r>
              <a:rPr lang="el-GR" sz="1600"/>
              <a:t>  </a:t>
            </a:r>
            <a:r>
              <a:rPr lang="el-GR" sz="1600" dirty="0"/>
              <a:t>άποψη ενός λεμφαδένα με </a:t>
            </a:r>
            <a:r>
              <a:rPr lang="en-US" sz="1600" b="1" dirty="0"/>
              <a:t>CHL</a:t>
            </a:r>
            <a:r>
              <a:rPr lang="el-GR" sz="1600" dirty="0"/>
              <a:t> </a:t>
            </a:r>
            <a:r>
              <a:rPr lang="el-GR" sz="1600" b="1" spc="600" dirty="0">
                <a:effectLst>
                  <a:outerShdw blurRad="38100" dist="38100" dir="2700000" algn="tl">
                    <a:srgbClr val="000000">
                      <a:alpha val="43137"/>
                    </a:srgbClr>
                  </a:outerShdw>
                </a:effectLst>
              </a:rPr>
              <a:t>μικτής </a:t>
            </a:r>
            <a:r>
              <a:rPr lang="el-GR" sz="1600" b="1" spc="600" dirty="0" err="1">
                <a:effectLst>
                  <a:outerShdw blurRad="38100" dist="38100" dir="2700000" algn="tl">
                    <a:srgbClr val="000000">
                      <a:alpha val="43137"/>
                    </a:srgbClr>
                  </a:outerShdw>
                </a:effectLst>
              </a:rPr>
              <a:t>κυτταροβρίθειας</a:t>
            </a:r>
            <a:r>
              <a:rPr lang="el-GR" sz="1600" b="1" spc="600" dirty="0">
                <a:effectLst>
                  <a:outerShdw blurRad="38100" dist="38100" dir="2700000" algn="tl">
                    <a:srgbClr val="000000">
                      <a:alpha val="43137"/>
                    </a:srgbClr>
                  </a:outerShdw>
                </a:effectLst>
              </a:rPr>
              <a:t> </a:t>
            </a:r>
            <a:r>
              <a:rPr lang="el-GR" sz="1600" dirty="0"/>
              <a:t>που δείχνει διεύρυνση των </a:t>
            </a:r>
            <a:r>
              <a:rPr lang="el-GR" sz="1600" dirty="0" err="1"/>
              <a:t>μεσοθυλακικών</a:t>
            </a:r>
            <a:r>
              <a:rPr lang="el-GR" sz="1600" dirty="0"/>
              <a:t> ζωνών από ένα </a:t>
            </a:r>
            <a:r>
              <a:rPr lang="el-GR" sz="1600" dirty="0">
                <a:effectLst>
                  <a:outerShdw blurRad="38100" dist="38100" dir="2700000" algn="tl">
                    <a:srgbClr val="000000">
                      <a:alpha val="43137"/>
                    </a:srgbClr>
                  </a:outerShdw>
                </a:effectLst>
              </a:rPr>
              <a:t>πολύμορφο</a:t>
            </a:r>
            <a:r>
              <a:rPr lang="el-GR" sz="1600" dirty="0"/>
              <a:t> διήθημα που αποτελείται από πολλά </a:t>
            </a:r>
            <a:r>
              <a:rPr lang="el-GR" sz="1600" dirty="0" err="1"/>
              <a:t>ιστιοκύτταρα</a:t>
            </a:r>
            <a:r>
              <a:rPr lang="el-GR" sz="1600" dirty="0"/>
              <a:t> και ατελώς σχηματισμένα  </a:t>
            </a:r>
            <a:r>
              <a:rPr lang="el-GR" sz="1600" dirty="0" err="1"/>
              <a:t>επιθηλιοειδή</a:t>
            </a:r>
            <a:r>
              <a:rPr lang="el-GR" sz="1600" dirty="0"/>
              <a:t> </a:t>
            </a:r>
            <a:r>
              <a:rPr lang="el-GR" sz="1600" dirty="0" err="1"/>
              <a:t>μικροκοκκιώματα</a:t>
            </a:r>
            <a:r>
              <a:rPr lang="el-GR" sz="1600" dirty="0"/>
              <a:t>.</a:t>
            </a:r>
          </a:p>
        </p:txBody>
      </p:sp>
      <p:pic>
        <p:nvPicPr>
          <p:cNvPr id="3076" name="Picture 4" descr="C:\Users\User\Desktop\lymphomamixedcellularitydeleval07.jpg"/>
          <p:cNvPicPr>
            <a:picLocks noChangeAspect="1" noChangeArrowheads="1"/>
          </p:cNvPicPr>
          <p:nvPr/>
        </p:nvPicPr>
        <p:blipFill>
          <a:blip r:embed="rId4" cstate="print"/>
          <a:srcRect/>
          <a:stretch>
            <a:fillRect/>
          </a:stretch>
        </p:blipFill>
        <p:spPr bwMode="auto">
          <a:xfrm>
            <a:off x="6732240" y="5589239"/>
            <a:ext cx="2304256" cy="1152130"/>
          </a:xfrm>
          <a:prstGeom prst="rect">
            <a:avLst/>
          </a:prstGeom>
          <a:noFill/>
        </p:spPr>
      </p:pic>
      <p:sp>
        <p:nvSpPr>
          <p:cNvPr id="9" name="8 - Ορθογώνιο"/>
          <p:cNvSpPr/>
          <p:nvPr/>
        </p:nvSpPr>
        <p:spPr>
          <a:xfrm>
            <a:off x="4139952" y="5805264"/>
            <a:ext cx="2664296" cy="830997"/>
          </a:xfrm>
          <a:prstGeom prst="rect">
            <a:avLst/>
          </a:prstGeom>
        </p:spPr>
        <p:txBody>
          <a:bodyPr wrap="square">
            <a:spAutoFit/>
          </a:bodyPr>
          <a:lstStyle/>
          <a:p>
            <a:pPr algn="ctr"/>
            <a:r>
              <a:rPr lang="el-GR" sz="1600" b="1" dirty="0"/>
              <a:t>Απουσία</a:t>
            </a:r>
            <a:r>
              <a:rPr lang="el-GR" sz="1600" dirty="0"/>
              <a:t> έκφρασης </a:t>
            </a:r>
            <a:r>
              <a:rPr lang="el-GR" sz="1600" b="1" dirty="0"/>
              <a:t>CD45</a:t>
            </a:r>
            <a:r>
              <a:rPr lang="el-GR" sz="1600" dirty="0"/>
              <a:t> στα </a:t>
            </a:r>
            <a:r>
              <a:rPr lang="el-GR" sz="1600" b="1" dirty="0" err="1"/>
              <a:t>νεοπλασματικά</a:t>
            </a:r>
            <a:r>
              <a:rPr lang="el-GR" sz="1600" b="1" dirty="0"/>
              <a:t> (</a:t>
            </a:r>
            <a:r>
              <a:rPr lang="en-US" sz="1600" b="1" dirty="0"/>
              <a:t>HRS) </a:t>
            </a:r>
            <a:r>
              <a:rPr lang="el-GR" sz="1600" b="1" dirty="0"/>
              <a:t>κύτταρα</a:t>
            </a:r>
            <a:r>
              <a:rPr lang="el-GR" sz="16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dissolve">
                                      <p:cBhvr>
                                        <p:cTn id="17" dur="500"/>
                                        <p:tgtEl>
                                          <p:spTgt spid="307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l-GR" sz="2400" dirty="0"/>
              <a:t>Άνδρας 32 ετών με</a:t>
            </a:r>
            <a:r>
              <a:rPr lang="en-US" sz="2400" dirty="0"/>
              <a:t> </a:t>
            </a:r>
            <a:r>
              <a:rPr lang="el-GR" sz="2400" dirty="0"/>
              <a:t>εντετοπισμένη αυχενική λεμφαδενοπάθεια από μακρού χρονολογούμενη, υφίσταται διαγνωστική βιοψία. Ακολουθεί τοπική ακτινοβόληση. Ήπια πορεία</a:t>
            </a:r>
            <a:r>
              <a:rPr lang="en-US" sz="2400" dirty="0"/>
              <a:t>,</a:t>
            </a:r>
            <a:r>
              <a:rPr lang="el-GR" sz="2400" dirty="0"/>
              <a:t> αλλά υποτροπή οπότε χορηγείται </a:t>
            </a:r>
            <a:r>
              <a:rPr lang="en-US" sz="2400" dirty="0" err="1"/>
              <a:t>rituximab</a:t>
            </a:r>
            <a:r>
              <a:rPr lang="en-US" sz="2400" dirty="0"/>
              <a:t>.</a:t>
            </a:r>
            <a:endParaRPr lang="el-GR" sz="2400" dirty="0"/>
          </a:p>
        </p:txBody>
      </p:sp>
      <p:sp>
        <p:nvSpPr>
          <p:cNvPr id="3" name="Title 1"/>
          <p:cNvSpPr txBox="1">
            <a:spLocks/>
          </p:cNvSpPr>
          <p:nvPr/>
        </p:nvSpPr>
        <p:spPr>
          <a:xfrm>
            <a:off x="4786314" y="5929330"/>
            <a:ext cx="1714512" cy="928670"/>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ΑΝΟΣΟΦΑΙΝΟΤΥΠΟΣ ΓΙΓΑΝΤΟΚΥΤΤΑΡΩΝ</a:t>
            </a:r>
            <a:br>
              <a:rPr kumimoji="0" lang="el-GR" sz="4400" b="0" i="0" u="none" strike="noStrike" kern="1200" cap="none" spc="0" normalizeH="0" baseline="0" noProof="0" dirty="0">
                <a:ln>
                  <a:noFill/>
                </a:ln>
                <a:solidFill>
                  <a:schemeClr val="tx1"/>
                </a:solidFill>
                <a:effectLst/>
                <a:uLnTx/>
                <a:uFillTx/>
                <a:latin typeface="+mj-lt"/>
                <a:ea typeface="+mj-ea"/>
                <a:cs typeface="+mj-cs"/>
              </a:rPr>
            </a:br>
            <a:r>
              <a:rPr kumimoji="0" lang="en-US" sz="4400" b="0" i="0" u="none" strike="noStrike" kern="1200" cap="none" spc="0" normalizeH="0" baseline="0" noProof="0" dirty="0">
                <a:ln>
                  <a:noFill/>
                </a:ln>
                <a:solidFill>
                  <a:schemeClr val="tx1"/>
                </a:solidFill>
                <a:effectLst/>
                <a:uLnTx/>
                <a:uFillTx/>
                <a:latin typeface="+mj-lt"/>
                <a:ea typeface="+mj-ea"/>
                <a:cs typeface="+mj-cs"/>
              </a:rPr>
              <a:t>CD45 (LCA), CD20, bcl6: </a:t>
            </a:r>
            <a:r>
              <a:rPr kumimoji="0" lang="en-US" sz="4400" b="1" i="0" u="none" strike="noStrike" kern="1200" cap="none" spc="0" normalizeH="0" baseline="0" noProof="0" dirty="0">
                <a:ln>
                  <a:noFill/>
                </a:ln>
                <a:solidFill>
                  <a:schemeClr val="tx1"/>
                </a:solidFill>
                <a:effectLst/>
                <a:uLnTx/>
                <a:uFillTx/>
                <a:latin typeface="+mj-lt"/>
                <a:ea typeface="+mj-ea"/>
                <a:cs typeface="+mj-cs"/>
              </a:rPr>
              <a:t>+</a:t>
            </a:r>
            <a:br>
              <a:rPr kumimoji="0" lang="en-US" sz="4400" b="1" i="0" u="none" strike="noStrike" kern="1200" cap="none" spc="0" normalizeH="0" baseline="0" noProof="0" dirty="0">
                <a:ln>
                  <a:noFill/>
                </a:ln>
                <a:solidFill>
                  <a:schemeClr val="tx1"/>
                </a:solidFill>
                <a:effectLst/>
                <a:uLnTx/>
                <a:uFillTx/>
                <a:latin typeface="+mj-lt"/>
                <a:ea typeface="+mj-ea"/>
                <a:cs typeface="+mj-cs"/>
              </a:rPr>
            </a:br>
            <a:r>
              <a:rPr kumimoji="0" lang="en-US" sz="4400" b="0" i="0" u="none" strike="noStrike" kern="1200" cap="none" spc="0" normalizeH="0" baseline="0" noProof="0" dirty="0">
                <a:ln>
                  <a:noFill/>
                </a:ln>
                <a:solidFill>
                  <a:schemeClr val="tx1"/>
                </a:solidFill>
                <a:effectLst/>
                <a:uLnTx/>
                <a:uFillTx/>
                <a:latin typeface="+mj-lt"/>
                <a:ea typeface="+mj-ea"/>
                <a:cs typeface="+mj-cs"/>
              </a:rPr>
              <a:t>CD3, CD15, CD30: </a:t>
            </a:r>
            <a:r>
              <a:rPr kumimoji="0" lang="en-US" sz="4400" b="1" i="0" u="none" strike="noStrike" kern="1200" cap="none" spc="0" normalizeH="0" baseline="0" noProof="0" dirty="0">
                <a:ln>
                  <a:noFill/>
                </a:ln>
                <a:solidFill>
                  <a:schemeClr val="tx1"/>
                </a:solidFill>
                <a:effectLst/>
                <a:uLnTx/>
                <a:uFillTx/>
                <a:latin typeface="+mj-lt"/>
                <a:ea typeface="+mj-ea"/>
                <a:cs typeface="+mj-cs"/>
              </a:rPr>
              <a:t>-</a:t>
            </a:r>
            <a:r>
              <a:rPr kumimoji="0" lang="en-US" sz="4400" b="0" i="0" u="none" strike="noStrike" kern="1200" cap="none" spc="0" normalizeH="0" baseline="0" noProof="0" dirty="0">
                <a:ln>
                  <a:noFill/>
                </a:ln>
                <a:solidFill>
                  <a:schemeClr val="tx1"/>
                </a:solidFill>
                <a:effectLst/>
                <a:uLnTx/>
                <a:uFillTx/>
                <a:latin typeface="+mj-lt"/>
                <a:ea typeface="+mj-ea"/>
                <a:cs typeface="+mj-cs"/>
              </a:rPr>
              <a:t>  </a:t>
            </a:r>
            <a:br>
              <a:rPr kumimoji="0" lang="en-US" sz="4400" b="0" i="0" u="none" strike="noStrike" kern="1200" cap="none" spc="0" normalizeH="0" baseline="0" noProof="0" dirty="0">
                <a:ln>
                  <a:noFill/>
                </a:ln>
                <a:solidFill>
                  <a:schemeClr val="tx1"/>
                </a:solidFill>
                <a:effectLst/>
                <a:uLnTx/>
                <a:uFillTx/>
                <a:latin typeface="+mj-lt"/>
                <a:ea typeface="+mj-ea"/>
                <a:cs typeface="+mj-cs"/>
              </a:rPr>
            </a:br>
            <a:r>
              <a:rPr kumimoji="0" lang="en-US" sz="4400" b="0" i="0" u="none" strike="noStrike" kern="1200" cap="none" spc="0" normalizeH="0" baseline="0" noProof="0" dirty="0">
                <a:ln>
                  <a:noFill/>
                </a:ln>
                <a:solidFill>
                  <a:schemeClr val="tx1"/>
                </a:solidFill>
                <a:effectLst/>
                <a:uLnTx/>
                <a:uFillTx/>
                <a:latin typeface="+mj-lt"/>
                <a:ea typeface="+mj-ea"/>
                <a:cs typeface="+mj-cs"/>
              </a:rPr>
              <a:t>EBV </a:t>
            </a:r>
            <a:r>
              <a:rPr kumimoji="0" lang="en-US" sz="4400" b="1" i="0" u="none" strike="noStrike" kern="1200" cap="none" spc="0" normalizeH="0" baseline="0" noProof="0" dirty="0">
                <a:ln>
                  <a:noFill/>
                </a:ln>
                <a:solidFill>
                  <a:schemeClr val="tx1"/>
                </a:solidFill>
                <a:effectLst/>
                <a:uLnTx/>
                <a:uFillTx/>
                <a:latin typeface="+mj-lt"/>
                <a:ea typeface="+mj-ea"/>
                <a:cs typeface="+mj-cs"/>
              </a:rPr>
              <a:t>-</a:t>
            </a:r>
            <a:endParaRPr kumimoji="0" lang="el-GR" sz="4400" b="1" i="0" u="none" strike="noStrike" kern="1200" cap="none" spc="0" normalizeH="0" baseline="0" noProof="0" dirty="0">
              <a:ln>
                <a:noFill/>
              </a:ln>
              <a:solidFill>
                <a:schemeClr val="tx1"/>
              </a:solidFill>
              <a:effectLst/>
              <a:uLnTx/>
              <a:uFillTx/>
              <a:latin typeface="+mj-lt"/>
              <a:ea typeface="+mj-ea"/>
              <a:cs typeface="+mj-cs"/>
            </a:endParaRPr>
          </a:p>
        </p:txBody>
      </p:sp>
      <p:pic>
        <p:nvPicPr>
          <p:cNvPr id="17410" name="Picture 2" descr="C:\Users\αγαπουλακι\Desktop\case284image12.jpg"/>
          <p:cNvPicPr>
            <a:picLocks noChangeAspect="1" noChangeArrowheads="1"/>
          </p:cNvPicPr>
          <p:nvPr/>
        </p:nvPicPr>
        <p:blipFill>
          <a:blip r:embed="rId2" cstate="print"/>
          <a:srcRect/>
          <a:stretch>
            <a:fillRect/>
          </a:stretch>
        </p:blipFill>
        <p:spPr bwMode="auto">
          <a:xfrm rot="16200000">
            <a:off x="2948395" y="2552274"/>
            <a:ext cx="3890151" cy="2928957"/>
          </a:xfrm>
          <a:prstGeom prst="rect">
            <a:avLst/>
          </a:prstGeom>
          <a:noFill/>
        </p:spPr>
      </p:pic>
      <p:pic>
        <p:nvPicPr>
          <p:cNvPr id="17411" name="Picture 3" descr="C:\Users\αγαπουλακι\Desktop\case284image9.jpg"/>
          <p:cNvPicPr>
            <a:picLocks noChangeAspect="1" noChangeArrowheads="1"/>
          </p:cNvPicPr>
          <p:nvPr/>
        </p:nvPicPr>
        <p:blipFill>
          <a:blip r:embed="rId3" cstate="print"/>
          <a:srcRect/>
          <a:stretch>
            <a:fillRect/>
          </a:stretch>
        </p:blipFill>
        <p:spPr bwMode="auto">
          <a:xfrm>
            <a:off x="0" y="2071678"/>
            <a:ext cx="3428992" cy="3892252"/>
          </a:xfrm>
          <a:prstGeom prst="rect">
            <a:avLst/>
          </a:prstGeom>
          <a:noFill/>
        </p:spPr>
      </p:pic>
      <p:pic>
        <p:nvPicPr>
          <p:cNvPr id="17412" name="Picture 4" descr="C:\Users\αγαπουλακι\Desktop\15_09.jpg"/>
          <p:cNvPicPr>
            <a:picLocks noChangeAspect="1" noChangeArrowheads="1"/>
          </p:cNvPicPr>
          <p:nvPr/>
        </p:nvPicPr>
        <p:blipFill>
          <a:blip r:embed="rId4" cstate="print"/>
          <a:srcRect/>
          <a:stretch>
            <a:fillRect/>
          </a:stretch>
        </p:blipFill>
        <p:spPr bwMode="auto">
          <a:xfrm rot="5400000">
            <a:off x="6493285" y="1079087"/>
            <a:ext cx="2515379" cy="2786050"/>
          </a:xfrm>
          <a:prstGeom prst="rect">
            <a:avLst/>
          </a:prstGeom>
          <a:noFill/>
        </p:spPr>
      </p:pic>
      <p:pic>
        <p:nvPicPr>
          <p:cNvPr id="17413" name="Picture 5" descr="C:\Users\αγαπουλακι\Desktop\15_10.jpg"/>
          <p:cNvPicPr>
            <a:picLocks noChangeAspect="1" noChangeArrowheads="1"/>
          </p:cNvPicPr>
          <p:nvPr/>
        </p:nvPicPr>
        <p:blipFill>
          <a:blip r:embed="rId5" cstate="print"/>
          <a:srcRect/>
          <a:stretch>
            <a:fillRect/>
          </a:stretch>
        </p:blipFill>
        <p:spPr bwMode="auto">
          <a:xfrm rot="5400000">
            <a:off x="6485857" y="3729721"/>
            <a:ext cx="2530236" cy="2786050"/>
          </a:xfrm>
          <a:prstGeom prst="rect">
            <a:avLst/>
          </a:prstGeom>
          <a:noFill/>
        </p:spPr>
      </p:pic>
      <p:sp>
        <p:nvSpPr>
          <p:cNvPr id="8" name="Title 1"/>
          <p:cNvSpPr txBox="1">
            <a:spLocks/>
          </p:cNvSpPr>
          <p:nvPr/>
        </p:nvSpPr>
        <p:spPr>
          <a:xfrm>
            <a:off x="7215206" y="6143644"/>
            <a:ext cx="1428760" cy="71435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j-lt"/>
                <a:ea typeface="+mj-ea"/>
                <a:cs typeface="+mj-cs"/>
              </a:rPr>
              <a:t>CD45RB : +</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Rectangle 8"/>
          <p:cNvSpPr/>
          <p:nvPr/>
        </p:nvSpPr>
        <p:spPr>
          <a:xfrm>
            <a:off x="5500694" y="1643050"/>
            <a:ext cx="1000132" cy="369332"/>
          </a:xfrm>
          <a:prstGeom prst="rect">
            <a:avLst/>
          </a:prstGeom>
        </p:spPr>
        <p:txBody>
          <a:bodyPr wrap="square">
            <a:spAutoFit/>
          </a:bodyPr>
          <a:lstStyle/>
          <a:p>
            <a:r>
              <a:rPr lang="en-US" dirty="0"/>
              <a:t>CD20: +</a:t>
            </a:r>
            <a:endParaRPr lang="el-GR" dirty="0"/>
          </a:p>
        </p:txBody>
      </p:sp>
      <p:sp>
        <p:nvSpPr>
          <p:cNvPr id="10" name="Title 1"/>
          <p:cNvSpPr txBox="1">
            <a:spLocks/>
          </p:cNvSpPr>
          <p:nvPr/>
        </p:nvSpPr>
        <p:spPr>
          <a:xfrm>
            <a:off x="0" y="5929330"/>
            <a:ext cx="4786314" cy="928670"/>
          </a:xfrm>
          <a:prstGeom prst="rect">
            <a:avLst/>
          </a:prstGeom>
        </p:spPr>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OZ</a:t>
            </a:r>
            <a:r>
              <a:rPr kumimoji="0" lang="el-GR" sz="4400" b="0" i="0" u="none" strike="noStrike" kern="1200" cap="none" spc="0" normalizeH="0" baseline="0" noProof="0" dirty="0">
                <a:ln>
                  <a:noFill/>
                </a:ln>
                <a:solidFill>
                  <a:schemeClr val="tx1"/>
                </a:solidFill>
                <a:effectLst/>
                <a:uLnTx/>
                <a:uFillTx/>
                <a:latin typeface="+mj-lt"/>
                <a:ea typeface="+mj-ea"/>
                <a:cs typeface="+mj-cs"/>
              </a:rPr>
              <a:t>ΩΔΗΣ ΛΕΜΦΟΕΠΙΚΡΑΤΩΝ ΤΥΠΟΣ ΛΕΜΦΩΜΑΤΟΣ </a:t>
            </a:r>
            <a:r>
              <a:rPr kumimoji="0" lang="en-US" sz="4400" b="0" i="0" u="none" strike="noStrike" kern="1200" cap="none" spc="0" normalizeH="0" baseline="0" noProof="0" dirty="0">
                <a:ln>
                  <a:noFill/>
                </a:ln>
                <a:solidFill>
                  <a:schemeClr val="tx1"/>
                </a:solidFill>
                <a:effectLst/>
                <a:uLnTx/>
                <a:uFillTx/>
                <a:latin typeface="+mj-lt"/>
                <a:ea typeface="+mj-ea"/>
                <a:cs typeface="+mj-cs"/>
              </a:rPr>
              <a:t>HODGKIN</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 name="Picture 2" descr="C:\Users\αγαπουλακι\Desktop\4600963497_9d2b351997_b.jpg"/>
          <p:cNvPicPr>
            <a:picLocks noChangeAspect="1" noChangeArrowheads="1"/>
          </p:cNvPicPr>
          <p:nvPr/>
        </p:nvPicPr>
        <p:blipFill>
          <a:blip r:embed="rId6" cstate="print"/>
          <a:srcRect/>
          <a:stretch>
            <a:fillRect/>
          </a:stretch>
        </p:blipFill>
        <p:spPr bwMode="auto">
          <a:xfrm rot="5400000">
            <a:off x="2984903" y="2587204"/>
            <a:ext cx="3817133" cy="2928959"/>
          </a:xfrm>
          <a:prstGeom prst="rect">
            <a:avLst/>
          </a:prstGeom>
          <a:noFill/>
        </p:spPr>
      </p:pic>
      <p:pic>
        <p:nvPicPr>
          <p:cNvPr id="5" name="Picture 3" descr="C:\Users\αγαπουλακι\Desktop\15_01.jpg"/>
          <p:cNvPicPr>
            <a:picLocks noChangeAspect="1" noChangeArrowheads="1"/>
          </p:cNvPicPr>
          <p:nvPr/>
        </p:nvPicPr>
        <p:blipFill>
          <a:blip r:embed="rId7" cstate="print"/>
          <a:srcRect/>
          <a:stretch>
            <a:fillRect/>
          </a:stretch>
        </p:blipFill>
        <p:spPr bwMode="auto">
          <a:xfrm>
            <a:off x="3428992" y="2071678"/>
            <a:ext cx="3439739" cy="385765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412"/>
                                        </p:tgtEl>
                                        <p:attrNameLst>
                                          <p:attrName>style.visibility</p:attrName>
                                        </p:attrNameLst>
                                      </p:cBhvr>
                                      <p:to>
                                        <p:strVal val="visible"/>
                                      </p:to>
                                    </p:set>
                                    <p:animEffect transition="in" filter="fade">
                                      <p:cBhvr>
                                        <p:cTn id="22" dur="500"/>
                                        <p:tgtEl>
                                          <p:spTgt spid="174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7413"/>
                                        </p:tgtEl>
                                        <p:attrNameLst>
                                          <p:attrName>style.visibility</p:attrName>
                                        </p:attrNameLst>
                                      </p:cBhvr>
                                      <p:to>
                                        <p:strVal val="visible"/>
                                      </p:to>
                                    </p:set>
                                    <p:animEffect transition="in" filter="fade">
                                      <p:cBhvr>
                                        <p:cTn id="28" dur="500"/>
                                        <p:tgtEl>
                                          <p:spTgt spid="174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80F50-90AF-74F2-6789-9B79A655D0DA}"/>
              </a:ext>
            </a:extLst>
          </p:cNvPr>
          <p:cNvPicPr>
            <a:picLocks noChangeAspect="1"/>
          </p:cNvPicPr>
          <p:nvPr/>
        </p:nvPicPr>
        <p:blipFill>
          <a:blip r:embed="rId3" cstate="print"/>
          <a:stretch>
            <a:fillRect/>
          </a:stretch>
        </p:blipFill>
        <p:spPr>
          <a:xfrm>
            <a:off x="755576" y="3501008"/>
            <a:ext cx="4176464" cy="3153657"/>
          </a:xfrm>
          <a:prstGeom prst="rect">
            <a:avLst/>
          </a:prstGeom>
        </p:spPr>
      </p:pic>
      <p:pic>
        <p:nvPicPr>
          <p:cNvPr id="5" name="Picture 4">
            <a:extLst>
              <a:ext uri="{FF2B5EF4-FFF2-40B4-BE49-F238E27FC236}">
                <a16:creationId xmlns:a16="http://schemas.microsoft.com/office/drawing/2014/main" id="{D73FFC06-4BDC-3EE3-B928-CC3E58154657}"/>
              </a:ext>
            </a:extLst>
          </p:cNvPr>
          <p:cNvPicPr>
            <a:picLocks noChangeAspect="1"/>
          </p:cNvPicPr>
          <p:nvPr/>
        </p:nvPicPr>
        <p:blipFill>
          <a:blip r:embed="rId4" cstate="print"/>
          <a:stretch>
            <a:fillRect/>
          </a:stretch>
        </p:blipFill>
        <p:spPr>
          <a:xfrm>
            <a:off x="251520" y="188640"/>
            <a:ext cx="4864784" cy="3210757"/>
          </a:xfrm>
          <a:prstGeom prst="rect">
            <a:avLst/>
          </a:prstGeom>
        </p:spPr>
      </p:pic>
      <p:pic>
        <p:nvPicPr>
          <p:cNvPr id="11" name="Picture 10">
            <a:extLst>
              <a:ext uri="{FF2B5EF4-FFF2-40B4-BE49-F238E27FC236}">
                <a16:creationId xmlns:a16="http://schemas.microsoft.com/office/drawing/2014/main" id="{36A3F40E-8604-0A76-4A0A-921369D0BBD8}"/>
              </a:ext>
            </a:extLst>
          </p:cNvPr>
          <p:cNvPicPr>
            <a:picLocks noChangeAspect="1"/>
          </p:cNvPicPr>
          <p:nvPr/>
        </p:nvPicPr>
        <p:blipFill>
          <a:blip r:embed="rId5" cstate="print"/>
          <a:stretch>
            <a:fillRect/>
          </a:stretch>
        </p:blipFill>
        <p:spPr>
          <a:xfrm>
            <a:off x="5220072" y="1124744"/>
            <a:ext cx="3760833" cy="5040560"/>
          </a:xfrm>
          <a:prstGeom prst="rect">
            <a:avLst/>
          </a:prstGeom>
        </p:spPr>
      </p:pic>
    </p:spTree>
    <p:extLst>
      <p:ext uri="{BB962C8B-B14F-4D97-AF65-F5344CB8AC3E}">
        <p14:creationId xmlns:p14="http://schemas.microsoft.com/office/powerpoint/2010/main" val="371425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8670"/>
          </a:xfrm>
        </p:spPr>
        <p:txBody>
          <a:bodyPr>
            <a:normAutofit/>
          </a:bodyPr>
          <a:lstStyle/>
          <a:p>
            <a:r>
              <a:rPr lang="el-GR" sz="1800" dirty="0"/>
              <a:t>Έφηβη με μεγάλη κοινωνικότητα,  εμφανίζει πυρετό, κούραση, έντονη φαρυγγίτιδα και διογκωμένους πρόσθιους τραχηλικούς λεμφαδένες (εξ ου οι παρακάτω εικόνες). Ποιες  παρακλινικές πληροφορίες κρίνετε ως </a:t>
            </a:r>
            <a:r>
              <a:rPr lang="el-GR" sz="1800" b="1" dirty="0"/>
              <a:t>απαραίτητες</a:t>
            </a:r>
            <a:r>
              <a:rPr lang="el-GR" sz="1800" dirty="0"/>
              <a:t>, πριν την ιστολογική σας  διάγνωση</a:t>
            </a:r>
            <a:r>
              <a:rPr lang="en-US" sz="1800" dirty="0"/>
              <a:t>;</a:t>
            </a:r>
            <a:endParaRPr lang="el-GR" sz="1800" dirty="0"/>
          </a:p>
        </p:txBody>
      </p:sp>
      <p:pic>
        <p:nvPicPr>
          <p:cNvPr id="130050" name="Picture 2" descr="http://www.webpathology.com/slides-13/slides/Tonsils2_InfectiousMono.jpg"/>
          <p:cNvPicPr>
            <a:picLocks noChangeAspect="1" noChangeArrowheads="1"/>
          </p:cNvPicPr>
          <p:nvPr/>
        </p:nvPicPr>
        <p:blipFill>
          <a:blip r:embed="rId2" cstate="print"/>
          <a:srcRect/>
          <a:stretch>
            <a:fillRect/>
          </a:stretch>
        </p:blipFill>
        <p:spPr bwMode="auto">
          <a:xfrm rot="5400000">
            <a:off x="-743446" y="1672116"/>
            <a:ext cx="5929330" cy="4442438"/>
          </a:xfrm>
          <a:prstGeom prst="rect">
            <a:avLst/>
          </a:prstGeom>
          <a:noFill/>
        </p:spPr>
      </p:pic>
      <p:pic>
        <p:nvPicPr>
          <p:cNvPr id="130052" name="Picture 4" descr="http://www.thelancet.com/cms/attachment/2001025896/2003899303/gr1.jpg"/>
          <p:cNvPicPr>
            <a:picLocks noChangeAspect="1" noChangeArrowheads="1"/>
          </p:cNvPicPr>
          <p:nvPr/>
        </p:nvPicPr>
        <p:blipFill>
          <a:blip r:embed="rId3" cstate="print"/>
          <a:srcRect/>
          <a:stretch>
            <a:fillRect/>
          </a:stretch>
        </p:blipFill>
        <p:spPr bwMode="auto">
          <a:xfrm>
            <a:off x="4357686" y="928670"/>
            <a:ext cx="4786314" cy="3429024"/>
          </a:xfrm>
          <a:prstGeom prst="rect">
            <a:avLst/>
          </a:prstGeom>
          <a:noFill/>
        </p:spPr>
      </p:pic>
      <p:pic>
        <p:nvPicPr>
          <p:cNvPr id="130054" name="Picture 6" descr="http://pathologyoutlines.com/images/lymph/09_41.jpg"/>
          <p:cNvPicPr>
            <a:picLocks noChangeAspect="1" noChangeArrowheads="1"/>
          </p:cNvPicPr>
          <p:nvPr/>
        </p:nvPicPr>
        <p:blipFill>
          <a:blip r:embed="rId4" cstate="print"/>
          <a:srcRect/>
          <a:stretch>
            <a:fillRect/>
          </a:stretch>
        </p:blipFill>
        <p:spPr bwMode="auto">
          <a:xfrm rot="16200000">
            <a:off x="5181276" y="2605410"/>
            <a:ext cx="4214842" cy="5862022"/>
          </a:xfrm>
          <a:prstGeom prst="rect">
            <a:avLst/>
          </a:prstGeom>
          <a:noFill/>
        </p:spPr>
      </p:pic>
      <p:sp>
        <p:nvSpPr>
          <p:cNvPr id="6" name="Title 1"/>
          <p:cNvSpPr txBox="1">
            <a:spLocks/>
          </p:cNvSpPr>
          <p:nvPr/>
        </p:nvSpPr>
        <p:spPr>
          <a:xfrm>
            <a:off x="0" y="2643182"/>
            <a:ext cx="4357686" cy="28575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lang="el-GR" sz="2000" b="1" dirty="0">
              <a:solidFill>
                <a:schemeClr val="bg1"/>
              </a:solidFill>
              <a:effectLst>
                <a:outerShdw blurRad="38100" dist="38100" dir="2700000" algn="tl">
                  <a:srgbClr val="000000">
                    <a:alpha val="43137"/>
                  </a:srgb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2000" b="1" dirty="0">
              <a:solidFill>
                <a:schemeClr val="bg1"/>
              </a:solidFill>
              <a:effectLst>
                <a:outerShdw blurRad="38100" dist="38100" dir="2700000" algn="tl">
                  <a:srgbClr val="000000">
                    <a:alpha val="43137"/>
                  </a:srgb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2000" b="1" dirty="0">
              <a:solidFill>
                <a:schemeClr val="bg1"/>
              </a:solidFill>
              <a:effectLst>
                <a:outerShdw blurRad="38100" dist="38100" dir="2700000" algn="tl">
                  <a:srgbClr val="000000">
                    <a:alpha val="43137"/>
                  </a:srgb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2000" b="1" dirty="0">
              <a:solidFill>
                <a:schemeClr val="bg1"/>
              </a:solidFill>
              <a:effectLst>
                <a:outerShdw blurRad="38100" dist="38100" dir="2700000" algn="tl">
                  <a:srgbClr val="000000">
                    <a:alpha val="43137"/>
                  </a:srgb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2000" b="1" dirty="0">
              <a:solidFill>
                <a:schemeClr val="bg1"/>
              </a:solidFill>
              <a:effectLst>
                <a:outerShdw blurRad="38100" dist="38100" dir="2700000" algn="tl">
                  <a:srgbClr val="000000">
                    <a:alpha val="43137"/>
                  </a:srgbClr>
                </a:outerShdw>
              </a:effectLst>
              <a:latin typeface="+mj-lt"/>
              <a:ea typeface="+mj-ea"/>
              <a:cs typeface="+mj-cs"/>
            </a:endParaRPr>
          </a:p>
          <a:p>
            <a:endParaRPr lang="el-GR" sz="2000" b="1" spc="300" dirty="0">
              <a:effectLst>
                <a:outerShdw blurRad="38100" dist="38100" dir="2700000" algn="tl">
                  <a:srgbClr val="000000">
                    <a:alpha val="43137"/>
                  </a:srgbClr>
                </a:outerShdw>
              </a:effectLst>
            </a:endParaRPr>
          </a:p>
          <a:p>
            <a:endParaRPr lang="el-GR" sz="2000" b="1" spc="300" dirty="0">
              <a:effectLst>
                <a:outerShdw blurRad="38100" dist="38100" dir="2700000" algn="tl">
                  <a:srgbClr val="000000">
                    <a:alpha val="43137"/>
                  </a:srgbClr>
                </a:outerShdw>
              </a:effectLst>
            </a:endParaRPr>
          </a:p>
          <a:p>
            <a:endParaRPr lang="el-GR" sz="2000" b="1" spc="300" dirty="0">
              <a:effectLst>
                <a:outerShdw blurRad="38100" dist="38100" dir="2700000" algn="tl">
                  <a:srgbClr val="000000">
                    <a:alpha val="43137"/>
                  </a:srgbClr>
                </a:outerShdw>
              </a:effectLst>
            </a:endParaRPr>
          </a:p>
          <a:p>
            <a:r>
              <a:rPr lang="el-GR" sz="2000" b="1" spc="300" dirty="0">
                <a:effectLst>
                  <a:outerShdw blurRad="38100" dist="38100" dir="2700000" algn="tl">
                    <a:srgbClr val="000000">
                      <a:alpha val="43137"/>
                    </a:srgbClr>
                  </a:outerShdw>
                </a:effectLst>
              </a:rPr>
              <a:t>Λεμφοκυττάρωση με άτυπα λεμφοκύτταρα στο περιφερικό αίμα. </a:t>
            </a:r>
          </a:p>
          <a:p>
            <a:endParaRPr lang="el-GR" sz="2000" b="1" spc="300" dirty="0">
              <a:effectLst>
                <a:outerShdw blurRad="38100" dist="38100" dir="2700000" algn="tl">
                  <a:srgbClr val="000000">
                    <a:alpha val="43137"/>
                  </a:srgbClr>
                </a:outerShdw>
              </a:effectLst>
            </a:endParaRPr>
          </a:p>
          <a:p>
            <a:r>
              <a:rPr lang="el-GR" sz="2000" b="1" spc="300" dirty="0">
                <a:effectLst>
                  <a:outerShdw blurRad="38100" dist="38100" dir="2700000" algn="tl">
                    <a:srgbClr val="000000">
                      <a:alpha val="43137"/>
                    </a:srgbClr>
                  </a:outerShdw>
                </a:effectLst>
              </a:rPr>
              <a:t>Μετά την 4η ημέρα.</a:t>
            </a:r>
          </a:p>
          <a:p>
            <a:r>
              <a:rPr lang="el-GR" sz="2000" b="1" spc="300" dirty="0">
                <a:effectLst>
                  <a:outerShdw blurRad="38100" dist="38100" dir="2700000" algn="tl">
                    <a:srgbClr val="000000">
                      <a:alpha val="43137"/>
                    </a:srgbClr>
                  </a:outerShdw>
                </a:effectLst>
              </a:rPr>
              <a:t>Monospot Test (ανιχνεύει οξεία λοίμωξη).- Ετερόφιλα αντισώματα IgM. </a:t>
            </a:r>
          </a:p>
          <a:p>
            <a:endParaRPr lang="el-GR" sz="2000" b="1" spc="300" dirty="0">
              <a:effectLst>
                <a:outerShdw blurRad="38100" dist="38100" dir="2700000" algn="tl">
                  <a:srgbClr val="000000">
                    <a:alpha val="43137"/>
                  </a:srgbClr>
                </a:outerShdw>
              </a:effectLst>
            </a:endParaRPr>
          </a:p>
          <a:p>
            <a:r>
              <a:rPr lang="el-GR" sz="2000" b="1" spc="300" dirty="0">
                <a:effectLst>
                  <a:outerShdw blurRad="38100" dist="38100" dir="2700000" algn="tl">
                    <a:srgbClr val="000000">
                      <a:alpha val="43137"/>
                    </a:srgbClr>
                  </a:outerShdw>
                </a:effectLst>
              </a:rPr>
              <a:t>Μετά την 1η εβδομάδα και για λίγους μήνες μετά.</a:t>
            </a:r>
          </a:p>
          <a:p>
            <a:r>
              <a:rPr lang="el-GR" sz="2000" b="1" spc="300" dirty="0">
                <a:effectLst>
                  <a:outerShdw blurRad="38100" dist="38100" dir="2700000" algn="tl">
                    <a:srgbClr val="000000">
                      <a:alpha val="43137"/>
                    </a:srgbClr>
                  </a:outerShdw>
                </a:effectLst>
              </a:rPr>
              <a:t>Αnti-EBV αντισώματα (ELISA, ανοσοφθορισμός).</a:t>
            </a:r>
          </a:p>
          <a:p>
            <a:r>
              <a:rPr lang="el-GR" sz="2000" b="1" spc="300" dirty="0">
                <a:effectLst>
                  <a:outerShdw blurRad="38100" dist="38100" dir="2700000" algn="tl">
                    <a:srgbClr val="000000">
                      <a:alpha val="43137"/>
                    </a:srgbClr>
                  </a:outerShdw>
                </a:effectLst>
              </a:rPr>
              <a:t>Αύξηση των λευκών αιμοσφαιρίων (10000-20000 κκχ) με επικράτηση των λεμφοκυττάρων.</a:t>
            </a:r>
          </a:p>
          <a:p>
            <a:r>
              <a:rPr lang="el-GR" sz="2000" b="1" spc="300" dirty="0">
                <a:effectLst>
                  <a:outerShdw blurRad="38100" dist="38100" dir="2700000" algn="tl">
                    <a:srgbClr val="000000">
                      <a:alpha val="43137"/>
                    </a:srgbClr>
                  </a:outerShdw>
                </a:effectLst>
              </a:rPr>
              <a:t>Αύξηση τρανσαμινασών.</a:t>
            </a:r>
          </a:p>
          <a:p>
            <a:endParaRPr lang="el-GR" sz="2000" b="1" spc="300" dirty="0">
              <a:effectLst>
                <a:outerShdw blurRad="38100" dist="38100" dir="2700000" algn="tl">
                  <a:srgbClr val="000000">
                    <a:alpha val="43137"/>
                  </a:srgbClr>
                </a:outerShdw>
              </a:effectLst>
            </a:endParaRPr>
          </a:p>
          <a:p>
            <a:r>
              <a:rPr lang="el-GR" sz="2000" b="1" spc="300" dirty="0">
                <a:effectLst>
                  <a:outerShdw blurRad="38100" dist="38100" dir="2700000" algn="tl">
                    <a:srgbClr val="000000">
                      <a:alpha val="43137"/>
                    </a:srgbClr>
                  </a:outerShdw>
                </a:effectLst>
              </a:rPr>
              <a:t>ΛΟΙΜΩΔΗΣ ΜΟΝΟΠΥΡΗΝΩΣΗ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000" b="1" i="0" u="none" strike="noStrike" kern="1200" cap="none" spc="30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0050"/>
                                        </p:tgtEl>
                                      </p:cBhvr>
                                    </p:animEffect>
                                    <p:set>
                                      <p:cBhvr>
                                        <p:cTn id="7" dur="1" fill="hold">
                                          <p:stCondLst>
                                            <p:cond delay="499"/>
                                          </p:stCondLst>
                                        </p:cTn>
                                        <p:tgtEl>
                                          <p:spTgt spid="13005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8" end="8"/>
                                            </p:txEl>
                                          </p:spTgt>
                                        </p:tgtEl>
                                        <p:attrNameLst>
                                          <p:attrName>style.visibility</p:attrName>
                                        </p:attrNameLst>
                                      </p:cBhvr>
                                      <p:to>
                                        <p:strVal val="visible"/>
                                      </p:to>
                                    </p:set>
                                    <p:animEffect transition="in" filter="fade">
                                      <p:cBhvr>
                                        <p:cTn id="12" dur="500"/>
                                        <p:tgtEl>
                                          <p:spTgt spid="6">
                                            <p:txEl>
                                              <p:pRg st="8" end="8"/>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animEffect transition="in" filter="fade">
                                      <p:cBhvr>
                                        <p:cTn id="17" dur="500"/>
                                        <p:tgtEl>
                                          <p:spTgt spid="6">
                                            <p:txEl>
                                              <p:pRg st="10" end="1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11" end="11"/>
                                            </p:txEl>
                                          </p:spTgt>
                                        </p:tgtEl>
                                        <p:attrNameLst>
                                          <p:attrName>style.visibility</p:attrName>
                                        </p:attrNameLst>
                                      </p:cBhvr>
                                      <p:to>
                                        <p:strVal val="visible"/>
                                      </p:to>
                                    </p:set>
                                    <p:animEffect transition="in" filter="fade">
                                      <p:cBhvr>
                                        <p:cTn id="20" dur="500"/>
                                        <p:tgtEl>
                                          <p:spTgt spid="6">
                                            <p:txEl>
                                              <p:pRg st="11" end="1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13" end="13"/>
                                            </p:txEl>
                                          </p:spTgt>
                                        </p:tgtEl>
                                        <p:attrNameLst>
                                          <p:attrName>style.visibility</p:attrName>
                                        </p:attrNameLst>
                                      </p:cBhvr>
                                      <p:to>
                                        <p:strVal val="visible"/>
                                      </p:to>
                                    </p:set>
                                    <p:animEffect transition="in" filter="fade">
                                      <p:cBhvr>
                                        <p:cTn id="25" dur="500"/>
                                        <p:tgtEl>
                                          <p:spTgt spid="6">
                                            <p:txEl>
                                              <p:pRg st="13" end="1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6">
                                            <p:txEl>
                                              <p:pRg st="14" end="14"/>
                                            </p:txEl>
                                          </p:spTgt>
                                        </p:tgtEl>
                                        <p:attrNameLst>
                                          <p:attrName>style.visibility</p:attrName>
                                        </p:attrNameLst>
                                      </p:cBhvr>
                                      <p:to>
                                        <p:strVal val="visible"/>
                                      </p:to>
                                    </p:set>
                                    <p:animEffect transition="in" filter="fade">
                                      <p:cBhvr>
                                        <p:cTn id="28" dur="500"/>
                                        <p:tgtEl>
                                          <p:spTgt spid="6">
                                            <p:txEl>
                                              <p:pRg st="14" end="14"/>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15" end="15"/>
                                            </p:txEl>
                                          </p:spTgt>
                                        </p:tgtEl>
                                        <p:attrNameLst>
                                          <p:attrName>style.visibility</p:attrName>
                                        </p:attrNameLst>
                                      </p:cBhvr>
                                      <p:to>
                                        <p:strVal val="visible"/>
                                      </p:to>
                                    </p:set>
                                    <p:animEffect transition="in" filter="fade">
                                      <p:cBhvr>
                                        <p:cTn id="31" dur="500"/>
                                        <p:tgtEl>
                                          <p:spTgt spid="6">
                                            <p:txEl>
                                              <p:pRg st="15" end="1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6">
                                            <p:txEl>
                                              <p:pRg st="16" end="16"/>
                                            </p:txEl>
                                          </p:spTgt>
                                        </p:tgtEl>
                                        <p:attrNameLst>
                                          <p:attrName>style.visibility</p:attrName>
                                        </p:attrNameLst>
                                      </p:cBhvr>
                                      <p:to>
                                        <p:strVal val="visible"/>
                                      </p:to>
                                    </p:set>
                                    <p:animEffect transition="in" filter="fade">
                                      <p:cBhvr>
                                        <p:cTn id="34" dur="500"/>
                                        <p:tgtEl>
                                          <p:spTgt spid="6">
                                            <p:txEl>
                                              <p:pRg st="16" end="1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18" end="18"/>
                                            </p:txEl>
                                          </p:spTgt>
                                        </p:tgtEl>
                                        <p:attrNameLst>
                                          <p:attrName>style.visibility</p:attrName>
                                        </p:attrNameLst>
                                      </p:cBhvr>
                                      <p:to>
                                        <p:strVal val="visible"/>
                                      </p:to>
                                    </p:set>
                                    <p:animEffect transition="in" filter="fade">
                                      <p:cBhvr>
                                        <p:cTn id="39" dur="500"/>
                                        <p:tgtEl>
                                          <p:spTgt spid="6">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71886-7BDB-0DBD-4B4A-56F6117AFEE7}"/>
              </a:ext>
            </a:extLst>
          </p:cNvPr>
          <p:cNvSpPr>
            <a:spLocks noGrp="1"/>
          </p:cNvSpPr>
          <p:nvPr>
            <p:ph type="title"/>
          </p:nvPr>
        </p:nvSpPr>
        <p:spPr>
          <a:xfrm>
            <a:off x="-1044624" y="-99392"/>
            <a:ext cx="6120680" cy="1143000"/>
          </a:xfrm>
        </p:spPr>
        <p:txBody>
          <a:bodyPr/>
          <a:lstStyle/>
          <a:p>
            <a:r>
              <a:rPr kumimoji="0" lang="el-GR" sz="3500" b="0" i="0" u="none" strike="noStrike" kern="1200" cap="none" spc="0" normalizeH="0" baseline="0" noProof="0" dirty="0">
                <a:ln>
                  <a:noFill/>
                </a:ln>
                <a:solidFill>
                  <a:prstClr val="black"/>
                </a:solidFill>
                <a:effectLst/>
                <a:uLnTx/>
                <a:uFillTx/>
                <a:latin typeface="Calibri"/>
                <a:ea typeface="+mj-ea"/>
                <a:cs typeface="+mj-cs"/>
              </a:rPr>
              <a:t>Βασικές γνώσεις</a:t>
            </a:r>
            <a:endParaRPr lang="el-GR" dirty="0"/>
          </a:p>
        </p:txBody>
      </p:sp>
      <p:sp>
        <p:nvSpPr>
          <p:cNvPr id="3" name="Content Placeholder 2">
            <a:extLst>
              <a:ext uri="{FF2B5EF4-FFF2-40B4-BE49-F238E27FC236}">
                <a16:creationId xmlns:a16="http://schemas.microsoft.com/office/drawing/2014/main" id="{9DAF7E6D-3FEF-2BC0-3E03-4C2E9D012939}"/>
              </a:ext>
            </a:extLst>
          </p:cNvPr>
          <p:cNvSpPr>
            <a:spLocks noGrp="1"/>
          </p:cNvSpPr>
          <p:nvPr>
            <p:ph idx="1"/>
          </p:nvPr>
        </p:nvSpPr>
        <p:spPr>
          <a:xfrm>
            <a:off x="179513" y="3356992"/>
            <a:ext cx="3384375" cy="2880320"/>
          </a:xfrm>
        </p:spPr>
        <p:txBody>
          <a:bodyPr>
            <a:normAutofit lnSpcReduction="10000"/>
          </a:bodyPr>
          <a:lstStyle/>
          <a:p>
            <a:endParaRPr lang="en-US" sz="2400" b="1" u="sng" dirty="0"/>
          </a:p>
          <a:p>
            <a:endParaRPr lang="en-US" sz="2400" b="1" u="sng" dirty="0"/>
          </a:p>
          <a:p>
            <a:pPr marL="0" indent="0">
              <a:buNone/>
            </a:pPr>
            <a:r>
              <a:rPr lang="el-GR" sz="2400" b="1" u="sng" dirty="0"/>
              <a:t>Απεικονίσεις</a:t>
            </a:r>
            <a:r>
              <a:rPr lang="el-GR" sz="2400" dirty="0"/>
              <a:t>: ακτινογραφίες, υπέρηχοι, αξονικές/μαγνητικές τομογραφίες, εξετάσεις πυρηνικής ιατρικής, αγγειογραφίες.</a:t>
            </a:r>
          </a:p>
          <a:p>
            <a:endParaRPr lang="el-GR" dirty="0"/>
          </a:p>
        </p:txBody>
      </p:sp>
      <p:sp>
        <p:nvSpPr>
          <p:cNvPr id="4" name="TextBox 3">
            <a:extLst>
              <a:ext uri="{FF2B5EF4-FFF2-40B4-BE49-F238E27FC236}">
                <a16:creationId xmlns:a16="http://schemas.microsoft.com/office/drawing/2014/main" id="{FC5ACFF9-1A03-DAC7-A2A7-877CAE07182E}"/>
              </a:ext>
            </a:extLst>
          </p:cNvPr>
          <p:cNvSpPr txBox="1"/>
          <p:nvPr/>
        </p:nvSpPr>
        <p:spPr>
          <a:xfrm>
            <a:off x="35496" y="1052736"/>
            <a:ext cx="4032448" cy="2646878"/>
          </a:xfrm>
          <a:prstGeom prst="rect">
            <a:avLst/>
          </a:prstGeom>
          <a:noFill/>
        </p:spPr>
        <p:txBody>
          <a:bodyPr wrap="square" rtlCol="0">
            <a:spAutoFit/>
          </a:bodyPr>
          <a:lstStyle/>
          <a:p>
            <a:r>
              <a:rPr lang="el-GR" sz="2400" b="1" u="sng" dirty="0"/>
              <a:t>Εργαστηριακά</a:t>
            </a:r>
            <a:r>
              <a:rPr lang="el-GR" sz="2400" dirty="0"/>
              <a:t>: αιματολογικός, βιοχημικός, ανοσολογικός και μικροβιολογικός έλεγχος.</a:t>
            </a:r>
          </a:p>
          <a:p>
            <a:endParaRPr lang="el-GR" sz="2600" dirty="0"/>
          </a:p>
          <a:p>
            <a:endParaRPr lang="en-US" sz="2600" b="1" u="sng" dirty="0"/>
          </a:p>
          <a:p>
            <a:endParaRPr lang="el-GR" dirty="0"/>
          </a:p>
        </p:txBody>
      </p:sp>
      <p:pic>
        <p:nvPicPr>
          <p:cNvPr id="13" name="Picture 12">
            <a:extLst>
              <a:ext uri="{FF2B5EF4-FFF2-40B4-BE49-F238E27FC236}">
                <a16:creationId xmlns:a16="http://schemas.microsoft.com/office/drawing/2014/main" id="{F7CF0259-9779-7213-F816-2C879A85678C}"/>
              </a:ext>
            </a:extLst>
          </p:cNvPr>
          <p:cNvPicPr>
            <a:picLocks noChangeAspect="1"/>
          </p:cNvPicPr>
          <p:nvPr/>
        </p:nvPicPr>
        <p:blipFill>
          <a:blip r:embed="rId3" cstate="print"/>
          <a:stretch>
            <a:fillRect/>
          </a:stretch>
        </p:blipFill>
        <p:spPr>
          <a:xfrm>
            <a:off x="3779912" y="188640"/>
            <a:ext cx="5246296" cy="2952328"/>
          </a:xfrm>
          <a:prstGeom prst="rect">
            <a:avLst/>
          </a:prstGeom>
        </p:spPr>
      </p:pic>
      <p:pic>
        <p:nvPicPr>
          <p:cNvPr id="15" name="Picture 14">
            <a:extLst>
              <a:ext uri="{FF2B5EF4-FFF2-40B4-BE49-F238E27FC236}">
                <a16:creationId xmlns:a16="http://schemas.microsoft.com/office/drawing/2014/main" id="{74BB600E-3CF4-B928-9141-7E765D6BDCE1}"/>
              </a:ext>
            </a:extLst>
          </p:cNvPr>
          <p:cNvPicPr>
            <a:picLocks noChangeAspect="1"/>
          </p:cNvPicPr>
          <p:nvPr/>
        </p:nvPicPr>
        <p:blipFill>
          <a:blip r:embed="rId4" cstate="print"/>
          <a:stretch>
            <a:fillRect/>
          </a:stretch>
        </p:blipFill>
        <p:spPr>
          <a:xfrm>
            <a:off x="4211960" y="3212976"/>
            <a:ext cx="4464496" cy="3476046"/>
          </a:xfrm>
          <a:prstGeom prst="rect">
            <a:avLst/>
          </a:prstGeom>
        </p:spPr>
      </p:pic>
    </p:spTree>
    <p:extLst>
      <p:ext uri="{BB962C8B-B14F-4D97-AF65-F5344CB8AC3E}">
        <p14:creationId xmlns:p14="http://schemas.microsoft.com/office/powerpoint/2010/main" val="36122535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38100" y="0"/>
            <a:ext cx="3885828" cy="2418292"/>
          </a:xfrm>
        </p:spPr>
        <p:txBody>
          <a:bodyPr>
            <a:normAutofit fontScale="90000"/>
          </a:bodyPr>
          <a:lstStyle/>
          <a:p>
            <a:r>
              <a:rPr lang="en-US" sz="2000" dirty="0"/>
              <a:t>B</a:t>
            </a:r>
            <a:r>
              <a:rPr lang="el-GR" sz="2000" dirty="0" err="1"/>
              <a:t>άσει</a:t>
            </a:r>
            <a:r>
              <a:rPr lang="el-GR" sz="2000" dirty="0"/>
              <a:t> της κλινικής εικόνας και των μικροσκοπικών </a:t>
            </a:r>
            <a:r>
              <a:rPr lang="en-US" sz="2000" dirty="0"/>
              <a:t>– </a:t>
            </a:r>
            <a:r>
              <a:rPr lang="el-GR" sz="2000" dirty="0" err="1"/>
              <a:t>υπερμικροσκοπικών</a:t>
            </a:r>
            <a:r>
              <a:rPr lang="el-GR" sz="2000" dirty="0"/>
              <a:t> ευρημάτων στο δέρμα και στο περιφερικό αίμα, τυποποιήστε την εικονιζόμενη κακοήθη νεοπλασία σε άνδρα 65 ετών  με γενικευμένη </a:t>
            </a:r>
            <a:r>
              <a:rPr lang="el-GR" sz="2000" dirty="0" err="1"/>
              <a:t>λεμφαδενοπάθεια</a:t>
            </a:r>
            <a:r>
              <a:rPr lang="el-GR" sz="2000" dirty="0"/>
              <a:t>.</a:t>
            </a:r>
            <a:br>
              <a:rPr lang="el-GR" sz="2000" dirty="0"/>
            </a:br>
            <a:r>
              <a:rPr lang="el-GR" sz="2000" dirty="0"/>
              <a:t>Ποιά η προέλευση των </a:t>
            </a:r>
            <a:r>
              <a:rPr lang="el-GR" sz="2000" dirty="0" err="1"/>
              <a:t>νεοπλασματικών</a:t>
            </a:r>
            <a:r>
              <a:rPr lang="el-GR" sz="2000" dirty="0"/>
              <a:t> κυττάρων</a:t>
            </a:r>
            <a:r>
              <a:rPr lang="en-US" sz="2000" dirty="0"/>
              <a:t>;</a:t>
            </a:r>
            <a:endParaRPr lang="el-GR" sz="2000" dirty="0"/>
          </a:p>
        </p:txBody>
      </p:sp>
      <p:pic>
        <p:nvPicPr>
          <p:cNvPr id="3074" name="Picture 2" descr="C:\Users\Νεφέλη\Desktop\Sezary-Syndrome-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1" y="2418292"/>
            <a:ext cx="379095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Νεφέλη\Desktop\sezarysyndrom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8740" y="116632"/>
            <a:ext cx="5081790" cy="402308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Νεφέλη\Desktop\tumblr_mc01s1dHIb1r9he9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133257" y="4088579"/>
            <a:ext cx="2088232" cy="249726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Νεφέλη\Desktop\tumblr_mc01recK0n1r9he9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955" y="4277320"/>
            <a:ext cx="2543359" cy="20882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928740" cy="2418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771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84BCAC-5372-BF32-1AB2-B6BF015AB1BC}"/>
              </a:ext>
            </a:extLst>
          </p:cNvPr>
          <p:cNvSpPr txBox="1"/>
          <p:nvPr/>
        </p:nvSpPr>
        <p:spPr>
          <a:xfrm>
            <a:off x="0" y="620690"/>
            <a:ext cx="8686800" cy="7602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sng" strike="noStrike" kern="1200" cap="none" spc="0" normalizeH="0" baseline="0" noProof="0" dirty="0">
                <a:ln>
                  <a:noFill/>
                </a:ln>
                <a:solidFill>
                  <a:prstClr val="black"/>
                </a:solidFill>
                <a:effectLst/>
                <a:uLnTx/>
                <a:uFillTx/>
                <a:cs typeface="Arial" panose="020B0604020202020204" pitchFamily="34" charset="0"/>
              </a:rPr>
              <a:t>Ιστορικό: </a:t>
            </a:r>
            <a:endParaRPr kumimoji="0" lang="en-US" sz="2200" b="1" i="0" u="sng" strike="noStrike" kern="1200" cap="none" spc="0" normalizeH="0" baseline="0" noProof="0" dirty="0">
              <a:ln>
                <a:noFill/>
              </a:ln>
              <a:solidFill>
                <a:prstClr val="black"/>
              </a:solidFill>
              <a:effectLst/>
              <a:uLnTx/>
              <a:uFillTx/>
              <a:cs typeface="Arial" panose="020B0604020202020204" pitchFamily="34" charset="0"/>
            </a:endParaRPr>
          </a:p>
          <a:p>
            <a:pPr lvl="0">
              <a:defRPr/>
            </a:pPr>
            <a:r>
              <a:rPr kumimoji="0" lang="el-GR" sz="2200" i="0" strike="noStrike" kern="1200" cap="none" spc="0" normalizeH="0" baseline="0" noProof="0" dirty="0">
                <a:ln>
                  <a:noFill/>
                </a:ln>
                <a:solidFill>
                  <a:prstClr val="black"/>
                </a:solidFill>
                <a:effectLst/>
                <a:uLnTx/>
                <a:uFillTx/>
                <a:cs typeface="Arial" panose="020B0604020202020204" pitchFamily="34" charset="0"/>
              </a:rPr>
              <a:t>Άνδρας 55 ετών εμφανίζει αδυναμία και </a:t>
            </a:r>
            <a:r>
              <a:rPr kumimoji="0" lang="el-GR" sz="22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cs typeface="Arial" panose="020B0604020202020204" pitchFamily="34" charset="0"/>
              </a:rPr>
              <a:t>απώλεια βάρους </a:t>
            </a:r>
            <a:r>
              <a:rPr kumimoji="0" lang="el-GR" sz="2200" i="0" strike="noStrike" kern="1200" cap="none" spc="0" normalizeH="0" baseline="0" noProof="0" dirty="0">
                <a:ln>
                  <a:noFill/>
                </a:ln>
                <a:solidFill>
                  <a:prstClr val="black"/>
                </a:solidFill>
                <a:effectLst/>
                <a:uLnTx/>
                <a:uFillTx/>
                <a:cs typeface="Arial" panose="020B0604020202020204" pitchFamily="34" charset="0"/>
              </a:rPr>
              <a:t>από μηνών. Αναφέρει επίσης </a:t>
            </a:r>
            <a:r>
              <a:rPr kumimoji="0" lang="el-GR" sz="2200" i="0"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cs typeface="Arial" panose="020B0604020202020204" pitchFamily="34" charset="0"/>
              </a:rPr>
              <a:t>δεκατική</a:t>
            </a:r>
            <a:r>
              <a:rPr kumimoji="0" lang="el-GR" sz="22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cs typeface="Arial" panose="020B0604020202020204" pitchFamily="34" charset="0"/>
              </a:rPr>
              <a:t> </a:t>
            </a:r>
            <a:r>
              <a:rPr kumimoji="0" lang="el-GR" sz="2200" i="0" strike="noStrike" kern="1200" cap="none" spc="0" normalizeH="0" baseline="0" noProof="0" dirty="0">
                <a:ln>
                  <a:noFill/>
                </a:ln>
                <a:solidFill>
                  <a:prstClr val="black"/>
                </a:solidFill>
                <a:effectLst/>
                <a:uLnTx/>
                <a:uFillTx/>
                <a:cs typeface="Arial" panose="020B0604020202020204" pitchFamily="34" charset="0"/>
              </a:rPr>
              <a:t>πυρετική </a:t>
            </a:r>
            <a:r>
              <a:rPr lang="el-GR" sz="2200" dirty="0">
                <a:solidFill>
                  <a:prstClr val="black"/>
                </a:solidFill>
                <a:cs typeface="Arial" panose="020B0604020202020204" pitchFamily="34" charset="0"/>
              </a:rPr>
              <a:t>κίνηση και </a:t>
            </a:r>
            <a:r>
              <a:rPr lang="el-GR" sz="2200" dirty="0">
                <a:solidFill>
                  <a:prstClr val="black"/>
                </a:solidFill>
                <a:effectLst>
                  <a:outerShdw blurRad="38100" dist="38100" dir="2700000" algn="tl">
                    <a:srgbClr val="000000">
                      <a:alpha val="43137"/>
                    </a:srgbClr>
                  </a:outerShdw>
                </a:effectLst>
                <a:cs typeface="Arial" panose="020B0604020202020204" pitchFamily="34" charset="0"/>
              </a:rPr>
              <a:t>αίσθηση έλξης στο αριστερό άνω τεταρτημόριο της κοιλιάς.</a:t>
            </a:r>
            <a:endParaRPr kumimoji="0" lang="el-GR" sz="22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sng" strike="noStrike" kern="1200" cap="none" spc="0" normalizeH="0" baseline="0" noProof="0" dirty="0">
                <a:ln>
                  <a:noFill/>
                </a:ln>
                <a:solidFill>
                  <a:prstClr val="black"/>
                </a:solidFill>
                <a:effectLst/>
                <a:uLnTx/>
                <a:uFillTx/>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strike="noStrike" kern="1200" cap="none" spc="0" normalizeH="0" baseline="0" noProof="0" dirty="0" err="1">
                <a:ln>
                  <a:noFill/>
                </a:ln>
                <a:solidFill>
                  <a:prstClr val="black"/>
                </a:solidFill>
                <a:effectLst/>
                <a:uLnTx/>
                <a:uFillTx/>
                <a:cs typeface="Arial" panose="020B0604020202020204" pitchFamily="34" charset="0"/>
              </a:rPr>
              <a:t>Εκσεσημασμένη</a:t>
            </a:r>
            <a:r>
              <a:rPr kumimoji="0" lang="el-GR" sz="2200" b="1" i="0" strike="noStrike" kern="1200" cap="none" spc="0" normalizeH="0" baseline="0" noProof="0" dirty="0">
                <a:ln>
                  <a:noFill/>
                </a:ln>
                <a:solidFill>
                  <a:prstClr val="black"/>
                </a:solidFill>
                <a:effectLst/>
                <a:uLnTx/>
                <a:uFillTx/>
                <a:cs typeface="Arial" panose="020B0604020202020204" pitchFamily="34" charset="0"/>
              </a:rPr>
              <a:t> σπληνομεγαλία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i="0" strike="noStrike" kern="1200" cap="none" spc="0" normalizeH="0" baseline="0" noProof="0" dirty="0">
                <a:ln>
                  <a:noFill/>
                </a:ln>
                <a:solidFill>
                  <a:prstClr val="black"/>
                </a:solidFill>
                <a:effectLst/>
                <a:uLnTx/>
                <a:uFillTx/>
                <a:cs typeface="Arial" panose="020B0604020202020204" pitchFamily="34" charset="0"/>
              </a:rPr>
              <a:t>στην ψηλάφηση</a:t>
            </a:r>
            <a:r>
              <a:rPr kumimoji="0" lang="en-US" sz="2200" i="0" strike="noStrike" kern="1200" cap="none" spc="0" normalizeH="0" baseline="0" noProof="0" dirty="0">
                <a:ln>
                  <a:noFill/>
                </a:ln>
                <a:solidFill>
                  <a:prstClr val="black"/>
                </a:solidFill>
                <a:effectLst/>
                <a:uLnTx/>
                <a:uFillTx/>
                <a:cs typeface="Arial" panose="020B0604020202020204" pitchFamily="34" charset="0"/>
              </a:rPr>
              <a:t>.</a:t>
            </a:r>
            <a:endParaRPr kumimoji="0" lang="el-GR" sz="2200" i="0"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i="0"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200" b="1" i="0" u="sng" strike="noStrike" kern="1200" cap="none" spc="0" normalizeH="0" baseline="0" noProof="0" dirty="0">
                <a:ln>
                  <a:noFill/>
                </a:ln>
                <a:solidFill>
                  <a:prstClr val="black"/>
                </a:solidFill>
                <a:effectLst/>
                <a:uLnTx/>
                <a:uFillTx/>
                <a:cs typeface="Arial" panose="020B0604020202020204" pitchFamily="34" charset="0"/>
              </a:rPr>
              <a:t>Εργαστηριακός έλεγχος αίματος: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200" b="0" i="0" u="none" strike="noStrike" kern="1200" cap="none" spc="0" normalizeH="0" baseline="0" noProof="0" dirty="0">
              <a:ln>
                <a:noFill/>
              </a:ln>
              <a:solidFill>
                <a:prstClr val="black"/>
              </a:solidFill>
              <a:effectLst/>
              <a:uLnTx/>
              <a:uFillTx/>
              <a:cs typeface="Arial" panose="020B0604020202020204" pitchFamily="34" charset="0"/>
            </a:endParaRPr>
          </a:p>
          <a:p>
            <a:r>
              <a:rPr lang="el-GR" sz="2200" b="1" dirty="0">
                <a:cs typeface="Arial" panose="020B0604020202020204" pitchFamily="34" charset="0"/>
              </a:rPr>
              <a:t>150.000 λευκά/</a:t>
            </a:r>
            <a:r>
              <a:rPr lang="el-GR" sz="2200" b="1" dirty="0" err="1">
                <a:cs typeface="Arial" panose="020B0604020202020204" pitchFamily="34" charset="0"/>
              </a:rPr>
              <a:t>κυβ.χιλ</a:t>
            </a:r>
            <a:r>
              <a:rPr lang="el-GR" sz="2200" b="1" dirty="0">
                <a:cs typeface="Arial" panose="020B0604020202020204" pitchFamily="34" charset="0"/>
              </a:rPr>
              <a:t>.</a:t>
            </a:r>
            <a:r>
              <a:rPr lang="el-GR" sz="2200" dirty="0">
                <a:cs typeface="Arial" panose="020B0604020202020204" pitchFamily="34" charset="0"/>
              </a:rPr>
              <a:t>(</a:t>
            </a:r>
            <a:r>
              <a:rPr lang="el-GR" sz="2200" dirty="0" err="1">
                <a:cs typeface="Arial" panose="020B0604020202020204" pitchFamily="34" charset="0"/>
              </a:rPr>
              <a:t>φ.τ</a:t>
            </a:r>
            <a:r>
              <a:rPr lang="el-GR" sz="2200" dirty="0">
                <a:cs typeface="Arial" panose="020B0604020202020204" pitchFamily="34" charset="0"/>
              </a:rPr>
              <a:t>.</a:t>
            </a:r>
            <a:r>
              <a:rPr lang="en-US" sz="2200" dirty="0">
                <a:cs typeface="Arial" panose="020B0604020202020204" pitchFamily="34" charset="0"/>
              </a:rPr>
              <a:t>:</a:t>
            </a:r>
            <a:r>
              <a:rPr lang="el-GR" sz="2200" dirty="0">
                <a:cs typeface="Arial" panose="020B0604020202020204" pitchFamily="34" charset="0"/>
              </a:rPr>
              <a:t>4.000-10.000)</a:t>
            </a:r>
          </a:p>
          <a:p>
            <a:r>
              <a:rPr lang="el-GR" sz="2200" b="1" dirty="0">
                <a:effectLst>
                  <a:outerShdw blurRad="38100" dist="38100" dir="2700000" algn="tl">
                    <a:srgbClr val="000000">
                      <a:alpha val="43137"/>
                    </a:srgbClr>
                  </a:outerShdw>
                </a:effectLst>
                <a:cs typeface="Arial" panose="020B0604020202020204" pitchFamily="34" charset="0"/>
              </a:rPr>
              <a:t>&lt;</a:t>
            </a:r>
            <a:r>
              <a:rPr lang="el-GR" sz="2200" dirty="0">
                <a:cs typeface="Arial" panose="020B0604020202020204" pitchFamily="34" charset="0"/>
              </a:rPr>
              <a:t>5% βλάστες</a:t>
            </a:r>
            <a:endParaRPr lang="en-US" sz="2200" dirty="0">
              <a:cs typeface="Arial" panose="020B0604020202020204" pitchFamily="34" charset="0"/>
            </a:endParaRPr>
          </a:p>
          <a:p>
            <a:endParaRPr lang="en-US" sz="2200" dirty="0">
              <a:cs typeface="Arial" panose="020B0604020202020204" pitchFamily="34" charset="0"/>
            </a:endParaRPr>
          </a:p>
          <a:p>
            <a:r>
              <a:rPr lang="en-US" sz="2200" dirty="0" err="1">
                <a:cs typeface="Arial" panose="020B0604020202020204" pitchFamily="34" charset="0"/>
              </a:rPr>
              <a:t>Hct</a:t>
            </a:r>
            <a:r>
              <a:rPr lang="el-GR" sz="2200" dirty="0">
                <a:cs typeface="Arial" panose="020B0604020202020204" pitchFamily="34" charset="0"/>
              </a:rPr>
              <a:t> 38%                 (φ</a:t>
            </a:r>
            <a:r>
              <a:rPr lang="en-US" sz="2200" dirty="0">
                <a:cs typeface="Arial" panose="020B0604020202020204" pitchFamily="34" charset="0"/>
              </a:rPr>
              <a:t>.</a:t>
            </a:r>
            <a:r>
              <a:rPr lang="el-GR" sz="2200" dirty="0">
                <a:cs typeface="Arial" panose="020B0604020202020204" pitchFamily="34" charset="0"/>
              </a:rPr>
              <a:t>τ</a:t>
            </a:r>
            <a:r>
              <a:rPr lang="en-US" sz="2200" dirty="0">
                <a:cs typeface="Arial" panose="020B0604020202020204" pitchFamily="34" charset="0"/>
              </a:rPr>
              <a:t>.:</a:t>
            </a:r>
            <a:r>
              <a:rPr lang="el-GR" sz="2200" dirty="0">
                <a:cs typeface="Arial" panose="020B0604020202020204" pitchFamily="34" charset="0"/>
              </a:rPr>
              <a:t> 36-45)</a:t>
            </a:r>
            <a:endParaRPr lang="en-US" sz="2200" dirty="0">
              <a:cs typeface="Arial" panose="020B0604020202020204" pitchFamily="34" charset="0"/>
            </a:endParaRPr>
          </a:p>
          <a:p>
            <a:r>
              <a:rPr lang="en-US" sz="2200" dirty="0">
                <a:cs typeface="Arial" panose="020B0604020202020204" pitchFamily="34" charset="0"/>
              </a:rPr>
              <a:t>Hb</a:t>
            </a:r>
            <a:r>
              <a:rPr lang="el-GR" sz="2200" dirty="0">
                <a:cs typeface="Arial" panose="020B0604020202020204" pitchFamily="34" charset="0"/>
              </a:rPr>
              <a:t> 12,5</a:t>
            </a:r>
            <a:r>
              <a:rPr lang="en-US" sz="2200" dirty="0">
                <a:cs typeface="Arial" panose="020B0604020202020204" pitchFamily="34" charset="0"/>
              </a:rPr>
              <a:t> mg/</a:t>
            </a:r>
            <a:r>
              <a:rPr lang="en-US" sz="2200" dirty="0" err="1">
                <a:cs typeface="Arial" panose="020B0604020202020204" pitchFamily="34" charset="0"/>
              </a:rPr>
              <a:t>dL</a:t>
            </a:r>
            <a:r>
              <a:rPr lang="el-GR" sz="2200" dirty="0">
                <a:cs typeface="Arial" panose="020B0604020202020204" pitchFamily="34" charset="0"/>
              </a:rPr>
              <a:t>       </a:t>
            </a:r>
            <a:r>
              <a:rPr lang="en-US" sz="2200" dirty="0">
                <a:cs typeface="Arial" panose="020B0604020202020204" pitchFamily="34" charset="0"/>
              </a:rPr>
              <a:t>(</a:t>
            </a:r>
            <a:r>
              <a:rPr lang="el-GR" sz="2200" dirty="0">
                <a:cs typeface="Arial" panose="020B0604020202020204" pitchFamily="34" charset="0"/>
              </a:rPr>
              <a:t>φ</a:t>
            </a:r>
            <a:r>
              <a:rPr lang="en-US" sz="2200" dirty="0">
                <a:cs typeface="Arial" panose="020B0604020202020204" pitchFamily="34" charset="0"/>
              </a:rPr>
              <a:t>.</a:t>
            </a:r>
            <a:r>
              <a:rPr lang="el-GR" sz="2200" dirty="0">
                <a:cs typeface="Arial" panose="020B0604020202020204" pitchFamily="34" charset="0"/>
              </a:rPr>
              <a:t>τ</a:t>
            </a:r>
            <a:r>
              <a:rPr lang="en-US" sz="2200" dirty="0">
                <a:cs typeface="Arial" panose="020B0604020202020204" pitchFamily="34" charset="0"/>
              </a:rPr>
              <a:t>.:</a:t>
            </a:r>
            <a:r>
              <a:rPr lang="el-GR" sz="2200" dirty="0">
                <a:cs typeface="Arial" panose="020B0604020202020204" pitchFamily="34" charset="0"/>
              </a:rPr>
              <a:t> </a:t>
            </a:r>
            <a:r>
              <a:rPr lang="en-US" sz="2200" dirty="0">
                <a:cs typeface="Arial" panose="020B0604020202020204" pitchFamily="34" charset="0"/>
              </a:rPr>
              <a:t>12-15)</a:t>
            </a:r>
          </a:p>
          <a:p>
            <a:r>
              <a:rPr lang="el-GR" sz="2200" b="1" dirty="0">
                <a:cs typeface="Arial" panose="020B0604020202020204" pitchFamily="34" charset="0"/>
              </a:rPr>
              <a:t>500</a:t>
            </a:r>
            <a:r>
              <a:rPr lang="en-US" sz="2200" b="1" dirty="0">
                <a:cs typeface="Arial" panose="020B0604020202020204" pitchFamily="34" charset="0"/>
              </a:rPr>
              <a:t>.000 PLTs </a:t>
            </a:r>
            <a:r>
              <a:rPr lang="el-GR" sz="2200" b="1" dirty="0">
                <a:cs typeface="Arial" panose="020B0604020202020204" pitchFamily="34" charset="0"/>
              </a:rPr>
              <a:t>   </a:t>
            </a:r>
            <a:r>
              <a:rPr lang="en-US" sz="2200" dirty="0">
                <a:cs typeface="Arial" panose="020B0604020202020204" pitchFamily="34" charset="0"/>
              </a:rPr>
              <a:t>(</a:t>
            </a:r>
            <a:r>
              <a:rPr lang="el-GR" sz="2200" dirty="0">
                <a:cs typeface="Arial" panose="020B0604020202020204" pitchFamily="34" charset="0"/>
              </a:rPr>
              <a:t>φ</a:t>
            </a:r>
            <a:r>
              <a:rPr lang="en-US" sz="2200" dirty="0">
                <a:cs typeface="Arial" panose="020B0604020202020204" pitchFamily="34" charset="0"/>
              </a:rPr>
              <a:t>.</a:t>
            </a:r>
            <a:r>
              <a:rPr lang="el-GR" sz="2200" dirty="0">
                <a:cs typeface="Arial" panose="020B0604020202020204" pitchFamily="34" charset="0"/>
              </a:rPr>
              <a:t>τ</a:t>
            </a:r>
            <a:r>
              <a:rPr lang="en-US" sz="2200" dirty="0">
                <a:cs typeface="Arial" panose="020B0604020202020204" pitchFamily="34" charset="0"/>
              </a:rPr>
              <a:t>.:</a:t>
            </a:r>
            <a:r>
              <a:rPr lang="el-GR" sz="2200" dirty="0">
                <a:cs typeface="Arial" panose="020B0604020202020204" pitchFamily="34" charset="0"/>
              </a:rPr>
              <a:t> </a:t>
            </a:r>
            <a:r>
              <a:rPr lang="en-US" sz="2200" dirty="0">
                <a:cs typeface="Arial" panose="020B0604020202020204" pitchFamily="34" charset="0"/>
              </a:rPr>
              <a:t>250.000-400.000)</a:t>
            </a:r>
          </a:p>
          <a:p>
            <a:endParaRPr lang="en-US" sz="2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96682E4A-7A52-044F-44FF-6A21BCF01442}"/>
              </a:ext>
            </a:extLst>
          </p:cNvPr>
          <p:cNvSpPr>
            <a:spLocks noGrp="1"/>
          </p:cNvSpPr>
          <p:nvPr>
            <p:ph type="title"/>
          </p:nvPr>
        </p:nvSpPr>
        <p:spPr>
          <a:xfrm>
            <a:off x="457200" y="-171400"/>
            <a:ext cx="8229600" cy="1143000"/>
          </a:xfrm>
        </p:spPr>
        <p:txBody>
          <a:bodyPr/>
          <a:lstStyle/>
          <a:p>
            <a:r>
              <a:rPr lang="el-GR" dirty="0"/>
              <a:t>Περιστατικό 4</a:t>
            </a:r>
            <a:r>
              <a:rPr lang="en-US" dirty="0"/>
              <a:t>o</a:t>
            </a:r>
            <a:endParaRPr lang="el-GR" dirty="0"/>
          </a:p>
        </p:txBody>
      </p:sp>
      <p:pic>
        <p:nvPicPr>
          <p:cNvPr id="4" name="Picture 3">
            <a:extLst>
              <a:ext uri="{FF2B5EF4-FFF2-40B4-BE49-F238E27FC236}">
                <a16:creationId xmlns:a16="http://schemas.microsoft.com/office/drawing/2014/main" id="{B1E53006-B17D-01EF-3030-2769BDB37B92}"/>
              </a:ext>
            </a:extLst>
          </p:cNvPr>
          <p:cNvPicPr>
            <a:picLocks noChangeAspect="1"/>
          </p:cNvPicPr>
          <p:nvPr/>
        </p:nvPicPr>
        <p:blipFill>
          <a:blip r:embed="rId3" cstate="print"/>
          <a:stretch>
            <a:fillRect/>
          </a:stretch>
        </p:blipFill>
        <p:spPr>
          <a:xfrm>
            <a:off x="5004048" y="1763690"/>
            <a:ext cx="4024555" cy="3672407"/>
          </a:xfrm>
          <a:prstGeom prst="rect">
            <a:avLst/>
          </a:prstGeom>
        </p:spPr>
      </p:pic>
    </p:spTree>
    <p:extLst>
      <p:ext uri="{BB962C8B-B14F-4D97-AF65-F5344CB8AC3E}">
        <p14:creationId xmlns:p14="http://schemas.microsoft.com/office/powerpoint/2010/main" val="203228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dissolve">
                                      <p:cBhvr>
                                        <p:cTn id="10" dur="500"/>
                                        <p:tgtEl>
                                          <p:spTgt spid="3">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dissolv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dissolve">
                                      <p:cBhvr>
                                        <p:cTn id="18" dur="500"/>
                                        <p:tgtEl>
                                          <p:spTgt spid="3">
                                            <p:txEl>
                                              <p:pRg st="8" end="8"/>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animEffect transition="in" filter="dissolve">
                                      <p:cBhvr>
                                        <p:cTn id="21" dur="500"/>
                                        <p:tgtEl>
                                          <p:spTgt spid="3">
                                            <p:txEl>
                                              <p:pRg st="10" end="10"/>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11" end="11"/>
                                            </p:txEl>
                                          </p:spTgt>
                                        </p:tgtEl>
                                        <p:attrNameLst>
                                          <p:attrName>style.visibility</p:attrName>
                                        </p:attrNameLst>
                                      </p:cBhvr>
                                      <p:to>
                                        <p:strVal val="visible"/>
                                      </p:to>
                                    </p:set>
                                    <p:animEffect transition="in" filter="dissolve">
                                      <p:cBhvr>
                                        <p:cTn id="24" dur="500"/>
                                        <p:tgtEl>
                                          <p:spTgt spid="3">
                                            <p:txEl>
                                              <p:pRg st="11" end="1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animEffect transition="in" filter="dissolve">
                                      <p:cBhvr>
                                        <p:cTn id="27" dur="500"/>
                                        <p:tgtEl>
                                          <p:spTgt spid="3">
                                            <p:txEl>
                                              <p:pRg st="13" end="13"/>
                                            </p:txEl>
                                          </p:spTgt>
                                        </p:tgtEl>
                                      </p:cBhvr>
                                    </p:animEffect>
                                  </p:childTnLst>
                                </p:cTn>
                              </p:par>
                              <p:par>
                                <p:cTn id="28" presetID="9" presetClass="entr" presetSubtype="0" fill="hold" nodeType="withEffect">
                                  <p:stCondLst>
                                    <p:cond delay="0"/>
                                  </p:stCondLst>
                                  <p:childTnLst>
                                    <p:set>
                                      <p:cBhvr>
                                        <p:cTn id="29" dur="1" fill="hold">
                                          <p:stCondLst>
                                            <p:cond delay="0"/>
                                          </p:stCondLst>
                                        </p:cTn>
                                        <p:tgtEl>
                                          <p:spTgt spid="3">
                                            <p:txEl>
                                              <p:pRg st="14" end="14"/>
                                            </p:txEl>
                                          </p:spTgt>
                                        </p:tgtEl>
                                        <p:attrNameLst>
                                          <p:attrName>style.visibility</p:attrName>
                                        </p:attrNameLst>
                                      </p:cBhvr>
                                      <p:to>
                                        <p:strVal val="visible"/>
                                      </p:to>
                                    </p:set>
                                    <p:animEffect transition="in" filter="dissolve">
                                      <p:cBhvr>
                                        <p:cTn id="30" dur="500"/>
                                        <p:tgtEl>
                                          <p:spTgt spid="3">
                                            <p:txEl>
                                              <p:pRg st="14" end="14"/>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animEffect transition="in" filter="dissolve">
                                      <p:cBhvr>
                                        <p:cTn id="33"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75A215-29E4-2FAA-3334-EA48247273D5}"/>
              </a:ext>
            </a:extLst>
          </p:cNvPr>
          <p:cNvSpPr>
            <a:spLocks noGrp="1"/>
          </p:cNvSpPr>
          <p:nvPr>
            <p:ph type="title"/>
          </p:nvPr>
        </p:nvSpPr>
        <p:spPr>
          <a:xfrm>
            <a:off x="457200" y="-171400"/>
            <a:ext cx="8229600" cy="1143000"/>
          </a:xfrm>
        </p:spPr>
        <p:txBody>
          <a:bodyPr>
            <a:normAutofit/>
          </a:bodyPr>
          <a:lstStyle/>
          <a:p>
            <a:r>
              <a:rPr lang="el-GR" sz="2500" b="1" dirty="0"/>
              <a:t>ΕΠΙΧΡΙΣΜΑ ΠΕΡΙΦΕΡΙΚΟΥ ΑΙΜΑΤΟΣ ΚΑΙ ΒΙΟΨΙΑ ΜΥΕΛΟΥ</a:t>
            </a:r>
          </a:p>
        </p:txBody>
      </p:sp>
      <p:pic>
        <p:nvPicPr>
          <p:cNvPr id="6" name="Picture 5">
            <a:extLst>
              <a:ext uri="{FF2B5EF4-FFF2-40B4-BE49-F238E27FC236}">
                <a16:creationId xmlns:a16="http://schemas.microsoft.com/office/drawing/2014/main" id="{32F7741E-86DA-CE47-D145-16B31FFFA7B1}"/>
              </a:ext>
            </a:extLst>
          </p:cNvPr>
          <p:cNvPicPr>
            <a:picLocks noChangeAspect="1"/>
          </p:cNvPicPr>
          <p:nvPr/>
        </p:nvPicPr>
        <p:blipFill>
          <a:blip r:embed="rId3" cstate="print"/>
          <a:stretch>
            <a:fillRect/>
          </a:stretch>
        </p:blipFill>
        <p:spPr>
          <a:xfrm>
            <a:off x="5580112" y="692696"/>
            <a:ext cx="3357111" cy="3024336"/>
          </a:xfrm>
          <a:prstGeom prst="rect">
            <a:avLst/>
          </a:prstGeom>
        </p:spPr>
      </p:pic>
      <p:pic>
        <p:nvPicPr>
          <p:cNvPr id="8" name="Picture 7">
            <a:extLst>
              <a:ext uri="{FF2B5EF4-FFF2-40B4-BE49-F238E27FC236}">
                <a16:creationId xmlns:a16="http://schemas.microsoft.com/office/drawing/2014/main" id="{D9E877F4-7697-D22E-5F3A-2D55C4ACF739}"/>
              </a:ext>
            </a:extLst>
          </p:cNvPr>
          <p:cNvPicPr>
            <a:picLocks noChangeAspect="1"/>
          </p:cNvPicPr>
          <p:nvPr/>
        </p:nvPicPr>
        <p:blipFill>
          <a:blip r:embed="rId4" cstate="print"/>
          <a:stretch>
            <a:fillRect/>
          </a:stretch>
        </p:blipFill>
        <p:spPr>
          <a:xfrm>
            <a:off x="5724128" y="3861048"/>
            <a:ext cx="3096344" cy="2797574"/>
          </a:xfrm>
          <a:prstGeom prst="rect">
            <a:avLst/>
          </a:prstGeom>
        </p:spPr>
      </p:pic>
      <p:pic>
        <p:nvPicPr>
          <p:cNvPr id="12" name="Picture 11">
            <a:extLst>
              <a:ext uri="{FF2B5EF4-FFF2-40B4-BE49-F238E27FC236}">
                <a16:creationId xmlns:a16="http://schemas.microsoft.com/office/drawing/2014/main" id="{7274FA30-7AF6-3F3E-5B8B-10DA9ECD6A89}"/>
              </a:ext>
            </a:extLst>
          </p:cNvPr>
          <p:cNvPicPr>
            <a:picLocks noChangeAspect="1"/>
          </p:cNvPicPr>
          <p:nvPr/>
        </p:nvPicPr>
        <p:blipFill>
          <a:blip r:embed="rId5" cstate="print"/>
          <a:stretch>
            <a:fillRect/>
          </a:stretch>
        </p:blipFill>
        <p:spPr>
          <a:xfrm>
            <a:off x="467544" y="692696"/>
            <a:ext cx="3541924" cy="3024336"/>
          </a:xfrm>
          <a:prstGeom prst="rect">
            <a:avLst/>
          </a:prstGeom>
        </p:spPr>
      </p:pic>
      <p:pic>
        <p:nvPicPr>
          <p:cNvPr id="14" name="Picture 13">
            <a:extLst>
              <a:ext uri="{FF2B5EF4-FFF2-40B4-BE49-F238E27FC236}">
                <a16:creationId xmlns:a16="http://schemas.microsoft.com/office/drawing/2014/main" id="{08F20896-41E8-3273-82B3-38B9AFE43D2D}"/>
              </a:ext>
            </a:extLst>
          </p:cNvPr>
          <p:cNvPicPr>
            <a:picLocks noChangeAspect="1"/>
          </p:cNvPicPr>
          <p:nvPr/>
        </p:nvPicPr>
        <p:blipFill>
          <a:blip r:embed="rId6" cstate="print"/>
          <a:stretch>
            <a:fillRect/>
          </a:stretch>
        </p:blipFill>
        <p:spPr>
          <a:xfrm>
            <a:off x="351197" y="3897289"/>
            <a:ext cx="3788755" cy="284407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pPr algn="just"/>
            <a:r>
              <a:rPr lang="el-GR" sz="1600" dirty="0"/>
              <a:t>Η </a:t>
            </a:r>
            <a:r>
              <a:rPr lang="el-GR" sz="1600" b="1" dirty="0"/>
              <a:t>χρόνια </a:t>
            </a:r>
            <a:r>
              <a:rPr lang="el-GR" sz="1600" b="1" dirty="0" err="1"/>
              <a:t>μυελογενής</a:t>
            </a:r>
            <a:r>
              <a:rPr lang="el-GR" sz="1600" b="1" dirty="0"/>
              <a:t> λευχαιμία (CML), BCR-ABL1 </a:t>
            </a:r>
            <a:r>
              <a:rPr lang="en-US" sz="1600" b="1" dirty="0"/>
              <a:t>(+)</a:t>
            </a:r>
            <a:r>
              <a:rPr lang="el-GR" sz="1600" dirty="0"/>
              <a:t>, είναι μία </a:t>
            </a:r>
            <a:r>
              <a:rPr lang="el-GR" sz="1600" dirty="0" err="1"/>
              <a:t>μυελοϋπερπλαστική</a:t>
            </a:r>
            <a:r>
              <a:rPr lang="el-GR" sz="1600" dirty="0"/>
              <a:t> νεοπλασία που χαρακτηρίζεται από </a:t>
            </a:r>
            <a:r>
              <a:rPr lang="el-GR" sz="1600" dirty="0" err="1">
                <a:effectLst>
                  <a:outerShdw blurRad="38100" dist="38100" dir="2700000" algn="tl">
                    <a:srgbClr val="000000">
                      <a:alpha val="43137"/>
                    </a:srgbClr>
                  </a:outerShdw>
                </a:effectLst>
              </a:rPr>
              <a:t>κλωνικό</a:t>
            </a:r>
            <a:r>
              <a:rPr lang="el-GR" sz="1600" dirty="0"/>
              <a:t> </a:t>
            </a:r>
            <a:r>
              <a:rPr lang="el-GR" sz="1600" b="1" spc="300" dirty="0" err="1">
                <a:effectLst>
                  <a:outerShdw blurRad="38100" dist="38100" dir="2700000" algn="tl">
                    <a:srgbClr val="000000">
                      <a:alpha val="43137"/>
                    </a:srgbClr>
                  </a:outerShdw>
                </a:effectLst>
              </a:rPr>
              <a:t>κοκκιοκυτταρικό</a:t>
            </a:r>
            <a:r>
              <a:rPr lang="el-GR" sz="1600" dirty="0"/>
              <a:t> πολλαπλασιασμό. Εμφανίζεται σε ένα πολυδύναμο </a:t>
            </a:r>
            <a:r>
              <a:rPr lang="el-GR" sz="1600" dirty="0" err="1"/>
              <a:t>βλαστοκύτταρο</a:t>
            </a:r>
            <a:r>
              <a:rPr lang="el-GR" sz="1600" dirty="0"/>
              <a:t> με t(9;22)(q34.1;q11.2) </a:t>
            </a:r>
            <a:r>
              <a:rPr lang="el-GR" sz="1600" dirty="0" err="1"/>
              <a:t>χρωμοσωμική</a:t>
            </a:r>
            <a:r>
              <a:rPr lang="el-GR" sz="1600" dirty="0"/>
              <a:t> μετατόπιση και σχηματισμό του χρωμοσώματος </a:t>
            </a:r>
            <a:r>
              <a:rPr lang="el-GR" sz="1600" dirty="0" err="1"/>
              <a:t>Philadelphia</a:t>
            </a:r>
            <a:r>
              <a:rPr lang="el-GR" sz="1600" dirty="0"/>
              <a:t>, που περιέχει το γονίδιο σύντηξης BCR-ABL1. Εμφανίζεται σε </a:t>
            </a:r>
            <a:r>
              <a:rPr lang="el-GR" sz="1600" b="1" dirty="0"/>
              <a:t>3 </a:t>
            </a:r>
            <a:r>
              <a:rPr lang="el-GR" sz="1600" dirty="0"/>
              <a:t>διαφορετικές φάσεις</a:t>
            </a:r>
            <a:r>
              <a:rPr lang="en-US" sz="1600" dirty="0"/>
              <a:t>: </a:t>
            </a:r>
            <a:r>
              <a:rPr lang="el-GR" sz="1600" dirty="0"/>
              <a:t>Χρόνια φάση (ΧΦ),</a:t>
            </a:r>
            <a:r>
              <a:rPr lang="en-US" sz="1600" dirty="0"/>
              <a:t> </a:t>
            </a:r>
            <a:r>
              <a:rPr lang="el-GR" sz="1600" dirty="0"/>
              <a:t>Επιταχυνόμενη φάση (ΕΦ) &amp;</a:t>
            </a:r>
            <a:r>
              <a:rPr lang="en-US" sz="1600" dirty="0"/>
              <a:t> </a:t>
            </a:r>
            <a:r>
              <a:rPr lang="el-GR" sz="1600" dirty="0"/>
              <a:t>Βλαστική φάση (BΦ)</a:t>
            </a:r>
            <a:r>
              <a:rPr lang="en-US" sz="1600" dirty="0"/>
              <a:t> </a:t>
            </a:r>
            <a:r>
              <a:rPr lang="el-GR" sz="1600" dirty="0"/>
              <a:t>με βλάστες ≥ 20%. Φυσική πρόοδος: οι </a:t>
            </a:r>
            <a:r>
              <a:rPr lang="el-GR" sz="1600" dirty="0">
                <a:effectLst>
                  <a:outerShdw blurRad="38100" dist="38100" dir="2700000" algn="tl">
                    <a:srgbClr val="000000">
                      <a:alpha val="43137"/>
                    </a:srgbClr>
                  </a:outerShdw>
                </a:effectLst>
              </a:rPr>
              <a:t>περισσότερες</a:t>
            </a:r>
            <a:r>
              <a:rPr lang="el-GR" sz="1600" dirty="0"/>
              <a:t> περιπτώσεις εξελίσσονται από τη </a:t>
            </a:r>
            <a:r>
              <a:rPr lang="el-GR" sz="1600" dirty="0">
                <a:effectLst>
                  <a:outerShdw blurRad="38100" dist="38100" dir="2700000" algn="tl">
                    <a:srgbClr val="000000">
                      <a:alpha val="43137"/>
                    </a:srgbClr>
                  </a:outerShdw>
                </a:effectLst>
              </a:rPr>
              <a:t>χρόνια φάση  </a:t>
            </a:r>
            <a:r>
              <a:rPr lang="el-GR" sz="1600" dirty="0"/>
              <a:t>στην οποία και </a:t>
            </a:r>
            <a:r>
              <a:rPr lang="el-GR" sz="1600" dirty="0" err="1"/>
              <a:t>πρωτοδιαγνώσκονται</a:t>
            </a:r>
            <a:r>
              <a:rPr lang="el-GR" sz="1600" dirty="0"/>
              <a:t>, στη βλαστική φάση σε 3 - 5 χρόνια.</a:t>
            </a:r>
          </a:p>
        </p:txBody>
      </p:sp>
      <p:pic>
        <p:nvPicPr>
          <p:cNvPr id="1026" name="Picture 2" descr="C:\Users\User\Desktop\myeloproliferativecml_shi02.jpg"/>
          <p:cNvPicPr>
            <a:picLocks noChangeAspect="1" noChangeArrowheads="1"/>
          </p:cNvPicPr>
          <p:nvPr/>
        </p:nvPicPr>
        <p:blipFill>
          <a:blip r:embed="rId2" cstate="print"/>
          <a:srcRect/>
          <a:stretch>
            <a:fillRect/>
          </a:stretch>
        </p:blipFill>
        <p:spPr bwMode="auto">
          <a:xfrm rot="16200000">
            <a:off x="-282539" y="2282871"/>
            <a:ext cx="4272476" cy="3204357"/>
          </a:xfrm>
          <a:prstGeom prst="rect">
            <a:avLst/>
          </a:prstGeom>
          <a:noFill/>
        </p:spPr>
      </p:pic>
      <p:sp>
        <p:nvSpPr>
          <p:cNvPr id="4" name="3 - Ορθογώνιο"/>
          <p:cNvSpPr/>
          <p:nvPr/>
        </p:nvSpPr>
        <p:spPr>
          <a:xfrm>
            <a:off x="0" y="6021288"/>
            <a:ext cx="3563888" cy="830997"/>
          </a:xfrm>
          <a:prstGeom prst="rect">
            <a:avLst/>
          </a:prstGeom>
        </p:spPr>
        <p:txBody>
          <a:bodyPr wrap="square">
            <a:spAutoFit/>
          </a:bodyPr>
          <a:lstStyle/>
          <a:p>
            <a:pPr algn="just"/>
            <a:r>
              <a:rPr lang="el-GR" sz="1200" b="1" dirty="0"/>
              <a:t>Χ</a:t>
            </a:r>
            <a:r>
              <a:rPr lang="el-GR" sz="1200" dirty="0"/>
              <a:t>Φ</a:t>
            </a:r>
            <a:r>
              <a:rPr lang="en-US" sz="1200" dirty="0"/>
              <a:t>: </a:t>
            </a:r>
            <a:r>
              <a:rPr lang="el-GR" sz="1200" b="1" dirty="0" err="1"/>
              <a:t>Υπερ</a:t>
            </a:r>
            <a:r>
              <a:rPr lang="el-GR" sz="1200" dirty="0" err="1"/>
              <a:t>κυτταρικός</a:t>
            </a:r>
            <a:r>
              <a:rPr lang="el-GR" sz="1200" dirty="0"/>
              <a:t> μυελός (&gt; 90%) με απόλυτη </a:t>
            </a:r>
            <a:r>
              <a:rPr lang="el-GR" sz="1200" u="sng" dirty="0" err="1"/>
              <a:t>μυελοειδή</a:t>
            </a:r>
            <a:r>
              <a:rPr lang="el-GR" sz="1200" u="sng" dirty="0"/>
              <a:t> υπερπλασία </a:t>
            </a:r>
            <a:r>
              <a:rPr lang="el-GR" sz="1200" dirty="0"/>
              <a:t>σε σχέση με την ερυθρά σειρά ≥ 10:1 και </a:t>
            </a:r>
            <a:r>
              <a:rPr lang="el-GR" sz="1200" dirty="0" err="1"/>
              <a:t>παραδ</a:t>
            </a:r>
            <a:r>
              <a:rPr lang="en-US" sz="1200" dirty="0"/>
              <a:t>o</a:t>
            </a:r>
            <a:r>
              <a:rPr lang="el-GR" sz="1200" dirty="0" err="1"/>
              <a:t>κιδικό</a:t>
            </a:r>
            <a:r>
              <a:rPr lang="el-GR" sz="1200" dirty="0"/>
              <a:t> </a:t>
            </a:r>
            <a:r>
              <a:rPr lang="el-GR" sz="1200" b="1" dirty="0"/>
              <a:t>παχύ στρώμα από άωρα κοκκιοκύτταρα</a:t>
            </a:r>
            <a:r>
              <a:rPr lang="el-GR" sz="1200" dirty="0"/>
              <a:t> (5 - 10 κύτταρα σε πάχος) (20x).</a:t>
            </a:r>
          </a:p>
        </p:txBody>
      </p:sp>
      <p:pic>
        <p:nvPicPr>
          <p:cNvPr id="1027" name="Picture 3" descr="C:\Users\User\Desktop\myeloproliferativecml_shi04.jpg"/>
          <p:cNvPicPr>
            <a:picLocks noChangeAspect="1" noChangeArrowheads="1"/>
          </p:cNvPicPr>
          <p:nvPr/>
        </p:nvPicPr>
        <p:blipFill>
          <a:blip r:embed="rId3" cstate="print"/>
          <a:srcRect/>
          <a:stretch>
            <a:fillRect/>
          </a:stretch>
        </p:blipFill>
        <p:spPr bwMode="auto">
          <a:xfrm>
            <a:off x="3851920" y="1484784"/>
            <a:ext cx="3600400" cy="2484276"/>
          </a:xfrm>
          <a:prstGeom prst="rect">
            <a:avLst/>
          </a:prstGeom>
          <a:noFill/>
        </p:spPr>
      </p:pic>
      <p:pic>
        <p:nvPicPr>
          <p:cNvPr id="1028" name="Picture 4" descr="C:\Users\User\Desktop\myeloproliferativecml_shi05.jpg"/>
          <p:cNvPicPr>
            <a:picLocks noChangeAspect="1" noChangeArrowheads="1"/>
          </p:cNvPicPr>
          <p:nvPr/>
        </p:nvPicPr>
        <p:blipFill>
          <a:blip r:embed="rId4" cstate="print"/>
          <a:srcRect/>
          <a:stretch>
            <a:fillRect/>
          </a:stretch>
        </p:blipFill>
        <p:spPr bwMode="auto">
          <a:xfrm>
            <a:off x="3851920" y="4005064"/>
            <a:ext cx="3590528" cy="2692896"/>
          </a:xfrm>
          <a:prstGeom prst="rect">
            <a:avLst/>
          </a:prstGeom>
          <a:noFill/>
        </p:spPr>
      </p:pic>
      <p:sp>
        <p:nvSpPr>
          <p:cNvPr id="7" name="6 - Ορθογώνιο"/>
          <p:cNvSpPr/>
          <p:nvPr/>
        </p:nvSpPr>
        <p:spPr>
          <a:xfrm>
            <a:off x="7452320" y="1988840"/>
            <a:ext cx="1872208" cy="1015663"/>
          </a:xfrm>
          <a:prstGeom prst="rect">
            <a:avLst/>
          </a:prstGeom>
        </p:spPr>
        <p:txBody>
          <a:bodyPr wrap="square">
            <a:spAutoFit/>
          </a:bodyPr>
          <a:lstStyle/>
          <a:p>
            <a:r>
              <a:rPr lang="el-GR" sz="1200" b="1" dirty="0"/>
              <a:t>Ε</a:t>
            </a:r>
            <a:r>
              <a:rPr lang="el-GR" sz="1200" dirty="0"/>
              <a:t>Φ</a:t>
            </a:r>
            <a:r>
              <a:rPr lang="en-US" sz="1200" dirty="0"/>
              <a:t>: </a:t>
            </a:r>
            <a:r>
              <a:rPr lang="el-GR" sz="1200" dirty="0"/>
              <a:t>Στρώσεις </a:t>
            </a:r>
            <a:r>
              <a:rPr lang="el-GR" sz="1200" dirty="0" err="1"/>
              <a:t>μικρομεγακαρυοκυττά</a:t>
            </a:r>
            <a:r>
              <a:rPr lang="en-US" sz="1200" dirty="0"/>
              <a:t>-</a:t>
            </a:r>
          </a:p>
          <a:p>
            <a:r>
              <a:rPr lang="el-GR" sz="1200" dirty="0" err="1"/>
              <a:t>ρων</a:t>
            </a:r>
            <a:r>
              <a:rPr lang="el-GR" sz="1200" dirty="0"/>
              <a:t> με </a:t>
            </a:r>
            <a:r>
              <a:rPr lang="el-GR" sz="1200" dirty="0" err="1"/>
              <a:t>υποτμηματικούς</a:t>
            </a:r>
            <a:r>
              <a:rPr lang="el-GR" sz="1200" dirty="0"/>
              <a:t> πυρήνες (40x). Σύνθετη </a:t>
            </a:r>
            <a:r>
              <a:rPr lang="el-GR" sz="1200" dirty="0" err="1"/>
              <a:t>κυτταρογενετική</a:t>
            </a:r>
            <a:r>
              <a:rPr lang="el-GR" sz="1200" dirty="0"/>
              <a:t>.</a:t>
            </a:r>
          </a:p>
        </p:txBody>
      </p:sp>
      <p:sp>
        <p:nvSpPr>
          <p:cNvPr id="8" name="7 - Ορθογώνιο"/>
          <p:cNvSpPr/>
          <p:nvPr/>
        </p:nvSpPr>
        <p:spPr>
          <a:xfrm>
            <a:off x="7452320" y="4509120"/>
            <a:ext cx="1691680" cy="1754326"/>
          </a:xfrm>
          <a:prstGeom prst="rect">
            <a:avLst/>
          </a:prstGeom>
        </p:spPr>
        <p:txBody>
          <a:bodyPr wrap="square">
            <a:spAutoFit/>
          </a:bodyPr>
          <a:lstStyle/>
          <a:p>
            <a:r>
              <a:rPr lang="el-GR" sz="1200" b="1" dirty="0"/>
              <a:t>Β</a:t>
            </a:r>
            <a:r>
              <a:rPr lang="el-GR" sz="1200" dirty="0"/>
              <a:t>Φ</a:t>
            </a:r>
            <a:r>
              <a:rPr lang="en-US" sz="1200" dirty="0"/>
              <a:t>: </a:t>
            </a:r>
            <a:r>
              <a:rPr lang="el-GR" sz="1200" dirty="0"/>
              <a:t>Στρώσεις  βλαστών με ανοιχτή χρωματίνη, διακριτό </a:t>
            </a:r>
            <a:r>
              <a:rPr lang="el-GR" sz="1200" dirty="0" err="1"/>
              <a:t>πυρήνιο</a:t>
            </a:r>
            <a:r>
              <a:rPr lang="el-GR" sz="1200" dirty="0"/>
              <a:t> και μέτρια ποσότητα κυτταροπλάσματος (40x). Αποβαίνουν θετικές για CD19, CD79a, </a:t>
            </a:r>
            <a:r>
              <a:rPr lang="el-GR" sz="1200" dirty="0">
                <a:effectLst>
                  <a:outerShdw blurRad="38100" dist="38100" dir="2700000" algn="tl">
                    <a:srgbClr val="000000">
                      <a:alpha val="43137"/>
                    </a:srgbClr>
                  </a:outerShdw>
                </a:effectLst>
              </a:rPr>
              <a:t>CD34 </a:t>
            </a:r>
            <a:r>
              <a:rPr lang="el-GR" sz="1200" dirty="0"/>
              <a:t>και </a:t>
            </a:r>
            <a:r>
              <a:rPr lang="el-GR" sz="1200" dirty="0" err="1">
                <a:effectLst>
                  <a:outerShdw blurRad="38100" dist="38100" dir="2700000" algn="tl">
                    <a:srgbClr val="000000">
                      <a:alpha val="43137"/>
                    </a:srgbClr>
                  </a:outerShdw>
                </a:effectLst>
              </a:rPr>
              <a:t>TdT</a:t>
            </a:r>
            <a:r>
              <a:rPr lang="el-GR" sz="1200" dirty="0">
                <a:effectLst>
                  <a:outerShdw blurRad="38100" dist="38100" dir="2700000" algn="tl">
                    <a:srgbClr val="000000">
                      <a:alpha val="43137"/>
                    </a:srgbClr>
                  </a:outerShdw>
                </a:effectLst>
              </a:rPr>
              <a:t>,</a:t>
            </a:r>
            <a:r>
              <a:rPr lang="el-GR" sz="1200" dirty="0"/>
              <a:t> με </a:t>
            </a:r>
            <a:r>
              <a:rPr lang="el-GR" sz="1200" dirty="0" err="1"/>
              <a:t>κυτταρομετρία</a:t>
            </a:r>
            <a:r>
              <a:rPr lang="el-GR" sz="1200" dirty="0"/>
              <a:t> ροής.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ssolve">
                                      <p:cBhvr>
                                        <p:cTn id="12" dur="500"/>
                                        <p:tgtEl>
                                          <p:spTgt spid="102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dissolve">
                                      <p:cBhvr>
                                        <p:cTn id="20" dur="500"/>
                                        <p:tgtEl>
                                          <p:spTgt spid="102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dissolv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423EF7-EBB7-D124-3ECD-58D2C7A8EE3E}"/>
              </a:ext>
            </a:extLst>
          </p:cNvPr>
          <p:cNvSpPr txBox="1"/>
          <p:nvPr/>
        </p:nvSpPr>
        <p:spPr>
          <a:xfrm>
            <a:off x="683569" y="982178"/>
            <a:ext cx="8280920" cy="4893647"/>
          </a:xfrm>
          <a:prstGeom prst="rect">
            <a:avLst/>
          </a:prstGeom>
          <a:noFill/>
        </p:spPr>
        <p:txBody>
          <a:bodyPr wrap="square" rtlCol="0">
            <a:spAutoFit/>
          </a:bodyPr>
          <a:lstStyle/>
          <a:p>
            <a:pPr marL="457200" indent="-457200">
              <a:buAutoNum type="arabicPeriod"/>
            </a:pPr>
            <a:r>
              <a:rPr lang="el-GR" sz="2400" dirty="0"/>
              <a:t>Ποια η διάγνωση του ασθενούς;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Ποια </a:t>
            </a:r>
            <a:r>
              <a:rPr lang="el-GR" sz="2400" dirty="0" err="1"/>
              <a:t>διαμετάθεση</a:t>
            </a:r>
            <a:r>
              <a:rPr lang="el-GR" sz="2400" dirty="0"/>
              <a:t> θα αναζητήσουμε στον </a:t>
            </a:r>
            <a:r>
              <a:rPr lang="el-GR" sz="2400" dirty="0" err="1"/>
              <a:t>καρυότυπο</a:t>
            </a:r>
            <a:r>
              <a:rPr lang="el-GR" sz="2400" dirty="0"/>
              <a:t> των </a:t>
            </a:r>
            <a:r>
              <a:rPr lang="el-GR" sz="2400" dirty="0" err="1"/>
              <a:t>νεοπλασματικών</a:t>
            </a:r>
            <a:r>
              <a:rPr lang="el-GR" sz="2400" dirty="0"/>
              <a:t> κυττάρων του ασθενούς για να τεκμηριώσουμε τη διάγνωση;</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endParaRPr lang="en-US" sz="2400" dirty="0"/>
          </a:p>
          <a:p>
            <a:r>
              <a:rPr lang="el-GR" sz="2400" dirty="0"/>
              <a:t>3.   Ποια η στοχεύουσα θεραπεία;</a:t>
            </a:r>
          </a:p>
          <a:p>
            <a:endParaRPr lang="el-GR" sz="2400" dirty="0"/>
          </a:p>
          <a:p>
            <a:pPr marL="457200" indent="-457200">
              <a:buAutoNum type="arabicPeriod"/>
            </a:pPr>
            <a:endParaRPr lang="el-GR" sz="2400" dirty="0"/>
          </a:p>
        </p:txBody>
      </p:sp>
    </p:spTree>
    <p:extLst>
      <p:ext uri="{BB962C8B-B14F-4D97-AF65-F5344CB8AC3E}">
        <p14:creationId xmlns:p14="http://schemas.microsoft.com/office/powerpoint/2010/main" val="11714094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Work up the etiology – Cirrhosis Care">
            <a:extLst>
              <a:ext uri="{FF2B5EF4-FFF2-40B4-BE49-F238E27FC236}">
                <a16:creationId xmlns:a16="http://schemas.microsoft.com/office/drawing/2014/main" id="{CA5100C7-20BD-F82E-8C41-E7F111E26DF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 name="Picture 3">
            <a:extLst>
              <a:ext uri="{FF2B5EF4-FFF2-40B4-BE49-F238E27FC236}">
                <a16:creationId xmlns:a16="http://schemas.microsoft.com/office/drawing/2014/main" id="{4955AA4E-7D81-3DF8-B77C-44CA57327F57}"/>
              </a:ext>
            </a:extLst>
          </p:cNvPr>
          <p:cNvPicPr>
            <a:picLocks noChangeAspect="1"/>
          </p:cNvPicPr>
          <p:nvPr/>
        </p:nvPicPr>
        <p:blipFill>
          <a:blip r:embed="rId2" cstate="print"/>
          <a:stretch>
            <a:fillRect/>
          </a:stretch>
        </p:blipFill>
        <p:spPr>
          <a:xfrm>
            <a:off x="1957768" y="-27384"/>
            <a:ext cx="5228463"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1760538" y="701675"/>
              <a:ext cx="2400300" cy="479425"/>
            </p14:xfrm>
          </p:contentPart>
        </mc:Choice>
        <mc:Fallback xmlns="">
          <p:pic>
            <p:nvPicPr>
              <p:cNvPr id="1026" name="Ink 2"/>
              <p:cNvPicPr>
                <a:picLocks noRot="1" noChangeAspect="1" noEditPoints="1" noChangeArrowheads="1" noChangeShapeType="1"/>
              </p:cNvPicPr>
              <p:nvPr/>
            </p:nvPicPr>
            <p:blipFill>
              <a:blip r:embed="rId4" cstate="print"/>
              <a:stretch>
                <a:fillRect/>
              </a:stretch>
            </p:blipFill>
            <p:spPr>
              <a:xfrm>
                <a:off x="1744702" y="638470"/>
                <a:ext cx="2431613" cy="60583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27" name="Ink 3"/>
              <p14:cNvContentPartPr>
                <a14:cpLocks xmlns:a14="http://schemas.microsoft.com/office/drawing/2010/main" noRot="1" noChangeAspect="1" noEditPoints="1" noChangeArrowheads="1" noChangeShapeType="1"/>
              </p14:cNvContentPartPr>
              <p14:nvPr/>
            </p14:nvContentPartPr>
            <p14:xfrm>
              <a:off x="2408238" y="708025"/>
              <a:ext cx="46037" cy="1588"/>
            </p14:xfrm>
          </p:contentPart>
        </mc:Choice>
        <mc:Fallback xmlns="">
          <p:pic>
            <p:nvPicPr>
              <p:cNvPr id="1027" name="Ink 3"/>
              <p:cNvPicPr>
                <a:picLocks noRot="1" noChangeAspect="1" noEditPoints="1" noChangeArrowheads="1" noChangeShapeType="1"/>
              </p:cNvPicPr>
              <p:nvPr/>
            </p:nvPicPr>
            <p:blipFill>
              <a:blip r:embed="rId6" cstate="print"/>
              <a:stretch>
                <a:fillRect/>
              </a:stretch>
            </p:blipFill>
            <p:spPr>
              <a:xfrm>
                <a:off x="2392413" y="428537"/>
                <a:ext cx="77328" cy="560564"/>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28" name="Ink 4"/>
              <p14:cNvContentPartPr>
                <a14:cpLocks xmlns:a14="http://schemas.microsoft.com/office/drawing/2010/main" noRot="1" noChangeAspect="1" noEditPoints="1" noChangeArrowheads="1" noChangeShapeType="1"/>
              </p14:cNvContentPartPr>
              <p14:nvPr/>
            </p14:nvContentPartPr>
            <p14:xfrm>
              <a:off x="2552700" y="974725"/>
              <a:ext cx="655638" cy="61913"/>
            </p14:xfrm>
          </p:contentPart>
        </mc:Choice>
        <mc:Fallback xmlns="">
          <p:pic>
            <p:nvPicPr>
              <p:cNvPr id="1028" name="Ink 4"/>
              <p:cNvPicPr>
                <a:picLocks noRot="1" noChangeAspect="1" noEditPoints="1" noChangeArrowheads="1" noChangeShapeType="1"/>
              </p:cNvPicPr>
              <p:nvPr/>
            </p:nvPicPr>
            <p:blipFill>
              <a:blip r:embed="rId8" cstate="print"/>
              <a:stretch>
                <a:fillRect/>
              </a:stretch>
            </p:blipFill>
            <p:spPr>
              <a:xfrm>
                <a:off x="2536858" y="914188"/>
                <a:ext cx="686962" cy="18298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29" name="Ink 5"/>
              <p14:cNvContentPartPr>
                <a14:cpLocks xmlns:a14="http://schemas.microsoft.com/office/drawing/2010/main" noRot="1" noChangeAspect="1" noEditPoints="1" noChangeArrowheads="1" noChangeShapeType="1"/>
              </p14:cNvContentPartPr>
              <p14:nvPr/>
            </p14:nvContentPartPr>
            <p14:xfrm>
              <a:off x="2065338" y="982663"/>
              <a:ext cx="92075" cy="1587"/>
            </p14:xfrm>
          </p:contentPart>
        </mc:Choice>
        <mc:Fallback xmlns="">
          <p:pic>
            <p:nvPicPr>
              <p:cNvPr id="1029" name="Ink 5"/>
              <p:cNvPicPr>
                <a:picLocks noRot="1" noChangeAspect="1" noEditPoints="1" noChangeArrowheads="1" noChangeShapeType="1"/>
              </p:cNvPicPr>
              <p:nvPr/>
            </p:nvPicPr>
            <p:blipFill>
              <a:blip r:embed="rId10" cstate="print"/>
              <a:stretch>
                <a:fillRect/>
              </a:stretch>
            </p:blipFill>
            <p:spPr>
              <a:xfrm>
                <a:off x="2048936" y="703351"/>
                <a:ext cx="124506" cy="560211"/>
              </a:xfrm>
              <a:prstGeom prst="rect">
                <a:avLst/>
              </a:prstGeom>
            </p:spPr>
          </p:pic>
        </mc:Fallback>
      </mc:AlternateContent>
    </p:spTree>
    <p:extLst>
      <p:ext uri="{BB962C8B-B14F-4D97-AF65-F5344CB8AC3E}">
        <p14:creationId xmlns:p14="http://schemas.microsoft.com/office/powerpoint/2010/main" val="188126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57232"/>
          </a:xfrm>
        </p:spPr>
        <p:txBody>
          <a:bodyPr>
            <a:normAutofit/>
          </a:bodyPr>
          <a:lstStyle/>
          <a:p>
            <a:r>
              <a:rPr lang="el-GR" sz="1600" dirty="0"/>
              <a:t>Άντρας 52 ετών με </a:t>
            </a:r>
            <a:r>
              <a:rPr lang="en-US" sz="1600" dirty="0"/>
              <a:t> </a:t>
            </a:r>
            <a:r>
              <a:rPr lang="el-GR" sz="1600" b="1" spc="600" dirty="0"/>
              <a:t>ογκώδη σπληνομεγαλία </a:t>
            </a:r>
            <a:r>
              <a:rPr lang="el-GR" sz="1600" dirty="0"/>
              <a:t>και </a:t>
            </a:r>
            <a:r>
              <a:rPr lang="el-GR" sz="1600" b="1" dirty="0"/>
              <a:t>πανκυτταροπενία</a:t>
            </a:r>
            <a:r>
              <a:rPr lang="en-US" sz="1600" b="1" dirty="0"/>
              <a:t>/</a:t>
            </a:r>
            <a:r>
              <a:rPr lang="el-GR" sz="1600" b="1" dirty="0"/>
              <a:t>λευκοπενία</a:t>
            </a:r>
            <a:r>
              <a:rPr lang="el-GR" sz="1600" dirty="0"/>
              <a:t>, </a:t>
            </a:r>
            <a:br>
              <a:rPr lang="el-GR" sz="1600" dirty="0"/>
            </a:br>
            <a:r>
              <a:rPr lang="el-GR" sz="1600" dirty="0"/>
              <a:t>υπό εργαστηριακή διερεύνηση. Ποιες μικροσκοπικές εξετάσεις χρειάζεστε</a:t>
            </a:r>
            <a:r>
              <a:rPr lang="en-US" sz="1600" dirty="0"/>
              <a:t>;</a:t>
            </a:r>
            <a:endParaRPr lang="el-GR" sz="1600" dirty="0"/>
          </a:p>
        </p:txBody>
      </p:sp>
      <p:pic>
        <p:nvPicPr>
          <p:cNvPr id="2050" name="Picture 2" descr="C:\Users\KAV-AGRO\Desktop\hairi555-cell-480x360.jpg"/>
          <p:cNvPicPr>
            <a:picLocks noChangeAspect="1" noChangeArrowheads="1"/>
          </p:cNvPicPr>
          <p:nvPr/>
        </p:nvPicPr>
        <p:blipFill>
          <a:blip r:embed="rId2" cstate="print"/>
          <a:srcRect/>
          <a:stretch>
            <a:fillRect/>
          </a:stretch>
        </p:blipFill>
        <p:spPr bwMode="auto">
          <a:xfrm rot="5400000">
            <a:off x="628621" y="1085835"/>
            <a:ext cx="2266950" cy="2667000"/>
          </a:xfrm>
          <a:prstGeom prst="rect">
            <a:avLst/>
          </a:prstGeom>
          <a:noFill/>
        </p:spPr>
      </p:pic>
      <p:sp>
        <p:nvSpPr>
          <p:cNvPr id="4" name="2 - Θέση κειμένου"/>
          <p:cNvSpPr txBox="1">
            <a:spLocks/>
          </p:cNvSpPr>
          <p:nvPr/>
        </p:nvSpPr>
        <p:spPr>
          <a:xfrm>
            <a:off x="3071802" y="1428737"/>
            <a:ext cx="1643074" cy="1357322"/>
          </a:xfrm>
          <a:prstGeom prst="rect">
            <a:avLst/>
          </a:prstGeom>
        </p:spPr>
        <p:txBody>
          <a:bodyPr>
            <a:normAutofit fontScale="775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2900" b="0" i="0" u="none" strike="noStrike" kern="1200" cap="none" spc="0" normalizeH="0" baseline="0" noProof="0" dirty="0">
                <a:ln>
                  <a:noFill/>
                </a:ln>
                <a:solidFill>
                  <a:schemeClr val="tx1"/>
                </a:solidFill>
                <a:effectLst/>
                <a:uLnTx/>
                <a:uFillTx/>
                <a:latin typeface="+mn-lt"/>
                <a:ea typeface="+mn-ea"/>
                <a:cs typeface="+mn-cs"/>
              </a:rPr>
              <a:t>Επίχρισμα</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2900" b="0" i="0" u="none" strike="noStrike" kern="1200" cap="none" spc="0" normalizeH="0" baseline="0" noProof="0" dirty="0">
                <a:ln>
                  <a:noFill/>
                </a:ln>
                <a:solidFill>
                  <a:schemeClr val="tx1"/>
                </a:solidFill>
                <a:effectLst/>
                <a:uLnTx/>
                <a:uFillTx/>
                <a:latin typeface="+mn-lt"/>
                <a:ea typeface="+mn-ea"/>
                <a:cs typeface="+mn-cs"/>
              </a:rPr>
              <a:t>περιφερικού</a:t>
            </a:r>
            <a:endParaRPr kumimoji="0" lang="en-US" sz="29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2900" b="0" i="0" u="none" strike="noStrike" kern="1200" cap="none" spc="0" normalizeH="0" baseline="0" noProof="0" dirty="0">
                <a:ln>
                  <a:noFill/>
                </a:ln>
                <a:solidFill>
                  <a:schemeClr val="tx1"/>
                </a:solidFill>
                <a:effectLst/>
                <a:uLnTx/>
                <a:uFillTx/>
                <a:latin typeface="+mn-lt"/>
                <a:ea typeface="+mn-ea"/>
                <a:cs typeface="+mn-cs"/>
              </a:rPr>
              <a:t>αίματος </a:t>
            </a:r>
          </a:p>
          <a:p>
            <a:pPr marL="342900" marR="0" lvl="0" indent="-342900" algn="ctr" defTabSz="914400" rtl="0" eaLnBrk="1" fontAlgn="auto" latinLnBrk="0" hangingPunct="1">
              <a:lnSpc>
                <a:spcPct val="100000"/>
              </a:lnSpc>
              <a:spcBef>
                <a:spcPct val="20000"/>
              </a:spcBef>
              <a:spcAft>
                <a:spcPts val="0"/>
              </a:spcAft>
              <a:buClrTx/>
              <a:buSzTx/>
              <a:tabLst/>
              <a:defRPr/>
            </a:pPr>
            <a:endParaRPr lang="el-GR" sz="3200" dirty="0"/>
          </a:p>
        </p:txBody>
      </p:sp>
      <p:pic>
        <p:nvPicPr>
          <p:cNvPr id="2051" name="Picture 3"/>
          <p:cNvPicPr>
            <a:picLocks noChangeAspect="1" noChangeArrowheads="1"/>
          </p:cNvPicPr>
          <p:nvPr/>
        </p:nvPicPr>
        <p:blipFill>
          <a:blip r:embed="rId3" cstate="print"/>
          <a:srcRect/>
          <a:stretch>
            <a:fillRect/>
          </a:stretch>
        </p:blipFill>
        <p:spPr bwMode="auto">
          <a:xfrm>
            <a:off x="4714876" y="1357298"/>
            <a:ext cx="4000528" cy="3156667"/>
          </a:xfrm>
          <a:prstGeom prst="rect">
            <a:avLst/>
          </a:prstGeom>
          <a:noFill/>
          <a:ln w="9525">
            <a:noFill/>
            <a:miter lim="800000"/>
            <a:headEnd/>
            <a:tailEnd/>
          </a:ln>
          <a:effectLst/>
        </p:spPr>
      </p:pic>
      <p:sp>
        <p:nvSpPr>
          <p:cNvPr id="6" name="2 - Θέση κειμένου"/>
          <p:cNvSpPr txBox="1">
            <a:spLocks/>
          </p:cNvSpPr>
          <p:nvPr/>
        </p:nvSpPr>
        <p:spPr>
          <a:xfrm>
            <a:off x="4929190" y="4572008"/>
            <a:ext cx="3857652" cy="928694"/>
          </a:xfrm>
          <a:prstGeom prst="rect">
            <a:avLst/>
          </a:prstGeom>
        </p:spPr>
        <p:txBody>
          <a:bodyPr>
            <a:normAutofit fontScale="5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3200" b="0" i="0" u="none" strike="noStrike" kern="1200" cap="none" spc="0" normalizeH="0" baseline="0" noProof="0" dirty="0">
                <a:ln>
                  <a:noFill/>
                </a:ln>
                <a:solidFill>
                  <a:schemeClr val="tx1"/>
                </a:solidFill>
                <a:effectLst/>
                <a:uLnTx/>
                <a:uFillTx/>
                <a:latin typeface="+mn-lt"/>
                <a:ea typeface="+mn-ea"/>
                <a:cs typeface="+mn-cs"/>
              </a:rPr>
              <a:t>Επίχρισμα και βιοψία οστικού</a:t>
            </a:r>
            <a:r>
              <a:rPr kumimoji="0" lang="el-GR" sz="3200" b="0" i="0" u="none" strike="noStrike" kern="1200" cap="none" spc="0" normalizeH="0" noProof="0" dirty="0">
                <a:ln>
                  <a:noFill/>
                </a:ln>
                <a:solidFill>
                  <a:schemeClr val="tx1"/>
                </a:solidFill>
                <a:effectLst/>
                <a:uLnTx/>
                <a:uFillTx/>
                <a:latin typeface="+mn-lt"/>
                <a:ea typeface="+mn-ea"/>
                <a:cs typeface="+mn-cs"/>
              </a:rPr>
              <a:t> μυελού.</a:t>
            </a:r>
            <a:endParaRPr kumimoji="0" lang="en-US" sz="3200" b="0" i="0" u="none" strike="noStrike" kern="1200" cap="none" spc="0" normalizeH="0" noProof="0" dirty="0">
              <a:ln>
                <a:noFill/>
              </a:ln>
              <a:solidFill>
                <a:schemeClr val="tx1"/>
              </a:solidFill>
              <a:effectLst/>
              <a:uLnTx/>
              <a:uFillTx/>
              <a:latin typeface="+mn-lt"/>
              <a:ea typeface="+mn-ea"/>
              <a:cs typeface="+mn-cs"/>
            </a:endParaRPr>
          </a:p>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3200" b="0" i="0" u="none" strike="noStrike" kern="1200" cap="none" spc="0" normalizeH="0" noProof="0" dirty="0">
                <a:ln>
                  <a:noFill/>
                </a:ln>
                <a:solidFill>
                  <a:schemeClr val="tx1"/>
                </a:solidFill>
                <a:effectLst/>
                <a:uLnTx/>
                <a:uFillTx/>
                <a:latin typeface="+mn-lt"/>
                <a:ea typeface="+mn-ea"/>
                <a:cs typeface="+mn-cs"/>
              </a:rPr>
              <a:t>Πού οφείλεται η πανκυτταροπενία/λευκοπενία</a:t>
            </a:r>
            <a:r>
              <a:rPr kumimoji="0" lang="en-US" sz="3200" b="0" i="0" u="none" strike="noStrike" kern="1200" cap="none" spc="0" normalizeH="0" noProof="0" dirty="0">
                <a:ln>
                  <a:noFill/>
                </a:ln>
                <a:solidFill>
                  <a:schemeClr val="tx1"/>
                </a:solidFill>
                <a:effectLst/>
                <a:uLnTx/>
                <a:uFillTx/>
                <a:latin typeface="+mn-lt"/>
                <a:ea typeface="+mn-ea"/>
                <a:cs typeface="+mn-cs"/>
              </a:rPr>
              <a:t>;</a:t>
            </a:r>
            <a:r>
              <a:rPr kumimoji="0" lang="el-GR" sz="3200" b="0" i="0" u="none" strike="noStrike" kern="1200" cap="none" spc="0" normalizeH="0" noProof="0" dirty="0">
                <a:ln>
                  <a:noFill/>
                </a:ln>
                <a:solidFill>
                  <a:schemeClr val="tx1"/>
                </a:solidFill>
                <a:effectLst/>
                <a:uLnTx/>
                <a:uFillTx/>
                <a:latin typeface="+mn-lt"/>
                <a:ea typeface="+mn-ea"/>
                <a:cs typeface="+mn-cs"/>
              </a:rPr>
              <a:t> </a:t>
            </a:r>
            <a:r>
              <a:rPr kumimoji="0" lang="el-GR" sz="3200" b="0" i="0" u="none" strike="noStrike" kern="1200" cap="none" spc="0" normalizeH="0" baseline="0" noProof="0" dirty="0">
                <a:ln>
                  <a:noFill/>
                </a:ln>
                <a:solidFill>
                  <a:schemeClr val="tx1"/>
                </a:solidFill>
                <a:effectLst/>
                <a:uLnTx/>
                <a:uFillTx/>
                <a:latin typeface="+mn-lt"/>
                <a:ea typeface="+mn-ea"/>
                <a:cs typeface="+mn-cs"/>
              </a:rPr>
              <a:t> </a:t>
            </a:r>
          </a:p>
        </p:txBody>
      </p:sp>
      <p:pic>
        <p:nvPicPr>
          <p:cNvPr id="2052" name="Picture 4" descr="C:\Users\KAV-AGRO\Desktop\14396.jpg"/>
          <p:cNvPicPr>
            <a:picLocks noChangeAspect="1" noChangeArrowheads="1"/>
          </p:cNvPicPr>
          <p:nvPr/>
        </p:nvPicPr>
        <p:blipFill>
          <a:blip r:embed="rId4" cstate="print"/>
          <a:srcRect/>
          <a:stretch>
            <a:fillRect/>
          </a:stretch>
        </p:blipFill>
        <p:spPr bwMode="auto">
          <a:xfrm>
            <a:off x="428596" y="3857628"/>
            <a:ext cx="3787352" cy="2714644"/>
          </a:xfrm>
          <a:prstGeom prst="rect">
            <a:avLst/>
          </a:prstGeom>
          <a:noFill/>
        </p:spPr>
      </p:pic>
      <p:sp>
        <p:nvSpPr>
          <p:cNvPr id="8" name="2 - Θέση κειμένου"/>
          <p:cNvSpPr txBox="1">
            <a:spLocks/>
          </p:cNvSpPr>
          <p:nvPr/>
        </p:nvSpPr>
        <p:spPr>
          <a:xfrm>
            <a:off x="4143372" y="5357826"/>
            <a:ext cx="5000628" cy="1214446"/>
          </a:xfrm>
          <a:prstGeom prst="rect">
            <a:avLst/>
          </a:prstGeom>
        </p:spPr>
        <p:txBody>
          <a:bodyPr>
            <a:normAutofit fontScale="25000" lnSpcReduction="20000"/>
          </a:bodyPr>
          <a:lstStyle/>
          <a:p>
            <a:pPr marL="342900" marR="0" lvl="0" indent="-342900" algn="ctr" defTabSz="914400" rtl="0" eaLnBrk="1" fontAlgn="auto" latinLnBrk="0" hangingPunct="1">
              <a:lnSpc>
                <a:spcPct val="100000"/>
              </a:lnSpc>
              <a:spcBef>
                <a:spcPct val="20000"/>
              </a:spcBef>
              <a:spcAft>
                <a:spcPts val="0"/>
              </a:spcAft>
              <a:buClrTx/>
              <a:buSzTx/>
              <a:tabLst/>
              <a:defRPr/>
            </a:pPr>
            <a:r>
              <a:rPr kumimoji="0" lang="el-GR" sz="8000" b="0" i="0" u="none" strike="noStrike" kern="1200" cap="none" spc="0" normalizeH="0" baseline="0" noProof="0" dirty="0">
                <a:ln>
                  <a:noFill/>
                </a:ln>
                <a:solidFill>
                  <a:schemeClr val="tx1"/>
                </a:solidFill>
                <a:effectLst/>
                <a:uLnTx/>
                <a:uFillTx/>
                <a:latin typeface="+mn-lt"/>
                <a:ea typeface="+mn-ea"/>
                <a:cs typeface="+mn-cs"/>
              </a:rPr>
              <a:t> </a:t>
            </a:r>
            <a:r>
              <a:rPr lang="el-GR" sz="8000" dirty="0"/>
              <a:t>Β</a:t>
            </a:r>
            <a:r>
              <a:rPr kumimoji="0" lang="el-GR" sz="8000" b="0" i="0" u="none" strike="noStrike" kern="1200" cap="none" spc="0" normalizeH="0" baseline="0" noProof="0" dirty="0" err="1">
                <a:ln>
                  <a:noFill/>
                </a:ln>
                <a:solidFill>
                  <a:schemeClr val="tx1"/>
                </a:solidFill>
                <a:effectLst/>
                <a:uLnTx/>
                <a:uFillTx/>
                <a:latin typeface="+mn-lt"/>
                <a:ea typeface="+mn-ea"/>
                <a:cs typeface="+mn-cs"/>
              </a:rPr>
              <a:t>ιοψία</a:t>
            </a:r>
            <a:r>
              <a:rPr kumimoji="0" lang="el-GR" sz="8000" b="0" i="0" u="none" strike="noStrike" kern="1200" cap="none" spc="0" normalizeH="0" baseline="0" noProof="0" dirty="0">
                <a:ln>
                  <a:noFill/>
                </a:ln>
                <a:solidFill>
                  <a:schemeClr val="tx1"/>
                </a:solidFill>
                <a:effectLst/>
                <a:uLnTx/>
                <a:uFillTx/>
                <a:latin typeface="+mn-lt"/>
                <a:ea typeface="+mn-ea"/>
                <a:cs typeface="+mn-cs"/>
              </a:rPr>
              <a:t> οστικού</a:t>
            </a:r>
            <a:r>
              <a:rPr kumimoji="0" lang="el-GR" sz="8000" b="0" i="0" u="none" strike="noStrike" kern="1200" cap="none" spc="0" normalizeH="0" noProof="0" dirty="0">
                <a:ln>
                  <a:noFill/>
                </a:ln>
                <a:solidFill>
                  <a:schemeClr val="tx1"/>
                </a:solidFill>
                <a:effectLst/>
                <a:uLnTx/>
                <a:uFillTx/>
                <a:latin typeface="+mn-lt"/>
                <a:ea typeface="+mn-ea"/>
                <a:cs typeface="+mn-cs"/>
              </a:rPr>
              <a:t> μυελού</a:t>
            </a:r>
            <a:r>
              <a:rPr kumimoji="0" lang="en-US" sz="8000" b="0" i="0" u="none" strike="noStrike" kern="1200" cap="none" spc="0" normalizeH="0" noProof="0" dirty="0">
                <a:ln>
                  <a:noFill/>
                </a:ln>
                <a:solidFill>
                  <a:schemeClr val="tx1"/>
                </a:solidFill>
                <a:effectLst/>
                <a:uLnTx/>
                <a:uFillTx/>
                <a:latin typeface="+mn-lt"/>
                <a:ea typeface="+mn-ea"/>
                <a:cs typeface="+mn-cs"/>
              </a:rPr>
              <a:t>:</a:t>
            </a:r>
          </a:p>
          <a:p>
            <a:pPr marL="342900" lvl="0" indent="-342900" algn="ctr">
              <a:spcBef>
                <a:spcPct val="20000"/>
              </a:spcBef>
            </a:pPr>
            <a:r>
              <a:rPr kumimoji="0" lang="el-GR" sz="4800" b="0" i="0" u="none" strike="noStrike" kern="1200" cap="none" spc="0" normalizeH="0" noProof="0" dirty="0">
                <a:ln>
                  <a:noFill/>
                </a:ln>
                <a:solidFill>
                  <a:schemeClr val="tx1"/>
                </a:solidFill>
                <a:effectLst/>
                <a:uLnTx/>
                <a:uFillTx/>
                <a:latin typeface="+mn-lt"/>
                <a:ea typeface="+mn-ea"/>
                <a:cs typeface="+mn-cs"/>
              </a:rPr>
              <a:t> </a:t>
            </a:r>
            <a:r>
              <a:rPr lang="el-GR" sz="4800" b="1" dirty="0"/>
              <a:t>Διάχυτη</a:t>
            </a:r>
            <a:r>
              <a:rPr lang="el-GR" sz="4800" dirty="0"/>
              <a:t> διήθηση  (εξου κι η πανκυτταροπενία/λευκοπενία) από  </a:t>
            </a:r>
            <a:r>
              <a:rPr lang="el-GR" sz="4800" b="1" dirty="0"/>
              <a:t>χαλαρά διατασσόμενα </a:t>
            </a:r>
            <a:r>
              <a:rPr lang="el-GR" sz="4800" dirty="0"/>
              <a:t>μικρά έως </a:t>
            </a:r>
            <a:r>
              <a:rPr lang="el-GR" sz="4800" b="1" dirty="0"/>
              <a:t>μέσου μεγέθους </a:t>
            </a:r>
            <a:r>
              <a:rPr lang="el-GR" sz="4800" dirty="0"/>
              <a:t>  λεμφοκύτταρα  </a:t>
            </a:r>
            <a:r>
              <a:rPr lang="el-GR" sz="4800" b="1" dirty="0"/>
              <a:t>με άφθονο διαυγές</a:t>
            </a:r>
            <a:r>
              <a:rPr lang="el-GR" sz="4800" dirty="0"/>
              <a:t>  κυτταρόπλασμα και ωοειδείς,ελαφρά πολύμορφους  πυρήνες με εσοχή. Τα κύτταρα έχουν  κενά , δίνοντάς τους εμφάνιση «τηγανητού αυγού». </a:t>
            </a:r>
          </a:p>
          <a:p>
            <a:pPr marL="342900" lvl="0" indent="-342900" algn="ctr">
              <a:spcBef>
                <a:spcPct val="20000"/>
              </a:spcBef>
            </a:pPr>
            <a:r>
              <a:rPr lang="el-GR" sz="4800" dirty="0"/>
              <a:t>Ανοσοφαινότυπος</a:t>
            </a:r>
            <a:r>
              <a:rPr lang="en-US" sz="4800" dirty="0"/>
              <a:t>:  </a:t>
            </a:r>
            <a:r>
              <a:rPr lang="en-US" sz="4800" b="1" dirty="0"/>
              <a:t>CD20  &amp;</a:t>
            </a:r>
            <a:r>
              <a:rPr lang="el-GR" sz="4800" b="1" dirty="0"/>
              <a:t> </a:t>
            </a:r>
            <a:r>
              <a:rPr lang="en-US" sz="4800" b="1" dirty="0"/>
              <a:t> CD103 +, </a:t>
            </a:r>
          </a:p>
          <a:p>
            <a:pPr marL="342900" lvl="0" indent="-342900" algn="ctr">
              <a:spcBef>
                <a:spcPct val="20000"/>
              </a:spcBef>
            </a:pPr>
            <a:r>
              <a:rPr lang="en-US" sz="4800" dirty="0"/>
              <a:t>CD5, CD10, CD23 &amp; CD79b </a:t>
            </a:r>
            <a:r>
              <a:rPr lang="en-US" sz="4800" b="1" dirty="0">
                <a:effectLst>
                  <a:outerShdw blurRad="38100" dist="38100" dir="2700000" algn="tl">
                    <a:srgbClr val="000000">
                      <a:alpha val="43137"/>
                    </a:srgbClr>
                  </a:outerShdw>
                </a:effectLst>
              </a:rPr>
              <a:t>-</a:t>
            </a:r>
            <a:endParaRPr kumimoji="0" lang="el-GR" sz="48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4 - Θέση κειμένου"/>
          <p:cNvSpPr txBox="1">
            <a:spLocks/>
          </p:cNvSpPr>
          <p:nvPr/>
        </p:nvSpPr>
        <p:spPr>
          <a:xfrm>
            <a:off x="0" y="571480"/>
            <a:ext cx="9144000" cy="1603395"/>
          </a:xfrm>
          <a:prstGeom prst="rect">
            <a:avLst/>
          </a:prstGeom>
        </p:spPr>
        <p:txBody>
          <a:bodyPr>
            <a:norm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1" i="0" u="none" strike="noStrike" kern="1200" cap="none" spc="0" normalizeH="0" baseline="0" noProof="0" dirty="0">
                <a:ln>
                  <a:noFill/>
                </a:ln>
                <a:solidFill>
                  <a:schemeClr val="tx1"/>
                </a:solidFill>
                <a:effectLst/>
                <a:uLnTx/>
                <a:uFillTx/>
                <a:latin typeface="+mn-lt"/>
                <a:ea typeface="+mn-ea"/>
                <a:cs typeface="+mn-cs"/>
              </a:rPr>
              <a:t>Λευχαιμία από τριχωτά κύτταρα</a:t>
            </a:r>
            <a:r>
              <a:rPr kumimoji="0" lang="en-US" sz="2400" b="1" i="0" u="none" strike="noStrike" kern="1200" cap="none" spc="0" normalizeH="0" baseline="0" noProof="0" dirty="0">
                <a:ln>
                  <a:noFill/>
                </a:ln>
                <a:solidFill>
                  <a:schemeClr val="tx1"/>
                </a:solidFill>
                <a:effectLst/>
                <a:uLnTx/>
                <a:uFillTx/>
                <a:latin typeface="+mn-lt"/>
                <a:ea typeface="+mn-ea"/>
                <a:cs typeface="+mn-cs"/>
              </a:rPr>
              <a:t>.</a:t>
            </a:r>
            <a:r>
              <a:rPr kumimoji="0" lang="el-GR" sz="2400" b="1" i="0" u="none" strike="noStrike" kern="1200" cap="none" spc="0" normalizeH="0" baseline="0" noProof="0" dirty="0">
                <a:ln>
                  <a:noFill/>
                </a:ln>
                <a:solidFill>
                  <a:schemeClr val="tx1"/>
                </a:solidFill>
                <a:effectLst/>
                <a:uLnTx/>
                <a:uFillTx/>
                <a:latin typeface="+mn-lt"/>
                <a:ea typeface="+mn-ea"/>
                <a:cs typeface="+mn-cs"/>
              </a:rPr>
              <a:t>Ποια</a:t>
            </a:r>
            <a:r>
              <a:rPr kumimoji="0" lang="el-GR" sz="2400" b="1" i="0" u="none" strike="noStrike" kern="1200" cap="none" spc="0" normalizeH="0" noProof="0" dirty="0">
                <a:ln>
                  <a:noFill/>
                </a:ln>
                <a:solidFill>
                  <a:schemeClr val="tx1"/>
                </a:solidFill>
                <a:effectLst/>
                <a:uLnTx/>
                <a:uFillTx/>
                <a:latin typeface="+mn-lt"/>
                <a:ea typeface="+mn-ea"/>
                <a:cs typeface="+mn-cs"/>
              </a:rPr>
              <a:t> η καταγωγή των </a:t>
            </a:r>
            <a:r>
              <a:rPr kumimoji="0" lang="el-GR" sz="2400" b="1" i="0" u="none" strike="noStrike" kern="1200" cap="none" spc="0" normalizeH="0" noProof="0" dirty="0" err="1">
                <a:ln>
                  <a:noFill/>
                </a:ln>
                <a:solidFill>
                  <a:schemeClr val="tx1"/>
                </a:solidFill>
                <a:effectLst/>
                <a:uLnTx/>
                <a:uFillTx/>
                <a:latin typeface="+mn-lt"/>
                <a:ea typeface="+mn-ea"/>
                <a:cs typeface="+mn-cs"/>
              </a:rPr>
              <a:t>νεοπλασματικών</a:t>
            </a:r>
            <a:r>
              <a:rPr kumimoji="0" lang="el-GR" sz="2400" b="1" i="0" u="none" strike="noStrike" kern="1200" cap="none" spc="0" normalizeH="0" noProof="0" dirty="0">
                <a:ln>
                  <a:noFill/>
                </a:ln>
                <a:solidFill>
                  <a:schemeClr val="tx1"/>
                </a:solidFill>
                <a:effectLst/>
                <a:uLnTx/>
                <a:uFillTx/>
                <a:latin typeface="+mn-lt"/>
                <a:ea typeface="+mn-ea"/>
                <a:cs typeface="+mn-cs"/>
              </a:rPr>
              <a:t> κυττάρων και ποια η παθογένεια της νόσου</a:t>
            </a:r>
            <a:r>
              <a:rPr kumimoji="0" lang="en-US" sz="2400" b="1" i="0" u="none" strike="noStrike" kern="1200" cap="none" spc="0" normalizeH="0" noProof="0" dirty="0">
                <a:ln>
                  <a:noFill/>
                </a:ln>
                <a:solidFill>
                  <a:schemeClr val="tx1"/>
                </a:solidFill>
                <a:effectLst/>
                <a:uLnTx/>
                <a:uFillTx/>
                <a:latin typeface="+mn-lt"/>
                <a:ea typeface="+mn-ea"/>
                <a:cs typeface="+mn-cs"/>
              </a:rPr>
              <a:t>;</a:t>
            </a:r>
            <a:r>
              <a:rPr kumimoji="0" lang="el-GR" sz="2400" b="1" i="0" u="none" strike="noStrike" kern="1200" cap="none" spc="0" normalizeH="0" noProof="0" dirty="0">
                <a:ln>
                  <a:noFill/>
                </a:ln>
                <a:solidFill>
                  <a:schemeClr val="tx1"/>
                </a:solidFill>
                <a:effectLst/>
                <a:uLnTx/>
                <a:uFillTx/>
                <a:latin typeface="+mn-lt"/>
                <a:ea typeface="+mn-ea"/>
                <a:cs typeface="+mn-cs"/>
              </a:rPr>
              <a:t> </a:t>
            </a:r>
            <a:r>
              <a:rPr kumimoji="0" lang="el-GR" sz="2400" b="1" i="0" u="none" strike="noStrike" kern="1200" cap="none" spc="0" normalizeH="0" baseline="0" noProof="0" dirty="0">
                <a:ln>
                  <a:noFill/>
                </a:ln>
                <a:solidFill>
                  <a:schemeClr val="tx1"/>
                </a:solidFill>
                <a:effectLst/>
                <a:uLnTx/>
                <a:uFillTx/>
                <a:latin typeface="+mn-lt"/>
                <a:ea typeface="+mn-ea"/>
                <a:cs typeface="+mn-cs"/>
              </a:rPr>
              <a:t> </a:t>
            </a:r>
          </a:p>
        </p:txBody>
      </p:sp>
      <p:sp>
        <p:nvSpPr>
          <p:cNvPr id="10" name="Rectangle 9"/>
          <p:cNvSpPr/>
          <p:nvPr/>
        </p:nvSpPr>
        <p:spPr>
          <a:xfrm>
            <a:off x="2786050" y="2428868"/>
            <a:ext cx="2000264" cy="1255728"/>
          </a:xfrm>
          <a:prstGeom prst="rect">
            <a:avLst/>
          </a:prstGeom>
        </p:spPr>
        <p:txBody>
          <a:bodyPr wrap="square">
            <a:spAutoFit/>
          </a:bodyPr>
          <a:lstStyle/>
          <a:p>
            <a:pPr marL="342900" lvl="0" indent="-342900" algn="ctr">
              <a:spcBef>
                <a:spcPct val="20000"/>
              </a:spcBef>
              <a:defRPr/>
            </a:pPr>
            <a:r>
              <a:rPr lang="el-GR" b="1" dirty="0"/>
              <a:t>Ακτινοειδείς,</a:t>
            </a:r>
          </a:p>
          <a:p>
            <a:pPr marL="342900" lvl="0" indent="-342900" algn="ctr">
              <a:spcBef>
                <a:spcPct val="20000"/>
              </a:spcBef>
              <a:defRPr/>
            </a:pPr>
            <a:r>
              <a:rPr lang="el-GR" b="1" dirty="0"/>
              <a:t>μικρές τριχόμορφες προσεκβολές </a:t>
            </a:r>
          </a:p>
        </p:txBody>
      </p:sp>
      <p:sp>
        <p:nvSpPr>
          <p:cNvPr id="11" name="1 - Τίτλος"/>
          <p:cNvSpPr txBox="1">
            <a:spLocks/>
          </p:cNvSpPr>
          <p:nvPr/>
        </p:nvSpPr>
        <p:spPr>
          <a:xfrm>
            <a:off x="-214346" y="571480"/>
            <a:ext cx="9358346" cy="71438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Mo</a:t>
            </a:r>
            <a:r>
              <a:rPr kumimoji="0" lang="el-GR" sz="1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νοκλωνική αναδιάταξη των γονιδίων των ανοσοσφαιρινών με</a:t>
            </a:r>
            <a:r>
              <a:rPr kumimoji="0" lang="en-US" sz="1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a:t>
            </a:r>
            <a:r>
              <a:rPr kumimoji="0" lang="el-GR" sz="1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μεταλλαγές των μεταβλητών γονιδιακών περιοχών. Καταγωγή</a:t>
            </a:r>
            <a:r>
              <a:rPr kumimoji="0" lang="en-US" sz="1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 B </a:t>
            </a:r>
            <a:r>
              <a:rPr kumimoji="0" lang="el-GR" sz="16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λεμφοκύτταρα που έχουν υποστεί εξεργασία μέσα στα βλαστικά κέντρα</a:t>
            </a:r>
            <a:r>
              <a:rPr kumimoji="0" lang="el-GR" sz="1600" b="0" i="0" u="none" strike="noStrike" kern="1200" cap="none" spc="0" normalizeH="0" baseline="0" noProof="0" dirty="0">
                <a:ln>
                  <a:noFill/>
                </a:ln>
                <a:solidFill>
                  <a:schemeClr val="tx1"/>
                </a:solidFill>
                <a:effectLst/>
                <a:uLnTx/>
                <a:uFillTx/>
                <a:latin typeface="+mj-lt"/>
                <a:ea typeface="+mj-ea"/>
                <a:cs typeface="+mj-cs"/>
              </a:rPr>
              <a:t>.</a:t>
            </a:r>
          </a:p>
        </p:txBody>
      </p:sp>
      <mc:AlternateContent xmlns:mc="http://schemas.openxmlformats.org/markup-compatibility/2006" xmlns:p14="http://schemas.microsoft.com/office/powerpoint/2010/main">
        <mc:Choice Requires="p14">
          <p:contentPart p14:bwMode="auto" r:id="rId5">
            <p14:nvContentPartPr>
              <p14:cNvPr id="1026" name="Ink 2"/>
              <p14:cNvContentPartPr>
                <a14:cpLocks xmlns:a14="http://schemas.microsoft.com/office/drawing/2010/main" noRot="1" noChangeAspect="1" noEditPoints="1" noChangeArrowheads="1" noChangeShapeType="1"/>
              </p14:cNvContentPartPr>
              <p14:nvPr/>
            </p14:nvContentPartPr>
            <p14:xfrm>
              <a:off x="2124075" y="2349500"/>
              <a:ext cx="207963" cy="350838"/>
            </p14:xfrm>
          </p:contentPart>
        </mc:Choice>
        <mc:Fallback xmlns="">
          <p:pic>
            <p:nvPicPr>
              <p:cNvPr id="1026" name="Ink 2"/>
              <p:cNvPicPr>
                <a:picLocks noRot="1" noChangeAspect="1" noEditPoints="1" noChangeArrowheads="1" noChangeShapeType="1"/>
              </p:cNvPicPr>
              <p:nvPr/>
            </p:nvPicPr>
            <p:blipFill>
              <a:blip r:embed="rId6"/>
              <a:stretch>
                <a:fillRect/>
              </a:stretch>
            </p:blipFill>
            <p:spPr>
              <a:xfrm>
                <a:off x="2114800" y="2340230"/>
                <a:ext cx="226512" cy="369378"/>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500"/>
                                        <p:tgtEl>
                                          <p:spTgt spid="20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5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dissolve">
                                      <p:cBhvr>
                                        <p:cTn id="29" dur="500"/>
                                        <p:tgtEl>
                                          <p:spTgt spid="1026"/>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grpId="1" nodeType="clickEffect">
                                  <p:stCondLst>
                                    <p:cond delay="0"/>
                                  </p:stCondLst>
                                  <p:childTnLst>
                                    <p:animEffect transition="out" filter="dissolv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dissolv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9" grpId="1"/>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48" y="0"/>
            <a:ext cx="4857752" cy="6858000"/>
          </a:xfrm>
        </p:spPr>
        <p:txBody>
          <a:bodyPr>
            <a:normAutofit fontScale="90000"/>
          </a:bodyPr>
          <a:lstStyle/>
          <a:p>
            <a:r>
              <a:rPr lang="el-GR" sz="2000" dirty="0"/>
              <a:t>Μια </a:t>
            </a:r>
            <a:r>
              <a:rPr lang="en-US" sz="2000" dirty="0"/>
              <a:t>70</a:t>
            </a:r>
            <a:r>
              <a:rPr lang="el-GR" sz="2000" dirty="0"/>
              <a:t>χρονη γυναίκα με </a:t>
            </a:r>
            <a:r>
              <a:rPr lang="el-GR" sz="2000" b="1" dirty="0"/>
              <a:t>οξεία μυελογενή λευχαιμία</a:t>
            </a:r>
            <a:r>
              <a:rPr lang="el-GR" sz="2000" dirty="0"/>
              <a:t> (ΟΜΛ) υποτύπου Μ</a:t>
            </a:r>
            <a:r>
              <a:rPr lang="el-GR" sz="2000" b="1" dirty="0"/>
              <a:t>4</a:t>
            </a:r>
            <a:r>
              <a:rPr lang="el-GR" sz="2000" dirty="0"/>
              <a:t>, με φυσιολογικό καρυότυπο,   μετά τη δεύτερη πλήρη ύφεσή της  της,  ανέπτυξε ισχυρούς πονοκεφάλους και αδυναμία ποδιών, 3 μήνες μετά την ολοκλήρωση της τελευταίας χημειοθεραπείας. Η αξονική τομογραφία και η απεικόνιση μαγνητικού συντονισμού αποκάλυψαν πολλαπλές </a:t>
            </a:r>
            <a:r>
              <a:rPr lang="el-GR" sz="2000" b="1" dirty="0"/>
              <a:t>εστίες </a:t>
            </a:r>
            <a:r>
              <a:rPr lang="el-GR" sz="2000" dirty="0"/>
              <a:t>ενίσχυσης μέσα </a:t>
            </a:r>
            <a:r>
              <a:rPr lang="el-GR" sz="2000" dirty="0">
                <a:effectLst>
                  <a:outerShdw blurRad="38100" dist="38100" dir="2700000" algn="tl">
                    <a:srgbClr val="000000">
                      <a:alpha val="43137"/>
                    </a:srgbClr>
                  </a:outerShdw>
                </a:effectLst>
              </a:rPr>
              <a:t>στο εγκεφαλικό παρέγχυμα και τις λεπτομήνιγγες</a:t>
            </a:r>
            <a:r>
              <a:rPr lang="el-GR" sz="2000" dirty="0"/>
              <a:t>. Η ασθενής έλαβε παρηγορητική κρανιακή ακτινοβολία και προοδευτικά ανέπτυξε νευρολογικά συμπτώματα και σοβαρή σήψη. </a:t>
            </a:r>
            <a:br>
              <a:rPr lang="el-GR" sz="2000" dirty="0"/>
            </a:br>
            <a:br>
              <a:rPr lang="el-GR" sz="2000" dirty="0"/>
            </a:br>
            <a:r>
              <a:rPr lang="el-GR" sz="2000" dirty="0"/>
              <a:t>Ποιά η πάνω εικονιζόμενη μικροσκοπική εξέταση η οποία ανέδειξε την υποτροπή της νόσου στο ΚΝΣ</a:t>
            </a:r>
            <a:r>
              <a:rPr lang="en-US" sz="2000" dirty="0"/>
              <a:t>;</a:t>
            </a:r>
            <a:r>
              <a:rPr lang="el-GR" sz="2000" dirty="0"/>
              <a:t> Περιγράψτε την εικονιζόμενη μορφολογία των  λευχαιμικών κυττάρων.</a:t>
            </a:r>
            <a:br>
              <a:rPr lang="el-GR" sz="2000" dirty="0"/>
            </a:br>
            <a:r>
              <a:rPr lang="el-GR" sz="2000" dirty="0"/>
              <a:t> </a:t>
            </a:r>
            <a:br>
              <a:rPr lang="el-GR" sz="2000" dirty="0"/>
            </a:br>
            <a:r>
              <a:rPr lang="el-GR" sz="2000" dirty="0"/>
              <a:t>Ποιά η πλήρης ονομασία του εν λόγω υποτύπου ΟΜΛ σύμφωνα με τη </a:t>
            </a:r>
            <a:r>
              <a:rPr lang="en-US" sz="2000" dirty="0"/>
              <a:t>FAB </a:t>
            </a:r>
            <a:r>
              <a:rPr lang="el-GR" sz="2000" dirty="0"/>
              <a:t>, ποιά η συχνότητά του επί του συνόλου των ΟΜΛ και ποιά τα αναμενόμενα ευρήματα στο</a:t>
            </a:r>
            <a:r>
              <a:rPr lang="en-US" sz="2000" dirty="0"/>
              <a:t> </a:t>
            </a:r>
            <a:r>
              <a:rPr lang="el-GR" sz="2000" dirty="0"/>
              <a:t>επίχρισμα από το μυελό των οστών της ασθενούς </a:t>
            </a:r>
            <a:r>
              <a:rPr lang="en-US" sz="2000" dirty="0"/>
              <a:t>; </a:t>
            </a:r>
            <a:r>
              <a:rPr lang="el-GR" sz="2000" dirty="0"/>
              <a:t>  </a:t>
            </a:r>
          </a:p>
        </p:txBody>
      </p:sp>
      <p:pic>
        <p:nvPicPr>
          <p:cNvPr id="129026" name="Picture 2" descr="C:\Users\αγαπουλακι\Downloads\F1.large.jpg"/>
          <p:cNvPicPr>
            <a:picLocks noChangeAspect="1" noChangeArrowheads="1"/>
          </p:cNvPicPr>
          <p:nvPr/>
        </p:nvPicPr>
        <p:blipFill>
          <a:blip r:embed="rId2"/>
          <a:srcRect/>
          <a:stretch>
            <a:fillRect/>
          </a:stretch>
        </p:blipFill>
        <p:spPr bwMode="auto">
          <a:xfrm>
            <a:off x="214283" y="0"/>
            <a:ext cx="4103758" cy="3714752"/>
          </a:xfrm>
          <a:prstGeom prst="rect">
            <a:avLst/>
          </a:prstGeom>
          <a:noFill/>
        </p:spPr>
      </p:pic>
      <p:pic>
        <p:nvPicPr>
          <p:cNvPr id="129027" name="Picture 3" descr="C:\Users\αγαπουλακι\Desktop\auer-rod-2.jpg"/>
          <p:cNvPicPr>
            <a:picLocks noChangeAspect="1" noChangeArrowheads="1"/>
          </p:cNvPicPr>
          <p:nvPr/>
        </p:nvPicPr>
        <p:blipFill>
          <a:blip r:embed="rId3"/>
          <a:srcRect/>
          <a:stretch>
            <a:fillRect/>
          </a:stretch>
        </p:blipFill>
        <p:spPr bwMode="auto">
          <a:xfrm>
            <a:off x="214282" y="3786190"/>
            <a:ext cx="4000528" cy="3612215"/>
          </a:xfrm>
          <a:prstGeom prst="rect">
            <a:avLst/>
          </a:prstGeom>
          <a:noFill/>
        </p:spPr>
      </p:pic>
      <p:sp>
        <p:nvSpPr>
          <p:cNvPr id="5" name="Text Placeholder 3"/>
          <p:cNvSpPr txBox="1">
            <a:spLocks/>
          </p:cNvSpPr>
          <p:nvPr/>
        </p:nvSpPr>
        <p:spPr>
          <a:xfrm>
            <a:off x="4357686" y="428604"/>
            <a:ext cx="4786314" cy="6429396"/>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0" i="0" u="none" strike="noStrike" kern="1200" cap="none" spc="0" normalizeH="0" baseline="0" noProof="0" dirty="0">
                <a:ln>
                  <a:noFill/>
                </a:ln>
                <a:solidFill>
                  <a:schemeClr val="tx1"/>
                </a:solidFill>
                <a:effectLst/>
                <a:uLnTx/>
                <a:uFillTx/>
                <a:latin typeface="+mn-lt"/>
                <a:ea typeface="+mn-ea"/>
                <a:cs typeface="+mn-cs"/>
              </a:rPr>
              <a:t>Αποφολιδωτική κυτταρολογία μετά από οσφυονωτιαία παρακέντηση εγκεφαλονωτιαίου υγρού.</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0" i="0" u="none" strike="noStrike" kern="1200" cap="none" spc="0" normalizeH="0" baseline="0" noProof="0" dirty="0">
                <a:ln>
                  <a:noFill/>
                </a:ln>
                <a:solidFill>
                  <a:schemeClr val="tx1"/>
                </a:solidFill>
                <a:effectLst/>
                <a:uLnTx/>
                <a:uFillTx/>
                <a:latin typeface="+mn-lt"/>
                <a:ea typeface="+mn-ea"/>
                <a:cs typeface="+mn-cs"/>
              </a:rPr>
              <a:t>Μυελοβλάστες με κυτταροπλασματικά κοκκία και ακανόνιστους πυρήνες.</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O</a:t>
            </a:r>
            <a:r>
              <a:rPr kumimoji="0" lang="el-GR" sz="2400" b="0" i="0" u="none" strike="noStrike" kern="1200" cap="none" spc="0" normalizeH="0" baseline="0" noProof="0" dirty="0">
                <a:ln>
                  <a:noFill/>
                </a:ln>
                <a:solidFill>
                  <a:schemeClr val="tx1"/>
                </a:solidFill>
                <a:effectLst/>
                <a:uLnTx/>
                <a:uFillTx/>
                <a:latin typeface="+mn-lt"/>
                <a:ea typeface="+mn-ea"/>
                <a:cs typeface="+mn-cs"/>
              </a:rPr>
              <a:t>ξεία μυελομονοκυτταρική λευχαιμία , συχνότητα 20%.</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2400" b="0" i="0" u="none" strike="noStrike" kern="1200" cap="none" spc="0" normalizeH="0" baseline="0" noProof="0" dirty="0">
                <a:ln>
                  <a:noFill/>
                </a:ln>
                <a:solidFill>
                  <a:schemeClr val="tx1"/>
                </a:solidFill>
                <a:effectLst/>
                <a:uLnTx/>
                <a:uFillTx/>
                <a:latin typeface="+mn-lt"/>
                <a:ea typeface="+mn-ea"/>
                <a:cs typeface="+mn-cs"/>
              </a:rPr>
              <a:t>Κυτταροβριθής  μυελός των οστών  με αύξηση μυελοβλαστών, μονοβλαστών και κυττάρων που διαφοροποιούνται προς μονοκύτταρα.Στις μυελοβλάστες ανιχνεύονται συχνά ραβδία του </a:t>
            </a:r>
            <a:r>
              <a:rPr kumimoji="0" lang="en-US" sz="2400" b="0" i="0" u="none" strike="noStrike" kern="1200" cap="none" spc="0" normalizeH="0" baseline="0" noProof="0" dirty="0">
                <a:ln>
                  <a:noFill/>
                </a:ln>
                <a:solidFill>
                  <a:schemeClr val="tx1"/>
                </a:solidFill>
                <a:effectLst/>
                <a:uLnTx/>
                <a:uFillTx/>
                <a:latin typeface="+mn-lt"/>
                <a:ea typeface="+mn-ea"/>
                <a:cs typeface="+mn-cs"/>
              </a:rPr>
              <a:t>Auer.</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129028" name="Picture 4" descr="C:\Users\αγαπουλακι\Desktop\058.jpg"/>
          <p:cNvPicPr>
            <a:picLocks noChangeAspect="1" noChangeArrowheads="1"/>
          </p:cNvPicPr>
          <p:nvPr/>
        </p:nvPicPr>
        <p:blipFill>
          <a:blip r:embed="rId4"/>
          <a:srcRect/>
          <a:stretch>
            <a:fillRect/>
          </a:stretch>
        </p:blipFill>
        <p:spPr bwMode="auto">
          <a:xfrm>
            <a:off x="0" y="235007"/>
            <a:ext cx="4357686" cy="312253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9026"/>
                                        </p:tgtEl>
                                      </p:cBhvr>
                                    </p:animEffect>
                                    <p:set>
                                      <p:cBhvr>
                                        <p:cTn id="7" dur="1" fill="hold">
                                          <p:stCondLst>
                                            <p:cond delay="499"/>
                                          </p:stCondLst>
                                        </p:cTn>
                                        <p:tgtEl>
                                          <p:spTgt spid="129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028"/>
                                        </p:tgtEl>
                                        <p:attrNameLst>
                                          <p:attrName>style.visibility</p:attrName>
                                        </p:attrNameLst>
                                      </p:cBhvr>
                                      <p:to>
                                        <p:strVal val="visible"/>
                                      </p:to>
                                    </p:set>
                                    <p:animEffect transition="in" filter="fade">
                                      <p:cBhvr>
                                        <p:cTn id="12" dur="500"/>
                                        <p:tgtEl>
                                          <p:spTgt spid="129028"/>
                                        </p:tgtEl>
                                      </p:cBhvr>
                                    </p:animEffect>
                                  </p:childTnLst>
                                </p:cTn>
                              </p:par>
                              <p:par>
                                <p:cTn id="13" presetID="10" presetClass="entr" presetSubtype="0" fill="hold" nodeType="withEffect">
                                  <p:stCondLst>
                                    <p:cond delay="0"/>
                                  </p:stCondLst>
                                  <p:childTnLst>
                                    <p:set>
                                      <p:cBhvr>
                                        <p:cTn id="14" dur="1" fill="hold">
                                          <p:stCondLst>
                                            <p:cond delay="0"/>
                                          </p:stCondLst>
                                        </p:cTn>
                                        <p:tgtEl>
                                          <p:spTgt spid="129027"/>
                                        </p:tgtEl>
                                        <p:attrNameLst>
                                          <p:attrName>style.visibility</p:attrName>
                                        </p:attrNameLst>
                                      </p:cBhvr>
                                      <p:to>
                                        <p:strVal val="visible"/>
                                      </p:to>
                                    </p:set>
                                    <p:animEffect transition="in" filter="fade">
                                      <p:cBhvr>
                                        <p:cTn id="15" dur="500"/>
                                        <p:tgtEl>
                                          <p:spTgt spid="1290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fade">
                                      <p:cBhvr>
                                        <p:cTn id="31" dur="500"/>
                                        <p:tgtEl>
                                          <p:spTgt spid="5">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84BCAC-5372-BF32-1AB2-B6BF015AB1BC}"/>
              </a:ext>
            </a:extLst>
          </p:cNvPr>
          <p:cNvSpPr txBox="1"/>
          <p:nvPr/>
        </p:nvSpPr>
        <p:spPr>
          <a:xfrm>
            <a:off x="0" y="1027759"/>
            <a:ext cx="8820472" cy="69249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i="0" strike="noStrike" kern="1200" cap="none" spc="0" normalizeH="0" baseline="0" noProof="0" dirty="0">
                <a:ln>
                  <a:noFill/>
                </a:ln>
                <a:solidFill>
                  <a:prstClr val="black"/>
                </a:solidFill>
                <a:effectLst/>
                <a:uLnTx/>
                <a:uFillTx/>
                <a:ea typeface="+mn-ea"/>
                <a:cs typeface="Arial" panose="020B0604020202020204" pitchFamily="34" charset="0"/>
              </a:rPr>
              <a:t>Γυναίκα 66 ετών προσέρχεται λόγω </a:t>
            </a:r>
            <a:r>
              <a:rPr kumimoji="0" lang="el-GR" sz="20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επίμονης οσφυαλγίας </a:t>
            </a:r>
            <a:r>
              <a:rPr kumimoji="0" lang="el-GR" sz="2000" i="0" strike="noStrike" kern="1200" cap="none" spc="0" normalizeH="0" baseline="0" noProof="0" dirty="0">
                <a:ln>
                  <a:noFill/>
                </a:ln>
                <a:solidFill>
                  <a:prstClr val="black"/>
                </a:solidFill>
                <a:effectLst/>
                <a:uLnTx/>
                <a:uFillTx/>
                <a:ea typeface="+mn-ea"/>
                <a:cs typeface="Arial" panose="020B0604020202020204" pitchFamily="34" charset="0"/>
              </a:rPr>
              <a:t>από μηνός, με πρόσφατη διάγνωση </a:t>
            </a:r>
            <a:r>
              <a:rPr kumimoji="0" lang="el-GR" sz="20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αυτόματου κατάγματος </a:t>
            </a:r>
            <a:r>
              <a:rPr kumimoji="0" lang="el-GR" sz="2000" i="0" strike="noStrike" kern="1200" cap="none" spc="0" normalizeH="0" baseline="0" noProof="0" dirty="0">
                <a:ln>
                  <a:noFill/>
                </a:ln>
                <a:solidFill>
                  <a:prstClr val="black"/>
                </a:solidFill>
                <a:effectLst/>
                <a:uLnTx/>
                <a:uFillTx/>
                <a:ea typeface="+mn-ea"/>
                <a:cs typeface="Arial" panose="020B0604020202020204" pitchFamily="34" charset="0"/>
              </a:rPr>
              <a:t>του Ο5 σπονδύλου. Αναφέρει επίσης </a:t>
            </a:r>
            <a:r>
              <a:rPr kumimoji="0" lang="el-GR" sz="2000" i="1" strike="noStrike" kern="1200" cap="none" spc="0" normalizeH="0" baseline="0" noProof="0" dirty="0">
                <a:ln>
                  <a:noFill/>
                </a:ln>
                <a:solidFill>
                  <a:prstClr val="black"/>
                </a:solidFill>
                <a:effectLst/>
                <a:uLnTx/>
                <a:uFillTx/>
                <a:ea typeface="+mn-ea"/>
                <a:cs typeface="Arial" panose="020B0604020202020204" pitchFamily="34" charset="0"/>
              </a:rPr>
              <a:t>δύο</a:t>
            </a:r>
            <a:r>
              <a:rPr kumimoji="0" lang="el-GR" sz="2000" i="0" strike="noStrike" kern="1200" cap="none" spc="0" normalizeH="0" baseline="0" noProof="0" dirty="0">
                <a:ln>
                  <a:noFill/>
                </a:ln>
                <a:solidFill>
                  <a:prstClr val="black"/>
                </a:solidFill>
                <a:effectLst/>
                <a:uLnTx/>
                <a:uFillTx/>
                <a:ea typeface="+mn-ea"/>
                <a:cs typeface="Arial" panose="020B0604020202020204" pitchFamily="34" charset="0"/>
              </a:rPr>
              <a:t> επεισόδια </a:t>
            </a:r>
            <a:r>
              <a:rPr kumimoji="0" lang="el-GR" sz="2000" i="0"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πνευμονιοκοκκικής</a:t>
            </a:r>
            <a:r>
              <a:rPr kumimoji="0" lang="el-GR" sz="20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  πνευμονίας</a:t>
            </a:r>
            <a:r>
              <a:rPr kumimoji="0" lang="el-GR" sz="2000" i="0" strike="noStrike" kern="1200" cap="none" spc="0" normalizeH="0" baseline="0" noProof="0" dirty="0">
                <a:ln>
                  <a:noFill/>
                </a:ln>
                <a:solidFill>
                  <a:prstClr val="black"/>
                </a:solidFill>
                <a:effectLst/>
                <a:uLnTx/>
                <a:uFillTx/>
                <a:ea typeface="+mn-ea"/>
                <a:cs typeface="Arial" panose="020B0604020202020204" pitchFamily="34" charset="0"/>
              </a:rPr>
              <a:t>, φέτος.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Ωχρότητα</a:t>
            </a:r>
            <a:r>
              <a:rPr kumimoji="0" lang="el-GR" sz="2000" b="0" i="0" u="none" strike="noStrike" kern="1200" cap="none" spc="0" normalizeH="0" baseline="0" noProof="0" dirty="0">
                <a:ln>
                  <a:noFill/>
                </a:ln>
                <a:solidFill>
                  <a:prstClr val="black"/>
                </a:solidFill>
                <a:effectLst/>
                <a:uLnTx/>
                <a:uFillTx/>
                <a:ea typeface="+mn-ea"/>
                <a:cs typeface="Arial" panose="020B0604020202020204" pitchFamily="34" charset="0"/>
              </a:rPr>
              <a:t> δέρματος και </a:t>
            </a:r>
            <a:r>
              <a:rPr kumimoji="0" lang="el-GR" sz="2000" b="0" i="0" u="none" strike="noStrike" kern="1200" cap="none" spc="0" normalizeH="0" baseline="0" noProof="0" dirty="0" err="1">
                <a:ln>
                  <a:noFill/>
                </a:ln>
                <a:solidFill>
                  <a:prstClr val="black"/>
                </a:solidFill>
                <a:effectLst/>
                <a:uLnTx/>
                <a:uFillTx/>
                <a:ea typeface="+mn-ea"/>
                <a:cs typeface="Arial" panose="020B0604020202020204" pitchFamily="34" charset="0"/>
              </a:rPr>
              <a:t>επιπεφυκότων</a:t>
            </a:r>
            <a:r>
              <a:rPr kumimoji="0" lang="el-GR" sz="2000" b="0" i="0" u="none" strike="noStrike" kern="1200" cap="none" spc="0" normalizeH="0" baseline="0" noProof="0" dirty="0">
                <a:ln>
                  <a:noFill/>
                </a:ln>
                <a:solidFill>
                  <a:prstClr val="black"/>
                </a:solidFill>
                <a:effectLst/>
                <a:uLnTx/>
                <a:uFillTx/>
                <a:ea typeface="+mn-ea"/>
                <a:cs typeface="Arial" panose="020B0604020202020204" pitchFamily="34" charset="0"/>
              </a:rPr>
              <a:t>. Κύφωση,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έντονο άλγος </a:t>
            </a:r>
            <a:r>
              <a:rPr kumimoji="0" lang="el-GR" sz="2000" b="0" i="0" u="none" strike="noStrike" kern="1200" cap="none" spc="0" normalizeH="0" baseline="0" noProof="0" dirty="0">
                <a:ln>
                  <a:noFill/>
                </a:ln>
                <a:solidFill>
                  <a:prstClr val="black"/>
                </a:solidFill>
                <a:effectLst/>
                <a:uLnTx/>
                <a:uFillTx/>
                <a:ea typeface="+mn-ea"/>
                <a:cs typeface="Arial" panose="020B0604020202020204" pitchFamily="34" charset="0"/>
              </a:rPr>
              <a:t>κατά την πλήξη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ea typeface="+mn-ea"/>
                <a:cs typeface="Arial" panose="020B0604020202020204" pitchFamily="34" charset="0"/>
              </a:rPr>
              <a:t>της </a:t>
            </a:r>
            <a:r>
              <a:rPr kumimoji="0" lang="el-G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οσφυϊκής μοίρας </a:t>
            </a:r>
            <a:r>
              <a:rPr kumimoji="0" lang="el-GR" sz="2000" b="0" i="0" u="none" strike="noStrike" kern="1200" cap="none" spc="0" normalizeH="0" baseline="0" noProof="0" dirty="0">
                <a:ln>
                  <a:noFill/>
                </a:ln>
                <a:solidFill>
                  <a:prstClr val="black"/>
                </a:solidFill>
                <a:effectLst/>
                <a:uLnTx/>
                <a:uFillTx/>
                <a:ea typeface="+mn-ea"/>
                <a:cs typeface="Arial" panose="020B0604020202020204" pitchFamily="34" charset="0"/>
              </a:rPr>
              <a:t>της σπονδυλικής στήλης.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sng" strike="noStrike" kern="1200" cap="none" spc="0" normalizeH="0" baseline="0" noProof="0" dirty="0">
                <a:ln>
                  <a:noFill/>
                </a:ln>
                <a:solidFill>
                  <a:prstClr val="black"/>
                </a:solidFill>
                <a:effectLst/>
                <a:uLnTx/>
                <a:uFillTx/>
                <a:ea typeface="+mn-ea"/>
                <a:cs typeface="Arial" panose="020B0604020202020204" pitchFamily="34" charset="0"/>
              </a:rPr>
              <a:t>Εργαστηριακός έλεγχος αίματος:</a:t>
            </a:r>
          </a:p>
          <a:p>
            <a:r>
              <a:rPr lang="el-GR" sz="2000" dirty="0">
                <a:cs typeface="Arial" panose="020B0604020202020204" pitchFamily="34" charset="0"/>
              </a:rPr>
              <a:t>8000 λευκά/</a:t>
            </a:r>
            <a:r>
              <a:rPr lang="el-GR" sz="2000" dirty="0" err="1">
                <a:cs typeface="Arial" panose="020B0604020202020204" pitchFamily="34" charset="0"/>
              </a:rPr>
              <a:t>κυβ</a:t>
            </a:r>
            <a:r>
              <a:rPr lang="el-GR" sz="2000" dirty="0">
                <a:cs typeface="Arial" panose="020B0604020202020204" pitchFamily="34" charset="0"/>
              </a:rPr>
              <a:t>. χιλ.          (φ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4.000-10.000)</a:t>
            </a:r>
          </a:p>
          <a:p>
            <a:r>
              <a:rPr lang="en-US" sz="2000" b="1" dirty="0" err="1">
                <a:cs typeface="Arial" panose="020B0604020202020204" pitchFamily="34" charset="0"/>
              </a:rPr>
              <a:t>Hct</a:t>
            </a:r>
            <a:r>
              <a:rPr lang="el-GR" sz="2000" b="1" dirty="0">
                <a:cs typeface="Arial" panose="020B0604020202020204" pitchFamily="34" charset="0"/>
              </a:rPr>
              <a:t> 24%                        </a:t>
            </a:r>
            <a:r>
              <a:rPr lang="el-GR" sz="2000" dirty="0">
                <a:cs typeface="Arial" panose="020B0604020202020204" pitchFamily="34" charset="0"/>
              </a:rPr>
              <a:t>(φ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36-45)</a:t>
            </a:r>
            <a:endParaRPr lang="en-US" sz="2000" dirty="0">
              <a:cs typeface="Arial" panose="020B0604020202020204" pitchFamily="34" charset="0"/>
            </a:endParaRPr>
          </a:p>
          <a:p>
            <a:r>
              <a:rPr lang="en-US" sz="2000" b="1" dirty="0">
                <a:cs typeface="Arial" panose="020B0604020202020204" pitchFamily="34" charset="0"/>
              </a:rPr>
              <a:t>Hb</a:t>
            </a:r>
            <a:r>
              <a:rPr lang="el-GR" sz="2000" b="1" dirty="0">
                <a:cs typeface="Arial" panose="020B0604020202020204" pitchFamily="34" charset="0"/>
              </a:rPr>
              <a:t> 8,2</a:t>
            </a:r>
            <a:r>
              <a:rPr lang="en-US" sz="2000" b="1" dirty="0">
                <a:cs typeface="Arial" panose="020B0604020202020204" pitchFamily="34" charset="0"/>
              </a:rPr>
              <a:t> mg/dL</a:t>
            </a:r>
            <a:r>
              <a:rPr lang="el-GR" sz="2000" b="1" dirty="0">
                <a:cs typeface="Arial" panose="020B0604020202020204" pitchFamily="34" charset="0"/>
              </a:rPr>
              <a:t>                </a:t>
            </a:r>
            <a:r>
              <a:rPr lang="en-US" sz="2000" b="1" dirty="0">
                <a:cs typeface="Arial" panose="020B0604020202020204" pitchFamily="34" charset="0"/>
              </a:rPr>
              <a:t> </a:t>
            </a:r>
            <a:r>
              <a:rPr lang="en-US" sz="2000" dirty="0">
                <a:cs typeface="Arial" panose="020B0604020202020204" pitchFamily="34" charset="0"/>
              </a:rPr>
              <a:t>(</a:t>
            </a:r>
            <a:r>
              <a:rPr lang="el-GR" sz="2000" dirty="0">
                <a:cs typeface="Arial" panose="020B0604020202020204" pitchFamily="34" charset="0"/>
              </a:rPr>
              <a:t>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a:t>
            </a:r>
            <a:r>
              <a:rPr lang="en-US" sz="2000" dirty="0">
                <a:cs typeface="Arial" panose="020B0604020202020204" pitchFamily="34" charset="0"/>
              </a:rPr>
              <a:t>12-15)</a:t>
            </a:r>
          </a:p>
          <a:p>
            <a:r>
              <a:rPr lang="el-GR" sz="2000" dirty="0">
                <a:cs typeface="Arial" panose="020B0604020202020204" pitchFamily="34" charset="0"/>
              </a:rPr>
              <a:t>300</a:t>
            </a:r>
            <a:r>
              <a:rPr lang="en-US" sz="2000" dirty="0">
                <a:cs typeface="Arial" panose="020B0604020202020204" pitchFamily="34" charset="0"/>
              </a:rPr>
              <a:t>.000 PLTs </a:t>
            </a:r>
            <a:r>
              <a:rPr lang="el-GR" sz="2000" dirty="0">
                <a:cs typeface="Arial" panose="020B0604020202020204" pitchFamily="34" charset="0"/>
              </a:rPr>
              <a:t>               </a:t>
            </a:r>
            <a:r>
              <a:rPr lang="en-US" sz="2000" dirty="0">
                <a:cs typeface="Arial" panose="020B0604020202020204" pitchFamily="34" charset="0"/>
              </a:rPr>
              <a:t>(</a:t>
            </a:r>
            <a:r>
              <a:rPr lang="el-GR" sz="2000" dirty="0">
                <a:cs typeface="Arial" panose="020B0604020202020204" pitchFamily="34" charset="0"/>
              </a:rPr>
              <a:t>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a:t>
            </a:r>
            <a:r>
              <a:rPr lang="en-US" sz="2000" dirty="0">
                <a:cs typeface="Arial" panose="020B0604020202020204" pitchFamily="34" charset="0"/>
              </a:rPr>
              <a:t>250.000-400.000)</a:t>
            </a:r>
            <a:endParaRPr lang="el-GR" sz="2000" dirty="0">
              <a:cs typeface="Arial" panose="020B0604020202020204" pitchFamily="34" charset="0"/>
            </a:endParaRPr>
          </a:p>
          <a:p>
            <a:endParaRPr lang="el-GR" sz="2000" dirty="0">
              <a:cs typeface="Arial" panose="020B0604020202020204" pitchFamily="34" charset="0"/>
            </a:endParaRPr>
          </a:p>
          <a:p>
            <a:r>
              <a:rPr lang="el-GR" sz="2000" b="1" dirty="0">
                <a:cs typeface="Arial" panose="020B0604020202020204" pitchFamily="34" charset="0"/>
              </a:rPr>
              <a:t>Ασβέστιο= 13</a:t>
            </a:r>
            <a:r>
              <a:rPr lang="en-US" sz="2000" b="1" dirty="0">
                <a:cs typeface="Arial" panose="020B0604020202020204" pitchFamily="34" charset="0"/>
              </a:rPr>
              <a:t> mg/dL</a:t>
            </a:r>
            <a:r>
              <a:rPr lang="el-GR" sz="2000" b="1" dirty="0">
                <a:cs typeface="Arial" panose="020B0604020202020204" pitchFamily="34" charset="0"/>
              </a:rPr>
              <a:t>      </a:t>
            </a:r>
            <a:r>
              <a:rPr lang="el-GR" sz="2000" dirty="0">
                <a:cs typeface="Arial" panose="020B0604020202020204" pitchFamily="34" charset="0"/>
              </a:rPr>
              <a:t>(φ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8,4-10,2)</a:t>
            </a:r>
          </a:p>
          <a:p>
            <a:r>
              <a:rPr lang="el-GR" sz="2000" b="1" dirty="0" err="1">
                <a:cs typeface="Arial" panose="020B0604020202020204" pitchFamily="34" charset="0"/>
              </a:rPr>
              <a:t>Κρεατινίνη</a:t>
            </a:r>
            <a:r>
              <a:rPr lang="el-GR" sz="2000" b="1" dirty="0">
                <a:cs typeface="Arial" panose="020B0604020202020204" pitchFamily="34" charset="0"/>
              </a:rPr>
              <a:t>= 2,3 </a:t>
            </a:r>
            <a:r>
              <a:rPr lang="en-US" sz="2000" b="1" dirty="0">
                <a:cs typeface="Arial" panose="020B0604020202020204" pitchFamily="34" charset="0"/>
              </a:rPr>
              <a:t>mg/dL </a:t>
            </a:r>
            <a:r>
              <a:rPr lang="el-GR" sz="2000" b="1" dirty="0">
                <a:cs typeface="Arial" panose="020B0604020202020204" pitchFamily="34" charset="0"/>
              </a:rPr>
              <a:t>   </a:t>
            </a:r>
            <a:r>
              <a:rPr lang="el-GR" sz="2000" dirty="0">
                <a:cs typeface="Arial" panose="020B0604020202020204" pitchFamily="34" charset="0"/>
              </a:rPr>
              <a:t>(φ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0,3-1,2)</a:t>
            </a:r>
            <a:endParaRPr lang="en-US" sz="2000" dirty="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0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id="{96682E4A-7A52-044F-44FF-6A21BCF01442}"/>
              </a:ext>
            </a:extLst>
          </p:cNvPr>
          <p:cNvSpPr>
            <a:spLocks noGrp="1"/>
          </p:cNvSpPr>
          <p:nvPr>
            <p:ph type="title"/>
          </p:nvPr>
        </p:nvSpPr>
        <p:spPr/>
        <p:txBody>
          <a:bodyPr/>
          <a:lstStyle/>
          <a:p>
            <a:r>
              <a:rPr lang="el-GR" dirty="0"/>
              <a:t>Περιστατικό 5</a:t>
            </a:r>
            <a:r>
              <a:rPr lang="en-US" dirty="0"/>
              <a:t>o</a:t>
            </a:r>
            <a:endParaRPr lang="el-GR" dirty="0"/>
          </a:p>
        </p:txBody>
      </p:sp>
      <p:pic>
        <p:nvPicPr>
          <p:cNvPr id="4" name="Picture 3">
            <a:extLst>
              <a:ext uri="{FF2B5EF4-FFF2-40B4-BE49-F238E27FC236}">
                <a16:creationId xmlns:a16="http://schemas.microsoft.com/office/drawing/2014/main" id="{AA737009-CF85-BE72-FCF3-89E275FD7F58}"/>
              </a:ext>
            </a:extLst>
          </p:cNvPr>
          <p:cNvPicPr>
            <a:picLocks noChangeAspect="1"/>
          </p:cNvPicPr>
          <p:nvPr/>
        </p:nvPicPr>
        <p:blipFill>
          <a:blip r:embed="rId3" cstate="print"/>
          <a:stretch>
            <a:fillRect/>
          </a:stretch>
        </p:blipFill>
        <p:spPr>
          <a:xfrm>
            <a:off x="5796136" y="1988840"/>
            <a:ext cx="2890664" cy="4690732"/>
          </a:xfrm>
          <a:prstGeom prst="rect">
            <a:avLst/>
          </a:prstGeom>
        </p:spPr>
      </p:pic>
    </p:spTree>
    <p:extLst>
      <p:ext uri="{BB962C8B-B14F-4D97-AF65-F5344CB8AC3E}">
        <p14:creationId xmlns:p14="http://schemas.microsoft.com/office/powerpoint/2010/main" val="39641230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DF474-C705-D667-F175-C73EF246CDA2}"/>
              </a:ext>
            </a:extLst>
          </p:cNvPr>
          <p:cNvSpPr>
            <a:spLocks noGrp="1"/>
          </p:cNvSpPr>
          <p:nvPr>
            <p:ph type="title"/>
          </p:nvPr>
        </p:nvSpPr>
        <p:spPr>
          <a:xfrm>
            <a:off x="0" y="-171400"/>
            <a:ext cx="9144000" cy="936104"/>
          </a:xfrm>
        </p:spPr>
        <p:txBody>
          <a:bodyPr>
            <a:normAutofit/>
          </a:bodyPr>
          <a:lstStyle/>
          <a:p>
            <a:r>
              <a:rPr lang="el-GR" sz="2000" b="1" dirty="0"/>
              <a:t>ΗΛΕΚΤΡΟΦΟΡΗΣΗ ΠΡΩΤΕΪΝΩΝ ΟΡΟΥ ΚΑΙ  ΕΠΙΧΡΙΣΜΑ ΟΣΤΙΚΟΥ ΜΥΕΛΟΥ</a:t>
            </a:r>
          </a:p>
        </p:txBody>
      </p:sp>
      <p:pic>
        <p:nvPicPr>
          <p:cNvPr id="6" name="Picture 5">
            <a:extLst>
              <a:ext uri="{FF2B5EF4-FFF2-40B4-BE49-F238E27FC236}">
                <a16:creationId xmlns:a16="http://schemas.microsoft.com/office/drawing/2014/main" id="{699B231B-03C3-16EA-4D43-31A4F9222ACF}"/>
              </a:ext>
            </a:extLst>
          </p:cNvPr>
          <p:cNvPicPr>
            <a:picLocks noChangeAspect="1"/>
          </p:cNvPicPr>
          <p:nvPr/>
        </p:nvPicPr>
        <p:blipFill>
          <a:blip r:embed="rId3" cstate="print"/>
          <a:stretch>
            <a:fillRect/>
          </a:stretch>
        </p:blipFill>
        <p:spPr>
          <a:xfrm>
            <a:off x="395536" y="548680"/>
            <a:ext cx="3779430" cy="2576884"/>
          </a:xfrm>
          <a:prstGeom prst="rect">
            <a:avLst/>
          </a:prstGeom>
        </p:spPr>
      </p:pic>
      <p:pic>
        <p:nvPicPr>
          <p:cNvPr id="8" name="Picture 7">
            <a:extLst>
              <a:ext uri="{FF2B5EF4-FFF2-40B4-BE49-F238E27FC236}">
                <a16:creationId xmlns:a16="http://schemas.microsoft.com/office/drawing/2014/main" id="{C538F04F-589B-7644-F227-0F95BB78F22B}"/>
              </a:ext>
            </a:extLst>
          </p:cNvPr>
          <p:cNvPicPr>
            <a:picLocks noChangeAspect="1"/>
          </p:cNvPicPr>
          <p:nvPr/>
        </p:nvPicPr>
        <p:blipFill>
          <a:blip r:embed="rId4" cstate="print"/>
          <a:stretch>
            <a:fillRect/>
          </a:stretch>
        </p:blipFill>
        <p:spPr>
          <a:xfrm>
            <a:off x="4932040" y="620688"/>
            <a:ext cx="3570706" cy="2595265"/>
          </a:xfrm>
          <a:prstGeom prst="rect">
            <a:avLst/>
          </a:prstGeom>
        </p:spPr>
      </p:pic>
      <p:pic>
        <p:nvPicPr>
          <p:cNvPr id="12" name="Picture 11">
            <a:extLst>
              <a:ext uri="{FF2B5EF4-FFF2-40B4-BE49-F238E27FC236}">
                <a16:creationId xmlns:a16="http://schemas.microsoft.com/office/drawing/2014/main" id="{044A9031-718D-4942-E8D4-5C31F4AFB56F}"/>
              </a:ext>
            </a:extLst>
          </p:cNvPr>
          <p:cNvPicPr>
            <a:picLocks noChangeAspect="1"/>
          </p:cNvPicPr>
          <p:nvPr/>
        </p:nvPicPr>
        <p:blipFill>
          <a:blip r:embed="rId5" cstate="print"/>
          <a:stretch>
            <a:fillRect/>
          </a:stretch>
        </p:blipFill>
        <p:spPr>
          <a:xfrm>
            <a:off x="4644008" y="3356992"/>
            <a:ext cx="4303268" cy="3240360"/>
          </a:xfrm>
          <a:prstGeom prst="rect">
            <a:avLst/>
          </a:prstGeom>
        </p:spPr>
      </p:pic>
      <p:pic>
        <p:nvPicPr>
          <p:cNvPr id="16" name="Picture 15">
            <a:extLst>
              <a:ext uri="{FF2B5EF4-FFF2-40B4-BE49-F238E27FC236}">
                <a16:creationId xmlns:a16="http://schemas.microsoft.com/office/drawing/2014/main" id="{58F32526-32A1-3823-CF94-C9F9084D750B}"/>
              </a:ext>
            </a:extLst>
          </p:cNvPr>
          <p:cNvPicPr>
            <a:picLocks noChangeAspect="1"/>
          </p:cNvPicPr>
          <p:nvPr/>
        </p:nvPicPr>
        <p:blipFill>
          <a:blip r:embed="rId6" cstate="print"/>
          <a:stretch>
            <a:fillRect/>
          </a:stretch>
        </p:blipFill>
        <p:spPr>
          <a:xfrm>
            <a:off x="251520" y="3356992"/>
            <a:ext cx="4229932" cy="3240360"/>
          </a:xfrm>
          <a:prstGeom prst="rect">
            <a:avLst/>
          </a:prstGeom>
        </p:spPr>
      </p:pic>
    </p:spTree>
    <p:extLst>
      <p:ext uri="{BB962C8B-B14F-4D97-AF65-F5344CB8AC3E}">
        <p14:creationId xmlns:p14="http://schemas.microsoft.com/office/powerpoint/2010/main" val="269046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51AD1-C0D4-A18F-8437-885A6DDE665F}"/>
              </a:ext>
            </a:extLst>
          </p:cNvPr>
          <p:cNvSpPr>
            <a:spLocks noGrp="1"/>
          </p:cNvSpPr>
          <p:nvPr>
            <p:ph type="title"/>
          </p:nvPr>
        </p:nvSpPr>
        <p:spPr>
          <a:xfrm>
            <a:off x="323528" y="-171400"/>
            <a:ext cx="8229600" cy="1143000"/>
          </a:xfrm>
        </p:spPr>
        <p:txBody>
          <a:bodyPr/>
          <a:lstStyle/>
          <a:p>
            <a:r>
              <a:rPr lang="el-GR" dirty="0"/>
              <a:t>Περιστατικό 1</a:t>
            </a:r>
            <a:r>
              <a:rPr lang="en-US" dirty="0"/>
              <a:t>o</a:t>
            </a:r>
            <a:endParaRPr lang="el-GR" dirty="0"/>
          </a:p>
        </p:txBody>
      </p:sp>
      <p:sp>
        <p:nvSpPr>
          <p:cNvPr id="4" name="TextBox 3">
            <a:extLst>
              <a:ext uri="{FF2B5EF4-FFF2-40B4-BE49-F238E27FC236}">
                <a16:creationId xmlns:a16="http://schemas.microsoft.com/office/drawing/2014/main" id="{EBA6F5A0-72B0-6145-6701-DABEC2152B92}"/>
              </a:ext>
            </a:extLst>
          </p:cNvPr>
          <p:cNvSpPr txBox="1"/>
          <p:nvPr/>
        </p:nvSpPr>
        <p:spPr>
          <a:xfrm>
            <a:off x="107505" y="692696"/>
            <a:ext cx="7272807" cy="6863417"/>
          </a:xfrm>
          <a:prstGeom prst="rect">
            <a:avLst/>
          </a:prstGeom>
          <a:noFill/>
        </p:spPr>
        <p:txBody>
          <a:bodyPr wrap="square" rtlCol="0">
            <a:spAutoFit/>
          </a:bodyPr>
          <a:lstStyle/>
          <a:p>
            <a:r>
              <a:rPr lang="el-GR" sz="2000" b="1" u="sng" dirty="0">
                <a:cs typeface="Arial" panose="020B0604020202020204" pitchFamily="34" charset="0"/>
              </a:rPr>
              <a:t>Ιστορικό:</a:t>
            </a:r>
            <a:r>
              <a:rPr lang="el-GR" sz="2000" dirty="0">
                <a:cs typeface="Arial" panose="020B0604020202020204" pitchFamily="34" charset="0"/>
              </a:rPr>
              <a:t> </a:t>
            </a:r>
            <a:endParaRPr lang="en-US" sz="2000" dirty="0">
              <a:cs typeface="Arial" panose="020B0604020202020204" pitchFamily="34" charset="0"/>
            </a:endParaRPr>
          </a:p>
          <a:p>
            <a:r>
              <a:rPr lang="el-GR" sz="2000" dirty="0">
                <a:cs typeface="Arial" panose="020B0604020202020204" pitchFamily="34" charset="0"/>
              </a:rPr>
              <a:t>Αγόρι 16 ετών προσέρχεται αιτιώμενο </a:t>
            </a:r>
            <a:r>
              <a:rPr lang="el-GR" sz="2000" b="1" dirty="0">
                <a:cs typeface="Arial" panose="020B0604020202020204" pitchFamily="34" charset="0"/>
              </a:rPr>
              <a:t>πυρετό</a:t>
            </a:r>
            <a:r>
              <a:rPr lang="el-GR" sz="2000" dirty="0">
                <a:cs typeface="Arial" panose="020B0604020202020204" pitchFamily="34" charset="0"/>
              </a:rPr>
              <a:t> από ημερών και έντονο αίσθημα </a:t>
            </a:r>
            <a:r>
              <a:rPr lang="el-GR" sz="2000" b="1" dirty="0">
                <a:cs typeface="Arial" panose="020B0604020202020204" pitchFamily="34" charset="0"/>
              </a:rPr>
              <a:t>κόπωσης</a:t>
            </a:r>
            <a:r>
              <a:rPr lang="el-GR" sz="2000" dirty="0">
                <a:cs typeface="Arial" panose="020B0604020202020204" pitchFamily="34" charset="0"/>
              </a:rPr>
              <a:t>. </a:t>
            </a:r>
          </a:p>
          <a:p>
            <a:endParaRPr lang="el-GR" sz="2000" dirty="0">
              <a:cs typeface="Arial" panose="020B0604020202020204" pitchFamily="34" charset="0"/>
            </a:endParaRPr>
          </a:p>
          <a:p>
            <a:endParaRPr lang="el-GR" sz="2000" dirty="0">
              <a:cs typeface="Arial" panose="020B0604020202020204" pitchFamily="34" charset="0"/>
            </a:endParaRPr>
          </a:p>
          <a:p>
            <a:r>
              <a:rPr lang="el-GR" sz="2000" b="1" u="sng" dirty="0">
                <a:cs typeface="Arial" panose="020B0604020202020204" pitchFamily="34" charset="0"/>
              </a:rPr>
              <a:t>Κλινική εξέταση: </a:t>
            </a:r>
          </a:p>
          <a:p>
            <a:r>
              <a:rPr lang="el-GR" sz="2000" dirty="0">
                <a:cs typeface="Arial" panose="020B0604020202020204" pitchFamily="34" charset="0"/>
              </a:rPr>
              <a:t>Όψη πάσχοντος, </a:t>
            </a:r>
            <a:r>
              <a:rPr lang="el-GR" sz="2000" dirty="0">
                <a:effectLst>
                  <a:outerShdw blurRad="38100" dist="38100" dir="2700000" algn="tl">
                    <a:srgbClr val="000000">
                      <a:alpha val="43137"/>
                    </a:srgbClr>
                  </a:outerShdw>
                </a:effectLst>
                <a:cs typeface="Arial" panose="020B0604020202020204" pitchFamily="34" charset="0"/>
              </a:rPr>
              <a:t>ωχρότητα</a:t>
            </a:r>
            <a:r>
              <a:rPr lang="el-GR" sz="2000" dirty="0">
                <a:cs typeface="Arial" panose="020B0604020202020204" pitchFamily="34" charset="0"/>
              </a:rPr>
              <a:t> δέρματος</a:t>
            </a:r>
          </a:p>
          <a:p>
            <a:r>
              <a:rPr lang="el-GR" sz="2000" dirty="0">
                <a:cs typeface="Arial" panose="020B0604020202020204" pitchFamily="34" charset="0"/>
              </a:rPr>
              <a:t>και επιπεφυκότων, </a:t>
            </a:r>
            <a:r>
              <a:rPr lang="el-GR" sz="2000" dirty="0" err="1">
                <a:effectLst>
                  <a:outerShdw blurRad="38100" dist="38100" dir="2700000" algn="tl">
                    <a:srgbClr val="000000">
                      <a:alpha val="43137"/>
                    </a:srgbClr>
                  </a:outerShdw>
                </a:effectLst>
                <a:cs typeface="Arial" panose="020B0604020202020204" pitchFamily="34" charset="0"/>
              </a:rPr>
              <a:t>πετέχειες</a:t>
            </a:r>
            <a:r>
              <a:rPr lang="el-GR" sz="2000" dirty="0">
                <a:cs typeface="Arial" panose="020B0604020202020204" pitchFamily="34" charset="0"/>
              </a:rPr>
              <a:t> κορμού</a:t>
            </a:r>
            <a:r>
              <a:rPr lang="en-US" sz="2000" dirty="0">
                <a:cs typeface="Arial" panose="020B0604020202020204" pitchFamily="34" charset="0"/>
              </a:rPr>
              <a:t>,</a:t>
            </a:r>
          </a:p>
          <a:p>
            <a:r>
              <a:rPr lang="el-GR" sz="2000" dirty="0">
                <a:effectLst>
                  <a:outerShdw blurRad="38100" dist="38100" dir="2700000" algn="tl">
                    <a:srgbClr val="000000">
                      <a:alpha val="43137"/>
                    </a:srgbClr>
                  </a:outerShdw>
                </a:effectLst>
                <a:cs typeface="Arial" panose="020B0604020202020204" pitchFamily="34" charset="0"/>
              </a:rPr>
              <a:t>σπληνομεγαλία</a:t>
            </a:r>
            <a:r>
              <a:rPr lang="en-US" sz="2000" dirty="0">
                <a:effectLst>
                  <a:outerShdw blurRad="38100" dist="38100" dir="2700000" algn="tl">
                    <a:srgbClr val="000000">
                      <a:alpha val="43137"/>
                    </a:srgbClr>
                  </a:outerShdw>
                </a:effectLst>
                <a:cs typeface="Arial" panose="020B0604020202020204" pitchFamily="34" charset="0"/>
              </a:rPr>
              <a:t>.</a:t>
            </a:r>
            <a:endParaRPr lang="el-GR" sz="2000" dirty="0">
              <a:effectLst>
                <a:outerShdw blurRad="38100" dist="38100" dir="2700000" algn="tl">
                  <a:srgbClr val="000000">
                    <a:alpha val="43137"/>
                  </a:srgbClr>
                </a:outerShdw>
              </a:effectLst>
              <a:cs typeface="Arial" panose="020B0604020202020204" pitchFamily="34" charset="0"/>
            </a:endParaRPr>
          </a:p>
          <a:p>
            <a:endParaRPr lang="el-GR" sz="2000" b="1" u="sng" dirty="0">
              <a:cs typeface="Arial" panose="020B0604020202020204" pitchFamily="34" charset="0"/>
            </a:endParaRPr>
          </a:p>
          <a:p>
            <a:endParaRPr lang="el-GR" sz="2000" dirty="0">
              <a:cs typeface="Arial" panose="020B0604020202020204" pitchFamily="34" charset="0"/>
            </a:endParaRPr>
          </a:p>
          <a:p>
            <a:r>
              <a:rPr lang="el-GR" sz="2000" b="1" u="sng" dirty="0">
                <a:cs typeface="Arial" panose="020B0604020202020204" pitchFamily="34" charset="0"/>
              </a:rPr>
              <a:t>Εργαστηριακός έλεγχος αίματος</a:t>
            </a:r>
            <a:r>
              <a:rPr lang="el-GR" sz="2000" dirty="0">
                <a:cs typeface="Arial" panose="020B0604020202020204" pitchFamily="34" charset="0"/>
              </a:rPr>
              <a:t>: </a:t>
            </a:r>
          </a:p>
          <a:p>
            <a:r>
              <a:rPr lang="el-GR" sz="2000" b="1" dirty="0">
                <a:cs typeface="Arial" panose="020B0604020202020204" pitchFamily="34" charset="0"/>
              </a:rPr>
              <a:t>100.000 λευκά/</a:t>
            </a:r>
            <a:r>
              <a:rPr lang="el-GR" sz="2000" b="1" dirty="0" err="1">
                <a:cs typeface="Arial" panose="020B0604020202020204" pitchFamily="34" charset="0"/>
              </a:rPr>
              <a:t>κυβ.χιλ</a:t>
            </a:r>
            <a:r>
              <a:rPr lang="el-GR" sz="2000" b="1" dirty="0">
                <a:cs typeface="Arial" panose="020B0604020202020204" pitchFamily="34" charset="0"/>
              </a:rPr>
              <a:t>.</a:t>
            </a:r>
          </a:p>
          <a:p>
            <a:r>
              <a:rPr lang="el-GR" sz="2000" dirty="0">
                <a:cs typeface="Arial" panose="020B0604020202020204" pitchFamily="34" charset="0"/>
              </a:rPr>
              <a:t>(</a:t>
            </a:r>
            <a:r>
              <a:rPr lang="el-GR" sz="2000" dirty="0" err="1">
                <a:cs typeface="Arial" panose="020B0604020202020204" pitchFamily="34" charset="0"/>
              </a:rPr>
              <a:t>φ.τ</a:t>
            </a:r>
            <a:r>
              <a:rPr lang="el-GR" sz="2000" dirty="0">
                <a:cs typeface="Arial" panose="020B0604020202020204" pitchFamily="34" charset="0"/>
              </a:rPr>
              <a:t>.</a:t>
            </a:r>
            <a:r>
              <a:rPr lang="en-US" sz="2000" dirty="0">
                <a:cs typeface="Arial" panose="020B0604020202020204" pitchFamily="34" charset="0"/>
              </a:rPr>
              <a:t>:</a:t>
            </a:r>
            <a:r>
              <a:rPr lang="el-GR" sz="2000" dirty="0">
                <a:cs typeface="Arial" panose="020B0604020202020204" pitchFamily="34" charset="0"/>
              </a:rPr>
              <a:t> 4.000-10.000)</a:t>
            </a:r>
          </a:p>
          <a:p>
            <a:r>
              <a:rPr lang="el-GR" sz="2000" b="1" dirty="0">
                <a:cs typeface="Arial" panose="020B0604020202020204" pitchFamily="34" charset="0"/>
              </a:rPr>
              <a:t>99% βλάστες</a:t>
            </a:r>
            <a:r>
              <a:rPr lang="el-GR" sz="2000" dirty="0">
                <a:cs typeface="Arial" panose="020B0604020202020204" pitchFamily="34" charset="0"/>
              </a:rPr>
              <a:t>, </a:t>
            </a:r>
            <a:r>
              <a:rPr lang="el-GR" sz="2000" b="1" dirty="0">
                <a:cs typeface="Arial" panose="020B0604020202020204" pitchFamily="34" charset="0"/>
              </a:rPr>
              <a:t>1% ουδετερόφιλα</a:t>
            </a:r>
            <a:endParaRPr lang="en-US" sz="2000" dirty="0">
              <a:cs typeface="Arial" panose="020B0604020202020204" pitchFamily="34" charset="0"/>
            </a:endParaRPr>
          </a:p>
          <a:p>
            <a:r>
              <a:rPr lang="en-US" sz="2000" b="1" dirty="0" err="1">
                <a:cs typeface="Arial" panose="020B0604020202020204" pitchFamily="34" charset="0"/>
              </a:rPr>
              <a:t>Hct</a:t>
            </a:r>
            <a:r>
              <a:rPr lang="el-GR" sz="2000" b="1" dirty="0">
                <a:cs typeface="Arial" panose="020B0604020202020204" pitchFamily="34" charset="0"/>
              </a:rPr>
              <a:t> 16%                     </a:t>
            </a:r>
            <a:r>
              <a:rPr lang="el-GR" sz="2000" dirty="0">
                <a:cs typeface="Arial" panose="020B0604020202020204" pitchFamily="34" charset="0"/>
              </a:rPr>
              <a:t>(φ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36-45)</a:t>
            </a:r>
            <a:endParaRPr lang="en-US" sz="2000" dirty="0">
              <a:cs typeface="Arial" panose="020B0604020202020204" pitchFamily="34" charset="0"/>
            </a:endParaRPr>
          </a:p>
          <a:p>
            <a:r>
              <a:rPr lang="en-US" sz="2000" b="1" dirty="0">
                <a:cs typeface="Arial" panose="020B0604020202020204" pitchFamily="34" charset="0"/>
              </a:rPr>
              <a:t>Hb</a:t>
            </a:r>
            <a:r>
              <a:rPr lang="el-GR" sz="2000" b="1" dirty="0">
                <a:cs typeface="Arial" panose="020B0604020202020204" pitchFamily="34" charset="0"/>
              </a:rPr>
              <a:t> 5</a:t>
            </a:r>
            <a:r>
              <a:rPr lang="en-US" sz="2000" b="1" dirty="0">
                <a:cs typeface="Arial" panose="020B0604020202020204" pitchFamily="34" charset="0"/>
              </a:rPr>
              <a:t>.</a:t>
            </a:r>
            <a:r>
              <a:rPr lang="el-GR" sz="2000" b="1" dirty="0">
                <a:cs typeface="Arial" panose="020B0604020202020204" pitchFamily="34" charset="0"/>
              </a:rPr>
              <a:t>5</a:t>
            </a:r>
            <a:r>
              <a:rPr lang="en-US" sz="2000" b="1" dirty="0">
                <a:cs typeface="Arial" panose="020B0604020202020204" pitchFamily="34" charset="0"/>
              </a:rPr>
              <a:t> mg/dL</a:t>
            </a:r>
            <a:r>
              <a:rPr lang="el-GR" sz="2000" b="1" dirty="0">
                <a:cs typeface="Arial" panose="020B0604020202020204" pitchFamily="34" charset="0"/>
              </a:rPr>
              <a:t>            </a:t>
            </a:r>
            <a:r>
              <a:rPr lang="en-US" sz="2000" b="1" dirty="0">
                <a:cs typeface="Arial" panose="020B0604020202020204" pitchFamily="34" charset="0"/>
              </a:rPr>
              <a:t> </a:t>
            </a:r>
            <a:r>
              <a:rPr lang="en-US" sz="2000" dirty="0">
                <a:cs typeface="Arial" panose="020B0604020202020204" pitchFamily="34" charset="0"/>
              </a:rPr>
              <a:t>(</a:t>
            </a:r>
            <a:r>
              <a:rPr lang="el-GR" sz="2000" dirty="0">
                <a:cs typeface="Arial" panose="020B0604020202020204" pitchFamily="34" charset="0"/>
              </a:rPr>
              <a:t>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a:t>
            </a:r>
            <a:r>
              <a:rPr lang="en-US" sz="2000" dirty="0">
                <a:cs typeface="Arial" panose="020B0604020202020204" pitchFamily="34" charset="0"/>
              </a:rPr>
              <a:t>12-15)</a:t>
            </a:r>
          </a:p>
          <a:p>
            <a:r>
              <a:rPr lang="en-US" sz="2000" b="1" dirty="0">
                <a:cs typeface="Arial" panose="020B0604020202020204" pitchFamily="34" charset="0"/>
              </a:rPr>
              <a:t>10.000 PLTs </a:t>
            </a:r>
            <a:r>
              <a:rPr lang="el-GR" sz="2000" b="1" dirty="0">
                <a:cs typeface="Arial" panose="020B0604020202020204" pitchFamily="34" charset="0"/>
              </a:rPr>
              <a:t>      </a:t>
            </a:r>
            <a:r>
              <a:rPr lang="en-US" sz="2000" dirty="0">
                <a:cs typeface="Arial" panose="020B0604020202020204" pitchFamily="34" charset="0"/>
              </a:rPr>
              <a:t>(</a:t>
            </a:r>
            <a:r>
              <a:rPr lang="el-GR" sz="2000" dirty="0">
                <a:cs typeface="Arial" panose="020B0604020202020204" pitchFamily="34" charset="0"/>
              </a:rPr>
              <a:t>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a:t>
            </a:r>
            <a:r>
              <a:rPr lang="en-US" sz="2000" dirty="0">
                <a:cs typeface="Arial" panose="020B0604020202020204" pitchFamily="34" charset="0"/>
              </a:rPr>
              <a:t>250.000-400.000)</a:t>
            </a:r>
          </a:p>
          <a:p>
            <a:endParaRPr lang="en-US" sz="2000" b="1" dirty="0">
              <a:cs typeface="Arial" panose="020B0604020202020204" pitchFamily="34" charset="0"/>
            </a:endParaRPr>
          </a:p>
          <a:p>
            <a:r>
              <a:rPr lang="en-US" sz="2000" b="1" dirty="0">
                <a:cs typeface="Arial" panose="020B0604020202020204" pitchFamily="34" charset="0"/>
              </a:rPr>
              <a:t>LDH= 2</a:t>
            </a:r>
            <a:r>
              <a:rPr lang="el-GR" sz="2000" b="1" dirty="0">
                <a:cs typeface="Arial" panose="020B0604020202020204" pitchFamily="34" charset="0"/>
              </a:rPr>
              <a:t>5</a:t>
            </a:r>
            <a:r>
              <a:rPr lang="en-US" sz="2000" b="1" dirty="0">
                <a:cs typeface="Arial" panose="020B0604020202020204" pitchFamily="34" charset="0"/>
              </a:rPr>
              <a:t>.000 IU/L </a:t>
            </a:r>
            <a:r>
              <a:rPr lang="el-GR" sz="2000" b="1" dirty="0">
                <a:cs typeface="Arial" panose="020B0604020202020204" pitchFamily="34" charset="0"/>
              </a:rPr>
              <a:t>   </a:t>
            </a:r>
            <a:r>
              <a:rPr lang="en-US" sz="2000" dirty="0">
                <a:cs typeface="Arial" panose="020B0604020202020204" pitchFamily="34" charset="0"/>
              </a:rPr>
              <a:t>(</a:t>
            </a:r>
            <a:r>
              <a:rPr lang="el-GR" sz="2000" dirty="0">
                <a:cs typeface="Arial" panose="020B0604020202020204" pitchFamily="34" charset="0"/>
              </a:rPr>
              <a:t>φ</a:t>
            </a:r>
            <a:r>
              <a:rPr lang="en-US" sz="2000" dirty="0">
                <a:cs typeface="Arial" panose="020B0604020202020204" pitchFamily="34" charset="0"/>
              </a:rPr>
              <a:t>.</a:t>
            </a:r>
            <a:r>
              <a:rPr lang="el-GR" sz="2000" dirty="0">
                <a:cs typeface="Arial" panose="020B0604020202020204" pitchFamily="34" charset="0"/>
              </a:rPr>
              <a:t>τ</a:t>
            </a:r>
            <a:r>
              <a:rPr lang="en-US" sz="2000" dirty="0">
                <a:cs typeface="Arial" panose="020B0604020202020204" pitchFamily="34" charset="0"/>
              </a:rPr>
              <a:t>.:</a:t>
            </a:r>
            <a:r>
              <a:rPr lang="el-GR" sz="2000" dirty="0">
                <a:cs typeface="Arial" panose="020B0604020202020204" pitchFamily="34" charset="0"/>
              </a:rPr>
              <a:t> </a:t>
            </a:r>
            <a:r>
              <a:rPr lang="en-US" sz="2000" dirty="0">
                <a:cs typeface="Arial" panose="020B0604020202020204" pitchFamily="34" charset="0"/>
              </a:rPr>
              <a:t>135-300)</a:t>
            </a:r>
          </a:p>
          <a:p>
            <a:endParaRPr lang="el-GR" sz="2000" dirty="0">
              <a:cs typeface="Arial" panose="020B0604020202020204" pitchFamily="34" charset="0"/>
            </a:endParaRPr>
          </a:p>
          <a:p>
            <a:r>
              <a:rPr lang="el-GR" sz="2000"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95B14DB0-B61A-BE26-6461-650166796852}"/>
              </a:ext>
            </a:extLst>
          </p:cNvPr>
          <p:cNvPicPr>
            <a:picLocks noChangeAspect="1"/>
          </p:cNvPicPr>
          <p:nvPr/>
        </p:nvPicPr>
        <p:blipFill>
          <a:blip r:embed="rId3" cstate="print"/>
          <a:stretch>
            <a:fillRect/>
          </a:stretch>
        </p:blipFill>
        <p:spPr>
          <a:xfrm>
            <a:off x="4427984" y="1762830"/>
            <a:ext cx="4608511" cy="1450145"/>
          </a:xfrm>
          <a:prstGeom prst="rect">
            <a:avLst/>
          </a:prstGeom>
        </p:spPr>
      </p:pic>
      <p:pic>
        <p:nvPicPr>
          <p:cNvPr id="6" name="Picture 5">
            <a:extLst>
              <a:ext uri="{FF2B5EF4-FFF2-40B4-BE49-F238E27FC236}">
                <a16:creationId xmlns:a16="http://schemas.microsoft.com/office/drawing/2014/main" id="{61B14D44-47D2-10B7-5499-39C517734E77}"/>
              </a:ext>
            </a:extLst>
          </p:cNvPr>
          <p:cNvPicPr>
            <a:picLocks noChangeAspect="1"/>
          </p:cNvPicPr>
          <p:nvPr/>
        </p:nvPicPr>
        <p:blipFill>
          <a:blip r:embed="rId4" cstate="print"/>
          <a:stretch>
            <a:fillRect/>
          </a:stretch>
        </p:blipFill>
        <p:spPr>
          <a:xfrm>
            <a:off x="4788023" y="3358079"/>
            <a:ext cx="4248471" cy="3182252"/>
          </a:xfrm>
          <a:prstGeom prst="rect">
            <a:avLst/>
          </a:prstGeom>
        </p:spPr>
      </p:pic>
    </p:spTree>
    <p:extLst>
      <p:ext uri="{BB962C8B-B14F-4D97-AF65-F5344CB8AC3E}">
        <p14:creationId xmlns:p14="http://schemas.microsoft.com/office/powerpoint/2010/main" val="39219690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CDE204-745D-A656-7550-6DC17624ABEE}"/>
              </a:ext>
            </a:extLst>
          </p:cNvPr>
          <p:cNvSpPr txBox="1"/>
          <p:nvPr/>
        </p:nvSpPr>
        <p:spPr>
          <a:xfrm>
            <a:off x="755576" y="908720"/>
            <a:ext cx="7776864" cy="4708981"/>
          </a:xfrm>
          <a:prstGeom prst="rect">
            <a:avLst/>
          </a:prstGeom>
          <a:noFill/>
        </p:spPr>
        <p:txBody>
          <a:bodyPr wrap="square" rtlCol="0">
            <a:spAutoFit/>
          </a:bodyPr>
          <a:lstStyle/>
          <a:p>
            <a:pPr marL="457200" indent="-457200">
              <a:buAutoNum type="arabicPeriod"/>
            </a:pPr>
            <a:r>
              <a:rPr lang="el-GR" sz="2400" dirty="0">
                <a:cs typeface="Arial" panose="020B0604020202020204" pitchFamily="34" charset="0"/>
              </a:rPr>
              <a:t>Ποια η νόσος της ασθενούς;</a:t>
            </a:r>
          </a:p>
          <a:p>
            <a:pPr marL="457200" indent="-457200">
              <a:buAutoNum type="arabicPeriod"/>
            </a:pPr>
            <a:endParaRPr lang="el-GR" sz="2400" dirty="0">
              <a:cs typeface="Arial" panose="020B0604020202020204" pitchFamily="34" charset="0"/>
            </a:endParaRPr>
          </a:p>
          <a:p>
            <a:pPr marL="457200" indent="-457200">
              <a:buAutoNum type="arabicPeriod"/>
            </a:pPr>
            <a:endParaRPr lang="el-GR" sz="2400" dirty="0">
              <a:cs typeface="Arial" panose="020B0604020202020204" pitchFamily="34" charset="0"/>
            </a:endParaRPr>
          </a:p>
          <a:p>
            <a:pPr marL="457200" indent="-457200">
              <a:buAutoNum type="arabicPeriod"/>
            </a:pPr>
            <a:endParaRPr lang="el-GR" sz="2400" dirty="0">
              <a:cs typeface="Arial" panose="020B0604020202020204" pitchFamily="34" charset="0"/>
            </a:endParaRPr>
          </a:p>
          <a:p>
            <a:pPr marL="457200" indent="-457200">
              <a:buAutoNum type="arabicPeriod"/>
            </a:pPr>
            <a:r>
              <a:rPr lang="el-GR" sz="2400" dirty="0">
                <a:cs typeface="Arial" panose="020B0604020202020204" pitchFamily="34" charset="0"/>
              </a:rPr>
              <a:t>Γιατί εμφάνισε πολλαπλά επεισόδια </a:t>
            </a:r>
            <a:r>
              <a:rPr lang="el-GR" sz="2400" dirty="0" err="1">
                <a:cs typeface="Arial" panose="020B0604020202020204" pitchFamily="34" charset="0"/>
              </a:rPr>
              <a:t>πνευμονιοκοκκικής</a:t>
            </a:r>
            <a:r>
              <a:rPr lang="el-GR" sz="2400" dirty="0">
                <a:cs typeface="Arial" panose="020B0604020202020204" pitchFamily="34" charset="0"/>
              </a:rPr>
              <a:t> πνευμονίας;</a:t>
            </a:r>
          </a:p>
          <a:p>
            <a:pPr marL="457200" indent="-457200">
              <a:buAutoNum type="arabicPeriod"/>
            </a:pPr>
            <a:endParaRPr lang="en-US" sz="2400" dirty="0">
              <a:cs typeface="Arial" panose="020B0604020202020204" pitchFamily="34" charset="0"/>
            </a:endParaRPr>
          </a:p>
          <a:p>
            <a:pPr marL="457200" indent="-457200">
              <a:buAutoNum type="arabicPeriod"/>
            </a:pPr>
            <a:endParaRPr lang="el-GR" sz="2400" dirty="0">
              <a:cs typeface="Arial" panose="020B0604020202020204" pitchFamily="34" charset="0"/>
            </a:endParaRPr>
          </a:p>
          <a:p>
            <a:pPr marL="457200" indent="-457200">
              <a:buAutoNum type="arabicPeriod"/>
            </a:pPr>
            <a:endParaRPr lang="el-GR" sz="2400" dirty="0">
              <a:cs typeface="Arial" panose="020B0604020202020204" pitchFamily="34" charset="0"/>
            </a:endParaRPr>
          </a:p>
          <a:p>
            <a:pPr marL="457200" indent="-457200">
              <a:buAutoNum type="arabicPeriod"/>
            </a:pPr>
            <a:r>
              <a:rPr lang="el-GR" sz="2400" dirty="0">
                <a:cs typeface="Arial" panose="020B0604020202020204" pitchFamily="34" charset="0"/>
              </a:rPr>
              <a:t>Για ποιο λόγο εμφάνισε </a:t>
            </a:r>
            <a:r>
              <a:rPr lang="el-GR" sz="2400" dirty="0" err="1">
                <a:cs typeface="Arial" panose="020B0604020202020204" pitchFamily="34" charset="0"/>
              </a:rPr>
              <a:t>υπερασβεστιαιμία</a:t>
            </a:r>
            <a:r>
              <a:rPr lang="el-GR" sz="2400" dirty="0">
                <a:cs typeface="Arial" panose="020B0604020202020204" pitchFamily="34" charset="0"/>
              </a:rPr>
              <a:t> και </a:t>
            </a:r>
            <a:r>
              <a:rPr lang="el-GR" sz="2400" dirty="0" err="1">
                <a:cs typeface="Arial" panose="020B0604020202020204" pitchFamily="34" charset="0"/>
              </a:rPr>
              <a:t>οστεοπορωτικό</a:t>
            </a:r>
            <a:r>
              <a:rPr lang="el-GR" sz="2400" dirty="0">
                <a:cs typeface="Arial" panose="020B0604020202020204" pitchFamily="34" charset="0"/>
              </a:rPr>
              <a:t> κάταγμα;</a:t>
            </a:r>
            <a:endParaRPr lang="en-US" sz="2400" dirty="0">
              <a:cs typeface="Arial" panose="020B0604020202020204" pitchFamily="34" charset="0"/>
            </a:endParaRPr>
          </a:p>
          <a:p>
            <a:pPr marL="457200" indent="-457200">
              <a:buAutoNum type="arabicPeriod"/>
            </a:pPr>
            <a:endParaRPr lang="el-GR" sz="1800" dirty="0">
              <a:cs typeface="Arial" panose="020B0604020202020204" pitchFamily="34" charset="0"/>
            </a:endParaRPr>
          </a:p>
          <a:p>
            <a:endParaRPr lang="el-GR" dirty="0"/>
          </a:p>
        </p:txBody>
      </p:sp>
    </p:spTree>
    <p:extLst>
      <p:ext uri="{BB962C8B-B14F-4D97-AF65-F5344CB8AC3E}">
        <p14:creationId xmlns:p14="http://schemas.microsoft.com/office/powerpoint/2010/main" val="4148735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84784"/>
          </a:xfrm>
        </p:spPr>
        <p:txBody>
          <a:bodyPr>
            <a:noAutofit/>
          </a:bodyPr>
          <a:lstStyle/>
          <a:p>
            <a:pPr algn="just"/>
            <a:r>
              <a:rPr lang="el-GR" sz="2400" dirty="0"/>
              <a:t>Μικροσκοπικά ευρήματα σε </a:t>
            </a:r>
            <a:r>
              <a:rPr lang="el-GR" sz="2400" dirty="0" err="1"/>
              <a:t>οστεομυελική</a:t>
            </a:r>
            <a:r>
              <a:rPr lang="el-GR" sz="2400" dirty="0"/>
              <a:t> βιοψία</a:t>
            </a:r>
            <a:br>
              <a:rPr lang="el-GR" sz="3200" dirty="0"/>
            </a:br>
            <a:r>
              <a:rPr lang="el-GR" sz="1600" dirty="0">
                <a:effectLst>
                  <a:outerShdw blurRad="38100" dist="38100" dir="2700000" algn="tl">
                    <a:srgbClr val="000000">
                      <a:alpha val="43137"/>
                    </a:srgbClr>
                  </a:outerShdw>
                </a:effectLst>
              </a:rPr>
              <a:t>Κατάλυση της αρχιτεκτονικής του μυελού των οστών </a:t>
            </a:r>
            <a:r>
              <a:rPr lang="el-GR" sz="1600" dirty="0"/>
              <a:t>από στρώσεις </a:t>
            </a:r>
            <a:r>
              <a:rPr lang="el-GR" sz="1600" dirty="0">
                <a:effectLst>
                  <a:outerShdw blurRad="38100" dist="38100" dir="2700000" algn="tl">
                    <a:srgbClr val="000000">
                      <a:alpha val="43137"/>
                    </a:srgbClr>
                  </a:outerShdw>
                </a:effectLst>
              </a:rPr>
              <a:t>άτυπων πλασματοκυττάρων </a:t>
            </a:r>
            <a:r>
              <a:rPr lang="el-GR" sz="1600" dirty="0"/>
              <a:t>ποικίλου μεγέθους και πυρηνικού </a:t>
            </a:r>
            <a:r>
              <a:rPr lang="el-GR" sz="1600" dirty="0" err="1"/>
              <a:t>πλειομορφισμού</a:t>
            </a:r>
            <a:r>
              <a:rPr lang="el-GR" sz="1600" dirty="0"/>
              <a:t>, με πολυπύρηνες μορφές και </a:t>
            </a:r>
            <a:r>
              <a:rPr lang="el-GR" sz="1600" dirty="0" err="1"/>
              <a:t>ενδοπυρηνικά</a:t>
            </a:r>
            <a:r>
              <a:rPr lang="el-GR" sz="1600" dirty="0"/>
              <a:t> σωμάτια </a:t>
            </a:r>
            <a:r>
              <a:rPr lang="en-US" sz="1600" dirty="0" err="1"/>
              <a:t>Dutcher</a:t>
            </a:r>
            <a:r>
              <a:rPr lang="en-US" sz="1600" dirty="0"/>
              <a:t> [</a:t>
            </a:r>
            <a:r>
              <a:rPr lang="el-GR" sz="1600" dirty="0"/>
              <a:t>ωχρές εγκολπώσεις του γεμάτου </a:t>
            </a:r>
            <a:r>
              <a:rPr lang="el-GR" sz="1600" dirty="0" err="1"/>
              <a:t>ανοσοσφαιρίνη</a:t>
            </a:r>
            <a:r>
              <a:rPr lang="el-GR" sz="1600" dirty="0"/>
              <a:t> (συνήθως </a:t>
            </a:r>
            <a:r>
              <a:rPr lang="en-US" sz="1600" dirty="0" err="1"/>
              <a:t>IgA</a:t>
            </a:r>
            <a:r>
              <a:rPr lang="en-US" sz="1600" dirty="0"/>
              <a:t>) </a:t>
            </a:r>
            <a:r>
              <a:rPr lang="el-GR" sz="1600" dirty="0"/>
              <a:t>κυτταροπλάσματος εντός του πυρήνα των κακοήθων κυττάρων]. Αγγειακές εναποθέσεις </a:t>
            </a:r>
            <a:r>
              <a:rPr lang="el-GR" sz="1600" b="1" dirty="0" err="1">
                <a:effectLst>
                  <a:outerShdw blurRad="38100" dist="38100" dir="2700000" algn="tl">
                    <a:srgbClr val="000000">
                      <a:alpha val="43137"/>
                    </a:srgbClr>
                  </a:outerShdw>
                </a:effectLst>
              </a:rPr>
              <a:t>αμυλοειδούς</a:t>
            </a:r>
            <a:r>
              <a:rPr lang="el-GR" sz="1600" dirty="0"/>
              <a:t>. </a:t>
            </a:r>
            <a:r>
              <a:rPr lang="el-GR" sz="1600" b="1" dirty="0">
                <a:effectLst>
                  <a:outerShdw blurRad="38100" dist="38100" dir="2700000" algn="tl">
                    <a:srgbClr val="000000">
                      <a:alpha val="43137"/>
                    </a:srgbClr>
                  </a:outerShdw>
                </a:effectLst>
              </a:rPr>
              <a:t>Μονοτυπική</a:t>
            </a:r>
            <a:r>
              <a:rPr lang="el-GR" sz="1600" dirty="0">
                <a:effectLst>
                  <a:outerShdw blurRad="38100" dist="38100" dir="2700000" algn="tl">
                    <a:srgbClr val="000000">
                      <a:alpha val="43137"/>
                    </a:srgbClr>
                  </a:outerShdw>
                </a:effectLst>
              </a:rPr>
              <a:t> έκφραση </a:t>
            </a:r>
            <a:r>
              <a:rPr lang="el-GR" sz="1600" dirty="0"/>
              <a:t>της κ </a:t>
            </a:r>
            <a:r>
              <a:rPr lang="el-GR" sz="1600" dirty="0" err="1">
                <a:effectLst>
                  <a:outerShdw blurRad="38100" dist="38100" dir="2700000" algn="tl">
                    <a:srgbClr val="000000">
                      <a:alpha val="43137"/>
                    </a:srgbClr>
                  </a:outerShdw>
                </a:effectLst>
              </a:rPr>
              <a:t>ελαφράς</a:t>
            </a:r>
            <a:r>
              <a:rPr lang="el-GR" sz="1600" dirty="0">
                <a:effectLst>
                  <a:outerShdw blurRad="38100" dist="38100" dir="2700000" algn="tl">
                    <a:srgbClr val="000000">
                      <a:alpha val="43137"/>
                    </a:srgbClr>
                  </a:outerShdw>
                </a:effectLst>
              </a:rPr>
              <a:t> αλύσου </a:t>
            </a:r>
            <a:r>
              <a:rPr lang="el-GR" sz="1600" dirty="0"/>
              <a:t>στον </a:t>
            </a:r>
            <a:r>
              <a:rPr lang="el-GR" sz="1600" dirty="0" err="1">
                <a:effectLst>
                  <a:outerShdw blurRad="38100" dist="38100" dir="2700000" algn="tl">
                    <a:srgbClr val="000000">
                      <a:alpha val="43137"/>
                    </a:srgbClr>
                  </a:outerShdw>
                </a:effectLst>
              </a:rPr>
              <a:t>κλωνικό</a:t>
            </a:r>
            <a:r>
              <a:rPr lang="el-GR" sz="1600" dirty="0"/>
              <a:t> </a:t>
            </a:r>
            <a:r>
              <a:rPr lang="el-GR" sz="1600" dirty="0" err="1"/>
              <a:t>πλασματοκυτταρικό</a:t>
            </a:r>
            <a:r>
              <a:rPr lang="el-GR" sz="1600" dirty="0"/>
              <a:t> πληθυσμό.</a:t>
            </a:r>
          </a:p>
        </p:txBody>
      </p:sp>
      <p:pic>
        <p:nvPicPr>
          <p:cNvPr id="2050" name="Picture 2" descr="C:\Users\User\Desktop\lymphomamyelomamicroCrane07.jpg"/>
          <p:cNvPicPr>
            <a:picLocks noChangeAspect="1" noChangeArrowheads="1"/>
          </p:cNvPicPr>
          <p:nvPr/>
        </p:nvPicPr>
        <p:blipFill>
          <a:blip r:embed="rId3" cstate="print"/>
          <a:srcRect/>
          <a:stretch>
            <a:fillRect/>
          </a:stretch>
        </p:blipFill>
        <p:spPr bwMode="auto">
          <a:xfrm rot="16200000">
            <a:off x="-674738" y="2411043"/>
            <a:ext cx="5213294" cy="3504793"/>
          </a:xfrm>
          <a:prstGeom prst="rect">
            <a:avLst/>
          </a:prstGeom>
          <a:noFill/>
        </p:spPr>
      </p:pic>
      <p:pic>
        <p:nvPicPr>
          <p:cNvPr id="2051" name="Picture 3" descr="C:\Users\User\Desktop\lymphomamyelomamicroCrane05.jpg"/>
          <p:cNvPicPr>
            <a:picLocks noChangeAspect="1" noChangeArrowheads="1"/>
          </p:cNvPicPr>
          <p:nvPr/>
        </p:nvPicPr>
        <p:blipFill>
          <a:blip r:embed="rId4" cstate="print"/>
          <a:srcRect/>
          <a:stretch>
            <a:fillRect/>
          </a:stretch>
        </p:blipFill>
        <p:spPr bwMode="auto">
          <a:xfrm rot="5400000">
            <a:off x="7011270" y="1583797"/>
            <a:ext cx="1944216" cy="1458161"/>
          </a:xfrm>
          <a:prstGeom prst="rect">
            <a:avLst/>
          </a:prstGeom>
          <a:noFill/>
        </p:spPr>
      </p:pic>
      <p:pic>
        <p:nvPicPr>
          <p:cNvPr id="2052" name="Picture 4" descr="C:\Users\User\Desktop\lymphomamyelomamicroCrane01.jpg"/>
          <p:cNvPicPr>
            <a:picLocks noChangeAspect="1" noChangeArrowheads="1"/>
          </p:cNvPicPr>
          <p:nvPr/>
        </p:nvPicPr>
        <p:blipFill>
          <a:blip r:embed="rId5" cstate="print"/>
          <a:srcRect/>
          <a:stretch>
            <a:fillRect/>
          </a:stretch>
        </p:blipFill>
        <p:spPr bwMode="auto">
          <a:xfrm rot="5400000">
            <a:off x="3824074" y="1656646"/>
            <a:ext cx="1927901" cy="1296145"/>
          </a:xfrm>
          <a:prstGeom prst="rect">
            <a:avLst/>
          </a:prstGeom>
          <a:noFill/>
        </p:spPr>
      </p:pic>
      <p:pic>
        <p:nvPicPr>
          <p:cNvPr id="2053" name="Picture 5" descr="C:\Users\User\Desktop\lymphomamyelomamicroCrane02n.jpg"/>
          <p:cNvPicPr>
            <a:picLocks noChangeAspect="1" noChangeArrowheads="1"/>
          </p:cNvPicPr>
          <p:nvPr/>
        </p:nvPicPr>
        <p:blipFill>
          <a:blip r:embed="rId6" cstate="print"/>
          <a:srcRect/>
          <a:stretch>
            <a:fillRect/>
          </a:stretch>
        </p:blipFill>
        <p:spPr bwMode="auto">
          <a:xfrm rot="5400000">
            <a:off x="5408249" y="1672963"/>
            <a:ext cx="1927899" cy="1296144"/>
          </a:xfrm>
          <a:prstGeom prst="rect">
            <a:avLst/>
          </a:prstGeom>
          <a:noFill/>
        </p:spPr>
      </p:pic>
      <p:pic>
        <p:nvPicPr>
          <p:cNvPr id="2054" name="Picture 6" descr="C:\Users\User\Desktop\lymphomamyelomamicroCrane13.jpg"/>
          <p:cNvPicPr>
            <a:picLocks noChangeAspect="1" noChangeArrowheads="1"/>
          </p:cNvPicPr>
          <p:nvPr/>
        </p:nvPicPr>
        <p:blipFill>
          <a:blip r:embed="rId7" cstate="print"/>
          <a:srcRect/>
          <a:stretch>
            <a:fillRect/>
          </a:stretch>
        </p:blipFill>
        <p:spPr bwMode="auto">
          <a:xfrm rot="5400000">
            <a:off x="3510585" y="3842342"/>
            <a:ext cx="3168352" cy="2485683"/>
          </a:xfrm>
          <a:prstGeom prst="rect">
            <a:avLst/>
          </a:prstGeom>
          <a:noFill/>
        </p:spPr>
      </p:pic>
      <p:pic>
        <p:nvPicPr>
          <p:cNvPr id="2055" name="Picture 7" descr="C:\Users\User\Desktop\lymphomamyelomamicroCrane14.jpg"/>
          <p:cNvPicPr>
            <a:picLocks noChangeAspect="1" noChangeArrowheads="1"/>
          </p:cNvPicPr>
          <p:nvPr/>
        </p:nvPicPr>
        <p:blipFill>
          <a:blip r:embed="rId8" cstate="print"/>
          <a:srcRect/>
          <a:stretch>
            <a:fillRect/>
          </a:stretch>
        </p:blipFill>
        <p:spPr bwMode="auto">
          <a:xfrm rot="5400000">
            <a:off x="6105269" y="3839947"/>
            <a:ext cx="3126149" cy="2448272"/>
          </a:xfrm>
          <a:prstGeom prst="rect">
            <a:avLst/>
          </a:prstGeom>
          <a:noFill/>
        </p:spPr>
      </p:pic>
      <p:sp>
        <p:nvSpPr>
          <p:cNvPr id="9" name="8 - Ορθογώνιο"/>
          <p:cNvSpPr/>
          <p:nvPr/>
        </p:nvSpPr>
        <p:spPr>
          <a:xfrm>
            <a:off x="5796136" y="3573016"/>
            <a:ext cx="2520280" cy="369332"/>
          </a:xfrm>
          <a:prstGeom prst="rect">
            <a:avLst/>
          </a:prstGeom>
        </p:spPr>
        <p:txBody>
          <a:bodyPr wrap="square">
            <a:spAutoFit/>
          </a:bodyPr>
          <a:lstStyle/>
          <a:p>
            <a:r>
              <a:rPr lang="el-GR" dirty="0"/>
              <a:t>Υβριδισμός ι</a:t>
            </a:r>
            <a:r>
              <a:rPr lang="en-US" dirty="0"/>
              <a:t>n situ </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844824"/>
          </a:xfrm>
        </p:spPr>
        <p:txBody>
          <a:bodyPr>
            <a:noAutofit/>
          </a:bodyPr>
          <a:lstStyle/>
          <a:p>
            <a:pPr algn="just"/>
            <a:r>
              <a:rPr lang="el-GR" sz="1400" dirty="0"/>
              <a:t>Η </a:t>
            </a:r>
            <a:r>
              <a:rPr lang="el-GR" sz="1400" b="1" dirty="0"/>
              <a:t>ΔΔ</a:t>
            </a:r>
            <a:r>
              <a:rPr lang="el-GR" sz="1400" dirty="0"/>
              <a:t> του </a:t>
            </a:r>
            <a:r>
              <a:rPr lang="el-GR" sz="1400" dirty="0" err="1">
                <a:effectLst>
                  <a:outerShdw blurRad="38100" dist="38100" dir="2700000" algn="tl">
                    <a:srgbClr val="000000">
                      <a:alpha val="43137"/>
                    </a:srgbClr>
                  </a:outerShdw>
                </a:effectLst>
              </a:rPr>
              <a:t>πλασματοκυτταρικού</a:t>
            </a:r>
            <a:r>
              <a:rPr lang="el-GR" sz="1400" dirty="0">
                <a:effectLst>
                  <a:outerShdw blurRad="38100" dist="38100" dir="2700000" algn="tl">
                    <a:srgbClr val="000000">
                      <a:alpha val="43137"/>
                    </a:srgbClr>
                  </a:outerShdw>
                </a:effectLst>
              </a:rPr>
              <a:t> </a:t>
            </a:r>
            <a:r>
              <a:rPr lang="el-GR" sz="1400" dirty="0" err="1">
                <a:effectLst>
                  <a:outerShdw blurRad="38100" dist="38100" dir="2700000" algn="tl">
                    <a:srgbClr val="000000">
                      <a:alpha val="43137"/>
                    </a:srgbClr>
                  </a:outerShdw>
                </a:effectLst>
              </a:rPr>
              <a:t>μυελώματος</a:t>
            </a:r>
            <a:r>
              <a:rPr lang="el-GR" sz="1400" dirty="0"/>
              <a:t> από ένα </a:t>
            </a:r>
            <a:r>
              <a:rPr lang="el-GR" sz="1400" i="1" dirty="0"/>
              <a:t>μη</a:t>
            </a:r>
            <a:r>
              <a:rPr lang="en-US" sz="1400" i="1" dirty="0"/>
              <a:t> </a:t>
            </a:r>
            <a:r>
              <a:rPr lang="en-US" sz="1400" i="1" dirty="0" err="1"/>
              <a:t>Hodkin</a:t>
            </a:r>
            <a:r>
              <a:rPr lang="en-US" sz="1400" i="1" dirty="0"/>
              <a:t> </a:t>
            </a:r>
            <a:r>
              <a:rPr lang="el-GR" sz="1400" i="1" dirty="0"/>
              <a:t>λέμφωμα ώριμων Β κυττάρων με </a:t>
            </a:r>
            <a:r>
              <a:rPr lang="el-GR" sz="1400" i="1" dirty="0">
                <a:effectLst>
                  <a:outerShdw blurRad="38100" dist="38100" dir="2700000" algn="tl">
                    <a:srgbClr val="000000">
                      <a:alpha val="43137"/>
                    </a:srgbClr>
                  </a:outerShdw>
                </a:effectLst>
              </a:rPr>
              <a:t>εκτενή</a:t>
            </a:r>
            <a:r>
              <a:rPr lang="el-GR" sz="1400" i="1" dirty="0"/>
              <a:t> </a:t>
            </a:r>
            <a:r>
              <a:rPr lang="el-GR" sz="1400" i="1" dirty="0" err="1"/>
              <a:t>πλασματοκυτταρική</a:t>
            </a:r>
            <a:r>
              <a:rPr lang="el-GR" sz="1400" i="1" dirty="0"/>
              <a:t> διαφοροποίηση (και επίσης ανίχνευση </a:t>
            </a:r>
            <a:r>
              <a:rPr lang="el-GR" sz="1400" i="1" dirty="0" err="1"/>
              <a:t>μονοκλωνικής</a:t>
            </a:r>
            <a:r>
              <a:rPr lang="el-GR" sz="1400" i="1" dirty="0"/>
              <a:t> </a:t>
            </a:r>
            <a:r>
              <a:rPr lang="el-GR" sz="1400" i="1" dirty="0" err="1"/>
              <a:t>παραπρωτεϊνης</a:t>
            </a:r>
            <a:r>
              <a:rPr lang="el-GR" sz="1400" i="1" dirty="0"/>
              <a:t> στον ορό), είτε </a:t>
            </a:r>
            <a:r>
              <a:rPr lang="el-GR" sz="1400" i="1" dirty="0" err="1"/>
              <a:t>λεμφοπλασματοκυτταρικό</a:t>
            </a:r>
            <a:r>
              <a:rPr lang="el-GR" sz="1400" i="1" dirty="0"/>
              <a:t> (βλ. παρακάτω εικόνες) είτε της οριακής ζώνης</a:t>
            </a:r>
            <a:r>
              <a:rPr lang="el-GR" sz="1400" dirty="0"/>
              <a:t> είναι </a:t>
            </a:r>
            <a:r>
              <a:rPr lang="el-GR" sz="1400" b="1" dirty="0"/>
              <a:t>ουσιώδης</a:t>
            </a:r>
            <a:r>
              <a:rPr lang="el-GR" sz="1400" dirty="0"/>
              <a:t> λόγω της γενικά διαφορετικής θεραπευτικής προσέγγισης. Στα </a:t>
            </a:r>
            <a:r>
              <a:rPr lang="el-GR" sz="1400" i="1" dirty="0"/>
              <a:t>εν λόγω μη </a:t>
            </a:r>
            <a:r>
              <a:rPr lang="en-US" sz="1400" i="1" dirty="0"/>
              <a:t>Hodgkin </a:t>
            </a:r>
            <a:r>
              <a:rPr lang="el-GR" sz="1400" i="1" dirty="0"/>
              <a:t>λεμφώματα </a:t>
            </a:r>
            <a:r>
              <a:rPr lang="el-GR" sz="1400" dirty="0" err="1"/>
              <a:t>ταυτοποιείται</a:t>
            </a:r>
            <a:r>
              <a:rPr lang="el-GR" sz="1400" dirty="0"/>
              <a:t>  </a:t>
            </a:r>
            <a:r>
              <a:rPr lang="el-GR" sz="1400" i="1" dirty="0" err="1"/>
              <a:t>μονοκλωνικός</a:t>
            </a:r>
            <a:r>
              <a:rPr lang="el-GR" sz="1400" i="1" dirty="0"/>
              <a:t> Β κυτταρικός πληθυσμός</a:t>
            </a:r>
            <a:r>
              <a:rPr lang="el-GR" sz="1400" dirty="0"/>
              <a:t>, ενώ τα </a:t>
            </a:r>
            <a:r>
              <a:rPr lang="el-GR" sz="1400" i="1" dirty="0"/>
              <a:t>πλασματοκύτταρα</a:t>
            </a:r>
            <a:r>
              <a:rPr lang="el-GR" sz="1400" dirty="0"/>
              <a:t> , σε αντίθεση με εκείνα του </a:t>
            </a:r>
            <a:r>
              <a:rPr lang="el-GR" sz="1400" dirty="0" err="1"/>
              <a:t>πλασματοκυτταρικού</a:t>
            </a:r>
            <a:r>
              <a:rPr lang="el-GR" sz="1400" dirty="0"/>
              <a:t> </a:t>
            </a:r>
            <a:r>
              <a:rPr lang="el-GR" sz="1400" dirty="0" err="1"/>
              <a:t>μυελώματος</a:t>
            </a:r>
            <a:r>
              <a:rPr lang="el-GR" sz="1400" dirty="0"/>
              <a:t>, αποβαίνουν </a:t>
            </a:r>
            <a:r>
              <a:rPr lang="el-GR" sz="1400" i="1" dirty="0"/>
              <a:t>θετικά</a:t>
            </a:r>
            <a:r>
              <a:rPr lang="el-GR" sz="1400" dirty="0"/>
              <a:t> στον </a:t>
            </a:r>
            <a:r>
              <a:rPr lang="el-GR" sz="1400" dirty="0" err="1"/>
              <a:t>ανοσοδείκτη</a:t>
            </a:r>
            <a:r>
              <a:rPr lang="el-GR" sz="1400" dirty="0"/>
              <a:t> </a:t>
            </a:r>
            <a:r>
              <a:rPr lang="en-US" sz="1400" i="1" dirty="0"/>
              <a:t>CD19</a:t>
            </a:r>
            <a:r>
              <a:rPr lang="en-US" sz="1400" dirty="0"/>
              <a:t> </a:t>
            </a:r>
            <a:r>
              <a:rPr lang="el-GR" sz="1400" dirty="0"/>
              <a:t>και </a:t>
            </a:r>
            <a:r>
              <a:rPr lang="el-GR" sz="1400" i="1" dirty="0"/>
              <a:t>αρνητικά</a:t>
            </a:r>
            <a:r>
              <a:rPr lang="el-GR" sz="1400" dirty="0"/>
              <a:t> στον </a:t>
            </a:r>
            <a:r>
              <a:rPr lang="en-US" sz="1400" i="1" dirty="0"/>
              <a:t>CD56</a:t>
            </a:r>
            <a:r>
              <a:rPr lang="en-US" sz="1400" dirty="0"/>
              <a:t>.</a:t>
            </a:r>
            <a:r>
              <a:rPr lang="el-GR" sz="1400" dirty="0"/>
              <a:t> Επί </a:t>
            </a:r>
            <a:r>
              <a:rPr lang="el-GR" sz="1400" b="1" dirty="0"/>
              <a:t>παρουσίας</a:t>
            </a:r>
            <a:r>
              <a:rPr lang="el-GR" sz="1400" dirty="0"/>
              <a:t> όμως της </a:t>
            </a:r>
            <a:r>
              <a:rPr lang="en-US" sz="1400" b="1" dirty="0"/>
              <a:t>t(11:14)</a:t>
            </a:r>
            <a:r>
              <a:rPr lang="en-US" sz="1400" dirty="0"/>
              <a:t>, </a:t>
            </a:r>
            <a:r>
              <a:rPr lang="el-GR" sz="1400" dirty="0"/>
              <a:t>τα κύτταρα ενός </a:t>
            </a:r>
            <a:r>
              <a:rPr lang="el-GR" sz="1400" b="1" dirty="0"/>
              <a:t>αμιγώς </a:t>
            </a:r>
            <a:r>
              <a:rPr lang="el-GR" sz="1400" b="1" dirty="0" err="1"/>
              <a:t>πλασματοκυτταρικού</a:t>
            </a:r>
            <a:r>
              <a:rPr lang="el-GR" sz="1400" b="1" dirty="0"/>
              <a:t> νεοπλάσματος αποβαίνουν θετικά στο </a:t>
            </a:r>
            <a:r>
              <a:rPr lang="en-US" sz="1400" b="1" dirty="0"/>
              <a:t>CD19</a:t>
            </a:r>
            <a:r>
              <a:rPr lang="el-GR" sz="1400" b="1" dirty="0"/>
              <a:t> !</a:t>
            </a:r>
            <a:r>
              <a:rPr lang="el-GR" sz="1400" dirty="0"/>
              <a:t> </a:t>
            </a:r>
            <a:br>
              <a:rPr lang="el-GR" sz="1400" dirty="0"/>
            </a:br>
            <a:r>
              <a:rPr lang="en-US" sz="1400" dirty="0"/>
              <a:t>(</a:t>
            </a:r>
            <a:r>
              <a:rPr lang="el-GR" sz="1400" dirty="0"/>
              <a:t>και στο </a:t>
            </a:r>
            <a:r>
              <a:rPr lang="en-US" sz="1400" dirty="0"/>
              <a:t>CD20).</a:t>
            </a:r>
            <a:endParaRPr lang="el-GR" sz="1400" dirty="0"/>
          </a:p>
        </p:txBody>
      </p:sp>
      <p:sp>
        <p:nvSpPr>
          <p:cNvPr id="3" name="2 - Ορθογώνιο"/>
          <p:cNvSpPr/>
          <p:nvPr/>
        </p:nvSpPr>
        <p:spPr>
          <a:xfrm>
            <a:off x="0" y="6021288"/>
            <a:ext cx="9144000" cy="646331"/>
          </a:xfrm>
          <a:prstGeom prst="rect">
            <a:avLst/>
          </a:prstGeom>
        </p:spPr>
        <p:txBody>
          <a:bodyPr wrap="square">
            <a:spAutoFit/>
          </a:bodyPr>
          <a:lstStyle/>
          <a:p>
            <a:pPr algn="just"/>
            <a:r>
              <a:rPr lang="el-GR" dirty="0"/>
              <a:t>Η εικονιζόμενη βιοψία του μυελού των οστών έδειξε διάχυτη διήθηση από </a:t>
            </a:r>
            <a:r>
              <a:rPr lang="el-GR" dirty="0">
                <a:effectLst>
                  <a:outerShdw blurRad="38100" dist="38100" dir="2700000" algn="tl">
                    <a:srgbClr val="000000">
                      <a:alpha val="43137"/>
                    </a:srgbClr>
                  </a:outerShdw>
                </a:effectLst>
              </a:rPr>
              <a:t>μικρά ώριμα λεμφοειδή κύτταρα </a:t>
            </a:r>
            <a:r>
              <a:rPr lang="el-GR" dirty="0"/>
              <a:t>αναμεμειγμένα με </a:t>
            </a:r>
            <a:r>
              <a:rPr lang="el-GR" dirty="0">
                <a:effectLst>
                  <a:outerShdw blurRad="38100" dist="38100" dir="2700000" algn="tl">
                    <a:srgbClr val="000000">
                      <a:alpha val="43137"/>
                    </a:srgbClr>
                  </a:outerShdw>
                </a:effectLst>
              </a:rPr>
              <a:t>διάσπαρτα πλασματοκύτταρα </a:t>
            </a:r>
            <a:r>
              <a:rPr lang="el-GR" dirty="0"/>
              <a:t>(Α-Η).</a:t>
            </a:r>
          </a:p>
        </p:txBody>
      </p:sp>
      <p:pic>
        <p:nvPicPr>
          <p:cNvPr id="3074" name="Picture 2" descr="C:\Users\User\Desktop\lymphomalplzhang04.jpg"/>
          <p:cNvPicPr>
            <a:picLocks noChangeAspect="1" noChangeArrowheads="1"/>
          </p:cNvPicPr>
          <p:nvPr/>
        </p:nvPicPr>
        <p:blipFill>
          <a:blip r:embed="rId2" cstate="print"/>
          <a:srcRect/>
          <a:stretch>
            <a:fillRect/>
          </a:stretch>
        </p:blipFill>
        <p:spPr bwMode="auto">
          <a:xfrm>
            <a:off x="179512" y="1988840"/>
            <a:ext cx="5280587" cy="3960440"/>
          </a:xfrm>
          <a:prstGeom prst="rect">
            <a:avLst/>
          </a:prstGeom>
          <a:noFill/>
        </p:spPr>
      </p:pic>
      <p:pic>
        <p:nvPicPr>
          <p:cNvPr id="3075" name="Picture 3" descr="C:\Users\User\Desktop\lymphomalplzhang05.jpg"/>
          <p:cNvPicPr>
            <a:picLocks noChangeAspect="1" noChangeArrowheads="1"/>
          </p:cNvPicPr>
          <p:nvPr/>
        </p:nvPicPr>
        <p:blipFill>
          <a:blip r:embed="rId3" cstate="print"/>
          <a:srcRect/>
          <a:stretch>
            <a:fillRect/>
          </a:stretch>
        </p:blipFill>
        <p:spPr bwMode="auto">
          <a:xfrm rot="5400000">
            <a:off x="5103059" y="2105853"/>
            <a:ext cx="4392488" cy="329436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Examining the Heart">
            <a:extLst>
              <a:ext uri="{FF2B5EF4-FFF2-40B4-BE49-F238E27FC236}">
                <a16:creationId xmlns:a16="http://schemas.microsoft.com/office/drawing/2014/main" id="{EC7276F5-599C-0270-6D90-DA53ADC3D33A}"/>
              </a:ext>
            </a:extLst>
          </p:cNvPr>
          <p:cNvSpPr>
            <a:spLocks noChangeAspect="1" noChangeArrowheads="1"/>
          </p:cNvSpPr>
          <p:nvPr/>
        </p:nvSpPr>
        <p:spPr bwMode="auto">
          <a:xfrm>
            <a:off x="2928023" y="4104410"/>
            <a:ext cx="594441" cy="59444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6" name="Picture 5">
            <a:extLst>
              <a:ext uri="{FF2B5EF4-FFF2-40B4-BE49-F238E27FC236}">
                <a16:creationId xmlns:a16="http://schemas.microsoft.com/office/drawing/2014/main" id="{084CF97C-1079-EEDB-E7DF-0D508A9E64B2}"/>
              </a:ext>
            </a:extLst>
          </p:cNvPr>
          <p:cNvPicPr>
            <a:picLocks noChangeAspect="1"/>
          </p:cNvPicPr>
          <p:nvPr/>
        </p:nvPicPr>
        <p:blipFill>
          <a:blip r:embed="rId3" cstate="print"/>
          <a:stretch>
            <a:fillRect/>
          </a:stretch>
        </p:blipFill>
        <p:spPr>
          <a:xfrm>
            <a:off x="1259632" y="260648"/>
            <a:ext cx="6615089" cy="2160240"/>
          </a:xfrm>
          <a:prstGeom prst="rect">
            <a:avLst/>
          </a:prstGeom>
        </p:spPr>
      </p:pic>
      <p:pic>
        <p:nvPicPr>
          <p:cNvPr id="10" name="Picture 9">
            <a:extLst>
              <a:ext uri="{FF2B5EF4-FFF2-40B4-BE49-F238E27FC236}">
                <a16:creationId xmlns:a16="http://schemas.microsoft.com/office/drawing/2014/main" id="{33E3CAC0-097F-A2B8-59C3-1D76DFD7DDA2}"/>
              </a:ext>
            </a:extLst>
          </p:cNvPr>
          <p:cNvPicPr>
            <a:picLocks noChangeAspect="1"/>
          </p:cNvPicPr>
          <p:nvPr/>
        </p:nvPicPr>
        <p:blipFill>
          <a:blip r:embed="rId4" cstate="print"/>
          <a:stretch>
            <a:fillRect/>
          </a:stretch>
        </p:blipFill>
        <p:spPr>
          <a:xfrm>
            <a:off x="179512" y="2924944"/>
            <a:ext cx="4924721" cy="3168352"/>
          </a:xfrm>
          <a:prstGeom prst="rect">
            <a:avLst/>
          </a:prstGeom>
        </p:spPr>
      </p:pic>
      <p:sp>
        <p:nvSpPr>
          <p:cNvPr id="5" name="4 - Ορθογώνιο"/>
          <p:cNvSpPr/>
          <p:nvPr/>
        </p:nvSpPr>
        <p:spPr>
          <a:xfrm>
            <a:off x="5148064" y="2420889"/>
            <a:ext cx="3995936" cy="4655264"/>
          </a:xfrm>
          <a:prstGeom prst="rect">
            <a:avLst/>
          </a:prstGeom>
        </p:spPr>
        <p:txBody>
          <a:bodyPr wrap="square">
            <a:spAutoFit/>
          </a:bodyPr>
          <a:lstStyle/>
          <a:p>
            <a:pPr algn="just"/>
            <a:r>
              <a:rPr lang="en-US" sz="2400" dirty="0"/>
              <a:t>H </a:t>
            </a:r>
            <a:r>
              <a:rPr lang="el-GR" sz="2400" dirty="0"/>
              <a:t>ανίχνευση της </a:t>
            </a:r>
            <a:r>
              <a:rPr lang="el-GR" sz="2400" dirty="0">
                <a:effectLst>
                  <a:outerShdw blurRad="38100" dist="38100" dir="2700000" algn="tl">
                    <a:srgbClr val="000000">
                      <a:alpha val="43137"/>
                    </a:srgbClr>
                  </a:outerShdw>
                </a:effectLst>
              </a:rPr>
              <a:t>πρωτεΐνης Μ στον ορό ή στα ούρα, </a:t>
            </a:r>
            <a:r>
              <a:rPr lang="el-GR" sz="2400" dirty="0"/>
              <a:t>των </a:t>
            </a:r>
            <a:r>
              <a:rPr lang="el-GR" sz="2400" dirty="0" err="1">
                <a:effectLst>
                  <a:outerShdw blurRad="38100" dist="38100" dir="2700000" algn="tl">
                    <a:srgbClr val="000000">
                      <a:alpha val="43137"/>
                    </a:srgbClr>
                  </a:outerShdw>
                </a:effectLst>
              </a:rPr>
              <a:t>κλωνικών</a:t>
            </a:r>
            <a:r>
              <a:rPr lang="el-GR" sz="2400" dirty="0">
                <a:effectLst>
                  <a:outerShdw blurRad="38100" dist="38100" dir="2700000" algn="tl">
                    <a:srgbClr val="000000">
                      <a:alpha val="43137"/>
                    </a:srgbClr>
                  </a:outerShdw>
                </a:effectLst>
              </a:rPr>
              <a:t> πλασματοκυττάρων στον μυελό των οστών </a:t>
            </a:r>
            <a:r>
              <a:rPr lang="el-GR" sz="2400" dirty="0"/>
              <a:t>και η παρουσία </a:t>
            </a:r>
            <a:r>
              <a:rPr lang="el-GR" sz="2400" dirty="0">
                <a:effectLst>
                  <a:outerShdw blurRad="38100" dist="38100" dir="2700000" algn="tl">
                    <a:srgbClr val="000000">
                      <a:alpha val="43137"/>
                    </a:srgbClr>
                  </a:outerShdw>
                </a:effectLst>
              </a:rPr>
              <a:t>βαριάς βλάβης  οργάνου</a:t>
            </a:r>
            <a:r>
              <a:rPr lang="el-GR" sz="2400" dirty="0"/>
              <a:t> η οποία </a:t>
            </a:r>
            <a:r>
              <a:rPr lang="el-GR" sz="2400" dirty="0">
                <a:effectLst>
                  <a:outerShdw blurRad="38100" dist="38100" dir="2700000" algn="tl">
                    <a:srgbClr val="000000">
                      <a:alpha val="43137"/>
                    </a:srgbClr>
                  </a:outerShdw>
                </a:effectLst>
              </a:rPr>
              <a:t>σχετίζεται</a:t>
            </a:r>
            <a:r>
              <a:rPr lang="el-GR" sz="2400" dirty="0"/>
              <a:t> με το νεόπλασμα των πλασματοκυττάρων  είναι κρίσιμα στοιχεία για τη </a:t>
            </a:r>
            <a:r>
              <a:rPr lang="el-GR" sz="2400" b="1" spc="600" dirty="0">
                <a:effectLst>
                  <a:outerShdw blurRad="38100" dist="38100" dir="2700000" algn="tl">
                    <a:srgbClr val="000000">
                      <a:alpha val="43137"/>
                    </a:srgbClr>
                  </a:outerShdw>
                </a:effectLst>
              </a:rPr>
              <a:t>διάγνωση</a:t>
            </a:r>
            <a:r>
              <a:rPr lang="el-GR" sz="2400" b="1" dirty="0">
                <a:effectLst>
                  <a:outerShdw blurRad="38100" dist="38100" dir="2700000" algn="tl">
                    <a:srgbClr val="000000">
                      <a:alpha val="43137"/>
                    </a:srgbClr>
                  </a:outerShdw>
                </a:effectLst>
              </a:rPr>
              <a:t> του </a:t>
            </a:r>
            <a:r>
              <a:rPr lang="el-GR" sz="2400" b="1" dirty="0" err="1">
                <a:effectLst>
                  <a:outerShdw blurRad="38100" dist="38100" dir="2700000" algn="tl">
                    <a:srgbClr val="000000">
                      <a:alpha val="43137"/>
                    </a:srgbClr>
                  </a:outerShdw>
                </a:effectLst>
              </a:rPr>
              <a:t>πλασματοκυτταρικού</a:t>
            </a:r>
            <a:r>
              <a:rPr lang="el-GR" sz="2400" b="1" dirty="0">
                <a:effectLst>
                  <a:outerShdw blurRad="38100" dist="38100" dir="2700000" algn="tl">
                    <a:srgbClr val="000000">
                      <a:alpha val="43137"/>
                    </a:srgbClr>
                  </a:outerShdw>
                </a:effectLst>
              </a:rPr>
              <a:t> </a:t>
            </a:r>
            <a:r>
              <a:rPr lang="el-GR" sz="2400" b="1" dirty="0" err="1">
                <a:effectLst>
                  <a:outerShdw blurRad="38100" dist="38100" dir="2700000" algn="tl">
                    <a:srgbClr val="000000">
                      <a:alpha val="43137"/>
                    </a:srgbClr>
                  </a:outerShdw>
                </a:effectLst>
              </a:rPr>
              <a:t>μυελώματος</a:t>
            </a:r>
            <a:r>
              <a:rPr lang="el-GR" sz="2400" b="1"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653465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429124" cy="2143116"/>
          </a:xfrm>
        </p:spPr>
        <p:txBody>
          <a:bodyPr>
            <a:normAutofit fontScale="90000"/>
          </a:bodyPr>
          <a:lstStyle/>
          <a:p>
            <a:r>
              <a:rPr lang="el-GR" sz="2000" dirty="0"/>
              <a:t>Άρρην 65 ετών.</a:t>
            </a:r>
            <a:br>
              <a:rPr lang="el-GR" sz="2000" dirty="0"/>
            </a:br>
            <a:r>
              <a:rPr lang="el-GR" sz="2000" dirty="0"/>
              <a:t>Υποτροπιάζουσες βακτηριακές λοιμώξεις,ραχιαλγία,αδυναμία,αναιμία,</a:t>
            </a:r>
            <a:br>
              <a:rPr lang="el-GR" sz="2000" dirty="0"/>
            </a:br>
            <a:r>
              <a:rPr lang="el-GR" sz="2000" dirty="0"/>
              <a:t>ωχρότητα,ηπατοσπληνομεγαλία,υπερασβε-στιαιμία, νεφρική δυσλειτουργία. Οστεομυελική βιοψία (δεξιά κάτω εικ.). Βάσει των εικονιζόμενων ευρημάτων, περί τίνος πρόκειται</a:t>
            </a:r>
            <a:r>
              <a:rPr lang="en-US" sz="2000" dirty="0"/>
              <a:t>;</a:t>
            </a:r>
            <a:endParaRPr lang="el-GR" sz="2000" dirty="0"/>
          </a:p>
        </p:txBody>
      </p:sp>
      <p:pic>
        <p:nvPicPr>
          <p:cNvPr id="17410" name="Picture 2" descr="C:\Users\αγαπουλακι\Desktop\BONE113.jpg"/>
          <p:cNvPicPr>
            <a:picLocks noChangeAspect="1" noChangeArrowheads="1"/>
          </p:cNvPicPr>
          <p:nvPr/>
        </p:nvPicPr>
        <p:blipFill>
          <a:blip r:embed="rId2" cstate="print"/>
          <a:srcRect/>
          <a:stretch>
            <a:fillRect/>
          </a:stretch>
        </p:blipFill>
        <p:spPr bwMode="auto">
          <a:xfrm>
            <a:off x="0" y="2143116"/>
            <a:ext cx="4242252" cy="2786082"/>
          </a:xfrm>
          <a:prstGeom prst="rect">
            <a:avLst/>
          </a:prstGeom>
          <a:noFill/>
        </p:spPr>
      </p:pic>
      <p:pic>
        <p:nvPicPr>
          <p:cNvPr id="17411" name="Picture 3" descr="C:\Users\αγαπουλακι\Desktop\image18.jpg"/>
          <p:cNvPicPr>
            <a:picLocks noChangeAspect="1" noChangeArrowheads="1"/>
          </p:cNvPicPr>
          <p:nvPr/>
        </p:nvPicPr>
        <p:blipFill>
          <a:blip r:embed="rId3" cstate="print"/>
          <a:srcRect/>
          <a:stretch>
            <a:fillRect/>
          </a:stretch>
        </p:blipFill>
        <p:spPr bwMode="auto">
          <a:xfrm>
            <a:off x="0" y="5286388"/>
            <a:ext cx="4286280" cy="1071570"/>
          </a:xfrm>
          <a:prstGeom prst="rect">
            <a:avLst/>
          </a:prstGeom>
          <a:noFill/>
        </p:spPr>
      </p:pic>
      <p:pic>
        <p:nvPicPr>
          <p:cNvPr id="17412" name="Picture 4" descr="C:\Users\αγαπουλακι\Desktop\image08.jpg"/>
          <p:cNvPicPr>
            <a:picLocks noChangeAspect="1" noChangeArrowheads="1"/>
          </p:cNvPicPr>
          <p:nvPr/>
        </p:nvPicPr>
        <p:blipFill>
          <a:blip r:embed="rId4" cstate="print"/>
          <a:srcRect/>
          <a:stretch>
            <a:fillRect/>
          </a:stretch>
        </p:blipFill>
        <p:spPr bwMode="auto">
          <a:xfrm>
            <a:off x="4286248" y="0"/>
            <a:ext cx="4857752" cy="3630879"/>
          </a:xfrm>
          <a:prstGeom prst="rect">
            <a:avLst/>
          </a:prstGeom>
          <a:noFill/>
        </p:spPr>
      </p:pic>
      <p:pic>
        <p:nvPicPr>
          <p:cNvPr id="17413" name="Picture 5" descr="C:\Users\αγαπουλακι\Desktop\HEME070.jpg"/>
          <p:cNvPicPr>
            <a:picLocks noChangeAspect="1" noChangeArrowheads="1"/>
          </p:cNvPicPr>
          <p:nvPr/>
        </p:nvPicPr>
        <p:blipFill>
          <a:blip r:embed="rId5" cstate="print"/>
          <a:srcRect/>
          <a:stretch>
            <a:fillRect/>
          </a:stretch>
        </p:blipFill>
        <p:spPr bwMode="auto">
          <a:xfrm>
            <a:off x="4249130" y="3643314"/>
            <a:ext cx="4894869" cy="3214686"/>
          </a:xfrm>
          <a:prstGeom prst="rect">
            <a:avLst/>
          </a:prstGeom>
          <a:noFill/>
        </p:spPr>
      </p:pic>
      <p:sp>
        <p:nvSpPr>
          <p:cNvPr id="7" name="Title 1"/>
          <p:cNvSpPr txBox="1">
            <a:spLocks/>
          </p:cNvSpPr>
          <p:nvPr/>
        </p:nvSpPr>
        <p:spPr>
          <a:xfrm>
            <a:off x="0" y="4857760"/>
            <a:ext cx="4286248" cy="357190"/>
          </a:xfrm>
          <a:prstGeom prst="rect">
            <a:avLst/>
          </a:prstGeom>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j-ea"/>
                <a:cs typeface="+mj-cs"/>
              </a:rPr>
              <a:t>A</a:t>
            </a:r>
            <a:r>
              <a:rPr kumimoji="0" lang="el-GR" sz="2400" b="0" i="0" u="none" strike="noStrike" kern="1200" cap="none" spc="0" normalizeH="0" baseline="0" noProof="0" dirty="0">
                <a:ln>
                  <a:noFill/>
                </a:ln>
                <a:solidFill>
                  <a:schemeClr val="tx1"/>
                </a:solidFill>
                <a:effectLst/>
                <a:uLnTx/>
                <a:uFillTx/>
                <a:latin typeface="+mj-lt"/>
                <a:ea typeface="+mj-ea"/>
                <a:cs typeface="+mj-cs"/>
              </a:rPr>
              <a:t>κτινογραφία κρανίου</a:t>
            </a:r>
          </a:p>
        </p:txBody>
      </p:sp>
      <p:sp>
        <p:nvSpPr>
          <p:cNvPr id="8" name="Title 1"/>
          <p:cNvSpPr txBox="1">
            <a:spLocks/>
          </p:cNvSpPr>
          <p:nvPr/>
        </p:nvSpPr>
        <p:spPr>
          <a:xfrm>
            <a:off x="0" y="6286520"/>
            <a:ext cx="4286248" cy="571480"/>
          </a:xfrm>
          <a:prstGeom prst="rect">
            <a:avLst/>
          </a:prstGeom>
        </p:spPr>
        <p:txBody>
          <a:bodyPr vert="horz" lIns="91440" tIns="45720" rIns="91440" bIns="45720" rtlCol="0" anchor="ctr">
            <a:normAutofit fontScale="4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dirty="0">
                <a:latin typeface="+mj-lt"/>
                <a:ea typeface="+mj-ea"/>
                <a:cs typeface="+mj-cs"/>
              </a:rPr>
              <a:t>Ηλεκτροφόρηση πρωτεϊνών ορού</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Title 1"/>
          <p:cNvSpPr txBox="1">
            <a:spLocks/>
          </p:cNvSpPr>
          <p:nvPr/>
        </p:nvSpPr>
        <p:spPr>
          <a:xfrm>
            <a:off x="6929454" y="2857496"/>
            <a:ext cx="2214546" cy="785818"/>
          </a:xfrm>
          <a:prstGeom prst="rect">
            <a:avLst/>
          </a:prstGeom>
        </p:spPr>
        <p:txBody>
          <a:bodyPr vert="horz" lIns="91440" tIns="45720" rIns="91440" bIns="45720" rtlCol="0" anchor="ctr">
            <a:normAutofit fontScale="4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Επίχρισμα</a:t>
            </a:r>
            <a:r>
              <a:rPr kumimoji="0" lang="el-GR" sz="4400" b="0" i="0" u="none" strike="noStrike" kern="1200" cap="none" spc="0" normalizeH="0" noProof="0" dirty="0">
                <a:ln>
                  <a:noFill/>
                </a:ln>
                <a:solidFill>
                  <a:schemeClr val="tx1"/>
                </a:solidFill>
                <a:effectLst/>
                <a:uLnTx/>
                <a:uFillTx/>
                <a:latin typeface="+mj-lt"/>
                <a:ea typeface="+mj-ea"/>
                <a:cs typeface="+mj-cs"/>
              </a:rPr>
              <a:t> μυελού των οστών</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Title 1"/>
          <p:cNvSpPr txBox="1">
            <a:spLocks/>
          </p:cNvSpPr>
          <p:nvPr/>
        </p:nvSpPr>
        <p:spPr>
          <a:xfrm>
            <a:off x="0" y="0"/>
            <a:ext cx="4214810" cy="2071678"/>
          </a:xfrm>
          <a:prstGeom prst="rect">
            <a:avLst/>
          </a:prstGeom>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a:ln>
                  <a:noFill/>
                </a:ln>
                <a:solidFill>
                  <a:schemeClr val="tx1"/>
                </a:solidFill>
                <a:effectLst/>
                <a:uLnTx/>
                <a:uFillTx/>
                <a:latin typeface="+mj-lt"/>
                <a:ea typeface="+mj-ea"/>
                <a:cs typeface="+mj-cs"/>
              </a:rPr>
              <a:t>Πλασματοκυτταρικό μυέλωμα </a:t>
            </a:r>
            <a:br>
              <a:rPr kumimoji="0" lang="el-GR" sz="4400" b="0" i="0" u="none" strike="noStrike" kern="1200" cap="none" spc="0" normalizeH="0" baseline="0" noProof="0" dirty="0">
                <a:ln>
                  <a:noFill/>
                </a:ln>
                <a:solidFill>
                  <a:schemeClr val="tx1"/>
                </a:solidFill>
                <a:effectLst/>
                <a:uLnTx/>
                <a:uFillTx/>
                <a:latin typeface="+mj-lt"/>
                <a:ea typeface="+mj-ea"/>
                <a:cs typeface="+mj-cs"/>
              </a:rPr>
            </a:br>
            <a:r>
              <a:rPr kumimoji="0" lang="el-GR" sz="4400" b="0" i="0" u="none" strike="noStrike" kern="1200" cap="none" spc="0" normalizeH="0" baseline="0" noProof="0" dirty="0">
                <a:ln>
                  <a:noFill/>
                </a:ln>
                <a:solidFill>
                  <a:schemeClr val="tx1"/>
                </a:solidFill>
                <a:effectLst/>
                <a:uLnTx/>
                <a:uFillTx/>
                <a:latin typeface="+mj-lt"/>
                <a:ea typeface="+mj-ea"/>
                <a:cs typeface="+mj-cs"/>
              </a:rPr>
              <a:t>(πολλαπλό μυέλωμα)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76672"/>
            <a:ext cx="9144000" cy="6238453"/>
          </a:xfrm>
        </p:spPr>
        <p:txBody>
          <a:bodyPr>
            <a:noAutofit/>
          </a:bodyPr>
          <a:lstStyle/>
          <a:p>
            <a:pPr algn="just"/>
            <a:r>
              <a:rPr lang="el-GR" sz="2000" b="1" u="sng" dirty="0"/>
              <a:t>Αρχεία </a:t>
            </a:r>
            <a:r>
              <a:rPr lang="el-GR" sz="2000" b="1" u="sng" spc="300" dirty="0"/>
              <a:t>βίντεο</a:t>
            </a:r>
            <a:r>
              <a:rPr lang="el-GR" sz="2000" b="1" dirty="0"/>
              <a:t> από το κανάλι του </a:t>
            </a:r>
            <a:r>
              <a:rPr lang="en-US" sz="2000" b="1" dirty="0"/>
              <a:t>YouTube </a:t>
            </a:r>
            <a:r>
              <a:rPr lang="el-GR" sz="2000" b="1" dirty="0"/>
              <a:t>«Ανδρέας Χ. </a:t>
            </a:r>
            <a:r>
              <a:rPr lang="el-GR" sz="2000" b="1" dirty="0" err="1"/>
              <a:t>Λάζαρης</a:t>
            </a:r>
            <a:r>
              <a:rPr lang="el-GR" sz="2000" b="1" dirty="0"/>
              <a:t> </a:t>
            </a:r>
            <a:r>
              <a:rPr lang="en-US" sz="2000" b="1" dirty="0"/>
              <a:t>:</a:t>
            </a:r>
            <a:r>
              <a:rPr lang="el-GR" sz="2000" b="1" dirty="0"/>
              <a:t> ΙΣΤΟΠΑΘΟΛΟΓΙΑ» /</a:t>
            </a:r>
            <a:r>
              <a:rPr lang="en-US" sz="2000" dirty="0"/>
              <a:t> </a:t>
            </a:r>
            <a:r>
              <a:rPr lang="en-US" sz="2000" b="1" dirty="0"/>
              <a:t>@</a:t>
            </a:r>
            <a:r>
              <a:rPr lang="en-US" sz="2000" b="1" dirty="0" err="1"/>
              <a:t>ACLazaris</a:t>
            </a:r>
            <a:r>
              <a:rPr lang="en-US" sz="2000" b="1" dirty="0"/>
              <a:t>-HISTOPATHOLOGY</a:t>
            </a:r>
            <a:r>
              <a:rPr lang="el-GR" sz="2000" b="1" dirty="0"/>
              <a:t>  - </a:t>
            </a:r>
            <a:r>
              <a:rPr lang="el-GR" sz="2400" b="1" dirty="0"/>
              <a:t> </a:t>
            </a:r>
            <a:r>
              <a:rPr lang="en-US" sz="2800" b="1" dirty="0"/>
              <a:t>8</a:t>
            </a:r>
            <a:r>
              <a:rPr lang="el-GR" sz="2800" b="1" baseline="30000" dirty="0"/>
              <a:t>η</a:t>
            </a:r>
            <a:r>
              <a:rPr lang="el-GR" sz="2000" b="1" dirty="0"/>
              <a:t> λίστα</a:t>
            </a:r>
            <a:r>
              <a:rPr lang="en-US" sz="2000" b="1" dirty="0"/>
              <a:t>: </a:t>
            </a:r>
            <a:r>
              <a:rPr lang="el-GR" sz="2000" b="1" dirty="0"/>
              <a:t> </a:t>
            </a:r>
            <a:endParaRPr lang="el-GR" sz="1800" dirty="0"/>
          </a:p>
          <a:p>
            <a:pPr algn="just">
              <a:buNone/>
            </a:pPr>
            <a:r>
              <a:rPr lang="el-GR" sz="1800" dirty="0"/>
              <a:t>        - </a:t>
            </a:r>
            <a:r>
              <a:rPr lang="el-GR" sz="1800" dirty="0">
                <a:solidFill>
                  <a:srgbClr val="FF0000"/>
                </a:solidFill>
              </a:rPr>
              <a:t>Αρχείο βίντεο «</a:t>
            </a:r>
            <a:r>
              <a:rPr lang="el-GR" sz="1800" dirty="0">
                <a:solidFill>
                  <a:srgbClr val="FF0000"/>
                </a:solidFill>
                <a:effectLst>
                  <a:outerShdw blurRad="38100" dist="38100" dir="2700000" algn="tl">
                    <a:srgbClr val="000000">
                      <a:alpha val="43137"/>
                    </a:srgbClr>
                  </a:outerShdw>
                </a:effectLst>
              </a:rPr>
              <a:t>ΘΕΜΑΤΑ ΕΞΕΤΑΣΕΩΝ ΝΟΣΩΝ ΑΙΜΟΠΟΙΗΤΙΚΟΥ - ΛΕΜΦΙΚΟΥ ΣΥΣΤΗΜΑΤΟΣ</a:t>
            </a:r>
            <a:r>
              <a:rPr lang="el-GR" sz="1800" dirty="0">
                <a:solidFill>
                  <a:srgbClr val="FF0000"/>
                </a:solidFill>
              </a:rPr>
              <a:t>»</a:t>
            </a:r>
          </a:p>
          <a:p>
            <a:pPr algn="just">
              <a:buNone/>
            </a:pPr>
            <a:r>
              <a:rPr lang="el-GR" sz="1800" dirty="0"/>
              <a:t>        - </a:t>
            </a:r>
            <a:r>
              <a:rPr lang="el-GR" sz="1800" dirty="0">
                <a:solidFill>
                  <a:srgbClr val="FF0000"/>
                </a:solidFill>
              </a:rPr>
              <a:t>Αρχείο βίντεο «</a:t>
            </a:r>
            <a:r>
              <a:rPr lang="el-GR" sz="1800" dirty="0">
                <a:solidFill>
                  <a:srgbClr val="FF0000"/>
                </a:solidFill>
                <a:effectLst>
                  <a:outerShdw blurRad="38100" dist="38100" dir="2700000" algn="tl">
                    <a:srgbClr val="000000">
                      <a:alpha val="43137"/>
                    </a:srgbClr>
                  </a:outerShdw>
                </a:effectLst>
              </a:rPr>
              <a:t>ΔΙΑΔΡΑΣΤΙΚΟ ΜΑΘΗΜΑ ΝΟΣΩΝ ΤΟΥ ΑΙΜΟΠΟΙΗΤΙΚΟΥ / ΛΕΜΦΙΚΟΥ ΣΥΣΤΗΜΑΤΟΣ</a:t>
            </a:r>
            <a:r>
              <a:rPr lang="el-GR" sz="1800" dirty="0">
                <a:solidFill>
                  <a:srgbClr val="FF0000"/>
                </a:solidFill>
              </a:rPr>
              <a:t>»</a:t>
            </a:r>
          </a:p>
          <a:p>
            <a:pPr algn="just">
              <a:buNone/>
            </a:pPr>
            <a:r>
              <a:rPr lang="el-GR" sz="1800" dirty="0"/>
              <a:t>         - Τρία αρχεία βίντεο σειράς «ΞΕΚΙΝΑΜΕ ΑΠΟ ΤΗΝ ΕΙΚΟΝΑ» με τίτλους: «</a:t>
            </a:r>
            <a:r>
              <a:rPr lang="el-GR" sz="1800" dirty="0">
                <a:effectLst>
                  <a:outerShdw blurRad="38100" dist="38100" dir="2700000" algn="tl">
                    <a:srgbClr val="000000">
                      <a:alpha val="43137"/>
                    </a:srgbClr>
                  </a:outerShdw>
                </a:effectLst>
              </a:rPr>
              <a:t>ΔΙΑΤΑΡΑΧΕΣ ΕΡΥΘΡΟΚΥΤΤΑΡΩΝ  ΚΑΙ  ΑΙΜΟΣΤΑΣΗΣ» &amp; «ΝΟΣΟΙ ΛΕΜΦΙΚΟΥ ΙΣΤΟΥ  ΜΕΡΗ  Α’ &amp; Β’</a:t>
            </a:r>
            <a:r>
              <a:rPr lang="el-GR" sz="1800" dirty="0"/>
              <a:t>».</a:t>
            </a:r>
          </a:p>
          <a:p>
            <a:pPr algn="just">
              <a:buNone/>
            </a:pPr>
            <a:r>
              <a:rPr lang="el-GR" sz="1800" dirty="0"/>
              <a:t>        -  Αρχείο βίντεο «</a:t>
            </a:r>
            <a:r>
              <a:rPr lang="el-GR" sz="1800" dirty="0">
                <a:effectLst>
                  <a:outerShdw blurRad="38100" dist="38100" dir="2700000" algn="tl">
                    <a:srgbClr val="000000">
                      <a:alpha val="43137"/>
                    </a:srgbClr>
                  </a:outerShdw>
                </a:effectLst>
              </a:rPr>
              <a:t>ΜIKΡΟΣΚΟΠΗΣΗ ΠΛΑΚΙΔΙΩΝ ΠΑΘΟΛΟΓΙΚΟΥ ΛΕΜΦΙΚΟΥ ΙΣΤΟΥ</a:t>
            </a:r>
            <a:r>
              <a:rPr lang="el-GR" sz="1800" dirty="0"/>
              <a:t>» (επίδειξη ιστολογικών πλακιδίων)</a:t>
            </a:r>
          </a:p>
          <a:p>
            <a:pPr algn="just">
              <a:buNone/>
            </a:pPr>
            <a:endParaRPr lang="el-GR" sz="1800" dirty="0"/>
          </a:p>
          <a:p>
            <a:pPr algn="just">
              <a:buNone/>
            </a:pPr>
            <a:endParaRPr lang="el-GR" sz="1800" dirty="0"/>
          </a:p>
          <a:p>
            <a:pPr>
              <a:buNone/>
            </a:pPr>
            <a:endParaRPr lang="el-GR" sz="1050" dirty="0">
              <a:solidFill>
                <a:srgbClr val="FF0000"/>
              </a:solidFill>
            </a:endParaRPr>
          </a:p>
          <a:p>
            <a:pPr>
              <a:buNone/>
            </a:pPr>
            <a:r>
              <a:rPr lang="el-GR" sz="1050" dirty="0">
                <a:solidFill>
                  <a:srgbClr val="FF0000"/>
                </a:solidFill>
              </a:rPr>
              <a:t>       </a:t>
            </a:r>
          </a:p>
          <a:p>
            <a:pPr>
              <a:buNone/>
            </a:pPr>
            <a:r>
              <a:rPr lang="el-GR" sz="1050" dirty="0">
                <a:solidFill>
                  <a:srgbClr val="FF0000"/>
                </a:solidFill>
              </a:rPr>
              <a:t>     </a:t>
            </a:r>
          </a:p>
        </p:txBody>
      </p:sp>
      <p:sp>
        <p:nvSpPr>
          <p:cNvPr id="4" name="Title 1"/>
          <p:cNvSpPr>
            <a:spLocks noGrp="1"/>
          </p:cNvSpPr>
          <p:nvPr>
            <p:ph type="title"/>
          </p:nvPr>
        </p:nvSpPr>
        <p:spPr>
          <a:xfrm>
            <a:off x="457200" y="0"/>
            <a:ext cx="8229600" cy="476672"/>
          </a:xfrm>
        </p:spPr>
        <p:txBody>
          <a:bodyPr>
            <a:noAutofit/>
          </a:bodyPr>
          <a:lstStyle/>
          <a:p>
            <a:r>
              <a:rPr lang="el-GR" sz="2800" spc="600" dirty="0">
                <a:effectLst>
                  <a:outerShdw blurRad="38100" dist="38100" dir="2700000" algn="tl">
                    <a:srgbClr val="000000">
                      <a:alpha val="43137"/>
                    </a:srgbClr>
                  </a:outerShdw>
                </a:effectLst>
              </a:rPr>
              <a:t>Περαιτέρω</a:t>
            </a:r>
            <a:r>
              <a:rPr lang="el-GR" sz="2800" spc="600" dirty="0"/>
              <a:t> μελέτη για τις </a:t>
            </a:r>
            <a:r>
              <a:rPr lang="el-GR" sz="2800" b="1" spc="600" dirty="0"/>
              <a:t>εξετάσεις</a:t>
            </a:r>
          </a:p>
        </p:txBody>
      </p:sp>
      <p:pic>
        <p:nvPicPr>
          <p:cNvPr id="5" name="Picture 4" descr="30+ Motivational Quotes for Students">
            <a:extLst>
              <a:ext uri="{FF2B5EF4-FFF2-40B4-BE49-F238E27FC236}">
                <a16:creationId xmlns:a16="http://schemas.microsoft.com/office/drawing/2014/main" id="{A91B9926-3D1C-DD9F-E57D-02CCE5FF62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3436113"/>
            <a:ext cx="5739017" cy="3279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dissolve">
                                      <p:cBhvr>
                                        <p:cTn id="7" dur="500"/>
                                        <p:tgtEl>
                                          <p:spTgt spid="3">
                                            <p:txEl>
                                              <p:pRg st="8" end="8"/>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dissolve">
                                      <p:cBhvr>
                                        <p:cTn id="10" dur="500"/>
                                        <p:tgtEl>
                                          <p:spTgt spid="3">
                                            <p:txEl>
                                              <p:pRg st="9" end="9"/>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418DBC-AF6A-F4F2-6C56-F00486C0A9D8}"/>
              </a:ext>
            </a:extLst>
          </p:cNvPr>
          <p:cNvSpPr>
            <a:spLocks noGrp="1"/>
          </p:cNvSpPr>
          <p:nvPr>
            <p:ph type="title"/>
          </p:nvPr>
        </p:nvSpPr>
        <p:spPr>
          <a:xfrm>
            <a:off x="0" y="-99392"/>
            <a:ext cx="9144000" cy="1143000"/>
          </a:xfrm>
        </p:spPr>
        <p:txBody>
          <a:bodyPr>
            <a:normAutofit fontScale="90000"/>
          </a:bodyPr>
          <a:lstStyle/>
          <a:p>
            <a:r>
              <a:rPr lang="el-GR" dirty="0"/>
              <a:t> </a:t>
            </a:r>
            <a:r>
              <a:rPr lang="el-GR" sz="4000" dirty="0"/>
              <a:t>Αξονική κοιλίας και βιοψία οστικού μυελού</a:t>
            </a:r>
          </a:p>
        </p:txBody>
      </p:sp>
      <p:pic>
        <p:nvPicPr>
          <p:cNvPr id="5" name="Picture 4">
            <a:extLst>
              <a:ext uri="{FF2B5EF4-FFF2-40B4-BE49-F238E27FC236}">
                <a16:creationId xmlns:a16="http://schemas.microsoft.com/office/drawing/2014/main" id="{2CF21047-6FDA-BBDD-34C1-279123ADA95A}"/>
              </a:ext>
            </a:extLst>
          </p:cNvPr>
          <p:cNvPicPr>
            <a:picLocks noChangeAspect="1"/>
          </p:cNvPicPr>
          <p:nvPr/>
        </p:nvPicPr>
        <p:blipFill>
          <a:blip r:embed="rId3" cstate="print"/>
          <a:stretch>
            <a:fillRect/>
          </a:stretch>
        </p:blipFill>
        <p:spPr>
          <a:xfrm>
            <a:off x="683568" y="3789040"/>
            <a:ext cx="3456384" cy="2965801"/>
          </a:xfrm>
          <a:prstGeom prst="rect">
            <a:avLst/>
          </a:prstGeom>
        </p:spPr>
      </p:pic>
      <p:pic>
        <p:nvPicPr>
          <p:cNvPr id="10" name="Picture 9">
            <a:extLst>
              <a:ext uri="{FF2B5EF4-FFF2-40B4-BE49-F238E27FC236}">
                <a16:creationId xmlns:a16="http://schemas.microsoft.com/office/drawing/2014/main" id="{2DF5AD1B-C668-B0CB-3942-CE4EDBE29733}"/>
              </a:ext>
            </a:extLst>
          </p:cNvPr>
          <p:cNvPicPr>
            <a:picLocks noChangeAspect="1"/>
          </p:cNvPicPr>
          <p:nvPr/>
        </p:nvPicPr>
        <p:blipFill>
          <a:blip r:embed="rId4" cstate="print"/>
          <a:stretch>
            <a:fillRect/>
          </a:stretch>
        </p:blipFill>
        <p:spPr>
          <a:xfrm>
            <a:off x="683568" y="836712"/>
            <a:ext cx="3456384" cy="2832514"/>
          </a:xfrm>
          <a:prstGeom prst="rect">
            <a:avLst/>
          </a:prstGeom>
        </p:spPr>
      </p:pic>
      <p:pic>
        <p:nvPicPr>
          <p:cNvPr id="12" name="Picture 11">
            <a:extLst>
              <a:ext uri="{FF2B5EF4-FFF2-40B4-BE49-F238E27FC236}">
                <a16:creationId xmlns:a16="http://schemas.microsoft.com/office/drawing/2014/main" id="{5ED25A5E-475A-ABF4-88E8-709C524E9FFA}"/>
              </a:ext>
            </a:extLst>
          </p:cNvPr>
          <p:cNvPicPr>
            <a:picLocks noChangeAspect="1"/>
          </p:cNvPicPr>
          <p:nvPr/>
        </p:nvPicPr>
        <p:blipFill>
          <a:blip r:embed="rId5" cstate="print"/>
          <a:stretch>
            <a:fillRect/>
          </a:stretch>
        </p:blipFill>
        <p:spPr>
          <a:xfrm>
            <a:off x="4716016" y="836712"/>
            <a:ext cx="3966643" cy="2232248"/>
          </a:xfrm>
          <a:prstGeom prst="rect">
            <a:avLst/>
          </a:prstGeom>
        </p:spPr>
      </p:pic>
      <p:pic>
        <p:nvPicPr>
          <p:cNvPr id="14" name="Picture 13">
            <a:extLst>
              <a:ext uri="{FF2B5EF4-FFF2-40B4-BE49-F238E27FC236}">
                <a16:creationId xmlns:a16="http://schemas.microsoft.com/office/drawing/2014/main" id="{6653C3B2-758E-84A9-EE75-4474DC2BA2A3}"/>
              </a:ext>
            </a:extLst>
          </p:cNvPr>
          <p:cNvPicPr>
            <a:picLocks noChangeAspect="1"/>
          </p:cNvPicPr>
          <p:nvPr/>
        </p:nvPicPr>
        <p:blipFill>
          <a:blip r:embed="rId6" cstate="print"/>
          <a:stretch>
            <a:fillRect/>
          </a:stretch>
        </p:blipFill>
        <p:spPr>
          <a:xfrm>
            <a:off x="4427984" y="3284984"/>
            <a:ext cx="4561154" cy="3384376"/>
          </a:xfrm>
          <a:prstGeom prst="rect">
            <a:avLst/>
          </a:prstGeom>
        </p:spPr>
      </p:pic>
    </p:spTree>
    <p:extLst>
      <p:ext uri="{BB962C8B-B14F-4D97-AF65-F5344CB8AC3E}">
        <p14:creationId xmlns:p14="http://schemas.microsoft.com/office/powerpoint/2010/main" val="2037236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548680"/>
          </a:xfrm>
        </p:spPr>
        <p:txBody>
          <a:bodyPr>
            <a:noAutofit/>
          </a:bodyPr>
          <a:lstStyle/>
          <a:p>
            <a:r>
              <a:rPr lang="el-GR" sz="2000" dirty="0"/>
              <a:t>Δύο </a:t>
            </a:r>
            <a:r>
              <a:rPr lang="el-GR" sz="2000" i="1" dirty="0"/>
              <a:t>άλλες</a:t>
            </a:r>
            <a:r>
              <a:rPr lang="el-GR" sz="2000" dirty="0"/>
              <a:t> περιπτώσεις της </a:t>
            </a:r>
            <a:r>
              <a:rPr lang="el-GR" sz="2000" dirty="0" err="1">
                <a:effectLst>
                  <a:outerShdw blurRad="38100" dist="38100" dir="2700000" algn="tl">
                    <a:srgbClr val="000000">
                      <a:alpha val="43137"/>
                    </a:srgbClr>
                  </a:outerShdw>
                </a:effectLst>
              </a:rPr>
              <a:t>λεμφωματώδους</a:t>
            </a:r>
            <a:r>
              <a:rPr lang="el-GR" sz="2000" dirty="0">
                <a:effectLst>
                  <a:outerShdw blurRad="38100" dist="38100" dir="2700000" algn="tl">
                    <a:srgbClr val="000000">
                      <a:alpha val="43137"/>
                    </a:srgbClr>
                  </a:outerShdw>
                </a:effectLst>
              </a:rPr>
              <a:t> μορφής (μη</a:t>
            </a:r>
            <a:r>
              <a:rPr lang="en-US" sz="2000" dirty="0">
                <a:effectLst>
                  <a:outerShdw blurRad="38100" dist="38100" dir="2700000" algn="tl">
                    <a:srgbClr val="000000">
                      <a:alpha val="43137"/>
                    </a:srgbClr>
                  </a:outerShdw>
                </a:effectLst>
              </a:rPr>
              <a:t> Hodgkin) </a:t>
            </a:r>
            <a:r>
              <a:rPr lang="el-GR" sz="2000" dirty="0"/>
              <a:t>της </a:t>
            </a:r>
            <a:r>
              <a:rPr lang="el-GR" sz="2000" b="1" dirty="0"/>
              <a:t>εν λόγω</a:t>
            </a:r>
            <a:r>
              <a:rPr lang="en-US" sz="2000" b="1" dirty="0"/>
              <a:t> </a:t>
            </a:r>
            <a:r>
              <a:rPr lang="el-GR" sz="2000" b="1" dirty="0"/>
              <a:t>νόσου </a:t>
            </a:r>
            <a:br>
              <a:rPr lang="en-US" sz="2000" dirty="0"/>
            </a:br>
            <a:r>
              <a:rPr lang="el-GR" sz="2000" dirty="0"/>
              <a:t>Διήθηση γλώσσας </a:t>
            </a:r>
            <a:r>
              <a:rPr lang="en-US" sz="2000" dirty="0"/>
              <a:t>(</a:t>
            </a:r>
            <a:r>
              <a:rPr lang="el-GR" sz="2000" dirty="0"/>
              <a:t>αρ. εικόνες) και λεμφαδένα (</a:t>
            </a:r>
            <a:r>
              <a:rPr lang="el-GR" sz="2000" dirty="0" err="1"/>
              <a:t>δεξ</a:t>
            </a:r>
            <a:r>
              <a:rPr lang="el-GR" sz="2000" dirty="0"/>
              <a:t>. εικόνες)</a:t>
            </a:r>
          </a:p>
        </p:txBody>
      </p:sp>
      <p:sp>
        <p:nvSpPr>
          <p:cNvPr id="3" name="2 - Ορθογώνιο"/>
          <p:cNvSpPr/>
          <p:nvPr/>
        </p:nvSpPr>
        <p:spPr>
          <a:xfrm>
            <a:off x="0" y="3212976"/>
            <a:ext cx="4283968" cy="938719"/>
          </a:xfrm>
          <a:prstGeom prst="rect">
            <a:avLst/>
          </a:prstGeom>
        </p:spPr>
        <p:txBody>
          <a:bodyPr wrap="square">
            <a:spAutoFit/>
          </a:bodyPr>
          <a:lstStyle/>
          <a:p>
            <a:pPr algn="just"/>
            <a:r>
              <a:rPr lang="el-GR" sz="1100" dirty="0">
                <a:effectLst>
                  <a:outerShdw blurRad="38100" dist="38100" dir="2700000" algn="tl">
                    <a:srgbClr val="000000">
                      <a:alpha val="43137"/>
                    </a:srgbClr>
                  </a:outerShdw>
                </a:effectLst>
              </a:rPr>
              <a:t>Β</a:t>
            </a:r>
            <a:r>
              <a:rPr lang="el-GR" sz="1100" dirty="0"/>
              <a:t> </a:t>
            </a:r>
            <a:r>
              <a:rPr lang="el-GR" sz="1100" b="1" dirty="0" err="1"/>
              <a:t>λεμφοβλαστικό</a:t>
            </a:r>
            <a:r>
              <a:rPr lang="el-GR" sz="1100" b="1" dirty="0"/>
              <a:t> λέμφωμα</a:t>
            </a:r>
            <a:r>
              <a:rPr lang="el-GR" sz="1100" dirty="0"/>
              <a:t>: στρώσεις μεγάλων </a:t>
            </a:r>
            <a:r>
              <a:rPr lang="el-GR" sz="1100" dirty="0">
                <a:effectLst>
                  <a:outerShdw blurRad="38100" dist="38100" dir="2700000" algn="tl">
                    <a:srgbClr val="000000">
                      <a:alpha val="43137"/>
                    </a:srgbClr>
                  </a:outerShdw>
                </a:effectLst>
              </a:rPr>
              <a:t>πλειόμορφων</a:t>
            </a:r>
            <a:r>
              <a:rPr lang="el-GR" sz="1100" dirty="0"/>
              <a:t> Β </a:t>
            </a:r>
            <a:r>
              <a:rPr lang="el-GR" sz="1100" dirty="0" err="1">
                <a:effectLst>
                  <a:outerShdw blurRad="38100" dist="38100" dir="2700000" algn="tl">
                    <a:srgbClr val="000000">
                      <a:alpha val="43137"/>
                    </a:srgbClr>
                  </a:outerShdw>
                </a:effectLst>
              </a:rPr>
              <a:t>λεμφοβλαστών</a:t>
            </a:r>
            <a:r>
              <a:rPr lang="el-GR" sz="1100" dirty="0"/>
              <a:t> με </a:t>
            </a:r>
            <a:r>
              <a:rPr lang="el-GR" sz="1100" dirty="0">
                <a:effectLst>
                  <a:outerShdw blurRad="38100" dist="38100" dir="2700000" algn="tl">
                    <a:srgbClr val="000000">
                      <a:alpha val="43137"/>
                    </a:srgbClr>
                  </a:outerShdw>
                </a:effectLst>
              </a:rPr>
              <a:t>μιτώσεις</a:t>
            </a:r>
            <a:r>
              <a:rPr lang="el-GR" sz="1100" dirty="0"/>
              <a:t> και </a:t>
            </a:r>
            <a:r>
              <a:rPr lang="el-GR" sz="1100" dirty="0" err="1">
                <a:effectLst>
                  <a:outerShdw blurRad="38100" dist="38100" dir="2700000" algn="tl">
                    <a:srgbClr val="000000">
                      <a:alpha val="43137"/>
                    </a:srgbClr>
                  </a:outerShdw>
                </a:effectLst>
              </a:rPr>
              <a:t>μακροφάγα</a:t>
            </a:r>
            <a:r>
              <a:rPr lang="el-GR" sz="1100" dirty="0">
                <a:effectLst>
                  <a:outerShdw blurRad="38100" dist="38100" dir="2700000" algn="tl">
                    <a:srgbClr val="000000">
                      <a:alpha val="43137"/>
                    </a:srgbClr>
                  </a:outerShdw>
                </a:effectLst>
              </a:rPr>
              <a:t> ( τα τελευταία κυρίως στη διπλανή πάνω </a:t>
            </a:r>
            <a:r>
              <a:rPr lang="el-GR" sz="1100" dirty="0" err="1">
                <a:effectLst>
                  <a:outerShdw blurRad="38100" dist="38100" dir="2700000" algn="tl">
                    <a:srgbClr val="000000">
                      <a:alpha val="43137"/>
                    </a:srgbClr>
                  </a:outerShdw>
                </a:effectLst>
              </a:rPr>
              <a:t>δεξ</a:t>
            </a:r>
            <a:r>
              <a:rPr lang="el-GR" sz="1100" dirty="0">
                <a:effectLst>
                  <a:outerShdw blurRad="38100" dist="38100" dir="2700000" algn="tl">
                    <a:srgbClr val="000000">
                      <a:alpha val="43137"/>
                    </a:srgbClr>
                  </a:outerShdw>
                </a:effectLst>
              </a:rPr>
              <a:t>. </a:t>
            </a:r>
            <a:r>
              <a:rPr lang="el-GR" sz="1100" dirty="0" err="1">
                <a:effectLst>
                  <a:outerShdw blurRad="38100" dist="38100" dir="2700000" algn="tl">
                    <a:srgbClr val="000000">
                      <a:alpha val="43137"/>
                    </a:srgbClr>
                  </a:outerShdw>
                </a:effectLst>
              </a:rPr>
              <a:t>εικ</a:t>
            </a:r>
            <a:r>
              <a:rPr lang="el-GR" sz="1100" dirty="0">
                <a:effectLst>
                  <a:outerShdw blurRad="38100" dist="38100" dir="2700000" algn="tl">
                    <a:srgbClr val="000000">
                      <a:alpha val="43137"/>
                    </a:srgbClr>
                  </a:outerShdw>
                </a:effectLst>
              </a:rPr>
              <a:t>.) με </a:t>
            </a:r>
            <a:r>
              <a:rPr lang="el-GR" sz="1100" dirty="0" err="1">
                <a:effectLst>
                  <a:outerShdw blurRad="38100" dist="38100" dir="2700000" algn="tl">
                    <a:srgbClr val="000000">
                      <a:alpha val="43137"/>
                    </a:srgbClr>
                  </a:outerShdw>
                </a:effectLst>
              </a:rPr>
              <a:t>φαγοκυτταρωμένα</a:t>
            </a:r>
            <a:r>
              <a:rPr lang="el-GR" sz="1100" dirty="0">
                <a:effectLst>
                  <a:outerShdw blurRad="38100" dist="38100" dir="2700000" algn="tl">
                    <a:srgbClr val="000000">
                      <a:alpha val="43137"/>
                    </a:srgbClr>
                  </a:outerShdw>
                </a:effectLst>
              </a:rPr>
              <a:t> εντός του κυτταροπλάσματός τους </a:t>
            </a:r>
            <a:r>
              <a:rPr lang="el-GR" sz="1100" dirty="0" err="1">
                <a:effectLst>
                  <a:outerShdw blurRad="38100" dist="38100" dir="2700000" algn="tl">
                    <a:srgbClr val="000000">
                      <a:alpha val="43137"/>
                    </a:srgbClr>
                  </a:outerShdw>
                </a:effectLst>
              </a:rPr>
              <a:t>αποπτωτικά</a:t>
            </a:r>
            <a:r>
              <a:rPr lang="el-GR" sz="1100" dirty="0">
                <a:effectLst>
                  <a:outerShdw blurRad="38100" dist="38100" dir="2700000" algn="tl">
                    <a:srgbClr val="000000">
                      <a:alpha val="43137"/>
                    </a:srgbClr>
                  </a:outerShdw>
                </a:effectLst>
              </a:rPr>
              <a:t>  υπολείμματα,</a:t>
            </a:r>
            <a:r>
              <a:rPr lang="el-GR" sz="1100" dirty="0"/>
              <a:t> σε βλάβη της γλώσσας (</a:t>
            </a:r>
            <a:r>
              <a:rPr lang="en-US" sz="1100" dirty="0"/>
              <a:t>60x).</a:t>
            </a:r>
            <a:endParaRPr lang="el-GR" sz="1100" dirty="0"/>
          </a:p>
        </p:txBody>
      </p:sp>
      <p:sp>
        <p:nvSpPr>
          <p:cNvPr id="5" name="4 - Ορθογώνιο"/>
          <p:cNvSpPr/>
          <p:nvPr/>
        </p:nvSpPr>
        <p:spPr>
          <a:xfrm>
            <a:off x="4860032" y="6525344"/>
            <a:ext cx="4464496" cy="276999"/>
          </a:xfrm>
          <a:prstGeom prst="rect">
            <a:avLst/>
          </a:prstGeom>
        </p:spPr>
        <p:txBody>
          <a:bodyPr wrap="square">
            <a:spAutoFit/>
          </a:bodyPr>
          <a:lstStyle/>
          <a:p>
            <a:r>
              <a:rPr lang="el-GR" sz="1200" dirty="0"/>
              <a:t> Ειδικά το </a:t>
            </a:r>
            <a:r>
              <a:rPr lang="el-GR" sz="1200" b="1" dirty="0"/>
              <a:t>Τ</a:t>
            </a:r>
            <a:r>
              <a:rPr lang="el-GR" sz="1200" dirty="0"/>
              <a:t> </a:t>
            </a:r>
            <a:r>
              <a:rPr lang="el-GR" sz="1200" dirty="0" err="1"/>
              <a:t>λεμφοβλαστικό</a:t>
            </a:r>
            <a:r>
              <a:rPr lang="el-GR" sz="1200" dirty="0"/>
              <a:t> λέμφωμα εκφράζει </a:t>
            </a:r>
            <a:r>
              <a:rPr lang="el-GR" sz="1200" dirty="0">
                <a:effectLst>
                  <a:outerShdw blurRad="38100" dist="38100" dir="2700000" algn="tl">
                    <a:srgbClr val="000000">
                      <a:alpha val="43137"/>
                    </a:srgbClr>
                  </a:outerShdw>
                </a:effectLst>
              </a:rPr>
              <a:t>CD1a</a:t>
            </a:r>
            <a:r>
              <a:rPr lang="el-GR" sz="1200" dirty="0"/>
              <a:t> (40x).</a:t>
            </a:r>
          </a:p>
        </p:txBody>
      </p:sp>
      <p:sp>
        <p:nvSpPr>
          <p:cNvPr id="6" name="5 - Ορθογώνιο"/>
          <p:cNvSpPr/>
          <p:nvPr/>
        </p:nvSpPr>
        <p:spPr>
          <a:xfrm>
            <a:off x="4355976" y="3284984"/>
            <a:ext cx="4788024" cy="646331"/>
          </a:xfrm>
          <a:prstGeom prst="rect">
            <a:avLst/>
          </a:prstGeom>
        </p:spPr>
        <p:txBody>
          <a:bodyPr wrap="square">
            <a:spAutoFit/>
          </a:bodyPr>
          <a:lstStyle/>
          <a:p>
            <a:pPr algn="just"/>
            <a:r>
              <a:rPr lang="el-GR" sz="1200" dirty="0"/>
              <a:t>Τ </a:t>
            </a:r>
            <a:r>
              <a:rPr lang="el-GR" sz="1200" b="1" dirty="0" err="1"/>
              <a:t>λεμφοβλαστικό</a:t>
            </a:r>
            <a:r>
              <a:rPr lang="el-GR" sz="1200" b="1" dirty="0"/>
              <a:t> λέμφωμα </a:t>
            </a:r>
            <a:r>
              <a:rPr lang="el-GR" sz="1200" dirty="0"/>
              <a:t>: διήθηση λεμφαδένα τραχήλου άνδρα 19 ετών από </a:t>
            </a:r>
            <a:r>
              <a:rPr lang="el-GR" sz="1200" dirty="0">
                <a:effectLst>
                  <a:outerShdw blurRad="38100" dist="38100" dir="2700000" algn="tl">
                    <a:srgbClr val="000000">
                      <a:alpha val="43137"/>
                    </a:srgbClr>
                  </a:outerShdw>
                </a:effectLst>
              </a:rPr>
              <a:t>μονότονες, μικρές </a:t>
            </a:r>
            <a:r>
              <a:rPr lang="el-GR" sz="1200" dirty="0"/>
              <a:t>Τ </a:t>
            </a:r>
            <a:r>
              <a:rPr lang="el-GR" sz="1200" dirty="0" err="1">
                <a:effectLst>
                  <a:outerShdw blurRad="38100" dist="38100" dir="2700000" algn="tl">
                    <a:srgbClr val="000000">
                      <a:alpha val="43137"/>
                    </a:srgbClr>
                  </a:outerShdw>
                </a:effectLst>
              </a:rPr>
              <a:t>λεμφοβλάστες</a:t>
            </a:r>
            <a:r>
              <a:rPr lang="el-GR" sz="1200" dirty="0"/>
              <a:t> με </a:t>
            </a:r>
            <a:r>
              <a:rPr lang="el-GR" sz="1200" dirty="0">
                <a:effectLst>
                  <a:outerShdw blurRad="38100" dist="38100" dir="2700000" algn="tl">
                    <a:srgbClr val="000000">
                      <a:alpha val="43137"/>
                    </a:srgbClr>
                  </a:outerShdw>
                </a:effectLst>
              </a:rPr>
              <a:t>λιγοστό κυτταρόπλασμα  </a:t>
            </a:r>
            <a:r>
              <a:rPr lang="el-GR" sz="1200" dirty="0"/>
              <a:t>(60x).</a:t>
            </a:r>
          </a:p>
        </p:txBody>
      </p:sp>
      <p:pic>
        <p:nvPicPr>
          <p:cNvPr id="1026" name="Picture 2" descr="C:\Users\User\Desktop\lymphnodesALLTsang03.jpg"/>
          <p:cNvPicPr>
            <a:picLocks noChangeAspect="1" noChangeArrowheads="1"/>
          </p:cNvPicPr>
          <p:nvPr/>
        </p:nvPicPr>
        <p:blipFill>
          <a:blip r:embed="rId2" cstate="print"/>
          <a:srcRect/>
          <a:stretch>
            <a:fillRect/>
          </a:stretch>
        </p:blipFill>
        <p:spPr bwMode="auto">
          <a:xfrm flipV="1">
            <a:off x="251520" y="548680"/>
            <a:ext cx="3648406" cy="2736304"/>
          </a:xfrm>
          <a:prstGeom prst="rect">
            <a:avLst/>
          </a:prstGeom>
          <a:noFill/>
        </p:spPr>
      </p:pic>
      <p:sp>
        <p:nvSpPr>
          <p:cNvPr id="8" name="7 - Ορθογώνιο"/>
          <p:cNvSpPr/>
          <p:nvPr/>
        </p:nvSpPr>
        <p:spPr>
          <a:xfrm>
            <a:off x="0" y="6309320"/>
            <a:ext cx="4355976" cy="600164"/>
          </a:xfrm>
          <a:prstGeom prst="rect">
            <a:avLst/>
          </a:prstGeom>
        </p:spPr>
        <p:txBody>
          <a:bodyPr wrap="square">
            <a:spAutoFit/>
          </a:bodyPr>
          <a:lstStyle/>
          <a:p>
            <a:pPr algn="just"/>
            <a:r>
              <a:rPr lang="el-GR" sz="1100" dirty="0"/>
              <a:t>Το  </a:t>
            </a:r>
            <a:r>
              <a:rPr lang="el-GR" sz="1100" dirty="0">
                <a:effectLst>
                  <a:outerShdw blurRad="38100" dist="38100" dir="2700000" algn="tl">
                    <a:srgbClr val="000000">
                      <a:alpha val="43137"/>
                    </a:srgbClr>
                  </a:outerShdw>
                </a:effectLst>
              </a:rPr>
              <a:t>Β </a:t>
            </a:r>
            <a:r>
              <a:rPr lang="el-GR" sz="1100" dirty="0"/>
              <a:t>εν προκειμένω, </a:t>
            </a:r>
            <a:r>
              <a:rPr lang="el-GR" sz="1100" dirty="0" err="1"/>
              <a:t>λεμφοβλαστικό</a:t>
            </a:r>
            <a:r>
              <a:rPr lang="el-GR" sz="1100" dirty="0"/>
              <a:t> λέμφωμα εκφράζει τον </a:t>
            </a:r>
            <a:r>
              <a:rPr lang="el-GR" sz="1100" dirty="0" err="1">
                <a:effectLst>
                  <a:outerShdw blurRad="38100" dist="38100" dir="2700000" algn="tl">
                    <a:srgbClr val="000000">
                      <a:alpha val="43137"/>
                    </a:srgbClr>
                  </a:outerShdw>
                </a:effectLst>
              </a:rPr>
              <a:t>ανοσοδείκτη</a:t>
            </a:r>
            <a:r>
              <a:rPr lang="el-GR" sz="1100" dirty="0">
                <a:effectLst>
                  <a:outerShdw blurRad="38100" dist="38100" dir="2700000" algn="tl">
                    <a:srgbClr val="000000">
                      <a:alpha val="43137"/>
                    </a:srgbClr>
                  </a:outerShdw>
                </a:effectLst>
              </a:rPr>
              <a:t> </a:t>
            </a:r>
            <a:r>
              <a:rPr lang="el-GR" sz="1100" b="1" dirty="0">
                <a:effectLst>
                  <a:outerShdw blurRad="38100" dist="38100" dir="2700000" algn="tl">
                    <a:srgbClr val="000000">
                      <a:alpha val="43137"/>
                    </a:srgbClr>
                  </a:outerShdw>
                </a:effectLst>
              </a:rPr>
              <a:t>πρόδρομων</a:t>
            </a:r>
            <a:r>
              <a:rPr lang="el-GR" sz="1100" dirty="0">
                <a:effectLst>
                  <a:outerShdw blurRad="38100" dist="38100" dir="2700000" algn="tl">
                    <a:srgbClr val="000000">
                      <a:alpha val="43137"/>
                    </a:srgbClr>
                  </a:outerShdw>
                </a:effectLst>
              </a:rPr>
              <a:t> λεμφοειδών νεοπλασιών </a:t>
            </a:r>
            <a:r>
              <a:rPr lang="el-GR" sz="1100" dirty="0" err="1">
                <a:effectLst>
                  <a:outerShdw blurRad="38100" dist="38100" dir="2700000" algn="tl">
                    <a:srgbClr val="000000">
                      <a:alpha val="43137"/>
                    </a:srgbClr>
                  </a:outerShdw>
                </a:effectLst>
              </a:rPr>
              <a:t>TdT</a:t>
            </a:r>
            <a:r>
              <a:rPr lang="el-GR" sz="1100" dirty="0"/>
              <a:t>, με πρότυπο πυρηνικής χρώσης (40x).</a:t>
            </a:r>
          </a:p>
        </p:txBody>
      </p:sp>
      <p:pic>
        <p:nvPicPr>
          <p:cNvPr id="1027" name="Picture 3" descr="C:\Users\User\Desktop\lymphnodesALLTsang04.jpg"/>
          <p:cNvPicPr>
            <a:picLocks noChangeAspect="1" noChangeArrowheads="1"/>
          </p:cNvPicPr>
          <p:nvPr/>
        </p:nvPicPr>
        <p:blipFill>
          <a:blip r:embed="rId3" cstate="print"/>
          <a:srcRect/>
          <a:stretch>
            <a:fillRect/>
          </a:stretch>
        </p:blipFill>
        <p:spPr bwMode="auto">
          <a:xfrm>
            <a:off x="683568" y="4077072"/>
            <a:ext cx="3024336" cy="2268252"/>
          </a:xfrm>
          <a:prstGeom prst="rect">
            <a:avLst/>
          </a:prstGeom>
          <a:noFill/>
        </p:spPr>
      </p:pic>
      <p:pic>
        <p:nvPicPr>
          <p:cNvPr id="1028" name="Picture 4" descr="C:\Users\User\Desktop\lymphnodesALLTsang08.jpg"/>
          <p:cNvPicPr>
            <a:picLocks noChangeAspect="1" noChangeArrowheads="1"/>
          </p:cNvPicPr>
          <p:nvPr/>
        </p:nvPicPr>
        <p:blipFill>
          <a:blip r:embed="rId4" cstate="print"/>
          <a:srcRect/>
          <a:stretch>
            <a:fillRect/>
          </a:stretch>
        </p:blipFill>
        <p:spPr bwMode="auto">
          <a:xfrm>
            <a:off x="4860032" y="620688"/>
            <a:ext cx="3528392" cy="2629828"/>
          </a:xfrm>
          <a:prstGeom prst="rect">
            <a:avLst/>
          </a:prstGeom>
          <a:noFill/>
        </p:spPr>
      </p:pic>
      <p:pic>
        <p:nvPicPr>
          <p:cNvPr id="1029" name="Picture 5" descr="C:\Users\User\Desktop\lymphnodesALLTsang09.jpg"/>
          <p:cNvPicPr>
            <a:picLocks noChangeAspect="1" noChangeArrowheads="1"/>
          </p:cNvPicPr>
          <p:nvPr/>
        </p:nvPicPr>
        <p:blipFill>
          <a:blip r:embed="rId5" cstate="print"/>
          <a:srcRect/>
          <a:stretch>
            <a:fillRect/>
          </a:stretch>
        </p:blipFill>
        <p:spPr bwMode="auto">
          <a:xfrm>
            <a:off x="4932040" y="3755436"/>
            <a:ext cx="3777147" cy="276990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1029"/>
                                        </p:tgtEl>
                                        <p:attrNameLst>
                                          <p:attrName>style.visibility</p:attrName>
                                        </p:attrNameLst>
                                      </p:cBhvr>
                                      <p:to>
                                        <p:strVal val="visible"/>
                                      </p:to>
                                    </p:set>
                                    <p:animEffect transition="in" filter="dissolve">
                                      <p:cBhvr>
                                        <p:cTn id="13" dur="500"/>
                                        <p:tgtEl>
                                          <p:spTgt spid="102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DE8F69C-2857-74F5-35AB-F31E47A9CBCB}"/>
              </a:ext>
            </a:extLst>
          </p:cNvPr>
          <p:cNvSpPr txBox="1"/>
          <p:nvPr/>
        </p:nvSpPr>
        <p:spPr>
          <a:xfrm>
            <a:off x="395538" y="1052738"/>
            <a:ext cx="7920880" cy="6032421"/>
          </a:xfrm>
          <a:prstGeom prst="rect">
            <a:avLst/>
          </a:prstGeom>
          <a:noFill/>
        </p:spPr>
        <p:txBody>
          <a:bodyPr wrap="square" rtlCol="0">
            <a:spAutoFit/>
          </a:bodyPr>
          <a:lstStyle/>
          <a:p>
            <a:pPr marL="457200" indent="-457200">
              <a:buAutoNum type="arabicPeriod"/>
            </a:pPr>
            <a:r>
              <a:rPr lang="el-GR" sz="2800" dirty="0">
                <a:cs typeface="Arial" panose="020B0604020202020204" pitchFamily="34" charset="0"/>
              </a:rPr>
              <a:t>Ποια η διάγνωση του εν λόγω αγοριού;</a:t>
            </a:r>
          </a:p>
          <a:p>
            <a:pPr marL="457200" indent="-457200">
              <a:buAutoNum type="arabicPeriod"/>
            </a:pPr>
            <a:endParaRPr lang="el-GR" sz="2800" dirty="0">
              <a:cs typeface="Arial" panose="020B0604020202020204" pitchFamily="34" charset="0"/>
            </a:endParaRPr>
          </a:p>
          <a:p>
            <a:pPr marL="457200" indent="-457200">
              <a:buAutoNum type="arabicPeriod"/>
            </a:pPr>
            <a:endParaRPr lang="el-GR" sz="2800" dirty="0">
              <a:cs typeface="Arial" panose="020B0604020202020204" pitchFamily="34" charset="0"/>
            </a:endParaRPr>
          </a:p>
          <a:p>
            <a:pPr marL="457200" indent="-457200">
              <a:buAutoNum type="arabicPeriod"/>
            </a:pPr>
            <a:endParaRPr lang="el-GR" sz="2800" dirty="0">
              <a:cs typeface="Arial" panose="020B0604020202020204" pitchFamily="34" charset="0"/>
            </a:endParaRPr>
          </a:p>
          <a:p>
            <a:pPr marL="457200" indent="-457200">
              <a:buAutoNum type="arabicPeriod"/>
            </a:pPr>
            <a:endParaRPr lang="el-GR" sz="2800" dirty="0">
              <a:cs typeface="Arial" panose="020B0604020202020204" pitchFamily="34" charset="0"/>
            </a:endParaRPr>
          </a:p>
          <a:p>
            <a:pPr marL="457200" indent="-457200">
              <a:buAutoNum type="arabicPeriod"/>
            </a:pPr>
            <a:r>
              <a:rPr lang="el-GR" sz="2800" dirty="0">
                <a:cs typeface="Arial" panose="020B0604020202020204" pitchFamily="34" charset="0"/>
              </a:rPr>
              <a:t>Εξηγήστε τα σημεία και τα συμπτώματά του (κόπωση, </a:t>
            </a:r>
            <a:r>
              <a:rPr lang="el-GR" sz="2800" dirty="0" err="1">
                <a:cs typeface="Arial" panose="020B0604020202020204" pitchFamily="34" charset="0"/>
              </a:rPr>
              <a:t>πετέχειες</a:t>
            </a:r>
            <a:r>
              <a:rPr lang="el-GR" sz="2800" dirty="0">
                <a:cs typeface="Arial" panose="020B0604020202020204" pitchFamily="34" charset="0"/>
              </a:rPr>
              <a:t>, πυρετός)</a:t>
            </a:r>
            <a:r>
              <a:rPr lang="en-US" sz="2800" dirty="0">
                <a:cs typeface="Arial" panose="020B0604020202020204" pitchFamily="34" charset="0"/>
              </a:rPr>
              <a:t>.</a:t>
            </a:r>
            <a:endParaRPr lang="el-GR" sz="2800" dirty="0">
              <a:cs typeface="Arial" panose="020B0604020202020204" pitchFamily="34" charset="0"/>
            </a:endParaRPr>
          </a:p>
          <a:p>
            <a:pPr marL="457200" indent="-457200">
              <a:buAutoNum type="arabicPeriod"/>
            </a:pPr>
            <a:endParaRPr lang="el-GR" sz="2800" dirty="0">
              <a:cs typeface="Arial" panose="020B0604020202020204" pitchFamily="34" charset="0"/>
            </a:endParaRPr>
          </a:p>
          <a:p>
            <a:pPr marL="457200" indent="-457200">
              <a:buAutoNum type="arabicPeriod"/>
            </a:pPr>
            <a:endParaRPr lang="el-GR" sz="2800" dirty="0">
              <a:cs typeface="Arial" panose="020B0604020202020204" pitchFamily="34" charset="0"/>
            </a:endParaRPr>
          </a:p>
          <a:p>
            <a:pPr marL="457200" indent="-457200">
              <a:buAutoNum type="arabicPeriod"/>
            </a:pPr>
            <a:endParaRPr lang="el-GR" sz="2800" dirty="0">
              <a:cs typeface="Arial" panose="020B0604020202020204" pitchFamily="34" charset="0"/>
            </a:endParaRPr>
          </a:p>
          <a:p>
            <a:pPr marL="457200" indent="-457200">
              <a:buAutoNum type="arabicPeriod"/>
            </a:pPr>
            <a:endParaRPr lang="el-GR" sz="2800" dirty="0">
              <a:cs typeface="Arial" panose="020B0604020202020204" pitchFamily="34" charset="0"/>
            </a:endParaRPr>
          </a:p>
          <a:p>
            <a:pPr marL="457200" indent="-457200">
              <a:buAutoNum type="arabicPeriod"/>
            </a:pPr>
            <a:r>
              <a:rPr lang="el-GR" sz="2800" dirty="0">
                <a:cs typeface="Arial" panose="020B0604020202020204" pitchFamily="34" charset="0"/>
              </a:rPr>
              <a:t>Ποια η πρόγνωση;</a:t>
            </a:r>
          </a:p>
          <a:p>
            <a:pPr marL="457200" indent="-457200">
              <a:buAutoNum type="arabicPeriod"/>
            </a:pPr>
            <a:endParaRPr lang="el-GR" sz="2800" dirty="0">
              <a:cs typeface="Arial" panose="020B0604020202020204" pitchFamily="34" charset="0"/>
            </a:endParaRPr>
          </a:p>
          <a:p>
            <a:pPr marL="457200" indent="-457200">
              <a:buAutoNum type="arabicPeriod"/>
            </a:pPr>
            <a:endParaRPr lang="el-GR"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8728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1400"/>
            <a:ext cx="9144000" cy="648072"/>
          </a:xfrm>
        </p:spPr>
        <p:txBody>
          <a:bodyPr>
            <a:normAutofit fontScale="90000"/>
          </a:bodyPr>
          <a:lstStyle/>
          <a:p>
            <a:r>
              <a:rPr lang="el-GR" sz="2800" b="1" spc="600" dirty="0">
                <a:effectLst>
                  <a:outerShdw blurRad="38100" dist="38100" dir="2700000" algn="tl">
                    <a:srgbClr val="000000">
                      <a:alpha val="43137"/>
                    </a:srgbClr>
                  </a:outerShdw>
                </a:effectLst>
              </a:rPr>
              <a:t>ΟΞΕΙΑ</a:t>
            </a:r>
            <a:r>
              <a:rPr lang="el-GR" sz="2800" dirty="0">
                <a:effectLst>
                  <a:outerShdw blurRad="38100" dist="38100" dir="2700000" algn="tl">
                    <a:srgbClr val="000000">
                      <a:alpha val="43137"/>
                    </a:srgbClr>
                  </a:outerShdw>
                </a:effectLst>
              </a:rPr>
              <a:t> ΛΕΜΦΟΒΛΑΣΤΙΚΗ ΛΕΥΧΑΙΜΙΑ (Α</a:t>
            </a:r>
            <a:r>
              <a:rPr lang="en-US" sz="2800" dirty="0">
                <a:effectLst>
                  <a:outerShdw blurRad="38100" dist="38100" dir="2700000" algn="tl">
                    <a:srgbClr val="000000">
                      <a:alpha val="43137"/>
                    </a:srgbClr>
                  </a:outerShdw>
                </a:effectLst>
              </a:rPr>
              <a:t>LL)</a:t>
            </a:r>
            <a:r>
              <a:rPr lang="el-GR" sz="2800" dirty="0">
                <a:effectLst>
                  <a:outerShdw blurRad="38100" dist="38100" dir="2700000" algn="tl">
                    <a:srgbClr val="000000">
                      <a:alpha val="43137"/>
                    </a:srgbClr>
                  </a:outerShdw>
                </a:effectLst>
              </a:rPr>
              <a:t> – ΛΕΜΦΩΜΑ </a:t>
            </a:r>
            <a:r>
              <a:rPr lang="en-US" sz="2800" dirty="0">
                <a:effectLst>
                  <a:outerShdw blurRad="38100" dist="38100" dir="2700000" algn="tl">
                    <a:srgbClr val="000000">
                      <a:alpha val="43137"/>
                    </a:srgbClr>
                  </a:outerShdw>
                </a:effectLst>
              </a:rPr>
              <a:t>(LBL)</a:t>
            </a:r>
            <a:endParaRPr lang="el-GR" sz="2800" dirty="0">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324544" y="260648"/>
            <a:ext cx="9468544" cy="7056784"/>
          </a:xfrm>
        </p:spPr>
        <p:txBody>
          <a:bodyPr>
            <a:normAutofit fontScale="92500" lnSpcReduction="20000"/>
          </a:bodyPr>
          <a:lstStyle/>
          <a:p>
            <a:pPr algn="just"/>
            <a:r>
              <a:rPr lang="el-GR" sz="2400" dirty="0"/>
              <a:t>Ιδιαίτερα </a:t>
            </a:r>
            <a:r>
              <a:rPr lang="el-GR" sz="2400" i="1" dirty="0">
                <a:effectLst>
                  <a:outerShdw blurRad="38100" dist="38100" dir="2700000" algn="tl">
                    <a:srgbClr val="000000">
                      <a:alpha val="43137"/>
                    </a:srgbClr>
                  </a:outerShdw>
                </a:effectLst>
              </a:rPr>
              <a:t>επιθετική</a:t>
            </a:r>
            <a:r>
              <a:rPr lang="el-GR" sz="2400" dirty="0"/>
              <a:t> νεοπλασία  </a:t>
            </a:r>
            <a:r>
              <a:rPr lang="el-GR" sz="2400" spc="600" dirty="0">
                <a:effectLst>
                  <a:outerShdw blurRad="38100" dist="38100" dir="2700000" algn="tl">
                    <a:srgbClr val="000000">
                      <a:alpha val="43137"/>
                    </a:srgbClr>
                  </a:outerShdw>
                </a:effectLst>
              </a:rPr>
              <a:t>πρόδρομων</a:t>
            </a:r>
            <a:r>
              <a:rPr lang="el-GR" sz="2400" dirty="0">
                <a:effectLst>
                  <a:outerShdw blurRad="38100" dist="38100" dir="2700000" algn="tl">
                    <a:srgbClr val="000000">
                      <a:alpha val="43137"/>
                    </a:srgbClr>
                  </a:outerShdw>
                </a:effectLst>
              </a:rPr>
              <a:t> λεμφοειδών (βλαστικών) κυττάρων</a:t>
            </a:r>
            <a:r>
              <a:rPr lang="en-US" sz="2400" dirty="0">
                <a:effectLst>
                  <a:outerShdw blurRad="38100" dist="38100" dir="2700000" algn="tl">
                    <a:srgbClr val="000000">
                      <a:alpha val="43137"/>
                    </a:srgbClr>
                  </a:outerShdw>
                </a:effectLst>
              </a:rPr>
              <a:t>.</a:t>
            </a:r>
            <a:r>
              <a:rPr lang="el-GR" sz="2400" dirty="0">
                <a:effectLst>
                  <a:outerShdw blurRad="38100" dist="38100" dir="2700000" algn="tl">
                    <a:srgbClr val="000000">
                      <a:alpha val="43137"/>
                    </a:srgbClr>
                  </a:outerShdw>
                </a:effectLst>
              </a:rPr>
              <a:t> Χαρακτηρίζεται από </a:t>
            </a:r>
            <a:r>
              <a:rPr lang="el-GR" sz="2400" dirty="0" err="1">
                <a:effectLst>
                  <a:outerShdw blurRad="38100" dist="38100" dir="2700000" algn="tl">
                    <a:srgbClr val="000000">
                      <a:alpha val="43137"/>
                    </a:srgbClr>
                  </a:outerShdw>
                </a:effectLst>
              </a:rPr>
              <a:t>νεοπλασματικό</a:t>
            </a:r>
            <a:r>
              <a:rPr lang="el-GR" sz="2400" dirty="0">
                <a:effectLst>
                  <a:outerShdw blurRad="38100" dist="38100" dir="2700000" algn="tl">
                    <a:srgbClr val="000000">
                      <a:alpha val="43137"/>
                    </a:srgbClr>
                  </a:outerShdw>
                </a:effectLst>
              </a:rPr>
              <a:t> πολλαπλασιασμό </a:t>
            </a:r>
            <a:r>
              <a:rPr lang="el-GR" sz="2400" dirty="0" err="1">
                <a:effectLst>
                  <a:outerShdw blurRad="38100" dist="38100" dir="2700000" algn="tl">
                    <a:srgbClr val="000000">
                      <a:alpha val="43137"/>
                    </a:srgbClr>
                  </a:outerShdw>
                </a:effectLst>
              </a:rPr>
              <a:t>κλωνικών</a:t>
            </a:r>
            <a:r>
              <a:rPr lang="el-GR" sz="2400" dirty="0">
                <a:effectLst>
                  <a:outerShdw blurRad="38100" dist="38100" dir="2700000" algn="tl">
                    <a:srgbClr val="000000">
                      <a:alpha val="43137"/>
                    </a:srgbClr>
                  </a:outerShdw>
                </a:effectLst>
              </a:rPr>
              <a:t> </a:t>
            </a:r>
            <a:r>
              <a:rPr lang="el-GR" sz="2400" spc="600" dirty="0">
                <a:effectLst>
                  <a:outerShdw blurRad="38100" dist="38100" dir="2700000" algn="tl">
                    <a:srgbClr val="000000">
                      <a:alpha val="43137"/>
                    </a:srgbClr>
                  </a:outerShdw>
                </a:effectLst>
              </a:rPr>
              <a:t>πρόδρομων</a:t>
            </a:r>
            <a:r>
              <a:rPr lang="el-GR" sz="2400" dirty="0">
                <a:effectLst>
                  <a:outerShdw blurRad="38100" dist="38100" dir="2700000" algn="tl">
                    <a:srgbClr val="000000">
                      <a:alpha val="43137"/>
                    </a:srgbClr>
                  </a:outerShdw>
                </a:effectLst>
              </a:rPr>
              <a:t> </a:t>
            </a:r>
            <a:r>
              <a:rPr lang="el-GR" sz="2400" b="1" dirty="0">
                <a:effectLst>
                  <a:outerShdw blurRad="38100" dist="38100" dir="2700000" algn="tl">
                    <a:srgbClr val="000000">
                      <a:alpha val="43137"/>
                    </a:srgbClr>
                  </a:outerShdw>
                </a:effectLst>
              </a:rPr>
              <a:t>Β</a:t>
            </a:r>
            <a:r>
              <a:rPr lang="el-GR" sz="2400" dirty="0">
                <a:effectLst>
                  <a:outerShdw blurRad="38100" dist="38100" dir="2700000" algn="tl">
                    <a:srgbClr val="000000">
                      <a:alpha val="43137"/>
                    </a:srgbClr>
                  </a:outerShdw>
                </a:effectLst>
              </a:rPr>
              <a:t> κυττάρων </a:t>
            </a:r>
            <a:r>
              <a:rPr lang="el-GR" sz="2400" b="1" dirty="0">
                <a:effectLst>
                  <a:outerShdw blurRad="38100" dist="38100" dir="2700000" algn="tl">
                    <a:srgbClr val="000000">
                      <a:alpha val="43137"/>
                    </a:srgbClr>
                  </a:outerShdw>
                </a:effectLst>
              </a:rPr>
              <a:t>ή</a:t>
            </a:r>
            <a:r>
              <a:rPr lang="el-GR" sz="2400" dirty="0">
                <a:effectLst>
                  <a:outerShdw blurRad="38100" dist="38100" dir="2700000" algn="tl">
                    <a:srgbClr val="000000">
                      <a:alpha val="43137"/>
                    </a:srgbClr>
                  </a:outerShdw>
                </a:effectLst>
              </a:rPr>
              <a:t> </a:t>
            </a:r>
            <a:r>
              <a:rPr lang="el-GR" sz="2400" b="1" dirty="0">
                <a:effectLst>
                  <a:outerShdw blurRad="38100" dist="38100" dir="2700000" algn="tl">
                    <a:srgbClr val="000000">
                      <a:alpha val="43137"/>
                    </a:srgbClr>
                  </a:outerShdw>
                </a:effectLst>
              </a:rPr>
              <a:t>Τ</a:t>
            </a:r>
            <a:r>
              <a:rPr lang="el-GR" sz="2400" dirty="0">
                <a:effectLst>
                  <a:outerShdw blurRad="38100" dist="38100" dir="2700000" algn="tl">
                    <a:srgbClr val="000000">
                      <a:alpha val="43137"/>
                    </a:srgbClr>
                  </a:outerShdw>
                </a:effectLst>
              </a:rPr>
              <a:t> κυττάρων που έχουν τυπικά </a:t>
            </a:r>
            <a:r>
              <a:rPr lang="el-GR" sz="2400" b="1" dirty="0">
                <a:effectLst>
                  <a:outerShdw blurRad="38100" dist="38100" dir="2700000" algn="tl">
                    <a:srgbClr val="000000">
                      <a:alpha val="43137"/>
                    </a:srgbClr>
                  </a:outerShdw>
                </a:effectLst>
              </a:rPr>
              <a:t>βλαστική</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κυτταρομορφολογία</a:t>
            </a:r>
            <a:r>
              <a:rPr lang="en-US" sz="2400" dirty="0">
                <a:effectLst>
                  <a:outerShdw blurRad="38100" dist="38100" dir="2700000" algn="tl">
                    <a:srgbClr val="000000">
                      <a:alpha val="43137"/>
                    </a:srgbClr>
                  </a:outerShdw>
                </a:effectLst>
              </a:rPr>
              <a:t>.</a:t>
            </a:r>
            <a:r>
              <a:rPr lang="el-GR" sz="2400" dirty="0">
                <a:effectLst>
                  <a:outerShdw blurRad="38100" dist="38100" dir="2700000" algn="tl">
                    <a:srgbClr val="000000">
                      <a:alpha val="43137"/>
                    </a:srgbClr>
                  </a:outerShdw>
                </a:effectLst>
              </a:rPr>
              <a:t> Το </a:t>
            </a:r>
            <a:r>
              <a:rPr lang="el-GR" sz="2400" u="sng" dirty="0" err="1">
                <a:effectLst>
                  <a:outerShdw blurRad="38100" dist="38100" dir="2700000" algn="tl">
                    <a:srgbClr val="000000">
                      <a:alpha val="43137"/>
                    </a:srgbClr>
                  </a:outerShdw>
                </a:effectLst>
              </a:rPr>
              <a:t>λεμφοβλαστικό</a:t>
            </a:r>
            <a:r>
              <a:rPr lang="el-GR" sz="2400" u="sng" dirty="0">
                <a:effectLst>
                  <a:outerShdw blurRad="38100" dist="38100" dir="2700000" algn="tl">
                    <a:srgbClr val="000000">
                      <a:alpha val="43137"/>
                    </a:srgbClr>
                  </a:outerShdw>
                </a:effectLst>
              </a:rPr>
              <a:t> </a:t>
            </a:r>
            <a:r>
              <a:rPr lang="el-GR" sz="2400" u="sng" spc="600" dirty="0">
                <a:effectLst>
                  <a:outerShdw blurRad="38100" dist="38100" dir="2700000" algn="tl">
                    <a:srgbClr val="000000">
                      <a:alpha val="43137"/>
                    </a:srgbClr>
                  </a:outerShdw>
                </a:effectLst>
              </a:rPr>
              <a:t>λέμφωμα</a:t>
            </a:r>
            <a:r>
              <a:rPr lang="el-GR" sz="2400" u="sng" dirty="0">
                <a:effectLst>
                  <a:outerShdw blurRad="38100" dist="38100" dir="2700000" algn="tl">
                    <a:srgbClr val="000000">
                      <a:alpha val="43137"/>
                    </a:srgbClr>
                  </a:outerShdw>
                </a:effectLst>
              </a:rPr>
              <a:t> </a:t>
            </a:r>
            <a:r>
              <a:rPr lang="el-GR" sz="2400" dirty="0">
                <a:effectLst>
                  <a:outerShdw blurRad="38100" dist="38100" dir="2700000" algn="tl">
                    <a:srgbClr val="000000">
                      <a:alpha val="43137"/>
                    </a:srgbClr>
                  </a:outerShdw>
                </a:effectLst>
              </a:rPr>
              <a:t>αναφέρεται γενικά σε </a:t>
            </a:r>
            <a:r>
              <a:rPr lang="el-GR" sz="2400" u="sng" spc="600" dirty="0" err="1">
                <a:effectLst>
                  <a:outerShdw blurRad="38100" dist="38100" dir="2700000" algn="tl">
                    <a:srgbClr val="000000">
                      <a:alpha val="43137"/>
                    </a:srgbClr>
                  </a:outerShdw>
                </a:effectLst>
              </a:rPr>
              <a:t>ογκόμορφη</a:t>
            </a: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ιστική</a:t>
            </a:r>
            <a:r>
              <a:rPr lang="el-GR" sz="2400" dirty="0">
                <a:effectLst>
                  <a:outerShdw blurRad="38100" dist="38100" dir="2700000" algn="tl">
                    <a:srgbClr val="000000">
                      <a:alpha val="43137"/>
                    </a:srgbClr>
                  </a:outerShdw>
                </a:effectLst>
              </a:rPr>
              <a:t> αλλοίωση, ενώ η </a:t>
            </a:r>
            <a:r>
              <a:rPr lang="el-GR" sz="2400" spc="300" dirty="0">
                <a:effectLst>
                  <a:outerShdw blurRad="38100" dist="38100" dir="2700000" algn="tl">
                    <a:srgbClr val="000000">
                      <a:alpha val="43137"/>
                    </a:srgbClr>
                  </a:outerShdw>
                </a:effectLst>
              </a:rPr>
              <a:t>λευχαιμία</a:t>
            </a:r>
            <a:r>
              <a:rPr lang="el-GR" sz="2400" dirty="0">
                <a:effectLst>
                  <a:outerShdw blurRad="38100" dist="38100" dir="2700000" algn="tl">
                    <a:srgbClr val="000000">
                      <a:alpha val="43137"/>
                    </a:srgbClr>
                  </a:outerShdw>
                </a:effectLst>
              </a:rPr>
              <a:t> αναφέρεται σε συμμετοχή του  </a:t>
            </a:r>
            <a:r>
              <a:rPr lang="el-GR" sz="2400" spc="300" dirty="0">
                <a:effectLst>
                  <a:outerShdw blurRad="38100" dist="38100" dir="2700000" algn="tl">
                    <a:srgbClr val="000000">
                      <a:alpha val="43137"/>
                    </a:srgbClr>
                  </a:outerShdw>
                </a:effectLst>
              </a:rPr>
              <a:t>μυελού των οστών </a:t>
            </a:r>
            <a:r>
              <a:rPr lang="el-GR" sz="2400" dirty="0">
                <a:effectLst>
                  <a:outerShdw blurRad="38100" dist="38100" dir="2700000" algn="tl">
                    <a:srgbClr val="000000">
                      <a:alpha val="43137"/>
                    </a:srgbClr>
                  </a:outerShdw>
                </a:effectLst>
              </a:rPr>
              <a:t>ή/και του </a:t>
            </a:r>
            <a:r>
              <a:rPr lang="el-GR" sz="2400" spc="300" dirty="0">
                <a:effectLst>
                  <a:outerShdw blurRad="38100" dist="38100" dir="2700000" algn="tl">
                    <a:srgbClr val="000000">
                      <a:alpha val="43137"/>
                    </a:srgbClr>
                  </a:outerShdw>
                </a:effectLst>
              </a:rPr>
              <a:t>περιφερικού αίματος</a:t>
            </a:r>
            <a:r>
              <a:rPr lang="el-GR" sz="2400" dirty="0">
                <a:effectLst>
                  <a:outerShdw blurRad="38100" dist="38100" dir="2700000" algn="tl">
                    <a:srgbClr val="000000">
                      <a:alpha val="43137"/>
                    </a:srgbClr>
                  </a:outerShdw>
                </a:effectLst>
              </a:rPr>
              <a:t>.</a:t>
            </a:r>
            <a:endParaRPr lang="en-US" sz="2400" dirty="0">
              <a:effectLst>
                <a:outerShdw blurRad="38100" dist="38100" dir="2700000" algn="tl">
                  <a:srgbClr val="000000">
                    <a:alpha val="43137"/>
                  </a:srgbClr>
                </a:outerShdw>
              </a:effectLst>
            </a:endParaRPr>
          </a:p>
          <a:p>
            <a:pPr algn="just"/>
            <a:r>
              <a:rPr lang="en-US" sz="2400" dirty="0"/>
              <a:t> H</a:t>
            </a:r>
            <a:r>
              <a:rPr lang="el-GR" sz="2400" dirty="0"/>
              <a:t> </a:t>
            </a:r>
            <a:r>
              <a:rPr lang="el-GR" sz="2400" b="1" dirty="0"/>
              <a:t>B</a:t>
            </a:r>
            <a:r>
              <a:rPr lang="el-GR" sz="2400" dirty="0"/>
              <a:t>-ALL / LBL έχει καλύτερη πρόγνωση στα παιδιά από ότι στους ενήλικες</a:t>
            </a:r>
            <a:r>
              <a:rPr lang="en-US" sz="2400" dirty="0"/>
              <a:t>. </a:t>
            </a:r>
            <a:r>
              <a:rPr lang="el-GR" sz="2400" dirty="0"/>
              <a:t>Στην παιδική ηλικία, η  </a:t>
            </a:r>
            <a:r>
              <a:rPr lang="en-US" sz="2400" b="1" dirty="0"/>
              <a:t>B</a:t>
            </a:r>
            <a:r>
              <a:rPr lang="en-US" sz="2400" dirty="0"/>
              <a:t> </a:t>
            </a:r>
            <a:r>
              <a:rPr lang="el-GR" sz="2400" dirty="0"/>
              <a:t>ALL / LBL έχει καλύτερη πρόγνωση από την </a:t>
            </a:r>
            <a:r>
              <a:rPr lang="en-US" sz="2400" dirty="0"/>
              <a:t> </a:t>
            </a:r>
            <a:r>
              <a:rPr lang="en-US" sz="2400" b="1" dirty="0"/>
              <a:t>T</a:t>
            </a:r>
            <a:r>
              <a:rPr lang="en-US" sz="2400" dirty="0"/>
              <a:t> </a:t>
            </a:r>
            <a:r>
              <a:rPr lang="el-GR" sz="2400" dirty="0"/>
              <a:t>ALL / LBL.</a:t>
            </a:r>
          </a:p>
          <a:p>
            <a:pPr algn="just"/>
            <a:r>
              <a:rPr lang="el-GR" sz="2400" b="1" spc="600" dirty="0">
                <a:effectLst>
                  <a:outerShdw blurRad="38100" dist="38100" dir="2700000" algn="tl">
                    <a:srgbClr val="000000">
                      <a:alpha val="43137"/>
                    </a:srgbClr>
                  </a:outerShdw>
                </a:effectLst>
              </a:rPr>
              <a:t>Άωροι</a:t>
            </a:r>
            <a:r>
              <a:rPr lang="el-GR" sz="2400" b="1" dirty="0"/>
              <a:t> βλαστικοί</a:t>
            </a:r>
            <a:r>
              <a:rPr lang="el-GR" sz="2400" dirty="0"/>
              <a:t> κυτταρικοί </a:t>
            </a:r>
            <a:r>
              <a:rPr lang="el-GR" sz="2400" dirty="0" err="1"/>
              <a:t>ανοσοϊστοχημικοί</a:t>
            </a:r>
            <a:r>
              <a:rPr lang="el-GR" sz="2400" dirty="0"/>
              <a:t> δείκτες, όπως οι </a:t>
            </a:r>
            <a:r>
              <a:rPr lang="el-GR" sz="2400" b="1" dirty="0"/>
              <a:t>CD34</a:t>
            </a:r>
            <a:r>
              <a:rPr lang="el-GR" sz="2400" dirty="0"/>
              <a:t> και </a:t>
            </a:r>
            <a:r>
              <a:rPr lang="el-GR" sz="2400" b="1" dirty="0" err="1"/>
              <a:t>TdT</a:t>
            </a:r>
            <a:r>
              <a:rPr lang="el-GR" sz="2400" dirty="0"/>
              <a:t>, μπορούν να βοηθήσουν στη </a:t>
            </a:r>
            <a:r>
              <a:rPr lang="el-GR" sz="2400" b="1" spc="300" dirty="0" err="1"/>
              <a:t>διαφοροδιάγνωση</a:t>
            </a:r>
            <a:r>
              <a:rPr lang="el-GR" sz="2400" dirty="0"/>
              <a:t> των </a:t>
            </a:r>
            <a:r>
              <a:rPr lang="el-GR" sz="2400" dirty="0" err="1"/>
              <a:t>λεμφοβλαστών</a:t>
            </a:r>
            <a:r>
              <a:rPr lang="el-GR" sz="2400" dirty="0"/>
              <a:t> </a:t>
            </a:r>
            <a:r>
              <a:rPr lang="en-US" sz="2400" dirty="0"/>
              <a:t>(</a:t>
            </a:r>
            <a:r>
              <a:rPr lang="el-GR" sz="2400" dirty="0"/>
              <a:t>είτε Β είτε Τ)  από τα κακοήθη </a:t>
            </a:r>
            <a:r>
              <a:rPr lang="el-GR" sz="2400" dirty="0" err="1"/>
              <a:t>λεμφωματώδη</a:t>
            </a:r>
            <a:r>
              <a:rPr lang="el-GR" sz="2400" dirty="0"/>
              <a:t> κύτταρα του </a:t>
            </a:r>
            <a:r>
              <a:rPr lang="el-GR" sz="2400" i="1" dirty="0">
                <a:effectLst>
                  <a:outerShdw blurRad="38100" dist="38100" dir="2700000" algn="tl">
                    <a:srgbClr val="000000">
                      <a:alpha val="43137"/>
                    </a:srgbClr>
                  </a:outerShdw>
                </a:effectLst>
              </a:rPr>
              <a:t>λεμφώματος </a:t>
            </a:r>
            <a:r>
              <a:rPr lang="el-GR" sz="2400" i="1" dirty="0" err="1">
                <a:effectLst>
                  <a:outerShdw blurRad="38100" dist="38100" dir="2700000" algn="tl">
                    <a:srgbClr val="000000">
                      <a:alpha val="43137"/>
                    </a:srgbClr>
                  </a:outerShdw>
                </a:effectLst>
              </a:rPr>
              <a:t>Burkitt</a:t>
            </a:r>
            <a:r>
              <a:rPr lang="el-GR" sz="2400" i="1" dirty="0">
                <a:effectLst>
                  <a:outerShdw blurRad="38100" dist="38100" dir="2700000" algn="tl">
                    <a:srgbClr val="000000">
                      <a:alpha val="43137"/>
                    </a:srgbClr>
                  </a:outerShdw>
                </a:effectLst>
              </a:rPr>
              <a:t> (Β</a:t>
            </a:r>
            <a:r>
              <a:rPr lang="en-US" sz="2400" i="1" dirty="0">
                <a:effectLst>
                  <a:outerShdw blurRad="38100" dist="38100" dir="2700000" algn="tl">
                    <a:srgbClr val="000000">
                      <a:alpha val="43137"/>
                    </a:srgbClr>
                  </a:outerShdw>
                </a:effectLst>
              </a:rPr>
              <a:t>L</a:t>
            </a:r>
            <a:r>
              <a:rPr lang="en-US" sz="2400" dirty="0">
                <a:effectLst>
                  <a:outerShdw blurRad="38100" dist="38100" dir="2700000" algn="tl">
                    <a:srgbClr val="000000">
                      <a:alpha val="43137"/>
                    </a:srgbClr>
                  </a:outerShdw>
                </a:effectLst>
              </a:rPr>
              <a:t>)</a:t>
            </a:r>
            <a:r>
              <a:rPr lang="el-GR" sz="2400" dirty="0"/>
              <a:t>, το οποίο θεωρείται </a:t>
            </a:r>
            <a:r>
              <a:rPr lang="el-GR" sz="2400" b="1" i="1" dirty="0"/>
              <a:t>σαφώς</a:t>
            </a:r>
            <a:r>
              <a:rPr lang="el-GR" sz="2400" dirty="0"/>
              <a:t> </a:t>
            </a:r>
            <a:r>
              <a:rPr lang="el-GR" sz="2400" b="1" i="1" dirty="0"/>
              <a:t>ωριμότερο </a:t>
            </a:r>
            <a:r>
              <a:rPr lang="el-GR" sz="2400" i="1" dirty="0"/>
              <a:t>μη </a:t>
            </a:r>
            <a:r>
              <a:rPr lang="en-US" sz="2400" i="1" dirty="0"/>
              <a:t>Hodgkin</a:t>
            </a:r>
            <a:r>
              <a:rPr lang="el-GR" sz="2400" i="1" dirty="0"/>
              <a:t> λέμφωμα </a:t>
            </a:r>
            <a:r>
              <a:rPr lang="el-GR" sz="2400" b="1" i="1" dirty="0"/>
              <a:t>Β</a:t>
            </a:r>
            <a:r>
              <a:rPr lang="el-GR" sz="2400" i="1" dirty="0"/>
              <a:t> κυττάρων, επίσης υψηλού βαθμού κακοήθειας, το οποίο</a:t>
            </a:r>
            <a:r>
              <a:rPr lang="el-GR" sz="2400" dirty="0"/>
              <a:t> μιμείται το </a:t>
            </a:r>
            <a:r>
              <a:rPr lang="el-GR" sz="2400" dirty="0" err="1"/>
              <a:t>λεμφοβλαστικό</a:t>
            </a:r>
            <a:r>
              <a:rPr lang="el-GR" sz="2400" dirty="0"/>
              <a:t> λέμφωμα / λευχαιμία</a:t>
            </a:r>
            <a:r>
              <a:rPr lang="en-US" sz="2400" dirty="0"/>
              <a:t>. </a:t>
            </a:r>
            <a:r>
              <a:rPr lang="el-GR" sz="2400" dirty="0"/>
              <a:t>Στο </a:t>
            </a:r>
            <a:r>
              <a:rPr lang="el-GR" sz="2400" i="1" dirty="0"/>
              <a:t>BL</a:t>
            </a:r>
            <a:r>
              <a:rPr lang="el-GR" sz="2400" dirty="0"/>
              <a:t>, υπάρχει </a:t>
            </a:r>
            <a:r>
              <a:rPr lang="el-GR" sz="2400" i="1" dirty="0"/>
              <a:t>χαρακτηριστικά </a:t>
            </a:r>
            <a:r>
              <a:rPr lang="el-GR" sz="2400" i="1" dirty="0" err="1"/>
              <a:t>ανοσοέκφραση</a:t>
            </a:r>
            <a:r>
              <a:rPr lang="el-GR" sz="2400" i="1" dirty="0"/>
              <a:t> </a:t>
            </a:r>
            <a:r>
              <a:rPr lang="el-GR" sz="2400" i="1" dirty="0" err="1">
                <a:effectLst>
                  <a:outerShdw blurRad="38100" dist="38100" dir="2700000" algn="tl">
                    <a:srgbClr val="000000">
                      <a:alpha val="43137"/>
                    </a:srgbClr>
                  </a:outerShdw>
                </a:effectLst>
              </a:rPr>
              <a:t>παν</a:t>
            </a:r>
            <a:r>
              <a:rPr lang="el-GR" sz="2400" b="1" i="1" dirty="0" err="1">
                <a:effectLst>
                  <a:outerShdw blurRad="38100" dist="38100" dir="2700000" algn="tl">
                    <a:srgbClr val="000000">
                      <a:alpha val="43137"/>
                    </a:srgbClr>
                  </a:outerShdw>
                </a:effectLst>
              </a:rPr>
              <a:t>Β</a:t>
            </a:r>
            <a:r>
              <a:rPr lang="el-GR" sz="2400" i="1" dirty="0">
                <a:effectLst>
                  <a:outerShdw blurRad="38100" dist="38100" dir="2700000" algn="tl">
                    <a:srgbClr val="000000">
                      <a:alpha val="43137"/>
                    </a:srgbClr>
                  </a:outerShdw>
                </a:effectLst>
              </a:rPr>
              <a:t> δεικτών</a:t>
            </a:r>
            <a:r>
              <a:rPr lang="el-GR" sz="2400" i="1" dirty="0"/>
              <a:t>, </a:t>
            </a:r>
            <a:r>
              <a:rPr lang="el-GR" sz="2400" i="1" dirty="0">
                <a:effectLst>
                  <a:outerShdw blurRad="38100" dist="38100" dir="2700000" algn="tl">
                    <a:srgbClr val="000000">
                      <a:alpha val="43137"/>
                    </a:srgbClr>
                  </a:outerShdw>
                </a:effectLst>
              </a:rPr>
              <a:t>μονοτυπική έκφραση ελαφριάς αλυσίδας </a:t>
            </a:r>
            <a:r>
              <a:rPr lang="el-GR" sz="2400" i="1" dirty="0"/>
              <a:t>επιφανειακής </a:t>
            </a:r>
            <a:r>
              <a:rPr lang="el-GR" sz="2400" i="1" dirty="0" err="1"/>
              <a:t>ανοσοσφαιρίνης</a:t>
            </a:r>
            <a:r>
              <a:rPr lang="el-GR" sz="2400" i="1" dirty="0"/>
              <a:t>, το ιστολογικό πρότυπο του </a:t>
            </a:r>
            <a:r>
              <a:rPr lang="el-GR" sz="2400" i="1" dirty="0">
                <a:effectLst>
                  <a:outerShdw blurRad="38100" dist="38100" dir="2700000" algn="tl">
                    <a:srgbClr val="000000">
                      <a:alpha val="43137"/>
                    </a:srgbClr>
                  </a:outerShdw>
                </a:effectLst>
              </a:rPr>
              <a:t>έναστρου ουρανού </a:t>
            </a:r>
            <a:r>
              <a:rPr lang="el-GR" sz="2400" i="1" dirty="0"/>
              <a:t>απαντάται σαφώς </a:t>
            </a:r>
            <a:r>
              <a:rPr lang="el-GR" sz="2400" i="1" dirty="0">
                <a:effectLst>
                  <a:outerShdw blurRad="38100" dist="38100" dir="2700000" algn="tl">
                    <a:srgbClr val="000000">
                      <a:alpha val="43137"/>
                    </a:srgbClr>
                  </a:outerShdw>
                </a:effectLst>
              </a:rPr>
              <a:t>συχνότερα</a:t>
            </a:r>
            <a:r>
              <a:rPr lang="el-GR" sz="2400" i="1" dirty="0"/>
              <a:t> και ανευρίσκονται </a:t>
            </a:r>
            <a:r>
              <a:rPr lang="el-GR" sz="2400" i="1" dirty="0" err="1">
                <a:effectLst>
                  <a:outerShdw blurRad="38100" dist="38100" dir="2700000" algn="tl">
                    <a:srgbClr val="000000">
                      <a:alpha val="43137"/>
                    </a:srgbClr>
                  </a:outerShdw>
                </a:effectLst>
              </a:rPr>
              <a:t>κυτταροπλασματικά</a:t>
            </a:r>
            <a:r>
              <a:rPr lang="el-GR" sz="2400" i="1" dirty="0">
                <a:effectLst>
                  <a:outerShdw blurRad="38100" dist="38100" dir="2700000" algn="tl">
                    <a:srgbClr val="000000">
                      <a:alpha val="43137"/>
                    </a:srgbClr>
                  </a:outerShdw>
                </a:effectLst>
              </a:rPr>
              <a:t> </a:t>
            </a:r>
            <a:r>
              <a:rPr lang="el-GR" sz="2400" i="1" dirty="0" err="1">
                <a:effectLst>
                  <a:outerShdw blurRad="38100" dist="38100" dir="2700000" algn="tl">
                    <a:srgbClr val="000000">
                      <a:alpha val="43137"/>
                    </a:srgbClr>
                  </a:outerShdw>
                </a:effectLst>
              </a:rPr>
              <a:t>κενοτόπια</a:t>
            </a:r>
            <a:r>
              <a:rPr lang="el-GR" sz="2400" i="1" dirty="0">
                <a:effectLst>
                  <a:outerShdw blurRad="38100" dist="38100" dir="2700000" algn="tl">
                    <a:srgbClr val="000000">
                      <a:alpha val="43137"/>
                    </a:srgbClr>
                  </a:outerShdw>
                </a:effectLst>
              </a:rPr>
              <a:t> </a:t>
            </a:r>
            <a:r>
              <a:rPr lang="el-GR" sz="2400" i="1" dirty="0"/>
              <a:t>σε </a:t>
            </a:r>
            <a:r>
              <a:rPr lang="el-GR" sz="2400" i="1" dirty="0">
                <a:effectLst>
                  <a:outerShdw blurRad="38100" dist="38100" dir="2700000" algn="tl">
                    <a:srgbClr val="000000">
                      <a:alpha val="43137"/>
                    </a:srgbClr>
                  </a:outerShdw>
                </a:effectLst>
              </a:rPr>
              <a:t>κυτταρολογικό</a:t>
            </a:r>
            <a:r>
              <a:rPr lang="el-GR" sz="2400" i="1" dirty="0"/>
              <a:t> παρασκεύασμα επιχρίσματος ή </a:t>
            </a:r>
            <a:r>
              <a:rPr lang="el-GR" sz="2400" i="1" dirty="0" err="1"/>
              <a:t>εντυπώματος</a:t>
            </a:r>
            <a:r>
              <a:rPr lang="el-GR" sz="2400" i="1" dirty="0"/>
              <a:t>.</a:t>
            </a:r>
            <a:r>
              <a:rPr lang="en-US" sz="2400" i="1" dirty="0"/>
              <a:t>X</a:t>
            </a:r>
            <a:r>
              <a:rPr lang="el-GR" sz="2400" i="1" dirty="0" err="1"/>
              <a:t>αρακτηριστική</a:t>
            </a:r>
            <a:r>
              <a:rPr lang="el-GR" sz="2400" i="1" dirty="0"/>
              <a:t> του </a:t>
            </a:r>
            <a:r>
              <a:rPr lang="en-US" sz="2400" i="1" dirty="0"/>
              <a:t>BL </a:t>
            </a:r>
            <a:r>
              <a:rPr lang="el-GR" sz="2400" i="1" dirty="0"/>
              <a:t>η αναδιάταξη του </a:t>
            </a:r>
            <a:r>
              <a:rPr lang="en-US" sz="2400" i="1" dirty="0"/>
              <a:t>c-</a:t>
            </a:r>
            <a:r>
              <a:rPr lang="en-US" sz="2400" i="1" dirty="0" err="1"/>
              <a:t>myc</a:t>
            </a:r>
            <a:r>
              <a:rPr lang="el-GR" sz="2400" i="1" dirty="0"/>
              <a:t> λόγω </a:t>
            </a:r>
            <a:r>
              <a:rPr lang="en-US" sz="2400" i="1" dirty="0"/>
              <a:t>t (8;14).</a:t>
            </a:r>
            <a:endParaRPr lang="el-GR" sz="2400" i="1" dirty="0"/>
          </a:p>
          <a:p>
            <a:pPr algn="just"/>
            <a:r>
              <a:rPr lang="el-GR" sz="1900" dirty="0"/>
              <a:t>Για την </a:t>
            </a:r>
            <a:r>
              <a:rPr lang="el-GR" sz="1900" b="1" spc="600" dirty="0"/>
              <a:t>ασφαλή διάγνωση </a:t>
            </a:r>
            <a:r>
              <a:rPr lang="el-GR" sz="1900" dirty="0"/>
              <a:t>απαιτείται  </a:t>
            </a:r>
            <a:r>
              <a:rPr lang="el-GR" sz="1900" dirty="0" err="1"/>
              <a:t>παθολογοανατομική</a:t>
            </a:r>
            <a:r>
              <a:rPr lang="el-GR" sz="1900" dirty="0"/>
              <a:t> αξιολόγηση με  </a:t>
            </a:r>
            <a:r>
              <a:rPr lang="el-GR" sz="1900" b="1" spc="600" dirty="0">
                <a:effectLst>
                  <a:outerShdw blurRad="38100" dist="38100" dir="2700000" algn="tl">
                    <a:srgbClr val="000000">
                      <a:alpha val="43137"/>
                    </a:srgbClr>
                  </a:outerShdw>
                </a:effectLst>
              </a:rPr>
              <a:t>συνδυασμό</a:t>
            </a:r>
            <a:r>
              <a:rPr lang="el-GR" sz="1900" dirty="0"/>
              <a:t> μορφολογίας, </a:t>
            </a:r>
            <a:r>
              <a:rPr lang="el-GR" sz="1900" dirty="0" err="1"/>
              <a:t>κυτταρομετρίας</a:t>
            </a:r>
            <a:r>
              <a:rPr lang="el-GR" sz="1900" dirty="0"/>
              <a:t> ροής, </a:t>
            </a:r>
            <a:r>
              <a:rPr lang="el-GR" sz="1900" dirty="0" err="1"/>
              <a:t>ανοσοϊστοχημείας</a:t>
            </a:r>
            <a:r>
              <a:rPr lang="el-GR" sz="1900" dirty="0"/>
              <a:t>, </a:t>
            </a:r>
            <a:r>
              <a:rPr lang="el-GR" sz="1900" dirty="0" err="1"/>
              <a:t>κυτταρογενετικής</a:t>
            </a:r>
            <a:r>
              <a:rPr lang="el-GR" sz="1900" dirty="0"/>
              <a:t>, FISH, PCR, NGS και βασικών κλινικών εργαστηριακών εξετάσεων.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25C64-8BA2-C0F7-E9D4-B6793C4F13EB}"/>
              </a:ext>
            </a:extLst>
          </p:cNvPr>
          <p:cNvPicPr>
            <a:picLocks noChangeAspect="1"/>
          </p:cNvPicPr>
          <p:nvPr/>
        </p:nvPicPr>
        <p:blipFill>
          <a:blip r:embed="rId3" cstate="print"/>
          <a:stretch>
            <a:fillRect/>
          </a:stretch>
        </p:blipFill>
        <p:spPr>
          <a:xfrm>
            <a:off x="1763656" y="0"/>
            <a:ext cx="5688664" cy="6858000"/>
          </a:xfrm>
          <a:prstGeom prst="rect">
            <a:avLst/>
          </a:prstGeom>
        </p:spPr>
      </p:pic>
    </p:spTree>
    <p:extLst>
      <p:ext uri="{BB962C8B-B14F-4D97-AF65-F5344CB8AC3E}">
        <p14:creationId xmlns:p14="http://schemas.microsoft.com/office/powerpoint/2010/main" val="47121770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3924</TotalTime>
  <Words>3638</Words>
  <Application>Microsoft Office PowerPoint</Application>
  <PresentationFormat>Προβολή στην οθόνη (4:3)</PresentationFormat>
  <Paragraphs>330</Paragraphs>
  <Slides>45</Slides>
  <Notes>23</Notes>
  <HiddenSlides>0</HiddenSlides>
  <MMClips>0</MMClips>
  <ScaleCrop>false</ScaleCrop>
  <HeadingPairs>
    <vt:vector size="6" baseType="variant">
      <vt:variant>
        <vt:lpstr>Γραμματοσειρές που χρησιμοποιούνται</vt:lpstr>
      </vt:variant>
      <vt:variant>
        <vt:i4>3</vt:i4>
      </vt:variant>
      <vt:variant>
        <vt:lpstr>Θέμα</vt:lpstr>
      </vt:variant>
      <vt:variant>
        <vt:i4>2</vt:i4>
      </vt:variant>
      <vt:variant>
        <vt:lpstr>Τίτλοι διαφανειών</vt:lpstr>
      </vt:variant>
      <vt:variant>
        <vt:i4>45</vt:i4>
      </vt:variant>
    </vt:vector>
  </HeadingPairs>
  <TitlesOfParts>
    <vt:vector size="50" baseType="lpstr">
      <vt:lpstr>arial</vt:lpstr>
      <vt:lpstr>arial</vt:lpstr>
      <vt:lpstr>Calibri</vt:lpstr>
      <vt:lpstr>Θέμα του Office</vt:lpstr>
      <vt:lpstr>1_Θέμα του Office</vt:lpstr>
      <vt:lpstr>Κλινικο-παθολογοανατομική συζήτηση  περιστατικών νόσων αιμοποιητικού συστήματος</vt:lpstr>
      <vt:lpstr>Βασικές γνώσεις</vt:lpstr>
      <vt:lpstr>Βασικές γνώσεις</vt:lpstr>
      <vt:lpstr>Περιστατικό 1o</vt:lpstr>
      <vt:lpstr> Αξονική κοιλίας και βιοψία οστικού μυελού</vt:lpstr>
      <vt:lpstr>Δύο άλλες περιπτώσεις της λεμφωματώδους μορφής (μη Hodgkin) της εν λόγω νόσου  Διήθηση γλώσσας (αρ. εικόνες) και λεμφαδένα (δεξ. εικόνες)</vt:lpstr>
      <vt:lpstr>Παρουσίαση του PowerPoint</vt:lpstr>
      <vt:lpstr>ΟΞΕΙΑ ΛΕΜΦΟΒΛΑΣΤΙΚΗ ΛΕΥΧΑΙΜΙΑ (ΑLL) – ΛΕΜΦΩΜΑ (LBL)</vt:lpstr>
      <vt:lpstr>Παρουσίαση του PowerPoint</vt:lpstr>
      <vt:lpstr>Παρουσίαση του PowerPoint</vt:lpstr>
      <vt:lpstr>Περιστατικό 2o</vt:lpstr>
      <vt:lpstr>Oξεία μη ειδική λεμφαδενίτιδα  Οξεία φλεγμονή του εμπλεκόμενου λεμφαδένα / λεμφαδένων   λόγω λοιμώδους ή άλλης φλεγμονώδους αιτιολογίας.  Διόγκωση λεμφαδένα από πυώδες εξίδρωμα αποτελούμενο από εκφυλισμένα ουδετερόφιλα, κυτταρική σκόνη, πρωτεϊνούχο υγρό και ινική.   Διογκωμένοι και επώδυνοι, μαλθακοί λεμφαδένες. Η μικροσκοπική εξέταση, εάν γίνει (σπάνια), θα δείξει διάταση του κόλπου ακολουθούμενη από συσσώρευση ουδετερόφιλων, αγγειακή διάταση και οίδημα της κάψας.  Η διαπυητική φλεγμονή δηλώνει βακτηριακή αιτιοπαθογένεση. </vt:lpstr>
      <vt:lpstr>Παρουσίαση του PowerPoint</vt:lpstr>
      <vt:lpstr>Διογκωμένος λεμφαδένας γυναίκας 22 ετών, μετά από λοίμωξη ρινοφαρυγγικής χώρας. Aυτοπεριοριζόμενη νόσος, αποδρομή μετά από ορισμένες εβδομάδες.</vt:lpstr>
      <vt:lpstr>Κτηνοτρόφος αιγοπροβάτων προσέρχεται με διαλείποντα, κυματοειδή πυρετό, ο οποίος εκδηλώνεται κατά τις νυχτερινές ώρες και στην συνέχεια υποχωρεί.  Συνοδεύεται από εφίδρωση, ανορεξία και κόπωση. Λευκοπενία κι αναιμία. Ακόμα,πόνοι στις αρθρώσεις, ρίγη, κεφαλαλγία και μείωση του βάρους. Ορχίτιδα. Διόγκωση λεμφαδένα και ήπατος ( εικονιζόμενη βιοψία τραχηλικού λεμφαδένα ). Επίχρισμα - καλλιέργεια περιφερικού αίματος.  Μικροσκοπική περιγραφή - διάγνωση.</vt:lpstr>
      <vt:lpstr>Διογκωμένος  βουβωνικός λεμφαδένας  με  φουσκωτή, κίτρινη επιφάνεια διατομής σε άτομο με εκτεταμένο χρόνιο έγκζεμα με απολέπιση και κνησμό. Βάσει και των ιστοπαθολογικών ευρημάτων, ποιά η πιθανότερη διάγνωση;</vt:lpstr>
      <vt:lpstr>Διευρυμένη, μονήρης διόγκωση κάτω από το δέρμα τραχήλου ενήλικα. Η αφαίρεση του διογκωμένου λεμφαδένα απέβη θεραπευτική. Ιστολογική περιγραφή - διάγνωση.</vt:lpstr>
      <vt:lpstr>Υπερπλασία των θυλακίων/λεμφοζιδίων  (στο πλαίσιο αντιδραστικής λεμφαδενοπάθειας) οφειλόμενη σε βακτήρια, ρευματοειδή αρθρίτιδα, λύκο, ιούς (HIV) ή σχετιζόμενη με τη νόσο Castleman ή προοδευτικό μετασχηματισμό των βλαστικών κέντρων. </vt:lpstr>
      <vt:lpstr>Υπερπλαστικό λεμφοζίδιο  σε αντίθεση με νεοπλασματικά λεμφοζίδια  στο πλαίσιο θυλακιώδους (οζώδους) Β μη Hodgkin  λεμφώματος Αριστερά: ένα υπερπλαστικό λεμφοζίδιο με διατήρηση της πολικότητας των κυττάρων του ήτοι μία έκκεντρη ζώνη μανδύα,  μια ωχρή ζώνη και μια σκοτεινή ζώνη (από πάνω προς τα κάτω). Μερικά μακροφάγα που φαγοκυτταρώνουν αποπτωτικά υπολείμματα είναι ορατά, ακόμη και σε αυτή τη μεγέθυνση, και είναι πιο εμφανή στη σκοτεινή ζώνη.  Δεξιά εικ.: αν και αυτά τα νεοπλασματικά θυλάκια/λεμφοζίδια διατηρούν ακόμη λεπτούς μανδύες, στερούνται κυτταρικής πολικότητας και μακροφάγων με αποπτωτικά υπολείμματα εντός του κυτταροπλάσματός τους.</vt:lpstr>
      <vt:lpstr>ΔΔ από το θυλακιώδες (οζώδες) Β μη Hodkin λέμφωμα όπου η αρχιτεκτονική του λεμφαδενικού παρεγχύματος έχει καταλυθεί,  τα λεμφοζίδια διατάσσονται πλάτη με πλάτη και εισβάλλουν στους πέριξ ιστούς και στην κάψα του λεμφαδένα, δεν ανευρίσκονται μακροφάγα με φαγοκυτταρωμένα αποπτωτικά υπολείμματα,  δεν διακρίνονται οι ζώνες του μανδύα,  το κάθε λεμφωματώδες βλαστικό κέντρο είναι BCL2+,  τα κύτταρα των θυλακίων/λεμφοζιδίων είναι μονοκλωνικά,  είναι δε παρούσα η  χρωμοσωμική διαμετάθεση t(14;18).</vt:lpstr>
      <vt:lpstr>Σε  άρρενα 70 ετών, με πυρετό, νυχτερινούς ιδρώτες και απώλεια βάρους  διαπιστώνεται λεμφαδενοπάθεια αφορώσα περισσότερες από μία ομάδες λεμφαδένων και σπληνομεγαλία. Γίνεται βιοψία λεμφαδένα και , μετά την ιστολογική απάντηση , ακολουθεί χημειοθεραπεία. Ο μυελός των οστών συμμετέχει στη νόσο  ήδη  τη στιγμή της διάγνωσής της. Η νόσος υποτροπίασε με την ίδια μορφή όπως και στην αρχική της εμφάνιση κι ο ασθενής κατέληξε μια 4ετία μετά τη διάγνωση της νόσου του. Διάγνωση;</vt:lpstr>
      <vt:lpstr>Περιστατικό 3o</vt:lpstr>
      <vt:lpstr>Παρουσίαση του PowerPoint</vt:lpstr>
      <vt:lpstr>Κλασικό λέμφωμα Hodgkin (CHL),  υποομάδα οζώδους σκλήρυνσης</vt:lpstr>
      <vt:lpstr>Παρουσίαση του PowerPoint</vt:lpstr>
      <vt:lpstr>Άλλη περίπτωση προσβεβλημένου από CHL, περιφερικού λεμφαδένα ανοσοκατασταλμένου ασθενούς</vt:lpstr>
      <vt:lpstr>Άνδρας 32 ετών με εντετοπισμένη αυχενική λεμφαδενοπάθεια από μακρού χρονολογούμενη, υφίσταται διαγνωστική βιοψία. Ακολουθεί τοπική ακτινοβόληση. Ήπια πορεία, αλλά υποτροπή οπότε χορηγείται rituximab.</vt:lpstr>
      <vt:lpstr>Παρουσίαση του PowerPoint</vt:lpstr>
      <vt:lpstr>Έφηβη με μεγάλη κοινωνικότητα,  εμφανίζει πυρετό, κούραση, έντονη φαρυγγίτιδα και διογκωμένους πρόσθιους τραχηλικούς λεμφαδένες (εξ ου οι παρακάτω εικόνες). Ποιες  παρακλινικές πληροφορίες κρίνετε ως απαραίτητες, πριν την ιστολογική σας  διάγνωση;</vt:lpstr>
      <vt:lpstr>Bάσει της κλινικής εικόνας και των μικροσκοπικών – υπερμικροσκοπικών ευρημάτων στο δέρμα και στο περιφερικό αίμα, τυποποιήστε την εικονιζόμενη κακοήθη νεοπλασία σε άνδρα 65 ετών  με γενικευμένη λεμφαδενοπάθεια. Ποιά η προέλευση των νεοπλασματικών κυττάρων;</vt:lpstr>
      <vt:lpstr>Περιστατικό 4o</vt:lpstr>
      <vt:lpstr>ΕΠΙΧΡΙΣΜΑ ΠΕΡΙΦΕΡΙΚΟΥ ΑΙΜΑΤΟΣ ΚΑΙ ΒΙΟΨΙΑ ΜΥΕΛΟΥ</vt:lpstr>
      <vt:lpstr>Η χρόνια μυελογενής λευχαιμία (CML), BCR-ABL1 (+), είναι μία μυελοϋπερπλαστική νεοπλασία που χαρακτηρίζεται από κλωνικό κοκκιοκυτταρικό πολλαπλασιασμό. Εμφανίζεται σε ένα πολυδύναμο βλαστοκύτταρο με t(9;22)(q34.1;q11.2) χρωμοσωμική μετατόπιση και σχηματισμό του χρωμοσώματος Philadelphia, που περιέχει το γονίδιο σύντηξης BCR-ABL1. Εμφανίζεται σε 3 διαφορετικές φάσεις: Χρόνια φάση (ΧΦ), Επιταχυνόμενη φάση (ΕΦ) &amp; Βλαστική φάση (BΦ) με βλάστες ≥ 20%. Φυσική πρόοδος: οι περισσότερες περιπτώσεις εξελίσσονται από τη χρόνια φάση  στην οποία και πρωτοδιαγνώσκονται, στη βλαστική φάση σε 3 - 5 χρόνια.</vt:lpstr>
      <vt:lpstr>Παρουσίαση του PowerPoint</vt:lpstr>
      <vt:lpstr>Παρουσίαση του PowerPoint</vt:lpstr>
      <vt:lpstr>Άντρας 52 ετών με  ογκώδη σπληνομεγαλία και πανκυτταροπενία/λευκοπενία,  υπό εργαστηριακή διερεύνηση. Ποιες μικροσκοπικές εξετάσεις χρειάζεστε;</vt:lpstr>
      <vt:lpstr>Μια 70χρονη γυναίκα με οξεία μυελογενή λευχαιμία (ΟΜΛ) υποτύπου Μ4, με φυσιολογικό καρυότυπο,   μετά τη δεύτερη πλήρη ύφεσή της  της,  ανέπτυξε ισχυρούς πονοκεφάλους και αδυναμία ποδιών, 3 μήνες μετά την ολοκλήρωση της τελευταίας χημειοθεραπείας. Η αξονική τομογραφία και η απεικόνιση μαγνητικού συντονισμού αποκάλυψαν πολλαπλές εστίες ενίσχυσης μέσα στο εγκεφαλικό παρέγχυμα και τις λεπτομήνιγγες. Η ασθενής έλαβε παρηγορητική κρανιακή ακτινοβολία και προοδευτικά ανέπτυξε νευρολογικά συμπτώματα και σοβαρή σήψη.   Ποιά η πάνω εικονιζόμενη μικροσκοπική εξέταση η οποία ανέδειξε την υποτροπή της νόσου στο ΚΝΣ; Περιγράψτε την εικονιζόμενη μορφολογία των  λευχαιμικών κυττάρων.   Ποιά η πλήρης ονομασία του εν λόγω υποτύπου ΟΜΛ σύμφωνα με τη FAB , ποιά η συχνότητά του επί του συνόλου των ΟΜΛ και ποιά τα αναμενόμενα ευρήματα στο επίχρισμα από το μυελό των οστών της ασθενούς ;   </vt:lpstr>
      <vt:lpstr>Περιστατικό 5o</vt:lpstr>
      <vt:lpstr>ΗΛΕΚΤΡΟΦΟΡΗΣΗ ΠΡΩΤΕΪΝΩΝ ΟΡΟΥ ΚΑΙ  ΕΠΙΧΡΙΣΜΑ ΟΣΤΙΚΟΥ ΜΥΕΛΟΥ</vt:lpstr>
      <vt:lpstr>Παρουσίαση του PowerPoint</vt:lpstr>
      <vt:lpstr>Μικροσκοπικά ευρήματα σε οστεομυελική βιοψία Κατάλυση της αρχιτεκτονικής του μυελού των οστών από στρώσεις άτυπων πλασματοκυττάρων ποικίλου μεγέθους και πυρηνικού πλειομορφισμού, με πολυπύρηνες μορφές και ενδοπυρηνικά σωμάτια Dutcher [ωχρές εγκολπώσεις του γεμάτου ανοσοσφαιρίνη (συνήθως IgA) κυτταροπλάσματος εντός του πυρήνα των κακοήθων κυττάρων]. Αγγειακές εναποθέσεις αμυλοειδούς. Μονοτυπική έκφραση της κ ελαφράς αλύσου στον κλωνικό πλασματοκυτταρικό πληθυσμό.</vt:lpstr>
      <vt:lpstr>Η ΔΔ του πλασματοκυτταρικού μυελώματος από ένα μη Hodkin λέμφωμα ώριμων Β κυττάρων με εκτενή πλασματοκυτταρική διαφοροποίηση (και επίσης ανίχνευση μονοκλωνικής παραπρωτεϊνης στον ορό), είτε λεμφοπλασματοκυτταρικό (βλ. παρακάτω εικόνες) είτε της οριακής ζώνης είναι ουσιώδης λόγω της γενικά διαφορετικής θεραπευτικής προσέγγισης. Στα εν λόγω μη Hodgkin λεμφώματα ταυτοποιείται  μονοκλωνικός Β κυτταρικός πληθυσμός, ενώ τα πλασματοκύτταρα , σε αντίθεση με εκείνα του πλασματοκυτταρικού μυελώματος, αποβαίνουν θετικά στον ανοσοδείκτη CD19 και αρνητικά στον CD56. Επί παρουσίας όμως της t(11:14), τα κύτταρα ενός αμιγώς πλασματοκυτταρικού νεοπλάσματος αποβαίνουν θετικά στο CD19 !  (και στο CD20).</vt:lpstr>
      <vt:lpstr>Παρουσίαση του PowerPoint</vt:lpstr>
      <vt:lpstr>Άρρην 65 ετών. Υποτροπιάζουσες βακτηριακές λοιμώξεις,ραχιαλγία,αδυναμία,αναιμία, ωχρότητα,ηπατοσπληνομεγαλία,υπερασβε-στιαιμία, νεφρική δυσλειτουργία. Οστεομυελική βιοψία (δεξιά κάτω εικ.). Βάσει των εικονιζόμενων ευρημάτων, περί τίνος πρόκειται;</vt:lpstr>
      <vt:lpstr>Περαιτέρω μελέτη για τις εξετάσεις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293</cp:revision>
  <dcterms:created xsi:type="dcterms:W3CDTF">2021-08-02T10:33:48Z</dcterms:created>
  <dcterms:modified xsi:type="dcterms:W3CDTF">2024-04-01T04:09:36Z</dcterms:modified>
</cp:coreProperties>
</file>